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65" r:id="rId2"/>
    <p:sldMasterId id="2147483684" r:id="rId3"/>
  </p:sldMasterIdLst>
  <p:notesMasterIdLst>
    <p:notesMasterId r:id="rId40"/>
  </p:notesMasterIdLst>
  <p:sldIdLst>
    <p:sldId id="258" r:id="rId4"/>
    <p:sldId id="320" r:id="rId5"/>
    <p:sldId id="387" r:id="rId6"/>
    <p:sldId id="257" r:id="rId7"/>
    <p:sldId id="406" r:id="rId8"/>
    <p:sldId id="402" r:id="rId9"/>
    <p:sldId id="409" r:id="rId10"/>
    <p:sldId id="281" r:id="rId11"/>
    <p:sldId id="260" r:id="rId12"/>
    <p:sldId id="410" r:id="rId13"/>
    <p:sldId id="286" r:id="rId14"/>
    <p:sldId id="395" r:id="rId15"/>
    <p:sldId id="321" r:id="rId16"/>
    <p:sldId id="392" r:id="rId17"/>
    <p:sldId id="277" r:id="rId18"/>
    <p:sldId id="309" r:id="rId19"/>
    <p:sldId id="407" r:id="rId20"/>
    <p:sldId id="262" r:id="rId21"/>
    <p:sldId id="415" r:id="rId22"/>
    <p:sldId id="412" r:id="rId23"/>
    <p:sldId id="404" r:id="rId24"/>
    <p:sldId id="374" r:id="rId25"/>
    <p:sldId id="397" r:id="rId26"/>
    <p:sldId id="411" r:id="rId27"/>
    <p:sldId id="413" r:id="rId28"/>
    <p:sldId id="261" r:id="rId29"/>
    <p:sldId id="264" r:id="rId30"/>
    <p:sldId id="414" r:id="rId31"/>
    <p:sldId id="403" r:id="rId32"/>
    <p:sldId id="318" r:id="rId33"/>
    <p:sldId id="289" r:id="rId34"/>
    <p:sldId id="290" r:id="rId35"/>
    <p:sldId id="408" r:id="rId36"/>
    <p:sldId id="319" r:id="rId37"/>
    <p:sldId id="265" r:id="rId38"/>
    <p:sldId id="416"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5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4" autoAdjust="0"/>
    <p:restoredTop sz="94660"/>
  </p:normalViewPr>
  <p:slideViewPr>
    <p:cSldViewPr snapToGrid="0">
      <p:cViewPr varScale="1">
        <p:scale>
          <a:sx n="103" d="100"/>
          <a:sy n="103" d="100"/>
        </p:scale>
        <p:origin x="120" y="1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2CDE6-DD5A-C740-9D57-B215CA2BEB21}" type="doc">
      <dgm:prSet loTypeId="urn:microsoft.com/office/officeart/2005/8/layout/venn1" loCatId="" qsTypeId="urn:microsoft.com/office/officeart/2005/8/quickstyle/simple1" qsCatId="simple" csTypeId="urn:microsoft.com/office/officeart/2005/8/colors/accent1_2" csCatId="accent1" phldr="1"/>
      <dgm:spPr/>
    </dgm:pt>
    <dgm:pt modelId="{7B6AA0F5-5C54-6742-B923-E11F920552C6}">
      <dgm:prSet phldrT="[Text]"/>
      <dgm:spPr/>
      <dgm:t>
        <a:bodyPr/>
        <a:lstStyle/>
        <a:p>
          <a:r>
            <a:rPr lang="en-US" dirty="0"/>
            <a:t>Library</a:t>
          </a:r>
        </a:p>
      </dgm:t>
    </dgm:pt>
    <dgm:pt modelId="{1296EC71-58C9-194F-B6D7-8A059AB31136}" type="parTrans" cxnId="{D08FC209-90B0-A74B-B707-BCA97A361489}">
      <dgm:prSet/>
      <dgm:spPr/>
      <dgm:t>
        <a:bodyPr/>
        <a:lstStyle/>
        <a:p>
          <a:endParaRPr lang="en-US"/>
        </a:p>
      </dgm:t>
    </dgm:pt>
    <dgm:pt modelId="{CA9759B5-D719-6C4C-B173-8DE34F6D7CD4}" type="sibTrans" cxnId="{D08FC209-90B0-A74B-B707-BCA97A361489}">
      <dgm:prSet/>
      <dgm:spPr/>
      <dgm:t>
        <a:bodyPr/>
        <a:lstStyle/>
        <a:p>
          <a:endParaRPr lang="en-US"/>
        </a:p>
      </dgm:t>
    </dgm:pt>
    <dgm:pt modelId="{2E93B577-A601-DB4A-9015-3FAD57D09896}">
      <dgm:prSet phldrT="[Text]"/>
      <dgm:spPr>
        <a:solidFill>
          <a:schemeClr val="accent6">
            <a:lumMod val="60000"/>
            <a:lumOff val="40000"/>
            <a:alpha val="50000"/>
          </a:schemeClr>
        </a:solidFill>
      </dgm:spPr>
      <dgm:t>
        <a:bodyPr/>
        <a:lstStyle/>
        <a:p>
          <a:r>
            <a:rPr lang="en-US" b="1" dirty="0"/>
            <a:t>HPC</a:t>
          </a:r>
          <a:r>
            <a:rPr lang="en-US" dirty="0"/>
            <a:t> &amp;</a:t>
          </a:r>
          <a:br>
            <a:rPr lang="en-US" dirty="0"/>
          </a:br>
          <a:r>
            <a:rPr lang="en-US" dirty="0"/>
            <a:t>Faculty Teaching Center,</a:t>
          </a:r>
          <a:br>
            <a:rPr lang="en-US" dirty="0"/>
          </a:br>
          <a:r>
            <a:rPr lang="en-US" b="1" dirty="0"/>
            <a:t>RAISE</a:t>
          </a:r>
        </a:p>
      </dgm:t>
    </dgm:pt>
    <dgm:pt modelId="{E7FBE139-6305-9743-A79E-518BBBDADE5D}" type="parTrans" cxnId="{9E0236FD-6E93-1848-BDF8-12FDB6CA3714}">
      <dgm:prSet/>
      <dgm:spPr/>
      <dgm:t>
        <a:bodyPr/>
        <a:lstStyle/>
        <a:p>
          <a:endParaRPr lang="en-US"/>
        </a:p>
      </dgm:t>
    </dgm:pt>
    <dgm:pt modelId="{4E46B551-8A45-264A-B497-CC08A45329E6}" type="sibTrans" cxnId="{9E0236FD-6E93-1848-BDF8-12FDB6CA3714}">
      <dgm:prSet/>
      <dgm:spPr/>
      <dgm:t>
        <a:bodyPr/>
        <a:lstStyle/>
        <a:p>
          <a:endParaRPr lang="en-US"/>
        </a:p>
      </dgm:t>
    </dgm:pt>
    <dgm:pt modelId="{FF96DC42-7DDB-D946-B16C-87940B478DD2}">
      <dgm:prSet phldrT="[Text]"/>
      <dgm:spPr>
        <a:solidFill>
          <a:schemeClr val="accent2">
            <a:lumMod val="60000"/>
            <a:lumOff val="40000"/>
            <a:alpha val="50000"/>
          </a:schemeClr>
        </a:solidFill>
      </dgm:spPr>
      <dgm:t>
        <a:bodyPr/>
        <a:lstStyle/>
        <a:p>
          <a:r>
            <a:rPr lang="en-US" dirty="0"/>
            <a:t>Information</a:t>
          </a:r>
          <a:br>
            <a:rPr lang="en-US" dirty="0"/>
          </a:br>
          <a:r>
            <a:rPr lang="en-US" dirty="0"/>
            <a:t>Technology </a:t>
          </a:r>
          <a:br>
            <a:rPr lang="en-US" dirty="0"/>
          </a:br>
          <a:r>
            <a:rPr lang="en-US" dirty="0"/>
            <a:t>Services</a:t>
          </a:r>
        </a:p>
      </dgm:t>
    </dgm:pt>
    <dgm:pt modelId="{9A6A8E98-6259-A546-921D-A749C518C09E}" type="parTrans" cxnId="{15FF24F4-F47E-354D-9177-D4C5CD6A8B88}">
      <dgm:prSet/>
      <dgm:spPr/>
      <dgm:t>
        <a:bodyPr/>
        <a:lstStyle/>
        <a:p>
          <a:endParaRPr lang="en-US"/>
        </a:p>
      </dgm:t>
    </dgm:pt>
    <dgm:pt modelId="{893DACFC-C6D8-C443-A0F2-5E6F36A4B0DB}" type="sibTrans" cxnId="{15FF24F4-F47E-354D-9177-D4C5CD6A8B88}">
      <dgm:prSet/>
      <dgm:spPr/>
      <dgm:t>
        <a:bodyPr/>
        <a:lstStyle/>
        <a:p>
          <a:endParaRPr lang="en-US"/>
        </a:p>
      </dgm:t>
    </dgm:pt>
    <dgm:pt modelId="{5C965320-A7FB-0C4F-83EE-F2868BFAEE5F}" type="pres">
      <dgm:prSet presAssocID="{0C02CDE6-DD5A-C740-9D57-B215CA2BEB21}" presName="compositeShape" presStyleCnt="0">
        <dgm:presLayoutVars>
          <dgm:chMax val="7"/>
          <dgm:dir/>
          <dgm:resizeHandles val="exact"/>
        </dgm:presLayoutVars>
      </dgm:prSet>
      <dgm:spPr/>
    </dgm:pt>
    <dgm:pt modelId="{D883511B-75D7-9844-82F3-CA9AFCDB78B1}" type="pres">
      <dgm:prSet presAssocID="{7B6AA0F5-5C54-6742-B923-E11F920552C6}" presName="circ1" presStyleLbl="vennNode1" presStyleIdx="0" presStyleCnt="3" custScaleX="84181" custScaleY="84181"/>
      <dgm:spPr/>
    </dgm:pt>
    <dgm:pt modelId="{F010FBFE-77EA-6F45-BE96-01AC7DC22CBD}" type="pres">
      <dgm:prSet presAssocID="{7B6AA0F5-5C54-6742-B923-E11F920552C6}" presName="circ1Tx" presStyleLbl="revTx" presStyleIdx="0" presStyleCnt="0">
        <dgm:presLayoutVars>
          <dgm:chMax val="0"/>
          <dgm:chPref val="0"/>
          <dgm:bulletEnabled val="1"/>
        </dgm:presLayoutVars>
      </dgm:prSet>
      <dgm:spPr/>
    </dgm:pt>
    <dgm:pt modelId="{86DF20FE-4E25-524B-9A7D-E6E270CC5481}" type="pres">
      <dgm:prSet presAssocID="{2E93B577-A601-DB4A-9015-3FAD57D09896}" presName="circ2" presStyleLbl="vennNode1" presStyleIdx="1" presStyleCnt="3" custScaleX="84181" custScaleY="84181" custLinFactNeighborX="-12590" custLinFactNeighborY="-13097"/>
      <dgm:spPr/>
    </dgm:pt>
    <dgm:pt modelId="{2AEA3DF5-7B27-604D-8DC1-95AF42A36ECD}" type="pres">
      <dgm:prSet presAssocID="{2E93B577-A601-DB4A-9015-3FAD57D09896}" presName="circ2Tx" presStyleLbl="revTx" presStyleIdx="0" presStyleCnt="0">
        <dgm:presLayoutVars>
          <dgm:chMax val="0"/>
          <dgm:chPref val="0"/>
          <dgm:bulletEnabled val="1"/>
        </dgm:presLayoutVars>
      </dgm:prSet>
      <dgm:spPr/>
    </dgm:pt>
    <dgm:pt modelId="{8D2B64C3-4953-FB49-8C89-F8A224829972}" type="pres">
      <dgm:prSet presAssocID="{FF96DC42-7DDB-D946-B16C-87940B478DD2}" presName="circ3" presStyleLbl="vennNode1" presStyleIdx="2" presStyleCnt="3" custScaleX="84181" custScaleY="84181" custLinFactNeighborX="3621" custLinFactNeighborY="-15951"/>
      <dgm:spPr/>
    </dgm:pt>
    <dgm:pt modelId="{B55DEB50-FD92-2441-9D7E-1B6DB17F5917}" type="pres">
      <dgm:prSet presAssocID="{FF96DC42-7DDB-D946-B16C-87940B478DD2}" presName="circ3Tx" presStyleLbl="revTx" presStyleIdx="0" presStyleCnt="0">
        <dgm:presLayoutVars>
          <dgm:chMax val="0"/>
          <dgm:chPref val="0"/>
          <dgm:bulletEnabled val="1"/>
        </dgm:presLayoutVars>
      </dgm:prSet>
      <dgm:spPr/>
    </dgm:pt>
  </dgm:ptLst>
  <dgm:cxnLst>
    <dgm:cxn modelId="{D08FC209-90B0-A74B-B707-BCA97A361489}" srcId="{0C02CDE6-DD5A-C740-9D57-B215CA2BEB21}" destId="{7B6AA0F5-5C54-6742-B923-E11F920552C6}" srcOrd="0" destOrd="0" parTransId="{1296EC71-58C9-194F-B6D7-8A059AB31136}" sibTransId="{CA9759B5-D719-6C4C-B173-8DE34F6D7CD4}"/>
    <dgm:cxn modelId="{00B9FA21-250B-C544-9AF7-4D3111E41938}" type="presOf" srcId="{2E93B577-A601-DB4A-9015-3FAD57D09896}" destId="{2AEA3DF5-7B27-604D-8DC1-95AF42A36ECD}" srcOrd="1" destOrd="0" presId="urn:microsoft.com/office/officeart/2005/8/layout/venn1"/>
    <dgm:cxn modelId="{E5062666-F633-EB4D-8176-6A1216DB65E5}" type="presOf" srcId="{0C02CDE6-DD5A-C740-9D57-B215CA2BEB21}" destId="{5C965320-A7FB-0C4F-83EE-F2868BFAEE5F}" srcOrd="0" destOrd="0" presId="urn:microsoft.com/office/officeart/2005/8/layout/venn1"/>
    <dgm:cxn modelId="{9462687D-7EDE-C949-A384-72F7FADDA8C0}" type="presOf" srcId="{FF96DC42-7DDB-D946-B16C-87940B478DD2}" destId="{B55DEB50-FD92-2441-9D7E-1B6DB17F5917}" srcOrd="1" destOrd="0" presId="urn:microsoft.com/office/officeart/2005/8/layout/venn1"/>
    <dgm:cxn modelId="{792E13AB-EE76-4E40-985F-EBA1B6A53EFE}" type="presOf" srcId="{2E93B577-A601-DB4A-9015-3FAD57D09896}" destId="{86DF20FE-4E25-524B-9A7D-E6E270CC5481}" srcOrd="0" destOrd="0" presId="urn:microsoft.com/office/officeart/2005/8/layout/venn1"/>
    <dgm:cxn modelId="{3F9D92C2-0C66-F446-8834-E024B638CCFF}" type="presOf" srcId="{FF96DC42-7DDB-D946-B16C-87940B478DD2}" destId="{8D2B64C3-4953-FB49-8C89-F8A224829972}" srcOrd="0" destOrd="0" presId="urn:microsoft.com/office/officeart/2005/8/layout/venn1"/>
    <dgm:cxn modelId="{D00612D6-6FF7-2B49-91A7-11852EC1810E}" type="presOf" srcId="{7B6AA0F5-5C54-6742-B923-E11F920552C6}" destId="{F010FBFE-77EA-6F45-BE96-01AC7DC22CBD}" srcOrd="1" destOrd="0" presId="urn:microsoft.com/office/officeart/2005/8/layout/venn1"/>
    <dgm:cxn modelId="{CC9572E9-0668-9348-858B-93019E8B73B4}" type="presOf" srcId="{7B6AA0F5-5C54-6742-B923-E11F920552C6}" destId="{D883511B-75D7-9844-82F3-CA9AFCDB78B1}" srcOrd="0" destOrd="0" presId="urn:microsoft.com/office/officeart/2005/8/layout/venn1"/>
    <dgm:cxn modelId="{15FF24F4-F47E-354D-9177-D4C5CD6A8B88}" srcId="{0C02CDE6-DD5A-C740-9D57-B215CA2BEB21}" destId="{FF96DC42-7DDB-D946-B16C-87940B478DD2}" srcOrd="2" destOrd="0" parTransId="{9A6A8E98-6259-A546-921D-A749C518C09E}" sibTransId="{893DACFC-C6D8-C443-A0F2-5E6F36A4B0DB}"/>
    <dgm:cxn modelId="{9E0236FD-6E93-1848-BDF8-12FDB6CA3714}" srcId="{0C02CDE6-DD5A-C740-9D57-B215CA2BEB21}" destId="{2E93B577-A601-DB4A-9015-3FAD57D09896}" srcOrd="1" destOrd="0" parTransId="{E7FBE139-6305-9743-A79E-518BBBDADE5D}" sibTransId="{4E46B551-8A45-264A-B497-CC08A45329E6}"/>
    <dgm:cxn modelId="{2B4D32A6-50B4-C749-83D7-E57E1254CA65}" type="presParOf" srcId="{5C965320-A7FB-0C4F-83EE-F2868BFAEE5F}" destId="{D883511B-75D7-9844-82F3-CA9AFCDB78B1}" srcOrd="0" destOrd="0" presId="urn:microsoft.com/office/officeart/2005/8/layout/venn1"/>
    <dgm:cxn modelId="{A2DACAEC-888A-DD4B-AF81-165647203385}" type="presParOf" srcId="{5C965320-A7FB-0C4F-83EE-F2868BFAEE5F}" destId="{F010FBFE-77EA-6F45-BE96-01AC7DC22CBD}" srcOrd="1" destOrd="0" presId="urn:microsoft.com/office/officeart/2005/8/layout/venn1"/>
    <dgm:cxn modelId="{0E5325A5-45F2-2943-ACBB-49EFC1CD60EC}" type="presParOf" srcId="{5C965320-A7FB-0C4F-83EE-F2868BFAEE5F}" destId="{86DF20FE-4E25-524B-9A7D-E6E270CC5481}" srcOrd="2" destOrd="0" presId="urn:microsoft.com/office/officeart/2005/8/layout/venn1"/>
    <dgm:cxn modelId="{E11F30A0-97FE-4646-958F-C170F4D1897A}" type="presParOf" srcId="{5C965320-A7FB-0C4F-83EE-F2868BFAEE5F}" destId="{2AEA3DF5-7B27-604D-8DC1-95AF42A36ECD}" srcOrd="3" destOrd="0" presId="urn:microsoft.com/office/officeart/2005/8/layout/venn1"/>
    <dgm:cxn modelId="{45CC612A-73E2-2040-883C-EE73F2169AA1}" type="presParOf" srcId="{5C965320-A7FB-0C4F-83EE-F2868BFAEE5F}" destId="{8D2B64C3-4953-FB49-8C89-F8A224829972}" srcOrd="4" destOrd="0" presId="urn:microsoft.com/office/officeart/2005/8/layout/venn1"/>
    <dgm:cxn modelId="{FA0D262B-7FE4-1D4F-BDCA-392C098609CC}" type="presParOf" srcId="{5C965320-A7FB-0C4F-83EE-F2868BFAEE5F}" destId="{B55DEB50-FD92-2441-9D7E-1B6DB17F59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511B-75D7-9844-82F3-CA9AFCDB78B1}">
      <dsp:nvSpPr>
        <dsp:cNvPr id="0" name=""/>
        <dsp:cNvSpPr/>
      </dsp:nvSpPr>
      <dsp:spPr>
        <a:xfrm>
          <a:off x="2749611" y="252997"/>
          <a:ext cx="2131286" cy="213128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Library</a:t>
          </a:r>
        </a:p>
      </dsp:txBody>
      <dsp:txXfrm>
        <a:off x="3033783" y="625972"/>
        <a:ext cx="1562943" cy="959078"/>
      </dsp:txXfrm>
    </dsp:sp>
    <dsp:sp modelId="{86DF20FE-4E25-524B-9A7D-E6E270CC5481}">
      <dsp:nvSpPr>
        <dsp:cNvPr id="0" name=""/>
        <dsp:cNvSpPr/>
      </dsp:nvSpPr>
      <dsp:spPr>
        <a:xfrm>
          <a:off x="3344413" y="1503778"/>
          <a:ext cx="2131286" cy="2131286"/>
        </a:xfrm>
        <a:prstGeom prst="ellipse">
          <a:avLst/>
        </a:prstGeom>
        <a:solidFill>
          <a:schemeClr val="accent6">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HPC</a:t>
          </a:r>
          <a:r>
            <a:rPr lang="en-US" sz="1600" kern="1200" dirty="0"/>
            <a:t> &amp;</a:t>
          </a:r>
          <a:br>
            <a:rPr lang="en-US" sz="1600" kern="1200" dirty="0"/>
          </a:br>
          <a:r>
            <a:rPr lang="en-US" sz="1600" kern="1200" dirty="0"/>
            <a:t>Faculty Teaching Center,</a:t>
          </a:r>
          <a:br>
            <a:rPr lang="en-US" sz="1600" kern="1200" dirty="0"/>
          </a:br>
          <a:r>
            <a:rPr lang="en-US" sz="1600" b="1" kern="1200" dirty="0"/>
            <a:t>RAISE</a:t>
          </a:r>
        </a:p>
      </dsp:txBody>
      <dsp:txXfrm>
        <a:off x="3996232" y="2054360"/>
        <a:ext cx="1278771" cy="1172207"/>
      </dsp:txXfrm>
    </dsp:sp>
    <dsp:sp modelId="{8D2B64C3-4953-FB49-8C89-F8A224829972}">
      <dsp:nvSpPr>
        <dsp:cNvPr id="0" name=""/>
        <dsp:cNvSpPr/>
      </dsp:nvSpPr>
      <dsp:spPr>
        <a:xfrm>
          <a:off x="1927733" y="1431520"/>
          <a:ext cx="2131286" cy="2131286"/>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Information</a:t>
          </a:r>
          <a:br>
            <a:rPr lang="en-US" sz="1600" kern="1200" dirty="0"/>
          </a:br>
          <a:r>
            <a:rPr lang="en-US" sz="1600" kern="1200" dirty="0"/>
            <a:t>Technology </a:t>
          </a:r>
          <a:br>
            <a:rPr lang="en-US" sz="1600" kern="1200" dirty="0"/>
          </a:br>
          <a:r>
            <a:rPr lang="en-US" sz="1600" kern="1200" dirty="0"/>
            <a:t>Services</a:t>
          </a:r>
        </a:p>
      </dsp:txBody>
      <dsp:txXfrm>
        <a:off x="2128429" y="1982103"/>
        <a:ext cx="1278771" cy="117220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9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62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97865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0476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6069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0106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666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3568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275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25903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9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6964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014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928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070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7661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7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097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86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E04B-621E-45CC-93D4-6CEEC160C5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A9050D-77E0-4229-90B3-A914336772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B37AE40-FEAD-4F06-A8E5-3CDB29486255}"/>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5" name="Footer Placeholder 4">
            <a:extLst>
              <a:ext uri="{FF2B5EF4-FFF2-40B4-BE49-F238E27FC236}">
                <a16:creationId xmlns:a16="http://schemas.microsoft.com/office/drawing/2014/main" id="{4279D710-F5C0-479C-928D-588F45551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23156A-2123-4D8D-8B11-D62B12DDAF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7830194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2098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F876-E075-4A88-B55C-97FA47FC5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67140-FDFC-475F-9B51-2D3B1688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C2A6-4CE4-45C7-BF7A-72376F42DBA6}"/>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5" name="Footer Placeholder 4">
            <a:extLst>
              <a:ext uri="{FF2B5EF4-FFF2-40B4-BE49-F238E27FC236}">
                <a16:creationId xmlns:a16="http://schemas.microsoft.com/office/drawing/2014/main" id="{6079A183-546F-4AB3-9D0D-068625ADD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E2D9D1-AFA0-4454-9308-7803CC8DCB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0713153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29DC-D54E-4AEE-AC5F-7AF11C716CA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4E79C7-4E11-4F65-AD56-A4BBA7FE62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F01C1-ABAB-4959-933F-93CD7F102429}"/>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5" name="Footer Placeholder 4">
            <a:extLst>
              <a:ext uri="{FF2B5EF4-FFF2-40B4-BE49-F238E27FC236}">
                <a16:creationId xmlns:a16="http://schemas.microsoft.com/office/drawing/2014/main" id="{F074FBBC-A0E5-4F63-A472-2AB637CFFF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4EA399-927A-4AF0-891B-3D4B724A81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49536193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3074-8606-4E63-87A7-B163E87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5D176-929A-4541-842F-1EE0D8FB65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1433D-FDAF-4053-A79A-A3E31DEF77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DF92-A83B-4889-8F5C-1DB12CF2AB17}"/>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6" name="Footer Placeholder 5">
            <a:extLst>
              <a:ext uri="{FF2B5EF4-FFF2-40B4-BE49-F238E27FC236}">
                <a16:creationId xmlns:a16="http://schemas.microsoft.com/office/drawing/2014/main" id="{FB2ED718-4E87-4280-BBE2-90BDEE5940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7B646A-2291-4B97-97F2-4CCBF93F2F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3187510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CE2-5ECA-4FA5-A3B9-3A6877432D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1FD53-F478-49E0-8F89-FE354D7183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FAA20-5DD3-43A4-BDAF-405BCC0C955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6C1C9-EB26-4435-AA20-FC50C6CFED6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E726C-F63C-4B7D-84DD-C5CAF6AA3C0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7F62D-A65D-45EC-9093-4CB5ECD507AA}"/>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8" name="Footer Placeholder 7">
            <a:extLst>
              <a:ext uri="{FF2B5EF4-FFF2-40B4-BE49-F238E27FC236}">
                <a16:creationId xmlns:a16="http://schemas.microsoft.com/office/drawing/2014/main" id="{693F92FA-BA10-40D4-B641-B1B4FA8021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1B9550-5DAF-4C96-B614-C93F42338D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74160764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630F-9EA6-416E-8B94-B6821E80A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C7E42-23F8-43BA-B092-F4E142CCC855}"/>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4" name="Footer Placeholder 3">
            <a:extLst>
              <a:ext uri="{FF2B5EF4-FFF2-40B4-BE49-F238E27FC236}">
                <a16:creationId xmlns:a16="http://schemas.microsoft.com/office/drawing/2014/main" id="{5AAA20DC-A3BF-4797-8BB5-F1140D0E59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676465-4231-4712-B96F-F9089E2936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5858122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351BA-2752-4245-8577-5F733B95A63E}"/>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3" name="Footer Placeholder 2">
            <a:extLst>
              <a:ext uri="{FF2B5EF4-FFF2-40B4-BE49-F238E27FC236}">
                <a16:creationId xmlns:a16="http://schemas.microsoft.com/office/drawing/2014/main" id="{884F7EAC-E67A-4322-92B6-C8F301A3AF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4F98E9-FE3B-41D8-9133-C16949313B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21057059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3984-68D6-44E2-B65E-21170D4417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1A55A1-D2A9-42C4-886F-95550CD4B7C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C8987-ADE5-4C37-B36A-80B1B7132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21616D-AEEE-4410-8DDD-C544159D9768}"/>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6" name="Footer Placeholder 5">
            <a:extLst>
              <a:ext uri="{FF2B5EF4-FFF2-40B4-BE49-F238E27FC236}">
                <a16:creationId xmlns:a16="http://schemas.microsoft.com/office/drawing/2014/main" id="{1255CBDF-F01D-4FD9-B6AB-6AF1D12D16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FCDCA-6F6F-4693-8D7B-C95B95B7F26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9352569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4C0A-F436-4729-837B-A2B04859DF2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32594A-804E-4A1F-99DB-A1948416EDF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75CBB31-7312-4435-A0FE-519AAA4F63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94E805-2AF3-4195-A706-59AC1249FEF3}"/>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6" name="Footer Placeholder 5">
            <a:extLst>
              <a:ext uri="{FF2B5EF4-FFF2-40B4-BE49-F238E27FC236}">
                <a16:creationId xmlns:a16="http://schemas.microsoft.com/office/drawing/2014/main" id="{315110F0-05EB-4904-83E7-5A4252EBD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B21F0A-275B-4904-8014-26545DDBA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42413455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EF8A-FBDA-4C28-8185-369EB6D2C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840AF-0E3E-4813-932D-311635C93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1F5F2-EC91-4F5B-9691-433C79901519}"/>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5" name="Footer Placeholder 4">
            <a:extLst>
              <a:ext uri="{FF2B5EF4-FFF2-40B4-BE49-F238E27FC236}">
                <a16:creationId xmlns:a16="http://schemas.microsoft.com/office/drawing/2014/main" id="{E6371D54-DD58-43B5-A869-C3D9555EE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3DF14-9270-4851-807F-8979F678ED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424780633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F3890-471A-432B-9D33-60B80D79741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8EEB6-862B-416F-94FE-21EE8BB075F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011B4-73E1-4822-B887-71653064C334}"/>
              </a:ext>
            </a:extLst>
          </p:cNvPr>
          <p:cNvSpPr>
            <a:spLocks noGrp="1"/>
          </p:cNvSpPr>
          <p:nvPr>
            <p:ph type="dt" sz="half" idx="10"/>
          </p:nvPr>
        </p:nvSpPr>
        <p:spPr/>
        <p:txBody>
          <a:bodyPr/>
          <a:lstStyle/>
          <a:p>
            <a:fld id="{5DB39436-DB1B-46AB-84AC-9861CE5B6E45}" type="datetimeFigureOut">
              <a:rPr lang="en-US" smtClean="0"/>
              <a:t>6/17/2026</a:t>
            </a:fld>
            <a:endParaRPr lang="en-US" dirty="0"/>
          </a:p>
        </p:txBody>
      </p:sp>
      <p:sp>
        <p:nvSpPr>
          <p:cNvPr id="5" name="Footer Placeholder 4">
            <a:extLst>
              <a:ext uri="{FF2B5EF4-FFF2-40B4-BE49-F238E27FC236}">
                <a16:creationId xmlns:a16="http://schemas.microsoft.com/office/drawing/2014/main" id="{44AB1E37-DAA6-43DD-B5CD-A5F46D73E0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542F7-43B5-4B04-970C-6B98CDCAF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608331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852639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408570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tats">
  <p:cSld name="Title and stat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7166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5793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4920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84229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28824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6/17/2026</a:t>
            </a:fld>
            <a:endParaRPr lang="en-US" dirty="0"/>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034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6/17/2026</a:t>
            </a:fld>
            <a:endParaRPr lang="en-US" dirty="0"/>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dirty="0"/>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0" r:id="rId12"/>
    <p:sldLayoutId id="2147483683" r:id="rId13"/>
    <p:sldLayoutId id="214748368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6/17/2026</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42998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AB24B-1C9C-4D9F-B959-FD527B31CD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46490-95F3-4947-B143-2CBE44B386B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08E62-DD1D-433C-AEB0-C8CBBA6BE04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B39436-DB1B-46AB-84AC-9861CE5B6E45}" type="datetimeFigureOut">
              <a:rPr lang="en-US" smtClean="0"/>
              <a:t>6/17/2026</a:t>
            </a:fld>
            <a:endParaRPr lang="en-US" dirty="0"/>
          </a:p>
        </p:txBody>
      </p:sp>
      <p:sp>
        <p:nvSpPr>
          <p:cNvPr id="5" name="Footer Placeholder 4">
            <a:extLst>
              <a:ext uri="{FF2B5EF4-FFF2-40B4-BE49-F238E27FC236}">
                <a16:creationId xmlns:a16="http://schemas.microsoft.com/office/drawing/2014/main" id="{7B346436-3FAA-4F26-90A8-578762EC50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001D85-4BBE-40DB-8BE9-DEB3E6715FA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510680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rraymondu@uc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3.png"/><Relationship Id="rId5" Type="http://schemas.openxmlformats.org/officeDocument/2006/relationships/hyperlink" Target="https://www.linkedin.com/in/rayuzwyshyn/" TargetMode="External"/><Relationship Id="rId4" Type="http://schemas.openxmlformats.org/officeDocument/2006/relationships/hyperlink" Target="https://rayuzwyshyn.ne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hyperlink" Target="https://library.ucr.edu/about/workshops-event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publication/391739383_Deep_Research_AI_Tools_For_Research_and_Discovery" TargetMode="Externa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hyperlink" Target="https://www.researchgate.net/publication/389558789_Harnessing_AI_For_Research_2025_GenAI_Large_Language_Model_Introduction_AGI_and_Reasoning_Models_Multimodal_Models_and_Deep_Research_with_Autonomous_Agent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hyperlink" Target="https://rayuzwyshyn.net/UCRiverside2026/RCSIAIInfrsatructurePresentation/UCRStarLabAITransformationPlanv2.docx"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hyperlink" Target="https://library.ucr.edu/research-support/data-services" TargetMode="External"/><Relationship Id="rId3" Type="http://schemas.openxmlformats.org/officeDocument/2006/relationships/diagramLayout" Target="../diagrams/layout1.xml"/><Relationship Id="rId7" Type="http://schemas.openxmlformats.org/officeDocument/2006/relationships/hyperlink" Target="https://library.ucr.edu/research-support/ai-support-service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rayuzwyshyn.net/MSU2024/HorizonsAIProofs/Glossary%20FINALProof.pdf" TargetMode="External"/><Relationship Id="rId13" Type="http://schemas.openxmlformats.org/officeDocument/2006/relationships/hyperlink" Target="https://rayuzwyshyn.net/" TargetMode="External"/><Relationship Id="rId3" Type="http://schemas.openxmlformats.org/officeDocument/2006/relationships/hyperlink" Target="https://rayuzwyshyn.net/UCRiverside2026/RCSIAIInfrsatructurePresentation/UCRStarLabAITransformationPlanv2.docx" TargetMode="External"/><Relationship Id="rId7" Type="http://schemas.openxmlformats.org/officeDocument/2006/relationships/hyperlink" Target="https://rayuzwyshyn.net/MSU2024/HorizonsAIProofs/12%20Uzwyshyn%20%20Projects%20in%20Machine%20Learning%20jsru5Proof.pdf" TargetMode="External"/><Relationship Id="rId12" Type="http://schemas.openxmlformats.org/officeDocument/2006/relationships/image" Target="../media/image38.png"/><Relationship Id="rId2" Type="http://schemas.openxmlformats.org/officeDocument/2006/relationships/hyperlink" Target="https://www.educationtechnologyinsights.com/cxoinsights/raymond-uzwyshyn-nid-3489.html" TargetMode="External"/><Relationship Id="rId1" Type="http://schemas.openxmlformats.org/officeDocument/2006/relationships/slideLayout" Target="../slideLayouts/slideLayout2.xml"/><Relationship Id="rId6" Type="http://schemas.openxmlformats.org/officeDocument/2006/relationships/hyperlink" Target="https://rayuzwyshyn.net/UCRiverside2024-2025/NewHorizons.jpg" TargetMode="External"/><Relationship Id="rId11" Type="http://schemas.openxmlformats.org/officeDocument/2006/relationships/hyperlink" Target="https://rayuzwyshyn.net/MSU2023/TILT2023/OpenScienceAIUzwyshyn2023.pdf" TargetMode="External"/><Relationship Id="rId5" Type="http://schemas.openxmlformats.org/officeDocument/2006/relationships/hyperlink" Target="https://rayuzwyshyn.net/UCRiverside2024-2025/DeGruyterNewHorizonsAILibrariesOnline.pdf" TargetMode="External"/><Relationship Id="rId10" Type="http://schemas.openxmlformats.org/officeDocument/2006/relationships/hyperlink" Target="https://rayuzwyshyn.net/MSU2023/BuildingLibraryAIInfrastructures/AIArticle2024UzwyshynFinalR13.pdf" TargetMode="External"/><Relationship Id="rId4" Type="http://schemas.openxmlformats.org/officeDocument/2006/relationships/hyperlink" Target="https://rayuzwyshyn.net/UCRiverside2025/111326_810646university%20of%20california%20riverside810646%20(3).pdf" TargetMode="External"/><Relationship Id="rId9" Type="http://schemas.openxmlformats.org/officeDocument/2006/relationships/hyperlink" Target="https://www.degruyter.com/document/doi/10.1515/9783111336435" TargetMode="External"/><Relationship Id="rId14" Type="http://schemas.openxmlformats.org/officeDocument/2006/relationships/hyperlink" Target="https://www.linkedin.com/in/rayuzwyshy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s://library.ucr.edu/research-support/scholarly-communication-services" TargetMode="External"/><Relationship Id="rId2" Type="http://schemas.openxmlformats.org/officeDocument/2006/relationships/hyperlink" Target="https://library.ucr.edu/research-support/digital-scholarship"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library.ucr.edu/research-support/making-and-innovation/robotics-lab" TargetMode="External"/><Relationship Id="rId7" Type="http://schemas.openxmlformats.org/officeDocument/2006/relationships/hyperlink" Target="https://uc-love-data-week.github.io/" TargetMode="External"/><Relationship Id="rId2" Type="http://schemas.openxmlformats.org/officeDocument/2006/relationships/hyperlink" Target="https://library.ucr.edu/research-support/making-and-innovation/creatr-lab-makerspace" TargetMode="External"/><Relationship Id="rId1" Type="http://schemas.openxmlformats.org/officeDocument/2006/relationships/slideLayout" Target="../slideLayouts/slideLayout18.xml"/><Relationship Id="rId6" Type="http://schemas.openxmlformats.org/officeDocument/2006/relationships/hyperlink" Target="https://guides.lib.ucr.edu/c.php?g=645451&amp;p=10266485" TargetMode="External"/><Relationship Id="rId5" Type="http://schemas.openxmlformats.org/officeDocument/2006/relationships/hyperlink" Target="https://library.ucr.edu/research-support/making-and-innovation/creatr-lab-makerspace/maker-week" TargetMode="External"/><Relationship Id="rId4" Type="http://schemas.openxmlformats.org/officeDocument/2006/relationships/hyperlink" Target="https://library.ucr.edu/research-support/making-and-innovation/3dxp-lab"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4104" y="158550"/>
            <a:ext cx="3472039" cy="34651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t>Deep Research and Open Source AI For the Other 95%</a:t>
            </a:r>
            <a:br>
              <a:rPr lang="en-US" sz="3200" b="1" dirty="0"/>
            </a:br>
            <a:r>
              <a:rPr lang="en-US" sz="2400" b="1" dirty="0"/>
              <a:t>A Research Services </a:t>
            </a:r>
            <a:br>
              <a:rPr lang="en-US" sz="2400" b="1" dirty="0"/>
            </a:br>
            <a:r>
              <a:rPr lang="en-US" sz="2400" b="1" dirty="0"/>
              <a:t>Library Led, AI Literacy, Research Computing  Model</a:t>
            </a:r>
            <a:br>
              <a:rPr lang="en-US" sz="2400" dirty="0"/>
            </a:br>
            <a:br>
              <a:rPr lang="en-US" sz="2400" dirty="0"/>
            </a:br>
            <a:r>
              <a:rPr lang="en-US" sz="1000" b="1" dirty="0"/>
              <a:t>Presented for: RCSI Research Computing for Smaller Institutions, June 2026, Swarthmore College</a:t>
            </a:r>
            <a:br>
              <a:rPr lang="en-US" sz="1400" b="1" dirty="0"/>
            </a:br>
            <a:br>
              <a:rPr lang="en-US" sz="1400" dirty="0"/>
            </a:br>
            <a:br>
              <a:rPr lang="en-US" dirty="0"/>
            </a:br>
            <a:br>
              <a:rPr lang="en-US" dirty="0"/>
            </a:br>
            <a:br>
              <a:rPr lang="en-US" sz="1200" dirty="0"/>
            </a:br>
            <a:br>
              <a:rPr lang="en-US" sz="1200" dirty="0"/>
            </a:br>
            <a:br>
              <a:rPr lang="en-US" sz="1200" dirty="0"/>
            </a:br>
            <a:br>
              <a:rPr lang="en-US" sz="1200" dirty="0"/>
            </a:b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6480198" y="4224727"/>
            <a:ext cx="3144166" cy="1338420"/>
          </a:xfrm>
          <a:prstGeom prst="rect">
            <a:avLst/>
          </a:prstGeom>
        </p:spPr>
        <p:txBody>
          <a:bodyPr vert="horz" lIns="91440" tIns="45720" rIns="91440" bIns="45720" rtlCol="0">
            <a:normAutofit/>
          </a:bodyPr>
          <a:lstStyle/>
          <a:p>
            <a:pPr>
              <a:lnSpc>
                <a:spcPct val="90000"/>
              </a:lnSpc>
              <a:spcAft>
                <a:spcPts val="600"/>
              </a:spcAft>
            </a:pPr>
            <a:r>
              <a:rPr lang="en-US" sz="900" b="1" dirty="0"/>
              <a:t>Ray Uzwyshyn,</a:t>
            </a:r>
            <a:r>
              <a:rPr lang="en-US" sz="900" dirty="0"/>
              <a:t> </a:t>
            </a:r>
            <a:r>
              <a:rPr lang="en-US" sz="900" b="1" dirty="0"/>
              <a:t>Ph.D. MBA  MLIS</a:t>
            </a:r>
            <a:br>
              <a:rPr lang="en-US" sz="900" dirty="0"/>
            </a:br>
            <a:r>
              <a:rPr lang="en-US" sz="900" dirty="0"/>
              <a:t>Acting AUL for Research  &amp; Technology &amp; </a:t>
            </a:r>
            <a:br>
              <a:rPr lang="en-US" sz="900" dirty="0"/>
            </a:br>
            <a:r>
              <a:rPr lang="en-US" sz="900" dirty="0"/>
              <a:t>Director of Research Services</a:t>
            </a:r>
            <a:br>
              <a:rPr lang="en-US" sz="900" dirty="0"/>
            </a:br>
            <a:r>
              <a:rPr lang="en-US" sz="900" dirty="0"/>
              <a:t>University of California Riverside  Libraries, </a:t>
            </a:r>
            <a:r>
              <a:rPr lang="en-US" sz="900" dirty="0">
                <a:hlinkClick r:id="rId3">
                  <a:extLst>
                    <a:ext uri="{A12FA001-AC4F-418D-AE19-62706E023703}">
                      <ahyp:hlinkClr xmlns:ahyp="http://schemas.microsoft.com/office/drawing/2018/hyperlinkcolor" val="tx"/>
                    </a:ext>
                  </a:extLst>
                </a:hlinkClick>
              </a:rPr>
              <a:t>raymondu@ucr.edu</a:t>
            </a:r>
            <a:r>
              <a:rPr lang="en-US" sz="900" dirty="0"/>
              <a:t> ,</a:t>
            </a:r>
            <a:r>
              <a:rPr lang="en-US" sz="900" dirty="0">
                <a:hlinkClick r:id="rId4"/>
              </a:rPr>
              <a:t>https://rayuzwyshyn.net</a:t>
            </a:r>
            <a:r>
              <a:rPr lang="en-US" sz="900" dirty="0"/>
              <a:t>  </a:t>
            </a:r>
            <a:r>
              <a:rPr lang="en-US" sz="900" dirty="0">
                <a:hlinkClick r:id="rId5"/>
              </a:rPr>
              <a:t>https://www.linkedin.com/in/rayuzwyshyn/</a:t>
            </a:r>
            <a:r>
              <a:rPr lang="en-US" sz="900" dirty="0"/>
              <a:t> </a:t>
            </a:r>
          </a:p>
        </p:txBody>
      </p:sp>
      <p:pic>
        <p:nvPicPr>
          <p:cNvPr id="3" name="Picture 2">
            <a:extLst>
              <a:ext uri="{FF2B5EF4-FFF2-40B4-BE49-F238E27FC236}">
                <a16:creationId xmlns:a16="http://schemas.microsoft.com/office/drawing/2014/main" id="{82692053-A21E-B654-08B3-3518EC471CFB}"/>
              </a:ext>
            </a:extLst>
          </p:cNvPr>
          <p:cNvPicPr>
            <a:picLocks noChangeAspect="1"/>
          </p:cNvPicPr>
          <p:nvPr/>
        </p:nvPicPr>
        <p:blipFill>
          <a:blip r:embed="rId6"/>
          <a:stretch>
            <a:fillRect/>
          </a:stretch>
        </p:blipFill>
        <p:spPr>
          <a:xfrm>
            <a:off x="84104" y="4224727"/>
            <a:ext cx="2495246" cy="760223"/>
          </a:xfrm>
          <a:prstGeom prst="rect">
            <a:avLst/>
          </a:prstGeom>
        </p:spPr>
      </p:pic>
      <p:pic>
        <p:nvPicPr>
          <p:cNvPr id="4" name="Picture 3">
            <a:extLst>
              <a:ext uri="{FF2B5EF4-FFF2-40B4-BE49-F238E27FC236}">
                <a16:creationId xmlns:a16="http://schemas.microsoft.com/office/drawing/2014/main" id="{27CFC8F2-A70F-C2A5-C2DF-E24CDD47751D}"/>
              </a:ext>
            </a:extLst>
          </p:cNvPr>
          <p:cNvPicPr>
            <a:picLocks noChangeAspect="1"/>
          </p:cNvPicPr>
          <p:nvPr/>
        </p:nvPicPr>
        <p:blipFill>
          <a:blip r:embed="rId7"/>
          <a:stretch>
            <a:fillRect/>
          </a:stretch>
        </p:blipFill>
        <p:spPr>
          <a:xfrm>
            <a:off x="2896792" y="3920339"/>
            <a:ext cx="1632982" cy="1223161"/>
          </a:xfrm>
          <a:prstGeom prst="rect">
            <a:avLst/>
          </a:prstGeom>
        </p:spPr>
      </p:pic>
      <p:pic>
        <p:nvPicPr>
          <p:cNvPr id="2" name="Picture 1">
            <a:extLst>
              <a:ext uri="{FF2B5EF4-FFF2-40B4-BE49-F238E27FC236}">
                <a16:creationId xmlns:a16="http://schemas.microsoft.com/office/drawing/2014/main" id="{F42BE1F5-6FF2-4516-A565-C70FE4E0F916}"/>
              </a:ext>
            </a:extLst>
          </p:cNvPr>
          <p:cNvPicPr>
            <a:picLocks noChangeAspect="1"/>
          </p:cNvPicPr>
          <p:nvPr/>
        </p:nvPicPr>
        <p:blipFill>
          <a:blip r:embed="rId8"/>
          <a:srcRect b="11503"/>
          <a:stretch>
            <a:fillRect/>
          </a:stretch>
        </p:blipFill>
        <p:spPr>
          <a:xfrm>
            <a:off x="3713283" y="127844"/>
            <a:ext cx="5427949" cy="2680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a:off x="824645" y="482600"/>
            <a:ext cx="7494708" cy="417829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408482" y="965663"/>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615043" y="-74544"/>
            <a:ext cx="7696200" cy="1001364"/>
          </a:xfrm>
          <a:prstGeom prst="rect">
            <a:avLst/>
          </a:prstGeom>
        </p:spPr>
        <p:txBody>
          <a:bodyPr wrap="square" lIns="0" tIns="0" rIns="0" bIns="0" rtlCol="0" anchor="t">
            <a:spAutoFit/>
          </a:bodyPr>
          <a:lstStyle/>
          <a:p>
            <a:pPr algn="ctr">
              <a:lnSpc>
                <a:spcPts val="4125"/>
              </a:lnSpc>
            </a:pPr>
            <a:r>
              <a:rPr lang="en-US" sz="2400" spc="413" dirty="0">
                <a:latin typeface="Lovelo"/>
                <a:ea typeface="Lovelo"/>
                <a:cs typeface="Lovelo"/>
                <a:sym typeface="Lovelo"/>
              </a:rPr>
              <a:t>AI Enhanced Robotics Summer Camp </a:t>
            </a:r>
            <a:br>
              <a:rPr lang="en-US" sz="2400" spc="413" dirty="0">
                <a:latin typeface="Lovelo"/>
                <a:ea typeface="Lovelo"/>
                <a:cs typeface="Lovelo"/>
                <a:sym typeface="Lovelo"/>
              </a:rPr>
            </a:br>
            <a:r>
              <a:rPr lang="en-US" sz="2400" spc="413" dirty="0">
                <a:latin typeface="Lovelo"/>
                <a:ea typeface="Lovelo"/>
                <a:cs typeface="Lovelo"/>
                <a:sym typeface="Lovelo"/>
              </a:rPr>
              <a:t>LAB Workshops: From Zero to Hero  </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3494"/>
            <a:ext cx="3882212" cy="2181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5372100" y="1160246"/>
            <a:ext cx="2939143" cy="2015936"/>
          </a:xfrm>
          <a:prstGeom prst="rect">
            <a:avLst/>
          </a:prstGeom>
          <a:noFill/>
        </p:spPr>
        <p:txBody>
          <a:bodyPr wrap="square">
            <a:spAutoFit/>
          </a:bodyPr>
          <a:lstStyle/>
          <a:p>
            <a:pPr fontAlgn="base">
              <a:spcAft>
                <a:spcPts val="600"/>
              </a:spcAft>
              <a:buFont typeface="Arial" panose="020B0604020202020204" pitchFamily="34" charset="0"/>
              <a:buChar char="•"/>
            </a:pPr>
            <a:r>
              <a:rPr lang="en-US" sz="1200" dirty="0">
                <a:latin typeface="Lato" panose="020F0502020204030203" pitchFamily="34" charset="0"/>
              </a:rPr>
              <a:t>An AI training method, which teaches the model to recognize items based on an image</a:t>
            </a:r>
          </a:p>
          <a:p>
            <a:pPr fontAlgn="base">
              <a:buFont typeface="Arial" panose="020B0604020202020204" pitchFamily="34" charset="0"/>
              <a:buChar char="•"/>
            </a:pPr>
            <a:br>
              <a:rPr lang="en-US" sz="1200" dirty="0"/>
            </a:br>
            <a:r>
              <a:rPr lang="en-US" sz="1200" dirty="0">
                <a:latin typeface="Lato" panose="020F0502020204030203" pitchFamily="34" charset="0"/>
              </a:rPr>
              <a:t>Convolutional Neural Nets Integrated with Robotics</a:t>
            </a:r>
          </a:p>
          <a:p>
            <a:pPr fontAlgn="base">
              <a:spcAft>
                <a:spcPts val="600"/>
              </a:spcAft>
              <a:buFont typeface="Arial" panose="020B0604020202020204" pitchFamily="34" charset="0"/>
              <a:buChar char="•"/>
            </a:pPr>
            <a:br>
              <a:rPr lang="en-US" sz="1200" dirty="0"/>
            </a:br>
            <a:r>
              <a:rPr lang="en-US" sz="1200" dirty="0">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201328" y="3532264"/>
            <a:ext cx="1679594" cy="1118713"/>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2438400" y="3029684"/>
            <a:ext cx="2816596" cy="1743607"/>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6892185" y="3197849"/>
            <a:ext cx="1928681" cy="1284383"/>
          </a:xfrm>
          <a:prstGeom prst="rect">
            <a:avLst/>
          </a:prstGeom>
        </p:spPr>
      </p:pic>
      <p:sp>
        <p:nvSpPr>
          <p:cNvPr id="11" name="TextBox 10">
            <a:extLst>
              <a:ext uri="{FF2B5EF4-FFF2-40B4-BE49-F238E27FC236}">
                <a16:creationId xmlns:a16="http://schemas.microsoft.com/office/drawing/2014/main" id="{6AA38ED4-BE68-45F7-892F-A66C70397CD4}"/>
              </a:ext>
            </a:extLst>
          </p:cNvPr>
          <p:cNvSpPr txBox="1"/>
          <p:nvPr/>
        </p:nvSpPr>
        <p:spPr>
          <a:xfrm>
            <a:off x="5372100" y="3532264"/>
            <a:ext cx="1189749" cy="523220"/>
          </a:xfrm>
          <a:prstGeom prst="rect">
            <a:avLst/>
          </a:prstGeom>
          <a:noFill/>
        </p:spPr>
        <p:txBody>
          <a:bodyPr wrap="none" rtlCol="0">
            <a:spAutoFit/>
          </a:bodyPr>
          <a:lstStyle/>
          <a:p>
            <a:r>
              <a:rPr lang="en-US" dirty="0"/>
              <a:t>75% Female</a:t>
            </a:r>
            <a:br>
              <a:rPr lang="en-US" dirty="0"/>
            </a:br>
            <a:r>
              <a:rPr lang="en-US" dirty="0"/>
              <a:t>Attendees</a:t>
            </a:r>
          </a:p>
        </p:txBody>
      </p:sp>
    </p:spTree>
    <p:extLst>
      <p:ext uri="{BB962C8B-B14F-4D97-AF65-F5344CB8AC3E}">
        <p14:creationId xmlns:p14="http://schemas.microsoft.com/office/powerpoint/2010/main" val="332731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105350" y="-56474"/>
            <a:ext cx="8847582" cy="981038"/>
          </a:xfrm>
          <a:prstGeom prst="rect">
            <a:avLst/>
          </a:prstGeom>
        </p:spPr>
        <p:txBody>
          <a:bodyPr wrap="square" lIns="0" tIns="0" rIns="0" bIns="0" rtlCol="0" anchor="t">
            <a:spAutoFit/>
          </a:bodyPr>
          <a:lstStyle/>
          <a:p>
            <a:pPr algn="ctr">
              <a:lnSpc>
                <a:spcPts val="4125"/>
              </a:lnSpc>
            </a:pPr>
            <a:r>
              <a:rPr lang="en-US" sz="3000" spc="413" dirty="0">
                <a:latin typeface="Lovelo"/>
                <a:ea typeface="Lovelo"/>
                <a:cs typeface="Lovelo"/>
                <a:sym typeface="Lovelo"/>
              </a:rPr>
              <a:t>Geospatial Information Services </a:t>
            </a:r>
            <a:br>
              <a:rPr lang="en-US" sz="3000" spc="413" dirty="0">
                <a:latin typeface="Lovelo"/>
                <a:ea typeface="Lovelo"/>
                <a:cs typeface="Lovelo"/>
                <a:sym typeface="Lovelo"/>
              </a:rPr>
            </a:br>
            <a:r>
              <a:rPr lang="en-US" sz="1800" spc="413" dirty="0">
                <a:latin typeface="+mn-lt"/>
                <a:ea typeface="Lovelo"/>
                <a:cs typeface="Lovelo"/>
                <a:sym typeface="Lovelo"/>
              </a:rPr>
              <a:t>AI + GIS, Planet Imagery Day</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486401" y="2468584"/>
            <a:ext cx="3742258" cy="1691706"/>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2705100" y="4311626"/>
            <a:ext cx="6210300" cy="415498"/>
          </a:xfrm>
          <a:prstGeom prst="rect">
            <a:avLst/>
          </a:prstGeom>
          <a:noFill/>
        </p:spPr>
        <p:txBody>
          <a:bodyPr wrap="square">
            <a:spAutoFit/>
          </a:bodyPr>
          <a:lstStyle/>
          <a:p>
            <a:r>
              <a:rPr lang="en-US" sz="700"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3"/>
          <a:stretch>
            <a:fillRect/>
          </a:stretch>
        </p:blipFill>
        <p:spPr>
          <a:xfrm>
            <a:off x="3001294" y="1003420"/>
            <a:ext cx="2713627" cy="1484602"/>
          </a:xfrm>
          <a:prstGeom prst="rect">
            <a:avLst/>
          </a:prstGeom>
        </p:spPr>
      </p:pic>
      <p:sp>
        <p:nvSpPr>
          <p:cNvPr id="14" name="TextBox 13">
            <a:extLst>
              <a:ext uri="{FF2B5EF4-FFF2-40B4-BE49-F238E27FC236}">
                <a16:creationId xmlns:a16="http://schemas.microsoft.com/office/drawing/2014/main" id="{378AD807-808B-4AE5-984C-B83C37D3F486}"/>
              </a:ext>
            </a:extLst>
          </p:cNvPr>
          <p:cNvSpPr txBox="1"/>
          <p:nvPr/>
        </p:nvSpPr>
        <p:spPr>
          <a:xfrm>
            <a:off x="4867011" y="3447851"/>
            <a:ext cx="3875221" cy="738664"/>
          </a:xfrm>
          <a:prstGeom prst="rect">
            <a:avLst/>
          </a:prstGeom>
          <a:noFill/>
        </p:spPr>
        <p:txBody>
          <a:bodyPr wrap="square">
            <a:spAutoFit/>
          </a:bodyPr>
          <a:lstStyle/>
          <a:p>
            <a:r>
              <a:rPr lang="en-US" dirty="0"/>
              <a:t>Planet Imagery Day is supported by USDA-NIFA's Artificial Intelligence for Sustainable Agriculture project</a:t>
            </a:r>
          </a:p>
        </p:txBody>
      </p:sp>
      <p:sp>
        <p:nvSpPr>
          <p:cNvPr id="16" name="TextBox 15">
            <a:extLst>
              <a:ext uri="{FF2B5EF4-FFF2-40B4-BE49-F238E27FC236}">
                <a16:creationId xmlns:a16="http://schemas.microsoft.com/office/drawing/2014/main" id="{D4F9771E-D76E-48A1-AAB0-4085DD3572E4}"/>
              </a:ext>
            </a:extLst>
          </p:cNvPr>
          <p:cNvSpPr txBox="1"/>
          <p:nvPr/>
        </p:nvSpPr>
        <p:spPr>
          <a:xfrm>
            <a:off x="4915342" y="2415991"/>
            <a:ext cx="4715796" cy="738664"/>
          </a:xfrm>
          <a:prstGeom prst="rect">
            <a:avLst/>
          </a:prstGeom>
          <a:noFill/>
        </p:spPr>
        <p:txBody>
          <a:bodyPr wrap="square">
            <a:spAutoFit/>
          </a:bodyPr>
          <a:lstStyle/>
          <a:p>
            <a:r>
              <a:rPr lang="en-US" dirty="0"/>
              <a:t>Dr. Nan Li, UCR Environmental Sciences</a:t>
            </a:r>
          </a:p>
          <a:p>
            <a:endParaRPr lang="en-US" dirty="0"/>
          </a:p>
          <a:p>
            <a:r>
              <a:rPr lang="en-US" dirty="0"/>
              <a:t>Dr. Nicolas dos Santos, UCR Computer Science</a:t>
            </a:r>
          </a:p>
        </p:txBody>
      </p:sp>
      <p:pic>
        <p:nvPicPr>
          <p:cNvPr id="7" name="Picture 6">
            <a:extLst>
              <a:ext uri="{FF2B5EF4-FFF2-40B4-BE49-F238E27FC236}">
                <a16:creationId xmlns:a16="http://schemas.microsoft.com/office/drawing/2014/main" id="{F86DE684-9FB7-4250-9137-47ED581C0233}"/>
              </a:ext>
            </a:extLst>
          </p:cNvPr>
          <p:cNvPicPr>
            <a:picLocks noChangeAspect="1"/>
          </p:cNvPicPr>
          <p:nvPr/>
        </p:nvPicPr>
        <p:blipFill>
          <a:blip r:embed="rId4"/>
          <a:stretch>
            <a:fillRect/>
          </a:stretch>
        </p:blipFill>
        <p:spPr>
          <a:xfrm>
            <a:off x="6058263" y="1029296"/>
            <a:ext cx="2713627" cy="1308700"/>
          </a:xfrm>
          <a:prstGeom prst="rect">
            <a:avLst/>
          </a:prstGeom>
        </p:spPr>
      </p:pic>
      <p:pic>
        <p:nvPicPr>
          <p:cNvPr id="10" name="Picture 9">
            <a:extLst>
              <a:ext uri="{FF2B5EF4-FFF2-40B4-BE49-F238E27FC236}">
                <a16:creationId xmlns:a16="http://schemas.microsoft.com/office/drawing/2014/main" id="{7E542417-201F-45EF-8EB4-2B675800F177}"/>
              </a:ext>
            </a:extLst>
          </p:cNvPr>
          <p:cNvPicPr>
            <a:picLocks noChangeAspect="1"/>
          </p:cNvPicPr>
          <p:nvPr/>
        </p:nvPicPr>
        <p:blipFill>
          <a:blip r:embed="rId5"/>
          <a:stretch>
            <a:fillRect/>
          </a:stretch>
        </p:blipFill>
        <p:spPr>
          <a:xfrm>
            <a:off x="510321" y="1190832"/>
            <a:ext cx="2067283" cy="1038222"/>
          </a:xfrm>
          <a:prstGeom prst="rect">
            <a:avLst/>
          </a:prstGeom>
        </p:spPr>
      </p:pic>
    </p:spTree>
    <p:extLst>
      <p:ext uri="{BB962C8B-B14F-4D97-AF65-F5344CB8AC3E}">
        <p14:creationId xmlns:p14="http://schemas.microsoft.com/office/powerpoint/2010/main" val="3424641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1485-60C0-49AC-91F6-91EEC9DF1B19}"/>
              </a:ext>
            </a:extLst>
          </p:cNvPr>
          <p:cNvSpPr>
            <a:spLocks noGrp="1"/>
          </p:cNvSpPr>
          <p:nvPr>
            <p:ph type="title"/>
          </p:nvPr>
        </p:nvSpPr>
        <p:spPr>
          <a:xfrm>
            <a:off x="1485900" y="205980"/>
            <a:ext cx="6172200" cy="618718"/>
          </a:xfrm>
        </p:spPr>
        <p:txBody>
          <a:bodyPr>
            <a:normAutofit fontScale="90000"/>
          </a:bodyPr>
          <a:lstStyle/>
          <a:p>
            <a:r>
              <a:rPr lang="en-US" sz="2700" spc="-85" dirty="0">
                <a:solidFill>
                  <a:srgbClr val="003DA5"/>
                </a:solidFill>
                <a:latin typeface="Fira Sans Medium"/>
                <a:hlinkClick r:id="rId2"/>
              </a:rPr>
              <a:t>Library Workshops</a:t>
            </a:r>
            <a:r>
              <a:rPr lang="en-US" sz="2700" spc="-85" dirty="0">
                <a:solidFill>
                  <a:srgbClr val="003DA5"/>
                </a:solidFill>
                <a:latin typeface="Fira Sans Medium"/>
              </a:rPr>
              <a:t> for Researchers</a:t>
            </a:r>
            <a:br>
              <a:rPr lang="en-US" sz="2700" spc="-85" dirty="0">
                <a:solidFill>
                  <a:srgbClr val="003DA5"/>
                </a:solidFill>
                <a:latin typeface="Fira Sans Medium"/>
              </a:rPr>
            </a:br>
            <a:r>
              <a:rPr lang="en-US" sz="2025" spc="-85" dirty="0">
                <a:solidFill>
                  <a:srgbClr val="003DA5"/>
                </a:solidFill>
                <a:latin typeface="Fira Sans Medium"/>
              </a:rPr>
              <a:t>(FY25/26 Samples)</a:t>
            </a:r>
          </a:p>
        </p:txBody>
      </p:sp>
      <p:sp>
        <p:nvSpPr>
          <p:cNvPr id="3" name="Content Placeholder 2">
            <a:extLst>
              <a:ext uri="{FF2B5EF4-FFF2-40B4-BE49-F238E27FC236}">
                <a16:creationId xmlns:a16="http://schemas.microsoft.com/office/drawing/2014/main" id="{09B63029-BF00-9578-736C-32576082AB57}"/>
              </a:ext>
            </a:extLst>
          </p:cNvPr>
          <p:cNvSpPr>
            <a:spLocks noGrp="1"/>
          </p:cNvSpPr>
          <p:nvPr>
            <p:ph idx="1"/>
          </p:nvPr>
        </p:nvSpPr>
        <p:spPr>
          <a:xfrm>
            <a:off x="1646499" y="1003882"/>
            <a:ext cx="6856370" cy="3135737"/>
          </a:xfrm>
        </p:spPr>
        <p:txBody>
          <a:bodyPr>
            <a:noAutofit/>
          </a:bodyPr>
          <a:lstStyle/>
          <a:p>
            <a:r>
              <a:rPr lang="en-US" sz="1800" dirty="0"/>
              <a:t>Introduction to Machine Learning</a:t>
            </a:r>
          </a:p>
          <a:p>
            <a:r>
              <a:rPr lang="en-US" sz="1800" dirty="0"/>
              <a:t>Introduction to Gemini API: How to customize AI models</a:t>
            </a:r>
          </a:p>
          <a:p>
            <a:r>
              <a:rPr lang="en-US" sz="1800" dirty="0"/>
              <a:t>Exploring AI Literature Mapping Tools (Natural Language Processing)</a:t>
            </a:r>
          </a:p>
          <a:p>
            <a:r>
              <a:rPr lang="en-US" sz="1800" dirty="0"/>
              <a:t>Finding and Using Imagery in a GIS, Arc GIS and AI, Drones &amp;GIS</a:t>
            </a:r>
          </a:p>
          <a:p>
            <a:r>
              <a:rPr lang="en-US" sz="1800" dirty="0"/>
              <a:t>Data Cleaning for Machine Learning with Python</a:t>
            </a:r>
          </a:p>
          <a:p>
            <a:r>
              <a:rPr lang="en-US" sz="1800" dirty="0"/>
              <a:t>AI Computational Methods with Text Analysis</a:t>
            </a:r>
          </a:p>
          <a:p>
            <a:r>
              <a:rPr lang="en-US" sz="1800" dirty="0"/>
              <a:t>AI Deep Research Models/AI Video</a:t>
            </a:r>
          </a:p>
          <a:p>
            <a:r>
              <a:rPr lang="en-US" sz="1800" dirty="0"/>
              <a:t>Introduction to Deep Learning with </a:t>
            </a:r>
            <a:r>
              <a:rPr lang="en-US" sz="1800" dirty="0" err="1"/>
              <a:t>PyTorch</a:t>
            </a:r>
            <a:endParaRPr lang="en-US" sz="1800" dirty="0"/>
          </a:p>
          <a:p>
            <a:r>
              <a:rPr lang="en-US" sz="1800" dirty="0"/>
              <a:t>Open scholarship / open access publishing</a:t>
            </a:r>
          </a:p>
        </p:txBody>
      </p:sp>
      <p:sp>
        <p:nvSpPr>
          <p:cNvPr id="4" name="TextBox 3">
            <a:extLst>
              <a:ext uri="{FF2B5EF4-FFF2-40B4-BE49-F238E27FC236}">
                <a16:creationId xmlns:a16="http://schemas.microsoft.com/office/drawing/2014/main" id="{542CAA33-421A-654D-4FBC-0F5F758979AD}"/>
              </a:ext>
            </a:extLst>
          </p:cNvPr>
          <p:cNvSpPr txBox="1"/>
          <p:nvPr/>
        </p:nvSpPr>
        <p:spPr>
          <a:xfrm>
            <a:off x="1485900" y="4318803"/>
            <a:ext cx="5926016" cy="577081"/>
          </a:xfrm>
          <a:prstGeom prst="rect">
            <a:avLst/>
          </a:prstGeom>
          <a:noFill/>
        </p:spPr>
        <p:txBody>
          <a:bodyPr wrap="square">
            <a:spAutoFit/>
          </a:bodyPr>
          <a:lstStyle/>
          <a:p>
            <a:pPr algn="l">
              <a:buNone/>
            </a:pPr>
            <a:r>
              <a:rPr lang="en-US" sz="1050" dirty="0">
                <a:solidFill>
                  <a:srgbClr val="455A64"/>
                </a:solidFill>
                <a:latin typeface="Fira Sans Regular"/>
              </a:rPr>
              <a:t>Contact:</a:t>
            </a:r>
          </a:p>
          <a:p>
            <a:pPr algn="l">
              <a:buNone/>
            </a:pPr>
            <a:r>
              <a:rPr lang="en-US" sz="1050" b="1" dirty="0">
                <a:solidFill>
                  <a:srgbClr val="455A64"/>
                </a:solidFill>
                <a:latin typeface="Fira Sans Regular"/>
              </a:rPr>
              <a:t>Raymond </a:t>
            </a:r>
            <a:r>
              <a:rPr lang="en-US" sz="1050" b="1" dirty="0" err="1">
                <a:solidFill>
                  <a:srgbClr val="455A64"/>
                </a:solidFill>
                <a:latin typeface="Fira Sans Regular"/>
              </a:rPr>
              <a:t>Uzwyshyn</a:t>
            </a:r>
            <a:r>
              <a:rPr lang="en-US" sz="1050" dirty="0">
                <a:solidFill>
                  <a:srgbClr val="455A64"/>
                </a:solidFill>
                <a:latin typeface="Fira Sans Regular"/>
              </a:rPr>
              <a:t>,</a:t>
            </a:r>
            <a:r>
              <a:rPr lang="en-US" sz="1050" b="1" dirty="0">
                <a:solidFill>
                  <a:srgbClr val="455A64"/>
                </a:solidFill>
                <a:latin typeface="Fira Sans Regular"/>
              </a:rPr>
              <a:t> </a:t>
            </a:r>
            <a:r>
              <a:rPr lang="en-US" sz="1050" i="1" dirty="0">
                <a:solidFill>
                  <a:srgbClr val="455A64"/>
                </a:solidFill>
                <a:latin typeface="Fira Sans Regular"/>
              </a:rPr>
              <a:t>Director of Research Services/Acting Assistant University Librarian for Research and Technology, UCR Library</a:t>
            </a:r>
          </a:p>
        </p:txBody>
      </p:sp>
    </p:spTree>
    <p:extLst>
      <p:ext uri="{BB962C8B-B14F-4D97-AF65-F5344CB8AC3E}">
        <p14:creationId xmlns:p14="http://schemas.microsoft.com/office/powerpoint/2010/main" val="51696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CB9F4-6E2A-4EB4-90F3-CE738D5AC96D}"/>
              </a:ext>
            </a:extLst>
          </p:cNvPr>
          <p:cNvPicPr>
            <a:picLocks noChangeAspect="1"/>
          </p:cNvPicPr>
          <p:nvPr/>
        </p:nvPicPr>
        <p:blipFill>
          <a:blip r:embed="rId2"/>
          <a:stretch>
            <a:fillRect/>
          </a:stretch>
        </p:blipFill>
        <p:spPr>
          <a:xfrm>
            <a:off x="37178" y="1734779"/>
            <a:ext cx="3347884" cy="1673942"/>
          </a:xfrm>
          <a:prstGeom prst="rect">
            <a:avLst/>
          </a:prstGeom>
        </p:spPr>
      </p:pic>
      <p:sp>
        <p:nvSpPr>
          <p:cNvPr id="4" name="TextBox 3">
            <a:extLst>
              <a:ext uri="{FF2B5EF4-FFF2-40B4-BE49-F238E27FC236}">
                <a16:creationId xmlns:a16="http://schemas.microsoft.com/office/drawing/2014/main" id="{42495963-84EE-4D9F-A0DB-D10BAAACD6D8}"/>
              </a:ext>
            </a:extLst>
          </p:cNvPr>
          <p:cNvSpPr txBox="1"/>
          <p:nvPr/>
        </p:nvSpPr>
        <p:spPr>
          <a:xfrm>
            <a:off x="4307143" y="2048182"/>
            <a:ext cx="4572000" cy="615553"/>
          </a:xfrm>
          <a:prstGeom prst="rect">
            <a:avLst/>
          </a:prstGeom>
          <a:noFill/>
        </p:spPr>
        <p:txBody>
          <a:bodyPr wrap="square">
            <a:spAutoFit/>
          </a:bodyPr>
          <a:lstStyle/>
          <a:p>
            <a:r>
              <a:rPr lang="en-US" dirty="0"/>
              <a:t>May 2025. </a:t>
            </a:r>
            <a:r>
              <a:rPr lang="en-US" sz="1000" dirty="0">
                <a:hlinkClick r:id="rId3"/>
              </a:rPr>
              <a:t>https://www.researchgate.net/publication/391739383_Deep_Research_AI_Tools_For_Research_and_Discovery</a:t>
            </a:r>
            <a:r>
              <a:rPr lang="en-US" sz="1000" dirty="0"/>
              <a:t> </a:t>
            </a:r>
          </a:p>
        </p:txBody>
      </p:sp>
      <p:pic>
        <p:nvPicPr>
          <p:cNvPr id="5" name="Picture 4">
            <a:extLst>
              <a:ext uri="{FF2B5EF4-FFF2-40B4-BE49-F238E27FC236}">
                <a16:creationId xmlns:a16="http://schemas.microsoft.com/office/drawing/2014/main" id="{94E46F22-E3CD-4077-A9AF-F5039086B4B4}"/>
              </a:ext>
            </a:extLst>
          </p:cNvPr>
          <p:cNvPicPr>
            <a:picLocks noChangeAspect="1"/>
          </p:cNvPicPr>
          <p:nvPr/>
        </p:nvPicPr>
        <p:blipFill>
          <a:blip r:embed="rId4"/>
          <a:stretch>
            <a:fillRect/>
          </a:stretch>
        </p:blipFill>
        <p:spPr>
          <a:xfrm>
            <a:off x="0" y="-1"/>
            <a:ext cx="3422240" cy="1711120"/>
          </a:xfrm>
          <a:prstGeom prst="rect">
            <a:avLst/>
          </a:prstGeom>
        </p:spPr>
      </p:pic>
      <p:pic>
        <p:nvPicPr>
          <p:cNvPr id="6" name="Picture 5">
            <a:extLst>
              <a:ext uri="{FF2B5EF4-FFF2-40B4-BE49-F238E27FC236}">
                <a16:creationId xmlns:a16="http://schemas.microsoft.com/office/drawing/2014/main" id="{70756151-D2A3-4348-9128-157DDFDEB794}"/>
              </a:ext>
            </a:extLst>
          </p:cNvPr>
          <p:cNvPicPr>
            <a:picLocks noChangeAspect="1"/>
          </p:cNvPicPr>
          <p:nvPr/>
        </p:nvPicPr>
        <p:blipFill>
          <a:blip r:embed="rId5"/>
          <a:stretch>
            <a:fillRect/>
          </a:stretch>
        </p:blipFill>
        <p:spPr>
          <a:xfrm>
            <a:off x="0" y="3432381"/>
            <a:ext cx="3422240" cy="1711120"/>
          </a:xfrm>
          <a:prstGeom prst="rect">
            <a:avLst/>
          </a:prstGeom>
        </p:spPr>
      </p:pic>
      <p:sp>
        <p:nvSpPr>
          <p:cNvPr id="7" name="TextBox 6">
            <a:extLst>
              <a:ext uri="{FF2B5EF4-FFF2-40B4-BE49-F238E27FC236}">
                <a16:creationId xmlns:a16="http://schemas.microsoft.com/office/drawing/2014/main" id="{E32D539B-E5BA-4BCA-B910-7F46E3DA629C}"/>
              </a:ext>
            </a:extLst>
          </p:cNvPr>
          <p:cNvSpPr txBox="1"/>
          <p:nvPr/>
        </p:nvSpPr>
        <p:spPr>
          <a:xfrm>
            <a:off x="4307143" y="3635477"/>
            <a:ext cx="4504348" cy="615553"/>
          </a:xfrm>
          <a:prstGeom prst="rect">
            <a:avLst/>
          </a:prstGeom>
          <a:noFill/>
        </p:spPr>
        <p:txBody>
          <a:bodyPr wrap="square" rtlCol="0">
            <a:spAutoFit/>
          </a:bodyPr>
          <a:lstStyle/>
          <a:p>
            <a:r>
              <a:rPr lang="en-US" dirty="0"/>
              <a:t>November 12, 2025.</a:t>
            </a:r>
            <a:br>
              <a:rPr lang="en-US" dirty="0"/>
            </a:br>
            <a:r>
              <a:rPr lang="en-US" sz="1000" dirty="0"/>
              <a:t>https://www.researchgate.net/publication/397584324_Vibe_Coding_For_AI-Driven_Development_An_Introduction_for_Research_and_Learning</a:t>
            </a:r>
          </a:p>
        </p:txBody>
      </p:sp>
      <p:sp>
        <p:nvSpPr>
          <p:cNvPr id="8" name="TextBox 7">
            <a:extLst>
              <a:ext uri="{FF2B5EF4-FFF2-40B4-BE49-F238E27FC236}">
                <a16:creationId xmlns:a16="http://schemas.microsoft.com/office/drawing/2014/main" id="{9B4F08C3-8205-4D25-BC57-113622D08BFA}"/>
              </a:ext>
            </a:extLst>
          </p:cNvPr>
          <p:cNvSpPr txBox="1"/>
          <p:nvPr/>
        </p:nvSpPr>
        <p:spPr>
          <a:xfrm>
            <a:off x="4086304" y="393894"/>
            <a:ext cx="4619932" cy="923330"/>
          </a:xfrm>
          <a:prstGeom prst="rect">
            <a:avLst/>
          </a:prstGeom>
          <a:noFill/>
        </p:spPr>
        <p:txBody>
          <a:bodyPr wrap="square">
            <a:spAutoFit/>
          </a:bodyPr>
          <a:lstStyle/>
          <a:p>
            <a:r>
              <a:rPr lang="en-US" dirty="0">
                <a:hlinkClick r:id="rId6"/>
              </a:rPr>
              <a:t>March 2025. </a:t>
            </a:r>
            <a:r>
              <a:rPr lang="en-US" sz="1000" dirty="0">
                <a:hlinkClick r:id="rId6"/>
              </a:rPr>
              <a:t>https://www.researchgate.net/publication/389558789_Harnessing_AI_For_Research_2025_GenAI_Large_Language_Model_Introduction_AGI_and_Reasoning_Models_Multimodal_Models_and_Deep_Research_with_Autonomous_Agents</a:t>
            </a:r>
            <a:r>
              <a:rPr lang="en-US" sz="1000" dirty="0"/>
              <a:t> </a:t>
            </a:r>
          </a:p>
        </p:txBody>
      </p:sp>
    </p:spTree>
    <p:extLst>
      <p:ext uri="{BB962C8B-B14F-4D97-AF65-F5344CB8AC3E}">
        <p14:creationId xmlns:p14="http://schemas.microsoft.com/office/powerpoint/2010/main" val="1901172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2438400" y="466725"/>
            <a:ext cx="6754647" cy="4210050"/>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76200" y="1543050"/>
            <a:ext cx="2658533" cy="1701563"/>
          </a:xfrm>
          <a:prstGeom prst="rect">
            <a:avLst/>
          </a:prstGeom>
        </p:spPr>
      </p:pic>
    </p:spTree>
    <p:extLst>
      <p:ext uri="{BB962C8B-B14F-4D97-AF65-F5344CB8AC3E}">
        <p14:creationId xmlns:p14="http://schemas.microsoft.com/office/powerpoint/2010/main" val="51511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Lst>
          </p:cNvPr>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a:extLst>
              <a:ext uri="{FF2B5EF4-FFF2-40B4-BE49-F238E27FC236}">
                <a16:creationId xmlns:a16="http://schemas.microsoft.com/office/drawing/2014/main" id="{E05E357D-EC77-E8E4-B8B5-5FBEB36CA32A}"/>
              </a:ext>
            </a:extLst>
          </p:cNvPr>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5" name="TextBox 5">
            <a:extLst>
              <a:ext uri="{FF2B5EF4-FFF2-40B4-BE49-F238E27FC236}">
                <a16:creationId xmlns:a16="http://schemas.microsoft.com/office/drawing/2014/main" id="{309935EE-0472-558F-6FB1-FF34110D94A2}"/>
              </a:ext>
            </a:extLst>
          </p:cNvPr>
          <p:cNvSpPr txBox="1"/>
          <p:nvPr/>
        </p:nvSpPr>
        <p:spPr>
          <a:xfrm>
            <a:off x="2839158" y="257175"/>
            <a:ext cx="5961942" cy="967509"/>
          </a:xfrm>
          <a:prstGeom prst="rect">
            <a:avLst/>
          </a:prstGeom>
        </p:spPr>
        <p:txBody>
          <a:bodyPr wrap="square" lIns="0" tIns="0" rIns="0" bIns="0" rtlCol="0" anchor="t">
            <a:spAutoFit/>
          </a:bodyPr>
          <a:lstStyle/>
          <a:p>
            <a:pPr>
              <a:lnSpc>
                <a:spcPts val="4125"/>
              </a:lnSpc>
            </a:pPr>
            <a:br>
              <a:rPr lang="en-US" spc="413" dirty="0">
                <a:latin typeface="Lovelo"/>
                <a:ea typeface="Lovelo"/>
                <a:cs typeface="Lovelo"/>
                <a:sym typeface="Lovelo"/>
              </a:rPr>
            </a:br>
            <a:r>
              <a:rPr lang="en-US" spc="413" dirty="0">
                <a:latin typeface="Lovelo"/>
                <a:ea typeface="Lovelo"/>
                <a:cs typeface="Lovelo"/>
                <a:sym typeface="Lovelo"/>
              </a:rPr>
              <a:t>Meetups, Thematic Weeks, Presentations</a:t>
            </a:r>
          </a:p>
        </p:txBody>
      </p:sp>
      <p:sp>
        <p:nvSpPr>
          <p:cNvPr id="6" name="AutoShape 6">
            <a:extLst>
              <a:ext uri="{FF2B5EF4-FFF2-40B4-BE49-F238E27FC236}">
                <a16:creationId xmlns:a16="http://schemas.microsoft.com/office/drawing/2014/main" id="{8A0D947D-521D-9BE5-D527-098EFF7A3531}"/>
              </a:ext>
            </a:extLst>
          </p:cNvPr>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128042" y="2758077"/>
            <a:ext cx="2348309" cy="2348309"/>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2669395" y="1432396"/>
            <a:ext cx="1474978" cy="2202152"/>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4"/>
          <a:stretch>
            <a:fillRect/>
          </a:stretch>
        </p:blipFill>
        <p:spPr>
          <a:xfrm>
            <a:off x="4192047" y="1451843"/>
            <a:ext cx="1720113" cy="2243849"/>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5"/>
          <a:stretch>
            <a:fillRect/>
          </a:stretch>
        </p:blipFill>
        <p:spPr>
          <a:xfrm>
            <a:off x="5679553" y="1432396"/>
            <a:ext cx="1720112" cy="2390956"/>
          </a:xfrm>
          <a:prstGeom prst="rect">
            <a:avLst/>
          </a:prstGeom>
        </p:spPr>
      </p:pic>
      <p:sp>
        <p:nvSpPr>
          <p:cNvPr id="4" name="TextBox 3">
            <a:extLst>
              <a:ext uri="{FF2B5EF4-FFF2-40B4-BE49-F238E27FC236}">
                <a16:creationId xmlns:a16="http://schemas.microsoft.com/office/drawing/2014/main" id="{D3EFBE9B-6686-4B5F-809D-0607DF842698}"/>
              </a:ext>
            </a:extLst>
          </p:cNvPr>
          <p:cNvSpPr txBox="1"/>
          <p:nvPr/>
        </p:nvSpPr>
        <p:spPr>
          <a:xfrm>
            <a:off x="3201143" y="201628"/>
            <a:ext cx="5419074" cy="646331"/>
          </a:xfrm>
          <a:prstGeom prst="rect">
            <a:avLst/>
          </a:prstGeom>
          <a:noFill/>
        </p:spPr>
        <p:txBody>
          <a:bodyPr wrap="square" rtlCol="0">
            <a:spAutoFit/>
          </a:bodyPr>
          <a:lstStyle/>
          <a:p>
            <a:pPr algn="ctr"/>
            <a:r>
              <a:rPr lang="en-US" sz="1800" dirty="0"/>
              <a:t>AI Research Orientation to Technology Workshops and Faculty, Student AI Related Research</a:t>
            </a:r>
          </a:p>
        </p:txBody>
      </p:sp>
      <p:sp>
        <p:nvSpPr>
          <p:cNvPr id="8" name="TextBox 7">
            <a:extLst>
              <a:ext uri="{FF2B5EF4-FFF2-40B4-BE49-F238E27FC236}">
                <a16:creationId xmlns:a16="http://schemas.microsoft.com/office/drawing/2014/main" id="{2083BE39-EEA6-460B-B3CD-BEA615A0200C}"/>
              </a:ext>
            </a:extLst>
          </p:cNvPr>
          <p:cNvSpPr txBox="1"/>
          <p:nvPr/>
        </p:nvSpPr>
        <p:spPr>
          <a:xfrm>
            <a:off x="2739106" y="3748127"/>
            <a:ext cx="1665012" cy="738664"/>
          </a:xfrm>
          <a:prstGeom prst="rect">
            <a:avLst/>
          </a:prstGeom>
          <a:noFill/>
        </p:spPr>
        <p:txBody>
          <a:bodyPr wrap="square" rtlCol="0">
            <a:spAutoFit/>
          </a:bodyPr>
          <a:lstStyle/>
          <a:p>
            <a:r>
              <a:rPr lang="en-US" dirty="0"/>
              <a:t>AI Research Faculty </a:t>
            </a:r>
            <a:br>
              <a:rPr lang="en-US" dirty="0"/>
            </a:br>
            <a:r>
              <a:rPr lang="en-US" dirty="0"/>
              <a:t>Presentations</a:t>
            </a:r>
          </a:p>
        </p:txBody>
      </p:sp>
      <p:sp>
        <p:nvSpPr>
          <p:cNvPr id="9" name="TextBox 8">
            <a:extLst>
              <a:ext uri="{FF2B5EF4-FFF2-40B4-BE49-F238E27FC236}">
                <a16:creationId xmlns:a16="http://schemas.microsoft.com/office/drawing/2014/main" id="{68942F3F-FF40-4144-B3D7-38D8F4DD8264}"/>
              </a:ext>
            </a:extLst>
          </p:cNvPr>
          <p:cNvSpPr txBox="1"/>
          <p:nvPr/>
        </p:nvSpPr>
        <p:spPr>
          <a:xfrm>
            <a:off x="4459218" y="3824509"/>
            <a:ext cx="1180131" cy="738664"/>
          </a:xfrm>
          <a:prstGeom prst="rect">
            <a:avLst/>
          </a:prstGeom>
          <a:noFill/>
        </p:spPr>
        <p:txBody>
          <a:bodyPr wrap="none" rtlCol="0">
            <a:spAutoFit/>
          </a:bodyPr>
          <a:lstStyle/>
          <a:p>
            <a:r>
              <a:rPr lang="en-US" dirty="0"/>
              <a:t>AI/Robotics</a:t>
            </a:r>
            <a:br>
              <a:rPr lang="en-US" dirty="0"/>
            </a:br>
            <a:r>
              <a:rPr lang="en-US" dirty="0"/>
              <a:t>Training Kits</a:t>
            </a:r>
            <a:br>
              <a:rPr lang="en-US" dirty="0"/>
            </a:br>
            <a:r>
              <a:rPr lang="en-US" dirty="0"/>
              <a:t>Workshops</a:t>
            </a:r>
          </a:p>
        </p:txBody>
      </p:sp>
      <p:sp>
        <p:nvSpPr>
          <p:cNvPr id="16" name="TextBox 15">
            <a:extLst>
              <a:ext uri="{FF2B5EF4-FFF2-40B4-BE49-F238E27FC236}">
                <a16:creationId xmlns:a16="http://schemas.microsoft.com/office/drawing/2014/main" id="{3A769555-78CE-4EEF-A9F4-D2DDA5B6EF11}"/>
              </a:ext>
            </a:extLst>
          </p:cNvPr>
          <p:cNvSpPr txBox="1"/>
          <p:nvPr/>
        </p:nvSpPr>
        <p:spPr>
          <a:xfrm>
            <a:off x="7322059" y="1615195"/>
            <a:ext cx="1746377" cy="954107"/>
          </a:xfrm>
          <a:prstGeom prst="rect">
            <a:avLst/>
          </a:prstGeom>
          <a:noFill/>
        </p:spPr>
        <p:txBody>
          <a:bodyPr wrap="square">
            <a:spAutoFit/>
          </a:bodyPr>
          <a:lstStyle/>
          <a:p>
            <a:r>
              <a:rPr lang="en-US" dirty="0"/>
              <a:t>Data, AI, </a:t>
            </a:r>
            <a:br>
              <a:rPr lang="en-US" dirty="0"/>
            </a:br>
            <a:r>
              <a:rPr lang="en-US" dirty="0"/>
              <a:t>Open Access</a:t>
            </a:r>
            <a:br>
              <a:rPr lang="en-US" dirty="0"/>
            </a:br>
            <a:r>
              <a:rPr lang="en-US" dirty="0"/>
              <a:t>Global North and South Presentation</a:t>
            </a:r>
          </a:p>
        </p:txBody>
      </p:sp>
      <p:pic>
        <p:nvPicPr>
          <p:cNvPr id="14" name="Picture 13">
            <a:extLst>
              <a:ext uri="{FF2B5EF4-FFF2-40B4-BE49-F238E27FC236}">
                <a16:creationId xmlns:a16="http://schemas.microsoft.com/office/drawing/2014/main" id="{55BB979D-A14A-46C0-9890-F3F7A533DDA5}"/>
              </a:ext>
            </a:extLst>
          </p:cNvPr>
          <p:cNvPicPr>
            <a:picLocks noChangeAspect="1"/>
          </p:cNvPicPr>
          <p:nvPr/>
        </p:nvPicPr>
        <p:blipFill>
          <a:blip r:embed="rId6"/>
          <a:stretch>
            <a:fillRect/>
          </a:stretch>
        </p:blipFill>
        <p:spPr>
          <a:xfrm>
            <a:off x="6454024" y="3823352"/>
            <a:ext cx="2689976" cy="1344988"/>
          </a:xfrm>
          <a:prstGeom prst="rect">
            <a:avLst/>
          </a:prstGeom>
        </p:spPr>
      </p:pic>
      <p:sp>
        <p:nvSpPr>
          <p:cNvPr id="18" name="TextBox 17">
            <a:extLst>
              <a:ext uri="{FF2B5EF4-FFF2-40B4-BE49-F238E27FC236}">
                <a16:creationId xmlns:a16="http://schemas.microsoft.com/office/drawing/2014/main" id="{718BA734-4624-41A5-9D07-42444176DA6A}"/>
              </a:ext>
            </a:extLst>
          </p:cNvPr>
          <p:cNvSpPr txBox="1"/>
          <p:nvPr/>
        </p:nvSpPr>
        <p:spPr>
          <a:xfrm>
            <a:off x="7399665" y="2990556"/>
            <a:ext cx="1720112" cy="738664"/>
          </a:xfrm>
          <a:prstGeom prst="rect">
            <a:avLst/>
          </a:prstGeom>
          <a:noFill/>
        </p:spPr>
        <p:txBody>
          <a:bodyPr wrap="square" rtlCol="0">
            <a:spAutoFit/>
          </a:bodyPr>
          <a:lstStyle/>
          <a:p>
            <a:r>
              <a:rPr lang="en-US" dirty="0"/>
              <a:t>Streaming Party</a:t>
            </a:r>
            <a:br>
              <a:rPr lang="en-US" dirty="0"/>
            </a:br>
            <a:r>
              <a:rPr lang="en-US" dirty="0"/>
              <a:t>For Faculty Students and Staff</a:t>
            </a:r>
          </a:p>
        </p:txBody>
      </p:sp>
    </p:spTree>
    <p:extLst>
      <p:ext uri="{BB962C8B-B14F-4D97-AF65-F5344CB8AC3E}">
        <p14:creationId xmlns:p14="http://schemas.microsoft.com/office/powerpoint/2010/main" val="358115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3BA2EBA9-5CCF-F82F-0ED5-73FAFD4312F5}"/>
              </a:ext>
            </a:extLst>
          </p:cNvPr>
          <p:cNvSpPr txBox="1"/>
          <p:nvPr/>
        </p:nvSpPr>
        <p:spPr>
          <a:xfrm>
            <a:off x="896645" y="701336"/>
            <a:ext cx="3001143" cy="338554"/>
          </a:xfrm>
          <a:prstGeom prst="rect">
            <a:avLst/>
          </a:prstGeom>
          <a:noFill/>
        </p:spPr>
        <p:txBody>
          <a:bodyPr wrap="none" rtlCol="0">
            <a:spAutoFit/>
          </a:bodyPr>
          <a:lstStyle/>
          <a:p>
            <a:r>
              <a:rPr lang="en-US" sz="1600" b="1" dirty="0"/>
              <a:t>AI Local Open Source AI Lab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608"/>
          <a:stretch>
            <a:fillRect/>
          </a:stretch>
        </p:blipFill>
        <p:spPr>
          <a:xfrm>
            <a:off x="0" y="21431"/>
            <a:ext cx="9144000" cy="4967646"/>
          </a:xfrm>
          <a:prstGeom prst="rect">
            <a:avLst/>
          </a:prstGeom>
        </p:spPr>
      </p:pic>
      <p:sp>
        <p:nvSpPr>
          <p:cNvPr id="3" name="TextBox 2">
            <a:extLst>
              <a:ext uri="{FF2B5EF4-FFF2-40B4-BE49-F238E27FC236}">
                <a16:creationId xmlns:a16="http://schemas.microsoft.com/office/drawing/2014/main" id="{D40872D7-7FDF-880D-3AF4-4794E29DAA19}"/>
              </a:ext>
            </a:extLst>
          </p:cNvPr>
          <p:cNvSpPr txBox="1"/>
          <p:nvPr/>
        </p:nvSpPr>
        <p:spPr>
          <a:xfrm>
            <a:off x="598723" y="4681300"/>
            <a:ext cx="5731056" cy="307777"/>
          </a:xfrm>
          <a:prstGeom prst="rect">
            <a:avLst/>
          </a:prstGeom>
          <a:noFill/>
        </p:spPr>
        <p:txBody>
          <a:bodyPr wrap="none" rtlCol="0">
            <a:spAutoFit/>
          </a:bodyPr>
          <a:lstStyle/>
          <a:p>
            <a:r>
              <a:rPr lang="en-US" dirty="0"/>
              <a:t>If a Bigger Lab Needed, Scale: (Option #3 x 2) = Double or Triple Size</a:t>
            </a:r>
          </a:p>
        </p:txBody>
      </p:sp>
      <p:sp>
        <p:nvSpPr>
          <p:cNvPr id="4" name="TextBox 3">
            <a:extLst>
              <a:ext uri="{FF2B5EF4-FFF2-40B4-BE49-F238E27FC236}">
                <a16:creationId xmlns:a16="http://schemas.microsoft.com/office/drawing/2014/main" id="{E9B35668-B7D8-3198-E334-C16170A84DB3}"/>
              </a:ext>
            </a:extLst>
          </p:cNvPr>
          <p:cNvSpPr txBox="1"/>
          <p:nvPr/>
        </p:nvSpPr>
        <p:spPr>
          <a:xfrm>
            <a:off x="4114800" y="1922015"/>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AE4696C-A535-8A8C-7E66-741E1A23B97A}"/>
              </a:ext>
            </a:extLst>
          </p:cNvPr>
          <p:cNvSpPr txBox="1"/>
          <p:nvPr/>
        </p:nvSpPr>
        <p:spPr>
          <a:xfrm>
            <a:off x="6329779" y="4856085"/>
            <a:ext cx="184731" cy="307777"/>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D5BDD6A8-DCC9-EA7F-0663-1AC2CD3F35A3}"/>
              </a:ext>
            </a:extLst>
          </p:cNvPr>
          <p:cNvSpPr txBox="1"/>
          <p:nvPr/>
        </p:nvSpPr>
        <p:spPr>
          <a:xfrm>
            <a:off x="6581052" y="4696288"/>
            <a:ext cx="2252230" cy="307777"/>
          </a:xfrm>
          <a:prstGeom prst="rect">
            <a:avLst/>
          </a:prstGeom>
          <a:noFill/>
        </p:spPr>
        <p:txBody>
          <a:bodyPr wrap="square" rtlCol="0">
            <a:spAutoFit/>
          </a:bodyPr>
          <a:lstStyle/>
          <a:p>
            <a:r>
              <a:rPr lang="en-US" b="1" dirty="0">
                <a:hlinkClick r:id="rId3"/>
              </a:rPr>
              <a:t>Full Lab Project Specs</a:t>
            </a:r>
            <a:endParaRPr 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69124-C1F0-956C-81BE-C4C3924E6512}"/>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09669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58F5-448C-2BD9-FC2C-8C727CB3C6A8}"/>
              </a:ext>
            </a:extLst>
          </p:cNvPr>
          <p:cNvSpPr>
            <a:spLocks noGrp="1"/>
          </p:cNvSpPr>
          <p:nvPr>
            <p:ph type="title"/>
          </p:nvPr>
        </p:nvSpPr>
        <p:spPr>
          <a:xfrm>
            <a:off x="253269" y="439971"/>
            <a:ext cx="6172200" cy="511892"/>
          </a:xfrm>
        </p:spPr>
        <p:txBody>
          <a:bodyPr>
            <a:normAutofit fontScale="90000"/>
          </a:bodyPr>
          <a:lstStyle/>
          <a:p>
            <a:r>
              <a:rPr lang="en-US" sz="2700" spc="-85" dirty="0">
                <a:solidFill>
                  <a:srgbClr val="003DA5"/>
                </a:solidFill>
                <a:latin typeface="Fira Sans Medium"/>
              </a:rPr>
              <a:t>AI Infrastructure Support at </a:t>
            </a:r>
            <a:br>
              <a:rPr lang="en-US" sz="2700" spc="-85" dirty="0">
                <a:solidFill>
                  <a:srgbClr val="003DA5"/>
                </a:solidFill>
                <a:latin typeface="Fira Sans Medium"/>
              </a:rPr>
            </a:br>
            <a:r>
              <a:rPr lang="en-US" sz="2700" spc="-85" dirty="0">
                <a:solidFill>
                  <a:srgbClr val="003DA5"/>
                </a:solidFill>
                <a:latin typeface="Fira Sans Medium"/>
              </a:rPr>
              <a:t>University of California </a:t>
            </a:r>
            <a:br>
              <a:rPr lang="en-US" sz="2700" spc="-85" dirty="0">
                <a:solidFill>
                  <a:srgbClr val="003DA5"/>
                </a:solidFill>
                <a:latin typeface="Fira Sans Medium"/>
              </a:rPr>
            </a:br>
            <a:r>
              <a:rPr lang="en-US" sz="2700" spc="-85" dirty="0">
                <a:solidFill>
                  <a:srgbClr val="003DA5"/>
                </a:solidFill>
                <a:latin typeface="Fira Sans Medium"/>
              </a:rPr>
              <a:t>Riverside</a:t>
            </a:r>
          </a:p>
        </p:txBody>
      </p:sp>
      <p:graphicFrame>
        <p:nvGraphicFramePr>
          <p:cNvPr id="4" name="Content Placeholder 3" descr="Three intersecting circles: Library, XCITE/DUE, and ITS">
            <a:extLst>
              <a:ext uri="{FF2B5EF4-FFF2-40B4-BE49-F238E27FC236}">
                <a16:creationId xmlns:a16="http://schemas.microsoft.com/office/drawing/2014/main" id="{E7244D90-ACB8-7454-F35C-2ACCB01BF5AB}"/>
              </a:ext>
            </a:extLst>
          </p:cNvPr>
          <p:cNvGraphicFramePr>
            <a:graphicFrameLocks noGrp="1"/>
          </p:cNvGraphicFramePr>
          <p:nvPr>
            <p:ph idx="1"/>
            <p:extLst>
              <p:ext uri="{D42A27DB-BD31-4B8C-83A1-F6EECF244321}">
                <p14:modId xmlns:p14="http://schemas.microsoft.com/office/powerpoint/2010/main" val="3798608559"/>
              </p:ext>
            </p:extLst>
          </p:nvPr>
        </p:nvGraphicFramePr>
        <p:xfrm>
          <a:off x="830318" y="717870"/>
          <a:ext cx="7630510" cy="421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3D3398F-8F8E-4C45-1D75-78FC6BE58F1E}"/>
              </a:ext>
            </a:extLst>
          </p:cNvPr>
          <p:cNvSpPr txBox="1"/>
          <p:nvPr/>
        </p:nvSpPr>
        <p:spPr>
          <a:xfrm>
            <a:off x="5738927" y="32248"/>
            <a:ext cx="3298950" cy="1938992"/>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AI Literacy, Faculty, Student &amp;</a:t>
            </a:r>
          </a:p>
          <a:p>
            <a:r>
              <a:rPr lang="en-US" sz="1500" b="1" dirty="0"/>
              <a:t>    Researcher Support</a:t>
            </a:r>
          </a:p>
          <a:p>
            <a:pPr marL="557213" lvl="1" indent="-214313">
              <a:buFontTx/>
              <a:buChar char="-"/>
            </a:pPr>
            <a:r>
              <a:rPr lang="en-US" sz="1500" dirty="0">
                <a:hlinkClick r:id="rId7"/>
              </a:rPr>
              <a:t>Use of AI tools in research</a:t>
            </a:r>
            <a:r>
              <a:rPr lang="en-US" sz="1500" dirty="0"/>
              <a:t> e.g., research design, data collection analysis</a:t>
            </a:r>
          </a:p>
          <a:p>
            <a:pPr marL="557213" lvl="1" indent="-214313">
              <a:buFontTx/>
              <a:buChar char="-"/>
            </a:pPr>
            <a:r>
              <a:rPr lang="en-US" sz="1500" dirty="0">
                <a:hlinkClick r:id="rId8"/>
              </a:rPr>
              <a:t>Data management</a:t>
            </a:r>
            <a:endParaRPr lang="en-US" sz="1500" dirty="0"/>
          </a:p>
          <a:p>
            <a:pPr marL="557213" lvl="1" indent="-214313">
              <a:buFontTx/>
              <a:buChar char="-"/>
            </a:pPr>
            <a:r>
              <a:rPr lang="en-US" sz="1500" dirty="0"/>
              <a:t>Model training for regular size datasets</a:t>
            </a:r>
          </a:p>
        </p:txBody>
      </p:sp>
      <p:sp>
        <p:nvSpPr>
          <p:cNvPr id="9" name="TextBox 8">
            <a:extLst>
              <a:ext uri="{FF2B5EF4-FFF2-40B4-BE49-F238E27FC236}">
                <a16:creationId xmlns:a16="http://schemas.microsoft.com/office/drawing/2014/main" id="{BABACD63-C82A-E299-C82A-546DFF6E3F1A}"/>
              </a:ext>
            </a:extLst>
          </p:cNvPr>
          <p:cNvSpPr txBox="1"/>
          <p:nvPr/>
        </p:nvSpPr>
        <p:spPr>
          <a:xfrm>
            <a:off x="2041342" y="1078514"/>
            <a:ext cx="1814891" cy="1177245"/>
          </a:xfrm>
          <a:prstGeom prst="rect">
            <a:avLst/>
          </a:prstGeom>
          <a:noFill/>
        </p:spPr>
        <p:txBody>
          <a:bodyPr wrap="square" rtlCol="0">
            <a:spAutoFit/>
          </a:bodyPr>
          <a:lstStyle/>
          <a:p>
            <a:r>
              <a:rPr lang="en-US" sz="1050" dirty="0"/>
              <a:t>Dedicated</a:t>
            </a:r>
            <a:endParaRPr lang="en-US" sz="1500" b="1" dirty="0"/>
          </a:p>
          <a:p>
            <a:r>
              <a:rPr lang="en-US" sz="1500" i="1" dirty="0"/>
              <a:t>AI Research Librarian</a:t>
            </a:r>
            <a:br>
              <a:rPr lang="en-US" sz="1500" i="1" dirty="0"/>
            </a:br>
            <a:r>
              <a:rPr lang="en-US" sz="1500" i="1" dirty="0"/>
              <a:t>Research AI/Data Scientist</a:t>
            </a:r>
          </a:p>
        </p:txBody>
      </p:sp>
      <p:sp>
        <p:nvSpPr>
          <p:cNvPr id="6" name="TextBox 5">
            <a:extLst>
              <a:ext uri="{FF2B5EF4-FFF2-40B4-BE49-F238E27FC236}">
                <a16:creationId xmlns:a16="http://schemas.microsoft.com/office/drawing/2014/main" id="{B1E10BA7-E788-1942-76A2-EB21D65DD8D2}"/>
              </a:ext>
            </a:extLst>
          </p:cNvPr>
          <p:cNvSpPr txBox="1"/>
          <p:nvPr/>
        </p:nvSpPr>
        <p:spPr>
          <a:xfrm>
            <a:off x="176108" y="3482146"/>
            <a:ext cx="2522765" cy="1477328"/>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University Wide AI Proprietary  Licenses </a:t>
            </a:r>
            <a:r>
              <a:rPr lang="en-US" sz="1500" dirty="0"/>
              <a:t>(Google Gemini, Limited </a:t>
            </a:r>
            <a:r>
              <a:rPr lang="en-US" sz="1500" dirty="0" err="1"/>
              <a:t>OpenAI</a:t>
            </a:r>
            <a:r>
              <a:rPr lang="en-US" sz="1500" dirty="0"/>
              <a:t>, Anthropic)</a:t>
            </a:r>
          </a:p>
          <a:p>
            <a:pPr marL="214313" indent="-214313">
              <a:buFont typeface="Arial" panose="020B0604020202020204" pitchFamily="34" charset="0"/>
              <a:buChar char="•"/>
            </a:pPr>
            <a:r>
              <a:rPr lang="en-US" sz="1500" dirty="0"/>
              <a:t>Broad general training</a:t>
            </a:r>
          </a:p>
          <a:p>
            <a:pPr marL="214313" indent="-214313">
              <a:buFont typeface="Arial" panose="020B0604020202020204" pitchFamily="34" charset="0"/>
              <a:buChar char="•"/>
            </a:pPr>
            <a:r>
              <a:rPr lang="en-US" sz="1500" dirty="0"/>
              <a:t>Security</a:t>
            </a:r>
          </a:p>
        </p:txBody>
      </p:sp>
      <p:sp>
        <p:nvSpPr>
          <p:cNvPr id="7" name="TextBox 6">
            <a:extLst>
              <a:ext uri="{FF2B5EF4-FFF2-40B4-BE49-F238E27FC236}">
                <a16:creationId xmlns:a16="http://schemas.microsoft.com/office/drawing/2014/main" id="{130ECB07-2A4F-4B28-70EF-F428ED88807C}"/>
              </a:ext>
            </a:extLst>
          </p:cNvPr>
          <p:cNvSpPr txBox="1"/>
          <p:nvPr/>
        </p:nvSpPr>
        <p:spPr>
          <a:xfrm>
            <a:off x="6023882" y="3597563"/>
            <a:ext cx="2522766" cy="1246495"/>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High Performance AI Research Compute</a:t>
            </a:r>
            <a:r>
              <a:rPr lang="en-US" sz="1500" dirty="0"/>
              <a:t>, Top 2-5%, Major Grant Support Costs Involved)</a:t>
            </a:r>
            <a:br>
              <a:rPr lang="en-US" sz="1500" dirty="0"/>
            </a:br>
            <a:r>
              <a:rPr lang="en-US" sz="1500" dirty="0"/>
              <a:t>Instructor Development, </a:t>
            </a:r>
          </a:p>
        </p:txBody>
      </p:sp>
    </p:spTree>
    <p:extLst>
      <p:ext uri="{BB962C8B-B14F-4D97-AF65-F5344CB8AC3E}">
        <p14:creationId xmlns:p14="http://schemas.microsoft.com/office/powerpoint/2010/main" val="394321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42353-885A-8F4C-9692-44CA37B6A931}"/>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142492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9"/>
          <p:cNvSpPr txBox="1">
            <a:spLocks noGrp="1"/>
          </p:cNvSpPr>
          <p:nvPr>
            <p:ph type="subTitle" idx="1"/>
          </p:nvPr>
        </p:nvSpPr>
        <p:spPr>
          <a:xfrm>
            <a:off x="526799" y="152485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Attending!</a:t>
            </a:r>
            <a:endParaRPr sz="2800" dirty="0"/>
          </a:p>
        </p:txBody>
      </p:sp>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071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6AEB1-6255-9325-AC3E-7F4048A26B6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D5D358F-61B0-67F1-9C37-25119EED1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 name="TextBox 2">
            <a:extLst>
              <a:ext uri="{FF2B5EF4-FFF2-40B4-BE49-F238E27FC236}">
                <a16:creationId xmlns:a16="http://schemas.microsoft.com/office/drawing/2014/main" id="{E5EEA762-1C86-7B60-2A31-89ACA71D8B7D}"/>
              </a:ext>
            </a:extLst>
          </p:cNvPr>
          <p:cNvSpPr txBox="1"/>
          <p:nvPr/>
        </p:nvSpPr>
        <p:spPr>
          <a:xfrm>
            <a:off x="655022" y="648769"/>
            <a:ext cx="4572000" cy="4247317"/>
          </a:xfrm>
          <a:prstGeom prst="rect">
            <a:avLst/>
          </a:prstGeom>
          <a:noFill/>
        </p:spPr>
        <p:txBody>
          <a:bodyPr wrap="square">
            <a:spAutoFit/>
          </a:bodyPr>
          <a:lstStyle/>
          <a:p>
            <a:pPr algn="l"/>
            <a:r>
              <a:rPr lang="en-US" b="1" dirty="0">
                <a:latin typeface="Lucida Grande"/>
              </a:rPr>
              <a:t>Further AI Related Library and Research Computing AI/Data  Resources</a:t>
            </a:r>
          </a:p>
          <a:p>
            <a:pPr algn="l"/>
            <a:br>
              <a:rPr lang="en-US" sz="1100" i="0" dirty="0">
                <a:solidFill>
                  <a:srgbClr val="000000"/>
                </a:solidFill>
                <a:effectLst/>
                <a:latin typeface="Lucida Grande"/>
                <a:hlinkClick r:id="rId2"/>
              </a:rPr>
            </a:br>
            <a:r>
              <a:rPr lang="en-US" sz="1100" dirty="0">
                <a:latin typeface="Lucida Grande"/>
              </a:rPr>
              <a:t>UCR Research Services. </a:t>
            </a:r>
            <a:r>
              <a:rPr lang="en-US" sz="1100" dirty="0">
                <a:latin typeface="Lucida Grande"/>
                <a:hlinkClick r:id="rId3"/>
              </a:rPr>
              <a:t>Star Lab AI Lab Transformation Planning Document</a:t>
            </a:r>
            <a:r>
              <a:rPr lang="en-US" sz="1100" dirty="0">
                <a:latin typeface="Lucida Grande"/>
              </a:rPr>
              <a:t>. June 2026. </a:t>
            </a:r>
            <a:br>
              <a:rPr lang="en-US" sz="1100" b="0" i="0" dirty="0">
                <a:solidFill>
                  <a:srgbClr val="000000"/>
                </a:solidFill>
                <a:effectLst/>
                <a:latin typeface="Lucida Grande"/>
                <a:hlinkClick r:id="rId2"/>
              </a:rPr>
            </a:br>
            <a:br>
              <a:rPr lang="en-US" sz="1100" b="0" i="0" dirty="0">
                <a:solidFill>
                  <a:srgbClr val="000000"/>
                </a:solidFill>
                <a:effectLst/>
                <a:latin typeface="Lucida Grande"/>
                <a:hlinkClick r:id="rId2"/>
              </a:rPr>
            </a:br>
            <a:r>
              <a:rPr lang="en-US" sz="1100" b="0" i="0" dirty="0">
                <a:solidFill>
                  <a:srgbClr val="000000"/>
                </a:solidFill>
                <a:effectLst/>
                <a:latin typeface="Lucida Grande"/>
                <a:hlinkClick r:id="rId2"/>
              </a:rPr>
              <a:t>Uzwyshyn, R. Reimagining Education In the Age of AI: From Information Scarcity to Abundant Intelligenc</a:t>
            </a:r>
            <a:r>
              <a:rPr lang="en-US" sz="1100" b="0" i="0" dirty="0">
                <a:solidFill>
                  <a:srgbClr val="000000"/>
                </a:solidFill>
                <a:effectLst/>
                <a:latin typeface="Lucida Grande"/>
              </a:rPr>
              <a:t>e. (</a:t>
            </a:r>
            <a:r>
              <a:rPr lang="en-US" sz="1100" b="0" i="0" dirty="0">
                <a:solidFill>
                  <a:srgbClr val="000000"/>
                </a:solidFill>
                <a:effectLst/>
                <a:latin typeface="Lucida Grande"/>
                <a:hlinkClick r:id="rId4"/>
              </a:rPr>
              <a:t>CXO Print Edition</a:t>
            </a:r>
            <a:r>
              <a:rPr lang="en-US" sz="1100" b="0" i="0" dirty="0">
                <a:solidFill>
                  <a:srgbClr val="000000"/>
                </a:solidFill>
                <a:effectLst/>
                <a:latin typeface="Lucida Grande"/>
              </a:rPr>
              <a:t>). Education Technology Insight. 2025.</a:t>
            </a:r>
            <a:br>
              <a:rPr lang="en-US" sz="1100" b="0" i="0" dirty="0">
                <a:solidFill>
                  <a:srgbClr val="000000"/>
                </a:solidFill>
                <a:effectLst/>
                <a:latin typeface="Lucida Grande"/>
              </a:rPr>
            </a:br>
            <a:br>
              <a:rPr lang="en-US" sz="1100" b="0" i="0" dirty="0">
                <a:solidFill>
                  <a:srgbClr val="000000"/>
                </a:solidFill>
                <a:effectLst/>
                <a:latin typeface="Lucida Grande"/>
              </a:rPr>
            </a:br>
            <a:r>
              <a:rPr lang="en-US" sz="1100" b="0" i="1" dirty="0">
                <a:solidFill>
                  <a:srgbClr val="000000"/>
                </a:solidFill>
                <a:effectLst/>
                <a:latin typeface="Verdana" panose="020B0604030504040204" pitchFamily="34" charset="0"/>
              </a:rPr>
              <a:t>Uzwyshyn, R et al. New Horizons in AI for Libraries</a:t>
            </a:r>
            <a:r>
              <a:rPr lang="en-US" sz="1100" b="0" i="0" dirty="0">
                <a:solidFill>
                  <a:srgbClr val="000000"/>
                </a:solidFill>
                <a:effectLst/>
                <a:latin typeface="Verdana" panose="020B0604030504040204" pitchFamily="34" charset="0"/>
              </a:rPr>
              <a:t> (Editor).  </a:t>
            </a:r>
            <a:r>
              <a:rPr lang="en-US" sz="1100" b="0" i="0" dirty="0">
                <a:solidFill>
                  <a:srgbClr val="000000"/>
                </a:solidFill>
                <a:effectLst/>
                <a:latin typeface="Lucida Grande"/>
                <a:hlinkClick r:id="rId5"/>
              </a:rPr>
              <a:t>Open Access Online Version PDF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6"/>
              </a:rPr>
              <a:t>Print Cover</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7"/>
              </a:rPr>
              <a:t>Section Introduction: Projects in Machine Learning and Natural Language Processing in Libraries (Proof)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8"/>
              </a:rPr>
              <a:t>Glossary Proof).</a:t>
            </a:r>
            <a:r>
              <a:rPr lang="en-US" sz="1100" b="0" i="0" dirty="0">
                <a:solidFill>
                  <a:srgbClr val="000000"/>
                </a:solidFill>
                <a:effectLst/>
                <a:latin typeface="Verdana" panose="020B0604030504040204" pitchFamily="34" charset="0"/>
              </a:rPr>
              <a:t>IFLA Publication Series. </a:t>
            </a:r>
            <a:r>
              <a:rPr lang="en-US" sz="1100" b="0" i="0" dirty="0">
                <a:solidFill>
                  <a:srgbClr val="000000"/>
                </a:solidFill>
                <a:effectLst/>
                <a:latin typeface="Lucida Grande"/>
                <a:hlinkClick r:id="rId9"/>
              </a:rPr>
              <a:t>(Online Open Access Version</a:t>
            </a:r>
            <a:r>
              <a:rPr lang="en-US" sz="1100" b="0" i="0" dirty="0">
                <a:solidFill>
                  <a:srgbClr val="000000"/>
                </a:solidFill>
                <a:effectLst/>
                <a:latin typeface="Verdana" panose="020B0604030504040204" pitchFamily="34" charset="0"/>
              </a:rPr>
              <a:t>) Walter De Gruyter (GmbH):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Lucida Grande"/>
                <a:hlinkClick r:id="rId10"/>
              </a:rPr>
              <a:t>Building Library AI Infrastructures: Research Data Repositories, Scholarly Ecosystems and AI Scaffolding</a:t>
            </a:r>
            <a:r>
              <a:rPr lang="en-US" sz="1100" b="0" i="0" dirty="0">
                <a:solidFill>
                  <a:srgbClr val="000000"/>
                </a:solidFill>
                <a:effectLst/>
                <a:latin typeface="Verdana" panose="020B0604030504040204" pitchFamily="34" charset="0"/>
              </a:rPr>
              <a:t> (Draft). </a:t>
            </a:r>
            <a:r>
              <a:rPr lang="en-US" sz="1100" b="0" i="1" dirty="0">
                <a:solidFill>
                  <a:srgbClr val="000000"/>
                </a:solidFill>
                <a:effectLst/>
                <a:latin typeface="Verdana" panose="020B0604030504040204" pitchFamily="34" charset="0"/>
              </a:rPr>
              <a:t>New Horizons in AI for Libraries</a:t>
            </a:r>
            <a:r>
              <a:rPr lang="en-US" sz="1100" b="0" i="0" dirty="0">
                <a:solidFill>
                  <a:srgbClr val="000000"/>
                </a:solidFill>
                <a:effectLst/>
                <a:latin typeface="Verdana" panose="020B0604030504040204" pitchFamily="34" charset="0"/>
              </a:rPr>
              <a:t>. De Gruyter: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Lucida Grande"/>
                <a:hlinkClick r:id="rId11"/>
              </a:rPr>
              <a:t>From Open Science and Datasets to AI and Discovery</a:t>
            </a:r>
            <a:r>
              <a:rPr lang="en-US" sz="1100" b="0" i="0" dirty="0">
                <a:solidFill>
                  <a:srgbClr val="000000"/>
                </a:solidFill>
                <a:effectLst/>
                <a:latin typeface="Lucida Grande"/>
              </a:rPr>
              <a:t>.  </a:t>
            </a:r>
            <a:r>
              <a:rPr lang="en-US" sz="1100" b="0" i="1" dirty="0">
                <a:solidFill>
                  <a:srgbClr val="000000"/>
                </a:solidFill>
                <a:effectLst/>
                <a:latin typeface="Lucida Grande"/>
              </a:rPr>
              <a:t>Trends and Issues in Library Technology</a:t>
            </a:r>
            <a:r>
              <a:rPr lang="en-US" sz="1100" b="0" i="0" dirty="0">
                <a:solidFill>
                  <a:srgbClr val="000000"/>
                </a:solidFill>
                <a:effectLst/>
                <a:latin typeface="Lucida Grande"/>
              </a:rPr>
              <a:t>: IFLA IT Section. January 2023.</a:t>
            </a:r>
          </a:p>
        </p:txBody>
      </p:sp>
      <p:pic>
        <p:nvPicPr>
          <p:cNvPr id="4" name="Picture 3">
            <a:extLst>
              <a:ext uri="{FF2B5EF4-FFF2-40B4-BE49-F238E27FC236}">
                <a16:creationId xmlns:a16="http://schemas.microsoft.com/office/drawing/2014/main" id="{B5AD4ADB-FC60-72EF-0FF7-5A0B10C86271}"/>
              </a:ext>
            </a:extLst>
          </p:cNvPr>
          <p:cNvPicPr>
            <a:picLocks noChangeAspect="1"/>
          </p:cNvPicPr>
          <p:nvPr/>
        </p:nvPicPr>
        <p:blipFill>
          <a:blip r:embed="rId12"/>
          <a:stretch>
            <a:fillRect/>
          </a:stretch>
        </p:blipFill>
        <p:spPr>
          <a:xfrm>
            <a:off x="6507482" y="1008690"/>
            <a:ext cx="1730421" cy="2571751"/>
          </a:xfrm>
          <a:prstGeom prst="rect">
            <a:avLst/>
          </a:prstGeom>
        </p:spPr>
      </p:pic>
      <p:sp>
        <p:nvSpPr>
          <p:cNvPr id="5" name="TextBox 4">
            <a:extLst>
              <a:ext uri="{FF2B5EF4-FFF2-40B4-BE49-F238E27FC236}">
                <a16:creationId xmlns:a16="http://schemas.microsoft.com/office/drawing/2014/main" id="{2B2C14C9-3BD0-3DE1-D912-DCAA5193021C}"/>
              </a:ext>
            </a:extLst>
          </p:cNvPr>
          <p:cNvSpPr txBox="1"/>
          <p:nvPr/>
        </p:nvSpPr>
        <p:spPr>
          <a:xfrm>
            <a:off x="6413957" y="3665802"/>
            <a:ext cx="2420858" cy="923330"/>
          </a:xfrm>
          <a:prstGeom prst="rect">
            <a:avLst/>
          </a:prstGeom>
          <a:noFill/>
        </p:spPr>
        <p:txBody>
          <a:bodyPr wrap="square" rtlCol="0">
            <a:spAutoFit/>
          </a:bodyPr>
          <a:lstStyle/>
          <a:p>
            <a:r>
              <a:rPr lang="en-US" b="1" dirty="0"/>
              <a:t> </a:t>
            </a:r>
            <a:r>
              <a:rPr lang="en-US" sz="1000" b="1" dirty="0"/>
              <a:t>Presentations,  Publications</a:t>
            </a:r>
            <a:br>
              <a:rPr lang="en-US" sz="1000" dirty="0"/>
            </a:br>
            <a:r>
              <a:rPr lang="en-US" sz="1000" dirty="0">
                <a:hlinkClick r:id="rId13"/>
              </a:rPr>
              <a:t>https://rayuzwyshyn.net</a:t>
            </a:r>
            <a:br>
              <a:rPr lang="en-US" sz="1000" dirty="0"/>
            </a:br>
            <a:r>
              <a:rPr lang="en-US" sz="1000" dirty="0">
                <a:hlinkClick r:id="rId14"/>
              </a:rPr>
              <a:t>https://www.linkedin.com/in/rayuzwyshyn/</a:t>
            </a:r>
            <a:r>
              <a:rPr lang="en-US" sz="1000" dirty="0"/>
              <a:t> </a:t>
            </a:r>
            <a:br>
              <a:rPr lang="en-US" sz="1000" dirty="0"/>
            </a:br>
            <a:endParaRPr lang="en-US" sz="1000" dirty="0"/>
          </a:p>
        </p:txBody>
      </p:sp>
    </p:spTree>
    <p:extLst>
      <p:ext uri="{BB962C8B-B14F-4D97-AF65-F5344CB8AC3E}">
        <p14:creationId xmlns:p14="http://schemas.microsoft.com/office/powerpoint/2010/main" val="1464038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A835B-0BFC-AB8A-6EDB-205EFABD0997}"/>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756317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20495-31A9-3E98-5D62-B8626B93FEC0}"/>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610274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449586" y="203883"/>
            <a:ext cx="8622957" cy="926606"/>
          </a:xfrm>
          <a:prstGeom prst="rect">
            <a:avLst/>
          </a:prstGeom>
        </p:spPr>
        <p:txBody>
          <a:bodyPr spcFirstLastPara="1" vert="horz" wrap="square" lIns="91425" tIns="91425" rIns="91425" bIns="91425" rtlCol="0" anchor="t" anchorCtr="0">
            <a:noAutofit/>
          </a:bodyPr>
          <a:lstStyle/>
          <a:p>
            <a:pPr algn="l"/>
            <a:r>
              <a:rPr lang="en" sz="2400" b="1" dirty="0">
                <a:latin typeface="Arial" panose="020B0604020202020204" pitchFamily="34" charset="0"/>
                <a:ea typeface="Arial"/>
                <a:cs typeface="Arial" panose="020B0604020202020204" pitchFamily="34" charset="0"/>
                <a:sym typeface="Arial"/>
              </a:rPr>
              <a:t>UCR Libraries Research and Technology Services</a:t>
            </a:r>
            <a:br>
              <a:rPr lang="en" sz="2400" b="1" dirty="0">
                <a:latin typeface="Arial" panose="020B0604020202020204" pitchFamily="34" charset="0"/>
                <a:ea typeface="Arial"/>
                <a:cs typeface="Arial" panose="020B0604020202020204" pitchFamily="34" charset="0"/>
                <a:sym typeface="Arial"/>
              </a:rPr>
            </a:br>
            <a:r>
              <a:rPr lang="en" sz="2400" b="1" dirty="0">
                <a:latin typeface="Arial" panose="020B0604020202020204" pitchFamily="34" charset="0"/>
                <a:ea typeface="Arial"/>
                <a:cs typeface="Arial" panose="020B0604020202020204" pitchFamily="34" charset="0"/>
                <a:sym typeface="Arial"/>
              </a:rPr>
              <a:t>Orbach Science Library  </a:t>
            </a:r>
            <a:endParaRPr sz="24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4809594" y="1049580"/>
            <a:ext cx="4086225"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4800" b="1" dirty="0">
                <a:solidFill>
                  <a:srgbClr val="000000"/>
                </a:solidFill>
                <a:latin typeface="Arial" panose="020B0604020202020204" pitchFamily="34" charset="0"/>
                <a:ea typeface="Arial"/>
                <a:cs typeface="Arial" panose="020B0604020202020204" pitchFamily="34" charset="0"/>
                <a:sym typeface="Arial"/>
              </a:rPr>
              <a:t>Innovative Media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Digital Scholarship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US" sz="48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p>
          <a:p>
            <a:pPr marL="0" indent="0" algn="ctr">
              <a:spcBef>
                <a:spcPts val="1200"/>
              </a:spcBef>
              <a:buNone/>
            </a:pPr>
            <a:r>
              <a:rPr lang="en-US" sz="4800" b="1" dirty="0">
                <a:solidFill>
                  <a:srgbClr val="000000"/>
                </a:solidFill>
                <a:latin typeface="Arial" panose="020B0604020202020204" pitchFamily="34" charset="0"/>
                <a:ea typeface="Arial"/>
                <a:cs typeface="Arial" panose="020B0604020202020204" pitchFamily="34" charset="0"/>
                <a:sym typeface="Arial"/>
              </a:rPr>
              <a:t>Research Services Information Assistant</a:t>
            </a:r>
            <a:endParaRPr lang="en"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endParaRPr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135449" y="1057918"/>
            <a:ext cx="4009987"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br>
              <a:rPr lang="en" sz="1200" b="1" dirty="0">
                <a:solidFill>
                  <a:srgbClr val="000000"/>
                </a:solidFill>
                <a:latin typeface="Arial" panose="020B0604020202020204" pitchFamily="34" charset="0"/>
                <a:ea typeface="Arial"/>
                <a:cs typeface="Arial" panose="020B0604020202020204" pitchFamily="34" charset="0"/>
                <a:sym typeface="Arial"/>
              </a:rPr>
            </a:b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r>
              <a:rPr lang="en" sz="4800" b="1" dirty="0">
                <a:solidFill>
                  <a:srgbClr val="000000"/>
                </a:solidFill>
                <a:latin typeface="Arial" panose="020B0604020202020204" pitchFamily="34" charset="0"/>
                <a:ea typeface="Arial"/>
                <a:cs typeface="Arial" panose="020B0604020202020204" pitchFamily="34" charset="0"/>
                <a:sym typeface="Arial"/>
              </a:rPr>
              <a:t>Director of Research &amp; Technology Services </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AI Research Librarian (+1)</a:t>
            </a:r>
            <a:br>
              <a:rPr lang="en" sz="4800" b="1" dirty="0">
                <a:solidFill>
                  <a:srgbClr val="FF0000"/>
                </a:solidFill>
                <a:latin typeface="Arial" panose="020B0604020202020204" pitchFamily="34" charset="0"/>
                <a:ea typeface="Arial"/>
                <a:cs typeface="Arial" panose="020B0604020202020204" pitchFamily="34" charset="0"/>
                <a:sym typeface="Arial"/>
              </a:rPr>
            </a:br>
            <a:br>
              <a:rPr lang="en" sz="4800" b="1" dirty="0">
                <a:solidFill>
                  <a:srgbClr val="FF0000"/>
                </a:solidFill>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 AI/Data Research Scientist (+1)</a:t>
            </a:r>
          </a:p>
          <a:p>
            <a:pPr marL="0" indent="0" algn="ctr">
              <a:spcBef>
                <a:spcPts val="1200"/>
              </a:spcBef>
              <a:spcAft>
                <a:spcPts val="1200"/>
              </a:spcAft>
              <a:buNone/>
            </a:pPr>
            <a:r>
              <a:rPr lang="en" sz="4800" b="1" dirty="0">
                <a:solidFill>
                  <a:srgbClr val="000000"/>
                </a:solidFill>
                <a:latin typeface="Arial" panose="020B0604020202020204" pitchFamily="34" charset="0"/>
                <a:ea typeface="Arial"/>
                <a:cs typeface="Arial" panose="020B0604020202020204" pitchFamily="34" charset="0"/>
                <a:sym typeface="Arial"/>
              </a:rPr>
              <a:t>Cyberinfrastructure</a:t>
            </a: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b="1" dirty="0">
                <a:solidFill>
                  <a:srgbClr val="000000"/>
                </a:solidFill>
                <a:latin typeface="Arial" panose="020B0604020202020204" pitchFamily="34" charset="0"/>
                <a:ea typeface="Arial"/>
                <a:cs typeface="Arial" panose="020B0604020202020204" pitchFamily="34" charset="0"/>
                <a:sym typeface="Arial"/>
              </a:rPr>
              <a:t>(Core Libraries IT Infrastructure)</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3700" b="1" dirty="0">
                <a:solidFill>
                  <a:srgbClr val="000000"/>
                </a:solidFill>
                <a:latin typeface="Arial" panose="020B0604020202020204" pitchFamily="34" charset="0"/>
                <a:ea typeface="Arial"/>
                <a:cs typeface="Arial" panose="020B0604020202020204" pitchFamily="34" charset="0"/>
                <a:sym typeface="Arial"/>
              </a:rPr>
            </a:br>
            <a:endParaRPr sz="56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3745625" y="3275725"/>
            <a:ext cx="1652750" cy="165275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81675"/>
            <a:ext cx="3086100"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3626979"/>
            <a:ext cx="2324100" cy="130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E9408-3EB1-DF78-7DFD-4E006CA20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51364-FC5F-1083-14DE-D7061A21005B}"/>
              </a:ext>
            </a:extLst>
          </p:cNvPr>
          <p:cNvSpPr>
            <a:spLocks noGrp="1"/>
          </p:cNvSpPr>
          <p:nvPr>
            <p:ph type="title"/>
          </p:nvPr>
        </p:nvSpPr>
        <p:spPr>
          <a:xfrm>
            <a:off x="1481877" y="257668"/>
            <a:ext cx="6360665" cy="566879"/>
          </a:xfrm>
        </p:spPr>
        <p:txBody>
          <a:bodyPr>
            <a:normAutofit fontScale="90000"/>
          </a:bodyPr>
          <a:lstStyle/>
          <a:p>
            <a:r>
              <a:rPr lang="en-US" sz="2700" spc="-85" dirty="0">
                <a:solidFill>
                  <a:srgbClr val="003DA5"/>
                </a:solidFill>
                <a:latin typeface="Fira Sans Medium"/>
              </a:rPr>
              <a:t>Digital Scholarship &amp; Scholarly Communication</a:t>
            </a:r>
          </a:p>
        </p:txBody>
      </p:sp>
      <p:sp>
        <p:nvSpPr>
          <p:cNvPr id="3" name="Content Placeholder 2">
            <a:extLst>
              <a:ext uri="{FF2B5EF4-FFF2-40B4-BE49-F238E27FC236}">
                <a16:creationId xmlns:a16="http://schemas.microsoft.com/office/drawing/2014/main" id="{44D863BD-061E-E19D-1E08-7032307F884A}"/>
              </a:ext>
            </a:extLst>
          </p:cNvPr>
          <p:cNvSpPr>
            <a:spLocks noGrp="1"/>
          </p:cNvSpPr>
          <p:nvPr>
            <p:ph idx="1"/>
          </p:nvPr>
        </p:nvSpPr>
        <p:spPr>
          <a:xfrm>
            <a:off x="1401606" y="929089"/>
            <a:ext cx="4401590" cy="3148219"/>
          </a:xfrm>
        </p:spPr>
        <p:txBody>
          <a:bodyPr vert="horz" lIns="68580" tIns="34290" rIns="68580" bIns="34290" rtlCol="0" anchor="t">
            <a:normAutofit/>
          </a:bodyPr>
          <a:lstStyle/>
          <a:p>
            <a:r>
              <a:rPr lang="en-US" sz="2000" dirty="0"/>
              <a:t>AI Computational &amp; Qualitative Text Analysis</a:t>
            </a:r>
          </a:p>
          <a:p>
            <a:r>
              <a:rPr lang="en-US" sz="2000" dirty="0"/>
              <a:t>Data Analysis &amp; Visualization</a:t>
            </a:r>
          </a:p>
          <a:p>
            <a:r>
              <a:rPr lang="en-US" sz="2000" dirty="0"/>
              <a:t>Web Scraping &amp; Digital Archiving</a:t>
            </a:r>
          </a:p>
          <a:p>
            <a:r>
              <a:rPr lang="en-US" sz="2000" dirty="0"/>
              <a:t>Open Access publishing support</a:t>
            </a:r>
            <a:endParaRPr lang="en-US" sz="2000" dirty="0">
              <a:ea typeface="Calibri"/>
              <a:cs typeface="Calibri"/>
            </a:endParaRPr>
          </a:p>
        </p:txBody>
      </p:sp>
      <p:sp>
        <p:nvSpPr>
          <p:cNvPr id="7" name="TextBox 6">
            <a:extLst>
              <a:ext uri="{FF2B5EF4-FFF2-40B4-BE49-F238E27FC236}">
                <a16:creationId xmlns:a16="http://schemas.microsoft.com/office/drawing/2014/main" id="{C028E277-AEE8-F49D-73CF-AB05F46B3A40}"/>
              </a:ext>
            </a:extLst>
          </p:cNvPr>
          <p:cNvSpPr txBox="1"/>
          <p:nvPr/>
        </p:nvSpPr>
        <p:spPr>
          <a:xfrm>
            <a:off x="5945597" y="1142222"/>
            <a:ext cx="2805791" cy="1015663"/>
          </a:xfrm>
          <a:prstGeom prst="rect">
            <a:avLst/>
          </a:prstGeom>
          <a:solidFill>
            <a:schemeClr val="accent1">
              <a:lumMod val="20000"/>
              <a:lumOff val="80000"/>
            </a:schemeClr>
          </a:solidFill>
        </p:spPr>
        <p:txBody>
          <a:bodyPr wrap="square" rtlCol="0">
            <a:spAutoFit/>
          </a:bodyPr>
          <a:lstStyle/>
          <a:p>
            <a:r>
              <a:rPr lang="en-US" sz="1500" dirty="0"/>
              <a:t>Learn more about the UCR Library </a:t>
            </a:r>
            <a:r>
              <a:rPr lang="en-US" sz="1500" dirty="0">
                <a:hlinkClick r:id="rId2"/>
              </a:rPr>
              <a:t>digital scholarship </a:t>
            </a:r>
            <a:r>
              <a:rPr lang="en-US" sz="1500" dirty="0"/>
              <a:t>&amp; </a:t>
            </a:r>
            <a:r>
              <a:rPr lang="en-US" sz="1500" dirty="0">
                <a:hlinkClick r:id="rId3"/>
              </a:rPr>
              <a:t>scholarly communication</a:t>
            </a:r>
            <a:r>
              <a:rPr lang="en-US" sz="1500" dirty="0"/>
              <a:t> services</a:t>
            </a:r>
          </a:p>
        </p:txBody>
      </p:sp>
    </p:spTree>
    <p:extLst>
      <p:ext uri="{BB962C8B-B14F-4D97-AF65-F5344CB8AC3E}">
        <p14:creationId xmlns:p14="http://schemas.microsoft.com/office/powerpoint/2010/main" val="1322140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85800" y="235803"/>
            <a:ext cx="8222811" cy="998991"/>
          </a:xfrm>
          <a:prstGeom prst="rect">
            <a:avLst/>
          </a:prstGeom>
        </p:spPr>
        <p:txBody>
          <a:bodyPr wrap="square" lIns="0" tIns="0" rIns="0" bIns="0" rtlCol="0" anchor="t">
            <a:spAutoFit/>
          </a:bodyPr>
          <a:lstStyle/>
          <a:p>
            <a:pPr algn="ctr">
              <a:lnSpc>
                <a:spcPts val="4125"/>
              </a:lnSpc>
            </a:pPr>
            <a:r>
              <a:rPr lang="en-US" sz="2700" spc="413" dirty="0">
                <a:latin typeface="Lovelo"/>
                <a:ea typeface="Lovelo"/>
                <a:cs typeface="Lovelo"/>
                <a:sym typeface="Lovelo"/>
              </a:rPr>
              <a:t>Data Services Supports The Research Lifecycle</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2552700" y="1566281"/>
            <a:ext cx="3332066" cy="3138234"/>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7277100" y="3981450"/>
            <a:ext cx="1631511" cy="528835"/>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6219825" y="1413637"/>
            <a:ext cx="2114550" cy="211455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4167188" y="2143125"/>
            <a:ext cx="80962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250032" y="1354250"/>
            <a:ext cx="1495425" cy="1495425"/>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250032" y="3447566"/>
            <a:ext cx="1719910" cy="492919"/>
          </a:xfrm>
          <a:prstGeom prst="rect">
            <a:avLst/>
          </a:prstGeom>
        </p:spPr>
      </p:pic>
    </p:spTree>
    <p:extLst>
      <p:ext uri="{BB962C8B-B14F-4D97-AF65-F5344CB8AC3E}">
        <p14:creationId xmlns:p14="http://schemas.microsoft.com/office/powerpoint/2010/main" val="1884533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2366" y="238633"/>
            <a:ext cx="8975435" cy="525785"/>
          </a:xfrm>
          <a:prstGeom prst="rect">
            <a:avLst/>
          </a:prstGeom>
        </p:spPr>
        <p:txBody>
          <a:bodyPr wrap="square" lIns="0" tIns="0" rIns="0" bIns="0" rtlCol="0" anchor="t">
            <a:spAutoFit/>
          </a:bodyPr>
          <a:lstStyle/>
          <a:p>
            <a:pPr algn="ctr">
              <a:lnSpc>
                <a:spcPts val="4125"/>
              </a:lnSpc>
            </a:pPr>
            <a:r>
              <a:rPr lang="en-US" sz="3750" spc="413" dirty="0">
                <a:latin typeface="Lovelo"/>
                <a:ea typeface="Lovelo"/>
                <a:cs typeface="Lovelo"/>
                <a:sym typeface="Lovelo"/>
              </a:rPr>
              <a:t>Research Data Lifecycle Support</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7436290" y="4064294"/>
            <a:ext cx="1631511" cy="528835"/>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1295400" y="1368971"/>
            <a:ext cx="6215441" cy="2605242"/>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94F07D-DA2B-4C22-AFB0-A0451E6D3CAD}"/>
              </a:ext>
            </a:extLst>
          </p:cNvPr>
          <p:cNvPicPr>
            <a:picLocks noChangeAspect="1"/>
          </p:cNvPicPr>
          <p:nvPr/>
        </p:nvPicPr>
        <p:blipFill rotWithShape="1">
          <a:blip r:embed="rId2"/>
          <a:srcRect t="3077" r="3" b="3"/>
          <a:stretch>
            <a:fillRect/>
          </a:stretch>
        </p:blipFill>
        <p:spPr>
          <a:xfrm>
            <a:off x="4571993" y="922413"/>
            <a:ext cx="3376712" cy="3798794"/>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5C44E73E-AE09-4528-BBB9-5E94D89EBFF8}"/>
              </a:ext>
            </a:extLst>
          </p:cNvPr>
          <p:cNvSpPr>
            <a:spLocks noGrp="1"/>
          </p:cNvSpPr>
          <p:nvPr>
            <p:ph type="title"/>
          </p:nvPr>
        </p:nvSpPr>
        <p:spPr>
          <a:xfrm>
            <a:off x="2745655" y="4117385"/>
            <a:ext cx="5777948" cy="824841"/>
          </a:xfrm>
        </p:spPr>
        <p:txBody>
          <a:bodyPr vert="horz" lIns="91440" tIns="45720" rIns="91440" bIns="45720" rtlCol="0" anchor="b">
            <a:noAutofit/>
          </a:bodyPr>
          <a:lstStyle/>
          <a:p>
            <a:pPr algn="l" defTabSz="914400">
              <a:lnSpc>
                <a:spcPct val="90000"/>
              </a:lnSpc>
              <a:spcBef>
                <a:spcPct val="0"/>
              </a:spcBef>
            </a:pPr>
            <a:r>
              <a:rPr lang="en-US" sz="2000" kern="1200" dirty="0">
                <a:solidFill>
                  <a:schemeClr val="tx1">
                    <a:lumMod val="85000"/>
                    <a:lumOff val="15000"/>
                  </a:schemeClr>
                </a:solidFill>
                <a:latin typeface="+mj-lt"/>
                <a:ea typeface="+mj-ea"/>
                <a:cs typeface="+mj-cs"/>
              </a:rPr>
              <a:t>How Does This Work With </a:t>
            </a:r>
            <a:br>
              <a:rPr lang="en-US" sz="2000" kern="1200" dirty="0">
                <a:solidFill>
                  <a:schemeClr val="tx1">
                    <a:lumMod val="85000"/>
                    <a:lumOff val="15000"/>
                  </a:schemeClr>
                </a:solidFill>
                <a:latin typeface="+mj-lt"/>
                <a:ea typeface="+mj-ea"/>
                <a:cs typeface="+mj-cs"/>
              </a:rPr>
            </a:br>
            <a:r>
              <a:rPr lang="en-US" sz="2000" kern="1200" dirty="0">
                <a:solidFill>
                  <a:schemeClr val="tx1">
                    <a:lumMod val="85000"/>
                    <a:lumOff val="15000"/>
                  </a:schemeClr>
                </a:solidFill>
                <a:latin typeface="+mj-lt"/>
                <a:ea typeface="+mj-ea"/>
                <a:cs typeface="+mj-cs"/>
              </a:rPr>
              <a:t>The Other 95% of University </a:t>
            </a:r>
            <a:br>
              <a:rPr lang="en-US" sz="2000" kern="1200" dirty="0">
                <a:solidFill>
                  <a:schemeClr val="tx1">
                    <a:lumMod val="85000"/>
                    <a:lumOff val="15000"/>
                  </a:schemeClr>
                </a:solidFill>
                <a:latin typeface="+mj-lt"/>
                <a:ea typeface="+mj-ea"/>
                <a:cs typeface="+mj-cs"/>
              </a:rPr>
            </a:br>
            <a:r>
              <a:rPr lang="en-US" sz="2000" kern="1200" dirty="0">
                <a:solidFill>
                  <a:schemeClr val="tx1">
                    <a:lumMod val="85000"/>
                    <a:lumOff val="15000"/>
                  </a:schemeClr>
                </a:solidFill>
                <a:latin typeface="+mj-lt"/>
                <a:ea typeface="+mj-ea"/>
                <a:cs typeface="+mj-cs"/>
              </a:rPr>
              <a:t>Students and  Researchers</a:t>
            </a:r>
          </a:p>
        </p:txBody>
      </p:sp>
      <p:pic>
        <p:nvPicPr>
          <p:cNvPr id="6" name="Picture 5">
            <a:extLst>
              <a:ext uri="{FF2B5EF4-FFF2-40B4-BE49-F238E27FC236}">
                <a16:creationId xmlns:a16="http://schemas.microsoft.com/office/drawing/2014/main" id="{582947AB-0D72-4158-BC24-9255E072C9E4}"/>
              </a:ext>
            </a:extLst>
          </p:cNvPr>
          <p:cNvPicPr>
            <a:picLocks noChangeAspect="1"/>
          </p:cNvPicPr>
          <p:nvPr/>
        </p:nvPicPr>
        <p:blipFill rotWithShape="1">
          <a:blip r:embed="rId3"/>
          <a:srcRect t="4023" r="3" b="4026"/>
          <a:stretch>
            <a:fillRect/>
          </a:stretch>
        </p:blipFill>
        <p:spPr>
          <a:xfrm>
            <a:off x="919317" y="922413"/>
            <a:ext cx="3652676" cy="305430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3076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948E-A0A3-FA89-E2D1-FE089217D2F4}"/>
              </a:ext>
            </a:extLst>
          </p:cNvPr>
          <p:cNvSpPr>
            <a:spLocks noGrp="1"/>
          </p:cNvSpPr>
          <p:nvPr>
            <p:ph type="title"/>
          </p:nvPr>
        </p:nvSpPr>
        <p:spPr>
          <a:xfrm>
            <a:off x="824697" y="205980"/>
            <a:ext cx="7170517" cy="667600"/>
          </a:xfrm>
        </p:spPr>
        <p:txBody>
          <a:bodyPr anchor="ctr">
            <a:noAutofit/>
          </a:bodyPr>
          <a:lstStyle/>
          <a:p>
            <a:r>
              <a:rPr lang="en-US" sz="2700" spc="-85" dirty="0">
                <a:solidFill>
                  <a:srgbClr val="003DA5"/>
                </a:solidFill>
                <a:latin typeface="Fira Sans Medium"/>
              </a:rPr>
              <a:t>Experiential Learning Orientation to Workshops, Labs and Events</a:t>
            </a:r>
          </a:p>
        </p:txBody>
      </p:sp>
      <p:sp>
        <p:nvSpPr>
          <p:cNvPr id="3" name="Content Placeholder 2">
            <a:extLst>
              <a:ext uri="{FF2B5EF4-FFF2-40B4-BE49-F238E27FC236}">
                <a16:creationId xmlns:a16="http://schemas.microsoft.com/office/drawing/2014/main" id="{44FB64B9-8646-E304-C0CB-D89EF1675EC6}"/>
              </a:ext>
            </a:extLst>
          </p:cNvPr>
          <p:cNvSpPr>
            <a:spLocks noGrp="1"/>
          </p:cNvSpPr>
          <p:nvPr>
            <p:ph sz="half" idx="1"/>
          </p:nvPr>
        </p:nvSpPr>
        <p:spPr>
          <a:xfrm>
            <a:off x="956359" y="1067765"/>
            <a:ext cx="4929368" cy="3134388"/>
          </a:xfrm>
        </p:spPr>
        <p:txBody>
          <a:bodyPr>
            <a:normAutofit lnSpcReduction="10000"/>
          </a:bodyPr>
          <a:lstStyle/>
          <a:p>
            <a:r>
              <a:rPr lang="en-US" dirty="0">
                <a:hlinkClick r:id="rId2"/>
              </a:rPr>
              <a:t>Creat'R Lab Makerspace </a:t>
            </a:r>
            <a:r>
              <a:rPr lang="en-US" dirty="0"/>
              <a:t>(Room 140) </a:t>
            </a:r>
          </a:p>
          <a:p>
            <a:r>
              <a:rPr lang="en-US" dirty="0">
                <a:hlinkClick r:id="rId3"/>
              </a:rPr>
              <a:t>Robotics Lab </a:t>
            </a:r>
            <a:r>
              <a:rPr lang="en-US" dirty="0"/>
              <a:t>(Room 146)</a:t>
            </a:r>
          </a:p>
          <a:p>
            <a:r>
              <a:rPr lang="en-US" dirty="0">
                <a:hlinkClick r:id="rId4"/>
              </a:rPr>
              <a:t>3D XP Lab</a:t>
            </a:r>
            <a:r>
              <a:rPr lang="en-US" dirty="0"/>
              <a:t> (Room 145) – virtual reality</a:t>
            </a:r>
            <a:br>
              <a:rPr lang="en-US" dirty="0"/>
            </a:br>
            <a:endParaRPr lang="en-US" dirty="0"/>
          </a:p>
          <a:p>
            <a:r>
              <a:rPr lang="en-US" dirty="0"/>
              <a:t>Events and Longer Commitments:</a:t>
            </a:r>
          </a:p>
          <a:p>
            <a:pPr lvl="1"/>
            <a:r>
              <a:rPr lang="en-US" dirty="0">
                <a:hlinkClick r:id="rId5"/>
              </a:rPr>
              <a:t>Maker Week </a:t>
            </a:r>
            <a:r>
              <a:rPr lang="en-US" dirty="0"/>
              <a:t>(every April) with hands-on entrepreneurial prototyping workshops</a:t>
            </a:r>
          </a:p>
          <a:p>
            <a:pPr lvl="1"/>
            <a:r>
              <a:rPr lang="en-US" dirty="0">
                <a:hlinkClick r:id="rId6"/>
              </a:rPr>
              <a:t>Robotics Camp </a:t>
            </a:r>
            <a:r>
              <a:rPr lang="en-US" dirty="0"/>
              <a:t>(every summer) </a:t>
            </a:r>
            <a:endParaRPr lang="en-US" b="1" dirty="0">
              <a:solidFill>
                <a:srgbClr val="FF0000"/>
              </a:solidFill>
            </a:endParaRPr>
          </a:p>
          <a:p>
            <a:pPr lvl="2"/>
            <a:r>
              <a:rPr lang="en-US" b="1" dirty="0"/>
              <a:t>Free for any interested UCR students</a:t>
            </a:r>
          </a:p>
          <a:p>
            <a:pPr lvl="2"/>
            <a:r>
              <a:rPr lang="en-US" dirty="0"/>
              <a:t>For beginners and for all disciplines (20 slots)</a:t>
            </a:r>
          </a:p>
          <a:p>
            <a:pPr lvl="2"/>
            <a:r>
              <a:rPr lang="en-US" dirty="0"/>
              <a:t>Hardware skills (CAD modeling) to create an object</a:t>
            </a:r>
          </a:p>
          <a:p>
            <a:pPr lvl="2"/>
            <a:r>
              <a:rPr lang="en-US" dirty="0"/>
              <a:t>Software skills (Python and C++ coding)</a:t>
            </a:r>
          </a:p>
          <a:p>
            <a:pPr lvl="2"/>
            <a:r>
              <a:rPr lang="en-US" dirty="0"/>
              <a:t>AI + Robotics Incorporating AI into the robot</a:t>
            </a:r>
          </a:p>
          <a:p>
            <a:pPr marL="457200" lvl="2" indent="0">
              <a:buNone/>
            </a:pPr>
            <a:br>
              <a:rPr lang="en-US" dirty="0"/>
            </a:br>
            <a:r>
              <a:rPr lang="en-US" sz="1200" dirty="0">
                <a:hlinkClick r:id="rId7"/>
              </a:rPr>
              <a:t>UC Loves Data Week</a:t>
            </a:r>
            <a:endParaRPr lang="en-US" sz="1200" dirty="0"/>
          </a:p>
        </p:txBody>
      </p:sp>
      <p:pic>
        <p:nvPicPr>
          <p:cNvPr id="4" name="Picture 3" descr="A student working in the Robotics Lab in Orbach Library. ">
            <a:extLst>
              <a:ext uri="{FF2B5EF4-FFF2-40B4-BE49-F238E27FC236}">
                <a16:creationId xmlns:a16="http://schemas.microsoft.com/office/drawing/2014/main" id="{6EAF6741-F5F9-F477-EDF1-AA7134F2525E}"/>
              </a:ext>
            </a:extLst>
          </p:cNvPr>
          <p:cNvPicPr>
            <a:picLocks noChangeAspect="1"/>
          </p:cNvPicPr>
          <p:nvPr/>
        </p:nvPicPr>
        <p:blipFill>
          <a:blip r:embed="rId8"/>
          <a:srcRect l="23726" r="16489"/>
          <a:stretch>
            <a:fillRect/>
          </a:stretch>
        </p:blipFill>
        <p:spPr>
          <a:xfrm>
            <a:off x="5997257" y="1252921"/>
            <a:ext cx="2631736" cy="2949232"/>
          </a:xfrm>
          <a:prstGeom prst="rect">
            <a:avLst/>
          </a:prstGeom>
          <a:noFill/>
        </p:spPr>
      </p:pic>
    </p:spTree>
    <p:extLst>
      <p:ext uri="{BB962C8B-B14F-4D97-AF65-F5344CB8AC3E}">
        <p14:creationId xmlns:p14="http://schemas.microsoft.com/office/powerpoint/2010/main" val="1331592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81E38-3F91-F9CE-118E-9DE83B147692}"/>
              </a:ext>
            </a:extLst>
          </p:cNvPr>
          <p:cNvPicPr>
            <a:picLocks noChangeAspect="1"/>
          </p:cNvPicPr>
          <p:nvPr/>
        </p:nvPicPr>
        <p:blipFill>
          <a:blip r:embed="rId2"/>
          <a:stretch>
            <a:fillRect/>
          </a:stretch>
        </p:blipFill>
        <p:spPr>
          <a:xfrm>
            <a:off x="0" y="20893"/>
            <a:ext cx="9144000" cy="5101714"/>
          </a:xfrm>
          <a:prstGeom prst="rect">
            <a:avLst/>
          </a:prstGeom>
        </p:spPr>
      </p:pic>
      <p:sp>
        <p:nvSpPr>
          <p:cNvPr id="4" name="TextBox 3">
            <a:extLst>
              <a:ext uri="{FF2B5EF4-FFF2-40B4-BE49-F238E27FC236}">
                <a16:creationId xmlns:a16="http://schemas.microsoft.com/office/drawing/2014/main" id="{2D266ADF-8BA0-83E8-BA35-A0CB4931E388}"/>
              </a:ext>
            </a:extLst>
          </p:cNvPr>
          <p:cNvSpPr txBox="1"/>
          <p:nvPr/>
        </p:nvSpPr>
        <p:spPr>
          <a:xfrm>
            <a:off x="6792686" y="4170784"/>
            <a:ext cx="1518364" cy="307777"/>
          </a:xfrm>
          <a:prstGeom prst="rect">
            <a:avLst/>
          </a:prstGeom>
          <a:noFill/>
        </p:spPr>
        <p:txBody>
          <a:bodyPr wrap="none" rtlCol="0">
            <a:spAutoFit/>
          </a:bodyPr>
          <a:lstStyle/>
          <a:p>
            <a:r>
              <a:rPr lang="en-US" dirty="0"/>
              <a:t>Thematic Weeks</a:t>
            </a:r>
          </a:p>
        </p:txBody>
      </p:sp>
    </p:spTree>
    <p:extLst>
      <p:ext uri="{BB962C8B-B14F-4D97-AF65-F5344CB8AC3E}">
        <p14:creationId xmlns:p14="http://schemas.microsoft.com/office/powerpoint/2010/main" val="607600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BCC26621-A1E0-6B9E-BF57-ECC07C936FF2}"/>
              </a:ext>
            </a:extLst>
          </p:cNvPr>
          <p:cNvSpPr txBox="1"/>
          <p:nvPr/>
        </p:nvSpPr>
        <p:spPr>
          <a:xfrm>
            <a:off x="62144" y="363985"/>
            <a:ext cx="4145687" cy="400110"/>
          </a:xfrm>
          <a:prstGeom prst="rect">
            <a:avLst/>
          </a:prstGeom>
          <a:noFill/>
        </p:spPr>
        <p:txBody>
          <a:bodyPr wrap="none" rtlCol="0">
            <a:spAutoFit/>
          </a:bodyPr>
          <a:lstStyle/>
          <a:p>
            <a:r>
              <a:rPr lang="en-US" sz="2000" b="1" dirty="0"/>
              <a:t>Traditional Research Computing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BD0C7053-6AA3-83A9-0CE6-B93C1CE3A565}"/>
              </a:ext>
            </a:extLst>
          </p:cNvPr>
          <p:cNvSpPr txBox="1"/>
          <p:nvPr/>
        </p:nvSpPr>
        <p:spPr>
          <a:xfrm>
            <a:off x="6507332" y="372862"/>
            <a:ext cx="2172390" cy="307777"/>
          </a:xfrm>
          <a:prstGeom prst="rect">
            <a:avLst/>
          </a:prstGeom>
          <a:noFill/>
        </p:spPr>
        <p:txBody>
          <a:bodyPr wrap="none" rtlCol="0">
            <a:spAutoFit/>
          </a:bodyPr>
          <a:lstStyle/>
          <a:p>
            <a:r>
              <a:rPr lang="en-US" b="1" dirty="0">
                <a:solidFill>
                  <a:srgbClr val="4C5B68"/>
                </a:solidFill>
              </a:rPr>
              <a:t>The Widening AI Divide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1F72-A156-481B-8727-86143CAC5A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04929C-3C5D-4BDB-AEA5-CA649A6A4590}"/>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426625C4-6054-4B05-A77D-02DEF55E0FE8}"/>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091A2619-AABF-4DC1-9CD4-830F41F4EBED}"/>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230883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a:off x="824645" y="482600"/>
            <a:ext cx="7494708" cy="417829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0" y="0"/>
            <a:ext cx="6560102" cy="5135433"/>
          </a:xfrm>
          <a:prstGeom prst="rect">
            <a:avLst/>
          </a:prstGeom>
        </p:spPr>
      </p:pic>
      <p:sp>
        <p:nvSpPr>
          <p:cNvPr id="4" name="TextBox 4"/>
          <p:cNvSpPr txBox="1"/>
          <p:nvPr/>
        </p:nvSpPr>
        <p:spPr>
          <a:xfrm>
            <a:off x="6057874" y="8067"/>
            <a:ext cx="3196736" cy="5180521"/>
          </a:xfrm>
          <a:prstGeom prst="rect">
            <a:avLst/>
          </a:prstGeom>
        </p:spPr>
        <p:txBody>
          <a:bodyPr wrap="square" lIns="0" tIns="0" rIns="0" bIns="0" rtlCol="0" anchor="t">
            <a:spAutoFit/>
          </a:bodyPr>
          <a:lstStyle/>
          <a:p>
            <a:pPr defTabSz="457200">
              <a:lnSpc>
                <a:spcPts val="4125"/>
              </a:lnSpc>
              <a:buClrTx/>
            </a:pPr>
            <a:r>
              <a:rPr lang="en-US" sz="2000" b="1" kern="1200" spc="413" dirty="0">
                <a:latin typeface="+mn-lt"/>
                <a:ea typeface="Lovelo"/>
                <a:cs typeface="Lovelo"/>
                <a:sym typeface="Lovelo"/>
              </a:rPr>
              <a:t>UCR Library</a:t>
            </a:r>
            <a:br>
              <a:rPr lang="en-US" sz="2000" b="1" kern="1200" spc="413" dirty="0">
                <a:latin typeface="+mn-lt"/>
                <a:ea typeface="Lovelo"/>
                <a:cs typeface="Lovelo"/>
                <a:sym typeface="Lovelo"/>
              </a:rPr>
            </a:br>
            <a:r>
              <a:rPr lang="en-US" sz="2000" b="1" kern="1200" spc="413" dirty="0">
                <a:latin typeface="+mn-lt"/>
                <a:ea typeface="Lovelo"/>
                <a:cs typeface="Lovelo"/>
                <a:sym typeface="Lovelo"/>
              </a:rPr>
              <a:t>Research &amp; Technology  Services</a:t>
            </a:r>
          </a:p>
          <a:p>
            <a:pPr defTabSz="457200">
              <a:lnSpc>
                <a:spcPts val="4125"/>
              </a:lnSpc>
              <a:buClrTx/>
            </a:pPr>
            <a:r>
              <a:rPr lang="en-US" sz="1600" kern="1200" spc="413" dirty="0">
                <a:latin typeface="+mn-lt"/>
                <a:ea typeface="Lovelo"/>
                <a:cs typeface="Lovelo"/>
                <a:sym typeface="Lovelo"/>
              </a:rPr>
              <a:t>Several Units</a:t>
            </a:r>
            <a:br>
              <a:rPr lang="en-US" sz="1600" kern="1200" spc="413" dirty="0">
                <a:latin typeface="+mn-lt"/>
                <a:ea typeface="Lovelo"/>
                <a:cs typeface="Lovelo"/>
                <a:sym typeface="Lovelo"/>
              </a:rPr>
            </a:br>
            <a:r>
              <a:rPr lang="en-US" sz="1600" kern="1200" spc="413" dirty="0">
                <a:latin typeface="+mn-lt"/>
                <a:ea typeface="Lovelo"/>
                <a:cs typeface="Lovelo"/>
                <a:sym typeface="Lovelo"/>
              </a:rPr>
              <a:t>Several Technologies</a:t>
            </a:r>
          </a:p>
          <a:p>
            <a:pPr defTabSz="457200">
              <a:lnSpc>
                <a:spcPts val="4125"/>
              </a:lnSpc>
              <a:buClrTx/>
            </a:pPr>
            <a:r>
              <a:rPr lang="en-US" sz="1600" kern="1200" spc="413" dirty="0">
                <a:latin typeface="+mn-lt"/>
                <a:ea typeface="Lovelo"/>
                <a:cs typeface="Lovelo"/>
                <a:sym typeface="Lovelo"/>
              </a:rPr>
              <a:t>Traditional Research Article, Monograph</a:t>
            </a:r>
            <a:br>
              <a:rPr lang="en-US" sz="1600" kern="1200" spc="413" dirty="0">
                <a:latin typeface="+mn-lt"/>
                <a:ea typeface="Lovelo"/>
                <a:cs typeface="Lovelo"/>
                <a:sym typeface="Lovelo"/>
              </a:rPr>
            </a:br>
            <a:r>
              <a:rPr lang="en-US" sz="1600" kern="1200" spc="413" dirty="0">
                <a:latin typeface="+mn-lt"/>
                <a:ea typeface="Lovelo"/>
                <a:cs typeface="Lovelo"/>
                <a:sym typeface="Lovelo"/>
              </a:rPr>
              <a:t>Increasingly Focused</a:t>
            </a:r>
            <a:br>
              <a:rPr lang="en-US" sz="1600" kern="1200" spc="413" dirty="0">
                <a:latin typeface="+mn-lt"/>
                <a:ea typeface="Lovelo"/>
                <a:cs typeface="Lovelo"/>
                <a:sym typeface="Lovelo"/>
              </a:rPr>
            </a:br>
            <a:r>
              <a:rPr lang="en-US" sz="1600" kern="1200" spc="413" dirty="0">
                <a:latin typeface="+mn-lt"/>
                <a:ea typeface="Lovelo"/>
                <a:cs typeface="Lovelo"/>
                <a:sym typeface="Lovelo"/>
              </a:rPr>
              <a:t> on AI Literacy</a:t>
            </a:r>
          </a:p>
        </p:txBody>
      </p:sp>
      <p:sp>
        <p:nvSpPr>
          <p:cNvPr id="7" name="TextBox 6">
            <a:extLst>
              <a:ext uri="{FF2B5EF4-FFF2-40B4-BE49-F238E27FC236}">
                <a16:creationId xmlns:a16="http://schemas.microsoft.com/office/drawing/2014/main" id="{A5B8E8A7-8E1E-4659-8922-54CD39FAB123}"/>
              </a:ext>
            </a:extLst>
          </p:cNvPr>
          <p:cNvSpPr txBox="1"/>
          <p:nvPr/>
        </p:nvSpPr>
        <p:spPr>
          <a:xfrm>
            <a:off x="3074494" y="2263973"/>
            <a:ext cx="381615" cy="307777"/>
          </a:xfrm>
          <a:prstGeom prst="rect">
            <a:avLst/>
          </a:prstGeom>
          <a:noFill/>
        </p:spPr>
        <p:txBody>
          <a:bodyPr wrap="square">
            <a:spAutoFit/>
          </a:bodyPr>
          <a:lstStyle/>
          <a:p>
            <a:r>
              <a:rPr lang="en-US" dirty="0"/>
              <a:t>AI</a:t>
            </a:r>
          </a:p>
        </p:txBody>
      </p:sp>
    </p:spTree>
    <p:extLst>
      <p:ext uri="{BB962C8B-B14F-4D97-AF65-F5344CB8AC3E}">
        <p14:creationId xmlns:p14="http://schemas.microsoft.com/office/powerpoint/2010/main" val="303299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2694</TotalTime>
  <Words>1215</Words>
  <Application>Microsoft Office PowerPoint</Application>
  <PresentationFormat>On-screen Show (16:9)</PresentationFormat>
  <Paragraphs>98</Paragraphs>
  <Slides>36</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Aptos</vt:lpstr>
      <vt:lpstr>Aptos Display</vt:lpstr>
      <vt:lpstr>Arial</vt:lpstr>
      <vt:lpstr>Calibri</vt:lpstr>
      <vt:lpstr>Calibri Light</vt:lpstr>
      <vt:lpstr>Fira Sans Medium</vt:lpstr>
      <vt:lpstr>Fira Sans Regular</vt:lpstr>
      <vt:lpstr>Lato</vt:lpstr>
      <vt:lpstr>Lovelo</vt:lpstr>
      <vt:lpstr>Lucida Grande</vt:lpstr>
      <vt:lpstr>Verdana</vt:lpstr>
      <vt:lpstr>Office Theme</vt:lpstr>
      <vt:lpstr>1_Office Theme</vt:lpstr>
      <vt:lpstr>2_Office Theme</vt:lpstr>
      <vt:lpstr>Deep Research and Open Source AI For the Other 95% A Research Services  Library Led, AI Literacy, Research Computing  Model  Presented for: RCSI Research Computing for Smaller Institutions, June 2026, Swarthmore College        </vt:lpstr>
      <vt:lpstr>AI Infrastructure Support at  University of California  Riverside</vt:lpstr>
      <vt:lpstr>UCR Libraries Research and Technology Services Orbach Science Library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Library Workshops for Researchers (FY25/26 Samples)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Scholarship &amp; Scholarly Communication</vt:lpstr>
      <vt:lpstr>PowerPoint Presentation</vt:lpstr>
      <vt:lpstr>PowerPoint Presentation</vt:lpstr>
      <vt:lpstr>How Does This Work With  The Other 95% of University  Students and  Researchers</vt:lpstr>
      <vt:lpstr>Experiential Learning Orientation to Workshops, Labs and Events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160</cp:revision>
  <dcterms:modified xsi:type="dcterms:W3CDTF">2026-06-17T12:20:44Z</dcterms:modified>
</cp:coreProperties>
</file>