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71.jpg" ContentType="image/jpg"/>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 id="2147483665" r:id="rId2"/>
    <p:sldMasterId id="2147483684" r:id="rId3"/>
  </p:sldMasterIdLst>
  <p:notesMasterIdLst>
    <p:notesMasterId r:id="rId54"/>
  </p:notesMasterIdLst>
  <p:sldIdLst>
    <p:sldId id="258" r:id="rId4"/>
    <p:sldId id="257" r:id="rId5"/>
    <p:sldId id="406" r:id="rId6"/>
    <p:sldId id="320" r:id="rId7"/>
    <p:sldId id="402" r:id="rId8"/>
    <p:sldId id="261" r:id="rId9"/>
    <p:sldId id="387" r:id="rId10"/>
    <p:sldId id="281" r:id="rId11"/>
    <p:sldId id="260" r:id="rId12"/>
    <p:sldId id="410" r:id="rId13"/>
    <p:sldId id="408" r:id="rId14"/>
    <p:sldId id="289" r:id="rId15"/>
    <p:sldId id="409" r:id="rId16"/>
    <p:sldId id="290" r:id="rId17"/>
    <p:sldId id="321" r:id="rId18"/>
    <p:sldId id="392" r:id="rId19"/>
    <p:sldId id="318" r:id="rId20"/>
    <p:sldId id="309" r:id="rId21"/>
    <p:sldId id="277" r:id="rId22"/>
    <p:sldId id="319" r:id="rId23"/>
    <p:sldId id="395" r:id="rId24"/>
    <p:sldId id="286" r:id="rId25"/>
    <p:sldId id="407" r:id="rId26"/>
    <p:sldId id="262" r:id="rId27"/>
    <p:sldId id="265" r:id="rId28"/>
    <p:sldId id="267" r:id="rId29"/>
    <p:sldId id="263" r:id="rId30"/>
    <p:sldId id="404" r:id="rId31"/>
    <p:sldId id="374" r:id="rId32"/>
    <p:sldId id="397" r:id="rId33"/>
    <p:sldId id="411" r:id="rId34"/>
    <p:sldId id="400" r:id="rId35"/>
    <p:sldId id="399" r:id="rId36"/>
    <p:sldId id="401" r:id="rId37"/>
    <p:sldId id="291" r:id="rId38"/>
    <p:sldId id="393" r:id="rId39"/>
    <p:sldId id="274" r:id="rId40"/>
    <p:sldId id="341" r:id="rId41"/>
    <p:sldId id="360" r:id="rId42"/>
    <p:sldId id="269" r:id="rId43"/>
    <p:sldId id="256" r:id="rId44"/>
    <p:sldId id="367" r:id="rId45"/>
    <p:sldId id="396" r:id="rId46"/>
    <p:sldId id="398" r:id="rId47"/>
    <p:sldId id="264" r:id="rId48"/>
    <p:sldId id="294" r:id="rId49"/>
    <p:sldId id="389" r:id="rId50"/>
    <p:sldId id="386" r:id="rId51"/>
    <p:sldId id="403" r:id="rId52"/>
    <p:sldId id="355" r:id="rId5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44" autoAdjust="0"/>
    <p:restoredTop sz="94660"/>
  </p:normalViewPr>
  <p:slideViewPr>
    <p:cSldViewPr snapToGrid="0">
      <p:cViewPr varScale="1">
        <p:scale>
          <a:sx n="86" d="100"/>
          <a:sy n="86" d="100"/>
        </p:scale>
        <p:origin x="90" y="82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mond Uzwyshyn" userId="587f6a29-cfac-4975-a4f8-0d65ace1fd6e" providerId="ADAL" clId="{A0E4D087-8D81-4813-9F5E-E28583BDC584}"/>
    <pc:docChg chg="undo custSel addSld delSld modSld sldOrd">
      <pc:chgData name="Raymond Uzwyshyn" userId="587f6a29-cfac-4975-a4f8-0d65ace1fd6e" providerId="ADAL" clId="{A0E4D087-8D81-4813-9F5E-E28583BDC584}" dt="2026-06-13T22:31:56.860" v="1159"/>
      <pc:docMkLst>
        <pc:docMk/>
      </pc:docMkLst>
      <pc:sldChg chg="add ord">
        <pc:chgData name="Raymond Uzwyshyn" userId="587f6a29-cfac-4975-a4f8-0d65ace1fd6e" providerId="ADAL" clId="{A0E4D087-8D81-4813-9F5E-E28583BDC584}" dt="2026-06-13T20:47:29.676" v="835"/>
        <pc:sldMkLst>
          <pc:docMk/>
          <pc:sldMk cId="0" sldId="257"/>
        </pc:sldMkLst>
      </pc:sldChg>
      <pc:sldChg chg="addSp delSp modSp mod modClrScheme chgLayout">
        <pc:chgData name="Raymond Uzwyshyn" userId="587f6a29-cfac-4975-a4f8-0d65ace1fd6e" providerId="ADAL" clId="{A0E4D087-8D81-4813-9F5E-E28583BDC584}" dt="2026-06-13T21:08:02.161" v="1082" actId="1076"/>
        <pc:sldMkLst>
          <pc:docMk/>
          <pc:sldMk cId="0" sldId="258"/>
        </pc:sldMkLst>
        <pc:spChg chg="add del mod ord">
          <ac:chgData name="Raymond Uzwyshyn" userId="587f6a29-cfac-4975-a4f8-0d65ace1fd6e" providerId="ADAL" clId="{A0E4D087-8D81-4813-9F5E-E28583BDC584}" dt="2026-06-12T18:13:39.313" v="121" actId="700"/>
          <ac:spMkLst>
            <pc:docMk/>
            <pc:sldMk cId="0" sldId="258"/>
            <ac:spMk id="2" creationId="{DB28955A-B730-49F3-83B9-9791BA959467}"/>
          </ac:spMkLst>
        </pc:spChg>
        <pc:spChg chg="mod">
          <ac:chgData name="Raymond Uzwyshyn" userId="587f6a29-cfac-4975-a4f8-0d65ace1fd6e" providerId="ADAL" clId="{A0E4D087-8D81-4813-9F5E-E28583BDC584}" dt="2026-06-13T21:08:02.161" v="1082" actId="1076"/>
          <ac:spMkLst>
            <pc:docMk/>
            <pc:sldMk cId="0" sldId="258"/>
            <ac:spMk id="5" creationId="{B124B0C0-F529-4F47-9423-581EF17D55D3}"/>
          </ac:spMkLst>
        </pc:spChg>
        <pc:spChg chg="mod ord">
          <ac:chgData name="Raymond Uzwyshyn" userId="587f6a29-cfac-4975-a4f8-0d65ace1fd6e" providerId="ADAL" clId="{A0E4D087-8D81-4813-9F5E-E28583BDC584}" dt="2026-06-13T21:07:56.606" v="1081" actId="20577"/>
          <ac:spMkLst>
            <pc:docMk/>
            <pc:sldMk cId="0" sldId="258"/>
            <ac:spMk id="33" creationId="{00000000-0000-0000-0000-000000000000}"/>
          </ac:spMkLst>
        </pc:spChg>
        <pc:picChg chg="add mod">
          <ac:chgData name="Raymond Uzwyshyn" userId="587f6a29-cfac-4975-a4f8-0d65ace1fd6e" providerId="ADAL" clId="{A0E4D087-8D81-4813-9F5E-E28583BDC584}" dt="2026-06-13T21:07:16.632" v="1067" actId="1076"/>
          <ac:picMkLst>
            <pc:docMk/>
            <pc:sldMk cId="0" sldId="258"/>
            <ac:picMk id="2" creationId="{F42BE1F5-6FF2-4516-A565-C70FE4E0F916}"/>
          </ac:picMkLst>
        </pc:picChg>
        <pc:picChg chg="mod">
          <ac:chgData name="Raymond Uzwyshyn" userId="587f6a29-cfac-4975-a4f8-0d65ace1fd6e" providerId="ADAL" clId="{A0E4D087-8D81-4813-9F5E-E28583BDC584}" dt="2026-06-13T20:51:37.292" v="857" actId="1076"/>
          <ac:picMkLst>
            <pc:docMk/>
            <pc:sldMk cId="0" sldId="258"/>
            <ac:picMk id="3" creationId="{82692053-A21E-B654-08B3-3518EC471CFB}"/>
          </ac:picMkLst>
        </pc:picChg>
        <pc:picChg chg="mod">
          <ac:chgData name="Raymond Uzwyshyn" userId="587f6a29-cfac-4975-a4f8-0d65ace1fd6e" providerId="ADAL" clId="{A0E4D087-8D81-4813-9F5E-E28583BDC584}" dt="2026-06-13T20:51:41.211" v="858" actId="1076"/>
          <ac:picMkLst>
            <pc:docMk/>
            <pc:sldMk cId="0" sldId="258"/>
            <ac:picMk id="4" creationId="{27CFC8F2-A70F-C2A5-C2DF-E24CDD47751D}"/>
          </ac:picMkLst>
        </pc:picChg>
        <pc:picChg chg="del">
          <ac:chgData name="Raymond Uzwyshyn" userId="587f6a29-cfac-4975-a4f8-0d65ace1fd6e" providerId="ADAL" clId="{A0E4D087-8D81-4813-9F5E-E28583BDC584}" dt="2026-06-13T19:57:06.582" v="309" actId="478"/>
          <ac:picMkLst>
            <pc:docMk/>
            <pc:sldMk cId="0" sldId="258"/>
            <ac:picMk id="1026" creationId="{D4A1DC91-47ED-4D64-AD33-DEEED20C2EBB}"/>
          </ac:picMkLst>
        </pc:picChg>
        <pc:picChg chg="del">
          <ac:chgData name="Raymond Uzwyshyn" userId="587f6a29-cfac-4975-a4f8-0d65ace1fd6e" providerId="ADAL" clId="{A0E4D087-8D81-4813-9F5E-E28583BDC584}" dt="2026-06-13T19:57:09.016" v="311" actId="478"/>
          <ac:picMkLst>
            <pc:docMk/>
            <pc:sldMk cId="0" sldId="258"/>
            <ac:picMk id="1028" creationId="{0E0A03FD-B2DE-47D9-8EA0-60ED0A73759C}"/>
          </ac:picMkLst>
        </pc:picChg>
        <pc:picChg chg="del">
          <ac:chgData name="Raymond Uzwyshyn" userId="587f6a29-cfac-4975-a4f8-0d65ace1fd6e" providerId="ADAL" clId="{A0E4D087-8D81-4813-9F5E-E28583BDC584}" dt="2026-06-13T19:57:07.866" v="310" actId="478"/>
          <ac:picMkLst>
            <pc:docMk/>
            <pc:sldMk cId="0" sldId="258"/>
            <ac:picMk id="1030" creationId="{B5CB38F0-620F-45B2-8919-C140EB42901E}"/>
          </ac:picMkLst>
        </pc:picChg>
        <pc:picChg chg="del">
          <ac:chgData name="Raymond Uzwyshyn" userId="587f6a29-cfac-4975-a4f8-0d65ace1fd6e" providerId="ADAL" clId="{A0E4D087-8D81-4813-9F5E-E28583BDC584}" dt="2026-06-13T19:57:11.002" v="312" actId="478"/>
          <ac:picMkLst>
            <pc:docMk/>
            <pc:sldMk cId="0" sldId="258"/>
            <ac:picMk id="1032" creationId="{BC632C75-4148-4892-8EEC-B7993473A480}"/>
          </ac:picMkLst>
        </pc:picChg>
      </pc:sldChg>
      <pc:sldChg chg="add ord">
        <pc:chgData name="Raymond Uzwyshyn" userId="587f6a29-cfac-4975-a4f8-0d65ace1fd6e" providerId="ADAL" clId="{A0E4D087-8D81-4813-9F5E-E28583BDC584}" dt="2026-06-13T20:56:52.489" v="1025"/>
        <pc:sldMkLst>
          <pc:docMk/>
          <pc:sldMk cId="0" sldId="260"/>
        </pc:sldMkLst>
      </pc:sldChg>
      <pc:sldChg chg="del">
        <pc:chgData name="Raymond Uzwyshyn" userId="587f6a29-cfac-4975-a4f8-0d65ace1fd6e" providerId="ADAL" clId="{A0E4D087-8D81-4813-9F5E-E28583BDC584}" dt="2026-06-12T01:15:33.859" v="11" actId="47"/>
        <pc:sldMkLst>
          <pc:docMk/>
          <pc:sldMk cId="3447370064" sldId="260"/>
        </pc:sldMkLst>
      </pc:sldChg>
      <pc:sldChg chg="add ord">
        <pc:chgData name="Raymond Uzwyshyn" userId="587f6a29-cfac-4975-a4f8-0d65ace1fd6e" providerId="ADAL" clId="{A0E4D087-8D81-4813-9F5E-E28583BDC584}" dt="2026-06-13T21:14:31.581" v="1121"/>
        <pc:sldMkLst>
          <pc:docMk/>
          <pc:sldMk cId="0" sldId="261"/>
        </pc:sldMkLst>
      </pc:sldChg>
      <pc:sldChg chg="modSp add mod ord">
        <pc:chgData name="Raymond Uzwyshyn" userId="587f6a29-cfac-4975-a4f8-0d65ace1fd6e" providerId="ADAL" clId="{A0E4D087-8D81-4813-9F5E-E28583BDC584}" dt="2026-06-13T21:20:15.465" v="1129"/>
        <pc:sldMkLst>
          <pc:docMk/>
          <pc:sldMk cId="0" sldId="262"/>
        </pc:sldMkLst>
        <pc:picChg chg="mod">
          <ac:chgData name="Raymond Uzwyshyn" userId="587f6a29-cfac-4975-a4f8-0d65ace1fd6e" providerId="ADAL" clId="{A0E4D087-8D81-4813-9F5E-E28583BDC584}" dt="2026-06-12T22:12:33.673" v="260" actId="1076"/>
          <ac:picMkLst>
            <pc:docMk/>
            <pc:sldMk cId="0" sldId="262"/>
            <ac:picMk id="2" creationId="{00000000-0000-0000-0000-000000000000}"/>
          </ac:picMkLst>
        </pc:picChg>
      </pc:sldChg>
      <pc:sldChg chg="add del ord">
        <pc:chgData name="Raymond Uzwyshyn" userId="587f6a29-cfac-4975-a4f8-0d65ace1fd6e" providerId="ADAL" clId="{A0E4D087-8D81-4813-9F5E-E28583BDC584}" dt="2026-06-13T21:26:11.607" v="1139"/>
        <pc:sldMkLst>
          <pc:docMk/>
          <pc:sldMk cId="0" sldId="263"/>
        </pc:sldMkLst>
      </pc:sldChg>
      <pc:sldChg chg="add ord">
        <pc:chgData name="Raymond Uzwyshyn" userId="587f6a29-cfac-4975-a4f8-0d65ace1fd6e" providerId="ADAL" clId="{A0E4D087-8D81-4813-9F5E-E28583BDC584}" dt="2026-06-13T21:22:25.507" v="1133"/>
        <pc:sldMkLst>
          <pc:docMk/>
          <pc:sldMk cId="0" sldId="264"/>
        </pc:sldMkLst>
      </pc:sldChg>
      <pc:sldChg chg="add ord">
        <pc:chgData name="Raymond Uzwyshyn" userId="587f6a29-cfac-4975-a4f8-0d65ace1fd6e" providerId="ADAL" clId="{A0E4D087-8D81-4813-9F5E-E28583BDC584}" dt="2026-06-13T21:18:25.328" v="1125"/>
        <pc:sldMkLst>
          <pc:docMk/>
          <pc:sldMk cId="0" sldId="265"/>
        </pc:sldMkLst>
      </pc:sldChg>
      <pc:sldChg chg="del">
        <pc:chgData name="Raymond Uzwyshyn" userId="587f6a29-cfac-4975-a4f8-0d65ace1fd6e" providerId="ADAL" clId="{A0E4D087-8D81-4813-9F5E-E28583BDC584}" dt="2026-06-12T22:10:53.433" v="258" actId="47"/>
        <pc:sldMkLst>
          <pc:docMk/>
          <pc:sldMk cId="2888183383" sldId="265"/>
        </pc:sldMkLst>
      </pc:sldChg>
      <pc:sldChg chg="add ord">
        <pc:chgData name="Raymond Uzwyshyn" userId="587f6a29-cfac-4975-a4f8-0d65ace1fd6e" providerId="ADAL" clId="{A0E4D087-8D81-4813-9F5E-E28583BDC584}" dt="2026-06-13T21:21:45.587" v="1131"/>
        <pc:sldMkLst>
          <pc:docMk/>
          <pc:sldMk cId="0" sldId="267"/>
        </pc:sldMkLst>
      </pc:sldChg>
      <pc:sldChg chg="del">
        <pc:chgData name="Raymond Uzwyshyn" userId="587f6a29-cfac-4975-a4f8-0d65ace1fd6e" providerId="ADAL" clId="{A0E4D087-8D81-4813-9F5E-E28583BDC584}" dt="2026-06-12T01:14:47.658" v="7" actId="47"/>
        <pc:sldMkLst>
          <pc:docMk/>
          <pc:sldMk cId="4182546531" sldId="272"/>
        </pc:sldMkLst>
      </pc:sldChg>
      <pc:sldChg chg="ord">
        <pc:chgData name="Raymond Uzwyshyn" userId="587f6a29-cfac-4975-a4f8-0d65ace1fd6e" providerId="ADAL" clId="{A0E4D087-8D81-4813-9F5E-E28583BDC584}" dt="2026-06-13T21:24:08.918" v="1135"/>
        <pc:sldMkLst>
          <pc:docMk/>
          <pc:sldMk cId="515119365" sldId="277"/>
        </pc:sldMkLst>
      </pc:sldChg>
      <pc:sldChg chg="addSp delSp modSp mod ord modClrScheme chgLayout">
        <pc:chgData name="Raymond Uzwyshyn" userId="587f6a29-cfac-4975-a4f8-0d65ace1fd6e" providerId="ADAL" clId="{A0E4D087-8D81-4813-9F5E-E28583BDC584}" dt="2026-06-13T20:56:46.437" v="1023"/>
        <pc:sldMkLst>
          <pc:docMk/>
          <pc:sldMk cId="3032992384" sldId="281"/>
        </pc:sldMkLst>
        <pc:spChg chg="add del mod ord">
          <ac:chgData name="Raymond Uzwyshyn" userId="587f6a29-cfac-4975-a4f8-0d65ace1fd6e" providerId="ADAL" clId="{A0E4D087-8D81-4813-9F5E-E28583BDC584}" dt="2026-06-12T16:46:24.887" v="17" actId="700"/>
          <ac:spMkLst>
            <pc:docMk/>
            <pc:sldMk cId="3032992384" sldId="281"/>
            <ac:spMk id="2" creationId="{A937053C-D91C-441B-BC29-08E0395EF858}"/>
          </ac:spMkLst>
        </pc:spChg>
        <pc:spChg chg="add del mod ord">
          <ac:chgData name="Raymond Uzwyshyn" userId="587f6a29-cfac-4975-a4f8-0d65ace1fd6e" providerId="ADAL" clId="{A0E4D087-8D81-4813-9F5E-E28583BDC584}" dt="2026-06-12T16:46:24.887" v="17" actId="700"/>
          <ac:spMkLst>
            <pc:docMk/>
            <pc:sldMk cId="3032992384" sldId="281"/>
            <ac:spMk id="3" creationId="{EA95E855-894A-4685-9265-6756D9CF2C9E}"/>
          </ac:spMkLst>
        </pc:spChg>
        <pc:spChg chg="mod">
          <ac:chgData name="Raymond Uzwyshyn" userId="587f6a29-cfac-4975-a4f8-0d65ace1fd6e" providerId="ADAL" clId="{A0E4D087-8D81-4813-9F5E-E28583BDC584}" dt="2026-06-12T18:37:02.539" v="228" actId="1076"/>
          <ac:spMkLst>
            <pc:docMk/>
            <pc:sldMk cId="3032992384" sldId="281"/>
            <ac:spMk id="4" creationId="{00000000-0000-0000-0000-000000000000}"/>
          </ac:spMkLst>
        </pc:spChg>
      </pc:sldChg>
      <pc:sldChg chg="ord">
        <pc:chgData name="Raymond Uzwyshyn" userId="587f6a29-cfac-4975-a4f8-0d65ace1fd6e" providerId="ADAL" clId="{A0E4D087-8D81-4813-9F5E-E28583BDC584}" dt="2026-06-13T22:30:14.229" v="1157"/>
        <pc:sldMkLst>
          <pc:docMk/>
          <pc:sldMk cId="3327318217" sldId="286"/>
        </pc:sldMkLst>
      </pc:sldChg>
      <pc:sldChg chg="ord">
        <pc:chgData name="Raymond Uzwyshyn" userId="587f6a29-cfac-4975-a4f8-0d65ace1fd6e" providerId="ADAL" clId="{A0E4D087-8D81-4813-9F5E-E28583BDC584}" dt="2026-06-13T21:06:17.651" v="1056"/>
        <pc:sldMkLst>
          <pc:docMk/>
          <pc:sldMk cId="1884533888" sldId="289"/>
        </pc:sldMkLst>
      </pc:sldChg>
      <pc:sldChg chg="ord">
        <pc:chgData name="Raymond Uzwyshyn" userId="587f6a29-cfac-4975-a4f8-0d65ace1fd6e" providerId="ADAL" clId="{A0E4D087-8D81-4813-9F5E-E28583BDC584}" dt="2026-06-13T21:06:21.689" v="1058"/>
        <pc:sldMkLst>
          <pc:docMk/>
          <pc:sldMk cId="1400968102" sldId="290"/>
        </pc:sldMkLst>
      </pc:sldChg>
      <pc:sldChg chg="del">
        <pc:chgData name="Raymond Uzwyshyn" userId="587f6a29-cfac-4975-a4f8-0d65ace1fd6e" providerId="ADAL" clId="{A0E4D087-8D81-4813-9F5E-E28583BDC584}" dt="2026-06-12T22:10:47.527" v="257" actId="47"/>
        <pc:sldMkLst>
          <pc:docMk/>
          <pc:sldMk cId="2343887755" sldId="299"/>
        </pc:sldMkLst>
      </pc:sldChg>
      <pc:sldChg chg="del">
        <pc:chgData name="Raymond Uzwyshyn" userId="587f6a29-cfac-4975-a4f8-0d65ace1fd6e" providerId="ADAL" clId="{A0E4D087-8D81-4813-9F5E-E28583BDC584}" dt="2026-06-12T01:14:21.408" v="2" actId="47"/>
        <pc:sldMkLst>
          <pc:docMk/>
          <pc:sldMk cId="3518393663" sldId="303"/>
        </pc:sldMkLst>
      </pc:sldChg>
      <pc:sldChg chg="del">
        <pc:chgData name="Raymond Uzwyshyn" userId="587f6a29-cfac-4975-a4f8-0d65ace1fd6e" providerId="ADAL" clId="{A0E4D087-8D81-4813-9F5E-E28583BDC584}" dt="2026-06-12T01:14:49.575" v="8" actId="47"/>
        <pc:sldMkLst>
          <pc:docMk/>
          <pc:sldMk cId="3814565194" sldId="304"/>
        </pc:sldMkLst>
      </pc:sldChg>
      <pc:sldChg chg="ord">
        <pc:chgData name="Raymond Uzwyshyn" userId="587f6a29-cfac-4975-a4f8-0d65ace1fd6e" providerId="ADAL" clId="{A0E4D087-8D81-4813-9F5E-E28583BDC584}" dt="2026-06-13T21:28:19.711" v="1145"/>
        <pc:sldMkLst>
          <pc:docMk/>
          <pc:sldMk cId="3581159458" sldId="309"/>
        </pc:sldMkLst>
      </pc:sldChg>
      <pc:sldChg chg="delSp modSp add mod ord">
        <pc:chgData name="Raymond Uzwyshyn" userId="587f6a29-cfac-4975-a4f8-0d65ace1fd6e" providerId="ADAL" clId="{A0E4D087-8D81-4813-9F5E-E28583BDC584}" dt="2026-06-13T21:13:31.862" v="1119"/>
        <pc:sldMkLst>
          <pc:docMk/>
          <pc:sldMk cId="1322140472" sldId="318"/>
        </pc:sldMkLst>
        <pc:spChg chg="mod">
          <ac:chgData name="Raymond Uzwyshyn" userId="587f6a29-cfac-4975-a4f8-0d65ace1fd6e" providerId="ADAL" clId="{A0E4D087-8D81-4813-9F5E-E28583BDC584}" dt="2026-06-13T20:24:38.004" v="468" actId="255"/>
          <ac:spMkLst>
            <pc:docMk/>
            <pc:sldMk cId="1322140472" sldId="318"/>
            <ac:spMk id="3" creationId="{44D863BD-061E-E19D-1E08-7032307F884A}"/>
          </ac:spMkLst>
        </pc:spChg>
        <pc:spChg chg="del">
          <ac:chgData name="Raymond Uzwyshyn" userId="587f6a29-cfac-4975-a4f8-0d65ace1fd6e" providerId="ADAL" clId="{A0E4D087-8D81-4813-9F5E-E28583BDC584}" dt="2026-06-13T20:24:24.827" v="464" actId="478"/>
          <ac:spMkLst>
            <pc:docMk/>
            <pc:sldMk cId="1322140472" sldId="318"/>
            <ac:spMk id="6" creationId="{CABF9CF7-9976-B4B0-C876-14632D0C5DF1}"/>
          </ac:spMkLst>
        </pc:spChg>
        <pc:spChg chg="mod">
          <ac:chgData name="Raymond Uzwyshyn" userId="587f6a29-cfac-4975-a4f8-0d65ace1fd6e" providerId="ADAL" clId="{A0E4D087-8D81-4813-9F5E-E28583BDC584}" dt="2026-06-13T20:24:30.304" v="467" actId="1076"/>
          <ac:spMkLst>
            <pc:docMk/>
            <pc:sldMk cId="1322140472" sldId="318"/>
            <ac:spMk id="7" creationId="{C028E277-AEE8-F49D-73CF-AB05F46B3A40}"/>
          </ac:spMkLst>
        </pc:spChg>
        <pc:picChg chg="del mod">
          <ac:chgData name="Raymond Uzwyshyn" userId="587f6a29-cfac-4975-a4f8-0d65ace1fd6e" providerId="ADAL" clId="{A0E4D087-8D81-4813-9F5E-E28583BDC584}" dt="2026-06-13T20:24:26.574" v="466" actId="478"/>
          <ac:picMkLst>
            <pc:docMk/>
            <pc:sldMk cId="1322140472" sldId="318"/>
            <ac:picMk id="5" creationId="{4B04BE5C-B127-E978-65E3-A0E1F03EB003}"/>
          </ac:picMkLst>
        </pc:picChg>
      </pc:sldChg>
      <pc:sldChg chg="delSp modSp add mod ord">
        <pc:chgData name="Raymond Uzwyshyn" userId="587f6a29-cfac-4975-a4f8-0d65ace1fd6e" providerId="ADAL" clId="{A0E4D087-8D81-4813-9F5E-E28583BDC584}" dt="2026-06-13T21:09:54.184" v="1115" actId="20577"/>
        <pc:sldMkLst>
          <pc:docMk/>
          <pc:sldMk cId="1331592652" sldId="319"/>
        </pc:sldMkLst>
        <pc:spChg chg="mod">
          <ac:chgData name="Raymond Uzwyshyn" userId="587f6a29-cfac-4975-a4f8-0d65ace1fd6e" providerId="ADAL" clId="{A0E4D087-8D81-4813-9F5E-E28583BDC584}" dt="2026-06-13T21:09:54.184" v="1115" actId="20577"/>
          <ac:spMkLst>
            <pc:docMk/>
            <pc:sldMk cId="1331592652" sldId="319"/>
            <ac:spMk id="3" creationId="{44FB64B9-8646-E304-C0CB-D89EF1675EC6}"/>
          </ac:spMkLst>
        </pc:spChg>
        <pc:spChg chg="del">
          <ac:chgData name="Raymond Uzwyshyn" userId="587f6a29-cfac-4975-a4f8-0d65ace1fd6e" providerId="ADAL" clId="{A0E4D087-8D81-4813-9F5E-E28583BDC584}" dt="2026-06-13T20:22:59.711" v="455" actId="478"/>
          <ac:spMkLst>
            <pc:docMk/>
            <pc:sldMk cId="1331592652" sldId="319"/>
            <ac:spMk id="5" creationId="{5286F8C3-19CB-D84D-B149-FE15BC018844}"/>
          </ac:spMkLst>
        </pc:spChg>
        <pc:picChg chg="mod">
          <ac:chgData name="Raymond Uzwyshyn" userId="587f6a29-cfac-4975-a4f8-0d65ace1fd6e" providerId="ADAL" clId="{A0E4D087-8D81-4813-9F5E-E28583BDC584}" dt="2026-06-13T20:23:04.506" v="458" actId="1076"/>
          <ac:picMkLst>
            <pc:docMk/>
            <pc:sldMk cId="1331592652" sldId="319"/>
            <ac:picMk id="4" creationId="{6EAF6741-F5F9-F477-EDF1-AA7134F2525E}"/>
          </ac:picMkLst>
        </pc:picChg>
        <pc:picChg chg="del">
          <ac:chgData name="Raymond Uzwyshyn" userId="587f6a29-cfac-4975-a4f8-0d65ace1fd6e" providerId="ADAL" clId="{A0E4D087-8D81-4813-9F5E-E28583BDC584}" dt="2026-06-13T20:23:00.800" v="456" actId="478"/>
          <ac:picMkLst>
            <pc:docMk/>
            <pc:sldMk cId="1331592652" sldId="319"/>
            <ac:picMk id="6" creationId="{B7FBF212-4524-46B6-6321-A689FB5D70C4}"/>
          </ac:picMkLst>
        </pc:picChg>
      </pc:sldChg>
      <pc:sldChg chg="del">
        <pc:chgData name="Raymond Uzwyshyn" userId="587f6a29-cfac-4975-a4f8-0d65ace1fd6e" providerId="ADAL" clId="{A0E4D087-8D81-4813-9F5E-E28583BDC584}" dt="2026-06-12T01:14:41.293" v="5" actId="47"/>
        <pc:sldMkLst>
          <pc:docMk/>
          <pc:sldMk cId="690118504" sldId="320"/>
        </pc:sldMkLst>
      </pc:sldChg>
      <pc:sldChg chg="delSp modSp add mod ord">
        <pc:chgData name="Raymond Uzwyshyn" userId="587f6a29-cfac-4975-a4f8-0d65ace1fd6e" providerId="ADAL" clId="{A0E4D087-8D81-4813-9F5E-E28583BDC584}" dt="2026-06-13T20:56:18.389" v="1021" actId="20577"/>
        <pc:sldMkLst>
          <pc:docMk/>
          <pc:sldMk cId="3943219958" sldId="320"/>
        </pc:sldMkLst>
        <pc:spChg chg="mod">
          <ac:chgData name="Raymond Uzwyshyn" userId="587f6a29-cfac-4975-a4f8-0d65ace1fd6e" providerId="ADAL" clId="{A0E4D087-8D81-4813-9F5E-E28583BDC584}" dt="2026-06-13T20:54:43.729" v="928" actId="1076"/>
          <ac:spMkLst>
            <pc:docMk/>
            <pc:sldMk cId="3943219958" sldId="320"/>
            <ac:spMk id="2" creationId="{9BC658F5-448C-2BD9-FC2C-8C727CB3C6A8}"/>
          </ac:spMkLst>
        </pc:spChg>
        <pc:spChg chg="mod">
          <ac:chgData name="Raymond Uzwyshyn" userId="587f6a29-cfac-4975-a4f8-0d65ace1fd6e" providerId="ADAL" clId="{A0E4D087-8D81-4813-9F5E-E28583BDC584}" dt="2026-06-13T20:54:40.354" v="927" actId="1076"/>
          <ac:spMkLst>
            <pc:docMk/>
            <pc:sldMk cId="3943219958" sldId="320"/>
            <ac:spMk id="5" creationId="{A3D3398F-8F8E-4C45-1D75-78FC6BE58F1E}"/>
          </ac:spMkLst>
        </pc:spChg>
        <pc:spChg chg="mod">
          <ac:chgData name="Raymond Uzwyshyn" userId="587f6a29-cfac-4975-a4f8-0d65ace1fd6e" providerId="ADAL" clId="{A0E4D087-8D81-4813-9F5E-E28583BDC584}" dt="2026-06-13T20:55:22.464" v="988" actId="20577"/>
          <ac:spMkLst>
            <pc:docMk/>
            <pc:sldMk cId="3943219958" sldId="320"/>
            <ac:spMk id="6" creationId="{B1E10BA7-E788-1942-76A2-EB21D65DD8D2}"/>
          </ac:spMkLst>
        </pc:spChg>
        <pc:spChg chg="mod">
          <ac:chgData name="Raymond Uzwyshyn" userId="587f6a29-cfac-4975-a4f8-0d65ace1fd6e" providerId="ADAL" clId="{A0E4D087-8D81-4813-9F5E-E28583BDC584}" dt="2026-06-13T20:56:18.389" v="1021" actId="20577"/>
          <ac:spMkLst>
            <pc:docMk/>
            <pc:sldMk cId="3943219958" sldId="320"/>
            <ac:spMk id="7" creationId="{130ECB07-2A4F-4B28-70EF-F428ED88807C}"/>
          </ac:spMkLst>
        </pc:spChg>
        <pc:spChg chg="del">
          <ac:chgData name="Raymond Uzwyshyn" userId="587f6a29-cfac-4975-a4f8-0d65ace1fd6e" providerId="ADAL" clId="{A0E4D087-8D81-4813-9F5E-E28583BDC584}" dt="2026-06-13T20:54:15.027" v="923" actId="478"/>
          <ac:spMkLst>
            <pc:docMk/>
            <pc:sldMk cId="3943219958" sldId="320"/>
            <ac:spMk id="8" creationId="{58373FA7-6B7A-A4EC-7ED6-5D31E6140A1F}"/>
          </ac:spMkLst>
        </pc:spChg>
        <pc:spChg chg="mod">
          <ac:chgData name="Raymond Uzwyshyn" userId="587f6a29-cfac-4975-a4f8-0d65ace1fd6e" providerId="ADAL" clId="{A0E4D087-8D81-4813-9F5E-E28583BDC584}" dt="2026-06-13T20:29:56.834" v="626" actId="1076"/>
          <ac:spMkLst>
            <pc:docMk/>
            <pc:sldMk cId="3943219958" sldId="320"/>
            <ac:spMk id="9" creationId="{BABACD63-C82A-E299-C82A-546DFF6E3F1A}"/>
          </ac:spMkLst>
        </pc:spChg>
        <pc:graphicFrameChg chg="mod">
          <ac:chgData name="Raymond Uzwyshyn" userId="587f6a29-cfac-4975-a4f8-0d65ace1fd6e" providerId="ADAL" clId="{A0E4D087-8D81-4813-9F5E-E28583BDC584}" dt="2026-06-13T20:54:29.308" v="926" actId="14100"/>
          <ac:graphicFrameMkLst>
            <pc:docMk/>
            <pc:sldMk cId="3943219958" sldId="320"/>
            <ac:graphicFrameMk id="4" creationId="{E7244D90-ACB8-7454-F35C-2ACCB01BF5AB}"/>
          </ac:graphicFrameMkLst>
        </pc:graphicFrameChg>
      </pc:sldChg>
      <pc:sldChg chg="modSp add mod ord">
        <pc:chgData name="Raymond Uzwyshyn" userId="587f6a29-cfac-4975-a4f8-0d65ace1fd6e" providerId="ADAL" clId="{A0E4D087-8D81-4813-9F5E-E28583BDC584}" dt="2026-06-13T21:08:37.765" v="1084"/>
        <pc:sldMkLst>
          <pc:docMk/>
          <pc:sldMk cId="516962338" sldId="321"/>
        </pc:sldMkLst>
        <pc:spChg chg="mod">
          <ac:chgData name="Raymond Uzwyshyn" userId="587f6a29-cfac-4975-a4f8-0d65ace1fd6e" providerId="ADAL" clId="{A0E4D087-8D81-4813-9F5E-E28583BDC584}" dt="2026-06-13T20:33:27.732" v="823" actId="20577"/>
          <ac:spMkLst>
            <pc:docMk/>
            <pc:sldMk cId="516962338" sldId="321"/>
            <ac:spMk id="3" creationId="{09B63029-BF00-9578-736C-32576082AB57}"/>
          </ac:spMkLst>
        </pc:spChg>
      </pc:sldChg>
      <pc:sldChg chg="del">
        <pc:chgData name="Raymond Uzwyshyn" userId="587f6a29-cfac-4975-a4f8-0d65ace1fd6e" providerId="ADAL" clId="{A0E4D087-8D81-4813-9F5E-E28583BDC584}" dt="2026-06-12T01:14:15.574" v="1" actId="47"/>
        <pc:sldMkLst>
          <pc:docMk/>
          <pc:sldMk cId="0" sldId="334"/>
        </pc:sldMkLst>
      </pc:sldChg>
      <pc:sldChg chg="del">
        <pc:chgData name="Raymond Uzwyshyn" userId="587f6a29-cfac-4975-a4f8-0d65ace1fd6e" providerId="ADAL" clId="{A0E4D087-8D81-4813-9F5E-E28583BDC584}" dt="2026-06-12T01:14:34.675" v="3" actId="47"/>
        <pc:sldMkLst>
          <pc:docMk/>
          <pc:sldMk cId="3222225583" sldId="342"/>
        </pc:sldMkLst>
      </pc:sldChg>
      <pc:sldChg chg="del">
        <pc:chgData name="Raymond Uzwyshyn" userId="587f6a29-cfac-4975-a4f8-0d65ace1fd6e" providerId="ADAL" clId="{A0E4D087-8D81-4813-9F5E-E28583BDC584}" dt="2026-06-12T01:14:38.792" v="4" actId="47"/>
        <pc:sldMkLst>
          <pc:docMk/>
          <pc:sldMk cId="1408791722" sldId="343"/>
        </pc:sldMkLst>
      </pc:sldChg>
      <pc:sldChg chg="ord">
        <pc:chgData name="Raymond Uzwyshyn" userId="587f6a29-cfac-4975-a4f8-0d65ace1fd6e" providerId="ADAL" clId="{A0E4D087-8D81-4813-9F5E-E28583BDC584}" dt="2026-06-13T21:24:57.389" v="1137"/>
        <pc:sldMkLst>
          <pc:docMk/>
          <pc:sldMk cId="3653675210" sldId="355"/>
        </pc:sldMkLst>
      </pc:sldChg>
      <pc:sldChg chg="del">
        <pc:chgData name="Raymond Uzwyshyn" userId="587f6a29-cfac-4975-a4f8-0d65ace1fd6e" providerId="ADAL" clId="{A0E4D087-8D81-4813-9F5E-E28583BDC584}" dt="2026-06-12T01:14:13.308" v="0" actId="47"/>
        <pc:sldMkLst>
          <pc:docMk/>
          <pc:sldMk cId="3723747794" sldId="363"/>
        </pc:sldMkLst>
      </pc:sldChg>
      <pc:sldChg chg="ord">
        <pc:chgData name="Raymond Uzwyshyn" userId="587f6a29-cfac-4975-a4f8-0d65ace1fd6e" providerId="ADAL" clId="{A0E4D087-8D81-4813-9F5E-E28583BDC584}" dt="2026-06-13T21:27:12.967" v="1143"/>
        <pc:sldMkLst>
          <pc:docMk/>
          <pc:sldMk cId="2540718634" sldId="374"/>
        </pc:sldMkLst>
      </pc:sldChg>
      <pc:sldChg chg="del">
        <pc:chgData name="Raymond Uzwyshyn" userId="587f6a29-cfac-4975-a4f8-0d65ace1fd6e" providerId="ADAL" clId="{A0E4D087-8D81-4813-9F5E-E28583BDC584}" dt="2026-06-12T01:14:45.342" v="6" actId="47"/>
        <pc:sldMkLst>
          <pc:docMk/>
          <pc:sldMk cId="3998182568" sldId="380"/>
        </pc:sldMkLst>
      </pc:sldChg>
      <pc:sldChg chg="modSp mod ord">
        <pc:chgData name="Raymond Uzwyshyn" userId="587f6a29-cfac-4975-a4f8-0d65ace1fd6e" providerId="ADAL" clId="{A0E4D087-8D81-4813-9F5E-E28583BDC584}" dt="2026-06-13T20:48:43.721" v="839"/>
        <pc:sldMkLst>
          <pc:docMk/>
          <pc:sldMk cId="0" sldId="387"/>
        </pc:sldMkLst>
        <pc:spChg chg="mod">
          <ac:chgData name="Raymond Uzwyshyn" userId="587f6a29-cfac-4975-a4f8-0d65ace1fd6e" providerId="ADAL" clId="{A0E4D087-8D81-4813-9F5E-E28583BDC584}" dt="2026-06-12T18:18:42.720" v="180" actId="1076"/>
          <ac:spMkLst>
            <pc:docMk/>
            <pc:sldMk cId="0" sldId="387"/>
            <ac:spMk id="77" creationId="{00000000-0000-0000-0000-000000000000}"/>
          </ac:spMkLst>
        </pc:spChg>
        <pc:spChg chg="mod">
          <ac:chgData name="Raymond Uzwyshyn" userId="587f6a29-cfac-4975-a4f8-0d65ace1fd6e" providerId="ADAL" clId="{A0E4D087-8D81-4813-9F5E-E28583BDC584}" dt="2026-06-12T18:18:56.111" v="182" actId="1076"/>
          <ac:spMkLst>
            <pc:docMk/>
            <pc:sldMk cId="0" sldId="387"/>
            <ac:spMk id="78" creationId="{00000000-0000-0000-0000-000000000000}"/>
          </ac:spMkLst>
        </pc:spChg>
        <pc:spChg chg="mod">
          <ac:chgData name="Raymond Uzwyshyn" userId="587f6a29-cfac-4975-a4f8-0d65ace1fd6e" providerId="ADAL" clId="{A0E4D087-8D81-4813-9F5E-E28583BDC584}" dt="2026-06-12T18:38:02.859" v="231" actId="255"/>
          <ac:spMkLst>
            <pc:docMk/>
            <pc:sldMk cId="0" sldId="387"/>
            <ac:spMk id="79" creationId="{00000000-0000-0000-0000-000000000000}"/>
          </ac:spMkLst>
        </pc:spChg>
      </pc:sldChg>
      <pc:sldChg chg="del">
        <pc:chgData name="Raymond Uzwyshyn" userId="587f6a29-cfac-4975-a4f8-0d65ace1fd6e" providerId="ADAL" clId="{A0E4D087-8D81-4813-9F5E-E28583BDC584}" dt="2026-06-13T22:26:30.240" v="1151" actId="47"/>
        <pc:sldMkLst>
          <pc:docMk/>
          <pc:sldMk cId="0" sldId="388"/>
        </pc:sldMkLst>
      </pc:sldChg>
      <pc:sldChg chg="del">
        <pc:chgData name="Raymond Uzwyshyn" userId="587f6a29-cfac-4975-a4f8-0d65ace1fd6e" providerId="ADAL" clId="{A0E4D087-8D81-4813-9F5E-E28583BDC584}" dt="2026-06-12T01:14:56.101" v="10" actId="47"/>
        <pc:sldMkLst>
          <pc:docMk/>
          <pc:sldMk cId="0" sldId="390"/>
        </pc:sldMkLst>
      </pc:sldChg>
      <pc:sldChg chg="del">
        <pc:chgData name="Raymond Uzwyshyn" userId="587f6a29-cfac-4975-a4f8-0d65ace1fd6e" providerId="ADAL" clId="{A0E4D087-8D81-4813-9F5E-E28583BDC584}" dt="2026-06-12T01:14:53.134" v="9" actId="47"/>
        <pc:sldMkLst>
          <pc:docMk/>
          <pc:sldMk cId="1246742100" sldId="391"/>
        </pc:sldMkLst>
      </pc:sldChg>
      <pc:sldChg chg="ord">
        <pc:chgData name="Raymond Uzwyshyn" userId="587f6a29-cfac-4975-a4f8-0d65ace1fd6e" providerId="ADAL" clId="{A0E4D087-8D81-4813-9F5E-E28583BDC584}" dt="2026-06-13T21:09:22.853" v="1086"/>
        <pc:sldMkLst>
          <pc:docMk/>
          <pc:sldMk cId="1901172993" sldId="392"/>
        </pc:sldMkLst>
      </pc:sldChg>
      <pc:sldChg chg="ord">
        <pc:chgData name="Raymond Uzwyshyn" userId="587f6a29-cfac-4975-a4f8-0d65ace1fd6e" providerId="ADAL" clId="{A0E4D087-8D81-4813-9F5E-E28583BDC584}" dt="2026-06-13T21:29:52.705" v="1149"/>
        <pc:sldMkLst>
          <pc:docMk/>
          <pc:sldMk cId="2943355476" sldId="393"/>
        </pc:sldMkLst>
      </pc:sldChg>
      <pc:sldChg chg="ord">
        <pc:chgData name="Raymond Uzwyshyn" userId="587f6a29-cfac-4975-a4f8-0d65ace1fd6e" providerId="ADAL" clId="{A0E4D087-8D81-4813-9F5E-E28583BDC584}" dt="2026-06-13T22:29:26.990" v="1155"/>
        <pc:sldMkLst>
          <pc:docMk/>
          <pc:sldMk cId="3424641601" sldId="395"/>
        </pc:sldMkLst>
      </pc:sldChg>
      <pc:sldChg chg="ord">
        <pc:chgData name="Raymond Uzwyshyn" userId="587f6a29-cfac-4975-a4f8-0d65ace1fd6e" providerId="ADAL" clId="{A0E4D087-8D81-4813-9F5E-E28583BDC584}" dt="2026-06-13T22:31:56.860" v="1159"/>
        <pc:sldMkLst>
          <pc:docMk/>
          <pc:sldMk cId="1464038825" sldId="397"/>
        </pc:sldMkLst>
      </pc:sldChg>
      <pc:sldChg chg="addSp modSp new ord">
        <pc:chgData name="Raymond Uzwyshyn" userId="587f6a29-cfac-4975-a4f8-0d65ace1fd6e" providerId="ADAL" clId="{A0E4D087-8D81-4813-9F5E-E28583BDC584}" dt="2026-06-12T18:23:34.980" v="196"/>
        <pc:sldMkLst>
          <pc:docMk/>
          <pc:sldMk cId="466621527" sldId="398"/>
        </pc:sldMkLst>
        <pc:picChg chg="add mod">
          <ac:chgData name="Raymond Uzwyshyn" userId="587f6a29-cfac-4975-a4f8-0d65ace1fd6e" providerId="ADAL" clId="{A0E4D087-8D81-4813-9F5E-E28583BDC584}" dt="2026-06-12T17:04:59.361" v="23"/>
          <ac:picMkLst>
            <pc:docMk/>
            <pc:sldMk cId="466621527" sldId="398"/>
            <ac:picMk id="3" creationId="{FFC20F99-CDED-4079-A8E0-CBF4B980D460}"/>
          </ac:picMkLst>
        </pc:picChg>
      </pc:sldChg>
      <pc:sldChg chg="modSp new add del mod">
        <pc:chgData name="Raymond Uzwyshyn" userId="587f6a29-cfac-4975-a4f8-0d65ace1fd6e" providerId="ADAL" clId="{A0E4D087-8D81-4813-9F5E-E28583BDC584}" dt="2026-06-12T16:46:29.865" v="19" actId="47"/>
        <pc:sldMkLst>
          <pc:docMk/>
          <pc:sldMk cId="3177894544" sldId="398"/>
        </pc:sldMkLst>
        <pc:spChg chg="mod">
          <ac:chgData name="Raymond Uzwyshyn" userId="587f6a29-cfac-4975-a4f8-0d65ace1fd6e" providerId="ADAL" clId="{A0E4D087-8D81-4813-9F5E-E28583BDC584}" dt="2026-06-12T16:45:56.327" v="14" actId="27636"/>
          <ac:spMkLst>
            <pc:docMk/>
            <pc:sldMk cId="3177894544" sldId="398"/>
            <ac:spMk id="2" creationId="{48D767DD-38A1-4A3D-BD5C-15D728C39EB6}"/>
          </ac:spMkLst>
        </pc:spChg>
        <pc:spChg chg="mod">
          <ac:chgData name="Raymond Uzwyshyn" userId="587f6a29-cfac-4975-a4f8-0d65ace1fd6e" providerId="ADAL" clId="{A0E4D087-8D81-4813-9F5E-E28583BDC584}" dt="2026-06-12T16:45:56.276" v="13"/>
          <ac:spMkLst>
            <pc:docMk/>
            <pc:sldMk cId="3177894544" sldId="398"/>
            <ac:spMk id="3" creationId="{54C25777-E885-4CCE-92C3-8131C5B9981D}"/>
          </ac:spMkLst>
        </pc:spChg>
      </pc:sldChg>
      <pc:sldChg chg="new del">
        <pc:chgData name="Raymond Uzwyshyn" userId="587f6a29-cfac-4975-a4f8-0d65ace1fd6e" providerId="ADAL" clId="{A0E4D087-8D81-4813-9F5E-E28583BDC584}" dt="2026-06-12T18:13:47.723" v="123" actId="680"/>
        <pc:sldMkLst>
          <pc:docMk/>
          <pc:sldMk cId="932704878" sldId="399"/>
        </pc:sldMkLst>
      </pc:sldChg>
      <pc:sldChg chg="addSp modSp new mod ord">
        <pc:chgData name="Raymond Uzwyshyn" userId="587f6a29-cfac-4975-a4f8-0d65ace1fd6e" providerId="ADAL" clId="{A0E4D087-8D81-4813-9F5E-E28583BDC584}" dt="2026-06-12T18:44:45.267" v="241"/>
        <pc:sldMkLst>
          <pc:docMk/>
          <pc:sldMk cId="1244404438" sldId="399"/>
        </pc:sldMkLst>
        <pc:picChg chg="add mod">
          <ac:chgData name="Raymond Uzwyshyn" userId="587f6a29-cfac-4975-a4f8-0d65ace1fd6e" providerId="ADAL" clId="{A0E4D087-8D81-4813-9F5E-E28583BDC584}" dt="2026-06-12T18:14:56.310" v="131" actId="1076"/>
          <ac:picMkLst>
            <pc:docMk/>
            <pc:sldMk cId="1244404438" sldId="399"/>
            <ac:picMk id="6" creationId="{895D0BFF-44E4-42F3-A2D1-8B5372B9B975}"/>
          </ac:picMkLst>
        </pc:picChg>
      </pc:sldChg>
      <pc:sldChg chg="addSp modSp new mod ord">
        <pc:chgData name="Raymond Uzwyshyn" userId="587f6a29-cfac-4975-a4f8-0d65ace1fd6e" providerId="ADAL" clId="{A0E4D087-8D81-4813-9F5E-E28583BDC584}" dt="2026-06-13T20:03:59.987" v="353"/>
        <pc:sldMkLst>
          <pc:docMk/>
          <pc:sldMk cId="2754492216" sldId="400"/>
        </pc:sldMkLst>
        <pc:picChg chg="add mod">
          <ac:chgData name="Raymond Uzwyshyn" userId="587f6a29-cfac-4975-a4f8-0d65ace1fd6e" providerId="ADAL" clId="{A0E4D087-8D81-4813-9F5E-E28583BDC584}" dt="2026-06-12T18:24:15.290" v="198" actId="1076"/>
          <ac:picMkLst>
            <pc:docMk/>
            <pc:sldMk cId="2754492216" sldId="400"/>
            <ac:picMk id="6" creationId="{55310805-53EE-48E3-8112-831CD63039EF}"/>
          </ac:picMkLst>
        </pc:picChg>
      </pc:sldChg>
      <pc:sldChg chg="addSp modSp new mod ord">
        <pc:chgData name="Raymond Uzwyshyn" userId="587f6a29-cfac-4975-a4f8-0d65ace1fd6e" providerId="ADAL" clId="{A0E4D087-8D81-4813-9F5E-E28583BDC584}" dt="2026-06-12T18:44:57.632" v="243"/>
        <pc:sldMkLst>
          <pc:docMk/>
          <pc:sldMk cId="821639014" sldId="401"/>
        </pc:sldMkLst>
        <pc:picChg chg="add mod">
          <ac:chgData name="Raymond Uzwyshyn" userId="587f6a29-cfac-4975-a4f8-0d65ace1fd6e" providerId="ADAL" clId="{A0E4D087-8D81-4813-9F5E-E28583BDC584}" dt="2026-06-12T18:27:56.470" v="202" actId="1076"/>
          <ac:picMkLst>
            <pc:docMk/>
            <pc:sldMk cId="821639014" sldId="401"/>
            <ac:picMk id="6" creationId="{A5315EDD-C631-4F53-BD03-1C4A56AEE07D}"/>
          </ac:picMkLst>
        </pc:picChg>
      </pc:sldChg>
      <pc:sldChg chg="addSp delSp modSp new ord">
        <pc:chgData name="Raymond Uzwyshyn" userId="587f6a29-cfac-4975-a4f8-0d65ace1fd6e" providerId="ADAL" clId="{A0E4D087-8D81-4813-9F5E-E28583BDC584}" dt="2026-06-13T21:15:02.658" v="1123"/>
        <pc:sldMkLst>
          <pc:docMk/>
          <pc:sldMk cId="2308833859" sldId="402"/>
        </pc:sldMkLst>
        <pc:picChg chg="add del mod">
          <ac:chgData name="Raymond Uzwyshyn" userId="587f6a29-cfac-4975-a4f8-0d65ace1fd6e" providerId="ADAL" clId="{A0E4D087-8D81-4813-9F5E-E28583BDC584}" dt="2026-06-12T18:33:30.406" v="207"/>
          <ac:picMkLst>
            <pc:docMk/>
            <pc:sldMk cId="2308833859" sldId="402"/>
            <ac:picMk id="5" creationId="{FD41DDA0-0AB2-4B07-B5DB-2830967692B5}"/>
          </ac:picMkLst>
        </pc:picChg>
        <pc:picChg chg="add">
          <ac:chgData name="Raymond Uzwyshyn" userId="587f6a29-cfac-4975-a4f8-0d65ace1fd6e" providerId="ADAL" clId="{A0E4D087-8D81-4813-9F5E-E28583BDC584}" dt="2026-06-12T18:33:38.086" v="208"/>
          <ac:picMkLst>
            <pc:docMk/>
            <pc:sldMk cId="2308833859" sldId="402"/>
            <ac:picMk id="6" creationId="{091A2619-AABF-4DC1-9CD4-830F41F4EBED}"/>
          </ac:picMkLst>
        </pc:picChg>
      </pc:sldChg>
      <pc:sldChg chg="add">
        <pc:chgData name="Raymond Uzwyshyn" userId="587f6a29-cfac-4975-a4f8-0d65ace1fd6e" providerId="ADAL" clId="{A0E4D087-8D81-4813-9F5E-E28583BDC584}" dt="2026-06-12T22:07:25.115" v="254"/>
        <pc:sldMkLst>
          <pc:docMk/>
          <pc:sldMk cId="0" sldId="403"/>
        </pc:sldMkLst>
      </pc:sldChg>
      <pc:sldChg chg="add ord">
        <pc:chgData name="Raymond Uzwyshyn" userId="587f6a29-cfac-4975-a4f8-0d65ace1fd6e" providerId="ADAL" clId="{A0E4D087-8D81-4813-9F5E-E28583BDC584}" dt="2026-06-13T21:26:48.983" v="1141"/>
        <pc:sldMkLst>
          <pc:docMk/>
          <pc:sldMk cId="0" sldId="404"/>
        </pc:sldMkLst>
      </pc:sldChg>
      <pc:sldChg chg="modSp add del mod">
        <pc:chgData name="Raymond Uzwyshyn" userId="587f6a29-cfac-4975-a4f8-0d65ace1fd6e" providerId="ADAL" clId="{A0E4D087-8D81-4813-9F5E-E28583BDC584}" dt="2026-06-13T19:58:34.249" v="349" actId="47"/>
        <pc:sldMkLst>
          <pc:docMk/>
          <pc:sldMk cId="0" sldId="405"/>
        </pc:sldMkLst>
        <pc:picChg chg="mod">
          <ac:chgData name="Raymond Uzwyshyn" userId="587f6a29-cfac-4975-a4f8-0d65ace1fd6e" providerId="ADAL" clId="{A0E4D087-8D81-4813-9F5E-E28583BDC584}" dt="2026-06-13T19:55:36.904" v="299" actId="1076"/>
          <ac:picMkLst>
            <pc:docMk/>
            <pc:sldMk cId="0" sldId="405"/>
            <ac:picMk id="2" creationId="{00000000-0000-0000-0000-000000000000}"/>
          </ac:picMkLst>
        </pc:picChg>
      </pc:sldChg>
      <pc:sldChg chg="add ord">
        <pc:chgData name="Raymond Uzwyshyn" userId="587f6a29-cfac-4975-a4f8-0d65ace1fd6e" providerId="ADAL" clId="{A0E4D087-8D81-4813-9F5E-E28583BDC584}" dt="2026-06-13T20:48:09.893" v="837"/>
        <pc:sldMkLst>
          <pc:docMk/>
          <pc:sldMk cId="0" sldId="406"/>
        </pc:sldMkLst>
      </pc:sldChg>
      <pc:sldChg chg="add ord">
        <pc:chgData name="Raymond Uzwyshyn" userId="587f6a29-cfac-4975-a4f8-0d65ace1fd6e" providerId="ADAL" clId="{A0E4D087-8D81-4813-9F5E-E28583BDC584}" dt="2026-06-13T21:11:19.015" v="1117"/>
        <pc:sldMkLst>
          <pc:docMk/>
          <pc:sldMk cId="0" sldId="407"/>
        </pc:sldMkLst>
      </pc:sldChg>
      <pc:sldChg chg="addSp delSp modSp new mod ord">
        <pc:chgData name="Raymond Uzwyshyn" userId="587f6a29-cfac-4975-a4f8-0d65ace1fd6e" providerId="ADAL" clId="{A0E4D087-8D81-4813-9F5E-E28583BDC584}" dt="2026-06-13T20:46:44.605" v="831" actId="478"/>
        <pc:sldMkLst>
          <pc:docMk/>
          <pc:sldMk cId="307693786" sldId="408"/>
        </pc:sldMkLst>
        <pc:spChg chg="mod">
          <ac:chgData name="Raymond Uzwyshyn" userId="587f6a29-cfac-4975-a4f8-0d65ace1fd6e" providerId="ADAL" clId="{A0E4D087-8D81-4813-9F5E-E28583BDC584}" dt="2026-06-13T20:14:58.304" v="420" actId="20577"/>
          <ac:spMkLst>
            <pc:docMk/>
            <pc:sldMk cId="307693786" sldId="408"/>
            <ac:spMk id="2" creationId="{5C44E73E-AE09-4528-BBB9-5E94D89EBFF8}"/>
          </ac:spMkLst>
        </pc:spChg>
        <pc:spChg chg="del">
          <ac:chgData name="Raymond Uzwyshyn" userId="587f6a29-cfac-4975-a4f8-0d65ace1fd6e" providerId="ADAL" clId="{A0E4D087-8D81-4813-9F5E-E28583BDC584}" dt="2026-06-13T20:46:42.603" v="830" actId="478"/>
          <ac:spMkLst>
            <pc:docMk/>
            <pc:sldMk cId="307693786" sldId="408"/>
            <ac:spMk id="3" creationId="{0AA4B470-9597-45DC-A3CA-6F281764D159}"/>
          </ac:spMkLst>
        </pc:spChg>
        <pc:spChg chg="del">
          <ac:chgData name="Raymond Uzwyshyn" userId="587f6a29-cfac-4975-a4f8-0d65ace1fd6e" providerId="ADAL" clId="{A0E4D087-8D81-4813-9F5E-E28583BDC584}" dt="2026-06-13T20:46:44.605" v="831" actId="478"/>
          <ac:spMkLst>
            <pc:docMk/>
            <pc:sldMk cId="307693786" sldId="408"/>
            <ac:spMk id="4" creationId="{D0FAC7C6-594D-4B35-9C03-34D9738BDA5E}"/>
          </ac:spMkLst>
        </pc:spChg>
        <pc:picChg chg="add mod modCrop">
          <ac:chgData name="Raymond Uzwyshyn" userId="587f6a29-cfac-4975-a4f8-0d65ace1fd6e" providerId="ADAL" clId="{A0E4D087-8D81-4813-9F5E-E28583BDC584}" dt="2026-06-13T20:16:11.830" v="431" actId="1076"/>
          <ac:picMkLst>
            <pc:docMk/>
            <pc:sldMk cId="307693786" sldId="408"/>
            <ac:picMk id="6" creationId="{582947AB-0D72-4158-BC24-9255E072C9E4}"/>
          </ac:picMkLst>
        </pc:picChg>
        <pc:picChg chg="add mod modCrop">
          <ac:chgData name="Raymond Uzwyshyn" userId="587f6a29-cfac-4975-a4f8-0d65ace1fd6e" providerId="ADAL" clId="{A0E4D087-8D81-4813-9F5E-E28583BDC584}" dt="2026-06-13T20:16:06.139" v="429" actId="1076"/>
          <ac:picMkLst>
            <pc:docMk/>
            <pc:sldMk cId="307693786" sldId="408"/>
            <ac:picMk id="8" creationId="{4694F07D-DA2B-4C22-AFB0-A0451E6D3CAD}"/>
          </ac:picMkLst>
        </pc:picChg>
      </pc:sldChg>
      <pc:sldChg chg="modSp add mod">
        <pc:chgData name="Raymond Uzwyshyn" userId="587f6a29-cfac-4975-a4f8-0d65ace1fd6e" providerId="ADAL" clId="{A0E4D087-8D81-4813-9F5E-E28583BDC584}" dt="2026-06-13T20:57:34.624" v="1028" actId="1076"/>
        <pc:sldMkLst>
          <pc:docMk/>
          <pc:sldMk cId="0" sldId="409"/>
        </pc:sldMkLst>
        <pc:picChg chg="mod">
          <ac:chgData name="Raymond Uzwyshyn" userId="587f6a29-cfac-4975-a4f8-0d65ace1fd6e" providerId="ADAL" clId="{A0E4D087-8D81-4813-9F5E-E28583BDC584}" dt="2026-06-13T20:57:34.624" v="1028" actId="1076"/>
          <ac:picMkLst>
            <pc:docMk/>
            <pc:sldMk cId="0" sldId="409"/>
            <ac:picMk id="2" creationId="{00000000-0000-0000-0000-000000000000}"/>
          </ac:picMkLst>
        </pc:picChg>
      </pc:sldChg>
      <pc:sldChg chg="add ord">
        <pc:chgData name="Raymond Uzwyshyn" userId="587f6a29-cfac-4975-a4f8-0d65ace1fd6e" providerId="ADAL" clId="{A0E4D087-8D81-4813-9F5E-E28583BDC584}" dt="2026-06-13T21:02:46.753" v="1052"/>
        <pc:sldMkLst>
          <pc:docMk/>
          <pc:sldMk cId="0" sldId="410"/>
        </pc:sldMkLst>
      </pc:sldChg>
      <pc:sldChg chg="add">
        <pc:chgData name="Raymond Uzwyshyn" userId="587f6a29-cfac-4975-a4f8-0d65ace1fd6e" providerId="ADAL" clId="{A0E4D087-8D81-4813-9F5E-E28583BDC584}" dt="2026-06-13T22:25:28.863" v="1150"/>
        <pc:sldMkLst>
          <pc:docMk/>
          <pc:sldMk cId="0" sldId="41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02CDE6-DD5A-C740-9D57-B215CA2BEB21}" type="doc">
      <dgm:prSet loTypeId="urn:microsoft.com/office/officeart/2005/8/layout/venn1" loCatId="" qsTypeId="urn:microsoft.com/office/officeart/2005/8/quickstyle/simple1" qsCatId="simple" csTypeId="urn:microsoft.com/office/officeart/2005/8/colors/accent1_2" csCatId="accent1" phldr="1"/>
      <dgm:spPr/>
    </dgm:pt>
    <dgm:pt modelId="{7B6AA0F5-5C54-6742-B923-E11F920552C6}">
      <dgm:prSet phldrT="[Text]"/>
      <dgm:spPr/>
      <dgm:t>
        <a:bodyPr/>
        <a:lstStyle/>
        <a:p>
          <a:r>
            <a:rPr lang="en-US" dirty="0"/>
            <a:t>Library</a:t>
          </a:r>
        </a:p>
      </dgm:t>
    </dgm:pt>
    <dgm:pt modelId="{1296EC71-58C9-194F-B6D7-8A059AB31136}" type="parTrans" cxnId="{D08FC209-90B0-A74B-B707-BCA97A361489}">
      <dgm:prSet/>
      <dgm:spPr/>
      <dgm:t>
        <a:bodyPr/>
        <a:lstStyle/>
        <a:p>
          <a:endParaRPr lang="en-US"/>
        </a:p>
      </dgm:t>
    </dgm:pt>
    <dgm:pt modelId="{CA9759B5-D719-6C4C-B173-8DE34F6D7CD4}" type="sibTrans" cxnId="{D08FC209-90B0-A74B-B707-BCA97A361489}">
      <dgm:prSet/>
      <dgm:spPr/>
      <dgm:t>
        <a:bodyPr/>
        <a:lstStyle/>
        <a:p>
          <a:endParaRPr lang="en-US"/>
        </a:p>
      </dgm:t>
    </dgm:pt>
    <dgm:pt modelId="{2E93B577-A601-DB4A-9015-3FAD57D09896}">
      <dgm:prSet phldrT="[Text]"/>
      <dgm:spPr>
        <a:solidFill>
          <a:schemeClr val="accent6">
            <a:lumMod val="60000"/>
            <a:lumOff val="40000"/>
            <a:alpha val="50000"/>
          </a:schemeClr>
        </a:solidFill>
      </dgm:spPr>
      <dgm:t>
        <a:bodyPr/>
        <a:lstStyle/>
        <a:p>
          <a:r>
            <a:rPr lang="en-US" dirty="0"/>
            <a:t>HPC &amp;</a:t>
          </a:r>
          <a:br>
            <a:rPr lang="en-US" dirty="0"/>
          </a:br>
          <a:r>
            <a:rPr lang="en-US" dirty="0"/>
            <a:t>Faculty Teaching Center,</a:t>
          </a:r>
          <a:br>
            <a:rPr lang="en-US" dirty="0"/>
          </a:br>
          <a:r>
            <a:rPr lang="en-US" dirty="0"/>
            <a:t>RAISE</a:t>
          </a:r>
        </a:p>
      </dgm:t>
    </dgm:pt>
    <dgm:pt modelId="{E7FBE139-6305-9743-A79E-518BBBDADE5D}" type="parTrans" cxnId="{9E0236FD-6E93-1848-BDF8-12FDB6CA3714}">
      <dgm:prSet/>
      <dgm:spPr/>
      <dgm:t>
        <a:bodyPr/>
        <a:lstStyle/>
        <a:p>
          <a:endParaRPr lang="en-US"/>
        </a:p>
      </dgm:t>
    </dgm:pt>
    <dgm:pt modelId="{4E46B551-8A45-264A-B497-CC08A45329E6}" type="sibTrans" cxnId="{9E0236FD-6E93-1848-BDF8-12FDB6CA3714}">
      <dgm:prSet/>
      <dgm:spPr/>
      <dgm:t>
        <a:bodyPr/>
        <a:lstStyle/>
        <a:p>
          <a:endParaRPr lang="en-US"/>
        </a:p>
      </dgm:t>
    </dgm:pt>
    <dgm:pt modelId="{FF96DC42-7DDB-D946-B16C-87940B478DD2}">
      <dgm:prSet phldrT="[Text]"/>
      <dgm:spPr>
        <a:solidFill>
          <a:schemeClr val="accent2">
            <a:lumMod val="60000"/>
            <a:lumOff val="40000"/>
            <a:alpha val="50000"/>
          </a:schemeClr>
        </a:solidFill>
      </dgm:spPr>
      <dgm:t>
        <a:bodyPr/>
        <a:lstStyle/>
        <a:p>
          <a:r>
            <a:rPr lang="en-US" dirty="0"/>
            <a:t>Information</a:t>
          </a:r>
          <a:br>
            <a:rPr lang="en-US" dirty="0"/>
          </a:br>
          <a:r>
            <a:rPr lang="en-US" dirty="0"/>
            <a:t>Technology </a:t>
          </a:r>
          <a:br>
            <a:rPr lang="en-US" dirty="0"/>
          </a:br>
          <a:r>
            <a:rPr lang="en-US" dirty="0"/>
            <a:t>Services</a:t>
          </a:r>
        </a:p>
      </dgm:t>
    </dgm:pt>
    <dgm:pt modelId="{9A6A8E98-6259-A546-921D-A749C518C09E}" type="parTrans" cxnId="{15FF24F4-F47E-354D-9177-D4C5CD6A8B88}">
      <dgm:prSet/>
      <dgm:spPr/>
      <dgm:t>
        <a:bodyPr/>
        <a:lstStyle/>
        <a:p>
          <a:endParaRPr lang="en-US"/>
        </a:p>
      </dgm:t>
    </dgm:pt>
    <dgm:pt modelId="{893DACFC-C6D8-C443-A0F2-5E6F36A4B0DB}" type="sibTrans" cxnId="{15FF24F4-F47E-354D-9177-D4C5CD6A8B88}">
      <dgm:prSet/>
      <dgm:spPr/>
      <dgm:t>
        <a:bodyPr/>
        <a:lstStyle/>
        <a:p>
          <a:endParaRPr lang="en-US"/>
        </a:p>
      </dgm:t>
    </dgm:pt>
    <dgm:pt modelId="{5C965320-A7FB-0C4F-83EE-F2868BFAEE5F}" type="pres">
      <dgm:prSet presAssocID="{0C02CDE6-DD5A-C740-9D57-B215CA2BEB21}" presName="compositeShape" presStyleCnt="0">
        <dgm:presLayoutVars>
          <dgm:chMax val="7"/>
          <dgm:dir/>
          <dgm:resizeHandles val="exact"/>
        </dgm:presLayoutVars>
      </dgm:prSet>
      <dgm:spPr/>
    </dgm:pt>
    <dgm:pt modelId="{D883511B-75D7-9844-82F3-CA9AFCDB78B1}" type="pres">
      <dgm:prSet presAssocID="{7B6AA0F5-5C54-6742-B923-E11F920552C6}" presName="circ1" presStyleLbl="vennNode1" presStyleIdx="0" presStyleCnt="3" custScaleX="84181" custScaleY="84181"/>
      <dgm:spPr/>
    </dgm:pt>
    <dgm:pt modelId="{F010FBFE-77EA-6F45-BE96-01AC7DC22CBD}" type="pres">
      <dgm:prSet presAssocID="{7B6AA0F5-5C54-6742-B923-E11F920552C6}" presName="circ1Tx" presStyleLbl="revTx" presStyleIdx="0" presStyleCnt="0">
        <dgm:presLayoutVars>
          <dgm:chMax val="0"/>
          <dgm:chPref val="0"/>
          <dgm:bulletEnabled val="1"/>
        </dgm:presLayoutVars>
      </dgm:prSet>
      <dgm:spPr/>
    </dgm:pt>
    <dgm:pt modelId="{86DF20FE-4E25-524B-9A7D-E6E270CC5481}" type="pres">
      <dgm:prSet presAssocID="{2E93B577-A601-DB4A-9015-3FAD57D09896}" presName="circ2" presStyleLbl="vennNode1" presStyleIdx="1" presStyleCnt="3" custScaleX="84181" custScaleY="84181" custLinFactNeighborX="-12590" custLinFactNeighborY="-13097"/>
      <dgm:spPr/>
    </dgm:pt>
    <dgm:pt modelId="{2AEA3DF5-7B27-604D-8DC1-95AF42A36ECD}" type="pres">
      <dgm:prSet presAssocID="{2E93B577-A601-DB4A-9015-3FAD57D09896}" presName="circ2Tx" presStyleLbl="revTx" presStyleIdx="0" presStyleCnt="0">
        <dgm:presLayoutVars>
          <dgm:chMax val="0"/>
          <dgm:chPref val="0"/>
          <dgm:bulletEnabled val="1"/>
        </dgm:presLayoutVars>
      </dgm:prSet>
      <dgm:spPr/>
    </dgm:pt>
    <dgm:pt modelId="{8D2B64C3-4953-FB49-8C89-F8A224829972}" type="pres">
      <dgm:prSet presAssocID="{FF96DC42-7DDB-D946-B16C-87940B478DD2}" presName="circ3" presStyleLbl="vennNode1" presStyleIdx="2" presStyleCnt="3" custScaleX="84181" custScaleY="84181" custLinFactNeighborX="3621" custLinFactNeighborY="-15951"/>
      <dgm:spPr/>
    </dgm:pt>
    <dgm:pt modelId="{B55DEB50-FD92-2441-9D7E-1B6DB17F5917}" type="pres">
      <dgm:prSet presAssocID="{FF96DC42-7DDB-D946-B16C-87940B478DD2}" presName="circ3Tx" presStyleLbl="revTx" presStyleIdx="0" presStyleCnt="0">
        <dgm:presLayoutVars>
          <dgm:chMax val="0"/>
          <dgm:chPref val="0"/>
          <dgm:bulletEnabled val="1"/>
        </dgm:presLayoutVars>
      </dgm:prSet>
      <dgm:spPr/>
    </dgm:pt>
  </dgm:ptLst>
  <dgm:cxnLst>
    <dgm:cxn modelId="{D08FC209-90B0-A74B-B707-BCA97A361489}" srcId="{0C02CDE6-DD5A-C740-9D57-B215CA2BEB21}" destId="{7B6AA0F5-5C54-6742-B923-E11F920552C6}" srcOrd="0" destOrd="0" parTransId="{1296EC71-58C9-194F-B6D7-8A059AB31136}" sibTransId="{CA9759B5-D719-6C4C-B173-8DE34F6D7CD4}"/>
    <dgm:cxn modelId="{00B9FA21-250B-C544-9AF7-4D3111E41938}" type="presOf" srcId="{2E93B577-A601-DB4A-9015-3FAD57D09896}" destId="{2AEA3DF5-7B27-604D-8DC1-95AF42A36ECD}" srcOrd="1" destOrd="0" presId="urn:microsoft.com/office/officeart/2005/8/layout/venn1"/>
    <dgm:cxn modelId="{E5062666-F633-EB4D-8176-6A1216DB65E5}" type="presOf" srcId="{0C02CDE6-DD5A-C740-9D57-B215CA2BEB21}" destId="{5C965320-A7FB-0C4F-83EE-F2868BFAEE5F}" srcOrd="0" destOrd="0" presId="urn:microsoft.com/office/officeart/2005/8/layout/venn1"/>
    <dgm:cxn modelId="{9462687D-7EDE-C949-A384-72F7FADDA8C0}" type="presOf" srcId="{FF96DC42-7DDB-D946-B16C-87940B478DD2}" destId="{B55DEB50-FD92-2441-9D7E-1B6DB17F5917}" srcOrd="1" destOrd="0" presId="urn:microsoft.com/office/officeart/2005/8/layout/venn1"/>
    <dgm:cxn modelId="{792E13AB-EE76-4E40-985F-EBA1B6A53EFE}" type="presOf" srcId="{2E93B577-A601-DB4A-9015-3FAD57D09896}" destId="{86DF20FE-4E25-524B-9A7D-E6E270CC5481}" srcOrd="0" destOrd="0" presId="urn:microsoft.com/office/officeart/2005/8/layout/venn1"/>
    <dgm:cxn modelId="{3F9D92C2-0C66-F446-8834-E024B638CCFF}" type="presOf" srcId="{FF96DC42-7DDB-D946-B16C-87940B478DD2}" destId="{8D2B64C3-4953-FB49-8C89-F8A224829972}" srcOrd="0" destOrd="0" presId="urn:microsoft.com/office/officeart/2005/8/layout/venn1"/>
    <dgm:cxn modelId="{D00612D6-6FF7-2B49-91A7-11852EC1810E}" type="presOf" srcId="{7B6AA0F5-5C54-6742-B923-E11F920552C6}" destId="{F010FBFE-77EA-6F45-BE96-01AC7DC22CBD}" srcOrd="1" destOrd="0" presId="urn:microsoft.com/office/officeart/2005/8/layout/venn1"/>
    <dgm:cxn modelId="{CC9572E9-0668-9348-858B-93019E8B73B4}" type="presOf" srcId="{7B6AA0F5-5C54-6742-B923-E11F920552C6}" destId="{D883511B-75D7-9844-82F3-CA9AFCDB78B1}" srcOrd="0" destOrd="0" presId="urn:microsoft.com/office/officeart/2005/8/layout/venn1"/>
    <dgm:cxn modelId="{15FF24F4-F47E-354D-9177-D4C5CD6A8B88}" srcId="{0C02CDE6-DD5A-C740-9D57-B215CA2BEB21}" destId="{FF96DC42-7DDB-D946-B16C-87940B478DD2}" srcOrd="2" destOrd="0" parTransId="{9A6A8E98-6259-A546-921D-A749C518C09E}" sibTransId="{893DACFC-C6D8-C443-A0F2-5E6F36A4B0DB}"/>
    <dgm:cxn modelId="{9E0236FD-6E93-1848-BDF8-12FDB6CA3714}" srcId="{0C02CDE6-DD5A-C740-9D57-B215CA2BEB21}" destId="{2E93B577-A601-DB4A-9015-3FAD57D09896}" srcOrd="1" destOrd="0" parTransId="{E7FBE139-6305-9743-A79E-518BBBDADE5D}" sibTransId="{4E46B551-8A45-264A-B497-CC08A45329E6}"/>
    <dgm:cxn modelId="{2B4D32A6-50B4-C749-83D7-E57E1254CA65}" type="presParOf" srcId="{5C965320-A7FB-0C4F-83EE-F2868BFAEE5F}" destId="{D883511B-75D7-9844-82F3-CA9AFCDB78B1}" srcOrd="0" destOrd="0" presId="urn:microsoft.com/office/officeart/2005/8/layout/venn1"/>
    <dgm:cxn modelId="{A2DACAEC-888A-DD4B-AF81-165647203385}" type="presParOf" srcId="{5C965320-A7FB-0C4F-83EE-F2868BFAEE5F}" destId="{F010FBFE-77EA-6F45-BE96-01AC7DC22CBD}" srcOrd="1" destOrd="0" presId="urn:microsoft.com/office/officeart/2005/8/layout/venn1"/>
    <dgm:cxn modelId="{0E5325A5-45F2-2943-ACBB-49EFC1CD60EC}" type="presParOf" srcId="{5C965320-A7FB-0C4F-83EE-F2868BFAEE5F}" destId="{86DF20FE-4E25-524B-9A7D-E6E270CC5481}" srcOrd="2" destOrd="0" presId="urn:microsoft.com/office/officeart/2005/8/layout/venn1"/>
    <dgm:cxn modelId="{E11F30A0-97FE-4646-958F-C170F4D1897A}" type="presParOf" srcId="{5C965320-A7FB-0C4F-83EE-F2868BFAEE5F}" destId="{2AEA3DF5-7B27-604D-8DC1-95AF42A36ECD}" srcOrd="3" destOrd="0" presId="urn:microsoft.com/office/officeart/2005/8/layout/venn1"/>
    <dgm:cxn modelId="{45CC612A-73E2-2040-883C-EE73F2169AA1}" type="presParOf" srcId="{5C965320-A7FB-0C4F-83EE-F2868BFAEE5F}" destId="{8D2B64C3-4953-FB49-8C89-F8A224829972}" srcOrd="4" destOrd="0" presId="urn:microsoft.com/office/officeart/2005/8/layout/venn1"/>
    <dgm:cxn modelId="{FA0D262B-7FE4-1D4F-BDCA-392C098609CC}" type="presParOf" srcId="{5C965320-A7FB-0C4F-83EE-F2868BFAEE5F}" destId="{B55DEB50-FD92-2441-9D7E-1B6DB17F591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3511B-75D7-9844-82F3-CA9AFCDB78B1}">
      <dsp:nvSpPr>
        <dsp:cNvPr id="0" name=""/>
        <dsp:cNvSpPr/>
      </dsp:nvSpPr>
      <dsp:spPr>
        <a:xfrm>
          <a:off x="2749611" y="252997"/>
          <a:ext cx="2131286" cy="2131286"/>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Library</a:t>
          </a:r>
        </a:p>
      </dsp:txBody>
      <dsp:txXfrm>
        <a:off x="3033783" y="625972"/>
        <a:ext cx="1562943" cy="959078"/>
      </dsp:txXfrm>
    </dsp:sp>
    <dsp:sp modelId="{86DF20FE-4E25-524B-9A7D-E6E270CC5481}">
      <dsp:nvSpPr>
        <dsp:cNvPr id="0" name=""/>
        <dsp:cNvSpPr/>
      </dsp:nvSpPr>
      <dsp:spPr>
        <a:xfrm>
          <a:off x="3344413" y="1503778"/>
          <a:ext cx="2131286" cy="2131286"/>
        </a:xfrm>
        <a:prstGeom prst="ellipse">
          <a:avLst/>
        </a:prstGeom>
        <a:solidFill>
          <a:schemeClr val="accent6">
            <a:lumMod val="60000"/>
            <a:lumOff val="4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HPC &amp;</a:t>
          </a:r>
          <a:br>
            <a:rPr lang="en-US" sz="1600" kern="1200" dirty="0"/>
          </a:br>
          <a:r>
            <a:rPr lang="en-US" sz="1600" kern="1200" dirty="0"/>
            <a:t>Faculty Teaching Center,</a:t>
          </a:r>
          <a:br>
            <a:rPr lang="en-US" sz="1600" kern="1200" dirty="0"/>
          </a:br>
          <a:r>
            <a:rPr lang="en-US" sz="1600" kern="1200" dirty="0"/>
            <a:t>RAISE</a:t>
          </a:r>
        </a:p>
      </dsp:txBody>
      <dsp:txXfrm>
        <a:off x="3996232" y="2054360"/>
        <a:ext cx="1278771" cy="1172207"/>
      </dsp:txXfrm>
    </dsp:sp>
    <dsp:sp modelId="{8D2B64C3-4953-FB49-8C89-F8A224829972}">
      <dsp:nvSpPr>
        <dsp:cNvPr id="0" name=""/>
        <dsp:cNvSpPr/>
      </dsp:nvSpPr>
      <dsp:spPr>
        <a:xfrm>
          <a:off x="1927733" y="1431520"/>
          <a:ext cx="2131286" cy="2131286"/>
        </a:xfrm>
        <a:prstGeom prst="ellipse">
          <a:avLst/>
        </a:prstGeom>
        <a:solidFill>
          <a:schemeClr val="accent2">
            <a:lumMod val="60000"/>
            <a:lumOff val="4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Information</a:t>
          </a:r>
          <a:br>
            <a:rPr lang="en-US" sz="1600" kern="1200" dirty="0"/>
          </a:br>
          <a:r>
            <a:rPr lang="en-US" sz="1600" kern="1200" dirty="0"/>
            <a:t>Technology </a:t>
          </a:r>
          <a:br>
            <a:rPr lang="en-US" sz="1600" kern="1200" dirty="0"/>
          </a:br>
          <a:r>
            <a:rPr lang="en-US" sz="1600" kern="1200" dirty="0"/>
            <a:t>Services</a:t>
          </a:r>
        </a:p>
      </dsp:txBody>
      <dsp:txXfrm>
        <a:off x="2128429" y="1982103"/>
        <a:ext cx="1278771" cy="117220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5046876e4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5046876e4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7f868d915b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7f868d915b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8999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77077f981d_0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5" name="Google Shape;85;g377077f981d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7f868d915b_0_20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7f868d915b_0_20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736C-6A2C-EB3F-E198-4347D9E9D31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D598B1C-4D0E-AC9D-0869-A387C865E98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C8AAEAA-648D-A3CB-0ADF-25E91FBEFD00}"/>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5" name="Footer Placeholder 4">
            <a:extLst>
              <a:ext uri="{FF2B5EF4-FFF2-40B4-BE49-F238E27FC236}">
                <a16:creationId xmlns:a16="http://schemas.microsoft.com/office/drawing/2014/main" id="{5BB48EF0-EBA3-FC20-A92D-6B3F99446E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0E10BC-6F87-351F-48E7-C69BB7CA7D9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76212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88AA-84A3-D1A7-C11A-40D71F340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121E2-9041-03BA-B724-51F7FA8028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4FF91-77B8-8DD4-BDE5-79E978EF9F76}"/>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5" name="Footer Placeholder 4">
            <a:extLst>
              <a:ext uri="{FF2B5EF4-FFF2-40B4-BE49-F238E27FC236}">
                <a16:creationId xmlns:a16="http://schemas.microsoft.com/office/drawing/2014/main" id="{3C0F3C51-710D-970F-391D-3AFD28C700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3F2E9E-9F34-6AAA-26CD-4E4AE6AD5A6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978652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52D10-47A4-613C-5CF0-9F80934F9D2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BD72F-F955-A57B-0BCD-33848B2B557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C389-CA35-1A52-1E46-345391C7DF9D}"/>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5" name="Footer Placeholder 4">
            <a:extLst>
              <a:ext uri="{FF2B5EF4-FFF2-40B4-BE49-F238E27FC236}">
                <a16:creationId xmlns:a16="http://schemas.microsoft.com/office/drawing/2014/main" id="{FD539F57-7FB1-CD45-0E1D-4AEACEB9DB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C62470-9FC2-0469-12E6-8036F356B93C}"/>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704767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861991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9833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861991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9833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16069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60106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58666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73568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7F8C-C9FE-9B0C-D225-2AB4BD2CC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AB9D3-C2AB-290A-B555-586CB17EBD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92FA0-68EF-2D38-EEFD-7D654173C528}"/>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5" name="Footer Placeholder 4">
            <a:extLst>
              <a:ext uri="{FF2B5EF4-FFF2-40B4-BE49-F238E27FC236}">
                <a16:creationId xmlns:a16="http://schemas.microsoft.com/office/drawing/2014/main" id="{FEC6DE5F-B912-75A0-3E70-D79781CE40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3AB9E6-398C-C0C9-CD3D-BC332AEC5D2C}"/>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259038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22754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5692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26964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00141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dirty="0"/>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6928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79070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47661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547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0097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5986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F693-AA44-FC83-BBE3-104E774FB66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2D20609-EC13-1F0D-9990-9CD41365C381}"/>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2687B9-402F-A8A0-E445-B21EFB517BCB}"/>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5" name="Footer Placeholder 4">
            <a:extLst>
              <a:ext uri="{FF2B5EF4-FFF2-40B4-BE49-F238E27FC236}">
                <a16:creationId xmlns:a16="http://schemas.microsoft.com/office/drawing/2014/main" id="{42D58857-79F9-2941-F526-231CC17903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B84737-C589-0A92-45FB-5A7B312B3CDB}"/>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3209853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E04B-621E-45CC-93D4-6CEEC160C54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A9050D-77E0-4229-90B3-A9143367721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B37AE40-FEAD-4F06-A8E5-3CDB29486255}"/>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5" name="Footer Placeholder 4">
            <a:extLst>
              <a:ext uri="{FF2B5EF4-FFF2-40B4-BE49-F238E27FC236}">
                <a16:creationId xmlns:a16="http://schemas.microsoft.com/office/drawing/2014/main" id="{4279D710-F5C0-479C-928D-588F455514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23156A-2123-4D8D-8B11-D62B12DDAF3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178301940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DF876-E075-4A88-B55C-97FA47FC5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67140-FDFC-475F-9B51-2D3B168870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3C2A6-4CE4-45C7-BF7A-72376F42DBA6}"/>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5" name="Footer Placeholder 4">
            <a:extLst>
              <a:ext uri="{FF2B5EF4-FFF2-40B4-BE49-F238E27FC236}">
                <a16:creationId xmlns:a16="http://schemas.microsoft.com/office/drawing/2014/main" id="{6079A183-546F-4AB3-9D0D-068625ADD4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E2D9D1-AFA0-4454-9308-7803CC8DCBE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1107131532"/>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129DC-D54E-4AEE-AC5F-7AF11C716CA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B4E79C7-4E11-4F65-AD56-A4BBA7FE629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F01C1-ABAB-4959-933F-93CD7F102429}"/>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5" name="Footer Placeholder 4">
            <a:extLst>
              <a:ext uri="{FF2B5EF4-FFF2-40B4-BE49-F238E27FC236}">
                <a16:creationId xmlns:a16="http://schemas.microsoft.com/office/drawing/2014/main" id="{F074FBBC-A0E5-4F63-A472-2AB637CFFF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4EA399-927A-4AF0-891B-3D4B724A818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49536193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83074-8606-4E63-87A7-B163E87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F5D176-929A-4541-842F-1EE0D8FB658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41433D-FDAF-4053-A79A-A3E31DEF77A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2DF92-A83B-4889-8F5C-1DB12CF2AB17}"/>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6" name="Footer Placeholder 5">
            <a:extLst>
              <a:ext uri="{FF2B5EF4-FFF2-40B4-BE49-F238E27FC236}">
                <a16:creationId xmlns:a16="http://schemas.microsoft.com/office/drawing/2014/main" id="{FB2ED718-4E87-4280-BBE2-90BDEE5940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7B646A-2291-4B97-97F2-4CCBF93F2FE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531875108"/>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1CE2-5ECA-4FA5-A3B9-3A6877432D4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1FD53-F478-49E0-8F89-FE354D71836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FAA20-5DD3-43A4-BDAF-405BCC0C955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26C1C9-EB26-4435-AA20-FC50C6CFED6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43E726C-F63C-4B7D-84DD-C5CAF6AA3C0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A7F62D-A65D-45EC-9093-4CB5ECD507AA}"/>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8" name="Footer Placeholder 7">
            <a:extLst>
              <a:ext uri="{FF2B5EF4-FFF2-40B4-BE49-F238E27FC236}">
                <a16:creationId xmlns:a16="http://schemas.microsoft.com/office/drawing/2014/main" id="{693F92FA-BA10-40D4-B641-B1B4FA8021A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41B9550-5DAF-4C96-B614-C93F42338D0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741607645"/>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630F-9EA6-416E-8B94-B6821E80A1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0C7E42-23F8-43BA-B092-F4E142CCC855}"/>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4" name="Footer Placeholder 3">
            <a:extLst>
              <a:ext uri="{FF2B5EF4-FFF2-40B4-BE49-F238E27FC236}">
                <a16:creationId xmlns:a16="http://schemas.microsoft.com/office/drawing/2014/main" id="{5AAA20DC-A3BF-4797-8BB5-F1140D0E592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4676465-4231-4712-B96F-F9089E2936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558581223"/>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7351BA-2752-4245-8577-5F733B95A63E}"/>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3" name="Footer Placeholder 2">
            <a:extLst>
              <a:ext uri="{FF2B5EF4-FFF2-40B4-BE49-F238E27FC236}">
                <a16:creationId xmlns:a16="http://schemas.microsoft.com/office/drawing/2014/main" id="{884F7EAC-E67A-4322-92B6-C8F301A3AF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C4F98E9-FE3B-41D8-9133-C16949313BD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210570599"/>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53984-68D6-44E2-B65E-21170D44178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11A55A1-D2A9-42C4-886F-95550CD4B7C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CC8987-ADE5-4C37-B36A-80B1B71325D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B21616D-AEEE-4410-8DDD-C544159D9768}"/>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6" name="Footer Placeholder 5">
            <a:extLst>
              <a:ext uri="{FF2B5EF4-FFF2-40B4-BE49-F238E27FC236}">
                <a16:creationId xmlns:a16="http://schemas.microsoft.com/office/drawing/2014/main" id="{1255CBDF-F01D-4FD9-B6AB-6AF1D12D16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AFCDCA-6F6F-4693-8D7B-C95B95B7F26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93525693"/>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4C0A-F436-4729-837B-A2B04859DF2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C32594A-804E-4A1F-99DB-A1948416EDF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275CBB31-7312-4435-A0FE-519AAA4F63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794E805-2AF3-4195-A706-59AC1249FEF3}"/>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6" name="Footer Placeholder 5">
            <a:extLst>
              <a:ext uri="{FF2B5EF4-FFF2-40B4-BE49-F238E27FC236}">
                <a16:creationId xmlns:a16="http://schemas.microsoft.com/office/drawing/2014/main" id="{315110F0-05EB-4904-83E7-5A4252EBD1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B21F0A-275B-4904-8014-26545DDBA1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424134551"/>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CEF8A-FBDA-4C28-8185-369EB6D2CB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9840AF-0E3E-4813-932D-311635C933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1F5F2-EC91-4F5B-9691-433C79901519}"/>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5" name="Footer Placeholder 4">
            <a:extLst>
              <a:ext uri="{FF2B5EF4-FFF2-40B4-BE49-F238E27FC236}">
                <a16:creationId xmlns:a16="http://schemas.microsoft.com/office/drawing/2014/main" id="{E6371D54-DD58-43B5-A869-C3D9555EEB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C3DF14-9270-4851-807F-8979F678ED0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424780633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9819-E4AF-9AD2-5904-637AEA78B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5EA72-DDC2-1ED7-31DB-ACB525C7485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98003-AEED-055E-10EF-D56BEDB961A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2C5F08-336E-41AD-C84D-905300D9AF9C}"/>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6" name="Footer Placeholder 5">
            <a:extLst>
              <a:ext uri="{FF2B5EF4-FFF2-40B4-BE49-F238E27FC236}">
                <a16:creationId xmlns:a16="http://schemas.microsoft.com/office/drawing/2014/main" id="{8C9116EE-A58F-B963-1D02-CA2197A1D8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A8FAC0-8DC5-8467-691A-2EF827F508E3}"/>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3852639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0F3890-471A-432B-9D33-60B80D79741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68EEB6-862B-416F-94FE-21EE8BB075F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011B4-73E1-4822-B887-71653064C334}"/>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5" name="Footer Placeholder 4">
            <a:extLst>
              <a:ext uri="{FF2B5EF4-FFF2-40B4-BE49-F238E27FC236}">
                <a16:creationId xmlns:a16="http://schemas.microsoft.com/office/drawing/2014/main" id="{44AB1E37-DAA6-43DD-B5CD-A5F46D73E0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D542F7-43B5-4B04-970C-6B98CDCAF72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116083313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6748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800"/>
              <a:buNone/>
              <a:defRPr>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 name="Google Shape;14;p3"/>
          <p:cNvSpPr txBox="1">
            <a:spLocks noGrp="1"/>
          </p:cNvSpPr>
          <p:nvPr>
            <p:ph type="body" idx="1"/>
          </p:nvPr>
        </p:nvSpPr>
        <p:spPr>
          <a:xfrm>
            <a:off x="311700" y="1456600"/>
            <a:ext cx="8520600" cy="3112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0"/>
              </a:spcBef>
              <a:spcAft>
                <a:spcPts val="0"/>
              </a:spcAft>
              <a:buClr>
                <a:srgbClr val="000000"/>
              </a:buClr>
              <a:buSzPts val="1400"/>
              <a:buChar char="○"/>
              <a:defRPr>
                <a:solidFill>
                  <a:srgbClr val="000000"/>
                </a:solidFill>
              </a:defRPr>
            </a:lvl2pPr>
            <a:lvl3pPr marL="1371600" lvl="2" indent="-317500">
              <a:spcBef>
                <a:spcPts val="0"/>
              </a:spcBef>
              <a:spcAft>
                <a:spcPts val="0"/>
              </a:spcAft>
              <a:buClr>
                <a:srgbClr val="000000"/>
              </a:buClr>
              <a:buSzPts val="1400"/>
              <a:buChar char="■"/>
              <a:defRPr>
                <a:solidFill>
                  <a:srgbClr val="000000"/>
                </a:solidFill>
              </a:defRPr>
            </a:lvl3pPr>
            <a:lvl4pPr marL="1828800" lvl="3" indent="-317500">
              <a:spcBef>
                <a:spcPts val="0"/>
              </a:spcBef>
              <a:spcAft>
                <a:spcPts val="0"/>
              </a:spcAft>
              <a:buClr>
                <a:srgbClr val="000000"/>
              </a:buClr>
              <a:buSzPts val="1400"/>
              <a:buChar char="●"/>
              <a:defRPr>
                <a:solidFill>
                  <a:srgbClr val="000000"/>
                </a:solidFill>
              </a:defRPr>
            </a:lvl4pPr>
            <a:lvl5pPr marL="2286000" lvl="4" indent="-317500">
              <a:spcBef>
                <a:spcPts val="0"/>
              </a:spcBef>
              <a:spcAft>
                <a:spcPts val="0"/>
              </a:spcAft>
              <a:buClr>
                <a:srgbClr val="000000"/>
              </a:buClr>
              <a:buSzPts val="1400"/>
              <a:buChar char="○"/>
              <a:defRPr>
                <a:solidFill>
                  <a:srgbClr val="000000"/>
                </a:solidFill>
              </a:defRPr>
            </a:lvl5pPr>
            <a:lvl6pPr marL="2743200" lvl="5" indent="-317500">
              <a:spcBef>
                <a:spcPts val="0"/>
              </a:spcBef>
              <a:spcAft>
                <a:spcPts val="0"/>
              </a:spcAft>
              <a:buClr>
                <a:srgbClr val="000000"/>
              </a:buClr>
              <a:buSzPts val="1400"/>
              <a:buChar char="■"/>
              <a:defRPr>
                <a:solidFill>
                  <a:srgbClr val="000000"/>
                </a:solidFill>
              </a:defRPr>
            </a:lvl6pPr>
            <a:lvl7pPr marL="3200400" lvl="6" indent="-317500">
              <a:spcBef>
                <a:spcPts val="0"/>
              </a:spcBef>
              <a:spcAft>
                <a:spcPts val="0"/>
              </a:spcAft>
              <a:buClr>
                <a:srgbClr val="000000"/>
              </a:buClr>
              <a:buSzPts val="1400"/>
              <a:buChar char="●"/>
              <a:defRPr>
                <a:solidFill>
                  <a:srgbClr val="000000"/>
                </a:solidFill>
              </a:defRPr>
            </a:lvl7pPr>
            <a:lvl8pPr marL="3657600" lvl="7" indent="-317500">
              <a:spcBef>
                <a:spcPts val="0"/>
              </a:spcBef>
              <a:spcAft>
                <a:spcPts val="0"/>
              </a:spcAft>
              <a:buClr>
                <a:srgbClr val="000000"/>
              </a:buClr>
              <a:buSzPts val="1400"/>
              <a:buChar char="○"/>
              <a:defRPr>
                <a:solidFill>
                  <a:srgbClr val="000000"/>
                </a:solidFill>
              </a:defRPr>
            </a:lvl8pPr>
            <a:lvl9pPr marL="4114800" lvl="8" indent="-317500">
              <a:spcBef>
                <a:spcPts val="0"/>
              </a:spcBef>
              <a:spcAft>
                <a:spcPts val="0"/>
              </a:spcAft>
              <a:buClr>
                <a:srgbClr val="000000"/>
              </a:buClr>
              <a:buSzPts val="1400"/>
              <a:buChar char="■"/>
              <a:defRPr>
                <a:solidFill>
                  <a:srgbClr val="000000"/>
                </a:solidFill>
              </a:defRPr>
            </a:lvl9pPr>
          </a:lstStyle>
          <a:p>
            <a:endParaRPr/>
          </a:p>
        </p:txBody>
      </p:sp>
    </p:spTree>
    <p:extLst>
      <p:ext uri="{BB962C8B-B14F-4D97-AF65-F5344CB8AC3E}">
        <p14:creationId xmlns:p14="http://schemas.microsoft.com/office/powerpoint/2010/main" val="4085706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stats">
  <p:cSld name="Title and stats">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subTitle" idx="1"/>
          </p:nvPr>
        </p:nvSpPr>
        <p:spPr>
          <a:xfrm>
            <a:off x="311700" y="1366600"/>
            <a:ext cx="4045200" cy="53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003DA5"/>
              </a:buClr>
              <a:buSzPts val="2000"/>
              <a:buNone/>
              <a:defRPr sz="2000">
                <a:solidFill>
                  <a:srgbClr val="003DA5"/>
                </a:solidFill>
              </a:defRPr>
            </a:lvl1pPr>
            <a:lvl2pPr lvl="1" algn="ctr">
              <a:lnSpc>
                <a:spcPct val="100000"/>
              </a:lnSpc>
              <a:spcBef>
                <a:spcPts val="0"/>
              </a:spcBef>
              <a:spcAft>
                <a:spcPts val="0"/>
              </a:spcAft>
              <a:buClr>
                <a:srgbClr val="003DA5"/>
              </a:buClr>
              <a:buSzPts val="2000"/>
              <a:buNone/>
              <a:defRPr sz="2000">
                <a:solidFill>
                  <a:srgbClr val="003DA5"/>
                </a:solidFill>
              </a:defRPr>
            </a:lvl2pPr>
            <a:lvl3pPr lvl="2" algn="ctr">
              <a:lnSpc>
                <a:spcPct val="100000"/>
              </a:lnSpc>
              <a:spcBef>
                <a:spcPts val="0"/>
              </a:spcBef>
              <a:spcAft>
                <a:spcPts val="0"/>
              </a:spcAft>
              <a:buClr>
                <a:srgbClr val="003DA5"/>
              </a:buClr>
              <a:buSzPts val="2000"/>
              <a:buNone/>
              <a:defRPr sz="2000">
                <a:solidFill>
                  <a:srgbClr val="003DA5"/>
                </a:solidFill>
              </a:defRPr>
            </a:lvl3pPr>
            <a:lvl4pPr lvl="3" algn="ctr">
              <a:lnSpc>
                <a:spcPct val="100000"/>
              </a:lnSpc>
              <a:spcBef>
                <a:spcPts val="0"/>
              </a:spcBef>
              <a:spcAft>
                <a:spcPts val="0"/>
              </a:spcAft>
              <a:buClr>
                <a:srgbClr val="003DA5"/>
              </a:buClr>
              <a:buSzPts val="2000"/>
              <a:buNone/>
              <a:defRPr sz="2000">
                <a:solidFill>
                  <a:srgbClr val="003DA5"/>
                </a:solidFill>
              </a:defRPr>
            </a:lvl4pPr>
            <a:lvl5pPr lvl="4" algn="ctr">
              <a:lnSpc>
                <a:spcPct val="100000"/>
              </a:lnSpc>
              <a:spcBef>
                <a:spcPts val="0"/>
              </a:spcBef>
              <a:spcAft>
                <a:spcPts val="0"/>
              </a:spcAft>
              <a:buClr>
                <a:srgbClr val="003DA5"/>
              </a:buClr>
              <a:buSzPts val="2000"/>
              <a:buNone/>
              <a:defRPr sz="2000">
                <a:solidFill>
                  <a:srgbClr val="003DA5"/>
                </a:solidFill>
              </a:defRPr>
            </a:lvl5pPr>
            <a:lvl6pPr lvl="5" algn="ctr">
              <a:lnSpc>
                <a:spcPct val="100000"/>
              </a:lnSpc>
              <a:spcBef>
                <a:spcPts val="0"/>
              </a:spcBef>
              <a:spcAft>
                <a:spcPts val="0"/>
              </a:spcAft>
              <a:buClr>
                <a:srgbClr val="003DA5"/>
              </a:buClr>
              <a:buSzPts val="2000"/>
              <a:buNone/>
              <a:defRPr sz="2000">
                <a:solidFill>
                  <a:srgbClr val="003DA5"/>
                </a:solidFill>
              </a:defRPr>
            </a:lvl6pPr>
            <a:lvl7pPr lvl="6" algn="ctr">
              <a:lnSpc>
                <a:spcPct val="100000"/>
              </a:lnSpc>
              <a:spcBef>
                <a:spcPts val="0"/>
              </a:spcBef>
              <a:spcAft>
                <a:spcPts val="0"/>
              </a:spcAft>
              <a:buClr>
                <a:srgbClr val="003DA5"/>
              </a:buClr>
              <a:buSzPts val="2000"/>
              <a:buNone/>
              <a:defRPr sz="2000">
                <a:solidFill>
                  <a:srgbClr val="003DA5"/>
                </a:solidFill>
              </a:defRPr>
            </a:lvl7pPr>
            <a:lvl8pPr lvl="7" algn="ctr">
              <a:lnSpc>
                <a:spcPct val="100000"/>
              </a:lnSpc>
              <a:spcBef>
                <a:spcPts val="0"/>
              </a:spcBef>
              <a:spcAft>
                <a:spcPts val="0"/>
              </a:spcAft>
              <a:buClr>
                <a:srgbClr val="003DA5"/>
              </a:buClr>
              <a:buSzPts val="2000"/>
              <a:buNone/>
              <a:defRPr sz="2000">
                <a:solidFill>
                  <a:srgbClr val="003DA5"/>
                </a:solidFill>
              </a:defRPr>
            </a:lvl8pPr>
            <a:lvl9pPr lvl="8" algn="ctr">
              <a:lnSpc>
                <a:spcPct val="100000"/>
              </a:lnSpc>
              <a:spcBef>
                <a:spcPts val="0"/>
              </a:spcBef>
              <a:spcAft>
                <a:spcPts val="0"/>
              </a:spcAft>
              <a:buClr>
                <a:srgbClr val="003DA5"/>
              </a:buClr>
              <a:buSzPts val="2000"/>
              <a:buNone/>
              <a:defRPr sz="2000">
                <a:solidFill>
                  <a:srgbClr val="003DA5"/>
                </a:solidFill>
              </a:defRPr>
            </a:lvl9pPr>
          </a:lstStyle>
          <a:p>
            <a:endParaRPr/>
          </a:p>
        </p:txBody>
      </p:sp>
      <p:sp>
        <p:nvSpPr>
          <p:cNvPr id="17" name="Google Shape;17;p4"/>
          <p:cNvSpPr txBox="1">
            <a:spLocks noGrp="1"/>
          </p:cNvSpPr>
          <p:nvPr>
            <p:ph type="body" idx="2"/>
          </p:nvPr>
        </p:nvSpPr>
        <p:spPr>
          <a:xfrm>
            <a:off x="5263075" y="674875"/>
            <a:ext cx="3770100" cy="33633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18" name="Google Shape;18;p4"/>
          <p:cNvSpPr txBox="1">
            <a:spLocks noGrp="1"/>
          </p:cNvSpPr>
          <p:nvPr>
            <p:ph type="title"/>
          </p:nvPr>
        </p:nvSpPr>
        <p:spPr>
          <a:xfrm>
            <a:off x="311700" y="674875"/>
            <a:ext cx="4045200" cy="6066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500"/>
              <a:buNone/>
              <a:defRPr sz="2500">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771661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F478B-271A-CA3D-A750-0F5FD567449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27EA4-53B6-DAA6-2BEE-040B6B6A1A4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906F07F-F8C7-EAF6-28FB-861C676761D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A8069-AB6A-D85E-DCCE-692100F1E13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7F77E-B623-19E5-727C-9E0CAD9C82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62DE8F-BB5D-27C6-9951-6321F33C0993}"/>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8" name="Footer Placeholder 7">
            <a:extLst>
              <a:ext uri="{FF2B5EF4-FFF2-40B4-BE49-F238E27FC236}">
                <a16:creationId xmlns:a16="http://schemas.microsoft.com/office/drawing/2014/main" id="{0AAD8D28-A6A9-F702-C811-992F3F07073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4D9DE5-A94D-291F-68AE-462A5A703148}"/>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579376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2715-9C73-B39A-921A-F01A3F000F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9A62DB-4A40-15E7-5A74-8C86FADBDCA0}"/>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4" name="Footer Placeholder 3">
            <a:extLst>
              <a:ext uri="{FF2B5EF4-FFF2-40B4-BE49-F238E27FC236}">
                <a16:creationId xmlns:a16="http://schemas.microsoft.com/office/drawing/2014/main" id="{B77F5AC1-ACF4-C30C-9895-AF12A86569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59AD034-5FF7-BB18-C704-22AB85C75339}"/>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349201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FA7AA-C501-3B3D-B5B8-3BD06F3CAD7E}"/>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3" name="Footer Placeholder 2">
            <a:extLst>
              <a:ext uri="{FF2B5EF4-FFF2-40B4-BE49-F238E27FC236}">
                <a16:creationId xmlns:a16="http://schemas.microsoft.com/office/drawing/2014/main" id="{441908AA-1738-B004-6E14-4AB3C0D4212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62CDAC9-FE13-6A5A-4659-9FA47B55A2DE}"/>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842296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3040-2F82-A686-7086-5D0ECF7BAC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788219E-0AD6-053A-EA57-12476E2FD20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63F907-8955-50B1-7EAB-0C520E43B9C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79001F5-A69C-69B6-6574-65F15A9EA6F8}"/>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6" name="Footer Placeholder 5">
            <a:extLst>
              <a:ext uri="{FF2B5EF4-FFF2-40B4-BE49-F238E27FC236}">
                <a16:creationId xmlns:a16="http://schemas.microsoft.com/office/drawing/2014/main" id="{05CF1184-2545-8365-8FE1-9B7614C6CD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8E4A010-A9FC-DCFE-5D8F-9423DBF7EA7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328824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756F-4CE9-A663-1BEB-CBA9864E5C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F9D6E4C-7DBE-FAC1-D22D-53C8EC843F0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A3A782F8-A9C1-16EF-DBB4-4D3E6BB9B59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EC06D9-D492-DDA5-A3A6-3659A404666B}"/>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6" name="Footer Placeholder 5">
            <a:extLst>
              <a:ext uri="{FF2B5EF4-FFF2-40B4-BE49-F238E27FC236}">
                <a16:creationId xmlns:a16="http://schemas.microsoft.com/office/drawing/2014/main" id="{89D0F215-B26F-329F-5C57-F2A28151F7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88218F-9292-1423-6CDF-F713D7162E96}"/>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80348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E2C94-D262-D18F-5985-3B864DB2347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F4B60A-EDA9-4BD0-BFA9-D1762019517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5CBFC-A950-AA8C-30B5-8E6D4B2AC61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4C877A02-43FC-4238-A579-2209AA6CEF8D}" type="datetimeFigureOut">
              <a:rPr lang="en-US" smtClean="0"/>
              <a:t>6/13/2026</a:t>
            </a:fld>
            <a:endParaRPr lang="en-US" dirty="0"/>
          </a:p>
        </p:txBody>
      </p:sp>
      <p:sp>
        <p:nvSpPr>
          <p:cNvPr id="5" name="Footer Placeholder 4">
            <a:extLst>
              <a:ext uri="{FF2B5EF4-FFF2-40B4-BE49-F238E27FC236}">
                <a16:creationId xmlns:a16="http://schemas.microsoft.com/office/drawing/2014/main" id="{EE9AE2FC-2FD6-8D17-8942-C713C6C5278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69DB4D3-52EB-02E1-7AAE-740CA423AF2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3F9762B6-E86C-4319-B51B-16F705167E04}" type="slidenum">
              <a:rPr lang="en-US" smtClean="0"/>
              <a:t>‹#›</a:t>
            </a:fld>
            <a:endParaRPr lang="en-US" dirty="0"/>
          </a:p>
        </p:txBody>
      </p:sp>
    </p:spTree>
    <p:extLst>
      <p:ext uri="{BB962C8B-B14F-4D97-AF65-F5344CB8AC3E}">
        <p14:creationId xmlns:p14="http://schemas.microsoft.com/office/powerpoint/2010/main" val="303335496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80" r:id="rId12"/>
    <p:sldLayoutId id="2147483681" r:id="rId13"/>
    <p:sldLayoutId id="2147483683" r:id="rId14"/>
    <p:sldLayoutId id="2147483682"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6/13/2026</a:t>
            </a:fld>
            <a:endParaRPr lang="en-US" dirty="0"/>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9429985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DAB24B-1C9C-4D9F-B959-FD527B31CD7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46490-95F3-4947-B143-2CBE44B386B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08E62-DD1D-433C-AEB0-C8CBBA6BE04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DB39436-DB1B-46AB-84AC-9861CE5B6E45}" type="datetimeFigureOut">
              <a:rPr lang="en-US" smtClean="0"/>
              <a:t>6/13/2026</a:t>
            </a:fld>
            <a:endParaRPr lang="en-US" dirty="0"/>
          </a:p>
        </p:txBody>
      </p:sp>
      <p:sp>
        <p:nvSpPr>
          <p:cNvPr id="5" name="Footer Placeholder 4">
            <a:extLst>
              <a:ext uri="{FF2B5EF4-FFF2-40B4-BE49-F238E27FC236}">
                <a16:creationId xmlns:a16="http://schemas.microsoft.com/office/drawing/2014/main" id="{7B346436-3FAA-4F26-90A8-578762EC50C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001D85-4BBE-40DB-8BE9-DEB3E6715FA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5106809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rraymondu@ucr.edu"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3.png"/><Relationship Id="rId5" Type="http://schemas.openxmlformats.org/officeDocument/2006/relationships/hyperlink" Target="https://www.linkedin.com/in/rayuzwyshyn/" TargetMode="External"/><Relationship Id="rId4" Type="http://schemas.openxmlformats.org/officeDocument/2006/relationships/hyperlink" Target="https://rayuzwyshyn.net/"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library.ucr.edu/about/workshops-event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researchgate.net/publication/391739383_Deep_Research_AI_Tools_For_Research_and_Discovery" TargetMode="External"/><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hyperlink" Target="https://www.researchgate.net/publication/389558789_Harnessing_AI_For_Research_2025_GenAI_Large_Language_Model_Introduction_AGI_and_Reasoning_Models_Multimodal_Models_and_Deep_Research_with_Autonomous_Agents"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hyperlink" Target="https://library.ucr.edu/research-support/scholarly-communication-services" TargetMode="External"/><Relationship Id="rId2" Type="http://schemas.openxmlformats.org/officeDocument/2006/relationships/hyperlink" Target="https://library.ucr.edu/research-support/digital-scholarship" TargetMode="Externa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library.ucr.edu/research-support/making-and-innovation/robotics-lab" TargetMode="External"/><Relationship Id="rId7" Type="http://schemas.openxmlformats.org/officeDocument/2006/relationships/hyperlink" Target="https://uc-love-data-week.github.io/" TargetMode="External"/><Relationship Id="rId2" Type="http://schemas.openxmlformats.org/officeDocument/2006/relationships/hyperlink" Target="https://library.ucr.edu/research-support/making-and-innovation/creatr-lab-makerspace" TargetMode="External"/><Relationship Id="rId1" Type="http://schemas.openxmlformats.org/officeDocument/2006/relationships/slideLayout" Target="../slideLayouts/slideLayout19.xml"/><Relationship Id="rId6" Type="http://schemas.openxmlformats.org/officeDocument/2006/relationships/hyperlink" Target="https://guides.lib.ucr.edu/c.php?g=645451&amp;p=10266485" TargetMode="External"/><Relationship Id="rId5" Type="http://schemas.openxmlformats.org/officeDocument/2006/relationships/hyperlink" Target="https://library.ucr.edu/research-support/making-and-innovation/creatr-lab-makerspace/maker-week" TargetMode="External"/><Relationship Id="rId4" Type="http://schemas.openxmlformats.org/officeDocument/2006/relationships/hyperlink" Target="https://library.ucr.edu/research-support/making-and-innovation/3dxp-lab"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mailto:raymondu@ucr.edu" TargetMode="External"/><Relationship Id="rId2" Type="http://schemas.openxmlformats.org/officeDocument/2006/relationships/notesSlide" Target="../notesSlides/notesSlide3.xml"/><Relationship Id="rId1" Type="http://schemas.openxmlformats.org/officeDocument/2006/relationships/slideLayout" Target="../slideLayouts/slideLayout42.xml"/><Relationship Id="rId5" Type="http://schemas.openxmlformats.org/officeDocument/2006/relationships/hyperlink" Target="https://rayuzwyshyn.net/" TargetMode="External"/><Relationship Id="rId4" Type="http://schemas.openxmlformats.org/officeDocument/2006/relationships/hyperlink" Target="https://www.linkedin.com/in/rayuzwyshy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8" Type="http://schemas.openxmlformats.org/officeDocument/2006/relationships/hyperlink" Target="https://www.degruyter.com/document/doi/10.1515/9783111336435" TargetMode="External"/><Relationship Id="rId13" Type="http://schemas.openxmlformats.org/officeDocument/2006/relationships/hyperlink" Target="https://www.linkedin.com/in/rayuzwyshyn/" TargetMode="External"/><Relationship Id="rId3" Type="http://schemas.openxmlformats.org/officeDocument/2006/relationships/hyperlink" Target="https://rayuzwyshyn.net/UCRiverside2025/111326_810646university%20of%20california%20riverside810646%20(3).pdf" TargetMode="External"/><Relationship Id="rId7" Type="http://schemas.openxmlformats.org/officeDocument/2006/relationships/hyperlink" Target="https://rayuzwyshyn.net/MSU2024/HorizonsAIProofs/Glossary%20FINALProof.pdf" TargetMode="External"/><Relationship Id="rId12" Type="http://schemas.openxmlformats.org/officeDocument/2006/relationships/hyperlink" Target="https://rayuzwyshyn.net/" TargetMode="External"/><Relationship Id="rId2" Type="http://schemas.openxmlformats.org/officeDocument/2006/relationships/hyperlink" Target="https://www.educationtechnologyinsights.com/cxoinsights/raymond-uzwyshyn-nid-3489.html" TargetMode="External"/><Relationship Id="rId1" Type="http://schemas.openxmlformats.org/officeDocument/2006/relationships/slideLayout" Target="../slideLayouts/slideLayout2.xml"/><Relationship Id="rId6" Type="http://schemas.openxmlformats.org/officeDocument/2006/relationships/hyperlink" Target="https://rayuzwyshyn.net/MSU2024/HorizonsAIProofs/12%20Uzwyshyn%20%20Projects%20in%20Machine%20Learning%20jsru5Proof.pdf" TargetMode="External"/><Relationship Id="rId11" Type="http://schemas.openxmlformats.org/officeDocument/2006/relationships/image" Target="../media/image49.png"/><Relationship Id="rId5" Type="http://schemas.openxmlformats.org/officeDocument/2006/relationships/hyperlink" Target="https://rayuzwyshyn.net/UCRiverside2024-2025/NewHorizons.jpg" TargetMode="External"/><Relationship Id="rId10" Type="http://schemas.openxmlformats.org/officeDocument/2006/relationships/hyperlink" Target="https://rayuzwyshyn.net/MSU2023/TILT2023/OpenScienceAIUzwyshyn2023.pdf" TargetMode="External"/><Relationship Id="rId4" Type="http://schemas.openxmlformats.org/officeDocument/2006/relationships/hyperlink" Target="https://rayuzwyshyn.net/UCRiverside2024-2025/DeGruyterNewHorizonsAILibrariesOnline.pdf" TargetMode="External"/><Relationship Id="rId9" Type="http://schemas.openxmlformats.org/officeDocument/2006/relationships/hyperlink" Target="https://rayuzwyshyn.net/MSU2023/BuildingLibraryAIInfrastructures/AIArticle2024UzwyshynFinalR13.pdf"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png"/><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hyperlink" Target="https://elearn.ucr.edu/enroll/3XMY8L" TargetMode="External"/><Relationship Id="rId4" Type="http://schemas.openxmlformats.org/officeDocument/2006/relationships/hyperlink" Target="https://www.youtube.com/watch?v=BvtFEiXfT9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8" Type="http://schemas.openxmlformats.org/officeDocument/2006/relationships/hyperlink" Target="https://library.ucr.edu/research-support/data-services" TargetMode="External"/><Relationship Id="rId3" Type="http://schemas.openxmlformats.org/officeDocument/2006/relationships/diagramLayout" Target="../diagrams/layout1.xml"/><Relationship Id="rId7" Type="http://schemas.openxmlformats.org/officeDocument/2006/relationships/hyperlink" Target="https://library.ucr.edu/research-support/ai-support-services"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hyperlink" Target="https://claude.ai/public/artifacts/2514cc6a-2e92-4fbf-9818-8077e2b45611"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raymondu@ucr.edu" TargetMode="External"/><Relationship Id="rId2" Type="http://schemas.openxmlformats.org/officeDocument/2006/relationships/hyperlink" Target="https://bit.ly/45AAaLc" TargetMode="Externa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hyperlink" Target="https://www.linkedin.com/in/rayuzwyshyn/"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JPG"/><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hyperlink" Target="https://escholarship.org/uc/ucrlibrary_orca" TargetMode="External"/><Relationship Id="rId4" Type="http://schemas.openxmlformats.org/officeDocument/2006/relationships/image" Target="../media/image83.svg"/></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chatgpt.com/" TargetMode="External"/><Relationship Id="rId7"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hyperlink" Target="https://labs.perplexity.ai/" TargetMode="External"/><Relationship Id="rId5" Type="http://schemas.openxmlformats.org/officeDocument/2006/relationships/hyperlink" Target="https://gemini.google.com/app" TargetMode="External"/><Relationship Id="rId4" Type="http://schemas.openxmlformats.org/officeDocument/2006/relationships/hyperlink" Target="https://grok.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78697" y="538661"/>
            <a:ext cx="2956701" cy="250318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t>Deep Research and Open Source AI</a:t>
            </a:r>
            <a:br>
              <a:rPr lang="en-US" sz="1600" b="1" dirty="0"/>
            </a:br>
            <a:r>
              <a:rPr lang="en-US" sz="1600" b="1" dirty="0"/>
              <a:t>For the Other 95%</a:t>
            </a:r>
            <a:br>
              <a:rPr lang="en-US" sz="1600" b="1" dirty="0"/>
            </a:br>
            <a:r>
              <a:rPr lang="en-US" sz="1600" b="1" dirty="0"/>
              <a:t>A Research Services Library Led </a:t>
            </a:r>
            <a:br>
              <a:rPr lang="en-US" sz="1600" b="1" dirty="0"/>
            </a:br>
            <a:r>
              <a:rPr lang="en-US" sz="1600" b="1" dirty="0"/>
              <a:t>AI Literacy, Research Computing  Model</a:t>
            </a:r>
            <a:br>
              <a:rPr lang="en-US" sz="4000" dirty="0"/>
            </a:br>
            <a:br>
              <a:rPr lang="en-US" sz="1000" dirty="0"/>
            </a:br>
            <a:r>
              <a:rPr lang="en-US" sz="1000" dirty="0"/>
              <a:t>Presented for: RCSIS Research Computing for Smaller Institutions, June 2026, Swarthmore College</a:t>
            </a:r>
            <a:br>
              <a:rPr lang="en-US" sz="1400" dirty="0"/>
            </a:br>
            <a:br>
              <a:rPr lang="en-US" sz="1400" dirty="0"/>
            </a:br>
            <a:br>
              <a:rPr lang="en-US" dirty="0"/>
            </a:br>
            <a:br>
              <a:rPr lang="en-US" dirty="0"/>
            </a:br>
            <a:br>
              <a:rPr lang="en-US" sz="1200" dirty="0"/>
            </a:br>
            <a:br>
              <a:rPr lang="en-US" sz="1200" dirty="0"/>
            </a:br>
            <a:br>
              <a:rPr lang="en-US" sz="1200" dirty="0"/>
            </a:br>
            <a:br>
              <a:rPr lang="en-US" sz="1200" dirty="0"/>
            </a:br>
            <a:endParaRPr dirty="0"/>
          </a:p>
        </p:txBody>
      </p:sp>
      <p:sp>
        <p:nvSpPr>
          <p:cNvPr id="5" name="TextBox 4">
            <a:extLst>
              <a:ext uri="{FF2B5EF4-FFF2-40B4-BE49-F238E27FC236}">
                <a16:creationId xmlns:a16="http://schemas.microsoft.com/office/drawing/2014/main" id="{B124B0C0-F529-4F47-9423-581EF17D55D3}"/>
              </a:ext>
            </a:extLst>
          </p:cNvPr>
          <p:cNvSpPr txBox="1"/>
          <p:nvPr/>
        </p:nvSpPr>
        <p:spPr>
          <a:xfrm>
            <a:off x="6480198" y="4224727"/>
            <a:ext cx="3144166" cy="1338420"/>
          </a:xfrm>
          <a:prstGeom prst="rect">
            <a:avLst/>
          </a:prstGeom>
        </p:spPr>
        <p:txBody>
          <a:bodyPr vert="horz" lIns="91440" tIns="45720" rIns="91440" bIns="45720" rtlCol="0">
            <a:normAutofit/>
          </a:bodyPr>
          <a:lstStyle/>
          <a:p>
            <a:pPr>
              <a:lnSpc>
                <a:spcPct val="90000"/>
              </a:lnSpc>
              <a:spcAft>
                <a:spcPts val="600"/>
              </a:spcAft>
            </a:pPr>
            <a:r>
              <a:rPr lang="en-US" sz="900" b="1" dirty="0"/>
              <a:t>Ray Uzwyshyn,</a:t>
            </a:r>
            <a:r>
              <a:rPr lang="en-US" sz="900" dirty="0"/>
              <a:t> </a:t>
            </a:r>
            <a:r>
              <a:rPr lang="en-US" sz="900" b="1" dirty="0"/>
              <a:t>Ph.D. MBA  MLIS</a:t>
            </a:r>
            <a:br>
              <a:rPr lang="en-US" sz="900" dirty="0"/>
            </a:br>
            <a:r>
              <a:rPr lang="en-US" sz="900" dirty="0"/>
              <a:t>Acting AUL for Research  &amp; Technology &amp; </a:t>
            </a:r>
            <a:br>
              <a:rPr lang="en-US" sz="900" dirty="0"/>
            </a:br>
            <a:r>
              <a:rPr lang="en-US" sz="900" dirty="0"/>
              <a:t>Director of Research Services</a:t>
            </a:r>
            <a:br>
              <a:rPr lang="en-US" sz="900" dirty="0"/>
            </a:br>
            <a:r>
              <a:rPr lang="en-US" sz="900" dirty="0"/>
              <a:t>University of California Riverside  Libraries, </a:t>
            </a:r>
            <a:r>
              <a:rPr lang="en-US" sz="900" dirty="0">
                <a:hlinkClick r:id="rId3">
                  <a:extLst>
                    <a:ext uri="{A12FA001-AC4F-418D-AE19-62706E023703}">
                      <ahyp:hlinkClr xmlns:ahyp="http://schemas.microsoft.com/office/drawing/2018/hyperlinkcolor" val="tx"/>
                    </a:ext>
                  </a:extLst>
                </a:hlinkClick>
              </a:rPr>
              <a:t>raymondu@ucr.edu</a:t>
            </a:r>
            <a:r>
              <a:rPr lang="en-US" sz="900" dirty="0"/>
              <a:t> ,</a:t>
            </a:r>
            <a:r>
              <a:rPr lang="en-US" sz="900" dirty="0">
                <a:hlinkClick r:id="rId4"/>
              </a:rPr>
              <a:t>https://rayuzwyshyn.net</a:t>
            </a:r>
            <a:r>
              <a:rPr lang="en-US" sz="900" dirty="0"/>
              <a:t>  </a:t>
            </a:r>
            <a:r>
              <a:rPr lang="en-US" sz="900" dirty="0">
                <a:hlinkClick r:id="rId5"/>
              </a:rPr>
              <a:t>https://www.linkedin.com/in/rayuzwyshyn/</a:t>
            </a:r>
            <a:r>
              <a:rPr lang="en-US" sz="900" dirty="0"/>
              <a:t> </a:t>
            </a:r>
          </a:p>
        </p:txBody>
      </p:sp>
      <p:pic>
        <p:nvPicPr>
          <p:cNvPr id="3" name="Picture 2">
            <a:extLst>
              <a:ext uri="{FF2B5EF4-FFF2-40B4-BE49-F238E27FC236}">
                <a16:creationId xmlns:a16="http://schemas.microsoft.com/office/drawing/2014/main" id="{82692053-A21E-B654-08B3-3518EC471CFB}"/>
              </a:ext>
            </a:extLst>
          </p:cNvPr>
          <p:cNvPicPr>
            <a:picLocks noChangeAspect="1"/>
          </p:cNvPicPr>
          <p:nvPr/>
        </p:nvPicPr>
        <p:blipFill>
          <a:blip r:embed="rId6"/>
          <a:stretch>
            <a:fillRect/>
          </a:stretch>
        </p:blipFill>
        <p:spPr>
          <a:xfrm>
            <a:off x="84104" y="4224727"/>
            <a:ext cx="2495246" cy="760223"/>
          </a:xfrm>
          <a:prstGeom prst="rect">
            <a:avLst/>
          </a:prstGeom>
        </p:spPr>
      </p:pic>
      <p:pic>
        <p:nvPicPr>
          <p:cNvPr id="4" name="Picture 3">
            <a:extLst>
              <a:ext uri="{FF2B5EF4-FFF2-40B4-BE49-F238E27FC236}">
                <a16:creationId xmlns:a16="http://schemas.microsoft.com/office/drawing/2014/main" id="{27CFC8F2-A70F-C2A5-C2DF-E24CDD47751D}"/>
              </a:ext>
            </a:extLst>
          </p:cNvPr>
          <p:cNvPicPr>
            <a:picLocks noChangeAspect="1"/>
          </p:cNvPicPr>
          <p:nvPr/>
        </p:nvPicPr>
        <p:blipFill>
          <a:blip r:embed="rId7"/>
          <a:stretch>
            <a:fillRect/>
          </a:stretch>
        </p:blipFill>
        <p:spPr>
          <a:xfrm>
            <a:off x="2896792" y="3920339"/>
            <a:ext cx="1632982" cy="1223161"/>
          </a:xfrm>
          <a:prstGeom prst="rect">
            <a:avLst/>
          </a:prstGeom>
        </p:spPr>
      </p:pic>
      <p:pic>
        <p:nvPicPr>
          <p:cNvPr id="2" name="Picture 1">
            <a:extLst>
              <a:ext uri="{FF2B5EF4-FFF2-40B4-BE49-F238E27FC236}">
                <a16:creationId xmlns:a16="http://schemas.microsoft.com/office/drawing/2014/main" id="{F42BE1F5-6FF2-4516-A565-C70FE4E0F916}"/>
              </a:ext>
            </a:extLst>
          </p:cNvPr>
          <p:cNvPicPr>
            <a:picLocks noChangeAspect="1"/>
          </p:cNvPicPr>
          <p:nvPr/>
        </p:nvPicPr>
        <p:blipFill>
          <a:blip r:embed="rId8"/>
          <a:stretch>
            <a:fillRect/>
          </a:stretch>
        </p:blipFill>
        <p:spPr>
          <a:xfrm>
            <a:off x="3135398" y="0"/>
            <a:ext cx="6008602" cy="3352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42862"/>
            <a:ext cx="9144000" cy="510063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E73E-AE09-4528-BBB9-5E94D89EBFF8}"/>
              </a:ext>
            </a:extLst>
          </p:cNvPr>
          <p:cNvSpPr>
            <a:spLocks noGrp="1"/>
          </p:cNvSpPr>
          <p:nvPr>
            <p:ph type="title"/>
          </p:nvPr>
        </p:nvSpPr>
        <p:spPr/>
        <p:txBody>
          <a:bodyPr/>
          <a:lstStyle/>
          <a:p>
            <a:r>
              <a:rPr lang="en-US" dirty="0"/>
              <a:t>Who are The Other 95%</a:t>
            </a:r>
          </a:p>
        </p:txBody>
      </p:sp>
      <p:pic>
        <p:nvPicPr>
          <p:cNvPr id="6" name="Picture 5">
            <a:extLst>
              <a:ext uri="{FF2B5EF4-FFF2-40B4-BE49-F238E27FC236}">
                <a16:creationId xmlns:a16="http://schemas.microsoft.com/office/drawing/2014/main" id="{582947AB-0D72-4158-BC24-9255E072C9E4}"/>
              </a:ext>
            </a:extLst>
          </p:cNvPr>
          <p:cNvPicPr>
            <a:picLocks noChangeAspect="1"/>
          </p:cNvPicPr>
          <p:nvPr/>
        </p:nvPicPr>
        <p:blipFill rotWithShape="1">
          <a:blip r:embed="rId2"/>
          <a:srcRect r="27879"/>
          <a:stretch/>
        </p:blipFill>
        <p:spPr>
          <a:xfrm>
            <a:off x="928972" y="1094343"/>
            <a:ext cx="3050746" cy="3846592"/>
          </a:xfrm>
          <a:prstGeom prst="rect">
            <a:avLst/>
          </a:prstGeom>
        </p:spPr>
      </p:pic>
      <p:pic>
        <p:nvPicPr>
          <p:cNvPr id="8" name="Picture 7">
            <a:extLst>
              <a:ext uri="{FF2B5EF4-FFF2-40B4-BE49-F238E27FC236}">
                <a16:creationId xmlns:a16="http://schemas.microsoft.com/office/drawing/2014/main" id="{4694F07D-DA2B-4C22-AFB0-A0451E6D3CAD}"/>
              </a:ext>
            </a:extLst>
          </p:cNvPr>
          <p:cNvPicPr>
            <a:picLocks noChangeAspect="1"/>
          </p:cNvPicPr>
          <p:nvPr/>
        </p:nvPicPr>
        <p:blipFill rotWithShape="1">
          <a:blip r:embed="rId3"/>
          <a:srcRect l="6043" r="10592"/>
          <a:stretch/>
        </p:blipFill>
        <p:spPr>
          <a:xfrm>
            <a:off x="5575737" y="1266175"/>
            <a:ext cx="2639291" cy="3674760"/>
          </a:xfrm>
          <a:prstGeom prst="rect">
            <a:avLst/>
          </a:prstGeom>
        </p:spPr>
      </p:pic>
    </p:spTree>
    <p:extLst>
      <p:ext uri="{BB962C8B-B14F-4D97-AF65-F5344CB8AC3E}">
        <p14:creationId xmlns:p14="http://schemas.microsoft.com/office/powerpoint/2010/main" val="307693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85800" y="235803"/>
            <a:ext cx="8222811" cy="998991"/>
          </a:xfrm>
          <a:prstGeom prst="rect">
            <a:avLst/>
          </a:prstGeom>
        </p:spPr>
        <p:txBody>
          <a:bodyPr wrap="square" lIns="0" tIns="0" rIns="0" bIns="0" rtlCol="0" anchor="t">
            <a:spAutoFit/>
          </a:bodyPr>
          <a:lstStyle/>
          <a:p>
            <a:pPr algn="ctr">
              <a:lnSpc>
                <a:spcPts val="4125"/>
              </a:lnSpc>
            </a:pPr>
            <a:r>
              <a:rPr lang="en-US" sz="2700" spc="413" dirty="0">
                <a:latin typeface="Lovelo"/>
                <a:ea typeface="Lovelo"/>
                <a:cs typeface="Lovelo"/>
                <a:sym typeface="Lovelo"/>
              </a:rPr>
              <a:t>Data Services Supports The Research Lifecycle</a:t>
            </a:r>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10" name="Picture 9">
            <a:extLst>
              <a:ext uri="{FF2B5EF4-FFF2-40B4-BE49-F238E27FC236}">
                <a16:creationId xmlns:a16="http://schemas.microsoft.com/office/drawing/2014/main" id="{EBB1E811-40EB-4571-8729-CEA53F01A73B}"/>
              </a:ext>
            </a:extLst>
          </p:cNvPr>
          <p:cNvPicPr>
            <a:picLocks noChangeAspect="1"/>
          </p:cNvPicPr>
          <p:nvPr/>
        </p:nvPicPr>
        <p:blipFill>
          <a:blip r:embed="rId2"/>
          <a:stretch>
            <a:fillRect/>
          </a:stretch>
        </p:blipFill>
        <p:spPr>
          <a:xfrm>
            <a:off x="2552700" y="1566281"/>
            <a:ext cx="3332066" cy="3138234"/>
          </a:xfrm>
          <a:prstGeom prst="rect">
            <a:avLst/>
          </a:prstGeom>
        </p:spPr>
      </p:pic>
      <p:pic>
        <p:nvPicPr>
          <p:cNvPr id="7" name="Picture 6">
            <a:extLst>
              <a:ext uri="{FF2B5EF4-FFF2-40B4-BE49-F238E27FC236}">
                <a16:creationId xmlns:a16="http://schemas.microsoft.com/office/drawing/2014/main" id="{021DD954-C0D5-4FE3-A465-BBD63D2C09D1}"/>
              </a:ext>
            </a:extLst>
          </p:cNvPr>
          <p:cNvPicPr>
            <a:picLocks noChangeAspect="1"/>
          </p:cNvPicPr>
          <p:nvPr/>
        </p:nvPicPr>
        <p:blipFill>
          <a:blip r:embed="rId3"/>
          <a:stretch>
            <a:fillRect/>
          </a:stretch>
        </p:blipFill>
        <p:spPr>
          <a:xfrm>
            <a:off x="7277100" y="3981450"/>
            <a:ext cx="1631511" cy="528835"/>
          </a:xfrm>
          <a:prstGeom prst="rect">
            <a:avLst/>
          </a:prstGeom>
        </p:spPr>
      </p:pic>
      <p:pic>
        <p:nvPicPr>
          <p:cNvPr id="2" name="Picture 1">
            <a:extLst>
              <a:ext uri="{FF2B5EF4-FFF2-40B4-BE49-F238E27FC236}">
                <a16:creationId xmlns:a16="http://schemas.microsoft.com/office/drawing/2014/main" id="{9DAC43D8-CE6D-1E41-1D99-C5F43E382493}"/>
              </a:ext>
            </a:extLst>
          </p:cNvPr>
          <p:cNvPicPr>
            <a:picLocks noChangeAspect="1"/>
          </p:cNvPicPr>
          <p:nvPr/>
        </p:nvPicPr>
        <p:blipFill>
          <a:blip r:embed="rId4"/>
          <a:stretch>
            <a:fillRect/>
          </a:stretch>
        </p:blipFill>
        <p:spPr>
          <a:xfrm>
            <a:off x="6219825" y="1413637"/>
            <a:ext cx="2114550" cy="2114550"/>
          </a:xfrm>
          <a:prstGeom prst="rect">
            <a:avLst/>
          </a:prstGeom>
        </p:spPr>
      </p:pic>
      <p:sp>
        <p:nvSpPr>
          <p:cNvPr id="3" name="AutoShape 2" descr="Image result for python ">
            <a:extLst>
              <a:ext uri="{FF2B5EF4-FFF2-40B4-BE49-F238E27FC236}">
                <a16:creationId xmlns:a16="http://schemas.microsoft.com/office/drawing/2014/main" id="{FBE065E2-7265-B2A9-D6CB-DFD8864C0070}"/>
              </a:ext>
            </a:extLst>
          </p:cNvPr>
          <p:cNvSpPr>
            <a:spLocks noChangeAspect="1" noChangeArrowheads="1"/>
          </p:cNvSpPr>
          <p:nvPr/>
        </p:nvSpPr>
        <p:spPr bwMode="auto">
          <a:xfrm>
            <a:off x="4167188" y="2143125"/>
            <a:ext cx="809625" cy="857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sz="700" dirty="0"/>
          </a:p>
        </p:txBody>
      </p:sp>
      <p:pic>
        <p:nvPicPr>
          <p:cNvPr id="9" name="Picture 8">
            <a:extLst>
              <a:ext uri="{FF2B5EF4-FFF2-40B4-BE49-F238E27FC236}">
                <a16:creationId xmlns:a16="http://schemas.microsoft.com/office/drawing/2014/main" id="{240C70DA-E9CA-593E-E750-49EB15F1EF96}"/>
              </a:ext>
            </a:extLst>
          </p:cNvPr>
          <p:cNvPicPr>
            <a:picLocks noChangeAspect="1"/>
          </p:cNvPicPr>
          <p:nvPr/>
        </p:nvPicPr>
        <p:blipFill>
          <a:blip r:embed="rId5"/>
          <a:stretch>
            <a:fillRect/>
          </a:stretch>
        </p:blipFill>
        <p:spPr>
          <a:xfrm>
            <a:off x="250032" y="1354250"/>
            <a:ext cx="1495425" cy="1495425"/>
          </a:xfrm>
          <a:prstGeom prst="rect">
            <a:avLst/>
          </a:prstGeom>
        </p:spPr>
      </p:pic>
      <p:pic>
        <p:nvPicPr>
          <p:cNvPr id="11" name="Picture 10">
            <a:extLst>
              <a:ext uri="{FF2B5EF4-FFF2-40B4-BE49-F238E27FC236}">
                <a16:creationId xmlns:a16="http://schemas.microsoft.com/office/drawing/2014/main" id="{75E64125-5466-AE83-6BE7-46CE0991735F}"/>
              </a:ext>
            </a:extLst>
          </p:cNvPr>
          <p:cNvPicPr>
            <a:picLocks noChangeAspect="1"/>
          </p:cNvPicPr>
          <p:nvPr/>
        </p:nvPicPr>
        <p:blipFill>
          <a:blip r:embed="rId6"/>
          <a:stretch>
            <a:fillRect/>
          </a:stretch>
        </p:blipFill>
        <p:spPr>
          <a:xfrm>
            <a:off x="250032" y="3447566"/>
            <a:ext cx="1719910" cy="492919"/>
          </a:xfrm>
          <a:prstGeom prst="rect">
            <a:avLst/>
          </a:prstGeom>
        </p:spPr>
      </p:pic>
    </p:spTree>
    <p:extLst>
      <p:ext uri="{BB962C8B-B14F-4D97-AF65-F5344CB8AC3E}">
        <p14:creationId xmlns:p14="http://schemas.microsoft.com/office/powerpoint/2010/main" val="1884533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42862"/>
            <a:ext cx="9144000" cy="510063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2366" y="238633"/>
            <a:ext cx="8975435" cy="525785"/>
          </a:xfrm>
          <a:prstGeom prst="rect">
            <a:avLst/>
          </a:prstGeom>
        </p:spPr>
        <p:txBody>
          <a:bodyPr wrap="square" lIns="0" tIns="0" rIns="0" bIns="0" rtlCol="0" anchor="t">
            <a:spAutoFit/>
          </a:bodyPr>
          <a:lstStyle/>
          <a:p>
            <a:pPr algn="ctr">
              <a:lnSpc>
                <a:spcPts val="4125"/>
              </a:lnSpc>
            </a:pPr>
            <a:r>
              <a:rPr lang="en-US" sz="3750" spc="413" dirty="0">
                <a:latin typeface="Lovelo"/>
                <a:ea typeface="Lovelo"/>
                <a:cs typeface="Lovelo"/>
                <a:sym typeface="Lovelo"/>
              </a:rPr>
              <a:t>Research Data Lifecycle Support</a:t>
            </a:r>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7" name="Picture 6">
            <a:extLst>
              <a:ext uri="{FF2B5EF4-FFF2-40B4-BE49-F238E27FC236}">
                <a16:creationId xmlns:a16="http://schemas.microsoft.com/office/drawing/2014/main" id="{021DD954-C0D5-4FE3-A465-BBD63D2C09D1}"/>
              </a:ext>
            </a:extLst>
          </p:cNvPr>
          <p:cNvPicPr>
            <a:picLocks noChangeAspect="1"/>
          </p:cNvPicPr>
          <p:nvPr/>
        </p:nvPicPr>
        <p:blipFill>
          <a:blip r:embed="rId2"/>
          <a:stretch>
            <a:fillRect/>
          </a:stretch>
        </p:blipFill>
        <p:spPr>
          <a:xfrm>
            <a:off x="7436290" y="4064294"/>
            <a:ext cx="1631511" cy="528835"/>
          </a:xfrm>
          <a:prstGeom prst="rect">
            <a:avLst/>
          </a:prstGeom>
        </p:spPr>
      </p:pic>
      <p:pic>
        <p:nvPicPr>
          <p:cNvPr id="3" name="Picture 2">
            <a:extLst>
              <a:ext uri="{FF2B5EF4-FFF2-40B4-BE49-F238E27FC236}">
                <a16:creationId xmlns:a16="http://schemas.microsoft.com/office/drawing/2014/main" id="{54CFA586-D54B-4EF9-8867-C23F13C54322}"/>
              </a:ext>
            </a:extLst>
          </p:cNvPr>
          <p:cNvPicPr>
            <a:picLocks noChangeAspect="1"/>
          </p:cNvPicPr>
          <p:nvPr/>
        </p:nvPicPr>
        <p:blipFill>
          <a:blip r:embed="rId3"/>
          <a:stretch>
            <a:fillRect/>
          </a:stretch>
        </p:blipFill>
        <p:spPr>
          <a:xfrm>
            <a:off x="1295400" y="1368971"/>
            <a:ext cx="6215441" cy="2605242"/>
          </a:xfrm>
          <a:prstGeom prst="rect">
            <a:avLst/>
          </a:prstGeom>
        </p:spPr>
      </p:pic>
    </p:spTree>
    <p:extLst>
      <p:ext uri="{BB962C8B-B14F-4D97-AF65-F5344CB8AC3E}">
        <p14:creationId xmlns:p14="http://schemas.microsoft.com/office/powerpoint/2010/main" val="1400968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1485-60C0-49AC-91F6-91EEC9DF1B19}"/>
              </a:ext>
            </a:extLst>
          </p:cNvPr>
          <p:cNvSpPr>
            <a:spLocks noGrp="1"/>
          </p:cNvSpPr>
          <p:nvPr>
            <p:ph type="title"/>
          </p:nvPr>
        </p:nvSpPr>
        <p:spPr>
          <a:xfrm>
            <a:off x="1485900" y="205980"/>
            <a:ext cx="6172200" cy="618718"/>
          </a:xfrm>
        </p:spPr>
        <p:txBody>
          <a:bodyPr>
            <a:normAutofit fontScale="90000"/>
          </a:bodyPr>
          <a:lstStyle/>
          <a:p>
            <a:r>
              <a:rPr lang="en-US" sz="2700" spc="-85" dirty="0">
                <a:solidFill>
                  <a:srgbClr val="003DA5"/>
                </a:solidFill>
                <a:latin typeface="Fira Sans Medium"/>
                <a:hlinkClick r:id="rId2"/>
              </a:rPr>
              <a:t>Library Workshops</a:t>
            </a:r>
            <a:r>
              <a:rPr lang="en-US" sz="2700" spc="-85" dirty="0">
                <a:solidFill>
                  <a:srgbClr val="003DA5"/>
                </a:solidFill>
                <a:latin typeface="Fira Sans Medium"/>
              </a:rPr>
              <a:t> for Researchers</a:t>
            </a:r>
            <a:br>
              <a:rPr lang="en-US" sz="2700" spc="-85" dirty="0">
                <a:solidFill>
                  <a:srgbClr val="003DA5"/>
                </a:solidFill>
                <a:latin typeface="Fira Sans Medium"/>
              </a:rPr>
            </a:br>
            <a:r>
              <a:rPr lang="en-US" sz="2025" spc="-85" dirty="0">
                <a:solidFill>
                  <a:srgbClr val="003DA5"/>
                </a:solidFill>
                <a:latin typeface="Fira Sans Medium"/>
              </a:rPr>
              <a:t>(FY25/26 Samples)</a:t>
            </a:r>
          </a:p>
        </p:txBody>
      </p:sp>
      <p:sp>
        <p:nvSpPr>
          <p:cNvPr id="3" name="Content Placeholder 2">
            <a:extLst>
              <a:ext uri="{FF2B5EF4-FFF2-40B4-BE49-F238E27FC236}">
                <a16:creationId xmlns:a16="http://schemas.microsoft.com/office/drawing/2014/main" id="{09B63029-BF00-9578-736C-32576082AB57}"/>
              </a:ext>
            </a:extLst>
          </p:cNvPr>
          <p:cNvSpPr>
            <a:spLocks noGrp="1"/>
          </p:cNvSpPr>
          <p:nvPr>
            <p:ph idx="1"/>
          </p:nvPr>
        </p:nvSpPr>
        <p:spPr>
          <a:xfrm>
            <a:off x="1646499" y="1003882"/>
            <a:ext cx="6856370" cy="3135737"/>
          </a:xfrm>
        </p:spPr>
        <p:txBody>
          <a:bodyPr>
            <a:noAutofit/>
          </a:bodyPr>
          <a:lstStyle/>
          <a:p>
            <a:r>
              <a:rPr lang="en-US" sz="1800" dirty="0"/>
              <a:t>Introduction to Machine Learning</a:t>
            </a:r>
          </a:p>
          <a:p>
            <a:r>
              <a:rPr lang="en-US" sz="1800" dirty="0"/>
              <a:t>Introduction to Gemini API: How to customize AI models</a:t>
            </a:r>
          </a:p>
          <a:p>
            <a:r>
              <a:rPr lang="en-US" sz="1800" dirty="0"/>
              <a:t>Exploring AI Literature Mapping Tools (Natural Language Processing)</a:t>
            </a:r>
          </a:p>
          <a:p>
            <a:r>
              <a:rPr lang="en-US" sz="1800" dirty="0"/>
              <a:t>Finding and Using Imagery in a GIS, Arc GIS and AI, Drones &amp;GIS</a:t>
            </a:r>
          </a:p>
          <a:p>
            <a:r>
              <a:rPr lang="en-US" sz="1800" dirty="0"/>
              <a:t>Data Cleaning for Machine Learning with Python</a:t>
            </a:r>
          </a:p>
          <a:p>
            <a:r>
              <a:rPr lang="en-US" sz="1800" dirty="0"/>
              <a:t>AI Computational Methods with Text Analysis</a:t>
            </a:r>
          </a:p>
          <a:p>
            <a:r>
              <a:rPr lang="en-US" sz="1800" dirty="0"/>
              <a:t>AI Deep Research Models/AI Video</a:t>
            </a:r>
          </a:p>
          <a:p>
            <a:r>
              <a:rPr lang="en-US" sz="1800" dirty="0"/>
              <a:t>Introduction to Deep Learning with </a:t>
            </a:r>
            <a:r>
              <a:rPr lang="en-US" sz="1800" dirty="0" err="1"/>
              <a:t>PyTorch</a:t>
            </a:r>
            <a:endParaRPr lang="en-US" sz="1800" dirty="0"/>
          </a:p>
          <a:p>
            <a:r>
              <a:rPr lang="en-US" sz="1800" dirty="0"/>
              <a:t>Open scholarship / open access publishing</a:t>
            </a:r>
          </a:p>
        </p:txBody>
      </p:sp>
      <p:sp>
        <p:nvSpPr>
          <p:cNvPr id="4" name="TextBox 3">
            <a:extLst>
              <a:ext uri="{FF2B5EF4-FFF2-40B4-BE49-F238E27FC236}">
                <a16:creationId xmlns:a16="http://schemas.microsoft.com/office/drawing/2014/main" id="{542CAA33-421A-654D-4FBC-0F5F758979AD}"/>
              </a:ext>
            </a:extLst>
          </p:cNvPr>
          <p:cNvSpPr txBox="1"/>
          <p:nvPr/>
        </p:nvSpPr>
        <p:spPr>
          <a:xfrm>
            <a:off x="1485900" y="4318803"/>
            <a:ext cx="5926016" cy="577081"/>
          </a:xfrm>
          <a:prstGeom prst="rect">
            <a:avLst/>
          </a:prstGeom>
          <a:noFill/>
        </p:spPr>
        <p:txBody>
          <a:bodyPr wrap="square">
            <a:spAutoFit/>
          </a:bodyPr>
          <a:lstStyle/>
          <a:p>
            <a:pPr algn="l">
              <a:buNone/>
            </a:pPr>
            <a:r>
              <a:rPr lang="en-US" sz="1050" dirty="0">
                <a:solidFill>
                  <a:srgbClr val="455A64"/>
                </a:solidFill>
                <a:latin typeface="Fira Sans Regular"/>
              </a:rPr>
              <a:t>Contact:</a:t>
            </a:r>
          </a:p>
          <a:p>
            <a:pPr algn="l">
              <a:buNone/>
            </a:pPr>
            <a:r>
              <a:rPr lang="en-US" sz="1050" b="1" dirty="0">
                <a:solidFill>
                  <a:srgbClr val="455A64"/>
                </a:solidFill>
                <a:latin typeface="Fira Sans Regular"/>
              </a:rPr>
              <a:t>Raymond </a:t>
            </a:r>
            <a:r>
              <a:rPr lang="en-US" sz="1050" b="1" dirty="0" err="1">
                <a:solidFill>
                  <a:srgbClr val="455A64"/>
                </a:solidFill>
                <a:latin typeface="Fira Sans Regular"/>
              </a:rPr>
              <a:t>Uzwyshyn</a:t>
            </a:r>
            <a:r>
              <a:rPr lang="en-US" sz="1050" dirty="0">
                <a:solidFill>
                  <a:srgbClr val="455A64"/>
                </a:solidFill>
                <a:latin typeface="Fira Sans Regular"/>
              </a:rPr>
              <a:t>,</a:t>
            </a:r>
            <a:r>
              <a:rPr lang="en-US" sz="1050" b="1" dirty="0">
                <a:solidFill>
                  <a:srgbClr val="455A64"/>
                </a:solidFill>
                <a:latin typeface="Fira Sans Regular"/>
              </a:rPr>
              <a:t> </a:t>
            </a:r>
            <a:r>
              <a:rPr lang="en-US" sz="1050" i="1" dirty="0">
                <a:solidFill>
                  <a:srgbClr val="455A64"/>
                </a:solidFill>
                <a:latin typeface="Fira Sans Regular"/>
              </a:rPr>
              <a:t>Director of Research Services/Acting Assistant University Librarian for Research and Technology, UCR Library</a:t>
            </a:r>
          </a:p>
        </p:txBody>
      </p:sp>
    </p:spTree>
    <p:extLst>
      <p:ext uri="{BB962C8B-B14F-4D97-AF65-F5344CB8AC3E}">
        <p14:creationId xmlns:p14="http://schemas.microsoft.com/office/powerpoint/2010/main" val="516962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9CB9F4-6E2A-4EB4-90F3-CE738D5AC96D}"/>
              </a:ext>
            </a:extLst>
          </p:cNvPr>
          <p:cNvPicPr>
            <a:picLocks noChangeAspect="1"/>
          </p:cNvPicPr>
          <p:nvPr/>
        </p:nvPicPr>
        <p:blipFill>
          <a:blip r:embed="rId2"/>
          <a:stretch>
            <a:fillRect/>
          </a:stretch>
        </p:blipFill>
        <p:spPr>
          <a:xfrm>
            <a:off x="37178" y="1734779"/>
            <a:ext cx="3347884" cy="1673942"/>
          </a:xfrm>
          <a:prstGeom prst="rect">
            <a:avLst/>
          </a:prstGeom>
        </p:spPr>
      </p:pic>
      <p:sp>
        <p:nvSpPr>
          <p:cNvPr id="4" name="TextBox 3">
            <a:extLst>
              <a:ext uri="{FF2B5EF4-FFF2-40B4-BE49-F238E27FC236}">
                <a16:creationId xmlns:a16="http://schemas.microsoft.com/office/drawing/2014/main" id="{42495963-84EE-4D9F-A0DB-D10BAAACD6D8}"/>
              </a:ext>
            </a:extLst>
          </p:cNvPr>
          <p:cNvSpPr txBox="1"/>
          <p:nvPr/>
        </p:nvSpPr>
        <p:spPr>
          <a:xfrm>
            <a:off x="4307143" y="2048182"/>
            <a:ext cx="4572000" cy="615553"/>
          </a:xfrm>
          <a:prstGeom prst="rect">
            <a:avLst/>
          </a:prstGeom>
          <a:noFill/>
        </p:spPr>
        <p:txBody>
          <a:bodyPr wrap="square">
            <a:spAutoFit/>
          </a:bodyPr>
          <a:lstStyle/>
          <a:p>
            <a:r>
              <a:rPr lang="en-US" dirty="0"/>
              <a:t>May 2025. </a:t>
            </a:r>
            <a:r>
              <a:rPr lang="en-US" sz="1000" dirty="0">
                <a:hlinkClick r:id="rId3"/>
              </a:rPr>
              <a:t>https://www.researchgate.net/publication/391739383_Deep_Research_AI_Tools_For_Research_and_Discovery</a:t>
            </a:r>
            <a:r>
              <a:rPr lang="en-US" sz="1000" dirty="0"/>
              <a:t> </a:t>
            </a:r>
          </a:p>
        </p:txBody>
      </p:sp>
      <p:pic>
        <p:nvPicPr>
          <p:cNvPr id="5" name="Picture 4">
            <a:extLst>
              <a:ext uri="{FF2B5EF4-FFF2-40B4-BE49-F238E27FC236}">
                <a16:creationId xmlns:a16="http://schemas.microsoft.com/office/drawing/2014/main" id="{94E46F22-E3CD-4077-A9AF-F5039086B4B4}"/>
              </a:ext>
            </a:extLst>
          </p:cNvPr>
          <p:cNvPicPr>
            <a:picLocks noChangeAspect="1"/>
          </p:cNvPicPr>
          <p:nvPr/>
        </p:nvPicPr>
        <p:blipFill>
          <a:blip r:embed="rId4"/>
          <a:stretch>
            <a:fillRect/>
          </a:stretch>
        </p:blipFill>
        <p:spPr>
          <a:xfrm>
            <a:off x="0" y="-1"/>
            <a:ext cx="3422240" cy="1711120"/>
          </a:xfrm>
          <a:prstGeom prst="rect">
            <a:avLst/>
          </a:prstGeom>
        </p:spPr>
      </p:pic>
      <p:pic>
        <p:nvPicPr>
          <p:cNvPr id="6" name="Picture 5">
            <a:extLst>
              <a:ext uri="{FF2B5EF4-FFF2-40B4-BE49-F238E27FC236}">
                <a16:creationId xmlns:a16="http://schemas.microsoft.com/office/drawing/2014/main" id="{70756151-D2A3-4348-9128-157DDFDEB794}"/>
              </a:ext>
            </a:extLst>
          </p:cNvPr>
          <p:cNvPicPr>
            <a:picLocks noChangeAspect="1"/>
          </p:cNvPicPr>
          <p:nvPr/>
        </p:nvPicPr>
        <p:blipFill>
          <a:blip r:embed="rId5"/>
          <a:stretch>
            <a:fillRect/>
          </a:stretch>
        </p:blipFill>
        <p:spPr>
          <a:xfrm>
            <a:off x="0" y="3432381"/>
            <a:ext cx="3422240" cy="1711120"/>
          </a:xfrm>
          <a:prstGeom prst="rect">
            <a:avLst/>
          </a:prstGeom>
        </p:spPr>
      </p:pic>
      <p:sp>
        <p:nvSpPr>
          <p:cNvPr id="7" name="TextBox 6">
            <a:extLst>
              <a:ext uri="{FF2B5EF4-FFF2-40B4-BE49-F238E27FC236}">
                <a16:creationId xmlns:a16="http://schemas.microsoft.com/office/drawing/2014/main" id="{E32D539B-E5BA-4BCA-B910-7F46E3DA629C}"/>
              </a:ext>
            </a:extLst>
          </p:cNvPr>
          <p:cNvSpPr txBox="1"/>
          <p:nvPr/>
        </p:nvSpPr>
        <p:spPr>
          <a:xfrm>
            <a:off x="4307143" y="3635477"/>
            <a:ext cx="4504348" cy="615553"/>
          </a:xfrm>
          <a:prstGeom prst="rect">
            <a:avLst/>
          </a:prstGeom>
          <a:noFill/>
        </p:spPr>
        <p:txBody>
          <a:bodyPr wrap="square" rtlCol="0">
            <a:spAutoFit/>
          </a:bodyPr>
          <a:lstStyle/>
          <a:p>
            <a:r>
              <a:rPr lang="en-US" dirty="0"/>
              <a:t>November 12, 2025.</a:t>
            </a:r>
            <a:br>
              <a:rPr lang="en-US" dirty="0"/>
            </a:br>
            <a:r>
              <a:rPr lang="en-US" sz="1000" dirty="0"/>
              <a:t>https://www.researchgate.net/publication/397584324_Vibe_Coding_For_AI-Driven_Development_An_Introduction_for_Research_and_Learning</a:t>
            </a:r>
          </a:p>
        </p:txBody>
      </p:sp>
      <p:sp>
        <p:nvSpPr>
          <p:cNvPr id="8" name="TextBox 7">
            <a:extLst>
              <a:ext uri="{FF2B5EF4-FFF2-40B4-BE49-F238E27FC236}">
                <a16:creationId xmlns:a16="http://schemas.microsoft.com/office/drawing/2014/main" id="{9B4F08C3-8205-4D25-BC57-113622D08BFA}"/>
              </a:ext>
            </a:extLst>
          </p:cNvPr>
          <p:cNvSpPr txBox="1"/>
          <p:nvPr/>
        </p:nvSpPr>
        <p:spPr>
          <a:xfrm>
            <a:off x="4086304" y="393894"/>
            <a:ext cx="4619932" cy="923330"/>
          </a:xfrm>
          <a:prstGeom prst="rect">
            <a:avLst/>
          </a:prstGeom>
          <a:noFill/>
        </p:spPr>
        <p:txBody>
          <a:bodyPr wrap="square">
            <a:spAutoFit/>
          </a:bodyPr>
          <a:lstStyle/>
          <a:p>
            <a:r>
              <a:rPr lang="en-US" dirty="0">
                <a:hlinkClick r:id="rId6"/>
              </a:rPr>
              <a:t>March 2025. </a:t>
            </a:r>
            <a:r>
              <a:rPr lang="en-US" sz="1000" dirty="0">
                <a:hlinkClick r:id="rId6"/>
              </a:rPr>
              <a:t>https://www.researchgate.net/publication/389558789_Harnessing_AI_For_Research_2025_GenAI_Large_Language_Model_Introduction_AGI_and_Reasoning_Models_Multimodal_Models_and_Deep_Research_with_Autonomous_Agents</a:t>
            </a:r>
            <a:r>
              <a:rPr lang="en-US" sz="1000" dirty="0"/>
              <a:t> </a:t>
            </a:r>
          </a:p>
        </p:txBody>
      </p:sp>
    </p:spTree>
    <p:extLst>
      <p:ext uri="{BB962C8B-B14F-4D97-AF65-F5344CB8AC3E}">
        <p14:creationId xmlns:p14="http://schemas.microsoft.com/office/powerpoint/2010/main" val="1901172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E9408-3EB1-DF78-7DFD-4E006CA207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51364-FC5F-1083-14DE-D7061A21005B}"/>
              </a:ext>
            </a:extLst>
          </p:cNvPr>
          <p:cNvSpPr>
            <a:spLocks noGrp="1"/>
          </p:cNvSpPr>
          <p:nvPr>
            <p:ph type="title"/>
          </p:nvPr>
        </p:nvSpPr>
        <p:spPr>
          <a:xfrm>
            <a:off x="1481877" y="257668"/>
            <a:ext cx="6360665" cy="566879"/>
          </a:xfrm>
        </p:spPr>
        <p:txBody>
          <a:bodyPr>
            <a:normAutofit fontScale="90000"/>
          </a:bodyPr>
          <a:lstStyle/>
          <a:p>
            <a:r>
              <a:rPr lang="en-US" sz="2700" spc="-85" dirty="0">
                <a:solidFill>
                  <a:srgbClr val="003DA5"/>
                </a:solidFill>
                <a:latin typeface="Fira Sans Medium"/>
              </a:rPr>
              <a:t>Digital Scholarship &amp; Scholarly Communication</a:t>
            </a:r>
          </a:p>
        </p:txBody>
      </p:sp>
      <p:sp>
        <p:nvSpPr>
          <p:cNvPr id="3" name="Content Placeholder 2">
            <a:extLst>
              <a:ext uri="{FF2B5EF4-FFF2-40B4-BE49-F238E27FC236}">
                <a16:creationId xmlns:a16="http://schemas.microsoft.com/office/drawing/2014/main" id="{44D863BD-061E-E19D-1E08-7032307F884A}"/>
              </a:ext>
            </a:extLst>
          </p:cNvPr>
          <p:cNvSpPr>
            <a:spLocks noGrp="1"/>
          </p:cNvSpPr>
          <p:nvPr>
            <p:ph idx="1"/>
          </p:nvPr>
        </p:nvSpPr>
        <p:spPr>
          <a:xfrm>
            <a:off x="1401606" y="929089"/>
            <a:ext cx="4401590" cy="3148219"/>
          </a:xfrm>
        </p:spPr>
        <p:txBody>
          <a:bodyPr vert="horz" lIns="68580" tIns="34290" rIns="68580" bIns="34290" rtlCol="0" anchor="t">
            <a:normAutofit/>
          </a:bodyPr>
          <a:lstStyle/>
          <a:p>
            <a:r>
              <a:rPr lang="en-US" sz="2000" dirty="0"/>
              <a:t>AI Computational &amp; Qualitative Text Analysis</a:t>
            </a:r>
          </a:p>
          <a:p>
            <a:r>
              <a:rPr lang="en-US" sz="2000" dirty="0"/>
              <a:t>Data Analysis &amp; Visualization</a:t>
            </a:r>
          </a:p>
          <a:p>
            <a:r>
              <a:rPr lang="en-US" sz="2000" dirty="0"/>
              <a:t>Web Scraping &amp; Digital Archiving</a:t>
            </a:r>
          </a:p>
          <a:p>
            <a:r>
              <a:rPr lang="en-US" sz="2000" dirty="0"/>
              <a:t>Open Access publishing support</a:t>
            </a:r>
            <a:endParaRPr lang="en-US" sz="2000" dirty="0">
              <a:ea typeface="Calibri"/>
              <a:cs typeface="Calibri"/>
            </a:endParaRPr>
          </a:p>
        </p:txBody>
      </p:sp>
      <p:sp>
        <p:nvSpPr>
          <p:cNvPr id="7" name="TextBox 6">
            <a:extLst>
              <a:ext uri="{FF2B5EF4-FFF2-40B4-BE49-F238E27FC236}">
                <a16:creationId xmlns:a16="http://schemas.microsoft.com/office/drawing/2014/main" id="{C028E277-AEE8-F49D-73CF-AB05F46B3A40}"/>
              </a:ext>
            </a:extLst>
          </p:cNvPr>
          <p:cNvSpPr txBox="1"/>
          <p:nvPr/>
        </p:nvSpPr>
        <p:spPr>
          <a:xfrm>
            <a:off x="5945597" y="1142222"/>
            <a:ext cx="2805791" cy="1015663"/>
          </a:xfrm>
          <a:prstGeom prst="rect">
            <a:avLst/>
          </a:prstGeom>
          <a:solidFill>
            <a:schemeClr val="accent1">
              <a:lumMod val="20000"/>
              <a:lumOff val="80000"/>
            </a:schemeClr>
          </a:solidFill>
        </p:spPr>
        <p:txBody>
          <a:bodyPr wrap="square" rtlCol="0">
            <a:spAutoFit/>
          </a:bodyPr>
          <a:lstStyle/>
          <a:p>
            <a:r>
              <a:rPr lang="en-US" sz="1500" dirty="0"/>
              <a:t>Learn more about the UCR Library </a:t>
            </a:r>
            <a:r>
              <a:rPr lang="en-US" sz="1500" dirty="0">
                <a:hlinkClick r:id="rId2"/>
              </a:rPr>
              <a:t>digital scholarship </a:t>
            </a:r>
            <a:r>
              <a:rPr lang="en-US" sz="1500" dirty="0"/>
              <a:t>&amp; </a:t>
            </a:r>
            <a:r>
              <a:rPr lang="en-US" sz="1500" dirty="0">
                <a:hlinkClick r:id="rId3"/>
              </a:rPr>
              <a:t>scholarly communication</a:t>
            </a:r>
            <a:r>
              <a:rPr lang="en-US" sz="1500" dirty="0"/>
              <a:t> services</a:t>
            </a:r>
          </a:p>
        </p:txBody>
      </p:sp>
    </p:spTree>
    <p:extLst>
      <p:ext uri="{BB962C8B-B14F-4D97-AF65-F5344CB8AC3E}">
        <p14:creationId xmlns:p14="http://schemas.microsoft.com/office/powerpoint/2010/main" val="1322140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65BD4-DD1A-396C-3D65-A28D96764AB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6E8EA124-194D-6B16-791E-5BB117E9FF78}"/>
              </a:ext>
            </a:extLst>
          </p:cNvPr>
          <p:cNvSpPr/>
          <p:nvPr/>
        </p:nvSpPr>
        <p:spPr>
          <a:xfrm>
            <a:off x="0" y="-87612"/>
            <a:ext cx="2604393" cy="5231112"/>
          </a:xfrm>
          <a:prstGeom prst="rect">
            <a:avLst/>
          </a:prstGeom>
          <a:solidFill>
            <a:srgbClr val="097969"/>
          </a:solidFill>
        </p:spPr>
        <p:txBody>
          <a:bodyPr/>
          <a:lstStyle/>
          <a:p>
            <a:endParaRPr lang="en-US" sz="700" dirty="0"/>
          </a:p>
        </p:txBody>
      </p:sp>
      <p:sp>
        <p:nvSpPr>
          <p:cNvPr id="3" name="AutoShape 3">
            <a:extLst>
              <a:ext uri="{FF2B5EF4-FFF2-40B4-BE49-F238E27FC236}">
                <a16:creationId xmlns:a16="http://schemas.microsoft.com/office/drawing/2014/main" id="{E05E357D-EC77-E8E4-B8B5-5FBEB36CA32A}"/>
              </a:ext>
            </a:extLst>
          </p:cNvPr>
          <p:cNvSpPr/>
          <p:nvPr/>
        </p:nvSpPr>
        <p:spPr>
          <a:xfrm flipV="1">
            <a:off x="3371418" y="814388"/>
            <a:ext cx="5488609" cy="0"/>
          </a:xfrm>
          <a:prstGeom prst="line">
            <a:avLst/>
          </a:prstGeom>
          <a:ln w="57150" cap="flat">
            <a:solidFill>
              <a:srgbClr val="FFFFFF"/>
            </a:solidFill>
            <a:prstDash val="solid"/>
            <a:headEnd type="none" w="sm" len="sm"/>
            <a:tailEnd type="none" w="sm" len="sm"/>
          </a:ln>
        </p:spPr>
        <p:txBody>
          <a:bodyPr/>
          <a:lstStyle/>
          <a:p>
            <a:endParaRPr lang="en-US" sz="700" dirty="0"/>
          </a:p>
        </p:txBody>
      </p:sp>
      <p:sp>
        <p:nvSpPr>
          <p:cNvPr id="5" name="TextBox 5">
            <a:extLst>
              <a:ext uri="{FF2B5EF4-FFF2-40B4-BE49-F238E27FC236}">
                <a16:creationId xmlns:a16="http://schemas.microsoft.com/office/drawing/2014/main" id="{309935EE-0472-558F-6FB1-FF34110D94A2}"/>
              </a:ext>
            </a:extLst>
          </p:cNvPr>
          <p:cNvSpPr txBox="1"/>
          <p:nvPr/>
        </p:nvSpPr>
        <p:spPr>
          <a:xfrm>
            <a:off x="2839158" y="257175"/>
            <a:ext cx="5961942" cy="967509"/>
          </a:xfrm>
          <a:prstGeom prst="rect">
            <a:avLst/>
          </a:prstGeom>
        </p:spPr>
        <p:txBody>
          <a:bodyPr wrap="square" lIns="0" tIns="0" rIns="0" bIns="0" rtlCol="0" anchor="t">
            <a:spAutoFit/>
          </a:bodyPr>
          <a:lstStyle/>
          <a:p>
            <a:pPr>
              <a:lnSpc>
                <a:spcPts val="4125"/>
              </a:lnSpc>
            </a:pPr>
            <a:br>
              <a:rPr lang="en-US" spc="413" dirty="0">
                <a:latin typeface="Lovelo"/>
                <a:ea typeface="Lovelo"/>
                <a:cs typeface="Lovelo"/>
                <a:sym typeface="Lovelo"/>
              </a:rPr>
            </a:br>
            <a:r>
              <a:rPr lang="en-US" spc="413" dirty="0">
                <a:latin typeface="Lovelo"/>
                <a:ea typeface="Lovelo"/>
                <a:cs typeface="Lovelo"/>
                <a:sym typeface="Lovelo"/>
              </a:rPr>
              <a:t>Meetups, Thematic Weeks, Presentations</a:t>
            </a:r>
          </a:p>
        </p:txBody>
      </p:sp>
      <p:sp>
        <p:nvSpPr>
          <p:cNvPr id="6" name="AutoShape 6">
            <a:extLst>
              <a:ext uri="{FF2B5EF4-FFF2-40B4-BE49-F238E27FC236}">
                <a16:creationId xmlns:a16="http://schemas.microsoft.com/office/drawing/2014/main" id="{8A0D947D-521D-9BE5-D527-098EFF7A3531}"/>
              </a:ext>
            </a:extLst>
          </p:cNvPr>
          <p:cNvSpPr/>
          <p:nvPr/>
        </p:nvSpPr>
        <p:spPr>
          <a:xfrm flipV="1">
            <a:off x="2839158" y="1338263"/>
            <a:ext cx="4840862" cy="0"/>
          </a:xfrm>
          <a:prstGeom prst="line">
            <a:avLst/>
          </a:prstGeom>
          <a:ln w="57150" cap="flat">
            <a:solidFill>
              <a:srgbClr val="407AF6"/>
            </a:solidFill>
            <a:prstDash val="solid"/>
            <a:headEnd type="none" w="sm" len="sm"/>
            <a:tailEnd type="none" w="sm" len="sm"/>
          </a:ln>
        </p:spPr>
        <p:txBody>
          <a:bodyPr/>
          <a:lstStyle/>
          <a:p>
            <a:endParaRPr lang="en-US" sz="700" dirty="0"/>
          </a:p>
        </p:txBody>
      </p:sp>
      <p:pic>
        <p:nvPicPr>
          <p:cNvPr id="7" name="Picture 7">
            <a:extLst>
              <a:ext uri="{FF2B5EF4-FFF2-40B4-BE49-F238E27FC236}">
                <a16:creationId xmlns:a16="http://schemas.microsoft.com/office/drawing/2014/main" id="{B6D571FB-DBB8-2E1C-BF87-0E0A8401114D}"/>
              </a:ext>
            </a:extLst>
          </p:cNvPr>
          <p:cNvPicPr>
            <a:picLocks noChangeAspect="1"/>
          </p:cNvPicPr>
          <p:nvPr/>
        </p:nvPicPr>
        <p:blipFill>
          <a:blip r:embed="rId2"/>
          <a:stretch>
            <a:fillRect/>
          </a:stretch>
        </p:blipFill>
        <p:spPr>
          <a:xfrm>
            <a:off x="128042" y="2758077"/>
            <a:ext cx="2348309" cy="2348309"/>
          </a:xfrm>
          <a:prstGeom prst="rect">
            <a:avLst/>
          </a:prstGeom>
        </p:spPr>
      </p:pic>
      <p:pic>
        <p:nvPicPr>
          <p:cNvPr id="10" name="Picture 9">
            <a:extLst>
              <a:ext uri="{FF2B5EF4-FFF2-40B4-BE49-F238E27FC236}">
                <a16:creationId xmlns:a16="http://schemas.microsoft.com/office/drawing/2014/main" id="{457A6EC3-FFEB-0077-CF57-E323F694A4E9}"/>
              </a:ext>
            </a:extLst>
          </p:cNvPr>
          <p:cNvPicPr>
            <a:picLocks noChangeAspect="1"/>
          </p:cNvPicPr>
          <p:nvPr/>
        </p:nvPicPr>
        <p:blipFill>
          <a:blip r:embed="rId3"/>
          <a:stretch>
            <a:fillRect/>
          </a:stretch>
        </p:blipFill>
        <p:spPr>
          <a:xfrm>
            <a:off x="2669395" y="1432396"/>
            <a:ext cx="1474978" cy="2202152"/>
          </a:xfrm>
          <a:prstGeom prst="rect">
            <a:avLst/>
          </a:prstGeom>
        </p:spPr>
      </p:pic>
      <p:pic>
        <p:nvPicPr>
          <p:cNvPr id="15" name="Picture 14">
            <a:extLst>
              <a:ext uri="{FF2B5EF4-FFF2-40B4-BE49-F238E27FC236}">
                <a16:creationId xmlns:a16="http://schemas.microsoft.com/office/drawing/2014/main" id="{6336477B-CA8E-1CD3-B2DC-2AAF299ED03E}"/>
              </a:ext>
            </a:extLst>
          </p:cNvPr>
          <p:cNvPicPr>
            <a:picLocks noChangeAspect="1"/>
          </p:cNvPicPr>
          <p:nvPr/>
        </p:nvPicPr>
        <p:blipFill>
          <a:blip r:embed="rId4"/>
          <a:stretch>
            <a:fillRect/>
          </a:stretch>
        </p:blipFill>
        <p:spPr>
          <a:xfrm>
            <a:off x="4192047" y="1451843"/>
            <a:ext cx="1720113" cy="2243849"/>
          </a:xfrm>
          <a:prstGeom prst="rect">
            <a:avLst/>
          </a:prstGeom>
        </p:spPr>
      </p:pic>
      <p:pic>
        <p:nvPicPr>
          <p:cNvPr id="17" name="Picture 16">
            <a:extLst>
              <a:ext uri="{FF2B5EF4-FFF2-40B4-BE49-F238E27FC236}">
                <a16:creationId xmlns:a16="http://schemas.microsoft.com/office/drawing/2014/main" id="{950B7AFD-371A-3426-38F2-BE0AD61777EA}"/>
              </a:ext>
            </a:extLst>
          </p:cNvPr>
          <p:cNvPicPr>
            <a:picLocks noChangeAspect="1"/>
          </p:cNvPicPr>
          <p:nvPr/>
        </p:nvPicPr>
        <p:blipFill>
          <a:blip r:embed="rId5"/>
          <a:stretch>
            <a:fillRect/>
          </a:stretch>
        </p:blipFill>
        <p:spPr>
          <a:xfrm>
            <a:off x="5679553" y="1432396"/>
            <a:ext cx="1720112" cy="2390956"/>
          </a:xfrm>
          <a:prstGeom prst="rect">
            <a:avLst/>
          </a:prstGeom>
        </p:spPr>
      </p:pic>
      <p:sp>
        <p:nvSpPr>
          <p:cNvPr id="4" name="TextBox 3">
            <a:extLst>
              <a:ext uri="{FF2B5EF4-FFF2-40B4-BE49-F238E27FC236}">
                <a16:creationId xmlns:a16="http://schemas.microsoft.com/office/drawing/2014/main" id="{D3EFBE9B-6686-4B5F-809D-0607DF842698}"/>
              </a:ext>
            </a:extLst>
          </p:cNvPr>
          <p:cNvSpPr txBox="1"/>
          <p:nvPr/>
        </p:nvSpPr>
        <p:spPr>
          <a:xfrm>
            <a:off x="3201143" y="201628"/>
            <a:ext cx="5099874" cy="646331"/>
          </a:xfrm>
          <a:prstGeom prst="rect">
            <a:avLst/>
          </a:prstGeom>
          <a:noFill/>
        </p:spPr>
        <p:txBody>
          <a:bodyPr wrap="square" rtlCol="0">
            <a:spAutoFit/>
          </a:bodyPr>
          <a:lstStyle/>
          <a:p>
            <a:pPr algn="ctr"/>
            <a:r>
              <a:rPr lang="en-US" sz="1800" dirty="0"/>
              <a:t>AI Orientation to Technology Workshops and Faculty, Student AI Related Research</a:t>
            </a:r>
          </a:p>
        </p:txBody>
      </p:sp>
      <p:sp>
        <p:nvSpPr>
          <p:cNvPr id="8" name="TextBox 7">
            <a:extLst>
              <a:ext uri="{FF2B5EF4-FFF2-40B4-BE49-F238E27FC236}">
                <a16:creationId xmlns:a16="http://schemas.microsoft.com/office/drawing/2014/main" id="{2083BE39-EEA6-460B-B3CD-BEA615A0200C}"/>
              </a:ext>
            </a:extLst>
          </p:cNvPr>
          <p:cNvSpPr txBox="1"/>
          <p:nvPr/>
        </p:nvSpPr>
        <p:spPr>
          <a:xfrm>
            <a:off x="2739106" y="3748127"/>
            <a:ext cx="1665012" cy="738664"/>
          </a:xfrm>
          <a:prstGeom prst="rect">
            <a:avLst/>
          </a:prstGeom>
          <a:noFill/>
        </p:spPr>
        <p:txBody>
          <a:bodyPr wrap="square" rtlCol="0">
            <a:spAutoFit/>
          </a:bodyPr>
          <a:lstStyle/>
          <a:p>
            <a:r>
              <a:rPr lang="en-US" dirty="0"/>
              <a:t>AI Research Faculty </a:t>
            </a:r>
            <a:br>
              <a:rPr lang="en-US" dirty="0"/>
            </a:br>
            <a:r>
              <a:rPr lang="en-US" dirty="0"/>
              <a:t>Presentations</a:t>
            </a:r>
          </a:p>
        </p:txBody>
      </p:sp>
      <p:sp>
        <p:nvSpPr>
          <p:cNvPr id="9" name="TextBox 8">
            <a:extLst>
              <a:ext uri="{FF2B5EF4-FFF2-40B4-BE49-F238E27FC236}">
                <a16:creationId xmlns:a16="http://schemas.microsoft.com/office/drawing/2014/main" id="{68942F3F-FF40-4144-B3D7-38D8F4DD8264}"/>
              </a:ext>
            </a:extLst>
          </p:cNvPr>
          <p:cNvSpPr txBox="1"/>
          <p:nvPr/>
        </p:nvSpPr>
        <p:spPr>
          <a:xfrm>
            <a:off x="4459218" y="3824509"/>
            <a:ext cx="1180131" cy="738664"/>
          </a:xfrm>
          <a:prstGeom prst="rect">
            <a:avLst/>
          </a:prstGeom>
          <a:noFill/>
        </p:spPr>
        <p:txBody>
          <a:bodyPr wrap="none" rtlCol="0">
            <a:spAutoFit/>
          </a:bodyPr>
          <a:lstStyle/>
          <a:p>
            <a:r>
              <a:rPr lang="en-US" dirty="0"/>
              <a:t>AI/Robotics</a:t>
            </a:r>
            <a:br>
              <a:rPr lang="en-US" dirty="0"/>
            </a:br>
            <a:r>
              <a:rPr lang="en-US" dirty="0"/>
              <a:t>Training Kits</a:t>
            </a:r>
            <a:br>
              <a:rPr lang="en-US" dirty="0"/>
            </a:br>
            <a:r>
              <a:rPr lang="en-US" dirty="0"/>
              <a:t>Workshops</a:t>
            </a:r>
          </a:p>
        </p:txBody>
      </p:sp>
      <p:sp>
        <p:nvSpPr>
          <p:cNvPr id="16" name="TextBox 15">
            <a:extLst>
              <a:ext uri="{FF2B5EF4-FFF2-40B4-BE49-F238E27FC236}">
                <a16:creationId xmlns:a16="http://schemas.microsoft.com/office/drawing/2014/main" id="{3A769555-78CE-4EEF-A9F4-D2DDA5B6EF11}"/>
              </a:ext>
            </a:extLst>
          </p:cNvPr>
          <p:cNvSpPr txBox="1"/>
          <p:nvPr/>
        </p:nvSpPr>
        <p:spPr>
          <a:xfrm>
            <a:off x="7322059" y="1615195"/>
            <a:ext cx="1746377" cy="954107"/>
          </a:xfrm>
          <a:prstGeom prst="rect">
            <a:avLst/>
          </a:prstGeom>
          <a:noFill/>
        </p:spPr>
        <p:txBody>
          <a:bodyPr wrap="square">
            <a:spAutoFit/>
          </a:bodyPr>
          <a:lstStyle/>
          <a:p>
            <a:r>
              <a:rPr lang="en-US" dirty="0"/>
              <a:t>Data, AI, </a:t>
            </a:r>
            <a:br>
              <a:rPr lang="en-US" dirty="0"/>
            </a:br>
            <a:r>
              <a:rPr lang="en-US" dirty="0"/>
              <a:t>Open Access</a:t>
            </a:r>
            <a:br>
              <a:rPr lang="en-US" dirty="0"/>
            </a:br>
            <a:r>
              <a:rPr lang="en-US" dirty="0"/>
              <a:t>Global North and South Presentation</a:t>
            </a:r>
          </a:p>
        </p:txBody>
      </p:sp>
      <p:pic>
        <p:nvPicPr>
          <p:cNvPr id="14" name="Picture 13">
            <a:extLst>
              <a:ext uri="{FF2B5EF4-FFF2-40B4-BE49-F238E27FC236}">
                <a16:creationId xmlns:a16="http://schemas.microsoft.com/office/drawing/2014/main" id="{55BB979D-A14A-46C0-9890-F3F7A533DDA5}"/>
              </a:ext>
            </a:extLst>
          </p:cNvPr>
          <p:cNvPicPr>
            <a:picLocks noChangeAspect="1"/>
          </p:cNvPicPr>
          <p:nvPr/>
        </p:nvPicPr>
        <p:blipFill>
          <a:blip r:embed="rId6"/>
          <a:stretch>
            <a:fillRect/>
          </a:stretch>
        </p:blipFill>
        <p:spPr>
          <a:xfrm>
            <a:off x="6454024" y="3823352"/>
            <a:ext cx="2689976" cy="1344988"/>
          </a:xfrm>
          <a:prstGeom prst="rect">
            <a:avLst/>
          </a:prstGeom>
        </p:spPr>
      </p:pic>
      <p:sp>
        <p:nvSpPr>
          <p:cNvPr id="18" name="TextBox 17">
            <a:extLst>
              <a:ext uri="{FF2B5EF4-FFF2-40B4-BE49-F238E27FC236}">
                <a16:creationId xmlns:a16="http://schemas.microsoft.com/office/drawing/2014/main" id="{718BA734-4624-41A5-9D07-42444176DA6A}"/>
              </a:ext>
            </a:extLst>
          </p:cNvPr>
          <p:cNvSpPr txBox="1"/>
          <p:nvPr/>
        </p:nvSpPr>
        <p:spPr>
          <a:xfrm>
            <a:off x="7399665" y="2990556"/>
            <a:ext cx="1720112" cy="738664"/>
          </a:xfrm>
          <a:prstGeom prst="rect">
            <a:avLst/>
          </a:prstGeom>
          <a:noFill/>
        </p:spPr>
        <p:txBody>
          <a:bodyPr wrap="square" rtlCol="0">
            <a:spAutoFit/>
          </a:bodyPr>
          <a:lstStyle/>
          <a:p>
            <a:r>
              <a:rPr lang="en-US" dirty="0"/>
              <a:t>Streaming Party</a:t>
            </a:r>
            <a:br>
              <a:rPr lang="en-US" dirty="0"/>
            </a:br>
            <a:r>
              <a:rPr lang="en-US" dirty="0"/>
              <a:t>For Faculty Students and Staff</a:t>
            </a:r>
          </a:p>
        </p:txBody>
      </p:sp>
    </p:spTree>
    <p:extLst>
      <p:ext uri="{BB962C8B-B14F-4D97-AF65-F5344CB8AC3E}">
        <p14:creationId xmlns:p14="http://schemas.microsoft.com/office/powerpoint/2010/main" val="3581159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F43BB-F19A-42BE-A00A-1F5D6D959BFC}"/>
              </a:ext>
            </a:extLst>
          </p:cNvPr>
          <p:cNvPicPr>
            <a:picLocks noChangeAspect="1"/>
          </p:cNvPicPr>
          <p:nvPr/>
        </p:nvPicPr>
        <p:blipFill rotWithShape="1">
          <a:blip r:embed="rId2"/>
          <a:srcRect t="51481"/>
          <a:stretch/>
        </p:blipFill>
        <p:spPr>
          <a:xfrm>
            <a:off x="2438400" y="466725"/>
            <a:ext cx="6754647" cy="4210050"/>
          </a:xfrm>
          <a:prstGeom prst="rect">
            <a:avLst/>
          </a:prstGeom>
        </p:spPr>
      </p:pic>
      <p:pic>
        <p:nvPicPr>
          <p:cNvPr id="2" name="Picture 1">
            <a:extLst>
              <a:ext uri="{FF2B5EF4-FFF2-40B4-BE49-F238E27FC236}">
                <a16:creationId xmlns:a16="http://schemas.microsoft.com/office/drawing/2014/main" id="{66F3DE56-A636-4089-91B7-4EEB9A2457B9}"/>
              </a:ext>
            </a:extLst>
          </p:cNvPr>
          <p:cNvPicPr>
            <a:picLocks noChangeAspect="1"/>
          </p:cNvPicPr>
          <p:nvPr/>
        </p:nvPicPr>
        <p:blipFill rotWithShape="1">
          <a:blip r:embed="rId2"/>
          <a:srcRect b="50177"/>
          <a:stretch/>
        </p:blipFill>
        <p:spPr>
          <a:xfrm>
            <a:off x="76200" y="1543050"/>
            <a:ext cx="2658533" cy="1701563"/>
          </a:xfrm>
          <a:prstGeom prst="rect">
            <a:avLst/>
          </a:prstGeom>
        </p:spPr>
      </p:pic>
    </p:spTree>
    <p:extLst>
      <p:ext uri="{BB962C8B-B14F-4D97-AF65-F5344CB8AC3E}">
        <p14:creationId xmlns:p14="http://schemas.microsoft.com/office/powerpoint/2010/main" val="515119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4948E-A0A3-FA89-E2D1-FE089217D2F4}"/>
              </a:ext>
            </a:extLst>
          </p:cNvPr>
          <p:cNvSpPr>
            <a:spLocks noGrp="1"/>
          </p:cNvSpPr>
          <p:nvPr>
            <p:ph type="title"/>
          </p:nvPr>
        </p:nvSpPr>
        <p:spPr>
          <a:xfrm>
            <a:off x="824697" y="205980"/>
            <a:ext cx="7170517" cy="667600"/>
          </a:xfrm>
        </p:spPr>
        <p:txBody>
          <a:bodyPr anchor="ctr">
            <a:noAutofit/>
          </a:bodyPr>
          <a:lstStyle/>
          <a:p>
            <a:r>
              <a:rPr lang="en-US" sz="2700" spc="-85" dirty="0">
                <a:solidFill>
                  <a:srgbClr val="003DA5"/>
                </a:solidFill>
                <a:latin typeface="Fira Sans Medium"/>
              </a:rPr>
              <a:t>Experiential Learning at Orbach Science Library</a:t>
            </a:r>
          </a:p>
        </p:txBody>
      </p:sp>
      <p:sp>
        <p:nvSpPr>
          <p:cNvPr id="3" name="Content Placeholder 2">
            <a:extLst>
              <a:ext uri="{FF2B5EF4-FFF2-40B4-BE49-F238E27FC236}">
                <a16:creationId xmlns:a16="http://schemas.microsoft.com/office/drawing/2014/main" id="{44FB64B9-8646-E304-C0CB-D89EF1675EC6}"/>
              </a:ext>
            </a:extLst>
          </p:cNvPr>
          <p:cNvSpPr>
            <a:spLocks noGrp="1"/>
          </p:cNvSpPr>
          <p:nvPr>
            <p:ph sz="half" idx="1"/>
          </p:nvPr>
        </p:nvSpPr>
        <p:spPr>
          <a:xfrm>
            <a:off x="956359" y="1067765"/>
            <a:ext cx="4929368" cy="3134388"/>
          </a:xfrm>
        </p:spPr>
        <p:txBody>
          <a:bodyPr>
            <a:normAutofit lnSpcReduction="10000"/>
          </a:bodyPr>
          <a:lstStyle/>
          <a:p>
            <a:r>
              <a:rPr lang="en-US" dirty="0">
                <a:hlinkClick r:id="rId2"/>
              </a:rPr>
              <a:t>Creat'R Lab Makerspace </a:t>
            </a:r>
            <a:r>
              <a:rPr lang="en-US" dirty="0"/>
              <a:t>(Room 140) </a:t>
            </a:r>
          </a:p>
          <a:p>
            <a:r>
              <a:rPr lang="en-US" dirty="0">
                <a:hlinkClick r:id="rId3"/>
              </a:rPr>
              <a:t>Robotics Lab </a:t>
            </a:r>
            <a:r>
              <a:rPr lang="en-US" dirty="0"/>
              <a:t>(Room 146)</a:t>
            </a:r>
          </a:p>
          <a:p>
            <a:r>
              <a:rPr lang="en-US" dirty="0">
                <a:hlinkClick r:id="rId4"/>
              </a:rPr>
              <a:t>3D XP Lab</a:t>
            </a:r>
            <a:r>
              <a:rPr lang="en-US" dirty="0"/>
              <a:t> (Room 145) – virtual reality</a:t>
            </a:r>
            <a:br>
              <a:rPr lang="en-US" dirty="0"/>
            </a:br>
            <a:endParaRPr lang="en-US" dirty="0"/>
          </a:p>
          <a:p>
            <a:r>
              <a:rPr lang="en-US" dirty="0"/>
              <a:t>Workshops:</a:t>
            </a:r>
          </a:p>
          <a:p>
            <a:pPr lvl="1"/>
            <a:r>
              <a:rPr lang="en-US" dirty="0">
                <a:hlinkClick r:id="rId5"/>
              </a:rPr>
              <a:t>Maker Week </a:t>
            </a:r>
            <a:r>
              <a:rPr lang="en-US" dirty="0"/>
              <a:t>(every April) with hands-on entrepreneurial prototyping workshops</a:t>
            </a:r>
          </a:p>
          <a:p>
            <a:pPr lvl="1"/>
            <a:r>
              <a:rPr lang="en-US" dirty="0">
                <a:hlinkClick r:id="rId6"/>
              </a:rPr>
              <a:t>Robotics Camp </a:t>
            </a:r>
            <a:r>
              <a:rPr lang="en-US" dirty="0"/>
              <a:t>(every summer) </a:t>
            </a:r>
            <a:endParaRPr lang="en-US" b="1" dirty="0">
              <a:solidFill>
                <a:srgbClr val="FF0000"/>
              </a:solidFill>
            </a:endParaRPr>
          </a:p>
          <a:p>
            <a:pPr lvl="2"/>
            <a:r>
              <a:rPr lang="en-US" b="1" dirty="0"/>
              <a:t>Free for any interested UCR students</a:t>
            </a:r>
          </a:p>
          <a:p>
            <a:pPr lvl="2"/>
            <a:r>
              <a:rPr lang="en-US" dirty="0"/>
              <a:t>For beginners and for all disciplines (20 slots)</a:t>
            </a:r>
          </a:p>
          <a:p>
            <a:pPr lvl="2"/>
            <a:r>
              <a:rPr lang="en-US" dirty="0"/>
              <a:t>Hardware skills (CAD modeling) to create an object</a:t>
            </a:r>
          </a:p>
          <a:p>
            <a:pPr lvl="2"/>
            <a:r>
              <a:rPr lang="en-US" dirty="0"/>
              <a:t>Software skills (Python and C++ coding)</a:t>
            </a:r>
          </a:p>
          <a:p>
            <a:pPr lvl="2"/>
            <a:r>
              <a:rPr lang="en-US" dirty="0"/>
              <a:t>AI + Robotics Incorporating AI into the robot</a:t>
            </a:r>
          </a:p>
          <a:p>
            <a:pPr marL="457200" lvl="2" indent="0">
              <a:buNone/>
            </a:pPr>
            <a:br>
              <a:rPr lang="en-US" dirty="0"/>
            </a:br>
            <a:r>
              <a:rPr lang="en-US" dirty="0">
                <a:hlinkClick r:id="rId7"/>
              </a:rPr>
              <a:t>UC Loves Data Week</a:t>
            </a:r>
            <a:endParaRPr lang="en-US" dirty="0"/>
          </a:p>
        </p:txBody>
      </p:sp>
      <p:pic>
        <p:nvPicPr>
          <p:cNvPr id="4" name="Picture 3" descr="A student working in the Robotics Lab in Orbach Library. ">
            <a:extLst>
              <a:ext uri="{FF2B5EF4-FFF2-40B4-BE49-F238E27FC236}">
                <a16:creationId xmlns:a16="http://schemas.microsoft.com/office/drawing/2014/main" id="{6EAF6741-F5F9-F477-EDF1-AA7134F2525E}"/>
              </a:ext>
            </a:extLst>
          </p:cNvPr>
          <p:cNvPicPr>
            <a:picLocks noChangeAspect="1"/>
          </p:cNvPicPr>
          <p:nvPr/>
        </p:nvPicPr>
        <p:blipFill>
          <a:blip r:embed="rId8"/>
          <a:srcRect l="23726" r="16489"/>
          <a:stretch>
            <a:fillRect/>
          </a:stretch>
        </p:blipFill>
        <p:spPr>
          <a:xfrm>
            <a:off x="5997257" y="1252921"/>
            <a:ext cx="2631736" cy="2949232"/>
          </a:xfrm>
          <a:prstGeom prst="rect">
            <a:avLst/>
          </a:prstGeom>
          <a:noFill/>
        </p:spPr>
      </p:pic>
    </p:spTree>
    <p:extLst>
      <p:ext uri="{BB962C8B-B14F-4D97-AF65-F5344CB8AC3E}">
        <p14:creationId xmlns:p14="http://schemas.microsoft.com/office/powerpoint/2010/main" val="1331592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364236" y="902581"/>
            <a:ext cx="5542665" cy="19050"/>
          </a:xfrm>
          <a:prstGeom prst="line">
            <a:avLst/>
          </a:prstGeom>
          <a:ln w="57150" cap="flat">
            <a:solidFill>
              <a:srgbClr val="407AF6"/>
            </a:solidFill>
            <a:prstDash val="solid"/>
            <a:headEnd type="none" w="sm" len="sm"/>
            <a:tailEnd type="none" w="sm" len="sm"/>
          </a:ln>
        </p:spPr>
        <p:txBody>
          <a:bodyPr/>
          <a:lstStyle/>
          <a:p>
            <a:endParaRPr lang="en-US" sz="700" dirty="0"/>
          </a:p>
        </p:txBody>
      </p:sp>
      <p:sp>
        <p:nvSpPr>
          <p:cNvPr id="4" name="TextBox 4"/>
          <p:cNvSpPr txBox="1"/>
          <p:nvPr/>
        </p:nvSpPr>
        <p:spPr>
          <a:xfrm>
            <a:off x="-105350" y="-56474"/>
            <a:ext cx="8847582" cy="981038"/>
          </a:xfrm>
          <a:prstGeom prst="rect">
            <a:avLst/>
          </a:prstGeom>
        </p:spPr>
        <p:txBody>
          <a:bodyPr wrap="square" lIns="0" tIns="0" rIns="0" bIns="0" rtlCol="0" anchor="t">
            <a:spAutoFit/>
          </a:bodyPr>
          <a:lstStyle/>
          <a:p>
            <a:pPr algn="ctr">
              <a:lnSpc>
                <a:spcPts val="4125"/>
              </a:lnSpc>
            </a:pPr>
            <a:r>
              <a:rPr lang="en-US" sz="3000" spc="413" dirty="0">
                <a:latin typeface="Lovelo"/>
                <a:ea typeface="Lovelo"/>
                <a:cs typeface="Lovelo"/>
                <a:sym typeface="Lovelo"/>
              </a:rPr>
              <a:t>Geospatial Information Services </a:t>
            </a:r>
            <a:br>
              <a:rPr lang="en-US" sz="3000" spc="413" dirty="0">
                <a:latin typeface="Lovelo"/>
                <a:ea typeface="Lovelo"/>
                <a:cs typeface="Lovelo"/>
                <a:sym typeface="Lovelo"/>
              </a:rPr>
            </a:br>
            <a:r>
              <a:rPr lang="en-US" sz="1800" spc="413" dirty="0">
                <a:latin typeface="+mn-lt"/>
                <a:ea typeface="Lovelo"/>
                <a:cs typeface="Lovelo"/>
                <a:sym typeface="Lovelo"/>
              </a:rPr>
              <a:t>AI + GIS, Planet Imagery Day</a:t>
            </a:r>
          </a:p>
        </p:txBody>
      </p:sp>
      <p:sp>
        <p:nvSpPr>
          <p:cNvPr id="5" name="AutoShape 5"/>
          <p:cNvSpPr/>
          <p:nvPr/>
        </p:nvSpPr>
        <p:spPr>
          <a:xfrm>
            <a:off x="0" y="4773291"/>
            <a:ext cx="9429440" cy="370209"/>
          </a:xfrm>
          <a:prstGeom prst="rect">
            <a:avLst/>
          </a:prstGeom>
          <a:solidFill>
            <a:srgbClr val="097969"/>
          </a:solidFill>
        </p:spPr>
        <p:txBody>
          <a:bodyPr/>
          <a:lstStyle/>
          <a:p>
            <a:endParaRPr lang="en-US" sz="700"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3" name="Picture 2">
            <a:extLst>
              <a:ext uri="{FF2B5EF4-FFF2-40B4-BE49-F238E27FC236}">
                <a16:creationId xmlns:a16="http://schemas.microsoft.com/office/drawing/2014/main" id="{732B02CC-75CF-486B-AB88-A24F0F0138D8}"/>
              </a:ext>
            </a:extLst>
          </p:cNvPr>
          <p:cNvPicPr>
            <a:picLocks noChangeAspect="1"/>
          </p:cNvPicPr>
          <p:nvPr/>
        </p:nvPicPr>
        <p:blipFill>
          <a:blip r:embed="rId2"/>
          <a:stretch>
            <a:fillRect/>
          </a:stretch>
        </p:blipFill>
        <p:spPr>
          <a:xfrm>
            <a:off x="486401" y="2468584"/>
            <a:ext cx="3742258" cy="1691706"/>
          </a:xfrm>
          <a:prstGeom prst="rect">
            <a:avLst/>
          </a:prstGeom>
        </p:spPr>
      </p:pic>
      <p:sp>
        <p:nvSpPr>
          <p:cNvPr id="9" name="TextBox 8">
            <a:extLst>
              <a:ext uri="{FF2B5EF4-FFF2-40B4-BE49-F238E27FC236}">
                <a16:creationId xmlns:a16="http://schemas.microsoft.com/office/drawing/2014/main" id="{E1E9F94A-80AA-4348-A026-06E05FF0C0B6}"/>
              </a:ext>
            </a:extLst>
          </p:cNvPr>
          <p:cNvSpPr txBox="1"/>
          <p:nvPr/>
        </p:nvSpPr>
        <p:spPr>
          <a:xfrm>
            <a:off x="2705100" y="4311626"/>
            <a:ext cx="6210300" cy="415498"/>
          </a:xfrm>
          <a:prstGeom prst="rect">
            <a:avLst/>
          </a:prstGeom>
          <a:noFill/>
        </p:spPr>
        <p:txBody>
          <a:bodyPr wrap="square">
            <a:spAutoFit/>
          </a:bodyPr>
          <a:lstStyle/>
          <a:p>
            <a:r>
              <a:rPr lang="en-US" sz="700" dirty="0"/>
              <a:t>In a collaboration with the Artificial Intelligence for Sustainable Agriculture (AI4SA) project, the library hosted Planet Imagery Day on May 2, 2025. The event featured presentations regarding using Planet imagery in Google Earth Engine and in ArcGIS products, given by staff from Planet and Esri respectively. </a:t>
            </a:r>
          </a:p>
        </p:txBody>
      </p:sp>
      <p:pic>
        <p:nvPicPr>
          <p:cNvPr id="13" name="Picture 12">
            <a:extLst>
              <a:ext uri="{FF2B5EF4-FFF2-40B4-BE49-F238E27FC236}">
                <a16:creationId xmlns:a16="http://schemas.microsoft.com/office/drawing/2014/main" id="{C77232D9-E8B1-4255-8CAE-0B16EF3A2953}"/>
              </a:ext>
            </a:extLst>
          </p:cNvPr>
          <p:cNvPicPr>
            <a:picLocks noChangeAspect="1"/>
          </p:cNvPicPr>
          <p:nvPr/>
        </p:nvPicPr>
        <p:blipFill>
          <a:blip r:embed="rId3"/>
          <a:stretch>
            <a:fillRect/>
          </a:stretch>
        </p:blipFill>
        <p:spPr>
          <a:xfrm>
            <a:off x="3001294" y="1003420"/>
            <a:ext cx="2713627" cy="1484602"/>
          </a:xfrm>
          <a:prstGeom prst="rect">
            <a:avLst/>
          </a:prstGeom>
        </p:spPr>
      </p:pic>
      <p:sp>
        <p:nvSpPr>
          <p:cNvPr id="14" name="TextBox 13">
            <a:extLst>
              <a:ext uri="{FF2B5EF4-FFF2-40B4-BE49-F238E27FC236}">
                <a16:creationId xmlns:a16="http://schemas.microsoft.com/office/drawing/2014/main" id="{378AD807-808B-4AE5-984C-B83C37D3F486}"/>
              </a:ext>
            </a:extLst>
          </p:cNvPr>
          <p:cNvSpPr txBox="1"/>
          <p:nvPr/>
        </p:nvSpPr>
        <p:spPr>
          <a:xfrm>
            <a:off x="4867011" y="3447851"/>
            <a:ext cx="3875221" cy="738664"/>
          </a:xfrm>
          <a:prstGeom prst="rect">
            <a:avLst/>
          </a:prstGeom>
          <a:noFill/>
        </p:spPr>
        <p:txBody>
          <a:bodyPr wrap="square">
            <a:spAutoFit/>
          </a:bodyPr>
          <a:lstStyle/>
          <a:p>
            <a:r>
              <a:rPr lang="en-US" dirty="0"/>
              <a:t>Planet Imagery Day is supported by USDA-NIFA's Artificial Intelligence for Sustainable Agriculture project</a:t>
            </a:r>
          </a:p>
        </p:txBody>
      </p:sp>
      <p:sp>
        <p:nvSpPr>
          <p:cNvPr id="16" name="TextBox 15">
            <a:extLst>
              <a:ext uri="{FF2B5EF4-FFF2-40B4-BE49-F238E27FC236}">
                <a16:creationId xmlns:a16="http://schemas.microsoft.com/office/drawing/2014/main" id="{D4F9771E-D76E-48A1-AAB0-4085DD3572E4}"/>
              </a:ext>
            </a:extLst>
          </p:cNvPr>
          <p:cNvSpPr txBox="1"/>
          <p:nvPr/>
        </p:nvSpPr>
        <p:spPr>
          <a:xfrm>
            <a:off x="4915342" y="2415991"/>
            <a:ext cx="4715796" cy="738664"/>
          </a:xfrm>
          <a:prstGeom prst="rect">
            <a:avLst/>
          </a:prstGeom>
          <a:noFill/>
        </p:spPr>
        <p:txBody>
          <a:bodyPr wrap="square">
            <a:spAutoFit/>
          </a:bodyPr>
          <a:lstStyle/>
          <a:p>
            <a:r>
              <a:rPr lang="en-US" dirty="0"/>
              <a:t>Dr. Nan Li, UCR Environmental Sciences</a:t>
            </a:r>
          </a:p>
          <a:p>
            <a:endParaRPr lang="en-US" dirty="0"/>
          </a:p>
          <a:p>
            <a:r>
              <a:rPr lang="en-US" dirty="0"/>
              <a:t>Dr. Nicolas dos Santos, UCR Computer Science</a:t>
            </a:r>
          </a:p>
        </p:txBody>
      </p:sp>
      <p:pic>
        <p:nvPicPr>
          <p:cNvPr id="7" name="Picture 6">
            <a:extLst>
              <a:ext uri="{FF2B5EF4-FFF2-40B4-BE49-F238E27FC236}">
                <a16:creationId xmlns:a16="http://schemas.microsoft.com/office/drawing/2014/main" id="{F86DE684-9FB7-4250-9137-47ED581C0233}"/>
              </a:ext>
            </a:extLst>
          </p:cNvPr>
          <p:cNvPicPr>
            <a:picLocks noChangeAspect="1"/>
          </p:cNvPicPr>
          <p:nvPr/>
        </p:nvPicPr>
        <p:blipFill>
          <a:blip r:embed="rId4"/>
          <a:stretch>
            <a:fillRect/>
          </a:stretch>
        </p:blipFill>
        <p:spPr>
          <a:xfrm>
            <a:off x="6058263" y="1029296"/>
            <a:ext cx="2713627" cy="1308700"/>
          </a:xfrm>
          <a:prstGeom prst="rect">
            <a:avLst/>
          </a:prstGeom>
        </p:spPr>
      </p:pic>
      <p:pic>
        <p:nvPicPr>
          <p:cNvPr id="10" name="Picture 9">
            <a:extLst>
              <a:ext uri="{FF2B5EF4-FFF2-40B4-BE49-F238E27FC236}">
                <a16:creationId xmlns:a16="http://schemas.microsoft.com/office/drawing/2014/main" id="{7E542417-201F-45EF-8EB4-2B675800F177}"/>
              </a:ext>
            </a:extLst>
          </p:cNvPr>
          <p:cNvPicPr>
            <a:picLocks noChangeAspect="1"/>
          </p:cNvPicPr>
          <p:nvPr/>
        </p:nvPicPr>
        <p:blipFill>
          <a:blip r:embed="rId5"/>
          <a:stretch>
            <a:fillRect/>
          </a:stretch>
        </p:blipFill>
        <p:spPr>
          <a:xfrm>
            <a:off x="510321" y="1190832"/>
            <a:ext cx="2067283" cy="1038222"/>
          </a:xfrm>
          <a:prstGeom prst="rect">
            <a:avLst/>
          </a:prstGeom>
        </p:spPr>
      </p:pic>
    </p:spTree>
    <p:extLst>
      <p:ext uri="{BB962C8B-B14F-4D97-AF65-F5344CB8AC3E}">
        <p14:creationId xmlns:p14="http://schemas.microsoft.com/office/powerpoint/2010/main" val="3424641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408482" y="965663"/>
            <a:ext cx="5542665" cy="19050"/>
          </a:xfrm>
          <a:prstGeom prst="line">
            <a:avLst/>
          </a:prstGeom>
          <a:ln w="57150" cap="flat">
            <a:solidFill>
              <a:srgbClr val="407AF6"/>
            </a:solidFill>
            <a:prstDash val="solid"/>
            <a:headEnd type="none" w="sm" len="sm"/>
            <a:tailEnd type="none" w="sm" len="sm"/>
          </a:ln>
        </p:spPr>
        <p:txBody>
          <a:bodyPr/>
          <a:lstStyle/>
          <a:p>
            <a:endParaRPr lang="en-US" sz="700" dirty="0"/>
          </a:p>
        </p:txBody>
      </p:sp>
      <p:sp>
        <p:nvSpPr>
          <p:cNvPr id="4" name="TextBox 4"/>
          <p:cNvSpPr txBox="1"/>
          <p:nvPr/>
        </p:nvSpPr>
        <p:spPr>
          <a:xfrm>
            <a:off x="615043" y="-74544"/>
            <a:ext cx="7696200" cy="1001364"/>
          </a:xfrm>
          <a:prstGeom prst="rect">
            <a:avLst/>
          </a:prstGeom>
        </p:spPr>
        <p:txBody>
          <a:bodyPr wrap="square" lIns="0" tIns="0" rIns="0" bIns="0" rtlCol="0" anchor="t">
            <a:spAutoFit/>
          </a:bodyPr>
          <a:lstStyle/>
          <a:p>
            <a:pPr algn="ctr">
              <a:lnSpc>
                <a:spcPts val="4125"/>
              </a:lnSpc>
            </a:pPr>
            <a:r>
              <a:rPr lang="en-US" sz="2400" spc="413" dirty="0">
                <a:latin typeface="Lovelo"/>
                <a:ea typeface="Lovelo"/>
                <a:cs typeface="Lovelo"/>
                <a:sym typeface="Lovelo"/>
              </a:rPr>
              <a:t>AI Enhanced Robotics Summer Camp </a:t>
            </a:r>
            <a:br>
              <a:rPr lang="en-US" sz="2400" spc="413" dirty="0">
                <a:latin typeface="Lovelo"/>
                <a:ea typeface="Lovelo"/>
                <a:cs typeface="Lovelo"/>
                <a:sym typeface="Lovelo"/>
              </a:rPr>
            </a:br>
            <a:r>
              <a:rPr lang="en-US" sz="2400" spc="413" dirty="0">
                <a:latin typeface="Lovelo"/>
                <a:ea typeface="Lovelo"/>
                <a:cs typeface="Lovelo"/>
                <a:sym typeface="Lovelo"/>
              </a:rPr>
              <a:t>LAB Workshops: From Zero to Hero  </a:t>
            </a:r>
          </a:p>
        </p:txBody>
      </p:sp>
      <p:sp>
        <p:nvSpPr>
          <p:cNvPr id="5" name="AutoShape 5"/>
          <p:cNvSpPr/>
          <p:nvPr/>
        </p:nvSpPr>
        <p:spPr>
          <a:xfrm>
            <a:off x="0" y="4773291"/>
            <a:ext cx="9429440" cy="370209"/>
          </a:xfrm>
          <a:prstGeom prst="rect">
            <a:avLst/>
          </a:prstGeom>
          <a:solidFill>
            <a:srgbClr val="097969"/>
          </a:solidFill>
        </p:spPr>
        <p:txBody>
          <a:bodyPr/>
          <a:lstStyle/>
          <a:p>
            <a:endParaRPr lang="en-US" sz="700"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2050" name="Picture 2">
            <a:extLst>
              <a:ext uri="{FF2B5EF4-FFF2-40B4-BE49-F238E27FC236}">
                <a16:creationId xmlns:a16="http://schemas.microsoft.com/office/drawing/2014/main" id="{7F5E44D6-B5D9-4DD6-B81D-70D1626F5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03494"/>
            <a:ext cx="3882212" cy="21817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78D2C8-D4B7-457D-9674-CB93FC37B382}"/>
              </a:ext>
            </a:extLst>
          </p:cNvPr>
          <p:cNvSpPr txBox="1"/>
          <p:nvPr/>
        </p:nvSpPr>
        <p:spPr>
          <a:xfrm>
            <a:off x="5372100" y="1160246"/>
            <a:ext cx="2939143" cy="2015936"/>
          </a:xfrm>
          <a:prstGeom prst="rect">
            <a:avLst/>
          </a:prstGeom>
          <a:noFill/>
        </p:spPr>
        <p:txBody>
          <a:bodyPr wrap="square">
            <a:spAutoFit/>
          </a:bodyPr>
          <a:lstStyle/>
          <a:p>
            <a:pPr fontAlgn="base">
              <a:spcAft>
                <a:spcPts val="600"/>
              </a:spcAft>
              <a:buFont typeface="Arial" panose="020B0604020202020204" pitchFamily="34" charset="0"/>
              <a:buChar char="•"/>
            </a:pPr>
            <a:r>
              <a:rPr lang="en-US" sz="1200" dirty="0">
                <a:latin typeface="Lato" panose="020F0502020204030203" pitchFamily="34" charset="0"/>
              </a:rPr>
              <a:t>An AI training method, which teaches the model to recognize items based on an image</a:t>
            </a:r>
          </a:p>
          <a:p>
            <a:pPr fontAlgn="base">
              <a:buFont typeface="Arial" panose="020B0604020202020204" pitchFamily="34" charset="0"/>
              <a:buChar char="•"/>
            </a:pPr>
            <a:br>
              <a:rPr lang="en-US" sz="1200" dirty="0"/>
            </a:br>
            <a:r>
              <a:rPr lang="en-US" sz="1200" dirty="0">
                <a:latin typeface="Lato" panose="020F0502020204030203" pitchFamily="34" charset="0"/>
              </a:rPr>
              <a:t>Convolutional Neural Nets Integrated with Robotics</a:t>
            </a:r>
          </a:p>
          <a:p>
            <a:pPr fontAlgn="base">
              <a:spcAft>
                <a:spcPts val="600"/>
              </a:spcAft>
              <a:buFont typeface="Arial" panose="020B0604020202020204" pitchFamily="34" charset="0"/>
              <a:buChar char="•"/>
            </a:pPr>
            <a:br>
              <a:rPr lang="en-US" sz="1200" dirty="0"/>
            </a:br>
            <a:r>
              <a:rPr lang="en-US" sz="1200" dirty="0">
                <a:latin typeface="Lato" panose="020F0502020204030203" pitchFamily="34" charset="0"/>
              </a:rPr>
              <a:t>Students were taught how to train the model and how to use the model in a real application</a:t>
            </a:r>
          </a:p>
        </p:txBody>
      </p:sp>
      <p:pic>
        <p:nvPicPr>
          <p:cNvPr id="3" name="Picture 2">
            <a:extLst>
              <a:ext uri="{FF2B5EF4-FFF2-40B4-BE49-F238E27FC236}">
                <a16:creationId xmlns:a16="http://schemas.microsoft.com/office/drawing/2014/main" id="{75D9B0B9-6DBE-45E9-88A7-089EF2D8555E}"/>
              </a:ext>
            </a:extLst>
          </p:cNvPr>
          <p:cNvPicPr>
            <a:picLocks noChangeAspect="1"/>
          </p:cNvPicPr>
          <p:nvPr/>
        </p:nvPicPr>
        <p:blipFill>
          <a:blip r:embed="rId3"/>
          <a:stretch>
            <a:fillRect/>
          </a:stretch>
        </p:blipFill>
        <p:spPr>
          <a:xfrm>
            <a:off x="201328" y="3532264"/>
            <a:ext cx="1679594" cy="1118713"/>
          </a:xfrm>
          <a:prstGeom prst="rect">
            <a:avLst/>
          </a:prstGeom>
        </p:spPr>
      </p:pic>
      <p:pic>
        <p:nvPicPr>
          <p:cNvPr id="7" name="Picture 6">
            <a:extLst>
              <a:ext uri="{FF2B5EF4-FFF2-40B4-BE49-F238E27FC236}">
                <a16:creationId xmlns:a16="http://schemas.microsoft.com/office/drawing/2014/main" id="{6F17CF5B-83B9-4FD1-8E4E-58EB51E3B01E}"/>
              </a:ext>
            </a:extLst>
          </p:cNvPr>
          <p:cNvPicPr>
            <a:picLocks noChangeAspect="1"/>
          </p:cNvPicPr>
          <p:nvPr/>
        </p:nvPicPr>
        <p:blipFill>
          <a:blip r:embed="rId4"/>
          <a:stretch>
            <a:fillRect/>
          </a:stretch>
        </p:blipFill>
        <p:spPr>
          <a:xfrm>
            <a:off x="2438400" y="3029684"/>
            <a:ext cx="2816596" cy="1743607"/>
          </a:xfrm>
          <a:prstGeom prst="rect">
            <a:avLst/>
          </a:prstGeom>
        </p:spPr>
      </p:pic>
      <p:pic>
        <p:nvPicPr>
          <p:cNvPr id="10" name="Picture 9">
            <a:extLst>
              <a:ext uri="{FF2B5EF4-FFF2-40B4-BE49-F238E27FC236}">
                <a16:creationId xmlns:a16="http://schemas.microsoft.com/office/drawing/2014/main" id="{5AF2FB84-0485-4350-BA34-D14C2EA34517}"/>
              </a:ext>
            </a:extLst>
          </p:cNvPr>
          <p:cNvPicPr>
            <a:picLocks noChangeAspect="1"/>
          </p:cNvPicPr>
          <p:nvPr/>
        </p:nvPicPr>
        <p:blipFill>
          <a:blip r:embed="rId5"/>
          <a:stretch>
            <a:fillRect/>
          </a:stretch>
        </p:blipFill>
        <p:spPr>
          <a:xfrm>
            <a:off x="6892185" y="3197849"/>
            <a:ext cx="1928681" cy="1284383"/>
          </a:xfrm>
          <a:prstGeom prst="rect">
            <a:avLst/>
          </a:prstGeom>
        </p:spPr>
      </p:pic>
      <p:sp>
        <p:nvSpPr>
          <p:cNvPr id="11" name="TextBox 10">
            <a:extLst>
              <a:ext uri="{FF2B5EF4-FFF2-40B4-BE49-F238E27FC236}">
                <a16:creationId xmlns:a16="http://schemas.microsoft.com/office/drawing/2014/main" id="{6AA38ED4-BE68-45F7-892F-A66C70397CD4}"/>
              </a:ext>
            </a:extLst>
          </p:cNvPr>
          <p:cNvSpPr txBox="1"/>
          <p:nvPr/>
        </p:nvSpPr>
        <p:spPr>
          <a:xfrm>
            <a:off x="5372100" y="3532264"/>
            <a:ext cx="1189749" cy="523220"/>
          </a:xfrm>
          <a:prstGeom prst="rect">
            <a:avLst/>
          </a:prstGeom>
          <a:noFill/>
        </p:spPr>
        <p:txBody>
          <a:bodyPr wrap="none" rtlCol="0">
            <a:spAutoFit/>
          </a:bodyPr>
          <a:lstStyle/>
          <a:p>
            <a:r>
              <a:rPr lang="en-US" dirty="0"/>
              <a:t>75% Female</a:t>
            </a:r>
            <a:br>
              <a:rPr lang="en-US" dirty="0"/>
            </a:br>
            <a:r>
              <a:rPr lang="en-US" dirty="0"/>
              <a:t>Attendees</a:t>
            </a:r>
          </a:p>
        </p:txBody>
      </p:sp>
    </p:spTree>
    <p:extLst>
      <p:ext uri="{BB962C8B-B14F-4D97-AF65-F5344CB8AC3E}">
        <p14:creationId xmlns:p14="http://schemas.microsoft.com/office/powerpoint/2010/main" val="3327318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0"/>
            <a:ext cx="9144000" cy="510063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42862"/>
            <a:ext cx="9144000" cy="510063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40" name="Google Shape;40;p9"/>
          <p:cNvSpPr txBox="1">
            <a:spLocks noGrp="1"/>
          </p:cNvSpPr>
          <p:nvPr>
            <p:ph type="subTitle" idx="1"/>
          </p:nvPr>
        </p:nvSpPr>
        <p:spPr>
          <a:xfrm>
            <a:off x="526799" y="1524857"/>
            <a:ext cx="4391787" cy="5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Thank you for Attending!</a:t>
            </a:r>
            <a:endParaRPr sz="2800" dirty="0"/>
          </a:p>
        </p:txBody>
      </p:sp>
      <p:sp>
        <p:nvSpPr>
          <p:cNvPr id="39" name="Google Shape;39;p9"/>
          <p:cNvSpPr txBox="1">
            <a:spLocks noGrp="1"/>
          </p:cNvSpPr>
          <p:nvPr>
            <p:ph type="body" idx="2"/>
          </p:nvPr>
        </p:nvSpPr>
        <p:spPr>
          <a:xfrm>
            <a:off x="5833199" y="3038167"/>
            <a:ext cx="3310801" cy="1840665"/>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US" sz="1050" b="1" dirty="0"/>
              <a:t>Ray Uzwyshyn, Ph.D.  MBA MLIS</a:t>
            </a:r>
            <a:br>
              <a:rPr lang="en-US" sz="1050" dirty="0"/>
            </a:br>
            <a:r>
              <a:rPr lang="en-US" sz="1050" dirty="0"/>
              <a:t>Acting AUL for Research  &amp; Technology Services</a:t>
            </a:r>
            <a:br>
              <a:rPr lang="en-US" sz="1050" dirty="0"/>
            </a:br>
            <a:r>
              <a:rPr lang="en-US" sz="1050" dirty="0"/>
              <a:t>University of California, Riverside Libraries, </a:t>
            </a:r>
            <a:r>
              <a:rPr lang="en-US" sz="1050" dirty="0">
                <a:hlinkClick r:id="rId3"/>
              </a:rPr>
              <a:t>raymondu@ucr.edu</a:t>
            </a:r>
            <a:r>
              <a:rPr lang="en-US" sz="1050" dirty="0"/>
              <a:t>   </a:t>
            </a:r>
            <a:br>
              <a:rPr lang="en-US" sz="1050" dirty="0"/>
            </a:br>
            <a:r>
              <a:rPr lang="en-US" sz="1050" dirty="0">
                <a:hlinkClick r:id="rId4"/>
              </a:rPr>
              <a:t>https://www.linkedin.com/in/rayuzwyshyn/</a:t>
            </a:r>
            <a:r>
              <a:rPr lang="en-US" sz="1050" dirty="0"/>
              <a:t> </a:t>
            </a:r>
            <a:br>
              <a:rPr lang="en-US" sz="1050" dirty="0"/>
            </a:br>
            <a:r>
              <a:rPr lang="en-US" sz="1050" dirty="0">
                <a:hlinkClick r:id="rId5"/>
              </a:rPr>
              <a:t>https://rayuzwyshyn.net</a:t>
            </a:r>
            <a:r>
              <a:rPr lang="en-US" sz="1050" dirty="0"/>
              <a:t>  </a:t>
            </a:r>
          </a:p>
        </p:txBody>
      </p:sp>
      <p:sp>
        <p:nvSpPr>
          <p:cNvPr id="41" name="Google Shape;41;p9"/>
          <p:cNvSpPr txBox="1">
            <a:spLocks noGrp="1"/>
          </p:cNvSpPr>
          <p:nvPr>
            <p:ph type="title"/>
          </p:nvPr>
        </p:nvSpPr>
        <p:spPr>
          <a:xfrm>
            <a:off x="260080" y="2629036"/>
            <a:ext cx="4045200" cy="60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b="0" dirty="0"/>
              <a:t>Comments and Questions</a:t>
            </a:r>
            <a:endParaRPr b="0" dirty="0"/>
          </a:p>
        </p:txBody>
      </p:sp>
      <p:sp>
        <p:nvSpPr>
          <p:cNvPr id="3" name="Rectangle: Single Corner Rounded 2">
            <a:extLst>
              <a:ext uri="{FF2B5EF4-FFF2-40B4-BE49-F238E27FC236}">
                <a16:creationId xmlns:a16="http://schemas.microsoft.com/office/drawing/2014/main" id="{C5C90014-7AEA-49E7-8A77-73C0FD5CE50A}"/>
              </a:ext>
            </a:extLst>
          </p:cNvPr>
          <p:cNvSpPr/>
          <p:nvPr/>
        </p:nvSpPr>
        <p:spPr>
          <a:xfrm>
            <a:off x="66368" y="4667865"/>
            <a:ext cx="6983361" cy="47563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071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66AEB1-6255-9325-AC3E-7F4048A26B6A}"/>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D5D358F-61B0-67F1-9C37-25119EED1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3" name="TextBox 2">
            <a:extLst>
              <a:ext uri="{FF2B5EF4-FFF2-40B4-BE49-F238E27FC236}">
                <a16:creationId xmlns:a16="http://schemas.microsoft.com/office/drawing/2014/main" id="{E5EEA762-1C86-7B60-2A31-89ACA71D8B7D}"/>
              </a:ext>
            </a:extLst>
          </p:cNvPr>
          <p:cNvSpPr txBox="1"/>
          <p:nvPr/>
        </p:nvSpPr>
        <p:spPr>
          <a:xfrm>
            <a:off x="720337" y="1179448"/>
            <a:ext cx="4572000" cy="3524042"/>
          </a:xfrm>
          <a:prstGeom prst="rect">
            <a:avLst/>
          </a:prstGeom>
          <a:noFill/>
        </p:spPr>
        <p:txBody>
          <a:bodyPr wrap="square">
            <a:spAutoFit/>
          </a:bodyPr>
          <a:lstStyle/>
          <a:p>
            <a:pPr algn="l"/>
            <a:r>
              <a:rPr lang="en-US" b="1" dirty="0">
                <a:latin typeface="Lucida Grande"/>
              </a:rPr>
              <a:t>Further AI Related Library Resources</a:t>
            </a:r>
            <a:br>
              <a:rPr lang="en-US" sz="1100" b="0" i="0" dirty="0">
                <a:solidFill>
                  <a:srgbClr val="000000"/>
                </a:solidFill>
                <a:effectLst/>
                <a:latin typeface="Lucida Grande"/>
                <a:hlinkClick r:id="rId2"/>
              </a:rPr>
            </a:br>
            <a:br>
              <a:rPr lang="en-US" sz="1100" b="0" i="0" dirty="0">
                <a:solidFill>
                  <a:srgbClr val="000000"/>
                </a:solidFill>
                <a:effectLst/>
                <a:latin typeface="Lucida Grande"/>
                <a:hlinkClick r:id="rId2"/>
              </a:rPr>
            </a:br>
            <a:r>
              <a:rPr lang="en-US" sz="1100" b="0" i="0" dirty="0">
                <a:solidFill>
                  <a:srgbClr val="000000"/>
                </a:solidFill>
                <a:effectLst/>
                <a:latin typeface="Lucida Grande"/>
                <a:hlinkClick r:id="rId2"/>
              </a:rPr>
              <a:t>Uzwyshyn, R. Reimagining Education In the Age of AI: From Information Scarcity to Abundant Intelligenc</a:t>
            </a:r>
            <a:r>
              <a:rPr lang="en-US" sz="1100" b="0" i="0" dirty="0">
                <a:solidFill>
                  <a:srgbClr val="000000"/>
                </a:solidFill>
                <a:effectLst/>
                <a:latin typeface="Lucida Grande"/>
              </a:rPr>
              <a:t>e. (</a:t>
            </a:r>
            <a:r>
              <a:rPr lang="en-US" sz="1100" b="0" i="0" dirty="0">
                <a:solidFill>
                  <a:srgbClr val="000000"/>
                </a:solidFill>
                <a:effectLst/>
                <a:latin typeface="Lucida Grande"/>
                <a:hlinkClick r:id="rId3"/>
              </a:rPr>
              <a:t>CXO Print Edition</a:t>
            </a:r>
            <a:r>
              <a:rPr lang="en-US" sz="1100" b="0" i="0" dirty="0">
                <a:solidFill>
                  <a:srgbClr val="000000"/>
                </a:solidFill>
                <a:effectLst/>
                <a:latin typeface="Lucida Grande"/>
              </a:rPr>
              <a:t>). Education Technology Insight. 2025.</a:t>
            </a:r>
            <a:br>
              <a:rPr lang="en-US" sz="1100" b="0" i="0" dirty="0">
                <a:solidFill>
                  <a:srgbClr val="000000"/>
                </a:solidFill>
                <a:effectLst/>
                <a:latin typeface="Lucida Grande"/>
              </a:rPr>
            </a:br>
            <a:br>
              <a:rPr lang="en-US" sz="1100" b="0" i="0" dirty="0">
                <a:solidFill>
                  <a:srgbClr val="000000"/>
                </a:solidFill>
                <a:effectLst/>
                <a:latin typeface="Lucida Grande"/>
              </a:rPr>
            </a:br>
            <a:r>
              <a:rPr lang="en-US" sz="1100" b="0" i="1" dirty="0">
                <a:solidFill>
                  <a:srgbClr val="000000"/>
                </a:solidFill>
                <a:effectLst/>
                <a:latin typeface="Verdana" panose="020B0604030504040204" pitchFamily="34" charset="0"/>
              </a:rPr>
              <a:t>Uzwyshyn, R et al. New Horizons in AI for Libraries</a:t>
            </a:r>
            <a:r>
              <a:rPr lang="en-US" sz="1100" b="0" i="0" dirty="0">
                <a:solidFill>
                  <a:srgbClr val="000000"/>
                </a:solidFill>
                <a:effectLst/>
                <a:latin typeface="Verdana" panose="020B0604030504040204" pitchFamily="34" charset="0"/>
              </a:rPr>
              <a:t> (Editor).  </a:t>
            </a:r>
            <a:r>
              <a:rPr lang="en-US" sz="1100" b="0" i="0" dirty="0">
                <a:solidFill>
                  <a:srgbClr val="000000"/>
                </a:solidFill>
                <a:effectLst/>
                <a:latin typeface="Lucida Grande"/>
                <a:hlinkClick r:id="rId4"/>
              </a:rPr>
              <a:t>Open Access Online Version PDF</a:t>
            </a:r>
            <a:r>
              <a:rPr lang="en-US" sz="1100" b="0" i="0" dirty="0">
                <a:solidFill>
                  <a:srgbClr val="000000"/>
                </a:solidFill>
                <a:effectLst/>
                <a:latin typeface="Verdana" panose="020B0604030504040204" pitchFamily="34" charset="0"/>
              </a:rPr>
              <a:t>, </a:t>
            </a:r>
            <a:r>
              <a:rPr lang="en-US" sz="1100" b="0" i="0" dirty="0">
                <a:solidFill>
                  <a:srgbClr val="000000"/>
                </a:solidFill>
                <a:effectLst/>
                <a:latin typeface="Lucida Grande"/>
                <a:hlinkClick r:id="rId5"/>
              </a:rPr>
              <a:t>Print Cover</a:t>
            </a:r>
            <a:r>
              <a:rPr lang="en-US" sz="1100" b="0" i="0" dirty="0">
                <a:solidFill>
                  <a:srgbClr val="000000"/>
                </a:solidFill>
                <a:effectLst/>
                <a:latin typeface="Verdana" panose="020B0604030504040204" pitchFamily="34" charset="0"/>
              </a:rPr>
              <a:t>  </a:t>
            </a:r>
            <a:r>
              <a:rPr lang="en-US" sz="1100" b="0" i="0" dirty="0">
                <a:solidFill>
                  <a:srgbClr val="000000"/>
                </a:solidFill>
                <a:effectLst/>
                <a:latin typeface="Lucida Grande"/>
                <a:hlinkClick r:id="rId6"/>
              </a:rPr>
              <a:t>Section Introduction: Projects in Machine Learning and Natural Language Processing in Libraries (Proof)</a:t>
            </a:r>
            <a:r>
              <a:rPr lang="en-US" sz="1100" b="0" i="0" dirty="0">
                <a:solidFill>
                  <a:srgbClr val="000000"/>
                </a:solidFill>
                <a:effectLst/>
                <a:latin typeface="Verdana" panose="020B0604030504040204" pitchFamily="34" charset="0"/>
              </a:rPr>
              <a:t> (</a:t>
            </a:r>
            <a:r>
              <a:rPr lang="en-US" sz="1100" b="0" i="0" dirty="0">
                <a:solidFill>
                  <a:srgbClr val="000000"/>
                </a:solidFill>
                <a:effectLst/>
                <a:latin typeface="Lucida Grande"/>
                <a:hlinkClick r:id="rId7"/>
              </a:rPr>
              <a:t>Glossary Proof).</a:t>
            </a:r>
            <a:r>
              <a:rPr lang="en-US" sz="1100" b="0" i="0" dirty="0">
                <a:solidFill>
                  <a:srgbClr val="000000"/>
                </a:solidFill>
                <a:effectLst/>
                <a:latin typeface="Verdana" panose="020B0604030504040204" pitchFamily="34" charset="0"/>
              </a:rPr>
              <a:t>IFLA Publication Series. </a:t>
            </a:r>
            <a:r>
              <a:rPr lang="en-US" sz="1100" b="0" i="0" dirty="0">
                <a:solidFill>
                  <a:srgbClr val="000000"/>
                </a:solidFill>
                <a:effectLst/>
                <a:latin typeface="Lucida Grande"/>
                <a:hlinkClick r:id="rId8"/>
              </a:rPr>
              <a:t>(Online Open Access Version</a:t>
            </a:r>
            <a:r>
              <a:rPr lang="en-US" sz="1100" b="0" i="0" dirty="0">
                <a:solidFill>
                  <a:srgbClr val="000000"/>
                </a:solidFill>
                <a:effectLst/>
                <a:latin typeface="Verdana" panose="020B0604030504040204" pitchFamily="34" charset="0"/>
              </a:rPr>
              <a:t>) Walter De Gruyter (GmbH): Berlin January 2025.</a:t>
            </a:r>
            <a:br>
              <a:rPr lang="en-US" sz="1100" b="0" i="0" dirty="0">
                <a:solidFill>
                  <a:srgbClr val="000000"/>
                </a:solidFill>
                <a:effectLst/>
                <a:latin typeface="Verdana" panose="020B0604030504040204" pitchFamily="34" charset="0"/>
              </a:rPr>
            </a:br>
            <a:br>
              <a:rPr lang="en-US" sz="1100" b="0" i="0" dirty="0">
                <a:solidFill>
                  <a:srgbClr val="000000"/>
                </a:solidFill>
                <a:effectLst/>
                <a:latin typeface="Verdana" panose="020B0604030504040204" pitchFamily="34" charset="0"/>
              </a:rPr>
            </a:br>
            <a:r>
              <a:rPr lang="en-US" sz="1100" b="0" i="0" dirty="0">
                <a:solidFill>
                  <a:srgbClr val="000000"/>
                </a:solidFill>
                <a:effectLst/>
                <a:latin typeface="Lucida Grande"/>
                <a:hlinkClick r:id="rId9"/>
              </a:rPr>
              <a:t>Building Library AI Infrastructures: Research Data Repositories, Scholarly Ecosystems and AI Scaffolding</a:t>
            </a:r>
            <a:r>
              <a:rPr lang="en-US" sz="1100" b="0" i="0" dirty="0">
                <a:solidFill>
                  <a:srgbClr val="000000"/>
                </a:solidFill>
                <a:effectLst/>
                <a:latin typeface="Verdana" panose="020B0604030504040204" pitchFamily="34" charset="0"/>
              </a:rPr>
              <a:t> (Draft). </a:t>
            </a:r>
            <a:r>
              <a:rPr lang="en-US" sz="1100" b="0" i="1" dirty="0">
                <a:solidFill>
                  <a:srgbClr val="000000"/>
                </a:solidFill>
                <a:effectLst/>
                <a:latin typeface="Verdana" panose="020B0604030504040204" pitchFamily="34" charset="0"/>
              </a:rPr>
              <a:t>New Horizons in AI for Libraries</a:t>
            </a:r>
            <a:r>
              <a:rPr lang="en-US" sz="1100" b="0" i="0" dirty="0">
                <a:solidFill>
                  <a:srgbClr val="000000"/>
                </a:solidFill>
                <a:effectLst/>
                <a:latin typeface="Verdana" panose="020B0604030504040204" pitchFamily="34" charset="0"/>
              </a:rPr>
              <a:t>. De Gruyter: Berlin, January 2025.</a:t>
            </a:r>
            <a:br>
              <a:rPr lang="en-US" sz="1100" b="0" i="0" dirty="0">
                <a:solidFill>
                  <a:srgbClr val="000000"/>
                </a:solidFill>
                <a:effectLst/>
                <a:latin typeface="Verdana" panose="020B0604030504040204" pitchFamily="34" charset="0"/>
              </a:rPr>
            </a:br>
            <a:br>
              <a:rPr lang="en-US" sz="1100" b="0" i="0" dirty="0">
                <a:solidFill>
                  <a:srgbClr val="000000"/>
                </a:solidFill>
                <a:effectLst/>
                <a:latin typeface="Verdana" panose="020B0604030504040204" pitchFamily="34" charset="0"/>
              </a:rPr>
            </a:br>
            <a:br>
              <a:rPr lang="en-US" sz="1100" b="0" i="0" dirty="0">
                <a:solidFill>
                  <a:srgbClr val="000000"/>
                </a:solidFill>
                <a:effectLst/>
                <a:latin typeface="Verdana" panose="020B0604030504040204" pitchFamily="34" charset="0"/>
              </a:rPr>
            </a:br>
            <a:r>
              <a:rPr lang="en-US" sz="1100" b="0" i="0" dirty="0">
                <a:solidFill>
                  <a:srgbClr val="000000"/>
                </a:solidFill>
                <a:effectLst/>
                <a:latin typeface="Lucida Grande"/>
                <a:hlinkClick r:id="rId10"/>
              </a:rPr>
              <a:t>From Open Science and Datasets to AI and Discovery</a:t>
            </a:r>
            <a:r>
              <a:rPr lang="en-US" sz="1100" b="0" i="0" dirty="0">
                <a:solidFill>
                  <a:srgbClr val="000000"/>
                </a:solidFill>
                <a:effectLst/>
                <a:latin typeface="Lucida Grande"/>
              </a:rPr>
              <a:t>.  </a:t>
            </a:r>
            <a:r>
              <a:rPr lang="en-US" sz="1100" b="0" i="1" dirty="0">
                <a:solidFill>
                  <a:srgbClr val="000000"/>
                </a:solidFill>
                <a:effectLst/>
                <a:latin typeface="Lucida Grande"/>
              </a:rPr>
              <a:t>Trends and Issues in Library Technology</a:t>
            </a:r>
            <a:r>
              <a:rPr lang="en-US" sz="1100" b="0" i="0" dirty="0">
                <a:solidFill>
                  <a:srgbClr val="000000"/>
                </a:solidFill>
                <a:effectLst/>
                <a:latin typeface="Lucida Grande"/>
              </a:rPr>
              <a:t>: IFLA IT Section. January 2023.</a:t>
            </a:r>
          </a:p>
        </p:txBody>
      </p:sp>
      <p:pic>
        <p:nvPicPr>
          <p:cNvPr id="4" name="Picture 3">
            <a:extLst>
              <a:ext uri="{FF2B5EF4-FFF2-40B4-BE49-F238E27FC236}">
                <a16:creationId xmlns:a16="http://schemas.microsoft.com/office/drawing/2014/main" id="{B5AD4ADB-FC60-72EF-0FF7-5A0B10C86271}"/>
              </a:ext>
            </a:extLst>
          </p:cNvPr>
          <p:cNvPicPr>
            <a:picLocks noChangeAspect="1"/>
          </p:cNvPicPr>
          <p:nvPr/>
        </p:nvPicPr>
        <p:blipFill>
          <a:blip r:embed="rId11"/>
          <a:stretch>
            <a:fillRect/>
          </a:stretch>
        </p:blipFill>
        <p:spPr>
          <a:xfrm>
            <a:off x="6507482" y="1008690"/>
            <a:ext cx="1730421" cy="2571751"/>
          </a:xfrm>
          <a:prstGeom prst="rect">
            <a:avLst/>
          </a:prstGeom>
        </p:spPr>
      </p:pic>
      <p:sp>
        <p:nvSpPr>
          <p:cNvPr id="5" name="TextBox 4">
            <a:extLst>
              <a:ext uri="{FF2B5EF4-FFF2-40B4-BE49-F238E27FC236}">
                <a16:creationId xmlns:a16="http://schemas.microsoft.com/office/drawing/2014/main" id="{2B2C14C9-3BD0-3DE1-D912-DCAA5193021C}"/>
              </a:ext>
            </a:extLst>
          </p:cNvPr>
          <p:cNvSpPr txBox="1"/>
          <p:nvPr/>
        </p:nvSpPr>
        <p:spPr>
          <a:xfrm>
            <a:off x="6413957" y="3665802"/>
            <a:ext cx="2420858" cy="923330"/>
          </a:xfrm>
          <a:prstGeom prst="rect">
            <a:avLst/>
          </a:prstGeom>
          <a:noFill/>
        </p:spPr>
        <p:txBody>
          <a:bodyPr wrap="square" rtlCol="0">
            <a:spAutoFit/>
          </a:bodyPr>
          <a:lstStyle/>
          <a:p>
            <a:r>
              <a:rPr lang="en-US" b="1" dirty="0"/>
              <a:t> </a:t>
            </a:r>
            <a:r>
              <a:rPr lang="en-US" sz="1000" b="1" dirty="0"/>
              <a:t>Presentations,  Publications</a:t>
            </a:r>
            <a:br>
              <a:rPr lang="en-US" sz="1000" dirty="0"/>
            </a:br>
            <a:r>
              <a:rPr lang="en-US" sz="1000" dirty="0">
                <a:hlinkClick r:id="rId12"/>
              </a:rPr>
              <a:t>https://rayuzwyshyn.net</a:t>
            </a:r>
            <a:br>
              <a:rPr lang="en-US" sz="1000" dirty="0"/>
            </a:br>
            <a:r>
              <a:rPr lang="en-US" sz="1000" dirty="0">
                <a:hlinkClick r:id="rId13"/>
              </a:rPr>
              <a:t>https://www.linkedin.com/in/rayuzwyshyn/</a:t>
            </a:r>
            <a:r>
              <a:rPr lang="en-US" sz="1000" dirty="0"/>
              <a:t> </a:t>
            </a:r>
            <a:br>
              <a:rPr lang="en-US" sz="1000" dirty="0"/>
            </a:br>
            <a:endParaRPr lang="en-US" sz="1000" dirty="0"/>
          </a:p>
        </p:txBody>
      </p:sp>
    </p:spTree>
    <p:extLst>
      <p:ext uri="{BB962C8B-B14F-4D97-AF65-F5344CB8AC3E}">
        <p14:creationId xmlns:p14="http://schemas.microsoft.com/office/powerpoint/2010/main" val="1464038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E22D5-9B0C-45C7-9FAA-6D340EBF40B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AB7D9C3-1008-4B9D-A12A-D3E55A9931E6}"/>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8F2B7862-DA0B-43DC-B608-0256B2C0E7DF}"/>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55310805-53EE-48E3-8112-831CD63039EF}"/>
              </a:ext>
            </a:extLst>
          </p:cNvPr>
          <p:cNvPicPr>
            <a:picLocks noChangeAspect="1"/>
          </p:cNvPicPr>
          <p:nvPr/>
        </p:nvPicPr>
        <p:blipFill>
          <a:blip r:embed="rId2"/>
          <a:stretch>
            <a:fillRect/>
          </a:stretch>
        </p:blipFill>
        <p:spPr>
          <a:xfrm>
            <a:off x="0" y="0"/>
            <a:ext cx="9144000" cy="5103628"/>
          </a:xfrm>
          <a:prstGeom prst="rect">
            <a:avLst/>
          </a:prstGeom>
        </p:spPr>
      </p:pic>
    </p:spTree>
    <p:extLst>
      <p:ext uri="{BB962C8B-B14F-4D97-AF65-F5344CB8AC3E}">
        <p14:creationId xmlns:p14="http://schemas.microsoft.com/office/powerpoint/2010/main" val="2754492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D0040-34D3-490C-948E-8566DFD22301}"/>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39AB27A9-A8A1-4A32-AA21-A6F905F8E7AF}"/>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EAFC4976-6220-4A2C-96FA-9CB587CCD766}"/>
              </a:ext>
            </a:extLst>
          </p:cNvPr>
          <p:cNvSpPr>
            <a:spLocks noGrp="1"/>
          </p:cNvSpPr>
          <p:nvPr>
            <p:ph type="body" idx="2"/>
          </p:nvPr>
        </p:nvSpPr>
        <p:spPr/>
        <p:txBody>
          <a:bodyPr/>
          <a:lstStyle/>
          <a:p>
            <a:endParaRPr lang="en-US" dirty="0"/>
          </a:p>
        </p:txBody>
      </p:sp>
      <p:pic>
        <p:nvPicPr>
          <p:cNvPr id="6" name="Picture 5">
            <a:extLst>
              <a:ext uri="{FF2B5EF4-FFF2-40B4-BE49-F238E27FC236}">
                <a16:creationId xmlns:a16="http://schemas.microsoft.com/office/drawing/2014/main" id="{895D0BFF-44E4-42F3-A2D1-8B5372B9B975}"/>
              </a:ext>
            </a:extLst>
          </p:cNvPr>
          <p:cNvPicPr>
            <a:picLocks noChangeAspect="1"/>
          </p:cNvPicPr>
          <p:nvPr/>
        </p:nvPicPr>
        <p:blipFill>
          <a:blip r:embed="rId2"/>
          <a:stretch>
            <a:fillRect/>
          </a:stretch>
        </p:blipFill>
        <p:spPr>
          <a:xfrm>
            <a:off x="0" y="0"/>
            <a:ext cx="9144000" cy="5103628"/>
          </a:xfrm>
          <a:prstGeom prst="rect">
            <a:avLst/>
          </a:prstGeom>
        </p:spPr>
      </p:pic>
    </p:spTree>
    <p:extLst>
      <p:ext uri="{BB962C8B-B14F-4D97-AF65-F5344CB8AC3E}">
        <p14:creationId xmlns:p14="http://schemas.microsoft.com/office/powerpoint/2010/main" val="1244404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0B079-A532-4FE3-A9D7-63C62B76E722}"/>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6B75D6B1-EFAF-4B0D-A439-FB139B5A7AC4}"/>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74A788DD-07E0-4929-A279-E80E179D2C68}"/>
              </a:ext>
            </a:extLst>
          </p:cNvPr>
          <p:cNvSpPr>
            <a:spLocks noGrp="1"/>
          </p:cNvSpPr>
          <p:nvPr>
            <p:ph type="body" idx="2"/>
          </p:nvPr>
        </p:nvSpPr>
        <p:spPr/>
        <p:txBody>
          <a:bodyPr/>
          <a:lstStyle/>
          <a:p>
            <a:endParaRPr lang="en-US" dirty="0"/>
          </a:p>
        </p:txBody>
      </p:sp>
      <p:pic>
        <p:nvPicPr>
          <p:cNvPr id="6" name="Picture 5">
            <a:extLst>
              <a:ext uri="{FF2B5EF4-FFF2-40B4-BE49-F238E27FC236}">
                <a16:creationId xmlns:a16="http://schemas.microsoft.com/office/drawing/2014/main" id="{A5315EDD-C631-4F53-BD03-1C4A56AEE07D}"/>
              </a:ext>
            </a:extLst>
          </p:cNvPr>
          <p:cNvPicPr>
            <a:picLocks noChangeAspect="1"/>
          </p:cNvPicPr>
          <p:nvPr/>
        </p:nvPicPr>
        <p:blipFill>
          <a:blip r:embed="rId2"/>
          <a:stretch>
            <a:fillRect/>
          </a:stretch>
        </p:blipFill>
        <p:spPr>
          <a:xfrm>
            <a:off x="-21503" y="0"/>
            <a:ext cx="9144000" cy="5103628"/>
          </a:xfrm>
          <a:prstGeom prst="rect">
            <a:avLst/>
          </a:prstGeom>
        </p:spPr>
      </p:pic>
    </p:spTree>
    <p:extLst>
      <p:ext uri="{BB962C8B-B14F-4D97-AF65-F5344CB8AC3E}">
        <p14:creationId xmlns:p14="http://schemas.microsoft.com/office/powerpoint/2010/main" val="821639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7"/>
          <p:cNvPicPr preferRelativeResize="0"/>
          <p:nvPr/>
        </p:nvPicPr>
        <p:blipFill rotWithShape="1">
          <a:blip r:embed="rId3">
            <a:alphaModFix/>
          </a:blip>
          <a:srcRect/>
          <a:stretch/>
        </p:blipFill>
        <p:spPr>
          <a:xfrm>
            <a:off x="7944027" y="4676732"/>
            <a:ext cx="880017" cy="284539"/>
          </a:xfrm>
          <a:prstGeom prst="rect">
            <a:avLst/>
          </a:prstGeom>
          <a:noFill/>
          <a:ln>
            <a:noFill/>
          </a:ln>
        </p:spPr>
      </p:pic>
      <p:pic>
        <p:nvPicPr>
          <p:cNvPr id="88" name="Google Shape;88;p17"/>
          <p:cNvPicPr preferRelativeResize="0"/>
          <p:nvPr/>
        </p:nvPicPr>
        <p:blipFill rotWithShape="1">
          <a:blip r:embed="rId4">
            <a:alphaModFix/>
          </a:blip>
          <a:srcRect/>
          <a:stretch/>
        </p:blipFill>
        <p:spPr>
          <a:xfrm>
            <a:off x="457200" y="517842"/>
            <a:ext cx="210706" cy="96395"/>
          </a:xfrm>
          <a:prstGeom prst="rect">
            <a:avLst/>
          </a:prstGeom>
          <a:noFill/>
          <a:ln>
            <a:noFill/>
          </a:ln>
        </p:spPr>
      </p:pic>
      <p:sp>
        <p:nvSpPr>
          <p:cNvPr id="89" name="Google Shape;89;p17"/>
          <p:cNvSpPr txBox="1"/>
          <p:nvPr/>
        </p:nvSpPr>
        <p:spPr>
          <a:xfrm>
            <a:off x="457200" y="661951"/>
            <a:ext cx="7655400" cy="415498"/>
          </a:xfrm>
          <a:prstGeom prst="rect">
            <a:avLst/>
          </a:prstGeom>
          <a:noFill/>
          <a:ln>
            <a:noFill/>
          </a:ln>
        </p:spPr>
        <p:txBody>
          <a:bodyPr spcFirstLastPara="1" wrap="square" lIns="0" tIns="0" rIns="0" bIns="0" anchor="t" anchorCtr="0">
            <a:spAutoFit/>
          </a:bodyPr>
          <a:lstStyle/>
          <a:p>
            <a:pPr>
              <a:buClr>
                <a:srgbClr val="000000"/>
              </a:buClr>
              <a:buSzPts val="2700"/>
            </a:pPr>
            <a:r>
              <a:rPr lang="en" sz="2700" dirty="0">
                <a:solidFill>
                  <a:srgbClr val="003DA5"/>
                </a:solidFill>
                <a:latin typeface="Fira Sans Medium"/>
                <a:ea typeface="Fira Sans Medium"/>
                <a:cs typeface="Fira Sans Medium"/>
                <a:sym typeface="Fira Sans Medium"/>
              </a:rPr>
              <a:t> Research Data  Scientist and Services</a:t>
            </a:r>
            <a:endParaRPr sz="1100" dirty="0">
              <a:latin typeface="Arial" panose="020B0604020202020204" pitchFamily="34" charset="0"/>
              <a:cs typeface="Arial" panose="020B0604020202020204" pitchFamily="34" charset="0"/>
            </a:endParaRPr>
          </a:p>
        </p:txBody>
      </p:sp>
      <p:sp>
        <p:nvSpPr>
          <p:cNvPr id="90" name="Google Shape;90;p17"/>
          <p:cNvSpPr txBox="1"/>
          <p:nvPr/>
        </p:nvSpPr>
        <p:spPr>
          <a:xfrm>
            <a:off x="494414" y="1475268"/>
            <a:ext cx="138600" cy="284663"/>
          </a:xfrm>
          <a:prstGeom prst="rect">
            <a:avLst/>
          </a:prstGeom>
          <a:noFill/>
          <a:ln>
            <a:noFill/>
          </a:ln>
        </p:spPr>
        <p:txBody>
          <a:bodyPr spcFirstLastPara="1" wrap="square" lIns="68575" tIns="34275" rIns="68575" bIns="34275" anchor="t" anchorCtr="0">
            <a:spAutoFit/>
          </a:bodyPr>
          <a:lstStyle/>
          <a:p>
            <a:pPr>
              <a:buClr>
                <a:srgbClr val="000000"/>
              </a:buClr>
              <a:buSzPts val="1400"/>
            </a:pPr>
            <a:endParaRPr dirty="0">
              <a:latin typeface="Calibri"/>
              <a:ea typeface="Calibri"/>
              <a:cs typeface="Calibri"/>
              <a:sym typeface="Calibri"/>
            </a:endParaRPr>
          </a:p>
        </p:txBody>
      </p:sp>
      <p:sp>
        <p:nvSpPr>
          <p:cNvPr id="91" name="Google Shape;91;p17"/>
          <p:cNvSpPr txBox="1"/>
          <p:nvPr/>
        </p:nvSpPr>
        <p:spPr>
          <a:xfrm>
            <a:off x="789800" y="1769650"/>
            <a:ext cx="2222400" cy="1548300"/>
          </a:xfrm>
          <a:prstGeom prst="rect">
            <a:avLst/>
          </a:prstGeom>
          <a:noFill/>
          <a:ln>
            <a:noFill/>
          </a:ln>
        </p:spPr>
        <p:txBody>
          <a:bodyPr spcFirstLastPara="1" wrap="square" lIns="68575" tIns="68575" rIns="68575" bIns="68575" anchor="t" anchorCtr="0">
            <a:noAutofit/>
          </a:bodyPr>
          <a:lstStyle/>
          <a:p>
            <a:pPr algn="ctr"/>
            <a:r>
              <a:rPr lang="en" sz="1800" b="1" dirty="0">
                <a:solidFill>
                  <a:srgbClr val="003DA5"/>
                </a:solidFill>
                <a:latin typeface="Arial" panose="020B0604020202020204" pitchFamily="34" charset="0"/>
                <a:ea typeface="Fira Sans"/>
                <a:cs typeface="Arial" panose="020B0604020202020204" pitchFamily="34" charset="0"/>
                <a:sym typeface="Fira Sans"/>
              </a:rPr>
              <a:t>Consultations</a:t>
            </a:r>
            <a:endParaRPr sz="1800" b="1" dirty="0">
              <a:solidFill>
                <a:srgbClr val="003DA5"/>
              </a:solidFill>
              <a:latin typeface="Arial" panose="020B0604020202020204" pitchFamily="34" charset="0"/>
              <a:ea typeface="Fira Sans"/>
              <a:cs typeface="Arial" panose="020B0604020202020204" pitchFamily="34" charset="0"/>
              <a:sym typeface="Fira Sans"/>
            </a:endParaRPr>
          </a:p>
          <a:p>
            <a:pPr algn="ctr">
              <a:spcBef>
                <a:spcPts val="1000"/>
              </a:spcBef>
            </a:pPr>
            <a:r>
              <a:rPr lang="en" sz="1800" dirty="0">
                <a:latin typeface="Arial" panose="020B0604020202020204" pitchFamily="34" charset="0"/>
                <a:ea typeface="Fira Sans"/>
                <a:cs typeface="Arial" panose="020B0604020202020204" pitchFamily="34" charset="0"/>
                <a:sym typeface="Fira Sans"/>
              </a:rPr>
              <a:t>Get one-on-one support for your research data questions and needs</a:t>
            </a:r>
            <a:endParaRPr sz="1800" dirty="0">
              <a:latin typeface="Arial" panose="020B0604020202020204" pitchFamily="34" charset="0"/>
              <a:ea typeface="Fira Sans"/>
              <a:cs typeface="Arial" panose="020B0604020202020204" pitchFamily="34" charset="0"/>
              <a:sym typeface="Fira Sans"/>
            </a:endParaRPr>
          </a:p>
        </p:txBody>
      </p:sp>
      <p:sp>
        <p:nvSpPr>
          <p:cNvPr id="92" name="Google Shape;92;p17"/>
          <p:cNvSpPr txBox="1"/>
          <p:nvPr/>
        </p:nvSpPr>
        <p:spPr>
          <a:xfrm>
            <a:off x="3460791" y="1769650"/>
            <a:ext cx="2222400" cy="1548300"/>
          </a:xfrm>
          <a:prstGeom prst="rect">
            <a:avLst/>
          </a:prstGeom>
          <a:noFill/>
          <a:ln>
            <a:noFill/>
          </a:ln>
        </p:spPr>
        <p:txBody>
          <a:bodyPr spcFirstLastPara="1" wrap="square" lIns="68575" tIns="68575" rIns="68575" bIns="68575" anchor="t" anchorCtr="0">
            <a:noAutofit/>
          </a:bodyPr>
          <a:lstStyle/>
          <a:p>
            <a:pPr algn="ctr"/>
            <a:r>
              <a:rPr lang="en" sz="1800" b="1" dirty="0">
                <a:solidFill>
                  <a:srgbClr val="003DA5"/>
                </a:solidFill>
                <a:latin typeface="Arial" panose="020B0604020202020204" pitchFamily="34" charset="0"/>
                <a:ea typeface="Fira Sans"/>
                <a:cs typeface="Arial" panose="020B0604020202020204" pitchFamily="34" charset="0"/>
                <a:sym typeface="Fira Sans"/>
              </a:rPr>
              <a:t>Workshops</a:t>
            </a:r>
            <a:endParaRPr sz="1800" b="1" dirty="0">
              <a:solidFill>
                <a:srgbClr val="003DA5"/>
              </a:solidFill>
              <a:latin typeface="Arial" panose="020B0604020202020204" pitchFamily="34" charset="0"/>
              <a:ea typeface="Fira Sans"/>
              <a:cs typeface="Arial" panose="020B0604020202020204" pitchFamily="34" charset="0"/>
              <a:sym typeface="Fira Sans"/>
            </a:endParaRPr>
          </a:p>
          <a:p>
            <a:pPr algn="ctr">
              <a:spcBef>
                <a:spcPts val="1000"/>
              </a:spcBef>
            </a:pPr>
            <a:r>
              <a:rPr lang="en" sz="1800" dirty="0">
                <a:latin typeface="Arial" panose="020B0604020202020204" pitchFamily="34" charset="0"/>
                <a:ea typeface="Fira Sans"/>
                <a:cs typeface="Arial" panose="020B0604020202020204" pitchFamily="34" charset="0"/>
                <a:sym typeface="Fira Sans"/>
              </a:rPr>
              <a:t>Build practical skills with research data and Building Towards ML AI tools</a:t>
            </a:r>
            <a:endParaRPr sz="1800" dirty="0">
              <a:latin typeface="Arial" panose="020B0604020202020204" pitchFamily="34" charset="0"/>
              <a:ea typeface="Fira Sans"/>
              <a:cs typeface="Arial" panose="020B0604020202020204" pitchFamily="34" charset="0"/>
              <a:sym typeface="Fira Sans"/>
            </a:endParaRPr>
          </a:p>
        </p:txBody>
      </p:sp>
      <p:sp>
        <p:nvSpPr>
          <p:cNvPr id="93" name="Google Shape;93;p17"/>
          <p:cNvSpPr txBox="1"/>
          <p:nvPr/>
        </p:nvSpPr>
        <p:spPr>
          <a:xfrm>
            <a:off x="6131803" y="1769650"/>
            <a:ext cx="2222400" cy="1548300"/>
          </a:xfrm>
          <a:prstGeom prst="rect">
            <a:avLst/>
          </a:prstGeom>
          <a:noFill/>
          <a:ln>
            <a:noFill/>
          </a:ln>
        </p:spPr>
        <p:txBody>
          <a:bodyPr spcFirstLastPara="1" wrap="square" lIns="68575" tIns="68575" rIns="68575" bIns="68575" anchor="t" anchorCtr="0">
            <a:noAutofit/>
          </a:bodyPr>
          <a:lstStyle/>
          <a:p>
            <a:pPr algn="ctr"/>
            <a:r>
              <a:rPr lang="en" sz="1800" b="1" dirty="0">
                <a:solidFill>
                  <a:srgbClr val="003DA5"/>
                </a:solidFill>
                <a:latin typeface="Arial" panose="020B0604020202020204" pitchFamily="34" charset="0"/>
                <a:ea typeface="Fira Sans"/>
                <a:cs typeface="Arial" panose="020B0604020202020204" pitchFamily="34" charset="0"/>
                <a:sym typeface="Fira Sans"/>
              </a:rPr>
              <a:t>Collaborations</a:t>
            </a:r>
            <a:endParaRPr sz="1800" b="1" dirty="0">
              <a:solidFill>
                <a:srgbClr val="003DA5"/>
              </a:solidFill>
              <a:latin typeface="Arial" panose="020B0604020202020204" pitchFamily="34" charset="0"/>
              <a:ea typeface="Fira Sans"/>
              <a:cs typeface="Arial" panose="020B0604020202020204" pitchFamily="34" charset="0"/>
              <a:sym typeface="Fira Sans"/>
            </a:endParaRPr>
          </a:p>
          <a:p>
            <a:pPr algn="ctr">
              <a:spcBef>
                <a:spcPts val="1000"/>
              </a:spcBef>
            </a:pPr>
            <a:r>
              <a:rPr lang="en" sz="1800" dirty="0">
                <a:latin typeface="Arial" panose="020B0604020202020204" pitchFamily="34" charset="0"/>
                <a:ea typeface="Fira Sans"/>
                <a:cs typeface="Arial" panose="020B0604020202020204" pitchFamily="34" charset="0"/>
                <a:sym typeface="Fira Sans"/>
              </a:rPr>
              <a:t>Partner with us to support your research group’s data needs</a:t>
            </a:r>
            <a:endParaRPr sz="1800" dirty="0">
              <a:latin typeface="Arial" panose="020B0604020202020204" pitchFamily="34" charset="0"/>
              <a:ea typeface="Fira Sans"/>
              <a:cs typeface="Arial" panose="020B0604020202020204" pitchFamily="34" charset="0"/>
              <a:sym typeface="Fira Sans"/>
            </a:endParaRPr>
          </a:p>
        </p:txBody>
      </p:sp>
      <p:pic>
        <p:nvPicPr>
          <p:cNvPr id="94" name="Google Shape;94;p17" descr="Calendar icon sign symbol design (Provided by Getty Images)"/>
          <p:cNvPicPr preferRelativeResize="0"/>
          <p:nvPr/>
        </p:nvPicPr>
        <p:blipFill>
          <a:blip r:embed="rId5">
            <a:alphaModFix/>
          </a:blip>
          <a:stretch>
            <a:fillRect/>
          </a:stretch>
        </p:blipFill>
        <p:spPr>
          <a:xfrm>
            <a:off x="1485900" y="3676650"/>
            <a:ext cx="512710" cy="554557"/>
          </a:xfrm>
          <a:prstGeom prst="rect">
            <a:avLst/>
          </a:prstGeom>
          <a:noFill/>
          <a:ln>
            <a:noFill/>
          </a:ln>
        </p:spPr>
      </p:pic>
      <p:pic>
        <p:nvPicPr>
          <p:cNvPr id="95" name="Google Shape;95;p17" descr="Presentation display (Provided by Getty Images)"/>
          <p:cNvPicPr preferRelativeResize="0"/>
          <p:nvPr/>
        </p:nvPicPr>
        <p:blipFill rotWithShape="1">
          <a:blip r:embed="rId6">
            <a:alphaModFix/>
          </a:blip>
          <a:srcRect l="17798" t="18201" r="17760" b="17572"/>
          <a:stretch/>
        </p:blipFill>
        <p:spPr>
          <a:xfrm>
            <a:off x="4315664" y="3316948"/>
            <a:ext cx="512681" cy="525409"/>
          </a:xfrm>
          <a:prstGeom prst="rect">
            <a:avLst/>
          </a:prstGeom>
          <a:noFill/>
          <a:ln>
            <a:noFill/>
          </a:ln>
        </p:spPr>
      </p:pic>
      <p:pic>
        <p:nvPicPr>
          <p:cNvPr id="96" name="Google Shape;96;p17" descr="Customer relationship manage Outline Filled Icon (Provided by Getty Images)"/>
          <p:cNvPicPr preferRelativeResize="0"/>
          <p:nvPr/>
        </p:nvPicPr>
        <p:blipFill>
          <a:blip r:embed="rId7">
            <a:alphaModFix/>
          </a:blip>
          <a:stretch>
            <a:fillRect/>
          </a:stretch>
        </p:blipFill>
        <p:spPr>
          <a:xfrm>
            <a:off x="7050315" y="3312189"/>
            <a:ext cx="512664" cy="534907"/>
          </a:xfrm>
          <a:prstGeom prst="rect">
            <a:avLst/>
          </a:prstGeom>
          <a:noFill/>
          <a:ln>
            <a:noFill/>
          </a:ln>
        </p:spPr>
      </p:pic>
      <p:sp>
        <p:nvSpPr>
          <p:cNvPr id="12" name="Google Shape;105;p18">
            <a:extLst>
              <a:ext uri="{FF2B5EF4-FFF2-40B4-BE49-F238E27FC236}">
                <a16:creationId xmlns:a16="http://schemas.microsoft.com/office/drawing/2014/main" id="{E397FB75-BEE8-459A-9ADB-F14DDC32114B}"/>
              </a:ext>
            </a:extLst>
          </p:cNvPr>
          <p:cNvSpPr txBox="1"/>
          <p:nvPr/>
        </p:nvSpPr>
        <p:spPr>
          <a:xfrm>
            <a:off x="3238500" y="4010151"/>
            <a:ext cx="3581400" cy="1550100"/>
          </a:xfrm>
          <a:prstGeom prst="rect">
            <a:avLst/>
          </a:prstGeom>
          <a:noFill/>
          <a:ln>
            <a:noFill/>
          </a:ln>
        </p:spPr>
        <p:txBody>
          <a:bodyPr spcFirstLastPara="1" wrap="square" lIns="34288" tIns="34288" rIns="34288" bIns="34288" anchor="t" anchorCtr="0">
            <a:noAutofit/>
          </a:bodyPr>
          <a:lstStyle/>
          <a:p>
            <a:pPr marL="41275">
              <a:buSzPts val="1500"/>
            </a:pPr>
            <a:r>
              <a:rPr lang="en" sz="750" b="1" dirty="0">
                <a:latin typeface="Arial" panose="020B0604020202020204" pitchFamily="34" charset="0"/>
                <a:ea typeface="Fira Sans"/>
                <a:cs typeface="Arial" panose="020B0604020202020204" pitchFamily="34" charset="0"/>
                <a:sym typeface="Fira Sans"/>
              </a:rPr>
              <a:t>Upcoming Workshops</a:t>
            </a:r>
          </a:p>
          <a:p>
            <a:pPr marL="171450" indent="-130175">
              <a:buSzPts val="1500"/>
              <a:buFont typeface="Fira Sans"/>
              <a:buChar char="●"/>
            </a:pPr>
            <a:endParaRPr lang="en" sz="750" b="1" dirty="0">
              <a:latin typeface="Arial" panose="020B0604020202020204" pitchFamily="34" charset="0"/>
              <a:ea typeface="Fira Sans"/>
              <a:cs typeface="Arial" panose="020B0604020202020204" pitchFamily="34" charset="0"/>
              <a:sym typeface="Fira Sans"/>
            </a:endParaRPr>
          </a:p>
          <a:p>
            <a:pPr marL="171450" indent="-130175">
              <a:buSzPts val="1500"/>
              <a:buFont typeface="Fira Sans"/>
              <a:buChar char="●"/>
            </a:pPr>
            <a:r>
              <a:rPr lang="en" sz="1000" b="1" dirty="0">
                <a:latin typeface="Arial" panose="020B0604020202020204" pitchFamily="34" charset="0"/>
                <a:ea typeface="Fira Sans"/>
                <a:cs typeface="Arial" panose="020B0604020202020204" pitchFamily="34" charset="0"/>
                <a:sym typeface="Fira Sans"/>
              </a:rPr>
              <a:t>Open Data Publishing with Data Dryad</a:t>
            </a:r>
            <a:r>
              <a:rPr lang="en" sz="1000" dirty="0">
                <a:latin typeface="Arial" panose="020B0604020202020204" pitchFamily="34" charset="0"/>
                <a:ea typeface="Fira Sans"/>
                <a:cs typeface="Arial" panose="020B0604020202020204" pitchFamily="34" charset="0"/>
                <a:sym typeface="Fira Sans"/>
              </a:rPr>
              <a:t> - October 23</a:t>
            </a:r>
            <a:endParaRPr sz="1000" dirty="0">
              <a:latin typeface="Arial" panose="020B0604020202020204" pitchFamily="34" charset="0"/>
              <a:ea typeface="Fira Sans"/>
              <a:cs typeface="Arial" panose="020B0604020202020204" pitchFamily="34" charset="0"/>
              <a:sym typeface="Fira Sans"/>
            </a:endParaRPr>
          </a:p>
          <a:p>
            <a:endParaRPr sz="1000" dirty="0">
              <a:latin typeface="Arial" panose="020B0604020202020204" pitchFamily="34" charset="0"/>
              <a:ea typeface="Fira Sans"/>
              <a:cs typeface="Arial" panose="020B0604020202020204" pitchFamily="34" charset="0"/>
              <a:sym typeface="Fira Sans"/>
            </a:endParaRPr>
          </a:p>
          <a:p>
            <a:pPr marL="171450" indent="-130175">
              <a:buSzPts val="1500"/>
              <a:buFont typeface="Fira Sans"/>
              <a:buChar char="●"/>
            </a:pPr>
            <a:r>
              <a:rPr lang="en" sz="1000" b="1" dirty="0">
                <a:latin typeface="Arial" panose="020B0604020202020204" pitchFamily="34" charset="0"/>
                <a:ea typeface="Fira Sans"/>
                <a:cs typeface="Arial" panose="020B0604020202020204" pitchFamily="34" charset="0"/>
                <a:sym typeface="Fira Sans"/>
              </a:rPr>
              <a:t>Open Data Management and Discovery</a:t>
            </a:r>
            <a:r>
              <a:rPr lang="en" sz="1000" dirty="0">
                <a:latin typeface="Arial" panose="020B0604020202020204" pitchFamily="34" charset="0"/>
                <a:ea typeface="Fira Sans"/>
                <a:cs typeface="Arial" panose="020B0604020202020204" pitchFamily="34" charset="0"/>
                <a:sym typeface="Fira Sans"/>
              </a:rPr>
              <a:t> - October 23</a:t>
            </a:r>
            <a:endParaRPr sz="1000" dirty="0">
              <a:latin typeface="Arial" panose="020B0604020202020204" pitchFamily="34" charset="0"/>
              <a:ea typeface="Fira Sans"/>
              <a:cs typeface="Arial" panose="020B0604020202020204" pitchFamily="34" charset="0"/>
              <a:sym typeface="Fira Sans"/>
            </a:endParaRPr>
          </a:p>
          <a:p>
            <a:endParaRPr sz="1000" dirty="0">
              <a:latin typeface="Arial" panose="020B0604020202020204" pitchFamily="34" charset="0"/>
              <a:ea typeface="Fira Sans"/>
              <a:cs typeface="Arial" panose="020B0604020202020204" pitchFamily="34" charset="0"/>
              <a:sym typeface="Fira Sans"/>
            </a:endParaRPr>
          </a:p>
          <a:p>
            <a:pPr marL="171450" indent="-130175">
              <a:buSzPts val="1500"/>
              <a:buFont typeface="Fira Sans"/>
              <a:buChar char="●"/>
            </a:pPr>
            <a:r>
              <a:rPr lang="en" sz="1000" b="1" dirty="0">
                <a:latin typeface="Arial" panose="020B0604020202020204" pitchFamily="34" charset="0"/>
                <a:ea typeface="Fira Sans"/>
                <a:cs typeface="Arial" panose="020B0604020202020204" pitchFamily="34" charset="0"/>
                <a:sym typeface="Fira Sans"/>
              </a:rPr>
              <a:t>Introduction to Python for Data Analysis</a:t>
            </a:r>
            <a:r>
              <a:rPr lang="en" sz="1000" dirty="0">
                <a:latin typeface="Arial" panose="020B0604020202020204" pitchFamily="34" charset="0"/>
                <a:ea typeface="Fira Sans"/>
                <a:cs typeface="Arial" panose="020B0604020202020204" pitchFamily="34" charset="0"/>
                <a:sym typeface="Fira Sans"/>
              </a:rPr>
              <a:t> - November 6</a:t>
            </a:r>
            <a:endParaRPr sz="1000" dirty="0">
              <a:latin typeface="Arial" panose="020B0604020202020204" pitchFamily="34" charset="0"/>
              <a:ea typeface="Fira Sans"/>
              <a:cs typeface="Arial" panose="020B0604020202020204" pitchFamily="34" charset="0"/>
              <a:sym typeface="Fira Sans"/>
            </a:endParaRPr>
          </a:p>
        </p:txBody>
      </p:sp>
      <p:pic>
        <p:nvPicPr>
          <p:cNvPr id="2" name="Picture 1">
            <a:extLst>
              <a:ext uri="{FF2B5EF4-FFF2-40B4-BE49-F238E27FC236}">
                <a16:creationId xmlns:a16="http://schemas.microsoft.com/office/drawing/2014/main" id="{38B05E88-9364-468A-AD9D-9660DB4D4444}"/>
              </a:ext>
            </a:extLst>
          </p:cNvPr>
          <p:cNvPicPr>
            <a:picLocks noChangeAspect="1"/>
          </p:cNvPicPr>
          <p:nvPr/>
        </p:nvPicPr>
        <p:blipFill>
          <a:blip r:embed="rId8"/>
          <a:stretch>
            <a:fillRect/>
          </a:stretch>
        </p:blipFill>
        <p:spPr>
          <a:xfrm>
            <a:off x="2114373" y="4049013"/>
            <a:ext cx="912258" cy="912258"/>
          </a:xfrm>
          <a:prstGeom prst="rect">
            <a:avLst/>
          </a:prstGeom>
        </p:spPr>
      </p:pic>
      <p:pic>
        <p:nvPicPr>
          <p:cNvPr id="3" name="Picture 2">
            <a:extLst>
              <a:ext uri="{FF2B5EF4-FFF2-40B4-BE49-F238E27FC236}">
                <a16:creationId xmlns:a16="http://schemas.microsoft.com/office/drawing/2014/main" id="{3B34E26D-CE27-49AA-BCA4-22BED620F6B4}"/>
              </a:ext>
            </a:extLst>
          </p:cNvPr>
          <p:cNvPicPr>
            <a:picLocks noChangeAspect="1"/>
          </p:cNvPicPr>
          <p:nvPr/>
        </p:nvPicPr>
        <p:blipFill>
          <a:blip r:embed="rId9"/>
          <a:stretch>
            <a:fillRect/>
          </a:stretch>
        </p:blipFill>
        <p:spPr>
          <a:xfrm>
            <a:off x="6793028" y="4072606"/>
            <a:ext cx="865072" cy="86507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F2D31-1829-4D00-9253-FCBC4629DE4B}"/>
              </a:ext>
            </a:extLst>
          </p:cNvPr>
          <p:cNvSpPr>
            <a:spLocks noGrp="1"/>
          </p:cNvSpPr>
          <p:nvPr>
            <p:ph type="title"/>
          </p:nvPr>
        </p:nvSpPr>
        <p:spPr>
          <a:xfrm>
            <a:off x="215836" y="193828"/>
            <a:ext cx="8520600" cy="707400"/>
          </a:xfrm>
        </p:spPr>
        <p:txBody>
          <a:bodyPr>
            <a:noAutofit/>
          </a:bodyPr>
          <a:lstStyle/>
          <a:p>
            <a:r>
              <a:rPr lang="en-US" sz="2400" dirty="0"/>
              <a:t>Workshops, Labs, Consultations Act as Feeder for Larger Faculty/Graduate Student Interdisciplinary Support Projects </a:t>
            </a:r>
          </a:p>
        </p:txBody>
      </p:sp>
      <p:sp>
        <p:nvSpPr>
          <p:cNvPr id="3" name="Text Placeholder 2">
            <a:extLst>
              <a:ext uri="{FF2B5EF4-FFF2-40B4-BE49-F238E27FC236}">
                <a16:creationId xmlns:a16="http://schemas.microsoft.com/office/drawing/2014/main" id="{1D8DB4BD-0763-4B8B-B095-384BCCE8056E}"/>
              </a:ext>
            </a:extLst>
          </p:cNvPr>
          <p:cNvSpPr>
            <a:spLocks noGrp="1"/>
          </p:cNvSpPr>
          <p:nvPr>
            <p:ph type="body" idx="1"/>
          </p:nvPr>
        </p:nvSpPr>
        <p:spPr>
          <a:xfrm>
            <a:off x="394827" y="1395775"/>
            <a:ext cx="8520600" cy="3302700"/>
          </a:xfrm>
        </p:spPr>
        <p:txBody>
          <a:bodyPr/>
          <a:lstStyle/>
          <a:p>
            <a:r>
              <a:rPr lang="en-US" sz="1800" dirty="0"/>
              <a:t>Self-Driving Vehicle/Bluetooth/ AI/LIDAR/Labeling (Metadata) Project </a:t>
            </a:r>
            <a:br>
              <a:rPr lang="en-US" sz="1800" dirty="0"/>
            </a:br>
            <a:r>
              <a:rPr lang="en-US" sz="1800" dirty="0"/>
              <a:t>3D Data Storage/Repository Project</a:t>
            </a:r>
            <a:br>
              <a:rPr lang="en-US" sz="1800" dirty="0"/>
            </a:br>
            <a:r>
              <a:rPr lang="en-US" sz="1800" dirty="0"/>
              <a:t> (Visualization of 3D LIDAR Training Data, Research Faculty, Comp Eng.)</a:t>
            </a:r>
          </a:p>
          <a:p>
            <a:r>
              <a:rPr lang="en-US" sz="1800" dirty="0"/>
              <a:t>COVID Border GIS/Data/AI Project (Research Faculty, Medicine), Cognitive Cartographies and Histories</a:t>
            </a:r>
          </a:p>
          <a:p>
            <a:endParaRPr lang="en-US" dirty="0"/>
          </a:p>
        </p:txBody>
      </p:sp>
      <p:pic>
        <p:nvPicPr>
          <p:cNvPr id="4" name="Picture 3">
            <a:extLst>
              <a:ext uri="{FF2B5EF4-FFF2-40B4-BE49-F238E27FC236}">
                <a16:creationId xmlns:a16="http://schemas.microsoft.com/office/drawing/2014/main" id="{F46DE4E5-2622-4646-80C7-69C1A9F764A5}"/>
              </a:ext>
            </a:extLst>
          </p:cNvPr>
          <p:cNvPicPr>
            <a:picLocks noChangeAspect="1"/>
          </p:cNvPicPr>
          <p:nvPr/>
        </p:nvPicPr>
        <p:blipFill>
          <a:blip r:embed="rId2"/>
          <a:stretch>
            <a:fillRect/>
          </a:stretch>
        </p:blipFill>
        <p:spPr>
          <a:xfrm>
            <a:off x="4745602" y="2611018"/>
            <a:ext cx="3838862" cy="1433175"/>
          </a:xfrm>
          <a:prstGeom prst="rect">
            <a:avLst/>
          </a:prstGeom>
        </p:spPr>
      </p:pic>
      <p:sp>
        <p:nvSpPr>
          <p:cNvPr id="5" name="TextBox 4">
            <a:extLst>
              <a:ext uri="{FF2B5EF4-FFF2-40B4-BE49-F238E27FC236}">
                <a16:creationId xmlns:a16="http://schemas.microsoft.com/office/drawing/2014/main" id="{5FCF65F4-F7AC-421D-A080-22D802880C62}"/>
              </a:ext>
            </a:extLst>
          </p:cNvPr>
          <p:cNvSpPr txBox="1"/>
          <p:nvPr/>
        </p:nvSpPr>
        <p:spPr>
          <a:xfrm>
            <a:off x="5410692" y="4221421"/>
            <a:ext cx="3188693" cy="954107"/>
          </a:xfrm>
          <a:prstGeom prst="rect">
            <a:avLst/>
          </a:prstGeom>
          <a:noFill/>
        </p:spPr>
        <p:txBody>
          <a:bodyPr wrap="none" rtlCol="0">
            <a:spAutoFit/>
          </a:bodyPr>
          <a:lstStyle/>
          <a:p>
            <a:r>
              <a:rPr lang="en-US" dirty="0"/>
              <a:t>Mortality Data on The Border Regions</a:t>
            </a:r>
            <a:br>
              <a:rPr lang="en-US" dirty="0"/>
            </a:br>
            <a:r>
              <a:rPr lang="en-US" dirty="0"/>
              <a:t>Statistical Qualitative/Quantitative</a:t>
            </a:r>
            <a:br>
              <a:rPr lang="en-US" dirty="0"/>
            </a:br>
            <a:r>
              <a:rPr lang="en-US" dirty="0"/>
              <a:t>Data/AI Insights/GIS</a:t>
            </a:r>
            <a:br>
              <a:rPr lang="en-US" dirty="0"/>
            </a:br>
            <a:endParaRPr lang="en-US" dirty="0"/>
          </a:p>
        </p:txBody>
      </p:sp>
      <p:pic>
        <p:nvPicPr>
          <p:cNvPr id="8" name="Picture 7">
            <a:extLst>
              <a:ext uri="{FF2B5EF4-FFF2-40B4-BE49-F238E27FC236}">
                <a16:creationId xmlns:a16="http://schemas.microsoft.com/office/drawing/2014/main" id="{2CDDCC45-0398-4B93-92A4-81287F129C6A}"/>
              </a:ext>
            </a:extLst>
          </p:cNvPr>
          <p:cNvPicPr>
            <a:picLocks noChangeAspect="1"/>
          </p:cNvPicPr>
          <p:nvPr/>
        </p:nvPicPr>
        <p:blipFill>
          <a:blip r:embed="rId3"/>
          <a:stretch>
            <a:fillRect/>
          </a:stretch>
        </p:blipFill>
        <p:spPr>
          <a:xfrm>
            <a:off x="1038347" y="2744371"/>
            <a:ext cx="2493891" cy="1622923"/>
          </a:xfrm>
          <a:prstGeom prst="rect">
            <a:avLst/>
          </a:prstGeom>
        </p:spPr>
      </p:pic>
      <p:sp>
        <p:nvSpPr>
          <p:cNvPr id="9" name="TextBox 8">
            <a:extLst>
              <a:ext uri="{FF2B5EF4-FFF2-40B4-BE49-F238E27FC236}">
                <a16:creationId xmlns:a16="http://schemas.microsoft.com/office/drawing/2014/main" id="{9CA4B3E8-9151-48C8-96B2-FCA6BFC3CD0F}"/>
              </a:ext>
            </a:extLst>
          </p:cNvPr>
          <p:cNvSpPr txBox="1"/>
          <p:nvPr/>
        </p:nvSpPr>
        <p:spPr>
          <a:xfrm>
            <a:off x="905612" y="4475080"/>
            <a:ext cx="3666388" cy="523220"/>
          </a:xfrm>
          <a:prstGeom prst="rect">
            <a:avLst/>
          </a:prstGeom>
          <a:noFill/>
        </p:spPr>
        <p:txBody>
          <a:bodyPr wrap="none" rtlCol="0">
            <a:spAutoFit/>
          </a:bodyPr>
          <a:lstStyle/>
          <a:p>
            <a:r>
              <a:rPr lang="en-US" dirty="0"/>
              <a:t>Larger 3D Data File Storage, Data Segment</a:t>
            </a:r>
            <a:br>
              <a:rPr lang="en-US" dirty="0"/>
            </a:br>
            <a:r>
              <a:rPr lang="en-US" dirty="0"/>
              <a:t>Visualization, Cooper Scenes</a:t>
            </a:r>
          </a:p>
        </p:txBody>
      </p:sp>
    </p:spTree>
    <p:extLst>
      <p:ext uri="{BB962C8B-B14F-4D97-AF65-F5344CB8AC3E}">
        <p14:creationId xmlns:p14="http://schemas.microsoft.com/office/powerpoint/2010/main" val="2943355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773291"/>
            <a:ext cx="9429440" cy="370209"/>
          </a:xfrm>
          <a:prstGeom prst="rect">
            <a:avLst/>
          </a:prstGeom>
          <a:solidFill>
            <a:srgbClr val="990202"/>
          </a:solidFill>
        </p:spPr>
        <p:txBody>
          <a:bodyPr/>
          <a:lstStyle/>
          <a:p>
            <a:endParaRPr lang="en-US" sz="700" dirty="0"/>
          </a:p>
        </p:txBody>
      </p:sp>
      <p:sp>
        <p:nvSpPr>
          <p:cNvPr id="3" name="AutoShape 3"/>
          <p:cNvSpPr/>
          <p:nvPr/>
        </p:nvSpPr>
        <p:spPr>
          <a:xfrm>
            <a:off x="164913" y="769855"/>
            <a:ext cx="3790260" cy="0"/>
          </a:xfrm>
          <a:prstGeom prst="line">
            <a:avLst/>
          </a:prstGeom>
          <a:ln w="57150" cap="flat">
            <a:solidFill>
              <a:srgbClr val="F8A8A8"/>
            </a:solidFill>
            <a:prstDash val="solid"/>
            <a:headEnd type="none" w="sm" len="sm"/>
            <a:tailEnd type="none" w="sm" len="sm"/>
          </a:ln>
        </p:spPr>
        <p:txBody>
          <a:bodyPr/>
          <a:lstStyle/>
          <a:p>
            <a:endParaRPr lang="en-US" sz="700" dirty="0"/>
          </a:p>
        </p:txBody>
      </p:sp>
      <p:sp>
        <p:nvSpPr>
          <p:cNvPr id="4" name="Freeform 4"/>
          <p:cNvSpPr/>
          <p:nvPr/>
        </p:nvSpPr>
        <p:spPr>
          <a:xfrm>
            <a:off x="5138500" y="0"/>
            <a:ext cx="4005501" cy="5143500"/>
          </a:xfrm>
          <a:custGeom>
            <a:avLst/>
            <a:gdLst/>
            <a:ahLst/>
            <a:cxnLst/>
            <a:rect l="l" t="t" r="r" b="b"/>
            <a:pathLst>
              <a:path w="8011001" h="10287000">
                <a:moveTo>
                  <a:pt x="0" y="0"/>
                </a:moveTo>
                <a:lnTo>
                  <a:pt x="8011001" y="0"/>
                </a:lnTo>
                <a:lnTo>
                  <a:pt x="8011001" y="10287000"/>
                </a:lnTo>
                <a:lnTo>
                  <a:pt x="0" y="10287000"/>
                </a:lnTo>
                <a:lnTo>
                  <a:pt x="0" y="0"/>
                </a:lnTo>
                <a:close/>
              </a:path>
            </a:pathLst>
          </a:custGeom>
          <a:blipFill>
            <a:blip r:embed="rId2"/>
            <a:stretch>
              <a:fillRect/>
            </a:stretch>
          </a:blipFill>
        </p:spPr>
        <p:txBody>
          <a:bodyPr/>
          <a:lstStyle/>
          <a:p>
            <a:endParaRPr lang="en-US" sz="700" dirty="0"/>
          </a:p>
        </p:txBody>
      </p:sp>
      <p:sp>
        <p:nvSpPr>
          <p:cNvPr id="5" name="Freeform 5"/>
          <p:cNvSpPr/>
          <p:nvPr/>
        </p:nvSpPr>
        <p:spPr>
          <a:xfrm>
            <a:off x="3505200" y="3152127"/>
            <a:ext cx="1623650" cy="1623650"/>
          </a:xfrm>
          <a:custGeom>
            <a:avLst/>
            <a:gdLst/>
            <a:ahLst/>
            <a:cxnLst/>
            <a:rect l="l" t="t" r="r" b="b"/>
            <a:pathLst>
              <a:path w="3247299" h="3247299">
                <a:moveTo>
                  <a:pt x="0" y="0"/>
                </a:moveTo>
                <a:lnTo>
                  <a:pt x="3247299" y="0"/>
                </a:lnTo>
                <a:lnTo>
                  <a:pt x="3247299" y="3247299"/>
                </a:lnTo>
                <a:lnTo>
                  <a:pt x="0" y="3247299"/>
                </a:lnTo>
                <a:lnTo>
                  <a:pt x="0" y="0"/>
                </a:lnTo>
                <a:close/>
              </a:path>
            </a:pathLst>
          </a:custGeom>
          <a:blipFill>
            <a:blip r:embed="rId3"/>
            <a:stretch>
              <a:fillRect/>
            </a:stretch>
          </a:blipFill>
        </p:spPr>
        <p:txBody>
          <a:bodyPr/>
          <a:lstStyle/>
          <a:p>
            <a:endParaRPr lang="en-US" sz="700" dirty="0"/>
          </a:p>
        </p:txBody>
      </p:sp>
      <p:sp>
        <p:nvSpPr>
          <p:cNvPr id="6" name="TextBox 6"/>
          <p:cNvSpPr txBox="1"/>
          <p:nvPr/>
        </p:nvSpPr>
        <p:spPr>
          <a:xfrm>
            <a:off x="304800" y="1018974"/>
            <a:ext cx="3009900" cy="4056623"/>
          </a:xfrm>
          <a:prstGeom prst="rect">
            <a:avLst/>
          </a:prstGeom>
        </p:spPr>
        <p:txBody>
          <a:bodyPr wrap="square" lIns="0" tIns="0" rIns="0" bIns="0" rtlCol="0" anchor="t">
            <a:spAutoFit/>
          </a:bodyPr>
          <a:lstStyle/>
          <a:p>
            <a:pPr>
              <a:lnSpc>
                <a:spcPts val="3230"/>
              </a:lnSpc>
            </a:pPr>
            <a:r>
              <a:rPr lang="en-US" spc="19" dirty="0">
                <a:latin typeface="Glacial Indifference"/>
                <a:ea typeface="Glacial Indifference"/>
                <a:cs typeface="Glacial Indifference"/>
                <a:sym typeface="Glacial Indifference"/>
              </a:rPr>
              <a:t>Want to learn how to use digital tools in your research? The UCR Library </a:t>
            </a:r>
            <a:r>
              <a:rPr lang="en-US" u="sng" spc="19" dirty="0">
                <a:latin typeface="Glacial Indifference"/>
                <a:ea typeface="Glacial Indifference"/>
                <a:cs typeface="Glacial Indifference"/>
                <a:sym typeface="Glacial Indifference"/>
                <a:hlinkClick r:id="rId4" tooltip="https://www.youtube.com/watch?v=BvtFEiXfT9E"/>
              </a:rPr>
              <a:t>Digital Scholarship Certificate</a:t>
            </a:r>
            <a:r>
              <a:rPr lang="en-US" spc="19" dirty="0">
                <a:latin typeface="Glacial Indifference"/>
                <a:ea typeface="Glacial Indifference"/>
                <a:cs typeface="Glacial Indifference"/>
                <a:sym typeface="Glacial Indifference"/>
              </a:rPr>
              <a:t> shows you how to integrate digital tools, methods, and technologies into your research, teaching, learning, and publishing.</a:t>
            </a:r>
          </a:p>
          <a:p>
            <a:pPr>
              <a:lnSpc>
                <a:spcPts val="3230"/>
              </a:lnSpc>
            </a:pPr>
            <a:r>
              <a:rPr lang="en-US" spc="19" dirty="0">
                <a:latin typeface="Glacial Indifference"/>
                <a:ea typeface="Glacial Indifference"/>
                <a:cs typeface="Glacial Indifference"/>
                <a:sym typeface="Glacial Indifference"/>
              </a:rPr>
              <a:t>Click the </a:t>
            </a:r>
            <a:r>
              <a:rPr lang="en-US" u="sng" spc="19" dirty="0">
                <a:latin typeface="Glacial Indifference"/>
                <a:ea typeface="Glacial Indifference"/>
                <a:cs typeface="Glacial Indifference"/>
                <a:sym typeface="Glacial Indifference"/>
                <a:hlinkClick r:id="rId5" tooltip="https://elearn.ucr.edu/enroll/3XMY8L"/>
              </a:rPr>
              <a:t>link</a:t>
            </a:r>
            <a:r>
              <a:rPr lang="en-US" spc="19" dirty="0">
                <a:latin typeface="Glacial Indifference"/>
                <a:ea typeface="Glacial Indifference"/>
                <a:cs typeface="Glacial Indifference"/>
                <a:sym typeface="Glacial Indifference"/>
              </a:rPr>
              <a:t> or scan the QR code to self enroll on Canvas.</a:t>
            </a:r>
          </a:p>
          <a:p>
            <a:pPr>
              <a:lnSpc>
                <a:spcPts val="3230"/>
              </a:lnSpc>
            </a:pPr>
            <a:endParaRPr lang="en-US" sz="1900" spc="19" dirty="0">
              <a:latin typeface="Glacial Indifference"/>
              <a:ea typeface="Glacial Indifference"/>
              <a:cs typeface="Glacial Indifference"/>
              <a:sym typeface="Glacial Indifference"/>
            </a:endParaRPr>
          </a:p>
        </p:txBody>
      </p:sp>
      <p:sp>
        <p:nvSpPr>
          <p:cNvPr id="7" name="TextBox 7"/>
          <p:cNvSpPr txBox="1"/>
          <p:nvPr/>
        </p:nvSpPr>
        <p:spPr>
          <a:xfrm>
            <a:off x="164913" y="88371"/>
            <a:ext cx="4830150" cy="359073"/>
          </a:xfrm>
          <a:prstGeom prst="rect">
            <a:avLst/>
          </a:prstGeom>
        </p:spPr>
        <p:txBody>
          <a:bodyPr lIns="0" tIns="0" rIns="0" bIns="0" rtlCol="0" anchor="t">
            <a:spAutoFit/>
          </a:bodyPr>
          <a:lstStyle/>
          <a:p>
            <a:pPr>
              <a:lnSpc>
                <a:spcPts val="2750"/>
              </a:lnSpc>
            </a:pPr>
            <a:r>
              <a:rPr lang="en-US" sz="2500" dirty="0">
                <a:latin typeface="Lovelo"/>
                <a:ea typeface="Lovelo"/>
                <a:cs typeface="Lovelo"/>
                <a:sym typeface="Lovelo"/>
              </a:rPr>
              <a:t>Digital scholarship Certificates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C7C1-B278-48B3-A145-93E529083569}"/>
              </a:ext>
            </a:extLst>
          </p:cNvPr>
          <p:cNvSpPr>
            <a:spLocks noGrp="1"/>
          </p:cNvSpPr>
          <p:nvPr>
            <p:ph type="title"/>
          </p:nvPr>
        </p:nvSpPr>
        <p:spPr>
          <a:xfrm>
            <a:off x="6400799" y="2177416"/>
            <a:ext cx="2479124" cy="1302306"/>
          </a:xfrm>
        </p:spPr>
        <p:txBody>
          <a:bodyPr>
            <a:normAutofit fontScale="90000"/>
          </a:bodyPr>
          <a:lstStyle/>
          <a:p>
            <a:r>
              <a:rPr lang="en-US" sz="3600" dirty="0"/>
              <a:t>Deep Research, </a:t>
            </a:r>
            <a:r>
              <a:rPr lang="en-US" sz="1600" b="1" i="1" dirty="0"/>
              <a:t>Reports, Articles and Papers </a:t>
            </a:r>
            <a:br>
              <a:rPr lang="en-US" dirty="0"/>
            </a:br>
            <a:br>
              <a:rPr lang="en-US" dirty="0"/>
            </a:br>
            <a:r>
              <a:rPr lang="en-US" sz="2200" dirty="0"/>
              <a:t>completed in </a:t>
            </a:r>
            <a:r>
              <a:rPr lang="en-US" sz="2200" b="1" dirty="0"/>
              <a:t>19m</a:t>
            </a:r>
            <a:r>
              <a:rPr lang="en-US" sz="2200" dirty="0"/>
              <a:t> · </a:t>
            </a:r>
            <a:br>
              <a:rPr lang="en-US" sz="2200" dirty="0"/>
            </a:br>
            <a:r>
              <a:rPr lang="en-US" sz="2200" dirty="0"/>
              <a:t>227 sources · 189 searches</a:t>
            </a:r>
            <a:br>
              <a:rPr lang="en-US" dirty="0"/>
            </a:br>
            <a:br>
              <a:rPr lang="en-US" dirty="0"/>
            </a:br>
            <a:r>
              <a:rPr lang="en-US" dirty="0"/>
              <a:t>More Precise</a:t>
            </a:r>
            <a:br>
              <a:rPr lang="en-US" dirty="0"/>
            </a:br>
            <a:r>
              <a:rPr lang="en-US" dirty="0"/>
              <a:t>Thinking</a:t>
            </a:r>
            <a:br>
              <a:rPr lang="en-US" dirty="0"/>
            </a:br>
            <a:r>
              <a:rPr lang="en-US" dirty="0"/>
              <a:t> Window for </a:t>
            </a:r>
            <a:br>
              <a:rPr lang="en-US" dirty="0"/>
            </a:br>
            <a:r>
              <a:rPr lang="en-US" dirty="0"/>
              <a:t>Sources</a:t>
            </a:r>
            <a:br>
              <a:rPr lang="en-US" dirty="0"/>
            </a:br>
            <a:endParaRPr lang="en-US" dirty="0"/>
          </a:p>
        </p:txBody>
      </p:sp>
      <p:pic>
        <p:nvPicPr>
          <p:cNvPr id="6" name="Content Placeholder 5">
            <a:extLst>
              <a:ext uri="{FF2B5EF4-FFF2-40B4-BE49-F238E27FC236}">
                <a16:creationId xmlns:a16="http://schemas.microsoft.com/office/drawing/2014/main" id="{14879BCD-0C36-476F-8BF7-EC59D5383B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044" y="101125"/>
            <a:ext cx="2671547" cy="4941249"/>
          </a:xfrm>
        </p:spPr>
      </p:pic>
      <p:pic>
        <p:nvPicPr>
          <p:cNvPr id="8" name="Picture 7">
            <a:extLst>
              <a:ext uri="{FF2B5EF4-FFF2-40B4-BE49-F238E27FC236}">
                <a16:creationId xmlns:a16="http://schemas.microsoft.com/office/drawing/2014/main" id="{4422ADFC-714E-4E1C-BB5F-861586C82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437" y="-24662"/>
            <a:ext cx="2671548" cy="5231781"/>
          </a:xfrm>
          <a:prstGeom prst="rect">
            <a:avLst/>
          </a:prstGeom>
        </p:spPr>
      </p:pic>
    </p:spTree>
    <p:extLst>
      <p:ext uri="{BB962C8B-B14F-4D97-AF65-F5344CB8AC3E}">
        <p14:creationId xmlns:p14="http://schemas.microsoft.com/office/powerpoint/2010/main" val="3107136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109B-E20C-4D13-8746-B1FE3BC09DD7}"/>
              </a:ext>
            </a:extLst>
          </p:cNvPr>
          <p:cNvSpPr>
            <a:spLocks noGrp="1"/>
          </p:cNvSpPr>
          <p:nvPr>
            <p:ph type="title"/>
          </p:nvPr>
        </p:nvSpPr>
        <p:spPr>
          <a:xfrm>
            <a:off x="0" y="831760"/>
            <a:ext cx="6268679" cy="994172"/>
          </a:xfrm>
        </p:spPr>
        <p:txBody>
          <a:bodyPr>
            <a:normAutofit fontScale="90000"/>
          </a:bodyPr>
          <a:lstStyle/>
          <a:p>
            <a:r>
              <a:rPr lang="en-US" dirty="0"/>
              <a:t>New Deep Research Models are Good at Interdisciplinary  Synthesis of Disparate Domains, Making Analogies, Statistically Pattern Matching</a:t>
            </a:r>
          </a:p>
        </p:txBody>
      </p:sp>
      <p:pic>
        <p:nvPicPr>
          <p:cNvPr id="4" name="Picture 3">
            <a:extLst>
              <a:ext uri="{FF2B5EF4-FFF2-40B4-BE49-F238E27FC236}">
                <a16:creationId xmlns:a16="http://schemas.microsoft.com/office/drawing/2014/main" id="{0F2D0266-88E7-43B4-B568-B2FF8C6D4057}"/>
              </a:ext>
            </a:extLst>
          </p:cNvPr>
          <p:cNvPicPr>
            <a:picLocks noChangeAspect="1"/>
          </p:cNvPicPr>
          <p:nvPr/>
        </p:nvPicPr>
        <p:blipFill>
          <a:blip r:embed="rId2"/>
          <a:stretch>
            <a:fillRect/>
          </a:stretch>
        </p:blipFill>
        <p:spPr>
          <a:xfrm>
            <a:off x="2741593" y="2571749"/>
            <a:ext cx="3933210" cy="1966605"/>
          </a:xfrm>
          <a:prstGeom prst="rect">
            <a:avLst/>
          </a:prstGeom>
        </p:spPr>
      </p:pic>
      <p:pic>
        <p:nvPicPr>
          <p:cNvPr id="5" name="Picture 4">
            <a:extLst>
              <a:ext uri="{FF2B5EF4-FFF2-40B4-BE49-F238E27FC236}">
                <a16:creationId xmlns:a16="http://schemas.microsoft.com/office/drawing/2014/main" id="{AF5B87FD-29F4-445E-8A98-367245AF68AC}"/>
              </a:ext>
            </a:extLst>
          </p:cNvPr>
          <p:cNvPicPr>
            <a:picLocks noChangeAspect="1"/>
          </p:cNvPicPr>
          <p:nvPr/>
        </p:nvPicPr>
        <p:blipFill>
          <a:blip r:embed="rId3"/>
          <a:stretch>
            <a:fillRect/>
          </a:stretch>
        </p:blipFill>
        <p:spPr>
          <a:xfrm>
            <a:off x="6475156" y="331496"/>
            <a:ext cx="2317648" cy="2168969"/>
          </a:xfrm>
          <a:prstGeom prst="rect">
            <a:avLst/>
          </a:prstGeom>
        </p:spPr>
      </p:pic>
      <p:pic>
        <p:nvPicPr>
          <p:cNvPr id="7" name="Picture 6">
            <a:extLst>
              <a:ext uri="{FF2B5EF4-FFF2-40B4-BE49-F238E27FC236}">
                <a16:creationId xmlns:a16="http://schemas.microsoft.com/office/drawing/2014/main" id="{9ABBCA08-A332-400E-8558-2C9B3D344BC7}"/>
              </a:ext>
            </a:extLst>
          </p:cNvPr>
          <p:cNvPicPr>
            <a:picLocks noChangeAspect="1"/>
          </p:cNvPicPr>
          <p:nvPr/>
        </p:nvPicPr>
        <p:blipFill>
          <a:blip r:embed="rId4"/>
          <a:stretch>
            <a:fillRect/>
          </a:stretch>
        </p:blipFill>
        <p:spPr>
          <a:xfrm>
            <a:off x="0" y="2571749"/>
            <a:ext cx="2469199" cy="2461483"/>
          </a:xfrm>
          <a:prstGeom prst="rect">
            <a:avLst/>
          </a:prstGeom>
        </p:spPr>
      </p:pic>
      <p:sp>
        <p:nvSpPr>
          <p:cNvPr id="8" name="TextBox 7">
            <a:extLst>
              <a:ext uri="{FF2B5EF4-FFF2-40B4-BE49-F238E27FC236}">
                <a16:creationId xmlns:a16="http://schemas.microsoft.com/office/drawing/2014/main" id="{F8E329E5-F5AC-4D63-A0E6-A624E08DE13D}"/>
              </a:ext>
            </a:extLst>
          </p:cNvPr>
          <p:cNvSpPr txBox="1"/>
          <p:nvPr/>
        </p:nvSpPr>
        <p:spPr>
          <a:xfrm>
            <a:off x="954049" y="3932383"/>
            <a:ext cx="665567" cy="307777"/>
          </a:xfrm>
          <a:prstGeom prst="rect">
            <a:avLst/>
          </a:prstGeom>
          <a:noFill/>
        </p:spPr>
        <p:txBody>
          <a:bodyPr wrap="none" rtlCol="0">
            <a:spAutoFit/>
          </a:bodyPr>
          <a:lstStyle/>
          <a:p>
            <a:r>
              <a:rPr lang="en-US" sz="700" dirty="0"/>
              <a:t>Biochemical</a:t>
            </a:r>
            <a:br>
              <a:rPr lang="en-US" sz="700" dirty="0"/>
            </a:br>
            <a:r>
              <a:rPr lang="en-US" sz="700" dirty="0"/>
              <a:t>Informatics</a:t>
            </a:r>
          </a:p>
        </p:txBody>
      </p:sp>
      <p:pic>
        <p:nvPicPr>
          <p:cNvPr id="9" name="Picture 8">
            <a:extLst>
              <a:ext uri="{FF2B5EF4-FFF2-40B4-BE49-F238E27FC236}">
                <a16:creationId xmlns:a16="http://schemas.microsoft.com/office/drawing/2014/main" id="{58B99940-43D6-4778-A5D1-EA4D5D665A77}"/>
              </a:ext>
            </a:extLst>
          </p:cNvPr>
          <p:cNvPicPr>
            <a:picLocks noChangeAspect="1"/>
          </p:cNvPicPr>
          <p:nvPr/>
        </p:nvPicPr>
        <p:blipFill>
          <a:blip r:embed="rId5"/>
          <a:stretch>
            <a:fillRect/>
          </a:stretch>
        </p:blipFill>
        <p:spPr>
          <a:xfrm>
            <a:off x="6853084" y="3005692"/>
            <a:ext cx="2290916" cy="2161157"/>
          </a:xfrm>
          <a:prstGeom prst="rect">
            <a:avLst/>
          </a:prstGeom>
        </p:spPr>
      </p:pic>
      <p:sp>
        <p:nvSpPr>
          <p:cNvPr id="3" name="TextBox 2">
            <a:extLst>
              <a:ext uri="{FF2B5EF4-FFF2-40B4-BE49-F238E27FC236}">
                <a16:creationId xmlns:a16="http://schemas.microsoft.com/office/drawing/2014/main" id="{3DEB870B-E287-408D-8F4B-F71D0FD6F388}"/>
              </a:ext>
            </a:extLst>
          </p:cNvPr>
          <p:cNvSpPr txBox="1"/>
          <p:nvPr/>
        </p:nvSpPr>
        <p:spPr>
          <a:xfrm>
            <a:off x="3449737" y="4644103"/>
            <a:ext cx="2244525" cy="307777"/>
          </a:xfrm>
          <a:prstGeom prst="rect">
            <a:avLst/>
          </a:prstGeom>
          <a:noFill/>
        </p:spPr>
        <p:txBody>
          <a:bodyPr wrap="none" rtlCol="0">
            <a:spAutoFit/>
          </a:bodyPr>
          <a:lstStyle/>
          <a:p>
            <a:r>
              <a:rPr lang="en-US" dirty="0"/>
              <a:t>Interdisciplinary Research</a:t>
            </a:r>
          </a:p>
        </p:txBody>
      </p:sp>
    </p:spTree>
    <p:extLst>
      <p:ext uri="{BB962C8B-B14F-4D97-AF65-F5344CB8AC3E}">
        <p14:creationId xmlns:p14="http://schemas.microsoft.com/office/powerpoint/2010/main" val="193693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658F5-448C-2BD9-FC2C-8C727CB3C6A8}"/>
              </a:ext>
            </a:extLst>
          </p:cNvPr>
          <p:cNvSpPr>
            <a:spLocks noGrp="1"/>
          </p:cNvSpPr>
          <p:nvPr>
            <p:ph type="title"/>
          </p:nvPr>
        </p:nvSpPr>
        <p:spPr>
          <a:xfrm>
            <a:off x="319252" y="174291"/>
            <a:ext cx="6172200" cy="511892"/>
          </a:xfrm>
        </p:spPr>
        <p:txBody>
          <a:bodyPr>
            <a:normAutofit/>
          </a:bodyPr>
          <a:lstStyle/>
          <a:p>
            <a:r>
              <a:rPr lang="en-US" sz="2700" spc="-85" dirty="0">
                <a:solidFill>
                  <a:srgbClr val="003DA5"/>
                </a:solidFill>
                <a:latin typeface="Fira Sans Medium"/>
              </a:rPr>
              <a:t>AI Support at UCR</a:t>
            </a:r>
          </a:p>
        </p:txBody>
      </p:sp>
      <p:graphicFrame>
        <p:nvGraphicFramePr>
          <p:cNvPr id="4" name="Content Placeholder 3" descr="Three intersecting circles: Library, XCITE/DUE, and ITS">
            <a:extLst>
              <a:ext uri="{FF2B5EF4-FFF2-40B4-BE49-F238E27FC236}">
                <a16:creationId xmlns:a16="http://schemas.microsoft.com/office/drawing/2014/main" id="{E7244D90-ACB8-7454-F35C-2ACCB01BF5AB}"/>
              </a:ext>
            </a:extLst>
          </p:cNvPr>
          <p:cNvGraphicFramePr>
            <a:graphicFrameLocks noGrp="1"/>
          </p:cNvGraphicFramePr>
          <p:nvPr>
            <p:ph idx="1"/>
            <p:extLst>
              <p:ext uri="{D42A27DB-BD31-4B8C-83A1-F6EECF244321}">
                <p14:modId xmlns:p14="http://schemas.microsoft.com/office/powerpoint/2010/main" val="743142672"/>
              </p:ext>
            </p:extLst>
          </p:nvPr>
        </p:nvGraphicFramePr>
        <p:xfrm>
          <a:off x="830318" y="717870"/>
          <a:ext cx="7630510" cy="4219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3D3398F-8F8E-4C45-1D75-78FC6BE58F1E}"/>
              </a:ext>
            </a:extLst>
          </p:cNvPr>
          <p:cNvSpPr txBox="1"/>
          <p:nvPr/>
        </p:nvSpPr>
        <p:spPr>
          <a:xfrm>
            <a:off x="5161878" y="109018"/>
            <a:ext cx="3298950" cy="1938992"/>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dirty="0"/>
              <a:t>AI Literacy, Faculty, Student &amp;</a:t>
            </a:r>
          </a:p>
          <a:p>
            <a:pPr marL="214313" indent="-214313">
              <a:buFont typeface="Arial" panose="020B0604020202020204" pitchFamily="34" charset="0"/>
              <a:buChar char="•"/>
            </a:pPr>
            <a:r>
              <a:rPr lang="en-US" sz="1500" dirty="0"/>
              <a:t>Researcher Support</a:t>
            </a:r>
          </a:p>
          <a:p>
            <a:pPr marL="557213" lvl="1" indent="-214313">
              <a:buFontTx/>
              <a:buChar char="-"/>
            </a:pPr>
            <a:r>
              <a:rPr lang="en-US" sz="1500" dirty="0">
                <a:hlinkClick r:id="rId7"/>
              </a:rPr>
              <a:t>Use of AI tools in research</a:t>
            </a:r>
            <a:r>
              <a:rPr lang="en-US" sz="1500" dirty="0"/>
              <a:t> e.g., research design, data collection analysis</a:t>
            </a:r>
          </a:p>
          <a:p>
            <a:pPr marL="557213" lvl="1" indent="-214313">
              <a:buFontTx/>
              <a:buChar char="-"/>
            </a:pPr>
            <a:r>
              <a:rPr lang="en-US" sz="1500" dirty="0">
                <a:hlinkClick r:id="rId8"/>
              </a:rPr>
              <a:t>Data management</a:t>
            </a:r>
            <a:endParaRPr lang="en-US" sz="1500" dirty="0"/>
          </a:p>
          <a:p>
            <a:pPr marL="557213" lvl="1" indent="-214313">
              <a:buFontTx/>
              <a:buChar char="-"/>
            </a:pPr>
            <a:r>
              <a:rPr lang="en-US" sz="1500" dirty="0"/>
              <a:t>Model training for regular size datasets</a:t>
            </a:r>
          </a:p>
        </p:txBody>
      </p:sp>
      <p:sp>
        <p:nvSpPr>
          <p:cNvPr id="9" name="TextBox 8">
            <a:extLst>
              <a:ext uri="{FF2B5EF4-FFF2-40B4-BE49-F238E27FC236}">
                <a16:creationId xmlns:a16="http://schemas.microsoft.com/office/drawing/2014/main" id="{BABACD63-C82A-E299-C82A-546DFF6E3F1A}"/>
              </a:ext>
            </a:extLst>
          </p:cNvPr>
          <p:cNvSpPr txBox="1"/>
          <p:nvPr/>
        </p:nvSpPr>
        <p:spPr>
          <a:xfrm>
            <a:off x="2041342" y="1078514"/>
            <a:ext cx="1814891" cy="946413"/>
          </a:xfrm>
          <a:prstGeom prst="rect">
            <a:avLst/>
          </a:prstGeom>
          <a:noFill/>
        </p:spPr>
        <p:txBody>
          <a:bodyPr wrap="square" rtlCol="0">
            <a:spAutoFit/>
          </a:bodyPr>
          <a:lstStyle/>
          <a:p>
            <a:r>
              <a:rPr lang="en-US" sz="1050" dirty="0"/>
              <a:t>Dedicated</a:t>
            </a:r>
            <a:endParaRPr lang="en-US" sz="1500" b="1" dirty="0"/>
          </a:p>
          <a:p>
            <a:r>
              <a:rPr lang="en-US" sz="1500" i="1" dirty="0"/>
              <a:t>AI Research Librarian</a:t>
            </a:r>
            <a:br>
              <a:rPr lang="en-US" sz="1500" i="1" dirty="0"/>
            </a:br>
            <a:r>
              <a:rPr lang="en-US" sz="1500" i="1" dirty="0"/>
              <a:t>Data Scientist</a:t>
            </a:r>
          </a:p>
        </p:txBody>
      </p:sp>
      <p:sp>
        <p:nvSpPr>
          <p:cNvPr id="6" name="TextBox 5">
            <a:extLst>
              <a:ext uri="{FF2B5EF4-FFF2-40B4-BE49-F238E27FC236}">
                <a16:creationId xmlns:a16="http://schemas.microsoft.com/office/drawing/2014/main" id="{B1E10BA7-E788-1942-76A2-EB21D65DD8D2}"/>
              </a:ext>
            </a:extLst>
          </p:cNvPr>
          <p:cNvSpPr txBox="1"/>
          <p:nvPr/>
        </p:nvSpPr>
        <p:spPr>
          <a:xfrm>
            <a:off x="176108" y="3482146"/>
            <a:ext cx="2522765" cy="1477328"/>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dirty="0"/>
              <a:t>University Wide AI Proprietary  Licenses (Google Gemini, Limited </a:t>
            </a:r>
            <a:r>
              <a:rPr lang="en-US" sz="1500" dirty="0" err="1"/>
              <a:t>OpenAI</a:t>
            </a:r>
            <a:r>
              <a:rPr lang="en-US" sz="1500" dirty="0"/>
              <a:t>, Anthropic)</a:t>
            </a:r>
          </a:p>
          <a:p>
            <a:pPr marL="214313" indent="-214313">
              <a:buFont typeface="Arial" panose="020B0604020202020204" pitchFamily="34" charset="0"/>
              <a:buChar char="•"/>
            </a:pPr>
            <a:r>
              <a:rPr lang="en-US" sz="1500" dirty="0"/>
              <a:t>Broad general training</a:t>
            </a:r>
          </a:p>
          <a:p>
            <a:pPr marL="214313" indent="-214313">
              <a:buFont typeface="Arial" panose="020B0604020202020204" pitchFamily="34" charset="0"/>
              <a:buChar char="•"/>
            </a:pPr>
            <a:r>
              <a:rPr lang="en-US" sz="1500" dirty="0"/>
              <a:t>Security</a:t>
            </a:r>
          </a:p>
        </p:txBody>
      </p:sp>
      <p:sp>
        <p:nvSpPr>
          <p:cNvPr id="7" name="TextBox 6">
            <a:extLst>
              <a:ext uri="{FF2B5EF4-FFF2-40B4-BE49-F238E27FC236}">
                <a16:creationId xmlns:a16="http://schemas.microsoft.com/office/drawing/2014/main" id="{130ECB07-2A4F-4B28-70EF-F428ED88807C}"/>
              </a:ext>
            </a:extLst>
          </p:cNvPr>
          <p:cNvSpPr txBox="1"/>
          <p:nvPr/>
        </p:nvSpPr>
        <p:spPr>
          <a:xfrm>
            <a:off x="6023882" y="3597563"/>
            <a:ext cx="2522766" cy="1246495"/>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dirty="0"/>
              <a:t>High Performance AI Research Compute, Top 2-5%, Major Grant Support Costs Involved)</a:t>
            </a:r>
            <a:br>
              <a:rPr lang="en-US" sz="1500" dirty="0"/>
            </a:br>
            <a:r>
              <a:rPr lang="en-US" sz="1500" dirty="0"/>
              <a:t>Instructor Development, </a:t>
            </a:r>
          </a:p>
        </p:txBody>
      </p:sp>
    </p:spTree>
    <p:extLst>
      <p:ext uri="{BB962C8B-B14F-4D97-AF65-F5344CB8AC3E}">
        <p14:creationId xmlns:p14="http://schemas.microsoft.com/office/powerpoint/2010/main" val="3943219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27044" y="0"/>
            <a:ext cx="5314949" cy="5053012"/>
          </a:xfrm>
          <a:prstGeom prst="rect">
            <a:avLst/>
          </a:prstGeom>
        </p:spPr>
      </p:pic>
      <p:pic>
        <p:nvPicPr>
          <p:cNvPr id="3" name="object 3"/>
          <p:cNvPicPr/>
          <p:nvPr/>
        </p:nvPicPr>
        <p:blipFill>
          <a:blip r:embed="rId3" cstate="print"/>
          <a:stretch>
            <a:fillRect/>
          </a:stretch>
        </p:blipFill>
        <p:spPr>
          <a:xfrm>
            <a:off x="313819" y="2235928"/>
            <a:ext cx="2659970" cy="2274806"/>
          </a:xfrm>
          <a:prstGeom prst="rect">
            <a:avLst/>
          </a:prstGeom>
        </p:spPr>
      </p:pic>
      <p:sp>
        <p:nvSpPr>
          <p:cNvPr id="4" name="object 4"/>
          <p:cNvSpPr txBox="1">
            <a:spLocks noGrp="1"/>
          </p:cNvSpPr>
          <p:nvPr>
            <p:ph type="title"/>
          </p:nvPr>
        </p:nvSpPr>
        <p:spPr>
          <a:xfrm>
            <a:off x="8414" y="1333564"/>
            <a:ext cx="4554210" cy="841577"/>
          </a:xfrm>
          <a:prstGeom prst="rect">
            <a:avLst/>
          </a:prstGeom>
        </p:spPr>
        <p:txBody>
          <a:bodyPr vert="horz" wrap="square" lIns="0" tIns="6350" rIns="0" bIns="0" rtlCol="0" anchor="ctr">
            <a:spAutoFit/>
          </a:bodyPr>
          <a:lstStyle/>
          <a:p>
            <a:pPr marL="6350" marR="2540" indent="66361">
              <a:lnSpc>
                <a:spcPct val="116399"/>
              </a:lnSpc>
              <a:spcBef>
                <a:spcPts val="50"/>
              </a:spcBef>
            </a:pPr>
            <a:r>
              <a:rPr sz="2800" spc="-254" dirty="0">
                <a:solidFill>
                  <a:srgbClr val="000000"/>
                </a:solidFill>
                <a:latin typeface="Arial Black"/>
                <a:cs typeface="Arial Black"/>
              </a:rPr>
              <a:t>Interactive</a:t>
            </a:r>
            <a:r>
              <a:rPr lang="en-US" sz="2800" spc="-254" dirty="0">
                <a:solidFill>
                  <a:srgbClr val="000000"/>
                </a:solidFill>
                <a:latin typeface="Arial Black"/>
                <a:cs typeface="Arial Black"/>
              </a:rPr>
              <a:t> Data </a:t>
            </a:r>
            <a:br>
              <a:rPr lang="en-US" sz="2800" spc="-254" dirty="0">
                <a:solidFill>
                  <a:srgbClr val="000000"/>
                </a:solidFill>
                <a:latin typeface="Arial Black"/>
                <a:cs typeface="Arial Black"/>
              </a:rPr>
            </a:br>
            <a:r>
              <a:rPr lang="en-US" sz="2000" spc="-254" dirty="0">
                <a:solidFill>
                  <a:srgbClr val="000000"/>
                </a:solidFill>
                <a:latin typeface="Arial Black"/>
                <a:cs typeface="Arial Black"/>
              </a:rPr>
              <a:t>Visualization &amp;</a:t>
            </a:r>
            <a:r>
              <a:rPr sz="2000" spc="-254" dirty="0">
                <a:solidFill>
                  <a:srgbClr val="000000"/>
                </a:solidFill>
                <a:latin typeface="Arial Black"/>
                <a:cs typeface="Arial Black"/>
              </a:rPr>
              <a:t> </a:t>
            </a:r>
            <a:r>
              <a:rPr sz="2000" spc="-257" dirty="0">
                <a:solidFill>
                  <a:srgbClr val="000000"/>
                </a:solidFill>
                <a:latin typeface="Arial Black"/>
                <a:cs typeface="Arial Black"/>
              </a:rPr>
              <a:t>Dashboards</a:t>
            </a:r>
            <a:endParaRPr sz="2000" dirty="0">
              <a:latin typeface="Arial Black"/>
              <a:cs typeface="Arial Black"/>
            </a:endParaRPr>
          </a:p>
        </p:txBody>
      </p:sp>
      <p:sp>
        <p:nvSpPr>
          <p:cNvPr id="6" name="TextBox 5">
            <a:extLst>
              <a:ext uri="{FF2B5EF4-FFF2-40B4-BE49-F238E27FC236}">
                <a16:creationId xmlns:a16="http://schemas.microsoft.com/office/drawing/2014/main" id="{1CBAD7BC-D506-49E1-A833-AEBFFDC12717}"/>
              </a:ext>
            </a:extLst>
          </p:cNvPr>
          <p:cNvSpPr txBox="1"/>
          <p:nvPr/>
        </p:nvSpPr>
        <p:spPr>
          <a:xfrm>
            <a:off x="469182" y="4495492"/>
            <a:ext cx="2827867" cy="400110"/>
          </a:xfrm>
          <a:prstGeom prst="rect">
            <a:avLst/>
          </a:prstGeom>
          <a:noFill/>
        </p:spPr>
        <p:txBody>
          <a:bodyPr wrap="square">
            <a:spAutoFit/>
          </a:bodyPr>
          <a:lstStyle/>
          <a:p>
            <a:r>
              <a:rPr lang="en-US" sz="1000" dirty="0">
                <a:hlinkClick r:id="rId4"/>
              </a:rPr>
              <a:t>https://claude.ai/public/artifacts/2514cc6a-2e92-4fbf-9818-8077e2b45611</a:t>
            </a:r>
            <a:r>
              <a:rPr lang="en-US" sz="1000" dirty="0"/>
              <a:t> </a:t>
            </a:r>
          </a:p>
        </p:txBody>
      </p:sp>
      <p:pic>
        <p:nvPicPr>
          <p:cNvPr id="5" name="Picture 4">
            <a:extLst>
              <a:ext uri="{FF2B5EF4-FFF2-40B4-BE49-F238E27FC236}">
                <a16:creationId xmlns:a16="http://schemas.microsoft.com/office/drawing/2014/main" id="{5115E104-936B-4C21-A36D-5A25F452D58D}"/>
              </a:ext>
            </a:extLst>
          </p:cNvPr>
          <p:cNvPicPr>
            <a:picLocks noChangeAspect="1"/>
          </p:cNvPicPr>
          <p:nvPr/>
        </p:nvPicPr>
        <p:blipFill>
          <a:blip r:embed="rId5"/>
          <a:stretch>
            <a:fillRect/>
          </a:stretch>
        </p:blipFill>
        <p:spPr>
          <a:xfrm>
            <a:off x="0" y="0"/>
            <a:ext cx="2541028" cy="127277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41C7-C1DE-4D5F-813C-503802E9737D}"/>
              </a:ext>
            </a:extLst>
          </p:cNvPr>
          <p:cNvSpPr>
            <a:spLocks noGrp="1"/>
          </p:cNvSpPr>
          <p:nvPr>
            <p:ph type="ctrTitle"/>
          </p:nvPr>
        </p:nvSpPr>
        <p:spPr>
          <a:xfrm>
            <a:off x="113956" y="857250"/>
            <a:ext cx="2852952" cy="2987396"/>
          </a:xfrm>
        </p:spPr>
        <p:txBody>
          <a:bodyPr>
            <a:normAutofit fontScale="90000"/>
          </a:bodyPr>
          <a:lstStyle/>
          <a:p>
            <a:r>
              <a:rPr lang="en-US" sz="5400" b="1" dirty="0"/>
              <a:t>AI Literacy </a:t>
            </a:r>
            <a:br>
              <a:rPr lang="en-US" dirty="0"/>
            </a:br>
            <a:r>
              <a:rPr lang="en-US" dirty="0"/>
              <a:t>Curriculum Builder</a:t>
            </a:r>
            <a:br>
              <a:rPr lang="en-US" dirty="0"/>
            </a:br>
            <a:br>
              <a:rPr lang="en-US" dirty="0"/>
            </a:br>
            <a:r>
              <a:rPr lang="en-US" sz="1350" dirty="0">
                <a:hlinkClick r:id="rId2"/>
              </a:rPr>
              <a:t>https://bit.ly/45AAaLc</a:t>
            </a:r>
            <a:br>
              <a:rPr lang="en-US" sz="1350" dirty="0"/>
            </a:br>
            <a:endParaRPr lang="en-US" sz="1350" dirty="0"/>
          </a:p>
        </p:txBody>
      </p:sp>
      <p:sp>
        <p:nvSpPr>
          <p:cNvPr id="3" name="Subtitle 2">
            <a:extLst>
              <a:ext uri="{FF2B5EF4-FFF2-40B4-BE49-F238E27FC236}">
                <a16:creationId xmlns:a16="http://schemas.microsoft.com/office/drawing/2014/main" id="{128DA43A-38FA-4AE1-B6A6-1E8A4AE9B19E}"/>
              </a:ext>
            </a:extLst>
          </p:cNvPr>
          <p:cNvSpPr>
            <a:spLocks noGrp="1"/>
          </p:cNvSpPr>
          <p:nvPr>
            <p:ph type="subTitle" idx="1"/>
          </p:nvPr>
        </p:nvSpPr>
        <p:spPr>
          <a:xfrm>
            <a:off x="0" y="3985579"/>
            <a:ext cx="3110420" cy="1241822"/>
          </a:xfrm>
        </p:spPr>
        <p:txBody>
          <a:bodyPr/>
          <a:lstStyle/>
          <a:p>
            <a:r>
              <a:rPr lang="en-US" dirty="0"/>
              <a:t>Dr. Raymond Uzwyshyn, </a:t>
            </a:r>
            <a:r>
              <a:rPr lang="en-US" sz="1500" dirty="0"/>
              <a:t>University of California, Riverside</a:t>
            </a:r>
            <a:br>
              <a:rPr lang="en-US" dirty="0"/>
            </a:br>
            <a:r>
              <a:rPr lang="en-US" sz="1350" dirty="0">
                <a:hlinkClick r:id="rId3"/>
              </a:rPr>
              <a:t>raymondu@ucr.edu</a:t>
            </a:r>
            <a:br>
              <a:rPr lang="en-US" dirty="0"/>
            </a:br>
            <a:r>
              <a:rPr lang="en-US" sz="900" dirty="0">
                <a:hlinkClick r:id="rId4"/>
              </a:rPr>
              <a:t>https://www.linkedin.com/in/rayuzwyshyn/</a:t>
            </a:r>
            <a:r>
              <a:rPr lang="en-US" sz="900" dirty="0"/>
              <a:t> </a:t>
            </a:r>
          </a:p>
        </p:txBody>
      </p:sp>
      <p:pic>
        <p:nvPicPr>
          <p:cNvPr id="7" name="Picture 6">
            <a:extLst>
              <a:ext uri="{FF2B5EF4-FFF2-40B4-BE49-F238E27FC236}">
                <a16:creationId xmlns:a16="http://schemas.microsoft.com/office/drawing/2014/main" id="{AB28E614-C553-4720-B673-81F76C64E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5525" y="0"/>
            <a:ext cx="5961125" cy="5143500"/>
          </a:xfrm>
          <a:prstGeom prst="rect">
            <a:avLst/>
          </a:prstGeom>
        </p:spPr>
      </p:pic>
    </p:spTree>
    <p:extLst>
      <p:ext uri="{BB962C8B-B14F-4D97-AF65-F5344CB8AC3E}">
        <p14:creationId xmlns:p14="http://schemas.microsoft.com/office/powerpoint/2010/main" val="17854406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9B572-AB9B-4C96-B4C0-7EF6A74876DB}"/>
              </a:ext>
            </a:extLst>
          </p:cNvPr>
          <p:cNvSpPr>
            <a:spLocks noGrp="1"/>
          </p:cNvSpPr>
          <p:nvPr>
            <p:ph type="ctrTitle"/>
          </p:nvPr>
        </p:nvSpPr>
        <p:spPr>
          <a:xfrm>
            <a:off x="65905" y="2658413"/>
            <a:ext cx="4289898" cy="1790700"/>
          </a:xfrm>
        </p:spPr>
        <p:txBody>
          <a:bodyPr>
            <a:normAutofit fontScale="90000"/>
          </a:bodyPr>
          <a:lstStyle/>
          <a:p>
            <a:r>
              <a:rPr lang="en-US" sz="3000" dirty="0">
                <a:solidFill>
                  <a:srgbClr val="000000"/>
                </a:solidFill>
                <a:latin typeface="Segoe UI" panose="020B0502040204020203" pitchFamily="34" charset="0"/>
                <a:ea typeface="Calibri" panose="020F0502020204030204" pitchFamily="34" charset="0"/>
              </a:rPr>
              <a:t>This learning activities and lesson plan builder app allows educators to quickly design AI literacy curricula </a:t>
            </a:r>
            <a:br>
              <a:rPr lang="en-US" sz="3000" dirty="0">
                <a:solidFill>
                  <a:srgbClr val="000000"/>
                </a:solidFill>
                <a:latin typeface="Segoe UI" panose="020B0502040204020203" pitchFamily="34" charset="0"/>
                <a:ea typeface="Calibri" panose="020F0502020204030204" pitchFamily="34" charset="0"/>
              </a:rPr>
            </a:br>
            <a:br>
              <a:rPr lang="en-US" sz="3000" dirty="0">
                <a:solidFill>
                  <a:srgbClr val="000000"/>
                </a:solidFill>
                <a:latin typeface="Segoe UI" panose="020B0502040204020203" pitchFamily="34" charset="0"/>
                <a:ea typeface="Calibri" panose="020F0502020204030204" pitchFamily="34" charset="0"/>
              </a:rPr>
            </a:br>
            <a:r>
              <a:rPr lang="en-US" sz="3000" dirty="0">
                <a:solidFill>
                  <a:srgbClr val="000000"/>
                </a:solidFill>
                <a:latin typeface="Segoe UI" panose="020B0502040204020203" pitchFamily="34" charset="0"/>
                <a:ea typeface="Calibri" panose="020F0502020204030204" pitchFamily="34" charset="0"/>
              </a:rPr>
              <a:t>It is inspired by the lens of several leading AI and science, technology, society theorists. </a:t>
            </a:r>
            <a:endParaRPr lang="en-US" sz="3000" dirty="0"/>
          </a:p>
        </p:txBody>
      </p:sp>
      <p:pic>
        <p:nvPicPr>
          <p:cNvPr id="4" name="Picture 3">
            <a:extLst>
              <a:ext uri="{FF2B5EF4-FFF2-40B4-BE49-F238E27FC236}">
                <a16:creationId xmlns:a16="http://schemas.microsoft.com/office/drawing/2014/main" id="{DD0AD91A-026A-441D-BAEB-7D91B8DA9A5D}"/>
              </a:ext>
            </a:extLst>
          </p:cNvPr>
          <p:cNvPicPr>
            <a:picLocks noChangeAspect="1"/>
          </p:cNvPicPr>
          <p:nvPr/>
        </p:nvPicPr>
        <p:blipFill>
          <a:blip r:embed="rId2"/>
          <a:stretch>
            <a:fillRect/>
          </a:stretch>
        </p:blipFill>
        <p:spPr>
          <a:xfrm>
            <a:off x="4355803" y="0"/>
            <a:ext cx="4503420" cy="5143500"/>
          </a:xfrm>
          <a:prstGeom prst="rect">
            <a:avLst/>
          </a:prstGeom>
        </p:spPr>
      </p:pic>
    </p:spTree>
    <p:extLst>
      <p:ext uri="{BB962C8B-B14F-4D97-AF65-F5344CB8AC3E}">
        <p14:creationId xmlns:p14="http://schemas.microsoft.com/office/powerpoint/2010/main" val="3981417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pic>
        <p:nvPicPr>
          <p:cNvPr id="3" name="Picture 2">
            <a:extLst>
              <a:ext uri="{FF2B5EF4-FFF2-40B4-BE49-F238E27FC236}">
                <a16:creationId xmlns:a16="http://schemas.microsoft.com/office/drawing/2014/main" id="{36C78296-E580-DA60-89E1-F25658D38DE3}"/>
              </a:ext>
            </a:extLst>
          </p:cNvPr>
          <p:cNvPicPr>
            <a:picLocks noChangeAspect="1"/>
          </p:cNvPicPr>
          <p:nvPr/>
        </p:nvPicPr>
        <p:blipFill>
          <a:blip r:embed="rId2"/>
          <a:stretch>
            <a:fillRect/>
          </a:stretch>
        </p:blipFill>
        <p:spPr>
          <a:xfrm>
            <a:off x="3825660" y="479394"/>
            <a:ext cx="5215911" cy="3671613"/>
          </a:xfrm>
          <a:prstGeom prst="rect">
            <a:avLst/>
          </a:prstGeom>
        </p:spPr>
      </p:pic>
      <p:sp>
        <p:nvSpPr>
          <p:cNvPr id="4" name="TextBox 3">
            <a:extLst>
              <a:ext uri="{FF2B5EF4-FFF2-40B4-BE49-F238E27FC236}">
                <a16:creationId xmlns:a16="http://schemas.microsoft.com/office/drawing/2014/main" id="{51C7FABB-530B-FF03-BC6A-6AADA9856B88}"/>
              </a:ext>
            </a:extLst>
          </p:cNvPr>
          <p:cNvSpPr txBox="1"/>
          <p:nvPr/>
        </p:nvSpPr>
        <p:spPr>
          <a:xfrm>
            <a:off x="186432" y="479394"/>
            <a:ext cx="3452796" cy="3970318"/>
          </a:xfrm>
          <a:prstGeom prst="rect">
            <a:avLst/>
          </a:prstGeom>
          <a:noFill/>
        </p:spPr>
        <p:txBody>
          <a:bodyPr wrap="square" rtlCol="0">
            <a:spAutoFit/>
          </a:bodyPr>
          <a:lstStyle/>
          <a:p>
            <a:r>
              <a:rPr lang="en-US" b="1" dirty="0"/>
              <a:t>2026-27 Future Project Plans</a:t>
            </a:r>
            <a:br>
              <a:rPr lang="en-US" dirty="0"/>
            </a:br>
            <a:r>
              <a:rPr lang="en-US" dirty="0"/>
              <a:t>(AI Expansion)</a:t>
            </a:r>
            <a:br>
              <a:rPr lang="en-US" dirty="0"/>
            </a:br>
            <a:br>
              <a:rPr lang="en-US" b="1" dirty="0"/>
            </a:br>
            <a:r>
              <a:rPr lang="en-US" b="1" dirty="0"/>
              <a:t>AI Research Librarian(s)</a:t>
            </a:r>
            <a:br>
              <a:rPr lang="en-US" b="1" dirty="0"/>
            </a:br>
            <a:r>
              <a:rPr lang="en-US" dirty="0"/>
              <a:t>Onboarding and </a:t>
            </a:r>
            <a:br>
              <a:rPr lang="en-US" dirty="0"/>
            </a:br>
            <a:r>
              <a:rPr lang="en-US" dirty="0"/>
              <a:t>AI Disciplinary Workshop Agendas</a:t>
            </a:r>
            <a:br>
              <a:rPr lang="en-US" dirty="0"/>
            </a:br>
            <a:r>
              <a:rPr lang="en-US" dirty="0"/>
              <a:t>Humanities, Social Sciences, STEM</a:t>
            </a:r>
            <a:br>
              <a:rPr lang="en-US" dirty="0"/>
            </a:br>
            <a:br>
              <a:rPr lang="en-US" b="1" dirty="0"/>
            </a:br>
            <a:r>
              <a:rPr lang="en-US" b="1" dirty="0"/>
              <a:t>Women in AI Colloquia</a:t>
            </a:r>
            <a:br>
              <a:rPr lang="en-US" dirty="0"/>
            </a:br>
            <a:br>
              <a:rPr lang="en-US" dirty="0"/>
            </a:br>
            <a:r>
              <a:rPr lang="en-US" b="1" dirty="0"/>
              <a:t>Dedicated Senior </a:t>
            </a:r>
            <a:br>
              <a:rPr lang="en-US" b="1" dirty="0"/>
            </a:br>
            <a:r>
              <a:rPr lang="en-US" b="1" dirty="0"/>
              <a:t>AI Research Scientist</a:t>
            </a:r>
            <a:br>
              <a:rPr lang="en-US" dirty="0"/>
            </a:br>
            <a:r>
              <a:rPr lang="en-US" dirty="0"/>
              <a:t>Serving Other 95% of University </a:t>
            </a:r>
            <a:br>
              <a:rPr lang="en-US" b="1" dirty="0"/>
            </a:br>
            <a:r>
              <a:rPr lang="en-US" b="1" dirty="0"/>
              <a:t>Robotics Lab Expansion</a:t>
            </a:r>
            <a:br>
              <a:rPr lang="en-US" b="1" dirty="0"/>
            </a:br>
            <a:br>
              <a:rPr lang="en-US" dirty="0"/>
            </a:br>
            <a:r>
              <a:rPr lang="en-US" dirty="0"/>
              <a:t>AI Enhanced Humanoid Robotics</a:t>
            </a:r>
          </a:p>
          <a:p>
            <a:r>
              <a:rPr lang="en-US" dirty="0"/>
              <a:t>R&amp;D, Grant Applications (Amazon)</a:t>
            </a:r>
            <a:br>
              <a:rPr lang="en-US" dirty="0"/>
            </a:br>
            <a:r>
              <a:rPr lang="en-US" dirty="0"/>
              <a:t>Workforce Development</a:t>
            </a:r>
          </a:p>
        </p:txBody>
      </p:sp>
    </p:spTree>
    <p:extLst>
      <p:ext uri="{BB962C8B-B14F-4D97-AF65-F5344CB8AC3E}">
        <p14:creationId xmlns:p14="http://schemas.microsoft.com/office/powerpoint/2010/main" val="1568442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C20F99-CDED-4079-A8E0-CBF4B980D460}"/>
              </a:ext>
            </a:extLst>
          </p:cNvPr>
          <p:cNvPicPr>
            <a:picLocks noChangeAspect="1"/>
          </p:cNvPicPr>
          <p:nvPr/>
        </p:nvPicPr>
        <p:blipFill>
          <a:blip r:embed="rId2"/>
          <a:stretch>
            <a:fillRect/>
          </a:stretch>
        </p:blipFill>
        <p:spPr>
          <a:xfrm>
            <a:off x="0" y="19936"/>
            <a:ext cx="9144000" cy="5103628"/>
          </a:xfrm>
          <a:prstGeom prst="rect">
            <a:avLst/>
          </a:prstGeom>
        </p:spPr>
      </p:pic>
    </p:spTree>
    <p:extLst>
      <p:ext uri="{BB962C8B-B14F-4D97-AF65-F5344CB8AC3E}">
        <p14:creationId xmlns:p14="http://schemas.microsoft.com/office/powerpoint/2010/main" val="4666215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311700" y="445025"/>
            <a:ext cx="8520600" cy="707400"/>
          </a:xfrm>
          <a:prstGeom prst="rect">
            <a:avLst/>
          </a:prstGeom>
        </p:spPr>
        <p:txBody>
          <a:bodyPr spcFirstLastPara="1" vert="horz" wrap="square" lIns="91425" tIns="91425" rIns="91425" bIns="91425" rtlCol="0" anchor="t" anchorCtr="0">
            <a:noAutofit/>
          </a:bodyPr>
          <a:lstStyle/>
          <a:p>
            <a:pPr algn="l"/>
            <a:r>
              <a:rPr lang="en" sz="3600" b="1" dirty="0">
                <a:latin typeface="Arial" panose="020B0604020202020204" pitchFamily="34" charset="0"/>
                <a:ea typeface="Arial"/>
                <a:cs typeface="Arial" panose="020B0604020202020204" pitchFamily="34" charset="0"/>
                <a:sym typeface="Arial"/>
              </a:rPr>
              <a:t>3DXP Lab</a:t>
            </a:r>
            <a:endParaRPr sz="3600" b="1" dirty="0">
              <a:latin typeface="Arial" panose="020B0604020202020204" pitchFamily="34" charset="0"/>
              <a:ea typeface="Arial"/>
              <a:cs typeface="Arial" panose="020B0604020202020204" pitchFamily="34" charset="0"/>
              <a:sym typeface="Arial"/>
            </a:endParaRPr>
          </a:p>
        </p:txBody>
      </p:sp>
      <p:sp>
        <p:nvSpPr>
          <p:cNvPr id="111" name="Google Shape;111;p20"/>
          <p:cNvSpPr txBox="1">
            <a:spLocks noGrp="1"/>
          </p:cNvSpPr>
          <p:nvPr>
            <p:ph type="body" idx="1"/>
          </p:nvPr>
        </p:nvSpPr>
        <p:spPr>
          <a:xfrm>
            <a:off x="3518257" y="1771650"/>
            <a:ext cx="5295900" cy="3072900"/>
          </a:xfrm>
          <a:prstGeom prst="rect">
            <a:avLst/>
          </a:prstGeom>
        </p:spPr>
        <p:txBody>
          <a:bodyPr spcFirstLastPara="1" vert="horz" wrap="square" lIns="91425" tIns="91425" rIns="91425" bIns="91425" rtlCol="0" anchor="t" anchorCtr="0">
            <a:normAutofit lnSpcReduction="10000"/>
          </a:bodyPr>
          <a:lstStyle/>
          <a:p>
            <a:pPr>
              <a:buClr>
                <a:schemeClr val="lt1"/>
              </a:buClr>
              <a:buFont typeface="Arial"/>
              <a:buChar char="●"/>
            </a:pPr>
            <a:r>
              <a:rPr lang="en" b="1" dirty="0">
                <a:latin typeface="Arial" panose="020B0604020202020204" pitchFamily="34" charset="0"/>
                <a:ea typeface="Arial"/>
                <a:cs typeface="Arial" panose="020B0604020202020204" pitchFamily="34" charset="0"/>
                <a:sym typeface="Arial"/>
              </a:rPr>
              <a:t>Multimedia L</a:t>
            </a:r>
            <a:r>
              <a:rPr lang="en-US" b="1" dirty="0">
                <a:latin typeface="Arial" panose="020B0604020202020204" pitchFamily="34" charset="0"/>
                <a:ea typeface="Arial"/>
                <a:cs typeface="Arial" panose="020B0604020202020204" pitchFamily="34" charset="0"/>
                <a:sym typeface="Arial"/>
              </a:rPr>
              <a:t>a</a:t>
            </a:r>
            <a:r>
              <a:rPr lang="en" b="1" dirty="0">
                <a:latin typeface="Arial" panose="020B0604020202020204" pitchFamily="34" charset="0"/>
                <a:ea typeface="Arial"/>
                <a:cs typeface="Arial" panose="020B0604020202020204" pitchFamily="34" charset="0"/>
                <a:sym typeface="Arial"/>
              </a:rPr>
              <a:t>b, Winner of Unity and Meta Immersive Learning VR Grant </a:t>
            </a:r>
          </a:p>
          <a:p>
            <a:pPr>
              <a:buClr>
                <a:schemeClr val="lt1"/>
              </a:buClr>
              <a:buFont typeface="Arial"/>
              <a:buChar char="●"/>
            </a:pPr>
            <a:endParaRPr lang="en"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r>
              <a:rPr lang="en" b="1" dirty="0">
                <a:latin typeface="Arial" panose="020B0604020202020204" pitchFamily="34" charset="0"/>
                <a:ea typeface="Arial"/>
                <a:cs typeface="Arial" panose="020B0604020202020204" pitchFamily="34" charset="0"/>
                <a:sym typeface="Arial"/>
              </a:rPr>
              <a:t>Offers research support through VR, AR and 3D Scanners, VR Headsets,  skills and equipment in the lab</a:t>
            </a:r>
            <a:endParaRPr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br>
              <a:rPr lang="en" b="1" dirty="0">
                <a:latin typeface="Arial" panose="020B0604020202020204" pitchFamily="34" charset="0"/>
                <a:ea typeface="Arial"/>
                <a:cs typeface="Arial" panose="020B0604020202020204" pitchFamily="34" charset="0"/>
                <a:sym typeface="Arial"/>
              </a:rPr>
            </a:br>
            <a:r>
              <a:rPr lang="en" b="1" dirty="0">
                <a:latin typeface="Arial" panose="020B0604020202020204" pitchFamily="34" charset="0"/>
                <a:ea typeface="Arial"/>
                <a:cs typeface="Arial" panose="020B0604020202020204" pitchFamily="34" charset="0"/>
                <a:sym typeface="Arial"/>
              </a:rPr>
              <a:t>Lab maintains cameras, lighting and high performance computers</a:t>
            </a:r>
            <a:endParaRPr b="1" dirty="0">
              <a:latin typeface="Arial" panose="020B0604020202020204" pitchFamily="34" charset="0"/>
              <a:ea typeface="Arial"/>
              <a:cs typeface="Arial" panose="020B0604020202020204" pitchFamily="34" charset="0"/>
              <a:sym typeface="Arial"/>
            </a:endParaRPr>
          </a:p>
          <a:p>
            <a:pPr>
              <a:buClr>
                <a:schemeClr val="lt1"/>
              </a:buClr>
              <a:buFont typeface="Arial"/>
              <a:buChar char="●"/>
            </a:pPr>
            <a:r>
              <a:rPr lang="en" b="1" dirty="0">
                <a:latin typeface="Arial" panose="020B0604020202020204" pitchFamily="34" charset="0"/>
                <a:ea typeface="Arial"/>
                <a:cs typeface="Arial" panose="020B0604020202020204" pitchFamily="34" charset="0"/>
                <a:sym typeface="Arial"/>
              </a:rPr>
              <a:t>Student assistants and staff can help with projects </a:t>
            </a:r>
            <a:endParaRPr b="1" dirty="0">
              <a:latin typeface="Arial" panose="020B0604020202020204" pitchFamily="34" charset="0"/>
              <a:ea typeface="Arial"/>
              <a:cs typeface="Arial" panose="020B0604020202020204" pitchFamily="34" charset="0"/>
              <a:sym typeface="Arial"/>
            </a:endParaRPr>
          </a:p>
        </p:txBody>
      </p:sp>
      <p:pic>
        <p:nvPicPr>
          <p:cNvPr id="112" name="Google Shape;112;p20" title="DSC_0043.JPG"/>
          <p:cNvPicPr preferRelativeResize="0"/>
          <p:nvPr/>
        </p:nvPicPr>
        <p:blipFill rotWithShape="1">
          <a:blip r:embed="rId3">
            <a:alphaModFix/>
          </a:blip>
          <a:srcRect l="5562" r="5571"/>
          <a:stretch/>
        </p:blipFill>
        <p:spPr>
          <a:xfrm>
            <a:off x="609600" y="3055786"/>
            <a:ext cx="2345872" cy="1533294"/>
          </a:xfrm>
          <a:prstGeom prst="rect">
            <a:avLst/>
          </a:prstGeom>
          <a:noFill/>
          <a:ln w="19050" cap="flat" cmpd="sng">
            <a:solidFill>
              <a:schemeClr val="accent3"/>
            </a:solidFill>
            <a:prstDash val="solid"/>
            <a:round/>
            <a:headEnd type="none" w="sm" len="sm"/>
            <a:tailEnd type="none" w="sm" len="sm"/>
          </a:ln>
        </p:spPr>
      </p:pic>
      <p:pic>
        <p:nvPicPr>
          <p:cNvPr id="2" name="Picture 1">
            <a:extLst>
              <a:ext uri="{FF2B5EF4-FFF2-40B4-BE49-F238E27FC236}">
                <a16:creationId xmlns:a16="http://schemas.microsoft.com/office/drawing/2014/main" id="{9C89116B-6363-49CC-9996-36A92D0D0D3B}"/>
              </a:ext>
            </a:extLst>
          </p:cNvPr>
          <p:cNvPicPr>
            <a:picLocks noChangeAspect="1"/>
          </p:cNvPicPr>
          <p:nvPr/>
        </p:nvPicPr>
        <p:blipFill>
          <a:blip r:embed="rId4"/>
          <a:stretch>
            <a:fillRect/>
          </a:stretch>
        </p:blipFill>
        <p:spPr>
          <a:xfrm>
            <a:off x="-10886" y="1192698"/>
            <a:ext cx="3246888" cy="1822814"/>
          </a:xfrm>
          <a:prstGeom prst="rect">
            <a:avLst/>
          </a:prstGeom>
        </p:spPr>
      </p:pic>
      <p:pic>
        <p:nvPicPr>
          <p:cNvPr id="3" name="Picture 2">
            <a:extLst>
              <a:ext uri="{FF2B5EF4-FFF2-40B4-BE49-F238E27FC236}">
                <a16:creationId xmlns:a16="http://schemas.microsoft.com/office/drawing/2014/main" id="{D22F4248-7DA4-45EC-B586-AF0C4F0F9A81}"/>
              </a:ext>
            </a:extLst>
          </p:cNvPr>
          <p:cNvPicPr>
            <a:picLocks noChangeAspect="1"/>
          </p:cNvPicPr>
          <p:nvPr/>
        </p:nvPicPr>
        <p:blipFill>
          <a:blip r:embed="rId5"/>
          <a:stretch>
            <a:fillRect/>
          </a:stretch>
        </p:blipFill>
        <p:spPr>
          <a:xfrm>
            <a:off x="3012072" y="0"/>
            <a:ext cx="5829300" cy="145732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F2C74-24F7-8470-C5C5-33D342F77E3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704D399-D5FD-A8BE-0240-C1010E3B0B50}"/>
              </a:ext>
            </a:extLst>
          </p:cNvPr>
          <p:cNvPicPr>
            <a:picLocks noChangeAspect="1"/>
          </p:cNvPicPr>
          <p:nvPr/>
        </p:nvPicPr>
        <p:blipFill>
          <a:blip r:embed="rId2"/>
          <a:srcRect/>
          <a:stretch/>
        </p:blipFill>
        <p:spPr>
          <a:xfrm>
            <a:off x="7944027" y="4676731"/>
            <a:ext cx="880017" cy="284539"/>
          </a:xfrm>
          <a:prstGeom prst="rect">
            <a:avLst/>
          </a:prstGeom>
        </p:spPr>
      </p:pic>
      <p:pic>
        <p:nvPicPr>
          <p:cNvPr id="11" name="Graphic 10">
            <a:extLst>
              <a:ext uri="{FF2B5EF4-FFF2-40B4-BE49-F238E27FC236}">
                <a16:creationId xmlns:a16="http://schemas.microsoft.com/office/drawing/2014/main" id="{073D5090-62BB-0BCC-E334-F9EA47174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200" y="517842"/>
            <a:ext cx="210710" cy="96394"/>
          </a:xfrm>
          <a:prstGeom prst="rect">
            <a:avLst/>
          </a:prstGeom>
        </p:spPr>
      </p:pic>
      <p:sp>
        <p:nvSpPr>
          <p:cNvPr id="12" name="TextBox 11">
            <a:extLst>
              <a:ext uri="{FF2B5EF4-FFF2-40B4-BE49-F238E27FC236}">
                <a16:creationId xmlns:a16="http://schemas.microsoft.com/office/drawing/2014/main" id="{20FFC129-4E42-A7EC-2B9B-1DE8F5A232BC}"/>
              </a:ext>
            </a:extLst>
          </p:cNvPr>
          <p:cNvSpPr txBox="1"/>
          <p:nvPr/>
        </p:nvSpPr>
        <p:spPr>
          <a:xfrm>
            <a:off x="876300" y="323850"/>
            <a:ext cx="6800352" cy="830997"/>
          </a:xfrm>
          <a:prstGeom prst="rect">
            <a:avLst/>
          </a:prstGeom>
          <a:noFill/>
        </p:spPr>
        <p:txBody>
          <a:bodyPr wrap="square" lIns="0" tIns="0" rIns="0" bIns="0" rtlCol="0">
            <a:spAutoFit/>
          </a:bodyPr>
          <a:lstStyle/>
          <a:p>
            <a:r>
              <a:rPr lang="en-US" sz="2700" spc="-113" dirty="0">
                <a:solidFill>
                  <a:srgbClr val="003DA5"/>
                </a:solidFill>
                <a:latin typeface="Fira Sans Medium" panose="020B0503050000020004" pitchFamily="34" charset="0"/>
                <a:ea typeface="Fira Sans Medium" panose="020B0503050000020004" pitchFamily="34" charset="0"/>
              </a:rPr>
              <a:t>Open Research and Creative Activities Forum (ORCA) Signature Program</a:t>
            </a:r>
          </a:p>
        </p:txBody>
      </p:sp>
      <p:sp>
        <p:nvSpPr>
          <p:cNvPr id="16" name="TextBox 15">
            <a:extLst>
              <a:ext uri="{FF2B5EF4-FFF2-40B4-BE49-F238E27FC236}">
                <a16:creationId xmlns:a16="http://schemas.microsoft.com/office/drawing/2014/main" id="{0FAF6018-8A17-0EC2-0F64-2FAD3A91F648}"/>
              </a:ext>
            </a:extLst>
          </p:cNvPr>
          <p:cNvSpPr txBox="1"/>
          <p:nvPr/>
        </p:nvSpPr>
        <p:spPr>
          <a:xfrm>
            <a:off x="971263" y="1292164"/>
            <a:ext cx="3852219" cy="230832"/>
          </a:xfrm>
          <a:prstGeom prst="rect">
            <a:avLst/>
          </a:prstGeom>
          <a:noFill/>
        </p:spPr>
        <p:txBody>
          <a:bodyPr wrap="square" lIns="0" tIns="0" rIns="0" bIns="0" rtlCol="0">
            <a:spAutoFit/>
          </a:bodyPr>
          <a:lstStyle/>
          <a:p>
            <a:pPr marL="600075" lvl="1" indent="-257175">
              <a:buFont typeface="Arial" panose="020B0604020202020204" pitchFamily="34" charset="0"/>
              <a:buChar char="•"/>
            </a:pPr>
            <a:endParaRPr lang="en-US" sz="1500" dirty="0">
              <a:latin typeface="Arial" panose="020B0604020202020204" pitchFamily="34" charset="0"/>
              <a:ea typeface="Fira Sans Book" panose="020B0503050000020004" pitchFamily="34" charset="0"/>
            </a:endParaRPr>
          </a:p>
        </p:txBody>
      </p:sp>
      <p:sp>
        <p:nvSpPr>
          <p:cNvPr id="2" name="TextBox 1">
            <a:extLst>
              <a:ext uri="{FF2B5EF4-FFF2-40B4-BE49-F238E27FC236}">
                <a16:creationId xmlns:a16="http://schemas.microsoft.com/office/drawing/2014/main" id="{D62BF3C2-8916-46C7-789E-2194EFF4C3C1}"/>
              </a:ext>
            </a:extLst>
          </p:cNvPr>
          <p:cNvSpPr txBox="1"/>
          <p:nvPr/>
        </p:nvSpPr>
        <p:spPr>
          <a:xfrm>
            <a:off x="1179173" y="1292164"/>
            <a:ext cx="6993565" cy="2169825"/>
          </a:xfrm>
          <a:prstGeom prst="rect">
            <a:avLst/>
          </a:prstGeom>
          <a:noFill/>
        </p:spPr>
        <p:txBody>
          <a:bodyPr wrap="square" rtlCol="0">
            <a:spAutoFit/>
          </a:bodyPr>
          <a:lstStyle/>
          <a:p>
            <a:pPr marL="257175" indent="-257175">
              <a:buFont typeface="Arial" panose="020B0604020202020204" pitchFamily="34" charset="0"/>
              <a:buChar char="•"/>
            </a:pPr>
            <a:r>
              <a:rPr lang="en-US" sz="1500" dirty="0">
                <a:latin typeface="Arial" panose="020B0604020202020204" pitchFamily="34" charset="0"/>
              </a:rPr>
              <a:t>Open Research and Creative Activities (ORCA) Forum</a:t>
            </a:r>
          </a:p>
          <a:p>
            <a:pPr marL="600075" lvl="1" indent="-257175">
              <a:buFont typeface="Arial" panose="020B0604020202020204" pitchFamily="34" charset="0"/>
              <a:buChar char="•"/>
            </a:pPr>
            <a:r>
              <a:rPr lang="en-US" sz="1500" dirty="0">
                <a:latin typeface="Arial" panose="020B0604020202020204" pitchFamily="34" charset="0"/>
              </a:rPr>
              <a:t>Quarterly event showcasing outstanding student projects from all disciplines.</a:t>
            </a:r>
          </a:p>
          <a:p>
            <a:pPr marL="600075" lvl="1" indent="-257175">
              <a:buFont typeface="Arial" panose="020B0604020202020204" pitchFamily="34" charset="0"/>
              <a:buChar char="•"/>
            </a:pPr>
            <a:r>
              <a:rPr lang="en-US" sz="1500" dirty="0">
                <a:latin typeface="Arial" panose="020B0604020202020204" pitchFamily="34" charset="0"/>
              </a:rPr>
              <a:t>Emphasizes interdisciplinary work and open scholarship.</a:t>
            </a:r>
          </a:p>
          <a:p>
            <a:pPr marL="600075" lvl="1" indent="-257175">
              <a:buFont typeface="Arial" panose="020B0604020202020204" pitchFamily="34" charset="0"/>
              <a:buChar char="•"/>
            </a:pPr>
            <a:r>
              <a:rPr lang="en-US" sz="1500" dirty="0">
                <a:latin typeface="Arial" panose="020B0604020202020204" pitchFamily="34" charset="0"/>
              </a:rPr>
              <a:t>Finalists present at Orbach Science Library and may publish their work (code, data, multimedia) in eScholarship with DOIs.</a:t>
            </a:r>
          </a:p>
          <a:p>
            <a:pPr marL="600075" lvl="1" indent="-257175">
              <a:buFont typeface="Arial" panose="020B0604020202020204" pitchFamily="34" charset="0"/>
              <a:buChar char="•"/>
            </a:pPr>
            <a:r>
              <a:rPr lang="en-US" sz="1500" dirty="0">
                <a:latin typeface="Arial" panose="020B0604020202020204" pitchFamily="34" charset="0"/>
              </a:rPr>
              <a:t>Learn more &amp; submit at the </a:t>
            </a:r>
            <a:r>
              <a:rPr lang="en-US" sz="1500" dirty="0">
                <a:latin typeface="Arial" panose="020B0604020202020204" pitchFamily="34" charset="0"/>
                <a:hlinkClick r:id="rId5"/>
              </a:rPr>
              <a:t>ORCA website</a:t>
            </a:r>
            <a:r>
              <a:rPr lang="en-US" sz="1500" dirty="0">
                <a:latin typeface="Arial" panose="020B0604020202020204" pitchFamily="34" charset="0"/>
              </a:rPr>
              <a:t>.</a:t>
            </a:r>
          </a:p>
          <a:p>
            <a:pPr marL="600075" lvl="1" indent="-257175">
              <a:buFont typeface="Arial" panose="020B0604020202020204" pitchFamily="34" charset="0"/>
              <a:buChar char="•"/>
            </a:pPr>
            <a:endParaRPr lang="en-US" sz="1500" dirty="0">
              <a:latin typeface="Arial" panose="020B0604020202020204" pitchFamily="34" charset="0"/>
            </a:endParaRPr>
          </a:p>
          <a:p>
            <a:endParaRPr lang="en-US" sz="1500" dirty="0">
              <a:latin typeface="Arial" panose="020B0604020202020204" pitchFamily="34" charset="0"/>
            </a:endParaRPr>
          </a:p>
        </p:txBody>
      </p:sp>
      <p:pic>
        <p:nvPicPr>
          <p:cNvPr id="6" name="Picture 5" descr="A black background with yellow letters and a blue logo&#10;&#10;AI-generated content may be incorrect.">
            <a:extLst>
              <a:ext uri="{FF2B5EF4-FFF2-40B4-BE49-F238E27FC236}">
                <a16:creationId xmlns:a16="http://schemas.microsoft.com/office/drawing/2014/main" id="{DBD8D9C2-1CB3-8C20-F01C-773816EF4A2C}"/>
              </a:ext>
            </a:extLst>
          </p:cNvPr>
          <p:cNvPicPr>
            <a:picLocks noChangeAspect="1"/>
          </p:cNvPicPr>
          <p:nvPr/>
        </p:nvPicPr>
        <p:blipFill>
          <a:blip r:embed="rId6"/>
          <a:stretch>
            <a:fillRect/>
          </a:stretch>
        </p:blipFill>
        <p:spPr>
          <a:xfrm>
            <a:off x="5448300" y="2838450"/>
            <a:ext cx="2405888" cy="2405888"/>
          </a:xfrm>
          <a:prstGeom prst="rect">
            <a:avLst/>
          </a:prstGeom>
        </p:spPr>
      </p:pic>
      <p:pic>
        <p:nvPicPr>
          <p:cNvPr id="8" name="Picture 7" descr="A group of people posing for a photo&#10;&#10;AI-generated content may be incorrect.">
            <a:extLst>
              <a:ext uri="{FF2B5EF4-FFF2-40B4-BE49-F238E27FC236}">
                <a16:creationId xmlns:a16="http://schemas.microsoft.com/office/drawing/2014/main" id="{8B9E662C-1B93-98B7-C2EC-58C5D10FD398}"/>
              </a:ext>
            </a:extLst>
          </p:cNvPr>
          <p:cNvPicPr>
            <a:picLocks noChangeAspect="1"/>
          </p:cNvPicPr>
          <p:nvPr/>
        </p:nvPicPr>
        <p:blipFill>
          <a:blip r:embed="rId7"/>
          <a:stretch>
            <a:fillRect/>
          </a:stretch>
        </p:blipFill>
        <p:spPr>
          <a:xfrm>
            <a:off x="1948040" y="3044308"/>
            <a:ext cx="2875443" cy="1916962"/>
          </a:xfrm>
          <a:prstGeom prst="rect">
            <a:avLst/>
          </a:prstGeom>
        </p:spPr>
      </p:pic>
    </p:spTree>
    <p:extLst>
      <p:ext uri="{BB962C8B-B14F-4D97-AF65-F5344CB8AC3E}">
        <p14:creationId xmlns:p14="http://schemas.microsoft.com/office/powerpoint/2010/main" val="1347051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83F4-6329-4A5D-B4A9-D06CA139AC83}"/>
              </a:ext>
            </a:extLst>
          </p:cNvPr>
          <p:cNvSpPr>
            <a:spLocks noGrp="1"/>
          </p:cNvSpPr>
          <p:nvPr>
            <p:ph type="title"/>
          </p:nvPr>
        </p:nvSpPr>
        <p:spPr/>
        <p:txBody>
          <a:bodyPr/>
          <a:lstStyle/>
          <a:p>
            <a:r>
              <a:rPr lang="en-US" dirty="0"/>
              <a:t>Research Technology</a:t>
            </a:r>
          </a:p>
        </p:txBody>
      </p:sp>
      <p:pic>
        <p:nvPicPr>
          <p:cNvPr id="4" name="Content Placeholder 3">
            <a:extLst>
              <a:ext uri="{FF2B5EF4-FFF2-40B4-BE49-F238E27FC236}">
                <a16:creationId xmlns:a16="http://schemas.microsoft.com/office/drawing/2014/main" id="{E9F135D0-9199-41FC-9D58-E269ECDCF89E}"/>
              </a:ext>
            </a:extLst>
          </p:cNvPr>
          <p:cNvPicPr>
            <a:picLocks noGrp="1" noChangeAspect="1"/>
          </p:cNvPicPr>
          <p:nvPr>
            <p:ph idx="1"/>
          </p:nvPr>
        </p:nvPicPr>
        <p:blipFill>
          <a:blip r:embed="rId2"/>
          <a:stretch>
            <a:fillRect/>
          </a:stretch>
        </p:blipFill>
        <p:spPr>
          <a:xfrm>
            <a:off x="514845" y="1517497"/>
            <a:ext cx="7435884" cy="3262312"/>
          </a:xfrm>
          <a:prstGeom prst="rect">
            <a:avLst/>
          </a:prstGeom>
        </p:spPr>
      </p:pic>
    </p:spTree>
    <p:extLst>
      <p:ext uri="{BB962C8B-B14F-4D97-AF65-F5344CB8AC3E}">
        <p14:creationId xmlns:p14="http://schemas.microsoft.com/office/powerpoint/2010/main" val="40990588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42862"/>
            <a:ext cx="9144000" cy="510063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1F72-A156-481B-8727-86143CAC5AA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104929C-3C5D-4BDB-AEA5-CA649A6A4590}"/>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426625C4-6054-4B05-A77D-02DEF55E0FE8}"/>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091A2619-AABF-4DC1-9CD4-830F41F4EBED}"/>
              </a:ext>
            </a:extLst>
          </p:cNvPr>
          <p:cNvPicPr>
            <a:picLocks noChangeAspect="1"/>
          </p:cNvPicPr>
          <p:nvPr/>
        </p:nvPicPr>
        <p:blipFill>
          <a:blip r:embed="rId2"/>
          <a:stretch>
            <a:fillRect/>
          </a:stretch>
        </p:blipFill>
        <p:spPr>
          <a:xfrm>
            <a:off x="0" y="20893"/>
            <a:ext cx="9144000" cy="5101714"/>
          </a:xfrm>
          <a:prstGeom prst="rect">
            <a:avLst/>
          </a:prstGeom>
        </p:spPr>
      </p:pic>
    </p:spTree>
    <p:extLst>
      <p:ext uri="{BB962C8B-B14F-4D97-AF65-F5344CB8AC3E}">
        <p14:creationId xmlns:p14="http://schemas.microsoft.com/office/powerpoint/2010/main" val="23088338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dirty="0">
              <a:solidFill>
                <a:prstClr val="white"/>
              </a:solidFill>
              <a:latin typeface="Aptos" panose="02110004020202020204"/>
            </a:endParaRPr>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391835" cy="17144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2" name="Title 1">
            <a:extLst>
              <a:ext uri="{FF2B5EF4-FFF2-40B4-BE49-F238E27FC236}">
                <a16:creationId xmlns:a16="http://schemas.microsoft.com/office/drawing/2014/main" id="{C6813AAE-2ADB-40D8-7DD9-A0D45008867D}"/>
              </a:ext>
            </a:extLst>
          </p:cNvPr>
          <p:cNvSpPr>
            <a:spLocks noGrp="1"/>
          </p:cNvSpPr>
          <p:nvPr>
            <p:ph type="title"/>
          </p:nvPr>
        </p:nvSpPr>
        <p:spPr>
          <a:xfrm>
            <a:off x="354154" y="-1"/>
            <a:ext cx="3870409" cy="1466444"/>
          </a:xfrm>
        </p:spPr>
        <p:txBody>
          <a:bodyPr anchor="ctr">
            <a:normAutofit fontScale="90000"/>
          </a:bodyPr>
          <a:lstStyle/>
          <a:p>
            <a:pPr algn="ctr"/>
            <a:r>
              <a:rPr lang="en-US" sz="3000" b="1" dirty="0"/>
              <a:t>2025 Best in Class Reasoning Models  </a:t>
            </a:r>
            <a:br>
              <a:rPr lang="en-US" sz="3000" dirty="0"/>
            </a:br>
            <a:r>
              <a:rPr lang="en-US" sz="3000" dirty="0"/>
              <a:t>Recommended Models</a:t>
            </a:r>
            <a:br>
              <a:rPr lang="en-US" sz="3000" dirty="0"/>
            </a:br>
            <a:r>
              <a:rPr lang="en-US" sz="1500" dirty="0"/>
              <a:t>(Trial For Free)</a:t>
            </a:r>
          </a:p>
        </p:txBody>
      </p:sp>
      <p:pic>
        <p:nvPicPr>
          <p:cNvPr id="5" name="Picture 4" descr="Abstract blurred public library with bookshelves">
            <a:extLst>
              <a:ext uri="{FF2B5EF4-FFF2-40B4-BE49-F238E27FC236}">
                <a16:creationId xmlns:a16="http://schemas.microsoft.com/office/drawing/2014/main" id="{500CDBB5-CF33-0BB0-26C1-E9ABB2697BE6}"/>
              </a:ext>
            </a:extLst>
          </p:cNvPr>
          <p:cNvPicPr>
            <a:picLocks noChangeAspect="1"/>
          </p:cNvPicPr>
          <p:nvPr/>
        </p:nvPicPr>
        <p:blipFill rotWithShape="1">
          <a:blip r:embed="rId2"/>
          <a:srcRect l="9130" r="31469" b="-2"/>
          <a:stretch/>
        </p:blipFill>
        <p:spPr>
          <a:xfrm>
            <a:off x="4578717" y="0"/>
            <a:ext cx="4577119" cy="5143500"/>
          </a:xfrm>
          <a:prstGeom prst="rect">
            <a:avLst/>
          </a:prstGeom>
        </p:spPr>
      </p:pic>
      <p:graphicFrame>
        <p:nvGraphicFramePr>
          <p:cNvPr id="4" name="Table 5">
            <a:extLst>
              <a:ext uri="{FF2B5EF4-FFF2-40B4-BE49-F238E27FC236}">
                <a16:creationId xmlns:a16="http://schemas.microsoft.com/office/drawing/2014/main" id="{34588521-04FB-4C62-A321-D4ACF8C3C680}"/>
              </a:ext>
            </a:extLst>
          </p:cNvPr>
          <p:cNvGraphicFramePr>
            <a:graphicFrameLocks noGrp="1"/>
          </p:cNvGraphicFramePr>
          <p:nvPr>
            <p:extLst>
              <p:ext uri="{D42A27DB-BD31-4B8C-83A1-F6EECF244321}">
                <p14:modId xmlns:p14="http://schemas.microsoft.com/office/powerpoint/2010/main" val="1198113950"/>
              </p:ext>
            </p:extLst>
          </p:nvPr>
        </p:nvGraphicFramePr>
        <p:xfrm>
          <a:off x="4771103" y="121593"/>
          <a:ext cx="4259467" cy="4823786"/>
        </p:xfrm>
        <a:graphic>
          <a:graphicData uri="http://schemas.openxmlformats.org/drawingml/2006/table">
            <a:tbl>
              <a:tblPr firstRow="1" bandRow="1">
                <a:tableStyleId>{5C22544A-7EE6-4342-B048-85BDC9FD1C3A}</a:tableStyleId>
              </a:tblPr>
              <a:tblGrid>
                <a:gridCol w="2085926">
                  <a:extLst>
                    <a:ext uri="{9D8B030D-6E8A-4147-A177-3AD203B41FA5}">
                      <a16:colId xmlns:a16="http://schemas.microsoft.com/office/drawing/2014/main" val="863348683"/>
                    </a:ext>
                  </a:extLst>
                </a:gridCol>
                <a:gridCol w="2173541">
                  <a:extLst>
                    <a:ext uri="{9D8B030D-6E8A-4147-A177-3AD203B41FA5}">
                      <a16:colId xmlns:a16="http://schemas.microsoft.com/office/drawing/2014/main" val="1208869361"/>
                    </a:ext>
                  </a:extLst>
                </a:gridCol>
              </a:tblGrid>
              <a:tr h="2797245">
                <a:tc gridSpan="2">
                  <a:txBody>
                    <a:bodyPr/>
                    <a:lstStyle/>
                    <a:p>
                      <a:r>
                        <a:rPr lang="en-US" sz="1500" dirty="0"/>
                        <a:t>AI AGI </a:t>
                      </a:r>
                      <a:r>
                        <a:rPr kumimoji="0" lang="en-US" sz="1500" b="1" i="0" u="none" strike="noStrike" kern="1200" cap="none" spc="0" normalizeH="0" baseline="0" noProof="0" dirty="0">
                          <a:ln>
                            <a:noFill/>
                          </a:ln>
                          <a:solidFill>
                            <a:prstClr val="white"/>
                          </a:solidFill>
                          <a:effectLst/>
                          <a:uLnTx/>
                          <a:uFillTx/>
                          <a:latin typeface="+mn-lt"/>
                          <a:ea typeface="+mn-ea"/>
                          <a:cs typeface="+mn-cs"/>
                        </a:rPr>
                        <a:t>Research, Reasoning &amp; Deep Research LLM’s (2025)</a:t>
                      </a:r>
                      <a:r>
                        <a:rPr kumimoji="0" lang="en-US" sz="1000" b="1" i="0" u="none" strike="noStrike" kern="1200" cap="none" spc="0" normalizeH="0" baseline="0" noProof="0" dirty="0">
                          <a:ln>
                            <a:noFill/>
                          </a:ln>
                          <a:solidFill>
                            <a:prstClr val="white"/>
                          </a:solidFill>
                          <a:effectLst/>
                          <a:uLnTx/>
                          <a:uFillTx/>
                          <a:latin typeface="+mn-lt"/>
                          <a:ea typeface="+mn-ea"/>
                          <a:cs typeface="+mn-cs"/>
                        </a:rPr>
                        <a:t> </a:t>
                      </a:r>
                      <a:r>
                        <a:rPr lang="en-US" sz="900" dirty="0"/>
                        <a:t>STEM Disciplines, Science Technology Engineering Math, Coding, Language, Humanities, Social Sciences</a:t>
                      </a:r>
                      <a:br>
                        <a:rPr lang="en-US" sz="1050" dirty="0"/>
                      </a:br>
                      <a:endParaRPr lang="en-US" sz="1000" dirty="0"/>
                    </a:p>
                    <a:p>
                      <a:r>
                        <a:rPr lang="en-US" sz="1200" dirty="0"/>
                        <a:t>Proprietary</a:t>
                      </a:r>
                    </a:p>
                    <a:p>
                      <a:endParaRPr lang="en-US" sz="1200" dirty="0"/>
                    </a:p>
                    <a:p>
                      <a:r>
                        <a:rPr lang="en-US" sz="1200" dirty="0"/>
                        <a:t>Anthropic Claude Sonnet  4.5 Opus 4.0 </a:t>
                      </a:r>
                      <a:r>
                        <a:rPr lang="en-US" sz="1000" dirty="0"/>
                        <a:t>, </a:t>
                      </a:r>
                      <a:r>
                        <a:rPr lang="en-US" sz="1000" dirty="0">
                          <a:solidFill>
                            <a:srgbClr val="FF0000"/>
                          </a:solidFill>
                        </a:rPr>
                        <a:t>Try</a:t>
                      </a:r>
                      <a:endParaRPr lang="en-US" sz="1200" dirty="0"/>
                    </a:p>
                    <a:p>
                      <a:br>
                        <a:rPr lang="en-US" sz="1000" dirty="0"/>
                      </a:br>
                      <a:r>
                        <a:rPr lang="en-US" sz="1000" dirty="0"/>
                        <a:t>Open AI </a:t>
                      </a:r>
                      <a:r>
                        <a:rPr lang="en-US" sz="1100" dirty="0"/>
                        <a:t>Chat GPT 5</a:t>
                      </a:r>
                      <a:r>
                        <a:rPr lang="en-US" sz="1000" dirty="0"/>
                        <a:t> </a:t>
                      </a:r>
                      <a:br>
                        <a:rPr lang="en-US" sz="1000" dirty="0"/>
                      </a:br>
                      <a:r>
                        <a:rPr lang="en-US" sz="1000" dirty="0"/>
                        <a:t>(Current flagship Combined Multimodal Model Family), </a:t>
                      </a:r>
                      <a:r>
                        <a:rPr lang="en-US" sz="1000" dirty="0">
                          <a:solidFill>
                            <a:srgbClr val="FF0000"/>
                          </a:solidFill>
                          <a:hlinkClick r:id="rId3">
                            <a:extLst>
                              <a:ext uri="{A12FA001-AC4F-418D-AE19-62706E023703}">
                                <ahyp:hlinkClr xmlns:ahyp="http://schemas.microsoft.com/office/drawing/2018/hyperlinkcolor" val="tx"/>
                              </a:ext>
                            </a:extLst>
                          </a:hlinkClick>
                        </a:rPr>
                        <a:t>Try</a:t>
                      </a:r>
                      <a:r>
                        <a:rPr lang="en-US" sz="1000" dirty="0">
                          <a:solidFill>
                            <a:srgbClr val="FF0000"/>
                          </a:solidFill>
                        </a:rPr>
                        <a:t>   </a:t>
                      </a:r>
                      <a:r>
                        <a:rPr lang="en-US" sz="1000" dirty="0"/>
                        <a:t>GPT o1/o3 pro  o4 mini-high </a:t>
                      </a:r>
                      <a:r>
                        <a:rPr lang="en-US" sz="1000" dirty="0">
                          <a:solidFill>
                            <a:srgbClr val="FF0000"/>
                          </a:solidFill>
                          <a:hlinkClick r:id="rId3">
                            <a:extLst>
                              <a:ext uri="{A12FA001-AC4F-418D-AE19-62706E023703}">
                                <ahyp:hlinkClr xmlns:ahyp="http://schemas.microsoft.com/office/drawing/2018/hyperlinkcolor" val="tx"/>
                              </a:ext>
                            </a:extLst>
                          </a:hlinkClick>
                        </a:rPr>
                        <a:t>Try</a:t>
                      </a:r>
                      <a:endParaRPr lang="en-US" sz="1000" dirty="0">
                        <a:solidFill>
                          <a:srgbClr val="FF0000"/>
                        </a:solidFill>
                      </a:endParaRPr>
                    </a:p>
                    <a:p>
                      <a:br>
                        <a:rPr lang="en-US" sz="1000" dirty="0"/>
                      </a:br>
                      <a:br>
                        <a:rPr lang="en-US" sz="1000" dirty="0"/>
                      </a:br>
                      <a:r>
                        <a:rPr lang="en-US" sz="1200" dirty="0"/>
                        <a:t>Grok 4</a:t>
                      </a:r>
                      <a:r>
                        <a:rPr lang="en-US" sz="1000" dirty="0"/>
                        <a:t>, </a:t>
                      </a:r>
                      <a:r>
                        <a:rPr lang="en-US" sz="1000" dirty="0">
                          <a:solidFill>
                            <a:srgbClr val="FF0000"/>
                          </a:solidFill>
                          <a:highlight>
                            <a:srgbClr val="FF0000"/>
                          </a:highlight>
                          <a:hlinkClick r:id="rId4"/>
                        </a:rPr>
                        <a:t>Try</a:t>
                      </a:r>
                      <a:endParaRPr lang="en-US" sz="1000" dirty="0">
                        <a:solidFill>
                          <a:srgbClr val="FF0000"/>
                        </a:solidFill>
                        <a:highlight>
                          <a:srgbClr val="FF0000"/>
                        </a:highlight>
                      </a:endParaRPr>
                    </a:p>
                    <a:p>
                      <a:br>
                        <a:rPr lang="en-US" sz="1000" dirty="0"/>
                      </a:br>
                      <a:r>
                        <a:rPr lang="en-US" sz="1200" dirty="0"/>
                        <a:t>Gemini 2.5 </a:t>
                      </a:r>
                      <a:r>
                        <a:rPr lang="en-US" sz="1000" dirty="0"/>
                        <a:t>Pro (Deep Think) </a:t>
                      </a:r>
                      <a:br>
                        <a:rPr lang="en-US" sz="1000" dirty="0"/>
                      </a:br>
                      <a:r>
                        <a:rPr lang="en-US" sz="1000" dirty="0"/>
                        <a:t>2M Context Window  </a:t>
                      </a:r>
                      <a:r>
                        <a:rPr lang="en-US" sz="1000" dirty="0">
                          <a:solidFill>
                            <a:srgbClr val="FF0000"/>
                          </a:solidFill>
                          <a:hlinkClick r:id="rId5">
                            <a:extLst>
                              <a:ext uri="{A12FA001-AC4F-418D-AE19-62706E023703}">
                                <ahyp:hlinkClr xmlns:ahyp="http://schemas.microsoft.com/office/drawing/2018/hyperlinkcolor" val="tx"/>
                              </a:ext>
                            </a:extLst>
                          </a:hlinkClick>
                        </a:rPr>
                        <a:t>Try</a:t>
                      </a:r>
                      <a:r>
                        <a:rPr lang="en-US" sz="1000" dirty="0">
                          <a:solidFill>
                            <a:srgbClr val="FF0000"/>
                          </a:solidFill>
                        </a:rPr>
                        <a:t> </a:t>
                      </a:r>
                    </a:p>
                    <a:p>
                      <a:endParaRPr lang="en-US" sz="1000" dirty="0">
                        <a:solidFill>
                          <a:srgbClr val="FF0000"/>
                        </a:solidFill>
                      </a:endParaRPr>
                    </a:p>
                    <a:p>
                      <a:endParaRPr lang="en-US" sz="1000" dirty="0"/>
                    </a:p>
                  </a:txBody>
                  <a:tcPr marL="68580" marR="68580" marT="34290" marB="34290"/>
                </a:tc>
                <a:tc hMerge="1">
                  <a:txBody>
                    <a:bodyPr/>
                    <a:lstStyle/>
                    <a:p>
                      <a:r>
                        <a:rPr lang="en-US" sz="1500" dirty="0"/>
                        <a:t>Research, Reasoning &amp; Deep Research LLM’s (2025)</a:t>
                      </a:r>
                      <a:br>
                        <a:rPr lang="en-US" sz="1000" dirty="0"/>
                      </a:br>
                      <a:r>
                        <a:rPr lang="en-US" sz="900" dirty="0"/>
                        <a:t>(STEM Disciplines, Science Technology Engineering Math, Coding)</a:t>
                      </a:r>
                      <a:br>
                        <a:rPr lang="en-US" sz="1000" dirty="0"/>
                      </a:br>
                      <a:br>
                        <a:rPr lang="en-US" sz="1000" dirty="0"/>
                      </a:br>
                      <a:endParaRPr lang="en-US" sz="1000" dirty="0"/>
                    </a:p>
                    <a:p>
                      <a:endParaRPr lang="en-US" sz="1000" dirty="0"/>
                    </a:p>
                    <a:p>
                      <a:r>
                        <a:rPr lang="en-US" sz="1000" dirty="0"/>
                        <a:t>Proprietary</a:t>
                      </a:r>
                      <a:br>
                        <a:rPr lang="en-US" sz="1000" dirty="0"/>
                      </a:br>
                      <a:r>
                        <a:rPr lang="en-US" sz="1000" dirty="0"/>
                        <a:t>GPT o1/o3 pro</a:t>
                      </a:r>
                      <a:br>
                        <a:rPr lang="en-US" sz="1000" dirty="0"/>
                      </a:br>
                      <a:r>
                        <a:rPr lang="en-US" sz="1000" dirty="0"/>
                        <a:t>o4 mini-high </a:t>
                      </a:r>
                      <a:r>
                        <a:rPr lang="en-US" sz="1000" dirty="0">
                          <a:solidFill>
                            <a:srgbClr val="FF0000"/>
                          </a:solidFill>
                          <a:hlinkClick r:id="rId3">
                            <a:extLst>
                              <a:ext uri="{A12FA001-AC4F-418D-AE19-62706E023703}">
                                <ahyp:hlinkClr xmlns:ahyp="http://schemas.microsoft.com/office/drawing/2018/hyperlinkcolor" val="tx"/>
                              </a:ext>
                            </a:extLst>
                          </a:hlinkClick>
                        </a:rPr>
                        <a:t>Try</a:t>
                      </a:r>
                      <a:endParaRPr lang="en-US" sz="1000" dirty="0">
                        <a:solidFill>
                          <a:srgbClr val="FF0000"/>
                        </a:solidFill>
                      </a:endParaRPr>
                    </a:p>
                    <a:p>
                      <a:br>
                        <a:rPr lang="en-US" sz="1000" dirty="0"/>
                      </a:br>
                      <a:r>
                        <a:rPr lang="en-US" sz="1000" dirty="0"/>
                        <a:t>Claude Sonnet Opus Model Family, </a:t>
                      </a:r>
                      <a:r>
                        <a:rPr lang="en-US" sz="1000" dirty="0">
                          <a:solidFill>
                            <a:srgbClr val="FF0000"/>
                          </a:solidFill>
                        </a:rPr>
                        <a:t>Try</a:t>
                      </a:r>
                      <a:br>
                        <a:rPr lang="en-US" sz="1000" dirty="0"/>
                      </a:br>
                      <a:br>
                        <a:rPr lang="en-US" sz="1000" dirty="0"/>
                      </a:br>
                      <a:r>
                        <a:rPr lang="en-US" sz="1000" dirty="0"/>
                        <a:t>Grok 4, </a:t>
                      </a:r>
                      <a:r>
                        <a:rPr lang="en-US" sz="1000" dirty="0">
                          <a:solidFill>
                            <a:srgbClr val="FF0000"/>
                          </a:solidFill>
                          <a:highlight>
                            <a:srgbClr val="FF0000"/>
                          </a:highlight>
                          <a:hlinkClick r:id="rId4"/>
                        </a:rPr>
                        <a:t>Try</a:t>
                      </a:r>
                      <a:endParaRPr lang="en-US" sz="1000" dirty="0">
                        <a:solidFill>
                          <a:srgbClr val="FF0000"/>
                        </a:solidFill>
                        <a:highlight>
                          <a:srgbClr val="FF0000"/>
                        </a:highlight>
                      </a:endParaRPr>
                    </a:p>
                    <a:p>
                      <a:br>
                        <a:rPr lang="en-US" sz="1000" dirty="0"/>
                      </a:br>
                      <a:r>
                        <a:rPr lang="en-US" sz="1000" dirty="0"/>
                        <a:t>Gemini 2.5 Pro (Deep Think) </a:t>
                      </a:r>
                      <a:br>
                        <a:rPr lang="en-US" sz="1000" dirty="0"/>
                      </a:br>
                      <a:r>
                        <a:rPr lang="en-US" sz="1000" dirty="0"/>
                        <a:t>2M Context Window  </a:t>
                      </a:r>
                      <a:r>
                        <a:rPr lang="en-US" sz="1000" dirty="0">
                          <a:solidFill>
                            <a:srgbClr val="FF0000"/>
                          </a:solidFill>
                          <a:hlinkClick r:id="rId5">
                            <a:extLst>
                              <a:ext uri="{A12FA001-AC4F-418D-AE19-62706E023703}">
                                <ahyp:hlinkClr xmlns:ahyp="http://schemas.microsoft.com/office/drawing/2018/hyperlinkcolor" val="tx"/>
                              </a:ext>
                            </a:extLst>
                          </a:hlinkClick>
                        </a:rPr>
                        <a:t>Try</a:t>
                      </a:r>
                      <a:r>
                        <a:rPr lang="en-US" sz="1000" dirty="0">
                          <a:solidFill>
                            <a:srgbClr val="FF0000"/>
                          </a:solidFill>
                        </a:rPr>
                        <a:t> </a:t>
                      </a:r>
                    </a:p>
                    <a:p>
                      <a:endParaRPr lang="en-US" sz="1000" dirty="0">
                        <a:solidFill>
                          <a:srgbClr val="FF0000"/>
                        </a:solidFill>
                      </a:endParaRPr>
                    </a:p>
                    <a:p>
                      <a:endParaRPr lang="en-US" sz="1000" dirty="0"/>
                    </a:p>
                  </a:txBody>
                  <a:tcPr marL="68580" marR="68580" marT="34290" marB="34290"/>
                </a:tc>
                <a:extLst>
                  <a:ext uri="{0D108BD9-81ED-4DB2-BD59-A6C34878D82A}">
                    <a16:rowId xmlns:a16="http://schemas.microsoft.com/office/drawing/2014/main" val="3842108626"/>
                  </a:ext>
                </a:extLst>
              </a:tr>
              <a:tr h="1554806">
                <a:tc>
                  <a:txBody>
                    <a:bodyPr/>
                    <a:lstStyle/>
                    <a:p>
                      <a:r>
                        <a:rPr lang="en-US" sz="1000" b="1" dirty="0"/>
                        <a:t>Open Source</a:t>
                      </a:r>
                    </a:p>
                    <a:p>
                      <a:endParaRPr lang="en-US" sz="1000" dirty="0"/>
                    </a:p>
                    <a:p>
                      <a:r>
                        <a:rPr lang="en-US" sz="1000" dirty="0"/>
                        <a:t>Llama 4 Series</a:t>
                      </a:r>
                      <a:br>
                        <a:rPr lang="en-US" sz="1000" dirty="0"/>
                      </a:br>
                      <a:r>
                        <a:rPr lang="en-US" sz="1000" dirty="0"/>
                        <a:t> (2T, 400B, 109B)</a:t>
                      </a:r>
                      <a:br>
                        <a:rPr lang="en-US" sz="1000" dirty="0"/>
                      </a:br>
                      <a:br>
                        <a:rPr lang="en-US" sz="1000" dirty="0"/>
                      </a:br>
                      <a:r>
                        <a:rPr lang="en-US" sz="1000" dirty="0"/>
                        <a:t>Qwen3 Model Family (Alibaba)</a:t>
                      </a:r>
                      <a:br>
                        <a:rPr lang="en-US" sz="1000" dirty="0"/>
                      </a:br>
                      <a:r>
                        <a:rPr lang="en-US" sz="1000" dirty="0"/>
                        <a:t>Mistral Magistral</a:t>
                      </a:r>
                    </a:p>
                  </a:txBody>
                  <a:tcPr marL="68580" marR="68580" marT="34290" marB="34290"/>
                </a:tc>
                <a:tc>
                  <a:txBody>
                    <a:bodyPr/>
                    <a:lstStyle/>
                    <a:p>
                      <a:r>
                        <a:rPr lang="en-US" sz="1000" b="1" dirty="0"/>
                        <a:t>Open Source</a:t>
                      </a:r>
                    </a:p>
                    <a:p>
                      <a:endParaRPr lang="en-US" sz="1000" dirty="0"/>
                    </a:p>
                    <a:p>
                      <a:r>
                        <a:rPr lang="en-US" sz="1000" b="1" dirty="0"/>
                        <a:t>Deep Seek R1 </a:t>
                      </a:r>
                      <a:r>
                        <a:rPr lang="en-US" sz="1000" dirty="0"/>
                        <a:t>(768 Billion Parameters), Try, </a:t>
                      </a:r>
                      <a:r>
                        <a:rPr lang="en-US" sz="1000" dirty="0">
                          <a:hlinkClick r:id="rId6"/>
                        </a:rPr>
                        <a:t>Perplexity, US R1-1776 Uncensored Version</a:t>
                      </a:r>
                      <a:endParaRPr lang="en-US" sz="1000" dirty="0"/>
                    </a:p>
                    <a:p>
                      <a:r>
                        <a:rPr lang="en-US" sz="1000" b="1" dirty="0"/>
                        <a:t>R2 Release October-November 2025</a:t>
                      </a:r>
                    </a:p>
                    <a:p>
                      <a:br>
                        <a:rPr lang="en-US" sz="1000" b="1" dirty="0"/>
                      </a:br>
                      <a:r>
                        <a:rPr lang="en-US" sz="1000" b="1" dirty="0"/>
                        <a:t>Co-Scientist (Google, Beta)</a:t>
                      </a:r>
                      <a:br>
                        <a:rPr lang="en-US" sz="1000" b="1" dirty="0"/>
                      </a:br>
                      <a:r>
                        <a:rPr lang="en-US" sz="1000" b="1" dirty="0"/>
                        <a:t>Co-Evolve (Deep Mind)</a:t>
                      </a:r>
                    </a:p>
                  </a:txBody>
                  <a:tcPr marL="68580" marR="68580" marT="34290" marB="34290"/>
                </a:tc>
                <a:extLst>
                  <a:ext uri="{0D108BD9-81ED-4DB2-BD59-A6C34878D82A}">
                    <a16:rowId xmlns:a16="http://schemas.microsoft.com/office/drawing/2014/main" val="543684418"/>
                  </a:ext>
                </a:extLst>
              </a:tr>
            </a:tbl>
          </a:graphicData>
        </a:graphic>
      </p:graphicFrame>
      <p:pic>
        <p:nvPicPr>
          <p:cNvPr id="10" name="Content Placeholder 6">
            <a:extLst>
              <a:ext uri="{FF2B5EF4-FFF2-40B4-BE49-F238E27FC236}">
                <a16:creationId xmlns:a16="http://schemas.microsoft.com/office/drawing/2014/main" id="{5BE7C059-28C8-4724-BAC9-03343976A4BA}"/>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7556" r="-102" b="1941"/>
          <a:stretch/>
        </p:blipFill>
        <p:spPr>
          <a:xfrm>
            <a:off x="234667" y="1753438"/>
            <a:ext cx="4109384" cy="2588441"/>
          </a:xfrm>
        </p:spPr>
      </p:pic>
      <p:sp>
        <p:nvSpPr>
          <p:cNvPr id="8" name="TextBox 7">
            <a:extLst>
              <a:ext uri="{FF2B5EF4-FFF2-40B4-BE49-F238E27FC236}">
                <a16:creationId xmlns:a16="http://schemas.microsoft.com/office/drawing/2014/main" id="{11FE6BE2-17B6-444A-8B77-18E209E0BDE3}"/>
              </a:ext>
            </a:extLst>
          </p:cNvPr>
          <p:cNvSpPr txBox="1"/>
          <p:nvPr/>
        </p:nvSpPr>
        <p:spPr>
          <a:xfrm>
            <a:off x="146650" y="4695556"/>
            <a:ext cx="4235455" cy="276999"/>
          </a:xfrm>
          <a:prstGeom prst="rect">
            <a:avLst/>
          </a:prstGeom>
          <a:noFill/>
        </p:spPr>
        <p:txBody>
          <a:bodyPr wrap="none" rtlCol="0">
            <a:spAutoFit/>
          </a:bodyPr>
          <a:lstStyle/>
          <a:p>
            <a:r>
              <a:rPr lang="en-US" sz="1200" dirty="0"/>
              <a:t>Web Search, Agents, Reasoning Abilities, Thinking Window</a:t>
            </a:r>
          </a:p>
        </p:txBody>
      </p:sp>
      <p:pic>
        <p:nvPicPr>
          <p:cNvPr id="6" name="Picture 5">
            <a:extLst>
              <a:ext uri="{FF2B5EF4-FFF2-40B4-BE49-F238E27FC236}">
                <a16:creationId xmlns:a16="http://schemas.microsoft.com/office/drawing/2014/main" id="{809BD152-F08E-4F7A-91F4-298BB7583142}"/>
              </a:ext>
            </a:extLst>
          </p:cNvPr>
          <p:cNvPicPr>
            <a:picLocks noChangeAspect="1"/>
          </p:cNvPicPr>
          <p:nvPr/>
        </p:nvPicPr>
        <p:blipFill>
          <a:blip r:embed="rId8"/>
          <a:stretch>
            <a:fillRect/>
          </a:stretch>
        </p:blipFill>
        <p:spPr>
          <a:xfrm>
            <a:off x="6742878" y="2144962"/>
            <a:ext cx="2083760" cy="1039982"/>
          </a:xfrm>
          <a:prstGeom prst="rect">
            <a:avLst/>
          </a:prstGeom>
        </p:spPr>
      </p:pic>
    </p:spTree>
    <p:extLst>
      <p:ext uri="{BB962C8B-B14F-4D97-AF65-F5344CB8AC3E}">
        <p14:creationId xmlns:p14="http://schemas.microsoft.com/office/powerpoint/2010/main" val="3653675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449586" y="203883"/>
            <a:ext cx="8622957" cy="926606"/>
          </a:xfrm>
          <a:prstGeom prst="rect">
            <a:avLst/>
          </a:prstGeom>
        </p:spPr>
        <p:txBody>
          <a:bodyPr spcFirstLastPara="1" vert="horz" wrap="square" lIns="91425" tIns="91425" rIns="91425" bIns="91425" rtlCol="0" anchor="t" anchorCtr="0">
            <a:noAutofit/>
          </a:bodyPr>
          <a:lstStyle/>
          <a:p>
            <a:pPr algn="l"/>
            <a:r>
              <a:rPr lang="en" sz="2400" b="1" dirty="0">
                <a:latin typeface="Arial" panose="020B0604020202020204" pitchFamily="34" charset="0"/>
                <a:ea typeface="Arial"/>
                <a:cs typeface="Arial" panose="020B0604020202020204" pitchFamily="34" charset="0"/>
                <a:sym typeface="Arial"/>
              </a:rPr>
              <a:t>UCR Libraries Research and Technology Services</a:t>
            </a:r>
            <a:br>
              <a:rPr lang="en" sz="2400" b="1" dirty="0">
                <a:latin typeface="Arial" panose="020B0604020202020204" pitchFamily="34" charset="0"/>
                <a:ea typeface="Arial"/>
                <a:cs typeface="Arial" panose="020B0604020202020204" pitchFamily="34" charset="0"/>
                <a:sym typeface="Arial"/>
              </a:rPr>
            </a:br>
            <a:r>
              <a:rPr lang="en" sz="2400" b="1" dirty="0">
                <a:latin typeface="Arial" panose="020B0604020202020204" pitchFamily="34" charset="0"/>
                <a:ea typeface="Arial"/>
                <a:cs typeface="Arial" panose="020B0604020202020204" pitchFamily="34" charset="0"/>
                <a:sym typeface="Arial"/>
              </a:rPr>
              <a:t>Orbach Science Library  </a:t>
            </a:r>
            <a:endParaRPr sz="2400" b="1" dirty="0">
              <a:latin typeface="Arial" panose="020B0604020202020204" pitchFamily="34" charset="0"/>
              <a:ea typeface="Arial"/>
              <a:cs typeface="Arial" panose="020B0604020202020204" pitchFamily="34" charset="0"/>
              <a:sym typeface="Arial"/>
            </a:endParaRPr>
          </a:p>
        </p:txBody>
      </p:sp>
      <p:sp>
        <p:nvSpPr>
          <p:cNvPr id="78" name="Google Shape;78;p15"/>
          <p:cNvSpPr txBox="1">
            <a:spLocks noGrp="1"/>
          </p:cNvSpPr>
          <p:nvPr>
            <p:ph type="body" idx="1"/>
          </p:nvPr>
        </p:nvSpPr>
        <p:spPr>
          <a:xfrm>
            <a:off x="356752" y="1249006"/>
            <a:ext cx="4086225" cy="1955800"/>
          </a:xfrm>
          <a:prstGeom prst="rect">
            <a:avLst/>
          </a:prstGeom>
          <a:solidFill>
            <a:srgbClr val="FFD966"/>
          </a:solidFill>
          <a:ln w="9525" cap="flat" cmpd="sng">
            <a:solidFill>
              <a:srgbClr val="000000"/>
            </a:solidFill>
            <a:prstDash val="solid"/>
            <a:round/>
            <a:headEnd type="none" w="sm" len="sm"/>
            <a:tailEnd type="none" w="sm" len="sm"/>
          </a:ln>
        </p:spPr>
        <p:txBody>
          <a:bodyPr spcFirstLastPara="1" vert="horz" wrap="square" lIns="91425" tIns="91425" rIns="91425" bIns="91425" rtlCol="0" anchor="t" anchorCtr="0">
            <a:normAutofit fontScale="25000" lnSpcReduction="20000"/>
          </a:bodyPr>
          <a:lstStyle/>
          <a:p>
            <a:pPr marL="0" indent="0" algn="ctr">
              <a:buNone/>
            </a:pPr>
            <a:endParaRPr lang="en" sz="3700" b="1" dirty="0">
              <a:solidFill>
                <a:srgbClr val="000000"/>
              </a:solidFill>
              <a:latin typeface="Arial" panose="020B0604020202020204" pitchFamily="34" charset="0"/>
              <a:ea typeface="Arial"/>
              <a:cs typeface="Arial" panose="020B0604020202020204" pitchFamily="34" charset="0"/>
              <a:sym typeface="Arial"/>
            </a:endParaRPr>
          </a:p>
          <a:p>
            <a:pPr marL="0" indent="0" algn="ctr">
              <a:buNone/>
            </a:pPr>
            <a:endParaRPr lang="en" sz="3700" b="1" dirty="0">
              <a:solidFill>
                <a:srgbClr val="000000"/>
              </a:solidFill>
              <a:latin typeface="Arial" panose="020B0604020202020204" pitchFamily="34" charset="0"/>
              <a:ea typeface="Arial"/>
              <a:cs typeface="Arial" panose="020B0604020202020204" pitchFamily="34" charset="0"/>
              <a:sym typeface="Arial"/>
            </a:endParaRPr>
          </a:p>
          <a:p>
            <a:pPr marL="0" indent="0" algn="ctr">
              <a:buNone/>
            </a:pPr>
            <a:r>
              <a:rPr lang="en" sz="4800" b="1" dirty="0">
                <a:solidFill>
                  <a:srgbClr val="000000"/>
                </a:solidFill>
                <a:latin typeface="Arial" panose="020B0604020202020204" pitchFamily="34" charset="0"/>
                <a:ea typeface="Arial"/>
                <a:cs typeface="Arial" panose="020B0604020202020204" pitchFamily="34" charset="0"/>
                <a:sym typeface="Arial"/>
              </a:rPr>
              <a:t>Innovative Media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4800" b="1" dirty="0">
                <a:solidFill>
                  <a:srgbClr val="000000"/>
                </a:solidFill>
                <a:latin typeface="Arial" panose="020B0604020202020204" pitchFamily="34" charset="0"/>
                <a:ea typeface="Arial"/>
                <a:cs typeface="Arial" panose="020B0604020202020204" pitchFamily="34" charset="0"/>
                <a:sym typeface="Arial"/>
              </a:rPr>
              <a:t>Digital Scholarship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4800" b="1" dirty="0">
                <a:solidFill>
                  <a:srgbClr val="000000"/>
                </a:solidFill>
                <a:latin typeface="Arial" panose="020B0604020202020204" pitchFamily="34" charset="0"/>
                <a:ea typeface="Arial"/>
                <a:cs typeface="Arial" panose="020B0604020202020204" pitchFamily="34" charset="0"/>
                <a:sym typeface="Arial"/>
              </a:rPr>
              <a:t>Geospatial Information Systems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4800" b="1" dirty="0">
                <a:solidFill>
                  <a:srgbClr val="000000"/>
                </a:solidFill>
                <a:latin typeface="Arial" panose="020B0604020202020204" pitchFamily="34" charset="0"/>
                <a:ea typeface="Arial"/>
                <a:cs typeface="Arial" panose="020B0604020202020204" pitchFamily="34" charset="0"/>
                <a:sym typeface="Arial"/>
              </a:rPr>
              <a:t>Research Data Scientist</a:t>
            </a:r>
            <a:br>
              <a:rPr lang="en" sz="4800" b="1" dirty="0">
                <a:solidFill>
                  <a:srgbClr val="000000"/>
                </a:solidFill>
                <a:latin typeface="Arial" panose="020B0604020202020204" pitchFamily="34" charset="0"/>
                <a:ea typeface="Arial"/>
                <a:cs typeface="Arial" panose="020B0604020202020204" pitchFamily="34" charset="0"/>
                <a:sym typeface="Arial"/>
              </a:rPr>
            </a:br>
            <a:br>
              <a:rPr lang="en" sz="4800" b="1" dirty="0">
                <a:solidFill>
                  <a:srgbClr val="000000"/>
                </a:solidFill>
                <a:latin typeface="Arial" panose="020B0604020202020204" pitchFamily="34" charset="0"/>
                <a:ea typeface="Arial"/>
                <a:cs typeface="Arial" panose="020B0604020202020204" pitchFamily="34" charset="0"/>
                <a:sym typeface="Arial"/>
              </a:rPr>
            </a:br>
            <a:r>
              <a:rPr lang="en-US" sz="4800" b="1" dirty="0">
                <a:solidFill>
                  <a:srgbClr val="000000"/>
                </a:solidFill>
                <a:latin typeface="Arial" panose="020B0604020202020204" pitchFamily="34" charset="0"/>
                <a:ea typeface="Arial"/>
                <a:cs typeface="Arial" panose="020B0604020202020204" pitchFamily="34" charset="0"/>
                <a:sym typeface="Arial"/>
              </a:rPr>
              <a:t>Maker Space/Robotics Lab  Services Coordinator</a:t>
            </a:r>
          </a:p>
          <a:p>
            <a:pPr marL="0" indent="0" algn="ctr">
              <a:spcBef>
                <a:spcPts val="1200"/>
              </a:spcBef>
              <a:buNone/>
            </a:pPr>
            <a:r>
              <a:rPr lang="en-US" sz="4800" b="1" dirty="0">
                <a:solidFill>
                  <a:srgbClr val="000000"/>
                </a:solidFill>
                <a:latin typeface="Arial" panose="020B0604020202020204" pitchFamily="34" charset="0"/>
                <a:ea typeface="Arial"/>
                <a:cs typeface="Arial" panose="020B0604020202020204" pitchFamily="34" charset="0"/>
                <a:sym typeface="Arial"/>
              </a:rPr>
              <a:t>Research Services Information Assistant</a:t>
            </a:r>
            <a:endParaRPr lang="en"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spcAft>
                <a:spcPts val="1200"/>
              </a:spcAft>
              <a:buNone/>
            </a:pPr>
            <a:endParaRPr b="1" dirty="0">
              <a:solidFill>
                <a:srgbClr val="000000"/>
              </a:solidFill>
              <a:latin typeface="Arial" panose="020B0604020202020204" pitchFamily="34" charset="0"/>
              <a:ea typeface="Arial"/>
              <a:cs typeface="Arial" panose="020B0604020202020204" pitchFamily="34" charset="0"/>
              <a:sym typeface="Arial"/>
            </a:endParaRPr>
          </a:p>
        </p:txBody>
      </p:sp>
      <p:sp>
        <p:nvSpPr>
          <p:cNvPr id="79" name="Google Shape;79;p15"/>
          <p:cNvSpPr txBox="1">
            <a:spLocks noGrp="1"/>
          </p:cNvSpPr>
          <p:nvPr>
            <p:ph type="body" idx="2"/>
          </p:nvPr>
        </p:nvSpPr>
        <p:spPr>
          <a:xfrm>
            <a:off x="5062556" y="1264165"/>
            <a:ext cx="4009987" cy="1955800"/>
          </a:xfrm>
          <a:prstGeom prst="rect">
            <a:avLst/>
          </a:prstGeom>
          <a:solidFill>
            <a:srgbClr val="FFD966"/>
          </a:solidFill>
          <a:ln w="9525" cap="flat" cmpd="sng">
            <a:solidFill>
              <a:srgbClr val="000000"/>
            </a:solidFill>
            <a:prstDash val="solid"/>
            <a:round/>
            <a:headEnd type="none" w="sm" len="sm"/>
            <a:tailEnd type="none" w="sm" len="sm"/>
          </a:ln>
        </p:spPr>
        <p:txBody>
          <a:bodyPr spcFirstLastPara="1" vert="horz" wrap="square" lIns="91425" tIns="91425" rIns="91425" bIns="91425" rtlCol="0" anchor="t" anchorCtr="0">
            <a:normAutofit fontScale="25000" lnSpcReduction="20000"/>
          </a:bodyPr>
          <a:lstStyle/>
          <a:p>
            <a:pPr marL="0" indent="0" algn="ctr">
              <a:buNone/>
            </a:pPr>
            <a:br>
              <a:rPr lang="en" sz="1200" b="1" dirty="0">
                <a:solidFill>
                  <a:srgbClr val="000000"/>
                </a:solidFill>
                <a:latin typeface="Arial" panose="020B0604020202020204" pitchFamily="34" charset="0"/>
                <a:ea typeface="Arial"/>
                <a:cs typeface="Arial" panose="020B0604020202020204" pitchFamily="34" charset="0"/>
                <a:sym typeface="Arial"/>
              </a:rPr>
            </a:br>
            <a:endParaRPr sz="12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spcAft>
                <a:spcPts val="1200"/>
              </a:spcAft>
              <a:buNone/>
            </a:pPr>
            <a:r>
              <a:rPr lang="en" sz="3700" b="1" dirty="0">
                <a:solidFill>
                  <a:srgbClr val="000000"/>
                </a:solidFill>
                <a:latin typeface="Arial" panose="020B0604020202020204" pitchFamily="34" charset="0"/>
                <a:ea typeface="Arial"/>
                <a:cs typeface="Arial" panose="020B0604020202020204" pitchFamily="34" charset="0"/>
                <a:sym typeface="Arial"/>
              </a:rPr>
              <a:t>Medical  &amp; Clinical Outreach Librarian</a:t>
            </a:r>
            <a:br>
              <a:rPr lang="en" sz="3700" b="1" dirty="0">
                <a:solidFill>
                  <a:srgbClr val="000000"/>
                </a:solidFill>
                <a:latin typeface="Arial" panose="020B0604020202020204" pitchFamily="34" charset="0"/>
                <a:ea typeface="Arial"/>
                <a:cs typeface="Arial" panose="020B0604020202020204" pitchFamily="34" charset="0"/>
                <a:sym typeface="Arial"/>
              </a:rPr>
            </a:br>
            <a:br>
              <a:rPr lang="en" sz="3700" b="1" dirty="0">
                <a:solidFill>
                  <a:srgbClr val="000000"/>
                </a:solidFill>
                <a:latin typeface="Arial" panose="020B0604020202020204" pitchFamily="34" charset="0"/>
                <a:ea typeface="Arial"/>
                <a:cs typeface="Arial" panose="020B0604020202020204" pitchFamily="34" charset="0"/>
                <a:sym typeface="Arial"/>
              </a:rPr>
            </a:br>
            <a:r>
              <a:rPr lang="en" sz="3700" b="1" dirty="0">
                <a:solidFill>
                  <a:srgbClr val="000000"/>
                </a:solidFill>
                <a:latin typeface="Arial" panose="020B0604020202020204" pitchFamily="34" charset="0"/>
                <a:ea typeface="Arial"/>
                <a:cs typeface="Arial" panose="020B0604020202020204" pitchFamily="34" charset="0"/>
                <a:sym typeface="Arial"/>
              </a:rPr>
              <a:t>Director of Research Services </a:t>
            </a:r>
            <a:br>
              <a:rPr lang="en" sz="3700" b="1" dirty="0">
                <a:solidFill>
                  <a:srgbClr val="000000"/>
                </a:solidFill>
                <a:latin typeface="Arial" panose="020B0604020202020204" pitchFamily="34" charset="0"/>
                <a:ea typeface="Arial"/>
                <a:cs typeface="Arial" panose="020B0604020202020204" pitchFamily="34" charset="0"/>
                <a:sym typeface="Arial"/>
              </a:rPr>
            </a:br>
            <a:br>
              <a:rPr lang="en" sz="3700" b="1" dirty="0">
                <a:solidFill>
                  <a:srgbClr val="000000"/>
                </a:solidFill>
                <a:latin typeface="Arial" panose="020B0604020202020204" pitchFamily="34" charset="0"/>
                <a:ea typeface="Arial"/>
                <a:cs typeface="Arial" panose="020B0604020202020204" pitchFamily="34" charset="0"/>
                <a:sym typeface="Arial"/>
              </a:rPr>
            </a:br>
            <a:r>
              <a:rPr lang="en" sz="5600" b="1" dirty="0">
                <a:solidFill>
                  <a:srgbClr val="000000"/>
                </a:solidFill>
                <a:latin typeface="Arial" panose="020B0604020202020204" pitchFamily="34" charset="0"/>
                <a:ea typeface="Arial"/>
                <a:cs typeface="Arial" panose="020B0604020202020204" pitchFamily="34" charset="0"/>
                <a:sym typeface="Arial"/>
              </a:rPr>
              <a:t>Cyberinfrastructure</a:t>
            </a:r>
            <a:br>
              <a:rPr lang="en" sz="3700" b="1" dirty="0">
                <a:solidFill>
                  <a:srgbClr val="000000"/>
                </a:solidFill>
                <a:latin typeface="Arial" panose="020B0604020202020204" pitchFamily="34" charset="0"/>
                <a:ea typeface="Arial"/>
                <a:cs typeface="Arial" panose="020B0604020202020204" pitchFamily="34" charset="0"/>
                <a:sym typeface="Arial"/>
              </a:rPr>
            </a:br>
            <a:br>
              <a:rPr lang="en" sz="3700" b="1" dirty="0">
                <a:solidFill>
                  <a:srgbClr val="000000"/>
                </a:solidFill>
                <a:latin typeface="Arial" panose="020B0604020202020204" pitchFamily="34" charset="0"/>
                <a:ea typeface="Arial"/>
                <a:cs typeface="Arial" panose="020B0604020202020204" pitchFamily="34" charset="0"/>
                <a:sym typeface="Arial"/>
              </a:rPr>
            </a:br>
            <a:r>
              <a:rPr lang="en" sz="5600" b="1" dirty="0">
                <a:solidFill>
                  <a:srgbClr val="FF0000"/>
                </a:solidFill>
                <a:latin typeface="Arial" panose="020B0604020202020204" pitchFamily="34" charset="0"/>
                <a:ea typeface="Arial"/>
                <a:cs typeface="Arial" panose="020B0604020202020204" pitchFamily="34" charset="0"/>
                <a:sym typeface="Arial"/>
              </a:rPr>
              <a:t>AI Research Librarian (2)</a:t>
            </a:r>
            <a:br>
              <a:rPr lang="en" sz="5600" b="1" dirty="0">
                <a:solidFill>
                  <a:srgbClr val="FF0000"/>
                </a:solidFill>
                <a:latin typeface="Arial" panose="020B0604020202020204" pitchFamily="34" charset="0"/>
                <a:ea typeface="Arial"/>
                <a:cs typeface="Arial" panose="020B0604020202020204" pitchFamily="34" charset="0"/>
                <a:sym typeface="Arial"/>
              </a:rPr>
            </a:br>
            <a:br>
              <a:rPr lang="en" sz="5600" b="1" dirty="0">
                <a:solidFill>
                  <a:srgbClr val="FF0000"/>
                </a:solidFill>
                <a:latin typeface="Arial" panose="020B0604020202020204" pitchFamily="34" charset="0"/>
                <a:ea typeface="Arial"/>
                <a:cs typeface="Arial" panose="020B0604020202020204" pitchFamily="34" charset="0"/>
                <a:sym typeface="Arial"/>
              </a:rPr>
            </a:br>
            <a:r>
              <a:rPr lang="en" sz="5600" b="1" dirty="0">
                <a:solidFill>
                  <a:srgbClr val="FF0000"/>
                </a:solidFill>
                <a:latin typeface="Arial" panose="020B0604020202020204" pitchFamily="34" charset="0"/>
                <a:ea typeface="Arial"/>
                <a:cs typeface="Arial" panose="020B0604020202020204" pitchFamily="34" charset="0"/>
                <a:sym typeface="Arial"/>
              </a:rPr>
              <a:t> AI/Data Research Scientist (2)</a:t>
            </a:r>
            <a:br>
              <a:rPr lang="en" sz="5600" b="1" dirty="0">
                <a:solidFill>
                  <a:srgbClr val="000000"/>
                </a:solidFill>
                <a:latin typeface="Arial" panose="020B0604020202020204" pitchFamily="34" charset="0"/>
                <a:ea typeface="Arial"/>
                <a:cs typeface="Arial" panose="020B0604020202020204" pitchFamily="34" charset="0"/>
                <a:sym typeface="Arial"/>
              </a:rPr>
            </a:br>
            <a:endParaRPr sz="5600" b="1" dirty="0">
              <a:solidFill>
                <a:srgbClr val="000000"/>
              </a:solidFill>
              <a:latin typeface="Arial" panose="020B0604020202020204" pitchFamily="34" charset="0"/>
              <a:ea typeface="Arial"/>
              <a:cs typeface="Arial" panose="020B0604020202020204" pitchFamily="34" charset="0"/>
              <a:sym typeface="Arial"/>
            </a:endParaRPr>
          </a:p>
        </p:txBody>
      </p:sp>
      <p:pic>
        <p:nvPicPr>
          <p:cNvPr id="80" name="Google Shape;80;p15" title="qrcode_library.ucr.edu.png"/>
          <p:cNvPicPr preferRelativeResize="0"/>
          <p:nvPr/>
        </p:nvPicPr>
        <p:blipFill>
          <a:blip r:embed="rId3">
            <a:alphaModFix/>
          </a:blip>
          <a:stretch>
            <a:fillRect/>
          </a:stretch>
        </p:blipFill>
        <p:spPr>
          <a:xfrm>
            <a:off x="3745625" y="3275725"/>
            <a:ext cx="1652750" cy="1652750"/>
          </a:xfrm>
          <a:prstGeom prst="rect">
            <a:avLst/>
          </a:prstGeom>
          <a:noFill/>
          <a:ln w="9525" cap="flat" cmpd="sng">
            <a:solidFill>
              <a:schemeClr val="accent1"/>
            </a:solidFill>
            <a:prstDash val="solid"/>
            <a:round/>
            <a:headEnd type="none" w="sm" len="sm"/>
            <a:tailEnd type="none" w="sm" len="sm"/>
          </a:ln>
        </p:spPr>
      </p:pic>
      <p:pic>
        <p:nvPicPr>
          <p:cNvPr id="1026" name="Picture 2" descr="Orbach Science Library | Library">
            <a:extLst>
              <a:ext uri="{FF2B5EF4-FFF2-40B4-BE49-F238E27FC236}">
                <a16:creationId xmlns:a16="http://schemas.microsoft.com/office/drawing/2014/main" id="{B10BF92B-85D8-4038-A6EE-A83DD01F4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81675"/>
            <a:ext cx="3086100" cy="17436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VERSIDE: Exhibit on civil rights ...">
            <a:extLst>
              <a:ext uri="{FF2B5EF4-FFF2-40B4-BE49-F238E27FC236}">
                <a16:creationId xmlns:a16="http://schemas.microsoft.com/office/drawing/2014/main" id="{7345C5EC-4075-4C43-B2D6-EE0E1060B8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0" y="3626979"/>
            <a:ext cx="2324100" cy="1301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kern="1200" dirty="0">
              <a:solidFill>
                <a:prstClr val="black"/>
              </a:solidFill>
              <a:ea typeface="+mn-ea"/>
              <a:cs typeface="+mn-cs"/>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kern="1200" dirty="0">
              <a:solidFill>
                <a:prstClr val="black"/>
              </a:solidFill>
              <a:ea typeface="+mn-ea"/>
              <a:cs typeface="+mn-cs"/>
            </a:endParaRPr>
          </a:p>
        </p:txBody>
      </p:sp>
      <p:pic>
        <p:nvPicPr>
          <p:cNvPr id="13" name="Picture 12">
            <a:extLst>
              <a:ext uri="{FF2B5EF4-FFF2-40B4-BE49-F238E27FC236}">
                <a16:creationId xmlns:a16="http://schemas.microsoft.com/office/drawing/2014/main" id="{9AA299D3-6CDF-4681-B2D7-04258B9EFDF8}"/>
              </a:ext>
            </a:extLst>
          </p:cNvPr>
          <p:cNvPicPr>
            <a:picLocks noChangeAspect="1"/>
          </p:cNvPicPr>
          <p:nvPr/>
        </p:nvPicPr>
        <p:blipFill>
          <a:blip r:embed="rId2"/>
          <a:stretch>
            <a:fillRect/>
          </a:stretch>
        </p:blipFill>
        <p:spPr>
          <a:xfrm>
            <a:off x="0" y="0"/>
            <a:ext cx="6560102" cy="5135433"/>
          </a:xfrm>
          <a:prstGeom prst="rect">
            <a:avLst/>
          </a:prstGeom>
        </p:spPr>
      </p:pic>
      <p:sp>
        <p:nvSpPr>
          <p:cNvPr id="4" name="TextBox 4"/>
          <p:cNvSpPr txBox="1"/>
          <p:nvPr/>
        </p:nvSpPr>
        <p:spPr>
          <a:xfrm>
            <a:off x="6057874" y="8067"/>
            <a:ext cx="3196736" cy="5180521"/>
          </a:xfrm>
          <a:prstGeom prst="rect">
            <a:avLst/>
          </a:prstGeom>
        </p:spPr>
        <p:txBody>
          <a:bodyPr wrap="square" lIns="0" tIns="0" rIns="0" bIns="0" rtlCol="0" anchor="t">
            <a:spAutoFit/>
          </a:bodyPr>
          <a:lstStyle/>
          <a:p>
            <a:pPr defTabSz="457200">
              <a:lnSpc>
                <a:spcPts val="4125"/>
              </a:lnSpc>
              <a:buClrTx/>
            </a:pPr>
            <a:r>
              <a:rPr lang="en-US" sz="2000" b="1" kern="1200" spc="413" dirty="0">
                <a:latin typeface="+mn-lt"/>
                <a:ea typeface="Lovelo"/>
                <a:cs typeface="Lovelo"/>
                <a:sym typeface="Lovelo"/>
              </a:rPr>
              <a:t>UCR Library</a:t>
            </a:r>
            <a:br>
              <a:rPr lang="en-US" sz="2000" b="1" kern="1200" spc="413" dirty="0">
                <a:latin typeface="+mn-lt"/>
                <a:ea typeface="Lovelo"/>
                <a:cs typeface="Lovelo"/>
                <a:sym typeface="Lovelo"/>
              </a:rPr>
            </a:br>
            <a:r>
              <a:rPr lang="en-US" sz="2000" b="1" kern="1200" spc="413" dirty="0">
                <a:latin typeface="+mn-lt"/>
                <a:ea typeface="Lovelo"/>
                <a:cs typeface="Lovelo"/>
                <a:sym typeface="Lovelo"/>
              </a:rPr>
              <a:t>Research &amp; Technology  Services</a:t>
            </a:r>
          </a:p>
          <a:p>
            <a:pPr defTabSz="457200">
              <a:lnSpc>
                <a:spcPts val="4125"/>
              </a:lnSpc>
              <a:buClrTx/>
            </a:pPr>
            <a:r>
              <a:rPr lang="en-US" sz="1600" kern="1200" spc="413" dirty="0">
                <a:latin typeface="+mn-lt"/>
                <a:ea typeface="Lovelo"/>
                <a:cs typeface="Lovelo"/>
                <a:sym typeface="Lovelo"/>
              </a:rPr>
              <a:t>Several Units</a:t>
            </a:r>
            <a:br>
              <a:rPr lang="en-US" sz="1600" kern="1200" spc="413" dirty="0">
                <a:latin typeface="+mn-lt"/>
                <a:ea typeface="Lovelo"/>
                <a:cs typeface="Lovelo"/>
                <a:sym typeface="Lovelo"/>
              </a:rPr>
            </a:br>
            <a:r>
              <a:rPr lang="en-US" sz="1600" kern="1200" spc="413" dirty="0">
                <a:latin typeface="+mn-lt"/>
                <a:ea typeface="Lovelo"/>
                <a:cs typeface="Lovelo"/>
                <a:sym typeface="Lovelo"/>
              </a:rPr>
              <a:t>Several Technologies</a:t>
            </a:r>
          </a:p>
          <a:p>
            <a:pPr defTabSz="457200">
              <a:lnSpc>
                <a:spcPts val="4125"/>
              </a:lnSpc>
              <a:buClrTx/>
            </a:pPr>
            <a:r>
              <a:rPr lang="en-US" sz="1600" kern="1200" spc="413" dirty="0">
                <a:latin typeface="+mn-lt"/>
                <a:ea typeface="Lovelo"/>
                <a:cs typeface="Lovelo"/>
                <a:sym typeface="Lovelo"/>
              </a:rPr>
              <a:t>Traditional Research Article, Book</a:t>
            </a:r>
            <a:br>
              <a:rPr lang="en-US" sz="1600" kern="1200" spc="413" dirty="0">
                <a:latin typeface="+mn-lt"/>
                <a:ea typeface="Lovelo"/>
                <a:cs typeface="Lovelo"/>
                <a:sym typeface="Lovelo"/>
              </a:rPr>
            </a:br>
            <a:r>
              <a:rPr lang="en-US" sz="1600" kern="1200" spc="413" dirty="0">
                <a:latin typeface="+mn-lt"/>
                <a:ea typeface="Lovelo"/>
                <a:cs typeface="Lovelo"/>
                <a:sym typeface="Lovelo"/>
              </a:rPr>
              <a:t>Increasingly Focused</a:t>
            </a:r>
            <a:br>
              <a:rPr lang="en-US" sz="1600" kern="1200" spc="413" dirty="0">
                <a:latin typeface="+mn-lt"/>
                <a:ea typeface="Lovelo"/>
                <a:cs typeface="Lovelo"/>
                <a:sym typeface="Lovelo"/>
              </a:rPr>
            </a:br>
            <a:r>
              <a:rPr lang="en-US" sz="1600" kern="1200" spc="413" dirty="0">
                <a:latin typeface="+mn-lt"/>
                <a:ea typeface="Lovelo"/>
                <a:cs typeface="Lovelo"/>
                <a:sym typeface="Lovelo"/>
              </a:rPr>
              <a:t> on AI Literacy</a:t>
            </a:r>
          </a:p>
        </p:txBody>
      </p:sp>
      <p:sp>
        <p:nvSpPr>
          <p:cNvPr id="7" name="TextBox 6">
            <a:extLst>
              <a:ext uri="{FF2B5EF4-FFF2-40B4-BE49-F238E27FC236}">
                <a16:creationId xmlns:a16="http://schemas.microsoft.com/office/drawing/2014/main" id="{A5B8E8A7-8E1E-4659-8922-54CD39FAB123}"/>
              </a:ext>
            </a:extLst>
          </p:cNvPr>
          <p:cNvSpPr txBox="1"/>
          <p:nvPr/>
        </p:nvSpPr>
        <p:spPr>
          <a:xfrm>
            <a:off x="3074494" y="2263973"/>
            <a:ext cx="381615" cy="307777"/>
          </a:xfrm>
          <a:prstGeom prst="rect">
            <a:avLst/>
          </a:prstGeom>
          <a:noFill/>
        </p:spPr>
        <p:txBody>
          <a:bodyPr wrap="square">
            <a:spAutoFit/>
          </a:bodyPr>
          <a:lstStyle/>
          <a:p>
            <a:r>
              <a:rPr lang="en-US" dirty="0"/>
              <a:t>AI</a:t>
            </a:r>
          </a:p>
        </p:txBody>
      </p:sp>
    </p:spTree>
    <p:extLst>
      <p:ext uri="{BB962C8B-B14F-4D97-AF65-F5344CB8AC3E}">
        <p14:creationId xmlns:p14="http://schemas.microsoft.com/office/powerpoint/2010/main" val="3032992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2316</TotalTime>
  <Words>1875</Words>
  <Application>Microsoft Office PowerPoint</Application>
  <PresentationFormat>On-screen Show (16:9)</PresentationFormat>
  <Paragraphs>153</Paragraphs>
  <Slides>50</Slides>
  <Notes>5</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50</vt:i4>
      </vt:variant>
    </vt:vector>
  </HeadingPairs>
  <TitlesOfParts>
    <vt:vector size="68" baseType="lpstr">
      <vt:lpstr>Aptos</vt:lpstr>
      <vt:lpstr>Aptos Display</vt:lpstr>
      <vt:lpstr>Arial</vt:lpstr>
      <vt:lpstr>Arial Black</vt:lpstr>
      <vt:lpstr>Calibri</vt:lpstr>
      <vt:lpstr>Calibri Light</vt:lpstr>
      <vt:lpstr>Fira Sans</vt:lpstr>
      <vt:lpstr>Fira Sans Medium</vt:lpstr>
      <vt:lpstr>Fira Sans Regular</vt:lpstr>
      <vt:lpstr>Glacial Indifference</vt:lpstr>
      <vt:lpstr>Lato</vt:lpstr>
      <vt:lpstr>Lovelo</vt:lpstr>
      <vt:lpstr>Lucida Grande</vt:lpstr>
      <vt:lpstr>Segoe UI</vt:lpstr>
      <vt:lpstr>Verdana</vt:lpstr>
      <vt:lpstr>Office Theme</vt:lpstr>
      <vt:lpstr>1_Office Theme</vt:lpstr>
      <vt:lpstr>2_Office Theme</vt:lpstr>
      <vt:lpstr>Deep Research and Open Source AI For the Other 95% A Research Services Library Led  AI Literacy, Research Computing  Model  Presented for: RCSIS Research Computing for Smaller Institutions, June 2026, Swarthmore College        </vt:lpstr>
      <vt:lpstr>PowerPoint Presentation</vt:lpstr>
      <vt:lpstr>PowerPoint Presentation</vt:lpstr>
      <vt:lpstr>AI Support at UCR</vt:lpstr>
      <vt:lpstr>PowerPoint Presentation</vt:lpstr>
      <vt:lpstr>PowerPoint Presentation</vt:lpstr>
      <vt:lpstr>UCR Libraries Research and Technology Services Orbach Science Library  </vt:lpstr>
      <vt:lpstr>PowerPoint Presentation</vt:lpstr>
      <vt:lpstr>PowerPoint Presentation</vt:lpstr>
      <vt:lpstr>PowerPoint Presentation</vt:lpstr>
      <vt:lpstr>Who are The Other 95%</vt:lpstr>
      <vt:lpstr>PowerPoint Presentation</vt:lpstr>
      <vt:lpstr>PowerPoint Presentation</vt:lpstr>
      <vt:lpstr>PowerPoint Presentation</vt:lpstr>
      <vt:lpstr>Library Workshops for Researchers (FY25/26 Samples)</vt:lpstr>
      <vt:lpstr>PowerPoint Presentation</vt:lpstr>
      <vt:lpstr>Digital Scholarship &amp; Scholarly Communication</vt:lpstr>
      <vt:lpstr>PowerPoint Presentation</vt:lpstr>
      <vt:lpstr>PowerPoint Presentation</vt:lpstr>
      <vt:lpstr>Experiential Learning at Orbach Science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Comments and Questions</vt:lpstr>
      <vt:lpstr>PowerPoint Presentation</vt:lpstr>
      <vt:lpstr>PowerPoint Presentation</vt:lpstr>
      <vt:lpstr>PowerPoint Presentation</vt:lpstr>
      <vt:lpstr>PowerPoint Presentation</vt:lpstr>
      <vt:lpstr>PowerPoint Presentation</vt:lpstr>
      <vt:lpstr>PowerPoint Presentation</vt:lpstr>
      <vt:lpstr>Workshops, Labs, Consultations Act as Feeder for Larger Faculty/Graduate Student Interdisciplinary Support Projects </vt:lpstr>
      <vt:lpstr>PowerPoint Presentation</vt:lpstr>
      <vt:lpstr>Deep Research, Reports, Articles and Papers   completed in 19m ·  227 sources · 189 searches  More Precise Thinking  Window for  Sources </vt:lpstr>
      <vt:lpstr>New Deep Research Models are Good at Interdisciplinary  Synthesis of Disparate Domains, Making Analogies, Statistically Pattern Matching</vt:lpstr>
      <vt:lpstr>Interactive Data  Visualization &amp; Dashboards</vt:lpstr>
      <vt:lpstr>AI Literacy  Curriculum Builder  https://bit.ly/45AAaLc </vt:lpstr>
      <vt:lpstr>This learning activities and lesson plan builder app allows educators to quickly design AI literacy curricula   It is inspired by the lens of several leading AI and science, technology, society theorists. </vt:lpstr>
      <vt:lpstr>PowerPoint Presentation</vt:lpstr>
      <vt:lpstr>PowerPoint Presentation</vt:lpstr>
      <vt:lpstr>PowerPoint Presentation</vt:lpstr>
      <vt:lpstr>3DXP Lab</vt:lpstr>
      <vt:lpstr>PowerPoint Presentation</vt:lpstr>
      <vt:lpstr>Research Technology</vt:lpstr>
      <vt:lpstr>PowerPoint Presentation</vt:lpstr>
      <vt:lpstr>2025 Best in Class Reasoning Models   Recommended Models (Trial For Free)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 Uzwyshyn</dc:creator>
  <cp:lastModifiedBy>Raymond Uzwyshyn</cp:lastModifiedBy>
  <cp:revision>136</cp:revision>
  <dcterms:modified xsi:type="dcterms:W3CDTF">2026-06-13T22:32:49Z</dcterms:modified>
</cp:coreProperties>
</file>