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58"/>
  </p:notesMasterIdLst>
  <p:sldIdLst>
    <p:sldId id="256" r:id="rId2"/>
    <p:sldId id="257" r:id="rId3"/>
    <p:sldId id="271" r:id="rId4"/>
    <p:sldId id="260" r:id="rId5"/>
    <p:sldId id="259" r:id="rId6"/>
    <p:sldId id="261" r:id="rId7"/>
    <p:sldId id="262" r:id="rId8"/>
    <p:sldId id="258" r:id="rId9"/>
    <p:sldId id="263" r:id="rId10"/>
    <p:sldId id="264" r:id="rId11"/>
    <p:sldId id="265" r:id="rId12"/>
    <p:sldId id="267" r:id="rId13"/>
    <p:sldId id="272" r:id="rId14"/>
    <p:sldId id="269" r:id="rId15"/>
    <p:sldId id="270" r:id="rId16"/>
    <p:sldId id="273" r:id="rId17"/>
    <p:sldId id="274" r:id="rId18"/>
    <p:sldId id="285" r:id="rId19"/>
    <p:sldId id="287" r:id="rId20"/>
    <p:sldId id="288" r:id="rId21"/>
    <p:sldId id="289" r:id="rId22"/>
    <p:sldId id="290" r:id="rId23"/>
    <p:sldId id="275" r:id="rId24"/>
    <p:sldId id="276" r:id="rId25"/>
    <p:sldId id="280" r:id="rId26"/>
    <p:sldId id="291" r:id="rId27"/>
    <p:sldId id="282" r:id="rId28"/>
    <p:sldId id="283" r:id="rId29"/>
    <p:sldId id="284" r:id="rId30"/>
    <p:sldId id="277" r:id="rId31"/>
    <p:sldId id="296" r:id="rId32"/>
    <p:sldId id="278" r:id="rId33"/>
    <p:sldId id="281" r:id="rId34"/>
    <p:sldId id="292" r:id="rId35"/>
    <p:sldId id="293" r:id="rId36"/>
    <p:sldId id="294" r:id="rId37"/>
    <p:sldId id="295" r:id="rId38"/>
    <p:sldId id="297" r:id="rId39"/>
    <p:sldId id="299" r:id="rId40"/>
    <p:sldId id="300" r:id="rId41"/>
    <p:sldId id="301" r:id="rId42"/>
    <p:sldId id="302" r:id="rId43"/>
    <p:sldId id="303" r:id="rId44"/>
    <p:sldId id="304" r:id="rId45"/>
    <p:sldId id="305" r:id="rId46"/>
    <p:sldId id="306" r:id="rId47"/>
    <p:sldId id="307" r:id="rId48"/>
    <p:sldId id="309" r:id="rId49"/>
    <p:sldId id="310" r:id="rId50"/>
    <p:sldId id="268" r:id="rId51"/>
    <p:sldId id="266" r:id="rId52"/>
    <p:sldId id="311" r:id="rId53"/>
    <p:sldId id="286" r:id="rId54"/>
    <p:sldId id="298" r:id="rId55"/>
    <p:sldId id="308" r:id="rId56"/>
    <p:sldId id="279" r:id="rId57"/>
  </p:sld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611"/>
    <p:restoredTop sz="94610"/>
  </p:normalViewPr>
  <p:slideViewPr>
    <p:cSldViewPr snapToGrid="0" snapToObjects="1">
      <p:cViewPr varScale="1">
        <p:scale>
          <a:sx n="86" d="100"/>
          <a:sy n="86" d="100"/>
        </p:scale>
        <p:origin x="90" y="48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microsoft.com/office/2016/11/relationships/changesInfo" Target="changesInfos/changesInfo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notesMaster" Target="notesMasters/notesMaster1.xml"/><Relationship Id="rId5" Type="http://schemas.openxmlformats.org/officeDocument/2006/relationships/slide" Target="slides/slide4.xml"/><Relationship Id="rId61" Type="http://schemas.openxmlformats.org/officeDocument/2006/relationships/theme" Target="theme/theme1.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presProps" Target="presProp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Raymond Uzwyshyn" userId="587f6a29-cfac-4975-a4f8-0d65ace1fd6e" providerId="ADAL" clId="{F4401957-2C7F-4CF5-8A0A-DF33108C555F}"/>
    <pc:docChg chg="undo custSel addSld delSld modSld sldOrd">
      <pc:chgData name="Raymond Uzwyshyn" userId="587f6a29-cfac-4975-a4f8-0d65ace1fd6e" providerId="ADAL" clId="{F4401957-2C7F-4CF5-8A0A-DF33108C555F}" dt="2026-09-12T00:01:22.101" v="1014" actId="14100"/>
      <pc:docMkLst>
        <pc:docMk/>
      </pc:docMkLst>
      <pc:sldChg chg="addSp delSp modSp mod">
        <pc:chgData name="Raymond Uzwyshyn" userId="587f6a29-cfac-4975-a4f8-0d65ace1fd6e" providerId="ADAL" clId="{F4401957-2C7F-4CF5-8A0A-DF33108C555F}" dt="2026-09-12T00:00:40.600" v="996" actId="1076"/>
        <pc:sldMkLst>
          <pc:docMk/>
          <pc:sldMk cId="0" sldId="256"/>
        </pc:sldMkLst>
        <pc:spChg chg="mod">
          <ac:chgData name="Raymond Uzwyshyn" userId="587f6a29-cfac-4975-a4f8-0d65ace1fd6e" providerId="ADAL" clId="{F4401957-2C7F-4CF5-8A0A-DF33108C555F}" dt="2026-09-11T22:47:30.754" v="231" actId="1076"/>
          <ac:spMkLst>
            <pc:docMk/>
            <pc:sldMk cId="0" sldId="256"/>
            <ac:spMk id="4" creationId="{00000000-0000-0000-0000-000000000000}"/>
          </ac:spMkLst>
        </pc:spChg>
        <pc:spChg chg="mod">
          <ac:chgData name="Raymond Uzwyshyn" userId="587f6a29-cfac-4975-a4f8-0d65ace1fd6e" providerId="ADAL" clId="{F4401957-2C7F-4CF5-8A0A-DF33108C555F}" dt="2026-09-12T00:00:32.851" v="995" actId="1076"/>
          <ac:spMkLst>
            <pc:docMk/>
            <pc:sldMk cId="0" sldId="256"/>
            <ac:spMk id="5" creationId="{00000000-0000-0000-0000-000000000000}"/>
          </ac:spMkLst>
        </pc:spChg>
        <pc:spChg chg="mod">
          <ac:chgData name="Raymond Uzwyshyn" userId="587f6a29-cfac-4975-a4f8-0d65ace1fd6e" providerId="ADAL" clId="{F4401957-2C7F-4CF5-8A0A-DF33108C555F}" dt="2026-09-12T00:00:40.600" v="996" actId="1076"/>
          <ac:spMkLst>
            <pc:docMk/>
            <pc:sldMk cId="0" sldId="256"/>
            <ac:spMk id="6" creationId="{00000000-0000-0000-0000-000000000000}"/>
          </ac:spMkLst>
        </pc:spChg>
        <pc:spChg chg="mod">
          <ac:chgData name="Raymond Uzwyshyn" userId="587f6a29-cfac-4975-a4f8-0d65ace1fd6e" providerId="ADAL" clId="{F4401957-2C7F-4CF5-8A0A-DF33108C555F}" dt="2026-09-11T22:24:49.302" v="27" actId="1076"/>
          <ac:spMkLst>
            <pc:docMk/>
            <pc:sldMk cId="0" sldId="256"/>
            <ac:spMk id="7" creationId="{00000000-0000-0000-0000-000000000000}"/>
          </ac:spMkLst>
        </pc:spChg>
        <pc:picChg chg="mod">
          <ac:chgData name="Raymond Uzwyshyn" userId="587f6a29-cfac-4975-a4f8-0d65ace1fd6e" providerId="ADAL" clId="{F4401957-2C7F-4CF5-8A0A-DF33108C555F}" dt="2026-09-11T22:23:25.708" v="0" actId="1076"/>
          <ac:picMkLst>
            <pc:docMk/>
            <pc:sldMk cId="0" sldId="256"/>
            <ac:picMk id="2" creationId="{00000000-0000-0000-0000-000000000000}"/>
          </ac:picMkLst>
        </pc:picChg>
        <pc:picChg chg="mod">
          <ac:chgData name="Raymond Uzwyshyn" userId="587f6a29-cfac-4975-a4f8-0d65ace1fd6e" providerId="ADAL" clId="{F4401957-2C7F-4CF5-8A0A-DF33108C555F}" dt="2026-09-12T00:00:28.272" v="994" actId="1076"/>
          <ac:picMkLst>
            <pc:docMk/>
            <pc:sldMk cId="0" sldId="256"/>
            <ac:picMk id="3" creationId="{00000000-0000-0000-0000-000000000000}"/>
          </ac:picMkLst>
        </pc:picChg>
        <pc:picChg chg="add mod">
          <ac:chgData name="Raymond Uzwyshyn" userId="587f6a29-cfac-4975-a4f8-0d65ace1fd6e" providerId="ADAL" clId="{F4401957-2C7F-4CF5-8A0A-DF33108C555F}" dt="2026-09-11T22:47:32.548" v="232" actId="1076"/>
          <ac:picMkLst>
            <pc:docMk/>
            <pc:sldMk cId="0" sldId="256"/>
            <ac:picMk id="8" creationId="{B4D9E4CA-D6D0-4990-9D31-D5C2DA434AA0}"/>
          </ac:picMkLst>
        </pc:picChg>
        <pc:picChg chg="del">
          <ac:chgData name="Raymond Uzwyshyn" userId="587f6a29-cfac-4975-a4f8-0d65ace1fd6e" providerId="ADAL" clId="{F4401957-2C7F-4CF5-8A0A-DF33108C555F}" dt="2026-09-11T22:45:38.069" v="220"/>
          <ac:picMkLst>
            <pc:docMk/>
            <pc:sldMk cId="0" sldId="256"/>
            <ac:picMk id="9" creationId="{9B3C7BDC-8718-4931-BA76-2090AE00B536}"/>
          </ac:picMkLst>
        </pc:picChg>
      </pc:sldChg>
      <pc:sldChg chg="addSp delSp modSp mod ord">
        <pc:chgData name="Raymond Uzwyshyn" userId="587f6a29-cfac-4975-a4f8-0d65ace1fd6e" providerId="ADAL" clId="{F4401957-2C7F-4CF5-8A0A-DF33108C555F}" dt="2026-09-12T00:01:22.101" v="1014" actId="14100"/>
        <pc:sldMkLst>
          <pc:docMk/>
          <pc:sldMk cId="0" sldId="257"/>
        </pc:sldMkLst>
        <pc:spChg chg="mod">
          <ac:chgData name="Raymond Uzwyshyn" userId="587f6a29-cfac-4975-a4f8-0d65ace1fd6e" providerId="ADAL" clId="{F4401957-2C7F-4CF5-8A0A-DF33108C555F}" dt="2026-09-11T22:56:31.562" v="261" actId="1076"/>
          <ac:spMkLst>
            <pc:docMk/>
            <pc:sldMk cId="0" sldId="257"/>
            <ac:spMk id="3" creationId="{00000000-0000-0000-0000-000000000000}"/>
          </ac:spMkLst>
        </pc:spChg>
        <pc:spChg chg="mod">
          <ac:chgData name="Raymond Uzwyshyn" userId="587f6a29-cfac-4975-a4f8-0d65ace1fd6e" providerId="ADAL" clId="{F4401957-2C7F-4CF5-8A0A-DF33108C555F}" dt="2026-09-12T00:01:22.101" v="1014" actId="14100"/>
          <ac:spMkLst>
            <pc:docMk/>
            <pc:sldMk cId="0" sldId="257"/>
            <ac:spMk id="4" creationId="{00000000-0000-0000-0000-000000000000}"/>
          </ac:spMkLst>
        </pc:spChg>
        <pc:spChg chg="mod">
          <ac:chgData name="Raymond Uzwyshyn" userId="587f6a29-cfac-4975-a4f8-0d65ace1fd6e" providerId="ADAL" clId="{F4401957-2C7F-4CF5-8A0A-DF33108C555F}" dt="2026-09-11T22:56:19.891" v="260" actId="122"/>
          <ac:spMkLst>
            <pc:docMk/>
            <pc:sldMk cId="0" sldId="257"/>
            <ac:spMk id="5" creationId="{00000000-0000-0000-0000-000000000000}"/>
          </ac:spMkLst>
        </pc:spChg>
        <pc:spChg chg="add mod">
          <ac:chgData name="Raymond Uzwyshyn" userId="587f6a29-cfac-4975-a4f8-0d65ace1fd6e" providerId="ADAL" clId="{F4401957-2C7F-4CF5-8A0A-DF33108C555F}" dt="2026-09-11T22:35:30.542" v="146" actId="14100"/>
          <ac:spMkLst>
            <pc:docMk/>
            <pc:sldMk cId="0" sldId="257"/>
            <ac:spMk id="12" creationId="{A7EF6979-522B-4258-9FA1-0F669E2A13E5}"/>
          </ac:spMkLst>
        </pc:spChg>
        <pc:spChg chg="add mod">
          <ac:chgData name="Raymond Uzwyshyn" userId="587f6a29-cfac-4975-a4f8-0d65ace1fd6e" providerId="ADAL" clId="{F4401957-2C7F-4CF5-8A0A-DF33108C555F}" dt="2026-09-11T22:40:07.496" v="205" actId="1076"/>
          <ac:spMkLst>
            <pc:docMk/>
            <pc:sldMk cId="0" sldId="257"/>
            <ac:spMk id="13" creationId="{5EE4F6AE-FA20-4085-87F9-366A3DD878C6}"/>
          </ac:spMkLst>
        </pc:spChg>
        <pc:spChg chg="add mod">
          <ac:chgData name="Raymond Uzwyshyn" userId="587f6a29-cfac-4975-a4f8-0d65ace1fd6e" providerId="ADAL" clId="{F4401957-2C7F-4CF5-8A0A-DF33108C555F}" dt="2026-09-11T22:40:24.484" v="207" actId="1076"/>
          <ac:spMkLst>
            <pc:docMk/>
            <pc:sldMk cId="0" sldId="257"/>
            <ac:spMk id="14" creationId="{0281EB13-1DCB-4F16-B593-BDB033B90BBE}"/>
          </ac:spMkLst>
        </pc:spChg>
        <pc:spChg chg="add del mod">
          <ac:chgData name="Raymond Uzwyshyn" userId="587f6a29-cfac-4975-a4f8-0d65ace1fd6e" providerId="ADAL" clId="{F4401957-2C7F-4CF5-8A0A-DF33108C555F}" dt="2026-09-11T22:37:09.423" v="168"/>
          <ac:spMkLst>
            <pc:docMk/>
            <pc:sldMk cId="0" sldId="257"/>
            <ac:spMk id="15" creationId="{F5E917F0-F35E-4A90-85C6-095673060B42}"/>
          </ac:spMkLst>
        </pc:spChg>
        <pc:picChg chg="del mod">
          <ac:chgData name="Raymond Uzwyshyn" userId="587f6a29-cfac-4975-a4f8-0d65ace1fd6e" providerId="ADAL" clId="{F4401957-2C7F-4CF5-8A0A-DF33108C555F}" dt="2026-09-11T22:35:42.196" v="149" actId="21"/>
          <ac:picMkLst>
            <pc:docMk/>
            <pc:sldMk cId="0" sldId="257"/>
            <ac:picMk id="2" creationId="{00000000-0000-0000-0000-000000000000}"/>
          </ac:picMkLst>
        </pc:picChg>
        <pc:picChg chg="add del">
          <ac:chgData name="Raymond Uzwyshyn" userId="587f6a29-cfac-4975-a4f8-0d65ace1fd6e" providerId="ADAL" clId="{F4401957-2C7F-4CF5-8A0A-DF33108C555F}" dt="2026-09-11T22:29:00.926" v="88" actId="478"/>
          <ac:picMkLst>
            <pc:docMk/>
            <pc:sldMk cId="0" sldId="257"/>
            <ac:picMk id="9" creationId="{E9EBF49B-0DE4-4C46-88D2-B118ED6A5982}"/>
          </ac:picMkLst>
        </pc:picChg>
        <pc:picChg chg="add mod">
          <ac:chgData name="Raymond Uzwyshyn" userId="587f6a29-cfac-4975-a4f8-0d65ace1fd6e" providerId="ADAL" clId="{F4401957-2C7F-4CF5-8A0A-DF33108C555F}" dt="2026-09-11T22:56:06.300" v="259" actId="14100"/>
          <ac:picMkLst>
            <pc:docMk/>
            <pc:sldMk cId="0" sldId="257"/>
            <ac:picMk id="10" creationId="{C6483958-5322-4C4F-9BCD-630022AE4D07}"/>
          </ac:picMkLst>
        </pc:picChg>
        <pc:picChg chg="add del">
          <ac:chgData name="Raymond Uzwyshyn" userId="587f6a29-cfac-4975-a4f8-0d65ace1fd6e" providerId="ADAL" clId="{F4401957-2C7F-4CF5-8A0A-DF33108C555F}" dt="2026-09-11T22:35:21.925" v="144"/>
          <ac:picMkLst>
            <pc:docMk/>
            <pc:sldMk cId="0" sldId="257"/>
            <ac:picMk id="11" creationId="{A9749B84-9E27-47F1-B33F-A593D5209404}"/>
          </ac:picMkLst>
        </pc:picChg>
        <pc:picChg chg="add del mod">
          <ac:chgData name="Raymond Uzwyshyn" userId="587f6a29-cfac-4975-a4f8-0d65ace1fd6e" providerId="ADAL" clId="{F4401957-2C7F-4CF5-8A0A-DF33108C555F}" dt="2026-09-11T22:37:08.247" v="167"/>
          <ac:picMkLst>
            <pc:docMk/>
            <pc:sldMk cId="0" sldId="257"/>
            <ac:picMk id="16" creationId="{64FB02C3-A4D9-4D67-B606-6F497E503916}"/>
          </ac:picMkLst>
        </pc:picChg>
      </pc:sldChg>
      <pc:sldChg chg="addSp delSp modSp mod">
        <pc:chgData name="Raymond Uzwyshyn" userId="587f6a29-cfac-4975-a4f8-0d65ace1fd6e" providerId="ADAL" clId="{F4401957-2C7F-4CF5-8A0A-DF33108C555F}" dt="2026-09-11T23:02:15.952" v="295" actId="1076"/>
        <pc:sldMkLst>
          <pc:docMk/>
          <pc:sldMk cId="0" sldId="258"/>
        </pc:sldMkLst>
        <pc:spChg chg="mod">
          <ac:chgData name="Raymond Uzwyshyn" userId="587f6a29-cfac-4975-a4f8-0d65ace1fd6e" providerId="ADAL" clId="{F4401957-2C7F-4CF5-8A0A-DF33108C555F}" dt="2026-09-11T23:01:54.564" v="291" actId="1076"/>
          <ac:spMkLst>
            <pc:docMk/>
            <pc:sldMk cId="0" sldId="258"/>
            <ac:spMk id="2" creationId="{00000000-0000-0000-0000-000000000000}"/>
          </ac:spMkLst>
        </pc:spChg>
        <pc:spChg chg="del mod">
          <ac:chgData name="Raymond Uzwyshyn" userId="587f6a29-cfac-4975-a4f8-0d65ace1fd6e" providerId="ADAL" clId="{F4401957-2C7F-4CF5-8A0A-DF33108C555F}" dt="2026-09-11T22:36:07.314" v="155" actId="21"/>
          <ac:spMkLst>
            <pc:docMk/>
            <pc:sldMk cId="0" sldId="258"/>
            <ac:spMk id="3" creationId="{00000000-0000-0000-0000-000000000000}"/>
          </ac:spMkLst>
        </pc:spChg>
        <pc:spChg chg="mod">
          <ac:chgData name="Raymond Uzwyshyn" userId="587f6a29-cfac-4975-a4f8-0d65ace1fd6e" providerId="ADAL" clId="{F4401957-2C7F-4CF5-8A0A-DF33108C555F}" dt="2026-09-11T22:59:04.350" v="268" actId="1076"/>
          <ac:spMkLst>
            <pc:docMk/>
            <pc:sldMk cId="0" sldId="258"/>
            <ac:spMk id="7" creationId="{00000000-0000-0000-0000-000000000000}"/>
          </ac:spMkLst>
        </pc:spChg>
        <pc:spChg chg="del mod">
          <ac:chgData name="Raymond Uzwyshyn" userId="587f6a29-cfac-4975-a4f8-0d65ace1fd6e" providerId="ADAL" clId="{F4401957-2C7F-4CF5-8A0A-DF33108C555F}" dt="2026-09-11T22:59:01.017" v="267" actId="478"/>
          <ac:spMkLst>
            <pc:docMk/>
            <pc:sldMk cId="0" sldId="258"/>
            <ac:spMk id="8" creationId="{00000000-0000-0000-0000-000000000000}"/>
          </ac:spMkLst>
        </pc:spChg>
        <pc:spChg chg="del mod">
          <ac:chgData name="Raymond Uzwyshyn" userId="587f6a29-cfac-4975-a4f8-0d65ace1fd6e" providerId="ADAL" clId="{F4401957-2C7F-4CF5-8A0A-DF33108C555F}" dt="2026-09-11T22:35:56.344" v="152" actId="478"/>
          <ac:spMkLst>
            <pc:docMk/>
            <pc:sldMk cId="0" sldId="258"/>
            <ac:spMk id="10" creationId="{00000000-0000-0000-0000-000000000000}"/>
          </ac:spMkLst>
        </pc:spChg>
        <pc:spChg chg="del mod">
          <ac:chgData name="Raymond Uzwyshyn" userId="587f6a29-cfac-4975-a4f8-0d65ace1fd6e" providerId="ADAL" clId="{F4401957-2C7F-4CF5-8A0A-DF33108C555F}" dt="2026-09-11T22:35:53.744" v="150" actId="478"/>
          <ac:spMkLst>
            <pc:docMk/>
            <pc:sldMk cId="0" sldId="258"/>
            <ac:spMk id="11" creationId="{00000000-0000-0000-0000-000000000000}"/>
          </ac:spMkLst>
        </pc:spChg>
        <pc:spChg chg="del mod">
          <ac:chgData name="Raymond Uzwyshyn" userId="587f6a29-cfac-4975-a4f8-0d65ace1fd6e" providerId="ADAL" clId="{F4401957-2C7F-4CF5-8A0A-DF33108C555F}" dt="2026-09-11T22:35:59.190" v="154" actId="478"/>
          <ac:spMkLst>
            <pc:docMk/>
            <pc:sldMk cId="0" sldId="258"/>
            <ac:spMk id="12" creationId="{00000000-0000-0000-0000-000000000000}"/>
          </ac:spMkLst>
        </pc:spChg>
        <pc:spChg chg="del">
          <ac:chgData name="Raymond Uzwyshyn" userId="587f6a29-cfac-4975-a4f8-0d65ace1fd6e" providerId="ADAL" clId="{F4401957-2C7F-4CF5-8A0A-DF33108C555F}" dt="2026-09-11T22:59:39.412" v="275" actId="478"/>
          <ac:spMkLst>
            <pc:docMk/>
            <pc:sldMk cId="0" sldId="258"/>
            <ac:spMk id="13" creationId="{00000000-0000-0000-0000-000000000000}"/>
          </ac:spMkLst>
        </pc:spChg>
        <pc:spChg chg="mod">
          <ac:chgData name="Raymond Uzwyshyn" userId="587f6a29-cfac-4975-a4f8-0d65ace1fd6e" providerId="ADAL" clId="{F4401957-2C7F-4CF5-8A0A-DF33108C555F}" dt="2026-09-11T23:02:04.405" v="294" actId="1076"/>
          <ac:spMkLst>
            <pc:docMk/>
            <pc:sldMk cId="0" sldId="258"/>
            <ac:spMk id="16" creationId="{00000000-0000-0000-0000-000000000000}"/>
          </ac:spMkLst>
        </pc:spChg>
        <pc:spChg chg="mod">
          <ac:chgData name="Raymond Uzwyshyn" userId="587f6a29-cfac-4975-a4f8-0d65ace1fd6e" providerId="ADAL" clId="{F4401957-2C7F-4CF5-8A0A-DF33108C555F}" dt="2026-09-11T23:02:15.952" v="295" actId="1076"/>
          <ac:spMkLst>
            <pc:docMk/>
            <pc:sldMk cId="0" sldId="258"/>
            <ac:spMk id="17" creationId="{00000000-0000-0000-0000-000000000000}"/>
          </ac:spMkLst>
        </pc:spChg>
        <pc:spChg chg="mod">
          <ac:chgData name="Raymond Uzwyshyn" userId="587f6a29-cfac-4975-a4f8-0d65ace1fd6e" providerId="ADAL" clId="{F4401957-2C7F-4CF5-8A0A-DF33108C555F}" dt="2026-09-11T22:59:18.031" v="271" actId="1076"/>
          <ac:spMkLst>
            <pc:docMk/>
            <pc:sldMk cId="0" sldId="258"/>
            <ac:spMk id="18" creationId="{00000000-0000-0000-0000-000000000000}"/>
          </ac:spMkLst>
        </pc:spChg>
        <pc:picChg chg="del mod">
          <ac:chgData name="Raymond Uzwyshyn" userId="587f6a29-cfac-4975-a4f8-0d65ace1fd6e" providerId="ADAL" clId="{F4401957-2C7F-4CF5-8A0A-DF33108C555F}" dt="2026-09-11T22:34:32.948" v="140" actId="478"/>
          <ac:picMkLst>
            <pc:docMk/>
            <pc:sldMk cId="0" sldId="258"/>
            <ac:picMk id="9" creationId="{00000000-0000-0000-0000-000000000000}"/>
          </ac:picMkLst>
        </pc:picChg>
        <pc:picChg chg="mod">
          <ac:chgData name="Raymond Uzwyshyn" userId="587f6a29-cfac-4975-a4f8-0d65ace1fd6e" providerId="ADAL" clId="{F4401957-2C7F-4CF5-8A0A-DF33108C555F}" dt="2026-09-11T23:01:59.401" v="293" actId="14100"/>
          <ac:picMkLst>
            <pc:docMk/>
            <pc:sldMk cId="0" sldId="258"/>
            <ac:picMk id="15" creationId="{00000000-0000-0000-0000-000000000000}"/>
          </ac:picMkLst>
        </pc:picChg>
        <pc:picChg chg="add del mod">
          <ac:chgData name="Raymond Uzwyshyn" userId="587f6a29-cfac-4975-a4f8-0d65ace1fd6e" providerId="ADAL" clId="{F4401957-2C7F-4CF5-8A0A-DF33108C555F}" dt="2026-09-11T22:28:51.995" v="86" actId="478"/>
          <ac:picMkLst>
            <pc:docMk/>
            <pc:sldMk cId="0" sldId="258"/>
            <ac:picMk id="19" creationId="{078C5AFC-07D2-46B0-B4AC-72F6F62FE7A3}"/>
          </ac:picMkLst>
        </pc:picChg>
      </pc:sldChg>
      <pc:sldChg chg="modSp mod ord">
        <pc:chgData name="Raymond Uzwyshyn" userId="587f6a29-cfac-4975-a4f8-0d65ace1fd6e" providerId="ADAL" clId="{F4401957-2C7F-4CF5-8A0A-DF33108C555F}" dt="2026-09-11T22:48:50.014" v="238"/>
        <pc:sldMkLst>
          <pc:docMk/>
          <pc:sldMk cId="0" sldId="259"/>
        </pc:sldMkLst>
        <pc:spChg chg="mod">
          <ac:chgData name="Raymond Uzwyshyn" userId="587f6a29-cfac-4975-a4f8-0d65ace1fd6e" providerId="ADAL" clId="{F4401957-2C7F-4CF5-8A0A-DF33108C555F}" dt="2026-09-11T22:43:32.347" v="217" actId="20577"/>
          <ac:spMkLst>
            <pc:docMk/>
            <pc:sldMk cId="0" sldId="259"/>
            <ac:spMk id="17" creationId="{00000000-0000-0000-0000-000000000000}"/>
          </ac:spMkLst>
        </pc:spChg>
      </pc:sldChg>
      <pc:sldChg chg="modSp mod ord">
        <pc:chgData name="Raymond Uzwyshyn" userId="587f6a29-cfac-4975-a4f8-0d65ace1fd6e" providerId="ADAL" clId="{F4401957-2C7F-4CF5-8A0A-DF33108C555F}" dt="2026-09-11T22:57:47.845" v="264" actId="255"/>
        <pc:sldMkLst>
          <pc:docMk/>
          <pc:sldMk cId="0" sldId="260"/>
        </pc:sldMkLst>
        <pc:spChg chg="mod">
          <ac:chgData name="Raymond Uzwyshyn" userId="587f6a29-cfac-4975-a4f8-0d65ace1fd6e" providerId="ADAL" clId="{F4401957-2C7F-4CF5-8A0A-DF33108C555F}" dt="2026-09-11T22:57:47.845" v="264" actId="255"/>
          <ac:spMkLst>
            <pc:docMk/>
            <pc:sldMk cId="0" sldId="260"/>
            <ac:spMk id="3" creationId="{00000000-0000-0000-0000-000000000000}"/>
          </ac:spMkLst>
        </pc:spChg>
      </pc:sldChg>
      <pc:sldChg chg="ord">
        <pc:chgData name="Raymond Uzwyshyn" userId="587f6a29-cfac-4975-a4f8-0d65ace1fd6e" providerId="ADAL" clId="{F4401957-2C7F-4CF5-8A0A-DF33108C555F}" dt="2026-09-11T23:00:35.107" v="284"/>
        <pc:sldMkLst>
          <pc:docMk/>
          <pc:sldMk cId="0" sldId="261"/>
        </pc:sldMkLst>
      </pc:sldChg>
      <pc:sldChg chg="ord">
        <pc:chgData name="Raymond Uzwyshyn" userId="587f6a29-cfac-4975-a4f8-0d65ace1fd6e" providerId="ADAL" clId="{F4401957-2C7F-4CF5-8A0A-DF33108C555F}" dt="2026-09-11T23:01:14.192" v="286"/>
        <pc:sldMkLst>
          <pc:docMk/>
          <pc:sldMk cId="0" sldId="262"/>
        </pc:sldMkLst>
      </pc:sldChg>
      <pc:sldChg chg="modSp mod">
        <pc:chgData name="Raymond Uzwyshyn" userId="587f6a29-cfac-4975-a4f8-0d65ace1fd6e" providerId="ADAL" clId="{F4401957-2C7F-4CF5-8A0A-DF33108C555F}" dt="2026-09-11T23:02:37.554" v="303" actId="20577"/>
        <pc:sldMkLst>
          <pc:docMk/>
          <pc:sldMk cId="0" sldId="263"/>
        </pc:sldMkLst>
        <pc:spChg chg="mod">
          <ac:chgData name="Raymond Uzwyshyn" userId="587f6a29-cfac-4975-a4f8-0d65ace1fd6e" providerId="ADAL" clId="{F4401957-2C7F-4CF5-8A0A-DF33108C555F}" dt="2026-09-11T23:02:37.554" v="303" actId="20577"/>
          <ac:spMkLst>
            <pc:docMk/>
            <pc:sldMk cId="0" sldId="263"/>
            <ac:spMk id="3" creationId="{00000000-0000-0000-0000-000000000000}"/>
          </ac:spMkLst>
        </pc:spChg>
      </pc:sldChg>
      <pc:sldChg chg="ord">
        <pc:chgData name="Raymond Uzwyshyn" userId="587f6a29-cfac-4975-a4f8-0d65ace1fd6e" providerId="ADAL" clId="{F4401957-2C7F-4CF5-8A0A-DF33108C555F}" dt="2026-09-11T23:05:18.305" v="305"/>
        <pc:sldMkLst>
          <pc:docMk/>
          <pc:sldMk cId="0" sldId="266"/>
        </pc:sldMkLst>
      </pc:sldChg>
      <pc:sldChg chg="modSp mod ord">
        <pc:chgData name="Raymond Uzwyshyn" userId="587f6a29-cfac-4975-a4f8-0d65ace1fd6e" providerId="ADAL" clId="{F4401957-2C7F-4CF5-8A0A-DF33108C555F}" dt="2026-09-11T23:17:53.864" v="517" actId="20577"/>
        <pc:sldMkLst>
          <pc:docMk/>
          <pc:sldMk cId="0" sldId="269"/>
        </pc:sldMkLst>
        <pc:spChg chg="mod">
          <ac:chgData name="Raymond Uzwyshyn" userId="587f6a29-cfac-4975-a4f8-0d65ace1fd6e" providerId="ADAL" clId="{F4401957-2C7F-4CF5-8A0A-DF33108C555F}" dt="2026-09-11T23:17:53.864" v="517" actId="20577"/>
          <ac:spMkLst>
            <pc:docMk/>
            <pc:sldMk cId="0" sldId="269"/>
            <ac:spMk id="18" creationId="{00000000-0000-0000-0000-000000000000}"/>
          </ac:spMkLst>
        </pc:spChg>
      </pc:sldChg>
      <pc:sldChg chg="modSp mod">
        <pc:chgData name="Raymond Uzwyshyn" userId="587f6a29-cfac-4975-a4f8-0d65ace1fd6e" providerId="ADAL" clId="{F4401957-2C7F-4CF5-8A0A-DF33108C555F}" dt="2026-09-11T23:18:27.891" v="538" actId="20577"/>
        <pc:sldMkLst>
          <pc:docMk/>
          <pc:sldMk cId="0" sldId="270"/>
        </pc:sldMkLst>
        <pc:spChg chg="mod">
          <ac:chgData name="Raymond Uzwyshyn" userId="587f6a29-cfac-4975-a4f8-0d65ace1fd6e" providerId="ADAL" clId="{F4401957-2C7F-4CF5-8A0A-DF33108C555F}" dt="2026-09-11T23:18:27.891" v="538" actId="20577"/>
          <ac:spMkLst>
            <pc:docMk/>
            <pc:sldMk cId="0" sldId="270"/>
            <ac:spMk id="3" creationId="{00000000-0000-0000-0000-000000000000}"/>
          </ac:spMkLst>
        </pc:spChg>
        <pc:spChg chg="mod">
          <ac:chgData name="Raymond Uzwyshyn" userId="587f6a29-cfac-4975-a4f8-0d65ace1fd6e" providerId="ADAL" clId="{F4401957-2C7F-4CF5-8A0A-DF33108C555F}" dt="2026-09-11T23:12:14.854" v="473" actId="20577"/>
          <ac:spMkLst>
            <pc:docMk/>
            <pc:sldMk cId="0" sldId="270"/>
            <ac:spMk id="31" creationId="{00000000-0000-0000-0000-000000000000}"/>
          </ac:spMkLst>
        </pc:spChg>
      </pc:sldChg>
      <pc:sldChg chg="ord">
        <pc:chgData name="Raymond Uzwyshyn" userId="587f6a29-cfac-4975-a4f8-0d65ace1fd6e" providerId="ADAL" clId="{F4401957-2C7F-4CF5-8A0A-DF33108C555F}" dt="2026-09-11T23:06:52.235" v="307"/>
        <pc:sldMkLst>
          <pc:docMk/>
          <pc:sldMk cId="0" sldId="271"/>
        </pc:sldMkLst>
      </pc:sldChg>
      <pc:sldChg chg="modSp mod ord">
        <pc:chgData name="Raymond Uzwyshyn" userId="587f6a29-cfac-4975-a4f8-0d65ace1fd6e" providerId="ADAL" clId="{F4401957-2C7F-4CF5-8A0A-DF33108C555F}" dt="2026-09-11T23:11:00.141" v="464" actId="20577"/>
        <pc:sldMkLst>
          <pc:docMk/>
          <pc:sldMk cId="0" sldId="272"/>
        </pc:sldMkLst>
        <pc:spChg chg="mod">
          <ac:chgData name="Raymond Uzwyshyn" userId="587f6a29-cfac-4975-a4f8-0d65ace1fd6e" providerId="ADAL" clId="{F4401957-2C7F-4CF5-8A0A-DF33108C555F}" dt="2026-09-11T23:09:43.153" v="332" actId="1076"/>
          <ac:spMkLst>
            <pc:docMk/>
            <pc:sldMk cId="0" sldId="272"/>
            <ac:spMk id="4" creationId="{00000000-0000-0000-0000-000000000000}"/>
          </ac:spMkLst>
        </pc:spChg>
        <pc:spChg chg="mod">
          <ac:chgData name="Raymond Uzwyshyn" userId="587f6a29-cfac-4975-a4f8-0d65ace1fd6e" providerId="ADAL" clId="{F4401957-2C7F-4CF5-8A0A-DF33108C555F}" dt="2026-09-11T23:11:00.141" v="464" actId="20577"/>
          <ac:spMkLst>
            <pc:docMk/>
            <pc:sldMk cId="0" sldId="272"/>
            <ac:spMk id="5" creationId="{00000000-0000-0000-0000-000000000000}"/>
          </ac:spMkLst>
        </pc:spChg>
      </pc:sldChg>
      <pc:sldChg chg="modSp mod">
        <pc:chgData name="Raymond Uzwyshyn" userId="587f6a29-cfac-4975-a4f8-0d65ace1fd6e" providerId="ADAL" clId="{F4401957-2C7F-4CF5-8A0A-DF33108C555F}" dt="2026-09-11T23:41:01.537" v="703" actId="20577"/>
        <pc:sldMkLst>
          <pc:docMk/>
          <pc:sldMk cId="0" sldId="277"/>
        </pc:sldMkLst>
        <pc:spChg chg="mod">
          <ac:chgData name="Raymond Uzwyshyn" userId="587f6a29-cfac-4975-a4f8-0d65ace1fd6e" providerId="ADAL" clId="{F4401957-2C7F-4CF5-8A0A-DF33108C555F}" dt="2026-09-11T23:41:01.537" v="703" actId="20577"/>
          <ac:spMkLst>
            <pc:docMk/>
            <pc:sldMk cId="0" sldId="277"/>
            <ac:spMk id="3" creationId="{00000000-0000-0000-0000-000000000000}"/>
          </ac:spMkLst>
        </pc:spChg>
      </pc:sldChg>
      <pc:sldChg chg="ord">
        <pc:chgData name="Raymond Uzwyshyn" userId="587f6a29-cfac-4975-a4f8-0d65ace1fd6e" providerId="ADAL" clId="{F4401957-2C7F-4CF5-8A0A-DF33108C555F}" dt="2026-09-11T23:38:01.725" v="622"/>
        <pc:sldMkLst>
          <pc:docMk/>
          <pc:sldMk cId="0" sldId="280"/>
        </pc:sldMkLst>
      </pc:sldChg>
      <pc:sldChg chg="modSp mod">
        <pc:chgData name="Raymond Uzwyshyn" userId="587f6a29-cfac-4975-a4f8-0d65ace1fd6e" providerId="ADAL" clId="{F4401957-2C7F-4CF5-8A0A-DF33108C555F}" dt="2026-09-11T23:43:18.067" v="766" actId="20577"/>
        <pc:sldMkLst>
          <pc:docMk/>
          <pc:sldMk cId="0" sldId="281"/>
        </pc:sldMkLst>
        <pc:spChg chg="mod">
          <ac:chgData name="Raymond Uzwyshyn" userId="587f6a29-cfac-4975-a4f8-0d65ace1fd6e" providerId="ADAL" clId="{F4401957-2C7F-4CF5-8A0A-DF33108C555F}" dt="2026-09-11T23:43:18.067" v="766" actId="20577"/>
          <ac:spMkLst>
            <pc:docMk/>
            <pc:sldMk cId="0" sldId="281"/>
            <ac:spMk id="3" creationId="{00000000-0000-0000-0000-000000000000}"/>
          </ac:spMkLst>
        </pc:spChg>
      </pc:sldChg>
      <pc:sldChg chg="ord">
        <pc:chgData name="Raymond Uzwyshyn" userId="587f6a29-cfac-4975-a4f8-0d65ace1fd6e" providerId="ADAL" clId="{F4401957-2C7F-4CF5-8A0A-DF33108C555F}" dt="2026-09-11T23:39:58.299" v="690"/>
        <pc:sldMkLst>
          <pc:docMk/>
          <pc:sldMk cId="0" sldId="282"/>
        </pc:sldMkLst>
      </pc:sldChg>
      <pc:sldChg chg="ord">
        <pc:chgData name="Raymond Uzwyshyn" userId="587f6a29-cfac-4975-a4f8-0d65ace1fd6e" providerId="ADAL" clId="{F4401957-2C7F-4CF5-8A0A-DF33108C555F}" dt="2026-09-11T23:40:12.787" v="692"/>
        <pc:sldMkLst>
          <pc:docMk/>
          <pc:sldMk cId="0" sldId="283"/>
        </pc:sldMkLst>
      </pc:sldChg>
      <pc:sldChg chg="ord">
        <pc:chgData name="Raymond Uzwyshyn" userId="587f6a29-cfac-4975-a4f8-0d65ace1fd6e" providerId="ADAL" clId="{F4401957-2C7F-4CF5-8A0A-DF33108C555F}" dt="2026-09-11T23:40:36.710" v="694"/>
        <pc:sldMkLst>
          <pc:docMk/>
          <pc:sldMk cId="0" sldId="284"/>
        </pc:sldMkLst>
      </pc:sldChg>
      <pc:sldChg chg="modSp mod ord">
        <pc:chgData name="Raymond Uzwyshyn" userId="587f6a29-cfac-4975-a4f8-0d65ace1fd6e" providerId="ADAL" clId="{F4401957-2C7F-4CF5-8A0A-DF33108C555F}" dt="2026-09-11T23:19:40.341" v="578" actId="20577"/>
        <pc:sldMkLst>
          <pc:docMk/>
          <pc:sldMk cId="0" sldId="285"/>
        </pc:sldMkLst>
        <pc:spChg chg="mod">
          <ac:chgData name="Raymond Uzwyshyn" userId="587f6a29-cfac-4975-a4f8-0d65ace1fd6e" providerId="ADAL" clId="{F4401957-2C7F-4CF5-8A0A-DF33108C555F}" dt="2026-09-11T23:19:40.341" v="578" actId="20577"/>
          <ac:spMkLst>
            <pc:docMk/>
            <pc:sldMk cId="0" sldId="285"/>
            <ac:spMk id="5" creationId="{00000000-0000-0000-0000-000000000000}"/>
          </ac:spMkLst>
        </pc:spChg>
      </pc:sldChg>
      <pc:sldChg chg="modSp mod ord">
        <pc:chgData name="Raymond Uzwyshyn" userId="587f6a29-cfac-4975-a4f8-0d65ace1fd6e" providerId="ADAL" clId="{F4401957-2C7F-4CF5-8A0A-DF33108C555F}" dt="2026-09-11T23:19:54.930" v="590" actId="20577"/>
        <pc:sldMkLst>
          <pc:docMk/>
          <pc:sldMk cId="0" sldId="286"/>
        </pc:sldMkLst>
        <pc:spChg chg="mod">
          <ac:chgData name="Raymond Uzwyshyn" userId="587f6a29-cfac-4975-a4f8-0d65ace1fd6e" providerId="ADAL" clId="{F4401957-2C7F-4CF5-8A0A-DF33108C555F}" dt="2026-09-11T23:19:54.930" v="590" actId="20577"/>
          <ac:spMkLst>
            <pc:docMk/>
            <pc:sldMk cId="0" sldId="286"/>
            <ac:spMk id="3" creationId="{00000000-0000-0000-0000-000000000000}"/>
          </ac:spMkLst>
        </pc:spChg>
      </pc:sldChg>
      <pc:sldChg chg="ord">
        <pc:chgData name="Raymond Uzwyshyn" userId="587f6a29-cfac-4975-a4f8-0d65ace1fd6e" providerId="ADAL" clId="{F4401957-2C7F-4CF5-8A0A-DF33108C555F}" dt="2026-09-11T23:16:15.058" v="475"/>
        <pc:sldMkLst>
          <pc:docMk/>
          <pc:sldMk cId="0" sldId="287"/>
        </pc:sldMkLst>
      </pc:sldChg>
      <pc:sldChg chg="addSp modSp mod ord">
        <pc:chgData name="Raymond Uzwyshyn" userId="587f6a29-cfac-4975-a4f8-0d65ace1fd6e" providerId="ADAL" clId="{F4401957-2C7F-4CF5-8A0A-DF33108C555F}" dt="2026-09-11T23:31:25.898" v="618" actId="20577"/>
        <pc:sldMkLst>
          <pc:docMk/>
          <pc:sldMk cId="0" sldId="288"/>
        </pc:sldMkLst>
        <pc:spChg chg="add mod">
          <ac:chgData name="Raymond Uzwyshyn" userId="587f6a29-cfac-4975-a4f8-0d65ace1fd6e" providerId="ADAL" clId="{F4401957-2C7F-4CF5-8A0A-DF33108C555F}" dt="2026-09-11T23:31:25.898" v="618" actId="20577"/>
          <ac:spMkLst>
            <pc:docMk/>
            <pc:sldMk cId="0" sldId="288"/>
            <ac:spMk id="23" creationId="{D3CD3623-3A4A-4FB2-8157-719D267DA30D}"/>
          </ac:spMkLst>
        </pc:spChg>
      </pc:sldChg>
      <pc:sldChg chg="ord">
        <pc:chgData name="Raymond Uzwyshyn" userId="587f6a29-cfac-4975-a4f8-0d65ace1fd6e" providerId="ADAL" clId="{F4401957-2C7F-4CF5-8A0A-DF33108C555F}" dt="2026-09-11T23:16:15.058" v="475"/>
        <pc:sldMkLst>
          <pc:docMk/>
          <pc:sldMk cId="0" sldId="289"/>
        </pc:sldMkLst>
      </pc:sldChg>
      <pc:sldChg chg="ord">
        <pc:chgData name="Raymond Uzwyshyn" userId="587f6a29-cfac-4975-a4f8-0d65ace1fd6e" providerId="ADAL" clId="{F4401957-2C7F-4CF5-8A0A-DF33108C555F}" dt="2026-09-11T23:16:15.058" v="475"/>
        <pc:sldMkLst>
          <pc:docMk/>
          <pc:sldMk cId="0" sldId="290"/>
        </pc:sldMkLst>
      </pc:sldChg>
      <pc:sldChg chg="modSp mod ord">
        <pc:chgData name="Raymond Uzwyshyn" userId="587f6a29-cfac-4975-a4f8-0d65ace1fd6e" providerId="ADAL" clId="{F4401957-2C7F-4CF5-8A0A-DF33108C555F}" dt="2026-09-11T23:39:16.566" v="688" actId="20577"/>
        <pc:sldMkLst>
          <pc:docMk/>
          <pc:sldMk cId="0" sldId="291"/>
        </pc:sldMkLst>
        <pc:spChg chg="mod">
          <ac:chgData name="Raymond Uzwyshyn" userId="587f6a29-cfac-4975-a4f8-0d65ace1fd6e" providerId="ADAL" clId="{F4401957-2C7F-4CF5-8A0A-DF33108C555F}" dt="2026-09-11T23:39:16.566" v="688" actId="20577"/>
          <ac:spMkLst>
            <pc:docMk/>
            <pc:sldMk cId="0" sldId="291"/>
            <ac:spMk id="3" creationId="{00000000-0000-0000-0000-000000000000}"/>
          </ac:spMkLst>
        </pc:spChg>
      </pc:sldChg>
      <pc:sldChg chg="ord">
        <pc:chgData name="Raymond Uzwyshyn" userId="587f6a29-cfac-4975-a4f8-0d65ace1fd6e" providerId="ADAL" clId="{F4401957-2C7F-4CF5-8A0A-DF33108C555F}" dt="2026-09-11T23:45:20.418" v="768"/>
        <pc:sldMkLst>
          <pc:docMk/>
          <pc:sldMk cId="0" sldId="296"/>
        </pc:sldMkLst>
      </pc:sldChg>
      <pc:sldChg chg="modSp mod">
        <pc:chgData name="Raymond Uzwyshyn" userId="587f6a29-cfac-4975-a4f8-0d65ace1fd6e" providerId="ADAL" clId="{F4401957-2C7F-4CF5-8A0A-DF33108C555F}" dt="2026-09-11T23:49:31.716" v="785" actId="1076"/>
        <pc:sldMkLst>
          <pc:docMk/>
          <pc:sldMk cId="0" sldId="297"/>
        </pc:sldMkLst>
        <pc:spChg chg="mod">
          <ac:chgData name="Raymond Uzwyshyn" userId="587f6a29-cfac-4975-a4f8-0d65ace1fd6e" providerId="ADAL" clId="{F4401957-2C7F-4CF5-8A0A-DF33108C555F}" dt="2026-09-11T23:48:32.340" v="775" actId="1076"/>
          <ac:spMkLst>
            <pc:docMk/>
            <pc:sldMk cId="0" sldId="297"/>
            <ac:spMk id="2" creationId="{00000000-0000-0000-0000-000000000000}"/>
          </ac:spMkLst>
        </pc:spChg>
        <pc:spChg chg="mod">
          <ac:chgData name="Raymond Uzwyshyn" userId="587f6a29-cfac-4975-a4f8-0d65ace1fd6e" providerId="ADAL" clId="{F4401957-2C7F-4CF5-8A0A-DF33108C555F}" dt="2026-09-11T23:48:57.955" v="780" actId="1076"/>
          <ac:spMkLst>
            <pc:docMk/>
            <pc:sldMk cId="0" sldId="297"/>
            <ac:spMk id="3" creationId="{00000000-0000-0000-0000-000000000000}"/>
          </ac:spMkLst>
        </pc:spChg>
        <pc:spChg chg="mod">
          <ac:chgData name="Raymond Uzwyshyn" userId="587f6a29-cfac-4975-a4f8-0d65ace1fd6e" providerId="ADAL" clId="{F4401957-2C7F-4CF5-8A0A-DF33108C555F}" dt="2026-09-11T23:48:50.198" v="778" actId="1076"/>
          <ac:spMkLst>
            <pc:docMk/>
            <pc:sldMk cId="0" sldId="297"/>
            <ac:spMk id="5" creationId="{00000000-0000-0000-0000-000000000000}"/>
          </ac:spMkLst>
        </pc:spChg>
        <pc:spChg chg="mod">
          <ac:chgData name="Raymond Uzwyshyn" userId="587f6a29-cfac-4975-a4f8-0d65ace1fd6e" providerId="ADAL" clId="{F4401957-2C7F-4CF5-8A0A-DF33108C555F}" dt="2026-09-11T23:49:06.067" v="781" actId="14100"/>
          <ac:spMkLst>
            <pc:docMk/>
            <pc:sldMk cId="0" sldId="297"/>
            <ac:spMk id="7" creationId="{00000000-0000-0000-0000-000000000000}"/>
          </ac:spMkLst>
        </pc:spChg>
        <pc:picChg chg="mod">
          <ac:chgData name="Raymond Uzwyshyn" userId="587f6a29-cfac-4975-a4f8-0d65ace1fd6e" providerId="ADAL" clId="{F4401957-2C7F-4CF5-8A0A-DF33108C555F}" dt="2026-09-11T23:48:53.814" v="779" actId="1076"/>
          <ac:picMkLst>
            <pc:docMk/>
            <pc:sldMk cId="0" sldId="297"/>
            <ac:picMk id="4" creationId="{00000000-0000-0000-0000-000000000000}"/>
          </ac:picMkLst>
        </pc:picChg>
        <pc:picChg chg="mod">
          <ac:chgData name="Raymond Uzwyshyn" userId="587f6a29-cfac-4975-a4f8-0d65ace1fd6e" providerId="ADAL" clId="{F4401957-2C7F-4CF5-8A0A-DF33108C555F}" dt="2026-09-11T23:49:31.716" v="785" actId="1076"/>
          <ac:picMkLst>
            <pc:docMk/>
            <pc:sldMk cId="0" sldId="297"/>
            <ac:picMk id="9" creationId="{00000000-0000-0000-0000-000000000000}"/>
          </ac:picMkLst>
        </pc:picChg>
      </pc:sldChg>
      <pc:sldChg chg="modSp mod">
        <pc:chgData name="Raymond Uzwyshyn" userId="587f6a29-cfac-4975-a4f8-0d65ace1fd6e" providerId="ADAL" clId="{F4401957-2C7F-4CF5-8A0A-DF33108C555F}" dt="2026-09-11T23:51:20.429" v="792" actId="1076"/>
        <pc:sldMkLst>
          <pc:docMk/>
          <pc:sldMk cId="0" sldId="299"/>
        </pc:sldMkLst>
        <pc:spChg chg="mod">
          <ac:chgData name="Raymond Uzwyshyn" userId="587f6a29-cfac-4975-a4f8-0d65ace1fd6e" providerId="ADAL" clId="{F4401957-2C7F-4CF5-8A0A-DF33108C555F}" dt="2026-09-11T23:51:09.446" v="789" actId="1076"/>
          <ac:spMkLst>
            <pc:docMk/>
            <pc:sldMk cId="0" sldId="299"/>
            <ac:spMk id="2" creationId="{00000000-0000-0000-0000-000000000000}"/>
          </ac:spMkLst>
        </pc:spChg>
        <pc:spChg chg="mod">
          <ac:chgData name="Raymond Uzwyshyn" userId="587f6a29-cfac-4975-a4f8-0d65ace1fd6e" providerId="ADAL" clId="{F4401957-2C7F-4CF5-8A0A-DF33108C555F}" dt="2026-09-11T23:51:15.224" v="790" actId="1076"/>
          <ac:spMkLst>
            <pc:docMk/>
            <pc:sldMk cId="0" sldId="299"/>
            <ac:spMk id="3" creationId="{00000000-0000-0000-0000-000000000000}"/>
          </ac:spMkLst>
        </pc:spChg>
        <pc:picChg chg="mod">
          <ac:chgData name="Raymond Uzwyshyn" userId="587f6a29-cfac-4975-a4f8-0d65ace1fd6e" providerId="ADAL" clId="{F4401957-2C7F-4CF5-8A0A-DF33108C555F}" dt="2026-09-11T23:51:20.429" v="792" actId="1076"/>
          <ac:picMkLst>
            <pc:docMk/>
            <pc:sldMk cId="0" sldId="299"/>
            <ac:picMk id="9" creationId="{00000000-0000-0000-0000-000000000000}"/>
          </ac:picMkLst>
        </pc:picChg>
      </pc:sldChg>
      <pc:sldChg chg="modSp mod">
        <pc:chgData name="Raymond Uzwyshyn" userId="587f6a29-cfac-4975-a4f8-0d65ace1fd6e" providerId="ADAL" clId="{F4401957-2C7F-4CF5-8A0A-DF33108C555F}" dt="2026-09-11T23:53:44.586" v="828" actId="20577"/>
        <pc:sldMkLst>
          <pc:docMk/>
          <pc:sldMk cId="0" sldId="303"/>
        </pc:sldMkLst>
        <pc:spChg chg="mod">
          <ac:chgData name="Raymond Uzwyshyn" userId="587f6a29-cfac-4975-a4f8-0d65ace1fd6e" providerId="ADAL" clId="{F4401957-2C7F-4CF5-8A0A-DF33108C555F}" dt="2026-09-11T23:53:44.586" v="828" actId="20577"/>
          <ac:spMkLst>
            <pc:docMk/>
            <pc:sldMk cId="0" sldId="303"/>
            <ac:spMk id="3" creationId="{00000000-0000-0000-0000-000000000000}"/>
          </ac:spMkLst>
        </pc:spChg>
      </pc:sldChg>
      <pc:sldChg chg="modSp mod">
        <pc:chgData name="Raymond Uzwyshyn" userId="587f6a29-cfac-4975-a4f8-0d65ace1fd6e" providerId="ADAL" clId="{F4401957-2C7F-4CF5-8A0A-DF33108C555F}" dt="2026-09-11T23:58:06.719" v="933" actId="20577"/>
        <pc:sldMkLst>
          <pc:docMk/>
          <pc:sldMk cId="0" sldId="308"/>
        </pc:sldMkLst>
        <pc:spChg chg="mod">
          <ac:chgData name="Raymond Uzwyshyn" userId="587f6a29-cfac-4975-a4f8-0d65ace1fd6e" providerId="ADAL" clId="{F4401957-2C7F-4CF5-8A0A-DF33108C555F}" dt="2026-09-11T23:56:05.133" v="865" actId="20577"/>
          <ac:spMkLst>
            <pc:docMk/>
            <pc:sldMk cId="0" sldId="308"/>
            <ac:spMk id="2" creationId="{00000000-0000-0000-0000-000000000000}"/>
          </ac:spMkLst>
        </pc:spChg>
        <pc:spChg chg="mod">
          <ac:chgData name="Raymond Uzwyshyn" userId="587f6a29-cfac-4975-a4f8-0d65ace1fd6e" providerId="ADAL" clId="{F4401957-2C7F-4CF5-8A0A-DF33108C555F}" dt="2026-09-11T23:57:10.002" v="891" actId="20577"/>
          <ac:spMkLst>
            <pc:docMk/>
            <pc:sldMk cId="0" sldId="308"/>
            <ac:spMk id="23" creationId="{00000000-0000-0000-0000-000000000000}"/>
          </ac:spMkLst>
        </pc:spChg>
        <pc:spChg chg="mod">
          <ac:chgData name="Raymond Uzwyshyn" userId="587f6a29-cfac-4975-a4f8-0d65ace1fd6e" providerId="ADAL" clId="{F4401957-2C7F-4CF5-8A0A-DF33108C555F}" dt="2026-09-11T23:56:57.554" v="890" actId="20577"/>
          <ac:spMkLst>
            <pc:docMk/>
            <pc:sldMk cId="0" sldId="308"/>
            <ac:spMk id="30" creationId="{00000000-0000-0000-0000-000000000000}"/>
          </ac:spMkLst>
        </pc:spChg>
        <pc:spChg chg="mod">
          <ac:chgData name="Raymond Uzwyshyn" userId="587f6a29-cfac-4975-a4f8-0d65ace1fd6e" providerId="ADAL" clId="{F4401957-2C7F-4CF5-8A0A-DF33108C555F}" dt="2026-09-11T23:57:36.108" v="917" actId="20577"/>
          <ac:spMkLst>
            <pc:docMk/>
            <pc:sldMk cId="0" sldId="308"/>
            <ac:spMk id="31" creationId="{00000000-0000-0000-0000-000000000000}"/>
          </ac:spMkLst>
        </pc:spChg>
        <pc:spChg chg="mod">
          <ac:chgData name="Raymond Uzwyshyn" userId="587f6a29-cfac-4975-a4f8-0d65ace1fd6e" providerId="ADAL" clId="{F4401957-2C7F-4CF5-8A0A-DF33108C555F}" dt="2026-09-11T23:58:06.719" v="933" actId="20577"/>
          <ac:spMkLst>
            <pc:docMk/>
            <pc:sldMk cId="0" sldId="308"/>
            <ac:spMk id="38" creationId="{00000000-0000-0000-0000-000000000000}"/>
          </ac:spMkLst>
        </pc:spChg>
      </pc:sldChg>
      <pc:sldChg chg="modSp mod">
        <pc:chgData name="Raymond Uzwyshyn" userId="587f6a29-cfac-4975-a4f8-0d65ace1fd6e" providerId="ADAL" clId="{F4401957-2C7F-4CF5-8A0A-DF33108C555F}" dt="2026-09-11T23:59:36.506" v="993" actId="20577"/>
        <pc:sldMkLst>
          <pc:docMk/>
          <pc:sldMk cId="0" sldId="310"/>
        </pc:sldMkLst>
        <pc:spChg chg="mod">
          <ac:chgData name="Raymond Uzwyshyn" userId="587f6a29-cfac-4975-a4f8-0d65ace1fd6e" providerId="ADAL" clId="{F4401957-2C7F-4CF5-8A0A-DF33108C555F}" dt="2026-09-11T23:59:11.587" v="986" actId="20577"/>
          <ac:spMkLst>
            <pc:docMk/>
            <pc:sldMk cId="0" sldId="310"/>
            <ac:spMk id="8" creationId="{00000000-0000-0000-0000-000000000000}"/>
          </ac:spMkLst>
        </pc:spChg>
        <pc:spChg chg="mod">
          <ac:chgData name="Raymond Uzwyshyn" userId="587f6a29-cfac-4975-a4f8-0d65ace1fd6e" providerId="ADAL" clId="{F4401957-2C7F-4CF5-8A0A-DF33108C555F}" dt="2026-09-11T23:59:36.506" v="993" actId="20577"/>
          <ac:spMkLst>
            <pc:docMk/>
            <pc:sldMk cId="0" sldId="310"/>
            <ac:spMk id="9" creationId="{00000000-0000-0000-0000-000000000000}"/>
          </ac:spMkLst>
        </pc:spChg>
      </pc:sldChg>
      <pc:sldChg chg="modSp add mod ord setBg">
        <pc:chgData name="Raymond Uzwyshyn" userId="587f6a29-cfac-4975-a4f8-0d65ace1fd6e" providerId="ADAL" clId="{F4401957-2C7F-4CF5-8A0A-DF33108C555F}" dt="2026-09-11T22:33:31.204" v="137"/>
        <pc:sldMkLst>
          <pc:docMk/>
          <pc:sldMk cId="0" sldId="311"/>
        </pc:sldMkLst>
        <pc:spChg chg="mod">
          <ac:chgData name="Raymond Uzwyshyn" userId="587f6a29-cfac-4975-a4f8-0d65ace1fd6e" providerId="ADAL" clId="{F4401957-2C7F-4CF5-8A0A-DF33108C555F}" dt="2026-09-11T22:28:18.189" v="75" actId="20577"/>
          <ac:spMkLst>
            <pc:docMk/>
            <pc:sldMk cId="0" sldId="311"/>
            <ac:spMk id="6" creationId="{00000000-0000-0000-0000-000000000000}"/>
          </ac:spMkLst>
        </pc:spChg>
      </pc:sldChg>
      <pc:sldChg chg="add del setBg">
        <pc:chgData name="Raymond Uzwyshyn" userId="587f6a29-cfac-4975-a4f8-0d65ace1fd6e" providerId="ADAL" clId="{F4401957-2C7F-4CF5-8A0A-DF33108C555F}" dt="2026-09-11T22:45:11.887" v="219"/>
        <pc:sldMkLst>
          <pc:docMk/>
          <pc:sldMk cId="0" sldId="312"/>
        </pc:sldMkLst>
      </pc:sldChg>
    </pc:docChg>
  </pc:docChgLst>
  <pc:docChgLst>
    <pc:chgData name="Raymond Uzwyshyn" userId="587f6a29-cfac-4975-a4f8-0d65ace1fd6e" providerId="ADAL" clId="{EBDDA98F-057F-4BDE-929C-BEDE66FAD736}"/>
    <pc:docChg chg="modSld sldOrd">
      <pc:chgData name="Raymond Uzwyshyn" userId="587f6a29-cfac-4975-a4f8-0d65ace1fd6e" providerId="ADAL" clId="{EBDDA98F-057F-4BDE-929C-BEDE66FAD736}" dt="2026-09-12T23:11:01.508" v="514" actId="20577"/>
      <pc:docMkLst>
        <pc:docMk/>
      </pc:docMkLst>
      <pc:sldChg chg="modSp mod">
        <pc:chgData name="Raymond Uzwyshyn" userId="587f6a29-cfac-4975-a4f8-0d65ace1fd6e" providerId="ADAL" clId="{EBDDA98F-057F-4BDE-929C-BEDE66FAD736}" dt="2026-09-12T22:07:25.685" v="431" actId="20577"/>
        <pc:sldMkLst>
          <pc:docMk/>
          <pc:sldMk cId="0" sldId="256"/>
        </pc:sldMkLst>
        <pc:spChg chg="mod">
          <ac:chgData name="Raymond Uzwyshyn" userId="587f6a29-cfac-4975-a4f8-0d65ace1fd6e" providerId="ADAL" clId="{EBDDA98F-057F-4BDE-929C-BEDE66FAD736}" dt="2026-09-12T21:10:16.702" v="106" actId="20577"/>
          <ac:spMkLst>
            <pc:docMk/>
            <pc:sldMk cId="0" sldId="256"/>
            <ac:spMk id="4" creationId="{00000000-0000-0000-0000-000000000000}"/>
          </ac:spMkLst>
        </pc:spChg>
        <pc:spChg chg="mod">
          <ac:chgData name="Raymond Uzwyshyn" userId="587f6a29-cfac-4975-a4f8-0d65ace1fd6e" providerId="ADAL" clId="{EBDDA98F-057F-4BDE-929C-BEDE66FAD736}" dt="2026-09-12T22:07:25.685" v="431" actId="20577"/>
          <ac:spMkLst>
            <pc:docMk/>
            <pc:sldMk cId="0" sldId="256"/>
            <ac:spMk id="6" creationId="{00000000-0000-0000-0000-000000000000}"/>
          </ac:spMkLst>
        </pc:spChg>
      </pc:sldChg>
      <pc:sldChg chg="modSp mod ord">
        <pc:chgData name="Raymond Uzwyshyn" userId="587f6a29-cfac-4975-a4f8-0d65ace1fd6e" providerId="ADAL" clId="{EBDDA98F-057F-4BDE-929C-BEDE66FAD736}" dt="2026-09-12T22:00:11.708" v="420" actId="20577"/>
        <pc:sldMkLst>
          <pc:docMk/>
          <pc:sldMk cId="0" sldId="257"/>
        </pc:sldMkLst>
        <pc:spChg chg="mod">
          <ac:chgData name="Raymond Uzwyshyn" userId="587f6a29-cfac-4975-a4f8-0d65ace1fd6e" providerId="ADAL" clId="{EBDDA98F-057F-4BDE-929C-BEDE66FAD736}" dt="2026-09-12T21:11:46.275" v="186" actId="255"/>
          <ac:spMkLst>
            <pc:docMk/>
            <pc:sldMk cId="0" sldId="257"/>
            <ac:spMk id="3" creationId="{00000000-0000-0000-0000-000000000000}"/>
          </ac:spMkLst>
        </pc:spChg>
        <pc:spChg chg="mod">
          <ac:chgData name="Raymond Uzwyshyn" userId="587f6a29-cfac-4975-a4f8-0d65ace1fd6e" providerId="ADAL" clId="{EBDDA98F-057F-4BDE-929C-BEDE66FAD736}" dt="2026-09-12T21:12:32.165" v="216" actId="1076"/>
          <ac:spMkLst>
            <pc:docMk/>
            <pc:sldMk cId="0" sldId="257"/>
            <ac:spMk id="4" creationId="{00000000-0000-0000-0000-000000000000}"/>
          </ac:spMkLst>
        </pc:spChg>
        <pc:spChg chg="mod">
          <ac:chgData name="Raymond Uzwyshyn" userId="587f6a29-cfac-4975-a4f8-0d65ace1fd6e" providerId="ADAL" clId="{EBDDA98F-057F-4BDE-929C-BEDE66FAD736}" dt="2026-09-12T22:00:11.708" v="420" actId="20577"/>
          <ac:spMkLst>
            <pc:docMk/>
            <pc:sldMk cId="0" sldId="257"/>
            <ac:spMk id="5" creationId="{00000000-0000-0000-0000-000000000000}"/>
          </ac:spMkLst>
        </pc:spChg>
        <pc:spChg chg="mod">
          <ac:chgData name="Raymond Uzwyshyn" userId="587f6a29-cfac-4975-a4f8-0d65ace1fd6e" providerId="ADAL" clId="{EBDDA98F-057F-4BDE-929C-BEDE66FAD736}" dt="2026-09-12T21:14:25.840" v="241" actId="1076"/>
          <ac:spMkLst>
            <pc:docMk/>
            <pc:sldMk cId="0" sldId="257"/>
            <ac:spMk id="13" creationId="{5EE4F6AE-FA20-4085-87F9-366A3DD878C6}"/>
          </ac:spMkLst>
        </pc:spChg>
      </pc:sldChg>
      <pc:sldChg chg="modSp mod">
        <pc:chgData name="Raymond Uzwyshyn" userId="587f6a29-cfac-4975-a4f8-0d65ace1fd6e" providerId="ADAL" clId="{EBDDA98F-057F-4BDE-929C-BEDE66FAD736}" dt="2026-09-12T21:28:29.918" v="351" actId="1076"/>
        <pc:sldMkLst>
          <pc:docMk/>
          <pc:sldMk cId="0" sldId="258"/>
        </pc:sldMkLst>
        <pc:spChg chg="mod">
          <ac:chgData name="Raymond Uzwyshyn" userId="587f6a29-cfac-4975-a4f8-0d65ace1fd6e" providerId="ADAL" clId="{EBDDA98F-057F-4BDE-929C-BEDE66FAD736}" dt="2026-09-12T21:28:29.918" v="351" actId="1076"/>
          <ac:spMkLst>
            <pc:docMk/>
            <pc:sldMk cId="0" sldId="258"/>
            <ac:spMk id="14" creationId="{00000000-0000-0000-0000-000000000000}"/>
          </ac:spMkLst>
        </pc:spChg>
      </pc:sldChg>
      <pc:sldChg chg="modSp mod">
        <pc:chgData name="Raymond Uzwyshyn" userId="587f6a29-cfac-4975-a4f8-0d65ace1fd6e" providerId="ADAL" clId="{EBDDA98F-057F-4BDE-929C-BEDE66FAD736}" dt="2026-09-12T21:27:16.977" v="349" actId="20577"/>
        <pc:sldMkLst>
          <pc:docMk/>
          <pc:sldMk cId="0" sldId="260"/>
        </pc:sldMkLst>
        <pc:spChg chg="mod">
          <ac:chgData name="Raymond Uzwyshyn" userId="587f6a29-cfac-4975-a4f8-0d65ace1fd6e" providerId="ADAL" clId="{EBDDA98F-057F-4BDE-929C-BEDE66FAD736}" dt="2026-09-12T21:27:16.977" v="349" actId="20577"/>
          <ac:spMkLst>
            <pc:docMk/>
            <pc:sldMk cId="0" sldId="260"/>
            <ac:spMk id="3" creationId="{00000000-0000-0000-0000-000000000000}"/>
          </ac:spMkLst>
        </pc:spChg>
      </pc:sldChg>
      <pc:sldChg chg="ord">
        <pc:chgData name="Raymond Uzwyshyn" userId="587f6a29-cfac-4975-a4f8-0d65ace1fd6e" providerId="ADAL" clId="{EBDDA98F-057F-4BDE-929C-BEDE66FAD736}" dt="2026-09-12T21:52:54.594" v="417"/>
        <pc:sldMkLst>
          <pc:docMk/>
          <pc:sldMk cId="0" sldId="266"/>
        </pc:sldMkLst>
      </pc:sldChg>
      <pc:sldChg chg="ord">
        <pc:chgData name="Raymond Uzwyshyn" userId="587f6a29-cfac-4975-a4f8-0d65ace1fd6e" providerId="ADAL" clId="{EBDDA98F-057F-4BDE-929C-BEDE66FAD736}" dt="2026-09-12T21:31:03.456" v="353"/>
        <pc:sldMkLst>
          <pc:docMk/>
          <pc:sldMk cId="0" sldId="268"/>
        </pc:sldMkLst>
      </pc:sldChg>
      <pc:sldChg chg="addSp modSp mod ord">
        <pc:chgData name="Raymond Uzwyshyn" userId="587f6a29-cfac-4975-a4f8-0d65ace1fd6e" providerId="ADAL" clId="{EBDDA98F-057F-4BDE-929C-BEDE66FAD736}" dt="2026-09-12T21:25:26.462" v="342" actId="1076"/>
        <pc:sldMkLst>
          <pc:docMk/>
          <pc:sldMk cId="0" sldId="271"/>
        </pc:sldMkLst>
        <pc:spChg chg="mod">
          <ac:chgData name="Raymond Uzwyshyn" userId="587f6a29-cfac-4975-a4f8-0d65ace1fd6e" providerId="ADAL" clId="{EBDDA98F-057F-4BDE-929C-BEDE66FAD736}" dt="2026-09-12T21:25:26.462" v="342" actId="1076"/>
          <ac:spMkLst>
            <pc:docMk/>
            <pc:sldMk cId="0" sldId="271"/>
            <ac:spMk id="3" creationId="{00000000-0000-0000-0000-000000000000}"/>
          </ac:spMkLst>
        </pc:spChg>
        <pc:spChg chg="mod">
          <ac:chgData name="Raymond Uzwyshyn" userId="587f6a29-cfac-4975-a4f8-0d65ace1fd6e" providerId="ADAL" clId="{EBDDA98F-057F-4BDE-929C-BEDE66FAD736}" dt="2026-09-12T21:22:46.783" v="335" actId="1076"/>
          <ac:spMkLst>
            <pc:docMk/>
            <pc:sldMk cId="0" sldId="271"/>
            <ac:spMk id="10" creationId="{00000000-0000-0000-0000-000000000000}"/>
          </ac:spMkLst>
        </pc:spChg>
        <pc:picChg chg="add mod">
          <ac:chgData name="Raymond Uzwyshyn" userId="587f6a29-cfac-4975-a4f8-0d65ace1fd6e" providerId="ADAL" clId="{EBDDA98F-057F-4BDE-929C-BEDE66FAD736}" dt="2026-09-12T21:23:26.616" v="336" actId="1076"/>
          <ac:picMkLst>
            <pc:docMk/>
            <pc:sldMk cId="0" sldId="271"/>
            <ac:picMk id="20" creationId="{093107F2-1325-4AC7-8C83-D24C6375E9E3}"/>
          </ac:picMkLst>
        </pc:picChg>
      </pc:sldChg>
      <pc:sldChg chg="modSp mod">
        <pc:chgData name="Raymond Uzwyshyn" userId="587f6a29-cfac-4975-a4f8-0d65ace1fd6e" providerId="ADAL" clId="{EBDDA98F-057F-4BDE-929C-BEDE66FAD736}" dt="2026-09-12T22:09:13.263" v="442" actId="20577"/>
        <pc:sldMkLst>
          <pc:docMk/>
          <pc:sldMk cId="0" sldId="272"/>
        </pc:sldMkLst>
        <pc:spChg chg="mod">
          <ac:chgData name="Raymond Uzwyshyn" userId="587f6a29-cfac-4975-a4f8-0d65ace1fd6e" providerId="ADAL" clId="{EBDDA98F-057F-4BDE-929C-BEDE66FAD736}" dt="2026-09-12T22:00:38.700" v="421" actId="20577"/>
          <ac:spMkLst>
            <pc:docMk/>
            <pc:sldMk cId="0" sldId="272"/>
            <ac:spMk id="4" creationId="{00000000-0000-0000-0000-000000000000}"/>
          </ac:spMkLst>
        </pc:spChg>
        <pc:spChg chg="mod">
          <ac:chgData name="Raymond Uzwyshyn" userId="587f6a29-cfac-4975-a4f8-0d65ace1fd6e" providerId="ADAL" clId="{EBDDA98F-057F-4BDE-929C-BEDE66FAD736}" dt="2026-09-12T22:09:13.263" v="442" actId="20577"/>
          <ac:spMkLst>
            <pc:docMk/>
            <pc:sldMk cId="0" sldId="272"/>
            <ac:spMk id="5" creationId="{00000000-0000-0000-0000-000000000000}"/>
          </ac:spMkLst>
        </pc:spChg>
      </pc:sldChg>
      <pc:sldChg chg="ord">
        <pc:chgData name="Raymond Uzwyshyn" userId="587f6a29-cfac-4975-a4f8-0d65ace1fd6e" providerId="ADAL" clId="{EBDDA98F-057F-4BDE-929C-BEDE66FAD736}" dt="2026-09-12T23:07:59.780" v="448"/>
        <pc:sldMkLst>
          <pc:docMk/>
          <pc:sldMk cId="0" sldId="279"/>
        </pc:sldMkLst>
      </pc:sldChg>
      <pc:sldChg chg="modSp mod">
        <pc:chgData name="Raymond Uzwyshyn" userId="587f6a29-cfac-4975-a4f8-0d65ace1fd6e" providerId="ADAL" clId="{EBDDA98F-057F-4BDE-929C-BEDE66FAD736}" dt="2026-09-12T21:34:33.543" v="382" actId="20577"/>
        <pc:sldMkLst>
          <pc:docMk/>
          <pc:sldMk cId="0" sldId="285"/>
        </pc:sldMkLst>
        <pc:spChg chg="mod">
          <ac:chgData name="Raymond Uzwyshyn" userId="587f6a29-cfac-4975-a4f8-0d65ace1fd6e" providerId="ADAL" clId="{EBDDA98F-057F-4BDE-929C-BEDE66FAD736}" dt="2026-09-12T21:34:33.543" v="382" actId="20577"/>
          <ac:spMkLst>
            <pc:docMk/>
            <pc:sldMk cId="0" sldId="285"/>
            <ac:spMk id="5" creationId="{00000000-0000-0000-0000-000000000000}"/>
          </ac:spMkLst>
        </pc:spChg>
      </pc:sldChg>
      <pc:sldChg chg="ord">
        <pc:chgData name="Raymond Uzwyshyn" userId="587f6a29-cfac-4975-a4f8-0d65ace1fd6e" providerId="ADAL" clId="{EBDDA98F-057F-4BDE-929C-BEDE66FAD736}" dt="2026-09-12T22:06:14.336" v="423"/>
        <pc:sldMkLst>
          <pc:docMk/>
          <pc:sldMk cId="0" sldId="286"/>
        </pc:sldMkLst>
      </pc:sldChg>
      <pc:sldChg chg="modSp mod">
        <pc:chgData name="Raymond Uzwyshyn" userId="587f6a29-cfac-4975-a4f8-0d65ace1fd6e" providerId="ADAL" clId="{EBDDA98F-057F-4BDE-929C-BEDE66FAD736}" dt="2026-09-12T21:49:13.807" v="415" actId="20577"/>
        <pc:sldMkLst>
          <pc:docMk/>
          <pc:sldMk cId="0" sldId="294"/>
        </pc:sldMkLst>
        <pc:spChg chg="mod">
          <ac:chgData name="Raymond Uzwyshyn" userId="587f6a29-cfac-4975-a4f8-0d65ace1fd6e" providerId="ADAL" clId="{EBDDA98F-057F-4BDE-929C-BEDE66FAD736}" dt="2026-09-12T21:49:13.807" v="415" actId="20577"/>
          <ac:spMkLst>
            <pc:docMk/>
            <pc:sldMk cId="0" sldId="294"/>
            <ac:spMk id="3" creationId="{00000000-0000-0000-0000-000000000000}"/>
          </ac:spMkLst>
        </pc:spChg>
      </pc:sldChg>
      <pc:sldChg chg="ord">
        <pc:chgData name="Raymond Uzwyshyn" userId="587f6a29-cfac-4975-a4f8-0d65ace1fd6e" providerId="ADAL" clId="{EBDDA98F-057F-4BDE-929C-BEDE66FAD736}" dt="2026-09-12T23:01:58.693" v="444"/>
        <pc:sldMkLst>
          <pc:docMk/>
          <pc:sldMk cId="0" sldId="298"/>
        </pc:sldMkLst>
      </pc:sldChg>
      <pc:sldChg chg="ord">
        <pc:chgData name="Raymond Uzwyshyn" userId="587f6a29-cfac-4975-a4f8-0d65ace1fd6e" providerId="ADAL" clId="{EBDDA98F-057F-4BDE-929C-BEDE66FAD736}" dt="2026-09-12T23:04:08.654" v="446"/>
        <pc:sldMkLst>
          <pc:docMk/>
          <pc:sldMk cId="0" sldId="308"/>
        </pc:sldMkLst>
      </pc:sldChg>
      <pc:sldChg chg="modSp mod">
        <pc:chgData name="Raymond Uzwyshyn" userId="587f6a29-cfac-4975-a4f8-0d65ace1fd6e" providerId="ADAL" clId="{EBDDA98F-057F-4BDE-929C-BEDE66FAD736}" dt="2026-09-12T23:11:01.508" v="514" actId="20577"/>
        <pc:sldMkLst>
          <pc:docMk/>
          <pc:sldMk cId="0" sldId="310"/>
        </pc:sldMkLst>
        <pc:spChg chg="mod">
          <ac:chgData name="Raymond Uzwyshyn" userId="587f6a29-cfac-4975-a4f8-0d65ace1fd6e" providerId="ADAL" clId="{EBDDA98F-057F-4BDE-929C-BEDE66FAD736}" dt="2026-09-12T23:09:37.666" v="491" actId="1076"/>
          <ac:spMkLst>
            <pc:docMk/>
            <pc:sldMk cId="0" sldId="310"/>
            <ac:spMk id="6" creationId="{00000000-0000-0000-0000-000000000000}"/>
          </ac:spMkLst>
        </pc:spChg>
        <pc:spChg chg="mod">
          <ac:chgData name="Raymond Uzwyshyn" userId="587f6a29-cfac-4975-a4f8-0d65ace1fd6e" providerId="ADAL" clId="{EBDDA98F-057F-4BDE-929C-BEDE66FAD736}" dt="2026-09-12T23:10:47.002" v="503" actId="1076"/>
          <ac:spMkLst>
            <pc:docMk/>
            <pc:sldMk cId="0" sldId="310"/>
            <ac:spMk id="7" creationId="{00000000-0000-0000-0000-000000000000}"/>
          </ac:spMkLst>
        </pc:spChg>
        <pc:spChg chg="mod">
          <ac:chgData name="Raymond Uzwyshyn" userId="587f6a29-cfac-4975-a4f8-0d65ace1fd6e" providerId="ADAL" clId="{EBDDA98F-057F-4BDE-929C-BEDE66FAD736}" dt="2026-09-12T23:11:01.508" v="514" actId="20577"/>
          <ac:spMkLst>
            <pc:docMk/>
            <pc:sldMk cId="0" sldId="310"/>
            <ac:spMk id="8" creationId="{00000000-0000-0000-0000-000000000000}"/>
          </ac:spMkLst>
        </pc:spChg>
        <pc:spChg chg="mod">
          <ac:chgData name="Raymond Uzwyshyn" userId="587f6a29-cfac-4975-a4f8-0d65ace1fd6e" providerId="ADAL" clId="{EBDDA98F-057F-4BDE-929C-BEDE66FAD736}" dt="2026-09-12T23:10:35.276" v="502" actId="14100"/>
          <ac:spMkLst>
            <pc:docMk/>
            <pc:sldMk cId="0" sldId="310"/>
            <ac:spMk id="9" creationId="{00000000-0000-0000-0000-000000000000}"/>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80277765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Suggested pacing: 0.85 min.  Welcome and thanks to CE-CERT's SPEAKS program (Science to Policy Education: Activating Knowledge for Sustainable Transportation). This cohort bridges engineering, environmental science, social science and public policy — and so does the Library. Today is practical: where to search, whom to call, what to attend, and where to build.</a:t>
            </a:r>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Suggested pacing: 0.25 min.  Section 1: discovery and access. The library website has a new interface this year; the key addresses below are current.</a:t>
            </a:r>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Suggested pacing: 0.85 min.  The consultation roster graphic from our outreach materials (update if names have changed). Jing Han covers both scholarly communication and digital scholarship — her pages and booking links are here and in Section 02.</a:t>
            </a:r>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Suggested pacing: 0.6 min.  Demo the flow: a SPEAKS-type query ("zero-emission trucks" AND freight policy), switch scopes, apply the peer-reviewed filter, then show Get It at UC for items at other campuses. [Screenshot of the live page, September 2026.]</a:t>
            </a:r>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Suggested pacing: 0.85 min.  Three front doors; each gets its own page on the next three slides so you don't need to switch windows. Off-campus access via the library VPN/proxy.</a:t>
            </a:r>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Suggested pacing: 0.6 min.  The A–Z list moved to guides.lib.ucr.edu/az.php. For engineering-policy work: Web of Science for citation chaining, ProQuest for dissertations, JSTOR for policy and social-science literature. [Screenshot of the live page, September 2026.]</a:t>
            </a:r>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Suggested pacing: 0.6 min.  Browzine is underused: set up a "bookshelf" of journals like Transportation Research Part D or Energy Policy and get new-issue alerts. [Screenshot of the live page, September 2026.]</a:t>
            </a:r>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Suggested pacing: 0.6 min.  The redesigned site. Left: homepage with quick-access tiles and Ask a Librarian. Right: the Research Support hub — How Do I Find, Specialty Labs &amp; Spaces, and Areas of Support. [Screenshots of the live pages, September 2026.]</a:t>
            </a:r>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Suggested pacing: 0.85 min.  Government information, patents, dissertations, historical aerial photography (Riverside &amp; San Bernardino since 1938 — land use and logistics corridors), newspapers, and Special Collections including the Water Resources Collections. Each tile is linked.</a:t>
            </a:r>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Suggested pacing: 0.85 min.  Four everyday services. Poster printing: $25 for 36×48, $40 for 42×96, $60 for 42×144 — popular before TRB and other conferences. Pages for each follow on the next two slides.</a:t>
            </a:r>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Suggested pacing: 0.6 min.  Two pages to bookmark. ILL is free; turnaround for articles is often a day or two. [Screenshots of the live pages, September 2026.]</a:t>
            </a:r>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Suggested pacing: 0.85 min.  GrAdvantage on Rivera 1st floor is the graduate hub, co-run with Teaching &amp; Learning and the TA Development Program. Graduate carrels in Rivera. Labs in Orbach come later.</a:t>
            </a:r>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Suggested pacing: 0.25 min.  Section 2: consultations — the highest-value service we offer graduate researchers.</a:t>
            </a:r>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Suggested pacing: 0.85 min.  Now that you know where to find things — who is behind them. Two halves: Research Services (specialists) and Cyberinfrastructure (systems). Confirm counts before presenting.</a:t>
            </a:r>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Suggested pacing: 0.85 min.  Put faces to names. Barbara (data) and Inyoung (AI) are most relevant for engineering/policy; Janet for anything spatial; Jing for publishing and credentials.</a:t>
            </a:r>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Suggested pacing: 0.85 min.  Four entry points: consultations, workshops, meetups and events. Collaborations — longer partnerships like CooperScene — can grow out of any of them.</a:t>
            </a:r>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Suggested pacing: 0.85 min.  The slide to photograph — every link is live.</a:t>
            </a:r>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Suggested pacing: 0.25 min.  Section 3: concrete examples of collaboration.</a:t>
            </a:r>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Suggested pacing: 0.85 min.  The ecosystem flywheel from UC Tech 2026: entry through workshops and camps, experimentation in the labs and with local LLMs, then deep interdisciplinary research — the COVID border GIS project and self-driving vehicle LiDAR are the two outcomes shown.</a:t>
            </a:r>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Suggested pacing: 2.5 min.  Sept 9, 2026 story. Barbara: "the goal was to allow researchers to interact with the dataset before downloading the enormous files." Prof. Qiu: "The great support and collaboration with UCR Library Research and Technology Services made this lens feasible and the dataset more accessible." Accepted as an oral at ECCV, Malmö. Connected and automated vehicles are a core sustainable-transportation topic.</a:t>
            </a:r>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Suggested pacing: 2 min.  COVID Borders (July 2025–March 2026, complete). Team: Dr. Robert Rodriguez (lead, School of Medicine), Shaokui Ge (biostatistician), Barbara Martinez Neda, Janet Reyes, medical students Leonides Catarino and Berenice Arguello. Map shows case rates, Jan 2020–May 2023, with border counties outlined. Speak from experience; do not infer causal effects from the map.</a:t>
            </a:r>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Suggested pacing: 1.5 min.  Death-rate map (second measure). Do not compare colors across maps — the measures and legends differ. A transportation analogue: the same workflow (clean → classify by distance → map) works for corridor, port-of-entry or emissions-exposure questions.</a:t>
            </a:r>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Suggested pacing: 0.6 min.  NSF requires DMPs — Barbara reviews them. Sensor, traffic and emissions data need cleaning and documentation. Dryad (UC-supported) publishes data with a DOI. [Screenshot of the live page, September 2026.]</a:t>
            </a:r>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Suggested pacing: 0.6 min.  Barbara's Data Services flyer, with her fall workshops. The flyer QR goes to her Calendly.</a:t>
            </a:r>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Suggested pacing: 0.6 min.  GIS is central to transportation and environmental policy — networks, emissions exposure, land use, equity. Historical aerials are a hidden gem for Inland Empire logistics corridors. [Screenshot of the live page, September 2026.]</a:t>
            </a:r>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Suggested pacing: 0.85 min.  Planet Imagery Day (May 2, 2025) with USDA-NIFA's AI4SA; the AI Robotics Camp; ORCA — a venue for SPEAKS students to present and publish with a DOI.</a:t>
            </a:r>
          </a:p>
        </p:txBody>
      </p:sp>
      <p:sp>
        <p:nvSpPr>
          <p:cNvPr id="4" name="Slide Number Placeholder 3"/>
          <p:cNvSpPr>
            <a:spLocks noGrp="1"/>
          </p:cNvSpPr>
          <p:nvPr>
            <p:ph type="sldNum" sz="quarter" idx="10"/>
          </p:nvPr>
        </p:nvSpPr>
        <p:spPr/>
        <p:txBody>
          <a:bodyPr/>
          <a:lstStyle/>
          <a:p>
            <a:fld id="{F7021451-1387-4CA6-816F-3879F97B5CBC}" type="slidenum">
              <a:rPr lang="en-US"/>
              <a:t>26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Suggested pacing: 0.6 min.  Authors Alliance fall workshops for new academic authors: Sept 17 Copyright and Your Dissertation; Oct 13 Managing and Maximizing Scholarly Impact; Nov 17 From Dissertation to Book; Dec 8 Research &amp; Writing in the Age of AI. Team email: libscholcomm@ucr.edu. [Screenshot of the live page, September 2026.]</a:t>
            </a:r>
          </a:p>
        </p:txBody>
      </p:sp>
      <p:sp>
        <p:nvSpPr>
          <p:cNvPr id="4" name="Slide Number Placeholder 3"/>
          <p:cNvSpPr>
            <a:spLocks noGrp="1"/>
          </p:cNvSpPr>
          <p:nvPr>
            <p:ph type="sldNum" sz="quarter" idx="10"/>
          </p:nvPr>
        </p:nvSpPr>
        <p:spPr/>
        <p:txBody>
          <a:bodyPr/>
          <a:lstStyle/>
          <a:p>
            <a:fld id="{F7021451-1387-4CA6-816F-3879F97B5CBC}" type="slidenum">
              <a:rPr lang="en-US"/>
              <a:t>27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Suggested pacing: 0.6 min.  Jing's Digital Scholarship page: workshops and consultations, project management, ORCA, the certificate, the podcast and the newsletter. [Screenshot of the live page, September 2026.]</a:t>
            </a:r>
          </a:p>
        </p:txBody>
      </p:sp>
      <p:sp>
        <p:nvSpPr>
          <p:cNvPr id="4" name="Slide Number Placeholder 3"/>
          <p:cNvSpPr>
            <a:spLocks noGrp="1"/>
          </p:cNvSpPr>
          <p:nvPr>
            <p:ph type="sldNum" sz="quarter" idx="10"/>
          </p:nvPr>
        </p:nvSpPr>
        <p:spPr/>
        <p:txBody>
          <a:bodyPr/>
          <a:lstStyle/>
          <a:p>
            <a:fld id="{F7021451-1387-4CA6-816F-3879F97B5CBC}" type="slidenum">
              <a:rPr lang="en-US"/>
              <a:t>28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Suggested pacing: 0.85 min.  Produced by Digital Scholarship (Jing Han). Suggest students contact Jing if their research would make a good episode.</a:t>
            </a:r>
          </a:p>
        </p:txBody>
      </p:sp>
      <p:sp>
        <p:nvSpPr>
          <p:cNvPr id="4" name="Slide Number Placeholder 3"/>
          <p:cNvSpPr>
            <a:spLocks noGrp="1"/>
          </p:cNvSpPr>
          <p:nvPr>
            <p:ph type="sldNum" sz="quarter" idx="10"/>
          </p:nvPr>
        </p:nvSpPr>
        <p:spPr/>
        <p:txBody>
          <a:bodyPr/>
          <a:lstStyle/>
          <a:p>
            <a:fld id="{F7021451-1387-4CA6-816F-3879F97B5CBC}" type="slidenum">
              <a:rPr lang="en-US"/>
              <a:t>29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Suggested pacing: 0.6 min.  For a policy audience, stress responsible use: disclosure rules differ by publisher and funder, and interview/stakeholder data needs confidentiality. [Screenshot of the live page, September 2026.]</a:t>
            </a:r>
          </a:p>
        </p:txBody>
      </p:sp>
      <p:sp>
        <p:nvSpPr>
          <p:cNvPr id="4" name="Slide Number Placeholder 3"/>
          <p:cNvSpPr>
            <a:spLocks noGrp="1"/>
          </p:cNvSpPr>
          <p:nvPr>
            <p:ph type="sldNum" sz="quarter" idx="10"/>
          </p:nvPr>
        </p:nvSpPr>
        <p:spPr/>
        <p:txBody>
          <a:bodyPr/>
          <a:lstStyle/>
          <a:p>
            <a:fld id="{F7021451-1387-4CA6-816F-3879F97B5CBC}" type="slidenum">
              <a:rPr lang="en-US"/>
              <a:t>30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Suggested pacing: 0.6 min.  Strong fit for SPEAKS: AI in transportation, perception, or AI policy all qualify; the audience spans STEM, social sciences and public policy. Good practice for conference talks and defenses.</a:t>
            </a:r>
          </a:p>
        </p:txBody>
      </p:sp>
      <p:sp>
        <p:nvSpPr>
          <p:cNvPr id="4" name="Slide Number Placeholder 3"/>
          <p:cNvSpPr>
            <a:spLocks noGrp="1"/>
          </p:cNvSpPr>
          <p:nvPr>
            <p:ph type="sldNum" sz="quarter" idx="10"/>
          </p:nvPr>
        </p:nvSpPr>
        <p:spPr/>
        <p:txBody>
          <a:bodyPr/>
          <a:lstStyle/>
          <a:p>
            <a:fld id="{F7021451-1387-4CA6-816F-3879F97B5CBC}" type="slidenum">
              <a:rPr lang="en-US"/>
              <a:t>31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Suggested pacing: 0.6 min.  Inyoung's flyer and her fall AI sessions. The Web Agent session features a free, secure Gemini-powered agent built by UCR faculty for quantitative analysis.</a:t>
            </a:r>
          </a:p>
        </p:txBody>
      </p:sp>
      <p:sp>
        <p:nvSpPr>
          <p:cNvPr id="4" name="Slide Number Placeholder 3"/>
          <p:cNvSpPr>
            <a:spLocks noGrp="1"/>
          </p:cNvSpPr>
          <p:nvPr>
            <p:ph type="sldNum" sz="quarter" idx="10"/>
          </p:nvPr>
        </p:nvSpPr>
        <p:spPr/>
        <p:txBody>
          <a:bodyPr/>
          <a:lstStyle/>
          <a:p>
            <a:fld id="{F7021451-1387-4CA6-816F-3879F97B5CBC}" type="slidenum">
              <a:rPr lang="en-US"/>
              <a:t>32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Suggested pacing: 0.6 min.  Elisa Cortez supports the School of Medicine and biomedical graduate students — relevant for SPEAKS work on transportation, air quality and health. [Screenshot of the live page, September 2026.]</a:t>
            </a:r>
          </a:p>
        </p:txBody>
      </p:sp>
      <p:sp>
        <p:nvSpPr>
          <p:cNvPr id="4" name="Slide Number Placeholder 3"/>
          <p:cNvSpPr>
            <a:spLocks noGrp="1"/>
          </p:cNvSpPr>
          <p:nvPr>
            <p:ph type="sldNum" sz="quarter" idx="10"/>
          </p:nvPr>
        </p:nvSpPr>
        <p:spPr/>
        <p:txBody>
          <a:bodyPr/>
          <a:lstStyle/>
          <a:p>
            <a:fld id="{F7021451-1387-4CA6-816F-3879F97B5CBC}" type="slidenum">
              <a:rPr lang="en-US"/>
              <a:t>33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Suggested pacing: 0.25 min.  Section 4: the fall schedule, credentials and community events.</a:t>
            </a:r>
          </a:p>
        </p:txBody>
      </p:sp>
      <p:sp>
        <p:nvSpPr>
          <p:cNvPr id="4" name="Slide Number Placeholder 3"/>
          <p:cNvSpPr>
            <a:spLocks noGrp="1"/>
          </p:cNvSpPr>
          <p:nvPr>
            <p:ph type="sldNum" sz="quarter" idx="10"/>
          </p:nvPr>
        </p:nvSpPr>
        <p:spPr/>
        <p:txBody>
          <a:bodyPr/>
          <a:lstStyle/>
          <a:p>
            <a:fld id="{F7021451-1387-4CA6-816F-3879F97B5CBC}" type="slidenum">
              <a:rPr lang="en-US"/>
              <a:t>34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Suggested pacing: 0.85 min.  Recommend: Data Cleaning (Oct 21), Intro to ML (Nov 4), Web Agent (Nov 5).</a:t>
            </a:r>
          </a:p>
        </p:txBody>
      </p:sp>
      <p:sp>
        <p:nvSpPr>
          <p:cNvPr id="4" name="Slide Number Placeholder 3"/>
          <p:cNvSpPr>
            <a:spLocks noGrp="1"/>
          </p:cNvSpPr>
          <p:nvPr>
            <p:ph type="sldNum" sz="quarter" idx="10"/>
          </p:nvPr>
        </p:nvSpPr>
        <p:spPr/>
        <p:txBody>
          <a:bodyPr/>
          <a:lstStyle/>
          <a:p>
            <a:fld id="{F7021451-1387-4CA6-816F-3879F97B5CBC}" type="slidenum">
              <a:rPr lang="en-US"/>
              <a:t>35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Suggested pacing: 0.85 min.  Brainy Bots connects ESP32/Arduino to LLMs for natural-language control, sensor interpretation and automated debugging. Tinkering Research orientations certify you on 3D printing and laser engraving.</a:t>
            </a:r>
          </a:p>
        </p:txBody>
      </p:sp>
      <p:sp>
        <p:nvSpPr>
          <p:cNvPr id="4" name="Slide Number Placeholder 3"/>
          <p:cNvSpPr>
            <a:spLocks noGrp="1"/>
          </p:cNvSpPr>
          <p:nvPr>
            <p:ph type="sldNum" sz="quarter" idx="10"/>
          </p:nvPr>
        </p:nvSpPr>
        <p:spPr/>
        <p:txBody>
          <a:bodyPr/>
          <a:lstStyle/>
          <a:p>
            <a:fld id="{F7021451-1387-4CA6-816F-3879F97B5CBC}" type="slidenum">
              <a:rPr lang="en-US"/>
              <a:t>36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Suggested pacing: 0.85 min.  Certificate sessions are on Zoom. Open House earns an emailed certificate some instructors accept for credit. Brown Bag dates are tentative per the flyer.</a:t>
            </a:r>
          </a:p>
        </p:txBody>
      </p:sp>
      <p:sp>
        <p:nvSpPr>
          <p:cNvPr id="4" name="Slide Number Placeholder 3"/>
          <p:cNvSpPr>
            <a:spLocks noGrp="1"/>
          </p:cNvSpPr>
          <p:nvPr>
            <p:ph type="sldNum" sz="quarter" idx="10"/>
          </p:nvPr>
        </p:nvSpPr>
        <p:spPr/>
        <p:txBody>
          <a:bodyPr/>
          <a:lstStyle/>
          <a:p>
            <a:fld id="{F7021451-1387-4CA6-816F-3879F97B5CBC}" type="slidenum">
              <a:rPr lang="en-US"/>
              <a:t>37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Suggested pacing: 0.6 min.  All 2026–27 certificate workshops are on Zoom. Full curriculum on the next slide.</a:t>
            </a:r>
          </a:p>
        </p:txBody>
      </p:sp>
      <p:sp>
        <p:nvSpPr>
          <p:cNvPr id="4" name="Slide Number Placeholder 3"/>
          <p:cNvSpPr>
            <a:spLocks noGrp="1"/>
          </p:cNvSpPr>
          <p:nvPr>
            <p:ph type="sldNum" sz="quarter" idx="10"/>
          </p:nvPr>
        </p:nvSpPr>
        <p:spPr/>
        <p:txBody>
          <a:bodyPr/>
          <a:lstStyle/>
          <a:p>
            <a:fld id="{F7021451-1387-4CA6-816F-3879F97B5CBC}" type="slidenum">
              <a:rPr lang="en-US"/>
              <a:t>38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Suggested pacing: 0.6 min.  Fully asynchronous — ideal alongside SPEAKS requirements. Curriculum on the next slide.</a:t>
            </a:r>
          </a:p>
        </p:txBody>
      </p:sp>
      <p:sp>
        <p:nvSpPr>
          <p:cNvPr id="4" name="Slide Number Placeholder 3"/>
          <p:cNvSpPr>
            <a:spLocks noGrp="1"/>
          </p:cNvSpPr>
          <p:nvPr>
            <p:ph type="sldNum" sz="quarter" idx="10"/>
          </p:nvPr>
        </p:nvSpPr>
        <p:spPr/>
        <p:txBody>
          <a:bodyPr/>
          <a:lstStyle/>
          <a:p>
            <a:fld id="{F7021451-1387-4CA6-816F-3879F97B5CBC}" type="slidenum">
              <a:rPr lang="en-US"/>
              <a:t>39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Suggested pacing: 0.85 min.  The five competency areas named on the badge flyer; module descriptions summarize each topic — confirm details with Jing Han.</a:t>
            </a:r>
          </a:p>
        </p:txBody>
      </p:sp>
      <p:sp>
        <p:nvSpPr>
          <p:cNvPr id="4" name="Slide Number Placeholder 3"/>
          <p:cNvSpPr>
            <a:spLocks noGrp="1"/>
          </p:cNvSpPr>
          <p:nvPr>
            <p:ph type="sldNum" sz="quarter" idx="10"/>
          </p:nvPr>
        </p:nvSpPr>
        <p:spPr/>
        <p:txBody>
          <a:bodyPr/>
          <a:lstStyle/>
          <a:p>
            <a:fld id="{F7021451-1387-4CA6-816F-3879F97B5CBC}" type="slidenum">
              <a:rPr lang="en-US"/>
              <a:t>40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Suggested pacing: 0.85 min.  The annual rhythm: Open House and Open Access Week in fall, Love Data Week in February, Maker Week in April, Robotics Camp in summer. ORCA, Brown Bags and GIS Meetups each quarter; the podcast every other week.</a:t>
            </a:r>
          </a:p>
        </p:txBody>
      </p:sp>
      <p:sp>
        <p:nvSpPr>
          <p:cNvPr id="4" name="Slide Number Placeholder 3"/>
          <p:cNvSpPr>
            <a:spLocks noGrp="1"/>
          </p:cNvSpPr>
          <p:nvPr>
            <p:ph type="sldNum" sz="quarter" idx="10"/>
          </p:nvPr>
        </p:nvSpPr>
        <p:spPr/>
        <p:txBody>
          <a:bodyPr/>
          <a:lstStyle/>
          <a:p>
            <a:fld id="{F7021451-1387-4CA6-816F-3879F97B5CBC}" type="slidenum">
              <a:rPr lang="en-US"/>
              <a:t>41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Suggested pacing: 0.25 min.  Section 5: the labs in Orbach Science Library.</a:t>
            </a:r>
          </a:p>
        </p:txBody>
      </p:sp>
      <p:sp>
        <p:nvSpPr>
          <p:cNvPr id="4" name="Slide Number Placeholder 3"/>
          <p:cNvSpPr>
            <a:spLocks noGrp="1"/>
          </p:cNvSpPr>
          <p:nvPr>
            <p:ph type="sldNum" sz="quarter" idx="10"/>
          </p:nvPr>
        </p:nvSpPr>
        <p:spPr/>
        <p:txBody>
          <a:bodyPr/>
          <a:lstStyle/>
          <a:p>
            <a:fld id="{F7021451-1387-4CA6-816F-3879F97B5CBC}" type="slidenum">
              <a:rPr lang="en-US"/>
              <a:t>42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Suggested pacing: 0.6 min.  Maker Services: Alvaro Alvarez (Innovative Media) and Brendon Wheeler (Maker Services Coordinator). Senior design projects get prototyping support — relevant for engineering students. [Screenshot of the live page, September 2026.]</a:t>
            </a:r>
          </a:p>
        </p:txBody>
      </p:sp>
      <p:sp>
        <p:nvSpPr>
          <p:cNvPr id="4" name="Slide Number Placeholder 3"/>
          <p:cNvSpPr>
            <a:spLocks noGrp="1"/>
          </p:cNvSpPr>
          <p:nvPr>
            <p:ph type="sldNum" sz="quarter" idx="10"/>
          </p:nvPr>
        </p:nvSpPr>
        <p:spPr/>
        <p:txBody>
          <a:bodyPr/>
          <a:lstStyle/>
          <a:p>
            <a:fld id="{F7021451-1387-4CA6-816F-3879F97B5CBC}" type="slidenum">
              <a:rPr lang="en-US"/>
              <a:t>43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Suggested pacing: 0.85 min.  Rapid prototyping of sensor housings, test rigs and robot chassis; VR/XR for visualizing transportation scenarios or public engagement. Labs reopened after the Sept 14–23 reflooring.</a:t>
            </a:r>
          </a:p>
        </p:txBody>
      </p:sp>
      <p:sp>
        <p:nvSpPr>
          <p:cNvPr id="4" name="Slide Number Placeholder 3"/>
          <p:cNvSpPr>
            <a:spLocks noGrp="1"/>
          </p:cNvSpPr>
          <p:nvPr>
            <p:ph type="sldNum" sz="quarter" idx="10"/>
          </p:nvPr>
        </p:nvSpPr>
        <p:spPr/>
        <p:txBody>
          <a:bodyPr/>
          <a:lstStyle/>
          <a:p>
            <a:fld id="{F7021451-1387-4CA6-816F-3879F97B5CBC}" type="slidenum">
              <a:rPr lang="en-US"/>
              <a:t>44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Suggested pacing: 0.85 min.  Robotics Lab equipment and the AI-enhanced robotics camp (CNN image recognition deployed on robots). Ground examples in actual camp projects. Senior design mentorship is available for engineering students.</a:t>
            </a:r>
          </a:p>
        </p:txBody>
      </p:sp>
      <p:sp>
        <p:nvSpPr>
          <p:cNvPr id="4" name="Slide Number Placeholder 3"/>
          <p:cNvSpPr>
            <a:spLocks noGrp="1"/>
          </p:cNvSpPr>
          <p:nvPr>
            <p:ph type="sldNum" sz="quarter" idx="10"/>
          </p:nvPr>
        </p:nvSpPr>
        <p:spPr/>
        <p:txBody>
          <a:bodyPr/>
          <a:lstStyle/>
          <a:p>
            <a:fld id="{F7021451-1387-4CA6-816F-3879F97B5CBC}" type="slidenum">
              <a:rPr lang="en-US"/>
              <a:t>45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Suggested pacing: 0.6 min.  STAR Lab today: four workstations with NVivo, Adobe, GIS, CAD and data tools; reservable in 1 hr 45 min blocks.</a:t>
            </a:r>
          </a:p>
        </p:txBody>
      </p:sp>
      <p:sp>
        <p:nvSpPr>
          <p:cNvPr id="4" name="Slide Number Placeholder 3"/>
          <p:cNvSpPr>
            <a:spLocks noGrp="1"/>
          </p:cNvSpPr>
          <p:nvPr>
            <p:ph type="sldNum" sz="quarter" idx="10"/>
          </p:nvPr>
        </p:nvSpPr>
        <p:spPr/>
        <p:txBody>
          <a:bodyPr/>
          <a:lstStyle/>
          <a:p>
            <a:fld id="{F7021451-1387-4CA6-816F-3879F97B5CBC}" type="slidenum">
              <a:rPr lang="en-US"/>
              <a:t>46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Suggested pacing: 0.6 min.  Coming this fall. Why local AI matters for policy research: no per-token costs, sensitive interview and IRB data stay on campus, and pinned open-weight model versions make methods reproducible. aTrain transcription never leaves the machine. UC-licensed cloud tools remain fine for general work.</a:t>
            </a:r>
          </a:p>
        </p:txBody>
      </p:sp>
      <p:sp>
        <p:nvSpPr>
          <p:cNvPr id="4" name="Slide Number Placeholder 3"/>
          <p:cNvSpPr>
            <a:spLocks noGrp="1"/>
          </p:cNvSpPr>
          <p:nvPr>
            <p:ph type="sldNum" sz="quarter" idx="10"/>
          </p:nvPr>
        </p:nvSpPr>
        <p:spPr/>
        <p:txBody>
          <a:bodyPr/>
          <a:lstStyle/>
          <a:p>
            <a:fld id="{F7021451-1387-4CA6-816F-3879F97B5CBC}" type="slidenum">
              <a:rPr lang="en-US"/>
              <a:t>47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Suggested pacing: 0.85 min.  Leave this up during questions — phones out.</a:t>
            </a:r>
          </a:p>
        </p:txBody>
      </p:sp>
      <p:sp>
        <p:nvSpPr>
          <p:cNvPr id="4" name="Slide Number Placeholder 3"/>
          <p:cNvSpPr>
            <a:spLocks noGrp="1"/>
          </p:cNvSpPr>
          <p:nvPr>
            <p:ph type="sldNum" sz="quarter" idx="10"/>
          </p:nvPr>
        </p:nvSpPr>
        <p:spPr/>
        <p:txBody>
          <a:bodyPr/>
          <a:lstStyle/>
          <a:p>
            <a:fld id="{F7021451-1387-4CA6-816F-3879F97B5CBC}" type="slidenum">
              <a:rPr lang="en-US"/>
              <a:t>48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Suggested pacing: 4 min.  Open the floor. Ask students to name one research question, one technical obstacle and one output they want to create — then route them to the right specialist.</a:t>
            </a:r>
          </a:p>
        </p:txBody>
      </p:sp>
      <p:sp>
        <p:nvSpPr>
          <p:cNvPr id="4" name="Slide Number Placeholder 3"/>
          <p:cNvSpPr>
            <a:spLocks noGrp="1"/>
          </p:cNvSpPr>
          <p:nvPr>
            <p:ph type="sldNum" sz="quarter" idx="10"/>
          </p:nvPr>
        </p:nvSpPr>
        <p:spPr/>
        <p:txBody>
          <a:bodyPr/>
          <a:lstStyle/>
          <a:p>
            <a:fld id="{F7021451-1387-4CA6-816F-3879F97B5CBC}" type="slidenum">
              <a:rPr lang="en-US"/>
              <a:t>49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Suggested pacing: 0.85 min.  Chat 24/7; text (833) 450-3355 with "ucrlib"; desks at Orbach and Rivera; the consultation form matches you with a librarian, in person or Zoom.</a:t>
            </a:r>
          </a:p>
        </p:txBody>
      </p:sp>
      <p:sp>
        <p:nvSpPr>
          <p:cNvPr id="4" name="Slide Number Placeholder 3"/>
          <p:cNvSpPr>
            <a:spLocks noGrp="1"/>
          </p:cNvSpPr>
          <p:nvPr>
            <p:ph type="sldNum" sz="quarter" idx="10"/>
          </p:nvPr>
        </p:nvSpPr>
        <p:spPr/>
        <p:txBody>
          <a:bodyPr/>
          <a:lstStyle/>
          <a:p>
            <a:fld id="{F7021451-1387-4CA6-816F-3879F97B5CBC}" type="slidenum">
              <a:rPr lang="en-US"/>
              <a:t>50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Suggested pacing: 0.6 min.  Fundamentals is where citation management lives. Poster guide has sizes and prices. [Screenshots of the live pages, September 2026.]</a:t>
            </a:r>
          </a:p>
        </p:txBody>
      </p:sp>
      <p:sp>
        <p:nvSpPr>
          <p:cNvPr id="4" name="Slide Number Placeholder 3"/>
          <p:cNvSpPr>
            <a:spLocks noGrp="1"/>
          </p:cNvSpPr>
          <p:nvPr>
            <p:ph type="sldNum" sz="quarter" idx="10"/>
          </p:nvPr>
        </p:nvSpPr>
        <p:spPr/>
        <p:txBody>
          <a:bodyPr/>
          <a:lstStyle/>
          <a:p>
            <a:fld id="{F7021451-1387-4CA6-816F-3879F97B5CBC}" type="slidenum">
              <a:rPr lang="en-US"/>
              <a:t>51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Five parts plus Q&amp;A. Roughly: Find (8 min), Consult (8 min), Research in Action (7 min), Learn (10 min), Create (6 min), questions (5 min). Backup slides follow the Q&amp;A slide if time allows or questions go there.</a:t>
            </a:r>
          </a:p>
        </p:txBody>
      </p:sp>
      <p:sp>
        <p:nvSpPr>
          <p:cNvPr id="4" name="Slide Number Placeholder 3"/>
          <p:cNvSpPr>
            <a:spLocks noGrp="1"/>
          </p:cNvSpPr>
          <p:nvPr>
            <p:ph type="sldNum" sz="quarter" idx="10"/>
          </p:nvPr>
        </p:nvSpPr>
        <p:spPr/>
        <p:txBody>
          <a:bodyPr/>
          <a:lstStyle/>
          <a:p>
            <a:fld id="{F7021451-1387-4CA6-816F-3879F97B5CBC}" type="slidenum">
              <a:rPr lang="en-US"/>
              <a:t>52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Suggested pacing: 0.85 min.  Adapted from the 2025 deck and UC Tech 2026. Invite students to picture one thesis, article or policy paper. Each service adds a method or an accompanying research output — possibilities, not mandatory stages.</a:t>
            </a:r>
          </a:p>
        </p:txBody>
      </p:sp>
      <p:sp>
        <p:nvSpPr>
          <p:cNvPr id="4" name="Slide Number Placeholder 3"/>
          <p:cNvSpPr>
            <a:spLocks noGrp="1"/>
          </p:cNvSpPr>
          <p:nvPr>
            <p:ph type="sldNum" sz="quarter" idx="10"/>
          </p:nvPr>
        </p:nvSpPr>
        <p:spPr/>
        <p:txBody>
          <a:bodyPr/>
          <a:lstStyle/>
          <a:p>
            <a:fld id="{F7021451-1387-4CA6-816F-3879F97B5CBC}" type="slidenum">
              <a:rPr lang="en-US"/>
              <a:t>53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Suggested pacing: 0.85 min.  From the 2026–27 certificate flyer. Winter/spring dates may shift — confirm with Jing Han.</a:t>
            </a:r>
          </a:p>
        </p:txBody>
      </p:sp>
      <p:sp>
        <p:nvSpPr>
          <p:cNvPr id="4" name="Slide Number Placeholder 3"/>
          <p:cNvSpPr>
            <a:spLocks noGrp="1"/>
          </p:cNvSpPr>
          <p:nvPr>
            <p:ph type="sldNum" sz="quarter" idx="10"/>
          </p:nvPr>
        </p:nvSpPr>
        <p:spPr/>
        <p:txBody>
          <a:bodyPr/>
          <a:lstStyle/>
          <a:p>
            <a:fld id="{F7021451-1387-4CA6-816F-3879F97B5CBC}" type="slidenum">
              <a:rPr lang="en-US"/>
              <a:t>54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Suggested pacing: 0.85 min.  Recap through a student project rather than reporting lines. Ask: which service would help with your next research task?</a:t>
            </a:r>
          </a:p>
        </p:txBody>
      </p:sp>
      <p:sp>
        <p:nvSpPr>
          <p:cNvPr id="4" name="Slide Number Placeholder 3"/>
          <p:cNvSpPr>
            <a:spLocks noGrp="1"/>
          </p:cNvSpPr>
          <p:nvPr>
            <p:ph type="sldNum" sz="quarter" idx="10"/>
          </p:nvPr>
        </p:nvSpPr>
        <p:spPr/>
        <p:txBody>
          <a:bodyPr/>
          <a:lstStyle/>
          <a:p>
            <a:fld id="{F7021451-1387-4CA6-816F-3879F97B5CBC}" type="slidenum">
              <a:rPr lang="en-US"/>
              <a:t>55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Suggested pacing: 0.85 min.  A suggested workflow, not a claim about how COVID Borders or CooperScene were done. Draw on the deep-research workshops (Harnessing AI for Research, Deep Research AI Tools, 2025). Ask students how they would verify a surprising claim. Deep research is iterative search, reading and verification — not a guarantee of completeness.</a:t>
            </a:r>
          </a:p>
        </p:txBody>
      </p:sp>
      <p:sp>
        <p:nvSpPr>
          <p:cNvPr id="4" name="Slide Number Placeholder 3"/>
          <p:cNvSpPr>
            <a:spLocks noGrp="1"/>
          </p:cNvSpPr>
          <p:nvPr>
            <p:ph type="sldNum" sz="quarter" idx="10"/>
          </p:nvPr>
        </p:nvSpPr>
        <p:spPr/>
        <p:txBody>
          <a:bodyPr/>
          <a:lstStyle/>
          <a:p>
            <a:fld id="{F7021451-1387-4CA6-816F-3879F97B5CBC}" type="slidenum">
              <a:rPr lang="en-US"/>
              <a:t>56</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7"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hyperlink" Target="mailto:raymondu@ucr.edu" TargetMode="External"/><Relationship Id="rId5" Type="http://schemas.openxmlformats.org/officeDocument/2006/relationships/hyperlink" Target="https://www.cert.ucr.edu/speaks" TargetMode="Externa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1.xml"/><Relationship Id="rId5" Type="http://schemas.openxmlformats.org/officeDocument/2006/relationships/hyperlink" Target="https://library.ucr.edu/" TargetMode="External"/><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8" Type="http://schemas.openxmlformats.org/officeDocument/2006/relationships/hyperlink" Target="https://calendly.com/jingh-ucr/scholarly-communication-services" TargetMode="External"/><Relationship Id="rId3" Type="http://schemas.openxmlformats.org/officeDocument/2006/relationships/image" Target="../media/image5.png"/><Relationship Id="rId7" Type="http://schemas.openxmlformats.org/officeDocument/2006/relationships/hyperlink" Target="https://library.ucr.edu/research-support/digital-scholarship" TargetMode="External"/><Relationship Id="rId2" Type="http://schemas.openxmlformats.org/officeDocument/2006/relationships/notesSlide" Target="../notesSlides/notesSlide3.xml"/><Relationship Id="rId1" Type="http://schemas.openxmlformats.org/officeDocument/2006/relationships/slideLayout" Target="../slideLayouts/slideLayout1.xml"/><Relationship Id="rId6" Type="http://schemas.openxmlformats.org/officeDocument/2006/relationships/hyperlink" Target="https://library.ucr.edu/research-support/scholarly-communication-services" TargetMode="External"/><Relationship Id="rId11" Type="http://schemas.openxmlformats.org/officeDocument/2006/relationships/image" Target="../media/image9.png"/><Relationship Id="rId5" Type="http://schemas.openxmlformats.org/officeDocument/2006/relationships/image" Target="../media/image7.png"/><Relationship Id="rId10" Type="http://schemas.openxmlformats.org/officeDocument/2006/relationships/image" Target="../media/image8.png"/><Relationship Id="rId4" Type="http://schemas.openxmlformats.org/officeDocument/2006/relationships/image" Target="../media/image6.png"/><Relationship Id="rId9" Type="http://schemas.openxmlformats.org/officeDocument/2006/relationships/hyperlink" Target="https://calendly.com/jingh-ucr/digital-scholarship-consultation" TargetMode="External"/></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7" Type="http://schemas.openxmlformats.org/officeDocument/2006/relationships/hyperlink" Target="https://www.youtube.com/watch?v=RUBr-iS_Jao" TargetMode="External"/><Relationship Id="rId2" Type="http://schemas.openxmlformats.org/officeDocument/2006/relationships/notesSlide" Target="../notesSlides/notesSlide4.xml"/><Relationship Id="rId1" Type="http://schemas.openxmlformats.org/officeDocument/2006/relationships/slideLayout" Target="../slideLayouts/slideLayout1.xml"/><Relationship Id="rId6" Type="http://schemas.openxmlformats.org/officeDocument/2006/relationships/hyperlink" Target="https://guides.lib.ucr.edu/UC_Library_Search" TargetMode="External"/><Relationship Id="rId5" Type="http://schemas.openxmlformats.org/officeDocument/2006/relationships/hyperlink" Target="https://search.library.ucr.edu/discovery/search?vid=01CDL_RIV_INST:UCR" TargetMode="External"/><Relationship Id="rId4" Type="http://schemas.openxmlformats.org/officeDocument/2006/relationships/image" Target="../media/image10.png"/></Relationships>
</file>

<file path=ppt/slides/_rels/slide5.xml.rels><?xml version="1.0" encoding="UTF-8" standalone="yes"?>
<Relationships xmlns="http://schemas.openxmlformats.org/package/2006/relationships"><Relationship Id="rId8" Type="http://schemas.openxmlformats.org/officeDocument/2006/relationships/image" Target="../media/image13.png"/><Relationship Id="rId3" Type="http://schemas.openxmlformats.org/officeDocument/2006/relationships/image" Target="../media/image5.png"/><Relationship Id="rId7" Type="http://schemas.openxmlformats.org/officeDocument/2006/relationships/hyperlink" Target="https://guides.lib.ucr.edu/az.php" TargetMode="External"/><Relationship Id="rId2" Type="http://schemas.openxmlformats.org/officeDocument/2006/relationships/notesSlide" Target="../notesSlides/notesSlide5.xml"/><Relationship Id="rId1" Type="http://schemas.openxmlformats.org/officeDocument/2006/relationships/slideLayout" Target="../slideLayouts/slideLayout1.xml"/><Relationship Id="rId6" Type="http://schemas.openxmlformats.org/officeDocument/2006/relationships/image" Target="../media/image12.png"/><Relationship Id="rId11" Type="http://schemas.openxmlformats.org/officeDocument/2006/relationships/hyperlink" Target="https://library.ucr.edu/using-the-library/technology-equipment/connect-from-off-campus" TargetMode="External"/><Relationship Id="rId5" Type="http://schemas.openxmlformats.org/officeDocument/2006/relationships/hyperlink" Target="https://search.library.ucr.edu/discovery/search?vid=01CDL_RIV_INST:UCR" TargetMode="External"/><Relationship Id="rId10" Type="http://schemas.openxmlformats.org/officeDocument/2006/relationships/image" Target="../media/image14.png"/><Relationship Id="rId4" Type="http://schemas.openxmlformats.org/officeDocument/2006/relationships/image" Target="../media/image11.png"/><Relationship Id="rId9" Type="http://schemas.openxmlformats.org/officeDocument/2006/relationships/hyperlink" Target="https://library.ucr.edu/research-support/how-do-i-find/articles-journals" TargetMode="External"/></Relationships>
</file>

<file path=ppt/slides/_rels/slide6.xml.rels><?xml version="1.0" encoding="UTF-8" standalone="yes"?>
<Relationships xmlns="http://schemas.openxmlformats.org/package/2006/relationships"><Relationship Id="rId8" Type="http://schemas.openxmlformats.org/officeDocument/2006/relationships/hyperlink" Target="https://go.openathens.net/redirector/ucr.edu?url=https%3A%2F%2Fwww.jstor.org" TargetMode="External"/><Relationship Id="rId3" Type="http://schemas.openxmlformats.org/officeDocument/2006/relationships/image" Target="../media/image5.png"/><Relationship Id="rId7" Type="http://schemas.openxmlformats.org/officeDocument/2006/relationships/hyperlink" Target="https://guides.lib.ucr.edu/go/pqd" TargetMode="External"/><Relationship Id="rId2" Type="http://schemas.openxmlformats.org/officeDocument/2006/relationships/notesSlide" Target="../notesSlides/notesSlide6.xml"/><Relationship Id="rId1" Type="http://schemas.openxmlformats.org/officeDocument/2006/relationships/slideLayout" Target="../slideLayouts/slideLayout1.xml"/><Relationship Id="rId6" Type="http://schemas.openxmlformats.org/officeDocument/2006/relationships/hyperlink" Target="https://guides.lib.ucr.edu/go/wos" TargetMode="External"/><Relationship Id="rId5" Type="http://schemas.openxmlformats.org/officeDocument/2006/relationships/hyperlink" Target="https://guides.lib.ucr.edu/az.php" TargetMode="External"/><Relationship Id="rId4" Type="http://schemas.openxmlformats.org/officeDocument/2006/relationships/image" Target="../media/image15.png"/></Relationships>
</file>

<file path=ppt/slides/_rels/slide7.xml.rels><?xml version="1.0" encoding="UTF-8" standalone="yes"?>
<Relationships xmlns="http://schemas.openxmlformats.org/package/2006/relationships"><Relationship Id="rId3" Type="http://schemas.openxmlformats.org/officeDocument/2006/relationships/image" Target="../media/image5.png"/><Relationship Id="rId7" Type="http://schemas.openxmlformats.org/officeDocument/2006/relationships/hyperlink" Target="https://guides.lib.ucr.edu/" TargetMode="External"/><Relationship Id="rId2" Type="http://schemas.openxmlformats.org/officeDocument/2006/relationships/notesSlide" Target="../notesSlides/notesSlide7.xml"/><Relationship Id="rId1" Type="http://schemas.openxmlformats.org/officeDocument/2006/relationships/slideLayout" Target="../slideLayouts/slideLayout1.xml"/><Relationship Id="rId6" Type="http://schemas.openxmlformats.org/officeDocument/2006/relationships/hyperlink" Target="http://browzine.com/libraries/87/subjects" TargetMode="External"/><Relationship Id="rId5" Type="http://schemas.openxmlformats.org/officeDocument/2006/relationships/hyperlink" Target="https://library.ucr.edu/research-support/how-do-i-find/articles-journals" TargetMode="External"/><Relationship Id="rId4" Type="http://schemas.openxmlformats.org/officeDocument/2006/relationships/image" Target="../media/image16.png"/></Relationships>
</file>

<file path=ppt/slides/_rels/slide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8.xml"/><Relationship Id="rId1" Type="http://schemas.openxmlformats.org/officeDocument/2006/relationships/slideLayout" Target="../slideLayouts/slideLayout1.xml"/><Relationship Id="rId5" Type="http://schemas.openxmlformats.org/officeDocument/2006/relationships/hyperlink" Target="https://library.ucr.edu/research-support" TargetMode="External"/><Relationship Id="rId4" Type="http://schemas.openxmlformats.org/officeDocument/2006/relationships/image" Target="../media/image17.png"/></Relationships>
</file>

<file path=ppt/slides/_rels/slide9.xml.rels><?xml version="1.0" encoding="UTF-8" standalone="yes"?>
<Relationships xmlns="http://schemas.openxmlformats.org/package/2006/relationships"><Relationship Id="rId8" Type="http://schemas.openxmlformats.org/officeDocument/2006/relationships/image" Target="../media/image20.png"/><Relationship Id="rId13" Type="http://schemas.openxmlformats.org/officeDocument/2006/relationships/hyperlink" Target="https://library.ucr.edu/research-support/how-do-i-find/newspapers" TargetMode="External"/><Relationship Id="rId3" Type="http://schemas.openxmlformats.org/officeDocument/2006/relationships/image" Target="../media/image5.png"/><Relationship Id="rId7" Type="http://schemas.openxmlformats.org/officeDocument/2006/relationships/hyperlink" Target="https://guides.lib.ucr.edu/c.php?g=1272986&amp;p=9338833" TargetMode="External"/><Relationship Id="rId12" Type="http://schemas.openxmlformats.org/officeDocument/2006/relationships/image" Target="../media/image22.png"/><Relationship Id="rId2" Type="http://schemas.openxmlformats.org/officeDocument/2006/relationships/notesSlide" Target="../notesSlides/notesSlide9.xml"/><Relationship Id="rId1" Type="http://schemas.openxmlformats.org/officeDocument/2006/relationships/slideLayout" Target="../slideLayouts/slideLayout1.xml"/><Relationship Id="rId6" Type="http://schemas.openxmlformats.org/officeDocument/2006/relationships/image" Target="../media/image19.png"/><Relationship Id="rId11" Type="http://schemas.openxmlformats.org/officeDocument/2006/relationships/hyperlink" Target="https://library.ucr.edu/research-support/how-do-i-find/maps-gis" TargetMode="External"/><Relationship Id="rId5" Type="http://schemas.openxmlformats.org/officeDocument/2006/relationships/hyperlink" Target="https://library.ucr.edu/research-support/how-do-i-find/government-information" TargetMode="External"/><Relationship Id="rId15" Type="http://schemas.openxmlformats.org/officeDocument/2006/relationships/hyperlink" Target="https://library.ucr.edu/libraries/special-collections-university-archives" TargetMode="External"/><Relationship Id="rId10" Type="http://schemas.openxmlformats.org/officeDocument/2006/relationships/image" Target="../media/image21.png"/><Relationship Id="rId4" Type="http://schemas.openxmlformats.org/officeDocument/2006/relationships/image" Target="../media/image18.png"/><Relationship Id="rId9" Type="http://schemas.openxmlformats.org/officeDocument/2006/relationships/hyperlink" Target="https://library.ucr.edu/research-support/how-do-i-find/dissertations-theses" TargetMode="External"/><Relationship Id="rId14" Type="http://schemas.openxmlformats.org/officeDocument/2006/relationships/image" Target="../media/image23.png"/></Relationships>
</file>

<file path=ppt/slides/_rels/slide10.xml.rels><?xml version="1.0" encoding="UTF-8" standalone="yes"?>
<Relationships xmlns="http://schemas.openxmlformats.org/package/2006/relationships"><Relationship Id="rId8" Type="http://schemas.openxmlformats.org/officeDocument/2006/relationships/image" Target="../media/image27.jpeg"/><Relationship Id="rId3" Type="http://schemas.openxmlformats.org/officeDocument/2006/relationships/image" Target="../media/image5.png"/><Relationship Id="rId7" Type="http://schemas.openxmlformats.org/officeDocument/2006/relationships/image" Target="../media/image26.png"/><Relationship Id="rId2" Type="http://schemas.openxmlformats.org/officeDocument/2006/relationships/notesSlide" Target="../notesSlides/notesSlide10.xml"/><Relationship Id="rId1" Type="http://schemas.openxmlformats.org/officeDocument/2006/relationships/slideLayout" Target="../slideLayouts/slideLayout1.xml"/><Relationship Id="rId6" Type="http://schemas.openxmlformats.org/officeDocument/2006/relationships/image" Target="../media/image25.png"/><Relationship Id="rId5" Type="http://schemas.openxmlformats.org/officeDocument/2006/relationships/image" Target="../media/image13.png"/><Relationship Id="rId4" Type="http://schemas.openxmlformats.org/officeDocument/2006/relationships/image" Target="../media/image24.png"/><Relationship Id="rId9" Type="http://schemas.openxmlformats.org/officeDocument/2006/relationships/image" Target="../media/image28.png"/></Relationships>
</file>

<file path=ppt/slides/_rels/slide11.xml.rels><?xml version="1.0" encoding="UTF-8" standalone="yes"?>
<Relationships xmlns="http://schemas.openxmlformats.org/package/2006/relationships"><Relationship Id="rId3" Type="http://schemas.openxmlformats.org/officeDocument/2006/relationships/image" Target="../media/image5.png"/><Relationship Id="rId7" Type="http://schemas.openxmlformats.org/officeDocument/2006/relationships/hyperlink" Target="https://guides.lib.ucr.edu/" TargetMode="External"/><Relationship Id="rId2" Type="http://schemas.openxmlformats.org/officeDocument/2006/relationships/notesSlide" Target="../notesSlides/notesSlide11.xml"/><Relationship Id="rId1" Type="http://schemas.openxmlformats.org/officeDocument/2006/relationships/slideLayout" Target="../slideLayouts/slideLayout1.xml"/><Relationship Id="rId6" Type="http://schemas.openxmlformats.org/officeDocument/2006/relationships/image" Target="../media/image30.png"/><Relationship Id="rId5" Type="http://schemas.openxmlformats.org/officeDocument/2006/relationships/hyperlink" Target="https://library.ucr.edu/using-the-library/interlibrary-loan" TargetMode="External"/><Relationship Id="rId4" Type="http://schemas.openxmlformats.org/officeDocument/2006/relationships/image" Target="../media/image29.png"/></Relationships>
</file>

<file path=ppt/slides/_rels/slide12.xml.rels><?xml version="1.0" encoding="UTF-8" standalone="yes"?>
<Relationships xmlns="http://schemas.openxmlformats.org/package/2006/relationships"><Relationship Id="rId8" Type="http://schemas.openxmlformats.org/officeDocument/2006/relationships/hyperlink" Target="https://library.ucr.edu/using-the-library/study-spaces/rivera-library-graduate-carrels" TargetMode="External"/><Relationship Id="rId3" Type="http://schemas.openxmlformats.org/officeDocument/2006/relationships/image" Target="../media/image5.png"/><Relationship Id="rId7" Type="http://schemas.openxmlformats.org/officeDocument/2006/relationships/image" Target="../media/image33.png"/><Relationship Id="rId12" Type="http://schemas.openxmlformats.org/officeDocument/2006/relationships/hyperlink" Target="https://library.ucr.edu/using-the-library/study-spaces" TargetMode="External"/><Relationship Id="rId2" Type="http://schemas.openxmlformats.org/officeDocument/2006/relationships/notesSlide" Target="../notesSlides/notesSlide12.xml"/><Relationship Id="rId1" Type="http://schemas.openxmlformats.org/officeDocument/2006/relationships/slideLayout" Target="../slideLayouts/slideLayout1.xml"/><Relationship Id="rId6" Type="http://schemas.openxmlformats.org/officeDocument/2006/relationships/image" Target="../media/image32.png"/><Relationship Id="rId11" Type="http://schemas.openxmlformats.org/officeDocument/2006/relationships/image" Target="../media/image35.png"/><Relationship Id="rId5" Type="http://schemas.openxmlformats.org/officeDocument/2006/relationships/hyperlink" Target="https://library.ucr.edu/using-the-library/study-spaces/gradvantage" TargetMode="External"/><Relationship Id="rId10" Type="http://schemas.openxmlformats.org/officeDocument/2006/relationships/hyperlink" Target="https://library.ucr.edu/specialty-labs-spaces" TargetMode="External"/><Relationship Id="rId4" Type="http://schemas.openxmlformats.org/officeDocument/2006/relationships/image" Target="../media/image31.png"/><Relationship Id="rId9" Type="http://schemas.openxmlformats.org/officeDocument/2006/relationships/image" Target="../media/image34.png"/></Relationships>
</file>

<file path=ppt/slides/_rels/slide13.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13.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14.xml.rels><?xml version="1.0" encoding="UTF-8" standalone="yes"?>
<Relationships xmlns="http://schemas.openxmlformats.org/package/2006/relationships"><Relationship Id="rId3" Type="http://schemas.openxmlformats.org/officeDocument/2006/relationships/image" Target="../media/image5.png"/><Relationship Id="rId7" Type="http://schemas.openxmlformats.org/officeDocument/2006/relationships/hyperlink" Target="https://digitalinitiatives.ucr.edu/" TargetMode="External"/><Relationship Id="rId2" Type="http://schemas.openxmlformats.org/officeDocument/2006/relationships/notesSlide" Target="../notesSlides/notesSlide14.xml"/><Relationship Id="rId1" Type="http://schemas.openxmlformats.org/officeDocument/2006/relationships/slideLayout" Target="../slideLayouts/slideLayout1.xml"/><Relationship Id="rId6" Type="http://schemas.openxmlformats.org/officeDocument/2006/relationships/image" Target="../media/image38.png"/><Relationship Id="rId5" Type="http://schemas.openxmlformats.org/officeDocument/2006/relationships/hyperlink" Target="https://library.ucr.edu/research-support" TargetMode="External"/><Relationship Id="rId4" Type="http://schemas.openxmlformats.org/officeDocument/2006/relationships/image" Target="../media/image37.png"/></Relationships>
</file>

<file path=ppt/slides/_rels/slide15.xml.rels><?xml version="1.0" encoding="UTF-8" standalone="yes"?>
<Relationships xmlns="http://schemas.openxmlformats.org/package/2006/relationships"><Relationship Id="rId8" Type="http://schemas.openxmlformats.org/officeDocument/2006/relationships/hyperlink" Target="https://library.ucr.edu/research-support/ai-support-services" TargetMode="External"/><Relationship Id="rId13" Type="http://schemas.openxmlformats.org/officeDocument/2006/relationships/image" Target="../media/image7.png"/><Relationship Id="rId18" Type="http://schemas.openxmlformats.org/officeDocument/2006/relationships/hyperlink" Target="mailto:alvaro.alvarez@ucr.edu" TargetMode="External"/><Relationship Id="rId3" Type="http://schemas.openxmlformats.org/officeDocument/2006/relationships/image" Target="../media/image5.png"/><Relationship Id="rId21" Type="http://schemas.openxmlformats.org/officeDocument/2006/relationships/image" Target="../media/image38.png"/><Relationship Id="rId7" Type="http://schemas.openxmlformats.org/officeDocument/2006/relationships/image" Target="../media/image40.png"/><Relationship Id="rId12" Type="http://schemas.openxmlformats.org/officeDocument/2006/relationships/hyperlink" Target="mailto:janet.reyes@ucr.edu" TargetMode="External"/><Relationship Id="rId17" Type="http://schemas.openxmlformats.org/officeDocument/2006/relationships/hyperlink" Target="https://library.ucr.edu/research-support/making-and-innovation" TargetMode="External"/><Relationship Id="rId25" Type="http://schemas.openxmlformats.org/officeDocument/2006/relationships/hyperlink" Target="mailto:raymondu@ucr.edu" TargetMode="External"/><Relationship Id="rId2" Type="http://schemas.openxmlformats.org/officeDocument/2006/relationships/notesSlide" Target="../notesSlides/notesSlide15.xml"/><Relationship Id="rId16" Type="http://schemas.openxmlformats.org/officeDocument/2006/relationships/image" Target="../media/image41.png"/><Relationship Id="rId20" Type="http://schemas.openxmlformats.org/officeDocument/2006/relationships/hyperlink" Target="mailto:brendon.wheeler@ucr.edu" TargetMode="External"/><Relationship Id="rId1" Type="http://schemas.openxmlformats.org/officeDocument/2006/relationships/slideLayout" Target="../slideLayouts/slideLayout1.xml"/><Relationship Id="rId6" Type="http://schemas.openxmlformats.org/officeDocument/2006/relationships/hyperlink" Target="mailto:barbara.martinezneda@ucr.edu" TargetMode="External"/><Relationship Id="rId11" Type="http://schemas.openxmlformats.org/officeDocument/2006/relationships/hyperlink" Target="https://library.ucr.edu/research-support/geospatial-mapping" TargetMode="External"/><Relationship Id="rId24" Type="http://schemas.openxmlformats.org/officeDocument/2006/relationships/hyperlink" Target="https://rayuzwyshyn.net/" TargetMode="External"/><Relationship Id="rId5" Type="http://schemas.openxmlformats.org/officeDocument/2006/relationships/hyperlink" Target="https://library.ucr.edu/research-support/data-services" TargetMode="External"/><Relationship Id="rId15" Type="http://schemas.openxmlformats.org/officeDocument/2006/relationships/hyperlink" Target="mailto:jingh@ucr.edu" TargetMode="External"/><Relationship Id="rId23" Type="http://schemas.openxmlformats.org/officeDocument/2006/relationships/image" Target="../media/image18.png"/><Relationship Id="rId10" Type="http://schemas.openxmlformats.org/officeDocument/2006/relationships/image" Target="../media/image21.png"/><Relationship Id="rId19" Type="http://schemas.openxmlformats.org/officeDocument/2006/relationships/image" Target="../media/image42.png"/><Relationship Id="rId4" Type="http://schemas.openxmlformats.org/officeDocument/2006/relationships/image" Target="../media/image39.png"/><Relationship Id="rId9" Type="http://schemas.openxmlformats.org/officeDocument/2006/relationships/hyperlink" Target="mailto:inyoungs@ucr.edu" TargetMode="External"/><Relationship Id="rId14" Type="http://schemas.openxmlformats.org/officeDocument/2006/relationships/hyperlink" Target="https://library.ucr.edu/research-support/digital-scholarship" TargetMode="External"/><Relationship Id="rId22" Type="http://schemas.openxmlformats.org/officeDocument/2006/relationships/hyperlink" Target="https://digitalinitiatives.ucr.edu/" TargetMode="External"/></Relationships>
</file>

<file path=ppt/slides/_rels/slide16.xml.rels><?xml version="1.0" encoding="UTF-8" standalone="yes"?>
<Relationships xmlns="http://schemas.openxmlformats.org/package/2006/relationships"><Relationship Id="rId8" Type="http://schemas.openxmlformats.org/officeDocument/2006/relationships/image" Target="../media/image32.png"/><Relationship Id="rId3" Type="http://schemas.openxmlformats.org/officeDocument/2006/relationships/image" Target="../media/image5.png"/><Relationship Id="rId7" Type="http://schemas.openxmlformats.org/officeDocument/2006/relationships/hyperlink" Target="https://library.ucr.edu/about/workshops-events" TargetMode="External"/><Relationship Id="rId2" Type="http://schemas.openxmlformats.org/officeDocument/2006/relationships/notesSlide" Target="../notesSlides/notesSlide16.xml"/><Relationship Id="rId1" Type="http://schemas.openxmlformats.org/officeDocument/2006/relationships/slideLayout" Target="../slideLayouts/slideLayout1.xml"/><Relationship Id="rId6" Type="http://schemas.openxmlformats.org/officeDocument/2006/relationships/image" Target="../media/image44.png"/><Relationship Id="rId5" Type="http://schemas.openxmlformats.org/officeDocument/2006/relationships/hyperlink" Target="https://library.ucr.edu/research-support/ask-a-librarian" TargetMode="External"/><Relationship Id="rId10" Type="http://schemas.openxmlformats.org/officeDocument/2006/relationships/image" Target="../media/image45.png"/><Relationship Id="rId4" Type="http://schemas.openxmlformats.org/officeDocument/2006/relationships/image" Target="../media/image43.png"/><Relationship Id="rId9" Type="http://schemas.openxmlformats.org/officeDocument/2006/relationships/hyperlink" Target="https://library.ucr.edu/programs-events-calendar" TargetMode="External"/></Relationships>
</file>

<file path=ppt/slides/_rels/slide17.xml.rels><?xml version="1.0" encoding="UTF-8" standalone="yes"?>
<Relationships xmlns="http://schemas.openxmlformats.org/package/2006/relationships"><Relationship Id="rId8" Type="http://schemas.openxmlformats.org/officeDocument/2006/relationships/hyperlink" Target="https://library.ucr.edu/research-support/geospatial-mapping" TargetMode="External"/><Relationship Id="rId13" Type="http://schemas.openxmlformats.org/officeDocument/2006/relationships/hyperlink" Target="https://calendly.com/alvaro-alvarez" TargetMode="External"/><Relationship Id="rId18" Type="http://schemas.openxmlformats.org/officeDocument/2006/relationships/hyperlink" Target="https://ucriverside.az1.qualtrics.com/jfe/form/SV_3CR5T7op1UHaaPj" TargetMode="External"/><Relationship Id="rId3" Type="http://schemas.openxmlformats.org/officeDocument/2006/relationships/image" Target="../media/image5.png"/><Relationship Id="rId7" Type="http://schemas.openxmlformats.org/officeDocument/2006/relationships/hyperlink" Target="https://calendly.com/inyoungs-ucr/30min" TargetMode="External"/><Relationship Id="rId12" Type="http://schemas.openxmlformats.org/officeDocument/2006/relationships/hyperlink" Target="https://library.ucr.edu/research-support/making-and-innovation" TargetMode="External"/><Relationship Id="rId17" Type="http://schemas.openxmlformats.org/officeDocument/2006/relationships/hyperlink" Target="https://library.ucr.edu/research-support/ask-a-librarian" TargetMode="External"/><Relationship Id="rId2" Type="http://schemas.openxmlformats.org/officeDocument/2006/relationships/notesSlide" Target="../notesSlides/notesSlide17.xml"/><Relationship Id="rId16" Type="http://schemas.openxmlformats.org/officeDocument/2006/relationships/hyperlink" Target="mailto:elisa.cortez@ucr.edu" TargetMode="External"/><Relationship Id="rId1" Type="http://schemas.openxmlformats.org/officeDocument/2006/relationships/slideLayout" Target="../slideLayouts/slideLayout1.xml"/><Relationship Id="rId6" Type="http://schemas.openxmlformats.org/officeDocument/2006/relationships/hyperlink" Target="https://library.ucr.edu/research-support/ai-support-services" TargetMode="External"/><Relationship Id="rId11" Type="http://schemas.openxmlformats.org/officeDocument/2006/relationships/hyperlink" Target="https://calendly.com/jingh-ucr/digital-scholarship-consultation" TargetMode="External"/><Relationship Id="rId5" Type="http://schemas.openxmlformats.org/officeDocument/2006/relationships/hyperlink" Target="https://calendly.com/barbara-martinezneda" TargetMode="External"/><Relationship Id="rId15" Type="http://schemas.openxmlformats.org/officeDocument/2006/relationships/hyperlink" Target="https://library.ucr.edu/medical-education-and-clinical-outreach" TargetMode="External"/><Relationship Id="rId10" Type="http://schemas.openxmlformats.org/officeDocument/2006/relationships/hyperlink" Target="https://library.ucr.edu/research-support/digital-scholarship" TargetMode="External"/><Relationship Id="rId4" Type="http://schemas.openxmlformats.org/officeDocument/2006/relationships/hyperlink" Target="https://library.ucr.edu/research-support/data-services" TargetMode="External"/><Relationship Id="rId9" Type="http://schemas.openxmlformats.org/officeDocument/2006/relationships/hyperlink" Target="https://calendly.com/janet-reyes" TargetMode="External"/><Relationship Id="rId14" Type="http://schemas.openxmlformats.org/officeDocument/2006/relationships/hyperlink" Target="mailto:brendon.wheeler@ucr.edu" TargetMode="External"/></Relationships>
</file>

<file path=ppt/slides/_rels/slide18.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notesSlide" Target="../notesSlides/notesSlide18.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1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9.xml"/><Relationship Id="rId1" Type="http://schemas.openxmlformats.org/officeDocument/2006/relationships/slideLayout" Target="../slideLayouts/slideLayout1.xml"/><Relationship Id="rId4" Type="http://schemas.openxmlformats.org/officeDocument/2006/relationships/image" Target="../media/image47.png"/></Relationships>
</file>

<file path=ppt/slides/_rels/slide20.xml.rels><?xml version="1.0" encoding="UTF-8" standalone="yes"?>
<Relationships xmlns="http://schemas.openxmlformats.org/package/2006/relationships"><Relationship Id="rId8" Type="http://schemas.openxmlformats.org/officeDocument/2006/relationships/hyperlink" Target="https://data.ucr.edu/datasets/cooperscene/" TargetMode="External"/><Relationship Id="rId3" Type="http://schemas.openxmlformats.org/officeDocument/2006/relationships/image" Target="../media/image5.png"/><Relationship Id="rId7" Type="http://schemas.openxmlformats.org/officeDocument/2006/relationships/hyperlink" Target="https://cisl.ucr.edu/" TargetMode="External"/><Relationship Id="rId12" Type="http://schemas.openxmlformats.org/officeDocument/2006/relationships/hyperlink" Target="https://digitalinitiatives.ucr.edu/projects/cooperscene" TargetMode="External"/><Relationship Id="rId2" Type="http://schemas.openxmlformats.org/officeDocument/2006/relationships/notesSlide" Target="../notesSlides/notesSlide20.xml"/><Relationship Id="rId1" Type="http://schemas.openxmlformats.org/officeDocument/2006/relationships/slideLayout" Target="../slideLayouts/slideLayout1.xml"/><Relationship Id="rId6" Type="http://schemas.openxmlformats.org/officeDocument/2006/relationships/hyperlink" Target="https://cisl.ucr.edu/CooperScene/" TargetMode="External"/><Relationship Id="rId11" Type="http://schemas.openxmlformats.org/officeDocument/2006/relationships/hyperlink" Target="https://library.ucr.edu/news/2026/09/09/ucr-library-research-and-technology-division-helps-cisl-lab-bring-autonomous" TargetMode="External"/><Relationship Id="rId5" Type="http://schemas.openxmlformats.org/officeDocument/2006/relationships/hyperlink" Target="https://raise.ucr.edu/conference/2026/09/03/ucr-researchers-present-computer-vision-advances-premier-ai-conference-europe" TargetMode="External"/><Relationship Id="rId10" Type="http://schemas.openxmlformats.org/officeDocument/2006/relationships/hyperlink" Target="https://digitalinitiatives.ucr.edu/" TargetMode="External"/><Relationship Id="rId4" Type="http://schemas.openxmlformats.org/officeDocument/2006/relationships/image" Target="../media/image48.jpeg"/><Relationship Id="rId9" Type="http://schemas.openxmlformats.org/officeDocument/2006/relationships/hyperlink" Target="https://library.ucr.edu/research-support/data-services" TargetMode="External"/></Relationships>
</file>

<file path=ppt/slides/_rels/slide21.xml.rels><?xml version="1.0" encoding="UTF-8" standalone="yes"?>
<Relationships xmlns="http://schemas.openxmlformats.org/package/2006/relationships"><Relationship Id="rId8" Type="http://schemas.openxmlformats.org/officeDocument/2006/relationships/hyperlink" Target="https://digitalinitiatives.ucr.edu/projects/covid-borders" TargetMode="External"/><Relationship Id="rId3" Type="http://schemas.openxmlformats.org/officeDocument/2006/relationships/image" Target="../media/image5.png"/><Relationship Id="rId7" Type="http://schemas.openxmlformats.org/officeDocument/2006/relationships/image" Target="../media/image51.png"/><Relationship Id="rId2" Type="http://schemas.openxmlformats.org/officeDocument/2006/relationships/notesSlide" Target="../notesSlides/notesSlide21.xml"/><Relationship Id="rId1" Type="http://schemas.openxmlformats.org/officeDocument/2006/relationships/slideLayout" Target="../slideLayouts/slideLayout1.xml"/><Relationship Id="rId6" Type="http://schemas.openxmlformats.org/officeDocument/2006/relationships/image" Target="../media/image21.png"/><Relationship Id="rId5" Type="http://schemas.openxmlformats.org/officeDocument/2006/relationships/image" Target="../media/image50.png"/><Relationship Id="rId4" Type="http://schemas.openxmlformats.org/officeDocument/2006/relationships/image" Target="../media/image49.jpeg"/></Relationships>
</file>

<file path=ppt/slides/_rels/slide2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2.xml"/><Relationship Id="rId1" Type="http://schemas.openxmlformats.org/officeDocument/2006/relationships/slideLayout" Target="../slideLayouts/slideLayout1.xml"/><Relationship Id="rId4" Type="http://schemas.openxmlformats.org/officeDocument/2006/relationships/image" Target="../media/image52.jpeg"/></Relationships>
</file>

<file path=ppt/slides/_rels/slide23.xml.rels><?xml version="1.0" encoding="UTF-8" standalone="yes"?>
<Relationships xmlns="http://schemas.openxmlformats.org/package/2006/relationships"><Relationship Id="rId8" Type="http://schemas.openxmlformats.org/officeDocument/2006/relationships/hyperlink" Target="https://datadryad.org/" TargetMode="External"/><Relationship Id="rId3" Type="http://schemas.openxmlformats.org/officeDocument/2006/relationships/image" Target="../media/image5.png"/><Relationship Id="rId7" Type="http://schemas.openxmlformats.org/officeDocument/2006/relationships/hyperlink" Target="https://dmptool.org/" TargetMode="External"/><Relationship Id="rId2" Type="http://schemas.openxmlformats.org/officeDocument/2006/relationships/notesSlide" Target="../notesSlides/notesSlide23.xml"/><Relationship Id="rId1" Type="http://schemas.openxmlformats.org/officeDocument/2006/relationships/slideLayout" Target="../slideLayouts/slideLayout1.xml"/><Relationship Id="rId6" Type="http://schemas.openxmlformats.org/officeDocument/2006/relationships/hyperlink" Target="https://calendly.com/barbara-martinezneda" TargetMode="External"/><Relationship Id="rId5" Type="http://schemas.openxmlformats.org/officeDocument/2006/relationships/hyperlink" Target="https://library.ucr.edu/research-support/data-services" TargetMode="External"/><Relationship Id="rId4" Type="http://schemas.openxmlformats.org/officeDocument/2006/relationships/image" Target="../media/image53.png"/></Relationships>
</file>

<file path=ppt/slides/_rels/slide2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4.xml"/><Relationship Id="rId1" Type="http://schemas.openxmlformats.org/officeDocument/2006/relationships/slideLayout" Target="../slideLayouts/slideLayout1.xml"/><Relationship Id="rId6" Type="http://schemas.openxmlformats.org/officeDocument/2006/relationships/hyperlink" Target="mailto:barbara.martinezneda@ucr.edu" TargetMode="External"/><Relationship Id="rId5" Type="http://schemas.openxmlformats.org/officeDocument/2006/relationships/hyperlink" Target="https://calendly.com/barbara-martinezneda" TargetMode="External"/><Relationship Id="rId4" Type="http://schemas.openxmlformats.org/officeDocument/2006/relationships/image" Target="../media/image54.png"/></Relationships>
</file>

<file path=ppt/slides/_rels/slide25.xml.rels><?xml version="1.0" encoding="UTF-8" standalone="yes"?>
<Relationships xmlns="http://schemas.openxmlformats.org/package/2006/relationships"><Relationship Id="rId3" Type="http://schemas.openxmlformats.org/officeDocument/2006/relationships/image" Target="../media/image5.png"/><Relationship Id="rId7" Type="http://schemas.openxmlformats.org/officeDocument/2006/relationships/hyperlink" Target="https://library.ucr.edu/research-support/how-do-i-find/maps-gis" TargetMode="External"/><Relationship Id="rId2" Type="http://schemas.openxmlformats.org/officeDocument/2006/relationships/notesSlide" Target="../notesSlides/notesSlide25.xml"/><Relationship Id="rId1" Type="http://schemas.openxmlformats.org/officeDocument/2006/relationships/slideLayout" Target="../slideLayouts/slideLayout1.xml"/><Relationship Id="rId6" Type="http://schemas.openxmlformats.org/officeDocument/2006/relationships/hyperlink" Target="https://calendly.com/janet-reyes" TargetMode="External"/><Relationship Id="rId5" Type="http://schemas.openxmlformats.org/officeDocument/2006/relationships/hyperlink" Target="https://library.ucr.edu/research-support/geospatial-mapping" TargetMode="External"/><Relationship Id="rId4" Type="http://schemas.openxmlformats.org/officeDocument/2006/relationships/image" Target="../media/image55.png"/></Relationships>
</file>

<file path=ppt/slides/_rels/slide26.xml.rels><?xml version="1.0" encoding="UTF-8" standalone="yes"?>
<Relationships xmlns="http://schemas.openxmlformats.org/package/2006/relationships"><Relationship Id="rId8" Type="http://schemas.openxmlformats.org/officeDocument/2006/relationships/image" Target="../media/image58.jpeg"/><Relationship Id="rId3" Type="http://schemas.openxmlformats.org/officeDocument/2006/relationships/image" Target="../media/image5.png"/><Relationship Id="rId7" Type="http://schemas.openxmlformats.org/officeDocument/2006/relationships/hyperlink" Target="https://library.ucr.edu/news/2024/08/29/hands-learning-drives-success-robotics-camp" TargetMode="External"/><Relationship Id="rId2" Type="http://schemas.openxmlformats.org/officeDocument/2006/relationships/notesSlide" Target="../notesSlides/notesSlide26.xml"/><Relationship Id="rId1" Type="http://schemas.openxmlformats.org/officeDocument/2006/relationships/slideLayout" Target="../slideLayouts/slideLayout1.xml"/><Relationship Id="rId6" Type="http://schemas.openxmlformats.org/officeDocument/2006/relationships/image" Target="../media/image57.jpeg"/><Relationship Id="rId5" Type="http://schemas.openxmlformats.org/officeDocument/2006/relationships/hyperlink" Target="https://ai4sa.ucr.edu/" TargetMode="External"/><Relationship Id="rId4" Type="http://schemas.openxmlformats.org/officeDocument/2006/relationships/image" Target="../media/image56.png"/><Relationship Id="rId9" Type="http://schemas.openxmlformats.org/officeDocument/2006/relationships/hyperlink" Target="https://escholarship.org/uc/ucrlibrary_orca" TargetMode="External"/></Relationships>
</file>

<file path=ppt/slides/_rels/slide27.xml.rels><?xml version="1.0" encoding="UTF-8" standalone="yes"?>
<Relationships xmlns="http://schemas.openxmlformats.org/package/2006/relationships"><Relationship Id="rId8" Type="http://schemas.openxmlformats.org/officeDocument/2006/relationships/hyperlink" Target="https://calendly.com/jingh-ucr/scholarly-communication-services" TargetMode="External"/><Relationship Id="rId3" Type="http://schemas.openxmlformats.org/officeDocument/2006/relationships/image" Target="../media/image5.png"/><Relationship Id="rId7" Type="http://schemas.openxmlformats.org/officeDocument/2006/relationships/hyperlink" Target="https://jolt.cdlib.org/" TargetMode="External"/><Relationship Id="rId2" Type="http://schemas.openxmlformats.org/officeDocument/2006/relationships/notesSlide" Target="../notesSlides/notesSlide27.xml"/><Relationship Id="rId1" Type="http://schemas.openxmlformats.org/officeDocument/2006/relationships/slideLayout" Target="../slideLayouts/slideLayout1.xml"/><Relationship Id="rId6" Type="http://schemas.openxmlformats.org/officeDocument/2006/relationships/hyperlink" Target="https://guides.lib.ucr.edu/openaccess" TargetMode="External"/><Relationship Id="rId5" Type="http://schemas.openxmlformats.org/officeDocument/2006/relationships/hyperlink" Target="https://library.ucr.edu/research-support/scholarly-communication-services" TargetMode="External"/><Relationship Id="rId4" Type="http://schemas.openxmlformats.org/officeDocument/2006/relationships/image" Target="../media/image59.png"/></Relationships>
</file>

<file path=ppt/slides/_rels/slide28.xml.rels><?xml version="1.0" encoding="UTF-8" standalone="yes"?>
<Relationships xmlns="http://schemas.openxmlformats.org/package/2006/relationships"><Relationship Id="rId8" Type="http://schemas.openxmlformats.org/officeDocument/2006/relationships/hyperlink" Target="https://ucrds.substack.com/" TargetMode="External"/><Relationship Id="rId3" Type="http://schemas.openxmlformats.org/officeDocument/2006/relationships/image" Target="../media/image5.png"/><Relationship Id="rId7" Type="http://schemas.openxmlformats.org/officeDocument/2006/relationships/hyperlink" Target="https://escholarship.org/uc/ucrlibrary_orca" TargetMode="External"/><Relationship Id="rId2" Type="http://schemas.openxmlformats.org/officeDocument/2006/relationships/notesSlide" Target="../notesSlides/notesSlide28.xml"/><Relationship Id="rId1" Type="http://schemas.openxmlformats.org/officeDocument/2006/relationships/slideLayout" Target="../slideLayouts/slideLayout1.xml"/><Relationship Id="rId6" Type="http://schemas.openxmlformats.org/officeDocument/2006/relationships/hyperlink" Target="https://open.spotify.com/show/7KuhdYsiLBZlTdaWAoIjZE" TargetMode="External"/><Relationship Id="rId5" Type="http://schemas.openxmlformats.org/officeDocument/2006/relationships/hyperlink" Target="https://library.ucr.edu/research-support/digital-scholarship" TargetMode="External"/><Relationship Id="rId4" Type="http://schemas.openxmlformats.org/officeDocument/2006/relationships/image" Target="../media/image60.png"/></Relationships>
</file>

<file path=ppt/slides/_rels/slide29.xml.rels><?xml version="1.0" encoding="UTF-8" standalone="yes"?>
<Relationships xmlns="http://schemas.openxmlformats.org/package/2006/relationships"><Relationship Id="rId3" Type="http://schemas.openxmlformats.org/officeDocument/2006/relationships/image" Target="../media/image5.png"/><Relationship Id="rId7" Type="http://schemas.openxmlformats.org/officeDocument/2006/relationships/hyperlink" Target="https://open.spotify.com/show/7KuhdYsiLBZlTdaWAoIjZE" TargetMode="External"/><Relationship Id="rId2" Type="http://schemas.openxmlformats.org/officeDocument/2006/relationships/notesSlide" Target="../notesSlides/notesSlide29.xml"/><Relationship Id="rId1" Type="http://schemas.openxmlformats.org/officeDocument/2006/relationships/slideLayout" Target="../slideLayouts/slideLayout1.xml"/><Relationship Id="rId6" Type="http://schemas.openxmlformats.org/officeDocument/2006/relationships/image" Target="../media/image63.png"/><Relationship Id="rId5" Type="http://schemas.openxmlformats.org/officeDocument/2006/relationships/image" Target="../media/image62.png"/><Relationship Id="rId4" Type="http://schemas.openxmlformats.org/officeDocument/2006/relationships/image" Target="../media/image61.png"/></Relationships>
</file>

<file path=ppt/slides/_rels/slide30.xml.rels><?xml version="1.0" encoding="UTF-8" standalone="yes"?>
<Relationships xmlns="http://schemas.openxmlformats.org/package/2006/relationships"><Relationship Id="rId3" Type="http://schemas.openxmlformats.org/officeDocument/2006/relationships/image" Target="../media/image5.png"/><Relationship Id="rId7" Type="http://schemas.openxmlformats.org/officeDocument/2006/relationships/hyperlink" Target="mailto:inyoungs@ucr.edu" TargetMode="External"/><Relationship Id="rId2" Type="http://schemas.openxmlformats.org/officeDocument/2006/relationships/notesSlide" Target="../notesSlides/notesSlide30.xml"/><Relationship Id="rId1" Type="http://schemas.openxmlformats.org/officeDocument/2006/relationships/slideLayout" Target="../slideLayouts/slideLayout1.xml"/><Relationship Id="rId6" Type="http://schemas.openxmlformats.org/officeDocument/2006/relationships/hyperlink" Target="https://calendly.com/inyoungs-ucr/30min" TargetMode="External"/><Relationship Id="rId5" Type="http://schemas.openxmlformats.org/officeDocument/2006/relationships/hyperlink" Target="https://library.ucr.edu/research-support/ai-support-services" TargetMode="External"/><Relationship Id="rId4" Type="http://schemas.openxmlformats.org/officeDocument/2006/relationships/image" Target="../media/image64.png"/></Relationships>
</file>

<file path=ppt/slides/_rels/slide31.xml.rels><?xml version="1.0" encoding="UTF-8" standalone="yes"?>
<Relationships xmlns="http://schemas.openxmlformats.org/package/2006/relationships"><Relationship Id="rId8" Type="http://schemas.openxmlformats.org/officeDocument/2006/relationships/image" Target="../media/image66.png"/><Relationship Id="rId3" Type="http://schemas.openxmlformats.org/officeDocument/2006/relationships/image" Target="../media/image5.png"/><Relationship Id="rId7" Type="http://schemas.openxmlformats.org/officeDocument/2006/relationships/hyperlink" Target="https://teaching.ucr.edu/" TargetMode="External"/><Relationship Id="rId2" Type="http://schemas.openxmlformats.org/officeDocument/2006/relationships/notesSlide" Target="../notesSlides/notesSlide31.xml"/><Relationship Id="rId1" Type="http://schemas.openxmlformats.org/officeDocument/2006/relationships/slideLayout" Target="../slideLayouts/slideLayout1.xml"/><Relationship Id="rId6" Type="http://schemas.openxmlformats.org/officeDocument/2006/relationships/hyperlink" Target="https://graduate.ucr.edu/gradsuccess" TargetMode="External"/><Relationship Id="rId5" Type="http://schemas.openxmlformats.org/officeDocument/2006/relationships/hyperlink" Target="https://raise.ucr.edu/" TargetMode="External"/><Relationship Id="rId10" Type="http://schemas.openxmlformats.org/officeDocument/2006/relationships/hyperlink" Target="mailto:inyoungs@ucr.edu" TargetMode="External"/><Relationship Id="rId4" Type="http://schemas.openxmlformats.org/officeDocument/2006/relationships/image" Target="../media/image65.png"/><Relationship Id="rId9" Type="http://schemas.openxmlformats.org/officeDocument/2006/relationships/hyperlink" Target="https://shorturl.at/olUjG" TargetMode="External"/></Relationships>
</file>

<file path=ppt/slides/_rels/slide3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2.xml"/><Relationship Id="rId1" Type="http://schemas.openxmlformats.org/officeDocument/2006/relationships/slideLayout" Target="../slideLayouts/slideLayout1.xml"/><Relationship Id="rId6" Type="http://schemas.openxmlformats.org/officeDocument/2006/relationships/hyperlink" Target="mailto:inyoungs@ucr.edu" TargetMode="External"/><Relationship Id="rId5" Type="http://schemas.openxmlformats.org/officeDocument/2006/relationships/hyperlink" Target="https://calendly.com/inyoungs-ucr/30min" TargetMode="External"/><Relationship Id="rId4" Type="http://schemas.openxmlformats.org/officeDocument/2006/relationships/image" Target="../media/image67.png"/></Relationships>
</file>

<file path=ppt/slides/_rels/slide3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3.xml"/><Relationship Id="rId1" Type="http://schemas.openxmlformats.org/officeDocument/2006/relationships/slideLayout" Target="../slideLayouts/slideLayout1.xml"/><Relationship Id="rId6" Type="http://schemas.openxmlformats.org/officeDocument/2006/relationships/hyperlink" Target="mailto:elisa.cortez@ucr.edu" TargetMode="External"/><Relationship Id="rId5" Type="http://schemas.openxmlformats.org/officeDocument/2006/relationships/hyperlink" Target="https://library.ucr.edu/medical-education-and-clinical-outreach" TargetMode="External"/><Relationship Id="rId4" Type="http://schemas.openxmlformats.org/officeDocument/2006/relationships/image" Target="../media/image68.png"/></Relationships>
</file>

<file path=ppt/slides/_rels/slide34.xml.rels><?xml version="1.0" encoding="UTF-8" standalone="yes"?>
<Relationships xmlns="http://schemas.openxmlformats.org/package/2006/relationships"><Relationship Id="rId3" Type="http://schemas.openxmlformats.org/officeDocument/2006/relationships/image" Target="../media/image69.jpeg"/><Relationship Id="rId2" Type="http://schemas.openxmlformats.org/officeDocument/2006/relationships/notesSlide" Target="../notesSlides/notesSlide34.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35.xml.rels><?xml version="1.0" encoding="UTF-8" standalone="yes"?>
<Relationships xmlns="http://schemas.openxmlformats.org/package/2006/relationships"><Relationship Id="rId3" Type="http://schemas.openxmlformats.org/officeDocument/2006/relationships/image" Target="../media/image5.png"/><Relationship Id="rId7" Type="http://schemas.openxmlformats.org/officeDocument/2006/relationships/hyperlink" Target="mailto:barbara.martinezneda@ucr.edu" TargetMode="External"/><Relationship Id="rId2" Type="http://schemas.openxmlformats.org/officeDocument/2006/relationships/notesSlide" Target="../notesSlides/notesSlide35.xml"/><Relationship Id="rId1" Type="http://schemas.openxmlformats.org/officeDocument/2006/relationships/slideLayout" Target="../slideLayouts/slideLayout1.xml"/><Relationship Id="rId6" Type="http://schemas.openxmlformats.org/officeDocument/2006/relationships/hyperlink" Target="mailto:inyoungs@ucr.edu" TargetMode="External"/><Relationship Id="rId5" Type="http://schemas.openxmlformats.org/officeDocument/2006/relationships/hyperlink" Target="mailto:raymondu@ucr.edu" TargetMode="External"/><Relationship Id="rId4" Type="http://schemas.openxmlformats.org/officeDocument/2006/relationships/hyperlink" Target="https://library.ucr.edu/about/workshops-events" TargetMode="External"/></Relationships>
</file>

<file path=ppt/slides/_rels/slide3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6.xml"/><Relationship Id="rId1" Type="http://schemas.openxmlformats.org/officeDocument/2006/relationships/slideLayout" Target="../slideLayouts/slideLayout1.xml"/><Relationship Id="rId6" Type="http://schemas.openxmlformats.org/officeDocument/2006/relationships/hyperlink" Target="mailto:alvaro.alvarez@ucr.edu" TargetMode="External"/><Relationship Id="rId5" Type="http://schemas.openxmlformats.org/officeDocument/2006/relationships/hyperlink" Target="mailto:brendon.wheeler@ucr.edu" TargetMode="External"/><Relationship Id="rId4" Type="http://schemas.openxmlformats.org/officeDocument/2006/relationships/hyperlink" Target="https://library.ucr.edu/about/workshops-events" TargetMode="External"/></Relationships>
</file>

<file path=ppt/slides/_rels/slide37.xml.rels><?xml version="1.0" encoding="UTF-8" standalone="yes"?>
<Relationships xmlns="http://schemas.openxmlformats.org/package/2006/relationships"><Relationship Id="rId8" Type="http://schemas.openxmlformats.org/officeDocument/2006/relationships/hyperlink" Target="https://library.ucr.edu/about/open-house" TargetMode="External"/><Relationship Id="rId3" Type="http://schemas.openxmlformats.org/officeDocument/2006/relationships/image" Target="../media/image5.png"/><Relationship Id="rId7" Type="http://schemas.openxmlformats.org/officeDocument/2006/relationships/hyperlink" Target="mailto:jingh@ucr.edu" TargetMode="External"/><Relationship Id="rId2" Type="http://schemas.openxmlformats.org/officeDocument/2006/relationships/notesSlide" Target="../notesSlides/notesSlide37.xml"/><Relationship Id="rId1" Type="http://schemas.openxmlformats.org/officeDocument/2006/relationships/slideLayout" Target="../slideLayouts/slideLayout1.xml"/><Relationship Id="rId6" Type="http://schemas.openxmlformats.org/officeDocument/2006/relationships/hyperlink" Target="https://elearn.ucr.edu/enroll/3XMY8L" TargetMode="External"/><Relationship Id="rId5" Type="http://schemas.openxmlformats.org/officeDocument/2006/relationships/hyperlink" Target="mailto:janet.reyes@ucr.edu" TargetMode="External"/><Relationship Id="rId10" Type="http://schemas.openxmlformats.org/officeDocument/2006/relationships/hyperlink" Target="mailto:inyoungs@ucr.edu" TargetMode="External"/><Relationship Id="rId4" Type="http://schemas.openxmlformats.org/officeDocument/2006/relationships/hyperlink" Target="https://library.ucr.edu/about/workshops-events" TargetMode="External"/><Relationship Id="rId9" Type="http://schemas.openxmlformats.org/officeDocument/2006/relationships/hyperlink" Target="https://shorturl.at/olUjG" TargetMode="External"/></Relationships>
</file>

<file path=ppt/slides/_rels/slide38.xml.rels><?xml version="1.0" encoding="UTF-8" standalone="yes"?>
<Relationships xmlns="http://schemas.openxmlformats.org/package/2006/relationships"><Relationship Id="rId3" Type="http://schemas.openxmlformats.org/officeDocument/2006/relationships/image" Target="../media/image5.png"/><Relationship Id="rId7" Type="http://schemas.openxmlformats.org/officeDocument/2006/relationships/hyperlink" Target="mailto:jingh@ucr.edu" TargetMode="External"/><Relationship Id="rId2" Type="http://schemas.openxmlformats.org/officeDocument/2006/relationships/notesSlide" Target="../notesSlides/notesSlide38.xml"/><Relationship Id="rId1" Type="http://schemas.openxmlformats.org/officeDocument/2006/relationships/slideLayout" Target="../slideLayouts/slideLayout1.xml"/><Relationship Id="rId6" Type="http://schemas.openxmlformats.org/officeDocument/2006/relationships/hyperlink" Target="https://elearn.ucr.edu/enroll/3XMY8L" TargetMode="External"/><Relationship Id="rId5" Type="http://schemas.openxmlformats.org/officeDocument/2006/relationships/image" Target="../media/image71.png"/><Relationship Id="rId4" Type="http://schemas.openxmlformats.org/officeDocument/2006/relationships/image" Target="../media/image70.png"/></Relationships>
</file>

<file path=ppt/slides/_rels/slide39.xml.rels><?xml version="1.0" encoding="UTF-8" standalone="yes"?>
<Relationships xmlns="http://schemas.openxmlformats.org/package/2006/relationships"><Relationship Id="rId3" Type="http://schemas.openxmlformats.org/officeDocument/2006/relationships/image" Target="../media/image5.png"/><Relationship Id="rId7" Type="http://schemas.openxmlformats.org/officeDocument/2006/relationships/hyperlink" Target="mailto:jingh@ucr.edu" TargetMode="External"/><Relationship Id="rId2" Type="http://schemas.openxmlformats.org/officeDocument/2006/relationships/notesSlide" Target="../notesSlides/notesSlide39.xml"/><Relationship Id="rId1" Type="http://schemas.openxmlformats.org/officeDocument/2006/relationships/slideLayout" Target="../slideLayouts/slideLayout1.xml"/><Relationship Id="rId6" Type="http://schemas.openxmlformats.org/officeDocument/2006/relationships/hyperlink" Target="https://elearn.ucr.edu/enroll/HJ8D8K" TargetMode="External"/><Relationship Id="rId5" Type="http://schemas.openxmlformats.org/officeDocument/2006/relationships/image" Target="../media/image73.png"/><Relationship Id="rId4" Type="http://schemas.openxmlformats.org/officeDocument/2006/relationships/image" Target="../media/image72.png"/></Relationships>
</file>

<file path=ppt/slides/_rels/slide40.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5.png"/><Relationship Id="rId7" Type="http://schemas.openxmlformats.org/officeDocument/2006/relationships/image" Target="../media/image76.png"/><Relationship Id="rId2" Type="http://schemas.openxmlformats.org/officeDocument/2006/relationships/notesSlide" Target="../notesSlides/notesSlide40.xml"/><Relationship Id="rId1" Type="http://schemas.openxmlformats.org/officeDocument/2006/relationships/slideLayout" Target="../slideLayouts/slideLayout1.xml"/><Relationship Id="rId6" Type="http://schemas.openxmlformats.org/officeDocument/2006/relationships/image" Target="../media/image39.png"/><Relationship Id="rId5" Type="http://schemas.openxmlformats.org/officeDocument/2006/relationships/image" Target="../media/image75.png"/><Relationship Id="rId4" Type="http://schemas.openxmlformats.org/officeDocument/2006/relationships/image" Target="../media/image74.png"/></Relationships>
</file>

<file path=ppt/slides/_rels/slide41.xml.rels><?xml version="1.0" encoding="UTF-8" standalone="yes"?>
<Relationships xmlns="http://schemas.openxmlformats.org/package/2006/relationships"><Relationship Id="rId8" Type="http://schemas.openxmlformats.org/officeDocument/2006/relationships/image" Target="../media/image32.png"/><Relationship Id="rId13" Type="http://schemas.openxmlformats.org/officeDocument/2006/relationships/hyperlink" Target="https://library.ucr.edu/research-support/geospatial-mapping" TargetMode="External"/><Relationship Id="rId3" Type="http://schemas.openxmlformats.org/officeDocument/2006/relationships/image" Target="../media/image5.png"/><Relationship Id="rId7" Type="http://schemas.openxmlformats.org/officeDocument/2006/relationships/hyperlink" Target="https://library.ucr.edu/news/2024/08/29/hands-learning-drives-success-robotics-camp" TargetMode="External"/><Relationship Id="rId12" Type="http://schemas.openxmlformats.org/officeDocument/2006/relationships/image" Target="../media/image21.png"/><Relationship Id="rId2" Type="http://schemas.openxmlformats.org/officeDocument/2006/relationships/notesSlide" Target="../notesSlides/notesSlide41.xml"/><Relationship Id="rId1" Type="http://schemas.openxmlformats.org/officeDocument/2006/relationships/slideLayout" Target="../slideLayouts/slideLayout1.xml"/><Relationship Id="rId6" Type="http://schemas.openxmlformats.org/officeDocument/2006/relationships/hyperlink" Target="https://library.ucr.edu/research-support/making-and-innovation/creatr-lab-makerspace/maker-week" TargetMode="External"/><Relationship Id="rId11" Type="http://schemas.openxmlformats.org/officeDocument/2006/relationships/hyperlink" Target="https://shorturl.at/olUjG" TargetMode="External"/><Relationship Id="rId5" Type="http://schemas.openxmlformats.org/officeDocument/2006/relationships/hyperlink" Target="https://uc-love-data-week.github.io/" TargetMode="External"/><Relationship Id="rId15" Type="http://schemas.openxmlformats.org/officeDocument/2006/relationships/hyperlink" Target="https://open.spotify.com/show/7KuhdYsiLBZlTdaWAoIjZE" TargetMode="External"/><Relationship Id="rId10" Type="http://schemas.openxmlformats.org/officeDocument/2006/relationships/image" Target="../media/image40.png"/><Relationship Id="rId4" Type="http://schemas.openxmlformats.org/officeDocument/2006/relationships/hyperlink" Target="https://library.ucr.edu/about/open-house" TargetMode="External"/><Relationship Id="rId9" Type="http://schemas.openxmlformats.org/officeDocument/2006/relationships/hyperlink" Target="https://escholarship.org/uc/ucrlibrary_orca" TargetMode="External"/><Relationship Id="rId14" Type="http://schemas.openxmlformats.org/officeDocument/2006/relationships/image" Target="../media/image77.png"/></Relationships>
</file>

<file path=ppt/slides/_rels/slide42.xml.rels><?xml version="1.0" encoding="UTF-8" standalone="yes"?>
<Relationships xmlns="http://schemas.openxmlformats.org/package/2006/relationships"><Relationship Id="rId3" Type="http://schemas.openxmlformats.org/officeDocument/2006/relationships/image" Target="../media/image78.jpeg"/><Relationship Id="rId2" Type="http://schemas.openxmlformats.org/officeDocument/2006/relationships/notesSlide" Target="../notesSlides/notesSlide42.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43.xml.rels><?xml version="1.0" encoding="UTF-8" standalone="yes"?>
<Relationships xmlns="http://schemas.openxmlformats.org/package/2006/relationships"><Relationship Id="rId8" Type="http://schemas.openxmlformats.org/officeDocument/2006/relationships/hyperlink" Target="http://guides.lib.ucr.edu/print3d" TargetMode="External"/><Relationship Id="rId3" Type="http://schemas.openxmlformats.org/officeDocument/2006/relationships/image" Target="../media/image5.png"/><Relationship Id="rId7" Type="http://schemas.openxmlformats.org/officeDocument/2006/relationships/hyperlink" Target="mailto:brendon.wheeler@ucr.edu" TargetMode="External"/><Relationship Id="rId2" Type="http://schemas.openxmlformats.org/officeDocument/2006/relationships/notesSlide" Target="../notesSlides/notesSlide43.xml"/><Relationship Id="rId1" Type="http://schemas.openxmlformats.org/officeDocument/2006/relationships/slideLayout" Target="../slideLayouts/slideLayout1.xml"/><Relationship Id="rId6" Type="http://schemas.openxmlformats.org/officeDocument/2006/relationships/hyperlink" Target="https://calendly.com/alvaro-alvarez" TargetMode="External"/><Relationship Id="rId5" Type="http://schemas.openxmlformats.org/officeDocument/2006/relationships/hyperlink" Target="https://library.ucr.edu/research-support/making-and-innovation" TargetMode="External"/><Relationship Id="rId4" Type="http://schemas.openxmlformats.org/officeDocument/2006/relationships/image" Target="../media/image79.png"/></Relationships>
</file>

<file path=ppt/slides/_rels/slide44.xml.rels><?xml version="1.0" encoding="UTF-8" standalone="yes"?>
<Relationships xmlns="http://schemas.openxmlformats.org/package/2006/relationships"><Relationship Id="rId8" Type="http://schemas.openxmlformats.org/officeDocument/2006/relationships/image" Target="../media/image82.jpeg"/><Relationship Id="rId3" Type="http://schemas.openxmlformats.org/officeDocument/2006/relationships/image" Target="../media/image5.png"/><Relationship Id="rId7" Type="http://schemas.openxmlformats.org/officeDocument/2006/relationships/hyperlink" Target="https://library.ucr.edu/research-support/making-and-innovation/robotics-lab" TargetMode="External"/><Relationship Id="rId2" Type="http://schemas.openxmlformats.org/officeDocument/2006/relationships/notesSlide" Target="../notesSlides/notesSlide44.xml"/><Relationship Id="rId1" Type="http://schemas.openxmlformats.org/officeDocument/2006/relationships/slideLayout" Target="../slideLayouts/slideLayout1.xml"/><Relationship Id="rId6" Type="http://schemas.openxmlformats.org/officeDocument/2006/relationships/image" Target="../media/image81.jpeg"/><Relationship Id="rId5" Type="http://schemas.openxmlformats.org/officeDocument/2006/relationships/hyperlink" Target="https://library.ucr.edu/research-support/making-and-innovation/creatr-lab-makerspace" TargetMode="External"/><Relationship Id="rId4" Type="http://schemas.openxmlformats.org/officeDocument/2006/relationships/image" Target="../media/image80.jpeg"/><Relationship Id="rId9" Type="http://schemas.openxmlformats.org/officeDocument/2006/relationships/hyperlink" Target="https://library.ucr.edu/research-support/making-and-innovation/3dxp-lab" TargetMode="External"/></Relationships>
</file>

<file path=ppt/slides/_rels/slide45.xml.rels><?xml version="1.0" encoding="UTF-8" standalone="yes"?>
<Relationships xmlns="http://schemas.openxmlformats.org/package/2006/relationships"><Relationship Id="rId8" Type="http://schemas.openxmlformats.org/officeDocument/2006/relationships/hyperlink" Target="https://library.ucr.edu/news/2024/08/29/hands-learning-drives-success-robotics-camp" TargetMode="External"/><Relationship Id="rId3" Type="http://schemas.openxmlformats.org/officeDocument/2006/relationships/image" Target="../media/image5.png"/><Relationship Id="rId7" Type="http://schemas.openxmlformats.org/officeDocument/2006/relationships/hyperlink" Target="https://library.ucr.edu/research-support/making-and-innovation/robotics-lab" TargetMode="External"/><Relationship Id="rId2" Type="http://schemas.openxmlformats.org/officeDocument/2006/relationships/notesSlide" Target="../notesSlides/notesSlide45.xml"/><Relationship Id="rId1" Type="http://schemas.openxmlformats.org/officeDocument/2006/relationships/slideLayout" Target="../slideLayouts/slideLayout1.xml"/><Relationship Id="rId6" Type="http://schemas.openxmlformats.org/officeDocument/2006/relationships/image" Target="../media/image85.png"/><Relationship Id="rId5" Type="http://schemas.openxmlformats.org/officeDocument/2006/relationships/image" Target="../media/image84.jpeg"/><Relationship Id="rId4" Type="http://schemas.openxmlformats.org/officeDocument/2006/relationships/image" Target="../media/image83.jpeg"/></Relationships>
</file>

<file path=ppt/slides/_rels/slide46.xml.rels><?xml version="1.0" encoding="UTF-8" standalone="yes"?>
<Relationships xmlns="http://schemas.openxmlformats.org/package/2006/relationships"><Relationship Id="rId8" Type="http://schemas.openxmlformats.org/officeDocument/2006/relationships/hyperlink" Target="https://guides.lib.ucr.edu/starlab" TargetMode="External"/><Relationship Id="rId3" Type="http://schemas.openxmlformats.org/officeDocument/2006/relationships/image" Target="../media/image5.png"/><Relationship Id="rId7" Type="http://schemas.openxmlformats.org/officeDocument/2006/relationships/hyperlink" Target="https://outlook.office365.com/owa/calendar/UCRLibrarySTARLab@o365ucr.onmicrosoft.com/bookings/" TargetMode="External"/><Relationship Id="rId2" Type="http://schemas.openxmlformats.org/officeDocument/2006/relationships/notesSlide" Target="../notesSlides/notesSlide46.xml"/><Relationship Id="rId1" Type="http://schemas.openxmlformats.org/officeDocument/2006/relationships/slideLayout" Target="../slideLayouts/slideLayout1.xml"/><Relationship Id="rId6" Type="http://schemas.openxmlformats.org/officeDocument/2006/relationships/image" Target="../media/image88.jpeg"/><Relationship Id="rId5" Type="http://schemas.openxmlformats.org/officeDocument/2006/relationships/image" Target="../media/image87.jpeg"/><Relationship Id="rId4" Type="http://schemas.openxmlformats.org/officeDocument/2006/relationships/image" Target="../media/image86.png"/></Relationships>
</file>

<file path=ppt/slides/_rels/slide47.xml.rels><?xml version="1.0" encoding="UTF-8" standalone="yes"?>
<Relationships xmlns="http://schemas.openxmlformats.org/package/2006/relationships"><Relationship Id="rId8" Type="http://schemas.openxmlformats.org/officeDocument/2006/relationships/hyperlink" Target="https://github.com/JuergenFleiss/aTrain" TargetMode="External"/><Relationship Id="rId13" Type="http://schemas.openxmlformats.org/officeDocument/2006/relationships/hyperlink" Target="mailto:barbarma@ucr.edu" TargetMode="External"/><Relationship Id="rId3" Type="http://schemas.openxmlformats.org/officeDocument/2006/relationships/image" Target="../media/image5.png"/><Relationship Id="rId7" Type="http://schemas.openxmlformats.org/officeDocument/2006/relationships/image" Target="../media/image91.png"/><Relationship Id="rId12" Type="http://schemas.openxmlformats.org/officeDocument/2006/relationships/hyperlink" Target="https://code.visualstudio.com/" TargetMode="External"/><Relationship Id="rId2" Type="http://schemas.openxmlformats.org/officeDocument/2006/relationships/notesSlide" Target="../notesSlides/notesSlide47.xml"/><Relationship Id="rId1" Type="http://schemas.openxmlformats.org/officeDocument/2006/relationships/slideLayout" Target="../slideLayouts/slideLayout1.xml"/><Relationship Id="rId6" Type="http://schemas.openxmlformats.org/officeDocument/2006/relationships/hyperlink" Target="https://openwebui.com/" TargetMode="External"/><Relationship Id="rId11" Type="http://schemas.openxmlformats.org/officeDocument/2006/relationships/image" Target="../media/image92.png"/><Relationship Id="rId5" Type="http://schemas.openxmlformats.org/officeDocument/2006/relationships/image" Target="../media/image90.png"/><Relationship Id="rId10" Type="http://schemas.openxmlformats.org/officeDocument/2006/relationships/hyperlink" Target="https://docs.openwebui.com/" TargetMode="External"/><Relationship Id="rId4" Type="http://schemas.openxmlformats.org/officeDocument/2006/relationships/image" Target="../media/image89.png"/><Relationship Id="rId9" Type="http://schemas.openxmlformats.org/officeDocument/2006/relationships/image" Target="../media/image75.png"/></Relationships>
</file>

<file path=ppt/slides/_rels/slide48.xml.rels><?xml version="1.0" encoding="UTF-8" standalone="yes"?>
<Relationships xmlns="http://schemas.openxmlformats.org/package/2006/relationships"><Relationship Id="rId8" Type="http://schemas.openxmlformats.org/officeDocument/2006/relationships/image" Target="../media/image95.png"/><Relationship Id="rId3" Type="http://schemas.openxmlformats.org/officeDocument/2006/relationships/image" Target="../media/image5.png"/><Relationship Id="rId7" Type="http://schemas.openxmlformats.org/officeDocument/2006/relationships/hyperlink" Target="https://library.ucr.edu/about/workshops-events" TargetMode="External"/><Relationship Id="rId2" Type="http://schemas.openxmlformats.org/officeDocument/2006/relationships/notesSlide" Target="../notesSlides/notesSlide48.xml"/><Relationship Id="rId1" Type="http://schemas.openxmlformats.org/officeDocument/2006/relationships/slideLayout" Target="../slideLayouts/slideLayout1.xml"/><Relationship Id="rId6" Type="http://schemas.openxmlformats.org/officeDocument/2006/relationships/image" Target="../media/image94.png"/><Relationship Id="rId5" Type="http://schemas.openxmlformats.org/officeDocument/2006/relationships/hyperlink" Target="https://library.ucr.edu/research-support" TargetMode="External"/><Relationship Id="rId4" Type="http://schemas.openxmlformats.org/officeDocument/2006/relationships/image" Target="../media/image93.png"/><Relationship Id="rId9" Type="http://schemas.openxmlformats.org/officeDocument/2006/relationships/hyperlink" Target="https://library.ucr.edu/research-support/ask-a-librarian" TargetMode="External"/></Relationships>
</file>

<file path=ppt/slides/_rels/slide49.xml.rels><?xml version="1.0" encoding="UTF-8" standalone="yes"?>
<Relationships xmlns="http://schemas.openxmlformats.org/package/2006/relationships"><Relationship Id="rId3" Type="http://schemas.openxmlformats.org/officeDocument/2006/relationships/image" Target="../media/image96.jpeg"/><Relationship Id="rId2" Type="http://schemas.openxmlformats.org/officeDocument/2006/relationships/notesSlide" Target="../notesSlides/notesSlide49.xml"/><Relationship Id="rId1" Type="http://schemas.openxmlformats.org/officeDocument/2006/relationships/slideLayout" Target="../slideLayouts/slideLayout1.xml"/><Relationship Id="rId6" Type="http://schemas.openxmlformats.org/officeDocument/2006/relationships/hyperlink" Target="https://rayuzwyshyn.net/" TargetMode="External"/><Relationship Id="rId5" Type="http://schemas.openxmlformats.org/officeDocument/2006/relationships/hyperlink" Target="mailto:raymondu@ucr.edu" TargetMode="External"/><Relationship Id="rId4" Type="http://schemas.openxmlformats.org/officeDocument/2006/relationships/image" Target="../media/image2.png"/></Relationships>
</file>

<file path=ppt/slides/_rels/slide50.xml.rels><?xml version="1.0" encoding="UTF-8" standalone="yes"?>
<Relationships xmlns="http://schemas.openxmlformats.org/package/2006/relationships"><Relationship Id="rId8" Type="http://schemas.openxmlformats.org/officeDocument/2006/relationships/image" Target="../media/image45.png"/><Relationship Id="rId3" Type="http://schemas.openxmlformats.org/officeDocument/2006/relationships/image" Target="../media/image5.png"/><Relationship Id="rId7" Type="http://schemas.openxmlformats.org/officeDocument/2006/relationships/image" Target="../media/image100.png"/><Relationship Id="rId2" Type="http://schemas.openxmlformats.org/officeDocument/2006/relationships/notesSlide" Target="../notesSlides/notesSlide50.xml"/><Relationship Id="rId1" Type="http://schemas.openxmlformats.org/officeDocument/2006/relationships/slideLayout" Target="../slideLayouts/slideLayout1.xml"/><Relationship Id="rId6" Type="http://schemas.openxmlformats.org/officeDocument/2006/relationships/image" Target="../media/image99.png"/><Relationship Id="rId11" Type="http://schemas.openxmlformats.org/officeDocument/2006/relationships/hyperlink" Target="https://library.ucr.edu/research-support/ask-a-librarian" TargetMode="External"/><Relationship Id="rId5" Type="http://schemas.openxmlformats.org/officeDocument/2006/relationships/image" Target="../media/image98.png"/><Relationship Id="rId10" Type="http://schemas.openxmlformats.org/officeDocument/2006/relationships/image" Target="../media/image8.png"/><Relationship Id="rId4" Type="http://schemas.openxmlformats.org/officeDocument/2006/relationships/image" Target="../media/image97.png"/><Relationship Id="rId9" Type="http://schemas.openxmlformats.org/officeDocument/2006/relationships/image" Target="../media/image95.png"/></Relationships>
</file>

<file path=ppt/slides/_rels/slide51.xml.rels><?xml version="1.0" encoding="UTF-8" standalone="yes"?>
<Relationships xmlns="http://schemas.openxmlformats.org/package/2006/relationships"><Relationship Id="rId3" Type="http://schemas.openxmlformats.org/officeDocument/2006/relationships/image" Target="../media/image5.png"/><Relationship Id="rId7" Type="http://schemas.openxmlformats.org/officeDocument/2006/relationships/hyperlink" Target="https://guides.lib.ucr.edu/plotter" TargetMode="External"/><Relationship Id="rId2" Type="http://schemas.openxmlformats.org/officeDocument/2006/relationships/notesSlide" Target="../notesSlides/notesSlide51.xml"/><Relationship Id="rId1" Type="http://schemas.openxmlformats.org/officeDocument/2006/relationships/slideLayout" Target="../slideLayouts/slideLayout1.xml"/><Relationship Id="rId6" Type="http://schemas.openxmlformats.org/officeDocument/2006/relationships/image" Target="../media/image102.png"/><Relationship Id="rId5" Type="http://schemas.openxmlformats.org/officeDocument/2006/relationships/hyperlink" Target="https://library.ucr.edu/research-support/getting-started/learn-about-research-fundamentals" TargetMode="External"/><Relationship Id="rId4" Type="http://schemas.openxmlformats.org/officeDocument/2006/relationships/image" Target="../media/image101.png"/></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1.xml"/></Relationships>
</file>

<file path=ppt/slides/_rels/slide53.xml.rels><?xml version="1.0" encoding="UTF-8" standalone="yes"?>
<Relationships xmlns="http://schemas.openxmlformats.org/package/2006/relationships"><Relationship Id="rId8" Type="http://schemas.openxmlformats.org/officeDocument/2006/relationships/image" Target="../media/image21.png"/><Relationship Id="rId3" Type="http://schemas.openxmlformats.org/officeDocument/2006/relationships/image" Target="../media/image5.png"/><Relationship Id="rId7" Type="http://schemas.openxmlformats.org/officeDocument/2006/relationships/hyperlink" Target="https://library.ucr.edu/research-support/making-and-innovation" TargetMode="External"/><Relationship Id="rId2" Type="http://schemas.openxmlformats.org/officeDocument/2006/relationships/notesSlide" Target="../notesSlides/notesSlide53.xml"/><Relationship Id="rId1" Type="http://schemas.openxmlformats.org/officeDocument/2006/relationships/slideLayout" Target="../slideLayouts/slideLayout1.xml"/><Relationship Id="rId6" Type="http://schemas.openxmlformats.org/officeDocument/2006/relationships/image" Target="../media/image103.png"/><Relationship Id="rId11" Type="http://schemas.openxmlformats.org/officeDocument/2006/relationships/hyperlink" Target="https://library.ucr.edu/research-support/digital-scholarship" TargetMode="External"/><Relationship Id="rId5" Type="http://schemas.openxmlformats.org/officeDocument/2006/relationships/hyperlink" Target="https://library.ucr.edu/research-support/ai-support-services" TargetMode="External"/><Relationship Id="rId10" Type="http://schemas.openxmlformats.org/officeDocument/2006/relationships/image" Target="../media/image7.png"/><Relationship Id="rId4" Type="http://schemas.openxmlformats.org/officeDocument/2006/relationships/image" Target="../media/image40.png"/><Relationship Id="rId9" Type="http://schemas.openxmlformats.org/officeDocument/2006/relationships/hyperlink" Target="https://library.ucr.edu/research-support/geospatial-mapping" TargetMode="External"/></Relationships>
</file>

<file path=ppt/slides/_rels/slide5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54.xml"/><Relationship Id="rId1" Type="http://schemas.openxmlformats.org/officeDocument/2006/relationships/slideLayout" Target="../slideLayouts/slideLayout1.xml"/></Relationships>
</file>

<file path=ppt/slides/_rels/slide55.xml.rels><?xml version="1.0" encoding="UTF-8" standalone="yes"?>
<Relationships xmlns="http://schemas.openxmlformats.org/package/2006/relationships"><Relationship Id="rId8" Type="http://schemas.openxmlformats.org/officeDocument/2006/relationships/image" Target="../media/image21.png"/><Relationship Id="rId3" Type="http://schemas.openxmlformats.org/officeDocument/2006/relationships/image" Target="../media/image5.png"/><Relationship Id="rId7" Type="http://schemas.openxmlformats.org/officeDocument/2006/relationships/hyperlink" Target="https://calendly.com/inyoungs-ucr/30min" TargetMode="External"/><Relationship Id="rId12" Type="http://schemas.openxmlformats.org/officeDocument/2006/relationships/image" Target="../media/image106.png"/><Relationship Id="rId2" Type="http://schemas.openxmlformats.org/officeDocument/2006/relationships/notesSlide" Target="../notesSlides/notesSlide55.xml"/><Relationship Id="rId1" Type="http://schemas.openxmlformats.org/officeDocument/2006/relationships/slideLayout" Target="../slideLayouts/slideLayout1.xml"/><Relationship Id="rId6" Type="http://schemas.openxmlformats.org/officeDocument/2006/relationships/image" Target="../media/image40.png"/><Relationship Id="rId11" Type="http://schemas.openxmlformats.org/officeDocument/2006/relationships/hyperlink" Target="https://calendly.com/jingh-ucr/digital-scholarship-consultation" TargetMode="External"/><Relationship Id="rId5" Type="http://schemas.openxmlformats.org/officeDocument/2006/relationships/image" Target="../media/image105.png"/><Relationship Id="rId10" Type="http://schemas.openxmlformats.org/officeDocument/2006/relationships/image" Target="../media/image7.png"/><Relationship Id="rId4" Type="http://schemas.openxmlformats.org/officeDocument/2006/relationships/image" Target="../media/image104.png"/><Relationship Id="rId9" Type="http://schemas.openxmlformats.org/officeDocument/2006/relationships/hyperlink" Target="https://calendly.com/janet-reyes" TargetMode="External"/></Relationships>
</file>

<file path=ppt/slides/_rels/slide56.xml.rels><?xml version="1.0" encoding="UTF-8" standalone="yes"?>
<Relationships xmlns="http://schemas.openxmlformats.org/package/2006/relationships"><Relationship Id="rId8" Type="http://schemas.openxmlformats.org/officeDocument/2006/relationships/image" Target="../media/image109.png"/><Relationship Id="rId3" Type="http://schemas.openxmlformats.org/officeDocument/2006/relationships/image" Target="../media/image5.png"/><Relationship Id="rId7" Type="http://schemas.openxmlformats.org/officeDocument/2006/relationships/image" Target="../media/image75.png"/><Relationship Id="rId2" Type="http://schemas.openxmlformats.org/officeDocument/2006/relationships/notesSlide" Target="../notesSlides/notesSlide56.xml"/><Relationship Id="rId1" Type="http://schemas.openxmlformats.org/officeDocument/2006/relationships/slideLayout" Target="../slideLayouts/slideLayout1.xml"/><Relationship Id="rId6" Type="http://schemas.openxmlformats.org/officeDocument/2006/relationships/image" Target="../media/image108.png"/><Relationship Id="rId5" Type="http://schemas.openxmlformats.org/officeDocument/2006/relationships/image" Target="../media/image105.png"/><Relationship Id="rId4" Type="http://schemas.openxmlformats.org/officeDocument/2006/relationships/image" Target="../media/image107.png"/><Relationship Id="rId9" Type="http://schemas.openxmlformats.org/officeDocument/2006/relationships/hyperlink" Target="https://calendly.com/inyoungs-ucr/30min" TargetMode="Externa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0A1F44"/>
        </a:solidFill>
        <a:effectLst/>
      </p:bgPr>
    </p:bg>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9456540" y="145261"/>
            <a:ext cx="2490133" cy="3458518"/>
          </a:xfrm>
          <a:prstGeom prst="rect">
            <a:avLst/>
          </a:prstGeom>
        </p:spPr>
      </p:pic>
      <p:pic>
        <p:nvPicPr>
          <p:cNvPr id="3" name="Image 1" descr="preencoded.png"/>
          <p:cNvPicPr>
            <a:picLocks noChangeAspect="1"/>
          </p:cNvPicPr>
          <p:nvPr/>
        </p:nvPicPr>
        <p:blipFill>
          <a:blip r:embed="rId4"/>
          <a:stretch>
            <a:fillRect/>
          </a:stretch>
        </p:blipFill>
        <p:spPr>
          <a:xfrm>
            <a:off x="245327" y="182880"/>
            <a:ext cx="1995661" cy="457200"/>
          </a:xfrm>
          <a:prstGeom prst="rect">
            <a:avLst/>
          </a:prstGeom>
        </p:spPr>
      </p:pic>
      <p:sp>
        <p:nvSpPr>
          <p:cNvPr id="4" name="Text 0"/>
          <p:cNvSpPr txBox="1"/>
          <p:nvPr/>
        </p:nvSpPr>
        <p:spPr>
          <a:xfrm>
            <a:off x="400490" y="5075849"/>
            <a:ext cx="6400800" cy="274320"/>
          </a:xfrm>
          <a:prstGeom prst="rect">
            <a:avLst/>
          </a:prstGeom>
          <a:noFill/>
          <a:ln/>
        </p:spPr>
        <p:txBody>
          <a:bodyPr wrap="square" lIns="0" tIns="0" rIns="0" bIns="0" rtlCol="0" anchor="ctr"/>
          <a:lstStyle/>
          <a:p>
            <a:pPr marL="0" indent="0">
              <a:buNone/>
            </a:pPr>
            <a:r>
              <a:rPr lang="en-US" sz="1150" b="1" u="sng" kern="0" spc="300" dirty="0">
                <a:solidFill>
                  <a:srgbClr val="FFB81C"/>
                </a:solidFill>
                <a:latin typeface="Calibri" pitchFamily="34" charset="0"/>
                <a:ea typeface="Calibri" pitchFamily="34" charset="-122"/>
                <a:cs typeface="Calibri" pitchFamily="34" charset="-120"/>
                <a:hlinkClick r:id="rId5">
                  <a:extLst>
                    <a:ext uri="{A12FA001-AC4F-418D-AE19-62706E023703}">
                      <ahyp:hlinkClr xmlns:ahyp="http://schemas.microsoft.com/office/drawing/2018/hyperlinkcolor" val="tx"/>
                    </a:ext>
                  </a:extLst>
                </a:hlinkClick>
              </a:rPr>
              <a:t>CE-CERT SPEAKS</a:t>
            </a:r>
            <a:r>
              <a:rPr lang="en-US" sz="1150" b="1" kern="0" spc="300" dirty="0">
                <a:solidFill>
                  <a:srgbClr val="FFB81C"/>
                </a:solidFill>
                <a:latin typeface="Calibri" pitchFamily="34" charset="0"/>
                <a:ea typeface="Calibri" pitchFamily="34" charset="-122"/>
                <a:cs typeface="Calibri" pitchFamily="34" charset="-120"/>
              </a:rPr>
              <a:t>  ·  GRADUATE COHORT  ·  FALL 2026</a:t>
            </a:r>
            <a:endParaRPr lang="en-US" sz="1150" dirty="0"/>
          </a:p>
        </p:txBody>
      </p:sp>
      <p:sp>
        <p:nvSpPr>
          <p:cNvPr id="5" name="Text 1"/>
          <p:cNvSpPr txBox="1"/>
          <p:nvPr/>
        </p:nvSpPr>
        <p:spPr>
          <a:xfrm>
            <a:off x="1483112" y="704200"/>
            <a:ext cx="6795553" cy="1737360"/>
          </a:xfrm>
          <a:prstGeom prst="rect">
            <a:avLst/>
          </a:prstGeom>
          <a:noFill/>
          <a:ln/>
        </p:spPr>
        <p:txBody>
          <a:bodyPr wrap="square" lIns="0" tIns="0" rIns="0" bIns="0" rtlCol="0" anchor="t"/>
          <a:lstStyle/>
          <a:p>
            <a:pPr marL="0" indent="0">
              <a:buNone/>
            </a:pPr>
            <a:r>
              <a:rPr lang="en-US" sz="5000" dirty="0">
                <a:solidFill>
                  <a:srgbClr val="FFFFFF"/>
                </a:solidFill>
                <a:latin typeface="Cambria" pitchFamily="34" charset="0"/>
                <a:ea typeface="Cambria" pitchFamily="34" charset="-122"/>
                <a:cs typeface="Cambria" pitchFamily="34" charset="-120"/>
              </a:rPr>
              <a:t>UCR Library Research and Technology Services</a:t>
            </a:r>
            <a:endParaRPr lang="en-US" sz="5000" dirty="0"/>
          </a:p>
        </p:txBody>
      </p:sp>
      <p:sp>
        <p:nvSpPr>
          <p:cNvPr id="6" name="Text 2"/>
          <p:cNvSpPr txBox="1"/>
          <p:nvPr/>
        </p:nvSpPr>
        <p:spPr>
          <a:xfrm>
            <a:off x="1483112" y="2367481"/>
            <a:ext cx="6035040" cy="822960"/>
          </a:xfrm>
          <a:prstGeom prst="rect">
            <a:avLst/>
          </a:prstGeom>
          <a:noFill/>
          <a:ln/>
        </p:spPr>
        <p:txBody>
          <a:bodyPr wrap="square" lIns="0" tIns="0" rIns="0" bIns="0" rtlCol="0" anchor="t"/>
          <a:lstStyle/>
          <a:p>
            <a:pPr marL="0" indent="0" algn="ctr">
              <a:buNone/>
            </a:pPr>
            <a:r>
              <a:rPr lang="en-US" sz="1900" b="1" dirty="0">
                <a:solidFill>
                  <a:srgbClr val="FFB81C"/>
                </a:solidFill>
                <a:latin typeface="Calibri" pitchFamily="34" charset="0"/>
                <a:ea typeface="Calibri" pitchFamily="34" charset="-122"/>
                <a:cs typeface="Calibri" pitchFamily="34" charset="-120"/>
              </a:rPr>
              <a:t>Research Support, Technology, Staff, </a:t>
            </a:r>
            <a:br>
              <a:rPr lang="en-US" sz="1900" b="1" dirty="0">
                <a:solidFill>
                  <a:srgbClr val="FFB81C"/>
                </a:solidFill>
                <a:latin typeface="Calibri" pitchFamily="34" charset="0"/>
                <a:ea typeface="Calibri" pitchFamily="34" charset="-122"/>
                <a:cs typeface="Calibri" pitchFamily="34" charset="-120"/>
              </a:rPr>
            </a:br>
            <a:r>
              <a:rPr lang="en-US" sz="1900" dirty="0">
                <a:solidFill>
                  <a:srgbClr val="C9D6EA"/>
                </a:solidFill>
                <a:latin typeface="Calibri" pitchFamily="34" charset="0"/>
                <a:ea typeface="Calibri" pitchFamily="34" charset="-122"/>
                <a:cs typeface="Calibri" pitchFamily="34" charset="-120"/>
              </a:rPr>
              <a:t>Consultations, meetups, workshops and events for engineering and Interdisciplinary policy researchers</a:t>
            </a:r>
            <a:endParaRPr lang="en-US" sz="1900" dirty="0"/>
          </a:p>
        </p:txBody>
      </p:sp>
      <p:sp>
        <p:nvSpPr>
          <p:cNvPr id="7" name="Text 3"/>
          <p:cNvSpPr txBox="1"/>
          <p:nvPr/>
        </p:nvSpPr>
        <p:spPr>
          <a:xfrm>
            <a:off x="400490" y="5658872"/>
            <a:ext cx="6400800" cy="868680"/>
          </a:xfrm>
          <a:prstGeom prst="rect">
            <a:avLst/>
          </a:prstGeom>
          <a:noFill/>
          <a:ln/>
        </p:spPr>
        <p:txBody>
          <a:bodyPr wrap="square" lIns="0" tIns="0" rIns="0" bIns="0" rtlCol="0" anchor="t"/>
          <a:lstStyle/>
          <a:p>
            <a:pPr marL="0" indent="0">
              <a:spcAft>
                <a:spcPts val="300"/>
              </a:spcAft>
              <a:buNone/>
            </a:pPr>
            <a:r>
              <a:rPr lang="en-US" sz="1600" b="1" dirty="0">
                <a:solidFill>
                  <a:srgbClr val="FFFFFF"/>
                </a:solidFill>
                <a:latin typeface="Calibri" pitchFamily="34" charset="0"/>
                <a:ea typeface="Calibri" pitchFamily="34" charset="-122"/>
                <a:cs typeface="Calibri" pitchFamily="34" charset="-120"/>
              </a:rPr>
              <a:t>Ray Uzwyshyn, Ph.D., MBA, MLIS</a:t>
            </a:r>
            <a:endParaRPr lang="en-US" sz="1600" dirty="0"/>
          </a:p>
          <a:p>
            <a:pPr marL="0" indent="0">
              <a:spcAft>
                <a:spcPts val="300"/>
              </a:spcAft>
              <a:buNone/>
            </a:pPr>
            <a:r>
              <a:rPr lang="en-US" sz="1200" dirty="0">
                <a:solidFill>
                  <a:srgbClr val="C9D6EA"/>
                </a:solidFill>
                <a:latin typeface="Calibri" pitchFamily="34" charset="0"/>
                <a:ea typeface="Calibri" pitchFamily="34" charset="-122"/>
                <a:cs typeface="Calibri" pitchFamily="34" charset="-120"/>
              </a:rPr>
              <a:t>Acting AUL for Research &amp; Technology  ·  Director of Research Services</a:t>
            </a:r>
            <a:endParaRPr lang="en-US" sz="1600" dirty="0"/>
          </a:p>
          <a:p>
            <a:pPr marL="0" indent="0">
              <a:spcAft>
                <a:spcPts val="300"/>
              </a:spcAft>
              <a:buNone/>
            </a:pPr>
            <a:r>
              <a:rPr lang="en-US" sz="1200" u="sng" dirty="0">
                <a:solidFill>
                  <a:srgbClr val="FFD978"/>
                </a:solidFill>
                <a:latin typeface="Calibri" pitchFamily="34" charset="0"/>
                <a:ea typeface="Calibri" pitchFamily="34" charset="-122"/>
                <a:cs typeface="Calibri" pitchFamily="34" charset="-120"/>
                <a:hlinkClick r:id="rId6">
                  <a:extLst>
                    <a:ext uri="{A12FA001-AC4F-418D-AE19-62706E023703}">
                      <ahyp:hlinkClr xmlns:ahyp="http://schemas.microsoft.com/office/drawing/2018/hyperlinkcolor" val="tx"/>
                    </a:ext>
                  </a:extLst>
                </a:hlinkClick>
              </a:rPr>
              <a:t>raymondu@ucr.edu</a:t>
            </a:r>
            <a:endParaRPr lang="en-US" sz="1600" dirty="0"/>
          </a:p>
        </p:txBody>
      </p:sp>
      <p:pic>
        <p:nvPicPr>
          <p:cNvPr id="8" name="Picture 7">
            <a:extLst>
              <a:ext uri="{FF2B5EF4-FFF2-40B4-BE49-F238E27FC236}">
                <a16:creationId xmlns:a16="http://schemas.microsoft.com/office/drawing/2014/main" id="{B4D9E4CA-D6D0-4990-9D31-D5C2DA434AA0}"/>
              </a:ext>
            </a:extLst>
          </p:cNvPr>
          <p:cNvPicPr>
            <a:picLocks noChangeAspect="1"/>
          </p:cNvPicPr>
          <p:nvPr/>
        </p:nvPicPr>
        <p:blipFill>
          <a:blip r:embed="rId7"/>
          <a:stretch>
            <a:fillRect/>
          </a:stretch>
        </p:blipFill>
        <p:spPr>
          <a:xfrm>
            <a:off x="7522059" y="4079039"/>
            <a:ext cx="4669941" cy="2633700"/>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0A1F44"/>
        </a:solidFill>
        <a:effectLst/>
      </p:bgPr>
    </p:bg>
    <p:spTree>
      <p:nvGrpSpPr>
        <p:cNvPr id="1" name=""/>
        <p:cNvGrpSpPr/>
        <p:nvPr/>
      </p:nvGrpSpPr>
      <p:grpSpPr>
        <a:xfrm>
          <a:off x="0" y="0"/>
          <a:ext cx="0" cy="0"/>
          <a:chOff x="0" y="0"/>
          <a:chExt cx="0" cy="0"/>
        </a:xfrm>
      </p:grpSpPr>
      <p:sp>
        <p:nvSpPr>
          <p:cNvPr id="3" name="Text 0"/>
          <p:cNvSpPr txBox="1"/>
          <p:nvPr/>
        </p:nvSpPr>
        <p:spPr>
          <a:xfrm>
            <a:off x="369909" y="2697480"/>
            <a:ext cx="3657600" cy="1463040"/>
          </a:xfrm>
          <a:prstGeom prst="rect">
            <a:avLst/>
          </a:prstGeom>
          <a:noFill/>
          <a:ln/>
        </p:spPr>
        <p:txBody>
          <a:bodyPr wrap="square" lIns="0" tIns="0" rIns="0" bIns="0" rtlCol="0" anchor="ctr"/>
          <a:lstStyle/>
          <a:p>
            <a:pPr marL="0" indent="0">
              <a:buNone/>
            </a:pPr>
            <a:r>
              <a:rPr lang="en-US" sz="9600" dirty="0">
                <a:solidFill>
                  <a:srgbClr val="FFB81C"/>
                </a:solidFill>
                <a:latin typeface="Cambria" pitchFamily="34" charset="0"/>
                <a:ea typeface="Cambria" pitchFamily="34" charset="-122"/>
                <a:cs typeface="Cambria" pitchFamily="34" charset="-120"/>
              </a:rPr>
              <a:t>01</a:t>
            </a:r>
            <a:br>
              <a:rPr lang="en-US" sz="9600" dirty="0">
                <a:solidFill>
                  <a:srgbClr val="FFB81C"/>
                </a:solidFill>
                <a:latin typeface="Cambria" pitchFamily="34" charset="0"/>
                <a:ea typeface="Cambria" pitchFamily="34" charset="-122"/>
                <a:cs typeface="Cambria" pitchFamily="34" charset="-120"/>
              </a:rPr>
            </a:br>
            <a:r>
              <a:rPr lang="en-US" dirty="0">
                <a:solidFill>
                  <a:srgbClr val="FFB81C"/>
                </a:solidFill>
                <a:latin typeface="Cambria" pitchFamily="34" charset="0"/>
                <a:ea typeface="Cambria" pitchFamily="34" charset="-122"/>
                <a:cs typeface="Cambria" pitchFamily="34" charset="-120"/>
              </a:rPr>
              <a:t>Foundations</a:t>
            </a:r>
            <a:endParaRPr lang="en-US" dirty="0"/>
          </a:p>
        </p:txBody>
      </p:sp>
      <p:sp>
        <p:nvSpPr>
          <p:cNvPr id="4" name="Text 1"/>
          <p:cNvSpPr txBox="1"/>
          <p:nvPr/>
        </p:nvSpPr>
        <p:spPr>
          <a:xfrm>
            <a:off x="2737688" y="970434"/>
            <a:ext cx="7038060" cy="914400"/>
          </a:xfrm>
          <a:prstGeom prst="rect">
            <a:avLst/>
          </a:prstGeom>
          <a:noFill/>
          <a:ln/>
        </p:spPr>
        <p:txBody>
          <a:bodyPr wrap="square" lIns="0" tIns="0" rIns="0" bIns="0" rtlCol="0" anchor="ctr"/>
          <a:lstStyle/>
          <a:p>
            <a:pPr marL="0" indent="0" algn="ctr">
              <a:buNone/>
            </a:pPr>
            <a:r>
              <a:rPr lang="en-US" sz="4000" dirty="0">
                <a:solidFill>
                  <a:srgbClr val="FFFFFF"/>
                </a:solidFill>
                <a:latin typeface="Cambria" pitchFamily="34" charset="0"/>
                <a:ea typeface="Cambria" pitchFamily="34" charset="-122"/>
                <a:cs typeface="Cambria" pitchFamily="34" charset="-120"/>
              </a:rPr>
              <a:t>The UCR Library Website</a:t>
            </a:r>
            <a:br>
              <a:rPr lang="en-US" sz="4000" dirty="0">
                <a:solidFill>
                  <a:srgbClr val="FFFFFF"/>
                </a:solidFill>
                <a:latin typeface="Cambria" pitchFamily="34" charset="0"/>
                <a:ea typeface="Cambria" pitchFamily="34" charset="-122"/>
                <a:cs typeface="Cambria" pitchFamily="34" charset="-120"/>
              </a:rPr>
            </a:br>
            <a:r>
              <a:rPr lang="en-US" sz="2000" dirty="0">
                <a:solidFill>
                  <a:srgbClr val="FFFFFF"/>
                </a:solidFill>
                <a:latin typeface="Cambria" pitchFamily="34" charset="0"/>
                <a:ea typeface="Cambria" pitchFamily="34" charset="-122"/>
                <a:cs typeface="Cambria" pitchFamily="34" charset="-120"/>
              </a:rPr>
              <a:t>(The Basics)</a:t>
            </a:r>
            <a:br>
              <a:rPr lang="en-US" sz="2000" dirty="0">
                <a:solidFill>
                  <a:srgbClr val="FFFFFF"/>
                </a:solidFill>
                <a:latin typeface="Cambria" pitchFamily="34" charset="0"/>
                <a:ea typeface="Cambria" pitchFamily="34" charset="-122"/>
                <a:cs typeface="Cambria" pitchFamily="34" charset="-120"/>
              </a:rPr>
            </a:br>
            <a:br>
              <a:rPr lang="en-US" sz="4000" dirty="0">
                <a:solidFill>
                  <a:srgbClr val="FFFFFF"/>
                </a:solidFill>
                <a:latin typeface="Cambria" pitchFamily="34" charset="0"/>
                <a:ea typeface="Cambria" pitchFamily="34" charset="-122"/>
                <a:cs typeface="Cambria" pitchFamily="34" charset="-120"/>
              </a:rPr>
            </a:br>
            <a:endParaRPr lang="en-US" sz="4000" dirty="0"/>
          </a:p>
        </p:txBody>
      </p:sp>
      <p:sp>
        <p:nvSpPr>
          <p:cNvPr id="5" name="Text 2"/>
          <p:cNvSpPr txBox="1"/>
          <p:nvPr/>
        </p:nvSpPr>
        <p:spPr>
          <a:xfrm>
            <a:off x="3109550" y="5625289"/>
            <a:ext cx="6666199" cy="914400"/>
          </a:xfrm>
          <a:prstGeom prst="rect">
            <a:avLst/>
          </a:prstGeom>
          <a:noFill/>
          <a:ln/>
        </p:spPr>
        <p:txBody>
          <a:bodyPr wrap="square" lIns="0" tIns="0" rIns="0" bIns="0" rtlCol="0" anchor="t"/>
          <a:lstStyle/>
          <a:p>
            <a:pPr marL="0" indent="0" algn="ctr">
              <a:buNone/>
            </a:pPr>
            <a:r>
              <a:rPr lang="en-US" sz="1800" dirty="0">
                <a:solidFill>
                  <a:srgbClr val="C9D6EA"/>
                </a:solidFill>
                <a:latin typeface="Calibri" pitchFamily="34" charset="0"/>
                <a:ea typeface="Calibri" pitchFamily="34" charset="-122"/>
                <a:cs typeface="Calibri" pitchFamily="34" charset="-120"/>
              </a:rPr>
              <a:t>Foundations for graduate research:</a:t>
            </a:r>
            <a:br>
              <a:rPr lang="en-US" sz="1800" dirty="0">
                <a:solidFill>
                  <a:srgbClr val="C9D6EA"/>
                </a:solidFill>
                <a:latin typeface="Calibri" pitchFamily="34" charset="0"/>
                <a:ea typeface="Calibri" pitchFamily="34" charset="-122"/>
                <a:cs typeface="Calibri" pitchFamily="34" charset="-120"/>
              </a:rPr>
            </a:br>
            <a:r>
              <a:rPr lang="en-US" sz="1800" dirty="0">
                <a:solidFill>
                  <a:srgbClr val="C9D6EA"/>
                </a:solidFill>
                <a:latin typeface="Calibri" pitchFamily="34" charset="0"/>
                <a:ea typeface="Calibri" pitchFamily="34" charset="-122"/>
                <a:cs typeface="Calibri" pitchFamily="34" charset="-120"/>
              </a:rPr>
              <a:t> Find Research, </a:t>
            </a:r>
            <a:r>
              <a:rPr lang="en-US" dirty="0">
                <a:solidFill>
                  <a:srgbClr val="C9D6EA"/>
                </a:solidFill>
                <a:latin typeface="Calibri" pitchFamily="34" charset="0"/>
                <a:ea typeface="Calibri" pitchFamily="34" charset="-122"/>
                <a:cs typeface="Calibri" pitchFamily="34" charset="-120"/>
              </a:rPr>
              <a:t>D</a:t>
            </a:r>
            <a:r>
              <a:rPr lang="en-US" sz="1800" dirty="0">
                <a:solidFill>
                  <a:srgbClr val="C9D6EA"/>
                </a:solidFill>
                <a:latin typeface="Calibri" pitchFamily="34" charset="0"/>
                <a:ea typeface="Calibri" pitchFamily="34" charset="-122"/>
                <a:cs typeface="Calibri" pitchFamily="34" charset="-120"/>
              </a:rPr>
              <a:t>iscovery, access and help when you need it</a:t>
            </a:r>
            <a:endParaRPr lang="en-US" sz="1800" dirty="0"/>
          </a:p>
        </p:txBody>
      </p:sp>
      <p:pic>
        <p:nvPicPr>
          <p:cNvPr id="6" name="Image 1" descr="preencoded.png"/>
          <p:cNvPicPr>
            <a:picLocks noChangeAspect="1"/>
          </p:cNvPicPr>
          <p:nvPr/>
        </p:nvPicPr>
        <p:blipFill>
          <a:blip r:embed="rId3"/>
          <a:stretch>
            <a:fillRect/>
          </a:stretch>
        </p:blipFill>
        <p:spPr>
          <a:xfrm>
            <a:off x="548640" y="6382512"/>
            <a:ext cx="1037744" cy="237744"/>
          </a:xfrm>
          <a:prstGeom prst="rect">
            <a:avLst/>
          </a:prstGeom>
        </p:spPr>
      </p:pic>
      <p:sp>
        <p:nvSpPr>
          <p:cNvPr id="7" name="Text 3"/>
          <p:cNvSpPr txBox="1"/>
          <p:nvPr/>
        </p:nvSpPr>
        <p:spPr>
          <a:xfrm>
            <a:off x="1769264" y="6382512"/>
            <a:ext cx="3657600" cy="237744"/>
          </a:xfrm>
          <a:prstGeom prst="rect">
            <a:avLst/>
          </a:prstGeom>
          <a:noFill/>
          <a:ln/>
        </p:spPr>
        <p:txBody>
          <a:bodyPr wrap="square" lIns="0" tIns="0" rIns="0" bIns="0" rtlCol="0" anchor="ctr"/>
          <a:lstStyle/>
          <a:p>
            <a:pPr marL="0" indent="0">
              <a:buNone/>
            </a:pPr>
            <a:r>
              <a:rPr lang="en-US" sz="900" dirty="0">
                <a:solidFill>
                  <a:srgbClr val="C9D6EA"/>
                </a:solidFill>
                <a:latin typeface="Calibri" pitchFamily="34" charset="0"/>
                <a:ea typeface="Calibri" pitchFamily="34" charset="-122"/>
                <a:cs typeface="Calibri" pitchFamily="34" charset="-120"/>
              </a:rPr>
              <a:t>Research &amp; Technology Services</a:t>
            </a:r>
            <a:endParaRPr lang="en-US" sz="900" dirty="0"/>
          </a:p>
        </p:txBody>
      </p:sp>
      <p:sp>
        <p:nvSpPr>
          <p:cNvPr id="8" name="Text 4"/>
          <p:cNvSpPr txBox="1"/>
          <p:nvPr/>
        </p:nvSpPr>
        <p:spPr>
          <a:xfrm>
            <a:off x="10728655" y="6382512"/>
            <a:ext cx="914400" cy="237744"/>
          </a:xfrm>
          <a:prstGeom prst="rect">
            <a:avLst/>
          </a:prstGeom>
          <a:noFill/>
          <a:ln/>
        </p:spPr>
        <p:txBody>
          <a:bodyPr wrap="square" lIns="0" tIns="0" rIns="0" bIns="0" rtlCol="0" anchor="ctr"/>
          <a:lstStyle/>
          <a:p>
            <a:pPr marL="0" indent="0" algn="r">
              <a:buNone/>
            </a:pPr>
            <a:r>
              <a:rPr lang="en-US" sz="900" dirty="0">
                <a:solidFill>
                  <a:srgbClr val="C9D6EA"/>
                </a:solidFill>
                <a:latin typeface="Calibri" pitchFamily="34" charset="0"/>
                <a:ea typeface="Calibri" pitchFamily="34" charset="-122"/>
                <a:cs typeface="Calibri" pitchFamily="34" charset="-120"/>
              </a:rPr>
              <a:t>2</a:t>
            </a:r>
            <a:endParaRPr lang="en-US" sz="900" dirty="0"/>
          </a:p>
        </p:txBody>
      </p:sp>
      <p:pic>
        <p:nvPicPr>
          <p:cNvPr id="10" name="Picture 9">
            <a:extLst>
              <a:ext uri="{FF2B5EF4-FFF2-40B4-BE49-F238E27FC236}">
                <a16:creationId xmlns:a16="http://schemas.microsoft.com/office/drawing/2014/main" id="{C6483958-5322-4C4F-9BCD-630022AE4D07}"/>
              </a:ext>
            </a:extLst>
          </p:cNvPr>
          <p:cNvPicPr>
            <a:picLocks noChangeAspect="1"/>
          </p:cNvPicPr>
          <p:nvPr/>
        </p:nvPicPr>
        <p:blipFill>
          <a:blip r:embed="rId4"/>
          <a:stretch>
            <a:fillRect/>
          </a:stretch>
        </p:blipFill>
        <p:spPr>
          <a:xfrm>
            <a:off x="2198709" y="1493620"/>
            <a:ext cx="9443125" cy="4076246"/>
          </a:xfrm>
          <a:prstGeom prst="rect">
            <a:avLst/>
          </a:prstGeom>
        </p:spPr>
      </p:pic>
      <p:sp>
        <p:nvSpPr>
          <p:cNvPr id="12" name="Text 6">
            <a:extLst>
              <a:ext uri="{FF2B5EF4-FFF2-40B4-BE49-F238E27FC236}">
                <a16:creationId xmlns:a16="http://schemas.microsoft.com/office/drawing/2014/main" id="{A7EF6979-522B-4258-9FA1-0F669E2A13E5}"/>
              </a:ext>
            </a:extLst>
          </p:cNvPr>
          <p:cNvSpPr txBox="1"/>
          <p:nvPr/>
        </p:nvSpPr>
        <p:spPr>
          <a:xfrm>
            <a:off x="214103" y="4853458"/>
            <a:ext cx="3532707" cy="347472"/>
          </a:xfrm>
          <a:prstGeom prst="rect">
            <a:avLst/>
          </a:prstGeom>
          <a:noFill/>
          <a:ln/>
        </p:spPr>
        <p:txBody>
          <a:bodyPr wrap="square" lIns="0" tIns="0" rIns="0" bIns="0" rtlCol="0" anchor="ctr"/>
          <a:lstStyle/>
          <a:p>
            <a:pPr marL="0" indent="0">
              <a:buNone/>
            </a:pPr>
            <a:r>
              <a:rPr lang="en-US" sz="1800" b="1" u="sng" dirty="0">
                <a:solidFill>
                  <a:srgbClr val="0A1F44"/>
                </a:solidFill>
                <a:latin typeface="Cambria" pitchFamily="34" charset="0"/>
                <a:ea typeface="Cambria" pitchFamily="34" charset="-122"/>
                <a:cs typeface="Cambria" pitchFamily="34" charset="-120"/>
                <a:hlinkClick r:id="rId5">
                  <a:extLst>
                    <a:ext uri="{A12FA001-AC4F-418D-AE19-62706E023703}">
                      <ahyp:hlinkClr xmlns:ahyp="http://schemas.microsoft.com/office/drawing/2018/hyperlinkcolor" val="tx"/>
                    </a:ext>
                  </a:extLst>
                </a:hlinkClick>
              </a:rPr>
              <a:t>Homepage</a:t>
            </a:r>
            <a:endParaRPr lang="en-US" sz="1800" dirty="0"/>
          </a:p>
        </p:txBody>
      </p:sp>
      <p:sp>
        <p:nvSpPr>
          <p:cNvPr id="13" name="Text 7">
            <a:extLst>
              <a:ext uri="{FF2B5EF4-FFF2-40B4-BE49-F238E27FC236}">
                <a16:creationId xmlns:a16="http://schemas.microsoft.com/office/drawing/2014/main" id="{5EE4F6AE-FA20-4085-87F9-366A3DD878C6}"/>
              </a:ext>
            </a:extLst>
          </p:cNvPr>
          <p:cNvSpPr txBox="1"/>
          <p:nvPr/>
        </p:nvSpPr>
        <p:spPr>
          <a:xfrm>
            <a:off x="248059" y="4636593"/>
            <a:ext cx="1814829" cy="457200"/>
          </a:xfrm>
          <a:prstGeom prst="rect">
            <a:avLst/>
          </a:prstGeom>
          <a:noFill/>
          <a:ln/>
        </p:spPr>
        <p:txBody>
          <a:bodyPr wrap="square" lIns="0" tIns="0" rIns="0" bIns="0" rtlCol="0" anchor="t"/>
          <a:lstStyle/>
          <a:p>
            <a:pPr marL="0" indent="0">
              <a:buNone/>
            </a:pPr>
            <a:r>
              <a:rPr lang="en-US" sz="1250" dirty="0">
                <a:solidFill>
                  <a:schemeClr val="bg1"/>
                </a:solidFill>
                <a:latin typeface="Calibri" pitchFamily="34" charset="0"/>
                <a:ea typeface="Calibri" pitchFamily="34" charset="-122"/>
                <a:cs typeface="Calibri" pitchFamily="34" charset="-120"/>
              </a:rPr>
              <a:t>One box searches UC Library Search and the website; quick tiles for databases, guides, off-campus access and events.</a:t>
            </a:r>
            <a:endParaRPr lang="en-US" sz="1250" dirty="0">
              <a:solidFill>
                <a:schemeClr val="bg1"/>
              </a:solidFill>
            </a:endParaRPr>
          </a:p>
        </p:txBody>
      </p:sp>
      <p:sp>
        <p:nvSpPr>
          <p:cNvPr id="14" name="Text 8">
            <a:extLst>
              <a:ext uri="{FF2B5EF4-FFF2-40B4-BE49-F238E27FC236}">
                <a16:creationId xmlns:a16="http://schemas.microsoft.com/office/drawing/2014/main" id="{0281EB13-1DCB-4F16-B593-BDB033B90BBE}"/>
              </a:ext>
            </a:extLst>
          </p:cNvPr>
          <p:cNvSpPr txBox="1"/>
          <p:nvPr/>
        </p:nvSpPr>
        <p:spPr>
          <a:xfrm>
            <a:off x="4953142" y="6199073"/>
            <a:ext cx="3532707" cy="256032"/>
          </a:xfrm>
          <a:prstGeom prst="rect">
            <a:avLst/>
          </a:prstGeom>
          <a:noFill/>
          <a:ln/>
        </p:spPr>
        <p:txBody>
          <a:bodyPr wrap="square" lIns="0" tIns="0" rIns="0" bIns="0" rtlCol="0" anchor="ctr"/>
          <a:lstStyle/>
          <a:p>
            <a:pPr marL="0" indent="0">
              <a:buNone/>
            </a:pPr>
            <a:r>
              <a:rPr lang="en-US" sz="2000" b="1" u="sng" dirty="0">
                <a:solidFill>
                  <a:srgbClr val="003DA5"/>
                </a:solidFill>
                <a:latin typeface="Calibri" pitchFamily="34" charset="0"/>
                <a:ea typeface="Calibri" pitchFamily="34" charset="-122"/>
                <a:cs typeface="Calibri" pitchFamily="34" charset="-120"/>
                <a:hlinkClick r:id="rId5">
                  <a:extLst>
                    <a:ext uri="{A12FA001-AC4F-418D-AE19-62706E023703}">
                      <ahyp:hlinkClr xmlns:ahyp="http://schemas.microsoft.com/office/drawing/2018/hyperlinkcolor" val="tx"/>
                    </a:ext>
                  </a:extLst>
                </a:hlinkClick>
              </a:rPr>
              <a:t>library.ucr.edu</a:t>
            </a:r>
            <a:endParaRPr lang="en-US" sz="20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16">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548640" y="384048"/>
            <a:ext cx="9144000" cy="256032"/>
          </a:xfrm>
          <a:prstGeom prst="rect">
            <a:avLst/>
          </a:prstGeom>
          <a:noFill/>
          <a:ln/>
        </p:spPr>
        <p:txBody>
          <a:bodyPr wrap="square" lIns="0" tIns="0" rIns="0" bIns="0" rtlCol="0" anchor="ctr"/>
          <a:lstStyle/>
          <a:p>
            <a:pPr marL="0" indent="0">
              <a:buNone/>
            </a:pPr>
            <a:r>
              <a:rPr lang="en-US" sz="1100" b="1" kern="0" spc="300" dirty="0">
                <a:solidFill>
                  <a:srgbClr val="003DA5"/>
                </a:solidFill>
                <a:latin typeface="Calibri" pitchFamily="34" charset="0"/>
                <a:ea typeface="Calibri" pitchFamily="34" charset="-122"/>
                <a:cs typeface="Calibri" pitchFamily="34" charset="-120"/>
              </a:rPr>
              <a:t>WHO WE ARE</a:t>
            </a:r>
            <a:endParaRPr lang="en-US" sz="1100" dirty="0"/>
          </a:p>
        </p:txBody>
      </p:sp>
      <p:sp>
        <p:nvSpPr>
          <p:cNvPr id="3" name="Text 1"/>
          <p:cNvSpPr txBox="1"/>
          <p:nvPr/>
        </p:nvSpPr>
        <p:spPr>
          <a:xfrm>
            <a:off x="563880" y="411480"/>
            <a:ext cx="11064240" cy="685800"/>
          </a:xfrm>
          <a:prstGeom prst="rect">
            <a:avLst/>
          </a:prstGeom>
          <a:noFill/>
          <a:ln/>
        </p:spPr>
        <p:txBody>
          <a:bodyPr wrap="square" lIns="0" tIns="0" rIns="0" bIns="0" rtlCol="0" anchor="t"/>
          <a:lstStyle/>
          <a:p>
            <a:pPr marL="0" indent="0" algn="ctr">
              <a:buNone/>
            </a:pPr>
            <a:r>
              <a:rPr lang="en-US" sz="3000" dirty="0">
                <a:solidFill>
                  <a:srgbClr val="0A1F44"/>
                </a:solidFill>
                <a:latin typeface="Cambria" pitchFamily="34" charset="0"/>
                <a:ea typeface="Cambria" pitchFamily="34" charset="-122"/>
                <a:cs typeface="Cambria" pitchFamily="34" charset="-120"/>
              </a:rPr>
              <a:t>Librarians and Technologists </a:t>
            </a:r>
            <a:br>
              <a:rPr lang="en-US" sz="3000" dirty="0">
                <a:solidFill>
                  <a:srgbClr val="0A1F44"/>
                </a:solidFill>
                <a:latin typeface="Cambria" pitchFamily="34" charset="0"/>
                <a:ea typeface="Cambria" pitchFamily="34" charset="-122"/>
                <a:cs typeface="Cambria" pitchFamily="34" charset="-120"/>
              </a:rPr>
            </a:br>
            <a:r>
              <a:rPr lang="en-US" sz="2000" dirty="0">
                <a:solidFill>
                  <a:srgbClr val="0A1F44"/>
                </a:solidFill>
                <a:latin typeface="Cambria" pitchFamily="34" charset="0"/>
                <a:ea typeface="Cambria" pitchFamily="34" charset="-122"/>
                <a:cs typeface="Cambria" pitchFamily="34" charset="-120"/>
              </a:rPr>
              <a:t>Available for Consultation on Subject, Technology, Teaching and Project Levels</a:t>
            </a:r>
            <a:endParaRPr lang="en-US" sz="2000" dirty="0"/>
          </a:p>
        </p:txBody>
      </p:sp>
      <p:pic>
        <p:nvPicPr>
          <p:cNvPr id="4" name="Image 0" descr="preencoded.png"/>
          <p:cNvPicPr>
            <a:picLocks noChangeAspect="1"/>
          </p:cNvPicPr>
          <p:nvPr/>
        </p:nvPicPr>
        <p:blipFill>
          <a:blip r:embed="rId3"/>
          <a:stretch>
            <a:fillRect/>
          </a:stretch>
        </p:blipFill>
        <p:spPr>
          <a:xfrm>
            <a:off x="548640" y="6382512"/>
            <a:ext cx="1037744" cy="237744"/>
          </a:xfrm>
          <a:prstGeom prst="rect">
            <a:avLst/>
          </a:prstGeom>
        </p:spPr>
      </p:pic>
      <p:sp>
        <p:nvSpPr>
          <p:cNvPr id="5" name="Text 2"/>
          <p:cNvSpPr txBox="1"/>
          <p:nvPr/>
        </p:nvSpPr>
        <p:spPr>
          <a:xfrm>
            <a:off x="1769264" y="6382512"/>
            <a:ext cx="3657600" cy="237744"/>
          </a:xfrm>
          <a:prstGeom prst="rect">
            <a:avLst/>
          </a:prstGeom>
          <a:noFill/>
          <a:ln/>
        </p:spPr>
        <p:txBody>
          <a:bodyPr wrap="square" lIns="0" tIns="0" rIns="0" bIns="0" rtlCol="0" anchor="ctr"/>
          <a:lstStyle/>
          <a:p>
            <a:pPr marL="0" indent="0">
              <a:buNone/>
            </a:pPr>
            <a:r>
              <a:rPr lang="en-US" sz="900" dirty="0">
                <a:solidFill>
                  <a:srgbClr val="5F6B7D"/>
                </a:solidFill>
                <a:latin typeface="Calibri" pitchFamily="34" charset="0"/>
                <a:ea typeface="Calibri" pitchFamily="34" charset="-122"/>
                <a:cs typeface="Calibri" pitchFamily="34" charset="-120"/>
              </a:rPr>
              <a:t>Research &amp; Technology Services</a:t>
            </a:r>
            <a:endParaRPr lang="en-US" sz="900" dirty="0"/>
          </a:p>
        </p:txBody>
      </p:sp>
      <p:sp>
        <p:nvSpPr>
          <p:cNvPr id="6" name="Text 3"/>
          <p:cNvSpPr txBox="1"/>
          <p:nvPr/>
        </p:nvSpPr>
        <p:spPr>
          <a:xfrm>
            <a:off x="10728655" y="6382512"/>
            <a:ext cx="914400" cy="237744"/>
          </a:xfrm>
          <a:prstGeom prst="rect">
            <a:avLst/>
          </a:prstGeom>
          <a:noFill/>
          <a:ln/>
        </p:spPr>
        <p:txBody>
          <a:bodyPr wrap="square" lIns="0" tIns="0" rIns="0" bIns="0" rtlCol="0" anchor="ctr"/>
          <a:lstStyle/>
          <a:p>
            <a:pPr marL="0" indent="0" algn="r">
              <a:buNone/>
            </a:pPr>
            <a:r>
              <a:rPr lang="en-US" sz="900" dirty="0">
                <a:solidFill>
                  <a:srgbClr val="5F6B7D"/>
                </a:solidFill>
                <a:latin typeface="Calibri" pitchFamily="34" charset="0"/>
                <a:ea typeface="Calibri" pitchFamily="34" charset="-122"/>
                <a:cs typeface="Calibri" pitchFamily="34" charset="-120"/>
              </a:rPr>
              <a:t>16</a:t>
            </a:r>
            <a:endParaRPr lang="en-US" sz="900" dirty="0"/>
          </a:p>
        </p:txBody>
      </p:sp>
      <p:sp>
        <p:nvSpPr>
          <p:cNvPr id="7" name="Shape 4"/>
          <p:cNvSpPr/>
          <p:nvPr/>
        </p:nvSpPr>
        <p:spPr>
          <a:xfrm>
            <a:off x="658368" y="1664208"/>
            <a:ext cx="3533503" cy="4572000"/>
          </a:xfrm>
          <a:prstGeom prst="rect">
            <a:avLst/>
          </a:prstGeom>
          <a:ln w="15875">
            <a:solidFill>
              <a:srgbClr val="FFB81C"/>
            </a:solidFill>
            <a:prstDash val="solid"/>
          </a:ln>
        </p:spPr>
      </p:sp>
      <p:sp>
        <p:nvSpPr>
          <p:cNvPr id="8" name="Shape 5"/>
          <p:cNvSpPr/>
          <p:nvPr/>
        </p:nvSpPr>
        <p:spPr>
          <a:xfrm>
            <a:off x="548640" y="1554480"/>
            <a:ext cx="3533503" cy="4572000"/>
          </a:xfrm>
          <a:prstGeom prst="rect">
            <a:avLst/>
          </a:prstGeom>
          <a:solidFill>
            <a:srgbClr val="FFFFFF"/>
          </a:solidFill>
          <a:ln w="6350">
            <a:solidFill>
              <a:srgbClr val="D3D9E1"/>
            </a:solidFill>
            <a:prstDash val="solid"/>
          </a:ln>
          <a:effectLst>
            <a:outerShdw blurRad="101600" dist="38100" dir="5400000" algn="bl" rotWithShape="0">
              <a:srgbClr val="0A1F44">
                <a:alpha val="22000"/>
              </a:srgbClr>
            </a:outerShdw>
          </a:effectLst>
        </p:spPr>
      </p:sp>
      <p:pic>
        <p:nvPicPr>
          <p:cNvPr id="9" name="Image 1" descr="preencoded.png"/>
          <p:cNvPicPr>
            <a:picLocks noChangeAspect="1"/>
          </p:cNvPicPr>
          <p:nvPr/>
        </p:nvPicPr>
        <p:blipFill>
          <a:blip r:embed="rId4"/>
          <a:stretch>
            <a:fillRect/>
          </a:stretch>
        </p:blipFill>
        <p:spPr>
          <a:xfrm>
            <a:off x="548640" y="1554480"/>
            <a:ext cx="3533503" cy="4572000"/>
          </a:xfrm>
          <a:prstGeom prst="rect">
            <a:avLst/>
          </a:prstGeom>
        </p:spPr>
      </p:pic>
      <p:sp>
        <p:nvSpPr>
          <p:cNvPr id="10" name="Text 6"/>
          <p:cNvSpPr txBox="1"/>
          <p:nvPr/>
        </p:nvSpPr>
        <p:spPr>
          <a:xfrm>
            <a:off x="4937760" y="1924812"/>
            <a:ext cx="6583680" cy="868680"/>
          </a:xfrm>
          <a:prstGeom prst="rect">
            <a:avLst/>
          </a:prstGeom>
          <a:noFill/>
          <a:ln/>
        </p:spPr>
        <p:txBody>
          <a:bodyPr wrap="square" lIns="0" tIns="0" rIns="0" bIns="0" rtlCol="0" anchor="t"/>
          <a:lstStyle/>
          <a:p>
            <a:pPr marL="0" indent="0">
              <a:buNone/>
            </a:pPr>
            <a:r>
              <a:rPr lang="en-US" sz="1500" dirty="0">
                <a:solidFill>
                  <a:srgbClr val="1D2533"/>
                </a:solidFill>
                <a:latin typeface="Calibri" pitchFamily="34" charset="0"/>
                <a:ea typeface="Calibri" pitchFamily="34" charset="-122"/>
                <a:cs typeface="Calibri" pitchFamily="34" charset="-120"/>
              </a:rPr>
              <a:t>Beyond Research &amp; Technology Services, subject and teaching librarians across the Library take consultations — the request form matches you with the right person.</a:t>
            </a:r>
            <a:endParaRPr lang="en-US" sz="1500" dirty="0"/>
          </a:p>
        </p:txBody>
      </p:sp>
      <p:sp>
        <p:nvSpPr>
          <p:cNvPr id="11" name="Shape 7"/>
          <p:cNvSpPr/>
          <p:nvPr/>
        </p:nvSpPr>
        <p:spPr>
          <a:xfrm>
            <a:off x="4983480" y="2651760"/>
            <a:ext cx="6583680" cy="2286000"/>
          </a:xfrm>
          <a:prstGeom prst="rect">
            <a:avLst/>
          </a:prstGeom>
          <a:solidFill>
            <a:srgbClr val="EEF2F7"/>
          </a:solidFill>
          <a:ln/>
        </p:spPr>
      </p:sp>
      <p:sp>
        <p:nvSpPr>
          <p:cNvPr id="12" name="Shape 8"/>
          <p:cNvSpPr/>
          <p:nvPr/>
        </p:nvSpPr>
        <p:spPr>
          <a:xfrm>
            <a:off x="5257800" y="2880360"/>
            <a:ext cx="548640" cy="548640"/>
          </a:xfrm>
          <a:prstGeom prst="ellipse">
            <a:avLst/>
          </a:prstGeom>
          <a:solidFill>
            <a:srgbClr val="0A1F44"/>
          </a:solidFill>
          <a:ln/>
        </p:spPr>
      </p:sp>
      <p:pic>
        <p:nvPicPr>
          <p:cNvPr id="13" name="Image 2" descr="preencoded.png"/>
          <p:cNvPicPr>
            <a:picLocks noChangeAspect="1"/>
          </p:cNvPicPr>
          <p:nvPr/>
        </p:nvPicPr>
        <p:blipFill>
          <a:blip r:embed="rId5"/>
          <a:stretch>
            <a:fillRect/>
          </a:stretch>
        </p:blipFill>
        <p:spPr>
          <a:xfrm>
            <a:off x="5394960" y="3017520"/>
            <a:ext cx="274320" cy="274320"/>
          </a:xfrm>
          <a:prstGeom prst="rect">
            <a:avLst/>
          </a:prstGeom>
        </p:spPr>
      </p:pic>
      <p:sp>
        <p:nvSpPr>
          <p:cNvPr id="14" name="Text 9"/>
          <p:cNvSpPr txBox="1"/>
          <p:nvPr/>
        </p:nvSpPr>
        <p:spPr>
          <a:xfrm>
            <a:off x="5989320" y="2852928"/>
            <a:ext cx="5394960" cy="329184"/>
          </a:xfrm>
          <a:prstGeom prst="rect">
            <a:avLst/>
          </a:prstGeom>
          <a:noFill/>
          <a:ln/>
        </p:spPr>
        <p:txBody>
          <a:bodyPr wrap="square" lIns="0" tIns="0" rIns="0" bIns="0" rtlCol="0" anchor="ctr"/>
          <a:lstStyle/>
          <a:p>
            <a:pPr marL="0" indent="0">
              <a:buNone/>
            </a:pPr>
            <a:r>
              <a:rPr lang="en-US" sz="1800" b="1" dirty="0">
                <a:solidFill>
                  <a:srgbClr val="0A1F44"/>
                </a:solidFill>
                <a:latin typeface="Cambria" pitchFamily="34" charset="0"/>
                <a:ea typeface="Cambria" pitchFamily="34" charset="-122"/>
                <a:cs typeface="Cambria" pitchFamily="34" charset="-120"/>
              </a:rPr>
              <a:t>Jing Han, Digital Scholarship Librarian</a:t>
            </a:r>
            <a:endParaRPr lang="en-US" sz="1800" dirty="0"/>
          </a:p>
        </p:txBody>
      </p:sp>
      <p:sp>
        <p:nvSpPr>
          <p:cNvPr id="15" name="Text 10"/>
          <p:cNvSpPr txBox="1"/>
          <p:nvPr/>
        </p:nvSpPr>
        <p:spPr>
          <a:xfrm>
            <a:off x="5989320" y="3182112"/>
            <a:ext cx="5394960" cy="274320"/>
          </a:xfrm>
          <a:prstGeom prst="rect">
            <a:avLst/>
          </a:prstGeom>
          <a:noFill/>
          <a:ln/>
        </p:spPr>
        <p:txBody>
          <a:bodyPr wrap="square" lIns="0" tIns="0" rIns="0" bIns="0" rtlCol="0" anchor="ctr"/>
          <a:lstStyle/>
          <a:p>
            <a:pPr marL="0" indent="0">
              <a:buNone/>
            </a:pPr>
            <a:r>
              <a:rPr lang="en-US" sz="1300" dirty="0">
                <a:solidFill>
                  <a:srgbClr val="5F6B7D"/>
                </a:solidFill>
                <a:latin typeface="Calibri" pitchFamily="34" charset="0"/>
                <a:ea typeface="Calibri" pitchFamily="34" charset="-122"/>
                <a:cs typeface="Calibri" pitchFamily="34" charset="-120"/>
              </a:rPr>
              <a:t>Scholarly communication and digital scholarship consultations</a:t>
            </a:r>
            <a:endParaRPr lang="en-US" sz="1300" dirty="0"/>
          </a:p>
        </p:txBody>
      </p:sp>
      <p:sp>
        <p:nvSpPr>
          <p:cNvPr id="16" name="Text 11"/>
          <p:cNvSpPr txBox="1"/>
          <p:nvPr/>
        </p:nvSpPr>
        <p:spPr>
          <a:xfrm>
            <a:off x="5257800" y="3657600"/>
            <a:ext cx="6126480" cy="1188720"/>
          </a:xfrm>
          <a:prstGeom prst="rect">
            <a:avLst/>
          </a:prstGeom>
          <a:noFill/>
          <a:ln/>
        </p:spPr>
        <p:txBody>
          <a:bodyPr wrap="square" lIns="0" tIns="0" rIns="0" bIns="0" rtlCol="0" anchor="t"/>
          <a:lstStyle/>
          <a:p>
            <a:pPr marL="0" indent="0">
              <a:spcAft>
                <a:spcPts val="400"/>
              </a:spcAft>
              <a:buNone/>
            </a:pPr>
            <a:r>
              <a:rPr lang="en-US" sz="1350" b="1" u="sng" dirty="0">
                <a:solidFill>
                  <a:srgbClr val="003DA5"/>
                </a:solidFill>
                <a:latin typeface="Calibri" pitchFamily="34" charset="0"/>
                <a:ea typeface="Calibri" pitchFamily="34" charset="-122"/>
                <a:cs typeface="Calibri" pitchFamily="34" charset="-120"/>
                <a:hlinkClick r:id="rId6">
                  <a:extLst>
                    <a:ext uri="{A12FA001-AC4F-418D-AE19-62706E023703}">
                      <ahyp:hlinkClr xmlns:ahyp="http://schemas.microsoft.com/office/drawing/2018/hyperlinkcolor" val="tx"/>
                    </a:ext>
                  </a:extLst>
                </a:hlinkClick>
              </a:rPr>
              <a:t>Scholarly Communication Services</a:t>
            </a:r>
            <a:endParaRPr lang="en-US" sz="1350" dirty="0"/>
          </a:p>
          <a:p>
            <a:pPr marL="0" indent="0">
              <a:spcAft>
                <a:spcPts val="400"/>
              </a:spcAft>
              <a:buNone/>
            </a:pPr>
            <a:r>
              <a:rPr lang="en-US" sz="1350" b="1" u="sng" dirty="0">
                <a:solidFill>
                  <a:srgbClr val="003DA5"/>
                </a:solidFill>
                <a:latin typeface="Calibri" pitchFamily="34" charset="0"/>
                <a:ea typeface="Calibri" pitchFamily="34" charset="-122"/>
                <a:cs typeface="Calibri" pitchFamily="34" charset="-120"/>
                <a:hlinkClick r:id="rId7">
                  <a:extLst>
                    <a:ext uri="{A12FA001-AC4F-418D-AE19-62706E023703}">
                      <ahyp:hlinkClr xmlns:ahyp="http://schemas.microsoft.com/office/drawing/2018/hyperlinkcolor" val="tx"/>
                    </a:ext>
                  </a:extLst>
                </a:hlinkClick>
              </a:rPr>
              <a:t>Digital Scholarship</a:t>
            </a:r>
            <a:endParaRPr lang="en-US" sz="1350" dirty="0"/>
          </a:p>
          <a:p>
            <a:pPr marL="0" indent="0">
              <a:spcAft>
                <a:spcPts val="400"/>
              </a:spcAft>
              <a:buNone/>
            </a:pPr>
            <a:r>
              <a:rPr lang="en-US" sz="1350" u="sng" dirty="0">
                <a:solidFill>
                  <a:srgbClr val="003DA5"/>
                </a:solidFill>
                <a:latin typeface="Calibri" pitchFamily="34" charset="0"/>
                <a:ea typeface="Calibri" pitchFamily="34" charset="-122"/>
                <a:cs typeface="Calibri" pitchFamily="34" charset="-120"/>
                <a:hlinkClick r:id="rId8">
                  <a:extLst>
                    <a:ext uri="{A12FA001-AC4F-418D-AE19-62706E023703}">
                      <ahyp:hlinkClr xmlns:ahyp="http://schemas.microsoft.com/office/drawing/2018/hyperlinkcolor" val="tx"/>
                    </a:ext>
                  </a:extLst>
                </a:hlinkClick>
              </a:rPr>
              <a:t>Book: scholarly communication consultation</a:t>
            </a:r>
            <a:endParaRPr lang="en-US" sz="1350" dirty="0"/>
          </a:p>
          <a:p>
            <a:pPr marL="0" indent="0">
              <a:spcAft>
                <a:spcPts val="400"/>
              </a:spcAft>
              <a:buNone/>
            </a:pPr>
            <a:r>
              <a:rPr lang="en-US" sz="1350" u="sng" dirty="0">
                <a:solidFill>
                  <a:srgbClr val="003DA5"/>
                </a:solidFill>
                <a:latin typeface="Calibri" pitchFamily="34" charset="0"/>
                <a:ea typeface="Calibri" pitchFamily="34" charset="-122"/>
                <a:cs typeface="Calibri" pitchFamily="34" charset="-120"/>
                <a:hlinkClick r:id="rId9">
                  <a:extLst>
                    <a:ext uri="{A12FA001-AC4F-418D-AE19-62706E023703}">
                      <ahyp:hlinkClr xmlns:ahyp="http://schemas.microsoft.com/office/drawing/2018/hyperlinkcolor" val="tx"/>
                    </a:ext>
                  </a:extLst>
                </a:hlinkClick>
              </a:rPr>
              <a:t>Book: digital scholarship consultation</a:t>
            </a:r>
            <a:endParaRPr lang="en-US" sz="1350" dirty="0"/>
          </a:p>
        </p:txBody>
      </p:sp>
      <p:pic>
        <p:nvPicPr>
          <p:cNvPr id="17" name="Image 3" descr="preencoded.png"/>
          <p:cNvPicPr>
            <a:picLocks noChangeAspect="1"/>
          </p:cNvPicPr>
          <p:nvPr/>
        </p:nvPicPr>
        <p:blipFill>
          <a:blip r:embed="rId10"/>
          <a:stretch>
            <a:fillRect/>
          </a:stretch>
        </p:blipFill>
        <p:spPr>
          <a:xfrm>
            <a:off x="5074920" y="5120640"/>
            <a:ext cx="868680" cy="868680"/>
          </a:xfrm>
          <a:prstGeom prst="rect">
            <a:avLst/>
          </a:prstGeom>
        </p:spPr>
      </p:pic>
      <p:sp>
        <p:nvSpPr>
          <p:cNvPr id="18" name="Text 12"/>
          <p:cNvSpPr txBox="1"/>
          <p:nvPr/>
        </p:nvSpPr>
        <p:spPr>
          <a:xfrm>
            <a:off x="6126480" y="5230368"/>
            <a:ext cx="5394960" cy="640080"/>
          </a:xfrm>
          <a:prstGeom prst="rect">
            <a:avLst/>
          </a:prstGeom>
          <a:noFill/>
          <a:ln/>
        </p:spPr>
        <p:txBody>
          <a:bodyPr wrap="square" lIns="0" tIns="0" rIns="0" bIns="0" rtlCol="0" anchor="ctr"/>
          <a:lstStyle/>
          <a:p>
            <a:pPr marL="0" indent="0">
              <a:spcAft>
                <a:spcPts val="200"/>
              </a:spcAft>
              <a:buNone/>
            </a:pPr>
            <a:r>
              <a:rPr lang="en-US" sz="1300" b="1" dirty="0">
                <a:solidFill>
                  <a:srgbClr val="0A1F44"/>
                </a:solidFill>
                <a:latin typeface="Calibri" pitchFamily="34" charset="0"/>
                <a:ea typeface="Calibri" pitchFamily="34" charset="-122"/>
                <a:cs typeface="Calibri" pitchFamily="34" charset="-120"/>
              </a:rPr>
              <a:t>Request a consultation</a:t>
            </a:r>
            <a:endParaRPr lang="en-US" sz="1300" dirty="0"/>
          </a:p>
          <a:p>
            <a:pPr marL="0" indent="0">
              <a:spcAft>
                <a:spcPts val="200"/>
              </a:spcAft>
              <a:buNone/>
            </a:pPr>
            <a:r>
              <a:rPr lang="en-US" sz="1300" dirty="0">
                <a:solidFill>
                  <a:srgbClr val="5F6B7D"/>
                </a:solidFill>
                <a:latin typeface="Calibri" pitchFamily="34" charset="0"/>
                <a:ea typeface="Calibri" pitchFamily="34" charset="-122"/>
                <a:cs typeface="Calibri" pitchFamily="34" charset="-120"/>
              </a:rPr>
              <a:t>Scan, or use the form on the Ask Us page</a:t>
            </a:r>
            <a:endParaRPr lang="en-US" sz="1300" dirty="0"/>
          </a:p>
        </p:txBody>
      </p:sp>
      <p:pic>
        <p:nvPicPr>
          <p:cNvPr id="20" name="Picture 19">
            <a:extLst>
              <a:ext uri="{FF2B5EF4-FFF2-40B4-BE49-F238E27FC236}">
                <a16:creationId xmlns:a16="http://schemas.microsoft.com/office/drawing/2014/main" id="{093107F2-1325-4AC7-8C83-D24C6375E9E3}"/>
              </a:ext>
            </a:extLst>
          </p:cNvPr>
          <p:cNvPicPr>
            <a:picLocks noChangeAspect="1"/>
          </p:cNvPicPr>
          <p:nvPr/>
        </p:nvPicPr>
        <p:blipFill>
          <a:blip r:embed="rId11"/>
          <a:stretch>
            <a:fillRect/>
          </a:stretch>
        </p:blipFill>
        <p:spPr>
          <a:xfrm>
            <a:off x="10223759" y="3566160"/>
            <a:ext cx="1009791" cy="1086002"/>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5">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548640" y="384048"/>
            <a:ext cx="9144000" cy="256032"/>
          </a:xfrm>
          <a:prstGeom prst="rect">
            <a:avLst/>
          </a:prstGeom>
          <a:noFill/>
          <a:ln/>
        </p:spPr>
        <p:txBody>
          <a:bodyPr wrap="square" lIns="0" tIns="0" rIns="0" bIns="0" rtlCol="0" anchor="ctr"/>
          <a:lstStyle/>
          <a:p>
            <a:pPr marL="0" indent="0">
              <a:buNone/>
            </a:pPr>
            <a:r>
              <a:rPr lang="en-US" sz="1100" b="1" kern="0" spc="300" dirty="0">
                <a:solidFill>
                  <a:srgbClr val="003DA5"/>
                </a:solidFill>
                <a:latin typeface="Calibri" pitchFamily="34" charset="0"/>
                <a:ea typeface="Calibri" pitchFamily="34" charset="-122"/>
                <a:cs typeface="Calibri" pitchFamily="34" charset="-120"/>
              </a:rPr>
              <a:t>01 · FIND</a:t>
            </a:r>
            <a:endParaRPr lang="en-US" sz="1100" dirty="0"/>
          </a:p>
        </p:txBody>
      </p:sp>
      <p:sp>
        <p:nvSpPr>
          <p:cNvPr id="3" name="Text 1"/>
          <p:cNvSpPr txBox="1"/>
          <p:nvPr/>
        </p:nvSpPr>
        <p:spPr>
          <a:xfrm>
            <a:off x="548640" y="658368"/>
            <a:ext cx="11064240" cy="685800"/>
          </a:xfrm>
          <a:prstGeom prst="rect">
            <a:avLst/>
          </a:prstGeom>
          <a:noFill/>
          <a:ln/>
        </p:spPr>
        <p:txBody>
          <a:bodyPr wrap="square" lIns="0" tIns="0" rIns="0" bIns="0" rtlCol="0" anchor="t"/>
          <a:lstStyle/>
          <a:p>
            <a:pPr marL="0" indent="0">
              <a:buNone/>
            </a:pPr>
            <a:r>
              <a:rPr lang="en-US" sz="4400" dirty="0">
                <a:solidFill>
                  <a:srgbClr val="0A1F44"/>
                </a:solidFill>
                <a:latin typeface="Cambria" pitchFamily="34" charset="0"/>
                <a:ea typeface="Cambria" pitchFamily="34" charset="-122"/>
                <a:cs typeface="Cambria" pitchFamily="34" charset="-120"/>
              </a:rPr>
              <a:t>UC Library System Search</a:t>
            </a:r>
            <a:endParaRPr lang="en-US" sz="4400" dirty="0"/>
          </a:p>
        </p:txBody>
      </p:sp>
      <p:pic>
        <p:nvPicPr>
          <p:cNvPr id="4" name="Image 0" descr="preencoded.png"/>
          <p:cNvPicPr>
            <a:picLocks noChangeAspect="1"/>
          </p:cNvPicPr>
          <p:nvPr/>
        </p:nvPicPr>
        <p:blipFill>
          <a:blip r:embed="rId3"/>
          <a:stretch>
            <a:fillRect/>
          </a:stretch>
        </p:blipFill>
        <p:spPr>
          <a:xfrm>
            <a:off x="548640" y="6382512"/>
            <a:ext cx="1037744" cy="237744"/>
          </a:xfrm>
          <a:prstGeom prst="rect">
            <a:avLst/>
          </a:prstGeom>
        </p:spPr>
      </p:pic>
      <p:sp>
        <p:nvSpPr>
          <p:cNvPr id="5" name="Text 2"/>
          <p:cNvSpPr txBox="1"/>
          <p:nvPr/>
        </p:nvSpPr>
        <p:spPr>
          <a:xfrm>
            <a:off x="1769264" y="6382512"/>
            <a:ext cx="3657600" cy="237744"/>
          </a:xfrm>
          <a:prstGeom prst="rect">
            <a:avLst/>
          </a:prstGeom>
          <a:noFill/>
          <a:ln/>
        </p:spPr>
        <p:txBody>
          <a:bodyPr wrap="square" lIns="0" tIns="0" rIns="0" bIns="0" rtlCol="0" anchor="ctr"/>
          <a:lstStyle/>
          <a:p>
            <a:pPr marL="0" indent="0">
              <a:buNone/>
            </a:pPr>
            <a:r>
              <a:rPr lang="en-US" sz="900" dirty="0">
                <a:solidFill>
                  <a:srgbClr val="5F6B7D"/>
                </a:solidFill>
                <a:latin typeface="Calibri" pitchFamily="34" charset="0"/>
                <a:ea typeface="Calibri" pitchFamily="34" charset="-122"/>
                <a:cs typeface="Calibri" pitchFamily="34" charset="-120"/>
              </a:rPr>
              <a:t>Research &amp; Technology Services</a:t>
            </a:r>
            <a:endParaRPr lang="en-US" sz="900" dirty="0"/>
          </a:p>
        </p:txBody>
      </p:sp>
      <p:sp>
        <p:nvSpPr>
          <p:cNvPr id="6" name="Text 3"/>
          <p:cNvSpPr txBox="1"/>
          <p:nvPr/>
        </p:nvSpPr>
        <p:spPr>
          <a:xfrm>
            <a:off x="10728655" y="6382512"/>
            <a:ext cx="914400" cy="237744"/>
          </a:xfrm>
          <a:prstGeom prst="rect">
            <a:avLst/>
          </a:prstGeom>
          <a:noFill/>
          <a:ln/>
        </p:spPr>
        <p:txBody>
          <a:bodyPr wrap="square" lIns="0" tIns="0" rIns="0" bIns="0" rtlCol="0" anchor="ctr"/>
          <a:lstStyle/>
          <a:p>
            <a:pPr marL="0" indent="0" algn="r">
              <a:buNone/>
            </a:pPr>
            <a:r>
              <a:rPr lang="en-US" sz="900" dirty="0">
                <a:solidFill>
                  <a:srgbClr val="5F6B7D"/>
                </a:solidFill>
                <a:latin typeface="Calibri" pitchFamily="34" charset="0"/>
                <a:ea typeface="Calibri" pitchFamily="34" charset="-122"/>
                <a:cs typeface="Calibri" pitchFamily="34" charset="-120"/>
              </a:rPr>
              <a:t>5</a:t>
            </a:r>
            <a:endParaRPr lang="en-US" sz="900" dirty="0"/>
          </a:p>
        </p:txBody>
      </p:sp>
      <p:sp>
        <p:nvSpPr>
          <p:cNvPr id="7" name="Shape 4"/>
          <p:cNvSpPr/>
          <p:nvPr/>
        </p:nvSpPr>
        <p:spPr>
          <a:xfrm>
            <a:off x="658368" y="1709928"/>
            <a:ext cx="7040880" cy="4080510"/>
          </a:xfrm>
          <a:prstGeom prst="rect">
            <a:avLst/>
          </a:prstGeom>
          <a:ln w="15875">
            <a:solidFill>
              <a:srgbClr val="FFB81C"/>
            </a:solidFill>
            <a:prstDash val="solid"/>
          </a:ln>
        </p:spPr>
      </p:sp>
      <p:sp>
        <p:nvSpPr>
          <p:cNvPr id="8" name="Shape 5"/>
          <p:cNvSpPr/>
          <p:nvPr/>
        </p:nvSpPr>
        <p:spPr>
          <a:xfrm>
            <a:off x="548640" y="1600200"/>
            <a:ext cx="7040880" cy="4080510"/>
          </a:xfrm>
          <a:prstGeom prst="rect">
            <a:avLst/>
          </a:prstGeom>
          <a:solidFill>
            <a:srgbClr val="FFFFFF"/>
          </a:solidFill>
          <a:ln w="6350">
            <a:solidFill>
              <a:srgbClr val="D3D9E1"/>
            </a:solidFill>
            <a:prstDash val="solid"/>
          </a:ln>
          <a:effectLst>
            <a:outerShdw blurRad="101600" dist="38100" dir="5400000" algn="bl" rotWithShape="0">
              <a:srgbClr val="0A1F44">
                <a:alpha val="22000"/>
              </a:srgbClr>
            </a:outerShdw>
          </a:effectLst>
        </p:spPr>
      </p:sp>
      <p:pic>
        <p:nvPicPr>
          <p:cNvPr id="9" name="Image 1" descr="preencoded.png"/>
          <p:cNvPicPr>
            <a:picLocks noChangeAspect="1"/>
          </p:cNvPicPr>
          <p:nvPr/>
        </p:nvPicPr>
        <p:blipFill>
          <a:blip r:embed="rId4"/>
          <a:stretch>
            <a:fillRect/>
          </a:stretch>
        </p:blipFill>
        <p:spPr>
          <a:xfrm>
            <a:off x="548640" y="1600200"/>
            <a:ext cx="7040880" cy="4080510"/>
          </a:xfrm>
          <a:prstGeom prst="rect">
            <a:avLst/>
          </a:prstGeom>
        </p:spPr>
      </p:pic>
      <p:sp>
        <p:nvSpPr>
          <p:cNvPr id="10" name="Text 6"/>
          <p:cNvSpPr txBox="1"/>
          <p:nvPr/>
        </p:nvSpPr>
        <p:spPr>
          <a:xfrm>
            <a:off x="8001000" y="1600200"/>
            <a:ext cx="3611880" cy="256032"/>
          </a:xfrm>
          <a:prstGeom prst="rect">
            <a:avLst/>
          </a:prstGeom>
          <a:noFill/>
          <a:ln/>
        </p:spPr>
        <p:txBody>
          <a:bodyPr wrap="square" lIns="0" tIns="0" rIns="0" bIns="0" rtlCol="0" anchor="ctr"/>
          <a:lstStyle/>
          <a:p>
            <a:pPr marL="0" indent="0">
              <a:buNone/>
            </a:pPr>
            <a:r>
              <a:rPr lang="en-US" sz="1100" b="1" kern="0" spc="300" dirty="0">
                <a:solidFill>
                  <a:srgbClr val="003DA5"/>
                </a:solidFill>
                <a:latin typeface="Calibri" pitchFamily="34" charset="0"/>
                <a:ea typeface="Calibri" pitchFamily="34" charset="-122"/>
                <a:cs typeface="Calibri" pitchFamily="34" charset="-120"/>
              </a:rPr>
              <a:t>HOW TO USE IT</a:t>
            </a:r>
            <a:endParaRPr lang="en-US" sz="1100" dirty="0"/>
          </a:p>
        </p:txBody>
      </p:sp>
      <p:sp>
        <p:nvSpPr>
          <p:cNvPr id="11" name="Shape 7"/>
          <p:cNvSpPr/>
          <p:nvPr/>
        </p:nvSpPr>
        <p:spPr>
          <a:xfrm>
            <a:off x="8001000" y="1965960"/>
            <a:ext cx="347472" cy="347472"/>
          </a:xfrm>
          <a:prstGeom prst="ellipse">
            <a:avLst/>
          </a:prstGeom>
          <a:solidFill>
            <a:srgbClr val="FFB81C"/>
          </a:solidFill>
          <a:ln/>
        </p:spPr>
      </p:sp>
      <p:sp>
        <p:nvSpPr>
          <p:cNvPr id="12" name="Text 8"/>
          <p:cNvSpPr txBox="1"/>
          <p:nvPr/>
        </p:nvSpPr>
        <p:spPr>
          <a:xfrm>
            <a:off x="8001000" y="1965960"/>
            <a:ext cx="347472" cy="347472"/>
          </a:xfrm>
          <a:prstGeom prst="rect">
            <a:avLst/>
          </a:prstGeom>
          <a:noFill/>
          <a:ln/>
        </p:spPr>
        <p:txBody>
          <a:bodyPr wrap="square" lIns="0" tIns="0" rIns="0" bIns="0" rtlCol="0" anchor="ctr"/>
          <a:lstStyle/>
          <a:p>
            <a:pPr marL="0" indent="0" algn="ctr">
              <a:buNone/>
            </a:pPr>
            <a:r>
              <a:rPr lang="en-US" sz="1300" b="1" dirty="0">
                <a:solidFill>
                  <a:srgbClr val="0A1F44"/>
                </a:solidFill>
                <a:latin typeface="Calibri" pitchFamily="34" charset="0"/>
                <a:ea typeface="Calibri" pitchFamily="34" charset="-122"/>
                <a:cs typeface="Calibri" pitchFamily="34" charset="-120"/>
              </a:rPr>
              <a:t>1</a:t>
            </a:r>
            <a:endParaRPr lang="en-US" sz="1300" dirty="0"/>
          </a:p>
        </p:txBody>
      </p:sp>
      <p:sp>
        <p:nvSpPr>
          <p:cNvPr id="13" name="Text 9"/>
          <p:cNvSpPr txBox="1"/>
          <p:nvPr/>
        </p:nvSpPr>
        <p:spPr>
          <a:xfrm>
            <a:off x="8503920" y="1947672"/>
            <a:ext cx="3108960" cy="566928"/>
          </a:xfrm>
          <a:prstGeom prst="rect">
            <a:avLst/>
          </a:prstGeom>
          <a:noFill/>
          <a:ln/>
        </p:spPr>
        <p:txBody>
          <a:bodyPr wrap="square" lIns="0" tIns="0" rIns="0" bIns="0" rtlCol="0" anchor="t"/>
          <a:lstStyle/>
          <a:p>
            <a:pPr marL="0" indent="0">
              <a:buNone/>
            </a:pPr>
            <a:r>
              <a:rPr lang="en-US" sz="1350" dirty="0">
                <a:solidFill>
                  <a:srgbClr val="1D2533"/>
                </a:solidFill>
                <a:latin typeface="Calibri" pitchFamily="34" charset="0"/>
                <a:ea typeface="Calibri" pitchFamily="34" charset="-122"/>
                <a:cs typeface="Calibri" pitchFamily="34" charset="-120"/>
              </a:rPr>
              <a:t>Type keywords — use quotes for phrases and AND / OR to combine concepts</a:t>
            </a:r>
            <a:endParaRPr lang="en-US" sz="1350" dirty="0"/>
          </a:p>
        </p:txBody>
      </p:sp>
      <p:sp>
        <p:nvSpPr>
          <p:cNvPr id="14" name="Shape 10"/>
          <p:cNvSpPr/>
          <p:nvPr/>
        </p:nvSpPr>
        <p:spPr>
          <a:xfrm>
            <a:off x="8001000" y="2624328"/>
            <a:ext cx="347472" cy="347472"/>
          </a:xfrm>
          <a:prstGeom prst="ellipse">
            <a:avLst/>
          </a:prstGeom>
          <a:solidFill>
            <a:srgbClr val="FFB81C"/>
          </a:solidFill>
          <a:ln/>
        </p:spPr>
      </p:sp>
      <p:sp>
        <p:nvSpPr>
          <p:cNvPr id="15" name="Text 11"/>
          <p:cNvSpPr txBox="1"/>
          <p:nvPr/>
        </p:nvSpPr>
        <p:spPr>
          <a:xfrm>
            <a:off x="8001000" y="2624328"/>
            <a:ext cx="347472" cy="347472"/>
          </a:xfrm>
          <a:prstGeom prst="rect">
            <a:avLst/>
          </a:prstGeom>
          <a:noFill/>
          <a:ln/>
        </p:spPr>
        <p:txBody>
          <a:bodyPr wrap="square" lIns="0" tIns="0" rIns="0" bIns="0" rtlCol="0" anchor="ctr"/>
          <a:lstStyle/>
          <a:p>
            <a:pPr marL="0" indent="0" algn="ctr">
              <a:buNone/>
            </a:pPr>
            <a:r>
              <a:rPr lang="en-US" sz="1300" b="1" dirty="0">
                <a:solidFill>
                  <a:srgbClr val="0A1F44"/>
                </a:solidFill>
                <a:latin typeface="Calibri" pitchFamily="34" charset="0"/>
                <a:ea typeface="Calibri" pitchFamily="34" charset="-122"/>
                <a:cs typeface="Calibri" pitchFamily="34" charset="-120"/>
              </a:rPr>
              <a:t>2</a:t>
            </a:r>
            <a:endParaRPr lang="en-US" sz="1300" dirty="0"/>
          </a:p>
        </p:txBody>
      </p:sp>
      <p:sp>
        <p:nvSpPr>
          <p:cNvPr id="16" name="Text 12"/>
          <p:cNvSpPr txBox="1"/>
          <p:nvPr/>
        </p:nvSpPr>
        <p:spPr>
          <a:xfrm>
            <a:off x="8503920" y="2606040"/>
            <a:ext cx="3108960" cy="566928"/>
          </a:xfrm>
          <a:prstGeom prst="rect">
            <a:avLst/>
          </a:prstGeom>
          <a:noFill/>
          <a:ln/>
        </p:spPr>
        <p:txBody>
          <a:bodyPr wrap="square" lIns="0" tIns="0" rIns="0" bIns="0" rtlCol="0" anchor="t"/>
          <a:lstStyle/>
          <a:p>
            <a:pPr marL="0" indent="0">
              <a:buNone/>
            </a:pPr>
            <a:r>
              <a:rPr lang="en-US" sz="1350" dirty="0">
                <a:solidFill>
                  <a:srgbClr val="1D2533"/>
                </a:solidFill>
                <a:latin typeface="Calibri" pitchFamily="34" charset="0"/>
                <a:ea typeface="Calibri" pitchFamily="34" charset="-122"/>
                <a:cs typeface="Calibri" pitchFamily="34" charset="-120"/>
              </a:rPr>
              <a:t>Choose a scope: Articles, books &amp; more, or the UCR Catalog only</a:t>
            </a:r>
            <a:endParaRPr lang="en-US" sz="1350" dirty="0"/>
          </a:p>
        </p:txBody>
      </p:sp>
      <p:sp>
        <p:nvSpPr>
          <p:cNvPr id="17" name="Shape 13"/>
          <p:cNvSpPr/>
          <p:nvPr/>
        </p:nvSpPr>
        <p:spPr>
          <a:xfrm>
            <a:off x="8001000" y="3282696"/>
            <a:ext cx="347472" cy="347472"/>
          </a:xfrm>
          <a:prstGeom prst="ellipse">
            <a:avLst/>
          </a:prstGeom>
          <a:solidFill>
            <a:srgbClr val="FFB81C"/>
          </a:solidFill>
          <a:ln/>
        </p:spPr>
      </p:sp>
      <p:sp>
        <p:nvSpPr>
          <p:cNvPr id="18" name="Text 14"/>
          <p:cNvSpPr txBox="1"/>
          <p:nvPr/>
        </p:nvSpPr>
        <p:spPr>
          <a:xfrm>
            <a:off x="8001000" y="3282696"/>
            <a:ext cx="347472" cy="347472"/>
          </a:xfrm>
          <a:prstGeom prst="rect">
            <a:avLst/>
          </a:prstGeom>
          <a:noFill/>
          <a:ln/>
        </p:spPr>
        <p:txBody>
          <a:bodyPr wrap="square" lIns="0" tIns="0" rIns="0" bIns="0" rtlCol="0" anchor="ctr"/>
          <a:lstStyle/>
          <a:p>
            <a:pPr marL="0" indent="0" algn="ctr">
              <a:buNone/>
            </a:pPr>
            <a:r>
              <a:rPr lang="en-US" sz="1300" b="1" dirty="0">
                <a:solidFill>
                  <a:srgbClr val="0A1F44"/>
                </a:solidFill>
                <a:latin typeface="Calibri" pitchFamily="34" charset="0"/>
                <a:ea typeface="Calibri" pitchFamily="34" charset="-122"/>
                <a:cs typeface="Calibri" pitchFamily="34" charset="-120"/>
              </a:rPr>
              <a:t>3</a:t>
            </a:r>
            <a:endParaRPr lang="en-US" sz="1300" dirty="0"/>
          </a:p>
        </p:txBody>
      </p:sp>
      <p:sp>
        <p:nvSpPr>
          <p:cNvPr id="19" name="Text 15"/>
          <p:cNvSpPr txBox="1"/>
          <p:nvPr/>
        </p:nvSpPr>
        <p:spPr>
          <a:xfrm>
            <a:off x="8503920" y="3264408"/>
            <a:ext cx="3108960" cy="566928"/>
          </a:xfrm>
          <a:prstGeom prst="rect">
            <a:avLst/>
          </a:prstGeom>
          <a:noFill/>
          <a:ln/>
        </p:spPr>
        <p:txBody>
          <a:bodyPr wrap="square" lIns="0" tIns="0" rIns="0" bIns="0" rtlCol="0" anchor="t"/>
          <a:lstStyle/>
          <a:p>
            <a:pPr marL="0" indent="0">
              <a:buNone/>
            </a:pPr>
            <a:r>
              <a:rPr lang="en-US" sz="1350" dirty="0">
                <a:solidFill>
                  <a:srgbClr val="1D2533"/>
                </a:solidFill>
                <a:latin typeface="Calibri" pitchFamily="34" charset="0"/>
                <a:ea typeface="Calibri" pitchFamily="34" charset="-122"/>
                <a:cs typeface="Calibri" pitchFamily="34" charset="-120"/>
              </a:rPr>
              <a:t>Filter by date, peer review, resource type and discipline</a:t>
            </a:r>
            <a:endParaRPr lang="en-US" sz="1350" dirty="0"/>
          </a:p>
        </p:txBody>
      </p:sp>
      <p:sp>
        <p:nvSpPr>
          <p:cNvPr id="20" name="Shape 16"/>
          <p:cNvSpPr/>
          <p:nvPr/>
        </p:nvSpPr>
        <p:spPr>
          <a:xfrm>
            <a:off x="8001000" y="3941064"/>
            <a:ext cx="347472" cy="347472"/>
          </a:xfrm>
          <a:prstGeom prst="ellipse">
            <a:avLst/>
          </a:prstGeom>
          <a:solidFill>
            <a:srgbClr val="FFB81C"/>
          </a:solidFill>
          <a:ln/>
        </p:spPr>
      </p:sp>
      <p:sp>
        <p:nvSpPr>
          <p:cNvPr id="21" name="Text 17"/>
          <p:cNvSpPr txBox="1"/>
          <p:nvPr/>
        </p:nvSpPr>
        <p:spPr>
          <a:xfrm>
            <a:off x="8001000" y="3941064"/>
            <a:ext cx="347472" cy="347472"/>
          </a:xfrm>
          <a:prstGeom prst="rect">
            <a:avLst/>
          </a:prstGeom>
          <a:noFill/>
          <a:ln/>
        </p:spPr>
        <p:txBody>
          <a:bodyPr wrap="square" lIns="0" tIns="0" rIns="0" bIns="0" rtlCol="0" anchor="ctr"/>
          <a:lstStyle/>
          <a:p>
            <a:pPr marL="0" indent="0" algn="ctr">
              <a:buNone/>
            </a:pPr>
            <a:r>
              <a:rPr lang="en-US" sz="1300" b="1" dirty="0">
                <a:solidFill>
                  <a:srgbClr val="0A1F44"/>
                </a:solidFill>
                <a:latin typeface="Calibri" pitchFamily="34" charset="0"/>
                <a:ea typeface="Calibri" pitchFamily="34" charset="-122"/>
                <a:cs typeface="Calibri" pitchFamily="34" charset="-120"/>
              </a:rPr>
              <a:t>4</a:t>
            </a:r>
            <a:endParaRPr lang="en-US" sz="1300" dirty="0"/>
          </a:p>
        </p:txBody>
      </p:sp>
      <p:sp>
        <p:nvSpPr>
          <p:cNvPr id="22" name="Text 18"/>
          <p:cNvSpPr txBox="1"/>
          <p:nvPr/>
        </p:nvSpPr>
        <p:spPr>
          <a:xfrm>
            <a:off x="8503920" y="3922776"/>
            <a:ext cx="3108960" cy="566928"/>
          </a:xfrm>
          <a:prstGeom prst="rect">
            <a:avLst/>
          </a:prstGeom>
          <a:noFill/>
          <a:ln/>
        </p:spPr>
        <p:txBody>
          <a:bodyPr wrap="square" lIns="0" tIns="0" rIns="0" bIns="0" rtlCol="0" anchor="t"/>
          <a:lstStyle/>
          <a:p>
            <a:pPr marL="0" indent="0">
              <a:buNone/>
            </a:pPr>
            <a:r>
              <a:rPr lang="en-US" sz="1350" dirty="0">
                <a:solidFill>
                  <a:srgbClr val="1D2533"/>
                </a:solidFill>
                <a:latin typeface="Calibri" pitchFamily="34" charset="0"/>
                <a:ea typeface="Calibri" pitchFamily="34" charset="-122"/>
                <a:cs typeface="Calibri" pitchFamily="34" charset="-120"/>
              </a:rPr>
              <a:t>Not at UCR? Request it with Get It at UC</a:t>
            </a:r>
            <a:endParaRPr lang="en-US" sz="1350" dirty="0"/>
          </a:p>
        </p:txBody>
      </p:sp>
      <p:sp>
        <p:nvSpPr>
          <p:cNvPr id="23" name="Shape 19"/>
          <p:cNvSpPr/>
          <p:nvPr/>
        </p:nvSpPr>
        <p:spPr>
          <a:xfrm>
            <a:off x="8001000" y="4690872"/>
            <a:ext cx="3611880" cy="0"/>
          </a:xfrm>
          <a:prstGeom prst="line">
            <a:avLst/>
          </a:prstGeom>
          <a:noFill/>
          <a:ln w="9525">
            <a:solidFill>
              <a:srgbClr val="D3D9E1"/>
            </a:solidFill>
            <a:prstDash val="solid"/>
          </a:ln>
        </p:spPr>
      </p:sp>
      <p:sp>
        <p:nvSpPr>
          <p:cNvPr id="24" name="Text 20"/>
          <p:cNvSpPr txBox="1"/>
          <p:nvPr/>
        </p:nvSpPr>
        <p:spPr>
          <a:xfrm>
            <a:off x="8001000" y="4828032"/>
            <a:ext cx="3611880" cy="256032"/>
          </a:xfrm>
          <a:prstGeom prst="rect">
            <a:avLst/>
          </a:prstGeom>
          <a:noFill/>
          <a:ln/>
        </p:spPr>
        <p:txBody>
          <a:bodyPr wrap="square" lIns="0" tIns="0" rIns="0" bIns="0" rtlCol="0" anchor="ctr"/>
          <a:lstStyle/>
          <a:p>
            <a:pPr marL="0" indent="0">
              <a:buNone/>
            </a:pPr>
            <a:r>
              <a:rPr lang="en-US" sz="1100" b="1" kern="0" spc="300" dirty="0">
                <a:solidFill>
                  <a:srgbClr val="003DA5"/>
                </a:solidFill>
                <a:latin typeface="Calibri" pitchFamily="34" charset="0"/>
                <a:ea typeface="Calibri" pitchFamily="34" charset="-122"/>
                <a:cs typeface="Calibri" pitchFamily="34" charset="-120"/>
              </a:rPr>
              <a:t>GO TO</a:t>
            </a:r>
            <a:endParaRPr lang="en-US" sz="1100" dirty="0"/>
          </a:p>
        </p:txBody>
      </p:sp>
      <p:sp>
        <p:nvSpPr>
          <p:cNvPr id="25" name="Text 21"/>
          <p:cNvSpPr txBox="1"/>
          <p:nvPr/>
        </p:nvSpPr>
        <p:spPr>
          <a:xfrm>
            <a:off x="8001000" y="5148072"/>
            <a:ext cx="3611880" cy="1097280"/>
          </a:xfrm>
          <a:prstGeom prst="rect">
            <a:avLst/>
          </a:prstGeom>
          <a:noFill/>
          <a:ln/>
        </p:spPr>
        <p:txBody>
          <a:bodyPr wrap="square" lIns="0" tIns="0" rIns="0" bIns="0" rtlCol="0" anchor="t"/>
          <a:lstStyle/>
          <a:p>
            <a:pPr marL="0" indent="0">
              <a:spcAft>
                <a:spcPts val="500"/>
              </a:spcAft>
              <a:buNone/>
            </a:pPr>
            <a:r>
              <a:rPr lang="en-US" sz="1300" b="1" u="sng" dirty="0">
                <a:solidFill>
                  <a:srgbClr val="003DA5"/>
                </a:solidFill>
                <a:latin typeface="Calibri" pitchFamily="34" charset="0"/>
                <a:ea typeface="Calibri" pitchFamily="34" charset="-122"/>
                <a:cs typeface="Calibri" pitchFamily="34" charset="-120"/>
                <a:hlinkClick r:id="rId5">
                  <a:extLst>
                    <a:ext uri="{A12FA001-AC4F-418D-AE19-62706E023703}">
                      <ahyp:hlinkClr xmlns:ahyp="http://schemas.microsoft.com/office/drawing/2018/hyperlinkcolor" val="tx"/>
                    </a:ext>
                  </a:extLst>
                </a:hlinkClick>
              </a:rPr>
              <a:t>search.library.ucr.edu</a:t>
            </a:r>
            <a:endParaRPr lang="en-US" sz="1300" dirty="0"/>
          </a:p>
          <a:p>
            <a:pPr marL="0" indent="0">
              <a:spcAft>
                <a:spcPts val="500"/>
              </a:spcAft>
              <a:buNone/>
            </a:pPr>
            <a:r>
              <a:rPr lang="en-US" sz="1300" u="sng" dirty="0">
                <a:solidFill>
                  <a:srgbClr val="003DA5"/>
                </a:solidFill>
                <a:latin typeface="Calibri" pitchFamily="34" charset="0"/>
                <a:ea typeface="Calibri" pitchFamily="34" charset="-122"/>
                <a:cs typeface="Calibri" pitchFamily="34" charset="-120"/>
                <a:hlinkClick r:id="rId6">
                  <a:extLst>
                    <a:ext uri="{A12FA001-AC4F-418D-AE19-62706E023703}">
                      <ahyp:hlinkClr xmlns:ahyp="http://schemas.microsoft.com/office/drawing/2018/hyperlinkcolor" val="tx"/>
                    </a:ext>
                  </a:extLst>
                </a:hlinkClick>
              </a:rPr>
              <a:t>UC Library Search guide</a:t>
            </a:r>
            <a:endParaRPr lang="en-US" sz="1300" dirty="0"/>
          </a:p>
          <a:p>
            <a:pPr marL="0" indent="0">
              <a:spcAft>
                <a:spcPts val="500"/>
              </a:spcAft>
              <a:buNone/>
            </a:pPr>
            <a:r>
              <a:rPr lang="en-US" sz="1300" u="sng" dirty="0">
                <a:solidFill>
                  <a:srgbClr val="003DA5"/>
                </a:solidFill>
                <a:latin typeface="Calibri" pitchFamily="34" charset="0"/>
                <a:ea typeface="Calibri" pitchFamily="34" charset="-122"/>
                <a:cs typeface="Calibri" pitchFamily="34" charset="-120"/>
                <a:hlinkClick r:id="rId7">
                  <a:extLst>
                    <a:ext uri="{A12FA001-AC4F-418D-AE19-62706E023703}">
                      <ahyp:hlinkClr xmlns:ahyp="http://schemas.microsoft.com/office/drawing/2018/hyperlinkcolor" val="tx"/>
                    </a:ext>
                  </a:extLst>
                </a:hlinkClick>
              </a:rPr>
              <a:t>Video: Get It at UC</a:t>
            </a:r>
            <a:endParaRPr lang="en-US" sz="13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4">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548640" y="384048"/>
            <a:ext cx="9144000" cy="256032"/>
          </a:xfrm>
          <a:prstGeom prst="rect">
            <a:avLst/>
          </a:prstGeom>
          <a:noFill/>
          <a:ln/>
        </p:spPr>
        <p:txBody>
          <a:bodyPr wrap="square" lIns="0" tIns="0" rIns="0" bIns="0" rtlCol="0" anchor="ctr"/>
          <a:lstStyle/>
          <a:p>
            <a:pPr marL="0" indent="0">
              <a:buNone/>
            </a:pPr>
            <a:r>
              <a:rPr lang="en-US" sz="1100" b="1" kern="0" spc="300" dirty="0">
                <a:solidFill>
                  <a:srgbClr val="003DA5"/>
                </a:solidFill>
                <a:latin typeface="Calibri" pitchFamily="34" charset="0"/>
                <a:ea typeface="Calibri" pitchFamily="34" charset="-122"/>
                <a:cs typeface="Calibri" pitchFamily="34" charset="-120"/>
              </a:rPr>
              <a:t>01 · FIND</a:t>
            </a:r>
            <a:endParaRPr lang="en-US" sz="1100" dirty="0"/>
          </a:p>
        </p:txBody>
      </p:sp>
      <p:sp>
        <p:nvSpPr>
          <p:cNvPr id="3" name="Text 1"/>
          <p:cNvSpPr txBox="1"/>
          <p:nvPr/>
        </p:nvSpPr>
        <p:spPr>
          <a:xfrm>
            <a:off x="548640" y="658368"/>
            <a:ext cx="11064240" cy="685800"/>
          </a:xfrm>
          <a:prstGeom prst="rect">
            <a:avLst/>
          </a:prstGeom>
          <a:noFill/>
          <a:ln/>
        </p:spPr>
        <p:txBody>
          <a:bodyPr wrap="square" lIns="0" tIns="0" rIns="0" bIns="0" rtlCol="0" anchor="t"/>
          <a:lstStyle/>
          <a:p>
            <a:pPr marL="0" indent="0">
              <a:buNone/>
            </a:pPr>
            <a:r>
              <a:rPr lang="en-US" sz="3000" dirty="0">
                <a:solidFill>
                  <a:srgbClr val="0A1F44"/>
                </a:solidFill>
                <a:latin typeface="Cambria" pitchFamily="34" charset="0"/>
                <a:ea typeface="Cambria" pitchFamily="34" charset="-122"/>
                <a:cs typeface="Cambria" pitchFamily="34" charset="-120"/>
              </a:rPr>
              <a:t>Start Your Search</a:t>
            </a:r>
            <a:endParaRPr lang="en-US" sz="3000" dirty="0"/>
          </a:p>
        </p:txBody>
      </p:sp>
      <p:pic>
        <p:nvPicPr>
          <p:cNvPr id="4" name="Image 0" descr="preencoded.png"/>
          <p:cNvPicPr>
            <a:picLocks noChangeAspect="1"/>
          </p:cNvPicPr>
          <p:nvPr/>
        </p:nvPicPr>
        <p:blipFill>
          <a:blip r:embed="rId3"/>
          <a:stretch>
            <a:fillRect/>
          </a:stretch>
        </p:blipFill>
        <p:spPr>
          <a:xfrm>
            <a:off x="548640" y="6382512"/>
            <a:ext cx="1037744" cy="237744"/>
          </a:xfrm>
          <a:prstGeom prst="rect">
            <a:avLst/>
          </a:prstGeom>
        </p:spPr>
      </p:pic>
      <p:sp>
        <p:nvSpPr>
          <p:cNvPr id="5" name="Text 2"/>
          <p:cNvSpPr txBox="1"/>
          <p:nvPr/>
        </p:nvSpPr>
        <p:spPr>
          <a:xfrm>
            <a:off x="1769264" y="6382512"/>
            <a:ext cx="3657600" cy="237744"/>
          </a:xfrm>
          <a:prstGeom prst="rect">
            <a:avLst/>
          </a:prstGeom>
          <a:noFill/>
          <a:ln/>
        </p:spPr>
        <p:txBody>
          <a:bodyPr wrap="square" lIns="0" tIns="0" rIns="0" bIns="0" rtlCol="0" anchor="ctr"/>
          <a:lstStyle/>
          <a:p>
            <a:pPr marL="0" indent="0">
              <a:buNone/>
            </a:pPr>
            <a:r>
              <a:rPr lang="en-US" sz="900" dirty="0">
                <a:solidFill>
                  <a:srgbClr val="5F6B7D"/>
                </a:solidFill>
                <a:latin typeface="Calibri" pitchFamily="34" charset="0"/>
                <a:ea typeface="Calibri" pitchFamily="34" charset="-122"/>
                <a:cs typeface="Calibri" pitchFamily="34" charset="-120"/>
              </a:rPr>
              <a:t>Research &amp; Technology Services</a:t>
            </a:r>
            <a:endParaRPr lang="en-US" sz="900" dirty="0"/>
          </a:p>
        </p:txBody>
      </p:sp>
      <p:sp>
        <p:nvSpPr>
          <p:cNvPr id="6" name="Text 3"/>
          <p:cNvSpPr txBox="1"/>
          <p:nvPr/>
        </p:nvSpPr>
        <p:spPr>
          <a:xfrm>
            <a:off x="10728655" y="6382512"/>
            <a:ext cx="914400" cy="237744"/>
          </a:xfrm>
          <a:prstGeom prst="rect">
            <a:avLst/>
          </a:prstGeom>
          <a:noFill/>
          <a:ln/>
        </p:spPr>
        <p:txBody>
          <a:bodyPr wrap="square" lIns="0" tIns="0" rIns="0" bIns="0" rtlCol="0" anchor="ctr"/>
          <a:lstStyle/>
          <a:p>
            <a:pPr marL="0" indent="0" algn="r">
              <a:buNone/>
            </a:pPr>
            <a:r>
              <a:rPr lang="en-US" sz="900" dirty="0">
                <a:solidFill>
                  <a:srgbClr val="5F6B7D"/>
                </a:solidFill>
                <a:latin typeface="Calibri" pitchFamily="34" charset="0"/>
                <a:ea typeface="Calibri" pitchFamily="34" charset="-122"/>
                <a:cs typeface="Calibri" pitchFamily="34" charset="-120"/>
              </a:rPr>
              <a:t>4</a:t>
            </a:r>
            <a:endParaRPr lang="en-US" sz="900" dirty="0"/>
          </a:p>
        </p:txBody>
      </p:sp>
      <p:sp>
        <p:nvSpPr>
          <p:cNvPr id="7" name="Shape 4"/>
          <p:cNvSpPr/>
          <p:nvPr/>
        </p:nvSpPr>
        <p:spPr>
          <a:xfrm>
            <a:off x="548640" y="1645920"/>
            <a:ext cx="3566160" cy="3246120"/>
          </a:xfrm>
          <a:prstGeom prst="rect">
            <a:avLst/>
          </a:prstGeom>
          <a:solidFill>
            <a:srgbClr val="EEF2F7"/>
          </a:solidFill>
          <a:ln/>
        </p:spPr>
      </p:sp>
      <p:sp>
        <p:nvSpPr>
          <p:cNvPr id="8" name="Shape 5"/>
          <p:cNvSpPr/>
          <p:nvPr/>
        </p:nvSpPr>
        <p:spPr>
          <a:xfrm>
            <a:off x="822960" y="1901952"/>
            <a:ext cx="566928" cy="566928"/>
          </a:xfrm>
          <a:prstGeom prst="ellipse">
            <a:avLst/>
          </a:prstGeom>
          <a:solidFill>
            <a:srgbClr val="0A1F44"/>
          </a:solidFill>
          <a:ln/>
        </p:spPr>
      </p:sp>
      <p:pic>
        <p:nvPicPr>
          <p:cNvPr id="9" name="Image 1" descr="preencoded.png"/>
          <p:cNvPicPr>
            <a:picLocks noChangeAspect="1"/>
          </p:cNvPicPr>
          <p:nvPr/>
        </p:nvPicPr>
        <p:blipFill>
          <a:blip r:embed="rId4"/>
          <a:stretch>
            <a:fillRect/>
          </a:stretch>
        </p:blipFill>
        <p:spPr>
          <a:xfrm>
            <a:off x="964692" y="2043684"/>
            <a:ext cx="283464" cy="283464"/>
          </a:xfrm>
          <a:prstGeom prst="rect">
            <a:avLst/>
          </a:prstGeom>
        </p:spPr>
      </p:pic>
      <p:sp>
        <p:nvSpPr>
          <p:cNvPr id="10" name="Text 6"/>
          <p:cNvSpPr txBox="1"/>
          <p:nvPr/>
        </p:nvSpPr>
        <p:spPr>
          <a:xfrm>
            <a:off x="822960" y="2651760"/>
            <a:ext cx="3017520" cy="384048"/>
          </a:xfrm>
          <a:prstGeom prst="rect">
            <a:avLst/>
          </a:prstGeom>
          <a:noFill/>
          <a:ln/>
        </p:spPr>
        <p:txBody>
          <a:bodyPr wrap="square" lIns="0" tIns="0" rIns="0" bIns="0" rtlCol="0" anchor="ctr"/>
          <a:lstStyle/>
          <a:p>
            <a:pPr marL="0" indent="0">
              <a:buNone/>
            </a:pPr>
            <a:r>
              <a:rPr lang="en-US" sz="2000" b="1" dirty="0">
                <a:solidFill>
                  <a:srgbClr val="0A1F44"/>
                </a:solidFill>
                <a:latin typeface="Cambria" pitchFamily="34" charset="0"/>
                <a:ea typeface="Cambria" pitchFamily="34" charset="-122"/>
                <a:cs typeface="Cambria" pitchFamily="34" charset="-120"/>
              </a:rPr>
              <a:t>UC Library Search</a:t>
            </a:r>
            <a:endParaRPr lang="en-US" sz="2000" dirty="0"/>
          </a:p>
        </p:txBody>
      </p:sp>
      <p:sp>
        <p:nvSpPr>
          <p:cNvPr id="11" name="Text 7"/>
          <p:cNvSpPr txBox="1"/>
          <p:nvPr/>
        </p:nvSpPr>
        <p:spPr>
          <a:xfrm>
            <a:off x="822960" y="3090672"/>
            <a:ext cx="3017520" cy="1188720"/>
          </a:xfrm>
          <a:prstGeom prst="rect">
            <a:avLst/>
          </a:prstGeom>
          <a:noFill/>
          <a:ln/>
        </p:spPr>
        <p:txBody>
          <a:bodyPr wrap="square" lIns="0" tIns="0" rIns="0" bIns="0" rtlCol="0" anchor="t"/>
          <a:lstStyle/>
          <a:p>
            <a:pPr marL="0" indent="0">
              <a:buNone/>
            </a:pPr>
            <a:r>
              <a:rPr lang="en-US" sz="1350" dirty="0">
                <a:solidFill>
                  <a:srgbClr val="5F6B7D"/>
                </a:solidFill>
                <a:latin typeface="Calibri" pitchFamily="34" charset="0"/>
                <a:ea typeface="Calibri" pitchFamily="34" charset="-122"/>
                <a:cs typeface="Calibri" pitchFamily="34" charset="-120"/>
              </a:rPr>
              <a:t>One search across UCR and all UC libraries — print, e-books, articles, media. Request items from any UC campus.</a:t>
            </a:r>
            <a:endParaRPr lang="en-US" sz="1350" dirty="0"/>
          </a:p>
        </p:txBody>
      </p:sp>
      <p:sp>
        <p:nvSpPr>
          <p:cNvPr id="12" name="Text 8"/>
          <p:cNvSpPr txBox="1"/>
          <p:nvPr/>
        </p:nvSpPr>
        <p:spPr>
          <a:xfrm>
            <a:off x="822960" y="4389120"/>
            <a:ext cx="3108960" cy="292608"/>
          </a:xfrm>
          <a:prstGeom prst="rect">
            <a:avLst/>
          </a:prstGeom>
          <a:noFill/>
          <a:ln/>
        </p:spPr>
        <p:txBody>
          <a:bodyPr wrap="square" lIns="0" tIns="0" rIns="0" bIns="0" rtlCol="0" anchor="ctr"/>
          <a:lstStyle/>
          <a:p>
            <a:pPr marL="0" indent="0">
              <a:buNone/>
            </a:pPr>
            <a:r>
              <a:rPr lang="en-US" sz="1300" b="1" u="sng" dirty="0">
                <a:solidFill>
                  <a:srgbClr val="003DA5"/>
                </a:solidFill>
                <a:latin typeface="Calibri" pitchFamily="34" charset="0"/>
                <a:ea typeface="Calibri" pitchFamily="34" charset="-122"/>
                <a:cs typeface="Calibri" pitchFamily="34" charset="-120"/>
                <a:hlinkClick r:id="rId5">
                  <a:extLst>
                    <a:ext uri="{A12FA001-AC4F-418D-AE19-62706E023703}">
                      <ahyp:hlinkClr xmlns:ahyp="http://schemas.microsoft.com/office/drawing/2018/hyperlinkcolor" val="tx"/>
                    </a:ext>
                  </a:extLst>
                </a:hlinkClick>
              </a:rPr>
              <a:t>search.library.ucr.edu</a:t>
            </a:r>
            <a:endParaRPr lang="en-US" sz="1300" dirty="0"/>
          </a:p>
        </p:txBody>
      </p:sp>
      <p:sp>
        <p:nvSpPr>
          <p:cNvPr id="13" name="Shape 9"/>
          <p:cNvSpPr/>
          <p:nvPr/>
        </p:nvSpPr>
        <p:spPr>
          <a:xfrm>
            <a:off x="4297680" y="1645920"/>
            <a:ext cx="3566160" cy="3246120"/>
          </a:xfrm>
          <a:prstGeom prst="rect">
            <a:avLst/>
          </a:prstGeom>
          <a:solidFill>
            <a:srgbClr val="EEF2F7"/>
          </a:solidFill>
          <a:ln/>
        </p:spPr>
      </p:sp>
      <p:sp>
        <p:nvSpPr>
          <p:cNvPr id="14" name="Shape 10"/>
          <p:cNvSpPr/>
          <p:nvPr/>
        </p:nvSpPr>
        <p:spPr>
          <a:xfrm>
            <a:off x="4572000" y="1901952"/>
            <a:ext cx="566928" cy="566928"/>
          </a:xfrm>
          <a:prstGeom prst="ellipse">
            <a:avLst/>
          </a:prstGeom>
          <a:solidFill>
            <a:srgbClr val="0A1F44"/>
          </a:solidFill>
          <a:ln/>
        </p:spPr>
      </p:sp>
      <p:pic>
        <p:nvPicPr>
          <p:cNvPr id="15" name="Image 2" descr="preencoded.png"/>
          <p:cNvPicPr>
            <a:picLocks noChangeAspect="1"/>
          </p:cNvPicPr>
          <p:nvPr/>
        </p:nvPicPr>
        <p:blipFill>
          <a:blip r:embed="rId6"/>
          <a:stretch>
            <a:fillRect/>
          </a:stretch>
        </p:blipFill>
        <p:spPr>
          <a:xfrm>
            <a:off x="4713732" y="2043684"/>
            <a:ext cx="283464" cy="283464"/>
          </a:xfrm>
          <a:prstGeom prst="rect">
            <a:avLst/>
          </a:prstGeom>
        </p:spPr>
      </p:pic>
      <p:sp>
        <p:nvSpPr>
          <p:cNvPr id="16" name="Text 11"/>
          <p:cNvSpPr txBox="1"/>
          <p:nvPr/>
        </p:nvSpPr>
        <p:spPr>
          <a:xfrm>
            <a:off x="4572000" y="2651760"/>
            <a:ext cx="3017520" cy="384048"/>
          </a:xfrm>
          <a:prstGeom prst="rect">
            <a:avLst/>
          </a:prstGeom>
          <a:noFill/>
          <a:ln/>
        </p:spPr>
        <p:txBody>
          <a:bodyPr wrap="square" lIns="0" tIns="0" rIns="0" bIns="0" rtlCol="0" anchor="ctr"/>
          <a:lstStyle/>
          <a:p>
            <a:pPr marL="0" indent="0">
              <a:buNone/>
            </a:pPr>
            <a:r>
              <a:rPr lang="en-US" sz="2000" b="1" dirty="0">
                <a:solidFill>
                  <a:srgbClr val="0A1F44"/>
                </a:solidFill>
                <a:latin typeface="Cambria" pitchFamily="34" charset="0"/>
                <a:ea typeface="Cambria" pitchFamily="34" charset="-122"/>
                <a:cs typeface="Cambria" pitchFamily="34" charset="-120"/>
              </a:rPr>
              <a:t>Databases A–Z</a:t>
            </a:r>
            <a:endParaRPr lang="en-US" sz="2000" dirty="0"/>
          </a:p>
        </p:txBody>
      </p:sp>
      <p:sp>
        <p:nvSpPr>
          <p:cNvPr id="17" name="Text 12"/>
          <p:cNvSpPr txBox="1"/>
          <p:nvPr/>
        </p:nvSpPr>
        <p:spPr>
          <a:xfrm>
            <a:off x="4572000" y="3090672"/>
            <a:ext cx="3017520" cy="1188720"/>
          </a:xfrm>
          <a:prstGeom prst="rect">
            <a:avLst/>
          </a:prstGeom>
          <a:noFill/>
          <a:ln/>
        </p:spPr>
        <p:txBody>
          <a:bodyPr wrap="square" lIns="0" tIns="0" rIns="0" bIns="0" rtlCol="0" anchor="t"/>
          <a:lstStyle/>
          <a:p>
            <a:pPr marL="0" indent="0">
              <a:buNone/>
            </a:pPr>
            <a:r>
              <a:rPr lang="en-US" sz="1350" dirty="0">
                <a:solidFill>
                  <a:srgbClr val="5F6B7D"/>
                </a:solidFill>
                <a:latin typeface="Calibri" pitchFamily="34" charset="0"/>
                <a:ea typeface="Calibri" pitchFamily="34" charset="-122"/>
                <a:cs typeface="Calibri" pitchFamily="34" charset="-120"/>
              </a:rPr>
              <a:t>Hundreds of disciplinary databases (542): Web of Science, Academic Search Complete, JSTOR, ProQuest Dissertations &amp; Theses and more.</a:t>
            </a:r>
            <a:endParaRPr lang="en-US" sz="1350" dirty="0"/>
          </a:p>
        </p:txBody>
      </p:sp>
      <p:sp>
        <p:nvSpPr>
          <p:cNvPr id="18" name="Text 13"/>
          <p:cNvSpPr txBox="1"/>
          <p:nvPr/>
        </p:nvSpPr>
        <p:spPr>
          <a:xfrm>
            <a:off x="4572000" y="4389120"/>
            <a:ext cx="3108960" cy="292608"/>
          </a:xfrm>
          <a:prstGeom prst="rect">
            <a:avLst/>
          </a:prstGeom>
          <a:noFill/>
          <a:ln/>
        </p:spPr>
        <p:txBody>
          <a:bodyPr wrap="square" lIns="0" tIns="0" rIns="0" bIns="0" rtlCol="0" anchor="ctr"/>
          <a:lstStyle/>
          <a:p>
            <a:pPr marL="0" indent="0">
              <a:buNone/>
            </a:pPr>
            <a:r>
              <a:rPr lang="en-US" sz="1300" b="1" u="sng" dirty="0">
                <a:solidFill>
                  <a:srgbClr val="003DA5"/>
                </a:solidFill>
                <a:latin typeface="Calibri" pitchFamily="34" charset="0"/>
                <a:ea typeface="Calibri" pitchFamily="34" charset="-122"/>
                <a:cs typeface="Calibri" pitchFamily="34" charset="-120"/>
                <a:hlinkClick r:id="rId7">
                  <a:extLst>
                    <a:ext uri="{A12FA001-AC4F-418D-AE19-62706E023703}">
                      <ahyp:hlinkClr xmlns:ahyp="http://schemas.microsoft.com/office/drawing/2018/hyperlinkcolor" val="tx"/>
                    </a:ext>
                  </a:extLst>
                </a:hlinkClick>
              </a:rPr>
              <a:t>guides.lib.ucr.edu/az.php</a:t>
            </a:r>
            <a:endParaRPr lang="en-US" sz="1300" dirty="0"/>
          </a:p>
        </p:txBody>
      </p:sp>
      <p:sp>
        <p:nvSpPr>
          <p:cNvPr id="19" name="Shape 14"/>
          <p:cNvSpPr/>
          <p:nvPr/>
        </p:nvSpPr>
        <p:spPr>
          <a:xfrm>
            <a:off x="8046720" y="1645920"/>
            <a:ext cx="3566160" cy="3246120"/>
          </a:xfrm>
          <a:prstGeom prst="rect">
            <a:avLst/>
          </a:prstGeom>
          <a:solidFill>
            <a:srgbClr val="EEF2F7"/>
          </a:solidFill>
          <a:ln/>
        </p:spPr>
      </p:sp>
      <p:sp>
        <p:nvSpPr>
          <p:cNvPr id="20" name="Shape 15"/>
          <p:cNvSpPr/>
          <p:nvPr/>
        </p:nvSpPr>
        <p:spPr>
          <a:xfrm>
            <a:off x="8321040" y="1901952"/>
            <a:ext cx="566928" cy="566928"/>
          </a:xfrm>
          <a:prstGeom prst="ellipse">
            <a:avLst/>
          </a:prstGeom>
          <a:solidFill>
            <a:srgbClr val="0A1F44"/>
          </a:solidFill>
          <a:ln/>
        </p:spPr>
      </p:sp>
      <p:pic>
        <p:nvPicPr>
          <p:cNvPr id="21" name="Image 3" descr="preencoded.png"/>
          <p:cNvPicPr>
            <a:picLocks noChangeAspect="1"/>
          </p:cNvPicPr>
          <p:nvPr/>
        </p:nvPicPr>
        <p:blipFill>
          <a:blip r:embed="rId8"/>
          <a:stretch>
            <a:fillRect/>
          </a:stretch>
        </p:blipFill>
        <p:spPr>
          <a:xfrm>
            <a:off x="8462772" y="2043684"/>
            <a:ext cx="283464" cy="283464"/>
          </a:xfrm>
          <a:prstGeom prst="rect">
            <a:avLst/>
          </a:prstGeom>
        </p:spPr>
      </p:pic>
      <p:sp>
        <p:nvSpPr>
          <p:cNvPr id="22" name="Text 16"/>
          <p:cNvSpPr txBox="1"/>
          <p:nvPr/>
        </p:nvSpPr>
        <p:spPr>
          <a:xfrm>
            <a:off x="8321040" y="2651760"/>
            <a:ext cx="3017520" cy="384048"/>
          </a:xfrm>
          <a:prstGeom prst="rect">
            <a:avLst/>
          </a:prstGeom>
          <a:noFill/>
          <a:ln/>
        </p:spPr>
        <p:txBody>
          <a:bodyPr wrap="square" lIns="0" tIns="0" rIns="0" bIns="0" rtlCol="0" anchor="ctr"/>
          <a:lstStyle/>
          <a:p>
            <a:pPr marL="0" indent="0">
              <a:buNone/>
            </a:pPr>
            <a:r>
              <a:rPr lang="en-US" sz="2000" b="1" dirty="0">
                <a:solidFill>
                  <a:srgbClr val="0A1F44"/>
                </a:solidFill>
                <a:latin typeface="Cambria" pitchFamily="34" charset="0"/>
                <a:ea typeface="Cambria" pitchFamily="34" charset="-122"/>
                <a:cs typeface="Cambria" pitchFamily="34" charset="-120"/>
              </a:rPr>
              <a:t>Articles &amp; Journals</a:t>
            </a:r>
            <a:endParaRPr lang="en-US" sz="2000" dirty="0"/>
          </a:p>
        </p:txBody>
      </p:sp>
      <p:sp>
        <p:nvSpPr>
          <p:cNvPr id="23" name="Text 17"/>
          <p:cNvSpPr txBox="1"/>
          <p:nvPr/>
        </p:nvSpPr>
        <p:spPr>
          <a:xfrm>
            <a:off x="8321040" y="3090672"/>
            <a:ext cx="3017520" cy="1188720"/>
          </a:xfrm>
          <a:prstGeom prst="rect">
            <a:avLst/>
          </a:prstGeom>
          <a:noFill/>
          <a:ln/>
        </p:spPr>
        <p:txBody>
          <a:bodyPr wrap="square" lIns="0" tIns="0" rIns="0" bIns="0" rtlCol="0" anchor="t"/>
          <a:lstStyle/>
          <a:p>
            <a:pPr marL="0" indent="0">
              <a:buNone/>
            </a:pPr>
            <a:r>
              <a:rPr lang="en-US" sz="1350" dirty="0">
                <a:solidFill>
                  <a:srgbClr val="5F6B7D"/>
                </a:solidFill>
                <a:latin typeface="Calibri" pitchFamily="34" charset="0"/>
                <a:ea typeface="Calibri" pitchFamily="34" charset="-122"/>
                <a:cs typeface="Calibri" pitchFamily="34" charset="-120"/>
              </a:rPr>
              <a:t>Browse journals with Browzine, check availability by title, and use Google Scholar with full-text links on campus or via VPN.</a:t>
            </a:r>
            <a:endParaRPr lang="en-US" sz="1350" dirty="0"/>
          </a:p>
        </p:txBody>
      </p:sp>
      <p:sp>
        <p:nvSpPr>
          <p:cNvPr id="24" name="Text 18"/>
          <p:cNvSpPr txBox="1"/>
          <p:nvPr/>
        </p:nvSpPr>
        <p:spPr>
          <a:xfrm>
            <a:off x="8321040" y="4389120"/>
            <a:ext cx="3108960" cy="292608"/>
          </a:xfrm>
          <a:prstGeom prst="rect">
            <a:avLst/>
          </a:prstGeom>
          <a:noFill/>
          <a:ln/>
        </p:spPr>
        <p:txBody>
          <a:bodyPr wrap="square" lIns="0" tIns="0" rIns="0" bIns="0" rtlCol="0" anchor="ctr"/>
          <a:lstStyle/>
          <a:p>
            <a:pPr marL="0" indent="0">
              <a:buNone/>
            </a:pPr>
            <a:r>
              <a:rPr lang="en-US" sz="1300" b="1" u="sng" dirty="0">
                <a:solidFill>
                  <a:srgbClr val="003DA5"/>
                </a:solidFill>
                <a:latin typeface="Calibri" pitchFamily="34" charset="0"/>
                <a:ea typeface="Calibri" pitchFamily="34" charset="-122"/>
                <a:cs typeface="Calibri" pitchFamily="34" charset="-120"/>
                <a:hlinkClick r:id="rId9">
                  <a:extLst>
                    <a:ext uri="{A12FA001-AC4F-418D-AE19-62706E023703}">
                      <ahyp:hlinkClr xmlns:ahyp="http://schemas.microsoft.com/office/drawing/2018/hyperlinkcolor" val="tx"/>
                    </a:ext>
                  </a:extLst>
                </a:hlinkClick>
              </a:rPr>
              <a:t>Articles &amp; Journals page</a:t>
            </a:r>
            <a:endParaRPr lang="en-US" sz="1300" dirty="0"/>
          </a:p>
        </p:txBody>
      </p:sp>
      <p:sp>
        <p:nvSpPr>
          <p:cNvPr id="25" name="Shape 19"/>
          <p:cNvSpPr/>
          <p:nvPr/>
        </p:nvSpPr>
        <p:spPr>
          <a:xfrm>
            <a:off x="548640" y="5230368"/>
            <a:ext cx="420624" cy="420624"/>
          </a:xfrm>
          <a:prstGeom prst="ellipse">
            <a:avLst/>
          </a:prstGeom>
          <a:solidFill>
            <a:srgbClr val="E0E7F1"/>
          </a:solidFill>
          <a:ln/>
        </p:spPr>
      </p:sp>
      <p:pic>
        <p:nvPicPr>
          <p:cNvPr id="26" name="Image 4" descr="preencoded.png"/>
          <p:cNvPicPr>
            <a:picLocks noChangeAspect="1"/>
          </p:cNvPicPr>
          <p:nvPr/>
        </p:nvPicPr>
        <p:blipFill>
          <a:blip r:embed="rId10"/>
          <a:stretch>
            <a:fillRect/>
          </a:stretch>
        </p:blipFill>
        <p:spPr>
          <a:xfrm>
            <a:off x="653796" y="5335524"/>
            <a:ext cx="210312" cy="210312"/>
          </a:xfrm>
          <a:prstGeom prst="rect">
            <a:avLst/>
          </a:prstGeom>
        </p:spPr>
      </p:pic>
      <p:sp>
        <p:nvSpPr>
          <p:cNvPr id="27" name="Text 20"/>
          <p:cNvSpPr txBox="1"/>
          <p:nvPr/>
        </p:nvSpPr>
        <p:spPr>
          <a:xfrm>
            <a:off x="1143000" y="5230368"/>
            <a:ext cx="10424160" cy="420624"/>
          </a:xfrm>
          <a:prstGeom prst="rect">
            <a:avLst/>
          </a:prstGeom>
          <a:noFill/>
          <a:ln/>
        </p:spPr>
        <p:txBody>
          <a:bodyPr wrap="square" lIns="0" tIns="0" rIns="0" bIns="0" rtlCol="0" anchor="ctr"/>
          <a:lstStyle/>
          <a:p>
            <a:pPr marL="0" indent="0">
              <a:buNone/>
            </a:pPr>
            <a:r>
              <a:rPr lang="en-US" sz="1400" b="1" dirty="0">
                <a:solidFill>
                  <a:srgbClr val="0A1F44"/>
                </a:solidFill>
                <a:latin typeface="Calibri" pitchFamily="34" charset="0"/>
                <a:ea typeface="Calibri" pitchFamily="34" charset="-122"/>
                <a:cs typeface="Calibri" pitchFamily="34" charset="-120"/>
              </a:rPr>
              <a:t>Off campus? </a:t>
            </a:r>
            <a:r>
              <a:rPr lang="en-US" sz="1400" dirty="0">
                <a:solidFill>
                  <a:srgbClr val="5F6B7D"/>
                </a:solidFill>
                <a:latin typeface="Calibri" pitchFamily="34" charset="0"/>
                <a:ea typeface="Calibri" pitchFamily="34" charset="-122"/>
                <a:cs typeface="Calibri" pitchFamily="34" charset="-120"/>
              </a:rPr>
              <a:t>Sign in with OpenAthens (preferred) or the Cisco Secure VPN — </a:t>
            </a:r>
            <a:r>
              <a:rPr lang="en-US" sz="1400" b="1" u="sng" dirty="0">
                <a:solidFill>
                  <a:srgbClr val="003DA5"/>
                </a:solidFill>
                <a:latin typeface="Calibri" pitchFamily="34" charset="0"/>
                <a:ea typeface="Calibri" pitchFamily="34" charset="-122"/>
                <a:cs typeface="Calibri" pitchFamily="34" charset="-120"/>
                <a:hlinkClick r:id="rId11">
                  <a:extLst>
                    <a:ext uri="{A12FA001-AC4F-418D-AE19-62706E023703}">
                      <ahyp:hlinkClr xmlns:ahyp="http://schemas.microsoft.com/office/drawing/2018/hyperlinkcolor" val="tx"/>
                    </a:ext>
                  </a:extLst>
                </a:hlinkClick>
              </a:rPr>
              <a:t>Connect From Off-Campus</a:t>
            </a:r>
            <a:endParaRPr lang="en-US" sz="14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548640" y="384048"/>
            <a:ext cx="9144000" cy="256032"/>
          </a:xfrm>
          <a:prstGeom prst="rect">
            <a:avLst/>
          </a:prstGeom>
          <a:noFill/>
          <a:ln/>
        </p:spPr>
        <p:txBody>
          <a:bodyPr wrap="square" lIns="0" tIns="0" rIns="0" bIns="0" rtlCol="0" anchor="ctr"/>
          <a:lstStyle/>
          <a:p>
            <a:pPr marL="0" indent="0">
              <a:buNone/>
            </a:pPr>
            <a:r>
              <a:rPr lang="en-US" sz="1100" b="1" kern="0" spc="300" dirty="0">
                <a:solidFill>
                  <a:srgbClr val="003DA5"/>
                </a:solidFill>
                <a:latin typeface="Calibri" pitchFamily="34" charset="0"/>
                <a:ea typeface="Calibri" pitchFamily="34" charset="-122"/>
                <a:cs typeface="Calibri" pitchFamily="34" charset="-120"/>
              </a:rPr>
              <a:t>01 · FIND</a:t>
            </a:r>
            <a:endParaRPr lang="en-US" sz="1100" dirty="0"/>
          </a:p>
        </p:txBody>
      </p:sp>
      <p:sp>
        <p:nvSpPr>
          <p:cNvPr id="3" name="Text 1"/>
          <p:cNvSpPr txBox="1"/>
          <p:nvPr/>
        </p:nvSpPr>
        <p:spPr>
          <a:xfrm>
            <a:off x="548640" y="658368"/>
            <a:ext cx="11064240" cy="685800"/>
          </a:xfrm>
          <a:prstGeom prst="rect">
            <a:avLst/>
          </a:prstGeom>
          <a:noFill/>
          <a:ln/>
        </p:spPr>
        <p:txBody>
          <a:bodyPr wrap="square" lIns="0" tIns="0" rIns="0" bIns="0" rtlCol="0" anchor="t"/>
          <a:lstStyle/>
          <a:p>
            <a:pPr marL="0" indent="0">
              <a:buNone/>
            </a:pPr>
            <a:r>
              <a:rPr lang="en-US" sz="3000" dirty="0">
                <a:solidFill>
                  <a:srgbClr val="0A1F44"/>
                </a:solidFill>
                <a:latin typeface="Cambria" pitchFamily="34" charset="0"/>
                <a:ea typeface="Cambria" pitchFamily="34" charset="-122"/>
                <a:cs typeface="Cambria" pitchFamily="34" charset="-120"/>
              </a:rPr>
              <a:t>Databases A–Z</a:t>
            </a:r>
            <a:endParaRPr lang="en-US" sz="3000" dirty="0"/>
          </a:p>
        </p:txBody>
      </p:sp>
      <p:pic>
        <p:nvPicPr>
          <p:cNvPr id="4" name="Image 0" descr="preencoded.png"/>
          <p:cNvPicPr>
            <a:picLocks noChangeAspect="1"/>
          </p:cNvPicPr>
          <p:nvPr/>
        </p:nvPicPr>
        <p:blipFill>
          <a:blip r:embed="rId3"/>
          <a:stretch>
            <a:fillRect/>
          </a:stretch>
        </p:blipFill>
        <p:spPr>
          <a:xfrm>
            <a:off x="548640" y="6382512"/>
            <a:ext cx="1037744" cy="237744"/>
          </a:xfrm>
          <a:prstGeom prst="rect">
            <a:avLst/>
          </a:prstGeom>
        </p:spPr>
      </p:pic>
      <p:sp>
        <p:nvSpPr>
          <p:cNvPr id="5" name="Text 2"/>
          <p:cNvSpPr txBox="1"/>
          <p:nvPr/>
        </p:nvSpPr>
        <p:spPr>
          <a:xfrm>
            <a:off x="1769264" y="6382512"/>
            <a:ext cx="3657600" cy="237744"/>
          </a:xfrm>
          <a:prstGeom prst="rect">
            <a:avLst/>
          </a:prstGeom>
          <a:noFill/>
          <a:ln/>
        </p:spPr>
        <p:txBody>
          <a:bodyPr wrap="square" lIns="0" tIns="0" rIns="0" bIns="0" rtlCol="0" anchor="ctr"/>
          <a:lstStyle/>
          <a:p>
            <a:pPr marL="0" indent="0">
              <a:buNone/>
            </a:pPr>
            <a:r>
              <a:rPr lang="en-US" sz="900" dirty="0">
                <a:solidFill>
                  <a:srgbClr val="5F6B7D"/>
                </a:solidFill>
                <a:latin typeface="Calibri" pitchFamily="34" charset="0"/>
                <a:ea typeface="Calibri" pitchFamily="34" charset="-122"/>
                <a:cs typeface="Calibri" pitchFamily="34" charset="-120"/>
              </a:rPr>
              <a:t>Research &amp; Technology Services</a:t>
            </a:r>
            <a:endParaRPr lang="en-US" sz="900" dirty="0"/>
          </a:p>
        </p:txBody>
      </p:sp>
      <p:sp>
        <p:nvSpPr>
          <p:cNvPr id="6" name="Text 3"/>
          <p:cNvSpPr txBox="1"/>
          <p:nvPr/>
        </p:nvSpPr>
        <p:spPr>
          <a:xfrm>
            <a:off x="10728655" y="6382512"/>
            <a:ext cx="914400" cy="237744"/>
          </a:xfrm>
          <a:prstGeom prst="rect">
            <a:avLst/>
          </a:prstGeom>
          <a:noFill/>
          <a:ln/>
        </p:spPr>
        <p:txBody>
          <a:bodyPr wrap="square" lIns="0" tIns="0" rIns="0" bIns="0" rtlCol="0" anchor="ctr"/>
          <a:lstStyle/>
          <a:p>
            <a:pPr marL="0" indent="0" algn="r">
              <a:buNone/>
            </a:pPr>
            <a:r>
              <a:rPr lang="en-US" sz="900" dirty="0">
                <a:solidFill>
                  <a:srgbClr val="5F6B7D"/>
                </a:solidFill>
                <a:latin typeface="Calibri" pitchFamily="34" charset="0"/>
                <a:ea typeface="Calibri" pitchFamily="34" charset="-122"/>
                <a:cs typeface="Calibri" pitchFamily="34" charset="-120"/>
              </a:rPr>
              <a:t>6</a:t>
            </a:r>
            <a:endParaRPr lang="en-US" sz="900" dirty="0"/>
          </a:p>
        </p:txBody>
      </p:sp>
      <p:sp>
        <p:nvSpPr>
          <p:cNvPr id="7" name="Shape 4"/>
          <p:cNvSpPr/>
          <p:nvPr/>
        </p:nvSpPr>
        <p:spPr>
          <a:xfrm>
            <a:off x="658368" y="1709928"/>
            <a:ext cx="7040880" cy="3216084"/>
          </a:xfrm>
          <a:prstGeom prst="rect">
            <a:avLst/>
          </a:prstGeom>
          <a:ln w="15875">
            <a:solidFill>
              <a:srgbClr val="FFB81C"/>
            </a:solidFill>
            <a:prstDash val="solid"/>
          </a:ln>
        </p:spPr>
      </p:sp>
      <p:sp>
        <p:nvSpPr>
          <p:cNvPr id="8" name="Shape 5"/>
          <p:cNvSpPr/>
          <p:nvPr/>
        </p:nvSpPr>
        <p:spPr>
          <a:xfrm>
            <a:off x="548640" y="1600200"/>
            <a:ext cx="7040880" cy="3216084"/>
          </a:xfrm>
          <a:prstGeom prst="rect">
            <a:avLst/>
          </a:prstGeom>
          <a:solidFill>
            <a:srgbClr val="FFFFFF"/>
          </a:solidFill>
          <a:ln w="6350">
            <a:solidFill>
              <a:srgbClr val="D3D9E1"/>
            </a:solidFill>
            <a:prstDash val="solid"/>
          </a:ln>
          <a:effectLst>
            <a:outerShdw blurRad="101600" dist="38100" dir="5400000" algn="bl" rotWithShape="0">
              <a:srgbClr val="0A1F44">
                <a:alpha val="22000"/>
              </a:srgbClr>
            </a:outerShdw>
          </a:effectLst>
        </p:spPr>
      </p:sp>
      <p:pic>
        <p:nvPicPr>
          <p:cNvPr id="9" name="Image 1" descr="preencoded.png"/>
          <p:cNvPicPr>
            <a:picLocks noChangeAspect="1"/>
          </p:cNvPicPr>
          <p:nvPr/>
        </p:nvPicPr>
        <p:blipFill>
          <a:blip r:embed="rId4"/>
          <a:stretch>
            <a:fillRect/>
          </a:stretch>
        </p:blipFill>
        <p:spPr>
          <a:xfrm>
            <a:off x="548640" y="1600200"/>
            <a:ext cx="7040880" cy="3216084"/>
          </a:xfrm>
          <a:prstGeom prst="rect">
            <a:avLst/>
          </a:prstGeom>
        </p:spPr>
      </p:pic>
      <p:sp>
        <p:nvSpPr>
          <p:cNvPr id="10" name="Text 6"/>
          <p:cNvSpPr txBox="1"/>
          <p:nvPr/>
        </p:nvSpPr>
        <p:spPr>
          <a:xfrm>
            <a:off x="8001000" y="1600200"/>
            <a:ext cx="3611880" cy="256032"/>
          </a:xfrm>
          <a:prstGeom prst="rect">
            <a:avLst/>
          </a:prstGeom>
          <a:noFill/>
          <a:ln/>
        </p:spPr>
        <p:txBody>
          <a:bodyPr wrap="square" lIns="0" tIns="0" rIns="0" bIns="0" rtlCol="0" anchor="ctr"/>
          <a:lstStyle/>
          <a:p>
            <a:pPr marL="0" indent="0">
              <a:buNone/>
            </a:pPr>
            <a:r>
              <a:rPr lang="en-US" sz="1100" b="1" kern="0" spc="300" dirty="0">
                <a:solidFill>
                  <a:srgbClr val="003DA5"/>
                </a:solidFill>
                <a:latin typeface="Calibri" pitchFamily="34" charset="0"/>
                <a:ea typeface="Calibri" pitchFamily="34" charset="-122"/>
                <a:cs typeface="Calibri" pitchFamily="34" charset="-120"/>
              </a:rPr>
              <a:t>HOW TO USE IT</a:t>
            </a:r>
            <a:endParaRPr lang="en-US" sz="1100" dirty="0"/>
          </a:p>
        </p:txBody>
      </p:sp>
      <p:sp>
        <p:nvSpPr>
          <p:cNvPr id="11" name="Shape 7"/>
          <p:cNvSpPr/>
          <p:nvPr/>
        </p:nvSpPr>
        <p:spPr>
          <a:xfrm>
            <a:off x="8001000" y="1965960"/>
            <a:ext cx="347472" cy="347472"/>
          </a:xfrm>
          <a:prstGeom prst="ellipse">
            <a:avLst/>
          </a:prstGeom>
          <a:solidFill>
            <a:srgbClr val="FFB81C"/>
          </a:solidFill>
          <a:ln/>
        </p:spPr>
      </p:sp>
      <p:sp>
        <p:nvSpPr>
          <p:cNvPr id="12" name="Text 8"/>
          <p:cNvSpPr txBox="1"/>
          <p:nvPr/>
        </p:nvSpPr>
        <p:spPr>
          <a:xfrm>
            <a:off x="8001000" y="1965960"/>
            <a:ext cx="347472" cy="347472"/>
          </a:xfrm>
          <a:prstGeom prst="rect">
            <a:avLst/>
          </a:prstGeom>
          <a:noFill/>
          <a:ln/>
        </p:spPr>
        <p:txBody>
          <a:bodyPr wrap="square" lIns="0" tIns="0" rIns="0" bIns="0" rtlCol="0" anchor="ctr"/>
          <a:lstStyle/>
          <a:p>
            <a:pPr marL="0" indent="0" algn="ctr">
              <a:buNone/>
            </a:pPr>
            <a:r>
              <a:rPr lang="en-US" sz="1300" b="1" dirty="0">
                <a:solidFill>
                  <a:srgbClr val="0A1F44"/>
                </a:solidFill>
                <a:latin typeface="Calibri" pitchFamily="34" charset="0"/>
                <a:ea typeface="Calibri" pitchFamily="34" charset="-122"/>
                <a:cs typeface="Calibri" pitchFamily="34" charset="-120"/>
              </a:rPr>
              <a:t>1</a:t>
            </a:r>
            <a:endParaRPr lang="en-US" sz="1300" dirty="0"/>
          </a:p>
        </p:txBody>
      </p:sp>
      <p:sp>
        <p:nvSpPr>
          <p:cNvPr id="13" name="Text 9"/>
          <p:cNvSpPr txBox="1"/>
          <p:nvPr/>
        </p:nvSpPr>
        <p:spPr>
          <a:xfrm>
            <a:off x="8503920" y="1947672"/>
            <a:ext cx="3108960" cy="566928"/>
          </a:xfrm>
          <a:prstGeom prst="rect">
            <a:avLst/>
          </a:prstGeom>
          <a:noFill/>
          <a:ln/>
        </p:spPr>
        <p:txBody>
          <a:bodyPr wrap="square" lIns="0" tIns="0" rIns="0" bIns="0" rtlCol="0" anchor="t"/>
          <a:lstStyle/>
          <a:p>
            <a:pPr marL="0" indent="0">
              <a:buNone/>
            </a:pPr>
            <a:r>
              <a:rPr lang="en-US" sz="1350" dirty="0">
                <a:solidFill>
                  <a:srgbClr val="1D2533"/>
                </a:solidFill>
                <a:latin typeface="Calibri" pitchFamily="34" charset="0"/>
                <a:ea typeface="Calibri" pitchFamily="34" charset="-122"/>
                <a:cs typeface="Calibri" pitchFamily="34" charset="-120"/>
              </a:rPr>
              <a:t>542 databases — filter by subject, type or vendor</a:t>
            </a:r>
            <a:endParaRPr lang="en-US" sz="1350" dirty="0"/>
          </a:p>
        </p:txBody>
      </p:sp>
      <p:sp>
        <p:nvSpPr>
          <p:cNvPr id="14" name="Shape 10"/>
          <p:cNvSpPr/>
          <p:nvPr/>
        </p:nvSpPr>
        <p:spPr>
          <a:xfrm>
            <a:off x="8001000" y="2624328"/>
            <a:ext cx="347472" cy="347472"/>
          </a:xfrm>
          <a:prstGeom prst="ellipse">
            <a:avLst/>
          </a:prstGeom>
          <a:solidFill>
            <a:srgbClr val="FFB81C"/>
          </a:solidFill>
          <a:ln/>
        </p:spPr>
      </p:sp>
      <p:sp>
        <p:nvSpPr>
          <p:cNvPr id="15" name="Text 11"/>
          <p:cNvSpPr txBox="1"/>
          <p:nvPr/>
        </p:nvSpPr>
        <p:spPr>
          <a:xfrm>
            <a:off x="8001000" y="2624328"/>
            <a:ext cx="347472" cy="347472"/>
          </a:xfrm>
          <a:prstGeom prst="rect">
            <a:avLst/>
          </a:prstGeom>
          <a:noFill/>
          <a:ln/>
        </p:spPr>
        <p:txBody>
          <a:bodyPr wrap="square" lIns="0" tIns="0" rIns="0" bIns="0" rtlCol="0" anchor="ctr"/>
          <a:lstStyle/>
          <a:p>
            <a:pPr marL="0" indent="0" algn="ctr">
              <a:buNone/>
            </a:pPr>
            <a:r>
              <a:rPr lang="en-US" sz="1300" b="1" dirty="0">
                <a:solidFill>
                  <a:srgbClr val="0A1F44"/>
                </a:solidFill>
                <a:latin typeface="Calibri" pitchFamily="34" charset="0"/>
                <a:ea typeface="Calibri" pitchFamily="34" charset="-122"/>
                <a:cs typeface="Calibri" pitchFamily="34" charset="-120"/>
              </a:rPr>
              <a:t>2</a:t>
            </a:r>
            <a:endParaRPr lang="en-US" sz="1300" dirty="0"/>
          </a:p>
        </p:txBody>
      </p:sp>
      <p:sp>
        <p:nvSpPr>
          <p:cNvPr id="16" name="Text 12"/>
          <p:cNvSpPr txBox="1"/>
          <p:nvPr/>
        </p:nvSpPr>
        <p:spPr>
          <a:xfrm>
            <a:off x="8503920" y="2606040"/>
            <a:ext cx="3108960" cy="566928"/>
          </a:xfrm>
          <a:prstGeom prst="rect">
            <a:avLst/>
          </a:prstGeom>
          <a:noFill/>
          <a:ln/>
        </p:spPr>
        <p:txBody>
          <a:bodyPr wrap="square" lIns="0" tIns="0" rIns="0" bIns="0" rtlCol="0" anchor="t"/>
          <a:lstStyle/>
          <a:p>
            <a:pPr marL="0" indent="0">
              <a:buNone/>
            </a:pPr>
            <a:r>
              <a:rPr lang="en-US" sz="1350" dirty="0">
                <a:solidFill>
                  <a:srgbClr val="1D2533"/>
                </a:solidFill>
                <a:latin typeface="Calibri" pitchFamily="34" charset="0"/>
                <a:ea typeface="Calibri" pitchFamily="34" charset="-122"/>
                <a:cs typeface="Calibri" pitchFamily="34" charset="-120"/>
              </a:rPr>
              <a:t>Use Web of Science to trace citations forward and backward</a:t>
            </a:r>
            <a:endParaRPr lang="en-US" sz="1350" dirty="0"/>
          </a:p>
        </p:txBody>
      </p:sp>
      <p:sp>
        <p:nvSpPr>
          <p:cNvPr id="17" name="Shape 13"/>
          <p:cNvSpPr/>
          <p:nvPr/>
        </p:nvSpPr>
        <p:spPr>
          <a:xfrm>
            <a:off x="8001000" y="3282696"/>
            <a:ext cx="347472" cy="347472"/>
          </a:xfrm>
          <a:prstGeom prst="ellipse">
            <a:avLst/>
          </a:prstGeom>
          <a:solidFill>
            <a:srgbClr val="FFB81C"/>
          </a:solidFill>
          <a:ln/>
        </p:spPr>
      </p:sp>
      <p:sp>
        <p:nvSpPr>
          <p:cNvPr id="18" name="Text 14"/>
          <p:cNvSpPr txBox="1"/>
          <p:nvPr/>
        </p:nvSpPr>
        <p:spPr>
          <a:xfrm>
            <a:off x="8001000" y="3282696"/>
            <a:ext cx="347472" cy="347472"/>
          </a:xfrm>
          <a:prstGeom prst="rect">
            <a:avLst/>
          </a:prstGeom>
          <a:noFill/>
          <a:ln/>
        </p:spPr>
        <p:txBody>
          <a:bodyPr wrap="square" lIns="0" tIns="0" rIns="0" bIns="0" rtlCol="0" anchor="ctr"/>
          <a:lstStyle/>
          <a:p>
            <a:pPr marL="0" indent="0" algn="ctr">
              <a:buNone/>
            </a:pPr>
            <a:r>
              <a:rPr lang="en-US" sz="1300" b="1" dirty="0">
                <a:solidFill>
                  <a:srgbClr val="0A1F44"/>
                </a:solidFill>
                <a:latin typeface="Calibri" pitchFamily="34" charset="0"/>
                <a:ea typeface="Calibri" pitchFamily="34" charset="-122"/>
                <a:cs typeface="Calibri" pitchFamily="34" charset="-120"/>
              </a:rPr>
              <a:t>3</a:t>
            </a:r>
            <a:endParaRPr lang="en-US" sz="1300" dirty="0"/>
          </a:p>
        </p:txBody>
      </p:sp>
      <p:sp>
        <p:nvSpPr>
          <p:cNvPr id="19" name="Text 15"/>
          <p:cNvSpPr txBox="1"/>
          <p:nvPr/>
        </p:nvSpPr>
        <p:spPr>
          <a:xfrm>
            <a:off x="8503920" y="3264408"/>
            <a:ext cx="3108960" cy="566928"/>
          </a:xfrm>
          <a:prstGeom prst="rect">
            <a:avLst/>
          </a:prstGeom>
          <a:noFill/>
          <a:ln/>
        </p:spPr>
        <p:txBody>
          <a:bodyPr wrap="square" lIns="0" tIns="0" rIns="0" bIns="0" rtlCol="0" anchor="t"/>
          <a:lstStyle/>
          <a:p>
            <a:pPr marL="0" indent="0">
              <a:buNone/>
            </a:pPr>
            <a:r>
              <a:rPr lang="en-US" sz="1350" dirty="0">
                <a:solidFill>
                  <a:srgbClr val="1D2533"/>
                </a:solidFill>
                <a:latin typeface="Calibri" pitchFamily="34" charset="0"/>
                <a:ea typeface="Calibri" pitchFamily="34" charset="-122"/>
                <a:cs typeface="Calibri" pitchFamily="34" charset="-120"/>
              </a:rPr>
              <a:t>Search ProQuest for dissertations close to your topic</a:t>
            </a:r>
            <a:endParaRPr lang="en-US" sz="1350" dirty="0"/>
          </a:p>
        </p:txBody>
      </p:sp>
      <p:sp>
        <p:nvSpPr>
          <p:cNvPr id="20" name="Shape 16"/>
          <p:cNvSpPr/>
          <p:nvPr/>
        </p:nvSpPr>
        <p:spPr>
          <a:xfrm>
            <a:off x="8001000" y="3941064"/>
            <a:ext cx="347472" cy="347472"/>
          </a:xfrm>
          <a:prstGeom prst="ellipse">
            <a:avLst/>
          </a:prstGeom>
          <a:solidFill>
            <a:srgbClr val="FFB81C"/>
          </a:solidFill>
          <a:ln/>
        </p:spPr>
      </p:sp>
      <p:sp>
        <p:nvSpPr>
          <p:cNvPr id="21" name="Text 17"/>
          <p:cNvSpPr txBox="1"/>
          <p:nvPr/>
        </p:nvSpPr>
        <p:spPr>
          <a:xfrm>
            <a:off x="8001000" y="3941064"/>
            <a:ext cx="347472" cy="347472"/>
          </a:xfrm>
          <a:prstGeom prst="rect">
            <a:avLst/>
          </a:prstGeom>
          <a:noFill/>
          <a:ln/>
        </p:spPr>
        <p:txBody>
          <a:bodyPr wrap="square" lIns="0" tIns="0" rIns="0" bIns="0" rtlCol="0" anchor="ctr"/>
          <a:lstStyle/>
          <a:p>
            <a:pPr marL="0" indent="0" algn="ctr">
              <a:buNone/>
            </a:pPr>
            <a:r>
              <a:rPr lang="en-US" sz="1300" b="1" dirty="0">
                <a:solidFill>
                  <a:srgbClr val="0A1F44"/>
                </a:solidFill>
                <a:latin typeface="Calibri" pitchFamily="34" charset="0"/>
                <a:ea typeface="Calibri" pitchFamily="34" charset="-122"/>
                <a:cs typeface="Calibri" pitchFamily="34" charset="-120"/>
              </a:rPr>
              <a:t>4</a:t>
            </a:r>
            <a:endParaRPr lang="en-US" sz="1300" dirty="0"/>
          </a:p>
        </p:txBody>
      </p:sp>
      <p:sp>
        <p:nvSpPr>
          <p:cNvPr id="22" name="Text 18"/>
          <p:cNvSpPr txBox="1"/>
          <p:nvPr/>
        </p:nvSpPr>
        <p:spPr>
          <a:xfrm>
            <a:off x="8503920" y="3922776"/>
            <a:ext cx="3108960" cy="566928"/>
          </a:xfrm>
          <a:prstGeom prst="rect">
            <a:avLst/>
          </a:prstGeom>
          <a:noFill/>
          <a:ln/>
        </p:spPr>
        <p:txBody>
          <a:bodyPr wrap="square" lIns="0" tIns="0" rIns="0" bIns="0" rtlCol="0" anchor="t"/>
          <a:lstStyle/>
          <a:p>
            <a:pPr marL="0" indent="0">
              <a:buNone/>
            </a:pPr>
            <a:r>
              <a:rPr lang="en-US" sz="1350" dirty="0">
                <a:solidFill>
                  <a:srgbClr val="1D2533"/>
                </a:solidFill>
                <a:latin typeface="Calibri" pitchFamily="34" charset="0"/>
                <a:ea typeface="Calibri" pitchFamily="34" charset="-122"/>
                <a:cs typeface="Calibri" pitchFamily="34" charset="-120"/>
              </a:rPr>
              <a:t>Off campus? Use Get Connected: OpenAthens or Cisco Secure VPN</a:t>
            </a:r>
            <a:endParaRPr lang="en-US" sz="1350" dirty="0"/>
          </a:p>
        </p:txBody>
      </p:sp>
      <p:sp>
        <p:nvSpPr>
          <p:cNvPr id="23" name="Shape 19"/>
          <p:cNvSpPr/>
          <p:nvPr/>
        </p:nvSpPr>
        <p:spPr>
          <a:xfrm>
            <a:off x="8001000" y="4690872"/>
            <a:ext cx="3611880" cy="0"/>
          </a:xfrm>
          <a:prstGeom prst="line">
            <a:avLst/>
          </a:prstGeom>
          <a:noFill/>
          <a:ln w="9525">
            <a:solidFill>
              <a:srgbClr val="D3D9E1"/>
            </a:solidFill>
            <a:prstDash val="solid"/>
          </a:ln>
        </p:spPr>
      </p:sp>
      <p:sp>
        <p:nvSpPr>
          <p:cNvPr id="24" name="Text 20"/>
          <p:cNvSpPr txBox="1"/>
          <p:nvPr/>
        </p:nvSpPr>
        <p:spPr>
          <a:xfrm>
            <a:off x="8001000" y="4828032"/>
            <a:ext cx="3611880" cy="256032"/>
          </a:xfrm>
          <a:prstGeom prst="rect">
            <a:avLst/>
          </a:prstGeom>
          <a:noFill/>
          <a:ln/>
        </p:spPr>
        <p:txBody>
          <a:bodyPr wrap="square" lIns="0" tIns="0" rIns="0" bIns="0" rtlCol="0" anchor="ctr"/>
          <a:lstStyle/>
          <a:p>
            <a:pPr marL="0" indent="0">
              <a:buNone/>
            </a:pPr>
            <a:r>
              <a:rPr lang="en-US" sz="1100" b="1" kern="0" spc="300" dirty="0">
                <a:solidFill>
                  <a:srgbClr val="003DA5"/>
                </a:solidFill>
                <a:latin typeface="Calibri" pitchFamily="34" charset="0"/>
                <a:ea typeface="Calibri" pitchFamily="34" charset="-122"/>
                <a:cs typeface="Calibri" pitchFamily="34" charset="-120"/>
              </a:rPr>
              <a:t>GO TO</a:t>
            </a:r>
            <a:endParaRPr lang="en-US" sz="1100" dirty="0"/>
          </a:p>
        </p:txBody>
      </p:sp>
      <p:sp>
        <p:nvSpPr>
          <p:cNvPr id="25" name="Text 21"/>
          <p:cNvSpPr txBox="1"/>
          <p:nvPr/>
        </p:nvSpPr>
        <p:spPr>
          <a:xfrm>
            <a:off x="8001000" y="5148072"/>
            <a:ext cx="3611880" cy="1097280"/>
          </a:xfrm>
          <a:prstGeom prst="rect">
            <a:avLst/>
          </a:prstGeom>
          <a:noFill/>
          <a:ln/>
        </p:spPr>
        <p:txBody>
          <a:bodyPr wrap="square" lIns="0" tIns="0" rIns="0" bIns="0" rtlCol="0" anchor="t"/>
          <a:lstStyle/>
          <a:p>
            <a:pPr marL="0" indent="0">
              <a:spcAft>
                <a:spcPts val="500"/>
              </a:spcAft>
              <a:buNone/>
            </a:pPr>
            <a:r>
              <a:rPr lang="en-US" sz="1300" b="1" u="sng" dirty="0">
                <a:solidFill>
                  <a:srgbClr val="003DA5"/>
                </a:solidFill>
                <a:latin typeface="Calibri" pitchFamily="34" charset="0"/>
                <a:ea typeface="Calibri" pitchFamily="34" charset="-122"/>
                <a:cs typeface="Calibri" pitchFamily="34" charset="-120"/>
                <a:hlinkClick r:id="rId5">
                  <a:extLst>
                    <a:ext uri="{A12FA001-AC4F-418D-AE19-62706E023703}">
                      <ahyp:hlinkClr xmlns:ahyp="http://schemas.microsoft.com/office/drawing/2018/hyperlinkcolor" val="tx"/>
                    </a:ext>
                  </a:extLst>
                </a:hlinkClick>
              </a:rPr>
              <a:t>guides.lib.ucr.edu/az.php</a:t>
            </a:r>
            <a:endParaRPr lang="en-US" sz="1300" dirty="0"/>
          </a:p>
          <a:p>
            <a:pPr marL="0" indent="0">
              <a:spcAft>
                <a:spcPts val="500"/>
              </a:spcAft>
              <a:buNone/>
            </a:pPr>
            <a:r>
              <a:rPr lang="en-US" sz="1300" u="sng" dirty="0">
                <a:solidFill>
                  <a:srgbClr val="003DA5"/>
                </a:solidFill>
                <a:latin typeface="Calibri" pitchFamily="34" charset="0"/>
                <a:ea typeface="Calibri" pitchFamily="34" charset="-122"/>
                <a:cs typeface="Calibri" pitchFamily="34" charset="-120"/>
                <a:hlinkClick r:id="rId6">
                  <a:extLst>
                    <a:ext uri="{A12FA001-AC4F-418D-AE19-62706E023703}">
                      <ahyp:hlinkClr xmlns:ahyp="http://schemas.microsoft.com/office/drawing/2018/hyperlinkcolor" val="tx"/>
                    </a:ext>
                  </a:extLst>
                </a:hlinkClick>
              </a:rPr>
              <a:t>Web of Science</a:t>
            </a:r>
            <a:endParaRPr lang="en-US" sz="1300" dirty="0"/>
          </a:p>
          <a:p>
            <a:pPr marL="0" indent="0">
              <a:spcAft>
                <a:spcPts val="500"/>
              </a:spcAft>
              <a:buNone/>
            </a:pPr>
            <a:r>
              <a:rPr lang="en-US" sz="1300" u="sng" dirty="0">
                <a:solidFill>
                  <a:srgbClr val="003DA5"/>
                </a:solidFill>
                <a:latin typeface="Calibri" pitchFamily="34" charset="0"/>
                <a:ea typeface="Calibri" pitchFamily="34" charset="-122"/>
                <a:cs typeface="Calibri" pitchFamily="34" charset="-120"/>
                <a:hlinkClick r:id="rId7">
                  <a:extLst>
                    <a:ext uri="{A12FA001-AC4F-418D-AE19-62706E023703}">
                      <ahyp:hlinkClr xmlns:ahyp="http://schemas.microsoft.com/office/drawing/2018/hyperlinkcolor" val="tx"/>
                    </a:ext>
                  </a:extLst>
                </a:hlinkClick>
              </a:rPr>
              <a:t>ProQuest Dissertations &amp; Theses</a:t>
            </a:r>
            <a:endParaRPr lang="en-US" sz="1300" dirty="0"/>
          </a:p>
          <a:p>
            <a:pPr marL="0" indent="0">
              <a:spcAft>
                <a:spcPts val="500"/>
              </a:spcAft>
              <a:buNone/>
            </a:pPr>
            <a:r>
              <a:rPr lang="en-US" sz="1300" u="sng" dirty="0">
                <a:solidFill>
                  <a:srgbClr val="003DA5"/>
                </a:solidFill>
                <a:latin typeface="Calibri" pitchFamily="34" charset="0"/>
                <a:ea typeface="Calibri" pitchFamily="34" charset="-122"/>
                <a:cs typeface="Calibri" pitchFamily="34" charset="-120"/>
                <a:hlinkClick r:id="rId8">
                  <a:extLst>
                    <a:ext uri="{A12FA001-AC4F-418D-AE19-62706E023703}">
                      <ahyp:hlinkClr xmlns:ahyp="http://schemas.microsoft.com/office/drawing/2018/hyperlinkcolor" val="tx"/>
                    </a:ext>
                  </a:extLst>
                </a:hlinkClick>
              </a:rPr>
              <a:t>JSTOR</a:t>
            </a:r>
            <a:endParaRPr lang="en-US" sz="13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548640" y="384048"/>
            <a:ext cx="9144000" cy="256032"/>
          </a:xfrm>
          <a:prstGeom prst="rect">
            <a:avLst/>
          </a:prstGeom>
          <a:noFill/>
          <a:ln/>
        </p:spPr>
        <p:txBody>
          <a:bodyPr wrap="square" lIns="0" tIns="0" rIns="0" bIns="0" rtlCol="0" anchor="ctr"/>
          <a:lstStyle/>
          <a:p>
            <a:pPr marL="0" indent="0">
              <a:buNone/>
            </a:pPr>
            <a:r>
              <a:rPr lang="en-US" sz="1100" b="1" kern="0" spc="300" dirty="0">
                <a:solidFill>
                  <a:srgbClr val="003DA5"/>
                </a:solidFill>
                <a:latin typeface="Calibri" pitchFamily="34" charset="0"/>
                <a:ea typeface="Calibri" pitchFamily="34" charset="-122"/>
                <a:cs typeface="Calibri" pitchFamily="34" charset="-120"/>
              </a:rPr>
              <a:t>01 · FIND</a:t>
            </a:r>
            <a:endParaRPr lang="en-US" sz="1100" dirty="0"/>
          </a:p>
        </p:txBody>
      </p:sp>
      <p:sp>
        <p:nvSpPr>
          <p:cNvPr id="3" name="Text 1"/>
          <p:cNvSpPr txBox="1"/>
          <p:nvPr/>
        </p:nvSpPr>
        <p:spPr>
          <a:xfrm>
            <a:off x="548640" y="658368"/>
            <a:ext cx="11064240" cy="685800"/>
          </a:xfrm>
          <a:prstGeom prst="rect">
            <a:avLst/>
          </a:prstGeom>
          <a:noFill/>
          <a:ln/>
        </p:spPr>
        <p:txBody>
          <a:bodyPr wrap="square" lIns="0" tIns="0" rIns="0" bIns="0" rtlCol="0" anchor="t"/>
          <a:lstStyle/>
          <a:p>
            <a:pPr marL="0" indent="0">
              <a:buNone/>
            </a:pPr>
            <a:r>
              <a:rPr lang="en-US" sz="3000" dirty="0">
                <a:solidFill>
                  <a:srgbClr val="0A1F44"/>
                </a:solidFill>
                <a:latin typeface="Cambria" pitchFamily="34" charset="0"/>
                <a:ea typeface="Cambria" pitchFamily="34" charset="-122"/>
                <a:cs typeface="Cambria" pitchFamily="34" charset="-120"/>
              </a:rPr>
              <a:t>Articles &amp; Journals</a:t>
            </a:r>
            <a:endParaRPr lang="en-US" sz="3000" dirty="0"/>
          </a:p>
        </p:txBody>
      </p:sp>
      <p:pic>
        <p:nvPicPr>
          <p:cNvPr id="4" name="Image 0" descr="preencoded.png"/>
          <p:cNvPicPr>
            <a:picLocks noChangeAspect="1"/>
          </p:cNvPicPr>
          <p:nvPr/>
        </p:nvPicPr>
        <p:blipFill>
          <a:blip r:embed="rId3"/>
          <a:stretch>
            <a:fillRect/>
          </a:stretch>
        </p:blipFill>
        <p:spPr>
          <a:xfrm>
            <a:off x="548640" y="6382512"/>
            <a:ext cx="1037744" cy="237744"/>
          </a:xfrm>
          <a:prstGeom prst="rect">
            <a:avLst/>
          </a:prstGeom>
        </p:spPr>
      </p:pic>
      <p:sp>
        <p:nvSpPr>
          <p:cNvPr id="5" name="Text 2"/>
          <p:cNvSpPr txBox="1"/>
          <p:nvPr/>
        </p:nvSpPr>
        <p:spPr>
          <a:xfrm>
            <a:off x="1769264" y="6382512"/>
            <a:ext cx="3657600" cy="237744"/>
          </a:xfrm>
          <a:prstGeom prst="rect">
            <a:avLst/>
          </a:prstGeom>
          <a:noFill/>
          <a:ln/>
        </p:spPr>
        <p:txBody>
          <a:bodyPr wrap="square" lIns="0" tIns="0" rIns="0" bIns="0" rtlCol="0" anchor="ctr"/>
          <a:lstStyle/>
          <a:p>
            <a:pPr marL="0" indent="0">
              <a:buNone/>
            </a:pPr>
            <a:r>
              <a:rPr lang="en-US" sz="900" dirty="0">
                <a:solidFill>
                  <a:srgbClr val="5F6B7D"/>
                </a:solidFill>
                <a:latin typeface="Calibri" pitchFamily="34" charset="0"/>
                <a:ea typeface="Calibri" pitchFamily="34" charset="-122"/>
                <a:cs typeface="Calibri" pitchFamily="34" charset="-120"/>
              </a:rPr>
              <a:t>Research &amp; Technology Services</a:t>
            </a:r>
            <a:endParaRPr lang="en-US" sz="900" dirty="0"/>
          </a:p>
        </p:txBody>
      </p:sp>
      <p:sp>
        <p:nvSpPr>
          <p:cNvPr id="6" name="Text 3"/>
          <p:cNvSpPr txBox="1"/>
          <p:nvPr/>
        </p:nvSpPr>
        <p:spPr>
          <a:xfrm>
            <a:off x="10728655" y="6382512"/>
            <a:ext cx="914400" cy="237744"/>
          </a:xfrm>
          <a:prstGeom prst="rect">
            <a:avLst/>
          </a:prstGeom>
          <a:noFill/>
          <a:ln/>
        </p:spPr>
        <p:txBody>
          <a:bodyPr wrap="square" lIns="0" tIns="0" rIns="0" bIns="0" rtlCol="0" anchor="ctr"/>
          <a:lstStyle/>
          <a:p>
            <a:pPr marL="0" indent="0" algn="r">
              <a:buNone/>
            </a:pPr>
            <a:r>
              <a:rPr lang="en-US" sz="900" dirty="0">
                <a:solidFill>
                  <a:srgbClr val="5F6B7D"/>
                </a:solidFill>
                <a:latin typeface="Calibri" pitchFamily="34" charset="0"/>
                <a:ea typeface="Calibri" pitchFamily="34" charset="-122"/>
                <a:cs typeface="Calibri" pitchFamily="34" charset="-120"/>
              </a:rPr>
              <a:t>7</a:t>
            </a:r>
            <a:endParaRPr lang="en-US" sz="900" dirty="0"/>
          </a:p>
        </p:txBody>
      </p:sp>
      <p:sp>
        <p:nvSpPr>
          <p:cNvPr id="7" name="Shape 4"/>
          <p:cNvSpPr/>
          <p:nvPr/>
        </p:nvSpPr>
        <p:spPr>
          <a:xfrm>
            <a:off x="658368" y="1709928"/>
            <a:ext cx="6949440" cy="4343400"/>
          </a:xfrm>
          <a:prstGeom prst="rect">
            <a:avLst/>
          </a:prstGeom>
          <a:ln w="15875">
            <a:solidFill>
              <a:srgbClr val="FFB81C"/>
            </a:solidFill>
            <a:prstDash val="solid"/>
          </a:ln>
        </p:spPr>
      </p:sp>
      <p:sp>
        <p:nvSpPr>
          <p:cNvPr id="8" name="Shape 5"/>
          <p:cNvSpPr/>
          <p:nvPr/>
        </p:nvSpPr>
        <p:spPr>
          <a:xfrm>
            <a:off x="548640" y="1600200"/>
            <a:ext cx="6949440" cy="4343400"/>
          </a:xfrm>
          <a:prstGeom prst="rect">
            <a:avLst/>
          </a:prstGeom>
          <a:solidFill>
            <a:srgbClr val="FFFFFF"/>
          </a:solidFill>
          <a:ln w="6350">
            <a:solidFill>
              <a:srgbClr val="D3D9E1"/>
            </a:solidFill>
            <a:prstDash val="solid"/>
          </a:ln>
          <a:effectLst>
            <a:outerShdw blurRad="101600" dist="38100" dir="5400000" algn="bl" rotWithShape="0">
              <a:srgbClr val="0A1F44">
                <a:alpha val="22000"/>
              </a:srgbClr>
            </a:outerShdw>
          </a:effectLst>
        </p:spPr>
      </p:sp>
      <p:pic>
        <p:nvPicPr>
          <p:cNvPr id="9" name="Image 1" descr="preencoded.png"/>
          <p:cNvPicPr>
            <a:picLocks noChangeAspect="1"/>
          </p:cNvPicPr>
          <p:nvPr/>
        </p:nvPicPr>
        <p:blipFill>
          <a:blip r:embed="rId4"/>
          <a:stretch>
            <a:fillRect/>
          </a:stretch>
        </p:blipFill>
        <p:spPr>
          <a:xfrm>
            <a:off x="548640" y="1600200"/>
            <a:ext cx="6949440" cy="4343400"/>
          </a:xfrm>
          <a:prstGeom prst="rect">
            <a:avLst/>
          </a:prstGeom>
        </p:spPr>
      </p:pic>
      <p:sp>
        <p:nvSpPr>
          <p:cNvPr id="10" name="Text 6"/>
          <p:cNvSpPr txBox="1"/>
          <p:nvPr/>
        </p:nvSpPr>
        <p:spPr>
          <a:xfrm>
            <a:off x="8001000" y="1600200"/>
            <a:ext cx="3611880" cy="256032"/>
          </a:xfrm>
          <a:prstGeom prst="rect">
            <a:avLst/>
          </a:prstGeom>
          <a:noFill/>
          <a:ln/>
        </p:spPr>
        <p:txBody>
          <a:bodyPr wrap="square" lIns="0" tIns="0" rIns="0" bIns="0" rtlCol="0" anchor="ctr"/>
          <a:lstStyle/>
          <a:p>
            <a:pPr marL="0" indent="0">
              <a:buNone/>
            </a:pPr>
            <a:r>
              <a:rPr lang="en-US" sz="1100" b="1" kern="0" spc="300" dirty="0">
                <a:solidFill>
                  <a:srgbClr val="003DA5"/>
                </a:solidFill>
                <a:latin typeface="Calibri" pitchFamily="34" charset="0"/>
                <a:ea typeface="Calibri" pitchFamily="34" charset="-122"/>
                <a:cs typeface="Calibri" pitchFamily="34" charset="-120"/>
              </a:rPr>
              <a:t>HOW TO USE IT</a:t>
            </a:r>
            <a:endParaRPr lang="en-US" sz="1100" dirty="0"/>
          </a:p>
        </p:txBody>
      </p:sp>
      <p:sp>
        <p:nvSpPr>
          <p:cNvPr id="11" name="Shape 7"/>
          <p:cNvSpPr/>
          <p:nvPr/>
        </p:nvSpPr>
        <p:spPr>
          <a:xfrm>
            <a:off x="8001000" y="1965960"/>
            <a:ext cx="347472" cy="347472"/>
          </a:xfrm>
          <a:prstGeom prst="ellipse">
            <a:avLst/>
          </a:prstGeom>
          <a:solidFill>
            <a:srgbClr val="FFB81C"/>
          </a:solidFill>
          <a:ln/>
        </p:spPr>
      </p:sp>
      <p:sp>
        <p:nvSpPr>
          <p:cNvPr id="12" name="Text 8"/>
          <p:cNvSpPr txBox="1"/>
          <p:nvPr/>
        </p:nvSpPr>
        <p:spPr>
          <a:xfrm>
            <a:off x="8001000" y="1965960"/>
            <a:ext cx="347472" cy="347472"/>
          </a:xfrm>
          <a:prstGeom prst="rect">
            <a:avLst/>
          </a:prstGeom>
          <a:noFill/>
          <a:ln/>
        </p:spPr>
        <p:txBody>
          <a:bodyPr wrap="square" lIns="0" tIns="0" rIns="0" bIns="0" rtlCol="0" anchor="ctr"/>
          <a:lstStyle/>
          <a:p>
            <a:pPr marL="0" indent="0" algn="ctr">
              <a:buNone/>
            </a:pPr>
            <a:r>
              <a:rPr lang="en-US" sz="1300" b="1" dirty="0">
                <a:solidFill>
                  <a:srgbClr val="0A1F44"/>
                </a:solidFill>
                <a:latin typeface="Calibri" pitchFamily="34" charset="0"/>
                <a:ea typeface="Calibri" pitchFamily="34" charset="-122"/>
                <a:cs typeface="Calibri" pitchFamily="34" charset="-120"/>
              </a:rPr>
              <a:t>1</a:t>
            </a:r>
            <a:endParaRPr lang="en-US" sz="1300" dirty="0"/>
          </a:p>
        </p:txBody>
      </p:sp>
      <p:sp>
        <p:nvSpPr>
          <p:cNvPr id="13" name="Text 9"/>
          <p:cNvSpPr txBox="1"/>
          <p:nvPr/>
        </p:nvSpPr>
        <p:spPr>
          <a:xfrm>
            <a:off x="8503920" y="1947672"/>
            <a:ext cx="3108960" cy="566928"/>
          </a:xfrm>
          <a:prstGeom prst="rect">
            <a:avLst/>
          </a:prstGeom>
          <a:noFill/>
          <a:ln/>
        </p:spPr>
        <p:txBody>
          <a:bodyPr wrap="square" lIns="0" tIns="0" rIns="0" bIns="0" rtlCol="0" anchor="t"/>
          <a:lstStyle/>
          <a:p>
            <a:pPr marL="0" indent="0">
              <a:buNone/>
            </a:pPr>
            <a:r>
              <a:rPr lang="en-US" sz="1350" dirty="0">
                <a:solidFill>
                  <a:srgbClr val="1D2533"/>
                </a:solidFill>
                <a:latin typeface="Calibri" pitchFamily="34" charset="0"/>
                <a:ea typeface="Calibri" pitchFamily="34" charset="-122"/>
                <a:cs typeface="Calibri" pitchFamily="34" charset="-120"/>
              </a:rPr>
              <a:t>Have a citation? Paste the title or DOI into UC Library Search or CitationLinker</a:t>
            </a:r>
            <a:endParaRPr lang="en-US" sz="1350" dirty="0"/>
          </a:p>
        </p:txBody>
      </p:sp>
      <p:sp>
        <p:nvSpPr>
          <p:cNvPr id="14" name="Shape 10"/>
          <p:cNvSpPr/>
          <p:nvPr/>
        </p:nvSpPr>
        <p:spPr>
          <a:xfrm>
            <a:off x="8001000" y="2624328"/>
            <a:ext cx="347472" cy="347472"/>
          </a:xfrm>
          <a:prstGeom prst="ellipse">
            <a:avLst/>
          </a:prstGeom>
          <a:solidFill>
            <a:srgbClr val="FFB81C"/>
          </a:solidFill>
          <a:ln/>
        </p:spPr>
      </p:sp>
      <p:sp>
        <p:nvSpPr>
          <p:cNvPr id="15" name="Text 11"/>
          <p:cNvSpPr txBox="1"/>
          <p:nvPr/>
        </p:nvSpPr>
        <p:spPr>
          <a:xfrm>
            <a:off x="8001000" y="2624328"/>
            <a:ext cx="347472" cy="347472"/>
          </a:xfrm>
          <a:prstGeom prst="rect">
            <a:avLst/>
          </a:prstGeom>
          <a:noFill/>
          <a:ln/>
        </p:spPr>
        <p:txBody>
          <a:bodyPr wrap="square" lIns="0" tIns="0" rIns="0" bIns="0" rtlCol="0" anchor="ctr"/>
          <a:lstStyle/>
          <a:p>
            <a:pPr marL="0" indent="0" algn="ctr">
              <a:buNone/>
            </a:pPr>
            <a:r>
              <a:rPr lang="en-US" sz="1300" b="1" dirty="0">
                <a:solidFill>
                  <a:srgbClr val="0A1F44"/>
                </a:solidFill>
                <a:latin typeface="Calibri" pitchFamily="34" charset="0"/>
                <a:ea typeface="Calibri" pitchFamily="34" charset="-122"/>
                <a:cs typeface="Calibri" pitchFamily="34" charset="-120"/>
              </a:rPr>
              <a:t>2</a:t>
            </a:r>
            <a:endParaRPr lang="en-US" sz="1300" dirty="0"/>
          </a:p>
        </p:txBody>
      </p:sp>
      <p:sp>
        <p:nvSpPr>
          <p:cNvPr id="16" name="Text 12"/>
          <p:cNvSpPr txBox="1"/>
          <p:nvPr/>
        </p:nvSpPr>
        <p:spPr>
          <a:xfrm>
            <a:off x="8503920" y="2606040"/>
            <a:ext cx="3108960" cy="566928"/>
          </a:xfrm>
          <a:prstGeom prst="rect">
            <a:avLst/>
          </a:prstGeom>
          <a:noFill/>
          <a:ln/>
        </p:spPr>
        <p:txBody>
          <a:bodyPr wrap="square" lIns="0" tIns="0" rIns="0" bIns="0" rtlCol="0" anchor="t"/>
          <a:lstStyle/>
          <a:p>
            <a:pPr marL="0" indent="0">
              <a:buNone/>
            </a:pPr>
            <a:r>
              <a:rPr lang="en-US" sz="1350" dirty="0">
                <a:solidFill>
                  <a:srgbClr val="1D2533"/>
                </a:solidFill>
                <a:latin typeface="Calibri" pitchFamily="34" charset="0"/>
                <a:ea typeface="Calibri" pitchFamily="34" charset="-122"/>
                <a:cs typeface="Calibri" pitchFamily="34" charset="-120"/>
              </a:rPr>
              <a:t>Browse and follow key journals in Browzine</a:t>
            </a:r>
            <a:endParaRPr lang="en-US" sz="1350" dirty="0"/>
          </a:p>
        </p:txBody>
      </p:sp>
      <p:sp>
        <p:nvSpPr>
          <p:cNvPr id="17" name="Shape 13"/>
          <p:cNvSpPr/>
          <p:nvPr/>
        </p:nvSpPr>
        <p:spPr>
          <a:xfrm>
            <a:off x="8001000" y="3282696"/>
            <a:ext cx="347472" cy="347472"/>
          </a:xfrm>
          <a:prstGeom prst="ellipse">
            <a:avLst/>
          </a:prstGeom>
          <a:solidFill>
            <a:srgbClr val="FFB81C"/>
          </a:solidFill>
          <a:ln/>
        </p:spPr>
      </p:sp>
      <p:sp>
        <p:nvSpPr>
          <p:cNvPr id="18" name="Text 14"/>
          <p:cNvSpPr txBox="1"/>
          <p:nvPr/>
        </p:nvSpPr>
        <p:spPr>
          <a:xfrm>
            <a:off x="8001000" y="3282696"/>
            <a:ext cx="347472" cy="347472"/>
          </a:xfrm>
          <a:prstGeom prst="rect">
            <a:avLst/>
          </a:prstGeom>
          <a:noFill/>
          <a:ln/>
        </p:spPr>
        <p:txBody>
          <a:bodyPr wrap="square" lIns="0" tIns="0" rIns="0" bIns="0" rtlCol="0" anchor="ctr"/>
          <a:lstStyle/>
          <a:p>
            <a:pPr marL="0" indent="0" algn="ctr">
              <a:buNone/>
            </a:pPr>
            <a:r>
              <a:rPr lang="en-US" sz="1300" b="1" dirty="0">
                <a:solidFill>
                  <a:srgbClr val="0A1F44"/>
                </a:solidFill>
                <a:latin typeface="Calibri" pitchFamily="34" charset="0"/>
                <a:ea typeface="Calibri" pitchFamily="34" charset="-122"/>
                <a:cs typeface="Calibri" pitchFamily="34" charset="-120"/>
              </a:rPr>
              <a:t>3</a:t>
            </a:r>
            <a:endParaRPr lang="en-US" sz="1300" dirty="0"/>
          </a:p>
        </p:txBody>
      </p:sp>
      <p:sp>
        <p:nvSpPr>
          <p:cNvPr id="19" name="Text 15"/>
          <p:cNvSpPr txBox="1"/>
          <p:nvPr/>
        </p:nvSpPr>
        <p:spPr>
          <a:xfrm>
            <a:off x="8503920" y="3264408"/>
            <a:ext cx="3108960" cy="566928"/>
          </a:xfrm>
          <a:prstGeom prst="rect">
            <a:avLst/>
          </a:prstGeom>
          <a:noFill/>
          <a:ln/>
        </p:spPr>
        <p:txBody>
          <a:bodyPr wrap="square" lIns="0" tIns="0" rIns="0" bIns="0" rtlCol="0" anchor="t"/>
          <a:lstStyle/>
          <a:p>
            <a:pPr marL="0" indent="0">
              <a:buNone/>
            </a:pPr>
            <a:r>
              <a:rPr lang="en-US" sz="1350" dirty="0">
                <a:solidFill>
                  <a:srgbClr val="1D2533"/>
                </a:solidFill>
                <a:latin typeface="Calibri" pitchFamily="34" charset="0"/>
                <a:ea typeface="Calibri" pitchFamily="34" charset="-122"/>
                <a:cs typeface="Calibri" pitchFamily="34" charset="-120"/>
              </a:rPr>
              <a:t>Use Google Scholar on campus or via VPN for full-text links</a:t>
            </a:r>
            <a:endParaRPr lang="en-US" sz="1350" dirty="0"/>
          </a:p>
        </p:txBody>
      </p:sp>
      <p:sp>
        <p:nvSpPr>
          <p:cNvPr id="20" name="Shape 16"/>
          <p:cNvSpPr/>
          <p:nvPr/>
        </p:nvSpPr>
        <p:spPr>
          <a:xfrm>
            <a:off x="8001000" y="3941064"/>
            <a:ext cx="347472" cy="347472"/>
          </a:xfrm>
          <a:prstGeom prst="ellipse">
            <a:avLst/>
          </a:prstGeom>
          <a:solidFill>
            <a:srgbClr val="FFB81C"/>
          </a:solidFill>
          <a:ln/>
        </p:spPr>
      </p:sp>
      <p:sp>
        <p:nvSpPr>
          <p:cNvPr id="21" name="Text 17"/>
          <p:cNvSpPr txBox="1"/>
          <p:nvPr/>
        </p:nvSpPr>
        <p:spPr>
          <a:xfrm>
            <a:off x="8001000" y="3941064"/>
            <a:ext cx="347472" cy="347472"/>
          </a:xfrm>
          <a:prstGeom prst="rect">
            <a:avLst/>
          </a:prstGeom>
          <a:noFill/>
          <a:ln/>
        </p:spPr>
        <p:txBody>
          <a:bodyPr wrap="square" lIns="0" tIns="0" rIns="0" bIns="0" rtlCol="0" anchor="ctr"/>
          <a:lstStyle/>
          <a:p>
            <a:pPr marL="0" indent="0" algn="ctr">
              <a:buNone/>
            </a:pPr>
            <a:r>
              <a:rPr lang="en-US" sz="1300" b="1" dirty="0">
                <a:solidFill>
                  <a:srgbClr val="0A1F44"/>
                </a:solidFill>
                <a:latin typeface="Calibri" pitchFamily="34" charset="0"/>
                <a:ea typeface="Calibri" pitchFamily="34" charset="-122"/>
                <a:cs typeface="Calibri" pitchFamily="34" charset="-120"/>
              </a:rPr>
              <a:t>4</a:t>
            </a:r>
            <a:endParaRPr lang="en-US" sz="1300" dirty="0"/>
          </a:p>
        </p:txBody>
      </p:sp>
      <p:sp>
        <p:nvSpPr>
          <p:cNvPr id="22" name="Text 18"/>
          <p:cNvSpPr txBox="1"/>
          <p:nvPr/>
        </p:nvSpPr>
        <p:spPr>
          <a:xfrm>
            <a:off x="8503920" y="3922776"/>
            <a:ext cx="3108960" cy="566928"/>
          </a:xfrm>
          <a:prstGeom prst="rect">
            <a:avLst/>
          </a:prstGeom>
          <a:noFill/>
          <a:ln/>
        </p:spPr>
        <p:txBody>
          <a:bodyPr wrap="square" lIns="0" tIns="0" rIns="0" bIns="0" rtlCol="0" anchor="t"/>
          <a:lstStyle/>
          <a:p>
            <a:pPr marL="0" indent="0">
              <a:buNone/>
            </a:pPr>
            <a:r>
              <a:rPr lang="en-US" sz="1350" dirty="0">
                <a:solidFill>
                  <a:srgbClr val="1D2533"/>
                </a:solidFill>
                <a:latin typeface="Calibri" pitchFamily="34" charset="0"/>
                <a:ea typeface="Calibri" pitchFamily="34" charset="-122"/>
                <a:cs typeface="Calibri" pitchFamily="34" charset="-120"/>
              </a:rPr>
              <a:t>Check your subject guide for databases in your discipline</a:t>
            </a:r>
            <a:endParaRPr lang="en-US" sz="1350" dirty="0"/>
          </a:p>
        </p:txBody>
      </p:sp>
      <p:sp>
        <p:nvSpPr>
          <p:cNvPr id="23" name="Shape 19"/>
          <p:cNvSpPr/>
          <p:nvPr/>
        </p:nvSpPr>
        <p:spPr>
          <a:xfrm>
            <a:off x="8001000" y="4690872"/>
            <a:ext cx="3611880" cy="0"/>
          </a:xfrm>
          <a:prstGeom prst="line">
            <a:avLst/>
          </a:prstGeom>
          <a:noFill/>
          <a:ln w="9525">
            <a:solidFill>
              <a:srgbClr val="D3D9E1"/>
            </a:solidFill>
            <a:prstDash val="solid"/>
          </a:ln>
        </p:spPr>
      </p:sp>
      <p:sp>
        <p:nvSpPr>
          <p:cNvPr id="24" name="Text 20"/>
          <p:cNvSpPr txBox="1"/>
          <p:nvPr/>
        </p:nvSpPr>
        <p:spPr>
          <a:xfrm>
            <a:off x="8001000" y="4828032"/>
            <a:ext cx="3611880" cy="256032"/>
          </a:xfrm>
          <a:prstGeom prst="rect">
            <a:avLst/>
          </a:prstGeom>
          <a:noFill/>
          <a:ln/>
        </p:spPr>
        <p:txBody>
          <a:bodyPr wrap="square" lIns="0" tIns="0" rIns="0" bIns="0" rtlCol="0" anchor="ctr"/>
          <a:lstStyle/>
          <a:p>
            <a:pPr marL="0" indent="0">
              <a:buNone/>
            </a:pPr>
            <a:r>
              <a:rPr lang="en-US" sz="1100" b="1" kern="0" spc="300" dirty="0">
                <a:solidFill>
                  <a:srgbClr val="003DA5"/>
                </a:solidFill>
                <a:latin typeface="Calibri" pitchFamily="34" charset="0"/>
                <a:ea typeface="Calibri" pitchFamily="34" charset="-122"/>
                <a:cs typeface="Calibri" pitchFamily="34" charset="-120"/>
              </a:rPr>
              <a:t>GO TO</a:t>
            </a:r>
            <a:endParaRPr lang="en-US" sz="1100" dirty="0"/>
          </a:p>
        </p:txBody>
      </p:sp>
      <p:sp>
        <p:nvSpPr>
          <p:cNvPr id="25" name="Text 21"/>
          <p:cNvSpPr txBox="1"/>
          <p:nvPr/>
        </p:nvSpPr>
        <p:spPr>
          <a:xfrm>
            <a:off x="8001000" y="5148072"/>
            <a:ext cx="3611880" cy="1097280"/>
          </a:xfrm>
          <a:prstGeom prst="rect">
            <a:avLst/>
          </a:prstGeom>
          <a:noFill/>
          <a:ln/>
        </p:spPr>
        <p:txBody>
          <a:bodyPr wrap="square" lIns="0" tIns="0" rIns="0" bIns="0" rtlCol="0" anchor="t"/>
          <a:lstStyle/>
          <a:p>
            <a:pPr marL="0" indent="0">
              <a:spcAft>
                <a:spcPts val="500"/>
              </a:spcAft>
              <a:buNone/>
            </a:pPr>
            <a:r>
              <a:rPr lang="en-US" sz="1300" b="1" u="sng" dirty="0">
                <a:solidFill>
                  <a:srgbClr val="003DA5"/>
                </a:solidFill>
                <a:latin typeface="Calibri" pitchFamily="34" charset="0"/>
                <a:ea typeface="Calibri" pitchFamily="34" charset="-122"/>
                <a:cs typeface="Calibri" pitchFamily="34" charset="-120"/>
                <a:hlinkClick r:id="rId5">
                  <a:extLst>
                    <a:ext uri="{A12FA001-AC4F-418D-AE19-62706E023703}">
                      <ahyp:hlinkClr xmlns:ahyp="http://schemas.microsoft.com/office/drawing/2018/hyperlinkcolor" val="tx"/>
                    </a:ext>
                  </a:extLst>
                </a:hlinkClick>
              </a:rPr>
              <a:t>Articles &amp; Journals page</a:t>
            </a:r>
            <a:endParaRPr lang="en-US" sz="1300" dirty="0"/>
          </a:p>
          <a:p>
            <a:pPr marL="0" indent="0">
              <a:spcAft>
                <a:spcPts val="500"/>
              </a:spcAft>
              <a:buNone/>
            </a:pPr>
            <a:r>
              <a:rPr lang="en-US" sz="1300" u="sng" dirty="0">
                <a:solidFill>
                  <a:srgbClr val="003DA5"/>
                </a:solidFill>
                <a:latin typeface="Calibri" pitchFamily="34" charset="0"/>
                <a:ea typeface="Calibri" pitchFamily="34" charset="-122"/>
                <a:cs typeface="Calibri" pitchFamily="34" charset="-120"/>
                <a:hlinkClick r:id="rId6">
                  <a:extLst>
                    <a:ext uri="{A12FA001-AC4F-418D-AE19-62706E023703}">
                      <ahyp:hlinkClr xmlns:ahyp="http://schemas.microsoft.com/office/drawing/2018/hyperlinkcolor" val="tx"/>
                    </a:ext>
                  </a:extLst>
                </a:hlinkClick>
              </a:rPr>
              <a:t>Browzine</a:t>
            </a:r>
            <a:endParaRPr lang="en-US" sz="1300" dirty="0"/>
          </a:p>
          <a:p>
            <a:pPr marL="0" indent="0">
              <a:spcAft>
                <a:spcPts val="500"/>
              </a:spcAft>
              <a:buNone/>
            </a:pPr>
            <a:r>
              <a:rPr lang="en-US" sz="1300" u="sng" dirty="0">
                <a:solidFill>
                  <a:srgbClr val="003DA5"/>
                </a:solidFill>
                <a:latin typeface="Calibri" pitchFamily="34" charset="0"/>
                <a:ea typeface="Calibri" pitchFamily="34" charset="-122"/>
                <a:cs typeface="Calibri" pitchFamily="34" charset="-120"/>
                <a:hlinkClick r:id="rId7">
                  <a:extLst>
                    <a:ext uri="{A12FA001-AC4F-418D-AE19-62706E023703}">
                      <ahyp:hlinkClr xmlns:ahyp="http://schemas.microsoft.com/office/drawing/2018/hyperlinkcolor" val="tx"/>
                    </a:ext>
                  </a:extLst>
                </a:hlinkClick>
              </a:rPr>
              <a:t>Research Guides by subject</a:t>
            </a:r>
            <a:endParaRPr lang="en-US" sz="13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3">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9637786" y="456901"/>
            <a:ext cx="2611173" cy="237744"/>
          </a:xfrm>
          <a:prstGeom prst="rect">
            <a:avLst/>
          </a:prstGeom>
          <a:noFill/>
          <a:ln/>
        </p:spPr>
        <p:txBody>
          <a:bodyPr wrap="square" lIns="0" tIns="0" rIns="0" bIns="0" rtlCol="0" anchor="ctr"/>
          <a:lstStyle/>
          <a:p>
            <a:pPr marL="0" indent="0">
              <a:buNone/>
            </a:pPr>
            <a:r>
              <a:rPr lang="en-US" sz="1100" b="1" kern="0" spc="300" dirty="0">
                <a:solidFill>
                  <a:srgbClr val="003DA5"/>
                </a:solidFill>
                <a:latin typeface="Calibri" pitchFamily="34" charset="0"/>
                <a:ea typeface="Calibri" pitchFamily="34" charset="-122"/>
                <a:cs typeface="Calibri" pitchFamily="34" charset="-120"/>
              </a:rPr>
              <a:t>01 · FIND</a:t>
            </a:r>
            <a:endParaRPr lang="en-US" sz="1100" dirty="0"/>
          </a:p>
        </p:txBody>
      </p:sp>
      <p:pic>
        <p:nvPicPr>
          <p:cNvPr id="4" name="Image 0" descr="preencoded.png"/>
          <p:cNvPicPr>
            <a:picLocks noChangeAspect="1"/>
          </p:cNvPicPr>
          <p:nvPr/>
        </p:nvPicPr>
        <p:blipFill>
          <a:blip r:embed="rId3"/>
          <a:stretch>
            <a:fillRect/>
          </a:stretch>
        </p:blipFill>
        <p:spPr>
          <a:xfrm>
            <a:off x="548640" y="6382512"/>
            <a:ext cx="1037744" cy="237744"/>
          </a:xfrm>
          <a:prstGeom prst="rect">
            <a:avLst/>
          </a:prstGeom>
        </p:spPr>
      </p:pic>
      <p:sp>
        <p:nvSpPr>
          <p:cNvPr id="5" name="Text 2"/>
          <p:cNvSpPr txBox="1"/>
          <p:nvPr/>
        </p:nvSpPr>
        <p:spPr>
          <a:xfrm>
            <a:off x="1769264" y="6382512"/>
            <a:ext cx="3657600" cy="237744"/>
          </a:xfrm>
          <a:prstGeom prst="rect">
            <a:avLst/>
          </a:prstGeom>
          <a:noFill/>
          <a:ln/>
        </p:spPr>
        <p:txBody>
          <a:bodyPr wrap="square" lIns="0" tIns="0" rIns="0" bIns="0" rtlCol="0" anchor="ctr"/>
          <a:lstStyle/>
          <a:p>
            <a:pPr marL="0" indent="0">
              <a:buNone/>
            </a:pPr>
            <a:r>
              <a:rPr lang="en-US" sz="900" dirty="0">
                <a:solidFill>
                  <a:srgbClr val="5F6B7D"/>
                </a:solidFill>
                <a:latin typeface="Calibri" pitchFamily="34" charset="0"/>
                <a:ea typeface="Calibri" pitchFamily="34" charset="-122"/>
                <a:cs typeface="Calibri" pitchFamily="34" charset="-120"/>
              </a:rPr>
              <a:t>Research &amp; Technology Services</a:t>
            </a:r>
            <a:endParaRPr lang="en-US" sz="900" dirty="0"/>
          </a:p>
        </p:txBody>
      </p:sp>
      <p:sp>
        <p:nvSpPr>
          <p:cNvPr id="6" name="Text 3"/>
          <p:cNvSpPr txBox="1"/>
          <p:nvPr/>
        </p:nvSpPr>
        <p:spPr>
          <a:xfrm>
            <a:off x="10728655" y="6382512"/>
            <a:ext cx="914400" cy="237744"/>
          </a:xfrm>
          <a:prstGeom prst="rect">
            <a:avLst/>
          </a:prstGeom>
          <a:noFill/>
          <a:ln/>
        </p:spPr>
        <p:txBody>
          <a:bodyPr wrap="square" lIns="0" tIns="0" rIns="0" bIns="0" rtlCol="0" anchor="ctr"/>
          <a:lstStyle/>
          <a:p>
            <a:pPr marL="0" indent="0" algn="r">
              <a:buNone/>
            </a:pPr>
            <a:r>
              <a:rPr lang="en-US" sz="900" dirty="0">
                <a:solidFill>
                  <a:srgbClr val="5F6B7D"/>
                </a:solidFill>
                <a:latin typeface="Calibri" pitchFamily="34" charset="0"/>
                <a:ea typeface="Calibri" pitchFamily="34" charset="-122"/>
                <a:cs typeface="Calibri" pitchFamily="34" charset="-120"/>
              </a:rPr>
              <a:t>3</a:t>
            </a:r>
            <a:endParaRPr lang="en-US" sz="900" dirty="0"/>
          </a:p>
        </p:txBody>
      </p:sp>
      <p:sp>
        <p:nvSpPr>
          <p:cNvPr id="7" name="Shape 4"/>
          <p:cNvSpPr/>
          <p:nvPr/>
        </p:nvSpPr>
        <p:spPr>
          <a:xfrm>
            <a:off x="2935124" y="4882341"/>
            <a:ext cx="5349240" cy="2311537"/>
          </a:xfrm>
          <a:prstGeom prst="rect">
            <a:avLst/>
          </a:prstGeom>
          <a:ln w="15875">
            <a:solidFill>
              <a:srgbClr val="FFB81C"/>
            </a:solidFill>
            <a:prstDash val="solid"/>
          </a:ln>
        </p:spPr>
      </p:sp>
      <p:sp>
        <p:nvSpPr>
          <p:cNvPr id="14" name="Shape 10"/>
          <p:cNvSpPr/>
          <p:nvPr/>
        </p:nvSpPr>
        <p:spPr>
          <a:xfrm>
            <a:off x="7152838" y="1581111"/>
            <a:ext cx="4725453" cy="3246120"/>
          </a:xfrm>
          <a:prstGeom prst="rect">
            <a:avLst/>
          </a:prstGeom>
          <a:solidFill>
            <a:srgbClr val="FFFFFF"/>
          </a:solidFill>
          <a:ln w="6350">
            <a:solidFill>
              <a:srgbClr val="D3D9E1"/>
            </a:solidFill>
            <a:prstDash val="solid"/>
          </a:ln>
          <a:effectLst>
            <a:outerShdw blurRad="101600" dist="38100" dir="5400000" algn="bl" rotWithShape="0">
              <a:srgbClr val="0A1F44">
                <a:alpha val="22000"/>
              </a:srgbClr>
            </a:outerShdw>
          </a:effectLst>
        </p:spPr>
      </p:sp>
      <p:pic>
        <p:nvPicPr>
          <p:cNvPr id="15" name="Image 2" descr="preencoded.png"/>
          <p:cNvPicPr>
            <a:picLocks noChangeAspect="1"/>
          </p:cNvPicPr>
          <p:nvPr/>
        </p:nvPicPr>
        <p:blipFill>
          <a:blip r:embed="rId4"/>
          <a:stretch>
            <a:fillRect/>
          </a:stretch>
        </p:blipFill>
        <p:spPr>
          <a:xfrm>
            <a:off x="210871" y="319740"/>
            <a:ext cx="8397869" cy="5768863"/>
          </a:xfrm>
          <a:prstGeom prst="rect">
            <a:avLst/>
          </a:prstGeom>
        </p:spPr>
      </p:pic>
      <p:sp>
        <p:nvSpPr>
          <p:cNvPr id="16" name="Text 11"/>
          <p:cNvSpPr txBox="1"/>
          <p:nvPr/>
        </p:nvSpPr>
        <p:spPr>
          <a:xfrm>
            <a:off x="9200083" y="938303"/>
            <a:ext cx="2442972" cy="347472"/>
          </a:xfrm>
          <a:prstGeom prst="rect">
            <a:avLst/>
          </a:prstGeom>
          <a:noFill/>
          <a:ln/>
        </p:spPr>
        <p:txBody>
          <a:bodyPr wrap="square" lIns="0" tIns="0" rIns="0" bIns="0" rtlCol="0" anchor="ctr"/>
          <a:lstStyle/>
          <a:p>
            <a:pPr marL="0" indent="0">
              <a:buNone/>
            </a:pPr>
            <a:r>
              <a:rPr lang="en-US" sz="1800" b="1" u="sng" dirty="0">
                <a:solidFill>
                  <a:srgbClr val="0A1F44"/>
                </a:solidFill>
                <a:latin typeface="Cambria" pitchFamily="34" charset="0"/>
                <a:ea typeface="Cambria" pitchFamily="34" charset="-122"/>
                <a:cs typeface="Cambria" pitchFamily="34" charset="-120"/>
                <a:hlinkClick r:id="rId5">
                  <a:extLst>
                    <a:ext uri="{A12FA001-AC4F-418D-AE19-62706E023703}">
                      <ahyp:hlinkClr xmlns:ahyp="http://schemas.microsoft.com/office/drawing/2018/hyperlinkcolor" val="tx"/>
                    </a:ext>
                  </a:extLst>
                </a:hlinkClick>
              </a:rPr>
              <a:t>Research Support hub</a:t>
            </a:r>
            <a:endParaRPr lang="en-US" sz="1800" dirty="0"/>
          </a:p>
        </p:txBody>
      </p:sp>
      <p:sp>
        <p:nvSpPr>
          <p:cNvPr id="17" name="Text 12"/>
          <p:cNvSpPr txBox="1"/>
          <p:nvPr/>
        </p:nvSpPr>
        <p:spPr>
          <a:xfrm>
            <a:off x="9080988" y="2639087"/>
            <a:ext cx="2910733" cy="457200"/>
          </a:xfrm>
          <a:prstGeom prst="rect">
            <a:avLst/>
          </a:prstGeom>
          <a:noFill/>
          <a:ln/>
        </p:spPr>
        <p:txBody>
          <a:bodyPr wrap="square" lIns="0" tIns="0" rIns="0" bIns="0" rtlCol="0" anchor="t"/>
          <a:lstStyle/>
          <a:p>
            <a:pPr marL="0" indent="0">
              <a:buNone/>
            </a:pPr>
            <a:r>
              <a:rPr lang="en-US" sz="1250" dirty="0">
                <a:solidFill>
                  <a:srgbClr val="5F6B7D"/>
                </a:solidFill>
                <a:latin typeface="Calibri" pitchFamily="34" charset="0"/>
                <a:ea typeface="Calibri" pitchFamily="34" charset="-122"/>
                <a:cs typeface="Calibri" pitchFamily="34" charset="-120"/>
              </a:rPr>
              <a:t>Enter by what you need: find evidence, find a lab, or find a specialist.</a:t>
            </a:r>
            <a:endParaRPr lang="en-US" sz="1250" dirty="0"/>
          </a:p>
        </p:txBody>
      </p:sp>
      <p:sp>
        <p:nvSpPr>
          <p:cNvPr id="18" name="Text 13"/>
          <p:cNvSpPr txBox="1"/>
          <p:nvPr/>
        </p:nvSpPr>
        <p:spPr>
          <a:xfrm>
            <a:off x="3653028" y="6330332"/>
            <a:ext cx="5349240" cy="256032"/>
          </a:xfrm>
          <a:prstGeom prst="rect">
            <a:avLst/>
          </a:prstGeom>
          <a:noFill/>
          <a:ln/>
        </p:spPr>
        <p:txBody>
          <a:bodyPr wrap="square" lIns="0" tIns="0" rIns="0" bIns="0" rtlCol="0" anchor="ctr"/>
          <a:lstStyle/>
          <a:p>
            <a:pPr marL="0" indent="0">
              <a:buNone/>
            </a:pPr>
            <a:r>
              <a:rPr lang="en-US" sz="1250" b="1" u="sng" dirty="0">
                <a:solidFill>
                  <a:srgbClr val="003DA5"/>
                </a:solidFill>
                <a:latin typeface="Calibri" pitchFamily="34" charset="0"/>
                <a:ea typeface="Calibri" pitchFamily="34" charset="-122"/>
                <a:cs typeface="Calibri" pitchFamily="34" charset="-120"/>
                <a:hlinkClick r:id="rId5">
                  <a:extLst>
                    <a:ext uri="{A12FA001-AC4F-418D-AE19-62706E023703}">
                      <ahyp:hlinkClr xmlns:ahyp="http://schemas.microsoft.com/office/drawing/2018/hyperlinkcolor" val="tx"/>
                    </a:ext>
                  </a:extLst>
                </a:hlinkClick>
              </a:rPr>
              <a:t>library.ucr.edu/research-support</a:t>
            </a:r>
            <a:endParaRPr lang="en-US" sz="125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8">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548640" y="384048"/>
            <a:ext cx="9144000" cy="256032"/>
          </a:xfrm>
          <a:prstGeom prst="rect">
            <a:avLst/>
          </a:prstGeom>
          <a:noFill/>
          <a:ln/>
        </p:spPr>
        <p:txBody>
          <a:bodyPr wrap="square" lIns="0" tIns="0" rIns="0" bIns="0" rtlCol="0" anchor="ctr"/>
          <a:lstStyle/>
          <a:p>
            <a:pPr marL="0" indent="0">
              <a:buNone/>
            </a:pPr>
            <a:r>
              <a:rPr lang="en-US" sz="1100" b="1" kern="0" spc="300" dirty="0">
                <a:solidFill>
                  <a:srgbClr val="003DA5"/>
                </a:solidFill>
                <a:latin typeface="Calibri" pitchFamily="34" charset="0"/>
                <a:ea typeface="Calibri" pitchFamily="34" charset="-122"/>
                <a:cs typeface="Calibri" pitchFamily="34" charset="-120"/>
              </a:rPr>
              <a:t>01 · FIND</a:t>
            </a:r>
            <a:endParaRPr lang="en-US" sz="1100" dirty="0"/>
          </a:p>
        </p:txBody>
      </p:sp>
      <p:sp>
        <p:nvSpPr>
          <p:cNvPr id="3" name="Text 1"/>
          <p:cNvSpPr txBox="1"/>
          <p:nvPr/>
        </p:nvSpPr>
        <p:spPr>
          <a:xfrm>
            <a:off x="548640" y="658368"/>
            <a:ext cx="11064240" cy="685800"/>
          </a:xfrm>
          <a:prstGeom prst="rect">
            <a:avLst/>
          </a:prstGeom>
          <a:noFill/>
          <a:ln/>
        </p:spPr>
        <p:txBody>
          <a:bodyPr wrap="square" lIns="0" tIns="0" rIns="0" bIns="0" rtlCol="0" anchor="t"/>
          <a:lstStyle/>
          <a:p>
            <a:pPr marL="0" indent="0">
              <a:buNone/>
            </a:pPr>
            <a:r>
              <a:rPr lang="en-US" sz="3000" dirty="0">
                <a:solidFill>
                  <a:srgbClr val="0A1F44"/>
                </a:solidFill>
                <a:latin typeface="Cambria" pitchFamily="34" charset="0"/>
                <a:ea typeface="Cambria" pitchFamily="34" charset="-122"/>
                <a:cs typeface="Cambria" pitchFamily="34" charset="-120"/>
              </a:rPr>
              <a:t> Beyond Journal Articles</a:t>
            </a:r>
            <a:endParaRPr lang="en-US" sz="3000" dirty="0"/>
          </a:p>
        </p:txBody>
      </p:sp>
      <p:pic>
        <p:nvPicPr>
          <p:cNvPr id="4" name="Image 0" descr="preencoded.png"/>
          <p:cNvPicPr>
            <a:picLocks noChangeAspect="1"/>
          </p:cNvPicPr>
          <p:nvPr/>
        </p:nvPicPr>
        <p:blipFill>
          <a:blip r:embed="rId3"/>
          <a:stretch>
            <a:fillRect/>
          </a:stretch>
        </p:blipFill>
        <p:spPr>
          <a:xfrm>
            <a:off x="548640" y="6382512"/>
            <a:ext cx="1037744" cy="237744"/>
          </a:xfrm>
          <a:prstGeom prst="rect">
            <a:avLst/>
          </a:prstGeom>
        </p:spPr>
      </p:pic>
      <p:sp>
        <p:nvSpPr>
          <p:cNvPr id="5" name="Text 2"/>
          <p:cNvSpPr txBox="1"/>
          <p:nvPr/>
        </p:nvSpPr>
        <p:spPr>
          <a:xfrm>
            <a:off x="1769264" y="6382512"/>
            <a:ext cx="3657600" cy="237744"/>
          </a:xfrm>
          <a:prstGeom prst="rect">
            <a:avLst/>
          </a:prstGeom>
          <a:noFill/>
          <a:ln/>
        </p:spPr>
        <p:txBody>
          <a:bodyPr wrap="square" lIns="0" tIns="0" rIns="0" bIns="0" rtlCol="0" anchor="ctr"/>
          <a:lstStyle/>
          <a:p>
            <a:pPr marL="0" indent="0">
              <a:buNone/>
            </a:pPr>
            <a:r>
              <a:rPr lang="en-US" sz="900" dirty="0">
                <a:solidFill>
                  <a:srgbClr val="5F6B7D"/>
                </a:solidFill>
                <a:latin typeface="Calibri" pitchFamily="34" charset="0"/>
                <a:ea typeface="Calibri" pitchFamily="34" charset="-122"/>
                <a:cs typeface="Calibri" pitchFamily="34" charset="-120"/>
              </a:rPr>
              <a:t>Research &amp; Technology Services</a:t>
            </a:r>
            <a:endParaRPr lang="en-US" sz="900" dirty="0"/>
          </a:p>
        </p:txBody>
      </p:sp>
      <p:sp>
        <p:nvSpPr>
          <p:cNvPr id="6" name="Text 3"/>
          <p:cNvSpPr txBox="1"/>
          <p:nvPr/>
        </p:nvSpPr>
        <p:spPr>
          <a:xfrm>
            <a:off x="10728655" y="6382512"/>
            <a:ext cx="914400" cy="237744"/>
          </a:xfrm>
          <a:prstGeom prst="rect">
            <a:avLst/>
          </a:prstGeom>
          <a:noFill/>
          <a:ln/>
        </p:spPr>
        <p:txBody>
          <a:bodyPr wrap="square" lIns="0" tIns="0" rIns="0" bIns="0" rtlCol="0" anchor="ctr"/>
          <a:lstStyle/>
          <a:p>
            <a:pPr marL="0" indent="0" algn="r">
              <a:buNone/>
            </a:pPr>
            <a:r>
              <a:rPr lang="en-US" sz="900" dirty="0">
                <a:solidFill>
                  <a:srgbClr val="5F6B7D"/>
                </a:solidFill>
                <a:latin typeface="Calibri" pitchFamily="34" charset="0"/>
                <a:ea typeface="Calibri" pitchFamily="34" charset="-122"/>
                <a:cs typeface="Calibri" pitchFamily="34" charset="-120"/>
              </a:rPr>
              <a:t>8</a:t>
            </a:r>
            <a:endParaRPr lang="en-US" sz="900" dirty="0"/>
          </a:p>
        </p:txBody>
      </p:sp>
      <p:sp>
        <p:nvSpPr>
          <p:cNvPr id="7" name="Text 4"/>
          <p:cNvSpPr txBox="1"/>
          <p:nvPr/>
        </p:nvSpPr>
        <p:spPr>
          <a:xfrm>
            <a:off x="548640" y="1371600"/>
            <a:ext cx="11064240" cy="320040"/>
          </a:xfrm>
          <a:prstGeom prst="rect">
            <a:avLst/>
          </a:prstGeom>
          <a:noFill/>
          <a:ln/>
        </p:spPr>
        <p:txBody>
          <a:bodyPr wrap="square" lIns="0" tIns="0" rIns="0" bIns="0" rtlCol="0" anchor="ctr"/>
          <a:lstStyle/>
          <a:p>
            <a:pPr marL="0" indent="0">
              <a:buNone/>
            </a:pPr>
            <a:r>
              <a:rPr lang="en-US" sz="1450" i="1" dirty="0">
                <a:solidFill>
                  <a:srgbClr val="0A1F44"/>
                </a:solidFill>
                <a:latin typeface="Calibri" pitchFamily="34" charset="0"/>
                <a:ea typeface="Calibri" pitchFamily="34" charset="-122"/>
                <a:cs typeface="Calibri" pitchFamily="34" charset="-120"/>
              </a:rPr>
              <a:t>The contribution of technology depends on the quality of the underlying evidence. </a:t>
            </a:r>
            <a:r>
              <a:rPr lang="en-US" sz="1450" dirty="0">
                <a:solidFill>
                  <a:srgbClr val="5F6B7D"/>
                </a:solidFill>
                <a:latin typeface="Calibri" pitchFamily="34" charset="0"/>
                <a:ea typeface="Calibri" pitchFamily="34" charset="-122"/>
                <a:cs typeface="Calibri" pitchFamily="34" charset="-120"/>
              </a:rPr>
              <a:t>Policy research draws on sources beyond a typical database search.</a:t>
            </a:r>
            <a:endParaRPr lang="en-US" sz="1450" dirty="0"/>
          </a:p>
        </p:txBody>
      </p:sp>
      <p:sp>
        <p:nvSpPr>
          <p:cNvPr id="8" name="Shape 5"/>
          <p:cNvSpPr/>
          <p:nvPr/>
        </p:nvSpPr>
        <p:spPr>
          <a:xfrm>
            <a:off x="548640" y="1920240"/>
            <a:ext cx="3566160" cy="1874520"/>
          </a:xfrm>
          <a:prstGeom prst="rect">
            <a:avLst/>
          </a:prstGeom>
          <a:solidFill>
            <a:srgbClr val="EEF2F7"/>
          </a:solidFill>
          <a:ln/>
        </p:spPr>
      </p:sp>
      <p:sp>
        <p:nvSpPr>
          <p:cNvPr id="9" name="Shape 6"/>
          <p:cNvSpPr/>
          <p:nvPr/>
        </p:nvSpPr>
        <p:spPr>
          <a:xfrm>
            <a:off x="804672" y="2194560"/>
            <a:ext cx="512064" cy="512064"/>
          </a:xfrm>
          <a:prstGeom prst="ellipse">
            <a:avLst/>
          </a:prstGeom>
          <a:solidFill>
            <a:srgbClr val="0A1F44"/>
          </a:solidFill>
          <a:ln/>
        </p:spPr>
      </p:sp>
      <p:pic>
        <p:nvPicPr>
          <p:cNvPr id="10" name="Image 1" descr="preencoded.png"/>
          <p:cNvPicPr>
            <a:picLocks noChangeAspect="1"/>
          </p:cNvPicPr>
          <p:nvPr/>
        </p:nvPicPr>
        <p:blipFill>
          <a:blip r:embed="rId4"/>
          <a:stretch>
            <a:fillRect/>
          </a:stretch>
        </p:blipFill>
        <p:spPr>
          <a:xfrm>
            <a:off x="932688" y="2322576"/>
            <a:ext cx="256032" cy="256032"/>
          </a:xfrm>
          <a:prstGeom prst="rect">
            <a:avLst/>
          </a:prstGeom>
        </p:spPr>
      </p:pic>
      <p:sp>
        <p:nvSpPr>
          <p:cNvPr id="11" name="Text 7"/>
          <p:cNvSpPr txBox="1"/>
          <p:nvPr/>
        </p:nvSpPr>
        <p:spPr>
          <a:xfrm>
            <a:off x="1463040" y="2194560"/>
            <a:ext cx="2468880" cy="512064"/>
          </a:xfrm>
          <a:prstGeom prst="rect">
            <a:avLst/>
          </a:prstGeom>
          <a:noFill/>
          <a:ln/>
        </p:spPr>
        <p:txBody>
          <a:bodyPr wrap="square" lIns="0" tIns="0" rIns="0" bIns="0" rtlCol="0" anchor="ctr"/>
          <a:lstStyle/>
          <a:p>
            <a:pPr marL="0" indent="0">
              <a:buNone/>
            </a:pPr>
            <a:r>
              <a:rPr lang="en-US" sz="1700" b="1" u="sng" dirty="0">
                <a:solidFill>
                  <a:srgbClr val="0A1F44"/>
                </a:solidFill>
                <a:latin typeface="Cambria" pitchFamily="34" charset="0"/>
                <a:ea typeface="Cambria" pitchFamily="34" charset="-122"/>
                <a:cs typeface="Cambria" pitchFamily="34" charset="-120"/>
                <a:hlinkClick r:id="rId5">
                  <a:extLst>
                    <a:ext uri="{A12FA001-AC4F-418D-AE19-62706E023703}">
                      <ahyp:hlinkClr xmlns:ahyp="http://schemas.microsoft.com/office/drawing/2018/hyperlinkcolor" val="tx"/>
                    </a:ext>
                  </a:extLst>
                </a:hlinkClick>
              </a:rPr>
              <a:t>Government Information</a:t>
            </a:r>
            <a:endParaRPr lang="en-US" sz="1700" dirty="0"/>
          </a:p>
        </p:txBody>
      </p:sp>
      <p:sp>
        <p:nvSpPr>
          <p:cNvPr id="12" name="Text 8"/>
          <p:cNvSpPr txBox="1"/>
          <p:nvPr/>
        </p:nvSpPr>
        <p:spPr>
          <a:xfrm>
            <a:off x="804672" y="2880360"/>
            <a:ext cx="3108960" cy="777240"/>
          </a:xfrm>
          <a:prstGeom prst="rect">
            <a:avLst/>
          </a:prstGeom>
          <a:noFill/>
          <a:ln/>
        </p:spPr>
        <p:txBody>
          <a:bodyPr wrap="square" lIns="0" tIns="0" rIns="0" bIns="0" rtlCol="0" anchor="t"/>
          <a:lstStyle/>
          <a:p>
            <a:pPr marL="0" indent="0">
              <a:buNone/>
            </a:pPr>
            <a:r>
              <a:rPr lang="en-US" sz="1300" dirty="0">
                <a:solidFill>
                  <a:srgbClr val="5F6B7D"/>
                </a:solidFill>
                <a:latin typeface="Calibri" pitchFamily="34" charset="0"/>
                <a:ea typeface="Calibri" pitchFamily="34" charset="-122"/>
                <a:cs typeface="Calibri" pitchFamily="34" charset="-120"/>
              </a:rPr>
              <a:t>Federal, state &amp; international documents, statistics and reports</a:t>
            </a:r>
            <a:endParaRPr lang="en-US" sz="1300" dirty="0"/>
          </a:p>
        </p:txBody>
      </p:sp>
      <p:sp>
        <p:nvSpPr>
          <p:cNvPr id="13" name="Shape 9"/>
          <p:cNvSpPr/>
          <p:nvPr/>
        </p:nvSpPr>
        <p:spPr>
          <a:xfrm>
            <a:off x="4297680" y="1920240"/>
            <a:ext cx="3566160" cy="1874520"/>
          </a:xfrm>
          <a:prstGeom prst="rect">
            <a:avLst/>
          </a:prstGeom>
          <a:solidFill>
            <a:srgbClr val="EEF2F7"/>
          </a:solidFill>
          <a:ln/>
        </p:spPr>
      </p:sp>
      <p:sp>
        <p:nvSpPr>
          <p:cNvPr id="14" name="Shape 10"/>
          <p:cNvSpPr/>
          <p:nvPr/>
        </p:nvSpPr>
        <p:spPr>
          <a:xfrm>
            <a:off x="4553712" y="2194560"/>
            <a:ext cx="512064" cy="512064"/>
          </a:xfrm>
          <a:prstGeom prst="ellipse">
            <a:avLst/>
          </a:prstGeom>
          <a:solidFill>
            <a:srgbClr val="0A1F44"/>
          </a:solidFill>
          <a:ln/>
        </p:spPr>
      </p:sp>
      <p:pic>
        <p:nvPicPr>
          <p:cNvPr id="15" name="Image 2" descr="preencoded.png"/>
          <p:cNvPicPr>
            <a:picLocks noChangeAspect="1"/>
          </p:cNvPicPr>
          <p:nvPr/>
        </p:nvPicPr>
        <p:blipFill>
          <a:blip r:embed="rId6"/>
          <a:stretch>
            <a:fillRect/>
          </a:stretch>
        </p:blipFill>
        <p:spPr>
          <a:xfrm>
            <a:off x="4681728" y="2322576"/>
            <a:ext cx="256032" cy="256032"/>
          </a:xfrm>
          <a:prstGeom prst="rect">
            <a:avLst/>
          </a:prstGeom>
        </p:spPr>
      </p:pic>
      <p:sp>
        <p:nvSpPr>
          <p:cNvPr id="16" name="Text 11"/>
          <p:cNvSpPr txBox="1"/>
          <p:nvPr/>
        </p:nvSpPr>
        <p:spPr>
          <a:xfrm>
            <a:off x="5212080" y="2194560"/>
            <a:ext cx="2468880" cy="512064"/>
          </a:xfrm>
          <a:prstGeom prst="rect">
            <a:avLst/>
          </a:prstGeom>
          <a:noFill/>
          <a:ln/>
        </p:spPr>
        <p:txBody>
          <a:bodyPr wrap="square" lIns="0" tIns="0" rIns="0" bIns="0" rtlCol="0" anchor="ctr"/>
          <a:lstStyle/>
          <a:p>
            <a:pPr marL="0" indent="0">
              <a:buNone/>
            </a:pPr>
            <a:r>
              <a:rPr lang="en-US" sz="1700" b="1" u="sng" dirty="0">
                <a:solidFill>
                  <a:srgbClr val="0A1F44"/>
                </a:solidFill>
                <a:latin typeface="Cambria" pitchFamily="34" charset="0"/>
                <a:ea typeface="Cambria" pitchFamily="34" charset="-122"/>
                <a:cs typeface="Cambria" pitchFamily="34" charset="-120"/>
                <a:hlinkClick r:id="rId7">
                  <a:extLst>
                    <a:ext uri="{A12FA001-AC4F-418D-AE19-62706E023703}">
                      <ahyp:hlinkClr xmlns:ahyp="http://schemas.microsoft.com/office/drawing/2018/hyperlinkcolor" val="tx"/>
                    </a:ext>
                  </a:extLst>
                </a:hlinkClick>
              </a:rPr>
              <a:t>Patents &amp; Trademarks</a:t>
            </a:r>
            <a:endParaRPr lang="en-US" sz="1700" dirty="0"/>
          </a:p>
        </p:txBody>
      </p:sp>
      <p:sp>
        <p:nvSpPr>
          <p:cNvPr id="17" name="Text 12"/>
          <p:cNvSpPr txBox="1"/>
          <p:nvPr/>
        </p:nvSpPr>
        <p:spPr>
          <a:xfrm>
            <a:off x="4553712" y="2880360"/>
            <a:ext cx="3108960" cy="777240"/>
          </a:xfrm>
          <a:prstGeom prst="rect">
            <a:avLst/>
          </a:prstGeom>
          <a:noFill/>
          <a:ln/>
        </p:spPr>
        <p:txBody>
          <a:bodyPr wrap="square" lIns="0" tIns="0" rIns="0" bIns="0" rtlCol="0" anchor="t"/>
          <a:lstStyle/>
          <a:p>
            <a:pPr marL="0" indent="0">
              <a:buNone/>
            </a:pPr>
            <a:r>
              <a:rPr lang="en-US" sz="1300" dirty="0">
                <a:solidFill>
                  <a:srgbClr val="5F6B7D"/>
                </a:solidFill>
                <a:latin typeface="Calibri" pitchFamily="34" charset="0"/>
                <a:ea typeface="Calibri" pitchFamily="34" charset="-122"/>
                <a:cs typeface="Calibri" pitchFamily="34" charset="-120"/>
              </a:rPr>
              <a:t>Prior art and technology landscapes for engineering innovation</a:t>
            </a:r>
            <a:endParaRPr lang="en-US" sz="1300" dirty="0"/>
          </a:p>
        </p:txBody>
      </p:sp>
      <p:sp>
        <p:nvSpPr>
          <p:cNvPr id="18" name="Shape 13"/>
          <p:cNvSpPr/>
          <p:nvPr/>
        </p:nvSpPr>
        <p:spPr>
          <a:xfrm>
            <a:off x="8046720" y="1920240"/>
            <a:ext cx="3566160" cy="1874520"/>
          </a:xfrm>
          <a:prstGeom prst="rect">
            <a:avLst/>
          </a:prstGeom>
          <a:solidFill>
            <a:srgbClr val="EEF2F7"/>
          </a:solidFill>
          <a:ln/>
        </p:spPr>
      </p:sp>
      <p:sp>
        <p:nvSpPr>
          <p:cNvPr id="19" name="Shape 14"/>
          <p:cNvSpPr/>
          <p:nvPr/>
        </p:nvSpPr>
        <p:spPr>
          <a:xfrm>
            <a:off x="8302752" y="2194560"/>
            <a:ext cx="512064" cy="512064"/>
          </a:xfrm>
          <a:prstGeom prst="ellipse">
            <a:avLst/>
          </a:prstGeom>
          <a:solidFill>
            <a:srgbClr val="0A1F44"/>
          </a:solidFill>
          <a:ln/>
        </p:spPr>
      </p:sp>
      <p:pic>
        <p:nvPicPr>
          <p:cNvPr id="20" name="Image 3" descr="preencoded.png"/>
          <p:cNvPicPr>
            <a:picLocks noChangeAspect="1"/>
          </p:cNvPicPr>
          <p:nvPr/>
        </p:nvPicPr>
        <p:blipFill>
          <a:blip r:embed="rId8"/>
          <a:stretch>
            <a:fillRect/>
          </a:stretch>
        </p:blipFill>
        <p:spPr>
          <a:xfrm>
            <a:off x="8430768" y="2322576"/>
            <a:ext cx="256032" cy="256032"/>
          </a:xfrm>
          <a:prstGeom prst="rect">
            <a:avLst/>
          </a:prstGeom>
        </p:spPr>
      </p:pic>
      <p:sp>
        <p:nvSpPr>
          <p:cNvPr id="21" name="Text 15"/>
          <p:cNvSpPr txBox="1"/>
          <p:nvPr/>
        </p:nvSpPr>
        <p:spPr>
          <a:xfrm>
            <a:off x="8961120" y="2194560"/>
            <a:ext cx="2468880" cy="512064"/>
          </a:xfrm>
          <a:prstGeom prst="rect">
            <a:avLst/>
          </a:prstGeom>
          <a:noFill/>
          <a:ln/>
        </p:spPr>
        <p:txBody>
          <a:bodyPr wrap="square" lIns="0" tIns="0" rIns="0" bIns="0" rtlCol="0" anchor="ctr"/>
          <a:lstStyle/>
          <a:p>
            <a:pPr marL="0" indent="0">
              <a:buNone/>
            </a:pPr>
            <a:r>
              <a:rPr lang="en-US" sz="1700" b="1" u="sng" dirty="0">
                <a:solidFill>
                  <a:srgbClr val="0A1F44"/>
                </a:solidFill>
                <a:latin typeface="Cambria" pitchFamily="34" charset="0"/>
                <a:ea typeface="Cambria" pitchFamily="34" charset="-122"/>
                <a:cs typeface="Cambria" pitchFamily="34" charset="-120"/>
                <a:hlinkClick r:id="rId9">
                  <a:extLst>
                    <a:ext uri="{A12FA001-AC4F-418D-AE19-62706E023703}">
                      <ahyp:hlinkClr xmlns:ahyp="http://schemas.microsoft.com/office/drawing/2018/hyperlinkcolor" val="tx"/>
                    </a:ext>
                  </a:extLst>
                </a:hlinkClick>
              </a:rPr>
              <a:t>Dissertations &amp; Theses</a:t>
            </a:r>
            <a:endParaRPr lang="en-US" sz="1700" dirty="0"/>
          </a:p>
        </p:txBody>
      </p:sp>
      <p:sp>
        <p:nvSpPr>
          <p:cNvPr id="22" name="Text 16"/>
          <p:cNvSpPr txBox="1"/>
          <p:nvPr/>
        </p:nvSpPr>
        <p:spPr>
          <a:xfrm>
            <a:off x="8302752" y="2880360"/>
            <a:ext cx="3108960" cy="777240"/>
          </a:xfrm>
          <a:prstGeom prst="rect">
            <a:avLst/>
          </a:prstGeom>
          <a:noFill/>
          <a:ln/>
        </p:spPr>
        <p:txBody>
          <a:bodyPr wrap="square" lIns="0" tIns="0" rIns="0" bIns="0" rtlCol="0" anchor="t"/>
          <a:lstStyle/>
          <a:p>
            <a:pPr marL="0" indent="0">
              <a:buNone/>
            </a:pPr>
            <a:r>
              <a:rPr lang="en-US" sz="1300" dirty="0">
                <a:solidFill>
                  <a:srgbClr val="5F6B7D"/>
                </a:solidFill>
                <a:latin typeface="Calibri" pitchFamily="34" charset="0"/>
                <a:ea typeface="Calibri" pitchFamily="34" charset="-122"/>
                <a:cs typeface="Calibri" pitchFamily="34" charset="-120"/>
              </a:rPr>
              <a:t>Methods and literature reviews from recent doctoral work</a:t>
            </a:r>
            <a:endParaRPr lang="en-US" sz="1300" dirty="0"/>
          </a:p>
        </p:txBody>
      </p:sp>
      <p:sp>
        <p:nvSpPr>
          <p:cNvPr id="23" name="Shape 17"/>
          <p:cNvSpPr/>
          <p:nvPr/>
        </p:nvSpPr>
        <p:spPr>
          <a:xfrm>
            <a:off x="548640" y="3995928"/>
            <a:ext cx="3566160" cy="1874520"/>
          </a:xfrm>
          <a:prstGeom prst="rect">
            <a:avLst/>
          </a:prstGeom>
          <a:solidFill>
            <a:srgbClr val="EEF2F7"/>
          </a:solidFill>
          <a:ln/>
        </p:spPr>
      </p:sp>
      <p:sp>
        <p:nvSpPr>
          <p:cNvPr id="24" name="Shape 18"/>
          <p:cNvSpPr/>
          <p:nvPr/>
        </p:nvSpPr>
        <p:spPr>
          <a:xfrm>
            <a:off x="804672" y="4270248"/>
            <a:ext cx="512064" cy="512064"/>
          </a:xfrm>
          <a:prstGeom prst="ellipse">
            <a:avLst/>
          </a:prstGeom>
          <a:solidFill>
            <a:srgbClr val="0A1F44"/>
          </a:solidFill>
          <a:ln/>
        </p:spPr>
      </p:sp>
      <p:pic>
        <p:nvPicPr>
          <p:cNvPr id="25" name="Image 4" descr="preencoded.png"/>
          <p:cNvPicPr>
            <a:picLocks noChangeAspect="1"/>
          </p:cNvPicPr>
          <p:nvPr/>
        </p:nvPicPr>
        <p:blipFill>
          <a:blip r:embed="rId10"/>
          <a:stretch>
            <a:fillRect/>
          </a:stretch>
        </p:blipFill>
        <p:spPr>
          <a:xfrm>
            <a:off x="932688" y="4398264"/>
            <a:ext cx="256032" cy="256032"/>
          </a:xfrm>
          <a:prstGeom prst="rect">
            <a:avLst/>
          </a:prstGeom>
        </p:spPr>
      </p:pic>
      <p:sp>
        <p:nvSpPr>
          <p:cNvPr id="26" name="Text 19"/>
          <p:cNvSpPr txBox="1"/>
          <p:nvPr/>
        </p:nvSpPr>
        <p:spPr>
          <a:xfrm>
            <a:off x="1463040" y="4270248"/>
            <a:ext cx="2468880" cy="512064"/>
          </a:xfrm>
          <a:prstGeom prst="rect">
            <a:avLst/>
          </a:prstGeom>
          <a:noFill/>
          <a:ln/>
        </p:spPr>
        <p:txBody>
          <a:bodyPr wrap="square" lIns="0" tIns="0" rIns="0" bIns="0" rtlCol="0" anchor="ctr"/>
          <a:lstStyle/>
          <a:p>
            <a:pPr marL="0" indent="0">
              <a:buNone/>
            </a:pPr>
            <a:r>
              <a:rPr lang="en-US" sz="1700" b="1" u="sng" dirty="0">
                <a:solidFill>
                  <a:srgbClr val="0A1F44"/>
                </a:solidFill>
                <a:latin typeface="Cambria" pitchFamily="34" charset="0"/>
                <a:ea typeface="Cambria" pitchFamily="34" charset="-122"/>
                <a:cs typeface="Cambria" pitchFamily="34" charset="-120"/>
                <a:hlinkClick r:id="rId11">
                  <a:extLst>
                    <a:ext uri="{A12FA001-AC4F-418D-AE19-62706E023703}">
                      <ahyp:hlinkClr xmlns:ahyp="http://schemas.microsoft.com/office/drawing/2018/hyperlinkcolor" val="tx"/>
                    </a:ext>
                  </a:extLst>
                </a:hlinkClick>
              </a:rPr>
              <a:t>Maps &amp; GIS</a:t>
            </a:r>
            <a:endParaRPr lang="en-US" sz="1700" dirty="0"/>
          </a:p>
        </p:txBody>
      </p:sp>
      <p:sp>
        <p:nvSpPr>
          <p:cNvPr id="27" name="Text 20"/>
          <p:cNvSpPr txBox="1"/>
          <p:nvPr/>
        </p:nvSpPr>
        <p:spPr>
          <a:xfrm>
            <a:off x="804672" y="4956048"/>
            <a:ext cx="3108960" cy="777240"/>
          </a:xfrm>
          <a:prstGeom prst="rect">
            <a:avLst/>
          </a:prstGeom>
          <a:noFill/>
          <a:ln/>
        </p:spPr>
        <p:txBody>
          <a:bodyPr wrap="square" lIns="0" tIns="0" rIns="0" bIns="0" rtlCol="0" anchor="t"/>
          <a:lstStyle/>
          <a:p>
            <a:pPr marL="0" indent="0">
              <a:buNone/>
            </a:pPr>
            <a:r>
              <a:rPr lang="en-US" sz="1300" dirty="0">
                <a:solidFill>
                  <a:srgbClr val="5F6B7D"/>
                </a:solidFill>
                <a:latin typeface="Calibri" pitchFamily="34" charset="0"/>
                <a:ea typeface="Calibri" pitchFamily="34" charset="-122"/>
                <a:cs typeface="Calibri" pitchFamily="34" charset="-120"/>
              </a:rPr>
              <a:t>Includes historical aerial photos of Riverside &amp; San Bernardino back to 1938</a:t>
            </a:r>
            <a:endParaRPr lang="en-US" sz="1300" dirty="0"/>
          </a:p>
        </p:txBody>
      </p:sp>
      <p:sp>
        <p:nvSpPr>
          <p:cNvPr id="28" name="Shape 21"/>
          <p:cNvSpPr/>
          <p:nvPr/>
        </p:nvSpPr>
        <p:spPr>
          <a:xfrm>
            <a:off x="4297680" y="3995928"/>
            <a:ext cx="3566160" cy="1874520"/>
          </a:xfrm>
          <a:prstGeom prst="rect">
            <a:avLst/>
          </a:prstGeom>
          <a:solidFill>
            <a:srgbClr val="EEF2F7"/>
          </a:solidFill>
          <a:ln/>
        </p:spPr>
      </p:sp>
      <p:sp>
        <p:nvSpPr>
          <p:cNvPr id="29" name="Shape 22"/>
          <p:cNvSpPr/>
          <p:nvPr/>
        </p:nvSpPr>
        <p:spPr>
          <a:xfrm>
            <a:off x="4553712" y="4270248"/>
            <a:ext cx="512064" cy="512064"/>
          </a:xfrm>
          <a:prstGeom prst="ellipse">
            <a:avLst/>
          </a:prstGeom>
          <a:solidFill>
            <a:srgbClr val="0A1F44"/>
          </a:solidFill>
          <a:ln/>
        </p:spPr>
      </p:sp>
      <p:pic>
        <p:nvPicPr>
          <p:cNvPr id="30" name="Image 5" descr="preencoded.png"/>
          <p:cNvPicPr>
            <a:picLocks noChangeAspect="1"/>
          </p:cNvPicPr>
          <p:nvPr/>
        </p:nvPicPr>
        <p:blipFill>
          <a:blip r:embed="rId12"/>
          <a:stretch>
            <a:fillRect/>
          </a:stretch>
        </p:blipFill>
        <p:spPr>
          <a:xfrm>
            <a:off x="4681728" y="4398264"/>
            <a:ext cx="256032" cy="256032"/>
          </a:xfrm>
          <a:prstGeom prst="rect">
            <a:avLst/>
          </a:prstGeom>
        </p:spPr>
      </p:pic>
      <p:sp>
        <p:nvSpPr>
          <p:cNvPr id="31" name="Text 23"/>
          <p:cNvSpPr txBox="1"/>
          <p:nvPr/>
        </p:nvSpPr>
        <p:spPr>
          <a:xfrm>
            <a:off x="5212080" y="4270248"/>
            <a:ext cx="2468880" cy="512064"/>
          </a:xfrm>
          <a:prstGeom prst="rect">
            <a:avLst/>
          </a:prstGeom>
          <a:noFill/>
          <a:ln/>
        </p:spPr>
        <p:txBody>
          <a:bodyPr wrap="square" lIns="0" tIns="0" rIns="0" bIns="0" rtlCol="0" anchor="ctr"/>
          <a:lstStyle/>
          <a:p>
            <a:pPr marL="0" indent="0">
              <a:buNone/>
            </a:pPr>
            <a:r>
              <a:rPr lang="en-US" sz="1700" b="1" u="sng" dirty="0">
                <a:solidFill>
                  <a:srgbClr val="0A1F44"/>
                </a:solidFill>
                <a:latin typeface="Cambria" pitchFamily="34" charset="0"/>
                <a:ea typeface="Cambria" pitchFamily="34" charset="-122"/>
                <a:cs typeface="Cambria" pitchFamily="34" charset="-120"/>
                <a:hlinkClick r:id="rId13">
                  <a:extLst>
                    <a:ext uri="{A12FA001-AC4F-418D-AE19-62706E023703}">
                      <ahyp:hlinkClr xmlns:ahyp="http://schemas.microsoft.com/office/drawing/2018/hyperlinkcolor" val="tx"/>
                    </a:ext>
                  </a:extLst>
                </a:hlinkClick>
              </a:rPr>
              <a:t>Newspapers</a:t>
            </a:r>
            <a:endParaRPr lang="en-US" sz="1700" dirty="0"/>
          </a:p>
        </p:txBody>
      </p:sp>
      <p:sp>
        <p:nvSpPr>
          <p:cNvPr id="32" name="Text 24"/>
          <p:cNvSpPr txBox="1"/>
          <p:nvPr/>
        </p:nvSpPr>
        <p:spPr>
          <a:xfrm>
            <a:off x="4553712" y="4956048"/>
            <a:ext cx="3108960" cy="777240"/>
          </a:xfrm>
          <a:prstGeom prst="rect">
            <a:avLst/>
          </a:prstGeom>
          <a:noFill/>
          <a:ln/>
        </p:spPr>
        <p:txBody>
          <a:bodyPr wrap="square" lIns="0" tIns="0" rIns="0" bIns="0" rtlCol="0" anchor="t"/>
          <a:lstStyle/>
          <a:p>
            <a:pPr marL="0" indent="0">
              <a:buNone/>
            </a:pPr>
            <a:r>
              <a:rPr lang="en-US" sz="1300" dirty="0">
                <a:solidFill>
                  <a:srgbClr val="5F6B7D"/>
                </a:solidFill>
                <a:latin typeface="Calibri" pitchFamily="34" charset="0"/>
                <a:ea typeface="Calibri" pitchFamily="34" charset="-122"/>
                <a:cs typeface="Calibri" pitchFamily="34" charset="-120"/>
              </a:rPr>
              <a:t>Current and historical coverage for policy context and public discourse</a:t>
            </a:r>
            <a:endParaRPr lang="en-US" sz="1300" dirty="0"/>
          </a:p>
        </p:txBody>
      </p:sp>
      <p:sp>
        <p:nvSpPr>
          <p:cNvPr id="33" name="Shape 25"/>
          <p:cNvSpPr/>
          <p:nvPr/>
        </p:nvSpPr>
        <p:spPr>
          <a:xfrm>
            <a:off x="8046720" y="3995928"/>
            <a:ext cx="3566160" cy="1874520"/>
          </a:xfrm>
          <a:prstGeom prst="rect">
            <a:avLst/>
          </a:prstGeom>
          <a:solidFill>
            <a:srgbClr val="EEF2F7"/>
          </a:solidFill>
          <a:ln/>
        </p:spPr>
      </p:sp>
      <p:sp>
        <p:nvSpPr>
          <p:cNvPr id="34" name="Shape 26"/>
          <p:cNvSpPr/>
          <p:nvPr/>
        </p:nvSpPr>
        <p:spPr>
          <a:xfrm>
            <a:off x="8302752" y="4270248"/>
            <a:ext cx="512064" cy="512064"/>
          </a:xfrm>
          <a:prstGeom prst="ellipse">
            <a:avLst/>
          </a:prstGeom>
          <a:solidFill>
            <a:srgbClr val="0A1F44"/>
          </a:solidFill>
          <a:ln/>
        </p:spPr>
      </p:sp>
      <p:pic>
        <p:nvPicPr>
          <p:cNvPr id="35" name="Image 6" descr="preencoded.png"/>
          <p:cNvPicPr>
            <a:picLocks noChangeAspect="1"/>
          </p:cNvPicPr>
          <p:nvPr/>
        </p:nvPicPr>
        <p:blipFill>
          <a:blip r:embed="rId14"/>
          <a:stretch>
            <a:fillRect/>
          </a:stretch>
        </p:blipFill>
        <p:spPr>
          <a:xfrm>
            <a:off x="8430768" y="4398264"/>
            <a:ext cx="256032" cy="256032"/>
          </a:xfrm>
          <a:prstGeom prst="rect">
            <a:avLst/>
          </a:prstGeom>
        </p:spPr>
      </p:pic>
      <p:sp>
        <p:nvSpPr>
          <p:cNvPr id="36" name="Text 27"/>
          <p:cNvSpPr txBox="1"/>
          <p:nvPr/>
        </p:nvSpPr>
        <p:spPr>
          <a:xfrm>
            <a:off x="8961120" y="4270248"/>
            <a:ext cx="2468880" cy="512064"/>
          </a:xfrm>
          <a:prstGeom prst="rect">
            <a:avLst/>
          </a:prstGeom>
          <a:noFill/>
          <a:ln/>
        </p:spPr>
        <p:txBody>
          <a:bodyPr wrap="square" lIns="0" tIns="0" rIns="0" bIns="0" rtlCol="0" anchor="ctr"/>
          <a:lstStyle/>
          <a:p>
            <a:pPr marL="0" indent="0">
              <a:buNone/>
            </a:pPr>
            <a:r>
              <a:rPr lang="en-US" sz="1700" b="1" u="sng" dirty="0">
                <a:solidFill>
                  <a:srgbClr val="0A1F44"/>
                </a:solidFill>
                <a:latin typeface="Cambria" pitchFamily="34" charset="0"/>
                <a:ea typeface="Cambria" pitchFamily="34" charset="-122"/>
                <a:cs typeface="Cambria" pitchFamily="34" charset="-120"/>
                <a:hlinkClick r:id="rId15">
                  <a:extLst>
                    <a:ext uri="{A12FA001-AC4F-418D-AE19-62706E023703}">
                      <ahyp:hlinkClr xmlns:ahyp="http://schemas.microsoft.com/office/drawing/2018/hyperlinkcolor" val="tx"/>
                    </a:ext>
                  </a:extLst>
                </a:hlinkClick>
              </a:rPr>
              <a:t>Primary Sources</a:t>
            </a:r>
            <a:endParaRPr lang="en-US" sz="1700" dirty="0"/>
          </a:p>
        </p:txBody>
      </p:sp>
      <p:sp>
        <p:nvSpPr>
          <p:cNvPr id="37" name="Text 28"/>
          <p:cNvSpPr txBox="1"/>
          <p:nvPr/>
        </p:nvSpPr>
        <p:spPr>
          <a:xfrm>
            <a:off x="8302752" y="4956048"/>
            <a:ext cx="3108960" cy="777240"/>
          </a:xfrm>
          <a:prstGeom prst="rect">
            <a:avLst/>
          </a:prstGeom>
          <a:noFill/>
          <a:ln/>
        </p:spPr>
        <p:txBody>
          <a:bodyPr wrap="square" lIns="0" tIns="0" rIns="0" bIns="0" rtlCol="0" anchor="t"/>
          <a:lstStyle/>
          <a:p>
            <a:pPr marL="0" indent="0">
              <a:buNone/>
            </a:pPr>
            <a:r>
              <a:rPr lang="en-US" sz="1300" dirty="0">
                <a:solidFill>
                  <a:srgbClr val="5F6B7D"/>
                </a:solidFill>
                <a:latin typeface="Calibri" pitchFamily="34" charset="0"/>
                <a:ea typeface="Calibri" pitchFamily="34" charset="-122"/>
                <a:cs typeface="Calibri" pitchFamily="34" charset="-120"/>
              </a:rPr>
              <a:t>Special Collections, including the Water Resources Collections</a:t>
            </a:r>
            <a:endParaRPr lang="en-US" sz="13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9">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548640" y="384048"/>
            <a:ext cx="9144000" cy="256032"/>
          </a:xfrm>
          <a:prstGeom prst="rect">
            <a:avLst/>
          </a:prstGeom>
          <a:noFill/>
          <a:ln/>
        </p:spPr>
        <p:txBody>
          <a:bodyPr wrap="square" lIns="0" tIns="0" rIns="0" bIns="0" rtlCol="0" anchor="ctr"/>
          <a:lstStyle/>
          <a:p>
            <a:pPr marL="0" indent="0">
              <a:buNone/>
            </a:pPr>
            <a:r>
              <a:rPr lang="en-US" sz="1100" b="1" kern="0" spc="300" dirty="0">
                <a:solidFill>
                  <a:srgbClr val="003DA5"/>
                </a:solidFill>
                <a:latin typeface="Calibri" pitchFamily="34" charset="0"/>
                <a:ea typeface="Calibri" pitchFamily="34" charset="-122"/>
                <a:cs typeface="Calibri" pitchFamily="34" charset="-120"/>
              </a:rPr>
              <a:t>01 · FIND</a:t>
            </a:r>
            <a:endParaRPr lang="en-US" sz="1100" dirty="0"/>
          </a:p>
        </p:txBody>
      </p:sp>
      <p:sp>
        <p:nvSpPr>
          <p:cNvPr id="3" name="Text 1"/>
          <p:cNvSpPr txBox="1"/>
          <p:nvPr/>
        </p:nvSpPr>
        <p:spPr>
          <a:xfrm>
            <a:off x="548640" y="658368"/>
            <a:ext cx="11064240" cy="685800"/>
          </a:xfrm>
          <a:prstGeom prst="rect">
            <a:avLst/>
          </a:prstGeom>
          <a:noFill/>
          <a:ln/>
        </p:spPr>
        <p:txBody>
          <a:bodyPr wrap="square" lIns="0" tIns="0" rIns="0" bIns="0" rtlCol="0" anchor="t"/>
          <a:lstStyle/>
          <a:p>
            <a:pPr marL="0" indent="0">
              <a:buNone/>
            </a:pPr>
            <a:r>
              <a:rPr lang="en-US" sz="3000" dirty="0">
                <a:solidFill>
                  <a:srgbClr val="0A1F44"/>
                </a:solidFill>
                <a:latin typeface="Cambria" pitchFamily="34" charset="0"/>
                <a:ea typeface="Cambria" pitchFamily="34" charset="-122"/>
                <a:cs typeface="Cambria" pitchFamily="34" charset="-120"/>
              </a:rPr>
              <a:t>Get It, Cite It, Learn the Fundamentals</a:t>
            </a:r>
            <a:endParaRPr lang="en-US" sz="3000" dirty="0"/>
          </a:p>
        </p:txBody>
      </p:sp>
      <p:pic>
        <p:nvPicPr>
          <p:cNvPr id="4" name="Image 0" descr="preencoded.png"/>
          <p:cNvPicPr>
            <a:picLocks noChangeAspect="1"/>
          </p:cNvPicPr>
          <p:nvPr/>
        </p:nvPicPr>
        <p:blipFill>
          <a:blip r:embed="rId3"/>
          <a:stretch>
            <a:fillRect/>
          </a:stretch>
        </p:blipFill>
        <p:spPr>
          <a:xfrm>
            <a:off x="548640" y="6382512"/>
            <a:ext cx="1037744" cy="237744"/>
          </a:xfrm>
          <a:prstGeom prst="rect">
            <a:avLst/>
          </a:prstGeom>
        </p:spPr>
      </p:pic>
      <p:sp>
        <p:nvSpPr>
          <p:cNvPr id="5" name="Text 2"/>
          <p:cNvSpPr txBox="1"/>
          <p:nvPr/>
        </p:nvSpPr>
        <p:spPr>
          <a:xfrm>
            <a:off x="1769264" y="6382512"/>
            <a:ext cx="3657600" cy="237744"/>
          </a:xfrm>
          <a:prstGeom prst="rect">
            <a:avLst/>
          </a:prstGeom>
          <a:noFill/>
          <a:ln/>
        </p:spPr>
        <p:txBody>
          <a:bodyPr wrap="square" lIns="0" tIns="0" rIns="0" bIns="0" rtlCol="0" anchor="ctr"/>
          <a:lstStyle/>
          <a:p>
            <a:pPr marL="0" indent="0">
              <a:buNone/>
            </a:pPr>
            <a:r>
              <a:rPr lang="en-US" sz="900" dirty="0">
                <a:solidFill>
                  <a:srgbClr val="5F6B7D"/>
                </a:solidFill>
                <a:latin typeface="Calibri" pitchFamily="34" charset="0"/>
                <a:ea typeface="Calibri" pitchFamily="34" charset="-122"/>
                <a:cs typeface="Calibri" pitchFamily="34" charset="-120"/>
              </a:rPr>
              <a:t>Research &amp; Technology Services</a:t>
            </a:r>
            <a:endParaRPr lang="en-US" sz="900" dirty="0"/>
          </a:p>
        </p:txBody>
      </p:sp>
      <p:sp>
        <p:nvSpPr>
          <p:cNvPr id="6" name="Text 3"/>
          <p:cNvSpPr txBox="1"/>
          <p:nvPr/>
        </p:nvSpPr>
        <p:spPr>
          <a:xfrm>
            <a:off x="10728655" y="6382512"/>
            <a:ext cx="914400" cy="237744"/>
          </a:xfrm>
          <a:prstGeom prst="rect">
            <a:avLst/>
          </a:prstGeom>
          <a:noFill/>
          <a:ln/>
        </p:spPr>
        <p:txBody>
          <a:bodyPr wrap="square" lIns="0" tIns="0" rIns="0" bIns="0" rtlCol="0" anchor="ctr"/>
          <a:lstStyle/>
          <a:p>
            <a:pPr marL="0" indent="0" algn="r">
              <a:buNone/>
            </a:pPr>
            <a:r>
              <a:rPr lang="en-US" sz="900" dirty="0">
                <a:solidFill>
                  <a:srgbClr val="5F6B7D"/>
                </a:solidFill>
                <a:latin typeface="Calibri" pitchFamily="34" charset="0"/>
                <a:ea typeface="Calibri" pitchFamily="34" charset="-122"/>
                <a:cs typeface="Calibri" pitchFamily="34" charset="-120"/>
              </a:rPr>
              <a:t>9</a:t>
            </a:r>
            <a:endParaRPr lang="en-US" sz="900" dirty="0"/>
          </a:p>
        </p:txBody>
      </p:sp>
      <p:sp>
        <p:nvSpPr>
          <p:cNvPr id="7" name="Shape 4"/>
          <p:cNvSpPr/>
          <p:nvPr/>
        </p:nvSpPr>
        <p:spPr>
          <a:xfrm>
            <a:off x="548640" y="1600200"/>
            <a:ext cx="530352" cy="530352"/>
          </a:xfrm>
          <a:prstGeom prst="ellipse">
            <a:avLst/>
          </a:prstGeom>
          <a:solidFill>
            <a:srgbClr val="0A1F44"/>
          </a:solidFill>
          <a:ln/>
        </p:spPr>
      </p:sp>
      <p:pic>
        <p:nvPicPr>
          <p:cNvPr id="8" name="Image 1" descr="preencoded.png"/>
          <p:cNvPicPr>
            <a:picLocks noChangeAspect="1"/>
          </p:cNvPicPr>
          <p:nvPr/>
        </p:nvPicPr>
        <p:blipFill>
          <a:blip r:embed="rId4"/>
          <a:stretch>
            <a:fillRect/>
          </a:stretch>
        </p:blipFill>
        <p:spPr>
          <a:xfrm>
            <a:off x="681228" y="1732788"/>
            <a:ext cx="265176" cy="265176"/>
          </a:xfrm>
          <a:prstGeom prst="rect">
            <a:avLst/>
          </a:prstGeom>
        </p:spPr>
      </p:pic>
      <p:sp>
        <p:nvSpPr>
          <p:cNvPr id="9" name="Text 5"/>
          <p:cNvSpPr txBox="1"/>
          <p:nvPr/>
        </p:nvSpPr>
        <p:spPr>
          <a:xfrm>
            <a:off x="1280160" y="1572768"/>
            <a:ext cx="5760720" cy="329184"/>
          </a:xfrm>
          <a:prstGeom prst="rect">
            <a:avLst/>
          </a:prstGeom>
          <a:noFill/>
          <a:ln/>
        </p:spPr>
        <p:txBody>
          <a:bodyPr wrap="square" lIns="0" tIns="0" rIns="0" bIns="0" rtlCol="0" anchor="ctr"/>
          <a:lstStyle/>
          <a:p>
            <a:pPr marL="0" indent="0">
              <a:buNone/>
            </a:pPr>
            <a:r>
              <a:rPr lang="en-US" sz="1800" b="1" dirty="0">
                <a:solidFill>
                  <a:srgbClr val="0A1F44"/>
                </a:solidFill>
                <a:latin typeface="Cambria" pitchFamily="34" charset="0"/>
                <a:ea typeface="Cambria" pitchFamily="34" charset="-122"/>
                <a:cs typeface="Cambria" pitchFamily="34" charset="-120"/>
              </a:rPr>
              <a:t>Interlibrary Loan</a:t>
            </a:r>
            <a:endParaRPr lang="en-US" sz="1800" dirty="0"/>
          </a:p>
        </p:txBody>
      </p:sp>
      <p:sp>
        <p:nvSpPr>
          <p:cNvPr id="10" name="Text 6"/>
          <p:cNvSpPr txBox="1"/>
          <p:nvPr/>
        </p:nvSpPr>
        <p:spPr>
          <a:xfrm>
            <a:off x="1280160" y="1920240"/>
            <a:ext cx="5760720" cy="548640"/>
          </a:xfrm>
          <a:prstGeom prst="rect">
            <a:avLst/>
          </a:prstGeom>
          <a:noFill/>
          <a:ln/>
        </p:spPr>
        <p:txBody>
          <a:bodyPr wrap="square" lIns="0" tIns="0" rIns="0" bIns="0" rtlCol="0" anchor="t"/>
          <a:lstStyle/>
          <a:p>
            <a:pPr marL="0" indent="0">
              <a:buNone/>
            </a:pPr>
            <a:r>
              <a:rPr lang="en-US" sz="1300" dirty="0">
                <a:solidFill>
                  <a:srgbClr val="5F6B7D"/>
                </a:solidFill>
                <a:latin typeface="Calibri" pitchFamily="34" charset="0"/>
                <a:ea typeface="Calibri" pitchFamily="34" charset="-122"/>
                <a:cs typeface="Calibri" pitchFamily="34" charset="-120"/>
              </a:rPr>
              <a:t>Free. Request items not held at UCR through UC Library Search; UC loans run 90 days, non-UC loans 30 days (renewable).</a:t>
            </a:r>
            <a:endParaRPr lang="en-US" sz="1300" dirty="0"/>
          </a:p>
        </p:txBody>
      </p:sp>
      <p:sp>
        <p:nvSpPr>
          <p:cNvPr id="11" name="Shape 7"/>
          <p:cNvSpPr/>
          <p:nvPr/>
        </p:nvSpPr>
        <p:spPr>
          <a:xfrm>
            <a:off x="548640" y="2697480"/>
            <a:ext cx="530352" cy="530352"/>
          </a:xfrm>
          <a:prstGeom prst="ellipse">
            <a:avLst/>
          </a:prstGeom>
          <a:solidFill>
            <a:srgbClr val="0A1F44"/>
          </a:solidFill>
          <a:ln/>
        </p:spPr>
      </p:sp>
      <p:pic>
        <p:nvPicPr>
          <p:cNvPr id="12" name="Image 2" descr="preencoded.png"/>
          <p:cNvPicPr>
            <a:picLocks noChangeAspect="1"/>
          </p:cNvPicPr>
          <p:nvPr/>
        </p:nvPicPr>
        <p:blipFill>
          <a:blip r:embed="rId5"/>
          <a:stretch>
            <a:fillRect/>
          </a:stretch>
        </p:blipFill>
        <p:spPr>
          <a:xfrm>
            <a:off x="681228" y="2830068"/>
            <a:ext cx="265176" cy="265176"/>
          </a:xfrm>
          <a:prstGeom prst="rect">
            <a:avLst/>
          </a:prstGeom>
        </p:spPr>
      </p:pic>
      <p:sp>
        <p:nvSpPr>
          <p:cNvPr id="13" name="Text 8"/>
          <p:cNvSpPr txBox="1"/>
          <p:nvPr/>
        </p:nvSpPr>
        <p:spPr>
          <a:xfrm>
            <a:off x="1280160" y="2670048"/>
            <a:ext cx="5760720" cy="329184"/>
          </a:xfrm>
          <a:prstGeom prst="rect">
            <a:avLst/>
          </a:prstGeom>
          <a:noFill/>
          <a:ln/>
        </p:spPr>
        <p:txBody>
          <a:bodyPr wrap="square" lIns="0" tIns="0" rIns="0" bIns="0" rtlCol="0" anchor="ctr"/>
          <a:lstStyle/>
          <a:p>
            <a:pPr marL="0" indent="0">
              <a:buNone/>
            </a:pPr>
            <a:r>
              <a:rPr lang="en-US" sz="1800" b="1" dirty="0">
                <a:solidFill>
                  <a:srgbClr val="0A1F44"/>
                </a:solidFill>
                <a:latin typeface="Cambria" pitchFamily="34" charset="0"/>
                <a:ea typeface="Cambria" pitchFamily="34" charset="-122"/>
                <a:cs typeface="Cambria" pitchFamily="34" charset="-120"/>
              </a:rPr>
              <a:t>Research Guides</a:t>
            </a:r>
            <a:endParaRPr lang="en-US" sz="1800" dirty="0"/>
          </a:p>
        </p:txBody>
      </p:sp>
      <p:sp>
        <p:nvSpPr>
          <p:cNvPr id="14" name="Text 9"/>
          <p:cNvSpPr txBox="1"/>
          <p:nvPr/>
        </p:nvSpPr>
        <p:spPr>
          <a:xfrm>
            <a:off x="1280160" y="3017520"/>
            <a:ext cx="5760720" cy="548640"/>
          </a:xfrm>
          <a:prstGeom prst="rect">
            <a:avLst/>
          </a:prstGeom>
          <a:noFill/>
          <a:ln/>
        </p:spPr>
        <p:txBody>
          <a:bodyPr wrap="square" lIns="0" tIns="0" rIns="0" bIns="0" rtlCol="0" anchor="t"/>
          <a:lstStyle/>
          <a:p>
            <a:pPr marL="0" indent="0">
              <a:buNone/>
            </a:pPr>
            <a:r>
              <a:rPr lang="en-US" sz="1300" dirty="0">
                <a:solidFill>
                  <a:srgbClr val="5F6B7D"/>
                </a:solidFill>
                <a:latin typeface="Calibri" pitchFamily="34" charset="0"/>
                <a:ea typeface="Calibri" pitchFamily="34" charset="-122"/>
                <a:cs typeface="Calibri" pitchFamily="34" charset="-120"/>
              </a:rPr>
              <a:t>Subject and course guides curated by librarians — start here for your discipline.</a:t>
            </a:r>
            <a:endParaRPr lang="en-US" sz="1300" dirty="0"/>
          </a:p>
        </p:txBody>
      </p:sp>
      <p:sp>
        <p:nvSpPr>
          <p:cNvPr id="15" name="Shape 10"/>
          <p:cNvSpPr/>
          <p:nvPr/>
        </p:nvSpPr>
        <p:spPr>
          <a:xfrm>
            <a:off x="548640" y="3794760"/>
            <a:ext cx="530352" cy="530352"/>
          </a:xfrm>
          <a:prstGeom prst="ellipse">
            <a:avLst/>
          </a:prstGeom>
          <a:solidFill>
            <a:srgbClr val="0A1F44"/>
          </a:solidFill>
          <a:ln/>
        </p:spPr>
      </p:sp>
      <p:pic>
        <p:nvPicPr>
          <p:cNvPr id="16" name="Image 3" descr="preencoded.png"/>
          <p:cNvPicPr>
            <a:picLocks noChangeAspect="1"/>
          </p:cNvPicPr>
          <p:nvPr/>
        </p:nvPicPr>
        <p:blipFill>
          <a:blip r:embed="rId6"/>
          <a:stretch>
            <a:fillRect/>
          </a:stretch>
        </p:blipFill>
        <p:spPr>
          <a:xfrm>
            <a:off x="681228" y="3927348"/>
            <a:ext cx="265176" cy="265176"/>
          </a:xfrm>
          <a:prstGeom prst="rect">
            <a:avLst/>
          </a:prstGeom>
        </p:spPr>
      </p:pic>
      <p:sp>
        <p:nvSpPr>
          <p:cNvPr id="17" name="Text 11"/>
          <p:cNvSpPr txBox="1"/>
          <p:nvPr/>
        </p:nvSpPr>
        <p:spPr>
          <a:xfrm>
            <a:off x="1280160" y="3767328"/>
            <a:ext cx="5760720" cy="329184"/>
          </a:xfrm>
          <a:prstGeom prst="rect">
            <a:avLst/>
          </a:prstGeom>
          <a:noFill/>
          <a:ln/>
        </p:spPr>
        <p:txBody>
          <a:bodyPr wrap="square" lIns="0" tIns="0" rIns="0" bIns="0" rtlCol="0" anchor="ctr"/>
          <a:lstStyle/>
          <a:p>
            <a:pPr marL="0" indent="0">
              <a:buNone/>
            </a:pPr>
            <a:r>
              <a:rPr lang="en-US" sz="1800" b="1" dirty="0">
                <a:solidFill>
                  <a:srgbClr val="0A1F44"/>
                </a:solidFill>
                <a:latin typeface="Cambria" pitchFamily="34" charset="0"/>
                <a:ea typeface="Cambria" pitchFamily="34" charset="-122"/>
                <a:cs typeface="Cambria" pitchFamily="34" charset="-120"/>
              </a:rPr>
              <a:t>Research Fundamentals</a:t>
            </a:r>
            <a:endParaRPr lang="en-US" sz="1800" dirty="0"/>
          </a:p>
        </p:txBody>
      </p:sp>
      <p:sp>
        <p:nvSpPr>
          <p:cNvPr id="18" name="Text 12"/>
          <p:cNvSpPr txBox="1"/>
          <p:nvPr/>
        </p:nvSpPr>
        <p:spPr>
          <a:xfrm>
            <a:off x="1280160" y="4114800"/>
            <a:ext cx="5760720" cy="548640"/>
          </a:xfrm>
          <a:prstGeom prst="rect">
            <a:avLst/>
          </a:prstGeom>
          <a:noFill/>
          <a:ln/>
        </p:spPr>
        <p:txBody>
          <a:bodyPr wrap="square" lIns="0" tIns="0" rIns="0" bIns="0" rtlCol="0" anchor="t"/>
          <a:lstStyle/>
          <a:p>
            <a:pPr marL="0" indent="0">
              <a:buNone/>
            </a:pPr>
            <a:r>
              <a:rPr lang="en-US" sz="1300" dirty="0">
                <a:solidFill>
                  <a:srgbClr val="5F6B7D"/>
                </a:solidFill>
                <a:latin typeface="Calibri" pitchFamily="34" charset="0"/>
                <a:ea typeface="Calibri" pitchFamily="34" charset="-122"/>
                <a:cs typeface="Calibri" pitchFamily="34" charset="-120"/>
              </a:rPr>
              <a:t>Tutorials on searching, citing, avoiding plagiarism, literature reviews and reference managers (Zotero, Paperpile).</a:t>
            </a:r>
            <a:endParaRPr lang="en-US" sz="1300" dirty="0"/>
          </a:p>
        </p:txBody>
      </p:sp>
      <p:sp>
        <p:nvSpPr>
          <p:cNvPr id="19" name="Shape 13"/>
          <p:cNvSpPr/>
          <p:nvPr/>
        </p:nvSpPr>
        <p:spPr>
          <a:xfrm>
            <a:off x="548640" y="4892040"/>
            <a:ext cx="530352" cy="530352"/>
          </a:xfrm>
          <a:prstGeom prst="ellipse">
            <a:avLst/>
          </a:prstGeom>
          <a:solidFill>
            <a:srgbClr val="0A1F44"/>
          </a:solidFill>
          <a:ln/>
        </p:spPr>
      </p:sp>
      <p:pic>
        <p:nvPicPr>
          <p:cNvPr id="20" name="Image 4" descr="preencoded.png"/>
          <p:cNvPicPr>
            <a:picLocks noChangeAspect="1"/>
          </p:cNvPicPr>
          <p:nvPr/>
        </p:nvPicPr>
        <p:blipFill>
          <a:blip r:embed="rId7"/>
          <a:stretch>
            <a:fillRect/>
          </a:stretch>
        </p:blipFill>
        <p:spPr>
          <a:xfrm>
            <a:off x="681228" y="5024628"/>
            <a:ext cx="265176" cy="265176"/>
          </a:xfrm>
          <a:prstGeom prst="rect">
            <a:avLst/>
          </a:prstGeom>
        </p:spPr>
      </p:pic>
      <p:sp>
        <p:nvSpPr>
          <p:cNvPr id="21" name="Text 14"/>
          <p:cNvSpPr txBox="1"/>
          <p:nvPr/>
        </p:nvSpPr>
        <p:spPr>
          <a:xfrm>
            <a:off x="1280160" y="4864608"/>
            <a:ext cx="5760720" cy="329184"/>
          </a:xfrm>
          <a:prstGeom prst="rect">
            <a:avLst/>
          </a:prstGeom>
          <a:noFill/>
          <a:ln/>
        </p:spPr>
        <p:txBody>
          <a:bodyPr wrap="square" lIns="0" tIns="0" rIns="0" bIns="0" rtlCol="0" anchor="ctr"/>
          <a:lstStyle/>
          <a:p>
            <a:pPr marL="0" indent="0">
              <a:buNone/>
            </a:pPr>
            <a:r>
              <a:rPr lang="en-US" sz="1800" b="1" dirty="0">
                <a:solidFill>
                  <a:srgbClr val="0A1F44"/>
                </a:solidFill>
                <a:latin typeface="Cambria" pitchFamily="34" charset="0"/>
                <a:ea typeface="Cambria" pitchFamily="34" charset="-122"/>
                <a:cs typeface="Cambria" pitchFamily="34" charset="-120"/>
              </a:rPr>
              <a:t>Research Poster Printing</a:t>
            </a:r>
            <a:endParaRPr lang="en-US" sz="1800" dirty="0"/>
          </a:p>
        </p:txBody>
      </p:sp>
      <p:sp>
        <p:nvSpPr>
          <p:cNvPr id="22" name="Text 15"/>
          <p:cNvSpPr txBox="1"/>
          <p:nvPr/>
        </p:nvSpPr>
        <p:spPr>
          <a:xfrm>
            <a:off x="1280160" y="5212080"/>
            <a:ext cx="5760720" cy="548640"/>
          </a:xfrm>
          <a:prstGeom prst="rect">
            <a:avLst/>
          </a:prstGeom>
          <a:noFill/>
          <a:ln/>
        </p:spPr>
        <p:txBody>
          <a:bodyPr wrap="square" lIns="0" tIns="0" rIns="0" bIns="0" rtlCol="0" anchor="t"/>
          <a:lstStyle/>
          <a:p>
            <a:pPr marL="0" indent="0">
              <a:buNone/>
            </a:pPr>
            <a:r>
              <a:rPr lang="en-US" sz="1300" dirty="0">
                <a:solidFill>
                  <a:srgbClr val="5F6B7D"/>
                </a:solidFill>
                <a:latin typeface="Calibri" pitchFamily="34" charset="0"/>
                <a:ea typeface="Calibri" pitchFamily="34" charset="-122"/>
                <a:cs typeface="Calibri" pitchFamily="34" charset="-120"/>
              </a:rPr>
              <a:t>Orbach Science Library, Room 121. Pay with R’Card (Bear Bucks) or department recharge.</a:t>
            </a:r>
            <a:endParaRPr lang="en-US" sz="1300" dirty="0"/>
          </a:p>
        </p:txBody>
      </p:sp>
      <p:sp>
        <p:nvSpPr>
          <p:cNvPr id="23" name="Shape 16"/>
          <p:cNvSpPr/>
          <p:nvPr/>
        </p:nvSpPr>
        <p:spPr>
          <a:xfrm>
            <a:off x="7424928" y="1709928"/>
            <a:ext cx="4251960" cy="2240280"/>
          </a:xfrm>
          <a:prstGeom prst="rect">
            <a:avLst/>
          </a:prstGeom>
          <a:ln w="15875">
            <a:solidFill>
              <a:srgbClr val="FFB81C"/>
            </a:solidFill>
            <a:prstDash val="solid"/>
          </a:ln>
        </p:spPr>
      </p:sp>
      <p:pic>
        <p:nvPicPr>
          <p:cNvPr id="24" name="Image 5" descr="preencoded.png"/>
          <p:cNvPicPr>
            <a:picLocks noChangeAspect="1"/>
          </p:cNvPicPr>
          <p:nvPr/>
        </p:nvPicPr>
        <p:blipFill>
          <a:blip r:embed="rId8"/>
          <a:stretch>
            <a:fillRect/>
          </a:stretch>
        </p:blipFill>
        <p:spPr>
          <a:xfrm>
            <a:off x="7315200" y="1600200"/>
            <a:ext cx="4251960" cy="2240280"/>
          </a:xfrm>
          <a:prstGeom prst="rect">
            <a:avLst/>
          </a:prstGeom>
        </p:spPr>
      </p:pic>
      <p:sp>
        <p:nvSpPr>
          <p:cNvPr id="25" name="Shape 17"/>
          <p:cNvSpPr/>
          <p:nvPr/>
        </p:nvSpPr>
        <p:spPr>
          <a:xfrm>
            <a:off x="7424928" y="4270248"/>
            <a:ext cx="4251960" cy="1586999"/>
          </a:xfrm>
          <a:prstGeom prst="rect">
            <a:avLst/>
          </a:prstGeom>
          <a:ln w="15875">
            <a:solidFill>
              <a:srgbClr val="FFB81C"/>
            </a:solidFill>
            <a:prstDash val="solid"/>
          </a:ln>
        </p:spPr>
      </p:sp>
      <p:sp>
        <p:nvSpPr>
          <p:cNvPr id="26" name="Shape 18"/>
          <p:cNvSpPr/>
          <p:nvPr/>
        </p:nvSpPr>
        <p:spPr>
          <a:xfrm>
            <a:off x="7315200" y="4160520"/>
            <a:ext cx="4251960" cy="1586999"/>
          </a:xfrm>
          <a:prstGeom prst="rect">
            <a:avLst/>
          </a:prstGeom>
          <a:solidFill>
            <a:srgbClr val="FFFFFF"/>
          </a:solidFill>
          <a:ln w="6350">
            <a:solidFill>
              <a:srgbClr val="D3D9E1"/>
            </a:solidFill>
            <a:prstDash val="solid"/>
          </a:ln>
          <a:effectLst>
            <a:outerShdw blurRad="101600" dist="38100" dir="5400000" algn="bl" rotWithShape="0">
              <a:srgbClr val="0A1F44">
                <a:alpha val="22000"/>
              </a:srgbClr>
            </a:outerShdw>
          </a:effectLst>
        </p:spPr>
      </p:sp>
      <p:pic>
        <p:nvPicPr>
          <p:cNvPr id="27" name="Image 6" descr="preencoded.png"/>
          <p:cNvPicPr>
            <a:picLocks noChangeAspect="1"/>
          </p:cNvPicPr>
          <p:nvPr/>
        </p:nvPicPr>
        <p:blipFill>
          <a:blip r:embed="rId9"/>
          <a:stretch>
            <a:fillRect/>
          </a:stretch>
        </p:blipFill>
        <p:spPr>
          <a:xfrm>
            <a:off x="7315200" y="4160520"/>
            <a:ext cx="4251960" cy="1586999"/>
          </a:xfrm>
          <a:prstGeom prst="rect">
            <a:avLst/>
          </a:prstGeom>
        </p:spPr>
      </p:pic>
      <p:sp>
        <p:nvSpPr>
          <p:cNvPr id="28" name="Text 19"/>
          <p:cNvSpPr txBox="1"/>
          <p:nvPr/>
        </p:nvSpPr>
        <p:spPr>
          <a:xfrm>
            <a:off x="7315200" y="5912111"/>
            <a:ext cx="4251960" cy="228600"/>
          </a:xfrm>
          <a:prstGeom prst="rect">
            <a:avLst/>
          </a:prstGeom>
          <a:noFill/>
          <a:ln/>
        </p:spPr>
        <p:txBody>
          <a:bodyPr wrap="square" lIns="0" tIns="0" rIns="0" bIns="0" rtlCol="0" anchor="ctr"/>
          <a:lstStyle/>
          <a:p>
            <a:pPr marL="0" indent="0">
              <a:buNone/>
            </a:pPr>
            <a:r>
              <a:rPr lang="en-US" sz="1050" i="1" dirty="0">
                <a:solidFill>
                  <a:srgbClr val="5F6B7D"/>
                </a:solidFill>
                <a:latin typeface="Calibri" pitchFamily="34" charset="0"/>
                <a:ea typeface="Calibri" pitchFamily="34" charset="-122"/>
                <a:cs typeface="Calibri" pitchFamily="34" charset="-120"/>
              </a:rPr>
              <a:t>Poster printing prices, Orbach Science Library</a:t>
            </a:r>
            <a:endParaRPr lang="en-US" sz="105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0">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548640" y="384048"/>
            <a:ext cx="9144000" cy="256032"/>
          </a:xfrm>
          <a:prstGeom prst="rect">
            <a:avLst/>
          </a:prstGeom>
          <a:noFill/>
          <a:ln/>
        </p:spPr>
        <p:txBody>
          <a:bodyPr wrap="square" lIns="0" tIns="0" rIns="0" bIns="0" rtlCol="0" anchor="ctr"/>
          <a:lstStyle/>
          <a:p>
            <a:pPr marL="0" indent="0">
              <a:buNone/>
            </a:pPr>
            <a:r>
              <a:rPr lang="en-US" sz="1100" b="1" kern="0" spc="300" dirty="0">
                <a:solidFill>
                  <a:srgbClr val="003DA5"/>
                </a:solidFill>
                <a:latin typeface="Calibri" pitchFamily="34" charset="0"/>
                <a:ea typeface="Calibri" pitchFamily="34" charset="-122"/>
                <a:cs typeface="Calibri" pitchFamily="34" charset="-120"/>
              </a:rPr>
              <a:t>01 · FIND</a:t>
            </a:r>
            <a:endParaRPr lang="en-US" sz="1100" dirty="0"/>
          </a:p>
        </p:txBody>
      </p:sp>
      <p:sp>
        <p:nvSpPr>
          <p:cNvPr id="3" name="Text 1"/>
          <p:cNvSpPr txBox="1"/>
          <p:nvPr/>
        </p:nvSpPr>
        <p:spPr>
          <a:xfrm>
            <a:off x="548640" y="658368"/>
            <a:ext cx="11064240" cy="685800"/>
          </a:xfrm>
          <a:prstGeom prst="rect">
            <a:avLst/>
          </a:prstGeom>
          <a:noFill/>
          <a:ln/>
        </p:spPr>
        <p:txBody>
          <a:bodyPr wrap="square" lIns="0" tIns="0" rIns="0" bIns="0" rtlCol="0" anchor="t"/>
          <a:lstStyle/>
          <a:p>
            <a:pPr marL="0" indent="0">
              <a:buNone/>
            </a:pPr>
            <a:r>
              <a:rPr lang="en-US" sz="3000" dirty="0">
                <a:solidFill>
                  <a:srgbClr val="0A1F44"/>
                </a:solidFill>
                <a:latin typeface="Cambria" pitchFamily="34" charset="0"/>
                <a:ea typeface="Cambria" pitchFamily="34" charset="-122"/>
                <a:cs typeface="Cambria" pitchFamily="34" charset="-120"/>
              </a:rPr>
              <a:t>Interlibrary Loan and Research Guides</a:t>
            </a:r>
            <a:endParaRPr lang="en-US" sz="3000" dirty="0"/>
          </a:p>
        </p:txBody>
      </p:sp>
      <p:pic>
        <p:nvPicPr>
          <p:cNvPr id="4" name="Image 0" descr="preencoded.png"/>
          <p:cNvPicPr>
            <a:picLocks noChangeAspect="1"/>
          </p:cNvPicPr>
          <p:nvPr/>
        </p:nvPicPr>
        <p:blipFill>
          <a:blip r:embed="rId3"/>
          <a:stretch>
            <a:fillRect/>
          </a:stretch>
        </p:blipFill>
        <p:spPr>
          <a:xfrm>
            <a:off x="548640" y="6382512"/>
            <a:ext cx="1037744" cy="237744"/>
          </a:xfrm>
          <a:prstGeom prst="rect">
            <a:avLst/>
          </a:prstGeom>
        </p:spPr>
      </p:pic>
      <p:sp>
        <p:nvSpPr>
          <p:cNvPr id="5" name="Text 2"/>
          <p:cNvSpPr txBox="1"/>
          <p:nvPr/>
        </p:nvSpPr>
        <p:spPr>
          <a:xfrm>
            <a:off x="1769264" y="6382512"/>
            <a:ext cx="3657600" cy="237744"/>
          </a:xfrm>
          <a:prstGeom prst="rect">
            <a:avLst/>
          </a:prstGeom>
          <a:noFill/>
          <a:ln/>
        </p:spPr>
        <p:txBody>
          <a:bodyPr wrap="square" lIns="0" tIns="0" rIns="0" bIns="0" rtlCol="0" anchor="ctr"/>
          <a:lstStyle/>
          <a:p>
            <a:pPr marL="0" indent="0">
              <a:buNone/>
            </a:pPr>
            <a:r>
              <a:rPr lang="en-US" sz="900" dirty="0">
                <a:solidFill>
                  <a:srgbClr val="5F6B7D"/>
                </a:solidFill>
                <a:latin typeface="Calibri" pitchFamily="34" charset="0"/>
                <a:ea typeface="Calibri" pitchFamily="34" charset="-122"/>
                <a:cs typeface="Calibri" pitchFamily="34" charset="-120"/>
              </a:rPr>
              <a:t>Research &amp; Technology Services</a:t>
            </a:r>
            <a:endParaRPr lang="en-US" sz="900" dirty="0"/>
          </a:p>
        </p:txBody>
      </p:sp>
      <p:sp>
        <p:nvSpPr>
          <p:cNvPr id="6" name="Text 3"/>
          <p:cNvSpPr txBox="1"/>
          <p:nvPr/>
        </p:nvSpPr>
        <p:spPr>
          <a:xfrm>
            <a:off x="10728655" y="6382512"/>
            <a:ext cx="914400" cy="237744"/>
          </a:xfrm>
          <a:prstGeom prst="rect">
            <a:avLst/>
          </a:prstGeom>
          <a:noFill/>
          <a:ln/>
        </p:spPr>
        <p:txBody>
          <a:bodyPr wrap="square" lIns="0" tIns="0" rIns="0" bIns="0" rtlCol="0" anchor="ctr"/>
          <a:lstStyle/>
          <a:p>
            <a:pPr marL="0" indent="0" algn="r">
              <a:buNone/>
            </a:pPr>
            <a:r>
              <a:rPr lang="en-US" sz="900" dirty="0">
                <a:solidFill>
                  <a:srgbClr val="5F6B7D"/>
                </a:solidFill>
                <a:latin typeface="Calibri" pitchFamily="34" charset="0"/>
                <a:ea typeface="Calibri" pitchFamily="34" charset="-122"/>
                <a:cs typeface="Calibri" pitchFamily="34" charset="-120"/>
              </a:rPr>
              <a:t>10</a:t>
            </a:r>
            <a:endParaRPr lang="en-US" sz="900" dirty="0"/>
          </a:p>
        </p:txBody>
      </p:sp>
      <p:sp>
        <p:nvSpPr>
          <p:cNvPr id="7" name="Shape 4"/>
          <p:cNvSpPr/>
          <p:nvPr/>
        </p:nvSpPr>
        <p:spPr>
          <a:xfrm>
            <a:off x="658368" y="1664208"/>
            <a:ext cx="5193792" cy="3246120"/>
          </a:xfrm>
          <a:prstGeom prst="rect">
            <a:avLst/>
          </a:prstGeom>
          <a:ln w="15875">
            <a:solidFill>
              <a:srgbClr val="FFB81C"/>
            </a:solidFill>
            <a:prstDash val="solid"/>
          </a:ln>
        </p:spPr>
      </p:sp>
      <p:sp>
        <p:nvSpPr>
          <p:cNvPr id="8" name="Shape 5"/>
          <p:cNvSpPr/>
          <p:nvPr/>
        </p:nvSpPr>
        <p:spPr>
          <a:xfrm>
            <a:off x="548640" y="1554480"/>
            <a:ext cx="5193792" cy="3246120"/>
          </a:xfrm>
          <a:prstGeom prst="rect">
            <a:avLst/>
          </a:prstGeom>
          <a:solidFill>
            <a:srgbClr val="FFFFFF"/>
          </a:solidFill>
          <a:ln w="6350">
            <a:solidFill>
              <a:srgbClr val="D3D9E1"/>
            </a:solidFill>
            <a:prstDash val="solid"/>
          </a:ln>
          <a:effectLst>
            <a:outerShdw blurRad="101600" dist="38100" dir="5400000" algn="bl" rotWithShape="0">
              <a:srgbClr val="0A1F44">
                <a:alpha val="22000"/>
              </a:srgbClr>
            </a:outerShdw>
          </a:effectLst>
        </p:spPr>
      </p:sp>
      <p:pic>
        <p:nvPicPr>
          <p:cNvPr id="9" name="Image 1" descr="preencoded.png"/>
          <p:cNvPicPr>
            <a:picLocks noChangeAspect="1"/>
          </p:cNvPicPr>
          <p:nvPr/>
        </p:nvPicPr>
        <p:blipFill>
          <a:blip r:embed="rId4"/>
          <a:stretch>
            <a:fillRect/>
          </a:stretch>
        </p:blipFill>
        <p:spPr>
          <a:xfrm>
            <a:off x="548640" y="1554480"/>
            <a:ext cx="5193792" cy="3246120"/>
          </a:xfrm>
          <a:prstGeom prst="rect">
            <a:avLst/>
          </a:prstGeom>
        </p:spPr>
      </p:pic>
      <p:sp>
        <p:nvSpPr>
          <p:cNvPr id="10" name="Text 6"/>
          <p:cNvSpPr txBox="1"/>
          <p:nvPr/>
        </p:nvSpPr>
        <p:spPr>
          <a:xfrm>
            <a:off x="548640" y="5074920"/>
            <a:ext cx="5349240" cy="347472"/>
          </a:xfrm>
          <a:prstGeom prst="rect">
            <a:avLst/>
          </a:prstGeom>
          <a:noFill/>
          <a:ln/>
        </p:spPr>
        <p:txBody>
          <a:bodyPr wrap="square" lIns="0" tIns="0" rIns="0" bIns="0" rtlCol="0" anchor="ctr"/>
          <a:lstStyle/>
          <a:p>
            <a:pPr marL="0" indent="0">
              <a:buNone/>
            </a:pPr>
            <a:r>
              <a:rPr lang="en-US" sz="1800" b="1" u="sng" dirty="0">
                <a:solidFill>
                  <a:srgbClr val="0A1F44"/>
                </a:solidFill>
                <a:latin typeface="Cambria" pitchFamily="34" charset="0"/>
                <a:ea typeface="Cambria" pitchFamily="34" charset="-122"/>
                <a:cs typeface="Cambria" pitchFamily="34" charset="-120"/>
                <a:hlinkClick r:id="rId5">
                  <a:extLst>
                    <a:ext uri="{A12FA001-AC4F-418D-AE19-62706E023703}">
                      <ahyp:hlinkClr xmlns:ahyp="http://schemas.microsoft.com/office/drawing/2018/hyperlinkcolor" val="tx"/>
                    </a:ext>
                  </a:extLst>
                </a:hlinkClick>
              </a:rPr>
              <a:t>Interlibrary Loan</a:t>
            </a:r>
            <a:endParaRPr lang="en-US" sz="1800" dirty="0"/>
          </a:p>
        </p:txBody>
      </p:sp>
      <p:sp>
        <p:nvSpPr>
          <p:cNvPr id="11" name="Text 7"/>
          <p:cNvSpPr txBox="1"/>
          <p:nvPr/>
        </p:nvSpPr>
        <p:spPr>
          <a:xfrm>
            <a:off x="548640" y="5422392"/>
            <a:ext cx="5349240" cy="457200"/>
          </a:xfrm>
          <a:prstGeom prst="rect">
            <a:avLst/>
          </a:prstGeom>
          <a:noFill/>
          <a:ln/>
        </p:spPr>
        <p:txBody>
          <a:bodyPr wrap="square" lIns="0" tIns="0" rIns="0" bIns="0" rtlCol="0" anchor="t"/>
          <a:lstStyle/>
          <a:p>
            <a:pPr marL="0" indent="0">
              <a:buNone/>
            </a:pPr>
            <a:r>
              <a:rPr lang="en-US" sz="1250" dirty="0">
                <a:solidFill>
                  <a:srgbClr val="5F6B7D"/>
                </a:solidFill>
                <a:latin typeface="Calibri" pitchFamily="34" charset="0"/>
                <a:ea typeface="Calibri" pitchFamily="34" charset="-122"/>
                <a:cs typeface="Calibri" pitchFamily="34" charset="-120"/>
              </a:rPr>
              <a:t>Request through UC Library Search; questions to interlib@ucr.edu or 951-827-3234.</a:t>
            </a:r>
            <a:endParaRPr lang="en-US" sz="1250" dirty="0"/>
          </a:p>
        </p:txBody>
      </p:sp>
      <p:sp>
        <p:nvSpPr>
          <p:cNvPr id="12" name="Text 8"/>
          <p:cNvSpPr txBox="1"/>
          <p:nvPr/>
        </p:nvSpPr>
        <p:spPr>
          <a:xfrm>
            <a:off x="548640" y="5897880"/>
            <a:ext cx="5349240" cy="256032"/>
          </a:xfrm>
          <a:prstGeom prst="rect">
            <a:avLst/>
          </a:prstGeom>
          <a:noFill/>
          <a:ln/>
        </p:spPr>
        <p:txBody>
          <a:bodyPr wrap="square" lIns="0" tIns="0" rIns="0" bIns="0" rtlCol="0" anchor="ctr"/>
          <a:lstStyle/>
          <a:p>
            <a:pPr marL="0" indent="0">
              <a:buNone/>
            </a:pPr>
            <a:r>
              <a:rPr lang="en-US" sz="1250" b="1" u="sng" dirty="0">
                <a:solidFill>
                  <a:srgbClr val="003DA5"/>
                </a:solidFill>
                <a:latin typeface="Calibri" pitchFamily="34" charset="0"/>
                <a:ea typeface="Calibri" pitchFamily="34" charset="-122"/>
                <a:cs typeface="Calibri" pitchFamily="34" charset="-120"/>
                <a:hlinkClick r:id="rId5">
                  <a:extLst>
                    <a:ext uri="{A12FA001-AC4F-418D-AE19-62706E023703}">
                      <ahyp:hlinkClr xmlns:ahyp="http://schemas.microsoft.com/office/drawing/2018/hyperlinkcolor" val="tx"/>
                    </a:ext>
                  </a:extLst>
                </a:hlinkClick>
              </a:rPr>
              <a:t>library.ucr.edu/using-the-library/interlibrary-loan</a:t>
            </a:r>
            <a:endParaRPr lang="en-US" sz="1250" dirty="0"/>
          </a:p>
        </p:txBody>
      </p:sp>
      <p:sp>
        <p:nvSpPr>
          <p:cNvPr id="13" name="Shape 9"/>
          <p:cNvSpPr/>
          <p:nvPr/>
        </p:nvSpPr>
        <p:spPr>
          <a:xfrm>
            <a:off x="6327648" y="1664208"/>
            <a:ext cx="5193792" cy="3246120"/>
          </a:xfrm>
          <a:prstGeom prst="rect">
            <a:avLst/>
          </a:prstGeom>
          <a:ln w="15875">
            <a:solidFill>
              <a:srgbClr val="FFB81C"/>
            </a:solidFill>
            <a:prstDash val="solid"/>
          </a:ln>
        </p:spPr>
      </p:sp>
      <p:sp>
        <p:nvSpPr>
          <p:cNvPr id="14" name="Shape 10"/>
          <p:cNvSpPr/>
          <p:nvPr/>
        </p:nvSpPr>
        <p:spPr>
          <a:xfrm>
            <a:off x="6217920" y="1554480"/>
            <a:ext cx="5193792" cy="3246120"/>
          </a:xfrm>
          <a:prstGeom prst="rect">
            <a:avLst/>
          </a:prstGeom>
          <a:solidFill>
            <a:srgbClr val="FFFFFF"/>
          </a:solidFill>
          <a:ln w="6350">
            <a:solidFill>
              <a:srgbClr val="D3D9E1"/>
            </a:solidFill>
            <a:prstDash val="solid"/>
          </a:ln>
          <a:effectLst>
            <a:outerShdw blurRad="101600" dist="38100" dir="5400000" algn="bl" rotWithShape="0">
              <a:srgbClr val="0A1F44">
                <a:alpha val="22000"/>
              </a:srgbClr>
            </a:outerShdw>
          </a:effectLst>
        </p:spPr>
      </p:sp>
      <p:pic>
        <p:nvPicPr>
          <p:cNvPr id="15" name="Image 2" descr="preencoded.png"/>
          <p:cNvPicPr>
            <a:picLocks noChangeAspect="1"/>
          </p:cNvPicPr>
          <p:nvPr/>
        </p:nvPicPr>
        <p:blipFill>
          <a:blip r:embed="rId6"/>
          <a:stretch>
            <a:fillRect/>
          </a:stretch>
        </p:blipFill>
        <p:spPr>
          <a:xfrm>
            <a:off x="6217920" y="1554480"/>
            <a:ext cx="5193792" cy="3246120"/>
          </a:xfrm>
          <a:prstGeom prst="rect">
            <a:avLst/>
          </a:prstGeom>
        </p:spPr>
      </p:pic>
      <p:sp>
        <p:nvSpPr>
          <p:cNvPr id="16" name="Text 11"/>
          <p:cNvSpPr txBox="1"/>
          <p:nvPr/>
        </p:nvSpPr>
        <p:spPr>
          <a:xfrm>
            <a:off x="6217920" y="5074920"/>
            <a:ext cx="5349240" cy="347472"/>
          </a:xfrm>
          <a:prstGeom prst="rect">
            <a:avLst/>
          </a:prstGeom>
          <a:noFill/>
          <a:ln/>
        </p:spPr>
        <p:txBody>
          <a:bodyPr wrap="square" lIns="0" tIns="0" rIns="0" bIns="0" rtlCol="0" anchor="ctr"/>
          <a:lstStyle/>
          <a:p>
            <a:pPr marL="0" indent="0">
              <a:buNone/>
            </a:pPr>
            <a:r>
              <a:rPr lang="en-US" sz="1800" b="1" u="sng" dirty="0">
                <a:solidFill>
                  <a:srgbClr val="0A1F44"/>
                </a:solidFill>
                <a:latin typeface="Cambria" pitchFamily="34" charset="0"/>
                <a:ea typeface="Cambria" pitchFamily="34" charset="-122"/>
                <a:cs typeface="Cambria" pitchFamily="34" charset="-120"/>
                <a:hlinkClick r:id="rId7">
                  <a:extLst>
                    <a:ext uri="{A12FA001-AC4F-418D-AE19-62706E023703}">
                      <ahyp:hlinkClr xmlns:ahyp="http://schemas.microsoft.com/office/drawing/2018/hyperlinkcolor" val="tx"/>
                    </a:ext>
                  </a:extLst>
                </a:hlinkClick>
              </a:rPr>
              <a:t>Research Guides</a:t>
            </a:r>
            <a:endParaRPr lang="en-US" sz="1800" dirty="0"/>
          </a:p>
        </p:txBody>
      </p:sp>
      <p:sp>
        <p:nvSpPr>
          <p:cNvPr id="17" name="Text 12"/>
          <p:cNvSpPr txBox="1"/>
          <p:nvPr/>
        </p:nvSpPr>
        <p:spPr>
          <a:xfrm>
            <a:off x="6217920" y="5422392"/>
            <a:ext cx="5349240" cy="457200"/>
          </a:xfrm>
          <a:prstGeom prst="rect">
            <a:avLst/>
          </a:prstGeom>
          <a:noFill/>
          <a:ln/>
        </p:spPr>
        <p:txBody>
          <a:bodyPr wrap="square" lIns="0" tIns="0" rIns="0" bIns="0" rtlCol="0" anchor="t"/>
          <a:lstStyle/>
          <a:p>
            <a:pPr marL="0" indent="0">
              <a:buNone/>
            </a:pPr>
            <a:r>
              <a:rPr lang="en-US" sz="1250" dirty="0">
                <a:solidFill>
                  <a:srgbClr val="5F6B7D"/>
                </a:solidFill>
                <a:latin typeface="Calibri" pitchFamily="34" charset="0"/>
                <a:ea typeface="Calibri" pitchFamily="34" charset="-122"/>
                <a:cs typeface="Calibri" pitchFamily="34" charset="-120"/>
              </a:rPr>
              <a:t>58 subject areas — engineering, environmental sciences, public policy and more — plus the A–Z list and off-campus access.</a:t>
            </a:r>
            <a:endParaRPr lang="en-US" sz="1250" dirty="0"/>
          </a:p>
        </p:txBody>
      </p:sp>
      <p:sp>
        <p:nvSpPr>
          <p:cNvPr id="18" name="Text 13"/>
          <p:cNvSpPr txBox="1"/>
          <p:nvPr/>
        </p:nvSpPr>
        <p:spPr>
          <a:xfrm>
            <a:off x="6217920" y="5897880"/>
            <a:ext cx="5349240" cy="256032"/>
          </a:xfrm>
          <a:prstGeom prst="rect">
            <a:avLst/>
          </a:prstGeom>
          <a:noFill/>
          <a:ln/>
        </p:spPr>
        <p:txBody>
          <a:bodyPr wrap="square" lIns="0" tIns="0" rIns="0" bIns="0" rtlCol="0" anchor="ctr"/>
          <a:lstStyle/>
          <a:p>
            <a:pPr marL="0" indent="0">
              <a:buNone/>
            </a:pPr>
            <a:r>
              <a:rPr lang="en-US" sz="1250" b="1" u="sng" dirty="0">
                <a:solidFill>
                  <a:srgbClr val="003DA5"/>
                </a:solidFill>
                <a:latin typeface="Calibri" pitchFamily="34" charset="0"/>
                <a:ea typeface="Calibri" pitchFamily="34" charset="-122"/>
                <a:cs typeface="Calibri" pitchFamily="34" charset="-120"/>
                <a:hlinkClick r:id="rId7">
                  <a:extLst>
                    <a:ext uri="{A12FA001-AC4F-418D-AE19-62706E023703}">
                      <ahyp:hlinkClr xmlns:ahyp="http://schemas.microsoft.com/office/drawing/2018/hyperlinkcolor" val="tx"/>
                    </a:ext>
                  </a:extLst>
                </a:hlinkClick>
              </a:rPr>
              <a:t>guides.lib.ucr.edu</a:t>
            </a:r>
            <a:endParaRPr lang="en-US" sz="125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548640" y="384048"/>
            <a:ext cx="9144000" cy="256032"/>
          </a:xfrm>
          <a:prstGeom prst="rect">
            <a:avLst/>
          </a:prstGeom>
          <a:noFill/>
          <a:ln/>
        </p:spPr>
        <p:txBody>
          <a:bodyPr wrap="square" lIns="0" tIns="0" rIns="0" bIns="0" rtlCol="0" anchor="ctr"/>
          <a:lstStyle/>
          <a:p>
            <a:pPr marL="0" indent="0">
              <a:buNone/>
            </a:pPr>
            <a:r>
              <a:rPr lang="en-US" sz="1100" b="1" kern="0" spc="300" dirty="0">
                <a:solidFill>
                  <a:srgbClr val="003DA5"/>
                </a:solidFill>
                <a:latin typeface="Calibri" pitchFamily="34" charset="0"/>
                <a:ea typeface="Calibri" pitchFamily="34" charset="-122"/>
                <a:cs typeface="Calibri" pitchFamily="34" charset="-120"/>
              </a:rPr>
              <a:t>01 · FIND</a:t>
            </a:r>
            <a:endParaRPr lang="en-US" sz="1100" dirty="0"/>
          </a:p>
        </p:txBody>
      </p:sp>
      <p:sp>
        <p:nvSpPr>
          <p:cNvPr id="3" name="Text 1"/>
          <p:cNvSpPr txBox="1"/>
          <p:nvPr/>
        </p:nvSpPr>
        <p:spPr>
          <a:xfrm>
            <a:off x="548640" y="658368"/>
            <a:ext cx="11064240" cy="685800"/>
          </a:xfrm>
          <a:prstGeom prst="rect">
            <a:avLst/>
          </a:prstGeom>
          <a:noFill/>
          <a:ln/>
        </p:spPr>
        <p:txBody>
          <a:bodyPr wrap="square" lIns="0" tIns="0" rIns="0" bIns="0" rtlCol="0" anchor="t"/>
          <a:lstStyle/>
          <a:p>
            <a:pPr marL="0" indent="0">
              <a:buNone/>
            </a:pPr>
            <a:r>
              <a:rPr lang="en-US" sz="3000" dirty="0">
                <a:solidFill>
                  <a:srgbClr val="0A1F44"/>
                </a:solidFill>
                <a:latin typeface="Cambria" pitchFamily="34" charset="0"/>
                <a:ea typeface="Cambria" pitchFamily="34" charset="-122"/>
                <a:cs typeface="Cambria" pitchFamily="34" charset="-120"/>
              </a:rPr>
              <a:t>Spaces for Graduate Researchers</a:t>
            </a:r>
            <a:endParaRPr lang="en-US" sz="3000" dirty="0"/>
          </a:p>
        </p:txBody>
      </p:sp>
      <p:pic>
        <p:nvPicPr>
          <p:cNvPr id="4" name="Image 0" descr="preencoded.png"/>
          <p:cNvPicPr>
            <a:picLocks noChangeAspect="1"/>
          </p:cNvPicPr>
          <p:nvPr/>
        </p:nvPicPr>
        <p:blipFill>
          <a:blip r:embed="rId3"/>
          <a:stretch>
            <a:fillRect/>
          </a:stretch>
        </p:blipFill>
        <p:spPr>
          <a:xfrm>
            <a:off x="548640" y="6382512"/>
            <a:ext cx="1037744" cy="237744"/>
          </a:xfrm>
          <a:prstGeom prst="rect">
            <a:avLst/>
          </a:prstGeom>
        </p:spPr>
      </p:pic>
      <p:sp>
        <p:nvSpPr>
          <p:cNvPr id="5" name="Text 2"/>
          <p:cNvSpPr txBox="1"/>
          <p:nvPr/>
        </p:nvSpPr>
        <p:spPr>
          <a:xfrm>
            <a:off x="1769264" y="6382512"/>
            <a:ext cx="3657600" cy="237744"/>
          </a:xfrm>
          <a:prstGeom prst="rect">
            <a:avLst/>
          </a:prstGeom>
          <a:noFill/>
          <a:ln/>
        </p:spPr>
        <p:txBody>
          <a:bodyPr wrap="square" lIns="0" tIns="0" rIns="0" bIns="0" rtlCol="0" anchor="ctr"/>
          <a:lstStyle/>
          <a:p>
            <a:pPr marL="0" indent="0">
              <a:buNone/>
            </a:pPr>
            <a:r>
              <a:rPr lang="en-US" sz="900" dirty="0">
                <a:solidFill>
                  <a:srgbClr val="5F6B7D"/>
                </a:solidFill>
                <a:latin typeface="Calibri" pitchFamily="34" charset="0"/>
                <a:ea typeface="Calibri" pitchFamily="34" charset="-122"/>
                <a:cs typeface="Calibri" pitchFamily="34" charset="-120"/>
              </a:rPr>
              <a:t>Research &amp; Technology Services</a:t>
            </a:r>
            <a:endParaRPr lang="en-US" sz="900" dirty="0"/>
          </a:p>
        </p:txBody>
      </p:sp>
      <p:sp>
        <p:nvSpPr>
          <p:cNvPr id="6" name="Text 3"/>
          <p:cNvSpPr txBox="1"/>
          <p:nvPr/>
        </p:nvSpPr>
        <p:spPr>
          <a:xfrm>
            <a:off x="10728655" y="6382512"/>
            <a:ext cx="914400" cy="237744"/>
          </a:xfrm>
          <a:prstGeom prst="rect">
            <a:avLst/>
          </a:prstGeom>
          <a:noFill/>
          <a:ln/>
        </p:spPr>
        <p:txBody>
          <a:bodyPr wrap="square" lIns="0" tIns="0" rIns="0" bIns="0" rtlCol="0" anchor="ctr"/>
          <a:lstStyle/>
          <a:p>
            <a:pPr marL="0" indent="0" algn="r">
              <a:buNone/>
            </a:pPr>
            <a:r>
              <a:rPr lang="en-US" sz="900" dirty="0">
                <a:solidFill>
                  <a:srgbClr val="5F6B7D"/>
                </a:solidFill>
                <a:latin typeface="Calibri" pitchFamily="34" charset="0"/>
                <a:ea typeface="Calibri" pitchFamily="34" charset="-122"/>
                <a:cs typeface="Calibri" pitchFamily="34" charset="-120"/>
              </a:rPr>
              <a:t>12</a:t>
            </a:r>
            <a:endParaRPr lang="en-US" sz="900" dirty="0"/>
          </a:p>
        </p:txBody>
      </p:sp>
      <p:sp>
        <p:nvSpPr>
          <p:cNvPr id="7" name="Shape 4"/>
          <p:cNvSpPr/>
          <p:nvPr/>
        </p:nvSpPr>
        <p:spPr>
          <a:xfrm>
            <a:off x="6876288" y="1709928"/>
            <a:ext cx="4800600" cy="3000375"/>
          </a:xfrm>
          <a:prstGeom prst="rect">
            <a:avLst/>
          </a:prstGeom>
          <a:ln w="15875">
            <a:solidFill>
              <a:srgbClr val="FFB81C"/>
            </a:solidFill>
            <a:prstDash val="solid"/>
          </a:ln>
        </p:spPr>
      </p:sp>
      <p:sp>
        <p:nvSpPr>
          <p:cNvPr id="8" name="Shape 5"/>
          <p:cNvSpPr/>
          <p:nvPr/>
        </p:nvSpPr>
        <p:spPr>
          <a:xfrm>
            <a:off x="6766560" y="1600200"/>
            <a:ext cx="4800600" cy="3000375"/>
          </a:xfrm>
          <a:prstGeom prst="rect">
            <a:avLst/>
          </a:prstGeom>
          <a:solidFill>
            <a:srgbClr val="FFFFFF"/>
          </a:solidFill>
          <a:ln w="6350">
            <a:solidFill>
              <a:srgbClr val="D3D9E1"/>
            </a:solidFill>
            <a:prstDash val="solid"/>
          </a:ln>
          <a:effectLst>
            <a:outerShdw blurRad="101600" dist="38100" dir="5400000" algn="bl" rotWithShape="0">
              <a:srgbClr val="0A1F44">
                <a:alpha val="22000"/>
              </a:srgbClr>
            </a:outerShdw>
          </a:effectLst>
        </p:spPr>
      </p:sp>
      <p:pic>
        <p:nvPicPr>
          <p:cNvPr id="9" name="Image 1" descr="preencoded.png"/>
          <p:cNvPicPr>
            <a:picLocks noChangeAspect="1"/>
          </p:cNvPicPr>
          <p:nvPr/>
        </p:nvPicPr>
        <p:blipFill>
          <a:blip r:embed="rId4"/>
          <a:stretch>
            <a:fillRect/>
          </a:stretch>
        </p:blipFill>
        <p:spPr>
          <a:xfrm>
            <a:off x="6766560" y="1600200"/>
            <a:ext cx="4800600" cy="3000375"/>
          </a:xfrm>
          <a:prstGeom prst="rect">
            <a:avLst/>
          </a:prstGeom>
        </p:spPr>
      </p:pic>
      <p:sp>
        <p:nvSpPr>
          <p:cNvPr id="10" name="Text 6"/>
          <p:cNvSpPr txBox="1"/>
          <p:nvPr/>
        </p:nvSpPr>
        <p:spPr>
          <a:xfrm>
            <a:off x="6766560" y="4829175"/>
            <a:ext cx="4800600" cy="256032"/>
          </a:xfrm>
          <a:prstGeom prst="rect">
            <a:avLst/>
          </a:prstGeom>
          <a:noFill/>
          <a:ln/>
        </p:spPr>
        <p:txBody>
          <a:bodyPr wrap="square" lIns="0" tIns="0" rIns="0" bIns="0" rtlCol="0" anchor="ctr"/>
          <a:lstStyle/>
          <a:p>
            <a:pPr marL="0" indent="0">
              <a:buNone/>
            </a:pPr>
            <a:r>
              <a:rPr lang="en-US" sz="1150" b="1" u="sng" dirty="0">
                <a:solidFill>
                  <a:srgbClr val="003DA5"/>
                </a:solidFill>
                <a:latin typeface="Calibri" pitchFamily="34" charset="0"/>
                <a:ea typeface="Calibri" pitchFamily="34" charset="-122"/>
                <a:cs typeface="Calibri" pitchFamily="34" charset="-120"/>
                <a:hlinkClick r:id="rId5">
                  <a:extLst>
                    <a:ext uri="{A12FA001-AC4F-418D-AE19-62706E023703}">
                      <ahyp:hlinkClr xmlns:ahyp="http://schemas.microsoft.com/office/drawing/2018/hyperlinkcolor" val="tx"/>
                    </a:ext>
                  </a:extLst>
                </a:hlinkClick>
              </a:rPr>
              <a:t>library.ucr.edu/…/gradvantage</a:t>
            </a:r>
            <a:endParaRPr lang="en-US" sz="1150" dirty="0"/>
          </a:p>
        </p:txBody>
      </p:sp>
      <p:sp>
        <p:nvSpPr>
          <p:cNvPr id="11" name="Shape 7"/>
          <p:cNvSpPr/>
          <p:nvPr/>
        </p:nvSpPr>
        <p:spPr>
          <a:xfrm>
            <a:off x="548640" y="1600200"/>
            <a:ext cx="530352" cy="530352"/>
          </a:xfrm>
          <a:prstGeom prst="ellipse">
            <a:avLst/>
          </a:prstGeom>
          <a:solidFill>
            <a:srgbClr val="0A1F44"/>
          </a:solidFill>
          <a:ln/>
        </p:spPr>
      </p:sp>
      <p:pic>
        <p:nvPicPr>
          <p:cNvPr id="12" name="Image 2" descr="preencoded.png"/>
          <p:cNvPicPr>
            <a:picLocks noChangeAspect="1"/>
          </p:cNvPicPr>
          <p:nvPr/>
        </p:nvPicPr>
        <p:blipFill>
          <a:blip r:embed="rId6"/>
          <a:stretch>
            <a:fillRect/>
          </a:stretch>
        </p:blipFill>
        <p:spPr>
          <a:xfrm>
            <a:off x="681228" y="1732788"/>
            <a:ext cx="265176" cy="265176"/>
          </a:xfrm>
          <a:prstGeom prst="rect">
            <a:avLst/>
          </a:prstGeom>
        </p:spPr>
      </p:pic>
      <p:sp>
        <p:nvSpPr>
          <p:cNvPr id="13" name="Text 8"/>
          <p:cNvSpPr txBox="1"/>
          <p:nvPr/>
        </p:nvSpPr>
        <p:spPr>
          <a:xfrm>
            <a:off x="1280160" y="1572768"/>
            <a:ext cx="5577840" cy="329184"/>
          </a:xfrm>
          <a:prstGeom prst="rect">
            <a:avLst/>
          </a:prstGeom>
          <a:noFill/>
          <a:ln/>
        </p:spPr>
        <p:txBody>
          <a:bodyPr wrap="square" lIns="0" tIns="0" rIns="0" bIns="0" rtlCol="0" anchor="ctr"/>
          <a:lstStyle/>
          <a:p>
            <a:pPr marL="0" indent="0">
              <a:buNone/>
            </a:pPr>
            <a:r>
              <a:rPr lang="en-US" sz="1800" b="1" u="sng" dirty="0">
                <a:solidFill>
                  <a:srgbClr val="0A1F44"/>
                </a:solidFill>
                <a:latin typeface="Cambria" pitchFamily="34" charset="0"/>
                <a:ea typeface="Cambria" pitchFamily="34" charset="-122"/>
                <a:cs typeface="Cambria" pitchFamily="34" charset="-120"/>
                <a:hlinkClick r:id="rId5">
                  <a:extLst>
                    <a:ext uri="{A12FA001-AC4F-418D-AE19-62706E023703}">
                      <ahyp:hlinkClr xmlns:ahyp="http://schemas.microsoft.com/office/drawing/2018/hyperlinkcolor" val="tx"/>
                    </a:ext>
                  </a:extLst>
                </a:hlinkClick>
              </a:rPr>
              <a:t>GrAdvantage</a:t>
            </a:r>
            <a:endParaRPr lang="en-US" sz="1800" dirty="0"/>
          </a:p>
        </p:txBody>
      </p:sp>
      <p:sp>
        <p:nvSpPr>
          <p:cNvPr id="14" name="Text 9"/>
          <p:cNvSpPr txBox="1"/>
          <p:nvPr/>
        </p:nvSpPr>
        <p:spPr>
          <a:xfrm>
            <a:off x="1280160" y="1920240"/>
            <a:ext cx="5577840" cy="640080"/>
          </a:xfrm>
          <a:prstGeom prst="rect">
            <a:avLst/>
          </a:prstGeom>
          <a:noFill/>
          <a:ln/>
        </p:spPr>
        <p:txBody>
          <a:bodyPr wrap="square" lIns="0" tIns="0" rIns="0" bIns="0" rtlCol="0" anchor="t"/>
          <a:lstStyle/>
          <a:p>
            <a:pPr marL="0" indent="0">
              <a:buNone/>
            </a:pPr>
            <a:r>
              <a:rPr lang="en-US" sz="1300" dirty="0">
                <a:solidFill>
                  <a:srgbClr val="5F6B7D"/>
                </a:solidFill>
                <a:latin typeface="Calibri" pitchFamily="34" charset="0"/>
                <a:ea typeface="Calibri" pitchFamily="34" charset="-122"/>
                <a:cs typeface="Calibri" pitchFamily="34" charset="-120"/>
              </a:rPr>
              <a:t>Rivera Library, 1st floor. Graduate hub with the TA Development Program: workshops, writing groups, peer consultations and a reservable conference room.</a:t>
            </a:r>
            <a:endParaRPr lang="en-US" sz="1300" dirty="0"/>
          </a:p>
        </p:txBody>
      </p:sp>
      <p:sp>
        <p:nvSpPr>
          <p:cNvPr id="15" name="Shape 10"/>
          <p:cNvSpPr/>
          <p:nvPr/>
        </p:nvSpPr>
        <p:spPr>
          <a:xfrm>
            <a:off x="548640" y="2697480"/>
            <a:ext cx="530352" cy="530352"/>
          </a:xfrm>
          <a:prstGeom prst="ellipse">
            <a:avLst/>
          </a:prstGeom>
          <a:solidFill>
            <a:srgbClr val="0A1F44"/>
          </a:solidFill>
          <a:ln/>
        </p:spPr>
      </p:sp>
      <p:pic>
        <p:nvPicPr>
          <p:cNvPr id="16" name="Image 3" descr="preencoded.png"/>
          <p:cNvPicPr>
            <a:picLocks noChangeAspect="1"/>
          </p:cNvPicPr>
          <p:nvPr/>
        </p:nvPicPr>
        <p:blipFill>
          <a:blip r:embed="rId7"/>
          <a:stretch>
            <a:fillRect/>
          </a:stretch>
        </p:blipFill>
        <p:spPr>
          <a:xfrm>
            <a:off x="681228" y="2830068"/>
            <a:ext cx="265176" cy="265176"/>
          </a:xfrm>
          <a:prstGeom prst="rect">
            <a:avLst/>
          </a:prstGeom>
        </p:spPr>
      </p:pic>
      <p:sp>
        <p:nvSpPr>
          <p:cNvPr id="17" name="Text 11"/>
          <p:cNvSpPr txBox="1"/>
          <p:nvPr/>
        </p:nvSpPr>
        <p:spPr>
          <a:xfrm>
            <a:off x="1280160" y="2670048"/>
            <a:ext cx="5577840" cy="329184"/>
          </a:xfrm>
          <a:prstGeom prst="rect">
            <a:avLst/>
          </a:prstGeom>
          <a:noFill/>
          <a:ln/>
        </p:spPr>
        <p:txBody>
          <a:bodyPr wrap="square" lIns="0" tIns="0" rIns="0" bIns="0" rtlCol="0" anchor="ctr"/>
          <a:lstStyle/>
          <a:p>
            <a:pPr marL="0" indent="0">
              <a:buNone/>
            </a:pPr>
            <a:r>
              <a:rPr lang="en-US" sz="1800" b="1" u="sng" dirty="0">
                <a:solidFill>
                  <a:srgbClr val="0A1F44"/>
                </a:solidFill>
                <a:latin typeface="Cambria" pitchFamily="34" charset="0"/>
                <a:ea typeface="Cambria" pitchFamily="34" charset="-122"/>
                <a:cs typeface="Cambria" pitchFamily="34" charset="-120"/>
                <a:hlinkClick r:id="rId8">
                  <a:extLst>
                    <a:ext uri="{A12FA001-AC4F-418D-AE19-62706E023703}">
                      <ahyp:hlinkClr xmlns:ahyp="http://schemas.microsoft.com/office/drawing/2018/hyperlinkcolor" val="tx"/>
                    </a:ext>
                  </a:extLst>
                </a:hlinkClick>
              </a:rPr>
              <a:t>Graduate Study Carrels</a:t>
            </a:r>
            <a:endParaRPr lang="en-US" sz="1800" dirty="0"/>
          </a:p>
        </p:txBody>
      </p:sp>
      <p:sp>
        <p:nvSpPr>
          <p:cNvPr id="18" name="Text 12"/>
          <p:cNvSpPr txBox="1"/>
          <p:nvPr/>
        </p:nvSpPr>
        <p:spPr>
          <a:xfrm>
            <a:off x="1280160" y="3017520"/>
            <a:ext cx="5577840" cy="640080"/>
          </a:xfrm>
          <a:prstGeom prst="rect">
            <a:avLst/>
          </a:prstGeom>
          <a:noFill/>
          <a:ln/>
        </p:spPr>
        <p:txBody>
          <a:bodyPr wrap="square" lIns="0" tIns="0" rIns="0" bIns="0" rtlCol="0" anchor="t"/>
          <a:lstStyle/>
          <a:p>
            <a:pPr marL="0" indent="0">
              <a:buNone/>
            </a:pPr>
            <a:r>
              <a:rPr lang="en-US" sz="1300" dirty="0">
                <a:solidFill>
                  <a:srgbClr val="5F6B7D"/>
                </a:solidFill>
                <a:latin typeface="Calibri" pitchFamily="34" charset="0"/>
                <a:ea typeface="Calibri" pitchFamily="34" charset="-122"/>
                <a:cs typeface="Calibri" pitchFamily="34" charset="-120"/>
              </a:rPr>
              <a:t>Dedicated carrels in Rivera Library for focused dissertation work.</a:t>
            </a:r>
            <a:endParaRPr lang="en-US" sz="1300" dirty="0"/>
          </a:p>
        </p:txBody>
      </p:sp>
      <p:sp>
        <p:nvSpPr>
          <p:cNvPr id="19" name="Shape 13"/>
          <p:cNvSpPr/>
          <p:nvPr/>
        </p:nvSpPr>
        <p:spPr>
          <a:xfrm>
            <a:off x="548640" y="3794760"/>
            <a:ext cx="530352" cy="530352"/>
          </a:xfrm>
          <a:prstGeom prst="ellipse">
            <a:avLst/>
          </a:prstGeom>
          <a:solidFill>
            <a:srgbClr val="0A1F44"/>
          </a:solidFill>
          <a:ln/>
        </p:spPr>
      </p:sp>
      <p:pic>
        <p:nvPicPr>
          <p:cNvPr id="20" name="Image 4" descr="preencoded.png"/>
          <p:cNvPicPr>
            <a:picLocks noChangeAspect="1"/>
          </p:cNvPicPr>
          <p:nvPr/>
        </p:nvPicPr>
        <p:blipFill>
          <a:blip r:embed="rId9"/>
          <a:stretch>
            <a:fillRect/>
          </a:stretch>
        </p:blipFill>
        <p:spPr>
          <a:xfrm>
            <a:off x="681228" y="3927348"/>
            <a:ext cx="265176" cy="265176"/>
          </a:xfrm>
          <a:prstGeom prst="rect">
            <a:avLst/>
          </a:prstGeom>
        </p:spPr>
      </p:pic>
      <p:sp>
        <p:nvSpPr>
          <p:cNvPr id="21" name="Text 14"/>
          <p:cNvSpPr txBox="1"/>
          <p:nvPr/>
        </p:nvSpPr>
        <p:spPr>
          <a:xfrm>
            <a:off x="1280160" y="3767328"/>
            <a:ext cx="5577840" cy="329184"/>
          </a:xfrm>
          <a:prstGeom prst="rect">
            <a:avLst/>
          </a:prstGeom>
          <a:noFill/>
          <a:ln/>
        </p:spPr>
        <p:txBody>
          <a:bodyPr wrap="square" lIns="0" tIns="0" rIns="0" bIns="0" rtlCol="0" anchor="ctr"/>
          <a:lstStyle/>
          <a:p>
            <a:pPr marL="0" indent="0">
              <a:buNone/>
            </a:pPr>
            <a:r>
              <a:rPr lang="en-US" sz="1800" b="1" u="sng" dirty="0">
                <a:solidFill>
                  <a:srgbClr val="0A1F44"/>
                </a:solidFill>
                <a:latin typeface="Cambria" pitchFamily="34" charset="0"/>
                <a:ea typeface="Cambria" pitchFamily="34" charset="-122"/>
                <a:cs typeface="Cambria" pitchFamily="34" charset="-120"/>
                <a:hlinkClick r:id="rId10">
                  <a:extLst>
                    <a:ext uri="{A12FA001-AC4F-418D-AE19-62706E023703}">
                      <ahyp:hlinkClr xmlns:ahyp="http://schemas.microsoft.com/office/drawing/2018/hyperlinkcolor" val="tx"/>
                    </a:ext>
                  </a:extLst>
                </a:hlinkClick>
              </a:rPr>
              <a:t>Specialty Labs &amp; Spaces</a:t>
            </a:r>
            <a:endParaRPr lang="en-US" sz="1800" dirty="0"/>
          </a:p>
        </p:txBody>
      </p:sp>
      <p:sp>
        <p:nvSpPr>
          <p:cNvPr id="22" name="Text 15"/>
          <p:cNvSpPr txBox="1"/>
          <p:nvPr/>
        </p:nvSpPr>
        <p:spPr>
          <a:xfrm>
            <a:off x="1280160" y="4114800"/>
            <a:ext cx="5577840" cy="640080"/>
          </a:xfrm>
          <a:prstGeom prst="rect">
            <a:avLst/>
          </a:prstGeom>
          <a:noFill/>
          <a:ln/>
        </p:spPr>
        <p:txBody>
          <a:bodyPr wrap="square" lIns="0" tIns="0" rIns="0" bIns="0" rtlCol="0" anchor="t"/>
          <a:lstStyle/>
          <a:p>
            <a:pPr marL="0" indent="0">
              <a:buNone/>
            </a:pPr>
            <a:r>
              <a:rPr lang="en-US" sz="1300" dirty="0">
                <a:solidFill>
                  <a:srgbClr val="5F6B7D"/>
                </a:solidFill>
                <a:latin typeface="Calibri" pitchFamily="34" charset="0"/>
                <a:ea typeface="Calibri" pitchFamily="34" charset="-122"/>
                <a:cs typeface="Calibri" pitchFamily="34" charset="-120"/>
              </a:rPr>
              <a:t>Makerspace, Robotics, 3DXP and STAR Lab in Orbach Science Library (Section 05).</a:t>
            </a:r>
            <a:endParaRPr lang="en-US" sz="1300" dirty="0"/>
          </a:p>
        </p:txBody>
      </p:sp>
      <p:sp>
        <p:nvSpPr>
          <p:cNvPr id="23" name="Shape 16"/>
          <p:cNvSpPr/>
          <p:nvPr/>
        </p:nvSpPr>
        <p:spPr>
          <a:xfrm>
            <a:off x="548640" y="4892040"/>
            <a:ext cx="530352" cy="530352"/>
          </a:xfrm>
          <a:prstGeom prst="ellipse">
            <a:avLst/>
          </a:prstGeom>
          <a:solidFill>
            <a:srgbClr val="0A1F44"/>
          </a:solidFill>
          <a:ln/>
        </p:spPr>
      </p:sp>
      <p:pic>
        <p:nvPicPr>
          <p:cNvPr id="24" name="Image 5" descr="preencoded.png"/>
          <p:cNvPicPr>
            <a:picLocks noChangeAspect="1"/>
          </p:cNvPicPr>
          <p:nvPr/>
        </p:nvPicPr>
        <p:blipFill>
          <a:blip r:embed="rId11"/>
          <a:stretch>
            <a:fillRect/>
          </a:stretch>
        </p:blipFill>
        <p:spPr>
          <a:xfrm>
            <a:off x="681228" y="5024628"/>
            <a:ext cx="265176" cy="265176"/>
          </a:xfrm>
          <a:prstGeom prst="rect">
            <a:avLst/>
          </a:prstGeom>
        </p:spPr>
      </p:pic>
      <p:sp>
        <p:nvSpPr>
          <p:cNvPr id="25" name="Text 17"/>
          <p:cNvSpPr txBox="1"/>
          <p:nvPr/>
        </p:nvSpPr>
        <p:spPr>
          <a:xfrm>
            <a:off x="1280160" y="4864608"/>
            <a:ext cx="5577840" cy="329184"/>
          </a:xfrm>
          <a:prstGeom prst="rect">
            <a:avLst/>
          </a:prstGeom>
          <a:noFill/>
          <a:ln/>
        </p:spPr>
        <p:txBody>
          <a:bodyPr wrap="square" lIns="0" tIns="0" rIns="0" bIns="0" rtlCol="0" anchor="ctr"/>
          <a:lstStyle/>
          <a:p>
            <a:pPr marL="0" indent="0">
              <a:buNone/>
            </a:pPr>
            <a:r>
              <a:rPr lang="en-US" sz="1800" b="1" u="sng" dirty="0">
                <a:solidFill>
                  <a:srgbClr val="0A1F44"/>
                </a:solidFill>
                <a:latin typeface="Cambria" pitchFamily="34" charset="0"/>
                <a:ea typeface="Cambria" pitchFamily="34" charset="-122"/>
                <a:cs typeface="Cambria" pitchFamily="34" charset="-120"/>
                <a:hlinkClick r:id="rId12">
                  <a:extLst>
                    <a:ext uri="{A12FA001-AC4F-418D-AE19-62706E023703}">
                      <ahyp:hlinkClr xmlns:ahyp="http://schemas.microsoft.com/office/drawing/2018/hyperlinkcolor" val="tx"/>
                    </a:ext>
                  </a:extLst>
                </a:hlinkClick>
              </a:rPr>
              <a:t>Reserve Study Space</a:t>
            </a:r>
            <a:endParaRPr lang="en-US" sz="1800" dirty="0"/>
          </a:p>
        </p:txBody>
      </p:sp>
      <p:sp>
        <p:nvSpPr>
          <p:cNvPr id="26" name="Text 18"/>
          <p:cNvSpPr txBox="1"/>
          <p:nvPr/>
        </p:nvSpPr>
        <p:spPr>
          <a:xfrm>
            <a:off x="1280160" y="5212080"/>
            <a:ext cx="5577840" cy="640080"/>
          </a:xfrm>
          <a:prstGeom prst="rect">
            <a:avLst/>
          </a:prstGeom>
          <a:noFill/>
          <a:ln/>
        </p:spPr>
        <p:txBody>
          <a:bodyPr wrap="square" lIns="0" tIns="0" rIns="0" bIns="0" rtlCol="0" anchor="t"/>
          <a:lstStyle/>
          <a:p>
            <a:pPr marL="0" indent="0">
              <a:buNone/>
            </a:pPr>
            <a:r>
              <a:rPr lang="en-US" sz="1300" dirty="0">
                <a:solidFill>
                  <a:srgbClr val="5F6B7D"/>
                </a:solidFill>
                <a:latin typeface="Calibri" pitchFamily="34" charset="0"/>
                <a:ea typeface="Calibri" pitchFamily="34" charset="-122"/>
                <a:cs typeface="Calibri" pitchFamily="34" charset="-120"/>
              </a:rPr>
              <a:t>Book group and individual rooms online.</a:t>
            </a:r>
            <a:endParaRPr lang="en-US" sz="13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7">
    <p:bg>
      <p:bgPr>
        <a:solidFill>
          <a:srgbClr val="0A1F44"/>
        </a:solidFill>
        <a:effectLst/>
      </p:bgPr>
    </p:bg>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7436815" y="0"/>
            <a:ext cx="4754880" cy="6858000"/>
          </a:xfrm>
          <a:prstGeom prst="rect">
            <a:avLst/>
          </a:prstGeom>
        </p:spPr>
      </p:pic>
      <p:sp>
        <p:nvSpPr>
          <p:cNvPr id="3" name="Text 0"/>
          <p:cNvSpPr txBox="1"/>
          <p:nvPr/>
        </p:nvSpPr>
        <p:spPr>
          <a:xfrm>
            <a:off x="640080" y="1417320"/>
            <a:ext cx="3657600" cy="1463040"/>
          </a:xfrm>
          <a:prstGeom prst="rect">
            <a:avLst/>
          </a:prstGeom>
          <a:noFill/>
          <a:ln/>
        </p:spPr>
        <p:txBody>
          <a:bodyPr wrap="square" lIns="0" tIns="0" rIns="0" bIns="0" rtlCol="0" anchor="ctr"/>
          <a:lstStyle/>
          <a:p>
            <a:pPr marL="0" indent="0">
              <a:buNone/>
            </a:pPr>
            <a:r>
              <a:rPr lang="en-US" sz="9600" dirty="0">
                <a:solidFill>
                  <a:srgbClr val="FFB81C"/>
                </a:solidFill>
                <a:latin typeface="Cambria" pitchFamily="34" charset="0"/>
                <a:ea typeface="Cambria" pitchFamily="34" charset="-122"/>
                <a:cs typeface="Cambria" pitchFamily="34" charset="-120"/>
              </a:rPr>
              <a:t>02</a:t>
            </a:r>
            <a:endParaRPr lang="en-US" sz="9600" dirty="0"/>
          </a:p>
        </p:txBody>
      </p:sp>
      <p:sp>
        <p:nvSpPr>
          <p:cNvPr id="4" name="Text 1"/>
          <p:cNvSpPr txBox="1"/>
          <p:nvPr/>
        </p:nvSpPr>
        <p:spPr>
          <a:xfrm>
            <a:off x="640080" y="2756916"/>
            <a:ext cx="6309360" cy="914400"/>
          </a:xfrm>
          <a:prstGeom prst="rect">
            <a:avLst/>
          </a:prstGeom>
          <a:noFill/>
          <a:ln/>
        </p:spPr>
        <p:txBody>
          <a:bodyPr wrap="square" lIns="0" tIns="0" rIns="0" bIns="0" rtlCol="0" anchor="ctr"/>
          <a:lstStyle/>
          <a:p>
            <a:pPr marL="0" indent="0">
              <a:buNone/>
            </a:pPr>
            <a:r>
              <a:rPr lang="en-US" sz="4000" dirty="0">
                <a:solidFill>
                  <a:srgbClr val="FFFFFF"/>
                </a:solidFill>
                <a:latin typeface="Cambria" pitchFamily="34" charset="0"/>
                <a:ea typeface="Cambria" pitchFamily="34" charset="-122"/>
                <a:cs typeface="Cambria" pitchFamily="34" charset="-120"/>
              </a:rPr>
              <a:t>Research, Technology Services</a:t>
            </a:r>
            <a:endParaRPr lang="en-US" sz="4000" dirty="0"/>
          </a:p>
        </p:txBody>
      </p:sp>
      <p:sp>
        <p:nvSpPr>
          <p:cNvPr id="5" name="Text 2"/>
          <p:cNvSpPr txBox="1"/>
          <p:nvPr/>
        </p:nvSpPr>
        <p:spPr>
          <a:xfrm>
            <a:off x="640080" y="3886200"/>
            <a:ext cx="6035040" cy="914400"/>
          </a:xfrm>
          <a:prstGeom prst="rect">
            <a:avLst/>
          </a:prstGeom>
          <a:noFill/>
          <a:ln/>
        </p:spPr>
        <p:txBody>
          <a:bodyPr wrap="square" lIns="0" tIns="0" rIns="0" bIns="0" rtlCol="0" anchor="t"/>
          <a:lstStyle/>
          <a:p>
            <a:pPr marL="0" indent="0">
              <a:buNone/>
            </a:pPr>
            <a:r>
              <a:rPr lang="en-US" sz="1800" dirty="0">
                <a:solidFill>
                  <a:srgbClr val="C9D6EA"/>
                </a:solidFill>
                <a:latin typeface="Calibri" pitchFamily="34" charset="0"/>
                <a:ea typeface="Calibri" pitchFamily="34" charset="-122"/>
                <a:cs typeface="Calibri" pitchFamily="34" charset="-120"/>
              </a:rPr>
              <a:t>One-on-one expertise in data, AI, GIS, Innovative Media, Prototyping , </a:t>
            </a:r>
            <a:r>
              <a:rPr lang="en-US" dirty="0">
                <a:solidFill>
                  <a:srgbClr val="C9D6EA"/>
                </a:solidFill>
                <a:latin typeface="Calibri" pitchFamily="34" charset="0"/>
                <a:ea typeface="Calibri" pitchFamily="34" charset="-122"/>
                <a:cs typeface="Calibri" pitchFamily="34" charset="-120"/>
              </a:rPr>
              <a:t>D</a:t>
            </a:r>
            <a:r>
              <a:rPr lang="en-US" sz="1800" dirty="0">
                <a:solidFill>
                  <a:srgbClr val="C9D6EA"/>
                </a:solidFill>
                <a:latin typeface="Calibri" pitchFamily="34" charset="0"/>
                <a:ea typeface="Calibri" pitchFamily="34" charset="-122"/>
                <a:cs typeface="Calibri" pitchFamily="34" charset="-120"/>
              </a:rPr>
              <a:t>igital </a:t>
            </a:r>
            <a:r>
              <a:rPr lang="en-US" dirty="0">
                <a:solidFill>
                  <a:srgbClr val="C9D6EA"/>
                </a:solidFill>
                <a:latin typeface="Calibri" pitchFamily="34" charset="0"/>
                <a:ea typeface="Calibri" pitchFamily="34" charset="-122"/>
                <a:cs typeface="Calibri" pitchFamily="34" charset="-120"/>
              </a:rPr>
              <a:t>S</a:t>
            </a:r>
            <a:r>
              <a:rPr lang="en-US" sz="1800" dirty="0">
                <a:solidFill>
                  <a:srgbClr val="C9D6EA"/>
                </a:solidFill>
                <a:latin typeface="Calibri" pitchFamily="34" charset="0"/>
                <a:ea typeface="Calibri" pitchFamily="34" charset="-122"/>
                <a:cs typeface="Calibri" pitchFamily="34" charset="-120"/>
              </a:rPr>
              <a:t>cholarship, Makerspaces and Entrepreneurships</a:t>
            </a:r>
            <a:endParaRPr lang="en-US" sz="1800" dirty="0"/>
          </a:p>
        </p:txBody>
      </p:sp>
      <p:pic>
        <p:nvPicPr>
          <p:cNvPr id="6" name="Image 1" descr="preencoded.png"/>
          <p:cNvPicPr>
            <a:picLocks noChangeAspect="1"/>
          </p:cNvPicPr>
          <p:nvPr/>
        </p:nvPicPr>
        <p:blipFill>
          <a:blip r:embed="rId4"/>
          <a:stretch>
            <a:fillRect/>
          </a:stretch>
        </p:blipFill>
        <p:spPr>
          <a:xfrm>
            <a:off x="548640" y="6382512"/>
            <a:ext cx="1037744" cy="237744"/>
          </a:xfrm>
          <a:prstGeom prst="rect">
            <a:avLst/>
          </a:prstGeom>
        </p:spPr>
      </p:pic>
      <p:sp>
        <p:nvSpPr>
          <p:cNvPr id="7" name="Text 3"/>
          <p:cNvSpPr txBox="1"/>
          <p:nvPr/>
        </p:nvSpPr>
        <p:spPr>
          <a:xfrm>
            <a:off x="1769264" y="6382512"/>
            <a:ext cx="3657600" cy="237744"/>
          </a:xfrm>
          <a:prstGeom prst="rect">
            <a:avLst/>
          </a:prstGeom>
          <a:noFill/>
          <a:ln/>
        </p:spPr>
        <p:txBody>
          <a:bodyPr wrap="square" lIns="0" tIns="0" rIns="0" bIns="0" rtlCol="0" anchor="ctr"/>
          <a:lstStyle/>
          <a:p>
            <a:pPr marL="0" indent="0">
              <a:buNone/>
            </a:pPr>
            <a:r>
              <a:rPr lang="en-US" sz="900" dirty="0">
                <a:solidFill>
                  <a:srgbClr val="C9D6EA"/>
                </a:solidFill>
                <a:latin typeface="Calibri" pitchFamily="34" charset="0"/>
                <a:ea typeface="Calibri" pitchFamily="34" charset="-122"/>
                <a:cs typeface="Calibri" pitchFamily="34" charset="-120"/>
              </a:rPr>
              <a:t>Research &amp; Technology Services</a:t>
            </a:r>
            <a:endParaRPr lang="en-US" sz="900" dirty="0"/>
          </a:p>
        </p:txBody>
      </p:sp>
      <p:sp>
        <p:nvSpPr>
          <p:cNvPr id="8" name="Text 4"/>
          <p:cNvSpPr txBox="1"/>
          <p:nvPr/>
        </p:nvSpPr>
        <p:spPr>
          <a:xfrm>
            <a:off x="10728655" y="6382512"/>
            <a:ext cx="914400" cy="237744"/>
          </a:xfrm>
          <a:prstGeom prst="rect">
            <a:avLst/>
          </a:prstGeom>
          <a:noFill/>
          <a:ln/>
        </p:spPr>
        <p:txBody>
          <a:bodyPr wrap="square" lIns="0" tIns="0" rIns="0" bIns="0" rtlCol="0" anchor="ctr"/>
          <a:lstStyle/>
          <a:p>
            <a:pPr marL="0" indent="0" algn="r">
              <a:buNone/>
            </a:pPr>
            <a:r>
              <a:rPr lang="en-US" sz="900" dirty="0">
                <a:solidFill>
                  <a:srgbClr val="C9D6EA"/>
                </a:solidFill>
                <a:latin typeface="Calibri" pitchFamily="34" charset="0"/>
                <a:ea typeface="Calibri" pitchFamily="34" charset="-122"/>
                <a:cs typeface="Calibri" pitchFamily="34" charset="-120"/>
              </a:rPr>
              <a:t>17</a:t>
            </a:r>
            <a:endParaRPr lang="en-US" sz="9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548640" y="384048"/>
            <a:ext cx="9144000" cy="256032"/>
          </a:xfrm>
          <a:prstGeom prst="rect">
            <a:avLst/>
          </a:prstGeom>
          <a:noFill/>
          <a:ln/>
        </p:spPr>
        <p:txBody>
          <a:bodyPr wrap="square" lIns="0" tIns="0" rIns="0" bIns="0" rtlCol="0" anchor="ctr"/>
          <a:lstStyle/>
          <a:p>
            <a:pPr marL="0" indent="0">
              <a:buNone/>
            </a:pPr>
            <a:r>
              <a:rPr lang="en-US" sz="1100" b="1" kern="0" spc="300" dirty="0">
                <a:solidFill>
                  <a:srgbClr val="003DA5"/>
                </a:solidFill>
                <a:latin typeface="Calibri" pitchFamily="34" charset="0"/>
                <a:ea typeface="Calibri" pitchFamily="34" charset="-122"/>
                <a:cs typeface="Calibri" pitchFamily="34" charset="-120"/>
              </a:rPr>
              <a:t>WHO WE ARE</a:t>
            </a:r>
            <a:endParaRPr lang="en-US" sz="1100" dirty="0"/>
          </a:p>
        </p:txBody>
      </p:sp>
      <p:sp>
        <p:nvSpPr>
          <p:cNvPr id="3" name="Text 1"/>
          <p:cNvSpPr txBox="1"/>
          <p:nvPr/>
        </p:nvSpPr>
        <p:spPr>
          <a:xfrm>
            <a:off x="548640" y="658368"/>
            <a:ext cx="11064240" cy="685800"/>
          </a:xfrm>
          <a:prstGeom prst="rect">
            <a:avLst/>
          </a:prstGeom>
          <a:noFill/>
          <a:ln/>
        </p:spPr>
        <p:txBody>
          <a:bodyPr wrap="square" lIns="0" tIns="0" rIns="0" bIns="0" rtlCol="0" anchor="t"/>
          <a:lstStyle/>
          <a:p>
            <a:pPr marL="0" indent="0">
              <a:buNone/>
            </a:pPr>
            <a:r>
              <a:rPr lang="en-US" sz="3000" dirty="0">
                <a:solidFill>
                  <a:srgbClr val="0A1F44"/>
                </a:solidFill>
                <a:latin typeface="Cambria" pitchFamily="34" charset="0"/>
                <a:ea typeface="Cambria" pitchFamily="34" charset="-122"/>
                <a:cs typeface="Cambria" pitchFamily="34" charset="-120"/>
              </a:rPr>
              <a:t>Research &amp; Technology Services at a Glance</a:t>
            </a:r>
            <a:endParaRPr lang="en-US" sz="3000" dirty="0"/>
          </a:p>
        </p:txBody>
      </p:sp>
      <p:pic>
        <p:nvPicPr>
          <p:cNvPr id="4" name="Image 0" descr="preencoded.png"/>
          <p:cNvPicPr>
            <a:picLocks noChangeAspect="1"/>
          </p:cNvPicPr>
          <p:nvPr/>
        </p:nvPicPr>
        <p:blipFill>
          <a:blip r:embed="rId3"/>
          <a:stretch>
            <a:fillRect/>
          </a:stretch>
        </p:blipFill>
        <p:spPr>
          <a:xfrm>
            <a:off x="548640" y="6382512"/>
            <a:ext cx="1037744" cy="237744"/>
          </a:xfrm>
          <a:prstGeom prst="rect">
            <a:avLst/>
          </a:prstGeom>
        </p:spPr>
      </p:pic>
      <p:sp>
        <p:nvSpPr>
          <p:cNvPr id="5" name="Text 2"/>
          <p:cNvSpPr txBox="1"/>
          <p:nvPr/>
        </p:nvSpPr>
        <p:spPr>
          <a:xfrm>
            <a:off x="1769264" y="6382512"/>
            <a:ext cx="3657600" cy="237744"/>
          </a:xfrm>
          <a:prstGeom prst="rect">
            <a:avLst/>
          </a:prstGeom>
          <a:noFill/>
          <a:ln/>
        </p:spPr>
        <p:txBody>
          <a:bodyPr wrap="square" lIns="0" tIns="0" rIns="0" bIns="0" rtlCol="0" anchor="ctr"/>
          <a:lstStyle/>
          <a:p>
            <a:pPr marL="0" indent="0">
              <a:buNone/>
            </a:pPr>
            <a:r>
              <a:rPr lang="en-US" sz="900" dirty="0">
                <a:solidFill>
                  <a:srgbClr val="5F6B7D"/>
                </a:solidFill>
                <a:latin typeface="Calibri" pitchFamily="34" charset="0"/>
                <a:ea typeface="Calibri" pitchFamily="34" charset="-122"/>
                <a:cs typeface="Calibri" pitchFamily="34" charset="-120"/>
              </a:rPr>
              <a:t>Research &amp; Technology Services</a:t>
            </a:r>
            <a:endParaRPr lang="en-US" sz="900" dirty="0"/>
          </a:p>
        </p:txBody>
      </p:sp>
      <p:sp>
        <p:nvSpPr>
          <p:cNvPr id="6" name="Text 3"/>
          <p:cNvSpPr txBox="1"/>
          <p:nvPr/>
        </p:nvSpPr>
        <p:spPr>
          <a:xfrm>
            <a:off x="10728655" y="6382512"/>
            <a:ext cx="914400" cy="237744"/>
          </a:xfrm>
          <a:prstGeom prst="rect">
            <a:avLst/>
          </a:prstGeom>
          <a:noFill/>
          <a:ln/>
        </p:spPr>
        <p:txBody>
          <a:bodyPr wrap="square" lIns="0" tIns="0" rIns="0" bIns="0" rtlCol="0" anchor="ctr"/>
          <a:lstStyle/>
          <a:p>
            <a:pPr marL="0" indent="0" algn="r">
              <a:buNone/>
            </a:pPr>
            <a:r>
              <a:rPr lang="en-US" sz="900" dirty="0">
                <a:solidFill>
                  <a:srgbClr val="5F6B7D"/>
                </a:solidFill>
                <a:latin typeface="Calibri" pitchFamily="34" charset="0"/>
                <a:ea typeface="Calibri" pitchFamily="34" charset="-122"/>
                <a:cs typeface="Calibri" pitchFamily="34" charset="-120"/>
              </a:rPr>
              <a:t>14</a:t>
            </a:r>
            <a:endParaRPr lang="en-US" sz="900" dirty="0"/>
          </a:p>
        </p:txBody>
      </p:sp>
      <p:sp>
        <p:nvSpPr>
          <p:cNvPr id="7" name="Shape 4"/>
          <p:cNvSpPr/>
          <p:nvPr/>
        </p:nvSpPr>
        <p:spPr>
          <a:xfrm>
            <a:off x="548640" y="1645920"/>
            <a:ext cx="2606040" cy="1737360"/>
          </a:xfrm>
          <a:prstGeom prst="rect">
            <a:avLst/>
          </a:prstGeom>
          <a:solidFill>
            <a:srgbClr val="0A1F44"/>
          </a:solidFill>
          <a:ln/>
        </p:spPr>
      </p:sp>
      <p:sp>
        <p:nvSpPr>
          <p:cNvPr id="8" name="Text 5"/>
          <p:cNvSpPr txBox="1"/>
          <p:nvPr/>
        </p:nvSpPr>
        <p:spPr>
          <a:xfrm>
            <a:off x="822960" y="1810512"/>
            <a:ext cx="2148840" cy="822960"/>
          </a:xfrm>
          <a:prstGeom prst="rect">
            <a:avLst/>
          </a:prstGeom>
          <a:noFill/>
          <a:ln/>
        </p:spPr>
        <p:txBody>
          <a:bodyPr wrap="square" lIns="0" tIns="0" rIns="0" bIns="0" rtlCol="0" anchor="ctr"/>
          <a:lstStyle/>
          <a:p>
            <a:pPr marL="0" indent="0">
              <a:buNone/>
            </a:pPr>
            <a:r>
              <a:rPr lang="en-US" sz="4400" dirty="0">
                <a:solidFill>
                  <a:srgbClr val="FFB81C"/>
                </a:solidFill>
                <a:latin typeface="Cambria" pitchFamily="34" charset="0"/>
                <a:ea typeface="Cambria" pitchFamily="34" charset="-122"/>
                <a:cs typeface="Cambria" pitchFamily="34" charset="-120"/>
              </a:rPr>
              <a:t>8</a:t>
            </a:r>
            <a:endParaRPr lang="en-US" sz="4400" dirty="0"/>
          </a:p>
        </p:txBody>
      </p:sp>
      <p:sp>
        <p:nvSpPr>
          <p:cNvPr id="9" name="Text 6"/>
          <p:cNvSpPr txBox="1"/>
          <p:nvPr/>
        </p:nvSpPr>
        <p:spPr>
          <a:xfrm>
            <a:off x="822960" y="2633472"/>
            <a:ext cx="2148840" cy="640080"/>
          </a:xfrm>
          <a:prstGeom prst="rect">
            <a:avLst/>
          </a:prstGeom>
          <a:noFill/>
          <a:ln/>
        </p:spPr>
        <p:txBody>
          <a:bodyPr wrap="square" lIns="0" tIns="0" rIns="0" bIns="0" rtlCol="0" anchor="t"/>
          <a:lstStyle/>
          <a:p>
            <a:pPr marL="0" indent="0">
              <a:buNone/>
            </a:pPr>
            <a:r>
              <a:rPr lang="en-US" sz="1300" dirty="0">
                <a:solidFill>
                  <a:srgbClr val="C9D6EA"/>
                </a:solidFill>
                <a:latin typeface="Calibri" pitchFamily="34" charset="0"/>
                <a:ea typeface="Calibri" pitchFamily="34" charset="-122"/>
                <a:cs typeface="Calibri" pitchFamily="34" charset="-120"/>
              </a:rPr>
              <a:t>research specialists &amp;</a:t>
            </a:r>
            <a:endParaRPr lang="en-US" sz="1300" dirty="0"/>
          </a:p>
          <a:p>
            <a:pPr marL="0" indent="0">
              <a:buNone/>
            </a:pPr>
            <a:r>
              <a:rPr lang="en-US" sz="1300" dirty="0">
                <a:solidFill>
                  <a:srgbClr val="C9D6EA"/>
                </a:solidFill>
                <a:latin typeface="Calibri" pitchFamily="34" charset="0"/>
                <a:ea typeface="Calibri" pitchFamily="34" charset="-122"/>
                <a:cs typeface="Calibri" pitchFamily="34" charset="-120"/>
              </a:rPr>
              <a:t>technologists on call</a:t>
            </a:r>
            <a:endParaRPr lang="en-US" sz="1300" dirty="0"/>
          </a:p>
        </p:txBody>
      </p:sp>
      <p:sp>
        <p:nvSpPr>
          <p:cNvPr id="10" name="Shape 7"/>
          <p:cNvSpPr/>
          <p:nvPr/>
        </p:nvSpPr>
        <p:spPr>
          <a:xfrm>
            <a:off x="3364992" y="1645920"/>
            <a:ext cx="2606040" cy="1737360"/>
          </a:xfrm>
          <a:prstGeom prst="rect">
            <a:avLst/>
          </a:prstGeom>
          <a:solidFill>
            <a:srgbClr val="EEF2F7"/>
          </a:solidFill>
          <a:ln/>
        </p:spPr>
      </p:sp>
      <p:sp>
        <p:nvSpPr>
          <p:cNvPr id="11" name="Text 8"/>
          <p:cNvSpPr txBox="1"/>
          <p:nvPr/>
        </p:nvSpPr>
        <p:spPr>
          <a:xfrm>
            <a:off x="3639312" y="1810512"/>
            <a:ext cx="2148840" cy="822960"/>
          </a:xfrm>
          <a:prstGeom prst="rect">
            <a:avLst/>
          </a:prstGeom>
          <a:noFill/>
          <a:ln/>
        </p:spPr>
        <p:txBody>
          <a:bodyPr wrap="square" lIns="0" tIns="0" rIns="0" bIns="0" rtlCol="0" anchor="ctr"/>
          <a:lstStyle/>
          <a:p>
            <a:pPr marL="0" indent="0">
              <a:buNone/>
            </a:pPr>
            <a:r>
              <a:rPr lang="en-US" sz="4400" dirty="0">
                <a:solidFill>
                  <a:srgbClr val="0A1F44"/>
                </a:solidFill>
                <a:latin typeface="Cambria" pitchFamily="34" charset="0"/>
                <a:ea typeface="Cambria" pitchFamily="34" charset="-122"/>
                <a:cs typeface="Cambria" pitchFamily="34" charset="-120"/>
              </a:rPr>
              <a:t>4</a:t>
            </a:r>
            <a:endParaRPr lang="en-US" sz="4400" dirty="0"/>
          </a:p>
        </p:txBody>
      </p:sp>
      <p:sp>
        <p:nvSpPr>
          <p:cNvPr id="12" name="Text 9"/>
          <p:cNvSpPr txBox="1"/>
          <p:nvPr/>
        </p:nvSpPr>
        <p:spPr>
          <a:xfrm>
            <a:off x="3639312" y="2633472"/>
            <a:ext cx="2148840" cy="640080"/>
          </a:xfrm>
          <a:prstGeom prst="rect">
            <a:avLst/>
          </a:prstGeom>
          <a:noFill/>
          <a:ln/>
        </p:spPr>
        <p:txBody>
          <a:bodyPr wrap="square" lIns="0" tIns="0" rIns="0" bIns="0" rtlCol="0" anchor="t"/>
          <a:lstStyle/>
          <a:p>
            <a:pPr marL="0" indent="0">
              <a:buNone/>
            </a:pPr>
            <a:r>
              <a:rPr lang="en-US" sz="1300" dirty="0">
                <a:solidFill>
                  <a:srgbClr val="5F6B7D"/>
                </a:solidFill>
                <a:latin typeface="Calibri" pitchFamily="34" charset="0"/>
                <a:ea typeface="Calibri" pitchFamily="34" charset="-122"/>
                <a:cs typeface="Calibri" pitchFamily="34" charset="-120"/>
              </a:rPr>
              <a:t>specialty labs in Orbach</a:t>
            </a:r>
            <a:endParaRPr lang="en-US" sz="1300" dirty="0"/>
          </a:p>
          <a:p>
            <a:pPr marL="0" indent="0">
              <a:buNone/>
            </a:pPr>
            <a:r>
              <a:rPr lang="en-US" sz="1300" dirty="0">
                <a:solidFill>
                  <a:srgbClr val="5F6B7D"/>
                </a:solidFill>
                <a:latin typeface="Calibri" pitchFamily="34" charset="0"/>
                <a:ea typeface="Calibri" pitchFamily="34" charset="-122"/>
                <a:cs typeface="Calibri" pitchFamily="34" charset="-120"/>
              </a:rPr>
              <a:t>Science Library</a:t>
            </a:r>
            <a:endParaRPr lang="en-US" sz="1300" dirty="0"/>
          </a:p>
        </p:txBody>
      </p:sp>
      <p:sp>
        <p:nvSpPr>
          <p:cNvPr id="13" name="Shape 10"/>
          <p:cNvSpPr/>
          <p:nvPr/>
        </p:nvSpPr>
        <p:spPr>
          <a:xfrm>
            <a:off x="6181344" y="1645920"/>
            <a:ext cx="2606040" cy="1737360"/>
          </a:xfrm>
          <a:prstGeom prst="rect">
            <a:avLst/>
          </a:prstGeom>
          <a:solidFill>
            <a:srgbClr val="EEF2F7"/>
          </a:solidFill>
          <a:ln/>
        </p:spPr>
      </p:sp>
      <p:sp>
        <p:nvSpPr>
          <p:cNvPr id="14" name="Text 11"/>
          <p:cNvSpPr txBox="1"/>
          <p:nvPr/>
        </p:nvSpPr>
        <p:spPr>
          <a:xfrm>
            <a:off x="6455664" y="1810512"/>
            <a:ext cx="2148840" cy="822960"/>
          </a:xfrm>
          <a:prstGeom prst="rect">
            <a:avLst/>
          </a:prstGeom>
          <a:noFill/>
          <a:ln/>
        </p:spPr>
        <p:txBody>
          <a:bodyPr wrap="square" lIns="0" tIns="0" rIns="0" bIns="0" rtlCol="0" anchor="ctr"/>
          <a:lstStyle/>
          <a:p>
            <a:pPr marL="0" indent="0">
              <a:buNone/>
            </a:pPr>
            <a:r>
              <a:rPr lang="en-US" sz="4400" dirty="0">
                <a:solidFill>
                  <a:srgbClr val="0A1F44"/>
                </a:solidFill>
                <a:latin typeface="Cambria" pitchFamily="34" charset="0"/>
                <a:ea typeface="Cambria" pitchFamily="34" charset="-122"/>
                <a:cs typeface="Cambria" pitchFamily="34" charset="-120"/>
              </a:rPr>
              <a:t>27</a:t>
            </a:r>
            <a:endParaRPr lang="en-US" sz="4400" dirty="0"/>
          </a:p>
        </p:txBody>
      </p:sp>
      <p:sp>
        <p:nvSpPr>
          <p:cNvPr id="15" name="Text 12"/>
          <p:cNvSpPr txBox="1"/>
          <p:nvPr/>
        </p:nvSpPr>
        <p:spPr>
          <a:xfrm>
            <a:off x="6455664" y="2633472"/>
            <a:ext cx="2148840" cy="640080"/>
          </a:xfrm>
          <a:prstGeom prst="rect">
            <a:avLst/>
          </a:prstGeom>
          <a:noFill/>
          <a:ln/>
        </p:spPr>
        <p:txBody>
          <a:bodyPr wrap="square" lIns="0" tIns="0" rIns="0" bIns="0" rtlCol="0" anchor="t"/>
          <a:lstStyle/>
          <a:p>
            <a:pPr marL="0" indent="0">
              <a:buNone/>
            </a:pPr>
            <a:r>
              <a:rPr lang="en-US" sz="1300" dirty="0">
                <a:solidFill>
                  <a:srgbClr val="5F6B7D"/>
                </a:solidFill>
                <a:latin typeface="Calibri" pitchFamily="34" charset="0"/>
                <a:ea typeface="Calibri" pitchFamily="34" charset="-122"/>
                <a:cs typeface="Calibri" pitchFamily="34" charset="-120"/>
              </a:rPr>
              <a:t>workshops, meetups &amp; events</a:t>
            </a:r>
            <a:endParaRPr lang="en-US" sz="1300" dirty="0"/>
          </a:p>
          <a:p>
            <a:pPr marL="0" indent="0">
              <a:buNone/>
            </a:pPr>
            <a:r>
              <a:rPr lang="en-US" sz="1300" dirty="0">
                <a:solidFill>
                  <a:srgbClr val="5F6B7D"/>
                </a:solidFill>
                <a:latin typeface="Calibri" pitchFamily="34" charset="0"/>
                <a:ea typeface="Calibri" pitchFamily="34" charset="-122"/>
                <a:cs typeface="Calibri" pitchFamily="34" charset="-120"/>
              </a:rPr>
              <a:t>this fall quarter</a:t>
            </a:r>
            <a:endParaRPr lang="en-US" sz="1300" dirty="0"/>
          </a:p>
        </p:txBody>
      </p:sp>
      <p:sp>
        <p:nvSpPr>
          <p:cNvPr id="16" name="Shape 13"/>
          <p:cNvSpPr/>
          <p:nvPr/>
        </p:nvSpPr>
        <p:spPr>
          <a:xfrm>
            <a:off x="8997696" y="1645920"/>
            <a:ext cx="2606040" cy="1737360"/>
          </a:xfrm>
          <a:prstGeom prst="rect">
            <a:avLst/>
          </a:prstGeom>
          <a:solidFill>
            <a:srgbClr val="EEF2F7"/>
          </a:solidFill>
          <a:ln/>
        </p:spPr>
      </p:sp>
      <p:sp>
        <p:nvSpPr>
          <p:cNvPr id="17" name="Text 14"/>
          <p:cNvSpPr txBox="1"/>
          <p:nvPr/>
        </p:nvSpPr>
        <p:spPr>
          <a:xfrm>
            <a:off x="9272016" y="1810512"/>
            <a:ext cx="2148840" cy="822960"/>
          </a:xfrm>
          <a:prstGeom prst="rect">
            <a:avLst/>
          </a:prstGeom>
          <a:noFill/>
          <a:ln/>
        </p:spPr>
        <p:txBody>
          <a:bodyPr wrap="square" lIns="0" tIns="0" rIns="0" bIns="0" rtlCol="0" anchor="ctr"/>
          <a:lstStyle/>
          <a:p>
            <a:pPr marL="0" indent="0">
              <a:buNone/>
            </a:pPr>
            <a:r>
              <a:rPr lang="en-US" sz="4400" dirty="0">
                <a:solidFill>
                  <a:srgbClr val="0A1F44"/>
                </a:solidFill>
                <a:latin typeface="Cambria" pitchFamily="34" charset="0"/>
                <a:ea typeface="Cambria" pitchFamily="34" charset="-122"/>
                <a:cs typeface="Cambria" pitchFamily="34" charset="-120"/>
              </a:rPr>
              <a:t>2,400+</a:t>
            </a:r>
            <a:endParaRPr lang="en-US" sz="4400" dirty="0"/>
          </a:p>
        </p:txBody>
      </p:sp>
      <p:sp>
        <p:nvSpPr>
          <p:cNvPr id="18" name="Text 15"/>
          <p:cNvSpPr txBox="1"/>
          <p:nvPr/>
        </p:nvSpPr>
        <p:spPr>
          <a:xfrm>
            <a:off x="9272016" y="2633472"/>
            <a:ext cx="2148840" cy="640080"/>
          </a:xfrm>
          <a:prstGeom prst="rect">
            <a:avLst/>
          </a:prstGeom>
          <a:noFill/>
          <a:ln/>
        </p:spPr>
        <p:txBody>
          <a:bodyPr wrap="square" lIns="0" tIns="0" rIns="0" bIns="0" rtlCol="0" anchor="t"/>
          <a:lstStyle/>
          <a:p>
            <a:pPr marL="0" indent="0">
              <a:buNone/>
            </a:pPr>
            <a:r>
              <a:rPr lang="en-US" sz="1300" dirty="0">
                <a:solidFill>
                  <a:srgbClr val="5F6B7D"/>
                </a:solidFill>
                <a:latin typeface="Calibri" pitchFamily="34" charset="0"/>
                <a:ea typeface="Calibri" pitchFamily="34" charset="-122"/>
                <a:cs typeface="Calibri" pitchFamily="34" charset="-120"/>
              </a:rPr>
              <a:t>Research Services -program participants</a:t>
            </a:r>
            <a:r>
              <a:rPr lang="en-US" sz="1300" dirty="0"/>
              <a:t>  </a:t>
            </a:r>
            <a:r>
              <a:rPr lang="en-US" sz="1300" dirty="0">
                <a:solidFill>
                  <a:srgbClr val="5F6B7D"/>
                </a:solidFill>
                <a:latin typeface="Calibri" pitchFamily="34" charset="0"/>
                <a:ea typeface="Calibri" pitchFamily="34" charset="-122"/>
                <a:cs typeface="Calibri" pitchFamily="34" charset="-120"/>
              </a:rPr>
              <a:t>each year</a:t>
            </a:r>
            <a:endParaRPr lang="en-US" sz="1300" dirty="0"/>
          </a:p>
        </p:txBody>
      </p:sp>
      <p:sp>
        <p:nvSpPr>
          <p:cNvPr id="19" name="Shape 16"/>
          <p:cNvSpPr/>
          <p:nvPr/>
        </p:nvSpPr>
        <p:spPr>
          <a:xfrm>
            <a:off x="548640" y="3886200"/>
            <a:ext cx="548640" cy="548640"/>
          </a:xfrm>
          <a:prstGeom prst="ellipse">
            <a:avLst/>
          </a:prstGeom>
          <a:solidFill>
            <a:srgbClr val="0A1F44"/>
          </a:solidFill>
          <a:ln/>
        </p:spPr>
      </p:sp>
      <p:pic>
        <p:nvPicPr>
          <p:cNvPr id="20" name="Image 1" descr="preencoded.png"/>
          <p:cNvPicPr>
            <a:picLocks noChangeAspect="1"/>
          </p:cNvPicPr>
          <p:nvPr/>
        </p:nvPicPr>
        <p:blipFill>
          <a:blip r:embed="rId4"/>
          <a:stretch>
            <a:fillRect/>
          </a:stretch>
        </p:blipFill>
        <p:spPr>
          <a:xfrm>
            <a:off x="685800" y="4023360"/>
            <a:ext cx="274320" cy="274320"/>
          </a:xfrm>
          <a:prstGeom prst="rect">
            <a:avLst/>
          </a:prstGeom>
        </p:spPr>
      </p:pic>
      <p:sp>
        <p:nvSpPr>
          <p:cNvPr id="21" name="Text 17"/>
          <p:cNvSpPr txBox="1"/>
          <p:nvPr/>
        </p:nvSpPr>
        <p:spPr>
          <a:xfrm>
            <a:off x="1280160" y="3858768"/>
            <a:ext cx="4663440" cy="365760"/>
          </a:xfrm>
          <a:prstGeom prst="rect">
            <a:avLst/>
          </a:prstGeom>
          <a:noFill/>
          <a:ln/>
        </p:spPr>
        <p:txBody>
          <a:bodyPr wrap="square" lIns="0" tIns="0" rIns="0" bIns="0" rtlCol="0" anchor="ctr"/>
          <a:lstStyle/>
          <a:p>
            <a:pPr marL="0" indent="0">
              <a:buNone/>
            </a:pPr>
            <a:r>
              <a:rPr lang="en-US" sz="2000" b="1" u="sng" dirty="0">
                <a:solidFill>
                  <a:srgbClr val="0A1F44"/>
                </a:solidFill>
                <a:latin typeface="Cambria" pitchFamily="34" charset="0"/>
                <a:ea typeface="Cambria" pitchFamily="34" charset="-122"/>
                <a:cs typeface="Cambria" pitchFamily="34" charset="-120"/>
                <a:hlinkClick r:id="rId5">
                  <a:extLst>
                    <a:ext uri="{A12FA001-AC4F-418D-AE19-62706E023703}">
                      <ahyp:hlinkClr xmlns:ahyp="http://schemas.microsoft.com/office/drawing/2018/hyperlinkcolor" val="tx"/>
                    </a:ext>
                  </a:extLst>
                </a:hlinkClick>
              </a:rPr>
              <a:t>Research Services</a:t>
            </a:r>
            <a:endParaRPr lang="en-US" sz="2000" dirty="0"/>
          </a:p>
        </p:txBody>
      </p:sp>
      <p:sp>
        <p:nvSpPr>
          <p:cNvPr id="22" name="Text 18"/>
          <p:cNvSpPr txBox="1"/>
          <p:nvPr/>
        </p:nvSpPr>
        <p:spPr>
          <a:xfrm>
            <a:off x="1280160" y="4279392"/>
            <a:ext cx="4663440" cy="1097280"/>
          </a:xfrm>
          <a:prstGeom prst="rect">
            <a:avLst/>
          </a:prstGeom>
          <a:noFill/>
          <a:ln/>
        </p:spPr>
        <p:txBody>
          <a:bodyPr wrap="square" lIns="0" tIns="0" rIns="0" bIns="0" rtlCol="0" anchor="t"/>
          <a:lstStyle/>
          <a:p>
            <a:pPr marL="0" indent="0">
              <a:buNone/>
            </a:pPr>
            <a:r>
              <a:rPr lang="en-US" sz="1400" dirty="0">
                <a:solidFill>
                  <a:srgbClr val="5F6B7D"/>
                </a:solidFill>
                <a:latin typeface="Calibri" pitchFamily="34" charset="0"/>
                <a:ea typeface="Calibri" pitchFamily="34" charset="-122"/>
                <a:cs typeface="Calibri" pitchFamily="34" charset="-120"/>
              </a:rPr>
              <a:t>AI support · Data services · GIS · Digital scholarship · Scholarly communication · Innovative media · Makerspace &amp; robotics · Medical &amp; clinical outreach</a:t>
            </a:r>
            <a:endParaRPr lang="en-US" sz="1400" dirty="0"/>
          </a:p>
        </p:txBody>
      </p:sp>
      <p:sp>
        <p:nvSpPr>
          <p:cNvPr id="23" name="Shape 19"/>
          <p:cNvSpPr/>
          <p:nvPr/>
        </p:nvSpPr>
        <p:spPr>
          <a:xfrm>
            <a:off x="6172200" y="3886200"/>
            <a:ext cx="548640" cy="548640"/>
          </a:xfrm>
          <a:prstGeom prst="ellipse">
            <a:avLst/>
          </a:prstGeom>
          <a:solidFill>
            <a:srgbClr val="0A1F44"/>
          </a:solidFill>
          <a:ln/>
        </p:spPr>
      </p:sp>
      <p:pic>
        <p:nvPicPr>
          <p:cNvPr id="24" name="Image 2" descr="preencoded.png"/>
          <p:cNvPicPr>
            <a:picLocks noChangeAspect="1"/>
          </p:cNvPicPr>
          <p:nvPr/>
        </p:nvPicPr>
        <p:blipFill>
          <a:blip r:embed="rId6"/>
          <a:stretch>
            <a:fillRect/>
          </a:stretch>
        </p:blipFill>
        <p:spPr>
          <a:xfrm>
            <a:off x="6309360" y="4023360"/>
            <a:ext cx="274320" cy="274320"/>
          </a:xfrm>
          <a:prstGeom prst="rect">
            <a:avLst/>
          </a:prstGeom>
        </p:spPr>
      </p:pic>
      <p:sp>
        <p:nvSpPr>
          <p:cNvPr id="25" name="Text 20"/>
          <p:cNvSpPr txBox="1"/>
          <p:nvPr/>
        </p:nvSpPr>
        <p:spPr>
          <a:xfrm>
            <a:off x="6903720" y="3858768"/>
            <a:ext cx="4663440" cy="365760"/>
          </a:xfrm>
          <a:prstGeom prst="rect">
            <a:avLst/>
          </a:prstGeom>
          <a:noFill/>
          <a:ln/>
        </p:spPr>
        <p:txBody>
          <a:bodyPr wrap="square" lIns="0" tIns="0" rIns="0" bIns="0" rtlCol="0" anchor="ctr"/>
          <a:lstStyle/>
          <a:p>
            <a:pPr marL="0" indent="0">
              <a:buNone/>
            </a:pPr>
            <a:r>
              <a:rPr lang="en-US" sz="2000" b="1" u="sng" dirty="0">
                <a:solidFill>
                  <a:srgbClr val="0A1F44"/>
                </a:solidFill>
                <a:latin typeface="Cambria" pitchFamily="34" charset="0"/>
                <a:ea typeface="Cambria" pitchFamily="34" charset="-122"/>
                <a:cs typeface="Cambria" pitchFamily="34" charset="-120"/>
                <a:hlinkClick r:id="rId7">
                  <a:extLst>
                    <a:ext uri="{A12FA001-AC4F-418D-AE19-62706E023703}">
                      <ahyp:hlinkClr xmlns:ahyp="http://schemas.microsoft.com/office/drawing/2018/hyperlinkcolor" val="tx"/>
                    </a:ext>
                  </a:extLst>
                </a:hlinkClick>
              </a:rPr>
              <a:t>Cyberinfrastructure</a:t>
            </a:r>
            <a:endParaRPr lang="en-US" sz="2000" dirty="0"/>
          </a:p>
        </p:txBody>
      </p:sp>
      <p:sp>
        <p:nvSpPr>
          <p:cNvPr id="26" name="Text 21"/>
          <p:cNvSpPr txBox="1"/>
          <p:nvPr/>
        </p:nvSpPr>
        <p:spPr>
          <a:xfrm>
            <a:off x="6903720" y="4279392"/>
            <a:ext cx="4663440" cy="1097280"/>
          </a:xfrm>
          <a:prstGeom prst="rect">
            <a:avLst/>
          </a:prstGeom>
          <a:noFill/>
          <a:ln/>
        </p:spPr>
        <p:txBody>
          <a:bodyPr wrap="square" lIns="0" tIns="0" rIns="0" bIns="0" rtlCol="0" anchor="t"/>
          <a:lstStyle/>
          <a:p>
            <a:pPr marL="0" indent="0">
              <a:buNone/>
            </a:pPr>
            <a:r>
              <a:rPr lang="en-US" sz="1400" dirty="0">
                <a:solidFill>
                  <a:srgbClr val="5F6B7D"/>
                </a:solidFill>
                <a:latin typeface="Calibri" pitchFamily="34" charset="0"/>
                <a:ea typeface="Calibri" pitchFamily="34" charset="-122"/>
                <a:cs typeface="Calibri" pitchFamily="34" charset="-120"/>
              </a:rPr>
              <a:t>Core library IT, software development and research platforms — e.g., the CooperScene data viewer built with CISL</a:t>
            </a:r>
            <a:endParaRPr lang="en-US" sz="1400" dirty="0"/>
          </a:p>
        </p:txBody>
      </p:sp>
      <p:sp>
        <p:nvSpPr>
          <p:cNvPr id="27" name="Text 22"/>
          <p:cNvSpPr txBox="1"/>
          <p:nvPr/>
        </p:nvSpPr>
        <p:spPr>
          <a:xfrm>
            <a:off x="548640" y="5715000"/>
            <a:ext cx="10972800" cy="320040"/>
          </a:xfrm>
          <a:prstGeom prst="rect">
            <a:avLst/>
          </a:prstGeom>
          <a:noFill/>
          <a:ln/>
        </p:spPr>
        <p:txBody>
          <a:bodyPr wrap="square" lIns="0" tIns="0" rIns="0" bIns="0" rtlCol="0" anchor="ctr"/>
          <a:lstStyle/>
          <a:p>
            <a:pPr marL="0" indent="0">
              <a:buNone/>
            </a:pPr>
            <a:r>
              <a:rPr lang="en-US" sz="1300" i="1" dirty="0">
                <a:solidFill>
                  <a:srgbClr val="003DA5"/>
                </a:solidFill>
                <a:latin typeface="Calibri" pitchFamily="34" charset="0"/>
                <a:ea typeface="Calibri" pitchFamily="34" charset="-122"/>
                <a:cs typeface="Calibri" pitchFamily="34" charset="-120"/>
              </a:rPr>
              <a:t>Based in the Raymond L. Orbach Science Library, serving every college and discipline at UCR.</a:t>
            </a:r>
            <a:endParaRPr lang="en-US" sz="13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548640" y="384048"/>
            <a:ext cx="9144000" cy="256032"/>
          </a:xfrm>
          <a:prstGeom prst="rect">
            <a:avLst/>
          </a:prstGeom>
          <a:noFill/>
          <a:ln/>
        </p:spPr>
        <p:txBody>
          <a:bodyPr wrap="square" lIns="0" tIns="0" rIns="0" bIns="0" rtlCol="0" anchor="ctr"/>
          <a:lstStyle/>
          <a:p>
            <a:pPr marL="0" indent="0">
              <a:buNone/>
            </a:pPr>
            <a:r>
              <a:rPr lang="en-US" sz="1100" b="1" kern="0" spc="300" dirty="0">
                <a:solidFill>
                  <a:srgbClr val="003DA5"/>
                </a:solidFill>
                <a:latin typeface="Calibri" pitchFamily="34" charset="0"/>
                <a:ea typeface="Calibri" pitchFamily="34" charset="-122"/>
                <a:cs typeface="Calibri" pitchFamily="34" charset="-120"/>
              </a:rPr>
              <a:t>WHO WE ARE</a:t>
            </a:r>
            <a:endParaRPr lang="en-US" sz="1100" dirty="0"/>
          </a:p>
        </p:txBody>
      </p:sp>
      <p:sp>
        <p:nvSpPr>
          <p:cNvPr id="3" name="Text 1"/>
          <p:cNvSpPr txBox="1"/>
          <p:nvPr/>
        </p:nvSpPr>
        <p:spPr>
          <a:xfrm>
            <a:off x="548640" y="658368"/>
            <a:ext cx="11064240" cy="685800"/>
          </a:xfrm>
          <a:prstGeom prst="rect">
            <a:avLst/>
          </a:prstGeom>
          <a:noFill/>
          <a:ln/>
        </p:spPr>
        <p:txBody>
          <a:bodyPr wrap="square" lIns="0" tIns="0" rIns="0" bIns="0" rtlCol="0" anchor="t"/>
          <a:lstStyle/>
          <a:p>
            <a:pPr marL="0" indent="0">
              <a:buNone/>
            </a:pPr>
            <a:r>
              <a:rPr lang="en-US" sz="3000" dirty="0">
                <a:solidFill>
                  <a:srgbClr val="0A1F44"/>
                </a:solidFill>
                <a:latin typeface="Cambria" pitchFamily="34" charset="0"/>
                <a:ea typeface="Cambria" pitchFamily="34" charset="-122"/>
                <a:cs typeface="Cambria" pitchFamily="34" charset="-120"/>
              </a:rPr>
              <a:t>Meet Your Research/Technology Services  Team</a:t>
            </a:r>
            <a:endParaRPr lang="en-US" sz="3000" dirty="0"/>
          </a:p>
        </p:txBody>
      </p:sp>
      <p:pic>
        <p:nvPicPr>
          <p:cNvPr id="4" name="Image 0" descr="preencoded.png"/>
          <p:cNvPicPr>
            <a:picLocks noChangeAspect="1"/>
          </p:cNvPicPr>
          <p:nvPr/>
        </p:nvPicPr>
        <p:blipFill>
          <a:blip r:embed="rId3"/>
          <a:stretch>
            <a:fillRect/>
          </a:stretch>
        </p:blipFill>
        <p:spPr>
          <a:xfrm>
            <a:off x="548640" y="6382512"/>
            <a:ext cx="1037744" cy="237744"/>
          </a:xfrm>
          <a:prstGeom prst="rect">
            <a:avLst/>
          </a:prstGeom>
        </p:spPr>
      </p:pic>
      <p:sp>
        <p:nvSpPr>
          <p:cNvPr id="5" name="Text 2"/>
          <p:cNvSpPr txBox="1"/>
          <p:nvPr/>
        </p:nvSpPr>
        <p:spPr>
          <a:xfrm>
            <a:off x="1769264" y="6382512"/>
            <a:ext cx="3657600" cy="237744"/>
          </a:xfrm>
          <a:prstGeom prst="rect">
            <a:avLst/>
          </a:prstGeom>
          <a:noFill/>
          <a:ln/>
        </p:spPr>
        <p:txBody>
          <a:bodyPr wrap="square" lIns="0" tIns="0" rIns="0" bIns="0" rtlCol="0" anchor="ctr"/>
          <a:lstStyle/>
          <a:p>
            <a:pPr marL="0" indent="0">
              <a:buNone/>
            </a:pPr>
            <a:r>
              <a:rPr lang="en-US" sz="900" dirty="0">
                <a:solidFill>
                  <a:srgbClr val="5F6B7D"/>
                </a:solidFill>
                <a:latin typeface="Calibri" pitchFamily="34" charset="0"/>
                <a:ea typeface="Calibri" pitchFamily="34" charset="-122"/>
                <a:cs typeface="Calibri" pitchFamily="34" charset="-120"/>
              </a:rPr>
              <a:t>Research &amp; Technology Services</a:t>
            </a:r>
            <a:endParaRPr lang="en-US" sz="900" dirty="0"/>
          </a:p>
        </p:txBody>
      </p:sp>
      <p:sp>
        <p:nvSpPr>
          <p:cNvPr id="6" name="Text 3"/>
          <p:cNvSpPr txBox="1"/>
          <p:nvPr/>
        </p:nvSpPr>
        <p:spPr>
          <a:xfrm>
            <a:off x="10728655" y="6382512"/>
            <a:ext cx="914400" cy="237744"/>
          </a:xfrm>
          <a:prstGeom prst="rect">
            <a:avLst/>
          </a:prstGeom>
          <a:noFill/>
          <a:ln/>
        </p:spPr>
        <p:txBody>
          <a:bodyPr wrap="square" lIns="0" tIns="0" rIns="0" bIns="0" rtlCol="0" anchor="ctr"/>
          <a:lstStyle/>
          <a:p>
            <a:pPr marL="0" indent="0" algn="r">
              <a:buNone/>
            </a:pPr>
            <a:r>
              <a:rPr lang="en-US" sz="900" dirty="0">
                <a:solidFill>
                  <a:srgbClr val="5F6B7D"/>
                </a:solidFill>
                <a:latin typeface="Calibri" pitchFamily="34" charset="0"/>
                <a:ea typeface="Calibri" pitchFamily="34" charset="-122"/>
                <a:cs typeface="Calibri" pitchFamily="34" charset="-120"/>
              </a:rPr>
              <a:t>15</a:t>
            </a:r>
            <a:endParaRPr lang="en-US" sz="900" dirty="0"/>
          </a:p>
        </p:txBody>
      </p:sp>
      <p:sp>
        <p:nvSpPr>
          <p:cNvPr id="7" name="Shape 4"/>
          <p:cNvSpPr/>
          <p:nvPr/>
        </p:nvSpPr>
        <p:spPr>
          <a:xfrm>
            <a:off x="548640" y="1600200"/>
            <a:ext cx="2624328" cy="2194560"/>
          </a:xfrm>
          <a:prstGeom prst="rect">
            <a:avLst/>
          </a:prstGeom>
          <a:solidFill>
            <a:srgbClr val="EEF2F7"/>
          </a:solidFill>
          <a:ln/>
        </p:spPr>
      </p:sp>
      <p:sp>
        <p:nvSpPr>
          <p:cNvPr id="8" name="Shape 5"/>
          <p:cNvSpPr/>
          <p:nvPr/>
        </p:nvSpPr>
        <p:spPr>
          <a:xfrm>
            <a:off x="749808" y="1801368"/>
            <a:ext cx="457200" cy="457200"/>
          </a:xfrm>
          <a:prstGeom prst="ellipse">
            <a:avLst/>
          </a:prstGeom>
          <a:solidFill>
            <a:srgbClr val="0A1F44"/>
          </a:solidFill>
          <a:ln/>
        </p:spPr>
      </p:sp>
      <p:pic>
        <p:nvPicPr>
          <p:cNvPr id="9" name="Image 1" descr="preencoded.png"/>
          <p:cNvPicPr>
            <a:picLocks noChangeAspect="1"/>
          </p:cNvPicPr>
          <p:nvPr/>
        </p:nvPicPr>
        <p:blipFill>
          <a:blip r:embed="rId4"/>
          <a:stretch>
            <a:fillRect/>
          </a:stretch>
        </p:blipFill>
        <p:spPr>
          <a:xfrm>
            <a:off x="864108" y="1915668"/>
            <a:ext cx="228600" cy="228600"/>
          </a:xfrm>
          <a:prstGeom prst="rect">
            <a:avLst/>
          </a:prstGeom>
        </p:spPr>
      </p:pic>
      <p:sp>
        <p:nvSpPr>
          <p:cNvPr id="10" name="Text 6"/>
          <p:cNvSpPr txBox="1"/>
          <p:nvPr/>
        </p:nvSpPr>
        <p:spPr>
          <a:xfrm>
            <a:off x="749808" y="2368296"/>
            <a:ext cx="2258568" cy="310896"/>
          </a:xfrm>
          <a:prstGeom prst="rect">
            <a:avLst/>
          </a:prstGeom>
          <a:noFill/>
          <a:ln/>
        </p:spPr>
        <p:txBody>
          <a:bodyPr wrap="square" lIns="0" tIns="0" rIns="0" bIns="0" rtlCol="0" anchor="ctr"/>
          <a:lstStyle/>
          <a:p>
            <a:pPr marL="0" indent="0">
              <a:buNone/>
            </a:pPr>
            <a:r>
              <a:rPr lang="en-US" sz="1400" b="1" u="sng" dirty="0">
                <a:solidFill>
                  <a:srgbClr val="0A1F44"/>
                </a:solidFill>
                <a:latin typeface="Calibri" pitchFamily="34" charset="0"/>
                <a:ea typeface="Calibri" pitchFamily="34" charset="-122"/>
                <a:cs typeface="Calibri" pitchFamily="34" charset="-120"/>
                <a:hlinkClick r:id="rId5">
                  <a:extLst>
                    <a:ext uri="{A12FA001-AC4F-418D-AE19-62706E023703}">
                      <ahyp:hlinkClr xmlns:ahyp="http://schemas.microsoft.com/office/drawing/2018/hyperlinkcolor" val="tx"/>
                    </a:ext>
                  </a:extLst>
                </a:hlinkClick>
              </a:rPr>
              <a:t>Barbara Martinez Neda, Ph.D.</a:t>
            </a:r>
            <a:endParaRPr lang="en-US" sz="1400" dirty="0"/>
          </a:p>
        </p:txBody>
      </p:sp>
      <p:sp>
        <p:nvSpPr>
          <p:cNvPr id="11" name="Text 7"/>
          <p:cNvSpPr txBox="1"/>
          <p:nvPr/>
        </p:nvSpPr>
        <p:spPr>
          <a:xfrm>
            <a:off x="749808" y="2670048"/>
            <a:ext cx="2258568" cy="256032"/>
          </a:xfrm>
          <a:prstGeom prst="rect">
            <a:avLst/>
          </a:prstGeom>
          <a:noFill/>
          <a:ln/>
        </p:spPr>
        <p:txBody>
          <a:bodyPr wrap="square" lIns="0" tIns="0" rIns="0" bIns="0" rtlCol="0" anchor="ctr"/>
          <a:lstStyle/>
          <a:p>
            <a:pPr marL="0" indent="0">
              <a:buNone/>
            </a:pPr>
            <a:r>
              <a:rPr lang="en-US" sz="1150" b="1" dirty="0">
                <a:solidFill>
                  <a:srgbClr val="003DA5"/>
                </a:solidFill>
                <a:latin typeface="Calibri" pitchFamily="34" charset="0"/>
                <a:ea typeface="Calibri" pitchFamily="34" charset="-122"/>
                <a:cs typeface="Calibri" pitchFamily="34" charset="-120"/>
              </a:rPr>
              <a:t>Research Data Scientist</a:t>
            </a:r>
            <a:endParaRPr lang="en-US" sz="1150" dirty="0"/>
          </a:p>
        </p:txBody>
      </p:sp>
      <p:sp>
        <p:nvSpPr>
          <p:cNvPr id="12" name="Text 8"/>
          <p:cNvSpPr txBox="1"/>
          <p:nvPr/>
        </p:nvSpPr>
        <p:spPr>
          <a:xfrm>
            <a:off x="749808" y="2944368"/>
            <a:ext cx="2258568" cy="457200"/>
          </a:xfrm>
          <a:prstGeom prst="rect">
            <a:avLst/>
          </a:prstGeom>
          <a:noFill/>
          <a:ln/>
        </p:spPr>
        <p:txBody>
          <a:bodyPr wrap="square" lIns="0" tIns="0" rIns="0" bIns="0" rtlCol="0" anchor="t"/>
          <a:lstStyle/>
          <a:p>
            <a:pPr marL="0" indent="0">
              <a:buNone/>
            </a:pPr>
            <a:r>
              <a:rPr lang="en-US" sz="1150" dirty="0">
                <a:solidFill>
                  <a:srgbClr val="5F6B7D"/>
                </a:solidFill>
                <a:latin typeface="Calibri" pitchFamily="34" charset="0"/>
                <a:ea typeface="Calibri" pitchFamily="34" charset="-122"/>
                <a:cs typeface="Calibri" pitchFamily="34" charset="-120"/>
              </a:rPr>
              <a:t>Data management, Python, machine learning, Dryad</a:t>
            </a:r>
            <a:endParaRPr lang="en-US" sz="1150" dirty="0"/>
          </a:p>
        </p:txBody>
      </p:sp>
      <p:sp>
        <p:nvSpPr>
          <p:cNvPr id="13" name="Text 9"/>
          <p:cNvSpPr txBox="1"/>
          <p:nvPr/>
        </p:nvSpPr>
        <p:spPr>
          <a:xfrm>
            <a:off x="749808" y="3410712"/>
            <a:ext cx="2350008" cy="256032"/>
          </a:xfrm>
          <a:prstGeom prst="rect">
            <a:avLst/>
          </a:prstGeom>
          <a:noFill/>
          <a:ln/>
        </p:spPr>
        <p:txBody>
          <a:bodyPr wrap="square" lIns="0" tIns="0" rIns="0" bIns="0" rtlCol="0" anchor="ctr"/>
          <a:lstStyle/>
          <a:p>
            <a:pPr marL="0" indent="0">
              <a:buNone/>
            </a:pPr>
            <a:r>
              <a:rPr lang="en-US" sz="1100" u="sng" dirty="0">
                <a:solidFill>
                  <a:srgbClr val="003DA5"/>
                </a:solidFill>
                <a:latin typeface="Calibri" pitchFamily="34" charset="0"/>
                <a:ea typeface="Calibri" pitchFamily="34" charset="-122"/>
                <a:cs typeface="Calibri" pitchFamily="34" charset="-120"/>
                <a:hlinkClick r:id="rId6">
                  <a:extLst>
                    <a:ext uri="{A12FA001-AC4F-418D-AE19-62706E023703}">
                      <ahyp:hlinkClr xmlns:ahyp="http://schemas.microsoft.com/office/drawing/2018/hyperlinkcolor" val="tx"/>
                    </a:ext>
                  </a:extLst>
                </a:hlinkClick>
              </a:rPr>
              <a:t>barbara.martinezneda@ucr.edu</a:t>
            </a:r>
            <a:endParaRPr lang="en-US" sz="1100" dirty="0"/>
          </a:p>
        </p:txBody>
      </p:sp>
      <p:sp>
        <p:nvSpPr>
          <p:cNvPr id="14" name="Shape 10"/>
          <p:cNvSpPr/>
          <p:nvPr/>
        </p:nvSpPr>
        <p:spPr>
          <a:xfrm>
            <a:off x="3355848" y="1600200"/>
            <a:ext cx="2624328" cy="2194560"/>
          </a:xfrm>
          <a:prstGeom prst="rect">
            <a:avLst/>
          </a:prstGeom>
          <a:solidFill>
            <a:srgbClr val="EEF2F7"/>
          </a:solidFill>
          <a:ln/>
        </p:spPr>
      </p:sp>
      <p:sp>
        <p:nvSpPr>
          <p:cNvPr id="15" name="Shape 11"/>
          <p:cNvSpPr/>
          <p:nvPr/>
        </p:nvSpPr>
        <p:spPr>
          <a:xfrm>
            <a:off x="3557016" y="1801368"/>
            <a:ext cx="457200" cy="457200"/>
          </a:xfrm>
          <a:prstGeom prst="ellipse">
            <a:avLst/>
          </a:prstGeom>
          <a:solidFill>
            <a:srgbClr val="0A1F44"/>
          </a:solidFill>
          <a:ln/>
        </p:spPr>
      </p:sp>
      <p:pic>
        <p:nvPicPr>
          <p:cNvPr id="16" name="Image 2" descr="preencoded.png"/>
          <p:cNvPicPr>
            <a:picLocks noChangeAspect="1"/>
          </p:cNvPicPr>
          <p:nvPr/>
        </p:nvPicPr>
        <p:blipFill>
          <a:blip r:embed="rId7"/>
          <a:stretch>
            <a:fillRect/>
          </a:stretch>
        </p:blipFill>
        <p:spPr>
          <a:xfrm>
            <a:off x="3671316" y="1915668"/>
            <a:ext cx="228600" cy="228600"/>
          </a:xfrm>
          <a:prstGeom prst="rect">
            <a:avLst/>
          </a:prstGeom>
        </p:spPr>
      </p:pic>
      <p:sp>
        <p:nvSpPr>
          <p:cNvPr id="17" name="Text 12"/>
          <p:cNvSpPr txBox="1"/>
          <p:nvPr/>
        </p:nvSpPr>
        <p:spPr>
          <a:xfrm>
            <a:off x="3557016" y="2368296"/>
            <a:ext cx="2258568" cy="310896"/>
          </a:xfrm>
          <a:prstGeom prst="rect">
            <a:avLst/>
          </a:prstGeom>
          <a:noFill/>
          <a:ln/>
        </p:spPr>
        <p:txBody>
          <a:bodyPr wrap="square" lIns="0" tIns="0" rIns="0" bIns="0" rtlCol="0" anchor="ctr"/>
          <a:lstStyle/>
          <a:p>
            <a:pPr marL="0" indent="0">
              <a:buNone/>
            </a:pPr>
            <a:r>
              <a:rPr lang="en-US" sz="1400" b="1" u="sng" dirty="0">
                <a:solidFill>
                  <a:srgbClr val="0A1F44"/>
                </a:solidFill>
                <a:latin typeface="Calibri" pitchFamily="34" charset="0"/>
                <a:ea typeface="Calibri" pitchFamily="34" charset="-122"/>
                <a:cs typeface="Calibri" pitchFamily="34" charset="-120"/>
                <a:hlinkClick r:id="rId8">
                  <a:extLst>
                    <a:ext uri="{A12FA001-AC4F-418D-AE19-62706E023703}">
                      <ahyp:hlinkClr xmlns:ahyp="http://schemas.microsoft.com/office/drawing/2018/hyperlinkcolor" val="tx"/>
                    </a:ext>
                  </a:extLst>
                </a:hlinkClick>
              </a:rPr>
              <a:t>Inyoung Shin, Ph.D.</a:t>
            </a:r>
            <a:endParaRPr lang="en-US" sz="1400" dirty="0"/>
          </a:p>
        </p:txBody>
      </p:sp>
      <p:sp>
        <p:nvSpPr>
          <p:cNvPr id="18" name="Text 13"/>
          <p:cNvSpPr txBox="1"/>
          <p:nvPr/>
        </p:nvSpPr>
        <p:spPr>
          <a:xfrm>
            <a:off x="3557016" y="2670048"/>
            <a:ext cx="2258568" cy="256032"/>
          </a:xfrm>
          <a:prstGeom prst="rect">
            <a:avLst/>
          </a:prstGeom>
          <a:noFill/>
          <a:ln/>
        </p:spPr>
        <p:txBody>
          <a:bodyPr wrap="square" lIns="0" tIns="0" rIns="0" bIns="0" rtlCol="0" anchor="ctr"/>
          <a:lstStyle/>
          <a:p>
            <a:pPr marL="0" indent="0">
              <a:buNone/>
            </a:pPr>
            <a:r>
              <a:rPr lang="en-US" sz="1150" b="1" dirty="0">
                <a:solidFill>
                  <a:srgbClr val="003DA5"/>
                </a:solidFill>
                <a:latin typeface="Calibri" pitchFamily="34" charset="0"/>
                <a:ea typeface="Calibri" pitchFamily="34" charset="-122"/>
                <a:cs typeface="Calibri" pitchFamily="34" charset="-120"/>
              </a:rPr>
              <a:t>AI Research Librarian</a:t>
            </a:r>
            <a:endParaRPr lang="en-US" sz="1150" dirty="0"/>
          </a:p>
        </p:txBody>
      </p:sp>
      <p:sp>
        <p:nvSpPr>
          <p:cNvPr id="19" name="Text 14"/>
          <p:cNvSpPr txBox="1"/>
          <p:nvPr/>
        </p:nvSpPr>
        <p:spPr>
          <a:xfrm>
            <a:off x="3557016" y="2944368"/>
            <a:ext cx="2258568" cy="457200"/>
          </a:xfrm>
          <a:prstGeom prst="rect">
            <a:avLst/>
          </a:prstGeom>
          <a:noFill/>
          <a:ln/>
        </p:spPr>
        <p:txBody>
          <a:bodyPr wrap="square" lIns="0" tIns="0" rIns="0" bIns="0" rtlCol="0" anchor="t"/>
          <a:lstStyle/>
          <a:p>
            <a:pPr marL="0" indent="0">
              <a:buNone/>
            </a:pPr>
            <a:r>
              <a:rPr lang="en-US" sz="1150" dirty="0">
                <a:solidFill>
                  <a:srgbClr val="5F6B7D"/>
                </a:solidFill>
                <a:latin typeface="Calibri" pitchFamily="34" charset="0"/>
                <a:ea typeface="Calibri" pitchFamily="34" charset="-122"/>
                <a:cs typeface="Calibri" pitchFamily="34" charset="-120"/>
              </a:rPr>
              <a:t>AI research workflows, APIs, responsible AI use</a:t>
            </a:r>
            <a:endParaRPr lang="en-US" sz="1150" dirty="0"/>
          </a:p>
        </p:txBody>
      </p:sp>
      <p:sp>
        <p:nvSpPr>
          <p:cNvPr id="20" name="Text 15"/>
          <p:cNvSpPr txBox="1"/>
          <p:nvPr/>
        </p:nvSpPr>
        <p:spPr>
          <a:xfrm>
            <a:off x="3557016" y="3410712"/>
            <a:ext cx="2350008" cy="256032"/>
          </a:xfrm>
          <a:prstGeom prst="rect">
            <a:avLst/>
          </a:prstGeom>
          <a:noFill/>
          <a:ln/>
        </p:spPr>
        <p:txBody>
          <a:bodyPr wrap="square" lIns="0" tIns="0" rIns="0" bIns="0" rtlCol="0" anchor="ctr"/>
          <a:lstStyle/>
          <a:p>
            <a:pPr marL="0" indent="0">
              <a:buNone/>
            </a:pPr>
            <a:r>
              <a:rPr lang="en-US" sz="1100" u="sng" dirty="0">
                <a:solidFill>
                  <a:srgbClr val="003DA5"/>
                </a:solidFill>
                <a:latin typeface="Calibri" pitchFamily="34" charset="0"/>
                <a:ea typeface="Calibri" pitchFamily="34" charset="-122"/>
                <a:cs typeface="Calibri" pitchFamily="34" charset="-120"/>
                <a:hlinkClick r:id="rId9">
                  <a:extLst>
                    <a:ext uri="{A12FA001-AC4F-418D-AE19-62706E023703}">
                      <ahyp:hlinkClr xmlns:ahyp="http://schemas.microsoft.com/office/drawing/2018/hyperlinkcolor" val="tx"/>
                    </a:ext>
                  </a:extLst>
                </a:hlinkClick>
              </a:rPr>
              <a:t>inyoungs@ucr.edu</a:t>
            </a:r>
            <a:endParaRPr lang="en-US" sz="1100" dirty="0"/>
          </a:p>
        </p:txBody>
      </p:sp>
      <p:sp>
        <p:nvSpPr>
          <p:cNvPr id="21" name="Shape 16"/>
          <p:cNvSpPr/>
          <p:nvPr/>
        </p:nvSpPr>
        <p:spPr>
          <a:xfrm>
            <a:off x="6163056" y="1600200"/>
            <a:ext cx="2624328" cy="2194560"/>
          </a:xfrm>
          <a:prstGeom prst="rect">
            <a:avLst/>
          </a:prstGeom>
          <a:solidFill>
            <a:srgbClr val="EEF2F7"/>
          </a:solidFill>
          <a:ln/>
        </p:spPr>
      </p:sp>
      <p:sp>
        <p:nvSpPr>
          <p:cNvPr id="22" name="Shape 17"/>
          <p:cNvSpPr/>
          <p:nvPr/>
        </p:nvSpPr>
        <p:spPr>
          <a:xfrm>
            <a:off x="6364224" y="1801368"/>
            <a:ext cx="457200" cy="457200"/>
          </a:xfrm>
          <a:prstGeom prst="ellipse">
            <a:avLst/>
          </a:prstGeom>
          <a:solidFill>
            <a:srgbClr val="0A1F44"/>
          </a:solidFill>
          <a:ln/>
        </p:spPr>
      </p:sp>
      <p:pic>
        <p:nvPicPr>
          <p:cNvPr id="23" name="Image 3" descr="preencoded.png"/>
          <p:cNvPicPr>
            <a:picLocks noChangeAspect="1"/>
          </p:cNvPicPr>
          <p:nvPr/>
        </p:nvPicPr>
        <p:blipFill>
          <a:blip r:embed="rId10"/>
          <a:stretch>
            <a:fillRect/>
          </a:stretch>
        </p:blipFill>
        <p:spPr>
          <a:xfrm>
            <a:off x="6478524" y="1915668"/>
            <a:ext cx="228600" cy="228600"/>
          </a:xfrm>
          <a:prstGeom prst="rect">
            <a:avLst/>
          </a:prstGeom>
        </p:spPr>
      </p:pic>
      <p:sp>
        <p:nvSpPr>
          <p:cNvPr id="24" name="Text 18"/>
          <p:cNvSpPr txBox="1"/>
          <p:nvPr/>
        </p:nvSpPr>
        <p:spPr>
          <a:xfrm>
            <a:off x="6364224" y="2368296"/>
            <a:ext cx="2258568" cy="310896"/>
          </a:xfrm>
          <a:prstGeom prst="rect">
            <a:avLst/>
          </a:prstGeom>
          <a:noFill/>
          <a:ln/>
        </p:spPr>
        <p:txBody>
          <a:bodyPr wrap="square" lIns="0" tIns="0" rIns="0" bIns="0" rtlCol="0" anchor="ctr"/>
          <a:lstStyle/>
          <a:p>
            <a:pPr marL="0" indent="0">
              <a:buNone/>
            </a:pPr>
            <a:r>
              <a:rPr lang="en-US" sz="1400" b="1" u="sng" dirty="0">
                <a:solidFill>
                  <a:srgbClr val="0A1F44"/>
                </a:solidFill>
                <a:latin typeface="Calibri" pitchFamily="34" charset="0"/>
                <a:ea typeface="Calibri" pitchFamily="34" charset="-122"/>
                <a:cs typeface="Calibri" pitchFamily="34" charset="-120"/>
                <a:hlinkClick r:id="rId11">
                  <a:extLst>
                    <a:ext uri="{A12FA001-AC4F-418D-AE19-62706E023703}">
                      <ahyp:hlinkClr xmlns:ahyp="http://schemas.microsoft.com/office/drawing/2018/hyperlinkcolor" val="tx"/>
                    </a:ext>
                  </a:extLst>
                </a:hlinkClick>
              </a:rPr>
              <a:t>Janet Reyes</a:t>
            </a:r>
            <a:endParaRPr lang="en-US" sz="1400" dirty="0"/>
          </a:p>
        </p:txBody>
      </p:sp>
      <p:sp>
        <p:nvSpPr>
          <p:cNvPr id="25" name="Text 19"/>
          <p:cNvSpPr txBox="1"/>
          <p:nvPr/>
        </p:nvSpPr>
        <p:spPr>
          <a:xfrm>
            <a:off x="6364224" y="2670048"/>
            <a:ext cx="2258568" cy="256032"/>
          </a:xfrm>
          <a:prstGeom prst="rect">
            <a:avLst/>
          </a:prstGeom>
          <a:noFill/>
          <a:ln/>
        </p:spPr>
        <p:txBody>
          <a:bodyPr wrap="square" lIns="0" tIns="0" rIns="0" bIns="0" rtlCol="0" anchor="ctr"/>
          <a:lstStyle/>
          <a:p>
            <a:pPr marL="0" indent="0">
              <a:buNone/>
            </a:pPr>
            <a:r>
              <a:rPr lang="en-US" sz="1150" b="1" dirty="0">
                <a:solidFill>
                  <a:srgbClr val="003DA5"/>
                </a:solidFill>
                <a:latin typeface="Calibri" pitchFamily="34" charset="0"/>
                <a:ea typeface="Calibri" pitchFamily="34" charset="-122"/>
                <a:cs typeface="Calibri" pitchFamily="34" charset="-120"/>
              </a:rPr>
              <a:t>Geospatial Information Librarian</a:t>
            </a:r>
            <a:endParaRPr lang="en-US" sz="1150" dirty="0"/>
          </a:p>
        </p:txBody>
      </p:sp>
      <p:sp>
        <p:nvSpPr>
          <p:cNvPr id="26" name="Text 20"/>
          <p:cNvSpPr txBox="1"/>
          <p:nvPr/>
        </p:nvSpPr>
        <p:spPr>
          <a:xfrm>
            <a:off x="6364224" y="2944368"/>
            <a:ext cx="2258568" cy="457200"/>
          </a:xfrm>
          <a:prstGeom prst="rect">
            <a:avLst/>
          </a:prstGeom>
          <a:noFill/>
          <a:ln/>
        </p:spPr>
        <p:txBody>
          <a:bodyPr wrap="square" lIns="0" tIns="0" rIns="0" bIns="0" rtlCol="0" anchor="t"/>
          <a:lstStyle/>
          <a:p>
            <a:pPr marL="0" indent="0">
              <a:buNone/>
            </a:pPr>
            <a:r>
              <a:rPr lang="en-US" sz="1150" dirty="0">
                <a:solidFill>
                  <a:srgbClr val="5F6B7D"/>
                </a:solidFill>
                <a:latin typeface="Calibri" pitchFamily="34" charset="0"/>
                <a:ea typeface="Calibri" pitchFamily="34" charset="-122"/>
                <a:cs typeface="Calibri" pitchFamily="34" charset="-120"/>
              </a:rPr>
              <a:t>GIS, imagery, spatial data, StoryMaps</a:t>
            </a:r>
            <a:endParaRPr lang="en-US" sz="1150" dirty="0"/>
          </a:p>
        </p:txBody>
      </p:sp>
      <p:sp>
        <p:nvSpPr>
          <p:cNvPr id="27" name="Text 21"/>
          <p:cNvSpPr txBox="1"/>
          <p:nvPr/>
        </p:nvSpPr>
        <p:spPr>
          <a:xfrm>
            <a:off x="6364224" y="3410712"/>
            <a:ext cx="2350008" cy="256032"/>
          </a:xfrm>
          <a:prstGeom prst="rect">
            <a:avLst/>
          </a:prstGeom>
          <a:noFill/>
          <a:ln/>
        </p:spPr>
        <p:txBody>
          <a:bodyPr wrap="square" lIns="0" tIns="0" rIns="0" bIns="0" rtlCol="0" anchor="ctr"/>
          <a:lstStyle/>
          <a:p>
            <a:pPr marL="0" indent="0">
              <a:buNone/>
            </a:pPr>
            <a:r>
              <a:rPr lang="en-US" sz="1100" u="sng" dirty="0">
                <a:solidFill>
                  <a:srgbClr val="003DA5"/>
                </a:solidFill>
                <a:latin typeface="Calibri" pitchFamily="34" charset="0"/>
                <a:ea typeface="Calibri" pitchFamily="34" charset="-122"/>
                <a:cs typeface="Calibri" pitchFamily="34" charset="-120"/>
                <a:hlinkClick r:id="rId12">
                  <a:extLst>
                    <a:ext uri="{A12FA001-AC4F-418D-AE19-62706E023703}">
                      <ahyp:hlinkClr xmlns:ahyp="http://schemas.microsoft.com/office/drawing/2018/hyperlinkcolor" val="tx"/>
                    </a:ext>
                  </a:extLst>
                </a:hlinkClick>
              </a:rPr>
              <a:t>janet.reyes@ucr.edu</a:t>
            </a:r>
            <a:endParaRPr lang="en-US" sz="1100" dirty="0"/>
          </a:p>
        </p:txBody>
      </p:sp>
      <p:sp>
        <p:nvSpPr>
          <p:cNvPr id="28" name="Shape 22"/>
          <p:cNvSpPr/>
          <p:nvPr/>
        </p:nvSpPr>
        <p:spPr>
          <a:xfrm>
            <a:off x="8970264" y="1600200"/>
            <a:ext cx="2624328" cy="2194560"/>
          </a:xfrm>
          <a:prstGeom prst="rect">
            <a:avLst/>
          </a:prstGeom>
          <a:solidFill>
            <a:srgbClr val="EEF2F7"/>
          </a:solidFill>
          <a:ln/>
        </p:spPr>
      </p:sp>
      <p:sp>
        <p:nvSpPr>
          <p:cNvPr id="29" name="Shape 23"/>
          <p:cNvSpPr/>
          <p:nvPr/>
        </p:nvSpPr>
        <p:spPr>
          <a:xfrm>
            <a:off x="9171432" y="1801368"/>
            <a:ext cx="457200" cy="457200"/>
          </a:xfrm>
          <a:prstGeom prst="ellipse">
            <a:avLst/>
          </a:prstGeom>
          <a:solidFill>
            <a:srgbClr val="0A1F44"/>
          </a:solidFill>
          <a:ln/>
        </p:spPr>
      </p:sp>
      <p:pic>
        <p:nvPicPr>
          <p:cNvPr id="30" name="Image 4" descr="preencoded.png"/>
          <p:cNvPicPr>
            <a:picLocks noChangeAspect="1"/>
          </p:cNvPicPr>
          <p:nvPr/>
        </p:nvPicPr>
        <p:blipFill>
          <a:blip r:embed="rId13"/>
          <a:stretch>
            <a:fillRect/>
          </a:stretch>
        </p:blipFill>
        <p:spPr>
          <a:xfrm>
            <a:off x="9285732" y="1915668"/>
            <a:ext cx="228600" cy="228600"/>
          </a:xfrm>
          <a:prstGeom prst="rect">
            <a:avLst/>
          </a:prstGeom>
        </p:spPr>
      </p:pic>
      <p:sp>
        <p:nvSpPr>
          <p:cNvPr id="31" name="Text 24"/>
          <p:cNvSpPr txBox="1"/>
          <p:nvPr/>
        </p:nvSpPr>
        <p:spPr>
          <a:xfrm>
            <a:off x="9171432" y="2368296"/>
            <a:ext cx="2258568" cy="310896"/>
          </a:xfrm>
          <a:prstGeom prst="rect">
            <a:avLst/>
          </a:prstGeom>
          <a:noFill/>
          <a:ln/>
        </p:spPr>
        <p:txBody>
          <a:bodyPr wrap="square" lIns="0" tIns="0" rIns="0" bIns="0" rtlCol="0" anchor="ctr"/>
          <a:lstStyle/>
          <a:p>
            <a:pPr marL="0" indent="0">
              <a:buNone/>
            </a:pPr>
            <a:r>
              <a:rPr lang="en-US" sz="1400" b="1" u="sng" dirty="0">
                <a:solidFill>
                  <a:srgbClr val="0A1F44"/>
                </a:solidFill>
                <a:latin typeface="Calibri" pitchFamily="34" charset="0"/>
                <a:ea typeface="Calibri" pitchFamily="34" charset="-122"/>
                <a:cs typeface="Calibri" pitchFamily="34" charset="-120"/>
                <a:hlinkClick r:id="rId14">
                  <a:extLst>
                    <a:ext uri="{A12FA001-AC4F-418D-AE19-62706E023703}">
                      <ahyp:hlinkClr xmlns:ahyp="http://schemas.microsoft.com/office/drawing/2018/hyperlinkcolor" val="tx"/>
                    </a:ext>
                  </a:extLst>
                </a:hlinkClick>
              </a:rPr>
              <a:t>Jing Han</a:t>
            </a:r>
            <a:r>
              <a:rPr lang="en-US" sz="1400" b="1" u="sng" dirty="0">
                <a:solidFill>
                  <a:srgbClr val="0A1F44"/>
                </a:solidFill>
                <a:latin typeface="Calibri" pitchFamily="34" charset="0"/>
                <a:ea typeface="Calibri" pitchFamily="34" charset="-122"/>
                <a:cs typeface="Calibri" pitchFamily="34" charset="-120"/>
              </a:rPr>
              <a:t> Ph.D. </a:t>
            </a:r>
            <a:endParaRPr lang="en-US" sz="1400" dirty="0"/>
          </a:p>
        </p:txBody>
      </p:sp>
      <p:sp>
        <p:nvSpPr>
          <p:cNvPr id="32" name="Text 25"/>
          <p:cNvSpPr txBox="1"/>
          <p:nvPr/>
        </p:nvSpPr>
        <p:spPr>
          <a:xfrm>
            <a:off x="9171432" y="2670048"/>
            <a:ext cx="2258568" cy="256032"/>
          </a:xfrm>
          <a:prstGeom prst="rect">
            <a:avLst/>
          </a:prstGeom>
          <a:noFill/>
          <a:ln/>
        </p:spPr>
        <p:txBody>
          <a:bodyPr wrap="square" lIns="0" tIns="0" rIns="0" bIns="0" rtlCol="0" anchor="ctr"/>
          <a:lstStyle/>
          <a:p>
            <a:pPr marL="0" indent="0">
              <a:buNone/>
            </a:pPr>
            <a:r>
              <a:rPr lang="en-US" sz="1150" b="1" dirty="0">
                <a:solidFill>
                  <a:srgbClr val="003DA5"/>
                </a:solidFill>
                <a:latin typeface="Calibri" pitchFamily="34" charset="0"/>
                <a:ea typeface="Calibri" pitchFamily="34" charset="-122"/>
                <a:cs typeface="Calibri" pitchFamily="34" charset="-120"/>
              </a:rPr>
              <a:t>Digital Scholarship Librarian</a:t>
            </a:r>
            <a:endParaRPr lang="en-US" sz="1150" dirty="0"/>
          </a:p>
        </p:txBody>
      </p:sp>
      <p:sp>
        <p:nvSpPr>
          <p:cNvPr id="33" name="Text 26"/>
          <p:cNvSpPr txBox="1"/>
          <p:nvPr/>
        </p:nvSpPr>
        <p:spPr>
          <a:xfrm>
            <a:off x="9171432" y="2944368"/>
            <a:ext cx="2258568" cy="457200"/>
          </a:xfrm>
          <a:prstGeom prst="rect">
            <a:avLst/>
          </a:prstGeom>
          <a:noFill/>
          <a:ln/>
        </p:spPr>
        <p:txBody>
          <a:bodyPr wrap="square" lIns="0" tIns="0" rIns="0" bIns="0" rtlCol="0" anchor="t"/>
          <a:lstStyle/>
          <a:p>
            <a:pPr marL="0" indent="0">
              <a:buNone/>
            </a:pPr>
            <a:r>
              <a:rPr lang="en-US" sz="1150" dirty="0">
                <a:solidFill>
                  <a:srgbClr val="5F6B7D"/>
                </a:solidFill>
                <a:latin typeface="Calibri" pitchFamily="34" charset="0"/>
                <a:ea typeface="Calibri" pitchFamily="34" charset="-122"/>
                <a:cs typeface="Calibri" pitchFamily="34" charset="-120"/>
              </a:rPr>
              <a:t>Digital methods, open access, certificate &amp; badge</a:t>
            </a:r>
            <a:endParaRPr lang="en-US" sz="1150" dirty="0"/>
          </a:p>
        </p:txBody>
      </p:sp>
      <p:sp>
        <p:nvSpPr>
          <p:cNvPr id="34" name="Text 27"/>
          <p:cNvSpPr txBox="1"/>
          <p:nvPr/>
        </p:nvSpPr>
        <p:spPr>
          <a:xfrm>
            <a:off x="9171432" y="3410712"/>
            <a:ext cx="2350008" cy="256032"/>
          </a:xfrm>
          <a:prstGeom prst="rect">
            <a:avLst/>
          </a:prstGeom>
          <a:noFill/>
          <a:ln/>
        </p:spPr>
        <p:txBody>
          <a:bodyPr wrap="square" lIns="0" tIns="0" rIns="0" bIns="0" rtlCol="0" anchor="ctr"/>
          <a:lstStyle/>
          <a:p>
            <a:pPr marL="0" indent="0">
              <a:buNone/>
            </a:pPr>
            <a:r>
              <a:rPr lang="en-US" sz="1100" u="sng" dirty="0">
                <a:solidFill>
                  <a:srgbClr val="003DA5"/>
                </a:solidFill>
                <a:latin typeface="Calibri" pitchFamily="34" charset="0"/>
                <a:ea typeface="Calibri" pitchFamily="34" charset="-122"/>
                <a:cs typeface="Calibri" pitchFamily="34" charset="-120"/>
                <a:hlinkClick r:id="rId15">
                  <a:extLst>
                    <a:ext uri="{A12FA001-AC4F-418D-AE19-62706E023703}">
                      <ahyp:hlinkClr xmlns:ahyp="http://schemas.microsoft.com/office/drawing/2018/hyperlinkcolor" val="tx"/>
                    </a:ext>
                  </a:extLst>
                </a:hlinkClick>
              </a:rPr>
              <a:t>jingh@ucr.edu</a:t>
            </a:r>
            <a:endParaRPr lang="en-US" sz="1100" dirty="0"/>
          </a:p>
        </p:txBody>
      </p:sp>
      <p:sp>
        <p:nvSpPr>
          <p:cNvPr id="35" name="Shape 28"/>
          <p:cNvSpPr/>
          <p:nvPr/>
        </p:nvSpPr>
        <p:spPr>
          <a:xfrm>
            <a:off x="548640" y="3995928"/>
            <a:ext cx="2624328" cy="2194560"/>
          </a:xfrm>
          <a:prstGeom prst="rect">
            <a:avLst/>
          </a:prstGeom>
          <a:solidFill>
            <a:srgbClr val="EEF2F7"/>
          </a:solidFill>
          <a:ln/>
        </p:spPr>
      </p:sp>
      <p:sp>
        <p:nvSpPr>
          <p:cNvPr id="36" name="Shape 29"/>
          <p:cNvSpPr/>
          <p:nvPr/>
        </p:nvSpPr>
        <p:spPr>
          <a:xfrm>
            <a:off x="749808" y="4197096"/>
            <a:ext cx="457200" cy="457200"/>
          </a:xfrm>
          <a:prstGeom prst="ellipse">
            <a:avLst/>
          </a:prstGeom>
          <a:solidFill>
            <a:srgbClr val="0A1F44"/>
          </a:solidFill>
          <a:ln/>
        </p:spPr>
      </p:sp>
      <p:pic>
        <p:nvPicPr>
          <p:cNvPr id="37" name="Image 5" descr="preencoded.png"/>
          <p:cNvPicPr>
            <a:picLocks noChangeAspect="1"/>
          </p:cNvPicPr>
          <p:nvPr/>
        </p:nvPicPr>
        <p:blipFill>
          <a:blip r:embed="rId16"/>
          <a:stretch>
            <a:fillRect/>
          </a:stretch>
        </p:blipFill>
        <p:spPr>
          <a:xfrm>
            <a:off x="864108" y="4311396"/>
            <a:ext cx="228600" cy="228600"/>
          </a:xfrm>
          <a:prstGeom prst="rect">
            <a:avLst/>
          </a:prstGeom>
        </p:spPr>
      </p:pic>
      <p:sp>
        <p:nvSpPr>
          <p:cNvPr id="38" name="Text 30"/>
          <p:cNvSpPr txBox="1"/>
          <p:nvPr/>
        </p:nvSpPr>
        <p:spPr>
          <a:xfrm>
            <a:off x="749808" y="4764024"/>
            <a:ext cx="2258568" cy="310896"/>
          </a:xfrm>
          <a:prstGeom prst="rect">
            <a:avLst/>
          </a:prstGeom>
          <a:noFill/>
          <a:ln/>
        </p:spPr>
        <p:txBody>
          <a:bodyPr wrap="square" lIns="0" tIns="0" rIns="0" bIns="0" rtlCol="0" anchor="ctr"/>
          <a:lstStyle/>
          <a:p>
            <a:pPr marL="0" indent="0">
              <a:buNone/>
            </a:pPr>
            <a:r>
              <a:rPr lang="en-US" sz="1400" b="1" u="sng" dirty="0">
                <a:solidFill>
                  <a:srgbClr val="0A1F44"/>
                </a:solidFill>
                <a:latin typeface="Calibri" pitchFamily="34" charset="0"/>
                <a:ea typeface="Calibri" pitchFamily="34" charset="-122"/>
                <a:cs typeface="Calibri" pitchFamily="34" charset="-120"/>
                <a:hlinkClick r:id="rId17">
                  <a:extLst>
                    <a:ext uri="{A12FA001-AC4F-418D-AE19-62706E023703}">
                      <ahyp:hlinkClr xmlns:ahyp="http://schemas.microsoft.com/office/drawing/2018/hyperlinkcolor" val="tx"/>
                    </a:ext>
                  </a:extLst>
                </a:hlinkClick>
              </a:rPr>
              <a:t>Alvaro Alvarez</a:t>
            </a:r>
            <a:endParaRPr lang="en-US" sz="1400" dirty="0"/>
          </a:p>
        </p:txBody>
      </p:sp>
      <p:sp>
        <p:nvSpPr>
          <p:cNvPr id="39" name="Text 31"/>
          <p:cNvSpPr txBox="1"/>
          <p:nvPr/>
        </p:nvSpPr>
        <p:spPr>
          <a:xfrm>
            <a:off x="749808" y="5065776"/>
            <a:ext cx="2258568" cy="256032"/>
          </a:xfrm>
          <a:prstGeom prst="rect">
            <a:avLst/>
          </a:prstGeom>
          <a:noFill/>
          <a:ln/>
        </p:spPr>
        <p:txBody>
          <a:bodyPr wrap="square" lIns="0" tIns="0" rIns="0" bIns="0" rtlCol="0" anchor="ctr"/>
          <a:lstStyle/>
          <a:p>
            <a:pPr marL="0" indent="0">
              <a:buNone/>
            </a:pPr>
            <a:r>
              <a:rPr lang="en-US" sz="1150" b="1" dirty="0">
                <a:solidFill>
                  <a:srgbClr val="003DA5"/>
                </a:solidFill>
                <a:latin typeface="Calibri" pitchFamily="34" charset="0"/>
                <a:ea typeface="Calibri" pitchFamily="34" charset="-122"/>
                <a:cs typeface="Calibri" pitchFamily="34" charset="-120"/>
              </a:rPr>
              <a:t>Innovative Media Librarian</a:t>
            </a:r>
            <a:endParaRPr lang="en-US" sz="1150" dirty="0"/>
          </a:p>
        </p:txBody>
      </p:sp>
      <p:sp>
        <p:nvSpPr>
          <p:cNvPr id="40" name="Text 32"/>
          <p:cNvSpPr txBox="1"/>
          <p:nvPr/>
        </p:nvSpPr>
        <p:spPr>
          <a:xfrm>
            <a:off x="749808" y="5340096"/>
            <a:ext cx="2258568" cy="457200"/>
          </a:xfrm>
          <a:prstGeom prst="rect">
            <a:avLst/>
          </a:prstGeom>
          <a:noFill/>
          <a:ln/>
        </p:spPr>
        <p:txBody>
          <a:bodyPr wrap="square" lIns="0" tIns="0" rIns="0" bIns="0" rtlCol="0" anchor="t"/>
          <a:lstStyle/>
          <a:p>
            <a:pPr marL="0" indent="0">
              <a:buNone/>
            </a:pPr>
            <a:r>
              <a:rPr lang="en-US" sz="1150" dirty="0">
                <a:solidFill>
                  <a:srgbClr val="5F6B7D"/>
                </a:solidFill>
                <a:latin typeface="Calibri" pitchFamily="34" charset="0"/>
                <a:ea typeface="Calibri" pitchFamily="34" charset="-122"/>
                <a:cs typeface="Calibri" pitchFamily="34" charset="-120"/>
              </a:rPr>
              <a:t>3D, VR/XR, AI-assisted media production</a:t>
            </a:r>
            <a:endParaRPr lang="en-US" sz="1150" dirty="0"/>
          </a:p>
        </p:txBody>
      </p:sp>
      <p:sp>
        <p:nvSpPr>
          <p:cNvPr id="41" name="Text 33"/>
          <p:cNvSpPr txBox="1"/>
          <p:nvPr/>
        </p:nvSpPr>
        <p:spPr>
          <a:xfrm>
            <a:off x="749808" y="5806440"/>
            <a:ext cx="2350008" cy="256032"/>
          </a:xfrm>
          <a:prstGeom prst="rect">
            <a:avLst/>
          </a:prstGeom>
          <a:noFill/>
          <a:ln/>
        </p:spPr>
        <p:txBody>
          <a:bodyPr wrap="square" lIns="0" tIns="0" rIns="0" bIns="0" rtlCol="0" anchor="ctr"/>
          <a:lstStyle/>
          <a:p>
            <a:pPr marL="0" indent="0">
              <a:buNone/>
            </a:pPr>
            <a:r>
              <a:rPr lang="en-US" sz="1100" u="sng" dirty="0">
                <a:solidFill>
                  <a:srgbClr val="003DA5"/>
                </a:solidFill>
                <a:latin typeface="Calibri" pitchFamily="34" charset="0"/>
                <a:ea typeface="Calibri" pitchFamily="34" charset="-122"/>
                <a:cs typeface="Calibri" pitchFamily="34" charset="-120"/>
                <a:hlinkClick r:id="rId18">
                  <a:extLst>
                    <a:ext uri="{A12FA001-AC4F-418D-AE19-62706E023703}">
                      <ahyp:hlinkClr xmlns:ahyp="http://schemas.microsoft.com/office/drawing/2018/hyperlinkcolor" val="tx"/>
                    </a:ext>
                  </a:extLst>
                </a:hlinkClick>
              </a:rPr>
              <a:t>alvaro.alvarez@ucr.edu</a:t>
            </a:r>
            <a:endParaRPr lang="en-US" sz="1100" dirty="0"/>
          </a:p>
        </p:txBody>
      </p:sp>
      <p:sp>
        <p:nvSpPr>
          <p:cNvPr id="42" name="Shape 34"/>
          <p:cNvSpPr/>
          <p:nvPr/>
        </p:nvSpPr>
        <p:spPr>
          <a:xfrm>
            <a:off x="3355848" y="3995928"/>
            <a:ext cx="2624328" cy="2194560"/>
          </a:xfrm>
          <a:prstGeom prst="rect">
            <a:avLst/>
          </a:prstGeom>
          <a:solidFill>
            <a:srgbClr val="EEF2F7"/>
          </a:solidFill>
          <a:ln/>
        </p:spPr>
      </p:sp>
      <p:sp>
        <p:nvSpPr>
          <p:cNvPr id="43" name="Shape 35"/>
          <p:cNvSpPr/>
          <p:nvPr/>
        </p:nvSpPr>
        <p:spPr>
          <a:xfrm>
            <a:off x="3557016" y="4197096"/>
            <a:ext cx="457200" cy="457200"/>
          </a:xfrm>
          <a:prstGeom prst="ellipse">
            <a:avLst/>
          </a:prstGeom>
          <a:solidFill>
            <a:srgbClr val="0A1F44"/>
          </a:solidFill>
          <a:ln/>
        </p:spPr>
      </p:sp>
      <p:pic>
        <p:nvPicPr>
          <p:cNvPr id="44" name="Image 6" descr="preencoded.png"/>
          <p:cNvPicPr>
            <a:picLocks noChangeAspect="1"/>
          </p:cNvPicPr>
          <p:nvPr/>
        </p:nvPicPr>
        <p:blipFill>
          <a:blip r:embed="rId19"/>
          <a:stretch>
            <a:fillRect/>
          </a:stretch>
        </p:blipFill>
        <p:spPr>
          <a:xfrm>
            <a:off x="3671316" y="4311396"/>
            <a:ext cx="228600" cy="228600"/>
          </a:xfrm>
          <a:prstGeom prst="rect">
            <a:avLst/>
          </a:prstGeom>
        </p:spPr>
      </p:pic>
      <p:sp>
        <p:nvSpPr>
          <p:cNvPr id="45" name="Text 36"/>
          <p:cNvSpPr txBox="1"/>
          <p:nvPr/>
        </p:nvSpPr>
        <p:spPr>
          <a:xfrm>
            <a:off x="3557016" y="4764024"/>
            <a:ext cx="2258568" cy="310896"/>
          </a:xfrm>
          <a:prstGeom prst="rect">
            <a:avLst/>
          </a:prstGeom>
          <a:noFill/>
          <a:ln/>
        </p:spPr>
        <p:txBody>
          <a:bodyPr wrap="square" lIns="0" tIns="0" rIns="0" bIns="0" rtlCol="0" anchor="ctr"/>
          <a:lstStyle/>
          <a:p>
            <a:pPr marL="0" indent="0">
              <a:buNone/>
            </a:pPr>
            <a:r>
              <a:rPr lang="en-US" sz="1400" b="1" u="sng" dirty="0">
                <a:solidFill>
                  <a:srgbClr val="0A1F44"/>
                </a:solidFill>
                <a:latin typeface="Calibri" pitchFamily="34" charset="0"/>
                <a:ea typeface="Calibri" pitchFamily="34" charset="-122"/>
                <a:cs typeface="Calibri" pitchFamily="34" charset="-120"/>
                <a:hlinkClick r:id="rId17">
                  <a:extLst>
                    <a:ext uri="{A12FA001-AC4F-418D-AE19-62706E023703}">
                      <ahyp:hlinkClr xmlns:ahyp="http://schemas.microsoft.com/office/drawing/2018/hyperlinkcolor" val="tx"/>
                    </a:ext>
                  </a:extLst>
                </a:hlinkClick>
              </a:rPr>
              <a:t>Brendon Wheeler</a:t>
            </a:r>
            <a:endParaRPr lang="en-US" sz="1400" dirty="0"/>
          </a:p>
        </p:txBody>
      </p:sp>
      <p:sp>
        <p:nvSpPr>
          <p:cNvPr id="46" name="Text 37"/>
          <p:cNvSpPr txBox="1"/>
          <p:nvPr/>
        </p:nvSpPr>
        <p:spPr>
          <a:xfrm>
            <a:off x="3557016" y="5065776"/>
            <a:ext cx="2258568" cy="256032"/>
          </a:xfrm>
          <a:prstGeom prst="rect">
            <a:avLst/>
          </a:prstGeom>
          <a:noFill/>
          <a:ln/>
        </p:spPr>
        <p:txBody>
          <a:bodyPr wrap="square" lIns="0" tIns="0" rIns="0" bIns="0" rtlCol="0" anchor="ctr"/>
          <a:lstStyle/>
          <a:p>
            <a:pPr marL="0" indent="0">
              <a:buNone/>
            </a:pPr>
            <a:r>
              <a:rPr lang="en-US" sz="1150" b="1" dirty="0">
                <a:solidFill>
                  <a:srgbClr val="003DA5"/>
                </a:solidFill>
                <a:latin typeface="Calibri" pitchFamily="34" charset="0"/>
                <a:ea typeface="Calibri" pitchFamily="34" charset="-122"/>
                <a:cs typeface="Calibri" pitchFamily="34" charset="-120"/>
              </a:rPr>
              <a:t>Maker Services Coordinator</a:t>
            </a:r>
            <a:endParaRPr lang="en-US" sz="1150" dirty="0"/>
          </a:p>
        </p:txBody>
      </p:sp>
      <p:sp>
        <p:nvSpPr>
          <p:cNvPr id="47" name="Text 38"/>
          <p:cNvSpPr txBox="1"/>
          <p:nvPr/>
        </p:nvSpPr>
        <p:spPr>
          <a:xfrm>
            <a:off x="3557016" y="5340096"/>
            <a:ext cx="2258568" cy="457200"/>
          </a:xfrm>
          <a:prstGeom prst="rect">
            <a:avLst/>
          </a:prstGeom>
          <a:noFill/>
          <a:ln/>
        </p:spPr>
        <p:txBody>
          <a:bodyPr wrap="square" lIns="0" tIns="0" rIns="0" bIns="0" rtlCol="0" anchor="t"/>
          <a:lstStyle/>
          <a:p>
            <a:pPr marL="0" indent="0">
              <a:buNone/>
            </a:pPr>
            <a:r>
              <a:rPr lang="en-US" sz="1150" dirty="0">
                <a:solidFill>
                  <a:srgbClr val="5F6B7D"/>
                </a:solidFill>
                <a:latin typeface="Calibri" pitchFamily="34" charset="0"/>
                <a:ea typeface="Calibri" pitchFamily="34" charset="-122"/>
                <a:cs typeface="Calibri" pitchFamily="34" charset="-120"/>
              </a:rPr>
              <a:t>Makerspace, 3D printing, laser, prototyping</a:t>
            </a:r>
            <a:endParaRPr lang="en-US" sz="1150" dirty="0"/>
          </a:p>
        </p:txBody>
      </p:sp>
      <p:sp>
        <p:nvSpPr>
          <p:cNvPr id="48" name="Text 39"/>
          <p:cNvSpPr txBox="1"/>
          <p:nvPr/>
        </p:nvSpPr>
        <p:spPr>
          <a:xfrm>
            <a:off x="3557016" y="5806440"/>
            <a:ext cx="2350008" cy="256032"/>
          </a:xfrm>
          <a:prstGeom prst="rect">
            <a:avLst/>
          </a:prstGeom>
          <a:noFill/>
          <a:ln/>
        </p:spPr>
        <p:txBody>
          <a:bodyPr wrap="square" lIns="0" tIns="0" rIns="0" bIns="0" rtlCol="0" anchor="ctr"/>
          <a:lstStyle/>
          <a:p>
            <a:pPr marL="0" indent="0">
              <a:buNone/>
            </a:pPr>
            <a:r>
              <a:rPr lang="en-US" sz="1100" u="sng" dirty="0">
                <a:solidFill>
                  <a:srgbClr val="003DA5"/>
                </a:solidFill>
                <a:latin typeface="Calibri" pitchFamily="34" charset="0"/>
                <a:ea typeface="Calibri" pitchFamily="34" charset="-122"/>
                <a:cs typeface="Calibri" pitchFamily="34" charset="-120"/>
                <a:hlinkClick r:id="rId20">
                  <a:extLst>
                    <a:ext uri="{A12FA001-AC4F-418D-AE19-62706E023703}">
                      <ahyp:hlinkClr xmlns:ahyp="http://schemas.microsoft.com/office/drawing/2018/hyperlinkcolor" val="tx"/>
                    </a:ext>
                  </a:extLst>
                </a:hlinkClick>
              </a:rPr>
              <a:t>brendon.wheeler@ucr.edu</a:t>
            </a:r>
            <a:endParaRPr lang="en-US" sz="1100" dirty="0"/>
          </a:p>
        </p:txBody>
      </p:sp>
      <p:sp>
        <p:nvSpPr>
          <p:cNvPr id="49" name="Shape 40"/>
          <p:cNvSpPr/>
          <p:nvPr/>
        </p:nvSpPr>
        <p:spPr>
          <a:xfrm>
            <a:off x="6163056" y="3995928"/>
            <a:ext cx="2624328" cy="2194560"/>
          </a:xfrm>
          <a:prstGeom prst="rect">
            <a:avLst/>
          </a:prstGeom>
          <a:solidFill>
            <a:srgbClr val="EEF2F7"/>
          </a:solidFill>
          <a:ln/>
        </p:spPr>
      </p:sp>
      <p:sp>
        <p:nvSpPr>
          <p:cNvPr id="50" name="Shape 41"/>
          <p:cNvSpPr/>
          <p:nvPr/>
        </p:nvSpPr>
        <p:spPr>
          <a:xfrm>
            <a:off x="6364224" y="4197096"/>
            <a:ext cx="457200" cy="457200"/>
          </a:xfrm>
          <a:prstGeom prst="ellipse">
            <a:avLst/>
          </a:prstGeom>
          <a:solidFill>
            <a:srgbClr val="0A1F44"/>
          </a:solidFill>
          <a:ln/>
        </p:spPr>
      </p:sp>
      <p:pic>
        <p:nvPicPr>
          <p:cNvPr id="51" name="Image 7" descr="preencoded.png"/>
          <p:cNvPicPr>
            <a:picLocks noChangeAspect="1"/>
          </p:cNvPicPr>
          <p:nvPr/>
        </p:nvPicPr>
        <p:blipFill>
          <a:blip r:embed="rId21"/>
          <a:stretch>
            <a:fillRect/>
          </a:stretch>
        </p:blipFill>
        <p:spPr>
          <a:xfrm>
            <a:off x="6478524" y="4311396"/>
            <a:ext cx="228600" cy="228600"/>
          </a:xfrm>
          <a:prstGeom prst="rect">
            <a:avLst/>
          </a:prstGeom>
        </p:spPr>
      </p:pic>
      <p:sp>
        <p:nvSpPr>
          <p:cNvPr id="52" name="Text 42"/>
          <p:cNvSpPr txBox="1"/>
          <p:nvPr/>
        </p:nvSpPr>
        <p:spPr>
          <a:xfrm>
            <a:off x="6364224" y="4764024"/>
            <a:ext cx="2258568" cy="310896"/>
          </a:xfrm>
          <a:prstGeom prst="rect">
            <a:avLst/>
          </a:prstGeom>
          <a:noFill/>
          <a:ln/>
        </p:spPr>
        <p:txBody>
          <a:bodyPr wrap="square" lIns="0" tIns="0" rIns="0" bIns="0" rtlCol="0" anchor="ctr"/>
          <a:lstStyle/>
          <a:p>
            <a:pPr marL="0" indent="0">
              <a:buNone/>
            </a:pPr>
            <a:r>
              <a:rPr lang="en-US" sz="1400" b="1" u="sng" dirty="0">
                <a:solidFill>
                  <a:srgbClr val="0A1F44"/>
                </a:solidFill>
                <a:latin typeface="Calibri" pitchFamily="34" charset="0"/>
                <a:ea typeface="Calibri" pitchFamily="34" charset="-122"/>
                <a:cs typeface="Calibri" pitchFamily="34" charset="-120"/>
                <a:hlinkClick r:id="rId22">
                  <a:extLst>
                    <a:ext uri="{A12FA001-AC4F-418D-AE19-62706E023703}">
                      <ahyp:hlinkClr xmlns:ahyp="http://schemas.microsoft.com/office/drawing/2018/hyperlinkcolor" val="tx"/>
                    </a:ext>
                  </a:extLst>
                </a:hlinkClick>
              </a:rPr>
              <a:t>Dan Szilagyi</a:t>
            </a:r>
            <a:endParaRPr lang="en-US" sz="1400" dirty="0"/>
          </a:p>
        </p:txBody>
      </p:sp>
      <p:sp>
        <p:nvSpPr>
          <p:cNvPr id="53" name="Text 43"/>
          <p:cNvSpPr txBox="1"/>
          <p:nvPr/>
        </p:nvSpPr>
        <p:spPr>
          <a:xfrm>
            <a:off x="6364224" y="5065776"/>
            <a:ext cx="2258568" cy="256032"/>
          </a:xfrm>
          <a:prstGeom prst="rect">
            <a:avLst/>
          </a:prstGeom>
          <a:noFill/>
          <a:ln/>
        </p:spPr>
        <p:txBody>
          <a:bodyPr wrap="square" lIns="0" tIns="0" rIns="0" bIns="0" rtlCol="0" anchor="ctr"/>
          <a:lstStyle/>
          <a:p>
            <a:pPr marL="0" indent="0">
              <a:buNone/>
            </a:pPr>
            <a:r>
              <a:rPr lang="en-US" sz="1150" b="1" dirty="0">
                <a:solidFill>
                  <a:srgbClr val="003DA5"/>
                </a:solidFill>
                <a:latin typeface="Calibri" pitchFamily="34" charset="0"/>
                <a:ea typeface="Calibri" pitchFamily="34" charset="-122"/>
                <a:cs typeface="Calibri" pitchFamily="34" charset="-120"/>
              </a:rPr>
              <a:t>Manager, Cyberinfrastructure</a:t>
            </a:r>
            <a:endParaRPr lang="en-US" sz="1150" dirty="0"/>
          </a:p>
        </p:txBody>
      </p:sp>
      <p:sp>
        <p:nvSpPr>
          <p:cNvPr id="54" name="Text 44"/>
          <p:cNvSpPr txBox="1"/>
          <p:nvPr/>
        </p:nvSpPr>
        <p:spPr>
          <a:xfrm>
            <a:off x="6364224" y="5340096"/>
            <a:ext cx="2258568" cy="457200"/>
          </a:xfrm>
          <a:prstGeom prst="rect">
            <a:avLst/>
          </a:prstGeom>
          <a:noFill/>
          <a:ln/>
        </p:spPr>
        <p:txBody>
          <a:bodyPr wrap="square" lIns="0" tIns="0" rIns="0" bIns="0" rtlCol="0" anchor="t"/>
          <a:lstStyle/>
          <a:p>
            <a:pPr marL="0" indent="0">
              <a:buNone/>
            </a:pPr>
            <a:r>
              <a:rPr lang="en-US" sz="1150" dirty="0">
                <a:solidFill>
                  <a:srgbClr val="5F6B7D"/>
                </a:solidFill>
                <a:latin typeface="Calibri" pitchFamily="34" charset="0"/>
                <a:ea typeface="Calibri" pitchFamily="34" charset="-122"/>
                <a:cs typeface="Calibri" pitchFamily="34" charset="-120"/>
              </a:rPr>
              <a:t>Software development &amp; research platforms</a:t>
            </a:r>
            <a:endParaRPr lang="en-US" sz="1150" dirty="0"/>
          </a:p>
        </p:txBody>
      </p:sp>
      <p:sp>
        <p:nvSpPr>
          <p:cNvPr id="55" name="Text 45"/>
          <p:cNvSpPr txBox="1"/>
          <p:nvPr/>
        </p:nvSpPr>
        <p:spPr>
          <a:xfrm>
            <a:off x="6364224" y="5806440"/>
            <a:ext cx="2350008" cy="256032"/>
          </a:xfrm>
          <a:prstGeom prst="rect">
            <a:avLst/>
          </a:prstGeom>
          <a:noFill/>
          <a:ln/>
        </p:spPr>
        <p:txBody>
          <a:bodyPr wrap="square" lIns="0" tIns="0" rIns="0" bIns="0" rtlCol="0" anchor="ctr"/>
          <a:lstStyle/>
          <a:p>
            <a:pPr marL="0" indent="0">
              <a:buNone/>
            </a:pPr>
            <a:r>
              <a:rPr lang="en-US" sz="1100" i="1" dirty="0">
                <a:solidFill>
                  <a:srgbClr val="5F6B7D"/>
                </a:solidFill>
                <a:latin typeface="Calibri" pitchFamily="34" charset="0"/>
                <a:ea typeface="Calibri" pitchFamily="34" charset="-122"/>
                <a:cs typeface="Calibri" pitchFamily="34" charset="-120"/>
              </a:rPr>
              <a:t>Digital Initiatives showcase</a:t>
            </a:r>
            <a:endParaRPr lang="en-US" sz="1100" dirty="0"/>
          </a:p>
        </p:txBody>
      </p:sp>
      <p:sp>
        <p:nvSpPr>
          <p:cNvPr id="56" name="Shape 46"/>
          <p:cNvSpPr/>
          <p:nvPr/>
        </p:nvSpPr>
        <p:spPr>
          <a:xfrm>
            <a:off x="8970264" y="3995928"/>
            <a:ext cx="2624328" cy="2194560"/>
          </a:xfrm>
          <a:prstGeom prst="rect">
            <a:avLst/>
          </a:prstGeom>
          <a:solidFill>
            <a:srgbClr val="EEF2F7"/>
          </a:solidFill>
          <a:ln/>
        </p:spPr>
      </p:sp>
      <p:sp>
        <p:nvSpPr>
          <p:cNvPr id="57" name="Shape 47"/>
          <p:cNvSpPr/>
          <p:nvPr/>
        </p:nvSpPr>
        <p:spPr>
          <a:xfrm>
            <a:off x="9171432" y="4197096"/>
            <a:ext cx="457200" cy="457200"/>
          </a:xfrm>
          <a:prstGeom prst="ellipse">
            <a:avLst/>
          </a:prstGeom>
          <a:solidFill>
            <a:srgbClr val="0A1F44"/>
          </a:solidFill>
          <a:ln/>
        </p:spPr>
      </p:sp>
      <p:pic>
        <p:nvPicPr>
          <p:cNvPr id="58" name="Image 8" descr="preencoded.png"/>
          <p:cNvPicPr>
            <a:picLocks noChangeAspect="1"/>
          </p:cNvPicPr>
          <p:nvPr/>
        </p:nvPicPr>
        <p:blipFill>
          <a:blip r:embed="rId23"/>
          <a:stretch>
            <a:fillRect/>
          </a:stretch>
        </p:blipFill>
        <p:spPr>
          <a:xfrm>
            <a:off x="9285732" y="4311396"/>
            <a:ext cx="228600" cy="228600"/>
          </a:xfrm>
          <a:prstGeom prst="rect">
            <a:avLst/>
          </a:prstGeom>
        </p:spPr>
      </p:pic>
      <p:sp>
        <p:nvSpPr>
          <p:cNvPr id="59" name="Text 48"/>
          <p:cNvSpPr txBox="1"/>
          <p:nvPr/>
        </p:nvSpPr>
        <p:spPr>
          <a:xfrm>
            <a:off x="9171432" y="4764024"/>
            <a:ext cx="2258568" cy="310896"/>
          </a:xfrm>
          <a:prstGeom prst="rect">
            <a:avLst/>
          </a:prstGeom>
          <a:noFill/>
          <a:ln/>
        </p:spPr>
        <p:txBody>
          <a:bodyPr wrap="square" lIns="0" tIns="0" rIns="0" bIns="0" rtlCol="0" anchor="ctr"/>
          <a:lstStyle/>
          <a:p>
            <a:pPr marL="0" indent="0">
              <a:buNone/>
            </a:pPr>
            <a:r>
              <a:rPr lang="en-US" sz="1400" b="1" u="sng" dirty="0">
                <a:solidFill>
                  <a:srgbClr val="0A1F44"/>
                </a:solidFill>
                <a:latin typeface="Calibri" pitchFamily="34" charset="0"/>
                <a:ea typeface="Calibri" pitchFamily="34" charset="-122"/>
                <a:cs typeface="Calibri" pitchFamily="34" charset="-120"/>
                <a:hlinkClick r:id="rId24">
                  <a:extLst>
                    <a:ext uri="{A12FA001-AC4F-418D-AE19-62706E023703}">
                      <ahyp:hlinkClr xmlns:ahyp="http://schemas.microsoft.com/office/drawing/2018/hyperlinkcolor" val="tx"/>
                    </a:ext>
                  </a:extLst>
                </a:hlinkClick>
              </a:rPr>
              <a:t>Ray Uzwyshyn, Ph.D.</a:t>
            </a:r>
            <a:endParaRPr lang="en-US" sz="1400" dirty="0"/>
          </a:p>
        </p:txBody>
      </p:sp>
      <p:sp>
        <p:nvSpPr>
          <p:cNvPr id="60" name="Text 49"/>
          <p:cNvSpPr txBox="1"/>
          <p:nvPr/>
        </p:nvSpPr>
        <p:spPr>
          <a:xfrm>
            <a:off x="9171432" y="5065776"/>
            <a:ext cx="2258568" cy="256032"/>
          </a:xfrm>
          <a:prstGeom prst="rect">
            <a:avLst/>
          </a:prstGeom>
          <a:noFill/>
          <a:ln/>
        </p:spPr>
        <p:txBody>
          <a:bodyPr wrap="square" lIns="0" tIns="0" rIns="0" bIns="0" rtlCol="0" anchor="ctr"/>
          <a:lstStyle/>
          <a:p>
            <a:pPr marL="0" indent="0">
              <a:buNone/>
            </a:pPr>
            <a:r>
              <a:rPr lang="en-US" sz="1150" b="1" dirty="0">
                <a:solidFill>
                  <a:srgbClr val="003DA5"/>
                </a:solidFill>
                <a:latin typeface="Calibri" pitchFamily="34" charset="0"/>
                <a:ea typeface="Calibri" pitchFamily="34" charset="-122"/>
                <a:cs typeface="Calibri" pitchFamily="34" charset="-120"/>
              </a:rPr>
              <a:t>Acting AUL &amp; Director</a:t>
            </a:r>
            <a:endParaRPr lang="en-US" sz="1150" dirty="0"/>
          </a:p>
        </p:txBody>
      </p:sp>
      <p:sp>
        <p:nvSpPr>
          <p:cNvPr id="61" name="Text 50"/>
          <p:cNvSpPr txBox="1"/>
          <p:nvPr/>
        </p:nvSpPr>
        <p:spPr>
          <a:xfrm>
            <a:off x="9171432" y="5340096"/>
            <a:ext cx="2258568" cy="457200"/>
          </a:xfrm>
          <a:prstGeom prst="rect">
            <a:avLst/>
          </a:prstGeom>
          <a:noFill/>
          <a:ln/>
        </p:spPr>
        <p:txBody>
          <a:bodyPr wrap="square" lIns="0" tIns="0" rIns="0" bIns="0" rtlCol="0" anchor="t"/>
          <a:lstStyle/>
          <a:p>
            <a:pPr marL="0" indent="0">
              <a:buNone/>
            </a:pPr>
            <a:r>
              <a:rPr lang="en-US" sz="1150" dirty="0">
                <a:solidFill>
                  <a:srgbClr val="5F6B7D"/>
                </a:solidFill>
                <a:latin typeface="Calibri" pitchFamily="34" charset="0"/>
                <a:ea typeface="Calibri" pitchFamily="34" charset="-122"/>
                <a:cs typeface="Calibri" pitchFamily="34" charset="-120"/>
              </a:rPr>
              <a:t>Partnerships, collaborations, grants</a:t>
            </a:r>
            <a:endParaRPr lang="en-US" sz="1150" dirty="0"/>
          </a:p>
        </p:txBody>
      </p:sp>
      <p:sp>
        <p:nvSpPr>
          <p:cNvPr id="62" name="Text 51"/>
          <p:cNvSpPr txBox="1"/>
          <p:nvPr/>
        </p:nvSpPr>
        <p:spPr>
          <a:xfrm>
            <a:off x="9171432" y="5806440"/>
            <a:ext cx="2350008" cy="256032"/>
          </a:xfrm>
          <a:prstGeom prst="rect">
            <a:avLst/>
          </a:prstGeom>
          <a:noFill/>
          <a:ln/>
        </p:spPr>
        <p:txBody>
          <a:bodyPr wrap="square" lIns="0" tIns="0" rIns="0" bIns="0" rtlCol="0" anchor="ctr"/>
          <a:lstStyle/>
          <a:p>
            <a:pPr marL="0" indent="0">
              <a:buNone/>
            </a:pPr>
            <a:r>
              <a:rPr lang="en-US" sz="1100" u="sng" dirty="0">
                <a:solidFill>
                  <a:srgbClr val="003DA5"/>
                </a:solidFill>
                <a:latin typeface="Calibri" pitchFamily="34" charset="0"/>
                <a:ea typeface="Calibri" pitchFamily="34" charset="-122"/>
                <a:cs typeface="Calibri" pitchFamily="34" charset="-120"/>
                <a:hlinkClick r:id="rId25">
                  <a:extLst>
                    <a:ext uri="{A12FA001-AC4F-418D-AE19-62706E023703}">
                      <ahyp:hlinkClr xmlns:ahyp="http://schemas.microsoft.com/office/drawing/2018/hyperlinkcolor" val="tx"/>
                    </a:ext>
                  </a:extLst>
                </a:hlinkClick>
              </a:rPr>
              <a:t>raymondu@ucr.edu</a:t>
            </a:r>
            <a:endParaRPr lang="en-US" sz="110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8">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548640" y="384048"/>
            <a:ext cx="9144000" cy="256032"/>
          </a:xfrm>
          <a:prstGeom prst="rect">
            <a:avLst/>
          </a:prstGeom>
          <a:noFill/>
          <a:ln/>
        </p:spPr>
        <p:txBody>
          <a:bodyPr wrap="square" lIns="0" tIns="0" rIns="0" bIns="0" rtlCol="0" anchor="ctr"/>
          <a:lstStyle/>
          <a:p>
            <a:pPr marL="0" indent="0">
              <a:buNone/>
            </a:pPr>
            <a:r>
              <a:rPr lang="en-US" sz="1100" b="1" kern="0" spc="300" dirty="0">
                <a:solidFill>
                  <a:srgbClr val="003DA5"/>
                </a:solidFill>
                <a:latin typeface="Calibri" pitchFamily="34" charset="0"/>
                <a:ea typeface="Calibri" pitchFamily="34" charset="-122"/>
                <a:cs typeface="Calibri" pitchFamily="34" charset="-120"/>
              </a:rPr>
              <a:t>02 · CONSULT</a:t>
            </a:r>
            <a:endParaRPr lang="en-US" sz="1100" dirty="0"/>
          </a:p>
        </p:txBody>
      </p:sp>
      <p:sp>
        <p:nvSpPr>
          <p:cNvPr id="3" name="Text 1"/>
          <p:cNvSpPr txBox="1"/>
          <p:nvPr/>
        </p:nvSpPr>
        <p:spPr>
          <a:xfrm>
            <a:off x="548640" y="658368"/>
            <a:ext cx="11064240" cy="685800"/>
          </a:xfrm>
          <a:prstGeom prst="rect">
            <a:avLst/>
          </a:prstGeom>
          <a:noFill/>
          <a:ln/>
        </p:spPr>
        <p:txBody>
          <a:bodyPr wrap="square" lIns="0" tIns="0" rIns="0" bIns="0" rtlCol="0" anchor="t"/>
          <a:lstStyle/>
          <a:p>
            <a:pPr marL="0" indent="0">
              <a:buNone/>
            </a:pPr>
            <a:r>
              <a:rPr lang="en-US" sz="3000" dirty="0">
                <a:solidFill>
                  <a:srgbClr val="0A1F44"/>
                </a:solidFill>
                <a:latin typeface="Cambria" pitchFamily="34" charset="0"/>
                <a:ea typeface="Cambria" pitchFamily="34" charset="-122"/>
                <a:cs typeface="Cambria" pitchFamily="34" charset="-120"/>
              </a:rPr>
              <a:t>Four Ways to Work With Us</a:t>
            </a:r>
            <a:endParaRPr lang="en-US" sz="3000" dirty="0"/>
          </a:p>
        </p:txBody>
      </p:sp>
      <p:pic>
        <p:nvPicPr>
          <p:cNvPr id="4" name="Image 0" descr="preencoded.png"/>
          <p:cNvPicPr>
            <a:picLocks noChangeAspect="1"/>
          </p:cNvPicPr>
          <p:nvPr/>
        </p:nvPicPr>
        <p:blipFill>
          <a:blip r:embed="rId3"/>
          <a:stretch>
            <a:fillRect/>
          </a:stretch>
        </p:blipFill>
        <p:spPr>
          <a:xfrm>
            <a:off x="548640" y="6382512"/>
            <a:ext cx="1037744" cy="237744"/>
          </a:xfrm>
          <a:prstGeom prst="rect">
            <a:avLst/>
          </a:prstGeom>
        </p:spPr>
      </p:pic>
      <p:sp>
        <p:nvSpPr>
          <p:cNvPr id="5" name="Text 2"/>
          <p:cNvSpPr txBox="1"/>
          <p:nvPr/>
        </p:nvSpPr>
        <p:spPr>
          <a:xfrm>
            <a:off x="1769264" y="6382512"/>
            <a:ext cx="3657600" cy="237744"/>
          </a:xfrm>
          <a:prstGeom prst="rect">
            <a:avLst/>
          </a:prstGeom>
          <a:noFill/>
          <a:ln/>
        </p:spPr>
        <p:txBody>
          <a:bodyPr wrap="square" lIns="0" tIns="0" rIns="0" bIns="0" rtlCol="0" anchor="ctr"/>
          <a:lstStyle/>
          <a:p>
            <a:pPr marL="0" indent="0">
              <a:buNone/>
            </a:pPr>
            <a:r>
              <a:rPr lang="en-US" sz="900" dirty="0">
                <a:solidFill>
                  <a:srgbClr val="5F6B7D"/>
                </a:solidFill>
                <a:latin typeface="Calibri" pitchFamily="34" charset="0"/>
                <a:ea typeface="Calibri" pitchFamily="34" charset="-122"/>
                <a:cs typeface="Calibri" pitchFamily="34" charset="-120"/>
              </a:rPr>
              <a:t>Research &amp; Technology Services</a:t>
            </a:r>
            <a:endParaRPr lang="en-US" sz="900" dirty="0"/>
          </a:p>
        </p:txBody>
      </p:sp>
      <p:sp>
        <p:nvSpPr>
          <p:cNvPr id="6" name="Text 3"/>
          <p:cNvSpPr txBox="1"/>
          <p:nvPr/>
        </p:nvSpPr>
        <p:spPr>
          <a:xfrm>
            <a:off x="10728655" y="6382512"/>
            <a:ext cx="914400" cy="237744"/>
          </a:xfrm>
          <a:prstGeom prst="rect">
            <a:avLst/>
          </a:prstGeom>
          <a:noFill/>
          <a:ln/>
        </p:spPr>
        <p:txBody>
          <a:bodyPr wrap="square" lIns="0" tIns="0" rIns="0" bIns="0" rtlCol="0" anchor="ctr"/>
          <a:lstStyle/>
          <a:p>
            <a:pPr marL="0" indent="0" algn="r">
              <a:buNone/>
            </a:pPr>
            <a:r>
              <a:rPr lang="en-US" sz="900" dirty="0">
                <a:solidFill>
                  <a:srgbClr val="5F6B7D"/>
                </a:solidFill>
                <a:latin typeface="Calibri" pitchFamily="34" charset="0"/>
                <a:ea typeface="Calibri" pitchFamily="34" charset="-122"/>
                <a:cs typeface="Calibri" pitchFamily="34" charset="-120"/>
              </a:rPr>
              <a:t>18</a:t>
            </a:r>
            <a:endParaRPr lang="en-US" sz="900" dirty="0"/>
          </a:p>
        </p:txBody>
      </p:sp>
      <p:sp>
        <p:nvSpPr>
          <p:cNvPr id="7" name="Shape 4"/>
          <p:cNvSpPr/>
          <p:nvPr/>
        </p:nvSpPr>
        <p:spPr>
          <a:xfrm>
            <a:off x="548640" y="1600200"/>
            <a:ext cx="2624328" cy="2148840"/>
          </a:xfrm>
          <a:prstGeom prst="rect">
            <a:avLst/>
          </a:prstGeom>
          <a:solidFill>
            <a:srgbClr val="0A1F44"/>
          </a:solidFill>
          <a:ln/>
        </p:spPr>
      </p:sp>
      <p:sp>
        <p:nvSpPr>
          <p:cNvPr id="8" name="Shape 5"/>
          <p:cNvSpPr/>
          <p:nvPr/>
        </p:nvSpPr>
        <p:spPr>
          <a:xfrm>
            <a:off x="777240" y="1828800"/>
            <a:ext cx="512064" cy="512064"/>
          </a:xfrm>
          <a:prstGeom prst="ellipse">
            <a:avLst/>
          </a:prstGeom>
          <a:solidFill>
            <a:srgbClr val="FFB81C"/>
          </a:solidFill>
          <a:ln/>
        </p:spPr>
      </p:sp>
      <p:pic>
        <p:nvPicPr>
          <p:cNvPr id="9" name="Image 1" descr="preencoded.png"/>
          <p:cNvPicPr>
            <a:picLocks noChangeAspect="1"/>
          </p:cNvPicPr>
          <p:nvPr/>
        </p:nvPicPr>
        <p:blipFill>
          <a:blip r:embed="rId4"/>
          <a:stretch>
            <a:fillRect/>
          </a:stretch>
        </p:blipFill>
        <p:spPr>
          <a:xfrm>
            <a:off x="905256" y="1956816"/>
            <a:ext cx="256032" cy="256032"/>
          </a:xfrm>
          <a:prstGeom prst="rect">
            <a:avLst/>
          </a:prstGeom>
        </p:spPr>
      </p:pic>
      <p:sp>
        <p:nvSpPr>
          <p:cNvPr id="10" name="Text 6"/>
          <p:cNvSpPr txBox="1"/>
          <p:nvPr/>
        </p:nvSpPr>
        <p:spPr>
          <a:xfrm>
            <a:off x="1417320" y="1828800"/>
            <a:ext cx="1664208" cy="512064"/>
          </a:xfrm>
          <a:prstGeom prst="rect">
            <a:avLst/>
          </a:prstGeom>
          <a:noFill/>
          <a:ln/>
        </p:spPr>
        <p:txBody>
          <a:bodyPr wrap="square" lIns="0" tIns="0" rIns="0" bIns="0" rtlCol="0" anchor="ctr"/>
          <a:lstStyle/>
          <a:p>
            <a:pPr marL="0" indent="0">
              <a:buNone/>
            </a:pPr>
            <a:r>
              <a:rPr lang="en-US" sz="1800" b="1" u="sng" dirty="0">
                <a:solidFill>
                  <a:srgbClr val="FFFFFF"/>
                </a:solidFill>
                <a:latin typeface="Cambria" pitchFamily="34" charset="0"/>
                <a:ea typeface="Cambria" pitchFamily="34" charset="-122"/>
                <a:cs typeface="Cambria" pitchFamily="34" charset="-120"/>
                <a:hlinkClick r:id="rId5">
                  <a:extLst>
                    <a:ext uri="{A12FA001-AC4F-418D-AE19-62706E023703}">
                      <ahyp:hlinkClr xmlns:ahyp="http://schemas.microsoft.com/office/drawing/2018/hyperlinkcolor" val="tx"/>
                    </a:ext>
                  </a:extLst>
                </a:hlinkClick>
              </a:rPr>
              <a:t>Consultations</a:t>
            </a:r>
            <a:endParaRPr lang="en-US" sz="1800" dirty="0"/>
          </a:p>
        </p:txBody>
      </p:sp>
      <p:sp>
        <p:nvSpPr>
          <p:cNvPr id="11" name="Text 7"/>
          <p:cNvSpPr txBox="1"/>
          <p:nvPr/>
        </p:nvSpPr>
        <p:spPr>
          <a:xfrm>
            <a:off x="777240" y="2514600"/>
            <a:ext cx="2212848" cy="1097280"/>
          </a:xfrm>
          <a:prstGeom prst="rect">
            <a:avLst/>
          </a:prstGeom>
          <a:noFill/>
          <a:ln/>
        </p:spPr>
        <p:txBody>
          <a:bodyPr wrap="square" lIns="0" tIns="0" rIns="0" bIns="0" rtlCol="0" anchor="t"/>
          <a:lstStyle/>
          <a:p>
            <a:pPr marL="0" indent="0">
              <a:buNone/>
            </a:pPr>
            <a:r>
              <a:rPr lang="en-US" sz="1300" dirty="0">
                <a:solidFill>
                  <a:srgbClr val="C9D6EA"/>
                </a:solidFill>
                <a:latin typeface="Calibri" pitchFamily="34" charset="0"/>
                <a:ea typeface="Calibri" pitchFamily="34" charset="-122"/>
                <a:cs typeface="Calibri" pitchFamily="34" charset="-120"/>
              </a:rPr>
              <a:t>Your question, methods, data or technical obstacle — in person or on Zoom.</a:t>
            </a:r>
            <a:endParaRPr lang="en-US" sz="1300" dirty="0"/>
          </a:p>
        </p:txBody>
      </p:sp>
      <p:sp>
        <p:nvSpPr>
          <p:cNvPr id="12" name="Shape 8"/>
          <p:cNvSpPr/>
          <p:nvPr/>
        </p:nvSpPr>
        <p:spPr>
          <a:xfrm>
            <a:off x="3355848" y="1600200"/>
            <a:ext cx="2624328" cy="2148840"/>
          </a:xfrm>
          <a:prstGeom prst="rect">
            <a:avLst/>
          </a:prstGeom>
          <a:solidFill>
            <a:srgbClr val="EEF2F7"/>
          </a:solidFill>
          <a:ln/>
        </p:spPr>
      </p:sp>
      <p:sp>
        <p:nvSpPr>
          <p:cNvPr id="13" name="Shape 9"/>
          <p:cNvSpPr/>
          <p:nvPr/>
        </p:nvSpPr>
        <p:spPr>
          <a:xfrm>
            <a:off x="3584448" y="1828800"/>
            <a:ext cx="512064" cy="512064"/>
          </a:xfrm>
          <a:prstGeom prst="ellipse">
            <a:avLst/>
          </a:prstGeom>
          <a:solidFill>
            <a:srgbClr val="0A1F44"/>
          </a:solidFill>
          <a:ln/>
        </p:spPr>
      </p:sp>
      <p:pic>
        <p:nvPicPr>
          <p:cNvPr id="14" name="Image 2" descr="preencoded.png"/>
          <p:cNvPicPr>
            <a:picLocks noChangeAspect="1"/>
          </p:cNvPicPr>
          <p:nvPr/>
        </p:nvPicPr>
        <p:blipFill>
          <a:blip r:embed="rId6"/>
          <a:stretch>
            <a:fillRect/>
          </a:stretch>
        </p:blipFill>
        <p:spPr>
          <a:xfrm>
            <a:off x="3712464" y="1956816"/>
            <a:ext cx="256032" cy="256032"/>
          </a:xfrm>
          <a:prstGeom prst="rect">
            <a:avLst/>
          </a:prstGeom>
        </p:spPr>
      </p:pic>
      <p:sp>
        <p:nvSpPr>
          <p:cNvPr id="15" name="Text 10"/>
          <p:cNvSpPr txBox="1"/>
          <p:nvPr/>
        </p:nvSpPr>
        <p:spPr>
          <a:xfrm>
            <a:off x="4224528" y="1828800"/>
            <a:ext cx="1664208" cy="512064"/>
          </a:xfrm>
          <a:prstGeom prst="rect">
            <a:avLst/>
          </a:prstGeom>
          <a:noFill/>
          <a:ln/>
        </p:spPr>
        <p:txBody>
          <a:bodyPr wrap="square" lIns="0" tIns="0" rIns="0" bIns="0" rtlCol="0" anchor="ctr"/>
          <a:lstStyle/>
          <a:p>
            <a:pPr marL="0" indent="0">
              <a:buNone/>
            </a:pPr>
            <a:r>
              <a:rPr lang="en-US" sz="1800" b="1" u="sng" dirty="0">
                <a:solidFill>
                  <a:srgbClr val="0A1F44"/>
                </a:solidFill>
                <a:latin typeface="Cambria" pitchFamily="34" charset="0"/>
                <a:ea typeface="Cambria" pitchFamily="34" charset="-122"/>
                <a:cs typeface="Cambria" pitchFamily="34" charset="-120"/>
                <a:hlinkClick r:id="rId7">
                  <a:extLst>
                    <a:ext uri="{A12FA001-AC4F-418D-AE19-62706E023703}">
                      <ahyp:hlinkClr xmlns:ahyp="http://schemas.microsoft.com/office/drawing/2018/hyperlinkcolor" val="tx"/>
                    </a:ext>
                  </a:extLst>
                </a:hlinkClick>
              </a:rPr>
              <a:t>Workshops</a:t>
            </a:r>
            <a:endParaRPr lang="en-US" sz="1800" dirty="0"/>
          </a:p>
        </p:txBody>
      </p:sp>
      <p:sp>
        <p:nvSpPr>
          <p:cNvPr id="16" name="Text 11"/>
          <p:cNvSpPr txBox="1"/>
          <p:nvPr/>
        </p:nvSpPr>
        <p:spPr>
          <a:xfrm>
            <a:off x="3584448" y="2514600"/>
            <a:ext cx="2212848" cy="1097280"/>
          </a:xfrm>
          <a:prstGeom prst="rect">
            <a:avLst/>
          </a:prstGeom>
          <a:noFill/>
          <a:ln/>
        </p:spPr>
        <p:txBody>
          <a:bodyPr wrap="square" lIns="0" tIns="0" rIns="0" bIns="0" rtlCol="0" anchor="t"/>
          <a:lstStyle/>
          <a:p>
            <a:pPr marL="0" indent="0">
              <a:buNone/>
            </a:pPr>
            <a:r>
              <a:rPr lang="en-US" sz="1300" dirty="0">
                <a:solidFill>
                  <a:srgbClr val="5F6B7D"/>
                </a:solidFill>
                <a:latin typeface="Calibri" pitchFamily="34" charset="0"/>
                <a:ea typeface="Calibri" pitchFamily="34" charset="-122"/>
                <a:cs typeface="Calibri" pitchFamily="34" charset="-120"/>
              </a:rPr>
              <a:t>Guided, hands-on skill building in AI, data, GIS, making and digital methods.</a:t>
            </a:r>
            <a:endParaRPr lang="en-US" sz="1300" dirty="0"/>
          </a:p>
        </p:txBody>
      </p:sp>
      <p:sp>
        <p:nvSpPr>
          <p:cNvPr id="17" name="Shape 12"/>
          <p:cNvSpPr/>
          <p:nvPr/>
        </p:nvSpPr>
        <p:spPr>
          <a:xfrm>
            <a:off x="6163056" y="1600200"/>
            <a:ext cx="2624328" cy="2148840"/>
          </a:xfrm>
          <a:prstGeom prst="rect">
            <a:avLst/>
          </a:prstGeom>
          <a:solidFill>
            <a:srgbClr val="EEF2F7"/>
          </a:solidFill>
          <a:ln/>
        </p:spPr>
      </p:sp>
      <p:sp>
        <p:nvSpPr>
          <p:cNvPr id="18" name="Shape 13"/>
          <p:cNvSpPr/>
          <p:nvPr/>
        </p:nvSpPr>
        <p:spPr>
          <a:xfrm>
            <a:off x="6391656" y="1828800"/>
            <a:ext cx="512064" cy="512064"/>
          </a:xfrm>
          <a:prstGeom prst="ellipse">
            <a:avLst/>
          </a:prstGeom>
          <a:solidFill>
            <a:srgbClr val="0A1F44"/>
          </a:solidFill>
          <a:ln/>
        </p:spPr>
      </p:sp>
      <p:pic>
        <p:nvPicPr>
          <p:cNvPr id="19" name="Image 3" descr="preencoded.png"/>
          <p:cNvPicPr>
            <a:picLocks noChangeAspect="1"/>
          </p:cNvPicPr>
          <p:nvPr/>
        </p:nvPicPr>
        <p:blipFill>
          <a:blip r:embed="rId8"/>
          <a:stretch>
            <a:fillRect/>
          </a:stretch>
        </p:blipFill>
        <p:spPr>
          <a:xfrm>
            <a:off x="6519672" y="1956816"/>
            <a:ext cx="256032" cy="256032"/>
          </a:xfrm>
          <a:prstGeom prst="rect">
            <a:avLst/>
          </a:prstGeom>
        </p:spPr>
      </p:pic>
      <p:sp>
        <p:nvSpPr>
          <p:cNvPr id="20" name="Text 14"/>
          <p:cNvSpPr txBox="1"/>
          <p:nvPr/>
        </p:nvSpPr>
        <p:spPr>
          <a:xfrm>
            <a:off x="7031736" y="1828800"/>
            <a:ext cx="1664208" cy="512064"/>
          </a:xfrm>
          <a:prstGeom prst="rect">
            <a:avLst/>
          </a:prstGeom>
          <a:noFill/>
          <a:ln/>
        </p:spPr>
        <p:txBody>
          <a:bodyPr wrap="square" lIns="0" tIns="0" rIns="0" bIns="0" rtlCol="0" anchor="ctr"/>
          <a:lstStyle/>
          <a:p>
            <a:pPr marL="0" indent="0">
              <a:buNone/>
            </a:pPr>
            <a:r>
              <a:rPr lang="en-US" sz="1800" b="1" u="sng" dirty="0">
                <a:solidFill>
                  <a:srgbClr val="0A1F44"/>
                </a:solidFill>
                <a:latin typeface="Cambria" pitchFamily="34" charset="0"/>
                <a:ea typeface="Cambria" pitchFamily="34" charset="-122"/>
                <a:cs typeface="Cambria" pitchFamily="34" charset="-120"/>
                <a:hlinkClick r:id="rId9">
                  <a:extLst>
                    <a:ext uri="{A12FA001-AC4F-418D-AE19-62706E023703}">
                      <ahyp:hlinkClr xmlns:ahyp="http://schemas.microsoft.com/office/drawing/2018/hyperlinkcolor" val="tx"/>
                    </a:ext>
                  </a:extLst>
                </a:hlinkClick>
              </a:rPr>
              <a:t>Meetups</a:t>
            </a:r>
            <a:endParaRPr lang="en-US" sz="1800" dirty="0"/>
          </a:p>
        </p:txBody>
      </p:sp>
      <p:sp>
        <p:nvSpPr>
          <p:cNvPr id="21" name="Text 15"/>
          <p:cNvSpPr txBox="1"/>
          <p:nvPr/>
        </p:nvSpPr>
        <p:spPr>
          <a:xfrm>
            <a:off x="6391656" y="2514600"/>
            <a:ext cx="2212848" cy="1097280"/>
          </a:xfrm>
          <a:prstGeom prst="rect">
            <a:avLst/>
          </a:prstGeom>
          <a:noFill/>
          <a:ln/>
        </p:spPr>
        <p:txBody>
          <a:bodyPr wrap="square" lIns="0" tIns="0" rIns="0" bIns="0" rtlCol="0" anchor="t"/>
          <a:lstStyle/>
          <a:p>
            <a:pPr marL="0" indent="0">
              <a:buNone/>
            </a:pPr>
            <a:r>
              <a:rPr lang="en-US" sz="1300" dirty="0">
                <a:solidFill>
                  <a:srgbClr val="5F6B7D"/>
                </a:solidFill>
                <a:latin typeface="Calibri" pitchFamily="34" charset="0"/>
                <a:ea typeface="Calibri" pitchFamily="34" charset="-122"/>
                <a:cs typeface="Calibri" pitchFamily="34" charset="-120"/>
              </a:rPr>
              <a:t>Exchange approaches with a community: AI Brown Bags, GIS and Maker Meetups.</a:t>
            </a:r>
            <a:endParaRPr lang="en-US" sz="1300" dirty="0"/>
          </a:p>
        </p:txBody>
      </p:sp>
      <p:sp>
        <p:nvSpPr>
          <p:cNvPr id="22" name="Shape 16"/>
          <p:cNvSpPr/>
          <p:nvPr/>
        </p:nvSpPr>
        <p:spPr>
          <a:xfrm>
            <a:off x="8970264" y="1600200"/>
            <a:ext cx="2624328" cy="2148840"/>
          </a:xfrm>
          <a:prstGeom prst="rect">
            <a:avLst/>
          </a:prstGeom>
          <a:solidFill>
            <a:srgbClr val="EEF2F7"/>
          </a:solidFill>
          <a:ln/>
        </p:spPr>
      </p:sp>
      <p:sp>
        <p:nvSpPr>
          <p:cNvPr id="23" name="Shape 17"/>
          <p:cNvSpPr/>
          <p:nvPr/>
        </p:nvSpPr>
        <p:spPr>
          <a:xfrm>
            <a:off x="9198864" y="1828800"/>
            <a:ext cx="512064" cy="512064"/>
          </a:xfrm>
          <a:prstGeom prst="ellipse">
            <a:avLst/>
          </a:prstGeom>
          <a:solidFill>
            <a:srgbClr val="0A1F44"/>
          </a:solidFill>
          <a:ln/>
        </p:spPr>
      </p:sp>
      <p:pic>
        <p:nvPicPr>
          <p:cNvPr id="24" name="Image 4" descr="preencoded.png"/>
          <p:cNvPicPr>
            <a:picLocks noChangeAspect="1"/>
          </p:cNvPicPr>
          <p:nvPr/>
        </p:nvPicPr>
        <p:blipFill>
          <a:blip r:embed="rId10"/>
          <a:stretch>
            <a:fillRect/>
          </a:stretch>
        </p:blipFill>
        <p:spPr>
          <a:xfrm>
            <a:off x="9326880" y="1956816"/>
            <a:ext cx="256032" cy="256032"/>
          </a:xfrm>
          <a:prstGeom prst="rect">
            <a:avLst/>
          </a:prstGeom>
        </p:spPr>
      </p:pic>
      <p:sp>
        <p:nvSpPr>
          <p:cNvPr id="25" name="Text 18"/>
          <p:cNvSpPr txBox="1"/>
          <p:nvPr/>
        </p:nvSpPr>
        <p:spPr>
          <a:xfrm>
            <a:off x="9838944" y="1828800"/>
            <a:ext cx="1664208" cy="512064"/>
          </a:xfrm>
          <a:prstGeom prst="rect">
            <a:avLst/>
          </a:prstGeom>
          <a:noFill/>
          <a:ln/>
        </p:spPr>
        <p:txBody>
          <a:bodyPr wrap="square" lIns="0" tIns="0" rIns="0" bIns="0" rtlCol="0" anchor="ctr"/>
          <a:lstStyle/>
          <a:p>
            <a:pPr marL="0" indent="0">
              <a:buNone/>
            </a:pPr>
            <a:r>
              <a:rPr lang="en-US" sz="1800" b="1" u="sng" dirty="0">
                <a:solidFill>
                  <a:srgbClr val="0A1F44"/>
                </a:solidFill>
                <a:latin typeface="Cambria" pitchFamily="34" charset="0"/>
                <a:ea typeface="Cambria" pitchFamily="34" charset="-122"/>
                <a:cs typeface="Cambria" pitchFamily="34" charset="-120"/>
                <a:hlinkClick r:id="rId7">
                  <a:extLst>
                    <a:ext uri="{A12FA001-AC4F-418D-AE19-62706E023703}">
                      <ahyp:hlinkClr xmlns:ahyp="http://schemas.microsoft.com/office/drawing/2018/hyperlinkcolor" val="tx"/>
                    </a:ext>
                  </a:extLst>
                </a:hlinkClick>
              </a:rPr>
              <a:t>Events</a:t>
            </a:r>
            <a:endParaRPr lang="en-US" sz="1800" dirty="0"/>
          </a:p>
        </p:txBody>
      </p:sp>
      <p:sp>
        <p:nvSpPr>
          <p:cNvPr id="26" name="Text 19"/>
          <p:cNvSpPr txBox="1"/>
          <p:nvPr/>
        </p:nvSpPr>
        <p:spPr>
          <a:xfrm>
            <a:off x="9198864" y="2514600"/>
            <a:ext cx="2212848" cy="1097280"/>
          </a:xfrm>
          <a:prstGeom prst="rect">
            <a:avLst/>
          </a:prstGeom>
          <a:noFill/>
          <a:ln/>
        </p:spPr>
        <p:txBody>
          <a:bodyPr wrap="square" lIns="0" tIns="0" rIns="0" bIns="0" rtlCol="0" anchor="t"/>
          <a:lstStyle/>
          <a:p>
            <a:pPr marL="0" indent="0">
              <a:buNone/>
            </a:pPr>
            <a:r>
              <a:rPr lang="en-US" sz="1300" dirty="0">
                <a:solidFill>
                  <a:srgbClr val="5F6B7D"/>
                </a:solidFill>
                <a:latin typeface="Calibri" pitchFamily="34" charset="0"/>
                <a:ea typeface="Calibri" pitchFamily="34" charset="-122"/>
                <a:cs typeface="Calibri" pitchFamily="34" charset="-120"/>
              </a:rPr>
              <a:t>Present research, meet collaborators: ORCA, Open House, thematic weeks.</a:t>
            </a:r>
            <a:endParaRPr lang="en-US" sz="1300" dirty="0"/>
          </a:p>
        </p:txBody>
      </p:sp>
      <p:sp>
        <p:nvSpPr>
          <p:cNvPr id="27" name="Text 20"/>
          <p:cNvSpPr txBox="1"/>
          <p:nvPr/>
        </p:nvSpPr>
        <p:spPr>
          <a:xfrm>
            <a:off x="548640" y="4069080"/>
            <a:ext cx="5486400" cy="365760"/>
          </a:xfrm>
          <a:prstGeom prst="rect">
            <a:avLst/>
          </a:prstGeom>
          <a:noFill/>
          <a:ln/>
        </p:spPr>
        <p:txBody>
          <a:bodyPr wrap="square" lIns="0" tIns="0" rIns="0" bIns="0" rtlCol="0" anchor="ctr"/>
          <a:lstStyle/>
          <a:p>
            <a:pPr marL="0" indent="0">
              <a:buNone/>
            </a:pPr>
            <a:r>
              <a:rPr lang="en-US" sz="1900" b="1" dirty="0">
                <a:solidFill>
                  <a:srgbClr val="0A1F44"/>
                </a:solidFill>
                <a:latin typeface="Cambria" pitchFamily="34" charset="0"/>
                <a:ea typeface="Cambria" pitchFamily="34" charset="-122"/>
                <a:cs typeface="Cambria" pitchFamily="34" charset="-120"/>
              </a:rPr>
              <a:t>How a consultation works</a:t>
            </a:r>
            <a:endParaRPr lang="en-US" sz="1900" dirty="0"/>
          </a:p>
        </p:txBody>
      </p:sp>
      <p:sp>
        <p:nvSpPr>
          <p:cNvPr id="28" name="Shape 21"/>
          <p:cNvSpPr/>
          <p:nvPr/>
        </p:nvSpPr>
        <p:spPr>
          <a:xfrm>
            <a:off x="548640" y="4617720"/>
            <a:ext cx="457200" cy="457200"/>
          </a:xfrm>
          <a:prstGeom prst="ellipse">
            <a:avLst/>
          </a:prstGeom>
          <a:solidFill>
            <a:srgbClr val="FFB81C"/>
          </a:solidFill>
          <a:ln/>
        </p:spPr>
      </p:sp>
      <p:sp>
        <p:nvSpPr>
          <p:cNvPr id="29" name="Text 22"/>
          <p:cNvSpPr txBox="1"/>
          <p:nvPr/>
        </p:nvSpPr>
        <p:spPr>
          <a:xfrm>
            <a:off x="548640" y="4617720"/>
            <a:ext cx="457200" cy="457200"/>
          </a:xfrm>
          <a:prstGeom prst="rect">
            <a:avLst/>
          </a:prstGeom>
          <a:noFill/>
          <a:ln/>
        </p:spPr>
        <p:txBody>
          <a:bodyPr wrap="square" lIns="0" tIns="0" rIns="0" bIns="0" rtlCol="0" anchor="ctr"/>
          <a:lstStyle/>
          <a:p>
            <a:pPr marL="0" indent="0" algn="ctr">
              <a:buNone/>
            </a:pPr>
            <a:r>
              <a:rPr lang="en-US" sz="1300" b="1" dirty="0">
                <a:solidFill>
                  <a:srgbClr val="0A1F44"/>
                </a:solidFill>
                <a:latin typeface="Calibri" pitchFamily="34" charset="0"/>
                <a:ea typeface="Calibri" pitchFamily="34" charset="-122"/>
                <a:cs typeface="Calibri" pitchFamily="34" charset="-120"/>
              </a:rPr>
              <a:t>1</a:t>
            </a:r>
            <a:endParaRPr lang="en-US" sz="1300" dirty="0"/>
          </a:p>
        </p:txBody>
      </p:sp>
      <p:sp>
        <p:nvSpPr>
          <p:cNvPr id="30" name="Shape 23"/>
          <p:cNvSpPr/>
          <p:nvPr/>
        </p:nvSpPr>
        <p:spPr>
          <a:xfrm>
            <a:off x="1115568" y="4846320"/>
            <a:ext cx="2148840" cy="0"/>
          </a:xfrm>
          <a:prstGeom prst="line">
            <a:avLst/>
          </a:prstGeom>
          <a:noFill/>
          <a:ln w="12700">
            <a:solidFill>
              <a:srgbClr val="D3D9E1"/>
            </a:solidFill>
            <a:prstDash val="dash"/>
          </a:ln>
        </p:spPr>
      </p:sp>
      <p:sp>
        <p:nvSpPr>
          <p:cNvPr id="31" name="Text 24"/>
          <p:cNvSpPr txBox="1"/>
          <p:nvPr/>
        </p:nvSpPr>
        <p:spPr>
          <a:xfrm>
            <a:off x="548640" y="5193792"/>
            <a:ext cx="2423160" cy="292608"/>
          </a:xfrm>
          <a:prstGeom prst="rect">
            <a:avLst/>
          </a:prstGeom>
          <a:noFill/>
          <a:ln/>
        </p:spPr>
        <p:txBody>
          <a:bodyPr wrap="square" lIns="0" tIns="0" rIns="0" bIns="0" rtlCol="0" anchor="ctr"/>
          <a:lstStyle/>
          <a:p>
            <a:pPr marL="0" indent="0">
              <a:buNone/>
            </a:pPr>
            <a:r>
              <a:rPr lang="en-US" sz="1500" b="1" dirty="0">
                <a:solidFill>
                  <a:srgbClr val="0A1F44"/>
                </a:solidFill>
                <a:latin typeface="Calibri" pitchFamily="34" charset="0"/>
                <a:ea typeface="Calibri" pitchFamily="34" charset="-122"/>
                <a:cs typeface="Calibri" pitchFamily="34" charset="-120"/>
              </a:rPr>
              <a:t>Request</a:t>
            </a:r>
            <a:endParaRPr lang="en-US" sz="1500" dirty="0"/>
          </a:p>
        </p:txBody>
      </p:sp>
      <p:sp>
        <p:nvSpPr>
          <p:cNvPr id="32" name="Text 25"/>
          <p:cNvSpPr txBox="1"/>
          <p:nvPr/>
        </p:nvSpPr>
        <p:spPr>
          <a:xfrm>
            <a:off x="548640" y="5486400"/>
            <a:ext cx="2423160" cy="502920"/>
          </a:xfrm>
          <a:prstGeom prst="rect">
            <a:avLst/>
          </a:prstGeom>
          <a:noFill/>
          <a:ln/>
        </p:spPr>
        <p:txBody>
          <a:bodyPr wrap="square" lIns="0" tIns="0" rIns="0" bIns="0" rtlCol="0" anchor="t"/>
          <a:lstStyle/>
          <a:p>
            <a:pPr marL="0" indent="0">
              <a:buNone/>
            </a:pPr>
            <a:r>
              <a:rPr lang="en-US" sz="1250" dirty="0">
                <a:solidFill>
                  <a:srgbClr val="5F6B7D"/>
                </a:solidFill>
                <a:latin typeface="Calibri" pitchFamily="34" charset="0"/>
                <a:ea typeface="Calibri" pitchFamily="34" charset="-122"/>
                <a:cs typeface="Calibri" pitchFamily="34" charset="-120"/>
              </a:rPr>
              <a:t>Submit the consultation form or book a specialist directly</a:t>
            </a:r>
            <a:endParaRPr lang="en-US" sz="1250" dirty="0"/>
          </a:p>
        </p:txBody>
      </p:sp>
      <p:sp>
        <p:nvSpPr>
          <p:cNvPr id="33" name="Shape 26"/>
          <p:cNvSpPr/>
          <p:nvPr/>
        </p:nvSpPr>
        <p:spPr>
          <a:xfrm>
            <a:off x="3364992" y="4617720"/>
            <a:ext cx="457200" cy="457200"/>
          </a:xfrm>
          <a:prstGeom prst="ellipse">
            <a:avLst/>
          </a:prstGeom>
          <a:solidFill>
            <a:srgbClr val="FFB81C"/>
          </a:solidFill>
          <a:ln/>
        </p:spPr>
      </p:sp>
      <p:sp>
        <p:nvSpPr>
          <p:cNvPr id="34" name="Text 27"/>
          <p:cNvSpPr txBox="1"/>
          <p:nvPr/>
        </p:nvSpPr>
        <p:spPr>
          <a:xfrm>
            <a:off x="3364992" y="4617720"/>
            <a:ext cx="457200" cy="457200"/>
          </a:xfrm>
          <a:prstGeom prst="rect">
            <a:avLst/>
          </a:prstGeom>
          <a:noFill/>
          <a:ln/>
        </p:spPr>
        <p:txBody>
          <a:bodyPr wrap="square" lIns="0" tIns="0" rIns="0" bIns="0" rtlCol="0" anchor="ctr"/>
          <a:lstStyle/>
          <a:p>
            <a:pPr marL="0" indent="0" algn="ctr">
              <a:buNone/>
            </a:pPr>
            <a:r>
              <a:rPr lang="en-US" sz="1300" b="1" dirty="0">
                <a:solidFill>
                  <a:srgbClr val="0A1F44"/>
                </a:solidFill>
                <a:latin typeface="Calibri" pitchFamily="34" charset="0"/>
                <a:ea typeface="Calibri" pitchFamily="34" charset="-122"/>
                <a:cs typeface="Calibri" pitchFamily="34" charset="-120"/>
              </a:rPr>
              <a:t>2</a:t>
            </a:r>
            <a:endParaRPr lang="en-US" sz="1300" dirty="0"/>
          </a:p>
        </p:txBody>
      </p:sp>
      <p:sp>
        <p:nvSpPr>
          <p:cNvPr id="35" name="Shape 28"/>
          <p:cNvSpPr/>
          <p:nvPr/>
        </p:nvSpPr>
        <p:spPr>
          <a:xfrm>
            <a:off x="3931920" y="4846320"/>
            <a:ext cx="2148840" cy="0"/>
          </a:xfrm>
          <a:prstGeom prst="line">
            <a:avLst/>
          </a:prstGeom>
          <a:noFill/>
          <a:ln w="12700">
            <a:solidFill>
              <a:srgbClr val="D3D9E1"/>
            </a:solidFill>
            <a:prstDash val="dash"/>
          </a:ln>
        </p:spPr>
      </p:sp>
      <p:sp>
        <p:nvSpPr>
          <p:cNvPr id="36" name="Text 29"/>
          <p:cNvSpPr txBox="1"/>
          <p:nvPr/>
        </p:nvSpPr>
        <p:spPr>
          <a:xfrm>
            <a:off x="3364992" y="5193792"/>
            <a:ext cx="2423160" cy="292608"/>
          </a:xfrm>
          <a:prstGeom prst="rect">
            <a:avLst/>
          </a:prstGeom>
          <a:noFill/>
          <a:ln/>
        </p:spPr>
        <p:txBody>
          <a:bodyPr wrap="square" lIns="0" tIns="0" rIns="0" bIns="0" rtlCol="0" anchor="ctr"/>
          <a:lstStyle/>
          <a:p>
            <a:pPr marL="0" indent="0">
              <a:buNone/>
            </a:pPr>
            <a:r>
              <a:rPr lang="en-US" sz="1500" b="1" dirty="0">
                <a:solidFill>
                  <a:srgbClr val="0A1F44"/>
                </a:solidFill>
                <a:latin typeface="Calibri" pitchFamily="34" charset="0"/>
                <a:ea typeface="Calibri" pitchFamily="34" charset="-122"/>
                <a:cs typeface="Calibri" pitchFamily="34" charset="-120"/>
              </a:rPr>
              <a:t>Match</a:t>
            </a:r>
            <a:endParaRPr lang="en-US" sz="1500" dirty="0"/>
          </a:p>
        </p:txBody>
      </p:sp>
      <p:sp>
        <p:nvSpPr>
          <p:cNvPr id="37" name="Text 30"/>
          <p:cNvSpPr txBox="1"/>
          <p:nvPr/>
        </p:nvSpPr>
        <p:spPr>
          <a:xfrm>
            <a:off x="3364992" y="5486400"/>
            <a:ext cx="2423160" cy="502920"/>
          </a:xfrm>
          <a:prstGeom prst="rect">
            <a:avLst/>
          </a:prstGeom>
          <a:noFill/>
          <a:ln/>
        </p:spPr>
        <p:txBody>
          <a:bodyPr wrap="square" lIns="0" tIns="0" rIns="0" bIns="0" rtlCol="0" anchor="t"/>
          <a:lstStyle/>
          <a:p>
            <a:pPr marL="0" indent="0">
              <a:buNone/>
            </a:pPr>
            <a:r>
              <a:rPr lang="en-US" sz="1250" dirty="0">
                <a:solidFill>
                  <a:srgbClr val="5F6B7D"/>
                </a:solidFill>
                <a:latin typeface="Calibri" pitchFamily="34" charset="0"/>
                <a:ea typeface="Calibri" pitchFamily="34" charset="-122"/>
                <a:cs typeface="Calibri" pitchFamily="34" charset="-120"/>
              </a:rPr>
              <a:t>We pair you with the right expert, in person or Zoom</a:t>
            </a:r>
            <a:endParaRPr lang="en-US" sz="1250" dirty="0"/>
          </a:p>
        </p:txBody>
      </p:sp>
      <p:sp>
        <p:nvSpPr>
          <p:cNvPr id="38" name="Shape 31"/>
          <p:cNvSpPr/>
          <p:nvPr/>
        </p:nvSpPr>
        <p:spPr>
          <a:xfrm>
            <a:off x="6181344" y="4617720"/>
            <a:ext cx="457200" cy="457200"/>
          </a:xfrm>
          <a:prstGeom prst="ellipse">
            <a:avLst/>
          </a:prstGeom>
          <a:solidFill>
            <a:srgbClr val="FFB81C"/>
          </a:solidFill>
          <a:ln/>
        </p:spPr>
      </p:sp>
      <p:sp>
        <p:nvSpPr>
          <p:cNvPr id="39" name="Text 32"/>
          <p:cNvSpPr txBox="1"/>
          <p:nvPr/>
        </p:nvSpPr>
        <p:spPr>
          <a:xfrm>
            <a:off x="6181344" y="4617720"/>
            <a:ext cx="457200" cy="457200"/>
          </a:xfrm>
          <a:prstGeom prst="rect">
            <a:avLst/>
          </a:prstGeom>
          <a:noFill/>
          <a:ln/>
        </p:spPr>
        <p:txBody>
          <a:bodyPr wrap="square" lIns="0" tIns="0" rIns="0" bIns="0" rtlCol="0" anchor="ctr"/>
          <a:lstStyle/>
          <a:p>
            <a:pPr marL="0" indent="0" algn="ctr">
              <a:buNone/>
            </a:pPr>
            <a:r>
              <a:rPr lang="en-US" sz="1300" b="1" dirty="0">
                <a:solidFill>
                  <a:srgbClr val="0A1F44"/>
                </a:solidFill>
                <a:latin typeface="Calibri" pitchFamily="34" charset="0"/>
                <a:ea typeface="Calibri" pitchFamily="34" charset="-122"/>
                <a:cs typeface="Calibri" pitchFamily="34" charset="-120"/>
              </a:rPr>
              <a:t>3</a:t>
            </a:r>
            <a:endParaRPr lang="en-US" sz="1300" dirty="0"/>
          </a:p>
        </p:txBody>
      </p:sp>
      <p:sp>
        <p:nvSpPr>
          <p:cNvPr id="40" name="Shape 33"/>
          <p:cNvSpPr/>
          <p:nvPr/>
        </p:nvSpPr>
        <p:spPr>
          <a:xfrm>
            <a:off x="6748272" y="4846320"/>
            <a:ext cx="2148840" cy="0"/>
          </a:xfrm>
          <a:prstGeom prst="line">
            <a:avLst/>
          </a:prstGeom>
          <a:noFill/>
          <a:ln w="12700">
            <a:solidFill>
              <a:srgbClr val="D3D9E1"/>
            </a:solidFill>
            <a:prstDash val="dash"/>
          </a:ln>
        </p:spPr>
      </p:sp>
      <p:sp>
        <p:nvSpPr>
          <p:cNvPr id="41" name="Text 34"/>
          <p:cNvSpPr txBox="1"/>
          <p:nvPr/>
        </p:nvSpPr>
        <p:spPr>
          <a:xfrm>
            <a:off x="6181344" y="5193792"/>
            <a:ext cx="2423160" cy="292608"/>
          </a:xfrm>
          <a:prstGeom prst="rect">
            <a:avLst/>
          </a:prstGeom>
          <a:noFill/>
          <a:ln/>
        </p:spPr>
        <p:txBody>
          <a:bodyPr wrap="square" lIns="0" tIns="0" rIns="0" bIns="0" rtlCol="0" anchor="ctr"/>
          <a:lstStyle/>
          <a:p>
            <a:pPr marL="0" indent="0">
              <a:buNone/>
            </a:pPr>
            <a:r>
              <a:rPr lang="en-US" sz="1500" b="1" dirty="0">
                <a:solidFill>
                  <a:srgbClr val="0A1F44"/>
                </a:solidFill>
                <a:latin typeface="Calibri" pitchFamily="34" charset="0"/>
                <a:ea typeface="Calibri" pitchFamily="34" charset="-122"/>
                <a:cs typeface="Calibri" pitchFamily="34" charset="-120"/>
              </a:rPr>
              <a:t>Meet</a:t>
            </a:r>
            <a:endParaRPr lang="en-US" sz="1500" dirty="0"/>
          </a:p>
        </p:txBody>
      </p:sp>
      <p:sp>
        <p:nvSpPr>
          <p:cNvPr id="42" name="Text 35"/>
          <p:cNvSpPr txBox="1"/>
          <p:nvPr/>
        </p:nvSpPr>
        <p:spPr>
          <a:xfrm>
            <a:off x="6181344" y="5486400"/>
            <a:ext cx="2423160" cy="502920"/>
          </a:xfrm>
          <a:prstGeom prst="rect">
            <a:avLst/>
          </a:prstGeom>
          <a:noFill/>
          <a:ln/>
        </p:spPr>
        <p:txBody>
          <a:bodyPr wrap="square" lIns="0" tIns="0" rIns="0" bIns="0" rtlCol="0" anchor="t"/>
          <a:lstStyle/>
          <a:p>
            <a:pPr marL="0" indent="0">
              <a:buNone/>
            </a:pPr>
            <a:r>
              <a:rPr lang="en-US" sz="1250" dirty="0">
                <a:solidFill>
                  <a:srgbClr val="5F6B7D"/>
                </a:solidFill>
                <a:latin typeface="Calibri" pitchFamily="34" charset="0"/>
                <a:ea typeface="Calibri" pitchFamily="34" charset="-122"/>
                <a:cs typeface="Calibri" pitchFamily="34" charset="-120"/>
              </a:rPr>
              <a:t>Work through your question, data or method together</a:t>
            </a:r>
            <a:endParaRPr lang="en-US" sz="1250" dirty="0"/>
          </a:p>
        </p:txBody>
      </p:sp>
      <p:sp>
        <p:nvSpPr>
          <p:cNvPr id="43" name="Shape 36"/>
          <p:cNvSpPr/>
          <p:nvPr/>
        </p:nvSpPr>
        <p:spPr>
          <a:xfrm>
            <a:off x="8997696" y="4617720"/>
            <a:ext cx="457200" cy="457200"/>
          </a:xfrm>
          <a:prstGeom prst="ellipse">
            <a:avLst/>
          </a:prstGeom>
          <a:solidFill>
            <a:srgbClr val="FFB81C"/>
          </a:solidFill>
          <a:ln/>
        </p:spPr>
      </p:sp>
      <p:sp>
        <p:nvSpPr>
          <p:cNvPr id="44" name="Text 37"/>
          <p:cNvSpPr txBox="1"/>
          <p:nvPr/>
        </p:nvSpPr>
        <p:spPr>
          <a:xfrm>
            <a:off x="8997696" y="4617720"/>
            <a:ext cx="457200" cy="457200"/>
          </a:xfrm>
          <a:prstGeom prst="rect">
            <a:avLst/>
          </a:prstGeom>
          <a:noFill/>
          <a:ln/>
        </p:spPr>
        <p:txBody>
          <a:bodyPr wrap="square" lIns="0" tIns="0" rIns="0" bIns="0" rtlCol="0" anchor="ctr"/>
          <a:lstStyle/>
          <a:p>
            <a:pPr marL="0" indent="0" algn="ctr">
              <a:buNone/>
            </a:pPr>
            <a:r>
              <a:rPr lang="en-US" sz="1300" b="1" dirty="0">
                <a:solidFill>
                  <a:srgbClr val="0A1F44"/>
                </a:solidFill>
                <a:latin typeface="Calibri" pitchFamily="34" charset="0"/>
                <a:ea typeface="Calibri" pitchFamily="34" charset="-122"/>
                <a:cs typeface="Calibri" pitchFamily="34" charset="-120"/>
              </a:rPr>
              <a:t>4</a:t>
            </a:r>
            <a:endParaRPr lang="en-US" sz="1300" dirty="0"/>
          </a:p>
        </p:txBody>
      </p:sp>
      <p:sp>
        <p:nvSpPr>
          <p:cNvPr id="45" name="Text 38"/>
          <p:cNvSpPr txBox="1"/>
          <p:nvPr/>
        </p:nvSpPr>
        <p:spPr>
          <a:xfrm>
            <a:off x="8997696" y="5193792"/>
            <a:ext cx="2423160" cy="292608"/>
          </a:xfrm>
          <a:prstGeom prst="rect">
            <a:avLst/>
          </a:prstGeom>
          <a:noFill/>
          <a:ln/>
        </p:spPr>
        <p:txBody>
          <a:bodyPr wrap="square" lIns="0" tIns="0" rIns="0" bIns="0" rtlCol="0" anchor="ctr"/>
          <a:lstStyle/>
          <a:p>
            <a:pPr marL="0" indent="0">
              <a:buNone/>
            </a:pPr>
            <a:r>
              <a:rPr lang="en-US" sz="1500" b="1" dirty="0">
                <a:solidFill>
                  <a:srgbClr val="0A1F44"/>
                </a:solidFill>
                <a:latin typeface="Calibri" pitchFamily="34" charset="0"/>
                <a:ea typeface="Calibri" pitchFamily="34" charset="-122"/>
                <a:cs typeface="Calibri" pitchFamily="34" charset="-120"/>
              </a:rPr>
              <a:t>Continue</a:t>
            </a:r>
            <a:endParaRPr lang="en-US" sz="1500" dirty="0"/>
          </a:p>
        </p:txBody>
      </p:sp>
      <p:sp>
        <p:nvSpPr>
          <p:cNvPr id="46" name="Text 39"/>
          <p:cNvSpPr txBox="1"/>
          <p:nvPr/>
        </p:nvSpPr>
        <p:spPr>
          <a:xfrm>
            <a:off x="8997696" y="5486400"/>
            <a:ext cx="2423160" cy="502920"/>
          </a:xfrm>
          <a:prstGeom prst="rect">
            <a:avLst/>
          </a:prstGeom>
          <a:noFill/>
          <a:ln/>
        </p:spPr>
        <p:txBody>
          <a:bodyPr wrap="square" lIns="0" tIns="0" rIns="0" bIns="0" rtlCol="0" anchor="t"/>
          <a:lstStyle/>
          <a:p>
            <a:pPr marL="0" indent="0">
              <a:buNone/>
            </a:pPr>
            <a:r>
              <a:rPr lang="en-US" sz="1250" dirty="0">
                <a:solidFill>
                  <a:srgbClr val="5F6B7D"/>
                </a:solidFill>
                <a:latin typeface="Calibri" pitchFamily="34" charset="0"/>
                <a:ea typeface="Calibri" pitchFamily="34" charset="-122"/>
                <a:cs typeface="Calibri" pitchFamily="34" charset="-120"/>
              </a:rPr>
              <a:t>Follow-up resources, workshops or a collaboration</a:t>
            </a:r>
            <a:endParaRPr lang="en-US" sz="125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9">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548640" y="384048"/>
            <a:ext cx="9144000" cy="256032"/>
          </a:xfrm>
          <a:prstGeom prst="rect">
            <a:avLst/>
          </a:prstGeom>
          <a:noFill/>
          <a:ln/>
        </p:spPr>
        <p:txBody>
          <a:bodyPr wrap="square" lIns="0" tIns="0" rIns="0" bIns="0" rtlCol="0" anchor="ctr"/>
          <a:lstStyle/>
          <a:p>
            <a:pPr marL="0" indent="0">
              <a:buNone/>
            </a:pPr>
            <a:r>
              <a:rPr lang="en-US" sz="1100" b="1" kern="0" spc="300" dirty="0">
                <a:solidFill>
                  <a:srgbClr val="003DA5"/>
                </a:solidFill>
                <a:latin typeface="Calibri" pitchFamily="34" charset="0"/>
                <a:ea typeface="Calibri" pitchFamily="34" charset="-122"/>
                <a:cs typeface="Calibri" pitchFamily="34" charset="-120"/>
              </a:rPr>
              <a:t>02 · CONSULT</a:t>
            </a:r>
            <a:endParaRPr lang="en-US" sz="1100" dirty="0"/>
          </a:p>
        </p:txBody>
      </p:sp>
      <p:sp>
        <p:nvSpPr>
          <p:cNvPr id="3" name="Text 1"/>
          <p:cNvSpPr txBox="1"/>
          <p:nvPr/>
        </p:nvSpPr>
        <p:spPr>
          <a:xfrm>
            <a:off x="548640" y="658368"/>
            <a:ext cx="11064240" cy="685800"/>
          </a:xfrm>
          <a:prstGeom prst="rect">
            <a:avLst/>
          </a:prstGeom>
          <a:noFill/>
          <a:ln/>
        </p:spPr>
        <p:txBody>
          <a:bodyPr wrap="square" lIns="0" tIns="0" rIns="0" bIns="0" rtlCol="0" anchor="t"/>
          <a:lstStyle/>
          <a:p>
            <a:pPr marL="0" indent="0">
              <a:buNone/>
            </a:pPr>
            <a:r>
              <a:rPr lang="en-US" sz="3000" dirty="0">
                <a:solidFill>
                  <a:srgbClr val="0A1F44"/>
                </a:solidFill>
                <a:latin typeface="Cambria" pitchFamily="34" charset="0"/>
                <a:ea typeface="Cambria" pitchFamily="34" charset="-122"/>
                <a:cs typeface="Cambria" pitchFamily="34" charset="-120"/>
              </a:rPr>
              <a:t>Book an Expert Directly</a:t>
            </a:r>
            <a:endParaRPr lang="en-US" sz="3000" dirty="0"/>
          </a:p>
        </p:txBody>
      </p:sp>
      <p:pic>
        <p:nvPicPr>
          <p:cNvPr id="4" name="Image 0" descr="preencoded.png"/>
          <p:cNvPicPr>
            <a:picLocks noChangeAspect="1"/>
          </p:cNvPicPr>
          <p:nvPr/>
        </p:nvPicPr>
        <p:blipFill>
          <a:blip r:embed="rId3"/>
          <a:stretch>
            <a:fillRect/>
          </a:stretch>
        </p:blipFill>
        <p:spPr>
          <a:xfrm>
            <a:off x="548640" y="6382512"/>
            <a:ext cx="1037744" cy="237744"/>
          </a:xfrm>
          <a:prstGeom prst="rect">
            <a:avLst/>
          </a:prstGeom>
        </p:spPr>
      </p:pic>
      <p:sp>
        <p:nvSpPr>
          <p:cNvPr id="5" name="Text 2"/>
          <p:cNvSpPr txBox="1"/>
          <p:nvPr/>
        </p:nvSpPr>
        <p:spPr>
          <a:xfrm>
            <a:off x="1769264" y="6382512"/>
            <a:ext cx="3657600" cy="237744"/>
          </a:xfrm>
          <a:prstGeom prst="rect">
            <a:avLst/>
          </a:prstGeom>
          <a:noFill/>
          <a:ln/>
        </p:spPr>
        <p:txBody>
          <a:bodyPr wrap="square" lIns="0" tIns="0" rIns="0" bIns="0" rtlCol="0" anchor="ctr"/>
          <a:lstStyle/>
          <a:p>
            <a:pPr marL="0" indent="0">
              <a:buNone/>
            </a:pPr>
            <a:r>
              <a:rPr lang="en-US" sz="900" dirty="0">
                <a:solidFill>
                  <a:srgbClr val="5F6B7D"/>
                </a:solidFill>
                <a:latin typeface="Calibri" pitchFamily="34" charset="0"/>
                <a:ea typeface="Calibri" pitchFamily="34" charset="-122"/>
                <a:cs typeface="Calibri" pitchFamily="34" charset="-120"/>
              </a:rPr>
              <a:t>Research &amp; Technology Services</a:t>
            </a:r>
            <a:endParaRPr lang="en-US" sz="900" dirty="0"/>
          </a:p>
        </p:txBody>
      </p:sp>
      <p:sp>
        <p:nvSpPr>
          <p:cNvPr id="6" name="Text 3"/>
          <p:cNvSpPr txBox="1"/>
          <p:nvPr/>
        </p:nvSpPr>
        <p:spPr>
          <a:xfrm>
            <a:off x="10728655" y="6382512"/>
            <a:ext cx="914400" cy="237744"/>
          </a:xfrm>
          <a:prstGeom prst="rect">
            <a:avLst/>
          </a:prstGeom>
          <a:noFill/>
          <a:ln/>
        </p:spPr>
        <p:txBody>
          <a:bodyPr wrap="square" lIns="0" tIns="0" rIns="0" bIns="0" rtlCol="0" anchor="ctr"/>
          <a:lstStyle/>
          <a:p>
            <a:pPr marL="0" indent="0" algn="r">
              <a:buNone/>
            </a:pPr>
            <a:r>
              <a:rPr lang="en-US" sz="900" dirty="0">
                <a:solidFill>
                  <a:srgbClr val="5F6B7D"/>
                </a:solidFill>
                <a:latin typeface="Calibri" pitchFamily="34" charset="0"/>
                <a:ea typeface="Calibri" pitchFamily="34" charset="-122"/>
                <a:cs typeface="Calibri" pitchFamily="34" charset="-120"/>
              </a:rPr>
              <a:t>19</a:t>
            </a:r>
            <a:endParaRPr lang="en-US" sz="900" dirty="0"/>
          </a:p>
        </p:txBody>
      </p:sp>
      <p:graphicFrame>
        <p:nvGraphicFramePr>
          <p:cNvPr id="20" name="Table 0"/>
          <p:cNvGraphicFramePr>
            <a:graphicFrameLocks noGrp="1"/>
          </p:cNvGraphicFramePr>
          <p:nvPr>
            <p:extLst>
              <p:ext uri="{D42A27DB-BD31-4B8C-83A1-F6EECF244321}">
                <p14:modId xmlns:p14="http://schemas.microsoft.com/office/powerpoint/2010/main" val="1579011935"/>
              </p:ext>
            </p:extLst>
          </p:nvPr>
        </p:nvGraphicFramePr>
        <p:xfrm>
          <a:off x="548640" y="1600200"/>
          <a:ext cx="11091672" cy="4114800"/>
        </p:xfrm>
        <a:graphic>
          <a:graphicData uri="http://schemas.openxmlformats.org/drawingml/2006/table">
            <a:tbl>
              <a:tblPr/>
              <a:tblGrid>
                <a:gridCol w="4846320">
                  <a:extLst>
                    <a:ext uri="{9D8B030D-6E8A-4147-A177-3AD203B41FA5}">
                      <a16:colId xmlns:a16="http://schemas.microsoft.com/office/drawing/2014/main" val="20000"/>
                    </a:ext>
                  </a:extLst>
                </a:gridCol>
                <a:gridCol w="2651760">
                  <a:extLst>
                    <a:ext uri="{9D8B030D-6E8A-4147-A177-3AD203B41FA5}">
                      <a16:colId xmlns:a16="http://schemas.microsoft.com/office/drawing/2014/main" val="20001"/>
                    </a:ext>
                  </a:extLst>
                </a:gridCol>
                <a:gridCol w="3593592">
                  <a:extLst>
                    <a:ext uri="{9D8B030D-6E8A-4147-A177-3AD203B41FA5}">
                      <a16:colId xmlns:a16="http://schemas.microsoft.com/office/drawing/2014/main" val="20002"/>
                    </a:ext>
                  </a:extLst>
                </a:gridCol>
              </a:tblGrid>
              <a:tr h="457200">
                <a:tc>
                  <a:txBody>
                    <a:bodyPr/>
                    <a:lstStyle/>
                    <a:p>
                      <a:pPr marL="0" indent="0">
                        <a:buNone/>
                      </a:pPr>
                      <a:r>
                        <a:rPr lang="en-US" sz="1300" b="1" dirty="0">
                          <a:solidFill>
                            <a:srgbClr val="FFFFFF"/>
                          </a:solidFill>
                          <a:latin typeface="Calibri" pitchFamily="34" charset="0"/>
                          <a:ea typeface="Calibri" pitchFamily="34" charset="-122"/>
                          <a:cs typeface="Calibri" pitchFamily="34" charset="-120"/>
                        </a:rPr>
                        <a:t>If you need help with…</a:t>
                      </a:r>
                      <a:endParaRPr lang="en-US" sz="1300" dirty="0">
                        <a:latin typeface="Calibri" charset="0"/>
                        <a:ea typeface="Calibri" charset="0"/>
                        <a:cs typeface="Calibri" charset="0"/>
                      </a:endParaRPr>
                    </a:p>
                  </a:txBody>
                  <a:tcPr marL="137160" marR="137160">
                    <a:lnL w="6350" cap="flat" cmpd="sng" algn="ctr">
                      <a:solidFill>
                        <a:srgbClr val="D3D9E1"/>
                      </a:solidFill>
                      <a:prstDash val="solid"/>
                      <a:round/>
                      <a:headEnd type="none" w="med" len="med"/>
                      <a:tailEnd type="none" w="med" len="med"/>
                    </a:lnL>
                    <a:lnR w="6350" cap="flat" cmpd="sng" algn="ctr">
                      <a:solidFill>
                        <a:srgbClr val="D3D9E1"/>
                      </a:solidFill>
                      <a:prstDash val="solid"/>
                      <a:round/>
                      <a:headEnd type="none" w="med" len="med"/>
                      <a:tailEnd type="none" w="med" len="med"/>
                    </a:lnR>
                    <a:lnT w="6350" cap="flat" cmpd="sng" algn="ctr">
                      <a:solidFill>
                        <a:srgbClr val="D3D9E1"/>
                      </a:solidFill>
                      <a:prstDash val="solid"/>
                      <a:round/>
                      <a:headEnd type="none" w="med" len="med"/>
                      <a:tailEnd type="none" w="med" len="med"/>
                    </a:lnT>
                    <a:lnB w="6350" cap="flat" cmpd="sng" algn="ctr">
                      <a:solidFill>
                        <a:srgbClr val="D3D9E1"/>
                      </a:solidFill>
                      <a:prstDash val="solid"/>
                      <a:round/>
                      <a:headEnd type="none" w="med" len="med"/>
                      <a:tailEnd type="none" w="med" len="med"/>
                    </a:lnB>
                    <a:solidFill>
                      <a:srgbClr val="0A1F44"/>
                    </a:solidFill>
                  </a:tcPr>
                </a:tc>
                <a:tc>
                  <a:txBody>
                    <a:bodyPr/>
                    <a:lstStyle/>
                    <a:p>
                      <a:pPr marL="0" indent="0">
                        <a:buNone/>
                      </a:pPr>
                      <a:r>
                        <a:rPr lang="en-US" sz="1300" b="1" dirty="0">
                          <a:solidFill>
                            <a:srgbClr val="FFFFFF"/>
                          </a:solidFill>
                          <a:latin typeface="Calibri" pitchFamily="34" charset="0"/>
                          <a:ea typeface="Calibri" pitchFamily="34" charset="-122"/>
                          <a:cs typeface="Calibri" pitchFamily="34" charset="-120"/>
                        </a:rPr>
                        <a:t>Talk to</a:t>
                      </a:r>
                      <a:endParaRPr lang="en-US" sz="1300" dirty="0">
                        <a:latin typeface="Calibri" charset="0"/>
                        <a:ea typeface="Calibri" charset="0"/>
                        <a:cs typeface="Calibri" charset="0"/>
                      </a:endParaRPr>
                    </a:p>
                  </a:txBody>
                  <a:tcPr marL="137160" marR="137160">
                    <a:lnL w="6350" cap="flat" cmpd="sng" algn="ctr">
                      <a:solidFill>
                        <a:srgbClr val="D3D9E1"/>
                      </a:solidFill>
                      <a:prstDash val="solid"/>
                      <a:round/>
                      <a:headEnd type="none" w="med" len="med"/>
                      <a:tailEnd type="none" w="med" len="med"/>
                    </a:lnL>
                    <a:lnR w="6350" cap="flat" cmpd="sng" algn="ctr">
                      <a:solidFill>
                        <a:srgbClr val="D3D9E1"/>
                      </a:solidFill>
                      <a:prstDash val="solid"/>
                      <a:round/>
                      <a:headEnd type="none" w="med" len="med"/>
                      <a:tailEnd type="none" w="med" len="med"/>
                    </a:lnR>
                    <a:lnT w="6350" cap="flat" cmpd="sng" algn="ctr">
                      <a:solidFill>
                        <a:srgbClr val="D3D9E1"/>
                      </a:solidFill>
                      <a:prstDash val="solid"/>
                      <a:round/>
                      <a:headEnd type="none" w="med" len="med"/>
                      <a:tailEnd type="none" w="med" len="med"/>
                    </a:lnT>
                    <a:lnB w="6350" cap="flat" cmpd="sng" algn="ctr">
                      <a:solidFill>
                        <a:srgbClr val="D3D9E1"/>
                      </a:solidFill>
                      <a:prstDash val="solid"/>
                      <a:round/>
                      <a:headEnd type="none" w="med" len="med"/>
                      <a:tailEnd type="none" w="med" len="med"/>
                    </a:lnB>
                    <a:solidFill>
                      <a:srgbClr val="0A1F44"/>
                    </a:solidFill>
                  </a:tcPr>
                </a:tc>
                <a:tc>
                  <a:txBody>
                    <a:bodyPr/>
                    <a:lstStyle/>
                    <a:p>
                      <a:pPr marL="0" indent="0">
                        <a:buNone/>
                      </a:pPr>
                      <a:r>
                        <a:rPr lang="en-US" sz="1300" b="1" dirty="0">
                          <a:solidFill>
                            <a:srgbClr val="FFFFFF"/>
                          </a:solidFill>
                          <a:latin typeface="Calibri" pitchFamily="34" charset="0"/>
                          <a:ea typeface="Calibri" pitchFamily="34" charset="-122"/>
                          <a:cs typeface="Calibri" pitchFamily="34" charset="-120"/>
                        </a:rPr>
                        <a:t>Book / contact</a:t>
                      </a:r>
                      <a:endParaRPr lang="en-US" sz="1300" dirty="0">
                        <a:latin typeface="Calibri" charset="0"/>
                        <a:ea typeface="Calibri" charset="0"/>
                        <a:cs typeface="Calibri" charset="0"/>
                      </a:endParaRPr>
                    </a:p>
                  </a:txBody>
                  <a:tcPr marL="137160" marR="137160">
                    <a:lnL w="6350" cap="flat" cmpd="sng" algn="ctr">
                      <a:solidFill>
                        <a:srgbClr val="D3D9E1"/>
                      </a:solidFill>
                      <a:prstDash val="solid"/>
                      <a:round/>
                      <a:headEnd type="none" w="med" len="med"/>
                      <a:tailEnd type="none" w="med" len="med"/>
                    </a:lnL>
                    <a:lnR w="6350" cap="flat" cmpd="sng" algn="ctr">
                      <a:solidFill>
                        <a:srgbClr val="D3D9E1"/>
                      </a:solidFill>
                      <a:prstDash val="solid"/>
                      <a:round/>
                      <a:headEnd type="none" w="med" len="med"/>
                      <a:tailEnd type="none" w="med" len="med"/>
                    </a:lnR>
                    <a:lnT w="6350" cap="flat" cmpd="sng" algn="ctr">
                      <a:solidFill>
                        <a:srgbClr val="D3D9E1"/>
                      </a:solidFill>
                      <a:prstDash val="solid"/>
                      <a:round/>
                      <a:headEnd type="none" w="med" len="med"/>
                      <a:tailEnd type="none" w="med" len="med"/>
                    </a:lnT>
                    <a:lnB w="6350" cap="flat" cmpd="sng" algn="ctr">
                      <a:solidFill>
                        <a:srgbClr val="D3D9E1"/>
                      </a:solidFill>
                      <a:prstDash val="solid"/>
                      <a:round/>
                      <a:headEnd type="none" w="med" len="med"/>
                      <a:tailEnd type="none" w="med" len="med"/>
                    </a:lnB>
                    <a:solidFill>
                      <a:srgbClr val="0A1F44"/>
                    </a:solidFill>
                  </a:tcPr>
                </a:tc>
                <a:extLst>
                  <a:ext uri="{0D108BD9-81ED-4DB2-BD59-A6C34878D82A}">
                    <a16:rowId xmlns:a16="http://schemas.microsoft.com/office/drawing/2014/main" val="10000"/>
                  </a:ext>
                </a:extLst>
              </a:tr>
              <a:tr h="457200">
                <a:tc>
                  <a:txBody>
                    <a:bodyPr/>
                    <a:lstStyle/>
                    <a:p>
                      <a:pPr marL="0" indent="0">
                        <a:buNone/>
                      </a:pPr>
                      <a:r>
                        <a:rPr lang="en-US" sz="1350" dirty="0">
                          <a:solidFill>
                            <a:srgbClr val="1D2533"/>
                          </a:solidFill>
                          <a:latin typeface="Calibri" pitchFamily="34" charset="0"/>
                          <a:ea typeface="Calibri" pitchFamily="34" charset="-122"/>
                          <a:cs typeface="Calibri" pitchFamily="34" charset="-120"/>
                        </a:rPr>
                        <a:t>Research data: DMPs, cleaning, Python, ML, Dryad</a:t>
                      </a:r>
                      <a:endParaRPr lang="en-US" sz="1350" dirty="0">
                        <a:latin typeface="Calibri" charset="0"/>
                        <a:ea typeface="Calibri" charset="0"/>
                        <a:cs typeface="Calibri" charset="0"/>
                      </a:endParaRPr>
                    </a:p>
                  </a:txBody>
                  <a:tcPr marL="137160" marR="137160" anchor="ctr">
                    <a:lnL w="6350" cap="flat" cmpd="sng" algn="ctr">
                      <a:solidFill>
                        <a:srgbClr val="D3D9E1"/>
                      </a:solidFill>
                      <a:prstDash val="solid"/>
                      <a:round/>
                      <a:headEnd type="none" w="med" len="med"/>
                      <a:tailEnd type="none" w="med" len="med"/>
                    </a:lnL>
                    <a:lnR w="6350" cap="flat" cmpd="sng" algn="ctr">
                      <a:solidFill>
                        <a:srgbClr val="D3D9E1"/>
                      </a:solidFill>
                      <a:prstDash val="solid"/>
                      <a:round/>
                      <a:headEnd type="none" w="med" len="med"/>
                      <a:tailEnd type="none" w="med" len="med"/>
                    </a:lnR>
                    <a:lnT w="6350" cap="flat" cmpd="sng" algn="ctr">
                      <a:solidFill>
                        <a:srgbClr val="D3D9E1"/>
                      </a:solidFill>
                      <a:prstDash val="solid"/>
                      <a:round/>
                      <a:headEnd type="none" w="med" len="med"/>
                      <a:tailEnd type="none" w="med" len="med"/>
                    </a:lnT>
                    <a:lnB w="6350" cap="flat" cmpd="sng" algn="ctr">
                      <a:solidFill>
                        <a:srgbClr val="D3D9E1"/>
                      </a:solidFill>
                      <a:prstDash val="solid"/>
                      <a:round/>
                      <a:headEnd type="none" w="med" len="med"/>
                      <a:tailEnd type="none" w="med" len="med"/>
                    </a:lnB>
                    <a:solidFill>
                      <a:srgbClr val="EEF2F7"/>
                    </a:solidFill>
                  </a:tcPr>
                </a:tc>
                <a:tc>
                  <a:txBody>
                    <a:bodyPr/>
                    <a:lstStyle/>
                    <a:p>
                      <a:pPr marL="0" indent="0">
                        <a:buNone/>
                      </a:pPr>
                      <a:r>
                        <a:rPr lang="en-US" sz="1350" b="1" u="sng" dirty="0">
                          <a:solidFill>
                            <a:srgbClr val="0A1F44"/>
                          </a:solidFill>
                          <a:latin typeface="Calibri" pitchFamily="34" charset="0"/>
                          <a:ea typeface="Calibri" pitchFamily="34" charset="-122"/>
                          <a:cs typeface="Calibri" pitchFamily="34" charset="-120"/>
                          <a:hlinkClick r:id="rId4">
                            <a:extLst>
                              <a:ext uri="{A12FA001-AC4F-418D-AE19-62706E023703}">
                                <ahyp:hlinkClr xmlns:ahyp="http://schemas.microsoft.com/office/drawing/2018/hyperlinkcolor" val="tx"/>
                              </a:ext>
                            </a:extLst>
                          </a:hlinkClick>
                        </a:rPr>
                        <a:t>Barbara Martinez Neda</a:t>
                      </a:r>
                      <a:endParaRPr lang="en-US" sz="1350" dirty="0">
                        <a:latin typeface="Calibri" charset="0"/>
                        <a:ea typeface="Calibri" charset="0"/>
                        <a:cs typeface="Calibri" charset="0"/>
                      </a:endParaRPr>
                    </a:p>
                  </a:txBody>
                  <a:tcPr marL="137160" marR="137160" anchor="ctr">
                    <a:lnL w="6350" cap="flat" cmpd="sng" algn="ctr">
                      <a:solidFill>
                        <a:srgbClr val="D3D9E1"/>
                      </a:solidFill>
                      <a:prstDash val="solid"/>
                      <a:round/>
                      <a:headEnd type="none" w="med" len="med"/>
                      <a:tailEnd type="none" w="med" len="med"/>
                    </a:lnL>
                    <a:lnR w="6350" cap="flat" cmpd="sng" algn="ctr">
                      <a:solidFill>
                        <a:srgbClr val="D3D9E1"/>
                      </a:solidFill>
                      <a:prstDash val="solid"/>
                      <a:round/>
                      <a:headEnd type="none" w="med" len="med"/>
                      <a:tailEnd type="none" w="med" len="med"/>
                    </a:lnR>
                    <a:lnT w="6350" cap="flat" cmpd="sng" algn="ctr">
                      <a:solidFill>
                        <a:srgbClr val="D3D9E1"/>
                      </a:solidFill>
                      <a:prstDash val="solid"/>
                      <a:round/>
                      <a:headEnd type="none" w="med" len="med"/>
                      <a:tailEnd type="none" w="med" len="med"/>
                    </a:lnT>
                    <a:lnB w="6350" cap="flat" cmpd="sng" algn="ctr">
                      <a:solidFill>
                        <a:srgbClr val="D3D9E1"/>
                      </a:solidFill>
                      <a:prstDash val="solid"/>
                      <a:round/>
                      <a:headEnd type="none" w="med" len="med"/>
                      <a:tailEnd type="none" w="med" len="med"/>
                    </a:lnB>
                    <a:solidFill>
                      <a:srgbClr val="EEF2F7"/>
                    </a:solidFill>
                  </a:tcPr>
                </a:tc>
                <a:tc>
                  <a:txBody>
                    <a:bodyPr/>
                    <a:lstStyle/>
                    <a:p>
                      <a:pPr marL="0" indent="0">
                        <a:buNone/>
                      </a:pPr>
                      <a:r>
                        <a:rPr lang="en-US" sz="1350" u="sng" dirty="0">
                          <a:solidFill>
                            <a:srgbClr val="003DA5"/>
                          </a:solidFill>
                          <a:latin typeface="Calibri" pitchFamily="34" charset="0"/>
                          <a:ea typeface="Calibri" pitchFamily="34" charset="-122"/>
                          <a:cs typeface="Calibri" pitchFamily="34" charset="-120"/>
                          <a:hlinkClick r:id="rId5">
                            <a:extLst>
                              <a:ext uri="{A12FA001-AC4F-418D-AE19-62706E023703}">
                                <ahyp:hlinkClr xmlns:ahyp="http://schemas.microsoft.com/office/drawing/2018/hyperlinkcolor" val="tx"/>
                              </a:ext>
                            </a:extLst>
                          </a:hlinkClick>
                        </a:rPr>
                        <a:t>calendly.com/barbara-martinezneda</a:t>
                      </a:r>
                      <a:endParaRPr lang="en-US" sz="1350" dirty="0">
                        <a:latin typeface="Calibri" charset="0"/>
                        <a:ea typeface="Calibri" charset="0"/>
                        <a:cs typeface="Calibri" charset="0"/>
                      </a:endParaRPr>
                    </a:p>
                  </a:txBody>
                  <a:tcPr marL="137160" marR="137160" anchor="ctr">
                    <a:lnL w="6350" cap="flat" cmpd="sng" algn="ctr">
                      <a:solidFill>
                        <a:srgbClr val="D3D9E1"/>
                      </a:solidFill>
                      <a:prstDash val="solid"/>
                      <a:round/>
                      <a:headEnd type="none" w="med" len="med"/>
                      <a:tailEnd type="none" w="med" len="med"/>
                    </a:lnL>
                    <a:lnR w="6350" cap="flat" cmpd="sng" algn="ctr">
                      <a:solidFill>
                        <a:srgbClr val="D3D9E1"/>
                      </a:solidFill>
                      <a:prstDash val="solid"/>
                      <a:round/>
                      <a:headEnd type="none" w="med" len="med"/>
                      <a:tailEnd type="none" w="med" len="med"/>
                    </a:lnR>
                    <a:lnT w="6350" cap="flat" cmpd="sng" algn="ctr">
                      <a:solidFill>
                        <a:srgbClr val="D3D9E1"/>
                      </a:solidFill>
                      <a:prstDash val="solid"/>
                      <a:round/>
                      <a:headEnd type="none" w="med" len="med"/>
                      <a:tailEnd type="none" w="med" len="med"/>
                    </a:lnT>
                    <a:lnB w="6350" cap="flat" cmpd="sng" algn="ctr">
                      <a:solidFill>
                        <a:srgbClr val="D3D9E1"/>
                      </a:solidFill>
                      <a:prstDash val="solid"/>
                      <a:round/>
                      <a:headEnd type="none" w="med" len="med"/>
                      <a:tailEnd type="none" w="med" len="med"/>
                    </a:lnB>
                    <a:solidFill>
                      <a:srgbClr val="EEF2F7"/>
                    </a:solidFill>
                  </a:tcPr>
                </a:tc>
                <a:extLst>
                  <a:ext uri="{0D108BD9-81ED-4DB2-BD59-A6C34878D82A}">
                    <a16:rowId xmlns:a16="http://schemas.microsoft.com/office/drawing/2014/main" val="10001"/>
                  </a:ext>
                </a:extLst>
              </a:tr>
              <a:tr h="457200">
                <a:tc>
                  <a:txBody>
                    <a:bodyPr/>
                    <a:lstStyle/>
                    <a:p>
                      <a:pPr marL="0" indent="0">
                        <a:buNone/>
                      </a:pPr>
                      <a:r>
                        <a:rPr lang="en-US" sz="1350" dirty="0">
                          <a:solidFill>
                            <a:srgbClr val="1D2533"/>
                          </a:solidFill>
                          <a:latin typeface="Calibri" pitchFamily="34" charset="0"/>
                          <a:ea typeface="Calibri" pitchFamily="34" charset="-122"/>
                          <a:cs typeface="Calibri" pitchFamily="34" charset="-120"/>
                        </a:rPr>
                        <a:t>AI in research: tools, workflows, APIs, ethics</a:t>
                      </a:r>
                      <a:endParaRPr lang="en-US" sz="1350" dirty="0">
                        <a:latin typeface="Calibri" charset="0"/>
                        <a:ea typeface="Calibri" charset="0"/>
                        <a:cs typeface="Calibri" charset="0"/>
                      </a:endParaRPr>
                    </a:p>
                  </a:txBody>
                  <a:tcPr marL="137160" marR="137160" anchor="ctr">
                    <a:lnL w="6350" cap="flat" cmpd="sng" algn="ctr">
                      <a:solidFill>
                        <a:srgbClr val="D3D9E1"/>
                      </a:solidFill>
                      <a:prstDash val="solid"/>
                      <a:round/>
                      <a:headEnd type="none" w="med" len="med"/>
                      <a:tailEnd type="none" w="med" len="med"/>
                    </a:lnL>
                    <a:lnR w="6350" cap="flat" cmpd="sng" algn="ctr">
                      <a:solidFill>
                        <a:srgbClr val="D3D9E1"/>
                      </a:solidFill>
                      <a:prstDash val="solid"/>
                      <a:round/>
                      <a:headEnd type="none" w="med" len="med"/>
                      <a:tailEnd type="none" w="med" len="med"/>
                    </a:lnR>
                    <a:lnT w="6350" cap="flat" cmpd="sng" algn="ctr">
                      <a:solidFill>
                        <a:srgbClr val="D3D9E1"/>
                      </a:solidFill>
                      <a:prstDash val="solid"/>
                      <a:round/>
                      <a:headEnd type="none" w="med" len="med"/>
                      <a:tailEnd type="none" w="med" len="med"/>
                    </a:lnT>
                    <a:lnB w="6350" cap="flat" cmpd="sng" algn="ctr">
                      <a:solidFill>
                        <a:srgbClr val="D3D9E1"/>
                      </a:solidFill>
                      <a:prstDash val="solid"/>
                      <a:round/>
                      <a:headEnd type="none" w="med" len="med"/>
                      <a:tailEnd type="none" w="med" len="med"/>
                    </a:lnB>
                    <a:solidFill>
                      <a:srgbClr val="FFFFFF"/>
                    </a:solidFill>
                  </a:tcPr>
                </a:tc>
                <a:tc>
                  <a:txBody>
                    <a:bodyPr/>
                    <a:lstStyle/>
                    <a:p>
                      <a:pPr marL="0" indent="0">
                        <a:buNone/>
                      </a:pPr>
                      <a:r>
                        <a:rPr lang="en-US" sz="1350" b="1" u="sng" dirty="0">
                          <a:solidFill>
                            <a:srgbClr val="0A1F44"/>
                          </a:solidFill>
                          <a:latin typeface="Calibri" pitchFamily="34" charset="0"/>
                          <a:ea typeface="Calibri" pitchFamily="34" charset="-122"/>
                          <a:cs typeface="Calibri" pitchFamily="34" charset="-120"/>
                          <a:hlinkClick r:id="rId6">
                            <a:extLst>
                              <a:ext uri="{A12FA001-AC4F-418D-AE19-62706E023703}">
                                <ahyp:hlinkClr xmlns:ahyp="http://schemas.microsoft.com/office/drawing/2018/hyperlinkcolor" val="tx"/>
                              </a:ext>
                            </a:extLst>
                          </a:hlinkClick>
                        </a:rPr>
                        <a:t>Inyoung Shin</a:t>
                      </a:r>
                      <a:endParaRPr lang="en-US" sz="1350" dirty="0">
                        <a:latin typeface="Calibri" charset="0"/>
                        <a:ea typeface="Calibri" charset="0"/>
                        <a:cs typeface="Calibri" charset="0"/>
                      </a:endParaRPr>
                    </a:p>
                  </a:txBody>
                  <a:tcPr marL="137160" marR="137160" anchor="ctr">
                    <a:lnL w="6350" cap="flat" cmpd="sng" algn="ctr">
                      <a:solidFill>
                        <a:srgbClr val="D3D9E1"/>
                      </a:solidFill>
                      <a:prstDash val="solid"/>
                      <a:round/>
                      <a:headEnd type="none" w="med" len="med"/>
                      <a:tailEnd type="none" w="med" len="med"/>
                    </a:lnL>
                    <a:lnR w="6350" cap="flat" cmpd="sng" algn="ctr">
                      <a:solidFill>
                        <a:srgbClr val="D3D9E1"/>
                      </a:solidFill>
                      <a:prstDash val="solid"/>
                      <a:round/>
                      <a:headEnd type="none" w="med" len="med"/>
                      <a:tailEnd type="none" w="med" len="med"/>
                    </a:lnR>
                    <a:lnT w="6350" cap="flat" cmpd="sng" algn="ctr">
                      <a:solidFill>
                        <a:srgbClr val="D3D9E1"/>
                      </a:solidFill>
                      <a:prstDash val="solid"/>
                      <a:round/>
                      <a:headEnd type="none" w="med" len="med"/>
                      <a:tailEnd type="none" w="med" len="med"/>
                    </a:lnT>
                    <a:lnB w="6350" cap="flat" cmpd="sng" algn="ctr">
                      <a:solidFill>
                        <a:srgbClr val="D3D9E1"/>
                      </a:solidFill>
                      <a:prstDash val="solid"/>
                      <a:round/>
                      <a:headEnd type="none" w="med" len="med"/>
                      <a:tailEnd type="none" w="med" len="med"/>
                    </a:lnB>
                    <a:solidFill>
                      <a:srgbClr val="FFFFFF"/>
                    </a:solidFill>
                  </a:tcPr>
                </a:tc>
                <a:tc>
                  <a:txBody>
                    <a:bodyPr/>
                    <a:lstStyle/>
                    <a:p>
                      <a:pPr marL="0" indent="0">
                        <a:buNone/>
                      </a:pPr>
                      <a:r>
                        <a:rPr lang="en-US" sz="1350" u="sng" dirty="0">
                          <a:solidFill>
                            <a:srgbClr val="003DA5"/>
                          </a:solidFill>
                          <a:latin typeface="Calibri" pitchFamily="34" charset="0"/>
                          <a:ea typeface="Calibri" pitchFamily="34" charset="-122"/>
                          <a:cs typeface="Calibri" pitchFamily="34" charset="-120"/>
                          <a:hlinkClick r:id="rId7">
                            <a:extLst>
                              <a:ext uri="{A12FA001-AC4F-418D-AE19-62706E023703}">
                                <ahyp:hlinkClr xmlns:ahyp="http://schemas.microsoft.com/office/drawing/2018/hyperlinkcolor" val="tx"/>
                              </a:ext>
                            </a:extLst>
                          </a:hlinkClick>
                        </a:rPr>
                        <a:t>calendly.com/inyoungs-ucr/30min</a:t>
                      </a:r>
                      <a:endParaRPr lang="en-US" sz="1350" dirty="0">
                        <a:latin typeface="Calibri" charset="0"/>
                        <a:ea typeface="Calibri" charset="0"/>
                        <a:cs typeface="Calibri" charset="0"/>
                      </a:endParaRPr>
                    </a:p>
                  </a:txBody>
                  <a:tcPr marL="137160" marR="137160" anchor="ctr">
                    <a:lnL w="6350" cap="flat" cmpd="sng" algn="ctr">
                      <a:solidFill>
                        <a:srgbClr val="D3D9E1"/>
                      </a:solidFill>
                      <a:prstDash val="solid"/>
                      <a:round/>
                      <a:headEnd type="none" w="med" len="med"/>
                      <a:tailEnd type="none" w="med" len="med"/>
                    </a:lnL>
                    <a:lnR w="6350" cap="flat" cmpd="sng" algn="ctr">
                      <a:solidFill>
                        <a:srgbClr val="D3D9E1"/>
                      </a:solidFill>
                      <a:prstDash val="solid"/>
                      <a:round/>
                      <a:headEnd type="none" w="med" len="med"/>
                      <a:tailEnd type="none" w="med" len="med"/>
                    </a:lnR>
                    <a:lnT w="6350" cap="flat" cmpd="sng" algn="ctr">
                      <a:solidFill>
                        <a:srgbClr val="D3D9E1"/>
                      </a:solidFill>
                      <a:prstDash val="solid"/>
                      <a:round/>
                      <a:headEnd type="none" w="med" len="med"/>
                      <a:tailEnd type="none" w="med" len="med"/>
                    </a:lnT>
                    <a:lnB w="6350" cap="flat" cmpd="sng" algn="ctr">
                      <a:solidFill>
                        <a:srgbClr val="D3D9E1"/>
                      </a:solidFill>
                      <a:prstDash val="solid"/>
                      <a:round/>
                      <a:headEnd type="none" w="med" len="med"/>
                      <a:tailEnd type="none" w="med" len="med"/>
                    </a:lnB>
                    <a:solidFill>
                      <a:srgbClr val="FFFFFF"/>
                    </a:solidFill>
                  </a:tcPr>
                </a:tc>
                <a:extLst>
                  <a:ext uri="{0D108BD9-81ED-4DB2-BD59-A6C34878D82A}">
                    <a16:rowId xmlns:a16="http://schemas.microsoft.com/office/drawing/2014/main" val="10002"/>
                  </a:ext>
                </a:extLst>
              </a:tr>
              <a:tr h="457200">
                <a:tc>
                  <a:txBody>
                    <a:bodyPr/>
                    <a:lstStyle/>
                    <a:p>
                      <a:pPr marL="0" indent="0">
                        <a:buNone/>
                      </a:pPr>
                      <a:r>
                        <a:rPr lang="en-US" sz="1350" dirty="0">
                          <a:solidFill>
                            <a:srgbClr val="1D2533"/>
                          </a:solidFill>
                          <a:latin typeface="Calibri" pitchFamily="34" charset="0"/>
                          <a:ea typeface="Calibri" pitchFamily="34" charset="-122"/>
                          <a:cs typeface="Calibri" pitchFamily="34" charset="-120"/>
                        </a:rPr>
                        <a:t>GIS, spatial data, imagery, StoryMaps</a:t>
                      </a:r>
                      <a:endParaRPr lang="en-US" sz="1350" dirty="0">
                        <a:latin typeface="Calibri" charset="0"/>
                        <a:ea typeface="Calibri" charset="0"/>
                        <a:cs typeface="Calibri" charset="0"/>
                      </a:endParaRPr>
                    </a:p>
                  </a:txBody>
                  <a:tcPr marL="137160" marR="137160" anchor="ctr">
                    <a:lnL w="6350" cap="flat" cmpd="sng" algn="ctr">
                      <a:solidFill>
                        <a:srgbClr val="D3D9E1"/>
                      </a:solidFill>
                      <a:prstDash val="solid"/>
                      <a:round/>
                      <a:headEnd type="none" w="med" len="med"/>
                      <a:tailEnd type="none" w="med" len="med"/>
                    </a:lnL>
                    <a:lnR w="6350" cap="flat" cmpd="sng" algn="ctr">
                      <a:solidFill>
                        <a:srgbClr val="D3D9E1"/>
                      </a:solidFill>
                      <a:prstDash val="solid"/>
                      <a:round/>
                      <a:headEnd type="none" w="med" len="med"/>
                      <a:tailEnd type="none" w="med" len="med"/>
                    </a:lnR>
                    <a:lnT w="6350" cap="flat" cmpd="sng" algn="ctr">
                      <a:solidFill>
                        <a:srgbClr val="D3D9E1"/>
                      </a:solidFill>
                      <a:prstDash val="solid"/>
                      <a:round/>
                      <a:headEnd type="none" w="med" len="med"/>
                      <a:tailEnd type="none" w="med" len="med"/>
                    </a:lnT>
                    <a:lnB w="6350" cap="flat" cmpd="sng" algn="ctr">
                      <a:solidFill>
                        <a:srgbClr val="D3D9E1"/>
                      </a:solidFill>
                      <a:prstDash val="solid"/>
                      <a:round/>
                      <a:headEnd type="none" w="med" len="med"/>
                      <a:tailEnd type="none" w="med" len="med"/>
                    </a:lnB>
                    <a:solidFill>
                      <a:srgbClr val="EEF2F7"/>
                    </a:solidFill>
                  </a:tcPr>
                </a:tc>
                <a:tc>
                  <a:txBody>
                    <a:bodyPr/>
                    <a:lstStyle/>
                    <a:p>
                      <a:pPr marL="0" indent="0">
                        <a:buNone/>
                      </a:pPr>
                      <a:r>
                        <a:rPr lang="en-US" sz="1350" b="1" u="sng" dirty="0">
                          <a:solidFill>
                            <a:srgbClr val="0A1F44"/>
                          </a:solidFill>
                          <a:latin typeface="Calibri" pitchFamily="34" charset="0"/>
                          <a:ea typeface="Calibri" pitchFamily="34" charset="-122"/>
                          <a:cs typeface="Calibri" pitchFamily="34" charset="-120"/>
                          <a:hlinkClick r:id="rId8">
                            <a:extLst>
                              <a:ext uri="{A12FA001-AC4F-418D-AE19-62706E023703}">
                                <ahyp:hlinkClr xmlns:ahyp="http://schemas.microsoft.com/office/drawing/2018/hyperlinkcolor" val="tx"/>
                              </a:ext>
                            </a:extLst>
                          </a:hlinkClick>
                        </a:rPr>
                        <a:t>Janet Reyes</a:t>
                      </a:r>
                      <a:endParaRPr lang="en-US" sz="1350" dirty="0">
                        <a:latin typeface="Calibri" charset="0"/>
                        <a:ea typeface="Calibri" charset="0"/>
                        <a:cs typeface="Calibri" charset="0"/>
                      </a:endParaRPr>
                    </a:p>
                  </a:txBody>
                  <a:tcPr marL="137160" marR="137160" anchor="ctr">
                    <a:lnL w="6350" cap="flat" cmpd="sng" algn="ctr">
                      <a:solidFill>
                        <a:srgbClr val="D3D9E1"/>
                      </a:solidFill>
                      <a:prstDash val="solid"/>
                      <a:round/>
                      <a:headEnd type="none" w="med" len="med"/>
                      <a:tailEnd type="none" w="med" len="med"/>
                    </a:lnL>
                    <a:lnR w="6350" cap="flat" cmpd="sng" algn="ctr">
                      <a:solidFill>
                        <a:srgbClr val="D3D9E1"/>
                      </a:solidFill>
                      <a:prstDash val="solid"/>
                      <a:round/>
                      <a:headEnd type="none" w="med" len="med"/>
                      <a:tailEnd type="none" w="med" len="med"/>
                    </a:lnR>
                    <a:lnT w="6350" cap="flat" cmpd="sng" algn="ctr">
                      <a:solidFill>
                        <a:srgbClr val="D3D9E1"/>
                      </a:solidFill>
                      <a:prstDash val="solid"/>
                      <a:round/>
                      <a:headEnd type="none" w="med" len="med"/>
                      <a:tailEnd type="none" w="med" len="med"/>
                    </a:lnT>
                    <a:lnB w="6350" cap="flat" cmpd="sng" algn="ctr">
                      <a:solidFill>
                        <a:srgbClr val="D3D9E1"/>
                      </a:solidFill>
                      <a:prstDash val="solid"/>
                      <a:round/>
                      <a:headEnd type="none" w="med" len="med"/>
                      <a:tailEnd type="none" w="med" len="med"/>
                    </a:lnB>
                    <a:solidFill>
                      <a:srgbClr val="EEF2F7"/>
                    </a:solidFill>
                  </a:tcPr>
                </a:tc>
                <a:tc>
                  <a:txBody>
                    <a:bodyPr/>
                    <a:lstStyle/>
                    <a:p>
                      <a:pPr marL="0" indent="0">
                        <a:buNone/>
                      </a:pPr>
                      <a:r>
                        <a:rPr lang="en-US" sz="1350" u="sng" dirty="0">
                          <a:solidFill>
                            <a:srgbClr val="003DA5"/>
                          </a:solidFill>
                          <a:latin typeface="Calibri" pitchFamily="34" charset="0"/>
                          <a:ea typeface="Calibri" pitchFamily="34" charset="-122"/>
                          <a:cs typeface="Calibri" pitchFamily="34" charset="-120"/>
                          <a:hlinkClick r:id="rId9">
                            <a:extLst>
                              <a:ext uri="{A12FA001-AC4F-418D-AE19-62706E023703}">
                                <ahyp:hlinkClr xmlns:ahyp="http://schemas.microsoft.com/office/drawing/2018/hyperlinkcolor" val="tx"/>
                              </a:ext>
                            </a:extLst>
                          </a:hlinkClick>
                        </a:rPr>
                        <a:t>calendly.com/janet-reyes</a:t>
                      </a:r>
                      <a:endParaRPr lang="en-US" sz="1350" dirty="0">
                        <a:latin typeface="Calibri" charset="0"/>
                        <a:ea typeface="Calibri" charset="0"/>
                        <a:cs typeface="Calibri" charset="0"/>
                      </a:endParaRPr>
                    </a:p>
                  </a:txBody>
                  <a:tcPr marL="137160" marR="137160" anchor="ctr">
                    <a:lnL w="6350" cap="flat" cmpd="sng" algn="ctr">
                      <a:solidFill>
                        <a:srgbClr val="D3D9E1"/>
                      </a:solidFill>
                      <a:prstDash val="solid"/>
                      <a:round/>
                      <a:headEnd type="none" w="med" len="med"/>
                      <a:tailEnd type="none" w="med" len="med"/>
                    </a:lnL>
                    <a:lnR w="6350" cap="flat" cmpd="sng" algn="ctr">
                      <a:solidFill>
                        <a:srgbClr val="D3D9E1"/>
                      </a:solidFill>
                      <a:prstDash val="solid"/>
                      <a:round/>
                      <a:headEnd type="none" w="med" len="med"/>
                      <a:tailEnd type="none" w="med" len="med"/>
                    </a:lnR>
                    <a:lnT w="6350" cap="flat" cmpd="sng" algn="ctr">
                      <a:solidFill>
                        <a:srgbClr val="D3D9E1"/>
                      </a:solidFill>
                      <a:prstDash val="solid"/>
                      <a:round/>
                      <a:headEnd type="none" w="med" len="med"/>
                      <a:tailEnd type="none" w="med" len="med"/>
                    </a:lnT>
                    <a:lnB w="6350" cap="flat" cmpd="sng" algn="ctr">
                      <a:solidFill>
                        <a:srgbClr val="D3D9E1"/>
                      </a:solidFill>
                      <a:prstDash val="solid"/>
                      <a:round/>
                      <a:headEnd type="none" w="med" len="med"/>
                      <a:tailEnd type="none" w="med" len="med"/>
                    </a:lnB>
                    <a:solidFill>
                      <a:srgbClr val="EEF2F7"/>
                    </a:solidFill>
                  </a:tcPr>
                </a:tc>
                <a:extLst>
                  <a:ext uri="{0D108BD9-81ED-4DB2-BD59-A6C34878D82A}">
                    <a16:rowId xmlns:a16="http://schemas.microsoft.com/office/drawing/2014/main" val="10003"/>
                  </a:ext>
                </a:extLst>
              </a:tr>
              <a:tr h="457200">
                <a:tc>
                  <a:txBody>
                    <a:bodyPr/>
                    <a:lstStyle/>
                    <a:p>
                      <a:pPr marL="0" indent="0">
                        <a:buNone/>
                      </a:pPr>
                      <a:r>
                        <a:rPr lang="en-US" sz="1350" dirty="0">
                          <a:solidFill>
                            <a:srgbClr val="1D2533"/>
                          </a:solidFill>
                          <a:latin typeface="Calibri" pitchFamily="34" charset="0"/>
                          <a:ea typeface="Calibri" pitchFamily="34" charset="-122"/>
                          <a:cs typeface="Calibri" pitchFamily="34" charset="-120"/>
                        </a:rPr>
                        <a:t>Digital scholarship, open access, publishing</a:t>
                      </a:r>
                      <a:endParaRPr lang="en-US" sz="1350" dirty="0">
                        <a:latin typeface="Calibri" charset="0"/>
                        <a:ea typeface="Calibri" charset="0"/>
                        <a:cs typeface="Calibri" charset="0"/>
                      </a:endParaRPr>
                    </a:p>
                  </a:txBody>
                  <a:tcPr marL="137160" marR="137160" anchor="ctr">
                    <a:lnL w="6350" cap="flat" cmpd="sng" algn="ctr">
                      <a:solidFill>
                        <a:srgbClr val="D3D9E1"/>
                      </a:solidFill>
                      <a:prstDash val="solid"/>
                      <a:round/>
                      <a:headEnd type="none" w="med" len="med"/>
                      <a:tailEnd type="none" w="med" len="med"/>
                    </a:lnL>
                    <a:lnR w="6350" cap="flat" cmpd="sng" algn="ctr">
                      <a:solidFill>
                        <a:srgbClr val="D3D9E1"/>
                      </a:solidFill>
                      <a:prstDash val="solid"/>
                      <a:round/>
                      <a:headEnd type="none" w="med" len="med"/>
                      <a:tailEnd type="none" w="med" len="med"/>
                    </a:lnR>
                    <a:lnT w="6350" cap="flat" cmpd="sng" algn="ctr">
                      <a:solidFill>
                        <a:srgbClr val="D3D9E1"/>
                      </a:solidFill>
                      <a:prstDash val="solid"/>
                      <a:round/>
                      <a:headEnd type="none" w="med" len="med"/>
                      <a:tailEnd type="none" w="med" len="med"/>
                    </a:lnT>
                    <a:lnB w="6350" cap="flat" cmpd="sng" algn="ctr">
                      <a:solidFill>
                        <a:srgbClr val="D3D9E1"/>
                      </a:solidFill>
                      <a:prstDash val="solid"/>
                      <a:round/>
                      <a:headEnd type="none" w="med" len="med"/>
                      <a:tailEnd type="none" w="med" len="med"/>
                    </a:lnB>
                    <a:solidFill>
                      <a:srgbClr val="FFFFFF"/>
                    </a:solidFill>
                  </a:tcPr>
                </a:tc>
                <a:tc>
                  <a:txBody>
                    <a:bodyPr/>
                    <a:lstStyle/>
                    <a:p>
                      <a:pPr marL="0" indent="0">
                        <a:buNone/>
                      </a:pPr>
                      <a:r>
                        <a:rPr lang="en-US" sz="1350" b="1" u="sng" dirty="0">
                          <a:solidFill>
                            <a:srgbClr val="0A1F44"/>
                          </a:solidFill>
                          <a:latin typeface="Calibri" pitchFamily="34" charset="0"/>
                          <a:ea typeface="Calibri" pitchFamily="34" charset="-122"/>
                          <a:cs typeface="Calibri" pitchFamily="34" charset="-120"/>
                          <a:hlinkClick r:id="rId10">
                            <a:extLst>
                              <a:ext uri="{A12FA001-AC4F-418D-AE19-62706E023703}">
                                <ahyp:hlinkClr xmlns:ahyp="http://schemas.microsoft.com/office/drawing/2018/hyperlinkcolor" val="tx"/>
                              </a:ext>
                            </a:extLst>
                          </a:hlinkClick>
                        </a:rPr>
                        <a:t>Jing Han</a:t>
                      </a:r>
                      <a:endParaRPr lang="en-US" sz="1350" dirty="0">
                        <a:latin typeface="Calibri" charset="0"/>
                        <a:ea typeface="Calibri" charset="0"/>
                        <a:cs typeface="Calibri" charset="0"/>
                      </a:endParaRPr>
                    </a:p>
                  </a:txBody>
                  <a:tcPr marL="137160" marR="137160" anchor="ctr">
                    <a:lnL w="6350" cap="flat" cmpd="sng" algn="ctr">
                      <a:solidFill>
                        <a:srgbClr val="D3D9E1"/>
                      </a:solidFill>
                      <a:prstDash val="solid"/>
                      <a:round/>
                      <a:headEnd type="none" w="med" len="med"/>
                      <a:tailEnd type="none" w="med" len="med"/>
                    </a:lnL>
                    <a:lnR w="6350" cap="flat" cmpd="sng" algn="ctr">
                      <a:solidFill>
                        <a:srgbClr val="D3D9E1"/>
                      </a:solidFill>
                      <a:prstDash val="solid"/>
                      <a:round/>
                      <a:headEnd type="none" w="med" len="med"/>
                      <a:tailEnd type="none" w="med" len="med"/>
                    </a:lnR>
                    <a:lnT w="6350" cap="flat" cmpd="sng" algn="ctr">
                      <a:solidFill>
                        <a:srgbClr val="D3D9E1"/>
                      </a:solidFill>
                      <a:prstDash val="solid"/>
                      <a:round/>
                      <a:headEnd type="none" w="med" len="med"/>
                      <a:tailEnd type="none" w="med" len="med"/>
                    </a:lnT>
                    <a:lnB w="6350" cap="flat" cmpd="sng" algn="ctr">
                      <a:solidFill>
                        <a:srgbClr val="D3D9E1"/>
                      </a:solidFill>
                      <a:prstDash val="solid"/>
                      <a:round/>
                      <a:headEnd type="none" w="med" len="med"/>
                      <a:tailEnd type="none" w="med" len="med"/>
                    </a:lnB>
                    <a:solidFill>
                      <a:srgbClr val="FFFFFF"/>
                    </a:solidFill>
                  </a:tcPr>
                </a:tc>
                <a:tc>
                  <a:txBody>
                    <a:bodyPr/>
                    <a:lstStyle/>
                    <a:p>
                      <a:pPr marL="0" indent="0">
                        <a:buNone/>
                      </a:pPr>
                      <a:r>
                        <a:rPr lang="en-US" sz="1350" u="sng" dirty="0">
                          <a:solidFill>
                            <a:srgbClr val="003DA5"/>
                          </a:solidFill>
                          <a:latin typeface="Calibri" pitchFamily="34" charset="0"/>
                          <a:ea typeface="Calibri" pitchFamily="34" charset="-122"/>
                          <a:cs typeface="Calibri" pitchFamily="34" charset="-120"/>
                          <a:hlinkClick r:id="rId11">
                            <a:extLst>
                              <a:ext uri="{A12FA001-AC4F-418D-AE19-62706E023703}">
                                <ahyp:hlinkClr xmlns:ahyp="http://schemas.microsoft.com/office/drawing/2018/hyperlinkcolor" val="tx"/>
                              </a:ext>
                            </a:extLst>
                          </a:hlinkClick>
                        </a:rPr>
                        <a:t>calendly.com/jingh-ucr/…</a:t>
                      </a:r>
                      <a:endParaRPr lang="en-US" sz="1350" dirty="0">
                        <a:latin typeface="Calibri" charset="0"/>
                        <a:ea typeface="Calibri" charset="0"/>
                        <a:cs typeface="Calibri" charset="0"/>
                      </a:endParaRPr>
                    </a:p>
                  </a:txBody>
                  <a:tcPr marL="137160" marR="137160" anchor="ctr">
                    <a:lnL w="6350" cap="flat" cmpd="sng" algn="ctr">
                      <a:solidFill>
                        <a:srgbClr val="D3D9E1"/>
                      </a:solidFill>
                      <a:prstDash val="solid"/>
                      <a:round/>
                      <a:headEnd type="none" w="med" len="med"/>
                      <a:tailEnd type="none" w="med" len="med"/>
                    </a:lnL>
                    <a:lnR w="6350" cap="flat" cmpd="sng" algn="ctr">
                      <a:solidFill>
                        <a:srgbClr val="D3D9E1"/>
                      </a:solidFill>
                      <a:prstDash val="solid"/>
                      <a:round/>
                      <a:headEnd type="none" w="med" len="med"/>
                      <a:tailEnd type="none" w="med" len="med"/>
                    </a:lnR>
                    <a:lnT w="6350" cap="flat" cmpd="sng" algn="ctr">
                      <a:solidFill>
                        <a:srgbClr val="D3D9E1"/>
                      </a:solidFill>
                      <a:prstDash val="solid"/>
                      <a:round/>
                      <a:headEnd type="none" w="med" len="med"/>
                      <a:tailEnd type="none" w="med" len="med"/>
                    </a:lnT>
                    <a:lnB w="6350" cap="flat" cmpd="sng" algn="ctr">
                      <a:solidFill>
                        <a:srgbClr val="D3D9E1"/>
                      </a:solidFill>
                      <a:prstDash val="solid"/>
                      <a:round/>
                      <a:headEnd type="none" w="med" len="med"/>
                      <a:tailEnd type="none" w="med" len="med"/>
                    </a:lnB>
                    <a:solidFill>
                      <a:srgbClr val="FFFFFF"/>
                    </a:solidFill>
                  </a:tcPr>
                </a:tc>
                <a:extLst>
                  <a:ext uri="{0D108BD9-81ED-4DB2-BD59-A6C34878D82A}">
                    <a16:rowId xmlns:a16="http://schemas.microsoft.com/office/drawing/2014/main" val="10004"/>
                  </a:ext>
                </a:extLst>
              </a:tr>
              <a:tr h="457200">
                <a:tc>
                  <a:txBody>
                    <a:bodyPr/>
                    <a:lstStyle/>
                    <a:p>
                      <a:pPr marL="0" indent="0">
                        <a:buNone/>
                      </a:pPr>
                      <a:r>
                        <a:rPr lang="en-US" sz="1350" dirty="0">
                          <a:solidFill>
                            <a:srgbClr val="1D2533"/>
                          </a:solidFill>
                          <a:latin typeface="Calibri" pitchFamily="34" charset="0"/>
                          <a:ea typeface="Calibri" pitchFamily="34" charset="-122"/>
                          <a:cs typeface="Calibri" pitchFamily="34" charset="-120"/>
                        </a:rPr>
                        <a:t>3D modeling, VR/XR, innovative media</a:t>
                      </a:r>
                      <a:endParaRPr lang="en-US" sz="1350" dirty="0">
                        <a:latin typeface="Calibri" charset="0"/>
                        <a:ea typeface="Calibri" charset="0"/>
                        <a:cs typeface="Calibri" charset="0"/>
                      </a:endParaRPr>
                    </a:p>
                  </a:txBody>
                  <a:tcPr marL="137160" marR="137160" anchor="ctr">
                    <a:lnL w="6350" cap="flat" cmpd="sng" algn="ctr">
                      <a:solidFill>
                        <a:srgbClr val="D3D9E1"/>
                      </a:solidFill>
                      <a:prstDash val="solid"/>
                      <a:round/>
                      <a:headEnd type="none" w="med" len="med"/>
                      <a:tailEnd type="none" w="med" len="med"/>
                    </a:lnL>
                    <a:lnR w="6350" cap="flat" cmpd="sng" algn="ctr">
                      <a:solidFill>
                        <a:srgbClr val="D3D9E1"/>
                      </a:solidFill>
                      <a:prstDash val="solid"/>
                      <a:round/>
                      <a:headEnd type="none" w="med" len="med"/>
                      <a:tailEnd type="none" w="med" len="med"/>
                    </a:lnR>
                    <a:lnT w="6350" cap="flat" cmpd="sng" algn="ctr">
                      <a:solidFill>
                        <a:srgbClr val="D3D9E1"/>
                      </a:solidFill>
                      <a:prstDash val="solid"/>
                      <a:round/>
                      <a:headEnd type="none" w="med" len="med"/>
                      <a:tailEnd type="none" w="med" len="med"/>
                    </a:lnT>
                    <a:lnB w="6350" cap="flat" cmpd="sng" algn="ctr">
                      <a:solidFill>
                        <a:srgbClr val="D3D9E1"/>
                      </a:solidFill>
                      <a:prstDash val="solid"/>
                      <a:round/>
                      <a:headEnd type="none" w="med" len="med"/>
                      <a:tailEnd type="none" w="med" len="med"/>
                    </a:lnB>
                    <a:solidFill>
                      <a:srgbClr val="EEF2F7"/>
                    </a:solidFill>
                  </a:tcPr>
                </a:tc>
                <a:tc>
                  <a:txBody>
                    <a:bodyPr/>
                    <a:lstStyle/>
                    <a:p>
                      <a:pPr marL="0" indent="0">
                        <a:buNone/>
                      </a:pPr>
                      <a:r>
                        <a:rPr lang="en-US" sz="1350" b="1" u="sng" dirty="0">
                          <a:solidFill>
                            <a:srgbClr val="0A1F44"/>
                          </a:solidFill>
                          <a:latin typeface="Calibri" pitchFamily="34" charset="0"/>
                          <a:ea typeface="Calibri" pitchFamily="34" charset="-122"/>
                          <a:cs typeface="Calibri" pitchFamily="34" charset="-120"/>
                          <a:hlinkClick r:id="rId12">
                            <a:extLst>
                              <a:ext uri="{A12FA001-AC4F-418D-AE19-62706E023703}">
                                <ahyp:hlinkClr xmlns:ahyp="http://schemas.microsoft.com/office/drawing/2018/hyperlinkcolor" val="tx"/>
                              </a:ext>
                            </a:extLst>
                          </a:hlinkClick>
                        </a:rPr>
                        <a:t>Alvaro Alvarez</a:t>
                      </a:r>
                      <a:endParaRPr lang="en-US" sz="1350" dirty="0">
                        <a:latin typeface="Calibri" charset="0"/>
                        <a:ea typeface="Calibri" charset="0"/>
                        <a:cs typeface="Calibri" charset="0"/>
                      </a:endParaRPr>
                    </a:p>
                  </a:txBody>
                  <a:tcPr marL="137160" marR="137160" anchor="ctr">
                    <a:lnL w="6350" cap="flat" cmpd="sng" algn="ctr">
                      <a:solidFill>
                        <a:srgbClr val="D3D9E1"/>
                      </a:solidFill>
                      <a:prstDash val="solid"/>
                      <a:round/>
                      <a:headEnd type="none" w="med" len="med"/>
                      <a:tailEnd type="none" w="med" len="med"/>
                    </a:lnL>
                    <a:lnR w="6350" cap="flat" cmpd="sng" algn="ctr">
                      <a:solidFill>
                        <a:srgbClr val="D3D9E1"/>
                      </a:solidFill>
                      <a:prstDash val="solid"/>
                      <a:round/>
                      <a:headEnd type="none" w="med" len="med"/>
                      <a:tailEnd type="none" w="med" len="med"/>
                    </a:lnR>
                    <a:lnT w="6350" cap="flat" cmpd="sng" algn="ctr">
                      <a:solidFill>
                        <a:srgbClr val="D3D9E1"/>
                      </a:solidFill>
                      <a:prstDash val="solid"/>
                      <a:round/>
                      <a:headEnd type="none" w="med" len="med"/>
                      <a:tailEnd type="none" w="med" len="med"/>
                    </a:lnT>
                    <a:lnB w="6350" cap="flat" cmpd="sng" algn="ctr">
                      <a:solidFill>
                        <a:srgbClr val="D3D9E1"/>
                      </a:solidFill>
                      <a:prstDash val="solid"/>
                      <a:round/>
                      <a:headEnd type="none" w="med" len="med"/>
                      <a:tailEnd type="none" w="med" len="med"/>
                    </a:lnB>
                    <a:solidFill>
                      <a:srgbClr val="EEF2F7"/>
                    </a:solidFill>
                  </a:tcPr>
                </a:tc>
                <a:tc>
                  <a:txBody>
                    <a:bodyPr/>
                    <a:lstStyle/>
                    <a:p>
                      <a:pPr marL="0" indent="0">
                        <a:buNone/>
                      </a:pPr>
                      <a:r>
                        <a:rPr lang="en-US" sz="1350" u="sng" dirty="0">
                          <a:solidFill>
                            <a:srgbClr val="003DA5"/>
                          </a:solidFill>
                          <a:latin typeface="Calibri" pitchFamily="34" charset="0"/>
                          <a:ea typeface="Calibri" pitchFamily="34" charset="-122"/>
                          <a:cs typeface="Calibri" pitchFamily="34" charset="-120"/>
                          <a:hlinkClick r:id="rId13">
                            <a:extLst>
                              <a:ext uri="{A12FA001-AC4F-418D-AE19-62706E023703}">
                                <ahyp:hlinkClr xmlns:ahyp="http://schemas.microsoft.com/office/drawing/2018/hyperlinkcolor" val="tx"/>
                              </a:ext>
                            </a:extLst>
                          </a:hlinkClick>
                        </a:rPr>
                        <a:t>calendly.com/alvaro-alvarez</a:t>
                      </a:r>
                      <a:endParaRPr lang="en-US" sz="1350" dirty="0">
                        <a:latin typeface="Calibri" charset="0"/>
                        <a:ea typeface="Calibri" charset="0"/>
                        <a:cs typeface="Calibri" charset="0"/>
                      </a:endParaRPr>
                    </a:p>
                  </a:txBody>
                  <a:tcPr marL="137160" marR="137160" anchor="ctr">
                    <a:lnL w="6350" cap="flat" cmpd="sng" algn="ctr">
                      <a:solidFill>
                        <a:srgbClr val="D3D9E1"/>
                      </a:solidFill>
                      <a:prstDash val="solid"/>
                      <a:round/>
                      <a:headEnd type="none" w="med" len="med"/>
                      <a:tailEnd type="none" w="med" len="med"/>
                    </a:lnL>
                    <a:lnR w="6350" cap="flat" cmpd="sng" algn="ctr">
                      <a:solidFill>
                        <a:srgbClr val="D3D9E1"/>
                      </a:solidFill>
                      <a:prstDash val="solid"/>
                      <a:round/>
                      <a:headEnd type="none" w="med" len="med"/>
                      <a:tailEnd type="none" w="med" len="med"/>
                    </a:lnR>
                    <a:lnT w="6350" cap="flat" cmpd="sng" algn="ctr">
                      <a:solidFill>
                        <a:srgbClr val="D3D9E1"/>
                      </a:solidFill>
                      <a:prstDash val="solid"/>
                      <a:round/>
                      <a:headEnd type="none" w="med" len="med"/>
                      <a:tailEnd type="none" w="med" len="med"/>
                    </a:lnT>
                    <a:lnB w="6350" cap="flat" cmpd="sng" algn="ctr">
                      <a:solidFill>
                        <a:srgbClr val="D3D9E1"/>
                      </a:solidFill>
                      <a:prstDash val="solid"/>
                      <a:round/>
                      <a:headEnd type="none" w="med" len="med"/>
                      <a:tailEnd type="none" w="med" len="med"/>
                    </a:lnB>
                    <a:solidFill>
                      <a:srgbClr val="EEF2F7"/>
                    </a:solidFill>
                  </a:tcPr>
                </a:tc>
                <a:extLst>
                  <a:ext uri="{0D108BD9-81ED-4DB2-BD59-A6C34878D82A}">
                    <a16:rowId xmlns:a16="http://schemas.microsoft.com/office/drawing/2014/main" val="10005"/>
                  </a:ext>
                </a:extLst>
              </a:tr>
              <a:tr h="457200">
                <a:tc>
                  <a:txBody>
                    <a:bodyPr/>
                    <a:lstStyle/>
                    <a:p>
                      <a:pPr marL="0" indent="0">
                        <a:buNone/>
                      </a:pPr>
                      <a:r>
                        <a:rPr lang="en-US" sz="1350" dirty="0">
                          <a:solidFill>
                            <a:srgbClr val="1D2533"/>
                          </a:solidFill>
                          <a:latin typeface="Calibri" pitchFamily="34" charset="0"/>
                          <a:ea typeface="Calibri" pitchFamily="34" charset="-122"/>
                          <a:cs typeface="Calibri" pitchFamily="34" charset="-120"/>
                        </a:rPr>
                        <a:t>Makerspace, 3D printing, prototyping</a:t>
                      </a:r>
                      <a:endParaRPr lang="en-US" sz="1350" dirty="0">
                        <a:latin typeface="Calibri" charset="0"/>
                        <a:ea typeface="Calibri" charset="0"/>
                        <a:cs typeface="Calibri" charset="0"/>
                      </a:endParaRPr>
                    </a:p>
                  </a:txBody>
                  <a:tcPr marL="137160" marR="137160" anchor="ctr">
                    <a:lnL w="6350" cap="flat" cmpd="sng" algn="ctr">
                      <a:solidFill>
                        <a:srgbClr val="D3D9E1"/>
                      </a:solidFill>
                      <a:prstDash val="solid"/>
                      <a:round/>
                      <a:headEnd type="none" w="med" len="med"/>
                      <a:tailEnd type="none" w="med" len="med"/>
                    </a:lnL>
                    <a:lnR w="6350" cap="flat" cmpd="sng" algn="ctr">
                      <a:solidFill>
                        <a:srgbClr val="D3D9E1"/>
                      </a:solidFill>
                      <a:prstDash val="solid"/>
                      <a:round/>
                      <a:headEnd type="none" w="med" len="med"/>
                      <a:tailEnd type="none" w="med" len="med"/>
                    </a:lnR>
                    <a:lnT w="6350" cap="flat" cmpd="sng" algn="ctr">
                      <a:solidFill>
                        <a:srgbClr val="D3D9E1"/>
                      </a:solidFill>
                      <a:prstDash val="solid"/>
                      <a:round/>
                      <a:headEnd type="none" w="med" len="med"/>
                      <a:tailEnd type="none" w="med" len="med"/>
                    </a:lnT>
                    <a:lnB w="6350" cap="flat" cmpd="sng" algn="ctr">
                      <a:solidFill>
                        <a:srgbClr val="D3D9E1"/>
                      </a:solidFill>
                      <a:prstDash val="solid"/>
                      <a:round/>
                      <a:headEnd type="none" w="med" len="med"/>
                      <a:tailEnd type="none" w="med" len="med"/>
                    </a:lnB>
                    <a:solidFill>
                      <a:srgbClr val="FFFFFF"/>
                    </a:solidFill>
                  </a:tcPr>
                </a:tc>
                <a:tc>
                  <a:txBody>
                    <a:bodyPr/>
                    <a:lstStyle/>
                    <a:p>
                      <a:pPr marL="0" indent="0">
                        <a:buNone/>
                      </a:pPr>
                      <a:r>
                        <a:rPr lang="en-US" sz="1350" b="1" u="sng" dirty="0">
                          <a:solidFill>
                            <a:srgbClr val="0A1F44"/>
                          </a:solidFill>
                          <a:latin typeface="Calibri" pitchFamily="34" charset="0"/>
                          <a:ea typeface="Calibri" pitchFamily="34" charset="-122"/>
                          <a:cs typeface="Calibri" pitchFamily="34" charset="-120"/>
                          <a:hlinkClick r:id="rId12">
                            <a:extLst>
                              <a:ext uri="{A12FA001-AC4F-418D-AE19-62706E023703}">
                                <ahyp:hlinkClr xmlns:ahyp="http://schemas.microsoft.com/office/drawing/2018/hyperlinkcolor" val="tx"/>
                              </a:ext>
                            </a:extLst>
                          </a:hlinkClick>
                        </a:rPr>
                        <a:t>Brendon Wheeler</a:t>
                      </a:r>
                      <a:endParaRPr lang="en-US" sz="1350" dirty="0">
                        <a:latin typeface="Calibri" charset="0"/>
                        <a:ea typeface="Calibri" charset="0"/>
                        <a:cs typeface="Calibri" charset="0"/>
                      </a:endParaRPr>
                    </a:p>
                  </a:txBody>
                  <a:tcPr marL="137160" marR="137160" anchor="ctr">
                    <a:lnL w="6350" cap="flat" cmpd="sng" algn="ctr">
                      <a:solidFill>
                        <a:srgbClr val="D3D9E1"/>
                      </a:solidFill>
                      <a:prstDash val="solid"/>
                      <a:round/>
                      <a:headEnd type="none" w="med" len="med"/>
                      <a:tailEnd type="none" w="med" len="med"/>
                    </a:lnL>
                    <a:lnR w="6350" cap="flat" cmpd="sng" algn="ctr">
                      <a:solidFill>
                        <a:srgbClr val="D3D9E1"/>
                      </a:solidFill>
                      <a:prstDash val="solid"/>
                      <a:round/>
                      <a:headEnd type="none" w="med" len="med"/>
                      <a:tailEnd type="none" w="med" len="med"/>
                    </a:lnR>
                    <a:lnT w="6350" cap="flat" cmpd="sng" algn="ctr">
                      <a:solidFill>
                        <a:srgbClr val="D3D9E1"/>
                      </a:solidFill>
                      <a:prstDash val="solid"/>
                      <a:round/>
                      <a:headEnd type="none" w="med" len="med"/>
                      <a:tailEnd type="none" w="med" len="med"/>
                    </a:lnT>
                    <a:lnB w="6350" cap="flat" cmpd="sng" algn="ctr">
                      <a:solidFill>
                        <a:srgbClr val="D3D9E1"/>
                      </a:solidFill>
                      <a:prstDash val="solid"/>
                      <a:round/>
                      <a:headEnd type="none" w="med" len="med"/>
                      <a:tailEnd type="none" w="med" len="med"/>
                    </a:lnB>
                    <a:solidFill>
                      <a:srgbClr val="FFFFFF"/>
                    </a:solidFill>
                  </a:tcPr>
                </a:tc>
                <a:tc>
                  <a:txBody>
                    <a:bodyPr/>
                    <a:lstStyle/>
                    <a:p>
                      <a:pPr marL="0" indent="0">
                        <a:buNone/>
                      </a:pPr>
                      <a:r>
                        <a:rPr lang="en-US" sz="1350" u="sng" dirty="0">
                          <a:solidFill>
                            <a:srgbClr val="003DA5"/>
                          </a:solidFill>
                          <a:latin typeface="Calibri" pitchFamily="34" charset="0"/>
                          <a:ea typeface="Calibri" pitchFamily="34" charset="-122"/>
                          <a:cs typeface="Calibri" pitchFamily="34" charset="-120"/>
                          <a:hlinkClick r:id="rId14">
                            <a:extLst>
                              <a:ext uri="{A12FA001-AC4F-418D-AE19-62706E023703}">
                                <ahyp:hlinkClr xmlns:ahyp="http://schemas.microsoft.com/office/drawing/2018/hyperlinkcolor" val="tx"/>
                              </a:ext>
                            </a:extLst>
                          </a:hlinkClick>
                        </a:rPr>
                        <a:t>brendon.wheeler@ucr.edu</a:t>
                      </a:r>
                      <a:endParaRPr lang="en-US" sz="1350" dirty="0">
                        <a:latin typeface="Calibri" charset="0"/>
                        <a:ea typeface="Calibri" charset="0"/>
                        <a:cs typeface="Calibri" charset="0"/>
                      </a:endParaRPr>
                    </a:p>
                  </a:txBody>
                  <a:tcPr marL="137160" marR="137160" anchor="ctr">
                    <a:lnL w="6350" cap="flat" cmpd="sng" algn="ctr">
                      <a:solidFill>
                        <a:srgbClr val="D3D9E1"/>
                      </a:solidFill>
                      <a:prstDash val="solid"/>
                      <a:round/>
                      <a:headEnd type="none" w="med" len="med"/>
                      <a:tailEnd type="none" w="med" len="med"/>
                    </a:lnL>
                    <a:lnR w="6350" cap="flat" cmpd="sng" algn="ctr">
                      <a:solidFill>
                        <a:srgbClr val="D3D9E1"/>
                      </a:solidFill>
                      <a:prstDash val="solid"/>
                      <a:round/>
                      <a:headEnd type="none" w="med" len="med"/>
                      <a:tailEnd type="none" w="med" len="med"/>
                    </a:lnR>
                    <a:lnT w="6350" cap="flat" cmpd="sng" algn="ctr">
                      <a:solidFill>
                        <a:srgbClr val="D3D9E1"/>
                      </a:solidFill>
                      <a:prstDash val="solid"/>
                      <a:round/>
                      <a:headEnd type="none" w="med" len="med"/>
                      <a:tailEnd type="none" w="med" len="med"/>
                    </a:lnT>
                    <a:lnB w="6350" cap="flat" cmpd="sng" algn="ctr">
                      <a:solidFill>
                        <a:srgbClr val="D3D9E1"/>
                      </a:solidFill>
                      <a:prstDash val="solid"/>
                      <a:round/>
                      <a:headEnd type="none" w="med" len="med"/>
                      <a:tailEnd type="none" w="med" len="med"/>
                    </a:lnB>
                    <a:solidFill>
                      <a:srgbClr val="FFFFFF"/>
                    </a:solidFill>
                  </a:tcPr>
                </a:tc>
                <a:extLst>
                  <a:ext uri="{0D108BD9-81ED-4DB2-BD59-A6C34878D82A}">
                    <a16:rowId xmlns:a16="http://schemas.microsoft.com/office/drawing/2014/main" val="10006"/>
                  </a:ext>
                </a:extLst>
              </a:tr>
              <a:tr h="457200">
                <a:tc>
                  <a:txBody>
                    <a:bodyPr/>
                    <a:lstStyle/>
                    <a:p>
                      <a:pPr marL="0" indent="0">
                        <a:buNone/>
                      </a:pPr>
                      <a:r>
                        <a:rPr lang="en-US" sz="1350" dirty="0">
                          <a:solidFill>
                            <a:srgbClr val="1D2533"/>
                          </a:solidFill>
                          <a:latin typeface="Calibri" pitchFamily="34" charset="0"/>
                          <a:ea typeface="Calibri" pitchFamily="34" charset="-122"/>
                          <a:cs typeface="Calibri" pitchFamily="34" charset="-120"/>
                        </a:rPr>
                        <a:t>Medical &amp; clinical research, biomedical databases</a:t>
                      </a:r>
                      <a:endParaRPr lang="en-US" sz="1350" dirty="0">
                        <a:latin typeface="Calibri" charset="0"/>
                        <a:ea typeface="Calibri" charset="0"/>
                        <a:cs typeface="Calibri" charset="0"/>
                      </a:endParaRPr>
                    </a:p>
                  </a:txBody>
                  <a:tcPr marL="137160" marR="137160" anchor="ctr">
                    <a:lnL w="6350" cap="flat" cmpd="sng" algn="ctr">
                      <a:solidFill>
                        <a:srgbClr val="D3D9E1"/>
                      </a:solidFill>
                      <a:prstDash val="solid"/>
                      <a:round/>
                      <a:headEnd type="none" w="med" len="med"/>
                      <a:tailEnd type="none" w="med" len="med"/>
                    </a:lnL>
                    <a:lnR w="6350" cap="flat" cmpd="sng" algn="ctr">
                      <a:solidFill>
                        <a:srgbClr val="D3D9E1"/>
                      </a:solidFill>
                      <a:prstDash val="solid"/>
                      <a:round/>
                      <a:headEnd type="none" w="med" len="med"/>
                      <a:tailEnd type="none" w="med" len="med"/>
                    </a:lnR>
                    <a:lnT w="6350" cap="flat" cmpd="sng" algn="ctr">
                      <a:solidFill>
                        <a:srgbClr val="D3D9E1"/>
                      </a:solidFill>
                      <a:prstDash val="solid"/>
                      <a:round/>
                      <a:headEnd type="none" w="med" len="med"/>
                      <a:tailEnd type="none" w="med" len="med"/>
                    </a:lnT>
                    <a:lnB w="6350" cap="flat" cmpd="sng" algn="ctr">
                      <a:solidFill>
                        <a:srgbClr val="D3D9E1"/>
                      </a:solidFill>
                      <a:prstDash val="solid"/>
                      <a:round/>
                      <a:headEnd type="none" w="med" len="med"/>
                      <a:tailEnd type="none" w="med" len="med"/>
                    </a:lnB>
                    <a:solidFill>
                      <a:srgbClr val="EEF2F7"/>
                    </a:solidFill>
                  </a:tcPr>
                </a:tc>
                <a:tc>
                  <a:txBody>
                    <a:bodyPr/>
                    <a:lstStyle/>
                    <a:p>
                      <a:pPr marL="0" indent="0">
                        <a:buNone/>
                      </a:pPr>
                      <a:r>
                        <a:rPr lang="en-US" sz="1350" b="1" u="sng" dirty="0">
                          <a:solidFill>
                            <a:srgbClr val="0A1F44"/>
                          </a:solidFill>
                          <a:latin typeface="Calibri" pitchFamily="34" charset="0"/>
                          <a:ea typeface="Calibri" pitchFamily="34" charset="-122"/>
                          <a:cs typeface="Calibri" pitchFamily="34" charset="-120"/>
                          <a:hlinkClick r:id="rId15">
                            <a:extLst>
                              <a:ext uri="{A12FA001-AC4F-418D-AE19-62706E023703}">
                                <ahyp:hlinkClr xmlns:ahyp="http://schemas.microsoft.com/office/drawing/2018/hyperlinkcolor" val="tx"/>
                              </a:ext>
                            </a:extLst>
                          </a:hlinkClick>
                        </a:rPr>
                        <a:t>Elisa Cortez</a:t>
                      </a:r>
                      <a:endParaRPr lang="en-US" sz="1350" dirty="0">
                        <a:latin typeface="Calibri" charset="0"/>
                        <a:ea typeface="Calibri" charset="0"/>
                        <a:cs typeface="Calibri" charset="0"/>
                      </a:endParaRPr>
                    </a:p>
                  </a:txBody>
                  <a:tcPr marL="137160" marR="137160" anchor="ctr">
                    <a:lnL w="6350" cap="flat" cmpd="sng" algn="ctr">
                      <a:solidFill>
                        <a:srgbClr val="D3D9E1"/>
                      </a:solidFill>
                      <a:prstDash val="solid"/>
                      <a:round/>
                      <a:headEnd type="none" w="med" len="med"/>
                      <a:tailEnd type="none" w="med" len="med"/>
                    </a:lnL>
                    <a:lnR w="6350" cap="flat" cmpd="sng" algn="ctr">
                      <a:solidFill>
                        <a:srgbClr val="D3D9E1"/>
                      </a:solidFill>
                      <a:prstDash val="solid"/>
                      <a:round/>
                      <a:headEnd type="none" w="med" len="med"/>
                      <a:tailEnd type="none" w="med" len="med"/>
                    </a:lnR>
                    <a:lnT w="6350" cap="flat" cmpd="sng" algn="ctr">
                      <a:solidFill>
                        <a:srgbClr val="D3D9E1"/>
                      </a:solidFill>
                      <a:prstDash val="solid"/>
                      <a:round/>
                      <a:headEnd type="none" w="med" len="med"/>
                      <a:tailEnd type="none" w="med" len="med"/>
                    </a:lnT>
                    <a:lnB w="6350" cap="flat" cmpd="sng" algn="ctr">
                      <a:solidFill>
                        <a:srgbClr val="D3D9E1"/>
                      </a:solidFill>
                      <a:prstDash val="solid"/>
                      <a:round/>
                      <a:headEnd type="none" w="med" len="med"/>
                      <a:tailEnd type="none" w="med" len="med"/>
                    </a:lnB>
                    <a:solidFill>
                      <a:srgbClr val="EEF2F7"/>
                    </a:solidFill>
                  </a:tcPr>
                </a:tc>
                <a:tc>
                  <a:txBody>
                    <a:bodyPr/>
                    <a:lstStyle/>
                    <a:p>
                      <a:pPr marL="0" indent="0">
                        <a:buNone/>
                      </a:pPr>
                      <a:r>
                        <a:rPr lang="en-US" sz="1350" u="sng" dirty="0">
                          <a:solidFill>
                            <a:srgbClr val="003DA5"/>
                          </a:solidFill>
                          <a:latin typeface="Calibri" pitchFamily="34" charset="0"/>
                          <a:ea typeface="Calibri" pitchFamily="34" charset="-122"/>
                          <a:cs typeface="Calibri" pitchFamily="34" charset="-120"/>
                          <a:hlinkClick r:id="rId16">
                            <a:extLst>
                              <a:ext uri="{A12FA001-AC4F-418D-AE19-62706E023703}">
                                <ahyp:hlinkClr xmlns:ahyp="http://schemas.microsoft.com/office/drawing/2018/hyperlinkcolor" val="tx"/>
                              </a:ext>
                            </a:extLst>
                          </a:hlinkClick>
                        </a:rPr>
                        <a:t>elisa.cortez@ucr.edu</a:t>
                      </a:r>
                      <a:endParaRPr lang="en-US" sz="1350" dirty="0">
                        <a:latin typeface="Calibri" charset="0"/>
                        <a:ea typeface="Calibri" charset="0"/>
                        <a:cs typeface="Calibri" charset="0"/>
                      </a:endParaRPr>
                    </a:p>
                  </a:txBody>
                  <a:tcPr marL="137160" marR="137160" anchor="ctr">
                    <a:lnL w="6350" cap="flat" cmpd="sng" algn="ctr">
                      <a:solidFill>
                        <a:srgbClr val="D3D9E1"/>
                      </a:solidFill>
                      <a:prstDash val="solid"/>
                      <a:round/>
                      <a:headEnd type="none" w="med" len="med"/>
                      <a:tailEnd type="none" w="med" len="med"/>
                    </a:lnL>
                    <a:lnR w="6350" cap="flat" cmpd="sng" algn="ctr">
                      <a:solidFill>
                        <a:srgbClr val="D3D9E1"/>
                      </a:solidFill>
                      <a:prstDash val="solid"/>
                      <a:round/>
                      <a:headEnd type="none" w="med" len="med"/>
                      <a:tailEnd type="none" w="med" len="med"/>
                    </a:lnR>
                    <a:lnT w="6350" cap="flat" cmpd="sng" algn="ctr">
                      <a:solidFill>
                        <a:srgbClr val="D3D9E1"/>
                      </a:solidFill>
                      <a:prstDash val="solid"/>
                      <a:round/>
                      <a:headEnd type="none" w="med" len="med"/>
                      <a:tailEnd type="none" w="med" len="med"/>
                    </a:lnT>
                    <a:lnB w="6350" cap="flat" cmpd="sng" algn="ctr">
                      <a:solidFill>
                        <a:srgbClr val="D3D9E1"/>
                      </a:solidFill>
                      <a:prstDash val="solid"/>
                      <a:round/>
                      <a:headEnd type="none" w="med" len="med"/>
                      <a:tailEnd type="none" w="med" len="med"/>
                    </a:lnB>
                    <a:solidFill>
                      <a:srgbClr val="EEF2F7"/>
                    </a:solidFill>
                  </a:tcPr>
                </a:tc>
                <a:extLst>
                  <a:ext uri="{0D108BD9-81ED-4DB2-BD59-A6C34878D82A}">
                    <a16:rowId xmlns:a16="http://schemas.microsoft.com/office/drawing/2014/main" val="10007"/>
                  </a:ext>
                </a:extLst>
              </a:tr>
              <a:tr h="457200">
                <a:tc>
                  <a:txBody>
                    <a:bodyPr/>
                    <a:lstStyle/>
                    <a:p>
                      <a:pPr marL="0" indent="0">
                        <a:buNone/>
                      </a:pPr>
                      <a:r>
                        <a:rPr lang="en-US" sz="1350" dirty="0">
                          <a:solidFill>
                            <a:srgbClr val="1D2533"/>
                          </a:solidFill>
                          <a:latin typeface="Calibri" pitchFamily="34" charset="0"/>
                          <a:ea typeface="Calibri" pitchFamily="34" charset="-122"/>
                          <a:cs typeface="Calibri" pitchFamily="34" charset="-120"/>
                        </a:rPr>
                        <a:t>Not sure where to start?</a:t>
                      </a:r>
                      <a:endParaRPr lang="en-US" sz="1350" dirty="0">
                        <a:latin typeface="Calibri" charset="0"/>
                        <a:ea typeface="Calibri" charset="0"/>
                        <a:cs typeface="Calibri" charset="0"/>
                      </a:endParaRPr>
                    </a:p>
                  </a:txBody>
                  <a:tcPr marL="137160" marR="137160" anchor="ctr">
                    <a:lnL w="6350" cap="flat" cmpd="sng" algn="ctr">
                      <a:solidFill>
                        <a:srgbClr val="D3D9E1"/>
                      </a:solidFill>
                      <a:prstDash val="solid"/>
                      <a:round/>
                      <a:headEnd type="none" w="med" len="med"/>
                      <a:tailEnd type="none" w="med" len="med"/>
                    </a:lnL>
                    <a:lnR w="6350" cap="flat" cmpd="sng" algn="ctr">
                      <a:solidFill>
                        <a:srgbClr val="D3D9E1"/>
                      </a:solidFill>
                      <a:prstDash val="solid"/>
                      <a:round/>
                      <a:headEnd type="none" w="med" len="med"/>
                      <a:tailEnd type="none" w="med" len="med"/>
                    </a:lnR>
                    <a:lnT w="6350" cap="flat" cmpd="sng" algn="ctr">
                      <a:solidFill>
                        <a:srgbClr val="D3D9E1"/>
                      </a:solidFill>
                      <a:prstDash val="solid"/>
                      <a:round/>
                      <a:headEnd type="none" w="med" len="med"/>
                      <a:tailEnd type="none" w="med" len="med"/>
                    </a:lnT>
                    <a:lnB w="6350" cap="flat" cmpd="sng" algn="ctr">
                      <a:solidFill>
                        <a:srgbClr val="D3D9E1"/>
                      </a:solidFill>
                      <a:prstDash val="solid"/>
                      <a:round/>
                      <a:headEnd type="none" w="med" len="med"/>
                      <a:tailEnd type="none" w="med" len="med"/>
                    </a:lnB>
                    <a:solidFill>
                      <a:srgbClr val="FFFFFF"/>
                    </a:solidFill>
                  </a:tcPr>
                </a:tc>
                <a:tc>
                  <a:txBody>
                    <a:bodyPr/>
                    <a:lstStyle/>
                    <a:p>
                      <a:pPr marL="0" indent="0">
                        <a:buNone/>
                      </a:pPr>
                      <a:r>
                        <a:rPr lang="en-US" sz="1350" b="1" u="sng" dirty="0">
                          <a:solidFill>
                            <a:srgbClr val="0A1F44"/>
                          </a:solidFill>
                          <a:latin typeface="Calibri" pitchFamily="34" charset="0"/>
                          <a:ea typeface="Calibri" pitchFamily="34" charset="-122"/>
                          <a:cs typeface="Calibri" pitchFamily="34" charset="-120"/>
                          <a:hlinkClick r:id="rId17">
                            <a:extLst>
                              <a:ext uri="{A12FA001-AC4F-418D-AE19-62706E023703}">
                                <ahyp:hlinkClr xmlns:ahyp="http://schemas.microsoft.com/office/drawing/2018/hyperlinkcolor" val="tx"/>
                              </a:ext>
                            </a:extLst>
                          </a:hlinkClick>
                        </a:rPr>
                        <a:t>Librarian match</a:t>
                      </a:r>
                      <a:endParaRPr lang="en-US" sz="1350" dirty="0">
                        <a:latin typeface="Calibri" charset="0"/>
                        <a:ea typeface="Calibri" charset="0"/>
                        <a:cs typeface="Calibri" charset="0"/>
                      </a:endParaRPr>
                    </a:p>
                  </a:txBody>
                  <a:tcPr marL="137160" marR="137160" anchor="ctr">
                    <a:lnL w="6350" cap="flat" cmpd="sng" algn="ctr">
                      <a:solidFill>
                        <a:srgbClr val="D3D9E1"/>
                      </a:solidFill>
                      <a:prstDash val="solid"/>
                      <a:round/>
                      <a:headEnd type="none" w="med" len="med"/>
                      <a:tailEnd type="none" w="med" len="med"/>
                    </a:lnL>
                    <a:lnR w="6350" cap="flat" cmpd="sng" algn="ctr">
                      <a:solidFill>
                        <a:srgbClr val="D3D9E1"/>
                      </a:solidFill>
                      <a:prstDash val="solid"/>
                      <a:round/>
                      <a:headEnd type="none" w="med" len="med"/>
                      <a:tailEnd type="none" w="med" len="med"/>
                    </a:lnR>
                    <a:lnT w="6350" cap="flat" cmpd="sng" algn="ctr">
                      <a:solidFill>
                        <a:srgbClr val="D3D9E1"/>
                      </a:solidFill>
                      <a:prstDash val="solid"/>
                      <a:round/>
                      <a:headEnd type="none" w="med" len="med"/>
                      <a:tailEnd type="none" w="med" len="med"/>
                    </a:lnT>
                    <a:lnB w="6350" cap="flat" cmpd="sng" algn="ctr">
                      <a:solidFill>
                        <a:srgbClr val="D3D9E1"/>
                      </a:solidFill>
                      <a:prstDash val="solid"/>
                      <a:round/>
                      <a:headEnd type="none" w="med" len="med"/>
                      <a:tailEnd type="none" w="med" len="med"/>
                    </a:lnB>
                    <a:solidFill>
                      <a:srgbClr val="FFFFFF"/>
                    </a:solidFill>
                  </a:tcPr>
                </a:tc>
                <a:tc>
                  <a:txBody>
                    <a:bodyPr/>
                    <a:lstStyle/>
                    <a:p>
                      <a:pPr marL="0" indent="0">
                        <a:buNone/>
                      </a:pPr>
                      <a:r>
                        <a:rPr lang="en-US" sz="1350" u="sng" dirty="0">
                          <a:solidFill>
                            <a:srgbClr val="003DA5"/>
                          </a:solidFill>
                          <a:latin typeface="Calibri" pitchFamily="34" charset="0"/>
                          <a:ea typeface="Calibri" pitchFamily="34" charset="-122"/>
                          <a:cs typeface="Calibri" pitchFamily="34" charset="-120"/>
                          <a:hlinkClick r:id="rId18">
                            <a:extLst>
                              <a:ext uri="{A12FA001-AC4F-418D-AE19-62706E023703}">
                                <ahyp:hlinkClr xmlns:ahyp="http://schemas.microsoft.com/office/drawing/2018/hyperlinkcolor" val="tx"/>
                              </a:ext>
                            </a:extLst>
                          </a:hlinkClick>
                        </a:rPr>
                        <a:t>Request a Consultation form</a:t>
                      </a:r>
                      <a:endParaRPr lang="en-US" sz="1350" dirty="0">
                        <a:latin typeface="Calibri" charset="0"/>
                        <a:ea typeface="Calibri" charset="0"/>
                        <a:cs typeface="Calibri" charset="0"/>
                      </a:endParaRPr>
                    </a:p>
                  </a:txBody>
                  <a:tcPr marL="137160" marR="137160" anchor="ctr">
                    <a:lnL w="6350" cap="flat" cmpd="sng" algn="ctr">
                      <a:solidFill>
                        <a:srgbClr val="D3D9E1"/>
                      </a:solidFill>
                      <a:prstDash val="solid"/>
                      <a:round/>
                      <a:headEnd type="none" w="med" len="med"/>
                      <a:tailEnd type="none" w="med" len="med"/>
                    </a:lnL>
                    <a:lnR w="6350" cap="flat" cmpd="sng" algn="ctr">
                      <a:solidFill>
                        <a:srgbClr val="D3D9E1"/>
                      </a:solidFill>
                      <a:prstDash val="solid"/>
                      <a:round/>
                      <a:headEnd type="none" w="med" len="med"/>
                      <a:tailEnd type="none" w="med" len="med"/>
                    </a:lnR>
                    <a:lnT w="6350" cap="flat" cmpd="sng" algn="ctr">
                      <a:solidFill>
                        <a:srgbClr val="D3D9E1"/>
                      </a:solidFill>
                      <a:prstDash val="solid"/>
                      <a:round/>
                      <a:headEnd type="none" w="med" len="med"/>
                      <a:tailEnd type="none" w="med" len="med"/>
                    </a:lnT>
                    <a:lnB w="6350" cap="flat" cmpd="sng" algn="ctr">
                      <a:solidFill>
                        <a:srgbClr val="D3D9E1"/>
                      </a:solidFill>
                      <a:prstDash val="solid"/>
                      <a:round/>
                      <a:headEnd type="none" w="med" len="med"/>
                      <a:tailEnd type="none" w="med" len="med"/>
                    </a:lnB>
                    <a:solidFill>
                      <a:srgbClr val="FFFFFF"/>
                    </a:solidFill>
                  </a:tcPr>
                </a:tc>
                <a:extLst>
                  <a:ext uri="{0D108BD9-81ED-4DB2-BD59-A6C34878D82A}">
                    <a16:rowId xmlns:a16="http://schemas.microsoft.com/office/drawing/2014/main" val="10008"/>
                  </a:ext>
                </a:extLst>
              </a:tr>
            </a:tbl>
          </a:graphicData>
        </a:graphic>
      </p:graphicFrame>
      <p:sp>
        <p:nvSpPr>
          <p:cNvPr id="8" name="Text 4"/>
          <p:cNvSpPr txBox="1"/>
          <p:nvPr/>
        </p:nvSpPr>
        <p:spPr>
          <a:xfrm>
            <a:off x="548640" y="5852160"/>
            <a:ext cx="10972800" cy="274320"/>
          </a:xfrm>
          <a:prstGeom prst="rect">
            <a:avLst/>
          </a:prstGeom>
          <a:noFill/>
          <a:ln/>
        </p:spPr>
        <p:txBody>
          <a:bodyPr wrap="square" lIns="0" tIns="0" rIns="0" bIns="0" rtlCol="0" anchor="ctr"/>
          <a:lstStyle/>
          <a:p>
            <a:pPr marL="0" indent="0">
              <a:buNone/>
            </a:pPr>
            <a:r>
              <a:rPr lang="en-US" sz="1250" i="1" dirty="0">
                <a:solidFill>
                  <a:srgbClr val="003DA5"/>
                </a:solidFill>
                <a:latin typeface="Calibri" pitchFamily="34" charset="0"/>
                <a:ea typeface="Calibri" pitchFamily="34" charset="-122"/>
                <a:cs typeface="Calibri" pitchFamily="34" charset="-120"/>
              </a:rPr>
              <a:t>All consultations are free for UCR students, faculty and staff.</a:t>
            </a:r>
            <a:endParaRPr lang="en-US" sz="125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30">
    <p:bg>
      <p:bgPr>
        <a:solidFill>
          <a:srgbClr val="0A1F44"/>
        </a:solidFill>
        <a:effectLst/>
      </p:bgPr>
    </p:bg>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7436815" y="0"/>
            <a:ext cx="4754880" cy="6858000"/>
          </a:xfrm>
          <a:prstGeom prst="rect">
            <a:avLst/>
          </a:prstGeom>
        </p:spPr>
      </p:pic>
      <p:sp>
        <p:nvSpPr>
          <p:cNvPr id="3" name="Text 0"/>
          <p:cNvSpPr txBox="1"/>
          <p:nvPr/>
        </p:nvSpPr>
        <p:spPr>
          <a:xfrm>
            <a:off x="640080" y="1417320"/>
            <a:ext cx="3657600" cy="1463040"/>
          </a:xfrm>
          <a:prstGeom prst="rect">
            <a:avLst/>
          </a:prstGeom>
          <a:noFill/>
          <a:ln/>
        </p:spPr>
        <p:txBody>
          <a:bodyPr wrap="square" lIns="0" tIns="0" rIns="0" bIns="0" rtlCol="0" anchor="ctr"/>
          <a:lstStyle/>
          <a:p>
            <a:pPr marL="0" indent="0">
              <a:buNone/>
            </a:pPr>
            <a:r>
              <a:rPr lang="en-US" sz="9600" dirty="0">
                <a:solidFill>
                  <a:srgbClr val="FFB81C"/>
                </a:solidFill>
                <a:latin typeface="Cambria" pitchFamily="34" charset="0"/>
                <a:ea typeface="Cambria" pitchFamily="34" charset="-122"/>
                <a:cs typeface="Cambria" pitchFamily="34" charset="-120"/>
              </a:rPr>
              <a:t>03</a:t>
            </a:r>
            <a:endParaRPr lang="en-US" sz="9600" dirty="0"/>
          </a:p>
        </p:txBody>
      </p:sp>
      <p:sp>
        <p:nvSpPr>
          <p:cNvPr id="4" name="Text 1"/>
          <p:cNvSpPr txBox="1"/>
          <p:nvPr/>
        </p:nvSpPr>
        <p:spPr>
          <a:xfrm>
            <a:off x="640080" y="2926080"/>
            <a:ext cx="6309360" cy="914400"/>
          </a:xfrm>
          <a:prstGeom prst="rect">
            <a:avLst/>
          </a:prstGeom>
          <a:noFill/>
          <a:ln/>
        </p:spPr>
        <p:txBody>
          <a:bodyPr wrap="square" lIns="0" tIns="0" rIns="0" bIns="0" rtlCol="0" anchor="ctr"/>
          <a:lstStyle/>
          <a:p>
            <a:pPr marL="0" indent="0">
              <a:buNone/>
            </a:pPr>
            <a:r>
              <a:rPr lang="en-US" sz="4000" dirty="0">
                <a:solidFill>
                  <a:srgbClr val="FFFFFF"/>
                </a:solidFill>
                <a:latin typeface="Cambria" pitchFamily="34" charset="0"/>
                <a:ea typeface="Cambria" pitchFamily="34" charset="-122"/>
                <a:cs typeface="Cambria" pitchFamily="34" charset="-120"/>
              </a:rPr>
              <a:t>Research in Action</a:t>
            </a:r>
            <a:endParaRPr lang="en-US" sz="4000" dirty="0"/>
          </a:p>
        </p:txBody>
      </p:sp>
      <p:sp>
        <p:nvSpPr>
          <p:cNvPr id="5" name="Text 2"/>
          <p:cNvSpPr txBox="1"/>
          <p:nvPr/>
        </p:nvSpPr>
        <p:spPr>
          <a:xfrm>
            <a:off x="640080" y="3886200"/>
            <a:ext cx="6035040" cy="914400"/>
          </a:xfrm>
          <a:prstGeom prst="rect">
            <a:avLst/>
          </a:prstGeom>
          <a:noFill/>
          <a:ln/>
        </p:spPr>
        <p:txBody>
          <a:bodyPr wrap="square" lIns="0" tIns="0" rIns="0" bIns="0" rtlCol="0" anchor="t"/>
          <a:lstStyle/>
          <a:p>
            <a:pPr marL="0" indent="0">
              <a:buNone/>
            </a:pPr>
            <a:r>
              <a:rPr lang="en-US" sz="1800" dirty="0">
                <a:solidFill>
                  <a:srgbClr val="C9D6EA"/>
                </a:solidFill>
                <a:latin typeface="Calibri" pitchFamily="34" charset="0"/>
                <a:ea typeface="Calibri" pitchFamily="34" charset="-122"/>
                <a:cs typeface="Calibri" pitchFamily="34" charset="-120"/>
              </a:rPr>
              <a:t>How library collaboration turns research data into discoveries and insights into public knowledge</a:t>
            </a:r>
            <a:endParaRPr lang="en-US" sz="1800" dirty="0"/>
          </a:p>
        </p:txBody>
      </p:sp>
      <p:pic>
        <p:nvPicPr>
          <p:cNvPr id="6" name="Image 1" descr="preencoded.png"/>
          <p:cNvPicPr>
            <a:picLocks noChangeAspect="1"/>
          </p:cNvPicPr>
          <p:nvPr/>
        </p:nvPicPr>
        <p:blipFill>
          <a:blip r:embed="rId4"/>
          <a:stretch>
            <a:fillRect/>
          </a:stretch>
        </p:blipFill>
        <p:spPr>
          <a:xfrm>
            <a:off x="548640" y="6382512"/>
            <a:ext cx="1037744" cy="237744"/>
          </a:xfrm>
          <a:prstGeom prst="rect">
            <a:avLst/>
          </a:prstGeom>
        </p:spPr>
      </p:pic>
      <p:sp>
        <p:nvSpPr>
          <p:cNvPr id="7" name="Text 3"/>
          <p:cNvSpPr txBox="1"/>
          <p:nvPr/>
        </p:nvSpPr>
        <p:spPr>
          <a:xfrm>
            <a:off x="1769264" y="6382512"/>
            <a:ext cx="3657600" cy="237744"/>
          </a:xfrm>
          <a:prstGeom prst="rect">
            <a:avLst/>
          </a:prstGeom>
          <a:noFill/>
          <a:ln/>
        </p:spPr>
        <p:txBody>
          <a:bodyPr wrap="square" lIns="0" tIns="0" rIns="0" bIns="0" rtlCol="0" anchor="ctr"/>
          <a:lstStyle/>
          <a:p>
            <a:pPr marL="0" indent="0">
              <a:buNone/>
            </a:pPr>
            <a:r>
              <a:rPr lang="en-US" sz="900" dirty="0">
                <a:solidFill>
                  <a:srgbClr val="C9D6EA"/>
                </a:solidFill>
                <a:latin typeface="Calibri" pitchFamily="34" charset="0"/>
                <a:ea typeface="Calibri" pitchFamily="34" charset="-122"/>
                <a:cs typeface="Calibri" pitchFamily="34" charset="-120"/>
              </a:rPr>
              <a:t>Research &amp; Technology Services</a:t>
            </a:r>
            <a:endParaRPr lang="en-US" sz="900" dirty="0"/>
          </a:p>
        </p:txBody>
      </p:sp>
      <p:sp>
        <p:nvSpPr>
          <p:cNvPr id="8" name="Text 4"/>
          <p:cNvSpPr txBox="1"/>
          <p:nvPr/>
        </p:nvSpPr>
        <p:spPr>
          <a:xfrm>
            <a:off x="10728655" y="6382512"/>
            <a:ext cx="914400" cy="237744"/>
          </a:xfrm>
          <a:prstGeom prst="rect">
            <a:avLst/>
          </a:prstGeom>
          <a:noFill/>
          <a:ln/>
        </p:spPr>
        <p:txBody>
          <a:bodyPr wrap="square" lIns="0" tIns="0" rIns="0" bIns="0" rtlCol="0" anchor="ctr"/>
          <a:lstStyle/>
          <a:p>
            <a:pPr marL="0" indent="0" algn="r">
              <a:buNone/>
            </a:pPr>
            <a:r>
              <a:rPr lang="en-US" sz="900" dirty="0">
                <a:solidFill>
                  <a:srgbClr val="C9D6EA"/>
                </a:solidFill>
                <a:latin typeface="Calibri" pitchFamily="34" charset="0"/>
                <a:ea typeface="Calibri" pitchFamily="34" charset="-122"/>
                <a:cs typeface="Calibri" pitchFamily="34" charset="-120"/>
              </a:rPr>
              <a:t>30</a:t>
            </a:r>
            <a:endParaRPr lang="en-US" sz="900"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32">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548640" y="384048"/>
            <a:ext cx="9144000" cy="256032"/>
          </a:xfrm>
          <a:prstGeom prst="rect">
            <a:avLst/>
          </a:prstGeom>
          <a:noFill/>
          <a:ln/>
        </p:spPr>
        <p:txBody>
          <a:bodyPr wrap="square" lIns="0" tIns="0" rIns="0" bIns="0" rtlCol="0" anchor="ctr"/>
          <a:lstStyle/>
          <a:p>
            <a:pPr marL="0" indent="0">
              <a:buNone/>
            </a:pPr>
            <a:r>
              <a:rPr lang="en-US" sz="1100" b="1" kern="0" spc="300" dirty="0">
                <a:solidFill>
                  <a:srgbClr val="003DA5"/>
                </a:solidFill>
                <a:latin typeface="Calibri" pitchFamily="34" charset="0"/>
                <a:ea typeface="Calibri" pitchFamily="34" charset="-122"/>
                <a:cs typeface="Calibri" pitchFamily="34" charset="-120"/>
              </a:rPr>
              <a:t>03 · RESEARCH IN ACTION</a:t>
            </a:r>
            <a:endParaRPr lang="en-US" sz="1100" dirty="0"/>
          </a:p>
        </p:txBody>
      </p:sp>
      <p:sp>
        <p:nvSpPr>
          <p:cNvPr id="3" name="Text 1"/>
          <p:cNvSpPr txBox="1"/>
          <p:nvPr/>
        </p:nvSpPr>
        <p:spPr>
          <a:xfrm>
            <a:off x="548640" y="658368"/>
            <a:ext cx="11064240" cy="685800"/>
          </a:xfrm>
          <a:prstGeom prst="rect">
            <a:avLst/>
          </a:prstGeom>
          <a:noFill/>
          <a:ln/>
        </p:spPr>
        <p:txBody>
          <a:bodyPr wrap="square" lIns="0" tIns="0" rIns="0" bIns="0" rtlCol="0" anchor="t"/>
          <a:lstStyle/>
          <a:p>
            <a:pPr marL="0" indent="0">
              <a:buNone/>
            </a:pPr>
            <a:r>
              <a:rPr lang="en-US" sz="3000" dirty="0">
                <a:solidFill>
                  <a:srgbClr val="0A1F44"/>
                </a:solidFill>
                <a:latin typeface="Cambria" pitchFamily="34" charset="0"/>
                <a:ea typeface="Cambria" pitchFamily="34" charset="-122"/>
                <a:cs typeface="Cambria" pitchFamily="34" charset="-120"/>
              </a:rPr>
              <a:t>From Literacy to Deep Interdisciplinary Research</a:t>
            </a:r>
            <a:endParaRPr lang="en-US" sz="3000" dirty="0"/>
          </a:p>
        </p:txBody>
      </p:sp>
      <p:pic>
        <p:nvPicPr>
          <p:cNvPr id="4" name="Image 0" descr="preencoded.png"/>
          <p:cNvPicPr>
            <a:picLocks noChangeAspect="1"/>
          </p:cNvPicPr>
          <p:nvPr/>
        </p:nvPicPr>
        <p:blipFill>
          <a:blip r:embed="rId3"/>
          <a:stretch>
            <a:fillRect/>
          </a:stretch>
        </p:blipFill>
        <p:spPr>
          <a:xfrm>
            <a:off x="548640" y="6382512"/>
            <a:ext cx="1037744" cy="237744"/>
          </a:xfrm>
          <a:prstGeom prst="rect">
            <a:avLst/>
          </a:prstGeom>
        </p:spPr>
      </p:pic>
      <p:sp>
        <p:nvSpPr>
          <p:cNvPr id="5" name="Text 2"/>
          <p:cNvSpPr txBox="1"/>
          <p:nvPr/>
        </p:nvSpPr>
        <p:spPr>
          <a:xfrm>
            <a:off x="1769264" y="6382512"/>
            <a:ext cx="3657600" cy="237744"/>
          </a:xfrm>
          <a:prstGeom prst="rect">
            <a:avLst/>
          </a:prstGeom>
          <a:noFill/>
          <a:ln/>
        </p:spPr>
        <p:txBody>
          <a:bodyPr wrap="square" lIns="0" tIns="0" rIns="0" bIns="0" rtlCol="0" anchor="ctr"/>
          <a:lstStyle/>
          <a:p>
            <a:pPr marL="0" indent="0">
              <a:buNone/>
            </a:pPr>
            <a:r>
              <a:rPr lang="en-US" sz="900" dirty="0">
                <a:solidFill>
                  <a:srgbClr val="5F6B7D"/>
                </a:solidFill>
                <a:latin typeface="Calibri" pitchFamily="34" charset="0"/>
                <a:ea typeface="Calibri" pitchFamily="34" charset="-122"/>
                <a:cs typeface="Calibri" pitchFamily="34" charset="-120"/>
              </a:rPr>
              <a:t>Research &amp; Technology Services</a:t>
            </a:r>
            <a:endParaRPr lang="en-US" sz="900" dirty="0"/>
          </a:p>
        </p:txBody>
      </p:sp>
      <p:sp>
        <p:nvSpPr>
          <p:cNvPr id="6" name="Text 3"/>
          <p:cNvSpPr txBox="1"/>
          <p:nvPr/>
        </p:nvSpPr>
        <p:spPr>
          <a:xfrm>
            <a:off x="10728655" y="6382512"/>
            <a:ext cx="914400" cy="237744"/>
          </a:xfrm>
          <a:prstGeom prst="rect">
            <a:avLst/>
          </a:prstGeom>
          <a:noFill/>
          <a:ln/>
        </p:spPr>
        <p:txBody>
          <a:bodyPr wrap="square" lIns="0" tIns="0" rIns="0" bIns="0" rtlCol="0" anchor="ctr"/>
          <a:lstStyle/>
          <a:p>
            <a:pPr marL="0" indent="0" algn="r">
              <a:buNone/>
            </a:pPr>
            <a:r>
              <a:rPr lang="en-US" sz="900" dirty="0">
                <a:solidFill>
                  <a:srgbClr val="5F6B7D"/>
                </a:solidFill>
                <a:latin typeface="Calibri" pitchFamily="34" charset="0"/>
                <a:ea typeface="Calibri" pitchFamily="34" charset="-122"/>
                <a:cs typeface="Calibri" pitchFamily="34" charset="-120"/>
              </a:rPr>
              <a:t>32</a:t>
            </a:r>
            <a:endParaRPr lang="en-US" sz="900" dirty="0"/>
          </a:p>
        </p:txBody>
      </p:sp>
      <p:sp>
        <p:nvSpPr>
          <p:cNvPr id="7" name="Shape 4"/>
          <p:cNvSpPr/>
          <p:nvPr/>
        </p:nvSpPr>
        <p:spPr>
          <a:xfrm>
            <a:off x="658368" y="1709928"/>
            <a:ext cx="7680960" cy="4230260"/>
          </a:xfrm>
          <a:prstGeom prst="rect">
            <a:avLst/>
          </a:prstGeom>
          <a:ln w="15875">
            <a:solidFill>
              <a:srgbClr val="FFB81C"/>
            </a:solidFill>
            <a:prstDash val="solid"/>
          </a:ln>
        </p:spPr>
      </p:sp>
      <p:sp>
        <p:nvSpPr>
          <p:cNvPr id="8" name="Shape 5"/>
          <p:cNvSpPr/>
          <p:nvPr/>
        </p:nvSpPr>
        <p:spPr>
          <a:xfrm>
            <a:off x="548640" y="1600200"/>
            <a:ext cx="7680960" cy="4230260"/>
          </a:xfrm>
          <a:prstGeom prst="rect">
            <a:avLst/>
          </a:prstGeom>
          <a:solidFill>
            <a:srgbClr val="FFFFFF"/>
          </a:solidFill>
          <a:ln w="6350">
            <a:solidFill>
              <a:srgbClr val="D3D9E1"/>
            </a:solidFill>
            <a:prstDash val="solid"/>
          </a:ln>
          <a:effectLst>
            <a:outerShdw blurRad="101600" dist="38100" dir="5400000" algn="bl" rotWithShape="0">
              <a:srgbClr val="0A1F44">
                <a:alpha val="22000"/>
              </a:srgbClr>
            </a:outerShdw>
          </a:effectLst>
        </p:spPr>
      </p:sp>
      <p:pic>
        <p:nvPicPr>
          <p:cNvPr id="9" name="Image 1" descr="preencoded.png"/>
          <p:cNvPicPr>
            <a:picLocks noChangeAspect="1"/>
          </p:cNvPicPr>
          <p:nvPr/>
        </p:nvPicPr>
        <p:blipFill>
          <a:blip r:embed="rId4"/>
          <a:stretch>
            <a:fillRect/>
          </a:stretch>
        </p:blipFill>
        <p:spPr>
          <a:xfrm>
            <a:off x="548640" y="1600200"/>
            <a:ext cx="7680960" cy="4230260"/>
          </a:xfrm>
          <a:prstGeom prst="rect">
            <a:avLst/>
          </a:prstGeom>
        </p:spPr>
      </p:pic>
      <p:sp>
        <p:nvSpPr>
          <p:cNvPr id="10" name="Shape 6"/>
          <p:cNvSpPr/>
          <p:nvPr/>
        </p:nvSpPr>
        <p:spPr>
          <a:xfrm>
            <a:off x="8641080" y="1691640"/>
            <a:ext cx="402336" cy="402336"/>
          </a:xfrm>
          <a:prstGeom prst="ellipse">
            <a:avLst/>
          </a:prstGeom>
          <a:solidFill>
            <a:srgbClr val="FFB81C"/>
          </a:solidFill>
          <a:ln/>
        </p:spPr>
      </p:sp>
      <p:sp>
        <p:nvSpPr>
          <p:cNvPr id="11" name="Text 7"/>
          <p:cNvSpPr txBox="1"/>
          <p:nvPr/>
        </p:nvSpPr>
        <p:spPr>
          <a:xfrm>
            <a:off x="8641080" y="1691640"/>
            <a:ext cx="402336" cy="402336"/>
          </a:xfrm>
          <a:prstGeom prst="rect">
            <a:avLst/>
          </a:prstGeom>
          <a:noFill/>
          <a:ln/>
        </p:spPr>
        <p:txBody>
          <a:bodyPr wrap="square" lIns="0" tIns="0" rIns="0" bIns="0" rtlCol="0" anchor="ctr"/>
          <a:lstStyle/>
          <a:p>
            <a:pPr marL="0" indent="0" algn="ctr">
              <a:buNone/>
            </a:pPr>
            <a:r>
              <a:rPr lang="en-US" sz="1300" b="1" dirty="0">
                <a:solidFill>
                  <a:srgbClr val="0A1F44"/>
                </a:solidFill>
                <a:latin typeface="Calibri" pitchFamily="34" charset="0"/>
                <a:ea typeface="Calibri" pitchFamily="34" charset="-122"/>
                <a:cs typeface="Calibri" pitchFamily="34" charset="-120"/>
              </a:rPr>
              <a:t>1</a:t>
            </a:r>
            <a:endParaRPr lang="en-US" sz="1300" dirty="0"/>
          </a:p>
        </p:txBody>
      </p:sp>
      <p:sp>
        <p:nvSpPr>
          <p:cNvPr id="12" name="Text 8"/>
          <p:cNvSpPr txBox="1"/>
          <p:nvPr/>
        </p:nvSpPr>
        <p:spPr>
          <a:xfrm>
            <a:off x="9189720" y="1673352"/>
            <a:ext cx="2377440" cy="320040"/>
          </a:xfrm>
          <a:prstGeom prst="rect">
            <a:avLst/>
          </a:prstGeom>
          <a:noFill/>
          <a:ln/>
        </p:spPr>
        <p:txBody>
          <a:bodyPr wrap="square" lIns="0" tIns="0" rIns="0" bIns="0" rtlCol="0" anchor="ctr"/>
          <a:lstStyle/>
          <a:p>
            <a:pPr marL="0" indent="0">
              <a:buNone/>
            </a:pPr>
            <a:r>
              <a:rPr lang="en-US" sz="1550" b="1" dirty="0">
                <a:solidFill>
                  <a:srgbClr val="0A1F44"/>
                </a:solidFill>
                <a:latin typeface="Calibri" pitchFamily="34" charset="0"/>
                <a:ea typeface="Calibri" pitchFamily="34" charset="-122"/>
                <a:cs typeface="Calibri" pitchFamily="34" charset="-120"/>
              </a:rPr>
              <a:t>Literacy &amp; entry</a:t>
            </a:r>
            <a:endParaRPr lang="en-US" sz="1550" dirty="0"/>
          </a:p>
        </p:txBody>
      </p:sp>
      <p:sp>
        <p:nvSpPr>
          <p:cNvPr id="13" name="Text 9"/>
          <p:cNvSpPr txBox="1"/>
          <p:nvPr/>
        </p:nvSpPr>
        <p:spPr>
          <a:xfrm>
            <a:off x="9189720" y="2002536"/>
            <a:ext cx="2377440" cy="731520"/>
          </a:xfrm>
          <a:prstGeom prst="rect">
            <a:avLst/>
          </a:prstGeom>
          <a:noFill/>
          <a:ln/>
        </p:spPr>
        <p:txBody>
          <a:bodyPr wrap="square" lIns="0" tIns="0" rIns="0" bIns="0" rtlCol="0" anchor="t"/>
          <a:lstStyle/>
          <a:p>
            <a:pPr marL="0" indent="0">
              <a:buNone/>
            </a:pPr>
            <a:r>
              <a:rPr lang="en-US" sz="1250" dirty="0">
                <a:solidFill>
                  <a:srgbClr val="5F6B7D"/>
                </a:solidFill>
                <a:latin typeface="Calibri" pitchFamily="34" charset="0"/>
                <a:ea typeface="Calibri" pitchFamily="34" charset="-122"/>
                <a:cs typeface="Calibri" pitchFamily="34" charset="-120"/>
              </a:rPr>
              <a:t>Workshops, summer camps, meetups</a:t>
            </a:r>
            <a:endParaRPr lang="en-US" sz="1250" dirty="0"/>
          </a:p>
        </p:txBody>
      </p:sp>
      <p:sp>
        <p:nvSpPr>
          <p:cNvPr id="14" name="Shape 10"/>
          <p:cNvSpPr/>
          <p:nvPr/>
        </p:nvSpPr>
        <p:spPr>
          <a:xfrm>
            <a:off x="8641080" y="2971800"/>
            <a:ext cx="402336" cy="402336"/>
          </a:xfrm>
          <a:prstGeom prst="ellipse">
            <a:avLst/>
          </a:prstGeom>
          <a:solidFill>
            <a:srgbClr val="FFB81C"/>
          </a:solidFill>
          <a:ln/>
        </p:spPr>
      </p:sp>
      <p:sp>
        <p:nvSpPr>
          <p:cNvPr id="15" name="Text 11"/>
          <p:cNvSpPr txBox="1"/>
          <p:nvPr/>
        </p:nvSpPr>
        <p:spPr>
          <a:xfrm>
            <a:off x="8641080" y="2971800"/>
            <a:ext cx="402336" cy="402336"/>
          </a:xfrm>
          <a:prstGeom prst="rect">
            <a:avLst/>
          </a:prstGeom>
          <a:noFill/>
          <a:ln/>
        </p:spPr>
        <p:txBody>
          <a:bodyPr wrap="square" lIns="0" tIns="0" rIns="0" bIns="0" rtlCol="0" anchor="ctr"/>
          <a:lstStyle/>
          <a:p>
            <a:pPr marL="0" indent="0" algn="ctr">
              <a:buNone/>
            </a:pPr>
            <a:r>
              <a:rPr lang="en-US" sz="1300" b="1" dirty="0">
                <a:solidFill>
                  <a:srgbClr val="0A1F44"/>
                </a:solidFill>
                <a:latin typeface="Calibri" pitchFamily="34" charset="0"/>
                <a:ea typeface="Calibri" pitchFamily="34" charset="-122"/>
                <a:cs typeface="Calibri" pitchFamily="34" charset="-120"/>
              </a:rPr>
              <a:t>2</a:t>
            </a:r>
            <a:endParaRPr lang="en-US" sz="1300" dirty="0"/>
          </a:p>
        </p:txBody>
      </p:sp>
      <p:sp>
        <p:nvSpPr>
          <p:cNvPr id="16" name="Text 12"/>
          <p:cNvSpPr txBox="1"/>
          <p:nvPr/>
        </p:nvSpPr>
        <p:spPr>
          <a:xfrm>
            <a:off x="9189720" y="2953512"/>
            <a:ext cx="2377440" cy="320040"/>
          </a:xfrm>
          <a:prstGeom prst="rect">
            <a:avLst/>
          </a:prstGeom>
          <a:noFill/>
          <a:ln/>
        </p:spPr>
        <p:txBody>
          <a:bodyPr wrap="square" lIns="0" tIns="0" rIns="0" bIns="0" rtlCol="0" anchor="ctr"/>
          <a:lstStyle/>
          <a:p>
            <a:pPr marL="0" indent="0">
              <a:buNone/>
            </a:pPr>
            <a:r>
              <a:rPr lang="en-US" sz="1550" b="1" dirty="0">
                <a:solidFill>
                  <a:srgbClr val="0A1F44"/>
                </a:solidFill>
                <a:latin typeface="Calibri" pitchFamily="34" charset="0"/>
                <a:ea typeface="Calibri" pitchFamily="34" charset="-122"/>
                <a:cs typeface="Calibri" pitchFamily="34" charset="-120"/>
              </a:rPr>
              <a:t>Experimentation</a:t>
            </a:r>
            <a:endParaRPr lang="en-US" sz="1550" dirty="0"/>
          </a:p>
        </p:txBody>
      </p:sp>
      <p:sp>
        <p:nvSpPr>
          <p:cNvPr id="17" name="Text 13"/>
          <p:cNvSpPr txBox="1"/>
          <p:nvPr/>
        </p:nvSpPr>
        <p:spPr>
          <a:xfrm>
            <a:off x="9189720" y="3282696"/>
            <a:ext cx="2377440" cy="731520"/>
          </a:xfrm>
          <a:prstGeom prst="rect">
            <a:avLst/>
          </a:prstGeom>
          <a:noFill/>
          <a:ln/>
        </p:spPr>
        <p:txBody>
          <a:bodyPr wrap="square" lIns="0" tIns="0" rIns="0" bIns="0" rtlCol="0" anchor="t"/>
          <a:lstStyle/>
          <a:p>
            <a:pPr marL="0" indent="0">
              <a:buNone/>
            </a:pPr>
            <a:r>
              <a:rPr lang="en-US" sz="1250" dirty="0">
                <a:solidFill>
                  <a:srgbClr val="5F6B7D"/>
                </a:solidFill>
                <a:latin typeface="Calibri" pitchFamily="34" charset="0"/>
                <a:ea typeface="Calibri" pitchFamily="34" charset="-122"/>
                <a:cs typeface="Calibri" pitchFamily="34" charset="-120"/>
              </a:rPr>
              <a:t>Lab usage, local LLM fine-tuning, consultations</a:t>
            </a:r>
            <a:endParaRPr lang="en-US" sz="1250" dirty="0"/>
          </a:p>
        </p:txBody>
      </p:sp>
      <p:sp>
        <p:nvSpPr>
          <p:cNvPr id="18" name="Shape 14"/>
          <p:cNvSpPr/>
          <p:nvPr/>
        </p:nvSpPr>
        <p:spPr>
          <a:xfrm>
            <a:off x="8641080" y="4251960"/>
            <a:ext cx="402336" cy="402336"/>
          </a:xfrm>
          <a:prstGeom prst="ellipse">
            <a:avLst/>
          </a:prstGeom>
          <a:solidFill>
            <a:srgbClr val="FFB81C"/>
          </a:solidFill>
          <a:ln/>
        </p:spPr>
      </p:sp>
      <p:sp>
        <p:nvSpPr>
          <p:cNvPr id="19" name="Text 15"/>
          <p:cNvSpPr txBox="1"/>
          <p:nvPr/>
        </p:nvSpPr>
        <p:spPr>
          <a:xfrm>
            <a:off x="8641080" y="4251960"/>
            <a:ext cx="402336" cy="402336"/>
          </a:xfrm>
          <a:prstGeom prst="rect">
            <a:avLst/>
          </a:prstGeom>
          <a:noFill/>
          <a:ln/>
        </p:spPr>
        <p:txBody>
          <a:bodyPr wrap="square" lIns="0" tIns="0" rIns="0" bIns="0" rtlCol="0" anchor="ctr"/>
          <a:lstStyle/>
          <a:p>
            <a:pPr marL="0" indent="0" algn="ctr">
              <a:buNone/>
            </a:pPr>
            <a:r>
              <a:rPr lang="en-US" sz="1300" b="1" dirty="0">
                <a:solidFill>
                  <a:srgbClr val="0A1F44"/>
                </a:solidFill>
                <a:latin typeface="Calibri" pitchFamily="34" charset="0"/>
                <a:ea typeface="Calibri" pitchFamily="34" charset="-122"/>
                <a:cs typeface="Calibri" pitchFamily="34" charset="-120"/>
              </a:rPr>
              <a:t>3</a:t>
            </a:r>
            <a:endParaRPr lang="en-US" sz="1300" dirty="0"/>
          </a:p>
        </p:txBody>
      </p:sp>
      <p:sp>
        <p:nvSpPr>
          <p:cNvPr id="20" name="Text 16"/>
          <p:cNvSpPr txBox="1"/>
          <p:nvPr/>
        </p:nvSpPr>
        <p:spPr>
          <a:xfrm>
            <a:off x="9189720" y="4233672"/>
            <a:ext cx="2377440" cy="320040"/>
          </a:xfrm>
          <a:prstGeom prst="rect">
            <a:avLst/>
          </a:prstGeom>
          <a:noFill/>
          <a:ln/>
        </p:spPr>
        <p:txBody>
          <a:bodyPr wrap="square" lIns="0" tIns="0" rIns="0" bIns="0" rtlCol="0" anchor="ctr"/>
          <a:lstStyle/>
          <a:p>
            <a:pPr marL="0" indent="0">
              <a:buNone/>
            </a:pPr>
            <a:r>
              <a:rPr lang="en-US" sz="1550" b="1" dirty="0">
                <a:solidFill>
                  <a:srgbClr val="0A1F44"/>
                </a:solidFill>
                <a:latin typeface="Calibri" pitchFamily="34" charset="0"/>
                <a:ea typeface="Calibri" pitchFamily="34" charset="-122"/>
                <a:cs typeface="Calibri" pitchFamily="34" charset="-120"/>
              </a:rPr>
              <a:t>Deep research</a:t>
            </a:r>
            <a:endParaRPr lang="en-US" sz="1550" dirty="0"/>
          </a:p>
        </p:txBody>
      </p:sp>
      <p:sp>
        <p:nvSpPr>
          <p:cNvPr id="21" name="Text 17"/>
          <p:cNvSpPr txBox="1"/>
          <p:nvPr/>
        </p:nvSpPr>
        <p:spPr>
          <a:xfrm>
            <a:off x="9189720" y="4562856"/>
            <a:ext cx="2377440" cy="731520"/>
          </a:xfrm>
          <a:prstGeom prst="rect">
            <a:avLst/>
          </a:prstGeom>
          <a:noFill/>
          <a:ln/>
        </p:spPr>
        <p:txBody>
          <a:bodyPr wrap="square" lIns="0" tIns="0" rIns="0" bIns="0" rtlCol="0" anchor="t"/>
          <a:lstStyle/>
          <a:p>
            <a:pPr marL="0" indent="0">
              <a:buNone/>
            </a:pPr>
            <a:r>
              <a:rPr lang="en-US" sz="1250" dirty="0">
                <a:solidFill>
                  <a:srgbClr val="5F6B7D"/>
                </a:solidFill>
                <a:latin typeface="Calibri" pitchFamily="34" charset="0"/>
                <a:ea typeface="Calibri" pitchFamily="34" charset="-122"/>
                <a:cs typeface="Calibri" pitchFamily="34" charset="-120"/>
              </a:rPr>
              <a:t>COVID Border GIS project · self-driving vehicle LiDAR</a:t>
            </a:r>
            <a:endParaRPr lang="en-US" sz="1250"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33">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548640" y="384048"/>
            <a:ext cx="9144000" cy="256032"/>
          </a:xfrm>
          <a:prstGeom prst="rect">
            <a:avLst/>
          </a:prstGeom>
          <a:noFill/>
          <a:ln/>
        </p:spPr>
        <p:txBody>
          <a:bodyPr wrap="square" lIns="0" tIns="0" rIns="0" bIns="0" rtlCol="0" anchor="ctr"/>
          <a:lstStyle/>
          <a:p>
            <a:pPr marL="0" indent="0">
              <a:buNone/>
            </a:pPr>
            <a:r>
              <a:rPr lang="en-US" sz="1100" b="1" kern="0" spc="300" dirty="0">
                <a:solidFill>
                  <a:srgbClr val="003DA5"/>
                </a:solidFill>
                <a:latin typeface="Calibri" pitchFamily="34" charset="0"/>
                <a:ea typeface="Calibri" pitchFamily="34" charset="-122"/>
                <a:cs typeface="Calibri" pitchFamily="34" charset="-120"/>
              </a:rPr>
              <a:t>03 · RESEARCH IN ACTION</a:t>
            </a:r>
            <a:endParaRPr lang="en-US" sz="1100" dirty="0"/>
          </a:p>
        </p:txBody>
      </p:sp>
      <p:sp>
        <p:nvSpPr>
          <p:cNvPr id="3" name="Text 1"/>
          <p:cNvSpPr txBox="1"/>
          <p:nvPr/>
        </p:nvSpPr>
        <p:spPr>
          <a:xfrm>
            <a:off x="548640" y="658368"/>
            <a:ext cx="11064240" cy="685800"/>
          </a:xfrm>
          <a:prstGeom prst="rect">
            <a:avLst/>
          </a:prstGeom>
          <a:noFill/>
          <a:ln/>
        </p:spPr>
        <p:txBody>
          <a:bodyPr wrap="square" lIns="0" tIns="0" rIns="0" bIns="0" rtlCol="0" anchor="t"/>
          <a:lstStyle/>
          <a:p>
            <a:pPr marL="0" indent="0">
              <a:buNone/>
            </a:pPr>
            <a:r>
              <a:rPr lang="en-US" sz="2800" dirty="0">
                <a:solidFill>
                  <a:srgbClr val="0A1F44"/>
                </a:solidFill>
                <a:latin typeface="Cambria" pitchFamily="34" charset="0"/>
                <a:ea typeface="Cambria" pitchFamily="34" charset="-122"/>
                <a:cs typeface="Cambria" pitchFamily="34" charset="-120"/>
              </a:rPr>
              <a:t>CISL × Library: Bringing Autonomous-Vehicle Data to Life</a:t>
            </a:r>
            <a:endParaRPr lang="en-US" sz="2800" dirty="0"/>
          </a:p>
        </p:txBody>
      </p:sp>
      <p:pic>
        <p:nvPicPr>
          <p:cNvPr id="4" name="Image 0" descr="preencoded.png"/>
          <p:cNvPicPr>
            <a:picLocks noChangeAspect="1"/>
          </p:cNvPicPr>
          <p:nvPr/>
        </p:nvPicPr>
        <p:blipFill>
          <a:blip r:embed="rId3"/>
          <a:stretch>
            <a:fillRect/>
          </a:stretch>
        </p:blipFill>
        <p:spPr>
          <a:xfrm>
            <a:off x="548640" y="6382512"/>
            <a:ext cx="1037744" cy="237744"/>
          </a:xfrm>
          <a:prstGeom prst="rect">
            <a:avLst/>
          </a:prstGeom>
        </p:spPr>
      </p:pic>
      <p:sp>
        <p:nvSpPr>
          <p:cNvPr id="5" name="Text 2"/>
          <p:cNvSpPr txBox="1"/>
          <p:nvPr/>
        </p:nvSpPr>
        <p:spPr>
          <a:xfrm>
            <a:off x="1769264" y="6382512"/>
            <a:ext cx="3657600" cy="237744"/>
          </a:xfrm>
          <a:prstGeom prst="rect">
            <a:avLst/>
          </a:prstGeom>
          <a:noFill/>
          <a:ln/>
        </p:spPr>
        <p:txBody>
          <a:bodyPr wrap="square" lIns="0" tIns="0" rIns="0" bIns="0" rtlCol="0" anchor="ctr"/>
          <a:lstStyle/>
          <a:p>
            <a:pPr marL="0" indent="0">
              <a:buNone/>
            </a:pPr>
            <a:r>
              <a:rPr lang="en-US" sz="900" dirty="0">
                <a:solidFill>
                  <a:srgbClr val="5F6B7D"/>
                </a:solidFill>
                <a:latin typeface="Calibri" pitchFamily="34" charset="0"/>
                <a:ea typeface="Calibri" pitchFamily="34" charset="-122"/>
                <a:cs typeface="Calibri" pitchFamily="34" charset="-120"/>
              </a:rPr>
              <a:t>Research &amp; Technology Services</a:t>
            </a:r>
            <a:endParaRPr lang="en-US" sz="900" dirty="0"/>
          </a:p>
        </p:txBody>
      </p:sp>
      <p:sp>
        <p:nvSpPr>
          <p:cNvPr id="6" name="Text 3"/>
          <p:cNvSpPr txBox="1"/>
          <p:nvPr/>
        </p:nvSpPr>
        <p:spPr>
          <a:xfrm>
            <a:off x="10728655" y="6382512"/>
            <a:ext cx="914400" cy="237744"/>
          </a:xfrm>
          <a:prstGeom prst="rect">
            <a:avLst/>
          </a:prstGeom>
          <a:noFill/>
          <a:ln/>
        </p:spPr>
        <p:txBody>
          <a:bodyPr wrap="square" lIns="0" tIns="0" rIns="0" bIns="0" rtlCol="0" anchor="ctr"/>
          <a:lstStyle/>
          <a:p>
            <a:pPr marL="0" indent="0" algn="r">
              <a:buNone/>
            </a:pPr>
            <a:r>
              <a:rPr lang="en-US" sz="900" dirty="0">
                <a:solidFill>
                  <a:srgbClr val="5F6B7D"/>
                </a:solidFill>
                <a:latin typeface="Calibri" pitchFamily="34" charset="0"/>
                <a:ea typeface="Calibri" pitchFamily="34" charset="-122"/>
                <a:cs typeface="Calibri" pitchFamily="34" charset="-120"/>
              </a:rPr>
              <a:t>33</a:t>
            </a:r>
            <a:endParaRPr lang="en-US" sz="900" dirty="0"/>
          </a:p>
        </p:txBody>
      </p:sp>
      <p:sp>
        <p:nvSpPr>
          <p:cNvPr id="7" name="Shape 4"/>
          <p:cNvSpPr/>
          <p:nvPr/>
        </p:nvSpPr>
        <p:spPr>
          <a:xfrm>
            <a:off x="658368" y="1755648"/>
            <a:ext cx="5486400" cy="2112264"/>
          </a:xfrm>
          <a:prstGeom prst="rect">
            <a:avLst/>
          </a:prstGeom>
          <a:ln w="15875">
            <a:solidFill>
              <a:srgbClr val="FFB81C"/>
            </a:solidFill>
            <a:prstDash val="solid"/>
          </a:ln>
        </p:spPr>
      </p:sp>
      <p:pic>
        <p:nvPicPr>
          <p:cNvPr id="8" name="Image 1" descr="preencoded.png"/>
          <p:cNvPicPr>
            <a:picLocks noChangeAspect="1"/>
          </p:cNvPicPr>
          <p:nvPr/>
        </p:nvPicPr>
        <p:blipFill>
          <a:blip r:embed="rId4"/>
          <a:stretch>
            <a:fillRect/>
          </a:stretch>
        </p:blipFill>
        <p:spPr>
          <a:xfrm>
            <a:off x="548640" y="1645920"/>
            <a:ext cx="5486400" cy="2112264"/>
          </a:xfrm>
          <a:prstGeom prst="rect">
            <a:avLst/>
          </a:prstGeom>
        </p:spPr>
      </p:pic>
      <p:sp>
        <p:nvSpPr>
          <p:cNvPr id="9" name="Text 5"/>
          <p:cNvSpPr txBox="1"/>
          <p:nvPr/>
        </p:nvSpPr>
        <p:spPr>
          <a:xfrm>
            <a:off x="548640" y="3886200"/>
            <a:ext cx="5486400" cy="256032"/>
          </a:xfrm>
          <a:prstGeom prst="rect">
            <a:avLst/>
          </a:prstGeom>
          <a:noFill/>
          <a:ln/>
        </p:spPr>
        <p:txBody>
          <a:bodyPr wrap="square" lIns="0" tIns="0" rIns="0" bIns="0" rtlCol="0" anchor="ctr"/>
          <a:lstStyle/>
          <a:p>
            <a:pPr marL="0" indent="0">
              <a:buNone/>
            </a:pPr>
            <a:r>
              <a:rPr lang="en-US" sz="1100" i="1" dirty="0">
                <a:solidFill>
                  <a:srgbClr val="5F6B7D"/>
                </a:solidFill>
                <a:latin typeface="Calibri" pitchFamily="34" charset="0"/>
                <a:ea typeface="Calibri" pitchFamily="34" charset="-122"/>
                <a:cs typeface="Calibri" pitchFamily="34" charset="-120"/>
              </a:rPr>
              <a:t>CooperScene viewer: LiDAR point clouds with synchronized camera and sensor views</a:t>
            </a:r>
            <a:endParaRPr lang="en-US" sz="1100" dirty="0"/>
          </a:p>
        </p:txBody>
      </p:sp>
      <p:sp>
        <p:nvSpPr>
          <p:cNvPr id="10" name="Text 6"/>
          <p:cNvSpPr txBox="1"/>
          <p:nvPr/>
        </p:nvSpPr>
        <p:spPr>
          <a:xfrm>
            <a:off x="548640" y="4297680"/>
            <a:ext cx="5577840" cy="310896"/>
          </a:xfrm>
          <a:prstGeom prst="rect">
            <a:avLst/>
          </a:prstGeom>
          <a:noFill/>
          <a:ln/>
        </p:spPr>
        <p:txBody>
          <a:bodyPr wrap="square" lIns="0" tIns="0" rIns="0" bIns="0" rtlCol="0" anchor="ctr"/>
          <a:lstStyle/>
          <a:p>
            <a:pPr marL="0" indent="0">
              <a:buNone/>
            </a:pPr>
            <a:r>
              <a:rPr lang="en-US" sz="1200" b="1" dirty="0">
                <a:solidFill>
                  <a:srgbClr val="0A1F44"/>
                </a:solidFill>
                <a:latin typeface="Calibri" pitchFamily="34" charset="0"/>
                <a:ea typeface="Calibri" pitchFamily="34" charset="-122"/>
                <a:cs typeface="Calibri" pitchFamily="34" charset="-120"/>
              </a:rPr>
              <a:t>The research team  </a:t>
            </a:r>
            <a:r>
              <a:rPr lang="en-US" sz="1200" dirty="0">
                <a:solidFill>
                  <a:srgbClr val="5F6B7D"/>
                </a:solidFill>
                <a:latin typeface="Calibri" pitchFamily="34" charset="0"/>
                <a:ea typeface="Calibri" pitchFamily="34" charset="-122"/>
                <a:cs typeface="Calibri" pitchFamily="34" charset="-120"/>
              </a:rPr>
              <a:t>Hang Qiu and CISL develop the autonomous-systems dataset</a:t>
            </a:r>
            <a:endParaRPr lang="en-US" sz="1200" dirty="0"/>
          </a:p>
        </p:txBody>
      </p:sp>
      <p:sp>
        <p:nvSpPr>
          <p:cNvPr id="11" name="Text 7"/>
          <p:cNvSpPr txBox="1"/>
          <p:nvPr/>
        </p:nvSpPr>
        <p:spPr>
          <a:xfrm>
            <a:off x="548640" y="4626864"/>
            <a:ext cx="5577840" cy="310896"/>
          </a:xfrm>
          <a:prstGeom prst="rect">
            <a:avLst/>
          </a:prstGeom>
          <a:noFill/>
          <a:ln/>
        </p:spPr>
        <p:txBody>
          <a:bodyPr wrap="square" lIns="0" tIns="0" rIns="0" bIns="0" rtlCol="0" anchor="ctr"/>
          <a:lstStyle/>
          <a:p>
            <a:pPr marL="0" indent="0">
              <a:buNone/>
            </a:pPr>
            <a:r>
              <a:rPr lang="en-US" sz="1200" b="1" dirty="0">
                <a:solidFill>
                  <a:srgbClr val="0A1F44"/>
                </a:solidFill>
                <a:latin typeface="Calibri" pitchFamily="34" charset="0"/>
                <a:ea typeface="Calibri" pitchFamily="34" charset="-122"/>
                <a:cs typeface="Calibri" pitchFamily="34" charset="-120"/>
              </a:rPr>
              <a:t>Research Services  </a:t>
            </a:r>
            <a:r>
              <a:rPr lang="en-US" sz="1200" dirty="0">
                <a:solidFill>
                  <a:srgbClr val="5F6B7D"/>
                </a:solidFill>
                <a:latin typeface="Calibri" pitchFamily="34" charset="0"/>
                <a:ea typeface="Calibri" pitchFamily="34" charset="-122"/>
                <a:cs typeface="Calibri" pitchFamily="34" charset="-120"/>
              </a:rPr>
              <a:t>Barbara Martinez Neda identifies and builds the data solution</a:t>
            </a:r>
            <a:endParaRPr lang="en-US" sz="1200" dirty="0"/>
          </a:p>
        </p:txBody>
      </p:sp>
      <p:sp>
        <p:nvSpPr>
          <p:cNvPr id="12" name="Text 8"/>
          <p:cNvSpPr txBox="1"/>
          <p:nvPr/>
        </p:nvSpPr>
        <p:spPr>
          <a:xfrm>
            <a:off x="548640" y="4956048"/>
            <a:ext cx="5577840" cy="310896"/>
          </a:xfrm>
          <a:prstGeom prst="rect">
            <a:avLst/>
          </a:prstGeom>
          <a:noFill/>
          <a:ln/>
        </p:spPr>
        <p:txBody>
          <a:bodyPr wrap="square" lIns="0" tIns="0" rIns="0" bIns="0" rtlCol="0" anchor="ctr"/>
          <a:lstStyle/>
          <a:p>
            <a:pPr marL="0" indent="0">
              <a:buNone/>
            </a:pPr>
            <a:r>
              <a:rPr lang="en-US" sz="1200" b="1" dirty="0">
                <a:solidFill>
                  <a:srgbClr val="0A1F44"/>
                </a:solidFill>
                <a:latin typeface="Calibri" pitchFamily="34" charset="0"/>
                <a:ea typeface="Calibri" pitchFamily="34" charset="-122"/>
                <a:cs typeface="Calibri" pitchFamily="34" charset="-120"/>
              </a:rPr>
              <a:t>Cyberinfrastructure  </a:t>
            </a:r>
            <a:r>
              <a:rPr lang="en-US" sz="1200" dirty="0">
                <a:solidFill>
                  <a:srgbClr val="5F6B7D"/>
                </a:solidFill>
                <a:latin typeface="Calibri" pitchFamily="34" charset="0"/>
                <a:ea typeface="Calibri" pitchFamily="34" charset="-122"/>
                <a:cs typeface="Calibri" pitchFamily="34" charset="-120"/>
              </a:rPr>
              <a:t>Dan Szilagyi, Joel Valdez and Scott Metoyer build pipeline and viewer</a:t>
            </a:r>
            <a:endParaRPr lang="en-US" sz="1200" dirty="0"/>
          </a:p>
        </p:txBody>
      </p:sp>
      <p:sp>
        <p:nvSpPr>
          <p:cNvPr id="13" name="Text 9"/>
          <p:cNvSpPr txBox="1"/>
          <p:nvPr/>
        </p:nvSpPr>
        <p:spPr>
          <a:xfrm>
            <a:off x="6492240" y="1645920"/>
            <a:ext cx="2194560" cy="548640"/>
          </a:xfrm>
          <a:prstGeom prst="rect">
            <a:avLst/>
          </a:prstGeom>
          <a:noFill/>
          <a:ln/>
        </p:spPr>
        <p:txBody>
          <a:bodyPr wrap="square" lIns="0" tIns="0" rIns="0" bIns="0" rtlCol="0" anchor="ctr"/>
          <a:lstStyle/>
          <a:p>
            <a:pPr marL="0" indent="0">
              <a:buNone/>
            </a:pPr>
            <a:r>
              <a:rPr lang="en-US" sz="2600" dirty="0">
                <a:solidFill>
                  <a:srgbClr val="003DA5"/>
                </a:solidFill>
                <a:latin typeface="Cambria" pitchFamily="34" charset="0"/>
                <a:ea typeface="Cambria" pitchFamily="34" charset="-122"/>
                <a:cs typeface="Cambria" pitchFamily="34" charset="-120"/>
              </a:rPr>
              <a:t>~60,000</a:t>
            </a:r>
            <a:endParaRPr lang="en-US" sz="2600" dirty="0"/>
          </a:p>
        </p:txBody>
      </p:sp>
      <p:sp>
        <p:nvSpPr>
          <p:cNvPr id="14" name="Text 10"/>
          <p:cNvSpPr txBox="1"/>
          <p:nvPr/>
        </p:nvSpPr>
        <p:spPr>
          <a:xfrm>
            <a:off x="8732520" y="1645920"/>
            <a:ext cx="2834640" cy="548640"/>
          </a:xfrm>
          <a:prstGeom prst="rect">
            <a:avLst/>
          </a:prstGeom>
          <a:noFill/>
          <a:ln/>
        </p:spPr>
        <p:txBody>
          <a:bodyPr wrap="square" lIns="0" tIns="0" rIns="0" bIns="0" rtlCol="0" anchor="ctr"/>
          <a:lstStyle/>
          <a:p>
            <a:pPr marL="0" indent="0">
              <a:buNone/>
            </a:pPr>
            <a:r>
              <a:rPr lang="en-US" sz="1350" dirty="0">
                <a:solidFill>
                  <a:srgbClr val="5F6B7D"/>
                </a:solidFill>
                <a:latin typeface="Calibri" pitchFamily="34" charset="0"/>
                <a:ea typeface="Calibri" pitchFamily="34" charset="-122"/>
                <a:cs typeface="Calibri" pitchFamily="34" charset="-120"/>
              </a:rPr>
              <a:t>synchronized LiDAR frames</a:t>
            </a:r>
            <a:endParaRPr lang="en-US" sz="1350" dirty="0"/>
          </a:p>
        </p:txBody>
      </p:sp>
      <p:sp>
        <p:nvSpPr>
          <p:cNvPr id="15" name="Text 11"/>
          <p:cNvSpPr txBox="1"/>
          <p:nvPr/>
        </p:nvSpPr>
        <p:spPr>
          <a:xfrm>
            <a:off x="6492240" y="2487168"/>
            <a:ext cx="2194560" cy="548640"/>
          </a:xfrm>
          <a:prstGeom prst="rect">
            <a:avLst/>
          </a:prstGeom>
          <a:noFill/>
          <a:ln/>
        </p:spPr>
        <p:txBody>
          <a:bodyPr wrap="square" lIns="0" tIns="0" rIns="0" bIns="0" rtlCol="0" anchor="ctr"/>
          <a:lstStyle/>
          <a:p>
            <a:pPr marL="0" indent="0">
              <a:buNone/>
            </a:pPr>
            <a:r>
              <a:rPr lang="en-US" sz="2600" dirty="0">
                <a:solidFill>
                  <a:srgbClr val="003DA5"/>
                </a:solidFill>
                <a:latin typeface="Cambria" pitchFamily="34" charset="0"/>
                <a:ea typeface="Cambria" pitchFamily="34" charset="-122"/>
                <a:cs typeface="Cambria" pitchFamily="34" charset="-120"/>
              </a:rPr>
              <a:t>344,000+</a:t>
            </a:r>
            <a:endParaRPr lang="en-US" sz="2600" dirty="0"/>
          </a:p>
        </p:txBody>
      </p:sp>
      <p:sp>
        <p:nvSpPr>
          <p:cNvPr id="16" name="Text 12"/>
          <p:cNvSpPr txBox="1"/>
          <p:nvPr/>
        </p:nvSpPr>
        <p:spPr>
          <a:xfrm>
            <a:off x="8732520" y="2487168"/>
            <a:ext cx="2834640" cy="548640"/>
          </a:xfrm>
          <a:prstGeom prst="rect">
            <a:avLst/>
          </a:prstGeom>
          <a:noFill/>
          <a:ln/>
        </p:spPr>
        <p:txBody>
          <a:bodyPr wrap="square" lIns="0" tIns="0" rIns="0" bIns="0" rtlCol="0" anchor="ctr"/>
          <a:lstStyle/>
          <a:p>
            <a:pPr marL="0" indent="0">
              <a:buNone/>
            </a:pPr>
            <a:r>
              <a:rPr lang="en-US" sz="1350" dirty="0">
                <a:solidFill>
                  <a:srgbClr val="5F6B7D"/>
                </a:solidFill>
                <a:latin typeface="Calibri" pitchFamily="34" charset="0"/>
                <a:ea typeface="Calibri" pitchFamily="34" charset="-122"/>
                <a:cs typeface="Calibri" pitchFamily="34" charset="-120"/>
              </a:rPr>
              <a:t>3D bounding-box labels</a:t>
            </a:r>
            <a:endParaRPr lang="en-US" sz="1350" dirty="0"/>
          </a:p>
        </p:txBody>
      </p:sp>
      <p:sp>
        <p:nvSpPr>
          <p:cNvPr id="17" name="Text 13"/>
          <p:cNvSpPr txBox="1"/>
          <p:nvPr/>
        </p:nvSpPr>
        <p:spPr>
          <a:xfrm>
            <a:off x="6492240" y="3328416"/>
            <a:ext cx="2194560" cy="548640"/>
          </a:xfrm>
          <a:prstGeom prst="rect">
            <a:avLst/>
          </a:prstGeom>
          <a:noFill/>
          <a:ln/>
        </p:spPr>
        <p:txBody>
          <a:bodyPr wrap="square" lIns="0" tIns="0" rIns="0" bIns="0" rtlCol="0" anchor="ctr"/>
          <a:lstStyle/>
          <a:p>
            <a:pPr marL="0" indent="0">
              <a:buNone/>
            </a:pPr>
            <a:r>
              <a:rPr lang="en-US" sz="2600" u="sng" dirty="0">
                <a:solidFill>
                  <a:srgbClr val="003DA5"/>
                </a:solidFill>
                <a:latin typeface="Cambria" pitchFamily="34" charset="0"/>
                <a:ea typeface="Cambria" pitchFamily="34" charset="-122"/>
                <a:cs typeface="Cambria" pitchFamily="34" charset="-120"/>
                <a:hlinkClick r:id="rId5">
                  <a:extLst>
                    <a:ext uri="{A12FA001-AC4F-418D-AE19-62706E023703}">
                      <ahyp:hlinkClr xmlns:ahyp="http://schemas.microsoft.com/office/drawing/2018/hyperlinkcolor" val="tx"/>
                    </a:ext>
                  </a:extLst>
                </a:hlinkClick>
              </a:rPr>
              <a:t>ECCV 2026</a:t>
            </a:r>
            <a:endParaRPr lang="en-US" sz="2600" dirty="0"/>
          </a:p>
        </p:txBody>
      </p:sp>
      <p:sp>
        <p:nvSpPr>
          <p:cNvPr id="18" name="Text 14"/>
          <p:cNvSpPr txBox="1"/>
          <p:nvPr/>
        </p:nvSpPr>
        <p:spPr>
          <a:xfrm>
            <a:off x="8732520" y="3328416"/>
            <a:ext cx="2834640" cy="548640"/>
          </a:xfrm>
          <a:prstGeom prst="rect">
            <a:avLst/>
          </a:prstGeom>
          <a:noFill/>
          <a:ln/>
        </p:spPr>
        <p:txBody>
          <a:bodyPr wrap="square" lIns="0" tIns="0" rIns="0" bIns="0" rtlCol="0" anchor="ctr"/>
          <a:lstStyle/>
          <a:p>
            <a:pPr marL="0" indent="0">
              <a:buNone/>
            </a:pPr>
            <a:r>
              <a:rPr lang="en-US" sz="1350" dirty="0">
                <a:solidFill>
                  <a:srgbClr val="5F6B7D"/>
                </a:solidFill>
                <a:latin typeface="Calibri" pitchFamily="34" charset="0"/>
                <a:ea typeface="Calibri" pitchFamily="34" charset="-122"/>
                <a:cs typeface="Calibri" pitchFamily="34" charset="-120"/>
              </a:rPr>
              <a:t>oral presentation, Malmö</a:t>
            </a:r>
            <a:endParaRPr lang="en-US" sz="1350" dirty="0"/>
          </a:p>
        </p:txBody>
      </p:sp>
      <p:sp>
        <p:nvSpPr>
          <p:cNvPr id="19" name="Text 15"/>
          <p:cNvSpPr txBox="1"/>
          <p:nvPr/>
        </p:nvSpPr>
        <p:spPr>
          <a:xfrm>
            <a:off x="6492240" y="4251960"/>
            <a:ext cx="5074920" cy="1234440"/>
          </a:xfrm>
          <a:prstGeom prst="rect">
            <a:avLst/>
          </a:prstGeom>
          <a:noFill/>
          <a:ln/>
        </p:spPr>
        <p:txBody>
          <a:bodyPr wrap="square" lIns="0" tIns="0" rIns="0" bIns="0" rtlCol="0" anchor="t"/>
          <a:lstStyle/>
          <a:p>
            <a:pPr marL="0" indent="0">
              <a:buNone/>
            </a:pPr>
            <a:r>
              <a:rPr lang="en-US" sz="1350" b="1" u="sng" dirty="0">
                <a:solidFill>
                  <a:srgbClr val="003DA5"/>
                </a:solidFill>
                <a:latin typeface="Calibri" pitchFamily="34" charset="0"/>
                <a:ea typeface="Calibri" pitchFamily="34" charset="-122"/>
                <a:cs typeface="Calibri" pitchFamily="34" charset="-120"/>
                <a:hlinkClick r:id="rId6">
                  <a:extLst>
                    <a:ext uri="{A12FA001-AC4F-418D-AE19-62706E023703}">
                      <ahyp:hlinkClr xmlns:ahyp="http://schemas.microsoft.com/office/drawing/2018/hyperlinkcolor" val="tx"/>
                    </a:ext>
                  </a:extLst>
                </a:hlinkClick>
              </a:rPr>
              <a:t>CooperScene</a:t>
            </a:r>
            <a:r>
              <a:rPr lang="en-US" sz="1350" dirty="0">
                <a:solidFill>
                  <a:srgbClr val="1D2533"/>
                </a:solidFill>
                <a:latin typeface="Calibri" pitchFamily="34" charset="0"/>
                <a:ea typeface="Calibri" pitchFamily="34" charset="-122"/>
                <a:cs typeface="Calibri" pitchFamily="34" charset="-120"/>
              </a:rPr>
              <a:t> is an interactive web portal for the </a:t>
            </a:r>
            <a:r>
              <a:rPr lang="en-US" sz="1350" u="sng" dirty="0">
                <a:solidFill>
                  <a:srgbClr val="003DA5"/>
                </a:solidFill>
                <a:latin typeface="Calibri" pitchFamily="34" charset="0"/>
                <a:ea typeface="Calibri" pitchFamily="34" charset="-122"/>
                <a:cs typeface="Calibri" pitchFamily="34" charset="-120"/>
                <a:hlinkClick r:id="rId7">
                  <a:extLst>
                    <a:ext uri="{A12FA001-AC4F-418D-AE19-62706E023703}">
                      <ahyp:hlinkClr xmlns:ahyp="http://schemas.microsoft.com/office/drawing/2018/hyperlinkcolor" val="tx"/>
                    </a:ext>
                  </a:extLst>
                </a:hlinkClick>
              </a:rPr>
              <a:t>Collaborative Intelligence Systems Lab</a:t>
            </a:r>
            <a:r>
              <a:rPr lang="en-US" sz="1350" dirty="0">
                <a:solidFill>
                  <a:srgbClr val="1D2533"/>
                </a:solidFill>
                <a:latin typeface="Calibri" pitchFamily="34" charset="0"/>
                <a:ea typeface="Calibri" pitchFamily="34" charset="-122"/>
                <a:cs typeface="Calibri" pitchFamily="34" charset="-120"/>
              </a:rPr>
              <a:t> (Dr. Hang Qiu, ECE). The Library built the data-processing pipeline and a </a:t>
            </a:r>
            <a:r>
              <a:rPr lang="en-US" sz="1350" u="sng" dirty="0">
                <a:solidFill>
                  <a:srgbClr val="003DA5"/>
                </a:solidFill>
                <a:latin typeface="Calibri" pitchFamily="34" charset="0"/>
                <a:ea typeface="Calibri" pitchFamily="34" charset="-122"/>
                <a:cs typeface="Calibri" pitchFamily="34" charset="-120"/>
                <a:hlinkClick r:id="rId8">
                  <a:extLst>
                    <a:ext uri="{A12FA001-AC4F-418D-AE19-62706E023703}">
                      <ahyp:hlinkClr xmlns:ahyp="http://schemas.microsoft.com/office/drawing/2018/hyperlinkcolor" val="tx"/>
                    </a:ext>
                  </a:extLst>
                </a:hlinkClick>
              </a:rPr>
              <a:t>browser-based 3D viewer</a:t>
            </a:r>
            <a:r>
              <a:rPr lang="en-US" sz="1350" dirty="0">
                <a:solidFill>
                  <a:srgbClr val="1D2533"/>
                </a:solidFill>
                <a:latin typeface="Calibri" pitchFamily="34" charset="0"/>
                <a:ea typeface="Calibri" pitchFamily="34" charset="-122"/>
                <a:cs typeface="Calibri" pitchFamily="34" charset="-120"/>
              </a:rPr>
              <a:t> so researchers can explore sensor data before downloading enormous files.</a:t>
            </a:r>
            <a:endParaRPr lang="en-US" sz="1350" dirty="0"/>
          </a:p>
        </p:txBody>
      </p:sp>
      <p:sp>
        <p:nvSpPr>
          <p:cNvPr id="20" name="Text 16"/>
          <p:cNvSpPr txBox="1"/>
          <p:nvPr/>
        </p:nvSpPr>
        <p:spPr>
          <a:xfrm>
            <a:off x="6492240" y="5532120"/>
            <a:ext cx="5074920" cy="274320"/>
          </a:xfrm>
          <a:prstGeom prst="rect">
            <a:avLst/>
          </a:prstGeom>
          <a:noFill/>
          <a:ln/>
        </p:spPr>
        <p:txBody>
          <a:bodyPr wrap="square" lIns="0" tIns="0" rIns="0" bIns="0" rtlCol="0" anchor="ctr"/>
          <a:lstStyle/>
          <a:p>
            <a:pPr marL="0" indent="0">
              <a:buNone/>
            </a:pPr>
            <a:r>
              <a:rPr lang="en-US" sz="1200" b="1" dirty="0">
                <a:solidFill>
                  <a:srgbClr val="003DA5"/>
                </a:solidFill>
                <a:latin typeface="Calibri" pitchFamily="34" charset="0"/>
                <a:ea typeface="Calibri" pitchFamily="34" charset="-122"/>
                <a:cs typeface="Calibri" pitchFamily="34" charset="-120"/>
              </a:rPr>
              <a:t>Library team: </a:t>
            </a:r>
            <a:r>
              <a:rPr lang="en-US" sz="1200" b="1" u="sng" dirty="0">
                <a:solidFill>
                  <a:srgbClr val="003DA5"/>
                </a:solidFill>
                <a:latin typeface="Calibri" pitchFamily="34" charset="0"/>
                <a:ea typeface="Calibri" pitchFamily="34" charset="-122"/>
                <a:cs typeface="Calibri" pitchFamily="34" charset="-120"/>
                <a:hlinkClick r:id="rId9">
                  <a:extLst>
                    <a:ext uri="{A12FA001-AC4F-418D-AE19-62706E023703}">
                      <ahyp:hlinkClr xmlns:ahyp="http://schemas.microsoft.com/office/drawing/2018/hyperlinkcolor" val="tx"/>
                    </a:ext>
                  </a:extLst>
                </a:hlinkClick>
              </a:rPr>
              <a:t>Barbara Martinez Neda</a:t>
            </a:r>
            <a:r>
              <a:rPr lang="en-US" sz="1200" b="1" dirty="0">
                <a:solidFill>
                  <a:srgbClr val="003DA5"/>
                </a:solidFill>
                <a:latin typeface="Calibri" pitchFamily="34" charset="0"/>
                <a:ea typeface="Calibri" pitchFamily="34" charset="-122"/>
                <a:cs typeface="Calibri" pitchFamily="34" charset="-120"/>
              </a:rPr>
              <a:t> · </a:t>
            </a:r>
            <a:r>
              <a:rPr lang="en-US" sz="1200" b="1" u="sng" dirty="0">
                <a:solidFill>
                  <a:srgbClr val="003DA5"/>
                </a:solidFill>
                <a:latin typeface="Calibri" pitchFamily="34" charset="0"/>
                <a:ea typeface="Calibri" pitchFamily="34" charset="-122"/>
                <a:cs typeface="Calibri" pitchFamily="34" charset="-120"/>
                <a:hlinkClick r:id="rId10">
                  <a:extLst>
                    <a:ext uri="{A12FA001-AC4F-418D-AE19-62706E023703}">
                      <ahyp:hlinkClr xmlns:ahyp="http://schemas.microsoft.com/office/drawing/2018/hyperlinkcolor" val="tx"/>
                    </a:ext>
                  </a:extLst>
                </a:hlinkClick>
              </a:rPr>
              <a:t>Dan Szilagyi · Joel Valdez · Scott Metoyer</a:t>
            </a:r>
            <a:endParaRPr lang="en-US" sz="1200" dirty="0"/>
          </a:p>
        </p:txBody>
      </p:sp>
      <p:sp>
        <p:nvSpPr>
          <p:cNvPr id="21" name="Text 17"/>
          <p:cNvSpPr txBox="1"/>
          <p:nvPr/>
        </p:nvSpPr>
        <p:spPr>
          <a:xfrm>
            <a:off x="548640" y="5486400"/>
            <a:ext cx="5669280" cy="274320"/>
          </a:xfrm>
          <a:prstGeom prst="rect">
            <a:avLst/>
          </a:prstGeom>
          <a:noFill/>
          <a:ln/>
        </p:spPr>
        <p:txBody>
          <a:bodyPr wrap="square" lIns="0" tIns="0" rIns="0" bIns="0" rtlCol="0" anchor="ctr"/>
          <a:lstStyle/>
          <a:p>
            <a:pPr marL="0" indent="0">
              <a:buNone/>
            </a:pPr>
            <a:r>
              <a:rPr lang="en-US" sz="1250" b="1" u="sng" dirty="0">
                <a:solidFill>
                  <a:srgbClr val="003DA5"/>
                </a:solidFill>
                <a:latin typeface="Calibri" pitchFamily="34" charset="0"/>
                <a:ea typeface="Calibri" pitchFamily="34" charset="-122"/>
                <a:cs typeface="Calibri" pitchFamily="34" charset="-120"/>
                <a:hlinkClick r:id="rId11">
                  <a:extLst>
                    <a:ext uri="{A12FA001-AC4F-418D-AE19-62706E023703}">
                      <ahyp:hlinkClr xmlns:ahyp="http://schemas.microsoft.com/office/drawing/2018/hyperlinkcolor" val="tx"/>
                    </a:ext>
                  </a:extLst>
                </a:hlinkClick>
              </a:rPr>
              <a:t>Read the story (Sept. 9, 2026)</a:t>
            </a:r>
            <a:r>
              <a:rPr lang="en-US" sz="1250" dirty="0">
                <a:solidFill>
                  <a:srgbClr val="1D2533"/>
                </a:solidFill>
                <a:latin typeface="Calibri" pitchFamily="34" charset="0"/>
                <a:ea typeface="Calibri" pitchFamily="34" charset="-122"/>
                <a:cs typeface="Calibri" pitchFamily="34" charset="-120"/>
              </a:rPr>
              <a:t>   ·   </a:t>
            </a:r>
            <a:r>
              <a:rPr lang="en-US" sz="1250" b="1" u="sng" dirty="0">
                <a:solidFill>
                  <a:srgbClr val="003DA5"/>
                </a:solidFill>
                <a:latin typeface="Calibri" pitchFamily="34" charset="0"/>
                <a:ea typeface="Calibri" pitchFamily="34" charset="-122"/>
                <a:cs typeface="Calibri" pitchFamily="34" charset="-120"/>
                <a:hlinkClick r:id="rId6">
                  <a:extLst>
                    <a:ext uri="{A12FA001-AC4F-418D-AE19-62706E023703}">
                      <ahyp:hlinkClr xmlns:ahyp="http://schemas.microsoft.com/office/drawing/2018/hyperlinkcolor" val="tx"/>
                    </a:ext>
                  </a:extLst>
                </a:hlinkClick>
              </a:rPr>
              <a:t>Open the CooperScene viewer</a:t>
            </a:r>
            <a:endParaRPr lang="en-US" sz="1250" dirty="0"/>
          </a:p>
        </p:txBody>
      </p:sp>
      <p:sp>
        <p:nvSpPr>
          <p:cNvPr id="23" name="TextBox 22">
            <a:extLst>
              <a:ext uri="{FF2B5EF4-FFF2-40B4-BE49-F238E27FC236}">
                <a16:creationId xmlns:a16="http://schemas.microsoft.com/office/drawing/2014/main" id="{D3CD3623-3A4A-4FB2-8157-719D267DA30D}"/>
              </a:ext>
            </a:extLst>
          </p:cNvPr>
          <p:cNvSpPr txBox="1"/>
          <p:nvPr/>
        </p:nvSpPr>
        <p:spPr>
          <a:xfrm>
            <a:off x="5982630" y="6115100"/>
            <a:ext cx="6094140" cy="523220"/>
          </a:xfrm>
          <a:prstGeom prst="rect">
            <a:avLst/>
          </a:prstGeom>
          <a:noFill/>
        </p:spPr>
        <p:txBody>
          <a:bodyPr wrap="square">
            <a:spAutoFit/>
          </a:bodyPr>
          <a:lstStyle/>
          <a:p>
            <a:r>
              <a:rPr lang="en-US" sz="1400" dirty="0"/>
              <a:t>Library Overview: </a:t>
            </a:r>
            <a:r>
              <a:rPr lang="en-US" sz="1400" dirty="0">
                <a:hlinkClick r:id="rId12"/>
              </a:rPr>
              <a:t>https://digitalinitiatives.ucr.edu/projects/cooperscene</a:t>
            </a:r>
            <a:endParaRPr lang="en-US" sz="1400" dirty="0"/>
          </a:p>
          <a:p>
            <a:endParaRPr lang="en-US" sz="1400"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34">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548640" y="384048"/>
            <a:ext cx="9144000" cy="256032"/>
          </a:xfrm>
          <a:prstGeom prst="rect">
            <a:avLst/>
          </a:prstGeom>
          <a:noFill/>
          <a:ln/>
        </p:spPr>
        <p:txBody>
          <a:bodyPr wrap="square" lIns="0" tIns="0" rIns="0" bIns="0" rtlCol="0" anchor="ctr"/>
          <a:lstStyle/>
          <a:p>
            <a:pPr marL="0" indent="0">
              <a:buNone/>
            </a:pPr>
            <a:r>
              <a:rPr lang="en-US" sz="1100" b="1" kern="0" spc="300" dirty="0">
                <a:solidFill>
                  <a:srgbClr val="003DA5"/>
                </a:solidFill>
                <a:latin typeface="Calibri" pitchFamily="34" charset="0"/>
                <a:ea typeface="Calibri" pitchFamily="34" charset="-122"/>
                <a:cs typeface="Calibri" pitchFamily="34" charset="-120"/>
              </a:rPr>
              <a:t>03 · RESEARCH IN ACTION</a:t>
            </a:r>
            <a:endParaRPr lang="en-US" sz="1100" dirty="0"/>
          </a:p>
        </p:txBody>
      </p:sp>
      <p:sp>
        <p:nvSpPr>
          <p:cNvPr id="3" name="Text 1"/>
          <p:cNvSpPr txBox="1"/>
          <p:nvPr/>
        </p:nvSpPr>
        <p:spPr>
          <a:xfrm>
            <a:off x="548640" y="658368"/>
            <a:ext cx="11064240" cy="685800"/>
          </a:xfrm>
          <a:prstGeom prst="rect">
            <a:avLst/>
          </a:prstGeom>
          <a:noFill/>
          <a:ln/>
        </p:spPr>
        <p:txBody>
          <a:bodyPr wrap="square" lIns="0" tIns="0" rIns="0" bIns="0" rtlCol="0" anchor="t"/>
          <a:lstStyle/>
          <a:p>
            <a:pPr marL="0" indent="0">
              <a:buNone/>
            </a:pPr>
            <a:r>
              <a:rPr lang="en-US" sz="3000" dirty="0">
                <a:solidFill>
                  <a:srgbClr val="0A1F44"/>
                </a:solidFill>
                <a:latin typeface="Cambria" pitchFamily="34" charset="0"/>
                <a:ea typeface="Cambria" pitchFamily="34" charset="-122"/>
                <a:cs typeface="Cambria" pitchFamily="34" charset="-120"/>
              </a:rPr>
              <a:t>COVID Borders: A Research Question Becomes a Map</a:t>
            </a:r>
            <a:endParaRPr lang="en-US" sz="3000" dirty="0"/>
          </a:p>
        </p:txBody>
      </p:sp>
      <p:pic>
        <p:nvPicPr>
          <p:cNvPr id="4" name="Image 0" descr="preencoded.png"/>
          <p:cNvPicPr>
            <a:picLocks noChangeAspect="1"/>
          </p:cNvPicPr>
          <p:nvPr/>
        </p:nvPicPr>
        <p:blipFill>
          <a:blip r:embed="rId3"/>
          <a:stretch>
            <a:fillRect/>
          </a:stretch>
        </p:blipFill>
        <p:spPr>
          <a:xfrm>
            <a:off x="548640" y="6382512"/>
            <a:ext cx="1037744" cy="237744"/>
          </a:xfrm>
          <a:prstGeom prst="rect">
            <a:avLst/>
          </a:prstGeom>
        </p:spPr>
      </p:pic>
      <p:sp>
        <p:nvSpPr>
          <p:cNvPr id="5" name="Text 2"/>
          <p:cNvSpPr txBox="1"/>
          <p:nvPr/>
        </p:nvSpPr>
        <p:spPr>
          <a:xfrm>
            <a:off x="1769264" y="6382512"/>
            <a:ext cx="3657600" cy="237744"/>
          </a:xfrm>
          <a:prstGeom prst="rect">
            <a:avLst/>
          </a:prstGeom>
          <a:noFill/>
          <a:ln/>
        </p:spPr>
        <p:txBody>
          <a:bodyPr wrap="square" lIns="0" tIns="0" rIns="0" bIns="0" rtlCol="0" anchor="ctr"/>
          <a:lstStyle/>
          <a:p>
            <a:pPr marL="0" indent="0">
              <a:buNone/>
            </a:pPr>
            <a:r>
              <a:rPr lang="en-US" sz="900" dirty="0">
                <a:solidFill>
                  <a:srgbClr val="5F6B7D"/>
                </a:solidFill>
                <a:latin typeface="Calibri" pitchFamily="34" charset="0"/>
                <a:ea typeface="Calibri" pitchFamily="34" charset="-122"/>
                <a:cs typeface="Calibri" pitchFamily="34" charset="-120"/>
              </a:rPr>
              <a:t>Research &amp; Technology Services</a:t>
            </a:r>
            <a:endParaRPr lang="en-US" sz="900" dirty="0"/>
          </a:p>
        </p:txBody>
      </p:sp>
      <p:sp>
        <p:nvSpPr>
          <p:cNvPr id="6" name="Text 3"/>
          <p:cNvSpPr txBox="1"/>
          <p:nvPr/>
        </p:nvSpPr>
        <p:spPr>
          <a:xfrm>
            <a:off x="10728655" y="6382512"/>
            <a:ext cx="914400" cy="237744"/>
          </a:xfrm>
          <a:prstGeom prst="rect">
            <a:avLst/>
          </a:prstGeom>
          <a:noFill/>
          <a:ln/>
        </p:spPr>
        <p:txBody>
          <a:bodyPr wrap="square" lIns="0" tIns="0" rIns="0" bIns="0" rtlCol="0" anchor="ctr"/>
          <a:lstStyle/>
          <a:p>
            <a:pPr marL="0" indent="0" algn="r">
              <a:buNone/>
            </a:pPr>
            <a:r>
              <a:rPr lang="en-US" sz="900" dirty="0">
                <a:solidFill>
                  <a:srgbClr val="5F6B7D"/>
                </a:solidFill>
                <a:latin typeface="Calibri" pitchFamily="34" charset="0"/>
                <a:ea typeface="Calibri" pitchFamily="34" charset="-122"/>
                <a:cs typeface="Calibri" pitchFamily="34" charset="-120"/>
              </a:rPr>
              <a:t>34</a:t>
            </a:r>
            <a:endParaRPr lang="en-US" sz="900" dirty="0"/>
          </a:p>
        </p:txBody>
      </p:sp>
      <p:sp>
        <p:nvSpPr>
          <p:cNvPr id="7" name="Shape 4"/>
          <p:cNvSpPr/>
          <p:nvPr/>
        </p:nvSpPr>
        <p:spPr>
          <a:xfrm>
            <a:off x="658368" y="1709928"/>
            <a:ext cx="6309360" cy="4288536"/>
          </a:xfrm>
          <a:prstGeom prst="rect">
            <a:avLst/>
          </a:prstGeom>
          <a:ln w="15875">
            <a:solidFill>
              <a:srgbClr val="FFB81C"/>
            </a:solidFill>
            <a:prstDash val="solid"/>
          </a:ln>
        </p:spPr>
      </p:sp>
      <p:pic>
        <p:nvPicPr>
          <p:cNvPr id="8" name="Image 1" descr="preencoded.png"/>
          <p:cNvPicPr>
            <a:picLocks noChangeAspect="1"/>
          </p:cNvPicPr>
          <p:nvPr/>
        </p:nvPicPr>
        <p:blipFill>
          <a:blip r:embed="rId4"/>
          <a:stretch>
            <a:fillRect/>
          </a:stretch>
        </p:blipFill>
        <p:spPr>
          <a:xfrm>
            <a:off x="548640" y="1600200"/>
            <a:ext cx="6309360" cy="4288536"/>
          </a:xfrm>
          <a:prstGeom prst="rect">
            <a:avLst/>
          </a:prstGeom>
        </p:spPr>
      </p:pic>
      <p:sp>
        <p:nvSpPr>
          <p:cNvPr id="9" name="Shape 5"/>
          <p:cNvSpPr/>
          <p:nvPr/>
        </p:nvSpPr>
        <p:spPr>
          <a:xfrm>
            <a:off x="7269480" y="1645920"/>
            <a:ext cx="512064" cy="512064"/>
          </a:xfrm>
          <a:prstGeom prst="ellipse">
            <a:avLst/>
          </a:prstGeom>
          <a:solidFill>
            <a:srgbClr val="0A1F44"/>
          </a:solidFill>
          <a:ln/>
        </p:spPr>
      </p:sp>
      <p:pic>
        <p:nvPicPr>
          <p:cNvPr id="10" name="Image 2" descr="preencoded.png"/>
          <p:cNvPicPr>
            <a:picLocks noChangeAspect="1"/>
          </p:cNvPicPr>
          <p:nvPr/>
        </p:nvPicPr>
        <p:blipFill>
          <a:blip r:embed="rId5"/>
          <a:stretch>
            <a:fillRect/>
          </a:stretch>
        </p:blipFill>
        <p:spPr>
          <a:xfrm>
            <a:off x="7397496" y="1773936"/>
            <a:ext cx="256032" cy="256032"/>
          </a:xfrm>
          <a:prstGeom prst="rect">
            <a:avLst/>
          </a:prstGeom>
        </p:spPr>
      </p:pic>
      <p:sp>
        <p:nvSpPr>
          <p:cNvPr id="11" name="Text 6"/>
          <p:cNvSpPr txBox="1"/>
          <p:nvPr/>
        </p:nvSpPr>
        <p:spPr>
          <a:xfrm>
            <a:off x="7955280" y="1627632"/>
            <a:ext cx="3611880" cy="310896"/>
          </a:xfrm>
          <a:prstGeom prst="rect">
            <a:avLst/>
          </a:prstGeom>
          <a:noFill/>
          <a:ln/>
        </p:spPr>
        <p:txBody>
          <a:bodyPr wrap="square" lIns="0" tIns="0" rIns="0" bIns="0" rtlCol="0" anchor="ctr"/>
          <a:lstStyle/>
          <a:p>
            <a:pPr marL="0" indent="0">
              <a:buNone/>
            </a:pPr>
            <a:r>
              <a:rPr lang="en-US" sz="1600" b="1" dirty="0">
                <a:solidFill>
                  <a:srgbClr val="0A1F44"/>
                </a:solidFill>
                <a:latin typeface="Calibri" pitchFamily="34" charset="0"/>
                <a:ea typeface="Calibri" pitchFamily="34" charset="-122"/>
                <a:cs typeface="Calibri" pitchFamily="34" charset="-120"/>
              </a:rPr>
              <a:t>The question</a:t>
            </a:r>
            <a:endParaRPr lang="en-US" sz="1600" dirty="0"/>
          </a:p>
        </p:txBody>
      </p:sp>
      <p:sp>
        <p:nvSpPr>
          <p:cNvPr id="12" name="Text 7"/>
          <p:cNvSpPr txBox="1"/>
          <p:nvPr/>
        </p:nvSpPr>
        <p:spPr>
          <a:xfrm>
            <a:off x="7955280" y="1947672"/>
            <a:ext cx="3611880" cy="868680"/>
          </a:xfrm>
          <a:prstGeom prst="rect">
            <a:avLst/>
          </a:prstGeom>
          <a:noFill/>
          <a:ln/>
        </p:spPr>
        <p:txBody>
          <a:bodyPr wrap="square" lIns="0" tIns="0" rIns="0" bIns="0" rtlCol="0" anchor="t"/>
          <a:lstStyle/>
          <a:p>
            <a:pPr marL="0" indent="0">
              <a:buNone/>
            </a:pPr>
            <a:r>
              <a:rPr lang="en-US" sz="1300" dirty="0">
                <a:solidFill>
                  <a:srgbClr val="5F6B7D"/>
                </a:solidFill>
                <a:latin typeface="Calibri" pitchFamily="34" charset="0"/>
                <a:ea typeface="Calibri" pitchFamily="34" charset="-122"/>
                <a:cs typeface="Calibri" pitchFamily="34" charset="-120"/>
              </a:rPr>
              <a:t>Did proximity to U.S. international land borders correspond to different COVID-19 outcomes?</a:t>
            </a:r>
            <a:endParaRPr lang="en-US" sz="1300" dirty="0"/>
          </a:p>
        </p:txBody>
      </p:sp>
      <p:sp>
        <p:nvSpPr>
          <p:cNvPr id="13" name="Shape 8"/>
          <p:cNvSpPr/>
          <p:nvPr/>
        </p:nvSpPr>
        <p:spPr>
          <a:xfrm>
            <a:off x="7269480" y="2926080"/>
            <a:ext cx="512064" cy="512064"/>
          </a:xfrm>
          <a:prstGeom prst="ellipse">
            <a:avLst/>
          </a:prstGeom>
          <a:solidFill>
            <a:srgbClr val="0A1F44"/>
          </a:solidFill>
          <a:ln/>
        </p:spPr>
      </p:sp>
      <p:pic>
        <p:nvPicPr>
          <p:cNvPr id="14" name="Image 3" descr="preencoded.png"/>
          <p:cNvPicPr>
            <a:picLocks noChangeAspect="1"/>
          </p:cNvPicPr>
          <p:nvPr/>
        </p:nvPicPr>
        <p:blipFill>
          <a:blip r:embed="rId6"/>
          <a:stretch>
            <a:fillRect/>
          </a:stretch>
        </p:blipFill>
        <p:spPr>
          <a:xfrm>
            <a:off x="7397496" y="3054096"/>
            <a:ext cx="256032" cy="256032"/>
          </a:xfrm>
          <a:prstGeom prst="rect">
            <a:avLst/>
          </a:prstGeom>
        </p:spPr>
      </p:pic>
      <p:sp>
        <p:nvSpPr>
          <p:cNvPr id="15" name="Text 9"/>
          <p:cNvSpPr txBox="1"/>
          <p:nvPr/>
        </p:nvSpPr>
        <p:spPr>
          <a:xfrm>
            <a:off x="7955280" y="2907792"/>
            <a:ext cx="3611880" cy="310896"/>
          </a:xfrm>
          <a:prstGeom prst="rect">
            <a:avLst/>
          </a:prstGeom>
          <a:noFill/>
          <a:ln/>
        </p:spPr>
        <p:txBody>
          <a:bodyPr wrap="square" lIns="0" tIns="0" rIns="0" bIns="0" rtlCol="0" anchor="ctr"/>
          <a:lstStyle/>
          <a:p>
            <a:pPr marL="0" indent="0">
              <a:buNone/>
            </a:pPr>
            <a:r>
              <a:rPr lang="en-US" sz="1600" b="1" dirty="0">
                <a:solidFill>
                  <a:srgbClr val="0A1F44"/>
                </a:solidFill>
                <a:latin typeface="Calibri" pitchFamily="34" charset="0"/>
                <a:ea typeface="Calibri" pitchFamily="34" charset="-122"/>
                <a:cs typeface="Calibri" pitchFamily="34" charset="-120"/>
              </a:rPr>
              <a:t>Library contribution</a:t>
            </a:r>
            <a:endParaRPr lang="en-US" sz="1600" dirty="0"/>
          </a:p>
        </p:txBody>
      </p:sp>
      <p:sp>
        <p:nvSpPr>
          <p:cNvPr id="16" name="Text 10"/>
          <p:cNvSpPr txBox="1"/>
          <p:nvPr/>
        </p:nvSpPr>
        <p:spPr>
          <a:xfrm>
            <a:off x="7955280" y="3227832"/>
            <a:ext cx="3611880" cy="868680"/>
          </a:xfrm>
          <a:prstGeom prst="rect">
            <a:avLst/>
          </a:prstGeom>
          <a:noFill/>
          <a:ln/>
        </p:spPr>
        <p:txBody>
          <a:bodyPr wrap="square" lIns="0" tIns="0" rIns="0" bIns="0" rtlCol="0" anchor="t"/>
          <a:lstStyle/>
          <a:p>
            <a:pPr marL="0" indent="0">
              <a:buNone/>
            </a:pPr>
            <a:r>
              <a:rPr lang="en-US" sz="1300" dirty="0">
                <a:solidFill>
                  <a:srgbClr val="5F6B7D"/>
                </a:solidFill>
                <a:latin typeface="Calibri" pitchFamily="34" charset="0"/>
                <a:ea typeface="Calibri" pitchFamily="34" charset="-122"/>
                <a:cs typeface="Calibri" pitchFamily="34" charset="-120"/>
              </a:rPr>
              <a:t>Data preparation and GIS mapping by Barbara Martinez Neda and Janet Reyes</a:t>
            </a:r>
            <a:endParaRPr lang="en-US" sz="1300" dirty="0"/>
          </a:p>
        </p:txBody>
      </p:sp>
      <p:sp>
        <p:nvSpPr>
          <p:cNvPr id="17" name="Shape 11"/>
          <p:cNvSpPr/>
          <p:nvPr/>
        </p:nvSpPr>
        <p:spPr>
          <a:xfrm>
            <a:off x="7269480" y="4206240"/>
            <a:ext cx="512064" cy="512064"/>
          </a:xfrm>
          <a:prstGeom prst="ellipse">
            <a:avLst/>
          </a:prstGeom>
          <a:solidFill>
            <a:srgbClr val="0A1F44"/>
          </a:solidFill>
          <a:ln/>
        </p:spPr>
      </p:sp>
      <p:pic>
        <p:nvPicPr>
          <p:cNvPr id="18" name="Image 4" descr="preencoded.png"/>
          <p:cNvPicPr>
            <a:picLocks noChangeAspect="1"/>
          </p:cNvPicPr>
          <p:nvPr/>
        </p:nvPicPr>
        <p:blipFill>
          <a:blip r:embed="rId7"/>
          <a:stretch>
            <a:fillRect/>
          </a:stretch>
        </p:blipFill>
        <p:spPr>
          <a:xfrm>
            <a:off x="7397496" y="4334256"/>
            <a:ext cx="256032" cy="256032"/>
          </a:xfrm>
          <a:prstGeom prst="rect">
            <a:avLst/>
          </a:prstGeom>
        </p:spPr>
      </p:pic>
      <p:sp>
        <p:nvSpPr>
          <p:cNvPr id="19" name="Text 12"/>
          <p:cNvSpPr txBox="1"/>
          <p:nvPr/>
        </p:nvSpPr>
        <p:spPr>
          <a:xfrm>
            <a:off x="7955280" y="4187952"/>
            <a:ext cx="3611880" cy="310896"/>
          </a:xfrm>
          <a:prstGeom prst="rect">
            <a:avLst/>
          </a:prstGeom>
          <a:noFill/>
          <a:ln/>
        </p:spPr>
        <p:txBody>
          <a:bodyPr wrap="square" lIns="0" tIns="0" rIns="0" bIns="0" rtlCol="0" anchor="ctr"/>
          <a:lstStyle/>
          <a:p>
            <a:pPr marL="0" indent="0">
              <a:buNone/>
            </a:pPr>
            <a:r>
              <a:rPr lang="en-US" sz="1600" b="1" dirty="0">
                <a:solidFill>
                  <a:srgbClr val="0A1F44"/>
                </a:solidFill>
                <a:latin typeface="Calibri" pitchFamily="34" charset="0"/>
                <a:ea typeface="Calibri" pitchFamily="34" charset="-122"/>
                <a:cs typeface="Calibri" pitchFamily="34" charset="-120"/>
              </a:rPr>
              <a:t>Research value</a:t>
            </a:r>
            <a:endParaRPr lang="en-US" sz="1600" dirty="0"/>
          </a:p>
        </p:txBody>
      </p:sp>
      <p:sp>
        <p:nvSpPr>
          <p:cNvPr id="20" name="Text 13"/>
          <p:cNvSpPr txBox="1"/>
          <p:nvPr/>
        </p:nvSpPr>
        <p:spPr>
          <a:xfrm>
            <a:off x="7955280" y="4507992"/>
            <a:ext cx="3611880" cy="868680"/>
          </a:xfrm>
          <a:prstGeom prst="rect">
            <a:avLst/>
          </a:prstGeom>
          <a:noFill/>
          <a:ln/>
        </p:spPr>
        <p:txBody>
          <a:bodyPr wrap="square" lIns="0" tIns="0" rIns="0" bIns="0" rtlCol="0" anchor="t"/>
          <a:lstStyle/>
          <a:p>
            <a:pPr marL="0" indent="0">
              <a:buNone/>
            </a:pPr>
            <a:r>
              <a:rPr lang="en-US" sz="1300" dirty="0">
                <a:solidFill>
                  <a:srgbClr val="5F6B7D"/>
                </a:solidFill>
                <a:latin typeface="Calibri" pitchFamily="34" charset="0"/>
                <a:ea typeface="Calibri" pitchFamily="34" charset="-122"/>
                <a:cs typeface="Calibri" pitchFamily="34" charset="-120"/>
              </a:rPr>
              <a:t>Variance between U.S.–Mexico and U.S.–Canada border regions informs binational pandemic preparedness</a:t>
            </a:r>
            <a:endParaRPr lang="en-US" sz="1300" dirty="0"/>
          </a:p>
        </p:txBody>
      </p:sp>
      <p:sp>
        <p:nvSpPr>
          <p:cNvPr id="21" name="Text 14"/>
          <p:cNvSpPr txBox="1"/>
          <p:nvPr/>
        </p:nvSpPr>
        <p:spPr>
          <a:xfrm>
            <a:off x="7269480" y="5532120"/>
            <a:ext cx="4297680" cy="411480"/>
          </a:xfrm>
          <a:prstGeom prst="rect">
            <a:avLst/>
          </a:prstGeom>
          <a:noFill/>
          <a:ln/>
        </p:spPr>
        <p:txBody>
          <a:bodyPr wrap="square" lIns="0" tIns="0" rIns="0" bIns="0" rtlCol="0" anchor="t"/>
          <a:lstStyle/>
          <a:p>
            <a:pPr marL="0" indent="0">
              <a:buNone/>
            </a:pPr>
            <a:r>
              <a:rPr lang="en-US" sz="1200" dirty="0">
                <a:solidFill>
                  <a:srgbClr val="1D2533"/>
                </a:solidFill>
                <a:latin typeface="Calibri" pitchFamily="34" charset="0"/>
                <a:ea typeface="Calibri" pitchFamily="34" charset="-122"/>
                <a:cs typeface="Calibri" pitchFamily="34" charset="-120"/>
              </a:rPr>
              <a:t>Led by Dr. Robert Rodriguez, UCR School of Medicine  ·  </a:t>
            </a:r>
            <a:r>
              <a:rPr lang="en-US" sz="1200" b="1" u="sng" dirty="0">
                <a:solidFill>
                  <a:srgbClr val="003DA5"/>
                </a:solidFill>
                <a:latin typeface="Calibri" pitchFamily="34" charset="0"/>
                <a:ea typeface="Calibri" pitchFamily="34" charset="-122"/>
                <a:cs typeface="Calibri" pitchFamily="34" charset="-120"/>
                <a:hlinkClick r:id="rId8">
                  <a:extLst>
                    <a:ext uri="{A12FA001-AC4F-418D-AE19-62706E023703}">
                      <ahyp:hlinkClr xmlns:ahyp="http://schemas.microsoft.com/office/drawing/2018/hyperlinkcolor" val="tx"/>
                    </a:ext>
                  </a:extLst>
                </a:hlinkClick>
              </a:rPr>
              <a:t>Explore COVID Borders</a:t>
            </a:r>
            <a:endParaRPr lang="en-US" sz="1200"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35">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548640" y="384048"/>
            <a:ext cx="9144000" cy="256032"/>
          </a:xfrm>
          <a:prstGeom prst="rect">
            <a:avLst/>
          </a:prstGeom>
          <a:noFill/>
          <a:ln/>
        </p:spPr>
        <p:txBody>
          <a:bodyPr wrap="square" lIns="0" tIns="0" rIns="0" bIns="0" rtlCol="0" anchor="ctr"/>
          <a:lstStyle/>
          <a:p>
            <a:pPr marL="0" indent="0">
              <a:buNone/>
            </a:pPr>
            <a:r>
              <a:rPr lang="en-US" sz="1100" b="1" kern="0" spc="300" dirty="0">
                <a:solidFill>
                  <a:srgbClr val="003DA5"/>
                </a:solidFill>
                <a:latin typeface="Calibri" pitchFamily="34" charset="0"/>
                <a:ea typeface="Calibri" pitchFamily="34" charset="-122"/>
                <a:cs typeface="Calibri" pitchFamily="34" charset="-120"/>
              </a:rPr>
              <a:t>03 · RESEARCH IN ACTION</a:t>
            </a:r>
            <a:endParaRPr lang="en-US" sz="1100" dirty="0"/>
          </a:p>
        </p:txBody>
      </p:sp>
      <p:sp>
        <p:nvSpPr>
          <p:cNvPr id="3" name="Text 1"/>
          <p:cNvSpPr txBox="1"/>
          <p:nvPr/>
        </p:nvSpPr>
        <p:spPr>
          <a:xfrm>
            <a:off x="548640" y="658368"/>
            <a:ext cx="11064240" cy="685800"/>
          </a:xfrm>
          <a:prstGeom prst="rect">
            <a:avLst/>
          </a:prstGeom>
          <a:noFill/>
          <a:ln/>
        </p:spPr>
        <p:txBody>
          <a:bodyPr wrap="square" lIns="0" tIns="0" rIns="0" bIns="0" rtlCol="0" anchor="t"/>
          <a:lstStyle/>
          <a:p>
            <a:pPr marL="0" indent="0">
              <a:buNone/>
            </a:pPr>
            <a:r>
              <a:rPr lang="en-US" sz="3000" dirty="0">
                <a:solidFill>
                  <a:srgbClr val="0A1F44"/>
                </a:solidFill>
                <a:latin typeface="Cambria" pitchFamily="34" charset="0"/>
                <a:ea typeface="Cambria" pitchFamily="34" charset="-122"/>
                <a:cs typeface="Cambria" pitchFamily="34" charset="-120"/>
              </a:rPr>
              <a:t>COVID Borders: The Work Behind the Visualization</a:t>
            </a:r>
            <a:endParaRPr lang="en-US" sz="3000" dirty="0"/>
          </a:p>
        </p:txBody>
      </p:sp>
      <p:pic>
        <p:nvPicPr>
          <p:cNvPr id="4" name="Image 0" descr="preencoded.png"/>
          <p:cNvPicPr>
            <a:picLocks noChangeAspect="1"/>
          </p:cNvPicPr>
          <p:nvPr/>
        </p:nvPicPr>
        <p:blipFill>
          <a:blip r:embed="rId3"/>
          <a:stretch>
            <a:fillRect/>
          </a:stretch>
        </p:blipFill>
        <p:spPr>
          <a:xfrm>
            <a:off x="548640" y="6382512"/>
            <a:ext cx="1037744" cy="237744"/>
          </a:xfrm>
          <a:prstGeom prst="rect">
            <a:avLst/>
          </a:prstGeom>
        </p:spPr>
      </p:pic>
      <p:sp>
        <p:nvSpPr>
          <p:cNvPr id="5" name="Text 2"/>
          <p:cNvSpPr txBox="1"/>
          <p:nvPr/>
        </p:nvSpPr>
        <p:spPr>
          <a:xfrm>
            <a:off x="1769264" y="6382512"/>
            <a:ext cx="3657600" cy="237744"/>
          </a:xfrm>
          <a:prstGeom prst="rect">
            <a:avLst/>
          </a:prstGeom>
          <a:noFill/>
          <a:ln/>
        </p:spPr>
        <p:txBody>
          <a:bodyPr wrap="square" lIns="0" tIns="0" rIns="0" bIns="0" rtlCol="0" anchor="ctr"/>
          <a:lstStyle/>
          <a:p>
            <a:pPr marL="0" indent="0">
              <a:buNone/>
            </a:pPr>
            <a:r>
              <a:rPr lang="en-US" sz="900" dirty="0">
                <a:solidFill>
                  <a:srgbClr val="5F6B7D"/>
                </a:solidFill>
                <a:latin typeface="Calibri" pitchFamily="34" charset="0"/>
                <a:ea typeface="Calibri" pitchFamily="34" charset="-122"/>
                <a:cs typeface="Calibri" pitchFamily="34" charset="-120"/>
              </a:rPr>
              <a:t>Research &amp; Technology Services</a:t>
            </a:r>
            <a:endParaRPr lang="en-US" sz="900" dirty="0"/>
          </a:p>
        </p:txBody>
      </p:sp>
      <p:sp>
        <p:nvSpPr>
          <p:cNvPr id="6" name="Text 3"/>
          <p:cNvSpPr txBox="1"/>
          <p:nvPr/>
        </p:nvSpPr>
        <p:spPr>
          <a:xfrm>
            <a:off x="10728655" y="6382512"/>
            <a:ext cx="914400" cy="237744"/>
          </a:xfrm>
          <a:prstGeom prst="rect">
            <a:avLst/>
          </a:prstGeom>
          <a:noFill/>
          <a:ln/>
        </p:spPr>
        <p:txBody>
          <a:bodyPr wrap="square" lIns="0" tIns="0" rIns="0" bIns="0" rtlCol="0" anchor="ctr"/>
          <a:lstStyle/>
          <a:p>
            <a:pPr marL="0" indent="0" algn="r">
              <a:buNone/>
            </a:pPr>
            <a:r>
              <a:rPr lang="en-US" sz="900" dirty="0">
                <a:solidFill>
                  <a:srgbClr val="5F6B7D"/>
                </a:solidFill>
                <a:latin typeface="Calibri" pitchFamily="34" charset="0"/>
                <a:ea typeface="Calibri" pitchFamily="34" charset="-122"/>
                <a:cs typeface="Calibri" pitchFamily="34" charset="-120"/>
              </a:rPr>
              <a:t>35</a:t>
            </a:r>
            <a:endParaRPr lang="en-US" sz="900" dirty="0"/>
          </a:p>
        </p:txBody>
      </p:sp>
      <p:sp>
        <p:nvSpPr>
          <p:cNvPr id="7" name="Shape 4"/>
          <p:cNvSpPr/>
          <p:nvPr/>
        </p:nvSpPr>
        <p:spPr>
          <a:xfrm>
            <a:off x="658368" y="1709928"/>
            <a:ext cx="6309360" cy="4288536"/>
          </a:xfrm>
          <a:prstGeom prst="rect">
            <a:avLst/>
          </a:prstGeom>
          <a:ln w="15875">
            <a:solidFill>
              <a:srgbClr val="FFB81C"/>
            </a:solidFill>
            <a:prstDash val="solid"/>
          </a:ln>
        </p:spPr>
      </p:sp>
      <p:pic>
        <p:nvPicPr>
          <p:cNvPr id="8" name="Image 1" descr="preencoded.png"/>
          <p:cNvPicPr>
            <a:picLocks noChangeAspect="1"/>
          </p:cNvPicPr>
          <p:nvPr/>
        </p:nvPicPr>
        <p:blipFill>
          <a:blip r:embed="rId4"/>
          <a:stretch>
            <a:fillRect/>
          </a:stretch>
        </p:blipFill>
        <p:spPr>
          <a:xfrm>
            <a:off x="548640" y="1600200"/>
            <a:ext cx="6309360" cy="4288536"/>
          </a:xfrm>
          <a:prstGeom prst="rect">
            <a:avLst/>
          </a:prstGeom>
        </p:spPr>
      </p:pic>
      <p:sp>
        <p:nvSpPr>
          <p:cNvPr id="9" name="Shape 5"/>
          <p:cNvSpPr/>
          <p:nvPr/>
        </p:nvSpPr>
        <p:spPr>
          <a:xfrm>
            <a:off x="7269480" y="1691640"/>
            <a:ext cx="420624" cy="420624"/>
          </a:xfrm>
          <a:prstGeom prst="ellipse">
            <a:avLst/>
          </a:prstGeom>
          <a:solidFill>
            <a:srgbClr val="FFB81C"/>
          </a:solidFill>
          <a:ln/>
        </p:spPr>
      </p:sp>
      <p:sp>
        <p:nvSpPr>
          <p:cNvPr id="10" name="Text 6"/>
          <p:cNvSpPr txBox="1"/>
          <p:nvPr/>
        </p:nvSpPr>
        <p:spPr>
          <a:xfrm>
            <a:off x="7269480" y="1691640"/>
            <a:ext cx="420624" cy="420624"/>
          </a:xfrm>
          <a:prstGeom prst="rect">
            <a:avLst/>
          </a:prstGeom>
          <a:noFill/>
          <a:ln/>
        </p:spPr>
        <p:txBody>
          <a:bodyPr wrap="square" lIns="0" tIns="0" rIns="0" bIns="0" rtlCol="0" anchor="ctr"/>
          <a:lstStyle/>
          <a:p>
            <a:pPr marL="0" indent="0" algn="ctr">
              <a:buNone/>
            </a:pPr>
            <a:r>
              <a:rPr lang="en-US" sz="1300" b="1" dirty="0">
                <a:solidFill>
                  <a:srgbClr val="0A1F44"/>
                </a:solidFill>
                <a:latin typeface="Calibri" pitchFamily="34" charset="0"/>
                <a:ea typeface="Calibri" pitchFamily="34" charset="-122"/>
                <a:cs typeface="Calibri" pitchFamily="34" charset="-120"/>
              </a:rPr>
              <a:t>1</a:t>
            </a:r>
            <a:endParaRPr lang="en-US" sz="1300" dirty="0"/>
          </a:p>
        </p:txBody>
      </p:sp>
      <p:sp>
        <p:nvSpPr>
          <p:cNvPr id="11" name="Text 7"/>
          <p:cNvSpPr txBox="1"/>
          <p:nvPr/>
        </p:nvSpPr>
        <p:spPr>
          <a:xfrm>
            <a:off x="7863840" y="1673352"/>
            <a:ext cx="3703320" cy="310896"/>
          </a:xfrm>
          <a:prstGeom prst="rect">
            <a:avLst/>
          </a:prstGeom>
          <a:noFill/>
          <a:ln/>
        </p:spPr>
        <p:txBody>
          <a:bodyPr wrap="square" lIns="0" tIns="0" rIns="0" bIns="0" rtlCol="0" anchor="ctr"/>
          <a:lstStyle/>
          <a:p>
            <a:pPr marL="0" indent="0">
              <a:buNone/>
            </a:pPr>
            <a:r>
              <a:rPr lang="en-US" sz="1600" b="1" dirty="0">
                <a:solidFill>
                  <a:srgbClr val="0A1F44"/>
                </a:solidFill>
                <a:latin typeface="Calibri" pitchFamily="34" charset="0"/>
                <a:ea typeface="Calibri" pitchFamily="34" charset="-122"/>
                <a:cs typeface="Calibri" pitchFamily="34" charset="-120"/>
              </a:rPr>
              <a:t>Prepare the data</a:t>
            </a:r>
            <a:endParaRPr lang="en-US" sz="1600" dirty="0"/>
          </a:p>
        </p:txBody>
      </p:sp>
      <p:sp>
        <p:nvSpPr>
          <p:cNvPr id="12" name="Text 8"/>
          <p:cNvSpPr txBox="1"/>
          <p:nvPr/>
        </p:nvSpPr>
        <p:spPr>
          <a:xfrm>
            <a:off x="7863840" y="1993392"/>
            <a:ext cx="3703320" cy="868680"/>
          </a:xfrm>
          <a:prstGeom prst="rect">
            <a:avLst/>
          </a:prstGeom>
          <a:noFill/>
          <a:ln/>
        </p:spPr>
        <p:txBody>
          <a:bodyPr wrap="square" lIns="0" tIns="0" rIns="0" bIns="0" rtlCol="0" anchor="t"/>
          <a:lstStyle/>
          <a:p>
            <a:pPr marL="0" indent="0">
              <a:buNone/>
            </a:pPr>
            <a:r>
              <a:rPr lang="en-US" sz="1300" dirty="0">
                <a:solidFill>
                  <a:srgbClr val="5F6B7D"/>
                </a:solidFill>
                <a:latin typeface="Calibri" pitchFamily="34" charset="0"/>
                <a:ea typeface="Calibri" pitchFamily="34" charset="-122"/>
                <a:cs typeface="Calibri" pitchFamily="34" charset="-120"/>
              </a:rPr>
              <a:t>Weekly epidemiological records aggregated into quarterly totals and validated</a:t>
            </a:r>
            <a:endParaRPr lang="en-US" sz="1300" dirty="0"/>
          </a:p>
        </p:txBody>
      </p:sp>
      <p:sp>
        <p:nvSpPr>
          <p:cNvPr id="13" name="Shape 9"/>
          <p:cNvSpPr/>
          <p:nvPr/>
        </p:nvSpPr>
        <p:spPr>
          <a:xfrm>
            <a:off x="7269480" y="2971800"/>
            <a:ext cx="420624" cy="420624"/>
          </a:xfrm>
          <a:prstGeom prst="ellipse">
            <a:avLst/>
          </a:prstGeom>
          <a:solidFill>
            <a:srgbClr val="FFB81C"/>
          </a:solidFill>
          <a:ln/>
        </p:spPr>
      </p:sp>
      <p:sp>
        <p:nvSpPr>
          <p:cNvPr id="14" name="Text 10"/>
          <p:cNvSpPr txBox="1"/>
          <p:nvPr/>
        </p:nvSpPr>
        <p:spPr>
          <a:xfrm>
            <a:off x="7269480" y="2971800"/>
            <a:ext cx="420624" cy="420624"/>
          </a:xfrm>
          <a:prstGeom prst="rect">
            <a:avLst/>
          </a:prstGeom>
          <a:noFill/>
          <a:ln/>
        </p:spPr>
        <p:txBody>
          <a:bodyPr wrap="square" lIns="0" tIns="0" rIns="0" bIns="0" rtlCol="0" anchor="ctr"/>
          <a:lstStyle/>
          <a:p>
            <a:pPr marL="0" indent="0" algn="ctr">
              <a:buNone/>
            </a:pPr>
            <a:r>
              <a:rPr lang="en-US" sz="1300" b="1" dirty="0">
                <a:solidFill>
                  <a:srgbClr val="0A1F44"/>
                </a:solidFill>
                <a:latin typeface="Calibri" pitchFamily="34" charset="0"/>
                <a:ea typeface="Calibri" pitchFamily="34" charset="-122"/>
                <a:cs typeface="Calibri" pitchFamily="34" charset="-120"/>
              </a:rPr>
              <a:t>2</a:t>
            </a:r>
            <a:endParaRPr lang="en-US" sz="1300" dirty="0"/>
          </a:p>
        </p:txBody>
      </p:sp>
      <p:sp>
        <p:nvSpPr>
          <p:cNvPr id="15" name="Text 11"/>
          <p:cNvSpPr txBox="1"/>
          <p:nvPr/>
        </p:nvSpPr>
        <p:spPr>
          <a:xfrm>
            <a:off x="7863840" y="2953512"/>
            <a:ext cx="3703320" cy="310896"/>
          </a:xfrm>
          <a:prstGeom prst="rect">
            <a:avLst/>
          </a:prstGeom>
          <a:noFill/>
          <a:ln/>
        </p:spPr>
        <p:txBody>
          <a:bodyPr wrap="square" lIns="0" tIns="0" rIns="0" bIns="0" rtlCol="0" anchor="ctr"/>
          <a:lstStyle/>
          <a:p>
            <a:pPr marL="0" indent="0">
              <a:buNone/>
            </a:pPr>
            <a:r>
              <a:rPr lang="en-US" sz="1600" b="1" dirty="0">
                <a:solidFill>
                  <a:srgbClr val="0A1F44"/>
                </a:solidFill>
                <a:latin typeface="Calibri" pitchFamily="34" charset="0"/>
                <a:ea typeface="Calibri" pitchFamily="34" charset="-122"/>
                <a:cs typeface="Calibri" pitchFamily="34" charset="-120"/>
              </a:rPr>
              <a:t>Define the comparison</a:t>
            </a:r>
            <a:endParaRPr lang="en-US" sz="1600" dirty="0"/>
          </a:p>
        </p:txBody>
      </p:sp>
      <p:sp>
        <p:nvSpPr>
          <p:cNvPr id="16" name="Text 12"/>
          <p:cNvSpPr txBox="1"/>
          <p:nvPr/>
        </p:nvSpPr>
        <p:spPr>
          <a:xfrm>
            <a:off x="7863840" y="3273552"/>
            <a:ext cx="3703320" cy="868680"/>
          </a:xfrm>
          <a:prstGeom prst="rect">
            <a:avLst/>
          </a:prstGeom>
          <a:noFill/>
          <a:ln/>
        </p:spPr>
        <p:txBody>
          <a:bodyPr wrap="square" lIns="0" tIns="0" rIns="0" bIns="0" rtlCol="0" anchor="t"/>
          <a:lstStyle/>
          <a:p>
            <a:pPr marL="0" indent="0">
              <a:buNone/>
            </a:pPr>
            <a:r>
              <a:rPr lang="en-US" sz="1300" dirty="0">
                <a:solidFill>
                  <a:srgbClr val="5F6B7D"/>
                </a:solidFill>
                <a:latin typeface="Calibri" pitchFamily="34" charset="0"/>
                <a:ea typeface="Calibri" pitchFamily="34" charset="-122"/>
                <a:cs typeface="Calibri" pitchFamily="34" charset="-120"/>
              </a:rPr>
              <a:t>ArcGIS Pro Select by Location: counties within 100 km of an international land border</a:t>
            </a:r>
            <a:endParaRPr lang="en-US" sz="1300" dirty="0"/>
          </a:p>
        </p:txBody>
      </p:sp>
      <p:sp>
        <p:nvSpPr>
          <p:cNvPr id="17" name="Shape 13"/>
          <p:cNvSpPr/>
          <p:nvPr/>
        </p:nvSpPr>
        <p:spPr>
          <a:xfrm>
            <a:off x="7269480" y="4251960"/>
            <a:ext cx="420624" cy="420624"/>
          </a:xfrm>
          <a:prstGeom prst="ellipse">
            <a:avLst/>
          </a:prstGeom>
          <a:solidFill>
            <a:srgbClr val="FFB81C"/>
          </a:solidFill>
          <a:ln/>
        </p:spPr>
      </p:sp>
      <p:sp>
        <p:nvSpPr>
          <p:cNvPr id="18" name="Text 14"/>
          <p:cNvSpPr txBox="1"/>
          <p:nvPr/>
        </p:nvSpPr>
        <p:spPr>
          <a:xfrm>
            <a:off x="7269480" y="4251960"/>
            <a:ext cx="420624" cy="420624"/>
          </a:xfrm>
          <a:prstGeom prst="rect">
            <a:avLst/>
          </a:prstGeom>
          <a:noFill/>
          <a:ln/>
        </p:spPr>
        <p:txBody>
          <a:bodyPr wrap="square" lIns="0" tIns="0" rIns="0" bIns="0" rtlCol="0" anchor="ctr"/>
          <a:lstStyle/>
          <a:p>
            <a:pPr marL="0" indent="0" algn="ctr">
              <a:buNone/>
            </a:pPr>
            <a:r>
              <a:rPr lang="en-US" sz="1300" b="1" dirty="0">
                <a:solidFill>
                  <a:srgbClr val="0A1F44"/>
                </a:solidFill>
                <a:latin typeface="Calibri" pitchFamily="34" charset="0"/>
                <a:ea typeface="Calibri" pitchFamily="34" charset="-122"/>
                <a:cs typeface="Calibri" pitchFamily="34" charset="-120"/>
              </a:rPr>
              <a:t>3</a:t>
            </a:r>
            <a:endParaRPr lang="en-US" sz="1300" dirty="0"/>
          </a:p>
        </p:txBody>
      </p:sp>
      <p:sp>
        <p:nvSpPr>
          <p:cNvPr id="19" name="Text 15"/>
          <p:cNvSpPr txBox="1"/>
          <p:nvPr/>
        </p:nvSpPr>
        <p:spPr>
          <a:xfrm>
            <a:off x="7863840" y="4233672"/>
            <a:ext cx="3703320" cy="310896"/>
          </a:xfrm>
          <a:prstGeom prst="rect">
            <a:avLst/>
          </a:prstGeom>
          <a:noFill/>
          <a:ln/>
        </p:spPr>
        <p:txBody>
          <a:bodyPr wrap="square" lIns="0" tIns="0" rIns="0" bIns="0" rtlCol="0" anchor="ctr"/>
          <a:lstStyle/>
          <a:p>
            <a:pPr marL="0" indent="0">
              <a:buNone/>
            </a:pPr>
            <a:r>
              <a:rPr lang="en-US" sz="1600" b="1" dirty="0">
                <a:solidFill>
                  <a:srgbClr val="0A1F44"/>
                </a:solidFill>
                <a:latin typeface="Calibri" pitchFamily="34" charset="0"/>
                <a:ea typeface="Calibri" pitchFamily="34" charset="-122"/>
                <a:cs typeface="Calibri" pitchFamily="34" charset="-120"/>
              </a:rPr>
              <a:t>Map the measures</a:t>
            </a:r>
            <a:endParaRPr lang="en-US" sz="1600" dirty="0"/>
          </a:p>
        </p:txBody>
      </p:sp>
      <p:sp>
        <p:nvSpPr>
          <p:cNvPr id="20" name="Text 16"/>
          <p:cNvSpPr txBox="1"/>
          <p:nvPr/>
        </p:nvSpPr>
        <p:spPr>
          <a:xfrm>
            <a:off x="7863840" y="4553712"/>
            <a:ext cx="3703320" cy="868680"/>
          </a:xfrm>
          <a:prstGeom prst="rect">
            <a:avLst/>
          </a:prstGeom>
          <a:noFill/>
          <a:ln/>
        </p:spPr>
        <p:txBody>
          <a:bodyPr wrap="square" lIns="0" tIns="0" rIns="0" bIns="0" rtlCol="0" anchor="t"/>
          <a:lstStyle/>
          <a:p>
            <a:pPr marL="0" indent="0">
              <a:buNone/>
            </a:pPr>
            <a:r>
              <a:rPr lang="en-US" sz="1300" dirty="0">
                <a:solidFill>
                  <a:srgbClr val="5F6B7D"/>
                </a:solidFill>
                <a:latin typeface="Calibri" pitchFamily="34" charset="0"/>
                <a:ea typeface="Calibri" pitchFamily="34" charset="-122"/>
                <a:cs typeface="Calibri" pitchFamily="34" charset="-120"/>
              </a:rPr>
              <a:t>Case rates, death rates and case fatality rates, January 2020 – May 2023</a:t>
            </a:r>
            <a:endParaRPr lang="en-US" sz="1300" dirty="0"/>
          </a:p>
        </p:txBody>
      </p:sp>
      <p:sp>
        <p:nvSpPr>
          <p:cNvPr id="21" name="Text 17"/>
          <p:cNvSpPr txBox="1"/>
          <p:nvPr/>
        </p:nvSpPr>
        <p:spPr>
          <a:xfrm>
            <a:off x="7269480" y="5532120"/>
            <a:ext cx="4297680" cy="411480"/>
          </a:xfrm>
          <a:prstGeom prst="rect">
            <a:avLst/>
          </a:prstGeom>
          <a:noFill/>
          <a:ln/>
        </p:spPr>
        <p:txBody>
          <a:bodyPr wrap="square" lIns="0" tIns="0" rIns="0" bIns="0" rtlCol="0" anchor="t"/>
          <a:lstStyle/>
          <a:p>
            <a:pPr marL="0" indent="0">
              <a:buNone/>
            </a:pPr>
            <a:r>
              <a:rPr lang="en-US" sz="1150" i="1" dirty="0">
                <a:solidFill>
                  <a:srgbClr val="003DA5"/>
                </a:solidFill>
                <a:latin typeface="Calibri" pitchFamily="34" charset="0"/>
                <a:ea typeface="Calibri" pitchFamily="34" charset="-122"/>
                <a:cs typeface="Calibri" pitchFamily="34" charset="-120"/>
              </a:rPr>
              <a:t>Data: weekly COVID-19 records · U.S. county shapefiles · TIGER/Line international boundaries</a:t>
            </a:r>
            <a:endParaRPr lang="en-US" sz="1150"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20">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548640" y="384048"/>
            <a:ext cx="9144000" cy="256032"/>
          </a:xfrm>
          <a:prstGeom prst="rect">
            <a:avLst/>
          </a:prstGeom>
          <a:noFill/>
          <a:ln/>
        </p:spPr>
        <p:txBody>
          <a:bodyPr wrap="square" lIns="0" tIns="0" rIns="0" bIns="0" rtlCol="0" anchor="ctr"/>
          <a:lstStyle/>
          <a:p>
            <a:pPr marL="0" indent="0">
              <a:buNone/>
            </a:pPr>
            <a:r>
              <a:rPr lang="en-US" sz="1100" b="1" kern="0" spc="300" dirty="0">
                <a:solidFill>
                  <a:srgbClr val="003DA5"/>
                </a:solidFill>
                <a:latin typeface="Calibri" pitchFamily="34" charset="0"/>
                <a:ea typeface="Calibri" pitchFamily="34" charset="-122"/>
                <a:cs typeface="Calibri" pitchFamily="34" charset="-120"/>
              </a:rPr>
              <a:t>02 · CONSULT</a:t>
            </a:r>
            <a:endParaRPr lang="en-US" sz="1100" dirty="0"/>
          </a:p>
        </p:txBody>
      </p:sp>
      <p:sp>
        <p:nvSpPr>
          <p:cNvPr id="3" name="Text 1"/>
          <p:cNvSpPr txBox="1"/>
          <p:nvPr/>
        </p:nvSpPr>
        <p:spPr>
          <a:xfrm>
            <a:off x="548640" y="658368"/>
            <a:ext cx="11064240" cy="685800"/>
          </a:xfrm>
          <a:prstGeom prst="rect">
            <a:avLst/>
          </a:prstGeom>
          <a:noFill/>
          <a:ln/>
        </p:spPr>
        <p:txBody>
          <a:bodyPr wrap="square" lIns="0" tIns="0" rIns="0" bIns="0" rtlCol="0" anchor="t"/>
          <a:lstStyle/>
          <a:p>
            <a:pPr marL="0" indent="0">
              <a:buNone/>
            </a:pPr>
            <a:r>
              <a:rPr lang="en-US" sz="3000" dirty="0">
                <a:solidFill>
                  <a:srgbClr val="0A1F44"/>
                </a:solidFill>
                <a:latin typeface="Cambria" pitchFamily="34" charset="0"/>
                <a:ea typeface="Cambria" pitchFamily="34" charset="-122"/>
                <a:cs typeface="Cambria" pitchFamily="34" charset="-120"/>
              </a:rPr>
              <a:t>Data Services Across the Research Lifecycle</a:t>
            </a:r>
            <a:endParaRPr lang="en-US" sz="3000" dirty="0"/>
          </a:p>
        </p:txBody>
      </p:sp>
      <p:pic>
        <p:nvPicPr>
          <p:cNvPr id="4" name="Image 0" descr="preencoded.png"/>
          <p:cNvPicPr>
            <a:picLocks noChangeAspect="1"/>
          </p:cNvPicPr>
          <p:nvPr/>
        </p:nvPicPr>
        <p:blipFill>
          <a:blip r:embed="rId3"/>
          <a:stretch>
            <a:fillRect/>
          </a:stretch>
        </p:blipFill>
        <p:spPr>
          <a:xfrm>
            <a:off x="548640" y="6382512"/>
            <a:ext cx="1037744" cy="237744"/>
          </a:xfrm>
          <a:prstGeom prst="rect">
            <a:avLst/>
          </a:prstGeom>
        </p:spPr>
      </p:pic>
      <p:sp>
        <p:nvSpPr>
          <p:cNvPr id="5" name="Text 2"/>
          <p:cNvSpPr txBox="1"/>
          <p:nvPr/>
        </p:nvSpPr>
        <p:spPr>
          <a:xfrm>
            <a:off x="1769264" y="6382512"/>
            <a:ext cx="3657600" cy="237744"/>
          </a:xfrm>
          <a:prstGeom prst="rect">
            <a:avLst/>
          </a:prstGeom>
          <a:noFill/>
          <a:ln/>
        </p:spPr>
        <p:txBody>
          <a:bodyPr wrap="square" lIns="0" tIns="0" rIns="0" bIns="0" rtlCol="0" anchor="ctr"/>
          <a:lstStyle/>
          <a:p>
            <a:pPr marL="0" indent="0">
              <a:buNone/>
            </a:pPr>
            <a:r>
              <a:rPr lang="en-US" sz="900" dirty="0">
                <a:solidFill>
                  <a:srgbClr val="5F6B7D"/>
                </a:solidFill>
                <a:latin typeface="Calibri" pitchFamily="34" charset="0"/>
                <a:ea typeface="Calibri" pitchFamily="34" charset="-122"/>
                <a:cs typeface="Calibri" pitchFamily="34" charset="-120"/>
              </a:rPr>
              <a:t>Research &amp; Technology Services</a:t>
            </a:r>
            <a:endParaRPr lang="en-US" sz="900" dirty="0"/>
          </a:p>
        </p:txBody>
      </p:sp>
      <p:sp>
        <p:nvSpPr>
          <p:cNvPr id="6" name="Text 3"/>
          <p:cNvSpPr txBox="1"/>
          <p:nvPr/>
        </p:nvSpPr>
        <p:spPr>
          <a:xfrm>
            <a:off x="10728655" y="6382512"/>
            <a:ext cx="914400" cy="237744"/>
          </a:xfrm>
          <a:prstGeom prst="rect">
            <a:avLst/>
          </a:prstGeom>
          <a:noFill/>
          <a:ln/>
        </p:spPr>
        <p:txBody>
          <a:bodyPr wrap="square" lIns="0" tIns="0" rIns="0" bIns="0" rtlCol="0" anchor="ctr"/>
          <a:lstStyle/>
          <a:p>
            <a:pPr marL="0" indent="0" algn="r">
              <a:buNone/>
            </a:pPr>
            <a:r>
              <a:rPr lang="en-US" sz="900" dirty="0">
                <a:solidFill>
                  <a:srgbClr val="5F6B7D"/>
                </a:solidFill>
                <a:latin typeface="Calibri" pitchFamily="34" charset="0"/>
                <a:ea typeface="Calibri" pitchFamily="34" charset="-122"/>
                <a:cs typeface="Calibri" pitchFamily="34" charset="-120"/>
              </a:rPr>
              <a:t>20</a:t>
            </a:r>
            <a:endParaRPr lang="en-US" sz="900" dirty="0"/>
          </a:p>
        </p:txBody>
      </p:sp>
      <p:sp>
        <p:nvSpPr>
          <p:cNvPr id="7" name="Shape 4"/>
          <p:cNvSpPr/>
          <p:nvPr/>
        </p:nvSpPr>
        <p:spPr>
          <a:xfrm>
            <a:off x="658368" y="1709928"/>
            <a:ext cx="6349775" cy="4343400"/>
          </a:xfrm>
          <a:prstGeom prst="rect">
            <a:avLst/>
          </a:prstGeom>
          <a:ln w="15875">
            <a:solidFill>
              <a:srgbClr val="FFB81C"/>
            </a:solidFill>
            <a:prstDash val="solid"/>
          </a:ln>
        </p:spPr>
      </p:sp>
      <p:sp>
        <p:nvSpPr>
          <p:cNvPr id="8" name="Shape 5"/>
          <p:cNvSpPr/>
          <p:nvPr/>
        </p:nvSpPr>
        <p:spPr>
          <a:xfrm>
            <a:off x="548640" y="1600200"/>
            <a:ext cx="6349775" cy="4343400"/>
          </a:xfrm>
          <a:prstGeom prst="rect">
            <a:avLst/>
          </a:prstGeom>
          <a:solidFill>
            <a:srgbClr val="FFFFFF"/>
          </a:solidFill>
          <a:ln w="6350">
            <a:solidFill>
              <a:srgbClr val="D3D9E1"/>
            </a:solidFill>
            <a:prstDash val="solid"/>
          </a:ln>
          <a:effectLst>
            <a:outerShdw blurRad="101600" dist="38100" dir="5400000" algn="bl" rotWithShape="0">
              <a:srgbClr val="0A1F44">
                <a:alpha val="22000"/>
              </a:srgbClr>
            </a:outerShdw>
          </a:effectLst>
        </p:spPr>
      </p:sp>
      <p:pic>
        <p:nvPicPr>
          <p:cNvPr id="9" name="Image 1" descr="preencoded.png"/>
          <p:cNvPicPr>
            <a:picLocks noChangeAspect="1"/>
          </p:cNvPicPr>
          <p:nvPr/>
        </p:nvPicPr>
        <p:blipFill>
          <a:blip r:embed="rId4"/>
          <a:stretch>
            <a:fillRect/>
          </a:stretch>
        </p:blipFill>
        <p:spPr>
          <a:xfrm>
            <a:off x="548640" y="1600200"/>
            <a:ext cx="6349775" cy="4343400"/>
          </a:xfrm>
          <a:prstGeom prst="rect">
            <a:avLst/>
          </a:prstGeom>
        </p:spPr>
      </p:pic>
      <p:sp>
        <p:nvSpPr>
          <p:cNvPr id="10" name="Text 6"/>
          <p:cNvSpPr txBox="1"/>
          <p:nvPr/>
        </p:nvSpPr>
        <p:spPr>
          <a:xfrm>
            <a:off x="8001000" y="1600200"/>
            <a:ext cx="3611880" cy="256032"/>
          </a:xfrm>
          <a:prstGeom prst="rect">
            <a:avLst/>
          </a:prstGeom>
          <a:noFill/>
          <a:ln/>
        </p:spPr>
        <p:txBody>
          <a:bodyPr wrap="square" lIns="0" tIns="0" rIns="0" bIns="0" rtlCol="0" anchor="ctr"/>
          <a:lstStyle/>
          <a:p>
            <a:pPr marL="0" indent="0">
              <a:buNone/>
            </a:pPr>
            <a:r>
              <a:rPr lang="en-US" sz="1100" b="1" kern="0" spc="300" dirty="0">
                <a:solidFill>
                  <a:srgbClr val="003DA5"/>
                </a:solidFill>
                <a:latin typeface="Calibri" pitchFamily="34" charset="0"/>
                <a:ea typeface="Calibri" pitchFamily="34" charset="-122"/>
                <a:cs typeface="Calibri" pitchFamily="34" charset="-120"/>
              </a:rPr>
              <a:t>HOW TO USE IT</a:t>
            </a:r>
            <a:endParaRPr lang="en-US" sz="1100" dirty="0"/>
          </a:p>
        </p:txBody>
      </p:sp>
      <p:sp>
        <p:nvSpPr>
          <p:cNvPr id="11" name="Shape 7"/>
          <p:cNvSpPr/>
          <p:nvPr/>
        </p:nvSpPr>
        <p:spPr>
          <a:xfrm>
            <a:off x="8001000" y="1965960"/>
            <a:ext cx="347472" cy="347472"/>
          </a:xfrm>
          <a:prstGeom prst="ellipse">
            <a:avLst/>
          </a:prstGeom>
          <a:solidFill>
            <a:srgbClr val="FFB81C"/>
          </a:solidFill>
          <a:ln/>
        </p:spPr>
      </p:sp>
      <p:sp>
        <p:nvSpPr>
          <p:cNvPr id="12" name="Text 8"/>
          <p:cNvSpPr txBox="1"/>
          <p:nvPr/>
        </p:nvSpPr>
        <p:spPr>
          <a:xfrm>
            <a:off x="8001000" y="1965960"/>
            <a:ext cx="347472" cy="347472"/>
          </a:xfrm>
          <a:prstGeom prst="rect">
            <a:avLst/>
          </a:prstGeom>
          <a:noFill/>
          <a:ln/>
        </p:spPr>
        <p:txBody>
          <a:bodyPr wrap="square" lIns="0" tIns="0" rIns="0" bIns="0" rtlCol="0" anchor="ctr"/>
          <a:lstStyle/>
          <a:p>
            <a:pPr marL="0" indent="0" algn="ctr">
              <a:buNone/>
            </a:pPr>
            <a:r>
              <a:rPr lang="en-US" sz="1300" b="1" dirty="0">
                <a:solidFill>
                  <a:srgbClr val="0A1F44"/>
                </a:solidFill>
                <a:latin typeface="Calibri" pitchFamily="34" charset="0"/>
                <a:ea typeface="Calibri" pitchFamily="34" charset="-122"/>
                <a:cs typeface="Calibri" pitchFamily="34" charset="-120"/>
              </a:rPr>
              <a:t>1</a:t>
            </a:r>
            <a:endParaRPr lang="en-US" sz="1300" dirty="0"/>
          </a:p>
        </p:txBody>
      </p:sp>
      <p:sp>
        <p:nvSpPr>
          <p:cNvPr id="13" name="Text 9"/>
          <p:cNvSpPr txBox="1"/>
          <p:nvPr/>
        </p:nvSpPr>
        <p:spPr>
          <a:xfrm>
            <a:off x="8503920" y="1947672"/>
            <a:ext cx="3108960" cy="566928"/>
          </a:xfrm>
          <a:prstGeom prst="rect">
            <a:avLst/>
          </a:prstGeom>
          <a:noFill/>
          <a:ln/>
        </p:spPr>
        <p:txBody>
          <a:bodyPr wrap="square" lIns="0" tIns="0" rIns="0" bIns="0" rtlCol="0" anchor="t"/>
          <a:lstStyle/>
          <a:p>
            <a:pPr marL="0" indent="0">
              <a:buNone/>
            </a:pPr>
            <a:r>
              <a:rPr lang="en-US" sz="1350" dirty="0">
                <a:solidFill>
                  <a:srgbClr val="1D2533"/>
                </a:solidFill>
                <a:latin typeface="Calibri" pitchFamily="34" charset="0"/>
                <a:ea typeface="Calibri" pitchFamily="34" charset="-122"/>
                <a:cs typeface="Calibri" pitchFamily="34" charset="-120"/>
              </a:rPr>
              <a:t>Plan — Data Management Plans for grants, with DMPTool</a:t>
            </a:r>
            <a:endParaRPr lang="en-US" sz="1350" dirty="0"/>
          </a:p>
        </p:txBody>
      </p:sp>
      <p:sp>
        <p:nvSpPr>
          <p:cNvPr id="14" name="Shape 10"/>
          <p:cNvSpPr/>
          <p:nvPr/>
        </p:nvSpPr>
        <p:spPr>
          <a:xfrm>
            <a:off x="8001000" y="2624328"/>
            <a:ext cx="347472" cy="347472"/>
          </a:xfrm>
          <a:prstGeom prst="ellipse">
            <a:avLst/>
          </a:prstGeom>
          <a:solidFill>
            <a:srgbClr val="FFB81C"/>
          </a:solidFill>
          <a:ln/>
        </p:spPr>
      </p:sp>
      <p:sp>
        <p:nvSpPr>
          <p:cNvPr id="15" name="Text 11"/>
          <p:cNvSpPr txBox="1"/>
          <p:nvPr/>
        </p:nvSpPr>
        <p:spPr>
          <a:xfrm>
            <a:off x="8001000" y="2624328"/>
            <a:ext cx="347472" cy="347472"/>
          </a:xfrm>
          <a:prstGeom prst="rect">
            <a:avLst/>
          </a:prstGeom>
          <a:noFill/>
          <a:ln/>
        </p:spPr>
        <p:txBody>
          <a:bodyPr wrap="square" lIns="0" tIns="0" rIns="0" bIns="0" rtlCol="0" anchor="ctr"/>
          <a:lstStyle/>
          <a:p>
            <a:pPr marL="0" indent="0" algn="ctr">
              <a:buNone/>
            </a:pPr>
            <a:r>
              <a:rPr lang="en-US" sz="1300" b="1" dirty="0">
                <a:solidFill>
                  <a:srgbClr val="0A1F44"/>
                </a:solidFill>
                <a:latin typeface="Calibri" pitchFamily="34" charset="0"/>
                <a:ea typeface="Calibri" pitchFamily="34" charset="-122"/>
                <a:cs typeface="Calibri" pitchFamily="34" charset="-120"/>
              </a:rPr>
              <a:t>2</a:t>
            </a:r>
            <a:endParaRPr lang="en-US" sz="1300" dirty="0"/>
          </a:p>
        </p:txBody>
      </p:sp>
      <p:sp>
        <p:nvSpPr>
          <p:cNvPr id="16" name="Text 12"/>
          <p:cNvSpPr txBox="1"/>
          <p:nvPr/>
        </p:nvSpPr>
        <p:spPr>
          <a:xfrm>
            <a:off x="8503920" y="2606040"/>
            <a:ext cx="3108960" cy="566928"/>
          </a:xfrm>
          <a:prstGeom prst="rect">
            <a:avLst/>
          </a:prstGeom>
          <a:noFill/>
          <a:ln/>
        </p:spPr>
        <p:txBody>
          <a:bodyPr wrap="square" lIns="0" tIns="0" rIns="0" bIns="0" rtlCol="0" anchor="t"/>
          <a:lstStyle/>
          <a:p>
            <a:pPr marL="0" indent="0">
              <a:buNone/>
            </a:pPr>
            <a:r>
              <a:rPr lang="en-US" sz="1350" dirty="0">
                <a:solidFill>
                  <a:srgbClr val="1D2533"/>
                </a:solidFill>
                <a:latin typeface="Calibri" pitchFamily="34" charset="0"/>
                <a:ea typeface="Calibri" pitchFamily="34" charset="-122"/>
                <a:cs typeface="Calibri" pitchFamily="34" charset="-120"/>
              </a:rPr>
              <a:t>Organize — file naming, folder structures, metadata</a:t>
            </a:r>
            <a:endParaRPr lang="en-US" sz="1350" dirty="0"/>
          </a:p>
        </p:txBody>
      </p:sp>
      <p:sp>
        <p:nvSpPr>
          <p:cNvPr id="17" name="Shape 13"/>
          <p:cNvSpPr/>
          <p:nvPr/>
        </p:nvSpPr>
        <p:spPr>
          <a:xfrm>
            <a:off x="8001000" y="3282696"/>
            <a:ext cx="347472" cy="347472"/>
          </a:xfrm>
          <a:prstGeom prst="ellipse">
            <a:avLst/>
          </a:prstGeom>
          <a:solidFill>
            <a:srgbClr val="FFB81C"/>
          </a:solidFill>
          <a:ln/>
        </p:spPr>
      </p:sp>
      <p:sp>
        <p:nvSpPr>
          <p:cNvPr id="18" name="Text 14"/>
          <p:cNvSpPr txBox="1"/>
          <p:nvPr/>
        </p:nvSpPr>
        <p:spPr>
          <a:xfrm>
            <a:off x="8001000" y="3282696"/>
            <a:ext cx="347472" cy="347472"/>
          </a:xfrm>
          <a:prstGeom prst="rect">
            <a:avLst/>
          </a:prstGeom>
          <a:noFill/>
          <a:ln/>
        </p:spPr>
        <p:txBody>
          <a:bodyPr wrap="square" lIns="0" tIns="0" rIns="0" bIns="0" rtlCol="0" anchor="ctr"/>
          <a:lstStyle/>
          <a:p>
            <a:pPr marL="0" indent="0" algn="ctr">
              <a:buNone/>
            </a:pPr>
            <a:r>
              <a:rPr lang="en-US" sz="1300" b="1" dirty="0">
                <a:solidFill>
                  <a:srgbClr val="0A1F44"/>
                </a:solidFill>
                <a:latin typeface="Calibri" pitchFamily="34" charset="0"/>
                <a:ea typeface="Calibri" pitchFamily="34" charset="-122"/>
                <a:cs typeface="Calibri" pitchFamily="34" charset="-120"/>
              </a:rPr>
              <a:t>3</a:t>
            </a:r>
            <a:endParaRPr lang="en-US" sz="1300" dirty="0"/>
          </a:p>
        </p:txBody>
      </p:sp>
      <p:sp>
        <p:nvSpPr>
          <p:cNvPr id="19" name="Text 15"/>
          <p:cNvSpPr txBox="1"/>
          <p:nvPr/>
        </p:nvSpPr>
        <p:spPr>
          <a:xfrm>
            <a:off x="8503920" y="3264408"/>
            <a:ext cx="3108960" cy="566928"/>
          </a:xfrm>
          <a:prstGeom prst="rect">
            <a:avLst/>
          </a:prstGeom>
          <a:noFill/>
          <a:ln/>
        </p:spPr>
        <p:txBody>
          <a:bodyPr wrap="square" lIns="0" tIns="0" rIns="0" bIns="0" rtlCol="0" anchor="t"/>
          <a:lstStyle/>
          <a:p>
            <a:pPr marL="0" indent="0">
              <a:buNone/>
            </a:pPr>
            <a:r>
              <a:rPr lang="en-US" sz="1350" dirty="0">
                <a:solidFill>
                  <a:srgbClr val="1D2533"/>
                </a:solidFill>
                <a:latin typeface="Calibri" pitchFamily="34" charset="0"/>
                <a:ea typeface="Calibri" pitchFamily="34" charset="-122"/>
                <a:cs typeface="Calibri" pitchFamily="34" charset="-120"/>
              </a:rPr>
              <a:t>Analyze — cleaning, Python/pandas, machine learning, visualization</a:t>
            </a:r>
            <a:endParaRPr lang="en-US" sz="1350" dirty="0"/>
          </a:p>
        </p:txBody>
      </p:sp>
      <p:sp>
        <p:nvSpPr>
          <p:cNvPr id="20" name="Shape 16"/>
          <p:cNvSpPr/>
          <p:nvPr/>
        </p:nvSpPr>
        <p:spPr>
          <a:xfrm>
            <a:off x="8001000" y="3941064"/>
            <a:ext cx="347472" cy="347472"/>
          </a:xfrm>
          <a:prstGeom prst="ellipse">
            <a:avLst/>
          </a:prstGeom>
          <a:solidFill>
            <a:srgbClr val="FFB81C"/>
          </a:solidFill>
          <a:ln/>
        </p:spPr>
      </p:sp>
      <p:sp>
        <p:nvSpPr>
          <p:cNvPr id="21" name="Text 17"/>
          <p:cNvSpPr txBox="1"/>
          <p:nvPr/>
        </p:nvSpPr>
        <p:spPr>
          <a:xfrm>
            <a:off x="8001000" y="3941064"/>
            <a:ext cx="347472" cy="347472"/>
          </a:xfrm>
          <a:prstGeom prst="rect">
            <a:avLst/>
          </a:prstGeom>
          <a:noFill/>
          <a:ln/>
        </p:spPr>
        <p:txBody>
          <a:bodyPr wrap="square" lIns="0" tIns="0" rIns="0" bIns="0" rtlCol="0" anchor="ctr"/>
          <a:lstStyle/>
          <a:p>
            <a:pPr marL="0" indent="0" algn="ctr">
              <a:buNone/>
            </a:pPr>
            <a:r>
              <a:rPr lang="en-US" sz="1300" b="1" dirty="0">
                <a:solidFill>
                  <a:srgbClr val="0A1F44"/>
                </a:solidFill>
                <a:latin typeface="Calibri" pitchFamily="34" charset="0"/>
                <a:ea typeface="Calibri" pitchFamily="34" charset="-122"/>
                <a:cs typeface="Calibri" pitchFamily="34" charset="-120"/>
              </a:rPr>
              <a:t>4</a:t>
            </a:r>
            <a:endParaRPr lang="en-US" sz="1300" dirty="0"/>
          </a:p>
        </p:txBody>
      </p:sp>
      <p:sp>
        <p:nvSpPr>
          <p:cNvPr id="22" name="Text 18"/>
          <p:cNvSpPr txBox="1"/>
          <p:nvPr/>
        </p:nvSpPr>
        <p:spPr>
          <a:xfrm>
            <a:off x="8503920" y="3922776"/>
            <a:ext cx="3108960" cy="566928"/>
          </a:xfrm>
          <a:prstGeom prst="rect">
            <a:avLst/>
          </a:prstGeom>
          <a:noFill/>
          <a:ln/>
        </p:spPr>
        <p:txBody>
          <a:bodyPr wrap="square" lIns="0" tIns="0" rIns="0" bIns="0" rtlCol="0" anchor="t"/>
          <a:lstStyle/>
          <a:p>
            <a:pPr marL="0" indent="0">
              <a:buNone/>
            </a:pPr>
            <a:r>
              <a:rPr lang="en-US" sz="1350" dirty="0">
                <a:solidFill>
                  <a:srgbClr val="1D2533"/>
                </a:solidFill>
                <a:latin typeface="Calibri" pitchFamily="34" charset="0"/>
                <a:ea typeface="Calibri" pitchFamily="34" charset="-122"/>
                <a:cs typeface="Calibri" pitchFamily="34" charset="-120"/>
              </a:rPr>
              <a:t>Share — deposit in Dryad; meet funder and journal requirements</a:t>
            </a:r>
            <a:endParaRPr lang="en-US" sz="1350" dirty="0"/>
          </a:p>
        </p:txBody>
      </p:sp>
      <p:sp>
        <p:nvSpPr>
          <p:cNvPr id="23" name="Shape 19"/>
          <p:cNvSpPr/>
          <p:nvPr/>
        </p:nvSpPr>
        <p:spPr>
          <a:xfrm>
            <a:off x="8001000" y="4690872"/>
            <a:ext cx="3611880" cy="0"/>
          </a:xfrm>
          <a:prstGeom prst="line">
            <a:avLst/>
          </a:prstGeom>
          <a:noFill/>
          <a:ln w="9525">
            <a:solidFill>
              <a:srgbClr val="D3D9E1"/>
            </a:solidFill>
            <a:prstDash val="solid"/>
          </a:ln>
        </p:spPr>
      </p:sp>
      <p:sp>
        <p:nvSpPr>
          <p:cNvPr id="24" name="Text 20"/>
          <p:cNvSpPr txBox="1"/>
          <p:nvPr/>
        </p:nvSpPr>
        <p:spPr>
          <a:xfrm>
            <a:off x="8001000" y="4828032"/>
            <a:ext cx="3611880" cy="256032"/>
          </a:xfrm>
          <a:prstGeom prst="rect">
            <a:avLst/>
          </a:prstGeom>
          <a:noFill/>
          <a:ln/>
        </p:spPr>
        <p:txBody>
          <a:bodyPr wrap="square" lIns="0" tIns="0" rIns="0" bIns="0" rtlCol="0" anchor="ctr"/>
          <a:lstStyle/>
          <a:p>
            <a:pPr marL="0" indent="0">
              <a:buNone/>
            </a:pPr>
            <a:r>
              <a:rPr lang="en-US" sz="1100" b="1" kern="0" spc="300" dirty="0">
                <a:solidFill>
                  <a:srgbClr val="003DA5"/>
                </a:solidFill>
                <a:latin typeface="Calibri" pitchFamily="34" charset="0"/>
                <a:ea typeface="Calibri" pitchFamily="34" charset="-122"/>
                <a:cs typeface="Calibri" pitchFamily="34" charset="-120"/>
              </a:rPr>
              <a:t>GO TO</a:t>
            </a:r>
            <a:endParaRPr lang="en-US" sz="1100" dirty="0"/>
          </a:p>
        </p:txBody>
      </p:sp>
      <p:sp>
        <p:nvSpPr>
          <p:cNvPr id="25" name="Text 21"/>
          <p:cNvSpPr txBox="1"/>
          <p:nvPr/>
        </p:nvSpPr>
        <p:spPr>
          <a:xfrm>
            <a:off x="8001000" y="5148072"/>
            <a:ext cx="3611880" cy="1097280"/>
          </a:xfrm>
          <a:prstGeom prst="rect">
            <a:avLst/>
          </a:prstGeom>
          <a:noFill/>
          <a:ln/>
        </p:spPr>
        <p:txBody>
          <a:bodyPr wrap="square" lIns="0" tIns="0" rIns="0" bIns="0" rtlCol="0" anchor="t"/>
          <a:lstStyle/>
          <a:p>
            <a:pPr marL="0" indent="0">
              <a:spcAft>
                <a:spcPts val="500"/>
              </a:spcAft>
              <a:buNone/>
            </a:pPr>
            <a:r>
              <a:rPr lang="en-US" sz="1300" b="1" u="sng" dirty="0">
                <a:solidFill>
                  <a:srgbClr val="003DA5"/>
                </a:solidFill>
                <a:latin typeface="Calibri" pitchFamily="34" charset="0"/>
                <a:ea typeface="Calibri" pitchFamily="34" charset="-122"/>
                <a:cs typeface="Calibri" pitchFamily="34" charset="-120"/>
                <a:hlinkClick r:id="rId5">
                  <a:extLst>
                    <a:ext uri="{A12FA001-AC4F-418D-AE19-62706E023703}">
                      <ahyp:hlinkClr xmlns:ahyp="http://schemas.microsoft.com/office/drawing/2018/hyperlinkcolor" val="tx"/>
                    </a:ext>
                  </a:extLst>
                </a:hlinkClick>
              </a:rPr>
              <a:t>Data Services page</a:t>
            </a:r>
            <a:endParaRPr lang="en-US" sz="1300" dirty="0"/>
          </a:p>
          <a:p>
            <a:pPr marL="0" indent="0">
              <a:spcAft>
                <a:spcPts val="500"/>
              </a:spcAft>
              <a:buNone/>
            </a:pPr>
            <a:r>
              <a:rPr lang="en-US" sz="1300" u="sng" dirty="0">
                <a:solidFill>
                  <a:srgbClr val="003DA5"/>
                </a:solidFill>
                <a:latin typeface="Calibri" pitchFamily="34" charset="0"/>
                <a:ea typeface="Calibri" pitchFamily="34" charset="-122"/>
                <a:cs typeface="Calibri" pitchFamily="34" charset="-120"/>
                <a:hlinkClick r:id="rId6">
                  <a:extLst>
                    <a:ext uri="{A12FA001-AC4F-418D-AE19-62706E023703}">
                      <ahyp:hlinkClr xmlns:ahyp="http://schemas.microsoft.com/office/drawing/2018/hyperlinkcolor" val="tx"/>
                    </a:ext>
                  </a:extLst>
                </a:hlinkClick>
              </a:rPr>
              <a:t>Book Barbara Martinez Neda</a:t>
            </a:r>
            <a:endParaRPr lang="en-US" sz="1300" dirty="0"/>
          </a:p>
          <a:p>
            <a:pPr marL="0" indent="0">
              <a:spcAft>
                <a:spcPts val="500"/>
              </a:spcAft>
              <a:buNone/>
            </a:pPr>
            <a:r>
              <a:rPr lang="en-US" sz="1300" u="sng" dirty="0">
                <a:solidFill>
                  <a:srgbClr val="003DA5"/>
                </a:solidFill>
                <a:latin typeface="Calibri" pitchFamily="34" charset="0"/>
                <a:ea typeface="Calibri" pitchFamily="34" charset="-122"/>
                <a:cs typeface="Calibri" pitchFamily="34" charset="-120"/>
                <a:hlinkClick r:id="rId7">
                  <a:extLst>
                    <a:ext uri="{A12FA001-AC4F-418D-AE19-62706E023703}">
                      <ahyp:hlinkClr xmlns:ahyp="http://schemas.microsoft.com/office/drawing/2018/hyperlinkcolor" val="tx"/>
                    </a:ext>
                  </a:extLst>
                </a:hlinkClick>
              </a:rPr>
              <a:t>DMPTool</a:t>
            </a:r>
            <a:endParaRPr lang="en-US" sz="1300" dirty="0"/>
          </a:p>
          <a:p>
            <a:pPr marL="0" indent="0">
              <a:spcAft>
                <a:spcPts val="500"/>
              </a:spcAft>
              <a:buNone/>
            </a:pPr>
            <a:r>
              <a:rPr lang="en-US" sz="1300" u="sng" dirty="0">
                <a:solidFill>
                  <a:srgbClr val="003DA5"/>
                </a:solidFill>
                <a:latin typeface="Calibri" pitchFamily="34" charset="0"/>
                <a:ea typeface="Calibri" pitchFamily="34" charset="-122"/>
                <a:cs typeface="Calibri" pitchFamily="34" charset="-120"/>
                <a:hlinkClick r:id="rId8">
                  <a:extLst>
                    <a:ext uri="{A12FA001-AC4F-418D-AE19-62706E023703}">
                      <ahyp:hlinkClr xmlns:ahyp="http://schemas.microsoft.com/office/drawing/2018/hyperlinkcolor" val="tx"/>
                    </a:ext>
                  </a:extLst>
                </a:hlinkClick>
              </a:rPr>
              <a:t>Dryad</a:t>
            </a:r>
            <a:endParaRPr lang="en-US" sz="1300"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21">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548640" y="384048"/>
            <a:ext cx="9144000" cy="256032"/>
          </a:xfrm>
          <a:prstGeom prst="rect">
            <a:avLst/>
          </a:prstGeom>
          <a:noFill/>
          <a:ln/>
        </p:spPr>
        <p:txBody>
          <a:bodyPr wrap="square" lIns="0" tIns="0" rIns="0" bIns="0" rtlCol="0" anchor="ctr"/>
          <a:lstStyle/>
          <a:p>
            <a:pPr marL="0" indent="0">
              <a:buNone/>
            </a:pPr>
            <a:r>
              <a:rPr lang="en-US" sz="1100" b="1" kern="0" spc="300" dirty="0">
                <a:solidFill>
                  <a:srgbClr val="003DA5"/>
                </a:solidFill>
                <a:latin typeface="Calibri" pitchFamily="34" charset="0"/>
                <a:ea typeface="Calibri" pitchFamily="34" charset="-122"/>
                <a:cs typeface="Calibri" pitchFamily="34" charset="-120"/>
              </a:rPr>
              <a:t>02 · CONSULT</a:t>
            </a:r>
            <a:endParaRPr lang="en-US" sz="1100" dirty="0"/>
          </a:p>
        </p:txBody>
      </p:sp>
      <p:sp>
        <p:nvSpPr>
          <p:cNvPr id="3" name="Text 1"/>
          <p:cNvSpPr txBox="1"/>
          <p:nvPr/>
        </p:nvSpPr>
        <p:spPr>
          <a:xfrm>
            <a:off x="548640" y="658368"/>
            <a:ext cx="11064240" cy="685800"/>
          </a:xfrm>
          <a:prstGeom prst="rect">
            <a:avLst/>
          </a:prstGeom>
          <a:noFill/>
          <a:ln/>
        </p:spPr>
        <p:txBody>
          <a:bodyPr wrap="square" lIns="0" tIns="0" rIns="0" bIns="0" rtlCol="0" anchor="t"/>
          <a:lstStyle/>
          <a:p>
            <a:pPr marL="0" indent="0">
              <a:buNone/>
            </a:pPr>
            <a:r>
              <a:rPr lang="en-US" sz="3000" dirty="0">
                <a:solidFill>
                  <a:srgbClr val="0A1F44"/>
                </a:solidFill>
                <a:latin typeface="Cambria" pitchFamily="34" charset="0"/>
                <a:ea typeface="Cambria" pitchFamily="34" charset="-122"/>
                <a:cs typeface="Cambria" pitchFamily="34" charset="-120"/>
              </a:rPr>
              <a:t>Data Services — From Planning to Publishing</a:t>
            </a:r>
            <a:endParaRPr lang="en-US" sz="3000" dirty="0"/>
          </a:p>
        </p:txBody>
      </p:sp>
      <p:pic>
        <p:nvPicPr>
          <p:cNvPr id="4" name="Image 0" descr="preencoded.png"/>
          <p:cNvPicPr>
            <a:picLocks noChangeAspect="1"/>
          </p:cNvPicPr>
          <p:nvPr/>
        </p:nvPicPr>
        <p:blipFill>
          <a:blip r:embed="rId3"/>
          <a:stretch>
            <a:fillRect/>
          </a:stretch>
        </p:blipFill>
        <p:spPr>
          <a:xfrm>
            <a:off x="548640" y="6382512"/>
            <a:ext cx="1037744" cy="237744"/>
          </a:xfrm>
          <a:prstGeom prst="rect">
            <a:avLst/>
          </a:prstGeom>
        </p:spPr>
      </p:pic>
      <p:sp>
        <p:nvSpPr>
          <p:cNvPr id="5" name="Text 2"/>
          <p:cNvSpPr txBox="1"/>
          <p:nvPr/>
        </p:nvSpPr>
        <p:spPr>
          <a:xfrm>
            <a:off x="1769264" y="6382512"/>
            <a:ext cx="3657600" cy="237744"/>
          </a:xfrm>
          <a:prstGeom prst="rect">
            <a:avLst/>
          </a:prstGeom>
          <a:noFill/>
          <a:ln/>
        </p:spPr>
        <p:txBody>
          <a:bodyPr wrap="square" lIns="0" tIns="0" rIns="0" bIns="0" rtlCol="0" anchor="ctr"/>
          <a:lstStyle/>
          <a:p>
            <a:pPr marL="0" indent="0">
              <a:buNone/>
            </a:pPr>
            <a:r>
              <a:rPr lang="en-US" sz="900" dirty="0">
                <a:solidFill>
                  <a:srgbClr val="5F6B7D"/>
                </a:solidFill>
                <a:latin typeface="Calibri" pitchFamily="34" charset="0"/>
                <a:ea typeface="Calibri" pitchFamily="34" charset="-122"/>
                <a:cs typeface="Calibri" pitchFamily="34" charset="-120"/>
              </a:rPr>
              <a:t>Research &amp; Technology Services</a:t>
            </a:r>
            <a:endParaRPr lang="en-US" sz="900" dirty="0"/>
          </a:p>
        </p:txBody>
      </p:sp>
      <p:sp>
        <p:nvSpPr>
          <p:cNvPr id="6" name="Text 3"/>
          <p:cNvSpPr txBox="1"/>
          <p:nvPr/>
        </p:nvSpPr>
        <p:spPr>
          <a:xfrm>
            <a:off x="10728655" y="6382512"/>
            <a:ext cx="914400" cy="237744"/>
          </a:xfrm>
          <a:prstGeom prst="rect">
            <a:avLst/>
          </a:prstGeom>
          <a:noFill/>
          <a:ln/>
        </p:spPr>
        <p:txBody>
          <a:bodyPr wrap="square" lIns="0" tIns="0" rIns="0" bIns="0" rtlCol="0" anchor="ctr"/>
          <a:lstStyle/>
          <a:p>
            <a:pPr marL="0" indent="0" algn="r">
              <a:buNone/>
            </a:pPr>
            <a:r>
              <a:rPr lang="en-US" sz="900" dirty="0">
                <a:solidFill>
                  <a:srgbClr val="5F6B7D"/>
                </a:solidFill>
                <a:latin typeface="Calibri" pitchFamily="34" charset="0"/>
                <a:ea typeface="Calibri" pitchFamily="34" charset="-122"/>
                <a:cs typeface="Calibri" pitchFamily="34" charset="-120"/>
              </a:rPr>
              <a:t>21</a:t>
            </a:r>
            <a:endParaRPr lang="en-US" sz="900" dirty="0"/>
          </a:p>
        </p:txBody>
      </p:sp>
      <p:sp>
        <p:nvSpPr>
          <p:cNvPr id="7" name="Shape 4"/>
          <p:cNvSpPr/>
          <p:nvPr/>
        </p:nvSpPr>
        <p:spPr>
          <a:xfrm>
            <a:off x="658368" y="1664208"/>
            <a:ext cx="3568238" cy="4617720"/>
          </a:xfrm>
          <a:prstGeom prst="rect">
            <a:avLst/>
          </a:prstGeom>
          <a:ln w="15875">
            <a:solidFill>
              <a:srgbClr val="FFB81C"/>
            </a:solidFill>
            <a:prstDash val="solid"/>
          </a:ln>
        </p:spPr>
      </p:sp>
      <p:sp>
        <p:nvSpPr>
          <p:cNvPr id="8" name="Shape 5"/>
          <p:cNvSpPr/>
          <p:nvPr/>
        </p:nvSpPr>
        <p:spPr>
          <a:xfrm>
            <a:off x="548640" y="1554480"/>
            <a:ext cx="3568238" cy="4617720"/>
          </a:xfrm>
          <a:prstGeom prst="rect">
            <a:avLst/>
          </a:prstGeom>
          <a:solidFill>
            <a:srgbClr val="FFFFFF"/>
          </a:solidFill>
          <a:ln w="6350">
            <a:solidFill>
              <a:srgbClr val="D3D9E1"/>
            </a:solidFill>
            <a:prstDash val="solid"/>
          </a:ln>
          <a:effectLst>
            <a:outerShdw blurRad="101600" dist="38100" dir="5400000" algn="bl" rotWithShape="0">
              <a:srgbClr val="0A1F44">
                <a:alpha val="22000"/>
              </a:srgbClr>
            </a:outerShdw>
          </a:effectLst>
        </p:spPr>
      </p:sp>
      <p:pic>
        <p:nvPicPr>
          <p:cNvPr id="9" name="Image 1" descr="preencoded.png"/>
          <p:cNvPicPr>
            <a:picLocks noChangeAspect="1"/>
          </p:cNvPicPr>
          <p:nvPr/>
        </p:nvPicPr>
        <p:blipFill>
          <a:blip r:embed="rId4"/>
          <a:stretch>
            <a:fillRect/>
          </a:stretch>
        </p:blipFill>
        <p:spPr>
          <a:xfrm>
            <a:off x="548640" y="1554480"/>
            <a:ext cx="3568238" cy="4617720"/>
          </a:xfrm>
          <a:prstGeom prst="rect">
            <a:avLst/>
          </a:prstGeom>
        </p:spPr>
      </p:pic>
      <p:sp>
        <p:nvSpPr>
          <p:cNvPr id="10" name="Text 6"/>
          <p:cNvSpPr txBox="1"/>
          <p:nvPr/>
        </p:nvSpPr>
        <p:spPr>
          <a:xfrm>
            <a:off x="4892040" y="1600200"/>
            <a:ext cx="6675120" cy="365760"/>
          </a:xfrm>
          <a:prstGeom prst="rect">
            <a:avLst/>
          </a:prstGeom>
          <a:noFill/>
          <a:ln/>
        </p:spPr>
        <p:txBody>
          <a:bodyPr wrap="square" lIns="0" tIns="0" rIns="0" bIns="0" rtlCol="0" anchor="ctr"/>
          <a:lstStyle/>
          <a:p>
            <a:pPr marL="0" indent="0">
              <a:buNone/>
            </a:pPr>
            <a:r>
              <a:rPr lang="en-US" sz="1800" i="1" dirty="0">
                <a:solidFill>
                  <a:srgbClr val="0A1F44"/>
                </a:solidFill>
                <a:latin typeface="Cambria" pitchFamily="34" charset="0"/>
                <a:ea typeface="Cambria" pitchFamily="34" charset="-122"/>
                <a:cs typeface="Cambria" pitchFamily="34" charset="-120"/>
              </a:rPr>
              <a:t>Support for your research data — from planning to publishing.</a:t>
            </a:r>
            <a:endParaRPr lang="en-US" sz="1800" dirty="0"/>
          </a:p>
        </p:txBody>
      </p:sp>
      <p:sp>
        <p:nvSpPr>
          <p:cNvPr id="11" name="Shape 7"/>
          <p:cNvSpPr/>
          <p:nvPr/>
        </p:nvSpPr>
        <p:spPr>
          <a:xfrm>
            <a:off x="4892040" y="2148840"/>
            <a:ext cx="3255264" cy="914400"/>
          </a:xfrm>
          <a:prstGeom prst="rect">
            <a:avLst/>
          </a:prstGeom>
          <a:solidFill>
            <a:srgbClr val="EEF2F7"/>
          </a:solidFill>
          <a:ln/>
        </p:spPr>
      </p:sp>
      <p:sp>
        <p:nvSpPr>
          <p:cNvPr id="12" name="Text 8"/>
          <p:cNvSpPr txBox="1"/>
          <p:nvPr/>
        </p:nvSpPr>
        <p:spPr>
          <a:xfrm>
            <a:off x="5074920" y="2267712"/>
            <a:ext cx="2935224" cy="274320"/>
          </a:xfrm>
          <a:prstGeom prst="rect">
            <a:avLst/>
          </a:prstGeom>
          <a:noFill/>
          <a:ln/>
        </p:spPr>
        <p:txBody>
          <a:bodyPr wrap="square" lIns="0" tIns="0" rIns="0" bIns="0" rtlCol="0" anchor="ctr"/>
          <a:lstStyle/>
          <a:p>
            <a:pPr marL="0" indent="0">
              <a:buNone/>
            </a:pPr>
            <a:r>
              <a:rPr lang="en-US" sz="1400" b="1" dirty="0">
                <a:solidFill>
                  <a:srgbClr val="0A1F44"/>
                </a:solidFill>
                <a:latin typeface="Calibri" pitchFamily="34" charset="0"/>
                <a:ea typeface="Calibri" pitchFamily="34" charset="-122"/>
                <a:cs typeface="Calibri" pitchFamily="34" charset="-120"/>
              </a:rPr>
              <a:t>Planning &amp; management</a:t>
            </a:r>
            <a:endParaRPr lang="en-US" sz="1400" dirty="0"/>
          </a:p>
        </p:txBody>
      </p:sp>
      <p:sp>
        <p:nvSpPr>
          <p:cNvPr id="13" name="Text 9"/>
          <p:cNvSpPr txBox="1"/>
          <p:nvPr/>
        </p:nvSpPr>
        <p:spPr>
          <a:xfrm>
            <a:off x="5074920" y="2551176"/>
            <a:ext cx="2935224" cy="457200"/>
          </a:xfrm>
          <a:prstGeom prst="rect">
            <a:avLst/>
          </a:prstGeom>
          <a:noFill/>
          <a:ln/>
        </p:spPr>
        <p:txBody>
          <a:bodyPr wrap="square" lIns="0" tIns="0" rIns="0" bIns="0" rtlCol="0" anchor="t"/>
          <a:lstStyle/>
          <a:p>
            <a:pPr marL="0" indent="0">
              <a:buNone/>
            </a:pPr>
            <a:r>
              <a:rPr lang="en-US" sz="1200" dirty="0">
                <a:solidFill>
                  <a:srgbClr val="5F6B7D"/>
                </a:solidFill>
                <a:latin typeface="Calibri" pitchFamily="34" charset="0"/>
                <a:ea typeface="Calibri" pitchFamily="34" charset="-122"/>
                <a:cs typeface="Calibri" pitchFamily="34" charset="-120"/>
              </a:rPr>
              <a:t>DMPs, file organization</a:t>
            </a:r>
            <a:endParaRPr lang="en-US" sz="1200" dirty="0"/>
          </a:p>
        </p:txBody>
      </p:sp>
      <p:sp>
        <p:nvSpPr>
          <p:cNvPr id="14" name="Shape 10"/>
          <p:cNvSpPr/>
          <p:nvPr/>
        </p:nvSpPr>
        <p:spPr>
          <a:xfrm>
            <a:off x="8311896" y="2148840"/>
            <a:ext cx="3255264" cy="914400"/>
          </a:xfrm>
          <a:prstGeom prst="rect">
            <a:avLst/>
          </a:prstGeom>
          <a:solidFill>
            <a:srgbClr val="EEF2F7"/>
          </a:solidFill>
          <a:ln/>
        </p:spPr>
      </p:sp>
      <p:sp>
        <p:nvSpPr>
          <p:cNvPr id="15" name="Text 11"/>
          <p:cNvSpPr txBox="1"/>
          <p:nvPr/>
        </p:nvSpPr>
        <p:spPr>
          <a:xfrm>
            <a:off x="8494776" y="2267712"/>
            <a:ext cx="2935224" cy="274320"/>
          </a:xfrm>
          <a:prstGeom prst="rect">
            <a:avLst/>
          </a:prstGeom>
          <a:noFill/>
          <a:ln/>
        </p:spPr>
        <p:txBody>
          <a:bodyPr wrap="square" lIns="0" tIns="0" rIns="0" bIns="0" rtlCol="0" anchor="ctr"/>
          <a:lstStyle/>
          <a:p>
            <a:pPr marL="0" indent="0">
              <a:buNone/>
            </a:pPr>
            <a:r>
              <a:rPr lang="en-US" sz="1400" b="1" dirty="0">
                <a:solidFill>
                  <a:srgbClr val="0A1F44"/>
                </a:solidFill>
                <a:latin typeface="Calibri" pitchFamily="34" charset="0"/>
                <a:ea typeface="Calibri" pitchFamily="34" charset="-122"/>
                <a:cs typeface="Calibri" pitchFamily="34" charset="-120"/>
              </a:rPr>
              <a:t>Analysis &amp; visualization</a:t>
            </a:r>
            <a:endParaRPr lang="en-US" sz="1400" dirty="0"/>
          </a:p>
        </p:txBody>
      </p:sp>
      <p:sp>
        <p:nvSpPr>
          <p:cNvPr id="16" name="Text 12"/>
          <p:cNvSpPr txBox="1"/>
          <p:nvPr/>
        </p:nvSpPr>
        <p:spPr>
          <a:xfrm>
            <a:off x="8494776" y="2551176"/>
            <a:ext cx="2935224" cy="457200"/>
          </a:xfrm>
          <a:prstGeom prst="rect">
            <a:avLst/>
          </a:prstGeom>
          <a:noFill/>
          <a:ln/>
        </p:spPr>
        <p:txBody>
          <a:bodyPr wrap="square" lIns="0" tIns="0" rIns="0" bIns="0" rtlCol="0" anchor="t"/>
          <a:lstStyle/>
          <a:p>
            <a:pPr marL="0" indent="0">
              <a:buNone/>
            </a:pPr>
            <a:r>
              <a:rPr lang="en-US" sz="1200" dirty="0">
                <a:solidFill>
                  <a:srgbClr val="5F6B7D"/>
                </a:solidFill>
                <a:latin typeface="Calibri" pitchFamily="34" charset="0"/>
                <a:ea typeface="Calibri" pitchFamily="34" charset="-122"/>
                <a:cs typeface="Calibri" pitchFamily="34" charset="-120"/>
              </a:rPr>
              <a:t>Cleaning, ML methods, clear visuals</a:t>
            </a:r>
            <a:endParaRPr lang="en-US" sz="1200" dirty="0"/>
          </a:p>
        </p:txBody>
      </p:sp>
      <p:sp>
        <p:nvSpPr>
          <p:cNvPr id="17" name="Shape 13"/>
          <p:cNvSpPr/>
          <p:nvPr/>
        </p:nvSpPr>
        <p:spPr>
          <a:xfrm>
            <a:off x="4892040" y="3227832"/>
            <a:ext cx="3255264" cy="914400"/>
          </a:xfrm>
          <a:prstGeom prst="rect">
            <a:avLst/>
          </a:prstGeom>
          <a:solidFill>
            <a:srgbClr val="EEF2F7"/>
          </a:solidFill>
          <a:ln/>
        </p:spPr>
      </p:sp>
      <p:sp>
        <p:nvSpPr>
          <p:cNvPr id="18" name="Text 14"/>
          <p:cNvSpPr txBox="1"/>
          <p:nvPr/>
        </p:nvSpPr>
        <p:spPr>
          <a:xfrm>
            <a:off x="5074920" y="3346704"/>
            <a:ext cx="2935224" cy="274320"/>
          </a:xfrm>
          <a:prstGeom prst="rect">
            <a:avLst/>
          </a:prstGeom>
          <a:noFill/>
          <a:ln/>
        </p:spPr>
        <p:txBody>
          <a:bodyPr wrap="square" lIns="0" tIns="0" rIns="0" bIns="0" rtlCol="0" anchor="ctr"/>
          <a:lstStyle/>
          <a:p>
            <a:pPr marL="0" indent="0">
              <a:buNone/>
            </a:pPr>
            <a:r>
              <a:rPr lang="en-US" sz="1400" b="1" dirty="0">
                <a:solidFill>
                  <a:srgbClr val="0A1F44"/>
                </a:solidFill>
                <a:latin typeface="Calibri" pitchFamily="34" charset="0"/>
                <a:ea typeface="Calibri" pitchFamily="34" charset="-122"/>
                <a:cs typeface="Calibri" pitchFamily="34" charset="-120"/>
              </a:rPr>
              <a:t>Sharing &amp; repositories</a:t>
            </a:r>
            <a:endParaRPr lang="en-US" sz="1400" dirty="0"/>
          </a:p>
        </p:txBody>
      </p:sp>
      <p:sp>
        <p:nvSpPr>
          <p:cNvPr id="19" name="Text 15"/>
          <p:cNvSpPr txBox="1"/>
          <p:nvPr/>
        </p:nvSpPr>
        <p:spPr>
          <a:xfrm>
            <a:off x="5074920" y="3630168"/>
            <a:ext cx="2935224" cy="457200"/>
          </a:xfrm>
          <a:prstGeom prst="rect">
            <a:avLst/>
          </a:prstGeom>
          <a:noFill/>
          <a:ln/>
        </p:spPr>
        <p:txBody>
          <a:bodyPr wrap="square" lIns="0" tIns="0" rIns="0" bIns="0" rtlCol="0" anchor="t"/>
          <a:lstStyle/>
          <a:p>
            <a:pPr marL="0" indent="0">
              <a:buNone/>
            </a:pPr>
            <a:r>
              <a:rPr lang="en-US" sz="1200" dirty="0">
                <a:solidFill>
                  <a:srgbClr val="5F6B7D"/>
                </a:solidFill>
                <a:latin typeface="Calibri" pitchFamily="34" charset="0"/>
                <a:ea typeface="Calibri" pitchFamily="34" charset="-122"/>
                <a:cs typeface="Calibri" pitchFamily="34" charset="-120"/>
              </a:rPr>
              <a:t>Dryad, findable &amp; reusable data</a:t>
            </a:r>
            <a:endParaRPr lang="en-US" sz="1200" dirty="0"/>
          </a:p>
        </p:txBody>
      </p:sp>
      <p:sp>
        <p:nvSpPr>
          <p:cNvPr id="20" name="Shape 16"/>
          <p:cNvSpPr/>
          <p:nvPr/>
        </p:nvSpPr>
        <p:spPr>
          <a:xfrm>
            <a:off x="8311896" y="3227832"/>
            <a:ext cx="3255264" cy="914400"/>
          </a:xfrm>
          <a:prstGeom prst="rect">
            <a:avLst/>
          </a:prstGeom>
          <a:solidFill>
            <a:srgbClr val="EEF2F7"/>
          </a:solidFill>
          <a:ln/>
        </p:spPr>
      </p:sp>
      <p:sp>
        <p:nvSpPr>
          <p:cNvPr id="21" name="Text 17"/>
          <p:cNvSpPr txBox="1"/>
          <p:nvPr/>
        </p:nvSpPr>
        <p:spPr>
          <a:xfrm>
            <a:off x="8494776" y="3346704"/>
            <a:ext cx="2935224" cy="274320"/>
          </a:xfrm>
          <a:prstGeom prst="rect">
            <a:avLst/>
          </a:prstGeom>
          <a:noFill/>
          <a:ln/>
        </p:spPr>
        <p:txBody>
          <a:bodyPr wrap="square" lIns="0" tIns="0" rIns="0" bIns="0" rtlCol="0" anchor="ctr"/>
          <a:lstStyle/>
          <a:p>
            <a:pPr marL="0" indent="0">
              <a:buNone/>
            </a:pPr>
            <a:r>
              <a:rPr lang="en-US" sz="1400" b="1" dirty="0">
                <a:solidFill>
                  <a:srgbClr val="0A1F44"/>
                </a:solidFill>
                <a:latin typeface="Calibri" pitchFamily="34" charset="0"/>
                <a:ea typeface="Calibri" pitchFamily="34" charset="-122"/>
                <a:cs typeface="Calibri" pitchFamily="34" charset="-120"/>
              </a:rPr>
              <a:t>Collaborations</a:t>
            </a:r>
            <a:endParaRPr lang="en-US" sz="1400" dirty="0"/>
          </a:p>
        </p:txBody>
      </p:sp>
      <p:sp>
        <p:nvSpPr>
          <p:cNvPr id="22" name="Text 18"/>
          <p:cNvSpPr txBox="1"/>
          <p:nvPr/>
        </p:nvSpPr>
        <p:spPr>
          <a:xfrm>
            <a:off x="8494776" y="3630168"/>
            <a:ext cx="2935224" cy="457200"/>
          </a:xfrm>
          <a:prstGeom prst="rect">
            <a:avLst/>
          </a:prstGeom>
          <a:noFill/>
          <a:ln/>
        </p:spPr>
        <p:txBody>
          <a:bodyPr wrap="square" lIns="0" tIns="0" rIns="0" bIns="0" rtlCol="0" anchor="t"/>
          <a:lstStyle/>
          <a:p>
            <a:pPr marL="0" indent="0">
              <a:buNone/>
            </a:pPr>
            <a:r>
              <a:rPr lang="en-US" sz="1200" dirty="0">
                <a:solidFill>
                  <a:srgbClr val="5F6B7D"/>
                </a:solidFill>
                <a:latin typeface="Calibri" pitchFamily="34" charset="0"/>
                <a:ea typeface="Calibri" pitchFamily="34" charset="-122"/>
                <a:cs typeface="Calibri" pitchFamily="34" charset="-120"/>
              </a:rPr>
              <a:t>Partner on your group’s data needs</a:t>
            </a:r>
            <a:endParaRPr lang="en-US" sz="1200" dirty="0"/>
          </a:p>
        </p:txBody>
      </p:sp>
      <p:sp>
        <p:nvSpPr>
          <p:cNvPr id="23" name="Text 19"/>
          <p:cNvSpPr txBox="1"/>
          <p:nvPr/>
        </p:nvSpPr>
        <p:spPr>
          <a:xfrm>
            <a:off x="4892040" y="4297680"/>
            <a:ext cx="6675120" cy="256032"/>
          </a:xfrm>
          <a:prstGeom prst="rect">
            <a:avLst/>
          </a:prstGeom>
          <a:noFill/>
          <a:ln/>
        </p:spPr>
        <p:txBody>
          <a:bodyPr wrap="square" lIns="0" tIns="0" rIns="0" bIns="0" rtlCol="0" anchor="ctr"/>
          <a:lstStyle/>
          <a:p>
            <a:pPr marL="0" indent="0">
              <a:buNone/>
            </a:pPr>
            <a:r>
              <a:rPr lang="en-US" sz="1100" b="1" kern="0" spc="300" dirty="0">
                <a:solidFill>
                  <a:srgbClr val="003DA5"/>
                </a:solidFill>
                <a:latin typeface="Calibri" pitchFamily="34" charset="0"/>
                <a:ea typeface="Calibri" pitchFamily="34" charset="-122"/>
                <a:cs typeface="Calibri" pitchFamily="34" charset="-120"/>
              </a:rPr>
              <a:t>DATA WORKSHOPS THIS FALL</a:t>
            </a:r>
            <a:endParaRPr lang="en-US" sz="1100" dirty="0"/>
          </a:p>
        </p:txBody>
      </p:sp>
      <p:sp>
        <p:nvSpPr>
          <p:cNvPr id="24" name="Text 20"/>
          <p:cNvSpPr txBox="1"/>
          <p:nvPr/>
        </p:nvSpPr>
        <p:spPr>
          <a:xfrm>
            <a:off x="4892040" y="4590288"/>
            <a:ext cx="6675120" cy="914400"/>
          </a:xfrm>
          <a:prstGeom prst="rect">
            <a:avLst/>
          </a:prstGeom>
          <a:noFill/>
          <a:ln/>
        </p:spPr>
        <p:txBody>
          <a:bodyPr wrap="square" lIns="0" tIns="0" rIns="0" bIns="0" rtlCol="0" anchor="t"/>
          <a:lstStyle/>
          <a:p>
            <a:pPr marL="203200" indent="-203200">
              <a:spcAft>
                <a:spcPts val="400"/>
              </a:spcAft>
              <a:buSzPct val="100000"/>
              <a:buChar char="•"/>
            </a:pPr>
            <a:r>
              <a:rPr lang="en-US" sz="1350" dirty="0">
                <a:solidFill>
                  <a:srgbClr val="1D2533"/>
                </a:solidFill>
                <a:latin typeface="Calibri" pitchFamily="34" charset="0"/>
                <a:ea typeface="Calibri" pitchFamily="34" charset="-122"/>
                <a:cs typeface="Calibri" pitchFamily="34" charset="-120"/>
              </a:rPr>
              <a:t>Python for Beginners Using AI — Wed, Oct. 7</a:t>
            </a:r>
            <a:endParaRPr lang="en-US" sz="1350" dirty="0"/>
          </a:p>
          <a:p>
            <a:pPr marL="203200" indent="-203200">
              <a:spcAft>
                <a:spcPts val="400"/>
              </a:spcAft>
              <a:buSzPct val="100000"/>
              <a:buChar char="•"/>
            </a:pPr>
            <a:r>
              <a:rPr lang="en-US" sz="1350" dirty="0">
                <a:solidFill>
                  <a:srgbClr val="1D2533"/>
                </a:solidFill>
                <a:latin typeface="Calibri" pitchFamily="34" charset="0"/>
                <a:ea typeface="Calibri" pitchFamily="34" charset="-122"/>
                <a:cs typeface="Calibri" pitchFamily="34" charset="-120"/>
              </a:rPr>
              <a:t>Data Cleaning with Python, Pandas &amp; AI — Wed, Oct. 21</a:t>
            </a:r>
            <a:endParaRPr lang="en-US" sz="1350" dirty="0"/>
          </a:p>
          <a:p>
            <a:pPr marL="203200" indent="-203200">
              <a:spcAft>
                <a:spcPts val="400"/>
              </a:spcAft>
              <a:buSzPct val="100000"/>
              <a:buChar char="•"/>
            </a:pPr>
            <a:r>
              <a:rPr lang="en-US" sz="1350" dirty="0">
                <a:solidFill>
                  <a:srgbClr val="1D2533"/>
                </a:solidFill>
                <a:latin typeface="Calibri" pitchFamily="34" charset="0"/>
                <a:ea typeface="Calibri" pitchFamily="34" charset="-122"/>
                <a:cs typeface="Calibri" pitchFamily="34" charset="-120"/>
              </a:rPr>
              <a:t>Introduction to Machine Learning — Wed, Nov. 4</a:t>
            </a:r>
            <a:endParaRPr lang="en-US" sz="1350" dirty="0"/>
          </a:p>
        </p:txBody>
      </p:sp>
      <p:sp>
        <p:nvSpPr>
          <p:cNvPr id="25" name="Shape 21"/>
          <p:cNvSpPr/>
          <p:nvPr/>
        </p:nvSpPr>
        <p:spPr>
          <a:xfrm>
            <a:off x="4892040" y="5486400"/>
            <a:ext cx="6675120" cy="731520"/>
          </a:xfrm>
          <a:prstGeom prst="rect">
            <a:avLst/>
          </a:prstGeom>
          <a:solidFill>
            <a:srgbClr val="0A1F44"/>
          </a:solidFill>
          <a:ln/>
        </p:spPr>
      </p:sp>
      <p:sp>
        <p:nvSpPr>
          <p:cNvPr id="26" name="Text 22"/>
          <p:cNvSpPr txBox="1"/>
          <p:nvPr/>
        </p:nvSpPr>
        <p:spPr>
          <a:xfrm>
            <a:off x="5166360" y="5486400"/>
            <a:ext cx="6217920" cy="731520"/>
          </a:xfrm>
          <a:prstGeom prst="rect">
            <a:avLst/>
          </a:prstGeom>
          <a:noFill/>
          <a:ln/>
        </p:spPr>
        <p:txBody>
          <a:bodyPr wrap="square" lIns="0" tIns="0" rIns="0" bIns="0" rtlCol="0" anchor="ctr"/>
          <a:lstStyle/>
          <a:p>
            <a:pPr marL="0" indent="0">
              <a:buNone/>
            </a:pPr>
            <a:r>
              <a:rPr lang="en-US" sz="1300" b="1" dirty="0">
                <a:solidFill>
                  <a:srgbClr val="FFFFFF"/>
                </a:solidFill>
                <a:latin typeface="Calibri" pitchFamily="34" charset="0"/>
                <a:ea typeface="Calibri" pitchFamily="34" charset="-122"/>
                <a:cs typeface="Calibri" pitchFamily="34" charset="-120"/>
              </a:rPr>
              <a:t>Book Barbara:  </a:t>
            </a:r>
            <a:r>
              <a:rPr lang="en-US" sz="1300" u="sng" dirty="0">
                <a:solidFill>
                  <a:srgbClr val="FFD978"/>
                </a:solidFill>
                <a:latin typeface="Calibri" pitchFamily="34" charset="0"/>
                <a:ea typeface="Calibri" pitchFamily="34" charset="-122"/>
                <a:cs typeface="Calibri" pitchFamily="34" charset="-120"/>
                <a:hlinkClick r:id="rId5">
                  <a:extLst>
                    <a:ext uri="{A12FA001-AC4F-418D-AE19-62706E023703}">
                      <ahyp:hlinkClr xmlns:ahyp="http://schemas.microsoft.com/office/drawing/2018/hyperlinkcolor" val="tx"/>
                    </a:ext>
                  </a:extLst>
                </a:hlinkClick>
              </a:rPr>
              <a:t>calendly.com/barbara-martinezneda</a:t>
            </a:r>
            <a:r>
              <a:rPr lang="en-US" sz="1300" dirty="0">
                <a:solidFill>
                  <a:srgbClr val="FFFFFF"/>
                </a:solidFill>
                <a:latin typeface="Calibri" pitchFamily="34" charset="0"/>
                <a:ea typeface="Calibri" pitchFamily="34" charset="-122"/>
                <a:cs typeface="Calibri" pitchFamily="34" charset="-120"/>
              </a:rPr>
              <a:t>   ·   </a:t>
            </a:r>
            <a:r>
              <a:rPr lang="en-US" sz="1300" u="sng" dirty="0">
                <a:solidFill>
                  <a:srgbClr val="FFD978"/>
                </a:solidFill>
                <a:latin typeface="Calibri" pitchFamily="34" charset="0"/>
                <a:ea typeface="Calibri" pitchFamily="34" charset="-122"/>
                <a:cs typeface="Calibri" pitchFamily="34" charset="-120"/>
                <a:hlinkClick r:id="rId6">
                  <a:extLst>
                    <a:ext uri="{A12FA001-AC4F-418D-AE19-62706E023703}">
                      <ahyp:hlinkClr xmlns:ahyp="http://schemas.microsoft.com/office/drawing/2018/hyperlinkcolor" val="tx"/>
                    </a:ext>
                  </a:extLst>
                </a:hlinkClick>
              </a:rPr>
              <a:t>barbara.martinezneda@ucr.edu</a:t>
            </a:r>
            <a:endParaRPr lang="en-US" sz="1300"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name="Slide 25">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548640" y="384048"/>
            <a:ext cx="9144000" cy="256032"/>
          </a:xfrm>
          <a:prstGeom prst="rect">
            <a:avLst/>
          </a:prstGeom>
          <a:noFill/>
          <a:ln/>
        </p:spPr>
        <p:txBody>
          <a:bodyPr wrap="square" lIns="0" tIns="0" rIns="0" bIns="0" rtlCol="0" anchor="ctr"/>
          <a:lstStyle/>
          <a:p>
            <a:pPr marL="0" indent="0">
              <a:buNone/>
            </a:pPr>
            <a:r>
              <a:rPr lang="en-US" sz="1100" b="1" kern="0" spc="300" dirty="0">
                <a:solidFill>
                  <a:srgbClr val="003DA5"/>
                </a:solidFill>
                <a:latin typeface="Calibri" pitchFamily="34" charset="0"/>
                <a:ea typeface="Calibri" pitchFamily="34" charset="-122"/>
                <a:cs typeface="Calibri" pitchFamily="34" charset="-120"/>
              </a:rPr>
              <a:t>02 · CONSULT</a:t>
            </a:r>
            <a:endParaRPr lang="en-US" sz="1100" dirty="0"/>
          </a:p>
        </p:txBody>
      </p:sp>
      <p:sp>
        <p:nvSpPr>
          <p:cNvPr id="3" name="Text 1"/>
          <p:cNvSpPr txBox="1"/>
          <p:nvPr/>
        </p:nvSpPr>
        <p:spPr>
          <a:xfrm>
            <a:off x="548640" y="658368"/>
            <a:ext cx="11064240" cy="685800"/>
          </a:xfrm>
          <a:prstGeom prst="rect">
            <a:avLst/>
          </a:prstGeom>
          <a:noFill/>
          <a:ln/>
        </p:spPr>
        <p:txBody>
          <a:bodyPr wrap="square" lIns="0" tIns="0" rIns="0" bIns="0" rtlCol="0" anchor="t"/>
          <a:lstStyle/>
          <a:p>
            <a:pPr marL="0" indent="0">
              <a:buNone/>
            </a:pPr>
            <a:r>
              <a:rPr lang="en-US" sz="3000" dirty="0">
                <a:solidFill>
                  <a:srgbClr val="0A1F44"/>
                </a:solidFill>
                <a:latin typeface="Cambria" pitchFamily="34" charset="0"/>
                <a:ea typeface="Cambria" pitchFamily="34" charset="-122"/>
                <a:cs typeface="Cambria" pitchFamily="34" charset="-120"/>
              </a:rPr>
              <a:t>Geospatial Information Services</a:t>
            </a:r>
            <a:endParaRPr lang="en-US" sz="3000" dirty="0"/>
          </a:p>
        </p:txBody>
      </p:sp>
      <p:pic>
        <p:nvPicPr>
          <p:cNvPr id="4" name="Image 0" descr="preencoded.png"/>
          <p:cNvPicPr>
            <a:picLocks noChangeAspect="1"/>
          </p:cNvPicPr>
          <p:nvPr/>
        </p:nvPicPr>
        <p:blipFill>
          <a:blip r:embed="rId3"/>
          <a:stretch>
            <a:fillRect/>
          </a:stretch>
        </p:blipFill>
        <p:spPr>
          <a:xfrm>
            <a:off x="548640" y="6382512"/>
            <a:ext cx="1037744" cy="237744"/>
          </a:xfrm>
          <a:prstGeom prst="rect">
            <a:avLst/>
          </a:prstGeom>
        </p:spPr>
      </p:pic>
      <p:sp>
        <p:nvSpPr>
          <p:cNvPr id="5" name="Text 2"/>
          <p:cNvSpPr txBox="1"/>
          <p:nvPr/>
        </p:nvSpPr>
        <p:spPr>
          <a:xfrm>
            <a:off x="1769264" y="6382512"/>
            <a:ext cx="3657600" cy="237744"/>
          </a:xfrm>
          <a:prstGeom prst="rect">
            <a:avLst/>
          </a:prstGeom>
          <a:noFill/>
          <a:ln/>
        </p:spPr>
        <p:txBody>
          <a:bodyPr wrap="square" lIns="0" tIns="0" rIns="0" bIns="0" rtlCol="0" anchor="ctr"/>
          <a:lstStyle/>
          <a:p>
            <a:pPr marL="0" indent="0">
              <a:buNone/>
            </a:pPr>
            <a:r>
              <a:rPr lang="en-US" sz="900" dirty="0">
                <a:solidFill>
                  <a:srgbClr val="5F6B7D"/>
                </a:solidFill>
                <a:latin typeface="Calibri" pitchFamily="34" charset="0"/>
                <a:ea typeface="Calibri" pitchFamily="34" charset="-122"/>
                <a:cs typeface="Calibri" pitchFamily="34" charset="-120"/>
              </a:rPr>
              <a:t>Research &amp; Technology Services</a:t>
            </a:r>
            <a:endParaRPr lang="en-US" sz="900" dirty="0"/>
          </a:p>
        </p:txBody>
      </p:sp>
      <p:sp>
        <p:nvSpPr>
          <p:cNvPr id="6" name="Text 3"/>
          <p:cNvSpPr txBox="1"/>
          <p:nvPr/>
        </p:nvSpPr>
        <p:spPr>
          <a:xfrm>
            <a:off x="10728655" y="6382512"/>
            <a:ext cx="914400" cy="237744"/>
          </a:xfrm>
          <a:prstGeom prst="rect">
            <a:avLst/>
          </a:prstGeom>
          <a:noFill/>
          <a:ln/>
        </p:spPr>
        <p:txBody>
          <a:bodyPr wrap="square" lIns="0" tIns="0" rIns="0" bIns="0" rtlCol="0" anchor="ctr"/>
          <a:lstStyle/>
          <a:p>
            <a:pPr marL="0" indent="0" algn="r">
              <a:buNone/>
            </a:pPr>
            <a:r>
              <a:rPr lang="en-US" sz="900" dirty="0">
                <a:solidFill>
                  <a:srgbClr val="5F6B7D"/>
                </a:solidFill>
                <a:latin typeface="Calibri" pitchFamily="34" charset="0"/>
                <a:ea typeface="Calibri" pitchFamily="34" charset="-122"/>
                <a:cs typeface="Calibri" pitchFamily="34" charset="-120"/>
              </a:rPr>
              <a:t>25</a:t>
            </a:r>
            <a:endParaRPr lang="en-US" sz="900" dirty="0"/>
          </a:p>
        </p:txBody>
      </p:sp>
      <p:sp>
        <p:nvSpPr>
          <p:cNvPr id="7" name="Shape 4"/>
          <p:cNvSpPr/>
          <p:nvPr/>
        </p:nvSpPr>
        <p:spPr>
          <a:xfrm>
            <a:off x="658368" y="1709928"/>
            <a:ext cx="6404675" cy="4343400"/>
          </a:xfrm>
          <a:prstGeom prst="rect">
            <a:avLst/>
          </a:prstGeom>
          <a:ln w="15875">
            <a:solidFill>
              <a:srgbClr val="FFB81C"/>
            </a:solidFill>
            <a:prstDash val="solid"/>
          </a:ln>
        </p:spPr>
      </p:sp>
      <p:sp>
        <p:nvSpPr>
          <p:cNvPr id="8" name="Shape 5"/>
          <p:cNvSpPr/>
          <p:nvPr/>
        </p:nvSpPr>
        <p:spPr>
          <a:xfrm>
            <a:off x="548640" y="1600200"/>
            <a:ext cx="6404675" cy="4343400"/>
          </a:xfrm>
          <a:prstGeom prst="rect">
            <a:avLst/>
          </a:prstGeom>
          <a:solidFill>
            <a:srgbClr val="FFFFFF"/>
          </a:solidFill>
          <a:ln w="6350">
            <a:solidFill>
              <a:srgbClr val="D3D9E1"/>
            </a:solidFill>
            <a:prstDash val="solid"/>
          </a:ln>
          <a:effectLst>
            <a:outerShdw blurRad="101600" dist="38100" dir="5400000" algn="bl" rotWithShape="0">
              <a:srgbClr val="0A1F44">
                <a:alpha val="22000"/>
              </a:srgbClr>
            </a:outerShdw>
          </a:effectLst>
        </p:spPr>
      </p:sp>
      <p:pic>
        <p:nvPicPr>
          <p:cNvPr id="9" name="Image 1" descr="preencoded.png"/>
          <p:cNvPicPr>
            <a:picLocks noChangeAspect="1"/>
          </p:cNvPicPr>
          <p:nvPr/>
        </p:nvPicPr>
        <p:blipFill>
          <a:blip r:embed="rId4"/>
          <a:stretch>
            <a:fillRect/>
          </a:stretch>
        </p:blipFill>
        <p:spPr>
          <a:xfrm>
            <a:off x="548640" y="1600200"/>
            <a:ext cx="6404675" cy="4343400"/>
          </a:xfrm>
          <a:prstGeom prst="rect">
            <a:avLst/>
          </a:prstGeom>
        </p:spPr>
      </p:pic>
      <p:sp>
        <p:nvSpPr>
          <p:cNvPr id="10" name="Text 6"/>
          <p:cNvSpPr txBox="1"/>
          <p:nvPr/>
        </p:nvSpPr>
        <p:spPr>
          <a:xfrm>
            <a:off x="8001000" y="1600200"/>
            <a:ext cx="3611880" cy="256032"/>
          </a:xfrm>
          <a:prstGeom prst="rect">
            <a:avLst/>
          </a:prstGeom>
          <a:noFill/>
          <a:ln/>
        </p:spPr>
        <p:txBody>
          <a:bodyPr wrap="square" lIns="0" tIns="0" rIns="0" bIns="0" rtlCol="0" anchor="ctr"/>
          <a:lstStyle/>
          <a:p>
            <a:pPr marL="0" indent="0">
              <a:buNone/>
            </a:pPr>
            <a:r>
              <a:rPr lang="en-US" sz="1100" b="1" kern="0" spc="300" dirty="0">
                <a:solidFill>
                  <a:srgbClr val="003DA5"/>
                </a:solidFill>
                <a:latin typeface="Calibri" pitchFamily="34" charset="0"/>
                <a:ea typeface="Calibri" pitchFamily="34" charset="-122"/>
                <a:cs typeface="Calibri" pitchFamily="34" charset="-120"/>
              </a:rPr>
              <a:t>HOW TO USE IT</a:t>
            </a:r>
            <a:endParaRPr lang="en-US" sz="1100" dirty="0"/>
          </a:p>
        </p:txBody>
      </p:sp>
      <p:sp>
        <p:nvSpPr>
          <p:cNvPr id="11" name="Shape 7"/>
          <p:cNvSpPr/>
          <p:nvPr/>
        </p:nvSpPr>
        <p:spPr>
          <a:xfrm>
            <a:off x="8001000" y="1965960"/>
            <a:ext cx="347472" cy="347472"/>
          </a:xfrm>
          <a:prstGeom prst="ellipse">
            <a:avLst/>
          </a:prstGeom>
          <a:solidFill>
            <a:srgbClr val="FFB81C"/>
          </a:solidFill>
          <a:ln/>
        </p:spPr>
      </p:sp>
      <p:sp>
        <p:nvSpPr>
          <p:cNvPr id="12" name="Text 8"/>
          <p:cNvSpPr txBox="1"/>
          <p:nvPr/>
        </p:nvSpPr>
        <p:spPr>
          <a:xfrm>
            <a:off x="8001000" y="1965960"/>
            <a:ext cx="347472" cy="347472"/>
          </a:xfrm>
          <a:prstGeom prst="rect">
            <a:avLst/>
          </a:prstGeom>
          <a:noFill/>
          <a:ln/>
        </p:spPr>
        <p:txBody>
          <a:bodyPr wrap="square" lIns="0" tIns="0" rIns="0" bIns="0" rtlCol="0" anchor="ctr"/>
          <a:lstStyle/>
          <a:p>
            <a:pPr marL="0" indent="0" algn="ctr">
              <a:buNone/>
            </a:pPr>
            <a:r>
              <a:rPr lang="en-US" sz="1300" b="1" dirty="0">
                <a:solidFill>
                  <a:srgbClr val="0A1F44"/>
                </a:solidFill>
                <a:latin typeface="Calibri" pitchFamily="34" charset="0"/>
                <a:ea typeface="Calibri" pitchFamily="34" charset="-122"/>
                <a:cs typeface="Calibri" pitchFamily="34" charset="-120"/>
              </a:rPr>
              <a:t>1</a:t>
            </a:r>
            <a:endParaRPr lang="en-US" sz="1300" dirty="0"/>
          </a:p>
        </p:txBody>
      </p:sp>
      <p:sp>
        <p:nvSpPr>
          <p:cNvPr id="13" name="Text 9"/>
          <p:cNvSpPr txBox="1"/>
          <p:nvPr/>
        </p:nvSpPr>
        <p:spPr>
          <a:xfrm>
            <a:off x="8503920" y="1947672"/>
            <a:ext cx="3108960" cy="566928"/>
          </a:xfrm>
          <a:prstGeom prst="rect">
            <a:avLst/>
          </a:prstGeom>
          <a:noFill/>
          <a:ln/>
        </p:spPr>
        <p:txBody>
          <a:bodyPr wrap="square" lIns="0" tIns="0" rIns="0" bIns="0" rtlCol="0" anchor="t"/>
          <a:lstStyle/>
          <a:p>
            <a:pPr marL="0" indent="0">
              <a:buNone/>
            </a:pPr>
            <a:r>
              <a:rPr lang="en-US" sz="1350" dirty="0">
                <a:solidFill>
                  <a:srgbClr val="1D2533"/>
                </a:solidFill>
                <a:latin typeface="Calibri" pitchFamily="34" charset="0"/>
                <a:ea typeface="Calibri" pitchFamily="34" charset="-122"/>
                <a:cs typeface="Calibri" pitchFamily="34" charset="-120"/>
              </a:rPr>
              <a:t>Find and format spatial data and imagery — including historical aerial photos back to 1938</a:t>
            </a:r>
            <a:endParaRPr lang="en-US" sz="1350" dirty="0"/>
          </a:p>
        </p:txBody>
      </p:sp>
      <p:sp>
        <p:nvSpPr>
          <p:cNvPr id="14" name="Shape 10"/>
          <p:cNvSpPr/>
          <p:nvPr/>
        </p:nvSpPr>
        <p:spPr>
          <a:xfrm>
            <a:off x="8001000" y="2624328"/>
            <a:ext cx="347472" cy="347472"/>
          </a:xfrm>
          <a:prstGeom prst="ellipse">
            <a:avLst/>
          </a:prstGeom>
          <a:solidFill>
            <a:srgbClr val="FFB81C"/>
          </a:solidFill>
          <a:ln/>
        </p:spPr>
      </p:sp>
      <p:sp>
        <p:nvSpPr>
          <p:cNvPr id="15" name="Text 11"/>
          <p:cNvSpPr txBox="1"/>
          <p:nvPr/>
        </p:nvSpPr>
        <p:spPr>
          <a:xfrm>
            <a:off x="8001000" y="2624328"/>
            <a:ext cx="347472" cy="347472"/>
          </a:xfrm>
          <a:prstGeom prst="rect">
            <a:avLst/>
          </a:prstGeom>
          <a:noFill/>
          <a:ln/>
        </p:spPr>
        <p:txBody>
          <a:bodyPr wrap="square" lIns="0" tIns="0" rIns="0" bIns="0" rtlCol="0" anchor="ctr"/>
          <a:lstStyle/>
          <a:p>
            <a:pPr marL="0" indent="0" algn="ctr">
              <a:buNone/>
            </a:pPr>
            <a:r>
              <a:rPr lang="en-US" sz="1300" b="1" dirty="0">
                <a:solidFill>
                  <a:srgbClr val="0A1F44"/>
                </a:solidFill>
                <a:latin typeface="Calibri" pitchFamily="34" charset="0"/>
                <a:ea typeface="Calibri" pitchFamily="34" charset="-122"/>
                <a:cs typeface="Calibri" pitchFamily="34" charset="-120"/>
              </a:rPr>
              <a:t>2</a:t>
            </a:r>
            <a:endParaRPr lang="en-US" sz="1300" dirty="0"/>
          </a:p>
        </p:txBody>
      </p:sp>
      <p:sp>
        <p:nvSpPr>
          <p:cNvPr id="16" name="Text 12"/>
          <p:cNvSpPr txBox="1"/>
          <p:nvPr/>
        </p:nvSpPr>
        <p:spPr>
          <a:xfrm>
            <a:off x="8503920" y="2606040"/>
            <a:ext cx="3108960" cy="566928"/>
          </a:xfrm>
          <a:prstGeom prst="rect">
            <a:avLst/>
          </a:prstGeom>
          <a:noFill/>
          <a:ln/>
        </p:spPr>
        <p:txBody>
          <a:bodyPr wrap="square" lIns="0" tIns="0" rIns="0" bIns="0" rtlCol="0" anchor="t"/>
          <a:lstStyle/>
          <a:p>
            <a:pPr marL="0" indent="0">
              <a:buNone/>
            </a:pPr>
            <a:r>
              <a:rPr lang="en-US" sz="1350" dirty="0">
                <a:solidFill>
                  <a:srgbClr val="1D2533"/>
                </a:solidFill>
                <a:latin typeface="Calibri" pitchFamily="34" charset="0"/>
                <a:ea typeface="Calibri" pitchFamily="34" charset="-122"/>
                <a:cs typeface="Calibri" pitchFamily="34" charset="-120"/>
              </a:rPr>
              <a:t>ArcGIS Pro &amp; Online, QGIS and Google Earth Pro; GIS software in the STAR Lab</a:t>
            </a:r>
            <a:endParaRPr lang="en-US" sz="1350" dirty="0"/>
          </a:p>
        </p:txBody>
      </p:sp>
      <p:sp>
        <p:nvSpPr>
          <p:cNvPr id="17" name="Shape 13"/>
          <p:cNvSpPr/>
          <p:nvPr/>
        </p:nvSpPr>
        <p:spPr>
          <a:xfrm>
            <a:off x="8001000" y="3282696"/>
            <a:ext cx="347472" cy="347472"/>
          </a:xfrm>
          <a:prstGeom prst="ellipse">
            <a:avLst/>
          </a:prstGeom>
          <a:solidFill>
            <a:srgbClr val="FFB81C"/>
          </a:solidFill>
          <a:ln/>
        </p:spPr>
      </p:sp>
      <p:sp>
        <p:nvSpPr>
          <p:cNvPr id="18" name="Text 14"/>
          <p:cNvSpPr txBox="1"/>
          <p:nvPr/>
        </p:nvSpPr>
        <p:spPr>
          <a:xfrm>
            <a:off x="8001000" y="3282696"/>
            <a:ext cx="347472" cy="347472"/>
          </a:xfrm>
          <a:prstGeom prst="rect">
            <a:avLst/>
          </a:prstGeom>
          <a:noFill/>
          <a:ln/>
        </p:spPr>
        <p:txBody>
          <a:bodyPr wrap="square" lIns="0" tIns="0" rIns="0" bIns="0" rtlCol="0" anchor="ctr"/>
          <a:lstStyle/>
          <a:p>
            <a:pPr marL="0" indent="0" algn="ctr">
              <a:buNone/>
            </a:pPr>
            <a:r>
              <a:rPr lang="en-US" sz="1300" b="1" dirty="0">
                <a:solidFill>
                  <a:srgbClr val="0A1F44"/>
                </a:solidFill>
                <a:latin typeface="Calibri" pitchFamily="34" charset="0"/>
                <a:ea typeface="Calibri" pitchFamily="34" charset="-122"/>
                <a:cs typeface="Calibri" pitchFamily="34" charset="-120"/>
              </a:rPr>
              <a:t>3</a:t>
            </a:r>
            <a:endParaRPr lang="en-US" sz="1300" dirty="0"/>
          </a:p>
        </p:txBody>
      </p:sp>
      <p:sp>
        <p:nvSpPr>
          <p:cNvPr id="19" name="Text 15"/>
          <p:cNvSpPr txBox="1"/>
          <p:nvPr/>
        </p:nvSpPr>
        <p:spPr>
          <a:xfrm>
            <a:off x="8503920" y="3264408"/>
            <a:ext cx="3108960" cy="566928"/>
          </a:xfrm>
          <a:prstGeom prst="rect">
            <a:avLst/>
          </a:prstGeom>
          <a:noFill/>
          <a:ln/>
        </p:spPr>
        <p:txBody>
          <a:bodyPr wrap="square" lIns="0" tIns="0" rIns="0" bIns="0" rtlCol="0" anchor="t"/>
          <a:lstStyle/>
          <a:p>
            <a:pPr marL="0" indent="0">
              <a:buNone/>
            </a:pPr>
            <a:r>
              <a:rPr lang="en-US" sz="1350" dirty="0">
                <a:solidFill>
                  <a:srgbClr val="1D2533"/>
                </a:solidFill>
                <a:latin typeface="Calibri" pitchFamily="34" charset="0"/>
                <a:ea typeface="Calibri" pitchFamily="34" charset="-122"/>
                <a:cs typeface="Calibri" pitchFamily="34" charset="-120"/>
              </a:rPr>
              <a:t>Workshops, consultations and GIS Meetups throughout the year</a:t>
            </a:r>
            <a:endParaRPr lang="en-US" sz="1350" dirty="0"/>
          </a:p>
        </p:txBody>
      </p:sp>
      <p:sp>
        <p:nvSpPr>
          <p:cNvPr id="20" name="Shape 16"/>
          <p:cNvSpPr/>
          <p:nvPr/>
        </p:nvSpPr>
        <p:spPr>
          <a:xfrm>
            <a:off x="8001000" y="3941064"/>
            <a:ext cx="347472" cy="347472"/>
          </a:xfrm>
          <a:prstGeom prst="ellipse">
            <a:avLst/>
          </a:prstGeom>
          <a:solidFill>
            <a:srgbClr val="FFB81C"/>
          </a:solidFill>
          <a:ln/>
        </p:spPr>
      </p:sp>
      <p:sp>
        <p:nvSpPr>
          <p:cNvPr id="21" name="Text 17"/>
          <p:cNvSpPr txBox="1"/>
          <p:nvPr/>
        </p:nvSpPr>
        <p:spPr>
          <a:xfrm>
            <a:off x="8001000" y="3941064"/>
            <a:ext cx="347472" cy="347472"/>
          </a:xfrm>
          <a:prstGeom prst="rect">
            <a:avLst/>
          </a:prstGeom>
          <a:noFill/>
          <a:ln/>
        </p:spPr>
        <p:txBody>
          <a:bodyPr wrap="square" lIns="0" tIns="0" rIns="0" bIns="0" rtlCol="0" anchor="ctr"/>
          <a:lstStyle/>
          <a:p>
            <a:pPr marL="0" indent="0" algn="ctr">
              <a:buNone/>
            </a:pPr>
            <a:r>
              <a:rPr lang="en-US" sz="1300" b="1" dirty="0">
                <a:solidFill>
                  <a:srgbClr val="0A1F44"/>
                </a:solidFill>
                <a:latin typeface="Calibri" pitchFamily="34" charset="0"/>
                <a:ea typeface="Calibri" pitchFamily="34" charset="-122"/>
                <a:cs typeface="Calibri" pitchFamily="34" charset="-120"/>
              </a:rPr>
              <a:t>4</a:t>
            </a:r>
            <a:endParaRPr lang="en-US" sz="1300" dirty="0"/>
          </a:p>
        </p:txBody>
      </p:sp>
      <p:sp>
        <p:nvSpPr>
          <p:cNvPr id="22" name="Text 18"/>
          <p:cNvSpPr txBox="1"/>
          <p:nvPr/>
        </p:nvSpPr>
        <p:spPr>
          <a:xfrm>
            <a:off x="8503920" y="3922776"/>
            <a:ext cx="3108960" cy="566928"/>
          </a:xfrm>
          <a:prstGeom prst="rect">
            <a:avLst/>
          </a:prstGeom>
          <a:noFill/>
          <a:ln/>
        </p:spPr>
        <p:txBody>
          <a:bodyPr wrap="square" lIns="0" tIns="0" rIns="0" bIns="0" rtlCol="0" anchor="t"/>
          <a:lstStyle/>
          <a:p>
            <a:pPr marL="0" indent="0">
              <a:buNone/>
            </a:pPr>
            <a:r>
              <a:rPr lang="en-US" sz="1350" dirty="0">
                <a:solidFill>
                  <a:srgbClr val="1D2533"/>
                </a:solidFill>
                <a:latin typeface="Calibri" pitchFamily="34" charset="0"/>
                <a:ea typeface="Calibri" pitchFamily="34" charset="-122"/>
                <a:cs typeface="Calibri" pitchFamily="34" charset="-120"/>
              </a:rPr>
              <a:t>Follow the Geospatial Quarterly StoryMap and recorded workshops</a:t>
            </a:r>
            <a:endParaRPr lang="en-US" sz="1350" dirty="0"/>
          </a:p>
        </p:txBody>
      </p:sp>
      <p:sp>
        <p:nvSpPr>
          <p:cNvPr id="23" name="Shape 19"/>
          <p:cNvSpPr/>
          <p:nvPr/>
        </p:nvSpPr>
        <p:spPr>
          <a:xfrm>
            <a:off x="8001000" y="4690872"/>
            <a:ext cx="3611880" cy="0"/>
          </a:xfrm>
          <a:prstGeom prst="line">
            <a:avLst/>
          </a:prstGeom>
          <a:noFill/>
          <a:ln w="9525">
            <a:solidFill>
              <a:srgbClr val="D3D9E1"/>
            </a:solidFill>
            <a:prstDash val="solid"/>
          </a:ln>
        </p:spPr>
      </p:sp>
      <p:sp>
        <p:nvSpPr>
          <p:cNvPr id="24" name="Text 20"/>
          <p:cNvSpPr txBox="1"/>
          <p:nvPr/>
        </p:nvSpPr>
        <p:spPr>
          <a:xfrm>
            <a:off x="8001000" y="4828032"/>
            <a:ext cx="3611880" cy="256032"/>
          </a:xfrm>
          <a:prstGeom prst="rect">
            <a:avLst/>
          </a:prstGeom>
          <a:noFill/>
          <a:ln/>
        </p:spPr>
        <p:txBody>
          <a:bodyPr wrap="square" lIns="0" tIns="0" rIns="0" bIns="0" rtlCol="0" anchor="ctr"/>
          <a:lstStyle/>
          <a:p>
            <a:pPr marL="0" indent="0">
              <a:buNone/>
            </a:pPr>
            <a:r>
              <a:rPr lang="en-US" sz="1100" b="1" kern="0" spc="300" dirty="0">
                <a:solidFill>
                  <a:srgbClr val="003DA5"/>
                </a:solidFill>
                <a:latin typeface="Calibri" pitchFamily="34" charset="0"/>
                <a:ea typeface="Calibri" pitchFamily="34" charset="-122"/>
                <a:cs typeface="Calibri" pitchFamily="34" charset="-120"/>
              </a:rPr>
              <a:t>GO TO</a:t>
            </a:r>
            <a:endParaRPr lang="en-US" sz="1100" dirty="0"/>
          </a:p>
        </p:txBody>
      </p:sp>
      <p:sp>
        <p:nvSpPr>
          <p:cNvPr id="25" name="Text 21"/>
          <p:cNvSpPr txBox="1"/>
          <p:nvPr/>
        </p:nvSpPr>
        <p:spPr>
          <a:xfrm>
            <a:off x="8001000" y="5148072"/>
            <a:ext cx="3611880" cy="1097280"/>
          </a:xfrm>
          <a:prstGeom prst="rect">
            <a:avLst/>
          </a:prstGeom>
          <a:noFill/>
          <a:ln/>
        </p:spPr>
        <p:txBody>
          <a:bodyPr wrap="square" lIns="0" tIns="0" rIns="0" bIns="0" rtlCol="0" anchor="t"/>
          <a:lstStyle/>
          <a:p>
            <a:pPr marL="0" indent="0">
              <a:spcAft>
                <a:spcPts val="500"/>
              </a:spcAft>
              <a:buNone/>
            </a:pPr>
            <a:r>
              <a:rPr lang="en-US" sz="1300" b="1" u="sng" dirty="0">
                <a:solidFill>
                  <a:srgbClr val="003DA5"/>
                </a:solidFill>
                <a:latin typeface="Calibri" pitchFamily="34" charset="0"/>
                <a:ea typeface="Calibri" pitchFamily="34" charset="-122"/>
                <a:cs typeface="Calibri" pitchFamily="34" charset="-120"/>
                <a:hlinkClick r:id="rId5">
                  <a:extLst>
                    <a:ext uri="{A12FA001-AC4F-418D-AE19-62706E023703}">
                      <ahyp:hlinkClr xmlns:ahyp="http://schemas.microsoft.com/office/drawing/2018/hyperlinkcolor" val="tx"/>
                    </a:ext>
                  </a:extLst>
                </a:hlinkClick>
              </a:rPr>
              <a:t>Geospatial Information page</a:t>
            </a:r>
            <a:endParaRPr lang="en-US" sz="1300" dirty="0"/>
          </a:p>
          <a:p>
            <a:pPr marL="0" indent="0">
              <a:spcAft>
                <a:spcPts val="500"/>
              </a:spcAft>
              <a:buNone/>
            </a:pPr>
            <a:r>
              <a:rPr lang="en-US" sz="1300" u="sng" dirty="0">
                <a:solidFill>
                  <a:srgbClr val="003DA5"/>
                </a:solidFill>
                <a:latin typeface="Calibri" pitchFamily="34" charset="0"/>
                <a:ea typeface="Calibri" pitchFamily="34" charset="-122"/>
                <a:cs typeface="Calibri" pitchFamily="34" charset="-120"/>
                <a:hlinkClick r:id="rId6">
                  <a:extLst>
                    <a:ext uri="{A12FA001-AC4F-418D-AE19-62706E023703}">
                      <ahyp:hlinkClr xmlns:ahyp="http://schemas.microsoft.com/office/drawing/2018/hyperlinkcolor" val="tx"/>
                    </a:ext>
                  </a:extLst>
                </a:hlinkClick>
              </a:rPr>
              <a:t>Book Janet Reyes</a:t>
            </a:r>
            <a:endParaRPr lang="en-US" sz="1300" dirty="0"/>
          </a:p>
          <a:p>
            <a:pPr marL="0" indent="0">
              <a:spcAft>
                <a:spcPts val="500"/>
              </a:spcAft>
              <a:buNone/>
            </a:pPr>
            <a:r>
              <a:rPr lang="en-US" sz="1300" u="sng" dirty="0">
                <a:solidFill>
                  <a:srgbClr val="003DA5"/>
                </a:solidFill>
                <a:latin typeface="Calibri" pitchFamily="34" charset="0"/>
                <a:ea typeface="Calibri" pitchFamily="34" charset="-122"/>
                <a:cs typeface="Calibri" pitchFamily="34" charset="-120"/>
                <a:hlinkClick r:id="rId7">
                  <a:extLst>
                    <a:ext uri="{A12FA001-AC4F-418D-AE19-62706E023703}">
                      <ahyp:hlinkClr xmlns:ahyp="http://schemas.microsoft.com/office/drawing/2018/hyperlinkcolor" val="tx"/>
                    </a:ext>
                  </a:extLst>
                </a:hlinkClick>
              </a:rPr>
              <a:t>Maps &amp; GIS</a:t>
            </a:r>
            <a:endParaRPr lang="en-US" sz="1300"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name="Slide 36">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548640" y="384048"/>
            <a:ext cx="9144000" cy="256032"/>
          </a:xfrm>
          <a:prstGeom prst="rect">
            <a:avLst/>
          </a:prstGeom>
          <a:noFill/>
          <a:ln/>
        </p:spPr>
        <p:txBody>
          <a:bodyPr wrap="square" lIns="0" tIns="0" rIns="0" bIns="0" rtlCol="0" anchor="ctr"/>
          <a:lstStyle/>
          <a:p>
            <a:pPr marL="0" indent="0">
              <a:buNone/>
            </a:pPr>
            <a:r>
              <a:rPr lang="en-US" sz="1100" b="1" kern="0" spc="300" dirty="0">
                <a:solidFill>
                  <a:srgbClr val="003DA5"/>
                </a:solidFill>
                <a:latin typeface="Calibri" pitchFamily="34" charset="0"/>
                <a:ea typeface="Calibri" pitchFamily="34" charset="-122"/>
                <a:cs typeface="Calibri" pitchFamily="34" charset="-120"/>
              </a:rPr>
              <a:t>03 · RESEARCH IN ACTION</a:t>
            </a:r>
            <a:endParaRPr lang="en-US" sz="1100" dirty="0"/>
          </a:p>
        </p:txBody>
      </p:sp>
      <p:sp>
        <p:nvSpPr>
          <p:cNvPr id="3" name="Text 1"/>
          <p:cNvSpPr txBox="1"/>
          <p:nvPr/>
        </p:nvSpPr>
        <p:spPr>
          <a:xfrm>
            <a:off x="548640" y="658368"/>
            <a:ext cx="11064240" cy="685800"/>
          </a:xfrm>
          <a:prstGeom prst="rect">
            <a:avLst/>
          </a:prstGeom>
          <a:noFill/>
          <a:ln/>
        </p:spPr>
        <p:txBody>
          <a:bodyPr wrap="square" lIns="0" tIns="0" rIns="0" bIns="0" rtlCol="0" anchor="t"/>
          <a:lstStyle/>
          <a:p>
            <a:pPr marL="0" indent="0">
              <a:buNone/>
            </a:pPr>
            <a:r>
              <a:rPr lang="en-US" sz="3000" dirty="0">
                <a:solidFill>
                  <a:srgbClr val="0A1F44"/>
                </a:solidFill>
                <a:latin typeface="Cambria" pitchFamily="34" charset="0"/>
                <a:ea typeface="Cambria" pitchFamily="34" charset="-122"/>
                <a:cs typeface="Cambria" pitchFamily="34" charset="-120"/>
              </a:rPr>
              <a:t>Research Service</a:t>
            </a:r>
            <a:endParaRPr lang="en-US" sz="3000" dirty="0"/>
          </a:p>
        </p:txBody>
      </p:sp>
      <p:pic>
        <p:nvPicPr>
          <p:cNvPr id="4" name="Image 0" descr="preencoded.png"/>
          <p:cNvPicPr>
            <a:picLocks noChangeAspect="1"/>
          </p:cNvPicPr>
          <p:nvPr/>
        </p:nvPicPr>
        <p:blipFill>
          <a:blip r:embed="rId3"/>
          <a:stretch>
            <a:fillRect/>
          </a:stretch>
        </p:blipFill>
        <p:spPr>
          <a:xfrm>
            <a:off x="548640" y="6382512"/>
            <a:ext cx="1037744" cy="237744"/>
          </a:xfrm>
          <a:prstGeom prst="rect">
            <a:avLst/>
          </a:prstGeom>
        </p:spPr>
      </p:pic>
      <p:sp>
        <p:nvSpPr>
          <p:cNvPr id="5" name="Text 2"/>
          <p:cNvSpPr txBox="1"/>
          <p:nvPr/>
        </p:nvSpPr>
        <p:spPr>
          <a:xfrm>
            <a:off x="1769264" y="6382512"/>
            <a:ext cx="3657600" cy="237744"/>
          </a:xfrm>
          <a:prstGeom prst="rect">
            <a:avLst/>
          </a:prstGeom>
          <a:noFill/>
          <a:ln/>
        </p:spPr>
        <p:txBody>
          <a:bodyPr wrap="square" lIns="0" tIns="0" rIns="0" bIns="0" rtlCol="0" anchor="ctr"/>
          <a:lstStyle/>
          <a:p>
            <a:pPr marL="0" indent="0">
              <a:buNone/>
            </a:pPr>
            <a:r>
              <a:rPr lang="en-US" sz="900" dirty="0">
                <a:solidFill>
                  <a:srgbClr val="5F6B7D"/>
                </a:solidFill>
                <a:latin typeface="Calibri" pitchFamily="34" charset="0"/>
                <a:ea typeface="Calibri" pitchFamily="34" charset="-122"/>
                <a:cs typeface="Calibri" pitchFamily="34" charset="-120"/>
              </a:rPr>
              <a:t>Research &amp; Technology Services</a:t>
            </a:r>
            <a:endParaRPr lang="en-US" sz="900" dirty="0"/>
          </a:p>
        </p:txBody>
      </p:sp>
      <p:sp>
        <p:nvSpPr>
          <p:cNvPr id="6" name="Text 3"/>
          <p:cNvSpPr txBox="1"/>
          <p:nvPr/>
        </p:nvSpPr>
        <p:spPr>
          <a:xfrm>
            <a:off x="10728655" y="6382512"/>
            <a:ext cx="914400" cy="237744"/>
          </a:xfrm>
          <a:prstGeom prst="rect">
            <a:avLst/>
          </a:prstGeom>
          <a:noFill/>
          <a:ln/>
        </p:spPr>
        <p:txBody>
          <a:bodyPr wrap="square" lIns="0" tIns="0" rIns="0" bIns="0" rtlCol="0" anchor="ctr"/>
          <a:lstStyle/>
          <a:p>
            <a:pPr marL="0" indent="0" algn="r">
              <a:buNone/>
            </a:pPr>
            <a:r>
              <a:rPr lang="en-US" sz="900" dirty="0">
                <a:solidFill>
                  <a:srgbClr val="5F6B7D"/>
                </a:solidFill>
                <a:latin typeface="Calibri" pitchFamily="34" charset="0"/>
                <a:ea typeface="Calibri" pitchFamily="34" charset="-122"/>
                <a:cs typeface="Calibri" pitchFamily="34" charset="-120"/>
              </a:rPr>
              <a:t>36</a:t>
            </a:r>
            <a:endParaRPr lang="en-US" sz="900" dirty="0"/>
          </a:p>
        </p:txBody>
      </p:sp>
      <p:sp>
        <p:nvSpPr>
          <p:cNvPr id="7" name="Shape 4"/>
          <p:cNvSpPr/>
          <p:nvPr/>
        </p:nvSpPr>
        <p:spPr>
          <a:xfrm>
            <a:off x="548640" y="1645920"/>
            <a:ext cx="3566160" cy="2103120"/>
          </a:xfrm>
          <a:prstGeom prst="rect">
            <a:avLst/>
          </a:prstGeom>
          <a:solidFill>
            <a:srgbClr val="0B0F1A"/>
          </a:solidFill>
          <a:ln/>
        </p:spPr>
      </p:sp>
      <p:pic>
        <p:nvPicPr>
          <p:cNvPr id="8" name="Image 1" descr="preencoded.png"/>
          <p:cNvPicPr>
            <a:picLocks noChangeAspect="1"/>
          </p:cNvPicPr>
          <p:nvPr/>
        </p:nvPicPr>
        <p:blipFill>
          <a:blip r:embed="rId4"/>
          <a:stretch>
            <a:fillRect/>
          </a:stretch>
        </p:blipFill>
        <p:spPr>
          <a:xfrm>
            <a:off x="548640" y="1891430"/>
            <a:ext cx="3566160" cy="1612100"/>
          </a:xfrm>
          <a:prstGeom prst="rect">
            <a:avLst/>
          </a:prstGeom>
        </p:spPr>
      </p:pic>
      <p:sp>
        <p:nvSpPr>
          <p:cNvPr id="9" name="Shape 5"/>
          <p:cNvSpPr/>
          <p:nvPr/>
        </p:nvSpPr>
        <p:spPr>
          <a:xfrm>
            <a:off x="548640" y="3749040"/>
            <a:ext cx="3566160" cy="2240280"/>
          </a:xfrm>
          <a:prstGeom prst="rect">
            <a:avLst/>
          </a:prstGeom>
          <a:solidFill>
            <a:srgbClr val="EEF2F7"/>
          </a:solidFill>
          <a:ln/>
        </p:spPr>
      </p:sp>
      <p:sp>
        <p:nvSpPr>
          <p:cNvPr id="10" name="Text 6"/>
          <p:cNvSpPr txBox="1"/>
          <p:nvPr/>
        </p:nvSpPr>
        <p:spPr>
          <a:xfrm>
            <a:off x="822960" y="3931920"/>
            <a:ext cx="3108960" cy="384048"/>
          </a:xfrm>
          <a:prstGeom prst="rect">
            <a:avLst/>
          </a:prstGeom>
          <a:noFill/>
          <a:ln/>
        </p:spPr>
        <p:txBody>
          <a:bodyPr wrap="square" lIns="0" tIns="0" rIns="0" bIns="0" rtlCol="0" anchor="ctr"/>
          <a:lstStyle/>
          <a:p>
            <a:pPr marL="0" indent="0">
              <a:buNone/>
            </a:pPr>
            <a:r>
              <a:rPr lang="en-US" sz="1800" b="1" u="sng" dirty="0">
                <a:solidFill>
                  <a:srgbClr val="0A1F44"/>
                </a:solidFill>
                <a:latin typeface="Cambria" pitchFamily="34" charset="0"/>
                <a:ea typeface="Cambria" pitchFamily="34" charset="-122"/>
                <a:cs typeface="Cambria" pitchFamily="34" charset="-120"/>
                <a:hlinkClick r:id="rId5">
                  <a:extLst>
                    <a:ext uri="{A12FA001-AC4F-418D-AE19-62706E023703}">
                      <ahyp:hlinkClr xmlns:ahyp="http://schemas.microsoft.com/office/drawing/2018/hyperlinkcolor" val="tx"/>
                    </a:ext>
                  </a:extLst>
                </a:hlinkClick>
              </a:rPr>
              <a:t>Planet Imagery Day</a:t>
            </a:r>
            <a:endParaRPr lang="en-US" sz="1800" dirty="0"/>
          </a:p>
        </p:txBody>
      </p:sp>
      <p:sp>
        <p:nvSpPr>
          <p:cNvPr id="11" name="Text 7"/>
          <p:cNvSpPr txBox="1"/>
          <p:nvPr/>
        </p:nvSpPr>
        <p:spPr>
          <a:xfrm>
            <a:off x="822960" y="4370832"/>
            <a:ext cx="3063240" cy="1463040"/>
          </a:xfrm>
          <a:prstGeom prst="rect">
            <a:avLst/>
          </a:prstGeom>
          <a:noFill/>
          <a:ln/>
        </p:spPr>
        <p:txBody>
          <a:bodyPr wrap="square" lIns="0" tIns="0" rIns="0" bIns="0" rtlCol="0" anchor="t"/>
          <a:lstStyle/>
          <a:p>
            <a:pPr marL="0" indent="0">
              <a:buNone/>
            </a:pPr>
            <a:r>
              <a:rPr lang="en-US" sz="1300" dirty="0">
                <a:solidFill>
                  <a:srgbClr val="5F6B7D"/>
                </a:solidFill>
                <a:latin typeface="Calibri" pitchFamily="34" charset="0"/>
                <a:ea typeface="Calibri" pitchFamily="34" charset="-122"/>
                <a:cs typeface="Calibri" pitchFamily="34" charset="-120"/>
              </a:rPr>
              <a:t>May 2, 2025, with the AI for Sustainable Agriculture (AI4SA) project: Planet and Esri staff on satellite imagery in Google Earth Engine and ArcGIS.</a:t>
            </a:r>
            <a:endParaRPr lang="en-US" sz="1300" dirty="0"/>
          </a:p>
        </p:txBody>
      </p:sp>
      <p:pic>
        <p:nvPicPr>
          <p:cNvPr id="12" name="Image 2" descr="preencoded.png"/>
          <p:cNvPicPr>
            <a:picLocks noChangeAspect="1"/>
          </p:cNvPicPr>
          <p:nvPr/>
        </p:nvPicPr>
        <p:blipFill>
          <a:blip r:embed="rId6"/>
          <a:stretch>
            <a:fillRect/>
          </a:stretch>
        </p:blipFill>
        <p:spPr>
          <a:xfrm>
            <a:off x="4297680" y="1645920"/>
            <a:ext cx="3566160" cy="2103120"/>
          </a:xfrm>
          <a:prstGeom prst="rect">
            <a:avLst/>
          </a:prstGeom>
        </p:spPr>
      </p:pic>
      <p:sp>
        <p:nvSpPr>
          <p:cNvPr id="13" name="Shape 8"/>
          <p:cNvSpPr/>
          <p:nvPr/>
        </p:nvSpPr>
        <p:spPr>
          <a:xfrm>
            <a:off x="4297680" y="3749040"/>
            <a:ext cx="3566160" cy="2240280"/>
          </a:xfrm>
          <a:prstGeom prst="rect">
            <a:avLst/>
          </a:prstGeom>
          <a:solidFill>
            <a:srgbClr val="EEF2F7"/>
          </a:solidFill>
          <a:ln/>
        </p:spPr>
      </p:sp>
      <p:sp>
        <p:nvSpPr>
          <p:cNvPr id="14" name="Text 9"/>
          <p:cNvSpPr txBox="1"/>
          <p:nvPr/>
        </p:nvSpPr>
        <p:spPr>
          <a:xfrm>
            <a:off x="4572000" y="3931920"/>
            <a:ext cx="3108960" cy="384048"/>
          </a:xfrm>
          <a:prstGeom prst="rect">
            <a:avLst/>
          </a:prstGeom>
          <a:noFill/>
          <a:ln/>
        </p:spPr>
        <p:txBody>
          <a:bodyPr wrap="square" lIns="0" tIns="0" rIns="0" bIns="0" rtlCol="0" anchor="ctr"/>
          <a:lstStyle/>
          <a:p>
            <a:pPr marL="0" indent="0">
              <a:buNone/>
            </a:pPr>
            <a:r>
              <a:rPr lang="en-US" sz="1800" b="1" u="sng" dirty="0">
                <a:solidFill>
                  <a:srgbClr val="0A1F44"/>
                </a:solidFill>
                <a:latin typeface="Cambria" pitchFamily="34" charset="0"/>
                <a:ea typeface="Cambria" pitchFamily="34" charset="-122"/>
                <a:cs typeface="Cambria" pitchFamily="34" charset="-120"/>
                <a:hlinkClick r:id="rId7">
                  <a:extLst>
                    <a:ext uri="{A12FA001-AC4F-418D-AE19-62706E023703}">
                      <ahyp:hlinkClr xmlns:ahyp="http://schemas.microsoft.com/office/drawing/2018/hyperlinkcolor" val="tx"/>
                    </a:ext>
                  </a:extLst>
                </a:hlinkClick>
              </a:rPr>
              <a:t>AI + Robotics Summer Camp</a:t>
            </a:r>
            <a:endParaRPr lang="en-US" sz="1800" dirty="0"/>
          </a:p>
        </p:txBody>
      </p:sp>
      <p:sp>
        <p:nvSpPr>
          <p:cNvPr id="15" name="Text 10"/>
          <p:cNvSpPr txBox="1"/>
          <p:nvPr/>
        </p:nvSpPr>
        <p:spPr>
          <a:xfrm>
            <a:off x="4572000" y="4370832"/>
            <a:ext cx="3063240" cy="1463040"/>
          </a:xfrm>
          <a:prstGeom prst="rect">
            <a:avLst/>
          </a:prstGeom>
          <a:noFill/>
          <a:ln/>
        </p:spPr>
        <p:txBody>
          <a:bodyPr wrap="square" lIns="0" tIns="0" rIns="0" bIns="0" rtlCol="0" anchor="t"/>
          <a:lstStyle/>
          <a:p>
            <a:pPr marL="0" indent="0">
              <a:buNone/>
            </a:pPr>
            <a:r>
              <a:rPr lang="en-US" sz="1300" dirty="0">
                <a:solidFill>
                  <a:srgbClr val="5F6B7D"/>
                </a:solidFill>
                <a:latin typeface="Calibri" pitchFamily="34" charset="0"/>
                <a:ea typeface="Calibri" pitchFamily="34" charset="-122"/>
                <a:cs typeface="Calibri" pitchFamily="34" charset="-120"/>
              </a:rPr>
              <a:t>Students train convolutional neural nets and deploy them on robots. Open to all disciplines; 75% of attendees were women.</a:t>
            </a:r>
            <a:endParaRPr lang="en-US" sz="1300" dirty="0"/>
          </a:p>
        </p:txBody>
      </p:sp>
      <p:pic>
        <p:nvPicPr>
          <p:cNvPr id="16" name="Image 3" descr="preencoded.png"/>
          <p:cNvPicPr>
            <a:picLocks noChangeAspect="1"/>
          </p:cNvPicPr>
          <p:nvPr/>
        </p:nvPicPr>
        <p:blipFill>
          <a:blip r:embed="rId8"/>
          <a:stretch>
            <a:fillRect/>
          </a:stretch>
        </p:blipFill>
        <p:spPr>
          <a:xfrm>
            <a:off x="8046720" y="1645920"/>
            <a:ext cx="3566160" cy="2103120"/>
          </a:xfrm>
          <a:prstGeom prst="rect">
            <a:avLst/>
          </a:prstGeom>
        </p:spPr>
      </p:pic>
      <p:sp>
        <p:nvSpPr>
          <p:cNvPr id="17" name="Shape 11"/>
          <p:cNvSpPr/>
          <p:nvPr/>
        </p:nvSpPr>
        <p:spPr>
          <a:xfrm>
            <a:off x="8046720" y="3749040"/>
            <a:ext cx="3566160" cy="2240280"/>
          </a:xfrm>
          <a:prstGeom prst="rect">
            <a:avLst/>
          </a:prstGeom>
          <a:solidFill>
            <a:srgbClr val="EEF2F7"/>
          </a:solidFill>
          <a:ln/>
        </p:spPr>
      </p:sp>
      <p:sp>
        <p:nvSpPr>
          <p:cNvPr id="18" name="Text 12"/>
          <p:cNvSpPr txBox="1"/>
          <p:nvPr/>
        </p:nvSpPr>
        <p:spPr>
          <a:xfrm>
            <a:off x="8321040" y="3931920"/>
            <a:ext cx="3108960" cy="384048"/>
          </a:xfrm>
          <a:prstGeom prst="rect">
            <a:avLst/>
          </a:prstGeom>
          <a:noFill/>
          <a:ln/>
        </p:spPr>
        <p:txBody>
          <a:bodyPr wrap="square" lIns="0" tIns="0" rIns="0" bIns="0" rtlCol="0" anchor="ctr"/>
          <a:lstStyle/>
          <a:p>
            <a:pPr marL="0" indent="0">
              <a:buNone/>
            </a:pPr>
            <a:r>
              <a:rPr lang="en-US" sz="1800" b="1" u="sng" dirty="0">
                <a:solidFill>
                  <a:srgbClr val="0A1F44"/>
                </a:solidFill>
                <a:latin typeface="Cambria" pitchFamily="34" charset="0"/>
                <a:ea typeface="Cambria" pitchFamily="34" charset="-122"/>
                <a:cs typeface="Cambria" pitchFamily="34" charset="-120"/>
                <a:hlinkClick r:id="rId9">
                  <a:extLst>
                    <a:ext uri="{A12FA001-AC4F-418D-AE19-62706E023703}">
                      <ahyp:hlinkClr xmlns:ahyp="http://schemas.microsoft.com/office/drawing/2018/hyperlinkcolor" val="tx"/>
                    </a:ext>
                  </a:extLst>
                </a:hlinkClick>
              </a:rPr>
              <a:t>ORCA Forum</a:t>
            </a:r>
            <a:endParaRPr lang="en-US" sz="1800" dirty="0"/>
          </a:p>
        </p:txBody>
      </p:sp>
      <p:sp>
        <p:nvSpPr>
          <p:cNvPr id="19" name="Text 13"/>
          <p:cNvSpPr txBox="1"/>
          <p:nvPr/>
        </p:nvSpPr>
        <p:spPr>
          <a:xfrm>
            <a:off x="8321040" y="4370832"/>
            <a:ext cx="3063240" cy="1463040"/>
          </a:xfrm>
          <a:prstGeom prst="rect">
            <a:avLst/>
          </a:prstGeom>
          <a:noFill/>
          <a:ln/>
        </p:spPr>
        <p:txBody>
          <a:bodyPr wrap="square" lIns="0" tIns="0" rIns="0" bIns="0" rtlCol="0" anchor="t"/>
          <a:lstStyle/>
          <a:p>
            <a:pPr marL="0" indent="0">
              <a:buNone/>
            </a:pPr>
            <a:r>
              <a:rPr lang="en-US" sz="1300" dirty="0">
                <a:solidFill>
                  <a:srgbClr val="5F6B7D"/>
                </a:solidFill>
                <a:latin typeface="Calibri" pitchFamily="34" charset="0"/>
                <a:ea typeface="Calibri" pitchFamily="34" charset="-122"/>
                <a:cs typeface="Calibri" pitchFamily="34" charset="-120"/>
              </a:rPr>
              <a:t>Quarterly Open Research &amp; Creative Activities showcase. Finalists present at Orbach and can publish code, data and media in eScholarship with DOIs.</a:t>
            </a:r>
            <a:endParaRPr lang="en-US" sz="1300" dirty="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name="Slide 27">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548640" y="384048"/>
            <a:ext cx="9144000" cy="256032"/>
          </a:xfrm>
          <a:prstGeom prst="rect">
            <a:avLst/>
          </a:prstGeom>
          <a:noFill/>
          <a:ln/>
        </p:spPr>
        <p:txBody>
          <a:bodyPr wrap="square" lIns="0" tIns="0" rIns="0" bIns="0" rtlCol="0" anchor="ctr"/>
          <a:lstStyle/>
          <a:p>
            <a:pPr marL="0" indent="0">
              <a:buNone/>
            </a:pPr>
            <a:r>
              <a:rPr lang="en-US" sz="1100" b="1" kern="0" spc="300" dirty="0">
                <a:solidFill>
                  <a:srgbClr val="003DA5"/>
                </a:solidFill>
                <a:latin typeface="Calibri" pitchFamily="34" charset="0"/>
                <a:ea typeface="Calibri" pitchFamily="34" charset="-122"/>
                <a:cs typeface="Calibri" pitchFamily="34" charset="-120"/>
              </a:rPr>
              <a:t>02 · CONSULT</a:t>
            </a:r>
            <a:endParaRPr lang="en-US" sz="1100" dirty="0"/>
          </a:p>
        </p:txBody>
      </p:sp>
      <p:sp>
        <p:nvSpPr>
          <p:cNvPr id="3" name="Text 1"/>
          <p:cNvSpPr txBox="1"/>
          <p:nvPr/>
        </p:nvSpPr>
        <p:spPr>
          <a:xfrm>
            <a:off x="548640" y="658368"/>
            <a:ext cx="11064240" cy="685800"/>
          </a:xfrm>
          <a:prstGeom prst="rect">
            <a:avLst/>
          </a:prstGeom>
          <a:noFill/>
          <a:ln/>
        </p:spPr>
        <p:txBody>
          <a:bodyPr wrap="square" lIns="0" tIns="0" rIns="0" bIns="0" rtlCol="0" anchor="t"/>
          <a:lstStyle/>
          <a:p>
            <a:pPr marL="0" indent="0">
              <a:buNone/>
            </a:pPr>
            <a:r>
              <a:rPr lang="en-US" sz="3000" dirty="0">
                <a:solidFill>
                  <a:srgbClr val="0A1F44"/>
                </a:solidFill>
                <a:latin typeface="Cambria" pitchFamily="34" charset="0"/>
                <a:ea typeface="Cambria" pitchFamily="34" charset="-122"/>
                <a:cs typeface="Cambria" pitchFamily="34" charset="-120"/>
              </a:rPr>
              <a:t>Scholarly Communication Services</a:t>
            </a:r>
            <a:endParaRPr lang="en-US" sz="3000" dirty="0"/>
          </a:p>
        </p:txBody>
      </p:sp>
      <p:pic>
        <p:nvPicPr>
          <p:cNvPr id="4" name="Image 0" descr="preencoded.png"/>
          <p:cNvPicPr>
            <a:picLocks noChangeAspect="1"/>
          </p:cNvPicPr>
          <p:nvPr/>
        </p:nvPicPr>
        <p:blipFill>
          <a:blip r:embed="rId3"/>
          <a:stretch>
            <a:fillRect/>
          </a:stretch>
        </p:blipFill>
        <p:spPr>
          <a:xfrm>
            <a:off x="548640" y="6382512"/>
            <a:ext cx="1037744" cy="237744"/>
          </a:xfrm>
          <a:prstGeom prst="rect">
            <a:avLst/>
          </a:prstGeom>
        </p:spPr>
      </p:pic>
      <p:sp>
        <p:nvSpPr>
          <p:cNvPr id="5" name="Text 2"/>
          <p:cNvSpPr txBox="1"/>
          <p:nvPr/>
        </p:nvSpPr>
        <p:spPr>
          <a:xfrm>
            <a:off x="1769264" y="6382512"/>
            <a:ext cx="3657600" cy="237744"/>
          </a:xfrm>
          <a:prstGeom prst="rect">
            <a:avLst/>
          </a:prstGeom>
          <a:noFill/>
          <a:ln/>
        </p:spPr>
        <p:txBody>
          <a:bodyPr wrap="square" lIns="0" tIns="0" rIns="0" bIns="0" rtlCol="0" anchor="ctr"/>
          <a:lstStyle/>
          <a:p>
            <a:pPr marL="0" indent="0">
              <a:buNone/>
            </a:pPr>
            <a:r>
              <a:rPr lang="en-US" sz="900" dirty="0">
                <a:solidFill>
                  <a:srgbClr val="5F6B7D"/>
                </a:solidFill>
                <a:latin typeface="Calibri" pitchFamily="34" charset="0"/>
                <a:ea typeface="Calibri" pitchFamily="34" charset="-122"/>
                <a:cs typeface="Calibri" pitchFamily="34" charset="-120"/>
              </a:rPr>
              <a:t>Research &amp; Technology Services</a:t>
            </a:r>
            <a:endParaRPr lang="en-US" sz="900" dirty="0"/>
          </a:p>
        </p:txBody>
      </p:sp>
      <p:sp>
        <p:nvSpPr>
          <p:cNvPr id="6" name="Text 3"/>
          <p:cNvSpPr txBox="1"/>
          <p:nvPr/>
        </p:nvSpPr>
        <p:spPr>
          <a:xfrm>
            <a:off x="10728655" y="6382512"/>
            <a:ext cx="914400" cy="237744"/>
          </a:xfrm>
          <a:prstGeom prst="rect">
            <a:avLst/>
          </a:prstGeom>
          <a:noFill/>
          <a:ln/>
        </p:spPr>
        <p:txBody>
          <a:bodyPr wrap="square" lIns="0" tIns="0" rIns="0" bIns="0" rtlCol="0" anchor="ctr"/>
          <a:lstStyle/>
          <a:p>
            <a:pPr marL="0" indent="0" algn="r">
              <a:buNone/>
            </a:pPr>
            <a:r>
              <a:rPr lang="en-US" sz="900" dirty="0">
                <a:solidFill>
                  <a:srgbClr val="5F6B7D"/>
                </a:solidFill>
                <a:latin typeface="Calibri" pitchFamily="34" charset="0"/>
                <a:ea typeface="Calibri" pitchFamily="34" charset="-122"/>
                <a:cs typeface="Calibri" pitchFamily="34" charset="-120"/>
              </a:rPr>
              <a:t>27</a:t>
            </a:r>
            <a:endParaRPr lang="en-US" sz="900" dirty="0"/>
          </a:p>
        </p:txBody>
      </p:sp>
      <p:sp>
        <p:nvSpPr>
          <p:cNvPr id="7" name="Shape 4"/>
          <p:cNvSpPr/>
          <p:nvPr/>
        </p:nvSpPr>
        <p:spPr>
          <a:xfrm>
            <a:off x="658368" y="1709928"/>
            <a:ext cx="5204591" cy="4343400"/>
          </a:xfrm>
          <a:prstGeom prst="rect">
            <a:avLst/>
          </a:prstGeom>
          <a:ln w="15875">
            <a:solidFill>
              <a:srgbClr val="FFB81C"/>
            </a:solidFill>
            <a:prstDash val="solid"/>
          </a:ln>
        </p:spPr>
      </p:sp>
      <p:sp>
        <p:nvSpPr>
          <p:cNvPr id="8" name="Shape 5"/>
          <p:cNvSpPr/>
          <p:nvPr/>
        </p:nvSpPr>
        <p:spPr>
          <a:xfrm>
            <a:off x="548640" y="1600200"/>
            <a:ext cx="5204591" cy="4343400"/>
          </a:xfrm>
          <a:prstGeom prst="rect">
            <a:avLst/>
          </a:prstGeom>
          <a:solidFill>
            <a:srgbClr val="FFFFFF"/>
          </a:solidFill>
          <a:ln w="6350">
            <a:solidFill>
              <a:srgbClr val="D3D9E1"/>
            </a:solidFill>
            <a:prstDash val="solid"/>
          </a:ln>
          <a:effectLst>
            <a:outerShdw blurRad="101600" dist="38100" dir="5400000" algn="bl" rotWithShape="0">
              <a:srgbClr val="0A1F44">
                <a:alpha val="22000"/>
              </a:srgbClr>
            </a:outerShdw>
          </a:effectLst>
        </p:spPr>
      </p:sp>
      <p:pic>
        <p:nvPicPr>
          <p:cNvPr id="9" name="Image 1" descr="preencoded.png"/>
          <p:cNvPicPr>
            <a:picLocks noChangeAspect="1"/>
          </p:cNvPicPr>
          <p:nvPr/>
        </p:nvPicPr>
        <p:blipFill>
          <a:blip r:embed="rId4"/>
          <a:stretch>
            <a:fillRect/>
          </a:stretch>
        </p:blipFill>
        <p:spPr>
          <a:xfrm>
            <a:off x="548640" y="1600200"/>
            <a:ext cx="5204591" cy="4343400"/>
          </a:xfrm>
          <a:prstGeom prst="rect">
            <a:avLst/>
          </a:prstGeom>
        </p:spPr>
      </p:pic>
      <p:sp>
        <p:nvSpPr>
          <p:cNvPr id="10" name="Text 6"/>
          <p:cNvSpPr txBox="1"/>
          <p:nvPr/>
        </p:nvSpPr>
        <p:spPr>
          <a:xfrm>
            <a:off x="8001000" y="1600200"/>
            <a:ext cx="3611880" cy="256032"/>
          </a:xfrm>
          <a:prstGeom prst="rect">
            <a:avLst/>
          </a:prstGeom>
          <a:noFill/>
          <a:ln/>
        </p:spPr>
        <p:txBody>
          <a:bodyPr wrap="square" lIns="0" tIns="0" rIns="0" bIns="0" rtlCol="0" anchor="ctr"/>
          <a:lstStyle/>
          <a:p>
            <a:pPr marL="0" indent="0">
              <a:buNone/>
            </a:pPr>
            <a:r>
              <a:rPr lang="en-US" sz="1100" b="1" kern="0" spc="300" dirty="0">
                <a:solidFill>
                  <a:srgbClr val="003DA5"/>
                </a:solidFill>
                <a:latin typeface="Calibri" pitchFamily="34" charset="0"/>
                <a:ea typeface="Calibri" pitchFamily="34" charset="-122"/>
                <a:cs typeface="Calibri" pitchFamily="34" charset="-120"/>
              </a:rPr>
              <a:t>HOW TO USE IT</a:t>
            </a:r>
            <a:endParaRPr lang="en-US" sz="1100" dirty="0"/>
          </a:p>
        </p:txBody>
      </p:sp>
      <p:sp>
        <p:nvSpPr>
          <p:cNvPr id="11" name="Shape 7"/>
          <p:cNvSpPr/>
          <p:nvPr/>
        </p:nvSpPr>
        <p:spPr>
          <a:xfrm>
            <a:off x="8001000" y="1965960"/>
            <a:ext cx="347472" cy="347472"/>
          </a:xfrm>
          <a:prstGeom prst="ellipse">
            <a:avLst/>
          </a:prstGeom>
          <a:solidFill>
            <a:srgbClr val="FFB81C"/>
          </a:solidFill>
          <a:ln/>
        </p:spPr>
      </p:sp>
      <p:sp>
        <p:nvSpPr>
          <p:cNvPr id="12" name="Text 8"/>
          <p:cNvSpPr txBox="1"/>
          <p:nvPr/>
        </p:nvSpPr>
        <p:spPr>
          <a:xfrm>
            <a:off x="8001000" y="1965960"/>
            <a:ext cx="347472" cy="347472"/>
          </a:xfrm>
          <a:prstGeom prst="rect">
            <a:avLst/>
          </a:prstGeom>
          <a:noFill/>
          <a:ln/>
        </p:spPr>
        <p:txBody>
          <a:bodyPr wrap="square" lIns="0" tIns="0" rIns="0" bIns="0" rtlCol="0" anchor="ctr"/>
          <a:lstStyle/>
          <a:p>
            <a:pPr marL="0" indent="0" algn="ctr">
              <a:buNone/>
            </a:pPr>
            <a:r>
              <a:rPr lang="en-US" sz="1300" b="1" dirty="0">
                <a:solidFill>
                  <a:srgbClr val="0A1F44"/>
                </a:solidFill>
                <a:latin typeface="Calibri" pitchFamily="34" charset="0"/>
                <a:ea typeface="Calibri" pitchFamily="34" charset="-122"/>
                <a:cs typeface="Calibri" pitchFamily="34" charset="-120"/>
              </a:rPr>
              <a:t>1</a:t>
            </a:r>
            <a:endParaRPr lang="en-US" sz="1300" dirty="0"/>
          </a:p>
        </p:txBody>
      </p:sp>
      <p:sp>
        <p:nvSpPr>
          <p:cNvPr id="13" name="Text 9"/>
          <p:cNvSpPr txBox="1"/>
          <p:nvPr/>
        </p:nvSpPr>
        <p:spPr>
          <a:xfrm>
            <a:off x="8503920" y="1947672"/>
            <a:ext cx="3108960" cy="566928"/>
          </a:xfrm>
          <a:prstGeom prst="rect">
            <a:avLst/>
          </a:prstGeom>
          <a:noFill/>
          <a:ln/>
        </p:spPr>
        <p:txBody>
          <a:bodyPr wrap="square" lIns="0" tIns="0" rIns="0" bIns="0" rtlCol="0" anchor="t"/>
          <a:lstStyle/>
          <a:p>
            <a:pPr marL="0" indent="0">
              <a:buNone/>
            </a:pPr>
            <a:r>
              <a:rPr lang="en-US" sz="1350" dirty="0">
                <a:solidFill>
                  <a:srgbClr val="1D2533"/>
                </a:solidFill>
                <a:latin typeface="Calibri" pitchFamily="34" charset="0"/>
                <a:ea typeface="Calibri" pitchFamily="34" charset="-122"/>
                <a:cs typeface="Calibri" pitchFamily="34" charset="-120"/>
              </a:rPr>
              <a:t>Check UC open access policies and publisher discounts before you submit</a:t>
            </a:r>
            <a:endParaRPr lang="en-US" sz="1350" dirty="0"/>
          </a:p>
        </p:txBody>
      </p:sp>
      <p:sp>
        <p:nvSpPr>
          <p:cNvPr id="14" name="Shape 10"/>
          <p:cNvSpPr/>
          <p:nvPr/>
        </p:nvSpPr>
        <p:spPr>
          <a:xfrm>
            <a:off x="8001000" y="2624328"/>
            <a:ext cx="347472" cy="347472"/>
          </a:xfrm>
          <a:prstGeom prst="ellipse">
            <a:avLst/>
          </a:prstGeom>
          <a:solidFill>
            <a:srgbClr val="FFB81C"/>
          </a:solidFill>
          <a:ln/>
        </p:spPr>
      </p:sp>
      <p:sp>
        <p:nvSpPr>
          <p:cNvPr id="15" name="Text 11"/>
          <p:cNvSpPr txBox="1"/>
          <p:nvPr/>
        </p:nvSpPr>
        <p:spPr>
          <a:xfrm>
            <a:off x="8001000" y="2624328"/>
            <a:ext cx="347472" cy="347472"/>
          </a:xfrm>
          <a:prstGeom prst="rect">
            <a:avLst/>
          </a:prstGeom>
          <a:noFill/>
          <a:ln/>
        </p:spPr>
        <p:txBody>
          <a:bodyPr wrap="square" lIns="0" tIns="0" rIns="0" bIns="0" rtlCol="0" anchor="ctr"/>
          <a:lstStyle/>
          <a:p>
            <a:pPr marL="0" indent="0" algn="ctr">
              <a:buNone/>
            </a:pPr>
            <a:r>
              <a:rPr lang="en-US" sz="1300" b="1" dirty="0">
                <a:solidFill>
                  <a:srgbClr val="0A1F44"/>
                </a:solidFill>
                <a:latin typeface="Calibri" pitchFamily="34" charset="0"/>
                <a:ea typeface="Calibri" pitchFamily="34" charset="-122"/>
                <a:cs typeface="Calibri" pitchFamily="34" charset="-120"/>
              </a:rPr>
              <a:t>2</a:t>
            </a:r>
            <a:endParaRPr lang="en-US" sz="1300" dirty="0"/>
          </a:p>
        </p:txBody>
      </p:sp>
      <p:sp>
        <p:nvSpPr>
          <p:cNvPr id="16" name="Text 12"/>
          <p:cNvSpPr txBox="1"/>
          <p:nvPr/>
        </p:nvSpPr>
        <p:spPr>
          <a:xfrm>
            <a:off x="8503920" y="2606040"/>
            <a:ext cx="3108960" cy="566928"/>
          </a:xfrm>
          <a:prstGeom prst="rect">
            <a:avLst/>
          </a:prstGeom>
          <a:noFill/>
          <a:ln/>
        </p:spPr>
        <p:txBody>
          <a:bodyPr wrap="square" lIns="0" tIns="0" rIns="0" bIns="0" rtlCol="0" anchor="t"/>
          <a:lstStyle/>
          <a:p>
            <a:pPr marL="0" indent="0">
              <a:buNone/>
            </a:pPr>
            <a:r>
              <a:rPr lang="en-US" sz="1350" dirty="0">
                <a:solidFill>
                  <a:srgbClr val="1D2533"/>
                </a:solidFill>
                <a:latin typeface="Calibri" pitchFamily="34" charset="0"/>
                <a:ea typeface="Calibri" pitchFamily="34" charset="-122"/>
                <a:cs typeface="Calibri" pitchFamily="34" charset="-120"/>
              </a:rPr>
              <a:t>Deposit your work in eScholarship for a permanent, open link</a:t>
            </a:r>
            <a:endParaRPr lang="en-US" sz="1350" dirty="0"/>
          </a:p>
        </p:txBody>
      </p:sp>
      <p:sp>
        <p:nvSpPr>
          <p:cNvPr id="17" name="Shape 13"/>
          <p:cNvSpPr/>
          <p:nvPr/>
        </p:nvSpPr>
        <p:spPr>
          <a:xfrm>
            <a:off x="8001000" y="3282696"/>
            <a:ext cx="347472" cy="347472"/>
          </a:xfrm>
          <a:prstGeom prst="ellipse">
            <a:avLst/>
          </a:prstGeom>
          <a:solidFill>
            <a:srgbClr val="FFB81C"/>
          </a:solidFill>
          <a:ln/>
        </p:spPr>
      </p:sp>
      <p:sp>
        <p:nvSpPr>
          <p:cNvPr id="18" name="Text 14"/>
          <p:cNvSpPr txBox="1"/>
          <p:nvPr/>
        </p:nvSpPr>
        <p:spPr>
          <a:xfrm>
            <a:off x="8001000" y="3282696"/>
            <a:ext cx="347472" cy="347472"/>
          </a:xfrm>
          <a:prstGeom prst="rect">
            <a:avLst/>
          </a:prstGeom>
          <a:noFill/>
          <a:ln/>
        </p:spPr>
        <p:txBody>
          <a:bodyPr wrap="square" lIns="0" tIns="0" rIns="0" bIns="0" rtlCol="0" anchor="ctr"/>
          <a:lstStyle/>
          <a:p>
            <a:pPr marL="0" indent="0" algn="ctr">
              <a:buNone/>
            </a:pPr>
            <a:r>
              <a:rPr lang="en-US" sz="1300" b="1" dirty="0">
                <a:solidFill>
                  <a:srgbClr val="0A1F44"/>
                </a:solidFill>
                <a:latin typeface="Calibri" pitchFamily="34" charset="0"/>
                <a:ea typeface="Calibri" pitchFamily="34" charset="-122"/>
                <a:cs typeface="Calibri" pitchFamily="34" charset="-120"/>
              </a:rPr>
              <a:t>3</a:t>
            </a:r>
            <a:endParaRPr lang="en-US" sz="1300" dirty="0"/>
          </a:p>
        </p:txBody>
      </p:sp>
      <p:sp>
        <p:nvSpPr>
          <p:cNvPr id="19" name="Text 15"/>
          <p:cNvSpPr txBox="1"/>
          <p:nvPr/>
        </p:nvSpPr>
        <p:spPr>
          <a:xfrm>
            <a:off x="8503920" y="3264408"/>
            <a:ext cx="3108960" cy="566928"/>
          </a:xfrm>
          <a:prstGeom prst="rect">
            <a:avLst/>
          </a:prstGeom>
          <a:noFill/>
          <a:ln/>
        </p:spPr>
        <p:txBody>
          <a:bodyPr wrap="square" lIns="0" tIns="0" rIns="0" bIns="0" rtlCol="0" anchor="t"/>
          <a:lstStyle/>
          <a:p>
            <a:pPr marL="0" indent="0">
              <a:buNone/>
            </a:pPr>
            <a:r>
              <a:rPr lang="en-US" sz="1350" dirty="0">
                <a:solidFill>
                  <a:srgbClr val="1D2533"/>
                </a:solidFill>
                <a:latin typeface="Calibri" pitchFamily="34" charset="0"/>
                <a:ea typeface="Calibri" pitchFamily="34" charset="-122"/>
                <a:cs typeface="Calibri" pitchFamily="34" charset="-120"/>
              </a:rPr>
              <a:t>Set up ORCID and track your research impact</a:t>
            </a:r>
            <a:endParaRPr lang="en-US" sz="1350" dirty="0"/>
          </a:p>
        </p:txBody>
      </p:sp>
      <p:sp>
        <p:nvSpPr>
          <p:cNvPr id="20" name="Shape 16"/>
          <p:cNvSpPr/>
          <p:nvPr/>
        </p:nvSpPr>
        <p:spPr>
          <a:xfrm>
            <a:off x="8001000" y="3941064"/>
            <a:ext cx="347472" cy="347472"/>
          </a:xfrm>
          <a:prstGeom prst="ellipse">
            <a:avLst/>
          </a:prstGeom>
          <a:solidFill>
            <a:srgbClr val="FFB81C"/>
          </a:solidFill>
          <a:ln/>
        </p:spPr>
      </p:sp>
      <p:sp>
        <p:nvSpPr>
          <p:cNvPr id="21" name="Text 17"/>
          <p:cNvSpPr txBox="1"/>
          <p:nvPr/>
        </p:nvSpPr>
        <p:spPr>
          <a:xfrm>
            <a:off x="8001000" y="3941064"/>
            <a:ext cx="347472" cy="347472"/>
          </a:xfrm>
          <a:prstGeom prst="rect">
            <a:avLst/>
          </a:prstGeom>
          <a:noFill/>
          <a:ln/>
        </p:spPr>
        <p:txBody>
          <a:bodyPr wrap="square" lIns="0" tIns="0" rIns="0" bIns="0" rtlCol="0" anchor="ctr"/>
          <a:lstStyle/>
          <a:p>
            <a:pPr marL="0" indent="0" algn="ctr">
              <a:buNone/>
            </a:pPr>
            <a:r>
              <a:rPr lang="en-US" sz="1300" b="1" dirty="0">
                <a:solidFill>
                  <a:srgbClr val="0A1F44"/>
                </a:solidFill>
                <a:latin typeface="Calibri" pitchFamily="34" charset="0"/>
                <a:ea typeface="Calibri" pitchFamily="34" charset="-122"/>
                <a:cs typeface="Calibri" pitchFamily="34" charset="-120"/>
              </a:rPr>
              <a:t>4</a:t>
            </a:r>
            <a:endParaRPr lang="en-US" sz="1300" dirty="0"/>
          </a:p>
        </p:txBody>
      </p:sp>
      <p:sp>
        <p:nvSpPr>
          <p:cNvPr id="22" name="Text 18"/>
          <p:cNvSpPr txBox="1"/>
          <p:nvPr/>
        </p:nvSpPr>
        <p:spPr>
          <a:xfrm>
            <a:off x="8503920" y="3922776"/>
            <a:ext cx="3108960" cy="566928"/>
          </a:xfrm>
          <a:prstGeom prst="rect">
            <a:avLst/>
          </a:prstGeom>
          <a:noFill/>
          <a:ln/>
        </p:spPr>
        <p:txBody>
          <a:bodyPr wrap="square" lIns="0" tIns="0" rIns="0" bIns="0" rtlCol="0" anchor="t"/>
          <a:lstStyle/>
          <a:p>
            <a:pPr marL="0" indent="0">
              <a:buNone/>
            </a:pPr>
            <a:r>
              <a:rPr lang="en-US" sz="1350" dirty="0">
                <a:solidFill>
                  <a:srgbClr val="1D2533"/>
                </a:solidFill>
                <a:latin typeface="Calibri" pitchFamily="34" charset="0"/>
                <a:ea typeface="Calibri" pitchFamily="34" charset="-122"/>
                <a:cs typeface="Calibri" pitchFamily="34" charset="-120"/>
              </a:rPr>
              <a:t>Join the Authors Alliance fall series: Oct. 13, Nov. 17, Dec. 8 (Zoom)</a:t>
            </a:r>
            <a:endParaRPr lang="en-US" sz="1350" dirty="0"/>
          </a:p>
        </p:txBody>
      </p:sp>
      <p:sp>
        <p:nvSpPr>
          <p:cNvPr id="23" name="Shape 19"/>
          <p:cNvSpPr/>
          <p:nvPr/>
        </p:nvSpPr>
        <p:spPr>
          <a:xfrm>
            <a:off x="8001000" y="4690872"/>
            <a:ext cx="3611880" cy="0"/>
          </a:xfrm>
          <a:prstGeom prst="line">
            <a:avLst/>
          </a:prstGeom>
          <a:noFill/>
          <a:ln w="9525">
            <a:solidFill>
              <a:srgbClr val="D3D9E1"/>
            </a:solidFill>
            <a:prstDash val="solid"/>
          </a:ln>
        </p:spPr>
      </p:sp>
      <p:sp>
        <p:nvSpPr>
          <p:cNvPr id="24" name="Text 20"/>
          <p:cNvSpPr txBox="1"/>
          <p:nvPr/>
        </p:nvSpPr>
        <p:spPr>
          <a:xfrm>
            <a:off x="8001000" y="4828032"/>
            <a:ext cx="3611880" cy="256032"/>
          </a:xfrm>
          <a:prstGeom prst="rect">
            <a:avLst/>
          </a:prstGeom>
          <a:noFill/>
          <a:ln/>
        </p:spPr>
        <p:txBody>
          <a:bodyPr wrap="square" lIns="0" tIns="0" rIns="0" bIns="0" rtlCol="0" anchor="ctr"/>
          <a:lstStyle/>
          <a:p>
            <a:pPr marL="0" indent="0">
              <a:buNone/>
            </a:pPr>
            <a:r>
              <a:rPr lang="en-US" sz="1100" b="1" kern="0" spc="300" dirty="0">
                <a:solidFill>
                  <a:srgbClr val="003DA5"/>
                </a:solidFill>
                <a:latin typeface="Calibri" pitchFamily="34" charset="0"/>
                <a:ea typeface="Calibri" pitchFamily="34" charset="-122"/>
                <a:cs typeface="Calibri" pitchFamily="34" charset="-120"/>
              </a:rPr>
              <a:t>GO TO</a:t>
            </a:r>
            <a:endParaRPr lang="en-US" sz="1100" dirty="0"/>
          </a:p>
        </p:txBody>
      </p:sp>
      <p:sp>
        <p:nvSpPr>
          <p:cNvPr id="25" name="Text 21"/>
          <p:cNvSpPr txBox="1"/>
          <p:nvPr/>
        </p:nvSpPr>
        <p:spPr>
          <a:xfrm>
            <a:off x="8001000" y="5148072"/>
            <a:ext cx="3611880" cy="1097280"/>
          </a:xfrm>
          <a:prstGeom prst="rect">
            <a:avLst/>
          </a:prstGeom>
          <a:noFill/>
          <a:ln/>
        </p:spPr>
        <p:txBody>
          <a:bodyPr wrap="square" lIns="0" tIns="0" rIns="0" bIns="0" rtlCol="0" anchor="t"/>
          <a:lstStyle/>
          <a:p>
            <a:pPr marL="0" indent="0">
              <a:spcAft>
                <a:spcPts val="500"/>
              </a:spcAft>
              <a:buNone/>
            </a:pPr>
            <a:r>
              <a:rPr lang="en-US" sz="1300" b="1" u="sng" dirty="0">
                <a:solidFill>
                  <a:srgbClr val="003DA5"/>
                </a:solidFill>
                <a:latin typeface="Calibri" pitchFamily="34" charset="0"/>
                <a:ea typeface="Calibri" pitchFamily="34" charset="-122"/>
                <a:cs typeface="Calibri" pitchFamily="34" charset="-120"/>
                <a:hlinkClick r:id="rId5">
                  <a:extLst>
                    <a:ext uri="{A12FA001-AC4F-418D-AE19-62706E023703}">
                      <ahyp:hlinkClr xmlns:ahyp="http://schemas.microsoft.com/office/drawing/2018/hyperlinkcolor" val="tx"/>
                    </a:ext>
                  </a:extLst>
                </a:hlinkClick>
              </a:rPr>
              <a:t>Scholarly Communication Services</a:t>
            </a:r>
            <a:endParaRPr lang="en-US" sz="1300" dirty="0"/>
          </a:p>
          <a:p>
            <a:pPr marL="0" indent="0">
              <a:spcAft>
                <a:spcPts val="500"/>
              </a:spcAft>
              <a:buNone/>
            </a:pPr>
            <a:r>
              <a:rPr lang="en-US" sz="1300" u="sng" dirty="0">
                <a:solidFill>
                  <a:srgbClr val="003DA5"/>
                </a:solidFill>
                <a:latin typeface="Calibri" pitchFamily="34" charset="0"/>
                <a:ea typeface="Calibri" pitchFamily="34" charset="-122"/>
                <a:cs typeface="Calibri" pitchFamily="34" charset="-120"/>
                <a:hlinkClick r:id="rId6">
                  <a:extLst>
                    <a:ext uri="{A12FA001-AC4F-418D-AE19-62706E023703}">
                      <ahyp:hlinkClr xmlns:ahyp="http://schemas.microsoft.com/office/drawing/2018/hyperlinkcolor" val="tx"/>
                    </a:ext>
                  </a:extLst>
                </a:hlinkClick>
              </a:rPr>
              <a:t>Open Access guide</a:t>
            </a:r>
            <a:endParaRPr lang="en-US" sz="1300" dirty="0"/>
          </a:p>
          <a:p>
            <a:pPr marL="0" indent="0">
              <a:spcAft>
                <a:spcPts val="500"/>
              </a:spcAft>
              <a:buNone/>
            </a:pPr>
            <a:r>
              <a:rPr lang="en-US" sz="1300" u="sng" dirty="0">
                <a:solidFill>
                  <a:srgbClr val="003DA5"/>
                </a:solidFill>
                <a:latin typeface="Calibri" pitchFamily="34" charset="0"/>
                <a:ea typeface="Calibri" pitchFamily="34" charset="-122"/>
                <a:cs typeface="Calibri" pitchFamily="34" charset="-120"/>
                <a:hlinkClick r:id="rId7">
                  <a:extLst>
                    <a:ext uri="{A12FA001-AC4F-418D-AE19-62706E023703}">
                      <ahyp:hlinkClr xmlns:ahyp="http://schemas.microsoft.com/office/drawing/2018/hyperlinkcolor" val="tx"/>
                    </a:ext>
                  </a:extLst>
                </a:hlinkClick>
              </a:rPr>
              <a:t>UC OA publishing look-up (JOLT)</a:t>
            </a:r>
            <a:endParaRPr lang="en-US" sz="1300" dirty="0"/>
          </a:p>
          <a:p>
            <a:pPr marL="0" indent="0">
              <a:spcAft>
                <a:spcPts val="500"/>
              </a:spcAft>
              <a:buNone/>
            </a:pPr>
            <a:r>
              <a:rPr lang="en-US" sz="1300" u="sng" dirty="0">
                <a:solidFill>
                  <a:srgbClr val="003DA5"/>
                </a:solidFill>
                <a:latin typeface="Calibri" pitchFamily="34" charset="0"/>
                <a:ea typeface="Calibri" pitchFamily="34" charset="-122"/>
                <a:cs typeface="Calibri" pitchFamily="34" charset="-120"/>
                <a:hlinkClick r:id="rId8">
                  <a:extLst>
                    <a:ext uri="{A12FA001-AC4F-418D-AE19-62706E023703}">
                      <ahyp:hlinkClr xmlns:ahyp="http://schemas.microsoft.com/office/drawing/2018/hyperlinkcolor" val="tx"/>
                    </a:ext>
                  </a:extLst>
                </a:hlinkClick>
              </a:rPr>
              <a:t>Book a consultation with Jing</a:t>
            </a:r>
            <a:endParaRPr lang="en-US" sz="1300" dirty="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name="Slide 28">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548640" y="384048"/>
            <a:ext cx="9144000" cy="256032"/>
          </a:xfrm>
          <a:prstGeom prst="rect">
            <a:avLst/>
          </a:prstGeom>
          <a:noFill/>
          <a:ln/>
        </p:spPr>
        <p:txBody>
          <a:bodyPr wrap="square" lIns="0" tIns="0" rIns="0" bIns="0" rtlCol="0" anchor="ctr"/>
          <a:lstStyle/>
          <a:p>
            <a:pPr marL="0" indent="0">
              <a:buNone/>
            </a:pPr>
            <a:r>
              <a:rPr lang="en-US" sz="1100" b="1" kern="0" spc="300" dirty="0">
                <a:solidFill>
                  <a:srgbClr val="003DA5"/>
                </a:solidFill>
                <a:latin typeface="Calibri" pitchFamily="34" charset="0"/>
                <a:ea typeface="Calibri" pitchFamily="34" charset="-122"/>
                <a:cs typeface="Calibri" pitchFamily="34" charset="-120"/>
              </a:rPr>
              <a:t>02 · CONSULT</a:t>
            </a:r>
            <a:endParaRPr lang="en-US" sz="1100" dirty="0"/>
          </a:p>
        </p:txBody>
      </p:sp>
      <p:sp>
        <p:nvSpPr>
          <p:cNvPr id="3" name="Text 1"/>
          <p:cNvSpPr txBox="1"/>
          <p:nvPr/>
        </p:nvSpPr>
        <p:spPr>
          <a:xfrm>
            <a:off x="548640" y="658368"/>
            <a:ext cx="11064240" cy="685800"/>
          </a:xfrm>
          <a:prstGeom prst="rect">
            <a:avLst/>
          </a:prstGeom>
          <a:noFill/>
          <a:ln/>
        </p:spPr>
        <p:txBody>
          <a:bodyPr wrap="square" lIns="0" tIns="0" rIns="0" bIns="0" rtlCol="0" anchor="t"/>
          <a:lstStyle/>
          <a:p>
            <a:pPr marL="0" indent="0">
              <a:buNone/>
            </a:pPr>
            <a:r>
              <a:rPr lang="en-US" sz="3000" dirty="0">
                <a:solidFill>
                  <a:srgbClr val="0A1F44"/>
                </a:solidFill>
                <a:latin typeface="Cambria" pitchFamily="34" charset="0"/>
                <a:ea typeface="Cambria" pitchFamily="34" charset="-122"/>
                <a:cs typeface="Cambria" pitchFamily="34" charset="-120"/>
              </a:rPr>
              <a:t>Digital Scholarship</a:t>
            </a:r>
            <a:endParaRPr lang="en-US" sz="3000" dirty="0"/>
          </a:p>
        </p:txBody>
      </p:sp>
      <p:pic>
        <p:nvPicPr>
          <p:cNvPr id="4" name="Image 0" descr="preencoded.png"/>
          <p:cNvPicPr>
            <a:picLocks noChangeAspect="1"/>
          </p:cNvPicPr>
          <p:nvPr/>
        </p:nvPicPr>
        <p:blipFill>
          <a:blip r:embed="rId3"/>
          <a:stretch>
            <a:fillRect/>
          </a:stretch>
        </p:blipFill>
        <p:spPr>
          <a:xfrm>
            <a:off x="548640" y="6382512"/>
            <a:ext cx="1037744" cy="237744"/>
          </a:xfrm>
          <a:prstGeom prst="rect">
            <a:avLst/>
          </a:prstGeom>
        </p:spPr>
      </p:pic>
      <p:sp>
        <p:nvSpPr>
          <p:cNvPr id="5" name="Text 2"/>
          <p:cNvSpPr txBox="1"/>
          <p:nvPr/>
        </p:nvSpPr>
        <p:spPr>
          <a:xfrm>
            <a:off x="1769264" y="6382512"/>
            <a:ext cx="3657600" cy="237744"/>
          </a:xfrm>
          <a:prstGeom prst="rect">
            <a:avLst/>
          </a:prstGeom>
          <a:noFill/>
          <a:ln/>
        </p:spPr>
        <p:txBody>
          <a:bodyPr wrap="square" lIns="0" tIns="0" rIns="0" bIns="0" rtlCol="0" anchor="ctr"/>
          <a:lstStyle/>
          <a:p>
            <a:pPr marL="0" indent="0">
              <a:buNone/>
            </a:pPr>
            <a:r>
              <a:rPr lang="en-US" sz="900" dirty="0">
                <a:solidFill>
                  <a:srgbClr val="5F6B7D"/>
                </a:solidFill>
                <a:latin typeface="Calibri" pitchFamily="34" charset="0"/>
                <a:ea typeface="Calibri" pitchFamily="34" charset="-122"/>
                <a:cs typeface="Calibri" pitchFamily="34" charset="-120"/>
              </a:rPr>
              <a:t>Research &amp; Technology Services</a:t>
            </a:r>
            <a:endParaRPr lang="en-US" sz="900" dirty="0"/>
          </a:p>
        </p:txBody>
      </p:sp>
      <p:sp>
        <p:nvSpPr>
          <p:cNvPr id="6" name="Text 3"/>
          <p:cNvSpPr txBox="1"/>
          <p:nvPr/>
        </p:nvSpPr>
        <p:spPr>
          <a:xfrm>
            <a:off x="10728655" y="6382512"/>
            <a:ext cx="914400" cy="237744"/>
          </a:xfrm>
          <a:prstGeom prst="rect">
            <a:avLst/>
          </a:prstGeom>
          <a:noFill/>
          <a:ln/>
        </p:spPr>
        <p:txBody>
          <a:bodyPr wrap="square" lIns="0" tIns="0" rIns="0" bIns="0" rtlCol="0" anchor="ctr"/>
          <a:lstStyle/>
          <a:p>
            <a:pPr marL="0" indent="0" algn="r">
              <a:buNone/>
            </a:pPr>
            <a:r>
              <a:rPr lang="en-US" sz="900" dirty="0">
                <a:solidFill>
                  <a:srgbClr val="5F6B7D"/>
                </a:solidFill>
                <a:latin typeface="Calibri" pitchFamily="34" charset="0"/>
                <a:ea typeface="Calibri" pitchFamily="34" charset="-122"/>
                <a:cs typeface="Calibri" pitchFamily="34" charset="-120"/>
              </a:rPr>
              <a:t>28</a:t>
            </a:r>
            <a:endParaRPr lang="en-US" sz="900" dirty="0"/>
          </a:p>
        </p:txBody>
      </p:sp>
      <p:sp>
        <p:nvSpPr>
          <p:cNvPr id="7" name="Shape 4"/>
          <p:cNvSpPr/>
          <p:nvPr/>
        </p:nvSpPr>
        <p:spPr>
          <a:xfrm>
            <a:off x="658368" y="1709928"/>
            <a:ext cx="6330740" cy="4343400"/>
          </a:xfrm>
          <a:prstGeom prst="rect">
            <a:avLst/>
          </a:prstGeom>
          <a:ln w="15875">
            <a:solidFill>
              <a:srgbClr val="FFB81C"/>
            </a:solidFill>
            <a:prstDash val="solid"/>
          </a:ln>
        </p:spPr>
      </p:sp>
      <p:sp>
        <p:nvSpPr>
          <p:cNvPr id="8" name="Shape 5"/>
          <p:cNvSpPr/>
          <p:nvPr/>
        </p:nvSpPr>
        <p:spPr>
          <a:xfrm>
            <a:off x="548640" y="1600200"/>
            <a:ext cx="6330740" cy="4343400"/>
          </a:xfrm>
          <a:prstGeom prst="rect">
            <a:avLst/>
          </a:prstGeom>
          <a:solidFill>
            <a:srgbClr val="FFFFFF"/>
          </a:solidFill>
          <a:ln w="6350">
            <a:solidFill>
              <a:srgbClr val="D3D9E1"/>
            </a:solidFill>
            <a:prstDash val="solid"/>
          </a:ln>
          <a:effectLst>
            <a:outerShdw blurRad="101600" dist="38100" dir="5400000" algn="bl" rotWithShape="0">
              <a:srgbClr val="0A1F44">
                <a:alpha val="22000"/>
              </a:srgbClr>
            </a:outerShdw>
          </a:effectLst>
        </p:spPr>
      </p:sp>
      <p:pic>
        <p:nvPicPr>
          <p:cNvPr id="9" name="Image 1" descr="preencoded.png"/>
          <p:cNvPicPr>
            <a:picLocks noChangeAspect="1"/>
          </p:cNvPicPr>
          <p:nvPr/>
        </p:nvPicPr>
        <p:blipFill>
          <a:blip r:embed="rId4"/>
          <a:stretch>
            <a:fillRect/>
          </a:stretch>
        </p:blipFill>
        <p:spPr>
          <a:xfrm>
            <a:off x="548640" y="1600200"/>
            <a:ext cx="6330740" cy="4343400"/>
          </a:xfrm>
          <a:prstGeom prst="rect">
            <a:avLst/>
          </a:prstGeom>
        </p:spPr>
      </p:pic>
      <p:sp>
        <p:nvSpPr>
          <p:cNvPr id="10" name="Text 6"/>
          <p:cNvSpPr txBox="1"/>
          <p:nvPr/>
        </p:nvSpPr>
        <p:spPr>
          <a:xfrm>
            <a:off x="8001000" y="1600200"/>
            <a:ext cx="3611880" cy="256032"/>
          </a:xfrm>
          <a:prstGeom prst="rect">
            <a:avLst/>
          </a:prstGeom>
          <a:noFill/>
          <a:ln/>
        </p:spPr>
        <p:txBody>
          <a:bodyPr wrap="square" lIns="0" tIns="0" rIns="0" bIns="0" rtlCol="0" anchor="ctr"/>
          <a:lstStyle/>
          <a:p>
            <a:pPr marL="0" indent="0">
              <a:buNone/>
            </a:pPr>
            <a:r>
              <a:rPr lang="en-US" sz="1100" b="1" kern="0" spc="300" dirty="0">
                <a:solidFill>
                  <a:srgbClr val="003DA5"/>
                </a:solidFill>
                <a:latin typeface="Calibri" pitchFamily="34" charset="0"/>
                <a:ea typeface="Calibri" pitchFamily="34" charset="-122"/>
                <a:cs typeface="Calibri" pitchFamily="34" charset="-120"/>
              </a:rPr>
              <a:t>HOW TO USE IT</a:t>
            </a:r>
            <a:endParaRPr lang="en-US" sz="1100" dirty="0"/>
          </a:p>
        </p:txBody>
      </p:sp>
      <p:sp>
        <p:nvSpPr>
          <p:cNvPr id="11" name="Shape 7"/>
          <p:cNvSpPr/>
          <p:nvPr/>
        </p:nvSpPr>
        <p:spPr>
          <a:xfrm>
            <a:off x="8001000" y="1965960"/>
            <a:ext cx="347472" cy="347472"/>
          </a:xfrm>
          <a:prstGeom prst="ellipse">
            <a:avLst/>
          </a:prstGeom>
          <a:solidFill>
            <a:srgbClr val="FFB81C"/>
          </a:solidFill>
          <a:ln/>
        </p:spPr>
      </p:sp>
      <p:sp>
        <p:nvSpPr>
          <p:cNvPr id="12" name="Text 8"/>
          <p:cNvSpPr txBox="1"/>
          <p:nvPr/>
        </p:nvSpPr>
        <p:spPr>
          <a:xfrm>
            <a:off x="8001000" y="1965960"/>
            <a:ext cx="347472" cy="347472"/>
          </a:xfrm>
          <a:prstGeom prst="rect">
            <a:avLst/>
          </a:prstGeom>
          <a:noFill/>
          <a:ln/>
        </p:spPr>
        <p:txBody>
          <a:bodyPr wrap="square" lIns="0" tIns="0" rIns="0" bIns="0" rtlCol="0" anchor="ctr"/>
          <a:lstStyle/>
          <a:p>
            <a:pPr marL="0" indent="0" algn="ctr">
              <a:buNone/>
            </a:pPr>
            <a:r>
              <a:rPr lang="en-US" sz="1300" b="1" dirty="0">
                <a:solidFill>
                  <a:srgbClr val="0A1F44"/>
                </a:solidFill>
                <a:latin typeface="Calibri" pitchFamily="34" charset="0"/>
                <a:ea typeface="Calibri" pitchFamily="34" charset="-122"/>
                <a:cs typeface="Calibri" pitchFamily="34" charset="-120"/>
              </a:rPr>
              <a:t>1</a:t>
            </a:r>
            <a:endParaRPr lang="en-US" sz="1300" dirty="0"/>
          </a:p>
        </p:txBody>
      </p:sp>
      <p:sp>
        <p:nvSpPr>
          <p:cNvPr id="13" name="Text 9"/>
          <p:cNvSpPr txBox="1"/>
          <p:nvPr/>
        </p:nvSpPr>
        <p:spPr>
          <a:xfrm>
            <a:off x="8503920" y="1947672"/>
            <a:ext cx="3108960" cy="566928"/>
          </a:xfrm>
          <a:prstGeom prst="rect">
            <a:avLst/>
          </a:prstGeom>
          <a:noFill/>
          <a:ln/>
        </p:spPr>
        <p:txBody>
          <a:bodyPr wrap="square" lIns="0" tIns="0" rIns="0" bIns="0" rtlCol="0" anchor="t"/>
          <a:lstStyle/>
          <a:p>
            <a:pPr marL="0" indent="0">
              <a:buNone/>
            </a:pPr>
            <a:r>
              <a:rPr lang="en-US" sz="1350" dirty="0">
                <a:solidFill>
                  <a:srgbClr val="1D2533"/>
                </a:solidFill>
                <a:latin typeface="Calibri" pitchFamily="34" charset="0"/>
                <a:ea typeface="Calibri" pitchFamily="34" charset="-122"/>
                <a:cs typeface="Calibri" pitchFamily="34" charset="-120"/>
              </a:rPr>
              <a:t>Book a consultation to scope tools, data and preservation for your project</a:t>
            </a:r>
            <a:endParaRPr lang="en-US" sz="1350" dirty="0"/>
          </a:p>
        </p:txBody>
      </p:sp>
      <p:sp>
        <p:nvSpPr>
          <p:cNvPr id="14" name="Shape 10"/>
          <p:cNvSpPr/>
          <p:nvPr/>
        </p:nvSpPr>
        <p:spPr>
          <a:xfrm>
            <a:off x="8001000" y="2624328"/>
            <a:ext cx="347472" cy="347472"/>
          </a:xfrm>
          <a:prstGeom prst="ellipse">
            <a:avLst/>
          </a:prstGeom>
          <a:solidFill>
            <a:srgbClr val="FFB81C"/>
          </a:solidFill>
          <a:ln/>
        </p:spPr>
      </p:sp>
      <p:sp>
        <p:nvSpPr>
          <p:cNvPr id="15" name="Text 11"/>
          <p:cNvSpPr txBox="1"/>
          <p:nvPr/>
        </p:nvSpPr>
        <p:spPr>
          <a:xfrm>
            <a:off x="8001000" y="2624328"/>
            <a:ext cx="347472" cy="347472"/>
          </a:xfrm>
          <a:prstGeom prst="rect">
            <a:avLst/>
          </a:prstGeom>
          <a:noFill/>
          <a:ln/>
        </p:spPr>
        <p:txBody>
          <a:bodyPr wrap="square" lIns="0" tIns="0" rIns="0" bIns="0" rtlCol="0" anchor="ctr"/>
          <a:lstStyle/>
          <a:p>
            <a:pPr marL="0" indent="0" algn="ctr">
              <a:buNone/>
            </a:pPr>
            <a:r>
              <a:rPr lang="en-US" sz="1300" b="1" dirty="0">
                <a:solidFill>
                  <a:srgbClr val="0A1F44"/>
                </a:solidFill>
                <a:latin typeface="Calibri" pitchFamily="34" charset="0"/>
                <a:ea typeface="Calibri" pitchFamily="34" charset="-122"/>
                <a:cs typeface="Calibri" pitchFamily="34" charset="-120"/>
              </a:rPr>
              <a:t>2</a:t>
            </a:r>
            <a:endParaRPr lang="en-US" sz="1300" dirty="0"/>
          </a:p>
        </p:txBody>
      </p:sp>
      <p:sp>
        <p:nvSpPr>
          <p:cNvPr id="16" name="Text 12"/>
          <p:cNvSpPr txBox="1"/>
          <p:nvPr/>
        </p:nvSpPr>
        <p:spPr>
          <a:xfrm>
            <a:off x="8503920" y="2606040"/>
            <a:ext cx="3108960" cy="566928"/>
          </a:xfrm>
          <a:prstGeom prst="rect">
            <a:avLst/>
          </a:prstGeom>
          <a:noFill/>
          <a:ln/>
        </p:spPr>
        <p:txBody>
          <a:bodyPr wrap="square" lIns="0" tIns="0" rIns="0" bIns="0" rtlCol="0" anchor="t"/>
          <a:lstStyle/>
          <a:p>
            <a:pPr marL="0" indent="0">
              <a:buNone/>
            </a:pPr>
            <a:r>
              <a:rPr lang="en-US" sz="1350" dirty="0">
                <a:solidFill>
                  <a:srgbClr val="1D2533"/>
                </a:solidFill>
                <a:latin typeface="Calibri" pitchFamily="34" charset="0"/>
                <a:ea typeface="Calibri" pitchFamily="34" charset="-122"/>
                <a:cs typeface="Calibri" pitchFamily="34" charset="-120"/>
              </a:rPr>
              <a:t>Earn the Digital Scholarship Certificate on Canvas</a:t>
            </a:r>
            <a:endParaRPr lang="en-US" sz="1350" dirty="0"/>
          </a:p>
        </p:txBody>
      </p:sp>
      <p:sp>
        <p:nvSpPr>
          <p:cNvPr id="17" name="Shape 13"/>
          <p:cNvSpPr/>
          <p:nvPr/>
        </p:nvSpPr>
        <p:spPr>
          <a:xfrm>
            <a:off x="8001000" y="3282696"/>
            <a:ext cx="347472" cy="347472"/>
          </a:xfrm>
          <a:prstGeom prst="ellipse">
            <a:avLst/>
          </a:prstGeom>
          <a:solidFill>
            <a:srgbClr val="FFB81C"/>
          </a:solidFill>
          <a:ln/>
        </p:spPr>
      </p:sp>
      <p:sp>
        <p:nvSpPr>
          <p:cNvPr id="18" name="Text 14"/>
          <p:cNvSpPr txBox="1"/>
          <p:nvPr/>
        </p:nvSpPr>
        <p:spPr>
          <a:xfrm>
            <a:off x="8001000" y="3282696"/>
            <a:ext cx="347472" cy="347472"/>
          </a:xfrm>
          <a:prstGeom prst="rect">
            <a:avLst/>
          </a:prstGeom>
          <a:noFill/>
          <a:ln/>
        </p:spPr>
        <p:txBody>
          <a:bodyPr wrap="square" lIns="0" tIns="0" rIns="0" bIns="0" rtlCol="0" anchor="ctr"/>
          <a:lstStyle/>
          <a:p>
            <a:pPr marL="0" indent="0" algn="ctr">
              <a:buNone/>
            </a:pPr>
            <a:r>
              <a:rPr lang="en-US" sz="1300" b="1" dirty="0">
                <a:solidFill>
                  <a:srgbClr val="0A1F44"/>
                </a:solidFill>
                <a:latin typeface="Calibri" pitchFamily="34" charset="0"/>
                <a:ea typeface="Calibri" pitchFamily="34" charset="-122"/>
                <a:cs typeface="Calibri" pitchFamily="34" charset="-120"/>
              </a:rPr>
              <a:t>3</a:t>
            </a:r>
            <a:endParaRPr lang="en-US" sz="1300" dirty="0"/>
          </a:p>
        </p:txBody>
      </p:sp>
      <p:sp>
        <p:nvSpPr>
          <p:cNvPr id="19" name="Text 15"/>
          <p:cNvSpPr txBox="1"/>
          <p:nvPr/>
        </p:nvSpPr>
        <p:spPr>
          <a:xfrm>
            <a:off x="8503920" y="3264408"/>
            <a:ext cx="3108960" cy="566928"/>
          </a:xfrm>
          <a:prstGeom prst="rect">
            <a:avLst/>
          </a:prstGeom>
          <a:noFill/>
          <a:ln/>
        </p:spPr>
        <p:txBody>
          <a:bodyPr wrap="square" lIns="0" tIns="0" rIns="0" bIns="0" rtlCol="0" anchor="t"/>
          <a:lstStyle/>
          <a:p>
            <a:pPr marL="0" indent="0">
              <a:buNone/>
            </a:pPr>
            <a:r>
              <a:rPr lang="en-US" sz="1350" dirty="0">
                <a:solidFill>
                  <a:srgbClr val="1D2533"/>
                </a:solidFill>
                <a:latin typeface="Calibri" pitchFamily="34" charset="0"/>
                <a:ea typeface="Calibri" pitchFamily="34" charset="-122"/>
                <a:cs typeface="Calibri" pitchFamily="34" charset="-120"/>
              </a:rPr>
              <a:t>Present at the quarterly ORCA Forum and publish with a DOI</a:t>
            </a:r>
            <a:endParaRPr lang="en-US" sz="1350" dirty="0"/>
          </a:p>
        </p:txBody>
      </p:sp>
      <p:sp>
        <p:nvSpPr>
          <p:cNvPr id="20" name="Shape 16"/>
          <p:cNvSpPr/>
          <p:nvPr/>
        </p:nvSpPr>
        <p:spPr>
          <a:xfrm>
            <a:off x="8001000" y="3941064"/>
            <a:ext cx="347472" cy="347472"/>
          </a:xfrm>
          <a:prstGeom prst="ellipse">
            <a:avLst/>
          </a:prstGeom>
          <a:solidFill>
            <a:srgbClr val="FFB81C"/>
          </a:solidFill>
          <a:ln/>
        </p:spPr>
      </p:sp>
      <p:sp>
        <p:nvSpPr>
          <p:cNvPr id="21" name="Text 17"/>
          <p:cNvSpPr txBox="1"/>
          <p:nvPr/>
        </p:nvSpPr>
        <p:spPr>
          <a:xfrm>
            <a:off x="8001000" y="3941064"/>
            <a:ext cx="347472" cy="347472"/>
          </a:xfrm>
          <a:prstGeom prst="rect">
            <a:avLst/>
          </a:prstGeom>
          <a:noFill/>
          <a:ln/>
        </p:spPr>
        <p:txBody>
          <a:bodyPr wrap="square" lIns="0" tIns="0" rIns="0" bIns="0" rtlCol="0" anchor="ctr"/>
          <a:lstStyle/>
          <a:p>
            <a:pPr marL="0" indent="0" algn="ctr">
              <a:buNone/>
            </a:pPr>
            <a:r>
              <a:rPr lang="en-US" sz="1300" b="1" dirty="0">
                <a:solidFill>
                  <a:srgbClr val="0A1F44"/>
                </a:solidFill>
                <a:latin typeface="Calibri" pitchFamily="34" charset="0"/>
                <a:ea typeface="Calibri" pitchFamily="34" charset="-122"/>
                <a:cs typeface="Calibri" pitchFamily="34" charset="-120"/>
              </a:rPr>
              <a:t>4</a:t>
            </a:r>
            <a:endParaRPr lang="en-US" sz="1300" dirty="0"/>
          </a:p>
        </p:txBody>
      </p:sp>
      <p:sp>
        <p:nvSpPr>
          <p:cNvPr id="22" name="Text 18"/>
          <p:cNvSpPr txBox="1"/>
          <p:nvPr/>
        </p:nvSpPr>
        <p:spPr>
          <a:xfrm>
            <a:off x="8503920" y="3922776"/>
            <a:ext cx="3108960" cy="566928"/>
          </a:xfrm>
          <a:prstGeom prst="rect">
            <a:avLst/>
          </a:prstGeom>
          <a:noFill/>
          <a:ln/>
        </p:spPr>
        <p:txBody>
          <a:bodyPr wrap="square" lIns="0" tIns="0" rIns="0" bIns="0" rtlCol="0" anchor="t"/>
          <a:lstStyle/>
          <a:p>
            <a:pPr marL="0" indent="0">
              <a:buNone/>
            </a:pPr>
            <a:r>
              <a:rPr lang="en-US" sz="1350" dirty="0">
                <a:solidFill>
                  <a:srgbClr val="1D2533"/>
                </a:solidFill>
                <a:latin typeface="Calibri" pitchFamily="34" charset="0"/>
                <a:ea typeface="Calibri" pitchFamily="34" charset="-122"/>
                <a:cs typeface="Calibri" pitchFamily="34" charset="-120"/>
              </a:rPr>
              <a:t>Listen to The Reference Desk podcast on Spotify</a:t>
            </a:r>
            <a:endParaRPr lang="en-US" sz="1350" dirty="0"/>
          </a:p>
        </p:txBody>
      </p:sp>
      <p:sp>
        <p:nvSpPr>
          <p:cNvPr id="23" name="Shape 19"/>
          <p:cNvSpPr/>
          <p:nvPr/>
        </p:nvSpPr>
        <p:spPr>
          <a:xfrm>
            <a:off x="8001000" y="4690872"/>
            <a:ext cx="3611880" cy="0"/>
          </a:xfrm>
          <a:prstGeom prst="line">
            <a:avLst/>
          </a:prstGeom>
          <a:noFill/>
          <a:ln w="9525">
            <a:solidFill>
              <a:srgbClr val="D3D9E1"/>
            </a:solidFill>
            <a:prstDash val="solid"/>
          </a:ln>
        </p:spPr>
      </p:sp>
      <p:sp>
        <p:nvSpPr>
          <p:cNvPr id="24" name="Text 20"/>
          <p:cNvSpPr txBox="1"/>
          <p:nvPr/>
        </p:nvSpPr>
        <p:spPr>
          <a:xfrm>
            <a:off x="8001000" y="4828032"/>
            <a:ext cx="3611880" cy="256032"/>
          </a:xfrm>
          <a:prstGeom prst="rect">
            <a:avLst/>
          </a:prstGeom>
          <a:noFill/>
          <a:ln/>
        </p:spPr>
        <p:txBody>
          <a:bodyPr wrap="square" lIns="0" tIns="0" rIns="0" bIns="0" rtlCol="0" anchor="ctr"/>
          <a:lstStyle/>
          <a:p>
            <a:pPr marL="0" indent="0">
              <a:buNone/>
            </a:pPr>
            <a:r>
              <a:rPr lang="en-US" sz="1100" b="1" kern="0" spc="300" dirty="0">
                <a:solidFill>
                  <a:srgbClr val="003DA5"/>
                </a:solidFill>
                <a:latin typeface="Calibri" pitchFamily="34" charset="0"/>
                <a:ea typeface="Calibri" pitchFamily="34" charset="-122"/>
                <a:cs typeface="Calibri" pitchFamily="34" charset="-120"/>
              </a:rPr>
              <a:t>GO TO</a:t>
            </a:r>
            <a:endParaRPr lang="en-US" sz="1100" dirty="0"/>
          </a:p>
        </p:txBody>
      </p:sp>
      <p:sp>
        <p:nvSpPr>
          <p:cNvPr id="25" name="Text 21"/>
          <p:cNvSpPr txBox="1"/>
          <p:nvPr/>
        </p:nvSpPr>
        <p:spPr>
          <a:xfrm>
            <a:off x="8001000" y="5148072"/>
            <a:ext cx="3611880" cy="1097280"/>
          </a:xfrm>
          <a:prstGeom prst="rect">
            <a:avLst/>
          </a:prstGeom>
          <a:noFill/>
          <a:ln/>
        </p:spPr>
        <p:txBody>
          <a:bodyPr wrap="square" lIns="0" tIns="0" rIns="0" bIns="0" rtlCol="0" anchor="t"/>
          <a:lstStyle/>
          <a:p>
            <a:pPr marL="0" indent="0">
              <a:spcAft>
                <a:spcPts val="500"/>
              </a:spcAft>
              <a:buNone/>
            </a:pPr>
            <a:r>
              <a:rPr lang="en-US" sz="1300" b="1" u="sng" dirty="0">
                <a:solidFill>
                  <a:srgbClr val="003DA5"/>
                </a:solidFill>
                <a:latin typeface="Calibri" pitchFamily="34" charset="0"/>
                <a:ea typeface="Calibri" pitchFamily="34" charset="-122"/>
                <a:cs typeface="Calibri" pitchFamily="34" charset="-120"/>
                <a:hlinkClick r:id="rId5">
                  <a:extLst>
                    <a:ext uri="{A12FA001-AC4F-418D-AE19-62706E023703}">
                      <ahyp:hlinkClr xmlns:ahyp="http://schemas.microsoft.com/office/drawing/2018/hyperlinkcolor" val="tx"/>
                    </a:ext>
                  </a:extLst>
                </a:hlinkClick>
              </a:rPr>
              <a:t>Digital Scholarship page</a:t>
            </a:r>
            <a:endParaRPr lang="en-US" sz="1300" dirty="0"/>
          </a:p>
          <a:p>
            <a:pPr marL="0" indent="0">
              <a:spcAft>
                <a:spcPts val="500"/>
              </a:spcAft>
              <a:buNone/>
            </a:pPr>
            <a:r>
              <a:rPr lang="en-US" sz="1300" u="sng" dirty="0">
                <a:solidFill>
                  <a:srgbClr val="003DA5"/>
                </a:solidFill>
                <a:latin typeface="Calibri" pitchFamily="34" charset="0"/>
                <a:ea typeface="Calibri" pitchFamily="34" charset="-122"/>
                <a:cs typeface="Calibri" pitchFamily="34" charset="-120"/>
                <a:hlinkClick r:id="rId6">
                  <a:extLst>
                    <a:ext uri="{A12FA001-AC4F-418D-AE19-62706E023703}">
                      <ahyp:hlinkClr xmlns:ahyp="http://schemas.microsoft.com/office/drawing/2018/hyperlinkcolor" val="tx"/>
                    </a:ext>
                  </a:extLst>
                </a:hlinkClick>
              </a:rPr>
              <a:t>The Reference Desk podcast</a:t>
            </a:r>
            <a:endParaRPr lang="en-US" sz="1300" dirty="0"/>
          </a:p>
          <a:p>
            <a:pPr marL="0" indent="0">
              <a:spcAft>
                <a:spcPts val="500"/>
              </a:spcAft>
              <a:buNone/>
            </a:pPr>
            <a:r>
              <a:rPr lang="en-US" sz="1300" u="sng" dirty="0">
                <a:solidFill>
                  <a:srgbClr val="003DA5"/>
                </a:solidFill>
                <a:latin typeface="Calibri" pitchFamily="34" charset="0"/>
                <a:ea typeface="Calibri" pitchFamily="34" charset="-122"/>
                <a:cs typeface="Calibri" pitchFamily="34" charset="-120"/>
                <a:hlinkClick r:id="rId7">
                  <a:extLst>
                    <a:ext uri="{A12FA001-AC4F-418D-AE19-62706E023703}">
                      <ahyp:hlinkClr xmlns:ahyp="http://schemas.microsoft.com/office/drawing/2018/hyperlinkcolor" val="tx"/>
                    </a:ext>
                  </a:extLst>
                </a:hlinkClick>
              </a:rPr>
              <a:t>ORCA Forum on eScholarship</a:t>
            </a:r>
            <a:endParaRPr lang="en-US" sz="1300" dirty="0"/>
          </a:p>
          <a:p>
            <a:pPr marL="0" indent="0">
              <a:spcAft>
                <a:spcPts val="500"/>
              </a:spcAft>
              <a:buNone/>
            </a:pPr>
            <a:r>
              <a:rPr lang="en-US" sz="1300" u="sng" dirty="0">
                <a:solidFill>
                  <a:srgbClr val="003DA5"/>
                </a:solidFill>
                <a:latin typeface="Calibri" pitchFamily="34" charset="0"/>
                <a:ea typeface="Calibri" pitchFamily="34" charset="-122"/>
                <a:cs typeface="Calibri" pitchFamily="34" charset="-120"/>
                <a:hlinkClick r:id="rId8">
                  <a:extLst>
                    <a:ext uri="{A12FA001-AC4F-418D-AE19-62706E023703}">
                      <ahyp:hlinkClr xmlns:ahyp="http://schemas.microsoft.com/office/drawing/2018/hyperlinkcolor" val="tx"/>
                    </a:ext>
                  </a:extLst>
                </a:hlinkClick>
              </a:rPr>
              <a:t>Digital Scholarship newsletter</a:t>
            </a:r>
            <a:endParaRPr lang="en-US" sz="1300" dirty="0"/>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name="Slide 29">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548640" y="384048"/>
            <a:ext cx="9144000" cy="256032"/>
          </a:xfrm>
          <a:prstGeom prst="rect">
            <a:avLst/>
          </a:prstGeom>
          <a:noFill/>
          <a:ln/>
        </p:spPr>
        <p:txBody>
          <a:bodyPr wrap="square" lIns="0" tIns="0" rIns="0" bIns="0" rtlCol="0" anchor="ctr"/>
          <a:lstStyle/>
          <a:p>
            <a:pPr marL="0" indent="0">
              <a:buNone/>
            </a:pPr>
            <a:r>
              <a:rPr lang="en-US" sz="1100" b="1" kern="0" spc="300" dirty="0">
                <a:solidFill>
                  <a:srgbClr val="003DA5"/>
                </a:solidFill>
                <a:latin typeface="Calibri" pitchFamily="34" charset="0"/>
                <a:ea typeface="Calibri" pitchFamily="34" charset="-122"/>
                <a:cs typeface="Calibri" pitchFamily="34" charset="-120"/>
              </a:rPr>
              <a:t>02 · CONSULT</a:t>
            </a:r>
            <a:endParaRPr lang="en-US" sz="1100" dirty="0"/>
          </a:p>
        </p:txBody>
      </p:sp>
      <p:sp>
        <p:nvSpPr>
          <p:cNvPr id="3" name="Text 1"/>
          <p:cNvSpPr txBox="1"/>
          <p:nvPr/>
        </p:nvSpPr>
        <p:spPr>
          <a:xfrm>
            <a:off x="548640" y="658368"/>
            <a:ext cx="11064240" cy="685800"/>
          </a:xfrm>
          <a:prstGeom prst="rect">
            <a:avLst/>
          </a:prstGeom>
          <a:noFill/>
          <a:ln/>
        </p:spPr>
        <p:txBody>
          <a:bodyPr wrap="square" lIns="0" tIns="0" rIns="0" bIns="0" rtlCol="0" anchor="t"/>
          <a:lstStyle/>
          <a:p>
            <a:pPr marL="0" indent="0">
              <a:buNone/>
            </a:pPr>
            <a:r>
              <a:rPr lang="en-US" sz="3000" dirty="0">
                <a:solidFill>
                  <a:srgbClr val="0A1F44"/>
                </a:solidFill>
                <a:latin typeface="Cambria" pitchFamily="34" charset="0"/>
                <a:ea typeface="Cambria" pitchFamily="34" charset="-122"/>
                <a:cs typeface="Cambria" pitchFamily="34" charset="-120"/>
              </a:rPr>
              <a:t>The Reference Desk Podcast</a:t>
            </a:r>
            <a:endParaRPr lang="en-US" sz="3000" dirty="0"/>
          </a:p>
        </p:txBody>
      </p:sp>
      <p:pic>
        <p:nvPicPr>
          <p:cNvPr id="4" name="Image 0" descr="preencoded.png"/>
          <p:cNvPicPr>
            <a:picLocks noChangeAspect="1"/>
          </p:cNvPicPr>
          <p:nvPr/>
        </p:nvPicPr>
        <p:blipFill>
          <a:blip r:embed="rId3"/>
          <a:stretch>
            <a:fillRect/>
          </a:stretch>
        </p:blipFill>
        <p:spPr>
          <a:xfrm>
            <a:off x="548640" y="6382512"/>
            <a:ext cx="1037744" cy="237744"/>
          </a:xfrm>
          <a:prstGeom prst="rect">
            <a:avLst/>
          </a:prstGeom>
        </p:spPr>
      </p:pic>
      <p:sp>
        <p:nvSpPr>
          <p:cNvPr id="5" name="Text 2"/>
          <p:cNvSpPr txBox="1"/>
          <p:nvPr/>
        </p:nvSpPr>
        <p:spPr>
          <a:xfrm>
            <a:off x="1769264" y="6382512"/>
            <a:ext cx="3657600" cy="237744"/>
          </a:xfrm>
          <a:prstGeom prst="rect">
            <a:avLst/>
          </a:prstGeom>
          <a:noFill/>
          <a:ln/>
        </p:spPr>
        <p:txBody>
          <a:bodyPr wrap="square" lIns="0" tIns="0" rIns="0" bIns="0" rtlCol="0" anchor="ctr"/>
          <a:lstStyle/>
          <a:p>
            <a:pPr marL="0" indent="0">
              <a:buNone/>
            </a:pPr>
            <a:r>
              <a:rPr lang="en-US" sz="900" dirty="0">
                <a:solidFill>
                  <a:srgbClr val="5F6B7D"/>
                </a:solidFill>
                <a:latin typeface="Calibri" pitchFamily="34" charset="0"/>
                <a:ea typeface="Calibri" pitchFamily="34" charset="-122"/>
                <a:cs typeface="Calibri" pitchFamily="34" charset="-120"/>
              </a:rPr>
              <a:t>Research &amp; Technology Services</a:t>
            </a:r>
            <a:endParaRPr lang="en-US" sz="900" dirty="0"/>
          </a:p>
        </p:txBody>
      </p:sp>
      <p:sp>
        <p:nvSpPr>
          <p:cNvPr id="6" name="Text 3"/>
          <p:cNvSpPr txBox="1"/>
          <p:nvPr/>
        </p:nvSpPr>
        <p:spPr>
          <a:xfrm>
            <a:off x="10728655" y="6382512"/>
            <a:ext cx="914400" cy="237744"/>
          </a:xfrm>
          <a:prstGeom prst="rect">
            <a:avLst/>
          </a:prstGeom>
          <a:noFill/>
          <a:ln/>
        </p:spPr>
        <p:txBody>
          <a:bodyPr wrap="square" lIns="0" tIns="0" rIns="0" bIns="0" rtlCol="0" anchor="ctr"/>
          <a:lstStyle/>
          <a:p>
            <a:pPr marL="0" indent="0" algn="r">
              <a:buNone/>
            </a:pPr>
            <a:r>
              <a:rPr lang="en-US" sz="900" dirty="0">
                <a:solidFill>
                  <a:srgbClr val="5F6B7D"/>
                </a:solidFill>
                <a:latin typeface="Calibri" pitchFamily="34" charset="0"/>
                <a:ea typeface="Calibri" pitchFamily="34" charset="-122"/>
                <a:cs typeface="Calibri" pitchFamily="34" charset="-120"/>
              </a:rPr>
              <a:t>29</a:t>
            </a:r>
            <a:endParaRPr lang="en-US" sz="900" dirty="0"/>
          </a:p>
        </p:txBody>
      </p:sp>
      <p:sp>
        <p:nvSpPr>
          <p:cNvPr id="7" name="Shape 4"/>
          <p:cNvSpPr/>
          <p:nvPr/>
        </p:nvSpPr>
        <p:spPr>
          <a:xfrm>
            <a:off x="658368" y="1709928"/>
            <a:ext cx="4206240" cy="4194556"/>
          </a:xfrm>
          <a:prstGeom prst="rect">
            <a:avLst/>
          </a:prstGeom>
          <a:ln w="15875">
            <a:solidFill>
              <a:srgbClr val="FFB81C"/>
            </a:solidFill>
            <a:prstDash val="solid"/>
          </a:ln>
        </p:spPr>
      </p:sp>
      <p:sp>
        <p:nvSpPr>
          <p:cNvPr id="8" name="Shape 5"/>
          <p:cNvSpPr/>
          <p:nvPr/>
        </p:nvSpPr>
        <p:spPr>
          <a:xfrm>
            <a:off x="548640" y="1600200"/>
            <a:ext cx="4206240" cy="4194556"/>
          </a:xfrm>
          <a:prstGeom prst="rect">
            <a:avLst/>
          </a:prstGeom>
          <a:solidFill>
            <a:srgbClr val="FFFFFF"/>
          </a:solidFill>
          <a:ln w="6350">
            <a:solidFill>
              <a:srgbClr val="D3D9E1"/>
            </a:solidFill>
            <a:prstDash val="solid"/>
          </a:ln>
          <a:effectLst>
            <a:outerShdw blurRad="101600" dist="38100" dir="5400000" algn="bl" rotWithShape="0">
              <a:srgbClr val="0A1F44">
                <a:alpha val="22000"/>
              </a:srgbClr>
            </a:outerShdw>
          </a:effectLst>
        </p:spPr>
      </p:sp>
      <p:pic>
        <p:nvPicPr>
          <p:cNvPr id="9" name="Image 1" descr="preencoded.png"/>
          <p:cNvPicPr>
            <a:picLocks noChangeAspect="1"/>
          </p:cNvPicPr>
          <p:nvPr/>
        </p:nvPicPr>
        <p:blipFill>
          <a:blip r:embed="rId4"/>
          <a:stretch>
            <a:fillRect/>
          </a:stretch>
        </p:blipFill>
        <p:spPr>
          <a:xfrm>
            <a:off x="548640" y="1600200"/>
            <a:ext cx="4206240" cy="4194556"/>
          </a:xfrm>
          <a:prstGeom prst="rect">
            <a:avLst/>
          </a:prstGeom>
        </p:spPr>
      </p:pic>
      <p:sp>
        <p:nvSpPr>
          <p:cNvPr id="10" name="Text 6"/>
          <p:cNvSpPr txBox="1"/>
          <p:nvPr/>
        </p:nvSpPr>
        <p:spPr>
          <a:xfrm>
            <a:off x="5257800" y="1645920"/>
            <a:ext cx="6309360" cy="1097280"/>
          </a:xfrm>
          <a:prstGeom prst="rect">
            <a:avLst/>
          </a:prstGeom>
          <a:noFill/>
          <a:ln/>
        </p:spPr>
        <p:txBody>
          <a:bodyPr wrap="square" lIns="0" tIns="0" rIns="0" bIns="0" rtlCol="0" anchor="t"/>
          <a:lstStyle/>
          <a:p>
            <a:pPr marL="0" indent="0">
              <a:buNone/>
            </a:pPr>
            <a:r>
              <a:rPr lang="en-US" sz="2100" i="1" dirty="0">
                <a:solidFill>
                  <a:srgbClr val="0A1F44"/>
                </a:solidFill>
                <a:latin typeface="Cambria" pitchFamily="34" charset="0"/>
                <a:ea typeface="Cambria" pitchFamily="34" charset="-122"/>
                <a:cs typeface="Cambria" pitchFamily="34" charset="-120"/>
              </a:rPr>
              <a:t>Biweekly conversations with UCR faculty and student researchers — their projects, the library tools they use, and the books shaping their thinking.</a:t>
            </a:r>
            <a:endParaRPr lang="en-US" sz="2100" dirty="0"/>
          </a:p>
        </p:txBody>
      </p:sp>
      <p:sp>
        <p:nvSpPr>
          <p:cNvPr id="11" name="Shape 7"/>
          <p:cNvSpPr/>
          <p:nvPr/>
        </p:nvSpPr>
        <p:spPr>
          <a:xfrm>
            <a:off x="5257800" y="2697480"/>
            <a:ext cx="3584448" cy="2240280"/>
          </a:xfrm>
          <a:prstGeom prst="rect">
            <a:avLst/>
          </a:prstGeom>
          <a:solidFill>
            <a:srgbClr val="FFFFFF"/>
          </a:solidFill>
          <a:ln w="6350">
            <a:solidFill>
              <a:srgbClr val="D3D9E1"/>
            </a:solidFill>
            <a:prstDash val="solid"/>
          </a:ln>
          <a:effectLst>
            <a:outerShdw blurRad="101600" dist="38100" dir="5400000" algn="bl" rotWithShape="0">
              <a:srgbClr val="0A1F44">
                <a:alpha val="22000"/>
              </a:srgbClr>
            </a:outerShdw>
          </a:effectLst>
        </p:spPr>
      </p:sp>
      <p:pic>
        <p:nvPicPr>
          <p:cNvPr id="12" name="Image 2" descr="preencoded.png"/>
          <p:cNvPicPr>
            <a:picLocks noChangeAspect="1"/>
          </p:cNvPicPr>
          <p:nvPr/>
        </p:nvPicPr>
        <p:blipFill>
          <a:blip r:embed="rId5"/>
          <a:stretch>
            <a:fillRect/>
          </a:stretch>
        </p:blipFill>
        <p:spPr>
          <a:xfrm>
            <a:off x="5257800" y="2697480"/>
            <a:ext cx="3584448" cy="2240280"/>
          </a:xfrm>
          <a:prstGeom prst="rect">
            <a:avLst/>
          </a:prstGeom>
        </p:spPr>
      </p:pic>
      <p:pic>
        <p:nvPicPr>
          <p:cNvPr id="13" name="Image 3" descr="preencoded.png"/>
          <p:cNvPicPr>
            <a:picLocks noChangeAspect="1"/>
          </p:cNvPicPr>
          <p:nvPr/>
        </p:nvPicPr>
        <p:blipFill>
          <a:blip r:embed="rId6"/>
          <a:stretch>
            <a:fillRect/>
          </a:stretch>
        </p:blipFill>
        <p:spPr>
          <a:xfrm>
            <a:off x="5257800" y="5074920"/>
            <a:ext cx="914400" cy="914400"/>
          </a:xfrm>
          <a:prstGeom prst="rect">
            <a:avLst/>
          </a:prstGeom>
        </p:spPr>
      </p:pic>
      <p:sp>
        <p:nvSpPr>
          <p:cNvPr id="14" name="Text 8"/>
          <p:cNvSpPr txBox="1"/>
          <p:nvPr/>
        </p:nvSpPr>
        <p:spPr>
          <a:xfrm>
            <a:off x="6355080" y="5212080"/>
            <a:ext cx="5212080" cy="685800"/>
          </a:xfrm>
          <a:prstGeom prst="rect">
            <a:avLst/>
          </a:prstGeom>
          <a:noFill/>
          <a:ln/>
        </p:spPr>
        <p:txBody>
          <a:bodyPr wrap="square" lIns="0" tIns="0" rIns="0" bIns="0" rtlCol="0" anchor="ctr"/>
          <a:lstStyle/>
          <a:p>
            <a:pPr marL="0" indent="0">
              <a:spcAft>
                <a:spcPts val="300"/>
              </a:spcAft>
              <a:buNone/>
            </a:pPr>
            <a:r>
              <a:rPr lang="en-US" sz="1300" b="1" dirty="0">
                <a:solidFill>
                  <a:srgbClr val="0A1F44"/>
                </a:solidFill>
                <a:latin typeface="Calibri" pitchFamily="34" charset="0"/>
                <a:ea typeface="Calibri" pitchFamily="34" charset="-122"/>
                <a:cs typeface="Calibri" pitchFamily="34" charset="-120"/>
              </a:rPr>
              <a:t>Listen free on Spotify</a:t>
            </a:r>
            <a:endParaRPr lang="en-US" sz="1300" dirty="0"/>
          </a:p>
          <a:p>
            <a:pPr marL="0" indent="0">
              <a:spcAft>
                <a:spcPts val="300"/>
              </a:spcAft>
              <a:buNone/>
            </a:pPr>
            <a:r>
              <a:rPr lang="en-US" sz="1300" u="sng" dirty="0">
                <a:solidFill>
                  <a:srgbClr val="003DA5"/>
                </a:solidFill>
                <a:latin typeface="Calibri" pitchFamily="34" charset="0"/>
                <a:ea typeface="Calibri" pitchFamily="34" charset="-122"/>
                <a:cs typeface="Calibri" pitchFamily="34" charset="-120"/>
                <a:hlinkClick r:id="rId7">
                  <a:extLst>
                    <a:ext uri="{A12FA001-AC4F-418D-AE19-62706E023703}">
                      <ahyp:hlinkClr xmlns:ahyp="http://schemas.microsoft.com/office/drawing/2018/hyperlinkcolor" val="tx"/>
                    </a:ext>
                  </a:extLst>
                </a:hlinkClick>
              </a:rPr>
              <a:t>open.spotify.com/show/7KuhdYsiLBZlTdaWAoIjZE</a:t>
            </a:r>
            <a:r>
              <a:rPr lang="en-US" sz="1300" dirty="0">
                <a:solidFill>
                  <a:srgbClr val="5F6B7D"/>
                </a:solidFill>
                <a:latin typeface="Calibri" pitchFamily="34" charset="0"/>
                <a:ea typeface="Calibri" pitchFamily="34" charset="-122"/>
                <a:cs typeface="Calibri" pitchFamily="34" charset="-120"/>
              </a:rPr>
              <a:t>  ·  produced by Digital Scholarship (Jing Han)</a:t>
            </a:r>
            <a:endParaRPr lang="en-US" sz="1300" dirty="0"/>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name="Slide 22">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548640" y="384048"/>
            <a:ext cx="9144000" cy="256032"/>
          </a:xfrm>
          <a:prstGeom prst="rect">
            <a:avLst/>
          </a:prstGeom>
          <a:noFill/>
          <a:ln/>
        </p:spPr>
        <p:txBody>
          <a:bodyPr wrap="square" lIns="0" tIns="0" rIns="0" bIns="0" rtlCol="0" anchor="ctr"/>
          <a:lstStyle/>
          <a:p>
            <a:pPr marL="0" indent="0">
              <a:buNone/>
            </a:pPr>
            <a:r>
              <a:rPr lang="en-US" sz="1100" b="1" kern="0" spc="300" dirty="0">
                <a:solidFill>
                  <a:srgbClr val="003DA5"/>
                </a:solidFill>
                <a:latin typeface="Calibri" pitchFamily="34" charset="0"/>
                <a:ea typeface="Calibri" pitchFamily="34" charset="-122"/>
                <a:cs typeface="Calibri" pitchFamily="34" charset="-120"/>
              </a:rPr>
              <a:t>02 · CONSULT</a:t>
            </a:r>
            <a:endParaRPr lang="en-US" sz="1100" dirty="0"/>
          </a:p>
        </p:txBody>
      </p:sp>
      <p:sp>
        <p:nvSpPr>
          <p:cNvPr id="3" name="Text 1"/>
          <p:cNvSpPr txBox="1"/>
          <p:nvPr/>
        </p:nvSpPr>
        <p:spPr>
          <a:xfrm>
            <a:off x="548640" y="658368"/>
            <a:ext cx="11064240" cy="685800"/>
          </a:xfrm>
          <a:prstGeom prst="rect">
            <a:avLst/>
          </a:prstGeom>
          <a:noFill/>
          <a:ln/>
        </p:spPr>
        <p:txBody>
          <a:bodyPr wrap="square" lIns="0" tIns="0" rIns="0" bIns="0" rtlCol="0" anchor="t"/>
          <a:lstStyle/>
          <a:p>
            <a:pPr marL="0" indent="0">
              <a:buNone/>
            </a:pPr>
            <a:r>
              <a:rPr lang="en-US" sz="3000" dirty="0">
                <a:solidFill>
                  <a:srgbClr val="0A1F44"/>
                </a:solidFill>
                <a:latin typeface="Cambria" pitchFamily="34" charset="0"/>
                <a:ea typeface="Cambria" pitchFamily="34" charset="-122"/>
                <a:cs typeface="Cambria" pitchFamily="34" charset="-120"/>
              </a:rPr>
              <a:t>AI Literacy Support Services</a:t>
            </a:r>
            <a:endParaRPr lang="en-US" sz="3000" dirty="0"/>
          </a:p>
        </p:txBody>
      </p:sp>
      <p:pic>
        <p:nvPicPr>
          <p:cNvPr id="4" name="Image 0" descr="preencoded.png"/>
          <p:cNvPicPr>
            <a:picLocks noChangeAspect="1"/>
          </p:cNvPicPr>
          <p:nvPr/>
        </p:nvPicPr>
        <p:blipFill>
          <a:blip r:embed="rId3"/>
          <a:stretch>
            <a:fillRect/>
          </a:stretch>
        </p:blipFill>
        <p:spPr>
          <a:xfrm>
            <a:off x="548640" y="6382512"/>
            <a:ext cx="1037744" cy="237744"/>
          </a:xfrm>
          <a:prstGeom prst="rect">
            <a:avLst/>
          </a:prstGeom>
        </p:spPr>
      </p:pic>
      <p:sp>
        <p:nvSpPr>
          <p:cNvPr id="5" name="Text 2"/>
          <p:cNvSpPr txBox="1"/>
          <p:nvPr/>
        </p:nvSpPr>
        <p:spPr>
          <a:xfrm>
            <a:off x="1769264" y="6382512"/>
            <a:ext cx="3657600" cy="237744"/>
          </a:xfrm>
          <a:prstGeom prst="rect">
            <a:avLst/>
          </a:prstGeom>
          <a:noFill/>
          <a:ln/>
        </p:spPr>
        <p:txBody>
          <a:bodyPr wrap="square" lIns="0" tIns="0" rIns="0" bIns="0" rtlCol="0" anchor="ctr"/>
          <a:lstStyle/>
          <a:p>
            <a:pPr marL="0" indent="0">
              <a:buNone/>
            </a:pPr>
            <a:r>
              <a:rPr lang="en-US" sz="900" dirty="0">
                <a:solidFill>
                  <a:srgbClr val="5F6B7D"/>
                </a:solidFill>
                <a:latin typeface="Calibri" pitchFamily="34" charset="0"/>
                <a:ea typeface="Calibri" pitchFamily="34" charset="-122"/>
                <a:cs typeface="Calibri" pitchFamily="34" charset="-120"/>
              </a:rPr>
              <a:t>Research &amp; Technology Services</a:t>
            </a:r>
            <a:endParaRPr lang="en-US" sz="900" dirty="0"/>
          </a:p>
        </p:txBody>
      </p:sp>
      <p:sp>
        <p:nvSpPr>
          <p:cNvPr id="6" name="Text 3"/>
          <p:cNvSpPr txBox="1"/>
          <p:nvPr/>
        </p:nvSpPr>
        <p:spPr>
          <a:xfrm>
            <a:off x="10728655" y="6382512"/>
            <a:ext cx="914400" cy="237744"/>
          </a:xfrm>
          <a:prstGeom prst="rect">
            <a:avLst/>
          </a:prstGeom>
          <a:noFill/>
          <a:ln/>
        </p:spPr>
        <p:txBody>
          <a:bodyPr wrap="square" lIns="0" tIns="0" rIns="0" bIns="0" rtlCol="0" anchor="ctr"/>
          <a:lstStyle/>
          <a:p>
            <a:pPr marL="0" indent="0" algn="r">
              <a:buNone/>
            </a:pPr>
            <a:r>
              <a:rPr lang="en-US" sz="900" dirty="0">
                <a:solidFill>
                  <a:srgbClr val="5F6B7D"/>
                </a:solidFill>
                <a:latin typeface="Calibri" pitchFamily="34" charset="0"/>
                <a:ea typeface="Calibri" pitchFamily="34" charset="-122"/>
                <a:cs typeface="Calibri" pitchFamily="34" charset="-120"/>
              </a:rPr>
              <a:t>22</a:t>
            </a:r>
            <a:endParaRPr lang="en-US" sz="900" dirty="0"/>
          </a:p>
        </p:txBody>
      </p:sp>
      <p:sp>
        <p:nvSpPr>
          <p:cNvPr id="7" name="Shape 4"/>
          <p:cNvSpPr/>
          <p:nvPr/>
        </p:nvSpPr>
        <p:spPr>
          <a:xfrm>
            <a:off x="658368" y="1709928"/>
            <a:ext cx="7040880" cy="4318668"/>
          </a:xfrm>
          <a:prstGeom prst="rect">
            <a:avLst/>
          </a:prstGeom>
          <a:ln w="15875">
            <a:solidFill>
              <a:srgbClr val="FFB81C"/>
            </a:solidFill>
            <a:prstDash val="solid"/>
          </a:ln>
        </p:spPr>
      </p:sp>
      <p:sp>
        <p:nvSpPr>
          <p:cNvPr id="8" name="Shape 5"/>
          <p:cNvSpPr/>
          <p:nvPr/>
        </p:nvSpPr>
        <p:spPr>
          <a:xfrm>
            <a:off x="548640" y="1600200"/>
            <a:ext cx="7040880" cy="4318668"/>
          </a:xfrm>
          <a:prstGeom prst="rect">
            <a:avLst/>
          </a:prstGeom>
          <a:solidFill>
            <a:srgbClr val="FFFFFF"/>
          </a:solidFill>
          <a:ln w="6350">
            <a:solidFill>
              <a:srgbClr val="D3D9E1"/>
            </a:solidFill>
            <a:prstDash val="solid"/>
          </a:ln>
          <a:effectLst>
            <a:outerShdw blurRad="101600" dist="38100" dir="5400000" algn="bl" rotWithShape="0">
              <a:srgbClr val="0A1F44">
                <a:alpha val="22000"/>
              </a:srgbClr>
            </a:outerShdw>
          </a:effectLst>
        </p:spPr>
      </p:sp>
      <p:pic>
        <p:nvPicPr>
          <p:cNvPr id="9" name="Image 1" descr="preencoded.png"/>
          <p:cNvPicPr>
            <a:picLocks noChangeAspect="1"/>
          </p:cNvPicPr>
          <p:nvPr/>
        </p:nvPicPr>
        <p:blipFill>
          <a:blip r:embed="rId4"/>
          <a:stretch>
            <a:fillRect/>
          </a:stretch>
        </p:blipFill>
        <p:spPr>
          <a:xfrm>
            <a:off x="548640" y="1600200"/>
            <a:ext cx="7040880" cy="4318668"/>
          </a:xfrm>
          <a:prstGeom prst="rect">
            <a:avLst/>
          </a:prstGeom>
        </p:spPr>
      </p:pic>
      <p:sp>
        <p:nvSpPr>
          <p:cNvPr id="10" name="Text 6"/>
          <p:cNvSpPr txBox="1"/>
          <p:nvPr/>
        </p:nvSpPr>
        <p:spPr>
          <a:xfrm>
            <a:off x="8001000" y="1600200"/>
            <a:ext cx="3611880" cy="256032"/>
          </a:xfrm>
          <a:prstGeom prst="rect">
            <a:avLst/>
          </a:prstGeom>
          <a:noFill/>
          <a:ln/>
        </p:spPr>
        <p:txBody>
          <a:bodyPr wrap="square" lIns="0" tIns="0" rIns="0" bIns="0" rtlCol="0" anchor="ctr"/>
          <a:lstStyle/>
          <a:p>
            <a:pPr marL="0" indent="0">
              <a:buNone/>
            </a:pPr>
            <a:r>
              <a:rPr lang="en-US" sz="1100" b="1" kern="0" spc="300" dirty="0">
                <a:solidFill>
                  <a:srgbClr val="003DA5"/>
                </a:solidFill>
                <a:latin typeface="Calibri" pitchFamily="34" charset="0"/>
                <a:ea typeface="Calibri" pitchFamily="34" charset="-122"/>
                <a:cs typeface="Calibri" pitchFamily="34" charset="-120"/>
              </a:rPr>
              <a:t>HOW TO USE IT</a:t>
            </a:r>
            <a:endParaRPr lang="en-US" sz="1100" dirty="0"/>
          </a:p>
        </p:txBody>
      </p:sp>
      <p:sp>
        <p:nvSpPr>
          <p:cNvPr id="11" name="Shape 7"/>
          <p:cNvSpPr/>
          <p:nvPr/>
        </p:nvSpPr>
        <p:spPr>
          <a:xfrm>
            <a:off x="8001000" y="1965960"/>
            <a:ext cx="347472" cy="347472"/>
          </a:xfrm>
          <a:prstGeom prst="ellipse">
            <a:avLst/>
          </a:prstGeom>
          <a:solidFill>
            <a:srgbClr val="FFB81C"/>
          </a:solidFill>
          <a:ln/>
        </p:spPr>
      </p:sp>
      <p:sp>
        <p:nvSpPr>
          <p:cNvPr id="12" name="Text 8"/>
          <p:cNvSpPr txBox="1"/>
          <p:nvPr/>
        </p:nvSpPr>
        <p:spPr>
          <a:xfrm>
            <a:off x="8001000" y="1965960"/>
            <a:ext cx="347472" cy="347472"/>
          </a:xfrm>
          <a:prstGeom prst="rect">
            <a:avLst/>
          </a:prstGeom>
          <a:noFill/>
          <a:ln/>
        </p:spPr>
        <p:txBody>
          <a:bodyPr wrap="square" lIns="0" tIns="0" rIns="0" bIns="0" rtlCol="0" anchor="ctr"/>
          <a:lstStyle/>
          <a:p>
            <a:pPr marL="0" indent="0" algn="ctr">
              <a:buNone/>
            </a:pPr>
            <a:r>
              <a:rPr lang="en-US" sz="1300" b="1" dirty="0">
                <a:solidFill>
                  <a:srgbClr val="0A1F44"/>
                </a:solidFill>
                <a:latin typeface="Calibri" pitchFamily="34" charset="0"/>
                <a:ea typeface="Calibri" pitchFamily="34" charset="-122"/>
                <a:cs typeface="Calibri" pitchFamily="34" charset="-120"/>
              </a:rPr>
              <a:t>1</a:t>
            </a:r>
            <a:endParaRPr lang="en-US" sz="1300" dirty="0"/>
          </a:p>
        </p:txBody>
      </p:sp>
      <p:sp>
        <p:nvSpPr>
          <p:cNvPr id="13" name="Text 9"/>
          <p:cNvSpPr txBox="1"/>
          <p:nvPr/>
        </p:nvSpPr>
        <p:spPr>
          <a:xfrm>
            <a:off x="8503920" y="1947672"/>
            <a:ext cx="3108960" cy="566928"/>
          </a:xfrm>
          <a:prstGeom prst="rect">
            <a:avLst/>
          </a:prstGeom>
          <a:noFill/>
          <a:ln/>
        </p:spPr>
        <p:txBody>
          <a:bodyPr wrap="square" lIns="0" tIns="0" rIns="0" bIns="0" rtlCol="0" anchor="t"/>
          <a:lstStyle/>
          <a:p>
            <a:pPr marL="0" indent="0">
              <a:buNone/>
            </a:pPr>
            <a:r>
              <a:rPr lang="en-US" sz="1350" dirty="0">
                <a:solidFill>
                  <a:srgbClr val="1D2533"/>
                </a:solidFill>
                <a:latin typeface="Calibri" pitchFamily="34" charset="0"/>
                <a:ea typeface="Calibri" pitchFamily="34" charset="-122"/>
                <a:cs typeface="Calibri" pitchFamily="34" charset="-120"/>
              </a:rPr>
              <a:t>Enhance research workflows with AI — without losing transparency or rigor</a:t>
            </a:r>
            <a:endParaRPr lang="en-US" sz="1350" dirty="0"/>
          </a:p>
        </p:txBody>
      </p:sp>
      <p:sp>
        <p:nvSpPr>
          <p:cNvPr id="14" name="Shape 10"/>
          <p:cNvSpPr/>
          <p:nvPr/>
        </p:nvSpPr>
        <p:spPr>
          <a:xfrm>
            <a:off x="8001000" y="2624328"/>
            <a:ext cx="347472" cy="347472"/>
          </a:xfrm>
          <a:prstGeom prst="ellipse">
            <a:avLst/>
          </a:prstGeom>
          <a:solidFill>
            <a:srgbClr val="FFB81C"/>
          </a:solidFill>
          <a:ln/>
        </p:spPr>
      </p:sp>
      <p:sp>
        <p:nvSpPr>
          <p:cNvPr id="15" name="Text 11"/>
          <p:cNvSpPr txBox="1"/>
          <p:nvPr/>
        </p:nvSpPr>
        <p:spPr>
          <a:xfrm>
            <a:off x="8001000" y="2624328"/>
            <a:ext cx="347472" cy="347472"/>
          </a:xfrm>
          <a:prstGeom prst="rect">
            <a:avLst/>
          </a:prstGeom>
          <a:noFill/>
          <a:ln/>
        </p:spPr>
        <p:txBody>
          <a:bodyPr wrap="square" lIns="0" tIns="0" rIns="0" bIns="0" rtlCol="0" anchor="ctr"/>
          <a:lstStyle/>
          <a:p>
            <a:pPr marL="0" indent="0" algn="ctr">
              <a:buNone/>
            </a:pPr>
            <a:r>
              <a:rPr lang="en-US" sz="1300" b="1" dirty="0">
                <a:solidFill>
                  <a:srgbClr val="0A1F44"/>
                </a:solidFill>
                <a:latin typeface="Calibri" pitchFamily="34" charset="0"/>
                <a:ea typeface="Calibri" pitchFamily="34" charset="-122"/>
                <a:cs typeface="Calibri" pitchFamily="34" charset="-120"/>
              </a:rPr>
              <a:t>2</a:t>
            </a:r>
            <a:endParaRPr lang="en-US" sz="1300" dirty="0"/>
          </a:p>
        </p:txBody>
      </p:sp>
      <p:sp>
        <p:nvSpPr>
          <p:cNvPr id="16" name="Text 12"/>
          <p:cNvSpPr txBox="1"/>
          <p:nvPr/>
        </p:nvSpPr>
        <p:spPr>
          <a:xfrm>
            <a:off x="8503920" y="2606040"/>
            <a:ext cx="3108960" cy="566928"/>
          </a:xfrm>
          <a:prstGeom prst="rect">
            <a:avLst/>
          </a:prstGeom>
          <a:noFill/>
          <a:ln/>
        </p:spPr>
        <p:txBody>
          <a:bodyPr wrap="square" lIns="0" tIns="0" rIns="0" bIns="0" rtlCol="0" anchor="t"/>
          <a:lstStyle/>
          <a:p>
            <a:pPr marL="0" indent="0">
              <a:buNone/>
            </a:pPr>
            <a:r>
              <a:rPr lang="en-US" sz="1350" dirty="0">
                <a:solidFill>
                  <a:srgbClr val="1D2533"/>
                </a:solidFill>
                <a:latin typeface="Calibri" pitchFamily="34" charset="0"/>
                <a:ea typeface="Calibri" pitchFamily="34" charset="-122"/>
                <a:cs typeface="Calibri" pitchFamily="34" charset="-120"/>
              </a:rPr>
              <a:t>Explore and select AI tools that fit your goals and constraints</a:t>
            </a:r>
            <a:endParaRPr lang="en-US" sz="1350" dirty="0"/>
          </a:p>
        </p:txBody>
      </p:sp>
      <p:sp>
        <p:nvSpPr>
          <p:cNvPr id="17" name="Shape 13"/>
          <p:cNvSpPr/>
          <p:nvPr/>
        </p:nvSpPr>
        <p:spPr>
          <a:xfrm>
            <a:off x="8001000" y="3282696"/>
            <a:ext cx="347472" cy="347472"/>
          </a:xfrm>
          <a:prstGeom prst="ellipse">
            <a:avLst/>
          </a:prstGeom>
          <a:solidFill>
            <a:srgbClr val="FFB81C"/>
          </a:solidFill>
          <a:ln/>
        </p:spPr>
      </p:sp>
      <p:sp>
        <p:nvSpPr>
          <p:cNvPr id="18" name="Text 14"/>
          <p:cNvSpPr txBox="1"/>
          <p:nvPr/>
        </p:nvSpPr>
        <p:spPr>
          <a:xfrm>
            <a:off x="8001000" y="3282696"/>
            <a:ext cx="347472" cy="347472"/>
          </a:xfrm>
          <a:prstGeom prst="rect">
            <a:avLst/>
          </a:prstGeom>
          <a:noFill/>
          <a:ln/>
        </p:spPr>
        <p:txBody>
          <a:bodyPr wrap="square" lIns="0" tIns="0" rIns="0" bIns="0" rtlCol="0" anchor="ctr"/>
          <a:lstStyle/>
          <a:p>
            <a:pPr marL="0" indent="0" algn="ctr">
              <a:buNone/>
            </a:pPr>
            <a:r>
              <a:rPr lang="en-US" sz="1300" b="1" dirty="0">
                <a:solidFill>
                  <a:srgbClr val="0A1F44"/>
                </a:solidFill>
                <a:latin typeface="Calibri" pitchFamily="34" charset="0"/>
                <a:ea typeface="Calibri" pitchFamily="34" charset="-122"/>
                <a:cs typeface="Calibri" pitchFamily="34" charset="-120"/>
              </a:rPr>
              <a:t>3</a:t>
            </a:r>
            <a:endParaRPr lang="en-US" sz="1300" dirty="0"/>
          </a:p>
        </p:txBody>
      </p:sp>
      <p:sp>
        <p:nvSpPr>
          <p:cNvPr id="19" name="Text 15"/>
          <p:cNvSpPr txBox="1"/>
          <p:nvPr/>
        </p:nvSpPr>
        <p:spPr>
          <a:xfrm>
            <a:off x="8503920" y="3264408"/>
            <a:ext cx="3108960" cy="566928"/>
          </a:xfrm>
          <a:prstGeom prst="rect">
            <a:avLst/>
          </a:prstGeom>
          <a:noFill/>
          <a:ln/>
        </p:spPr>
        <p:txBody>
          <a:bodyPr wrap="square" lIns="0" tIns="0" rIns="0" bIns="0" rtlCol="0" anchor="t"/>
          <a:lstStyle/>
          <a:p>
            <a:pPr marL="0" indent="0">
              <a:buNone/>
            </a:pPr>
            <a:r>
              <a:rPr lang="en-US" sz="1350" dirty="0">
                <a:solidFill>
                  <a:srgbClr val="1D2533"/>
                </a:solidFill>
                <a:latin typeface="Calibri" pitchFamily="34" charset="0"/>
                <a:ea typeface="Calibri" pitchFamily="34" charset="-122"/>
                <a:cs typeface="Calibri" pitchFamily="34" charset="-120"/>
              </a:rPr>
              <a:t>Build skills with the Data Services team: coding, data processing, visualization</a:t>
            </a:r>
            <a:endParaRPr lang="en-US" sz="1350" dirty="0"/>
          </a:p>
        </p:txBody>
      </p:sp>
      <p:sp>
        <p:nvSpPr>
          <p:cNvPr id="20" name="Shape 16"/>
          <p:cNvSpPr/>
          <p:nvPr/>
        </p:nvSpPr>
        <p:spPr>
          <a:xfrm>
            <a:off x="8001000" y="3941064"/>
            <a:ext cx="347472" cy="347472"/>
          </a:xfrm>
          <a:prstGeom prst="ellipse">
            <a:avLst/>
          </a:prstGeom>
          <a:solidFill>
            <a:srgbClr val="FFB81C"/>
          </a:solidFill>
          <a:ln/>
        </p:spPr>
      </p:sp>
      <p:sp>
        <p:nvSpPr>
          <p:cNvPr id="21" name="Text 17"/>
          <p:cNvSpPr txBox="1"/>
          <p:nvPr/>
        </p:nvSpPr>
        <p:spPr>
          <a:xfrm>
            <a:off x="8001000" y="3941064"/>
            <a:ext cx="347472" cy="347472"/>
          </a:xfrm>
          <a:prstGeom prst="rect">
            <a:avLst/>
          </a:prstGeom>
          <a:noFill/>
          <a:ln/>
        </p:spPr>
        <p:txBody>
          <a:bodyPr wrap="square" lIns="0" tIns="0" rIns="0" bIns="0" rtlCol="0" anchor="ctr"/>
          <a:lstStyle/>
          <a:p>
            <a:pPr marL="0" indent="0" algn="ctr">
              <a:buNone/>
            </a:pPr>
            <a:r>
              <a:rPr lang="en-US" sz="1300" b="1" dirty="0">
                <a:solidFill>
                  <a:srgbClr val="0A1F44"/>
                </a:solidFill>
                <a:latin typeface="Calibri" pitchFamily="34" charset="0"/>
                <a:ea typeface="Calibri" pitchFamily="34" charset="-122"/>
                <a:cs typeface="Calibri" pitchFamily="34" charset="-120"/>
              </a:rPr>
              <a:t>4</a:t>
            </a:r>
            <a:endParaRPr lang="en-US" sz="1300" dirty="0"/>
          </a:p>
        </p:txBody>
      </p:sp>
      <p:sp>
        <p:nvSpPr>
          <p:cNvPr id="22" name="Text 18"/>
          <p:cNvSpPr txBox="1"/>
          <p:nvPr/>
        </p:nvSpPr>
        <p:spPr>
          <a:xfrm>
            <a:off x="8503920" y="3922776"/>
            <a:ext cx="3108960" cy="566928"/>
          </a:xfrm>
          <a:prstGeom prst="rect">
            <a:avLst/>
          </a:prstGeom>
          <a:noFill/>
          <a:ln/>
        </p:spPr>
        <p:txBody>
          <a:bodyPr wrap="square" lIns="0" tIns="0" rIns="0" bIns="0" rtlCol="0" anchor="t"/>
          <a:lstStyle/>
          <a:p>
            <a:pPr marL="0" indent="0">
              <a:buNone/>
            </a:pPr>
            <a:r>
              <a:rPr lang="en-US" sz="1350" dirty="0">
                <a:solidFill>
                  <a:srgbClr val="1D2533"/>
                </a:solidFill>
                <a:latin typeface="Calibri" pitchFamily="34" charset="0"/>
                <a:ea typeface="Calibri" pitchFamily="34" charset="-122"/>
                <a:cs typeface="Calibri" pitchFamily="34" charset="-120"/>
              </a:rPr>
              <a:t>Responsible AI: privacy, bias, authorship and compliance — plus custom AI systems</a:t>
            </a:r>
            <a:endParaRPr lang="en-US" sz="1350" dirty="0"/>
          </a:p>
        </p:txBody>
      </p:sp>
      <p:sp>
        <p:nvSpPr>
          <p:cNvPr id="23" name="Shape 19"/>
          <p:cNvSpPr/>
          <p:nvPr/>
        </p:nvSpPr>
        <p:spPr>
          <a:xfrm>
            <a:off x="8001000" y="4690872"/>
            <a:ext cx="3611880" cy="0"/>
          </a:xfrm>
          <a:prstGeom prst="line">
            <a:avLst/>
          </a:prstGeom>
          <a:noFill/>
          <a:ln w="9525">
            <a:solidFill>
              <a:srgbClr val="D3D9E1"/>
            </a:solidFill>
            <a:prstDash val="solid"/>
          </a:ln>
        </p:spPr>
      </p:sp>
      <p:sp>
        <p:nvSpPr>
          <p:cNvPr id="24" name="Text 20"/>
          <p:cNvSpPr txBox="1"/>
          <p:nvPr/>
        </p:nvSpPr>
        <p:spPr>
          <a:xfrm>
            <a:off x="8001000" y="4828032"/>
            <a:ext cx="3611880" cy="256032"/>
          </a:xfrm>
          <a:prstGeom prst="rect">
            <a:avLst/>
          </a:prstGeom>
          <a:noFill/>
          <a:ln/>
        </p:spPr>
        <p:txBody>
          <a:bodyPr wrap="square" lIns="0" tIns="0" rIns="0" bIns="0" rtlCol="0" anchor="ctr"/>
          <a:lstStyle/>
          <a:p>
            <a:pPr marL="0" indent="0">
              <a:buNone/>
            </a:pPr>
            <a:r>
              <a:rPr lang="en-US" sz="1100" b="1" kern="0" spc="300" dirty="0">
                <a:solidFill>
                  <a:srgbClr val="003DA5"/>
                </a:solidFill>
                <a:latin typeface="Calibri" pitchFamily="34" charset="0"/>
                <a:ea typeface="Calibri" pitchFamily="34" charset="-122"/>
                <a:cs typeface="Calibri" pitchFamily="34" charset="-120"/>
              </a:rPr>
              <a:t>GO TO</a:t>
            </a:r>
            <a:endParaRPr lang="en-US" sz="1100" dirty="0"/>
          </a:p>
        </p:txBody>
      </p:sp>
      <p:sp>
        <p:nvSpPr>
          <p:cNvPr id="25" name="Text 21"/>
          <p:cNvSpPr txBox="1"/>
          <p:nvPr/>
        </p:nvSpPr>
        <p:spPr>
          <a:xfrm>
            <a:off x="8001000" y="5148072"/>
            <a:ext cx="3611880" cy="1097280"/>
          </a:xfrm>
          <a:prstGeom prst="rect">
            <a:avLst/>
          </a:prstGeom>
          <a:noFill/>
          <a:ln/>
        </p:spPr>
        <p:txBody>
          <a:bodyPr wrap="square" lIns="0" tIns="0" rIns="0" bIns="0" rtlCol="0" anchor="t"/>
          <a:lstStyle/>
          <a:p>
            <a:pPr marL="0" indent="0">
              <a:spcAft>
                <a:spcPts val="500"/>
              </a:spcAft>
              <a:buNone/>
            </a:pPr>
            <a:r>
              <a:rPr lang="en-US" sz="1300" b="1" u="sng" dirty="0">
                <a:solidFill>
                  <a:srgbClr val="003DA5"/>
                </a:solidFill>
                <a:latin typeface="Calibri" pitchFamily="34" charset="0"/>
                <a:ea typeface="Calibri" pitchFamily="34" charset="-122"/>
                <a:cs typeface="Calibri" pitchFamily="34" charset="-120"/>
                <a:hlinkClick r:id="rId5">
                  <a:extLst>
                    <a:ext uri="{A12FA001-AC4F-418D-AE19-62706E023703}">
                      <ahyp:hlinkClr xmlns:ahyp="http://schemas.microsoft.com/office/drawing/2018/hyperlinkcolor" val="tx"/>
                    </a:ext>
                  </a:extLst>
                </a:hlinkClick>
              </a:rPr>
              <a:t>AI Support Services page</a:t>
            </a:r>
            <a:endParaRPr lang="en-US" sz="1300" dirty="0"/>
          </a:p>
          <a:p>
            <a:pPr marL="0" indent="0">
              <a:spcAft>
                <a:spcPts val="500"/>
              </a:spcAft>
              <a:buNone/>
            </a:pPr>
            <a:r>
              <a:rPr lang="en-US" sz="1300" u="sng" dirty="0">
                <a:solidFill>
                  <a:srgbClr val="003DA5"/>
                </a:solidFill>
                <a:latin typeface="Calibri" pitchFamily="34" charset="0"/>
                <a:ea typeface="Calibri" pitchFamily="34" charset="-122"/>
                <a:cs typeface="Calibri" pitchFamily="34" charset="-120"/>
                <a:hlinkClick r:id="rId6">
                  <a:extLst>
                    <a:ext uri="{A12FA001-AC4F-418D-AE19-62706E023703}">
                      <ahyp:hlinkClr xmlns:ahyp="http://schemas.microsoft.com/office/drawing/2018/hyperlinkcolor" val="tx"/>
                    </a:ext>
                  </a:extLst>
                </a:hlinkClick>
              </a:rPr>
              <a:t>Book Inyoung Shin (30 min)</a:t>
            </a:r>
            <a:endParaRPr lang="en-US" sz="1300" dirty="0"/>
          </a:p>
          <a:p>
            <a:pPr marL="0" indent="0">
              <a:spcAft>
                <a:spcPts val="500"/>
              </a:spcAft>
              <a:buNone/>
            </a:pPr>
            <a:r>
              <a:rPr lang="en-US" sz="1300" u="sng" dirty="0">
                <a:solidFill>
                  <a:srgbClr val="003DA5"/>
                </a:solidFill>
                <a:latin typeface="Calibri" pitchFamily="34" charset="0"/>
                <a:ea typeface="Calibri" pitchFamily="34" charset="-122"/>
                <a:cs typeface="Calibri" pitchFamily="34" charset="-120"/>
                <a:hlinkClick r:id="rId7">
                  <a:extLst>
                    <a:ext uri="{A12FA001-AC4F-418D-AE19-62706E023703}">
                      <ahyp:hlinkClr xmlns:ahyp="http://schemas.microsoft.com/office/drawing/2018/hyperlinkcolor" val="tx"/>
                    </a:ext>
                  </a:extLst>
                </a:hlinkClick>
              </a:rPr>
              <a:t>inyoungs@ucr.edu</a:t>
            </a:r>
            <a:endParaRPr lang="en-US" sz="1300" dirty="0"/>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name="Slide 41">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548640" y="384048"/>
            <a:ext cx="9144000" cy="256032"/>
          </a:xfrm>
          <a:prstGeom prst="rect">
            <a:avLst/>
          </a:prstGeom>
          <a:noFill/>
          <a:ln/>
        </p:spPr>
        <p:txBody>
          <a:bodyPr wrap="square" lIns="0" tIns="0" rIns="0" bIns="0" rtlCol="0" anchor="ctr"/>
          <a:lstStyle/>
          <a:p>
            <a:pPr marL="0" indent="0">
              <a:buNone/>
            </a:pPr>
            <a:r>
              <a:rPr lang="en-US" sz="1100" b="1" kern="0" spc="300" dirty="0">
                <a:solidFill>
                  <a:srgbClr val="003DA5"/>
                </a:solidFill>
                <a:latin typeface="Calibri" pitchFamily="34" charset="0"/>
                <a:ea typeface="Calibri" pitchFamily="34" charset="-122"/>
                <a:cs typeface="Calibri" pitchFamily="34" charset="-120"/>
              </a:rPr>
              <a:t>04 · LEARN</a:t>
            </a:r>
            <a:endParaRPr lang="en-US" sz="1100" dirty="0"/>
          </a:p>
        </p:txBody>
      </p:sp>
      <p:sp>
        <p:nvSpPr>
          <p:cNvPr id="3" name="Text 1"/>
          <p:cNvSpPr txBox="1"/>
          <p:nvPr/>
        </p:nvSpPr>
        <p:spPr>
          <a:xfrm>
            <a:off x="548640" y="658368"/>
            <a:ext cx="11064240" cy="685800"/>
          </a:xfrm>
          <a:prstGeom prst="rect">
            <a:avLst/>
          </a:prstGeom>
          <a:noFill/>
          <a:ln/>
        </p:spPr>
        <p:txBody>
          <a:bodyPr wrap="square" lIns="0" tIns="0" rIns="0" bIns="0" rtlCol="0" anchor="t"/>
          <a:lstStyle/>
          <a:p>
            <a:pPr marL="0" indent="0">
              <a:buNone/>
            </a:pPr>
            <a:r>
              <a:rPr lang="en-US" sz="3000" dirty="0">
                <a:solidFill>
                  <a:srgbClr val="0A1F44"/>
                </a:solidFill>
                <a:latin typeface="Cambria" pitchFamily="34" charset="0"/>
                <a:ea typeface="Cambria" pitchFamily="34" charset="-122"/>
                <a:cs typeface="Cambria" pitchFamily="34" charset="-120"/>
              </a:rPr>
              <a:t>UCR AI Graduate Research Brown Bag Series</a:t>
            </a:r>
            <a:endParaRPr lang="en-US" sz="3000" dirty="0"/>
          </a:p>
        </p:txBody>
      </p:sp>
      <p:pic>
        <p:nvPicPr>
          <p:cNvPr id="4" name="Image 0" descr="preencoded.png"/>
          <p:cNvPicPr>
            <a:picLocks noChangeAspect="1"/>
          </p:cNvPicPr>
          <p:nvPr/>
        </p:nvPicPr>
        <p:blipFill>
          <a:blip r:embed="rId3"/>
          <a:stretch>
            <a:fillRect/>
          </a:stretch>
        </p:blipFill>
        <p:spPr>
          <a:xfrm>
            <a:off x="548640" y="6382512"/>
            <a:ext cx="1037744" cy="237744"/>
          </a:xfrm>
          <a:prstGeom prst="rect">
            <a:avLst/>
          </a:prstGeom>
        </p:spPr>
      </p:pic>
      <p:sp>
        <p:nvSpPr>
          <p:cNvPr id="5" name="Text 2"/>
          <p:cNvSpPr txBox="1"/>
          <p:nvPr/>
        </p:nvSpPr>
        <p:spPr>
          <a:xfrm>
            <a:off x="1769264" y="6382512"/>
            <a:ext cx="3657600" cy="237744"/>
          </a:xfrm>
          <a:prstGeom prst="rect">
            <a:avLst/>
          </a:prstGeom>
          <a:noFill/>
          <a:ln/>
        </p:spPr>
        <p:txBody>
          <a:bodyPr wrap="square" lIns="0" tIns="0" rIns="0" bIns="0" rtlCol="0" anchor="ctr"/>
          <a:lstStyle/>
          <a:p>
            <a:pPr marL="0" indent="0">
              <a:buNone/>
            </a:pPr>
            <a:r>
              <a:rPr lang="en-US" sz="900" dirty="0">
                <a:solidFill>
                  <a:srgbClr val="5F6B7D"/>
                </a:solidFill>
                <a:latin typeface="Calibri" pitchFamily="34" charset="0"/>
                <a:ea typeface="Calibri" pitchFamily="34" charset="-122"/>
                <a:cs typeface="Calibri" pitchFamily="34" charset="-120"/>
              </a:rPr>
              <a:t>Research &amp; Technology Services</a:t>
            </a:r>
            <a:endParaRPr lang="en-US" sz="900" dirty="0"/>
          </a:p>
        </p:txBody>
      </p:sp>
      <p:sp>
        <p:nvSpPr>
          <p:cNvPr id="6" name="Text 3"/>
          <p:cNvSpPr txBox="1"/>
          <p:nvPr/>
        </p:nvSpPr>
        <p:spPr>
          <a:xfrm>
            <a:off x="10728655" y="6382512"/>
            <a:ext cx="914400" cy="237744"/>
          </a:xfrm>
          <a:prstGeom prst="rect">
            <a:avLst/>
          </a:prstGeom>
          <a:noFill/>
          <a:ln/>
        </p:spPr>
        <p:txBody>
          <a:bodyPr wrap="square" lIns="0" tIns="0" rIns="0" bIns="0" rtlCol="0" anchor="ctr"/>
          <a:lstStyle/>
          <a:p>
            <a:pPr marL="0" indent="0" algn="r">
              <a:buNone/>
            </a:pPr>
            <a:r>
              <a:rPr lang="en-US" sz="900" dirty="0">
                <a:solidFill>
                  <a:srgbClr val="5F6B7D"/>
                </a:solidFill>
                <a:latin typeface="Calibri" pitchFamily="34" charset="0"/>
                <a:ea typeface="Calibri" pitchFamily="34" charset="-122"/>
                <a:cs typeface="Calibri" pitchFamily="34" charset="-120"/>
              </a:rPr>
              <a:t>41</a:t>
            </a:r>
            <a:endParaRPr lang="en-US" sz="900" dirty="0"/>
          </a:p>
        </p:txBody>
      </p:sp>
      <p:sp>
        <p:nvSpPr>
          <p:cNvPr id="7" name="Shape 4"/>
          <p:cNvSpPr/>
          <p:nvPr/>
        </p:nvSpPr>
        <p:spPr>
          <a:xfrm>
            <a:off x="658368" y="1664208"/>
            <a:ext cx="3568238" cy="4617720"/>
          </a:xfrm>
          <a:prstGeom prst="rect">
            <a:avLst/>
          </a:prstGeom>
          <a:ln w="15875">
            <a:solidFill>
              <a:srgbClr val="FFB81C"/>
            </a:solidFill>
            <a:prstDash val="solid"/>
          </a:ln>
        </p:spPr>
      </p:sp>
      <p:sp>
        <p:nvSpPr>
          <p:cNvPr id="8" name="Shape 5"/>
          <p:cNvSpPr/>
          <p:nvPr/>
        </p:nvSpPr>
        <p:spPr>
          <a:xfrm>
            <a:off x="548640" y="1554480"/>
            <a:ext cx="3568238" cy="4617720"/>
          </a:xfrm>
          <a:prstGeom prst="rect">
            <a:avLst/>
          </a:prstGeom>
          <a:solidFill>
            <a:srgbClr val="FFFFFF"/>
          </a:solidFill>
          <a:ln w="6350">
            <a:solidFill>
              <a:srgbClr val="D3D9E1"/>
            </a:solidFill>
            <a:prstDash val="solid"/>
          </a:ln>
          <a:effectLst>
            <a:outerShdw blurRad="101600" dist="38100" dir="5400000" algn="bl" rotWithShape="0">
              <a:srgbClr val="0A1F44">
                <a:alpha val="22000"/>
              </a:srgbClr>
            </a:outerShdw>
          </a:effectLst>
        </p:spPr>
      </p:sp>
      <p:pic>
        <p:nvPicPr>
          <p:cNvPr id="9" name="Image 1" descr="preencoded.png"/>
          <p:cNvPicPr>
            <a:picLocks noChangeAspect="1"/>
          </p:cNvPicPr>
          <p:nvPr/>
        </p:nvPicPr>
        <p:blipFill>
          <a:blip r:embed="rId4"/>
          <a:stretch>
            <a:fillRect/>
          </a:stretch>
        </p:blipFill>
        <p:spPr>
          <a:xfrm>
            <a:off x="548640" y="1554480"/>
            <a:ext cx="3568238" cy="4617720"/>
          </a:xfrm>
          <a:prstGeom prst="rect">
            <a:avLst/>
          </a:prstGeom>
        </p:spPr>
      </p:pic>
      <p:sp>
        <p:nvSpPr>
          <p:cNvPr id="10" name="Text 6"/>
          <p:cNvSpPr txBox="1"/>
          <p:nvPr/>
        </p:nvSpPr>
        <p:spPr>
          <a:xfrm>
            <a:off x="4892040" y="1600200"/>
            <a:ext cx="6675120" cy="685800"/>
          </a:xfrm>
          <a:prstGeom prst="rect">
            <a:avLst/>
          </a:prstGeom>
          <a:noFill/>
          <a:ln/>
        </p:spPr>
        <p:txBody>
          <a:bodyPr wrap="square" lIns="0" tIns="0" rIns="0" bIns="0" rtlCol="0" anchor="t"/>
          <a:lstStyle/>
          <a:p>
            <a:pPr marL="0" indent="0">
              <a:buNone/>
            </a:pPr>
            <a:r>
              <a:rPr lang="en-US" sz="1800" i="1" dirty="0">
                <a:solidFill>
                  <a:srgbClr val="0A1F44"/>
                </a:solidFill>
                <a:latin typeface="Cambria" pitchFamily="34" charset="0"/>
                <a:ea typeface="Cambria" pitchFamily="34" charset="-122"/>
                <a:cs typeface="Cambria" pitchFamily="34" charset="-120"/>
              </a:rPr>
              <a:t>For grad students and postdocs doing research about AI, with AI, or on the social impact of AI.</a:t>
            </a:r>
            <a:endParaRPr lang="en-US" sz="1800" dirty="0"/>
          </a:p>
        </p:txBody>
      </p:sp>
      <p:sp>
        <p:nvSpPr>
          <p:cNvPr id="11" name="Shape 7"/>
          <p:cNvSpPr/>
          <p:nvPr/>
        </p:nvSpPr>
        <p:spPr>
          <a:xfrm>
            <a:off x="4892040" y="2423160"/>
            <a:ext cx="3255264" cy="914400"/>
          </a:xfrm>
          <a:prstGeom prst="rect">
            <a:avLst/>
          </a:prstGeom>
          <a:solidFill>
            <a:srgbClr val="EEF2F7"/>
          </a:solidFill>
          <a:ln/>
        </p:spPr>
      </p:sp>
      <p:sp>
        <p:nvSpPr>
          <p:cNvPr id="12" name="Text 8"/>
          <p:cNvSpPr txBox="1"/>
          <p:nvPr/>
        </p:nvSpPr>
        <p:spPr>
          <a:xfrm>
            <a:off x="5074920" y="2542032"/>
            <a:ext cx="2935224" cy="274320"/>
          </a:xfrm>
          <a:prstGeom prst="rect">
            <a:avLst/>
          </a:prstGeom>
          <a:noFill/>
          <a:ln/>
        </p:spPr>
        <p:txBody>
          <a:bodyPr wrap="square" lIns="0" tIns="0" rIns="0" bIns="0" rtlCol="0" anchor="ctr"/>
          <a:lstStyle/>
          <a:p>
            <a:pPr marL="0" indent="0">
              <a:buNone/>
            </a:pPr>
            <a:r>
              <a:rPr lang="en-US" sz="1400" b="1" dirty="0">
                <a:solidFill>
                  <a:srgbClr val="0A1F44"/>
                </a:solidFill>
                <a:latin typeface="Calibri" pitchFamily="34" charset="0"/>
                <a:ea typeface="Calibri" pitchFamily="34" charset="-122"/>
                <a:cs typeface="Calibri" pitchFamily="34" charset="-120"/>
              </a:rPr>
              <a:t>AI foundations</a:t>
            </a:r>
            <a:endParaRPr lang="en-US" sz="1400" dirty="0"/>
          </a:p>
        </p:txBody>
      </p:sp>
      <p:sp>
        <p:nvSpPr>
          <p:cNvPr id="13" name="Text 9"/>
          <p:cNvSpPr txBox="1"/>
          <p:nvPr/>
        </p:nvSpPr>
        <p:spPr>
          <a:xfrm>
            <a:off x="5074920" y="2825496"/>
            <a:ext cx="2935224" cy="457200"/>
          </a:xfrm>
          <a:prstGeom prst="rect">
            <a:avLst/>
          </a:prstGeom>
          <a:noFill/>
          <a:ln/>
        </p:spPr>
        <p:txBody>
          <a:bodyPr wrap="square" lIns="0" tIns="0" rIns="0" bIns="0" rtlCol="0" anchor="t"/>
          <a:lstStyle/>
          <a:p>
            <a:pPr marL="0" indent="0">
              <a:buNone/>
            </a:pPr>
            <a:r>
              <a:rPr lang="en-US" sz="1200" dirty="0">
                <a:solidFill>
                  <a:srgbClr val="5F6B7D"/>
                </a:solidFill>
                <a:latin typeface="Calibri" pitchFamily="34" charset="0"/>
                <a:ea typeface="Calibri" pitchFamily="34" charset="-122"/>
                <a:cs typeface="Calibri" pitchFamily="34" charset="-120"/>
              </a:rPr>
              <a:t>ML, perception, robotics, computer vision, NLP, embodied AI</a:t>
            </a:r>
            <a:endParaRPr lang="en-US" sz="1200" dirty="0"/>
          </a:p>
        </p:txBody>
      </p:sp>
      <p:sp>
        <p:nvSpPr>
          <p:cNvPr id="14" name="Shape 10"/>
          <p:cNvSpPr/>
          <p:nvPr/>
        </p:nvSpPr>
        <p:spPr>
          <a:xfrm>
            <a:off x="8311896" y="2423160"/>
            <a:ext cx="3255264" cy="914400"/>
          </a:xfrm>
          <a:prstGeom prst="rect">
            <a:avLst/>
          </a:prstGeom>
          <a:solidFill>
            <a:srgbClr val="EEF2F7"/>
          </a:solidFill>
          <a:ln/>
        </p:spPr>
      </p:sp>
      <p:sp>
        <p:nvSpPr>
          <p:cNvPr id="15" name="Text 11"/>
          <p:cNvSpPr txBox="1"/>
          <p:nvPr/>
        </p:nvSpPr>
        <p:spPr>
          <a:xfrm>
            <a:off x="8494776" y="2542032"/>
            <a:ext cx="2935224" cy="274320"/>
          </a:xfrm>
          <a:prstGeom prst="rect">
            <a:avLst/>
          </a:prstGeom>
          <a:noFill/>
          <a:ln/>
        </p:spPr>
        <p:txBody>
          <a:bodyPr wrap="square" lIns="0" tIns="0" rIns="0" bIns="0" rtlCol="0" anchor="ctr"/>
          <a:lstStyle/>
          <a:p>
            <a:pPr marL="0" indent="0">
              <a:buNone/>
            </a:pPr>
            <a:r>
              <a:rPr lang="en-US" sz="1400" b="1" dirty="0">
                <a:solidFill>
                  <a:srgbClr val="0A1F44"/>
                </a:solidFill>
                <a:latin typeface="Calibri" pitchFamily="34" charset="0"/>
                <a:ea typeface="Calibri" pitchFamily="34" charset="-122"/>
                <a:cs typeface="Calibri" pitchFamily="34" charset="-120"/>
              </a:rPr>
              <a:t>AI applications</a:t>
            </a:r>
            <a:endParaRPr lang="en-US" sz="1400" dirty="0"/>
          </a:p>
        </p:txBody>
      </p:sp>
      <p:sp>
        <p:nvSpPr>
          <p:cNvPr id="16" name="Text 12"/>
          <p:cNvSpPr txBox="1"/>
          <p:nvPr/>
        </p:nvSpPr>
        <p:spPr>
          <a:xfrm>
            <a:off x="8494776" y="2825496"/>
            <a:ext cx="2935224" cy="457200"/>
          </a:xfrm>
          <a:prstGeom prst="rect">
            <a:avLst/>
          </a:prstGeom>
          <a:noFill/>
          <a:ln/>
        </p:spPr>
        <p:txBody>
          <a:bodyPr wrap="square" lIns="0" tIns="0" rIns="0" bIns="0" rtlCol="0" anchor="t"/>
          <a:lstStyle/>
          <a:p>
            <a:pPr marL="0" indent="0">
              <a:buNone/>
            </a:pPr>
            <a:r>
              <a:rPr lang="en-US" sz="1200" dirty="0">
                <a:solidFill>
                  <a:srgbClr val="5F6B7D"/>
                </a:solidFill>
                <a:latin typeface="Calibri" pitchFamily="34" charset="0"/>
                <a:ea typeface="Calibri" pitchFamily="34" charset="-122"/>
                <a:cs typeface="Calibri" pitchFamily="34" charset="-120"/>
              </a:rPr>
              <a:t>Computational, natural &amp; applied sciences, biology, medicine</a:t>
            </a:r>
            <a:endParaRPr lang="en-US" sz="1200" dirty="0"/>
          </a:p>
        </p:txBody>
      </p:sp>
      <p:sp>
        <p:nvSpPr>
          <p:cNvPr id="17" name="Shape 13"/>
          <p:cNvSpPr/>
          <p:nvPr/>
        </p:nvSpPr>
        <p:spPr>
          <a:xfrm>
            <a:off x="4892040" y="3502152"/>
            <a:ext cx="3255264" cy="914400"/>
          </a:xfrm>
          <a:prstGeom prst="rect">
            <a:avLst/>
          </a:prstGeom>
          <a:solidFill>
            <a:srgbClr val="EEF2F7"/>
          </a:solidFill>
          <a:ln/>
        </p:spPr>
      </p:sp>
      <p:sp>
        <p:nvSpPr>
          <p:cNvPr id="18" name="Text 14"/>
          <p:cNvSpPr txBox="1"/>
          <p:nvPr/>
        </p:nvSpPr>
        <p:spPr>
          <a:xfrm>
            <a:off x="5074920" y="3621024"/>
            <a:ext cx="2935224" cy="274320"/>
          </a:xfrm>
          <a:prstGeom prst="rect">
            <a:avLst/>
          </a:prstGeom>
          <a:noFill/>
          <a:ln/>
        </p:spPr>
        <p:txBody>
          <a:bodyPr wrap="square" lIns="0" tIns="0" rIns="0" bIns="0" rtlCol="0" anchor="ctr"/>
          <a:lstStyle/>
          <a:p>
            <a:pPr marL="0" indent="0">
              <a:buNone/>
            </a:pPr>
            <a:r>
              <a:rPr lang="en-US" sz="1400" b="1" dirty="0">
                <a:solidFill>
                  <a:srgbClr val="0A1F44"/>
                </a:solidFill>
                <a:latin typeface="Calibri" pitchFamily="34" charset="0"/>
                <a:ea typeface="Calibri" pitchFamily="34" charset="-122"/>
                <a:cs typeface="Calibri" pitchFamily="34" charset="-120"/>
              </a:rPr>
              <a:t>Methodologies</a:t>
            </a:r>
            <a:endParaRPr lang="en-US" sz="1400" dirty="0"/>
          </a:p>
        </p:txBody>
      </p:sp>
      <p:sp>
        <p:nvSpPr>
          <p:cNvPr id="19" name="Text 15"/>
          <p:cNvSpPr txBox="1"/>
          <p:nvPr/>
        </p:nvSpPr>
        <p:spPr>
          <a:xfrm>
            <a:off x="5074920" y="3904488"/>
            <a:ext cx="2935224" cy="457200"/>
          </a:xfrm>
          <a:prstGeom prst="rect">
            <a:avLst/>
          </a:prstGeom>
          <a:noFill/>
          <a:ln/>
        </p:spPr>
        <p:txBody>
          <a:bodyPr wrap="square" lIns="0" tIns="0" rIns="0" bIns="0" rtlCol="0" anchor="t"/>
          <a:lstStyle/>
          <a:p>
            <a:pPr marL="0" indent="0">
              <a:buNone/>
            </a:pPr>
            <a:r>
              <a:rPr lang="en-US" sz="1200" dirty="0">
                <a:solidFill>
                  <a:srgbClr val="5F6B7D"/>
                </a:solidFill>
                <a:latin typeface="Calibri" pitchFamily="34" charset="0"/>
                <a:ea typeface="Calibri" pitchFamily="34" charset="-122"/>
                <a:cs typeface="Calibri" pitchFamily="34" charset="-120"/>
              </a:rPr>
              <a:t>New research methods that incorporate AI tools</a:t>
            </a:r>
            <a:endParaRPr lang="en-US" sz="1200" dirty="0"/>
          </a:p>
        </p:txBody>
      </p:sp>
      <p:sp>
        <p:nvSpPr>
          <p:cNvPr id="20" name="Shape 16"/>
          <p:cNvSpPr/>
          <p:nvPr/>
        </p:nvSpPr>
        <p:spPr>
          <a:xfrm>
            <a:off x="8311896" y="3502152"/>
            <a:ext cx="3255264" cy="914400"/>
          </a:xfrm>
          <a:prstGeom prst="rect">
            <a:avLst/>
          </a:prstGeom>
          <a:solidFill>
            <a:srgbClr val="EEF2F7"/>
          </a:solidFill>
          <a:ln/>
        </p:spPr>
      </p:sp>
      <p:sp>
        <p:nvSpPr>
          <p:cNvPr id="21" name="Text 17"/>
          <p:cNvSpPr txBox="1"/>
          <p:nvPr/>
        </p:nvSpPr>
        <p:spPr>
          <a:xfrm>
            <a:off x="8494776" y="3621024"/>
            <a:ext cx="2935224" cy="274320"/>
          </a:xfrm>
          <a:prstGeom prst="rect">
            <a:avLst/>
          </a:prstGeom>
          <a:noFill/>
          <a:ln/>
        </p:spPr>
        <p:txBody>
          <a:bodyPr wrap="square" lIns="0" tIns="0" rIns="0" bIns="0" rtlCol="0" anchor="ctr"/>
          <a:lstStyle/>
          <a:p>
            <a:pPr marL="0" indent="0">
              <a:buNone/>
            </a:pPr>
            <a:r>
              <a:rPr lang="en-US" sz="1400" b="1" dirty="0">
                <a:solidFill>
                  <a:srgbClr val="0A1F44"/>
                </a:solidFill>
                <a:latin typeface="Calibri" pitchFamily="34" charset="0"/>
                <a:ea typeface="Calibri" pitchFamily="34" charset="-122"/>
                <a:cs typeface="Calibri" pitchFamily="34" charset="-120"/>
              </a:rPr>
              <a:t>Education</a:t>
            </a:r>
            <a:endParaRPr lang="en-US" sz="1400" dirty="0"/>
          </a:p>
        </p:txBody>
      </p:sp>
      <p:sp>
        <p:nvSpPr>
          <p:cNvPr id="22" name="Text 18"/>
          <p:cNvSpPr txBox="1"/>
          <p:nvPr/>
        </p:nvSpPr>
        <p:spPr>
          <a:xfrm>
            <a:off x="8494776" y="3904488"/>
            <a:ext cx="2935224" cy="457200"/>
          </a:xfrm>
          <a:prstGeom prst="rect">
            <a:avLst/>
          </a:prstGeom>
          <a:noFill/>
          <a:ln/>
        </p:spPr>
        <p:txBody>
          <a:bodyPr wrap="square" lIns="0" tIns="0" rIns="0" bIns="0" rtlCol="0" anchor="t"/>
          <a:lstStyle/>
          <a:p>
            <a:pPr marL="0" indent="0">
              <a:buNone/>
            </a:pPr>
            <a:r>
              <a:rPr lang="en-US" sz="1200" dirty="0">
                <a:solidFill>
                  <a:srgbClr val="5F6B7D"/>
                </a:solidFill>
                <a:latin typeface="Calibri" pitchFamily="34" charset="0"/>
                <a:ea typeface="Calibri" pitchFamily="34" charset="-122"/>
                <a:cs typeface="Calibri" pitchFamily="34" charset="-120"/>
              </a:rPr>
              <a:t>Guidelines and best practices for AI in programs</a:t>
            </a:r>
            <a:endParaRPr lang="en-US" sz="1200" dirty="0"/>
          </a:p>
        </p:txBody>
      </p:sp>
      <p:sp>
        <p:nvSpPr>
          <p:cNvPr id="23" name="Text 19"/>
          <p:cNvSpPr txBox="1"/>
          <p:nvPr/>
        </p:nvSpPr>
        <p:spPr>
          <a:xfrm>
            <a:off x="4892040" y="4526280"/>
            <a:ext cx="6675120" cy="320040"/>
          </a:xfrm>
          <a:prstGeom prst="rect">
            <a:avLst/>
          </a:prstGeom>
          <a:noFill/>
          <a:ln/>
        </p:spPr>
        <p:txBody>
          <a:bodyPr wrap="square" lIns="0" tIns="0" rIns="0" bIns="0" rtlCol="0" anchor="ctr"/>
          <a:lstStyle/>
          <a:p>
            <a:pPr marL="0" indent="0">
              <a:buNone/>
            </a:pPr>
            <a:r>
              <a:rPr lang="en-US" sz="1350" b="1" dirty="0">
                <a:solidFill>
                  <a:srgbClr val="0A1F44"/>
                </a:solidFill>
                <a:latin typeface="Calibri" pitchFamily="34" charset="0"/>
                <a:ea typeface="Calibri" pitchFamily="34" charset="-122"/>
                <a:cs typeface="Calibri" pitchFamily="34" charset="-120"/>
              </a:rPr>
              <a:t>Thu, Oct. 22  &amp;  Thu, Nov. 19  ·  12–1 pm  ·  ~20-min talks + Q&amp;A  ·  lunch provided</a:t>
            </a:r>
            <a:endParaRPr lang="en-US" sz="1350" dirty="0"/>
          </a:p>
        </p:txBody>
      </p:sp>
      <p:sp>
        <p:nvSpPr>
          <p:cNvPr id="24" name="Text 20"/>
          <p:cNvSpPr txBox="1"/>
          <p:nvPr/>
        </p:nvSpPr>
        <p:spPr>
          <a:xfrm>
            <a:off x="4892040" y="4873752"/>
            <a:ext cx="6675120" cy="365760"/>
          </a:xfrm>
          <a:prstGeom prst="rect">
            <a:avLst/>
          </a:prstGeom>
          <a:noFill/>
          <a:ln/>
        </p:spPr>
        <p:txBody>
          <a:bodyPr wrap="square" lIns="0" tIns="0" rIns="0" bIns="0" rtlCol="0" anchor="ctr"/>
          <a:lstStyle/>
          <a:p>
            <a:pPr marL="0" indent="0">
              <a:buNone/>
            </a:pPr>
            <a:r>
              <a:rPr lang="en-US" sz="1250" dirty="0">
                <a:solidFill>
                  <a:srgbClr val="5F6B7D"/>
                </a:solidFill>
                <a:latin typeface="Calibri" pitchFamily="34" charset="0"/>
                <a:ea typeface="Calibri" pitchFamily="34" charset="-122"/>
                <a:cs typeface="Calibri" pitchFamily="34" charset="-120"/>
              </a:rPr>
              <a:t>Co-hosted by the UCR Library, </a:t>
            </a:r>
            <a:r>
              <a:rPr lang="en-US" sz="1250" u="sng" dirty="0">
                <a:solidFill>
                  <a:srgbClr val="003DA5"/>
                </a:solidFill>
                <a:latin typeface="Calibri" pitchFamily="34" charset="0"/>
                <a:ea typeface="Calibri" pitchFamily="34" charset="-122"/>
                <a:cs typeface="Calibri" pitchFamily="34" charset="-120"/>
                <a:hlinkClick r:id="rId5">
                  <a:extLst>
                    <a:ext uri="{A12FA001-AC4F-418D-AE19-62706E023703}">
                      <ahyp:hlinkClr xmlns:ahyp="http://schemas.microsoft.com/office/drawing/2018/hyperlinkcolor" val="tx"/>
                    </a:ext>
                  </a:extLst>
                </a:hlinkClick>
              </a:rPr>
              <a:t>RAISE@UCR</a:t>
            </a:r>
            <a:r>
              <a:rPr lang="en-US" sz="1250" dirty="0">
                <a:solidFill>
                  <a:srgbClr val="5F6B7D"/>
                </a:solidFill>
                <a:latin typeface="Calibri" pitchFamily="34" charset="0"/>
                <a:ea typeface="Calibri" pitchFamily="34" charset="-122"/>
                <a:cs typeface="Calibri" pitchFamily="34" charset="-120"/>
              </a:rPr>
              <a:t>, </a:t>
            </a:r>
            <a:r>
              <a:rPr lang="en-US" sz="1250" u="sng" dirty="0">
                <a:solidFill>
                  <a:srgbClr val="003DA5"/>
                </a:solidFill>
                <a:latin typeface="Calibri" pitchFamily="34" charset="0"/>
                <a:ea typeface="Calibri" pitchFamily="34" charset="-122"/>
                <a:cs typeface="Calibri" pitchFamily="34" charset="-120"/>
                <a:hlinkClick r:id="rId6">
                  <a:extLst>
                    <a:ext uri="{A12FA001-AC4F-418D-AE19-62706E023703}">
                      <ahyp:hlinkClr xmlns:ahyp="http://schemas.microsoft.com/office/drawing/2018/hyperlinkcolor" val="tx"/>
                    </a:ext>
                  </a:extLst>
                </a:hlinkClick>
              </a:rPr>
              <a:t>GradSuccess</a:t>
            </a:r>
            <a:r>
              <a:rPr lang="en-US" sz="1250" dirty="0">
                <a:solidFill>
                  <a:srgbClr val="5F6B7D"/>
                </a:solidFill>
                <a:latin typeface="Calibri" pitchFamily="34" charset="0"/>
                <a:ea typeface="Calibri" pitchFamily="34" charset="-122"/>
                <a:cs typeface="Calibri" pitchFamily="34" charset="-120"/>
              </a:rPr>
              <a:t> and </a:t>
            </a:r>
            <a:r>
              <a:rPr lang="en-US" sz="1250" u="sng" dirty="0">
                <a:solidFill>
                  <a:srgbClr val="003DA5"/>
                </a:solidFill>
                <a:latin typeface="Calibri" pitchFamily="34" charset="0"/>
                <a:ea typeface="Calibri" pitchFamily="34" charset="-122"/>
                <a:cs typeface="Calibri" pitchFamily="34" charset="-120"/>
                <a:hlinkClick r:id="rId7">
                  <a:extLst>
                    <a:ext uri="{A12FA001-AC4F-418D-AE19-62706E023703}">
                      <ahyp:hlinkClr xmlns:ahyp="http://schemas.microsoft.com/office/drawing/2018/hyperlinkcolor" val="tx"/>
                    </a:ext>
                  </a:extLst>
                </a:hlinkClick>
              </a:rPr>
              <a:t>XCITE Center for Teaching and Learning</a:t>
            </a:r>
            <a:r>
              <a:rPr lang="en-US" sz="1250" dirty="0">
                <a:solidFill>
                  <a:srgbClr val="5F6B7D"/>
                </a:solidFill>
                <a:latin typeface="Calibri" pitchFamily="34" charset="0"/>
                <a:ea typeface="Calibri" pitchFamily="34" charset="-122"/>
                <a:cs typeface="Calibri" pitchFamily="34" charset="-120"/>
              </a:rPr>
              <a:t>.</a:t>
            </a:r>
            <a:endParaRPr lang="en-US" sz="1250" dirty="0"/>
          </a:p>
        </p:txBody>
      </p:sp>
      <p:pic>
        <p:nvPicPr>
          <p:cNvPr id="25" name="Image 2" descr="preencoded.png"/>
          <p:cNvPicPr>
            <a:picLocks noChangeAspect="1"/>
          </p:cNvPicPr>
          <p:nvPr/>
        </p:nvPicPr>
        <p:blipFill>
          <a:blip r:embed="rId8"/>
          <a:stretch>
            <a:fillRect/>
          </a:stretch>
        </p:blipFill>
        <p:spPr>
          <a:xfrm>
            <a:off x="4892040" y="5349240"/>
            <a:ext cx="777240" cy="777240"/>
          </a:xfrm>
          <a:prstGeom prst="rect">
            <a:avLst/>
          </a:prstGeom>
        </p:spPr>
      </p:pic>
      <p:sp>
        <p:nvSpPr>
          <p:cNvPr id="26" name="Text 21"/>
          <p:cNvSpPr txBox="1"/>
          <p:nvPr/>
        </p:nvSpPr>
        <p:spPr>
          <a:xfrm>
            <a:off x="5852160" y="5413248"/>
            <a:ext cx="5669280" cy="640080"/>
          </a:xfrm>
          <a:prstGeom prst="rect">
            <a:avLst/>
          </a:prstGeom>
          <a:noFill/>
          <a:ln/>
        </p:spPr>
        <p:txBody>
          <a:bodyPr wrap="square" lIns="0" tIns="0" rIns="0" bIns="0" rtlCol="0" anchor="ctr"/>
          <a:lstStyle/>
          <a:p>
            <a:pPr marL="0" indent="0">
              <a:spcAft>
                <a:spcPts val="200"/>
              </a:spcAft>
              <a:buNone/>
            </a:pPr>
            <a:r>
              <a:rPr lang="en-US" sz="1300" b="1" dirty="0">
                <a:solidFill>
                  <a:srgbClr val="0A1F44"/>
                </a:solidFill>
                <a:latin typeface="Calibri" pitchFamily="34" charset="0"/>
                <a:ea typeface="Calibri" pitchFamily="34" charset="-122"/>
                <a:cs typeface="Calibri" pitchFamily="34" charset="-120"/>
              </a:rPr>
              <a:t>Present your work</a:t>
            </a:r>
            <a:endParaRPr lang="en-US" sz="1300" dirty="0"/>
          </a:p>
          <a:p>
            <a:pPr marL="0" indent="0">
              <a:spcAft>
                <a:spcPts val="200"/>
              </a:spcAft>
              <a:buNone/>
            </a:pPr>
            <a:r>
              <a:rPr lang="en-US" sz="1300" u="sng" dirty="0">
                <a:solidFill>
                  <a:srgbClr val="003DA5"/>
                </a:solidFill>
                <a:latin typeface="Calibri" pitchFamily="34" charset="0"/>
                <a:ea typeface="Calibri" pitchFamily="34" charset="-122"/>
                <a:cs typeface="Calibri" pitchFamily="34" charset="-120"/>
                <a:hlinkClick r:id="rId9">
                  <a:extLst>
                    <a:ext uri="{A12FA001-AC4F-418D-AE19-62706E023703}">
                      <ahyp:hlinkClr xmlns:ahyp="http://schemas.microsoft.com/office/drawing/2018/hyperlinkcolor" val="tx"/>
                    </a:ext>
                  </a:extLst>
                </a:hlinkClick>
              </a:rPr>
              <a:t>shorturl.at/olUjG</a:t>
            </a:r>
            <a:r>
              <a:rPr lang="en-US" sz="1300" dirty="0">
                <a:solidFill>
                  <a:srgbClr val="5F6B7D"/>
                </a:solidFill>
                <a:latin typeface="Calibri" pitchFamily="34" charset="0"/>
                <a:ea typeface="Calibri" pitchFamily="34" charset="-122"/>
                <a:cs typeface="Calibri" pitchFamily="34" charset="-120"/>
              </a:rPr>
              <a:t>  ·  </a:t>
            </a:r>
            <a:r>
              <a:rPr lang="en-US" sz="1300" u="sng" dirty="0">
                <a:solidFill>
                  <a:srgbClr val="003DA5"/>
                </a:solidFill>
                <a:latin typeface="Calibri" pitchFamily="34" charset="0"/>
                <a:ea typeface="Calibri" pitchFamily="34" charset="-122"/>
                <a:cs typeface="Calibri" pitchFamily="34" charset="-120"/>
                <a:hlinkClick r:id="rId10">
                  <a:extLst>
                    <a:ext uri="{A12FA001-AC4F-418D-AE19-62706E023703}">
                      <ahyp:hlinkClr xmlns:ahyp="http://schemas.microsoft.com/office/drawing/2018/hyperlinkcolor" val="tx"/>
                    </a:ext>
                  </a:extLst>
                </a:hlinkClick>
              </a:rPr>
              <a:t>inyoungs@ucr.edu</a:t>
            </a:r>
            <a:endParaRPr lang="en-US" sz="1300" dirty="0"/>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name="Slide 23">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548640" y="384048"/>
            <a:ext cx="9144000" cy="256032"/>
          </a:xfrm>
          <a:prstGeom prst="rect">
            <a:avLst/>
          </a:prstGeom>
          <a:noFill/>
          <a:ln/>
        </p:spPr>
        <p:txBody>
          <a:bodyPr wrap="square" lIns="0" tIns="0" rIns="0" bIns="0" rtlCol="0" anchor="ctr"/>
          <a:lstStyle/>
          <a:p>
            <a:pPr marL="0" indent="0">
              <a:buNone/>
            </a:pPr>
            <a:r>
              <a:rPr lang="en-US" sz="1100" b="1" kern="0" spc="300" dirty="0">
                <a:solidFill>
                  <a:srgbClr val="003DA5"/>
                </a:solidFill>
                <a:latin typeface="Calibri" pitchFamily="34" charset="0"/>
                <a:ea typeface="Calibri" pitchFamily="34" charset="-122"/>
                <a:cs typeface="Calibri" pitchFamily="34" charset="-120"/>
              </a:rPr>
              <a:t>02 · CONSULT</a:t>
            </a:r>
            <a:endParaRPr lang="en-US" sz="1100" dirty="0"/>
          </a:p>
        </p:txBody>
      </p:sp>
      <p:sp>
        <p:nvSpPr>
          <p:cNvPr id="3" name="Text 1"/>
          <p:cNvSpPr txBox="1"/>
          <p:nvPr/>
        </p:nvSpPr>
        <p:spPr>
          <a:xfrm>
            <a:off x="548640" y="658368"/>
            <a:ext cx="11064240" cy="685800"/>
          </a:xfrm>
          <a:prstGeom prst="rect">
            <a:avLst/>
          </a:prstGeom>
          <a:noFill/>
          <a:ln/>
        </p:spPr>
        <p:txBody>
          <a:bodyPr wrap="square" lIns="0" tIns="0" rIns="0" bIns="0" rtlCol="0" anchor="t"/>
          <a:lstStyle/>
          <a:p>
            <a:pPr marL="0" indent="0">
              <a:buNone/>
            </a:pPr>
            <a:r>
              <a:rPr lang="en-US" sz="3000" dirty="0">
                <a:solidFill>
                  <a:srgbClr val="0A1F44"/>
                </a:solidFill>
                <a:latin typeface="Cambria" pitchFamily="34" charset="0"/>
                <a:ea typeface="Cambria" pitchFamily="34" charset="-122"/>
                <a:cs typeface="Cambria" pitchFamily="34" charset="-120"/>
              </a:rPr>
              <a:t>AI Support Services — Inyoung Shin</a:t>
            </a:r>
            <a:endParaRPr lang="en-US" sz="3000" dirty="0"/>
          </a:p>
        </p:txBody>
      </p:sp>
      <p:pic>
        <p:nvPicPr>
          <p:cNvPr id="4" name="Image 0" descr="preencoded.png"/>
          <p:cNvPicPr>
            <a:picLocks noChangeAspect="1"/>
          </p:cNvPicPr>
          <p:nvPr/>
        </p:nvPicPr>
        <p:blipFill>
          <a:blip r:embed="rId3"/>
          <a:stretch>
            <a:fillRect/>
          </a:stretch>
        </p:blipFill>
        <p:spPr>
          <a:xfrm>
            <a:off x="548640" y="6382512"/>
            <a:ext cx="1037744" cy="237744"/>
          </a:xfrm>
          <a:prstGeom prst="rect">
            <a:avLst/>
          </a:prstGeom>
        </p:spPr>
      </p:pic>
      <p:sp>
        <p:nvSpPr>
          <p:cNvPr id="5" name="Text 2"/>
          <p:cNvSpPr txBox="1"/>
          <p:nvPr/>
        </p:nvSpPr>
        <p:spPr>
          <a:xfrm>
            <a:off x="1769264" y="6382512"/>
            <a:ext cx="3657600" cy="237744"/>
          </a:xfrm>
          <a:prstGeom prst="rect">
            <a:avLst/>
          </a:prstGeom>
          <a:noFill/>
          <a:ln/>
        </p:spPr>
        <p:txBody>
          <a:bodyPr wrap="square" lIns="0" tIns="0" rIns="0" bIns="0" rtlCol="0" anchor="ctr"/>
          <a:lstStyle/>
          <a:p>
            <a:pPr marL="0" indent="0">
              <a:buNone/>
            </a:pPr>
            <a:r>
              <a:rPr lang="en-US" sz="900" dirty="0">
                <a:solidFill>
                  <a:srgbClr val="5F6B7D"/>
                </a:solidFill>
                <a:latin typeface="Calibri" pitchFamily="34" charset="0"/>
                <a:ea typeface="Calibri" pitchFamily="34" charset="-122"/>
                <a:cs typeface="Calibri" pitchFamily="34" charset="-120"/>
              </a:rPr>
              <a:t>Research &amp; Technology Services</a:t>
            </a:r>
            <a:endParaRPr lang="en-US" sz="900" dirty="0"/>
          </a:p>
        </p:txBody>
      </p:sp>
      <p:sp>
        <p:nvSpPr>
          <p:cNvPr id="6" name="Text 3"/>
          <p:cNvSpPr txBox="1"/>
          <p:nvPr/>
        </p:nvSpPr>
        <p:spPr>
          <a:xfrm>
            <a:off x="10728655" y="6382512"/>
            <a:ext cx="914400" cy="237744"/>
          </a:xfrm>
          <a:prstGeom prst="rect">
            <a:avLst/>
          </a:prstGeom>
          <a:noFill/>
          <a:ln/>
        </p:spPr>
        <p:txBody>
          <a:bodyPr wrap="square" lIns="0" tIns="0" rIns="0" bIns="0" rtlCol="0" anchor="ctr"/>
          <a:lstStyle/>
          <a:p>
            <a:pPr marL="0" indent="0" algn="r">
              <a:buNone/>
            </a:pPr>
            <a:r>
              <a:rPr lang="en-US" sz="900" dirty="0">
                <a:solidFill>
                  <a:srgbClr val="5F6B7D"/>
                </a:solidFill>
                <a:latin typeface="Calibri" pitchFamily="34" charset="0"/>
                <a:ea typeface="Calibri" pitchFamily="34" charset="-122"/>
                <a:cs typeface="Calibri" pitchFamily="34" charset="-120"/>
              </a:rPr>
              <a:t>23</a:t>
            </a:r>
            <a:endParaRPr lang="en-US" sz="900" dirty="0"/>
          </a:p>
        </p:txBody>
      </p:sp>
      <p:sp>
        <p:nvSpPr>
          <p:cNvPr id="7" name="Shape 4"/>
          <p:cNvSpPr/>
          <p:nvPr/>
        </p:nvSpPr>
        <p:spPr>
          <a:xfrm>
            <a:off x="658368" y="1664208"/>
            <a:ext cx="3568238" cy="4617720"/>
          </a:xfrm>
          <a:prstGeom prst="rect">
            <a:avLst/>
          </a:prstGeom>
          <a:ln w="15875">
            <a:solidFill>
              <a:srgbClr val="FFB81C"/>
            </a:solidFill>
            <a:prstDash val="solid"/>
          </a:ln>
        </p:spPr>
      </p:sp>
      <p:sp>
        <p:nvSpPr>
          <p:cNvPr id="8" name="Shape 5"/>
          <p:cNvSpPr/>
          <p:nvPr/>
        </p:nvSpPr>
        <p:spPr>
          <a:xfrm>
            <a:off x="548640" y="1554480"/>
            <a:ext cx="3568238" cy="4617720"/>
          </a:xfrm>
          <a:prstGeom prst="rect">
            <a:avLst/>
          </a:prstGeom>
          <a:solidFill>
            <a:srgbClr val="FFFFFF"/>
          </a:solidFill>
          <a:ln w="6350">
            <a:solidFill>
              <a:srgbClr val="D3D9E1"/>
            </a:solidFill>
            <a:prstDash val="solid"/>
          </a:ln>
          <a:effectLst>
            <a:outerShdw blurRad="101600" dist="38100" dir="5400000" algn="bl" rotWithShape="0">
              <a:srgbClr val="0A1F44">
                <a:alpha val="22000"/>
              </a:srgbClr>
            </a:outerShdw>
          </a:effectLst>
        </p:spPr>
      </p:sp>
      <p:pic>
        <p:nvPicPr>
          <p:cNvPr id="9" name="Image 1" descr="preencoded.png"/>
          <p:cNvPicPr>
            <a:picLocks noChangeAspect="1"/>
          </p:cNvPicPr>
          <p:nvPr/>
        </p:nvPicPr>
        <p:blipFill>
          <a:blip r:embed="rId4"/>
          <a:stretch>
            <a:fillRect/>
          </a:stretch>
        </p:blipFill>
        <p:spPr>
          <a:xfrm>
            <a:off x="548640" y="1554480"/>
            <a:ext cx="3568238" cy="4617720"/>
          </a:xfrm>
          <a:prstGeom prst="rect">
            <a:avLst/>
          </a:prstGeom>
        </p:spPr>
      </p:pic>
      <p:sp>
        <p:nvSpPr>
          <p:cNvPr id="10" name="Text 6"/>
          <p:cNvSpPr txBox="1"/>
          <p:nvPr/>
        </p:nvSpPr>
        <p:spPr>
          <a:xfrm>
            <a:off x="4892040" y="1600200"/>
            <a:ext cx="6675120" cy="640080"/>
          </a:xfrm>
          <a:prstGeom prst="rect">
            <a:avLst/>
          </a:prstGeom>
          <a:noFill/>
          <a:ln/>
        </p:spPr>
        <p:txBody>
          <a:bodyPr wrap="square" lIns="0" tIns="0" rIns="0" bIns="0" rtlCol="0" anchor="t"/>
          <a:lstStyle/>
          <a:p>
            <a:pPr marL="0" indent="0">
              <a:buNone/>
            </a:pPr>
            <a:r>
              <a:rPr lang="en-US" sz="1800" i="1" dirty="0">
                <a:solidFill>
                  <a:srgbClr val="0A1F44"/>
                </a:solidFill>
                <a:latin typeface="Cambria" pitchFamily="34" charset="0"/>
                <a:ea typeface="Cambria" pitchFamily="34" charset="-122"/>
                <a:cs typeface="Cambria" pitchFamily="34" charset="-120"/>
              </a:rPr>
              <a:t>Enhance your research with AI across design, analysis, writing and dissemination.</a:t>
            </a:r>
            <a:endParaRPr lang="en-US" sz="1800" dirty="0"/>
          </a:p>
        </p:txBody>
      </p:sp>
      <p:sp>
        <p:nvSpPr>
          <p:cNvPr id="11" name="Text 7"/>
          <p:cNvSpPr txBox="1"/>
          <p:nvPr/>
        </p:nvSpPr>
        <p:spPr>
          <a:xfrm>
            <a:off x="4892040" y="2423160"/>
            <a:ext cx="6675120" cy="256032"/>
          </a:xfrm>
          <a:prstGeom prst="rect">
            <a:avLst/>
          </a:prstGeom>
          <a:noFill/>
          <a:ln/>
        </p:spPr>
        <p:txBody>
          <a:bodyPr wrap="square" lIns="0" tIns="0" rIns="0" bIns="0" rtlCol="0" anchor="ctr"/>
          <a:lstStyle/>
          <a:p>
            <a:pPr marL="0" indent="0">
              <a:buNone/>
            </a:pPr>
            <a:r>
              <a:rPr lang="en-US" sz="1100" b="1" kern="0" spc="300" dirty="0">
                <a:solidFill>
                  <a:srgbClr val="003DA5"/>
                </a:solidFill>
                <a:latin typeface="Calibri" pitchFamily="34" charset="0"/>
                <a:ea typeface="Calibri" pitchFamily="34" charset="-122"/>
                <a:cs typeface="Calibri" pitchFamily="34" charset="-120"/>
              </a:rPr>
              <a:t>AI WORKSHOPS THIS FALL</a:t>
            </a:r>
            <a:endParaRPr lang="en-US" sz="1100" dirty="0"/>
          </a:p>
        </p:txBody>
      </p:sp>
      <p:sp>
        <p:nvSpPr>
          <p:cNvPr id="12" name="Shape 8"/>
          <p:cNvSpPr/>
          <p:nvPr/>
        </p:nvSpPr>
        <p:spPr>
          <a:xfrm>
            <a:off x="4892040" y="2743200"/>
            <a:ext cx="3255264" cy="868680"/>
          </a:xfrm>
          <a:prstGeom prst="rect">
            <a:avLst/>
          </a:prstGeom>
          <a:solidFill>
            <a:srgbClr val="EEF2F7"/>
          </a:solidFill>
          <a:ln/>
        </p:spPr>
      </p:sp>
      <p:sp>
        <p:nvSpPr>
          <p:cNvPr id="13" name="Text 9"/>
          <p:cNvSpPr txBox="1"/>
          <p:nvPr/>
        </p:nvSpPr>
        <p:spPr>
          <a:xfrm>
            <a:off x="5074920" y="2862072"/>
            <a:ext cx="2935224" cy="274320"/>
          </a:xfrm>
          <a:prstGeom prst="rect">
            <a:avLst/>
          </a:prstGeom>
          <a:noFill/>
          <a:ln/>
        </p:spPr>
        <p:txBody>
          <a:bodyPr wrap="square" lIns="0" tIns="0" rIns="0" bIns="0" rtlCol="0" anchor="ctr"/>
          <a:lstStyle/>
          <a:p>
            <a:pPr marL="0" indent="0">
              <a:buNone/>
            </a:pPr>
            <a:r>
              <a:rPr lang="en-US" sz="1400" b="1" dirty="0">
                <a:solidFill>
                  <a:srgbClr val="0A1F44"/>
                </a:solidFill>
                <a:latin typeface="Calibri" pitchFamily="34" charset="0"/>
                <a:ea typeface="Calibri" pitchFamily="34" charset="-122"/>
                <a:cs typeface="Calibri" pitchFamily="34" charset="-120"/>
              </a:rPr>
              <a:t>Studying with Gemini Notebook</a:t>
            </a:r>
            <a:endParaRPr lang="en-US" sz="1400" dirty="0"/>
          </a:p>
        </p:txBody>
      </p:sp>
      <p:sp>
        <p:nvSpPr>
          <p:cNvPr id="14" name="Text 10"/>
          <p:cNvSpPr txBox="1"/>
          <p:nvPr/>
        </p:nvSpPr>
        <p:spPr>
          <a:xfrm>
            <a:off x="5074920" y="3145536"/>
            <a:ext cx="2935224" cy="411480"/>
          </a:xfrm>
          <a:prstGeom prst="rect">
            <a:avLst/>
          </a:prstGeom>
          <a:noFill/>
          <a:ln/>
        </p:spPr>
        <p:txBody>
          <a:bodyPr wrap="square" lIns="0" tIns="0" rIns="0" bIns="0" rtlCol="0" anchor="t"/>
          <a:lstStyle/>
          <a:p>
            <a:pPr marL="0" indent="0">
              <a:buNone/>
            </a:pPr>
            <a:r>
              <a:rPr lang="en-US" sz="1200" dirty="0">
                <a:solidFill>
                  <a:srgbClr val="5F6B7D"/>
                </a:solidFill>
                <a:latin typeface="Calibri" pitchFamily="34" charset="0"/>
                <a:ea typeface="Calibri" pitchFamily="34" charset="-122"/>
                <a:cs typeface="Calibri" pitchFamily="34" charset="-120"/>
              </a:rPr>
              <a:t>Wed, Sept. 30 · 1–2 pm · with Amiee Zou</a:t>
            </a:r>
            <a:endParaRPr lang="en-US" sz="1200" dirty="0"/>
          </a:p>
        </p:txBody>
      </p:sp>
      <p:sp>
        <p:nvSpPr>
          <p:cNvPr id="15" name="Shape 11"/>
          <p:cNvSpPr/>
          <p:nvPr/>
        </p:nvSpPr>
        <p:spPr>
          <a:xfrm>
            <a:off x="8311896" y="2743200"/>
            <a:ext cx="3255264" cy="868680"/>
          </a:xfrm>
          <a:prstGeom prst="rect">
            <a:avLst/>
          </a:prstGeom>
          <a:solidFill>
            <a:srgbClr val="EEF2F7"/>
          </a:solidFill>
          <a:ln/>
        </p:spPr>
      </p:sp>
      <p:sp>
        <p:nvSpPr>
          <p:cNvPr id="16" name="Text 12"/>
          <p:cNvSpPr txBox="1"/>
          <p:nvPr/>
        </p:nvSpPr>
        <p:spPr>
          <a:xfrm>
            <a:off x="8494776" y="2862072"/>
            <a:ext cx="2935224" cy="274320"/>
          </a:xfrm>
          <a:prstGeom prst="rect">
            <a:avLst/>
          </a:prstGeom>
          <a:noFill/>
          <a:ln/>
        </p:spPr>
        <p:txBody>
          <a:bodyPr wrap="square" lIns="0" tIns="0" rIns="0" bIns="0" rtlCol="0" anchor="ctr"/>
          <a:lstStyle/>
          <a:p>
            <a:pPr marL="0" indent="0">
              <a:buNone/>
            </a:pPr>
            <a:r>
              <a:rPr lang="en-US" sz="1400" b="1" dirty="0">
                <a:solidFill>
                  <a:srgbClr val="0A1F44"/>
                </a:solidFill>
                <a:latin typeface="Calibri" pitchFamily="34" charset="0"/>
                <a:ea typeface="Calibri" pitchFamily="34" charset="-122"/>
                <a:cs typeface="Calibri" pitchFamily="34" charset="-120"/>
              </a:rPr>
              <a:t>AI Literacy 101</a:t>
            </a:r>
            <a:endParaRPr lang="en-US" sz="1400" dirty="0"/>
          </a:p>
        </p:txBody>
      </p:sp>
      <p:sp>
        <p:nvSpPr>
          <p:cNvPr id="17" name="Text 13"/>
          <p:cNvSpPr txBox="1"/>
          <p:nvPr/>
        </p:nvSpPr>
        <p:spPr>
          <a:xfrm>
            <a:off x="8494776" y="3145536"/>
            <a:ext cx="2935224" cy="411480"/>
          </a:xfrm>
          <a:prstGeom prst="rect">
            <a:avLst/>
          </a:prstGeom>
          <a:noFill/>
          <a:ln/>
        </p:spPr>
        <p:txBody>
          <a:bodyPr wrap="square" lIns="0" tIns="0" rIns="0" bIns="0" rtlCol="0" anchor="t"/>
          <a:lstStyle/>
          <a:p>
            <a:pPr marL="0" indent="0">
              <a:buNone/>
            </a:pPr>
            <a:r>
              <a:rPr lang="en-US" sz="1200" dirty="0">
                <a:solidFill>
                  <a:srgbClr val="5F6B7D"/>
                </a:solidFill>
                <a:latin typeface="Calibri" pitchFamily="34" charset="0"/>
                <a:ea typeface="Calibri" pitchFamily="34" charset="-122"/>
                <a:cs typeface="Calibri" pitchFamily="34" charset="-120"/>
              </a:rPr>
              <a:t>Generative AI through history · Wed, Oct. 28 · 12–1 pm</a:t>
            </a:r>
            <a:endParaRPr lang="en-US" sz="1200" dirty="0"/>
          </a:p>
        </p:txBody>
      </p:sp>
      <p:sp>
        <p:nvSpPr>
          <p:cNvPr id="18" name="Shape 14"/>
          <p:cNvSpPr/>
          <p:nvPr/>
        </p:nvSpPr>
        <p:spPr>
          <a:xfrm>
            <a:off x="4892040" y="3776472"/>
            <a:ext cx="3255264" cy="868680"/>
          </a:xfrm>
          <a:prstGeom prst="rect">
            <a:avLst/>
          </a:prstGeom>
          <a:solidFill>
            <a:srgbClr val="EEF2F7"/>
          </a:solidFill>
          <a:ln/>
        </p:spPr>
      </p:sp>
      <p:sp>
        <p:nvSpPr>
          <p:cNvPr id="19" name="Text 15"/>
          <p:cNvSpPr txBox="1"/>
          <p:nvPr/>
        </p:nvSpPr>
        <p:spPr>
          <a:xfrm>
            <a:off x="5074920" y="3895344"/>
            <a:ext cx="2935224" cy="274320"/>
          </a:xfrm>
          <a:prstGeom prst="rect">
            <a:avLst/>
          </a:prstGeom>
          <a:noFill/>
          <a:ln/>
        </p:spPr>
        <p:txBody>
          <a:bodyPr wrap="square" lIns="0" tIns="0" rIns="0" bIns="0" rtlCol="0" anchor="ctr"/>
          <a:lstStyle/>
          <a:p>
            <a:pPr marL="0" indent="0">
              <a:buNone/>
            </a:pPr>
            <a:r>
              <a:rPr lang="en-US" sz="1400" b="1" dirty="0">
                <a:solidFill>
                  <a:srgbClr val="0A1F44"/>
                </a:solidFill>
                <a:latin typeface="Calibri" pitchFamily="34" charset="0"/>
                <a:ea typeface="Calibri" pitchFamily="34" charset="-122"/>
                <a:cs typeface="Calibri" pitchFamily="34" charset="-120"/>
              </a:rPr>
              <a:t>Web Agent: AI Agent for Data Analysis</a:t>
            </a:r>
            <a:endParaRPr lang="en-US" sz="1400" dirty="0"/>
          </a:p>
        </p:txBody>
      </p:sp>
      <p:sp>
        <p:nvSpPr>
          <p:cNvPr id="20" name="Text 16"/>
          <p:cNvSpPr txBox="1"/>
          <p:nvPr/>
        </p:nvSpPr>
        <p:spPr>
          <a:xfrm>
            <a:off x="5074920" y="4178808"/>
            <a:ext cx="2935224" cy="411480"/>
          </a:xfrm>
          <a:prstGeom prst="rect">
            <a:avLst/>
          </a:prstGeom>
          <a:noFill/>
          <a:ln/>
        </p:spPr>
        <p:txBody>
          <a:bodyPr wrap="square" lIns="0" tIns="0" rIns="0" bIns="0" rtlCol="0" anchor="t"/>
          <a:lstStyle/>
          <a:p>
            <a:pPr marL="0" indent="0">
              <a:buNone/>
            </a:pPr>
            <a:r>
              <a:rPr lang="en-US" sz="1200" dirty="0">
                <a:solidFill>
                  <a:srgbClr val="5F6B7D"/>
                </a:solidFill>
                <a:latin typeface="Calibri" pitchFamily="34" charset="0"/>
                <a:ea typeface="Calibri" pitchFamily="34" charset="-122"/>
                <a:cs typeface="Calibri" pitchFamily="34" charset="-120"/>
              </a:rPr>
              <a:t>Thu, Nov. 5 · 3–4 pm</a:t>
            </a:r>
            <a:endParaRPr lang="en-US" sz="1200" dirty="0"/>
          </a:p>
        </p:txBody>
      </p:sp>
      <p:sp>
        <p:nvSpPr>
          <p:cNvPr id="21" name="Shape 17"/>
          <p:cNvSpPr/>
          <p:nvPr/>
        </p:nvSpPr>
        <p:spPr>
          <a:xfrm>
            <a:off x="8311896" y="3776472"/>
            <a:ext cx="3255264" cy="868680"/>
          </a:xfrm>
          <a:prstGeom prst="rect">
            <a:avLst/>
          </a:prstGeom>
          <a:solidFill>
            <a:srgbClr val="EEF2F7"/>
          </a:solidFill>
          <a:ln/>
        </p:spPr>
      </p:sp>
      <p:sp>
        <p:nvSpPr>
          <p:cNvPr id="22" name="Text 18"/>
          <p:cNvSpPr txBox="1"/>
          <p:nvPr/>
        </p:nvSpPr>
        <p:spPr>
          <a:xfrm>
            <a:off x="8494776" y="3895344"/>
            <a:ext cx="2935224" cy="274320"/>
          </a:xfrm>
          <a:prstGeom prst="rect">
            <a:avLst/>
          </a:prstGeom>
          <a:noFill/>
          <a:ln/>
        </p:spPr>
        <p:txBody>
          <a:bodyPr wrap="square" lIns="0" tIns="0" rIns="0" bIns="0" rtlCol="0" anchor="ctr"/>
          <a:lstStyle/>
          <a:p>
            <a:pPr marL="0" indent="0">
              <a:buNone/>
            </a:pPr>
            <a:r>
              <a:rPr lang="en-US" sz="1400" b="1" dirty="0">
                <a:solidFill>
                  <a:srgbClr val="0A1F44"/>
                </a:solidFill>
                <a:latin typeface="Calibri" pitchFamily="34" charset="0"/>
                <a:ea typeface="Calibri" pitchFamily="34" charset="-122"/>
                <a:cs typeface="Calibri" pitchFamily="34" charset="-120"/>
              </a:rPr>
              <a:t>Intro to Advanced ML: Neural Networks</a:t>
            </a:r>
            <a:endParaRPr lang="en-US" sz="1400" dirty="0"/>
          </a:p>
        </p:txBody>
      </p:sp>
      <p:sp>
        <p:nvSpPr>
          <p:cNvPr id="23" name="Text 19"/>
          <p:cNvSpPr txBox="1"/>
          <p:nvPr/>
        </p:nvSpPr>
        <p:spPr>
          <a:xfrm>
            <a:off x="8494776" y="4178808"/>
            <a:ext cx="2935224" cy="411480"/>
          </a:xfrm>
          <a:prstGeom prst="rect">
            <a:avLst/>
          </a:prstGeom>
          <a:noFill/>
          <a:ln/>
        </p:spPr>
        <p:txBody>
          <a:bodyPr wrap="square" lIns="0" tIns="0" rIns="0" bIns="0" rtlCol="0" anchor="t"/>
          <a:lstStyle/>
          <a:p>
            <a:pPr marL="0" indent="0">
              <a:buNone/>
            </a:pPr>
            <a:r>
              <a:rPr lang="en-US" sz="1200" dirty="0">
                <a:solidFill>
                  <a:srgbClr val="5F6B7D"/>
                </a:solidFill>
                <a:latin typeface="Calibri" pitchFamily="34" charset="0"/>
                <a:ea typeface="Calibri" pitchFamily="34" charset="-122"/>
                <a:cs typeface="Calibri" pitchFamily="34" charset="-120"/>
              </a:rPr>
              <a:t>Mon, Nov. 23 · 3–4 pm · PyTorch</a:t>
            </a:r>
            <a:endParaRPr lang="en-US" sz="1200" dirty="0"/>
          </a:p>
        </p:txBody>
      </p:sp>
      <p:sp>
        <p:nvSpPr>
          <p:cNvPr id="24" name="Shape 20"/>
          <p:cNvSpPr/>
          <p:nvPr/>
        </p:nvSpPr>
        <p:spPr>
          <a:xfrm>
            <a:off x="4892040" y="4892040"/>
            <a:ext cx="6675120" cy="731520"/>
          </a:xfrm>
          <a:prstGeom prst="rect">
            <a:avLst/>
          </a:prstGeom>
          <a:solidFill>
            <a:srgbClr val="0A1F44"/>
          </a:solidFill>
          <a:ln/>
        </p:spPr>
      </p:sp>
      <p:sp>
        <p:nvSpPr>
          <p:cNvPr id="25" name="Text 21"/>
          <p:cNvSpPr txBox="1"/>
          <p:nvPr/>
        </p:nvSpPr>
        <p:spPr>
          <a:xfrm>
            <a:off x="5166360" y="4892040"/>
            <a:ext cx="6217920" cy="731520"/>
          </a:xfrm>
          <a:prstGeom prst="rect">
            <a:avLst/>
          </a:prstGeom>
          <a:noFill/>
          <a:ln/>
        </p:spPr>
        <p:txBody>
          <a:bodyPr wrap="square" lIns="0" tIns="0" rIns="0" bIns="0" rtlCol="0" anchor="ctr"/>
          <a:lstStyle/>
          <a:p>
            <a:pPr marL="0" indent="0">
              <a:buNone/>
            </a:pPr>
            <a:r>
              <a:rPr lang="en-US" sz="1300" b="1" dirty="0">
                <a:solidFill>
                  <a:srgbClr val="FFFFFF"/>
                </a:solidFill>
                <a:latin typeface="Calibri" pitchFamily="34" charset="0"/>
                <a:ea typeface="Calibri" pitchFamily="34" charset="-122"/>
                <a:cs typeface="Calibri" pitchFamily="34" charset="-120"/>
              </a:rPr>
              <a:t>Book Inyoung:  </a:t>
            </a:r>
            <a:r>
              <a:rPr lang="en-US" sz="1300" u="sng" dirty="0">
                <a:solidFill>
                  <a:srgbClr val="FFD978"/>
                </a:solidFill>
                <a:latin typeface="Calibri" pitchFamily="34" charset="0"/>
                <a:ea typeface="Calibri" pitchFamily="34" charset="-122"/>
                <a:cs typeface="Calibri" pitchFamily="34" charset="-120"/>
                <a:hlinkClick r:id="rId5">
                  <a:extLst>
                    <a:ext uri="{A12FA001-AC4F-418D-AE19-62706E023703}">
                      <ahyp:hlinkClr xmlns:ahyp="http://schemas.microsoft.com/office/drawing/2018/hyperlinkcolor" val="tx"/>
                    </a:ext>
                  </a:extLst>
                </a:hlinkClick>
              </a:rPr>
              <a:t>calendly.com/inyoungs-ucr/30min</a:t>
            </a:r>
            <a:r>
              <a:rPr lang="en-US" sz="1300" dirty="0">
                <a:solidFill>
                  <a:srgbClr val="FFFFFF"/>
                </a:solidFill>
                <a:latin typeface="Calibri" pitchFamily="34" charset="0"/>
                <a:ea typeface="Calibri" pitchFamily="34" charset="-122"/>
                <a:cs typeface="Calibri" pitchFamily="34" charset="-120"/>
              </a:rPr>
              <a:t>   ·   </a:t>
            </a:r>
            <a:r>
              <a:rPr lang="en-US" sz="1300" u="sng" dirty="0">
                <a:solidFill>
                  <a:srgbClr val="FFD978"/>
                </a:solidFill>
                <a:latin typeface="Calibri" pitchFamily="34" charset="0"/>
                <a:ea typeface="Calibri" pitchFamily="34" charset="-122"/>
                <a:cs typeface="Calibri" pitchFamily="34" charset="-120"/>
                <a:hlinkClick r:id="rId6">
                  <a:extLst>
                    <a:ext uri="{A12FA001-AC4F-418D-AE19-62706E023703}">
                      <ahyp:hlinkClr xmlns:ahyp="http://schemas.microsoft.com/office/drawing/2018/hyperlinkcolor" val="tx"/>
                    </a:ext>
                  </a:extLst>
                </a:hlinkClick>
              </a:rPr>
              <a:t>inyoungs@ucr.edu</a:t>
            </a:r>
            <a:endParaRPr lang="en-US" sz="1300" dirty="0"/>
          </a:p>
        </p:txBody>
      </p:sp>
      <p:sp>
        <p:nvSpPr>
          <p:cNvPr id="26" name="Text 22"/>
          <p:cNvSpPr txBox="1"/>
          <p:nvPr/>
        </p:nvSpPr>
        <p:spPr>
          <a:xfrm>
            <a:off x="4892040" y="5760720"/>
            <a:ext cx="6675120" cy="411480"/>
          </a:xfrm>
          <a:prstGeom prst="rect">
            <a:avLst/>
          </a:prstGeom>
          <a:noFill/>
          <a:ln/>
        </p:spPr>
        <p:txBody>
          <a:bodyPr wrap="square" lIns="0" tIns="0" rIns="0" bIns="0" rtlCol="0" anchor="t"/>
          <a:lstStyle/>
          <a:p>
            <a:pPr marL="0" indent="0">
              <a:buNone/>
            </a:pPr>
            <a:r>
              <a:rPr lang="en-US" sz="1250" i="1" dirty="0">
                <a:solidFill>
                  <a:srgbClr val="5F6B7D"/>
                </a:solidFill>
                <a:latin typeface="Calibri" pitchFamily="34" charset="0"/>
                <a:ea typeface="Calibri" pitchFamily="34" charset="-122"/>
                <a:cs typeface="Calibri" pitchFamily="34" charset="-120"/>
              </a:rPr>
              <a:t>Also co-leads Brainy Bots (Arduino &amp; ESP32 with LLMs) with Alvaro Alvarez and hosts the AI Graduate Research Brown Bags.</a:t>
            </a:r>
            <a:endParaRPr lang="en-US" sz="1250" dirty="0"/>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name="Slide 26">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548640" y="384048"/>
            <a:ext cx="9144000" cy="256032"/>
          </a:xfrm>
          <a:prstGeom prst="rect">
            <a:avLst/>
          </a:prstGeom>
          <a:noFill/>
          <a:ln/>
        </p:spPr>
        <p:txBody>
          <a:bodyPr wrap="square" lIns="0" tIns="0" rIns="0" bIns="0" rtlCol="0" anchor="ctr"/>
          <a:lstStyle/>
          <a:p>
            <a:pPr marL="0" indent="0">
              <a:buNone/>
            </a:pPr>
            <a:r>
              <a:rPr lang="en-US" sz="1100" b="1" kern="0" spc="300" dirty="0">
                <a:solidFill>
                  <a:srgbClr val="003DA5"/>
                </a:solidFill>
                <a:latin typeface="Calibri" pitchFamily="34" charset="0"/>
                <a:ea typeface="Calibri" pitchFamily="34" charset="-122"/>
                <a:cs typeface="Calibri" pitchFamily="34" charset="-120"/>
              </a:rPr>
              <a:t>02 · CONSULT</a:t>
            </a:r>
            <a:endParaRPr lang="en-US" sz="1100" dirty="0"/>
          </a:p>
        </p:txBody>
      </p:sp>
      <p:sp>
        <p:nvSpPr>
          <p:cNvPr id="3" name="Text 1"/>
          <p:cNvSpPr txBox="1"/>
          <p:nvPr/>
        </p:nvSpPr>
        <p:spPr>
          <a:xfrm>
            <a:off x="658368" y="626364"/>
            <a:ext cx="11461223" cy="685800"/>
          </a:xfrm>
          <a:prstGeom prst="rect">
            <a:avLst/>
          </a:prstGeom>
          <a:noFill/>
          <a:ln/>
        </p:spPr>
        <p:txBody>
          <a:bodyPr wrap="square" lIns="0" tIns="0" rIns="0" bIns="0" rtlCol="0" anchor="t"/>
          <a:lstStyle/>
          <a:p>
            <a:pPr marL="0" indent="0" algn="ctr">
              <a:buNone/>
            </a:pPr>
            <a:r>
              <a:rPr lang="en-US" sz="3000" dirty="0">
                <a:solidFill>
                  <a:srgbClr val="0A1F44"/>
                </a:solidFill>
                <a:latin typeface="Cambria" pitchFamily="34" charset="0"/>
                <a:ea typeface="Cambria" pitchFamily="34" charset="-122"/>
                <a:cs typeface="Cambria" pitchFamily="34" charset="-120"/>
              </a:rPr>
              <a:t>Medical Education/Clinical Outreach, Systematic Review </a:t>
            </a:r>
            <a:br>
              <a:rPr lang="en-US" sz="3000" dirty="0">
                <a:solidFill>
                  <a:srgbClr val="0A1F44"/>
                </a:solidFill>
                <a:latin typeface="Cambria" pitchFamily="34" charset="0"/>
                <a:ea typeface="Cambria" pitchFamily="34" charset="-122"/>
                <a:cs typeface="Cambria" pitchFamily="34" charset="-120"/>
              </a:rPr>
            </a:br>
            <a:r>
              <a:rPr lang="en-US" sz="3000" dirty="0">
                <a:solidFill>
                  <a:srgbClr val="0A1F44"/>
                </a:solidFill>
                <a:latin typeface="Cambria" pitchFamily="34" charset="0"/>
                <a:ea typeface="Cambria" pitchFamily="34" charset="-122"/>
                <a:cs typeface="Cambria" pitchFamily="34" charset="-120"/>
              </a:rPr>
              <a:t>and Meta-analysis</a:t>
            </a:r>
            <a:endParaRPr lang="en-US" sz="3000" dirty="0"/>
          </a:p>
        </p:txBody>
      </p:sp>
      <p:pic>
        <p:nvPicPr>
          <p:cNvPr id="4" name="Image 0" descr="preencoded.png"/>
          <p:cNvPicPr>
            <a:picLocks noChangeAspect="1"/>
          </p:cNvPicPr>
          <p:nvPr/>
        </p:nvPicPr>
        <p:blipFill>
          <a:blip r:embed="rId3"/>
          <a:stretch>
            <a:fillRect/>
          </a:stretch>
        </p:blipFill>
        <p:spPr>
          <a:xfrm>
            <a:off x="548640" y="6382512"/>
            <a:ext cx="1037744" cy="237744"/>
          </a:xfrm>
          <a:prstGeom prst="rect">
            <a:avLst/>
          </a:prstGeom>
        </p:spPr>
      </p:pic>
      <p:sp>
        <p:nvSpPr>
          <p:cNvPr id="5" name="Text 2"/>
          <p:cNvSpPr txBox="1"/>
          <p:nvPr/>
        </p:nvSpPr>
        <p:spPr>
          <a:xfrm>
            <a:off x="1769264" y="6382512"/>
            <a:ext cx="3657600" cy="237744"/>
          </a:xfrm>
          <a:prstGeom prst="rect">
            <a:avLst/>
          </a:prstGeom>
          <a:noFill/>
          <a:ln/>
        </p:spPr>
        <p:txBody>
          <a:bodyPr wrap="square" lIns="0" tIns="0" rIns="0" bIns="0" rtlCol="0" anchor="ctr"/>
          <a:lstStyle/>
          <a:p>
            <a:pPr marL="0" indent="0">
              <a:buNone/>
            </a:pPr>
            <a:r>
              <a:rPr lang="en-US" sz="900" dirty="0">
                <a:solidFill>
                  <a:srgbClr val="5F6B7D"/>
                </a:solidFill>
                <a:latin typeface="Calibri" pitchFamily="34" charset="0"/>
                <a:ea typeface="Calibri" pitchFamily="34" charset="-122"/>
                <a:cs typeface="Calibri" pitchFamily="34" charset="-120"/>
              </a:rPr>
              <a:t>Research &amp; Technology Services</a:t>
            </a:r>
            <a:endParaRPr lang="en-US" sz="900" dirty="0"/>
          </a:p>
        </p:txBody>
      </p:sp>
      <p:sp>
        <p:nvSpPr>
          <p:cNvPr id="6" name="Text 3"/>
          <p:cNvSpPr txBox="1"/>
          <p:nvPr/>
        </p:nvSpPr>
        <p:spPr>
          <a:xfrm>
            <a:off x="10728655" y="6382512"/>
            <a:ext cx="914400" cy="237744"/>
          </a:xfrm>
          <a:prstGeom prst="rect">
            <a:avLst/>
          </a:prstGeom>
          <a:noFill/>
          <a:ln/>
        </p:spPr>
        <p:txBody>
          <a:bodyPr wrap="square" lIns="0" tIns="0" rIns="0" bIns="0" rtlCol="0" anchor="ctr"/>
          <a:lstStyle/>
          <a:p>
            <a:pPr marL="0" indent="0" algn="r">
              <a:buNone/>
            </a:pPr>
            <a:r>
              <a:rPr lang="en-US" sz="900" dirty="0">
                <a:solidFill>
                  <a:srgbClr val="5F6B7D"/>
                </a:solidFill>
                <a:latin typeface="Calibri" pitchFamily="34" charset="0"/>
                <a:ea typeface="Calibri" pitchFamily="34" charset="-122"/>
                <a:cs typeface="Calibri" pitchFamily="34" charset="-120"/>
              </a:rPr>
              <a:t>26</a:t>
            </a:r>
            <a:endParaRPr lang="en-US" sz="900" dirty="0"/>
          </a:p>
        </p:txBody>
      </p:sp>
      <p:sp>
        <p:nvSpPr>
          <p:cNvPr id="7" name="Shape 4"/>
          <p:cNvSpPr/>
          <p:nvPr/>
        </p:nvSpPr>
        <p:spPr>
          <a:xfrm>
            <a:off x="658368" y="1709928"/>
            <a:ext cx="6166204" cy="4343400"/>
          </a:xfrm>
          <a:prstGeom prst="rect">
            <a:avLst/>
          </a:prstGeom>
          <a:ln w="15875">
            <a:solidFill>
              <a:srgbClr val="FFB81C"/>
            </a:solidFill>
            <a:prstDash val="solid"/>
          </a:ln>
        </p:spPr>
      </p:sp>
      <p:sp>
        <p:nvSpPr>
          <p:cNvPr id="8" name="Shape 5"/>
          <p:cNvSpPr/>
          <p:nvPr/>
        </p:nvSpPr>
        <p:spPr>
          <a:xfrm>
            <a:off x="548640" y="1600200"/>
            <a:ext cx="6166204" cy="4343400"/>
          </a:xfrm>
          <a:prstGeom prst="rect">
            <a:avLst/>
          </a:prstGeom>
          <a:solidFill>
            <a:srgbClr val="FFFFFF"/>
          </a:solidFill>
          <a:ln w="6350">
            <a:solidFill>
              <a:srgbClr val="D3D9E1"/>
            </a:solidFill>
            <a:prstDash val="solid"/>
          </a:ln>
          <a:effectLst>
            <a:outerShdw blurRad="101600" dist="38100" dir="5400000" algn="bl" rotWithShape="0">
              <a:srgbClr val="0A1F44">
                <a:alpha val="22000"/>
              </a:srgbClr>
            </a:outerShdw>
          </a:effectLst>
        </p:spPr>
      </p:sp>
      <p:pic>
        <p:nvPicPr>
          <p:cNvPr id="9" name="Image 1" descr="preencoded.png"/>
          <p:cNvPicPr>
            <a:picLocks noChangeAspect="1"/>
          </p:cNvPicPr>
          <p:nvPr/>
        </p:nvPicPr>
        <p:blipFill>
          <a:blip r:embed="rId4"/>
          <a:stretch>
            <a:fillRect/>
          </a:stretch>
        </p:blipFill>
        <p:spPr>
          <a:xfrm>
            <a:off x="548640" y="1600200"/>
            <a:ext cx="6166204" cy="4343400"/>
          </a:xfrm>
          <a:prstGeom prst="rect">
            <a:avLst/>
          </a:prstGeom>
        </p:spPr>
      </p:pic>
      <p:sp>
        <p:nvSpPr>
          <p:cNvPr id="10" name="Text 6"/>
          <p:cNvSpPr txBox="1"/>
          <p:nvPr/>
        </p:nvSpPr>
        <p:spPr>
          <a:xfrm>
            <a:off x="8001000" y="1600200"/>
            <a:ext cx="3611880" cy="256032"/>
          </a:xfrm>
          <a:prstGeom prst="rect">
            <a:avLst/>
          </a:prstGeom>
          <a:noFill/>
          <a:ln/>
        </p:spPr>
        <p:txBody>
          <a:bodyPr wrap="square" lIns="0" tIns="0" rIns="0" bIns="0" rtlCol="0" anchor="ctr"/>
          <a:lstStyle/>
          <a:p>
            <a:pPr marL="0" indent="0">
              <a:buNone/>
            </a:pPr>
            <a:r>
              <a:rPr lang="en-US" sz="1100" b="1" kern="0" spc="300" dirty="0">
                <a:solidFill>
                  <a:srgbClr val="003DA5"/>
                </a:solidFill>
                <a:latin typeface="Calibri" pitchFamily="34" charset="0"/>
                <a:ea typeface="Calibri" pitchFamily="34" charset="-122"/>
                <a:cs typeface="Calibri" pitchFamily="34" charset="-120"/>
              </a:rPr>
              <a:t>HOW TO USE IT</a:t>
            </a:r>
            <a:endParaRPr lang="en-US" sz="1100" dirty="0"/>
          </a:p>
        </p:txBody>
      </p:sp>
      <p:sp>
        <p:nvSpPr>
          <p:cNvPr id="11" name="Shape 7"/>
          <p:cNvSpPr/>
          <p:nvPr/>
        </p:nvSpPr>
        <p:spPr>
          <a:xfrm>
            <a:off x="8001000" y="1965960"/>
            <a:ext cx="347472" cy="347472"/>
          </a:xfrm>
          <a:prstGeom prst="ellipse">
            <a:avLst/>
          </a:prstGeom>
          <a:solidFill>
            <a:srgbClr val="FFB81C"/>
          </a:solidFill>
          <a:ln/>
        </p:spPr>
      </p:sp>
      <p:sp>
        <p:nvSpPr>
          <p:cNvPr id="12" name="Text 8"/>
          <p:cNvSpPr txBox="1"/>
          <p:nvPr/>
        </p:nvSpPr>
        <p:spPr>
          <a:xfrm>
            <a:off x="8001000" y="1965960"/>
            <a:ext cx="347472" cy="347472"/>
          </a:xfrm>
          <a:prstGeom prst="rect">
            <a:avLst/>
          </a:prstGeom>
          <a:noFill/>
          <a:ln/>
        </p:spPr>
        <p:txBody>
          <a:bodyPr wrap="square" lIns="0" tIns="0" rIns="0" bIns="0" rtlCol="0" anchor="ctr"/>
          <a:lstStyle/>
          <a:p>
            <a:pPr marL="0" indent="0" algn="ctr">
              <a:buNone/>
            </a:pPr>
            <a:r>
              <a:rPr lang="en-US" sz="1300" b="1" dirty="0">
                <a:solidFill>
                  <a:srgbClr val="0A1F44"/>
                </a:solidFill>
                <a:latin typeface="Calibri" pitchFamily="34" charset="0"/>
                <a:ea typeface="Calibri" pitchFamily="34" charset="-122"/>
                <a:cs typeface="Calibri" pitchFamily="34" charset="-120"/>
              </a:rPr>
              <a:t>1</a:t>
            </a:r>
            <a:endParaRPr lang="en-US" sz="1300" dirty="0"/>
          </a:p>
        </p:txBody>
      </p:sp>
      <p:sp>
        <p:nvSpPr>
          <p:cNvPr id="13" name="Text 9"/>
          <p:cNvSpPr txBox="1"/>
          <p:nvPr/>
        </p:nvSpPr>
        <p:spPr>
          <a:xfrm>
            <a:off x="8503920" y="1947672"/>
            <a:ext cx="3108960" cy="566928"/>
          </a:xfrm>
          <a:prstGeom prst="rect">
            <a:avLst/>
          </a:prstGeom>
          <a:noFill/>
          <a:ln/>
        </p:spPr>
        <p:txBody>
          <a:bodyPr wrap="square" lIns="0" tIns="0" rIns="0" bIns="0" rtlCol="0" anchor="t"/>
          <a:lstStyle/>
          <a:p>
            <a:pPr marL="0" indent="0">
              <a:buNone/>
            </a:pPr>
            <a:r>
              <a:rPr lang="en-US" sz="1350" dirty="0">
                <a:solidFill>
                  <a:srgbClr val="1D2533"/>
                </a:solidFill>
                <a:latin typeface="Calibri" pitchFamily="34" charset="0"/>
                <a:ea typeface="Calibri" pitchFamily="34" charset="-122"/>
                <a:cs typeface="Calibri" pitchFamily="34" charset="-120"/>
              </a:rPr>
              <a:t>Literature searches on health topics and search consultations</a:t>
            </a:r>
            <a:endParaRPr lang="en-US" sz="1350" dirty="0"/>
          </a:p>
        </p:txBody>
      </p:sp>
      <p:sp>
        <p:nvSpPr>
          <p:cNvPr id="14" name="Shape 10"/>
          <p:cNvSpPr/>
          <p:nvPr/>
        </p:nvSpPr>
        <p:spPr>
          <a:xfrm>
            <a:off x="8001000" y="2624328"/>
            <a:ext cx="347472" cy="347472"/>
          </a:xfrm>
          <a:prstGeom prst="ellipse">
            <a:avLst/>
          </a:prstGeom>
          <a:solidFill>
            <a:srgbClr val="FFB81C"/>
          </a:solidFill>
          <a:ln/>
        </p:spPr>
      </p:sp>
      <p:sp>
        <p:nvSpPr>
          <p:cNvPr id="15" name="Text 11"/>
          <p:cNvSpPr txBox="1"/>
          <p:nvPr/>
        </p:nvSpPr>
        <p:spPr>
          <a:xfrm>
            <a:off x="8001000" y="2624328"/>
            <a:ext cx="347472" cy="347472"/>
          </a:xfrm>
          <a:prstGeom prst="rect">
            <a:avLst/>
          </a:prstGeom>
          <a:noFill/>
          <a:ln/>
        </p:spPr>
        <p:txBody>
          <a:bodyPr wrap="square" lIns="0" tIns="0" rIns="0" bIns="0" rtlCol="0" anchor="ctr"/>
          <a:lstStyle/>
          <a:p>
            <a:pPr marL="0" indent="0" algn="ctr">
              <a:buNone/>
            </a:pPr>
            <a:r>
              <a:rPr lang="en-US" sz="1300" b="1" dirty="0">
                <a:solidFill>
                  <a:srgbClr val="0A1F44"/>
                </a:solidFill>
                <a:latin typeface="Calibri" pitchFamily="34" charset="0"/>
                <a:ea typeface="Calibri" pitchFamily="34" charset="-122"/>
                <a:cs typeface="Calibri" pitchFamily="34" charset="-120"/>
              </a:rPr>
              <a:t>2</a:t>
            </a:r>
            <a:endParaRPr lang="en-US" sz="1300" dirty="0"/>
          </a:p>
        </p:txBody>
      </p:sp>
      <p:sp>
        <p:nvSpPr>
          <p:cNvPr id="16" name="Text 12"/>
          <p:cNvSpPr txBox="1"/>
          <p:nvPr/>
        </p:nvSpPr>
        <p:spPr>
          <a:xfrm>
            <a:off x="8503920" y="2606040"/>
            <a:ext cx="3108960" cy="566928"/>
          </a:xfrm>
          <a:prstGeom prst="rect">
            <a:avLst/>
          </a:prstGeom>
          <a:noFill/>
          <a:ln/>
        </p:spPr>
        <p:txBody>
          <a:bodyPr wrap="square" lIns="0" tIns="0" rIns="0" bIns="0" rtlCol="0" anchor="t"/>
          <a:lstStyle/>
          <a:p>
            <a:pPr marL="0" indent="0">
              <a:buNone/>
            </a:pPr>
            <a:r>
              <a:rPr lang="en-US" sz="1350" dirty="0">
                <a:solidFill>
                  <a:srgbClr val="1D2533"/>
                </a:solidFill>
                <a:latin typeface="Calibri" pitchFamily="34" charset="0"/>
                <a:ea typeface="Calibri" pitchFamily="34" charset="-122"/>
                <a:cs typeface="Calibri" pitchFamily="34" charset="-120"/>
              </a:rPr>
              <a:t>Biomedical databases: PubMed/MEDLINE, OVID</a:t>
            </a:r>
            <a:endParaRPr lang="en-US" sz="1350" dirty="0"/>
          </a:p>
        </p:txBody>
      </p:sp>
      <p:sp>
        <p:nvSpPr>
          <p:cNvPr id="17" name="Shape 13"/>
          <p:cNvSpPr/>
          <p:nvPr/>
        </p:nvSpPr>
        <p:spPr>
          <a:xfrm>
            <a:off x="8001000" y="3282696"/>
            <a:ext cx="347472" cy="347472"/>
          </a:xfrm>
          <a:prstGeom prst="ellipse">
            <a:avLst/>
          </a:prstGeom>
          <a:solidFill>
            <a:srgbClr val="FFB81C"/>
          </a:solidFill>
          <a:ln/>
        </p:spPr>
      </p:sp>
      <p:sp>
        <p:nvSpPr>
          <p:cNvPr id="18" name="Text 14"/>
          <p:cNvSpPr txBox="1"/>
          <p:nvPr/>
        </p:nvSpPr>
        <p:spPr>
          <a:xfrm>
            <a:off x="8001000" y="3282696"/>
            <a:ext cx="347472" cy="347472"/>
          </a:xfrm>
          <a:prstGeom prst="rect">
            <a:avLst/>
          </a:prstGeom>
          <a:noFill/>
          <a:ln/>
        </p:spPr>
        <p:txBody>
          <a:bodyPr wrap="square" lIns="0" tIns="0" rIns="0" bIns="0" rtlCol="0" anchor="ctr"/>
          <a:lstStyle/>
          <a:p>
            <a:pPr marL="0" indent="0" algn="ctr">
              <a:buNone/>
            </a:pPr>
            <a:r>
              <a:rPr lang="en-US" sz="1300" b="1" dirty="0">
                <a:solidFill>
                  <a:srgbClr val="0A1F44"/>
                </a:solidFill>
                <a:latin typeface="Calibri" pitchFamily="34" charset="0"/>
                <a:ea typeface="Calibri" pitchFamily="34" charset="-122"/>
                <a:cs typeface="Calibri" pitchFamily="34" charset="-120"/>
              </a:rPr>
              <a:t>3</a:t>
            </a:r>
            <a:endParaRPr lang="en-US" sz="1300" dirty="0"/>
          </a:p>
        </p:txBody>
      </p:sp>
      <p:sp>
        <p:nvSpPr>
          <p:cNvPr id="19" name="Text 15"/>
          <p:cNvSpPr txBox="1"/>
          <p:nvPr/>
        </p:nvSpPr>
        <p:spPr>
          <a:xfrm>
            <a:off x="8503920" y="3264408"/>
            <a:ext cx="3108960" cy="566928"/>
          </a:xfrm>
          <a:prstGeom prst="rect">
            <a:avLst/>
          </a:prstGeom>
          <a:noFill/>
          <a:ln/>
        </p:spPr>
        <p:txBody>
          <a:bodyPr wrap="square" lIns="0" tIns="0" rIns="0" bIns="0" rtlCol="0" anchor="t"/>
          <a:lstStyle/>
          <a:p>
            <a:pPr marL="0" indent="0">
              <a:buNone/>
            </a:pPr>
            <a:r>
              <a:rPr lang="en-US" sz="1350" dirty="0">
                <a:solidFill>
                  <a:srgbClr val="1D2533"/>
                </a:solidFill>
                <a:latin typeface="Calibri" pitchFamily="34" charset="0"/>
                <a:ea typeface="Calibri" pitchFamily="34" charset="-122"/>
                <a:cs typeface="Calibri" pitchFamily="34" charset="-120"/>
              </a:rPr>
              <a:t>Citation management training and support</a:t>
            </a:r>
            <a:endParaRPr lang="en-US" sz="1350" dirty="0"/>
          </a:p>
        </p:txBody>
      </p:sp>
      <p:sp>
        <p:nvSpPr>
          <p:cNvPr id="20" name="Shape 16"/>
          <p:cNvSpPr/>
          <p:nvPr/>
        </p:nvSpPr>
        <p:spPr>
          <a:xfrm>
            <a:off x="8001000" y="3941064"/>
            <a:ext cx="347472" cy="347472"/>
          </a:xfrm>
          <a:prstGeom prst="ellipse">
            <a:avLst/>
          </a:prstGeom>
          <a:solidFill>
            <a:srgbClr val="FFB81C"/>
          </a:solidFill>
          <a:ln/>
        </p:spPr>
      </p:sp>
      <p:sp>
        <p:nvSpPr>
          <p:cNvPr id="21" name="Text 17"/>
          <p:cNvSpPr txBox="1"/>
          <p:nvPr/>
        </p:nvSpPr>
        <p:spPr>
          <a:xfrm>
            <a:off x="8001000" y="3941064"/>
            <a:ext cx="347472" cy="347472"/>
          </a:xfrm>
          <a:prstGeom prst="rect">
            <a:avLst/>
          </a:prstGeom>
          <a:noFill/>
          <a:ln/>
        </p:spPr>
        <p:txBody>
          <a:bodyPr wrap="square" lIns="0" tIns="0" rIns="0" bIns="0" rtlCol="0" anchor="ctr"/>
          <a:lstStyle/>
          <a:p>
            <a:pPr marL="0" indent="0" algn="ctr">
              <a:buNone/>
            </a:pPr>
            <a:r>
              <a:rPr lang="en-US" sz="1300" b="1" dirty="0">
                <a:solidFill>
                  <a:srgbClr val="0A1F44"/>
                </a:solidFill>
                <a:latin typeface="Calibri" pitchFamily="34" charset="0"/>
                <a:ea typeface="Calibri" pitchFamily="34" charset="-122"/>
                <a:cs typeface="Calibri" pitchFamily="34" charset="-120"/>
              </a:rPr>
              <a:t>4</a:t>
            </a:r>
            <a:endParaRPr lang="en-US" sz="1300" dirty="0"/>
          </a:p>
        </p:txBody>
      </p:sp>
      <p:sp>
        <p:nvSpPr>
          <p:cNvPr id="22" name="Text 18"/>
          <p:cNvSpPr txBox="1"/>
          <p:nvPr/>
        </p:nvSpPr>
        <p:spPr>
          <a:xfrm>
            <a:off x="8503920" y="3922776"/>
            <a:ext cx="3108960" cy="566928"/>
          </a:xfrm>
          <a:prstGeom prst="rect">
            <a:avLst/>
          </a:prstGeom>
          <a:noFill/>
          <a:ln/>
        </p:spPr>
        <p:txBody>
          <a:bodyPr wrap="square" lIns="0" tIns="0" rIns="0" bIns="0" rtlCol="0" anchor="t"/>
          <a:lstStyle/>
          <a:p>
            <a:pPr marL="0" indent="0">
              <a:buNone/>
            </a:pPr>
            <a:r>
              <a:rPr lang="en-US" sz="1350" dirty="0">
                <a:solidFill>
                  <a:srgbClr val="1D2533"/>
                </a:solidFill>
                <a:latin typeface="Calibri" pitchFamily="34" charset="0"/>
                <a:ea typeface="Calibri" pitchFamily="34" charset="-122"/>
                <a:cs typeface="Calibri" pitchFamily="34" charset="-120"/>
              </a:rPr>
              <a:t>Workshops and course-integrated instruction for health research</a:t>
            </a:r>
            <a:endParaRPr lang="en-US" sz="1350" dirty="0"/>
          </a:p>
        </p:txBody>
      </p:sp>
      <p:sp>
        <p:nvSpPr>
          <p:cNvPr id="23" name="Shape 19"/>
          <p:cNvSpPr/>
          <p:nvPr/>
        </p:nvSpPr>
        <p:spPr>
          <a:xfrm>
            <a:off x="8001000" y="4690872"/>
            <a:ext cx="3611880" cy="0"/>
          </a:xfrm>
          <a:prstGeom prst="line">
            <a:avLst/>
          </a:prstGeom>
          <a:noFill/>
          <a:ln w="9525">
            <a:solidFill>
              <a:srgbClr val="D3D9E1"/>
            </a:solidFill>
            <a:prstDash val="solid"/>
          </a:ln>
        </p:spPr>
      </p:sp>
      <p:sp>
        <p:nvSpPr>
          <p:cNvPr id="24" name="Text 20"/>
          <p:cNvSpPr txBox="1"/>
          <p:nvPr/>
        </p:nvSpPr>
        <p:spPr>
          <a:xfrm>
            <a:off x="8001000" y="4828032"/>
            <a:ext cx="3611880" cy="256032"/>
          </a:xfrm>
          <a:prstGeom prst="rect">
            <a:avLst/>
          </a:prstGeom>
          <a:noFill/>
          <a:ln/>
        </p:spPr>
        <p:txBody>
          <a:bodyPr wrap="square" lIns="0" tIns="0" rIns="0" bIns="0" rtlCol="0" anchor="ctr"/>
          <a:lstStyle/>
          <a:p>
            <a:pPr marL="0" indent="0">
              <a:buNone/>
            </a:pPr>
            <a:r>
              <a:rPr lang="en-US" sz="1100" b="1" kern="0" spc="300" dirty="0">
                <a:solidFill>
                  <a:srgbClr val="003DA5"/>
                </a:solidFill>
                <a:latin typeface="Calibri" pitchFamily="34" charset="0"/>
                <a:ea typeface="Calibri" pitchFamily="34" charset="-122"/>
                <a:cs typeface="Calibri" pitchFamily="34" charset="-120"/>
              </a:rPr>
              <a:t>GO TO</a:t>
            </a:r>
            <a:endParaRPr lang="en-US" sz="1100" dirty="0"/>
          </a:p>
        </p:txBody>
      </p:sp>
      <p:sp>
        <p:nvSpPr>
          <p:cNvPr id="25" name="Text 21"/>
          <p:cNvSpPr txBox="1"/>
          <p:nvPr/>
        </p:nvSpPr>
        <p:spPr>
          <a:xfrm>
            <a:off x="8001000" y="5148072"/>
            <a:ext cx="3611880" cy="1097280"/>
          </a:xfrm>
          <a:prstGeom prst="rect">
            <a:avLst/>
          </a:prstGeom>
          <a:noFill/>
          <a:ln/>
        </p:spPr>
        <p:txBody>
          <a:bodyPr wrap="square" lIns="0" tIns="0" rIns="0" bIns="0" rtlCol="0" anchor="t"/>
          <a:lstStyle/>
          <a:p>
            <a:pPr marL="0" indent="0">
              <a:spcAft>
                <a:spcPts val="500"/>
              </a:spcAft>
              <a:buNone/>
            </a:pPr>
            <a:r>
              <a:rPr lang="en-US" sz="1300" b="1" u="sng" dirty="0">
                <a:solidFill>
                  <a:srgbClr val="003DA5"/>
                </a:solidFill>
                <a:latin typeface="Calibri" pitchFamily="34" charset="0"/>
                <a:ea typeface="Calibri" pitchFamily="34" charset="-122"/>
                <a:cs typeface="Calibri" pitchFamily="34" charset="-120"/>
                <a:hlinkClick r:id="rId5">
                  <a:extLst>
                    <a:ext uri="{A12FA001-AC4F-418D-AE19-62706E023703}">
                      <ahyp:hlinkClr xmlns:ahyp="http://schemas.microsoft.com/office/drawing/2018/hyperlinkcolor" val="tx"/>
                    </a:ext>
                  </a:extLst>
                </a:hlinkClick>
              </a:rPr>
              <a:t>Medical Education &amp; Clinical Outreach</a:t>
            </a:r>
            <a:endParaRPr lang="en-US" sz="1300" dirty="0"/>
          </a:p>
          <a:p>
            <a:pPr marL="0" indent="0">
              <a:spcAft>
                <a:spcPts val="500"/>
              </a:spcAft>
              <a:buNone/>
            </a:pPr>
            <a:r>
              <a:rPr lang="en-US" sz="1300" u="sng" dirty="0">
                <a:solidFill>
                  <a:srgbClr val="003DA5"/>
                </a:solidFill>
                <a:latin typeface="Calibri" pitchFamily="34" charset="0"/>
                <a:ea typeface="Calibri" pitchFamily="34" charset="-122"/>
                <a:cs typeface="Calibri" pitchFamily="34" charset="-120"/>
                <a:hlinkClick r:id="rId6">
                  <a:extLst>
                    <a:ext uri="{A12FA001-AC4F-418D-AE19-62706E023703}">
                      <ahyp:hlinkClr xmlns:ahyp="http://schemas.microsoft.com/office/drawing/2018/hyperlinkcolor" val="tx"/>
                    </a:ext>
                  </a:extLst>
                </a:hlinkClick>
              </a:rPr>
              <a:t>Elisa Cortez — elisa.cortez@ucr.edu</a:t>
            </a:r>
            <a:endParaRPr lang="en-US" sz="1300" dirty="0"/>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name="Slide 37">
    <p:bg>
      <p:bgPr>
        <a:solidFill>
          <a:srgbClr val="0A1F44"/>
        </a:solidFill>
        <a:effectLst/>
      </p:bgPr>
    </p:bg>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7436815" y="0"/>
            <a:ext cx="4754880" cy="6858000"/>
          </a:xfrm>
          <a:prstGeom prst="rect">
            <a:avLst/>
          </a:prstGeom>
        </p:spPr>
      </p:pic>
      <p:sp>
        <p:nvSpPr>
          <p:cNvPr id="3" name="Text 0"/>
          <p:cNvSpPr txBox="1"/>
          <p:nvPr/>
        </p:nvSpPr>
        <p:spPr>
          <a:xfrm>
            <a:off x="640080" y="1417320"/>
            <a:ext cx="3657600" cy="1463040"/>
          </a:xfrm>
          <a:prstGeom prst="rect">
            <a:avLst/>
          </a:prstGeom>
          <a:noFill/>
          <a:ln/>
        </p:spPr>
        <p:txBody>
          <a:bodyPr wrap="square" lIns="0" tIns="0" rIns="0" bIns="0" rtlCol="0" anchor="ctr"/>
          <a:lstStyle/>
          <a:p>
            <a:pPr marL="0" indent="0">
              <a:buNone/>
            </a:pPr>
            <a:r>
              <a:rPr lang="en-US" sz="9600" dirty="0">
                <a:solidFill>
                  <a:srgbClr val="FFB81C"/>
                </a:solidFill>
                <a:latin typeface="Cambria" pitchFamily="34" charset="0"/>
                <a:ea typeface="Cambria" pitchFamily="34" charset="-122"/>
                <a:cs typeface="Cambria" pitchFamily="34" charset="-120"/>
              </a:rPr>
              <a:t>04</a:t>
            </a:r>
            <a:endParaRPr lang="en-US" sz="9600" dirty="0"/>
          </a:p>
        </p:txBody>
      </p:sp>
      <p:sp>
        <p:nvSpPr>
          <p:cNvPr id="4" name="Text 1"/>
          <p:cNvSpPr txBox="1"/>
          <p:nvPr/>
        </p:nvSpPr>
        <p:spPr>
          <a:xfrm>
            <a:off x="640080" y="2926080"/>
            <a:ext cx="6309360" cy="914400"/>
          </a:xfrm>
          <a:prstGeom prst="rect">
            <a:avLst/>
          </a:prstGeom>
          <a:noFill/>
          <a:ln/>
        </p:spPr>
        <p:txBody>
          <a:bodyPr wrap="square" lIns="0" tIns="0" rIns="0" bIns="0" rtlCol="0" anchor="ctr"/>
          <a:lstStyle/>
          <a:p>
            <a:pPr marL="0" indent="0">
              <a:buNone/>
            </a:pPr>
            <a:r>
              <a:rPr lang="en-US" sz="4000" dirty="0">
                <a:solidFill>
                  <a:srgbClr val="FFFFFF"/>
                </a:solidFill>
                <a:latin typeface="Cambria" pitchFamily="34" charset="0"/>
                <a:ea typeface="Cambria" pitchFamily="34" charset="-122"/>
                <a:cs typeface="Cambria" pitchFamily="34" charset="-120"/>
              </a:rPr>
              <a:t>Learn</a:t>
            </a:r>
            <a:endParaRPr lang="en-US" sz="4000" dirty="0"/>
          </a:p>
        </p:txBody>
      </p:sp>
      <p:sp>
        <p:nvSpPr>
          <p:cNvPr id="5" name="Text 2"/>
          <p:cNvSpPr txBox="1"/>
          <p:nvPr/>
        </p:nvSpPr>
        <p:spPr>
          <a:xfrm>
            <a:off x="640080" y="3886200"/>
            <a:ext cx="6035040" cy="914400"/>
          </a:xfrm>
          <a:prstGeom prst="rect">
            <a:avLst/>
          </a:prstGeom>
          <a:noFill/>
          <a:ln/>
        </p:spPr>
        <p:txBody>
          <a:bodyPr wrap="square" lIns="0" tIns="0" rIns="0" bIns="0" rtlCol="0" anchor="t"/>
          <a:lstStyle/>
          <a:p>
            <a:pPr marL="0" indent="0">
              <a:buNone/>
            </a:pPr>
            <a:r>
              <a:rPr lang="en-US" sz="1800" dirty="0">
                <a:solidFill>
                  <a:srgbClr val="C9D6EA"/>
                </a:solidFill>
                <a:latin typeface="Calibri" pitchFamily="34" charset="0"/>
                <a:ea typeface="Calibri" pitchFamily="34" charset="-122"/>
                <a:cs typeface="Calibri" pitchFamily="34" charset="-120"/>
              </a:rPr>
              <a:t>Fall 2026 workshops, meetups, certificates and signature events</a:t>
            </a:r>
            <a:endParaRPr lang="en-US" sz="1800" dirty="0"/>
          </a:p>
        </p:txBody>
      </p:sp>
      <p:pic>
        <p:nvPicPr>
          <p:cNvPr id="6" name="Image 1" descr="preencoded.png"/>
          <p:cNvPicPr>
            <a:picLocks noChangeAspect="1"/>
          </p:cNvPicPr>
          <p:nvPr/>
        </p:nvPicPr>
        <p:blipFill>
          <a:blip r:embed="rId4"/>
          <a:stretch>
            <a:fillRect/>
          </a:stretch>
        </p:blipFill>
        <p:spPr>
          <a:xfrm>
            <a:off x="548640" y="6382512"/>
            <a:ext cx="1037744" cy="237744"/>
          </a:xfrm>
          <a:prstGeom prst="rect">
            <a:avLst/>
          </a:prstGeom>
        </p:spPr>
      </p:pic>
      <p:sp>
        <p:nvSpPr>
          <p:cNvPr id="7" name="Text 3"/>
          <p:cNvSpPr txBox="1"/>
          <p:nvPr/>
        </p:nvSpPr>
        <p:spPr>
          <a:xfrm>
            <a:off x="1769264" y="6382512"/>
            <a:ext cx="3657600" cy="237744"/>
          </a:xfrm>
          <a:prstGeom prst="rect">
            <a:avLst/>
          </a:prstGeom>
          <a:noFill/>
          <a:ln/>
        </p:spPr>
        <p:txBody>
          <a:bodyPr wrap="square" lIns="0" tIns="0" rIns="0" bIns="0" rtlCol="0" anchor="ctr"/>
          <a:lstStyle/>
          <a:p>
            <a:pPr marL="0" indent="0">
              <a:buNone/>
            </a:pPr>
            <a:r>
              <a:rPr lang="en-US" sz="900" dirty="0">
                <a:solidFill>
                  <a:srgbClr val="C9D6EA"/>
                </a:solidFill>
                <a:latin typeface="Calibri" pitchFamily="34" charset="0"/>
                <a:ea typeface="Calibri" pitchFamily="34" charset="-122"/>
                <a:cs typeface="Calibri" pitchFamily="34" charset="-120"/>
              </a:rPr>
              <a:t>Research &amp; Technology Services</a:t>
            </a:r>
            <a:endParaRPr lang="en-US" sz="900" dirty="0"/>
          </a:p>
        </p:txBody>
      </p:sp>
      <p:sp>
        <p:nvSpPr>
          <p:cNvPr id="8" name="Text 4"/>
          <p:cNvSpPr txBox="1"/>
          <p:nvPr/>
        </p:nvSpPr>
        <p:spPr>
          <a:xfrm>
            <a:off x="10728655" y="6382512"/>
            <a:ext cx="914400" cy="237744"/>
          </a:xfrm>
          <a:prstGeom prst="rect">
            <a:avLst/>
          </a:prstGeom>
          <a:noFill/>
          <a:ln/>
        </p:spPr>
        <p:txBody>
          <a:bodyPr wrap="square" lIns="0" tIns="0" rIns="0" bIns="0" rtlCol="0" anchor="ctr"/>
          <a:lstStyle/>
          <a:p>
            <a:pPr marL="0" indent="0" algn="r">
              <a:buNone/>
            </a:pPr>
            <a:r>
              <a:rPr lang="en-US" sz="900" dirty="0">
                <a:solidFill>
                  <a:srgbClr val="C9D6EA"/>
                </a:solidFill>
                <a:latin typeface="Calibri" pitchFamily="34" charset="0"/>
                <a:ea typeface="Calibri" pitchFamily="34" charset="-122"/>
                <a:cs typeface="Calibri" pitchFamily="34" charset="-120"/>
              </a:rPr>
              <a:t>37</a:t>
            </a:r>
            <a:endParaRPr lang="en-US" sz="900" dirty="0"/>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name="Slide 38">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548640" y="384048"/>
            <a:ext cx="9144000" cy="256032"/>
          </a:xfrm>
          <a:prstGeom prst="rect">
            <a:avLst/>
          </a:prstGeom>
          <a:noFill/>
          <a:ln/>
        </p:spPr>
        <p:txBody>
          <a:bodyPr wrap="square" lIns="0" tIns="0" rIns="0" bIns="0" rtlCol="0" anchor="ctr"/>
          <a:lstStyle/>
          <a:p>
            <a:pPr marL="0" indent="0">
              <a:buNone/>
            </a:pPr>
            <a:r>
              <a:rPr lang="en-US" sz="1100" b="1" kern="0" spc="300" dirty="0">
                <a:solidFill>
                  <a:srgbClr val="003DA5"/>
                </a:solidFill>
                <a:latin typeface="Calibri" pitchFamily="34" charset="0"/>
                <a:ea typeface="Calibri" pitchFamily="34" charset="-122"/>
                <a:cs typeface="Calibri" pitchFamily="34" charset="-120"/>
              </a:rPr>
              <a:t>04 · LEARN · FALL 2026</a:t>
            </a:r>
            <a:endParaRPr lang="en-US" sz="1100" dirty="0"/>
          </a:p>
        </p:txBody>
      </p:sp>
      <p:sp>
        <p:nvSpPr>
          <p:cNvPr id="3" name="Text 1"/>
          <p:cNvSpPr txBox="1"/>
          <p:nvPr/>
        </p:nvSpPr>
        <p:spPr>
          <a:xfrm>
            <a:off x="548640" y="658368"/>
            <a:ext cx="11064240" cy="685800"/>
          </a:xfrm>
          <a:prstGeom prst="rect">
            <a:avLst/>
          </a:prstGeom>
          <a:noFill/>
          <a:ln/>
        </p:spPr>
        <p:txBody>
          <a:bodyPr wrap="square" lIns="0" tIns="0" rIns="0" bIns="0" rtlCol="0" anchor="t"/>
          <a:lstStyle/>
          <a:p>
            <a:pPr marL="0" indent="0">
              <a:buNone/>
            </a:pPr>
            <a:r>
              <a:rPr lang="en-US" sz="3000" dirty="0">
                <a:solidFill>
                  <a:srgbClr val="0A1F44"/>
                </a:solidFill>
                <a:latin typeface="Cambria" pitchFamily="34" charset="0"/>
                <a:ea typeface="Cambria" pitchFamily="34" charset="-122"/>
                <a:cs typeface="Cambria" pitchFamily="34" charset="-120"/>
              </a:rPr>
              <a:t>Track 1 — AI &amp; Data Science</a:t>
            </a:r>
            <a:endParaRPr lang="en-US" sz="3000" dirty="0"/>
          </a:p>
        </p:txBody>
      </p:sp>
      <p:pic>
        <p:nvPicPr>
          <p:cNvPr id="4" name="Image 0" descr="preencoded.png"/>
          <p:cNvPicPr>
            <a:picLocks noChangeAspect="1"/>
          </p:cNvPicPr>
          <p:nvPr/>
        </p:nvPicPr>
        <p:blipFill>
          <a:blip r:embed="rId3"/>
          <a:stretch>
            <a:fillRect/>
          </a:stretch>
        </p:blipFill>
        <p:spPr>
          <a:xfrm>
            <a:off x="548640" y="6382512"/>
            <a:ext cx="1037744" cy="237744"/>
          </a:xfrm>
          <a:prstGeom prst="rect">
            <a:avLst/>
          </a:prstGeom>
        </p:spPr>
      </p:pic>
      <p:sp>
        <p:nvSpPr>
          <p:cNvPr id="5" name="Text 2"/>
          <p:cNvSpPr txBox="1"/>
          <p:nvPr/>
        </p:nvSpPr>
        <p:spPr>
          <a:xfrm>
            <a:off x="1769264" y="6382512"/>
            <a:ext cx="3657600" cy="237744"/>
          </a:xfrm>
          <a:prstGeom prst="rect">
            <a:avLst/>
          </a:prstGeom>
          <a:noFill/>
          <a:ln/>
        </p:spPr>
        <p:txBody>
          <a:bodyPr wrap="square" lIns="0" tIns="0" rIns="0" bIns="0" rtlCol="0" anchor="ctr"/>
          <a:lstStyle/>
          <a:p>
            <a:pPr marL="0" indent="0">
              <a:buNone/>
            </a:pPr>
            <a:r>
              <a:rPr lang="en-US" sz="900" dirty="0">
                <a:solidFill>
                  <a:srgbClr val="5F6B7D"/>
                </a:solidFill>
                <a:latin typeface="Calibri" pitchFamily="34" charset="0"/>
                <a:ea typeface="Calibri" pitchFamily="34" charset="-122"/>
                <a:cs typeface="Calibri" pitchFamily="34" charset="-120"/>
              </a:rPr>
              <a:t>Research &amp; Technology Services</a:t>
            </a:r>
            <a:endParaRPr lang="en-US" sz="900" dirty="0"/>
          </a:p>
        </p:txBody>
      </p:sp>
      <p:sp>
        <p:nvSpPr>
          <p:cNvPr id="6" name="Text 3"/>
          <p:cNvSpPr txBox="1"/>
          <p:nvPr/>
        </p:nvSpPr>
        <p:spPr>
          <a:xfrm>
            <a:off x="10728655" y="6382512"/>
            <a:ext cx="914400" cy="237744"/>
          </a:xfrm>
          <a:prstGeom prst="rect">
            <a:avLst/>
          </a:prstGeom>
          <a:noFill/>
          <a:ln/>
        </p:spPr>
        <p:txBody>
          <a:bodyPr wrap="square" lIns="0" tIns="0" rIns="0" bIns="0" rtlCol="0" anchor="ctr"/>
          <a:lstStyle/>
          <a:p>
            <a:pPr marL="0" indent="0" algn="r">
              <a:buNone/>
            </a:pPr>
            <a:r>
              <a:rPr lang="en-US" sz="900" dirty="0">
                <a:solidFill>
                  <a:srgbClr val="5F6B7D"/>
                </a:solidFill>
                <a:latin typeface="Calibri" pitchFamily="34" charset="0"/>
                <a:ea typeface="Calibri" pitchFamily="34" charset="-122"/>
                <a:cs typeface="Calibri" pitchFamily="34" charset="-120"/>
              </a:rPr>
              <a:t>38</a:t>
            </a:r>
            <a:endParaRPr lang="en-US" sz="900" dirty="0"/>
          </a:p>
        </p:txBody>
      </p:sp>
      <p:sp>
        <p:nvSpPr>
          <p:cNvPr id="7" name="Text 4"/>
          <p:cNvSpPr txBox="1"/>
          <p:nvPr/>
        </p:nvSpPr>
        <p:spPr>
          <a:xfrm>
            <a:off x="548640" y="1325880"/>
            <a:ext cx="10972800" cy="320040"/>
          </a:xfrm>
          <a:prstGeom prst="rect">
            <a:avLst/>
          </a:prstGeom>
          <a:noFill/>
          <a:ln/>
        </p:spPr>
        <p:txBody>
          <a:bodyPr wrap="square" lIns="0" tIns="0" rIns="0" bIns="0" rtlCol="0" anchor="ctr"/>
          <a:lstStyle/>
          <a:p>
            <a:pPr marL="0" indent="0">
              <a:buNone/>
            </a:pPr>
            <a:r>
              <a:rPr lang="en-US" sz="1400" dirty="0">
                <a:solidFill>
                  <a:srgbClr val="5F6B7D"/>
                </a:solidFill>
                <a:latin typeface="Calibri" pitchFamily="34" charset="0"/>
                <a:ea typeface="Calibri" pitchFamily="34" charset="-122"/>
                <a:cs typeface="Calibri" pitchFamily="34" charset="-120"/>
              </a:rPr>
              <a:t>From first Python program to neural networks and agentic AI</a:t>
            </a:r>
            <a:endParaRPr lang="en-US" sz="1400" dirty="0"/>
          </a:p>
        </p:txBody>
      </p:sp>
      <p:graphicFrame>
        <p:nvGraphicFramePr>
          <p:cNvPr id="39" name="Table 0"/>
          <p:cNvGraphicFramePr>
            <a:graphicFrameLocks noGrp="1"/>
          </p:cNvGraphicFramePr>
          <p:nvPr>
            <p:extLst>
              <p:ext uri="{D42A27DB-BD31-4B8C-83A1-F6EECF244321}">
                <p14:modId xmlns:p14="http://schemas.microsoft.com/office/powerpoint/2010/main" val="1579011935"/>
              </p:ext>
            </p:extLst>
          </p:nvPr>
        </p:nvGraphicFramePr>
        <p:xfrm>
          <a:off x="548640" y="1783080"/>
          <a:ext cx="11091672" cy="4114800"/>
        </p:xfrm>
        <a:graphic>
          <a:graphicData uri="http://schemas.openxmlformats.org/drawingml/2006/table">
            <a:tbl>
              <a:tblPr/>
              <a:tblGrid>
                <a:gridCol w="1737360">
                  <a:extLst>
                    <a:ext uri="{9D8B030D-6E8A-4147-A177-3AD203B41FA5}">
                      <a16:colId xmlns:a16="http://schemas.microsoft.com/office/drawing/2014/main" val="20000"/>
                    </a:ext>
                  </a:extLst>
                </a:gridCol>
                <a:gridCol w="1600200">
                  <a:extLst>
                    <a:ext uri="{9D8B030D-6E8A-4147-A177-3AD203B41FA5}">
                      <a16:colId xmlns:a16="http://schemas.microsoft.com/office/drawing/2014/main" val="20001"/>
                    </a:ext>
                  </a:extLst>
                </a:gridCol>
                <a:gridCol w="5715000">
                  <a:extLst>
                    <a:ext uri="{9D8B030D-6E8A-4147-A177-3AD203B41FA5}">
                      <a16:colId xmlns:a16="http://schemas.microsoft.com/office/drawing/2014/main" val="20002"/>
                    </a:ext>
                  </a:extLst>
                </a:gridCol>
                <a:gridCol w="2039112">
                  <a:extLst>
                    <a:ext uri="{9D8B030D-6E8A-4147-A177-3AD203B41FA5}">
                      <a16:colId xmlns:a16="http://schemas.microsoft.com/office/drawing/2014/main" val="20003"/>
                    </a:ext>
                  </a:extLst>
                </a:gridCol>
              </a:tblGrid>
              <a:tr h="457200">
                <a:tc>
                  <a:txBody>
                    <a:bodyPr/>
                    <a:lstStyle/>
                    <a:p>
                      <a:pPr marL="0" indent="0">
                        <a:buNone/>
                      </a:pPr>
                      <a:r>
                        <a:rPr lang="en-US" sz="1250" b="1" dirty="0">
                          <a:solidFill>
                            <a:srgbClr val="FFFFFF"/>
                          </a:solidFill>
                          <a:latin typeface="Calibri" pitchFamily="34" charset="0"/>
                          <a:ea typeface="Calibri" pitchFamily="34" charset="-122"/>
                          <a:cs typeface="Calibri" pitchFamily="34" charset="-120"/>
                        </a:rPr>
                        <a:t>Date</a:t>
                      </a:r>
                      <a:endParaRPr lang="en-US" sz="1250" dirty="0">
                        <a:latin typeface="Calibri" charset="0"/>
                        <a:ea typeface="Calibri" charset="0"/>
                        <a:cs typeface="Calibri" charset="0"/>
                      </a:endParaRPr>
                    </a:p>
                  </a:txBody>
                  <a:tcPr marL="109728" marR="109728" marT="27432" marB="27432">
                    <a:lnL w="6350" cap="flat" cmpd="sng" algn="ctr">
                      <a:solidFill>
                        <a:srgbClr val="D3D9E1"/>
                      </a:solidFill>
                      <a:prstDash val="solid"/>
                      <a:round/>
                      <a:headEnd type="none" w="med" len="med"/>
                      <a:tailEnd type="none" w="med" len="med"/>
                    </a:lnL>
                    <a:lnR w="6350" cap="flat" cmpd="sng" algn="ctr">
                      <a:solidFill>
                        <a:srgbClr val="D3D9E1"/>
                      </a:solidFill>
                      <a:prstDash val="solid"/>
                      <a:round/>
                      <a:headEnd type="none" w="med" len="med"/>
                      <a:tailEnd type="none" w="med" len="med"/>
                    </a:lnR>
                    <a:lnT w="6350" cap="flat" cmpd="sng" algn="ctr">
                      <a:solidFill>
                        <a:srgbClr val="D3D9E1"/>
                      </a:solidFill>
                      <a:prstDash val="solid"/>
                      <a:round/>
                      <a:headEnd type="none" w="med" len="med"/>
                      <a:tailEnd type="none" w="med" len="med"/>
                    </a:lnT>
                    <a:lnB w="6350" cap="flat" cmpd="sng" algn="ctr">
                      <a:solidFill>
                        <a:srgbClr val="D3D9E1"/>
                      </a:solidFill>
                      <a:prstDash val="solid"/>
                      <a:round/>
                      <a:headEnd type="none" w="med" len="med"/>
                      <a:tailEnd type="none" w="med" len="med"/>
                    </a:lnB>
                    <a:solidFill>
                      <a:srgbClr val="0A1F44"/>
                    </a:solidFill>
                  </a:tcPr>
                </a:tc>
                <a:tc>
                  <a:txBody>
                    <a:bodyPr/>
                    <a:lstStyle/>
                    <a:p>
                      <a:pPr marL="0" indent="0">
                        <a:buNone/>
                      </a:pPr>
                      <a:r>
                        <a:rPr lang="en-US" sz="1250" b="1" dirty="0">
                          <a:solidFill>
                            <a:srgbClr val="FFFFFF"/>
                          </a:solidFill>
                          <a:latin typeface="Calibri" pitchFamily="34" charset="0"/>
                          <a:ea typeface="Calibri" pitchFamily="34" charset="-122"/>
                          <a:cs typeface="Calibri" pitchFamily="34" charset="-120"/>
                        </a:rPr>
                        <a:t>Time</a:t>
                      </a:r>
                      <a:endParaRPr lang="en-US" sz="1250" dirty="0">
                        <a:latin typeface="Calibri" charset="0"/>
                        <a:ea typeface="Calibri" charset="0"/>
                        <a:cs typeface="Calibri" charset="0"/>
                      </a:endParaRPr>
                    </a:p>
                  </a:txBody>
                  <a:tcPr marL="109728" marR="109728" marT="27432" marB="27432">
                    <a:lnL w="6350" cap="flat" cmpd="sng" algn="ctr">
                      <a:solidFill>
                        <a:srgbClr val="D3D9E1"/>
                      </a:solidFill>
                      <a:prstDash val="solid"/>
                      <a:round/>
                      <a:headEnd type="none" w="med" len="med"/>
                      <a:tailEnd type="none" w="med" len="med"/>
                    </a:lnL>
                    <a:lnR w="6350" cap="flat" cmpd="sng" algn="ctr">
                      <a:solidFill>
                        <a:srgbClr val="D3D9E1"/>
                      </a:solidFill>
                      <a:prstDash val="solid"/>
                      <a:round/>
                      <a:headEnd type="none" w="med" len="med"/>
                      <a:tailEnd type="none" w="med" len="med"/>
                    </a:lnR>
                    <a:lnT w="6350" cap="flat" cmpd="sng" algn="ctr">
                      <a:solidFill>
                        <a:srgbClr val="D3D9E1"/>
                      </a:solidFill>
                      <a:prstDash val="solid"/>
                      <a:round/>
                      <a:headEnd type="none" w="med" len="med"/>
                      <a:tailEnd type="none" w="med" len="med"/>
                    </a:lnT>
                    <a:lnB w="6350" cap="flat" cmpd="sng" algn="ctr">
                      <a:solidFill>
                        <a:srgbClr val="D3D9E1"/>
                      </a:solidFill>
                      <a:prstDash val="solid"/>
                      <a:round/>
                      <a:headEnd type="none" w="med" len="med"/>
                      <a:tailEnd type="none" w="med" len="med"/>
                    </a:lnB>
                    <a:solidFill>
                      <a:srgbClr val="0A1F44"/>
                    </a:solidFill>
                  </a:tcPr>
                </a:tc>
                <a:tc>
                  <a:txBody>
                    <a:bodyPr/>
                    <a:lstStyle/>
                    <a:p>
                      <a:pPr marL="0" indent="0">
                        <a:buNone/>
                      </a:pPr>
                      <a:r>
                        <a:rPr lang="en-US" sz="1250" b="1" dirty="0">
                          <a:solidFill>
                            <a:srgbClr val="FFFFFF"/>
                          </a:solidFill>
                          <a:latin typeface="Calibri" pitchFamily="34" charset="0"/>
                          <a:ea typeface="Calibri" pitchFamily="34" charset="-122"/>
                          <a:cs typeface="Calibri" pitchFamily="34" charset="-120"/>
                        </a:rPr>
                        <a:t>Session</a:t>
                      </a:r>
                      <a:endParaRPr lang="en-US" sz="1250" dirty="0">
                        <a:latin typeface="Calibri" charset="0"/>
                        <a:ea typeface="Calibri" charset="0"/>
                        <a:cs typeface="Calibri" charset="0"/>
                      </a:endParaRPr>
                    </a:p>
                  </a:txBody>
                  <a:tcPr marL="109728" marR="109728" marT="27432" marB="27432">
                    <a:lnL w="6350" cap="flat" cmpd="sng" algn="ctr">
                      <a:solidFill>
                        <a:srgbClr val="D3D9E1"/>
                      </a:solidFill>
                      <a:prstDash val="solid"/>
                      <a:round/>
                      <a:headEnd type="none" w="med" len="med"/>
                      <a:tailEnd type="none" w="med" len="med"/>
                    </a:lnL>
                    <a:lnR w="6350" cap="flat" cmpd="sng" algn="ctr">
                      <a:solidFill>
                        <a:srgbClr val="D3D9E1"/>
                      </a:solidFill>
                      <a:prstDash val="solid"/>
                      <a:round/>
                      <a:headEnd type="none" w="med" len="med"/>
                      <a:tailEnd type="none" w="med" len="med"/>
                    </a:lnR>
                    <a:lnT w="6350" cap="flat" cmpd="sng" algn="ctr">
                      <a:solidFill>
                        <a:srgbClr val="D3D9E1"/>
                      </a:solidFill>
                      <a:prstDash val="solid"/>
                      <a:round/>
                      <a:headEnd type="none" w="med" len="med"/>
                      <a:tailEnd type="none" w="med" len="med"/>
                    </a:lnT>
                    <a:lnB w="6350" cap="flat" cmpd="sng" algn="ctr">
                      <a:solidFill>
                        <a:srgbClr val="D3D9E1"/>
                      </a:solidFill>
                      <a:prstDash val="solid"/>
                      <a:round/>
                      <a:headEnd type="none" w="med" len="med"/>
                      <a:tailEnd type="none" w="med" len="med"/>
                    </a:lnB>
                    <a:solidFill>
                      <a:srgbClr val="0A1F44"/>
                    </a:solidFill>
                  </a:tcPr>
                </a:tc>
                <a:tc>
                  <a:txBody>
                    <a:bodyPr/>
                    <a:lstStyle/>
                    <a:p>
                      <a:pPr marL="0" indent="0">
                        <a:buNone/>
                      </a:pPr>
                      <a:r>
                        <a:rPr lang="en-US" sz="1250" b="1" dirty="0">
                          <a:solidFill>
                            <a:srgbClr val="FFFFFF"/>
                          </a:solidFill>
                          <a:latin typeface="Calibri" pitchFamily="34" charset="0"/>
                          <a:ea typeface="Calibri" pitchFamily="34" charset="-122"/>
                          <a:cs typeface="Calibri" pitchFamily="34" charset="-120"/>
                        </a:rPr>
                        <a:t>Lead</a:t>
                      </a:r>
                      <a:endParaRPr lang="en-US" sz="1250" dirty="0">
                        <a:latin typeface="Calibri" charset="0"/>
                        <a:ea typeface="Calibri" charset="0"/>
                        <a:cs typeface="Calibri" charset="0"/>
                      </a:endParaRPr>
                    </a:p>
                  </a:txBody>
                  <a:tcPr marL="109728" marR="109728" marT="27432" marB="27432">
                    <a:lnL w="6350" cap="flat" cmpd="sng" algn="ctr">
                      <a:solidFill>
                        <a:srgbClr val="D3D9E1"/>
                      </a:solidFill>
                      <a:prstDash val="solid"/>
                      <a:round/>
                      <a:headEnd type="none" w="med" len="med"/>
                      <a:tailEnd type="none" w="med" len="med"/>
                    </a:lnL>
                    <a:lnR w="6350" cap="flat" cmpd="sng" algn="ctr">
                      <a:solidFill>
                        <a:srgbClr val="D3D9E1"/>
                      </a:solidFill>
                      <a:prstDash val="solid"/>
                      <a:round/>
                      <a:headEnd type="none" w="med" len="med"/>
                      <a:tailEnd type="none" w="med" len="med"/>
                    </a:lnR>
                    <a:lnT w="6350" cap="flat" cmpd="sng" algn="ctr">
                      <a:solidFill>
                        <a:srgbClr val="D3D9E1"/>
                      </a:solidFill>
                      <a:prstDash val="solid"/>
                      <a:round/>
                      <a:headEnd type="none" w="med" len="med"/>
                      <a:tailEnd type="none" w="med" len="med"/>
                    </a:lnT>
                    <a:lnB w="6350" cap="flat" cmpd="sng" algn="ctr">
                      <a:solidFill>
                        <a:srgbClr val="D3D9E1"/>
                      </a:solidFill>
                      <a:prstDash val="solid"/>
                      <a:round/>
                      <a:headEnd type="none" w="med" len="med"/>
                      <a:tailEnd type="none" w="med" len="med"/>
                    </a:lnB>
                    <a:solidFill>
                      <a:srgbClr val="0A1F44"/>
                    </a:solidFill>
                  </a:tcPr>
                </a:tc>
                <a:extLst>
                  <a:ext uri="{0D108BD9-81ED-4DB2-BD59-A6C34878D82A}">
                    <a16:rowId xmlns:a16="http://schemas.microsoft.com/office/drawing/2014/main" val="10000"/>
                  </a:ext>
                </a:extLst>
              </a:tr>
              <a:tr h="457200">
                <a:tc>
                  <a:txBody>
                    <a:bodyPr/>
                    <a:lstStyle/>
                    <a:p>
                      <a:pPr marL="0" indent="0">
                        <a:buNone/>
                      </a:pPr>
                      <a:r>
                        <a:rPr lang="en-US" sz="1300" dirty="0">
                          <a:solidFill>
                            <a:srgbClr val="1D2533"/>
                          </a:solidFill>
                          <a:latin typeface="Calibri" pitchFamily="34" charset="0"/>
                          <a:ea typeface="Calibri" pitchFamily="34" charset="-122"/>
                          <a:cs typeface="Calibri" pitchFamily="34" charset="-120"/>
                        </a:rPr>
                        <a:t>Thu, Sept. 24</a:t>
                      </a:r>
                      <a:endParaRPr lang="en-US" sz="1300" dirty="0">
                        <a:latin typeface="Calibri" charset="0"/>
                        <a:ea typeface="Calibri" charset="0"/>
                        <a:cs typeface="Calibri" charset="0"/>
                      </a:endParaRPr>
                    </a:p>
                  </a:txBody>
                  <a:tcPr marL="109728" marR="109728" marT="27432" marB="27432" anchor="ctr">
                    <a:lnL w="6350" cap="flat" cmpd="sng" algn="ctr">
                      <a:solidFill>
                        <a:srgbClr val="D3D9E1"/>
                      </a:solidFill>
                      <a:prstDash val="solid"/>
                      <a:round/>
                      <a:headEnd type="none" w="med" len="med"/>
                      <a:tailEnd type="none" w="med" len="med"/>
                    </a:lnL>
                    <a:lnR w="6350" cap="flat" cmpd="sng" algn="ctr">
                      <a:solidFill>
                        <a:srgbClr val="D3D9E1"/>
                      </a:solidFill>
                      <a:prstDash val="solid"/>
                      <a:round/>
                      <a:headEnd type="none" w="med" len="med"/>
                      <a:tailEnd type="none" w="med" len="med"/>
                    </a:lnR>
                    <a:lnT w="6350" cap="flat" cmpd="sng" algn="ctr">
                      <a:solidFill>
                        <a:srgbClr val="D3D9E1"/>
                      </a:solidFill>
                      <a:prstDash val="solid"/>
                      <a:round/>
                      <a:headEnd type="none" w="med" len="med"/>
                      <a:tailEnd type="none" w="med" len="med"/>
                    </a:lnT>
                    <a:lnB w="6350" cap="flat" cmpd="sng" algn="ctr">
                      <a:solidFill>
                        <a:srgbClr val="D3D9E1"/>
                      </a:solidFill>
                      <a:prstDash val="solid"/>
                      <a:round/>
                      <a:headEnd type="none" w="med" len="med"/>
                      <a:tailEnd type="none" w="med" len="med"/>
                    </a:lnB>
                    <a:solidFill>
                      <a:srgbClr val="EEF2F7"/>
                    </a:solidFill>
                  </a:tcPr>
                </a:tc>
                <a:tc>
                  <a:txBody>
                    <a:bodyPr/>
                    <a:lstStyle/>
                    <a:p>
                      <a:pPr marL="0" indent="0">
                        <a:buNone/>
                      </a:pPr>
                      <a:r>
                        <a:rPr lang="en-US" sz="1300" dirty="0">
                          <a:solidFill>
                            <a:srgbClr val="1D2533"/>
                          </a:solidFill>
                          <a:latin typeface="Calibri" pitchFamily="34" charset="0"/>
                          <a:ea typeface="Calibri" pitchFamily="34" charset="-122"/>
                          <a:cs typeface="Calibri" pitchFamily="34" charset="-120"/>
                        </a:rPr>
                        <a:t>9:00–10:30 am</a:t>
                      </a:r>
                      <a:endParaRPr lang="en-US" sz="1300" dirty="0">
                        <a:latin typeface="Calibri" charset="0"/>
                        <a:ea typeface="Calibri" charset="0"/>
                        <a:cs typeface="Calibri" charset="0"/>
                      </a:endParaRPr>
                    </a:p>
                  </a:txBody>
                  <a:tcPr marL="109728" marR="109728" marT="27432" marB="27432" anchor="ctr">
                    <a:lnL w="6350" cap="flat" cmpd="sng" algn="ctr">
                      <a:solidFill>
                        <a:srgbClr val="D3D9E1"/>
                      </a:solidFill>
                      <a:prstDash val="solid"/>
                      <a:round/>
                      <a:headEnd type="none" w="med" len="med"/>
                      <a:tailEnd type="none" w="med" len="med"/>
                    </a:lnL>
                    <a:lnR w="6350" cap="flat" cmpd="sng" algn="ctr">
                      <a:solidFill>
                        <a:srgbClr val="D3D9E1"/>
                      </a:solidFill>
                      <a:prstDash val="solid"/>
                      <a:round/>
                      <a:headEnd type="none" w="med" len="med"/>
                      <a:tailEnd type="none" w="med" len="med"/>
                    </a:lnR>
                    <a:lnT w="6350" cap="flat" cmpd="sng" algn="ctr">
                      <a:solidFill>
                        <a:srgbClr val="D3D9E1"/>
                      </a:solidFill>
                      <a:prstDash val="solid"/>
                      <a:round/>
                      <a:headEnd type="none" w="med" len="med"/>
                      <a:tailEnd type="none" w="med" len="med"/>
                    </a:lnT>
                    <a:lnB w="6350" cap="flat" cmpd="sng" algn="ctr">
                      <a:solidFill>
                        <a:srgbClr val="D3D9E1"/>
                      </a:solidFill>
                      <a:prstDash val="solid"/>
                      <a:round/>
                      <a:headEnd type="none" w="med" len="med"/>
                      <a:tailEnd type="none" w="med" len="med"/>
                    </a:lnB>
                    <a:solidFill>
                      <a:srgbClr val="EEF2F7"/>
                    </a:solidFill>
                  </a:tcPr>
                </a:tc>
                <a:tc>
                  <a:txBody>
                    <a:bodyPr/>
                    <a:lstStyle/>
                    <a:p>
                      <a:pPr marL="0" indent="0">
                        <a:buNone/>
                      </a:pPr>
                      <a:r>
                        <a:rPr lang="en-US" sz="1300" b="1" u="sng" dirty="0">
                          <a:solidFill>
                            <a:srgbClr val="0A1F44"/>
                          </a:solidFill>
                          <a:latin typeface="Calibri" pitchFamily="34" charset="0"/>
                          <a:ea typeface="Calibri" pitchFamily="34" charset="-122"/>
                          <a:cs typeface="Calibri" pitchFamily="34" charset="-120"/>
                          <a:hlinkClick r:id="rId4">
                            <a:extLst>
                              <a:ext uri="{A12FA001-AC4F-418D-AE19-62706E023703}">
                                <ahyp:hlinkClr xmlns:ahyp="http://schemas.microsoft.com/office/drawing/2018/hyperlinkcolor" val="tx"/>
                              </a:ext>
                            </a:extLst>
                          </a:hlinkClick>
                        </a:rPr>
                        <a:t>Introduction to Agentic AI: Capabilities, Personas &amp; Possibilities</a:t>
                      </a:r>
                      <a:endParaRPr lang="en-US" sz="1300" dirty="0">
                        <a:latin typeface="Calibri" charset="0"/>
                        <a:ea typeface="Calibri" charset="0"/>
                        <a:cs typeface="Calibri" charset="0"/>
                      </a:endParaRPr>
                    </a:p>
                  </a:txBody>
                  <a:tcPr marL="109728" marR="109728" marT="27432" marB="27432" anchor="ctr">
                    <a:lnL w="6350" cap="flat" cmpd="sng" algn="ctr">
                      <a:solidFill>
                        <a:srgbClr val="D3D9E1"/>
                      </a:solidFill>
                      <a:prstDash val="solid"/>
                      <a:round/>
                      <a:headEnd type="none" w="med" len="med"/>
                      <a:tailEnd type="none" w="med" len="med"/>
                    </a:lnL>
                    <a:lnR w="6350" cap="flat" cmpd="sng" algn="ctr">
                      <a:solidFill>
                        <a:srgbClr val="D3D9E1"/>
                      </a:solidFill>
                      <a:prstDash val="solid"/>
                      <a:round/>
                      <a:headEnd type="none" w="med" len="med"/>
                      <a:tailEnd type="none" w="med" len="med"/>
                    </a:lnR>
                    <a:lnT w="6350" cap="flat" cmpd="sng" algn="ctr">
                      <a:solidFill>
                        <a:srgbClr val="D3D9E1"/>
                      </a:solidFill>
                      <a:prstDash val="solid"/>
                      <a:round/>
                      <a:headEnd type="none" w="med" len="med"/>
                      <a:tailEnd type="none" w="med" len="med"/>
                    </a:lnT>
                    <a:lnB w="6350" cap="flat" cmpd="sng" algn="ctr">
                      <a:solidFill>
                        <a:srgbClr val="D3D9E1"/>
                      </a:solidFill>
                      <a:prstDash val="solid"/>
                      <a:round/>
                      <a:headEnd type="none" w="med" len="med"/>
                      <a:tailEnd type="none" w="med" len="med"/>
                    </a:lnB>
                    <a:solidFill>
                      <a:srgbClr val="EEF2F7"/>
                    </a:solidFill>
                  </a:tcPr>
                </a:tc>
                <a:tc>
                  <a:txBody>
                    <a:bodyPr/>
                    <a:lstStyle/>
                    <a:p>
                      <a:pPr marL="0" indent="0">
                        <a:buNone/>
                      </a:pPr>
                      <a:r>
                        <a:rPr lang="en-US" sz="1300" u="sng" dirty="0">
                          <a:solidFill>
                            <a:srgbClr val="1D2533"/>
                          </a:solidFill>
                          <a:latin typeface="Calibri" pitchFamily="34" charset="0"/>
                          <a:ea typeface="Calibri" pitchFamily="34" charset="-122"/>
                          <a:cs typeface="Calibri" pitchFamily="34" charset="-120"/>
                          <a:hlinkClick r:id="rId5">
                            <a:extLst>
                              <a:ext uri="{A12FA001-AC4F-418D-AE19-62706E023703}">
                                <ahyp:hlinkClr xmlns:ahyp="http://schemas.microsoft.com/office/drawing/2018/hyperlinkcolor" val="tx"/>
                              </a:ext>
                            </a:extLst>
                          </a:hlinkClick>
                        </a:rPr>
                        <a:t>Ray Uzwyshyn</a:t>
                      </a:r>
                      <a:endParaRPr lang="en-US" sz="1300" dirty="0">
                        <a:latin typeface="Calibri" charset="0"/>
                        <a:ea typeface="Calibri" charset="0"/>
                        <a:cs typeface="Calibri" charset="0"/>
                      </a:endParaRPr>
                    </a:p>
                  </a:txBody>
                  <a:tcPr marL="109728" marR="109728" marT="27432" marB="27432" anchor="ctr">
                    <a:lnL w="6350" cap="flat" cmpd="sng" algn="ctr">
                      <a:solidFill>
                        <a:srgbClr val="D3D9E1"/>
                      </a:solidFill>
                      <a:prstDash val="solid"/>
                      <a:round/>
                      <a:headEnd type="none" w="med" len="med"/>
                      <a:tailEnd type="none" w="med" len="med"/>
                    </a:lnL>
                    <a:lnR w="6350" cap="flat" cmpd="sng" algn="ctr">
                      <a:solidFill>
                        <a:srgbClr val="D3D9E1"/>
                      </a:solidFill>
                      <a:prstDash val="solid"/>
                      <a:round/>
                      <a:headEnd type="none" w="med" len="med"/>
                      <a:tailEnd type="none" w="med" len="med"/>
                    </a:lnR>
                    <a:lnT w="6350" cap="flat" cmpd="sng" algn="ctr">
                      <a:solidFill>
                        <a:srgbClr val="D3D9E1"/>
                      </a:solidFill>
                      <a:prstDash val="solid"/>
                      <a:round/>
                      <a:headEnd type="none" w="med" len="med"/>
                      <a:tailEnd type="none" w="med" len="med"/>
                    </a:lnT>
                    <a:lnB w="6350" cap="flat" cmpd="sng" algn="ctr">
                      <a:solidFill>
                        <a:srgbClr val="D3D9E1"/>
                      </a:solidFill>
                      <a:prstDash val="solid"/>
                      <a:round/>
                      <a:headEnd type="none" w="med" len="med"/>
                      <a:tailEnd type="none" w="med" len="med"/>
                    </a:lnB>
                    <a:solidFill>
                      <a:srgbClr val="EEF2F7"/>
                    </a:solidFill>
                  </a:tcPr>
                </a:tc>
                <a:extLst>
                  <a:ext uri="{0D108BD9-81ED-4DB2-BD59-A6C34878D82A}">
                    <a16:rowId xmlns:a16="http://schemas.microsoft.com/office/drawing/2014/main" val="10001"/>
                  </a:ext>
                </a:extLst>
              </a:tr>
              <a:tr h="457200">
                <a:tc>
                  <a:txBody>
                    <a:bodyPr/>
                    <a:lstStyle/>
                    <a:p>
                      <a:pPr marL="0" indent="0">
                        <a:buNone/>
                      </a:pPr>
                      <a:r>
                        <a:rPr lang="en-US" sz="1300" dirty="0">
                          <a:solidFill>
                            <a:srgbClr val="1D2533"/>
                          </a:solidFill>
                          <a:latin typeface="Calibri" pitchFamily="34" charset="0"/>
                          <a:ea typeface="Calibri" pitchFamily="34" charset="-122"/>
                          <a:cs typeface="Calibri" pitchFamily="34" charset="-120"/>
                        </a:rPr>
                        <a:t>Wed, Sept. 30</a:t>
                      </a:r>
                      <a:endParaRPr lang="en-US" sz="1300" dirty="0">
                        <a:latin typeface="Calibri" charset="0"/>
                        <a:ea typeface="Calibri" charset="0"/>
                        <a:cs typeface="Calibri" charset="0"/>
                      </a:endParaRPr>
                    </a:p>
                  </a:txBody>
                  <a:tcPr marL="109728" marR="109728" marT="27432" marB="27432" anchor="ctr">
                    <a:lnL w="6350" cap="flat" cmpd="sng" algn="ctr">
                      <a:solidFill>
                        <a:srgbClr val="D3D9E1"/>
                      </a:solidFill>
                      <a:prstDash val="solid"/>
                      <a:round/>
                      <a:headEnd type="none" w="med" len="med"/>
                      <a:tailEnd type="none" w="med" len="med"/>
                    </a:lnL>
                    <a:lnR w="6350" cap="flat" cmpd="sng" algn="ctr">
                      <a:solidFill>
                        <a:srgbClr val="D3D9E1"/>
                      </a:solidFill>
                      <a:prstDash val="solid"/>
                      <a:round/>
                      <a:headEnd type="none" w="med" len="med"/>
                      <a:tailEnd type="none" w="med" len="med"/>
                    </a:lnR>
                    <a:lnT w="6350" cap="flat" cmpd="sng" algn="ctr">
                      <a:solidFill>
                        <a:srgbClr val="D3D9E1"/>
                      </a:solidFill>
                      <a:prstDash val="solid"/>
                      <a:round/>
                      <a:headEnd type="none" w="med" len="med"/>
                      <a:tailEnd type="none" w="med" len="med"/>
                    </a:lnT>
                    <a:lnB w="6350" cap="flat" cmpd="sng" algn="ctr">
                      <a:solidFill>
                        <a:srgbClr val="D3D9E1"/>
                      </a:solidFill>
                      <a:prstDash val="solid"/>
                      <a:round/>
                      <a:headEnd type="none" w="med" len="med"/>
                      <a:tailEnd type="none" w="med" len="med"/>
                    </a:lnB>
                    <a:solidFill>
                      <a:srgbClr val="FFFFFF"/>
                    </a:solidFill>
                  </a:tcPr>
                </a:tc>
                <a:tc>
                  <a:txBody>
                    <a:bodyPr/>
                    <a:lstStyle/>
                    <a:p>
                      <a:pPr marL="0" indent="0">
                        <a:buNone/>
                      </a:pPr>
                      <a:r>
                        <a:rPr lang="en-US" sz="1300" dirty="0">
                          <a:solidFill>
                            <a:srgbClr val="1D2533"/>
                          </a:solidFill>
                          <a:latin typeface="Calibri" pitchFamily="34" charset="0"/>
                          <a:ea typeface="Calibri" pitchFamily="34" charset="-122"/>
                          <a:cs typeface="Calibri" pitchFamily="34" charset="-120"/>
                        </a:rPr>
                        <a:t>1:00–2:00 pm</a:t>
                      </a:r>
                      <a:endParaRPr lang="en-US" sz="1300" dirty="0">
                        <a:latin typeface="Calibri" charset="0"/>
                        <a:ea typeface="Calibri" charset="0"/>
                        <a:cs typeface="Calibri" charset="0"/>
                      </a:endParaRPr>
                    </a:p>
                  </a:txBody>
                  <a:tcPr marL="109728" marR="109728" marT="27432" marB="27432" anchor="ctr">
                    <a:lnL w="6350" cap="flat" cmpd="sng" algn="ctr">
                      <a:solidFill>
                        <a:srgbClr val="D3D9E1"/>
                      </a:solidFill>
                      <a:prstDash val="solid"/>
                      <a:round/>
                      <a:headEnd type="none" w="med" len="med"/>
                      <a:tailEnd type="none" w="med" len="med"/>
                    </a:lnL>
                    <a:lnR w="6350" cap="flat" cmpd="sng" algn="ctr">
                      <a:solidFill>
                        <a:srgbClr val="D3D9E1"/>
                      </a:solidFill>
                      <a:prstDash val="solid"/>
                      <a:round/>
                      <a:headEnd type="none" w="med" len="med"/>
                      <a:tailEnd type="none" w="med" len="med"/>
                    </a:lnR>
                    <a:lnT w="6350" cap="flat" cmpd="sng" algn="ctr">
                      <a:solidFill>
                        <a:srgbClr val="D3D9E1"/>
                      </a:solidFill>
                      <a:prstDash val="solid"/>
                      <a:round/>
                      <a:headEnd type="none" w="med" len="med"/>
                      <a:tailEnd type="none" w="med" len="med"/>
                    </a:lnT>
                    <a:lnB w="6350" cap="flat" cmpd="sng" algn="ctr">
                      <a:solidFill>
                        <a:srgbClr val="D3D9E1"/>
                      </a:solidFill>
                      <a:prstDash val="solid"/>
                      <a:round/>
                      <a:headEnd type="none" w="med" len="med"/>
                      <a:tailEnd type="none" w="med" len="med"/>
                    </a:lnB>
                    <a:solidFill>
                      <a:srgbClr val="FFFFFF"/>
                    </a:solidFill>
                  </a:tcPr>
                </a:tc>
                <a:tc>
                  <a:txBody>
                    <a:bodyPr/>
                    <a:lstStyle/>
                    <a:p>
                      <a:pPr marL="0" indent="0">
                        <a:buNone/>
                      </a:pPr>
                      <a:r>
                        <a:rPr lang="en-US" sz="1300" b="1" u="sng" dirty="0">
                          <a:solidFill>
                            <a:srgbClr val="0A1F44"/>
                          </a:solidFill>
                          <a:latin typeface="Calibri" pitchFamily="34" charset="0"/>
                          <a:ea typeface="Calibri" pitchFamily="34" charset="-122"/>
                          <a:cs typeface="Calibri" pitchFamily="34" charset="-120"/>
                          <a:hlinkClick r:id="rId4">
                            <a:extLst>
                              <a:ext uri="{A12FA001-AC4F-418D-AE19-62706E023703}">
                                <ahyp:hlinkClr xmlns:ahyp="http://schemas.microsoft.com/office/drawing/2018/hyperlinkcolor" val="tx"/>
                              </a:ext>
                            </a:extLst>
                          </a:hlinkClick>
                        </a:rPr>
                        <a:t>Studying with Gemini Notebook (UCR-licensed tools)</a:t>
                      </a:r>
                      <a:endParaRPr lang="en-US" sz="1300" dirty="0">
                        <a:latin typeface="Calibri" charset="0"/>
                        <a:ea typeface="Calibri" charset="0"/>
                        <a:cs typeface="Calibri" charset="0"/>
                      </a:endParaRPr>
                    </a:p>
                  </a:txBody>
                  <a:tcPr marL="109728" marR="109728" marT="27432" marB="27432" anchor="ctr">
                    <a:lnL w="6350" cap="flat" cmpd="sng" algn="ctr">
                      <a:solidFill>
                        <a:srgbClr val="D3D9E1"/>
                      </a:solidFill>
                      <a:prstDash val="solid"/>
                      <a:round/>
                      <a:headEnd type="none" w="med" len="med"/>
                      <a:tailEnd type="none" w="med" len="med"/>
                    </a:lnL>
                    <a:lnR w="6350" cap="flat" cmpd="sng" algn="ctr">
                      <a:solidFill>
                        <a:srgbClr val="D3D9E1"/>
                      </a:solidFill>
                      <a:prstDash val="solid"/>
                      <a:round/>
                      <a:headEnd type="none" w="med" len="med"/>
                      <a:tailEnd type="none" w="med" len="med"/>
                    </a:lnR>
                    <a:lnT w="6350" cap="flat" cmpd="sng" algn="ctr">
                      <a:solidFill>
                        <a:srgbClr val="D3D9E1"/>
                      </a:solidFill>
                      <a:prstDash val="solid"/>
                      <a:round/>
                      <a:headEnd type="none" w="med" len="med"/>
                      <a:tailEnd type="none" w="med" len="med"/>
                    </a:lnT>
                    <a:lnB w="6350" cap="flat" cmpd="sng" algn="ctr">
                      <a:solidFill>
                        <a:srgbClr val="D3D9E1"/>
                      </a:solidFill>
                      <a:prstDash val="solid"/>
                      <a:round/>
                      <a:headEnd type="none" w="med" len="med"/>
                      <a:tailEnd type="none" w="med" len="med"/>
                    </a:lnB>
                    <a:solidFill>
                      <a:srgbClr val="FFFFFF"/>
                    </a:solidFill>
                  </a:tcPr>
                </a:tc>
                <a:tc>
                  <a:txBody>
                    <a:bodyPr/>
                    <a:lstStyle/>
                    <a:p>
                      <a:pPr marL="0" indent="0">
                        <a:buNone/>
                      </a:pPr>
                      <a:r>
                        <a:rPr lang="en-US" sz="1300" u="sng" dirty="0">
                          <a:solidFill>
                            <a:srgbClr val="1D2533"/>
                          </a:solidFill>
                          <a:latin typeface="Calibri" pitchFamily="34" charset="0"/>
                          <a:ea typeface="Calibri" pitchFamily="34" charset="-122"/>
                          <a:cs typeface="Calibri" pitchFamily="34" charset="-120"/>
                          <a:hlinkClick r:id="rId6">
                            <a:extLst>
                              <a:ext uri="{A12FA001-AC4F-418D-AE19-62706E023703}">
                                <ahyp:hlinkClr xmlns:ahyp="http://schemas.microsoft.com/office/drawing/2018/hyperlinkcolor" val="tx"/>
                              </a:ext>
                            </a:extLst>
                          </a:hlinkClick>
                        </a:rPr>
                        <a:t>A. Zou / I. Shin</a:t>
                      </a:r>
                      <a:endParaRPr lang="en-US" sz="1300" dirty="0">
                        <a:latin typeface="Calibri" charset="0"/>
                        <a:ea typeface="Calibri" charset="0"/>
                        <a:cs typeface="Calibri" charset="0"/>
                      </a:endParaRPr>
                    </a:p>
                  </a:txBody>
                  <a:tcPr marL="109728" marR="109728" marT="27432" marB="27432" anchor="ctr">
                    <a:lnL w="6350" cap="flat" cmpd="sng" algn="ctr">
                      <a:solidFill>
                        <a:srgbClr val="D3D9E1"/>
                      </a:solidFill>
                      <a:prstDash val="solid"/>
                      <a:round/>
                      <a:headEnd type="none" w="med" len="med"/>
                      <a:tailEnd type="none" w="med" len="med"/>
                    </a:lnL>
                    <a:lnR w="6350" cap="flat" cmpd="sng" algn="ctr">
                      <a:solidFill>
                        <a:srgbClr val="D3D9E1"/>
                      </a:solidFill>
                      <a:prstDash val="solid"/>
                      <a:round/>
                      <a:headEnd type="none" w="med" len="med"/>
                      <a:tailEnd type="none" w="med" len="med"/>
                    </a:lnR>
                    <a:lnT w="6350" cap="flat" cmpd="sng" algn="ctr">
                      <a:solidFill>
                        <a:srgbClr val="D3D9E1"/>
                      </a:solidFill>
                      <a:prstDash val="solid"/>
                      <a:round/>
                      <a:headEnd type="none" w="med" len="med"/>
                      <a:tailEnd type="none" w="med" len="med"/>
                    </a:lnT>
                    <a:lnB w="6350" cap="flat" cmpd="sng" algn="ctr">
                      <a:solidFill>
                        <a:srgbClr val="D3D9E1"/>
                      </a:solidFill>
                      <a:prstDash val="solid"/>
                      <a:round/>
                      <a:headEnd type="none" w="med" len="med"/>
                      <a:tailEnd type="none" w="med" len="med"/>
                    </a:lnB>
                    <a:solidFill>
                      <a:srgbClr val="FFFFFF"/>
                    </a:solidFill>
                  </a:tcPr>
                </a:tc>
                <a:extLst>
                  <a:ext uri="{0D108BD9-81ED-4DB2-BD59-A6C34878D82A}">
                    <a16:rowId xmlns:a16="http://schemas.microsoft.com/office/drawing/2014/main" val="10002"/>
                  </a:ext>
                </a:extLst>
              </a:tr>
              <a:tr h="457200">
                <a:tc>
                  <a:txBody>
                    <a:bodyPr/>
                    <a:lstStyle/>
                    <a:p>
                      <a:pPr marL="0" indent="0">
                        <a:buNone/>
                      </a:pPr>
                      <a:r>
                        <a:rPr lang="en-US" sz="1300" dirty="0">
                          <a:solidFill>
                            <a:srgbClr val="1D2533"/>
                          </a:solidFill>
                          <a:latin typeface="Calibri" pitchFamily="34" charset="0"/>
                          <a:ea typeface="Calibri" pitchFamily="34" charset="-122"/>
                          <a:cs typeface="Calibri" pitchFamily="34" charset="-120"/>
                        </a:rPr>
                        <a:t>Wed, Oct. 7</a:t>
                      </a:r>
                      <a:endParaRPr lang="en-US" sz="1300" dirty="0">
                        <a:latin typeface="Calibri" charset="0"/>
                        <a:ea typeface="Calibri" charset="0"/>
                        <a:cs typeface="Calibri" charset="0"/>
                      </a:endParaRPr>
                    </a:p>
                  </a:txBody>
                  <a:tcPr marL="109728" marR="109728" marT="27432" marB="27432" anchor="ctr">
                    <a:lnL w="6350" cap="flat" cmpd="sng" algn="ctr">
                      <a:solidFill>
                        <a:srgbClr val="D3D9E1"/>
                      </a:solidFill>
                      <a:prstDash val="solid"/>
                      <a:round/>
                      <a:headEnd type="none" w="med" len="med"/>
                      <a:tailEnd type="none" w="med" len="med"/>
                    </a:lnL>
                    <a:lnR w="6350" cap="flat" cmpd="sng" algn="ctr">
                      <a:solidFill>
                        <a:srgbClr val="D3D9E1"/>
                      </a:solidFill>
                      <a:prstDash val="solid"/>
                      <a:round/>
                      <a:headEnd type="none" w="med" len="med"/>
                      <a:tailEnd type="none" w="med" len="med"/>
                    </a:lnR>
                    <a:lnT w="6350" cap="flat" cmpd="sng" algn="ctr">
                      <a:solidFill>
                        <a:srgbClr val="D3D9E1"/>
                      </a:solidFill>
                      <a:prstDash val="solid"/>
                      <a:round/>
                      <a:headEnd type="none" w="med" len="med"/>
                      <a:tailEnd type="none" w="med" len="med"/>
                    </a:lnT>
                    <a:lnB w="6350" cap="flat" cmpd="sng" algn="ctr">
                      <a:solidFill>
                        <a:srgbClr val="D3D9E1"/>
                      </a:solidFill>
                      <a:prstDash val="solid"/>
                      <a:round/>
                      <a:headEnd type="none" w="med" len="med"/>
                      <a:tailEnd type="none" w="med" len="med"/>
                    </a:lnB>
                    <a:solidFill>
                      <a:srgbClr val="EEF2F7"/>
                    </a:solidFill>
                  </a:tcPr>
                </a:tc>
                <a:tc>
                  <a:txBody>
                    <a:bodyPr/>
                    <a:lstStyle/>
                    <a:p>
                      <a:pPr marL="0" indent="0">
                        <a:buNone/>
                      </a:pPr>
                      <a:r>
                        <a:rPr lang="en-US" sz="1300" dirty="0">
                          <a:solidFill>
                            <a:srgbClr val="1D2533"/>
                          </a:solidFill>
                          <a:latin typeface="Calibri" pitchFamily="34" charset="0"/>
                          <a:ea typeface="Calibri" pitchFamily="34" charset="-122"/>
                          <a:cs typeface="Calibri" pitchFamily="34" charset="-120"/>
                        </a:rPr>
                        <a:t>2:00–3:00 pm</a:t>
                      </a:r>
                      <a:endParaRPr lang="en-US" sz="1300" dirty="0">
                        <a:latin typeface="Calibri" charset="0"/>
                        <a:ea typeface="Calibri" charset="0"/>
                        <a:cs typeface="Calibri" charset="0"/>
                      </a:endParaRPr>
                    </a:p>
                  </a:txBody>
                  <a:tcPr marL="109728" marR="109728" marT="27432" marB="27432" anchor="ctr">
                    <a:lnL w="6350" cap="flat" cmpd="sng" algn="ctr">
                      <a:solidFill>
                        <a:srgbClr val="D3D9E1"/>
                      </a:solidFill>
                      <a:prstDash val="solid"/>
                      <a:round/>
                      <a:headEnd type="none" w="med" len="med"/>
                      <a:tailEnd type="none" w="med" len="med"/>
                    </a:lnL>
                    <a:lnR w="6350" cap="flat" cmpd="sng" algn="ctr">
                      <a:solidFill>
                        <a:srgbClr val="D3D9E1"/>
                      </a:solidFill>
                      <a:prstDash val="solid"/>
                      <a:round/>
                      <a:headEnd type="none" w="med" len="med"/>
                      <a:tailEnd type="none" w="med" len="med"/>
                    </a:lnR>
                    <a:lnT w="6350" cap="flat" cmpd="sng" algn="ctr">
                      <a:solidFill>
                        <a:srgbClr val="D3D9E1"/>
                      </a:solidFill>
                      <a:prstDash val="solid"/>
                      <a:round/>
                      <a:headEnd type="none" w="med" len="med"/>
                      <a:tailEnd type="none" w="med" len="med"/>
                    </a:lnT>
                    <a:lnB w="6350" cap="flat" cmpd="sng" algn="ctr">
                      <a:solidFill>
                        <a:srgbClr val="D3D9E1"/>
                      </a:solidFill>
                      <a:prstDash val="solid"/>
                      <a:round/>
                      <a:headEnd type="none" w="med" len="med"/>
                      <a:tailEnd type="none" w="med" len="med"/>
                    </a:lnB>
                    <a:solidFill>
                      <a:srgbClr val="EEF2F7"/>
                    </a:solidFill>
                  </a:tcPr>
                </a:tc>
                <a:tc>
                  <a:txBody>
                    <a:bodyPr/>
                    <a:lstStyle/>
                    <a:p>
                      <a:pPr marL="0" indent="0">
                        <a:buNone/>
                      </a:pPr>
                      <a:r>
                        <a:rPr lang="en-US" sz="1300" b="1" u="sng" dirty="0">
                          <a:solidFill>
                            <a:srgbClr val="0A1F44"/>
                          </a:solidFill>
                          <a:latin typeface="Calibri" pitchFamily="34" charset="0"/>
                          <a:ea typeface="Calibri" pitchFamily="34" charset="-122"/>
                          <a:cs typeface="Calibri" pitchFamily="34" charset="-120"/>
                          <a:hlinkClick r:id="rId4">
                            <a:extLst>
                              <a:ext uri="{A12FA001-AC4F-418D-AE19-62706E023703}">
                                <ahyp:hlinkClr xmlns:ahyp="http://schemas.microsoft.com/office/drawing/2018/hyperlinkcolor" val="tx"/>
                              </a:ext>
                            </a:extLst>
                          </a:hlinkClick>
                        </a:rPr>
                        <a:t>Python for Beginners Using AI</a:t>
                      </a:r>
                      <a:endParaRPr lang="en-US" sz="1300" dirty="0">
                        <a:latin typeface="Calibri" charset="0"/>
                        <a:ea typeface="Calibri" charset="0"/>
                        <a:cs typeface="Calibri" charset="0"/>
                      </a:endParaRPr>
                    </a:p>
                  </a:txBody>
                  <a:tcPr marL="109728" marR="109728" marT="27432" marB="27432" anchor="ctr">
                    <a:lnL w="6350" cap="flat" cmpd="sng" algn="ctr">
                      <a:solidFill>
                        <a:srgbClr val="D3D9E1"/>
                      </a:solidFill>
                      <a:prstDash val="solid"/>
                      <a:round/>
                      <a:headEnd type="none" w="med" len="med"/>
                      <a:tailEnd type="none" w="med" len="med"/>
                    </a:lnL>
                    <a:lnR w="6350" cap="flat" cmpd="sng" algn="ctr">
                      <a:solidFill>
                        <a:srgbClr val="D3D9E1"/>
                      </a:solidFill>
                      <a:prstDash val="solid"/>
                      <a:round/>
                      <a:headEnd type="none" w="med" len="med"/>
                      <a:tailEnd type="none" w="med" len="med"/>
                    </a:lnR>
                    <a:lnT w="6350" cap="flat" cmpd="sng" algn="ctr">
                      <a:solidFill>
                        <a:srgbClr val="D3D9E1"/>
                      </a:solidFill>
                      <a:prstDash val="solid"/>
                      <a:round/>
                      <a:headEnd type="none" w="med" len="med"/>
                      <a:tailEnd type="none" w="med" len="med"/>
                    </a:lnT>
                    <a:lnB w="6350" cap="flat" cmpd="sng" algn="ctr">
                      <a:solidFill>
                        <a:srgbClr val="D3D9E1"/>
                      </a:solidFill>
                      <a:prstDash val="solid"/>
                      <a:round/>
                      <a:headEnd type="none" w="med" len="med"/>
                      <a:tailEnd type="none" w="med" len="med"/>
                    </a:lnB>
                    <a:solidFill>
                      <a:srgbClr val="EEF2F7"/>
                    </a:solidFill>
                  </a:tcPr>
                </a:tc>
                <a:tc>
                  <a:txBody>
                    <a:bodyPr/>
                    <a:lstStyle/>
                    <a:p>
                      <a:pPr marL="0" indent="0">
                        <a:buNone/>
                      </a:pPr>
                      <a:r>
                        <a:rPr lang="en-US" sz="1300" u="sng" dirty="0">
                          <a:solidFill>
                            <a:srgbClr val="1D2533"/>
                          </a:solidFill>
                          <a:latin typeface="Calibri" pitchFamily="34" charset="0"/>
                          <a:ea typeface="Calibri" pitchFamily="34" charset="-122"/>
                          <a:cs typeface="Calibri" pitchFamily="34" charset="-120"/>
                          <a:hlinkClick r:id="rId7">
                            <a:extLst>
                              <a:ext uri="{A12FA001-AC4F-418D-AE19-62706E023703}">
                                <ahyp:hlinkClr xmlns:ahyp="http://schemas.microsoft.com/office/drawing/2018/hyperlinkcolor" val="tx"/>
                              </a:ext>
                            </a:extLst>
                          </a:hlinkClick>
                        </a:rPr>
                        <a:t>B. Martinez Neda</a:t>
                      </a:r>
                      <a:endParaRPr lang="en-US" sz="1300" dirty="0">
                        <a:latin typeface="Calibri" charset="0"/>
                        <a:ea typeface="Calibri" charset="0"/>
                        <a:cs typeface="Calibri" charset="0"/>
                      </a:endParaRPr>
                    </a:p>
                  </a:txBody>
                  <a:tcPr marL="109728" marR="109728" marT="27432" marB="27432" anchor="ctr">
                    <a:lnL w="6350" cap="flat" cmpd="sng" algn="ctr">
                      <a:solidFill>
                        <a:srgbClr val="D3D9E1"/>
                      </a:solidFill>
                      <a:prstDash val="solid"/>
                      <a:round/>
                      <a:headEnd type="none" w="med" len="med"/>
                      <a:tailEnd type="none" w="med" len="med"/>
                    </a:lnL>
                    <a:lnR w="6350" cap="flat" cmpd="sng" algn="ctr">
                      <a:solidFill>
                        <a:srgbClr val="D3D9E1"/>
                      </a:solidFill>
                      <a:prstDash val="solid"/>
                      <a:round/>
                      <a:headEnd type="none" w="med" len="med"/>
                      <a:tailEnd type="none" w="med" len="med"/>
                    </a:lnR>
                    <a:lnT w="6350" cap="flat" cmpd="sng" algn="ctr">
                      <a:solidFill>
                        <a:srgbClr val="D3D9E1"/>
                      </a:solidFill>
                      <a:prstDash val="solid"/>
                      <a:round/>
                      <a:headEnd type="none" w="med" len="med"/>
                      <a:tailEnd type="none" w="med" len="med"/>
                    </a:lnT>
                    <a:lnB w="6350" cap="flat" cmpd="sng" algn="ctr">
                      <a:solidFill>
                        <a:srgbClr val="D3D9E1"/>
                      </a:solidFill>
                      <a:prstDash val="solid"/>
                      <a:round/>
                      <a:headEnd type="none" w="med" len="med"/>
                      <a:tailEnd type="none" w="med" len="med"/>
                    </a:lnB>
                    <a:solidFill>
                      <a:srgbClr val="EEF2F7"/>
                    </a:solidFill>
                  </a:tcPr>
                </a:tc>
                <a:extLst>
                  <a:ext uri="{0D108BD9-81ED-4DB2-BD59-A6C34878D82A}">
                    <a16:rowId xmlns:a16="http://schemas.microsoft.com/office/drawing/2014/main" val="10003"/>
                  </a:ext>
                </a:extLst>
              </a:tr>
              <a:tr h="457200">
                <a:tc>
                  <a:txBody>
                    <a:bodyPr/>
                    <a:lstStyle/>
                    <a:p>
                      <a:pPr marL="0" indent="0">
                        <a:buNone/>
                      </a:pPr>
                      <a:r>
                        <a:rPr lang="en-US" sz="1300" dirty="0">
                          <a:solidFill>
                            <a:srgbClr val="1D2533"/>
                          </a:solidFill>
                          <a:latin typeface="Calibri" pitchFamily="34" charset="0"/>
                          <a:ea typeface="Calibri" pitchFamily="34" charset="-122"/>
                          <a:cs typeface="Calibri" pitchFamily="34" charset="-120"/>
                        </a:rPr>
                        <a:t>Wed, Oct. 21</a:t>
                      </a:r>
                      <a:endParaRPr lang="en-US" sz="1300" dirty="0">
                        <a:latin typeface="Calibri" charset="0"/>
                        <a:ea typeface="Calibri" charset="0"/>
                        <a:cs typeface="Calibri" charset="0"/>
                      </a:endParaRPr>
                    </a:p>
                  </a:txBody>
                  <a:tcPr marL="109728" marR="109728" marT="27432" marB="27432" anchor="ctr">
                    <a:lnL w="6350" cap="flat" cmpd="sng" algn="ctr">
                      <a:solidFill>
                        <a:srgbClr val="D3D9E1"/>
                      </a:solidFill>
                      <a:prstDash val="solid"/>
                      <a:round/>
                      <a:headEnd type="none" w="med" len="med"/>
                      <a:tailEnd type="none" w="med" len="med"/>
                    </a:lnL>
                    <a:lnR w="6350" cap="flat" cmpd="sng" algn="ctr">
                      <a:solidFill>
                        <a:srgbClr val="D3D9E1"/>
                      </a:solidFill>
                      <a:prstDash val="solid"/>
                      <a:round/>
                      <a:headEnd type="none" w="med" len="med"/>
                      <a:tailEnd type="none" w="med" len="med"/>
                    </a:lnR>
                    <a:lnT w="6350" cap="flat" cmpd="sng" algn="ctr">
                      <a:solidFill>
                        <a:srgbClr val="D3D9E1"/>
                      </a:solidFill>
                      <a:prstDash val="solid"/>
                      <a:round/>
                      <a:headEnd type="none" w="med" len="med"/>
                      <a:tailEnd type="none" w="med" len="med"/>
                    </a:lnT>
                    <a:lnB w="6350" cap="flat" cmpd="sng" algn="ctr">
                      <a:solidFill>
                        <a:srgbClr val="D3D9E1"/>
                      </a:solidFill>
                      <a:prstDash val="solid"/>
                      <a:round/>
                      <a:headEnd type="none" w="med" len="med"/>
                      <a:tailEnd type="none" w="med" len="med"/>
                    </a:lnB>
                    <a:solidFill>
                      <a:srgbClr val="FFFFFF"/>
                    </a:solidFill>
                  </a:tcPr>
                </a:tc>
                <a:tc>
                  <a:txBody>
                    <a:bodyPr/>
                    <a:lstStyle/>
                    <a:p>
                      <a:pPr marL="0" indent="0">
                        <a:buNone/>
                      </a:pPr>
                      <a:r>
                        <a:rPr lang="en-US" sz="1300" dirty="0">
                          <a:solidFill>
                            <a:srgbClr val="1D2533"/>
                          </a:solidFill>
                          <a:latin typeface="Calibri" pitchFamily="34" charset="0"/>
                          <a:ea typeface="Calibri" pitchFamily="34" charset="-122"/>
                          <a:cs typeface="Calibri" pitchFamily="34" charset="-120"/>
                        </a:rPr>
                        <a:t>3:00–4:00 pm</a:t>
                      </a:r>
                      <a:endParaRPr lang="en-US" sz="1300" dirty="0">
                        <a:latin typeface="Calibri" charset="0"/>
                        <a:ea typeface="Calibri" charset="0"/>
                        <a:cs typeface="Calibri" charset="0"/>
                      </a:endParaRPr>
                    </a:p>
                  </a:txBody>
                  <a:tcPr marL="109728" marR="109728" marT="27432" marB="27432" anchor="ctr">
                    <a:lnL w="6350" cap="flat" cmpd="sng" algn="ctr">
                      <a:solidFill>
                        <a:srgbClr val="D3D9E1"/>
                      </a:solidFill>
                      <a:prstDash val="solid"/>
                      <a:round/>
                      <a:headEnd type="none" w="med" len="med"/>
                      <a:tailEnd type="none" w="med" len="med"/>
                    </a:lnL>
                    <a:lnR w="6350" cap="flat" cmpd="sng" algn="ctr">
                      <a:solidFill>
                        <a:srgbClr val="D3D9E1"/>
                      </a:solidFill>
                      <a:prstDash val="solid"/>
                      <a:round/>
                      <a:headEnd type="none" w="med" len="med"/>
                      <a:tailEnd type="none" w="med" len="med"/>
                    </a:lnR>
                    <a:lnT w="6350" cap="flat" cmpd="sng" algn="ctr">
                      <a:solidFill>
                        <a:srgbClr val="D3D9E1"/>
                      </a:solidFill>
                      <a:prstDash val="solid"/>
                      <a:round/>
                      <a:headEnd type="none" w="med" len="med"/>
                      <a:tailEnd type="none" w="med" len="med"/>
                    </a:lnT>
                    <a:lnB w="6350" cap="flat" cmpd="sng" algn="ctr">
                      <a:solidFill>
                        <a:srgbClr val="D3D9E1"/>
                      </a:solidFill>
                      <a:prstDash val="solid"/>
                      <a:round/>
                      <a:headEnd type="none" w="med" len="med"/>
                      <a:tailEnd type="none" w="med" len="med"/>
                    </a:lnB>
                    <a:solidFill>
                      <a:srgbClr val="FFFFFF"/>
                    </a:solidFill>
                  </a:tcPr>
                </a:tc>
                <a:tc>
                  <a:txBody>
                    <a:bodyPr/>
                    <a:lstStyle/>
                    <a:p>
                      <a:pPr marL="0" indent="0">
                        <a:buNone/>
                      </a:pPr>
                      <a:r>
                        <a:rPr lang="en-US" sz="1300" b="1" u="sng" dirty="0">
                          <a:solidFill>
                            <a:srgbClr val="0A1F44"/>
                          </a:solidFill>
                          <a:latin typeface="Calibri" pitchFamily="34" charset="0"/>
                          <a:ea typeface="Calibri" pitchFamily="34" charset="-122"/>
                          <a:cs typeface="Calibri" pitchFamily="34" charset="-120"/>
                          <a:hlinkClick r:id="rId4">
                            <a:extLst>
                              <a:ext uri="{A12FA001-AC4F-418D-AE19-62706E023703}">
                                <ahyp:hlinkClr xmlns:ahyp="http://schemas.microsoft.com/office/drawing/2018/hyperlinkcolor" val="tx"/>
                              </a:ext>
                            </a:extLst>
                          </a:hlinkClick>
                        </a:rPr>
                        <a:t>Introduction to Data Cleaning with Python, Pandas &amp; AI</a:t>
                      </a:r>
                      <a:endParaRPr lang="en-US" sz="1300" dirty="0">
                        <a:latin typeface="Calibri" charset="0"/>
                        <a:ea typeface="Calibri" charset="0"/>
                        <a:cs typeface="Calibri" charset="0"/>
                      </a:endParaRPr>
                    </a:p>
                  </a:txBody>
                  <a:tcPr marL="109728" marR="109728" marT="27432" marB="27432" anchor="ctr">
                    <a:lnL w="6350" cap="flat" cmpd="sng" algn="ctr">
                      <a:solidFill>
                        <a:srgbClr val="D3D9E1"/>
                      </a:solidFill>
                      <a:prstDash val="solid"/>
                      <a:round/>
                      <a:headEnd type="none" w="med" len="med"/>
                      <a:tailEnd type="none" w="med" len="med"/>
                    </a:lnL>
                    <a:lnR w="6350" cap="flat" cmpd="sng" algn="ctr">
                      <a:solidFill>
                        <a:srgbClr val="D3D9E1"/>
                      </a:solidFill>
                      <a:prstDash val="solid"/>
                      <a:round/>
                      <a:headEnd type="none" w="med" len="med"/>
                      <a:tailEnd type="none" w="med" len="med"/>
                    </a:lnR>
                    <a:lnT w="6350" cap="flat" cmpd="sng" algn="ctr">
                      <a:solidFill>
                        <a:srgbClr val="D3D9E1"/>
                      </a:solidFill>
                      <a:prstDash val="solid"/>
                      <a:round/>
                      <a:headEnd type="none" w="med" len="med"/>
                      <a:tailEnd type="none" w="med" len="med"/>
                    </a:lnT>
                    <a:lnB w="6350" cap="flat" cmpd="sng" algn="ctr">
                      <a:solidFill>
                        <a:srgbClr val="D3D9E1"/>
                      </a:solidFill>
                      <a:prstDash val="solid"/>
                      <a:round/>
                      <a:headEnd type="none" w="med" len="med"/>
                      <a:tailEnd type="none" w="med" len="med"/>
                    </a:lnB>
                    <a:solidFill>
                      <a:srgbClr val="FFFFFF"/>
                    </a:solidFill>
                  </a:tcPr>
                </a:tc>
                <a:tc>
                  <a:txBody>
                    <a:bodyPr/>
                    <a:lstStyle/>
                    <a:p>
                      <a:pPr marL="0" indent="0">
                        <a:buNone/>
                      </a:pPr>
                      <a:r>
                        <a:rPr lang="en-US" sz="1300" u="sng" dirty="0">
                          <a:solidFill>
                            <a:srgbClr val="1D2533"/>
                          </a:solidFill>
                          <a:latin typeface="Calibri" pitchFamily="34" charset="0"/>
                          <a:ea typeface="Calibri" pitchFamily="34" charset="-122"/>
                          <a:cs typeface="Calibri" pitchFamily="34" charset="-120"/>
                          <a:hlinkClick r:id="rId7">
                            <a:extLst>
                              <a:ext uri="{A12FA001-AC4F-418D-AE19-62706E023703}">
                                <ahyp:hlinkClr xmlns:ahyp="http://schemas.microsoft.com/office/drawing/2018/hyperlinkcolor" val="tx"/>
                              </a:ext>
                            </a:extLst>
                          </a:hlinkClick>
                        </a:rPr>
                        <a:t>B. Martinez Neda</a:t>
                      </a:r>
                      <a:endParaRPr lang="en-US" sz="1300" dirty="0">
                        <a:latin typeface="Calibri" charset="0"/>
                        <a:ea typeface="Calibri" charset="0"/>
                        <a:cs typeface="Calibri" charset="0"/>
                      </a:endParaRPr>
                    </a:p>
                  </a:txBody>
                  <a:tcPr marL="109728" marR="109728" marT="27432" marB="27432" anchor="ctr">
                    <a:lnL w="6350" cap="flat" cmpd="sng" algn="ctr">
                      <a:solidFill>
                        <a:srgbClr val="D3D9E1"/>
                      </a:solidFill>
                      <a:prstDash val="solid"/>
                      <a:round/>
                      <a:headEnd type="none" w="med" len="med"/>
                      <a:tailEnd type="none" w="med" len="med"/>
                    </a:lnL>
                    <a:lnR w="6350" cap="flat" cmpd="sng" algn="ctr">
                      <a:solidFill>
                        <a:srgbClr val="D3D9E1"/>
                      </a:solidFill>
                      <a:prstDash val="solid"/>
                      <a:round/>
                      <a:headEnd type="none" w="med" len="med"/>
                      <a:tailEnd type="none" w="med" len="med"/>
                    </a:lnR>
                    <a:lnT w="6350" cap="flat" cmpd="sng" algn="ctr">
                      <a:solidFill>
                        <a:srgbClr val="D3D9E1"/>
                      </a:solidFill>
                      <a:prstDash val="solid"/>
                      <a:round/>
                      <a:headEnd type="none" w="med" len="med"/>
                      <a:tailEnd type="none" w="med" len="med"/>
                    </a:lnT>
                    <a:lnB w="6350" cap="flat" cmpd="sng" algn="ctr">
                      <a:solidFill>
                        <a:srgbClr val="D3D9E1"/>
                      </a:solidFill>
                      <a:prstDash val="solid"/>
                      <a:round/>
                      <a:headEnd type="none" w="med" len="med"/>
                      <a:tailEnd type="none" w="med" len="med"/>
                    </a:lnB>
                    <a:solidFill>
                      <a:srgbClr val="FFFFFF"/>
                    </a:solidFill>
                  </a:tcPr>
                </a:tc>
                <a:extLst>
                  <a:ext uri="{0D108BD9-81ED-4DB2-BD59-A6C34878D82A}">
                    <a16:rowId xmlns:a16="http://schemas.microsoft.com/office/drawing/2014/main" val="10004"/>
                  </a:ext>
                </a:extLst>
              </a:tr>
              <a:tr h="457200">
                <a:tc>
                  <a:txBody>
                    <a:bodyPr/>
                    <a:lstStyle/>
                    <a:p>
                      <a:pPr marL="0" indent="0">
                        <a:buNone/>
                      </a:pPr>
                      <a:r>
                        <a:rPr lang="en-US" sz="1300" dirty="0">
                          <a:solidFill>
                            <a:srgbClr val="1D2533"/>
                          </a:solidFill>
                          <a:latin typeface="Calibri" pitchFamily="34" charset="0"/>
                          <a:ea typeface="Calibri" pitchFamily="34" charset="-122"/>
                          <a:cs typeface="Calibri" pitchFamily="34" charset="-120"/>
                        </a:rPr>
                        <a:t>Wed, Oct. 28</a:t>
                      </a:r>
                      <a:endParaRPr lang="en-US" sz="1300" dirty="0">
                        <a:latin typeface="Calibri" charset="0"/>
                        <a:ea typeface="Calibri" charset="0"/>
                        <a:cs typeface="Calibri" charset="0"/>
                      </a:endParaRPr>
                    </a:p>
                  </a:txBody>
                  <a:tcPr marL="109728" marR="109728" marT="27432" marB="27432" anchor="ctr">
                    <a:lnL w="6350" cap="flat" cmpd="sng" algn="ctr">
                      <a:solidFill>
                        <a:srgbClr val="D3D9E1"/>
                      </a:solidFill>
                      <a:prstDash val="solid"/>
                      <a:round/>
                      <a:headEnd type="none" w="med" len="med"/>
                      <a:tailEnd type="none" w="med" len="med"/>
                    </a:lnL>
                    <a:lnR w="6350" cap="flat" cmpd="sng" algn="ctr">
                      <a:solidFill>
                        <a:srgbClr val="D3D9E1"/>
                      </a:solidFill>
                      <a:prstDash val="solid"/>
                      <a:round/>
                      <a:headEnd type="none" w="med" len="med"/>
                      <a:tailEnd type="none" w="med" len="med"/>
                    </a:lnR>
                    <a:lnT w="6350" cap="flat" cmpd="sng" algn="ctr">
                      <a:solidFill>
                        <a:srgbClr val="D3D9E1"/>
                      </a:solidFill>
                      <a:prstDash val="solid"/>
                      <a:round/>
                      <a:headEnd type="none" w="med" len="med"/>
                      <a:tailEnd type="none" w="med" len="med"/>
                    </a:lnT>
                    <a:lnB w="6350" cap="flat" cmpd="sng" algn="ctr">
                      <a:solidFill>
                        <a:srgbClr val="D3D9E1"/>
                      </a:solidFill>
                      <a:prstDash val="solid"/>
                      <a:round/>
                      <a:headEnd type="none" w="med" len="med"/>
                      <a:tailEnd type="none" w="med" len="med"/>
                    </a:lnB>
                    <a:solidFill>
                      <a:srgbClr val="EEF2F7"/>
                    </a:solidFill>
                  </a:tcPr>
                </a:tc>
                <a:tc>
                  <a:txBody>
                    <a:bodyPr/>
                    <a:lstStyle/>
                    <a:p>
                      <a:pPr marL="0" indent="0">
                        <a:buNone/>
                      </a:pPr>
                      <a:r>
                        <a:rPr lang="en-US" sz="1300" dirty="0">
                          <a:solidFill>
                            <a:srgbClr val="1D2533"/>
                          </a:solidFill>
                          <a:latin typeface="Calibri" pitchFamily="34" charset="0"/>
                          <a:ea typeface="Calibri" pitchFamily="34" charset="-122"/>
                          <a:cs typeface="Calibri" pitchFamily="34" charset="-120"/>
                        </a:rPr>
                        <a:t>12:00–1:00 pm</a:t>
                      </a:r>
                      <a:endParaRPr lang="en-US" sz="1300" dirty="0">
                        <a:latin typeface="Calibri" charset="0"/>
                        <a:ea typeface="Calibri" charset="0"/>
                        <a:cs typeface="Calibri" charset="0"/>
                      </a:endParaRPr>
                    </a:p>
                  </a:txBody>
                  <a:tcPr marL="109728" marR="109728" marT="27432" marB="27432" anchor="ctr">
                    <a:lnL w="6350" cap="flat" cmpd="sng" algn="ctr">
                      <a:solidFill>
                        <a:srgbClr val="D3D9E1"/>
                      </a:solidFill>
                      <a:prstDash val="solid"/>
                      <a:round/>
                      <a:headEnd type="none" w="med" len="med"/>
                      <a:tailEnd type="none" w="med" len="med"/>
                    </a:lnL>
                    <a:lnR w="6350" cap="flat" cmpd="sng" algn="ctr">
                      <a:solidFill>
                        <a:srgbClr val="D3D9E1"/>
                      </a:solidFill>
                      <a:prstDash val="solid"/>
                      <a:round/>
                      <a:headEnd type="none" w="med" len="med"/>
                      <a:tailEnd type="none" w="med" len="med"/>
                    </a:lnR>
                    <a:lnT w="6350" cap="flat" cmpd="sng" algn="ctr">
                      <a:solidFill>
                        <a:srgbClr val="D3D9E1"/>
                      </a:solidFill>
                      <a:prstDash val="solid"/>
                      <a:round/>
                      <a:headEnd type="none" w="med" len="med"/>
                      <a:tailEnd type="none" w="med" len="med"/>
                    </a:lnT>
                    <a:lnB w="6350" cap="flat" cmpd="sng" algn="ctr">
                      <a:solidFill>
                        <a:srgbClr val="D3D9E1"/>
                      </a:solidFill>
                      <a:prstDash val="solid"/>
                      <a:round/>
                      <a:headEnd type="none" w="med" len="med"/>
                      <a:tailEnd type="none" w="med" len="med"/>
                    </a:lnB>
                    <a:solidFill>
                      <a:srgbClr val="EEF2F7"/>
                    </a:solidFill>
                  </a:tcPr>
                </a:tc>
                <a:tc>
                  <a:txBody>
                    <a:bodyPr/>
                    <a:lstStyle/>
                    <a:p>
                      <a:pPr marL="0" indent="0">
                        <a:buNone/>
                      </a:pPr>
                      <a:r>
                        <a:rPr lang="en-US" sz="1300" b="1" u="sng" dirty="0">
                          <a:solidFill>
                            <a:srgbClr val="0A1F44"/>
                          </a:solidFill>
                          <a:latin typeface="Calibri" pitchFamily="34" charset="0"/>
                          <a:ea typeface="Calibri" pitchFamily="34" charset="-122"/>
                          <a:cs typeface="Calibri" pitchFamily="34" charset="-120"/>
                          <a:hlinkClick r:id="rId4">
                            <a:extLst>
                              <a:ext uri="{A12FA001-AC4F-418D-AE19-62706E023703}">
                                <ahyp:hlinkClr xmlns:ahyp="http://schemas.microsoft.com/office/drawing/2018/hyperlinkcolor" val="tx"/>
                              </a:ext>
                            </a:extLst>
                          </a:hlinkClick>
                        </a:rPr>
                        <a:t>AI Literacy 101: Exploring Generative AI Through History</a:t>
                      </a:r>
                      <a:endParaRPr lang="en-US" sz="1300" dirty="0">
                        <a:latin typeface="Calibri" charset="0"/>
                        <a:ea typeface="Calibri" charset="0"/>
                        <a:cs typeface="Calibri" charset="0"/>
                      </a:endParaRPr>
                    </a:p>
                  </a:txBody>
                  <a:tcPr marL="109728" marR="109728" marT="27432" marB="27432" anchor="ctr">
                    <a:lnL w="6350" cap="flat" cmpd="sng" algn="ctr">
                      <a:solidFill>
                        <a:srgbClr val="D3D9E1"/>
                      </a:solidFill>
                      <a:prstDash val="solid"/>
                      <a:round/>
                      <a:headEnd type="none" w="med" len="med"/>
                      <a:tailEnd type="none" w="med" len="med"/>
                    </a:lnL>
                    <a:lnR w="6350" cap="flat" cmpd="sng" algn="ctr">
                      <a:solidFill>
                        <a:srgbClr val="D3D9E1"/>
                      </a:solidFill>
                      <a:prstDash val="solid"/>
                      <a:round/>
                      <a:headEnd type="none" w="med" len="med"/>
                      <a:tailEnd type="none" w="med" len="med"/>
                    </a:lnR>
                    <a:lnT w="6350" cap="flat" cmpd="sng" algn="ctr">
                      <a:solidFill>
                        <a:srgbClr val="D3D9E1"/>
                      </a:solidFill>
                      <a:prstDash val="solid"/>
                      <a:round/>
                      <a:headEnd type="none" w="med" len="med"/>
                      <a:tailEnd type="none" w="med" len="med"/>
                    </a:lnT>
                    <a:lnB w="6350" cap="flat" cmpd="sng" algn="ctr">
                      <a:solidFill>
                        <a:srgbClr val="D3D9E1"/>
                      </a:solidFill>
                      <a:prstDash val="solid"/>
                      <a:round/>
                      <a:headEnd type="none" w="med" len="med"/>
                      <a:tailEnd type="none" w="med" len="med"/>
                    </a:lnB>
                    <a:solidFill>
                      <a:srgbClr val="EEF2F7"/>
                    </a:solidFill>
                  </a:tcPr>
                </a:tc>
                <a:tc>
                  <a:txBody>
                    <a:bodyPr/>
                    <a:lstStyle/>
                    <a:p>
                      <a:pPr marL="0" indent="0">
                        <a:buNone/>
                      </a:pPr>
                      <a:r>
                        <a:rPr lang="en-US" sz="1300" u="sng" dirty="0">
                          <a:solidFill>
                            <a:srgbClr val="1D2533"/>
                          </a:solidFill>
                          <a:latin typeface="Calibri" pitchFamily="34" charset="0"/>
                          <a:ea typeface="Calibri" pitchFamily="34" charset="-122"/>
                          <a:cs typeface="Calibri" pitchFamily="34" charset="-120"/>
                          <a:hlinkClick r:id="rId6">
                            <a:extLst>
                              <a:ext uri="{A12FA001-AC4F-418D-AE19-62706E023703}">
                                <ahyp:hlinkClr xmlns:ahyp="http://schemas.microsoft.com/office/drawing/2018/hyperlinkcolor" val="tx"/>
                              </a:ext>
                            </a:extLst>
                          </a:hlinkClick>
                        </a:rPr>
                        <a:t>I. Shin</a:t>
                      </a:r>
                      <a:endParaRPr lang="en-US" sz="1300" dirty="0">
                        <a:latin typeface="Calibri" charset="0"/>
                        <a:ea typeface="Calibri" charset="0"/>
                        <a:cs typeface="Calibri" charset="0"/>
                      </a:endParaRPr>
                    </a:p>
                  </a:txBody>
                  <a:tcPr marL="109728" marR="109728" marT="27432" marB="27432" anchor="ctr">
                    <a:lnL w="6350" cap="flat" cmpd="sng" algn="ctr">
                      <a:solidFill>
                        <a:srgbClr val="D3D9E1"/>
                      </a:solidFill>
                      <a:prstDash val="solid"/>
                      <a:round/>
                      <a:headEnd type="none" w="med" len="med"/>
                      <a:tailEnd type="none" w="med" len="med"/>
                    </a:lnL>
                    <a:lnR w="6350" cap="flat" cmpd="sng" algn="ctr">
                      <a:solidFill>
                        <a:srgbClr val="D3D9E1"/>
                      </a:solidFill>
                      <a:prstDash val="solid"/>
                      <a:round/>
                      <a:headEnd type="none" w="med" len="med"/>
                      <a:tailEnd type="none" w="med" len="med"/>
                    </a:lnR>
                    <a:lnT w="6350" cap="flat" cmpd="sng" algn="ctr">
                      <a:solidFill>
                        <a:srgbClr val="D3D9E1"/>
                      </a:solidFill>
                      <a:prstDash val="solid"/>
                      <a:round/>
                      <a:headEnd type="none" w="med" len="med"/>
                      <a:tailEnd type="none" w="med" len="med"/>
                    </a:lnT>
                    <a:lnB w="6350" cap="flat" cmpd="sng" algn="ctr">
                      <a:solidFill>
                        <a:srgbClr val="D3D9E1"/>
                      </a:solidFill>
                      <a:prstDash val="solid"/>
                      <a:round/>
                      <a:headEnd type="none" w="med" len="med"/>
                      <a:tailEnd type="none" w="med" len="med"/>
                    </a:lnB>
                    <a:solidFill>
                      <a:srgbClr val="EEF2F7"/>
                    </a:solidFill>
                  </a:tcPr>
                </a:tc>
                <a:extLst>
                  <a:ext uri="{0D108BD9-81ED-4DB2-BD59-A6C34878D82A}">
                    <a16:rowId xmlns:a16="http://schemas.microsoft.com/office/drawing/2014/main" val="10005"/>
                  </a:ext>
                </a:extLst>
              </a:tr>
              <a:tr h="457200">
                <a:tc>
                  <a:txBody>
                    <a:bodyPr/>
                    <a:lstStyle/>
                    <a:p>
                      <a:pPr marL="0" indent="0">
                        <a:buNone/>
                      </a:pPr>
                      <a:r>
                        <a:rPr lang="en-US" sz="1300" dirty="0">
                          <a:solidFill>
                            <a:srgbClr val="1D2533"/>
                          </a:solidFill>
                          <a:latin typeface="Calibri" pitchFamily="34" charset="0"/>
                          <a:ea typeface="Calibri" pitchFamily="34" charset="-122"/>
                          <a:cs typeface="Calibri" pitchFamily="34" charset="-120"/>
                        </a:rPr>
                        <a:t>Wed, Nov. 4</a:t>
                      </a:r>
                      <a:endParaRPr lang="en-US" sz="1300" dirty="0">
                        <a:latin typeface="Calibri" charset="0"/>
                        <a:ea typeface="Calibri" charset="0"/>
                        <a:cs typeface="Calibri" charset="0"/>
                      </a:endParaRPr>
                    </a:p>
                  </a:txBody>
                  <a:tcPr marL="109728" marR="109728" marT="27432" marB="27432" anchor="ctr">
                    <a:lnL w="6350" cap="flat" cmpd="sng" algn="ctr">
                      <a:solidFill>
                        <a:srgbClr val="D3D9E1"/>
                      </a:solidFill>
                      <a:prstDash val="solid"/>
                      <a:round/>
                      <a:headEnd type="none" w="med" len="med"/>
                      <a:tailEnd type="none" w="med" len="med"/>
                    </a:lnL>
                    <a:lnR w="6350" cap="flat" cmpd="sng" algn="ctr">
                      <a:solidFill>
                        <a:srgbClr val="D3D9E1"/>
                      </a:solidFill>
                      <a:prstDash val="solid"/>
                      <a:round/>
                      <a:headEnd type="none" w="med" len="med"/>
                      <a:tailEnd type="none" w="med" len="med"/>
                    </a:lnR>
                    <a:lnT w="6350" cap="flat" cmpd="sng" algn="ctr">
                      <a:solidFill>
                        <a:srgbClr val="D3D9E1"/>
                      </a:solidFill>
                      <a:prstDash val="solid"/>
                      <a:round/>
                      <a:headEnd type="none" w="med" len="med"/>
                      <a:tailEnd type="none" w="med" len="med"/>
                    </a:lnT>
                    <a:lnB w="6350" cap="flat" cmpd="sng" algn="ctr">
                      <a:solidFill>
                        <a:srgbClr val="D3D9E1"/>
                      </a:solidFill>
                      <a:prstDash val="solid"/>
                      <a:round/>
                      <a:headEnd type="none" w="med" len="med"/>
                      <a:tailEnd type="none" w="med" len="med"/>
                    </a:lnB>
                    <a:solidFill>
                      <a:srgbClr val="FFFFFF"/>
                    </a:solidFill>
                  </a:tcPr>
                </a:tc>
                <a:tc>
                  <a:txBody>
                    <a:bodyPr/>
                    <a:lstStyle/>
                    <a:p>
                      <a:pPr marL="0" indent="0">
                        <a:buNone/>
                      </a:pPr>
                      <a:r>
                        <a:rPr lang="en-US" sz="1300" dirty="0">
                          <a:solidFill>
                            <a:srgbClr val="1D2533"/>
                          </a:solidFill>
                          <a:latin typeface="Calibri" pitchFamily="34" charset="0"/>
                          <a:ea typeface="Calibri" pitchFamily="34" charset="-122"/>
                          <a:cs typeface="Calibri" pitchFamily="34" charset="-120"/>
                        </a:rPr>
                        <a:t>2:00–3:30 pm</a:t>
                      </a:r>
                      <a:endParaRPr lang="en-US" sz="1300" dirty="0">
                        <a:latin typeface="Calibri" charset="0"/>
                        <a:ea typeface="Calibri" charset="0"/>
                        <a:cs typeface="Calibri" charset="0"/>
                      </a:endParaRPr>
                    </a:p>
                  </a:txBody>
                  <a:tcPr marL="109728" marR="109728" marT="27432" marB="27432" anchor="ctr">
                    <a:lnL w="6350" cap="flat" cmpd="sng" algn="ctr">
                      <a:solidFill>
                        <a:srgbClr val="D3D9E1"/>
                      </a:solidFill>
                      <a:prstDash val="solid"/>
                      <a:round/>
                      <a:headEnd type="none" w="med" len="med"/>
                      <a:tailEnd type="none" w="med" len="med"/>
                    </a:lnL>
                    <a:lnR w="6350" cap="flat" cmpd="sng" algn="ctr">
                      <a:solidFill>
                        <a:srgbClr val="D3D9E1"/>
                      </a:solidFill>
                      <a:prstDash val="solid"/>
                      <a:round/>
                      <a:headEnd type="none" w="med" len="med"/>
                      <a:tailEnd type="none" w="med" len="med"/>
                    </a:lnR>
                    <a:lnT w="6350" cap="flat" cmpd="sng" algn="ctr">
                      <a:solidFill>
                        <a:srgbClr val="D3D9E1"/>
                      </a:solidFill>
                      <a:prstDash val="solid"/>
                      <a:round/>
                      <a:headEnd type="none" w="med" len="med"/>
                      <a:tailEnd type="none" w="med" len="med"/>
                    </a:lnT>
                    <a:lnB w="6350" cap="flat" cmpd="sng" algn="ctr">
                      <a:solidFill>
                        <a:srgbClr val="D3D9E1"/>
                      </a:solidFill>
                      <a:prstDash val="solid"/>
                      <a:round/>
                      <a:headEnd type="none" w="med" len="med"/>
                      <a:tailEnd type="none" w="med" len="med"/>
                    </a:lnB>
                    <a:solidFill>
                      <a:srgbClr val="FFFFFF"/>
                    </a:solidFill>
                  </a:tcPr>
                </a:tc>
                <a:tc>
                  <a:txBody>
                    <a:bodyPr/>
                    <a:lstStyle/>
                    <a:p>
                      <a:pPr marL="0" indent="0">
                        <a:buNone/>
                      </a:pPr>
                      <a:r>
                        <a:rPr lang="en-US" sz="1300" b="1" u="sng" dirty="0">
                          <a:solidFill>
                            <a:srgbClr val="0A1F44"/>
                          </a:solidFill>
                          <a:latin typeface="Calibri" pitchFamily="34" charset="0"/>
                          <a:ea typeface="Calibri" pitchFamily="34" charset="-122"/>
                          <a:cs typeface="Calibri" pitchFamily="34" charset="-120"/>
                          <a:hlinkClick r:id="rId4">
                            <a:extLst>
                              <a:ext uri="{A12FA001-AC4F-418D-AE19-62706E023703}">
                                <ahyp:hlinkClr xmlns:ahyp="http://schemas.microsoft.com/office/drawing/2018/hyperlinkcolor" val="tx"/>
                              </a:ext>
                            </a:extLst>
                          </a:hlinkClick>
                        </a:rPr>
                        <a:t>Introduction to Machine Learning</a:t>
                      </a:r>
                      <a:endParaRPr lang="en-US" sz="1300" dirty="0">
                        <a:latin typeface="Calibri" charset="0"/>
                        <a:ea typeface="Calibri" charset="0"/>
                        <a:cs typeface="Calibri" charset="0"/>
                      </a:endParaRPr>
                    </a:p>
                  </a:txBody>
                  <a:tcPr marL="109728" marR="109728" marT="27432" marB="27432" anchor="ctr">
                    <a:lnL w="6350" cap="flat" cmpd="sng" algn="ctr">
                      <a:solidFill>
                        <a:srgbClr val="D3D9E1"/>
                      </a:solidFill>
                      <a:prstDash val="solid"/>
                      <a:round/>
                      <a:headEnd type="none" w="med" len="med"/>
                      <a:tailEnd type="none" w="med" len="med"/>
                    </a:lnL>
                    <a:lnR w="6350" cap="flat" cmpd="sng" algn="ctr">
                      <a:solidFill>
                        <a:srgbClr val="D3D9E1"/>
                      </a:solidFill>
                      <a:prstDash val="solid"/>
                      <a:round/>
                      <a:headEnd type="none" w="med" len="med"/>
                      <a:tailEnd type="none" w="med" len="med"/>
                    </a:lnR>
                    <a:lnT w="6350" cap="flat" cmpd="sng" algn="ctr">
                      <a:solidFill>
                        <a:srgbClr val="D3D9E1"/>
                      </a:solidFill>
                      <a:prstDash val="solid"/>
                      <a:round/>
                      <a:headEnd type="none" w="med" len="med"/>
                      <a:tailEnd type="none" w="med" len="med"/>
                    </a:lnT>
                    <a:lnB w="6350" cap="flat" cmpd="sng" algn="ctr">
                      <a:solidFill>
                        <a:srgbClr val="D3D9E1"/>
                      </a:solidFill>
                      <a:prstDash val="solid"/>
                      <a:round/>
                      <a:headEnd type="none" w="med" len="med"/>
                      <a:tailEnd type="none" w="med" len="med"/>
                    </a:lnB>
                    <a:solidFill>
                      <a:srgbClr val="FFFFFF"/>
                    </a:solidFill>
                  </a:tcPr>
                </a:tc>
                <a:tc>
                  <a:txBody>
                    <a:bodyPr/>
                    <a:lstStyle/>
                    <a:p>
                      <a:pPr marL="0" indent="0">
                        <a:buNone/>
                      </a:pPr>
                      <a:r>
                        <a:rPr lang="en-US" sz="1300" u="sng" dirty="0">
                          <a:solidFill>
                            <a:srgbClr val="1D2533"/>
                          </a:solidFill>
                          <a:latin typeface="Calibri" pitchFamily="34" charset="0"/>
                          <a:ea typeface="Calibri" pitchFamily="34" charset="-122"/>
                          <a:cs typeface="Calibri" pitchFamily="34" charset="-120"/>
                          <a:hlinkClick r:id="rId7">
                            <a:extLst>
                              <a:ext uri="{A12FA001-AC4F-418D-AE19-62706E023703}">
                                <ahyp:hlinkClr xmlns:ahyp="http://schemas.microsoft.com/office/drawing/2018/hyperlinkcolor" val="tx"/>
                              </a:ext>
                            </a:extLst>
                          </a:hlinkClick>
                        </a:rPr>
                        <a:t>B. Martinez Neda</a:t>
                      </a:r>
                      <a:endParaRPr lang="en-US" sz="1300" dirty="0">
                        <a:latin typeface="Calibri" charset="0"/>
                        <a:ea typeface="Calibri" charset="0"/>
                        <a:cs typeface="Calibri" charset="0"/>
                      </a:endParaRPr>
                    </a:p>
                  </a:txBody>
                  <a:tcPr marL="109728" marR="109728" marT="27432" marB="27432" anchor="ctr">
                    <a:lnL w="6350" cap="flat" cmpd="sng" algn="ctr">
                      <a:solidFill>
                        <a:srgbClr val="D3D9E1"/>
                      </a:solidFill>
                      <a:prstDash val="solid"/>
                      <a:round/>
                      <a:headEnd type="none" w="med" len="med"/>
                      <a:tailEnd type="none" w="med" len="med"/>
                    </a:lnL>
                    <a:lnR w="6350" cap="flat" cmpd="sng" algn="ctr">
                      <a:solidFill>
                        <a:srgbClr val="D3D9E1"/>
                      </a:solidFill>
                      <a:prstDash val="solid"/>
                      <a:round/>
                      <a:headEnd type="none" w="med" len="med"/>
                      <a:tailEnd type="none" w="med" len="med"/>
                    </a:lnR>
                    <a:lnT w="6350" cap="flat" cmpd="sng" algn="ctr">
                      <a:solidFill>
                        <a:srgbClr val="D3D9E1"/>
                      </a:solidFill>
                      <a:prstDash val="solid"/>
                      <a:round/>
                      <a:headEnd type="none" w="med" len="med"/>
                      <a:tailEnd type="none" w="med" len="med"/>
                    </a:lnT>
                    <a:lnB w="6350" cap="flat" cmpd="sng" algn="ctr">
                      <a:solidFill>
                        <a:srgbClr val="D3D9E1"/>
                      </a:solidFill>
                      <a:prstDash val="solid"/>
                      <a:round/>
                      <a:headEnd type="none" w="med" len="med"/>
                      <a:tailEnd type="none" w="med" len="med"/>
                    </a:lnB>
                    <a:solidFill>
                      <a:srgbClr val="FFFFFF"/>
                    </a:solidFill>
                  </a:tcPr>
                </a:tc>
                <a:extLst>
                  <a:ext uri="{0D108BD9-81ED-4DB2-BD59-A6C34878D82A}">
                    <a16:rowId xmlns:a16="http://schemas.microsoft.com/office/drawing/2014/main" val="10006"/>
                  </a:ext>
                </a:extLst>
              </a:tr>
              <a:tr h="457200">
                <a:tc>
                  <a:txBody>
                    <a:bodyPr/>
                    <a:lstStyle/>
                    <a:p>
                      <a:pPr marL="0" indent="0">
                        <a:buNone/>
                      </a:pPr>
                      <a:r>
                        <a:rPr lang="en-US" sz="1300" dirty="0">
                          <a:solidFill>
                            <a:srgbClr val="1D2533"/>
                          </a:solidFill>
                          <a:latin typeface="Calibri" pitchFamily="34" charset="0"/>
                          <a:ea typeface="Calibri" pitchFamily="34" charset="-122"/>
                          <a:cs typeface="Calibri" pitchFamily="34" charset="-120"/>
                        </a:rPr>
                        <a:t>Thu, Nov. 5</a:t>
                      </a:r>
                      <a:endParaRPr lang="en-US" sz="1300" dirty="0">
                        <a:latin typeface="Calibri" charset="0"/>
                        <a:ea typeface="Calibri" charset="0"/>
                        <a:cs typeface="Calibri" charset="0"/>
                      </a:endParaRPr>
                    </a:p>
                  </a:txBody>
                  <a:tcPr marL="109728" marR="109728" marT="27432" marB="27432" anchor="ctr">
                    <a:lnL w="6350" cap="flat" cmpd="sng" algn="ctr">
                      <a:solidFill>
                        <a:srgbClr val="D3D9E1"/>
                      </a:solidFill>
                      <a:prstDash val="solid"/>
                      <a:round/>
                      <a:headEnd type="none" w="med" len="med"/>
                      <a:tailEnd type="none" w="med" len="med"/>
                    </a:lnL>
                    <a:lnR w="6350" cap="flat" cmpd="sng" algn="ctr">
                      <a:solidFill>
                        <a:srgbClr val="D3D9E1"/>
                      </a:solidFill>
                      <a:prstDash val="solid"/>
                      <a:round/>
                      <a:headEnd type="none" w="med" len="med"/>
                      <a:tailEnd type="none" w="med" len="med"/>
                    </a:lnR>
                    <a:lnT w="6350" cap="flat" cmpd="sng" algn="ctr">
                      <a:solidFill>
                        <a:srgbClr val="D3D9E1"/>
                      </a:solidFill>
                      <a:prstDash val="solid"/>
                      <a:round/>
                      <a:headEnd type="none" w="med" len="med"/>
                      <a:tailEnd type="none" w="med" len="med"/>
                    </a:lnT>
                    <a:lnB w="6350" cap="flat" cmpd="sng" algn="ctr">
                      <a:solidFill>
                        <a:srgbClr val="D3D9E1"/>
                      </a:solidFill>
                      <a:prstDash val="solid"/>
                      <a:round/>
                      <a:headEnd type="none" w="med" len="med"/>
                      <a:tailEnd type="none" w="med" len="med"/>
                    </a:lnB>
                    <a:solidFill>
                      <a:srgbClr val="EEF2F7"/>
                    </a:solidFill>
                  </a:tcPr>
                </a:tc>
                <a:tc>
                  <a:txBody>
                    <a:bodyPr/>
                    <a:lstStyle/>
                    <a:p>
                      <a:pPr marL="0" indent="0">
                        <a:buNone/>
                      </a:pPr>
                      <a:r>
                        <a:rPr lang="en-US" sz="1300" dirty="0">
                          <a:solidFill>
                            <a:srgbClr val="1D2533"/>
                          </a:solidFill>
                          <a:latin typeface="Calibri" pitchFamily="34" charset="0"/>
                          <a:ea typeface="Calibri" pitchFamily="34" charset="-122"/>
                          <a:cs typeface="Calibri" pitchFamily="34" charset="-120"/>
                        </a:rPr>
                        <a:t>3:00–4:00 pm</a:t>
                      </a:r>
                      <a:endParaRPr lang="en-US" sz="1300" dirty="0">
                        <a:latin typeface="Calibri" charset="0"/>
                        <a:ea typeface="Calibri" charset="0"/>
                        <a:cs typeface="Calibri" charset="0"/>
                      </a:endParaRPr>
                    </a:p>
                  </a:txBody>
                  <a:tcPr marL="109728" marR="109728" marT="27432" marB="27432" anchor="ctr">
                    <a:lnL w="6350" cap="flat" cmpd="sng" algn="ctr">
                      <a:solidFill>
                        <a:srgbClr val="D3D9E1"/>
                      </a:solidFill>
                      <a:prstDash val="solid"/>
                      <a:round/>
                      <a:headEnd type="none" w="med" len="med"/>
                      <a:tailEnd type="none" w="med" len="med"/>
                    </a:lnL>
                    <a:lnR w="6350" cap="flat" cmpd="sng" algn="ctr">
                      <a:solidFill>
                        <a:srgbClr val="D3D9E1"/>
                      </a:solidFill>
                      <a:prstDash val="solid"/>
                      <a:round/>
                      <a:headEnd type="none" w="med" len="med"/>
                      <a:tailEnd type="none" w="med" len="med"/>
                    </a:lnR>
                    <a:lnT w="6350" cap="flat" cmpd="sng" algn="ctr">
                      <a:solidFill>
                        <a:srgbClr val="D3D9E1"/>
                      </a:solidFill>
                      <a:prstDash val="solid"/>
                      <a:round/>
                      <a:headEnd type="none" w="med" len="med"/>
                      <a:tailEnd type="none" w="med" len="med"/>
                    </a:lnT>
                    <a:lnB w="6350" cap="flat" cmpd="sng" algn="ctr">
                      <a:solidFill>
                        <a:srgbClr val="D3D9E1"/>
                      </a:solidFill>
                      <a:prstDash val="solid"/>
                      <a:round/>
                      <a:headEnd type="none" w="med" len="med"/>
                      <a:tailEnd type="none" w="med" len="med"/>
                    </a:lnB>
                    <a:solidFill>
                      <a:srgbClr val="EEF2F7"/>
                    </a:solidFill>
                  </a:tcPr>
                </a:tc>
                <a:tc>
                  <a:txBody>
                    <a:bodyPr/>
                    <a:lstStyle/>
                    <a:p>
                      <a:pPr marL="0" indent="0">
                        <a:buNone/>
                      </a:pPr>
                      <a:r>
                        <a:rPr lang="en-US" sz="1300" b="1" u="sng" dirty="0">
                          <a:solidFill>
                            <a:srgbClr val="0A1F44"/>
                          </a:solidFill>
                          <a:latin typeface="Calibri" pitchFamily="34" charset="0"/>
                          <a:ea typeface="Calibri" pitchFamily="34" charset="-122"/>
                          <a:cs typeface="Calibri" pitchFamily="34" charset="-120"/>
                          <a:hlinkClick r:id="rId4">
                            <a:extLst>
                              <a:ext uri="{A12FA001-AC4F-418D-AE19-62706E023703}">
                                <ahyp:hlinkClr xmlns:ahyp="http://schemas.microsoft.com/office/drawing/2018/hyperlinkcolor" val="tx"/>
                              </a:ext>
                            </a:extLst>
                          </a:hlinkClick>
                        </a:rPr>
                        <a:t>Web Agent: A Gemini-Powered AI Agent for Data Analysis</a:t>
                      </a:r>
                      <a:endParaRPr lang="en-US" sz="1300" dirty="0">
                        <a:latin typeface="Calibri" charset="0"/>
                        <a:ea typeface="Calibri" charset="0"/>
                        <a:cs typeface="Calibri" charset="0"/>
                      </a:endParaRPr>
                    </a:p>
                  </a:txBody>
                  <a:tcPr marL="109728" marR="109728" marT="27432" marB="27432" anchor="ctr">
                    <a:lnL w="6350" cap="flat" cmpd="sng" algn="ctr">
                      <a:solidFill>
                        <a:srgbClr val="D3D9E1"/>
                      </a:solidFill>
                      <a:prstDash val="solid"/>
                      <a:round/>
                      <a:headEnd type="none" w="med" len="med"/>
                      <a:tailEnd type="none" w="med" len="med"/>
                    </a:lnL>
                    <a:lnR w="6350" cap="flat" cmpd="sng" algn="ctr">
                      <a:solidFill>
                        <a:srgbClr val="D3D9E1"/>
                      </a:solidFill>
                      <a:prstDash val="solid"/>
                      <a:round/>
                      <a:headEnd type="none" w="med" len="med"/>
                      <a:tailEnd type="none" w="med" len="med"/>
                    </a:lnR>
                    <a:lnT w="6350" cap="flat" cmpd="sng" algn="ctr">
                      <a:solidFill>
                        <a:srgbClr val="D3D9E1"/>
                      </a:solidFill>
                      <a:prstDash val="solid"/>
                      <a:round/>
                      <a:headEnd type="none" w="med" len="med"/>
                      <a:tailEnd type="none" w="med" len="med"/>
                    </a:lnT>
                    <a:lnB w="6350" cap="flat" cmpd="sng" algn="ctr">
                      <a:solidFill>
                        <a:srgbClr val="D3D9E1"/>
                      </a:solidFill>
                      <a:prstDash val="solid"/>
                      <a:round/>
                      <a:headEnd type="none" w="med" len="med"/>
                      <a:tailEnd type="none" w="med" len="med"/>
                    </a:lnB>
                    <a:solidFill>
                      <a:srgbClr val="EEF2F7"/>
                    </a:solidFill>
                  </a:tcPr>
                </a:tc>
                <a:tc>
                  <a:txBody>
                    <a:bodyPr/>
                    <a:lstStyle/>
                    <a:p>
                      <a:pPr marL="0" indent="0">
                        <a:buNone/>
                      </a:pPr>
                      <a:r>
                        <a:rPr lang="en-US" sz="1300" u="sng" dirty="0">
                          <a:solidFill>
                            <a:srgbClr val="1D2533"/>
                          </a:solidFill>
                          <a:latin typeface="Calibri" pitchFamily="34" charset="0"/>
                          <a:ea typeface="Calibri" pitchFamily="34" charset="-122"/>
                          <a:cs typeface="Calibri" pitchFamily="34" charset="-120"/>
                          <a:hlinkClick r:id="rId6">
                            <a:extLst>
                              <a:ext uri="{A12FA001-AC4F-418D-AE19-62706E023703}">
                                <ahyp:hlinkClr xmlns:ahyp="http://schemas.microsoft.com/office/drawing/2018/hyperlinkcolor" val="tx"/>
                              </a:ext>
                            </a:extLst>
                          </a:hlinkClick>
                        </a:rPr>
                        <a:t>I. Shin</a:t>
                      </a:r>
                      <a:endParaRPr lang="en-US" sz="1300" dirty="0">
                        <a:latin typeface="Calibri" charset="0"/>
                        <a:ea typeface="Calibri" charset="0"/>
                        <a:cs typeface="Calibri" charset="0"/>
                      </a:endParaRPr>
                    </a:p>
                  </a:txBody>
                  <a:tcPr marL="109728" marR="109728" marT="27432" marB="27432" anchor="ctr">
                    <a:lnL w="6350" cap="flat" cmpd="sng" algn="ctr">
                      <a:solidFill>
                        <a:srgbClr val="D3D9E1"/>
                      </a:solidFill>
                      <a:prstDash val="solid"/>
                      <a:round/>
                      <a:headEnd type="none" w="med" len="med"/>
                      <a:tailEnd type="none" w="med" len="med"/>
                    </a:lnL>
                    <a:lnR w="6350" cap="flat" cmpd="sng" algn="ctr">
                      <a:solidFill>
                        <a:srgbClr val="D3D9E1"/>
                      </a:solidFill>
                      <a:prstDash val="solid"/>
                      <a:round/>
                      <a:headEnd type="none" w="med" len="med"/>
                      <a:tailEnd type="none" w="med" len="med"/>
                    </a:lnR>
                    <a:lnT w="6350" cap="flat" cmpd="sng" algn="ctr">
                      <a:solidFill>
                        <a:srgbClr val="D3D9E1"/>
                      </a:solidFill>
                      <a:prstDash val="solid"/>
                      <a:round/>
                      <a:headEnd type="none" w="med" len="med"/>
                      <a:tailEnd type="none" w="med" len="med"/>
                    </a:lnT>
                    <a:lnB w="6350" cap="flat" cmpd="sng" algn="ctr">
                      <a:solidFill>
                        <a:srgbClr val="D3D9E1"/>
                      </a:solidFill>
                      <a:prstDash val="solid"/>
                      <a:round/>
                      <a:headEnd type="none" w="med" len="med"/>
                      <a:tailEnd type="none" w="med" len="med"/>
                    </a:lnB>
                    <a:solidFill>
                      <a:srgbClr val="EEF2F7"/>
                    </a:solidFill>
                  </a:tcPr>
                </a:tc>
                <a:extLst>
                  <a:ext uri="{0D108BD9-81ED-4DB2-BD59-A6C34878D82A}">
                    <a16:rowId xmlns:a16="http://schemas.microsoft.com/office/drawing/2014/main" val="10007"/>
                  </a:ext>
                </a:extLst>
              </a:tr>
              <a:tr h="457200">
                <a:tc>
                  <a:txBody>
                    <a:bodyPr/>
                    <a:lstStyle/>
                    <a:p>
                      <a:pPr marL="0" indent="0">
                        <a:buNone/>
                      </a:pPr>
                      <a:r>
                        <a:rPr lang="en-US" sz="1300" dirty="0">
                          <a:solidFill>
                            <a:srgbClr val="1D2533"/>
                          </a:solidFill>
                          <a:latin typeface="Calibri" pitchFamily="34" charset="0"/>
                          <a:ea typeface="Calibri" pitchFamily="34" charset="-122"/>
                          <a:cs typeface="Calibri" pitchFamily="34" charset="-120"/>
                        </a:rPr>
                        <a:t>Mon, Nov. 23</a:t>
                      </a:r>
                      <a:endParaRPr lang="en-US" sz="1300" dirty="0">
                        <a:latin typeface="Calibri" charset="0"/>
                        <a:ea typeface="Calibri" charset="0"/>
                        <a:cs typeface="Calibri" charset="0"/>
                      </a:endParaRPr>
                    </a:p>
                  </a:txBody>
                  <a:tcPr marL="109728" marR="109728" marT="27432" marB="27432" anchor="ctr">
                    <a:lnL w="6350" cap="flat" cmpd="sng" algn="ctr">
                      <a:solidFill>
                        <a:srgbClr val="D3D9E1"/>
                      </a:solidFill>
                      <a:prstDash val="solid"/>
                      <a:round/>
                      <a:headEnd type="none" w="med" len="med"/>
                      <a:tailEnd type="none" w="med" len="med"/>
                    </a:lnL>
                    <a:lnR w="6350" cap="flat" cmpd="sng" algn="ctr">
                      <a:solidFill>
                        <a:srgbClr val="D3D9E1"/>
                      </a:solidFill>
                      <a:prstDash val="solid"/>
                      <a:round/>
                      <a:headEnd type="none" w="med" len="med"/>
                      <a:tailEnd type="none" w="med" len="med"/>
                    </a:lnR>
                    <a:lnT w="6350" cap="flat" cmpd="sng" algn="ctr">
                      <a:solidFill>
                        <a:srgbClr val="D3D9E1"/>
                      </a:solidFill>
                      <a:prstDash val="solid"/>
                      <a:round/>
                      <a:headEnd type="none" w="med" len="med"/>
                      <a:tailEnd type="none" w="med" len="med"/>
                    </a:lnT>
                    <a:lnB w="6350" cap="flat" cmpd="sng" algn="ctr">
                      <a:solidFill>
                        <a:srgbClr val="D3D9E1"/>
                      </a:solidFill>
                      <a:prstDash val="solid"/>
                      <a:round/>
                      <a:headEnd type="none" w="med" len="med"/>
                      <a:tailEnd type="none" w="med" len="med"/>
                    </a:lnB>
                    <a:solidFill>
                      <a:srgbClr val="FFFFFF"/>
                    </a:solidFill>
                  </a:tcPr>
                </a:tc>
                <a:tc>
                  <a:txBody>
                    <a:bodyPr/>
                    <a:lstStyle/>
                    <a:p>
                      <a:pPr marL="0" indent="0">
                        <a:buNone/>
                      </a:pPr>
                      <a:r>
                        <a:rPr lang="en-US" sz="1300" dirty="0">
                          <a:solidFill>
                            <a:srgbClr val="1D2533"/>
                          </a:solidFill>
                          <a:latin typeface="Calibri" pitchFamily="34" charset="0"/>
                          <a:ea typeface="Calibri" pitchFamily="34" charset="-122"/>
                          <a:cs typeface="Calibri" pitchFamily="34" charset="-120"/>
                        </a:rPr>
                        <a:t>3:00–4:00 pm</a:t>
                      </a:r>
                      <a:endParaRPr lang="en-US" sz="1300" dirty="0">
                        <a:latin typeface="Calibri" charset="0"/>
                        <a:ea typeface="Calibri" charset="0"/>
                        <a:cs typeface="Calibri" charset="0"/>
                      </a:endParaRPr>
                    </a:p>
                  </a:txBody>
                  <a:tcPr marL="109728" marR="109728" marT="27432" marB="27432" anchor="ctr">
                    <a:lnL w="6350" cap="flat" cmpd="sng" algn="ctr">
                      <a:solidFill>
                        <a:srgbClr val="D3D9E1"/>
                      </a:solidFill>
                      <a:prstDash val="solid"/>
                      <a:round/>
                      <a:headEnd type="none" w="med" len="med"/>
                      <a:tailEnd type="none" w="med" len="med"/>
                    </a:lnL>
                    <a:lnR w="6350" cap="flat" cmpd="sng" algn="ctr">
                      <a:solidFill>
                        <a:srgbClr val="D3D9E1"/>
                      </a:solidFill>
                      <a:prstDash val="solid"/>
                      <a:round/>
                      <a:headEnd type="none" w="med" len="med"/>
                      <a:tailEnd type="none" w="med" len="med"/>
                    </a:lnR>
                    <a:lnT w="6350" cap="flat" cmpd="sng" algn="ctr">
                      <a:solidFill>
                        <a:srgbClr val="D3D9E1"/>
                      </a:solidFill>
                      <a:prstDash val="solid"/>
                      <a:round/>
                      <a:headEnd type="none" w="med" len="med"/>
                      <a:tailEnd type="none" w="med" len="med"/>
                    </a:lnT>
                    <a:lnB w="6350" cap="flat" cmpd="sng" algn="ctr">
                      <a:solidFill>
                        <a:srgbClr val="D3D9E1"/>
                      </a:solidFill>
                      <a:prstDash val="solid"/>
                      <a:round/>
                      <a:headEnd type="none" w="med" len="med"/>
                      <a:tailEnd type="none" w="med" len="med"/>
                    </a:lnB>
                    <a:solidFill>
                      <a:srgbClr val="FFFFFF"/>
                    </a:solidFill>
                  </a:tcPr>
                </a:tc>
                <a:tc>
                  <a:txBody>
                    <a:bodyPr/>
                    <a:lstStyle/>
                    <a:p>
                      <a:pPr marL="0" indent="0">
                        <a:buNone/>
                      </a:pPr>
                      <a:r>
                        <a:rPr lang="en-US" sz="1300" b="1" u="sng" dirty="0">
                          <a:solidFill>
                            <a:srgbClr val="0A1F44"/>
                          </a:solidFill>
                          <a:latin typeface="Calibri" pitchFamily="34" charset="0"/>
                          <a:ea typeface="Calibri" pitchFamily="34" charset="-122"/>
                          <a:cs typeface="Calibri" pitchFamily="34" charset="-120"/>
                          <a:hlinkClick r:id="rId4">
                            <a:extLst>
                              <a:ext uri="{A12FA001-AC4F-418D-AE19-62706E023703}">
                                <ahyp:hlinkClr xmlns:ahyp="http://schemas.microsoft.com/office/drawing/2018/hyperlinkcolor" val="tx"/>
                              </a:ext>
                            </a:extLst>
                          </a:hlinkClick>
                        </a:rPr>
                        <a:t>Intro to Advanced Machine Learning: Neural Networks (PyTorch)</a:t>
                      </a:r>
                      <a:endParaRPr lang="en-US" sz="1300" dirty="0">
                        <a:latin typeface="Calibri" charset="0"/>
                        <a:ea typeface="Calibri" charset="0"/>
                        <a:cs typeface="Calibri" charset="0"/>
                      </a:endParaRPr>
                    </a:p>
                  </a:txBody>
                  <a:tcPr marL="109728" marR="109728" marT="27432" marB="27432" anchor="ctr">
                    <a:lnL w="6350" cap="flat" cmpd="sng" algn="ctr">
                      <a:solidFill>
                        <a:srgbClr val="D3D9E1"/>
                      </a:solidFill>
                      <a:prstDash val="solid"/>
                      <a:round/>
                      <a:headEnd type="none" w="med" len="med"/>
                      <a:tailEnd type="none" w="med" len="med"/>
                    </a:lnL>
                    <a:lnR w="6350" cap="flat" cmpd="sng" algn="ctr">
                      <a:solidFill>
                        <a:srgbClr val="D3D9E1"/>
                      </a:solidFill>
                      <a:prstDash val="solid"/>
                      <a:round/>
                      <a:headEnd type="none" w="med" len="med"/>
                      <a:tailEnd type="none" w="med" len="med"/>
                    </a:lnR>
                    <a:lnT w="6350" cap="flat" cmpd="sng" algn="ctr">
                      <a:solidFill>
                        <a:srgbClr val="D3D9E1"/>
                      </a:solidFill>
                      <a:prstDash val="solid"/>
                      <a:round/>
                      <a:headEnd type="none" w="med" len="med"/>
                      <a:tailEnd type="none" w="med" len="med"/>
                    </a:lnT>
                    <a:lnB w="6350" cap="flat" cmpd="sng" algn="ctr">
                      <a:solidFill>
                        <a:srgbClr val="D3D9E1"/>
                      </a:solidFill>
                      <a:prstDash val="solid"/>
                      <a:round/>
                      <a:headEnd type="none" w="med" len="med"/>
                      <a:tailEnd type="none" w="med" len="med"/>
                    </a:lnB>
                    <a:solidFill>
                      <a:srgbClr val="FFFFFF"/>
                    </a:solidFill>
                  </a:tcPr>
                </a:tc>
                <a:tc>
                  <a:txBody>
                    <a:bodyPr/>
                    <a:lstStyle/>
                    <a:p>
                      <a:pPr marL="0" indent="0">
                        <a:buNone/>
                      </a:pPr>
                      <a:r>
                        <a:rPr lang="en-US" sz="1300" u="sng" dirty="0">
                          <a:solidFill>
                            <a:srgbClr val="1D2533"/>
                          </a:solidFill>
                          <a:latin typeface="Calibri" pitchFamily="34" charset="0"/>
                          <a:ea typeface="Calibri" pitchFamily="34" charset="-122"/>
                          <a:cs typeface="Calibri" pitchFamily="34" charset="-120"/>
                          <a:hlinkClick r:id="rId6">
                            <a:extLst>
                              <a:ext uri="{A12FA001-AC4F-418D-AE19-62706E023703}">
                                <ahyp:hlinkClr xmlns:ahyp="http://schemas.microsoft.com/office/drawing/2018/hyperlinkcolor" val="tx"/>
                              </a:ext>
                            </a:extLst>
                          </a:hlinkClick>
                        </a:rPr>
                        <a:t>I. Shin</a:t>
                      </a:r>
                      <a:endParaRPr lang="en-US" sz="1300" dirty="0">
                        <a:latin typeface="Calibri" charset="0"/>
                        <a:ea typeface="Calibri" charset="0"/>
                        <a:cs typeface="Calibri" charset="0"/>
                      </a:endParaRPr>
                    </a:p>
                  </a:txBody>
                  <a:tcPr marL="109728" marR="109728" marT="27432" marB="27432" anchor="ctr">
                    <a:lnL w="6350" cap="flat" cmpd="sng" algn="ctr">
                      <a:solidFill>
                        <a:srgbClr val="D3D9E1"/>
                      </a:solidFill>
                      <a:prstDash val="solid"/>
                      <a:round/>
                      <a:headEnd type="none" w="med" len="med"/>
                      <a:tailEnd type="none" w="med" len="med"/>
                    </a:lnL>
                    <a:lnR w="6350" cap="flat" cmpd="sng" algn="ctr">
                      <a:solidFill>
                        <a:srgbClr val="D3D9E1"/>
                      </a:solidFill>
                      <a:prstDash val="solid"/>
                      <a:round/>
                      <a:headEnd type="none" w="med" len="med"/>
                      <a:tailEnd type="none" w="med" len="med"/>
                    </a:lnR>
                    <a:lnT w="6350" cap="flat" cmpd="sng" algn="ctr">
                      <a:solidFill>
                        <a:srgbClr val="D3D9E1"/>
                      </a:solidFill>
                      <a:prstDash val="solid"/>
                      <a:round/>
                      <a:headEnd type="none" w="med" len="med"/>
                      <a:tailEnd type="none" w="med" len="med"/>
                    </a:lnT>
                    <a:lnB w="6350" cap="flat" cmpd="sng" algn="ctr">
                      <a:solidFill>
                        <a:srgbClr val="D3D9E1"/>
                      </a:solidFill>
                      <a:prstDash val="solid"/>
                      <a:round/>
                      <a:headEnd type="none" w="med" len="med"/>
                      <a:tailEnd type="none" w="med" len="med"/>
                    </a:lnB>
                    <a:solidFill>
                      <a:srgbClr val="FFFFFF"/>
                    </a:solidFill>
                  </a:tcPr>
                </a:tc>
                <a:extLst>
                  <a:ext uri="{0D108BD9-81ED-4DB2-BD59-A6C34878D82A}">
                    <a16:rowId xmlns:a16="http://schemas.microsoft.com/office/drawing/2014/main" val="10008"/>
                  </a:ext>
                </a:extLst>
              </a:tr>
            </a:tbl>
          </a:graphicData>
        </a:graphic>
      </p:graphicFrame>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name="Slide 39">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548640" y="384048"/>
            <a:ext cx="9144000" cy="256032"/>
          </a:xfrm>
          <a:prstGeom prst="rect">
            <a:avLst/>
          </a:prstGeom>
          <a:noFill/>
          <a:ln/>
        </p:spPr>
        <p:txBody>
          <a:bodyPr wrap="square" lIns="0" tIns="0" rIns="0" bIns="0" rtlCol="0" anchor="ctr"/>
          <a:lstStyle/>
          <a:p>
            <a:pPr marL="0" indent="0">
              <a:buNone/>
            </a:pPr>
            <a:r>
              <a:rPr lang="en-US" sz="1100" b="1" kern="0" spc="300" dirty="0">
                <a:solidFill>
                  <a:srgbClr val="003DA5"/>
                </a:solidFill>
                <a:latin typeface="Calibri" pitchFamily="34" charset="0"/>
                <a:ea typeface="Calibri" pitchFamily="34" charset="-122"/>
                <a:cs typeface="Calibri" pitchFamily="34" charset="-120"/>
              </a:rPr>
              <a:t>04 · LEARN · FALL 2026</a:t>
            </a:r>
            <a:endParaRPr lang="en-US" sz="1100" dirty="0"/>
          </a:p>
        </p:txBody>
      </p:sp>
      <p:sp>
        <p:nvSpPr>
          <p:cNvPr id="3" name="Text 1"/>
          <p:cNvSpPr txBox="1"/>
          <p:nvPr/>
        </p:nvSpPr>
        <p:spPr>
          <a:xfrm>
            <a:off x="548640" y="658368"/>
            <a:ext cx="11064240" cy="685800"/>
          </a:xfrm>
          <a:prstGeom prst="rect">
            <a:avLst/>
          </a:prstGeom>
          <a:noFill/>
          <a:ln/>
        </p:spPr>
        <p:txBody>
          <a:bodyPr wrap="square" lIns="0" tIns="0" rIns="0" bIns="0" rtlCol="0" anchor="t"/>
          <a:lstStyle/>
          <a:p>
            <a:pPr marL="0" indent="0">
              <a:buNone/>
            </a:pPr>
            <a:r>
              <a:rPr lang="en-US" sz="3000" dirty="0">
                <a:solidFill>
                  <a:srgbClr val="0A1F44"/>
                </a:solidFill>
                <a:latin typeface="Cambria" pitchFamily="34" charset="0"/>
                <a:ea typeface="Cambria" pitchFamily="34" charset="-122"/>
                <a:cs typeface="Cambria" pitchFamily="34" charset="-120"/>
              </a:rPr>
              <a:t>Track 2 — Prototypes, Robotics &amp; Media: Makerspace Labs</a:t>
            </a:r>
            <a:endParaRPr lang="en-US" sz="3000" dirty="0"/>
          </a:p>
        </p:txBody>
      </p:sp>
      <p:pic>
        <p:nvPicPr>
          <p:cNvPr id="4" name="Image 0" descr="preencoded.png"/>
          <p:cNvPicPr>
            <a:picLocks noChangeAspect="1"/>
          </p:cNvPicPr>
          <p:nvPr/>
        </p:nvPicPr>
        <p:blipFill>
          <a:blip r:embed="rId3"/>
          <a:stretch>
            <a:fillRect/>
          </a:stretch>
        </p:blipFill>
        <p:spPr>
          <a:xfrm>
            <a:off x="548640" y="6382512"/>
            <a:ext cx="1037744" cy="237744"/>
          </a:xfrm>
          <a:prstGeom prst="rect">
            <a:avLst/>
          </a:prstGeom>
        </p:spPr>
      </p:pic>
      <p:sp>
        <p:nvSpPr>
          <p:cNvPr id="5" name="Text 2"/>
          <p:cNvSpPr txBox="1"/>
          <p:nvPr/>
        </p:nvSpPr>
        <p:spPr>
          <a:xfrm>
            <a:off x="1769264" y="6382512"/>
            <a:ext cx="3657600" cy="237744"/>
          </a:xfrm>
          <a:prstGeom prst="rect">
            <a:avLst/>
          </a:prstGeom>
          <a:noFill/>
          <a:ln/>
        </p:spPr>
        <p:txBody>
          <a:bodyPr wrap="square" lIns="0" tIns="0" rIns="0" bIns="0" rtlCol="0" anchor="ctr"/>
          <a:lstStyle/>
          <a:p>
            <a:pPr marL="0" indent="0">
              <a:buNone/>
            </a:pPr>
            <a:r>
              <a:rPr lang="en-US" sz="900" dirty="0">
                <a:solidFill>
                  <a:srgbClr val="5F6B7D"/>
                </a:solidFill>
                <a:latin typeface="Calibri" pitchFamily="34" charset="0"/>
                <a:ea typeface="Calibri" pitchFamily="34" charset="-122"/>
                <a:cs typeface="Calibri" pitchFamily="34" charset="-120"/>
              </a:rPr>
              <a:t>Research &amp; Technology Services</a:t>
            </a:r>
            <a:endParaRPr lang="en-US" sz="900" dirty="0"/>
          </a:p>
        </p:txBody>
      </p:sp>
      <p:sp>
        <p:nvSpPr>
          <p:cNvPr id="6" name="Text 3"/>
          <p:cNvSpPr txBox="1"/>
          <p:nvPr/>
        </p:nvSpPr>
        <p:spPr>
          <a:xfrm>
            <a:off x="10728655" y="6382512"/>
            <a:ext cx="914400" cy="237744"/>
          </a:xfrm>
          <a:prstGeom prst="rect">
            <a:avLst/>
          </a:prstGeom>
          <a:noFill/>
          <a:ln/>
        </p:spPr>
        <p:txBody>
          <a:bodyPr wrap="square" lIns="0" tIns="0" rIns="0" bIns="0" rtlCol="0" anchor="ctr"/>
          <a:lstStyle/>
          <a:p>
            <a:pPr marL="0" indent="0" algn="r">
              <a:buNone/>
            </a:pPr>
            <a:r>
              <a:rPr lang="en-US" sz="900" dirty="0">
                <a:solidFill>
                  <a:srgbClr val="5F6B7D"/>
                </a:solidFill>
                <a:latin typeface="Calibri" pitchFamily="34" charset="0"/>
                <a:ea typeface="Calibri" pitchFamily="34" charset="-122"/>
                <a:cs typeface="Calibri" pitchFamily="34" charset="-120"/>
              </a:rPr>
              <a:t>39</a:t>
            </a:r>
            <a:endParaRPr lang="en-US" sz="900" dirty="0"/>
          </a:p>
        </p:txBody>
      </p:sp>
      <p:sp>
        <p:nvSpPr>
          <p:cNvPr id="7" name="Text 4"/>
          <p:cNvSpPr txBox="1"/>
          <p:nvPr/>
        </p:nvSpPr>
        <p:spPr>
          <a:xfrm>
            <a:off x="548640" y="1325880"/>
            <a:ext cx="10972800" cy="320040"/>
          </a:xfrm>
          <a:prstGeom prst="rect">
            <a:avLst/>
          </a:prstGeom>
          <a:noFill/>
          <a:ln/>
        </p:spPr>
        <p:txBody>
          <a:bodyPr wrap="square" lIns="0" tIns="0" rIns="0" bIns="0" rtlCol="0" anchor="ctr"/>
          <a:lstStyle/>
          <a:p>
            <a:pPr marL="0" indent="0">
              <a:buNone/>
            </a:pPr>
            <a:r>
              <a:rPr lang="en-US" sz="1400" dirty="0">
                <a:solidFill>
                  <a:srgbClr val="5F6B7D"/>
                </a:solidFill>
                <a:latin typeface="Calibri" pitchFamily="34" charset="0"/>
                <a:ea typeface="Calibri" pitchFamily="34" charset="-122"/>
                <a:cs typeface="Calibri" pitchFamily="34" charset="-120"/>
              </a:rPr>
              <a:t>Hands-on prototyping, physical computing and AI-assisted 3D</a:t>
            </a:r>
            <a:endParaRPr lang="en-US" sz="1400" dirty="0"/>
          </a:p>
        </p:txBody>
      </p:sp>
      <p:graphicFrame>
        <p:nvGraphicFramePr>
          <p:cNvPr id="40" name="Table 0"/>
          <p:cNvGraphicFramePr>
            <a:graphicFrameLocks noGrp="1"/>
          </p:cNvGraphicFramePr>
          <p:nvPr>
            <p:extLst>
              <p:ext uri="{D42A27DB-BD31-4B8C-83A1-F6EECF244321}">
                <p14:modId xmlns:p14="http://schemas.microsoft.com/office/powerpoint/2010/main" val="1579011935"/>
              </p:ext>
            </p:extLst>
          </p:nvPr>
        </p:nvGraphicFramePr>
        <p:xfrm>
          <a:off x="548640" y="1783080"/>
          <a:ext cx="11091672" cy="4224528"/>
        </p:xfrm>
        <a:graphic>
          <a:graphicData uri="http://schemas.openxmlformats.org/drawingml/2006/table">
            <a:tbl>
              <a:tblPr/>
              <a:tblGrid>
                <a:gridCol w="1737360">
                  <a:extLst>
                    <a:ext uri="{9D8B030D-6E8A-4147-A177-3AD203B41FA5}">
                      <a16:colId xmlns:a16="http://schemas.microsoft.com/office/drawing/2014/main" val="20000"/>
                    </a:ext>
                  </a:extLst>
                </a:gridCol>
                <a:gridCol w="1783080">
                  <a:extLst>
                    <a:ext uri="{9D8B030D-6E8A-4147-A177-3AD203B41FA5}">
                      <a16:colId xmlns:a16="http://schemas.microsoft.com/office/drawing/2014/main" val="20001"/>
                    </a:ext>
                  </a:extLst>
                </a:gridCol>
                <a:gridCol w="5532120">
                  <a:extLst>
                    <a:ext uri="{9D8B030D-6E8A-4147-A177-3AD203B41FA5}">
                      <a16:colId xmlns:a16="http://schemas.microsoft.com/office/drawing/2014/main" val="20002"/>
                    </a:ext>
                  </a:extLst>
                </a:gridCol>
                <a:gridCol w="2039112">
                  <a:extLst>
                    <a:ext uri="{9D8B030D-6E8A-4147-A177-3AD203B41FA5}">
                      <a16:colId xmlns:a16="http://schemas.microsoft.com/office/drawing/2014/main" val="20003"/>
                    </a:ext>
                  </a:extLst>
                </a:gridCol>
              </a:tblGrid>
              <a:tr h="384048">
                <a:tc>
                  <a:txBody>
                    <a:bodyPr/>
                    <a:lstStyle/>
                    <a:p>
                      <a:pPr marL="0" indent="0">
                        <a:buNone/>
                      </a:pPr>
                      <a:r>
                        <a:rPr lang="en-US" sz="1250" b="1" dirty="0">
                          <a:solidFill>
                            <a:srgbClr val="FFFFFF"/>
                          </a:solidFill>
                          <a:latin typeface="Calibri" pitchFamily="34" charset="0"/>
                          <a:ea typeface="Calibri" pitchFamily="34" charset="-122"/>
                          <a:cs typeface="Calibri" pitchFamily="34" charset="-120"/>
                        </a:rPr>
                        <a:t>Date</a:t>
                      </a:r>
                      <a:endParaRPr lang="en-US" sz="1250" dirty="0">
                        <a:latin typeface="Calibri" charset="0"/>
                        <a:ea typeface="Calibri" charset="0"/>
                        <a:cs typeface="Calibri" charset="0"/>
                      </a:endParaRPr>
                    </a:p>
                  </a:txBody>
                  <a:tcPr marL="109728" marR="109728" marT="27432" marB="27432">
                    <a:lnL w="6350" cap="flat" cmpd="sng" algn="ctr">
                      <a:solidFill>
                        <a:srgbClr val="D3D9E1"/>
                      </a:solidFill>
                      <a:prstDash val="solid"/>
                      <a:round/>
                      <a:headEnd type="none" w="med" len="med"/>
                      <a:tailEnd type="none" w="med" len="med"/>
                    </a:lnL>
                    <a:lnR w="6350" cap="flat" cmpd="sng" algn="ctr">
                      <a:solidFill>
                        <a:srgbClr val="D3D9E1"/>
                      </a:solidFill>
                      <a:prstDash val="solid"/>
                      <a:round/>
                      <a:headEnd type="none" w="med" len="med"/>
                      <a:tailEnd type="none" w="med" len="med"/>
                    </a:lnR>
                    <a:lnT w="6350" cap="flat" cmpd="sng" algn="ctr">
                      <a:solidFill>
                        <a:srgbClr val="D3D9E1"/>
                      </a:solidFill>
                      <a:prstDash val="solid"/>
                      <a:round/>
                      <a:headEnd type="none" w="med" len="med"/>
                      <a:tailEnd type="none" w="med" len="med"/>
                    </a:lnT>
                    <a:lnB w="6350" cap="flat" cmpd="sng" algn="ctr">
                      <a:solidFill>
                        <a:srgbClr val="D3D9E1"/>
                      </a:solidFill>
                      <a:prstDash val="solid"/>
                      <a:round/>
                      <a:headEnd type="none" w="med" len="med"/>
                      <a:tailEnd type="none" w="med" len="med"/>
                    </a:lnB>
                    <a:solidFill>
                      <a:srgbClr val="0A1F44"/>
                    </a:solidFill>
                  </a:tcPr>
                </a:tc>
                <a:tc>
                  <a:txBody>
                    <a:bodyPr/>
                    <a:lstStyle/>
                    <a:p>
                      <a:pPr marL="0" indent="0">
                        <a:buNone/>
                      </a:pPr>
                      <a:r>
                        <a:rPr lang="en-US" sz="1250" b="1" dirty="0">
                          <a:solidFill>
                            <a:srgbClr val="FFFFFF"/>
                          </a:solidFill>
                          <a:latin typeface="Calibri" pitchFamily="34" charset="0"/>
                          <a:ea typeface="Calibri" pitchFamily="34" charset="-122"/>
                          <a:cs typeface="Calibri" pitchFamily="34" charset="-120"/>
                        </a:rPr>
                        <a:t>Time</a:t>
                      </a:r>
                      <a:endParaRPr lang="en-US" sz="1250" dirty="0">
                        <a:latin typeface="Calibri" charset="0"/>
                        <a:ea typeface="Calibri" charset="0"/>
                        <a:cs typeface="Calibri" charset="0"/>
                      </a:endParaRPr>
                    </a:p>
                  </a:txBody>
                  <a:tcPr marL="109728" marR="109728" marT="27432" marB="27432">
                    <a:lnL w="6350" cap="flat" cmpd="sng" algn="ctr">
                      <a:solidFill>
                        <a:srgbClr val="D3D9E1"/>
                      </a:solidFill>
                      <a:prstDash val="solid"/>
                      <a:round/>
                      <a:headEnd type="none" w="med" len="med"/>
                      <a:tailEnd type="none" w="med" len="med"/>
                    </a:lnL>
                    <a:lnR w="6350" cap="flat" cmpd="sng" algn="ctr">
                      <a:solidFill>
                        <a:srgbClr val="D3D9E1"/>
                      </a:solidFill>
                      <a:prstDash val="solid"/>
                      <a:round/>
                      <a:headEnd type="none" w="med" len="med"/>
                      <a:tailEnd type="none" w="med" len="med"/>
                    </a:lnR>
                    <a:lnT w="6350" cap="flat" cmpd="sng" algn="ctr">
                      <a:solidFill>
                        <a:srgbClr val="D3D9E1"/>
                      </a:solidFill>
                      <a:prstDash val="solid"/>
                      <a:round/>
                      <a:headEnd type="none" w="med" len="med"/>
                      <a:tailEnd type="none" w="med" len="med"/>
                    </a:lnT>
                    <a:lnB w="6350" cap="flat" cmpd="sng" algn="ctr">
                      <a:solidFill>
                        <a:srgbClr val="D3D9E1"/>
                      </a:solidFill>
                      <a:prstDash val="solid"/>
                      <a:round/>
                      <a:headEnd type="none" w="med" len="med"/>
                      <a:tailEnd type="none" w="med" len="med"/>
                    </a:lnB>
                    <a:solidFill>
                      <a:srgbClr val="0A1F44"/>
                    </a:solidFill>
                  </a:tcPr>
                </a:tc>
                <a:tc>
                  <a:txBody>
                    <a:bodyPr/>
                    <a:lstStyle/>
                    <a:p>
                      <a:pPr marL="0" indent="0">
                        <a:buNone/>
                      </a:pPr>
                      <a:r>
                        <a:rPr lang="en-US" sz="1250" b="1" dirty="0">
                          <a:solidFill>
                            <a:srgbClr val="FFFFFF"/>
                          </a:solidFill>
                          <a:latin typeface="Calibri" pitchFamily="34" charset="0"/>
                          <a:ea typeface="Calibri" pitchFamily="34" charset="-122"/>
                          <a:cs typeface="Calibri" pitchFamily="34" charset="-120"/>
                        </a:rPr>
                        <a:t>Session</a:t>
                      </a:r>
                      <a:endParaRPr lang="en-US" sz="1250" dirty="0">
                        <a:latin typeface="Calibri" charset="0"/>
                        <a:ea typeface="Calibri" charset="0"/>
                        <a:cs typeface="Calibri" charset="0"/>
                      </a:endParaRPr>
                    </a:p>
                  </a:txBody>
                  <a:tcPr marL="109728" marR="109728" marT="27432" marB="27432">
                    <a:lnL w="6350" cap="flat" cmpd="sng" algn="ctr">
                      <a:solidFill>
                        <a:srgbClr val="D3D9E1"/>
                      </a:solidFill>
                      <a:prstDash val="solid"/>
                      <a:round/>
                      <a:headEnd type="none" w="med" len="med"/>
                      <a:tailEnd type="none" w="med" len="med"/>
                    </a:lnL>
                    <a:lnR w="6350" cap="flat" cmpd="sng" algn="ctr">
                      <a:solidFill>
                        <a:srgbClr val="D3D9E1"/>
                      </a:solidFill>
                      <a:prstDash val="solid"/>
                      <a:round/>
                      <a:headEnd type="none" w="med" len="med"/>
                      <a:tailEnd type="none" w="med" len="med"/>
                    </a:lnR>
                    <a:lnT w="6350" cap="flat" cmpd="sng" algn="ctr">
                      <a:solidFill>
                        <a:srgbClr val="D3D9E1"/>
                      </a:solidFill>
                      <a:prstDash val="solid"/>
                      <a:round/>
                      <a:headEnd type="none" w="med" len="med"/>
                      <a:tailEnd type="none" w="med" len="med"/>
                    </a:lnT>
                    <a:lnB w="6350" cap="flat" cmpd="sng" algn="ctr">
                      <a:solidFill>
                        <a:srgbClr val="D3D9E1"/>
                      </a:solidFill>
                      <a:prstDash val="solid"/>
                      <a:round/>
                      <a:headEnd type="none" w="med" len="med"/>
                      <a:tailEnd type="none" w="med" len="med"/>
                    </a:lnB>
                    <a:solidFill>
                      <a:srgbClr val="0A1F44"/>
                    </a:solidFill>
                  </a:tcPr>
                </a:tc>
                <a:tc>
                  <a:txBody>
                    <a:bodyPr/>
                    <a:lstStyle/>
                    <a:p>
                      <a:pPr marL="0" indent="0">
                        <a:buNone/>
                      </a:pPr>
                      <a:r>
                        <a:rPr lang="en-US" sz="1250" b="1" dirty="0">
                          <a:solidFill>
                            <a:srgbClr val="FFFFFF"/>
                          </a:solidFill>
                          <a:latin typeface="Calibri" pitchFamily="34" charset="0"/>
                          <a:ea typeface="Calibri" pitchFamily="34" charset="-122"/>
                          <a:cs typeface="Calibri" pitchFamily="34" charset="-120"/>
                        </a:rPr>
                        <a:t>Lead</a:t>
                      </a:r>
                      <a:endParaRPr lang="en-US" sz="1250" dirty="0">
                        <a:latin typeface="Calibri" charset="0"/>
                        <a:ea typeface="Calibri" charset="0"/>
                        <a:cs typeface="Calibri" charset="0"/>
                      </a:endParaRPr>
                    </a:p>
                  </a:txBody>
                  <a:tcPr marL="109728" marR="109728" marT="27432" marB="27432">
                    <a:lnL w="6350" cap="flat" cmpd="sng" algn="ctr">
                      <a:solidFill>
                        <a:srgbClr val="D3D9E1"/>
                      </a:solidFill>
                      <a:prstDash val="solid"/>
                      <a:round/>
                      <a:headEnd type="none" w="med" len="med"/>
                      <a:tailEnd type="none" w="med" len="med"/>
                    </a:lnL>
                    <a:lnR w="6350" cap="flat" cmpd="sng" algn="ctr">
                      <a:solidFill>
                        <a:srgbClr val="D3D9E1"/>
                      </a:solidFill>
                      <a:prstDash val="solid"/>
                      <a:round/>
                      <a:headEnd type="none" w="med" len="med"/>
                      <a:tailEnd type="none" w="med" len="med"/>
                    </a:lnR>
                    <a:lnT w="6350" cap="flat" cmpd="sng" algn="ctr">
                      <a:solidFill>
                        <a:srgbClr val="D3D9E1"/>
                      </a:solidFill>
                      <a:prstDash val="solid"/>
                      <a:round/>
                      <a:headEnd type="none" w="med" len="med"/>
                      <a:tailEnd type="none" w="med" len="med"/>
                    </a:lnT>
                    <a:lnB w="6350" cap="flat" cmpd="sng" algn="ctr">
                      <a:solidFill>
                        <a:srgbClr val="D3D9E1"/>
                      </a:solidFill>
                      <a:prstDash val="solid"/>
                      <a:round/>
                      <a:headEnd type="none" w="med" len="med"/>
                      <a:tailEnd type="none" w="med" len="med"/>
                    </a:lnB>
                    <a:solidFill>
                      <a:srgbClr val="0A1F44"/>
                    </a:solidFill>
                  </a:tcPr>
                </a:tc>
                <a:extLst>
                  <a:ext uri="{0D108BD9-81ED-4DB2-BD59-A6C34878D82A}">
                    <a16:rowId xmlns:a16="http://schemas.microsoft.com/office/drawing/2014/main" val="10000"/>
                  </a:ext>
                </a:extLst>
              </a:tr>
              <a:tr h="384048">
                <a:tc>
                  <a:txBody>
                    <a:bodyPr/>
                    <a:lstStyle/>
                    <a:p>
                      <a:pPr marL="0" indent="0">
                        <a:buNone/>
                      </a:pPr>
                      <a:r>
                        <a:rPr lang="en-US" sz="1200" dirty="0">
                          <a:solidFill>
                            <a:srgbClr val="1D2533"/>
                          </a:solidFill>
                          <a:latin typeface="Calibri" pitchFamily="34" charset="0"/>
                          <a:ea typeface="Calibri" pitchFamily="34" charset="-122"/>
                          <a:cs typeface="Calibri" pitchFamily="34" charset="-120"/>
                        </a:rPr>
                        <a:t>Wed, Oct. 7</a:t>
                      </a:r>
                      <a:endParaRPr lang="en-US" sz="1200" dirty="0">
                        <a:latin typeface="Calibri" charset="0"/>
                        <a:ea typeface="Calibri" charset="0"/>
                        <a:cs typeface="Calibri" charset="0"/>
                      </a:endParaRPr>
                    </a:p>
                  </a:txBody>
                  <a:tcPr marL="109728" marR="109728" marT="27432" marB="27432" anchor="ctr">
                    <a:lnL w="6350" cap="flat" cmpd="sng" algn="ctr">
                      <a:solidFill>
                        <a:srgbClr val="D3D9E1"/>
                      </a:solidFill>
                      <a:prstDash val="solid"/>
                      <a:round/>
                      <a:headEnd type="none" w="med" len="med"/>
                      <a:tailEnd type="none" w="med" len="med"/>
                    </a:lnL>
                    <a:lnR w="6350" cap="flat" cmpd="sng" algn="ctr">
                      <a:solidFill>
                        <a:srgbClr val="D3D9E1"/>
                      </a:solidFill>
                      <a:prstDash val="solid"/>
                      <a:round/>
                      <a:headEnd type="none" w="med" len="med"/>
                      <a:tailEnd type="none" w="med" len="med"/>
                    </a:lnR>
                    <a:lnT w="6350" cap="flat" cmpd="sng" algn="ctr">
                      <a:solidFill>
                        <a:srgbClr val="D3D9E1"/>
                      </a:solidFill>
                      <a:prstDash val="solid"/>
                      <a:round/>
                      <a:headEnd type="none" w="med" len="med"/>
                      <a:tailEnd type="none" w="med" len="med"/>
                    </a:lnT>
                    <a:lnB w="6350" cap="flat" cmpd="sng" algn="ctr">
                      <a:solidFill>
                        <a:srgbClr val="D3D9E1"/>
                      </a:solidFill>
                      <a:prstDash val="solid"/>
                      <a:round/>
                      <a:headEnd type="none" w="med" len="med"/>
                      <a:tailEnd type="none" w="med" len="med"/>
                    </a:lnB>
                    <a:solidFill>
                      <a:srgbClr val="EEF2F7"/>
                    </a:solidFill>
                  </a:tcPr>
                </a:tc>
                <a:tc>
                  <a:txBody>
                    <a:bodyPr/>
                    <a:lstStyle/>
                    <a:p>
                      <a:pPr marL="0" indent="0">
                        <a:buNone/>
                      </a:pPr>
                      <a:r>
                        <a:rPr lang="en-US" sz="1200" dirty="0">
                          <a:solidFill>
                            <a:srgbClr val="1D2533"/>
                          </a:solidFill>
                          <a:latin typeface="Calibri" pitchFamily="34" charset="0"/>
                          <a:ea typeface="Calibri" pitchFamily="34" charset="-122"/>
                          <a:cs typeface="Calibri" pitchFamily="34" charset="-120"/>
                        </a:rPr>
                        <a:t>11:00 am–12:00 pm</a:t>
                      </a:r>
                      <a:endParaRPr lang="en-US" sz="1200" dirty="0">
                        <a:latin typeface="Calibri" charset="0"/>
                        <a:ea typeface="Calibri" charset="0"/>
                        <a:cs typeface="Calibri" charset="0"/>
                      </a:endParaRPr>
                    </a:p>
                  </a:txBody>
                  <a:tcPr marL="109728" marR="109728" marT="27432" marB="27432" anchor="ctr">
                    <a:lnL w="6350" cap="flat" cmpd="sng" algn="ctr">
                      <a:solidFill>
                        <a:srgbClr val="D3D9E1"/>
                      </a:solidFill>
                      <a:prstDash val="solid"/>
                      <a:round/>
                      <a:headEnd type="none" w="med" len="med"/>
                      <a:tailEnd type="none" w="med" len="med"/>
                    </a:lnL>
                    <a:lnR w="6350" cap="flat" cmpd="sng" algn="ctr">
                      <a:solidFill>
                        <a:srgbClr val="D3D9E1"/>
                      </a:solidFill>
                      <a:prstDash val="solid"/>
                      <a:round/>
                      <a:headEnd type="none" w="med" len="med"/>
                      <a:tailEnd type="none" w="med" len="med"/>
                    </a:lnR>
                    <a:lnT w="6350" cap="flat" cmpd="sng" algn="ctr">
                      <a:solidFill>
                        <a:srgbClr val="D3D9E1"/>
                      </a:solidFill>
                      <a:prstDash val="solid"/>
                      <a:round/>
                      <a:headEnd type="none" w="med" len="med"/>
                      <a:tailEnd type="none" w="med" len="med"/>
                    </a:lnT>
                    <a:lnB w="6350" cap="flat" cmpd="sng" algn="ctr">
                      <a:solidFill>
                        <a:srgbClr val="D3D9E1"/>
                      </a:solidFill>
                      <a:prstDash val="solid"/>
                      <a:round/>
                      <a:headEnd type="none" w="med" len="med"/>
                      <a:tailEnd type="none" w="med" len="med"/>
                    </a:lnB>
                    <a:solidFill>
                      <a:srgbClr val="EEF2F7"/>
                    </a:solidFill>
                  </a:tcPr>
                </a:tc>
                <a:tc>
                  <a:txBody>
                    <a:bodyPr/>
                    <a:lstStyle/>
                    <a:p>
                      <a:pPr marL="0" indent="0">
                        <a:buNone/>
                      </a:pPr>
                      <a:r>
                        <a:rPr lang="en-US" sz="1200" b="1" u="sng" dirty="0">
                          <a:solidFill>
                            <a:srgbClr val="0A1F44"/>
                          </a:solidFill>
                          <a:latin typeface="Calibri" pitchFamily="34" charset="0"/>
                          <a:ea typeface="Calibri" pitchFamily="34" charset="-122"/>
                          <a:cs typeface="Calibri" pitchFamily="34" charset="-120"/>
                          <a:hlinkClick r:id="rId4">
                            <a:extLst>
                              <a:ext uri="{A12FA001-AC4F-418D-AE19-62706E023703}">
                                <ahyp:hlinkClr xmlns:ahyp="http://schemas.microsoft.com/office/drawing/2018/hyperlinkcolor" val="tx"/>
                              </a:ext>
                            </a:extLst>
                          </a:hlinkClick>
                        </a:rPr>
                        <a:t>Tinkering Research: Using the UCR Library Makerspace</a:t>
                      </a:r>
                      <a:endParaRPr lang="en-US" sz="1200" dirty="0">
                        <a:latin typeface="Calibri" charset="0"/>
                        <a:ea typeface="Calibri" charset="0"/>
                        <a:cs typeface="Calibri" charset="0"/>
                      </a:endParaRPr>
                    </a:p>
                  </a:txBody>
                  <a:tcPr marL="109728" marR="109728" marT="27432" marB="27432" anchor="ctr">
                    <a:lnL w="6350" cap="flat" cmpd="sng" algn="ctr">
                      <a:solidFill>
                        <a:srgbClr val="D3D9E1"/>
                      </a:solidFill>
                      <a:prstDash val="solid"/>
                      <a:round/>
                      <a:headEnd type="none" w="med" len="med"/>
                      <a:tailEnd type="none" w="med" len="med"/>
                    </a:lnL>
                    <a:lnR w="6350" cap="flat" cmpd="sng" algn="ctr">
                      <a:solidFill>
                        <a:srgbClr val="D3D9E1"/>
                      </a:solidFill>
                      <a:prstDash val="solid"/>
                      <a:round/>
                      <a:headEnd type="none" w="med" len="med"/>
                      <a:tailEnd type="none" w="med" len="med"/>
                    </a:lnR>
                    <a:lnT w="6350" cap="flat" cmpd="sng" algn="ctr">
                      <a:solidFill>
                        <a:srgbClr val="D3D9E1"/>
                      </a:solidFill>
                      <a:prstDash val="solid"/>
                      <a:round/>
                      <a:headEnd type="none" w="med" len="med"/>
                      <a:tailEnd type="none" w="med" len="med"/>
                    </a:lnT>
                    <a:lnB w="6350" cap="flat" cmpd="sng" algn="ctr">
                      <a:solidFill>
                        <a:srgbClr val="D3D9E1"/>
                      </a:solidFill>
                      <a:prstDash val="solid"/>
                      <a:round/>
                      <a:headEnd type="none" w="med" len="med"/>
                      <a:tailEnd type="none" w="med" len="med"/>
                    </a:lnB>
                    <a:solidFill>
                      <a:srgbClr val="EEF2F7"/>
                    </a:solidFill>
                  </a:tcPr>
                </a:tc>
                <a:tc>
                  <a:txBody>
                    <a:bodyPr/>
                    <a:lstStyle/>
                    <a:p>
                      <a:pPr marL="0" indent="0">
                        <a:buNone/>
                      </a:pPr>
                      <a:r>
                        <a:rPr lang="en-US" sz="1200" u="sng" dirty="0">
                          <a:solidFill>
                            <a:srgbClr val="1D2533"/>
                          </a:solidFill>
                          <a:latin typeface="Calibri" pitchFamily="34" charset="0"/>
                          <a:ea typeface="Calibri" pitchFamily="34" charset="-122"/>
                          <a:cs typeface="Calibri" pitchFamily="34" charset="-120"/>
                          <a:hlinkClick r:id="rId5">
                            <a:extLst>
                              <a:ext uri="{A12FA001-AC4F-418D-AE19-62706E023703}">
                                <ahyp:hlinkClr xmlns:ahyp="http://schemas.microsoft.com/office/drawing/2018/hyperlinkcolor" val="tx"/>
                              </a:ext>
                            </a:extLst>
                          </a:hlinkClick>
                        </a:rPr>
                        <a:t>B. Wheeler</a:t>
                      </a:r>
                      <a:endParaRPr lang="en-US" sz="1200" dirty="0">
                        <a:latin typeface="Calibri" charset="0"/>
                        <a:ea typeface="Calibri" charset="0"/>
                        <a:cs typeface="Calibri" charset="0"/>
                      </a:endParaRPr>
                    </a:p>
                  </a:txBody>
                  <a:tcPr marL="109728" marR="109728" marT="27432" marB="27432" anchor="ctr">
                    <a:lnL w="6350" cap="flat" cmpd="sng" algn="ctr">
                      <a:solidFill>
                        <a:srgbClr val="D3D9E1"/>
                      </a:solidFill>
                      <a:prstDash val="solid"/>
                      <a:round/>
                      <a:headEnd type="none" w="med" len="med"/>
                      <a:tailEnd type="none" w="med" len="med"/>
                    </a:lnL>
                    <a:lnR w="6350" cap="flat" cmpd="sng" algn="ctr">
                      <a:solidFill>
                        <a:srgbClr val="D3D9E1"/>
                      </a:solidFill>
                      <a:prstDash val="solid"/>
                      <a:round/>
                      <a:headEnd type="none" w="med" len="med"/>
                      <a:tailEnd type="none" w="med" len="med"/>
                    </a:lnR>
                    <a:lnT w="6350" cap="flat" cmpd="sng" algn="ctr">
                      <a:solidFill>
                        <a:srgbClr val="D3D9E1"/>
                      </a:solidFill>
                      <a:prstDash val="solid"/>
                      <a:round/>
                      <a:headEnd type="none" w="med" len="med"/>
                      <a:tailEnd type="none" w="med" len="med"/>
                    </a:lnT>
                    <a:lnB w="6350" cap="flat" cmpd="sng" algn="ctr">
                      <a:solidFill>
                        <a:srgbClr val="D3D9E1"/>
                      </a:solidFill>
                      <a:prstDash val="solid"/>
                      <a:round/>
                      <a:headEnd type="none" w="med" len="med"/>
                      <a:tailEnd type="none" w="med" len="med"/>
                    </a:lnB>
                    <a:solidFill>
                      <a:srgbClr val="EEF2F7"/>
                    </a:solidFill>
                  </a:tcPr>
                </a:tc>
                <a:extLst>
                  <a:ext uri="{0D108BD9-81ED-4DB2-BD59-A6C34878D82A}">
                    <a16:rowId xmlns:a16="http://schemas.microsoft.com/office/drawing/2014/main" val="10001"/>
                  </a:ext>
                </a:extLst>
              </a:tr>
              <a:tr h="384048">
                <a:tc>
                  <a:txBody>
                    <a:bodyPr/>
                    <a:lstStyle/>
                    <a:p>
                      <a:pPr marL="0" indent="0">
                        <a:buNone/>
                      </a:pPr>
                      <a:r>
                        <a:rPr lang="en-US" sz="1200" dirty="0">
                          <a:solidFill>
                            <a:srgbClr val="1D2533"/>
                          </a:solidFill>
                          <a:latin typeface="Calibri" pitchFamily="34" charset="0"/>
                          <a:ea typeface="Calibri" pitchFamily="34" charset="-122"/>
                          <a:cs typeface="Calibri" pitchFamily="34" charset="-120"/>
                        </a:rPr>
                        <a:t>Wed, Oct. 28</a:t>
                      </a:r>
                      <a:endParaRPr lang="en-US" sz="1200" dirty="0">
                        <a:latin typeface="Calibri" charset="0"/>
                        <a:ea typeface="Calibri" charset="0"/>
                        <a:cs typeface="Calibri" charset="0"/>
                      </a:endParaRPr>
                    </a:p>
                  </a:txBody>
                  <a:tcPr marL="109728" marR="109728" marT="27432" marB="27432" anchor="ctr">
                    <a:lnL w="6350" cap="flat" cmpd="sng" algn="ctr">
                      <a:solidFill>
                        <a:srgbClr val="D3D9E1"/>
                      </a:solidFill>
                      <a:prstDash val="solid"/>
                      <a:round/>
                      <a:headEnd type="none" w="med" len="med"/>
                      <a:tailEnd type="none" w="med" len="med"/>
                    </a:lnL>
                    <a:lnR w="6350" cap="flat" cmpd="sng" algn="ctr">
                      <a:solidFill>
                        <a:srgbClr val="D3D9E1"/>
                      </a:solidFill>
                      <a:prstDash val="solid"/>
                      <a:round/>
                      <a:headEnd type="none" w="med" len="med"/>
                      <a:tailEnd type="none" w="med" len="med"/>
                    </a:lnR>
                    <a:lnT w="6350" cap="flat" cmpd="sng" algn="ctr">
                      <a:solidFill>
                        <a:srgbClr val="D3D9E1"/>
                      </a:solidFill>
                      <a:prstDash val="solid"/>
                      <a:round/>
                      <a:headEnd type="none" w="med" len="med"/>
                      <a:tailEnd type="none" w="med" len="med"/>
                    </a:lnT>
                    <a:lnB w="6350" cap="flat" cmpd="sng" algn="ctr">
                      <a:solidFill>
                        <a:srgbClr val="D3D9E1"/>
                      </a:solidFill>
                      <a:prstDash val="solid"/>
                      <a:round/>
                      <a:headEnd type="none" w="med" len="med"/>
                      <a:tailEnd type="none" w="med" len="med"/>
                    </a:lnB>
                    <a:solidFill>
                      <a:srgbClr val="FFFFFF"/>
                    </a:solidFill>
                  </a:tcPr>
                </a:tc>
                <a:tc>
                  <a:txBody>
                    <a:bodyPr/>
                    <a:lstStyle/>
                    <a:p>
                      <a:pPr marL="0" indent="0">
                        <a:buNone/>
                      </a:pPr>
                      <a:r>
                        <a:rPr lang="en-US" sz="1200" dirty="0">
                          <a:solidFill>
                            <a:srgbClr val="1D2533"/>
                          </a:solidFill>
                          <a:latin typeface="Calibri" pitchFamily="34" charset="0"/>
                          <a:ea typeface="Calibri" pitchFamily="34" charset="-122"/>
                          <a:cs typeface="Calibri" pitchFamily="34" charset="-120"/>
                        </a:rPr>
                        <a:t>12:00–1:30 pm</a:t>
                      </a:r>
                      <a:endParaRPr lang="en-US" sz="1200" dirty="0">
                        <a:latin typeface="Calibri" charset="0"/>
                        <a:ea typeface="Calibri" charset="0"/>
                        <a:cs typeface="Calibri" charset="0"/>
                      </a:endParaRPr>
                    </a:p>
                  </a:txBody>
                  <a:tcPr marL="109728" marR="109728" marT="27432" marB="27432" anchor="ctr">
                    <a:lnL w="6350" cap="flat" cmpd="sng" algn="ctr">
                      <a:solidFill>
                        <a:srgbClr val="D3D9E1"/>
                      </a:solidFill>
                      <a:prstDash val="solid"/>
                      <a:round/>
                      <a:headEnd type="none" w="med" len="med"/>
                      <a:tailEnd type="none" w="med" len="med"/>
                    </a:lnL>
                    <a:lnR w="6350" cap="flat" cmpd="sng" algn="ctr">
                      <a:solidFill>
                        <a:srgbClr val="D3D9E1"/>
                      </a:solidFill>
                      <a:prstDash val="solid"/>
                      <a:round/>
                      <a:headEnd type="none" w="med" len="med"/>
                      <a:tailEnd type="none" w="med" len="med"/>
                    </a:lnR>
                    <a:lnT w="6350" cap="flat" cmpd="sng" algn="ctr">
                      <a:solidFill>
                        <a:srgbClr val="D3D9E1"/>
                      </a:solidFill>
                      <a:prstDash val="solid"/>
                      <a:round/>
                      <a:headEnd type="none" w="med" len="med"/>
                      <a:tailEnd type="none" w="med" len="med"/>
                    </a:lnT>
                    <a:lnB w="6350" cap="flat" cmpd="sng" algn="ctr">
                      <a:solidFill>
                        <a:srgbClr val="D3D9E1"/>
                      </a:solidFill>
                      <a:prstDash val="solid"/>
                      <a:round/>
                      <a:headEnd type="none" w="med" len="med"/>
                      <a:tailEnd type="none" w="med" len="med"/>
                    </a:lnB>
                    <a:solidFill>
                      <a:srgbClr val="FFFFFF"/>
                    </a:solidFill>
                  </a:tcPr>
                </a:tc>
                <a:tc>
                  <a:txBody>
                    <a:bodyPr/>
                    <a:lstStyle/>
                    <a:p>
                      <a:pPr marL="0" indent="0">
                        <a:buNone/>
                      </a:pPr>
                      <a:r>
                        <a:rPr lang="en-US" sz="1200" b="1" u="sng" dirty="0">
                          <a:solidFill>
                            <a:srgbClr val="0A1F44"/>
                          </a:solidFill>
                          <a:latin typeface="Calibri" pitchFamily="34" charset="0"/>
                          <a:ea typeface="Calibri" pitchFamily="34" charset="-122"/>
                          <a:cs typeface="Calibri" pitchFamily="34" charset="-120"/>
                          <a:hlinkClick r:id="rId4">
                            <a:extLst>
                              <a:ext uri="{A12FA001-AC4F-418D-AE19-62706E023703}">
                                <ahyp:hlinkClr xmlns:ahyp="http://schemas.microsoft.com/office/drawing/2018/hyperlinkcolor" val="tx"/>
                              </a:ext>
                            </a:extLst>
                          </a:hlinkClick>
                        </a:rPr>
                        <a:t>Mini Maker: Pumpkin Carving — Subtractive Design &amp; Spatial Reasoning</a:t>
                      </a:r>
                      <a:endParaRPr lang="en-US" sz="1200" dirty="0">
                        <a:latin typeface="Calibri" charset="0"/>
                        <a:ea typeface="Calibri" charset="0"/>
                        <a:cs typeface="Calibri" charset="0"/>
                      </a:endParaRPr>
                    </a:p>
                  </a:txBody>
                  <a:tcPr marL="109728" marR="109728" marT="27432" marB="27432" anchor="ctr">
                    <a:lnL w="6350" cap="flat" cmpd="sng" algn="ctr">
                      <a:solidFill>
                        <a:srgbClr val="D3D9E1"/>
                      </a:solidFill>
                      <a:prstDash val="solid"/>
                      <a:round/>
                      <a:headEnd type="none" w="med" len="med"/>
                      <a:tailEnd type="none" w="med" len="med"/>
                    </a:lnL>
                    <a:lnR w="6350" cap="flat" cmpd="sng" algn="ctr">
                      <a:solidFill>
                        <a:srgbClr val="D3D9E1"/>
                      </a:solidFill>
                      <a:prstDash val="solid"/>
                      <a:round/>
                      <a:headEnd type="none" w="med" len="med"/>
                      <a:tailEnd type="none" w="med" len="med"/>
                    </a:lnR>
                    <a:lnT w="6350" cap="flat" cmpd="sng" algn="ctr">
                      <a:solidFill>
                        <a:srgbClr val="D3D9E1"/>
                      </a:solidFill>
                      <a:prstDash val="solid"/>
                      <a:round/>
                      <a:headEnd type="none" w="med" len="med"/>
                      <a:tailEnd type="none" w="med" len="med"/>
                    </a:lnT>
                    <a:lnB w="6350" cap="flat" cmpd="sng" algn="ctr">
                      <a:solidFill>
                        <a:srgbClr val="D3D9E1"/>
                      </a:solidFill>
                      <a:prstDash val="solid"/>
                      <a:round/>
                      <a:headEnd type="none" w="med" len="med"/>
                      <a:tailEnd type="none" w="med" len="med"/>
                    </a:lnB>
                    <a:solidFill>
                      <a:srgbClr val="FFFFFF"/>
                    </a:solidFill>
                  </a:tcPr>
                </a:tc>
                <a:tc>
                  <a:txBody>
                    <a:bodyPr/>
                    <a:lstStyle/>
                    <a:p>
                      <a:pPr marL="0" indent="0">
                        <a:buNone/>
                      </a:pPr>
                      <a:r>
                        <a:rPr lang="en-US" sz="1200" u="sng" dirty="0">
                          <a:solidFill>
                            <a:srgbClr val="1D2533"/>
                          </a:solidFill>
                          <a:latin typeface="Calibri" pitchFamily="34" charset="0"/>
                          <a:ea typeface="Calibri" pitchFamily="34" charset="-122"/>
                          <a:cs typeface="Calibri" pitchFamily="34" charset="-120"/>
                          <a:hlinkClick r:id="rId5">
                            <a:extLst>
                              <a:ext uri="{A12FA001-AC4F-418D-AE19-62706E023703}">
                                <ahyp:hlinkClr xmlns:ahyp="http://schemas.microsoft.com/office/drawing/2018/hyperlinkcolor" val="tx"/>
                              </a:ext>
                            </a:extLst>
                          </a:hlinkClick>
                        </a:rPr>
                        <a:t>B. Wheeler</a:t>
                      </a:r>
                      <a:endParaRPr lang="en-US" sz="1200" dirty="0">
                        <a:latin typeface="Calibri" charset="0"/>
                        <a:ea typeface="Calibri" charset="0"/>
                        <a:cs typeface="Calibri" charset="0"/>
                      </a:endParaRPr>
                    </a:p>
                  </a:txBody>
                  <a:tcPr marL="109728" marR="109728" marT="27432" marB="27432" anchor="ctr">
                    <a:lnL w="6350" cap="flat" cmpd="sng" algn="ctr">
                      <a:solidFill>
                        <a:srgbClr val="D3D9E1"/>
                      </a:solidFill>
                      <a:prstDash val="solid"/>
                      <a:round/>
                      <a:headEnd type="none" w="med" len="med"/>
                      <a:tailEnd type="none" w="med" len="med"/>
                    </a:lnL>
                    <a:lnR w="6350" cap="flat" cmpd="sng" algn="ctr">
                      <a:solidFill>
                        <a:srgbClr val="D3D9E1"/>
                      </a:solidFill>
                      <a:prstDash val="solid"/>
                      <a:round/>
                      <a:headEnd type="none" w="med" len="med"/>
                      <a:tailEnd type="none" w="med" len="med"/>
                    </a:lnR>
                    <a:lnT w="6350" cap="flat" cmpd="sng" algn="ctr">
                      <a:solidFill>
                        <a:srgbClr val="D3D9E1"/>
                      </a:solidFill>
                      <a:prstDash val="solid"/>
                      <a:round/>
                      <a:headEnd type="none" w="med" len="med"/>
                      <a:tailEnd type="none" w="med" len="med"/>
                    </a:lnT>
                    <a:lnB w="6350" cap="flat" cmpd="sng" algn="ctr">
                      <a:solidFill>
                        <a:srgbClr val="D3D9E1"/>
                      </a:solidFill>
                      <a:prstDash val="solid"/>
                      <a:round/>
                      <a:headEnd type="none" w="med" len="med"/>
                      <a:tailEnd type="none" w="med" len="med"/>
                    </a:lnB>
                    <a:solidFill>
                      <a:srgbClr val="FFFFFF"/>
                    </a:solidFill>
                  </a:tcPr>
                </a:tc>
                <a:extLst>
                  <a:ext uri="{0D108BD9-81ED-4DB2-BD59-A6C34878D82A}">
                    <a16:rowId xmlns:a16="http://schemas.microsoft.com/office/drawing/2014/main" val="10002"/>
                  </a:ext>
                </a:extLst>
              </a:tr>
              <a:tr h="384048">
                <a:tc>
                  <a:txBody>
                    <a:bodyPr/>
                    <a:lstStyle/>
                    <a:p>
                      <a:pPr marL="0" indent="0">
                        <a:buNone/>
                      </a:pPr>
                      <a:r>
                        <a:rPr lang="en-US" sz="1200" dirty="0">
                          <a:solidFill>
                            <a:srgbClr val="1D2533"/>
                          </a:solidFill>
                          <a:latin typeface="Calibri" pitchFamily="34" charset="0"/>
                          <a:ea typeface="Calibri" pitchFamily="34" charset="-122"/>
                          <a:cs typeface="Calibri" pitchFamily="34" charset="-120"/>
                        </a:rPr>
                        <a:t>Wed, Nov. 4</a:t>
                      </a:r>
                      <a:endParaRPr lang="en-US" sz="1200" dirty="0">
                        <a:latin typeface="Calibri" charset="0"/>
                        <a:ea typeface="Calibri" charset="0"/>
                        <a:cs typeface="Calibri" charset="0"/>
                      </a:endParaRPr>
                    </a:p>
                  </a:txBody>
                  <a:tcPr marL="109728" marR="109728" marT="27432" marB="27432" anchor="ctr">
                    <a:lnL w="6350" cap="flat" cmpd="sng" algn="ctr">
                      <a:solidFill>
                        <a:srgbClr val="D3D9E1"/>
                      </a:solidFill>
                      <a:prstDash val="solid"/>
                      <a:round/>
                      <a:headEnd type="none" w="med" len="med"/>
                      <a:tailEnd type="none" w="med" len="med"/>
                    </a:lnL>
                    <a:lnR w="6350" cap="flat" cmpd="sng" algn="ctr">
                      <a:solidFill>
                        <a:srgbClr val="D3D9E1"/>
                      </a:solidFill>
                      <a:prstDash val="solid"/>
                      <a:round/>
                      <a:headEnd type="none" w="med" len="med"/>
                      <a:tailEnd type="none" w="med" len="med"/>
                    </a:lnR>
                    <a:lnT w="6350" cap="flat" cmpd="sng" algn="ctr">
                      <a:solidFill>
                        <a:srgbClr val="D3D9E1"/>
                      </a:solidFill>
                      <a:prstDash val="solid"/>
                      <a:round/>
                      <a:headEnd type="none" w="med" len="med"/>
                      <a:tailEnd type="none" w="med" len="med"/>
                    </a:lnT>
                    <a:lnB w="6350" cap="flat" cmpd="sng" algn="ctr">
                      <a:solidFill>
                        <a:srgbClr val="D3D9E1"/>
                      </a:solidFill>
                      <a:prstDash val="solid"/>
                      <a:round/>
                      <a:headEnd type="none" w="med" len="med"/>
                      <a:tailEnd type="none" w="med" len="med"/>
                    </a:lnB>
                    <a:solidFill>
                      <a:srgbClr val="EEF2F7"/>
                    </a:solidFill>
                  </a:tcPr>
                </a:tc>
                <a:tc>
                  <a:txBody>
                    <a:bodyPr/>
                    <a:lstStyle/>
                    <a:p>
                      <a:pPr marL="0" indent="0">
                        <a:buNone/>
                      </a:pPr>
                      <a:r>
                        <a:rPr lang="en-US" sz="1200" dirty="0">
                          <a:solidFill>
                            <a:srgbClr val="1D2533"/>
                          </a:solidFill>
                          <a:latin typeface="Calibri" pitchFamily="34" charset="0"/>
                          <a:ea typeface="Calibri" pitchFamily="34" charset="-122"/>
                          <a:cs typeface="Calibri" pitchFamily="34" charset="-120"/>
                        </a:rPr>
                        <a:t>11:00 am–12:00 pm</a:t>
                      </a:r>
                      <a:endParaRPr lang="en-US" sz="1200" dirty="0">
                        <a:latin typeface="Calibri" charset="0"/>
                        <a:ea typeface="Calibri" charset="0"/>
                        <a:cs typeface="Calibri" charset="0"/>
                      </a:endParaRPr>
                    </a:p>
                  </a:txBody>
                  <a:tcPr marL="109728" marR="109728" marT="27432" marB="27432" anchor="ctr">
                    <a:lnL w="6350" cap="flat" cmpd="sng" algn="ctr">
                      <a:solidFill>
                        <a:srgbClr val="D3D9E1"/>
                      </a:solidFill>
                      <a:prstDash val="solid"/>
                      <a:round/>
                      <a:headEnd type="none" w="med" len="med"/>
                      <a:tailEnd type="none" w="med" len="med"/>
                    </a:lnL>
                    <a:lnR w="6350" cap="flat" cmpd="sng" algn="ctr">
                      <a:solidFill>
                        <a:srgbClr val="D3D9E1"/>
                      </a:solidFill>
                      <a:prstDash val="solid"/>
                      <a:round/>
                      <a:headEnd type="none" w="med" len="med"/>
                      <a:tailEnd type="none" w="med" len="med"/>
                    </a:lnR>
                    <a:lnT w="6350" cap="flat" cmpd="sng" algn="ctr">
                      <a:solidFill>
                        <a:srgbClr val="D3D9E1"/>
                      </a:solidFill>
                      <a:prstDash val="solid"/>
                      <a:round/>
                      <a:headEnd type="none" w="med" len="med"/>
                      <a:tailEnd type="none" w="med" len="med"/>
                    </a:lnT>
                    <a:lnB w="6350" cap="flat" cmpd="sng" algn="ctr">
                      <a:solidFill>
                        <a:srgbClr val="D3D9E1"/>
                      </a:solidFill>
                      <a:prstDash val="solid"/>
                      <a:round/>
                      <a:headEnd type="none" w="med" len="med"/>
                      <a:tailEnd type="none" w="med" len="med"/>
                    </a:lnB>
                    <a:solidFill>
                      <a:srgbClr val="EEF2F7"/>
                    </a:solidFill>
                  </a:tcPr>
                </a:tc>
                <a:tc>
                  <a:txBody>
                    <a:bodyPr/>
                    <a:lstStyle/>
                    <a:p>
                      <a:pPr marL="0" indent="0">
                        <a:buNone/>
                      </a:pPr>
                      <a:r>
                        <a:rPr lang="en-US" sz="1200" b="1" u="sng" dirty="0">
                          <a:solidFill>
                            <a:srgbClr val="0A1F44"/>
                          </a:solidFill>
                          <a:latin typeface="Calibri" pitchFamily="34" charset="0"/>
                          <a:ea typeface="Calibri" pitchFamily="34" charset="-122"/>
                          <a:cs typeface="Calibri" pitchFamily="34" charset="-120"/>
                          <a:hlinkClick r:id="rId4">
                            <a:extLst>
                              <a:ext uri="{A12FA001-AC4F-418D-AE19-62706E023703}">
                                <ahyp:hlinkClr xmlns:ahyp="http://schemas.microsoft.com/office/drawing/2018/hyperlinkcolor" val="tx"/>
                              </a:ext>
                            </a:extLst>
                          </a:hlinkClick>
                        </a:rPr>
                        <a:t>Tinkering Research: 3D Printing</a:t>
                      </a:r>
                      <a:endParaRPr lang="en-US" sz="1200" dirty="0">
                        <a:latin typeface="Calibri" charset="0"/>
                        <a:ea typeface="Calibri" charset="0"/>
                        <a:cs typeface="Calibri" charset="0"/>
                      </a:endParaRPr>
                    </a:p>
                  </a:txBody>
                  <a:tcPr marL="109728" marR="109728" marT="27432" marB="27432" anchor="ctr">
                    <a:lnL w="6350" cap="flat" cmpd="sng" algn="ctr">
                      <a:solidFill>
                        <a:srgbClr val="D3D9E1"/>
                      </a:solidFill>
                      <a:prstDash val="solid"/>
                      <a:round/>
                      <a:headEnd type="none" w="med" len="med"/>
                      <a:tailEnd type="none" w="med" len="med"/>
                    </a:lnL>
                    <a:lnR w="6350" cap="flat" cmpd="sng" algn="ctr">
                      <a:solidFill>
                        <a:srgbClr val="D3D9E1"/>
                      </a:solidFill>
                      <a:prstDash val="solid"/>
                      <a:round/>
                      <a:headEnd type="none" w="med" len="med"/>
                      <a:tailEnd type="none" w="med" len="med"/>
                    </a:lnR>
                    <a:lnT w="6350" cap="flat" cmpd="sng" algn="ctr">
                      <a:solidFill>
                        <a:srgbClr val="D3D9E1"/>
                      </a:solidFill>
                      <a:prstDash val="solid"/>
                      <a:round/>
                      <a:headEnd type="none" w="med" len="med"/>
                      <a:tailEnd type="none" w="med" len="med"/>
                    </a:lnT>
                    <a:lnB w="6350" cap="flat" cmpd="sng" algn="ctr">
                      <a:solidFill>
                        <a:srgbClr val="D3D9E1"/>
                      </a:solidFill>
                      <a:prstDash val="solid"/>
                      <a:round/>
                      <a:headEnd type="none" w="med" len="med"/>
                      <a:tailEnd type="none" w="med" len="med"/>
                    </a:lnB>
                    <a:solidFill>
                      <a:srgbClr val="EEF2F7"/>
                    </a:solidFill>
                  </a:tcPr>
                </a:tc>
                <a:tc>
                  <a:txBody>
                    <a:bodyPr/>
                    <a:lstStyle/>
                    <a:p>
                      <a:pPr marL="0" indent="0">
                        <a:buNone/>
                      </a:pPr>
                      <a:r>
                        <a:rPr lang="en-US" sz="1200" u="sng" dirty="0">
                          <a:solidFill>
                            <a:srgbClr val="1D2533"/>
                          </a:solidFill>
                          <a:latin typeface="Calibri" pitchFamily="34" charset="0"/>
                          <a:ea typeface="Calibri" pitchFamily="34" charset="-122"/>
                          <a:cs typeface="Calibri" pitchFamily="34" charset="-120"/>
                          <a:hlinkClick r:id="rId5">
                            <a:extLst>
                              <a:ext uri="{A12FA001-AC4F-418D-AE19-62706E023703}">
                                <ahyp:hlinkClr xmlns:ahyp="http://schemas.microsoft.com/office/drawing/2018/hyperlinkcolor" val="tx"/>
                              </a:ext>
                            </a:extLst>
                          </a:hlinkClick>
                        </a:rPr>
                        <a:t>B. Wheeler</a:t>
                      </a:r>
                      <a:endParaRPr lang="en-US" sz="1200" dirty="0">
                        <a:latin typeface="Calibri" charset="0"/>
                        <a:ea typeface="Calibri" charset="0"/>
                        <a:cs typeface="Calibri" charset="0"/>
                      </a:endParaRPr>
                    </a:p>
                  </a:txBody>
                  <a:tcPr marL="109728" marR="109728" marT="27432" marB="27432" anchor="ctr">
                    <a:lnL w="6350" cap="flat" cmpd="sng" algn="ctr">
                      <a:solidFill>
                        <a:srgbClr val="D3D9E1"/>
                      </a:solidFill>
                      <a:prstDash val="solid"/>
                      <a:round/>
                      <a:headEnd type="none" w="med" len="med"/>
                      <a:tailEnd type="none" w="med" len="med"/>
                    </a:lnL>
                    <a:lnR w="6350" cap="flat" cmpd="sng" algn="ctr">
                      <a:solidFill>
                        <a:srgbClr val="D3D9E1"/>
                      </a:solidFill>
                      <a:prstDash val="solid"/>
                      <a:round/>
                      <a:headEnd type="none" w="med" len="med"/>
                      <a:tailEnd type="none" w="med" len="med"/>
                    </a:lnR>
                    <a:lnT w="6350" cap="flat" cmpd="sng" algn="ctr">
                      <a:solidFill>
                        <a:srgbClr val="D3D9E1"/>
                      </a:solidFill>
                      <a:prstDash val="solid"/>
                      <a:round/>
                      <a:headEnd type="none" w="med" len="med"/>
                      <a:tailEnd type="none" w="med" len="med"/>
                    </a:lnT>
                    <a:lnB w="6350" cap="flat" cmpd="sng" algn="ctr">
                      <a:solidFill>
                        <a:srgbClr val="D3D9E1"/>
                      </a:solidFill>
                      <a:prstDash val="solid"/>
                      <a:round/>
                      <a:headEnd type="none" w="med" len="med"/>
                      <a:tailEnd type="none" w="med" len="med"/>
                    </a:lnB>
                    <a:solidFill>
                      <a:srgbClr val="EEF2F7"/>
                    </a:solidFill>
                  </a:tcPr>
                </a:tc>
                <a:extLst>
                  <a:ext uri="{0D108BD9-81ED-4DB2-BD59-A6C34878D82A}">
                    <a16:rowId xmlns:a16="http://schemas.microsoft.com/office/drawing/2014/main" val="10003"/>
                  </a:ext>
                </a:extLst>
              </a:tr>
              <a:tr h="384048">
                <a:tc>
                  <a:txBody>
                    <a:bodyPr/>
                    <a:lstStyle/>
                    <a:p>
                      <a:pPr marL="0" indent="0">
                        <a:buNone/>
                      </a:pPr>
                      <a:r>
                        <a:rPr lang="en-US" sz="1200" dirty="0">
                          <a:solidFill>
                            <a:srgbClr val="1D2533"/>
                          </a:solidFill>
                          <a:latin typeface="Calibri" pitchFamily="34" charset="0"/>
                          <a:ea typeface="Calibri" pitchFamily="34" charset="-122"/>
                          <a:cs typeface="Calibri" pitchFamily="34" charset="-120"/>
                        </a:rPr>
                        <a:t>Nov. 5, 19 &amp; 23</a:t>
                      </a:r>
                      <a:endParaRPr lang="en-US" sz="1200" dirty="0">
                        <a:latin typeface="Calibri" charset="0"/>
                        <a:ea typeface="Calibri" charset="0"/>
                        <a:cs typeface="Calibri" charset="0"/>
                      </a:endParaRPr>
                    </a:p>
                  </a:txBody>
                  <a:tcPr marL="109728" marR="109728" marT="27432" marB="27432" anchor="ctr">
                    <a:lnL w="6350" cap="flat" cmpd="sng" algn="ctr">
                      <a:solidFill>
                        <a:srgbClr val="D3D9E1"/>
                      </a:solidFill>
                      <a:prstDash val="solid"/>
                      <a:round/>
                      <a:headEnd type="none" w="med" len="med"/>
                      <a:tailEnd type="none" w="med" len="med"/>
                    </a:lnL>
                    <a:lnR w="6350" cap="flat" cmpd="sng" algn="ctr">
                      <a:solidFill>
                        <a:srgbClr val="D3D9E1"/>
                      </a:solidFill>
                      <a:prstDash val="solid"/>
                      <a:round/>
                      <a:headEnd type="none" w="med" len="med"/>
                      <a:tailEnd type="none" w="med" len="med"/>
                    </a:lnR>
                    <a:lnT w="6350" cap="flat" cmpd="sng" algn="ctr">
                      <a:solidFill>
                        <a:srgbClr val="D3D9E1"/>
                      </a:solidFill>
                      <a:prstDash val="solid"/>
                      <a:round/>
                      <a:headEnd type="none" w="med" len="med"/>
                      <a:tailEnd type="none" w="med" len="med"/>
                    </a:lnT>
                    <a:lnB w="6350" cap="flat" cmpd="sng" algn="ctr">
                      <a:solidFill>
                        <a:srgbClr val="D3D9E1"/>
                      </a:solidFill>
                      <a:prstDash val="solid"/>
                      <a:round/>
                      <a:headEnd type="none" w="med" len="med"/>
                      <a:tailEnd type="none" w="med" len="med"/>
                    </a:lnB>
                    <a:solidFill>
                      <a:srgbClr val="FFFFFF"/>
                    </a:solidFill>
                  </a:tcPr>
                </a:tc>
                <a:tc>
                  <a:txBody>
                    <a:bodyPr/>
                    <a:lstStyle/>
                    <a:p>
                      <a:pPr marL="0" indent="0">
                        <a:buNone/>
                      </a:pPr>
                      <a:r>
                        <a:rPr lang="en-US" sz="1200" dirty="0">
                          <a:solidFill>
                            <a:srgbClr val="1D2533"/>
                          </a:solidFill>
                          <a:latin typeface="Calibri" pitchFamily="34" charset="0"/>
                          <a:ea typeface="Calibri" pitchFamily="34" charset="-122"/>
                          <a:cs typeface="Calibri" pitchFamily="34" charset="-120"/>
                        </a:rPr>
                        <a:t>2:00–3:00 pm</a:t>
                      </a:r>
                      <a:endParaRPr lang="en-US" sz="1200" dirty="0">
                        <a:latin typeface="Calibri" charset="0"/>
                        <a:ea typeface="Calibri" charset="0"/>
                        <a:cs typeface="Calibri" charset="0"/>
                      </a:endParaRPr>
                    </a:p>
                  </a:txBody>
                  <a:tcPr marL="109728" marR="109728" marT="27432" marB="27432" anchor="ctr">
                    <a:lnL w="6350" cap="flat" cmpd="sng" algn="ctr">
                      <a:solidFill>
                        <a:srgbClr val="D3D9E1"/>
                      </a:solidFill>
                      <a:prstDash val="solid"/>
                      <a:round/>
                      <a:headEnd type="none" w="med" len="med"/>
                      <a:tailEnd type="none" w="med" len="med"/>
                    </a:lnL>
                    <a:lnR w="6350" cap="flat" cmpd="sng" algn="ctr">
                      <a:solidFill>
                        <a:srgbClr val="D3D9E1"/>
                      </a:solidFill>
                      <a:prstDash val="solid"/>
                      <a:round/>
                      <a:headEnd type="none" w="med" len="med"/>
                      <a:tailEnd type="none" w="med" len="med"/>
                    </a:lnR>
                    <a:lnT w="6350" cap="flat" cmpd="sng" algn="ctr">
                      <a:solidFill>
                        <a:srgbClr val="D3D9E1"/>
                      </a:solidFill>
                      <a:prstDash val="solid"/>
                      <a:round/>
                      <a:headEnd type="none" w="med" len="med"/>
                      <a:tailEnd type="none" w="med" len="med"/>
                    </a:lnT>
                    <a:lnB w="6350" cap="flat" cmpd="sng" algn="ctr">
                      <a:solidFill>
                        <a:srgbClr val="D3D9E1"/>
                      </a:solidFill>
                      <a:prstDash val="solid"/>
                      <a:round/>
                      <a:headEnd type="none" w="med" len="med"/>
                      <a:tailEnd type="none" w="med" len="med"/>
                    </a:lnB>
                    <a:solidFill>
                      <a:srgbClr val="FFFFFF"/>
                    </a:solidFill>
                  </a:tcPr>
                </a:tc>
                <a:tc>
                  <a:txBody>
                    <a:bodyPr/>
                    <a:lstStyle/>
                    <a:p>
                      <a:pPr marL="0" indent="0">
                        <a:buNone/>
                      </a:pPr>
                      <a:r>
                        <a:rPr lang="en-US" sz="1200" b="1" u="sng" dirty="0">
                          <a:solidFill>
                            <a:srgbClr val="0A1F44"/>
                          </a:solidFill>
                          <a:latin typeface="Calibri" pitchFamily="34" charset="0"/>
                          <a:ea typeface="Calibri" pitchFamily="34" charset="-122"/>
                          <a:cs typeface="Calibri" pitchFamily="34" charset="-120"/>
                          <a:hlinkClick r:id="rId4">
                            <a:extLst>
                              <a:ext uri="{A12FA001-AC4F-418D-AE19-62706E023703}">
                                <ahyp:hlinkClr xmlns:ahyp="http://schemas.microsoft.com/office/drawing/2018/hyperlinkcolor" val="tx"/>
                              </a:ext>
                            </a:extLst>
                          </a:hlinkClick>
                        </a:rPr>
                        <a:t>Brainy Bots: Powering Arduino &amp; ESP32 Projects with LLMs</a:t>
                      </a:r>
                      <a:endParaRPr lang="en-US" sz="1200" dirty="0">
                        <a:latin typeface="Calibri" charset="0"/>
                        <a:ea typeface="Calibri" charset="0"/>
                        <a:cs typeface="Calibri" charset="0"/>
                      </a:endParaRPr>
                    </a:p>
                  </a:txBody>
                  <a:tcPr marL="109728" marR="109728" marT="27432" marB="27432" anchor="ctr">
                    <a:lnL w="6350" cap="flat" cmpd="sng" algn="ctr">
                      <a:solidFill>
                        <a:srgbClr val="D3D9E1"/>
                      </a:solidFill>
                      <a:prstDash val="solid"/>
                      <a:round/>
                      <a:headEnd type="none" w="med" len="med"/>
                      <a:tailEnd type="none" w="med" len="med"/>
                    </a:lnL>
                    <a:lnR w="6350" cap="flat" cmpd="sng" algn="ctr">
                      <a:solidFill>
                        <a:srgbClr val="D3D9E1"/>
                      </a:solidFill>
                      <a:prstDash val="solid"/>
                      <a:round/>
                      <a:headEnd type="none" w="med" len="med"/>
                      <a:tailEnd type="none" w="med" len="med"/>
                    </a:lnR>
                    <a:lnT w="6350" cap="flat" cmpd="sng" algn="ctr">
                      <a:solidFill>
                        <a:srgbClr val="D3D9E1"/>
                      </a:solidFill>
                      <a:prstDash val="solid"/>
                      <a:round/>
                      <a:headEnd type="none" w="med" len="med"/>
                      <a:tailEnd type="none" w="med" len="med"/>
                    </a:lnT>
                    <a:lnB w="6350" cap="flat" cmpd="sng" algn="ctr">
                      <a:solidFill>
                        <a:srgbClr val="D3D9E1"/>
                      </a:solidFill>
                      <a:prstDash val="solid"/>
                      <a:round/>
                      <a:headEnd type="none" w="med" len="med"/>
                      <a:tailEnd type="none" w="med" len="med"/>
                    </a:lnB>
                    <a:solidFill>
                      <a:srgbClr val="FFFFFF"/>
                    </a:solidFill>
                  </a:tcPr>
                </a:tc>
                <a:tc>
                  <a:txBody>
                    <a:bodyPr/>
                    <a:lstStyle/>
                    <a:p>
                      <a:pPr marL="0" indent="0">
                        <a:buNone/>
                      </a:pPr>
                      <a:r>
                        <a:rPr lang="en-US" sz="1200" u="sng" dirty="0">
                          <a:solidFill>
                            <a:srgbClr val="1D2533"/>
                          </a:solidFill>
                          <a:latin typeface="Calibri" pitchFamily="34" charset="0"/>
                          <a:ea typeface="Calibri" pitchFamily="34" charset="-122"/>
                          <a:cs typeface="Calibri" pitchFamily="34" charset="-120"/>
                          <a:hlinkClick r:id="rId6">
                            <a:extLst>
                              <a:ext uri="{A12FA001-AC4F-418D-AE19-62706E023703}">
                                <ahyp:hlinkClr xmlns:ahyp="http://schemas.microsoft.com/office/drawing/2018/hyperlinkcolor" val="tx"/>
                              </a:ext>
                            </a:extLst>
                          </a:hlinkClick>
                        </a:rPr>
                        <a:t>A. Alvarez / I. Shin</a:t>
                      </a:r>
                      <a:endParaRPr lang="en-US" sz="1200" dirty="0">
                        <a:latin typeface="Calibri" charset="0"/>
                        <a:ea typeface="Calibri" charset="0"/>
                        <a:cs typeface="Calibri" charset="0"/>
                      </a:endParaRPr>
                    </a:p>
                  </a:txBody>
                  <a:tcPr marL="109728" marR="109728" marT="27432" marB="27432" anchor="ctr">
                    <a:lnL w="6350" cap="flat" cmpd="sng" algn="ctr">
                      <a:solidFill>
                        <a:srgbClr val="D3D9E1"/>
                      </a:solidFill>
                      <a:prstDash val="solid"/>
                      <a:round/>
                      <a:headEnd type="none" w="med" len="med"/>
                      <a:tailEnd type="none" w="med" len="med"/>
                    </a:lnL>
                    <a:lnR w="6350" cap="flat" cmpd="sng" algn="ctr">
                      <a:solidFill>
                        <a:srgbClr val="D3D9E1"/>
                      </a:solidFill>
                      <a:prstDash val="solid"/>
                      <a:round/>
                      <a:headEnd type="none" w="med" len="med"/>
                      <a:tailEnd type="none" w="med" len="med"/>
                    </a:lnR>
                    <a:lnT w="6350" cap="flat" cmpd="sng" algn="ctr">
                      <a:solidFill>
                        <a:srgbClr val="D3D9E1"/>
                      </a:solidFill>
                      <a:prstDash val="solid"/>
                      <a:round/>
                      <a:headEnd type="none" w="med" len="med"/>
                      <a:tailEnd type="none" w="med" len="med"/>
                    </a:lnT>
                    <a:lnB w="6350" cap="flat" cmpd="sng" algn="ctr">
                      <a:solidFill>
                        <a:srgbClr val="D3D9E1"/>
                      </a:solidFill>
                      <a:prstDash val="solid"/>
                      <a:round/>
                      <a:headEnd type="none" w="med" len="med"/>
                      <a:tailEnd type="none" w="med" len="med"/>
                    </a:lnB>
                    <a:solidFill>
                      <a:srgbClr val="FFFFFF"/>
                    </a:solidFill>
                  </a:tcPr>
                </a:tc>
                <a:extLst>
                  <a:ext uri="{0D108BD9-81ED-4DB2-BD59-A6C34878D82A}">
                    <a16:rowId xmlns:a16="http://schemas.microsoft.com/office/drawing/2014/main" val="10004"/>
                  </a:ext>
                </a:extLst>
              </a:tr>
              <a:tr h="384048">
                <a:tc>
                  <a:txBody>
                    <a:bodyPr/>
                    <a:lstStyle/>
                    <a:p>
                      <a:pPr marL="0" indent="0">
                        <a:buNone/>
                      </a:pPr>
                      <a:r>
                        <a:rPr lang="en-US" sz="1200" dirty="0">
                          <a:solidFill>
                            <a:srgbClr val="1D2533"/>
                          </a:solidFill>
                          <a:latin typeface="Calibri" pitchFamily="34" charset="0"/>
                          <a:ea typeface="Calibri" pitchFamily="34" charset="-122"/>
                          <a:cs typeface="Calibri" pitchFamily="34" charset="-120"/>
                        </a:rPr>
                        <a:t>Wed, Nov. 11</a:t>
                      </a:r>
                      <a:endParaRPr lang="en-US" sz="1200" dirty="0">
                        <a:latin typeface="Calibri" charset="0"/>
                        <a:ea typeface="Calibri" charset="0"/>
                        <a:cs typeface="Calibri" charset="0"/>
                      </a:endParaRPr>
                    </a:p>
                  </a:txBody>
                  <a:tcPr marL="109728" marR="109728" marT="27432" marB="27432" anchor="ctr">
                    <a:lnL w="6350" cap="flat" cmpd="sng" algn="ctr">
                      <a:solidFill>
                        <a:srgbClr val="D3D9E1"/>
                      </a:solidFill>
                      <a:prstDash val="solid"/>
                      <a:round/>
                      <a:headEnd type="none" w="med" len="med"/>
                      <a:tailEnd type="none" w="med" len="med"/>
                    </a:lnL>
                    <a:lnR w="6350" cap="flat" cmpd="sng" algn="ctr">
                      <a:solidFill>
                        <a:srgbClr val="D3D9E1"/>
                      </a:solidFill>
                      <a:prstDash val="solid"/>
                      <a:round/>
                      <a:headEnd type="none" w="med" len="med"/>
                      <a:tailEnd type="none" w="med" len="med"/>
                    </a:lnR>
                    <a:lnT w="6350" cap="flat" cmpd="sng" algn="ctr">
                      <a:solidFill>
                        <a:srgbClr val="D3D9E1"/>
                      </a:solidFill>
                      <a:prstDash val="solid"/>
                      <a:round/>
                      <a:headEnd type="none" w="med" len="med"/>
                      <a:tailEnd type="none" w="med" len="med"/>
                    </a:lnT>
                    <a:lnB w="6350" cap="flat" cmpd="sng" algn="ctr">
                      <a:solidFill>
                        <a:srgbClr val="D3D9E1"/>
                      </a:solidFill>
                      <a:prstDash val="solid"/>
                      <a:round/>
                      <a:headEnd type="none" w="med" len="med"/>
                      <a:tailEnd type="none" w="med" len="med"/>
                    </a:lnB>
                    <a:solidFill>
                      <a:srgbClr val="EEF2F7"/>
                    </a:solidFill>
                  </a:tcPr>
                </a:tc>
                <a:tc>
                  <a:txBody>
                    <a:bodyPr/>
                    <a:lstStyle/>
                    <a:p>
                      <a:pPr marL="0" indent="0">
                        <a:buNone/>
                      </a:pPr>
                      <a:r>
                        <a:rPr lang="en-US" sz="1200" dirty="0">
                          <a:solidFill>
                            <a:srgbClr val="1D2533"/>
                          </a:solidFill>
                          <a:latin typeface="Calibri" pitchFamily="34" charset="0"/>
                          <a:ea typeface="Calibri" pitchFamily="34" charset="-122"/>
                          <a:cs typeface="Calibri" pitchFamily="34" charset="-120"/>
                        </a:rPr>
                        <a:t>2:00–3:00 pm</a:t>
                      </a:r>
                      <a:endParaRPr lang="en-US" sz="1200" dirty="0">
                        <a:latin typeface="Calibri" charset="0"/>
                        <a:ea typeface="Calibri" charset="0"/>
                        <a:cs typeface="Calibri" charset="0"/>
                      </a:endParaRPr>
                    </a:p>
                  </a:txBody>
                  <a:tcPr marL="109728" marR="109728" marT="27432" marB="27432" anchor="ctr">
                    <a:lnL w="6350" cap="flat" cmpd="sng" algn="ctr">
                      <a:solidFill>
                        <a:srgbClr val="D3D9E1"/>
                      </a:solidFill>
                      <a:prstDash val="solid"/>
                      <a:round/>
                      <a:headEnd type="none" w="med" len="med"/>
                      <a:tailEnd type="none" w="med" len="med"/>
                    </a:lnL>
                    <a:lnR w="6350" cap="flat" cmpd="sng" algn="ctr">
                      <a:solidFill>
                        <a:srgbClr val="D3D9E1"/>
                      </a:solidFill>
                      <a:prstDash val="solid"/>
                      <a:round/>
                      <a:headEnd type="none" w="med" len="med"/>
                      <a:tailEnd type="none" w="med" len="med"/>
                    </a:lnR>
                    <a:lnT w="6350" cap="flat" cmpd="sng" algn="ctr">
                      <a:solidFill>
                        <a:srgbClr val="D3D9E1"/>
                      </a:solidFill>
                      <a:prstDash val="solid"/>
                      <a:round/>
                      <a:headEnd type="none" w="med" len="med"/>
                      <a:tailEnd type="none" w="med" len="med"/>
                    </a:lnT>
                    <a:lnB w="6350" cap="flat" cmpd="sng" algn="ctr">
                      <a:solidFill>
                        <a:srgbClr val="D3D9E1"/>
                      </a:solidFill>
                      <a:prstDash val="solid"/>
                      <a:round/>
                      <a:headEnd type="none" w="med" len="med"/>
                      <a:tailEnd type="none" w="med" len="med"/>
                    </a:lnB>
                    <a:solidFill>
                      <a:srgbClr val="EEF2F7"/>
                    </a:solidFill>
                  </a:tcPr>
                </a:tc>
                <a:tc>
                  <a:txBody>
                    <a:bodyPr/>
                    <a:lstStyle/>
                    <a:p>
                      <a:pPr marL="0" indent="0">
                        <a:buNone/>
                      </a:pPr>
                      <a:r>
                        <a:rPr lang="en-US" sz="1200" b="1" u="sng" dirty="0">
                          <a:solidFill>
                            <a:srgbClr val="0A1F44"/>
                          </a:solidFill>
                          <a:latin typeface="Calibri" pitchFamily="34" charset="0"/>
                          <a:ea typeface="Calibri" pitchFamily="34" charset="-122"/>
                          <a:cs typeface="Calibri" pitchFamily="34" charset="-120"/>
                          <a:hlinkClick r:id="rId4">
                            <a:extLst>
                              <a:ext uri="{A12FA001-AC4F-418D-AE19-62706E023703}">
                                <ahyp:hlinkClr xmlns:ahyp="http://schemas.microsoft.com/office/drawing/2018/hyperlinkcolor" val="tx"/>
                              </a:ext>
                            </a:extLst>
                          </a:hlinkClick>
                        </a:rPr>
                        <a:t>Maker Meetup: Fieyue Sewing &amp; Embroidery (industry demo)</a:t>
                      </a:r>
                      <a:endParaRPr lang="en-US" sz="1200" dirty="0">
                        <a:latin typeface="Calibri" charset="0"/>
                        <a:ea typeface="Calibri" charset="0"/>
                        <a:cs typeface="Calibri" charset="0"/>
                      </a:endParaRPr>
                    </a:p>
                  </a:txBody>
                  <a:tcPr marL="109728" marR="109728" marT="27432" marB="27432" anchor="ctr">
                    <a:lnL w="6350" cap="flat" cmpd="sng" algn="ctr">
                      <a:solidFill>
                        <a:srgbClr val="D3D9E1"/>
                      </a:solidFill>
                      <a:prstDash val="solid"/>
                      <a:round/>
                      <a:headEnd type="none" w="med" len="med"/>
                      <a:tailEnd type="none" w="med" len="med"/>
                    </a:lnL>
                    <a:lnR w="6350" cap="flat" cmpd="sng" algn="ctr">
                      <a:solidFill>
                        <a:srgbClr val="D3D9E1"/>
                      </a:solidFill>
                      <a:prstDash val="solid"/>
                      <a:round/>
                      <a:headEnd type="none" w="med" len="med"/>
                      <a:tailEnd type="none" w="med" len="med"/>
                    </a:lnR>
                    <a:lnT w="6350" cap="flat" cmpd="sng" algn="ctr">
                      <a:solidFill>
                        <a:srgbClr val="D3D9E1"/>
                      </a:solidFill>
                      <a:prstDash val="solid"/>
                      <a:round/>
                      <a:headEnd type="none" w="med" len="med"/>
                      <a:tailEnd type="none" w="med" len="med"/>
                    </a:lnT>
                    <a:lnB w="6350" cap="flat" cmpd="sng" algn="ctr">
                      <a:solidFill>
                        <a:srgbClr val="D3D9E1"/>
                      </a:solidFill>
                      <a:prstDash val="solid"/>
                      <a:round/>
                      <a:headEnd type="none" w="med" len="med"/>
                      <a:tailEnd type="none" w="med" len="med"/>
                    </a:lnB>
                    <a:solidFill>
                      <a:srgbClr val="EEF2F7"/>
                    </a:solidFill>
                  </a:tcPr>
                </a:tc>
                <a:tc>
                  <a:txBody>
                    <a:bodyPr/>
                    <a:lstStyle/>
                    <a:p>
                      <a:pPr marL="0" indent="0">
                        <a:buNone/>
                      </a:pPr>
                      <a:r>
                        <a:rPr lang="en-US" sz="1200" u="sng" dirty="0">
                          <a:solidFill>
                            <a:srgbClr val="1D2533"/>
                          </a:solidFill>
                          <a:latin typeface="Calibri" pitchFamily="34" charset="0"/>
                          <a:ea typeface="Calibri" pitchFamily="34" charset="-122"/>
                          <a:cs typeface="Calibri" pitchFamily="34" charset="-120"/>
                          <a:hlinkClick r:id="rId5">
                            <a:extLst>
                              <a:ext uri="{A12FA001-AC4F-418D-AE19-62706E023703}">
                                <ahyp:hlinkClr xmlns:ahyp="http://schemas.microsoft.com/office/drawing/2018/hyperlinkcolor" val="tx"/>
                              </a:ext>
                            </a:extLst>
                          </a:hlinkClick>
                        </a:rPr>
                        <a:t>B. Wheeler</a:t>
                      </a:r>
                      <a:endParaRPr lang="en-US" sz="1200" dirty="0">
                        <a:latin typeface="Calibri" charset="0"/>
                        <a:ea typeface="Calibri" charset="0"/>
                        <a:cs typeface="Calibri" charset="0"/>
                      </a:endParaRPr>
                    </a:p>
                  </a:txBody>
                  <a:tcPr marL="109728" marR="109728" marT="27432" marB="27432" anchor="ctr">
                    <a:lnL w="6350" cap="flat" cmpd="sng" algn="ctr">
                      <a:solidFill>
                        <a:srgbClr val="D3D9E1"/>
                      </a:solidFill>
                      <a:prstDash val="solid"/>
                      <a:round/>
                      <a:headEnd type="none" w="med" len="med"/>
                      <a:tailEnd type="none" w="med" len="med"/>
                    </a:lnL>
                    <a:lnR w="6350" cap="flat" cmpd="sng" algn="ctr">
                      <a:solidFill>
                        <a:srgbClr val="D3D9E1"/>
                      </a:solidFill>
                      <a:prstDash val="solid"/>
                      <a:round/>
                      <a:headEnd type="none" w="med" len="med"/>
                      <a:tailEnd type="none" w="med" len="med"/>
                    </a:lnR>
                    <a:lnT w="6350" cap="flat" cmpd="sng" algn="ctr">
                      <a:solidFill>
                        <a:srgbClr val="D3D9E1"/>
                      </a:solidFill>
                      <a:prstDash val="solid"/>
                      <a:round/>
                      <a:headEnd type="none" w="med" len="med"/>
                      <a:tailEnd type="none" w="med" len="med"/>
                    </a:lnT>
                    <a:lnB w="6350" cap="flat" cmpd="sng" algn="ctr">
                      <a:solidFill>
                        <a:srgbClr val="D3D9E1"/>
                      </a:solidFill>
                      <a:prstDash val="solid"/>
                      <a:round/>
                      <a:headEnd type="none" w="med" len="med"/>
                      <a:tailEnd type="none" w="med" len="med"/>
                    </a:lnB>
                    <a:solidFill>
                      <a:srgbClr val="EEF2F7"/>
                    </a:solidFill>
                  </a:tcPr>
                </a:tc>
                <a:extLst>
                  <a:ext uri="{0D108BD9-81ED-4DB2-BD59-A6C34878D82A}">
                    <a16:rowId xmlns:a16="http://schemas.microsoft.com/office/drawing/2014/main" val="10005"/>
                  </a:ext>
                </a:extLst>
              </a:tr>
              <a:tr h="384048">
                <a:tc>
                  <a:txBody>
                    <a:bodyPr/>
                    <a:lstStyle/>
                    <a:p>
                      <a:pPr marL="0" indent="0">
                        <a:buNone/>
                      </a:pPr>
                      <a:r>
                        <a:rPr lang="en-US" sz="1200" dirty="0">
                          <a:solidFill>
                            <a:srgbClr val="1D2533"/>
                          </a:solidFill>
                          <a:latin typeface="Calibri" pitchFamily="34" charset="0"/>
                          <a:ea typeface="Calibri" pitchFamily="34" charset="-122"/>
                          <a:cs typeface="Calibri" pitchFamily="34" charset="-120"/>
                        </a:rPr>
                        <a:t>Wed, Nov. 18</a:t>
                      </a:r>
                      <a:endParaRPr lang="en-US" sz="1200" dirty="0">
                        <a:latin typeface="Calibri" charset="0"/>
                        <a:ea typeface="Calibri" charset="0"/>
                        <a:cs typeface="Calibri" charset="0"/>
                      </a:endParaRPr>
                    </a:p>
                  </a:txBody>
                  <a:tcPr marL="109728" marR="109728" marT="27432" marB="27432" anchor="ctr">
                    <a:lnL w="6350" cap="flat" cmpd="sng" algn="ctr">
                      <a:solidFill>
                        <a:srgbClr val="D3D9E1"/>
                      </a:solidFill>
                      <a:prstDash val="solid"/>
                      <a:round/>
                      <a:headEnd type="none" w="med" len="med"/>
                      <a:tailEnd type="none" w="med" len="med"/>
                    </a:lnL>
                    <a:lnR w="6350" cap="flat" cmpd="sng" algn="ctr">
                      <a:solidFill>
                        <a:srgbClr val="D3D9E1"/>
                      </a:solidFill>
                      <a:prstDash val="solid"/>
                      <a:round/>
                      <a:headEnd type="none" w="med" len="med"/>
                      <a:tailEnd type="none" w="med" len="med"/>
                    </a:lnR>
                    <a:lnT w="6350" cap="flat" cmpd="sng" algn="ctr">
                      <a:solidFill>
                        <a:srgbClr val="D3D9E1"/>
                      </a:solidFill>
                      <a:prstDash val="solid"/>
                      <a:round/>
                      <a:headEnd type="none" w="med" len="med"/>
                      <a:tailEnd type="none" w="med" len="med"/>
                    </a:lnT>
                    <a:lnB w="6350" cap="flat" cmpd="sng" algn="ctr">
                      <a:solidFill>
                        <a:srgbClr val="D3D9E1"/>
                      </a:solidFill>
                      <a:prstDash val="solid"/>
                      <a:round/>
                      <a:headEnd type="none" w="med" len="med"/>
                      <a:tailEnd type="none" w="med" len="med"/>
                    </a:lnB>
                    <a:solidFill>
                      <a:srgbClr val="FFFFFF"/>
                    </a:solidFill>
                  </a:tcPr>
                </a:tc>
                <a:tc>
                  <a:txBody>
                    <a:bodyPr/>
                    <a:lstStyle/>
                    <a:p>
                      <a:pPr marL="0" indent="0">
                        <a:buNone/>
                      </a:pPr>
                      <a:r>
                        <a:rPr lang="en-US" sz="1200" dirty="0">
                          <a:solidFill>
                            <a:srgbClr val="1D2533"/>
                          </a:solidFill>
                          <a:latin typeface="Calibri" pitchFamily="34" charset="0"/>
                          <a:ea typeface="Calibri" pitchFamily="34" charset="-122"/>
                          <a:cs typeface="Calibri" pitchFamily="34" charset="-120"/>
                        </a:rPr>
                        <a:t>11:00 am–12:00 pm</a:t>
                      </a:r>
                      <a:endParaRPr lang="en-US" sz="1200" dirty="0">
                        <a:latin typeface="Calibri" charset="0"/>
                        <a:ea typeface="Calibri" charset="0"/>
                        <a:cs typeface="Calibri" charset="0"/>
                      </a:endParaRPr>
                    </a:p>
                  </a:txBody>
                  <a:tcPr marL="109728" marR="109728" marT="27432" marB="27432" anchor="ctr">
                    <a:lnL w="6350" cap="flat" cmpd="sng" algn="ctr">
                      <a:solidFill>
                        <a:srgbClr val="D3D9E1"/>
                      </a:solidFill>
                      <a:prstDash val="solid"/>
                      <a:round/>
                      <a:headEnd type="none" w="med" len="med"/>
                      <a:tailEnd type="none" w="med" len="med"/>
                    </a:lnL>
                    <a:lnR w="6350" cap="flat" cmpd="sng" algn="ctr">
                      <a:solidFill>
                        <a:srgbClr val="D3D9E1"/>
                      </a:solidFill>
                      <a:prstDash val="solid"/>
                      <a:round/>
                      <a:headEnd type="none" w="med" len="med"/>
                      <a:tailEnd type="none" w="med" len="med"/>
                    </a:lnR>
                    <a:lnT w="6350" cap="flat" cmpd="sng" algn="ctr">
                      <a:solidFill>
                        <a:srgbClr val="D3D9E1"/>
                      </a:solidFill>
                      <a:prstDash val="solid"/>
                      <a:round/>
                      <a:headEnd type="none" w="med" len="med"/>
                      <a:tailEnd type="none" w="med" len="med"/>
                    </a:lnT>
                    <a:lnB w="6350" cap="flat" cmpd="sng" algn="ctr">
                      <a:solidFill>
                        <a:srgbClr val="D3D9E1"/>
                      </a:solidFill>
                      <a:prstDash val="solid"/>
                      <a:round/>
                      <a:headEnd type="none" w="med" len="med"/>
                      <a:tailEnd type="none" w="med" len="med"/>
                    </a:lnB>
                    <a:solidFill>
                      <a:srgbClr val="FFFFFF"/>
                    </a:solidFill>
                  </a:tcPr>
                </a:tc>
                <a:tc>
                  <a:txBody>
                    <a:bodyPr/>
                    <a:lstStyle/>
                    <a:p>
                      <a:pPr marL="0" indent="0">
                        <a:buNone/>
                      </a:pPr>
                      <a:r>
                        <a:rPr lang="en-US" sz="1200" b="1" u="sng" dirty="0">
                          <a:solidFill>
                            <a:srgbClr val="0A1F44"/>
                          </a:solidFill>
                          <a:latin typeface="Calibri" pitchFamily="34" charset="0"/>
                          <a:ea typeface="Calibri" pitchFamily="34" charset="-122"/>
                          <a:cs typeface="Calibri" pitchFamily="34" charset="-120"/>
                          <a:hlinkClick r:id="rId4">
                            <a:extLst>
                              <a:ext uri="{A12FA001-AC4F-418D-AE19-62706E023703}">
                                <ahyp:hlinkClr xmlns:ahyp="http://schemas.microsoft.com/office/drawing/2018/hyperlinkcolor" val="tx"/>
                              </a:ext>
                            </a:extLst>
                          </a:hlinkClick>
                        </a:rPr>
                        <a:t>Tinkering Research: Laser Engraving</a:t>
                      </a:r>
                      <a:endParaRPr lang="en-US" sz="1200" dirty="0">
                        <a:latin typeface="Calibri" charset="0"/>
                        <a:ea typeface="Calibri" charset="0"/>
                        <a:cs typeface="Calibri" charset="0"/>
                      </a:endParaRPr>
                    </a:p>
                  </a:txBody>
                  <a:tcPr marL="109728" marR="109728" marT="27432" marB="27432" anchor="ctr">
                    <a:lnL w="6350" cap="flat" cmpd="sng" algn="ctr">
                      <a:solidFill>
                        <a:srgbClr val="D3D9E1"/>
                      </a:solidFill>
                      <a:prstDash val="solid"/>
                      <a:round/>
                      <a:headEnd type="none" w="med" len="med"/>
                      <a:tailEnd type="none" w="med" len="med"/>
                    </a:lnL>
                    <a:lnR w="6350" cap="flat" cmpd="sng" algn="ctr">
                      <a:solidFill>
                        <a:srgbClr val="D3D9E1"/>
                      </a:solidFill>
                      <a:prstDash val="solid"/>
                      <a:round/>
                      <a:headEnd type="none" w="med" len="med"/>
                      <a:tailEnd type="none" w="med" len="med"/>
                    </a:lnR>
                    <a:lnT w="6350" cap="flat" cmpd="sng" algn="ctr">
                      <a:solidFill>
                        <a:srgbClr val="D3D9E1"/>
                      </a:solidFill>
                      <a:prstDash val="solid"/>
                      <a:round/>
                      <a:headEnd type="none" w="med" len="med"/>
                      <a:tailEnd type="none" w="med" len="med"/>
                    </a:lnT>
                    <a:lnB w="6350" cap="flat" cmpd="sng" algn="ctr">
                      <a:solidFill>
                        <a:srgbClr val="D3D9E1"/>
                      </a:solidFill>
                      <a:prstDash val="solid"/>
                      <a:round/>
                      <a:headEnd type="none" w="med" len="med"/>
                      <a:tailEnd type="none" w="med" len="med"/>
                    </a:lnB>
                    <a:solidFill>
                      <a:srgbClr val="FFFFFF"/>
                    </a:solidFill>
                  </a:tcPr>
                </a:tc>
                <a:tc>
                  <a:txBody>
                    <a:bodyPr/>
                    <a:lstStyle/>
                    <a:p>
                      <a:pPr marL="0" indent="0">
                        <a:buNone/>
                      </a:pPr>
                      <a:r>
                        <a:rPr lang="en-US" sz="1200" u="sng" dirty="0">
                          <a:solidFill>
                            <a:srgbClr val="1D2533"/>
                          </a:solidFill>
                          <a:latin typeface="Calibri" pitchFamily="34" charset="0"/>
                          <a:ea typeface="Calibri" pitchFamily="34" charset="-122"/>
                          <a:cs typeface="Calibri" pitchFamily="34" charset="-120"/>
                          <a:hlinkClick r:id="rId5">
                            <a:extLst>
                              <a:ext uri="{A12FA001-AC4F-418D-AE19-62706E023703}">
                                <ahyp:hlinkClr xmlns:ahyp="http://schemas.microsoft.com/office/drawing/2018/hyperlinkcolor" val="tx"/>
                              </a:ext>
                            </a:extLst>
                          </a:hlinkClick>
                        </a:rPr>
                        <a:t>B. Wheeler</a:t>
                      </a:r>
                      <a:endParaRPr lang="en-US" sz="1200" dirty="0">
                        <a:latin typeface="Calibri" charset="0"/>
                        <a:ea typeface="Calibri" charset="0"/>
                        <a:cs typeface="Calibri" charset="0"/>
                      </a:endParaRPr>
                    </a:p>
                  </a:txBody>
                  <a:tcPr marL="109728" marR="109728" marT="27432" marB="27432" anchor="ctr">
                    <a:lnL w="6350" cap="flat" cmpd="sng" algn="ctr">
                      <a:solidFill>
                        <a:srgbClr val="D3D9E1"/>
                      </a:solidFill>
                      <a:prstDash val="solid"/>
                      <a:round/>
                      <a:headEnd type="none" w="med" len="med"/>
                      <a:tailEnd type="none" w="med" len="med"/>
                    </a:lnL>
                    <a:lnR w="6350" cap="flat" cmpd="sng" algn="ctr">
                      <a:solidFill>
                        <a:srgbClr val="D3D9E1"/>
                      </a:solidFill>
                      <a:prstDash val="solid"/>
                      <a:round/>
                      <a:headEnd type="none" w="med" len="med"/>
                      <a:tailEnd type="none" w="med" len="med"/>
                    </a:lnR>
                    <a:lnT w="6350" cap="flat" cmpd="sng" algn="ctr">
                      <a:solidFill>
                        <a:srgbClr val="D3D9E1"/>
                      </a:solidFill>
                      <a:prstDash val="solid"/>
                      <a:round/>
                      <a:headEnd type="none" w="med" len="med"/>
                      <a:tailEnd type="none" w="med" len="med"/>
                    </a:lnT>
                    <a:lnB w="6350" cap="flat" cmpd="sng" algn="ctr">
                      <a:solidFill>
                        <a:srgbClr val="D3D9E1"/>
                      </a:solidFill>
                      <a:prstDash val="solid"/>
                      <a:round/>
                      <a:headEnd type="none" w="med" len="med"/>
                      <a:tailEnd type="none" w="med" len="med"/>
                    </a:lnB>
                    <a:solidFill>
                      <a:srgbClr val="FFFFFF"/>
                    </a:solidFill>
                  </a:tcPr>
                </a:tc>
                <a:extLst>
                  <a:ext uri="{0D108BD9-81ED-4DB2-BD59-A6C34878D82A}">
                    <a16:rowId xmlns:a16="http://schemas.microsoft.com/office/drawing/2014/main" val="10006"/>
                  </a:ext>
                </a:extLst>
              </a:tr>
              <a:tr h="384048">
                <a:tc>
                  <a:txBody>
                    <a:bodyPr/>
                    <a:lstStyle/>
                    <a:p>
                      <a:pPr marL="0" indent="0">
                        <a:buNone/>
                      </a:pPr>
                      <a:r>
                        <a:rPr lang="en-US" sz="1200" dirty="0">
                          <a:solidFill>
                            <a:srgbClr val="1D2533"/>
                          </a:solidFill>
                          <a:latin typeface="Calibri" pitchFamily="34" charset="0"/>
                          <a:ea typeface="Calibri" pitchFamily="34" charset="-122"/>
                          <a:cs typeface="Calibri" pitchFamily="34" charset="-120"/>
                        </a:rPr>
                        <a:t>Wed, Nov. 18</a:t>
                      </a:r>
                      <a:endParaRPr lang="en-US" sz="1200" dirty="0">
                        <a:latin typeface="Calibri" charset="0"/>
                        <a:ea typeface="Calibri" charset="0"/>
                        <a:cs typeface="Calibri" charset="0"/>
                      </a:endParaRPr>
                    </a:p>
                  </a:txBody>
                  <a:tcPr marL="109728" marR="109728" marT="27432" marB="27432" anchor="ctr">
                    <a:lnL w="6350" cap="flat" cmpd="sng" algn="ctr">
                      <a:solidFill>
                        <a:srgbClr val="D3D9E1"/>
                      </a:solidFill>
                      <a:prstDash val="solid"/>
                      <a:round/>
                      <a:headEnd type="none" w="med" len="med"/>
                      <a:tailEnd type="none" w="med" len="med"/>
                    </a:lnL>
                    <a:lnR w="6350" cap="flat" cmpd="sng" algn="ctr">
                      <a:solidFill>
                        <a:srgbClr val="D3D9E1"/>
                      </a:solidFill>
                      <a:prstDash val="solid"/>
                      <a:round/>
                      <a:headEnd type="none" w="med" len="med"/>
                      <a:tailEnd type="none" w="med" len="med"/>
                    </a:lnR>
                    <a:lnT w="6350" cap="flat" cmpd="sng" algn="ctr">
                      <a:solidFill>
                        <a:srgbClr val="D3D9E1"/>
                      </a:solidFill>
                      <a:prstDash val="solid"/>
                      <a:round/>
                      <a:headEnd type="none" w="med" len="med"/>
                      <a:tailEnd type="none" w="med" len="med"/>
                    </a:lnT>
                    <a:lnB w="6350" cap="flat" cmpd="sng" algn="ctr">
                      <a:solidFill>
                        <a:srgbClr val="D3D9E1"/>
                      </a:solidFill>
                      <a:prstDash val="solid"/>
                      <a:round/>
                      <a:headEnd type="none" w="med" len="med"/>
                      <a:tailEnd type="none" w="med" len="med"/>
                    </a:lnB>
                    <a:solidFill>
                      <a:srgbClr val="EEF2F7"/>
                    </a:solidFill>
                  </a:tcPr>
                </a:tc>
                <a:tc>
                  <a:txBody>
                    <a:bodyPr/>
                    <a:lstStyle/>
                    <a:p>
                      <a:pPr marL="0" indent="0">
                        <a:buNone/>
                      </a:pPr>
                      <a:r>
                        <a:rPr lang="en-US" sz="1200" dirty="0">
                          <a:solidFill>
                            <a:srgbClr val="1D2533"/>
                          </a:solidFill>
                          <a:latin typeface="Calibri" pitchFamily="34" charset="0"/>
                          <a:ea typeface="Calibri" pitchFamily="34" charset="-122"/>
                          <a:cs typeface="Calibri" pitchFamily="34" charset="-120"/>
                        </a:rPr>
                        <a:t>2:00–3:00 pm</a:t>
                      </a:r>
                      <a:endParaRPr lang="en-US" sz="1200" dirty="0">
                        <a:latin typeface="Calibri" charset="0"/>
                        <a:ea typeface="Calibri" charset="0"/>
                        <a:cs typeface="Calibri" charset="0"/>
                      </a:endParaRPr>
                    </a:p>
                  </a:txBody>
                  <a:tcPr marL="109728" marR="109728" marT="27432" marB="27432" anchor="ctr">
                    <a:lnL w="6350" cap="flat" cmpd="sng" algn="ctr">
                      <a:solidFill>
                        <a:srgbClr val="D3D9E1"/>
                      </a:solidFill>
                      <a:prstDash val="solid"/>
                      <a:round/>
                      <a:headEnd type="none" w="med" len="med"/>
                      <a:tailEnd type="none" w="med" len="med"/>
                    </a:lnL>
                    <a:lnR w="6350" cap="flat" cmpd="sng" algn="ctr">
                      <a:solidFill>
                        <a:srgbClr val="D3D9E1"/>
                      </a:solidFill>
                      <a:prstDash val="solid"/>
                      <a:round/>
                      <a:headEnd type="none" w="med" len="med"/>
                      <a:tailEnd type="none" w="med" len="med"/>
                    </a:lnR>
                    <a:lnT w="6350" cap="flat" cmpd="sng" algn="ctr">
                      <a:solidFill>
                        <a:srgbClr val="D3D9E1"/>
                      </a:solidFill>
                      <a:prstDash val="solid"/>
                      <a:round/>
                      <a:headEnd type="none" w="med" len="med"/>
                      <a:tailEnd type="none" w="med" len="med"/>
                    </a:lnT>
                    <a:lnB w="6350" cap="flat" cmpd="sng" algn="ctr">
                      <a:solidFill>
                        <a:srgbClr val="D3D9E1"/>
                      </a:solidFill>
                      <a:prstDash val="solid"/>
                      <a:round/>
                      <a:headEnd type="none" w="med" len="med"/>
                      <a:tailEnd type="none" w="med" len="med"/>
                    </a:lnB>
                    <a:solidFill>
                      <a:srgbClr val="EEF2F7"/>
                    </a:solidFill>
                  </a:tcPr>
                </a:tc>
                <a:tc>
                  <a:txBody>
                    <a:bodyPr/>
                    <a:lstStyle/>
                    <a:p>
                      <a:pPr marL="0" indent="0">
                        <a:buNone/>
                      </a:pPr>
                      <a:r>
                        <a:rPr lang="en-US" sz="1200" b="1" u="sng" dirty="0">
                          <a:solidFill>
                            <a:srgbClr val="0A1F44"/>
                          </a:solidFill>
                          <a:latin typeface="Calibri" pitchFamily="34" charset="0"/>
                          <a:ea typeface="Calibri" pitchFamily="34" charset="-122"/>
                          <a:cs typeface="Calibri" pitchFamily="34" charset="-120"/>
                          <a:hlinkClick r:id="rId4">
                            <a:extLst>
                              <a:ext uri="{A12FA001-AC4F-418D-AE19-62706E023703}">
                                <ahyp:hlinkClr xmlns:ahyp="http://schemas.microsoft.com/office/drawing/2018/hyperlinkcolor" val="tx"/>
                              </a:ext>
                            </a:extLst>
                          </a:hlinkClick>
                        </a:rPr>
                        <a:t>The AI 3D Revolution: From Prompt to Production-Ready Assets</a:t>
                      </a:r>
                      <a:endParaRPr lang="en-US" sz="1200" dirty="0">
                        <a:latin typeface="Calibri" charset="0"/>
                        <a:ea typeface="Calibri" charset="0"/>
                        <a:cs typeface="Calibri" charset="0"/>
                      </a:endParaRPr>
                    </a:p>
                  </a:txBody>
                  <a:tcPr marL="109728" marR="109728" marT="27432" marB="27432" anchor="ctr">
                    <a:lnL w="6350" cap="flat" cmpd="sng" algn="ctr">
                      <a:solidFill>
                        <a:srgbClr val="D3D9E1"/>
                      </a:solidFill>
                      <a:prstDash val="solid"/>
                      <a:round/>
                      <a:headEnd type="none" w="med" len="med"/>
                      <a:tailEnd type="none" w="med" len="med"/>
                    </a:lnL>
                    <a:lnR w="6350" cap="flat" cmpd="sng" algn="ctr">
                      <a:solidFill>
                        <a:srgbClr val="D3D9E1"/>
                      </a:solidFill>
                      <a:prstDash val="solid"/>
                      <a:round/>
                      <a:headEnd type="none" w="med" len="med"/>
                      <a:tailEnd type="none" w="med" len="med"/>
                    </a:lnR>
                    <a:lnT w="6350" cap="flat" cmpd="sng" algn="ctr">
                      <a:solidFill>
                        <a:srgbClr val="D3D9E1"/>
                      </a:solidFill>
                      <a:prstDash val="solid"/>
                      <a:round/>
                      <a:headEnd type="none" w="med" len="med"/>
                      <a:tailEnd type="none" w="med" len="med"/>
                    </a:lnT>
                    <a:lnB w="6350" cap="flat" cmpd="sng" algn="ctr">
                      <a:solidFill>
                        <a:srgbClr val="D3D9E1"/>
                      </a:solidFill>
                      <a:prstDash val="solid"/>
                      <a:round/>
                      <a:headEnd type="none" w="med" len="med"/>
                      <a:tailEnd type="none" w="med" len="med"/>
                    </a:lnB>
                    <a:solidFill>
                      <a:srgbClr val="EEF2F7"/>
                    </a:solidFill>
                  </a:tcPr>
                </a:tc>
                <a:tc>
                  <a:txBody>
                    <a:bodyPr/>
                    <a:lstStyle/>
                    <a:p>
                      <a:pPr marL="0" indent="0">
                        <a:buNone/>
                      </a:pPr>
                      <a:r>
                        <a:rPr lang="en-US" sz="1200" u="sng" dirty="0">
                          <a:solidFill>
                            <a:srgbClr val="1D2533"/>
                          </a:solidFill>
                          <a:latin typeface="Calibri" pitchFamily="34" charset="0"/>
                          <a:ea typeface="Calibri" pitchFamily="34" charset="-122"/>
                          <a:cs typeface="Calibri" pitchFamily="34" charset="-120"/>
                          <a:hlinkClick r:id="rId6">
                            <a:extLst>
                              <a:ext uri="{A12FA001-AC4F-418D-AE19-62706E023703}">
                                <ahyp:hlinkClr xmlns:ahyp="http://schemas.microsoft.com/office/drawing/2018/hyperlinkcolor" val="tx"/>
                              </a:ext>
                            </a:extLst>
                          </a:hlinkClick>
                        </a:rPr>
                        <a:t>A. Alvarez</a:t>
                      </a:r>
                      <a:endParaRPr lang="en-US" sz="1200" dirty="0">
                        <a:latin typeface="Calibri" charset="0"/>
                        <a:ea typeface="Calibri" charset="0"/>
                        <a:cs typeface="Calibri" charset="0"/>
                      </a:endParaRPr>
                    </a:p>
                  </a:txBody>
                  <a:tcPr marL="109728" marR="109728" marT="27432" marB="27432" anchor="ctr">
                    <a:lnL w="6350" cap="flat" cmpd="sng" algn="ctr">
                      <a:solidFill>
                        <a:srgbClr val="D3D9E1"/>
                      </a:solidFill>
                      <a:prstDash val="solid"/>
                      <a:round/>
                      <a:headEnd type="none" w="med" len="med"/>
                      <a:tailEnd type="none" w="med" len="med"/>
                    </a:lnL>
                    <a:lnR w="6350" cap="flat" cmpd="sng" algn="ctr">
                      <a:solidFill>
                        <a:srgbClr val="D3D9E1"/>
                      </a:solidFill>
                      <a:prstDash val="solid"/>
                      <a:round/>
                      <a:headEnd type="none" w="med" len="med"/>
                      <a:tailEnd type="none" w="med" len="med"/>
                    </a:lnR>
                    <a:lnT w="6350" cap="flat" cmpd="sng" algn="ctr">
                      <a:solidFill>
                        <a:srgbClr val="D3D9E1"/>
                      </a:solidFill>
                      <a:prstDash val="solid"/>
                      <a:round/>
                      <a:headEnd type="none" w="med" len="med"/>
                      <a:tailEnd type="none" w="med" len="med"/>
                    </a:lnT>
                    <a:lnB w="6350" cap="flat" cmpd="sng" algn="ctr">
                      <a:solidFill>
                        <a:srgbClr val="D3D9E1"/>
                      </a:solidFill>
                      <a:prstDash val="solid"/>
                      <a:round/>
                      <a:headEnd type="none" w="med" len="med"/>
                      <a:tailEnd type="none" w="med" len="med"/>
                    </a:lnB>
                    <a:solidFill>
                      <a:srgbClr val="EEF2F7"/>
                    </a:solidFill>
                  </a:tcPr>
                </a:tc>
                <a:extLst>
                  <a:ext uri="{0D108BD9-81ED-4DB2-BD59-A6C34878D82A}">
                    <a16:rowId xmlns:a16="http://schemas.microsoft.com/office/drawing/2014/main" val="10007"/>
                  </a:ext>
                </a:extLst>
              </a:tr>
              <a:tr h="384048">
                <a:tc>
                  <a:txBody>
                    <a:bodyPr/>
                    <a:lstStyle/>
                    <a:p>
                      <a:pPr marL="0" indent="0">
                        <a:buNone/>
                      </a:pPr>
                      <a:r>
                        <a:rPr lang="en-US" sz="1200" dirty="0">
                          <a:solidFill>
                            <a:srgbClr val="1D2533"/>
                          </a:solidFill>
                          <a:latin typeface="Calibri" pitchFamily="34" charset="0"/>
                          <a:ea typeface="Calibri" pitchFamily="34" charset="-122"/>
                          <a:cs typeface="Calibri" pitchFamily="34" charset="-120"/>
                        </a:rPr>
                        <a:t>Wed, Nov. 25</a:t>
                      </a:r>
                      <a:endParaRPr lang="en-US" sz="1200" dirty="0">
                        <a:latin typeface="Calibri" charset="0"/>
                        <a:ea typeface="Calibri" charset="0"/>
                        <a:cs typeface="Calibri" charset="0"/>
                      </a:endParaRPr>
                    </a:p>
                  </a:txBody>
                  <a:tcPr marL="109728" marR="109728" marT="27432" marB="27432" anchor="ctr">
                    <a:lnL w="6350" cap="flat" cmpd="sng" algn="ctr">
                      <a:solidFill>
                        <a:srgbClr val="D3D9E1"/>
                      </a:solidFill>
                      <a:prstDash val="solid"/>
                      <a:round/>
                      <a:headEnd type="none" w="med" len="med"/>
                      <a:tailEnd type="none" w="med" len="med"/>
                    </a:lnL>
                    <a:lnR w="6350" cap="flat" cmpd="sng" algn="ctr">
                      <a:solidFill>
                        <a:srgbClr val="D3D9E1"/>
                      </a:solidFill>
                      <a:prstDash val="solid"/>
                      <a:round/>
                      <a:headEnd type="none" w="med" len="med"/>
                      <a:tailEnd type="none" w="med" len="med"/>
                    </a:lnR>
                    <a:lnT w="6350" cap="flat" cmpd="sng" algn="ctr">
                      <a:solidFill>
                        <a:srgbClr val="D3D9E1"/>
                      </a:solidFill>
                      <a:prstDash val="solid"/>
                      <a:round/>
                      <a:headEnd type="none" w="med" len="med"/>
                      <a:tailEnd type="none" w="med" len="med"/>
                    </a:lnT>
                    <a:lnB w="6350" cap="flat" cmpd="sng" algn="ctr">
                      <a:solidFill>
                        <a:srgbClr val="D3D9E1"/>
                      </a:solidFill>
                      <a:prstDash val="solid"/>
                      <a:round/>
                      <a:headEnd type="none" w="med" len="med"/>
                      <a:tailEnd type="none" w="med" len="med"/>
                    </a:lnB>
                    <a:solidFill>
                      <a:srgbClr val="FFFFFF"/>
                    </a:solidFill>
                  </a:tcPr>
                </a:tc>
                <a:tc>
                  <a:txBody>
                    <a:bodyPr/>
                    <a:lstStyle/>
                    <a:p>
                      <a:pPr marL="0" indent="0">
                        <a:buNone/>
                      </a:pPr>
                      <a:r>
                        <a:rPr lang="en-US" sz="1200" dirty="0">
                          <a:solidFill>
                            <a:srgbClr val="1D2533"/>
                          </a:solidFill>
                          <a:latin typeface="Calibri" pitchFamily="34" charset="0"/>
                          <a:ea typeface="Calibri" pitchFamily="34" charset="-122"/>
                          <a:cs typeface="Calibri" pitchFamily="34" charset="-120"/>
                        </a:rPr>
                        <a:t>12:00–1:30 pm</a:t>
                      </a:r>
                      <a:endParaRPr lang="en-US" sz="1200" dirty="0">
                        <a:latin typeface="Calibri" charset="0"/>
                        <a:ea typeface="Calibri" charset="0"/>
                        <a:cs typeface="Calibri" charset="0"/>
                      </a:endParaRPr>
                    </a:p>
                  </a:txBody>
                  <a:tcPr marL="109728" marR="109728" marT="27432" marB="27432" anchor="ctr">
                    <a:lnL w="6350" cap="flat" cmpd="sng" algn="ctr">
                      <a:solidFill>
                        <a:srgbClr val="D3D9E1"/>
                      </a:solidFill>
                      <a:prstDash val="solid"/>
                      <a:round/>
                      <a:headEnd type="none" w="med" len="med"/>
                      <a:tailEnd type="none" w="med" len="med"/>
                    </a:lnL>
                    <a:lnR w="6350" cap="flat" cmpd="sng" algn="ctr">
                      <a:solidFill>
                        <a:srgbClr val="D3D9E1"/>
                      </a:solidFill>
                      <a:prstDash val="solid"/>
                      <a:round/>
                      <a:headEnd type="none" w="med" len="med"/>
                      <a:tailEnd type="none" w="med" len="med"/>
                    </a:lnR>
                    <a:lnT w="6350" cap="flat" cmpd="sng" algn="ctr">
                      <a:solidFill>
                        <a:srgbClr val="D3D9E1"/>
                      </a:solidFill>
                      <a:prstDash val="solid"/>
                      <a:round/>
                      <a:headEnd type="none" w="med" len="med"/>
                      <a:tailEnd type="none" w="med" len="med"/>
                    </a:lnT>
                    <a:lnB w="6350" cap="flat" cmpd="sng" algn="ctr">
                      <a:solidFill>
                        <a:srgbClr val="D3D9E1"/>
                      </a:solidFill>
                      <a:prstDash val="solid"/>
                      <a:round/>
                      <a:headEnd type="none" w="med" len="med"/>
                      <a:tailEnd type="none" w="med" len="med"/>
                    </a:lnB>
                    <a:solidFill>
                      <a:srgbClr val="FFFFFF"/>
                    </a:solidFill>
                  </a:tcPr>
                </a:tc>
                <a:tc>
                  <a:txBody>
                    <a:bodyPr/>
                    <a:lstStyle/>
                    <a:p>
                      <a:pPr marL="0" indent="0">
                        <a:buNone/>
                      </a:pPr>
                      <a:r>
                        <a:rPr lang="en-US" sz="1200" b="1" u="sng" dirty="0">
                          <a:solidFill>
                            <a:srgbClr val="0A1F44"/>
                          </a:solidFill>
                          <a:latin typeface="Calibri" pitchFamily="34" charset="0"/>
                          <a:ea typeface="Calibri" pitchFamily="34" charset="-122"/>
                          <a:cs typeface="Calibri" pitchFamily="34" charset="-120"/>
                          <a:hlinkClick r:id="rId4">
                            <a:extLst>
                              <a:ext uri="{A12FA001-AC4F-418D-AE19-62706E023703}">
                                <ahyp:hlinkClr xmlns:ahyp="http://schemas.microsoft.com/office/drawing/2018/hyperlinkcolor" val="tx"/>
                              </a:ext>
                            </a:extLst>
                          </a:hlinkClick>
                        </a:rPr>
                        <a:t>Mini Maker: Thankful Origami — Folding &amp; Structural Geometry</a:t>
                      </a:r>
                      <a:endParaRPr lang="en-US" sz="1200" dirty="0">
                        <a:latin typeface="Calibri" charset="0"/>
                        <a:ea typeface="Calibri" charset="0"/>
                        <a:cs typeface="Calibri" charset="0"/>
                      </a:endParaRPr>
                    </a:p>
                  </a:txBody>
                  <a:tcPr marL="109728" marR="109728" marT="27432" marB="27432" anchor="ctr">
                    <a:lnL w="6350" cap="flat" cmpd="sng" algn="ctr">
                      <a:solidFill>
                        <a:srgbClr val="D3D9E1"/>
                      </a:solidFill>
                      <a:prstDash val="solid"/>
                      <a:round/>
                      <a:headEnd type="none" w="med" len="med"/>
                      <a:tailEnd type="none" w="med" len="med"/>
                    </a:lnL>
                    <a:lnR w="6350" cap="flat" cmpd="sng" algn="ctr">
                      <a:solidFill>
                        <a:srgbClr val="D3D9E1"/>
                      </a:solidFill>
                      <a:prstDash val="solid"/>
                      <a:round/>
                      <a:headEnd type="none" w="med" len="med"/>
                      <a:tailEnd type="none" w="med" len="med"/>
                    </a:lnR>
                    <a:lnT w="6350" cap="flat" cmpd="sng" algn="ctr">
                      <a:solidFill>
                        <a:srgbClr val="D3D9E1"/>
                      </a:solidFill>
                      <a:prstDash val="solid"/>
                      <a:round/>
                      <a:headEnd type="none" w="med" len="med"/>
                      <a:tailEnd type="none" w="med" len="med"/>
                    </a:lnT>
                    <a:lnB w="6350" cap="flat" cmpd="sng" algn="ctr">
                      <a:solidFill>
                        <a:srgbClr val="D3D9E1"/>
                      </a:solidFill>
                      <a:prstDash val="solid"/>
                      <a:round/>
                      <a:headEnd type="none" w="med" len="med"/>
                      <a:tailEnd type="none" w="med" len="med"/>
                    </a:lnB>
                    <a:solidFill>
                      <a:srgbClr val="FFFFFF"/>
                    </a:solidFill>
                  </a:tcPr>
                </a:tc>
                <a:tc>
                  <a:txBody>
                    <a:bodyPr/>
                    <a:lstStyle/>
                    <a:p>
                      <a:pPr marL="0" indent="0">
                        <a:buNone/>
                      </a:pPr>
                      <a:r>
                        <a:rPr lang="en-US" sz="1200" u="sng" dirty="0">
                          <a:solidFill>
                            <a:srgbClr val="1D2533"/>
                          </a:solidFill>
                          <a:latin typeface="Calibri" pitchFamily="34" charset="0"/>
                          <a:ea typeface="Calibri" pitchFamily="34" charset="-122"/>
                          <a:cs typeface="Calibri" pitchFamily="34" charset="-120"/>
                          <a:hlinkClick r:id="rId5">
                            <a:extLst>
                              <a:ext uri="{A12FA001-AC4F-418D-AE19-62706E023703}">
                                <ahyp:hlinkClr xmlns:ahyp="http://schemas.microsoft.com/office/drawing/2018/hyperlinkcolor" val="tx"/>
                              </a:ext>
                            </a:extLst>
                          </a:hlinkClick>
                        </a:rPr>
                        <a:t>B. Wheeler</a:t>
                      </a:r>
                      <a:endParaRPr lang="en-US" sz="1200" dirty="0">
                        <a:latin typeface="Calibri" charset="0"/>
                        <a:ea typeface="Calibri" charset="0"/>
                        <a:cs typeface="Calibri" charset="0"/>
                      </a:endParaRPr>
                    </a:p>
                  </a:txBody>
                  <a:tcPr marL="109728" marR="109728" marT="27432" marB="27432" anchor="ctr">
                    <a:lnL w="6350" cap="flat" cmpd="sng" algn="ctr">
                      <a:solidFill>
                        <a:srgbClr val="D3D9E1"/>
                      </a:solidFill>
                      <a:prstDash val="solid"/>
                      <a:round/>
                      <a:headEnd type="none" w="med" len="med"/>
                      <a:tailEnd type="none" w="med" len="med"/>
                    </a:lnL>
                    <a:lnR w="6350" cap="flat" cmpd="sng" algn="ctr">
                      <a:solidFill>
                        <a:srgbClr val="D3D9E1"/>
                      </a:solidFill>
                      <a:prstDash val="solid"/>
                      <a:round/>
                      <a:headEnd type="none" w="med" len="med"/>
                      <a:tailEnd type="none" w="med" len="med"/>
                    </a:lnR>
                    <a:lnT w="6350" cap="flat" cmpd="sng" algn="ctr">
                      <a:solidFill>
                        <a:srgbClr val="D3D9E1"/>
                      </a:solidFill>
                      <a:prstDash val="solid"/>
                      <a:round/>
                      <a:headEnd type="none" w="med" len="med"/>
                      <a:tailEnd type="none" w="med" len="med"/>
                    </a:lnT>
                    <a:lnB w="6350" cap="flat" cmpd="sng" algn="ctr">
                      <a:solidFill>
                        <a:srgbClr val="D3D9E1"/>
                      </a:solidFill>
                      <a:prstDash val="solid"/>
                      <a:round/>
                      <a:headEnd type="none" w="med" len="med"/>
                      <a:tailEnd type="none" w="med" len="med"/>
                    </a:lnB>
                    <a:solidFill>
                      <a:srgbClr val="FFFFFF"/>
                    </a:solidFill>
                  </a:tcPr>
                </a:tc>
                <a:extLst>
                  <a:ext uri="{0D108BD9-81ED-4DB2-BD59-A6C34878D82A}">
                    <a16:rowId xmlns:a16="http://schemas.microsoft.com/office/drawing/2014/main" val="10008"/>
                  </a:ext>
                </a:extLst>
              </a:tr>
              <a:tr h="384048">
                <a:tc>
                  <a:txBody>
                    <a:bodyPr/>
                    <a:lstStyle/>
                    <a:p>
                      <a:pPr marL="0" indent="0">
                        <a:buNone/>
                      </a:pPr>
                      <a:r>
                        <a:rPr lang="en-US" sz="1200" dirty="0">
                          <a:solidFill>
                            <a:srgbClr val="1D2533"/>
                          </a:solidFill>
                          <a:latin typeface="Calibri" pitchFamily="34" charset="0"/>
                          <a:ea typeface="Calibri" pitchFamily="34" charset="-122"/>
                          <a:cs typeface="Calibri" pitchFamily="34" charset="-120"/>
                        </a:rPr>
                        <a:t>Wed, Dec. 9</a:t>
                      </a:r>
                      <a:endParaRPr lang="en-US" sz="1200" dirty="0">
                        <a:latin typeface="Calibri" charset="0"/>
                        <a:ea typeface="Calibri" charset="0"/>
                        <a:cs typeface="Calibri" charset="0"/>
                      </a:endParaRPr>
                    </a:p>
                  </a:txBody>
                  <a:tcPr marL="109728" marR="109728" marT="27432" marB="27432" anchor="ctr">
                    <a:lnL w="6350" cap="flat" cmpd="sng" algn="ctr">
                      <a:solidFill>
                        <a:srgbClr val="D3D9E1"/>
                      </a:solidFill>
                      <a:prstDash val="solid"/>
                      <a:round/>
                      <a:headEnd type="none" w="med" len="med"/>
                      <a:tailEnd type="none" w="med" len="med"/>
                    </a:lnL>
                    <a:lnR w="6350" cap="flat" cmpd="sng" algn="ctr">
                      <a:solidFill>
                        <a:srgbClr val="D3D9E1"/>
                      </a:solidFill>
                      <a:prstDash val="solid"/>
                      <a:round/>
                      <a:headEnd type="none" w="med" len="med"/>
                      <a:tailEnd type="none" w="med" len="med"/>
                    </a:lnR>
                    <a:lnT w="6350" cap="flat" cmpd="sng" algn="ctr">
                      <a:solidFill>
                        <a:srgbClr val="D3D9E1"/>
                      </a:solidFill>
                      <a:prstDash val="solid"/>
                      <a:round/>
                      <a:headEnd type="none" w="med" len="med"/>
                      <a:tailEnd type="none" w="med" len="med"/>
                    </a:lnT>
                    <a:lnB w="6350" cap="flat" cmpd="sng" algn="ctr">
                      <a:solidFill>
                        <a:srgbClr val="D3D9E1"/>
                      </a:solidFill>
                      <a:prstDash val="solid"/>
                      <a:round/>
                      <a:headEnd type="none" w="med" len="med"/>
                      <a:tailEnd type="none" w="med" len="med"/>
                    </a:lnB>
                    <a:solidFill>
                      <a:srgbClr val="EEF2F7"/>
                    </a:solidFill>
                  </a:tcPr>
                </a:tc>
                <a:tc>
                  <a:txBody>
                    <a:bodyPr/>
                    <a:lstStyle/>
                    <a:p>
                      <a:pPr marL="0" indent="0">
                        <a:buNone/>
                      </a:pPr>
                      <a:r>
                        <a:rPr lang="en-US" sz="1200" dirty="0">
                          <a:solidFill>
                            <a:srgbClr val="1D2533"/>
                          </a:solidFill>
                          <a:latin typeface="Calibri" pitchFamily="34" charset="0"/>
                          <a:ea typeface="Calibri" pitchFamily="34" charset="-122"/>
                          <a:cs typeface="Calibri" pitchFamily="34" charset="-120"/>
                        </a:rPr>
                        <a:t>12:00–1:30 pm</a:t>
                      </a:r>
                      <a:endParaRPr lang="en-US" sz="1200" dirty="0">
                        <a:latin typeface="Calibri" charset="0"/>
                        <a:ea typeface="Calibri" charset="0"/>
                        <a:cs typeface="Calibri" charset="0"/>
                      </a:endParaRPr>
                    </a:p>
                  </a:txBody>
                  <a:tcPr marL="109728" marR="109728" marT="27432" marB="27432" anchor="ctr">
                    <a:lnL w="6350" cap="flat" cmpd="sng" algn="ctr">
                      <a:solidFill>
                        <a:srgbClr val="D3D9E1"/>
                      </a:solidFill>
                      <a:prstDash val="solid"/>
                      <a:round/>
                      <a:headEnd type="none" w="med" len="med"/>
                      <a:tailEnd type="none" w="med" len="med"/>
                    </a:lnL>
                    <a:lnR w="6350" cap="flat" cmpd="sng" algn="ctr">
                      <a:solidFill>
                        <a:srgbClr val="D3D9E1"/>
                      </a:solidFill>
                      <a:prstDash val="solid"/>
                      <a:round/>
                      <a:headEnd type="none" w="med" len="med"/>
                      <a:tailEnd type="none" w="med" len="med"/>
                    </a:lnR>
                    <a:lnT w="6350" cap="flat" cmpd="sng" algn="ctr">
                      <a:solidFill>
                        <a:srgbClr val="D3D9E1"/>
                      </a:solidFill>
                      <a:prstDash val="solid"/>
                      <a:round/>
                      <a:headEnd type="none" w="med" len="med"/>
                      <a:tailEnd type="none" w="med" len="med"/>
                    </a:lnT>
                    <a:lnB w="6350" cap="flat" cmpd="sng" algn="ctr">
                      <a:solidFill>
                        <a:srgbClr val="D3D9E1"/>
                      </a:solidFill>
                      <a:prstDash val="solid"/>
                      <a:round/>
                      <a:headEnd type="none" w="med" len="med"/>
                      <a:tailEnd type="none" w="med" len="med"/>
                    </a:lnB>
                    <a:solidFill>
                      <a:srgbClr val="EEF2F7"/>
                    </a:solidFill>
                  </a:tcPr>
                </a:tc>
                <a:tc>
                  <a:txBody>
                    <a:bodyPr/>
                    <a:lstStyle/>
                    <a:p>
                      <a:pPr marL="0" indent="0">
                        <a:buNone/>
                      </a:pPr>
                      <a:r>
                        <a:rPr lang="en-US" sz="1200" b="1" u="sng" dirty="0">
                          <a:solidFill>
                            <a:srgbClr val="0A1F44"/>
                          </a:solidFill>
                          <a:latin typeface="Calibri" pitchFamily="34" charset="0"/>
                          <a:ea typeface="Calibri" pitchFamily="34" charset="-122"/>
                          <a:cs typeface="Calibri" pitchFamily="34" charset="-120"/>
                          <a:hlinkClick r:id="rId4">
                            <a:extLst>
                              <a:ext uri="{A12FA001-AC4F-418D-AE19-62706E023703}">
                                <ahyp:hlinkClr xmlns:ahyp="http://schemas.microsoft.com/office/drawing/2018/hyperlinkcolor" val="tx"/>
                              </a:ext>
                            </a:extLst>
                          </a:hlinkClick>
                        </a:rPr>
                        <a:t>Mini Maker: Silent Painting — Composition &amp; Color Theory</a:t>
                      </a:r>
                      <a:endParaRPr lang="en-US" sz="1200" dirty="0">
                        <a:latin typeface="Calibri" charset="0"/>
                        <a:ea typeface="Calibri" charset="0"/>
                        <a:cs typeface="Calibri" charset="0"/>
                      </a:endParaRPr>
                    </a:p>
                  </a:txBody>
                  <a:tcPr marL="109728" marR="109728" marT="27432" marB="27432" anchor="ctr">
                    <a:lnL w="6350" cap="flat" cmpd="sng" algn="ctr">
                      <a:solidFill>
                        <a:srgbClr val="D3D9E1"/>
                      </a:solidFill>
                      <a:prstDash val="solid"/>
                      <a:round/>
                      <a:headEnd type="none" w="med" len="med"/>
                      <a:tailEnd type="none" w="med" len="med"/>
                    </a:lnL>
                    <a:lnR w="6350" cap="flat" cmpd="sng" algn="ctr">
                      <a:solidFill>
                        <a:srgbClr val="D3D9E1"/>
                      </a:solidFill>
                      <a:prstDash val="solid"/>
                      <a:round/>
                      <a:headEnd type="none" w="med" len="med"/>
                      <a:tailEnd type="none" w="med" len="med"/>
                    </a:lnR>
                    <a:lnT w="6350" cap="flat" cmpd="sng" algn="ctr">
                      <a:solidFill>
                        <a:srgbClr val="D3D9E1"/>
                      </a:solidFill>
                      <a:prstDash val="solid"/>
                      <a:round/>
                      <a:headEnd type="none" w="med" len="med"/>
                      <a:tailEnd type="none" w="med" len="med"/>
                    </a:lnT>
                    <a:lnB w="6350" cap="flat" cmpd="sng" algn="ctr">
                      <a:solidFill>
                        <a:srgbClr val="D3D9E1"/>
                      </a:solidFill>
                      <a:prstDash val="solid"/>
                      <a:round/>
                      <a:headEnd type="none" w="med" len="med"/>
                      <a:tailEnd type="none" w="med" len="med"/>
                    </a:lnB>
                    <a:solidFill>
                      <a:srgbClr val="EEF2F7"/>
                    </a:solidFill>
                  </a:tcPr>
                </a:tc>
                <a:tc>
                  <a:txBody>
                    <a:bodyPr/>
                    <a:lstStyle/>
                    <a:p>
                      <a:pPr marL="0" indent="0">
                        <a:buNone/>
                      </a:pPr>
                      <a:r>
                        <a:rPr lang="en-US" sz="1200" u="sng" dirty="0">
                          <a:solidFill>
                            <a:srgbClr val="1D2533"/>
                          </a:solidFill>
                          <a:latin typeface="Calibri" pitchFamily="34" charset="0"/>
                          <a:ea typeface="Calibri" pitchFamily="34" charset="-122"/>
                          <a:cs typeface="Calibri" pitchFamily="34" charset="-120"/>
                          <a:hlinkClick r:id="rId5">
                            <a:extLst>
                              <a:ext uri="{A12FA001-AC4F-418D-AE19-62706E023703}">
                                <ahyp:hlinkClr xmlns:ahyp="http://schemas.microsoft.com/office/drawing/2018/hyperlinkcolor" val="tx"/>
                              </a:ext>
                            </a:extLst>
                          </a:hlinkClick>
                        </a:rPr>
                        <a:t>B. Wheeler</a:t>
                      </a:r>
                      <a:endParaRPr lang="en-US" sz="1200" dirty="0">
                        <a:latin typeface="Calibri" charset="0"/>
                        <a:ea typeface="Calibri" charset="0"/>
                        <a:cs typeface="Calibri" charset="0"/>
                      </a:endParaRPr>
                    </a:p>
                  </a:txBody>
                  <a:tcPr marL="109728" marR="109728" marT="27432" marB="27432" anchor="ctr">
                    <a:lnL w="6350" cap="flat" cmpd="sng" algn="ctr">
                      <a:solidFill>
                        <a:srgbClr val="D3D9E1"/>
                      </a:solidFill>
                      <a:prstDash val="solid"/>
                      <a:round/>
                      <a:headEnd type="none" w="med" len="med"/>
                      <a:tailEnd type="none" w="med" len="med"/>
                    </a:lnL>
                    <a:lnR w="6350" cap="flat" cmpd="sng" algn="ctr">
                      <a:solidFill>
                        <a:srgbClr val="D3D9E1"/>
                      </a:solidFill>
                      <a:prstDash val="solid"/>
                      <a:round/>
                      <a:headEnd type="none" w="med" len="med"/>
                      <a:tailEnd type="none" w="med" len="med"/>
                    </a:lnR>
                    <a:lnT w="6350" cap="flat" cmpd="sng" algn="ctr">
                      <a:solidFill>
                        <a:srgbClr val="D3D9E1"/>
                      </a:solidFill>
                      <a:prstDash val="solid"/>
                      <a:round/>
                      <a:headEnd type="none" w="med" len="med"/>
                      <a:tailEnd type="none" w="med" len="med"/>
                    </a:lnT>
                    <a:lnB w="6350" cap="flat" cmpd="sng" algn="ctr">
                      <a:solidFill>
                        <a:srgbClr val="D3D9E1"/>
                      </a:solidFill>
                      <a:prstDash val="solid"/>
                      <a:round/>
                      <a:headEnd type="none" w="med" len="med"/>
                      <a:tailEnd type="none" w="med" len="med"/>
                    </a:lnB>
                    <a:solidFill>
                      <a:srgbClr val="EEF2F7"/>
                    </a:solidFill>
                  </a:tcPr>
                </a:tc>
                <a:extLst>
                  <a:ext uri="{0D108BD9-81ED-4DB2-BD59-A6C34878D82A}">
                    <a16:rowId xmlns:a16="http://schemas.microsoft.com/office/drawing/2014/main" val="10009"/>
                  </a:ext>
                </a:extLst>
              </a:tr>
              <a:tr h="384048">
                <a:tc>
                  <a:txBody>
                    <a:bodyPr/>
                    <a:lstStyle/>
                    <a:p>
                      <a:pPr marL="0" indent="0">
                        <a:buNone/>
                      </a:pPr>
                      <a:r>
                        <a:rPr lang="en-US" sz="1200" dirty="0">
                          <a:solidFill>
                            <a:srgbClr val="1D2533"/>
                          </a:solidFill>
                          <a:latin typeface="Calibri" pitchFamily="34" charset="0"/>
                          <a:ea typeface="Calibri" pitchFamily="34" charset="-122"/>
                          <a:cs typeface="Calibri" pitchFamily="34" charset="-120"/>
                        </a:rPr>
                        <a:t>Wednesdays</a:t>
                      </a:r>
                      <a:endParaRPr lang="en-US" sz="1200" dirty="0">
                        <a:latin typeface="Calibri" charset="0"/>
                        <a:ea typeface="Calibri" charset="0"/>
                        <a:cs typeface="Calibri" charset="0"/>
                      </a:endParaRPr>
                    </a:p>
                  </a:txBody>
                  <a:tcPr marL="109728" marR="109728" marT="27432" marB="27432" anchor="ctr">
                    <a:lnL w="6350" cap="flat" cmpd="sng" algn="ctr">
                      <a:solidFill>
                        <a:srgbClr val="D3D9E1"/>
                      </a:solidFill>
                      <a:prstDash val="solid"/>
                      <a:round/>
                      <a:headEnd type="none" w="med" len="med"/>
                      <a:tailEnd type="none" w="med" len="med"/>
                    </a:lnL>
                    <a:lnR w="6350" cap="flat" cmpd="sng" algn="ctr">
                      <a:solidFill>
                        <a:srgbClr val="D3D9E1"/>
                      </a:solidFill>
                      <a:prstDash val="solid"/>
                      <a:round/>
                      <a:headEnd type="none" w="med" len="med"/>
                      <a:tailEnd type="none" w="med" len="med"/>
                    </a:lnR>
                    <a:lnT w="6350" cap="flat" cmpd="sng" algn="ctr">
                      <a:solidFill>
                        <a:srgbClr val="D3D9E1"/>
                      </a:solidFill>
                      <a:prstDash val="solid"/>
                      <a:round/>
                      <a:headEnd type="none" w="med" len="med"/>
                      <a:tailEnd type="none" w="med" len="med"/>
                    </a:lnT>
                    <a:lnB w="6350" cap="flat" cmpd="sng" algn="ctr">
                      <a:solidFill>
                        <a:srgbClr val="D3D9E1"/>
                      </a:solidFill>
                      <a:prstDash val="solid"/>
                      <a:round/>
                      <a:headEnd type="none" w="med" len="med"/>
                      <a:tailEnd type="none" w="med" len="med"/>
                    </a:lnB>
                    <a:solidFill>
                      <a:srgbClr val="FFFFFF"/>
                    </a:solidFill>
                  </a:tcPr>
                </a:tc>
                <a:tc>
                  <a:txBody>
                    <a:bodyPr/>
                    <a:lstStyle/>
                    <a:p>
                      <a:pPr marL="0" indent="0">
                        <a:buNone/>
                      </a:pPr>
                      <a:r>
                        <a:rPr lang="en-US" sz="1200" dirty="0">
                          <a:solidFill>
                            <a:srgbClr val="1D2533"/>
                          </a:solidFill>
                          <a:latin typeface="Calibri" pitchFamily="34" charset="0"/>
                          <a:ea typeface="Calibri" pitchFamily="34" charset="-122"/>
                          <a:cs typeface="Calibri" pitchFamily="34" charset="-120"/>
                        </a:rPr>
                        <a:t>9:30 am–1:00 pm</a:t>
                      </a:r>
                      <a:endParaRPr lang="en-US" sz="1200" dirty="0">
                        <a:latin typeface="Calibri" charset="0"/>
                        <a:ea typeface="Calibri" charset="0"/>
                        <a:cs typeface="Calibri" charset="0"/>
                      </a:endParaRPr>
                    </a:p>
                  </a:txBody>
                  <a:tcPr marL="109728" marR="109728" marT="27432" marB="27432" anchor="ctr">
                    <a:lnL w="6350" cap="flat" cmpd="sng" algn="ctr">
                      <a:solidFill>
                        <a:srgbClr val="D3D9E1"/>
                      </a:solidFill>
                      <a:prstDash val="solid"/>
                      <a:round/>
                      <a:headEnd type="none" w="med" len="med"/>
                      <a:tailEnd type="none" w="med" len="med"/>
                    </a:lnL>
                    <a:lnR w="6350" cap="flat" cmpd="sng" algn="ctr">
                      <a:solidFill>
                        <a:srgbClr val="D3D9E1"/>
                      </a:solidFill>
                      <a:prstDash val="solid"/>
                      <a:round/>
                      <a:headEnd type="none" w="med" len="med"/>
                      <a:tailEnd type="none" w="med" len="med"/>
                    </a:lnR>
                    <a:lnT w="6350" cap="flat" cmpd="sng" algn="ctr">
                      <a:solidFill>
                        <a:srgbClr val="D3D9E1"/>
                      </a:solidFill>
                      <a:prstDash val="solid"/>
                      <a:round/>
                      <a:headEnd type="none" w="med" len="med"/>
                      <a:tailEnd type="none" w="med" len="med"/>
                    </a:lnT>
                    <a:lnB w="6350" cap="flat" cmpd="sng" algn="ctr">
                      <a:solidFill>
                        <a:srgbClr val="D3D9E1"/>
                      </a:solidFill>
                      <a:prstDash val="solid"/>
                      <a:round/>
                      <a:headEnd type="none" w="med" len="med"/>
                      <a:tailEnd type="none" w="med" len="med"/>
                    </a:lnB>
                    <a:solidFill>
                      <a:srgbClr val="FFFFFF"/>
                    </a:solidFill>
                  </a:tcPr>
                </a:tc>
                <a:tc>
                  <a:txBody>
                    <a:bodyPr/>
                    <a:lstStyle/>
                    <a:p>
                      <a:pPr marL="0" indent="0">
                        <a:buNone/>
                      </a:pPr>
                      <a:r>
                        <a:rPr lang="en-US" sz="1200" b="1" u="sng" dirty="0">
                          <a:solidFill>
                            <a:srgbClr val="0A1F44"/>
                          </a:solidFill>
                          <a:latin typeface="Calibri" pitchFamily="34" charset="0"/>
                          <a:ea typeface="Calibri" pitchFamily="34" charset="-122"/>
                          <a:cs typeface="Calibri" pitchFamily="34" charset="-120"/>
                          <a:hlinkClick r:id="rId4">
                            <a:extLst>
                              <a:ext uri="{A12FA001-AC4F-418D-AE19-62706E023703}">
                                <ahyp:hlinkClr xmlns:ahyp="http://schemas.microsoft.com/office/drawing/2018/hyperlinkcolor" val="tx"/>
                              </a:ext>
                            </a:extLst>
                          </a:hlinkClick>
                        </a:rPr>
                        <a:t>Makerspace Tabling at the Bell Tower (drop-in, Oct. 7 – Dec. 16)</a:t>
                      </a:r>
                      <a:endParaRPr lang="en-US" sz="1200" dirty="0">
                        <a:latin typeface="Calibri" charset="0"/>
                        <a:ea typeface="Calibri" charset="0"/>
                        <a:cs typeface="Calibri" charset="0"/>
                      </a:endParaRPr>
                    </a:p>
                  </a:txBody>
                  <a:tcPr marL="109728" marR="109728" marT="27432" marB="27432" anchor="ctr">
                    <a:lnL w="6350" cap="flat" cmpd="sng" algn="ctr">
                      <a:solidFill>
                        <a:srgbClr val="D3D9E1"/>
                      </a:solidFill>
                      <a:prstDash val="solid"/>
                      <a:round/>
                      <a:headEnd type="none" w="med" len="med"/>
                      <a:tailEnd type="none" w="med" len="med"/>
                    </a:lnL>
                    <a:lnR w="6350" cap="flat" cmpd="sng" algn="ctr">
                      <a:solidFill>
                        <a:srgbClr val="D3D9E1"/>
                      </a:solidFill>
                      <a:prstDash val="solid"/>
                      <a:round/>
                      <a:headEnd type="none" w="med" len="med"/>
                      <a:tailEnd type="none" w="med" len="med"/>
                    </a:lnR>
                    <a:lnT w="6350" cap="flat" cmpd="sng" algn="ctr">
                      <a:solidFill>
                        <a:srgbClr val="D3D9E1"/>
                      </a:solidFill>
                      <a:prstDash val="solid"/>
                      <a:round/>
                      <a:headEnd type="none" w="med" len="med"/>
                      <a:tailEnd type="none" w="med" len="med"/>
                    </a:lnT>
                    <a:lnB w="6350" cap="flat" cmpd="sng" algn="ctr">
                      <a:solidFill>
                        <a:srgbClr val="D3D9E1"/>
                      </a:solidFill>
                      <a:prstDash val="solid"/>
                      <a:round/>
                      <a:headEnd type="none" w="med" len="med"/>
                      <a:tailEnd type="none" w="med" len="med"/>
                    </a:lnB>
                    <a:solidFill>
                      <a:srgbClr val="FFFFFF"/>
                    </a:solidFill>
                  </a:tcPr>
                </a:tc>
                <a:tc>
                  <a:txBody>
                    <a:bodyPr/>
                    <a:lstStyle/>
                    <a:p>
                      <a:pPr marL="0" indent="0">
                        <a:buNone/>
                      </a:pPr>
                      <a:r>
                        <a:rPr lang="en-US" sz="1200" u="sng" dirty="0">
                          <a:solidFill>
                            <a:srgbClr val="1D2533"/>
                          </a:solidFill>
                          <a:latin typeface="Calibri" pitchFamily="34" charset="0"/>
                          <a:ea typeface="Calibri" pitchFamily="34" charset="-122"/>
                          <a:cs typeface="Calibri" pitchFamily="34" charset="-120"/>
                          <a:hlinkClick r:id="rId5">
                            <a:extLst>
                              <a:ext uri="{A12FA001-AC4F-418D-AE19-62706E023703}">
                                <ahyp:hlinkClr xmlns:ahyp="http://schemas.microsoft.com/office/drawing/2018/hyperlinkcolor" val="tx"/>
                              </a:ext>
                            </a:extLst>
                          </a:hlinkClick>
                        </a:rPr>
                        <a:t>B. Wheeler</a:t>
                      </a:r>
                      <a:endParaRPr lang="en-US" sz="1200" dirty="0">
                        <a:latin typeface="Calibri" charset="0"/>
                        <a:ea typeface="Calibri" charset="0"/>
                        <a:cs typeface="Calibri" charset="0"/>
                      </a:endParaRPr>
                    </a:p>
                  </a:txBody>
                  <a:tcPr marL="109728" marR="109728" marT="27432" marB="27432" anchor="ctr">
                    <a:lnL w="6350" cap="flat" cmpd="sng" algn="ctr">
                      <a:solidFill>
                        <a:srgbClr val="D3D9E1"/>
                      </a:solidFill>
                      <a:prstDash val="solid"/>
                      <a:round/>
                      <a:headEnd type="none" w="med" len="med"/>
                      <a:tailEnd type="none" w="med" len="med"/>
                    </a:lnL>
                    <a:lnR w="6350" cap="flat" cmpd="sng" algn="ctr">
                      <a:solidFill>
                        <a:srgbClr val="D3D9E1"/>
                      </a:solidFill>
                      <a:prstDash val="solid"/>
                      <a:round/>
                      <a:headEnd type="none" w="med" len="med"/>
                      <a:tailEnd type="none" w="med" len="med"/>
                    </a:lnR>
                    <a:lnT w="6350" cap="flat" cmpd="sng" algn="ctr">
                      <a:solidFill>
                        <a:srgbClr val="D3D9E1"/>
                      </a:solidFill>
                      <a:prstDash val="solid"/>
                      <a:round/>
                      <a:headEnd type="none" w="med" len="med"/>
                      <a:tailEnd type="none" w="med" len="med"/>
                    </a:lnT>
                    <a:lnB w="6350" cap="flat" cmpd="sng" algn="ctr">
                      <a:solidFill>
                        <a:srgbClr val="D3D9E1"/>
                      </a:solidFill>
                      <a:prstDash val="solid"/>
                      <a:round/>
                      <a:headEnd type="none" w="med" len="med"/>
                      <a:tailEnd type="none" w="med" len="med"/>
                    </a:lnB>
                    <a:solidFill>
                      <a:srgbClr val="FFFFFF"/>
                    </a:solidFill>
                  </a:tcPr>
                </a:tc>
                <a:extLst>
                  <a:ext uri="{0D108BD9-81ED-4DB2-BD59-A6C34878D82A}">
                    <a16:rowId xmlns:a16="http://schemas.microsoft.com/office/drawing/2014/main" val="10010"/>
                  </a:ext>
                </a:extLst>
              </a:tr>
            </a:tbl>
          </a:graphicData>
        </a:graphic>
      </p:graphicFrame>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name="Slide 40">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548640" y="384048"/>
            <a:ext cx="9144000" cy="256032"/>
          </a:xfrm>
          <a:prstGeom prst="rect">
            <a:avLst/>
          </a:prstGeom>
          <a:noFill/>
          <a:ln/>
        </p:spPr>
        <p:txBody>
          <a:bodyPr wrap="square" lIns="0" tIns="0" rIns="0" bIns="0" rtlCol="0" anchor="ctr"/>
          <a:lstStyle/>
          <a:p>
            <a:pPr marL="0" indent="0">
              <a:buNone/>
            </a:pPr>
            <a:r>
              <a:rPr lang="en-US" sz="1100" b="1" kern="0" spc="300" dirty="0">
                <a:solidFill>
                  <a:srgbClr val="003DA5"/>
                </a:solidFill>
                <a:latin typeface="Calibri" pitchFamily="34" charset="0"/>
                <a:ea typeface="Calibri" pitchFamily="34" charset="-122"/>
                <a:cs typeface="Calibri" pitchFamily="34" charset="-120"/>
              </a:rPr>
              <a:t>04 · LEARN · FALL 2026</a:t>
            </a:r>
            <a:endParaRPr lang="en-US" sz="1100" dirty="0"/>
          </a:p>
        </p:txBody>
      </p:sp>
      <p:sp>
        <p:nvSpPr>
          <p:cNvPr id="3" name="Text 1"/>
          <p:cNvSpPr txBox="1"/>
          <p:nvPr/>
        </p:nvSpPr>
        <p:spPr>
          <a:xfrm>
            <a:off x="548640" y="658368"/>
            <a:ext cx="11064240" cy="685800"/>
          </a:xfrm>
          <a:prstGeom prst="rect">
            <a:avLst/>
          </a:prstGeom>
          <a:noFill/>
          <a:ln/>
        </p:spPr>
        <p:txBody>
          <a:bodyPr wrap="square" lIns="0" tIns="0" rIns="0" bIns="0" rtlCol="0" anchor="t"/>
          <a:lstStyle/>
          <a:p>
            <a:pPr marL="0" indent="0">
              <a:buNone/>
            </a:pPr>
            <a:r>
              <a:rPr lang="en-US" sz="3000" dirty="0">
                <a:solidFill>
                  <a:srgbClr val="0A1F44"/>
                </a:solidFill>
                <a:latin typeface="Cambria" pitchFamily="34" charset="0"/>
                <a:ea typeface="Cambria" pitchFamily="34" charset="-122"/>
                <a:cs typeface="Cambria" pitchFamily="34" charset="-120"/>
              </a:rPr>
              <a:t>Track 3 — Digital Scholarship, Meetups &amp; Events</a:t>
            </a:r>
            <a:endParaRPr lang="en-US" sz="3000" dirty="0"/>
          </a:p>
        </p:txBody>
      </p:sp>
      <p:pic>
        <p:nvPicPr>
          <p:cNvPr id="4" name="Image 0" descr="preencoded.png"/>
          <p:cNvPicPr>
            <a:picLocks noChangeAspect="1"/>
          </p:cNvPicPr>
          <p:nvPr/>
        </p:nvPicPr>
        <p:blipFill>
          <a:blip r:embed="rId3"/>
          <a:stretch>
            <a:fillRect/>
          </a:stretch>
        </p:blipFill>
        <p:spPr>
          <a:xfrm>
            <a:off x="548640" y="6382512"/>
            <a:ext cx="1037744" cy="237744"/>
          </a:xfrm>
          <a:prstGeom prst="rect">
            <a:avLst/>
          </a:prstGeom>
        </p:spPr>
      </p:pic>
      <p:sp>
        <p:nvSpPr>
          <p:cNvPr id="5" name="Text 2"/>
          <p:cNvSpPr txBox="1"/>
          <p:nvPr/>
        </p:nvSpPr>
        <p:spPr>
          <a:xfrm>
            <a:off x="1769264" y="6382512"/>
            <a:ext cx="3657600" cy="237744"/>
          </a:xfrm>
          <a:prstGeom prst="rect">
            <a:avLst/>
          </a:prstGeom>
          <a:noFill/>
          <a:ln/>
        </p:spPr>
        <p:txBody>
          <a:bodyPr wrap="square" lIns="0" tIns="0" rIns="0" bIns="0" rtlCol="0" anchor="ctr"/>
          <a:lstStyle/>
          <a:p>
            <a:pPr marL="0" indent="0">
              <a:buNone/>
            </a:pPr>
            <a:r>
              <a:rPr lang="en-US" sz="900" dirty="0">
                <a:solidFill>
                  <a:srgbClr val="5F6B7D"/>
                </a:solidFill>
                <a:latin typeface="Calibri" pitchFamily="34" charset="0"/>
                <a:ea typeface="Calibri" pitchFamily="34" charset="-122"/>
                <a:cs typeface="Calibri" pitchFamily="34" charset="-120"/>
              </a:rPr>
              <a:t>Research &amp; Technology Services</a:t>
            </a:r>
            <a:endParaRPr lang="en-US" sz="900" dirty="0"/>
          </a:p>
        </p:txBody>
      </p:sp>
      <p:sp>
        <p:nvSpPr>
          <p:cNvPr id="6" name="Text 3"/>
          <p:cNvSpPr txBox="1"/>
          <p:nvPr/>
        </p:nvSpPr>
        <p:spPr>
          <a:xfrm>
            <a:off x="10728655" y="6382512"/>
            <a:ext cx="914400" cy="237744"/>
          </a:xfrm>
          <a:prstGeom prst="rect">
            <a:avLst/>
          </a:prstGeom>
          <a:noFill/>
          <a:ln/>
        </p:spPr>
        <p:txBody>
          <a:bodyPr wrap="square" lIns="0" tIns="0" rIns="0" bIns="0" rtlCol="0" anchor="ctr"/>
          <a:lstStyle/>
          <a:p>
            <a:pPr marL="0" indent="0" algn="r">
              <a:buNone/>
            </a:pPr>
            <a:r>
              <a:rPr lang="en-US" sz="900" dirty="0">
                <a:solidFill>
                  <a:srgbClr val="5F6B7D"/>
                </a:solidFill>
                <a:latin typeface="Calibri" pitchFamily="34" charset="0"/>
                <a:ea typeface="Calibri" pitchFamily="34" charset="-122"/>
                <a:cs typeface="Calibri" pitchFamily="34" charset="-120"/>
              </a:rPr>
              <a:t>40</a:t>
            </a:r>
            <a:endParaRPr lang="en-US" sz="900" dirty="0"/>
          </a:p>
        </p:txBody>
      </p:sp>
      <p:sp>
        <p:nvSpPr>
          <p:cNvPr id="7" name="Text 4"/>
          <p:cNvSpPr txBox="1"/>
          <p:nvPr/>
        </p:nvSpPr>
        <p:spPr>
          <a:xfrm>
            <a:off x="548640" y="1325880"/>
            <a:ext cx="10972800" cy="320040"/>
          </a:xfrm>
          <a:prstGeom prst="rect">
            <a:avLst/>
          </a:prstGeom>
          <a:noFill/>
          <a:ln/>
        </p:spPr>
        <p:txBody>
          <a:bodyPr wrap="square" lIns="0" tIns="0" rIns="0" bIns="0" rtlCol="0" anchor="ctr"/>
          <a:lstStyle/>
          <a:p>
            <a:pPr marL="0" indent="0">
              <a:buNone/>
            </a:pPr>
            <a:r>
              <a:rPr lang="en-US" sz="1400" dirty="0">
                <a:solidFill>
                  <a:srgbClr val="5F6B7D"/>
                </a:solidFill>
                <a:latin typeface="Calibri" pitchFamily="34" charset="0"/>
                <a:ea typeface="Calibri" pitchFamily="34" charset="-122"/>
                <a:cs typeface="Calibri" pitchFamily="34" charset="-120"/>
              </a:rPr>
              <a:t>Credentials, community and campus-wide events (certificate sessions on Zoom)</a:t>
            </a:r>
            <a:endParaRPr lang="en-US" sz="1400" dirty="0"/>
          </a:p>
        </p:txBody>
      </p:sp>
      <p:graphicFrame>
        <p:nvGraphicFramePr>
          <p:cNvPr id="41" name="Table 0"/>
          <p:cNvGraphicFramePr>
            <a:graphicFrameLocks noGrp="1"/>
          </p:cNvGraphicFramePr>
          <p:nvPr>
            <p:extLst>
              <p:ext uri="{D42A27DB-BD31-4B8C-83A1-F6EECF244321}">
                <p14:modId xmlns:p14="http://schemas.microsoft.com/office/powerpoint/2010/main" val="1579011935"/>
              </p:ext>
            </p:extLst>
          </p:nvPr>
        </p:nvGraphicFramePr>
        <p:xfrm>
          <a:off x="548640" y="1783080"/>
          <a:ext cx="11091672" cy="3840480"/>
        </p:xfrm>
        <a:graphic>
          <a:graphicData uri="http://schemas.openxmlformats.org/drawingml/2006/table">
            <a:tbl>
              <a:tblPr/>
              <a:tblGrid>
                <a:gridCol w="1920240">
                  <a:extLst>
                    <a:ext uri="{9D8B030D-6E8A-4147-A177-3AD203B41FA5}">
                      <a16:colId xmlns:a16="http://schemas.microsoft.com/office/drawing/2014/main" val="20000"/>
                    </a:ext>
                  </a:extLst>
                </a:gridCol>
                <a:gridCol w="1783080">
                  <a:extLst>
                    <a:ext uri="{9D8B030D-6E8A-4147-A177-3AD203B41FA5}">
                      <a16:colId xmlns:a16="http://schemas.microsoft.com/office/drawing/2014/main" val="20001"/>
                    </a:ext>
                  </a:extLst>
                </a:gridCol>
                <a:gridCol w="5349240">
                  <a:extLst>
                    <a:ext uri="{9D8B030D-6E8A-4147-A177-3AD203B41FA5}">
                      <a16:colId xmlns:a16="http://schemas.microsoft.com/office/drawing/2014/main" val="20002"/>
                    </a:ext>
                  </a:extLst>
                </a:gridCol>
                <a:gridCol w="2039112">
                  <a:extLst>
                    <a:ext uri="{9D8B030D-6E8A-4147-A177-3AD203B41FA5}">
                      <a16:colId xmlns:a16="http://schemas.microsoft.com/office/drawing/2014/main" val="20003"/>
                    </a:ext>
                  </a:extLst>
                </a:gridCol>
              </a:tblGrid>
              <a:tr h="384048">
                <a:tc>
                  <a:txBody>
                    <a:bodyPr/>
                    <a:lstStyle/>
                    <a:p>
                      <a:pPr marL="0" indent="0">
                        <a:buNone/>
                      </a:pPr>
                      <a:r>
                        <a:rPr lang="en-US" sz="1250" b="1" dirty="0">
                          <a:solidFill>
                            <a:srgbClr val="FFFFFF"/>
                          </a:solidFill>
                          <a:latin typeface="Calibri" pitchFamily="34" charset="0"/>
                          <a:ea typeface="Calibri" pitchFamily="34" charset="-122"/>
                          <a:cs typeface="Calibri" pitchFamily="34" charset="-120"/>
                        </a:rPr>
                        <a:t>Date</a:t>
                      </a:r>
                      <a:endParaRPr lang="en-US" sz="1250" dirty="0">
                        <a:latin typeface="Calibri" charset="0"/>
                        <a:ea typeface="Calibri" charset="0"/>
                        <a:cs typeface="Calibri" charset="0"/>
                      </a:endParaRPr>
                    </a:p>
                  </a:txBody>
                  <a:tcPr marL="109728" marR="109728" marT="27432" marB="27432">
                    <a:lnL w="6350" cap="flat" cmpd="sng" algn="ctr">
                      <a:solidFill>
                        <a:srgbClr val="D3D9E1"/>
                      </a:solidFill>
                      <a:prstDash val="solid"/>
                      <a:round/>
                      <a:headEnd type="none" w="med" len="med"/>
                      <a:tailEnd type="none" w="med" len="med"/>
                    </a:lnL>
                    <a:lnR w="6350" cap="flat" cmpd="sng" algn="ctr">
                      <a:solidFill>
                        <a:srgbClr val="D3D9E1"/>
                      </a:solidFill>
                      <a:prstDash val="solid"/>
                      <a:round/>
                      <a:headEnd type="none" w="med" len="med"/>
                      <a:tailEnd type="none" w="med" len="med"/>
                    </a:lnR>
                    <a:lnT w="6350" cap="flat" cmpd="sng" algn="ctr">
                      <a:solidFill>
                        <a:srgbClr val="D3D9E1"/>
                      </a:solidFill>
                      <a:prstDash val="solid"/>
                      <a:round/>
                      <a:headEnd type="none" w="med" len="med"/>
                      <a:tailEnd type="none" w="med" len="med"/>
                    </a:lnT>
                    <a:lnB w="6350" cap="flat" cmpd="sng" algn="ctr">
                      <a:solidFill>
                        <a:srgbClr val="D3D9E1"/>
                      </a:solidFill>
                      <a:prstDash val="solid"/>
                      <a:round/>
                      <a:headEnd type="none" w="med" len="med"/>
                      <a:tailEnd type="none" w="med" len="med"/>
                    </a:lnB>
                    <a:solidFill>
                      <a:srgbClr val="0A1F44"/>
                    </a:solidFill>
                  </a:tcPr>
                </a:tc>
                <a:tc>
                  <a:txBody>
                    <a:bodyPr/>
                    <a:lstStyle/>
                    <a:p>
                      <a:pPr marL="0" indent="0">
                        <a:buNone/>
                      </a:pPr>
                      <a:r>
                        <a:rPr lang="en-US" sz="1250" b="1" dirty="0">
                          <a:solidFill>
                            <a:srgbClr val="FFFFFF"/>
                          </a:solidFill>
                          <a:latin typeface="Calibri" pitchFamily="34" charset="0"/>
                          <a:ea typeface="Calibri" pitchFamily="34" charset="-122"/>
                          <a:cs typeface="Calibri" pitchFamily="34" charset="-120"/>
                        </a:rPr>
                        <a:t>Time</a:t>
                      </a:r>
                      <a:endParaRPr lang="en-US" sz="1250" dirty="0">
                        <a:latin typeface="Calibri" charset="0"/>
                        <a:ea typeface="Calibri" charset="0"/>
                        <a:cs typeface="Calibri" charset="0"/>
                      </a:endParaRPr>
                    </a:p>
                  </a:txBody>
                  <a:tcPr marL="109728" marR="109728" marT="27432" marB="27432">
                    <a:lnL w="6350" cap="flat" cmpd="sng" algn="ctr">
                      <a:solidFill>
                        <a:srgbClr val="D3D9E1"/>
                      </a:solidFill>
                      <a:prstDash val="solid"/>
                      <a:round/>
                      <a:headEnd type="none" w="med" len="med"/>
                      <a:tailEnd type="none" w="med" len="med"/>
                    </a:lnL>
                    <a:lnR w="6350" cap="flat" cmpd="sng" algn="ctr">
                      <a:solidFill>
                        <a:srgbClr val="D3D9E1"/>
                      </a:solidFill>
                      <a:prstDash val="solid"/>
                      <a:round/>
                      <a:headEnd type="none" w="med" len="med"/>
                      <a:tailEnd type="none" w="med" len="med"/>
                    </a:lnR>
                    <a:lnT w="6350" cap="flat" cmpd="sng" algn="ctr">
                      <a:solidFill>
                        <a:srgbClr val="D3D9E1"/>
                      </a:solidFill>
                      <a:prstDash val="solid"/>
                      <a:round/>
                      <a:headEnd type="none" w="med" len="med"/>
                      <a:tailEnd type="none" w="med" len="med"/>
                    </a:lnT>
                    <a:lnB w="6350" cap="flat" cmpd="sng" algn="ctr">
                      <a:solidFill>
                        <a:srgbClr val="D3D9E1"/>
                      </a:solidFill>
                      <a:prstDash val="solid"/>
                      <a:round/>
                      <a:headEnd type="none" w="med" len="med"/>
                      <a:tailEnd type="none" w="med" len="med"/>
                    </a:lnB>
                    <a:solidFill>
                      <a:srgbClr val="0A1F44"/>
                    </a:solidFill>
                  </a:tcPr>
                </a:tc>
                <a:tc>
                  <a:txBody>
                    <a:bodyPr/>
                    <a:lstStyle/>
                    <a:p>
                      <a:pPr marL="0" indent="0">
                        <a:buNone/>
                      </a:pPr>
                      <a:r>
                        <a:rPr lang="en-US" sz="1250" b="1" dirty="0">
                          <a:solidFill>
                            <a:srgbClr val="FFFFFF"/>
                          </a:solidFill>
                          <a:latin typeface="Calibri" pitchFamily="34" charset="0"/>
                          <a:ea typeface="Calibri" pitchFamily="34" charset="-122"/>
                          <a:cs typeface="Calibri" pitchFamily="34" charset="-120"/>
                        </a:rPr>
                        <a:t>Session</a:t>
                      </a:r>
                      <a:endParaRPr lang="en-US" sz="1250" dirty="0">
                        <a:latin typeface="Calibri" charset="0"/>
                        <a:ea typeface="Calibri" charset="0"/>
                        <a:cs typeface="Calibri" charset="0"/>
                      </a:endParaRPr>
                    </a:p>
                  </a:txBody>
                  <a:tcPr marL="109728" marR="109728" marT="27432" marB="27432">
                    <a:lnL w="6350" cap="flat" cmpd="sng" algn="ctr">
                      <a:solidFill>
                        <a:srgbClr val="D3D9E1"/>
                      </a:solidFill>
                      <a:prstDash val="solid"/>
                      <a:round/>
                      <a:headEnd type="none" w="med" len="med"/>
                      <a:tailEnd type="none" w="med" len="med"/>
                    </a:lnL>
                    <a:lnR w="6350" cap="flat" cmpd="sng" algn="ctr">
                      <a:solidFill>
                        <a:srgbClr val="D3D9E1"/>
                      </a:solidFill>
                      <a:prstDash val="solid"/>
                      <a:round/>
                      <a:headEnd type="none" w="med" len="med"/>
                      <a:tailEnd type="none" w="med" len="med"/>
                    </a:lnR>
                    <a:lnT w="6350" cap="flat" cmpd="sng" algn="ctr">
                      <a:solidFill>
                        <a:srgbClr val="D3D9E1"/>
                      </a:solidFill>
                      <a:prstDash val="solid"/>
                      <a:round/>
                      <a:headEnd type="none" w="med" len="med"/>
                      <a:tailEnd type="none" w="med" len="med"/>
                    </a:lnT>
                    <a:lnB w="6350" cap="flat" cmpd="sng" algn="ctr">
                      <a:solidFill>
                        <a:srgbClr val="D3D9E1"/>
                      </a:solidFill>
                      <a:prstDash val="solid"/>
                      <a:round/>
                      <a:headEnd type="none" w="med" len="med"/>
                      <a:tailEnd type="none" w="med" len="med"/>
                    </a:lnB>
                    <a:solidFill>
                      <a:srgbClr val="0A1F44"/>
                    </a:solidFill>
                  </a:tcPr>
                </a:tc>
                <a:tc>
                  <a:txBody>
                    <a:bodyPr/>
                    <a:lstStyle/>
                    <a:p>
                      <a:pPr marL="0" indent="0">
                        <a:buNone/>
                      </a:pPr>
                      <a:r>
                        <a:rPr lang="en-US" sz="1250" b="1" dirty="0">
                          <a:solidFill>
                            <a:srgbClr val="FFFFFF"/>
                          </a:solidFill>
                          <a:latin typeface="Calibri" pitchFamily="34" charset="0"/>
                          <a:ea typeface="Calibri" pitchFamily="34" charset="-122"/>
                          <a:cs typeface="Calibri" pitchFamily="34" charset="-120"/>
                        </a:rPr>
                        <a:t>Lead</a:t>
                      </a:r>
                      <a:endParaRPr lang="en-US" sz="1250" dirty="0">
                        <a:latin typeface="Calibri" charset="0"/>
                        <a:ea typeface="Calibri" charset="0"/>
                        <a:cs typeface="Calibri" charset="0"/>
                      </a:endParaRPr>
                    </a:p>
                  </a:txBody>
                  <a:tcPr marL="109728" marR="109728" marT="27432" marB="27432">
                    <a:lnL w="6350" cap="flat" cmpd="sng" algn="ctr">
                      <a:solidFill>
                        <a:srgbClr val="D3D9E1"/>
                      </a:solidFill>
                      <a:prstDash val="solid"/>
                      <a:round/>
                      <a:headEnd type="none" w="med" len="med"/>
                      <a:tailEnd type="none" w="med" len="med"/>
                    </a:lnL>
                    <a:lnR w="6350" cap="flat" cmpd="sng" algn="ctr">
                      <a:solidFill>
                        <a:srgbClr val="D3D9E1"/>
                      </a:solidFill>
                      <a:prstDash val="solid"/>
                      <a:round/>
                      <a:headEnd type="none" w="med" len="med"/>
                      <a:tailEnd type="none" w="med" len="med"/>
                    </a:lnR>
                    <a:lnT w="6350" cap="flat" cmpd="sng" algn="ctr">
                      <a:solidFill>
                        <a:srgbClr val="D3D9E1"/>
                      </a:solidFill>
                      <a:prstDash val="solid"/>
                      <a:round/>
                      <a:headEnd type="none" w="med" len="med"/>
                      <a:tailEnd type="none" w="med" len="med"/>
                    </a:lnT>
                    <a:lnB w="6350" cap="flat" cmpd="sng" algn="ctr">
                      <a:solidFill>
                        <a:srgbClr val="D3D9E1"/>
                      </a:solidFill>
                      <a:prstDash val="solid"/>
                      <a:round/>
                      <a:headEnd type="none" w="med" len="med"/>
                      <a:tailEnd type="none" w="med" len="med"/>
                    </a:lnB>
                    <a:solidFill>
                      <a:srgbClr val="0A1F44"/>
                    </a:solidFill>
                  </a:tcPr>
                </a:tc>
                <a:extLst>
                  <a:ext uri="{0D108BD9-81ED-4DB2-BD59-A6C34878D82A}">
                    <a16:rowId xmlns:a16="http://schemas.microsoft.com/office/drawing/2014/main" val="10000"/>
                  </a:ext>
                </a:extLst>
              </a:tr>
              <a:tr h="384048">
                <a:tc>
                  <a:txBody>
                    <a:bodyPr/>
                    <a:lstStyle/>
                    <a:p>
                      <a:pPr marL="0" indent="0">
                        <a:buNone/>
                      </a:pPr>
                      <a:r>
                        <a:rPr lang="en-US" sz="1200" dirty="0">
                          <a:solidFill>
                            <a:srgbClr val="1D2533"/>
                          </a:solidFill>
                          <a:latin typeface="Calibri" pitchFamily="34" charset="0"/>
                          <a:ea typeface="Calibri" pitchFamily="34" charset="-122"/>
                          <a:cs typeface="Calibri" pitchFamily="34" charset="-120"/>
                        </a:rPr>
                        <a:t>Tue, Sept. 22</a:t>
                      </a:r>
                      <a:endParaRPr lang="en-US" sz="1200" dirty="0">
                        <a:latin typeface="Calibri" charset="0"/>
                        <a:ea typeface="Calibri" charset="0"/>
                        <a:cs typeface="Calibri" charset="0"/>
                      </a:endParaRPr>
                    </a:p>
                  </a:txBody>
                  <a:tcPr marL="109728" marR="109728" marT="27432" marB="27432" anchor="ctr">
                    <a:lnL w="6350" cap="flat" cmpd="sng" algn="ctr">
                      <a:solidFill>
                        <a:srgbClr val="D3D9E1"/>
                      </a:solidFill>
                      <a:prstDash val="solid"/>
                      <a:round/>
                      <a:headEnd type="none" w="med" len="med"/>
                      <a:tailEnd type="none" w="med" len="med"/>
                    </a:lnL>
                    <a:lnR w="6350" cap="flat" cmpd="sng" algn="ctr">
                      <a:solidFill>
                        <a:srgbClr val="D3D9E1"/>
                      </a:solidFill>
                      <a:prstDash val="solid"/>
                      <a:round/>
                      <a:headEnd type="none" w="med" len="med"/>
                      <a:tailEnd type="none" w="med" len="med"/>
                    </a:lnR>
                    <a:lnT w="6350" cap="flat" cmpd="sng" algn="ctr">
                      <a:solidFill>
                        <a:srgbClr val="D3D9E1"/>
                      </a:solidFill>
                      <a:prstDash val="solid"/>
                      <a:round/>
                      <a:headEnd type="none" w="med" len="med"/>
                      <a:tailEnd type="none" w="med" len="med"/>
                    </a:lnT>
                    <a:lnB w="6350" cap="flat" cmpd="sng" algn="ctr">
                      <a:solidFill>
                        <a:srgbClr val="D3D9E1"/>
                      </a:solidFill>
                      <a:prstDash val="solid"/>
                      <a:round/>
                      <a:headEnd type="none" w="med" len="med"/>
                      <a:tailEnd type="none" w="med" len="med"/>
                    </a:lnB>
                    <a:solidFill>
                      <a:srgbClr val="EEF2F7"/>
                    </a:solidFill>
                  </a:tcPr>
                </a:tc>
                <a:tc>
                  <a:txBody>
                    <a:bodyPr/>
                    <a:lstStyle/>
                    <a:p>
                      <a:pPr marL="0" indent="0">
                        <a:buNone/>
                      </a:pPr>
                      <a:r>
                        <a:rPr lang="en-US" sz="1200" dirty="0">
                          <a:solidFill>
                            <a:srgbClr val="1D2533"/>
                          </a:solidFill>
                          <a:latin typeface="Calibri" pitchFamily="34" charset="0"/>
                          <a:ea typeface="Calibri" pitchFamily="34" charset="-122"/>
                          <a:cs typeface="Calibri" pitchFamily="34" charset="-120"/>
                        </a:rPr>
                        <a:t>12:00–12:50 pm</a:t>
                      </a:r>
                      <a:endParaRPr lang="en-US" sz="1200" dirty="0">
                        <a:latin typeface="Calibri" charset="0"/>
                        <a:ea typeface="Calibri" charset="0"/>
                        <a:cs typeface="Calibri" charset="0"/>
                      </a:endParaRPr>
                    </a:p>
                  </a:txBody>
                  <a:tcPr marL="109728" marR="109728" marT="27432" marB="27432" anchor="ctr">
                    <a:lnL w="6350" cap="flat" cmpd="sng" algn="ctr">
                      <a:solidFill>
                        <a:srgbClr val="D3D9E1"/>
                      </a:solidFill>
                      <a:prstDash val="solid"/>
                      <a:round/>
                      <a:headEnd type="none" w="med" len="med"/>
                      <a:tailEnd type="none" w="med" len="med"/>
                    </a:lnL>
                    <a:lnR w="6350" cap="flat" cmpd="sng" algn="ctr">
                      <a:solidFill>
                        <a:srgbClr val="D3D9E1"/>
                      </a:solidFill>
                      <a:prstDash val="solid"/>
                      <a:round/>
                      <a:headEnd type="none" w="med" len="med"/>
                      <a:tailEnd type="none" w="med" len="med"/>
                    </a:lnR>
                    <a:lnT w="6350" cap="flat" cmpd="sng" algn="ctr">
                      <a:solidFill>
                        <a:srgbClr val="D3D9E1"/>
                      </a:solidFill>
                      <a:prstDash val="solid"/>
                      <a:round/>
                      <a:headEnd type="none" w="med" len="med"/>
                      <a:tailEnd type="none" w="med" len="med"/>
                    </a:lnT>
                    <a:lnB w="6350" cap="flat" cmpd="sng" algn="ctr">
                      <a:solidFill>
                        <a:srgbClr val="D3D9E1"/>
                      </a:solidFill>
                      <a:prstDash val="solid"/>
                      <a:round/>
                      <a:headEnd type="none" w="med" len="med"/>
                      <a:tailEnd type="none" w="med" len="med"/>
                    </a:lnB>
                    <a:solidFill>
                      <a:srgbClr val="EEF2F7"/>
                    </a:solidFill>
                  </a:tcPr>
                </a:tc>
                <a:tc>
                  <a:txBody>
                    <a:bodyPr/>
                    <a:lstStyle/>
                    <a:p>
                      <a:pPr marL="0" indent="0">
                        <a:buNone/>
                      </a:pPr>
                      <a:r>
                        <a:rPr lang="en-US" sz="1200" b="1" u="sng" dirty="0">
                          <a:solidFill>
                            <a:srgbClr val="0A1F44"/>
                          </a:solidFill>
                          <a:latin typeface="Calibri" pitchFamily="34" charset="0"/>
                          <a:ea typeface="Calibri" pitchFamily="34" charset="-122"/>
                          <a:cs typeface="Calibri" pitchFamily="34" charset="-120"/>
                          <a:hlinkClick r:id="rId4">
                            <a:extLst>
                              <a:ext uri="{A12FA001-AC4F-418D-AE19-62706E023703}">
                                <ahyp:hlinkClr xmlns:ahyp="http://schemas.microsoft.com/office/drawing/2018/hyperlinkcolor" val="tx"/>
                              </a:ext>
                            </a:extLst>
                          </a:hlinkClick>
                        </a:rPr>
                        <a:t>Geospatial/GIS Meetup (lunchtime discussion)</a:t>
                      </a:r>
                      <a:endParaRPr lang="en-US" sz="1200" dirty="0">
                        <a:latin typeface="Calibri" charset="0"/>
                        <a:ea typeface="Calibri" charset="0"/>
                        <a:cs typeface="Calibri" charset="0"/>
                      </a:endParaRPr>
                    </a:p>
                  </a:txBody>
                  <a:tcPr marL="109728" marR="109728" marT="27432" marB="27432" anchor="ctr">
                    <a:lnL w="6350" cap="flat" cmpd="sng" algn="ctr">
                      <a:solidFill>
                        <a:srgbClr val="D3D9E1"/>
                      </a:solidFill>
                      <a:prstDash val="solid"/>
                      <a:round/>
                      <a:headEnd type="none" w="med" len="med"/>
                      <a:tailEnd type="none" w="med" len="med"/>
                    </a:lnL>
                    <a:lnR w="6350" cap="flat" cmpd="sng" algn="ctr">
                      <a:solidFill>
                        <a:srgbClr val="D3D9E1"/>
                      </a:solidFill>
                      <a:prstDash val="solid"/>
                      <a:round/>
                      <a:headEnd type="none" w="med" len="med"/>
                      <a:tailEnd type="none" w="med" len="med"/>
                    </a:lnR>
                    <a:lnT w="6350" cap="flat" cmpd="sng" algn="ctr">
                      <a:solidFill>
                        <a:srgbClr val="D3D9E1"/>
                      </a:solidFill>
                      <a:prstDash val="solid"/>
                      <a:round/>
                      <a:headEnd type="none" w="med" len="med"/>
                      <a:tailEnd type="none" w="med" len="med"/>
                    </a:lnT>
                    <a:lnB w="6350" cap="flat" cmpd="sng" algn="ctr">
                      <a:solidFill>
                        <a:srgbClr val="D3D9E1"/>
                      </a:solidFill>
                      <a:prstDash val="solid"/>
                      <a:round/>
                      <a:headEnd type="none" w="med" len="med"/>
                      <a:tailEnd type="none" w="med" len="med"/>
                    </a:lnB>
                    <a:solidFill>
                      <a:srgbClr val="EEF2F7"/>
                    </a:solidFill>
                  </a:tcPr>
                </a:tc>
                <a:tc>
                  <a:txBody>
                    <a:bodyPr/>
                    <a:lstStyle/>
                    <a:p>
                      <a:pPr marL="0" indent="0">
                        <a:buNone/>
                      </a:pPr>
                      <a:r>
                        <a:rPr lang="en-US" sz="1200" u="sng" dirty="0">
                          <a:solidFill>
                            <a:srgbClr val="1D2533"/>
                          </a:solidFill>
                          <a:latin typeface="Calibri" pitchFamily="34" charset="0"/>
                          <a:ea typeface="Calibri" pitchFamily="34" charset="-122"/>
                          <a:cs typeface="Calibri" pitchFamily="34" charset="-120"/>
                          <a:hlinkClick r:id="rId5">
                            <a:extLst>
                              <a:ext uri="{A12FA001-AC4F-418D-AE19-62706E023703}">
                                <ahyp:hlinkClr xmlns:ahyp="http://schemas.microsoft.com/office/drawing/2018/hyperlinkcolor" val="tx"/>
                              </a:ext>
                            </a:extLst>
                          </a:hlinkClick>
                        </a:rPr>
                        <a:t>J. Reyes</a:t>
                      </a:r>
                      <a:endParaRPr lang="en-US" sz="1200" dirty="0">
                        <a:latin typeface="Calibri" charset="0"/>
                        <a:ea typeface="Calibri" charset="0"/>
                        <a:cs typeface="Calibri" charset="0"/>
                      </a:endParaRPr>
                    </a:p>
                  </a:txBody>
                  <a:tcPr marL="109728" marR="109728" marT="27432" marB="27432" anchor="ctr">
                    <a:lnL w="6350" cap="flat" cmpd="sng" algn="ctr">
                      <a:solidFill>
                        <a:srgbClr val="D3D9E1"/>
                      </a:solidFill>
                      <a:prstDash val="solid"/>
                      <a:round/>
                      <a:headEnd type="none" w="med" len="med"/>
                      <a:tailEnd type="none" w="med" len="med"/>
                    </a:lnL>
                    <a:lnR w="6350" cap="flat" cmpd="sng" algn="ctr">
                      <a:solidFill>
                        <a:srgbClr val="D3D9E1"/>
                      </a:solidFill>
                      <a:prstDash val="solid"/>
                      <a:round/>
                      <a:headEnd type="none" w="med" len="med"/>
                      <a:tailEnd type="none" w="med" len="med"/>
                    </a:lnR>
                    <a:lnT w="6350" cap="flat" cmpd="sng" algn="ctr">
                      <a:solidFill>
                        <a:srgbClr val="D3D9E1"/>
                      </a:solidFill>
                      <a:prstDash val="solid"/>
                      <a:round/>
                      <a:headEnd type="none" w="med" len="med"/>
                      <a:tailEnd type="none" w="med" len="med"/>
                    </a:lnT>
                    <a:lnB w="6350" cap="flat" cmpd="sng" algn="ctr">
                      <a:solidFill>
                        <a:srgbClr val="D3D9E1"/>
                      </a:solidFill>
                      <a:prstDash val="solid"/>
                      <a:round/>
                      <a:headEnd type="none" w="med" len="med"/>
                      <a:tailEnd type="none" w="med" len="med"/>
                    </a:lnB>
                    <a:solidFill>
                      <a:srgbClr val="EEF2F7"/>
                    </a:solidFill>
                  </a:tcPr>
                </a:tc>
                <a:extLst>
                  <a:ext uri="{0D108BD9-81ED-4DB2-BD59-A6C34878D82A}">
                    <a16:rowId xmlns:a16="http://schemas.microsoft.com/office/drawing/2014/main" val="10001"/>
                  </a:ext>
                </a:extLst>
              </a:tr>
              <a:tr h="384048">
                <a:tc>
                  <a:txBody>
                    <a:bodyPr/>
                    <a:lstStyle/>
                    <a:p>
                      <a:pPr marL="0" indent="0">
                        <a:buNone/>
                      </a:pPr>
                      <a:r>
                        <a:rPr lang="en-US" sz="1200" dirty="0">
                          <a:solidFill>
                            <a:srgbClr val="1D2533"/>
                          </a:solidFill>
                          <a:latin typeface="Calibri" pitchFamily="34" charset="0"/>
                          <a:ea typeface="Calibri" pitchFamily="34" charset="-122"/>
                          <a:cs typeface="Calibri" pitchFamily="34" charset="-120"/>
                        </a:rPr>
                        <a:t>Mon, Sept. 28</a:t>
                      </a:r>
                      <a:endParaRPr lang="en-US" sz="1200" dirty="0">
                        <a:latin typeface="Calibri" charset="0"/>
                        <a:ea typeface="Calibri" charset="0"/>
                        <a:cs typeface="Calibri" charset="0"/>
                      </a:endParaRPr>
                    </a:p>
                  </a:txBody>
                  <a:tcPr marL="109728" marR="109728" marT="27432" marB="27432" anchor="ctr">
                    <a:lnL w="6350" cap="flat" cmpd="sng" algn="ctr">
                      <a:solidFill>
                        <a:srgbClr val="D3D9E1"/>
                      </a:solidFill>
                      <a:prstDash val="solid"/>
                      <a:round/>
                      <a:headEnd type="none" w="med" len="med"/>
                      <a:tailEnd type="none" w="med" len="med"/>
                    </a:lnL>
                    <a:lnR w="6350" cap="flat" cmpd="sng" algn="ctr">
                      <a:solidFill>
                        <a:srgbClr val="D3D9E1"/>
                      </a:solidFill>
                      <a:prstDash val="solid"/>
                      <a:round/>
                      <a:headEnd type="none" w="med" len="med"/>
                      <a:tailEnd type="none" w="med" len="med"/>
                    </a:lnR>
                    <a:lnT w="6350" cap="flat" cmpd="sng" algn="ctr">
                      <a:solidFill>
                        <a:srgbClr val="D3D9E1"/>
                      </a:solidFill>
                      <a:prstDash val="solid"/>
                      <a:round/>
                      <a:headEnd type="none" w="med" len="med"/>
                      <a:tailEnd type="none" w="med" len="med"/>
                    </a:lnT>
                    <a:lnB w="6350" cap="flat" cmpd="sng" algn="ctr">
                      <a:solidFill>
                        <a:srgbClr val="D3D9E1"/>
                      </a:solidFill>
                      <a:prstDash val="solid"/>
                      <a:round/>
                      <a:headEnd type="none" w="med" len="med"/>
                      <a:tailEnd type="none" w="med" len="med"/>
                    </a:lnB>
                    <a:solidFill>
                      <a:srgbClr val="FFFFFF"/>
                    </a:solidFill>
                  </a:tcPr>
                </a:tc>
                <a:tc>
                  <a:txBody>
                    <a:bodyPr/>
                    <a:lstStyle/>
                    <a:p>
                      <a:pPr marL="0" indent="0">
                        <a:buNone/>
                      </a:pPr>
                      <a:r>
                        <a:rPr lang="en-US" sz="1200" dirty="0">
                          <a:solidFill>
                            <a:srgbClr val="1D2533"/>
                          </a:solidFill>
                          <a:latin typeface="Calibri" pitchFamily="34" charset="0"/>
                          <a:ea typeface="Calibri" pitchFamily="34" charset="-122"/>
                          <a:cs typeface="Calibri" pitchFamily="34" charset="-120"/>
                        </a:rPr>
                        <a:t>11:00 am–12:00 pm</a:t>
                      </a:r>
                      <a:endParaRPr lang="en-US" sz="1200" dirty="0">
                        <a:latin typeface="Calibri" charset="0"/>
                        <a:ea typeface="Calibri" charset="0"/>
                        <a:cs typeface="Calibri" charset="0"/>
                      </a:endParaRPr>
                    </a:p>
                  </a:txBody>
                  <a:tcPr marL="109728" marR="109728" marT="27432" marB="27432" anchor="ctr">
                    <a:lnL w="6350" cap="flat" cmpd="sng" algn="ctr">
                      <a:solidFill>
                        <a:srgbClr val="D3D9E1"/>
                      </a:solidFill>
                      <a:prstDash val="solid"/>
                      <a:round/>
                      <a:headEnd type="none" w="med" len="med"/>
                      <a:tailEnd type="none" w="med" len="med"/>
                    </a:lnL>
                    <a:lnR w="6350" cap="flat" cmpd="sng" algn="ctr">
                      <a:solidFill>
                        <a:srgbClr val="D3D9E1"/>
                      </a:solidFill>
                      <a:prstDash val="solid"/>
                      <a:round/>
                      <a:headEnd type="none" w="med" len="med"/>
                      <a:tailEnd type="none" w="med" len="med"/>
                    </a:lnR>
                    <a:lnT w="6350" cap="flat" cmpd="sng" algn="ctr">
                      <a:solidFill>
                        <a:srgbClr val="D3D9E1"/>
                      </a:solidFill>
                      <a:prstDash val="solid"/>
                      <a:round/>
                      <a:headEnd type="none" w="med" len="med"/>
                      <a:tailEnd type="none" w="med" len="med"/>
                    </a:lnT>
                    <a:lnB w="6350" cap="flat" cmpd="sng" algn="ctr">
                      <a:solidFill>
                        <a:srgbClr val="D3D9E1"/>
                      </a:solidFill>
                      <a:prstDash val="solid"/>
                      <a:round/>
                      <a:headEnd type="none" w="med" len="med"/>
                      <a:tailEnd type="none" w="med" len="med"/>
                    </a:lnB>
                    <a:solidFill>
                      <a:srgbClr val="FFFFFF"/>
                    </a:solidFill>
                  </a:tcPr>
                </a:tc>
                <a:tc>
                  <a:txBody>
                    <a:bodyPr/>
                    <a:lstStyle/>
                    <a:p>
                      <a:pPr marL="0" indent="0">
                        <a:buNone/>
                      </a:pPr>
                      <a:r>
                        <a:rPr lang="en-US" sz="1200" b="1" u="sng" dirty="0">
                          <a:solidFill>
                            <a:srgbClr val="0A1F44"/>
                          </a:solidFill>
                          <a:latin typeface="Calibri" pitchFamily="34" charset="0"/>
                          <a:ea typeface="Calibri" pitchFamily="34" charset="-122"/>
                          <a:cs typeface="Calibri" pitchFamily="34" charset="-120"/>
                          <a:hlinkClick r:id="rId6">
                            <a:extLst>
                              <a:ext uri="{A12FA001-AC4F-418D-AE19-62706E023703}">
                                <ahyp:hlinkClr xmlns:ahyp="http://schemas.microsoft.com/office/drawing/2018/hyperlinkcolor" val="tx"/>
                              </a:ext>
                            </a:extLst>
                          </a:hlinkClick>
                        </a:rPr>
                        <a:t>Digital Scholarship Certificate: Orientation (Zoom)</a:t>
                      </a:r>
                      <a:endParaRPr lang="en-US" sz="1200" dirty="0">
                        <a:latin typeface="Calibri" charset="0"/>
                        <a:ea typeface="Calibri" charset="0"/>
                        <a:cs typeface="Calibri" charset="0"/>
                      </a:endParaRPr>
                    </a:p>
                  </a:txBody>
                  <a:tcPr marL="109728" marR="109728" marT="27432" marB="27432" anchor="ctr">
                    <a:lnL w="6350" cap="flat" cmpd="sng" algn="ctr">
                      <a:solidFill>
                        <a:srgbClr val="D3D9E1"/>
                      </a:solidFill>
                      <a:prstDash val="solid"/>
                      <a:round/>
                      <a:headEnd type="none" w="med" len="med"/>
                      <a:tailEnd type="none" w="med" len="med"/>
                    </a:lnL>
                    <a:lnR w="6350" cap="flat" cmpd="sng" algn="ctr">
                      <a:solidFill>
                        <a:srgbClr val="D3D9E1"/>
                      </a:solidFill>
                      <a:prstDash val="solid"/>
                      <a:round/>
                      <a:headEnd type="none" w="med" len="med"/>
                      <a:tailEnd type="none" w="med" len="med"/>
                    </a:lnR>
                    <a:lnT w="6350" cap="flat" cmpd="sng" algn="ctr">
                      <a:solidFill>
                        <a:srgbClr val="D3D9E1"/>
                      </a:solidFill>
                      <a:prstDash val="solid"/>
                      <a:round/>
                      <a:headEnd type="none" w="med" len="med"/>
                      <a:tailEnd type="none" w="med" len="med"/>
                    </a:lnT>
                    <a:lnB w="6350" cap="flat" cmpd="sng" algn="ctr">
                      <a:solidFill>
                        <a:srgbClr val="D3D9E1"/>
                      </a:solidFill>
                      <a:prstDash val="solid"/>
                      <a:round/>
                      <a:headEnd type="none" w="med" len="med"/>
                      <a:tailEnd type="none" w="med" len="med"/>
                    </a:lnB>
                    <a:solidFill>
                      <a:srgbClr val="FFFFFF"/>
                    </a:solidFill>
                  </a:tcPr>
                </a:tc>
                <a:tc>
                  <a:txBody>
                    <a:bodyPr/>
                    <a:lstStyle/>
                    <a:p>
                      <a:pPr marL="0" indent="0">
                        <a:buNone/>
                      </a:pPr>
                      <a:r>
                        <a:rPr lang="en-US" sz="1200" u="sng" dirty="0">
                          <a:solidFill>
                            <a:srgbClr val="1D2533"/>
                          </a:solidFill>
                          <a:latin typeface="Calibri" pitchFamily="34" charset="0"/>
                          <a:ea typeface="Calibri" pitchFamily="34" charset="-122"/>
                          <a:cs typeface="Calibri" pitchFamily="34" charset="-120"/>
                          <a:hlinkClick r:id="rId7">
                            <a:extLst>
                              <a:ext uri="{A12FA001-AC4F-418D-AE19-62706E023703}">
                                <ahyp:hlinkClr xmlns:ahyp="http://schemas.microsoft.com/office/drawing/2018/hyperlinkcolor" val="tx"/>
                              </a:ext>
                            </a:extLst>
                          </a:hlinkClick>
                        </a:rPr>
                        <a:t>J. Han</a:t>
                      </a:r>
                      <a:endParaRPr lang="en-US" sz="1200" dirty="0">
                        <a:latin typeface="Calibri" charset="0"/>
                        <a:ea typeface="Calibri" charset="0"/>
                        <a:cs typeface="Calibri" charset="0"/>
                      </a:endParaRPr>
                    </a:p>
                  </a:txBody>
                  <a:tcPr marL="109728" marR="109728" marT="27432" marB="27432" anchor="ctr">
                    <a:lnL w="6350" cap="flat" cmpd="sng" algn="ctr">
                      <a:solidFill>
                        <a:srgbClr val="D3D9E1"/>
                      </a:solidFill>
                      <a:prstDash val="solid"/>
                      <a:round/>
                      <a:headEnd type="none" w="med" len="med"/>
                      <a:tailEnd type="none" w="med" len="med"/>
                    </a:lnL>
                    <a:lnR w="6350" cap="flat" cmpd="sng" algn="ctr">
                      <a:solidFill>
                        <a:srgbClr val="D3D9E1"/>
                      </a:solidFill>
                      <a:prstDash val="solid"/>
                      <a:round/>
                      <a:headEnd type="none" w="med" len="med"/>
                      <a:tailEnd type="none" w="med" len="med"/>
                    </a:lnR>
                    <a:lnT w="6350" cap="flat" cmpd="sng" algn="ctr">
                      <a:solidFill>
                        <a:srgbClr val="D3D9E1"/>
                      </a:solidFill>
                      <a:prstDash val="solid"/>
                      <a:round/>
                      <a:headEnd type="none" w="med" len="med"/>
                      <a:tailEnd type="none" w="med" len="med"/>
                    </a:lnT>
                    <a:lnB w="6350" cap="flat" cmpd="sng" algn="ctr">
                      <a:solidFill>
                        <a:srgbClr val="D3D9E1"/>
                      </a:solidFill>
                      <a:prstDash val="solid"/>
                      <a:round/>
                      <a:headEnd type="none" w="med" len="med"/>
                      <a:tailEnd type="none" w="med" len="med"/>
                    </a:lnB>
                    <a:solidFill>
                      <a:srgbClr val="FFFFFF"/>
                    </a:solidFill>
                  </a:tcPr>
                </a:tc>
                <a:extLst>
                  <a:ext uri="{0D108BD9-81ED-4DB2-BD59-A6C34878D82A}">
                    <a16:rowId xmlns:a16="http://schemas.microsoft.com/office/drawing/2014/main" val="10002"/>
                  </a:ext>
                </a:extLst>
              </a:tr>
              <a:tr h="384048">
                <a:tc>
                  <a:txBody>
                    <a:bodyPr/>
                    <a:lstStyle/>
                    <a:p>
                      <a:pPr marL="0" indent="0">
                        <a:buNone/>
                      </a:pPr>
                      <a:r>
                        <a:rPr lang="en-US" sz="1200" dirty="0">
                          <a:solidFill>
                            <a:srgbClr val="1D2533"/>
                          </a:solidFill>
                          <a:latin typeface="Calibri" pitchFamily="34" charset="0"/>
                          <a:ea typeface="Calibri" pitchFamily="34" charset="-122"/>
                          <a:cs typeface="Calibri" pitchFamily="34" charset="-120"/>
                        </a:rPr>
                        <a:t>Tue–Wed, Oct. 6–7</a:t>
                      </a:r>
                      <a:endParaRPr lang="en-US" sz="1200" dirty="0">
                        <a:latin typeface="Calibri" charset="0"/>
                        <a:ea typeface="Calibri" charset="0"/>
                        <a:cs typeface="Calibri" charset="0"/>
                      </a:endParaRPr>
                    </a:p>
                  </a:txBody>
                  <a:tcPr marL="109728" marR="109728" marT="27432" marB="27432" anchor="ctr">
                    <a:lnL w="6350" cap="flat" cmpd="sng" algn="ctr">
                      <a:solidFill>
                        <a:srgbClr val="D3D9E1"/>
                      </a:solidFill>
                      <a:prstDash val="solid"/>
                      <a:round/>
                      <a:headEnd type="none" w="med" len="med"/>
                      <a:tailEnd type="none" w="med" len="med"/>
                    </a:lnL>
                    <a:lnR w="6350" cap="flat" cmpd="sng" algn="ctr">
                      <a:solidFill>
                        <a:srgbClr val="D3D9E1"/>
                      </a:solidFill>
                      <a:prstDash val="solid"/>
                      <a:round/>
                      <a:headEnd type="none" w="med" len="med"/>
                      <a:tailEnd type="none" w="med" len="med"/>
                    </a:lnR>
                    <a:lnT w="6350" cap="flat" cmpd="sng" algn="ctr">
                      <a:solidFill>
                        <a:srgbClr val="D3D9E1"/>
                      </a:solidFill>
                      <a:prstDash val="solid"/>
                      <a:round/>
                      <a:headEnd type="none" w="med" len="med"/>
                      <a:tailEnd type="none" w="med" len="med"/>
                    </a:lnT>
                    <a:lnB w="6350" cap="flat" cmpd="sng" algn="ctr">
                      <a:solidFill>
                        <a:srgbClr val="D3D9E1"/>
                      </a:solidFill>
                      <a:prstDash val="solid"/>
                      <a:round/>
                      <a:headEnd type="none" w="med" len="med"/>
                      <a:tailEnd type="none" w="med" len="med"/>
                    </a:lnB>
                    <a:solidFill>
                      <a:srgbClr val="EEF2F7"/>
                    </a:solidFill>
                  </a:tcPr>
                </a:tc>
                <a:tc>
                  <a:txBody>
                    <a:bodyPr/>
                    <a:lstStyle/>
                    <a:p>
                      <a:pPr marL="0" indent="0">
                        <a:buNone/>
                      </a:pPr>
                      <a:r>
                        <a:rPr lang="en-US" sz="1200" dirty="0">
                          <a:solidFill>
                            <a:srgbClr val="1D2533"/>
                          </a:solidFill>
                          <a:latin typeface="Calibri" pitchFamily="34" charset="0"/>
                          <a:ea typeface="Calibri" pitchFamily="34" charset="-122"/>
                          <a:cs typeface="Calibri" pitchFamily="34" charset="-120"/>
                        </a:rPr>
                        <a:t>10:00 am–4:00 pm</a:t>
                      </a:r>
                      <a:endParaRPr lang="en-US" sz="1200" dirty="0">
                        <a:latin typeface="Calibri" charset="0"/>
                        <a:ea typeface="Calibri" charset="0"/>
                        <a:cs typeface="Calibri" charset="0"/>
                      </a:endParaRPr>
                    </a:p>
                  </a:txBody>
                  <a:tcPr marL="109728" marR="109728" marT="27432" marB="27432" anchor="ctr">
                    <a:lnL w="6350" cap="flat" cmpd="sng" algn="ctr">
                      <a:solidFill>
                        <a:srgbClr val="D3D9E1"/>
                      </a:solidFill>
                      <a:prstDash val="solid"/>
                      <a:round/>
                      <a:headEnd type="none" w="med" len="med"/>
                      <a:tailEnd type="none" w="med" len="med"/>
                    </a:lnL>
                    <a:lnR w="6350" cap="flat" cmpd="sng" algn="ctr">
                      <a:solidFill>
                        <a:srgbClr val="D3D9E1"/>
                      </a:solidFill>
                      <a:prstDash val="solid"/>
                      <a:round/>
                      <a:headEnd type="none" w="med" len="med"/>
                      <a:tailEnd type="none" w="med" len="med"/>
                    </a:lnR>
                    <a:lnT w="6350" cap="flat" cmpd="sng" algn="ctr">
                      <a:solidFill>
                        <a:srgbClr val="D3D9E1"/>
                      </a:solidFill>
                      <a:prstDash val="solid"/>
                      <a:round/>
                      <a:headEnd type="none" w="med" len="med"/>
                      <a:tailEnd type="none" w="med" len="med"/>
                    </a:lnT>
                    <a:lnB w="6350" cap="flat" cmpd="sng" algn="ctr">
                      <a:solidFill>
                        <a:srgbClr val="D3D9E1"/>
                      </a:solidFill>
                      <a:prstDash val="solid"/>
                      <a:round/>
                      <a:headEnd type="none" w="med" len="med"/>
                      <a:tailEnd type="none" w="med" len="med"/>
                    </a:lnB>
                    <a:solidFill>
                      <a:srgbClr val="EEF2F7"/>
                    </a:solidFill>
                  </a:tcPr>
                </a:tc>
                <a:tc>
                  <a:txBody>
                    <a:bodyPr/>
                    <a:lstStyle/>
                    <a:p>
                      <a:pPr marL="0" indent="0">
                        <a:buNone/>
                      </a:pPr>
                      <a:r>
                        <a:rPr lang="en-US" sz="1200" b="1" u="sng" dirty="0">
                          <a:solidFill>
                            <a:srgbClr val="0A1F44"/>
                          </a:solidFill>
                          <a:latin typeface="Calibri" pitchFamily="34" charset="0"/>
                          <a:ea typeface="Calibri" pitchFamily="34" charset="-122"/>
                          <a:cs typeface="Calibri" pitchFamily="34" charset="-120"/>
                          <a:hlinkClick r:id="rId8">
                            <a:extLst>
                              <a:ext uri="{A12FA001-AC4F-418D-AE19-62706E023703}">
                                <ahyp:hlinkClr xmlns:ahyp="http://schemas.microsoft.com/office/drawing/2018/hyperlinkcolor" val="tx"/>
                              </a:ext>
                            </a:extLst>
                          </a:hlinkClick>
                        </a:rPr>
                        <a:t>UCR Library Open House — passport tour, Rivera &amp; Orbach</a:t>
                      </a:r>
                      <a:endParaRPr lang="en-US" sz="1200" dirty="0">
                        <a:latin typeface="Calibri" charset="0"/>
                        <a:ea typeface="Calibri" charset="0"/>
                        <a:cs typeface="Calibri" charset="0"/>
                      </a:endParaRPr>
                    </a:p>
                  </a:txBody>
                  <a:tcPr marL="109728" marR="109728" marT="27432" marB="27432" anchor="ctr">
                    <a:lnL w="6350" cap="flat" cmpd="sng" algn="ctr">
                      <a:solidFill>
                        <a:srgbClr val="D3D9E1"/>
                      </a:solidFill>
                      <a:prstDash val="solid"/>
                      <a:round/>
                      <a:headEnd type="none" w="med" len="med"/>
                      <a:tailEnd type="none" w="med" len="med"/>
                    </a:lnL>
                    <a:lnR w="6350" cap="flat" cmpd="sng" algn="ctr">
                      <a:solidFill>
                        <a:srgbClr val="D3D9E1"/>
                      </a:solidFill>
                      <a:prstDash val="solid"/>
                      <a:round/>
                      <a:headEnd type="none" w="med" len="med"/>
                      <a:tailEnd type="none" w="med" len="med"/>
                    </a:lnR>
                    <a:lnT w="6350" cap="flat" cmpd="sng" algn="ctr">
                      <a:solidFill>
                        <a:srgbClr val="D3D9E1"/>
                      </a:solidFill>
                      <a:prstDash val="solid"/>
                      <a:round/>
                      <a:headEnd type="none" w="med" len="med"/>
                      <a:tailEnd type="none" w="med" len="med"/>
                    </a:lnT>
                    <a:lnB w="6350" cap="flat" cmpd="sng" algn="ctr">
                      <a:solidFill>
                        <a:srgbClr val="D3D9E1"/>
                      </a:solidFill>
                      <a:prstDash val="solid"/>
                      <a:round/>
                      <a:headEnd type="none" w="med" len="med"/>
                      <a:tailEnd type="none" w="med" len="med"/>
                    </a:lnB>
                    <a:solidFill>
                      <a:srgbClr val="EEF2F7"/>
                    </a:solidFill>
                  </a:tcPr>
                </a:tc>
                <a:tc>
                  <a:txBody>
                    <a:bodyPr/>
                    <a:lstStyle/>
                    <a:p>
                      <a:pPr marL="0" indent="0">
                        <a:buNone/>
                      </a:pPr>
                      <a:r>
                        <a:rPr lang="en-US" sz="1200" u="sng" dirty="0">
                          <a:solidFill>
                            <a:srgbClr val="1D2533"/>
                          </a:solidFill>
                          <a:latin typeface="Calibri" pitchFamily="34" charset="0"/>
                          <a:ea typeface="Calibri" pitchFamily="34" charset="-122"/>
                          <a:cs typeface="Calibri" pitchFamily="34" charset="-120"/>
                          <a:hlinkClick r:id="rId8">
                            <a:extLst>
                              <a:ext uri="{A12FA001-AC4F-418D-AE19-62706E023703}">
                                <ahyp:hlinkClr xmlns:ahyp="http://schemas.microsoft.com/office/drawing/2018/hyperlinkcolor" val="tx"/>
                              </a:ext>
                            </a:extLst>
                          </a:hlinkClick>
                        </a:rPr>
                        <a:t>Library-wide</a:t>
                      </a:r>
                      <a:endParaRPr lang="en-US" sz="1200" dirty="0">
                        <a:latin typeface="Calibri" charset="0"/>
                        <a:ea typeface="Calibri" charset="0"/>
                        <a:cs typeface="Calibri" charset="0"/>
                      </a:endParaRPr>
                    </a:p>
                  </a:txBody>
                  <a:tcPr marL="109728" marR="109728" marT="27432" marB="27432" anchor="ctr">
                    <a:lnL w="6350" cap="flat" cmpd="sng" algn="ctr">
                      <a:solidFill>
                        <a:srgbClr val="D3D9E1"/>
                      </a:solidFill>
                      <a:prstDash val="solid"/>
                      <a:round/>
                      <a:headEnd type="none" w="med" len="med"/>
                      <a:tailEnd type="none" w="med" len="med"/>
                    </a:lnL>
                    <a:lnR w="6350" cap="flat" cmpd="sng" algn="ctr">
                      <a:solidFill>
                        <a:srgbClr val="D3D9E1"/>
                      </a:solidFill>
                      <a:prstDash val="solid"/>
                      <a:round/>
                      <a:headEnd type="none" w="med" len="med"/>
                      <a:tailEnd type="none" w="med" len="med"/>
                    </a:lnR>
                    <a:lnT w="6350" cap="flat" cmpd="sng" algn="ctr">
                      <a:solidFill>
                        <a:srgbClr val="D3D9E1"/>
                      </a:solidFill>
                      <a:prstDash val="solid"/>
                      <a:round/>
                      <a:headEnd type="none" w="med" len="med"/>
                      <a:tailEnd type="none" w="med" len="med"/>
                    </a:lnT>
                    <a:lnB w="6350" cap="flat" cmpd="sng" algn="ctr">
                      <a:solidFill>
                        <a:srgbClr val="D3D9E1"/>
                      </a:solidFill>
                      <a:prstDash val="solid"/>
                      <a:round/>
                      <a:headEnd type="none" w="med" len="med"/>
                      <a:tailEnd type="none" w="med" len="med"/>
                    </a:lnB>
                    <a:solidFill>
                      <a:srgbClr val="EEF2F7"/>
                    </a:solidFill>
                  </a:tcPr>
                </a:tc>
                <a:extLst>
                  <a:ext uri="{0D108BD9-81ED-4DB2-BD59-A6C34878D82A}">
                    <a16:rowId xmlns:a16="http://schemas.microsoft.com/office/drawing/2014/main" val="10003"/>
                  </a:ext>
                </a:extLst>
              </a:tr>
              <a:tr h="384048">
                <a:tc>
                  <a:txBody>
                    <a:bodyPr/>
                    <a:lstStyle/>
                    <a:p>
                      <a:pPr marL="0" indent="0">
                        <a:buNone/>
                      </a:pPr>
                      <a:r>
                        <a:rPr lang="en-US" sz="1200" dirty="0">
                          <a:solidFill>
                            <a:srgbClr val="1D2533"/>
                          </a:solidFill>
                          <a:latin typeface="Calibri" pitchFamily="34" charset="0"/>
                          <a:ea typeface="Calibri" pitchFamily="34" charset="-122"/>
                          <a:cs typeface="Calibri" pitchFamily="34" charset="-120"/>
                        </a:rPr>
                        <a:t>Wed, Oct. 14</a:t>
                      </a:r>
                      <a:endParaRPr lang="en-US" sz="1200" dirty="0">
                        <a:latin typeface="Calibri" charset="0"/>
                        <a:ea typeface="Calibri" charset="0"/>
                        <a:cs typeface="Calibri" charset="0"/>
                      </a:endParaRPr>
                    </a:p>
                  </a:txBody>
                  <a:tcPr marL="109728" marR="109728" marT="27432" marB="27432" anchor="ctr">
                    <a:lnL w="6350" cap="flat" cmpd="sng" algn="ctr">
                      <a:solidFill>
                        <a:srgbClr val="D3D9E1"/>
                      </a:solidFill>
                      <a:prstDash val="solid"/>
                      <a:round/>
                      <a:headEnd type="none" w="med" len="med"/>
                      <a:tailEnd type="none" w="med" len="med"/>
                    </a:lnL>
                    <a:lnR w="6350" cap="flat" cmpd="sng" algn="ctr">
                      <a:solidFill>
                        <a:srgbClr val="D3D9E1"/>
                      </a:solidFill>
                      <a:prstDash val="solid"/>
                      <a:round/>
                      <a:headEnd type="none" w="med" len="med"/>
                      <a:tailEnd type="none" w="med" len="med"/>
                    </a:lnR>
                    <a:lnT w="6350" cap="flat" cmpd="sng" algn="ctr">
                      <a:solidFill>
                        <a:srgbClr val="D3D9E1"/>
                      </a:solidFill>
                      <a:prstDash val="solid"/>
                      <a:round/>
                      <a:headEnd type="none" w="med" len="med"/>
                      <a:tailEnd type="none" w="med" len="med"/>
                    </a:lnT>
                    <a:lnB w="6350" cap="flat" cmpd="sng" algn="ctr">
                      <a:solidFill>
                        <a:srgbClr val="D3D9E1"/>
                      </a:solidFill>
                      <a:prstDash val="solid"/>
                      <a:round/>
                      <a:headEnd type="none" w="med" len="med"/>
                      <a:tailEnd type="none" w="med" len="med"/>
                    </a:lnB>
                    <a:solidFill>
                      <a:srgbClr val="FFFFFF"/>
                    </a:solidFill>
                  </a:tcPr>
                </a:tc>
                <a:tc>
                  <a:txBody>
                    <a:bodyPr/>
                    <a:lstStyle/>
                    <a:p>
                      <a:pPr marL="0" indent="0">
                        <a:buNone/>
                      </a:pPr>
                      <a:r>
                        <a:rPr lang="en-US" sz="1200" dirty="0">
                          <a:solidFill>
                            <a:srgbClr val="1D2533"/>
                          </a:solidFill>
                          <a:latin typeface="Calibri" pitchFamily="34" charset="0"/>
                          <a:ea typeface="Calibri" pitchFamily="34" charset="-122"/>
                          <a:cs typeface="Calibri" pitchFamily="34" charset="-120"/>
                        </a:rPr>
                        <a:t>11:00 am–12:00 pm</a:t>
                      </a:r>
                      <a:endParaRPr lang="en-US" sz="1200" dirty="0">
                        <a:latin typeface="Calibri" charset="0"/>
                        <a:ea typeface="Calibri" charset="0"/>
                        <a:cs typeface="Calibri" charset="0"/>
                      </a:endParaRPr>
                    </a:p>
                  </a:txBody>
                  <a:tcPr marL="109728" marR="109728" marT="27432" marB="27432" anchor="ctr">
                    <a:lnL w="6350" cap="flat" cmpd="sng" algn="ctr">
                      <a:solidFill>
                        <a:srgbClr val="D3D9E1"/>
                      </a:solidFill>
                      <a:prstDash val="solid"/>
                      <a:round/>
                      <a:headEnd type="none" w="med" len="med"/>
                      <a:tailEnd type="none" w="med" len="med"/>
                    </a:lnL>
                    <a:lnR w="6350" cap="flat" cmpd="sng" algn="ctr">
                      <a:solidFill>
                        <a:srgbClr val="D3D9E1"/>
                      </a:solidFill>
                      <a:prstDash val="solid"/>
                      <a:round/>
                      <a:headEnd type="none" w="med" len="med"/>
                      <a:tailEnd type="none" w="med" len="med"/>
                    </a:lnR>
                    <a:lnT w="6350" cap="flat" cmpd="sng" algn="ctr">
                      <a:solidFill>
                        <a:srgbClr val="D3D9E1"/>
                      </a:solidFill>
                      <a:prstDash val="solid"/>
                      <a:round/>
                      <a:headEnd type="none" w="med" len="med"/>
                      <a:tailEnd type="none" w="med" len="med"/>
                    </a:lnT>
                    <a:lnB w="6350" cap="flat" cmpd="sng" algn="ctr">
                      <a:solidFill>
                        <a:srgbClr val="D3D9E1"/>
                      </a:solidFill>
                      <a:prstDash val="solid"/>
                      <a:round/>
                      <a:headEnd type="none" w="med" len="med"/>
                      <a:tailEnd type="none" w="med" len="med"/>
                    </a:lnB>
                    <a:solidFill>
                      <a:srgbClr val="FFFFFF"/>
                    </a:solidFill>
                  </a:tcPr>
                </a:tc>
                <a:tc>
                  <a:txBody>
                    <a:bodyPr/>
                    <a:lstStyle/>
                    <a:p>
                      <a:pPr marL="0" indent="0">
                        <a:buNone/>
                      </a:pPr>
                      <a:r>
                        <a:rPr lang="en-US" sz="1200" b="1" u="sng" dirty="0">
                          <a:solidFill>
                            <a:srgbClr val="0A1F44"/>
                          </a:solidFill>
                          <a:latin typeface="Calibri" pitchFamily="34" charset="0"/>
                          <a:ea typeface="Calibri" pitchFamily="34" charset="-122"/>
                          <a:cs typeface="Calibri" pitchFamily="34" charset="-120"/>
                          <a:hlinkClick r:id="rId4">
                            <a:extLst>
                              <a:ext uri="{A12FA001-AC4F-418D-AE19-62706E023703}">
                                <ahyp:hlinkClr xmlns:ahyp="http://schemas.microsoft.com/office/drawing/2018/hyperlinkcolor" val="tx"/>
                              </a:ext>
                            </a:extLst>
                          </a:hlinkClick>
                        </a:rPr>
                        <a:t>Building a Digital Research Portfolio Using No/Low-Code Tools</a:t>
                      </a:r>
                      <a:endParaRPr lang="en-US" sz="1200" dirty="0">
                        <a:latin typeface="Calibri" charset="0"/>
                        <a:ea typeface="Calibri" charset="0"/>
                        <a:cs typeface="Calibri" charset="0"/>
                      </a:endParaRPr>
                    </a:p>
                  </a:txBody>
                  <a:tcPr marL="109728" marR="109728" marT="27432" marB="27432" anchor="ctr">
                    <a:lnL w="6350" cap="flat" cmpd="sng" algn="ctr">
                      <a:solidFill>
                        <a:srgbClr val="D3D9E1"/>
                      </a:solidFill>
                      <a:prstDash val="solid"/>
                      <a:round/>
                      <a:headEnd type="none" w="med" len="med"/>
                      <a:tailEnd type="none" w="med" len="med"/>
                    </a:lnL>
                    <a:lnR w="6350" cap="flat" cmpd="sng" algn="ctr">
                      <a:solidFill>
                        <a:srgbClr val="D3D9E1"/>
                      </a:solidFill>
                      <a:prstDash val="solid"/>
                      <a:round/>
                      <a:headEnd type="none" w="med" len="med"/>
                      <a:tailEnd type="none" w="med" len="med"/>
                    </a:lnR>
                    <a:lnT w="6350" cap="flat" cmpd="sng" algn="ctr">
                      <a:solidFill>
                        <a:srgbClr val="D3D9E1"/>
                      </a:solidFill>
                      <a:prstDash val="solid"/>
                      <a:round/>
                      <a:headEnd type="none" w="med" len="med"/>
                      <a:tailEnd type="none" w="med" len="med"/>
                    </a:lnT>
                    <a:lnB w="6350" cap="flat" cmpd="sng" algn="ctr">
                      <a:solidFill>
                        <a:srgbClr val="D3D9E1"/>
                      </a:solidFill>
                      <a:prstDash val="solid"/>
                      <a:round/>
                      <a:headEnd type="none" w="med" len="med"/>
                      <a:tailEnd type="none" w="med" len="med"/>
                    </a:lnB>
                    <a:solidFill>
                      <a:srgbClr val="FFFFFF"/>
                    </a:solidFill>
                  </a:tcPr>
                </a:tc>
                <a:tc>
                  <a:txBody>
                    <a:bodyPr/>
                    <a:lstStyle/>
                    <a:p>
                      <a:pPr marL="0" indent="0">
                        <a:buNone/>
                      </a:pPr>
                      <a:r>
                        <a:rPr lang="en-US" sz="1200" u="sng" dirty="0">
                          <a:solidFill>
                            <a:srgbClr val="1D2533"/>
                          </a:solidFill>
                          <a:latin typeface="Calibri" pitchFamily="34" charset="0"/>
                          <a:ea typeface="Calibri" pitchFamily="34" charset="-122"/>
                          <a:cs typeface="Calibri" pitchFamily="34" charset="-120"/>
                          <a:hlinkClick r:id="rId7">
                            <a:extLst>
                              <a:ext uri="{A12FA001-AC4F-418D-AE19-62706E023703}">
                                <ahyp:hlinkClr xmlns:ahyp="http://schemas.microsoft.com/office/drawing/2018/hyperlinkcolor" val="tx"/>
                              </a:ext>
                            </a:extLst>
                          </a:hlinkClick>
                        </a:rPr>
                        <a:t>J. Han</a:t>
                      </a:r>
                      <a:endParaRPr lang="en-US" sz="1200" dirty="0">
                        <a:latin typeface="Calibri" charset="0"/>
                        <a:ea typeface="Calibri" charset="0"/>
                        <a:cs typeface="Calibri" charset="0"/>
                      </a:endParaRPr>
                    </a:p>
                  </a:txBody>
                  <a:tcPr marL="109728" marR="109728" marT="27432" marB="27432" anchor="ctr">
                    <a:lnL w="6350" cap="flat" cmpd="sng" algn="ctr">
                      <a:solidFill>
                        <a:srgbClr val="D3D9E1"/>
                      </a:solidFill>
                      <a:prstDash val="solid"/>
                      <a:round/>
                      <a:headEnd type="none" w="med" len="med"/>
                      <a:tailEnd type="none" w="med" len="med"/>
                    </a:lnL>
                    <a:lnR w="6350" cap="flat" cmpd="sng" algn="ctr">
                      <a:solidFill>
                        <a:srgbClr val="D3D9E1"/>
                      </a:solidFill>
                      <a:prstDash val="solid"/>
                      <a:round/>
                      <a:headEnd type="none" w="med" len="med"/>
                      <a:tailEnd type="none" w="med" len="med"/>
                    </a:lnR>
                    <a:lnT w="6350" cap="flat" cmpd="sng" algn="ctr">
                      <a:solidFill>
                        <a:srgbClr val="D3D9E1"/>
                      </a:solidFill>
                      <a:prstDash val="solid"/>
                      <a:round/>
                      <a:headEnd type="none" w="med" len="med"/>
                      <a:tailEnd type="none" w="med" len="med"/>
                    </a:lnT>
                    <a:lnB w="6350" cap="flat" cmpd="sng" algn="ctr">
                      <a:solidFill>
                        <a:srgbClr val="D3D9E1"/>
                      </a:solidFill>
                      <a:prstDash val="solid"/>
                      <a:round/>
                      <a:headEnd type="none" w="med" len="med"/>
                      <a:tailEnd type="none" w="med" len="med"/>
                    </a:lnB>
                    <a:solidFill>
                      <a:srgbClr val="FFFFFF"/>
                    </a:solidFill>
                  </a:tcPr>
                </a:tc>
                <a:extLst>
                  <a:ext uri="{0D108BD9-81ED-4DB2-BD59-A6C34878D82A}">
                    <a16:rowId xmlns:a16="http://schemas.microsoft.com/office/drawing/2014/main" val="10004"/>
                  </a:ext>
                </a:extLst>
              </a:tr>
              <a:tr h="384048">
                <a:tc>
                  <a:txBody>
                    <a:bodyPr/>
                    <a:lstStyle/>
                    <a:p>
                      <a:pPr marL="0" indent="0">
                        <a:buNone/>
                      </a:pPr>
                      <a:r>
                        <a:rPr lang="en-US" sz="1200" dirty="0">
                          <a:solidFill>
                            <a:srgbClr val="1D2533"/>
                          </a:solidFill>
                          <a:latin typeface="Calibri" pitchFamily="34" charset="0"/>
                          <a:ea typeface="Calibri" pitchFamily="34" charset="-122"/>
                          <a:cs typeface="Calibri" pitchFamily="34" charset="-120"/>
                        </a:rPr>
                        <a:t>Thu, Oct. 22</a:t>
                      </a:r>
                      <a:endParaRPr lang="en-US" sz="1200" dirty="0">
                        <a:latin typeface="Calibri" charset="0"/>
                        <a:ea typeface="Calibri" charset="0"/>
                        <a:cs typeface="Calibri" charset="0"/>
                      </a:endParaRPr>
                    </a:p>
                  </a:txBody>
                  <a:tcPr marL="109728" marR="109728" marT="27432" marB="27432" anchor="ctr">
                    <a:lnL w="6350" cap="flat" cmpd="sng" algn="ctr">
                      <a:solidFill>
                        <a:srgbClr val="D3D9E1"/>
                      </a:solidFill>
                      <a:prstDash val="solid"/>
                      <a:round/>
                      <a:headEnd type="none" w="med" len="med"/>
                      <a:tailEnd type="none" w="med" len="med"/>
                    </a:lnL>
                    <a:lnR w="6350" cap="flat" cmpd="sng" algn="ctr">
                      <a:solidFill>
                        <a:srgbClr val="D3D9E1"/>
                      </a:solidFill>
                      <a:prstDash val="solid"/>
                      <a:round/>
                      <a:headEnd type="none" w="med" len="med"/>
                      <a:tailEnd type="none" w="med" len="med"/>
                    </a:lnR>
                    <a:lnT w="6350" cap="flat" cmpd="sng" algn="ctr">
                      <a:solidFill>
                        <a:srgbClr val="D3D9E1"/>
                      </a:solidFill>
                      <a:prstDash val="solid"/>
                      <a:round/>
                      <a:headEnd type="none" w="med" len="med"/>
                      <a:tailEnd type="none" w="med" len="med"/>
                    </a:lnT>
                    <a:lnB w="6350" cap="flat" cmpd="sng" algn="ctr">
                      <a:solidFill>
                        <a:srgbClr val="D3D9E1"/>
                      </a:solidFill>
                      <a:prstDash val="solid"/>
                      <a:round/>
                      <a:headEnd type="none" w="med" len="med"/>
                      <a:tailEnd type="none" w="med" len="med"/>
                    </a:lnB>
                    <a:solidFill>
                      <a:srgbClr val="EEF2F7"/>
                    </a:solidFill>
                  </a:tcPr>
                </a:tc>
                <a:tc>
                  <a:txBody>
                    <a:bodyPr/>
                    <a:lstStyle/>
                    <a:p>
                      <a:pPr marL="0" indent="0">
                        <a:buNone/>
                      </a:pPr>
                      <a:r>
                        <a:rPr lang="en-US" sz="1200" dirty="0">
                          <a:solidFill>
                            <a:srgbClr val="1D2533"/>
                          </a:solidFill>
                          <a:latin typeface="Calibri" pitchFamily="34" charset="0"/>
                          <a:ea typeface="Calibri" pitchFamily="34" charset="-122"/>
                          <a:cs typeface="Calibri" pitchFamily="34" charset="-120"/>
                        </a:rPr>
                        <a:t>12:00–1:00 pm</a:t>
                      </a:r>
                      <a:endParaRPr lang="en-US" sz="1200" dirty="0">
                        <a:latin typeface="Calibri" charset="0"/>
                        <a:ea typeface="Calibri" charset="0"/>
                        <a:cs typeface="Calibri" charset="0"/>
                      </a:endParaRPr>
                    </a:p>
                  </a:txBody>
                  <a:tcPr marL="109728" marR="109728" marT="27432" marB="27432" anchor="ctr">
                    <a:lnL w="6350" cap="flat" cmpd="sng" algn="ctr">
                      <a:solidFill>
                        <a:srgbClr val="D3D9E1"/>
                      </a:solidFill>
                      <a:prstDash val="solid"/>
                      <a:round/>
                      <a:headEnd type="none" w="med" len="med"/>
                      <a:tailEnd type="none" w="med" len="med"/>
                    </a:lnL>
                    <a:lnR w="6350" cap="flat" cmpd="sng" algn="ctr">
                      <a:solidFill>
                        <a:srgbClr val="D3D9E1"/>
                      </a:solidFill>
                      <a:prstDash val="solid"/>
                      <a:round/>
                      <a:headEnd type="none" w="med" len="med"/>
                      <a:tailEnd type="none" w="med" len="med"/>
                    </a:lnR>
                    <a:lnT w="6350" cap="flat" cmpd="sng" algn="ctr">
                      <a:solidFill>
                        <a:srgbClr val="D3D9E1"/>
                      </a:solidFill>
                      <a:prstDash val="solid"/>
                      <a:round/>
                      <a:headEnd type="none" w="med" len="med"/>
                      <a:tailEnd type="none" w="med" len="med"/>
                    </a:lnT>
                    <a:lnB w="6350" cap="flat" cmpd="sng" algn="ctr">
                      <a:solidFill>
                        <a:srgbClr val="D3D9E1"/>
                      </a:solidFill>
                      <a:prstDash val="solid"/>
                      <a:round/>
                      <a:headEnd type="none" w="med" len="med"/>
                      <a:tailEnd type="none" w="med" len="med"/>
                    </a:lnB>
                    <a:solidFill>
                      <a:srgbClr val="EEF2F7"/>
                    </a:solidFill>
                  </a:tcPr>
                </a:tc>
                <a:tc>
                  <a:txBody>
                    <a:bodyPr/>
                    <a:lstStyle/>
                    <a:p>
                      <a:pPr marL="0" indent="0">
                        <a:buNone/>
                      </a:pPr>
                      <a:r>
                        <a:rPr lang="en-US" sz="1200" b="1" u="sng" dirty="0">
                          <a:solidFill>
                            <a:srgbClr val="0A1F44"/>
                          </a:solidFill>
                          <a:latin typeface="Calibri" pitchFamily="34" charset="0"/>
                          <a:ea typeface="Calibri" pitchFamily="34" charset="-122"/>
                          <a:cs typeface="Calibri" pitchFamily="34" charset="-120"/>
                          <a:hlinkClick r:id="rId9">
                            <a:extLst>
                              <a:ext uri="{A12FA001-AC4F-418D-AE19-62706E023703}">
                                <ahyp:hlinkClr xmlns:ahyp="http://schemas.microsoft.com/office/drawing/2018/hyperlinkcolor" val="tx"/>
                              </a:ext>
                            </a:extLst>
                          </a:hlinkClick>
                        </a:rPr>
                        <a:t>UCR AI Graduate Research Brown Bag (lunch provided)</a:t>
                      </a:r>
                      <a:endParaRPr lang="en-US" sz="1200" dirty="0">
                        <a:latin typeface="Calibri" charset="0"/>
                        <a:ea typeface="Calibri" charset="0"/>
                        <a:cs typeface="Calibri" charset="0"/>
                      </a:endParaRPr>
                    </a:p>
                  </a:txBody>
                  <a:tcPr marL="109728" marR="109728" marT="27432" marB="27432" anchor="ctr">
                    <a:lnL w="6350" cap="flat" cmpd="sng" algn="ctr">
                      <a:solidFill>
                        <a:srgbClr val="D3D9E1"/>
                      </a:solidFill>
                      <a:prstDash val="solid"/>
                      <a:round/>
                      <a:headEnd type="none" w="med" len="med"/>
                      <a:tailEnd type="none" w="med" len="med"/>
                    </a:lnL>
                    <a:lnR w="6350" cap="flat" cmpd="sng" algn="ctr">
                      <a:solidFill>
                        <a:srgbClr val="D3D9E1"/>
                      </a:solidFill>
                      <a:prstDash val="solid"/>
                      <a:round/>
                      <a:headEnd type="none" w="med" len="med"/>
                      <a:tailEnd type="none" w="med" len="med"/>
                    </a:lnR>
                    <a:lnT w="6350" cap="flat" cmpd="sng" algn="ctr">
                      <a:solidFill>
                        <a:srgbClr val="D3D9E1"/>
                      </a:solidFill>
                      <a:prstDash val="solid"/>
                      <a:round/>
                      <a:headEnd type="none" w="med" len="med"/>
                      <a:tailEnd type="none" w="med" len="med"/>
                    </a:lnT>
                    <a:lnB w="6350" cap="flat" cmpd="sng" algn="ctr">
                      <a:solidFill>
                        <a:srgbClr val="D3D9E1"/>
                      </a:solidFill>
                      <a:prstDash val="solid"/>
                      <a:round/>
                      <a:headEnd type="none" w="med" len="med"/>
                      <a:tailEnd type="none" w="med" len="med"/>
                    </a:lnB>
                    <a:solidFill>
                      <a:srgbClr val="EEF2F7"/>
                    </a:solidFill>
                  </a:tcPr>
                </a:tc>
                <a:tc>
                  <a:txBody>
                    <a:bodyPr/>
                    <a:lstStyle/>
                    <a:p>
                      <a:pPr marL="0" indent="0">
                        <a:buNone/>
                      </a:pPr>
                      <a:r>
                        <a:rPr lang="en-US" sz="1200" u="sng" dirty="0">
                          <a:solidFill>
                            <a:srgbClr val="1D2533"/>
                          </a:solidFill>
                          <a:latin typeface="Calibri" pitchFamily="34" charset="0"/>
                          <a:ea typeface="Calibri" pitchFamily="34" charset="-122"/>
                          <a:cs typeface="Calibri" pitchFamily="34" charset="-120"/>
                          <a:hlinkClick r:id="rId10">
                            <a:extLst>
                              <a:ext uri="{A12FA001-AC4F-418D-AE19-62706E023703}">
                                <ahyp:hlinkClr xmlns:ahyp="http://schemas.microsoft.com/office/drawing/2018/hyperlinkcolor" val="tx"/>
                              </a:ext>
                            </a:extLst>
                          </a:hlinkClick>
                        </a:rPr>
                        <a:t>I. Shin + partners</a:t>
                      </a:r>
                      <a:endParaRPr lang="en-US" sz="1200" dirty="0">
                        <a:latin typeface="Calibri" charset="0"/>
                        <a:ea typeface="Calibri" charset="0"/>
                        <a:cs typeface="Calibri" charset="0"/>
                      </a:endParaRPr>
                    </a:p>
                  </a:txBody>
                  <a:tcPr marL="109728" marR="109728" marT="27432" marB="27432" anchor="ctr">
                    <a:lnL w="6350" cap="flat" cmpd="sng" algn="ctr">
                      <a:solidFill>
                        <a:srgbClr val="D3D9E1"/>
                      </a:solidFill>
                      <a:prstDash val="solid"/>
                      <a:round/>
                      <a:headEnd type="none" w="med" len="med"/>
                      <a:tailEnd type="none" w="med" len="med"/>
                    </a:lnL>
                    <a:lnR w="6350" cap="flat" cmpd="sng" algn="ctr">
                      <a:solidFill>
                        <a:srgbClr val="D3D9E1"/>
                      </a:solidFill>
                      <a:prstDash val="solid"/>
                      <a:round/>
                      <a:headEnd type="none" w="med" len="med"/>
                      <a:tailEnd type="none" w="med" len="med"/>
                    </a:lnR>
                    <a:lnT w="6350" cap="flat" cmpd="sng" algn="ctr">
                      <a:solidFill>
                        <a:srgbClr val="D3D9E1"/>
                      </a:solidFill>
                      <a:prstDash val="solid"/>
                      <a:round/>
                      <a:headEnd type="none" w="med" len="med"/>
                      <a:tailEnd type="none" w="med" len="med"/>
                    </a:lnT>
                    <a:lnB w="6350" cap="flat" cmpd="sng" algn="ctr">
                      <a:solidFill>
                        <a:srgbClr val="D3D9E1"/>
                      </a:solidFill>
                      <a:prstDash val="solid"/>
                      <a:round/>
                      <a:headEnd type="none" w="med" len="med"/>
                      <a:tailEnd type="none" w="med" len="med"/>
                    </a:lnB>
                    <a:solidFill>
                      <a:srgbClr val="EEF2F7"/>
                    </a:solidFill>
                  </a:tcPr>
                </a:tc>
                <a:extLst>
                  <a:ext uri="{0D108BD9-81ED-4DB2-BD59-A6C34878D82A}">
                    <a16:rowId xmlns:a16="http://schemas.microsoft.com/office/drawing/2014/main" val="10005"/>
                  </a:ext>
                </a:extLst>
              </a:tr>
              <a:tr h="384048">
                <a:tc>
                  <a:txBody>
                    <a:bodyPr/>
                    <a:lstStyle/>
                    <a:p>
                      <a:pPr marL="0" indent="0">
                        <a:buNone/>
                      </a:pPr>
                      <a:r>
                        <a:rPr lang="en-US" sz="1200" dirty="0">
                          <a:solidFill>
                            <a:srgbClr val="1D2533"/>
                          </a:solidFill>
                          <a:latin typeface="Calibri" pitchFamily="34" charset="0"/>
                          <a:ea typeface="Calibri" pitchFamily="34" charset="-122"/>
                          <a:cs typeface="Calibri" pitchFamily="34" charset="-120"/>
                        </a:rPr>
                        <a:t>Wed, Nov. 4</a:t>
                      </a:r>
                      <a:endParaRPr lang="en-US" sz="1200" dirty="0">
                        <a:latin typeface="Calibri" charset="0"/>
                        <a:ea typeface="Calibri" charset="0"/>
                        <a:cs typeface="Calibri" charset="0"/>
                      </a:endParaRPr>
                    </a:p>
                  </a:txBody>
                  <a:tcPr marL="109728" marR="109728" marT="27432" marB="27432" anchor="ctr">
                    <a:lnL w="6350" cap="flat" cmpd="sng" algn="ctr">
                      <a:solidFill>
                        <a:srgbClr val="D3D9E1"/>
                      </a:solidFill>
                      <a:prstDash val="solid"/>
                      <a:round/>
                      <a:headEnd type="none" w="med" len="med"/>
                      <a:tailEnd type="none" w="med" len="med"/>
                    </a:lnL>
                    <a:lnR w="6350" cap="flat" cmpd="sng" algn="ctr">
                      <a:solidFill>
                        <a:srgbClr val="D3D9E1"/>
                      </a:solidFill>
                      <a:prstDash val="solid"/>
                      <a:round/>
                      <a:headEnd type="none" w="med" len="med"/>
                      <a:tailEnd type="none" w="med" len="med"/>
                    </a:lnR>
                    <a:lnT w="6350" cap="flat" cmpd="sng" algn="ctr">
                      <a:solidFill>
                        <a:srgbClr val="D3D9E1"/>
                      </a:solidFill>
                      <a:prstDash val="solid"/>
                      <a:round/>
                      <a:headEnd type="none" w="med" len="med"/>
                      <a:tailEnd type="none" w="med" len="med"/>
                    </a:lnT>
                    <a:lnB w="6350" cap="flat" cmpd="sng" algn="ctr">
                      <a:solidFill>
                        <a:srgbClr val="D3D9E1"/>
                      </a:solidFill>
                      <a:prstDash val="solid"/>
                      <a:round/>
                      <a:headEnd type="none" w="med" len="med"/>
                      <a:tailEnd type="none" w="med" len="med"/>
                    </a:lnB>
                    <a:solidFill>
                      <a:srgbClr val="FFFFFF"/>
                    </a:solidFill>
                  </a:tcPr>
                </a:tc>
                <a:tc>
                  <a:txBody>
                    <a:bodyPr/>
                    <a:lstStyle/>
                    <a:p>
                      <a:pPr marL="0" indent="0">
                        <a:buNone/>
                      </a:pPr>
                      <a:r>
                        <a:rPr lang="en-US" sz="1200" dirty="0">
                          <a:solidFill>
                            <a:srgbClr val="1D2533"/>
                          </a:solidFill>
                          <a:latin typeface="Calibri" pitchFamily="34" charset="0"/>
                          <a:ea typeface="Calibri" pitchFamily="34" charset="-122"/>
                          <a:cs typeface="Calibri" pitchFamily="34" charset="-120"/>
                        </a:rPr>
                        <a:t>11:00 am–12:00 pm</a:t>
                      </a:r>
                      <a:endParaRPr lang="en-US" sz="1200" dirty="0">
                        <a:latin typeface="Calibri" charset="0"/>
                        <a:ea typeface="Calibri" charset="0"/>
                        <a:cs typeface="Calibri" charset="0"/>
                      </a:endParaRPr>
                    </a:p>
                  </a:txBody>
                  <a:tcPr marL="109728" marR="109728" marT="27432" marB="27432" anchor="ctr">
                    <a:lnL w="6350" cap="flat" cmpd="sng" algn="ctr">
                      <a:solidFill>
                        <a:srgbClr val="D3D9E1"/>
                      </a:solidFill>
                      <a:prstDash val="solid"/>
                      <a:round/>
                      <a:headEnd type="none" w="med" len="med"/>
                      <a:tailEnd type="none" w="med" len="med"/>
                    </a:lnL>
                    <a:lnR w="6350" cap="flat" cmpd="sng" algn="ctr">
                      <a:solidFill>
                        <a:srgbClr val="D3D9E1"/>
                      </a:solidFill>
                      <a:prstDash val="solid"/>
                      <a:round/>
                      <a:headEnd type="none" w="med" len="med"/>
                      <a:tailEnd type="none" w="med" len="med"/>
                    </a:lnR>
                    <a:lnT w="6350" cap="flat" cmpd="sng" algn="ctr">
                      <a:solidFill>
                        <a:srgbClr val="D3D9E1"/>
                      </a:solidFill>
                      <a:prstDash val="solid"/>
                      <a:round/>
                      <a:headEnd type="none" w="med" len="med"/>
                      <a:tailEnd type="none" w="med" len="med"/>
                    </a:lnT>
                    <a:lnB w="6350" cap="flat" cmpd="sng" algn="ctr">
                      <a:solidFill>
                        <a:srgbClr val="D3D9E1"/>
                      </a:solidFill>
                      <a:prstDash val="solid"/>
                      <a:round/>
                      <a:headEnd type="none" w="med" len="med"/>
                      <a:tailEnd type="none" w="med" len="med"/>
                    </a:lnB>
                    <a:solidFill>
                      <a:srgbClr val="FFFFFF"/>
                    </a:solidFill>
                  </a:tcPr>
                </a:tc>
                <a:tc>
                  <a:txBody>
                    <a:bodyPr/>
                    <a:lstStyle/>
                    <a:p>
                      <a:pPr marL="0" indent="0">
                        <a:buNone/>
                      </a:pPr>
                      <a:r>
                        <a:rPr lang="en-US" sz="1200" b="1" u="sng" dirty="0">
                          <a:solidFill>
                            <a:srgbClr val="0A1F44"/>
                          </a:solidFill>
                          <a:latin typeface="Calibri" pitchFamily="34" charset="0"/>
                          <a:ea typeface="Calibri" pitchFamily="34" charset="-122"/>
                          <a:cs typeface="Calibri" pitchFamily="34" charset="-120"/>
                          <a:hlinkClick r:id="rId4">
                            <a:extLst>
                              <a:ext uri="{A12FA001-AC4F-418D-AE19-62706E023703}">
                                <ahyp:hlinkClr xmlns:ahyp="http://schemas.microsoft.com/office/drawing/2018/hyperlinkcolor" val="tx"/>
                              </a:ext>
                            </a:extLst>
                          </a:hlinkClick>
                        </a:rPr>
                        <a:t>Digital Scholarship Project Types &amp; Best Practices</a:t>
                      </a:r>
                      <a:endParaRPr lang="en-US" sz="1200" dirty="0">
                        <a:latin typeface="Calibri" charset="0"/>
                        <a:ea typeface="Calibri" charset="0"/>
                        <a:cs typeface="Calibri" charset="0"/>
                      </a:endParaRPr>
                    </a:p>
                  </a:txBody>
                  <a:tcPr marL="109728" marR="109728" marT="27432" marB="27432" anchor="ctr">
                    <a:lnL w="6350" cap="flat" cmpd="sng" algn="ctr">
                      <a:solidFill>
                        <a:srgbClr val="D3D9E1"/>
                      </a:solidFill>
                      <a:prstDash val="solid"/>
                      <a:round/>
                      <a:headEnd type="none" w="med" len="med"/>
                      <a:tailEnd type="none" w="med" len="med"/>
                    </a:lnL>
                    <a:lnR w="6350" cap="flat" cmpd="sng" algn="ctr">
                      <a:solidFill>
                        <a:srgbClr val="D3D9E1"/>
                      </a:solidFill>
                      <a:prstDash val="solid"/>
                      <a:round/>
                      <a:headEnd type="none" w="med" len="med"/>
                      <a:tailEnd type="none" w="med" len="med"/>
                    </a:lnR>
                    <a:lnT w="6350" cap="flat" cmpd="sng" algn="ctr">
                      <a:solidFill>
                        <a:srgbClr val="D3D9E1"/>
                      </a:solidFill>
                      <a:prstDash val="solid"/>
                      <a:round/>
                      <a:headEnd type="none" w="med" len="med"/>
                      <a:tailEnd type="none" w="med" len="med"/>
                    </a:lnT>
                    <a:lnB w="6350" cap="flat" cmpd="sng" algn="ctr">
                      <a:solidFill>
                        <a:srgbClr val="D3D9E1"/>
                      </a:solidFill>
                      <a:prstDash val="solid"/>
                      <a:round/>
                      <a:headEnd type="none" w="med" len="med"/>
                      <a:tailEnd type="none" w="med" len="med"/>
                    </a:lnB>
                    <a:solidFill>
                      <a:srgbClr val="FFFFFF"/>
                    </a:solidFill>
                  </a:tcPr>
                </a:tc>
                <a:tc>
                  <a:txBody>
                    <a:bodyPr/>
                    <a:lstStyle/>
                    <a:p>
                      <a:pPr marL="0" indent="0">
                        <a:buNone/>
                      </a:pPr>
                      <a:r>
                        <a:rPr lang="en-US" sz="1200" u="sng" dirty="0">
                          <a:solidFill>
                            <a:srgbClr val="1D2533"/>
                          </a:solidFill>
                          <a:latin typeface="Calibri" pitchFamily="34" charset="0"/>
                          <a:ea typeface="Calibri" pitchFamily="34" charset="-122"/>
                          <a:cs typeface="Calibri" pitchFamily="34" charset="-120"/>
                          <a:hlinkClick r:id="rId7">
                            <a:extLst>
                              <a:ext uri="{A12FA001-AC4F-418D-AE19-62706E023703}">
                                <ahyp:hlinkClr xmlns:ahyp="http://schemas.microsoft.com/office/drawing/2018/hyperlinkcolor" val="tx"/>
                              </a:ext>
                            </a:extLst>
                          </a:hlinkClick>
                        </a:rPr>
                        <a:t>J. Han</a:t>
                      </a:r>
                      <a:endParaRPr lang="en-US" sz="1200" dirty="0">
                        <a:latin typeface="Calibri" charset="0"/>
                        <a:ea typeface="Calibri" charset="0"/>
                        <a:cs typeface="Calibri" charset="0"/>
                      </a:endParaRPr>
                    </a:p>
                  </a:txBody>
                  <a:tcPr marL="109728" marR="109728" marT="27432" marB="27432" anchor="ctr">
                    <a:lnL w="6350" cap="flat" cmpd="sng" algn="ctr">
                      <a:solidFill>
                        <a:srgbClr val="D3D9E1"/>
                      </a:solidFill>
                      <a:prstDash val="solid"/>
                      <a:round/>
                      <a:headEnd type="none" w="med" len="med"/>
                      <a:tailEnd type="none" w="med" len="med"/>
                    </a:lnL>
                    <a:lnR w="6350" cap="flat" cmpd="sng" algn="ctr">
                      <a:solidFill>
                        <a:srgbClr val="D3D9E1"/>
                      </a:solidFill>
                      <a:prstDash val="solid"/>
                      <a:round/>
                      <a:headEnd type="none" w="med" len="med"/>
                      <a:tailEnd type="none" w="med" len="med"/>
                    </a:lnR>
                    <a:lnT w="6350" cap="flat" cmpd="sng" algn="ctr">
                      <a:solidFill>
                        <a:srgbClr val="D3D9E1"/>
                      </a:solidFill>
                      <a:prstDash val="solid"/>
                      <a:round/>
                      <a:headEnd type="none" w="med" len="med"/>
                      <a:tailEnd type="none" w="med" len="med"/>
                    </a:lnT>
                    <a:lnB w="6350" cap="flat" cmpd="sng" algn="ctr">
                      <a:solidFill>
                        <a:srgbClr val="D3D9E1"/>
                      </a:solidFill>
                      <a:prstDash val="solid"/>
                      <a:round/>
                      <a:headEnd type="none" w="med" len="med"/>
                      <a:tailEnd type="none" w="med" len="med"/>
                    </a:lnB>
                    <a:solidFill>
                      <a:srgbClr val="FFFFFF"/>
                    </a:solidFill>
                  </a:tcPr>
                </a:tc>
                <a:extLst>
                  <a:ext uri="{0D108BD9-81ED-4DB2-BD59-A6C34878D82A}">
                    <a16:rowId xmlns:a16="http://schemas.microsoft.com/office/drawing/2014/main" val="10006"/>
                  </a:ext>
                </a:extLst>
              </a:tr>
              <a:tr h="384048">
                <a:tc>
                  <a:txBody>
                    <a:bodyPr/>
                    <a:lstStyle/>
                    <a:p>
                      <a:pPr marL="0" indent="0">
                        <a:buNone/>
                      </a:pPr>
                      <a:r>
                        <a:rPr lang="en-US" sz="1200" dirty="0">
                          <a:solidFill>
                            <a:srgbClr val="1D2533"/>
                          </a:solidFill>
                          <a:latin typeface="Calibri" pitchFamily="34" charset="0"/>
                          <a:ea typeface="Calibri" pitchFamily="34" charset="-122"/>
                          <a:cs typeface="Calibri" pitchFamily="34" charset="-120"/>
                        </a:rPr>
                        <a:t>Wed, Nov. 18</a:t>
                      </a:r>
                      <a:endParaRPr lang="en-US" sz="1200" dirty="0">
                        <a:latin typeface="Calibri" charset="0"/>
                        <a:ea typeface="Calibri" charset="0"/>
                        <a:cs typeface="Calibri" charset="0"/>
                      </a:endParaRPr>
                    </a:p>
                  </a:txBody>
                  <a:tcPr marL="109728" marR="109728" marT="27432" marB="27432" anchor="ctr">
                    <a:lnL w="6350" cap="flat" cmpd="sng" algn="ctr">
                      <a:solidFill>
                        <a:srgbClr val="D3D9E1"/>
                      </a:solidFill>
                      <a:prstDash val="solid"/>
                      <a:round/>
                      <a:headEnd type="none" w="med" len="med"/>
                      <a:tailEnd type="none" w="med" len="med"/>
                    </a:lnL>
                    <a:lnR w="6350" cap="flat" cmpd="sng" algn="ctr">
                      <a:solidFill>
                        <a:srgbClr val="D3D9E1"/>
                      </a:solidFill>
                      <a:prstDash val="solid"/>
                      <a:round/>
                      <a:headEnd type="none" w="med" len="med"/>
                      <a:tailEnd type="none" w="med" len="med"/>
                    </a:lnR>
                    <a:lnT w="6350" cap="flat" cmpd="sng" algn="ctr">
                      <a:solidFill>
                        <a:srgbClr val="D3D9E1"/>
                      </a:solidFill>
                      <a:prstDash val="solid"/>
                      <a:round/>
                      <a:headEnd type="none" w="med" len="med"/>
                      <a:tailEnd type="none" w="med" len="med"/>
                    </a:lnT>
                    <a:lnB w="6350" cap="flat" cmpd="sng" algn="ctr">
                      <a:solidFill>
                        <a:srgbClr val="D3D9E1"/>
                      </a:solidFill>
                      <a:prstDash val="solid"/>
                      <a:round/>
                      <a:headEnd type="none" w="med" len="med"/>
                      <a:tailEnd type="none" w="med" len="med"/>
                    </a:lnB>
                    <a:solidFill>
                      <a:srgbClr val="EEF2F7"/>
                    </a:solidFill>
                  </a:tcPr>
                </a:tc>
                <a:tc>
                  <a:txBody>
                    <a:bodyPr/>
                    <a:lstStyle/>
                    <a:p>
                      <a:pPr marL="0" indent="0">
                        <a:buNone/>
                      </a:pPr>
                      <a:r>
                        <a:rPr lang="en-US" sz="1200" dirty="0">
                          <a:solidFill>
                            <a:srgbClr val="1D2533"/>
                          </a:solidFill>
                          <a:latin typeface="Calibri" pitchFamily="34" charset="0"/>
                          <a:ea typeface="Calibri" pitchFamily="34" charset="-122"/>
                          <a:cs typeface="Calibri" pitchFamily="34" charset="-120"/>
                        </a:rPr>
                        <a:t>11:00 am–12:00 pm</a:t>
                      </a:r>
                      <a:endParaRPr lang="en-US" sz="1200" dirty="0">
                        <a:latin typeface="Calibri" charset="0"/>
                        <a:ea typeface="Calibri" charset="0"/>
                        <a:cs typeface="Calibri" charset="0"/>
                      </a:endParaRPr>
                    </a:p>
                  </a:txBody>
                  <a:tcPr marL="109728" marR="109728" marT="27432" marB="27432" anchor="ctr">
                    <a:lnL w="6350" cap="flat" cmpd="sng" algn="ctr">
                      <a:solidFill>
                        <a:srgbClr val="D3D9E1"/>
                      </a:solidFill>
                      <a:prstDash val="solid"/>
                      <a:round/>
                      <a:headEnd type="none" w="med" len="med"/>
                      <a:tailEnd type="none" w="med" len="med"/>
                    </a:lnL>
                    <a:lnR w="6350" cap="flat" cmpd="sng" algn="ctr">
                      <a:solidFill>
                        <a:srgbClr val="D3D9E1"/>
                      </a:solidFill>
                      <a:prstDash val="solid"/>
                      <a:round/>
                      <a:headEnd type="none" w="med" len="med"/>
                      <a:tailEnd type="none" w="med" len="med"/>
                    </a:lnR>
                    <a:lnT w="6350" cap="flat" cmpd="sng" algn="ctr">
                      <a:solidFill>
                        <a:srgbClr val="D3D9E1"/>
                      </a:solidFill>
                      <a:prstDash val="solid"/>
                      <a:round/>
                      <a:headEnd type="none" w="med" len="med"/>
                      <a:tailEnd type="none" w="med" len="med"/>
                    </a:lnT>
                    <a:lnB w="6350" cap="flat" cmpd="sng" algn="ctr">
                      <a:solidFill>
                        <a:srgbClr val="D3D9E1"/>
                      </a:solidFill>
                      <a:prstDash val="solid"/>
                      <a:round/>
                      <a:headEnd type="none" w="med" len="med"/>
                      <a:tailEnd type="none" w="med" len="med"/>
                    </a:lnB>
                    <a:solidFill>
                      <a:srgbClr val="EEF2F7"/>
                    </a:solidFill>
                  </a:tcPr>
                </a:tc>
                <a:tc>
                  <a:txBody>
                    <a:bodyPr/>
                    <a:lstStyle/>
                    <a:p>
                      <a:pPr marL="0" indent="0">
                        <a:buNone/>
                      </a:pPr>
                      <a:r>
                        <a:rPr lang="en-US" sz="1200" b="1" u="sng" dirty="0">
                          <a:solidFill>
                            <a:srgbClr val="0A1F44"/>
                          </a:solidFill>
                          <a:latin typeface="Calibri" pitchFamily="34" charset="0"/>
                          <a:ea typeface="Calibri" pitchFamily="34" charset="-122"/>
                          <a:cs typeface="Calibri" pitchFamily="34" charset="-120"/>
                          <a:hlinkClick r:id="rId4">
                            <a:extLst>
                              <a:ext uri="{A12FA001-AC4F-418D-AE19-62706E023703}">
                                <ahyp:hlinkClr xmlns:ahyp="http://schemas.microsoft.com/office/drawing/2018/hyperlinkcolor" val="tx"/>
                              </a:ext>
                            </a:extLst>
                          </a:hlinkClick>
                        </a:rPr>
                        <a:t>Digital Storytelling: Building 2D Online Exhibits</a:t>
                      </a:r>
                      <a:endParaRPr lang="en-US" sz="1200" dirty="0">
                        <a:latin typeface="Calibri" charset="0"/>
                        <a:ea typeface="Calibri" charset="0"/>
                        <a:cs typeface="Calibri" charset="0"/>
                      </a:endParaRPr>
                    </a:p>
                  </a:txBody>
                  <a:tcPr marL="109728" marR="109728" marT="27432" marB="27432" anchor="ctr">
                    <a:lnL w="6350" cap="flat" cmpd="sng" algn="ctr">
                      <a:solidFill>
                        <a:srgbClr val="D3D9E1"/>
                      </a:solidFill>
                      <a:prstDash val="solid"/>
                      <a:round/>
                      <a:headEnd type="none" w="med" len="med"/>
                      <a:tailEnd type="none" w="med" len="med"/>
                    </a:lnL>
                    <a:lnR w="6350" cap="flat" cmpd="sng" algn="ctr">
                      <a:solidFill>
                        <a:srgbClr val="D3D9E1"/>
                      </a:solidFill>
                      <a:prstDash val="solid"/>
                      <a:round/>
                      <a:headEnd type="none" w="med" len="med"/>
                      <a:tailEnd type="none" w="med" len="med"/>
                    </a:lnR>
                    <a:lnT w="6350" cap="flat" cmpd="sng" algn="ctr">
                      <a:solidFill>
                        <a:srgbClr val="D3D9E1"/>
                      </a:solidFill>
                      <a:prstDash val="solid"/>
                      <a:round/>
                      <a:headEnd type="none" w="med" len="med"/>
                      <a:tailEnd type="none" w="med" len="med"/>
                    </a:lnT>
                    <a:lnB w="6350" cap="flat" cmpd="sng" algn="ctr">
                      <a:solidFill>
                        <a:srgbClr val="D3D9E1"/>
                      </a:solidFill>
                      <a:prstDash val="solid"/>
                      <a:round/>
                      <a:headEnd type="none" w="med" len="med"/>
                      <a:tailEnd type="none" w="med" len="med"/>
                    </a:lnB>
                    <a:solidFill>
                      <a:srgbClr val="EEF2F7"/>
                    </a:solidFill>
                  </a:tcPr>
                </a:tc>
                <a:tc>
                  <a:txBody>
                    <a:bodyPr/>
                    <a:lstStyle/>
                    <a:p>
                      <a:pPr marL="0" indent="0">
                        <a:buNone/>
                      </a:pPr>
                      <a:r>
                        <a:rPr lang="en-US" sz="1200" u="sng" dirty="0">
                          <a:solidFill>
                            <a:srgbClr val="1D2533"/>
                          </a:solidFill>
                          <a:latin typeface="Calibri" pitchFamily="34" charset="0"/>
                          <a:ea typeface="Calibri" pitchFamily="34" charset="-122"/>
                          <a:cs typeface="Calibri" pitchFamily="34" charset="-120"/>
                          <a:hlinkClick r:id="rId7">
                            <a:extLst>
                              <a:ext uri="{A12FA001-AC4F-418D-AE19-62706E023703}">
                                <ahyp:hlinkClr xmlns:ahyp="http://schemas.microsoft.com/office/drawing/2018/hyperlinkcolor" val="tx"/>
                              </a:ext>
                            </a:extLst>
                          </a:hlinkClick>
                        </a:rPr>
                        <a:t>J. Han</a:t>
                      </a:r>
                      <a:endParaRPr lang="en-US" sz="1200" dirty="0">
                        <a:latin typeface="Calibri" charset="0"/>
                        <a:ea typeface="Calibri" charset="0"/>
                        <a:cs typeface="Calibri" charset="0"/>
                      </a:endParaRPr>
                    </a:p>
                  </a:txBody>
                  <a:tcPr marL="109728" marR="109728" marT="27432" marB="27432" anchor="ctr">
                    <a:lnL w="6350" cap="flat" cmpd="sng" algn="ctr">
                      <a:solidFill>
                        <a:srgbClr val="D3D9E1"/>
                      </a:solidFill>
                      <a:prstDash val="solid"/>
                      <a:round/>
                      <a:headEnd type="none" w="med" len="med"/>
                      <a:tailEnd type="none" w="med" len="med"/>
                    </a:lnL>
                    <a:lnR w="6350" cap="flat" cmpd="sng" algn="ctr">
                      <a:solidFill>
                        <a:srgbClr val="D3D9E1"/>
                      </a:solidFill>
                      <a:prstDash val="solid"/>
                      <a:round/>
                      <a:headEnd type="none" w="med" len="med"/>
                      <a:tailEnd type="none" w="med" len="med"/>
                    </a:lnR>
                    <a:lnT w="6350" cap="flat" cmpd="sng" algn="ctr">
                      <a:solidFill>
                        <a:srgbClr val="D3D9E1"/>
                      </a:solidFill>
                      <a:prstDash val="solid"/>
                      <a:round/>
                      <a:headEnd type="none" w="med" len="med"/>
                      <a:tailEnd type="none" w="med" len="med"/>
                    </a:lnT>
                    <a:lnB w="6350" cap="flat" cmpd="sng" algn="ctr">
                      <a:solidFill>
                        <a:srgbClr val="D3D9E1"/>
                      </a:solidFill>
                      <a:prstDash val="solid"/>
                      <a:round/>
                      <a:headEnd type="none" w="med" len="med"/>
                      <a:tailEnd type="none" w="med" len="med"/>
                    </a:lnB>
                    <a:solidFill>
                      <a:srgbClr val="EEF2F7"/>
                    </a:solidFill>
                  </a:tcPr>
                </a:tc>
                <a:extLst>
                  <a:ext uri="{0D108BD9-81ED-4DB2-BD59-A6C34878D82A}">
                    <a16:rowId xmlns:a16="http://schemas.microsoft.com/office/drawing/2014/main" val="10007"/>
                  </a:ext>
                </a:extLst>
              </a:tr>
              <a:tr h="384048">
                <a:tc>
                  <a:txBody>
                    <a:bodyPr/>
                    <a:lstStyle/>
                    <a:p>
                      <a:pPr marL="0" indent="0">
                        <a:buNone/>
                      </a:pPr>
                      <a:r>
                        <a:rPr lang="en-US" sz="1200" dirty="0">
                          <a:solidFill>
                            <a:srgbClr val="1D2533"/>
                          </a:solidFill>
                          <a:latin typeface="Calibri" pitchFamily="34" charset="0"/>
                          <a:ea typeface="Calibri" pitchFamily="34" charset="-122"/>
                          <a:cs typeface="Calibri" pitchFamily="34" charset="-120"/>
                        </a:rPr>
                        <a:t>Thu, Nov. 19</a:t>
                      </a:r>
                      <a:endParaRPr lang="en-US" sz="1200" dirty="0">
                        <a:latin typeface="Calibri" charset="0"/>
                        <a:ea typeface="Calibri" charset="0"/>
                        <a:cs typeface="Calibri" charset="0"/>
                      </a:endParaRPr>
                    </a:p>
                  </a:txBody>
                  <a:tcPr marL="109728" marR="109728" marT="27432" marB="27432" anchor="ctr">
                    <a:lnL w="6350" cap="flat" cmpd="sng" algn="ctr">
                      <a:solidFill>
                        <a:srgbClr val="D3D9E1"/>
                      </a:solidFill>
                      <a:prstDash val="solid"/>
                      <a:round/>
                      <a:headEnd type="none" w="med" len="med"/>
                      <a:tailEnd type="none" w="med" len="med"/>
                    </a:lnL>
                    <a:lnR w="6350" cap="flat" cmpd="sng" algn="ctr">
                      <a:solidFill>
                        <a:srgbClr val="D3D9E1"/>
                      </a:solidFill>
                      <a:prstDash val="solid"/>
                      <a:round/>
                      <a:headEnd type="none" w="med" len="med"/>
                      <a:tailEnd type="none" w="med" len="med"/>
                    </a:lnR>
                    <a:lnT w="6350" cap="flat" cmpd="sng" algn="ctr">
                      <a:solidFill>
                        <a:srgbClr val="D3D9E1"/>
                      </a:solidFill>
                      <a:prstDash val="solid"/>
                      <a:round/>
                      <a:headEnd type="none" w="med" len="med"/>
                      <a:tailEnd type="none" w="med" len="med"/>
                    </a:lnT>
                    <a:lnB w="6350" cap="flat" cmpd="sng" algn="ctr">
                      <a:solidFill>
                        <a:srgbClr val="D3D9E1"/>
                      </a:solidFill>
                      <a:prstDash val="solid"/>
                      <a:round/>
                      <a:headEnd type="none" w="med" len="med"/>
                      <a:tailEnd type="none" w="med" len="med"/>
                    </a:lnB>
                    <a:solidFill>
                      <a:srgbClr val="FFFFFF"/>
                    </a:solidFill>
                  </a:tcPr>
                </a:tc>
                <a:tc>
                  <a:txBody>
                    <a:bodyPr/>
                    <a:lstStyle/>
                    <a:p>
                      <a:pPr marL="0" indent="0">
                        <a:buNone/>
                      </a:pPr>
                      <a:r>
                        <a:rPr lang="en-US" sz="1200" dirty="0">
                          <a:solidFill>
                            <a:srgbClr val="1D2533"/>
                          </a:solidFill>
                          <a:latin typeface="Calibri" pitchFamily="34" charset="0"/>
                          <a:ea typeface="Calibri" pitchFamily="34" charset="-122"/>
                          <a:cs typeface="Calibri" pitchFamily="34" charset="-120"/>
                        </a:rPr>
                        <a:t>12:00–1:00 pm</a:t>
                      </a:r>
                      <a:endParaRPr lang="en-US" sz="1200" dirty="0">
                        <a:latin typeface="Calibri" charset="0"/>
                        <a:ea typeface="Calibri" charset="0"/>
                        <a:cs typeface="Calibri" charset="0"/>
                      </a:endParaRPr>
                    </a:p>
                  </a:txBody>
                  <a:tcPr marL="109728" marR="109728" marT="27432" marB="27432" anchor="ctr">
                    <a:lnL w="6350" cap="flat" cmpd="sng" algn="ctr">
                      <a:solidFill>
                        <a:srgbClr val="D3D9E1"/>
                      </a:solidFill>
                      <a:prstDash val="solid"/>
                      <a:round/>
                      <a:headEnd type="none" w="med" len="med"/>
                      <a:tailEnd type="none" w="med" len="med"/>
                    </a:lnL>
                    <a:lnR w="6350" cap="flat" cmpd="sng" algn="ctr">
                      <a:solidFill>
                        <a:srgbClr val="D3D9E1"/>
                      </a:solidFill>
                      <a:prstDash val="solid"/>
                      <a:round/>
                      <a:headEnd type="none" w="med" len="med"/>
                      <a:tailEnd type="none" w="med" len="med"/>
                    </a:lnR>
                    <a:lnT w="6350" cap="flat" cmpd="sng" algn="ctr">
                      <a:solidFill>
                        <a:srgbClr val="D3D9E1"/>
                      </a:solidFill>
                      <a:prstDash val="solid"/>
                      <a:round/>
                      <a:headEnd type="none" w="med" len="med"/>
                      <a:tailEnd type="none" w="med" len="med"/>
                    </a:lnT>
                    <a:lnB w="6350" cap="flat" cmpd="sng" algn="ctr">
                      <a:solidFill>
                        <a:srgbClr val="D3D9E1"/>
                      </a:solidFill>
                      <a:prstDash val="solid"/>
                      <a:round/>
                      <a:headEnd type="none" w="med" len="med"/>
                      <a:tailEnd type="none" w="med" len="med"/>
                    </a:lnB>
                    <a:solidFill>
                      <a:srgbClr val="FFFFFF"/>
                    </a:solidFill>
                  </a:tcPr>
                </a:tc>
                <a:tc>
                  <a:txBody>
                    <a:bodyPr/>
                    <a:lstStyle/>
                    <a:p>
                      <a:pPr marL="0" indent="0">
                        <a:buNone/>
                      </a:pPr>
                      <a:r>
                        <a:rPr lang="en-US" sz="1200" b="1" u="sng" dirty="0">
                          <a:solidFill>
                            <a:srgbClr val="0A1F44"/>
                          </a:solidFill>
                          <a:latin typeface="Calibri" pitchFamily="34" charset="0"/>
                          <a:ea typeface="Calibri" pitchFamily="34" charset="-122"/>
                          <a:cs typeface="Calibri" pitchFamily="34" charset="-120"/>
                          <a:hlinkClick r:id="rId9">
                            <a:extLst>
                              <a:ext uri="{A12FA001-AC4F-418D-AE19-62706E023703}">
                                <ahyp:hlinkClr xmlns:ahyp="http://schemas.microsoft.com/office/drawing/2018/hyperlinkcolor" val="tx"/>
                              </a:ext>
                            </a:extLst>
                          </a:hlinkClick>
                        </a:rPr>
                        <a:t>UCR AI Graduate Research Brown Bag (lunch provided)</a:t>
                      </a:r>
                      <a:endParaRPr lang="en-US" sz="1200" dirty="0">
                        <a:latin typeface="Calibri" charset="0"/>
                        <a:ea typeface="Calibri" charset="0"/>
                        <a:cs typeface="Calibri" charset="0"/>
                      </a:endParaRPr>
                    </a:p>
                  </a:txBody>
                  <a:tcPr marL="109728" marR="109728" marT="27432" marB="27432" anchor="ctr">
                    <a:lnL w="6350" cap="flat" cmpd="sng" algn="ctr">
                      <a:solidFill>
                        <a:srgbClr val="D3D9E1"/>
                      </a:solidFill>
                      <a:prstDash val="solid"/>
                      <a:round/>
                      <a:headEnd type="none" w="med" len="med"/>
                      <a:tailEnd type="none" w="med" len="med"/>
                    </a:lnL>
                    <a:lnR w="6350" cap="flat" cmpd="sng" algn="ctr">
                      <a:solidFill>
                        <a:srgbClr val="D3D9E1"/>
                      </a:solidFill>
                      <a:prstDash val="solid"/>
                      <a:round/>
                      <a:headEnd type="none" w="med" len="med"/>
                      <a:tailEnd type="none" w="med" len="med"/>
                    </a:lnR>
                    <a:lnT w="6350" cap="flat" cmpd="sng" algn="ctr">
                      <a:solidFill>
                        <a:srgbClr val="D3D9E1"/>
                      </a:solidFill>
                      <a:prstDash val="solid"/>
                      <a:round/>
                      <a:headEnd type="none" w="med" len="med"/>
                      <a:tailEnd type="none" w="med" len="med"/>
                    </a:lnT>
                    <a:lnB w="6350" cap="flat" cmpd="sng" algn="ctr">
                      <a:solidFill>
                        <a:srgbClr val="D3D9E1"/>
                      </a:solidFill>
                      <a:prstDash val="solid"/>
                      <a:round/>
                      <a:headEnd type="none" w="med" len="med"/>
                      <a:tailEnd type="none" w="med" len="med"/>
                    </a:lnB>
                    <a:solidFill>
                      <a:srgbClr val="FFFFFF"/>
                    </a:solidFill>
                  </a:tcPr>
                </a:tc>
                <a:tc>
                  <a:txBody>
                    <a:bodyPr/>
                    <a:lstStyle/>
                    <a:p>
                      <a:pPr marL="0" indent="0">
                        <a:buNone/>
                      </a:pPr>
                      <a:r>
                        <a:rPr lang="en-US" sz="1200" u="sng" dirty="0">
                          <a:solidFill>
                            <a:srgbClr val="1D2533"/>
                          </a:solidFill>
                          <a:latin typeface="Calibri" pitchFamily="34" charset="0"/>
                          <a:ea typeface="Calibri" pitchFamily="34" charset="-122"/>
                          <a:cs typeface="Calibri" pitchFamily="34" charset="-120"/>
                          <a:hlinkClick r:id="rId10">
                            <a:extLst>
                              <a:ext uri="{A12FA001-AC4F-418D-AE19-62706E023703}">
                                <ahyp:hlinkClr xmlns:ahyp="http://schemas.microsoft.com/office/drawing/2018/hyperlinkcolor" val="tx"/>
                              </a:ext>
                            </a:extLst>
                          </a:hlinkClick>
                        </a:rPr>
                        <a:t>I. Shin + partners</a:t>
                      </a:r>
                      <a:endParaRPr lang="en-US" sz="1200" dirty="0">
                        <a:latin typeface="Calibri" charset="0"/>
                        <a:ea typeface="Calibri" charset="0"/>
                        <a:cs typeface="Calibri" charset="0"/>
                      </a:endParaRPr>
                    </a:p>
                  </a:txBody>
                  <a:tcPr marL="109728" marR="109728" marT="27432" marB="27432" anchor="ctr">
                    <a:lnL w="6350" cap="flat" cmpd="sng" algn="ctr">
                      <a:solidFill>
                        <a:srgbClr val="D3D9E1"/>
                      </a:solidFill>
                      <a:prstDash val="solid"/>
                      <a:round/>
                      <a:headEnd type="none" w="med" len="med"/>
                      <a:tailEnd type="none" w="med" len="med"/>
                    </a:lnL>
                    <a:lnR w="6350" cap="flat" cmpd="sng" algn="ctr">
                      <a:solidFill>
                        <a:srgbClr val="D3D9E1"/>
                      </a:solidFill>
                      <a:prstDash val="solid"/>
                      <a:round/>
                      <a:headEnd type="none" w="med" len="med"/>
                      <a:tailEnd type="none" w="med" len="med"/>
                    </a:lnR>
                    <a:lnT w="6350" cap="flat" cmpd="sng" algn="ctr">
                      <a:solidFill>
                        <a:srgbClr val="D3D9E1"/>
                      </a:solidFill>
                      <a:prstDash val="solid"/>
                      <a:round/>
                      <a:headEnd type="none" w="med" len="med"/>
                      <a:tailEnd type="none" w="med" len="med"/>
                    </a:lnT>
                    <a:lnB w="6350" cap="flat" cmpd="sng" algn="ctr">
                      <a:solidFill>
                        <a:srgbClr val="D3D9E1"/>
                      </a:solidFill>
                      <a:prstDash val="solid"/>
                      <a:round/>
                      <a:headEnd type="none" w="med" len="med"/>
                      <a:tailEnd type="none" w="med" len="med"/>
                    </a:lnB>
                    <a:solidFill>
                      <a:srgbClr val="FFFFFF"/>
                    </a:solidFill>
                  </a:tcPr>
                </a:tc>
                <a:extLst>
                  <a:ext uri="{0D108BD9-81ED-4DB2-BD59-A6C34878D82A}">
                    <a16:rowId xmlns:a16="http://schemas.microsoft.com/office/drawing/2014/main" val="10008"/>
                  </a:ext>
                </a:extLst>
              </a:tr>
              <a:tr h="384048">
                <a:tc>
                  <a:txBody>
                    <a:bodyPr/>
                    <a:lstStyle/>
                    <a:p>
                      <a:pPr marL="0" indent="0">
                        <a:buNone/>
                      </a:pPr>
                      <a:r>
                        <a:rPr lang="en-US" sz="1200" dirty="0">
                          <a:solidFill>
                            <a:srgbClr val="1D2533"/>
                          </a:solidFill>
                          <a:latin typeface="Calibri" pitchFamily="34" charset="0"/>
                          <a:ea typeface="Calibri" pitchFamily="34" charset="-122"/>
                          <a:cs typeface="Calibri" pitchFamily="34" charset="-120"/>
                        </a:rPr>
                        <a:t>Fri, Dec. 11</a:t>
                      </a:r>
                      <a:endParaRPr lang="en-US" sz="1200" dirty="0">
                        <a:latin typeface="Calibri" charset="0"/>
                        <a:ea typeface="Calibri" charset="0"/>
                        <a:cs typeface="Calibri" charset="0"/>
                      </a:endParaRPr>
                    </a:p>
                  </a:txBody>
                  <a:tcPr marL="109728" marR="109728" marT="27432" marB="27432" anchor="ctr">
                    <a:lnL w="6350" cap="flat" cmpd="sng" algn="ctr">
                      <a:solidFill>
                        <a:srgbClr val="D3D9E1"/>
                      </a:solidFill>
                      <a:prstDash val="solid"/>
                      <a:round/>
                      <a:headEnd type="none" w="med" len="med"/>
                      <a:tailEnd type="none" w="med" len="med"/>
                    </a:lnL>
                    <a:lnR w="6350" cap="flat" cmpd="sng" algn="ctr">
                      <a:solidFill>
                        <a:srgbClr val="D3D9E1"/>
                      </a:solidFill>
                      <a:prstDash val="solid"/>
                      <a:round/>
                      <a:headEnd type="none" w="med" len="med"/>
                      <a:tailEnd type="none" w="med" len="med"/>
                    </a:lnR>
                    <a:lnT w="6350" cap="flat" cmpd="sng" algn="ctr">
                      <a:solidFill>
                        <a:srgbClr val="D3D9E1"/>
                      </a:solidFill>
                      <a:prstDash val="solid"/>
                      <a:round/>
                      <a:headEnd type="none" w="med" len="med"/>
                      <a:tailEnd type="none" w="med" len="med"/>
                    </a:lnT>
                    <a:lnB w="6350" cap="flat" cmpd="sng" algn="ctr">
                      <a:solidFill>
                        <a:srgbClr val="D3D9E1"/>
                      </a:solidFill>
                      <a:prstDash val="solid"/>
                      <a:round/>
                      <a:headEnd type="none" w="med" len="med"/>
                      <a:tailEnd type="none" w="med" len="med"/>
                    </a:lnB>
                    <a:solidFill>
                      <a:srgbClr val="EEF2F7"/>
                    </a:solidFill>
                  </a:tcPr>
                </a:tc>
                <a:tc>
                  <a:txBody>
                    <a:bodyPr/>
                    <a:lstStyle/>
                    <a:p>
                      <a:pPr marL="0" indent="0">
                        <a:buNone/>
                      </a:pPr>
                      <a:r>
                        <a:rPr lang="en-US" sz="1200" dirty="0">
                          <a:solidFill>
                            <a:srgbClr val="1D2533"/>
                          </a:solidFill>
                          <a:latin typeface="Calibri" pitchFamily="34" charset="0"/>
                          <a:ea typeface="Calibri" pitchFamily="34" charset="-122"/>
                          <a:cs typeface="Calibri" pitchFamily="34" charset="-120"/>
                        </a:rPr>
                        <a:t>Deadline</a:t>
                      </a:r>
                      <a:endParaRPr lang="en-US" sz="1200" dirty="0">
                        <a:latin typeface="Calibri" charset="0"/>
                        <a:ea typeface="Calibri" charset="0"/>
                        <a:cs typeface="Calibri" charset="0"/>
                      </a:endParaRPr>
                    </a:p>
                  </a:txBody>
                  <a:tcPr marL="109728" marR="109728" marT="27432" marB="27432" anchor="ctr">
                    <a:lnL w="6350" cap="flat" cmpd="sng" algn="ctr">
                      <a:solidFill>
                        <a:srgbClr val="D3D9E1"/>
                      </a:solidFill>
                      <a:prstDash val="solid"/>
                      <a:round/>
                      <a:headEnd type="none" w="med" len="med"/>
                      <a:tailEnd type="none" w="med" len="med"/>
                    </a:lnL>
                    <a:lnR w="6350" cap="flat" cmpd="sng" algn="ctr">
                      <a:solidFill>
                        <a:srgbClr val="D3D9E1"/>
                      </a:solidFill>
                      <a:prstDash val="solid"/>
                      <a:round/>
                      <a:headEnd type="none" w="med" len="med"/>
                      <a:tailEnd type="none" w="med" len="med"/>
                    </a:lnR>
                    <a:lnT w="6350" cap="flat" cmpd="sng" algn="ctr">
                      <a:solidFill>
                        <a:srgbClr val="D3D9E1"/>
                      </a:solidFill>
                      <a:prstDash val="solid"/>
                      <a:round/>
                      <a:headEnd type="none" w="med" len="med"/>
                      <a:tailEnd type="none" w="med" len="med"/>
                    </a:lnT>
                    <a:lnB w="6350" cap="flat" cmpd="sng" algn="ctr">
                      <a:solidFill>
                        <a:srgbClr val="D3D9E1"/>
                      </a:solidFill>
                      <a:prstDash val="solid"/>
                      <a:round/>
                      <a:headEnd type="none" w="med" len="med"/>
                      <a:tailEnd type="none" w="med" len="med"/>
                    </a:lnB>
                    <a:solidFill>
                      <a:srgbClr val="EEF2F7"/>
                    </a:solidFill>
                  </a:tcPr>
                </a:tc>
                <a:tc>
                  <a:txBody>
                    <a:bodyPr/>
                    <a:lstStyle/>
                    <a:p>
                      <a:pPr marL="0" indent="0">
                        <a:buNone/>
                      </a:pPr>
                      <a:r>
                        <a:rPr lang="en-US" sz="1200" b="1" u="sng" dirty="0">
                          <a:solidFill>
                            <a:srgbClr val="0A1F44"/>
                          </a:solidFill>
                          <a:latin typeface="Calibri" pitchFamily="34" charset="0"/>
                          <a:ea typeface="Calibri" pitchFamily="34" charset="-122"/>
                          <a:cs typeface="Calibri" pitchFamily="34" charset="-120"/>
                          <a:hlinkClick r:id="rId6">
                            <a:extLst>
                              <a:ext uri="{A12FA001-AC4F-418D-AE19-62706E023703}">
                                <ahyp:hlinkClr xmlns:ahyp="http://schemas.microsoft.com/office/drawing/2018/hyperlinkcolor" val="tx"/>
                              </a:ext>
                            </a:extLst>
                          </a:hlinkClick>
                        </a:rPr>
                        <a:t>Interest form: Experiential Learning Module (Special Collections)</a:t>
                      </a:r>
                      <a:endParaRPr lang="en-US" sz="1200" dirty="0">
                        <a:latin typeface="Calibri" charset="0"/>
                        <a:ea typeface="Calibri" charset="0"/>
                        <a:cs typeface="Calibri" charset="0"/>
                      </a:endParaRPr>
                    </a:p>
                  </a:txBody>
                  <a:tcPr marL="109728" marR="109728" marT="27432" marB="27432" anchor="ctr">
                    <a:lnL w="6350" cap="flat" cmpd="sng" algn="ctr">
                      <a:solidFill>
                        <a:srgbClr val="D3D9E1"/>
                      </a:solidFill>
                      <a:prstDash val="solid"/>
                      <a:round/>
                      <a:headEnd type="none" w="med" len="med"/>
                      <a:tailEnd type="none" w="med" len="med"/>
                    </a:lnL>
                    <a:lnR w="6350" cap="flat" cmpd="sng" algn="ctr">
                      <a:solidFill>
                        <a:srgbClr val="D3D9E1"/>
                      </a:solidFill>
                      <a:prstDash val="solid"/>
                      <a:round/>
                      <a:headEnd type="none" w="med" len="med"/>
                      <a:tailEnd type="none" w="med" len="med"/>
                    </a:lnR>
                    <a:lnT w="6350" cap="flat" cmpd="sng" algn="ctr">
                      <a:solidFill>
                        <a:srgbClr val="D3D9E1"/>
                      </a:solidFill>
                      <a:prstDash val="solid"/>
                      <a:round/>
                      <a:headEnd type="none" w="med" len="med"/>
                      <a:tailEnd type="none" w="med" len="med"/>
                    </a:lnT>
                    <a:lnB w="6350" cap="flat" cmpd="sng" algn="ctr">
                      <a:solidFill>
                        <a:srgbClr val="D3D9E1"/>
                      </a:solidFill>
                      <a:prstDash val="solid"/>
                      <a:round/>
                      <a:headEnd type="none" w="med" len="med"/>
                      <a:tailEnd type="none" w="med" len="med"/>
                    </a:lnB>
                    <a:solidFill>
                      <a:srgbClr val="EEF2F7"/>
                    </a:solidFill>
                  </a:tcPr>
                </a:tc>
                <a:tc>
                  <a:txBody>
                    <a:bodyPr/>
                    <a:lstStyle/>
                    <a:p>
                      <a:pPr marL="0" indent="0">
                        <a:buNone/>
                      </a:pPr>
                      <a:r>
                        <a:rPr lang="en-US" sz="1200" u="sng" dirty="0">
                          <a:solidFill>
                            <a:srgbClr val="1D2533"/>
                          </a:solidFill>
                          <a:latin typeface="Calibri" pitchFamily="34" charset="0"/>
                          <a:ea typeface="Calibri" pitchFamily="34" charset="-122"/>
                          <a:cs typeface="Calibri" pitchFamily="34" charset="-120"/>
                          <a:hlinkClick r:id="rId7">
                            <a:extLst>
                              <a:ext uri="{A12FA001-AC4F-418D-AE19-62706E023703}">
                                <ahyp:hlinkClr xmlns:ahyp="http://schemas.microsoft.com/office/drawing/2018/hyperlinkcolor" val="tx"/>
                              </a:ext>
                            </a:extLst>
                          </a:hlinkClick>
                        </a:rPr>
                        <a:t>J. Han</a:t>
                      </a:r>
                      <a:endParaRPr lang="en-US" sz="1200" dirty="0">
                        <a:latin typeface="Calibri" charset="0"/>
                        <a:ea typeface="Calibri" charset="0"/>
                        <a:cs typeface="Calibri" charset="0"/>
                      </a:endParaRPr>
                    </a:p>
                  </a:txBody>
                  <a:tcPr marL="109728" marR="109728" marT="27432" marB="27432" anchor="ctr">
                    <a:lnL w="6350" cap="flat" cmpd="sng" algn="ctr">
                      <a:solidFill>
                        <a:srgbClr val="D3D9E1"/>
                      </a:solidFill>
                      <a:prstDash val="solid"/>
                      <a:round/>
                      <a:headEnd type="none" w="med" len="med"/>
                      <a:tailEnd type="none" w="med" len="med"/>
                    </a:lnL>
                    <a:lnR w="6350" cap="flat" cmpd="sng" algn="ctr">
                      <a:solidFill>
                        <a:srgbClr val="D3D9E1"/>
                      </a:solidFill>
                      <a:prstDash val="solid"/>
                      <a:round/>
                      <a:headEnd type="none" w="med" len="med"/>
                      <a:tailEnd type="none" w="med" len="med"/>
                    </a:lnR>
                    <a:lnT w="6350" cap="flat" cmpd="sng" algn="ctr">
                      <a:solidFill>
                        <a:srgbClr val="D3D9E1"/>
                      </a:solidFill>
                      <a:prstDash val="solid"/>
                      <a:round/>
                      <a:headEnd type="none" w="med" len="med"/>
                      <a:tailEnd type="none" w="med" len="med"/>
                    </a:lnT>
                    <a:lnB w="6350" cap="flat" cmpd="sng" algn="ctr">
                      <a:solidFill>
                        <a:srgbClr val="D3D9E1"/>
                      </a:solidFill>
                      <a:prstDash val="solid"/>
                      <a:round/>
                      <a:headEnd type="none" w="med" len="med"/>
                      <a:tailEnd type="none" w="med" len="med"/>
                    </a:lnB>
                    <a:solidFill>
                      <a:srgbClr val="EEF2F7"/>
                    </a:solidFill>
                  </a:tcPr>
                </a:tc>
                <a:extLst>
                  <a:ext uri="{0D108BD9-81ED-4DB2-BD59-A6C34878D82A}">
                    <a16:rowId xmlns:a16="http://schemas.microsoft.com/office/drawing/2014/main" val="10009"/>
                  </a:ext>
                </a:extLst>
              </a:tr>
            </a:tbl>
          </a:graphicData>
        </a:graphic>
      </p:graphicFrame>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name="Slide 42">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10082999" y="228600"/>
            <a:ext cx="1291311" cy="1124712"/>
          </a:xfrm>
          <a:prstGeom prst="rect">
            <a:avLst/>
          </a:prstGeom>
          <a:noFill/>
          <a:ln/>
        </p:spPr>
        <p:txBody>
          <a:bodyPr wrap="square" lIns="0" tIns="0" rIns="0" bIns="0" rtlCol="0" anchor="ctr"/>
          <a:lstStyle/>
          <a:p>
            <a:pPr marL="0" indent="0">
              <a:buNone/>
            </a:pPr>
            <a:r>
              <a:rPr lang="en-US" sz="1600" b="1" kern="0" spc="300" dirty="0">
                <a:solidFill>
                  <a:srgbClr val="003DA5"/>
                </a:solidFill>
                <a:latin typeface="Calibri" pitchFamily="34" charset="0"/>
                <a:ea typeface="Calibri" pitchFamily="34" charset="-122"/>
                <a:cs typeface="Calibri" pitchFamily="34" charset="-120"/>
              </a:rPr>
              <a:t>04 · LEARN</a:t>
            </a:r>
            <a:endParaRPr lang="en-US" sz="1600" dirty="0"/>
          </a:p>
        </p:txBody>
      </p:sp>
      <p:sp>
        <p:nvSpPr>
          <p:cNvPr id="3" name="Text 1"/>
          <p:cNvSpPr txBox="1"/>
          <p:nvPr/>
        </p:nvSpPr>
        <p:spPr>
          <a:xfrm>
            <a:off x="4862272" y="580644"/>
            <a:ext cx="5349240" cy="685800"/>
          </a:xfrm>
          <a:prstGeom prst="rect">
            <a:avLst/>
          </a:prstGeom>
          <a:noFill/>
          <a:ln/>
        </p:spPr>
        <p:txBody>
          <a:bodyPr wrap="square" lIns="0" tIns="0" rIns="0" bIns="0" rtlCol="0" anchor="t"/>
          <a:lstStyle/>
          <a:p>
            <a:pPr marL="0" indent="0">
              <a:buNone/>
            </a:pPr>
            <a:r>
              <a:rPr lang="en-US" sz="3000" dirty="0">
                <a:solidFill>
                  <a:srgbClr val="0A1F44"/>
                </a:solidFill>
                <a:latin typeface="Cambria" pitchFamily="34" charset="0"/>
                <a:ea typeface="Cambria" pitchFamily="34" charset="-122"/>
                <a:cs typeface="Cambria" pitchFamily="34" charset="-120"/>
              </a:rPr>
              <a:t>Digital Scholarship Certificate</a:t>
            </a:r>
            <a:endParaRPr lang="en-US" sz="3000" dirty="0"/>
          </a:p>
        </p:txBody>
      </p:sp>
      <p:pic>
        <p:nvPicPr>
          <p:cNvPr id="4" name="Image 0" descr="preencoded.png"/>
          <p:cNvPicPr>
            <a:picLocks noChangeAspect="1"/>
          </p:cNvPicPr>
          <p:nvPr/>
        </p:nvPicPr>
        <p:blipFill>
          <a:blip r:embed="rId3"/>
          <a:stretch>
            <a:fillRect/>
          </a:stretch>
        </p:blipFill>
        <p:spPr>
          <a:xfrm>
            <a:off x="6499148" y="6419980"/>
            <a:ext cx="1037744" cy="237744"/>
          </a:xfrm>
          <a:prstGeom prst="rect">
            <a:avLst/>
          </a:prstGeom>
        </p:spPr>
      </p:pic>
      <p:sp>
        <p:nvSpPr>
          <p:cNvPr id="5" name="Text 2"/>
          <p:cNvSpPr txBox="1"/>
          <p:nvPr/>
        </p:nvSpPr>
        <p:spPr>
          <a:xfrm>
            <a:off x="8348484" y="6382512"/>
            <a:ext cx="3657600" cy="237744"/>
          </a:xfrm>
          <a:prstGeom prst="rect">
            <a:avLst/>
          </a:prstGeom>
          <a:noFill/>
          <a:ln/>
        </p:spPr>
        <p:txBody>
          <a:bodyPr wrap="square" lIns="0" tIns="0" rIns="0" bIns="0" rtlCol="0" anchor="ctr"/>
          <a:lstStyle/>
          <a:p>
            <a:pPr marL="0" indent="0">
              <a:buNone/>
            </a:pPr>
            <a:r>
              <a:rPr lang="en-US" sz="900" dirty="0">
                <a:solidFill>
                  <a:srgbClr val="5F6B7D"/>
                </a:solidFill>
                <a:latin typeface="Calibri" pitchFamily="34" charset="0"/>
                <a:ea typeface="Calibri" pitchFamily="34" charset="-122"/>
                <a:cs typeface="Calibri" pitchFamily="34" charset="-120"/>
              </a:rPr>
              <a:t>Research &amp; Technology Services</a:t>
            </a:r>
            <a:endParaRPr lang="en-US" sz="900" dirty="0"/>
          </a:p>
        </p:txBody>
      </p:sp>
      <p:sp>
        <p:nvSpPr>
          <p:cNvPr id="6" name="Text 3"/>
          <p:cNvSpPr txBox="1"/>
          <p:nvPr/>
        </p:nvSpPr>
        <p:spPr>
          <a:xfrm>
            <a:off x="10728655" y="6382512"/>
            <a:ext cx="914400" cy="237744"/>
          </a:xfrm>
          <a:prstGeom prst="rect">
            <a:avLst/>
          </a:prstGeom>
          <a:noFill/>
          <a:ln/>
        </p:spPr>
        <p:txBody>
          <a:bodyPr wrap="square" lIns="0" tIns="0" rIns="0" bIns="0" rtlCol="0" anchor="ctr"/>
          <a:lstStyle/>
          <a:p>
            <a:pPr marL="0" indent="0" algn="r">
              <a:buNone/>
            </a:pPr>
            <a:r>
              <a:rPr lang="en-US" sz="900" dirty="0">
                <a:solidFill>
                  <a:srgbClr val="5F6B7D"/>
                </a:solidFill>
                <a:latin typeface="Calibri" pitchFamily="34" charset="0"/>
                <a:ea typeface="Calibri" pitchFamily="34" charset="-122"/>
                <a:cs typeface="Calibri" pitchFamily="34" charset="-120"/>
              </a:rPr>
              <a:t>42</a:t>
            </a:r>
            <a:endParaRPr lang="en-US" sz="900" dirty="0"/>
          </a:p>
        </p:txBody>
      </p:sp>
      <p:sp>
        <p:nvSpPr>
          <p:cNvPr id="7" name="Shape 4"/>
          <p:cNvSpPr/>
          <p:nvPr/>
        </p:nvSpPr>
        <p:spPr>
          <a:xfrm>
            <a:off x="658368" y="1664208"/>
            <a:ext cx="4050792" cy="5193792"/>
          </a:xfrm>
          <a:prstGeom prst="rect">
            <a:avLst/>
          </a:prstGeom>
          <a:ln w="15875">
            <a:solidFill>
              <a:srgbClr val="FFB81C"/>
            </a:solidFill>
            <a:prstDash val="solid"/>
          </a:ln>
        </p:spPr>
      </p:sp>
      <p:sp>
        <p:nvSpPr>
          <p:cNvPr id="8" name="Shape 5"/>
          <p:cNvSpPr/>
          <p:nvPr/>
        </p:nvSpPr>
        <p:spPr>
          <a:xfrm>
            <a:off x="548640" y="1554480"/>
            <a:ext cx="3568238" cy="4617720"/>
          </a:xfrm>
          <a:prstGeom prst="rect">
            <a:avLst/>
          </a:prstGeom>
          <a:solidFill>
            <a:srgbClr val="FFFFFF"/>
          </a:solidFill>
          <a:ln w="6350">
            <a:solidFill>
              <a:srgbClr val="D3D9E1"/>
            </a:solidFill>
            <a:prstDash val="solid"/>
          </a:ln>
          <a:effectLst>
            <a:outerShdw blurRad="101600" dist="38100" dir="5400000" algn="bl" rotWithShape="0">
              <a:srgbClr val="0A1F44">
                <a:alpha val="22000"/>
              </a:srgbClr>
            </a:outerShdw>
          </a:effectLst>
        </p:spPr>
      </p:sp>
      <p:pic>
        <p:nvPicPr>
          <p:cNvPr id="9" name="Image 1" descr="preencoded.png"/>
          <p:cNvPicPr>
            <a:picLocks noChangeAspect="1"/>
          </p:cNvPicPr>
          <p:nvPr/>
        </p:nvPicPr>
        <p:blipFill>
          <a:blip r:embed="rId4"/>
          <a:stretch>
            <a:fillRect/>
          </a:stretch>
        </p:blipFill>
        <p:spPr>
          <a:xfrm>
            <a:off x="77077" y="376522"/>
            <a:ext cx="4576150" cy="5922076"/>
          </a:xfrm>
          <a:prstGeom prst="rect">
            <a:avLst/>
          </a:prstGeom>
        </p:spPr>
      </p:pic>
      <p:sp>
        <p:nvSpPr>
          <p:cNvPr id="10" name="Text 6"/>
          <p:cNvSpPr txBox="1"/>
          <p:nvPr/>
        </p:nvSpPr>
        <p:spPr>
          <a:xfrm>
            <a:off x="4892040" y="1600200"/>
            <a:ext cx="6675120" cy="685800"/>
          </a:xfrm>
          <a:prstGeom prst="rect">
            <a:avLst/>
          </a:prstGeom>
          <a:noFill/>
          <a:ln/>
        </p:spPr>
        <p:txBody>
          <a:bodyPr wrap="square" lIns="0" tIns="0" rIns="0" bIns="0" rtlCol="0" anchor="t"/>
          <a:lstStyle/>
          <a:p>
            <a:pPr marL="0" indent="0">
              <a:buNone/>
            </a:pPr>
            <a:r>
              <a:rPr lang="en-US" sz="1800" i="1" dirty="0">
                <a:solidFill>
                  <a:srgbClr val="0A1F44"/>
                </a:solidFill>
                <a:latin typeface="Cambria" pitchFamily="34" charset="0"/>
                <a:ea typeface="Cambria" pitchFamily="34" charset="-122"/>
                <a:cs typeface="Cambria" pitchFamily="34" charset="-120"/>
              </a:rPr>
              <a:t>Expand your research skills in digital methods and tools — awarded by the UCR Library.</a:t>
            </a:r>
            <a:endParaRPr lang="en-US" sz="1800" dirty="0"/>
          </a:p>
        </p:txBody>
      </p:sp>
      <p:sp>
        <p:nvSpPr>
          <p:cNvPr id="11" name="Shape 7"/>
          <p:cNvSpPr/>
          <p:nvPr/>
        </p:nvSpPr>
        <p:spPr>
          <a:xfrm>
            <a:off x="4892040" y="2468880"/>
            <a:ext cx="402336" cy="402336"/>
          </a:xfrm>
          <a:prstGeom prst="ellipse">
            <a:avLst/>
          </a:prstGeom>
          <a:solidFill>
            <a:srgbClr val="FFB81C"/>
          </a:solidFill>
          <a:ln/>
        </p:spPr>
      </p:sp>
      <p:sp>
        <p:nvSpPr>
          <p:cNvPr id="12" name="Text 8"/>
          <p:cNvSpPr txBox="1"/>
          <p:nvPr/>
        </p:nvSpPr>
        <p:spPr>
          <a:xfrm>
            <a:off x="4892040" y="2468880"/>
            <a:ext cx="402336" cy="402336"/>
          </a:xfrm>
          <a:prstGeom prst="rect">
            <a:avLst/>
          </a:prstGeom>
          <a:noFill/>
          <a:ln/>
        </p:spPr>
        <p:txBody>
          <a:bodyPr wrap="square" lIns="0" tIns="0" rIns="0" bIns="0" rtlCol="0" anchor="ctr"/>
          <a:lstStyle/>
          <a:p>
            <a:pPr marL="0" indent="0" algn="ctr">
              <a:buNone/>
            </a:pPr>
            <a:r>
              <a:rPr lang="en-US" sz="1300" b="1" dirty="0">
                <a:solidFill>
                  <a:srgbClr val="0A1F44"/>
                </a:solidFill>
                <a:latin typeface="Calibri" pitchFamily="34" charset="0"/>
                <a:ea typeface="Calibri" pitchFamily="34" charset="-122"/>
                <a:cs typeface="Calibri" pitchFamily="34" charset="-120"/>
              </a:rPr>
              <a:t>1</a:t>
            </a:r>
            <a:endParaRPr lang="en-US" sz="1300" dirty="0"/>
          </a:p>
        </p:txBody>
      </p:sp>
      <p:sp>
        <p:nvSpPr>
          <p:cNvPr id="13" name="Text 9"/>
          <p:cNvSpPr txBox="1"/>
          <p:nvPr/>
        </p:nvSpPr>
        <p:spPr>
          <a:xfrm>
            <a:off x="5440680" y="2450592"/>
            <a:ext cx="6126480" cy="292608"/>
          </a:xfrm>
          <a:prstGeom prst="rect">
            <a:avLst/>
          </a:prstGeom>
          <a:noFill/>
          <a:ln/>
        </p:spPr>
        <p:txBody>
          <a:bodyPr wrap="square" lIns="0" tIns="0" rIns="0" bIns="0" rtlCol="0" anchor="ctr"/>
          <a:lstStyle/>
          <a:p>
            <a:pPr marL="0" indent="0">
              <a:buNone/>
            </a:pPr>
            <a:r>
              <a:rPr lang="en-US" sz="1500" b="1" dirty="0">
                <a:solidFill>
                  <a:srgbClr val="0A1F44"/>
                </a:solidFill>
                <a:latin typeface="Calibri" pitchFamily="34" charset="0"/>
                <a:ea typeface="Calibri" pitchFamily="34" charset="-122"/>
                <a:cs typeface="Calibri" pitchFamily="34" charset="-120"/>
              </a:rPr>
              <a:t>Enroll</a:t>
            </a:r>
            <a:endParaRPr lang="en-US" sz="1500" dirty="0"/>
          </a:p>
        </p:txBody>
      </p:sp>
      <p:sp>
        <p:nvSpPr>
          <p:cNvPr id="14" name="Text 10"/>
          <p:cNvSpPr txBox="1"/>
          <p:nvPr/>
        </p:nvSpPr>
        <p:spPr>
          <a:xfrm>
            <a:off x="5440680" y="2743200"/>
            <a:ext cx="6126480" cy="594360"/>
          </a:xfrm>
          <a:prstGeom prst="rect">
            <a:avLst/>
          </a:prstGeom>
          <a:noFill/>
          <a:ln/>
        </p:spPr>
        <p:txBody>
          <a:bodyPr wrap="square" lIns="0" tIns="0" rIns="0" bIns="0" rtlCol="0" anchor="t"/>
          <a:lstStyle/>
          <a:p>
            <a:pPr marL="0" indent="0">
              <a:buNone/>
            </a:pPr>
            <a:r>
              <a:rPr lang="en-US" sz="1300" dirty="0">
                <a:solidFill>
                  <a:srgbClr val="5F6B7D"/>
                </a:solidFill>
                <a:latin typeface="Calibri" pitchFamily="34" charset="0"/>
                <a:ea typeface="Calibri" pitchFamily="34" charset="-122"/>
                <a:cs typeface="Calibri" pitchFamily="34" charset="-120"/>
              </a:rPr>
              <a:t>Self-enroll in the Canvas course to track progress</a:t>
            </a:r>
            <a:endParaRPr lang="en-US" sz="1300" dirty="0"/>
          </a:p>
        </p:txBody>
      </p:sp>
      <p:sp>
        <p:nvSpPr>
          <p:cNvPr id="15" name="Shape 11"/>
          <p:cNvSpPr/>
          <p:nvPr/>
        </p:nvSpPr>
        <p:spPr>
          <a:xfrm>
            <a:off x="4892040" y="3383280"/>
            <a:ext cx="402336" cy="402336"/>
          </a:xfrm>
          <a:prstGeom prst="ellipse">
            <a:avLst/>
          </a:prstGeom>
          <a:solidFill>
            <a:srgbClr val="FFB81C"/>
          </a:solidFill>
          <a:ln/>
        </p:spPr>
      </p:sp>
      <p:sp>
        <p:nvSpPr>
          <p:cNvPr id="16" name="Text 12"/>
          <p:cNvSpPr txBox="1"/>
          <p:nvPr/>
        </p:nvSpPr>
        <p:spPr>
          <a:xfrm>
            <a:off x="4892040" y="3383280"/>
            <a:ext cx="402336" cy="402336"/>
          </a:xfrm>
          <a:prstGeom prst="rect">
            <a:avLst/>
          </a:prstGeom>
          <a:noFill/>
          <a:ln/>
        </p:spPr>
        <p:txBody>
          <a:bodyPr wrap="square" lIns="0" tIns="0" rIns="0" bIns="0" rtlCol="0" anchor="ctr"/>
          <a:lstStyle/>
          <a:p>
            <a:pPr marL="0" indent="0" algn="ctr">
              <a:buNone/>
            </a:pPr>
            <a:r>
              <a:rPr lang="en-US" sz="1300" b="1" dirty="0">
                <a:solidFill>
                  <a:srgbClr val="0A1F44"/>
                </a:solidFill>
                <a:latin typeface="Calibri" pitchFamily="34" charset="0"/>
                <a:ea typeface="Calibri" pitchFamily="34" charset="-122"/>
                <a:cs typeface="Calibri" pitchFamily="34" charset="-120"/>
              </a:rPr>
              <a:t>2</a:t>
            </a:r>
            <a:endParaRPr lang="en-US" sz="1300" dirty="0"/>
          </a:p>
        </p:txBody>
      </p:sp>
      <p:sp>
        <p:nvSpPr>
          <p:cNvPr id="17" name="Text 13"/>
          <p:cNvSpPr txBox="1"/>
          <p:nvPr/>
        </p:nvSpPr>
        <p:spPr>
          <a:xfrm>
            <a:off x="5440680" y="3364992"/>
            <a:ext cx="6126480" cy="292608"/>
          </a:xfrm>
          <a:prstGeom prst="rect">
            <a:avLst/>
          </a:prstGeom>
          <a:noFill/>
          <a:ln/>
        </p:spPr>
        <p:txBody>
          <a:bodyPr wrap="square" lIns="0" tIns="0" rIns="0" bIns="0" rtlCol="0" anchor="ctr"/>
          <a:lstStyle/>
          <a:p>
            <a:pPr marL="0" indent="0">
              <a:buNone/>
            </a:pPr>
            <a:r>
              <a:rPr lang="en-US" sz="1500" b="1" dirty="0">
                <a:solidFill>
                  <a:srgbClr val="0A1F44"/>
                </a:solidFill>
                <a:latin typeface="Calibri" pitchFamily="34" charset="0"/>
                <a:ea typeface="Calibri" pitchFamily="34" charset="-122"/>
                <a:cs typeface="Calibri" pitchFamily="34" charset="-120"/>
              </a:rPr>
              <a:t>Attend</a:t>
            </a:r>
            <a:endParaRPr lang="en-US" sz="1500" dirty="0"/>
          </a:p>
        </p:txBody>
      </p:sp>
      <p:sp>
        <p:nvSpPr>
          <p:cNvPr id="18" name="Text 14"/>
          <p:cNvSpPr txBox="1"/>
          <p:nvPr/>
        </p:nvSpPr>
        <p:spPr>
          <a:xfrm>
            <a:off x="5440680" y="3657600"/>
            <a:ext cx="6126480" cy="594360"/>
          </a:xfrm>
          <a:prstGeom prst="rect">
            <a:avLst/>
          </a:prstGeom>
          <a:noFill/>
          <a:ln/>
        </p:spPr>
        <p:txBody>
          <a:bodyPr wrap="square" lIns="0" tIns="0" rIns="0" bIns="0" rtlCol="0" anchor="t"/>
          <a:lstStyle/>
          <a:p>
            <a:pPr marL="0" indent="0">
              <a:buNone/>
            </a:pPr>
            <a:r>
              <a:rPr lang="en-US" sz="1300" dirty="0">
                <a:solidFill>
                  <a:srgbClr val="5F6B7D"/>
                </a:solidFill>
                <a:latin typeface="Calibri" pitchFamily="34" charset="0"/>
                <a:ea typeface="Calibri" pitchFamily="34" charset="-122"/>
                <a:cs typeface="Calibri" pitchFamily="34" charset="-120"/>
              </a:rPr>
              <a:t>Graduate students &amp; early-career researchers: at least 5 workshops (undergraduates: 3)</a:t>
            </a:r>
            <a:endParaRPr lang="en-US" sz="1300" dirty="0"/>
          </a:p>
        </p:txBody>
      </p:sp>
      <p:sp>
        <p:nvSpPr>
          <p:cNvPr id="19" name="Shape 15"/>
          <p:cNvSpPr/>
          <p:nvPr/>
        </p:nvSpPr>
        <p:spPr>
          <a:xfrm>
            <a:off x="4892040" y="4297680"/>
            <a:ext cx="402336" cy="402336"/>
          </a:xfrm>
          <a:prstGeom prst="ellipse">
            <a:avLst/>
          </a:prstGeom>
          <a:solidFill>
            <a:srgbClr val="FFB81C"/>
          </a:solidFill>
          <a:ln/>
        </p:spPr>
      </p:sp>
      <p:sp>
        <p:nvSpPr>
          <p:cNvPr id="20" name="Text 16"/>
          <p:cNvSpPr txBox="1"/>
          <p:nvPr/>
        </p:nvSpPr>
        <p:spPr>
          <a:xfrm>
            <a:off x="4892040" y="4297680"/>
            <a:ext cx="402336" cy="402336"/>
          </a:xfrm>
          <a:prstGeom prst="rect">
            <a:avLst/>
          </a:prstGeom>
          <a:noFill/>
          <a:ln/>
        </p:spPr>
        <p:txBody>
          <a:bodyPr wrap="square" lIns="0" tIns="0" rIns="0" bIns="0" rtlCol="0" anchor="ctr"/>
          <a:lstStyle/>
          <a:p>
            <a:pPr marL="0" indent="0" algn="ctr">
              <a:buNone/>
            </a:pPr>
            <a:r>
              <a:rPr lang="en-US" sz="1300" b="1" dirty="0">
                <a:solidFill>
                  <a:srgbClr val="0A1F44"/>
                </a:solidFill>
                <a:latin typeface="Calibri" pitchFamily="34" charset="0"/>
                <a:ea typeface="Calibri" pitchFamily="34" charset="-122"/>
                <a:cs typeface="Calibri" pitchFamily="34" charset="-120"/>
              </a:rPr>
              <a:t>3</a:t>
            </a:r>
            <a:endParaRPr lang="en-US" sz="1300" dirty="0"/>
          </a:p>
        </p:txBody>
      </p:sp>
      <p:sp>
        <p:nvSpPr>
          <p:cNvPr id="21" name="Text 17"/>
          <p:cNvSpPr txBox="1"/>
          <p:nvPr/>
        </p:nvSpPr>
        <p:spPr>
          <a:xfrm>
            <a:off x="5440680" y="4279392"/>
            <a:ext cx="6126480" cy="292608"/>
          </a:xfrm>
          <a:prstGeom prst="rect">
            <a:avLst/>
          </a:prstGeom>
          <a:noFill/>
          <a:ln/>
        </p:spPr>
        <p:txBody>
          <a:bodyPr wrap="square" lIns="0" tIns="0" rIns="0" bIns="0" rtlCol="0" anchor="ctr"/>
          <a:lstStyle/>
          <a:p>
            <a:pPr marL="0" indent="0">
              <a:buNone/>
            </a:pPr>
            <a:r>
              <a:rPr lang="en-US" sz="1500" b="1" dirty="0">
                <a:solidFill>
                  <a:srgbClr val="0A1F44"/>
                </a:solidFill>
                <a:latin typeface="Calibri" pitchFamily="34" charset="0"/>
                <a:ea typeface="Calibri" pitchFamily="34" charset="-122"/>
                <a:cs typeface="Calibri" pitchFamily="34" charset="-120"/>
              </a:rPr>
              <a:t>Apply</a:t>
            </a:r>
            <a:endParaRPr lang="en-US" sz="1500" dirty="0"/>
          </a:p>
        </p:txBody>
      </p:sp>
      <p:sp>
        <p:nvSpPr>
          <p:cNvPr id="22" name="Text 18"/>
          <p:cNvSpPr txBox="1"/>
          <p:nvPr/>
        </p:nvSpPr>
        <p:spPr>
          <a:xfrm>
            <a:off x="5440680" y="4572000"/>
            <a:ext cx="6126480" cy="594360"/>
          </a:xfrm>
          <a:prstGeom prst="rect">
            <a:avLst/>
          </a:prstGeom>
          <a:noFill/>
          <a:ln/>
        </p:spPr>
        <p:txBody>
          <a:bodyPr wrap="square" lIns="0" tIns="0" rIns="0" bIns="0" rtlCol="0" anchor="t"/>
          <a:lstStyle/>
          <a:p>
            <a:pPr marL="0" indent="0">
              <a:buNone/>
            </a:pPr>
            <a:r>
              <a:rPr lang="en-US" sz="1300" dirty="0">
                <a:solidFill>
                  <a:srgbClr val="5F6B7D"/>
                </a:solidFill>
                <a:latin typeface="Calibri" pitchFamily="34" charset="0"/>
                <a:ea typeface="Calibri" pitchFamily="34" charset="-122"/>
                <a:cs typeface="Calibri" pitchFamily="34" charset="-120"/>
              </a:rPr>
              <a:t>Complete a self-designed capstone project, or the Experiential Learning Module curating digital exhibits from Special Collections &amp; University Archives</a:t>
            </a:r>
            <a:endParaRPr lang="en-US" sz="1300" dirty="0"/>
          </a:p>
        </p:txBody>
      </p:sp>
      <p:pic>
        <p:nvPicPr>
          <p:cNvPr id="23" name="Image 2" descr="preencoded.png"/>
          <p:cNvPicPr>
            <a:picLocks noChangeAspect="1"/>
          </p:cNvPicPr>
          <p:nvPr/>
        </p:nvPicPr>
        <p:blipFill>
          <a:blip r:embed="rId5"/>
          <a:stretch>
            <a:fillRect/>
          </a:stretch>
        </p:blipFill>
        <p:spPr>
          <a:xfrm>
            <a:off x="4892040" y="5257800"/>
            <a:ext cx="822960" cy="822960"/>
          </a:xfrm>
          <a:prstGeom prst="rect">
            <a:avLst/>
          </a:prstGeom>
        </p:spPr>
      </p:pic>
      <p:sp>
        <p:nvSpPr>
          <p:cNvPr id="24" name="Text 19"/>
          <p:cNvSpPr txBox="1"/>
          <p:nvPr/>
        </p:nvSpPr>
        <p:spPr>
          <a:xfrm>
            <a:off x="5897880" y="5349240"/>
            <a:ext cx="5669280" cy="640080"/>
          </a:xfrm>
          <a:prstGeom prst="rect">
            <a:avLst/>
          </a:prstGeom>
          <a:noFill/>
          <a:ln/>
        </p:spPr>
        <p:txBody>
          <a:bodyPr wrap="square" lIns="0" tIns="0" rIns="0" bIns="0" rtlCol="0" anchor="ctr"/>
          <a:lstStyle/>
          <a:p>
            <a:pPr marL="0" indent="0">
              <a:spcAft>
                <a:spcPts val="200"/>
              </a:spcAft>
              <a:buNone/>
            </a:pPr>
            <a:r>
              <a:rPr lang="en-US" sz="1300" b="1" dirty="0">
                <a:solidFill>
                  <a:srgbClr val="0A1F44"/>
                </a:solidFill>
                <a:latin typeface="Calibri" pitchFamily="34" charset="0"/>
                <a:ea typeface="Calibri" pitchFamily="34" charset="-122"/>
                <a:cs typeface="Calibri" pitchFamily="34" charset="-120"/>
              </a:rPr>
              <a:t>Enroll on Canvas</a:t>
            </a:r>
            <a:endParaRPr lang="en-US" sz="1300" dirty="0"/>
          </a:p>
          <a:p>
            <a:pPr marL="0" indent="0">
              <a:spcAft>
                <a:spcPts val="200"/>
              </a:spcAft>
              <a:buNone/>
            </a:pPr>
            <a:r>
              <a:rPr lang="en-US" sz="1300" u="sng" dirty="0">
                <a:solidFill>
                  <a:srgbClr val="003DA5"/>
                </a:solidFill>
                <a:latin typeface="Calibri" pitchFamily="34" charset="0"/>
                <a:ea typeface="Calibri" pitchFamily="34" charset="-122"/>
                <a:cs typeface="Calibri" pitchFamily="34" charset="-120"/>
                <a:hlinkClick r:id="rId6">
                  <a:extLst>
                    <a:ext uri="{A12FA001-AC4F-418D-AE19-62706E023703}">
                      <ahyp:hlinkClr xmlns:ahyp="http://schemas.microsoft.com/office/drawing/2018/hyperlinkcolor" val="tx"/>
                    </a:ext>
                  </a:extLst>
                </a:hlinkClick>
              </a:rPr>
              <a:t>elearn.ucr.edu/enroll/3XMY8L</a:t>
            </a:r>
            <a:r>
              <a:rPr lang="en-US" sz="1300" dirty="0">
                <a:solidFill>
                  <a:srgbClr val="5F6B7D"/>
                </a:solidFill>
                <a:latin typeface="Calibri" pitchFamily="34" charset="0"/>
                <a:ea typeface="Calibri" pitchFamily="34" charset="-122"/>
                <a:cs typeface="Calibri" pitchFamily="34" charset="-120"/>
              </a:rPr>
              <a:t>  ·  Jing Han, </a:t>
            </a:r>
            <a:r>
              <a:rPr lang="en-US" sz="1300" u="sng" dirty="0">
                <a:solidFill>
                  <a:srgbClr val="003DA5"/>
                </a:solidFill>
                <a:latin typeface="Calibri" pitchFamily="34" charset="0"/>
                <a:ea typeface="Calibri" pitchFamily="34" charset="-122"/>
                <a:cs typeface="Calibri" pitchFamily="34" charset="-120"/>
                <a:hlinkClick r:id="rId7">
                  <a:extLst>
                    <a:ext uri="{A12FA001-AC4F-418D-AE19-62706E023703}">
                      <ahyp:hlinkClr xmlns:ahyp="http://schemas.microsoft.com/office/drawing/2018/hyperlinkcolor" val="tx"/>
                    </a:ext>
                  </a:extLst>
                </a:hlinkClick>
              </a:rPr>
              <a:t>jingh@ucr.edu</a:t>
            </a:r>
            <a:endParaRPr lang="en-US" sz="1300" dirty="0"/>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name="Slide 44">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7517929" y="997700"/>
            <a:ext cx="1953694" cy="256032"/>
          </a:xfrm>
          <a:prstGeom prst="rect">
            <a:avLst/>
          </a:prstGeom>
          <a:noFill/>
          <a:ln/>
        </p:spPr>
        <p:txBody>
          <a:bodyPr wrap="square" lIns="0" tIns="0" rIns="0" bIns="0" rtlCol="0" anchor="ctr"/>
          <a:lstStyle/>
          <a:p>
            <a:pPr marL="0" indent="0">
              <a:buNone/>
            </a:pPr>
            <a:r>
              <a:rPr lang="en-US" sz="1100" b="1" kern="0" spc="300" dirty="0">
                <a:solidFill>
                  <a:srgbClr val="003DA5"/>
                </a:solidFill>
                <a:latin typeface="Calibri" pitchFamily="34" charset="0"/>
                <a:ea typeface="Calibri" pitchFamily="34" charset="-122"/>
                <a:cs typeface="Calibri" pitchFamily="34" charset="-120"/>
              </a:rPr>
              <a:t>04 · LEARN</a:t>
            </a:r>
            <a:endParaRPr lang="en-US" sz="1100" dirty="0"/>
          </a:p>
        </p:txBody>
      </p:sp>
      <p:sp>
        <p:nvSpPr>
          <p:cNvPr id="3" name="Text 1"/>
          <p:cNvSpPr txBox="1"/>
          <p:nvPr/>
        </p:nvSpPr>
        <p:spPr>
          <a:xfrm>
            <a:off x="4656119" y="306324"/>
            <a:ext cx="7461504" cy="685800"/>
          </a:xfrm>
          <a:prstGeom prst="rect">
            <a:avLst/>
          </a:prstGeom>
          <a:noFill/>
          <a:ln/>
        </p:spPr>
        <p:txBody>
          <a:bodyPr wrap="square" lIns="0" tIns="0" rIns="0" bIns="0" rtlCol="0" anchor="t"/>
          <a:lstStyle/>
          <a:p>
            <a:pPr marL="0" indent="0">
              <a:buNone/>
            </a:pPr>
            <a:r>
              <a:rPr lang="en-US" sz="3000" dirty="0">
                <a:solidFill>
                  <a:srgbClr val="0A1F44"/>
                </a:solidFill>
                <a:latin typeface="Cambria" pitchFamily="34" charset="0"/>
                <a:ea typeface="Cambria" pitchFamily="34" charset="-122"/>
                <a:cs typeface="Cambria" pitchFamily="34" charset="-120"/>
              </a:rPr>
              <a:t>Graduate Research Core Competencies Badge</a:t>
            </a:r>
            <a:endParaRPr lang="en-US" sz="3000" dirty="0"/>
          </a:p>
        </p:txBody>
      </p:sp>
      <p:pic>
        <p:nvPicPr>
          <p:cNvPr id="4" name="Image 0" descr="preencoded.png"/>
          <p:cNvPicPr>
            <a:picLocks noChangeAspect="1"/>
          </p:cNvPicPr>
          <p:nvPr/>
        </p:nvPicPr>
        <p:blipFill>
          <a:blip r:embed="rId3"/>
          <a:stretch>
            <a:fillRect/>
          </a:stretch>
        </p:blipFill>
        <p:spPr>
          <a:xfrm>
            <a:off x="548640" y="6382512"/>
            <a:ext cx="1037744" cy="237744"/>
          </a:xfrm>
          <a:prstGeom prst="rect">
            <a:avLst/>
          </a:prstGeom>
        </p:spPr>
      </p:pic>
      <p:sp>
        <p:nvSpPr>
          <p:cNvPr id="5" name="Text 2"/>
          <p:cNvSpPr txBox="1"/>
          <p:nvPr/>
        </p:nvSpPr>
        <p:spPr>
          <a:xfrm>
            <a:off x="1769264" y="6382512"/>
            <a:ext cx="3657600" cy="237744"/>
          </a:xfrm>
          <a:prstGeom prst="rect">
            <a:avLst/>
          </a:prstGeom>
          <a:noFill/>
          <a:ln/>
        </p:spPr>
        <p:txBody>
          <a:bodyPr wrap="square" lIns="0" tIns="0" rIns="0" bIns="0" rtlCol="0" anchor="ctr"/>
          <a:lstStyle/>
          <a:p>
            <a:pPr marL="0" indent="0">
              <a:buNone/>
            </a:pPr>
            <a:r>
              <a:rPr lang="en-US" sz="900" dirty="0">
                <a:solidFill>
                  <a:srgbClr val="5F6B7D"/>
                </a:solidFill>
                <a:latin typeface="Calibri" pitchFamily="34" charset="0"/>
                <a:ea typeface="Calibri" pitchFamily="34" charset="-122"/>
                <a:cs typeface="Calibri" pitchFamily="34" charset="-120"/>
              </a:rPr>
              <a:t>Research &amp; Technology Services</a:t>
            </a:r>
            <a:endParaRPr lang="en-US" sz="900" dirty="0"/>
          </a:p>
        </p:txBody>
      </p:sp>
      <p:sp>
        <p:nvSpPr>
          <p:cNvPr id="6" name="Text 3"/>
          <p:cNvSpPr txBox="1"/>
          <p:nvPr/>
        </p:nvSpPr>
        <p:spPr>
          <a:xfrm>
            <a:off x="10728655" y="6382512"/>
            <a:ext cx="914400" cy="237744"/>
          </a:xfrm>
          <a:prstGeom prst="rect">
            <a:avLst/>
          </a:prstGeom>
          <a:noFill/>
          <a:ln/>
        </p:spPr>
        <p:txBody>
          <a:bodyPr wrap="square" lIns="0" tIns="0" rIns="0" bIns="0" rtlCol="0" anchor="ctr"/>
          <a:lstStyle/>
          <a:p>
            <a:pPr marL="0" indent="0" algn="r">
              <a:buNone/>
            </a:pPr>
            <a:r>
              <a:rPr lang="en-US" sz="900" dirty="0">
                <a:solidFill>
                  <a:srgbClr val="5F6B7D"/>
                </a:solidFill>
                <a:latin typeface="Calibri" pitchFamily="34" charset="0"/>
                <a:ea typeface="Calibri" pitchFamily="34" charset="-122"/>
                <a:cs typeface="Calibri" pitchFamily="34" charset="-120"/>
              </a:rPr>
              <a:t>44</a:t>
            </a:r>
            <a:endParaRPr lang="en-US" sz="900" dirty="0"/>
          </a:p>
        </p:txBody>
      </p:sp>
      <p:sp>
        <p:nvSpPr>
          <p:cNvPr id="7" name="Shape 4"/>
          <p:cNvSpPr/>
          <p:nvPr/>
        </p:nvSpPr>
        <p:spPr>
          <a:xfrm>
            <a:off x="658368" y="1664208"/>
            <a:ext cx="3568238" cy="4617720"/>
          </a:xfrm>
          <a:prstGeom prst="rect">
            <a:avLst/>
          </a:prstGeom>
          <a:ln w="15875">
            <a:solidFill>
              <a:srgbClr val="FFB81C"/>
            </a:solidFill>
            <a:prstDash val="solid"/>
          </a:ln>
        </p:spPr>
      </p:sp>
      <p:sp>
        <p:nvSpPr>
          <p:cNvPr id="8" name="Shape 5"/>
          <p:cNvSpPr/>
          <p:nvPr/>
        </p:nvSpPr>
        <p:spPr>
          <a:xfrm>
            <a:off x="548640" y="1554480"/>
            <a:ext cx="3568238" cy="4617720"/>
          </a:xfrm>
          <a:prstGeom prst="rect">
            <a:avLst/>
          </a:prstGeom>
          <a:solidFill>
            <a:srgbClr val="FFFFFF"/>
          </a:solidFill>
          <a:ln w="6350">
            <a:solidFill>
              <a:srgbClr val="D3D9E1"/>
            </a:solidFill>
            <a:prstDash val="solid"/>
          </a:ln>
          <a:effectLst>
            <a:outerShdw blurRad="101600" dist="38100" dir="5400000" algn="bl" rotWithShape="0">
              <a:srgbClr val="0A1F44">
                <a:alpha val="22000"/>
              </a:srgbClr>
            </a:outerShdw>
          </a:effectLst>
        </p:spPr>
      </p:sp>
      <p:pic>
        <p:nvPicPr>
          <p:cNvPr id="9" name="Image 1" descr="preencoded.png"/>
          <p:cNvPicPr>
            <a:picLocks noChangeAspect="1"/>
          </p:cNvPicPr>
          <p:nvPr/>
        </p:nvPicPr>
        <p:blipFill>
          <a:blip r:embed="rId4"/>
          <a:stretch>
            <a:fillRect/>
          </a:stretch>
        </p:blipFill>
        <p:spPr>
          <a:xfrm>
            <a:off x="145415" y="237744"/>
            <a:ext cx="4323289" cy="5594845"/>
          </a:xfrm>
          <a:prstGeom prst="rect">
            <a:avLst/>
          </a:prstGeom>
        </p:spPr>
      </p:pic>
      <p:sp>
        <p:nvSpPr>
          <p:cNvPr id="10" name="Text 6"/>
          <p:cNvSpPr txBox="1"/>
          <p:nvPr/>
        </p:nvSpPr>
        <p:spPr>
          <a:xfrm>
            <a:off x="4892040" y="1600200"/>
            <a:ext cx="6675120" cy="685800"/>
          </a:xfrm>
          <a:prstGeom prst="rect">
            <a:avLst/>
          </a:prstGeom>
          <a:noFill/>
          <a:ln/>
        </p:spPr>
        <p:txBody>
          <a:bodyPr wrap="square" lIns="0" tIns="0" rIns="0" bIns="0" rtlCol="0" anchor="t"/>
          <a:lstStyle/>
          <a:p>
            <a:pPr marL="0" indent="0">
              <a:buNone/>
            </a:pPr>
            <a:r>
              <a:rPr lang="en-US" sz="1800" i="1" dirty="0">
                <a:solidFill>
                  <a:srgbClr val="0A1F44"/>
                </a:solidFill>
                <a:latin typeface="Cambria" pitchFamily="34" charset="0"/>
                <a:ea typeface="Cambria" pitchFamily="34" charset="-122"/>
                <a:cs typeface="Cambria" pitchFamily="34" charset="-120"/>
              </a:rPr>
              <a:t>Build the essential research skills needed to succeed in graduate school and beyond.</a:t>
            </a:r>
            <a:endParaRPr lang="en-US" sz="1800" dirty="0"/>
          </a:p>
        </p:txBody>
      </p:sp>
      <p:sp>
        <p:nvSpPr>
          <p:cNvPr id="11" name="Shape 7"/>
          <p:cNvSpPr/>
          <p:nvPr/>
        </p:nvSpPr>
        <p:spPr>
          <a:xfrm>
            <a:off x="4892040" y="2423160"/>
            <a:ext cx="3255264" cy="914400"/>
          </a:xfrm>
          <a:prstGeom prst="rect">
            <a:avLst/>
          </a:prstGeom>
          <a:solidFill>
            <a:srgbClr val="EEF2F7"/>
          </a:solidFill>
          <a:ln/>
        </p:spPr>
      </p:sp>
      <p:sp>
        <p:nvSpPr>
          <p:cNvPr id="12" name="Text 8"/>
          <p:cNvSpPr txBox="1"/>
          <p:nvPr/>
        </p:nvSpPr>
        <p:spPr>
          <a:xfrm>
            <a:off x="5074920" y="2542032"/>
            <a:ext cx="2935224" cy="274320"/>
          </a:xfrm>
          <a:prstGeom prst="rect">
            <a:avLst/>
          </a:prstGeom>
          <a:noFill/>
          <a:ln/>
        </p:spPr>
        <p:txBody>
          <a:bodyPr wrap="square" lIns="0" tIns="0" rIns="0" bIns="0" rtlCol="0" anchor="ctr"/>
          <a:lstStyle/>
          <a:p>
            <a:pPr marL="0" indent="0">
              <a:buNone/>
            </a:pPr>
            <a:r>
              <a:rPr lang="en-US" sz="1400" b="1" dirty="0">
                <a:solidFill>
                  <a:srgbClr val="0A1F44"/>
                </a:solidFill>
                <a:latin typeface="Calibri" pitchFamily="34" charset="0"/>
                <a:ea typeface="Calibri" pitchFamily="34" charset="-122"/>
                <a:cs typeface="Calibri" pitchFamily="34" charset="-120"/>
              </a:rPr>
              <a:t>Fully asynchronous</a:t>
            </a:r>
            <a:endParaRPr lang="en-US" sz="1400" dirty="0"/>
          </a:p>
        </p:txBody>
      </p:sp>
      <p:sp>
        <p:nvSpPr>
          <p:cNvPr id="13" name="Text 9"/>
          <p:cNvSpPr txBox="1"/>
          <p:nvPr/>
        </p:nvSpPr>
        <p:spPr>
          <a:xfrm>
            <a:off x="5074920" y="2825496"/>
            <a:ext cx="2935224" cy="457200"/>
          </a:xfrm>
          <a:prstGeom prst="rect">
            <a:avLst/>
          </a:prstGeom>
          <a:noFill/>
          <a:ln/>
        </p:spPr>
        <p:txBody>
          <a:bodyPr wrap="square" lIns="0" tIns="0" rIns="0" bIns="0" rtlCol="0" anchor="t"/>
          <a:lstStyle/>
          <a:p>
            <a:pPr marL="0" indent="0">
              <a:buNone/>
            </a:pPr>
            <a:r>
              <a:rPr lang="en-US" sz="1200" dirty="0">
                <a:solidFill>
                  <a:srgbClr val="5F6B7D"/>
                </a:solidFill>
                <a:latin typeface="Calibri" pitchFamily="34" charset="0"/>
                <a:ea typeface="Calibri" pitchFamily="34" charset="-122"/>
                <a:cs typeface="Calibri" pitchFamily="34" charset="-120"/>
              </a:rPr>
              <a:t>Complete at your own pace during your time at UCR</a:t>
            </a:r>
            <a:endParaRPr lang="en-US" sz="1200" dirty="0"/>
          </a:p>
        </p:txBody>
      </p:sp>
      <p:sp>
        <p:nvSpPr>
          <p:cNvPr id="14" name="Shape 10"/>
          <p:cNvSpPr/>
          <p:nvPr/>
        </p:nvSpPr>
        <p:spPr>
          <a:xfrm>
            <a:off x="8311896" y="2423160"/>
            <a:ext cx="3255264" cy="914400"/>
          </a:xfrm>
          <a:prstGeom prst="rect">
            <a:avLst/>
          </a:prstGeom>
          <a:solidFill>
            <a:srgbClr val="EEF2F7"/>
          </a:solidFill>
          <a:ln/>
        </p:spPr>
      </p:sp>
      <p:sp>
        <p:nvSpPr>
          <p:cNvPr id="15" name="Text 11"/>
          <p:cNvSpPr txBox="1"/>
          <p:nvPr/>
        </p:nvSpPr>
        <p:spPr>
          <a:xfrm>
            <a:off x="8494776" y="2542032"/>
            <a:ext cx="2935224" cy="274320"/>
          </a:xfrm>
          <a:prstGeom prst="rect">
            <a:avLst/>
          </a:prstGeom>
          <a:noFill/>
          <a:ln/>
        </p:spPr>
        <p:txBody>
          <a:bodyPr wrap="square" lIns="0" tIns="0" rIns="0" bIns="0" rtlCol="0" anchor="ctr"/>
          <a:lstStyle/>
          <a:p>
            <a:pPr marL="0" indent="0">
              <a:buNone/>
            </a:pPr>
            <a:r>
              <a:rPr lang="en-US" sz="1400" b="1" dirty="0">
                <a:solidFill>
                  <a:srgbClr val="0A1F44"/>
                </a:solidFill>
                <a:latin typeface="Calibri" pitchFamily="34" charset="0"/>
                <a:ea typeface="Calibri" pitchFamily="34" charset="-122"/>
                <a:cs typeface="Calibri" pitchFamily="34" charset="-120"/>
              </a:rPr>
              <a:t>Hands-on</a:t>
            </a:r>
            <a:endParaRPr lang="en-US" sz="1400" dirty="0"/>
          </a:p>
        </p:txBody>
      </p:sp>
      <p:sp>
        <p:nvSpPr>
          <p:cNvPr id="16" name="Text 12"/>
          <p:cNvSpPr txBox="1"/>
          <p:nvPr/>
        </p:nvSpPr>
        <p:spPr>
          <a:xfrm>
            <a:off x="8494776" y="2825496"/>
            <a:ext cx="2935224" cy="457200"/>
          </a:xfrm>
          <a:prstGeom prst="rect">
            <a:avLst/>
          </a:prstGeom>
          <a:noFill/>
          <a:ln/>
        </p:spPr>
        <p:txBody>
          <a:bodyPr wrap="square" lIns="0" tIns="0" rIns="0" bIns="0" rtlCol="0" anchor="t"/>
          <a:lstStyle/>
          <a:p>
            <a:pPr marL="0" indent="0">
              <a:buNone/>
            </a:pPr>
            <a:r>
              <a:rPr lang="en-US" sz="1200" dirty="0">
                <a:solidFill>
                  <a:srgbClr val="5F6B7D"/>
                </a:solidFill>
                <a:latin typeface="Calibri" pitchFamily="34" charset="0"/>
                <a:ea typeface="Calibri" pitchFamily="34" charset="-122"/>
                <a:cs typeface="Calibri" pitchFamily="34" charset="-120"/>
              </a:rPr>
              <a:t>Applied assignments and a capstone project</a:t>
            </a:r>
            <a:endParaRPr lang="en-US" sz="1200" dirty="0"/>
          </a:p>
        </p:txBody>
      </p:sp>
      <p:sp>
        <p:nvSpPr>
          <p:cNvPr id="17" name="Shape 13"/>
          <p:cNvSpPr/>
          <p:nvPr/>
        </p:nvSpPr>
        <p:spPr>
          <a:xfrm>
            <a:off x="4892040" y="3502152"/>
            <a:ext cx="3255264" cy="914400"/>
          </a:xfrm>
          <a:prstGeom prst="rect">
            <a:avLst/>
          </a:prstGeom>
          <a:solidFill>
            <a:srgbClr val="EEF2F7"/>
          </a:solidFill>
          <a:ln/>
        </p:spPr>
      </p:sp>
      <p:sp>
        <p:nvSpPr>
          <p:cNvPr id="18" name="Text 14"/>
          <p:cNvSpPr txBox="1"/>
          <p:nvPr/>
        </p:nvSpPr>
        <p:spPr>
          <a:xfrm>
            <a:off x="5074920" y="3621024"/>
            <a:ext cx="2935224" cy="274320"/>
          </a:xfrm>
          <a:prstGeom prst="rect">
            <a:avLst/>
          </a:prstGeom>
          <a:noFill/>
          <a:ln/>
        </p:spPr>
        <p:txBody>
          <a:bodyPr wrap="square" lIns="0" tIns="0" rIns="0" bIns="0" rtlCol="0" anchor="ctr"/>
          <a:lstStyle/>
          <a:p>
            <a:pPr marL="0" indent="0">
              <a:buNone/>
            </a:pPr>
            <a:r>
              <a:rPr lang="en-US" sz="1400" b="1" dirty="0">
                <a:solidFill>
                  <a:srgbClr val="0A1F44"/>
                </a:solidFill>
                <a:latin typeface="Calibri" pitchFamily="34" charset="0"/>
                <a:ea typeface="Calibri" pitchFamily="34" charset="-122"/>
                <a:cs typeface="Calibri" pitchFamily="34" charset="-120"/>
              </a:rPr>
              <a:t>Official digital badge</a:t>
            </a:r>
            <a:endParaRPr lang="en-US" sz="1400" dirty="0"/>
          </a:p>
        </p:txBody>
      </p:sp>
      <p:sp>
        <p:nvSpPr>
          <p:cNvPr id="19" name="Text 15"/>
          <p:cNvSpPr txBox="1"/>
          <p:nvPr/>
        </p:nvSpPr>
        <p:spPr>
          <a:xfrm>
            <a:off x="5074920" y="3904488"/>
            <a:ext cx="2935224" cy="457200"/>
          </a:xfrm>
          <a:prstGeom prst="rect">
            <a:avLst/>
          </a:prstGeom>
          <a:noFill/>
          <a:ln/>
        </p:spPr>
        <p:txBody>
          <a:bodyPr wrap="square" lIns="0" tIns="0" rIns="0" bIns="0" rtlCol="0" anchor="t"/>
          <a:lstStyle/>
          <a:p>
            <a:pPr marL="0" indent="0">
              <a:buNone/>
            </a:pPr>
            <a:r>
              <a:rPr lang="en-US" sz="1200" dirty="0">
                <a:solidFill>
                  <a:srgbClr val="5F6B7D"/>
                </a:solidFill>
                <a:latin typeface="Calibri" pitchFamily="34" charset="0"/>
                <a:ea typeface="Calibri" pitchFamily="34" charset="-122"/>
                <a:cs typeface="Calibri" pitchFamily="34" charset="-120"/>
              </a:rPr>
              <a:t>Issued by UCR Library through Accredible</a:t>
            </a:r>
            <a:endParaRPr lang="en-US" sz="1200" dirty="0"/>
          </a:p>
        </p:txBody>
      </p:sp>
      <p:sp>
        <p:nvSpPr>
          <p:cNvPr id="20" name="Shape 16"/>
          <p:cNvSpPr/>
          <p:nvPr/>
        </p:nvSpPr>
        <p:spPr>
          <a:xfrm>
            <a:off x="8311896" y="3502152"/>
            <a:ext cx="3255264" cy="914400"/>
          </a:xfrm>
          <a:prstGeom prst="rect">
            <a:avLst/>
          </a:prstGeom>
          <a:solidFill>
            <a:srgbClr val="EEF2F7"/>
          </a:solidFill>
          <a:ln/>
        </p:spPr>
      </p:sp>
      <p:sp>
        <p:nvSpPr>
          <p:cNvPr id="21" name="Text 17"/>
          <p:cNvSpPr txBox="1"/>
          <p:nvPr/>
        </p:nvSpPr>
        <p:spPr>
          <a:xfrm>
            <a:off x="8494776" y="3621024"/>
            <a:ext cx="2935224" cy="274320"/>
          </a:xfrm>
          <a:prstGeom prst="rect">
            <a:avLst/>
          </a:prstGeom>
          <a:noFill/>
          <a:ln/>
        </p:spPr>
        <p:txBody>
          <a:bodyPr wrap="square" lIns="0" tIns="0" rIns="0" bIns="0" rtlCol="0" anchor="ctr"/>
          <a:lstStyle/>
          <a:p>
            <a:pPr marL="0" indent="0">
              <a:buNone/>
            </a:pPr>
            <a:r>
              <a:rPr lang="en-US" sz="1400" b="1" dirty="0">
                <a:solidFill>
                  <a:srgbClr val="0A1F44"/>
                </a:solidFill>
                <a:latin typeface="Calibri" pitchFamily="34" charset="0"/>
                <a:ea typeface="Calibri" pitchFamily="34" charset="-122"/>
                <a:cs typeface="Calibri" pitchFamily="34" charset="-120"/>
              </a:rPr>
              <a:t>Share it</a:t>
            </a:r>
            <a:endParaRPr lang="en-US" sz="1400" dirty="0"/>
          </a:p>
        </p:txBody>
      </p:sp>
      <p:sp>
        <p:nvSpPr>
          <p:cNvPr id="22" name="Text 18"/>
          <p:cNvSpPr txBox="1"/>
          <p:nvPr/>
        </p:nvSpPr>
        <p:spPr>
          <a:xfrm>
            <a:off x="8494776" y="3904488"/>
            <a:ext cx="2935224" cy="457200"/>
          </a:xfrm>
          <a:prstGeom prst="rect">
            <a:avLst/>
          </a:prstGeom>
          <a:noFill/>
          <a:ln/>
        </p:spPr>
        <p:txBody>
          <a:bodyPr wrap="square" lIns="0" tIns="0" rIns="0" bIns="0" rtlCol="0" anchor="t"/>
          <a:lstStyle/>
          <a:p>
            <a:pPr marL="0" indent="0">
              <a:buNone/>
            </a:pPr>
            <a:r>
              <a:rPr lang="en-US" sz="1200" dirty="0">
                <a:solidFill>
                  <a:srgbClr val="5F6B7D"/>
                </a:solidFill>
                <a:latin typeface="Calibri" pitchFamily="34" charset="0"/>
                <a:ea typeface="Calibri" pitchFamily="34" charset="-122"/>
                <a:cs typeface="Calibri" pitchFamily="34" charset="-120"/>
              </a:rPr>
              <a:t>Add the badge to LinkedIn and your CV</a:t>
            </a:r>
            <a:endParaRPr lang="en-US" sz="1200" dirty="0"/>
          </a:p>
        </p:txBody>
      </p:sp>
      <p:sp>
        <p:nvSpPr>
          <p:cNvPr id="23" name="Text 19"/>
          <p:cNvSpPr txBox="1"/>
          <p:nvPr/>
        </p:nvSpPr>
        <p:spPr>
          <a:xfrm>
            <a:off x="4892040" y="4526280"/>
            <a:ext cx="6675120" cy="320040"/>
          </a:xfrm>
          <a:prstGeom prst="rect">
            <a:avLst/>
          </a:prstGeom>
          <a:noFill/>
          <a:ln/>
        </p:spPr>
        <p:txBody>
          <a:bodyPr wrap="square" lIns="0" tIns="0" rIns="0" bIns="0" rtlCol="0" anchor="ctr"/>
          <a:lstStyle/>
          <a:p>
            <a:pPr marL="0" indent="0">
              <a:buNone/>
            </a:pPr>
            <a:r>
              <a:rPr lang="en-US" sz="1350" dirty="0">
                <a:solidFill>
                  <a:srgbClr val="1D2533"/>
                </a:solidFill>
                <a:latin typeface="Calibri" pitchFamily="34" charset="0"/>
                <a:ea typeface="Calibri" pitchFamily="34" charset="-122"/>
                <a:cs typeface="Calibri" pitchFamily="34" charset="-120"/>
              </a:rPr>
              <a:t>For UCR graduate students and early-career scholars in all disciplines.</a:t>
            </a:r>
            <a:endParaRPr lang="en-US" sz="1350" dirty="0"/>
          </a:p>
        </p:txBody>
      </p:sp>
      <p:pic>
        <p:nvPicPr>
          <p:cNvPr id="24" name="Image 2" descr="preencoded.png"/>
          <p:cNvPicPr>
            <a:picLocks noChangeAspect="1"/>
          </p:cNvPicPr>
          <p:nvPr/>
        </p:nvPicPr>
        <p:blipFill>
          <a:blip r:embed="rId5"/>
          <a:stretch>
            <a:fillRect/>
          </a:stretch>
        </p:blipFill>
        <p:spPr>
          <a:xfrm>
            <a:off x="4892040" y="5074920"/>
            <a:ext cx="914400" cy="914400"/>
          </a:xfrm>
          <a:prstGeom prst="rect">
            <a:avLst/>
          </a:prstGeom>
        </p:spPr>
      </p:pic>
      <p:sp>
        <p:nvSpPr>
          <p:cNvPr id="25" name="Text 20"/>
          <p:cNvSpPr txBox="1"/>
          <p:nvPr/>
        </p:nvSpPr>
        <p:spPr>
          <a:xfrm>
            <a:off x="5989320" y="5212080"/>
            <a:ext cx="5577840" cy="640080"/>
          </a:xfrm>
          <a:prstGeom prst="rect">
            <a:avLst/>
          </a:prstGeom>
          <a:noFill/>
          <a:ln/>
        </p:spPr>
        <p:txBody>
          <a:bodyPr wrap="square" lIns="0" tIns="0" rIns="0" bIns="0" rtlCol="0" anchor="ctr"/>
          <a:lstStyle/>
          <a:p>
            <a:pPr marL="0" indent="0">
              <a:spcAft>
                <a:spcPts val="200"/>
              </a:spcAft>
              <a:buNone/>
            </a:pPr>
            <a:r>
              <a:rPr lang="en-US" sz="1300" b="1" dirty="0">
                <a:solidFill>
                  <a:srgbClr val="0A1F44"/>
                </a:solidFill>
                <a:latin typeface="Calibri" pitchFamily="34" charset="0"/>
                <a:ea typeface="Calibri" pitchFamily="34" charset="-122"/>
                <a:cs typeface="Calibri" pitchFamily="34" charset="-120"/>
              </a:rPr>
              <a:t>Enroll on Canvas</a:t>
            </a:r>
            <a:endParaRPr lang="en-US" sz="1300" dirty="0"/>
          </a:p>
          <a:p>
            <a:pPr marL="0" indent="0">
              <a:spcAft>
                <a:spcPts val="200"/>
              </a:spcAft>
              <a:buNone/>
            </a:pPr>
            <a:r>
              <a:rPr lang="en-US" sz="1300" u="sng" dirty="0">
                <a:solidFill>
                  <a:srgbClr val="003DA5"/>
                </a:solidFill>
                <a:latin typeface="Calibri" pitchFamily="34" charset="0"/>
                <a:ea typeface="Calibri" pitchFamily="34" charset="-122"/>
                <a:cs typeface="Calibri" pitchFamily="34" charset="-120"/>
                <a:hlinkClick r:id="rId6">
                  <a:extLst>
                    <a:ext uri="{A12FA001-AC4F-418D-AE19-62706E023703}">
                      <ahyp:hlinkClr xmlns:ahyp="http://schemas.microsoft.com/office/drawing/2018/hyperlinkcolor" val="tx"/>
                    </a:ext>
                  </a:extLst>
                </a:hlinkClick>
              </a:rPr>
              <a:t>elearn.ucr.edu/enroll/HJ8D8K</a:t>
            </a:r>
            <a:r>
              <a:rPr lang="en-US" sz="1300" dirty="0">
                <a:solidFill>
                  <a:srgbClr val="5F6B7D"/>
                </a:solidFill>
                <a:latin typeface="Calibri" pitchFamily="34" charset="0"/>
                <a:ea typeface="Calibri" pitchFamily="34" charset="-122"/>
                <a:cs typeface="Calibri" pitchFamily="34" charset="-120"/>
              </a:rPr>
              <a:t>  ·  Questions: </a:t>
            </a:r>
            <a:r>
              <a:rPr lang="en-US" sz="1300" u="sng" dirty="0">
                <a:solidFill>
                  <a:srgbClr val="003DA5"/>
                </a:solidFill>
                <a:latin typeface="Calibri" pitchFamily="34" charset="0"/>
                <a:ea typeface="Calibri" pitchFamily="34" charset="-122"/>
                <a:cs typeface="Calibri" pitchFamily="34" charset="-120"/>
                <a:hlinkClick r:id="rId7">
                  <a:extLst>
                    <a:ext uri="{A12FA001-AC4F-418D-AE19-62706E023703}">
                      <ahyp:hlinkClr xmlns:ahyp="http://schemas.microsoft.com/office/drawing/2018/hyperlinkcolor" val="tx"/>
                    </a:ext>
                  </a:extLst>
                </a:hlinkClick>
              </a:rPr>
              <a:t>jingh@ucr.edu</a:t>
            </a:r>
            <a:endParaRPr lang="en-US" sz="1300" dirty="0"/>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name="Slide 45">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548640" y="384048"/>
            <a:ext cx="9144000" cy="256032"/>
          </a:xfrm>
          <a:prstGeom prst="rect">
            <a:avLst/>
          </a:prstGeom>
          <a:noFill/>
          <a:ln/>
        </p:spPr>
        <p:txBody>
          <a:bodyPr wrap="square" lIns="0" tIns="0" rIns="0" bIns="0" rtlCol="0" anchor="ctr"/>
          <a:lstStyle/>
          <a:p>
            <a:pPr marL="0" indent="0">
              <a:buNone/>
            </a:pPr>
            <a:r>
              <a:rPr lang="en-US" sz="1100" b="1" kern="0" spc="300" dirty="0">
                <a:solidFill>
                  <a:srgbClr val="003DA5"/>
                </a:solidFill>
                <a:latin typeface="Calibri" pitchFamily="34" charset="0"/>
                <a:ea typeface="Calibri" pitchFamily="34" charset="-122"/>
                <a:cs typeface="Calibri" pitchFamily="34" charset="-120"/>
              </a:rPr>
              <a:t>04 · LEARN</a:t>
            </a:r>
            <a:endParaRPr lang="en-US" sz="1100" dirty="0"/>
          </a:p>
        </p:txBody>
      </p:sp>
      <p:sp>
        <p:nvSpPr>
          <p:cNvPr id="3" name="Text 1"/>
          <p:cNvSpPr txBox="1"/>
          <p:nvPr/>
        </p:nvSpPr>
        <p:spPr>
          <a:xfrm>
            <a:off x="548640" y="658368"/>
            <a:ext cx="11064240" cy="685800"/>
          </a:xfrm>
          <a:prstGeom prst="rect">
            <a:avLst/>
          </a:prstGeom>
          <a:noFill/>
          <a:ln/>
        </p:spPr>
        <p:txBody>
          <a:bodyPr wrap="square" lIns="0" tIns="0" rIns="0" bIns="0" rtlCol="0" anchor="t"/>
          <a:lstStyle/>
          <a:p>
            <a:pPr marL="0" indent="0">
              <a:buNone/>
            </a:pPr>
            <a:r>
              <a:rPr lang="en-US" sz="3000" dirty="0">
                <a:solidFill>
                  <a:srgbClr val="0A1F44"/>
                </a:solidFill>
                <a:latin typeface="Cambria" pitchFamily="34" charset="0"/>
                <a:ea typeface="Cambria" pitchFamily="34" charset="-122"/>
                <a:cs typeface="Cambria" pitchFamily="34" charset="-120"/>
              </a:rPr>
              <a:t>What the Core Competencies Badge Covers</a:t>
            </a:r>
            <a:endParaRPr lang="en-US" sz="3000" dirty="0"/>
          </a:p>
        </p:txBody>
      </p:sp>
      <p:pic>
        <p:nvPicPr>
          <p:cNvPr id="4" name="Image 0" descr="preencoded.png"/>
          <p:cNvPicPr>
            <a:picLocks noChangeAspect="1"/>
          </p:cNvPicPr>
          <p:nvPr/>
        </p:nvPicPr>
        <p:blipFill>
          <a:blip r:embed="rId3"/>
          <a:stretch>
            <a:fillRect/>
          </a:stretch>
        </p:blipFill>
        <p:spPr>
          <a:xfrm>
            <a:off x="548640" y="6382512"/>
            <a:ext cx="1037744" cy="237744"/>
          </a:xfrm>
          <a:prstGeom prst="rect">
            <a:avLst/>
          </a:prstGeom>
        </p:spPr>
      </p:pic>
      <p:sp>
        <p:nvSpPr>
          <p:cNvPr id="5" name="Text 2"/>
          <p:cNvSpPr txBox="1"/>
          <p:nvPr/>
        </p:nvSpPr>
        <p:spPr>
          <a:xfrm>
            <a:off x="1769264" y="6382512"/>
            <a:ext cx="3657600" cy="237744"/>
          </a:xfrm>
          <a:prstGeom prst="rect">
            <a:avLst/>
          </a:prstGeom>
          <a:noFill/>
          <a:ln/>
        </p:spPr>
        <p:txBody>
          <a:bodyPr wrap="square" lIns="0" tIns="0" rIns="0" bIns="0" rtlCol="0" anchor="ctr"/>
          <a:lstStyle/>
          <a:p>
            <a:pPr marL="0" indent="0">
              <a:buNone/>
            </a:pPr>
            <a:r>
              <a:rPr lang="en-US" sz="900" dirty="0">
                <a:solidFill>
                  <a:srgbClr val="5F6B7D"/>
                </a:solidFill>
                <a:latin typeface="Calibri" pitchFamily="34" charset="0"/>
                <a:ea typeface="Calibri" pitchFamily="34" charset="-122"/>
                <a:cs typeface="Calibri" pitchFamily="34" charset="-120"/>
              </a:rPr>
              <a:t>Research &amp; Technology Services</a:t>
            </a:r>
            <a:endParaRPr lang="en-US" sz="900" dirty="0"/>
          </a:p>
        </p:txBody>
      </p:sp>
      <p:sp>
        <p:nvSpPr>
          <p:cNvPr id="6" name="Text 3"/>
          <p:cNvSpPr txBox="1"/>
          <p:nvPr/>
        </p:nvSpPr>
        <p:spPr>
          <a:xfrm>
            <a:off x="10728655" y="6382512"/>
            <a:ext cx="914400" cy="237744"/>
          </a:xfrm>
          <a:prstGeom prst="rect">
            <a:avLst/>
          </a:prstGeom>
          <a:noFill/>
          <a:ln/>
        </p:spPr>
        <p:txBody>
          <a:bodyPr wrap="square" lIns="0" tIns="0" rIns="0" bIns="0" rtlCol="0" anchor="ctr"/>
          <a:lstStyle/>
          <a:p>
            <a:pPr marL="0" indent="0" algn="r">
              <a:buNone/>
            </a:pPr>
            <a:r>
              <a:rPr lang="en-US" sz="900" dirty="0">
                <a:solidFill>
                  <a:srgbClr val="5F6B7D"/>
                </a:solidFill>
                <a:latin typeface="Calibri" pitchFamily="34" charset="0"/>
                <a:ea typeface="Calibri" pitchFamily="34" charset="-122"/>
                <a:cs typeface="Calibri" pitchFamily="34" charset="-120"/>
              </a:rPr>
              <a:t>45</a:t>
            </a:r>
            <a:endParaRPr lang="en-US" sz="900" dirty="0"/>
          </a:p>
        </p:txBody>
      </p:sp>
      <p:sp>
        <p:nvSpPr>
          <p:cNvPr id="7" name="Shape 4"/>
          <p:cNvSpPr/>
          <p:nvPr/>
        </p:nvSpPr>
        <p:spPr>
          <a:xfrm>
            <a:off x="548640" y="1645920"/>
            <a:ext cx="2103120" cy="3154680"/>
          </a:xfrm>
          <a:prstGeom prst="rect">
            <a:avLst/>
          </a:prstGeom>
          <a:solidFill>
            <a:srgbClr val="E0E7F1"/>
          </a:solidFill>
          <a:ln/>
        </p:spPr>
      </p:sp>
      <p:sp>
        <p:nvSpPr>
          <p:cNvPr id="8" name="Text 5"/>
          <p:cNvSpPr txBox="1"/>
          <p:nvPr/>
        </p:nvSpPr>
        <p:spPr>
          <a:xfrm>
            <a:off x="749808" y="1828800"/>
            <a:ext cx="1828800" cy="237744"/>
          </a:xfrm>
          <a:prstGeom prst="rect">
            <a:avLst/>
          </a:prstGeom>
          <a:noFill/>
          <a:ln/>
        </p:spPr>
        <p:txBody>
          <a:bodyPr wrap="square" lIns="0" tIns="0" rIns="0" bIns="0" rtlCol="0" anchor="ctr"/>
          <a:lstStyle/>
          <a:p>
            <a:pPr marL="0" indent="0">
              <a:buNone/>
            </a:pPr>
            <a:r>
              <a:rPr lang="en-US" sz="1050" b="1" kern="0" spc="200" dirty="0">
                <a:solidFill>
                  <a:srgbClr val="003DA5"/>
                </a:solidFill>
                <a:latin typeface="Calibri" pitchFamily="34" charset="0"/>
                <a:ea typeface="Calibri" pitchFamily="34" charset="-122"/>
                <a:cs typeface="Calibri" pitchFamily="34" charset="-120"/>
              </a:rPr>
              <a:t>MODULE 1</a:t>
            </a:r>
            <a:endParaRPr lang="en-US" sz="1050" dirty="0"/>
          </a:p>
        </p:txBody>
      </p:sp>
      <p:sp>
        <p:nvSpPr>
          <p:cNvPr id="9" name="Shape 6"/>
          <p:cNvSpPr/>
          <p:nvPr/>
        </p:nvSpPr>
        <p:spPr>
          <a:xfrm>
            <a:off x="2807208" y="1645920"/>
            <a:ext cx="2103120" cy="3154680"/>
          </a:xfrm>
          <a:prstGeom prst="rect">
            <a:avLst/>
          </a:prstGeom>
          <a:solidFill>
            <a:srgbClr val="EEF2F7"/>
          </a:solidFill>
          <a:ln/>
        </p:spPr>
      </p:sp>
      <p:sp>
        <p:nvSpPr>
          <p:cNvPr id="10" name="Text 7"/>
          <p:cNvSpPr txBox="1"/>
          <p:nvPr/>
        </p:nvSpPr>
        <p:spPr>
          <a:xfrm>
            <a:off x="3008376" y="1828800"/>
            <a:ext cx="1828800" cy="237744"/>
          </a:xfrm>
          <a:prstGeom prst="rect">
            <a:avLst/>
          </a:prstGeom>
          <a:noFill/>
          <a:ln/>
        </p:spPr>
        <p:txBody>
          <a:bodyPr wrap="square" lIns="0" tIns="0" rIns="0" bIns="0" rtlCol="0" anchor="ctr"/>
          <a:lstStyle/>
          <a:p>
            <a:pPr marL="0" indent="0">
              <a:buNone/>
            </a:pPr>
            <a:r>
              <a:rPr lang="en-US" sz="1050" b="1" kern="0" spc="200" dirty="0">
                <a:solidFill>
                  <a:srgbClr val="003DA5"/>
                </a:solidFill>
                <a:latin typeface="Calibri" pitchFamily="34" charset="0"/>
                <a:ea typeface="Calibri" pitchFamily="34" charset="-122"/>
                <a:cs typeface="Calibri" pitchFamily="34" charset="-120"/>
              </a:rPr>
              <a:t>MODULE 2</a:t>
            </a:r>
            <a:endParaRPr lang="en-US" sz="1050" dirty="0"/>
          </a:p>
        </p:txBody>
      </p:sp>
      <p:sp>
        <p:nvSpPr>
          <p:cNvPr id="11" name="Shape 8"/>
          <p:cNvSpPr/>
          <p:nvPr/>
        </p:nvSpPr>
        <p:spPr>
          <a:xfrm>
            <a:off x="5065776" y="1645920"/>
            <a:ext cx="2103120" cy="3154680"/>
          </a:xfrm>
          <a:prstGeom prst="rect">
            <a:avLst/>
          </a:prstGeom>
          <a:solidFill>
            <a:srgbClr val="E0E7F1"/>
          </a:solidFill>
          <a:ln/>
        </p:spPr>
      </p:sp>
      <p:sp>
        <p:nvSpPr>
          <p:cNvPr id="12" name="Text 9"/>
          <p:cNvSpPr txBox="1"/>
          <p:nvPr/>
        </p:nvSpPr>
        <p:spPr>
          <a:xfrm>
            <a:off x="5266944" y="1828800"/>
            <a:ext cx="1828800" cy="237744"/>
          </a:xfrm>
          <a:prstGeom prst="rect">
            <a:avLst/>
          </a:prstGeom>
          <a:noFill/>
          <a:ln/>
        </p:spPr>
        <p:txBody>
          <a:bodyPr wrap="square" lIns="0" tIns="0" rIns="0" bIns="0" rtlCol="0" anchor="ctr"/>
          <a:lstStyle/>
          <a:p>
            <a:pPr marL="0" indent="0">
              <a:buNone/>
            </a:pPr>
            <a:r>
              <a:rPr lang="en-US" sz="1050" b="1" kern="0" spc="200" dirty="0">
                <a:solidFill>
                  <a:srgbClr val="003DA5"/>
                </a:solidFill>
                <a:latin typeface="Calibri" pitchFamily="34" charset="0"/>
                <a:ea typeface="Calibri" pitchFamily="34" charset="-122"/>
                <a:cs typeface="Calibri" pitchFamily="34" charset="-120"/>
              </a:rPr>
              <a:t>MODULE 3</a:t>
            </a:r>
            <a:endParaRPr lang="en-US" sz="1050" dirty="0"/>
          </a:p>
        </p:txBody>
      </p:sp>
      <p:sp>
        <p:nvSpPr>
          <p:cNvPr id="13" name="Shape 10"/>
          <p:cNvSpPr/>
          <p:nvPr/>
        </p:nvSpPr>
        <p:spPr>
          <a:xfrm>
            <a:off x="7324344" y="1645920"/>
            <a:ext cx="2103120" cy="3154680"/>
          </a:xfrm>
          <a:prstGeom prst="rect">
            <a:avLst/>
          </a:prstGeom>
          <a:solidFill>
            <a:srgbClr val="EEF2F7"/>
          </a:solidFill>
          <a:ln/>
        </p:spPr>
      </p:sp>
      <p:sp>
        <p:nvSpPr>
          <p:cNvPr id="14" name="Text 11"/>
          <p:cNvSpPr txBox="1"/>
          <p:nvPr/>
        </p:nvSpPr>
        <p:spPr>
          <a:xfrm>
            <a:off x="7525512" y="1828800"/>
            <a:ext cx="1828800" cy="237744"/>
          </a:xfrm>
          <a:prstGeom prst="rect">
            <a:avLst/>
          </a:prstGeom>
          <a:noFill/>
          <a:ln/>
        </p:spPr>
        <p:txBody>
          <a:bodyPr wrap="square" lIns="0" tIns="0" rIns="0" bIns="0" rtlCol="0" anchor="ctr"/>
          <a:lstStyle/>
          <a:p>
            <a:pPr marL="0" indent="0">
              <a:buNone/>
            </a:pPr>
            <a:r>
              <a:rPr lang="en-US" sz="1050" b="1" kern="0" spc="200" dirty="0">
                <a:solidFill>
                  <a:srgbClr val="003DA5"/>
                </a:solidFill>
                <a:latin typeface="Calibri" pitchFamily="34" charset="0"/>
                <a:ea typeface="Calibri" pitchFamily="34" charset="-122"/>
                <a:cs typeface="Calibri" pitchFamily="34" charset="-120"/>
              </a:rPr>
              <a:t>MODULE 4</a:t>
            </a:r>
            <a:endParaRPr lang="en-US" sz="1050" dirty="0"/>
          </a:p>
        </p:txBody>
      </p:sp>
      <p:sp>
        <p:nvSpPr>
          <p:cNvPr id="15" name="Shape 12"/>
          <p:cNvSpPr/>
          <p:nvPr/>
        </p:nvSpPr>
        <p:spPr>
          <a:xfrm>
            <a:off x="9582912" y="1645920"/>
            <a:ext cx="2103120" cy="3154680"/>
          </a:xfrm>
          <a:prstGeom prst="rect">
            <a:avLst/>
          </a:prstGeom>
          <a:solidFill>
            <a:srgbClr val="E0E7F1"/>
          </a:solidFill>
          <a:ln/>
        </p:spPr>
      </p:sp>
      <p:sp>
        <p:nvSpPr>
          <p:cNvPr id="16" name="Text 13"/>
          <p:cNvSpPr txBox="1"/>
          <p:nvPr/>
        </p:nvSpPr>
        <p:spPr>
          <a:xfrm>
            <a:off x="9784080" y="1828800"/>
            <a:ext cx="1828800" cy="237744"/>
          </a:xfrm>
          <a:prstGeom prst="rect">
            <a:avLst/>
          </a:prstGeom>
          <a:noFill/>
          <a:ln/>
        </p:spPr>
        <p:txBody>
          <a:bodyPr wrap="square" lIns="0" tIns="0" rIns="0" bIns="0" rtlCol="0" anchor="ctr"/>
          <a:lstStyle/>
          <a:p>
            <a:pPr marL="0" indent="0">
              <a:buNone/>
            </a:pPr>
            <a:r>
              <a:rPr lang="en-US" sz="1050" b="1" kern="0" spc="200" dirty="0">
                <a:solidFill>
                  <a:srgbClr val="003DA5"/>
                </a:solidFill>
                <a:latin typeface="Calibri" pitchFamily="34" charset="0"/>
                <a:ea typeface="Calibri" pitchFamily="34" charset="-122"/>
                <a:cs typeface="Calibri" pitchFamily="34" charset="-120"/>
              </a:rPr>
              <a:t>MODULE 5</a:t>
            </a:r>
            <a:endParaRPr lang="en-US" sz="1050" dirty="0"/>
          </a:p>
        </p:txBody>
      </p:sp>
      <p:sp>
        <p:nvSpPr>
          <p:cNvPr id="17" name="Shape 14"/>
          <p:cNvSpPr/>
          <p:nvPr/>
        </p:nvSpPr>
        <p:spPr>
          <a:xfrm>
            <a:off x="749808" y="2194560"/>
            <a:ext cx="502920" cy="502920"/>
          </a:xfrm>
          <a:prstGeom prst="ellipse">
            <a:avLst/>
          </a:prstGeom>
          <a:solidFill>
            <a:srgbClr val="0A1F44"/>
          </a:solidFill>
          <a:ln/>
        </p:spPr>
      </p:sp>
      <p:pic>
        <p:nvPicPr>
          <p:cNvPr id="18" name="Image 1" descr="preencoded.png"/>
          <p:cNvPicPr>
            <a:picLocks noChangeAspect="1"/>
          </p:cNvPicPr>
          <p:nvPr/>
        </p:nvPicPr>
        <p:blipFill>
          <a:blip r:embed="rId4"/>
          <a:stretch>
            <a:fillRect/>
          </a:stretch>
        </p:blipFill>
        <p:spPr>
          <a:xfrm>
            <a:off x="875538" y="2320290"/>
            <a:ext cx="251460" cy="251460"/>
          </a:xfrm>
          <a:prstGeom prst="rect">
            <a:avLst/>
          </a:prstGeom>
        </p:spPr>
      </p:pic>
      <p:sp>
        <p:nvSpPr>
          <p:cNvPr id="19" name="Text 15"/>
          <p:cNvSpPr txBox="1"/>
          <p:nvPr/>
        </p:nvSpPr>
        <p:spPr>
          <a:xfrm>
            <a:off x="749808" y="2834640"/>
            <a:ext cx="1737360" cy="731520"/>
          </a:xfrm>
          <a:prstGeom prst="rect">
            <a:avLst/>
          </a:prstGeom>
          <a:noFill/>
          <a:ln/>
        </p:spPr>
        <p:txBody>
          <a:bodyPr wrap="square" lIns="0" tIns="0" rIns="0" bIns="0" rtlCol="0" anchor="t"/>
          <a:lstStyle/>
          <a:p>
            <a:pPr marL="0" indent="0">
              <a:buNone/>
            </a:pPr>
            <a:r>
              <a:rPr lang="en-US" sz="1600" b="1" dirty="0">
                <a:solidFill>
                  <a:srgbClr val="0A1F44"/>
                </a:solidFill>
                <a:latin typeface="Cambria" pitchFamily="34" charset="0"/>
                <a:ea typeface="Cambria" pitchFamily="34" charset="-122"/>
                <a:cs typeface="Cambria" pitchFamily="34" charset="-120"/>
              </a:rPr>
              <a:t>Citation Management</a:t>
            </a:r>
            <a:endParaRPr lang="en-US" sz="1600" dirty="0"/>
          </a:p>
        </p:txBody>
      </p:sp>
      <p:sp>
        <p:nvSpPr>
          <p:cNvPr id="20" name="Text 16"/>
          <p:cNvSpPr txBox="1"/>
          <p:nvPr/>
        </p:nvSpPr>
        <p:spPr>
          <a:xfrm>
            <a:off x="749808" y="3611880"/>
            <a:ext cx="1737360" cy="1143000"/>
          </a:xfrm>
          <a:prstGeom prst="rect">
            <a:avLst/>
          </a:prstGeom>
          <a:noFill/>
          <a:ln/>
        </p:spPr>
        <p:txBody>
          <a:bodyPr wrap="square" lIns="0" tIns="0" rIns="0" bIns="0" rtlCol="0" anchor="t"/>
          <a:lstStyle/>
          <a:p>
            <a:pPr marL="0" indent="0">
              <a:buNone/>
            </a:pPr>
            <a:r>
              <a:rPr lang="en-US" sz="1250" dirty="0">
                <a:solidFill>
                  <a:srgbClr val="5F6B7D"/>
                </a:solidFill>
                <a:latin typeface="Calibri" pitchFamily="34" charset="0"/>
                <a:ea typeface="Calibri" pitchFamily="34" charset="-122"/>
                <a:cs typeface="Calibri" pitchFamily="34" charset="-120"/>
              </a:rPr>
              <a:t>Organize sources and generate citations and bibliographies with reference managers.</a:t>
            </a:r>
            <a:endParaRPr lang="en-US" sz="1250" dirty="0"/>
          </a:p>
        </p:txBody>
      </p:sp>
      <p:sp>
        <p:nvSpPr>
          <p:cNvPr id="21" name="Shape 17"/>
          <p:cNvSpPr/>
          <p:nvPr/>
        </p:nvSpPr>
        <p:spPr>
          <a:xfrm>
            <a:off x="3008376" y="2194560"/>
            <a:ext cx="502920" cy="502920"/>
          </a:xfrm>
          <a:prstGeom prst="ellipse">
            <a:avLst/>
          </a:prstGeom>
          <a:solidFill>
            <a:srgbClr val="0A1F44"/>
          </a:solidFill>
          <a:ln/>
        </p:spPr>
      </p:sp>
      <p:pic>
        <p:nvPicPr>
          <p:cNvPr id="22" name="Image 2" descr="preencoded.png"/>
          <p:cNvPicPr>
            <a:picLocks noChangeAspect="1"/>
          </p:cNvPicPr>
          <p:nvPr/>
        </p:nvPicPr>
        <p:blipFill>
          <a:blip r:embed="rId5"/>
          <a:stretch>
            <a:fillRect/>
          </a:stretch>
        </p:blipFill>
        <p:spPr>
          <a:xfrm>
            <a:off x="3134106" y="2320290"/>
            <a:ext cx="251460" cy="251460"/>
          </a:xfrm>
          <a:prstGeom prst="rect">
            <a:avLst/>
          </a:prstGeom>
        </p:spPr>
      </p:pic>
      <p:sp>
        <p:nvSpPr>
          <p:cNvPr id="23" name="Text 18"/>
          <p:cNvSpPr txBox="1"/>
          <p:nvPr/>
        </p:nvSpPr>
        <p:spPr>
          <a:xfrm>
            <a:off x="3008376" y="2834640"/>
            <a:ext cx="1737360" cy="731520"/>
          </a:xfrm>
          <a:prstGeom prst="rect">
            <a:avLst/>
          </a:prstGeom>
          <a:noFill/>
          <a:ln/>
        </p:spPr>
        <p:txBody>
          <a:bodyPr wrap="square" lIns="0" tIns="0" rIns="0" bIns="0" rtlCol="0" anchor="t"/>
          <a:lstStyle/>
          <a:p>
            <a:pPr marL="0" indent="0">
              <a:buNone/>
            </a:pPr>
            <a:r>
              <a:rPr lang="en-US" sz="1600" b="1" dirty="0">
                <a:solidFill>
                  <a:srgbClr val="0A1F44"/>
                </a:solidFill>
                <a:latin typeface="Cambria" pitchFamily="34" charset="0"/>
                <a:ea typeface="Cambria" pitchFamily="34" charset="-122"/>
                <a:cs typeface="Cambria" pitchFamily="34" charset="-120"/>
              </a:rPr>
              <a:t>Literature Review Strategies</a:t>
            </a:r>
            <a:endParaRPr lang="en-US" sz="1600" dirty="0"/>
          </a:p>
        </p:txBody>
      </p:sp>
      <p:sp>
        <p:nvSpPr>
          <p:cNvPr id="24" name="Text 19"/>
          <p:cNvSpPr txBox="1"/>
          <p:nvPr/>
        </p:nvSpPr>
        <p:spPr>
          <a:xfrm>
            <a:off x="3008376" y="3611880"/>
            <a:ext cx="1737360" cy="1143000"/>
          </a:xfrm>
          <a:prstGeom prst="rect">
            <a:avLst/>
          </a:prstGeom>
          <a:noFill/>
          <a:ln/>
        </p:spPr>
        <p:txBody>
          <a:bodyPr wrap="square" lIns="0" tIns="0" rIns="0" bIns="0" rtlCol="0" anchor="t"/>
          <a:lstStyle/>
          <a:p>
            <a:pPr marL="0" indent="0">
              <a:buNone/>
            </a:pPr>
            <a:r>
              <a:rPr lang="en-US" sz="1250" dirty="0">
                <a:solidFill>
                  <a:srgbClr val="5F6B7D"/>
                </a:solidFill>
                <a:latin typeface="Calibri" pitchFamily="34" charset="0"/>
                <a:ea typeface="Calibri" pitchFamily="34" charset="-122"/>
                <a:cs typeface="Calibri" pitchFamily="34" charset="-120"/>
              </a:rPr>
              <a:t>Search systematically, synthesize sources and map the scholarly conversation.</a:t>
            </a:r>
            <a:endParaRPr lang="en-US" sz="1250" dirty="0"/>
          </a:p>
        </p:txBody>
      </p:sp>
      <p:sp>
        <p:nvSpPr>
          <p:cNvPr id="25" name="Shape 20"/>
          <p:cNvSpPr/>
          <p:nvPr/>
        </p:nvSpPr>
        <p:spPr>
          <a:xfrm>
            <a:off x="5266944" y="2194560"/>
            <a:ext cx="502920" cy="502920"/>
          </a:xfrm>
          <a:prstGeom prst="ellipse">
            <a:avLst/>
          </a:prstGeom>
          <a:solidFill>
            <a:srgbClr val="0A1F44"/>
          </a:solidFill>
          <a:ln/>
        </p:spPr>
      </p:sp>
      <p:pic>
        <p:nvPicPr>
          <p:cNvPr id="26" name="Image 3" descr="preencoded.png"/>
          <p:cNvPicPr>
            <a:picLocks noChangeAspect="1"/>
          </p:cNvPicPr>
          <p:nvPr/>
        </p:nvPicPr>
        <p:blipFill>
          <a:blip r:embed="rId6"/>
          <a:stretch>
            <a:fillRect/>
          </a:stretch>
        </p:blipFill>
        <p:spPr>
          <a:xfrm>
            <a:off x="5392674" y="2320290"/>
            <a:ext cx="251460" cy="251460"/>
          </a:xfrm>
          <a:prstGeom prst="rect">
            <a:avLst/>
          </a:prstGeom>
        </p:spPr>
      </p:pic>
      <p:sp>
        <p:nvSpPr>
          <p:cNvPr id="27" name="Text 21"/>
          <p:cNvSpPr txBox="1"/>
          <p:nvPr/>
        </p:nvSpPr>
        <p:spPr>
          <a:xfrm>
            <a:off x="5266944" y="2834640"/>
            <a:ext cx="1737360" cy="731520"/>
          </a:xfrm>
          <a:prstGeom prst="rect">
            <a:avLst/>
          </a:prstGeom>
          <a:noFill/>
          <a:ln/>
        </p:spPr>
        <p:txBody>
          <a:bodyPr wrap="square" lIns="0" tIns="0" rIns="0" bIns="0" rtlCol="0" anchor="t"/>
          <a:lstStyle/>
          <a:p>
            <a:pPr marL="0" indent="0">
              <a:buNone/>
            </a:pPr>
            <a:r>
              <a:rPr lang="en-US" sz="1600" b="1" dirty="0">
                <a:solidFill>
                  <a:srgbClr val="0A1F44"/>
                </a:solidFill>
                <a:latin typeface="Cambria" pitchFamily="34" charset="0"/>
                <a:ea typeface="Cambria" pitchFamily="34" charset="-122"/>
                <a:cs typeface="Cambria" pitchFamily="34" charset="-120"/>
              </a:rPr>
              <a:t>Research Data Management</a:t>
            </a:r>
            <a:endParaRPr lang="en-US" sz="1600" dirty="0"/>
          </a:p>
        </p:txBody>
      </p:sp>
      <p:sp>
        <p:nvSpPr>
          <p:cNvPr id="28" name="Text 22"/>
          <p:cNvSpPr txBox="1"/>
          <p:nvPr/>
        </p:nvSpPr>
        <p:spPr>
          <a:xfrm>
            <a:off x="5266944" y="3611880"/>
            <a:ext cx="1737360" cy="1143000"/>
          </a:xfrm>
          <a:prstGeom prst="rect">
            <a:avLst/>
          </a:prstGeom>
          <a:noFill/>
          <a:ln/>
        </p:spPr>
        <p:txBody>
          <a:bodyPr wrap="square" lIns="0" tIns="0" rIns="0" bIns="0" rtlCol="0" anchor="t"/>
          <a:lstStyle/>
          <a:p>
            <a:pPr marL="0" indent="0">
              <a:buNone/>
            </a:pPr>
            <a:r>
              <a:rPr lang="en-US" sz="1250" dirty="0">
                <a:solidFill>
                  <a:srgbClr val="5F6B7D"/>
                </a:solidFill>
                <a:latin typeface="Calibri" pitchFamily="34" charset="0"/>
                <a:ea typeface="Calibri" pitchFamily="34" charset="-122"/>
                <a:cs typeface="Calibri" pitchFamily="34" charset="-120"/>
              </a:rPr>
              <a:t>Plan, organize, document and preserve research data across a project.</a:t>
            </a:r>
            <a:endParaRPr lang="en-US" sz="1250" dirty="0"/>
          </a:p>
        </p:txBody>
      </p:sp>
      <p:sp>
        <p:nvSpPr>
          <p:cNvPr id="29" name="Shape 23"/>
          <p:cNvSpPr/>
          <p:nvPr/>
        </p:nvSpPr>
        <p:spPr>
          <a:xfrm>
            <a:off x="7525512" y="2194560"/>
            <a:ext cx="502920" cy="502920"/>
          </a:xfrm>
          <a:prstGeom prst="ellipse">
            <a:avLst/>
          </a:prstGeom>
          <a:solidFill>
            <a:srgbClr val="0A1F44"/>
          </a:solidFill>
          <a:ln/>
        </p:spPr>
      </p:sp>
      <p:pic>
        <p:nvPicPr>
          <p:cNvPr id="30" name="Image 4" descr="preencoded.png"/>
          <p:cNvPicPr>
            <a:picLocks noChangeAspect="1"/>
          </p:cNvPicPr>
          <p:nvPr/>
        </p:nvPicPr>
        <p:blipFill>
          <a:blip r:embed="rId7"/>
          <a:stretch>
            <a:fillRect/>
          </a:stretch>
        </p:blipFill>
        <p:spPr>
          <a:xfrm>
            <a:off x="7651242" y="2320290"/>
            <a:ext cx="251460" cy="251460"/>
          </a:xfrm>
          <a:prstGeom prst="rect">
            <a:avLst/>
          </a:prstGeom>
        </p:spPr>
      </p:pic>
      <p:sp>
        <p:nvSpPr>
          <p:cNvPr id="31" name="Text 24"/>
          <p:cNvSpPr txBox="1"/>
          <p:nvPr/>
        </p:nvSpPr>
        <p:spPr>
          <a:xfrm>
            <a:off x="7525512" y="2834640"/>
            <a:ext cx="1737360" cy="731520"/>
          </a:xfrm>
          <a:prstGeom prst="rect">
            <a:avLst/>
          </a:prstGeom>
          <a:noFill/>
          <a:ln/>
        </p:spPr>
        <p:txBody>
          <a:bodyPr wrap="square" lIns="0" tIns="0" rIns="0" bIns="0" rtlCol="0" anchor="t"/>
          <a:lstStyle/>
          <a:p>
            <a:pPr marL="0" indent="0">
              <a:buNone/>
            </a:pPr>
            <a:r>
              <a:rPr lang="en-US" sz="1600" b="1" dirty="0">
                <a:solidFill>
                  <a:srgbClr val="0A1F44"/>
                </a:solidFill>
                <a:latin typeface="Cambria" pitchFamily="34" charset="0"/>
                <a:ea typeface="Cambria" pitchFamily="34" charset="-122"/>
                <a:cs typeface="Cambria" pitchFamily="34" charset="-120"/>
              </a:rPr>
              <a:t>Scholarly Communication</a:t>
            </a:r>
            <a:endParaRPr lang="en-US" sz="1600" dirty="0"/>
          </a:p>
        </p:txBody>
      </p:sp>
      <p:sp>
        <p:nvSpPr>
          <p:cNvPr id="32" name="Text 25"/>
          <p:cNvSpPr txBox="1"/>
          <p:nvPr/>
        </p:nvSpPr>
        <p:spPr>
          <a:xfrm>
            <a:off x="7525512" y="3611880"/>
            <a:ext cx="1737360" cy="1143000"/>
          </a:xfrm>
          <a:prstGeom prst="rect">
            <a:avLst/>
          </a:prstGeom>
          <a:noFill/>
          <a:ln/>
        </p:spPr>
        <p:txBody>
          <a:bodyPr wrap="square" lIns="0" tIns="0" rIns="0" bIns="0" rtlCol="0" anchor="t"/>
          <a:lstStyle/>
          <a:p>
            <a:pPr marL="0" indent="0">
              <a:buNone/>
            </a:pPr>
            <a:r>
              <a:rPr lang="en-US" sz="1250" dirty="0">
                <a:solidFill>
                  <a:srgbClr val="5F6B7D"/>
                </a:solidFill>
                <a:latin typeface="Calibri" pitchFamily="34" charset="0"/>
                <a:ea typeface="Calibri" pitchFamily="34" charset="-122"/>
                <a:cs typeface="Calibri" pitchFamily="34" charset="-120"/>
              </a:rPr>
              <a:t>Open access, author rights and managing your scholarly identity.</a:t>
            </a:r>
            <a:endParaRPr lang="en-US" sz="1250" dirty="0"/>
          </a:p>
        </p:txBody>
      </p:sp>
      <p:sp>
        <p:nvSpPr>
          <p:cNvPr id="33" name="Shape 26"/>
          <p:cNvSpPr/>
          <p:nvPr/>
        </p:nvSpPr>
        <p:spPr>
          <a:xfrm>
            <a:off x="9784080" y="2194560"/>
            <a:ext cx="502920" cy="502920"/>
          </a:xfrm>
          <a:prstGeom prst="ellipse">
            <a:avLst/>
          </a:prstGeom>
          <a:solidFill>
            <a:srgbClr val="0A1F44"/>
          </a:solidFill>
          <a:ln/>
        </p:spPr>
      </p:sp>
      <p:pic>
        <p:nvPicPr>
          <p:cNvPr id="34" name="Image 5" descr="preencoded.png"/>
          <p:cNvPicPr>
            <a:picLocks noChangeAspect="1"/>
          </p:cNvPicPr>
          <p:nvPr/>
        </p:nvPicPr>
        <p:blipFill>
          <a:blip r:embed="rId8"/>
          <a:stretch>
            <a:fillRect/>
          </a:stretch>
        </p:blipFill>
        <p:spPr>
          <a:xfrm>
            <a:off x="9909810" y="2320290"/>
            <a:ext cx="251460" cy="251460"/>
          </a:xfrm>
          <a:prstGeom prst="rect">
            <a:avLst/>
          </a:prstGeom>
        </p:spPr>
      </p:pic>
      <p:sp>
        <p:nvSpPr>
          <p:cNvPr id="35" name="Text 27"/>
          <p:cNvSpPr txBox="1"/>
          <p:nvPr/>
        </p:nvSpPr>
        <p:spPr>
          <a:xfrm>
            <a:off x="9784080" y="2834640"/>
            <a:ext cx="1737360" cy="731520"/>
          </a:xfrm>
          <a:prstGeom prst="rect">
            <a:avLst/>
          </a:prstGeom>
          <a:noFill/>
          <a:ln/>
        </p:spPr>
        <p:txBody>
          <a:bodyPr wrap="square" lIns="0" tIns="0" rIns="0" bIns="0" rtlCol="0" anchor="t"/>
          <a:lstStyle/>
          <a:p>
            <a:pPr marL="0" indent="0">
              <a:buNone/>
            </a:pPr>
            <a:r>
              <a:rPr lang="en-US" sz="1600" b="1" dirty="0">
                <a:solidFill>
                  <a:srgbClr val="0A1F44"/>
                </a:solidFill>
                <a:latin typeface="Cambria" pitchFamily="34" charset="0"/>
                <a:ea typeface="Cambria" pitchFamily="34" charset="-122"/>
                <a:cs typeface="Cambria" pitchFamily="34" charset="-120"/>
              </a:rPr>
              <a:t>Publishing &amp; Research Sharing</a:t>
            </a:r>
            <a:endParaRPr lang="en-US" sz="1600" dirty="0"/>
          </a:p>
        </p:txBody>
      </p:sp>
      <p:sp>
        <p:nvSpPr>
          <p:cNvPr id="36" name="Text 28"/>
          <p:cNvSpPr txBox="1"/>
          <p:nvPr/>
        </p:nvSpPr>
        <p:spPr>
          <a:xfrm>
            <a:off x="9784080" y="3611880"/>
            <a:ext cx="1737360" cy="1143000"/>
          </a:xfrm>
          <a:prstGeom prst="rect">
            <a:avLst/>
          </a:prstGeom>
          <a:noFill/>
          <a:ln/>
        </p:spPr>
        <p:txBody>
          <a:bodyPr wrap="square" lIns="0" tIns="0" rIns="0" bIns="0" rtlCol="0" anchor="t"/>
          <a:lstStyle/>
          <a:p>
            <a:pPr marL="0" indent="0">
              <a:buNone/>
            </a:pPr>
            <a:r>
              <a:rPr lang="en-US" sz="1250" dirty="0">
                <a:solidFill>
                  <a:srgbClr val="5F6B7D"/>
                </a:solidFill>
                <a:latin typeface="Calibri" pitchFamily="34" charset="0"/>
                <a:ea typeface="Calibri" pitchFamily="34" charset="-122"/>
                <a:cs typeface="Calibri" pitchFamily="34" charset="-120"/>
              </a:rPr>
              <a:t>Choose venues, navigate publication and share your work openly.</a:t>
            </a:r>
            <a:endParaRPr lang="en-US" sz="1250" dirty="0"/>
          </a:p>
        </p:txBody>
      </p:sp>
      <p:sp>
        <p:nvSpPr>
          <p:cNvPr id="37" name="Shape 29"/>
          <p:cNvSpPr/>
          <p:nvPr/>
        </p:nvSpPr>
        <p:spPr>
          <a:xfrm>
            <a:off x="548640" y="5120640"/>
            <a:ext cx="384048" cy="384048"/>
          </a:xfrm>
          <a:prstGeom prst="ellipse">
            <a:avLst/>
          </a:prstGeom>
          <a:solidFill>
            <a:srgbClr val="FFB81C"/>
          </a:solidFill>
          <a:ln/>
        </p:spPr>
      </p:sp>
      <p:sp>
        <p:nvSpPr>
          <p:cNvPr id="38" name="Text 30"/>
          <p:cNvSpPr txBox="1"/>
          <p:nvPr/>
        </p:nvSpPr>
        <p:spPr>
          <a:xfrm>
            <a:off x="548640" y="5120640"/>
            <a:ext cx="384048" cy="384048"/>
          </a:xfrm>
          <a:prstGeom prst="rect">
            <a:avLst/>
          </a:prstGeom>
          <a:noFill/>
          <a:ln/>
        </p:spPr>
        <p:txBody>
          <a:bodyPr wrap="square" lIns="0" tIns="0" rIns="0" bIns="0" rtlCol="0" anchor="ctr"/>
          <a:lstStyle/>
          <a:p>
            <a:pPr marL="0" indent="0" algn="ctr">
              <a:buNone/>
            </a:pPr>
            <a:r>
              <a:rPr lang="en-US" sz="1300" b="1" dirty="0">
                <a:solidFill>
                  <a:srgbClr val="0A1F44"/>
                </a:solidFill>
                <a:latin typeface="Calibri" pitchFamily="34" charset="0"/>
                <a:ea typeface="Calibri" pitchFamily="34" charset="-122"/>
                <a:cs typeface="Calibri" pitchFamily="34" charset="-120"/>
              </a:rPr>
              <a:t>1</a:t>
            </a:r>
            <a:endParaRPr lang="en-US" sz="1300" dirty="0"/>
          </a:p>
        </p:txBody>
      </p:sp>
      <p:sp>
        <p:nvSpPr>
          <p:cNvPr id="39" name="Shape 31"/>
          <p:cNvSpPr/>
          <p:nvPr/>
        </p:nvSpPr>
        <p:spPr>
          <a:xfrm>
            <a:off x="1024128" y="5312664"/>
            <a:ext cx="1691640" cy="0"/>
          </a:xfrm>
          <a:prstGeom prst="line">
            <a:avLst/>
          </a:prstGeom>
          <a:noFill/>
          <a:ln w="12700">
            <a:solidFill>
              <a:srgbClr val="D3D9E1"/>
            </a:solidFill>
            <a:prstDash val="dash"/>
          </a:ln>
        </p:spPr>
      </p:sp>
      <p:sp>
        <p:nvSpPr>
          <p:cNvPr id="40" name="Text 32"/>
          <p:cNvSpPr txBox="1"/>
          <p:nvPr/>
        </p:nvSpPr>
        <p:spPr>
          <a:xfrm>
            <a:off x="548640" y="5577840"/>
            <a:ext cx="2103120" cy="320040"/>
          </a:xfrm>
          <a:prstGeom prst="rect">
            <a:avLst/>
          </a:prstGeom>
          <a:noFill/>
          <a:ln/>
        </p:spPr>
        <p:txBody>
          <a:bodyPr wrap="square" lIns="0" tIns="0" rIns="0" bIns="0" rtlCol="0" anchor="ctr"/>
          <a:lstStyle/>
          <a:p>
            <a:pPr marL="0" indent="0">
              <a:buNone/>
            </a:pPr>
            <a:r>
              <a:rPr lang="en-US" sz="1300" b="1" dirty="0">
                <a:solidFill>
                  <a:srgbClr val="0A1F44"/>
                </a:solidFill>
                <a:latin typeface="Calibri" pitchFamily="34" charset="0"/>
                <a:ea typeface="Calibri" pitchFamily="34" charset="-122"/>
                <a:cs typeface="Calibri" pitchFamily="34" charset="-120"/>
              </a:rPr>
              <a:t>Enroll on Canvas</a:t>
            </a:r>
            <a:endParaRPr lang="en-US" sz="1300" dirty="0"/>
          </a:p>
        </p:txBody>
      </p:sp>
      <p:sp>
        <p:nvSpPr>
          <p:cNvPr id="41" name="Shape 33"/>
          <p:cNvSpPr/>
          <p:nvPr/>
        </p:nvSpPr>
        <p:spPr>
          <a:xfrm>
            <a:off x="2807208" y="5120640"/>
            <a:ext cx="384048" cy="384048"/>
          </a:xfrm>
          <a:prstGeom prst="ellipse">
            <a:avLst/>
          </a:prstGeom>
          <a:solidFill>
            <a:srgbClr val="FFB81C"/>
          </a:solidFill>
          <a:ln/>
        </p:spPr>
      </p:sp>
      <p:sp>
        <p:nvSpPr>
          <p:cNvPr id="42" name="Text 34"/>
          <p:cNvSpPr txBox="1"/>
          <p:nvPr/>
        </p:nvSpPr>
        <p:spPr>
          <a:xfrm>
            <a:off x="2807208" y="5120640"/>
            <a:ext cx="384048" cy="384048"/>
          </a:xfrm>
          <a:prstGeom prst="rect">
            <a:avLst/>
          </a:prstGeom>
          <a:noFill/>
          <a:ln/>
        </p:spPr>
        <p:txBody>
          <a:bodyPr wrap="square" lIns="0" tIns="0" rIns="0" bIns="0" rtlCol="0" anchor="ctr"/>
          <a:lstStyle/>
          <a:p>
            <a:pPr marL="0" indent="0" algn="ctr">
              <a:buNone/>
            </a:pPr>
            <a:r>
              <a:rPr lang="en-US" sz="1300" b="1" dirty="0">
                <a:solidFill>
                  <a:srgbClr val="0A1F44"/>
                </a:solidFill>
                <a:latin typeface="Calibri" pitchFamily="34" charset="0"/>
                <a:ea typeface="Calibri" pitchFamily="34" charset="-122"/>
                <a:cs typeface="Calibri" pitchFamily="34" charset="-120"/>
              </a:rPr>
              <a:t>2</a:t>
            </a:r>
            <a:endParaRPr lang="en-US" sz="1300" dirty="0"/>
          </a:p>
        </p:txBody>
      </p:sp>
      <p:sp>
        <p:nvSpPr>
          <p:cNvPr id="43" name="Shape 35"/>
          <p:cNvSpPr/>
          <p:nvPr/>
        </p:nvSpPr>
        <p:spPr>
          <a:xfrm>
            <a:off x="3282696" y="5312664"/>
            <a:ext cx="1691640" cy="0"/>
          </a:xfrm>
          <a:prstGeom prst="line">
            <a:avLst/>
          </a:prstGeom>
          <a:noFill/>
          <a:ln w="12700">
            <a:solidFill>
              <a:srgbClr val="D3D9E1"/>
            </a:solidFill>
            <a:prstDash val="dash"/>
          </a:ln>
        </p:spPr>
      </p:sp>
      <p:sp>
        <p:nvSpPr>
          <p:cNvPr id="44" name="Text 36"/>
          <p:cNvSpPr txBox="1"/>
          <p:nvPr/>
        </p:nvSpPr>
        <p:spPr>
          <a:xfrm>
            <a:off x="2807208" y="5577840"/>
            <a:ext cx="2103120" cy="320040"/>
          </a:xfrm>
          <a:prstGeom prst="rect">
            <a:avLst/>
          </a:prstGeom>
          <a:noFill/>
          <a:ln/>
        </p:spPr>
        <p:txBody>
          <a:bodyPr wrap="square" lIns="0" tIns="0" rIns="0" bIns="0" rtlCol="0" anchor="ctr"/>
          <a:lstStyle/>
          <a:p>
            <a:pPr marL="0" indent="0">
              <a:buNone/>
            </a:pPr>
            <a:r>
              <a:rPr lang="en-US" sz="1300" b="1" dirty="0">
                <a:solidFill>
                  <a:srgbClr val="0A1F44"/>
                </a:solidFill>
                <a:latin typeface="Calibri" pitchFamily="34" charset="0"/>
                <a:ea typeface="Calibri" pitchFamily="34" charset="-122"/>
                <a:cs typeface="Calibri" pitchFamily="34" charset="-120"/>
              </a:rPr>
              <a:t>Complete online modules</a:t>
            </a:r>
            <a:endParaRPr lang="en-US" sz="1300" dirty="0"/>
          </a:p>
        </p:txBody>
      </p:sp>
      <p:sp>
        <p:nvSpPr>
          <p:cNvPr id="45" name="Shape 37"/>
          <p:cNvSpPr/>
          <p:nvPr/>
        </p:nvSpPr>
        <p:spPr>
          <a:xfrm>
            <a:off x="5065776" y="5120640"/>
            <a:ext cx="384048" cy="384048"/>
          </a:xfrm>
          <a:prstGeom prst="ellipse">
            <a:avLst/>
          </a:prstGeom>
          <a:solidFill>
            <a:srgbClr val="FFB81C"/>
          </a:solidFill>
          <a:ln/>
        </p:spPr>
      </p:sp>
      <p:sp>
        <p:nvSpPr>
          <p:cNvPr id="46" name="Text 38"/>
          <p:cNvSpPr txBox="1"/>
          <p:nvPr/>
        </p:nvSpPr>
        <p:spPr>
          <a:xfrm>
            <a:off x="5065776" y="5120640"/>
            <a:ext cx="384048" cy="384048"/>
          </a:xfrm>
          <a:prstGeom prst="rect">
            <a:avLst/>
          </a:prstGeom>
          <a:noFill/>
          <a:ln/>
        </p:spPr>
        <p:txBody>
          <a:bodyPr wrap="square" lIns="0" tIns="0" rIns="0" bIns="0" rtlCol="0" anchor="ctr"/>
          <a:lstStyle/>
          <a:p>
            <a:pPr marL="0" indent="0" algn="ctr">
              <a:buNone/>
            </a:pPr>
            <a:r>
              <a:rPr lang="en-US" sz="1300" b="1" dirty="0">
                <a:solidFill>
                  <a:srgbClr val="0A1F44"/>
                </a:solidFill>
                <a:latin typeface="Calibri" pitchFamily="34" charset="0"/>
                <a:ea typeface="Calibri" pitchFamily="34" charset="-122"/>
                <a:cs typeface="Calibri" pitchFamily="34" charset="-120"/>
              </a:rPr>
              <a:t>3</a:t>
            </a:r>
            <a:endParaRPr lang="en-US" sz="1300" dirty="0"/>
          </a:p>
        </p:txBody>
      </p:sp>
      <p:sp>
        <p:nvSpPr>
          <p:cNvPr id="47" name="Shape 39"/>
          <p:cNvSpPr/>
          <p:nvPr/>
        </p:nvSpPr>
        <p:spPr>
          <a:xfrm>
            <a:off x="5541264" y="5312664"/>
            <a:ext cx="1691640" cy="0"/>
          </a:xfrm>
          <a:prstGeom prst="line">
            <a:avLst/>
          </a:prstGeom>
          <a:noFill/>
          <a:ln w="12700">
            <a:solidFill>
              <a:srgbClr val="D3D9E1"/>
            </a:solidFill>
            <a:prstDash val="dash"/>
          </a:ln>
        </p:spPr>
      </p:sp>
      <p:sp>
        <p:nvSpPr>
          <p:cNvPr id="48" name="Text 40"/>
          <p:cNvSpPr txBox="1"/>
          <p:nvPr/>
        </p:nvSpPr>
        <p:spPr>
          <a:xfrm>
            <a:off x="5065776" y="5577840"/>
            <a:ext cx="2103120" cy="320040"/>
          </a:xfrm>
          <a:prstGeom prst="rect">
            <a:avLst/>
          </a:prstGeom>
          <a:noFill/>
          <a:ln/>
        </p:spPr>
        <p:txBody>
          <a:bodyPr wrap="square" lIns="0" tIns="0" rIns="0" bIns="0" rtlCol="0" anchor="ctr"/>
          <a:lstStyle/>
          <a:p>
            <a:pPr marL="0" indent="0">
              <a:buNone/>
            </a:pPr>
            <a:r>
              <a:rPr lang="en-US" sz="1300" b="1" dirty="0">
                <a:solidFill>
                  <a:srgbClr val="0A1F44"/>
                </a:solidFill>
                <a:latin typeface="Calibri" pitchFamily="34" charset="0"/>
                <a:ea typeface="Calibri" pitchFamily="34" charset="-122"/>
                <a:cs typeface="Calibri" pitchFamily="34" charset="-120"/>
              </a:rPr>
              <a:t>Hands-on assignments</a:t>
            </a:r>
            <a:endParaRPr lang="en-US" sz="1300" dirty="0"/>
          </a:p>
        </p:txBody>
      </p:sp>
      <p:sp>
        <p:nvSpPr>
          <p:cNvPr id="49" name="Shape 41"/>
          <p:cNvSpPr/>
          <p:nvPr/>
        </p:nvSpPr>
        <p:spPr>
          <a:xfrm>
            <a:off x="7324344" y="5120640"/>
            <a:ext cx="384048" cy="384048"/>
          </a:xfrm>
          <a:prstGeom prst="ellipse">
            <a:avLst/>
          </a:prstGeom>
          <a:solidFill>
            <a:srgbClr val="FFB81C"/>
          </a:solidFill>
          <a:ln/>
        </p:spPr>
      </p:sp>
      <p:sp>
        <p:nvSpPr>
          <p:cNvPr id="50" name="Text 42"/>
          <p:cNvSpPr txBox="1"/>
          <p:nvPr/>
        </p:nvSpPr>
        <p:spPr>
          <a:xfrm>
            <a:off x="7324344" y="5120640"/>
            <a:ext cx="384048" cy="384048"/>
          </a:xfrm>
          <a:prstGeom prst="rect">
            <a:avLst/>
          </a:prstGeom>
          <a:noFill/>
          <a:ln/>
        </p:spPr>
        <p:txBody>
          <a:bodyPr wrap="square" lIns="0" tIns="0" rIns="0" bIns="0" rtlCol="0" anchor="ctr"/>
          <a:lstStyle/>
          <a:p>
            <a:pPr marL="0" indent="0" algn="ctr">
              <a:buNone/>
            </a:pPr>
            <a:r>
              <a:rPr lang="en-US" sz="1300" b="1" dirty="0">
                <a:solidFill>
                  <a:srgbClr val="0A1F44"/>
                </a:solidFill>
                <a:latin typeface="Calibri" pitchFamily="34" charset="0"/>
                <a:ea typeface="Calibri" pitchFamily="34" charset="-122"/>
                <a:cs typeface="Calibri" pitchFamily="34" charset="-120"/>
              </a:rPr>
              <a:t>4</a:t>
            </a:r>
            <a:endParaRPr lang="en-US" sz="1300" dirty="0"/>
          </a:p>
        </p:txBody>
      </p:sp>
      <p:sp>
        <p:nvSpPr>
          <p:cNvPr id="51" name="Shape 43"/>
          <p:cNvSpPr/>
          <p:nvPr/>
        </p:nvSpPr>
        <p:spPr>
          <a:xfrm>
            <a:off x="7799832" y="5312664"/>
            <a:ext cx="1691640" cy="0"/>
          </a:xfrm>
          <a:prstGeom prst="line">
            <a:avLst/>
          </a:prstGeom>
          <a:noFill/>
          <a:ln w="12700">
            <a:solidFill>
              <a:srgbClr val="D3D9E1"/>
            </a:solidFill>
            <a:prstDash val="dash"/>
          </a:ln>
        </p:spPr>
      </p:sp>
      <p:sp>
        <p:nvSpPr>
          <p:cNvPr id="52" name="Text 44"/>
          <p:cNvSpPr txBox="1"/>
          <p:nvPr/>
        </p:nvSpPr>
        <p:spPr>
          <a:xfrm>
            <a:off x="7324344" y="5577840"/>
            <a:ext cx="2103120" cy="320040"/>
          </a:xfrm>
          <a:prstGeom prst="rect">
            <a:avLst/>
          </a:prstGeom>
          <a:noFill/>
          <a:ln/>
        </p:spPr>
        <p:txBody>
          <a:bodyPr wrap="square" lIns="0" tIns="0" rIns="0" bIns="0" rtlCol="0" anchor="ctr"/>
          <a:lstStyle/>
          <a:p>
            <a:pPr marL="0" indent="0">
              <a:buNone/>
            </a:pPr>
            <a:r>
              <a:rPr lang="en-US" sz="1300" b="1" dirty="0">
                <a:solidFill>
                  <a:srgbClr val="0A1F44"/>
                </a:solidFill>
                <a:latin typeface="Calibri" pitchFamily="34" charset="0"/>
                <a:ea typeface="Calibri" pitchFamily="34" charset="-122"/>
                <a:cs typeface="Calibri" pitchFamily="34" charset="-120"/>
              </a:rPr>
              <a:t>Capstone project</a:t>
            </a:r>
            <a:endParaRPr lang="en-US" sz="1300" dirty="0"/>
          </a:p>
        </p:txBody>
      </p:sp>
      <p:sp>
        <p:nvSpPr>
          <p:cNvPr id="53" name="Shape 45"/>
          <p:cNvSpPr/>
          <p:nvPr/>
        </p:nvSpPr>
        <p:spPr>
          <a:xfrm>
            <a:off x="9582912" y="5120640"/>
            <a:ext cx="384048" cy="384048"/>
          </a:xfrm>
          <a:prstGeom prst="ellipse">
            <a:avLst/>
          </a:prstGeom>
          <a:solidFill>
            <a:srgbClr val="FFB81C"/>
          </a:solidFill>
          <a:ln/>
        </p:spPr>
      </p:sp>
      <p:sp>
        <p:nvSpPr>
          <p:cNvPr id="54" name="Text 46"/>
          <p:cNvSpPr txBox="1"/>
          <p:nvPr/>
        </p:nvSpPr>
        <p:spPr>
          <a:xfrm>
            <a:off x="9582912" y="5120640"/>
            <a:ext cx="384048" cy="384048"/>
          </a:xfrm>
          <a:prstGeom prst="rect">
            <a:avLst/>
          </a:prstGeom>
          <a:noFill/>
          <a:ln/>
        </p:spPr>
        <p:txBody>
          <a:bodyPr wrap="square" lIns="0" tIns="0" rIns="0" bIns="0" rtlCol="0" anchor="ctr"/>
          <a:lstStyle/>
          <a:p>
            <a:pPr marL="0" indent="0" algn="ctr">
              <a:buNone/>
            </a:pPr>
            <a:r>
              <a:rPr lang="en-US" sz="1300" b="1" dirty="0">
                <a:solidFill>
                  <a:srgbClr val="0A1F44"/>
                </a:solidFill>
                <a:latin typeface="Calibri" pitchFamily="34" charset="0"/>
                <a:ea typeface="Calibri" pitchFamily="34" charset="-122"/>
                <a:cs typeface="Calibri" pitchFamily="34" charset="-120"/>
              </a:rPr>
              <a:t>5</a:t>
            </a:r>
            <a:endParaRPr lang="en-US" sz="1300" dirty="0"/>
          </a:p>
        </p:txBody>
      </p:sp>
      <p:sp>
        <p:nvSpPr>
          <p:cNvPr id="55" name="Text 47"/>
          <p:cNvSpPr txBox="1"/>
          <p:nvPr/>
        </p:nvSpPr>
        <p:spPr>
          <a:xfrm>
            <a:off x="9582912" y="5577840"/>
            <a:ext cx="2103120" cy="320040"/>
          </a:xfrm>
          <a:prstGeom prst="rect">
            <a:avLst/>
          </a:prstGeom>
          <a:noFill/>
          <a:ln/>
        </p:spPr>
        <p:txBody>
          <a:bodyPr wrap="square" lIns="0" tIns="0" rIns="0" bIns="0" rtlCol="0" anchor="ctr"/>
          <a:lstStyle/>
          <a:p>
            <a:pPr marL="0" indent="0">
              <a:buNone/>
            </a:pPr>
            <a:r>
              <a:rPr lang="en-US" sz="1300" b="1" dirty="0">
                <a:solidFill>
                  <a:srgbClr val="0A1F44"/>
                </a:solidFill>
                <a:latin typeface="Calibri" pitchFamily="34" charset="0"/>
                <a:ea typeface="Calibri" pitchFamily="34" charset="-122"/>
                <a:cs typeface="Calibri" pitchFamily="34" charset="-120"/>
              </a:rPr>
              <a:t>Badge via Accredible</a:t>
            </a:r>
            <a:endParaRPr lang="en-US" sz="1300" dirty="0"/>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name="Slide 46">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548640" y="384048"/>
            <a:ext cx="9144000" cy="256032"/>
          </a:xfrm>
          <a:prstGeom prst="rect">
            <a:avLst/>
          </a:prstGeom>
          <a:noFill/>
          <a:ln/>
        </p:spPr>
        <p:txBody>
          <a:bodyPr wrap="square" lIns="0" tIns="0" rIns="0" bIns="0" rtlCol="0" anchor="ctr"/>
          <a:lstStyle/>
          <a:p>
            <a:pPr marL="0" indent="0">
              <a:buNone/>
            </a:pPr>
            <a:r>
              <a:rPr lang="en-US" sz="1100" b="1" kern="0" spc="300" dirty="0">
                <a:solidFill>
                  <a:srgbClr val="003DA5"/>
                </a:solidFill>
                <a:latin typeface="Calibri" pitchFamily="34" charset="0"/>
                <a:ea typeface="Calibri" pitchFamily="34" charset="-122"/>
                <a:cs typeface="Calibri" pitchFamily="34" charset="-120"/>
              </a:rPr>
              <a:t>04 · LEARN</a:t>
            </a:r>
            <a:endParaRPr lang="en-US" sz="1100" dirty="0"/>
          </a:p>
        </p:txBody>
      </p:sp>
      <p:sp>
        <p:nvSpPr>
          <p:cNvPr id="3" name="Text 1"/>
          <p:cNvSpPr txBox="1"/>
          <p:nvPr/>
        </p:nvSpPr>
        <p:spPr>
          <a:xfrm>
            <a:off x="548640" y="658368"/>
            <a:ext cx="11064240" cy="685800"/>
          </a:xfrm>
          <a:prstGeom prst="rect">
            <a:avLst/>
          </a:prstGeom>
          <a:noFill/>
          <a:ln/>
        </p:spPr>
        <p:txBody>
          <a:bodyPr wrap="square" lIns="0" tIns="0" rIns="0" bIns="0" rtlCol="0" anchor="t"/>
          <a:lstStyle/>
          <a:p>
            <a:pPr marL="0" indent="0">
              <a:buNone/>
            </a:pPr>
            <a:r>
              <a:rPr lang="en-US" sz="3000" dirty="0">
                <a:solidFill>
                  <a:srgbClr val="0A1F44"/>
                </a:solidFill>
                <a:latin typeface="Cambria" pitchFamily="34" charset="0"/>
                <a:ea typeface="Cambria" pitchFamily="34" charset="-122"/>
                <a:cs typeface="Cambria" pitchFamily="34" charset="-120"/>
              </a:rPr>
              <a:t>Meetups and Signature Events, Year-Round</a:t>
            </a:r>
            <a:endParaRPr lang="en-US" sz="3000" dirty="0"/>
          </a:p>
        </p:txBody>
      </p:sp>
      <p:pic>
        <p:nvPicPr>
          <p:cNvPr id="4" name="Image 0" descr="preencoded.png"/>
          <p:cNvPicPr>
            <a:picLocks noChangeAspect="1"/>
          </p:cNvPicPr>
          <p:nvPr/>
        </p:nvPicPr>
        <p:blipFill>
          <a:blip r:embed="rId3"/>
          <a:stretch>
            <a:fillRect/>
          </a:stretch>
        </p:blipFill>
        <p:spPr>
          <a:xfrm>
            <a:off x="548640" y="6382512"/>
            <a:ext cx="1037744" cy="237744"/>
          </a:xfrm>
          <a:prstGeom prst="rect">
            <a:avLst/>
          </a:prstGeom>
        </p:spPr>
      </p:pic>
      <p:sp>
        <p:nvSpPr>
          <p:cNvPr id="5" name="Text 2"/>
          <p:cNvSpPr txBox="1"/>
          <p:nvPr/>
        </p:nvSpPr>
        <p:spPr>
          <a:xfrm>
            <a:off x="1769264" y="6382512"/>
            <a:ext cx="3657600" cy="237744"/>
          </a:xfrm>
          <a:prstGeom prst="rect">
            <a:avLst/>
          </a:prstGeom>
          <a:noFill/>
          <a:ln/>
        </p:spPr>
        <p:txBody>
          <a:bodyPr wrap="square" lIns="0" tIns="0" rIns="0" bIns="0" rtlCol="0" anchor="ctr"/>
          <a:lstStyle/>
          <a:p>
            <a:pPr marL="0" indent="0">
              <a:buNone/>
            </a:pPr>
            <a:r>
              <a:rPr lang="en-US" sz="900" dirty="0">
                <a:solidFill>
                  <a:srgbClr val="5F6B7D"/>
                </a:solidFill>
                <a:latin typeface="Calibri" pitchFamily="34" charset="0"/>
                <a:ea typeface="Calibri" pitchFamily="34" charset="-122"/>
                <a:cs typeface="Calibri" pitchFamily="34" charset="-120"/>
              </a:rPr>
              <a:t>Research &amp; Technology Services</a:t>
            </a:r>
            <a:endParaRPr lang="en-US" sz="900" dirty="0"/>
          </a:p>
        </p:txBody>
      </p:sp>
      <p:sp>
        <p:nvSpPr>
          <p:cNvPr id="6" name="Text 3"/>
          <p:cNvSpPr txBox="1"/>
          <p:nvPr/>
        </p:nvSpPr>
        <p:spPr>
          <a:xfrm>
            <a:off x="10728655" y="6382512"/>
            <a:ext cx="914400" cy="237744"/>
          </a:xfrm>
          <a:prstGeom prst="rect">
            <a:avLst/>
          </a:prstGeom>
          <a:noFill/>
          <a:ln/>
        </p:spPr>
        <p:txBody>
          <a:bodyPr wrap="square" lIns="0" tIns="0" rIns="0" bIns="0" rtlCol="0" anchor="ctr"/>
          <a:lstStyle/>
          <a:p>
            <a:pPr marL="0" indent="0" algn="r">
              <a:buNone/>
            </a:pPr>
            <a:r>
              <a:rPr lang="en-US" sz="900" dirty="0">
                <a:solidFill>
                  <a:srgbClr val="5F6B7D"/>
                </a:solidFill>
                <a:latin typeface="Calibri" pitchFamily="34" charset="0"/>
                <a:ea typeface="Calibri" pitchFamily="34" charset="-122"/>
                <a:cs typeface="Calibri" pitchFamily="34" charset="-120"/>
              </a:rPr>
              <a:t>46</a:t>
            </a:r>
            <a:endParaRPr lang="en-US" sz="900" dirty="0"/>
          </a:p>
        </p:txBody>
      </p:sp>
      <p:sp>
        <p:nvSpPr>
          <p:cNvPr id="7" name="Shape 4"/>
          <p:cNvSpPr/>
          <p:nvPr/>
        </p:nvSpPr>
        <p:spPr>
          <a:xfrm>
            <a:off x="548640" y="1645920"/>
            <a:ext cx="2651760" cy="1920240"/>
          </a:xfrm>
          <a:prstGeom prst="rect">
            <a:avLst/>
          </a:prstGeom>
          <a:solidFill>
            <a:srgbClr val="0A1F44"/>
          </a:solidFill>
          <a:ln/>
        </p:spPr>
      </p:sp>
      <p:sp>
        <p:nvSpPr>
          <p:cNvPr id="8" name="Text 5"/>
          <p:cNvSpPr txBox="1"/>
          <p:nvPr/>
        </p:nvSpPr>
        <p:spPr>
          <a:xfrm>
            <a:off x="777240" y="1783080"/>
            <a:ext cx="2286000" cy="548640"/>
          </a:xfrm>
          <a:prstGeom prst="rect">
            <a:avLst/>
          </a:prstGeom>
          <a:noFill/>
          <a:ln/>
        </p:spPr>
        <p:txBody>
          <a:bodyPr wrap="square" lIns="0" tIns="0" rIns="0" bIns="0" rtlCol="0" anchor="ctr"/>
          <a:lstStyle/>
          <a:p>
            <a:pPr marL="0" indent="0">
              <a:buNone/>
            </a:pPr>
            <a:r>
              <a:rPr lang="en-US" sz="2600" dirty="0">
                <a:solidFill>
                  <a:srgbClr val="FFB81C"/>
                </a:solidFill>
                <a:latin typeface="Cambria" pitchFamily="34" charset="0"/>
                <a:ea typeface="Cambria" pitchFamily="34" charset="-122"/>
                <a:cs typeface="Cambria" pitchFamily="34" charset="-120"/>
              </a:rPr>
              <a:t>Fall</a:t>
            </a:r>
            <a:endParaRPr lang="en-US" sz="2600" dirty="0"/>
          </a:p>
        </p:txBody>
      </p:sp>
      <p:sp>
        <p:nvSpPr>
          <p:cNvPr id="9" name="Text 6"/>
          <p:cNvSpPr txBox="1"/>
          <p:nvPr/>
        </p:nvSpPr>
        <p:spPr>
          <a:xfrm>
            <a:off x="777240" y="2423160"/>
            <a:ext cx="2286000" cy="1005840"/>
          </a:xfrm>
          <a:prstGeom prst="rect">
            <a:avLst/>
          </a:prstGeom>
          <a:noFill/>
          <a:ln/>
        </p:spPr>
        <p:txBody>
          <a:bodyPr wrap="square" lIns="0" tIns="0" rIns="0" bIns="0" rtlCol="0" anchor="t"/>
          <a:lstStyle/>
          <a:p>
            <a:pPr marL="0" indent="0">
              <a:buNone/>
            </a:pPr>
            <a:r>
              <a:rPr lang="en-US" sz="1400" u="sng" dirty="0">
                <a:solidFill>
                  <a:srgbClr val="FFFFFF"/>
                </a:solidFill>
                <a:latin typeface="Calibri" pitchFamily="34" charset="0"/>
                <a:ea typeface="Calibri" pitchFamily="34" charset="-122"/>
                <a:cs typeface="Calibri" pitchFamily="34" charset="-120"/>
                <a:hlinkClick r:id="rId4">
                  <a:extLst>
                    <a:ext uri="{A12FA001-AC4F-418D-AE19-62706E023703}">
                      <ahyp:hlinkClr xmlns:ahyp="http://schemas.microsoft.com/office/drawing/2018/hyperlinkcolor" val="tx"/>
                    </a:ext>
                  </a:extLst>
                </a:hlinkClick>
              </a:rPr>
              <a:t>Library Open House (Oct. 6–7) · Open Access Week</a:t>
            </a:r>
            <a:endParaRPr lang="en-US" sz="1400" dirty="0"/>
          </a:p>
        </p:txBody>
      </p:sp>
      <p:sp>
        <p:nvSpPr>
          <p:cNvPr id="10" name="Shape 7"/>
          <p:cNvSpPr/>
          <p:nvPr/>
        </p:nvSpPr>
        <p:spPr>
          <a:xfrm>
            <a:off x="3364992" y="1645920"/>
            <a:ext cx="2651760" cy="1920240"/>
          </a:xfrm>
          <a:prstGeom prst="rect">
            <a:avLst/>
          </a:prstGeom>
          <a:solidFill>
            <a:srgbClr val="003DA5"/>
          </a:solidFill>
          <a:ln/>
        </p:spPr>
      </p:sp>
      <p:sp>
        <p:nvSpPr>
          <p:cNvPr id="11" name="Text 8"/>
          <p:cNvSpPr txBox="1"/>
          <p:nvPr/>
        </p:nvSpPr>
        <p:spPr>
          <a:xfrm>
            <a:off x="3593592" y="1783080"/>
            <a:ext cx="2286000" cy="548640"/>
          </a:xfrm>
          <a:prstGeom prst="rect">
            <a:avLst/>
          </a:prstGeom>
          <a:noFill/>
          <a:ln/>
        </p:spPr>
        <p:txBody>
          <a:bodyPr wrap="square" lIns="0" tIns="0" rIns="0" bIns="0" rtlCol="0" anchor="ctr"/>
          <a:lstStyle/>
          <a:p>
            <a:pPr marL="0" indent="0">
              <a:buNone/>
            </a:pPr>
            <a:r>
              <a:rPr lang="en-US" sz="2600" dirty="0">
                <a:solidFill>
                  <a:srgbClr val="FFB81C"/>
                </a:solidFill>
                <a:latin typeface="Cambria" pitchFamily="34" charset="0"/>
                <a:ea typeface="Cambria" pitchFamily="34" charset="-122"/>
                <a:cs typeface="Cambria" pitchFamily="34" charset="-120"/>
              </a:rPr>
              <a:t>Winter</a:t>
            </a:r>
            <a:endParaRPr lang="en-US" sz="2600" dirty="0"/>
          </a:p>
        </p:txBody>
      </p:sp>
      <p:sp>
        <p:nvSpPr>
          <p:cNvPr id="12" name="Text 9"/>
          <p:cNvSpPr txBox="1"/>
          <p:nvPr/>
        </p:nvSpPr>
        <p:spPr>
          <a:xfrm>
            <a:off x="3593592" y="2423160"/>
            <a:ext cx="2286000" cy="1005840"/>
          </a:xfrm>
          <a:prstGeom prst="rect">
            <a:avLst/>
          </a:prstGeom>
          <a:noFill/>
          <a:ln/>
        </p:spPr>
        <p:txBody>
          <a:bodyPr wrap="square" lIns="0" tIns="0" rIns="0" bIns="0" rtlCol="0" anchor="t"/>
          <a:lstStyle/>
          <a:p>
            <a:pPr marL="0" indent="0">
              <a:buNone/>
            </a:pPr>
            <a:r>
              <a:rPr lang="en-US" sz="1400" u="sng" dirty="0">
                <a:solidFill>
                  <a:srgbClr val="FFFFFF"/>
                </a:solidFill>
                <a:latin typeface="Calibri" pitchFamily="34" charset="0"/>
                <a:ea typeface="Calibri" pitchFamily="34" charset="-122"/>
                <a:cs typeface="Calibri" pitchFamily="34" charset="-120"/>
                <a:hlinkClick r:id="rId5">
                  <a:extLst>
                    <a:ext uri="{A12FA001-AC4F-418D-AE19-62706E023703}">
                      <ahyp:hlinkClr xmlns:ahyp="http://schemas.microsoft.com/office/drawing/2018/hyperlinkcolor" val="tx"/>
                    </a:ext>
                  </a:extLst>
                </a:hlinkClick>
              </a:rPr>
              <a:t>UC Love Data Week (February)</a:t>
            </a:r>
            <a:endParaRPr lang="en-US" sz="1400" dirty="0"/>
          </a:p>
        </p:txBody>
      </p:sp>
      <p:sp>
        <p:nvSpPr>
          <p:cNvPr id="13" name="Shape 10"/>
          <p:cNvSpPr/>
          <p:nvPr/>
        </p:nvSpPr>
        <p:spPr>
          <a:xfrm>
            <a:off x="6181344" y="1645920"/>
            <a:ext cx="2651760" cy="1920240"/>
          </a:xfrm>
          <a:prstGeom prst="rect">
            <a:avLst/>
          </a:prstGeom>
          <a:solidFill>
            <a:srgbClr val="0A1F44"/>
          </a:solidFill>
          <a:ln/>
        </p:spPr>
      </p:sp>
      <p:sp>
        <p:nvSpPr>
          <p:cNvPr id="14" name="Text 11"/>
          <p:cNvSpPr txBox="1"/>
          <p:nvPr/>
        </p:nvSpPr>
        <p:spPr>
          <a:xfrm>
            <a:off x="6409944" y="1783080"/>
            <a:ext cx="2286000" cy="548640"/>
          </a:xfrm>
          <a:prstGeom prst="rect">
            <a:avLst/>
          </a:prstGeom>
          <a:noFill/>
          <a:ln/>
        </p:spPr>
        <p:txBody>
          <a:bodyPr wrap="square" lIns="0" tIns="0" rIns="0" bIns="0" rtlCol="0" anchor="ctr"/>
          <a:lstStyle/>
          <a:p>
            <a:pPr marL="0" indent="0">
              <a:buNone/>
            </a:pPr>
            <a:r>
              <a:rPr lang="en-US" sz="2600" dirty="0">
                <a:solidFill>
                  <a:srgbClr val="FFB81C"/>
                </a:solidFill>
                <a:latin typeface="Cambria" pitchFamily="34" charset="0"/>
                <a:ea typeface="Cambria" pitchFamily="34" charset="-122"/>
                <a:cs typeface="Cambria" pitchFamily="34" charset="-120"/>
              </a:rPr>
              <a:t>Spring</a:t>
            </a:r>
            <a:endParaRPr lang="en-US" sz="2600" dirty="0"/>
          </a:p>
        </p:txBody>
      </p:sp>
      <p:sp>
        <p:nvSpPr>
          <p:cNvPr id="15" name="Text 12"/>
          <p:cNvSpPr txBox="1"/>
          <p:nvPr/>
        </p:nvSpPr>
        <p:spPr>
          <a:xfrm>
            <a:off x="6409944" y="2423160"/>
            <a:ext cx="2286000" cy="1005840"/>
          </a:xfrm>
          <a:prstGeom prst="rect">
            <a:avLst/>
          </a:prstGeom>
          <a:noFill/>
          <a:ln/>
        </p:spPr>
        <p:txBody>
          <a:bodyPr wrap="square" lIns="0" tIns="0" rIns="0" bIns="0" rtlCol="0" anchor="t"/>
          <a:lstStyle/>
          <a:p>
            <a:pPr marL="0" indent="0">
              <a:buNone/>
            </a:pPr>
            <a:r>
              <a:rPr lang="en-US" sz="1400" u="sng" dirty="0">
                <a:solidFill>
                  <a:srgbClr val="FFFFFF"/>
                </a:solidFill>
                <a:latin typeface="Calibri" pitchFamily="34" charset="0"/>
                <a:ea typeface="Calibri" pitchFamily="34" charset="-122"/>
                <a:cs typeface="Calibri" pitchFamily="34" charset="-120"/>
                <a:hlinkClick r:id="rId6">
                  <a:extLst>
                    <a:ext uri="{A12FA001-AC4F-418D-AE19-62706E023703}">
                      <ahyp:hlinkClr xmlns:ahyp="http://schemas.microsoft.com/office/drawing/2018/hyperlinkcolor" val="tx"/>
                    </a:ext>
                  </a:extLst>
                </a:hlinkClick>
              </a:rPr>
              <a:t>Maker Week (April) · hands-on prototyping</a:t>
            </a:r>
            <a:endParaRPr lang="en-US" sz="1400" dirty="0"/>
          </a:p>
        </p:txBody>
      </p:sp>
      <p:sp>
        <p:nvSpPr>
          <p:cNvPr id="16" name="Shape 13"/>
          <p:cNvSpPr/>
          <p:nvPr/>
        </p:nvSpPr>
        <p:spPr>
          <a:xfrm>
            <a:off x="8997696" y="1645920"/>
            <a:ext cx="2651760" cy="1920240"/>
          </a:xfrm>
          <a:prstGeom prst="rect">
            <a:avLst/>
          </a:prstGeom>
          <a:solidFill>
            <a:srgbClr val="003DA5"/>
          </a:solidFill>
          <a:ln/>
        </p:spPr>
      </p:sp>
      <p:sp>
        <p:nvSpPr>
          <p:cNvPr id="17" name="Text 14"/>
          <p:cNvSpPr txBox="1"/>
          <p:nvPr/>
        </p:nvSpPr>
        <p:spPr>
          <a:xfrm>
            <a:off x="9226296" y="1783080"/>
            <a:ext cx="2286000" cy="548640"/>
          </a:xfrm>
          <a:prstGeom prst="rect">
            <a:avLst/>
          </a:prstGeom>
          <a:noFill/>
          <a:ln/>
        </p:spPr>
        <p:txBody>
          <a:bodyPr wrap="square" lIns="0" tIns="0" rIns="0" bIns="0" rtlCol="0" anchor="ctr"/>
          <a:lstStyle/>
          <a:p>
            <a:pPr marL="0" indent="0">
              <a:buNone/>
            </a:pPr>
            <a:r>
              <a:rPr lang="en-US" sz="2600" dirty="0">
                <a:solidFill>
                  <a:srgbClr val="FFB81C"/>
                </a:solidFill>
                <a:latin typeface="Cambria" pitchFamily="34" charset="0"/>
                <a:ea typeface="Cambria" pitchFamily="34" charset="-122"/>
                <a:cs typeface="Cambria" pitchFamily="34" charset="-120"/>
              </a:rPr>
              <a:t>Summer</a:t>
            </a:r>
            <a:endParaRPr lang="en-US" sz="2600" dirty="0"/>
          </a:p>
        </p:txBody>
      </p:sp>
      <p:sp>
        <p:nvSpPr>
          <p:cNvPr id="18" name="Text 15"/>
          <p:cNvSpPr txBox="1"/>
          <p:nvPr/>
        </p:nvSpPr>
        <p:spPr>
          <a:xfrm>
            <a:off x="9226296" y="2423160"/>
            <a:ext cx="2286000" cy="1005840"/>
          </a:xfrm>
          <a:prstGeom prst="rect">
            <a:avLst/>
          </a:prstGeom>
          <a:noFill/>
          <a:ln/>
        </p:spPr>
        <p:txBody>
          <a:bodyPr wrap="square" lIns="0" tIns="0" rIns="0" bIns="0" rtlCol="0" anchor="t"/>
          <a:lstStyle/>
          <a:p>
            <a:pPr marL="0" indent="0">
              <a:buNone/>
            </a:pPr>
            <a:r>
              <a:rPr lang="en-US" sz="1400" u="sng" dirty="0">
                <a:solidFill>
                  <a:srgbClr val="FFFFFF"/>
                </a:solidFill>
                <a:latin typeface="Calibri" pitchFamily="34" charset="0"/>
                <a:ea typeface="Calibri" pitchFamily="34" charset="-122"/>
                <a:cs typeface="Calibri" pitchFamily="34" charset="-120"/>
                <a:hlinkClick r:id="rId7">
                  <a:extLst>
                    <a:ext uri="{A12FA001-AC4F-418D-AE19-62706E023703}">
                      <ahyp:hlinkClr xmlns:ahyp="http://schemas.microsoft.com/office/drawing/2018/hyperlinkcolor" val="tx"/>
                    </a:ext>
                  </a:extLst>
                </a:hlinkClick>
              </a:rPr>
              <a:t>AI + Robotics Camp · free, all disciplines</a:t>
            </a:r>
            <a:endParaRPr lang="en-US" sz="1400" dirty="0"/>
          </a:p>
        </p:txBody>
      </p:sp>
      <p:sp>
        <p:nvSpPr>
          <p:cNvPr id="19" name="Text 16"/>
          <p:cNvSpPr txBox="1"/>
          <p:nvPr/>
        </p:nvSpPr>
        <p:spPr>
          <a:xfrm>
            <a:off x="548640" y="3886200"/>
            <a:ext cx="3657600" cy="256032"/>
          </a:xfrm>
          <a:prstGeom prst="rect">
            <a:avLst/>
          </a:prstGeom>
          <a:noFill/>
          <a:ln/>
        </p:spPr>
        <p:txBody>
          <a:bodyPr wrap="square" lIns="0" tIns="0" rIns="0" bIns="0" rtlCol="0" anchor="ctr"/>
          <a:lstStyle/>
          <a:p>
            <a:pPr marL="0" indent="0">
              <a:buNone/>
            </a:pPr>
            <a:r>
              <a:rPr lang="en-US" sz="1100" b="1" kern="0" spc="300" dirty="0">
                <a:solidFill>
                  <a:srgbClr val="003DA5"/>
                </a:solidFill>
                <a:latin typeface="Calibri" pitchFamily="34" charset="0"/>
                <a:ea typeface="Calibri" pitchFamily="34" charset="-122"/>
                <a:cs typeface="Calibri" pitchFamily="34" charset="-120"/>
              </a:rPr>
              <a:t>ONGOING</a:t>
            </a:r>
            <a:endParaRPr lang="en-US" sz="1100" dirty="0"/>
          </a:p>
        </p:txBody>
      </p:sp>
      <p:sp>
        <p:nvSpPr>
          <p:cNvPr id="20" name="Shape 17"/>
          <p:cNvSpPr/>
          <p:nvPr/>
        </p:nvSpPr>
        <p:spPr>
          <a:xfrm>
            <a:off x="548640" y="4251960"/>
            <a:ext cx="2651760" cy="1645920"/>
          </a:xfrm>
          <a:prstGeom prst="rect">
            <a:avLst/>
          </a:prstGeom>
          <a:solidFill>
            <a:srgbClr val="EEF2F7"/>
          </a:solidFill>
          <a:ln/>
        </p:spPr>
      </p:sp>
      <p:sp>
        <p:nvSpPr>
          <p:cNvPr id="21" name="Shape 18"/>
          <p:cNvSpPr/>
          <p:nvPr/>
        </p:nvSpPr>
        <p:spPr>
          <a:xfrm>
            <a:off x="777240" y="4434840"/>
            <a:ext cx="475488" cy="475488"/>
          </a:xfrm>
          <a:prstGeom prst="ellipse">
            <a:avLst/>
          </a:prstGeom>
          <a:solidFill>
            <a:srgbClr val="0A1F44"/>
          </a:solidFill>
          <a:ln/>
        </p:spPr>
      </p:sp>
      <p:pic>
        <p:nvPicPr>
          <p:cNvPr id="22" name="Image 1" descr="preencoded.png"/>
          <p:cNvPicPr>
            <a:picLocks noChangeAspect="1"/>
          </p:cNvPicPr>
          <p:nvPr/>
        </p:nvPicPr>
        <p:blipFill>
          <a:blip r:embed="rId8"/>
          <a:stretch>
            <a:fillRect/>
          </a:stretch>
        </p:blipFill>
        <p:spPr>
          <a:xfrm>
            <a:off x="896112" y="4553712"/>
            <a:ext cx="237744" cy="237744"/>
          </a:xfrm>
          <a:prstGeom prst="rect">
            <a:avLst/>
          </a:prstGeom>
        </p:spPr>
      </p:pic>
      <p:sp>
        <p:nvSpPr>
          <p:cNvPr id="23" name="Text 19"/>
          <p:cNvSpPr txBox="1"/>
          <p:nvPr/>
        </p:nvSpPr>
        <p:spPr>
          <a:xfrm>
            <a:off x="777240" y="5029200"/>
            <a:ext cx="2286000" cy="310896"/>
          </a:xfrm>
          <a:prstGeom prst="rect">
            <a:avLst/>
          </a:prstGeom>
          <a:noFill/>
          <a:ln/>
        </p:spPr>
        <p:txBody>
          <a:bodyPr wrap="square" lIns="0" tIns="0" rIns="0" bIns="0" rtlCol="0" anchor="ctr"/>
          <a:lstStyle/>
          <a:p>
            <a:pPr marL="0" indent="0">
              <a:buNone/>
            </a:pPr>
            <a:r>
              <a:rPr lang="en-US" sz="1500" b="1" u="sng" dirty="0">
                <a:solidFill>
                  <a:srgbClr val="0A1F44"/>
                </a:solidFill>
                <a:latin typeface="Calibri" pitchFamily="34" charset="0"/>
                <a:ea typeface="Calibri" pitchFamily="34" charset="-122"/>
                <a:cs typeface="Calibri" pitchFamily="34" charset="-120"/>
                <a:hlinkClick r:id="rId9">
                  <a:extLst>
                    <a:ext uri="{A12FA001-AC4F-418D-AE19-62706E023703}">
                      <ahyp:hlinkClr xmlns:ahyp="http://schemas.microsoft.com/office/drawing/2018/hyperlinkcolor" val="tx"/>
                    </a:ext>
                  </a:extLst>
                </a:hlinkClick>
              </a:rPr>
              <a:t>ORCA Forum</a:t>
            </a:r>
            <a:endParaRPr lang="en-US" sz="1500" dirty="0"/>
          </a:p>
        </p:txBody>
      </p:sp>
      <p:sp>
        <p:nvSpPr>
          <p:cNvPr id="24" name="Text 20"/>
          <p:cNvSpPr txBox="1"/>
          <p:nvPr/>
        </p:nvSpPr>
        <p:spPr>
          <a:xfrm>
            <a:off x="777240" y="5349240"/>
            <a:ext cx="2286000" cy="457200"/>
          </a:xfrm>
          <a:prstGeom prst="rect">
            <a:avLst/>
          </a:prstGeom>
          <a:noFill/>
          <a:ln/>
        </p:spPr>
        <p:txBody>
          <a:bodyPr wrap="square" lIns="0" tIns="0" rIns="0" bIns="0" rtlCol="0" anchor="t"/>
          <a:lstStyle/>
          <a:p>
            <a:pPr marL="0" indent="0">
              <a:buNone/>
            </a:pPr>
            <a:r>
              <a:rPr lang="en-US" sz="1250" dirty="0">
                <a:solidFill>
                  <a:srgbClr val="5F6B7D"/>
                </a:solidFill>
                <a:latin typeface="Calibri" pitchFamily="34" charset="0"/>
                <a:ea typeface="Calibri" pitchFamily="34" charset="-122"/>
                <a:cs typeface="Calibri" pitchFamily="34" charset="-120"/>
              </a:rPr>
              <a:t>Quarterly student research showcase</a:t>
            </a:r>
            <a:endParaRPr lang="en-US" sz="1250" dirty="0"/>
          </a:p>
        </p:txBody>
      </p:sp>
      <p:sp>
        <p:nvSpPr>
          <p:cNvPr id="25" name="Shape 21"/>
          <p:cNvSpPr/>
          <p:nvPr/>
        </p:nvSpPr>
        <p:spPr>
          <a:xfrm>
            <a:off x="3364992" y="4251960"/>
            <a:ext cx="2651760" cy="1645920"/>
          </a:xfrm>
          <a:prstGeom prst="rect">
            <a:avLst/>
          </a:prstGeom>
          <a:solidFill>
            <a:srgbClr val="EEF2F7"/>
          </a:solidFill>
          <a:ln/>
        </p:spPr>
      </p:sp>
      <p:sp>
        <p:nvSpPr>
          <p:cNvPr id="26" name="Shape 22"/>
          <p:cNvSpPr/>
          <p:nvPr/>
        </p:nvSpPr>
        <p:spPr>
          <a:xfrm>
            <a:off x="3593592" y="4434840"/>
            <a:ext cx="475488" cy="475488"/>
          </a:xfrm>
          <a:prstGeom prst="ellipse">
            <a:avLst/>
          </a:prstGeom>
          <a:solidFill>
            <a:srgbClr val="0A1F44"/>
          </a:solidFill>
          <a:ln/>
        </p:spPr>
      </p:sp>
      <p:pic>
        <p:nvPicPr>
          <p:cNvPr id="27" name="Image 2" descr="preencoded.png"/>
          <p:cNvPicPr>
            <a:picLocks noChangeAspect="1"/>
          </p:cNvPicPr>
          <p:nvPr/>
        </p:nvPicPr>
        <p:blipFill>
          <a:blip r:embed="rId10"/>
          <a:stretch>
            <a:fillRect/>
          </a:stretch>
        </p:blipFill>
        <p:spPr>
          <a:xfrm>
            <a:off x="3712464" y="4553712"/>
            <a:ext cx="237744" cy="237744"/>
          </a:xfrm>
          <a:prstGeom prst="rect">
            <a:avLst/>
          </a:prstGeom>
        </p:spPr>
      </p:pic>
      <p:sp>
        <p:nvSpPr>
          <p:cNvPr id="28" name="Text 23"/>
          <p:cNvSpPr txBox="1"/>
          <p:nvPr/>
        </p:nvSpPr>
        <p:spPr>
          <a:xfrm>
            <a:off x="3593592" y="5029200"/>
            <a:ext cx="2286000" cy="310896"/>
          </a:xfrm>
          <a:prstGeom prst="rect">
            <a:avLst/>
          </a:prstGeom>
          <a:noFill/>
          <a:ln/>
        </p:spPr>
        <p:txBody>
          <a:bodyPr wrap="square" lIns="0" tIns="0" rIns="0" bIns="0" rtlCol="0" anchor="ctr"/>
          <a:lstStyle/>
          <a:p>
            <a:pPr marL="0" indent="0">
              <a:buNone/>
            </a:pPr>
            <a:r>
              <a:rPr lang="en-US" sz="1500" b="1" u="sng" dirty="0">
                <a:solidFill>
                  <a:srgbClr val="0A1F44"/>
                </a:solidFill>
                <a:latin typeface="Calibri" pitchFamily="34" charset="0"/>
                <a:ea typeface="Calibri" pitchFamily="34" charset="-122"/>
                <a:cs typeface="Calibri" pitchFamily="34" charset="-120"/>
                <a:hlinkClick r:id="rId11">
                  <a:extLst>
                    <a:ext uri="{A12FA001-AC4F-418D-AE19-62706E023703}">
                      <ahyp:hlinkClr xmlns:ahyp="http://schemas.microsoft.com/office/drawing/2018/hyperlinkcolor" val="tx"/>
                    </a:ext>
                  </a:extLst>
                </a:hlinkClick>
              </a:rPr>
              <a:t>AI Grad Brown Bags</a:t>
            </a:r>
            <a:endParaRPr lang="en-US" sz="1500" dirty="0"/>
          </a:p>
        </p:txBody>
      </p:sp>
      <p:sp>
        <p:nvSpPr>
          <p:cNvPr id="29" name="Text 24"/>
          <p:cNvSpPr txBox="1"/>
          <p:nvPr/>
        </p:nvSpPr>
        <p:spPr>
          <a:xfrm>
            <a:off x="3593592" y="5349240"/>
            <a:ext cx="2286000" cy="457200"/>
          </a:xfrm>
          <a:prstGeom prst="rect">
            <a:avLst/>
          </a:prstGeom>
          <a:noFill/>
          <a:ln/>
        </p:spPr>
        <p:txBody>
          <a:bodyPr wrap="square" lIns="0" tIns="0" rIns="0" bIns="0" rtlCol="0" anchor="t"/>
          <a:lstStyle/>
          <a:p>
            <a:pPr marL="0" indent="0">
              <a:buNone/>
            </a:pPr>
            <a:r>
              <a:rPr lang="en-US" sz="1250" dirty="0">
                <a:solidFill>
                  <a:srgbClr val="5F6B7D"/>
                </a:solidFill>
                <a:latin typeface="Calibri" pitchFamily="34" charset="0"/>
                <a:ea typeface="Calibri" pitchFamily="34" charset="-122"/>
                <a:cs typeface="Calibri" pitchFamily="34" charset="-120"/>
              </a:rPr>
              <a:t>Quarterly AI research talks</a:t>
            </a:r>
            <a:endParaRPr lang="en-US" sz="1250" dirty="0"/>
          </a:p>
        </p:txBody>
      </p:sp>
      <p:sp>
        <p:nvSpPr>
          <p:cNvPr id="30" name="Shape 25"/>
          <p:cNvSpPr/>
          <p:nvPr/>
        </p:nvSpPr>
        <p:spPr>
          <a:xfrm>
            <a:off x="6181344" y="4251960"/>
            <a:ext cx="2651760" cy="1645920"/>
          </a:xfrm>
          <a:prstGeom prst="rect">
            <a:avLst/>
          </a:prstGeom>
          <a:solidFill>
            <a:srgbClr val="EEF2F7"/>
          </a:solidFill>
          <a:ln/>
        </p:spPr>
      </p:sp>
      <p:sp>
        <p:nvSpPr>
          <p:cNvPr id="31" name="Shape 26"/>
          <p:cNvSpPr/>
          <p:nvPr/>
        </p:nvSpPr>
        <p:spPr>
          <a:xfrm>
            <a:off x="6409944" y="4434840"/>
            <a:ext cx="475488" cy="475488"/>
          </a:xfrm>
          <a:prstGeom prst="ellipse">
            <a:avLst/>
          </a:prstGeom>
          <a:solidFill>
            <a:srgbClr val="0A1F44"/>
          </a:solidFill>
          <a:ln/>
        </p:spPr>
      </p:sp>
      <p:pic>
        <p:nvPicPr>
          <p:cNvPr id="32" name="Image 3" descr="preencoded.png"/>
          <p:cNvPicPr>
            <a:picLocks noChangeAspect="1"/>
          </p:cNvPicPr>
          <p:nvPr/>
        </p:nvPicPr>
        <p:blipFill>
          <a:blip r:embed="rId12"/>
          <a:stretch>
            <a:fillRect/>
          </a:stretch>
        </p:blipFill>
        <p:spPr>
          <a:xfrm>
            <a:off x="6528816" y="4553712"/>
            <a:ext cx="237744" cy="237744"/>
          </a:xfrm>
          <a:prstGeom prst="rect">
            <a:avLst/>
          </a:prstGeom>
        </p:spPr>
      </p:pic>
      <p:sp>
        <p:nvSpPr>
          <p:cNvPr id="33" name="Text 27"/>
          <p:cNvSpPr txBox="1"/>
          <p:nvPr/>
        </p:nvSpPr>
        <p:spPr>
          <a:xfrm>
            <a:off x="6409944" y="5029200"/>
            <a:ext cx="2286000" cy="310896"/>
          </a:xfrm>
          <a:prstGeom prst="rect">
            <a:avLst/>
          </a:prstGeom>
          <a:noFill/>
          <a:ln/>
        </p:spPr>
        <p:txBody>
          <a:bodyPr wrap="square" lIns="0" tIns="0" rIns="0" bIns="0" rtlCol="0" anchor="ctr"/>
          <a:lstStyle/>
          <a:p>
            <a:pPr marL="0" indent="0">
              <a:buNone/>
            </a:pPr>
            <a:r>
              <a:rPr lang="en-US" sz="1500" b="1" u="sng" dirty="0">
                <a:solidFill>
                  <a:srgbClr val="0A1F44"/>
                </a:solidFill>
                <a:latin typeface="Calibri" pitchFamily="34" charset="0"/>
                <a:ea typeface="Calibri" pitchFamily="34" charset="-122"/>
                <a:cs typeface="Calibri" pitchFamily="34" charset="-120"/>
                <a:hlinkClick r:id="rId13">
                  <a:extLst>
                    <a:ext uri="{A12FA001-AC4F-418D-AE19-62706E023703}">
                      <ahyp:hlinkClr xmlns:ahyp="http://schemas.microsoft.com/office/drawing/2018/hyperlinkcolor" val="tx"/>
                    </a:ext>
                  </a:extLst>
                </a:hlinkClick>
              </a:rPr>
              <a:t>GIS Meetups</a:t>
            </a:r>
            <a:endParaRPr lang="en-US" sz="1500" dirty="0"/>
          </a:p>
        </p:txBody>
      </p:sp>
      <p:sp>
        <p:nvSpPr>
          <p:cNvPr id="34" name="Text 28"/>
          <p:cNvSpPr txBox="1"/>
          <p:nvPr/>
        </p:nvSpPr>
        <p:spPr>
          <a:xfrm>
            <a:off x="6409944" y="5349240"/>
            <a:ext cx="2286000" cy="457200"/>
          </a:xfrm>
          <a:prstGeom prst="rect">
            <a:avLst/>
          </a:prstGeom>
          <a:noFill/>
          <a:ln/>
        </p:spPr>
        <p:txBody>
          <a:bodyPr wrap="square" lIns="0" tIns="0" rIns="0" bIns="0" rtlCol="0" anchor="t"/>
          <a:lstStyle/>
          <a:p>
            <a:pPr marL="0" indent="0">
              <a:buNone/>
            </a:pPr>
            <a:r>
              <a:rPr lang="en-US" sz="1250" dirty="0">
                <a:solidFill>
                  <a:srgbClr val="5F6B7D"/>
                </a:solidFill>
                <a:latin typeface="Calibri" pitchFamily="34" charset="0"/>
                <a:ea typeface="Calibri" pitchFamily="34" charset="-122"/>
                <a:cs typeface="Calibri" pitchFamily="34" charset="-120"/>
              </a:rPr>
              <a:t>Geospatial talks &amp; Quarterly StoryMap</a:t>
            </a:r>
            <a:endParaRPr lang="en-US" sz="1250" dirty="0"/>
          </a:p>
        </p:txBody>
      </p:sp>
      <p:sp>
        <p:nvSpPr>
          <p:cNvPr id="35" name="Shape 29"/>
          <p:cNvSpPr/>
          <p:nvPr/>
        </p:nvSpPr>
        <p:spPr>
          <a:xfrm>
            <a:off x="8997696" y="4251960"/>
            <a:ext cx="2651760" cy="1645920"/>
          </a:xfrm>
          <a:prstGeom prst="rect">
            <a:avLst/>
          </a:prstGeom>
          <a:solidFill>
            <a:srgbClr val="EEF2F7"/>
          </a:solidFill>
          <a:ln/>
        </p:spPr>
      </p:sp>
      <p:sp>
        <p:nvSpPr>
          <p:cNvPr id="36" name="Shape 30"/>
          <p:cNvSpPr/>
          <p:nvPr/>
        </p:nvSpPr>
        <p:spPr>
          <a:xfrm>
            <a:off x="9226296" y="4434840"/>
            <a:ext cx="475488" cy="475488"/>
          </a:xfrm>
          <a:prstGeom prst="ellipse">
            <a:avLst/>
          </a:prstGeom>
          <a:solidFill>
            <a:srgbClr val="0A1F44"/>
          </a:solidFill>
          <a:ln/>
        </p:spPr>
      </p:sp>
      <p:pic>
        <p:nvPicPr>
          <p:cNvPr id="37" name="Image 4" descr="preencoded.png"/>
          <p:cNvPicPr>
            <a:picLocks noChangeAspect="1"/>
          </p:cNvPicPr>
          <p:nvPr/>
        </p:nvPicPr>
        <p:blipFill>
          <a:blip r:embed="rId14"/>
          <a:stretch>
            <a:fillRect/>
          </a:stretch>
        </p:blipFill>
        <p:spPr>
          <a:xfrm>
            <a:off x="9345168" y="4553712"/>
            <a:ext cx="237744" cy="237744"/>
          </a:xfrm>
          <a:prstGeom prst="rect">
            <a:avLst/>
          </a:prstGeom>
        </p:spPr>
      </p:pic>
      <p:sp>
        <p:nvSpPr>
          <p:cNvPr id="38" name="Text 31"/>
          <p:cNvSpPr txBox="1"/>
          <p:nvPr/>
        </p:nvSpPr>
        <p:spPr>
          <a:xfrm>
            <a:off x="9226296" y="5029200"/>
            <a:ext cx="2286000" cy="310896"/>
          </a:xfrm>
          <a:prstGeom prst="rect">
            <a:avLst/>
          </a:prstGeom>
          <a:noFill/>
          <a:ln/>
        </p:spPr>
        <p:txBody>
          <a:bodyPr wrap="square" lIns="0" tIns="0" rIns="0" bIns="0" rtlCol="0" anchor="ctr"/>
          <a:lstStyle/>
          <a:p>
            <a:pPr marL="0" indent="0">
              <a:buNone/>
            </a:pPr>
            <a:r>
              <a:rPr lang="en-US" sz="1500" b="1" u="sng" dirty="0">
                <a:solidFill>
                  <a:srgbClr val="0A1F44"/>
                </a:solidFill>
                <a:latin typeface="Calibri" pitchFamily="34" charset="0"/>
                <a:ea typeface="Calibri" pitchFamily="34" charset="-122"/>
                <a:cs typeface="Calibri" pitchFamily="34" charset="-120"/>
                <a:hlinkClick r:id="rId15">
                  <a:extLst>
                    <a:ext uri="{A12FA001-AC4F-418D-AE19-62706E023703}">
                      <ahyp:hlinkClr xmlns:ahyp="http://schemas.microsoft.com/office/drawing/2018/hyperlinkcolor" val="tx"/>
                    </a:ext>
                  </a:extLst>
                </a:hlinkClick>
              </a:rPr>
              <a:t>The Reference Desk</a:t>
            </a:r>
            <a:endParaRPr lang="en-US" sz="1500" dirty="0"/>
          </a:p>
        </p:txBody>
      </p:sp>
      <p:sp>
        <p:nvSpPr>
          <p:cNvPr id="39" name="Text 32"/>
          <p:cNvSpPr txBox="1"/>
          <p:nvPr/>
        </p:nvSpPr>
        <p:spPr>
          <a:xfrm>
            <a:off x="9226296" y="5349240"/>
            <a:ext cx="2286000" cy="457200"/>
          </a:xfrm>
          <a:prstGeom prst="rect">
            <a:avLst/>
          </a:prstGeom>
          <a:noFill/>
          <a:ln/>
        </p:spPr>
        <p:txBody>
          <a:bodyPr wrap="square" lIns="0" tIns="0" rIns="0" bIns="0" rtlCol="0" anchor="t"/>
          <a:lstStyle/>
          <a:p>
            <a:pPr marL="0" indent="0">
              <a:buNone/>
            </a:pPr>
            <a:r>
              <a:rPr lang="en-US" sz="1250" dirty="0">
                <a:solidFill>
                  <a:srgbClr val="5F6B7D"/>
                </a:solidFill>
                <a:latin typeface="Calibri" pitchFamily="34" charset="0"/>
                <a:ea typeface="Calibri" pitchFamily="34" charset="-122"/>
                <a:cs typeface="Calibri" pitchFamily="34" charset="-120"/>
              </a:rPr>
              <a:t>Biweekly podcast on Spotify</a:t>
            </a:r>
            <a:endParaRPr lang="en-US" sz="1250" dirty="0"/>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name="Slide 47">
    <p:bg>
      <p:bgPr>
        <a:solidFill>
          <a:srgbClr val="0A1F44"/>
        </a:solidFill>
        <a:effectLst/>
      </p:bgPr>
    </p:bg>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7436815" y="0"/>
            <a:ext cx="4754880" cy="6858000"/>
          </a:xfrm>
          <a:prstGeom prst="rect">
            <a:avLst/>
          </a:prstGeom>
        </p:spPr>
      </p:pic>
      <p:sp>
        <p:nvSpPr>
          <p:cNvPr id="3" name="Text 0"/>
          <p:cNvSpPr txBox="1"/>
          <p:nvPr/>
        </p:nvSpPr>
        <p:spPr>
          <a:xfrm>
            <a:off x="640080" y="1417320"/>
            <a:ext cx="3657600" cy="1463040"/>
          </a:xfrm>
          <a:prstGeom prst="rect">
            <a:avLst/>
          </a:prstGeom>
          <a:noFill/>
          <a:ln/>
        </p:spPr>
        <p:txBody>
          <a:bodyPr wrap="square" lIns="0" tIns="0" rIns="0" bIns="0" rtlCol="0" anchor="ctr"/>
          <a:lstStyle/>
          <a:p>
            <a:pPr marL="0" indent="0">
              <a:buNone/>
            </a:pPr>
            <a:r>
              <a:rPr lang="en-US" sz="9600" dirty="0">
                <a:solidFill>
                  <a:srgbClr val="FFB81C"/>
                </a:solidFill>
                <a:latin typeface="Cambria" pitchFamily="34" charset="0"/>
                <a:ea typeface="Cambria" pitchFamily="34" charset="-122"/>
                <a:cs typeface="Cambria" pitchFamily="34" charset="-120"/>
              </a:rPr>
              <a:t>05</a:t>
            </a:r>
            <a:endParaRPr lang="en-US" sz="9600" dirty="0"/>
          </a:p>
        </p:txBody>
      </p:sp>
      <p:sp>
        <p:nvSpPr>
          <p:cNvPr id="4" name="Text 1"/>
          <p:cNvSpPr txBox="1"/>
          <p:nvPr/>
        </p:nvSpPr>
        <p:spPr>
          <a:xfrm>
            <a:off x="640080" y="2926080"/>
            <a:ext cx="6309360" cy="914400"/>
          </a:xfrm>
          <a:prstGeom prst="rect">
            <a:avLst/>
          </a:prstGeom>
          <a:noFill/>
          <a:ln/>
        </p:spPr>
        <p:txBody>
          <a:bodyPr wrap="square" lIns="0" tIns="0" rIns="0" bIns="0" rtlCol="0" anchor="ctr"/>
          <a:lstStyle/>
          <a:p>
            <a:pPr marL="0" indent="0">
              <a:buNone/>
            </a:pPr>
            <a:r>
              <a:rPr lang="en-US" sz="4000" dirty="0">
                <a:solidFill>
                  <a:srgbClr val="FFFFFF"/>
                </a:solidFill>
                <a:latin typeface="Cambria" pitchFamily="34" charset="0"/>
                <a:ea typeface="Cambria" pitchFamily="34" charset="-122"/>
                <a:cs typeface="Cambria" pitchFamily="34" charset="-120"/>
              </a:rPr>
              <a:t>Create</a:t>
            </a:r>
            <a:endParaRPr lang="en-US" sz="4000" dirty="0"/>
          </a:p>
        </p:txBody>
      </p:sp>
      <p:sp>
        <p:nvSpPr>
          <p:cNvPr id="5" name="Text 2"/>
          <p:cNvSpPr txBox="1"/>
          <p:nvPr/>
        </p:nvSpPr>
        <p:spPr>
          <a:xfrm>
            <a:off x="640080" y="3886200"/>
            <a:ext cx="6035040" cy="914400"/>
          </a:xfrm>
          <a:prstGeom prst="rect">
            <a:avLst/>
          </a:prstGeom>
          <a:noFill/>
          <a:ln/>
        </p:spPr>
        <p:txBody>
          <a:bodyPr wrap="square" lIns="0" tIns="0" rIns="0" bIns="0" rtlCol="0" anchor="t"/>
          <a:lstStyle/>
          <a:p>
            <a:pPr marL="0" indent="0">
              <a:buNone/>
            </a:pPr>
            <a:r>
              <a:rPr lang="en-US" sz="1800" dirty="0">
                <a:solidFill>
                  <a:srgbClr val="C9D6EA"/>
                </a:solidFill>
                <a:latin typeface="Calibri" pitchFamily="34" charset="0"/>
                <a:ea typeface="Calibri" pitchFamily="34" charset="-122"/>
                <a:cs typeface="Calibri" pitchFamily="34" charset="-120"/>
              </a:rPr>
              <a:t>Labs and technology for prototyping, immersive media and private, local AI</a:t>
            </a:r>
            <a:endParaRPr lang="en-US" sz="1800" dirty="0"/>
          </a:p>
        </p:txBody>
      </p:sp>
      <p:pic>
        <p:nvPicPr>
          <p:cNvPr id="6" name="Image 1" descr="preencoded.png"/>
          <p:cNvPicPr>
            <a:picLocks noChangeAspect="1"/>
          </p:cNvPicPr>
          <p:nvPr/>
        </p:nvPicPr>
        <p:blipFill>
          <a:blip r:embed="rId4"/>
          <a:stretch>
            <a:fillRect/>
          </a:stretch>
        </p:blipFill>
        <p:spPr>
          <a:xfrm>
            <a:off x="548640" y="6382512"/>
            <a:ext cx="1037744" cy="237744"/>
          </a:xfrm>
          <a:prstGeom prst="rect">
            <a:avLst/>
          </a:prstGeom>
        </p:spPr>
      </p:pic>
      <p:sp>
        <p:nvSpPr>
          <p:cNvPr id="7" name="Text 3"/>
          <p:cNvSpPr txBox="1"/>
          <p:nvPr/>
        </p:nvSpPr>
        <p:spPr>
          <a:xfrm>
            <a:off x="1769264" y="6382512"/>
            <a:ext cx="3657600" cy="237744"/>
          </a:xfrm>
          <a:prstGeom prst="rect">
            <a:avLst/>
          </a:prstGeom>
          <a:noFill/>
          <a:ln/>
        </p:spPr>
        <p:txBody>
          <a:bodyPr wrap="square" lIns="0" tIns="0" rIns="0" bIns="0" rtlCol="0" anchor="ctr"/>
          <a:lstStyle/>
          <a:p>
            <a:pPr marL="0" indent="0">
              <a:buNone/>
            </a:pPr>
            <a:r>
              <a:rPr lang="en-US" sz="900" dirty="0">
                <a:solidFill>
                  <a:srgbClr val="C9D6EA"/>
                </a:solidFill>
                <a:latin typeface="Calibri" pitchFamily="34" charset="0"/>
                <a:ea typeface="Calibri" pitchFamily="34" charset="-122"/>
                <a:cs typeface="Calibri" pitchFamily="34" charset="-120"/>
              </a:rPr>
              <a:t>Research &amp; Technology Services</a:t>
            </a:r>
            <a:endParaRPr lang="en-US" sz="900" dirty="0"/>
          </a:p>
        </p:txBody>
      </p:sp>
      <p:sp>
        <p:nvSpPr>
          <p:cNvPr id="8" name="Text 4"/>
          <p:cNvSpPr txBox="1"/>
          <p:nvPr/>
        </p:nvSpPr>
        <p:spPr>
          <a:xfrm>
            <a:off x="10728655" y="6382512"/>
            <a:ext cx="914400" cy="237744"/>
          </a:xfrm>
          <a:prstGeom prst="rect">
            <a:avLst/>
          </a:prstGeom>
          <a:noFill/>
          <a:ln/>
        </p:spPr>
        <p:txBody>
          <a:bodyPr wrap="square" lIns="0" tIns="0" rIns="0" bIns="0" rtlCol="0" anchor="ctr"/>
          <a:lstStyle/>
          <a:p>
            <a:pPr marL="0" indent="0" algn="r">
              <a:buNone/>
            </a:pPr>
            <a:r>
              <a:rPr lang="en-US" sz="900" dirty="0">
                <a:solidFill>
                  <a:srgbClr val="C9D6EA"/>
                </a:solidFill>
                <a:latin typeface="Calibri" pitchFamily="34" charset="0"/>
                <a:ea typeface="Calibri" pitchFamily="34" charset="-122"/>
                <a:cs typeface="Calibri" pitchFamily="34" charset="-120"/>
              </a:rPr>
              <a:t>47</a:t>
            </a:r>
            <a:endParaRPr lang="en-US" sz="900" dirty="0"/>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name="Slide 48">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548640" y="384048"/>
            <a:ext cx="9144000" cy="256032"/>
          </a:xfrm>
          <a:prstGeom prst="rect">
            <a:avLst/>
          </a:prstGeom>
          <a:noFill/>
          <a:ln/>
        </p:spPr>
        <p:txBody>
          <a:bodyPr wrap="square" lIns="0" tIns="0" rIns="0" bIns="0" rtlCol="0" anchor="ctr"/>
          <a:lstStyle/>
          <a:p>
            <a:pPr marL="0" indent="0">
              <a:buNone/>
            </a:pPr>
            <a:r>
              <a:rPr lang="en-US" sz="1100" b="1" kern="0" spc="300" dirty="0">
                <a:solidFill>
                  <a:srgbClr val="003DA5"/>
                </a:solidFill>
                <a:latin typeface="Calibri" pitchFamily="34" charset="0"/>
                <a:ea typeface="Calibri" pitchFamily="34" charset="-122"/>
                <a:cs typeface="Calibri" pitchFamily="34" charset="-120"/>
              </a:rPr>
              <a:t>05 · CREATE</a:t>
            </a:r>
            <a:endParaRPr lang="en-US" sz="1100" dirty="0"/>
          </a:p>
        </p:txBody>
      </p:sp>
      <p:sp>
        <p:nvSpPr>
          <p:cNvPr id="3" name="Text 1"/>
          <p:cNvSpPr txBox="1"/>
          <p:nvPr/>
        </p:nvSpPr>
        <p:spPr>
          <a:xfrm>
            <a:off x="548640" y="658368"/>
            <a:ext cx="11064240" cy="685800"/>
          </a:xfrm>
          <a:prstGeom prst="rect">
            <a:avLst/>
          </a:prstGeom>
          <a:noFill/>
          <a:ln/>
        </p:spPr>
        <p:txBody>
          <a:bodyPr wrap="square" lIns="0" tIns="0" rIns="0" bIns="0" rtlCol="0" anchor="t"/>
          <a:lstStyle/>
          <a:p>
            <a:pPr marL="0" indent="0">
              <a:buNone/>
            </a:pPr>
            <a:r>
              <a:rPr lang="en-US" sz="3000" dirty="0">
                <a:solidFill>
                  <a:srgbClr val="0A1F44"/>
                </a:solidFill>
                <a:latin typeface="Cambria" pitchFamily="34" charset="0"/>
                <a:ea typeface="Cambria" pitchFamily="34" charset="-122"/>
                <a:cs typeface="Cambria" pitchFamily="34" charset="-120"/>
              </a:rPr>
              <a:t>Maker Services, Prototyping, Entrepreneurship, R&amp;D</a:t>
            </a:r>
            <a:endParaRPr lang="en-US" sz="3000" dirty="0"/>
          </a:p>
        </p:txBody>
      </p:sp>
      <p:pic>
        <p:nvPicPr>
          <p:cNvPr id="4" name="Image 0" descr="preencoded.png"/>
          <p:cNvPicPr>
            <a:picLocks noChangeAspect="1"/>
          </p:cNvPicPr>
          <p:nvPr/>
        </p:nvPicPr>
        <p:blipFill>
          <a:blip r:embed="rId3"/>
          <a:stretch>
            <a:fillRect/>
          </a:stretch>
        </p:blipFill>
        <p:spPr>
          <a:xfrm>
            <a:off x="548640" y="6382512"/>
            <a:ext cx="1037744" cy="237744"/>
          </a:xfrm>
          <a:prstGeom prst="rect">
            <a:avLst/>
          </a:prstGeom>
        </p:spPr>
      </p:pic>
      <p:sp>
        <p:nvSpPr>
          <p:cNvPr id="5" name="Text 2"/>
          <p:cNvSpPr txBox="1"/>
          <p:nvPr/>
        </p:nvSpPr>
        <p:spPr>
          <a:xfrm>
            <a:off x="1769264" y="6382512"/>
            <a:ext cx="3657600" cy="237744"/>
          </a:xfrm>
          <a:prstGeom prst="rect">
            <a:avLst/>
          </a:prstGeom>
          <a:noFill/>
          <a:ln/>
        </p:spPr>
        <p:txBody>
          <a:bodyPr wrap="square" lIns="0" tIns="0" rIns="0" bIns="0" rtlCol="0" anchor="ctr"/>
          <a:lstStyle/>
          <a:p>
            <a:pPr marL="0" indent="0">
              <a:buNone/>
            </a:pPr>
            <a:r>
              <a:rPr lang="en-US" sz="900" dirty="0">
                <a:solidFill>
                  <a:srgbClr val="5F6B7D"/>
                </a:solidFill>
                <a:latin typeface="Calibri" pitchFamily="34" charset="0"/>
                <a:ea typeface="Calibri" pitchFamily="34" charset="-122"/>
                <a:cs typeface="Calibri" pitchFamily="34" charset="-120"/>
              </a:rPr>
              <a:t>Research &amp; Technology Services</a:t>
            </a:r>
            <a:endParaRPr lang="en-US" sz="900" dirty="0"/>
          </a:p>
        </p:txBody>
      </p:sp>
      <p:sp>
        <p:nvSpPr>
          <p:cNvPr id="6" name="Text 3"/>
          <p:cNvSpPr txBox="1"/>
          <p:nvPr/>
        </p:nvSpPr>
        <p:spPr>
          <a:xfrm>
            <a:off x="10728655" y="6382512"/>
            <a:ext cx="914400" cy="237744"/>
          </a:xfrm>
          <a:prstGeom prst="rect">
            <a:avLst/>
          </a:prstGeom>
          <a:noFill/>
          <a:ln/>
        </p:spPr>
        <p:txBody>
          <a:bodyPr wrap="square" lIns="0" tIns="0" rIns="0" bIns="0" rtlCol="0" anchor="ctr"/>
          <a:lstStyle/>
          <a:p>
            <a:pPr marL="0" indent="0" algn="r">
              <a:buNone/>
            </a:pPr>
            <a:r>
              <a:rPr lang="en-US" sz="900" dirty="0">
                <a:solidFill>
                  <a:srgbClr val="5F6B7D"/>
                </a:solidFill>
                <a:latin typeface="Calibri" pitchFamily="34" charset="0"/>
                <a:ea typeface="Calibri" pitchFamily="34" charset="-122"/>
                <a:cs typeface="Calibri" pitchFamily="34" charset="-120"/>
              </a:rPr>
              <a:t>48</a:t>
            </a:r>
            <a:endParaRPr lang="en-US" sz="900" dirty="0"/>
          </a:p>
        </p:txBody>
      </p:sp>
      <p:sp>
        <p:nvSpPr>
          <p:cNvPr id="7" name="Shape 4"/>
          <p:cNvSpPr/>
          <p:nvPr/>
        </p:nvSpPr>
        <p:spPr>
          <a:xfrm>
            <a:off x="658368" y="1709928"/>
            <a:ext cx="4993105" cy="4343400"/>
          </a:xfrm>
          <a:prstGeom prst="rect">
            <a:avLst/>
          </a:prstGeom>
          <a:ln w="15875">
            <a:solidFill>
              <a:srgbClr val="FFB81C"/>
            </a:solidFill>
            <a:prstDash val="solid"/>
          </a:ln>
        </p:spPr>
      </p:sp>
      <p:sp>
        <p:nvSpPr>
          <p:cNvPr id="8" name="Shape 5"/>
          <p:cNvSpPr/>
          <p:nvPr/>
        </p:nvSpPr>
        <p:spPr>
          <a:xfrm>
            <a:off x="548640" y="1600200"/>
            <a:ext cx="4993105" cy="4343400"/>
          </a:xfrm>
          <a:prstGeom prst="rect">
            <a:avLst/>
          </a:prstGeom>
          <a:solidFill>
            <a:srgbClr val="FFFFFF"/>
          </a:solidFill>
          <a:ln w="6350">
            <a:solidFill>
              <a:srgbClr val="D3D9E1"/>
            </a:solidFill>
            <a:prstDash val="solid"/>
          </a:ln>
          <a:effectLst>
            <a:outerShdw blurRad="101600" dist="38100" dir="5400000" algn="bl" rotWithShape="0">
              <a:srgbClr val="0A1F44">
                <a:alpha val="22000"/>
              </a:srgbClr>
            </a:outerShdw>
          </a:effectLst>
        </p:spPr>
      </p:sp>
      <p:pic>
        <p:nvPicPr>
          <p:cNvPr id="9" name="Image 1" descr="preencoded.png"/>
          <p:cNvPicPr>
            <a:picLocks noChangeAspect="1"/>
          </p:cNvPicPr>
          <p:nvPr/>
        </p:nvPicPr>
        <p:blipFill>
          <a:blip r:embed="rId4"/>
          <a:stretch>
            <a:fillRect/>
          </a:stretch>
        </p:blipFill>
        <p:spPr>
          <a:xfrm>
            <a:off x="548640" y="1600200"/>
            <a:ext cx="4993105" cy="4343400"/>
          </a:xfrm>
          <a:prstGeom prst="rect">
            <a:avLst/>
          </a:prstGeom>
        </p:spPr>
      </p:pic>
      <p:sp>
        <p:nvSpPr>
          <p:cNvPr id="10" name="Text 6"/>
          <p:cNvSpPr txBox="1"/>
          <p:nvPr/>
        </p:nvSpPr>
        <p:spPr>
          <a:xfrm>
            <a:off x="8001000" y="1600200"/>
            <a:ext cx="3611880" cy="256032"/>
          </a:xfrm>
          <a:prstGeom prst="rect">
            <a:avLst/>
          </a:prstGeom>
          <a:noFill/>
          <a:ln/>
        </p:spPr>
        <p:txBody>
          <a:bodyPr wrap="square" lIns="0" tIns="0" rIns="0" bIns="0" rtlCol="0" anchor="ctr"/>
          <a:lstStyle/>
          <a:p>
            <a:pPr marL="0" indent="0">
              <a:buNone/>
            </a:pPr>
            <a:r>
              <a:rPr lang="en-US" sz="1100" b="1" kern="0" spc="300" dirty="0">
                <a:solidFill>
                  <a:srgbClr val="003DA5"/>
                </a:solidFill>
                <a:latin typeface="Calibri" pitchFamily="34" charset="0"/>
                <a:ea typeface="Calibri" pitchFamily="34" charset="-122"/>
                <a:cs typeface="Calibri" pitchFamily="34" charset="-120"/>
              </a:rPr>
              <a:t>HOW TO USE IT</a:t>
            </a:r>
            <a:endParaRPr lang="en-US" sz="1100" dirty="0"/>
          </a:p>
        </p:txBody>
      </p:sp>
      <p:sp>
        <p:nvSpPr>
          <p:cNvPr id="11" name="Shape 7"/>
          <p:cNvSpPr/>
          <p:nvPr/>
        </p:nvSpPr>
        <p:spPr>
          <a:xfrm>
            <a:off x="8001000" y="1965960"/>
            <a:ext cx="347472" cy="347472"/>
          </a:xfrm>
          <a:prstGeom prst="ellipse">
            <a:avLst/>
          </a:prstGeom>
          <a:solidFill>
            <a:srgbClr val="FFB81C"/>
          </a:solidFill>
          <a:ln/>
        </p:spPr>
      </p:sp>
      <p:sp>
        <p:nvSpPr>
          <p:cNvPr id="12" name="Text 8"/>
          <p:cNvSpPr txBox="1"/>
          <p:nvPr/>
        </p:nvSpPr>
        <p:spPr>
          <a:xfrm>
            <a:off x="8001000" y="1965960"/>
            <a:ext cx="347472" cy="347472"/>
          </a:xfrm>
          <a:prstGeom prst="rect">
            <a:avLst/>
          </a:prstGeom>
          <a:noFill/>
          <a:ln/>
        </p:spPr>
        <p:txBody>
          <a:bodyPr wrap="square" lIns="0" tIns="0" rIns="0" bIns="0" rtlCol="0" anchor="ctr"/>
          <a:lstStyle/>
          <a:p>
            <a:pPr marL="0" indent="0" algn="ctr">
              <a:buNone/>
            </a:pPr>
            <a:r>
              <a:rPr lang="en-US" sz="1300" b="1" dirty="0">
                <a:solidFill>
                  <a:srgbClr val="0A1F44"/>
                </a:solidFill>
                <a:latin typeface="Calibri" pitchFamily="34" charset="0"/>
                <a:ea typeface="Calibri" pitchFamily="34" charset="-122"/>
                <a:cs typeface="Calibri" pitchFamily="34" charset="-120"/>
              </a:rPr>
              <a:t>1</a:t>
            </a:r>
            <a:endParaRPr lang="en-US" sz="1300" dirty="0"/>
          </a:p>
        </p:txBody>
      </p:sp>
      <p:sp>
        <p:nvSpPr>
          <p:cNvPr id="13" name="Text 9"/>
          <p:cNvSpPr txBox="1"/>
          <p:nvPr/>
        </p:nvSpPr>
        <p:spPr>
          <a:xfrm>
            <a:off x="8503920" y="1947672"/>
            <a:ext cx="3108960" cy="566928"/>
          </a:xfrm>
          <a:prstGeom prst="rect">
            <a:avLst/>
          </a:prstGeom>
          <a:noFill/>
          <a:ln/>
        </p:spPr>
        <p:txBody>
          <a:bodyPr wrap="square" lIns="0" tIns="0" rIns="0" bIns="0" rtlCol="0" anchor="t"/>
          <a:lstStyle/>
          <a:p>
            <a:pPr marL="0" indent="0">
              <a:buNone/>
            </a:pPr>
            <a:r>
              <a:rPr lang="en-US" sz="1350" dirty="0">
                <a:solidFill>
                  <a:srgbClr val="1D2533"/>
                </a:solidFill>
                <a:latin typeface="Calibri" pitchFamily="34" charset="0"/>
                <a:ea typeface="Calibri" pitchFamily="34" charset="-122"/>
                <a:cs typeface="Calibri" pitchFamily="34" charset="-120"/>
              </a:rPr>
              <a:t>Hands-on prototyping, creating and research across disciplines</a:t>
            </a:r>
            <a:endParaRPr lang="en-US" sz="1350" dirty="0"/>
          </a:p>
        </p:txBody>
      </p:sp>
      <p:sp>
        <p:nvSpPr>
          <p:cNvPr id="14" name="Shape 10"/>
          <p:cNvSpPr/>
          <p:nvPr/>
        </p:nvSpPr>
        <p:spPr>
          <a:xfrm>
            <a:off x="8001000" y="2624328"/>
            <a:ext cx="347472" cy="347472"/>
          </a:xfrm>
          <a:prstGeom prst="ellipse">
            <a:avLst/>
          </a:prstGeom>
          <a:solidFill>
            <a:srgbClr val="FFB81C"/>
          </a:solidFill>
          <a:ln/>
        </p:spPr>
      </p:sp>
      <p:sp>
        <p:nvSpPr>
          <p:cNvPr id="15" name="Text 11"/>
          <p:cNvSpPr txBox="1"/>
          <p:nvPr/>
        </p:nvSpPr>
        <p:spPr>
          <a:xfrm>
            <a:off x="8001000" y="2624328"/>
            <a:ext cx="347472" cy="347472"/>
          </a:xfrm>
          <a:prstGeom prst="rect">
            <a:avLst/>
          </a:prstGeom>
          <a:noFill/>
          <a:ln/>
        </p:spPr>
        <p:txBody>
          <a:bodyPr wrap="square" lIns="0" tIns="0" rIns="0" bIns="0" rtlCol="0" anchor="ctr"/>
          <a:lstStyle/>
          <a:p>
            <a:pPr marL="0" indent="0" algn="ctr">
              <a:buNone/>
            </a:pPr>
            <a:r>
              <a:rPr lang="en-US" sz="1300" b="1" dirty="0">
                <a:solidFill>
                  <a:srgbClr val="0A1F44"/>
                </a:solidFill>
                <a:latin typeface="Calibri" pitchFamily="34" charset="0"/>
                <a:ea typeface="Calibri" pitchFamily="34" charset="-122"/>
                <a:cs typeface="Calibri" pitchFamily="34" charset="-120"/>
              </a:rPr>
              <a:t>2</a:t>
            </a:r>
            <a:endParaRPr lang="en-US" sz="1300" dirty="0"/>
          </a:p>
        </p:txBody>
      </p:sp>
      <p:sp>
        <p:nvSpPr>
          <p:cNvPr id="16" name="Text 12"/>
          <p:cNvSpPr txBox="1"/>
          <p:nvPr/>
        </p:nvSpPr>
        <p:spPr>
          <a:xfrm>
            <a:off x="8503920" y="2606040"/>
            <a:ext cx="3108960" cy="566928"/>
          </a:xfrm>
          <a:prstGeom prst="rect">
            <a:avLst/>
          </a:prstGeom>
          <a:noFill/>
          <a:ln/>
        </p:spPr>
        <p:txBody>
          <a:bodyPr wrap="square" lIns="0" tIns="0" rIns="0" bIns="0" rtlCol="0" anchor="t"/>
          <a:lstStyle/>
          <a:p>
            <a:pPr marL="0" indent="0">
              <a:buNone/>
            </a:pPr>
            <a:r>
              <a:rPr lang="en-US" sz="1350" dirty="0">
                <a:solidFill>
                  <a:srgbClr val="1D2533"/>
                </a:solidFill>
                <a:latin typeface="Calibri" pitchFamily="34" charset="0"/>
                <a:ea typeface="Calibri" pitchFamily="34" charset="-122"/>
                <a:cs typeface="Calibri" pitchFamily="34" charset="-120"/>
              </a:rPr>
              <a:t>Course integration: VR, 3D printing and Blender in humanities and STEM classes</a:t>
            </a:r>
            <a:endParaRPr lang="en-US" sz="1350" dirty="0"/>
          </a:p>
        </p:txBody>
      </p:sp>
      <p:sp>
        <p:nvSpPr>
          <p:cNvPr id="17" name="Shape 13"/>
          <p:cNvSpPr/>
          <p:nvPr/>
        </p:nvSpPr>
        <p:spPr>
          <a:xfrm>
            <a:off x="8001000" y="3282696"/>
            <a:ext cx="347472" cy="347472"/>
          </a:xfrm>
          <a:prstGeom prst="ellipse">
            <a:avLst/>
          </a:prstGeom>
          <a:solidFill>
            <a:srgbClr val="FFB81C"/>
          </a:solidFill>
          <a:ln/>
        </p:spPr>
      </p:sp>
      <p:sp>
        <p:nvSpPr>
          <p:cNvPr id="18" name="Text 14"/>
          <p:cNvSpPr txBox="1"/>
          <p:nvPr/>
        </p:nvSpPr>
        <p:spPr>
          <a:xfrm>
            <a:off x="8001000" y="3282696"/>
            <a:ext cx="347472" cy="347472"/>
          </a:xfrm>
          <a:prstGeom prst="rect">
            <a:avLst/>
          </a:prstGeom>
          <a:noFill/>
          <a:ln/>
        </p:spPr>
        <p:txBody>
          <a:bodyPr wrap="square" lIns="0" tIns="0" rIns="0" bIns="0" rtlCol="0" anchor="ctr"/>
          <a:lstStyle/>
          <a:p>
            <a:pPr marL="0" indent="0" algn="ctr">
              <a:buNone/>
            </a:pPr>
            <a:r>
              <a:rPr lang="en-US" sz="1300" b="1" dirty="0">
                <a:solidFill>
                  <a:srgbClr val="0A1F44"/>
                </a:solidFill>
                <a:latin typeface="Calibri" pitchFamily="34" charset="0"/>
                <a:ea typeface="Calibri" pitchFamily="34" charset="-122"/>
                <a:cs typeface="Calibri" pitchFamily="34" charset="-120"/>
              </a:rPr>
              <a:t>3</a:t>
            </a:r>
            <a:endParaRPr lang="en-US" sz="1300" dirty="0"/>
          </a:p>
        </p:txBody>
      </p:sp>
      <p:sp>
        <p:nvSpPr>
          <p:cNvPr id="19" name="Text 15"/>
          <p:cNvSpPr txBox="1"/>
          <p:nvPr/>
        </p:nvSpPr>
        <p:spPr>
          <a:xfrm>
            <a:off x="8503920" y="3264408"/>
            <a:ext cx="3108960" cy="566928"/>
          </a:xfrm>
          <a:prstGeom prst="rect">
            <a:avLst/>
          </a:prstGeom>
          <a:noFill/>
          <a:ln/>
        </p:spPr>
        <p:txBody>
          <a:bodyPr wrap="square" lIns="0" tIns="0" rIns="0" bIns="0" rtlCol="0" anchor="t"/>
          <a:lstStyle/>
          <a:p>
            <a:pPr marL="0" indent="0">
              <a:buNone/>
            </a:pPr>
            <a:r>
              <a:rPr lang="en-US" sz="1350" dirty="0">
                <a:solidFill>
                  <a:srgbClr val="1D2533"/>
                </a:solidFill>
                <a:latin typeface="Calibri" pitchFamily="34" charset="0"/>
                <a:ea typeface="Calibri" pitchFamily="34" charset="-122"/>
                <a:cs typeface="Calibri" pitchFamily="34" charset="-120"/>
              </a:rPr>
              <a:t>STEM partnerships: design literacy, senior-project prototyping, custom lab equipment</a:t>
            </a:r>
            <a:endParaRPr lang="en-US" sz="1350" dirty="0"/>
          </a:p>
        </p:txBody>
      </p:sp>
      <p:sp>
        <p:nvSpPr>
          <p:cNvPr id="20" name="Shape 16"/>
          <p:cNvSpPr/>
          <p:nvPr/>
        </p:nvSpPr>
        <p:spPr>
          <a:xfrm>
            <a:off x="8001000" y="3941064"/>
            <a:ext cx="347472" cy="347472"/>
          </a:xfrm>
          <a:prstGeom prst="ellipse">
            <a:avLst/>
          </a:prstGeom>
          <a:solidFill>
            <a:srgbClr val="FFB81C"/>
          </a:solidFill>
          <a:ln/>
        </p:spPr>
      </p:sp>
      <p:sp>
        <p:nvSpPr>
          <p:cNvPr id="21" name="Text 17"/>
          <p:cNvSpPr txBox="1"/>
          <p:nvPr/>
        </p:nvSpPr>
        <p:spPr>
          <a:xfrm>
            <a:off x="8001000" y="3941064"/>
            <a:ext cx="347472" cy="347472"/>
          </a:xfrm>
          <a:prstGeom prst="rect">
            <a:avLst/>
          </a:prstGeom>
          <a:noFill/>
          <a:ln/>
        </p:spPr>
        <p:txBody>
          <a:bodyPr wrap="square" lIns="0" tIns="0" rIns="0" bIns="0" rtlCol="0" anchor="ctr"/>
          <a:lstStyle/>
          <a:p>
            <a:pPr marL="0" indent="0" algn="ctr">
              <a:buNone/>
            </a:pPr>
            <a:r>
              <a:rPr lang="en-US" sz="1300" b="1" dirty="0">
                <a:solidFill>
                  <a:srgbClr val="0A1F44"/>
                </a:solidFill>
                <a:latin typeface="Calibri" pitchFamily="34" charset="0"/>
                <a:ea typeface="Calibri" pitchFamily="34" charset="-122"/>
                <a:cs typeface="Calibri" pitchFamily="34" charset="-120"/>
              </a:rPr>
              <a:t>4</a:t>
            </a:r>
            <a:endParaRPr lang="en-US" sz="1300" dirty="0"/>
          </a:p>
        </p:txBody>
      </p:sp>
      <p:sp>
        <p:nvSpPr>
          <p:cNvPr id="22" name="Text 18"/>
          <p:cNvSpPr txBox="1"/>
          <p:nvPr/>
        </p:nvSpPr>
        <p:spPr>
          <a:xfrm>
            <a:off x="8503920" y="3922776"/>
            <a:ext cx="3108960" cy="566928"/>
          </a:xfrm>
          <a:prstGeom prst="rect">
            <a:avLst/>
          </a:prstGeom>
          <a:noFill/>
          <a:ln/>
        </p:spPr>
        <p:txBody>
          <a:bodyPr wrap="square" lIns="0" tIns="0" rIns="0" bIns="0" rtlCol="0" anchor="t"/>
          <a:lstStyle/>
          <a:p>
            <a:pPr marL="0" indent="0">
              <a:buNone/>
            </a:pPr>
            <a:r>
              <a:rPr lang="en-US" sz="1350" dirty="0">
                <a:solidFill>
                  <a:srgbClr val="1D2533"/>
                </a:solidFill>
                <a:latin typeface="Calibri" pitchFamily="34" charset="0"/>
                <a:ea typeface="Calibri" pitchFamily="34" charset="-122"/>
                <a:cs typeface="Calibri" pitchFamily="34" charset="-120"/>
              </a:rPr>
              <a:t>Technical workshops in industry-standard tools</a:t>
            </a:r>
            <a:endParaRPr lang="en-US" sz="1350" dirty="0"/>
          </a:p>
        </p:txBody>
      </p:sp>
      <p:sp>
        <p:nvSpPr>
          <p:cNvPr id="23" name="Shape 19"/>
          <p:cNvSpPr/>
          <p:nvPr/>
        </p:nvSpPr>
        <p:spPr>
          <a:xfrm>
            <a:off x="8001000" y="4690872"/>
            <a:ext cx="3611880" cy="0"/>
          </a:xfrm>
          <a:prstGeom prst="line">
            <a:avLst/>
          </a:prstGeom>
          <a:noFill/>
          <a:ln w="9525">
            <a:solidFill>
              <a:srgbClr val="D3D9E1"/>
            </a:solidFill>
            <a:prstDash val="solid"/>
          </a:ln>
        </p:spPr>
      </p:sp>
      <p:sp>
        <p:nvSpPr>
          <p:cNvPr id="24" name="Text 20"/>
          <p:cNvSpPr txBox="1"/>
          <p:nvPr/>
        </p:nvSpPr>
        <p:spPr>
          <a:xfrm>
            <a:off x="8001000" y="4828032"/>
            <a:ext cx="3611880" cy="256032"/>
          </a:xfrm>
          <a:prstGeom prst="rect">
            <a:avLst/>
          </a:prstGeom>
          <a:noFill/>
          <a:ln/>
        </p:spPr>
        <p:txBody>
          <a:bodyPr wrap="square" lIns="0" tIns="0" rIns="0" bIns="0" rtlCol="0" anchor="ctr"/>
          <a:lstStyle/>
          <a:p>
            <a:pPr marL="0" indent="0">
              <a:buNone/>
            </a:pPr>
            <a:r>
              <a:rPr lang="en-US" sz="1100" b="1" kern="0" spc="300" dirty="0">
                <a:solidFill>
                  <a:srgbClr val="003DA5"/>
                </a:solidFill>
                <a:latin typeface="Calibri" pitchFamily="34" charset="0"/>
                <a:ea typeface="Calibri" pitchFamily="34" charset="-122"/>
                <a:cs typeface="Calibri" pitchFamily="34" charset="-120"/>
              </a:rPr>
              <a:t>GO TO</a:t>
            </a:r>
            <a:endParaRPr lang="en-US" sz="1100" dirty="0"/>
          </a:p>
        </p:txBody>
      </p:sp>
      <p:sp>
        <p:nvSpPr>
          <p:cNvPr id="25" name="Text 21"/>
          <p:cNvSpPr txBox="1"/>
          <p:nvPr/>
        </p:nvSpPr>
        <p:spPr>
          <a:xfrm>
            <a:off x="8001000" y="5148072"/>
            <a:ext cx="3611880" cy="1097280"/>
          </a:xfrm>
          <a:prstGeom prst="rect">
            <a:avLst/>
          </a:prstGeom>
          <a:noFill/>
          <a:ln/>
        </p:spPr>
        <p:txBody>
          <a:bodyPr wrap="square" lIns="0" tIns="0" rIns="0" bIns="0" rtlCol="0" anchor="t"/>
          <a:lstStyle/>
          <a:p>
            <a:pPr marL="0" indent="0">
              <a:spcAft>
                <a:spcPts val="500"/>
              </a:spcAft>
              <a:buNone/>
            </a:pPr>
            <a:r>
              <a:rPr lang="en-US" sz="1300" b="1" u="sng" dirty="0">
                <a:solidFill>
                  <a:srgbClr val="003DA5"/>
                </a:solidFill>
                <a:latin typeface="Calibri" pitchFamily="34" charset="0"/>
                <a:ea typeface="Calibri" pitchFamily="34" charset="-122"/>
                <a:cs typeface="Calibri" pitchFamily="34" charset="-120"/>
                <a:hlinkClick r:id="rId5">
                  <a:extLst>
                    <a:ext uri="{A12FA001-AC4F-418D-AE19-62706E023703}">
                      <ahyp:hlinkClr xmlns:ahyp="http://schemas.microsoft.com/office/drawing/2018/hyperlinkcolor" val="tx"/>
                    </a:ext>
                  </a:extLst>
                </a:hlinkClick>
              </a:rPr>
              <a:t>Maker Services page</a:t>
            </a:r>
            <a:endParaRPr lang="en-US" sz="1300" dirty="0"/>
          </a:p>
          <a:p>
            <a:pPr marL="0" indent="0">
              <a:spcAft>
                <a:spcPts val="500"/>
              </a:spcAft>
              <a:buNone/>
            </a:pPr>
            <a:r>
              <a:rPr lang="en-US" sz="1300" u="sng" dirty="0">
                <a:solidFill>
                  <a:srgbClr val="003DA5"/>
                </a:solidFill>
                <a:latin typeface="Calibri" pitchFamily="34" charset="0"/>
                <a:ea typeface="Calibri" pitchFamily="34" charset="-122"/>
                <a:cs typeface="Calibri" pitchFamily="34" charset="-120"/>
                <a:hlinkClick r:id="rId6">
                  <a:extLst>
                    <a:ext uri="{A12FA001-AC4F-418D-AE19-62706E023703}">
                      <ahyp:hlinkClr xmlns:ahyp="http://schemas.microsoft.com/office/drawing/2018/hyperlinkcolor" val="tx"/>
                    </a:ext>
                  </a:extLst>
                </a:hlinkClick>
              </a:rPr>
              <a:t>Book Alvaro Alvarez</a:t>
            </a:r>
            <a:endParaRPr lang="en-US" sz="1300" dirty="0"/>
          </a:p>
          <a:p>
            <a:pPr marL="0" indent="0">
              <a:spcAft>
                <a:spcPts val="500"/>
              </a:spcAft>
              <a:buNone/>
            </a:pPr>
            <a:r>
              <a:rPr lang="en-US" sz="1300" u="sng" dirty="0">
                <a:solidFill>
                  <a:srgbClr val="003DA5"/>
                </a:solidFill>
                <a:latin typeface="Calibri" pitchFamily="34" charset="0"/>
                <a:ea typeface="Calibri" pitchFamily="34" charset="-122"/>
                <a:cs typeface="Calibri" pitchFamily="34" charset="-120"/>
                <a:hlinkClick r:id="rId7">
                  <a:extLst>
                    <a:ext uri="{A12FA001-AC4F-418D-AE19-62706E023703}">
                      <ahyp:hlinkClr xmlns:ahyp="http://schemas.microsoft.com/office/drawing/2018/hyperlinkcolor" val="tx"/>
                    </a:ext>
                  </a:extLst>
                </a:hlinkClick>
              </a:rPr>
              <a:t>Brendon Wheeler — brendon.wheeler@ucr.edu</a:t>
            </a:r>
            <a:endParaRPr lang="en-US" sz="1300" dirty="0"/>
          </a:p>
          <a:p>
            <a:pPr marL="0" indent="0">
              <a:spcAft>
                <a:spcPts val="500"/>
              </a:spcAft>
              <a:buNone/>
            </a:pPr>
            <a:r>
              <a:rPr lang="en-US" sz="1300" u="sng" dirty="0">
                <a:solidFill>
                  <a:srgbClr val="003DA5"/>
                </a:solidFill>
                <a:latin typeface="Calibri" pitchFamily="34" charset="0"/>
                <a:ea typeface="Calibri" pitchFamily="34" charset="-122"/>
                <a:cs typeface="Calibri" pitchFamily="34" charset="-120"/>
                <a:hlinkClick r:id="rId8">
                  <a:extLst>
                    <a:ext uri="{A12FA001-AC4F-418D-AE19-62706E023703}">
                      <ahyp:hlinkClr xmlns:ahyp="http://schemas.microsoft.com/office/drawing/2018/hyperlinkcolor" val="tx"/>
                    </a:ext>
                  </a:extLst>
                </a:hlinkClick>
              </a:rPr>
              <a:t>3D modeling &amp; printing guide</a:t>
            </a:r>
            <a:endParaRPr lang="en-US" sz="1300" dirty="0"/>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name="Slide 49">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548640" y="384048"/>
            <a:ext cx="9144000" cy="256032"/>
          </a:xfrm>
          <a:prstGeom prst="rect">
            <a:avLst/>
          </a:prstGeom>
          <a:noFill/>
          <a:ln/>
        </p:spPr>
        <p:txBody>
          <a:bodyPr wrap="square" lIns="0" tIns="0" rIns="0" bIns="0" rtlCol="0" anchor="ctr"/>
          <a:lstStyle/>
          <a:p>
            <a:pPr marL="0" indent="0">
              <a:buNone/>
            </a:pPr>
            <a:r>
              <a:rPr lang="en-US" sz="1100" b="1" kern="0" spc="300" dirty="0">
                <a:solidFill>
                  <a:srgbClr val="003DA5"/>
                </a:solidFill>
                <a:latin typeface="Calibri" pitchFamily="34" charset="0"/>
                <a:ea typeface="Calibri" pitchFamily="34" charset="-122"/>
                <a:cs typeface="Calibri" pitchFamily="34" charset="-120"/>
              </a:rPr>
              <a:t>05 · CREATE</a:t>
            </a:r>
            <a:endParaRPr lang="en-US" sz="1100" dirty="0"/>
          </a:p>
        </p:txBody>
      </p:sp>
      <p:sp>
        <p:nvSpPr>
          <p:cNvPr id="3" name="Text 1"/>
          <p:cNvSpPr txBox="1"/>
          <p:nvPr/>
        </p:nvSpPr>
        <p:spPr>
          <a:xfrm>
            <a:off x="548640" y="658368"/>
            <a:ext cx="11064240" cy="685800"/>
          </a:xfrm>
          <a:prstGeom prst="rect">
            <a:avLst/>
          </a:prstGeom>
          <a:noFill/>
          <a:ln/>
        </p:spPr>
        <p:txBody>
          <a:bodyPr wrap="square" lIns="0" tIns="0" rIns="0" bIns="0" rtlCol="0" anchor="t"/>
          <a:lstStyle/>
          <a:p>
            <a:pPr marL="0" indent="0">
              <a:buNone/>
            </a:pPr>
            <a:r>
              <a:rPr lang="en-US" sz="3000" dirty="0">
                <a:solidFill>
                  <a:srgbClr val="0A1F44"/>
                </a:solidFill>
                <a:latin typeface="Cambria" pitchFamily="34" charset="0"/>
                <a:ea typeface="Cambria" pitchFamily="34" charset="-122"/>
                <a:cs typeface="Cambria" pitchFamily="34" charset="-120"/>
              </a:rPr>
              <a:t>The Creat’R Lab, Orbach Science Library</a:t>
            </a:r>
            <a:endParaRPr lang="en-US" sz="3000" dirty="0"/>
          </a:p>
        </p:txBody>
      </p:sp>
      <p:pic>
        <p:nvPicPr>
          <p:cNvPr id="4" name="Image 0" descr="preencoded.png"/>
          <p:cNvPicPr>
            <a:picLocks noChangeAspect="1"/>
          </p:cNvPicPr>
          <p:nvPr/>
        </p:nvPicPr>
        <p:blipFill>
          <a:blip r:embed="rId3"/>
          <a:stretch>
            <a:fillRect/>
          </a:stretch>
        </p:blipFill>
        <p:spPr>
          <a:xfrm>
            <a:off x="548640" y="6382512"/>
            <a:ext cx="1037744" cy="237744"/>
          </a:xfrm>
          <a:prstGeom prst="rect">
            <a:avLst/>
          </a:prstGeom>
        </p:spPr>
      </p:pic>
      <p:sp>
        <p:nvSpPr>
          <p:cNvPr id="5" name="Text 2"/>
          <p:cNvSpPr txBox="1"/>
          <p:nvPr/>
        </p:nvSpPr>
        <p:spPr>
          <a:xfrm>
            <a:off x="1769264" y="6382512"/>
            <a:ext cx="3657600" cy="237744"/>
          </a:xfrm>
          <a:prstGeom prst="rect">
            <a:avLst/>
          </a:prstGeom>
          <a:noFill/>
          <a:ln/>
        </p:spPr>
        <p:txBody>
          <a:bodyPr wrap="square" lIns="0" tIns="0" rIns="0" bIns="0" rtlCol="0" anchor="ctr"/>
          <a:lstStyle/>
          <a:p>
            <a:pPr marL="0" indent="0">
              <a:buNone/>
            </a:pPr>
            <a:r>
              <a:rPr lang="en-US" sz="900" dirty="0">
                <a:solidFill>
                  <a:srgbClr val="5F6B7D"/>
                </a:solidFill>
                <a:latin typeface="Calibri" pitchFamily="34" charset="0"/>
                <a:ea typeface="Calibri" pitchFamily="34" charset="-122"/>
                <a:cs typeface="Calibri" pitchFamily="34" charset="-120"/>
              </a:rPr>
              <a:t>Research &amp; Technology Services</a:t>
            </a:r>
            <a:endParaRPr lang="en-US" sz="900" dirty="0"/>
          </a:p>
        </p:txBody>
      </p:sp>
      <p:sp>
        <p:nvSpPr>
          <p:cNvPr id="6" name="Text 3"/>
          <p:cNvSpPr txBox="1"/>
          <p:nvPr/>
        </p:nvSpPr>
        <p:spPr>
          <a:xfrm>
            <a:off x="10728655" y="6382512"/>
            <a:ext cx="914400" cy="237744"/>
          </a:xfrm>
          <a:prstGeom prst="rect">
            <a:avLst/>
          </a:prstGeom>
          <a:noFill/>
          <a:ln/>
        </p:spPr>
        <p:txBody>
          <a:bodyPr wrap="square" lIns="0" tIns="0" rIns="0" bIns="0" rtlCol="0" anchor="ctr"/>
          <a:lstStyle/>
          <a:p>
            <a:pPr marL="0" indent="0" algn="r">
              <a:buNone/>
            </a:pPr>
            <a:r>
              <a:rPr lang="en-US" sz="900" dirty="0">
                <a:solidFill>
                  <a:srgbClr val="5F6B7D"/>
                </a:solidFill>
                <a:latin typeface="Calibri" pitchFamily="34" charset="0"/>
                <a:ea typeface="Calibri" pitchFamily="34" charset="-122"/>
                <a:cs typeface="Calibri" pitchFamily="34" charset="-120"/>
              </a:rPr>
              <a:t>49</a:t>
            </a:r>
            <a:endParaRPr lang="en-US" sz="900" dirty="0"/>
          </a:p>
        </p:txBody>
      </p:sp>
      <p:sp>
        <p:nvSpPr>
          <p:cNvPr id="7" name="Shape 4"/>
          <p:cNvSpPr/>
          <p:nvPr/>
        </p:nvSpPr>
        <p:spPr>
          <a:xfrm>
            <a:off x="658368" y="1755648"/>
            <a:ext cx="3456432" cy="2286000"/>
          </a:xfrm>
          <a:prstGeom prst="rect">
            <a:avLst/>
          </a:prstGeom>
          <a:ln w="15875">
            <a:solidFill>
              <a:srgbClr val="FFB81C"/>
            </a:solidFill>
            <a:prstDash val="solid"/>
          </a:ln>
        </p:spPr>
      </p:sp>
      <p:pic>
        <p:nvPicPr>
          <p:cNvPr id="8" name="Image 1" descr="preencoded.png"/>
          <p:cNvPicPr>
            <a:picLocks noChangeAspect="1"/>
          </p:cNvPicPr>
          <p:nvPr/>
        </p:nvPicPr>
        <p:blipFill>
          <a:blip r:embed="rId4"/>
          <a:stretch>
            <a:fillRect/>
          </a:stretch>
        </p:blipFill>
        <p:spPr>
          <a:xfrm>
            <a:off x="548640" y="1645920"/>
            <a:ext cx="3456432" cy="2286000"/>
          </a:xfrm>
          <a:prstGeom prst="rect">
            <a:avLst/>
          </a:prstGeom>
        </p:spPr>
      </p:pic>
      <p:sp>
        <p:nvSpPr>
          <p:cNvPr id="9" name="Text 5"/>
          <p:cNvSpPr txBox="1"/>
          <p:nvPr/>
        </p:nvSpPr>
        <p:spPr>
          <a:xfrm>
            <a:off x="548640" y="4160520"/>
            <a:ext cx="2377440" cy="365760"/>
          </a:xfrm>
          <a:prstGeom prst="rect">
            <a:avLst/>
          </a:prstGeom>
          <a:noFill/>
          <a:ln/>
        </p:spPr>
        <p:txBody>
          <a:bodyPr wrap="square" lIns="0" tIns="0" rIns="0" bIns="0" rtlCol="0" anchor="ctr"/>
          <a:lstStyle/>
          <a:p>
            <a:pPr marL="0" indent="0">
              <a:buNone/>
            </a:pPr>
            <a:r>
              <a:rPr lang="en-US" sz="1900" b="1" u="sng" dirty="0">
                <a:solidFill>
                  <a:srgbClr val="0A1F44"/>
                </a:solidFill>
                <a:latin typeface="Cambria" pitchFamily="34" charset="0"/>
                <a:ea typeface="Cambria" pitchFamily="34" charset="-122"/>
                <a:cs typeface="Cambria" pitchFamily="34" charset="-120"/>
                <a:hlinkClick r:id="rId5">
                  <a:extLst>
                    <a:ext uri="{A12FA001-AC4F-418D-AE19-62706E023703}">
                      <ahyp:hlinkClr xmlns:ahyp="http://schemas.microsoft.com/office/drawing/2018/hyperlinkcolor" val="tx"/>
                    </a:ext>
                  </a:extLst>
                </a:hlinkClick>
              </a:rPr>
              <a:t>Makerspace</a:t>
            </a:r>
            <a:endParaRPr lang="en-US" sz="1900" dirty="0"/>
          </a:p>
        </p:txBody>
      </p:sp>
      <p:sp>
        <p:nvSpPr>
          <p:cNvPr id="10" name="Text 6"/>
          <p:cNvSpPr txBox="1"/>
          <p:nvPr/>
        </p:nvSpPr>
        <p:spPr>
          <a:xfrm>
            <a:off x="2743200" y="4187952"/>
            <a:ext cx="1261872" cy="329184"/>
          </a:xfrm>
          <a:prstGeom prst="rect">
            <a:avLst/>
          </a:prstGeom>
          <a:noFill/>
          <a:ln/>
        </p:spPr>
        <p:txBody>
          <a:bodyPr wrap="square" lIns="0" tIns="0" rIns="0" bIns="0" rtlCol="0" anchor="ctr"/>
          <a:lstStyle/>
          <a:p>
            <a:pPr marL="0" indent="0" algn="r">
              <a:buNone/>
            </a:pPr>
            <a:r>
              <a:rPr lang="en-US" sz="1200" b="1" dirty="0">
                <a:solidFill>
                  <a:srgbClr val="003DA5"/>
                </a:solidFill>
                <a:latin typeface="Calibri" pitchFamily="34" charset="0"/>
                <a:ea typeface="Calibri" pitchFamily="34" charset="-122"/>
                <a:cs typeface="Calibri" pitchFamily="34" charset="-120"/>
              </a:rPr>
              <a:t>Room 140</a:t>
            </a:r>
            <a:endParaRPr lang="en-US" sz="1200" dirty="0"/>
          </a:p>
        </p:txBody>
      </p:sp>
      <p:sp>
        <p:nvSpPr>
          <p:cNvPr id="11" name="Text 7"/>
          <p:cNvSpPr txBox="1"/>
          <p:nvPr/>
        </p:nvSpPr>
        <p:spPr>
          <a:xfrm>
            <a:off x="548640" y="4590288"/>
            <a:ext cx="3383280" cy="868680"/>
          </a:xfrm>
          <a:prstGeom prst="rect">
            <a:avLst/>
          </a:prstGeom>
          <a:noFill/>
          <a:ln/>
        </p:spPr>
        <p:txBody>
          <a:bodyPr wrap="square" lIns="0" tIns="0" rIns="0" bIns="0" rtlCol="0" anchor="t"/>
          <a:lstStyle/>
          <a:p>
            <a:pPr marL="0" indent="0">
              <a:buNone/>
            </a:pPr>
            <a:r>
              <a:rPr lang="en-US" sz="1300" dirty="0">
                <a:solidFill>
                  <a:srgbClr val="5F6B7D"/>
                </a:solidFill>
                <a:latin typeface="Calibri" pitchFamily="34" charset="0"/>
                <a:ea typeface="Calibri" pitchFamily="34" charset="-122"/>
                <a:cs typeface="Calibri" pitchFamily="34" charset="-120"/>
              </a:rPr>
              <a:t>3D printers, laser engraver, sewing &amp; embroidery, electronics, workbench and tools</a:t>
            </a:r>
            <a:endParaRPr lang="en-US" sz="1300" dirty="0"/>
          </a:p>
        </p:txBody>
      </p:sp>
      <p:sp>
        <p:nvSpPr>
          <p:cNvPr id="12" name="Shape 8"/>
          <p:cNvSpPr/>
          <p:nvPr/>
        </p:nvSpPr>
        <p:spPr>
          <a:xfrm>
            <a:off x="4407408" y="1755648"/>
            <a:ext cx="3456432" cy="2286000"/>
          </a:xfrm>
          <a:prstGeom prst="rect">
            <a:avLst/>
          </a:prstGeom>
          <a:ln w="15875">
            <a:solidFill>
              <a:srgbClr val="FFB81C"/>
            </a:solidFill>
            <a:prstDash val="solid"/>
          </a:ln>
        </p:spPr>
      </p:sp>
      <p:pic>
        <p:nvPicPr>
          <p:cNvPr id="13" name="Image 2" descr="preencoded.png"/>
          <p:cNvPicPr>
            <a:picLocks noChangeAspect="1"/>
          </p:cNvPicPr>
          <p:nvPr/>
        </p:nvPicPr>
        <p:blipFill>
          <a:blip r:embed="rId6"/>
          <a:stretch>
            <a:fillRect/>
          </a:stretch>
        </p:blipFill>
        <p:spPr>
          <a:xfrm>
            <a:off x="4297680" y="1645920"/>
            <a:ext cx="3456432" cy="2286000"/>
          </a:xfrm>
          <a:prstGeom prst="rect">
            <a:avLst/>
          </a:prstGeom>
        </p:spPr>
      </p:pic>
      <p:sp>
        <p:nvSpPr>
          <p:cNvPr id="14" name="Text 9"/>
          <p:cNvSpPr txBox="1"/>
          <p:nvPr/>
        </p:nvSpPr>
        <p:spPr>
          <a:xfrm>
            <a:off x="4297680" y="4160520"/>
            <a:ext cx="2377440" cy="365760"/>
          </a:xfrm>
          <a:prstGeom prst="rect">
            <a:avLst/>
          </a:prstGeom>
          <a:noFill/>
          <a:ln/>
        </p:spPr>
        <p:txBody>
          <a:bodyPr wrap="square" lIns="0" tIns="0" rIns="0" bIns="0" rtlCol="0" anchor="ctr"/>
          <a:lstStyle/>
          <a:p>
            <a:pPr marL="0" indent="0">
              <a:buNone/>
            </a:pPr>
            <a:r>
              <a:rPr lang="en-US" sz="1900" b="1" u="sng" dirty="0">
                <a:solidFill>
                  <a:srgbClr val="0A1F44"/>
                </a:solidFill>
                <a:latin typeface="Cambria" pitchFamily="34" charset="0"/>
                <a:ea typeface="Cambria" pitchFamily="34" charset="-122"/>
                <a:cs typeface="Cambria" pitchFamily="34" charset="-120"/>
                <a:hlinkClick r:id="rId7">
                  <a:extLst>
                    <a:ext uri="{A12FA001-AC4F-418D-AE19-62706E023703}">
                      <ahyp:hlinkClr xmlns:ahyp="http://schemas.microsoft.com/office/drawing/2018/hyperlinkcolor" val="tx"/>
                    </a:ext>
                  </a:extLst>
                </a:hlinkClick>
              </a:rPr>
              <a:t>Robotics Lab</a:t>
            </a:r>
            <a:endParaRPr lang="en-US" sz="1900" dirty="0"/>
          </a:p>
        </p:txBody>
      </p:sp>
      <p:sp>
        <p:nvSpPr>
          <p:cNvPr id="15" name="Text 10"/>
          <p:cNvSpPr txBox="1"/>
          <p:nvPr/>
        </p:nvSpPr>
        <p:spPr>
          <a:xfrm>
            <a:off x="6492240" y="4187952"/>
            <a:ext cx="1261872" cy="329184"/>
          </a:xfrm>
          <a:prstGeom prst="rect">
            <a:avLst/>
          </a:prstGeom>
          <a:noFill/>
          <a:ln/>
        </p:spPr>
        <p:txBody>
          <a:bodyPr wrap="square" lIns="0" tIns="0" rIns="0" bIns="0" rtlCol="0" anchor="ctr"/>
          <a:lstStyle/>
          <a:p>
            <a:pPr marL="0" indent="0" algn="r">
              <a:buNone/>
            </a:pPr>
            <a:r>
              <a:rPr lang="en-US" sz="1200" b="1" dirty="0">
                <a:solidFill>
                  <a:srgbClr val="003DA5"/>
                </a:solidFill>
                <a:latin typeface="Calibri" pitchFamily="34" charset="0"/>
                <a:ea typeface="Calibri" pitchFamily="34" charset="-122"/>
                <a:cs typeface="Calibri" pitchFamily="34" charset="-120"/>
              </a:rPr>
              <a:t>Room 146</a:t>
            </a:r>
            <a:endParaRPr lang="en-US" sz="1200" dirty="0"/>
          </a:p>
        </p:txBody>
      </p:sp>
      <p:sp>
        <p:nvSpPr>
          <p:cNvPr id="16" name="Text 11"/>
          <p:cNvSpPr txBox="1"/>
          <p:nvPr/>
        </p:nvSpPr>
        <p:spPr>
          <a:xfrm>
            <a:off x="4297680" y="4590288"/>
            <a:ext cx="3383280" cy="868680"/>
          </a:xfrm>
          <a:prstGeom prst="rect">
            <a:avLst/>
          </a:prstGeom>
          <a:noFill/>
          <a:ln/>
        </p:spPr>
        <p:txBody>
          <a:bodyPr wrap="square" lIns="0" tIns="0" rIns="0" bIns="0" rtlCol="0" anchor="t"/>
          <a:lstStyle/>
          <a:p>
            <a:pPr marL="0" indent="0">
              <a:buNone/>
            </a:pPr>
            <a:r>
              <a:rPr lang="en-US" sz="1300" dirty="0">
                <a:solidFill>
                  <a:srgbClr val="5F6B7D"/>
                </a:solidFill>
                <a:latin typeface="Calibri" pitchFamily="34" charset="0"/>
                <a:ea typeface="Calibri" pitchFamily="34" charset="-122"/>
                <a:cs typeface="Calibri" pitchFamily="34" charset="-120"/>
              </a:rPr>
              <a:t>Raspberry Pi, Arduino, sensors and microcontrollers; kits for AI + robotics</a:t>
            </a:r>
            <a:endParaRPr lang="en-US" sz="1300" dirty="0"/>
          </a:p>
        </p:txBody>
      </p:sp>
      <p:sp>
        <p:nvSpPr>
          <p:cNvPr id="17" name="Shape 12"/>
          <p:cNvSpPr/>
          <p:nvPr/>
        </p:nvSpPr>
        <p:spPr>
          <a:xfrm>
            <a:off x="8156448" y="1755648"/>
            <a:ext cx="3456432" cy="2286000"/>
          </a:xfrm>
          <a:prstGeom prst="rect">
            <a:avLst/>
          </a:prstGeom>
          <a:ln w="15875">
            <a:solidFill>
              <a:srgbClr val="FFB81C"/>
            </a:solidFill>
            <a:prstDash val="solid"/>
          </a:ln>
        </p:spPr>
      </p:sp>
      <p:pic>
        <p:nvPicPr>
          <p:cNvPr id="18" name="Image 3" descr="preencoded.png"/>
          <p:cNvPicPr>
            <a:picLocks noChangeAspect="1"/>
          </p:cNvPicPr>
          <p:nvPr/>
        </p:nvPicPr>
        <p:blipFill>
          <a:blip r:embed="rId8"/>
          <a:stretch>
            <a:fillRect/>
          </a:stretch>
        </p:blipFill>
        <p:spPr>
          <a:xfrm>
            <a:off x="8046720" y="1645920"/>
            <a:ext cx="3456432" cy="2286000"/>
          </a:xfrm>
          <a:prstGeom prst="rect">
            <a:avLst/>
          </a:prstGeom>
        </p:spPr>
      </p:pic>
      <p:sp>
        <p:nvSpPr>
          <p:cNvPr id="19" name="Text 13"/>
          <p:cNvSpPr txBox="1"/>
          <p:nvPr/>
        </p:nvSpPr>
        <p:spPr>
          <a:xfrm>
            <a:off x="8046720" y="4160520"/>
            <a:ext cx="2377440" cy="365760"/>
          </a:xfrm>
          <a:prstGeom prst="rect">
            <a:avLst/>
          </a:prstGeom>
          <a:noFill/>
          <a:ln/>
        </p:spPr>
        <p:txBody>
          <a:bodyPr wrap="square" lIns="0" tIns="0" rIns="0" bIns="0" rtlCol="0" anchor="ctr"/>
          <a:lstStyle/>
          <a:p>
            <a:pPr marL="0" indent="0">
              <a:buNone/>
            </a:pPr>
            <a:r>
              <a:rPr lang="en-US" sz="1900" b="1" u="sng" dirty="0">
                <a:solidFill>
                  <a:srgbClr val="0A1F44"/>
                </a:solidFill>
                <a:latin typeface="Cambria" pitchFamily="34" charset="0"/>
                <a:ea typeface="Cambria" pitchFamily="34" charset="-122"/>
                <a:cs typeface="Cambria" pitchFamily="34" charset="-120"/>
                <a:hlinkClick r:id="rId9">
                  <a:extLst>
                    <a:ext uri="{A12FA001-AC4F-418D-AE19-62706E023703}">
                      <ahyp:hlinkClr xmlns:ahyp="http://schemas.microsoft.com/office/drawing/2018/hyperlinkcolor" val="tx"/>
                    </a:ext>
                  </a:extLst>
                </a:hlinkClick>
              </a:rPr>
              <a:t>3DXP Lab</a:t>
            </a:r>
            <a:endParaRPr lang="en-US" sz="1900" dirty="0"/>
          </a:p>
        </p:txBody>
      </p:sp>
      <p:sp>
        <p:nvSpPr>
          <p:cNvPr id="20" name="Text 14"/>
          <p:cNvSpPr txBox="1"/>
          <p:nvPr/>
        </p:nvSpPr>
        <p:spPr>
          <a:xfrm>
            <a:off x="10241280" y="4187952"/>
            <a:ext cx="1261872" cy="329184"/>
          </a:xfrm>
          <a:prstGeom prst="rect">
            <a:avLst/>
          </a:prstGeom>
          <a:noFill/>
          <a:ln/>
        </p:spPr>
        <p:txBody>
          <a:bodyPr wrap="square" lIns="0" tIns="0" rIns="0" bIns="0" rtlCol="0" anchor="ctr"/>
          <a:lstStyle/>
          <a:p>
            <a:pPr marL="0" indent="0" algn="r">
              <a:buNone/>
            </a:pPr>
            <a:r>
              <a:rPr lang="en-US" sz="1200" b="1" dirty="0">
                <a:solidFill>
                  <a:srgbClr val="003DA5"/>
                </a:solidFill>
                <a:latin typeface="Calibri" pitchFamily="34" charset="0"/>
                <a:ea typeface="Calibri" pitchFamily="34" charset="-122"/>
                <a:cs typeface="Calibri" pitchFamily="34" charset="-120"/>
              </a:rPr>
              <a:t>Room 145</a:t>
            </a:r>
            <a:endParaRPr lang="en-US" sz="1200" dirty="0"/>
          </a:p>
        </p:txBody>
      </p:sp>
      <p:sp>
        <p:nvSpPr>
          <p:cNvPr id="21" name="Text 15"/>
          <p:cNvSpPr txBox="1"/>
          <p:nvPr/>
        </p:nvSpPr>
        <p:spPr>
          <a:xfrm>
            <a:off x="8046720" y="4590288"/>
            <a:ext cx="3383280" cy="868680"/>
          </a:xfrm>
          <a:prstGeom prst="rect">
            <a:avLst/>
          </a:prstGeom>
          <a:noFill/>
          <a:ln/>
        </p:spPr>
        <p:txBody>
          <a:bodyPr wrap="square" lIns="0" tIns="0" rIns="0" bIns="0" rtlCol="0" anchor="t"/>
          <a:lstStyle/>
          <a:p>
            <a:pPr marL="0" indent="0">
              <a:buNone/>
            </a:pPr>
            <a:r>
              <a:rPr lang="en-US" sz="1300" dirty="0">
                <a:solidFill>
                  <a:srgbClr val="5F6B7D"/>
                </a:solidFill>
                <a:latin typeface="Calibri" pitchFamily="34" charset="0"/>
                <a:ea typeface="Calibri" pitchFamily="34" charset="-122"/>
                <a:cs typeface="Calibri" pitchFamily="34" charset="-120"/>
              </a:rPr>
              <a:t>VR/AR, 3D scanning, green screen, high-performance computers; Unity &amp; Meta Immersive Learning grant</a:t>
            </a:r>
            <a:endParaRPr lang="en-US" sz="1300" dirty="0"/>
          </a:p>
        </p:txBody>
      </p:sp>
      <p:sp>
        <p:nvSpPr>
          <p:cNvPr id="22" name="Text 16"/>
          <p:cNvSpPr txBox="1"/>
          <p:nvPr/>
        </p:nvSpPr>
        <p:spPr>
          <a:xfrm>
            <a:off x="548640" y="5623560"/>
            <a:ext cx="11064240" cy="411480"/>
          </a:xfrm>
          <a:prstGeom prst="rect">
            <a:avLst/>
          </a:prstGeom>
          <a:noFill/>
          <a:ln/>
        </p:spPr>
        <p:txBody>
          <a:bodyPr wrap="square" lIns="0" tIns="0" rIns="0" bIns="0" rtlCol="0" anchor="ctr"/>
          <a:lstStyle/>
          <a:p>
            <a:pPr marL="0" indent="0">
              <a:buNone/>
            </a:pPr>
            <a:r>
              <a:rPr lang="en-US" sz="1300" i="1" dirty="0">
                <a:solidFill>
                  <a:srgbClr val="003DA5"/>
                </a:solidFill>
                <a:latin typeface="Calibri" pitchFamily="34" charset="0"/>
                <a:ea typeface="Calibri" pitchFamily="34" charset="-122"/>
                <a:cs typeface="Calibri" pitchFamily="34" charset="-120"/>
              </a:rPr>
              <a:t>Free 3D modeling &amp; printing for research and coursework · equipment lending (GoPro, green screen, electronics kits) · staff and student assistants on hand</a:t>
            </a:r>
            <a:endParaRPr lang="en-US" sz="1300" dirty="0"/>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name="Slide 50">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548640" y="384048"/>
            <a:ext cx="9144000" cy="256032"/>
          </a:xfrm>
          <a:prstGeom prst="rect">
            <a:avLst/>
          </a:prstGeom>
          <a:noFill/>
          <a:ln/>
        </p:spPr>
        <p:txBody>
          <a:bodyPr wrap="square" lIns="0" tIns="0" rIns="0" bIns="0" rtlCol="0" anchor="ctr"/>
          <a:lstStyle/>
          <a:p>
            <a:pPr marL="0" indent="0">
              <a:buNone/>
            </a:pPr>
            <a:r>
              <a:rPr lang="en-US" sz="1100" b="1" kern="0" spc="300" dirty="0">
                <a:solidFill>
                  <a:srgbClr val="003DA5"/>
                </a:solidFill>
                <a:latin typeface="Calibri" pitchFamily="34" charset="0"/>
                <a:ea typeface="Calibri" pitchFamily="34" charset="-122"/>
                <a:cs typeface="Calibri" pitchFamily="34" charset="-120"/>
              </a:rPr>
              <a:t>05 · CREATE</a:t>
            </a:r>
            <a:endParaRPr lang="en-US" sz="1100" dirty="0"/>
          </a:p>
        </p:txBody>
      </p:sp>
      <p:sp>
        <p:nvSpPr>
          <p:cNvPr id="3" name="Text 1"/>
          <p:cNvSpPr txBox="1"/>
          <p:nvPr/>
        </p:nvSpPr>
        <p:spPr>
          <a:xfrm>
            <a:off x="548640" y="658368"/>
            <a:ext cx="11064240" cy="685800"/>
          </a:xfrm>
          <a:prstGeom prst="rect">
            <a:avLst/>
          </a:prstGeom>
          <a:noFill/>
          <a:ln/>
        </p:spPr>
        <p:txBody>
          <a:bodyPr wrap="square" lIns="0" tIns="0" rIns="0" bIns="0" rtlCol="0" anchor="t"/>
          <a:lstStyle/>
          <a:p>
            <a:pPr marL="0" indent="0">
              <a:buNone/>
            </a:pPr>
            <a:r>
              <a:rPr lang="en-US" sz="3000" dirty="0">
                <a:solidFill>
                  <a:srgbClr val="0A1F44"/>
                </a:solidFill>
                <a:latin typeface="Cambria" pitchFamily="34" charset="0"/>
                <a:ea typeface="Cambria" pitchFamily="34" charset="-122"/>
                <a:cs typeface="Cambria" pitchFamily="34" charset="-120"/>
              </a:rPr>
              <a:t>Robotics: Prototypes Connect Code with the Physical World</a:t>
            </a:r>
            <a:endParaRPr lang="en-US" sz="3000" dirty="0"/>
          </a:p>
        </p:txBody>
      </p:sp>
      <p:pic>
        <p:nvPicPr>
          <p:cNvPr id="4" name="Image 0" descr="preencoded.png"/>
          <p:cNvPicPr>
            <a:picLocks noChangeAspect="1"/>
          </p:cNvPicPr>
          <p:nvPr/>
        </p:nvPicPr>
        <p:blipFill>
          <a:blip r:embed="rId3"/>
          <a:stretch>
            <a:fillRect/>
          </a:stretch>
        </p:blipFill>
        <p:spPr>
          <a:xfrm>
            <a:off x="548640" y="6382512"/>
            <a:ext cx="1037744" cy="237744"/>
          </a:xfrm>
          <a:prstGeom prst="rect">
            <a:avLst/>
          </a:prstGeom>
        </p:spPr>
      </p:pic>
      <p:sp>
        <p:nvSpPr>
          <p:cNvPr id="5" name="Text 2"/>
          <p:cNvSpPr txBox="1"/>
          <p:nvPr/>
        </p:nvSpPr>
        <p:spPr>
          <a:xfrm>
            <a:off x="1769264" y="6382512"/>
            <a:ext cx="3657600" cy="237744"/>
          </a:xfrm>
          <a:prstGeom prst="rect">
            <a:avLst/>
          </a:prstGeom>
          <a:noFill/>
          <a:ln/>
        </p:spPr>
        <p:txBody>
          <a:bodyPr wrap="square" lIns="0" tIns="0" rIns="0" bIns="0" rtlCol="0" anchor="ctr"/>
          <a:lstStyle/>
          <a:p>
            <a:pPr marL="0" indent="0">
              <a:buNone/>
            </a:pPr>
            <a:r>
              <a:rPr lang="en-US" sz="900" dirty="0">
                <a:solidFill>
                  <a:srgbClr val="5F6B7D"/>
                </a:solidFill>
                <a:latin typeface="Calibri" pitchFamily="34" charset="0"/>
                <a:ea typeface="Calibri" pitchFamily="34" charset="-122"/>
                <a:cs typeface="Calibri" pitchFamily="34" charset="-120"/>
              </a:rPr>
              <a:t>Research &amp; Technology Services</a:t>
            </a:r>
            <a:endParaRPr lang="en-US" sz="900" dirty="0"/>
          </a:p>
        </p:txBody>
      </p:sp>
      <p:sp>
        <p:nvSpPr>
          <p:cNvPr id="6" name="Text 3"/>
          <p:cNvSpPr txBox="1"/>
          <p:nvPr/>
        </p:nvSpPr>
        <p:spPr>
          <a:xfrm>
            <a:off x="10728655" y="6382512"/>
            <a:ext cx="914400" cy="237744"/>
          </a:xfrm>
          <a:prstGeom prst="rect">
            <a:avLst/>
          </a:prstGeom>
          <a:noFill/>
          <a:ln/>
        </p:spPr>
        <p:txBody>
          <a:bodyPr wrap="square" lIns="0" tIns="0" rIns="0" bIns="0" rtlCol="0" anchor="ctr"/>
          <a:lstStyle/>
          <a:p>
            <a:pPr marL="0" indent="0" algn="r">
              <a:buNone/>
            </a:pPr>
            <a:r>
              <a:rPr lang="en-US" sz="900" dirty="0">
                <a:solidFill>
                  <a:srgbClr val="5F6B7D"/>
                </a:solidFill>
                <a:latin typeface="Calibri" pitchFamily="34" charset="0"/>
                <a:ea typeface="Calibri" pitchFamily="34" charset="-122"/>
                <a:cs typeface="Calibri" pitchFamily="34" charset="-120"/>
              </a:rPr>
              <a:t>50</a:t>
            </a:r>
            <a:endParaRPr lang="en-US" sz="900" dirty="0"/>
          </a:p>
        </p:txBody>
      </p:sp>
      <p:sp>
        <p:nvSpPr>
          <p:cNvPr id="7" name="Shape 4"/>
          <p:cNvSpPr/>
          <p:nvPr/>
        </p:nvSpPr>
        <p:spPr>
          <a:xfrm>
            <a:off x="658368" y="1755648"/>
            <a:ext cx="3566160" cy="2377440"/>
          </a:xfrm>
          <a:prstGeom prst="rect">
            <a:avLst/>
          </a:prstGeom>
          <a:ln w="15875">
            <a:solidFill>
              <a:srgbClr val="FFB81C"/>
            </a:solidFill>
            <a:prstDash val="solid"/>
          </a:ln>
        </p:spPr>
      </p:sp>
      <p:pic>
        <p:nvPicPr>
          <p:cNvPr id="8" name="Image 1" descr="preencoded.png"/>
          <p:cNvPicPr>
            <a:picLocks noChangeAspect="1"/>
          </p:cNvPicPr>
          <p:nvPr/>
        </p:nvPicPr>
        <p:blipFill>
          <a:blip r:embed="rId4"/>
          <a:stretch>
            <a:fillRect/>
          </a:stretch>
        </p:blipFill>
        <p:spPr>
          <a:xfrm>
            <a:off x="548640" y="1645920"/>
            <a:ext cx="3566160" cy="2377440"/>
          </a:xfrm>
          <a:prstGeom prst="rect">
            <a:avLst/>
          </a:prstGeom>
        </p:spPr>
      </p:pic>
      <p:sp>
        <p:nvSpPr>
          <p:cNvPr id="9" name="Shape 5"/>
          <p:cNvSpPr/>
          <p:nvPr/>
        </p:nvSpPr>
        <p:spPr>
          <a:xfrm>
            <a:off x="4453128" y="1755648"/>
            <a:ext cx="3566160" cy="2377440"/>
          </a:xfrm>
          <a:prstGeom prst="rect">
            <a:avLst/>
          </a:prstGeom>
          <a:ln w="15875">
            <a:solidFill>
              <a:srgbClr val="FFB81C"/>
            </a:solidFill>
            <a:prstDash val="solid"/>
          </a:ln>
        </p:spPr>
      </p:sp>
      <p:pic>
        <p:nvPicPr>
          <p:cNvPr id="10" name="Image 2" descr="preencoded.png"/>
          <p:cNvPicPr>
            <a:picLocks noChangeAspect="1"/>
          </p:cNvPicPr>
          <p:nvPr/>
        </p:nvPicPr>
        <p:blipFill>
          <a:blip r:embed="rId5"/>
          <a:stretch>
            <a:fillRect/>
          </a:stretch>
        </p:blipFill>
        <p:spPr>
          <a:xfrm>
            <a:off x="4343400" y="1645920"/>
            <a:ext cx="3566160" cy="2377440"/>
          </a:xfrm>
          <a:prstGeom prst="rect">
            <a:avLst/>
          </a:prstGeom>
        </p:spPr>
      </p:pic>
      <p:sp>
        <p:nvSpPr>
          <p:cNvPr id="11" name="Shape 6"/>
          <p:cNvSpPr/>
          <p:nvPr/>
        </p:nvSpPr>
        <p:spPr>
          <a:xfrm>
            <a:off x="8229600" y="1645920"/>
            <a:ext cx="3337560" cy="2212439"/>
          </a:xfrm>
          <a:prstGeom prst="rect">
            <a:avLst/>
          </a:prstGeom>
          <a:solidFill>
            <a:srgbClr val="FFFFFF"/>
          </a:solidFill>
          <a:ln w="6350">
            <a:solidFill>
              <a:srgbClr val="D3D9E1"/>
            </a:solidFill>
            <a:prstDash val="solid"/>
          </a:ln>
          <a:effectLst>
            <a:outerShdw blurRad="101600" dist="38100" dir="5400000" algn="bl" rotWithShape="0">
              <a:srgbClr val="0A1F44">
                <a:alpha val="22000"/>
              </a:srgbClr>
            </a:outerShdw>
          </a:effectLst>
        </p:spPr>
      </p:sp>
      <p:pic>
        <p:nvPicPr>
          <p:cNvPr id="12" name="Image 3" descr="preencoded.png"/>
          <p:cNvPicPr>
            <a:picLocks noChangeAspect="1"/>
          </p:cNvPicPr>
          <p:nvPr/>
        </p:nvPicPr>
        <p:blipFill>
          <a:blip r:embed="rId6"/>
          <a:stretch>
            <a:fillRect/>
          </a:stretch>
        </p:blipFill>
        <p:spPr>
          <a:xfrm>
            <a:off x="8229600" y="1645920"/>
            <a:ext cx="3337560" cy="2212439"/>
          </a:xfrm>
          <a:prstGeom prst="rect">
            <a:avLst/>
          </a:prstGeom>
        </p:spPr>
      </p:pic>
      <p:sp>
        <p:nvSpPr>
          <p:cNvPr id="13" name="Text 7"/>
          <p:cNvSpPr txBox="1"/>
          <p:nvPr/>
        </p:nvSpPr>
        <p:spPr>
          <a:xfrm>
            <a:off x="548640" y="4224528"/>
            <a:ext cx="3566160" cy="274320"/>
          </a:xfrm>
          <a:prstGeom prst="rect">
            <a:avLst/>
          </a:prstGeom>
          <a:noFill/>
          <a:ln/>
        </p:spPr>
        <p:txBody>
          <a:bodyPr wrap="square" lIns="0" tIns="0" rIns="0" bIns="0" rtlCol="0" anchor="ctr"/>
          <a:lstStyle/>
          <a:p>
            <a:pPr marL="0" indent="0">
              <a:buNone/>
            </a:pPr>
            <a:r>
              <a:rPr lang="en-US" sz="1300" b="1" dirty="0">
                <a:solidFill>
                  <a:srgbClr val="0A1F44"/>
                </a:solidFill>
                <a:latin typeface="Calibri" pitchFamily="34" charset="0"/>
                <a:ea typeface="Calibri" pitchFamily="34" charset="-122"/>
                <a:cs typeface="Calibri" pitchFamily="34" charset="-120"/>
              </a:rPr>
              <a:t>Sensors and microcontrollers</a:t>
            </a:r>
            <a:endParaRPr lang="en-US" sz="1300" dirty="0"/>
          </a:p>
        </p:txBody>
      </p:sp>
      <p:sp>
        <p:nvSpPr>
          <p:cNvPr id="14" name="Text 8"/>
          <p:cNvSpPr txBox="1"/>
          <p:nvPr/>
        </p:nvSpPr>
        <p:spPr>
          <a:xfrm>
            <a:off x="4343400" y="4224528"/>
            <a:ext cx="3566160" cy="274320"/>
          </a:xfrm>
          <a:prstGeom prst="rect">
            <a:avLst/>
          </a:prstGeom>
          <a:noFill/>
          <a:ln/>
        </p:spPr>
        <p:txBody>
          <a:bodyPr wrap="square" lIns="0" tIns="0" rIns="0" bIns="0" rtlCol="0" anchor="ctr"/>
          <a:lstStyle/>
          <a:p>
            <a:pPr marL="0" indent="0">
              <a:buNone/>
            </a:pPr>
            <a:r>
              <a:rPr lang="en-US" sz="1300" b="1" dirty="0">
                <a:solidFill>
                  <a:srgbClr val="0A1F44"/>
                </a:solidFill>
                <a:latin typeface="Calibri" pitchFamily="34" charset="0"/>
                <a:ea typeface="Calibri" pitchFamily="34" charset="-122"/>
                <a:cs typeface="Calibri" pitchFamily="34" charset="-120"/>
              </a:rPr>
              <a:t>Coding and AI in a physical system</a:t>
            </a:r>
            <a:endParaRPr lang="en-US" sz="1300" dirty="0"/>
          </a:p>
        </p:txBody>
      </p:sp>
      <p:sp>
        <p:nvSpPr>
          <p:cNvPr id="15" name="Text 9"/>
          <p:cNvSpPr txBox="1"/>
          <p:nvPr/>
        </p:nvSpPr>
        <p:spPr>
          <a:xfrm>
            <a:off x="8229600" y="4224528"/>
            <a:ext cx="3337560" cy="274320"/>
          </a:xfrm>
          <a:prstGeom prst="rect">
            <a:avLst/>
          </a:prstGeom>
          <a:noFill/>
          <a:ln/>
        </p:spPr>
        <p:txBody>
          <a:bodyPr wrap="square" lIns="0" tIns="0" rIns="0" bIns="0" rtlCol="0" anchor="ctr"/>
          <a:lstStyle/>
          <a:p>
            <a:pPr marL="0" indent="0">
              <a:buNone/>
            </a:pPr>
            <a:r>
              <a:rPr lang="en-US" sz="1300" b="1" dirty="0">
                <a:solidFill>
                  <a:srgbClr val="0A1F44"/>
                </a:solidFill>
                <a:latin typeface="Calibri" pitchFamily="34" charset="0"/>
                <a:ea typeface="Calibri" pitchFamily="34" charset="-122"/>
                <a:cs typeface="Calibri" pitchFamily="34" charset="-120"/>
              </a:rPr>
              <a:t>Raspberry Pi, Arduino and sensor kits</a:t>
            </a:r>
            <a:endParaRPr lang="en-US" sz="1300" dirty="0"/>
          </a:p>
        </p:txBody>
      </p:sp>
      <p:sp>
        <p:nvSpPr>
          <p:cNvPr id="16" name="Text 10"/>
          <p:cNvSpPr txBox="1"/>
          <p:nvPr/>
        </p:nvSpPr>
        <p:spPr>
          <a:xfrm>
            <a:off x="548640" y="4709160"/>
            <a:ext cx="11064240" cy="640080"/>
          </a:xfrm>
          <a:prstGeom prst="rect">
            <a:avLst/>
          </a:prstGeom>
          <a:noFill/>
          <a:ln/>
        </p:spPr>
        <p:txBody>
          <a:bodyPr wrap="square" lIns="0" tIns="0" rIns="0" bIns="0" rtlCol="0" anchor="t"/>
          <a:lstStyle/>
          <a:p>
            <a:pPr marL="0" indent="0">
              <a:buNone/>
            </a:pPr>
            <a:r>
              <a:rPr lang="en-US" sz="1450" dirty="0">
                <a:solidFill>
                  <a:srgbClr val="1D2533"/>
                </a:solidFill>
                <a:latin typeface="Calibri" pitchFamily="34" charset="0"/>
                <a:ea typeface="Calibri" pitchFamily="34" charset="-122"/>
                <a:cs typeface="Calibri" pitchFamily="34" charset="-120"/>
              </a:rPr>
              <a:t>A prototype makes methods visible and gives researchers something to test — from convolutional neural nets that recognize objects to sensor rigs for field data.</a:t>
            </a:r>
            <a:endParaRPr lang="en-US" sz="1450" dirty="0"/>
          </a:p>
        </p:txBody>
      </p:sp>
      <p:sp>
        <p:nvSpPr>
          <p:cNvPr id="17" name="Text 11"/>
          <p:cNvSpPr txBox="1"/>
          <p:nvPr/>
        </p:nvSpPr>
        <p:spPr>
          <a:xfrm>
            <a:off x="548640" y="5577840"/>
            <a:ext cx="10972800" cy="274320"/>
          </a:xfrm>
          <a:prstGeom prst="rect">
            <a:avLst/>
          </a:prstGeom>
          <a:noFill/>
          <a:ln/>
        </p:spPr>
        <p:txBody>
          <a:bodyPr wrap="square" lIns="0" tIns="0" rIns="0" bIns="0" rtlCol="0" anchor="ctr"/>
          <a:lstStyle/>
          <a:p>
            <a:pPr marL="0" indent="0">
              <a:buNone/>
            </a:pPr>
            <a:r>
              <a:rPr lang="en-US" sz="1300" b="1" u="sng" dirty="0">
                <a:solidFill>
                  <a:srgbClr val="003DA5"/>
                </a:solidFill>
                <a:latin typeface="Calibri" pitchFamily="34" charset="0"/>
                <a:ea typeface="Calibri" pitchFamily="34" charset="-122"/>
                <a:cs typeface="Calibri" pitchFamily="34" charset="-120"/>
                <a:hlinkClick r:id="rId7">
                  <a:extLst>
                    <a:ext uri="{A12FA001-AC4F-418D-AE19-62706E023703}">
                      <ahyp:hlinkClr xmlns:ahyp="http://schemas.microsoft.com/office/drawing/2018/hyperlinkcolor" val="tx"/>
                    </a:ext>
                  </a:extLst>
                </a:hlinkClick>
              </a:rPr>
              <a:t>Robotics Lab, Orbach Room 146</a:t>
            </a:r>
            <a:r>
              <a:rPr lang="en-US" sz="1300" dirty="0">
                <a:solidFill>
                  <a:srgbClr val="1D2533"/>
                </a:solidFill>
                <a:latin typeface="Calibri" pitchFamily="34" charset="0"/>
                <a:ea typeface="Calibri" pitchFamily="34" charset="-122"/>
                <a:cs typeface="Calibri" pitchFamily="34" charset="-120"/>
              </a:rPr>
              <a:t>   ·   </a:t>
            </a:r>
            <a:r>
              <a:rPr lang="en-US" sz="1300" b="1" u="sng" dirty="0">
                <a:solidFill>
                  <a:srgbClr val="003DA5"/>
                </a:solidFill>
                <a:latin typeface="Calibri" pitchFamily="34" charset="0"/>
                <a:ea typeface="Calibri" pitchFamily="34" charset="-122"/>
                <a:cs typeface="Calibri" pitchFamily="34" charset="-120"/>
                <a:hlinkClick r:id="rId8">
                  <a:extLst>
                    <a:ext uri="{A12FA001-AC4F-418D-AE19-62706E023703}">
                      <ahyp:hlinkClr xmlns:ahyp="http://schemas.microsoft.com/office/drawing/2018/hyperlinkcolor" val="tx"/>
                    </a:ext>
                  </a:extLst>
                </a:hlinkClick>
              </a:rPr>
              <a:t>AI + Robotics Camp story</a:t>
            </a:r>
            <a:endParaRPr lang="en-US" sz="1300" dirty="0"/>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name="Slide 51">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548640" y="384048"/>
            <a:ext cx="9144000" cy="256032"/>
          </a:xfrm>
          <a:prstGeom prst="rect">
            <a:avLst/>
          </a:prstGeom>
          <a:noFill/>
          <a:ln/>
        </p:spPr>
        <p:txBody>
          <a:bodyPr wrap="square" lIns="0" tIns="0" rIns="0" bIns="0" rtlCol="0" anchor="ctr"/>
          <a:lstStyle/>
          <a:p>
            <a:pPr marL="0" indent="0">
              <a:buNone/>
            </a:pPr>
            <a:r>
              <a:rPr lang="en-US" sz="1100" b="1" kern="0" spc="300" dirty="0">
                <a:solidFill>
                  <a:srgbClr val="003DA5"/>
                </a:solidFill>
                <a:latin typeface="Calibri" pitchFamily="34" charset="0"/>
                <a:ea typeface="Calibri" pitchFamily="34" charset="-122"/>
                <a:cs typeface="Calibri" pitchFamily="34" charset="-120"/>
              </a:rPr>
              <a:t>05 · CREATE</a:t>
            </a:r>
            <a:endParaRPr lang="en-US" sz="1100" dirty="0"/>
          </a:p>
        </p:txBody>
      </p:sp>
      <p:sp>
        <p:nvSpPr>
          <p:cNvPr id="3" name="Text 1"/>
          <p:cNvSpPr txBox="1"/>
          <p:nvPr/>
        </p:nvSpPr>
        <p:spPr>
          <a:xfrm>
            <a:off x="548640" y="658368"/>
            <a:ext cx="11064240" cy="685800"/>
          </a:xfrm>
          <a:prstGeom prst="rect">
            <a:avLst/>
          </a:prstGeom>
          <a:noFill/>
          <a:ln/>
        </p:spPr>
        <p:txBody>
          <a:bodyPr wrap="square" lIns="0" tIns="0" rIns="0" bIns="0" rtlCol="0" anchor="t"/>
          <a:lstStyle/>
          <a:p>
            <a:pPr marL="0" indent="0">
              <a:buNone/>
            </a:pPr>
            <a:r>
              <a:rPr lang="en-US" sz="3000" dirty="0">
                <a:solidFill>
                  <a:srgbClr val="0A1F44"/>
                </a:solidFill>
                <a:latin typeface="Cambria" pitchFamily="34" charset="0"/>
                <a:ea typeface="Cambria" pitchFamily="34" charset="-122"/>
                <a:cs typeface="Cambria" pitchFamily="34" charset="-120"/>
              </a:rPr>
              <a:t>STAR Lab — Scholarly Technology &amp; Research</a:t>
            </a:r>
            <a:endParaRPr lang="en-US" sz="3000" dirty="0"/>
          </a:p>
        </p:txBody>
      </p:sp>
      <p:pic>
        <p:nvPicPr>
          <p:cNvPr id="4" name="Image 0" descr="preencoded.png"/>
          <p:cNvPicPr>
            <a:picLocks noChangeAspect="1"/>
          </p:cNvPicPr>
          <p:nvPr/>
        </p:nvPicPr>
        <p:blipFill>
          <a:blip r:embed="rId3"/>
          <a:stretch>
            <a:fillRect/>
          </a:stretch>
        </p:blipFill>
        <p:spPr>
          <a:xfrm>
            <a:off x="548640" y="6382512"/>
            <a:ext cx="1037744" cy="237744"/>
          </a:xfrm>
          <a:prstGeom prst="rect">
            <a:avLst/>
          </a:prstGeom>
        </p:spPr>
      </p:pic>
      <p:sp>
        <p:nvSpPr>
          <p:cNvPr id="5" name="Text 2"/>
          <p:cNvSpPr txBox="1"/>
          <p:nvPr/>
        </p:nvSpPr>
        <p:spPr>
          <a:xfrm>
            <a:off x="1769264" y="6382512"/>
            <a:ext cx="3657600" cy="237744"/>
          </a:xfrm>
          <a:prstGeom prst="rect">
            <a:avLst/>
          </a:prstGeom>
          <a:noFill/>
          <a:ln/>
        </p:spPr>
        <p:txBody>
          <a:bodyPr wrap="square" lIns="0" tIns="0" rIns="0" bIns="0" rtlCol="0" anchor="ctr"/>
          <a:lstStyle/>
          <a:p>
            <a:pPr marL="0" indent="0">
              <a:buNone/>
            </a:pPr>
            <a:r>
              <a:rPr lang="en-US" sz="900" dirty="0">
                <a:solidFill>
                  <a:srgbClr val="5F6B7D"/>
                </a:solidFill>
                <a:latin typeface="Calibri" pitchFamily="34" charset="0"/>
                <a:ea typeface="Calibri" pitchFamily="34" charset="-122"/>
                <a:cs typeface="Calibri" pitchFamily="34" charset="-120"/>
              </a:rPr>
              <a:t>Research &amp; Technology Services</a:t>
            </a:r>
            <a:endParaRPr lang="en-US" sz="900" dirty="0"/>
          </a:p>
        </p:txBody>
      </p:sp>
      <p:sp>
        <p:nvSpPr>
          <p:cNvPr id="6" name="Text 3"/>
          <p:cNvSpPr txBox="1"/>
          <p:nvPr/>
        </p:nvSpPr>
        <p:spPr>
          <a:xfrm>
            <a:off x="10728655" y="6382512"/>
            <a:ext cx="914400" cy="237744"/>
          </a:xfrm>
          <a:prstGeom prst="rect">
            <a:avLst/>
          </a:prstGeom>
          <a:noFill/>
          <a:ln/>
        </p:spPr>
        <p:txBody>
          <a:bodyPr wrap="square" lIns="0" tIns="0" rIns="0" bIns="0" rtlCol="0" anchor="ctr"/>
          <a:lstStyle/>
          <a:p>
            <a:pPr marL="0" indent="0" algn="r">
              <a:buNone/>
            </a:pPr>
            <a:r>
              <a:rPr lang="en-US" sz="900" dirty="0">
                <a:solidFill>
                  <a:srgbClr val="5F6B7D"/>
                </a:solidFill>
                <a:latin typeface="Calibri" pitchFamily="34" charset="0"/>
                <a:ea typeface="Calibri" pitchFamily="34" charset="-122"/>
                <a:cs typeface="Calibri" pitchFamily="34" charset="-120"/>
              </a:rPr>
              <a:t>51</a:t>
            </a:r>
            <a:endParaRPr lang="en-US" sz="900" dirty="0"/>
          </a:p>
        </p:txBody>
      </p:sp>
      <p:sp>
        <p:nvSpPr>
          <p:cNvPr id="7" name="Shape 4"/>
          <p:cNvSpPr/>
          <p:nvPr/>
        </p:nvSpPr>
        <p:spPr>
          <a:xfrm>
            <a:off x="658368" y="1664208"/>
            <a:ext cx="3568238" cy="4617720"/>
          </a:xfrm>
          <a:prstGeom prst="rect">
            <a:avLst/>
          </a:prstGeom>
          <a:ln w="15875">
            <a:solidFill>
              <a:srgbClr val="FFB81C"/>
            </a:solidFill>
            <a:prstDash val="solid"/>
          </a:ln>
        </p:spPr>
      </p:sp>
      <p:sp>
        <p:nvSpPr>
          <p:cNvPr id="8" name="Shape 5"/>
          <p:cNvSpPr/>
          <p:nvPr/>
        </p:nvSpPr>
        <p:spPr>
          <a:xfrm>
            <a:off x="548640" y="1554480"/>
            <a:ext cx="3568238" cy="4617720"/>
          </a:xfrm>
          <a:prstGeom prst="rect">
            <a:avLst/>
          </a:prstGeom>
          <a:solidFill>
            <a:srgbClr val="FFFFFF"/>
          </a:solidFill>
          <a:ln w="6350">
            <a:solidFill>
              <a:srgbClr val="D3D9E1"/>
            </a:solidFill>
            <a:prstDash val="solid"/>
          </a:ln>
          <a:effectLst>
            <a:outerShdw blurRad="101600" dist="38100" dir="5400000" algn="bl" rotWithShape="0">
              <a:srgbClr val="0A1F44">
                <a:alpha val="22000"/>
              </a:srgbClr>
            </a:outerShdw>
          </a:effectLst>
        </p:spPr>
      </p:sp>
      <p:pic>
        <p:nvPicPr>
          <p:cNvPr id="9" name="Image 1" descr="preencoded.png"/>
          <p:cNvPicPr>
            <a:picLocks noChangeAspect="1"/>
          </p:cNvPicPr>
          <p:nvPr/>
        </p:nvPicPr>
        <p:blipFill>
          <a:blip r:embed="rId4"/>
          <a:stretch>
            <a:fillRect/>
          </a:stretch>
        </p:blipFill>
        <p:spPr>
          <a:xfrm>
            <a:off x="548640" y="1554480"/>
            <a:ext cx="3568238" cy="4617720"/>
          </a:xfrm>
          <a:prstGeom prst="rect">
            <a:avLst/>
          </a:prstGeom>
        </p:spPr>
      </p:pic>
      <p:sp>
        <p:nvSpPr>
          <p:cNvPr id="10" name="Text 6"/>
          <p:cNvSpPr txBox="1"/>
          <p:nvPr/>
        </p:nvSpPr>
        <p:spPr>
          <a:xfrm>
            <a:off x="4892040" y="1600200"/>
            <a:ext cx="6675120" cy="685800"/>
          </a:xfrm>
          <a:prstGeom prst="rect">
            <a:avLst/>
          </a:prstGeom>
          <a:noFill/>
          <a:ln/>
        </p:spPr>
        <p:txBody>
          <a:bodyPr wrap="square" lIns="0" tIns="0" rIns="0" bIns="0" rtlCol="0" anchor="t"/>
          <a:lstStyle/>
          <a:p>
            <a:pPr marL="0" indent="0">
              <a:buNone/>
            </a:pPr>
            <a:r>
              <a:rPr lang="en-US" sz="1800" i="1" dirty="0">
                <a:solidFill>
                  <a:srgbClr val="0A1F44"/>
                </a:solidFill>
                <a:latin typeface="Cambria" pitchFamily="34" charset="0"/>
                <a:ea typeface="Cambria" pitchFamily="34" charset="-122"/>
                <a:cs typeface="Cambria" pitchFamily="34" charset="-120"/>
              </a:rPr>
              <a:t>High-performance equipment and software for your research and projects — Orbach Science Library, Room 147.</a:t>
            </a:r>
            <a:endParaRPr lang="en-US" sz="1800" dirty="0"/>
          </a:p>
        </p:txBody>
      </p:sp>
      <p:sp>
        <p:nvSpPr>
          <p:cNvPr id="11" name="Shape 7"/>
          <p:cNvSpPr/>
          <p:nvPr/>
        </p:nvSpPr>
        <p:spPr>
          <a:xfrm>
            <a:off x="5001768" y="2578608"/>
            <a:ext cx="3154680" cy="1920240"/>
          </a:xfrm>
          <a:prstGeom prst="rect">
            <a:avLst/>
          </a:prstGeom>
          <a:ln w="15875">
            <a:solidFill>
              <a:srgbClr val="FFB81C"/>
            </a:solidFill>
            <a:prstDash val="solid"/>
          </a:ln>
        </p:spPr>
      </p:sp>
      <p:pic>
        <p:nvPicPr>
          <p:cNvPr id="12" name="Image 2" descr="preencoded.png"/>
          <p:cNvPicPr>
            <a:picLocks noChangeAspect="1"/>
          </p:cNvPicPr>
          <p:nvPr/>
        </p:nvPicPr>
        <p:blipFill>
          <a:blip r:embed="rId5"/>
          <a:stretch>
            <a:fillRect/>
          </a:stretch>
        </p:blipFill>
        <p:spPr>
          <a:xfrm>
            <a:off x="4892040" y="2468880"/>
            <a:ext cx="3154680" cy="1920240"/>
          </a:xfrm>
          <a:prstGeom prst="rect">
            <a:avLst/>
          </a:prstGeom>
        </p:spPr>
      </p:pic>
      <p:sp>
        <p:nvSpPr>
          <p:cNvPr id="13" name="Shape 8"/>
          <p:cNvSpPr/>
          <p:nvPr/>
        </p:nvSpPr>
        <p:spPr>
          <a:xfrm>
            <a:off x="8385048" y="2578608"/>
            <a:ext cx="3154680" cy="1920240"/>
          </a:xfrm>
          <a:prstGeom prst="rect">
            <a:avLst/>
          </a:prstGeom>
          <a:ln w="15875">
            <a:solidFill>
              <a:srgbClr val="FFB81C"/>
            </a:solidFill>
            <a:prstDash val="solid"/>
          </a:ln>
        </p:spPr>
      </p:sp>
      <p:pic>
        <p:nvPicPr>
          <p:cNvPr id="14" name="Image 3" descr="preencoded.png"/>
          <p:cNvPicPr>
            <a:picLocks noChangeAspect="1"/>
          </p:cNvPicPr>
          <p:nvPr/>
        </p:nvPicPr>
        <p:blipFill>
          <a:blip r:embed="rId6"/>
          <a:stretch>
            <a:fillRect/>
          </a:stretch>
        </p:blipFill>
        <p:spPr>
          <a:xfrm>
            <a:off x="8275320" y="2468880"/>
            <a:ext cx="3154680" cy="1920240"/>
          </a:xfrm>
          <a:prstGeom prst="rect">
            <a:avLst/>
          </a:prstGeom>
        </p:spPr>
      </p:pic>
      <p:sp>
        <p:nvSpPr>
          <p:cNvPr id="15" name="Text 9"/>
          <p:cNvSpPr txBox="1"/>
          <p:nvPr/>
        </p:nvSpPr>
        <p:spPr>
          <a:xfrm>
            <a:off x="4892040" y="4663440"/>
            <a:ext cx="6675120" cy="1005840"/>
          </a:xfrm>
          <a:prstGeom prst="rect">
            <a:avLst/>
          </a:prstGeom>
          <a:noFill/>
          <a:ln/>
        </p:spPr>
        <p:txBody>
          <a:bodyPr wrap="square" lIns="0" tIns="0" rIns="0" bIns="0" rtlCol="0" anchor="t"/>
          <a:lstStyle/>
          <a:p>
            <a:pPr marL="203200" indent="-203200">
              <a:spcAft>
                <a:spcPts val="500"/>
              </a:spcAft>
              <a:buSzPct val="100000"/>
              <a:buChar char="•"/>
            </a:pPr>
            <a:r>
              <a:rPr lang="en-US" sz="1350" dirty="0">
                <a:solidFill>
                  <a:srgbClr val="1D2533"/>
                </a:solidFill>
                <a:latin typeface="Calibri" pitchFamily="34" charset="0"/>
                <a:ea typeface="Calibri" pitchFamily="34" charset="-122"/>
                <a:cs typeface="Calibri" pitchFamily="34" charset="-120"/>
              </a:rPr>
              <a:t>NVivo, Adobe Creative Cloud, GIS, CAD, data analysis &amp; visualization — plus git</a:t>
            </a:r>
            <a:endParaRPr lang="en-US" sz="1350" dirty="0"/>
          </a:p>
          <a:p>
            <a:pPr marL="203200" indent="-203200">
              <a:spcAft>
                <a:spcPts val="500"/>
              </a:spcAft>
              <a:buSzPct val="100000"/>
              <a:buChar char="•"/>
            </a:pPr>
            <a:r>
              <a:rPr lang="en-US" sz="1350" dirty="0">
                <a:solidFill>
                  <a:srgbClr val="1D2533"/>
                </a:solidFill>
                <a:latin typeface="Calibri" pitchFamily="34" charset="0"/>
                <a:ea typeface="Calibri" pitchFamily="34" charset="-122"/>
                <a:cs typeface="Calibri" pitchFamily="34" charset="-120"/>
              </a:rPr>
              <a:t>Four high-performance Windows workstations and an Epson photo scanner</a:t>
            </a:r>
            <a:endParaRPr lang="en-US" sz="1350" dirty="0"/>
          </a:p>
          <a:p>
            <a:pPr marL="203200" indent="-203200">
              <a:spcAft>
                <a:spcPts val="500"/>
              </a:spcAft>
              <a:buSzPct val="100000"/>
              <a:buChar char="•"/>
            </a:pPr>
            <a:r>
              <a:rPr lang="en-US" sz="1350" dirty="0">
                <a:solidFill>
                  <a:srgbClr val="1D2533"/>
                </a:solidFill>
                <a:latin typeface="Calibri" pitchFamily="34" charset="0"/>
                <a:ea typeface="Calibri" pitchFamily="34" charset="-122"/>
                <a:cs typeface="Calibri" pitchFamily="34" charset="-120"/>
              </a:rPr>
              <a:t>Reserve a 1 hr 45 min block; pick up the key at Circulation with your R’Card</a:t>
            </a:r>
            <a:endParaRPr lang="en-US" sz="1350" dirty="0"/>
          </a:p>
        </p:txBody>
      </p:sp>
      <p:sp>
        <p:nvSpPr>
          <p:cNvPr id="16" name="Text 10"/>
          <p:cNvSpPr txBox="1"/>
          <p:nvPr/>
        </p:nvSpPr>
        <p:spPr>
          <a:xfrm>
            <a:off x="4892040" y="5806440"/>
            <a:ext cx="6675120" cy="292608"/>
          </a:xfrm>
          <a:prstGeom prst="rect">
            <a:avLst/>
          </a:prstGeom>
          <a:noFill/>
          <a:ln/>
        </p:spPr>
        <p:txBody>
          <a:bodyPr wrap="square" lIns="0" tIns="0" rIns="0" bIns="0" rtlCol="0" anchor="ctr"/>
          <a:lstStyle/>
          <a:p>
            <a:pPr marL="0" indent="0">
              <a:buNone/>
            </a:pPr>
            <a:r>
              <a:rPr lang="en-US" sz="1350" b="1" u="sng" dirty="0">
                <a:solidFill>
                  <a:srgbClr val="003DA5"/>
                </a:solidFill>
                <a:latin typeface="Calibri" pitchFamily="34" charset="0"/>
                <a:ea typeface="Calibri" pitchFamily="34" charset="-122"/>
                <a:cs typeface="Calibri" pitchFamily="34" charset="-120"/>
                <a:hlinkClick r:id="rId7">
                  <a:extLst>
                    <a:ext uri="{A12FA001-AC4F-418D-AE19-62706E023703}">
                      <ahyp:hlinkClr xmlns:ahyp="http://schemas.microsoft.com/office/drawing/2018/hyperlinkcolor" val="tx"/>
                    </a:ext>
                  </a:extLst>
                </a:hlinkClick>
              </a:rPr>
              <a:t>Reserve a station</a:t>
            </a:r>
            <a:r>
              <a:rPr lang="en-US" sz="1350" dirty="0">
                <a:solidFill>
                  <a:srgbClr val="5F6B7D"/>
                </a:solidFill>
                <a:latin typeface="Calibri" pitchFamily="34" charset="0"/>
                <a:ea typeface="Calibri" pitchFamily="34" charset="-122"/>
                <a:cs typeface="Calibri" pitchFamily="34" charset="-120"/>
              </a:rPr>
              <a:t>   ·   </a:t>
            </a:r>
            <a:r>
              <a:rPr lang="en-US" sz="1350" b="1" u="sng" dirty="0">
                <a:solidFill>
                  <a:srgbClr val="003DA5"/>
                </a:solidFill>
                <a:latin typeface="Calibri" pitchFamily="34" charset="0"/>
                <a:ea typeface="Calibri" pitchFamily="34" charset="-122"/>
                <a:cs typeface="Calibri" pitchFamily="34" charset="-120"/>
                <a:hlinkClick r:id="rId8">
                  <a:extLst>
                    <a:ext uri="{A12FA001-AC4F-418D-AE19-62706E023703}">
                      <ahyp:hlinkClr xmlns:ahyp="http://schemas.microsoft.com/office/drawing/2018/hyperlinkcolor" val="tx"/>
                    </a:ext>
                  </a:extLst>
                </a:hlinkClick>
              </a:rPr>
              <a:t>guides.lib.ucr.edu/starlab</a:t>
            </a:r>
            <a:endParaRPr lang="en-US" sz="1350" dirty="0"/>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name="Slide 52">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548640" y="384048"/>
            <a:ext cx="9144000" cy="256032"/>
          </a:xfrm>
          <a:prstGeom prst="rect">
            <a:avLst/>
          </a:prstGeom>
          <a:noFill/>
          <a:ln/>
        </p:spPr>
        <p:txBody>
          <a:bodyPr wrap="square" lIns="0" tIns="0" rIns="0" bIns="0" rtlCol="0" anchor="ctr"/>
          <a:lstStyle/>
          <a:p>
            <a:pPr marL="0" indent="0">
              <a:buNone/>
            </a:pPr>
            <a:r>
              <a:rPr lang="en-US" sz="1100" b="1" kern="0" spc="300" dirty="0">
                <a:solidFill>
                  <a:srgbClr val="003DA5"/>
                </a:solidFill>
                <a:latin typeface="Calibri" pitchFamily="34" charset="0"/>
                <a:ea typeface="Calibri" pitchFamily="34" charset="-122"/>
                <a:cs typeface="Calibri" pitchFamily="34" charset="-120"/>
              </a:rPr>
              <a:t>05 · CREATE</a:t>
            </a:r>
            <a:endParaRPr lang="en-US" sz="1100" dirty="0"/>
          </a:p>
        </p:txBody>
      </p:sp>
      <p:sp>
        <p:nvSpPr>
          <p:cNvPr id="3" name="Text 1"/>
          <p:cNvSpPr txBox="1"/>
          <p:nvPr/>
        </p:nvSpPr>
        <p:spPr>
          <a:xfrm>
            <a:off x="548640" y="658368"/>
            <a:ext cx="11064240" cy="685800"/>
          </a:xfrm>
          <a:prstGeom prst="rect">
            <a:avLst/>
          </a:prstGeom>
          <a:noFill/>
          <a:ln/>
        </p:spPr>
        <p:txBody>
          <a:bodyPr wrap="square" lIns="0" tIns="0" rIns="0" bIns="0" rtlCol="0" anchor="t"/>
          <a:lstStyle/>
          <a:p>
            <a:pPr marL="0" indent="0">
              <a:buNone/>
            </a:pPr>
            <a:r>
              <a:rPr lang="en-US" sz="3000" dirty="0">
                <a:solidFill>
                  <a:srgbClr val="0A1F44"/>
                </a:solidFill>
                <a:latin typeface="Cambria" pitchFamily="34" charset="0"/>
                <a:ea typeface="Cambria" pitchFamily="34" charset="-122"/>
                <a:cs typeface="Cambria" pitchFamily="34" charset="-120"/>
              </a:rPr>
              <a:t>Coming Soon: The STAR Lab Is Leveling Up With AI</a:t>
            </a:r>
            <a:endParaRPr lang="en-US" sz="3000" dirty="0"/>
          </a:p>
        </p:txBody>
      </p:sp>
      <p:pic>
        <p:nvPicPr>
          <p:cNvPr id="4" name="Image 0" descr="preencoded.png"/>
          <p:cNvPicPr>
            <a:picLocks noChangeAspect="1"/>
          </p:cNvPicPr>
          <p:nvPr/>
        </p:nvPicPr>
        <p:blipFill>
          <a:blip r:embed="rId3"/>
          <a:stretch>
            <a:fillRect/>
          </a:stretch>
        </p:blipFill>
        <p:spPr>
          <a:xfrm>
            <a:off x="548640" y="6382512"/>
            <a:ext cx="1037744" cy="237744"/>
          </a:xfrm>
          <a:prstGeom prst="rect">
            <a:avLst/>
          </a:prstGeom>
        </p:spPr>
      </p:pic>
      <p:sp>
        <p:nvSpPr>
          <p:cNvPr id="5" name="Text 2"/>
          <p:cNvSpPr txBox="1"/>
          <p:nvPr/>
        </p:nvSpPr>
        <p:spPr>
          <a:xfrm>
            <a:off x="1769264" y="6382512"/>
            <a:ext cx="3657600" cy="237744"/>
          </a:xfrm>
          <a:prstGeom prst="rect">
            <a:avLst/>
          </a:prstGeom>
          <a:noFill/>
          <a:ln/>
        </p:spPr>
        <p:txBody>
          <a:bodyPr wrap="square" lIns="0" tIns="0" rIns="0" bIns="0" rtlCol="0" anchor="ctr"/>
          <a:lstStyle/>
          <a:p>
            <a:pPr marL="0" indent="0">
              <a:buNone/>
            </a:pPr>
            <a:r>
              <a:rPr lang="en-US" sz="900" dirty="0">
                <a:solidFill>
                  <a:srgbClr val="5F6B7D"/>
                </a:solidFill>
                <a:latin typeface="Calibri" pitchFamily="34" charset="0"/>
                <a:ea typeface="Calibri" pitchFamily="34" charset="-122"/>
                <a:cs typeface="Calibri" pitchFamily="34" charset="-120"/>
              </a:rPr>
              <a:t>Research &amp; Technology Services</a:t>
            </a:r>
            <a:endParaRPr lang="en-US" sz="900" dirty="0"/>
          </a:p>
        </p:txBody>
      </p:sp>
      <p:sp>
        <p:nvSpPr>
          <p:cNvPr id="6" name="Text 3"/>
          <p:cNvSpPr txBox="1"/>
          <p:nvPr/>
        </p:nvSpPr>
        <p:spPr>
          <a:xfrm>
            <a:off x="10728655" y="6382512"/>
            <a:ext cx="914400" cy="237744"/>
          </a:xfrm>
          <a:prstGeom prst="rect">
            <a:avLst/>
          </a:prstGeom>
          <a:noFill/>
          <a:ln/>
        </p:spPr>
        <p:txBody>
          <a:bodyPr wrap="square" lIns="0" tIns="0" rIns="0" bIns="0" rtlCol="0" anchor="ctr"/>
          <a:lstStyle/>
          <a:p>
            <a:pPr marL="0" indent="0" algn="r">
              <a:buNone/>
            </a:pPr>
            <a:r>
              <a:rPr lang="en-US" sz="900" dirty="0">
                <a:solidFill>
                  <a:srgbClr val="5F6B7D"/>
                </a:solidFill>
                <a:latin typeface="Calibri" pitchFamily="34" charset="0"/>
                <a:ea typeface="Calibri" pitchFamily="34" charset="-122"/>
                <a:cs typeface="Calibri" pitchFamily="34" charset="-120"/>
              </a:rPr>
              <a:t>52</a:t>
            </a:r>
            <a:endParaRPr lang="en-US" sz="900" dirty="0"/>
          </a:p>
        </p:txBody>
      </p:sp>
      <p:sp>
        <p:nvSpPr>
          <p:cNvPr id="7" name="Shape 4"/>
          <p:cNvSpPr/>
          <p:nvPr/>
        </p:nvSpPr>
        <p:spPr>
          <a:xfrm>
            <a:off x="658368" y="1664208"/>
            <a:ext cx="3568238" cy="4617720"/>
          </a:xfrm>
          <a:prstGeom prst="rect">
            <a:avLst/>
          </a:prstGeom>
          <a:ln w="15875">
            <a:solidFill>
              <a:srgbClr val="FFB81C"/>
            </a:solidFill>
            <a:prstDash val="solid"/>
          </a:ln>
        </p:spPr>
      </p:sp>
      <p:sp>
        <p:nvSpPr>
          <p:cNvPr id="8" name="Shape 5"/>
          <p:cNvSpPr/>
          <p:nvPr/>
        </p:nvSpPr>
        <p:spPr>
          <a:xfrm>
            <a:off x="548640" y="1554480"/>
            <a:ext cx="3568238" cy="4617720"/>
          </a:xfrm>
          <a:prstGeom prst="rect">
            <a:avLst/>
          </a:prstGeom>
          <a:solidFill>
            <a:srgbClr val="FFFFFF"/>
          </a:solidFill>
          <a:ln w="6350">
            <a:solidFill>
              <a:srgbClr val="D3D9E1"/>
            </a:solidFill>
            <a:prstDash val="solid"/>
          </a:ln>
          <a:effectLst>
            <a:outerShdw blurRad="101600" dist="38100" dir="5400000" algn="bl" rotWithShape="0">
              <a:srgbClr val="0A1F44">
                <a:alpha val="22000"/>
              </a:srgbClr>
            </a:outerShdw>
          </a:effectLst>
        </p:spPr>
      </p:sp>
      <p:pic>
        <p:nvPicPr>
          <p:cNvPr id="9" name="Image 1" descr="preencoded.png"/>
          <p:cNvPicPr>
            <a:picLocks noChangeAspect="1"/>
          </p:cNvPicPr>
          <p:nvPr/>
        </p:nvPicPr>
        <p:blipFill>
          <a:blip r:embed="rId4"/>
          <a:stretch>
            <a:fillRect/>
          </a:stretch>
        </p:blipFill>
        <p:spPr>
          <a:xfrm>
            <a:off x="548640" y="1554480"/>
            <a:ext cx="3568238" cy="4617720"/>
          </a:xfrm>
          <a:prstGeom prst="rect">
            <a:avLst/>
          </a:prstGeom>
        </p:spPr>
      </p:pic>
      <p:sp>
        <p:nvSpPr>
          <p:cNvPr id="10" name="Text 6"/>
          <p:cNvSpPr txBox="1"/>
          <p:nvPr/>
        </p:nvSpPr>
        <p:spPr>
          <a:xfrm>
            <a:off x="4892040" y="1600200"/>
            <a:ext cx="6675120" cy="685800"/>
          </a:xfrm>
          <a:prstGeom prst="rect">
            <a:avLst/>
          </a:prstGeom>
          <a:noFill/>
          <a:ln/>
        </p:spPr>
        <p:txBody>
          <a:bodyPr wrap="square" lIns="0" tIns="0" rIns="0" bIns="0" rtlCol="0" anchor="t"/>
          <a:lstStyle/>
          <a:p>
            <a:pPr marL="0" indent="0">
              <a:buNone/>
            </a:pPr>
            <a:r>
              <a:rPr lang="en-US" sz="1800" i="1" dirty="0">
                <a:solidFill>
                  <a:srgbClr val="0A1F44"/>
                </a:solidFill>
                <a:latin typeface="Cambria" pitchFamily="34" charset="0"/>
                <a:ea typeface="Cambria" pitchFamily="34" charset="-122"/>
                <a:cs typeface="Cambria" pitchFamily="34" charset="-120"/>
              </a:rPr>
              <a:t>New high-performance workstations bring private, local AI tools to UCR researchers across disciplines.</a:t>
            </a:r>
            <a:endParaRPr lang="en-US" sz="1800" dirty="0"/>
          </a:p>
        </p:txBody>
      </p:sp>
      <p:sp>
        <p:nvSpPr>
          <p:cNvPr id="11" name="Shape 7"/>
          <p:cNvSpPr/>
          <p:nvPr/>
        </p:nvSpPr>
        <p:spPr>
          <a:xfrm>
            <a:off x="4892040" y="2423160"/>
            <a:ext cx="502920" cy="502920"/>
          </a:xfrm>
          <a:prstGeom prst="ellipse">
            <a:avLst/>
          </a:prstGeom>
          <a:solidFill>
            <a:srgbClr val="0A1F44"/>
          </a:solidFill>
          <a:ln/>
        </p:spPr>
      </p:sp>
      <p:pic>
        <p:nvPicPr>
          <p:cNvPr id="12" name="Image 2" descr="preencoded.png"/>
          <p:cNvPicPr>
            <a:picLocks noChangeAspect="1"/>
          </p:cNvPicPr>
          <p:nvPr/>
        </p:nvPicPr>
        <p:blipFill>
          <a:blip r:embed="rId5"/>
          <a:stretch>
            <a:fillRect/>
          </a:stretch>
        </p:blipFill>
        <p:spPr>
          <a:xfrm>
            <a:off x="5017770" y="2548890"/>
            <a:ext cx="251460" cy="251460"/>
          </a:xfrm>
          <a:prstGeom prst="rect">
            <a:avLst/>
          </a:prstGeom>
        </p:spPr>
      </p:pic>
      <p:sp>
        <p:nvSpPr>
          <p:cNvPr id="13" name="Text 8"/>
          <p:cNvSpPr txBox="1"/>
          <p:nvPr/>
        </p:nvSpPr>
        <p:spPr>
          <a:xfrm>
            <a:off x="5577840" y="2404872"/>
            <a:ext cx="5989320" cy="292608"/>
          </a:xfrm>
          <a:prstGeom prst="rect">
            <a:avLst/>
          </a:prstGeom>
          <a:noFill/>
          <a:ln/>
        </p:spPr>
        <p:txBody>
          <a:bodyPr wrap="square" lIns="0" tIns="0" rIns="0" bIns="0" rtlCol="0" anchor="ctr"/>
          <a:lstStyle/>
          <a:p>
            <a:pPr marL="0" indent="0">
              <a:buNone/>
            </a:pPr>
            <a:r>
              <a:rPr lang="en-US" sz="1500" b="1" u="sng" dirty="0">
                <a:solidFill>
                  <a:srgbClr val="0A1F44"/>
                </a:solidFill>
                <a:latin typeface="Calibri" pitchFamily="34" charset="0"/>
                <a:ea typeface="Calibri" pitchFamily="34" charset="-122"/>
                <a:cs typeface="Calibri" pitchFamily="34" charset="-120"/>
                <a:hlinkClick r:id="rId6">
                  <a:extLst>
                    <a:ext uri="{A12FA001-AC4F-418D-AE19-62706E023703}">
                      <ahyp:hlinkClr xmlns:ahyp="http://schemas.microsoft.com/office/drawing/2018/hyperlinkcolor" val="tx"/>
                    </a:ext>
                  </a:extLst>
                </a:hlinkClick>
              </a:rPr>
              <a:t>Chat with AI privately</a:t>
            </a:r>
            <a:endParaRPr lang="en-US" sz="1500" dirty="0"/>
          </a:p>
        </p:txBody>
      </p:sp>
      <p:sp>
        <p:nvSpPr>
          <p:cNvPr id="14" name="Text 9"/>
          <p:cNvSpPr txBox="1"/>
          <p:nvPr/>
        </p:nvSpPr>
        <p:spPr>
          <a:xfrm>
            <a:off x="5577840" y="2697480"/>
            <a:ext cx="5989320" cy="411480"/>
          </a:xfrm>
          <a:prstGeom prst="rect">
            <a:avLst/>
          </a:prstGeom>
          <a:noFill/>
          <a:ln/>
        </p:spPr>
        <p:txBody>
          <a:bodyPr wrap="square" lIns="0" tIns="0" rIns="0" bIns="0" rtlCol="0" anchor="t"/>
          <a:lstStyle/>
          <a:p>
            <a:pPr marL="0" indent="0">
              <a:buNone/>
            </a:pPr>
            <a:r>
              <a:rPr lang="en-US" sz="1300" dirty="0">
                <a:solidFill>
                  <a:srgbClr val="5F6B7D"/>
                </a:solidFill>
                <a:latin typeface="Calibri" pitchFamily="34" charset="0"/>
                <a:ea typeface="Calibri" pitchFamily="34" charset="-122"/>
                <a:cs typeface="Calibri" pitchFamily="34" charset="-120"/>
              </a:rPr>
              <a:t>Open WebUI &amp; Ollama running Llama, Gemma and Mistral locally</a:t>
            </a:r>
            <a:endParaRPr lang="en-US" sz="1300" dirty="0"/>
          </a:p>
        </p:txBody>
      </p:sp>
      <p:sp>
        <p:nvSpPr>
          <p:cNvPr id="15" name="Shape 10"/>
          <p:cNvSpPr/>
          <p:nvPr/>
        </p:nvSpPr>
        <p:spPr>
          <a:xfrm>
            <a:off x="4892040" y="3200400"/>
            <a:ext cx="502920" cy="502920"/>
          </a:xfrm>
          <a:prstGeom prst="ellipse">
            <a:avLst/>
          </a:prstGeom>
          <a:solidFill>
            <a:srgbClr val="0A1F44"/>
          </a:solidFill>
          <a:ln/>
        </p:spPr>
      </p:sp>
      <p:pic>
        <p:nvPicPr>
          <p:cNvPr id="16" name="Image 3" descr="preencoded.png"/>
          <p:cNvPicPr>
            <a:picLocks noChangeAspect="1"/>
          </p:cNvPicPr>
          <p:nvPr/>
        </p:nvPicPr>
        <p:blipFill>
          <a:blip r:embed="rId7"/>
          <a:stretch>
            <a:fillRect/>
          </a:stretch>
        </p:blipFill>
        <p:spPr>
          <a:xfrm>
            <a:off x="5017770" y="3326130"/>
            <a:ext cx="251460" cy="251460"/>
          </a:xfrm>
          <a:prstGeom prst="rect">
            <a:avLst/>
          </a:prstGeom>
        </p:spPr>
      </p:pic>
      <p:sp>
        <p:nvSpPr>
          <p:cNvPr id="17" name="Text 11"/>
          <p:cNvSpPr txBox="1"/>
          <p:nvPr/>
        </p:nvSpPr>
        <p:spPr>
          <a:xfrm>
            <a:off x="5577840" y="3182112"/>
            <a:ext cx="5989320" cy="292608"/>
          </a:xfrm>
          <a:prstGeom prst="rect">
            <a:avLst/>
          </a:prstGeom>
          <a:noFill/>
          <a:ln/>
        </p:spPr>
        <p:txBody>
          <a:bodyPr wrap="square" lIns="0" tIns="0" rIns="0" bIns="0" rtlCol="0" anchor="ctr"/>
          <a:lstStyle/>
          <a:p>
            <a:pPr marL="0" indent="0">
              <a:buNone/>
            </a:pPr>
            <a:r>
              <a:rPr lang="en-US" sz="1500" b="1" u="sng" dirty="0">
                <a:solidFill>
                  <a:srgbClr val="0A1F44"/>
                </a:solidFill>
                <a:latin typeface="Calibri" pitchFamily="34" charset="0"/>
                <a:ea typeface="Calibri" pitchFamily="34" charset="-122"/>
                <a:cs typeface="Calibri" pitchFamily="34" charset="-120"/>
                <a:hlinkClick r:id="rId8">
                  <a:extLst>
                    <a:ext uri="{A12FA001-AC4F-418D-AE19-62706E023703}">
                      <ahyp:hlinkClr xmlns:ahyp="http://schemas.microsoft.com/office/drawing/2018/hyperlinkcolor" val="tx"/>
                    </a:ext>
                  </a:extLst>
                </a:hlinkClick>
              </a:rPr>
              <a:t>Transcribe audio offline</a:t>
            </a:r>
            <a:endParaRPr lang="en-US" sz="1500" dirty="0"/>
          </a:p>
        </p:txBody>
      </p:sp>
      <p:sp>
        <p:nvSpPr>
          <p:cNvPr id="18" name="Text 12"/>
          <p:cNvSpPr txBox="1"/>
          <p:nvPr/>
        </p:nvSpPr>
        <p:spPr>
          <a:xfrm>
            <a:off x="5577840" y="3474720"/>
            <a:ext cx="5989320" cy="411480"/>
          </a:xfrm>
          <a:prstGeom prst="rect">
            <a:avLst/>
          </a:prstGeom>
          <a:noFill/>
          <a:ln/>
        </p:spPr>
        <p:txBody>
          <a:bodyPr wrap="square" lIns="0" tIns="0" rIns="0" bIns="0" rtlCol="0" anchor="t"/>
          <a:lstStyle/>
          <a:p>
            <a:pPr marL="0" indent="0">
              <a:buNone/>
            </a:pPr>
            <a:r>
              <a:rPr lang="en-US" sz="1300" dirty="0">
                <a:solidFill>
                  <a:srgbClr val="5F6B7D"/>
                </a:solidFill>
                <a:latin typeface="Calibri" pitchFamily="34" charset="0"/>
                <a:ea typeface="Calibri" pitchFamily="34" charset="-122"/>
                <a:cs typeface="Calibri" pitchFamily="34" charset="-120"/>
              </a:rPr>
              <a:t>aTrain for interviews, with speaker detection</a:t>
            </a:r>
            <a:endParaRPr lang="en-US" sz="1300" dirty="0"/>
          </a:p>
        </p:txBody>
      </p:sp>
      <p:sp>
        <p:nvSpPr>
          <p:cNvPr id="19" name="Shape 13"/>
          <p:cNvSpPr/>
          <p:nvPr/>
        </p:nvSpPr>
        <p:spPr>
          <a:xfrm>
            <a:off x="4892040" y="3977640"/>
            <a:ext cx="502920" cy="502920"/>
          </a:xfrm>
          <a:prstGeom prst="ellipse">
            <a:avLst/>
          </a:prstGeom>
          <a:solidFill>
            <a:srgbClr val="0A1F44"/>
          </a:solidFill>
          <a:ln/>
        </p:spPr>
      </p:sp>
      <p:pic>
        <p:nvPicPr>
          <p:cNvPr id="20" name="Image 4" descr="preencoded.png"/>
          <p:cNvPicPr>
            <a:picLocks noChangeAspect="1"/>
          </p:cNvPicPr>
          <p:nvPr/>
        </p:nvPicPr>
        <p:blipFill>
          <a:blip r:embed="rId9"/>
          <a:stretch>
            <a:fillRect/>
          </a:stretch>
        </p:blipFill>
        <p:spPr>
          <a:xfrm>
            <a:off x="5017770" y="4103370"/>
            <a:ext cx="251460" cy="251460"/>
          </a:xfrm>
          <a:prstGeom prst="rect">
            <a:avLst/>
          </a:prstGeom>
        </p:spPr>
      </p:pic>
      <p:sp>
        <p:nvSpPr>
          <p:cNvPr id="21" name="Text 14"/>
          <p:cNvSpPr txBox="1"/>
          <p:nvPr/>
        </p:nvSpPr>
        <p:spPr>
          <a:xfrm>
            <a:off x="5577840" y="3959352"/>
            <a:ext cx="5989320" cy="292608"/>
          </a:xfrm>
          <a:prstGeom prst="rect">
            <a:avLst/>
          </a:prstGeom>
          <a:noFill/>
          <a:ln/>
        </p:spPr>
        <p:txBody>
          <a:bodyPr wrap="square" lIns="0" tIns="0" rIns="0" bIns="0" rtlCol="0" anchor="ctr"/>
          <a:lstStyle/>
          <a:p>
            <a:pPr marL="0" indent="0">
              <a:buNone/>
            </a:pPr>
            <a:r>
              <a:rPr lang="en-US" sz="1500" b="1" u="sng" dirty="0">
                <a:solidFill>
                  <a:srgbClr val="0A1F44"/>
                </a:solidFill>
                <a:latin typeface="Calibri" pitchFamily="34" charset="0"/>
                <a:ea typeface="Calibri" pitchFamily="34" charset="-122"/>
                <a:cs typeface="Calibri" pitchFamily="34" charset="-120"/>
                <a:hlinkClick r:id="rId10">
                  <a:extLst>
                    <a:ext uri="{A12FA001-AC4F-418D-AE19-62706E023703}">
                      <ahyp:hlinkClr xmlns:ahyp="http://schemas.microsoft.com/office/drawing/2018/hyperlinkcolor" val="tx"/>
                    </a:ext>
                  </a:extLst>
                </a:hlinkClick>
              </a:rPr>
              <a:t>Analyze your documents</a:t>
            </a:r>
            <a:endParaRPr lang="en-US" sz="1500" dirty="0"/>
          </a:p>
        </p:txBody>
      </p:sp>
      <p:sp>
        <p:nvSpPr>
          <p:cNvPr id="22" name="Text 15"/>
          <p:cNvSpPr txBox="1"/>
          <p:nvPr/>
        </p:nvSpPr>
        <p:spPr>
          <a:xfrm>
            <a:off x="5577840" y="4251960"/>
            <a:ext cx="5989320" cy="411480"/>
          </a:xfrm>
          <a:prstGeom prst="rect">
            <a:avLst/>
          </a:prstGeom>
          <a:noFill/>
          <a:ln/>
        </p:spPr>
        <p:txBody>
          <a:bodyPr wrap="square" lIns="0" tIns="0" rIns="0" bIns="0" rtlCol="0" anchor="t"/>
          <a:lstStyle/>
          <a:p>
            <a:pPr marL="0" indent="0">
              <a:buNone/>
            </a:pPr>
            <a:r>
              <a:rPr lang="en-US" sz="1300" dirty="0">
                <a:solidFill>
                  <a:srgbClr val="5F6B7D"/>
                </a:solidFill>
                <a:latin typeface="Calibri" pitchFamily="34" charset="0"/>
                <a:ea typeface="Calibri" pitchFamily="34" charset="-122"/>
                <a:cs typeface="Calibri" pitchFamily="34" charset="-120"/>
              </a:rPr>
              <a:t>Local retrieval-augmented generation over PDFs &amp; data</a:t>
            </a:r>
            <a:endParaRPr lang="en-US" sz="1300" dirty="0"/>
          </a:p>
        </p:txBody>
      </p:sp>
      <p:sp>
        <p:nvSpPr>
          <p:cNvPr id="23" name="Shape 16"/>
          <p:cNvSpPr/>
          <p:nvPr/>
        </p:nvSpPr>
        <p:spPr>
          <a:xfrm>
            <a:off x="4892040" y="4754880"/>
            <a:ext cx="502920" cy="502920"/>
          </a:xfrm>
          <a:prstGeom prst="ellipse">
            <a:avLst/>
          </a:prstGeom>
          <a:solidFill>
            <a:srgbClr val="0A1F44"/>
          </a:solidFill>
          <a:ln/>
        </p:spPr>
      </p:sp>
      <p:pic>
        <p:nvPicPr>
          <p:cNvPr id="24" name="Image 5" descr="preencoded.png"/>
          <p:cNvPicPr>
            <a:picLocks noChangeAspect="1"/>
          </p:cNvPicPr>
          <p:nvPr/>
        </p:nvPicPr>
        <p:blipFill>
          <a:blip r:embed="rId11"/>
          <a:stretch>
            <a:fillRect/>
          </a:stretch>
        </p:blipFill>
        <p:spPr>
          <a:xfrm>
            <a:off x="5017770" y="4880610"/>
            <a:ext cx="251460" cy="251460"/>
          </a:xfrm>
          <a:prstGeom prst="rect">
            <a:avLst/>
          </a:prstGeom>
        </p:spPr>
      </p:pic>
      <p:sp>
        <p:nvSpPr>
          <p:cNvPr id="25" name="Text 17"/>
          <p:cNvSpPr txBox="1"/>
          <p:nvPr/>
        </p:nvSpPr>
        <p:spPr>
          <a:xfrm>
            <a:off x="5577840" y="4736592"/>
            <a:ext cx="5989320" cy="292608"/>
          </a:xfrm>
          <a:prstGeom prst="rect">
            <a:avLst/>
          </a:prstGeom>
          <a:noFill/>
          <a:ln/>
        </p:spPr>
        <p:txBody>
          <a:bodyPr wrap="square" lIns="0" tIns="0" rIns="0" bIns="0" rtlCol="0" anchor="ctr"/>
          <a:lstStyle/>
          <a:p>
            <a:pPr marL="0" indent="0">
              <a:buNone/>
            </a:pPr>
            <a:r>
              <a:rPr lang="en-US" sz="1500" b="1" u="sng" dirty="0">
                <a:solidFill>
                  <a:srgbClr val="0A1F44"/>
                </a:solidFill>
                <a:latin typeface="Calibri" pitchFamily="34" charset="0"/>
                <a:ea typeface="Calibri" pitchFamily="34" charset="-122"/>
                <a:cs typeface="Calibri" pitchFamily="34" charset="-120"/>
                <a:hlinkClick r:id="rId12">
                  <a:extLst>
                    <a:ext uri="{A12FA001-AC4F-418D-AE19-62706E023703}">
                      <ahyp:hlinkClr xmlns:ahyp="http://schemas.microsoft.com/office/drawing/2018/hyperlinkcolor" val="tx"/>
                    </a:ext>
                  </a:extLst>
                </a:hlinkClick>
              </a:rPr>
              <a:t>Build &amp; fine-tune models</a:t>
            </a:r>
            <a:endParaRPr lang="en-US" sz="1500" dirty="0"/>
          </a:p>
        </p:txBody>
      </p:sp>
      <p:sp>
        <p:nvSpPr>
          <p:cNvPr id="26" name="Text 18"/>
          <p:cNvSpPr txBox="1"/>
          <p:nvPr/>
        </p:nvSpPr>
        <p:spPr>
          <a:xfrm>
            <a:off x="5577840" y="5029200"/>
            <a:ext cx="5989320" cy="411480"/>
          </a:xfrm>
          <a:prstGeom prst="rect">
            <a:avLst/>
          </a:prstGeom>
          <a:noFill/>
          <a:ln/>
        </p:spPr>
        <p:txBody>
          <a:bodyPr wrap="square" lIns="0" tIns="0" rIns="0" bIns="0" rtlCol="0" anchor="t"/>
          <a:lstStyle/>
          <a:p>
            <a:pPr marL="0" indent="0">
              <a:buNone/>
            </a:pPr>
            <a:r>
              <a:rPr lang="en-US" sz="1300" dirty="0">
                <a:solidFill>
                  <a:srgbClr val="5F6B7D"/>
                </a:solidFill>
                <a:latin typeface="Calibri" pitchFamily="34" charset="0"/>
                <a:ea typeface="Calibri" pitchFamily="34" charset="-122"/>
                <a:cs typeface="Calibri" pitchFamily="34" charset="-120"/>
              </a:rPr>
              <a:t>Custom models and AI pipelines in VS Code &amp; Anaconda</a:t>
            </a:r>
            <a:endParaRPr lang="en-US" sz="1300" dirty="0"/>
          </a:p>
        </p:txBody>
      </p:sp>
      <p:sp>
        <p:nvSpPr>
          <p:cNvPr id="27" name="Shape 19"/>
          <p:cNvSpPr/>
          <p:nvPr/>
        </p:nvSpPr>
        <p:spPr>
          <a:xfrm>
            <a:off x="4892040" y="5532120"/>
            <a:ext cx="6675120" cy="731520"/>
          </a:xfrm>
          <a:prstGeom prst="rect">
            <a:avLst/>
          </a:prstGeom>
          <a:solidFill>
            <a:srgbClr val="0A1F44"/>
          </a:solidFill>
          <a:ln/>
        </p:spPr>
      </p:sp>
      <p:sp>
        <p:nvSpPr>
          <p:cNvPr id="28" name="Text 20"/>
          <p:cNvSpPr txBox="1"/>
          <p:nvPr/>
        </p:nvSpPr>
        <p:spPr>
          <a:xfrm>
            <a:off x="5166360" y="5532120"/>
            <a:ext cx="6217920" cy="731520"/>
          </a:xfrm>
          <a:prstGeom prst="rect">
            <a:avLst/>
          </a:prstGeom>
          <a:noFill/>
          <a:ln/>
        </p:spPr>
        <p:txBody>
          <a:bodyPr wrap="square" lIns="0" tIns="0" rIns="0" bIns="0" rtlCol="0" anchor="ctr"/>
          <a:lstStyle/>
          <a:p>
            <a:pPr marL="0" indent="0">
              <a:buNone/>
            </a:pPr>
            <a:r>
              <a:rPr lang="en-US" sz="1300" b="1" dirty="0">
                <a:solidFill>
                  <a:srgbClr val="FFFFFF"/>
                </a:solidFill>
                <a:latin typeface="Calibri" pitchFamily="34" charset="0"/>
                <a:ea typeface="Calibri" pitchFamily="34" charset="-122"/>
                <a:cs typeface="Calibri" pitchFamily="34" charset="-120"/>
              </a:rPr>
              <a:t>Questions: Barbara Martinez Neda  ·  </a:t>
            </a:r>
            <a:r>
              <a:rPr lang="en-US" sz="1300" u="sng" dirty="0">
                <a:solidFill>
                  <a:srgbClr val="FFD978"/>
                </a:solidFill>
                <a:latin typeface="Calibri" pitchFamily="34" charset="0"/>
                <a:ea typeface="Calibri" pitchFamily="34" charset="-122"/>
                <a:cs typeface="Calibri" pitchFamily="34" charset="-120"/>
                <a:hlinkClick r:id="rId13">
                  <a:extLst>
                    <a:ext uri="{A12FA001-AC4F-418D-AE19-62706E023703}">
                      <ahyp:hlinkClr xmlns:ahyp="http://schemas.microsoft.com/office/drawing/2018/hyperlinkcolor" val="tx"/>
                    </a:ext>
                  </a:extLst>
                </a:hlinkClick>
              </a:rPr>
              <a:t>barbarma@ucr.edu</a:t>
            </a:r>
            <a:endParaRPr lang="en-US" sz="1300" dirty="0"/>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name="Slide 54">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548640" y="384048"/>
            <a:ext cx="9144000" cy="256032"/>
          </a:xfrm>
          <a:prstGeom prst="rect">
            <a:avLst/>
          </a:prstGeom>
          <a:noFill/>
          <a:ln/>
        </p:spPr>
        <p:txBody>
          <a:bodyPr wrap="square" lIns="0" tIns="0" rIns="0" bIns="0" rtlCol="0" anchor="ctr"/>
          <a:lstStyle/>
          <a:p>
            <a:pPr marL="0" indent="0">
              <a:buNone/>
            </a:pPr>
            <a:r>
              <a:rPr lang="en-US" sz="1100" b="1" kern="0" spc="300" dirty="0">
                <a:solidFill>
                  <a:srgbClr val="003DA5"/>
                </a:solidFill>
                <a:latin typeface="Calibri" pitchFamily="34" charset="0"/>
                <a:ea typeface="Calibri" pitchFamily="34" charset="-122"/>
                <a:cs typeface="Calibri" pitchFamily="34" charset="-120"/>
              </a:rPr>
              <a:t>TAKE-AWAY</a:t>
            </a:r>
            <a:endParaRPr lang="en-US" sz="1100" dirty="0"/>
          </a:p>
        </p:txBody>
      </p:sp>
      <p:sp>
        <p:nvSpPr>
          <p:cNvPr id="3" name="Text 1"/>
          <p:cNvSpPr txBox="1"/>
          <p:nvPr/>
        </p:nvSpPr>
        <p:spPr>
          <a:xfrm>
            <a:off x="548640" y="658368"/>
            <a:ext cx="11064240" cy="685800"/>
          </a:xfrm>
          <a:prstGeom prst="rect">
            <a:avLst/>
          </a:prstGeom>
          <a:noFill/>
          <a:ln/>
        </p:spPr>
        <p:txBody>
          <a:bodyPr wrap="square" lIns="0" tIns="0" rIns="0" bIns="0" rtlCol="0" anchor="t"/>
          <a:lstStyle/>
          <a:p>
            <a:pPr marL="0" indent="0">
              <a:buNone/>
            </a:pPr>
            <a:r>
              <a:rPr lang="en-US" sz="3000" dirty="0">
                <a:solidFill>
                  <a:srgbClr val="0A1F44"/>
                </a:solidFill>
                <a:latin typeface="Cambria" pitchFamily="34" charset="0"/>
                <a:ea typeface="Cambria" pitchFamily="34" charset="-122"/>
                <a:cs typeface="Cambria" pitchFamily="34" charset="-120"/>
              </a:rPr>
              <a:t>Three Links to Save Today</a:t>
            </a:r>
            <a:endParaRPr lang="en-US" sz="3000" dirty="0"/>
          </a:p>
        </p:txBody>
      </p:sp>
      <p:pic>
        <p:nvPicPr>
          <p:cNvPr id="4" name="Image 0" descr="preencoded.png"/>
          <p:cNvPicPr>
            <a:picLocks noChangeAspect="1"/>
          </p:cNvPicPr>
          <p:nvPr/>
        </p:nvPicPr>
        <p:blipFill>
          <a:blip r:embed="rId3"/>
          <a:stretch>
            <a:fillRect/>
          </a:stretch>
        </p:blipFill>
        <p:spPr>
          <a:xfrm>
            <a:off x="548640" y="6382512"/>
            <a:ext cx="1037744" cy="237744"/>
          </a:xfrm>
          <a:prstGeom prst="rect">
            <a:avLst/>
          </a:prstGeom>
        </p:spPr>
      </p:pic>
      <p:sp>
        <p:nvSpPr>
          <p:cNvPr id="5" name="Text 2"/>
          <p:cNvSpPr txBox="1"/>
          <p:nvPr/>
        </p:nvSpPr>
        <p:spPr>
          <a:xfrm>
            <a:off x="1769264" y="6382512"/>
            <a:ext cx="3657600" cy="237744"/>
          </a:xfrm>
          <a:prstGeom prst="rect">
            <a:avLst/>
          </a:prstGeom>
          <a:noFill/>
          <a:ln/>
        </p:spPr>
        <p:txBody>
          <a:bodyPr wrap="square" lIns="0" tIns="0" rIns="0" bIns="0" rtlCol="0" anchor="ctr"/>
          <a:lstStyle/>
          <a:p>
            <a:pPr marL="0" indent="0">
              <a:buNone/>
            </a:pPr>
            <a:r>
              <a:rPr lang="en-US" sz="900" dirty="0">
                <a:solidFill>
                  <a:srgbClr val="5F6B7D"/>
                </a:solidFill>
                <a:latin typeface="Calibri" pitchFamily="34" charset="0"/>
                <a:ea typeface="Calibri" pitchFamily="34" charset="-122"/>
                <a:cs typeface="Calibri" pitchFamily="34" charset="-120"/>
              </a:rPr>
              <a:t>Research &amp; Technology Services</a:t>
            </a:r>
            <a:endParaRPr lang="en-US" sz="900" dirty="0"/>
          </a:p>
        </p:txBody>
      </p:sp>
      <p:sp>
        <p:nvSpPr>
          <p:cNvPr id="6" name="Text 3"/>
          <p:cNvSpPr txBox="1"/>
          <p:nvPr/>
        </p:nvSpPr>
        <p:spPr>
          <a:xfrm>
            <a:off x="10728655" y="6382512"/>
            <a:ext cx="914400" cy="237744"/>
          </a:xfrm>
          <a:prstGeom prst="rect">
            <a:avLst/>
          </a:prstGeom>
          <a:noFill/>
          <a:ln/>
        </p:spPr>
        <p:txBody>
          <a:bodyPr wrap="square" lIns="0" tIns="0" rIns="0" bIns="0" rtlCol="0" anchor="ctr"/>
          <a:lstStyle/>
          <a:p>
            <a:pPr marL="0" indent="0" algn="r">
              <a:buNone/>
            </a:pPr>
            <a:r>
              <a:rPr lang="en-US" sz="900" dirty="0">
                <a:solidFill>
                  <a:srgbClr val="5F6B7D"/>
                </a:solidFill>
                <a:latin typeface="Calibri" pitchFamily="34" charset="0"/>
                <a:ea typeface="Calibri" pitchFamily="34" charset="-122"/>
                <a:cs typeface="Calibri" pitchFamily="34" charset="-120"/>
              </a:rPr>
              <a:t>54</a:t>
            </a:r>
            <a:endParaRPr lang="en-US" sz="900" dirty="0"/>
          </a:p>
        </p:txBody>
      </p:sp>
      <p:sp>
        <p:nvSpPr>
          <p:cNvPr id="7" name="Shape 4"/>
          <p:cNvSpPr/>
          <p:nvPr/>
        </p:nvSpPr>
        <p:spPr>
          <a:xfrm>
            <a:off x="548640" y="1645920"/>
            <a:ext cx="3566160" cy="4343400"/>
          </a:xfrm>
          <a:prstGeom prst="rect">
            <a:avLst/>
          </a:prstGeom>
          <a:solidFill>
            <a:srgbClr val="EEF2F7"/>
          </a:solidFill>
          <a:ln/>
        </p:spPr>
      </p:sp>
      <p:sp>
        <p:nvSpPr>
          <p:cNvPr id="8" name="Shape 5"/>
          <p:cNvSpPr/>
          <p:nvPr/>
        </p:nvSpPr>
        <p:spPr>
          <a:xfrm>
            <a:off x="1188720" y="1828800"/>
            <a:ext cx="2286000" cy="2286000"/>
          </a:xfrm>
          <a:prstGeom prst="rect">
            <a:avLst/>
          </a:prstGeom>
          <a:solidFill>
            <a:srgbClr val="FFFFFF"/>
          </a:solidFill>
          <a:ln/>
        </p:spPr>
      </p:sp>
      <p:pic>
        <p:nvPicPr>
          <p:cNvPr id="9" name="Image 1" descr="preencoded.png"/>
          <p:cNvPicPr>
            <a:picLocks noChangeAspect="1"/>
          </p:cNvPicPr>
          <p:nvPr/>
        </p:nvPicPr>
        <p:blipFill>
          <a:blip r:embed="rId4"/>
          <a:stretch>
            <a:fillRect/>
          </a:stretch>
        </p:blipFill>
        <p:spPr>
          <a:xfrm>
            <a:off x="1280160" y="1920240"/>
            <a:ext cx="2103120" cy="2103120"/>
          </a:xfrm>
          <a:prstGeom prst="rect">
            <a:avLst/>
          </a:prstGeom>
        </p:spPr>
      </p:pic>
      <p:sp>
        <p:nvSpPr>
          <p:cNvPr id="10" name="Text 6"/>
          <p:cNvSpPr txBox="1"/>
          <p:nvPr/>
        </p:nvSpPr>
        <p:spPr>
          <a:xfrm>
            <a:off x="731520" y="4297680"/>
            <a:ext cx="3200400" cy="411480"/>
          </a:xfrm>
          <a:prstGeom prst="rect">
            <a:avLst/>
          </a:prstGeom>
          <a:noFill/>
          <a:ln/>
        </p:spPr>
        <p:txBody>
          <a:bodyPr wrap="square" lIns="0" tIns="0" rIns="0" bIns="0" rtlCol="0" anchor="ctr"/>
          <a:lstStyle/>
          <a:p>
            <a:pPr marL="0" indent="0" algn="ctr">
              <a:buNone/>
            </a:pPr>
            <a:r>
              <a:rPr lang="en-US" sz="2100" b="1" dirty="0">
                <a:solidFill>
                  <a:srgbClr val="0A1F44"/>
                </a:solidFill>
                <a:latin typeface="Cambria" pitchFamily="34" charset="0"/>
                <a:ea typeface="Cambria" pitchFamily="34" charset="-122"/>
                <a:cs typeface="Cambria" pitchFamily="34" charset="-120"/>
              </a:rPr>
              <a:t>Research Support</a:t>
            </a:r>
            <a:endParaRPr lang="en-US" sz="2100" dirty="0"/>
          </a:p>
        </p:txBody>
      </p:sp>
      <p:sp>
        <p:nvSpPr>
          <p:cNvPr id="11" name="Text 7"/>
          <p:cNvSpPr txBox="1"/>
          <p:nvPr/>
        </p:nvSpPr>
        <p:spPr>
          <a:xfrm>
            <a:off x="731520" y="4709160"/>
            <a:ext cx="3200400" cy="320040"/>
          </a:xfrm>
          <a:prstGeom prst="rect">
            <a:avLst/>
          </a:prstGeom>
          <a:noFill/>
          <a:ln/>
        </p:spPr>
        <p:txBody>
          <a:bodyPr wrap="square" lIns="0" tIns="0" rIns="0" bIns="0" rtlCol="0" anchor="ctr"/>
          <a:lstStyle/>
          <a:p>
            <a:pPr marL="0" indent="0" algn="ctr">
              <a:buNone/>
            </a:pPr>
            <a:r>
              <a:rPr lang="en-US" sz="1350" dirty="0">
                <a:solidFill>
                  <a:srgbClr val="5F6B7D"/>
                </a:solidFill>
                <a:latin typeface="Calibri" pitchFamily="34" charset="0"/>
                <a:ea typeface="Calibri" pitchFamily="34" charset="-122"/>
                <a:cs typeface="Calibri" pitchFamily="34" charset="-120"/>
              </a:rPr>
              <a:t>Every service, lab and specialist</a:t>
            </a:r>
            <a:endParaRPr lang="en-US" sz="1350" dirty="0"/>
          </a:p>
        </p:txBody>
      </p:sp>
      <p:sp>
        <p:nvSpPr>
          <p:cNvPr id="12" name="Text 8"/>
          <p:cNvSpPr txBox="1"/>
          <p:nvPr/>
        </p:nvSpPr>
        <p:spPr>
          <a:xfrm>
            <a:off x="640080" y="5166360"/>
            <a:ext cx="3383280" cy="320040"/>
          </a:xfrm>
          <a:prstGeom prst="rect">
            <a:avLst/>
          </a:prstGeom>
          <a:noFill/>
          <a:ln/>
        </p:spPr>
        <p:txBody>
          <a:bodyPr wrap="square" lIns="0" tIns="0" rIns="0" bIns="0" rtlCol="0" anchor="ctr"/>
          <a:lstStyle/>
          <a:p>
            <a:pPr marL="0" indent="0" algn="ctr">
              <a:buNone/>
            </a:pPr>
            <a:r>
              <a:rPr lang="en-US" sz="1200" u="sng" dirty="0">
                <a:solidFill>
                  <a:srgbClr val="003DA5"/>
                </a:solidFill>
                <a:latin typeface="Calibri" pitchFamily="34" charset="0"/>
                <a:ea typeface="Calibri" pitchFamily="34" charset="-122"/>
                <a:cs typeface="Calibri" pitchFamily="34" charset="-120"/>
                <a:hlinkClick r:id="rId5">
                  <a:extLst>
                    <a:ext uri="{A12FA001-AC4F-418D-AE19-62706E023703}">
                      <ahyp:hlinkClr xmlns:ahyp="http://schemas.microsoft.com/office/drawing/2018/hyperlinkcolor" val="tx"/>
                    </a:ext>
                  </a:extLst>
                </a:hlinkClick>
              </a:rPr>
              <a:t>library.ucr.edu/research-support</a:t>
            </a:r>
            <a:endParaRPr lang="en-US" sz="1200" dirty="0"/>
          </a:p>
        </p:txBody>
      </p:sp>
      <p:sp>
        <p:nvSpPr>
          <p:cNvPr id="13" name="Shape 9"/>
          <p:cNvSpPr/>
          <p:nvPr/>
        </p:nvSpPr>
        <p:spPr>
          <a:xfrm>
            <a:off x="4297680" y="1645920"/>
            <a:ext cx="3566160" cy="4343400"/>
          </a:xfrm>
          <a:prstGeom prst="rect">
            <a:avLst/>
          </a:prstGeom>
          <a:solidFill>
            <a:srgbClr val="0A1F44"/>
          </a:solidFill>
          <a:ln/>
        </p:spPr>
      </p:sp>
      <p:sp>
        <p:nvSpPr>
          <p:cNvPr id="14" name="Shape 10"/>
          <p:cNvSpPr/>
          <p:nvPr/>
        </p:nvSpPr>
        <p:spPr>
          <a:xfrm>
            <a:off x="4937760" y="1828800"/>
            <a:ext cx="2286000" cy="2286000"/>
          </a:xfrm>
          <a:prstGeom prst="rect">
            <a:avLst/>
          </a:prstGeom>
          <a:solidFill>
            <a:srgbClr val="FFFFFF"/>
          </a:solidFill>
          <a:ln/>
        </p:spPr>
      </p:sp>
      <p:pic>
        <p:nvPicPr>
          <p:cNvPr id="15" name="Image 2" descr="preencoded.png"/>
          <p:cNvPicPr>
            <a:picLocks noChangeAspect="1"/>
          </p:cNvPicPr>
          <p:nvPr/>
        </p:nvPicPr>
        <p:blipFill>
          <a:blip r:embed="rId6"/>
          <a:stretch>
            <a:fillRect/>
          </a:stretch>
        </p:blipFill>
        <p:spPr>
          <a:xfrm>
            <a:off x="5029200" y="1920240"/>
            <a:ext cx="2103120" cy="2103120"/>
          </a:xfrm>
          <a:prstGeom prst="rect">
            <a:avLst/>
          </a:prstGeom>
        </p:spPr>
      </p:pic>
      <p:sp>
        <p:nvSpPr>
          <p:cNvPr id="16" name="Text 11"/>
          <p:cNvSpPr txBox="1"/>
          <p:nvPr/>
        </p:nvSpPr>
        <p:spPr>
          <a:xfrm>
            <a:off x="4480560" y="4297680"/>
            <a:ext cx="3200400" cy="411480"/>
          </a:xfrm>
          <a:prstGeom prst="rect">
            <a:avLst/>
          </a:prstGeom>
          <a:noFill/>
          <a:ln/>
        </p:spPr>
        <p:txBody>
          <a:bodyPr wrap="square" lIns="0" tIns="0" rIns="0" bIns="0" rtlCol="0" anchor="ctr"/>
          <a:lstStyle/>
          <a:p>
            <a:pPr marL="0" indent="0" algn="ctr">
              <a:buNone/>
            </a:pPr>
            <a:r>
              <a:rPr lang="en-US" sz="2100" b="1" dirty="0">
                <a:solidFill>
                  <a:srgbClr val="FFFFFF"/>
                </a:solidFill>
                <a:latin typeface="Cambria" pitchFamily="34" charset="0"/>
                <a:ea typeface="Cambria" pitchFamily="34" charset="-122"/>
                <a:cs typeface="Cambria" pitchFamily="34" charset="-120"/>
              </a:rPr>
              <a:t>Workshops &amp; Events</a:t>
            </a:r>
            <a:endParaRPr lang="en-US" sz="2100" dirty="0"/>
          </a:p>
        </p:txBody>
      </p:sp>
      <p:sp>
        <p:nvSpPr>
          <p:cNvPr id="17" name="Text 12"/>
          <p:cNvSpPr txBox="1"/>
          <p:nvPr/>
        </p:nvSpPr>
        <p:spPr>
          <a:xfrm>
            <a:off x="4480560" y="4709160"/>
            <a:ext cx="3200400" cy="320040"/>
          </a:xfrm>
          <a:prstGeom prst="rect">
            <a:avLst/>
          </a:prstGeom>
          <a:noFill/>
          <a:ln/>
        </p:spPr>
        <p:txBody>
          <a:bodyPr wrap="square" lIns="0" tIns="0" rIns="0" bIns="0" rtlCol="0" anchor="ctr"/>
          <a:lstStyle/>
          <a:p>
            <a:pPr marL="0" indent="0" algn="ctr">
              <a:buNone/>
            </a:pPr>
            <a:r>
              <a:rPr lang="en-US" sz="1350" dirty="0">
                <a:solidFill>
                  <a:srgbClr val="C9D6EA"/>
                </a:solidFill>
                <a:latin typeface="Calibri" pitchFamily="34" charset="0"/>
                <a:ea typeface="Calibri" pitchFamily="34" charset="-122"/>
                <a:cs typeface="Calibri" pitchFamily="34" charset="-120"/>
              </a:rPr>
              <a:t>Register for fall sessions</a:t>
            </a:r>
            <a:endParaRPr lang="en-US" sz="1350" dirty="0"/>
          </a:p>
        </p:txBody>
      </p:sp>
      <p:sp>
        <p:nvSpPr>
          <p:cNvPr id="18" name="Text 13"/>
          <p:cNvSpPr txBox="1"/>
          <p:nvPr/>
        </p:nvSpPr>
        <p:spPr>
          <a:xfrm>
            <a:off x="4389120" y="5166360"/>
            <a:ext cx="3383280" cy="320040"/>
          </a:xfrm>
          <a:prstGeom prst="rect">
            <a:avLst/>
          </a:prstGeom>
          <a:noFill/>
          <a:ln/>
        </p:spPr>
        <p:txBody>
          <a:bodyPr wrap="square" lIns="0" tIns="0" rIns="0" bIns="0" rtlCol="0" anchor="ctr"/>
          <a:lstStyle/>
          <a:p>
            <a:pPr marL="0" indent="0" algn="ctr">
              <a:buNone/>
            </a:pPr>
            <a:r>
              <a:rPr lang="en-US" sz="1200" u="sng" dirty="0">
                <a:solidFill>
                  <a:srgbClr val="FFD978"/>
                </a:solidFill>
                <a:latin typeface="Calibri" pitchFamily="34" charset="0"/>
                <a:ea typeface="Calibri" pitchFamily="34" charset="-122"/>
                <a:cs typeface="Calibri" pitchFamily="34" charset="-120"/>
                <a:hlinkClick r:id="rId7">
                  <a:extLst>
                    <a:ext uri="{A12FA001-AC4F-418D-AE19-62706E023703}">
                      <ahyp:hlinkClr xmlns:ahyp="http://schemas.microsoft.com/office/drawing/2018/hyperlinkcolor" val="tx"/>
                    </a:ext>
                  </a:extLst>
                </a:hlinkClick>
              </a:rPr>
              <a:t>library.ucr.edu/about/workshops-events</a:t>
            </a:r>
            <a:endParaRPr lang="en-US" sz="1200" dirty="0"/>
          </a:p>
        </p:txBody>
      </p:sp>
      <p:sp>
        <p:nvSpPr>
          <p:cNvPr id="19" name="Shape 14"/>
          <p:cNvSpPr/>
          <p:nvPr/>
        </p:nvSpPr>
        <p:spPr>
          <a:xfrm>
            <a:off x="8046720" y="1645920"/>
            <a:ext cx="3566160" cy="4343400"/>
          </a:xfrm>
          <a:prstGeom prst="rect">
            <a:avLst/>
          </a:prstGeom>
          <a:solidFill>
            <a:srgbClr val="EEF2F7"/>
          </a:solidFill>
          <a:ln/>
        </p:spPr>
      </p:sp>
      <p:sp>
        <p:nvSpPr>
          <p:cNvPr id="20" name="Shape 15"/>
          <p:cNvSpPr/>
          <p:nvPr/>
        </p:nvSpPr>
        <p:spPr>
          <a:xfrm>
            <a:off x="8686800" y="1828800"/>
            <a:ext cx="2286000" cy="2286000"/>
          </a:xfrm>
          <a:prstGeom prst="rect">
            <a:avLst/>
          </a:prstGeom>
          <a:solidFill>
            <a:srgbClr val="FFFFFF"/>
          </a:solidFill>
          <a:ln/>
        </p:spPr>
      </p:sp>
      <p:pic>
        <p:nvPicPr>
          <p:cNvPr id="21" name="Image 3" descr="preencoded.png"/>
          <p:cNvPicPr>
            <a:picLocks noChangeAspect="1"/>
          </p:cNvPicPr>
          <p:nvPr/>
        </p:nvPicPr>
        <p:blipFill>
          <a:blip r:embed="rId8"/>
          <a:stretch>
            <a:fillRect/>
          </a:stretch>
        </p:blipFill>
        <p:spPr>
          <a:xfrm>
            <a:off x="8778240" y="1920240"/>
            <a:ext cx="2103120" cy="2103120"/>
          </a:xfrm>
          <a:prstGeom prst="rect">
            <a:avLst/>
          </a:prstGeom>
        </p:spPr>
      </p:pic>
      <p:sp>
        <p:nvSpPr>
          <p:cNvPr id="22" name="Text 16"/>
          <p:cNvSpPr txBox="1"/>
          <p:nvPr/>
        </p:nvSpPr>
        <p:spPr>
          <a:xfrm>
            <a:off x="8229600" y="4297680"/>
            <a:ext cx="3200400" cy="411480"/>
          </a:xfrm>
          <a:prstGeom prst="rect">
            <a:avLst/>
          </a:prstGeom>
          <a:noFill/>
          <a:ln/>
        </p:spPr>
        <p:txBody>
          <a:bodyPr wrap="square" lIns="0" tIns="0" rIns="0" bIns="0" rtlCol="0" anchor="ctr"/>
          <a:lstStyle/>
          <a:p>
            <a:pPr marL="0" indent="0" algn="ctr">
              <a:buNone/>
            </a:pPr>
            <a:r>
              <a:rPr lang="en-US" sz="2100" b="1" dirty="0">
                <a:solidFill>
                  <a:srgbClr val="0A1F44"/>
                </a:solidFill>
                <a:latin typeface="Cambria" pitchFamily="34" charset="0"/>
                <a:ea typeface="Cambria" pitchFamily="34" charset="-122"/>
                <a:cs typeface="Cambria" pitchFamily="34" charset="-120"/>
              </a:rPr>
              <a:t>Ask Us</a:t>
            </a:r>
            <a:endParaRPr lang="en-US" sz="2100" dirty="0"/>
          </a:p>
        </p:txBody>
      </p:sp>
      <p:sp>
        <p:nvSpPr>
          <p:cNvPr id="23" name="Text 17"/>
          <p:cNvSpPr txBox="1"/>
          <p:nvPr/>
        </p:nvSpPr>
        <p:spPr>
          <a:xfrm>
            <a:off x="8229600" y="4709160"/>
            <a:ext cx="3200400" cy="320040"/>
          </a:xfrm>
          <a:prstGeom prst="rect">
            <a:avLst/>
          </a:prstGeom>
          <a:noFill/>
          <a:ln/>
        </p:spPr>
        <p:txBody>
          <a:bodyPr wrap="square" lIns="0" tIns="0" rIns="0" bIns="0" rtlCol="0" anchor="ctr"/>
          <a:lstStyle/>
          <a:p>
            <a:pPr marL="0" indent="0" algn="ctr">
              <a:buNone/>
            </a:pPr>
            <a:r>
              <a:rPr lang="en-US" sz="1350" dirty="0">
                <a:solidFill>
                  <a:srgbClr val="5F6B7D"/>
                </a:solidFill>
                <a:latin typeface="Calibri" pitchFamily="34" charset="0"/>
                <a:ea typeface="Calibri" pitchFamily="34" charset="-122"/>
                <a:cs typeface="Calibri" pitchFamily="34" charset="-120"/>
              </a:rPr>
              <a:t>Chat, text, desks &amp; consultations</a:t>
            </a:r>
            <a:endParaRPr lang="en-US" sz="1350" dirty="0"/>
          </a:p>
        </p:txBody>
      </p:sp>
      <p:sp>
        <p:nvSpPr>
          <p:cNvPr id="24" name="Text 18"/>
          <p:cNvSpPr txBox="1"/>
          <p:nvPr/>
        </p:nvSpPr>
        <p:spPr>
          <a:xfrm>
            <a:off x="8138160" y="5166360"/>
            <a:ext cx="3383280" cy="320040"/>
          </a:xfrm>
          <a:prstGeom prst="rect">
            <a:avLst/>
          </a:prstGeom>
          <a:noFill/>
          <a:ln/>
        </p:spPr>
        <p:txBody>
          <a:bodyPr wrap="square" lIns="0" tIns="0" rIns="0" bIns="0" rtlCol="0" anchor="ctr"/>
          <a:lstStyle/>
          <a:p>
            <a:pPr marL="0" indent="0" algn="ctr">
              <a:buNone/>
            </a:pPr>
            <a:r>
              <a:rPr lang="en-US" sz="1200" u="sng" dirty="0">
                <a:solidFill>
                  <a:srgbClr val="003DA5"/>
                </a:solidFill>
                <a:latin typeface="Calibri" pitchFamily="34" charset="0"/>
                <a:ea typeface="Calibri" pitchFamily="34" charset="-122"/>
                <a:cs typeface="Calibri" pitchFamily="34" charset="-120"/>
                <a:hlinkClick r:id="rId9">
                  <a:extLst>
                    <a:ext uri="{A12FA001-AC4F-418D-AE19-62706E023703}">
                      <ahyp:hlinkClr xmlns:ahyp="http://schemas.microsoft.com/office/drawing/2018/hyperlinkcolor" val="tx"/>
                    </a:ext>
                  </a:extLst>
                </a:hlinkClick>
              </a:rPr>
              <a:t>library.ucr.edu/research-support/ask-a-librarian</a:t>
            </a:r>
            <a:endParaRPr lang="en-US" sz="1200" dirty="0"/>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name="Slide 55">
    <p:bg>
      <p:bgPr>
        <a:solidFill>
          <a:srgbClr val="0A1F44"/>
        </a:solidFill>
        <a:effectLst/>
      </p:bgPr>
    </p:bg>
    <p:spTree>
      <p:nvGrpSpPr>
        <p:cNvPr id="1" name=""/>
        <p:cNvGrpSpPr/>
        <p:nvPr/>
      </p:nvGrpSpPr>
      <p:grpSpPr>
        <a:xfrm>
          <a:off x="0" y="0"/>
          <a:ext cx="0" cy="0"/>
          <a:chOff x="0" y="0"/>
          <a:chExt cx="0" cy="0"/>
        </a:xfrm>
      </p:grpSpPr>
      <p:sp>
        <p:nvSpPr>
          <p:cNvPr id="2" name="Shape 0"/>
          <p:cNvSpPr/>
          <p:nvPr/>
        </p:nvSpPr>
        <p:spPr>
          <a:xfrm>
            <a:off x="7059168" y="1709928"/>
            <a:ext cx="4572000" cy="3054096"/>
          </a:xfrm>
          <a:prstGeom prst="rect">
            <a:avLst/>
          </a:prstGeom>
          <a:ln w="15875">
            <a:solidFill>
              <a:srgbClr val="FFB81C"/>
            </a:solidFill>
            <a:prstDash val="solid"/>
          </a:ln>
        </p:spPr>
      </p:sp>
      <p:pic>
        <p:nvPicPr>
          <p:cNvPr id="3" name="Image 0" descr="preencoded.png"/>
          <p:cNvPicPr>
            <a:picLocks noChangeAspect="1"/>
          </p:cNvPicPr>
          <p:nvPr/>
        </p:nvPicPr>
        <p:blipFill>
          <a:blip r:embed="rId3"/>
          <a:stretch>
            <a:fillRect/>
          </a:stretch>
        </p:blipFill>
        <p:spPr>
          <a:xfrm>
            <a:off x="6949440" y="1600200"/>
            <a:ext cx="4572000" cy="3054096"/>
          </a:xfrm>
          <a:prstGeom prst="rect">
            <a:avLst/>
          </a:prstGeom>
        </p:spPr>
      </p:pic>
      <p:sp>
        <p:nvSpPr>
          <p:cNvPr id="4" name="Text 1"/>
          <p:cNvSpPr txBox="1"/>
          <p:nvPr/>
        </p:nvSpPr>
        <p:spPr>
          <a:xfrm>
            <a:off x="6949440" y="4892040"/>
            <a:ext cx="4572000" cy="274320"/>
          </a:xfrm>
          <a:prstGeom prst="rect">
            <a:avLst/>
          </a:prstGeom>
          <a:noFill/>
          <a:ln/>
        </p:spPr>
        <p:txBody>
          <a:bodyPr wrap="square" lIns="0" tIns="0" rIns="0" bIns="0" rtlCol="0" anchor="ctr"/>
          <a:lstStyle/>
          <a:p>
            <a:pPr marL="0" indent="0">
              <a:buNone/>
            </a:pPr>
            <a:r>
              <a:rPr lang="en-US" sz="1100" i="1" dirty="0">
                <a:solidFill>
                  <a:srgbClr val="C9D6EA"/>
                </a:solidFill>
                <a:latin typeface="Calibri" pitchFamily="34" charset="0"/>
                <a:ea typeface="Calibri" pitchFamily="34" charset="-122"/>
                <a:cs typeface="Calibri" pitchFamily="34" charset="-120"/>
              </a:rPr>
              <a:t>ORCA Forum, Orbach Science Library</a:t>
            </a:r>
            <a:endParaRPr lang="en-US" sz="1100" dirty="0"/>
          </a:p>
        </p:txBody>
      </p:sp>
      <p:pic>
        <p:nvPicPr>
          <p:cNvPr id="5" name="Image 1" descr="preencoded.png"/>
          <p:cNvPicPr>
            <a:picLocks noChangeAspect="1"/>
          </p:cNvPicPr>
          <p:nvPr/>
        </p:nvPicPr>
        <p:blipFill>
          <a:blip r:embed="rId4"/>
          <a:stretch>
            <a:fillRect/>
          </a:stretch>
        </p:blipFill>
        <p:spPr>
          <a:xfrm>
            <a:off x="548640" y="640080"/>
            <a:ext cx="1796095" cy="411480"/>
          </a:xfrm>
          <a:prstGeom prst="rect">
            <a:avLst/>
          </a:prstGeom>
        </p:spPr>
      </p:pic>
      <p:sp>
        <p:nvSpPr>
          <p:cNvPr id="6" name="Text 2"/>
          <p:cNvSpPr txBox="1"/>
          <p:nvPr/>
        </p:nvSpPr>
        <p:spPr>
          <a:xfrm>
            <a:off x="3008599" y="3171407"/>
            <a:ext cx="1480882" cy="274320"/>
          </a:xfrm>
          <a:prstGeom prst="rect">
            <a:avLst/>
          </a:prstGeom>
          <a:noFill/>
          <a:ln/>
        </p:spPr>
        <p:txBody>
          <a:bodyPr wrap="square" lIns="0" tIns="0" rIns="0" bIns="0" rtlCol="0" anchor="ctr"/>
          <a:lstStyle/>
          <a:p>
            <a:pPr marL="0" indent="0">
              <a:buNone/>
            </a:pPr>
            <a:r>
              <a:rPr lang="en-US" sz="1200" b="1" kern="0" spc="400" dirty="0">
                <a:solidFill>
                  <a:srgbClr val="FFB81C"/>
                </a:solidFill>
                <a:latin typeface="Calibri" pitchFamily="34" charset="0"/>
                <a:ea typeface="Calibri" pitchFamily="34" charset="-122"/>
                <a:cs typeface="Calibri" pitchFamily="34" charset="-120"/>
              </a:rPr>
              <a:t>THANK YOU</a:t>
            </a:r>
            <a:endParaRPr lang="en-US" sz="1200" dirty="0"/>
          </a:p>
        </p:txBody>
      </p:sp>
      <p:sp>
        <p:nvSpPr>
          <p:cNvPr id="7" name="Text 3"/>
          <p:cNvSpPr txBox="1"/>
          <p:nvPr/>
        </p:nvSpPr>
        <p:spPr>
          <a:xfrm>
            <a:off x="670560" y="1490472"/>
            <a:ext cx="6583680" cy="914400"/>
          </a:xfrm>
          <a:prstGeom prst="rect">
            <a:avLst/>
          </a:prstGeom>
          <a:noFill/>
          <a:ln/>
        </p:spPr>
        <p:txBody>
          <a:bodyPr wrap="square" lIns="0" tIns="0" rIns="0" bIns="0" rtlCol="0" anchor="ctr"/>
          <a:lstStyle/>
          <a:p>
            <a:pPr marL="0" indent="0">
              <a:buNone/>
            </a:pPr>
            <a:r>
              <a:rPr lang="en-US" sz="4400" dirty="0">
                <a:solidFill>
                  <a:srgbClr val="FFFFFF"/>
                </a:solidFill>
                <a:latin typeface="Cambria" pitchFamily="34" charset="0"/>
                <a:ea typeface="Cambria" pitchFamily="34" charset="-122"/>
                <a:cs typeface="Cambria" pitchFamily="34" charset="-120"/>
              </a:rPr>
              <a:t>Comments &amp; Questions</a:t>
            </a:r>
            <a:endParaRPr lang="en-US" sz="4400" dirty="0"/>
          </a:p>
        </p:txBody>
      </p:sp>
      <p:sp>
        <p:nvSpPr>
          <p:cNvPr id="8" name="Text 4"/>
          <p:cNvSpPr txBox="1"/>
          <p:nvPr/>
        </p:nvSpPr>
        <p:spPr>
          <a:xfrm>
            <a:off x="560832" y="3736774"/>
            <a:ext cx="6035040" cy="822960"/>
          </a:xfrm>
          <a:prstGeom prst="rect">
            <a:avLst/>
          </a:prstGeom>
          <a:noFill/>
          <a:ln/>
        </p:spPr>
        <p:txBody>
          <a:bodyPr wrap="square" lIns="0" tIns="0" rIns="0" bIns="0" rtlCol="0" anchor="t"/>
          <a:lstStyle/>
          <a:p>
            <a:pPr marL="0" indent="0" algn="ctr">
              <a:buNone/>
            </a:pPr>
            <a:r>
              <a:rPr lang="en-US" sz="1800" i="1" dirty="0">
                <a:solidFill>
                  <a:srgbClr val="FFD978"/>
                </a:solidFill>
                <a:latin typeface="Cambria" pitchFamily="34" charset="0"/>
                <a:ea typeface="Cambria" pitchFamily="34" charset="-122"/>
                <a:cs typeface="Cambria" pitchFamily="34" charset="-120"/>
              </a:rPr>
              <a:t>Bring a question</a:t>
            </a:r>
            <a:r>
              <a:rPr lang="en-US" i="1" dirty="0">
                <a:solidFill>
                  <a:srgbClr val="FFD978"/>
                </a:solidFill>
                <a:latin typeface="Cambria" pitchFamily="34" charset="0"/>
                <a:ea typeface="Cambria" pitchFamily="34" charset="-122"/>
                <a:cs typeface="Cambria" pitchFamily="34" charset="-120"/>
              </a:rPr>
              <a:t>, challenge</a:t>
            </a:r>
            <a:r>
              <a:rPr lang="en-US" sz="1800" i="1" dirty="0">
                <a:solidFill>
                  <a:srgbClr val="FFD978"/>
                </a:solidFill>
                <a:latin typeface="Cambria" pitchFamily="34" charset="0"/>
                <a:ea typeface="Cambria" pitchFamily="34" charset="-122"/>
                <a:cs typeface="Cambria" pitchFamily="34" charset="-120"/>
              </a:rPr>
              <a:t> or idea </a:t>
            </a:r>
            <a:br>
              <a:rPr lang="en-US" sz="1800" i="1" dirty="0">
                <a:solidFill>
                  <a:srgbClr val="FFD978"/>
                </a:solidFill>
                <a:latin typeface="Cambria" pitchFamily="34" charset="0"/>
                <a:ea typeface="Cambria" pitchFamily="34" charset="-122"/>
                <a:cs typeface="Cambria" pitchFamily="34" charset="-120"/>
              </a:rPr>
            </a:br>
            <a:br>
              <a:rPr lang="en-US" sz="1800" i="1" dirty="0">
                <a:solidFill>
                  <a:srgbClr val="FFD978"/>
                </a:solidFill>
                <a:latin typeface="Cambria" pitchFamily="34" charset="0"/>
                <a:ea typeface="Cambria" pitchFamily="34" charset="-122"/>
                <a:cs typeface="Cambria" pitchFamily="34" charset="-120"/>
              </a:rPr>
            </a:br>
            <a:r>
              <a:rPr lang="en-US" sz="1800" i="1" dirty="0">
                <a:solidFill>
                  <a:srgbClr val="FFD978"/>
                </a:solidFill>
                <a:latin typeface="Cambria" pitchFamily="34" charset="0"/>
                <a:ea typeface="Cambria" pitchFamily="34" charset="-122"/>
                <a:cs typeface="Cambria" pitchFamily="34" charset="-120"/>
              </a:rPr>
              <a:t>See what </a:t>
            </a:r>
            <a:r>
              <a:rPr lang="en-US" i="1" dirty="0">
                <a:solidFill>
                  <a:srgbClr val="FFD978"/>
                </a:solidFill>
                <a:latin typeface="Cambria" pitchFamily="34" charset="0"/>
                <a:ea typeface="Cambria" pitchFamily="34" charset="-122"/>
                <a:cs typeface="Cambria" pitchFamily="34" charset="-120"/>
              </a:rPr>
              <a:t>your</a:t>
            </a:r>
            <a:r>
              <a:rPr lang="en-US" sz="1800" i="1" dirty="0">
                <a:solidFill>
                  <a:srgbClr val="FFD978"/>
                </a:solidFill>
                <a:latin typeface="Cambria" pitchFamily="34" charset="0"/>
                <a:ea typeface="Cambria" pitchFamily="34" charset="-122"/>
                <a:cs typeface="Cambria" pitchFamily="34" charset="-120"/>
              </a:rPr>
              <a:t> research can achieve </a:t>
            </a:r>
            <a:endParaRPr lang="en-US" sz="1800" dirty="0"/>
          </a:p>
        </p:txBody>
      </p:sp>
      <p:sp>
        <p:nvSpPr>
          <p:cNvPr id="9" name="Text 5"/>
          <p:cNvSpPr txBox="1"/>
          <p:nvPr/>
        </p:nvSpPr>
        <p:spPr>
          <a:xfrm>
            <a:off x="8550754" y="5416148"/>
            <a:ext cx="3403352" cy="1263432"/>
          </a:xfrm>
          <a:prstGeom prst="rect">
            <a:avLst/>
          </a:prstGeom>
          <a:noFill/>
          <a:ln/>
        </p:spPr>
        <p:txBody>
          <a:bodyPr wrap="square" lIns="0" tIns="0" rIns="0" bIns="0" rtlCol="0" anchor="t"/>
          <a:lstStyle/>
          <a:p>
            <a:pPr marL="0" indent="0" algn="r">
              <a:spcAft>
                <a:spcPts val="400"/>
              </a:spcAft>
              <a:buNone/>
            </a:pPr>
            <a:r>
              <a:rPr lang="en-US" sz="1700" b="1" dirty="0">
                <a:solidFill>
                  <a:srgbClr val="FFFFFF"/>
                </a:solidFill>
                <a:latin typeface="Calibri" pitchFamily="34" charset="0"/>
                <a:ea typeface="Calibri" pitchFamily="34" charset="-122"/>
                <a:cs typeface="Calibri" pitchFamily="34" charset="-120"/>
              </a:rPr>
              <a:t>Ray Uzwyshyn, Ph.D., MBA, MLIS</a:t>
            </a:r>
            <a:endParaRPr lang="en-US" sz="1700" dirty="0"/>
          </a:p>
          <a:p>
            <a:pPr marL="0" indent="0" algn="r">
              <a:spcAft>
                <a:spcPts val="400"/>
              </a:spcAft>
              <a:buNone/>
            </a:pPr>
            <a:r>
              <a:rPr lang="en-US" sz="1300" dirty="0">
                <a:solidFill>
                  <a:srgbClr val="C9D6EA"/>
                </a:solidFill>
                <a:latin typeface="Calibri" pitchFamily="34" charset="0"/>
                <a:ea typeface="Calibri" pitchFamily="34" charset="-122"/>
                <a:cs typeface="Calibri" pitchFamily="34" charset="-120"/>
              </a:rPr>
              <a:t>Acting AUL for Research &amp; Technology  ·  </a:t>
            </a:r>
            <a:br>
              <a:rPr lang="en-US" sz="1300" dirty="0">
                <a:solidFill>
                  <a:srgbClr val="C9D6EA"/>
                </a:solidFill>
                <a:latin typeface="Calibri" pitchFamily="34" charset="0"/>
                <a:ea typeface="Calibri" pitchFamily="34" charset="-122"/>
                <a:cs typeface="Calibri" pitchFamily="34" charset="-120"/>
              </a:rPr>
            </a:br>
            <a:r>
              <a:rPr lang="en-US" sz="1300" dirty="0">
                <a:solidFill>
                  <a:srgbClr val="C9D6EA"/>
                </a:solidFill>
                <a:latin typeface="Calibri" pitchFamily="34" charset="0"/>
                <a:ea typeface="Calibri" pitchFamily="34" charset="-122"/>
                <a:cs typeface="Calibri" pitchFamily="34" charset="-120"/>
              </a:rPr>
              <a:t>Director of Research Services, UCR</a:t>
            </a:r>
            <a:endParaRPr lang="en-US" sz="1700" dirty="0"/>
          </a:p>
          <a:p>
            <a:pPr marL="0" indent="0" algn="r">
              <a:spcAft>
                <a:spcPts val="400"/>
              </a:spcAft>
              <a:buNone/>
            </a:pPr>
            <a:r>
              <a:rPr lang="en-US" sz="1300" u="sng" dirty="0">
                <a:solidFill>
                  <a:srgbClr val="FFD978"/>
                </a:solidFill>
                <a:latin typeface="Calibri" pitchFamily="34" charset="0"/>
                <a:ea typeface="Calibri" pitchFamily="34" charset="-122"/>
                <a:cs typeface="Calibri" pitchFamily="34" charset="-120"/>
                <a:hlinkClick r:id="rId5">
                  <a:extLst>
                    <a:ext uri="{A12FA001-AC4F-418D-AE19-62706E023703}">
                      <ahyp:hlinkClr xmlns:ahyp="http://schemas.microsoft.com/office/drawing/2018/hyperlinkcolor" val="tx"/>
                    </a:ext>
                  </a:extLst>
                </a:hlinkClick>
              </a:rPr>
              <a:t>raymondu@ucr.edu</a:t>
            </a:r>
            <a:r>
              <a:rPr lang="en-US" sz="1300" u="sng" dirty="0">
                <a:solidFill>
                  <a:srgbClr val="FFD978"/>
                </a:solidFill>
                <a:latin typeface="Calibri" pitchFamily="34" charset="0"/>
                <a:ea typeface="Calibri" pitchFamily="34" charset="-122"/>
                <a:cs typeface="Calibri" pitchFamily="34" charset="-120"/>
              </a:rPr>
              <a:t>,</a:t>
            </a:r>
            <a:r>
              <a:rPr lang="en-US" sz="1700" dirty="0"/>
              <a:t>, </a:t>
            </a:r>
            <a:r>
              <a:rPr lang="en-US" sz="1300" u="sng" dirty="0">
                <a:solidFill>
                  <a:srgbClr val="FFD978"/>
                </a:solidFill>
                <a:latin typeface="Calibri" pitchFamily="34" charset="0"/>
                <a:ea typeface="Calibri" pitchFamily="34" charset="-122"/>
                <a:cs typeface="Calibri" pitchFamily="34" charset="-120"/>
                <a:hlinkClick r:id="rId6">
                  <a:extLst>
                    <a:ext uri="{A12FA001-AC4F-418D-AE19-62706E023703}">
                      <ahyp:hlinkClr xmlns:ahyp="http://schemas.microsoft.com/office/drawing/2018/hyperlinkcolor" val="tx"/>
                    </a:ext>
                  </a:extLst>
                </a:hlinkClick>
              </a:rPr>
              <a:t>rayuzwyshyn.net</a:t>
            </a:r>
            <a:endParaRPr lang="en-US" sz="1700" dirty="0"/>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name="Slide 13">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548640" y="384048"/>
            <a:ext cx="9144000" cy="256032"/>
          </a:xfrm>
          <a:prstGeom prst="rect">
            <a:avLst/>
          </a:prstGeom>
          <a:noFill/>
          <a:ln/>
        </p:spPr>
        <p:txBody>
          <a:bodyPr wrap="square" lIns="0" tIns="0" rIns="0" bIns="0" rtlCol="0" anchor="ctr"/>
          <a:lstStyle/>
          <a:p>
            <a:pPr marL="0" indent="0">
              <a:buNone/>
            </a:pPr>
            <a:r>
              <a:rPr lang="en-US" sz="1100" b="1" kern="0" spc="300" dirty="0">
                <a:solidFill>
                  <a:srgbClr val="003DA5"/>
                </a:solidFill>
                <a:latin typeface="Calibri" pitchFamily="34" charset="0"/>
                <a:ea typeface="Calibri" pitchFamily="34" charset="-122"/>
                <a:cs typeface="Calibri" pitchFamily="34" charset="-120"/>
              </a:rPr>
              <a:t>01 · FIND</a:t>
            </a:r>
            <a:endParaRPr lang="en-US" sz="1100" dirty="0"/>
          </a:p>
        </p:txBody>
      </p:sp>
      <p:sp>
        <p:nvSpPr>
          <p:cNvPr id="3" name="Text 1"/>
          <p:cNvSpPr txBox="1"/>
          <p:nvPr/>
        </p:nvSpPr>
        <p:spPr>
          <a:xfrm>
            <a:off x="548640" y="658368"/>
            <a:ext cx="11064240" cy="685800"/>
          </a:xfrm>
          <a:prstGeom prst="rect">
            <a:avLst/>
          </a:prstGeom>
          <a:noFill/>
          <a:ln/>
        </p:spPr>
        <p:txBody>
          <a:bodyPr wrap="square" lIns="0" tIns="0" rIns="0" bIns="0" rtlCol="0" anchor="t"/>
          <a:lstStyle/>
          <a:p>
            <a:pPr marL="0" indent="0">
              <a:buNone/>
            </a:pPr>
            <a:r>
              <a:rPr lang="en-US" sz="3000" dirty="0">
                <a:solidFill>
                  <a:srgbClr val="0A1F44"/>
                </a:solidFill>
                <a:latin typeface="Cambria" pitchFamily="34" charset="0"/>
                <a:ea typeface="Cambria" pitchFamily="34" charset="-122"/>
                <a:cs typeface="Cambria" pitchFamily="34" charset="-120"/>
              </a:rPr>
              <a:t>Ask Us — Any Time, Any Channel</a:t>
            </a:r>
            <a:endParaRPr lang="en-US" sz="3000" dirty="0"/>
          </a:p>
        </p:txBody>
      </p:sp>
      <p:pic>
        <p:nvPicPr>
          <p:cNvPr id="4" name="Image 0" descr="preencoded.png"/>
          <p:cNvPicPr>
            <a:picLocks noChangeAspect="1"/>
          </p:cNvPicPr>
          <p:nvPr/>
        </p:nvPicPr>
        <p:blipFill>
          <a:blip r:embed="rId3"/>
          <a:stretch>
            <a:fillRect/>
          </a:stretch>
        </p:blipFill>
        <p:spPr>
          <a:xfrm>
            <a:off x="548640" y="6382512"/>
            <a:ext cx="1037744" cy="237744"/>
          </a:xfrm>
          <a:prstGeom prst="rect">
            <a:avLst/>
          </a:prstGeom>
        </p:spPr>
      </p:pic>
      <p:sp>
        <p:nvSpPr>
          <p:cNvPr id="5" name="Text 2"/>
          <p:cNvSpPr txBox="1"/>
          <p:nvPr/>
        </p:nvSpPr>
        <p:spPr>
          <a:xfrm>
            <a:off x="1769264" y="6382512"/>
            <a:ext cx="3657600" cy="237744"/>
          </a:xfrm>
          <a:prstGeom prst="rect">
            <a:avLst/>
          </a:prstGeom>
          <a:noFill/>
          <a:ln/>
        </p:spPr>
        <p:txBody>
          <a:bodyPr wrap="square" lIns="0" tIns="0" rIns="0" bIns="0" rtlCol="0" anchor="ctr"/>
          <a:lstStyle/>
          <a:p>
            <a:pPr marL="0" indent="0">
              <a:buNone/>
            </a:pPr>
            <a:r>
              <a:rPr lang="en-US" sz="900" dirty="0">
                <a:solidFill>
                  <a:srgbClr val="5F6B7D"/>
                </a:solidFill>
                <a:latin typeface="Calibri" pitchFamily="34" charset="0"/>
                <a:ea typeface="Calibri" pitchFamily="34" charset="-122"/>
                <a:cs typeface="Calibri" pitchFamily="34" charset="-120"/>
              </a:rPr>
              <a:t>Research &amp; Technology Services</a:t>
            </a:r>
            <a:endParaRPr lang="en-US" sz="900" dirty="0"/>
          </a:p>
        </p:txBody>
      </p:sp>
      <p:sp>
        <p:nvSpPr>
          <p:cNvPr id="6" name="Text 3"/>
          <p:cNvSpPr txBox="1"/>
          <p:nvPr/>
        </p:nvSpPr>
        <p:spPr>
          <a:xfrm>
            <a:off x="10728655" y="6382512"/>
            <a:ext cx="914400" cy="237744"/>
          </a:xfrm>
          <a:prstGeom prst="rect">
            <a:avLst/>
          </a:prstGeom>
          <a:noFill/>
          <a:ln/>
        </p:spPr>
        <p:txBody>
          <a:bodyPr wrap="square" lIns="0" tIns="0" rIns="0" bIns="0" rtlCol="0" anchor="ctr"/>
          <a:lstStyle/>
          <a:p>
            <a:pPr marL="0" indent="0" algn="r">
              <a:buNone/>
            </a:pPr>
            <a:r>
              <a:rPr lang="en-US" sz="900" dirty="0">
                <a:solidFill>
                  <a:srgbClr val="5F6B7D"/>
                </a:solidFill>
                <a:latin typeface="Calibri" pitchFamily="34" charset="0"/>
                <a:ea typeface="Calibri" pitchFamily="34" charset="-122"/>
                <a:cs typeface="Calibri" pitchFamily="34" charset="-120"/>
              </a:rPr>
              <a:t>13</a:t>
            </a:r>
            <a:endParaRPr lang="en-US" sz="900" dirty="0"/>
          </a:p>
        </p:txBody>
      </p:sp>
      <p:sp>
        <p:nvSpPr>
          <p:cNvPr id="7" name="Shape 4"/>
          <p:cNvSpPr/>
          <p:nvPr/>
        </p:nvSpPr>
        <p:spPr>
          <a:xfrm>
            <a:off x="658368" y="1755648"/>
            <a:ext cx="4892040" cy="3057525"/>
          </a:xfrm>
          <a:prstGeom prst="rect">
            <a:avLst/>
          </a:prstGeom>
          <a:ln w="15875">
            <a:solidFill>
              <a:srgbClr val="FFB81C"/>
            </a:solidFill>
            <a:prstDash val="solid"/>
          </a:ln>
        </p:spPr>
      </p:sp>
      <p:sp>
        <p:nvSpPr>
          <p:cNvPr id="8" name="Shape 5"/>
          <p:cNvSpPr/>
          <p:nvPr/>
        </p:nvSpPr>
        <p:spPr>
          <a:xfrm>
            <a:off x="548640" y="1645920"/>
            <a:ext cx="4892040" cy="3057525"/>
          </a:xfrm>
          <a:prstGeom prst="rect">
            <a:avLst/>
          </a:prstGeom>
          <a:solidFill>
            <a:srgbClr val="FFFFFF"/>
          </a:solidFill>
          <a:ln w="6350">
            <a:solidFill>
              <a:srgbClr val="D3D9E1"/>
            </a:solidFill>
            <a:prstDash val="solid"/>
          </a:ln>
          <a:effectLst>
            <a:outerShdw blurRad="101600" dist="38100" dir="5400000" algn="bl" rotWithShape="0">
              <a:srgbClr val="0A1F44">
                <a:alpha val="22000"/>
              </a:srgbClr>
            </a:outerShdw>
          </a:effectLst>
        </p:spPr>
      </p:sp>
      <p:pic>
        <p:nvPicPr>
          <p:cNvPr id="9" name="Image 1" descr="preencoded.png"/>
          <p:cNvPicPr>
            <a:picLocks noChangeAspect="1"/>
          </p:cNvPicPr>
          <p:nvPr/>
        </p:nvPicPr>
        <p:blipFill>
          <a:blip r:embed="rId4"/>
          <a:stretch>
            <a:fillRect/>
          </a:stretch>
        </p:blipFill>
        <p:spPr>
          <a:xfrm>
            <a:off x="548640" y="1645920"/>
            <a:ext cx="4892040" cy="3057525"/>
          </a:xfrm>
          <a:prstGeom prst="rect">
            <a:avLst/>
          </a:prstGeom>
        </p:spPr>
      </p:pic>
      <p:sp>
        <p:nvSpPr>
          <p:cNvPr id="10" name="Shape 6"/>
          <p:cNvSpPr/>
          <p:nvPr/>
        </p:nvSpPr>
        <p:spPr>
          <a:xfrm>
            <a:off x="5806440" y="1645920"/>
            <a:ext cx="512064" cy="512064"/>
          </a:xfrm>
          <a:prstGeom prst="ellipse">
            <a:avLst/>
          </a:prstGeom>
          <a:solidFill>
            <a:srgbClr val="0A1F44"/>
          </a:solidFill>
          <a:ln/>
        </p:spPr>
      </p:sp>
      <p:pic>
        <p:nvPicPr>
          <p:cNvPr id="11" name="Image 2" descr="preencoded.png"/>
          <p:cNvPicPr>
            <a:picLocks noChangeAspect="1"/>
          </p:cNvPicPr>
          <p:nvPr/>
        </p:nvPicPr>
        <p:blipFill>
          <a:blip r:embed="rId5"/>
          <a:stretch>
            <a:fillRect/>
          </a:stretch>
        </p:blipFill>
        <p:spPr>
          <a:xfrm>
            <a:off x="5934456" y="1773936"/>
            <a:ext cx="256032" cy="256032"/>
          </a:xfrm>
          <a:prstGeom prst="rect">
            <a:avLst/>
          </a:prstGeom>
        </p:spPr>
      </p:pic>
      <p:sp>
        <p:nvSpPr>
          <p:cNvPr id="12" name="Text 7"/>
          <p:cNvSpPr txBox="1"/>
          <p:nvPr/>
        </p:nvSpPr>
        <p:spPr>
          <a:xfrm>
            <a:off x="6492240" y="1627632"/>
            <a:ext cx="3383280" cy="310896"/>
          </a:xfrm>
          <a:prstGeom prst="rect">
            <a:avLst/>
          </a:prstGeom>
          <a:noFill/>
          <a:ln/>
        </p:spPr>
        <p:txBody>
          <a:bodyPr wrap="square" lIns="0" tIns="0" rIns="0" bIns="0" rtlCol="0" anchor="ctr"/>
          <a:lstStyle/>
          <a:p>
            <a:pPr marL="0" indent="0">
              <a:buNone/>
            </a:pPr>
            <a:r>
              <a:rPr lang="en-US" sz="1600" b="1" dirty="0">
                <a:solidFill>
                  <a:srgbClr val="0A1F44"/>
                </a:solidFill>
                <a:latin typeface="Calibri" pitchFamily="34" charset="0"/>
                <a:ea typeface="Calibri" pitchFamily="34" charset="-122"/>
                <a:cs typeface="Calibri" pitchFamily="34" charset="-120"/>
              </a:rPr>
              <a:t>24/7 chat</a:t>
            </a:r>
            <a:endParaRPr lang="en-US" sz="1600" dirty="0"/>
          </a:p>
        </p:txBody>
      </p:sp>
      <p:sp>
        <p:nvSpPr>
          <p:cNvPr id="13" name="Text 8"/>
          <p:cNvSpPr txBox="1"/>
          <p:nvPr/>
        </p:nvSpPr>
        <p:spPr>
          <a:xfrm>
            <a:off x="6492240" y="1938528"/>
            <a:ext cx="3383280" cy="457200"/>
          </a:xfrm>
          <a:prstGeom prst="rect">
            <a:avLst/>
          </a:prstGeom>
          <a:noFill/>
          <a:ln/>
        </p:spPr>
        <p:txBody>
          <a:bodyPr wrap="square" lIns="0" tIns="0" rIns="0" bIns="0" rtlCol="0" anchor="t"/>
          <a:lstStyle/>
          <a:p>
            <a:pPr marL="0" indent="0">
              <a:buNone/>
            </a:pPr>
            <a:r>
              <a:rPr lang="en-US" sz="1300" dirty="0">
                <a:solidFill>
                  <a:srgbClr val="5F6B7D"/>
                </a:solidFill>
                <a:latin typeface="Calibri" pitchFamily="34" charset="0"/>
                <a:ea typeface="Calibri" pitchFamily="34" charset="-122"/>
                <a:cs typeface="Calibri" pitchFamily="34" charset="-120"/>
              </a:rPr>
              <a:t>Ask a Librarian chat on every library page</a:t>
            </a:r>
            <a:endParaRPr lang="en-US" sz="1300" dirty="0"/>
          </a:p>
        </p:txBody>
      </p:sp>
      <p:sp>
        <p:nvSpPr>
          <p:cNvPr id="14" name="Shape 9"/>
          <p:cNvSpPr/>
          <p:nvPr/>
        </p:nvSpPr>
        <p:spPr>
          <a:xfrm>
            <a:off x="5806440" y="2560320"/>
            <a:ext cx="512064" cy="512064"/>
          </a:xfrm>
          <a:prstGeom prst="ellipse">
            <a:avLst/>
          </a:prstGeom>
          <a:solidFill>
            <a:srgbClr val="0A1F44"/>
          </a:solidFill>
          <a:ln/>
        </p:spPr>
      </p:sp>
      <p:pic>
        <p:nvPicPr>
          <p:cNvPr id="15" name="Image 3" descr="preencoded.png"/>
          <p:cNvPicPr>
            <a:picLocks noChangeAspect="1"/>
          </p:cNvPicPr>
          <p:nvPr/>
        </p:nvPicPr>
        <p:blipFill>
          <a:blip r:embed="rId6"/>
          <a:stretch>
            <a:fillRect/>
          </a:stretch>
        </p:blipFill>
        <p:spPr>
          <a:xfrm>
            <a:off x="5934456" y="2688336"/>
            <a:ext cx="256032" cy="256032"/>
          </a:xfrm>
          <a:prstGeom prst="rect">
            <a:avLst/>
          </a:prstGeom>
        </p:spPr>
      </p:pic>
      <p:sp>
        <p:nvSpPr>
          <p:cNvPr id="16" name="Text 10"/>
          <p:cNvSpPr txBox="1"/>
          <p:nvPr/>
        </p:nvSpPr>
        <p:spPr>
          <a:xfrm>
            <a:off x="6492240" y="2542032"/>
            <a:ext cx="3383280" cy="310896"/>
          </a:xfrm>
          <a:prstGeom prst="rect">
            <a:avLst/>
          </a:prstGeom>
          <a:noFill/>
          <a:ln/>
        </p:spPr>
        <p:txBody>
          <a:bodyPr wrap="square" lIns="0" tIns="0" rIns="0" bIns="0" rtlCol="0" anchor="ctr"/>
          <a:lstStyle/>
          <a:p>
            <a:pPr marL="0" indent="0">
              <a:buNone/>
            </a:pPr>
            <a:r>
              <a:rPr lang="en-US" sz="1600" b="1" dirty="0">
                <a:solidFill>
                  <a:srgbClr val="0A1F44"/>
                </a:solidFill>
                <a:latin typeface="Calibri" pitchFamily="34" charset="0"/>
                <a:ea typeface="Calibri" pitchFamily="34" charset="-122"/>
                <a:cs typeface="Calibri" pitchFamily="34" charset="-120"/>
              </a:rPr>
              <a:t>Text</a:t>
            </a:r>
            <a:endParaRPr lang="en-US" sz="1600" dirty="0"/>
          </a:p>
        </p:txBody>
      </p:sp>
      <p:sp>
        <p:nvSpPr>
          <p:cNvPr id="17" name="Text 11"/>
          <p:cNvSpPr txBox="1"/>
          <p:nvPr/>
        </p:nvSpPr>
        <p:spPr>
          <a:xfrm>
            <a:off x="6492240" y="2852928"/>
            <a:ext cx="3383280" cy="457200"/>
          </a:xfrm>
          <a:prstGeom prst="rect">
            <a:avLst/>
          </a:prstGeom>
          <a:noFill/>
          <a:ln/>
        </p:spPr>
        <p:txBody>
          <a:bodyPr wrap="square" lIns="0" tIns="0" rIns="0" bIns="0" rtlCol="0" anchor="t"/>
          <a:lstStyle/>
          <a:p>
            <a:pPr marL="0" indent="0">
              <a:buNone/>
            </a:pPr>
            <a:r>
              <a:rPr lang="en-US" sz="1300" dirty="0">
                <a:solidFill>
                  <a:srgbClr val="5F6B7D"/>
                </a:solidFill>
                <a:latin typeface="Calibri" pitchFamily="34" charset="0"/>
                <a:ea typeface="Calibri" pitchFamily="34" charset="-122"/>
                <a:cs typeface="Calibri" pitchFamily="34" charset="-120"/>
              </a:rPr>
              <a:t>(833) 450-3355 — start your message with “ucrlib”</a:t>
            </a:r>
            <a:endParaRPr lang="en-US" sz="1300" dirty="0"/>
          </a:p>
        </p:txBody>
      </p:sp>
      <p:sp>
        <p:nvSpPr>
          <p:cNvPr id="18" name="Shape 12"/>
          <p:cNvSpPr/>
          <p:nvPr/>
        </p:nvSpPr>
        <p:spPr>
          <a:xfrm>
            <a:off x="5806440" y="3474720"/>
            <a:ext cx="512064" cy="512064"/>
          </a:xfrm>
          <a:prstGeom prst="ellipse">
            <a:avLst/>
          </a:prstGeom>
          <a:solidFill>
            <a:srgbClr val="0A1F44"/>
          </a:solidFill>
          <a:ln/>
        </p:spPr>
      </p:sp>
      <p:pic>
        <p:nvPicPr>
          <p:cNvPr id="19" name="Image 4" descr="preencoded.png"/>
          <p:cNvPicPr>
            <a:picLocks noChangeAspect="1"/>
          </p:cNvPicPr>
          <p:nvPr/>
        </p:nvPicPr>
        <p:blipFill>
          <a:blip r:embed="rId7"/>
          <a:stretch>
            <a:fillRect/>
          </a:stretch>
        </p:blipFill>
        <p:spPr>
          <a:xfrm>
            <a:off x="5934456" y="3602736"/>
            <a:ext cx="256032" cy="256032"/>
          </a:xfrm>
          <a:prstGeom prst="rect">
            <a:avLst/>
          </a:prstGeom>
        </p:spPr>
      </p:pic>
      <p:sp>
        <p:nvSpPr>
          <p:cNvPr id="20" name="Text 13"/>
          <p:cNvSpPr txBox="1"/>
          <p:nvPr/>
        </p:nvSpPr>
        <p:spPr>
          <a:xfrm>
            <a:off x="6492240" y="3456432"/>
            <a:ext cx="3383280" cy="310896"/>
          </a:xfrm>
          <a:prstGeom prst="rect">
            <a:avLst/>
          </a:prstGeom>
          <a:noFill/>
          <a:ln/>
        </p:spPr>
        <p:txBody>
          <a:bodyPr wrap="square" lIns="0" tIns="0" rIns="0" bIns="0" rtlCol="0" anchor="ctr"/>
          <a:lstStyle/>
          <a:p>
            <a:pPr marL="0" indent="0">
              <a:buNone/>
            </a:pPr>
            <a:r>
              <a:rPr lang="en-US" sz="1600" b="1" dirty="0">
                <a:solidFill>
                  <a:srgbClr val="0A1F44"/>
                </a:solidFill>
                <a:latin typeface="Calibri" pitchFamily="34" charset="0"/>
                <a:ea typeface="Calibri" pitchFamily="34" charset="-122"/>
                <a:cs typeface="Calibri" pitchFamily="34" charset="-120"/>
              </a:rPr>
              <a:t>In person</a:t>
            </a:r>
            <a:endParaRPr lang="en-US" sz="1600" dirty="0"/>
          </a:p>
        </p:txBody>
      </p:sp>
      <p:sp>
        <p:nvSpPr>
          <p:cNvPr id="21" name="Text 14"/>
          <p:cNvSpPr txBox="1"/>
          <p:nvPr/>
        </p:nvSpPr>
        <p:spPr>
          <a:xfrm>
            <a:off x="6492240" y="3767328"/>
            <a:ext cx="3383280" cy="457200"/>
          </a:xfrm>
          <a:prstGeom prst="rect">
            <a:avLst/>
          </a:prstGeom>
          <a:noFill/>
          <a:ln/>
        </p:spPr>
        <p:txBody>
          <a:bodyPr wrap="square" lIns="0" tIns="0" rIns="0" bIns="0" rtlCol="0" anchor="t"/>
          <a:lstStyle/>
          <a:p>
            <a:pPr marL="0" indent="0">
              <a:buNone/>
            </a:pPr>
            <a:r>
              <a:rPr lang="en-US" sz="1300" dirty="0">
                <a:solidFill>
                  <a:srgbClr val="5F6B7D"/>
                </a:solidFill>
                <a:latin typeface="Calibri" pitchFamily="34" charset="0"/>
                <a:ea typeface="Calibri" pitchFamily="34" charset="-122"/>
                <a:cs typeface="Calibri" pitchFamily="34" charset="-120"/>
              </a:rPr>
              <a:t>Library Support Desks at Orbach and Rivera</a:t>
            </a:r>
            <a:endParaRPr lang="en-US" sz="1300" dirty="0"/>
          </a:p>
        </p:txBody>
      </p:sp>
      <p:sp>
        <p:nvSpPr>
          <p:cNvPr id="22" name="Shape 15"/>
          <p:cNvSpPr/>
          <p:nvPr/>
        </p:nvSpPr>
        <p:spPr>
          <a:xfrm>
            <a:off x="5806440" y="4389120"/>
            <a:ext cx="512064" cy="512064"/>
          </a:xfrm>
          <a:prstGeom prst="ellipse">
            <a:avLst/>
          </a:prstGeom>
          <a:solidFill>
            <a:srgbClr val="0A1F44"/>
          </a:solidFill>
          <a:ln/>
        </p:spPr>
      </p:sp>
      <p:pic>
        <p:nvPicPr>
          <p:cNvPr id="23" name="Image 5" descr="preencoded.png"/>
          <p:cNvPicPr>
            <a:picLocks noChangeAspect="1"/>
          </p:cNvPicPr>
          <p:nvPr/>
        </p:nvPicPr>
        <p:blipFill>
          <a:blip r:embed="rId8"/>
          <a:stretch>
            <a:fillRect/>
          </a:stretch>
        </p:blipFill>
        <p:spPr>
          <a:xfrm>
            <a:off x="5934456" y="4517136"/>
            <a:ext cx="256032" cy="256032"/>
          </a:xfrm>
          <a:prstGeom prst="rect">
            <a:avLst/>
          </a:prstGeom>
        </p:spPr>
      </p:pic>
      <p:sp>
        <p:nvSpPr>
          <p:cNvPr id="24" name="Text 16"/>
          <p:cNvSpPr txBox="1"/>
          <p:nvPr/>
        </p:nvSpPr>
        <p:spPr>
          <a:xfrm>
            <a:off x="6492240" y="4370832"/>
            <a:ext cx="3383280" cy="310896"/>
          </a:xfrm>
          <a:prstGeom prst="rect">
            <a:avLst/>
          </a:prstGeom>
          <a:noFill/>
          <a:ln/>
        </p:spPr>
        <p:txBody>
          <a:bodyPr wrap="square" lIns="0" tIns="0" rIns="0" bIns="0" rtlCol="0" anchor="ctr"/>
          <a:lstStyle/>
          <a:p>
            <a:pPr marL="0" indent="0">
              <a:buNone/>
            </a:pPr>
            <a:r>
              <a:rPr lang="en-US" sz="1600" b="1" dirty="0">
                <a:solidFill>
                  <a:srgbClr val="0A1F44"/>
                </a:solidFill>
                <a:latin typeface="Calibri" pitchFamily="34" charset="0"/>
                <a:ea typeface="Calibri" pitchFamily="34" charset="-122"/>
                <a:cs typeface="Calibri" pitchFamily="34" charset="-120"/>
              </a:rPr>
              <a:t>Consultation</a:t>
            </a:r>
            <a:endParaRPr lang="en-US" sz="1600" dirty="0"/>
          </a:p>
        </p:txBody>
      </p:sp>
      <p:sp>
        <p:nvSpPr>
          <p:cNvPr id="25" name="Text 17"/>
          <p:cNvSpPr txBox="1"/>
          <p:nvPr/>
        </p:nvSpPr>
        <p:spPr>
          <a:xfrm>
            <a:off x="6492240" y="4681728"/>
            <a:ext cx="3383280" cy="457200"/>
          </a:xfrm>
          <a:prstGeom prst="rect">
            <a:avLst/>
          </a:prstGeom>
          <a:noFill/>
          <a:ln/>
        </p:spPr>
        <p:txBody>
          <a:bodyPr wrap="square" lIns="0" tIns="0" rIns="0" bIns="0" rtlCol="0" anchor="t"/>
          <a:lstStyle/>
          <a:p>
            <a:pPr marL="0" indent="0">
              <a:buNone/>
            </a:pPr>
            <a:r>
              <a:rPr lang="en-US" sz="1300" dirty="0">
                <a:solidFill>
                  <a:srgbClr val="5F6B7D"/>
                </a:solidFill>
                <a:latin typeface="Calibri" pitchFamily="34" charset="0"/>
                <a:ea typeface="Calibri" pitchFamily="34" charset="-122"/>
                <a:cs typeface="Calibri" pitchFamily="34" charset="-120"/>
              </a:rPr>
              <a:t>Request form — reply by the end of the next business day</a:t>
            </a:r>
            <a:endParaRPr lang="en-US" sz="1300" dirty="0"/>
          </a:p>
        </p:txBody>
      </p:sp>
      <p:pic>
        <p:nvPicPr>
          <p:cNvPr id="26" name="Image 6" descr="preencoded.png"/>
          <p:cNvPicPr>
            <a:picLocks noChangeAspect="1"/>
          </p:cNvPicPr>
          <p:nvPr/>
        </p:nvPicPr>
        <p:blipFill>
          <a:blip r:embed="rId9"/>
          <a:stretch>
            <a:fillRect/>
          </a:stretch>
        </p:blipFill>
        <p:spPr>
          <a:xfrm>
            <a:off x="10058400" y="1691640"/>
            <a:ext cx="1508760" cy="1508760"/>
          </a:xfrm>
          <a:prstGeom prst="rect">
            <a:avLst/>
          </a:prstGeom>
        </p:spPr>
      </p:pic>
      <p:sp>
        <p:nvSpPr>
          <p:cNvPr id="27" name="Text 18"/>
          <p:cNvSpPr txBox="1"/>
          <p:nvPr/>
        </p:nvSpPr>
        <p:spPr>
          <a:xfrm>
            <a:off x="9784080" y="3246120"/>
            <a:ext cx="2057400" cy="237744"/>
          </a:xfrm>
          <a:prstGeom prst="rect">
            <a:avLst/>
          </a:prstGeom>
          <a:noFill/>
          <a:ln/>
        </p:spPr>
        <p:txBody>
          <a:bodyPr wrap="square" lIns="0" tIns="0" rIns="0" bIns="0" rtlCol="0" anchor="ctr"/>
          <a:lstStyle/>
          <a:p>
            <a:pPr marL="0" indent="0" algn="ctr">
              <a:buNone/>
            </a:pPr>
            <a:r>
              <a:rPr lang="en-US" sz="1050" dirty="0">
                <a:solidFill>
                  <a:srgbClr val="5F6B7D"/>
                </a:solidFill>
                <a:latin typeface="Calibri" pitchFamily="34" charset="0"/>
                <a:ea typeface="Calibri" pitchFamily="34" charset="-122"/>
                <a:cs typeface="Calibri" pitchFamily="34" charset="-120"/>
              </a:rPr>
              <a:t>Ask Us page</a:t>
            </a:r>
            <a:endParaRPr lang="en-US" sz="1050" dirty="0"/>
          </a:p>
        </p:txBody>
      </p:sp>
      <p:pic>
        <p:nvPicPr>
          <p:cNvPr id="28" name="Image 7" descr="preencoded.png"/>
          <p:cNvPicPr>
            <a:picLocks noChangeAspect="1"/>
          </p:cNvPicPr>
          <p:nvPr/>
        </p:nvPicPr>
        <p:blipFill>
          <a:blip r:embed="rId10"/>
          <a:stretch>
            <a:fillRect/>
          </a:stretch>
        </p:blipFill>
        <p:spPr>
          <a:xfrm>
            <a:off x="10058400" y="3657600"/>
            <a:ext cx="1508760" cy="1508760"/>
          </a:xfrm>
          <a:prstGeom prst="rect">
            <a:avLst/>
          </a:prstGeom>
        </p:spPr>
      </p:pic>
      <p:sp>
        <p:nvSpPr>
          <p:cNvPr id="29" name="Text 19"/>
          <p:cNvSpPr txBox="1"/>
          <p:nvPr/>
        </p:nvSpPr>
        <p:spPr>
          <a:xfrm>
            <a:off x="9784080" y="5212080"/>
            <a:ext cx="2057400" cy="237744"/>
          </a:xfrm>
          <a:prstGeom prst="rect">
            <a:avLst/>
          </a:prstGeom>
          <a:noFill/>
          <a:ln/>
        </p:spPr>
        <p:txBody>
          <a:bodyPr wrap="square" lIns="0" tIns="0" rIns="0" bIns="0" rtlCol="0" anchor="ctr"/>
          <a:lstStyle/>
          <a:p>
            <a:pPr marL="0" indent="0" algn="ctr">
              <a:buNone/>
            </a:pPr>
            <a:r>
              <a:rPr lang="en-US" sz="1050" dirty="0">
                <a:solidFill>
                  <a:srgbClr val="5F6B7D"/>
                </a:solidFill>
                <a:latin typeface="Calibri" pitchFamily="34" charset="0"/>
                <a:ea typeface="Calibri" pitchFamily="34" charset="-122"/>
                <a:cs typeface="Calibri" pitchFamily="34" charset="-120"/>
              </a:rPr>
              <a:t>Consultation form</a:t>
            </a:r>
            <a:endParaRPr lang="en-US" sz="1050" dirty="0"/>
          </a:p>
        </p:txBody>
      </p:sp>
      <p:sp>
        <p:nvSpPr>
          <p:cNvPr id="30" name="Text 20"/>
          <p:cNvSpPr txBox="1"/>
          <p:nvPr/>
        </p:nvSpPr>
        <p:spPr>
          <a:xfrm>
            <a:off x="548640" y="5623560"/>
            <a:ext cx="6400800" cy="274320"/>
          </a:xfrm>
          <a:prstGeom prst="rect">
            <a:avLst/>
          </a:prstGeom>
          <a:noFill/>
          <a:ln/>
        </p:spPr>
        <p:txBody>
          <a:bodyPr wrap="square" lIns="0" tIns="0" rIns="0" bIns="0" rtlCol="0" anchor="ctr"/>
          <a:lstStyle/>
          <a:p>
            <a:pPr marL="0" indent="0">
              <a:buNone/>
            </a:pPr>
            <a:r>
              <a:rPr lang="en-US" sz="1300" b="1" u="sng" dirty="0">
                <a:solidFill>
                  <a:srgbClr val="003DA5"/>
                </a:solidFill>
                <a:latin typeface="Calibri" pitchFamily="34" charset="0"/>
                <a:ea typeface="Calibri" pitchFamily="34" charset="-122"/>
                <a:cs typeface="Calibri" pitchFamily="34" charset="-120"/>
                <a:hlinkClick r:id="rId11">
                  <a:extLst>
                    <a:ext uri="{A12FA001-AC4F-418D-AE19-62706E023703}">
                      <ahyp:hlinkClr xmlns:ahyp="http://schemas.microsoft.com/office/drawing/2018/hyperlinkcolor" val="tx"/>
                    </a:ext>
                  </a:extLst>
                </a:hlinkClick>
              </a:rPr>
              <a:t>library.ucr.edu/research-support/ask-a-librarian</a:t>
            </a:r>
            <a:endParaRPr lang="en-US" sz="1300" dirty="0"/>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name="Slide 11">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548640" y="384048"/>
            <a:ext cx="9144000" cy="256032"/>
          </a:xfrm>
          <a:prstGeom prst="rect">
            <a:avLst/>
          </a:prstGeom>
          <a:noFill/>
          <a:ln/>
        </p:spPr>
        <p:txBody>
          <a:bodyPr wrap="square" lIns="0" tIns="0" rIns="0" bIns="0" rtlCol="0" anchor="ctr"/>
          <a:lstStyle/>
          <a:p>
            <a:pPr marL="0" indent="0">
              <a:buNone/>
            </a:pPr>
            <a:r>
              <a:rPr lang="en-US" sz="1100" b="1" kern="0" spc="300" dirty="0">
                <a:solidFill>
                  <a:srgbClr val="003DA5"/>
                </a:solidFill>
                <a:latin typeface="Calibri" pitchFamily="34" charset="0"/>
                <a:ea typeface="Calibri" pitchFamily="34" charset="-122"/>
                <a:cs typeface="Calibri" pitchFamily="34" charset="-120"/>
              </a:rPr>
              <a:t>01 · FIND</a:t>
            </a:r>
            <a:endParaRPr lang="en-US" sz="1100" dirty="0"/>
          </a:p>
        </p:txBody>
      </p:sp>
      <p:sp>
        <p:nvSpPr>
          <p:cNvPr id="3" name="Text 1"/>
          <p:cNvSpPr txBox="1"/>
          <p:nvPr/>
        </p:nvSpPr>
        <p:spPr>
          <a:xfrm>
            <a:off x="548640" y="658368"/>
            <a:ext cx="11064240" cy="685800"/>
          </a:xfrm>
          <a:prstGeom prst="rect">
            <a:avLst/>
          </a:prstGeom>
          <a:noFill/>
          <a:ln/>
        </p:spPr>
        <p:txBody>
          <a:bodyPr wrap="square" lIns="0" tIns="0" rIns="0" bIns="0" rtlCol="0" anchor="t"/>
          <a:lstStyle/>
          <a:p>
            <a:pPr marL="0" indent="0">
              <a:buNone/>
            </a:pPr>
            <a:r>
              <a:rPr lang="en-US" sz="3000" dirty="0">
                <a:solidFill>
                  <a:srgbClr val="0A1F44"/>
                </a:solidFill>
                <a:latin typeface="Cambria" pitchFamily="34" charset="0"/>
                <a:ea typeface="Cambria" pitchFamily="34" charset="-122"/>
                <a:cs typeface="Cambria" pitchFamily="34" charset="-120"/>
              </a:rPr>
              <a:t>Research Fundamentals and Poster Printing</a:t>
            </a:r>
            <a:endParaRPr lang="en-US" sz="3000" dirty="0"/>
          </a:p>
        </p:txBody>
      </p:sp>
      <p:pic>
        <p:nvPicPr>
          <p:cNvPr id="4" name="Image 0" descr="preencoded.png"/>
          <p:cNvPicPr>
            <a:picLocks noChangeAspect="1"/>
          </p:cNvPicPr>
          <p:nvPr/>
        </p:nvPicPr>
        <p:blipFill>
          <a:blip r:embed="rId3"/>
          <a:stretch>
            <a:fillRect/>
          </a:stretch>
        </p:blipFill>
        <p:spPr>
          <a:xfrm>
            <a:off x="548640" y="6382512"/>
            <a:ext cx="1037744" cy="237744"/>
          </a:xfrm>
          <a:prstGeom prst="rect">
            <a:avLst/>
          </a:prstGeom>
        </p:spPr>
      </p:pic>
      <p:sp>
        <p:nvSpPr>
          <p:cNvPr id="5" name="Text 2"/>
          <p:cNvSpPr txBox="1"/>
          <p:nvPr/>
        </p:nvSpPr>
        <p:spPr>
          <a:xfrm>
            <a:off x="1769264" y="6382512"/>
            <a:ext cx="3657600" cy="237744"/>
          </a:xfrm>
          <a:prstGeom prst="rect">
            <a:avLst/>
          </a:prstGeom>
          <a:noFill/>
          <a:ln/>
        </p:spPr>
        <p:txBody>
          <a:bodyPr wrap="square" lIns="0" tIns="0" rIns="0" bIns="0" rtlCol="0" anchor="ctr"/>
          <a:lstStyle/>
          <a:p>
            <a:pPr marL="0" indent="0">
              <a:buNone/>
            </a:pPr>
            <a:r>
              <a:rPr lang="en-US" sz="900" dirty="0">
                <a:solidFill>
                  <a:srgbClr val="5F6B7D"/>
                </a:solidFill>
                <a:latin typeface="Calibri" pitchFamily="34" charset="0"/>
                <a:ea typeface="Calibri" pitchFamily="34" charset="-122"/>
                <a:cs typeface="Calibri" pitchFamily="34" charset="-120"/>
              </a:rPr>
              <a:t>Research &amp; Technology Services</a:t>
            </a:r>
            <a:endParaRPr lang="en-US" sz="900" dirty="0"/>
          </a:p>
        </p:txBody>
      </p:sp>
      <p:sp>
        <p:nvSpPr>
          <p:cNvPr id="6" name="Text 3"/>
          <p:cNvSpPr txBox="1"/>
          <p:nvPr/>
        </p:nvSpPr>
        <p:spPr>
          <a:xfrm>
            <a:off x="10728655" y="6382512"/>
            <a:ext cx="914400" cy="237744"/>
          </a:xfrm>
          <a:prstGeom prst="rect">
            <a:avLst/>
          </a:prstGeom>
          <a:noFill/>
          <a:ln/>
        </p:spPr>
        <p:txBody>
          <a:bodyPr wrap="square" lIns="0" tIns="0" rIns="0" bIns="0" rtlCol="0" anchor="ctr"/>
          <a:lstStyle/>
          <a:p>
            <a:pPr marL="0" indent="0" algn="r">
              <a:buNone/>
            </a:pPr>
            <a:r>
              <a:rPr lang="en-US" sz="900" dirty="0">
                <a:solidFill>
                  <a:srgbClr val="5F6B7D"/>
                </a:solidFill>
                <a:latin typeface="Calibri" pitchFamily="34" charset="0"/>
                <a:ea typeface="Calibri" pitchFamily="34" charset="-122"/>
                <a:cs typeface="Calibri" pitchFamily="34" charset="-120"/>
              </a:rPr>
              <a:t>11</a:t>
            </a:r>
            <a:endParaRPr lang="en-US" sz="900" dirty="0"/>
          </a:p>
        </p:txBody>
      </p:sp>
      <p:sp>
        <p:nvSpPr>
          <p:cNvPr id="7" name="Shape 4"/>
          <p:cNvSpPr/>
          <p:nvPr/>
        </p:nvSpPr>
        <p:spPr>
          <a:xfrm>
            <a:off x="658368" y="1664208"/>
            <a:ext cx="5193792" cy="3246120"/>
          </a:xfrm>
          <a:prstGeom prst="rect">
            <a:avLst/>
          </a:prstGeom>
          <a:ln w="15875">
            <a:solidFill>
              <a:srgbClr val="FFB81C"/>
            </a:solidFill>
            <a:prstDash val="solid"/>
          </a:ln>
        </p:spPr>
      </p:sp>
      <p:sp>
        <p:nvSpPr>
          <p:cNvPr id="8" name="Shape 5"/>
          <p:cNvSpPr/>
          <p:nvPr/>
        </p:nvSpPr>
        <p:spPr>
          <a:xfrm>
            <a:off x="548640" y="1554480"/>
            <a:ext cx="5193792" cy="3246120"/>
          </a:xfrm>
          <a:prstGeom prst="rect">
            <a:avLst/>
          </a:prstGeom>
          <a:solidFill>
            <a:srgbClr val="FFFFFF"/>
          </a:solidFill>
          <a:ln w="6350">
            <a:solidFill>
              <a:srgbClr val="D3D9E1"/>
            </a:solidFill>
            <a:prstDash val="solid"/>
          </a:ln>
          <a:effectLst>
            <a:outerShdw blurRad="101600" dist="38100" dir="5400000" algn="bl" rotWithShape="0">
              <a:srgbClr val="0A1F44">
                <a:alpha val="22000"/>
              </a:srgbClr>
            </a:outerShdw>
          </a:effectLst>
        </p:spPr>
      </p:sp>
      <p:pic>
        <p:nvPicPr>
          <p:cNvPr id="9" name="Image 1" descr="preencoded.png"/>
          <p:cNvPicPr>
            <a:picLocks noChangeAspect="1"/>
          </p:cNvPicPr>
          <p:nvPr/>
        </p:nvPicPr>
        <p:blipFill>
          <a:blip r:embed="rId4"/>
          <a:stretch>
            <a:fillRect/>
          </a:stretch>
        </p:blipFill>
        <p:spPr>
          <a:xfrm>
            <a:off x="548640" y="1554480"/>
            <a:ext cx="5193792" cy="3246120"/>
          </a:xfrm>
          <a:prstGeom prst="rect">
            <a:avLst/>
          </a:prstGeom>
        </p:spPr>
      </p:pic>
      <p:sp>
        <p:nvSpPr>
          <p:cNvPr id="10" name="Text 6"/>
          <p:cNvSpPr txBox="1"/>
          <p:nvPr/>
        </p:nvSpPr>
        <p:spPr>
          <a:xfrm>
            <a:off x="548640" y="5074920"/>
            <a:ext cx="5349240" cy="347472"/>
          </a:xfrm>
          <a:prstGeom prst="rect">
            <a:avLst/>
          </a:prstGeom>
          <a:noFill/>
          <a:ln/>
        </p:spPr>
        <p:txBody>
          <a:bodyPr wrap="square" lIns="0" tIns="0" rIns="0" bIns="0" rtlCol="0" anchor="ctr"/>
          <a:lstStyle/>
          <a:p>
            <a:pPr marL="0" indent="0">
              <a:buNone/>
            </a:pPr>
            <a:r>
              <a:rPr lang="en-US" sz="1800" b="1" u="sng" dirty="0">
                <a:solidFill>
                  <a:srgbClr val="0A1F44"/>
                </a:solidFill>
                <a:latin typeface="Cambria" pitchFamily="34" charset="0"/>
                <a:ea typeface="Cambria" pitchFamily="34" charset="-122"/>
                <a:cs typeface="Cambria" pitchFamily="34" charset="-120"/>
                <a:hlinkClick r:id="rId5">
                  <a:extLst>
                    <a:ext uri="{A12FA001-AC4F-418D-AE19-62706E023703}">
                      <ahyp:hlinkClr xmlns:ahyp="http://schemas.microsoft.com/office/drawing/2018/hyperlinkcolor" val="tx"/>
                    </a:ext>
                  </a:extLst>
                </a:hlinkClick>
              </a:rPr>
              <a:t>Learn About Research Fundamentals</a:t>
            </a:r>
            <a:endParaRPr lang="en-US" sz="1800" dirty="0"/>
          </a:p>
        </p:txBody>
      </p:sp>
      <p:sp>
        <p:nvSpPr>
          <p:cNvPr id="11" name="Text 7"/>
          <p:cNvSpPr txBox="1"/>
          <p:nvPr/>
        </p:nvSpPr>
        <p:spPr>
          <a:xfrm>
            <a:off x="548640" y="5422392"/>
            <a:ext cx="5349240" cy="457200"/>
          </a:xfrm>
          <a:prstGeom prst="rect">
            <a:avLst/>
          </a:prstGeom>
          <a:noFill/>
          <a:ln/>
        </p:spPr>
        <p:txBody>
          <a:bodyPr wrap="square" lIns="0" tIns="0" rIns="0" bIns="0" rtlCol="0" anchor="t"/>
          <a:lstStyle/>
          <a:p>
            <a:pPr marL="0" indent="0">
              <a:buNone/>
            </a:pPr>
            <a:r>
              <a:rPr lang="en-US" sz="1250" dirty="0">
                <a:solidFill>
                  <a:srgbClr val="5F6B7D"/>
                </a:solidFill>
                <a:latin typeface="Calibri" pitchFamily="34" charset="0"/>
                <a:ea typeface="Calibri" pitchFamily="34" charset="-122"/>
                <a:cs typeface="Calibri" pitchFamily="34" charset="-120"/>
              </a:rPr>
              <a:t>Build your toolkit: OpenAthens &amp; VPN, UC Library Search and Get It at UC videos, citation and literature-review help.</a:t>
            </a:r>
            <a:endParaRPr lang="en-US" sz="1250" dirty="0"/>
          </a:p>
        </p:txBody>
      </p:sp>
      <p:sp>
        <p:nvSpPr>
          <p:cNvPr id="12" name="Text 8"/>
          <p:cNvSpPr txBox="1"/>
          <p:nvPr/>
        </p:nvSpPr>
        <p:spPr>
          <a:xfrm>
            <a:off x="548640" y="5897880"/>
            <a:ext cx="5349240" cy="256032"/>
          </a:xfrm>
          <a:prstGeom prst="rect">
            <a:avLst/>
          </a:prstGeom>
          <a:noFill/>
          <a:ln/>
        </p:spPr>
        <p:txBody>
          <a:bodyPr wrap="square" lIns="0" tIns="0" rIns="0" bIns="0" rtlCol="0" anchor="ctr"/>
          <a:lstStyle/>
          <a:p>
            <a:pPr marL="0" indent="0">
              <a:buNone/>
            </a:pPr>
            <a:r>
              <a:rPr lang="en-US" sz="1250" b="1" u="sng" dirty="0">
                <a:solidFill>
                  <a:srgbClr val="003DA5"/>
                </a:solidFill>
                <a:latin typeface="Calibri" pitchFamily="34" charset="0"/>
                <a:ea typeface="Calibri" pitchFamily="34" charset="-122"/>
                <a:cs typeface="Calibri" pitchFamily="34" charset="-120"/>
                <a:hlinkClick r:id="rId5">
                  <a:extLst>
                    <a:ext uri="{A12FA001-AC4F-418D-AE19-62706E023703}">
                      <ahyp:hlinkClr xmlns:ahyp="http://schemas.microsoft.com/office/drawing/2018/hyperlinkcolor" val="tx"/>
                    </a:ext>
                  </a:extLst>
                </a:hlinkClick>
              </a:rPr>
              <a:t>Research Fundamentals page</a:t>
            </a:r>
            <a:endParaRPr lang="en-US" sz="1250" dirty="0"/>
          </a:p>
        </p:txBody>
      </p:sp>
      <p:sp>
        <p:nvSpPr>
          <p:cNvPr id="13" name="Shape 9"/>
          <p:cNvSpPr/>
          <p:nvPr/>
        </p:nvSpPr>
        <p:spPr>
          <a:xfrm>
            <a:off x="6327648" y="1664208"/>
            <a:ext cx="5193792" cy="3246120"/>
          </a:xfrm>
          <a:prstGeom prst="rect">
            <a:avLst/>
          </a:prstGeom>
          <a:ln w="15875">
            <a:solidFill>
              <a:srgbClr val="FFB81C"/>
            </a:solidFill>
            <a:prstDash val="solid"/>
          </a:ln>
        </p:spPr>
      </p:sp>
      <p:sp>
        <p:nvSpPr>
          <p:cNvPr id="14" name="Shape 10"/>
          <p:cNvSpPr/>
          <p:nvPr/>
        </p:nvSpPr>
        <p:spPr>
          <a:xfrm>
            <a:off x="6217920" y="1554480"/>
            <a:ext cx="5193792" cy="3246120"/>
          </a:xfrm>
          <a:prstGeom prst="rect">
            <a:avLst/>
          </a:prstGeom>
          <a:solidFill>
            <a:srgbClr val="FFFFFF"/>
          </a:solidFill>
          <a:ln w="6350">
            <a:solidFill>
              <a:srgbClr val="D3D9E1"/>
            </a:solidFill>
            <a:prstDash val="solid"/>
          </a:ln>
          <a:effectLst>
            <a:outerShdw blurRad="101600" dist="38100" dir="5400000" algn="bl" rotWithShape="0">
              <a:srgbClr val="0A1F44">
                <a:alpha val="22000"/>
              </a:srgbClr>
            </a:outerShdw>
          </a:effectLst>
        </p:spPr>
      </p:sp>
      <p:pic>
        <p:nvPicPr>
          <p:cNvPr id="15" name="Image 2" descr="preencoded.png"/>
          <p:cNvPicPr>
            <a:picLocks noChangeAspect="1"/>
          </p:cNvPicPr>
          <p:nvPr/>
        </p:nvPicPr>
        <p:blipFill>
          <a:blip r:embed="rId6"/>
          <a:stretch>
            <a:fillRect/>
          </a:stretch>
        </p:blipFill>
        <p:spPr>
          <a:xfrm>
            <a:off x="6217920" y="1554480"/>
            <a:ext cx="5193792" cy="3246120"/>
          </a:xfrm>
          <a:prstGeom prst="rect">
            <a:avLst/>
          </a:prstGeom>
        </p:spPr>
      </p:pic>
      <p:sp>
        <p:nvSpPr>
          <p:cNvPr id="16" name="Text 11"/>
          <p:cNvSpPr txBox="1"/>
          <p:nvPr/>
        </p:nvSpPr>
        <p:spPr>
          <a:xfrm>
            <a:off x="6217920" y="5074920"/>
            <a:ext cx="5349240" cy="347472"/>
          </a:xfrm>
          <a:prstGeom prst="rect">
            <a:avLst/>
          </a:prstGeom>
          <a:noFill/>
          <a:ln/>
        </p:spPr>
        <p:txBody>
          <a:bodyPr wrap="square" lIns="0" tIns="0" rIns="0" bIns="0" rtlCol="0" anchor="ctr"/>
          <a:lstStyle/>
          <a:p>
            <a:pPr marL="0" indent="0">
              <a:buNone/>
            </a:pPr>
            <a:r>
              <a:rPr lang="en-US" sz="1800" b="1" u="sng" dirty="0">
                <a:solidFill>
                  <a:srgbClr val="0A1F44"/>
                </a:solidFill>
                <a:latin typeface="Cambria" pitchFamily="34" charset="0"/>
                <a:ea typeface="Cambria" pitchFamily="34" charset="-122"/>
                <a:cs typeface="Cambria" pitchFamily="34" charset="-120"/>
                <a:hlinkClick r:id="rId7">
                  <a:extLst>
                    <a:ext uri="{A12FA001-AC4F-418D-AE19-62706E023703}">
                      <ahyp:hlinkClr xmlns:ahyp="http://schemas.microsoft.com/office/drawing/2018/hyperlinkcolor" val="tx"/>
                    </a:ext>
                  </a:extLst>
                </a:hlinkClick>
              </a:rPr>
              <a:t>Research Poster Printing</a:t>
            </a:r>
            <a:endParaRPr lang="en-US" sz="1800" dirty="0"/>
          </a:p>
        </p:txBody>
      </p:sp>
      <p:sp>
        <p:nvSpPr>
          <p:cNvPr id="17" name="Text 12"/>
          <p:cNvSpPr txBox="1"/>
          <p:nvPr/>
        </p:nvSpPr>
        <p:spPr>
          <a:xfrm>
            <a:off x="6217920" y="5422392"/>
            <a:ext cx="5349240" cy="457200"/>
          </a:xfrm>
          <a:prstGeom prst="rect">
            <a:avLst/>
          </a:prstGeom>
          <a:noFill/>
          <a:ln/>
        </p:spPr>
        <p:txBody>
          <a:bodyPr wrap="square" lIns="0" tIns="0" rIns="0" bIns="0" rtlCol="0" anchor="t"/>
          <a:lstStyle/>
          <a:p>
            <a:pPr marL="0" indent="0">
              <a:buNone/>
            </a:pPr>
            <a:r>
              <a:rPr lang="en-US" sz="1250" dirty="0">
                <a:solidFill>
                  <a:srgbClr val="5F6B7D"/>
                </a:solidFill>
                <a:latin typeface="Calibri" pitchFamily="34" charset="0"/>
                <a:ea typeface="Calibri" pitchFamily="34" charset="-122"/>
                <a:cs typeface="Calibri" pitchFamily="34" charset="-120"/>
              </a:rPr>
              <a:t>Walk-in Mon–Fri 9:00 am–4:45 pm (subject to staff availability); appointments through the Google Scheduling page.</a:t>
            </a:r>
            <a:endParaRPr lang="en-US" sz="1250" dirty="0"/>
          </a:p>
        </p:txBody>
      </p:sp>
      <p:sp>
        <p:nvSpPr>
          <p:cNvPr id="18" name="Text 13"/>
          <p:cNvSpPr txBox="1"/>
          <p:nvPr/>
        </p:nvSpPr>
        <p:spPr>
          <a:xfrm>
            <a:off x="6217920" y="5897880"/>
            <a:ext cx="5349240" cy="256032"/>
          </a:xfrm>
          <a:prstGeom prst="rect">
            <a:avLst/>
          </a:prstGeom>
          <a:noFill/>
          <a:ln/>
        </p:spPr>
        <p:txBody>
          <a:bodyPr wrap="square" lIns="0" tIns="0" rIns="0" bIns="0" rtlCol="0" anchor="ctr"/>
          <a:lstStyle/>
          <a:p>
            <a:pPr marL="0" indent="0">
              <a:buNone/>
            </a:pPr>
            <a:r>
              <a:rPr lang="en-US" sz="1250" b="1" u="sng" dirty="0">
                <a:solidFill>
                  <a:srgbClr val="003DA5"/>
                </a:solidFill>
                <a:latin typeface="Calibri" pitchFamily="34" charset="0"/>
                <a:ea typeface="Calibri" pitchFamily="34" charset="-122"/>
                <a:cs typeface="Calibri" pitchFamily="34" charset="-120"/>
                <a:hlinkClick r:id="rId7">
                  <a:extLst>
                    <a:ext uri="{A12FA001-AC4F-418D-AE19-62706E023703}">
                      <ahyp:hlinkClr xmlns:ahyp="http://schemas.microsoft.com/office/drawing/2018/hyperlinkcolor" val="tx"/>
                    </a:ext>
                  </a:extLst>
                </a:hlinkClick>
              </a:rPr>
              <a:t>guides.lib.ucr.edu/plotter</a:t>
            </a:r>
            <a:endParaRPr lang="en-US" sz="1250" dirty="0"/>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txBox="1"/>
          <p:nvPr/>
        </p:nvSpPr>
        <p:spPr>
          <a:xfrm>
            <a:off x="548640" y="384048"/>
            <a:ext cx="9144000" cy="256032"/>
          </a:xfrm>
          <a:prstGeom prst="rect">
            <a:avLst/>
          </a:prstGeom>
          <a:noFill/>
          <a:ln/>
        </p:spPr>
        <p:txBody>
          <a:bodyPr wrap="square" lIns="0" tIns="0" rIns="0" bIns="0" rtlCol="0" anchor="ctr"/>
          <a:lstStyle/>
          <a:p>
            <a:pPr marL="0" indent="0">
              <a:buNone/>
            </a:pPr>
            <a:r>
              <a:rPr lang="en-US" sz="1100" b="1" kern="0" spc="300" dirty="0">
                <a:solidFill>
                  <a:srgbClr val="A8844E"/>
                </a:solidFill>
                <a:latin typeface="Calibri" pitchFamily="34" charset="0"/>
                <a:ea typeface="Calibri" pitchFamily="34" charset="-122"/>
                <a:cs typeface="Calibri" pitchFamily="34" charset="-120"/>
              </a:rPr>
              <a:t>TODAY</a:t>
            </a:r>
            <a:endParaRPr lang="en-US" sz="1100" dirty="0"/>
          </a:p>
        </p:txBody>
      </p:sp>
      <p:sp>
        <p:nvSpPr>
          <p:cNvPr id="3" name="Text 1"/>
          <p:cNvSpPr txBox="1"/>
          <p:nvPr/>
        </p:nvSpPr>
        <p:spPr>
          <a:xfrm>
            <a:off x="548640" y="658368"/>
            <a:ext cx="11064240" cy="685800"/>
          </a:xfrm>
          <a:prstGeom prst="rect">
            <a:avLst/>
          </a:prstGeom>
          <a:noFill/>
          <a:ln/>
        </p:spPr>
        <p:txBody>
          <a:bodyPr wrap="square" lIns="0" tIns="0" rIns="0" bIns="0" rtlCol="0" anchor="t"/>
          <a:lstStyle/>
          <a:p>
            <a:pPr marL="0" indent="0">
              <a:buNone/>
            </a:pPr>
            <a:r>
              <a:rPr lang="en-US" sz="3000" dirty="0">
                <a:solidFill>
                  <a:srgbClr val="0F1B2D"/>
                </a:solidFill>
                <a:latin typeface="Cambria" pitchFamily="34" charset="0"/>
                <a:ea typeface="Cambria" pitchFamily="34" charset="-122"/>
                <a:cs typeface="Cambria" pitchFamily="34" charset="-120"/>
              </a:rPr>
              <a:t>Roadmap for the Next 45 Minutes</a:t>
            </a:r>
            <a:endParaRPr lang="en-US" sz="3000" dirty="0"/>
          </a:p>
        </p:txBody>
      </p:sp>
      <p:sp>
        <p:nvSpPr>
          <p:cNvPr id="4" name="Text 2"/>
          <p:cNvSpPr txBox="1"/>
          <p:nvPr/>
        </p:nvSpPr>
        <p:spPr>
          <a:xfrm>
            <a:off x="548640" y="6419088"/>
            <a:ext cx="5486400" cy="228600"/>
          </a:xfrm>
          <a:prstGeom prst="rect">
            <a:avLst/>
          </a:prstGeom>
          <a:noFill/>
          <a:ln/>
        </p:spPr>
        <p:txBody>
          <a:bodyPr wrap="square" lIns="0" tIns="0" rIns="0" bIns="0" rtlCol="0" anchor="ctr"/>
          <a:lstStyle/>
          <a:p>
            <a:pPr marL="0" indent="0">
              <a:buNone/>
            </a:pPr>
            <a:r>
              <a:rPr lang="en-US" sz="900" dirty="0">
                <a:solidFill>
                  <a:srgbClr val="667085"/>
                </a:solidFill>
                <a:latin typeface="Calibri" pitchFamily="34" charset="0"/>
                <a:ea typeface="Calibri" pitchFamily="34" charset="-122"/>
                <a:cs typeface="Calibri" pitchFamily="34" charset="-120"/>
              </a:rPr>
              <a:t>UCR Library  ·  Research &amp; Technology Services</a:t>
            </a:r>
            <a:endParaRPr lang="en-US" sz="900" dirty="0"/>
          </a:p>
        </p:txBody>
      </p:sp>
      <p:sp>
        <p:nvSpPr>
          <p:cNvPr id="5" name="Text 3"/>
          <p:cNvSpPr txBox="1"/>
          <p:nvPr/>
        </p:nvSpPr>
        <p:spPr>
          <a:xfrm>
            <a:off x="10728655" y="6419088"/>
            <a:ext cx="914400" cy="228600"/>
          </a:xfrm>
          <a:prstGeom prst="rect">
            <a:avLst/>
          </a:prstGeom>
          <a:noFill/>
          <a:ln/>
        </p:spPr>
        <p:txBody>
          <a:bodyPr wrap="square" lIns="0" tIns="0" rIns="0" bIns="0" rtlCol="0" anchor="ctr"/>
          <a:lstStyle/>
          <a:p>
            <a:pPr marL="0" indent="0" algn="r">
              <a:buNone/>
            </a:pPr>
            <a:r>
              <a:rPr lang="en-US" sz="900" dirty="0">
                <a:solidFill>
                  <a:srgbClr val="667085"/>
                </a:solidFill>
                <a:latin typeface="Calibri" pitchFamily="34" charset="0"/>
                <a:ea typeface="Calibri" pitchFamily="34" charset="-122"/>
                <a:cs typeface="Calibri" pitchFamily="34" charset="-120"/>
              </a:rPr>
              <a:t>2</a:t>
            </a:r>
            <a:endParaRPr lang="en-US" sz="900" dirty="0"/>
          </a:p>
        </p:txBody>
      </p:sp>
      <p:sp>
        <p:nvSpPr>
          <p:cNvPr id="6" name="Text 4"/>
          <p:cNvSpPr txBox="1"/>
          <p:nvPr/>
        </p:nvSpPr>
        <p:spPr>
          <a:xfrm>
            <a:off x="548640" y="1737360"/>
            <a:ext cx="4206240" cy="2377440"/>
          </a:xfrm>
          <a:prstGeom prst="rect">
            <a:avLst/>
          </a:prstGeom>
          <a:noFill/>
          <a:ln/>
        </p:spPr>
        <p:txBody>
          <a:bodyPr wrap="square" lIns="0" tIns="0" rIns="0" bIns="0" rtlCol="0" anchor="t"/>
          <a:lstStyle/>
          <a:p>
            <a:pPr marL="0" indent="0">
              <a:buNone/>
            </a:pPr>
            <a:r>
              <a:rPr lang="en-US" sz="2400" i="1" dirty="0">
                <a:solidFill>
                  <a:srgbClr val="0F1B2D"/>
                </a:solidFill>
                <a:latin typeface="Cambria" pitchFamily="34" charset="0"/>
                <a:ea typeface="Cambria" pitchFamily="34" charset="-122"/>
                <a:cs typeface="Cambria" pitchFamily="34" charset="-120"/>
              </a:rPr>
              <a:t>“Research and Technology help at every stage — from the first search to the final digital publication online, policy brief or dataset.”</a:t>
            </a:r>
            <a:endParaRPr lang="en-US" sz="2400" dirty="0"/>
          </a:p>
        </p:txBody>
      </p:sp>
      <p:sp>
        <p:nvSpPr>
          <p:cNvPr id="7" name="Text 5"/>
          <p:cNvSpPr txBox="1"/>
          <p:nvPr/>
        </p:nvSpPr>
        <p:spPr>
          <a:xfrm>
            <a:off x="548640" y="4206240"/>
            <a:ext cx="4023360" cy="914400"/>
          </a:xfrm>
          <a:prstGeom prst="rect">
            <a:avLst/>
          </a:prstGeom>
          <a:noFill/>
          <a:ln/>
        </p:spPr>
        <p:txBody>
          <a:bodyPr wrap="square" lIns="0" tIns="0" rIns="0" bIns="0" rtlCol="0" anchor="t"/>
          <a:lstStyle/>
          <a:p>
            <a:pPr marL="0" indent="0">
              <a:buNone/>
            </a:pPr>
            <a:r>
              <a:rPr lang="en-US" sz="1400" dirty="0">
                <a:solidFill>
                  <a:srgbClr val="667085"/>
                </a:solidFill>
                <a:latin typeface="Calibri" pitchFamily="34" charset="0"/>
                <a:ea typeface="Calibri" pitchFamily="34" charset="-122"/>
                <a:cs typeface="Calibri" pitchFamily="34" charset="-120"/>
              </a:rPr>
              <a:t>Everything here is free to UCR graduate students, and most of it is one email or one QR code away.</a:t>
            </a:r>
            <a:endParaRPr lang="en-US" sz="1400" dirty="0"/>
          </a:p>
        </p:txBody>
      </p:sp>
      <p:sp>
        <p:nvSpPr>
          <p:cNvPr id="8" name="Text 6"/>
          <p:cNvSpPr txBox="1"/>
          <p:nvPr/>
        </p:nvSpPr>
        <p:spPr>
          <a:xfrm>
            <a:off x="5394960" y="1691640"/>
            <a:ext cx="822960" cy="731520"/>
          </a:xfrm>
          <a:prstGeom prst="rect">
            <a:avLst/>
          </a:prstGeom>
          <a:noFill/>
          <a:ln/>
        </p:spPr>
        <p:txBody>
          <a:bodyPr wrap="square" lIns="0" tIns="0" rIns="0" bIns="0" rtlCol="0" anchor="t"/>
          <a:lstStyle/>
          <a:p>
            <a:pPr marL="0" indent="0">
              <a:buNone/>
            </a:pPr>
            <a:r>
              <a:rPr lang="en-US" sz="3000" dirty="0">
                <a:solidFill>
                  <a:srgbClr val="A8844E"/>
                </a:solidFill>
                <a:latin typeface="Cambria" pitchFamily="34" charset="0"/>
                <a:ea typeface="Cambria" pitchFamily="34" charset="-122"/>
                <a:cs typeface="Cambria" pitchFamily="34" charset="-120"/>
              </a:rPr>
              <a:t>01</a:t>
            </a:r>
            <a:endParaRPr lang="en-US" sz="3000" dirty="0"/>
          </a:p>
        </p:txBody>
      </p:sp>
      <p:sp>
        <p:nvSpPr>
          <p:cNvPr id="9" name="Text 7"/>
          <p:cNvSpPr txBox="1"/>
          <p:nvPr/>
        </p:nvSpPr>
        <p:spPr>
          <a:xfrm>
            <a:off x="6263640" y="1709928"/>
            <a:ext cx="5303520" cy="365760"/>
          </a:xfrm>
          <a:prstGeom prst="rect">
            <a:avLst/>
          </a:prstGeom>
          <a:noFill/>
          <a:ln/>
        </p:spPr>
        <p:txBody>
          <a:bodyPr wrap="square" lIns="0" tIns="0" rIns="0" bIns="0" rtlCol="0" anchor="ctr"/>
          <a:lstStyle/>
          <a:p>
            <a:pPr marL="0" indent="0">
              <a:buNone/>
            </a:pPr>
            <a:r>
              <a:rPr lang="en-US" sz="2000" b="1" dirty="0">
                <a:solidFill>
                  <a:srgbClr val="0F1B2D"/>
                </a:solidFill>
                <a:latin typeface="Cambria" pitchFamily="34" charset="0"/>
                <a:ea typeface="Cambria" pitchFamily="34" charset="-122"/>
                <a:cs typeface="Cambria" pitchFamily="34" charset="-120"/>
              </a:rPr>
              <a:t>Find</a:t>
            </a:r>
            <a:endParaRPr lang="en-US" sz="2000" dirty="0"/>
          </a:p>
        </p:txBody>
      </p:sp>
      <p:sp>
        <p:nvSpPr>
          <p:cNvPr id="10" name="Text 8"/>
          <p:cNvSpPr txBox="1"/>
          <p:nvPr/>
        </p:nvSpPr>
        <p:spPr>
          <a:xfrm>
            <a:off x="6263640" y="2093976"/>
            <a:ext cx="5303520" cy="320040"/>
          </a:xfrm>
          <a:prstGeom prst="rect">
            <a:avLst/>
          </a:prstGeom>
          <a:noFill/>
          <a:ln/>
        </p:spPr>
        <p:txBody>
          <a:bodyPr wrap="square" lIns="0" tIns="0" rIns="0" bIns="0" rtlCol="0" anchor="ctr"/>
          <a:lstStyle/>
          <a:p>
            <a:pPr marL="0" indent="0">
              <a:buNone/>
            </a:pPr>
            <a:r>
              <a:rPr lang="en-US" sz="1350" dirty="0">
                <a:solidFill>
                  <a:srgbClr val="667085"/>
                </a:solidFill>
                <a:latin typeface="Calibri" pitchFamily="34" charset="0"/>
                <a:ea typeface="Calibri" pitchFamily="34" charset="-122"/>
                <a:cs typeface="Calibri" pitchFamily="34" charset="-120"/>
              </a:rPr>
              <a:t>Search, databases, evidence beyond articles, Ask Us, grad spaces</a:t>
            </a:r>
            <a:endParaRPr lang="en-US" sz="1350" dirty="0"/>
          </a:p>
        </p:txBody>
      </p:sp>
      <p:sp>
        <p:nvSpPr>
          <p:cNvPr id="11" name="Text 9"/>
          <p:cNvSpPr txBox="1"/>
          <p:nvPr/>
        </p:nvSpPr>
        <p:spPr>
          <a:xfrm>
            <a:off x="5394960" y="2587752"/>
            <a:ext cx="822960" cy="731520"/>
          </a:xfrm>
          <a:prstGeom prst="rect">
            <a:avLst/>
          </a:prstGeom>
          <a:noFill/>
          <a:ln/>
        </p:spPr>
        <p:txBody>
          <a:bodyPr wrap="square" lIns="0" tIns="0" rIns="0" bIns="0" rtlCol="0" anchor="t"/>
          <a:lstStyle/>
          <a:p>
            <a:pPr marL="0" indent="0">
              <a:buNone/>
            </a:pPr>
            <a:r>
              <a:rPr lang="en-US" sz="3000" dirty="0">
                <a:solidFill>
                  <a:srgbClr val="A8844E"/>
                </a:solidFill>
                <a:latin typeface="Cambria" pitchFamily="34" charset="0"/>
                <a:ea typeface="Cambria" pitchFamily="34" charset="-122"/>
                <a:cs typeface="Cambria" pitchFamily="34" charset="-120"/>
              </a:rPr>
              <a:t>02</a:t>
            </a:r>
            <a:endParaRPr lang="en-US" sz="3000" dirty="0"/>
          </a:p>
        </p:txBody>
      </p:sp>
      <p:sp>
        <p:nvSpPr>
          <p:cNvPr id="12" name="Text 10"/>
          <p:cNvSpPr txBox="1"/>
          <p:nvPr/>
        </p:nvSpPr>
        <p:spPr>
          <a:xfrm>
            <a:off x="6263640" y="2606040"/>
            <a:ext cx="5303520" cy="365760"/>
          </a:xfrm>
          <a:prstGeom prst="rect">
            <a:avLst/>
          </a:prstGeom>
          <a:noFill/>
          <a:ln/>
        </p:spPr>
        <p:txBody>
          <a:bodyPr wrap="square" lIns="0" tIns="0" rIns="0" bIns="0" rtlCol="0" anchor="ctr"/>
          <a:lstStyle/>
          <a:p>
            <a:pPr marL="0" indent="0">
              <a:buNone/>
            </a:pPr>
            <a:r>
              <a:rPr lang="en-US" sz="2000" b="1" dirty="0">
                <a:solidFill>
                  <a:srgbClr val="0F1B2D"/>
                </a:solidFill>
                <a:latin typeface="Cambria" pitchFamily="34" charset="0"/>
                <a:ea typeface="Cambria" pitchFamily="34" charset="-122"/>
                <a:cs typeface="Cambria" pitchFamily="34" charset="-120"/>
              </a:rPr>
              <a:t>Consult</a:t>
            </a:r>
            <a:endParaRPr lang="en-US" sz="2000" dirty="0"/>
          </a:p>
        </p:txBody>
      </p:sp>
      <p:sp>
        <p:nvSpPr>
          <p:cNvPr id="13" name="Text 11"/>
          <p:cNvSpPr txBox="1"/>
          <p:nvPr/>
        </p:nvSpPr>
        <p:spPr>
          <a:xfrm>
            <a:off x="6263640" y="2990088"/>
            <a:ext cx="5303520" cy="320040"/>
          </a:xfrm>
          <a:prstGeom prst="rect">
            <a:avLst/>
          </a:prstGeom>
          <a:noFill/>
          <a:ln/>
        </p:spPr>
        <p:txBody>
          <a:bodyPr wrap="square" lIns="0" tIns="0" rIns="0" bIns="0" rtlCol="0" anchor="ctr"/>
          <a:lstStyle/>
          <a:p>
            <a:pPr marL="0" indent="0">
              <a:buNone/>
            </a:pPr>
            <a:r>
              <a:rPr lang="en-US" sz="1350" dirty="0">
                <a:solidFill>
                  <a:srgbClr val="667085"/>
                </a:solidFill>
                <a:latin typeface="Calibri" pitchFamily="34" charset="0"/>
                <a:ea typeface="Calibri" pitchFamily="34" charset="-122"/>
                <a:cs typeface="Calibri" pitchFamily="34" charset="-120"/>
              </a:rPr>
              <a:t>One-on-one expertise in data, AI, GIS, publishing and media</a:t>
            </a:r>
            <a:endParaRPr lang="en-US" sz="1350" dirty="0"/>
          </a:p>
        </p:txBody>
      </p:sp>
      <p:sp>
        <p:nvSpPr>
          <p:cNvPr id="14" name="Text 12"/>
          <p:cNvSpPr txBox="1"/>
          <p:nvPr/>
        </p:nvSpPr>
        <p:spPr>
          <a:xfrm>
            <a:off x="5394960" y="3483864"/>
            <a:ext cx="822960" cy="731520"/>
          </a:xfrm>
          <a:prstGeom prst="rect">
            <a:avLst/>
          </a:prstGeom>
          <a:noFill/>
          <a:ln/>
        </p:spPr>
        <p:txBody>
          <a:bodyPr wrap="square" lIns="0" tIns="0" rIns="0" bIns="0" rtlCol="0" anchor="t"/>
          <a:lstStyle/>
          <a:p>
            <a:pPr marL="0" indent="0">
              <a:buNone/>
            </a:pPr>
            <a:r>
              <a:rPr lang="en-US" sz="3000" dirty="0">
                <a:solidFill>
                  <a:srgbClr val="A8844E"/>
                </a:solidFill>
                <a:latin typeface="Cambria" pitchFamily="34" charset="0"/>
                <a:ea typeface="Cambria" pitchFamily="34" charset="-122"/>
                <a:cs typeface="Cambria" pitchFamily="34" charset="-120"/>
              </a:rPr>
              <a:t>03</a:t>
            </a:r>
            <a:endParaRPr lang="en-US" sz="3000" dirty="0"/>
          </a:p>
        </p:txBody>
      </p:sp>
      <p:sp>
        <p:nvSpPr>
          <p:cNvPr id="15" name="Text 13"/>
          <p:cNvSpPr txBox="1"/>
          <p:nvPr/>
        </p:nvSpPr>
        <p:spPr>
          <a:xfrm>
            <a:off x="6263640" y="3502152"/>
            <a:ext cx="5303520" cy="365760"/>
          </a:xfrm>
          <a:prstGeom prst="rect">
            <a:avLst/>
          </a:prstGeom>
          <a:noFill/>
          <a:ln/>
        </p:spPr>
        <p:txBody>
          <a:bodyPr wrap="square" lIns="0" tIns="0" rIns="0" bIns="0" rtlCol="0" anchor="ctr"/>
          <a:lstStyle/>
          <a:p>
            <a:pPr marL="0" indent="0">
              <a:buNone/>
            </a:pPr>
            <a:r>
              <a:rPr lang="en-US" sz="2000" b="1" dirty="0">
                <a:solidFill>
                  <a:srgbClr val="0F1B2D"/>
                </a:solidFill>
                <a:latin typeface="Cambria" pitchFamily="34" charset="0"/>
                <a:ea typeface="Cambria" pitchFamily="34" charset="-122"/>
                <a:cs typeface="Cambria" pitchFamily="34" charset="-120"/>
              </a:rPr>
              <a:t>Research in Action</a:t>
            </a:r>
            <a:endParaRPr lang="en-US" sz="2000" dirty="0"/>
          </a:p>
        </p:txBody>
      </p:sp>
      <p:sp>
        <p:nvSpPr>
          <p:cNvPr id="16" name="Text 14"/>
          <p:cNvSpPr txBox="1"/>
          <p:nvPr/>
        </p:nvSpPr>
        <p:spPr>
          <a:xfrm>
            <a:off x="6263640" y="3886200"/>
            <a:ext cx="5303520" cy="320040"/>
          </a:xfrm>
          <a:prstGeom prst="rect">
            <a:avLst/>
          </a:prstGeom>
          <a:noFill/>
          <a:ln/>
        </p:spPr>
        <p:txBody>
          <a:bodyPr wrap="square" lIns="0" tIns="0" rIns="0" bIns="0" rtlCol="0" anchor="ctr"/>
          <a:lstStyle/>
          <a:p>
            <a:pPr marL="0" indent="0">
              <a:buNone/>
            </a:pPr>
            <a:r>
              <a:rPr lang="en-US" sz="1350" dirty="0">
                <a:solidFill>
                  <a:srgbClr val="667085"/>
                </a:solidFill>
                <a:latin typeface="Calibri" pitchFamily="34" charset="0"/>
                <a:ea typeface="Calibri" pitchFamily="34" charset="-122"/>
                <a:cs typeface="Calibri" pitchFamily="34" charset="-120"/>
              </a:rPr>
              <a:t>CISL autonomous-vehicle data, COVID border GIS and more</a:t>
            </a:r>
            <a:endParaRPr lang="en-US" sz="1350" dirty="0"/>
          </a:p>
        </p:txBody>
      </p:sp>
      <p:sp>
        <p:nvSpPr>
          <p:cNvPr id="17" name="Text 15"/>
          <p:cNvSpPr txBox="1"/>
          <p:nvPr/>
        </p:nvSpPr>
        <p:spPr>
          <a:xfrm>
            <a:off x="5394960" y="4379976"/>
            <a:ext cx="822960" cy="731520"/>
          </a:xfrm>
          <a:prstGeom prst="rect">
            <a:avLst/>
          </a:prstGeom>
          <a:noFill/>
          <a:ln/>
        </p:spPr>
        <p:txBody>
          <a:bodyPr wrap="square" lIns="0" tIns="0" rIns="0" bIns="0" rtlCol="0" anchor="t"/>
          <a:lstStyle/>
          <a:p>
            <a:pPr marL="0" indent="0">
              <a:buNone/>
            </a:pPr>
            <a:r>
              <a:rPr lang="en-US" sz="3000" dirty="0">
                <a:solidFill>
                  <a:srgbClr val="A8844E"/>
                </a:solidFill>
                <a:latin typeface="Cambria" pitchFamily="34" charset="0"/>
                <a:ea typeface="Cambria" pitchFamily="34" charset="-122"/>
                <a:cs typeface="Cambria" pitchFamily="34" charset="-120"/>
              </a:rPr>
              <a:t>04</a:t>
            </a:r>
            <a:endParaRPr lang="en-US" sz="3000" dirty="0"/>
          </a:p>
        </p:txBody>
      </p:sp>
      <p:sp>
        <p:nvSpPr>
          <p:cNvPr id="18" name="Text 16"/>
          <p:cNvSpPr txBox="1"/>
          <p:nvPr/>
        </p:nvSpPr>
        <p:spPr>
          <a:xfrm>
            <a:off x="6263640" y="4398264"/>
            <a:ext cx="5303520" cy="365760"/>
          </a:xfrm>
          <a:prstGeom prst="rect">
            <a:avLst/>
          </a:prstGeom>
          <a:noFill/>
          <a:ln/>
        </p:spPr>
        <p:txBody>
          <a:bodyPr wrap="square" lIns="0" tIns="0" rIns="0" bIns="0" rtlCol="0" anchor="ctr"/>
          <a:lstStyle/>
          <a:p>
            <a:pPr marL="0" indent="0">
              <a:buNone/>
            </a:pPr>
            <a:r>
              <a:rPr lang="en-US" sz="2000" b="1" dirty="0">
                <a:solidFill>
                  <a:srgbClr val="0F1B2D"/>
                </a:solidFill>
                <a:latin typeface="Cambria" pitchFamily="34" charset="0"/>
                <a:ea typeface="Cambria" pitchFamily="34" charset="-122"/>
                <a:cs typeface="Cambria" pitchFamily="34" charset="-120"/>
              </a:rPr>
              <a:t>Learn</a:t>
            </a:r>
            <a:endParaRPr lang="en-US" sz="2000" dirty="0"/>
          </a:p>
        </p:txBody>
      </p:sp>
      <p:sp>
        <p:nvSpPr>
          <p:cNvPr id="19" name="Text 17"/>
          <p:cNvSpPr txBox="1"/>
          <p:nvPr/>
        </p:nvSpPr>
        <p:spPr>
          <a:xfrm>
            <a:off x="6263640" y="4782312"/>
            <a:ext cx="5303520" cy="320040"/>
          </a:xfrm>
          <a:prstGeom prst="rect">
            <a:avLst/>
          </a:prstGeom>
          <a:noFill/>
          <a:ln/>
        </p:spPr>
        <p:txBody>
          <a:bodyPr wrap="square" lIns="0" tIns="0" rIns="0" bIns="0" rtlCol="0" anchor="ctr"/>
          <a:lstStyle/>
          <a:p>
            <a:pPr marL="0" indent="0">
              <a:buNone/>
            </a:pPr>
            <a:r>
              <a:rPr lang="en-US" sz="1350" dirty="0">
                <a:solidFill>
                  <a:srgbClr val="667085"/>
                </a:solidFill>
                <a:latin typeface="Calibri" pitchFamily="34" charset="0"/>
                <a:ea typeface="Calibri" pitchFamily="34" charset="-122"/>
                <a:cs typeface="Calibri" pitchFamily="34" charset="-120"/>
              </a:rPr>
              <a:t>Fall 2026 workshops, meetups, certificates and events</a:t>
            </a:r>
            <a:endParaRPr lang="en-US" sz="1350" dirty="0"/>
          </a:p>
        </p:txBody>
      </p:sp>
      <p:sp>
        <p:nvSpPr>
          <p:cNvPr id="20" name="Text 18"/>
          <p:cNvSpPr txBox="1"/>
          <p:nvPr/>
        </p:nvSpPr>
        <p:spPr>
          <a:xfrm>
            <a:off x="5394960" y="5276088"/>
            <a:ext cx="822960" cy="731520"/>
          </a:xfrm>
          <a:prstGeom prst="rect">
            <a:avLst/>
          </a:prstGeom>
          <a:noFill/>
          <a:ln/>
        </p:spPr>
        <p:txBody>
          <a:bodyPr wrap="square" lIns="0" tIns="0" rIns="0" bIns="0" rtlCol="0" anchor="t"/>
          <a:lstStyle/>
          <a:p>
            <a:pPr marL="0" indent="0">
              <a:buNone/>
            </a:pPr>
            <a:r>
              <a:rPr lang="en-US" sz="3000" dirty="0">
                <a:solidFill>
                  <a:srgbClr val="A8844E"/>
                </a:solidFill>
                <a:latin typeface="Cambria" pitchFamily="34" charset="0"/>
                <a:ea typeface="Cambria" pitchFamily="34" charset="-122"/>
                <a:cs typeface="Cambria" pitchFamily="34" charset="-120"/>
              </a:rPr>
              <a:t>05</a:t>
            </a:r>
            <a:endParaRPr lang="en-US" sz="3000" dirty="0"/>
          </a:p>
        </p:txBody>
      </p:sp>
      <p:sp>
        <p:nvSpPr>
          <p:cNvPr id="21" name="Text 19"/>
          <p:cNvSpPr txBox="1"/>
          <p:nvPr/>
        </p:nvSpPr>
        <p:spPr>
          <a:xfrm>
            <a:off x="6263640" y="5294376"/>
            <a:ext cx="5303520" cy="365760"/>
          </a:xfrm>
          <a:prstGeom prst="rect">
            <a:avLst/>
          </a:prstGeom>
          <a:noFill/>
          <a:ln/>
        </p:spPr>
        <p:txBody>
          <a:bodyPr wrap="square" lIns="0" tIns="0" rIns="0" bIns="0" rtlCol="0" anchor="ctr"/>
          <a:lstStyle/>
          <a:p>
            <a:pPr marL="0" indent="0">
              <a:buNone/>
            </a:pPr>
            <a:r>
              <a:rPr lang="en-US" sz="2000" b="1" dirty="0">
                <a:solidFill>
                  <a:srgbClr val="0F1B2D"/>
                </a:solidFill>
                <a:latin typeface="Cambria" pitchFamily="34" charset="0"/>
                <a:ea typeface="Cambria" pitchFamily="34" charset="-122"/>
                <a:cs typeface="Cambria" pitchFamily="34" charset="-120"/>
              </a:rPr>
              <a:t>Create</a:t>
            </a:r>
            <a:endParaRPr lang="en-US" sz="2000" dirty="0"/>
          </a:p>
        </p:txBody>
      </p:sp>
      <p:sp>
        <p:nvSpPr>
          <p:cNvPr id="22" name="Text 20"/>
          <p:cNvSpPr txBox="1"/>
          <p:nvPr/>
        </p:nvSpPr>
        <p:spPr>
          <a:xfrm>
            <a:off x="6263640" y="5678424"/>
            <a:ext cx="5303520" cy="320040"/>
          </a:xfrm>
          <a:prstGeom prst="rect">
            <a:avLst/>
          </a:prstGeom>
          <a:noFill/>
          <a:ln/>
        </p:spPr>
        <p:txBody>
          <a:bodyPr wrap="square" lIns="0" tIns="0" rIns="0" bIns="0" rtlCol="0" anchor="ctr"/>
          <a:lstStyle/>
          <a:p>
            <a:pPr marL="0" indent="0">
              <a:buNone/>
            </a:pPr>
            <a:r>
              <a:rPr lang="en-US" sz="1350" dirty="0">
                <a:solidFill>
                  <a:srgbClr val="667085"/>
                </a:solidFill>
                <a:latin typeface="Calibri" pitchFamily="34" charset="0"/>
                <a:ea typeface="Calibri" pitchFamily="34" charset="-122"/>
                <a:cs typeface="Calibri" pitchFamily="34" charset="-120"/>
              </a:rPr>
              <a:t>Makerspace, Robotics, 3DXP and the STAR Lab (local AI)</a:t>
            </a:r>
            <a:endParaRPr lang="en-US" sz="1350" dirty="0"/>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name="Slide 31">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548640" y="384048"/>
            <a:ext cx="9144000" cy="256032"/>
          </a:xfrm>
          <a:prstGeom prst="rect">
            <a:avLst/>
          </a:prstGeom>
          <a:noFill/>
          <a:ln/>
        </p:spPr>
        <p:txBody>
          <a:bodyPr wrap="square" lIns="0" tIns="0" rIns="0" bIns="0" rtlCol="0" anchor="ctr"/>
          <a:lstStyle/>
          <a:p>
            <a:pPr marL="0" indent="0">
              <a:buNone/>
            </a:pPr>
            <a:r>
              <a:rPr lang="en-US" sz="1100" b="1" kern="0" spc="300" dirty="0">
                <a:solidFill>
                  <a:srgbClr val="003DA5"/>
                </a:solidFill>
                <a:latin typeface="Calibri" pitchFamily="34" charset="0"/>
                <a:ea typeface="Calibri" pitchFamily="34" charset="-122"/>
                <a:cs typeface="Calibri" pitchFamily="34" charset="-120"/>
              </a:rPr>
              <a:t>03 · RESEARCH IN ACTION</a:t>
            </a:r>
            <a:endParaRPr lang="en-US" sz="1100" dirty="0"/>
          </a:p>
        </p:txBody>
      </p:sp>
      <p:sp>
        <p:nvSpPr>
          <p:cNvPr id="3" name="Text 1"/>
          <p:cNvSpPr txBox="1"/>
          <p:nvPr/>
        </p:nvSpPr>
        <p:spPr>
          <a:xfrm>
            <a:off x="548640" y="658368"/>
            <a:ext cx="11064240" cy="685800"/>
          </a:xfrm>
          <a:prstGeom prst="rect">
            <a:avLst/>
          </a:prstGeom>
          <a:noFill/>
          <a:ln/>
        </p:spPr>
        <p:txBody>
          <a:bodyPr wrap="square" lIns="0" tIns="0" rIns="0" bIns="0" rtlCol="0" anchor="t"/>
          <a:lstStyle/>
          <a:p>
            <a:pPr marL="0" indent="0">
              <a:buNone/>
            </a:pPr>
            <a:r>
              <a:rPr lang="en-US" sz="3000" dirty="0">
                <a:solidFill>
                  <a:srgbClr val="0A1F44"/>
                </a:solidFill>
                <a:latin typeface="Cambria" pitchFamily="34" charset="0"/>
                <a:ea typeface="Cambria" pitchFamily="34" charset="-122"/>
                <a:cs typeface="Cambria" pitchFamily="34" charset="-120"/>
              </a:rPr>
              <a:t>The Research Project and Document at the Center</a:t>
            </a:r>
            <a:endParaRPr lang="en-US" sz="3000" dirty="0"/>
          </a:p>
        </p:txBody>
      </p:sp>
      <p:pic>
        <p:nvPicPr>
          <p:cNvPr id="4" name="Image 0" descr="preencoded.png"/>
          <p:cNvPicPr>
            <a:picLocks noChangeAspect="1"/>
          </p:cNvPicPr>
          <p:nvPr/>
        </p:nvPicPr>
        <p:blipFill>
          <a:blip r:embed="rId3"/>
          <a:stretch>
            <a:fillRect/>
          </a:stretch>
        </p:blipFill>
        <p:spPr>
          <a:xfrm>
            <a:off x="548640" y="6382512"/>
            <a:ext cx="1037744" cy="237744"/>
          </a:xfrm>
          <a:prstGeom prst="rect">
            <a:avLst/>
          </a:prstGeom>
        </p:spPr>
      </p:pic>
      <p:sp>
        <p:nvSpPr>
          <p:cNvPr id="5" name="Text 2"/>
          <p:cNvSpPr txBox="1"/>
          <p:nvPr/>
        </p:nvSpPr>
        <p:spPr>
          <a:xfrm>
            <a:off x="1769264" y="6382512"/>
            <a:ext cx="3657600" cy="237744"/>
          </a:xfrm>
          <a:prstGeom prst="rect">
            <a:avLst/>
          </a:prstGeom>
          <a:noFill/>
          <a:ln/>
        </p:spPr>
        <p:txBody>
          <a:bodyPr wrap="square" lIns="0" tIns="0" rIns="0" bIns="0" rtlCol="0" anchor="ctr"/>
          <a:lstStyle/>
          <a:p>
            <a:pPr marL="0" indent="0">
              <a:buNone/>
            </a:pPr>
            <a:r>
              <a:rPr lang="en-US" sz="900" dirty="0">
                <a:solidFill>
                  <a:srgbClr val="5F6B7D"/>
                </a:solidFill>
                <a:latin typeface="Calibri" pitchFamily="34" charset="0"/>
                <a:ea typeface="Calibri" pitchFamily="34" charset="-122"/>
                <a:cs typeface="Calibri" pitchFamily="34" charset="-120"/>
              </a:rPr>
              <a:t>Research &amp; Technology Services</a:t>
            </a:r>
            <a:endParaRPr lang="en-US" sz="900" dirty="0"/>
          </a:p>
        </p:txBody>
      </p:sp>
      <p:sp>
        <p:nvSpPr>
          <p:cNvPr id="6" name="Text 3"/>
          <p:cNvSpPr txBox="1"/>
          <p:nvPr/>
        </p:nvSpPr>
        <p:spPr>
          <a:xfrm>
            <a:off x="10728655" y="6382512"/>
            <a:ext cx="914400" cy="237744"/>
          </a:xfrm>
          <a:prstGeom prst="rect">
            <a:avLst/>
          </a:prstGeom>
          <a:noFill/>
          <a:ln/>
        </p:spPr>
        <p:txBody>
          <a:bodyPr wrap="square" lIns="0" tIns="0" rIns="0" bIns="0" rtlCol="0" anchor="ctr"/>
          <a:lstStyle/>
          <a:p>
            <a:pPr marL="0" indent="0" algn="r">
              <a:buNone/>
            </a:pPr>
            <a:r>
              <a:rPr lang="en-US" sz="900" dirty="0">
                <a:solidFill>
                  <a:srgbClr val="5F6B7D"/>
                </a:solidFill>
                <a:latin typeface="Calibri" pitchFamily="34" charset="0"/>
                <a:ea typeface="Calibri" pitchFamily="34" charset="-122"/>
                <a:cs typeface="Calibri" pitchFamily="34" charset="-120"/>
              </a:rPr>
              <a:t>31</a:t>
            </a:r>
            <a:endParaRPr lang="en-US" sz="900" dirty="0"/>
          </a:p>
        </p:txBody>
      </p:sp>
      <p:sp>
        <p:nvSpPr>
          <p:cNvPr id="7" name="Shape 4"/>
          <p:cNvSpPr/>
          <p:nvPr/>
        </p:nvSpPr>
        <p:spPr>
          <a:xfrm>
            <a:off x="3977640" y="2468880"/>
            <a:ext cx="1024128" cy="0"/>
          </a:xfrm>
          <a:prstGeom prst="line">
            <a:avLst/>
          </a:prstGeom>
          <a:noFill/>
          <a:ln w="15875">
            <a:solidFill>
              <a:srgbClr val="FFB81C"/>
            </a:solidFill>
            <a:prstDash val="dash"/>
          </a:ln>
        </p:spPr>
      </p:sp>
      <p:sp>
        <p:nvSpPr>
          <p:cNvPr id="8" name="Shape 5"/>
          <p:cNvSpPr/>
          <p:nvPr/>
        </p:nvSpPr>
        <p:spPr>
          <a:xfrm>
            <a:off x="548640" y="1600200"/>
            <a:ext cx="3429000" cy="1737360"/>
          </a:xfrm>
          <a:prstGeom prst="rect">
            <a:avLst/>
          </a:prstGeom>
          <a:solidFill>
            <a:srgbClr val="EEF2F7"/>
          </a:solidFill>
          <a:ln/>
        </p:spPr>
      </p:sp>
      <p:sp>
        <p:nvSpPr>
          <p:cNvPr id="9" name="Shape 6"/>
          <p:cNvSpPr/>
          <p:nvPr/>
        </p:nvSpPr>
        <p:spPr>
          <a:xfrm>
            <a:off x="777240" y="1828800"/>
            <a:ext cx="502920" cy="502920"/>
          </a:xfrm>
          <a:prstGeom prst="ellipse">
            <a:avLst/>
          </a:prstGeom>
          <a:solidFill>
            <a:srgbClr val="0A1F44"/>
          </a:solidFill>
          <a:ln/>
        </p:spPr>
      </p:sp>
      <p:pic>
        <p:nvPicPr>
          <p:cNvPr id="10" name="Image 1" descr="preencoded.png"/>
          <p:cNvPicPr>
            <a:picLocks noChangeAspect="1"/>
          </p:cNvPicPr>
          <p:nvPr/>
        </p:nvPicPr>
        <p:blipFill>
          <a:blip r:embed="rId4"/>
          <a:stretch>
            <a:fillRect/>
          </a:stretch>
        </p:blipFill>
        <p:spPr>
          <a:xfrm>
            <a:off x="902970" y="1954530"/>
            <a:ext cx="251460" cy="251460"/>
          </a:xfrm>
          <a:prstGeom prst="rect">
            <a:avLst/>
          </a:prstGeom>
        </p:spPr>
      </p:pic>
      <p:sp>
        <p:nvSpPr>
          <p:cNvPr id="11" name="Text 7"/>
          <p:cNvSpPr txBox="1"/>
          <p:nvPr/>
        </p:nvSpPr>
        <p:spPr>
          <a:xfrm>
            <a:off x="1417320" y="1828800"/>
            <a:ext cx="2468880" cy="502920"/>
          </a:xfrm>
          <a:prstGeom prst="rect">
            <a:avLst/>
          </a:prstGeom>
          <a:noFill/>
          <a:ln/>
        </p:spPr>
        <p:txBody>
          <a:bodyPr wrap="square" lIns="0" tIns="0" rIns="0" bIns="0" rtlCol="0" anchor="ctr"/>
          <a:lstStyle/>
          <a:p>
            <a:pPr marL="0" indent="0">
              <a:buNone/>
            </a:pPr>
            <a:r>
              <a:rPr lang="en-US" sz="1800" b="1" u="sng" dirty="0">
                <a:solidFill>
                  <a:srgbClr val="0A1F44"/>
                </a:solidFill>
                <a:latin typeface="Cambria" pitchFamily="34" charset="0"/>
                <a:ea typeface="Cambria" pitchFamily="34" charset="-122"/>
                <a:cs typeface="Cambria" pitchFamily="34" charset="-120"/>
                <a:hlinkClick r:id="rId5">
                  <a:extLst>
                    <a:ext uri="{A12FA001-AC4F-418D-AE19-62706E023703}">
                      <ahyp:hlinkClr xmlns:ahyp="http://schemas.microsoft.com/office/drawing/2018/hyperlinkcolor" val="tx"/>
                    </a:ext>
                  </a:extLst>
                </a:hlinkClick>
              </a:rPr>
              <a:t>AI and data</a:t>
            </a:r>
            <a:endParaRPr lang="en-US" sz="1800" dirty="0"/>
          </a:p>
        </p:txBody>
      </p:sp>
      <p:sp>
        <p:nvSpPr>
          <p:cNvPr id="12" name="Text 8"/>
          <p:cNvSpPr txBox="1"/>
          <p:nvPr/>
        </p:nvSpPr>
        <p:spPr>
          <a:xfrm>
            <a:off x="777240" y="2468880"/>
            <a:ext cx="3017520" cy="731520"/>
          </a:xfrm>
          <a:prstGeom prst="rect">
            <a:avLst/>
          </a:prstGeom>
          <a:noFill/>
          <a:ln/>
        </p:spPr>
        <p:txBody>
          <a:bodyPr wrap="square" lIns="0" tIns="0" rIns="0" bIns="0" rtlCol="0" anchor="t"/>
          <a:lstStyle/>
          <a:p>
            <a:pPr marL="0" indent="0">
              <a:buNone/>
            </a:pPr>
            <a:r>
              <a:rPr lang="en-US" sz="1300" dirty="0">
                <a:solidFill>
                  <a:srgbClr val="5F6B7D"/>
                </a:solidFill>
                <a:latin typeface="Calibri" pitchFamily="34" charset="0"/>
                <a:ea typeface="Calibri" pitchFamily="34" charset="-122"/>
                <a:cs typeface="Calibri" pitchFamily="34" charset="-120"/>
              </a:rPr>
              <a:t>Deeper inquiry, reproducible analysis and evidence</a:t>
            </a:r>
            <a:endParaRPr lang="en-US" sz="1300" dirty="0"/>
          </a:p>
        </p:txBody>
      </p:sp>
      <p:sp>
        <p:nvSpPr>
          <p:cNvPr id="13" name="Shape 9"/>
          <p:cNvSpPr/>
          <p:nvPr/>
        </p:nvSpPr>
        <p:spPr>
          <a:xfrm>
            <a:off x="7196328" y="2468880"/>
            <a:ext cx="987552" cy="0"/>
          </a:xfrm>
          <a:prstGeom prst="line">
            <a:avLst/>
          </a:prstGeom>
          <a:noFill/>
          <a:ln w="15875">
            <a:solidFill>
              <a:srgbClr val="FFB81C"/>
            </a:solidFill>
            <a:prstDash val="dash"/>
          </a:ln>
        </p:spPr>
      </p:sp>
      <p:sp>
        <p:nvSpPr>
          <p:cNvPr id="14" name="Shape 10"/>
          <p:cNvSpPr/>
          <p:nvPr/>
        </p:nvSpPr>
        <p:spPr>
          <a:xfrm>
            <a:off x="8183880" y="1600200"/>
            <a:ext cx="3429000" cy="1737360"/>
          </a:xfrm>
          <a:prstGeom prst="rect">
            <a:avLst/>
          </a:prstGeom>
          <a:solidFill>
            <a:srgbClr val="EEF2F7"/>
          </a:solidFill>
          <a:ln/>
        </p:spPr>
      </p:sp>
      <p:sp>
        <p:nvSpPr>
          <p:cNvPr id="15" name="Shape 11"/>
          <p:cNvSpPr/>
          <p:nvPr/>
        </p:nvSpPr>
        <p:spPr>
          <a:xfrm>
            <a:off x="8412480" y="1828800"/>
            <a:ext cx="502920" cy="502920"/>
          </a:xfrm>
          <a:prstGeom prst="ellipse">
            <a:avLst/>
          </a:prstGeom>
          <a:solidFill>
            <a:srgbClr val="0A1F44"/>
          </a:solidFill>
          <a:ln/>
        </p:spPr>
      </p:sp>
      <p:pic>
        <p:nvPicPr>
          <p:cNvPr id="16" name="Image 2" descr="preencoded.png"/>
          <p:cNvPicPr>
            <a:picLocks noChangeAspect="1"/>
          </p:cNvPicPr>
          <p:nvPr/>
        </p:nvPicPr>
        <p:blipFill>
          <a:blip r:embed="rId6"/>
          <a:stretch>
            <a:fillRect/>
          </a:stretch>
        </p:blipFill>
        <p:spPr>
          <a:xfrm>
            <a:off x="8538210" y="1954530"/>
            <a:ext cx="251460" cy="251460"/>
          </a:xfrm>
          <a:prstGeom prst="rect">
            <a:avLst/>
          </a:prstGeom>
        </p:spPr>
      </p:pic>
      <p:sp>
        <p:nvSpPr>
          <p:cNvPr id="17" name="Text 12"/>
          <p:cNvSpPr txBox="1"/>
          <p:nvPr/>
        </p:nvSpPr>
        <p:spPr>
          <a:xfrm>
            <a:off x="9052560" y="1828800"/>
            <a:ext cx="2468880" cy="502920"/>
          </a:xfrm>
          <a:prstGeom prst="rect">
            <a:avLst/>
          </a:prstGeom>
          <a:noFill/>
          <a:ln/>
        </p:spPr>
        <p:txBody>
          <a:bodyPr wrap="square" lIns="0" tIns="0" rIns="0" bIns="0" rtlCol="0" anchor="ctr"/>
          <a:lstStyle/>
          <a:p>
            <a:pPr marL="0" indent="0">
              <a:buNone/>
            </a:pPr>
            <a:r>
              <a:rPr lang="en-US" sz="1800" b="1" u="sng" dirty="0">
                <a:solidFill>
                  <a:srgbClr val="0A1F44"/>
                </a:solidFill>
                <a:latin typeface="Cambria" pitchFamily="34" charset="0"/>
                <a:ea typeface="Cambria" pitchFamily="34" charset="-122"/>
                <a:cs typeface="Cambria" pitchFamily="34" charset="-120"/>
                <a:hlinkClick r:id="rId7">
                  <a:extLst>
                    <a:ext uri="{A12FA001-AC4F-418D-AE19-62706E023703}">
                      <ahyp:hlinkClr xmlns:ahyp="http://schemas.microsoft.com/office/drawing/2018/hyperlinkcolor" val="tx"/>
                    </a:ext>
                  </a:extLst>
                </a:hlinkClick>
              </a:rPr>
              <a:t>Making and robotics</a:t>
            </a:r>
            <a:endParaRPr lang="en-US" sz="1800" dirty="0"/>
          </a:p>
        </p:txBody>
      </p:sp>
      <p:sp>
        <p:nvSpPr>
          <p:cNvPr id="18" name="Text 13"/>
          <p:cNvSpPr txBox="1"/>
          <p:nvPr/>
        </p:nvSpPr>
        <p:spPr>
          <a:xfrm>
            <a:off x="8412480" y="2468880"/>
            <a:ext cx="3017520" cy="731520"/>
          </a:xfrm>
          <a:prstGeom prst="rect">
            <a:avLst/>
          </a:prstGeom>
          <a:noFill/>
          <a:ln/>
        </p:spPr>
        <p:txBody>
          <a:bodyPr wrap="square" lIns="0" tIns="0" rIns="0" bIns="0" rtlCol="0" anchor="t"/>
          <a:lstStyle/>
          <a:p>
            <a:pPr marL="0" indent="0">
              <a:buNone/>
            </a:pPr>
            <a:r>
              <a:rPr lang="en-US" sz="1300" dirty="0">
                <a:solidFill>
                  <a:srgbClr val="5F6B7D"/>
                </a:solidFill>
                <a:latin typeface="Calibri" pitchFamily="34" charset="0"/>
                <a:ea typeface="Calibri" pitchFamily="34" charset="-122"/>
                <a:cs typeface="Calibri" pitchFamily="34" charset="-120"/>
              </a:rPr>
              <a:t>Prototypes, instruments and working demonstrations</a:t>
            </a:r>
            <a:endParaRPr lang="en-US" sz="1300" dirty="0"/>
          </a:p>
        </p:txBody>
      </p:sp>
      <p:sp>
        <p:nvSpPr>
          <p:cNvPr id="19" name="Shape 14"/>
          <p:cNvSpPr/>
          <p:nvPr/>
        </p:nvSpPr>
        <p:spPr>
          <a:xfrm>
            <a:off x="3977640" y="5029200"/>
            <a:ext cx="1024128" cy="0"/>
          </a:xfrm>
          <a:prstGeom prst="line">
            <a:avLst/>
          </a:prstGeom>
          <a:noFill/>
          <a:ln w="15875">
            <a:solidFill>
              <a:srgbClr val="FFB81C"/>
            </a:solidFill>
            <a:prstDash val="dash"/>
          </a:ln>
        </p:spPr>
      </p:sp>
      <p:sp>
        <p:nvSpPr>
          <p:cNvPr id="20" name="Shape 15"/>
          <p:cNvSpPr/>
          <p:nvPr/>
        </p:nvSpPr>
        <p:spPr>
          <a:xfrm>
            <a:off x="548640" y="4160520"/>
            <a:ext cx="3429000" cy="1737360"/>
          </a:xfrm>
          <a:prstGeom prst="rect">
            <a:avLst/>
          </a:prstGeom>
          <a:solidFill>
            <a:srgbClr val="EEF2F7"/>
          </a:solidFill>
          <a:ln/>
        </p:spPr>
      </p:sp>
      <p:sp>
        <p:nvSpPr>
          <p:cNvPr id="21" name="Shape 16"/>
          <p:cNvSpPr/>
          <p:nvPr/>
        </p:nvSpPr>
        <p:spPr>
          <a:xfrm>
            <a:off x="777240" y="4389120"/>
            <a:ext cx="502920" cy="502920"/>
          </a:xfrm>
          <a:prstGeom prst="ellipse">
            <a:avLst/>
          </a:prstGeom>
          <a:solidFill>
            <a:srgbClr val="0A1F44"/>
          </a:solidFill>
          <a:ln/>
        </p:spPr>
      </p:sp>
      <p:pic>
        <p:nvPicPr>
          <p:cNvPr id="22" name="Image 3" descr="preencoded.png"/>
          <p:cNvPicPr>
            <a:picLocks noChangeAspect="1"/>
          </p:cNvPicPr>
          <p:nvPr/>
        </p:nvPicPr>
        <p:blipFill>
          <a:blip r:embed="rId8"/>
          <a:stretch>
            <a:fillRect/>
          </a:stretch>
        </p:blipFill>
        <p:spPr>
          <a:xfrm>
            <a:off x="902970" y="4514850"/>
            <a:ext cx="251460" cy="251460"/>
          </a:xfrm>
          <a:prstGeom prst="rect">
            <a:avLst/>
          </a:prstGeom>
        </p:spPr>
      </p:pic>
      <p:sp>
        <p:nvSpPr>
          <p:cNvPr id="23" name="Text 17"/>
          <p:cNvSpPr txBox="1"/>
          <p:nvPr/>
        </p:nvSpPr>
        <p:spPr>
          <a:xfrm>
            <a:off x="1417320" y="4389120"/>
            <a:ext cx="2468880" cy="502920"/>
          </a:xfrm>
          <a:prstGeom prst="rect">
            <a:avLst/>
          </a:prstGeom>
          <a:noFill/>
          <a:ln/>
        </p:spPr>
        <p:txBody>
          <a:bodyPr wrap="square" lIns="0" tIns="0" rIns="0" bIns="0" rtlCol="0" anchor="ctr"/>
          <a:lstStyle/>
          <a:p>
            <a:pPr marL="0" indent="0">
              <a:buNone/>
            </a:pPr>
            <a:r>
              <a:rPr lang="en-US" sz="1800" b="1" u="sng" dirty="0">
                <a:solidFill>
                  <a:srgbClr val="0A1F44"/>
                </a:solidFill>
                <a:latin typeface="Cambria" pitchFamily="34" charset="0"/>
                <a:ea typeface="Cambria" pitchFamily="34" charset="-122"/>
                <a:cs typeface="Cambria" pitchFamily="34" charset="-120"/>
                <a:hlinkClick r:id="rId9">
                  <a:extLst>
                    <a:ext uri="{A12FA001-AC4F-418D-AE19-62706E023703}">
                      <ahyp:hlinkClr xmlns:ahyp="http://schemas.microsoft.com/office/drawing/2018/hyperlinkcolor" val="tx"/>
                    </a:ext>
                  </a:extLst>
                </a:hlinkClick>
              </a:rPr>
              <a:t>GIS</a:t>
            </a:r>
            <a:endParaRPr lang="en-US" sz="1800" dirty="0"/>
          </a:p>
        </p:txBody>
      </p:sp>
      <p:sp>
        <p:nvSpPr>
          <p:cNvPr id="24" name="Text 18"/>
          <p:cNvSpPr txBox="1"/>
          <p:nvPr/>
        </p:nvSpPr>
        <p:spPr>
          <a:xfrm>
            <a:off x="777240" y="5029200"/>
            <a:ext cx="3017520" cy="731520"/>
          </a:xfrm>
          <a:prstGeom prst="rect">
            <a:avLst/>
          </a:prstGeom>
          <a:noFill/>
          <a:ln/>
        </p:spPr>
        <p:txBody>
          <a:bodyPr wrap="square" lIns="0" tIns="0" rIns="0" bIns="0" rtlCol="0" anchor="t"/>
          <a:lstStyle/>
          <a:p>
            <a:pPr marL="0" indent="0">
              <a:buNone/>
            </a:pPr>
            <a:r>
              <a:rPr lang="en-US" sz="1300" dirty="0">
                <a:solidFill>
                  <a:srgbClr val="5F6B7D"/>
                </a:solidFill>
                <a:latin typeface="Calibri" pitchFamily="34" charset="0"/>
                <a:ea typeface="Calibri" pitchFamily="34" charset="-122"/>
                <a:cs typeface="Calibri" pitchFamily="34" charset="-120"/>
              </a:rPr>
              <a:t>Spatial context, geographic comparison and maps</a:t>
            </a:r>
            <a:endParaRPr lang="en-US" sz="1300" dirty="0"/>
          </a:p>
        </p:txBody>
      </p:sp>
      <p:sp>
        <p:nvSpPr>
          <p:cNvPr id="25" name="Shape 19"/>
          <p:cNvSpPr/>
          <p:nvPr/>
        </p:nvSpPr>
        <p:spPr>
          <a:xfrm>
            <a:off x="7196328" y="5029200"/>
            <a:ext cx="987552" cy="0"/>
          </a:xfrm>
          <a:prstGeom prst="line">
            <a:avLst/>
          </a:prstGeom>
          <a:noFill/>
          <a:ln w="15875">
            <a:solidFill>
              <a:srgbClr val="FFB81C"/>
            </a:solidFill>
            <a:prstDash val="dash"/>
          </a:ln>
        </p:spPr>
      </p:sp>
      <p:sp>
        <p:nvSpPr>
          <p:cNvPr id="26" name="Shape 20"/>
          <p:cNvSpPr/>
          <p:nvPr/>
        </p:nvSpPr>
        <p:spPr>
          <a:xfrm>
            <a:off x="8183880" y="4160520"/>
            <a:ext cx="3429000" cy="1737360"/>
          </a:xfrm>
          <a:prstGeom prst="rect">
            <a:avLst/>
          </a:prstGeom>
          <a:solidFill>
            <a:srgbClr val="EEF2F7"/>
          </a:solidFill>
          <a:ln/>
        </p:spPr>
      </p:sp>
      <p:sp>
        <p:nvSpPr>
          <p:cNvPr id="27" name="Shape 21"/>
          <p:cNvSpPr/>
          <p:nvPr/>
        </p:nvSpPr>
        <p:spPr>
          <a:xfrm>
            <a:off x="8412480" y="4389120"/>
            <a:ext cx="502920" cy="502920"/>
          </a:xfrm>
          <a:prstGeom prst="ellipse">
            <a:avLst/>
          </a:prstGeom>
          <a:solidFill>
            <a:srgbClr val="0A1F44"/>
          </a:solidFill>
          <a:ln/>
        </p:spPr>
      </p:sp>
      <p:pic>
        <p:nvPicPr>
          <p:cNvPr id="28" name="Image 4" descr="preencoded.png"/>
          <p:cNvPicPr>
            <a:picLocks noChangeAspect="1"/>
          </p:cNvPicPr>
          <p:nvPr/>
        </p:nvPicPr>
        <p:blipFill>
          <a:blip r:embed="rId10"/>
          <a:stretch>
            <a:fillRect/>
          </a:stretch>
        </p:blipFill>
        <p:spPr>
          <a:xfrm>
            <a:off x="8538210" y="4514850"/>
            <a:ext cx="251460" cy="251460"/>
          </a:xfrm>
          <a:prstGeom prst="rect">
            <a:avLst/>
          </a:prstGeom>
        </p:spPr>
      </p:pic>
      <p:sp>
        <p:nvSpPr>
          <p:cNvPr id="29" name="Text 22"/>
          <p:cNvSpPr txBox="1"/>
          <p:nvPr/>
        </p:nvSpPr>
        <p:spPr>
          <a:xfrm>
            <a:off x="9052560" y="4389120"/>
            <a:ext cx="2468880" cy="502920"/>
          </a:xfrm>
          <a:prstGeom prst="rect">
            <a:avLst/>
          </a:prstGeom>
          <a:noFill/>
          <a:ln/>
        </p:spPr>
        <p:txBody>
          <a:bodyPr wrap="square" lIns="0" tIns="0" rIns="0" bIns="0" rtlCol="0" anchor="ctr"/>
          <a:lstStyle/>
          <a:p>
            <a:pPr marL="0" indent="0">
              <a:buNone/>
            </a:pPr>
            <a:r>
              <a:rPr lang="en-US" sz="1800" b="1" u="sng" dirty="0">
                <a:solidFill>
                  <a:srgbClr val="0A1F44"/>
                </a:solidFill>
                <a:latin typeface="Cambria" pitchFamily="34" charset="0"/>
                <a:ea typeface="Cambria" pitchFamily="34" charset="-122"/>
                <a:cs typeface="Cambria" pitchFamily="34" charset="-120"/>
                <a:hlinkClick r:id="rId11">
                  <a:extLst>
                    <a:ext uri="{A12FA001-AC4F-418D-AE19-62706E023703}">
                      <ahyp:hlinkClr xmlns:ahyp="http://schemas.microsoft.com/office/drawing/2018/hyperlinkcolor" val="tx"/>
                    </a:ext>
                  </a:extLst>
                </a:hlinkClick>
              </a:rPr>
              <a:t>Digital scholarship</a:t>
            </a:r>
            <a:endParaRPr lang="en-US" sz="1800" dirty="0"/>
          </a:p>
        </p:txBody>
      </p:sp>
      <p:sp>
        <p:nvSpPr>
          <p:cNvPr id="30" name="Text 23"/>
          <p:cNvSpPr txBox="1"/>
          <p:nvPr/>
        </p:nvSpPr>
        <p:spPr>
          <a:xfrm>
            <a:off x="8412480" y="5029200"/>
            <a:ext cx="3017520" cy="731520"/>
          </a:xfrm>
          <a:prstGeom prst="rect">
            <a:avLst/>
          </a:prstGeom>
          <a:noFill/>
          <a:ln/>
        </p:spPr>
        <p:txBody>
          <a:bodyPr wrap="square" lIns="0" tIns="0" rIns="0" bIns="0" rtlCol="0" anchor="t"/>
          <a:lstStyle/>
          <a:p>
            <a:pPr marL="0" indent="0">
              <a:buNone/>
            </a:pPr>
            <a:r>
              <a:rPr lang="en-US" sz="1300" dirty="0">
                <a:solidFill>
                  <a:srgbClr val="5F6B7D"/>
                </a:solidFill>
                <a:latin typeface="Calibri" pitchFamily="34" charset="0"/>
                <a:ea typeface="Calibri" pitchFamily="34" charset="-122"/>
                <a:cs typeface="Calibri" pitchFamily="34" charset="-120"/>
              </a:rPr>
              <a:t>Research objects audiences can access and explore</a:t>
            </a:r>
            <a:endParaRPr lang="en-US" sz="1300" dirty="0"/>
          </a:p>
        </p:txBody>
      </p:sp>
      <p:sp>
        <p:nvSpPr>
          <p:cNvPr id="31" name="Shape 24"/>
          <p:cNvSpPr/>
          <p:nvPr/>
        </p:nvSpPr>
        <p:spPr>
          <a:xfrm>
            <a:off x="4864608" y="2560320"/>
            <a:ext cx="2468880" cy="2468880"/>
          </a:xfrm>
          <a:prstGeom prst="ellipse">
            <a:avLst/>
          </a:prstGeom>
          <a:solidFill>
            <a:srgbClr val="0A1F44"/>
          </a:solidFill>
          <a:ln w="25400">
            <a:solidFill>
              <a:srgbClr val="FFB81C"/>
            </a:solidFill>
            <a:prstDash val="solid"/>
          </a:ln>
        </p:spPr>
      </p:sp>
      <p:sp>
        <p:nvSpPr>
          <p:cNvPr id="32" name="Text 25"/>
          <p:cNvSpPr txBox="1"/>
          <p:nvPr/>
        </p:nvSpPr>
        <p:spPr>
          <a:xfrm>
            <a:off x="5001768" y="2880360"/>
            <a:ext cx="2194560" cy="1828800"/>
          </a:xfrm>
          <a:prstGeom prst="rect">
            <a:avLst/>
          </a:prstGeom>
          <a:noFill/>
          <a:ln/>
        </p:spPr>
        <p:txBody>
          <a:bodyPr wrap="square" lIns="0" tIns="0" rIns="0" bIns="0" rtlCol="0" anchor="ctr"/>
          <a:lstStyle/>
          <a:p>
            <a:pPr marL="0" indent="0" algn="ctr">
              <a:spcAft>
                <a:spcPts val="400"/>
              </a:spcAft>
              <a:buNone/>
            </a:pPr>
            <a:r>
              <a:rPr lang="en-US" sz="1200" b="1" dirty="0">
                <a:solidFill>
                  <a:srgbClr val="FFB81C"/>
                </a:solidFill>
                <a:latin typeface="Cambria" pitchFamily="34" charset="0"/>
                <a:ea typeface="Cambria" pitchFamily="34" charset="-122"/>
                <a:cs typeface="Cambria" pitchFamily="34" charset="-120"/>
              </a:rPr>
              <a:t>Article · Thesis · Policy paper</a:t>
            </a:r>
            <a:endParaRPr lang="en-US" sz="1200" dirty="0"/>
          </a:p>
          <a:p>
            <a:pPr marL="0" indent="0" algn="ctr">
              <a:spcAft>
                <a:spcPts val="400"/>
              </a:spcAft>
              <a:buNone/>
            </a:pPr>
            <a:r>
              <a:rPr lang="en-US" sz="1700" dirty="0">
                <a:solidFill>
                  <a:srgbClr val="FFFFFF"/>
                </a:solidFill>
                <a:latin typeface="Cambria" pitchFamily="34" charset="0"/>
                <a:ea typeface="Cambria" pitchFamily="34" charset="-122"/>
                <a:cs typeface="Cambria" pitchFamily="34" charset="-120"/>
              </a:rPr>
              <a:t>Your research document</a:t>
            </a:r>
            <a:endParaRPr lang="en-US" sz="1200" dirty="0"/>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name="Slide 43">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548640" y="384048"/>
            <a:ext cx="9144000" cy="256032"/>
          </a:xfrm>
          <a:prstGeom prst="rect">
            <a:avLst/>
          </a:prstGeom>
          <a:noFill/>
          <a:ln/>
        </p:spPr>
        <p:txBody>
          <a:bodyPr wrap="square" lIns="0" tIns="0" rIns="0" bIns="0" rtlCol="0" anchor="ctr"/>
          <a:lstStyle/>
          <a:p>
            <a:pPr marL="0" indent="0">
              <a:buNone/>
            </a:pPr>
            <a:r>
              <a:rPr lang="en-US" sz="1100" b="1" kern="0" spc="300" dirty="0">
                <a:solidFill>
                  <a:srgbClr val="003DA5"/>
                </a:solidFill>
                <a:latin typeface="Calibri" pitchFamily="34" charset="0"/>
                <a:ea typeface="Calibri" pitchFamily="34" charset="-122"/>
                <a:cs typeface="Calibri" pitchFamily="34" charset="-120"/>
              </a:rPr>
              <a:t>04 · LEARN</a:t>
            </a:r>
            <a:endParaRPr lang="en-US" sz="1100" dirty="0"/>
          </a:p>
        </p:txBody>
      </p:sp>
      <p:sp>
        <p:nvSpPr>
          <p:cNvPr id="3" name="Text 1"/>
          <p:cNvSpPr txBox="1"/>
          <p:nvPr/>
        </p:nvSpPr>
        <p:spPr>
          <a:xfrm>
            <a:off x="548640" y="658368"/>
            <a:ext cx="11064240" cy="685800"/>
          </a:xfrm>
          <a:prstGeom prst="rect">
            <a:avLst/>
          </a:prstGeom>
          <a:noFill/>
          <a:ln/>
        </p:spPr>
        <p:txBody>
          <a:bodyPr wrap="square" lIns="0" tIns="0" rIns="0" bIns="0" rtlCol="0" anchor="t"/>
          <a:lstStyle/>
          <a:p>
            <a:pPr marL="0" indent="0">
              <a:buNone/>
            </a:pPr>
            <a:r>
              <a:rPr lang="en-US" sz="3000" dirty="0">
                <a:solidFill>
                  <a:srgbClr val="0A1F44"/>
                </a:solidFill>
                <a:latin typeface="Cambria" pitchFamily="34" charset="0"/>
                <a:ea typeface="Cambria" pitchFamily="34" charset="-122"/>
                <a:cs typeface="Cambria" pitchFamily="34" charset="-120"/>
              </a:rPr>
              <a:t>Digital Scholarship Certificate — 2026–27 Curriculum</a:t>
            </a:r>
            <a:endParaRPr lang="en-US" sz="3000" dirty="0"/>
          </a:p>
        </p:txBody>
      </p:sp>
      <p:pic>
        <p:nvPicPr>
          <p:cNvPr id="4" name="Image 0" descr="preencoded.png"/>
          <p:cNvPicPr>
            <a:picLocks noChangeAspect="1"/>
          </p:cNvPicPr>
          <p:nvPr/>
        </p:nvPicPr>
        <p:blipFill>
          <a:blip r:embed="rId3"/>
          <a:stretch>
            <a:fillRect/>
          </a:stretch>
        </p:blipFill>
        <p:spPr>
          <a:xfrm>
            <a:off x="548640" y="6382512"/>
            <a:ext cx="1037744" cy="237744"/>
          </a:xfrm>
          <a:prstGeom prst="rect">
            <a:avLst/>
          </a:prstGeom>
        </p:spPr>
      </p:pic>
      <p:sp>
        <p:nvSpPr>
          <p:cNvPr id="5" name="Text 2"/>
          <p:cNvSpPr txBox="1"/>
          <p:nvPr/>
        </p:nvSpPr>
        <p:spPr>
          <a:xfrm>
            <a:off x="1769264" y="6382512"/>
            <a:ext cx="3657600" cy="237744"/>
          </a:xfrm>
          <a:prstGeom prst="rect">
            <a:avLst/>
          </a:prstGeom>
          <a:noFill/>
          <a:ln/>
        </p:spPr>
        <p:txBody>
          <a:bodyPr wrap="square" lIns="0" tIns="0" rIns="0" bIns="0" rtlCol="0" anchor="ctr"/>
          <a:lstStyle/>
          <a:p>
            <a:pPr marL="0" indent="0">
              <a:buNone/>
            </a:pPr>
            <a:r>
              <a:rPr lang="en-US" sz="900" dirty="0">
                <a:solidFill>
                  <a:srgbClr val="5F6B7D"/>
                </a:solidFill>
                <a:latin typeface="Calibri" pitchFamily="34" charset="0"/>
                <a:ea typeface="Calibri" pitchFamily="34" charset="-122"/>
                <a:cs typeface="Calibri" pitchFamily="34" charset="-120"/>
              </a:rPr>
              <a:t>Research &amp; Technology Services</a:t>
            </a:r>
            <a:endParaRPr lang="en-US" sz="900" dirty="0"/>
          </a:p>
        </p:txBody>
      </p:sp>
      <p:sp>
        <p:nvSpPr>
          <p:cNvPr id="6" name="Text 3"/>
          <p:cNvSpPr txBox="1"/>
          <p:nvPr/>
        </p:nvSpPr>
        <p:spPr>
          <a:xfrm>
            <a:off x="10728655" y="6382512"/>
            <a:ext cx="914400" cy="237744"/>
          </a:xfrm>
          <a:prstGeom prst="rect">
            <a:avLst/>
          </a:prstGeom>
          <a:noFill/>
          <a:ln/>
        </p:spPr>
        <p:txBody>
          <a:bodyPr wrap="square" lIns="0" tIns="0" rIns="0" bIns="0" rtlCol="0" anchor="ctr"/>
          <a:lstStyle/>
          <a:p>
            <a:pPr marL="0" indent="0" algn="r">
              <a:buNone/>
            </a:pPr>
            <a:r>
              <a:rPr lang="en-US" sz="900" dirty="0">
                <a:solidFill>
                  <a:srgbClr val="5F6B7D"/>
                </a:solidFill>
                <a:latin typeface="Calibri" pitchFamily="34" charset="0"/>
                <a:ea typeface="Calibri" pitchFamily="34" charset="-122"/>
                <a:cs typeface="Calibri" pitchFamily="34" charset="-120"/>
              </a:rPr>
              <a:t>43</a:t>
            </a:r>
            <a:endParaRPr lang="en-US" sz="900" dirty="0"/>
          </a:p>
        </p:txBody>
      </p:sp>
      <p:sp>
        <p:nvSpPr>
          <p:cNvPr id="7" name="Text 4"/>
          <p:cNvSpPr txBox="1"/>
          <p:nvPr/>
        </p:nvSpPr>
        <p:spPr>
          <a:xfrm>
            <a:off x="548640" y="1325880"/>
            <a:ext cx="10972800" cy="320040"/>
          </a:xfrm>
          <a:prstGeom prst="rect">
            <a:avLst/>
          </a:prstGeom>
          <a:noFill/>
          <a:ln/>
        </p:spPr>
        <p:txBody>
          <a:bodyPr wrap="square" lIns="0" tIns="0" rIns="0" bIns="0" rtlCol="0" anchor="ctr"/>
          <a:lstStyle/>
          <a:p>
            <a:pPr marL="0" indent="0">
              <a:buNone/>
            </a:pPr>
            <a:r>
              <a:rPr lang="en-US" sz="1400" dirty="0">
                <a:solidFill>
                  <a:srgbClr val="5F6B7D"/>
                </a:solidFill>
                <a:latin typeface="Calibri" pitchFamily="34" charset="0"/>
                <a:ea typeface="Calibri" pitchFamily="34" charset="-122"/>
                <a:cs typeface="Calibri" pitchFamily="34" charset="-120"/>
              </a:rPr>
              <a:t>All sessions 11 a.m.–noon on Zoom. Choose any five (graduate track) and finish with a capstone.</a:t>
            </a:r>
            <a:endParaRPr lang="en-US" sz="1400" dirty="0"/>
          </a:p>
        </p:txBody>
      </p:sp>
      <p:sp>
        <p:nvSpPr>
          <p:cNvPr id="8" name="Shape 5"/>
          <p:cNvSpPr/>
          <p:nvPr/>
        </p:nvSpPr>
        <p:spPr>
          <a:xfrm>
            <a:off x="548640" y="1783080"/>
            <a:ext cx="3566160" cy="502920"/>
          </a:xfrm>
          <a:prstGeom prst="rect">
            <a:avLst/>
          </a:prstGeom>
          <a:solidFill>
            <a:srgbClr val="0A1F44"/>
          </a:solidFill>
          <a:ln/>
        </p:spPr>
      </p:sp>
      <p:sp>
        <p:nvSpPr>
          <p:cNvPr id="9" name="Text 6"/>
          <p:cNvSpPr txBox="1"/>
          <p:nvPr/>
        </p:nvSpPr>
        <p:spPr>
          <a:xfrm>
            <a:off x="777240" y="1783080"/>
            <a:ext cx="3200400" cy="502920"/>
          </a:xfrm>
          <a:prstGeom prst="rect">
            <a:avLst/>
          </a:prstGeom>
          <a:noFill/>
          <a:ln/>
        </p:spPr>
        <p:txBody>
          <a:bodyPr wrap="square" lIns="0" tIns="0" rIns="0" bIns="0" rtlCol="0" anchor="ctr"/>
          <a:lstStyle/>
          <a:p>
            <a:pPr marL="0" indent="0">
              <a:buNone/>
            </a:pPr>
            <a:r>
              <a:rPr lang="en-US" sz="1300" b="1" kern="0" spc="300" dirty="0">
                <a:solidFill>
                  <a:srgbClr val="FFFFFF"/>
                </a:solidFill>
                <a:latin typeface="Calibri" pitchFamily="34" charset="0"/>
                <a:ea typeface="Calibri" pitchFamily="34" charset="-122"/>
                <a:cs typeface="Calibri" pitchFamily="34" charset="-120"/>
              </a:rPr>
              <a:t>FALL 2026</a:t>
            </a:r>
            <a:endParaRPr lang="en-US" sz="1300" dirty="0"/>
          </a:p>
        </p:txBody>
      </p:sp>
      <p:sp>
        <p:nvSpPr>
          <p:cNvPr id="10" name="Text 7"/>
          <p:cNvSpPr txBox="1"/>
          <p:nvPr/>
        </p:nvSpPr>
        <p:spPr>
          <a:xfrm>
            <a:off x="548640" y="2468880"/>
            <a:ext cx="868680" cy="502920"/>
          </a:xfrm>
          <a:prstGeom prst="rect">
            <a:avLst/>
          </a:prstGeom>
          <a:noFill/>
          <a:ln/>
        </p:spPr>
        <p:txBody>
          <a:bodyPr wrap="square" lIns="0" tIns="0" rIns="0" bIns="0" rtlCol="0" anchor="t"/>
          <a:lstStyle/>
          <a:p>
            <a:pPr marL="0" indent="0">
              <a:buNone/>
            </a:pPr>
            <a:r>
              <a:rPr lang="en-US" sz="1500" b="1" dirty="0">
                <a:solidFill>
                  <a:srgbClr val="003DA5"/>
                </a:solidFill>
                <a:latin typeface="Cambria" pitchFamily="34" charset="0"/>
                <a:ea typeface="Cambria" pitchFamily="34" charset="-122"/>
                <a:cs typeface="Cambria" pitchFamily="34" charset="-120"/>
              </a:rPr>
              <a:t>Sept. 28</a:t>
            </a:r>
            <a:endParaRPr lang="en-US" sz="1500" dirty="0"/>
          </a:p>
        </p:txBody>
      </p:sp>
      <p:sp>
        <p:nvSpPr>
          <p:cNvPr id="11" name="Text 8"/>
          <p:cNvSpPr txBox="1"/>
          <p:nvPr/>
        </p:nvSpPr>
        <p:spPr>
          <a:xfrm>
            <a:off x="1463040" y="2468880"/>
            <a:ext cx="2606040" cy="566928"/>
          </a:xfrm>
          <a:prstGeom prst="rect">
            <a:avLst/>
          </a:prstGeom>
          <a:noFill/>
          <a:ln/>
        </p:spPr>
        <p:txBody>
          <a:bodyPr wrap="square" lIns="0" tIns="0" rIns="0" bIns="0" rtlCol="0" anchor="t"/>
          <a:lstStyle/>
          <a:p>
            <a:pPr marL="0" indent="0">
              <a:buNone/>
            </a:pPr>
            <a:r>
              <a:rPr lang="en-US" sz="1300" dirty="0">
                <a:solidFill>
                  <a:srgbClr val="1D2533"/>
                </a:solidFill>
                <a:latin typeface="Calibri" pitchFamily="34" charset="0"/>
                <a:ea typeface="Calibri" pitchFamily="34" charset="-122"/>
                <a:cs typeface="Calibri" pitchFamily="34" charset="-120"/>
              </a:rPr>
              <a:t>Orientation</a:t>
            </a:r>
            <a:endParaRPr lang="en-US" sz="1300" dirty="0"/>
          </a:p>
        </p:txBody>
      </p:sp>
      <p:sp>
        <p:nvSpPr>
          <p:cNvPr id="12" name="Text 9"/>
          <p:cNvSpPr txBox="1"/>
          <p:nvPr/>
        </p:nvSpPr>
        <p:spPr>
          <a:xfrm>
            <a:off x="548640" y="3127248"/>
            <a:ext cx="868680" cy="502920"/>
          </a:xfrm>
          <a:prstGeom prst="rect">
            <a:avLst/>
          </a:prstGeom>
          <a:noFill/>
          <a:ln/>
        </p:spPr>
        <p:txBody>
          <a:bodyPr wrap="square" lIns="0" tIns="0" rIns="0" bIns="0" rtlCol="0" anchor="t"/>
          <a:lstStyle/>
          <a:p>
            <a:pPr marL="0" indent="0">
              <a:buNone/>
            </a:pPr>
            <a:r>
              <a:rPr lang="en-US" sz="1500" b="1" dirty="0">
                <a:solidFill>
                  <a:srgbClr val="003DA5"/>
                </a:solidFill>
                <a:latin typeface="Cambria" pitchFamily="34" charset="0"/>
                <a:ea typeface="Cambria" pitchFamily="34" charset="-122"/>
                <a:cs typeface="Cambria" pitchFamily="34" charset="-120"/>
              </a:rPr>
              <a:t>Oct. 14</a:t>
            </a:r>
            <a:endParaRPr lang="en-US" sz="1500" dirty="0"/>
          </a:p>
        </p:txBody>
      </p:sp>
      <p:sp>
        <p:nvSpPr>
          <p:cNvPr id="13" name="Text 10"/>
          <p:cNvSpPr txBox="1"/>
          <p:nvPr/>
        </p:nvSpPr>
        <p:spPr>
          <a:xfrm>
            <a:off x="1463040" y="3127248"/>
            <a:ext cx="2606040" cy="566928"/>
          </a:xfrm>
          <a:prstGeom prst="rect">
            <a:avLst/>
          </a:prstGeom>
          <a:noFill/>
          <a:ln/>
        </p:spPr>
        <p:txBody>
          <a:bodyPr wrap="square" lIns="0" tIns="0" rIns="0" bIns="0" rtlCol="0" anchor="t"/>
          <a:lstStyle/>
          <a:p>
            <a:pPr marL="0" indent="0">
              <a:buNone/>
            </a:pPr>
            <a:r>
              <a:rPr lang="en-US" sz="1300" dirty="0">
                <a:solidFill>
                  <a:srgbClr val="1D2533"/>
                </a:solidFill>
                <a:latin typeface="Calibri" pitchFamily="34" charset="0"/>
                <a:ea typeface="Calibri" pitchFamily="34" charset="-122"/>
                <a:cs typeface="Calibri" pitchFamily="34" charset="-120"/>
              </a:rPr>
              <a:t>Building a Digital Research Portfolio Using No/Low-Code Tools</a:t>
            </a:r>
            <a:endParaRPr lang="en-US" sz="1300" dirty="0"/>
          </a:p>
        </p:txBody>
      </p:sp>
      <p:sp>
        <p:nvSpPr>
          <p:cNvPr id="14" name="Text 11"/>
          <p:cNvSpPr txBox="1"/>
          <p:nvPr/>
        </p:nvSpPr>
        <p:spPr>
          <a:xfrm>
            <a:off x="548640" y="3785616"/>
            <a:ext cx="868680" cy="502920"/>
          </a:xfrm>
          <a:prstGeom prst="rect">
            <a:avLst/>
          </a:prstGeom>
          <a:noFill/>
          <a:ln/>
        </p:spPr>
        <p:txBody>
          <a:bodyPr wrap="square" lIns="0" tIns="0" rIns="0" bIns="0" rtlCol="0" anchor="t"/>
          <a:lstStyle/>
          <a:p>
            <a:pPr marL="0" indent="0">
              <a:buNone/>
            </a:pPr>
            <a:r>
              <a:rPr lang="en-US" sz="1500" b="1" dirty="0">
                <a:solidFill>
                  <a:srgbClr val="003DA5"/>
                </a:solidFill>
                <a:latin typeface="Cambria" pitchFamily="34" charset="0"/>
                <a:ea typeface="Cambria" pitchFamily="34" charset="-122"/>
                <a:cs typeface="Cambria" pitchFamily="34" charset="-120"/>
              </a:rPr>
              <a:t>Nov. 4</a:t>
            </a:r>
            <a:endParaRPr lang="en-US" sz="1500" dirty="0"/>
          </a:p>
        </p:txBody>
      </p:sp>
      <p:sp>
        <p:nvSpPr>
          <p:cNvPr id="15" name="Text 12"/>
          <p:cNvSpPr txBox="1"/>
          <p:nvPr/>
        </p:nvSpPr>
        <p:spPr>
          <a:xfrm>
            <a:off x="1463040" y="3785616"/>
            <a:ext cx="2606040" cy="566928"/>
          </a:xfrm>
          <a:prstGeom prst="rect">
            <a:avLst/>
          </a:prstGeom>
          <a:noFill/>
          <a:ln/>
        </p:spPr>
        <p:txBody>
          <a:bodyPr wrap="square" lIns="0" tIns="0" rIns="0" bIns="0" rtlCol="0" anchor="t"/>
          <a:lstStyle/>
          <a:p>
            <a:pPr marL="0" indent="0">
              <a:buNone/>
            </a:pPr>
            <a:r>
              <a:rPr lang="en-US" sz="1300" dirty="0">
                <a:solidFill>
                  <a:srgbClr val="1D2533"/>
                </a:solidFill>
                <a:latin typeface="Calibri" pitchFamily="34" charset="0"/>
                <a:ea typeface="Calibri" pitchFamily="34" charset="-122"/>
                <a:cs typeface="Calibri" pitchFamily="34" charset="-120"/>
              </a:rPr>
              <a:t>Digital Scholarship Project Types &amp; Best Practices</a:t>
            </a:r>
            <a:endParaRPr lang="en-US" sz="1300" dirty="0"/>
          </a:p>
        </p:txBody>
      </p:sp>
      <p:sp>
        <p:nvSpPr>
          <p:cNvPr id="16" name="Text 13"/>
          <p:cNvSpPr txBox="1"/>
          <p:nvPr/>
        </p:nvSpPr>
        <p:spPr>
          <a:xfrm>
            <a:off x="548640" y="4443984"/>
            <a:ext cx="868680" cy="502920"/>
          </a:xfrm>
          <a:prstGeom prst="rect">
            <a:avLst/>
          </a:prstGeom>
          <a:noFill/>
          <a:ln/>
        </p:spPr>
        <p:txBody>
          <a:bodyPr wrap="square" lIns="0" tIns="0" rIns="0" bIns="0" rtlCol="0" anchor="t"/>
          <a:lstStyle/>
          <a:p>
            <a:pPr marL="0" indent="0">
              <a:buNone/>
            </a:pPr>
            <a:r>
              <a:rPr lang="en-US" sz="1500" b="1" dirty="0">
                <a:solidFill>
                  <a:srgbClr val="003DA5"/>
                </a:solidFill>
                <a:latin typeface="Cambria" pitchFamily="34" charset="0"/>
                <a:ea typeface="Cambria" pitchFamily="34" charset="-122"/>
                <a:cs typeface="Cambria" pitchFamily="34" charset="-120"/>
              </a:rPr>
              <a:t>Nov. 18</a:t>
            </a:r>
            <a:endParaRPr lang="en-US" sz="1500" dirty="0"/>
          </a:p>
        </p:txBody>
      </p:sp>
      <p:sp>
        <p:nvSpPr>
          <p:cNvPr id="17" name="Text 14"/>
          <p:cNvSpPr txBox="1"/>
          <p:nvPr/>
        </p:nvSpPr>
        <p:spPr>
          <a:xfrm>
            <a:off x="1463040" y="4443984"/>
            <a:ext cx="2606040" cy="566928"/>
          </a:xfrm>
          <a:prstGeom prst="rect">
            <a:avLst/>
          </a:prstGeom>
          <a:noFill/>
          <a:ln/>
        </p:spPr>
        <p:txBody>
          <a:bodyPr wrap="square" lIns="0" tIns="0" rIns="0" bIns="0" rtlCol="0" anchor="t"/>
          <a:lstStyle/>
          <a:p>
            <a:pPr marL="0" indent="0">
              <a:buNone/>
            </a:pPr>
            <a:r>
              <a:rPr lang="en-US" sz="1300" dirty="0">
                <a:solidFill>
                  <a:srgbClr val="1D2533"/>
                </a:solidFill>
                <a:latin typeface="Calibri" pitchFamily="34" charset="0"/>
                <a:ea typeface="Calibri" pitchFamily="34" charset="-122"/>
                <a:cs typeface="Calibri" pitchFamily="34" charset="-120"/>
              </a:rPr>
              <a:t>Digital Storytelling: Building 2D Online Exhibits</a:t>
            </a:r>
            <a:endParaRPr lang="en-US" sz="1300" dirty="0"/>
          </a:p>
        </p:txBody>
      </p:sp>
      <p:sp>
        <p:nvSpPr>
          <p:cNvPr id="18" name="Text 15"/>
          <p:cNvSpPr txBox="1"/>
          <p:nvPr/>
        </p:nvSpPr>
        <p:spPr>
          <a:xfrm>
            <a:off x="548640" y="5102352"/>
            <a:ext cx="868680" cy="502920"/>
          </a:xfrm>
          <a:prstGeom prst="rect">
            <a:avLst/>
          </a:prstGeom>
          <a:noFill/>
          <a:ln/>
        </p:spPr>
        <p:txBody>
          <a:bodyPr wrap="square" lIns="0" tIns="0" rIns="0" bIns="0" rtlCol="0" anchor="t"/>
          <a:lstStyle/>
          <a:p>
            <a:pPr marL="0" indent="0">
              <a:buNone/>
            </a:pPr>
            <a:r>
              <a:rPr lang="en-US" sz="1500" b="1" dirty="0">
                <a:solidFill>
                  <a:srgbClr val="003DA5"/>
                </a:solidFill>
                <a:latin typeface="Cambria" pitchFamily="34" charset="0"/>
                <a:ea typeface="Cambria" pitchFamily="34" charset="-122"/>
                <a:cs typeface="Cambria" pitchFamily="34" charset="-120"/>
              </a:rPr>
              <a:t>Dec. 11</a:t>
            </a:r>
            <a:endParaRPr lang="en-US" sz="1500" dirty="0"/>
          </a:p>
        </p:txBody>
      </p:sp>
      <p:sp>
        <p:nvSpPr>
          <p:cNvPr id="19" name="Text 16"/>
          <p:cNvSpPr txBox="1"/>
          <p:nvPr/>
        </p:nvSpPr>
        <p:spPr>
          <a:xfrm>
            <a:off x="1463040" y="5102352"/>
            <a:ext cx="2606040" cy="566928"/>
          </a:xfrm>
          <a:prstGeom prst="rect">
            <a:avLst/>
          </a:prstGeom>
          <a:noFill/>
          <a:ln/>
        </p:spPr>
        <p:txBody>
          <a:bodyPr wrap="square" lIns="0" tIns="0" rIns="0" bIns="0" rtlCol="0" anchor="t"/>
          <a:lstStyle/>
          <a:p>
            <a:pPr marL="0" indent="0">
              <a:buNone/>
            </a:pPr>
            <a:r>
              <a:rPr lang="en-US" sz="1300" i="1" dirty="0">
                <a:solidFill>
                  <a:srgbClr val="5F6B7D"/>
                </a:solidFill>
                <a:latin typeface="Calibri" pitchFamily="34" charset="0"/>
                <a:ea typeface="Calibri" pitchFamily="34" charset="-122"/>
                <a:cs typeface="Calibri" pitchFamily="34" charset="-120"/>
              </a:rPr>
              <a:t>Deadline — interest form for the Experiential Learning Module</a:t>
            </a:r>
            <a:endParaRPr lang="en-US" sz="1300" dirty="0"/>
          </a:p>
        </p:txBody>
      </p:sp>
      <p:sp>
        <p:nvSpPr>
          <p:cNvPr id="20" name="Shape 17"/>
          <p:cNvSpPr/>
          <p:nvPr/>
        </p:nvSpPr>
        <p:spPr>
          <a:xfrm>
            <a:off x="4297680" y="1783080"/>
            <a:ext cx="3566160" cy="502920"/>
          </a:xfrm>
          <a:prstGeom prst="rect">
            <a:avLst/>
          </a:prstGeom>
          <a:solidFill>
            <a:srgbClr val="003DA5"/>
          </a:solidFill>
          <a:ln/>
        </p:spPr>
      </p:sp>
      <p:sp>
        <p:nvSpPr>
          <p:cNvPr id="21" name="Text 18"/>
          <p:cNvSpPr txBox="1"/>
          <p:nvPr/>
        </p:nvSpPr>
        <p:spPr>
          <a:xfrm>
            <a:off x="4526280" y="1783080"/>
            <a:ext cx="3200400" cy="502920"/>
          </a:xfrm>
          <a:prstGeom prst="rect">
            <a:avLst/>
          </a:prstGeom>
          <a:noFill/>
          <a:ln/>
        </p:spPr>
        <p:txBody>
          <a:bodyPr wrap="square" lIns="0" tIns="0" rIns="0" bIns="0" rtlCol="0" anchor="ctr"/>
          <a:lstStyle/>
          <a:p>
            <a:pPr marL="0" indent="0">
              <a:buNone/>
            </a:pPr>
            <a:r>
              <a:rPr lang="en-US" sz="1300" b="1" kern="0" spc="300" dirty="0">
                <a:solidFill>
                  <a:srgbClr val="FFFFFF"/>
                </a:solidFill>
                <a:latin typeface="Calibri" pitchFamily="34" charset="0"/>
                <a:ea typeface="Calibri" pitchFamily="34" charset="-122"/>
                <a:cs typeface="Calibri" pitchFamily="34" charset="-120"/>
              </a:rPr>
              <a:t>WINTER 2027</a:t>
            </a:r>
            <a:endParaRPr lang="en-US" sz="1300" dirty="0"/>
          </a:p>
        </p:txBody>
      </p:sp>
      <p:sp>
        <p:nvSpPr>
          <p:cNvPr id="22" name="Text 19"/>
          <p:cNvSpPr txBox="1"/>
          <p:nvPr/>
        </p:nvSpPr>
        <p:spPr>
          <a:xfrm>
            <a:off x="4297680" y="2468880"/>
            <a:ext cx="868680" cy="502920"/>
          </a:xfrm>
          <a:prstGeom prst="rect">
            <a:avLst/>
          </a:prstGeom>
          <a:noFill/>
          <a:ln/>
        </p:spPr>
        <p:txBody>
          <a:bodyPr wrap="square" lIns="0" tIns="0" rIns="0" bIns="0" rtlCol="0" anchor="t"/>
          <a:lstStyle/>
          <a:p>
            <a:pPr marL="0" indent="0">
              <a:buNone/>
            </a:pPr>
            <a:r>
              <a:rPr lang="en-US" sz="1500" b="1" dirty="0">
                <a:solidFill>
                  <a:srgbClr val="003DA5"/>
                </a:solidFill>
                <a:latin typeface="Cambria" pitchFamily="34" charset="0"/>
                <a:ea typeface="Cambria" pitchFamily="34" charset="-122"/>
                <a:cs typeface="Cambria" pitchFamily="34" charset="-120"/>
              </a:rPr>
              <a:t>Jan. 13</a:t>
            </a:r>
            <a:endParaRPr lang="en-US" sz="1500" dirty="0"/>
          </a:p>
        </p:txBody>
      </p:sp>
      <p:sp>
        <p:nvSpPr>
          <p:cNvPr id="23" name="Text 20"/>
          <p:cNvSpPr txBox="1"/>
          <p:nvPr/>
        </p:nvSpPr>
        <p:spPr>
          <a:xfrm>
            <a:off x="5212080" y="2468880"/>
            <a:ext cx="2606040" cy="566928"/>
          </a:xfrm>
          <a:prstGeom prst="rect">
            <a:avLst/>
          </a:prstGeom>
          <a:noFill/>
          <a:ln/>
        </p:spPr>
        <p:txBody>
          <a:bodyPr wrap="square" lIns="0" tIns="0" rIns="0" bIns="0" rtlCol="0" anchor="t"/>
          <a:lstStyle/>
          <a:p>
            <a:pPr marL="0" indent="0">
              <a:buNone/>
            </a:pPr>
            <a:r>
              <a:rPr lang="en-US" sz="1300" dirty="0">
                <a:solidFill>
                  <a:srgbClr val="1D2533"/>
                </a:solidFill>
                <a:latin typeface="Calibri" pitchFamily="34" charset="0"/>
                <a:ea typeface="Calibri" pitchFamily="34" charset="-122"/>
                <a:cs typeface="Calibri" pitchFamily="34" charset="-120"/>
              </a:rPr>
              <a:t>Computational Methods in Text Analysis, Part 1</a:t>
            </a:r>
            <a:endParaRPr lang="en-US" sz="1300" dirty="0"/>
          </a:p>
        </p:txBody>
      </p:sp>
      <p:sp>
        <p:nvSpPr>
          <p:cNvPr id="24" name="Text 21"/>
          <p:cNvSpPr txBox="1"/>
          <p:nvPr/>
        </p:nvSpPr>
        <p:spPr>
          <a:xfrm>
            <a:off x="4297680" y="3127248"/>
            <a:ext cx="868680" cy="502920"/>
          </a:xfrm>
          <a:prstGeom prst="rect">
            <a:avLst/>
          </a:prstGeom>
          <a:noFill/>
          <a:ln/>
        </p:spPr>
        <p:txBody>
          <a:bodyPr wrap="square" lIns="0" tIns="0" rIns="0" bIns="0" rtlCol="0" anchor="t"/>
          <a:lstStyle/>
          <a:p>
            <a:pPr marL="0" indent="0">
              <a:buNone/>
            </a:pPr>
            <a:r>
              <a:rPr lang="en-US" sz="1500" b="1" dirty="0">
                <a:solidFill>
                  <a:srgbClr val="003DA5"/>
                </a:solidFill>
                <a:latin typeface="Cambria" pitchFamily="34" charset="0"/>
                <a:ea typeface="Cambria" pitchFamily="34" charset="-122"/>
                <a:cs typeface="Cambria" pitchFamily="34" charset="-120"/>
              </a:rPr>
              <a:t>Feb. 3</a:t>
            </a:r>
            <a:endParaRPr lang="en-US" sz="1500" dirty="0"/>
          </a:p>
        </p:txBody>
      </p:sp>
      <p:sp>
        <p:nvSpPr>
          <p:cNvPr id="25" name="Text 22"/>
          <p:cNvSpPr txBox="1"/>
          <p:nvPr/>
        </p:nvSpPr>
        <p:spPr>
          <a:xfrm>
            <a:off x="5212080" y="3127248"/>
            <a:ext cx="2606040" cy="566928"/>
          </a:xfrm>
          <a:prstGeom prst="rect">
            <a:avLst/>
          </a:prstGeom>
          <a:noFill/>
          <a:ln/>
        </p:spPr>
        <p:txBody>
          <a:bodyPr wrap="square" lIns="0" tIns="0" rIns="0" bIns="0" rtlCol="0" anchor="t"/>
          <a:lstStyle/>
          <a:p>
            <a:pPr marL="0" indent="0">
              <a:buNone/>
            </a:pPr>
            <a:r>
              <a:rPr lang="en-US" sz="1300" dirty="0">
                <a:solidFill>
                  <a:srgbClr val="1D2533"/>
                </a:solidFill>
                <a:latin typeface="Calibri" pitchFamily="34" charset="0"/>
                <a:ea typeface="Calibri" pitchFamily="34" charset="-122"/>
                <a:cs typeface="Calibri" pitchFamily="34" charset="-120"/>
              </a:rPr>
              <a:t>Computational Methods in Text Analysis, Part 2</a:t>
            </a:r>
            <a:endParaRPr lang="en-US" sz="1300" dirty="0"/>
          </a:p>
        </p:txBody>
      </p:sp>
      <p:sp>
        <p:nvSpPr>
          <p:cNvPr id="26" name="Text 23"/>
          <p:cNvSpPr txBox="1"/>
          <p:nvPr/>
        </p:nvSpPr>
        <p:spPr>
          <a:xfrm>
            <a:off x="4297680" y="3785616"/>
            <a:ext cx="868680" cy="502920"/>
          </a:xfrm>
          <a:prstGeom prst="rect">
            <a:avLst/>
          </a:prstGeom>
          <a:noFill/>
          <a:ln/>
        </p:spPr>
        <p:txBody>
          <a:bodyPr wrap="square" lIns="0" tIns="0" rIns="0" bIns="0" rtlCol="0" anchor="t"/>
          <a:lstStyle/>
          <a:p>
            <a:pPr marL="0" indent="0">
              <a:buNone/>
            </a:pPr>
            <a:r>
              <a:rPr lang="en-US" sz="1500" b="1" dirty="0">
                <a:solidFill>
                  <a:srgbClr val="003DA5"/>
                </a:solidFill>
                <a:latin typeface="Cambria" pitchFamily="34" charset="0"/>
                <a:ea typeface="Cambria" pitchFamily="34" charset="-122"/>
                <a:cs typeface="Cambria" pitchFamily="34" charset="-120"/>
              </a:rPr>
              <a:t>Feb. 17</a:t>
            </a:r>
            <a:endParaRPr lang="en-US" sz="1500" dirty="0"/>
          </a:p>
        </p:txBody>
      </p:sp>
      <p:sp>
        <p:nvSpPr>
          <p:cNvPr id="27" name="Text 24"/>
          <p:cNvSpPr txBox="1"/>
          <p:nvPr/>
        </p:nvSpPr>
        <p:spPr>
          <a:xfrm>
            <a:off x="5212080" y="3785616"/>
            <a:ext cx="2606040" cy="566928"/>
          </a:xfrm>
          <a:prstGeom prst="rect">
            <a:avLst/>
          </a:prstGeom>
          <a:noFill/>
          <a:ln/>
        </p:spPr>
        <p:txBody>
          <a:bodyPr wrap="square" lIns="0" tIns="0" rIns="0" bIns="0" rtlCol="0" anchor="t"/>
          <a:lstStyle/>
          <a:p>
            <a:pPr marL="0" indent="0">
              <a:buNone/>
            </a:pPr>
            <a:r>
              <a:rPr lang="en-US" sz="1300" dirty="0">
                <a:solidFill>
                  <a:srgbClr val="1D2533"/>
                </a:solidFill>
                <a:latin typeface="Calibri" pitchFamily="34" charset="0"/>
                <a:ea typeface="Calibri" pitchFamily="34" charset="-122"/>
                <a:cs typeface="Calibri" pitchFamily="34" charset="-120"/>
              </a:rPr>
              <a:t>Introduction to XR Design and 3D Experiences</a:t>
            </a:r>
            <a:endParaRPr lang="en-US" sz="1300" dirty="0"/>
          </a:p>
        </p:txBody>
      </p:sp>
      <p:sp>
        <p:nvSpPr>
          <p:cNvPr id="28" name="Shape 25"/>
          <p:cNvSpPr/>
          <p:nvPr/>
        </p:nvSpPr>
        <p:spPr>
          <a:xfrm>
            <a:off x="8046720" y="1783080"/>
            <a:ext cx="3566160" cy="502920"/>
          </a:xfrm>
          <a:prstGeom prst="rect">
            <a:avLst/>
          </a:prstGeom>
          <a:solidFill>
            <a:srgbClr val="FFB81C"/>
          </a:solidFill>
          <a:ln/>
        </p:spPr>
      </p:sp>
      <p:sp>
        <p:nvSpPr>
          <p:cNvPr id="29" name="Text 26"/>
          <p:cNvSpPr txBox="1"/>
          <p:nvPr/>
        </p:nvSpPr>
        <p:spPr>
          <a:xfrm>
            <a:off x="8275320" y="1783080"/>
            <a:ext cx="3200400" cy="502920"/>
          </a:xfrm>
          <a:prstGeom prst="rect">
            <a:avLst/>
          </a:prstGeom>
          <a:noFill/>
          <a:ln/>
        </p:spPr>
        <p:txBody>
          <a:bodyPr wrap="square" lIns="0" tIns="0" rIns="0" bIns="0" rtlCol="0" anchor="ctr"/>
          <a:lstStyle/>
          <a:p>
            <a:pPr marL="0" indent="0">
              <a:buNone/>
            </a:pPr>
            <a:r>
              <a:rPr lang="en-US" sz="1300" b="1" kern="0" spc="300" dirty="0">
                <a:solidFill>
                  <a:srgbClr val="0A1F44"/>
                </a:solidFill>
                <a:latin typeface="Calibri" pitchFamily="34" charset="0"/>
                <a:ea typeface="Calibri" pitchFamily="34" charset="-122"/>
                <a:cs typeface="Calibri" pitchFamily="34" charset="-120"/>
              </a:rPr>
              <a:t>SPRING 2027</a:t>
            </a:r>
            <a:endParaRPr lang="en-US" sz="1300" dirty="0"/>
          </a:p>
        </p:txBody>
      </p:sp>
      <p:sp>
        <p:nvSpPr>
          <p:cNvPr id="30" name="Text 27"/>
          <p:cNvSpPr txBox="1"/>
          <p:nvPr/>
        </p:nvSpPr>
        <p:spPr>
          <a:xfrm>
            <a:off x="8046720" y="2468880"/>
            <a:ext cx="868680" cy="502920"/>
          </a:xfrm>
          <a:prstGeom prst="rect">
            <a:avLst/>
          </a:prstGeom>
          <a:noFill/>
          <a:ln/>
        </p:spPr>
        <p:txBody>
          <a:bodyPr wrap="square" lIns="0" tIns="0" rIns="0" bIns="0" rtlCol="0" anchor="t"/>
          <a:lstStyle/>
          <a:p>
            <a:pPr marL="0" indent="0">
              <a:buNone/>
            </a:pPr>
            <a:r>
              <a:rPr lang="en-US" sz="1500" b="1" dirty="0">
                <a:solidFill>
                  <a:srgbClr val="003DA5"/>
                </a:solidFill>
                <a:latin typeface="Cambria" pitchFamily="34" charset="0"/>
                <a:ea typeface="Cambria" pitchFamily="34" charset="-122"/>
                <a:cs typeface="Cambria" pitchFamily="34" charset="-120"/>
              </a:rPr>
              <a:t>Mar. 31</a:t>
            </a:r>
            <a:endParaRPr lang="en-US" sz="1500" dirty="0"/>
          </a:p>
        </p:txBody>
      </p:sp>
      <p:sp>
        <p:nvSpPr>
          <p:cNvPr id="31" name="Text 28"/>
          <p:cNvSpPr txBox="1"/>
          <p:nvPr/>
        </p:nvSpPr>
        <p:spPr>
          <a:xfrm>
            <a:off x="8961120" y="2468880"/>
            <a:ext cx="2606040" cy="566928"/>
          </a:xfrm>
          <a:prstGeom prst="rect">
            <a:avLst/>
          </a:prstGeom>
          <a:noFill/>
          <a:ln/>
        </p:spPr>
        <p:txBody>
          <a:bodyPr wrap="square" lIns="0" tIns="0" rIns="0" bIns="0" rtlCol="0" anchor="t"/>
          <a:lstStyle/>
          <a:p>
            <a:pPr marL="0" indent="0">
              <a:buNone/>
            </a:pPr>
            <a:r>
              <a:rPr lang="en-US" sz="1300" dirty="0">
                <a:solidFill>
                  <a:srgbClr val="1D2533"/>
                </a:solidFill>
                <a:latin typeface="Calibri" pitchFamily="34" charset="0"/>
                <a:ea typeface="Calibri" pitchFamily="34" charset="-122"/>
                <a:cs typeface="Calibri" pitchFamily="34" charset="-120"/>
              </a:rPr>
              <a:t>Qualitative Data Analysis &amp; Tools</a:t>
            </a:r>
            <a:endParaRPr lang="en-US" sz="1300" dirty="0"/>
          </a:p>
        </p:txBody>
      </p:sp>
      <p:sp>
        <p:nvSpPr>
          <p:cNvPr id="32" name="Text 29"/>
          <p:cNvSpPr txBox="1"/>
          <p:nvPr/>
        </p:nvSpPr>
        <p:spPr>
          <a:xfrm>
            <a:off x="8046720" y="3127248"/>
            <a:ext cx="868680" cy="502920"/>
          </a:xfrm>
          <a:prstGeom prst="rect">
            <a:avLst/>
          </a:prstGeom>
          <a:noFill/>
          <a:ln/>
        </p:spPr>
        <p:txBody>
          <a:bodyPr wrap="square" lIns="0" tIns="0" rIns="0" bIns="0" rtlCol="0" anchor="t"/>
          <a:lstStyle/>
          <a:p>
            <a:pPr marL="0" indent="0">
              <a:buNone/>
            </a:pPr>
            <a:r>
              <a:rPr lang="en-US" sz="1500" b="1" dirty="0">
                <a:solidFill>
                  <a:srgbClr val="003DA5"/>
                </a:solidFill>
                <a:latin typeface="Cambria" pitchFamily="34" charset="0"/>
                <a:ea typeface="Cambria" pitchFamily="34" charset="-122"/>
                <a:cs typeface="Cambria" pitchFamily="34" charset="-120"/>
              </a:rPr>
              <a:t>Apr. 21</a:t>
            </a:r>
            <a:endParaRPr lang="en-US" sz="1500" dirty="0"/>
          </a:p>
        </p:txBody>
      </p:sp>
      <p:sp>
        <p:nvSpPr>
          <p:cNvPr id="33" name="Text 30"/>
          <p:cNvSpPr txBox="1"/>
          <p:nvPr/>
        </p:nvSpPr>
        <p:spPr>
          <a:xfrm>
            <a:off x="8961120" y="3127248"/>
            <a:ext cx="2606040" cy="566928"/>
          </a:xfrm>
          <a:prstGeom prst="rect">
            <a:avLst/>
          </a:prstGeom>
          <a:noFill/>
          <a:ln/>
        </p:spPr>
        <p:txBody>
          <a:bodyPr wrap="square" lIns="0" tIns="0" rIns="0" bIns="0" rtlCol="0" anchor="t"/>
          <a:lstStyle/>
          <a:p>
            <a:pPr marL="0" indent="0">
              <a:buNone/>
            </a:pPr>
            <a:r>
              <a:rPr lang="en-US" sz="1300" dirty="0">
                <a:solidFill>
                  <a:srgbClr val="1D2533"/>
                </a:solidFill>
                <a:latin typeface="Calibri" pitchFamily="34" charset="0"/>
                <a:ea typeface="Calibri" pitchFamily="34" charset="-122"/>
                <a:cs typeface="Calibri" pitchFamily="34" charset="-120"/>
              </a:rPr>
              <a:t>Academic Publishing, Part 1: Academic Author Profiles</a:t>
            </a:r>
            <a:endParaRPr lang="en-US" sz="1300" dirty="0"/>
          </a:p>
        </p:txBody>
      </p:sp>
      <p:sp>
        <p:nvSpPr>
          <p:cNvPr id="34" name="Text 31"/>
          <p:cNvSpPr txBox="1"/>
          <p:nvPr/>
        </p:nvSpPr>
        <p:spPr>
          <a:xfrm>
            <a:off x="8046720" y="3785616"/>
            <a:ext cx="868680" cy="502920"/>
          </a:xfrm>
          <a:prstGeom prst="rect">
            <a:avLst/>
          </a:prstGeom>
          <a:noFill/>
          <a:ln/>
        </p:spPr>
        <p:txBody>
          <a:bodyPr wrap="square" lIns="0" tIns="0" rIns="0" bIns="0" rtlCol="0" anchor="t"/>
          <a:lstStyle/>
          <a:p>
            <a:pPr marL="0" indent="0">
              <a:buNone/>
            </a:pPr>
            <a:r>
              <a:rPr lang="en-US" sz="1500" b="1" dirty="0">
                <a:solidFill>
                  <a:srgbClr val="003DA5"/>
                </a:solidFill>
                <a:latin typeface="Cambria" pitchFamily="34" charset="0"/>
                <a:ea typeface="Cambria" pitchFamily="34" charset="-122"/>
                <a:cs typeface="Cambria" pitchFamily="34" charset="-120"/>
              </a:rPr>
              <a:t>May 12</a:t>
            </a:r>
            <a:endParaRPr lang="en-US" sz="1500" dirty="0"/>
          </a:p>
        </p:txBody>
      </p:sp>
      <p:sp>
        <p:nvSpPr>
          <p:cNvPr id="35" name="Text 32"/>
          <p:cNvSpPr txBox="1"/>
          <p:nvPr/>
        </p:nvSpPr>
        <p:spPr>
          <a:xfrm>
            <a:off x="8961120" y="3785616"/>
            <a:ext cx="2606040" cy="566928"/>
          </a:xfrm>
          <a:prstGeom prst="rect">
            <a:avLst/>
          </a:prstGeom>
          <a:noFill/>
          <a:ln/>
        </p:spPr>
        <p:txBody>
          <a:bodyPr wrap="square" lIns="0" tIns="0" rIns="0" bIns="0" rtlCol="0" anchor="t"/>
          <a:lstStyle/>
          <a:p>
            <a:pPr marL="0" indent="0">
              <a:buNone/>
            </a:pPr>
            <a:r>
              <a:rPr lang="en-US" sz="1300" dirty="0">
                <a:solidFill>
                  <a:srgbClr val="1D2533"/>
                </a:solidFill>
                <a:latin typeface="Calibri" pitchFamily="34" charset="0"/>
                <a:ea typeface="Calibri" pitchFamily="34" charset="-122"/>
                <a:cs typeface="Calibri" pitchFamily="34" charset="-120"/>
              </a:rPr>
              <a:t>Academic Publishing, Part 2: Publications</a:t>
            </a:r>
            <a:endParaRPr lang="en-US" sz="1300" dirty="0"/>
          </a:p>
        </p:txBody>
      </p:sp>
      <p:sp>
        <p:nvSpPr>
          <p:cNvPr id="36" name="Text 33"/>
          <p:cNvSpPr txBox="1"/>
          <p:nvPr/>
        </p:nvSpPr>
        <p:spPr>
          <a:xfrm>
            <a:off x="548640" y="5806440"/>
            <a:ext cx="10972800" cy="320040"/>
          </a:xfrm>
          <a:prstGeom prst="rect">
            <a:avLst/>
          </a:prstGeom>
          <a:noFill/>
          <a:ln/>
        </p:spPr>
        <p:txBody>
          <a:bodyPr wrap="square" lIns="0" tIns="0" rIns="0" bIns="0" rtlCol="0" anchor="ctr"/>
          <a:lstStyle/>
          <a:p>
            <a:pPr marL="0" indent="0">
              <a:buNone/>
            </a:pPr>
            <a:r>
              <a:rPr lang="en-US" sz="1300" i="1" dirty="0">
                <a:solidFill>
                  <a:srgbClr val="003DA5"/>
                </a:solidFill>
                <a:latin typeface="Calibri" pitchFamily="34" charset="0"/>
                <a:ea typeface="Calibri" pitchFamily="34" charset="-122"/>
                <a:cs typeface="Calibri" pitchFamily="34" charset="-120"/>
              </a:rPr>
              <a:t>Text analysis and qualitative data analysis are especially useful for policy documents, public comments and interview data.</a:t>
            </a:r>
            <a:endParaRPr lang="en-US" sz="1300" dirty="0"/>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name="Slide 53">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548640" y="384048"/>
            <a:ext cx="9144000" cy="256032"/>
          </a:xfrm>
          <a:prstGeom prst="rect">
            <a:avLst/>
          </a:prstGeom>
          <a:noFill/>
          <a:ln/>
        </p:spPr>
        <p:txBody>
          <a:bodyPr wrap="square" lIns="0" tIns="0" rIns="0" bIns="0" rtlCol="0" anchor="ctr"/>
          <a:lstStyle/>
          <a:p>
            <a:pPr marL="0" indent="0">
              <a:buNone/>
            </a:pPr>
            <a:r>
              <a:rPr lang="en-US" sz="2400" b="1" kern="0" spc="300" dirty="0">
                <a:solidFill>
                  <a:srgbClr val="003DA5"/>
                </a:solidFill>
                <a:latin typeface="Calibri" pitchFamily="34" charset="0"/>
                <a:ea typeface="Calibri" pitchFamily="34" charset="-122"/>
                <a:cs typeface="Calibri" pitchFamily="34" charset="-120"/>
              </a:rPr>
              <a:t>SYNTHESIZE AND BRING IT TOGETHER</a:t>
            </a:r>
            <a:endParaRPr lang="en-US" sz="2400" dirty="0"/>
          </a:p>
        </p:txBody>
      </p:sp>
      <p:sp>
        <p:nvSpPr>
          <p:cNvPr id="3" name="Text 1"/>
          <p:cNvSpPr txBox="1"/>
          <p:nvPr/>
        </p:nvSpPr>
        <p:spPr>
          <a:xfrm>
            <a:off x="548640" y="658368"/>
            <a:ext cx="11064240" cy="685800"/>
          </a:xfrm>
          <a:prstGeom prst="rect">
            <a:avLst/>
          </a:prstGeom>
          <a:noFill/>
          <a:ln/>
        </p:spPr>
        <p:txBody>
          <a:bodyPr wrap="square" lIns="0" tIns="0" rIns="0" bIns="0" rtlCol="0" anchor="t"/>
          <a:lstStyle/>
          <a:p>
            <a:pPr marL="0" indent="0">
              <a:buNone/>
            </a:pPr>
            <a:r>
              <a:rPr lang="en-US" sz="3000" dirty="0">
                <a:solidFill>
                  <a:srgbClr val="0A1F44"/>
                </a:solidFill>
                <a:latin typeface="Cambria" pitchFamily="34" charset="0"/>
                <a:ea typeface="Cambria" pitchFamily="34" charset="-122"/>
                <a:cs typeface="Cambria" pitchFamily="34" charset="-120"/>
              </a:rPr>
              <a:t>One Research Question Can Bring Several Services Together</a:t>
            </a:r>
            <a:endParaRPr lang="en-US" sz="3000" dirty="0"/>
          </a:p>
        </p:txBody>
      </p:sp>
      <p:pic>
        <p:nvPicPr>
          <p:cNvPr id="4" name="Image 0" descr="preencoded.png"/>
          <p:cNvPicPr>
            <a:picLocks noChangeAspect="1"/>
          </p:cNvPicPr>
          <p:nvPr/>
        </p:nvPicPr>
        <p:blipFill>
          <a:blip r:embed="rId3"/>
          <a:stretch>
            <a:fillRect/>
          </a:stretch>
        </p:blipFill>
        <p:spPr>
          <a:xfrm>
            <a:off x="548640" y="6382512"/>
            <a:ext cx="1037744" cy="237744"/>
          </a:xfrm>
          <a:prstGeom prst="rect">
            <a:avLst/>
          </a:prstGeom>
        </p:spPr>
      </p:pic>
      <p:sp>
        <p:nvSpPr>
          <p:cNvPr id="5" name="Text 2"/>
          <p:cNvSpPr txBox="1"/>
          <p:nvPr/>
        </p:nvSpPr>
        <p:spPr>
          <a:xfrm>
            <a:off x="1769264" y="6382512"/>
            <a:ext cx="3657600" cy="237744"/>
          </a:xfrm>
          <a:prstGeom prst="rect">
            <a:avLst/>
          </a:prstGeom>
          <a:noFill/>
          <a:ln/>
        </p:spPr>
        <p:txBody>
          <a:bodyPr wrap="square" lIns="0" tIns="0" rIns="0" bIns="0" rtlCol="0" anchor="ctr"/>
          <a:lstStyle/>
          <a:p>
            <a:pPr marL="0" indent="0">
              <a:buNone/>
            </a:pPr>
            <a:r>
              <a:rPr lang="en-US" sz="900" dirty="0">
                <a:solidFill>
                  <a:srgbClr val="5F6B7D"/>
                </a:solidFill>
                <a:latin typeface="Calibri" pitchFamily="34" charset="0"/>
                <a:ea typeface="Calibri" pitchFamily="34" charset="-122"/>
                <a:cs typeface="Calibri" pitchFamily="34" charset="-120"/>
              </a:rPr>
              <a:t>Research &amp; Technology Services</a:t>
            </a:r>
            <a:endParaRPr lang="en-US" sz="900" dirty="0"/>
          </a:p>
        </p:txBody>
      </p:sp>
      <p:sp>
        <p:nvSpPr>
          <p:cNvPr id="6" name="Text 3"/>
          <p:cNvSpPr txBox="1"/>
          <p:nvPr/>
        </p:nvSpPr>
        <p:spPr>
          <a:xfrm>
            <a:off x="10728655" y="6382512"/>
            <a:ext cx="914400" cy="237744"/>
          </a:xfrm>
          <a:prstGeom prst="rect">
            <a:avLst/>
          </a:prstGeom>
          <a:noFill/>
          <a:ln/>
        </p:spPr>
        <p:txBody>
          <a:bodyPr wrap="square" lIns="0" tIns="0" rIns="0" bIns="0" rtlCol="0" anchor="ctr"/>
          <a:lstStyle/>
          <a:p>
            <a:pPr marL="0" indent="0" algn="r">
              <a:buNone/>
            </a:pPr>
            <a:r>
              <a:rPr lang="en-US" sz="900" dirty="0">
                <a:solidFill>
                  <a:srgbClr val="5F6B7D"/>
                </a:solidFill>
                <a:latin typeface="Calibri" pitchFamily="34" charset="0"/>
                <a:ea typeface="Calibri" pitchFamily="34" charset="-122"/>
                <a:cs typeface="Calibri" pitchFamily="34" charset="-120"/>
              </a:rPr>
              <a:t>53</a:t>
            </a:r>
            <a:endParaRPr lang="en-US" sz="900" dirty="0"/>
          </a:p>
        </p:txBody>
      </p:sp>
      <p:sp>
        <p:nvSpPr>
          <p:cNvPr id="7" name="Shape 4"/>
          <p:cNvSpPr/>
          <p:nvPr/>
        </p:nvSpPr>
        <p:spPr>
          <a:xfrm>
            <a:off x="548640" y="1737360"/>
            <a:ext cx="2057400" cy="3291840"/>
          </a:xfrm>
          <a:prstGeom prst="rect">
            <a:avLst/>
          </a:prstGeom>
          <a:solidFill>
            <a:srgbClr val="0A1F44"/>
          </a:solidFill>
          <a:ln/>
        </p:spPr>
      </p:sp>
      <p:sp>
        <p:nvSpPr>
          <p:cNvPr id="8" name="Shape 5"/>
          <p:cNvSpPr/>
          <p:nvPr/>
        </p:nvSpPr>
        <p:spPr>
          <a:xfrm>
            <a:off x="777240" y="1965960"/>
            <a:ext cx="548640" cy="548640"/>
          </a:xfrm>
          <a:prstGeom prst="ellipse">
            <a:avLst/>
          </a:prstGeom>
          <a:solidFill>
            <a:srgbClr val="FFB81C"/>
          </a:solidFill>
          <a:ln/>
        </p:spPr>
      </p:sp>
      <p:pic>
        <p:nvPicPr>
          <p:cNvPr id="9" name="Image 1" descr="preencoded.png"/>
          <p:cNvPicPr>
            <a:picLocks noChangeAspect="1"/>
          </p:cNvPicPr>
          <p:nvPr/>
        </p:nvPicPr>
        <p:blipFill>
          <a:blip r:embed="rId4"/>
          <a:stretch>
            <a:fillRect/>
          </a:stretch>
        </p:blipFill>
        <p:spPr>
          <a:xfrm>
            <a:off x="914400" y="2103120"/>
            <a:ext cx="274320" cy="274320"/>
          </a:xfrm>
          <a:prstGeom prst="rect">
            <a:avLst/>
          </a:prstGeom>
        </p:spPr>
      </p:pic>
      <p:sp>
        <p:nvSpPr>
          <p:cNvPr id="10" name="Text 6"/>
          <p:cNvSpPr txBox="1"/>
          <p:nvPr/>
        </p:nvSpPr>
        <p:spPr>
          <a:xfrm>
            <a:off x="777240" y="2743200"/>
            <a:ext cx="1691640" cy="640080"/>
          </a:xfrm>
          <a:prstGeom prst="rect">
            <a:avLst/>
          </a:prstGeom>
          <a:noFill/>
          <a:ln/>
        </p:spPr>
        <p:txBody>
          <a:bodyPr wrap="square" lIns="0" tIns="0" rIns="0" bIns="0" rtlCol="0" anchor="t"/>
          <a:lstStyle/>
          <a:p>
            <a:pPr marL="0" indent="0">
              <a:buNone/>
            </a:pPr>
            <a:r>
              <a:rPr lang="en-US" sz="1700" b="1" dirty="0">
                <a:solidFill>
                  <a:srgbClr val="FFFFFF"/>
                </a:solidFill>
                <a:latin typeface="Cambria" pitchFamily="34" charset="0"/>
                <a:ea typeface="Cambria" pitchFamily="34" charset="-122"/>
                <a:cs typeface="Cambria" pitchFamily="34" charset="-120"/>
              </a:rPr>
              <a:t>Your question</a:t>
            </a:r>
            <a:endParaRPr lang="en-US" sz="1700" dirty="0"/>
          </a:p>
        </p:txBody>
      </p:sp>
      <p:sp>
        <p:nvSpPr>
          <p:cNvPr id="11" name="Text 7"/>
          <p:cNvSpPr txBox="1"/>
          <p:nvPr/>
        </p:nvSpPr>
        <p:spPr>
          <a:xfrm>
            <a:off x="777240" y="3429000"/>
            <a:ext cx="1691640" cy="914400"/>
          </a:xfrm>
          <a:prstGeom prst="rect">
            <a:avLst/>
          </a:prstGeom>
          <a:noFill/>
          <a:ln/>
        </p:spPr>
        <p:txBody>
          <a:bodyPr wrap="square" lIns="0" tIns="0" rIns="0" bIns="0" rtlCol="0" anchor="t"/>
          <a:lstStyle/>
          <a:p>
            <a:pPr marL="0" indent="0">
              <a:buNone/>
            </a:pPr>
            <a:r>
              <a:rPr lang="en-US" sz="1250" dirty="0">
                <a:solidFill>
                  <a:srgbClr val="C9D6EA"/>
                </a:solidFill>
                <a:latin typeface="Calibri" pitchFamily="34" charset="0"/>
                <a:ea typeface="Calibri" pitchFamily="34" charset="-122"/>
                <a:cs typeface="Calibri" pitchFamily="34" charset="-120"/>
              </a:rPr>
              <a:t>A thesis chapter, article or policy paper</a:t>
            </a:r>
            <a:endParaRPr lang="en-US" sz="1250" dirty="0"/>
          </a:p>
        </p:txBody>
      </p:sp>
      <p:pic>
        <p:nvPicPr>
          <p:cNvPr id="12" name="Image 2" descr="preencoded.png"/>
          <p:cNvPicPr>
            <a:picLocks noChangeAspect="1"/>
          </p:cNvPicPr>
          <p:nvPr/>
        </p:nvPicPr>
        <p:blipFill>
          <a:blip r:embed="rId5"/>
          <a:stretch>
            <a:fillRect/>
          </a:stretch>
        </p:blipFill>
        <p:spPr>
          <a:xfrm>
            <a:off x="2596896" y="3246120"/>
            <a:ext cx="219456" cy="219456"/>
          </a:xfrm>
          <a:prstGeom prst="rect">
            <a:avLst/>
          </a:prstGeom>
        </p:spPr>
      </p:pic>
      <p:sp>
        <p:nvSpPr>
          <p:cNvPr id="13" name="Shape 8"/>
          <p:cNvSpPr/>
          <p:nvPr/>
        </p:nvSpPr>
        <p:spPr>
          <a:xfrm>
            <a:off x="2807208" y="1737360"/>
            <a:ext cx="2057400" cy="3291840"/>
          </a:xfrm>
          <a:prstGeom prst="rect">
            <a:avLst/>
          </a:prstGeom>
          <a:solidFill>
            <a:srgbClr val="EEF2F7"/>
          </a:solidFill>
          <a:ln/>
        </p:spPr>
      </p:sp>
      <p:sp>
        <p:nvSpPr>
          <p:cNvPr id="14" name="Shape 9"/>
          <p:cNvSpPr/>
          <p:nvPr/>
        </p:nvSpPr>
        <p:spPr>
          <a:xfrm>
            <a:off x="3035808" y="1965960"/>
            <a:ext cx="548640" cy="548640"/>
          </a:xfrm>
          <a:prstGeom prst="ellipse">
            <a:avLst/>
          </a:prstGeom>
          <a:solidFill>
            <a:srgbClr val="0A1F44"/>
          </a:solidFill>
          <a:ln/>
        </p:spPr>
      </p:sp>
      <p:pic>
        <p:nvPicPr>
          <p:cNvPr id="15" name="Image 3" descr="preencoded.png"/>
          <p:cNvPicPr>
            <a:picLocks noChangeAspect="1"/>
          </p:cNvPicPr>
          <p:nvPr/>
        </p:nvPicPr>
        <p:blipFill>
          <a:blip r:embed="rId6"/>
          <a:stretch>
            <a:fillRect/>
          </a:stretch>
        </p:blipFill>
        <p:spPr>
          <a:xfrm>
            <a:off x="3172968" y="2103120"/>
            <a:ext cx="274320" cy="274320"/>
          </a:xfrm>
          <a:prstGeom prst="rect">
            <a:avLst/>
          </a:prstGeom>
        </p:spPr>
      </p:pic>
      <p:sp>
        <p:nvSpPr>
          <p:cNvPr id="16" name="Text 10"/>
          <p:cNvSpPr txBox="1"/>
          <p:nvPr/>
        </p:nvSpPr>
        <p:spPr>
          <a:xfrm>
            <a:off x="3035808" y="2743200"/>
            <a:ext cx="1691640" cy="640080"/>
          </a:xfrm>
          <a:prstGeom prst="rect">
            <a:avLst/>
          </a:prstGeom>
          <a:noFill/>
          <a:ln/>
        </p:spPr>
        <p:txBody>
          <a:bodyPr wrap="square" lIns="0" tIns="0" rIns="0" bIns="0" rtlCol="0" anchor="t"/>
          <a:lstStyle/>
          <a:p>
            <a:pPr marL="0" indent="0">
              <a:buNone/>
            </a:pPr>
            <a:r>
              <a:rPr lang="en-US" sz="1700" b="1" dirty="0">
                <a:solidFill>
                  <a:srgbClr val="0A1F44"/>
                </a:solidFill>
                <a:latin typeface="Cambria" pitchFamily="34" charset="0"/>
                <a:ea typeface="Cambria" pitchFamily="34" charset="-122"/>
                <a:cs typeface="Cambria" pitchFamily="34" charset="-120"/>
              </a:rPr>
              <a:t>AI &amp; research data</a:t>
            </a:r>
            <a:endParaRPr lang="en-US" sz="1700" dirty="0"/>
          </a:p>
        </p:txBody>
      </p:sp>
      <p:sp>
        <p:nvSpPr>
          <p:cNvPr id="17" name="Text 11"/>
          <p:cNvSpPr txBox="1"/>
          <p:nvPr/>
        </p:nvSpPr>
        <p:spPr>
          <a:xfrm>
            <a:off x="3035808" y="3429000"/>
            <a:ext cx="1691640" cy="914400"/>
          </a:xfrm>
          <a:prstGeom prst="rect">
            <a:avLst/>
          </a:prstGeom>
          <a:noFill/>
          <a:ln/>
        </p:spPr>
        <p:txBody>
          <a:bodyPr wrap="square" lIns="0" tIns="0" rIns="0" bIns="0" rtlCol="0" anchor="t"/>
          <a:lstStyle/>
          <a:p>
            <a:pPr marL="0" indent="0">
              <a:buNone/>
            </a:pPr>
            <a:r>
              <a:rPr lang="en-US" sz="1250" dirty="0">
                <a:solidFill>
                  <a:srgbClr val="5F6B7D"/>
                </a:solidFill>
                <a:latin typeface="Calibri" pitchFamily="34" charset="0"/>
                <a:ea typeface="Calibri" pitchFamily="34" charset="-122"/>
                <a:cs typeface="Calibri" pitchFamily="34" charset="-120"/>
              </a:rPr>
              <a:t>Inyoung Shin · Barbara Martinez Neda</a:t>
            </a:r>
            <a:endParaRPr lang="en-US" sz="1250" dirty="0"/>
          </a:p>
        </p:txBody>
      </p:sp>
      <p:sp>
        <p:nvSpPr>
          <p:cNvPr id="18" name="Text 12"/>
          <p:cNvSpPr txBox="1"/>
          <p:nvPr/>
        </p:nvSpPr>
        <p:spPr>
          <a:xfrm>
            <a:off x="3035808" y="4434840"/>
            <a:ext cx="1737360" cy="457200"/>
          </a:xfrm>
          <a:prstGeom prst="rect">
            <a:avLst/>
          </a:prstGeom>
          <a:noFill/>
          <a:ln/>
        </p:spPr>
        <p:txBody>
          <a:bodyPr wrap="square" lIns="0" tIns="0" rIns="0" bIns="0" rtlCol="0" anchor="t"/>
          <a:lstStyle/>
          <a:p>
            <a:pPr marL="0" indent="0">
              <a:buNone/>
            </a:pPr>
            <a:r>
              <a:rPr lang="en-US" sz="1150" b="1" u="sng" dirty="0">
                <a:solidFill>
                  <a:srgbClr val="003DA5"/>
                </a:solidFill>
                <a:latin typeface="Calibri" pitchFamily="34" charset="0"/>
                <a:ea typeface="Calibri" pitchFamily="34" charset="-122"/>
                <a:cs typeface="Calibri" pitchFamily="34" charset="-120"/>
                <a:hlinkClick r:id="rId7">
                  <a:extLst>
                    <a:ext uri="{A12FA001-AC4F-418D-AE19-62706E023703}">
                      <ahyp:hlinkClr xmlns:ahyp="http://schemas.microsoft.com/office/drawing/2018/hyperlinkcolor" val="tx"/>
                    </a:ext>
                  </a:extLst>
                </a:hlinkClick>
              </a:rPr>
              <a:t>Book Inyoung Shin</a:t>
            </a:r>
            <a:endParaRPr lang="en-US" sz="1150" dirty="0"/>
          </a:p>
        </p:txBody>
      </p:sp>
      <p:pic>
        <p:nvPicPr>
          <p:cNvPr id="19" name="Image 4" descr="preencoded.png"/>
          <p:cNvPicPr>
            <a:picLocks noChangeAspect="1"/>
          </p:cNvPicPr>
          <p:nvPr/>
        </p:nvPicPr>
        <p:blipFill>
          <a:blip r:embed="rId5"/>
          <a:stretch>
            <a:fillRect/>
          </a:stretch>
        </p:blipFill>
        <p:spPr>
          <a:xfrm>
            <a:off x="4855464" y="3246120"/>
            <a:ext cx="219456" cy="219456"/>
          </a:xfrm>
          <a:prstGeom prst="rect">
            <a:avLst/>
          </a:prstGeom>
        </p:spPr>
      </p:pic>
      <p:sp>
        <p:nvSpPr>
          <p:cNvPr id="20" name="Shape 13"/>
          <p:cNvSpPr/>
          <p:nvPr/>
        </p:nvSpPr>
        <p:spPr>
          <a:xfrm>
            <a:off x="5065776" y="1737360"/>
            <a:ext cx="2057400" cy="3291840"/>
          </a:xfrm>
          <a:prstGeom prst="rect">
            <a:avLst/>
          </a:prstGeom>
          <a:solidFill>
            <a:srgbClr val="EEF2F7"/>
          </a:solidFill>
          <a:ln/>
        </p:spPr>
      </p:sp>
      <p:sp>
        <p:nvSpPr>
          <p:cNvPr id="21" name="Shape 14"/>
          <p:cNvSpPr/>
          <p:nvPr/>
        </p:nvSpPr>
        <p:spPr>
          <a:xfrm>
            <a:off x="5294376" y="1965960"/>
            <a:ext cx="548640" cy="548640"/>
          </a:xfrm>
          <a:prstGeom prst="ellipse">
            <a:avLst/>
          </a:prstGeom>
          <a:solidFill>
            <a:srgbClr val="0A1F44"/>
          </a:solidFill>
          <a:ln/>
        </p:spPr>
      </p:sp>
      <p:pic>
        <p:nvPicPr>
          <p:cNvPr id="22" name="Image 5" descr="preencoded.png"/>
          <p:cNvPicPr>
            <a:picLocks noChangeAspect="1"/>
          </p:cNvPicPr>
          <p:nvPr/>
        </p:nvPicPr>
        <p:blipFill>
          <a:blip r:embed="rId8"/>
          <a:stretch>
            <a:fillRect/>
          </a:stretch>
        </p:blipFill>
        <p:spPr>
          <a:xfrm>
            <a:off x="5431536" y="2103120"/>
            <a:ext cx="274320" cy="274320"/>
          </a:xfrm>
          <a:prstGeom prst="rect">
            <a:avLst/>
          </a:prstGeom>
        </p:spPr>
      </p:pic>
      <p:sp>
        <p:nvSpPr>
          <p:cNvPr id="23" name="Text 15"/>
          <p:cNvSpPr txBox="1"/>
          <p:nvPr/>
        </p:nvSpPr>
        <p:spPr>
          <a:xfrm>
            <a:off x="5294376" y="2743200"/>
            <a:ext cx="1691640" cy="640080"/>
          </a:xfrm>
          <a:prstGeom prst="rect">
            <a:avLst/>
          </a:prstGeom>
          <a:noFill/>
          <a:ln/>
        </p:spPr>
        <p:txBody>
          <a:bodyPr wrap="square" lIns="0" tIns="0" rIns="0" bIns="0" rtlCol="0" anchor="t"/>
          <a:lstStyle/>
          <a:p>
            <a:pPr marL="0" indent="0">
              <a:buNone/>
            </a:pPr>
            <a:r>
              <a:rPr lang="en-US" sz="1700" b="1" dirty="0">
                <a:solidFill>
                  <a:srgbClr val="0A1F44"/>
                </a:solidFill>
                <a:latin typeface="Cambria" pitchFamily="34" charset="0"/>
                <a:ea typeface="Cambria" pitchFamily="34" charset="-122"/>
                <a:cs typeface="Cambria" pitchFamily="34" charset="-120"/>
              </a:rPr>
              <a:t>GIS, making &amp; Innovative media</a:t>
            </a:r>
            <a:endParaRPr lang="en-US" sz="1700" dirty="0"/>
          </a:p>
        </p:txBody>
      </p:sp>
      <p:sp>
        <p:nvSpPr>
          <p:cNvPr id="24" name="Text 16"/>
          <p:cNvSpPr txBox="1"/>
          <p:nvPr/>
        </p:nvSpPr>
        <p:spPr>
          <a:xfrm>
            <a:off x="5294376" y="3429000"/>
            <a:ext cx="1691640" cy="914400"/>
          </a:xfrm>
          <a:prstGeom prst="rect">
            <a:avLst/>
          </a:prstGeom>
          <a:noFill/>
          <a:ln/>
        </p:spPr>
        <p:txBody>
          <a:bodyPr wrap="square" lIns="0" tIns="0" rIns="0" bIns="0" rtlCol="0" anchor="t"/>
          <a:lstStyle/>
          <a:p>
            <a:pPr marL="0" indent="0">
              <a:buNone/>
            </a:pPr>
            <a:r>
              <a:rPr lang="en-US" sz="1250" dirty="0">
                <a:solidFill>
                  <a:srgbClr val="5F6B7D"/>
                </a:solidFill>
                <a:latin typeface="Calibri" pitchFamily="34" charset="0"/>
                <a:ea typeface="Calibri" pitchFamily="34" charset="-122"/>
                <a:cs typeface="Calibri" pitchFamily="34" charset="-120"/>
              </a:rPr>
              <a:t>Janet Reyes · Alvaro Alvarez · Brendon Wheeler</a:t>
            </a:r>
            <a:endParaRPr lang="en-US" sz="1250" dirty="0"/>
          </a:p>
        </p:txBody>
      </p:sp>
      <p:sp>
        <p:nvSpPr>
          <p:cNvPr id="25" name="Text 17"/>
          <p:cNvSpPr txBox="1"/>
          <p:nvPr/>
        </p:nvSpPr>
        <p:spPr>
          <a:xfrm>
            <a:off x="5294376" y="4434840"/>
            <a:ext cx="1737360" cy="457200"/>
          </a:xfrm>
          <a:prstGeom prst="rect">
            <a:avLst/>
          </a:prstGeom>
          <a:noFill/>
          <a:ln/>
        </p:spPr>
        <p:txBody>
          <a:bodyPr wrap="square" lIns="0" tIns="0" rIns="0" bIns="0" rtlCol="0" anchor="t"/>
          <a:lstStyle/>
          <a:p>
            <a:pPr marL="0" indent="0">
              <a:buNone/>
            </a:pPr>
            <a:r>
              <a:rPr lang="en-US" sz="1150" b="1" u="sng" dirty="0">
                <a:solidFill>
                  <a:srgbClr val="003DA5"/>
                </a:solidFill>
                <a:latin typeface="Calibri" pitchFamily="34" charset="0"/>
                <a:ea typeface="Calibri" pitchFamily="34" charset="-122"/>
                <a:cs typeface="Calibri" pitchFamily="34" charset="-120"/>
                <a:hlinkClick r:id="rId9">
                  <a:extLst>
                    <a:ext uri="{A12FA001-AC4F-418D-AE19-62706E023703}">
                      <ahyp:hlinkClr xmlns:ahyp="http://schemas.microsoft.com/office/drawing/2018/hyperlinkcolor" val="tx"/>
                    </a:ext>
                  </a:extLst>
                </a:hlinkClick>
              </a:rPr>
              <a:t>Book Janet Reyes</a:t>
            </a:r>
            <a:endParaRPr lang="en-US" sz="1150" dirty="0"/>
          </a:p>
        </p:txBody>
      </p:sp>
      <p:pic>
        <p:nvPicPr>
          <p:cNvPr id="26" name="Image 6" descr="preencoded.png"/>
          <p:cNvPicPr>
            <a:picLocks noChangeAspect="1"/>
          </p:cNvPicPr>
          <p:nvPr/>
        </p:nvPicPr>
        <p:blipFill>
          <a:blip r:embed="rId5"/>
          <a:stretch>
            <a:fillRect/>
          </a:stretch>
        </p:blipFill>
        <p:spPr>
          <a:xfrm>
            <a:off x="7114032" y="3246120"/>
            <a:ext cx="219456" cy="219456"/>
          </a:xfrm>
          <a:prstGeom prst="rect">
            <a:avLst/>
          </a:prstGeom>
        </p:spPr>
      </p:pic>
      <p:sp>
        <p:nvSpPr>
          <p:cNvPr id="27" name="Shape 18"/>
          <p:cNvSpPr/>
          <p:nvPr/>
        </p:nvSpPr>
        <p:spPr>
          <a:xfrm>
            <a:off x="7324344" y="1737360"/>
            <a:ext cx="2057400" cy="3291840"/>
          </a:xfrm>
          <a:prstGeom prst="rect">
            <a:avLst/>
          </a:prstGeom>
          <a:solidFill>
            <a:srgbClr val="EEF2F7"/>
          </a:solidFill>
          <a:ln/>
        </p:spPr>
      </p:sp>
      <p:sp>
        <p:nvSpPr>
          <p:cNvPr id="28" name="Shape 19"/>
          <p:cNvSpPr/>
          <p:nvPr/>
        </p:nvSpPr>
        <p:spPr>
          <a:xfrm>
            <a:off x="7552944" y="1965960"/>
            <a:ext cx="548640" cy="548640"/>
          </a:xfrm>
          <a:prstGeom prst="ellipse">
            <a:avLst/>
          </a:prstGeom>
          <a:solidFill>
            <a:srgbClr val="0A1F44"/>
          </a:solidFill>
          <a:ln/>
        </p:spPr>
      </p:sp>
      <p:pic>
        <p:nvPicPr>
          <p:cNvPr id="29" name="Image 7" descr="preencoded.png"/>
          <p:cNvPicPr>
            <a:picLocks noChangeAspect="1"/>
          </p:cNvPicPr>
          <p:nvPr/>
        </p:nvPicPr>
        <p:blipFill>
          <a:blip r:embed="rId10"/>
          <a:stretch>
            <a:fillRect/>
          </a:stretch>
        </p:blipFill>
        <p:spPr>
          <a:xfrm>
            <a:off x="7690104" y="2103120"/>
            <a:ext cx="274320" cy="274320"/>
          </a:xfrm>
          <a:prstGeom prst="rect">
            <a:avLst/>
          </a:prstGeom>
        </p:spPr>
      </p:pic>
      <p:sp>
        <p:nvSpPr>
          <p:cNvPr id="30" name="Text 20"/>
          <p:cNvSpPr txBox="1"/>
          <p:nvPr/>
        </p:nvSpPr>
        <p:spPr>
          <a:xfrm>
            <a:off x="7552944" y="2743200"/>
            <a:ext cx="1691640" cy="640080"/>
          </a:xfrm>
          <a:prstGeom prst="rect">
            <a:avLst/>
          </a:prstGeom>
          <a:noFill/>
          <a:ln/>
        </p:spPr>
        <p:txBody>
          <a:bodyPr wrap="square" lIns="0" tIns="0" rIns="0" bIns="0" rtlCol="0" anchor="t"/>
          <a:lstStyle/>
          <a:p>
            <a:pPr marL="0" indent="0">
              <a:buNone/>
            </a:pPr>
            <a:r>
              <a:rPr lang="en-US" sz="1700" b="1" dirty="0">
                <a:solidFill>
                  <a:srgbClr val="0A1F44"/>
                </a:solidFill>
                <a:latin typeface="Cambria" pitchFamily="34" charset="0"/>
                <a:ea typeface="Cambria" pitchFamily="34" charset="-122"/>
                <a:cs typeface="Cambria" pitchFamily="34" charset="-120"/>
              </a:rPr>
              <a:t>Prototypes &amp; Digital scholarship</a:t>
            </a:r>
            <a:endParaRPr lang="en-US" sz="1700" dirty="0"/>
          </a:p>
        </p:txBody>
      </p:sp>
      <p:sp>
        <p:nvSpPr>
          <p:cNvPr id="31" name="Text 21"/>
          <p:cNvSpPr txBox="1"/>
          <p:nvPr/>
        </p:nvSpPr>
        <p:spPr>
          <a:xfrm>
            <a:off x="7552944" y="3429000"/>
            <a:ext cx="1691640" cy="914400"/>
          </a:xfrm>
          <a:prstGeom prst="rect">
            <a:avLst/>
          </a:prstGeom>
          <a:noFill/>
          <a:ln/>
        </p:spPr>
        <p:txBody>
          <a:bodyPr wrap="square" lIns="0" tIns="0" rIns="0" bIns="0" rtlCol="0" anchor="t"/>
          <a:lstStyle/>
          <a:p>
            <a:pPr marL="0" indent="0">
              <a:buNone/>
            </a:pPr>
            <a:r>
              <a:rPr lang="en-US" sz="1250" dirty="0">
                <a:solidFill>
                  <a:srgbClr val="5F6B7D"/>
                </a:solidFill>
                <a:latin typeface="Calibri" pitchFamily="34" charset="0"/>
                <a:ea typeface="Calibri" pitchFamily="34" charset="-122"/>
                <a:cs typeface="Calibri" pitchFamily="34" charset="-120"/>
              </a:rPr>
              <a:t>Jing Han: methods, publishing, communication,</a:t>
            </a:r>
            <a:br>
              <a:rPr lang="en-US" sz="1250" dirty="0">
                <a:solidFill>
                  <a:srgbClr val="5F6B7D"/>
                </a:solidFill>
                <a:latin typeface="Calibri" pitchFamily="34" charset="0"/>
                <a:ea typeface="Calibri" pitchFamily="34" charset="-122"/>
                <a:cs typeface="Calibri" pitchFamily="34" charset="-120"/>
              </a:rPr>
            </a:br>
            <a:r>
              <a:rPr lang="en-US" sz="1250" dirty="0">
                <a:solidFill>
                  <a:srgbClr val="5F6B7D"/>
                </a:solidFill>
                <a:latin typeface="Calibri" pitchFamily="34" charset="0"/>
                <a:ea typeface="Calibri" pitchFamily="34" charset="-122"/>
                <a:cs typeface="Calibri" pitchFamily="34" charset="-120"/>
              </a:rPr>
              <a:t>Alvaro and Brendon</a:t>
            </a:r>
            <a:endParaRPr lang="en-US" sz="1250" dirty="0"/>
          </a:p>
        </p:txBody>
      </p:sp>
      <p:sp>
        <p:nvSpPr>
          <p:cNvPr id="32" name="Text 22"/>
          <p:cNvSpPr txBox="1"/>
          <p:nvPr/>
        </p:nvSpPr>
        <p:spPr>
          <a:xfrm>
            <a:off x="7552944" y="4434840"/>
            <a:ext cx="1737360" cy="457200"/>
          </a:xfrm>
          <a:prstGeom prst="rect">
            <a:avLst/>
          </a:prstGeom>
          <a:noFill/>
          <a:ln/>
        </p:spPr>
        <p:txBody>
          <a:bodyPr wrap="square" lIns="0" tIns="0" rIns="0" bIns="0" rtlCol="0" anchor="t"/>
          <a:lstStyle/>
          <a:p>
            <a:pPr marL="0" indent="0">
              <a:buNone/>
            </a:pPr>
            <a:r>
              <a:rPr lang="en-US" sz="1150" b="1" u="sng" dirty="0">
                <a:solidFill>
                  <a:srgbClr val="003DA5"/>
                </a:solidFill>
                <a:latin typeface="Calibri" pitchFamily="34" charset="0"/>
                <a:ea typeface="Calibri" pitchFamily="34" charset="-122"/>
                <a:cs typeface="Calibri" pitchFamily="34" charset="-120"/>
                <a:hlinkClick r:id="rId11">
                  <a:extLst>
                    <a:ext uri="{A12FA001-AC4F-418D-AE19-62706E023703}">
                      <ahyp:hlinkClr xmlns:ahyp="http://schemas.microsoft.com/office/drawing/2018/hyperlinkcolor" val="tx"/>
                    </a:ext>
                  </a:extLst>
                </a:hlinkClick>
              </a:rPr>
              <a:t>Book Jing Han</a:t>
            </a:r>
            <a:endParaRPr lang="en-US" sz="1150" dirty="0"/>
          </a:p>
        </p:txBody>
      </p:sp>
      <p:pic>
        <p:nvPicPr>
          <p:cNvPr id="33" name="Image 8" descr="preencoded.png"/>
          <p:cNvPicPr>
            <a:picLocks noChangeAspect="1"/>
          </p:cNvPicPr>
          <p:nvPr/>
        </p:nvPicPr>
        <p:blipFill>
          <a:blip r:embed="rId5"/>
          <a:stretch>
            <a:fillRect/>
          </a:stretch>
        </p:blipFill>
        <p:spPr>
          <a:xfrm>
            <a:off x="9372600" y="3246120"/>
            <a:ext cx="219456" cy="219456"/>
          </a:xfrm>
          <a:prstGeom prst="rect">
            <a:avLst/>
          </a:prstGeom>
        </p:spPr>
      </p:pic>
      <p:sp>
        <p:nvSpPr>
          <p:cNvPr id="34" name="Shape 23"/>
          <p:cNvSpPr/>
          <p:nvPr/>
        </p:nvSpPr>
        <p:spPr>
          <a:xfrm>
            <a:off x="9582912" y="1737360"/>
            <a:ext cx="2057400" cy="3291840"/>
          </a:xfrm>
          <a:prstGeom prst="rect">
            <a:avLst/>
          </a:prstGeom>
          <a:solidFill>
            <a:srgbClr val="0A1F44"/>
          </a:solidFill>
          <a:ln/>
        </p:spPr>
      </p:sp>
      <p:sp>
        <p:nvSpPr>
          <p:cNvPr id="35" name="Shape 24"/>
          <p:cNvSpPr/>
          <p:nvPr/>
        </p:nvSpPr>
        <p:spPr>
          <a:xfrm>
            <a:off x="9811512" y="1965960"/>
            <a:ext cx="548640" cy="548640"/>
          </a:xfrm>
          <a:prstGeom prst="ellipse">
            <a:avLst/>
          </a:prstGeom>
          <a:solidFill>
            <a:srgbClr val="FFB81C"/>
          </a:solidFill>
          <a:ln/>
        </p:spPr>
      </p:sp>
      <p:pic>
        <p:nvPicPr>
          <p:cNvPr id="36" name="Image 9" descr="preencoded.png"/>
          <p:cNvPicPr>
            <a:picLocks noChangeAspect="1"/>
          </p:cNvPicPr>
          <p:nvPr/>
        </p:nvPicPr>
        <p:blipFill>
          <a:blip r:embed="rId12"/>
          <a:stretch>
            <a:fillRect/>
          </a:stretch>
        </p:blipFill>
        <p:spPr>
          <a:xfrm>
            <a:off x="9948672" y="2103120"/>
            <a:ext cx="274320" cy="274320"/>
          </a:xfrm>
          <a:prstGeom prst="rect">
            <a:avLst/>
          </a:prstGeom>
        </p:spPr>
      </p:pic>
      <p:sp>
        <p:nvSpPr>
          <p:cNvPr id="37" name="Text 25"/>
          <p:cNvSpPr txBox="1"/>
          <p:nvPr/>
        </p:nvSpPr>
        <p:spPr>
          <a:xfrm>
            <a:off x="9811512" y="2743200"/>
            <a:ext cx="1691640" cy="640080"/>
          </a:xfrm>
          <a:prstGeom prst="rect">
            <a:avLst/>
          </a:prstGeom>
          <a:noFill/>
          <a:ln/>
        </p:spPr>
        <p:txBody>
          <a:bodyPr wrap="square" lIns="0" tIns="0" rIns="0" bIns="0" rtlCol="0" anchor="t"/>
          <a:lstStyle/>
          <a:p>
            <a:pPr marL="0" indent="0">
              <a:buNone/>
            </a:pPr>
            <a:r>
              <a:rPr lang="en-US" sz="1700" b="1" dirty="0">
                <a:solidFill>
                  <a:srgbClr val="FFFFFF"/>
                </a:solidFill>
                <a:latin typeface="Cambria" pitchFamily="34" charset="0"/>
                <a:ea typeface="Cambria" pitchFamily="34" charset="-122"/>
                <a:cs typeface="Cambria" pitchFamily="34" charset="-120"/>
              </a:rPr>
              <a:t>Your output</a:t>
            </a:r>
            <a:endParaRPr lang="en-US" sz="1700" dirty="0"/>
          </a:p>
        </p:txBody>
      </p:sp>
      <p:sp>
        <p:nvSpPr>
          <p:cNvPr id="38" name="Text 26"/>
          <p:cNvSpPr txBox="1"/>
          <p:nvPr/>
        </p:nvSpPr>
        <p:spPr>
          <a:xfrm>
            <a:off x="9811512" y="3429000"/>
            <a:ext cx="1691640" cy="914400"/>
          </a:xfrm>
          <a:prstGeom prst="rect">
            <a:avLst/>
          </a:prstGeom>
          <a:noFill/>
          <a:ln/>
        </p:spPr>
        <p:txBody>
          <a:bodyPr wrap="square" lIns="0" tIns="0" rIns="0" bIns="0" rtlCol="0" anchor="t"/>
          <a:lstStyle/>
          <a:p>
            <a:pPr marL="0" indent="0">
              <a:buNone/>
            </a:pPr>
            <a:r>
              <a:rPr lang="en-US" sz="1250" dirty="0">
                <a:solidFill>
                  <a:srgbClr val="C9D6EA"/>
                </a:solidFill>
                <a:latin typeface="Calibri" pitchFamily="34" charset="0"/>
                <a:ea typeface="Calibri" pitchFamily="34" charset="-122"/>
                <a:cs typeface="Calibri" pitchFamily="34" charset="-120"/>
              </a:rPr>
              <a:t>Dataset, map, prototype, video, publication, podcast or talk</a:t>
            </a:r>
            <a:endParaRPr lang="en-US" sz="1250" dirty="0"/>
          </a:p>
        </p:txBody>
      </p:sp>
      <p:sp>
        <p:nvSpPr>
          <p:cNvPr id="39" name="Text 27"/>
          <p:cNvSpPr txBox="1"/>
          <p:nvPr/>
        </p:nvSpPr>
        <p:spPr>
          <a:xfrm>
            <a:off x="548640" y="5349240"/>
            <a:ext cx="11064240" cy="457200"/>
          </a:xfrm>
          <a:prstGeom prst="rect">
            <a:avLst/>
          </a:prstGeom>
          <a:noFill/>
          <a:ln/>
        </p:spPr>
        <p:txBody>
          <a:bodyPr wrap="square" lIns="0" tIns="0" rIns="0" bIns="0" rtlCol="0" anchor="t"/>
          <a:lstStyle/>
          <a:p>
            <a:pPr marL="0" indent="0">
              <a:buNone/>
            </a:pPr>
            <a:r>
              <a:rPr lang="en-US" sz="1450" i="1" dirty="0">
                <a:solidFill>
                  <a:srgbClr val="003DA5"/>
                </a:solidFill>
                <a:latin typeface="Calibri" pitchFamily="34" charset="0"/>
                <a:ea typeface="Calibri" pitchFamily="34" charset="-122"/>
                <a:cs typeface="Calibri" pitchFamily="34" charset="-120"/>
              </a:rPr>
              <a:t>Start anywhere — a consultation, a workshop, a meetup or an event — and we route you to the right specialists.</a:t>
            </a:r>
            <a:endParaRPr lang="en-US" sz="1450" dirty="0"/>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name="Slide 24">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548640" y="384048"/>
            <a:ext cx="9144000" cy="256032"/>
          </a:xfrm>
          <a:prstGeom prst="rect">
            <a:avLst/>
          </a:prstGeom>
          <a:noFill/>
          <a:ln/>
        </p:spPr>
        <p:txBody>
          <a:bodyPr wrap="square" lIns="0" tIns="0" rIns="0" bIns="0" rtlCol="0" anchor="ctr"/>
          <a:lstStyle/>
          <a:p>
            <a:pPr marL="0" indent="0">
              <a:buNone/>
            </a:pPr>
            <a:r>
              <a:rPr lang="en-US" sz="1100" b="1" kern="0" spc="300" dirty="0">
                <a:solidFill>
                  <a:srgbClr val="003DA5"/>
                </a:solidFill>
                <a:latin typeface="Calibri" pitchFamily="34" charset="0"/>
                <a:ea typeface="Calibri" pitchFamily="34" charset="-122"/>
                <a:cs typeface="Calibri" pitchFamily="34" charset="-120"/>
              </a:rPr>
              <a:t>02 · CONSULT</a:t>
            </a:r>
            <a:endParaRPr lang="en-US" sz="1100" dirty="0"/>
          </a:p>
        </p:txBody>
      </p:sp>
      <p:sp>
        <p:nvSpPr>
          <p:cNvPr id="3" name="Text 1"/>
          <p:cNvSpPr txBox="1"/>
          <p:nvPr/>
        </p:nvSpPr>
        <p:spPr>
          <a:xfrm>
            <a:off x="548640" y="658368"/>
            <a:ext cx="11064240" cy="685800"/>
          </a:xfrm>
          <a:prstGeom prst="rect">
            <a:avLst/>
          </a:prstGeom>
          <a:noFill/>
          <a:ln/>
        </p:spPr>
        <p:txBody>
          <a:bodyPr wrap="square" lIns="0" tIns="0" rIns="0" bIns="0" rtlCol="0" anchor="t"/>
          <a:lstStyle/>
          <a:p>
            <a:pPr marL="0" indent="0">
              <a:buNone/>
            </a:pPr>
            <a:r>
              <a:rPr lang="en-US" sz="3000" dirty="0">
                <a:solidFill>
                  <a:srgbClr val="0A1F44"/>
                </a:solidFill>
                <a:latin typeface="Cambria" pitchFamily="34" charset="0"/>
                <a:ea typeface="Cambria" pitchFamily="34" charset="-122"/>
                <a:cs typeface="Cambria" pitchFamily="34" charset="-120"/>
              </a:rPr>
              <a:t>Deep Research with AI: A Working Method</a:t>
            </a:r>
            <a:endParaRPr lang="en-US" sz="3000" dirty="0"/>
          </a:p>
        </p:txBody>
      </p:sp>
      <p:pic>
        <p:nvPicPr>
          <p:cNvPr id="4" name="Image 0" descr="preencoded.png"/>
          <p:cNvPicPr>
            <a:picLocks noChangeAspect="1"/>
          </p:cNvPicPr>
          <p:nvPr/>
        </p:nvPicPr>
        <p:blipFill>
          <a:blip r:embed="rId3"/>
          <a:stretch>
            <a:fillRect/>
          </a:stretch>
        </p:blipFill>
        <p:spPr>
          <a:xfrm>
            <a:off x="548640" y="6382512"/>
            <a:ext cx="1037744" cy="237744"/>
          </a:xfrm>
          <a:prstGeom prst="rect">
            <a:avLst/>
          </a:prstGeom>
        </p:spPr>
      </p:pic>
      <p:sp>
        <p:nvSpPr>
          <p:cNvPr id="5" name="Text 2"/>
          <p:cNvSpPr txBox="1"/>
          <p:nvPr/>
        </p:nvSpPr>
        <p:spPr>
          <a:xfrm>
            <a:off x="1769264" y="6382512"/>
            <a:ext cx="3657600" cy="237744"/>
          </a:xfrm>
          <a:prstGeom prst="rect">
            <a:avLst/>
          </a:prstGeom>
          <a:noFill/>
          <a:ln/>
        </p:spPr>
        <p:txBody>
          <a:bodyPr wrap="square" lIns="0" tIns="0" rIns="0" bIns="0" rtlCol="0" anchor="ctr"/>
          <a:lstStyle/>
          <a:p>
            <a:pPr marL="0" indent="0">
              <a:buNone/>
            </a:pPr>
            <a:r>
              <a:rPr lang="en-US" sz="900" dirty="0">
                <a:solidFill>
                  <a:srgbClr val="5F6B7D"/>
                </a:solidFill>
                <a:latin typeface="Calibri" pitchFamily="34" charset="0"/>
                <a:ea typeface="Calibri" pitchFamily="34" charset="-122"/>
                <a:cs typeface="Calibri" pitchFamily="34" charset="-120"/>
              </a:rPr>
              <a:t>Research &amp; Technology Services</a:t>
            </a:r>
            <a:endParaRPr lang="en-US" sz="900" dirty="0"/>
          </a:p>
        </p:txBody>
      </p:sp>
      <p:sp>
        <p:nvSpPr>
          <p:cNvPr id="6" name="Text 3"/>
          <p:cNvSpPr txBox="1"/>
          <p:nvPr/>
        </p:nvSpPr>
        <p:spPr>
          <a:xfrm>
            <a:off x="10728655" y="6382512"/>
            <a:ext cx="914400" cy="237744"/>
          </a:xfrm>
          <a:prstGeom prst="rect">
            <a:avLst/>
          </a:prstGeom>
          <a:noFill/>
          <a:ln/>
        </p:spPr>
        <p:txBody>
          <a:bodyPr wrap="square" lIns="0" tIns="0" rIns="0" bIns="0" rtlCol="0" anchor="ctr"/>
          <a:lstStyle/>
          <a:p>
            <a:pPr marL="0" indent="0" algn="r">
              <a:buNone/>
            </a:pPr>
            <a:r>
              <a:rPr lang="en-US" sz="900" dirty="0">
                <a:solidFill>
                  <a:srgbClr val="5F6B7D"/>
                </a:solidFill>
                <a:latin typeface="Calibri" pitchFamily="34" charset="0"/>
                <a:ea typeface="Calibri" pitchFamily="34" charset="-122"/>
                <a:cs typeface="Calibri" pitchFamily="34" charset="-120"/>
              </a:rPr>
              <a:t>24</a:t>
            </a:r>
            <a:endParaRPr lang="en-US" sz="900" dirty="0"/>
          </a:p>
        </p:txBody>
      </p:sp>
      <p:sp>
        <p:nvSpPr>
          <p:cNvPr id="7" name="Shape 4"/>
          <p:cNvSpPr/>
          <p:nvPr/>
        </p:nvSpPr>
        <p:spPr>
          <a:xfrm>
            <a:off x="548640" y="1645920"/>
            <a:ext cx="2624328" cy="3017520"/>
          </a:xfrm>
          <a:prstGeom prst="rect">
            <a:avLst/>
          </a:prstGeom>
          <a:solidFill>
            <a:srgbClr val="EEF2F7"/>
          </a:solidFill>
          <a:ln/>
        </p:spPr>
      </p:sp>
      <p:sp>
        <p:nvSpPr>
          <p:cNvPr id="8" name="Text 5"/>
          <p:cNvSpPr txBox="1"/>
          <p:nvPr/>
        </p:nvSpPr>
        <p:spPr>
          <a:xfrm>
            <a:off x="777240" y="1783080"/>
            <a:ext cx="914400" cy="411480"/>
          </a:xfrm>
          <a:prstGeom prst="rect">
            <a:avLst/>
          </a:prstGeom>
          <a:noFill/>
          <a:ln/>
        </p:spPr>
        <p:txBody>
          <a:bodyPr wrap="square" lIns="0" tIns="0" rIns="0" bIns="0" rtlCol="0" anchor="ctr"/>
          <a:lstStyle/>
          <a:p>
            <a:pPr marL="0" indent="0">
              <a:buNone/>
            </a:pPr>
            <a:r>
              <a:rPr lang="en-US" sz="2000" dirty="0">
                <a:solidFill>
                  <a:srgbClr val="003DA5"/>
                </a:solidFill>
                <a:latin typeface="Cambria" pitchFamily="34" charset="0"/>
                <a:ea typeface="Cambria" pitchFamily="34" charset="-122"/>
                <a:cs typeface="Cambria" pitchFamily="34" charset="-120"/>
              </a:rPr>
              <a:t>01</a:t>
            </a:r>
            <a:endParaRPr lang="en-US" sz="2000" dirty="0"/>
          </a:p>
        </p:txBody>
      </p:sp>
      <p:sp>
        <p:nvSpPr>
          <p:cNvPr id="9" name="Shape 6"/>
          <p:cNvSpPr/>
          <p:nvPr/>
        </p:nvSpPr>
        <p:spPr>
          <a:xfrm>
            <a:off x="2441448" y="1810512"/>
            <a:ext cx="502920" cy="502920"/>
          </a:xfrm>
          <a:prstGeom prst="ellipse">
            <a:avLst/>
          </a:prstGeom>
          <a:solidFill>
            <a:srgbClr val="0A1F44"/>
          </a:solidFill>
          <a:ln/>
        </p:spPr>
      </p:sp>
      <p:pic>
        <p:nvPicPr>
          <p:cNvPr id="10" name="Image 1" descr="preencoded.png"/>
          <p:cNvPicPr>
            <a:picLocks noChangeAspect="1"/>
          </p:cNvPicPr>
          <p:nvPr/>
        </p:nvPicPr>
        <p:blipFill>
          <a:blip r:embed="rId4"/>
          <a:stretch>
            <a:fillRect/>
          </a:stretch>
        </p:blipFill>
        <p:spPr>
          <a:xfrm>
            <a:off x="2567178" y="1936242"/>
            <a:ext cx="251460" cy="251460"/>
          </a:xfrm>
          <a:prstGeom prst="rect">
            <a:avLst/>
          </a:prstGeom>
        </p:spPr>
      </p:pic>
      <p:sp>
        <p:nvSpPr>
          <p:cNvPr id="11" name="Text 7"/>
          <p:cNvSpPr txBox="1"/>
          <p:nvPr/>
        </p:nvSpPr>
        <p:spPr>
          <a:xfrm>
            <a:off x="777240" y="2514600"/>
            <a:ext cx="2212848" cy="685800"/>
          </a:xfrm>
          <a:prstGeom prst="rect">
            <a:avLst/>
          </a:prstGeom>
          <a:noFill/>
          <a:ln/>
        </p:spPr>
        <p:txBody>
          <a:bodyPr wrap="square" lIns="0" tIns="0" rIns="0" bIns="0" rtlCol="0" anchor="t"/>
          <a:lstStyle/>
          <a:p>
            <a:pPr marL="0" indent="0">
              <a:buNone/>
            </a:pPr>
            <a:r>
              <a:rPr lang="en-US" sz="1800" b="1" dirty="0">
                <a:solidFill>
                  <a:srgbClr val="0A1F44"/>
                </a:solidFill>
                <a:latin typeface="Cambria" pitchFamily="34" charset="0"/>
                <a:ea typeface="Cambria" pitchFamily="34" charset="-122"/>
                <a:cs typeface="Cambria" pitchFamily="34" charset="-120"/>
              </a:rPr>
              <a:t>A defined research question</a:t>
            </a:r>
            <a:endParaRPr lang="en-US" sz="1800" dirty="0"/>
          </a:p>
        </p:txBody>
      </p:sp>
      <p:sp>
        <p:nvSpPr>
          <p:cNvPr id="12" name="Text 8"/>
          <p:cNvSpPr txBox="1"/>
          <p:nvPr/>
        </p:nvSpPr>
        <p:spPr>
          <a:xfrm>
            <a:off x="777240" y="3246120"/>
            <a:ext cx="2212848" cy="1188720"/>
          </a:xfrm>
          <a:prstGeom prst="rect">
            <a:avLst/>
          </a:prstGeom>
          <a:noFill/>
          <a:ln/>
        </p:spPr>
        <p:txBody>
          <a:bodyPr wrap="square" lIns="0" tIns="0" rIns="0" bIns="0" rtlCol="0" anchor="t"/>
          <a:lstStyle/>
          <a:p>
            <a:pPr marL="0" indent="0">
              <a:buNone/>
            </a:pPr>
            <a:r>
              <a:rPr lang="en-US" sz="1350" dirty="0">
                <a:solidFill>
                  <a:srgbClr val="5F6B7D"/>
                </a:solidFill>
                <a:latin typeface="Calibri" pitchFamily="34" charset="0"/>
                <a:ea typeface="Calibri" pitchFamily="34" charset="-122"/>
                <a:cs typeface="Calibri" pitchFamily="34" charset="-120"/>
              </a:rPr>
              <a:t>Specify topic, scope, geography and the evidence you need.</a:t>
            </a:r>
            <a:endParaRPr lang="en-US" sz="1350" dirty="0"/>
          </a:p>
        </p:txBody>
      </p:sp>
      <p:pic>
        <p:nvPicPr>
          <p:cNvPr id="13" name="Image 2" descr="preencoded.png"/>
          <p:cNvPicPr>
            <a:picLocks noChangeAspect="1"/>
          </p:cNvPicPr>
          <p:nvPr/>
        </p:nvPicPr>
        <p:blipFill>
          <a:blip r:embed="rId5"/>
          <a:stretch>
            <a:fillRect/>
          </a:stretch>
        </p:blipFill>
        <p:spPr>
          <a:xfrm>
            <a:off x="3154680" y="3017520"/>
            <a:ext cx="219456" cy="219456"/>
          </a:xfrm>
          <a:prstGeom prst="rect">
            <a:avLst/>
          </a:prstGeom>
        </p:spPr>
      </p:pic>
      <p:sp>
        <p:nvSpPr>
          <p:cNvPr id="14" name="Shape 9"/>
          <p:cNvSpPr/>
          <p:nvPr/>
        </p:nvSpPr>
        <p:spPr>
          <a:xfrm>
            <a:off x="3355848" y="1645920"/>
            <a:ext cx="2624328" cy="3017520"/>
          </a:xfrm>
          <a:prstGeom prst="rect">
            <a:avLst/>
          </a:prstGeom>
          <a:solidFill>
            <a:srgbClr val="E0E7F1"/>
          </a:solidFill>
          <a:ln/>
        </p:spPr>
      </p:sp>
      <p:sp>
        <p:nvSpPr>
          <p:cNvPr id="15" name="Text 10"/>
          <p:cNvSpPr txBox="1"/>
          <p:nvPr/>
        </p:nvSpPr>
        <p:spPr>
          <a:xfrm>
            <a:off x="3584448" y="1783080"/>
            <a:ext cx="914400" cy="411480"/>
          </a:xfrm>
          <a:prstGeom prst="rect">
            <a:avLst/>
          </a:prstGeom>
          <a:noFill/>
          <a:ln/>
        </p:spPr>
        <p:txBody>
          <a:bodyPr wrap="square" lIns="0" tIns="0" rIns="0" bIns="0" rtlCol="0" anchor="ctr"/>
          <a:lstStyle/>
          <a:p>
            <a:pPr marL="0" indent="0">
              <a:buNone/>
            </a:pPr>
            <a:r>
              <a:rPr lang="en-US" sz="2000" dirty="0">
                <a:solidFill>
                  <a:srgbClr val="003DA5"/>
                </a:solidFill>
                <a:latin typeface="Cambria" pitchFamily="34" charset="0"/>
                <a:ea typeface="Cambria" pitchFamily="34" charset="-122"/>
                <a:cs typeface="Cambria" pitchFamily="34" charset="-120"/>
              </a:rPr>
              <a:t>02</a:t>
            </a:r>
            <a:endParaRPr lang="en-US" sz="2000" dirty="0"/>
          </a:p>
        </p:txBody>
      </p:sp>
      <p:sp>
        <p:nvSpPr>
          <p:cNvPr id="16" name="Shape 11"/>
          <p:cNvSpPr/>
          <p:nvPr/>
        </p:nvSpPr>
        <p:spPr>
          <a:xfrm>
            <a:off x="5248656" y="1810512"/>
            <a:ext cx="502920" cy="502920"/>
          </a:xfrm>
          <a:prstGeom prst="ellipse">
            <a:avLst/>
          </a:prstGeom>
          <a:solidFill>
            <a:srgbClr val="0A1F44"/>
          </a:solidFill>
          <a:ln/>
        </p:spPr>
      </p:sp>
      <p:pic>
        <p:nvPicPr>
          <p:cNvPr id="17" name="Image 3" descr="preencoded.png"/>
          <p:cNvPicPr>
            <a:picLocks noChangeAspect="1"/>
          </p:cNvPicPr>
          <p:nvPr/>
        </p:nvPicPr>
        <p:blipFill>
          <a:blip r:embed="rId6"/>
          <a:stretch>
            <a:fillRect/>
          </a:stretch>
        </p:blipFill>
        <p:spPr>
          <a:xfrm>
            <a:off x="5374386" y="1936242"/>
            <a:ext cx="251460" cy="251460"/>
          </a:xfrm>
          <a:prstGeom prst="rect">
            <a:avLst/>
          </a:prstGeom>
        </p:spPr>
      </p:pic>
      <p:sp>
        <p:nvSpPr>
          <p:cNvPr id="18" name="Text 12"/>
          <p:cNvSpPr txBox="1"/>
          <p:nvPr/>
        </p:nvSpPr>
        <p:spPr>
          <a:xfrm>
            <a:off x="3584448" y="2514600"/>
            <a:ext cx="2212848" cy="685800"/>
          </a:xfrm>
          <a:prstGeom prst="rect">
            <a:avLst/>
          </a:prstGeom>
          <a:noFill/>
          <a:ln/>
        </p:spPr>
        <p:txBody>
          <a:bodyPr wrap="square" lIns="0" tIns="0" rIns="0" bIns="0" rtlCol="0" anchor="t"/>
          <a:lstStyle/>
          <a:p>
            <a:pPr marL="0" indent="0">
              <a:buNone/>
            </a:pPr>
            <a:r>
              <a:rPr lang="en-US" sz="1800" b="1" dirty="0">
                <a:solidFill>
                  <a:srgbClr val="0A1F44"/>
                </a:solidFill>
                <a:latin typeface="Cambria" pitchFamily="34" charset="0"/>
                <a:ea typeface="Cambria" pitchFamily="34" charset="-122"/>
                <a:cs typeface="Cambria" pitchFamily="34" charset="-120"/>
              </a:rPr>
              <a:t>An expanding evidence base</a:t>
            </a:r>
            <a:endParaRPr lang="en-US" sz="1800" dirty="0"/>
          </a:p>
        </p:txBody>
      </p:sp>
      <p:sp>
        <p:nvSpPr>
          <p:cNvPr id="19" name="Text 13"/>
          <p:cNvSpPr txBox="1"/>
          <p:nvPr/>
        </p:nvSpPr>
        <p:spPr>
          <a:xfrm>
            <a:off x="3584448" y="3246120"/>
            <a:ext cx="2212848" cy="1188720"/>
          </a:xfrm>
          <a:prstGeom prst="rect">
            <a:avLst/>
          </a:prstGeom>
          <a:noFill/>
          <a:ln/>
        </p:spPr>
        <p:txBody>
          <a:bodyPr wrap="square" lIns="0" tIns="0" rIns="0" bIns="0" rtlCol="0" anchor="t"/>
          <a:lstStyle/>
          <a:p>
            <a:pPr marL="0" indent="0">
              <a:buNone/>
            </a:pPr>
            <a:r>
              <a:rPr lang="en-US" sz="1350" dirty="0">
                <a:solidFill>
                  <a:srgbClr val="5F6B7D"/>
                </a:solidFill>
                <a:latin typeface="Calibri" pitchFamily="34" charset="0"/>
                <a:ea typeface="Calibri" pitchFamily="34" charset="-122"/>
                <a:cs typeface="Calibri" pitchFamily="34" charset="-120"/>
              </a:rPr>
              <a:t>Use AI to explore terminology, literature and connections.</a:t>
            </a:r>
            <a:endParaRPr lang="en-US" sz="1350" dirty="0"/>
          </a:p>
        </p:txBody>
      </p:sp>
      <p:pic>
        <p:nvPicPr>
          <p:cNvPr id="20" name="Image 4" descr="preencoded.png"/>
          <p:cNvPicPr>
            <a:picLocks noChangeAspect="1"/>
          </p:cNvPicPr>
          <p:nvPr/>
        </p:nvPicPr>
        <p:blipFill>
          <a:blip r:embed="rId5"/>
          <a:stretch>
            <a:fillRect/>
          </a:stretch>
        </p:blipFill>
        <p:spPr>
          <a:xfrm>
            <a:off x="5961888" y="3017520"/>
            <a:ext cx="219456" cy="219456"/>
          </a:xfrm>
          <a:prstGeom prst="rect">
            <a:avLst/>
          </a:prstGeom>
        </p:spPr>
      </p:pic>
      <p:sp>
        <p:nvSpPr>
          <p:cNvPr id="21" name="Shape 14"/>
          <p:cNvSpPr/>
          <p:nvPr/>
        </p:nvSpPr>
        <p:spPr>
          <a:xfrm>
            <a:off x="6163056" y="1645920"/>
            <a:ext cx="2624328" cy="3017520"/>
          </a:xfrm>
          <a:prstGeom prst="rect">
            <a:avLst/>
          </a:prstGeom>
          <a:solidFill>
            <a:srgbClr val="EEF2F7"/>
          </a:solidFill>
          <a:ln/>
        </p:spPr>
      </p:sp>
      <p:sp>
        <p:nvSpPr>
          <p:cNvPr id="22" name="Text 15"/>
          <p:cNvSpPr txBox="1"/>
          <p:nvPr/>
        </p:nvSpPr>
        <p:spPr>
          <a:xfrm>
            <a:off x="6391656" y="1783080"/>
            <a:ext cx="914400" cy="411480"/>
          </a:xfrm>
          <a:prstGeom prst="rect">
            <a:avLst/>
          </a:prstGeom>
          <a:noFill/>
          <a:ln/>
        </p:spPr>
        <p:txBody>
          <a:bodyPr wrap="square" lIns="0" tIns="0" rIns="0" bIns="0" rtlCol="0" anchor="ctr"/>
          <a:lstStyle/>
          <a:p>
            <a:pPr marL="0" indent="0">
              <a:buNone/>
            </a:pPr>
            <a:r>
              <a:rPr lang="en-US" sz="2000" dirty="0">
                <a:solidFill>
                  <a:srgbClr val="003DA5"/>
                </a:solidFill>
                <a:latin typeface="Cambria" pitchFamily="34" charset="0"/>
                <a:ea typeface="Cambria" pitchFamily="34" charset="-122"/>
                <a:cs typeface="Cambria" pitchFamily="34" charset="-120"/>
              </a:rPr>
              <a:t>03</a:t>
            </a:r>
            <a:endParaRPr lang="en-US" sz="2000" dirty="0"/>
          </a:p>
        </p:txBody>
      </p:sp>
      <p:sp>
        <p:nvSpPr>
          <p:cNvPr id="23" name="Shape 16"/>
          <p:cNvSpPr/>
          <p:nvPr/>
        </p:nvSpPr>
        <p:spPr>
          <a:xfrm>
            <a:off x="8055864" y="1810512"/>
            <a:ext cx="502920" cy="502920"/>
          </a:xfrm>
          <a:prstGeom prst="ellipse">
            <a:avLst/>
          </a:prstGeom>
          <a:solidFill>
            <a:srgbClr val="0A1F44"/>
          </a:solidFill>
          <a:ln/>
        </p:spPr>
      </p:sp>
      <p:pic>
        <p:nvPicPr>
          <p:cNvPr id="24" name="Image 5" descr="preencoded.png"/>
          <p:cNvPicPr>
            <a:picLocks noChangeAspect="1"/>
          </p:cNvPicPr>
          <p:nvPr/>
        </p:nvPicPr>
        <p:blipFill>
          <a:blip r:embed="rId7"/>
          <a:stretch>
            <a:fillRect/>
          </a:stretch>
        </p:blipFill>
        <p:spPr>
          <a:xfrm>
            <a:off x="8181594" y="1936242"/>
            <a:ext cx="251460" cy="251460"/>
          </a:xfrm>
          <a:prstGeom prst="rect">
            <a:avLst/>
          </a:prstGeom>
        </p:spPr>
      </p:pic>
      <p:sp>
        <p:nvSpPr>
          <p:cNvPr id="25" name="Text 17"/>
          <p:cNvSpPr txBox="1"/>
          <p:nvPr/>
        </p:nvSpPr>
        <p:spPr>
          <a:xfrm>
            <a:off x="6391656" y="2514600"/>
            <a:ext cx="2212848" cy="685800"/>
          </a:xfrm>
          <a:prstGeom prst="rect">
            <a:avLst/>
          </a:prstGeom>
          <a:noFill/>
          <a:ln/>
        </p:spPr>
        <p:txBody>
          <a:bodyPr wrap="square" lIns="0" tIns="0" rIns="0" bIns="0" rtlCol="0" anchor="t"/>
          <a:lstStyle/>
          <a:p>
            <a:pPr marL="0" indent="0">
              <a:buNone/>
            </a:pPr>
            <a:r>
              <a:rPr lang="en-US" sz="1800" b="1" dirty="0">
                <a:solidFill>
                  <a:srgbClr val="0A1F44"/>
                </a:solidFill>
                <a:latin typeface="Cambria" pitchFamily="34" charset="0"/>
                <a:ea typeface="Cambria" pitchFamily="34" charset="-122"/>
                <a:cs typeface="Cambria" pitchFamily="34" charset="-120"/>
              </a:rPr>
              <a:t>A verified synthesis</a:t>
            </a:r>
            <a:endParaRPr lang="en-US" sz="1800" dirty="0"/>
          </a:p>
        </p:txBody>
      </p:sp>
      <p:sp>
        <p:nvSpPr>
          <p:cNvPr id="26" name="Text 18"/>
          <p:cNvSpPr txBox="1"/>
          <p:nvPr/>
        </p:nvSpPr>
        <p:spPr>
          <a:xfrm>
            <a:off x="6391656" y="3246120"/>
            <a:ext cx="2212848" cy="1188720"/>
          </a:xfrm>
          <a:prstGeom prst="rect">
            <a:avLst/>
          </a:prstGeom>
          <a:noFill/>
          <a:ln/>
        </p:spPr>
        <p:txBody>
          <a:bodyPr wrap="square" lIns="0" tIns="0" rIns="0" bIns="0" rtlCol="0" anchor="t"/>
          <a:lstStyle/>
          <a:p>
            <a:pPr marL="0" indent="0">
              <a:buNone/>
            </a:pPr>
            <a:r>
              <a:rPr lang="en-US" sz="1350" dirty="0">
                <a:solidFill>
                  <a:srgbClr val="5F6B7D"/>
                </a:solidFill>
                <a:latin typeface="Calibri" pitchFamily="34" charset="0"/>
                <a:ea typeface="Calibri" pitchFamily="34" charset="-122"/>
                <a:cs typeface="Calibri" pitchFamily="34" charset="-120"/>
              </a:rPr>
              <a:t>Read primary sources; compare every claim with its evidence.</a:t>
            </a:r>
            <a:endParaRPr lang="en-US" sz="1350" dirty="0"/>
          </a:p>
        </p:txBody>
      </p:sp>
      <p:pic>
        <p:nvPicPr>
          <p:cNvPr id="27" name="Image 6" descr="preencoded.png"/>
          <p:cNvPicPr>
            <a:picLocks noChangeAspect="1"/>
          </p:cNvPicPr>
          <p:nvPr/>
        </p:nvPicPr>
        <p:blipFill>
          <a:blip r:embed="rId5"/>
          <a:stretch>
            <a:fillRect/>
          </a:stretch>
        </p:blipFill>
        <p:spPr>
          <a:xfrm>
            <a:off x="8769096" y="3017520"/>
            <a:ext cx="219456" cy="219456"/>
          </a:xfrm>
          <a:prstGeom prst="rect">
            <a:avLst/>
          </a:prstGeom>
        </p:spPr>
      </p:pic>
      <p:sp>
        <p:nvSpPr>
          <p:cNvPr id="28" name="Shape 19"/>
          <p:cNvSpPr/>
          <p:nvPr/>
        </p:nvSpPr>
        <p:spPr>
          <a:xfrm>
            <a:off x="8970264" y="1645920"/>
            <a:ext cx="2624328" cy="3017520"/>
          </a:xfrm>
          <a:prstGeom prst="rect">
            <a:avLst/>
          </a:prstGeom>
          <a:solidFill>
            <a:srgbClr val="0A1F44"/>
          </a:solidFill>
          <a:ln/>
        </p:spPr>
      </p:sp>
      <p:sp>
        <p:nvSpPr>
          <p:cNvPr id="29" name="Text 20"/>
          <p:cNvSpPr txBox="1"/>
          <p:nvPr/>
        </p:nvSpPr>
        <p:spPr>
          <a:xfrm>
            <a:off x="9198864" y="1783080"/>
            <a:ext cx="914400" cy="411480"/>
          </a:xfrm>
          <a:prstGeom prst="rect">
            <a:avLst/>
          </a:prstGeom>
          <a:noFill/>
          <a:ln/>
        </p:spPr>
        <p:txBody>
          <a:bodyPr wrap="square" lIns="0" tIns="0" rIns="0" bIns="0" rtlCol="0" anchor="ctr"/>
          <a:lstStyle/>
          <a:p>
            <a:pPr marL="0" indent="0">
              <a:buNone/>
            </a:pPr>
            <a:r>
              <a:rPr lang="en-US" sz="2000" dirty="0">
                <a:solidFill>
                  <a:srgbClr val="FFB81C"/>
                </a:solidFill>
                <a:latin typeface="Cambria" pitchFamily="34" charset="0"/>
                <a:ea typeface="Cambria" pitchFamily="34" charset="-122"/>
                <a:cs typeface="Cambria" pitchFamily="34" charset="-120"/>
              </a:rPr>
              <a:t>04</a:t>
            </a:r>
            <a:endParaRPr lang="en-US" sz="2000" dirty="0"/>
          </a:p>
        </p:txBody>
      </p:sp>
      <p:sp>
        <p:nvSpPr>
          <p:cNvPr id="30" name="Shape 21"/>
          <p:cNvSpPr/>
          <p:nvPr/>
        </p:nvSpPr>
        <p:spPr>
          <a:xfrm>
            <a:off x="10863072" y="1810512"/>
            <a:ext cx="502920" cy="502920"/>
          </a:xfrm>
          <a:prstGeom prst="ellipse">
            <a:avLst/>
          </a:prstGeom>
          <a:solidFill>
            <a:srgbClr val="FFB81C"/>
          </a:solidFill>
          <a:ln/>
        </p:spPr>
      </p:sp>
      <p:pic>
        <p:nvPicPr>
          <p:cNvPr id="31" name="Image 7" descr="preencoded.png"/>
          <p:cNvPicPr>
            <a:picLocks noChangeAspect="1"/>
          </p:cNvPicPr>
          <p:nvPr/>
        </p:nvPicPr>
        <p:blipFill>
          <a:blip r:embed="rId8"/>
          <a:stretch>
            <a:fillRect/>
          </a:stretch>
        </p:blipFill>
        <p:spPr>
          <a:xfrm>
            <a:off x="10988802" y="1936242"/>
            <a:ext cx="251460" cy="251460"/>
          </a:xfrm>
          <a:prstGeom prst="rect">
            <a:avLst/>
          </a:prstGeom>
        </p:spPr>
      </p:pic>
      <p:sp>
        <p:nvSpPr>
          <p:cNvPr id="32" name="Text 22"/>
          <p:cNvSpPr txBox="1"/>
          <p:nvPr/>
        </p:nvSpPr>
        <p:spPr>
          <a:xfrm>
            <a:off x="9198864" y="2514600"/>
            <a:ext cx="2212848" cy="685800"/>
          </a:xfrm>
          <a:prstGeom prst="rect">
            <a:avLst/>
          </a:prstGeom>
          <a:noFill/>
          <a:ln/>
        </p:spPr>
        <p:txBody>
          <a:bodyPr wrap="square" lIns="0" tIns="0" rIns="0" bIns="0" rtlCol="0" anchor="t"/>
          <a:lstStyle/>
          <a:p>
            <a:pPr marL="0" indent="0">
              <a:buNone/>
            </a:pPr>
            <a:r>
              <a:rPr lang="en-US" sz="1800" b="1" dirty="0">
                <a:solidFill>
                  <a:srgbClr val="FFFFFF"/>
                </a:solidFill>
                <a:latin typeface="Cambria" pitchFamily="34" charset="0"/>
                <a:ea typeface="Cambria" pitchFamily="34" charset="-122"/>
                <a:cs typeface="Cambria" pitchFamily="34" charset="-120"/>
              </a:rPr>
              <a:t>A documented process</a:t>
            </a:r>
            <a:endParaRPr lang="en-US" sz="1800" dirty="0"/>
          </a:p>
        </p:txBody>
      </p:sp>
      <p:sp>
        <p:nvSpPr>
          <p:cNvPr id="33" name="Text 23"/>
          <p:cNvSpPr txBox="1"/>
          <p:nvPr/>
        </p:nvSpPr>
        <p:spPr>
          <a:xfrm>
            <a:off x="9198864" y="3246120"/>
            <a:ext cx="2212848" cy="1188720"/>
          </a:xfrm>
          <a:prstGeom prst="rect">
            <a:avLst/>
          </a:prstGeom>
          <a:noFill/>
          <a:ln/>
        </p:spPr>
        <p:txBody>
          <a:bodyPr wrap="square" lIns="0" tIns="0" rIns="0" bIns="0" rtlCol="0" anchor="t"/>
          <a:lstStyle/>
          <a:p>
            <a:pPr marL="0" indent="0">
              <a:buNone/>
            </a:pPr>
            <a:r>
              <a:rPr lang="en-US" sz="1350" dirty="0">
                <a:solidFill>
                  <a:srgbClr val="C9D6EA"/>
                </a:solidFill>
                <a:latin typeface="Calibri" pitchFamily="34" charset="0"/>
                <a:ea typeface="Calibri" pitchFamily="34" charset="-122"/>
                <a:cs typeface="Calibri" pitchFamily="34" charset="-120"/>
              </a:rPr>
              <a:t>Keep sources, search decisions, uncertainties and AI disclosures.</a:t>
            </a:r>
            <a:endParaRPr lang="en-US" sz="1350" dirty="0"/>
          </a:p>
        </p:txBody>
      </p:sp>
      <p:sp>
        <p:nvSpPr>
          <p:cNvPr id="34" name="Shape 24"/>
          <p:cNvSpPr/>
          <p:nvPr/>
        </p:nvSpPr>
        <p:spPr>
          <a:xfrm>
            <a:off x="548640" y="4937760"/>
            <a:ext cx="11091672" cy="1005840"/>
          </a:xfrm>
          <a:prstGeom prst="rect">
            <a:avLst/>
          </a:prstGeom>
          <a:solidFill>
            <a:srgbClr val="FFFFFF"/>
          </a:solidFill>
          <a:ln/>
        </p:spPr>
      </p:sp>
      <p:sp>
        <p:nvSpPr>
          <p:cNvPr id="35" name="Shape 25"/>
          <p:cNvSpPr/>
          <p:nvPr/>
        </p:nvSpPr>
        <p:spPr>
          <a:xfrm>
            <a:off x="548640" y="4937760"/>
            <a:ext cx="11091672" cy="1005840"/>
          </a:xfrm>
          <a:prstGeom prst="rect">
            <a:avLst/>
          </a:prstGeom>
          <a:ln w="9525">
            <a:solidFill>
              <a:srgbClr val="D3D9E1"/>
            </a:solidFill>
            <a:prstDash val="solid"/>
          </a:ln>
        </p:spPr>
      </p:sp>
      <p:sp>
        <p:nvSpPr>
          <p:cNvPr id="36" name="Text 26"/>
          <p:cNvSpPr txBox="1"/>
          <p:nvPr/>
        </p:nvSpPr>
        <p:spPr>
          <a:xfrm>
            <a:off x="822960" y="4937760"/>
            <a:ext cx="10607040" cy="1005840"/>
          </a:xfrm>
          <a:prstGeom prst="rect">
            <a:avLst/>
          </a:prstGeom>
          <a:noFill/>
          <a:ln/>
        </p:spPr>
        <p:txBody>
          <a:bodyPr wrap="square" lIns="0" tIns="0" rIns="0" bIns="0" rtlCol="0" anchor="ctr"/>
          <a:lstStyle/>
          <a:p>
            <a:pPr marL="0" indent="0">
              <a:buNone/>
            </a:pPr>
            <a:r>
              <a:rPr lang="en-US" sz="1450" b="1" dirty="0">
                <a:solidFill>
                  <a:srgbClr val="0A1F44"/>
                </a:solidFill>
                <a:latin typeface="Calibri" pitchFamily="34" charset="0"/>
                <a:ea typeface="Calibri" pitchFamily="34" charset="-122"/>
                <a:cs typeface="Calibri" pitchFamily="34" charset="-120"/>
              </a:rPr>
              <a:t>Ask yourself: </a:t>
            </a:r>
            <a:r>
              <a:rPr lang="en-US" sz="1450" i="1" dirty="0">
                <a:solidFill>
                  <a:srgbClr val="1D2533"/>
                </a:solidFill>
                <a:latin typeface="Calibri" pitchFamily="34" charset="0"/>
                <a:ea typeface="Calibri" pitchFamily="34" charset="-122"/>
                <a:cs typeface="Calibri" pitchFamily="34" charset="-120"/>
              </a:rPr>
              <a:t>how would I verify a surprising AI-generated claim before it reaches a policy brief?  </a:t>
            </a:r>
            <a:r>
              <a:rPr lang="en-US" sz="1450" b="1" u="sng" dirty="0">
                <a:solidFill>
                  <a:srgbClr val="003DA5"/>
                </a:solidFill>
                <a:latin typeface="Calibri" pitchFamily="34" charset="0"/>
                <a:ea typeface="Calibri" pitchFamily="34" charset="-122"/>
                <a:cs typeface="Calibri" pitchFamily="34" charset="-120"/>
                <a:hlinkClick r:id="rId9">
                  <a:extLst>
                    <a:ext uri="{A12FA001-AC4F-418D-AE19-62706E023703}">
                      <ahyp:hlinkClr xmlns:ahyp="http://schemas.microsoft.com/office/drawing/2018/hyperlinkcolor" val="tx"/>
                    </a:ext>
                  </a:extLst>
                </a:hlinkClick>
              </a:rPr>
              <a:t>Book an AI consultation</a:t>
            </a:r>
            <a:endParaRPr lang="en-US" sz="145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470</TotalTime>
  <Words>7700</Words>
  <Application>Microsoft Office PowerPoint</Application>
  <PresentationFormat>Widescreen</PresentationFormat>
  <Paragraphs>1052</Paragraphs>
  <Slides>56</Slides>
  <Notes>56</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56</vt:i4>
      </vt:variant>
    </vt:vector>
  </HeadingPairs>
  <TitlesOfParts>
    <vt:vector size="60" baseType="lpstr">
      <vt:lpstr>Arial</vt:lpstr>
      <vt:lpstr>Calibri</vt:lpstr>
      <vt:lpstr>Cambria</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UC Riverside Library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Library Research Services — CE-CERT SPEAKS 2026</dc:title>
  <dc:subject>PptxGenJS Presentation</dc:subject>
  <dc:creator>Ray Uzwyshyn</dc:creator>
  <cp:lastModifiedBy>Raymond Uzwyshyn</cp:lastModifiedBy>
  <cp:revision>15</cp:revision>
  <dcterms:created xsi:type="dcterms:W3CDTF">2026-09-11T17:05:11Z</dcterms:created>
  <dcterms:modified xsi:type="dcterms:W3CDTF">2026-09-12T23:11:14Z</dcterms:modified>
</cp:coreProperties>
</file>