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4"/>
  </p:notesMasterIdLst>
  <p:sldIdLst>
    <p:sldId id="256" r:id="rId2"/>
    <p:sldId id="257" r:id="rId3"/>
    <p:sldId id="311" r:id="rId4"/>
    <p:sldId id="279" r:id="rId5"/>
    <p:sldId id="259" r:id="rId6"/>
    <p:sldId id="308" r:id="rId7"/>
    <p:sldId id="260" r:id="rId8"/>
    <p:sldId id="280" r:id="rId9"/>
    <p:sldId id="261" r:id="rId10"/>
    <p:sldId id="262" r:id="rId11"/>
    <p:sldId id="263" r:id="rId12"/>
    <p:sldId id="309" r:id="rId13"/>
    <p:sldId id="258" r:id="rId14"/>
    <p:sldId id="264" r:id="rId15"/>
    <p:sldId id="270" r:id="rId16"/>
    <p:sldId id="296" r:id="rId17"/>
    <p:sldId id="269" r:id="rId18"/>
    <p:sldId id="281" r:id="rId19"/>
    <p:sldId id="289" r:id="rId20"/>
    <p:sldId id="290" r:id="rId21"/>
    <p:sldId id="291" r:id="rId22"/>
    <p:sldId id="271" r:id="rId23"/>
    <p:sldId id="295" r:id="rId24"/>
    <p:sldId id="310" r:id="rId25"/>
    <p:sldId id="293" r:id="rId26"/>
    <p:sldId id="292" r:id="rId27"/>
    <p:sldId id="285" r:id="rId28"/>
    <p:sldId id="286" r:id="rId29"/>
    <p:sldId id="294" r:id="rId30"/>
    <p:sldId id="272" r:id="rId31"/>
    <p:sldId id="287" r:id="rId32"/>
    <p:sldId id="288" r:id="rId33"/>
    <p:sldId id="284" r:id="rId34"/>
    <p:sldId id="306" r:id="rId35"/>
    <p:sldId id="300" r:id="rId36"/>
    <p:sldId id="299" r:id="rId37"/>
    <p:sldId id="307" r:id="rId38"/>
    <p:sldId id="303" r:id="rId39"/>
    <p:sldId id="304" r:id="rId40"/>
    <p:sldId id="274" r:id="rId41"/>
    <p:sldId id="277" r:id="rId42"/>
    <p:sldId id="276" r:id="rId43"/>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Fira Sans" panose="020B0503050000020004" pitchFamily="34" charset="0"/>
      <p:regular r:id="rId49"/>
      <p:bold r:id="rId50"/>
      <p:italic r:id="rId51"/>
      <p:boldItalic r:id="rId52"/>
    </p:embeddedFont>
    <p:embeddedFont>
      <p:font typeface="Fira Sans Medium" panose="020B0603050000020004" pitchFamily="34" charset="0"/>
      <p:regular r:id="rId53"/>
      <p:italic r:id="rId54"/>
    </p:embeddedFont>
    <p:embeddedFont>
      <p:font typeface="Glacial Indifference" panose="020B0604020202020204" charset="0"/>
      <p:regular r:id="rId55"/>
    </p:embeddedFont>
    <p:embeddedFont>
      <p:font typeface="Glacial Indifference Bold" panose="020B0604020202020204" charset="0"/>
      <p:regular r:id="rId56"/>
    </p:embeddedFont>
    <p:embeddedFont>
      <p:font typeface="Lato" panose="020F0502020204030203" pitchFamily="34" charset="0"/>
      <p:regular r:id="rId57"/>
      <p:bold r:id="rId58"/>
      <p:italic r:id="rId59"/>
      <p:boldItalic r:id="rId60"/>
    </p:embeddedFont>
    <p:embeddedFont>
      <p:font typeface="Lovelo" panose="020B0604020202020204" charset="0"/>
      <p:regular r:id="rId61"/>
    </p:embeddedFont>
    <p:embeddedFont>
      <p:font typeface="Raleway" pitchFamily="2"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33" autoAdjust="0"/>
    <p:restoredTop sz="94622" autoAdjust="0"/>
  </p:normalViewPr>
  <p:slideViewPr>
    <p:cSldViewPr>
      <p:cViewPr varScale="1">
        <p:scale>
          <a:sx n="65" d="100"/>
          <a:sy n="65" d="100"/>
        </p:scale>
        <p:origin x="582"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6.fntdata"/><Relationship Id="rId55"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mond" userId="587f6a29-cfac-4975-a4f8-0d65ace1fd6e" providerId="ADAL" clId="{C9D5CF05-4B7E-4CB3-993C-E036FE89D378}"/>
    <pc:docChg chg="custSel delSld modSld sldOrd">
      <pc:chgData name="Raymond" userId="587f6a29-cfac-4975-a4f8-0d65ace1fd6e" providerId="ADAL" clId="{C9D5CF05-4B7E-4CB3-993C-E036FE89D378}" dt="2025-09-22T18:54:43.297" v="853" actId="20577"/>
      <pc:docMkLst>
        <pc:docMk/>
      </pc:docMkLst>
      <pc:sldChg chg="modSp mod">
        <pc:chgData name="Raymond" userId="587f6a29-cfac-4975-a4f8-0d65ace1fd6e" providerId="ADAL" clId="{C9D5CF05-4B7E-4CB3-993C-E036FE89D378}" dt="2025-09-22T18:26:37.978" v="647" actId="207"/>
        <pc:sldMkLst>
          <pc:docMk/>
          <pc:sldMk cId="0" sldId="256"/>
        </pc:sldMkLst>
        <pc:spChg chg="mod">
          <ac:chgData name="Raymond" userId="587f6a29-cfac-4975-a4f8-0d65ace1fd6e" providerId="ADAL" clId="{C9D5CF05-4B7E-4CB3-993C-E036FE89D378}" dt="2025-09-22T18:10:43.255" v="582" actId="313"/>
          <ac:spMkLst>
            <pc:docMk/>
            <pc:sldMk cId="0" sldId="256"/>
            <ac:spMk id="3" creationId="{00000000-0000-0000-0000-000000000000}"/>
          </ac:spMkLst>
        </pc:spChg>
        <pc:spChg chg="mod">
          <ac:chgData name="Raymond" userId="587f6a29-cfac-4975-a4f8-0d65ace1fd6e" providerId="ADAL" clId="{C9D5CF05-4B7E-4CB3-993C-E036FE89D378}" dt="2025-09-22T18:26:37.978" v="647" actId="207"/>
          <ac:spMkLst>
            <pc:docMk/>
            <pc:sldMk cId="0" sldId="256"/>
            <ac:spMk id="6" creationId="{00000000-0000-0000-0000-000000000000}"/>
          </ac:spMkLst>
        </pc:spChg>
      </pc:sldChg>
      <pc:sldChg chg="modSp mod">
        <pc:chgData name="Raymond" userId="587f6a29-cfac-4975-a4f8-0d65ace1fd6e" providerId="ADAL" clId="{C9D5CF05-4B7E-4CB3-993C-E036FE89D378}" dt="2025-09-22T18:29:59.836" v="722" actId="20577"/>
        <pc:sldMkLst>
          <pc:docMk/>
          <pc:sldMk cId="0" sldId="257"/>
        </pc:sldMkLst>
        <pc:spChg chg="mod">
          <ac:chgData name="Raymond" userId="587f6a29-cfac-4975-a4f8-0d65ace1fd6e" providerId="ADAL" clId="{C9D5CF05-4B7E-4CB3-993C-E036FE89D378}" dt="2025-09-22T18:29:59.836" v="722" actId="20577"/>
          <ac:spMkLst>
            <pc:docMk/>
            <pc:sldMk cId="0" sldId="257"/>
            <ac:spMk id="4" creationId="{00000000-0000-0000-0000-000000000000}"/>
          </ac:spMkLst>
        </pc:spChg>
        <pc:grpChg chg="mod">
          <ac:chgData name="Raymond" userId="587f6a29-cfac-4975-a4f8-0d65ace1fd6e" providerId="ADAL" clId="{C9D5CF05-4B7E-4CB3-993C-E036FE89D378}" dt="2025-09-22T18:27:28.549" v="669" actId="1076"/>
          <ac:grpSpMkLst>
            <pc:docMk/>
            <pc:sldMk cId="0" sldId="257"/>
            <ac:grpSpMk id="2" creationId="{00000000-0000-0000-0000-000000000000}"/>
          </ac:grpSpMkLst>
        </pc:grpChg>
        <pc:picChg chg="mod">
          <ac:chgData name="Raymond" userId="587f6a29-cfac-4975-a4f8-0d65ace1fd6e" providerId="ADAL" clId="{C9D5CF05-4B7E-4CB3-993C-E036FE89D378}" dt="2025-09-22T18:27:41.326" v="686" actId="1076"/>
          <ac:picMkLst>
            <pc:docMk/>
            <pc:sldMk cId="0" sldId="257"/>
            <ac:picMk id="10" creationId="{5D227535-10D2-005A-248B-D8AB88DB94A0}"/>
          </ac:picMkLst>
        </pc:picChg>
      </pc:sldChg>
      <pc:sldChg chg="modSp mod">
        <pc:chgData name="Raymond" userId="587f6a29-cfac-4975-a4f8-0d65ace1fd6e" providerId="ADAL" clId="{C9D5CF05-4B7E-4CB3-993C-E036FE89D378}" dt="2025-09-22T18:32:39.853" v="759" actId="20577"/>
        <pc:sldMkLst>
          <pc:docMk/>
          <pc:sldMk cId="0" sldId="258"/>
        </pc:sldMkLst>
        <pc:spChg chg="mod">
          <ac:chgData name="Raymond" userId="587f6a29-cfac-4975-a4f8-0d65ace1fd6e" providerId="ADAL" clId="{C9D5CF05-4B7E-4CB3-993C-E036FE89D378}" dt="2025-09-22T18:32:39.853" v="759" actId="20577"/>
          <ac:spMkLst>
            <pc:docMk/>
            <pc:sldMk cId="0" sldId="258"/>
            <ac:spMk id="3" creationId="{00000000-0000-0000-0000-000000000000}"/>
          </ac:spMkLst>
        </pc:spChg>
      </pc:sldChg>
      <pc:sldChg chg="modSp mod">
        <pc:chgData name="Raymond" userId="587f6a29-cfac-4975-a4f8-0d65ace1fd6e" providerId="ADAL" clId="{C9D5CF05-4B7E-4CB3-993C-E036FE89D378}" dt="2025-09-22T18:10:47.777" v="583" actId="313"/>
        <pc:sldMkLst>
          <pc:docMk/>
          <pc:sldMk cId="0" sldId="259"/>
        </pc:sldMkLst>
        <pc:spChg chg="mod">
          <ac:chgData name="Raymond" userId="587f6a29-cfac-4975-a4f8-0d65ace1fd6e" providerId="ADAL" clId="{C9D5CF05-4B7E-4CB3-993C-E036FE89D378}" dt="2025-09-22T18:10:47.777" v="583" actId="313"/>
          <ac:spMkLst>
            <pc:docMk/>
            <pc:sldMk cId="0" sldId="259"/>
            <ac:spMk id="3" creationId="{00000000-0000-0000-0000-000000000000}"/>
          </ac:spMkLst>
        </pc:spChg>
      </pc:sldChg>
      <pc:sldChg chg="modSp mod">
        <pc:chgData name="Raymond" userId="587f6a29-cfac-4975-a4f8-0d65ace1fd6e" providerId="ADAL" clId="{C9D5CF05-4B7E-4CB3-993C-E036FE89D378}" dt="2025-09-22T18:11:04.995" v="585" actId="313"/>
        <pc:sldMkLst>
          <pc:docMk/>
          <pc:sldMk cId="0" sldId="262"/>
        </pc:sldMkLst>
        <pc:spChg chg="mod">
          <ac:chgData name="Raymond" userId="587f6a29-cfac-4975-a4f8-0d65ace1fd6e" providerId="ADAL" clId="{C9D5CF05-4B7E-4CB3-993C-E036FE89D378}" dt="2025-09-22T18:11:04.995" v="585" actId="313"/>
          <ac:spMkLst>
            <pc:docMk/>
            <pc:sldMk cId="0" sldId="262"/>
            <ac:spMk id="4" creationId="{00000000-0000-0000-0000-000000000000}"/>
          </ac:spMkLst>
        </pc:spChg>
      </pc:sldChg>
      <pc:sldChg chg="modSp mod">
        <pc:chgData name="Raymond" userId="587f6a29-cfac-4975-a4f8-0d65ace1fd6e" providerId="ADAL" clId="{C9D5CF05-4B7E-4CB3-993C-E036FE89D378}" dt="2025-09-22T18:31:24.016" v="726" actId="20577"/>
        <pc:sldMkLst>
          <pc:docMk/>
          <pc:sldMk cId="0" sldId="263"/>
        </pc:sldMkLst>
        <pc:spChg chg="mod">
          <ac:chgData name="Raymond" userId="587f6a29-cfac-4975-a4f8-0d65ace1fd6e" providerId="ADAL" clId="{C9D5CF05-4B7E-4CB3-993C-E036FE89D378}" dt="2025-09-22T18:31:24.016" v="726" actId="20577"/>
          <ac:spMkLst>
            <pc:docMk/>
            <pc:sldMk cId="0" sldId="263"/>
            <ac:spMk id="4" creationId="{00000000-0000-0000-0000-000000000000}"/>
          </ac:spMkLst>
        </pc:spChg>
      </pc:sldChg>
      <pc:sldChg chg="modSp mod">
        <pc:chgData name="Raymond" userId="587f6a29-cfac-4975-a4f8-0d65ace1fd6e" providerId="ADAL" clId="{C9D5CF05-4B7E-4CB3-993C-E036FE89D378}" dt="2025-09-22T18:33:16.916" v="762" actId="1076"/>
        <pc:sldMkLst>
          <pc:docMk/>
          <pc:sldMk cId="0" sldId="264"/>
        </pc:sldMkLst>
        <pc:grpChg chg="mod">
          <ac:chgData name="Raymond" userId="587f6a29-cfac-4975-a4f8-0d65ace1fd6e" providerId="ADAL" clId="{C9D5CF05-4B7E-4CB3-993C-E036FE89D378}" dt="2025-09-22T18:33:16.916" v="762" actId="1076"/>
          <ac:grpSpMkLst>
            <pc:docMk/>
            <pc:sldMk cId="0" sldId="264"/>
            <ac:grpSpMk id="7" creationId="{00000000-0000-0000-0000-000000000000}"/>
          </ac:grpSpMkLst>
        </pc:grpChg>
      </pc:sldChg>
      <pc:sldChg chg="modSp mod">
        <pc:chgData name="Raymond" userId="587f6a29-cfac-4975-a4f8-0d65ace1fd6e" providerId="ADAL" clId="{C9D5CF05-4B7E-4CB3-993C-E036FE89D378}" dt="2025-09-22T18:34:15.279" v="781" actId="5793"/>
        <pc:sldMkLst>
          <pc:docMk/>
          <pc:sldMk cId="0" sldId="270"/>
        </pc:sldMkLst>
        <pc:spChg chg="mod">
          <ac:chgData name="Raymond" userId="587f6a29-cfac-4975-a4f8-0d65ace1fd6e" providerId="ADAL" clId="{C9D5CF05-4B7E-4CB3-993C-E036FE89D378}" dt="2025-09-22T18:34:15.279" v="781" actId="5793"/>
          <ac:spMkLst>
            <pc:docMk/>
            <pc:sldMk cId="0" sldId="270"/>
            <ac:spMk id="2" creationId="{00000000-0000-0000-0000-000000000000}"/>
          </ac:spMkLst>
        </pc:spChg>
      </pc:sldChg>
      <pc:sldChg chg="modSp mod">
        <pc:chgData name="Raymond" userId="587f6a29-cfac-4975-a4f8-0d65ace1fd6e" providerId="ADAL" clId="{C9D5CF05-4B7E-4CB3-993C-E036FE89D378}" dt="2025-09-22T18:38:18.434" v="813" actId="20577"/>
        <pc:sldMkLst>
          <pc:docMk/>
          <pc:sldMk cId="0" sldId="271"/>
        </pc:sldMkLst>
        <pc:spChg chg="mod">
          <ac:chgData name="Raymond" userId="587f6a29-cfac-4975-a4f8-0d65ace1fd6e" providerId="ADAL" clId="{C9D5CF05-4B7E-4CB3-993C-E036FE89D378}" dt="2025-09-22T18:38:18.434" v="813" actId="20577"/>
          <ac:spMkLst>
            <pc:docMk/>
            <pc:sldMk cId="0" sldId="271"/>
            <ac:spMk id="2" creationId="{00000000-0000-0000-0000-000000000000}"/>
          </ac:spMkLst>
        </pc:spChg>
        <pc:spChg chg="mod">
          <ac:chgData name="Raymond" userId="587f6a29-cfac-4975-a4f8-0d65ace1fd6e" providerId="ADAL" clId="{C9D5CF05-4B7E-4CB3-993C-E036FE89D378}" dt="2025-09-22T18:37:43.651" v="795" actId="20577"/>
          <ac:spMkLst>
            <pc:docMk/>
            <pc:sldMk cId="0" sldId="271"/>
            <ac:spMk id="3" creationId="{00000000-0000-0000-0000-000000000000}"/>
          </ac:spMkLst>
        </pc:spChg>
      </pc:sldChg>
      <pc:sldChg chg="modSp mod">
        <pc:chgData name="Raymond" userId="587f6a29-cfac-4975-a4f8-0d65ace1fd6e" providerId="ADAL" clId="{C9D5CF05-4B7E-4CB3-993C-E036FE89D378}" dt="2025-09-22T18:12:04.070" v="594" actId="313"/>
        <pc:sldMkLst>
          <pc:docMk/>
          <pc:sldMk cId="0" sldId="274"/>
        </pc:sldMkLst>
        <pc:spChg chg="mod">
          <ac:chgData name="Raymond" userId="587f6a29-cfac-4975-a4f8-0d65ace1fd6e" providerId="ADAL" clId="{C9D5CF05-4B7E-4CB3-993C-E036FE89D378}" dt="2025-09-22T18:12:04.070" v="594" actId="313"/>
          <ac:spMkLst>
            <pc:docMk/>
            <pc:sldMk cId="0" sldId="274"/>
            <ac:spMk id="6" creationId="{00000000-0000-0000-0000-000000000000}"/>
          </ac:spMkLst>
        </pc:spChg>
      </pc:sldChg>
      <pc:sldChg chg="modSp mod">
        <pc:chgData name="Raymond" userId="587f6a29-cfac-4975-a4f8-0d65ace1fd6e" providerId="ADAL" clId="{C9D5CF05-4B7E-4CB3-993C-E036FE89D378}" dt="2025-09-22T18:12:13.600" v="595" actId="313"/>
        <pc:sldMkLst>
          <pc:docMk/>
          <pc:sldMk cId="0" sldId="276"/>
        </pc:sldMkLst>
        <pc:spChg chg="mod">
          <ac:chgData name="Raymond" userId="587f6a29-cfac-4975-a4f8-0d65ace1fd6e" providerId="ADAL" clId="{C9D5CF05-4B7E-4CB3-993C-E036FE89D378}" dt="2025-09-22T18:12:13.600" v="595" actId="313"/>
          <ac:spMkLst>
            <pc:docMk/>
            <pc:sldMk cId="0" sldId="276"/>
            <ac:spMk id="5" creationId="{9B79C09A-2242-4FC4-9660-6183613E9120}"/>
          </ac:spMkLst>
        </pc:spChg>
      </pc:sldChg>
      <pc:sldChg chg="modSp mod">
        <pc:chgData name="Raymond" userId="587f6a29-cfac-4975-a4f8-0d65ace1fd6e" providerId="ADAL" clId="{C9D5CF05-4B7E-4CB3-993C-E036FE89D378}" dt="2025-09-22T18:31:01.056" v="725" actId="255"/>
        <pc:sldMkLst>
          <pc:docMk/>
          <pc:sldMk cId="330022205" sldId="280"/>
        </pc:sldMkLst>
        <pc:spChg chg="mod">
          <ac:chgData name="Raymond" userId="587f6a29-cfac-4975-a4f8-0d65ace1fd6e" providerId="ADAL" clId="{C9D5CF05-4B7E-4CB3-993C-E036FE89D378}" dt="2025-09-22T18:31:01.056" v="725" actId="255"/>
          <ac:spMkLst>
            <pc:docMk/>
            <pc:sldMk cId="330022205" sldId="280"/>
            <ac:spMk id="4" creationId="{00000000-0000-0000-0000-000000000000}"/>
          </ac:spMkLst>
        </pc:spChg>
      </pc:sldChg>
      <pc:sldChg chg="addSp delSp modSp mod">
        <pc:chgData name="Raymond" userId="587f6a29-cfac-4975-a4f8-0d65ace1fd6e" providerId="ADAL" clId="{C9D5CF05-4B7E-4CB3-993C-E036FE89D378}" dt="2025-09-22T16:32:21.056" v="319" actId="1076"/>
        <pc:sldMkLst>
          <pc:docMk/>
          <pc:sldMk cId="3784546689" sldId="284"/>
        </pc:sldMkLst>
        <pc:spChg chg="mod">
          <ac:chgData name="Raymond" userId="587f6a29-cfac-4975-a4f8-0d65ace1fd6e" providerId="ADAL" clId="{C9D5CF05-4B7E-4CB3-993C-E036FE89D378}" dt="2025-09-22T16:21:24.707" v="224" actId="255"/>
          <ac:spMkLst>
            <pc:docMk/>
            <pc:sldMk cId="3784546689" sldId="284"/>
            <ac:spMk id="4" creationId="{00000000-0000-0000-0000-000000000000}"/>
          </ac:spMkLst>
        </pc:spChg>
        <pc:picChg chg="mod">
          <ac:chgData name="Raymond" userId="587f6a29-cfac-4975-a4f8-0d65ace1fd6e" providerId="ADAL" clId="{C9D5CF05-4B7E-4CB3-993C-E036FE89D378}" dt="2025-09-22T16:31:53.767" v="312" actId="1076"/>
          <ac:picMkLst>
            <pc:docMk/>
            <pc:sldMk cId="3784546689" sldId="284"/>
            <ac:picMk id="3" creationId="{732B02CC-75CF-486B-AB88-A24F0F0138D8}"/>
          </ac:picMkLst>
        </pc:picChg>
        <pc:picChg chg="mod">
          <ac:chgData name="Raymond" userId="587f6a29-cfac-4975-a4f8-0d65ace1fd6e" providerId="ADAL" clId="{C9D5CF05-4B7E-4CB3-993C-E036FE89D378}" dt="2025-09-22T16:32:17.088" v="318" actId="1076"/>
          <ac:picMkLst>
            <pc:docMk/>
            <pc:sldMk cId="3784546689" sldId="284"/>
            <ac:picMk id="7" creationId="{DAC3A740-788C-3C83-9345-EF2EEFDF955E}"/>
          </ac:picMkLst>
        </pc:picChg>
        <pc:picChg chg="mod">
          <ac:chgData name="Raymond" userId="587f6a29-cfac-4975-a4f8-0d65ace1fd6e" providerId="ADAL" clId="{C9D5CF05-4B7E-4CB3-993C-E036FE89D378}" dt="2025-09-22T16:29:51.880" v="308" actId="1076"/>
          <ac:picMkLst>
            <pc:docMk/>
            <pc:sldMk cId="3784546689" sldId="284"/>
            <ac:picMk id="10" creationId="{E7658B1D-49A7-AD1C-A2F0-43825C1B341E}"/>
          </ac:picMkLst>
        </pc:picChg>
        <pc:picChg chg="del">
          <ac:chgData name="Raymond" userId="587f6a29-cfac-4975-a4f8-0d65ace1fd6e" providerId="ADAL" clId="{C9D5CF05-4B7E-4CB3-993C-E036FE89D378}" dt="2025-09-22T16:28:27.019" v="304" actId="478"/>
          <ac:picMkLst>
            <pc:docMk/>
            <pc:sldMk cId="3784546689" sldId="284"/>
            <ac:picMk id="11" creationId="{A0AA4242-801B-0F83-1961-413266638FC3}"/>
          </ac:picMkLst>
        </pc:picChg>
        <pc:picChg chg="add mod">
          <ac:chgData name="Raymond" userId="587f6a29-cfac-4975-a4f8-0d65ace1fd6e" providerId="ADAL" clId="{C9D5CF05-4B7E-4CB3-993C-E036FE89D378}" dt="2025-09-22T16:29:55.200" v="309" actId="1076"/>
          <ac:picMkLst>
            <pc:docMk/>
            <pc:sldMk cId="3784546689" sldId="284"/>
            <ac:picMk id="12" creationId="{EBCFCB8A-B006-422D-B94E-EF0DFB331D2C}"/>
          </ac:picMkLst>
        </pc:picChg>
        <pc:picChg chg="add mod">
          <ac:chgData name="Raymond" userId="587f6a29-cfac-4975-a4f8-0d65ace1fd6e" providerId="ADAL" clId="{C9D5CF05-4B7E-4CB3-993C-E036FE89D378}" dt="2025-09-22T16:32:21.056" v="319" actId="1076"/>
          <ac:picMkLst>
            <pc:docMk/>
            <pc:sldMk cId="3784546689" sldId="284"/>
            <ac:picMk id="13" creationId="{C77232D9-E8B1-4255-8CAE-0B16EF3A2953}"/>
          </ac:picMkLst>
        </pc:picChg>
      </pc:sldChg>
      <pc:sldChg chg="modSp mod">
        <pc:chgData name="Raymond" userId="587f6a29-cfac-4975-a4f8-0d65ace1fd6e" providerId="ADAL" clId="{C9D5CF05-4B7E-4CB3-993C-E036FE89D378}" dt="2025-09-22T18:41:22.562" v="825" actId="1076"/>
        <pc:sldMkLst>
          <pc:docMk/>
          <pc:sldMk cId="2343778765" sldId="285"/>
        </pc:sldMkLst>
        <pc:spChg chg="mod">
          <ac:chgData name="Raymond" userId="587f6a29-cfac-4975-a4f8-0d65ace1fd6e" providerId="ADAL" clId="{C9D5CF05-4B7E-4CB3-993C-E036FE89D378}" dt="2025-09-22T18:11:49.078" v="590" actId="313"/>
          <ac:spMkLst>
            <pc:docMk/>
            <pc:sldMk cId="2343778765" sldId="285"/>
            <ac:spMk id="9" creationId="{18E72782-4155-453E-9038-F5FF49B3716B}"/>
          </ac:spMkLst>
        </pc:spChg>
        <pc:picChg chg="mod">
          <ac:chgData name="Raymond" userId="587f6a29-cfac-4975-a4f8-0d65ace1fd6e" providerId="ADAL" clId="{C9D5CF05-4B7E-4CB3-993C-E036FE89D378}" dt="2025-09-22T18:41:17.843" v="823" actId="1076"/>
          <ac:picMkLst>
            <pc:docMk/>
            <pc:sldMk cId="2343778765" sldId="285"/>
            <ac:picMk id="1028" creationId="{DC2FFA12-77A6-42F1-A4F5-B39595AE58B9}"/>
          </ac:picMkLst>
        </pc:picChg>
        <pc:picChg chg="mod">
          <ac:chgData name="Raymond" userId="587f6a29-cfac-4975-a4f8-0d65ace1fd6e" providerId="ADAL" clId="{C9D5CF05-4B7E-4CB3-993C-E036FE89D378}" dt="2025-09-22T18:41:22.562" v="825" actId="1076"/>
          <ac:picMkLst>
            <pc:docMk/>
            <pc:sldMk cId="2343778765" sldId="285"/>
            <ac:picMk id="1030" creationId="{76ECC204-34CA-4720-ABB3-F178387EB7B9}"/>
          </ac:picMkLst>
        </pc:picChg>
      </pc:sldChg>
      <pc:sldChg chg="addSp modSp mod">
        <pc:chgData name="Raymond" userId="587f6a29-cfac-4975-a4f8-0d65ace1fd6e" providerId="ADAL" clId="{C9D5CF05-4B7E-4CB3-993C-E036FE89D378}" dt="2025-09-22T16:09:29.168" v="65" actId="14100"/>
        <pc:sldMkLst>
          <pc:docMk/>
          <pc:sldMk cId="3327318217" sldId="286"/>
        </pc:sldMkLst>
        <pc:spChg chg="mod">
          <ac:chgData name="Raymond" userId="587f6a29-cfac-4975-a4f8-0d65ace1fd6e" providerId="ADAL" clId="{C9D5CF05-4B7E-4CB3-993C-E036FE89D378}" dt="2025-09-22T16:09:20.831" v="64" actId="1076"/>
          <ac:spMkLst>
            <pc:docMk/>
            <pc:sldMk cId="3327318217" sldId="286"/>
            <ac:spMk id="9" creationId="{3D78D2C8-D4B7-457D-9674-CB93FC37B382}"/>
          </ac:spMkLst>
        </pc:spChg>
        <pc:picChg chg="add mod">
          <ac:chgData name="Raymond" userId="587f6a29-cfac-4975-a4f8-0d65ace1fd6e" providerId="ADAL" clId="{C9D5CF05-4B7E-4CB3-993C-E036FE89D378}" dt="2025-09-22T16:05:39.664" v="1" actId="1076"/>
          <ac:picMkLst>
            <pc:docMk/>
            <pc:sldMk cId="3327318217" sldId="286"/>
            <ac:picMk id="3" creationId="{75D9B0B9-6DBE-45E9-88A7-089EF2D8555E}"/>
          </ac:picMkLst>
        </pc:picChg>
        <pc:picChg chg="add mod">
          <ac:chgData name="Raymond" userId="587f6a29-cfac-4975-a4f8-0d65ace1fd6e" providerId="ADAL" clId="{C9D5CF05-4B7E-4CB3-993C-E036FE89D378}" dt="2025-09-22T16:07:29.535" v="61" actId="1076"/>
          <ac:picMkLst>
            <pc:docMk/>
            <pc:sldMk cId="3327318217" sldId="286"/>
            <ac:picMk id="7" creationId="{6F17CF5B-83B9-4FD1-8E4E-58EB51E3B01E}"/>
          </ac:picMkLst>
        </pc:picChg>
        <pc:picChg chg="add mod">
          <ac:chgData name="Raymond" userId="587f6a29-cfac-4975-a4f8-0d65ace1fd6e" providerId="ADAL" clId="{C9D5CF05-4B7E-4CB3-993C-E036FE89D378}" dt="2025-09-22T16:09:29.168" v="65" actId="14100"/>
          <ac:picMkLst>
            <pc:docMk/>
            <pc:sldMk cId="3327318217" sldId="286"/>
            <ac:picMk id="10" creationId="{5AF2FB84-0485-4350-BA34-D14C2EA34517}"/>
          </ac:picMkLst>
        </pc:picChg>
        <pc:picChg chg="mod">
          <ac:chgData name="Raymond" userId="587f6a29-cfac-4975-a4f8-0d65ace1fd6e" providerId="ADAL" clId="{C9D5CF05-4B7E-4CB3-993C-E036FE89D378}" dt="2025-09-22T16:07:24.224" v="60" actId="1076"/>
          <ac:picMkLst>
            <pc:docMk/>
            <pc:sldMk cId="3327318217" sldId="286"/>
            <ac:picMk id="2050" creationId="{7F5E44D6-B5D9-4DD6-B81D-70D1626F57F5}"/>
          </ac:picMkLst>
        </pc:picChg>
      </pc:sldChg>
      <pc:sldChg chg="addSp modSp mod">
        <pc:chgData name="Raymond" userId="587f6a29-cfac-4975-a4f8-0d65ace1fd6e" providerId="ADAL" clId="{C9D5CF05-4B7E-4CB3-993C-E036FE89D378}" dt="2025-09-22T18:42:58.701" v="848" actId="20577"/>
        <pc:sldMkLst>
          <pc:docMk/>
          <pc:sldMk cId="2789156336" sldId="287"/>
        </pc:sldMkLst>
        <pc:spChg chg="mod">
          <ac:chgData name="Raymond" userId="587f6a29-cfac-4975-a4f8-0d65ace1fd6e" providerId="ADAL" clId="{C9D5CF05-4B7E-4CB3-993C-E036FE89D378}" dt="2025-09-22T16:20:14.240" v="217" actId="1076"/>
          <ac:spMkLst>
            <pc:docMk/>
            <pc:sldMk cId="2789156336" sldId="287"/>
            <ac:spMk id="4" creationId="{00000000-0000-0000-0000-000000000000}"/>
          </ac:spMkLst>
        </pc:spChg>
        <pc:spChg chg="mod">
          <ac:chgData name="Raymond" userId="587f6a29-cfac-4975-a4f8-0d65ace1fd6e" providerId="ADAL" clId="{C9D5CF05-4B7E-4CB3-993C-E036FE89D378}" dt="2025-09-22T18:42:58.701" v="848" actId="20577"/>
          <ac:spMkLst>
            <pc:docMk/>
            <pc:sldMk cId="2789156336" sldId="287"/>
            <ac:spMk id="9" creationId="{4D1F1CDA-ADE3-419B-BD08-92ADDC1166C4}"/>
          </ac:spMkLst>
        </pc:spChg>
        <pc:picChg chg="mod">
          <ac:chgData name="Raymond" userId="587f6a29-cfac-4975-a4f8-0d65ace1fd6e" providerId="ADAL" clId="{C9D5CF05-4B7E-4CB3-993C-E036FE89D378}" dt="2025-09-22T16:23:32.520" v="227" actId="1076"/>
          <ac:picMkLst>
            <pc:docMk/>
            <pc:sldMk cId="2789156336" sldId="287"/>
            <ac:picMk id="3" creationId="{C8094844-BD54-91E0-5332-26BB41DDBFCD}"/>
          </ac:picMkLst>
        </pc:picChg>
        <pc:picChg chg="add mod">
          <ac:chgData name="Raymond" userId="587f6a29-cfac-4975-a4f8-0d65ace1fd6e" providerId="ADAL" clId="{C9D5CF05-4B7E-4CB3-993C-E036FE89D378}" dt="2025-09-22T16:26:02.514" v="229" actId="1076"/>
          <ac:picMkLst>
            <pc:docMk/>
            <pc:sldMk cId="2789156336" sldId="287"/>
            <ac:picMk id="7" creationId="{C69B0620-58F2-4208-BAA9-169C3AABA13C}"/>
          </ac:picMkLst>
        </pc:picChg>
      </pc:sldChg>
      <pc:sldChg chg="addSp delSp modSp mod">
        <pc:chgData name="Raymond" userId="587f6a29-cfac-4975-a4f8-0d65ace1fd6e" providerId="ADAL" clId="{C9D5CF05-4B7E-4CB3-993C-E036FE89D378}" dt="2025-09-22T16:36:42.802" v="448" actId="20577"/>
        <pc:sldMkLst>
          <pc:docMk/>
          <pc:sldMk cId="509884096" sldId="288"/>
        </pc:sldMkLst>
        <pc:spChg chg="mod">
          <ac:chgData name="Raymond" userId="587f6a29-cfac-4975-a4f8-0d65ace1fd6e" providerId="ADAL" clId="{C9D5CF05-4B7E-4CB3-993C-E036FE89D378}" dt="2025-09-22T16:32:58.345" v="321" actId="1076"/>
          <ac:spMkLst>
            <pc:docMk/>
            <pc:sldMk cId="509884096" sldId="288"/>
            <ac:spMk id="9" creationId="{5C7327D7-B931-0B19-5538-27BE02EC6D36}"/>
          </ac:spMkLst>
        </pc:spChg>
        <pc:spChg chg="mod">
          <ac:chgData name="Raymond" userId="587f6a29-cfac-4975-a4f8-0d65ace1fd6e" providerId="ADAL" clId="{C9D5CF05-4B7E-4CB3-993C-E036FE89D378}" dt="2025-09-22T16:35:25.089" v="368" actId="20577"/>
          <ac:spMkLst>
            <pc:docMk/>
            <pc:sldMk cId="509884096" sldId="288"/>
            <ac:spMk id="10" creationId="{5BA8FFF7-53EA-E906-00DB-53ACAE85C47A}"/>
          </ac:spMkLst>
        </pc:spChg>
        <pc:spChg chg="add mod">
          <ac:chgData name="Raymond" userId="587f6a29-cfac-4975-a4f8-0d65ace1fd6e" providerId="ADAL" clId="{C9D5CF05-4B7E-4CB3-993C-E036FE89D378}" dt="2025-09-22T16:36:42.802" v="448" actId="20577"/>
          <ac:spMkLst>
            <pc:docMk/>
            <pc:sldMk cId="509884096" sldId="288"/>
            <ac:spMk id="13" creationId="{1AB9124D-105A-4CA8-834A-837DC6FBB282}"/>
          </ac:spMkLst>
        </pc:spChg>
        <pc:picChg chg="mod">
          <ac:chgData name="Raymond" userId="587f6a29-cfac-4975-a4f8-0d65ace1fd6e" providerId="ADAL" clId="{C9D5CF05-4B7E-4CB3-993C-E036FE89D378}" dt="2025-09-22T16:32:54.537" v="320" actId="14100"/>
          <ac:picMkLst>
            <pc:docMk/>
            <pc:sldMk cId="509884096" sldId="288"/>
            <ac:picMk id="3" creationId="{545D3127-3FD6-F3C4-F30D-2E8D5142E3DE}"/>
          </ac:picMkLst>
        </pc:picChg>
        <pc:picChg chg="mod">
          <ac:chgData name="Raymond" userId="587f6a29-cfac-4975-a4f8-0d65ace1fd6e" providerId="ADAL" clId="{C9D5CF05-4B7E-4CB3-993C-E036FE89D378}" dt="2025-09-22T16:33:09.401" v="323" actId="1076"/>
          <ac:picMkLst>
            <pc:docMk/>
            <pc:sldMk cId="509884096" sldId="288"/>
            <ac:picMk id="7" creationId="{2D48F86F-AE01-693A-6309-F5F778F5B954}"/>
          </ac:picMkLst>
        </pc:picChg>
        <pc:picChg chg="add del">
          <ac:chgData name="Raymond" userId="587f6a29-cfac-4975-a4f8-0d65ace1fd6e" providerId="ADAL" clId="{C9D5CF05-4B7E-4CB3-993C-E036FE89D378}" dt="2025-09-22T16:35:15.082" v="365" actId="478"/>
          <ac:picMkLst>
            <pc:docMk/>
            <pc:sldMk cId="509884096" sldId="288"/>
            <ac:picMk id="11" creationId="{CEA2D1F1-6725-4247-854A-224F1B99BAC4}"/>
          </ac:picMkLst>
        </pc:picChg>
        <pc:picChg chg="add mod">
          <ac:chgData name="Raymond" userId="587f6a29-cfac-4975-a4f8-0d65ace1fd6e" providerId="ADAL" clId="{C9D5CF05-4B7E-4CB3-993C-E036FE89D378}" dt="2025-09-22T16:35:19.913" v="367" actId="1076"/>
          <ac:picMkLst>
            <pc:docMk/>
            <pc:sldMk cId="509884096" sldId="288"/>
            <ac:picMk id="12" creationId="{9765C4B6-2824-4F25-AF5D-94901F5118DF}"/>
          </ac:picMkLst>
        </pc:picChg>
      </pc:sldChg>
      <pc:sldChg chg="modSp mod">
        <pc:chgData name="Raymond" userId="587f6a29-cfac-4975-a4f8-0d65ace1fd6e" providerId="ADAL" clId="{C9D5CF05-4B7E-4CB3-993C-E036FE89D378}" dt="2025-09-22T18:11:32.846" v="588" actId="313"/>
        <pc:sldMkLst>
          <pc:docMk/>
          <pc:sldMk cId="1884533888" sldId="289"/>
        </pc:sldMkLst>
        <pc:spChg chg="mod">
          <ac:chgData name="Raymond" userId="587f6a29-cfac-4975-a4f8-0d65ace1fd6e" providerId="ADAL" clId="{C9D5CF05-4B7E-4CB3-993C-E036FE89D378}" dt="2025-09-22T18:11:32.846" v="588" actId="313"/>
          <ac:spMkLst>
            <pc:docMk/>
            <pc:sldMk cId="1884533888" sldId="289"/>
            <ac:spMk id="4" creationId="{00000000-0000-0000-0000-000000000000}"/>
          </ac:spMkLst>
        </pc:spChg>
      </pc:sldChg>
      <pc:sldChg chg="modSp mod">
        <pc:chgData name="Raymond" userId="587f6a29-cfac-4975-a4f8-0d65ace1fd6e" providerId="ADAL" clId="{C9D5CF05-4B7E-4CB3-993C-E036FE89D378}" dt="2025-09-22T18:54:43.297" v="853" actId="20577"/>
        <pc:sldMkLst>
          <pc:docMk/>
          <pc:sldMk cId="0" sldId="293"/>
        </pc:sldMkLst>
        <pc:spChg chg="mod">
          <ac:chgData name="Raymond" userId="587f6a29-cfac-4975-a4f8-0d65ace1fd6e" providerId="ADAL" clId="{C9D5CF05-4B7E-4CB3-993C-E036FE89D378}" dt="2025-09-22T18:54:43.297" v="853" actId="20577"/>
          <ac:spMkLst>
            <pc:docMk/>
            <pc:sldMk cId="0" sldId="293"/>
            <ac:spMk id="96" creationId="{00000000-0000-0000-0000-000000000000}"/>
          </ac:spMkLst>
        </pc:spChg>
      </pc:sldChg>
      <pc:sldChg chg="addSp modSp mod">
        <pc:chgData name="Raymond" userId="587f6a29-cfac-4975-a4f8-0d65ace1fd6e" providerId="ADAL" clId="{C9D5CF05-4B7E-4CB3-993C-E036FE89D378}" dt="2025-09-22T18:41:48.554" v="827" actId="20577"/>
        <pc:sldMkLst>
          <pc:docMk/>
          <pc:sldMk cId="0" sldId="294"/>
        </pc:sldMkLst>
        <pc:spChg chg="mod">
          <ac:chgData name="Raymond" userId="587f6a29-cfac-4975-a4f8-0d65ace1fd6e" providerId="ADAL" clId="{C9D5CF05-4B7E-4CB3-993C-E036FE89D378}" dt="2025-09-22T18:41:48.554" v="827" actId="20577"/>
          <ac:spMkLst>
            <pc:docMk/>
            <pc:sldMk cId="0" sldId="294"/>
            <ac:spMk id="111" creationId="{00000000-0000-0000-0000-000000000000}"/>
          </ac:spMkLst>
        </pc:spChg>
        <pc:picChg chg="add mod">
          <ac:chgData name="Raymond" userId="587f6a29-cfac-4975-a4f8-0d65ace1fd6e" providerId="ADAL" clId="{C9D5CF05-4B7E-4CB3-993C-E036FE89D378}" dt="2025-09-22T18:41:40.330" v="826" actId="1076"/>
          <ac:picMkLst>
            <pc:docMk/>
            <pc:sldMk cId="0" sldId="294"/>
            <ac:picMk id="2" creationId="{9C89116B-6363-49CC-9996-36A92D0D0D3B}"/>
          </ac:picMkLst>
        </pc:picChg>
        <pc:picChg chg="add mod">
          <ac:chgData name="Raymond" userId="587f6a29-cfac-4975-a4f8-0d65ace1fd6e" providerId="ADAL" clId="{C9D5CF05-4B7E-4CB3-993C-E036FE89D378}" dt="2025-09-22T16:17:28.352" v="205" actId="1076"/>
          <ac:picMkLst>
            <pc:docMk/>
            <pc:sldMk cId="0" sldId="294"/>
            <ac:picMk id="3" creationId="{D22F4248-7DA4-45EC-B586-AF0C4F0F9A81}"/>
          </ac:picMkLst>
        </pc:picChg>
        <pc:picChg chg="mod">
          <ac:chgData name="Raymond" userId="587f6a29-cfac-4975-a4f8-0d65ace1fd6e" providerId="ADAL" clId="{C9D5CF05-4B7E-4CB3-993C-E036FE89D378}" dt="2025-09-22T16:17:06.216" v="201" actId="1076"/>
          <ac:picMkLst>
            <pc:docMk/>
            <pc:sldMk cId="0" sldId="294"/>
            <ac:picMk id="112" creationId="{00000000-0000-0000-0000-000000000000}"/>
          </ac:picMkLst>
        </pc:picChg>
      </pc:sldChg>
      <pc:sldChg chg="modSp mod">
        <pc:chgData name="Raymond" userId="587f6a29-cfac-4975-a4f8-0d65ace1fd6e" providerId="ADAL" clId="{C9D5CF05-4B7E-4CB3-993C-E036FE89D378}" dt="2025-09-22T18:40:21.322" v="819" actId="1076"/>
        <pc:sldMkLst>
          <pc:docMk/>
          <pc:sldMk cId="0" sldId="295"/>
        </pc:sldMkLst>
        <pc:spChg chg="mod">
          <ac:chgData name="Raymond" userId="587f6a29-cfac-4975-a4f8-0d65ace1fd6e" providerId="ADAL" clId="{C9D5CF05-4B7E-4CB3-993C-E036FE89D378}" dt="2025-09-22T18:38:28.964" v="814" actId="6549"/>
          <ac:spMkLst>
            <pc:docMk/>
            <pc:sldMk cId="0" sldId="295"/>
            <ac:spMk id="142" creationId="{00000000-0000-0000-0000-000000000000}"/>
          </ac:spMkLst>
        </pc:spChg>
        <pc:spChg chg="mod">
          <ac:chgData name="Raymond" userId="587f6a29-cfac-4975-a4f8-0d65ace1fd6e" providerId="ADAL" clId="{C9D5CF05-4B7E-4CB3-993C-E036FE89D378}" dt="2025-09-22T18:40:21.322" v="819" actId="1076"/>
          <ac:spMkLst>
            <pc:docMk/>
            <pc:sldMk cId="0" sldId="295"/>
            <ac:spMk id="143" creationId="{00000000-0000-0000-0000-000000000000}"/>
          </ac:spMkLst>
        </pc:spChg>
      </pc:sldChg>
      <pc:sldChg chg="modSp mod">
        <pc:chgData name="Raymond" userId="587f6a29-cfac-4975-a4f8-0d65ace1fd6e" providerId="ADAL" clId="{C9D5CF05-4B7E-4CB3-993C-E036FE89D378}" dt="2025-09-22T18:35:25.609" v="794" actId="20577"/>
        <pc:sldMkLst>
          <pc:docMk/>
          <pc:sldMk cId="0" sldId="296"/>
        </pc:sldMkLst>
        <pc:spChg chg="mod">
          <ac:chgData name="Raymond" userId="587f6a29-cfac-4975-a4f8-0d65ace1fd6e" providerId="ADAL" clId="{C9D5CF05-4B7E-4CB3-993C-E036FE89D378}" dt="2025-09-22T18:34:37.676" v="782" actId="255"/>
          <ac:spMkLst>
            <pc:docMk/>
            <pc:sldMk cId="0" sldId="296"/>
            <ac:spMk id="77" creationId="{00000000-0000-0000-0000-000000000000}"/>
          </ac:spMkLst>
        </pc:spChg>
        <pc:spChg chg="mod">
          <ac:chgData name="Raymond" userId="587f6a29-cfac-4975-a4f8-0d65ace1fd6e" providerId="ADAL" clId="{C9D5CF05-4B7E-4CB3-993C-E036FE89D378}" dt="2025-09-22T18:35:25.609" v="794" actId="20577"/>
          <ac:spMkLst>
            <pc:docMk/>
            <pc:sldMk cId="0" sldId="296"/>
            <ac:spMk id="78" creationId="{00000000-0000-0000-0000-000000000000}"/>
          </ac:spMkLst>
        </pc:spChg>
        <pc:spChg chg="mod">
          <ac:chgData name="Raymond" userId="587f6a29-cfac-4975-a4f8-0d65ace1fd6e" providerId="ADAL" clId="{C9D5CF05-4B7E-4CB3-993C-E036FE89D378}" dt="2025-09-22T18:34:58.025" v="784" actId="20577"/>
          <ac:spMkLst>
            <pc:docMk/>
            <pc:sldMk cId="0" sldId="296"/>
            <ac:spMk id="79" creationId="{00000000-0000-0000-0000-000000000000}"/>
          </ac:spMkLst>
        </pc:spChg>
      </pc:sldChg>
      <pc:sldChg chg="del ord">
        <pc:chgData name="Raymond" userId="587f6a29-cfac-4975-a4f8-0d65ace1fd6e" providerId="ADAL" clId="{C9D5CF05-4B7E-4CB3-993C-E036FE89D378}" dt="2025-09-22T18:45:30.908" v="850" actId="47"/>
        <pc:sldMkLst>
          <pc:docMk/>
          <pc:sldMk cId="0" sldId="297"/>
        </pc:sldMkLst>
      </pc:sldChg>
      <pc:sldChg chg="modSp mod">
        <pc:chgData name="Raymond" userId="587f6a29-cfac-4975-a4f8-0d65ace1fd6e" providerId="ADAL" clId="{C9D5CF05-4B7E-4CB3-993C-E036FE89D378}" dt="2025-09-22T16:39:09.618" v="579" actId="14100"/>
        <pc:sldMkLst>
          <pc:docMk/>
          <pc:sldMk cId="899492806" sldId="300"/>
        </pc:sldMkLst>
        <pc:picChg chg="mod">
          <ac:chgData name="Raymond" userId="587f6a29-cfac-4975-a4f8-0d65ace1fd6e" providerId="ADAL" clId="{C9D5CF05-4B7E-4CB3-993C-E036FE89D378}" dt="2025-09-22T16:39:09.618" v="579" actId="14100"/>
          <ac:picMkLst>
            <pc:docMk/>
            <pc:sldMk cId="899492806" sldId="300"/>
            <ac:picMk id="3" creationId="{17D931A7-0F3B-4424-8252-0497E820B5DE}"/>
          </ac:picMkLst>
        </pc:picChg>
      </pc:sldChg>
      <pc:sldChg chg="modSp mod">
        <pc:chgData name="Raymond" userId="587f6a29-cfac-4975-a4f8-0d65ace1fd6e" providerId="ADAL" clId="{C9D5CF05-4B7E-4CB3-993C-E036FE89D378}" dt="2025-09-22T18:11:59.095" v="593" actId="2"/>
        <pc:sldMkLst>
          <pc:docMk/>
          <pc:sldMk cId="1347051073" sldId="303"/>
        </pc:sldMkLst>
        <pc:spChg chg="mod">
          <ac:chgData name="Raymond" userId="587f6a29-cfac-4975-a4f8-0d65ace1fd6e" providerId="ADAL" clId="{C9D5CF05-4B7E-4CB3-993C-E036FE89D378}" dt="2025-09-22T18:11:59.095" v="593" actId="2"/>
          <ac:spMkLst>
            <pc:docMk/>
            <pc:sldMk cId="1347051073" sldId="303"/>
            <ac:spMk id="2" creationId="{D62BF3C2-8916-46C7-789E-2194EFF4C3C1}"/>
          </ac:spMkLst>
        </pc:spChg>
      </pc:sldChg>
      <pc:sldChg chg="modSp mod">
        <pc:chgData name="Raymond" userId="587f6a29-cfac-4975-a4f8-0d65ace1fd6e" providerId="ADAL" clId="{C9D5CF05-4B7E-4CB3-993C-E036FE89D378}" dt="2025-09-22T18:43:36.478" v="849" actId="20577"/>
        <pc:sldMkLst>
          <pc:docMk/>
          <pc:sldMk cId="4164400208" sldId="306"/>
        </pc:sldMkLst>
        <pc:spChg chg="mod">
          <ac:chgData name="Raymond" userId="587f6a29-cfac-4975-a4f8-0d65ace1fd6e" providerId="ADAL" clId="{C9D5CF05-4B7E-4CB3-993C-E036FE89D378}" dt="2025-09-22T18:43:36.478" v="849" actId="20577"/>
          <ac:spMkLst>
            <pc:docMk/>
            <pc:sldMk cId="4164400208" sldId="306"/>
            <ac:spMk id="2" creationId="{70C85921-38FD-3F0B-AF94-D675E2AD85F4}"/>
          </ac:spMkLst>
        </pc:spChg>
        <pc:picChg chg="mod">
          <ac:chgData name="Raymond" userId="587f6a29-cfac-4975-a4f8-0d65ace1fd6e" providerId="ADAL" clId="{C9D5CF05-4B7E-4CB3-993C-E036FE89D378}" dt="2025-09-22T16:37:45.609" v="456" actId="1076"/>
          <ac:picMkLst>
            <pc:docMk/>
            <pc:sldMk cId="4164400208" sldId="306"/>
            <ac:picMk id="1026" creationId="{753F739C-D664-0706-7BB1-68258241F196}"/>
          </ac:picMkLst>
        </pc:picChg>
        <pc:picChg chg="mod">
          <ac:chgData name="Raymond" userId="587f6a29-cfac-4975-a4f8-0d65ace1fd6e" providerId="ADAL" clId="{C9D5CF05-4B7E-4CB3-993C-E036FE89D378}" dt="2025-09-22T16:37:43.073" v="455" actId="1076"/>
          <ac:picMkLst>
            <pc:docMk/>
            <pc:sldMk cId="4164400208" sldId="306"/>
            <ac:picMk id="1027" creationId="{44161A25-7184-BC79-E005-4EF461525296}"/>
          </ac:picMkLst>
        </pc:picChg>
      </pc:sldChg>
      <pc:sldChg chg="modSp mod">
        <pc:chgData name="Raymond" userId="587f6a29-cfac-4975-a4f8-0d65ace1fd6e" providerId="ADAL" clId="{C9D5CF05-4B7E-4CB3-993C-E036FE89D378}" dt="2025-09-22T18:10:58.741" v="584" actId="313"/>
        <pc:sldMkLst>
          <pc:docMk/>
          <pc:sldMk cId="1744529137" sldId="308"/>
        </pc:sldMkLst>
        <pc:spChg chg="mod">
          <ac:chgData name="Raymond" userId="587f6a29-cfac-4975-a4f8-0d65ace1fd6e" providerId="ADAL" clId="{C9D5CF05-4B7E-4CB3-993C-E036FE89D378}" dt="2025-09-22T18:10:58.741" v="584" actId="313"/>
          <ac:spMkLst>
            <pc:docMk/>
            <pc:sldMk cId="1744529137" sldId="308"/>
            <ac:spMk id="2" creationId="{5A8ABF3C-7D6F-5936-8B64-E6EEE177E2B6}"/>
          </ac:spMkLst>
        </pc:spChg>
      </pc:sldChg>
      <pc:sldChg chg="modSp mod">
        <pc:chgData name="Raymond" userId="587f6a29-cfac-4975-a4f8-0d65ace1fd6e" providerId="ADAL" clId="{C9D5CF05-4B7E-4CB3-993C-E036FE89D378}" dt="2025-09-22T18:32:05.979" v="745" actId="255"/>
        <pc:sldMkLst>
          <pc:docMk/>
          <pc:sldMk cId="3581159458" sldId="309"/>
        </pc:sldMkLst>
        <pc:spChg chg="mod">
          <ac:chgData name="Raymond" userId="587f6a29-cfac-4975-a4f8-0d65ace1fd6e" providerId="ADAL" clId="{C9D5CF05-4B7E-4CB3-993C-E036FE89D378}" dt="2025-09-22T18:32:05.979" v="745" actId="255"/>
          <ac:spMkLst>
            <pc:docMk/>
            <pc:sldMk cId="3581159458" sldId="309"/>
            <ac:spMk id="5" creationId="{309935EE-0472-558F-6FB1-FF34110D94A2}"/>
          </ac:spMkLst>
        </pc:spChg>
      </pc:sldChg>
      <pc:sldChg chg="modSp mod">
        <pc:chgData name="Raymond" userId="587f6a29-cfac-4975-a4f8-0d65ace1fd6e" providerId="ADAL" clId="{C9D5CF05-4B7E-4CB3-993C-E036FE89D378}" dt="2025-09-22T18:40:44.338" v="822" actId="14100"/>
        <pc:sldMkLst>
          <pc:docMk/>
          <pc:sldMk cId="3980415229" sldId="310"/>
        </pc:sldMkLst>
        <pc:spChg chg="mod">
          <ac:chgData name="Raymond" userId="587f6a29-cfac-4975-a4f8-0d65ace1fd6e" providerId="ADAL" clId="{C9D5CF05-4B7E-4CB3-993C-E036FE89D378}" dt="2025-09-22T18:40:44.338" v="822" actId="14100"/>
          <ac:spMkLst>
            <pc:docMk/>
            <pc:sldMk cId="3980415229" sldId="310"/>
            <ac:spMk id="143" creationId="{DD87707A-6982-1CB9-7F77-B227FC4C0F9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844A2F-680A-4031-BD21-8CC6578D4D65}" type="datetimeFigureOut">
              <a:rPr lang="en-US" smtClean="0"/>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0A4AD-5E71-4EDE-ABEC-BB37FF7E70E8}" type="slidenum">
              <a:rPr lang="en-US" smtClean="0"/>
              <a:t>‹#›</a:t>
            </a:fld>
            <a:endParaRPr lang="en-US" dirty="0"/>
          </a:p>
        </p:txBody>
      </p:sp>
    </p:spTree>
    <p:extLst>
      <p:ext uri="{BB962C8B-B14F-4D97-AF65-F5344CB8AC3E}">
        <p14:creationId xmlns:p14="http://schemas.microsoft.com/office/powerpoint/2010/main" val="2454095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7f868d915b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7f868d915b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77077f981d_0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5" name="Google Shape;85;g377077f981d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813e20388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813e20388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C286F8C5-CECE-A689-CF91-08E5FBF6C8F8}"/>
            </a:ext>
          </a:extLst>
        </p:cNvPr>
        <p:cNvGrpSpPr/>
        <p:nvPr/>
      </p:nvGrpSpPr>
      <p:grpSpPr>
        <a:xfrm>
          <a:off x="0" y="0"/>
          <a:ext cx="0" cy="0"/>
          <a:chOff x="0" y="0"/>
          <a:chExt cx="0" cy="0"/>
        </a:xfrm>
      </p:grpSpPr>
      <p:sp>
        <p:nvSpPr>
          <p:cNvPr id="139" name="Google Shape;139;g3813e20388e_0_17:notes">
            <a:extLst>
              <a:ext uri="{FF2B5EF4-FFF2-40B4-BE49-F238E27FC236}">
                <a16:creationId xmlns:a16="http://schemas.microsoft.com/office/drawing/2014/main" id="{9B991C82-5DB2-837F-F51B-C57D795F97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813e20388e_0_17:notes">
            <a:extLst>
              <a:ext uri="{FF2B5EF4-FFF2-40B4-BE49-F238E27FC236}">
                <a16:creationId xmlns:a16="http://schemas.microsoft.com/office/drawing/2014/main" id="{3CFD634A-4903-70CF-0B5F-A8FFB858E5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51984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7f868d915b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7f868d915b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7f868d915b_0_20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7f868d915b_0_20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982273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150" y="10091400"/>
            <a:ext cx="18288000" cy="195600"/>
          </a:xfrm>
          <a:prstGeom prst="rect">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dirty="0"/>
          </a:p>
        </p:txBody>
      </p:sp>
      <p:sp>
        <p:nvSpPr>
          <p:cNvPr id="27" name="Google Shape;27;p4"/>
          <p:cNvSpPr txBox="1">
            <a:spLocks noGrp="1"/>
          </p:cNvSpPr>
          <p:nvPr>
            <p:ph type="title"/>
          </p:nvPr>
        </p:nvSpPr>
        <p:spPr>
          <a:xfrm>
            <a:off x="623400" y="890050"/>
            <a:ext cx="17041200" cy="14148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623400" y="2532650"/>
            <a:ext cx="17041200" cy="6605400"/>
          </a:xfrm>
          <a:prstGeom prst="rect">
            <a:avLst/>
          </a:prstGeom>
        </p:spPr>
        <p:txBody>
          <a:bodyPr spcFirstLastPara="1" wrap="square" lIns="91425" tIns="91425" rIns="91425" bIns="91425" anchor="t"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7384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623400" y="890050"/>
            <a:ext cx="17041200" cy="14148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623400" y="2532350"/>
            <a:ext cx="7999800" cy="66054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33" name="Google Shape;33;p5"/>
          <p:cNvSpPr txBox="1">
            <a:spLocks noGrp="1"/>
          </p:cNvSpPr>
          <p:nvPr>
            <p:ph type="body" idx="2"/>
          </p:nvPr>
        </p:nvSpPr>
        <p:spPr>
          <a:xfrm>
            <a:off x="9664800" y="2532350"/>
            <a:ext cx="7999800" cy="66054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34" name="Google Shape;34;p5"/>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76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aymondu@ucr.edu" TargetMode="Externa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library.ucr.edu/research-support/data-services/manage-your-data" TargetMode="External"/><Relationship Id="rId3" Type="http://schemas.openxmlformats.org/officeDocument/2006/relationships/hyperlink" Target="https://library.ucr.edu/research-support/getting-started/learn-about-research-fundamentals" TargetMode="External"/><Relationship Id="rId7" Type="http://schemas.openxmlformats.org/officeDocument/2006/relationships/hyperlink" Target="https://library.ucr.edu/research-support/publishing-and-sharing-research/creative-commons" TargetMode="External"/><Relationship Id="rId2" Type="http://schemas.openxmlformats.org/officeDocument/2006/relationships/hyperlink" Target="https://library.ucr.edu/research-support" TargetMode="External"/><Relationship Id="rId1" Type="http://schemas.openxmlformats.org/officeDocument/2006/relationships/slideLayout" Target="../slideLayouts/slideLayout7.xml"/><Relationship Id="rId6" Type="http://schemas.openxmlformats.org/officeDocument/2006/relationships/hyperlink" Target="https://library.ucr.edu/research-support/how-do-i-find/maps-gis" TargetMode="External"/><Relationship Id="rId5" Type="http://schemas.openxmlformats.org/officeDocument/2006/relationships/hyperlink" Target="https://library.ucr.edu/research-support/how-do-i-find/images-photographs" TargetMode="External"/><Relationship Id="rId10" Type="http://schemas.openxmlformats.org/officeDocument/2006/relationships/image" Target="../media/image15.png"/><Relationship Id="rId4" Type="http://schemas.openxmlformats.org/officeDocument/2006/relationships/hyperlink" Target="https://library.ucr.edu/research-support/finding-and-evaluating-information" TargetMode="External"/><Relationship Id="rId9" Type="http://schemas.openxmlformats.org/officeDocument/2006/relationships/hyperlink" Target="https://library.ucr.edu/research-support/publishing-and-sharing-research/share-your-publicatio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DUY_gjSR-zs" TargetMode="External"/><Relationship Id="rId2" Type="http://schemas.openxmlformats.org/officeDocument/2006/relationships/hyperlink" Target="https://guides.lib.ucr.edu/UC_Library_Search?_gl=1*1g1c6us*_ga*MTU0MDU1MzQ1Ny4xNjU3MDU0ODAy*_ga_S8BZQKWST2*MTczMDMwODg0Ny42MTEuMS4xNzMwMzEzNTAwLjAuMC4w*_ga_Z1RGSBHBF7*MTczMDMwODg0Ny42MDkuMS4xNzMwMzEzNTAwLjAuMC4w" TargetMode="Externa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s://www.youtube.com/watch?v=RUBr-iS_Jao" TargetMode="Externa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ucriverside.az1.qualtrics.com/jfe/form/SV_3CR5T7op1UHaaPj" TargetMode="Externa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hyperlink" Target="https://library.ucr.edu/research-support/digital-scholarship" TargetMode="External"/><Relationship Id="rId7" Type="http://schemas.openxmlformats.org/officeDocument/2006/relationships/hyperlink" Target="https://library.ucr.edu/research-support/data-services" TargetMode="External"/><Relationship Id="rId2" Type="http://schemas.openxmlformats.org/officeDocument/2006/relationships/hyperlink" Target="https://library.ucr.edu/libraries/special-collections-university-archives" TargetMode="External"/><Relationship Id="rId1" Type="http://schemas.openxmlformats.org/officeDocument/2006/relationships/slideLayout" Target="../slideLayouts/slideLayout7.xml"/><Relationship Id="rId6" Type="http://schemas.openxmlformats.org/officeDocument/2006/relationships/hyperlink" Target="https://library.ucr.edu/research-support/making-and-innovation/creatr-lab-makerspace" TargetMode="External"/><Relationship Id="rId5" Type="http://schemas.openxmlformats.org/officeDocument/2006/relationships/hyperlink" Target="https://library.ucr.edu/research-support/scholarly-communication-services" TargetMode="External"/><Relationship Id="rId4" Type="http://schemas.openxmlformats.org/officeDocument/2006/relationships/hyperlink" Target="https://library.ucr.edu/research-support/geospatial-mapping"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hyperlink" Target="https://library.ucr.edu/research-support/making-and-innovation/robotics-lab" TargetMode="External"/><Relationship Id="rId2" Type="http://schemas.openxmlformats.org/officeDocument/2006/relationships/hyperlink" Target="https://library.ucr.edu/research-support/making-and-innovation/creatr-lab-makerspace" TargetMode="Externa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hyperlink" Target="https://library.ucr.edu/news/2024/01/30/propel-your-research-next-level-star-lab" TargetMode="External"/><Relationship Id="rId4" Type="http://schemas.openxmlformats.org/officeDocument/2006/relationships/hyperlink" Target="https://library.ucr.edu/research-support/making-and-innovation/3dxp-lab"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library.ucr.edu/news/2024/01/30/propel-your-research-next-level-star-lab" TargetMode="External"/><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hyperlink" Target="https://help.oapolicy.universityofcalifornia.edu/support/home" TargetMode="External"/><Relationship Id="rId5" Type="http://schemas.openxmlformats.org/officeDocument/2006/relationships/hyperlink" Target="https://escholarship.org/" TargetMode="External"/><Relationship Id="rId4" Type="http://schemas.openxmlformats.org/officeDocument/2006/relationships/image" Target="../media/image74.sv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7.png"/><Relationship Id="rId1" Type="http://schemas.openxmlformats.org/officeDocument/2006/relationships/slideLayout" Target="../slideLayouts/slideLayout12.xml"/><Relationship Id="rId5" Type="http://schemas.openxmlformats.org/officeDocument/2006/relationships/image" Target="../media/image81.emf"/><Relationship Id="rId4" Type="http://schemas.openxmlformats.org/officeDocument/2006/relationships/image" Target="../media/image74.sv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83.JP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hyperlink" Target="https://escholarship.org/uc/ucrlibrary_orca" TargetMode="External"/><Relationship Id="rId4" Type="http://schemas.openxmlformats.org/officeDocument/2006/relationships/image" Target="../media/image74.sv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4.png"/><Relationship Id="rId1" Type="http://schemas.openxmlformats.org/officeDocument/2006/relationships/slideLayout" Target="../slideLayouts/slideLayout12.xml"/><Relationship Id="rId5" Type="http://schemas.openxmlformats.org/officeDocument/2006/relationships/image" Target="../media/image74.sv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hyperlink" Target="https://guides.lib.ucr.edu/UC_Library_Search?_gl=1*1g1c6us*_ga*MTU0MDU1MzQ1Ny4xNjU3MDU0ODAy*_ga_S8BZQKWST2*MTczMDMwODg0Ny42MTEuMS4xNzMwMzEzNTAwLjAuMC4w*_ga_Z1RGSBHBF7*MTczMDMwODg0Ny42MDkuMS4xNzMwMzEzNTAwLjAuMC4w" TargetMode="External"/><Relationship Id="rId2" Type="http://schemas.openxmlformats.org/officeDocument/2006/relationships/hyperlink" Target="https://search.library.ucr.edu/discovery/search?vid=01CDL_RIV_INST:UCR" TargetMode="External"/><Relationship Id="rId1" Type="http://schemas.openxmlformats.org/officeDocument/2006/relationships/slideLayout" Target="../slideLayouts/slideLayout7.xml"/><Relationship Id="rId6" Type="http://schemas.openxmlformats.org/officeDocument/2006/relationships/hyperlink" Target="https://www.youtube.com/watch?v=RUBr-iS_Jao" TargetMode="External"/><Relationship Id="rId5" Type="http://schemas.openxmlformats.org/officeDocument/2006/relationships/image" Target="../media/image7.png"/><Relationship Id="rId4" Type="http://schemas.openxmlformats.org/officeDocument/2006/relationships/hyperlink" Target="https://www.youtube.com/watch?v=DUY_gjSR-z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hyperlink" Target="https://elearn.ucr.edu/enroll/3XMY8L" TargetMode="External"/><Relationship Id="rId4" Type="http://schemas.openxmlformats.org/officeDocument/2006/relationships/hyperlink" Target="https://www.youtube.com/watch?v=BvtFEiXfT9E"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mailto:raymondu@ucr.edu" TargetMode="External"/><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hyperlink" Target="https://go.openathens.net/redirector/ucr.edu?url=https%3A%2F%2Fsearch.ebscohost.com%2Flogin.aspx%3Fprofile%3Dehost%26defaultdb%3Da9h%26authtype%3Dip%2Cuid" TargetMode="External"/><Relationship Id="rId7" Type="http://schemas.openxmlformats.org/officeDocument/2006/relationships/image" Target="../media/image8.png"/><Relationship Id="rId2" Type="http://schemas.openxmlformats.org/officeDocument/2006/relationships/hyperlink" Target="https://guides.lib.ucr.edu/az/databases" TargetMode="External"/><Relationship Id="rId1" Type="http://schemas.openxmlformats.org/officeDocument/2006/relationships/slideLayout" Target="../slideLayouts/slideLayout7.xml"/><Relationship Id="rId6" Type="http://schemas.openxmlformats.org/officeDocument/2006/relationships/hyperlink" Target="https://guides.lib.ucr.edu/go/pqd" TargetMode="External"/><Relationship Id="rId5" Type="http://schemas.openxmlformats.org/officeDocument/2006/relationships/hyperlink" Target="https://go.openathens.net/redirector/ucr.edu?url=https%3A%2F%2Fwww.jstor.org" TargetMode="External"/><Relationship Id="rId4" Type="http://schemas.openxmlformats.org/officeDocument/2006/relationships/hyperlink" Target="https://guides.lib.ucr.edu/go/wos" TargetMode="Externa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library.ucr.edu/using-the-library/interlibrary-loan"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guides.lib.ucr.edu/plotter" TargetMode="External"/><Relationship Id="rId3" Type="http://schemas.openxmlformats.org/officeDocument/2006/relationships/hyperlink" Target="https://guides.lib.ucr.edu/?_gl=1*95zaj7*_ga*MTU0MDU1MzQ1Ny4xNjU3MDU0ODAy*_ga_Z1RGSBHBF7*MTczMDMwODg0Ny42MDkuMC4xNzMwMzA4ODUyLjAuMC4w*_ga_S8BZQKWST2*MTczMDMwODg0Ny42MTEuMC4xNzMwMzA4ODUyLjAuMC4w" TargetMode="External"/><Relationship Id="rId7" Type="http://schemas.openxmlformats.org/officeDocument/2006/relationships/hyperlink" Target="https://guides.lib.ucr.edu/referencemanagement"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hyperlink" Target="https://guides.lib.ucr.edu/annotatedbibliography" TargetMode="External"/><Relationship Id="rId5" Type="http://schemas.openxmlformats.org/officeDocument/2006/relationships/hyperlink" Target="https://guides.lib.ucr.edu/c.php?g=1417084&amp;p=10502959" TargetMode="External"/><Relationship Id="rId4" Type="http://schemas.openxmlformats.org/officeDocument/2006/relationships/hyperlink" Target="https://guides.lib.ucr.edu/c.php?g=1164839&amp;p=8503695" TargetMode="Externa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39E"/>
        </a:solidFill>
        <a:effectLst/>
      </p:bgPr>
    </p:bg>
    <p:spTree>
      <p:nvGrpSpPr>
        <p:cNvPr id="1" name=""/>
        <p:cNvGrpSpPr/>
        <p:nvPr/>
      </p:nvGrpSpPr>
      <p:grpSpPr>
        <a:xfrm>
          <a:off x="0" y="0"/>
          <a:ext cx="0" cy="0"/>
          <a:chOff x="0" y="0"/>
          <a:chExt cx="0" cy="0"/>
        </a:xfrm>
      </p:grpSpPr>
      <p:sp>
        <p:nvSpPr>
          <p:cNvPr id="2" name="AutoShape 2"/>
          <p:cNvSpPr/>
          <p:nvPr/>
        </p:nvSpPr>
        <p:spPr>
          <a:xfrm>
            <a:off x="0" y="-87612"/>
            <a:ext cx="5208785" cy="10462224"/>
          </a:xfrm>
          <a:prstGeom prst="rect">
            <a:avLst/>
          </a:prstGeom>
          <a:solidFill>
            <a:srgbClr val="BCCFF8"/>
          </a:solidFill>
        </p:spPr>
        <p:txBody>
          <a:bodyPr/>
          <a:lstStyle/>
          <a:p>
            <a:endParaRPr lang="en-US" dirty="0"/>
          </a:p>
        </p:txBody>
      </p:sp>
      <p:sp>
        <p:nvSpPr>
          <p:cNvPr id="3" name="TextBox 3"/>
          <p:cNvSpPr txBox="1"/>
          <p:nvPr/>
        </p:nvSpPr>
        <p:spPr>
          <a:xfrm>
            <a:off x="5478008" y="280538"/>
            <a:ext cx="12738093" cy="4786375"/>
          </a:xfrm>
          <a:prstGeom prst="rect">
            <a:avLst/>
          </a:prstGeom>
        </p:spPr>
        <p:txBody>
          <a:bodyPr lIns="0" tIns="0" rIns="0" bIns="0" rtlCol="0" anchor="t">
            <a:spAutoFit/>
          </a:bodyPr>
          <a:lstStyle/>
          <a:p>
            <a:pPr algn="ctr">
              <a:lnSpc>
                <a:spcPts val="12752"/>
              </a:lnSpc>
            </a:pPr>
            <a:r>
              <a:rPr lang="en-US" sz="5400" spc="-75" dirty="0">
                <a:solidFill>
                  <a:srgbClr val="FFFFFF"/>
                </a:solidFill>
                <a:latin typeface="Lovelo"/>
                <a:ea typeface="Lovelo"/>
                <a:cs typeface="Lovelo"/>
                <a:sym typeface="Lovelo"/>
              </a:rPr>
              <a:t>UCR Library Division of Research And Technology Services</a:t>
            </a:r>
          </a:p>
          <a:p>
            <a:pPr algn="ctr">
              <a:lnSpc>
                <a:spcPts val="12752"/>
              </a:lnSpc>
            </a:pPr>
            <a:endParaRPr lang="en-US" sz="7501" spc="-75" dirty="0">
              <a:solidFill>
                <a:srgbClr val="FFFFFF"/>
              </a:solidFill>
              <a:latin typeface="Lovelo"/>
              <a:ea typeface="Lovelo"/>
              <a:cs typeface="Lovelo"/>
              <a:sym typeface="Lovelo"/>
            </a:endParaRPr>
          </a:p>
        </p:txBody>
      </p:sp>
      <p:grpSp>
        <p:nvGrpSpPr>
          <p:cNvPr id="4" name="Group 4"/>
          <p:cNvGrpSpPr/>
          <p:nvPr/>
        </p:nvGrpSpPr>
        <p:grpSpPr>
          <a:xfrm>
            <a:off x="0" y="15414"/>
            <a:ext cx="5246370" cy="10271586"/>
            <a:chOff x="0" y="0"/>
            <a:chExt cx="812800" cy="1591337"/>
          </a:xfrm>
        </p:grpSpPr>
        <p:sp>
          <p:nvSpPr>
            <p:cNvPr id="5" name="Freeform 5"/>
            <p:cNvSpPr/>
            <p:nvPr/>
          </p:nvSpPr>
          <p:spPr>
            <a:xfrm>
              <a:off x="0" y="0"/>
              <a:ext cx="812800" cy="1591338"/>
            </a:xfrm>
            <a:custGeom>
              <a:avLst/>
              <a:gdLst/>
              <a:ahLst/>
              <a:cxnLst/>
              <a:rect l="l" t="t" r="r" b="b"/>
              <a:pathLst>
                <a:path w="812800" h="1591338">
                  <a:moveTo>
                    <a:pt x="0" y="0"/>
                  </a:moveTo>
                  <a:lnTo>
                    <a:pt x="812800" y="0"/>
                  </a:lnTo>
                  <a:lnTo>
                    <a:pt x="812800" y="1591338"/>
                  </a:lnTo>
                  <a:lnTo>
                    <a:pt x="0" y="1591338"/>
                  </a:lnTo>
                  <a:close/>
                </a:path>
              </a:pathLst>
            </a:custGeom>
            <a:blipFill>
              <a:blip r:embed="rId2"/>
              <a:stretch>
                <a:fillRect l="-96930" r="-96930"/>
              </a:stretch>
            </a:blipFill>
          </p:spPr>
          <p:txBody>
            <a:bodyPr/>
            <a:lstStyle/>
            <a:p>
              <a:endParaRPr lang="en-US" dirty="0"/>
            </a:p>
          </p:txBody>
        </p:sp>
      </p:grpSp>
      <p:sp>
        <p:nvSpPr>
          <p:cNvPr id="6" name="TextBox 6"/>
          <p:cNvSpPr txBox="1"/>
          <p:nvPr/>
        </p:nvSpPr>
        <p:spPr>
          <a:xfrm>
            <a:off x="5029200" y="8572500"/>
            <a:ext cx="11887200" cy="1795363"/>
          </a:xfrm>
          <a:prstGeom prst="rect">
            <a:avLst/>
          </a:prstGeom>
        </p:spPr>
        <p:txBody>
          <a:bodyPr wrap="square" lIns="0" tIns="0" rIns="0" bIns="0" rtlCol="0" anchor="t">
            <a:spAutoFit/>
          </a:bodyPr>
          <a:lstStyle/>
          <a:p>
            <a:pPr algn="ctr">
              <a:lnSpc>
                <a:spcPts val="2757"/>
              </a:lnSpc>
            </a:pPr>
            <a:r>
              <a:rPr lang="en-US" b="1" spc="168" dirty="0">
                <a:solidFill>
                  <a:schemeClr val="bg1"/>
                </a:solidFill>
                <a:latin typeface="Arial" panose="020B0604020202020204" pitchFamily="34" charset="0"/>
                <a:ea typeface="Glacial Indifference Bold"/>
                <a:cs typeface="Glacial Indifference Bold"/>
                <a:sym typeface="Glacial Indifference Bold"/>
              </a:rPr>
              <a:t>Ray Uzwyshyn Ph.D. MBA MLIS</a:t>
            </a:r>
            <a:br>
              <a:rPr lang="en-US" b="1" spc="168" dirty="0">
                <a:solidFill>
                  <a:srgbClr val="BCCFF8"/>
                </a:solidFill>
                <a:latin typeface="Arial" panose="020B0604020202020204" pitchFamily="34" charset="0"/>
                <a:ea typeface="Glacial Indifference Bold"/>
                <a:cs typeface="Glacial Indifference Bold"/>
                <a:sym typeface="Glacial Indifference Bold"/>
              </a:rPr>
            </a:br>
            <a:r>
              <a:rPr lang="en-US" b="1" spc="168" dirty="0">
                <a:solidFill>
                  <a:srgbClr val="BCCFF8"/>
                </a:solidFill>
                <a:latin typeface="Arial" panose="020B0604020202020204" pitchFamily="34" charset="0"/>
                <a:ea typeface="Glacial Indifference Bold"/>
                <a:cs typeface="Glacial Indifference Bold"/>
                <a:sym typeface="Glacial Indifference Bold"/>
              </a:rPr>
              <a:t>Acting AUL and Director of Research and Technology Services </a:t>
            </a:r>
            <a:br>
              <a:rPr lang="en-US" b="1" spc="168" dirty="0">
                <a:solidFill>
                  <a:srgbClr val="BCCFF8"/>
                </a:solidFill>
                <a:latin typeface="Arial" panose="020B0604020202020204" pitchFamily="34" charset="0"/>
                <a:ea typeface="Glacial Indifference Bold"/>
                <a:cs typeface="Glacial Indifference Bold"/>
                <a:sym typeface="Glacial Indifference Bold"/>
              </a:rPr>
            </a:br>
            <a:r>
              <a:rPr lang="en-US" b="1" spc="168" dirty="0">
                <a:solidFill>
                  <a:srgbClr val="BCCFF8"/>
                </a:solidFill>
                <a:latin typeface="Arial" panose="020B0604020202020204" pitchFamily="34" charset="0"/>
                <a:ea typeface="Glacial Indifference Bold"/>
                <a:cs typeface="Glacial Indifference Bold"/>
                <a:sym typeface="Glacial Indifference Bold"/>
              </a:rPr>
              <a:t>University of California, Riverside, Libraries</a:t>
            </a:r>
            <a:endParaRPr lang="en-US" spc="168" dirty="0">
              <a:solidFill>
                <a:srgbClr val="BCCFF8"/>
              </a:solidFill>
              <a:latin typeface="Arial" panose="020B0604020202020204" pitchFamily="34" charset="0"/>
              <a:ea typeface="Glacial Indifference"/>
              <a:cs typeface="Glacial Indifference"/>
              <a:sym typeface="Glacial Indifference"/>
            </a:endParaRPr>
          </a:p>
          <a:p>
            <a:pPr algn="ctr">
              <a:lnSpc>
                <a:spcPts val="2757"/>
              </a:lnSpc>
            </a:pPr>
            <a:r>
              <a:rPr lang="en-US" spc="168" dirty="0">
                <a:solidFill>
                  <a:schemeClr val="bg1"/>
                </a:solidFill>
                <a:latin typeface="Arial" panose="020B0604020202020204" pitchFamily="34" charset="0"/>
                <a:ea typeface="Glacial Indifference"/>
                <a:cs typeface="Glacial Indifference"/>
                <a:sym typeface="Glacial Indifference"/>
                <a:hlinkClick r:id="rId3">
                  <a:extLst>
                    <a:ext uri="{A12FA001-AC4F-418D-AE19-62706E023703}">
                      <ahyp:hlinkClr xmlns:ahyp="http://schemas.microsoft.com/office/drawing/2018/hyperlinkcolor" val="tx"/>
                    </a:ext>
                  </a:extLst>
                </a:hlinkClick>
              </a:rPr>
              <a:t>raymondu@ucr.edu</a:t>
            </a:r>
            <a:r>
              <a:rPr lang="en-US" spc="168" dirty="0">
                <a:solidFill>
                  <a:schemeClr val="bg1"/>
                </a:solidFill>
                <a:latin typeface="Arial" panose="020B0604020202020204" pitchFamily="34" charset="0"/>
                <a:ea typeface="Glacial Indifference"/>
                <a:cs typeface="Glacial Indifference"/>
                <a:sym typeface="Glacial Indifference"/>
              </a:rPr>
              <a:t>  </a:t>
            </a:r>
          </a:p>
          <a:p>
            <a:pPr algn="ctr">
              <a:lnSpc>
                <a:spcPts val="2757"/>
              </a:lnSpc>
            </a:pPr>
            <a:endParaRPr lang="en-US" sz="2400" spc="168" dirty="0">
              <a:solidFill>
                <a:srgbClr val="BCCFF8"/>
              </a:solidFill>
              <a:latin typeface="Glacial Indifference"/>
              <a:ea typeface="Glacial Indifference"/>
              <a:cs typeface="Glacial Indifference"/>
              <a:sym typeface="Glacial Indifference"/>
            </a:endParaRPr>
          </a:p>
        </p:txBody>
      </p:sp>
      <p:grpSp>
        <p:nvGrpSpPr>
          <p:cNvPr id="7" name="Group 7"/>
          <p:cNvGrpSpPr/>
          <p:nvPr/>
        </p:nvGrpSpPr>
        <p:grpSpPr>
          <a:xfrm>
            <a:off x="6284169" y="2131231"/>
            <a:ext cx="11125773" cy="47625"/>
            <a:chOff x="0" y="0"/>
            <a:chExt cx="2930245" cy="12543"/>
          </a:xfrm>
        </p:grpSpPr>
        <p:sp>
          <p:nvSpPr>
            <p:cNvPr id="8" name="Freeform 8"/>
            <p:cNvSpPr/>
            <p:nvPr/>
          </p:nvSpPr>
          <p:spPr>
            <a:xfrm>
              <a:off x="0" y="0"/>
              <a:ext cx="2930245" cy="12543"/>
            </a:xfrm>
            <a:custGeom>
              <a:avLst/>
              <a:gdLst/>
              <a:ahLst/>
              <a:cxnLst/>
              <a:rect l="l" t="t" r="r" b="b"/>
              <a:pathLst>
                <a:path w="2930245" h="12543">
                  <a:moveTo>
                    <a:pt x="0" y="0"/>
                  </a:moveTo>
                  <a:lnTo>
                    <a:pt x="2930245" y="0"/>
                  </a:lnTo>
                  <a:lnTo>
                    <a:pt x="2930245" y="12543"/>
                  </a:lnTo>
                  <a:lnTo>
                    <a:pt x="0" y="12543"/>
                  </a:lnTo>
                  <a:close/>
                </a:path>
              </a:pathLst>
            </a:custGeom>
            <a:solidFill>
              <a:srgbClr val="F8A8A8"/>
            </a:solidFill>
          </p:spPr>
          <p:txBody>
            <a:bodyPr/>
            <a:lstStyle/>
            <a:p>
              <a:endParaRPr lang="en-US" dirty="0"/>
            </a:p>
          </p:txBody>
        </p:sp>
        <p:sp>
          <p:nvSpPr>
            <p:cNvPr id="9" name="TextBox 9"/>
            <p:cNvSpPr txBox="1"/>
            <p:nvPr/>
          </p:nvSpPr>
          <p:spPr>
            <a:xfrm>
              <a:off x="0" y="-38100"/>
              <a:ext cx="2930245" cy="50643"/>
            </a:xfrm>
            <a:prstGeom prst="rect">
              <a:avLst/>
            </a:prstGeom>
          </p:spPr>
          <p:txBody>
            <a:bodyPr lIns="50800" tIns="50800" rIns="50800" bIns="50800" rtlCol="0" anchor="ctr"/>
            <a:lstStyle/>
            <a:p>
              <a:pPr algn="ctr">
                <a:lnSpc>
                  <a:spcPts val="2659"/>
                </a:lnSpc>
                <a:spcBef>
                  <a:spcPct val="0"/>
                </a:spcBef>
              </a:pPr>
              <a:endParaRPr dirty="0"/>
            </a:p>
          </p:txBody>
        </p:sp>
      </p:grpSp>
      <p:pic>
        <p:nvPicPr>
          <p:cNvPr id="10" name="Picture 9">
            <a:extLst>
              <a:ext uri="{FF2B5EF4-FFF2-40B4-BE49-F238E27FC236}">
                <a16:creationId xmlns:a16="http://schemas.microsoft.com/office/drawing/2014/main" id="{F8C3881A-41BC-4DD7-A820-DC6A72850D8A}"/>
              </a:ext>
            </a:extLst>
          </p:cNvPr>
          <p:cNvPicPr>
            <a:picLocks noChangeAspect="1"/>
          </p:cNvPicPr>
          <p:nvPr/>
        </p:nvPicPr>
        <p:blipFill>
          <a:blip r:embed="rId4"/>
          <a:stretch>
            <a:fillRect/>
          </a:stretch>
        </p:blipFill>
        <p:spPr>
          <a:xfrm>
            <a:off x="11963400" y="3588771"/>
            <a:ext cx="5943600" cy="4651513"/>
          </a:xfrm>
          <a:prstGeom prst="rect">
            <a:avLst/>
          </a:prstGeom>
        </p:spPr>
      </p:pic>
      <p:pic>
        <p:nvPicPr>
          <p:cNvPr id="13" name="Picture 12">
            <a:extLst>
              <a:ext uri="{FF2B5EF4-FFF2-40B4-BE49-F238E27FC236}">
                <a16:creationId xmlns:a16="http://schemas.microsoft.com/office/drawing/2014/main" id="{3E7D894E-E4C0-4B80-9AD8-C508539E43A1}"/>
              </a:ext>
            </a:extLst>
          </p:cNvPr>
          <p:cNvPicPr>
            <a:picLocks noChangeAspect="1"/>
          </p:cNvPicPr>
          <p:nvPr/>
        </p:nvPicPr>
        <p:blipFill>
          <a:blip r:embed="rId5"/>
          <a:stretch>
            <a:fillRect/>
          </a:stretch>
        </p:blipFill>
        <p:spPr>
          <a:xfrm>
            <a:off x="5331760" y="3504256"/>
            <a:ext cx="6208270" cy="46515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FF8"/>
        </a:solidFill>
        <a:effectLst/>
      </p:bgPr>
    </p:bg>
    <p:spTree>
      <p:nvGrpSpPr>
        <p:cNvPr id="1" name=""/>
        <p:cNvGrpSpPr/>
        <p:nvPr/>
      </p:nvGrpSpPr>
      <p:grpSpPr>
        <a:xfrm>
          <a:off x="0" y="0"/>
          <a:ext cx="0" cy="0"/>
          <a:chOff x="0" y="0"/>
          <a:chExt cx="0" cy="0"/>
        </a:xfrm>
      </p:grpSpPr>
      <p:sp>
        <p:nvSpPr>
          <p:cNvPr id="2" name="AutoShape 2"/>
          <p:cNvSpPr/>
          <p:nvPr/>
        </p:nvSpPr>
        <p:spPr>
          <a:xfrm>
            <a:off x="0" y="9546582"/>
            <a:ext cx="18858879" cy="740418"/>
          </a:xfrm>
          <a:prstGeom prst="rect">
            <a:avLst/>
          </a:prstGeom>
          <a:solidFill>
            <a:srgbClr val="097969"/>
          </a:solidFill>
        </p:spPr>
        <p:txBody>
          <a:bodyPr/>
          <a:lstStyle/>
          <a:p>
            <a:endParaRPr lang="en-US" dirty="0"/>
          </a:p>
        </p:txBody>
      </p:sp>
      <p:sp>
        <p:nvSpPr>
          <p:cNvPr id="3" name="TextBox 3"/>
          <p:cNvSpPr txBox="1"/>
          <p:nvPr/>
        </p:nvSpPr>
        <p:spPr>
          <a:xfrm>
            <a:off x="616606" y="1705292"/>
            <a:ext cx="15924425" cy="7415492"/>
          </a:xfrm>
          <a:prstGeom prst="rect">
            <a:avLst/>
          </a:prstGeom>
        </p:spPr>
        <p:txBody>
          <a:bodyPr lIns="0" tIns="0" rIns="0" bIns="0" rtlCol="0" anchor="t">
            <a:spAutoFit/>
          </a:bodyPr>
          <a:lstStyle/>
          <a:p>
            <a:pPr algn="l">
              <a:lnSpc>
                <a:spcPts val="6459"/>
              </a:lnSpc>
            </a:pPr>
            <a:r>
              <a:rPr lang="en-US" sz="3799" dirty="0">
                <a:solidFill>
                  <a:srgbClr val="000000"/>
                </a:solidFill>
                <a:latin typeface="Glacial Indifference"/>
                <a:ea typeface="Glacial Indifference"/>
                <a:cs typeface="Glacial Indifference"/>
                <a:sym typeface="Glacial Indifference"/>
              </a:rPr>
              <a:t>The library provides an array of research support oriented resources - </a:t>
            </a:r>
          </a:p>
          <a:p>
            <a:pPr marL="820417" lvl="1" indent="-410209" algn="l">
              <a:lnSpc>
                <a:spcPts val="645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2" tooltip="https://library.ucr.edu/research-support"/>
              </a:rPr>
              <a:t>Homepage</a:t>
            </a:r>
          </a:p>
          <a:p>
            <a:pPr marL="820417" lvl="1" indent="-410209" algn="l">
              <a:lnSpc>
                <a:spcPts val="645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3" tooltip="https://library.ucr.edu/research-support/getting-started/learn-about-research-fundamentals"/>
              </a:rPr>
              <a:t>Research Fundamentals</a:t>
            </a:r>
          </a:p>
          <a:p>
            <a:pPr marL="820417" lvl="1" indent="-410209" algn="l">
              <a:lnSpc>
                <a:spcPts val="645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4" tooltip="https://library.ucr.edu/research-support/finding-and-evaluating-information"/>
              </a:rPr>
              <a:t>Finding and Evaluating</a:t>
            </a:r>
          </a:p>
          <a:p>
            <a:pPr marL="820417" lvl="1" indent="-410209" algn="l">
              <a:lnSpc>
                <a:spcPts val="645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5" tooltip="https://library.ucr.edu/research-support/how-do-i-find/images-photographs"/>
              </a:rPr>
              <a:t>Locating Images &amp; Photos</a:t>
            </a:r>
          </a:p>
          <a:p>
            <a:pPr marL="820417" lvl="1" indent="-410209" algn="l">
              <a:lnSpc>
                <a:spcPts val="645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6" tooltip="https://library.ucr.edu/research-support/how-do-i-find/maps-gis"/>
              </a:rPr>
              <a:t>Locating Maps &amp; GIS</a:t>
            </a:r>
          </a:p>
          <a:p>
            <a:pPr marL="820417" lvl="1" indent="-410209" algn="l">
              <a:lnSpc>
                <a:spcPts val="645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7" tooltip="https://library.ucr.edu/research-support/publishing-and-sharing-research/creative-commons"/>
              </a:rPr>
              <a:t>Using Creative Commons Licenses</a:t>
            </a:r>
          </a:p>
          <a:p>
            <a:pPr marL="820417" lvl="1" indent="-410209" algn="l">
              <a:lnSpc>
                <a:spcPts val="645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8" tooltip="https://library.ucr.edu/research-support/data-services/manage-your-data"/>
              </a:rPr>
              <a:t>Managing your Data</a:t>
            </a:r>
          </a:p>
          <a:p>
            <a:pPr marL="820417" lvl="1" indent="-410209" algn="l">
              <a:lnSpc>
                <a:spcPts val="645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9" tooltip="https://library.ucr.edu/research-support/publishing-and-sharing-research/share-your-publications"/>
              </a:rPr>
              <a:t>Understanding Open Access (OA)</a:t>
            </a:r>
          </a:p>
        </p:txBody>
      </p:sp>
      <p:sp>
        <p:nvSpPr>
          <p:cNvPr id="4" name="TextBox 4"/>
          <p:cNvSpPr txBox="1"/>
          <p:nvPr/>
        </p:nvSpPr>
        <p:spPr>
          <a:xfrm>
            <a:off x="616606" y="319087"/>
            <a:ext cx="15924425" cy="1276352"/>
          </a:xfrm>
          <a:prstGeom prst="rect">
            <a:avLst/>
          </a:prstGeom>
        </p:spPr>
        <p:txBody>
          <a:bodyPr lIns="0" tIns="0" rIns="0" bIns="0" rtlCol="0" anchor="t">
            <a:spAutoFit/>
          </a:bodyPr>
          <a:lstStyle/>
          <a:p>
            <a:pPr algn="l">
              <a:lnSpc>
                <a:spcPts val="10499"/>
              </a:lnSpc>
            </a:pPr>
            <a:r>
              <a:rPr lang="en-US" sz="7499" dirty="0">
                <a:solidFill>
                  <a:srgbClr val="000000"/>
                </a:solidFill>
                <a:latin typeface="Lovelo"/>
                <a:ea typeface="Lovelo"/>
                <a:cs typeface="Lovelo"/>
                <a:sym typeface="Lovelo"/>
              </a:rPr>
              <a:t>Research Help Resources</a:t>
            </a:r>
          </a:p>
        </p:txBody>
      </p:sp>
      <p:sp>
        <p:nvSpPr>
          <p:cNvPr id="5" name="AutoShape 5"/>
          <p:cNvSpPr/>
          <p:nvPr/>
        </p:nvSpPr>
        <p:spPr>
          <a:xfrm>
            <a:off x="616606" y="1566863"/>
            <a:ext cx="12509333" cy="0"/>
          </a:xfrm>
          <a:prstGeom prst="line">
            <a:avLst/>
          </a:prstGeom>
          <a:ln w="57150" cap="flat">
            <a:solidFill>
              <a:srgbClr val="407AF6"/>
            </a:solidFill>
            <a:prstDash val="solid"/>
            <a:headEnd type="none" w="sm" len="sm"/>
            <a:tailEnd type="none" w="sm" len="sm"/>
          </a:ln>
        </p:spPr>
        <p:txBody>
          <a:bodyPr/>
          <a:lstStyle/>
          <a:p>
            <a:endParaRPr lang="en-US" dirty="0"/>
          </a:p>
        </p:txBody>
      </p:sp>
      <p:pic>
        <p:nvPicPr>
          <p:cNvPr id="6" name="Picture 5">
            <a:extLst>
              <a:ext uri="{FF2B5EF4-FFF2-40B4-BE49-F238E27FC236}">
                <a16:creationId xmlns:a16="http://schemas.microsoft.com/office/drawing/2014/main" id="{80A73000-36C1-928C-E7D3-BA5D6562012D}"/>
              </a:ext>
            </a:extLst>
          </p:cNvPr>
          <p:cNvPicPr>
            <a:picLocks noChangeAspect="1"/>
          </p:cNvPicPr>
          <p:nvPr/>
        </p:nvPicPr>
        <p:blipFill>
          <a:blip r:embed="rId10"/>
          <a:stretch>
            <a:fillRect/>
          </a:stretch>
        </p:blipFill>
        <p:spPr>
          <a:xfrm>
            <a:off x="10439400" y="3238500"/>
            <a:ext cx="6677025" cy="50007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75224"/>
            <a:ext cx="5208785" cy="10462224"/>
          </a:xfrm>
          <a:prstGeom prst="rect">
            <a:avLst/>
          </a:prstGeom>
          <a:solidFill>
            <a:srgbClr val="097969"/>
          </a:solidFill>
        </p:spPr>
        <p:txBody>
          <a:bodyPr/>
          <a:lstStyle/>
          <a:p>
            <a:endParaRPr lang="en-US" dirty="0"/>
          </a:p>
        </p:txBody>
      </p:sp>
      <p:sp>
        <p:nvSpPr>
          <p:cNvPr id="3" name="AutoShape 3"/>
          <p:cNvSpPr/>
          <p:nvPr/>
        </p:nvSpPr>
        <p:spPr>
          <a:xfrm flipV="1">
            <a:off x="6742836" y="1628775"/>
            <a:ext cx="10977217" cy="0"/>
          </a:xfrm>
          <a:prstGeom prst="line">
            <a:avLst/>
          </a:prstGeom>
          <a:ln w="57150" cap="flat">
            <a:solidFill>
              <a:srgbClr val="FFFFFF"/>
            </a:solidFill>
            <a:prstDash val="solid"/>
            <a:headEnd type="none" w="sm" len="sm"/>
            <a:tailEnd type="none" w="sm" len="sm"/>
          </a:ln>
        </p:spPr>
        <p:txBody>
          <a:bodyPr/>
          <a:lstStyle/>
          <a:p>
            <a:endParaRPr lang="en-US" dirty="0"/>
          </a:p>
        </p:txBody>
      </p:sp>
      <p:sp>
        <p:nvSpPr>
          <p:cNvPr id="4" name="TextBox 4"/>
          <p:cNvSpPr txBox="1"/>
          <p:nvPr/>
        </p:nvSpPr>
        <p:spPr>
          <a:xfrm>
            <a:off x="5678317" y="2828400"/>
            <a:ext cx="5599284" cy="6581930"/>
          </a:xfrm>
          <a:prstGeom prst="rect">
            <a:avLst/>
          </a:prstGeom>
        </p:spPr>
        <p:txBody>
          <a:bodyPr wrap="square" lIns="0" tIns="0" rIns="0" bIns="0" rtlCol="0" anchor="t">
            <a:spAutoFit/>
          </a:bodyPr>
          <a:lstStyle/>
          <a:p>
            <a:pPr algn="l">
              <a:lnSpc>
                <a:spcPts val="6459"/>
              </a:lnSpc>
            </a:pPr>
            <a:r>
              <a:rPr lang="en-US" sz="3799" spc="37" dirty="0">
                <a:solidFill>
                  <a:srgbClr val="000000"/>
                </a:solidFill>
                <a:latin typeface="Glacial Indifference"/>
                <a:ea typeface="Glacial Indifference"/>
                <a:cs typeface="Glacial Indifference"/>
                <a:sym typeface="Glacial Indifference"/>
              </a:rPr>
              <a:t>The Library provides free workshops on topics like:</a:t>
            </a:r>
          </a:p>
          <a:p>
            <a:pPr marL="820416" lvl="1" indent="-410208" algn="l">
              <a:lnSpc>
                <a:spcPts val="6459"/>
              </a:lnSpc>
              <a:buFont typeface="Arial"/>
              <a:buChar char="•"/>
            </a:pPr>
            <a:r>
              <a:rPr lang="en-US" sz="3799" spc="37" dirty="0">
                <a:solidFill>
                  <a:srgbClr val="000000"/>
                </a:solidFill>
                <a:latin typeface="Glacial Indifference"/>
                <a:ea typeface="Glacial Indifference"/>
                <a:cs typeface="Glacial Indifference"/>
                <a:sym typeface="Glacial Indifference"/>
              </a:rPr>
              <a:t>Citation management</a:t>
            </a:r>
          </a:p>
          <a:p>
            <a:pPr marL="820416" lvl="1" indent="-410208" algn="l">
              <a:lnSpc>
                <a:spcPts val="6459"/>
              </a:lnSpc>
              <a:buFont typeface="Arial"/>
              <a:buChar char="•"/>
            </a:pPr>
            <a:r>
              <a:rPr lang="en-US" sz="3799" spc="37" dirty="0">
                <a:solidFill>
                  <a:srgbClr val="000000"/>
                </a:solidFill>
                <a:latin typeface="Glacial Indifference"/>
                <a:ea typeface="Glacial Indifference"/>
                <a:cs typeface="Glacial Indifference"/>
                <a:sym typeface="Glacial Indifference"/>
              </a:rPr>
              <a:t>Data management</a:t>
            </a:r>
          </a:p>
          <a:p>
            <a:pPr marL="820416" lvl="1" indent="-410208" algn="l">
              <a:lnSpc>
                <a:spcPts val="6459"/>
              </a:lnSpc>
              <a:buFont typeface="Arial"/>
              <a:buChar char="•"/>
            </a:pPr>
            <a:r>
              <a:rPr lang="en-US" sz="3799" spc="37" dirty="0">
                <a:solidFill>
                  <a:srgbClr val="000000"/>
                </a:solidFill>
                <a:latin typeface="Glacial Indifference"/>
                <a:ea typeface="Glacial Indifference"/>
                <a:cs typeface="Glacial Indifference"/>
                <a:sym typeface="Glacial Indifference"/>
              </a:rPr>
              <a:t>Digital scholarship</a:t>
            </a:r>
          </a:p>
          <a:p>
            <a:pPr marL="820416" lvl="1" indent="-410208" algn="l">
              <a:lnSpc>
                <a:spcPts val="6459"/>
              </a:lnSpc>
              <a:buFont typeface="Arial"/>
              <a:buChar char="•"/>
            </a:pPr>
            <a:r>
              <a:rPr lang="en-US" sz="3799" spc="37" dirty="0">
                <a:solidFill>
                  <a:srgbClr val="000000"/>
                </a:solidFill>
                <a:latin typeface="Glacial Indifference"/>
                <a:ea typeface="Glacial Indifference"/>
                <a:cs typeface="Glacial Indifference"/>
                <a:sym typeface="Glacial Indifference"/>
              </a:rPr>
              <a:t>GIS applications</a:t>
            </a:r>
          </a:p>
          <a:p>
            <a:pPr marL="820416" lvl="1" indent="-410208" algn="l">
              <a:lnSpc>
                <a:spcPts val="6459"/>
              </a:lnSpc>
              <a:buFont typeface="Arial"/>
              <a:buChar char="•"/>
            </a:pPr>
            <a:r>
              <a:rPr lang="en-US" sz="3799" spc="37" dirty="0">
                <a:solidFill>
                  <a:srgbClr val="000000"/>
                </a:solidFill>
                <a:latin typeface="Glacial Indifference"/>
                <a:ea typeface="Glacial Indifference"/>
                <a:cs typeface="Glacial Indifference"/>
                <a:sym typeface="Glacial Indifference"/>
              </a:rPr>
              <a:t>3D printing, Arduino, and more.</a:t>
            </a:r>
          </a:p>
        </p:txBody>
      </p:sp>
      <p:sp>
        <p:nvSpPr>
          <p:cNvPr id="5" name="TextBox 5"/>
          <p:cNvSpPr txBox="1"/>
          <p:nvPr/>
        </p:nvSpPr>
        <p:spPr>
          <a:xfrm>
            <a:off x="5678316" y="514350"/>
            <a:ext cx="11397519" cy="2133600"/>
          </a:xfrm>
          <a:prstGeom prst="rect">
            <a:avLst/>
          </a:prstGeom>
        </p:spPr>
        <p:txBody>
          <a:bodyPr lIns="0" tIns="0" rIns="0" bIns="0" rtlCol="0" anchor="t">
            <a:spAutoFit/>
          </a:bodyPr>
          <a:lstStyle/>
          <a:p>
            <a:pPr algn="l">
              <a:lnSpc>
                <a:spcPts val="8250"/>
              </a:lnSpc>
            </a:pPr>
            <a:r>
              <a:rPr lang="en-US" sz="7500" spc="825" dirty="0">
                <a:solidFill>
                  <a:srgbClr val="000000"/>
                </a:solidFill>
                <a:latin typeface="Lovelo"/>
                <a:ea typeface="Lovelo"/>
                <a:cs typeface="Lovelo"/>
                <a:sym typeface="Lovelo"/>
              </a:rPr>
              <a:t>LIBRARY WORKSHOPS</a:t>
            </a:r>
          </a:p>
        </p:txBody>
      </p:sp>
      <p:sp>
        <p:nvSpPr>
          <p:cNvPr id="6" name="AutoShape 6"/>
          <p:cNvSpPr/>
          <p:nvPr/>
        </p:nvSpPr>
        <p:spPr>
          <a:xfrm flipV="1">
            <a:off x="5678316" y="2676525"/>
            <a:ext cx="9681723" cy="0"/>
          </a:xfrm>
          <a:prstGeom prst="line">
            <a:avLst/>
          </a:prstGeom>
          <a:ln w="57150" cap="flat">
            <a:solidFill>
              <a:srgbClr val="407AF6"/>
            </a:solidFill>
            <a:prstDash val="solid"/>
            <a:headEnd type="none" w="sm" len="sm"/>
            <a:tailEnd type="none" w="sm" len="sm"/>
          </a:ln>
        </p:spPr>
        <p:txBody>
          <a:bodyPr/>
          <a:lstStyle/>
          <a:p>
            <a:endParaRPr lang="en-US" dirty="0"/>
          </a:p>
        </p:txBody>
      </p:sp>
      <p:pic>
        <p:nvPicPr>
          <p:cNvPr id="7" name="Picture 7"/>
          <p:cNvPicPr>
            <a:picLocks noChangeAspect="1"/>
          </p:cNvPicPr>
          <p:nvPr/>
        </p:nvPicPr>
        <p:blipFill>
          <a:blip r:embed="rId2"/>
          <a:stretch>
            <a:fillRect/>
          </a:stretch>
        </p:blipFill>
        <p:spPr>
          <a:xfrm>
            <a:off x="256084" y="5516153"/>
            <a:ext cx="4696618" cy="4696618"/>
          </a:xfrm>
          <a:prstGeom prst="rect">
            <a:avLst/>
          </a:prstGeom>
        </p:spPr>
      </p:pic>
      <p:pic>
        <p:nvPicPr>
          <p:cNvPr id="9" name="Picture 8">
            <a:extLst>
              <a:ext uri="{FF2B5EF4-FFF2-40B4-BE49-F238E27FC236}">
                <a16:creationId xmlns:a16="http://schemas.microsoft.com/office/drawing/2014/main" id="{2F51DF03-D6EC-97F9-93CF-A28B84D76E57}"/>
              </a:ext>
            </a:extLst>
          </p:cNvPr>
          <p:cNvPicPr>
            <a:picLocks noChangeAspect="1"/>
          </p:cNvPicPr>
          <p:nvPr/>
        </p:nvPicPr>
        <p:blipFill>
          <a:blip r:embed="rId3"/>
          <a:stretch>
            <a:fillRect/>
          </a:stretch>
        </p:blipFill>
        <p:spPr>
          <a:xfrm>
            <a:off x="15035921" y="3964618"/>
            <a:ext cx="3048000" cy="3899844"/>
          </a:xfrm>
          <a:prstGeom prst="rect">
            <a:avLst/>
          </a:prstGeom>
        </p:spPr>
      </p:pic>
      <p:pic>
        <p:nvPicPr>
          <p:cNvPr id="11" name="Picture 10">
            <a:extLst>
              <a:ext uri="{FF2B5EF4-FFF2-40B4-BE49-F238E27FC236}">
                <a16:creationId xmlns:a16="http://schemas.microsoft.com/office/drawing/2014/main" id="{C4066D1E-AC10-1718-A307-46389B732CFD}"/>
              </a:ext>
            </a:extLst>
          </p:cNvPr>
          <p:cNvPicPr>
            <a:picLocks noChangeAspect="1"/>
          </p:cNvPicPr>
          <p:nvPr/>
        </p:nvPicPr>
        <p:blipFill>
          <a:blip r:embed="rId4"/>
          <a:stretch>
            <a:fillRect/>
          </a:stretch>
        </p:blipFill>
        <p:spPr>
          <a:xfrm>
            <a:off x="11556561" y="3964618"/>
            <a:ext cx="3200400" cy="462760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65BD4-DD1A-396C-3D65-A28D96764AB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6E8EA124-194D-6B16-791E-5BB117E9FF78}"/>
              </a:ext>
            </a:extLst>
          </p:cNvPr>
          <p:cNvSpPr/>
          <p:nvPr/>
        </p:nvSpPr>
        <p:spPr>
          <a:xfrm>
            <a:off x="0" y="-175224"/>
            <a:ext cx="5208785" cy="10462224"/>
          </a:xfrm>
          <a:prstGeom prst="rect">
            <a:avLst/>
          </a:prstGeom>
          <a:solidFill>
            <a:srgbClr val="097969"/>
          </a:solidFill>
        </p:spPr>
        <p:txBody>
          <a:bodyPr/>
          <a:lstStyle/>
          <a:p>
            <a:endParaRPr lang="en-US" dirty="0"/>
          </a:p>
        </p:txBody>
      </p:sp>
      <p:sp>
        <p:nvSpPr>
          <p:cNvPr id="3" name="AutoShape 3">
            <a:extLst>
              <a:ext uri="{FF2B5EF4-FFF2-40B4-BE49-F238E27FC236}">
                <a16:creationId xmlns:a16="http://schemas.microsoft.com/office/drawing/2014/main" id="{E05E357D-EC77-E8E4-B8B5-5FBEB36CA32A}"/>
              </a:ext>
            </a:extLst>
          </p:cNvPr>
          <p:cNvSpPr/>
          <p:nvPr/>
        </p:nvSpPr>
        <p:spPr>
          <a:xfrm flipV="1">
            <a:off x="6742836" y="1628775"/>
            <a:ext cx="10977217" cy="0"/>
          </a:xfrm>
          <a:prstGeom prst="line">
            <a:avLst/>
          </a:prstGeom>
          <a:ln w="57150" cap="flat">
            <a:solidFill>
              <a:srgbClr val="FFFFFF"/>
            </a:solidFill>
            <a:prstDash val="solid"/>
            <a:headEnd type="none" w="sm" len="sm"/>
            <a:tailEnd type="none" w="sm" len="sm"/>
          </a:ln>
        </p:spPr>
        <p:txBody>
          <a:bodyPr/>
          <a:lstStyle/>
          <a:p>
            <a:endParaRPr lang="en-US" dirty="0"/>
          </a:p>
        </p:txBody>
      </p:sp>
      <p:sp>
        <p:nvSpPr>
          <p:cNvPr id="5" name="TextBox 5">
            <a:extLst>
              <a:ext uri="{FF2B5EF4-FFF2-40B4-BE49-F238E27FC236}">
                <a16:creationId xmlns:a16="http://schemas.microsoft.com/office/drawing/2014/main" id="{309935EE-0472-558F-6FB1-FF34110D94A2}"/>
              </a:ext>
            </a:extLst>
          </p:cNvPr>
          <p:cNvSpPr txBox="1"/>
          <p:nvPr/>
        </p:nvSpPr>
        <p:spPr>
          <a:xfrm>
            <a:off x="5678316" y="514350"/>
            <a:ext cx="11923884" cy="1978811"/>
          </a:xfrm>
          <a:prstGeom prst="rect">
            <a:avLst/>
          </a:prstGeom>
        </p:spPr>
        <p:txBody>
          <a:bodyPr wrap="square" lIns="0" tIns="0" rIns="0" bIns="0" rtlCol="0" anchor="t">
            <a:spAutoFit/>
          </a:bodyPr>
          <a:lstStyle/>
          <a:p>
            <a:pPr algn="l">
              <a:lnSpc>
                <a:spcPts val="8250"/>
              </a:lnSpc>
            </a:pPr>
            <a:r>
              <a:rPr lang="en-US" sz="4800" spc="825" dirty="0">
                <a:solidFill>
                  <a:srgbClr val="000000"/>
                </a:solidFill>
                <a:latin typeface="Lovelo"/>
                <a:ea typeface="Lovelo"/>
                <a:cs typeface="Lovelo"/>
                <a:sym typeface="Lovelo"/>
              </a:rPr>
              <a:t>LIBRARY Research Services </a:t>
            </a:r>
            <a:r>
              <a:rPr lang="en-US" sz="3200" spc="825" dirty="0">
                <a:solidFill>
                  <a:srgbClr val="000000"/>
                </a:solidFill>
                <a:latin typeface="Lovelo"/>
                <a:ea typeface="Lovelo"/>
                <a:cs typeface="Lovelo"/>
                <a:sym typeface="Lovelo"/>
              </a:rPr>
              <a:t>Monthly&amp; Meetups, Thematic Weeks</a:t>
            </a:r>
          </a:p>
        </p:txBody>
      </p:sp>
      <p:sp>
        <p:nvSpPr>
          <p:cNvPr id="6" name="AutoShape 6">
            <a:extLst>
              <a:ext uri="{FF2B5EF4-FFF2-40B4-BE49-F238E27FC236}">
                <a16:creationId xmlns:a16="http://schemas.microsoft.com/office/drawing/2014/main" id="{8A0D947D-521D-9BE5-D527-098EFF7A3531}"/>
              </a:ext>
            </a:extLst>
          </p:cNvPr>
          <p:cNvSpPr/>
          <p:nvPr/>
        </p:nvSpPr>
        <p:spPr>
          <a:xfrm flipV="1">
            <a:off x="5678316" y="2676525"/>
            <a:ext cx="9681723" cy="0"/>
          </a:xfrm>
          <a:prstGeom prst="line">
            <a:avLst/>
          </a:prstGeom>
          <a:ln w="57150" cap="flat">
            <a:solidFill>
              <a:srgbClr val="407AF6"/>
            </a:solidFill>
            <a:prstDash val="solid"/>
            <a:headEnd type="none" w="sm" len="sm"/>
            <a:tailEnd type="none" w="sm" len="sm"/>
          </a:ln>
        </p:spPr>
        <p:txBody>
          <a:bodyPr/>
          <a:lstStyle/>
          <a:p>
            <a:endParaRPr lang="en-US" dirty="0"/>
          </a:p>
        </p:txBody>
      </p:sp>
      <p:pic>
        <p:nvPicPr>
          <p:cNvPr id="7" name="Picture 7">
            <a:extLst>
              <a:ext uri="{FF2B5EF4-FFF2-40B4-BE49-F238E27FC236}">
                <a16:creationId xmlns:a16="http://schemas.microsoft.com/office/drawing/2014/main" id="{B6D571FB-DBB8-2E1C-BF87-0E0A8401114D}"/>
              </a:ext>
            </a:extLst>
          </p:cNvPr>
          <p:cNvPicPr>
            <a:picLocks noChangeAspect="1"/>
          </p:cNvPicPr>
          <p:nvPr/>
        </p:nvPicPr>
        <p:blipFill>
          <a:blip r:embed="rId2"/>
          <a:stretch>
            <a:fillRect/>
          </a:stretch>
        </p:blipFill>
        <p:spPr>
          <a:xfrm>
            <a:off x="256084" y="5516153"/>
            <a:ext cx="4696618" cy="4696618"/>
          </a:xfrm>
          <a:prstGeom prst="rect">
            <a:avLst/>
          </a:prstGeom>
        </p:spPr>
      </p:pic>
      <p:pic>
        <p:nvPicPr>
          <p:cNvPr id="10" name="Picture 9">
            <a:extLst>
              <a:ext uri="{FF2B5EF4-FFF2-40B4-BE49-F238E27FC236}">
                <a16:creationId xmlns:a16="http://schemas.microsoft.com/office/drawing/2014/main" id="{457A6EC3-FFEB-0077-CF57-E323F694A4E9}"/>
              </a:ext>
            </a:extLst>
          </p:cNvPr>
          <p:cNvPicPr>
            <a:picLocks noChangeAspect="1"/>
          </p:cNvPicPr>
          <p:nvPr/>
        </p:nvPicPr>
        <p:blipFill>
          <a:blip r:embed="rId3"/>
          <a:stretch>
            <a:fillRect/>
          </a:stretch>
        </p:blipFill>
        <p:spPr>
          <a:xfrm>
            <a:off x="5480761" y="3022016"/>
            <a:ext cx="2949955" cy="4404304"/>
          </a:xfrm>
          <a:prstGeom prst="rect">
            <a:avLst/>
          </a:prstGeom>
        </p:spPr>
      </p:pic>
      <p:pic>
        <p:nvPicPr>
          <p:cNvPr id="13" name="Picture 12">
            <a:extLst>
              <a:ext uri="{FF2B5EF4-FFF2-40B4-BE49-F238E27FC236}">
                <a16:creationId xmlns:a16="http://schemas.microsoft.com/office/drawing/2014/main" id="{34491AFF-E6A4-055C-E7DF-504B8AC3CE5D}"/>
              </a:ext>
            </a:extLst>
          </p:cNvPr>
          <p:cNvPicPr>
            <a:picLocks noChangeAspect="1"/>
          </p:cNvPicPr>
          <p:nvPr/>
        </p:nvPicPr>
        <p:blipFill>
          <a:blip r:embed="rId4"/>
          <a:stretch>
            <a:fillRect/>
          </a:stretch>
        </p:blipFill>
        <p:spPr>
          <a:xfrm>
            <a:off x="8686800" y="3034689"/>
            <a:ext cx="2514600" cy="4379975"/>
          </a:xfrm>
          <a:prstGeom prst="rect">
            <a:avLst/>
          </a:prstGeom>
        </p:spPr>
      </p:pic>
      <p:pic>
        <p:nvPicPr>
          <p:cNvPr id="15" name="Picture 14">
            <a:extLst>
              <a:ext uri="{FF2B5EF4-FFF2-40B4-BE49-F238E27FC236}">
                <a16:creationId xmlns:a16="http://schemas.microsoft.com/office/drawing/2014/main" id="{6336477B-CA8E-1CD3-B2DC-2AAF299ED03E}"/>
              </a:ext>
            </a:extLst>
          </p:cNvPr>
          <p:cNvPicPr>
            <a:picLocks noChangeAspect="1"/>
          </p:cNvPicPr>
          <p:nvPr/>
        </p:nvPicPr>
        <p:blipFill>
          <a:blip r:embed="rId5"/>
          <a:stretch>
            <a:fillRect/>
          </a:stretch>
        </p:blipFill>
        <p:spPr>
          <a:xfrm>
            <a:off x="11640257" y="2938619"/>
            <a:ext cx="3440225" cy="4487697"/>
          </a:xfrm>
          <a:prstGeom prst="rect">
            <a:avLst/>
          </a:prstGeom>
        </p:spPr>
      </p:pic>
      <p:pic>
        <p:nvPicPr>
          <p:cNvPr id="17" name="Picture 16">
            <a:extLst>
              <a:ext uri="{FF2B5EF4-FFF2-40B4-BE49-F238E27FC236}">
                <a16:creationId xmlns:a16="http://schemas.microsoft.com/office/drawing/2014/main" id="{950B7AFD-371A-3426-38F2-BE0AD61777EA}"/>
              </a:ext>
            </a:extLst>
          </p:cNvPr>
          <p:cNvPicPr>
            <a:picLocks noChangeAspect="1"/>
          </p:cNvPicPr>
          <p:nvPr/>
        </p:nvPicPr>
        <p:blipFill>
          <a:blip r:embed="rId6"/>
          <a:stretch>
            <a:fillRect/>
          </a:stretch>
        </p:blipFill>
        <p:spPr>
          <a:xfrm>
            <a:off x="14881921" y="2938620"/>
            <a:ext cx="3440224" cy="4781911"/>
          </a:xfrm>
          <a:prstGeom prst="rect">
            <a:avLst/>
          </a:prstGeom>
        </p:spPr>
      </p:pic>
    </p:spTree>
    <p:extLst>
      <p:ext uri="{BB962C8B-B14F-4D97-AF65-F5344CB8AC3E}">
        <p14:creationId xmlns:p14="http://schemas.microsoft.com/office/powerpoint/2010/main" val="3581159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28471" y="1805161"/>
            <a:ext cx="11085329" cy="38100"/>
          </a:xfrm>
          <a:prstGeom prst="line">
            <a:avLst/>
          </a:prstGeom>
          <a:ln w="57150" cap="flat">
            <a:solidFill>
              <a:srgbClr val="407AF6"/>
            </a:solidFill>
            <a:prstDash val="solid"/>
            <a:headEnd type="none" w="sm" len="sm"/>
            <a:tailEnd type="none" w="sm" len="sm"/>
          </a:ln>
        </p:spPr>
        <p:txBody>
          <a:bodyPr/>
          <a:lstStyle/>
          <a:p>
            <a:endParaRPr lang="en-US" dirty="0"/>
          </a:p>
        </p:txBody>
      </p:sp>
      <p:sp>
        <p:nvSpPr>
          <p:cNvPr id="3" name="TextBox 3"/>
          <p:cNvSpPr txBox="1"/>
          <p:nvPr/>
        </p:nvSpPr>
        <p:spPr>
          <a:xfrm>
            <a:off x="744840" y="2733470"/>
            <a:ext cx="8551560" cy="6394186"/>
          </a:xfrm>
          <a:prstGeom prst="rect">
            <a:avLst/>
          </a:prstGeom>
        </p:spPr>
        <p:txBody>
          <a:bodyPr wrap="square" lIns="0" tIns="0" rIns="0" bIns="0" rtlCol="0" anchor="t">
            <a:spAutoFit/>
          </a:bodyPr>
          <a:lstStyle/>
          <a:p>
            <a:pPr marL="0" marR="0">
              <a:lnSpc>
                <a:spcPct val="115000"/>
              </a:lnSpc>
              <a:spcBef>
                <a:spcPts val="0"/>
              </a:spcBef>
              <a:spcAft>
                <a:spcPts val="0"/>
              </a:spcAft>
            </a:pPr>
            <a:r>
              <a:rPr lang="en-US" sz="2400" b="1" u="sng" dirty="0">
                <a:effectLst/>
                <a:latin typeface="Arial" panose="020B0604020202020204" pitchFamily="34" charset="0"/>
                <a:ea typeface="Arial" panose="020B0604020202020204" pitchFamily="34" charset="0"/>
              </a:rPr>
              <a:t>Library Support Information Desks @ Orbach and Rivera</a:t>
            </a:r>
          </a:p>
          <a:p>
            <a:pPr marL="0" marR="0">
              <a:lnSpc>
                <a:spcPct val="115000"/>
              </a:lnSpc>
              <a:spcBef>
                <a:spcPts val="0"/>
              </a:spcBef>
              <a:spcAft>
                <a:spcPts val="0"/>
              </a:spcAft>
            </a:pPr>
            <a:endParaRPr lang="en-US" sz="24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800" dirty="0">
                <a:effectLst/>
                <a:latin typeface="Arial" panose="020B0604020202020204" pitchFamily="34" charset="0"/>
                <a:ea typeface="Arial" panose="020B0604020202020204" pitchFamily="34" charset="0"/>
              </a:rPr>
              <a:t>Our Library Support Desk (Information Desk) provides in-person assistance with: </a:t>
            </a:r>
            <a:br>
              <a:rPr lang="en-US" sz="2800" dirty="0">
                <a:effectLst/>
                <a:latin typeface="Arial" panose="020B0604020202020204" pitchFamily="34" charset="0"/>
                <a:ea typeface="Arial" panose="020B0604020202020204" pitchFamily="34" charset="0"/>
              </a:rPr>
            </a:br>
            <a:r>
              <a:rPr lang="en-US" sz="2800" dirty="0">
                <a:latin typeface="Arial" panose="020B0604020202020204" pitchFamily="34" charset="0"/>
                <a:ea typeface="Arial" panose="020B0604020202020204" pitchFamily="34" charset="0"/>
              </a:rPr>
              <a:t>R</a:t>
            </a:r>
            <a:r>
              <a:rPr lang="en-US" sz="2800" dirty="0">
                <a:effectLst/>
                <a:latin typeface="Arial" panose="020B0604020202020204" pitchFamily="34" charset="0"/>
                <a:ea typeface="Arial" panose="020B0604020202020204" pitchFamily="34" charset="0"/>
              </a:rPr>
              <a:t>esearch, </a:t>
            </a:r>
            <a:br>
              <a:rPr lang="en-US" sz="2800" dirty="0">
                <a:effectLst/>
                <a:latin typeface="Arial" panose="020B0604020202020204" pitchFamily="34" charset="0"/>
                <a:ea typeface="Arial" panose="020B0604020202020204" pitchFamily="34" charset="0"/>
              </a:rPr>
            </a:br>
            <a:r>
              <a:rPr lang="en-US" sz="2800" dirty="0">
                <a:latin typeface="Arial" panose="020B0604020202020204" pitchFamily="34" charset="0"/>
                <a:ea typeface="Arial" panose="020B0604020202020204" pitchFamily="34" charset="0"/>
              </a:rPr>
              <a:t>P</a:t>
            </a:r>
            <a:r>
              <a:rPr lang="en-US" sz="2800" dirty="0">
                <a:effectLst/>
                <a:latin typeface="Arial" panose="020B0604020202020204" pitchFamily="34" charset="0"/>
                <a:ea typeface="Arial" panose="020B0604020202020204" pitchFamily="34" charset="0"/>
              </a:rPr>
              <a:t>rinting, </a:t>
            </a:r>
            <a:br>
              <a:rPr lang="en-US" sz="2800" dirty="0">
                <a:latin typeface="Arial" panose="020B0604020202020204" pitchFamily="34" charset="0"/>
                <a:ea typeface="Arial" panose="020B0604020202020204" pitchFamily="34" charset="0"/>
              </a:rPr>
            </a:br>
            <a:r>
              <a:rPr lang="en-US" sz="2800" dirty="0">
                <a:latin typeface="Arial" panose="020B0604020202020204" pitchFamily="34" charset="0"/>
                <a:ea typeface="Arial" panose="020B0604020202020204" pitchFamily="34" charset="0"/>
              </a:rPr>
              <a:t>N</a:t>
            </a:r>
            <a:r>
              <a:rPr lang="en-US" sz="2800" dirty="0">
                <a:effectLst/>
                <a:latin typeface="Arial" panose="020B0604020202020204" pitchFamily="34" charset="0"/>
                <a:ea typeface="Arial" panose="020B0604020202020204" pitchFamily="34" charset="0"/>
              </a:rPr>
              <a:t>avigating library resources, </a:t>
            </a:r>
            <a:br>
              <a:rPr lang="en-US" sz="2800" dirty="0">
                <a:latin typeface="Arial" panose="020B0604020202020204" pitchFamily="34" charset="0"/>
                <a:ea typeface="Arial" panose="020B0604020202020204" pitchFamily="34" charset="0"/>
              </a:rPr>
            </a:br>
            <a:r>
              <a:rPr lang="en-US" sz="2800" dirty="0">
                <a:latin typeface="Arial" panose="020B0604020202020204" pitchFamily="34" charset="0"/>
                <a:ea typeface="Arial" panose="020B0604020202020204" pitchFamily="34" charset="0"/>
              </a:rPr>
              <a:t>H</a:t>
            </a:r>
            <a:r>
              <a:rPr lang="en-US" sz="2800" dirty="0">
                <a:effectLst/>
                <a:latin typeface="Arial" panose="020B0604020202020204" pitchFamily="34" charset="0"/>
                <a:ea typeface="Arial" panose="020B0604020202020204" pitchFamily="34" charset="0"/>
              </a:rPr>
              <a:t>elping users navigate less defined requests by Connecting them with the appropriate services or staff best equipped to support their needs. </a:t>
            </a:r>
          </a:p>
          <a:p>
            <a:pPr marL="1093887" lvl="2" algn="l">
              <a:lnSpc>
                <a:spcPts val="6459"/>
              </a:lnSpc>
            </a:pPr>
            <a:endParaRPr lang="en-US" sz="3200" spc="37" dirty="0">
              <a:solidFill>
                <a:srgbClr val="000000"/>
              </a:solidFill>
              <a:latin typeface="Glacial Indifference"/>
              <a:ea typeface="Glacial Indifference"/>
              <a:cs typeface="Glacial Indifference"/>
              <a:sym typeface="Glacial Indifference"/>
              <a:hlinkClick r:id="rId2" tooltip="https://guides.lib.ucr.edu/UC_Library_Search?_gl=1*1g1c6us*_ga*MTU0MDU1MzQ1Ny4xNjU3MDU0ODAy*_ga_S8BZQKWST2*MTczMDMwODg0Ny42MTEuMS4xNzMwMzEzNTAwLjAuMC4w*_ga_Z1RGSBHBF7*MTczMDMwODg0Ny42MDkuMS4xNzMwMzEzNTAwLjAuMC4w"/>
            </a:endParaRPr>
          </a:p>
          <a:p>
            <a:pPr algn="l">
              <a:lnSpc>
                <a:spcPts val="6459"/>
              </a:lnSpc>
            </a:pPr>
            <a:endParaRPr lang="en-US" sz="3799" u="sng" spc="37" dirty="0">
              <a:solidFill>
                <a:srgbClr val="000000"/>
              </a:solidFill>
              <a:latin typeface="Glacial Indifference"/>
              <a:ea typeface="Glacial Indifference"/>
              <a:cs typeface="Glacial Indifference"/>
              <a:sym typeface="Glacial Indifference"/>
              <a:hlinkClick r:id="rId3" tooltip="https://www.youtube.com/watch?v=DUY_gjSR-zs"/>
            </a:endParaRPr>
          </a:p>
        </p:txBody>
      </p:sp>
      <p:sp>
        <p:nvSpPr>
          <p:cNvPr id="4" name="TextBox 4"/>
          <p:cNvSpPr txBox="1"/>
          <p:nvPr/>
        </p:nvSpPr>
        <p:spPr>
          <a:xfrm>
            <a:off x="1981200" y="226302"/>
            <a:ext cx="13679841" cy="1070549"/>
          </a:xfrm>
          <a:prstGeom prst="rect">
            <a:avLst/>
          </a:prstGeom>
        </p:spPr>
        <p:txBody>
          <a:bodyPr wrap="square" lIns="0" tIns="0" rIns="0" bIns="0" rtlCol="0" anchor="t">
            <a:spAutoFit/>
          </a:bodyPr>
          <a:lstStyle/>
          <a:p>
            <a:pPr algn="l">
              <a:lnSpc>
                <a:spcPts val="8250"/>
              </a:lnSpc>
            </a:pPr>
            <a:r>
              <a:rPr lang="en-US" sz="7500" spc="825" dirty="0">
                <a:solidFill>
                  <a:srgbClr val="000000"/>
                </a:solidFill>
                <a:latin typeface="Lovelo"/>
                <a:ea typeface="Lovelo"/>
                <a:cs typeface="Lovelo"/>
                <a:sym typeface="Lovelo"/>
              </a:rPr>
              <a:t>Library Support Desk</a:t>
            </a:r>
          </a:p>
        </p:txBody>
      </p:sp>
      <p:sp>
        <p:nvSpPr>
          <p:cNvPr id="5" name="AutoShape 5"/>
          <p:cNvSpPr/>
          <p:nvPr/>
        </p:nvSpPr>
        <p:spPr>
          <a:xfrm>
            <a:off x="0" y="9546582"/>
            <a:ext cx="18858879" cy="740418"/>
          </a:xfrm>
          <a:prstGeom prst="rect">
            <a:avLst/>
          </a:prstGeom>
          <a:solidFill>
            <a:srgbClr val="097969"/>
          </a:solidFill>
        </p:spPr>
        <p:txBody>
          <a:bodyPr/>
          <a:lstStyle/>
          <a:p>
            <a:endParaRPr lang="en-US" dirty="0"/>
          </a:p>
        </p:txBody>
      </p:sp>
      <p:pic>
        <p:nvPicPr>
          <p:cNvPr id="7" name="Picture 6">
            <a:extLst>
              <a:ext uri="{FF2B5EF4-FFF2-40B4-BE49-F238E27FC236}">
                <a16:creationId xmlns:a16="http://schemas.microsoft.com/office/drawing/2014/main" id="{78D01BA6-470D-4010-B68E-B25B3615F3EA}"/>
              </a:ext>
            </a:extLst>
          </p:cNvPr>
          <p:cNvPicPr>
            <a:picLocks noChangeAspect="1"/>
          </p:cNvPicPr>
          <p:nvPr/>
        </p:nvPicPr>
        <p:blipFill>
          <a:blip r:embed="rId4"/>
          <a:stretch>
            <a:fillRect/>
          </a:stretch>
        </p:blipFill>
        <p:spPr>
          <a:xfrm>
            <a:off x="11049000" y="6646917"/>
            <a:ext cx="5790038" cy="1951537"/>
          </a:xfrm>
          <a:prstGeom prst="rect">
            <a:avLst/>
          </a:prstGeom>
        </p:spPr>
      </p:pic>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152400" y="-322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DAC3ACC0-6167-494E-B2D4-3BCA281B041F}"/>
              </a:ext>
            </a:extLst>
          </p:cNvPr>
          <p:cNvSpPr txBox="1"/>
          <p:nvPr/>
        </p:nvSpPr>
        <p:spPr>
          <a:xfrm>
            <a:off x="11288634" y="8598455"/>
            <a:ext cx="4842801" cy="738664"/>
          </a:xfrm>
          <a:prstGeom prst="rect">
            <a:avLst/>
          </a:prstGeom>
          <a:noFill/>
        </p:spPr>
        <p:txBody>
          <a:bodyPr wrap="none" rtlCol="0">
            <a:spAutoFit/>
          </a:bodyPr>
          <a:lstStyle/>
          <a:p>
            <a:r>
              <a:rPr lang="en-US" sz="2400" b="1" dirty="0"/>
              <a:t>Get it at UC:</a:t>
            </a:r>
            <a:br>
              <a:rPr lang="en-US" dirty="0"/>
            </a:br>
            <a:r>
              <a:rPr lang="en-US" dirty="0">
                <a:hlinkClick r:id="rId5"/>
              </a:rPr>
              <a:t>https://www.youtube.com/watch?v=RUBr-iS_Jao</a:t>
            </a:r>
            <a:r>
              <a:rPr lang="en-US" dirty="0"/>
              <a:t> </a:t>
            </a:r>
          </a:p>
        </p:txBody>
      </p:sp>
      <p:pic>
        <p:nvPicPr>
          <p:cNvPr id="10" name="Picture 9">
            <a:extLst>
              <a:ext uri="{FF2B5EF4-FFF2-40B4-BE49-F238E27FC236}">
                <a16:creationId xmlns:a16="http://schemas.microsoft.com/office/drawing/2014/main" id="{D1B74866-7608-4F84-B2D4-70BCFDDB381C}"/>
              </a:ext>
            </a:extLst>
          </p:cNvPr>
          <p:cNvPicPr>
            <a:picLocks noChangeAspect="1"/>
          </p:cNvPicPr>
          <p:nvPr/>
        </p:nvPicPr>
        <p:blipFill>
          <a:blip r:embed="rId6"/>
          <a:stretch>
            <a:fillRect/>
          </a:stretch>
        </p:blipFill>
        <p:spPr>
          <a:xfrm>
            <a:off x="12695524" y="1772502"/>
            <a:ext cx="3469041" cy="461842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35708" y="1658950"/>
            <a:ext cx="9102564" cy="0"/>
          </a:xfrm>
          <a:prstGeom prst="line">
            <a:avLst/>
          </a:prstGeom>
          <a:ln w="57150" cap="flat">
            <a:solidFill>
              <a:srgbClr val="407AF6"/>
            </a:solidFill>
            <a:prstDash val="solid"/>
            <a:headEnd type="none" w="sm" len="sm"/>
            <a:tailEnd type="none" w="sm" len="sm"/>
          </a:ln>
        </p:spPr>
        <p:txBody>
          <a:bodyPr/>
          <a:lstStyle/>
          <a:p>
            <a:endParaRPr lang="en-US" dirty="0"/>
          </a:p>
        </p:txBody>
      </p:sp>
      <p:sp>
        <p:nvSpPr>
          <p:cNvPr id="3" name="TextBox 3"/>
          <p:cNvSpPr txBox="1"/>
          <p:nvPr/>
        </p:nvSpPr>
        <p:spPr>
          <a:xfrm>
            <a:off x="636297" y="542925"/>
            <a:ext cx="12467581" cy="1057275"/>
          </a:xfrm>
          <a:prstGeom prst="rect">
            <a:avLst/>
          </a:prstGeom>
        </p:spPr>
        <p:txBody>
          <a:bodyPr lIns="0" tIns="0" rIns="0" bIns="0" rtlCol="0" anchor="t">
            <a:spAutoFit/>
          </a:bodyPr>
          <a:lstStyle/>
          <a:p>
            <a:pPr algn="l">
              <a:lnSpc>
                <a:spcPts val="7950"/>
              </a:lnSpc>
            </a:pPr>
            <a:r>
              <a:rPr lang="en-US" sz="7500" spc="825" dirty="0">
                <a:solidFill>
                  <a:srgbClr val="000000"/>
                </a:solidFill>
                <a:latin typeface="Lovelo"/>
                <a:ea typeface="Lovelo"/>
                <a:cs typeface="Lovelo"/>
                <a:sym typeface="Lovelo"/>
              </a:rPr>
              <a:t>CONSULTATIONS</a:t>
            </a:r>
          </a:p>
        </p:txBody>
      </p:sp>
      <p:sp>
        <p:nvSpPr>
          <p:cNvPr id="4" name="TextBox 4"/>
          <p:cNvSpPr txBox="1"/>
          <p:nvPr/>
        </p:nvSpPr>
        <p:spPr>
          <a:xfrm>
            <a:off x="636297" y="1724660"/>
            <a:ext cx="9447950" cy="7312026"/>
          </a:xfrm>
          <a:prstGeom prst="rect">
            <a:avLst/>
          </a:prstGeom>
        </p:spPr>
        <p:txBody>
          <a:bodyPr lIns="0" tIns="0" rIns="0" bIns="0" rtlCol="0" anchor="t">
            <a:spAutoFit/>
          </a:bodyPr>
          <a:lstStyle/>
          <a:p>
            <a:pPr algn="l">
              <a:lnSpc>
                <a:spcPts val="6459"/>
              </a:lnSpc>
            </a:pPr>
            <a:r>
              <a:rPr lang="en-US" sz="3799" dirty="0">
                <a:solidFill>
                  <a:srgbClr val="000000"/>
                </a:solidFill>
                <a:latin typeface="Glacial Indifference"/>
                <a:ea typeface="Glacial Indifference"/>
                <a:cs typeface="Glacial Indifference"/>
                <a:sym typeface="Glacial Indifference"/>
              </a:rPr>
              <a:t>Students can request a one-on-one appointment with a librarian</a:t>
            </a:r>
          </a:p>
          <a:p>
            <a:pPr marL="820417" lvl="1" indent="-410209" algn="l">
              <a:lnSpc>
                <a:spcPts val="6459"/>
              </a:lnSpc>
              <a:buFont typeface="Arial"/>
              <a:buChar char="•"/>
            </a:pPr>
            <a:r>
              <a:rPr lang="en-US" sz="3799" dirty="0">
                <a:solidFill>
                  <a:srgbClr val="000000"/>
                </a:solidFill>
                <a:latin typeface="Glacial Indifference"/>
                <a:ea typeface="Glacial Indifference"/>
                <a:cs typeface="Glacial Indifference"/>
                <a:sym typeface="Glacial Indifference"/>
              </a:rPr>
              <a:t>Can be scheduled in-person or through Zoom</a:t>
            </a:r>
          </a:p>
          <a:p>
            <a:pPr marL="820417" lvl="1" indent="-410209" algn="l">
              <a:lnSpc>
                <a:spcPts val="6459"/>
              </a:lnSpc>
              <a:buFont typeface="Arial"/>
              <a:buChar char="•"/>
            </a:pPr>
            <a:r>
              <a:rPr lang="en-US" sz="3799" dirty="0">
                <a:solidFill>
                  <a:srgbClr val="000000"/>
                </a:solidFill>
                <a:latin typeface="Glacial Indifference"/>
                <a:ea typeface="Glacial Indifference"/>
                <a:cs typeface="Glacial Indifference"/>
                <a:sym typeface="Glacial Indifference"/>
              </a:rPr>
              <a:t>Students are matched with a librarian </a:t>
            </a:r>
          </a:p>
          <a:p>
            <a:pPr marL="820417" lvl="1" indent="-410209" algn="l">
              <a:lnSpc>
                <a:spcPts val="6459"/>
              </a:lnSpc>
              <a:buFont typeface="Arial"/>
              <a:buChar char="•"/>
            </a:pPr>
            <a:r>
              <a:rPr lang="en-US" sz="3799" dirty="0">
                <a:solidFill>
                  <a:srgbClr val="000000"/>
                </a:solidFill>
                <a:latin typeface="Glacial Indifference"/>
                <a:ea typeface="Glacial Indifference"/>
                <a:cs typeface="Glacial Indifference"/>
                <a:sym typeface="Glacial Indifference"/>
              </a:rPr>
              <a:t>Great way to establish a relationship with a librarian</a:t>
            </a:r>
          </a:p>
          <a:p>
            <a:pPr marL="820417" lvl="1" indent="-410209" algn="l">
              <a:lnSpc>
                <a:spcPts val="6459"/>
              </a:lnSpc>
              <a:buFont typeface="Arial"/>
              <a:buChar char="•"/>
            </a:pPr>
            <a:r>
              <a:rPr lang="en-US" sz="3799" dirty="0">
                <a:solidFill>
                  <a:srgbClr val="000000"/>
                </a:solidFill>
                <a:latin typeface="Glacial Indifference"/>
                <a:ea typeface="Glacial Indifference"/>
                <a:cs typeface="Glacial Indifference"/>
                <a:sym typeface="Glacial Indifference"/>
              </a:rPr>
              <a:t>Students fill out a </a:t>
            </a:r>
            <a:r>
              <a:rPr lang="en-US" sz="3799" u="sng" dirty="0">
                <a:solidFill>
                  <a:srgbClr val="000000"/>
                </a:solidFill>
                <a:latin typeface="Glacial Indifference"/>
                <a:ea typeface="Glacial Indifference"/>
                <a:cs typeface="Glacial Indifference"/>
                <a:sym typeface="Glacial Indifference"/>
                <a:hlinkClick r:id="rId2" tooltip="http://ucriverside.az1.qualtrics.com/jfe/form/SV_3CR5T7op1UHaaPj"/>
              </a:rPr>
              <a:t>form</a:t>
            </a:r>
            <a:r>
              <a:rPr lang="en-US" sz="3799" dirty="0">
                <a:solidFill>
                  <a:srgbClr val="000000"/>
                </a:solidFill>
                <a:latin typeface="Glacial Indifference"/>
                <a:ea typeface="Glacial Indifference"/>
                <a:cs typeface="Glacial Indifference"/>
                <a:sym typeface="Glacial Indifference"/>
              </a:rPr>
              <a:t> and we do the rest!</a:t>
            </a:r>
          </a:p>
        </p:txBody>
      </p:sp>
      <p:sp>
        <p:nvSpPr>
          <p:cNvPr id="5" name="AutoShape 5"/>
          <p:cNvSpPr/>
          <p:nvPr/>
        </p:nvSpPr>
        <p:spPr>
          <a:xfrm>
            <a:off x="0" y="9546582"/>
            <a:ext cx="18858879" cy="740418"/>
          </a:xfrm>
          <a:prstGeom prst="rect">
            <a:avLst/>
          </a:prstGeom>
          <a:solidFill>
            <a:srgbClr val="097969"/>
          </a:solidFill>
        </p:spPr>
        <p:txBody>
          <a:bodyPr/>
          <a:lstStyle/>
          <a:p>
            <a:endParaRPr lang="en-US" dirty="0"/>
          </a:p>
        </p:txBody>
      </p:sp>
      <p:sp>
        <p:nvSpPr>
          <p:cNvPr id="6" name="Freeform 6"/>
          <p:cNvSpPr/>
          <p:nvPr/>
        </p:nvSpPr>
        <p:spPr>
          <a:xfrm>
            <a:off x="10341292" y="-178132"/>
            <a:ext cx="7946707" cy="10465132"/>
          </a:xfrm>
          <a:custGeom>
            <a:avLst/>
            <a:gdLst/>
            <a:ahLst/>
            <a:cxnLst/>
            <a:rect l="l" t="t" r="r" b="b"/>
            <a:pathLst>
              <a:path w="7946707" h="10465132">
                <a:moveTo>
                  <a:pt x="0" y="0"/>
                </a:moveTo>
                <a:lnTo>
                  <a:pt x="7946708" y="0"/>
                </a:lnTo>
                <a:lnTo>
                  <a:pt x="7946708" y="10465132"/>
                </a:lnTo>
                <a:lnTo>
                  <a:pt x="0" y="10465132"/>
                </a:lnTo>
                <a:lnTo>
                  <a:pt x="0" y="0"/>
                </a:lnTo>
                <a:close/>
              </a:path>
            </a:pathLst>
          </a:custGeom>
          <a:blipFill>
            <a:blip r:embed="rId3"/>
            <a:stretch>
              <a:fillRect l="-865" r="-865"/>
            </a:stretch>
          </a:blipFill>
        </p:spPr>
        <p:txBody>
          <a:bodyPr/>
          <a:lstStyle/>
          <a:p>
            <a:endParaRPr lang="en-US" dirty="0"/>
          </a:p>
        </p:txBody>
      </p:sp>
      <p:grpSp>
        <p:nvGrpSpPr>
          <p:cNvPr id="7" name="Group 7"/>
          <p:cNvGrpSpPr/>
          <p:nvPr/>
        </p:nvGrpSpPr>
        <p:grpSpPr>
          <a:xfrm>
            <a:off x="10210800" y="290037"/>
            <a:ext cx="7946707" cy="10181271"/>
            <a:chOff x="0" y="-38100"/>
            <a:chExt cx="2168137" cy="2809898"/>
          </a:xfrm>
        </p:grpSpPr>
        <p:sp>
          <p:nvSpPr>
            <p:cNvPr id="8" name="Freeform 8"/>
            <p:cNvSpPr/>
            <p:nvPr/>
          </p:nvSpPr>
          <p:spPr>
            <a:xfrm>
              <a:off x="75177" y="62465"/>
              <a:ext cx="2092960" cy="2709333"/>
            </a:xfrm>
            <a:custGeom>
              <a:avLst/>
              <a:gdLst/>
              <a:ahLst/>
              <a:cxnLst/>
              <a:rect l="l" t="t" r="r" b="b"/>
              <a:pathLst>
                <a:path w="2092960" h="2709333">
                  <a:moveTo>
                    <a:pt x="0" y="0"/>
                  </a:moveTo>
                  <a:lnTo>
                    <a:pt x="2092960" y="0"/>
                  </a:lnTo>
                  <a:lnTo>
                    <a:pt x="2092960" y="2709333"/>
                  </a:lnTo>
                  <a:lnTo>
                    <a:pt x="0" y="2709333"/>
                  </a:lnTo>
                  <a:close/>
                </a:path>
              </a:pathLst>
            </a:custGeom>
            <a:solidFill>
              <a:srgbClr val="000000">
                <a:alpha val="0"/>
              </a:srgbClr>
            </a:solidFill>
            <a:ln w="9525" cap="sq">
              <a:solidFill>
                <a:srgbClr val="000000"/>
              </a:solidFill>
              <a:prstDash val="solid"/>
              <a:miter/>
            </a:ln>
          </p:spPr>
          <p:txBody>
            <a:bodyPr/>
            <a:lstStyle/>
            <a:p>
              <a:endParaRPr lang="en-US" dirty="0"/>
            </a:p>
          </p:txBody>
        </p:sp>
        <p:sp>
          <p:nvSpPr>
            <p:cNvPr id="9" name="TextBox 9"/>
            <p:cNvSpPr txBox="1"/>
            <p:nvPr/>
          </p:nvSpPr>
          <p:spPr>
            <a:xfrm>
              <a:off x="0" y="-38100"/>
              <a:ext cx="2092960" cy="2747433"/>
            </a:xfrm>
            <a:prstGeom prst="rect">
              <a:avLst/>
            </a:prstGeom>
          </p:spPr>
          <p:txBody>
            <a:bodyPr lIns="50800" tIns="50800" rIns="50800" bIns="50800" rtlCol="0" anchor="ctr"/>
            <a:lstStyle/>
            <a:p>
              <a:pPr algn="ctr">
                <a:lnSpc>
                  <a:spcPts val="2659"/>
                </a:lnSpc>
              </a:pPr>
              <a:endParaRPr dirty="0"/>
            </a:p>
          </p:txBody>
        </p:sp>
      </p:grpSp>
      <p:sp>
        <p:nvSpPr>
          <p:cNvPr id="10" name="Star: 5 Points 9">
            <a:extLst>
              <a:ext uri="{FF2B5EF4-FFF2-40B4-BE49-F238E27FC236}">
                <a16:creationId xmlns:a16="http://schemas.microsoft.com/office/drawing/2014/main" id="{03AF2ECD-823C-98AE-31AA-41C4EC72A3E0}"/>
              </a:ext>
            </a:extLst>
          </p:cNvPr>
          <p:cNvSpPr/>
          <p:nvPr/>
        </p:nvSpPr>
        <p:spPr>
          <a:xfrm>
            <a:off x="13754100" y="3885360"/>
            <a:ext cx="533400" cy="4572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C711015-EE44-56A7-CEAA-1C5B6DD2FE52}"/>
              </a:ext>
            </a:extLst>
          </p:cNvPr>
          <p:cNvPicPr>
            <a:picLocks noChangeAspect="1"/>
          </p:cNvPicPr>
          <p:nvPr/>
        </p:nvPicPr>
        <p:blipFill>
          <a:blip r:embed="rId4"/>
          <a:stretch>
            <a:fillRect/>
          </a:stretch>
        </p:blipFill>
        <p:spPr>
          <a:xfrm>
            <a:off x="13754100" y="6401639"/>
            <a:ext cx="615749" cy="524301"/>
          </a:xfrm>
          <a:prstGeom prst="rect">
            <a:avLst/>
          </a:prstGeom>
        </p:spPr>
      </p:pic>
      <p:sp>
        <p:nvSpPr>
          <p:cNvPr id="12" name="Star: 5 Points 11">
            <a:extLst>
              <a:ext uri="{FF2B5EF4-FFF2-40B4-BE49-F238E27FC236}">
                <a16:creationId xmlns:a16="http://schemas.microsoft.com/office/drawing/2014/main" id="{8106ED74-4378-650E-B618-79F23CFC6608}"/>
              </a:ext>
            </a:extLst>
          </p:cNvPr>
          <p:cNvSpPr/>
          <p:nvPr/>
        </p:nvSpPr>
        <p:spPr>
          <a:xfrm>
            <a:off x="17091560" y="1430350"/>
            <a:ext cx="533400" cy="457200"/>
          </a:xfrm>
          <a:prstGeom prst="star5">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8871C4E7-185C-DEAE-33E6-B6EC9D302D76}"/>
              </a:ext>
            </a:extLst>
          </p:cNvPr>
          <p:cNvPicPr>
            <a:picLocks noChangeAspect="1"/>
          </p:cNvPicPr>
          <p:nvPr/>
        </p:nvPicPr>
        <p:blipFill>
          <a:blip r:embed="rId5"/>
          <a:stretch>
            <a:fillRect/>
          </a:stretch>
        </p:blipFill>
        <p:spPr>
          <a:xfrm>
            <a:off x="17009211" y="2818577"/>
            <a:ext cx="615749" cy="524301"/>
          </a:xfrm>
          <a:prstGeom prst="rect">
            <a:avLst/>
          </a:prstGeom>
        </p:spPr>
      </p:pic>
      <p:pic>
        <p:nvPicPr>
          <p:cNvPr id="14" name="Picture 13">
            <a:extLst>
              <a:ext uri="{FF2B5EF4-FFF2-40B4-BE49-F238E27FC236}">
                <a16:creationId xmlns:a16="http://schemas.microsoft.com/office/drawing/2014/main" id="{F6435AE2-4AAC-79B4-F474-D0386E9F1803}"/>
              </a:ext>
            </a:extLst>
          </p:cNvPr>
          <p:cNvPicPr>
            <a:picLocks noChangeAspect="1"/>
          </p:cNvPicPr>
          <p:nvPr/>
        </p:nvPicPr>
        <p:blipFill>
          <a:blip r:embed="rId5"/>
          <a:stretch>
            <a:fillRect/>
          </a:stretch>
        </p:blipFill>
        <p:spPr>
          <a:xfrm>
            <a:off x="16990322" y="4080410"/>
            <a:ext cx="615749" cy="52430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Ucr Tomas Rivera Library Surrounded By Lush Green Trees Wallpaper | WallpapersOK">
            <a:extLst>
              <a:ext uri="{FF2B5EF4-FFF2-40B4-BE49-F238E27FC236}">
                <a16:creationId xmlns:a16="http://schemas.microsoft.com/office/drawing/2014/main" id="{51E83851-ABC2-CC91-F93A-C5B362982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8" r="26089"/>
          <a:stretch>
            <a:fillRect/>
          </a:stretch>
        </p:blipFill>
        <p:spPr bwMode="auto">
          <a:xfrm>
            <a:off x="4864042" y="10"/>
            <a:ext cx="13423961" cy="10286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3" name="Freeform: Shape 103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683509" cy="10287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035" name="Freeform: Shape 103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669793" cy="10287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7" name="Rectangle 103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3839" y="908685"/>
            <a:ext cx="109728" cy="82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39" name="Rectangle 103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366" y="3665220"/>
            <a:ext cx="500634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extBox 2"/>
          <p:cNvSpPr txBox="1"/>
          <p:nvPr/>
        </p:nvSpPr>
        <p:spPr>
          <a:xfrm>
            <a:off x="189015" y="342900"/>
            <a:ext cx="5158359" cy="8087868"/>
          </a:xfrm>
          <a:prstGeom prst="rect">
            <a:avLst/>
          </a:prstGeom>
        </p:spPr>
        <p:txBody>
          <a:bodyPr vert="horz" lIns="91440" tIns="45720" rIns="91440" bIns="45720" rtlCol="0" anchor="t">
            <a:normAutofit fontScale="92500" lnSpcReduction="10000"/>
          </a:bodyPr>
          <a:lstStyle/>
          <a:p>
            <a:pPr>
              <a:lnSpc>
                <a:spcPct val="90000"/>
              </a:lnSpc>
              <a:spcBef>
                <a:spcPct val="0"/>
              </a:spcBef>
              <a:spcAft>
                <a:spcPts val="600"/>
              </a:spcAft>
            </a:pPr>
            <a:r>
              <a:rPr lang="en-US" sz="2000" b="1" spc="458" dirty="0">
                <a:sym typeface="Glacial Indifference Bold"/>
              </a:rPr>
              <a:t>NEW AT THE LIBRARY</a:t>
            </a:r>
            <a:r>
              <a:rPr lang="en-US" sz="2000" b="1" spc="392" dirty="0">
                <a:sym typeface="Glacial Indifference Bold"/>
              </a:rPr>
              <a:t> FOR OUR GRAD STUDENTS</a:t>
            </a:r>
          </a:p>
          <a:p>
            <a:pPr indent="-228600">
              <a:lnSpc>
                <a:spcPct val="90000"/>
              </a:lnSpc>
              <a:spcBef>
                <a:spcPct val="0"/>
              </a:spcBef>
              <a:spcAft>
                <a:spcPts val="600"/>
              </a:spcAft>
              <a:buFont typeface="Arial" panose="020B0604020202020204" pitchFamily="34" charset="0"/>
              <a:buChar char="•"/>
            </a:pPr>
            <a:endParaRPr lang="en-US" sz="2000" b="1" spc="392" dirty="0">
              <a:sym typeface="Glacial Indifference Bold"/>
            </a:endParaRPr>
          </a:p>
          <a:p>
            <a:pPr indent="-228600">
              <a:lnSpc>
                <a:spcPct val="90000"/>
              </a:lnSpc>
              <a:spcBef>
                <a:spcPct val="0"/>
              </a:spcBef>
              <a:spcAft>
                <a:spcPts val="600"/>
              </a:spcAft>
              <a:buFont typeface="Arial" panose="020B0604020202020204" pitchFamily="34" charset="0"/>
              <a:buChar char="•"/>
            </a:pPr>
            <a:endParaRPr lang="en-US" sz="3200" b="1" spc="350" dirty="0">
              <a:sym typeface="Glacial Indifference Bold"/>
            </a:endParaRPr>
          </a:p>
          <a:p>
            <a:pPr>
              <a:lnSpc>
                <a:spcPct val="90000"/>
              </a:lnSpc>
              <a:spcBef>
                <a:spcPct val="0"/>
              </a:spcBef>
              <a:spcAft>
                <a:spcPts val="600"/>
              </a:spcAft>
            </a:pPr>
            <a:r>
              <a:rPr lang="en-US" sz="3200" b="1" spc="350" dirty="0" err="1">
                <a:sym typeface="Glacial Indifference Bold"/>
              </a:rPr>
              <a:t>GradVantage</a:t>
            </a:r>
            <a:endParaRPr lang="en-US" sz="3200" b="1" spc="350" dirty="0">
              <a:sym typeface="Glacial Indifference Bold"/>
            </a:endParaRPr>
          </a:p>
          <a:p>
            <a:pPr indent="-228600">
              <a:lnSpc>
                <a:spcPct val="90000"/>
              </a:lnSpc>
              <a:spcBef>
                <a:spcPct val="0"/>
              </a:spcBef>
              <a:spcAft>
                <a:spcPts val="600"/>
              </a:spcAft>
              <a:buFont typeface="Arial" panose="020B0604020202020204" pitchFamily="34" charset="0"/>
              <a:buChar char="•"/>
            </a:pPr>
            <a:r>
              <a:rPr lang="en-US" sz="2000" i="1" spc="350" dirty="0">
                <a:sym typeface="Glacial Indifference Italics"/>
              </a:rPr>
              <a:t>Rivera Library, 1st Floor</a:t>
            </a:r>
          </a:p>
          <a:p>
            <a:pPr indent="-228600">
              <a:lnSpc>
                <a:spcPct val="90000"/>
              </a:lnSpc>
              <a:spcBef>
                <a:spcPct val="0"/>
              </a:spcBef>
              <a:spcAft>
                <a:spcPts val="600"/>
              </a:spcAft>
              <a:buFont typeface="Arial" panose="020B0604020202020204" pitchFamily="34" charset="0"/>
              <a:buChar char="•"/>
            </a:pPr>
            <a:endParaRPr lang="en-US" sz="2000" i="1" spc="350" dirty="0">
              <a:sym typeface="Glacial Indifference Italics"/>
            </a:endParaRPr>
          </a:p>
          <a:p>
            <a:pPr indent="-228600">
              <a:lnSpc>
                <a:spcPct val="90000"/>
              </a:lnSpc>
              <a:spcBef>
                <a:spcPct val="0"/>
              </a:spcBef>
              <a:spcAft>
                <a:spcPts val="600"/>
              </a:spcAft>
              <a:buFont typeface="Arial" panose="020B0604020202020204" pitchFamily="34" charset="0"/>
              <a:buChar char="•"/>
            </a:pPr>
            <a:r>
              <a:rPr lang="en-US" sz="2000" spc="350" dirty="0">
                <a:sym typeface="Glacial Indifference"/>
              </a:rPr>
              <a:t>A new collaborative service and space hosted by Library Teaching and Learning and Grad Success, this center houses the TA Development Program and librarians and staff who are experts in teaching, learning, and assessment to </a:t>
            </a:r>
            <a:r>
              <a:rPr lang="en-US" sz="2000" b="1" spc="350" dirty="0">
                <a:sym typeface="Glacial Indifference"/>
              </a:rPr>
              <a:t>support our graduate student instructors </a:t>
            </a:r>
            <a:r>
              <a:rPr lang="en-US" sz="2000" spc="350" dirty="0">
                <a:sym typeface="Glacial Indifference"/>
              </a:rPr>
              <a:t>and their teaching development</a:t>
            </a:r>
          </a:p>
          <a:p>
            <a:pPr indent="-228600">
              <a:lnSpc>
                <a:spcPct val="90000"/>
              </a:lnSpc>
              <a:spcBef>
                <a:spcPct val="0"/>
              </a:spcBef>
              <a:spcAft>
                <a:spcPts val="600"/>
              </a:spcAft>
              <a:buFont typeface="Arial" panose="020B0604020202020204" pitchFamily="34" charset="0"/>
              <a:buChar char="•"/>
            </a:pPr>
            <a:endParaRPr lang="en-US" sz="2000" spc="350" dirty="0">
              <a:sym typeface="Glacial Indifference"/>
            </a:endParaRPr>
          </a:p>
          <a:p>
            <a:pPr indent="-228600">
              <a:lnSpc>
                <a:spcPct val="90000"/>
              </a:lnSpc>
              <a:spcBef>
                <a:spcPct val="0"/>
              </a:spcBef>
              <a:spcAft>
                <a:spcPts val="600"/>
              </a:spcAft>
              <a:buFont typeface="Arial" panose="020B0604020202020204" pitchFamily="34" charset="0"/>
              <a:buChar char="•"/>
            </a:pPr>
            <a:r>
              <a:rPr lang="en-US" sz="2800" b="1" spc="350" dirty="0">
                <a:sym typeface="Glacial Indifference Bold"/>
              </a:rPr>
              <a:t>Grad Student Study Space</a:t>
            </a:r>
          </a:p>
          <a:p>
            <a:pPr indent="-228600">
              <a:lnSpc>
                <a:spcPct val="90000"/>
              </a:lnSpc>
              <a:spcBef>
                <a:spcPct val="0"/>
              </a:spcBef>
              <a:spcAft>
                <a:spcPts val="600"/>
              </a:spcAft>
              <a:buFont typeface="Arial" panose="020B0604020202020204" pitchFamily="34" charset="0"/>
              <a:buChar char="•"/>
            </a:pPr>
            <a:r>
              <a:rPr lang="en-US" sz="2800" i="1" spc="350" dirty="0">
                <a:sym typeface="Glacial Indifference Italics"/>
              </a:rPr>
              <a:t>Rivera Library, 2nd Floor</a:t>
            </a:r>
          </a:p>
          <a:p>
            <a:pPr indent="-228600">
              <a:lnSpc>
                <a:spcPct val="90000"/>
              </a:lnSpc>
              <a:spcBef>
                <a:spcPct val="0"/>
              </a:spcBef>
              <a:spcAft>
                <a:spcPts val="600"/>
              </a:spcAft>
              <a:buFont typeface="Arial" panose="020B0604020202020204" pitchFamily="34" charset="0"/>
              <a:buChar char="•"/>
            </a:pPr>
            <a:endParaRPr lang="en-US" sz="2000" i="1" spc="350" dirty="0">
              <a:sym typeface="Glacial Indifference Italics"/>
            </a:endParaRPr>
          </a:p>
          <a:p>
            <a:pPr indent="-228600">
              <a:lnSpc>
                <a:spcPct val="90000"/>
              </a:lnSpc>
              <a:spcBef>
                <a:spcPct val="0"/>
              </a:spcBef>
              <a:spcAft>
                <a:spcPts val="600"/>
              </a:spcAft>
              <a:buFont typeface="Arial" panose="020B0604020202020204" pitchFamily="34" charset="0"/>
              <a:buChar char="•"/>
            </a:pPr>
            <a:r>
              <a:rPr lang="en-US" sz="2000" spc="350" dirty="0">
                <a:sym typeface="Glacial Indifference"/>
              </a:rPr>
              <a:t>This renovated wing features more seating and a range of options, for solo study or group conversations. Limited to grad students only</a:t>
            </a:r>
          </a:p>
          <a:p>
            <a:pPr indent="-228600">
              <a:lnSpc>
                <a:spcPct val="90000"/>
              </a:lnSpc>
              <a:spcBef>
                <a:spcPct val="0"/>
              </a:spcBef>
              <a:spcAft>
                <a:spcPts val="600"/>
              </a:spcAft>
              <a:buFont typeface="Arial" panose="020B0604020202020204" pitchFamily="34" charset="0"/>
              <a:buChar char="•"/>
            </a:pPr>
            <a:r>
              <a:rPr lang="en-US" sz="1200" spc="350" dirty="0">
                <a:sym typeface="Glacial Indifference"/>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623400" y="190500"/>
            <a:ext cx="17041200" cy="1414800"/>
          </a:xfrm>
          <a:prstGeom prst="rect">
            <a:avLst/>
          </a:prstGeom>
        </p:spPr>
        <p:txBody>
          <a:bodyPr spcFirstLastPara="1" vert="horz" wrap="square" lIns="182850" tIns="182850" rIns="182850" bIns="182850" rtlCol="0" anchor="t" anchorCtr="0">
            <a:noAutofit/>
          </a:bodyPr>
          <a:lstStyle/>
          <a:p>
            <a:pPr algn="l"/>
            <a:r>
              <a:rPr lang="en" sz="6000" b="1" dirty="0">
                <a:latin typeface="Arial" panose="020B0604020202020204" pitchFamily="34" charset="0"/>
                <a:ea typeface="Arial"/>
                <a:cs typeface="Arial" panose="020B0604020202020204" pitchFamily="34" charset="0"/>
                <a:sym typeface="Arial"/>
              </a:rPr>
              <a:t>UCR Libraries Research Services</a:t>
            </a:r>
            <a:br>
              <a:rPr lang="en" sz="6000" b="1" dirty="0">
                <a:latin typeface="Arial" panose="020B0604020202020204" pitchFamily="34" charset="0"/>
                <a:ea typeface="Arial"/>
                <a:cs typeface="Arial" panose="020B0604020202020204" pitchFamily="34" charset="0"/>
                <a:sym typeface="Arial"/>
              </a:rPr>
            </a:br>
            <a:r>
              <a:rPr lang="en" sz="6000" b="1" dirty="0">
                <a:latin typeface="Arial" panose="020B0604020202020204" pitchFamily="34" charset="0"/>
                <a:ea typeface="Arial"/>
                <a:cs typeface="Arial" panose="020B0604020202020204" pitchFamily="34" charset="0"/>
                <a:sym typeface="Arial"/>
              </a:rPr>
              <a:t>Orbach Science Library  </a:t>
            </a:r>
            <a:endParaRPr sz="6000" b="1" dirty="0">
              <a:latin typeface="Arial" panose="020B0604020202020204" pitchFamily="34" charset="0"/>
              <a:ea typeface="Arial"/>
              <a:cs typeface="Arial" panose="020B0604020202020204" pitchFamily="34" charset="0"/>
              <a:sym typeface="Arial"/>
            </a:endParaRPr>
          </a:p>
        </p:txBody>
      </p:sp>
      <p:sp>
        <p:nvSpPr>
          <p:cNvPr id="78" name="Google Shape;78;p15"/>
          <p:cNvSpPr txBox="1">
            <a:spLocks noGrp="1"/>
          </p:cNvSpPr>
          <p:nvPr>
            <p:ph type="body" idx="1"/>
          </p:nvPr>
        </p:nvSpPr>
        <p:spPr>
          <a:xfrm>
            <a:off x="9372600" y="2479450"/>
            <a:ext cx="8172450" cy="3911600"/>
          </a:xfrm>
          <a:prstGeom prst="rect">
            <a:avLst/>
          </a:prstGeom>
          <a:solidFill>
            <a:srgbClr val="FFD966"/>
          </a:solidFill>
          <a:ln w="9525" cap="flat" cmpd="sng">
            <a:solidFill>
              <a:srgbClr val="000000"/>
            </a:solidFill>
            <a:prstDash val="solid"/>
            <a:round/>
            <a:headEnd type="none" w="sm" len="sm"/>
            <a:tailEnd type="none" w="sm" len="sm"/>
          </a:ln>
        </p:spPr>
        <p:txBody>
          <a:bodyPr spcFirstLastPara="1" vert="horz" wrap="square" lIns="182850" tIns="182850" rIns="182850" bIns="182850" rtlCol="0" anchor="t" anchorCtr="0">
            <a:normAutofit fontScale="25000" lnSpcReduction="20000"/>
          </a:bodyPr>
          <a:lstStyle/>
          <a:p>
            <a:pPr marL="0" indent="0" algn="ctr">
              <a:buNone/>
            </a:pPr>
            <a:endParaRPr lang="en" sz="7400" b="1" dirty="0">
              <a:solidFill>
                <a:srgbClr val="000000"/>
              </a:solidFill>
              <a:latin typeface="Arial" panose="020B0604020202020204" pitchFamily="34" charset="0"/>
              <a:ea typeface="Arial"/>
              <a:cs typeface="Arial" panose="020B0604020202020204" pitchFamily="34" charset="0"/>
              <a:sym typeface="Arial"/>
            </a:endParaRPr>
          </a:p>
          <a:p>
            <a:pPr marL="0" indent="0" algn="ctr">
              <a:buNone/>
            </a:pPr>
            <a:endParaRPr lang="en" sz="7400" b="1" dirty="0">
              <a:solidFill>
                <a:srgbClr val="000000"/>
              </a:solidFill>
              <a:latin typeface="Arial" panose="020B0604020202020204" pitchFamily="34" charset="0"/>
              <a:ea typeface="Arial"/>
              <a:cs typeface="Arial" panose="020B0604020202020204" pitchFamily="34" charset="0"/>
              <a:sym typeface="Arial"/>
            </a:endParaRPr>
          </a:p>
          <a:p>
            <a:pPr marL="0" indent="0" algn="ctr">
              <a:buNone/>
            </a:pPr>
            <a:r>
              <a:rPr lang="en" sz="9600" b="1" dirty="0">
                <a:solidFill>
                  <a:srgbClr val="000000"/>
                </a:solidFill>
                <a:latin typeface="Arial" panose="020B0604020202020204" pitchFamily="34" charset="0"/>
                <a:ea typeface="Arial"/>
                <a:cs typeface="Arial" panose="020B0604020202020204" pitchFamily="34" charset="0"/>
                <a:sym typeface="Arial"/>
              </a:rPr>
              <a:t>Innovative Media Librarian</a:t>
            </a:r>
            <a:endParaRPr sz="96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2400"/>
              </a:spcBef>
              <a:buNone/>
            </a:pPr>
            <a:r>
              <a:rPr lang="en" sz="9600" b="1" dirty="0">
                <a:solidFill>
                  <a:srgbClr val="000000"/>
                </a:solidFill>
                <a:latin typeface="Arial" panose="020B0604020202020204" pitchFamily="34" charset="0"/>
                <a:ea typeface="Arial"/>
                <a:cs typeface="Arial" panose="020B0604020202020204" pitchFamily="34" charset="0"/>
                <a:sym typeface="Arial"/>
              </a:rPr>
              <a:t>Digital Scholarship Librarian</a:t>
            </a:r>
            <a:endParaRPr sz="96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2400"/>
              </a:spcBef>
              <a:buNone/>
            </a:pPr>
            <a:r>
              <a:rPr lang="en" sz="9600" b="1" dirty="0">
                <a:solidFill>
                  <a:srgbClr val="000000"/>
                </a:solidFill>
                <a:latin typeface="Arial" panose="020B0604020202020204" pitchFamily="34" charset="0"/>
                <a:ea typeface="Arial"/>
                <a:cs typeface="Arial" panose="020B0604020202020204" pitchFamily="34" charset="0"/>
                <a:sym typeface="Arial"/>
              </a:rPr>
              <a:t>Geospatial Information Systems Librarian</a:t>
            </a:r>
            <a:endParaRPr sz="96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2400"/>
              </a:spcBef>
              <a:spcAft>
                <a:spcPts val="2400"/>
              </a:spcAft>
              <a:buNone/>
            </a:pPr>
            <a:r>
              <a:rPr lang="en" sz="9600" b="1" dirty="0">
                <a:solidFill>
                  <a:srgbClr val="000000"/>
                </a:solidFill>
                <a:latin typeface="Arial" panose="020B0604020202020204" pitchFamily="34" charset="0"/>
                <a:ea typeface="Arial"/>
                <a:cs typeface="Arial" panose="020B0604020202020204" pitchFamily="34" charset="0"/>
                <a:sym typeface="Arial"/>
              </a:rPr>
              <a:t>Research Data Scientist</a:t>
            </a:r>
            <a:br>
              <a:rPr lang="en" sz="9600" b="1" dirty="0">
                <a:solidFill>
                  <a:srgbClr val="000000"/>
                </a:solidFill>
                <a:latin typeface="Arial" panose="020B0604020202020204" pitchFamily="34" charset="0"/>
                <a:ea typeface="Arial"/>
                <a:cs typeface="Arial" panose="020B0604020202020204" pitchFamily="34" charset="0"/>
                <a:sym typeface="Arial"/>
              </a:rPr>
            </a:br>
            <a:br>
              <a:rPr lang="en" sz="9600" b="1" dirty="0">
                <a:solidFill>
                  <a:srgbClr val="000000"/>
                </a:solidFill>
                <a:latin typeface="Arial" panose="020B0604020202020204" pitchFamily="34" charset="0"/>
                <a:ea typeface="Arial"/>
                <a:cs typeface="Arial" panose="020B0604020202020204" pitchFamily="34" charset="0"/>
                <a:sym typeface="Arial"/>
              </a:rPr>
            </a:br>
            <a:r>
              <a:rPr lang="en" sz="9600" b="1" dirty="0">
                <a:solidFill>
                  <a:srgbClr val="FF0000"/>
                </a:solidFill>
                <a:latin typeface="Arial" panose="020B0604020202020204" pitchFamily="34" charset="0"/>
                <a:ea typeface="Arial"/>
                <a:cs typeface="Arial" panose="020B0604020202020204" pitchFamily="34" charset="0"/>
                <a:sym typeface="Arial"/>
              </a:rPr>
              <a:t>AI Research Librarian (2)</a:t>
            </a:r>
            <a:br>
              <a:rPr lang="en" sz="9600" b="1" dirty="0">
                <a:solidFill>
                  <a:srgbClr val="FF0000"/>
                </a:solidFill>
                <a:latin typeface="Arial" panose="020B0604020202020204" pitchFamily="34" charset="0"/>
                <a:ea typeface="Arial"/>
                <a:cs typeface="Arial" panose="020B0604020202020204" pitchFamily="34" charset="0"/>
                <a:sym typeface="Arial"/>
              </a:rPr>
            </a:br>
            <a:r>
              <a:rPr lang="en" sz="9600" b="1" dirty="0">
                <a:solidFill>
                  <a:srgbClr val="FF0000"/>
                </a:solidFill>
                <a:latin typeface="Arial" panose="020B0604020202020204" pitchFamily="34" charset="0"/>
                <a:ea typeface="Arial"/>
                <a:cs typeface="Arial" panose="020B0604020202020204" pitchFamily="34" charset="0"/>
                <a:sym typeface="Arial"/>
              </a:rPr>
              <a:t> AI ResearchScientist</a:t>
            </a:r>
            <a:br>
              <a:rPr lang="en" sz="9600" b="1" dirty="0">
                <a:solidFill>
                  <a:srgbClr val="000000"/>
                </a:solidFill>
                <a:latin typeface="Arial" panose="020B0604020202020204" pitchFamily="34" charset="0"/>
                <a:ea typeface="Arial"/>
                <a:cs typeface="Arial" panose="020B0604020202020204" pitchFamily="34" charset="0"/>
                <a:sym typeface="Arial"/>
              </a:rPr>
            </a:br>
            <a:endParaRPr lang="en" sz="96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2400"/>
              </a:spcBef>
              <a:spcAft>
                <a:spcPts val="2400"/>
              </a:spcAft>
              <a:buNone/>
            </a:pPr>
            <a:endParaRPr b="1" dirty="0">
              <a:solidFill>
                <a:srgbClr val="000000"/>
              </a:solidFill>
              <a:latin typeface="Arial" panose="020B0604020202020204" pitchFamily="34" charset="0"/>
              <a:ea typeface="Arial"/>
              <a:cs typeface="Arial" panose="020B0604020202020204" pitchFamily="34" charset="0"/>
              <a:sym typeface="Arial"/>
            </a:endParaRPr>
          </a:p>
        </p:txBody>
      </p:sp>
      <p:sp>
        <p:nvSpPr>
          <p:cNvPr id="79" name="Google Shape;79;p15"/>
          <p:cNvSpPr txBox="1">
            <a:spLocks noGrp="1"/>
          </p:cNvSpPr>
          <p:nvPr>
            <p:ph type="body" idx="2"/>
          </p:nvPr>
        </p:nvSpPr>
        <p:spPr>
          <a:xfrm>
            <a:off x="304800" y="2600918"/>
            <a:ext cx="8019974" cy="3911600"/>
          </a:xfrm>
          <a:prstGeom prst="rect">
            <a:avLst/>
          </a:prstGeom>
          <a:solidFill>
            <a:srgbClr val="FFD966"/>
          </a:solidFill>
          <a:ln w="9525" cap="flat" cmpd="sng">
            <a:solidFill>
              <a:srgbClr val="000000"/>
            </a:solidFill>
            <a:prstDash val="solid"/>
            <a:round/>
            <a:headEnd type="none" w="sm" len="sm"/>
            <a:tailEnd type="none" w="sm" len="sm"/>
          </a:ln>
        </p:spPr>
        <p:txBody>
          <a:bodyPr spcFirstLastPara="1" vert="horz" wrap="square" lIns="182850" tIns="182850" rIns="182850" bIns="182850" rtlCol="0" anchor="t" anchorCtr="0">
            <a:normAutofit/>
          </a:bodyPr>
          <a:lstStyle/>
          <a:p>
            <a:pPr marL="0" indent="0" algn="ctr">
              <a:buNone/>
            </a:pPr>
            <a:br>
              <a:rPr lang="en" sz="2400" b="1" dirty="0">
                <a:solidFill>
                  <a:srgbClr val="000000"/>
                </a:solidFill>
                <a:latin typeface="Arial" panose="020B0604020202020204" pitchFamily="34" charset="0"/>
                <a:ea typeface="Arial"/>
                <a:cs typeface="Arial" panose="020B0604020202020204" pitchFamily="34" charset="0"/>
                <a:sym typeface="Arial"/>
              </a:rPr>
            </a:br>
            <a:r>
              <a:rPr lang="en" sz="2400" b="1" dirty="0">
                <a:solidFill>
                  <a:srgbClr val="000000"/>
                </a:solidFill>
                <a:latin typeface="Arial" panose="020B0604020202020204" pitchFamily="34" charset="0"/>
                <a:ea typeface="Arial"/>
                <a:cs typeface="Arial" panose="020B0604020202020204" pitchFamily="34" charset="0"/>
                <a:sym typeface="Arial"/>
              </a:rPr>
              <a:t>Director of Research Services</a:t>
            </a:r>
            <a:endParaRPr sz="24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2400"/>
              </a:spcBef>
              <a:buNone/>
            </a:pPr>
            <a:r>
              <a:rPr lang="en" sz="2400" b="1" dirty="0">
                <a:solidFill>
                  <a:srgbClr val="000000"/>
                </a:solidFill>
                <a:latin typeface="Arial" panose="020B0604020202020204" pitchFamily="34" charset="0"/>
                <a:ea typeface="Arial"/>
                <a:cs typeface="Arial" panose="020B0604020202020204" pitchFamily="34" charset="0"/>
                <a:sym typeface="Arial"/>
              </a:rPr>
              <a:t>Maker Space/Robotics Lab  Services Coordinator</a:t>
            </a:r>
            <a:endParaRPr sz="24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2400"/>
              </a:spcBef>
              <a:buNone/>
            </a:pPr>
            <a:r>
              <a:rPr lang="en" sz="2400" b="1" dirty="0">
                <a:solidFill>
                  <a:srgbClr val="000000"/>
                </a:solidFill>
                <a:latin typeface="Arial" panose="020B0604020202020204" pitchFamily="34" charset="0"/>
                <a:ea typeface="Arial"/>
                <a:cs typeface="Arial" panose="020B0604020202020204" pitchFamily="34" charset="0"/>
                <a:sym typeface="Arial"/>
              </a:rPr>
              <a:t>Research Services Infrormantion Assistant</a:t>
            </a:r>
            <a:endParaRPr sz="24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2400"/>
              </a:spcBef>
              <a:spcAft>
                <a:spcPts val="2400"/>
              </a:spcAft>
              <a:buNone/>
            </a:pPr>
            <a:r>
              <a:rPr lang="en" sz="2400" b="1" dirty="0">
                <a:solidFill>
                  <a:srgbClr val="000000"/>
                </a:solidFill>
                <a:latin typeface="Arial" panose="020B0604020202020204" pitchFamily="34" charset="0"/>
                <a:ea typeface="Arial"/>
                <a:cs typeface="Arial" panose="020B0604020202020204" pitchFamily="34" charset="0"/>
                <a:sym typeface="Arial"/>
              </a:rPr>
              <a:t>Medical  &amp; Clinical Outreach Librarian</a:t>
            </a:r>
            <a:endParaRPr sz="2400" b="1" dirty="0">
              <a:solidFill>
                <a:srgbClr val="000000"/>
              </a:solidFill>
              <a:latin typeface="Arial" panose="020B0604020202020204" pitchFamily="34" charset="0"/>
              <a:ea typeface="Arial"/>
              <a:cs typeface="Arial" panose="020B0604020202020204" pitchFamily="34" charset="0"/>
              <a:sym typeface="Arial"/>
            </a:endParaRPr>
          </a:p>
        </p:txBody>
      </p:sp>
      <p:pic>
        <p:nvPicPr>
          <p:cNvPr id="80" name="Google Shape;80;p15" title="qrcode_library.ucr.edu.png"/>
          <p:cNvPicPr preferRelativeResize="0"/>
          <p:nvPr/>
        </p:nvPicPr>
        <p:blipFill>
          <a:blip r:embed="rId3">
            <a:alphaModFix/>
          </a:blip>
          <a:stretch>
            <a:fillRect/>
          </a:stretch>
        </p:blipFill>
        <p:spPr>
          <a:xfrm>
            <a:off x="7491250" y="6551450"/>
            <a:ext cx="3305500" cy="3305500"/>
          </a:xfrm>
          <a:prstGeom prst="rect">
            <a:avLst/>
          </a:prstGeom>
          <a:noFill/>
          <a:ln w="9525" cap="flat" cmpd="sng">
            <a:solidFill>
              <a:schemeClr val="accent1"/>
            </a:solidFill>
            <a:prstDash val="solid"/>
            <a:round/>
            <a:headEnd type="none" w="sm" len="sm"/>
            <a:tailEnd type="none" w="sm" len="sm"/>
          </a:ln>
        </p:spPr>
      </p:pic>
      <p:pic>
        <p:nvPicPr>
          <p:cNvPr id="1026" name="Picture 2" descr="Orbach Science Library | Library">
            <a:extLst>
              <a:ext uri="{FF2B5EF4-FFF2-40B4-BE49-F238E27FC236}">
                <a16:creationId xmlns:a16="http://schemas.microsoft.com/office/drawing/2014/main" id="{B10BF92B-85D8-4038-A6EE-A83DD01F4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763350"/>
            <a:ext cx="6172200" cy="34872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VERSIDE: Exhibit on civil rights ...">
            <a:extLst>
              <a:ext uri="{FF2B5EF4-FFF2-40B4-BE49-F238E27FC236}">
                <a16:creationId xmlns:a16="http://schemas.microsoft.com/office/drawing/2014/main" id="{7345C5EC-4075-4C43-B2D6-EE0E1060B8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1000" y="7253958"/>
            <a:ext cx="4648200" cy="26029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ECFB"/>
        </a:solidFill>
        <a:effectLst/>
      </p:bgPr>
    </p:bg>
    <p:spTree>
      <p:nvGrpSpPr>
        <p:cNvPr id="1" name=""/>
        <p:cNvGrpSpPr/>
        <p:nvPr/>
      </p:nvGrpSpPr>
      <p:grpSpPr>
        <a:xfrm>
          <a:off x="0" y="0"/>
          <a:ext cx="0" cy="0"/>
          <a:chOff x="0" y="0"/>
          <a:chExt cx="0" cy="0"/>
        </a:xfrm>
      </p:grpSpPr>
      <p:sp>
        <p:nvSpPr>
          <p:cNvPr id="2" name="TextBox 2"/>
          <p:cNvSpPr txBox="1"/>
          <p:nvPr/>
        </p:nvSpPr>
        <p:spPr>
          <a:xfrm>
            <a:off x="728128" y="542925"/>
            <a:ext cx="12077728" cy="1057275"/>
          </a:xfrm>
          <a:prstGeom prst="rect">
            <a:avLst/>
          </a:prstGeom>
        </p:spPr>
        <p:txBody>
          <a:bodyPr lIns="0" tIns="0" rIns="0" bIns="0" rtlCol="0" anchor="t">
            <a:spAutoFit/>
          </a:bodyPr>
          <a:lstStyle/>
          <a:p>
            <a:pPr algn="l">
              <a:lnSpc>
                <a:spcPts val="7950"/>
              </a:lnSpc>
            </a:pPr>
            <a:r>
              <a:rPr lang="en-US" sz="7500" spc="825" dirty="0">
                <a:solidFill>
                  <a:srgbClr val="000000"/>
                </a:solidFill>
                <a:latin typeface="Lovelo"/>
                <a:ea typeface="Lovelo"/>
                <a:cs typeface="Lovelo"/>
                <a:sym typeface="Lovelo"/>
                <a:hlinkClick r:id="rId2" tooltip="https://library.ucr.edu/libraries/special-collections-university-archives"/>
              </a:rPr>
              <a:t>RESEARCH SERVICES</a:t>
            </a:r>
          </a:p>
        </p:txBody>
      </p:sp>
      <p:sp>
        <p:nvSpPr>
          <p:cNvPr id="3" name="AutoShape 3"/>
          <p:cNvSpPr/>
          <p:nvPr/>
        </p:nvSpPr>
        <p:spPr>
          <a:xfrm>
            <a:off x="0" y="9546582"/>
            <a:ext cx="18858879" cy="740418"/>
          </a:xfrm>
          <a:prstGeom prst="rect">
            <a:avLst/>
          </a:prstGeom>
          <a:solidFill>
            <a:srgbClr val="8700B7"/>
          </a:solidFill>
        </p:spPr>
        <p:txBody>
          <a:bodyPr/>
          <a:lstStyle/>
          <a:p>
            <a:endParaRPr lang="en-US" dirty="0"/>
          </a:p>
        </p:txBody>
      </p:sp>
      <p:sp>
        <p:nvSpPr>
          <p:cNvPr id="4" name="TextBox 4"/>
          <p:cNvSpPr txBox="1"/>
          <p:nvPr/>
        </p:nvSpPr>
        <p:spPr>
          <a:xfrm>
            <a:off x="880713" y="1667386"/>
            <a:ext cx="16962551" cy="7415492"/>
          </a:xfrm>
          <a:prstGeom prst="rect">
            <a:avLst/>
          </a:prstGeom>
        </p:spPr>
        <p:txBody>
          <a:bodyPr lIns="0" tIns="0" rIns="0" bIns="0" rtlCol="0" anchor="t">
            <a:spAutoFit/>
          </a:bodyPr>
          <a:lstStyle/>
          <a:p>
            <a:pPr algn="l">
              <a:lnSpc>
                <a:spcPts val="6459"/>
              </a:lnSpc>
            </a:pPr>
            <a:r>
              <a:rPr lang="en-US" sz="3799" dirty="0">
                <a:solidFill>
                  <a:srgbClr val="000000"/>
                </a:solidFill>
                <a:latin typeface="Glacial Indifference"/>
                <a:ea typeface="Glacial Indifference"/>
                <a:cs typeface="Glacial Indifference"/>
                <a:sym typeface="Glacial Indifference"/>
              </a:rPr>
              <a:t>Supports campus research by offering specialized expertise, resources, and services</a:t>
            </a:r>
          </a:p>
          <a:p>
            <a:pPr marL="820417" lvl="1" indent="-410209" algn="l">
              <a:lnSpc>
                <a:spcPts val="645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3" tooltip="https://library.ucr.edu/research-support/digital-scholarship"/>
              </a:rPr>
              <a:t>Digital Scholarship</a:t>
            </a:r>
            <a:r>
              <a:rPr lang="en-US" sz="3799" dirty="0">
                <a:solidFill>
                  <a:srgbClr val="000000"/>
                </a:solidFill>
                <a:latin typeface="Glacial Indifference"/>
                <a:ea typeface="Glacial Indifference"/>
                <a:cs typeface="Glacial Indifference"/>
                <a:sym typeface="Glacial Indifference"/>
              </a:rPr>
              <a:t> - digital tools, methods, and technologies</a:t>
            </a:r>
          </a:p>
          <a:p>
            <a:pPr marL="820417" lvl="1" indent="-410209" algn="l">
              <a:lnSpc>
                <a:spcPts val="645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4" tooltip="https://library.ucr.edu/research-support/geospatial-mapping"/>
              </a:rPr>
              <a:t>GIS Services</a:t>
            </a:r>
            <a:r>
              <a:rPr lang="en-US" sz="3799" dirty="0">
                <a:solidFill>
                  <a:srgbClr val="000000"/>
                </a:solidFill>
                <a:latin typeface="Glacial Indifference"/>
                <a:ea typeface="Glacial Indifference"/>
                <a:cs typeface="Glacial Indifference"/>
                <a:sym typeface="Glacial Indifference"/>
              </a:rPr>
              <a:t> - data analysis, geospatial software, geospatial visualizations</a:t>
            </a:r>
          </a:p>
          <a:p>
            <a:pPr marL="820417" lvl="1" indent="-410209" algn="l">
              <a:lnSpc>
                <a:spcPts val="645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5" tooltip="https://library.ucr.edu/research-support/scholarly-communication-services"/>
              </a:rPr>
              <a:t>Scholarly Communication</a:t>
            </a:r>
            <a:r>
              <a:rPr lang="en-US" sz="3799" dirty="0">
                <a:solidFill>
                  <a:srgbClr val="000000"/>
                </a:solidFill>
                <a:latin typeface="Glacial Indifference"/>
                <a:ea typeface="Glacial Indifference"/>
                <a:cs typeface="Glacial Indifference"/>
                <a:sym typeface="Glacial Indifference"/>
              </a:rPr>
              <a:t> - support navigating open access and digital  publishing landscape and managing scholarly identity</a:t>
            </a:r>
          </a:p>
          <a:p>
            <a:pPr marL="820417" lvl="1" indent="-410209" algn="l">
              <a:lnSpc>
                <a:spcPts val="645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6" tooltip="https://library.ucr.edu/research-support/making-and-innovation/creatr-lab-makerspace"/>
              </a:rPr>
              <a:t>Maker &amp; Robotics Lab Services</a:t>
            </a:r>
            <a:r>
              <a:rPr lang="en-US" sz="3799" dirty="0">
                <a:solidFill>
                  <a:srgbClr val="000000"/>
                </a:solidFill>
                <a:latin typeface="Glacial Indifference"/>
                <a:ea typeface="Glacial Indifference"/>
                <a:cs typeface="Glacial Indifference"/>
                <a:sym typeface="Glacial Indifference"/>
              </a:rPr>
              <a:t> - provides access to prototyping equipment, 3D printing and modeling technologies, and fabrication resources</a:t>
            </a:r>
          </a:p>
          <a:p>
            <a:pPr marL="820417" lvl="1" indent="-410209" algn="l">
              <a:lnSpc>
                <a:spcPts val="645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7" tooltip="https://library.ucr.edu/research-support/data-services"/>
              </a:rPr>
              <a:t>Data Services</a:t>
            </a:r>
            <a:r>
              <a:rPr lang="en-US" sz="3799" dirty="0">
                <a:solidFill>
                  <a:srgbClr val="000000"/>
                </a:solidFill>
                <a:latin typeface="Glacial Indifference"/>
                <a:ea typeface="Glacial Indifference"/>
                <a:cs typeface="Glacial Indifference"/>
                <a:sym typeface="Glacial Indifference"/>
              </a:rPr>
              <a:t> - consultation on data management, analysis, and visualization</a:t>
            </a:r>
          </a:p>
        </p:txBody>
      </p:sp>
      <p:sp>
        <p:nvSpPr>
          <p:cNvPr id="5" name="AutoShape 5"/>
          <p:cNvSpPr/>
          <p:nvPr/>
        </p:nvSpPr>
        <p:spPr>
          <a:xfrm flipV="1">
            <a:off x="728128" y="1628775"/>
            <a:ext cx="10722833" cy="0"/>
          </a:xfrm>
          <a:prstGeom prst="line">
            <a:avLst/>
          </a:prstGeom>
          <a:ln w="57150" cap="flat">
            <a:solidFill>
              <a:srgbClr val="FFFFFF"/>
            </a:solidFill>
            <a:prstDash val="solid"/>
            <a:headEnd type="none" w="sm" len="sm"/>
            <a:tailEnd type="none" w="sm" len="sm"/>
          </a:ln>
        </p:spPr>
        <p:txBody>
          <a:bodyPr/>
          <a:lstStyle/>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317842" y="297215"/>
            <a:ext cx="8334323" cy="2134943"/>
          </a:xfrm>
          <a:prstGeom prst="rect">
            <a:avLst/>
          </a:prstGeom>
        </p:spPr>
        <p:txBody>
          <a:bodyPr wrap="square" lIns="0" tIns="0" rIns="0" bIns="0" rtlCol="0" anchor="t">
            <a:spAutoFit/>
          </a:bodyPr>
          <a:lstStyle/>
          <a:p>
            <a:pPr algn="l">
              <a:lnSpc>
                <a:spcPts val="8250"/>
              </a:lnSpc>
            </a:pPr>
            <a:r>
              <a:rPr lang="en-US" sz="7500" spc="825" dirty="0">
                <a:solidFill>
                  <a:srgbClr val="000000"/>
                </a:solidFill>
                <a:latin typeface="Lovelo"/>
                <a:ea typeface="Lovelo"/>
                <a:cs typeface="Lovelo"/>
                <a:sym typeface="Lovelo"/>
              </a:rPr>
              <a:t>Research Services</a:t>
            </a:r>
          </a:p>
        </p:txBody>
      </p:sp>
      <p:sp>
        <p:nvSpPr>
          <p:cNvPr id="5" name="AutoShape 5"/>
          <p:cNvSpPr/>
          <p:nvPr/>
        </p:nvSpPr>
        <p:spPr>
          <a:xfrm>
            <a:off x="0" y="9546582"/>
            <a:ext cx="18858879" cy="740418"/>
          </a:xfrm>
          <a:prstGeom prst="rect">
            <a:avLst/>
          </a:prstGeom>
          <a:solidFill>
            <a:srgbClr val="097969"/>
          </a:solidFill>
        </p:spPr>
        <p:txBody>
          <a:bodyPr/>
          <a:lstStyle/>
          <a:p>
            <a:endParaRPr lang="en-US"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152400" y="-322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pic>
        <p:nvPicPr>
          <p:cNvPr id="13" name="Picture 12">
            <a:extLst>
              <a:ext uri="{FF2B5EF4-FFF2-40B4-BE49-F238E27FC236}">
                <a16:creationId xmlns:a16="http://schemas.microsoft.com/office/drawing/2014/main" id="{9AA299D3-6CDF-4681-B2D7-04258B9EFDF8}"/>
              </a:ext>
            </a:extLst>
          </p:cNvPr>
          <p:cNvPicPr>
            <a:picLocks noChangeAspect="1"/>
          </p:cNvPicPr>
          <p:nvPr/>
        </p:nvPicPr>
        <p:blipFill>
          <a:blip r:embed="rId2"/>
          <a:stretch>
            <a:fillRect/>
          </a:stretch>
        </p:blipFill>
        <p:spPr>
          <a:xfrm>
            <a:off x="-29497" y="16133"/>
            <a:ext cx="12194989" cy="9546582"/>
          </a:xfrm>
          <a:prstGeom prst="rect">
            <a:avLst/>
          </a:prstGeom>
        </p:spPr>
      </p:pic>
    </p:spTree>
    <p:extLst>
      <p:ext uri="{BB962C8B-B14F-4D97-AF65-F5344CB8AC3E}">
        <p14:creationId xmlns:p14="http://schemas.microsoft.com/office/powerpoint/2010/main" val="3032992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371600" y="471605"/>
            <a:ext cx="16445621" cy="2134943"/>
          </a:xfrm>
          <a:prstGeom prst="rect">
            <a:avLst/>
          </a:prstGeom>
        </p:spPr>
        <p:txBody>
          <a:bodyPr wrap="square" lIns="0" tIns="0" rIns="0" bIns="0" rtlCol="0" anchor="t">
            <a:spAutoFit/>
          </a:bodyPr>
          <a:lstStyle/>
          <a:p>
            <a:pPr algn="ctr">
              <a:lnSpc>
                <a:spcPts val="8250"/>
              </a:lnSpc>
            </a:pPr>
            <a:r>
              <a:rPr lang="en-US" sz="5400" spc="825" dirty="0">
                <a:solidFill>
                  <a:srgbClr val="000000"/>
                </a:solidFill>
                <a:latin typeface="Lovelo"/>
                <a:ea typeface="Lovelo"/>
                <a:cs typeface="Lovelo"/>
                <a:sym typeface="Lovelo"/>
              </a:rPr>
              <a:t>Data Services Supports The Research Lifecycle</a:t>
            </a:r>
          </a:p>
        </p:txBody>
      </p:sp>
      <p:sp>
        <p:nvSpPr>
          <p:cNvPr id="5" name="AutoShape 5"/>
          <p:cNvSpPr/>
          <p:nvPr/>
        </p:nvSpPr>
        <p:spPr>
          <a:xfrm>
            <a:off x="0" y="9546582"/>
            <a:ext cx="18858879" cy="740418"/>
          </a:xfrm>
          <a:prstGeom prst="rect">
            <a:avLst/>
          </a:prstGeom>
          <a:solidFill>
            <a:srgbClr val="097969"/>
          </a:solidFill>
        </p:spPr>
        <p:txBody>
          <a:bodyPr/>
          <a:lstStyle/>
          <a:p>
            <a:endParaRPr lang="en-US"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152400" y="-322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pic>
        <p:nvPicPr>
          <p:cNvPr id="10" name="Picture 9">
            <a:extLst>
              <a:ext uri="{FF2B5EF4-FFF2-40B4-BE49-F238E27FC236}">
                <a16:creationId xmlns:a16="http://schemas.microsoft.com/office/drawing/2014/main" id="{EBB1E811-40EB-4571-8729-CEA53F01A73B}"/>
              </a:ext>
            </a:extLst>
          </p:cNvPr>
          <p:cNvPicPr>
            <a:picLocks noChangeAspect="1"/>
          </p:cNvPicPr>
          <p:nvPr/>
        </p:nvPicPr>
        <p:blipFill>
          <a:blip r:embed="rId2"/>
          <a:stretch>
            <a:fillRect/>
          </a:stretch>
        </p:blipFill>
        <p:spPr>
          <a:xfrm>
            <a:off x="5105400" y="3132561"/>
            <a:ext cx="6664131" cy="6276467"/>
          </a:xfrm>
          <a:prstGeom prst="rect">
            <a:avLst/>
          </a:prstGeom>
        </p:spPr>
      </p:pic>
      <p:pic>
        <p:nvPicPr>
          <p:cNvPr id="7" name="Picture 6">
            <a:extLst>
              <a:ext uri="{FF2B5EF4-FFF2-40B4-BE49-F238E27FC236}">
                <a16:creationId xmlns:a16="http://schemas.microsoft.com/office/drawing/2014/main" id="{021DD954-C0D5-4FE3-A465-BBD63D2C09D1}"/>
              </a:ext>
            </a:extLst>
          </p:cNvPr>
          <p:cNvPicPr>
            <a:picLocks noChangeAspect="1"/>
          </p:cNvPicPr>
          <p:nvPr/>
        </p:nvPicPr>
        <p:blipFill>
          <a:blip r:embed="rId3"/>
          <a:stretch>
            <a:fillRect/>
          </a:stretch>
        </p:blipFill>
        <p:spPr>
          <a:xfrm>
            <a:off x="14554200" y="7962900"/>
            <a:ext cx="3263021" cy="1057669"/>
          </a:xfrm>
          <a:prstGeom prst="rect">
            <a:avLst/>
          </a:prstGeom>
        </p:spPr>
      </p:pic>
      <p:pic>
        <p:nvPicPr>
          <p:cNvPr id="2" name="Picture 1">
            <a:extLst>
              <a:ext uri="{FF2B5EF4-FFF2-40B4-BE49-F238E27FC236}">
                <a16:creationId xmlns:a16="http://schemas.microsoft.com/office/drawing/2014/main" id="{9DAC43D8-CE6D-1E41-1D99-C5F43E382493}"/>
              </a:ext>
            </a:extLst>
          </p:cNvPr>
          <p:cNvPicPr>
            <a:picLocks noChangeAspect="1"/>
          </p:cNvPicPr>
          <p:nvPr/>
        </p:nvPicPr>
        <p:blipFill>
          <a:blip r:embed="rId4"/>
          <a:stretch>
            <a:fillRect/>
          </a:stretch>
        </p:blipFill>
        <p:spPr>
          <a:xfrm>
            <a:off x="12439650" y="2827274"/>
            <a:ext cx="4229100" cy="4229100"/>
          </a:xfrm>
          <a:prstGeom prst="rect">
            <a:avLst/>
          </a:prstGeom>
        </p:spPr>
      </p:pic>
      <p:sp>
        <p:nvSpPr>
          <p:cNvPr id="3" name="AutoShape 2" descr="Image result for python ">
            <a:extLst>
              <a:ext uri="{FF2B5EF4-FFF2-40B4-BE49-F238E27FC236}">
                <a16:creationId xmlns:a16="http://schemas.microsoft.com/office/drawing/2014/main" id="{FBE065E2-7265-B2A9-D6CB-DFD8864C0070}"/>
              </a:ext>
            </a:extLst>
          </p:cNvPr>
          <p:cNvSpPr>
            <a:spLocks noChangeAspect="1" noChangeArrowheads="1"/>
          </p:cNvSpPr>
          <p:nvPr/>
        </p:nvSpPr>
        <p:spPr bwMode="auto">
          <a:xfrm>
            <a:off x="8334375" y="4286250"/>
            <a:ext cx="161925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8">
            <a:extLst>
              <a:ext uri="{FF2B5EF4-FFF2-40B4-BE49-F238E27FC236}">
                <a16:creationId xmlns:a16="http://schemas.microsoft.com/office/drawing/2014/main" id="{240C70DA-E9CA-593E-E750-49EB15F1EF96}"/>
              </a:ext>
            </a:extLst>
          </p:cNvPr>
          <p:cNvPicPr>
            <a:picLocks noChangeAspect="1"/>
          </p:cNvPicPr>
          <p:nvPr/>
        </p:nvPicPr>
        <p:blipFill>
          <a:blip r:embed="rId5"/>
          <a:stretch>
            <a:fillRect/>
          </a:stretch>
        </p:blipFill>
        <p:spPr>
          <a:xfrm>
            <a:off x="500063" y="2708500"/>
            <a:ext cx="2990850" cy="2990850"/>
          </a:xfrm>
          <a:prstGeom prst="rect">
            <a:avLst/>
          </a:prstGeom>
        </p:spPr>
      </p:pic>
      <p:pic>
        <p:nvPicPr>
          <p:cNvPr id="11" name="Picture 10">
            <a:extLst>
              <a:ext uri="{FF2B5EF4-FFF2-40B4-BE49-F238E27FC236}">
                <a16:creationId xmlns:a16="http://schemas.microsoft.com/office/drawing/2014/main" id="{75E64125-5466-AE83-6BE7-46CE0991735F}"/>
              </a:ext>
            </a:extLst>
          </p:cNvPr>
          <p:cNvPicPr>
            <a:picLocks noChangeAspect="1"/>
          </p:cNvPicPr>
          <p:nvPr/>
        </p:nvPicPr>
        <p:blipFill>
          <a:blip r:embed="rId6"/>
          <a:stretch>
            <a:fillRect/>
          </a:stretch>
        </p:blipFill>
        <p:spPr>
          <a:xfrm>
            <a:off x="500063" y="6895132"/>
            <a:ext cx="3439819" cy="985837"/>
          </a:xfrm>
          <a:prstGeom prst="rect">
            <a:avLst/>
          </a:prstGeom>
        </p:spPr>
      </p:pic>
    </p:spTree>
    <p:extLst>
      <p:ext uri="{BB962C8B-B14F-4D97-AF65-F5344CB8AC3E}">
        <p14:creationId xmlns:p14="http://schemas.microsoft.com/office/powerpoint/2010/main" val="1884533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97969"/>
        </a:solidFill>
        <a:effectLst/>
      </p:bgPr>
    </p:bg>
    <p:spTree>
      <p:nvGrpSpPr>
        <p:cNvPr id="1" name=""/>
        <p:cNvGrpSpPr/>
        <p:nvPr/>
      </p:nvGrpSpPr>
      <p:grpSpPr>
        <a:xfrm>
          <a:off x="0" y="0"/>
          <a:ext cx="0" cy="0"/>
          <a:chOff x="0" y="0"/>
          <a:chExt cx="0" cy="0"/>
        </a:xfrm>
      </p:grpSpPr>
      <p:grpSp>
        <p:nvGrpSpPr>
          <p:cNvPr id="2" name="Group 2"/>
          <p:cNvGrpSpPr/>
          <p:nvPr/>
        </p:nvGrpSpPr>
        <p:grpSpPr>
          <a:xfrm>
            <a:off x="14478000" y="254100"/>
            <a:ext cx="3596544" cy="9778800"/>
            <a:chOff x="-810725" y="-35809"/>
            <a:chExt cx="7213786" cy="16099722"/>
          </a:xfrm>
        </p:grpSpPr>
        <p:pic>
          <p:nvPicPr>
            <p:cNvPr id="3" name="Picture 3"/>
            <p:cNvPicPr>
              <a:picLocks noChangeAspect="1"/>
            </p:cNvPicPr>
            <p:nvPr/>
          </p:nvPicPr>
          <p:blipFill>
            <a:blip r:embed="rId2"/>
            <a:srcRect l="35073" r="35073"/>
            <a:stretch>
              <a:fillRect/>
            </a:stretch>
          </p:blipFill>
          <p:spPr>
            <a:xfrm>
              <a:off x="-810725" y="-35809"/>
              <a:ext cx="7213786" cy="16099722"/>
            </a:xfrm>
            <a:prstGeom prst="rect">
              <a:avLst/>
            </a:prstGeom>
          </p:spPr>
        </p:pic>
      </p:grpSp>
      <p:sp>
        <p:nvSpPr>
          <p:cNvPr id="4" name="TextBox 4"/>
          <p:cNvSpPr txBox="1"/>
          <p:nvPr/>
        </p:nvSpPr>
        <p:spPr>
          <a:xfrm>
            <a:off x="209827" y="254100"/>
            <a:ext cx="14478000" cy="3101362"/>
          </a:xfrm>
          <a:prstGeom prst="rect">
            <a:avLst/>
          </a:prstGeom>
        </p:spPr>
        <p:txBody>
          <a:bodyPr wrap="square" lIns="0" tIns="0" rIns="0" bIns="0" rtlCol="0" anchor="t">
            <a:spAutoFit/>
          </a:bodyPr>
          <a:lstStyle/>
          <a:p>
            <a:pPr algn="l">
              <a:lnSpc>
                <a:spcPts val="8250"/>
              </a:lnSpc>
            </a:pPr>
            <a:r>
              <a:rPr lang="en-US" sz="4800" spc="825" dirty="0">
                <a:solidFill>
                  <a:srgbClr val="FFFFFF"/>
                </a:solidFill>
                <a:latin typeface="Lovelo"/>
                <a:ea typeface="Lovelo"/>
                <a:cs typeface="Lovelo"/>
                <a:sym typeface="Lovelo"/>
              </a:rPr>
              <a:t>Library Research  And Technology </a:t>
            </a:r>
            <a:r>
              <a:rPr lang="en-US" sz="4800" spc="825" dirty="0" err="1">
                <a:solidFill>
                  <a:srgbClr val="FFFFFF"/>
                </a:solidFill>
                <a:latin typeface="Lovelo"/>
                <a:ea typeface="Lovelo"/>
                <a:cs typeface="Lovelo"/>
                <a:sym typeface="Lovelo"/>
              </a:rPr>
              <a:t>SerVices</a:t>
            </a:r>
            <a:br>
              <a:rPr lang="en-US" sz="4800" spc="825" dirty="0">
                <a:solidFill>
                  <a:srgbClr val="FFFFFF"/>
                </a:solidFill>
                <a:latin typeface="Lovelo"/>
                <a:ea typeface="Lovelo"/>
                <a:cs typeface="Lovelo"/>
                <a:sym typeface="Lovelo"/>
              </a:rPr>
            </a:br>
            <a:r>
              <a:rPr lang="en-US" sz="3600" spc="825" dirty="0">
                <a:solidFill>
                  <a:srgbClr val="FFFFFF"/>
                </a:solidFill>
                <a:latin typeface="Lovelo"/>
                <a:ea typeface="Lovelo"/>
                <a:cs typeface="Lovelo"/>
                <a:sym typeface="Lovelo"/>
              </a:rPr>
              <a:t>Staff, RESOURCES And&amp; SERVICES</a:t>
            </a:r>
          </a:p>
        </p:txBody>
      </p:sp>
      <p:sp>
        <p:nvSpPr>
          <p:cNvPr id="5" name="TextBox 5"/>
          <p:cNvSpPr txBox="1"/>
          <p:nvPr/>
        </p:nvSpPr>
        <p:spPr>
          <a:xfrm>
            <a:off x="2743200" y="4632222"/>
            <a:ext cx="10455961" cy="2862963"/>
          </a:xfrm>
          <a:prstGeom prst="rect">
            <a:avLst/>
          </a:prstGeom>
        </p:spPr>
        <p:txBody>
          <a:bodyPr lIns="0" tIns="0" rIns="0" bIns="0" rtlCol="0" anchor="t">
            <a:spAutoFit/>
          </a:bodyPr>
          <a:lstStyle/>
          <a:p>
            <a:pPr algn="r">
              <a:lnSpc>
                <a:spcPts val="5699"/>
              </a:lnSpc>
            </a:pPr>
            <a:r>
              <a:rPr lang="en-US" sz="3799" spc="37" dirty="0">
                <a:solidFill>
                  <a:srgbClr val="FFFFFF"/>
                </a:solidFill>
                <a:latin typeface="Glacial Indifference"/>
                <a:ea typeface="Glacial Indifference"/>
                <a:cs typeface="Glacial Indifference"/>
                <a:sym typeface="Glacial Indifference"/>
              </a:rPr>
              <a:t>Collection Platforms</a:t>
            </a:r>
          </a:p>
          <a:p>
            <a:pPr algn="r">
              <a:lnSpc>
                <a:spcPts val="5699"/>
              </a:lnSpc>
            </a:pPr>
            <a:r>
              <a:rPr lang="en-US" sz="3799" spc="37" dirty="0">
                <a:solidFill>
                  <a:srgbClr val="FFFFFF"/>
                </a:solidFill>
                <a:latin typeface="Glacial Indifference"/>
                <a:ea typeface="Glacial Indifference"/>
                <a:cs typeface="Glacial Indifference"/>
                <a:sym typeface="Glacial Indifference"/>
              </a:rPr>
              <a:t>Interlibrary Loan &amp; Guides</a:t>
            </a:r>
          </a:p>
          <a:p>
            <a:pPr algn="r">
              <a:lnSpc>
                <a:spcPts val="5699"/>
              </a:lnSpc>
            </a:pPr>
            <a:r>
              <a:rPr lang="en-US" sz="3799" spc="37" dirty="0">
                <a:solidFill>
                  <a:srgbClr val="FFFFFF"/>
                </a:solidFill>
                <a:latin typeface="Glacial Indifference"/>
                <a:ea typeface="Glacial Indifference"/>
                <a:cs typeface="Glacial Indifference"/>
                <a:sym typeface="Glacial Indifference"/>
              </a:rPr>
              <a:t>Training Resources/</a:t>
            </a:r>
          </a:p>
          <a:p>
            <a:pPr algn="r">
              <a:lnSpc>
                <a:spcPts val="5699"/>
              </a:lnSpc>
            </a:pPr>
            <a:r>
              <a:rPr lang="en-US" sz="3799" spc="37" dirty="0">
                <a:solidFill>
                  <a:srgbClr val="FFFFFF"/>
                </a:solidFill>
                <a:latin typeface="Glacial Indifference"/>
                <a:ea typeface="Glacial Indifference"/>
                <a:cs typeface="Glacial Indifference"/>
                <a:sym typeface="Glacial Indifference"/>
              </a:rPr>
              <a:t>Workshops/Consultations</a:t>
            </a:r>
          </a:p>
        </p:txBody>
      </p:sp>
      <p:pic>
        <p:nvPicPr>
          <p:cNvPr id="10" name="Picture 9">
            <a:extLst>
              <a:ext uri="{FF2B5EF4-FFF2-40B4-BE49-F238E27FC236}">
                <a16:creationId xmlns:a16="http://schemas.microsoft.com/office/drawing/2014/main" id="{5D227535-10D2-005A-248B-D8AB88DB94A0}"/>
              </a:ext>
            </a:extLst>
          </p:cNvPr>
          <p:cNvPicPr>
            <a:picLocks noChangeAspect="1"/>
          </p:cNvPicPr>
          <p:nvPr/>
        </p:nvPicPr>
        <p:blipFill>
          <a:blip r:embed="rId3"/>
          <a:stretch>
            <a:fillRect/>
          </a:stretch>
        </p:blipFill>
        <p:spPr>
          <a:xfrm>
            <a:off x="685800" y="3477241"/>
            <a:ext cx="5334000" cy="655565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84731" y="477265"/>
            <a:ext cx="17950869" cy="2134943"/>
          </a:xfrm>
          <a:prstGeom prst="rect">
            <a:avLst/>
          </a:prstGeom>
        </p:spPr>
        <p:txBody>
          <a:bodyPr wrap="square" lIns="0" tIns="0" rIns="0" bIns="0" rtlCol="0" anchor="t">
            <a:spAutoFit/>
          </a:bodyPr>
          <a:lstStyle/>
          <a:p>
            <a:pPr algn="ctr">
              <a:lnSpc>
                <a:spcPts val="8250"/>
              </a:lnSpc>
            </a:pPr>
            <a:r>
              <a:rPr lang="en-US" sz="7500" spc="825" dirty="0">
                <a:solidFill>
                  <a:srgbClr val="000000"/>
                </a:solidFill>
                <a:latin typeface="Lovelo"/>
                <a:ea typeface="Lovelo"/>
                <a:cs typeface="Lovelo"/>
                <a:sym typeface="Lovelo"/>
              </a:rPr>
              <a:t>Research Data Lifecycle Support</a:t>
            </a:r>
          </a:p>
        </p:txBody>
      </p:sp>
      <p:sp>
        <p:nvSpPr>
          <p:cNvPr id="5" name="AutoShape 5"/>
          <p:cNvSpPr/>
          <p:nvPr/>
        </p:nvSpPr>
        <p:spPr>
          <a:xfrm>
            <a:off x="0" y="9546582"/>
            <a:ext cx="18858879" cy="740418"/>
          </a:xfrm>
          <a:prstGeom prst="rect">
            <a:avLst/>
          </a:prstGeom>
          <a:solidFill>
            <a:srgbClr val="097969"/>
          </a:solidFill>
        </p:spPr>
        <p:txBody>
          <a:bodyPr/>
          <a:lstStyle/>
          <a:p>
            <a:endParaRPr lang="en-US"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152400" y="-322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pic>
        <p:nvPicPr>
          <p:cNvPr id="7" name="Picture 6">
            <a:extLst>
              <a:ext uri="{FF2B5EF4-FFF2-40B4-BE49-F238E27FC236}">
                <a16:creationId xmlns:a16="http://schemas.microsoft.com/office/drawing/2014/main" id="{021DD954-C0D5-4FE3-A465-BBD63D2C09D1}"/>
              </a:ext>
            </a:extLst>
          </p:cNvPr>
          <p:cNvPicPr>
            <a:picLocks noChangeAspect="1"/>
          </p:cNvPicPr>
          <p:nvPr/>
        </p:nvPicPr>
        <p:blipFill>
          <a:blip r:embed="rId2"/>
          <a:stretch>
            <a:fillRect/>
          </a:stretch>
        </p:blipFill>
        <p:spPr>
          <a:xfrm>
            <a:off x="14872579" y="8128588"/>
            <a:ext cx="3263021" cy="1057669"/>
          </a:xfrm>
          <a:prstGeom prst="rect">
            <a:avLst/>
          </a:prstGeom>
        </p:spPr>
      </p:pic>
      <p:pic>
        <p:nvPicPr>
          <p:cNvPr id="3" name="Picture 2">
            <a:extLst>
              <a:ext uri="{FF2B5EF4-FFF2-40B4-BE49-F238E27FC236}">
                <a16:creationId xmlns:a16="http://schemas.microsoft.com/office/drawing/2014/main" id="{54CFA586-D54B-4EF9-8867-C23F13C54322}"/>
              </a:ext>
            </a:extLst>
          </p:cNvPr>
          <p:cNvPicPr>
            <a:picLocks noChangeAspect="1"/>
          </p:cNvPicPr>
          <p:nvPr/>
        </p:nvPicPr>
        <p:blipFill>
          <a:blip r:embed="rId3"/>
          <a:stretch>
            <a:fillRect/>
          </a:stretch>
        </p:blipFill>
        <p:spPr>
          <a:xfrm>
            <a:off x="2590800" y="2737942"/>
            <a:ext cx="12430881" cy="5210483"/>
          </a:xfrm>
          <a:prstGeom prst="rect">
            <a:avLst/>
          </a:prstGeom>
        </p:spPr>
      </p:pic>
    </p:spTree>
    <p:extLst>
      <p:ext uri="{BB962C8B-B14F-4D97-AF65-F5344CB8AC3E}">
        <p14:creationId xmlns:p14="http://schemas.microsoft.com/office/powerpoint/2010/main" val="1400968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7"/>
          <p:cNvPicPr preferRelativeResize="0"/>
          <p:nvPr/>
        </p:nvPicPr>
        <p:blipFill rotWithShape="1">
          <a:blip r:embed="rId3">
            <a:alphaModFix/>
          </a:blip>
          <a:srcRect/>
          <a:stretch/>
        </p:blipFill>
        <p:spPr>
          <a:xfrm>
            <a:off x="15888053" y="9353463"/>
            <a:ext cx="1760034" cy="569078"/>
          </a:xfrm>
          <a:prstGeom prst="rect">
            <a:avLst/>
          </a:prstGeom>
          <a:noFill/>
          <a:ln>
            <a:noFill/>
          </a:ln>
        </p:spPr>
      </p:pic>
      <p:pic>
        <p:nvPicPr>
          <p:cNvPr id="88" name="Google Shape;88;p17"/>
          <p:cNvPicPr preferRelativeResize="0"/>
          <p:nvPr/>
        </p:nvPicPr>
        <p:blipFill rotWithShape="1">
          <a:blip r:embed="rId4">
            <a:alphaModFix/>
          </a:blip>
          <a:srcRect/>
          <a:stretch/>
        </p:blipFill>
        <p:spPr>
          <a:xfrm>
            <a:off x="914400" y="1035683"/>
            <a:ext cx="421412" cy="192790"/>
          </a:xfrm>
          <a:prstGeom prst="rect">
            <a:avLst/>
          </a:prstGeom>
          <a:noFill/>
          <a:ln>
            <a:noFill/>
          </a:ln>
        </p:spPr>
      </p:pic>
      <p:sp>
        <p:nvSpPr>
          <p:cNvPr id="89" name="Google Shape;89;p17"/>
          <p:cNvSpPr txBox="1"/>
          <p:nvPr/>
        </p:nvSpPr>
        <p:spPr>
          <a:xfrm>
            <a:off x="914400" y="1323901"/>
            <a:ext cx="15310800" cy="830997"/>
          </a:xfrm>
          <a:prstGeom prst="rect">
            <a:avLst/>
          </a:prstGeom>
          <a:noFill/>
          <a:ln>
            <a:noFill/>
          </a:ln>
        </p:spPr>
        <p:txBody>
          <a:bodyPr spcFirstLastPara="1" wrap="square" lIns="0" tIns="0" rIns="0" bIns="0" anchor="t" anchorCtr="0">
            <a:spAutoFit/>
          </a:bodyPr>
          <a:lstStyle/>
          <a:p>
            <a:pPr>
              <a:buClr>
                <a:srgbClr val="000000"/>
              </a:buClr>
              <a:buSzPts val="2700"/>
            </a:pPr>
            <a:r>
              <a:rPr lang="en" sz="5400" dirty="0">
                <a:solidFill>
                  <a:srgbClr val="003DA5"/>
                </a:solidFill>
                <a:latin typeface="Fira Sans Medium"/>
                <a:ea typeface="Fira Sans Medium"/>
                <a:cs typeface="Fira Sans Medium"/>
                <a:sym typeface="Fira Sans Medium"/>
              </a:rPr>
              <a:t>How to Access Research Data Services</a:t>
            </a:r>
            <a:endParaRPr sz="2200" dirty="0">
              <a:solidFill>
                <a:srgbClr val="000000"/>
              </a:solidFill>
              <a:latin typeface="Arial" panose="020B0604020202020204" pitchFamily="34" charset="0"/>
              <a:ea typeface="Arial"/>
              <a:cs typeface="Arial" panose="020B0604020202020204" pitchFamily="34" charset="0"/>
              <a:sym typeface="Arial"/>
            </a:endParaRPr>
          </a:p>
        </p:txBody>
      </p:sp>
      <p:sp>
        <p:nvSpPr>
          <p:cNvPr id="90" name="Google Shape;90;p17"/>
          <p:cNvSpPr txBox="1"/>
          <p:nvPr/>
        </p:nvSpPr>
        <p:spPr>
          <a:xfrm>
            <a:off x="988828" y="2950535"/>
            <a:ext cx="277200" cy="569326"/>
          </a:xfrm>
          <a:prstGeom prst="rect">
            <a:avLst/>
          </a:prstGeom>
          <a:noFill/>
          <a:ln>
            <a:noFill/>
          </a:ln>
        </p:spPr>
        <p:txBody>
          <a:bodyPr spcFirstLastPara="1" wrap="square" lIns="137150" tIns="68550" rIns="137150" bIns="68550" anchor="t" anchorCtr="0">
            <a:spAutoFit/>
          </a:bodyPr>
          <a:lstStyle/>
          <a:p>
            <a:pPr>
              <a:buClr>
                <a:srgbClr val="000000"/>
              </a:buClr>
              <a:buSzPts val="1400"/>
            </a:pPr>
            <a:endParaRPr sz="2800" dirty="0">
              <a:solidFill>
                <a:srgbClr val="000000"/>
              </a:solidFill>
              <a:latin typeface="Calibri"/>
              <a:ea typeface="Calibri"/>
              <a:cs typeface="Calibri"/>
              <a:sym typeface="Calibri"/>
            </a:endParaRPr>
          </a:p>
        </p:txBody>
      </p:sp>
      <p:sp>
        <p:nvSpPr>
          <p:cNvPr id="91" name="Google Shape;91;p17"/>
          <p:cNvSpPr txBox="1"/>
          <p:nvPr/>
        </p:nvSpPr>
        <p:spPr>
          <a:xfrm>
            <a:off x="1579600" y="3539300"/>
            <a:ext cx="4444800" cy="3096600"/>
          </a:xfrm>
          <a:prstGeom prst="rect">
            <a:avLst/>
          </a:prstGeom>
          <a:noFill/>
          <a:ln>
            <a:noFill/>
          </a:ln>
        </p:spPr>
        <p:txBody>
          <a:bodyPr spcFirstLastPara="1" wrap="square" lIns="137150" tIns="137150" rIns="137150" bIns="137150" anchor="t" anchorCtr="0">
            <a:noAutofit/>
          </a:bodyPr>
          <a:lstStyle/>
          <a:p>
            <a:pPr algn="ctr"/>
            <a:r>
              <a:rPr lang="en" sz="3600" b="1" dirty="0">
                <a:solidFill>
                  <a:srgbClr val="003DA5"/>
                </a:solidFill>
                <a:latin typeface="Arial" panose="020B0604020202020204" pitchFamily="34" charset="0"/>
                <a:ea typeface="Fira Sans"/>
                <a:cs typeface="Arial" panose="020B0604020202020204" pitchFamily="34" charset="0"/>
                <a:sym typeface="Fira Sans"/>
              </a:rPr>
              <a:t>Consultations</a:t>
            </a:r>
            <a:endParaRPr sz="3600" b="1" dirty="0">
              <a:solidFill>
                <a:srgbClr val="003DA5"/>
              </a:solidFill>
              <a:latin typeface="Arial" panose="020B0604020202020204" pitchFamily="34" charset="0"/>
              <a:ea typeface="Fira Sans"/>
              <a:cs typeface="Arial" panose="020B0604020202020204" pitchFamily="34" charset="0"/>
              <a:sym typeface="Fira Sans"/>
            </a:endParaRPr>
          </a:p>
          <a:p>
            <a:pPr algn="ctr">
              <a:spcBef>
                <a:spcPts val="2000"/>
              </a:spcBef>
            </a:pPr>
            <a:r>
              <a:rPr lang="en" sz="3600" dirty="0">
                <a:latin typeface="Arial" panose="020B0604020202020204" pitchFamily="34" charset="0"/>
                <a:ea typeface="Fira Sans"/>
                <a:cs typeface="Arial" panose="020B0604020202020204" pitchFamily="34" charset="0"/>
                <a:sym typeface="Fira Sans"/>
              </a:rPr>
              <a:t>Get one-on-one support for your research data questions and needs</a:t>
            </a:r>
            <a:endParaRPr sz="3600" dirty="0">
              <a:latin typeface="Arial" panose="020B0604020202020204" pitchFamily="34" charset="0"/>
              <a:ea typeface="Fira Sans"/>
              <a:cs typeface="Arial" panose="020B0604020202020204" pitchFamily="34" charset="0"/>
              <a:sym typeface="Fira Sans"/>
            </a:endParaRPr>
          </a:p>
        </p:txBody>
      </p:sp>
      <p:sp>
        <p:nvSpPr>
          <p:cNvPr id="92" name="Google Shape;92;p17"/>
          <p:cNvSpPr txBox="1"/>
          <p:nvPr/>
        </p:nvSpPr>
        <p:spPr>
          <a:xfrm>
            <a:off x="6921582" y="3539300"/>
            <a:ext cx="4444800" cy="3096600"/>
          </a:xfrm>
          <a:prstGeom prst="rect">
            <a:avLst/>
          </a:prstGeom>
          <a:noFill/>
          <a:ln>
            <a:noFill/>
          </a:ln>
        </p:spPr>
        <p:txBody>
          <a:bodyPr spcFirstLastPara="1" wrap="square" lIns="137150" tIns="137150" rIns="137150" bIns="137150" anchor="t" anchorCtr="0">
            <a:noAutofit/>
          </a:bodyPr>
          <a:lstStyle/>
          <a:p>
            <a:pPr algn="ctr"/>
            <a:r>
              <a:rPr lang="en" sz="3600" b="1" dirty="0">
                <a:solidFill>
                  <a:srgbClr val="003DA5"/>
                </a:solidFill>
                <a:latin typeface="Arial" panose="020B0604020202020204" pitchFamily="34" charset="0"/>
                <a:ea typeface="Fira Sans"/>
                <a:cs typeface="Arial" panose="020B0604020202020204" pitchFamily="34" charset="0"/>
                <a:sym typeface="Fira Sans"/>
              </a:rPr>
              <a:t>Workshops</a:t>
            </a:r>
            <a:endParaRPr sz="3600" b="1" dirty="0">
              <a:solidFill>
                <a:srgbClr val="003DA5"/>
              </a:solidFill>
              <a:latin typeface="Arial" panose="020B0604020202020204" pitchFamily="34" charset="0"/>
              <a:ea typeface="Fira Sans"/>
              <a:cs typeface="Arial" panose="020B0604020202020204" pitchFamily="34" charset="0"/>
              <a:sym typeface="Fira Sans"/>
            </a:endParaRPr>
          </a:p>
          <a:p>
            <a:pPr algn="ctr">
              <a:spcBef>
                <a:spcPts val="2000"/>
              </a:spcBef>
            </a:pPr>
            <a:r>
              <a:rPr lang="en" sz="3600" dirty="0">
                <a:latin typeface="Arial" panose="020B0604020202020204" pitchFamily="34" charset="0"/>
                <a:ea typeface="Fira Sans"/>
                <a:cs typeface="Arial" panose="020B0604020202020204" pitchFamily="34" charset="0"/>
                <a:sym typeface="Fira Sans"/>
              </a:rPr>
              <a:t>Build practical skills with research data and ML tools</a:t>
            </a:r>
            <a:endParaRPr sz="3600" dirty="0">
              <a:latin typeface="Arial" panose="020B0604020202020204" pitchFamily="34" charset="0"/>
              <a:ea typeface="Fira Sans"/>
              <a:cs typeface="Arial" panose="020B0604020202020204" pitchFamily="34" charset="0"/>
              <a:sym typeface="Fira Sans"/>
            </a:endParaRPr>
          </a:p>
        </p:txBody>
      </p:sp>
      <p:sp>
        <p:nvSpPr>
          <p:cNvPr id="93" name="Google Shape;93;p17"/>
          <p:cNvSpPr txBox="1"/>
          <p:nvPr/>
        </p:nvSpPr>
        <p:spPr>
          <a:xfrm>
            <a:off x="12263606" y="3539300"/>
            <a:ext cx="4444800" cy="3096600"/>
          </a:xfrm>
          <a:prstGeom prst="rect">
            <a:avLst/>
          </a:prstGeom>
          <a:noFill/>
          <a:ln>
            <a:noFill/>
          </a:ln>
        </p:spPr>
        <p:txBody>
          <a:bodyPr spcFirstLastPara="1" wrap="square" lIns="137150" tIns="137150" rIns="137150" bIns="137150" anchor="t" anchorCtr="0">
            <a:noAutofit/>
          </a:bodyPr>
          <a:lstStyle/>
          <a:p>
            <a:pPr algn="ctr"/>
            <a:r>
              <a:rPr lang="en" sz="3600" b="1" dirty="0">
                <a:solidFill>
                  <a:srgbClr val="003DA5"/>
                </a:solidFill>
                <a:latin typeface="Arial" panose="020B0604020202020204" pitchFamily="34" charset="0"/>
                <a:ea typeface="Fira Sans"/>
                <a:cs typeface="Arial" panose="020B0604020202020204" pitchFamily="34" charset="0"/>
                <a:sym typeface="Fira Sans"/>
              </a:rPr>
              <a:t>Collaborations</a:t>
            </a:r>
            <a:endParaRPr sz="3600" b="1" dirty="0">
              <a:solidFill>
                <a:srgbClr val="003DA5"/>
              </a:solidFill>
              <a:latin typeface="Arial" panose="020B0604020202020204" pitchFamily="34" charset="0"/>
              <a:ea typeface="Fira Sans"/>
              <a:cs typeface="Arial" panose="020B0604020202020204" pitchFamily="34" charset="0"/>
              <a:sym typeface="Fira Sans"/>
            </a:endParaRPr>
          </a:p>
          <a:p>
            <a:pPr algn="ctr">
              <a:spcBef>
                <a:spcPts val="2000"/>
              </a:spcBef>
            </a:pPr>
            <a:r>
              <a:rPr lang="en" sz="3600" dirty="0">
                <a:latin typeface="Arial" panose="020B0604020202020204" pitchFamily="34" charset="0"/>
                <a:ea typeface="Fira Sans"/>
                <a:cs typeface="Arial" panose="020B0604020202020204" pitchFamily="34" charset="0"/>
                <a:sym typeface="Fira Sans"/>
              </a:rPr>
              <a:t>Partner with us to support your research group’s data needs</a:t>
            </a:r>
            <a:endParaRPr sz="3600" dirty="0">
              <a:latin typeface="Arial" panose="020B0604020202020204" pitchFamily="34" charset="0"/>
              <a:ea typeface="Fira Sans"/>
              <a:cs typeface="Arial" panose="020B0604020202020204" pitchFamily="34" charset="0"/>
              <a:sym typeface="Fira Sans"/>
            </a:endParaRPr>
          </a:p>
        </p:txBody>
      </p:sp>
      <p:pic>
        <p:nvPicPr>
          <p:cNvPr id="94" name="Google Shape;94;p17" descr="Calendar icon sign symbol design (Provided by Getty Images)"/>
          <p:cNvPicPr preferRelativeResize="0"/>
          <p:nvPr/>
        </p:nvPicPr>
        <p:blipFill>
          <a:blip r:embed="rId5">
            <a:alphaModFix/>
          </a:blip>
          <a:stretch>
            <a:fillRect/>
          </a:stretch>
        </p:blipFill>
        <p:spPr>
          <a:xfrm>
            <a:off x="2971800" y="7353300"/>
            <a:ext cx="1025420" cy="1109114"/>
          </a:xfrm>
          <a:prstGeom prst="rect">
            <a:avLst/>
          </a:prstGeom>
          <a:noFill/>
          <a:ln>
            <a:noFill/>
          </a:ln>
        </p:spPr>
      </p:pic>
      <p:pic>
        <p:nvPicPr>
          <p:cNvPr id="95" name="Google Shape;95;p17" descr="Presentation display (Provided by Getty Images)"/>
          <p:cNvPicPr preferRelativeResize="0"/>
          <p:nvPr/>
        </p:nvPicPr>
        <p:blipFill rotWithShape="1">
          <a:blip r:embed="rId6">
            <a:alphaModFix/>
          </a:blip>
          <a:srcRect l="17798" t="18201" r="17760" b="17572"/>
          <a:stretch/>
        </p:blipFill>
        <p:spPr>
          <a:xfrm>
            <a:off x="8631327" y="6633895"/>
            <a:ext cx="1025362" cy="1050818"/>
          </a:xfrm>
          <a:prstGeom prst="rect">
            <a:avLst/>
          </a:prstGeom>
          <a:noFill/>
          <a:ln>
            <a:noFill/>
          </a:ln>
        </p:spPr>
      </p:pic>
      <p:pic>
        <p:nvPicPr>
          <p:cNvPr id="96" name="Google Shape;96;p17" descr="Customer relationship manage Outline Filled Icon (Provided by Getty Images)"/>
          <p:cNvPicPr preferRelativeResize="0"/>
          <p:nvPr/>
        </p:nvPicPr>
        <p:blipFill>
          <a:blip r:embed="rId7">
            <a:alphaModFix/>
          </a:blip>
          <a:stretch>
            <a:fillRect/>
          </a:stretch>
        </p:blipFill>
        <p:spPr>
          <a:xfrm>
            <a:off x="14100630" y="6624377"/>
            <a:ext cx="1025328" cy="1069814"/>
          </a:xfrm>
          <a:prstGeom prst="rect">
            <a:avLst/>
          </a:prstGeom>
          <a:noFill/>
          <a:ln>
            <a:noFill/>
          </a:ln>
        </p:spPr>
      </p:pic>
      <p:sp>
        <p:nvSpPr>
          <p:cNvPr id="12" name="Google Shape;105;p18">
            <a:extLst>
              <a:ext uri="{FF2B5EF4-FFF2-40B4-BE49-F238E27FC236}">
                <a16:creationId xmlns:a16="http://schemas.microsoft.com/office/drawing/2014/main" id="{E397FB75-BEE8-459A-9ADB-F14DDC32114B}"/>
              </a:ext>
            </a:extLst>
          </p:cNvPr>
          <p:cNvSpPr txBox="1"/>
          <p:nvPr/>
        </p:nvSpPr>
        <p:spPr>
          <a:xfrm>
            <a:off x="6477000" y="8020302"/>
            <a:ext cx="7162800" cy="3100200"/>
          </a:xfrm>
          <a:prstGeom prst="rect">
            <a:avLst/>
          </a:prstGeom>
          <a:noFill/>
          <a:ln>
            <a:noFill/>
          </a:ln>
        </p:spPr>
        <p:txBody>
          <a:bodyPr spcFirstLastPara="1" wrap="square" lIns="68575" tIns="68575" rIns="68575" bIns="68575" anchor="t" anchorCtr="0">
            <a:noAutofit/>
          </a:bodyPr>
          <a:lstStyle/>
          <a:p>
            <a:pPr marL="82550" lvl="0" algn="l" rtl="0">
              <a:spcBef>
                <a:spcPts val="0"/>
              </a:spcBef>
              <a:spcAft>
                <a:spcPts val="0"/>
              </a:spcAft>
              <a:buSzPts val="1500"/>
            </a:pPr>
            <a:r>
              <a:rPr lang="en" sz="1500" b="1" dirty="0">
                <a:latin typeface="Arial" panose="020B0604020202020204" pitchFamily="34" charset="0"/>
                <a:ea typeface="Fira Sans"/>
                <a:cs typeface="Arial" panose="020B0604020202020204" pitchFamily="34" charset="0"/>
                <a:sym typeface="Fira Sans"/>
              </a:rPr>
              <a:t>Upcoming Workshops</a:t>
            </a:r>
          </a:p>
          <a:p>
            <a:pPr marL="342900" lvl="0" indent="-260350" algn="l" rtl="0">
              <a:spcBef>
                <a:spcPts val="0"/>
              </a:spcBef>
              <a:spcAft>
                <a:spcPts val="0"/>
              </a:spcAft>
              <a:buSzPts val="1500"/>
              <a:buFont typeface="Fira Sans"/>
              <a:buChar char="●"/>
            </a:pPr>
            <a:endParaRPr lang="en" sz="1500" b="1" dirty="0">
              <a:latin typeface="Arial" panose="020B0604020202020204" pitchFamily="34" charset="0"/>
              <a:ea typeface="Fira Sans"/>
              <a:cs typeface="Arial" panose="020B0604020202020204" pitchFamily="34" charset="0"/>
              <a:sym typeface="Fira Sans"/>
            </a:endParaRPr>
          </a:p>
          <a:p>
            <a:pPr marL="342900" lvl="0" indent="-260350" algn="l" rtl="0">
              <a:spcBef>
                <a:spcPts val="0"/>
              </a:spcBef>
              <a:spcAft>
                <a:spcPts val="0"/>
              </a:spcAft>
              <a:buSzPts val="1500"/>
              <a:buFont typeface="Fira Sans"/>
              <a:buChar char="●"/>
            </a:pPr>
            <a:r>
              <a:rPr lang="en" sz="2000" b="1" dirty="0">
                <a:latin typeface="Arial" panose="020B0604020202020204" pitchFamily="34" charset="0"/>
                <a:ea typeface="Fira Sans"/>
                <a:cs typeface="Arial" panose="020B0604020202020204" pitchFamily="34" charset="0"/>
                <a:sym typeface="Fira Sans"/>
              </a:rPr>
              <a:t>Open Data Publishing with Data Dryad</a:t>
            </a:r>
            <a:r>
              <a:rPr lang="en" sz="2000" dirty="0">
                <a:latin typeface="Arial" panose="020B0604020202020204" pitchFamily="34" charset="0"/>
                <a:ea typeface="Fira Sans"/>
                <a:cs typeface="Arial" panose="020B0604020202020204" pitchFamily="34" charset="0"/>
                <a:sym typeface="Fira Sans"/>
              </a:rPr>
              <a:t> - October 23</a:t>
            </a:r>
            <a:endParaRPr sz="2000" dirty="0">
              <a:latin typeface="Arial" panose="020B0604020202020204" pitchFamily="34" charset="0"/>
              <a:ea typeface="Fira Sans"/>
              <a:cs typeface="Arial" panose="020B0604020202020204" pitchFamily="34" charset="0"/>
              <a:sym typeface="Fira Sans"/>
            </a:endParaRPr>
          </a:p>
          <a:p>
            <a:pPr marL="0" lvl="0" indent="0" algn="l" rtl="0">
              <a:spcBef>
                <a:spcPts val="0"/>
              </a:spcBef>
              <a:spcAft>
                <a:spcPts val="0"/>
              </a:spcAft>
              <a:buNone/>
            </a:pPr>
            <a:endParaRPr sz="2000" dirty="0">
              <a:latin typeface="Arial" panose="020B0604020202020204" pitchFamily="34" charset="0"/>
              <a:ea typeface="Fira Sans"/>
              <a:cs typeface="Arial" panose="020B0604020202020204" pitchFamily="34" charset="0"/>
              <a:sym typeface="Fira Sans"/>
            </a:endParaRPr>
          </a:p>
          <a:p>
            <a:pPr marL="342900" lvl="0" indent="-260350" algn="l" rtl="0">
              <a:spcBef>
                <a:spcPts val="0"/>
              </a:spcBef>
              <a:spcAft>
                <a:spcPts val="0"/>
              </a:spcAft>
              <a:buSzPts val="1500"/>
              <a:buFont typeface="Fira Sans"/>
              <a:buChar char="●"/>
            </a:pPr>
            <a:r>
              <a:rPr lang="en" sz="2000" b="1" dirty="0">
                <a:latin typeface="Arial" panose="020B0604020202020204" pitchFamily="34" charset="0"/>
                <a:ea typeface="Fira Sans"/>
                <a:cs typeface="Arial" panose="020B0604020202020204" pitchFamily="34" charset="0"/>
                <a:sym typeface="Fira Sans"/>
              </a:rPr>
              <a:t>Open Data Management and Discovery</a:t>
            </a:r>
            <a:r>
              <a:rPr lang="en" sz="2000" dirty="0">
                <a:latin typeface="Arial" panose="020B0604020202020204" pitchFamily="34" charset="0"/>
                <a:ea typeface="Fira Sans"/>
                <a:cs typeface="Arial" panose="020B0604020202020204" pitchFamily="34" charset="0"/>
                <a:sym typeface="Fira Sans"/>
              </a:rPr>
              <a:t> - October 23</a:t>
            </a:r>
            <a:endParaRPr sz="2000" dirty="0">
              <a:latin typeface="Arial" panose="020B0604020202020204" pitchFamily="34" charset="0"/>
              <a:ea typeface="Fira Sans"/>
              <a:cs typeface="Arial" panose="020B0604020202020204" pitchFamily="34" charset="0"/>
              <a:sym typeface="Fira Sans"/>
            </a:endParaRPr>
          </a:p>
          <a:p>
            <a:pPr marL="0" lvl="0" indent="0" algn="l" rtl="0">
              <a:spcBef>
                <a:spcPts val="0"/>
              </a:spcBef>
              <a:spcAft>
                <a:spcPts val="0"/>
              </a:spcAft>
              <a:buNone/>
            </a:pPr>
            <a:endParaRPr sz="2000" dirty="0">
              <a:latin typeface="Arial" panose="020B0604020202020204" pitchFamily="34" charset="0"/>
              <a:ea typeface="Fira Sans"/>
              <a:cs typeface="Arial" panose="020B0604020202020204" pitchFamily="34" charset="0"/>
              <a:sym typeface="Fira Sans"/>
            </a:endParaRPr>
          </a:p>
          <a:p>
            <a:pPr marL="342900" lvl="0" indent="-260350" algn="l" rtl="0">
              <a:spcBef>
                <a:spcPts val="0"/>
              </a:spcBef>
              <a:spcAft>
                <a:spcPts val="0"/>
              </a:spcAft>
              <a:buSzPts val="1500"/>
              <a:buFont typeface="Fira Sans"/>
              <a:buChar char="●"/>
            </a:pPr>
            <a:r>
              <a:rPr lang="en" sz="2000" b="1" dirty="0">
                <a:latin typeface="Arial" panose="020B0604020202020204" pitchFamily="34" charset="0"/>
                <a:ea typeface="Fira Sans"/>
                <a:cs typeface="Arial" panose="020B0604020202020204" pitchFamily="34" charset="0"/>
                <a:sym typeface="Fira Sans"/>
              </a:rPr>
              <a:t>Introduction to Python for Data Analysis</a:t>
            </a:r>
            <a:r>
              <a:rPr lang="en" sz="2000" dirty="0">
                <a:latin typeface="Arial" panose="020B0604020202020204" pitchFamily="34" charset="0"/>
                <a:ea typeface="Fira Sans"/>
                <a:cs typeface="Arial" panose="020B0604020202020204" pitchFamily="34" charset="0"/>
                <a:sym typeface="Fira Sans"/>
              </a:rPr>
              <a:t> - November 6</a:t>
            </a:r>
            <a:endParaRPr sz="2000" dirty="0">
              <a:latin typeface="Arial" panose="020B0604020202020204" pitchFamily="34" charset="0"/>
              <a:ea typeface="Fira Sans"/>
              <a:cs typeface="Arial" panose="020B0604020202020204" pitchFamily="34" charset="0"/>
              <a:sym typeface="Fira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93515" y="2229493"/>
            <a:ext cx="11487844" cy="8364469"/>
          </a:xfrm>
          <a:prstGeom prst="rect">
            <a:avLst/>
          </a:prstGeom>
        </p:spPr>
        <p:txBody>
          <a:bodyPr lIns="0" tIns="0" rIns="0" bIns="0" rtlCol="0" anchor="t">
            <a:spAutoFit/>
          </a:bodyPr>
          <a:lstStyle/>
          <a:p>
            <a:pPr algn="l">
              <a:lnSpc>
                <a:spcPts val="6649"/>
              </a:lnSpc>
            </a:pPr>
            <a:r>
              <a:rPr lang="en-US" sz="3799" dirty="0">
                <a:solidFill>
                  <a:srgbClr val="000000"/>
                </a:solidFill>
                <a:latin typeface="Glacial Indifference"/>
                <a:ea typeface="Glacial Indifference"/>
                <a:cs typeface="Glacial Indifference"/>
                <a:sym typeface="Glacial Indifference"/>
              </a:rPr>
              <a:t>The Creat’R Labs in Research Services offers access to innovative media and technology</a:t>
            </a:r>
          </a:p>
          <a:p>
            <a:pPr marL="820417" lvl="1" indent="-410209" algn="l">
              <a:lnSpc>
                <a:spcPts val="664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2" tooltip="https://library.ucr.edu/research-support/making-and-innovation/creatr-lab-makerspace"/>
              </a:rPr>
              <a:t>Makerspace</a:t>
            </a:r>
          </a:p>
          <a:p>
            <a:pPr marL="1640835" lvl="2" indent="-546945" algn="l">
              <a:lnSpc>
                <a:spcPts val="6649"/>
              </a:lnSpc>
              <a:buFont typeface="Arial"/>
              <a:buChar char="⚬"/>
            </a:pPr>
            <a:r>
              <a:rPr lang="en-US" sz="3799" dirty="0">
                <a:solidFill>
                  <a:srgbClr val="000000"/>
                </a:solidFill>
                <a:latin typeface="Glacial Indifference"/>
                <a:ea typeface="Glacial Indifference"/>
                <a:cs typeface="Glacial Indifference"/>
                <a:sym typeface="Glacial Indifference"/>
              </a:rPr>
              <a:t>3D printing, sewing machines, VR, electronics, media equipment</a:t>
            </a:r>
          </a:p>
          <a:p>
            <a:pPr marL="820417" lvl="1" indent="-410209" algn="l">
              <a:lnSpc>
                <a:spcPts val="664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3" tooltip="https://library.ucr.edu/research-support/making-and-innovation/robotics-lab"/>
              </a:rPr>
              <a:t>Robotics Lab </a:t>
            </a:r>
            <a:r>
              <a:rPr lang="en-US" sz="3799" dirty="0">
                <a:solidFill>
                  <a:srgbClr val="000000"/>
                </a:solidFill>
                <a:latin typeface="Glacial Indifference"/>
                <a:ea typeface="Glacial Indifference"/>
                <a:cs typeface="Glacial Indifference"/>
                <a:sym typeface="Glacial Indifference"/>
              </a:rPr>
              <a:t>sensors, kits, Arduino, raspberry pi</a:t>
            </a:r>
            <a:endParaRPr lang="en-US" sz="3799" dirty="0">
              <a:solidFill>
                <a:srgbClr val="000000"/>
              </a:solidFill>
              <a:latin typeface="Glacial Indifference"/>
              <a:ea typeface="Glacial Indifference"/>
              <a:cs typeface="Glacial Indifference"/>
              <a:sym typeface="Glacial Indifference"/>
              <a:hlinkClick r:id="rId3" tooltip="https://library.ucr.edu/research-support/making-and-innovation/robotics-lab"/>
            </a:endParaRPr>
          </a:p>
          <a:p>
            <a:pPr marL="820417" lvl="1" indent="-410209" algn="l">
              <a:lnSpc>
                <a:spcPts val="664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4" tooltip="https://library.ucr.edu/research-support/making-and-innovation/3dxp-lab"/>
              </a:rPr>
              <a:t>3DXP Lab </a:t>
            </a:r>
            <a:r>
              <a:rPr lang="en-US" sz="3799" dirty="0">
                <a:solidFill>
                  <a:srgbClr val="000000"/>
                </a:solidFill>
                <a:latin typeface="Glacial Indifference"/>
                <a:ea typeface="Glacial Indifference"/>
                <a:cs typeface="Glacial Indifference"/>
                <a:sym typeface="Glacial Indifference"/>
              </a:rPr>
              <a:t>(</a:t>
            </a:r>
            <a:r>
              <a:rPr lang="en-US" sz="3799" dirty="0" err="1">
                <a:solidFill>
                  <a:srgbClr val="000000"/>
                </a:solidFill>
                <a:latin typeface="Glacial Indifference"/>
                <a:ea typeface="Glacial Indifference"/>
                <a:cs typeface="Glacial Indifference"/>
                <a:sym typeface="Glacial Indifference"/>
              </a:rPr>
              <a:t>Mulitmedia</a:t>
            </a:r>
            <a:r>
              <a:rPr lang="en-US" sz="3799" dirty="0">
                <a:solidFill>
                  <a:srgbClr val="000000"/>
                </a:solidFill>
                <a:latin typeface="Glacial Indifference"/>
                <a:ea typeface="Glacial Indifference"/>
                <a:cs typeface="Glacial Indifference"/>
                <a:sym typeface="Glacial Indifference"/>
              </a:rPr>
              <a:t> lab. Green Screen, Digital Video, VR, XR)</a:t>
            </a:r>
          </a:p>
          <a:p>
            <a:pPr marL="820417" lvl="1" indent="-410209" algn="l">
              <a:lnSpc>
                <a:spcPts val="6649"/>
              </a:lnSpc>
              <a:buFont typeface="Arial"/>
              <a:buChar char="•"/>
            </a:pPr>
            <a:r>
              <a:rPr lang="en-US" sz="3799" dirty="0">
                <a:solidFill>
                  <a:srgbClr val="000000"/>
                </a:solidFill>
                <a:latin typeface="Glacial Indifference"/>
                <a:ea typeface="Glacial Indifference"/>
                <a:cs typeface="Glacial Indifference"/>
                <a:sym typeface="Glacial Indifference"/>
                <a:hlinkClick r:id="rId5"/>
              </a:rPr>
              <a:t>STAR Lab</a:t>
            </a:r>
            <a:r>
              <a:rPr lang="en-US" sz="3799" dirty="0">
                <a:solidFill>
                  <a:srgbClr val="000000"/>
                </a:solidFill>
                <a:latin typeface="Glacial Indifference"/>
                <a:ea typeface="Glacial Indifference"/>
                <a:cs typeface="Glacial Indifference"/>
                <a:sym typeface="Glacial Indifference"/>
              </a:rPr>
              <a:t>, NVIDIA GPU’s , Specialized Software</a:t>
            </a:r>
          </a:p>
          <a:p>
            <a:pPr algn="l">
              <a:lnSpc>
                <a:spcPts val="6459"/>
              </a:lnSpc>
            </a:pPr>
            <a:endParaRPr lang="en-US" sz="3799" dirty="0">
              <a:solidFill>
                <a:srgbClr val="000000"/>
              </a:solidFill>
              <a:latin typeface="Glacial Indifference"/>
              <a:ea typeface="Glacial Indifference"/>
              <a:cs typeface="Glacial Indifference"/>
              <a:sym typeface="Glacial Indifference"/>
            </a:endParaRPr>
          </a:p>
        </p:txBody>
      </p:sp>
      <p:sp>
        <p:nvSpPr>
          <p:cNvPr id="3" name="TextBox 3"/>
          <p:cNvSpPr txBox="1"/>
          <p:nvPr/>
        </p:nvSpPr>
        <p:spPr>
          <a:xfrm>
            <a:off x="693515" y="539045"/>
            <a:ext cx="12554940" cy="1304925"/>
          </a:xfrm>
          <a:prstGeom prst="rect">
            <a:avLst/>
          </a:prstGeom>
        </p:spPr>
        <p:txBody>
          <a:bodyPr lIns="0" tIns="0" rIns="0" bIns="0" rtlCol="0" anchor="t">
            <a:spAutoFit/>
          </a:bodyPr>
          <a:lstStyle/>
          <a:p>
            <a:pPr algn="l">
              <a:lnSpc>
                <a:spcPts val="10500"/>
              </a:lnSpc>
            </a:pPr>
            <a:r>
              <a:rPr lang="en-US" sz="7500" dirty="0">
                <a:solidFill>
                  <a:srgbClr val="000000"/>
                </a:solidFill>
                <a:latin typeface="Lovelo"/>
                <a:ea typeface="Lovelo"/>
                <a:cs typeface="Lovelo"/>
                <a:sym typeface="Lovelo"/>
              </a:rPr>
              <a:t>Creat’R Labs</a:t>
            </a:r>
          </a:p>
        </p:txBody>
      </p:sp>
      <p:sp>
        <p:nvSpPr>
          <p:cNvPr id="4" name="AutoShape 4"/>
          <p:cNvSpPr/>
          <p:nvPr/>
        </p:nvSpPr>
        <p:spPr>
          <a:xfrm flipV="1">
            <a:off x="728275" y="1845611"/>
            <a:ext cx="11085329" cy="38100"/>
          </a:xfrm>
          <a:prstGeom prst="line">
            <a:avLst/>
          </a:prstGeom>
          <a:ln w="57150" cap="flat">
            <a:solidFill>
              <a:srgbClr val="C5FA63"/>
            </a:solidFill>
            <a:prstDash val="solid"/>
            <a:headEnd type="none" w="sm" len="sm"/>
            <a:tailEnd type="none" w="sm" len="sm"/>
          </a:ln>
        </p:spPr>
        <p:txBody>
          <a:bodyPr/>
          <a:lstStyle/>
          <a:p>
            <a:endParaRPr lang="en-US" dirty="0"/>
          </a:p>
        </p:txBody>
      </p:sp>
      <p:grpSp>
        <p:nvGrpSpPr>
          <p:cNvPr id="5" name="Group 5"/>
          <p:cNvGrpSpPr/>
          <p:nvPr/>
        </p:nvGrpSpPr>
        <p:grpSpPr>
          <a:xfrm>
            <a:off x="12395903" y="0"/>
            <a:ext cx="5892097" cy="10287000"/>
            <a:chOff x="0" y="0"/>
            <a:chExt cx="912840" cy="1593725"/>
          </a:xfrm>
        </p:grpSpPr>
        <p:sp>
          <p:nvSpPr>
            <p:cNvPr id="6" name="Freeform 6"/>
            <p:cNvSpPr/>
            <p:nvPr/>
          </p:nvSpPr>
          <p:spPr>
            <a:xfrm>
              <a:off x="0" y="0"/>
              <a:ext cx="912840" cy="1593725"/>
            </a:xfrm>
            <a:custGeom>
              <a:avLst/>
              <a:gdLst/>
              <a:ahLst/>
              <a:cxnLst/>
              <a:rect l="l" t="t" r="r" b="b"/>
              <a:pathLst>
                <a:path w="912840" h="1593725">
                  <a:moveTo>
                    <a:pt x="0" y="0"/>
                  </a:moveTo>
                  <a:lnTo>
                    <a:pt x="912840" y="0"/>
                  </a:lnTo>
                  <a:lnTo>
                    <a:pt x="912840" y="1593725"/>
                  </a:lnTo>
                  <a:lnTo>
                    <a:pt x="0" y="1593725"/>
                  </a:lnTo>
                  <a:close/>
                </a:path>
              </a:pathLst>
            </a:custGeom>
            <a:blipFill>
              <a:blip r:embed="rId6"/>
              <a:stretch>
                <a:fillRect l="-66534" r="-66534"/>
              </a:stretch>
            </a:blipFill>
          </p:spPr>
          <p:txBody>
            <a:bodyPr/>
            <a:lstStyle/>
            <a:p>
              <a:endParaRPr lang="en-US" dirty="0"/>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547914" y="496675"/>
            <a:ext cx="17041200" cy="1414800"/>
          </a:xfrm>
          <a:prstGeom prst="rect">
            <a:avLst/>
          </a:prstGeom>
        </p:spPr>
        <p:txBody>
          <a:bodyPr spcFirstLastPara="1" vert="horz" wrap="square" lIns="182850" tIns="182850" rIns="182850" bIns="182850" rtlCol="0" anchor="t" anchorCtr="0">
            <a:normAutofit/>
          </a:bodyPr>
          <a:lstStyle/>
          <a:p>
            <a:pPr algn="l"/>
            <a:r>
              <a:rPr lang="en" sz="6600" dirty="0">
                <a:latin typeface="Arial" panose="020B0604020202020204" pitchFamily="34" charset="0"/>
                <a:ea typeface="Arial"/>
                <a:cs typeface="Arial" panose="020B0604020202020204" pitchFamily="34" charset="0"/>
                <a:sym typeface="Arial"/>
              </a:rPr>
              <a:t>Research Support in the Labs</a:t>
            </a:r>
            <a:endParaRPr b="1" dirty="0">
              <a:latin typeface="Arial" panose="020B0604020202020204" pitchFamily="34" charset="0"/>
              <a:ea typeface="Arial"/>
              <a:cs typeface="Arial" panose="020B0604020202020204" pitchFamily="34" charset="0"/>
              <a:sym typeface="Arial"/>
            </a:endParaRPr>
          </a:p>
        </p:txBody>
      </p:sp>
      <p:sp>
        <p:nvSpPr>
          <p:cNvPr id="143" name="Google Shape;143;p25"/>
          <p:cNvSpPr txBox="1">
            <a:spLocks noGrp="1"/>
          </p:cNvSpPr>
          <p:nvPr>
            <p:ph type="body" idx="1"/>
          </p:nvPr>
        </p:nvSpPr>
        <p:spPr>
          <a:xfrm>
            <a:off x="1600200" y="3184925"/>
            <a:ext cx="6768000" cy="6605400"/>
          </a:xfrm>
          <a:prstGeom prst="rect">
            <a:avLst/>
          </a:prstGeom>
        </p:spPr>
        <p:txBody>
          <a:bodyPr spcFirstLastPara="1" vert="horz" wrap="square" lIns="182850" tIns="182850" rIns="182850" bIns="182850" rtlCol="0" anchor="t" anchorCtr="0">
            <a:normAutofit/>
          </a:bodyPr>
          <a:lstStyle/>
          <a:p>
            <a:pPr marL="228600" indent="0">
              <a:buClr>
                <a:schemeClr val="lt1"/>
              </a:buClr>
              <a:buNone/>
            </a:pPr>
            <a:r>
              <a:rPr lang="en" b="1" dirty="0">
                <a:latin typeface="Arial" panose="020B0604020202020204" pitchFamily="34" charset="0"/>
                <a:ea typeface="Arial"/>
                <a:cs typeface="Arial" panose="020B0604020202020204" pitchFamily="34" charset="0"/>
                <a:sym typeface="Arial"/>
              </a:rPr>
              <a:t>      </a:t>
            </a:r>
            <a:r>
              <a:rPr lang="en" sz="4000" b="1" dirty="0">
                <a:latin typeface="Arial" panose="020B0604020202020204" pitchFamily="34" charset="0"/>
                <a:ea typeface="Arial"/>
                <a:cs typeface="Arial" panose="020B0604020202020204" pitchFamily="34" charset="0"/>
                <a:sym typeface="Arial"/>
              </a:rPr>
              <a:t>3D Modeling</a:t>
            </a:r>
            <a:endParaRPr sz="4000"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r>
              <a:rPr lang="en" sz="4000" b="1" dirty="0">
                <a:latin typeface="Arial" panose="020B0604020202020204" pitchFamily="34" charset="0"/>
                <a:ea typeface="Arial"/>
                <a:cs typeface="Arial" panose="020B0604020202020204" pitchFamily="34" charset="0"/>
                <a:sym typeface="Arial"/>
              </a:rPr>
              <a:t>3D Scanning</a:t>
            </a:r>
          </a:p>
          <a:p>
            <a:pPr>
              <a:buClr>
                <a:schemeClr val="lt1"/>
              </a:buClr>
              <a:buFont typeface="Arial"/>
              <a:buChar char="●"/>
            </a:pPr>
            <a:r>
              <a:rPr lang="en" sz="4000" b="1" dirty="0">
                <a:latin typeface="Arial" panose="020B0604020202020204" pitchFamily="34" charset="0"/>
                <a:ea typeface="Arial"/>
                <a:cs typeface="Arial" panose="020B0604020202020204" pitchFamily="34" charset="0"/>
                <a:sym typeface="Arial"/>
              </a:rPr>
              <a:t>3D Printing</a:t>
            </a:r>
            <a:endParaRPr sz="4000"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r>
              <a:rPr lang="en" sz="4000" b="1" dirty="0">
                <a:latin typeface="Arial" panose="020B0604020202020204" pitchFamily="34" charset="0"/>
                <a:ea typeface="Arial"/>
                <a:cs typeface="Arial" panose="020B0604020202020204" pitchFamily="34" charset="0"/>
                <a:sym typeface="Arial"/>
              </a:rPr>
              <a:t>MultiMedia Skills</a:t>
            </a:r>
            <a:br>
              <a:rPr lang="en" sz="4000" b="1" dirty="0">
                <a:latin typeface="Arial" panose="020B0604020202020204" pitchFamily="34" charset="0"/>
                <a:ea typeface="Arial"/>
                <a:cs typeface="Arial" panose="020B0604020202020204" pitchFamily="34" charset="0"/>
                <a:sym typeface="Arial"/>
              </a:rPr>
            </a:br>
            <a:r>
              <a:rPr lang="en" sz="4000" b="1" dirty="0">
                <a:latin typeface="Arial" panose="020B0604020202020204" pitchFamily="34" charset="0"/>
                <a:ea typeface="Arial"/>
                <a:cs typeface="Arial" panose="020B0604020202020204" pitchFamily="34" charset="0"/>
                <a:sym typeface="Arial"/>
              </a:rPr>
              <a:t>(Film &amp; Photography)</a:t>
            </a:r>
            <a:endParaRPr sz="4000"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r>
              <a:rPr lang="en" sz="4000" b="1" dirty="0">
                <a:latin typeface="Arial" panose="020B0604020202020204" pitchFamily="34" charset="0"/>
                <a:ea typeface="Arial"/>
                <a:cs typeface="Arial" panose="020B0604020202020204" pitchFamily="34" charset="0"/>
                <a:sym typeface="Arial"/>
              </a:rPr>
              <a:t>Graphic Design</a:t>
            </a:r>
            <a:endParaRPr sz="4000"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endParaRPr b="1" dirty="0">
              <a:latin typeface="Arial" panose="020B0604020202020204" pitchFamily="34" charset="0"/>
              <a:ea typeface="Arial"/>
              <a:cs typeface="Arial" panose="020B0604020202020204" pitchFamily="34" charset="0"/>
              <a:sym typeface="Arial"/>
            </a:endParaRPr>
          </a:p>
        </p:txBody>
      </p:sp>
      <p:pic>
        <p:nvPicPr>
          <p:cNvPr id="3" name="Picture 2">
            <a:extLst>
              <a:ext uri="{FF2B5EF4-FFF2-40B4-BE49-F238E27FC236}">
                <a16:creationId xmlns:a16="http://schemas.microsoft.com/office/drawing/2014/main" id="{1293B477-4E18-4AB9-1455-3436CF4058C5}"/>
              </a:ext>
            </a:extLst>
          </p:cNvPr>
          <p:cNvPicPr>
            <a:picLocks noChangeAspect="1"/>
          </p:cNvPicPr>
          <p:nvPr/>
        </p:nvPicPr>
        <p:blipFill>
          <a:blip r:embed="rId3"/>
          <a:stretch>
            <a:fillRect/>
          </a:stretch>
        </p:blipFill>
        <p:spPr>
          <a:xfrm>
            <a:off x="9448800" y="2532650"/>
            <a:ext cx="4038802" cy="5114931"/>
          </a:xfrm>
          <a:prstGeom prst="rect">
            <a:avLst/>
          </a:prstGeom>
        </p:spPr>
      </p:pic>
      <p:pic>
        <p:nvPicPr>
          <p:cNvPr id="5" name="Picture 4">
            <a:extLst>
              <a:ext uri="{FF2B5EF4-FFF2-40B4-BE49-F238E27FC236}">
                <a16:creationId xmlns:a16="http://schemas.microsoft.com/office/drawing/2014/main" id="{CFE8085D-19AE-A6D6-C07D-0739F444FB7E}"/>
              </a:ext>
            </a:extLst>
          </p:cNvPr>
          <p:cNvPicPr>
            <a:picLocks noChangeAspect="1"/>
          </p:cNvPicPr>
          <p:nvPr/>
        </p:nvPicPr>
        <p:blipFill>
          <a:blip r:embed="rId4"/>
          <a:stretch>
            <a:fillRect/>
          </a:stretch>
        </p:blipFill>
        <p:spPr>
          <a:xfrm>
            <a:off x="13887257" y="2705100"/>
            <a:ext cx="3810000" cy="522987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C5EFA63A-2719-F698-4FC3-9B4B9A9ABDF4}"/>
            </a:ext>
          </a:extLst>
        </p:cNvPr>
        <p:cNvGrpSpPr/>
        <p:nvPr/>
      </p:nvGrpSpPr>
      <p:grpSpPr>
        <a:xfrm>
          <a:off x="0" y="0"/>
          <a:ext cx="0" cy="0"/>
          <a:chOff x="0" y="0"/>
          <a:chExt cx="0" cy="0"/>
        </a:xfrm>
      </p:grpSpPr>
      <p:sp>
        <p:nvSpPr>
          <p:cNvPr id="142" name="Google Shape;142;p25">
            <a:extLst>
              <a:ext uri="{FF2B5EF4-FFF2-40B4-BE49-F238E27FC236}">
                <a16:creationId xmlns:a16="http://schemas.microsoft.com/office/drawing/2014/main" id="{49A7304F-4398-D20E-33E0-B082252B234B}"/>
              </a:ext>
            </a:extLst>
          </p:cNvPr>
          <p:cNvSpPr txBox="1">
            <a:spLocks noGrp="1"/>
          </p:cNvSpPr>
          <p:nvPr>
            <p:ph type="title"/>
          </p:nvPr>
        </p:nvSpPr>
        <p:spPr>
          <a:xfrm>
            <a:off x="623400" y="890050"/>
            <a:ext cx="17041200" cy="1414800"/>
          </a:xfrm>
          <a:prstGeom prst="rect">
            <a:avLst/>
          </a:prstGeom>
        </p:spPr>
        <p:txBody>
          <a:bodyPr spcFirstLastPara="1" vert="horz" wrap="square" lIns="182850" tIns="182850" rIns="182850" bIns="182850" rtlCol="0" anchor="t" anchorCtr="0">
            <a:normAutofit/>
          </a:bodyPr>
          <a:lstStyle/>
          <a:p>
            <a:pPr algn="l"/>
            <a:r>
              <a:rPr lang="en" sz="6600" dirty="0">
                <a:latin typeface="Arial" panose="020B0604020202020204" pitchFamily="34" charset="0"/>
                <a:ea typeface="Arial"/>
                <a:cs typeface="Arial" panose="020B0604020202020204" pitchFamily="34" charset="0"/>
                <a:sym typeface="Arial"/>
              </a:rPr>
              <a:t>Research Support in the Labs</a:t>
            </a:r>
            <a:endParaRPr sz="6600" dirty="0">
              <a:latin typeface="Arial" panose="020B0604020202020204" pitchFamily="34" charset="0"/>
              <a:ea typeface="Arial"/>
              <a:cs typeface="Arial" panose="020B0604020202020204" pitchFamily="34" charset="0"/>
              <a:sym typeface="Arial"/>
            </a:endParaRPr>
          </a:p>
        </p:txBody>
      </p:sp>
      <p:sp>
        <p:nvSpPr>
          <p:cNvPr id="143" name="Google Shape;143;p25">
            <a:extLst>
              <a:ext uri="{FF2B5EF4-FFF2-40B4-BE49-F238E27FC236}">
                <a16:creationId xmlns:a16="http://schemas.microsoft.com/office/drawing/2014/main" id="{DD87707A-6982-1CB9-7F77-B227FC4C0F9D}"/>
              </a:ext>
            </a:extLst>
          </p:cNvPr>
          <p:cNvSpPr txBox="1">
            <a:spLocks noGrp="1"/>
          </p:cNvSpPr>
          <p:nvPr>
            <p:ph type="body" idx="1"/>
          </p:nvPr>
        </p:nvSpPr>
        <p:spPr>
          <a:xfrm>
            <a:off x="623400" y="2532650"/>
            <a:ext cx="8673000" cy="6605400"/>
          </a:xfrm>
          <a:prstGeom prst="rect">
            <a:avLst/>
          </a:prstGeom>
        </p:spPr>
        <p:txBody>
          <a:bodyPr spcFirstLastPara="1" vert="horz" wrap="square" lIns="182850" tIns="182850" rIns="182850" bIns="182850" rtlCol="0" anchor="t" anchorCtr="0">
            <a:normAutofit/>
          </a:bodyPr>
          <a:lstStyle/>
          <a:p>
            <a:pPr>
              <a:buClr>
                <a:schemeClr val="lt1"/>
              </a:buClr>
              <a:buFont typeface="Arial"/>
              <a:buChar char="●"/>
            </a:pPr>
            <a:r>
              <a:rPr lang="en" sz="4400" b="1" dirty="0">
                <a:latin typeface="Arial" panose="020B0604020202020204" pitchFamily="34" charset="0"/>
                <a:ea typeface="Arial"/>
                <a:cs typeface="Arial" panose="020B0604020202020204" pitchFamily="34" charset="0"/>
                <a:sym typeface="Arial"/>
              </a:rPr>
              <a:t>Robotics</a:t>
            </a:r>
            <a:endParaRPr sz="4400"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r>
              <a:rPr lang="en" sz="4400" b="1" dirty="0">
                <a:latin typeface="Arial" panose="020B0604020202020204" pitchFamily="34" charset="0"/>
                <a:ea typeface="Arial"/>
                <a:cs typeface="Arial" panose="020B0604020202020204" pitchFamily="34" charset="0"/>
                <a:sym typeface="Arial"/>
              </a:rPr>
              <a:t>Senior Design Mentorship</a:t>
            </a:r>
            <a:endParaRPr sz="4400"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r>
              <a:rPr lang="en" sz="4400" b="1" dirty="0">
                <a:latin typeface="Arial" panose="020B0604020202020204" pitchFamily="34" charset="0"/>
                <a:ea typeface="Arial"/>
                <a:cs typeface="Arial" panose="020B0604020202020204" pitchFamily="34" charset="0"/>
                <a:sym typeface="Arial"/>
              </a:rPr>
              <a:t>Artificial Intelligence Integration</a:t>
            </a:r>
            <a:endParaRPr sz="4400"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r>
              <a:rPr lang="en" sz="4400" b="1" dirty="0">
                <a:latin typeface="Arial" panose="020B0604020202020204" pitchFamily="34" charset="0"/>
                <a:ea typeface="Arial"/>
                <a:cs typeface="Arial" panose="020B0604020202020204" pitchFamily="34" charset="0"/>
                <a:sym typeface="Arial"/>
              </a:rPr>
              <a:t>Animation &amp; Simulations</a:t>
            </a:r>
            <a:endParaRPr sz="4400" b="1" dirty="0">
              <a:latin typeface="Arial" panose="020B0604020202020204" pitchFamily="34" charset="0"/>
              <a:ea typeface="Arial"/>
              <a:cs typeface="Arial" panose="020B0604020202020204" pitchFamily="34" charset="0"/>
              <a:sym typeface="Arial"/>
            </a:endParaRPr>
          </a:p>
        </p:txBody>
      </p:sp>
      <p:pic>
        <p:nvPicPr>
          <p:cNvPr id="2" name="Picture 1">
            <a:extLst>
              <a:ext uri="{FF2B5EF4-FFF2-40B4-BE49-F238E27FC236}">
                <a16:creationId xmlns:a16="http://schemas.microsoft.com/office/drawing/2014/main" id="{067ADD50-E0F7-257B-0B93-D4816A63CF73}"/>
              </a:ext>
            </a:extLst>
          </p:cNvPr>
          <p:cNvPicPr>
            <a:picLocks noChangeAspect="1"/>
          </p:cNvPicPr>
          <p:nvPr/>
        </p:nvPicPr>
        <p:blipFill>
          <a:blip r:embed="rId3"/>
          <a:stretch>
            <a:fillRect/>
          </a:stretch>
        </p:blipFill>
        <p:spPr>
          <a:xfrm>
            <a:off x="10287000" y="2750820"/>
            <a:ext cx="3418114" cy="4785359"/>
          </a:xfrm>
          <a:prstGeom prst="rect">
            <a:avLst/>
          </a:prstGeom>
        </p:spPr>
      </p:pic>
      <p:pic>
        <p:nvPicPr>
          <p:cNvPr id="6" name="Picture 5">
            <a:extLst>
              <a:ext uri="{FF2B5EF4-FFF2-40B4-BE49-F238E27FC236}">
                <a16:creationId xmlns:a16="http://schemas.microsoft.com/office/drawing/2014/main" id="{6D4DD556-A436-394E-556A-5A0C82C2A770}"/>
              </a:ext>
            </a:extLst>
          </p:cNvPr>
          <p:cNvPicPr>
            <a:picLocks noChangeAspect="1"/>
          </p:cNvPicPr>
          <p:nvPr/>
        </p:nvPicPr>
        <p:blipFill>
          <a:blip r:embed="rId4"/>
          <a:stretch>
            <a:fillRect/>
          </a:stretch>
        </p:blipFill>
        <p:spPr>
          <a:xfrm>
            <a:off x="14173200" y="2775179"/>
            <a:ext cx="3491400" cy="5401328"/>
          </a:xfrm>
          <a:prstGeom prst="rect">
            <a:avLst/>
          </a:prstGeom>
        </p:spPr>
      </p:pic>
    </p:spTree>
    <p:extLst>
      <p:ext uri="{BB962C8B-B14F-4D97-AF65-F5344CB8AC3E}">
        <p14:creationId xmlns:p14="http://schemas.microsoft.com/office/powerpoint/2010/main" val="3980415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1066800" y="190500"/>
            <a:ext cx="17041200" cy="1414800"/>
          </a:xfrm>
          <a:prstGeom prst="rect">
            <a:avLst/>
          </a:prstGeom>
        </p:spPr>
        <p:txBody>
          <a:bodyPr spcFirstLastPara="1" vert="horz" wrap="square" lIns="182850" tIns="182850" rIns="182850" bIns="182850" rtlCol="0" anchor="t" anchorCtr="0">
            <a:normAutofit/>
          </a:bodyPr>
          <a:lstStyle/>
          <a:p>
            <a:pPr algn="l"/>
            <a:r>
              <a:rPr lang="en" sz="6600" dirty="0">
                <a:latin typeface="Arial" panose="020B0604020202020204" pitchFamily="34" charset="0"/>
                <a:ea typeface="Arial"/>
                <a:cs typeface="Arial" panose="020B0604020202020204" pitchFamily="34" charset="0"/>
                <a:sym typeface="Arial"/>
              </a:rPr>
              <a:t>CreatR Lab, Orbach Science Library</a:t>
            </a:r>
            <a:endParaRPr sz="6600" dirty="0">
              <a:latin typeface="Arial" panose="020B0604020202020204" pitchFamily="34" charset="0"/>
              <a:ea typeface="Arial"/>
              <a:cs typeface="Arial" panose="020B0604020202020204" pitchFamily="34" charset="0"/>
              <a:sym typeface="Arial"/>
            </a:endParaRPr>
          </a:p>
        </p:txBody>
      </p:sp>
      <p:sp>
        <p:nvSpPr>
          <p:cNvPr id="97" name="Google Shape;97;p18"/>
          <p:cNvSpPr txBox="1">
            <a:spLocks noGrp="1"/>
          </p:cNvSpPr>
          <p:nvPr>
            <p:ph type="body" idx="1"/>
          </p:nvPr>
        </p:nvSpPr>
        <p:spPr>
          <a:xfrm>
            <a:off x="8686800" y="2267857"/>
            <a:ext cx="5638800" cy="6145800"/>
          </a:xfrm>
          <a:prstGeom prst="rect">
            <a:avLst/>
          </a:prstGeom>
        </p:spPr>
        <p:txBody>
          <a:bodyPr spcFirstLastPara="1" vert="horz" wrap="square" lIns="182850" tIns="182850" rIns="182850" bIns="182850" rtlCol="0" anchor="t" anchorCtr="0">
            <a:normAutofit fontScale="92500" lnSpcReduction="10000"/>
          </a:bodyPr>
          <a:lstStyle/>
          <a:p>
            <a:pPr>
              <a:buClr>
                <a:schemeClr val="lt1"/>
              </a:buClr>
              <a:buFont typeface="Arial"/>
              <a:buChar char="●"/>
            </a:pPr>
            <a:r>
              <a:rPr lang="en" b="1" dirty="0">
                <a:latin typeface="Arial" panose="020B0604020202020204" pitchFamily="34" charset="0"/>
                <a:ea typeface="Arial"/>
                <a:cs typeface="Arial" panose="020B0604020202020204" pitchFamily="34" charset="0"/>
                <a:sym typeface="Arial"/>
              </a:rPr>
              <a:t>Offers research support through skills and equipment in the lab</a:t>
            </a:r>
            <a:br>
              <a:rPr lang="en" b="1" dirty="0">
                <a:latin typeface="Arial" panose="020B0604020202020204" pitchFamily="34" charset="0"/>
                <a:ea typeface="Arial"/>
                <a:cs typeface="Arial" panose="020B0604020202020204" pitchFamily="34" charset="0"/>
                <a:sym typeface="Arial"/>
              </a:rPr>
            </a:br>
            <a:endParaRPr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r>
              <a:rPr lang="en" b="1" dirty="0">
                <a:latin typeface="Arial" panose="020B0604020202020204" pitchFamily="34" charset="0"/>
                <a:ea typeface="Arial"/>
                <a:cs typeface="Arial" panose="020B0604020202020204" pitchFamily="34" charset="0"/>
                <a:sym typeface="Arial"/>
              </a:rPr>
              <a:t>Lab maintains: </a:t>
            </a:r>
            <a:br>
              <a:rPr lang="en" b="1" dirty="0">
                <a:latin typeface="Arial" panose="020B0604020202020204" pitchFamily="34" charset="0"/>
                <a:ea typeface="Arial"/>
                <a:cs typeface="Arial" panose="020B0604020202020204" pitchFamily="34" charset="0"/>
                <a:sym typeface="Arial"/>
              </a:rPr>
            </a:br>
            <a:r>
              <a:rPr lang="en" b="1" dirty="0">
                <a:latin typeface="Arial" panose="020B0604020202020204" pitchFamily="34" charset="0"/>
                <a:ea typeface="Arial"/>
                <a:cs typeface="Arial" panose="020B0604020202020204" pitchFamily="34" charset="0"/>
                <a:sym typeface="Arial"/>
              </a:rPr>
              <a:t>3D printers, </a:t>
            </a:r>
            <a:br>
              <a:rPr lang="en" b="1" dirty="0">
                <a:latin typeface="Arial" panose="020B0604020202020204" pitchFamily="34" charset="0"/>
                <a:ea typeface="Arial"/>
                <a:cs typeface="Arial" panose="020B0604020202020204" pitchFamily="34" charset="0"/>
                <a:sym typeface="Arial"/>
              </a:rPr>
            </a:br>
            <a:r>
              <a:rPr lang="en" b="1" dirty="0">
                <a:latin typeface="Arial" panose="020B0604020202020204" pitchFamily="34" charset="0"/>
                <a:ea typeface="Arial"/>
                <a:cs typeface="Arial" panose="020B0604020202020204" pitchFamily="34" charset="0"/>
                <a:sym typeface="Arial"/>
              </a:rPr>
              <a:t>textile digital equipment, </a:t>
            </a:r>
            <a:br>
              <a:rPr lang="en" b="1" dirty="0">
                <a:latin typeface="Arial" panose="020B0604020202020204" pitchFamily="34" charset="0"/>
                <a:ea typeface="Arial"/>
                <a:cs typeface="Arial" panose="020B0604020202020204" pitchFamily="34" charset="0"/>
                <a:sym typeface="Arial"/>
              </a:rPr>
            </a:br>
            <a:r>
              <a:rPr lang="en" b="1" dirty="0">
                <a:latin typeface="Arial" panose="020B0604020202020204" pitchFamily="34" charset="0"/>
                <a:ea typeface="Arial"/>
                <a:cs typeface="Arial" panose="020B0604020202020204" pitchFamily="34" charset="0"/>
                <a:sym typeface="Arial"/>
              </a:rPr>
              <a:t>laser engraver, workbench, tools</a:t>
            </a:r>
          </a:p>
          <a:p>
            <a:pPr>
              <a:buClr>
                <a:schemeClr val="lt1"/>
              </a:buClr>
              <a:buFont typeface="Arial"/>
              <a:buChar char="●"/>
            </a:pPr>
            <a:endParaRPr b="1" dirty="0">
              <a:latin typeface="Arial" panose="020B0604020202020204" pitchFamily="34" charset="0"/>
              <a:ea typeface="Arial"/>
              <a:cs typeface="Arial" panose="020B0604020202020204" pitchFamily="34" charset="0"/>
              <a:sym typeface="Arial"/>
            </a:endParaRPr>
          </a:p>
          <a:p>
            <a:pPr>
              <a:buClr>
                <a:schemeClr val="dk1"/>
              </a:buClr>
              <a:buFont typeface="Arial"/>
              <a:buChar char="●"/>
            </a:pPr>
            <a:r>
              <a:rPr lang="en" b="1" dirty="0">
                <a:latin typeface="Arial" panose="020B0604020202020204" pitchFamily="34" charset="0"/>
                <a:ea typeface="Arial"/>
                <a:cs typeface="Arial" panose="020B0604020202020204" pitchFamily="34" charset="0"/>
                <a:sym typeface="Arial"/>
              </a:rPr>
              <a:t>Staff and student assistants available to help with projects </a:t>
            </a:r>
            <a:endParaRPr b="1" dirty="0">
              <a:latin typeface="Arial" panose="020B0604020202020204" pitchFamily="34" charset="0"/>
              <a:ea typeface="Arial"/>
              <a:cs typeface="Arial" panose="020B0604020202020204" pitchFamily="34" charset="0"/>
              <a:sym typeface="Arial"/>
            </a:endParaRPr>
          </a:p>
        </p:txBody>
      </p:sp>
      <p:pic>
        <p:nvPicPr>
          <p:cNvPr id="98" name="Google Shape;98;p18" title="IMG_4480.jpg"/>
          <p:cNvPicPr preferRelativeResize="0"/>
          <p:nvPr/>
        </p:nvPicPr>
        <p:blipFill>
          <a:blip r:embed="rId3">
            <a:alphaModFix/>
          </a:blip>
          <a:stretch>
            <a:fillRect/>
          </a:stretch>
        </p:blipFill>
        <p:spPr>
          <a:xfrm>
            <a:off x="152400" y="2171700"/>
            <a:ext cx="8448242" cy="6381146"/>
          </a:xfrm>
          <a:prstGeom prst="rect">
            <a:avLst/>
          </a:prstGeom>
          <a:noFill/>
          <a:ln w="19050" cap="flat" cmpd="sng">
            <a:solidFill>
              <a:schemeClr val="accent3"/>
            </a:solidFill>
            <a:prstDash val="solid"/>
            <a:round/>
            <a:headEnd type="none" w="sm" len="sm"/>
            <a:tailEnd type="none" w="sm" len="sm"/>
          </a:ln>
        </p:spPr>
      </p:pic>
      <p:pic>
        <p:nvPicPr>
          <p:cNvPr id="3" name="Picture 2">
            <a:extLst>
              <a:ext uri="{FF2B5EF4-FFF2-40B4-BE49-F238E27FC236}">
                <a16:creationId xmlns:a16="http://schemas.microsoft.com/office/drawing/2014/main" id="{7D8B68A5-83C1-12AE-1F0F-E4A04391C9EC}"/>
              </a:ext>
            </a:extLst>
          </p:cNvPr>
          <p:cNvPicPr>
            <a:picLocks noChangeAspect="1"/>
          </p:cNvPicPr>
          <p:nvPr/>
        </p:nvPicPr>
        <p:blipFill>
          <a:blip r:embed="rId4"/>
          <a:stretch>
            <a:fillRect/>
          </a:stretch>
        </p:blipFill>
        <p:spPr>
          <a:xfrm>
            <a:off x="15087600" y="3056901"/>
            <a:ext cx="2495898" cy="461074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28471" y="1805161"/>
            <a:ext cx="11085329" cy="38100"/>
          </a:xfrm>
          <a:prstGeom prst="line">
            <a:avLst/>
          </a:prstGeom>
          <a:ln w="57150" cap="flat">
            <a:solidFill>
              <a:srgbClr val="407AF6"/>
            </a:solidFill>
            <a:prstDash val="solid"/>
            <a:headEnd type="none" w="sm" len="sm"/>
            <a:tailEnd type="none" w="sm" len="sm"/>
          </a:ln>
        </p:spPr>
        <p:txBody>
          <a:bodyPr/>
          <a:lstStyle/>
          <a:p>
            <a:endParaRPr lang="en-US" dirty="0"/>
          </a:p>
        </p:txBody>
      </p:sp>
      <p:sp>
        <p:nvSpPr>
          <p:cNvPr id="4" name="TextBox 4"/>
          <p:cNvSpPr txBox="1"/>
          <p:nvPr/>
        </p:nvSpPr>
        <p:spPr>
          <a:xfrm>
            <a:off x="3617559" y="603720"/>
            <a:ext cx="12841641" cy="1070549"/>
          </a:xfrm>
          <a:prstGeom prst="rect">
            <a:avLst/>
          </a:prstGeom>
        </p:spPr>
        <p:txBody>
          <a:bodyPr wrap="square" lIns="0" tIns="0" rIns="0" bIns="0" rtlCol="0" anchor="t">
            <a:spAutoFit/>
          </a:bodyPr>
          <a:lstStyle/>
          <a:p>
            <a:pPr algn="l">
              <a:lnSpc>
                <a:spcPts val="8250"/>
              </a:lnSpc>
            </a:pPr>
            <a:r>
              <a:rPr lang="en-US" sz="7500" spc="825" dirty="0">
                <a:solidFill>
                  <a:srgbClr val="000000"/>
                </a:solidFill>
                <a:latin typeface="Lovelo"/>
                <a:ea typeface="Lovelo"/>
                <a:cs typeface="Lovelo"/>
                <a:sym typeface="Lovelo"/>
              </a:rPr>
              <a:t>Robotics LAB</a:t>
            </a:r>
          </a:p>
        </p:txBody>
      </p:sp>
      <p:sp>
        <p:nvSpPr>
          <p:cNvPr id="5" name="AutoShape 5"/>
          <p:cNvSpPr/>
          <p:nvPr/>
        </p:nvSpPr>
        <p:spPr>
          <a:xfrm>
            <a:off x="0" y="9546582"/>
            <a:ext cx="18858879" cy="740418"/>
          </a:xfrm>
          <a:prstGeom prst="rect">
            <a:avLst/>
          </a:prstGeom>
          <a:solidFill>
            <a:srgbClr val="097969"/>
          </a:solidFill>
        </p:spPr>
        <p:txBody>
          <a:bodyPr/>
          <a:lstStyle/>
          <a:p>
            <a:endParaRPr lang="en-US"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152400" y="-322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pic>
        <p:nvPicPr>
          <p:cNvPr id="11" name="Google Shape;105;p19" title="DSC_0034.JPG">
            <a:extLst>
              <a:ext uri="{FF2B5EF4-FFF2-40B4-BE49-F238E27FC236}">
                <a16:creationId xmlns:a16="http://schemas.microsoft.com/office/drawing/2014/main" id="{1FF95966-A330-46CF-9825-27C11A046C24}"/>
              </a:ext>
            </a:extLst>
          </p:cNvPr>
          <p:cNvPicPr preferRelativeResize="0"/>
          <p:nvPr/>
        </p:nvPicPr>
        <p:blipFill rotWithShape="1">
          <a:blip r:embed="rId2">
            <a:alphaModFix/>
          </a:blip>
          <a:srcRect l="5562" r="5571"/>
          <a:stretch/>
        </p:blipFill>
        <p:spPr>
          <a:xfrm>
            <a:off x="1062214" y="2342079"/>
            <a:ext cx="8458200" cy="6291500"/>
          </a:xfrm>
          <a:prstGeom prst="rect">
            <a:avLst/>
          </a:prstGeom>
          <a:noFill/>
          <a:ln w="19050" cap="flat" cmpd="sng">
            <a:solidFill>
              <a:srgbClr val="4DB6AC"/>
            </a:solidFill>
            <a:prstDash val="solid"/>
            <a:round/>
            <a:headEnd type="none" w="sm" len="sm"/>
            <a:tailEnd type="none" w="sm" len="sm"/>
          </a:ln>
        </p:spPr>
      </p:pic>
      <p:sp>
        <p:nvSpPr>
          <p:cNvPr id="13" name="TextBox 12">
            <a:extLst>
              <a:ext uri="{FF2B5EF4-FFF2-40B4-BE49-F238E27FC236}">
                <a16:creationId xmlns:a16="http://schemas.microsoft.com/office/drawing/2014/main" id="{3F18F302-DEA6-4B25-88DF-188CEB5F94DD}"/>
              </a:ext>
            </a:extLst>
          </p:cNvPr>
          <p:cNvSpPr txBox="1"/>
          <p:nvPr/>
        </p:nvSpPr>
        <p:spPr>
          <a:xfrm>
            <a:off x="11802914" y="1924658"/>
            <a:ext cx="6227457" cy="7540526"/>
          </a:xfrm>
          <a:prstGeom prst="rect">
            <a:avLst/>
          </a:prstGeom>
          <a:noFill/>
        </p:spPr>
        <p:txBody>
          <a:bodyPr wrap="square">
            <a:spAutoFit/>
          </a:bodyPr>
          <a:lstStyle/>
          <a:p>
            <a:r>
              <a:rPr lang="en-US" sz="4400" dirty="0"/>
              <a:t>Offers research support through skills and equipment in the lab</a:t>
            </a:r>
          </a:p>
          <a:p>
            <a:endParaRPr lang="en-US" sz="4400" dirty="0"/>
          </a:p>
          <a:p>
            <a:r>
              <a:rPr lang="en-US" sz="4400" dirty="0"/>
              <a:t>Lab maintains microcontrollers, sensors and microcomputers</a:t>
            </a:r>
          </a:p>
          <a:p>
            <a:endParaRPr lang="en-US" sz="4400" dirty="0"/>
          </a:p>
          <a:p>
            <a:r>
              <a:rPr lang="en-US" sz="4400" dirty="0"/>
              <a:t>Staff and students assistants available to assist with research</a:t>
            </a:r>
          </a:p>
        </p:txBody>
      </p:sp>
    </p:spTree>
    <p:extLst>
      <p:ext uri="{BB962C8B-B14F-4D97-AF65-F5344CB8AC3E}">
        <p14:creationId xmlns:p14="http://schemas.microsoft.com/office/powerpoint/2010/main" val="2566320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28471" y="1805161"/>
            <a:ext cx="11085329" cy="38100"/>
          </a:xfrm>
          <a:prstGeom prst="line">
            <a:avLst/>
          </a:prstGeom>
          <a:ln w="57150" cap="flat">
            <a:solidFill>
              <a:srgbClr val="407AF6"/>
            </a:solidFill>
            <a:prstDash val="solid"/>
            <a:headEnd type="none" w="sm" len="sm"/>
            <a:tailEnd type="none" w="sm" len="sm"/>
          </a:ln>
        </p:spPr>
        <p:txBody>
          <a:bodyPr/>
          <a:lstStyle/>
          <a:p>
            <a:endParaRPr lang="en-US" dirty="0"/>
          </a:p>
        </p:txBody>
      </p:sp>
      <p:sp>
        <p:nvSpPr>
          <p:cNvPr id="4" name="TextBox 4"/>
          <p:cNvSpPr txBox="1"/>
          <p:nvPr/>
        </p:nvSpPr>
        <p:spPr>
          <a:xfrm>
            <a:off x="3617559" y="603720"/>
            <a:ext cx="12841641" cy="1070549"/>
          </a:xfrm>
          <a:prstGeom prst="rect">
            <a:avLst/>
          </a:prstGeom>
        </p:spPr>
        <p:txBody>
          <a:bodyPr wrap="square" lIns="0" tIns="0" rIns="0" bIns="0" rtlCol="0" anchor="t">
            <a:spAutoFit/>
          </a:bodyPr>
          <a:lstStyle/>
          <a:p>
            <a:pPr algn="l">
              <a:lnSpc>
                <a:spcPts val="8250"/>
              </a:lnSpc>
            </a:pPr>
            <a:r>
              <a:rPr lang="en-US" sz="7500" spc="825" dirty="0">
                <a:solidFill>
                  <a:srgbClr val="000000"/>
                </a:solidFill>
                <a:latin typeface="Lovelo"/>
                <a:ea typeface="Lovelo"/>
                <a:cs typeface="Lovelo"/>
                <a:sym typeface="Lovelo"/>
              </a:rPr>
              <a:t>Robotics LAB</a:t>
            </a:r>
          </a:p>
        </p:txBody>
      </p:sp>
      <p:sp>
        <p:nvSpPr>
          <p:cNvPr id="5" name="AutoShape 5"/>
          <p:cNvSpPr/>
          <p:nvPr/>
        </p:nvSpPr>
        <p:spPr>
          <a:xfrm>
            <a:off x="0" y="9546582"/>
            <a:ext cx="18858879" cy="740418"/>
          </a:xfrm>
          <a:prstGeom prst="rect">
            <a:avLst/>
          </a:prstGeom>
          <a:solidFill>
            <a:srgbClr val="097969"/>
          </a:solidFill>
        </p:spPr>
        <p:txBody>
          <a:bodyPr/>
          <a:lstStyle/>
          <a:p>
            <a:endParaRPr lang="en-US"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152400" y="-322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18E72782-4155-453E-9038-F5FF49B3716B}"/>
              </a:ext>
            </a:extLst>
          </p:cNvPr>
          <p:cNvSpPr txBox="1"/>
          <p:nvPr/>
        </p:nvSpPr>
        <p:spPr>
          <a:xfrm>
            <a:off x="728471" y="2188845"/>
            <a:ext cx="5040086" cy="5170646"/>
          </a:xfrm>
          <a:prstGeom prst="rect">
            <a:avLst/>
          </a:prstGeom>
          <a:noFill/>
        </p:spPr>
        <p:txBody>
          <a:bodyPr wrap="square">
            <a:spAutoFit/>
          </a:bodyPr>
          <a:lstStyle/>
          <a:p>
            <a:pPr rtl="0">
              <a:spcBef>
                <a:spcPts val="0"/>
              </a:spcBef>
              <a:spcAft>
                <a:spcPts val="0"/>
              </a:spcAft>
            </a:pPr>
            <a:r>
              <a:rPr lang="en-US" sz="3000" b="1" i="0" u="none" strike="noStrike" dirty="0">
                <a:solidFill>
                  <a:srgbClr val="000000"/>
                </a:solidFill>
                <a:effectLst/>
                <a:latin typeface="Raleway" pitchFamily="2" charset="0"/>
              </a:rPr>
              <a:t>Robotics Lab Components</a:t>
            </a:r>
            <a:br>
              <a:rPr lang="en-US" sz="3000" b="1" i="0" u="none" strike="noStrike" dirty="0">
                <a:solidFill>
                  <a:srgbClr val="000000"/>
                </a:solidFill>
                <a:effectLst/>
                <a:latin typeface="Raleway" pitchFamily="2" charset="0"/>
              </a:rPr>
            </a:br>
            <a:r>
              <a:rPr lang="en-US" sz="3000" b="1" i="0" u="none" strike="noStrike" dirty="0">
                <a:solidFill>
                  <a:srgbClr val="000000"/>
                </a:solidFill>
                <a:effectLst/>
                <a:latin typeface="Raleway" pitchFamily="2" charset="0"/>
              </a:rPr>
              <a:t>Tools and Kits</a:t>
            </a:r>
            <a:br>
              <a:rPr lang="en-US" sz="3000" b="1" i="0" u="none" strike="noStrike" dirty="0">
                <a:solidFill>
                  <a:srgbClr val="000000"/>
                </a:solidFill>
                <a:effectLst/>
                <a:latin typeface="Raleway" pitchFamily="2" charset="0"/>
              </a:rPr>
            </a:br>
            <a:endParaRPr lang="en-US" b="0" dirty="0">
              <a:effectLst/>
            </a:endParaRPr>
          </a:p>
          <a:p>
            <a:pPr rtl="0" fontAlgn="base">
              <a:spcBef>
                <a:spcPts val="0"/>
              </a:spcBef>
              <a:spcAft>
                <a:spcPts val="0"/>
              </a:spcAft>
              <a:buFont typeface="+mj-lt"/>
              <a:buAutoNum type="arabicPeriod"/>
            </a:pPr>
            <a:r>
              <a:rPr lang="en-US" sz="2800" i="0" u="none" strike="noStrike" dirty="0">
                <a:solidFill>
                  <a:srgbClr val="000000"/>
                </a:solidFill>
                <a:latin typeface="Lato" panose="020F0502020204030203" pitchFamily="34" charset="0"/>
              </a:rPr>
              <a:t> </a:t>
            </a:r>
            <a:r>
              <a:rPr lang="en-US" sz="2800" b="0" i="0" u="none" strike="noStrike" dirty="0">
                <a:solidFill>
                  <a:srgbClr val="000000"/>
                </a:solidFill>
                <a:effectLst/>
                <a:latin typeface="Lato" panose="020F0502020204030203" pitchFamily="34" charset="0"/>
              </a:rPr>
              <a:t>Raspberry Pi Microcomputer</a:t>
            </a:r>
          </a:p>
          <a:p>
            <a:pPr rtl="0" fontAlgn="base">
              <a:spcBef>
                <a:spcPts val="0"/>
              </a:spcBef>
              <a:spcAft>
                <a:spcPts val="0"/>
              </a:spcAft>
              <a:buFont typeface="+mj-lt"/>
              <a:buAutoNum type="arabicPeriod"/>
            </a:pPr>
            <a:r>
              <a:rPr lang="en-US" sz="2800" b="0" i="0" u="none" strike="noStrike" dirty="0">
                <a:solidFill>
                  <a:srgbClr val="000000"/>
                </a:solidFill>
                <a:effectLst/>
                <a:latin typeface="Lato" panose="020F0502020204030203" pitchFamily="34" charset="0"/>
              </a:rPr>
              <a:t>Arduino Nano Microcontroller</a:t>
            </a:r>
          </a:p>
          <a:p>
            <a:pPr rtl="0" fontAlgn="base">
              <a:spcBef>
                <a:spcPts val="0"/>
              </a:spcBef>
              <a:spcAft>
                <a:spcPts val="0"/>
              </a:spcAft>
              <a:buFont typeface="+mj-lt"/>
              <a:buAutoNum type="arabicPeriod"/>
            </a:pPr>
            <a:r>
              <a:rPr lang="en-US" sz="2800" b="0" i="0" u="none" strike="noStrike" dirty="0">
                <a:solidFill>
                  <a:srgbClr val="000000"/>
                </a:solidFill>
                <a:effectLst/>
                <a:latin typeface="Lato" panose="020F0502020204030203" pitchFamily="34" charset="0"/>
              </a:rPr>
              <a:t>Sensors </a:t>
            </a:r>
          </a:p>
          <a:p>
            <a:pPr rtl="0" fontAlgn="base">
              <a:spcBef>
                <a:spcPts val="0"/>
              </a:spcBef>
              <a:spcAft>
                <a:spcPts val="0"/>
              </a:spcAft>
              <a:buFont typeface="+mj-lt"/>
              <a:buAutoNum type="arabicPeriod"/>
            </a:pPr>
            <a:r>
              <a:rPr lang="en-US" sz="2800" b="0" i="0" u="none" strike="noStrike" dirty="0">
                <a:solidFill>
                  <a:srgbClr val="000000"/>
                </a:solidFill>
                <a:effectLst/>
                <a:latin typeface="Lato" panose="020F0502020204030203" pitchFamily="34" charset="0"/>
              </a:rPr>
              <a:t>Soldering Irons</a:t>
            </a:r>
          </a:p>
          <a:p>
            <a:pPr rtl="0" fontAlgn="base">
              <a:spcBef>
                <a:spcPts val="0"/>
              </a:spcBef>
              <a:spcAft>
                <a:spcPts val="0"/>
              </a:spcAft>
              <a:buFont typeface="+mj-lt"/>
              <a:buAutoNum type="arabicPeriod"/>
            </a:pPr>
            <a:r>
              <a:rPr lang="en-US" sz="2800" b="0" i="0" u="none" strike="noStrike" dirty="0">
                <a:solidFill>
                  <a:srgbClr val="000000"/>
                </a:solidFill>
                <a:effectLst/>
                <a:latin typeface="Lato" panose="020F0502020204030203" pitchFamily="34" charset="0"/>
              </a:rPr>
              <a:t>Tool Kit</a:t>
            </a:r>
          </a:p>
          <a:p>
            <a:pPr rtl="0" fontAlgn="base">
              <a:spcBef>
                <a:spcPts val="0"/>
              </a:spcBef>
              <a:spcAft>
                <a:spcPts val="0"/>
              </a:spcAft>
              <a:buFont typeface="+mj-lt"/>
              <a:buAutoNum type="arabicPeriod"/>
            </a:pPr>
            <a:r>
              <a:rPr lang="en-US" sz="2800" b="0" i="0" u="none" strike="noStrike" dirty="0">
                <a:solidFill>
                  <a:srgbClr val="000000"/>
                </a:solidFill>
                <a:effectLst/>
                <a:latin typeface="Lato" panose="020F0502020204030203" pitchFamily="34" charset="0"/>
              </a:rPr>
              <a:t>Nuts, bolts and fasteners</a:t>
            </a:r>
          </a:p>
          <a:p>
            <a:pPr rtl="0" fontAlgn="base">
              <a:spcBef>
                <a:spcPts val="0"/>
              </a:spcBef>
              <a:spcAft>
                <a:spcPts val="1200"/>
              </a:spcAft>
              <a:buFont typeface="+mj-lt"/>
              <a:buAutoNum type="arabicPeriod"/>
            </a:pPr>
            <a:r>
              <a:rPr lang="en-US" sz="2800" b="0" i="0" u="none" strike="noStrike" dirty="0">
                <a:solidFill>
                  <a:srgbClr val="000000"/>
                </a:solidFill>
                <a:effectLst/>
                <a:latin typeface="Lato" panose="020F0502020204030203" pitchFamily="34" charset="0"/>
              </a:rPr>
              <a:t>3D Printed Chassis(PLA)</a:t>
            </a:r>
          </a:p>
        </p:txBody>
      </p:sp>
      <p:pic>
        <p:nvPicPr>
          <p:cNvPr id="1026" name="Picture 2" descr="Raspberry Pi Generation 2 (Provided by Getty Images)">
            <a:extLst>
              <a:ext uri="{FF2B5EF4-FFF2-40B4-BE49-F238E27FC236}">
                <a16:creationId xmlns:a16="http://schemas.microsoft.com/office/drawing/2014/main" id="{E3FDFBC9-63AF-4CAB-AB0E-38BA8EBFB2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54157" y="1633969"/>
            <a:ext cx="7705372" cy="510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picture of a arduino board with the numbers 76543210 on it (Provided by Tenor)">
            <a:extLst>
              <a:ext uri="{FF2B5EF4-FFF2-40B4-BE49-F238E27FC236}">
                <a16:creationId xmlns:a16="http://schemas.microsoft.com/office/drawing/2014/main" id="{DC2FFA12-77A6-42F1-A4F5-B39595AE5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1101" y="5546029"/>
            <a:ext cx="4709160" cy="33636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botic coding sensors. Ultrasonic distance sensor, sound sensor, fingerprint touching sensor and potentiometer on the white background (Provided by Getty Images)">
            <a:extLst>
              <a:ext uri="{FF2B5EF4-FFF2-40B4-BE49-F238E27FC236}">
                <a16:creationId xmlns:a16="http://schemas.microsoft.com/office/drawing/2014/main" id="{76ECC204-34CA-4720-ABB3-F178387EB7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2641" y="5813623"/>
            <a:ext cx="4259988" cy="283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778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28471" y="1805161"/>
            <a:ext cx="11085329" cy="38100"/>
          </a:xfrm>
          <a:prstGeom prst="line">
            <a:avLst/>
          </a:prstGeom>
          <a:ln w="57150" cap="flat">
            <a:solidFill>
              <a:srgbClr val="407AF6"/>
            </a:solidFill>
            <a:prstDash val="solid"/>
            <a:headEnd type="none" w="sm" len="sm"/>
            <a:tailEnd type="none" w="sm" len="sm"/>
          </a:ln>
        </p:spPr>
        <p:txBody>
          <a:bodyPr/>
          <a:lstStyle/>
          <a:p>
            <a:endParaRPr lang="en-US" dirty="0"/>
          </a:p>
        </p:txBody>
      </p:sp>
      <p:sp>
        <p:nvSpPr>
          <p:cNvPr id="4" name="TextBox 4"/>
          <p:cNvSpPr txBox="1"/>
          <p:nvPr/>
        </p:nvSpPr>
        <p:spPr>
          <a:xfrm>
            <a:off x="1524000" y="565620"/>
            <a:ext cx="15392400" cy="972574"/>
          </a:xfrm>
          <a:prstGeom prst="rect">
            <a:avLst/>
          </a:prstGeom>
        </p:spPr>
        <p:txBody>
          <a:bodyPr wrap="square" lIns="0" tIns="0" rIns="0" bIns="0" rtlCol="0" anchor="t">
            <a:spAutoFit/>
          </a:bodyPr>
          <a:lstStyle/>
          <a:p>
            <a:pPr algn="l">
              <a:lnSpc>
                <a:spcPts val="8250"/>
              </a:lnSpc>
            </a:pPr>
            <a:r>
              <a:rPr lang="en-US" sz="4800" spc="825" dirty="0">
                <a:solidFill>
                  <a:srgbClr val="000000"/>
                </a:solidFill>
                <a:latin typeface="Lovelo"/>
                <a:ea typeface="Lovelo"/>
                <a:cs typeface="Lovelo"/>
                <a:sym typeface="Lovelo"/>
              </a:rPr>
              <a:t>Robotics LAB Workshops And AI  </a:t>
            </a:r>
          </a:p>
        </p:txBody>
      </p:sp>
      <p:sp>
        <p:nvSpPr>
          <p:cNvPr id="5" name="AutoShape 5"/>
          <p:cNvSpPr/>
          <p:nvPr/>
        </p:nvSpPr>
        <p:spPr>
          <a:xfrm>
            <a:off x="0" y="9546582"/>
            <a:ext cx="18858879" cy="740418"/>
          </a:xfrm>
          <a:prstGeom prst="rect">
            <a:avLst/>
          </a:prstGeom>
          <a:solidFill>
            <a:srgbClr val="097969"/>
          </a:solidFill>
        </p:spPr>
        <p:txBody>
          <a:bodyPr/>
          <a:lstStyle/>
          <a:p>
            <a:endParaRPr lang="en-US"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152400" y="-322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pic>
        <p:nvPicPr>
          <p:cNvPr id="2050" name="Picture 2">
            <a:extLst>
              <a:ext uri="{FF2B5EF4-FFF2-40B4-BE49-F238E27FC236}">
                <a16:creationId xmlns:a16="http://schemas.microsoft.com/office/drawing/2014/main" id="{7F5E44D6-B5D9-4DD6-B81D-70D1626F5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06987"/>
            <a:ext cx="7764424" cy="43634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D78D2C8-D4B7-457D-9674-CB93FC37B382}"/>
              </a:ext>
            </a:extLst>
          </p:cNvPr>
          <p:cNvSpPr txBox="1"/>
          <p:nvPr/>
        </p:nvSpPr>
        <p:spPr>
          <a:xfrm>
            <a:off x="10744200" y="2320491"/>
            <a:ext cx="5878286" cy="3939540"/>
          </a:xfrm>
          <a:prstGeom prst="rect">
            <a:avLst/>
          </a:prstGeom>
          <a:noFill/>
        </p:spPr>
        <p:txBody>
          <a:bodyPr wrap="square">
            <a:spAutoFit/>
          </a:bodyPr>
          <a:lstStyle/>
          <a:p>
            <a:pPr rtl="0" fontAlgn="base">
              <a:spcBef>
                <a:spcPts val="0"/>
              </a:spcBef>
              <a:spcAft>
                <a:spcPts val="1200"/>
              </a:spcAft>
              <a:buFont typeface="Arial" panose="020B0604020202020204" pitchFamily="34" charset="0"/>
              <a:buChar char="•"/>
            </a:pPr>
            <a:r>
              <a:rPr lang="en-US" sz="2400" b="0" i="0" u="none" strike="noStrike" dirty="0">
                <a:solidFill>
                  <a:srgbClr val="000000"/>
                </a:solidFill>
                <a:effectLst/>
                <a:latin typeface="Lato" panose="020F0502020204030203" pitchFamily="34" charset="0"/>
              </a:rPr>
              <a:t>An AI training method, which teaches the model to recognize items based on an image</a:t>
            </a:r>
          </a:p>
          <a:p>
            <a:pPr rtl="0" fontAlgn="base">
              <a:spcBef>
                <a:spcPts val="0"/>
              </a:spcBef>
              <a:spcAft>
                <a:spcPts val="0"/>
              </a:spcAft>
              <a:buFont typeface="Arial" panose="020B0604020202020204" pitchFamily="34" charset="0"/>
              <a:buChar char="•"/>
            </a:pPr>
            <a:br>
              <a:rPr lang="en-US" sz="2400" b="0" dirty="0">
                <a:effectLst/>
              </a:rPr>
            </a:br>
            <a:r>
              <a:rPr lang="en-US" sz="2400" b="0" i="0" u="none" strike="noStrike" dirty="0">
                <a:solidFill>
                  <a:srgbClr val="000000"/>
                </a:solidFill>
                <a:effectLst/>
                <a:latin typeface="Lato" panose="020F0502020204030203" pitchFamily="34" charset="0"/>
              </a:rPr>
              <a:t>Convolutional Neural Nets Integrated with Robotics</a:t>
            </a:r>
          </a:p>
          <a:p>
            <a:pPr rtl="0" fontAlgn="base">
              <a:spcBef>
                <a:spcPts val="0"/>
              </a:spcBef>
              <a:spcAft>
                <a:spcPts val="1200"/>
              </a:spcAft>
              <a:buFont typeface="Arial" panose="020B0604020202020204" pitchFamily="34" charset="0"/>
              <a:buChar char="•"/>
            </a:pPr>
            <a:br>
              <a:rPr lang="en-US" sz="2400" b="0" dirty="0">
                <a:effectLst/>
              </a:rPr>
            </a:br>
            <a:r>
              <a:rPr lang="en-US" sz="2400" b="0" i="0" u="none" strike="noStrike" dirty="0">
                <a:solidFill>
                  <a:srgbClr val="000000"/>
                </a:solidFill>
                <a:effectLst/>
                <a:latin typeface="Lato" panose="020F0502020204030203" pitchFamily="34" charset="0"/>
              </a:rPr>
              <a:t>Students were taught how to train the model and how to use the model in a real application</a:t>
            </a:r>
          </a:p>
        </p:txBody>
      </p:sp>
      <p:pic>
        <p:nvPicPr>
          <p:cNvPr id="3" name="Picture 2">
            <a:extLst>
              <a:ext uri="{FF2B5EF4-FFF2-40B4-BE49-F238E27FC236}">
                <a16:creationId xmlns:a16="http://schemas.microsoft.com/office/drawing/2014/main" id="{75D9B0B9-6DBE-45E9-88A7-089EF2D8555E}"/>
              </a:ext>
            </a:extLst>
          </p:cNvPr>
          <p:cNvPicPr>
            <a:picLocks noChangeAspect="1"/>
          </p:cNvPicPr>
          <p:nvPr/>
        </p:nvPicPr>
        <p:blipFill>
          <a:blip r:embed="rId3"/>
          <a:stretch>
            <a:fillRect/>
          </a:stretch>
        </p:blipFill>
        <p:spPr>
          <a:xfrm>
            <a:off x="402656" y="7064527"/>
            <a:ext cx="3359187" cy="2237426"/>
          </a:xfrm>
          <a:prstGeom prst="rect">
            <a:avLst/>
          </a:prstGeom>
        </p:spPr>
      </p:pic>
      <p:pic>
        <p:nvPicPr>
          <p:cNvPr id="7" name="Picture 6">
            <a:extLst>
              <a:ext uri="{FF2B5EF4-FFF2-40B4-BE49-F238E27FC236}">
                <a16:creationId xmlns:a16="http://schemas.microsoft.com/office/drawing/2014/main" id="{6F17CF5B-83B9-4FD1-8E4E-58EB51E3B01E}"/>
              </a:ext>
            </a:extLst>
          </p:cNvPr>
          <p:cNvPicPr>
            <a:picLocks noChangeAspect="1"/>
          </p:cNvPicPr>
          <p:nvPr/>
        </p:nvPicPr>
        <p:blipFill>
          <a:blip r:embed="rId4"/>
          <a:stretch>
            <a:fillRect/>
          </a:stretch>
        </p:blipFill>
        <p:spPr>
          <a:xfrm>
            <a:off x="4876800" y="6059368"/>
            <a:ext cx="5633192" cy="3487214"/>
          </a:xfrm>
          <a:prstGeom prst="rect">
            <a:avLst/>
          </a:prstGeom>
        </p:spPr>
      </p:pic>
      <p:pic>
        <p:nvPicPr>
          <p:cNvPr id="10" name="Picture 9">
            <a:extLst>
              <a:ext uri="{FF2B5EF4-FFF2-40B4-BE49-F238E27FC236}">
                <a16:creationId xmlns:a16="http://schemas.microsoft.com/office/drawing/2014/main" id="{5AF2FB84-0485-4350-BA34-D14C2EA34517}"/>
              </a:ext>
            </a:extLst>
          </p:cNvPr>
          <p:cNvPicPr>
            <a:picLocks noChangeAspect="1"/>
          </p:cNvPicPr>
          <p:nvPr/>
        </p:nvPicPr>
        <p:blipFill>
          <a:blip r:embed="rId5"/>
          <a:stretch>
            <a:fillRect/>
          </a:stretch>
        </p:blipFill>
        <p:spPr>
          <a:xfrm>
            <a:off x="12601838" y="6479070"/>
            <a:ext cx="3857361" cy="2568766"/>
          </a:xfrm>
          <a:prstGeom prst="rect">
            <a:avLst/>
          </a:prstGeom>
        </p:spPr>
      </p:pic>
    </p:spTree>
    <p:extLst>
      <p:ext uri="{BB962C8B-B14F-4D97-AF65-F5344CB8AC3E}">
        <p14:creationId xmlns:p14="http://schemas.microsoft.com/office/powerpoint/2010/main" val="3327318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623400" y="890050"/>
            <a:ext cx="17041200" cy="1414800"/>
          </a:xfrm>
          <a:prstGeom prst="rect">
            <a:avLst/>
          </a:prstGeom>
        </p:spPr>
        <p:txBody>
          <a:bodyPr spcFirstLastPara="1" vert="horz" wrap="square" lIns="182850" tIns="182850" rIns="182850" bIns="182850" rtlCol="0" anchor="t" anchorCtr="0">
            <a:noAutofit/>
          </a:bodyPr>
          <a:lstStyle/>
          <a:p>
            <a:pPr algn="l"/>
            <a:r>
              <a:rPr lang="en" sz="7200" b="1" dirty="0">
                <a:latin typeface="Arial" panose="020B0604020202020204" pitchFamily="34" charset="0"/>
                <a:ea typeface="Arial"/>
                <a:cs typeface="Arial" panose="020B0604020202020204" pitchFamily="34" charset="0"/>
                <a:sym typeface="Arial"/>
              </a:rPr>
              <a:t>3DXP Lab</a:t>
            </a:r>
            <a:endParaRPr sz="7200" b="1" dirty="0">
              <a:latin typeface="Arial" panose="020B0604020202020204" pitchFamily="34" charset="0"/>
              <a:ea typeface="Arial"/>
              <a:cs typeface="Arial" panose="020B0604020202020204" pitchFamily="34" charset="0"/>
              <a:sym typeface="Arial"/>
            </a:endParaRPr>
          </a:p>
        </p:txBody>
      </p:sp>
      <p:sp>
        <p:nvSpPr>
          <p:cNvPr id="111" name="Google Shape;111;p20"/>
          <p:cNvSpPr txBox="1">
            <a:spLocks noGrp="1"/>
          </p:cNvSpPr>
          <p:nvPr>
            <p:ph type="body" idx="1"/>
          </p:nvPr>
        </p:nvSpPr>
        <p:spPr>
          <a:xfrm>
            <a:off x="7036514" y="3543300"/>
            <a:ext cx="10591800" cy="6145800"/>
          </a:xfrm>
          <a:prstGeom prst="rect">
            <a:avLst/>
          </a:prstGeom>
        </p:spPr>
        <p:txBody>
          <a:bodyPr spcFirstLastPara="1" vert="horz" wrap="square" lIns="182850" tIns="182850" rIns="182850" bIns="182850" rtlCol="0" anchor="t" anchorCtr="0">
            <a:normAutofit/>
          </a:bodyPr>
          <a:lstStyle/>
          <a:p>
            <a:pPr>
              <a:buClr>
                <a:schemeClr val="lt1"/>
              </a:buClr>
              <a:buFont typeface="Arial"/>
              <a:buChar char="●"/>
            </a:pPr>
            <a:r>
              <a:rPr lang="en" b="1" dirty="0">
                <a:latin typeface="Arial" panose="020B0604020202020204" pitchFamily="34" charset="0"/>
                <a:ea typeface="Arial"/>
                <a:cs typeface="Arial" panose="020B0604020202020204" pitchFamily="34" charset="0"/>
                <a:sym typeface="Arial"/>
              </a:rPr>
              <a:t>Multimedia L</a:t>
            </a:r>
            <a:r>
              <a:rPr lang="en-US" b="1" dirty="0">
                <a:latin typeface="Arial" panose="020B0604020202020204" pitchFamily="34" charset="0"/>
                <a:ea typeface="Arial"/>
                <a:cs typeface="Arial" panose="020B0604020202020204" pitchFamily="34" charset="0"/>
                <a:sym typeface="Arial"/>
              </a:rPr>
              <a:t>a</a:t>
            </a:r>
            <a:r>
              <a:rPr lang="en" b="1" dirty="0">
                <a:latin typeface="Arial" panose="020B0604020202020204" pitchFamily="34" charset="0"/>
                <a:ea typeface="Arial"/>
                <a:cs typeface="Arial" panose="020B0604020202020204" pitchFamily="34" charset="0"/>
                <a:sym typeface="Arial"/>
              </a:rPr>
              <a:t>b, Winner of Unity and Meta Immersive Learning VR Grant </a:t>
            </a:r>
          </a:p>
          <a:p>
            <a:pPr>
              <a:buClr>
                <a:schemeClr val="lt1"/>
              </a:buClr>
              <a:buFont typeface="Arial"/>
              <a:buChar char="●"/>
            </a:pPr>
            <a:endParaRPr lang="en"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r>
              <a:rPr lang="en" b="1" dirty="0">
                <a:latin typeface="Arial" panose="020B0604020202020204" pitchFamily="34" charset="0"/>
                <a:ea typeface="Arial"/>
                <a:cs typeface="Arial" panose="020B0604020202020204" pitchFamily="34" charset="0"/>
                <a:sym typeface="Arial"/>
              </a:rPr>
              <a:t>Offers research support through VR, AR and 3D Scanners, VR Headsets,  skills and equipment in the lab</a:t>
            </a:r>
            <a:endParaRPr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br>
              <a:rPr lang="en" b="1" dirty="0">
                <a:latin typeface="Arial" panose="020B0604020202020204" pitchFamily="34" charset="0"/>
                <a:ea typeface="Arial"/>
                <a:cs typeface="Arial" panose="020B0604020202020204" pitchFamily="34" charset="0"/>
                <a:sym typeface="Arial"/>
              </a:rPr>
            </a:br>
            <a:r>
              <a:rPr lang="en" b="1" dirty="0">
                <a:latin typeface="Arial" panose="020B0604020202020204" pitchFamily="34" charset="0"/>
                <a:ea typeface="Arial"/>
                <a:cs typeface="Arial" panose="020B0604020202020204" pitchFamily="34" charset="0"/>
                <a:sym typeface="Arial"/>
              </a:rPr>
              <a:t>Lab maintains cameras, lighting and high performance computers</a:t>
            </a:r>
            <a:endParaRPr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r>
              <a:rPr lang="en" b="1" dirty="0">
                <a:latin typeface="Arial" panose="020B0604020202020204" pitchFamily="34" charset="0"/>
                <a:ea typeface="Arial"/>
                <a:cs typeface="Arial" panose="020B0604020202020204" pitchFamily="34" charset="0"/>
                <a:sym typeface="Arial"/>
              </a:rPr>
              <a:t>Student assistants and staff can help with projects </a:t>
            </a:r>
            <a:endParaRPr b="1" dirty="0">
              <a:latin typeface="Arial" panose="020B0604020202020204" pitchFamily="34" charset="0"/>
              <a:ea typeface="Arial"/>
              <a:cs typeface="Arial" panose="020B0604020202020204" pitchFamily="34" charset="0"/>
              <a:sym typeface="Arial"/>
            </a:endParaRPr>
          </a:p>
        </p:txBody>
      </p:sp>
      <p:pic>
        <p:nvPicPr>
          <p:cNvPr id="112" name="Google Shape;112;p20" title="DSC_0043.JPG"/>
          <p:cNvPicPr preferRelativeResize="0"/>
          <p:nvPr/>
        </p:nvPicPr>
        <p:blipFill rotWithShape="1">
          <a:blip r:embed="rId3">
            <a:alphaModFix/>
          </a:blip>
          <a:srcRect l="5562" r="5571"/>
          <a:stretch/>
        </p:blipFill>
        <p:spPr>
          <a:xfrm>
            <a:off x="1219200" y="6111571"/>
            <a:ext cx="4691743" cy="3066587"/>
          </a:xfrm>
          <a:prstGeom prst="rect">
            <a:avLst/>
          </a:prstGeom>
          <a:noFill/>
          <a:ln w="19050" cap="flat" cmpd="sng">
            <a:solidFill>
              <a:schemeClr val="accent3"/>
            </a:solidFill>
            <a:prstDash val="solid"/>
            <a:round/>
            <a:headEnd type="none" w="sm" len="sm"/>
            <a:tailEnd type="none" w="sm" len="sm"/>
          </a:ln>
        </p:spPr>
      </p:pic>
      <p:pic>
        <p:nvPicPr>
          <p:cNvPr id="2" name="Picture 1">
            <a:extLst>
              <a:ext uri="{FF2B5EF4-FFF2-40B4-BE49-F238E27FC236}">
                <a16:creationId xmlns:a16="http://schemas.microsoft.com/office/drawing/2014/main" id="{9C89116B-6363-49CC-9996-36A92D0D0D3B}"/>
              </a:ext>
            </a:extLst>
          </p:cNvPr>
          <p:cNvPicPr>
            <a:picLocks noChangeAspect="1"/>
          </p:cNvPicPr>
          <p:nvPr/>
        </p:nvPicPr>
        <p:blipFill>
          <a:blip r:embed="rId4"/>
          <a:stretch>
            <a:fillRect/>
          </a:stretch>
        </p:blipFill>
        <p:spPr>
          <a:xfrm>
            <a:off x="-21771" y="2385396"/>
            <a:ext cx="6493775" cy="3645628"/>
          </a:xfrm>
          <a:prstGeom prst="rect">
            <a:avLst/>
          </a:prstGeom>
        </p:spPr>
      </p:pic>
      <p:pic>
        <p:nvPicPr>
          <p:cNvPr id="3" name="Picture 2">
            <a:extLst>
              <a:ext uri="{FF2B5EF4-FFF2-40B4-BE49-F238E27FC236}">
                <a16:creationId xmlns:a16="http://schemas.microsoft.com/office/drawing/2014/main" id="{D22F4248-7DA4-45EC-B586-AF0C4F0F9A81}"/>
              </a:ext>
            </a:extLst>
          </p:cNvPr>
          <p:cNvPicPr>
            <a:picLocks noChangeAspect="1"/>
          </p:cNvPicPr>
          <p:nvPr/>
        </p:nvPicPr>
        <p:blipFill>
          <a:blip r:embed="rId5"/>
          <a:stretch>
            <a:fillRect/>
          </a:stretch>
        </p:blipFill>
        <p:spPr>
          <a:xfrm>
            <a:off x="6024143" y="0"/>
            <a:ext cx="11658600" cy="29146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3EBF7-14DB-017B-C345-B801278EDD4A}"/>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BFE53CA4-A1A2-93B3-7A81-FE56E8BB200C}"/>
              </a:ext>
            </a:extLst>
          </p:cNvPr>
          <p:cNvSpPr/>
          <p:nvPr/>
        </p:nvSpPr>
        <p:spPr>
          <a:xfrm>
            <a:off x="0" y="9546582"/>
            <a:ext cx="18858879" cy="740418"/>
          </a:xfrm>
          <a:prstGeom prst="rect">
            <a:avLst/>
          </a:prstGeom>
          <a:solidFill>
            <a:srgbClr val="097969"/>
          </a:solidFill>
        </p:spPr>
        <p:txBody>
          <a:bodyPr/>
          <a:lstStyle/>
          <a:p>
            <a:endParaRPr lang="en-US" dirty="0"/>
          </a:p>
        </p:txBody>
      </p:sp>
      <p:sp>
        <p:nvSpPr>
          <p:cNvPr id="6" name="Rectangle 1">
            <a:extLst>
              <a:ext uri="{FF2B5EF4-FFF2-40B4-BE49-F238E27FC236}">
                <a16:creationId xmlns:a16="http://schemas.microsoft.com/office/drawing/2014/main" id="{A50F3262-3A9B-0EE0-9B79-5704DBDC5722}"/>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8" name="Rectangle 2">
            <a:extLst>
              <a:ext uri="{FF2B5EF4-FFF2-40B4-BE49-F238E27FC236}">
                <a16:creationId xmlns:a16="http://schemas.microsoft.com/office/drawing/2014/main" id="{FAC58ECF-83BB-BE2C-EBD8-1358DC9A0F2F}"/>
              </a:ext>
            </a:extLst>
          </p:cNvPr>
          <p:cNvSpPr>
            <a:spLocks noChangeArrowheads="1"/>
          </p:cNvSpPr>
          <p:nvPr/>
        </p:nvSpPr>
        <p:spPr bwMode="auto">
          <a:xfrm>
            <a:off x="152400" y="-322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pic>
        <p:nvPicPr>
          <p:cNvPr id="13" name="Picture 12">
            <a:extLst>
              <a:ext uri="{FF2B5EF4-FFF2-40B4-BE49-F238E27FC236}">
                <a16:creationId xmlns:a16="http://schemas.microsoft.com/office/drawing/2014/main" id="{132F3349-2BDB-7796-0C66-99B46C3573D7}"/>
              </a:ext>
            </a:extLst>
          </p:cNvPr>
          <p:cNvPicPr>
            <a:picLocks noChangeAspect="1"/>
          </p:cNvPicPr>
          <p:nvPr/>
        </p:nvPicPr>
        <p:blipFill>
          <a:blip r:embed="rId2"/>
          <a:stretch>
            <a:fillRect/>
          </a:stretch>
        </p:blipFill>
        <p:spPr>
          <a:xfrm>
            <a:off x="2133600" y="0"/>
            <a:ext cx="13212097" cy="10342803"/>
          </a:xfrm>
          <a:prstGeom prst="rect">
            <a:avLst/>
          </a:prstGeom>
        </p:spPr>
      </p:pic>
      <p:sp>
        <p:nvSpPr>
          <p:cNvPr id="4" name="TextBox 4">
            <a:extLst>
              <a:ext uri="{FF2B5EF4-FFF2-40B4-BE49-F238E27FC236}">
                <a16:creationId xmlns:a16="http://schemas.microsoft.com/office/drawing/2014/main" id="{C2E229A6-0048-CE1E-C8BB-C69407407C8F}"/>
              </a:ext>
            </a:extLst>
          </p:cNvPr>
          <p:cNvSpPr txBox="1"/>
          <p:nvPr/>
        </p:nvSpPr>
        <p:spPr>
          <a:xfrm>
            <a:off x="13106400" y="3088523"/>
            <a:ext cx="8334323" cy="4165756"/>
          </a:xfrm>
          <a:prstGeom prst="rect">
            <a:avLst/>
          </a:prstGeom>
        </p:spPr>
        <p:txBody>
          <a:bodyPr wrap="square" lIns="0" tIns="0" rIns="0" bIns="0" rtlCol="0" anchor="t">
            <a:spAutoFit/>
          </a:bodyPr>
          <a:lstStyle/>
          <a:p>
            <a:pPr algn="l">
              <a:lnSpc>
                <a:spcPts val="8250"/>
              </a:lnSpc>
            </a:pPr>
            <a:r>
              <a:rPr lang="en-US" sz="4800" spc="825" dirty="0">
                <a:solidFill>
                  <a:srgbClr val="000000"/>
                </a:solidFill>
                <a:latin typeface="Lovelo"/>
                <a:ea typeface="Lovelo"/>
                <a:cs typeface="Lovelo"/>
                <a:sym typeface="Lovelo"/>
              </a:rPr>
              <a:t>Research </a:t>
            </a:r>
            <a:br>
              <a:rPr lang="en-US" sz="4800" spc="825" dirty="0">
                <a:solidFill>
                  <a:srgbClr val="000000"/>
                </a:solidFill>
                <a:latin typeface="Lovelo"/>
                <a:ea typeface="Lovelo"/>
                <a:cs typeface="Lovelo"/>
                <a:sym typeface="Lovelo"/>
              </a:rPr>
            </a:br>
            <a:r>
              <a:rPr lang="en-US" sz="4800" spc="825" dirty="0">
                <a:solidFill>
                  <a:srgbClr val="000000"/>
                </a:solidFill>
                <a:latin typeface="Lovelo"/>
                <a:ea typeface="Lovelo"/>
                <a:cs typeface="Lovelo"/>
                <a:sym typeface="Lovelo"/>
              </a:rPr>
              <a:t>Services</a:t>
            </a:r>
            <a:br>
              <a:rPr lang="en-US" sz="4800" spc="825" dirty="0">
                <a:solidFill>
                  <a:srgbClr val="000000"/>
                </a:solidFill>
                <a:latin typeface="Lovelo"/>
                <a:ea typeface="Lovelo"/>
                <a:cs typeface="Lovelo"/>
                <a:sym typeface="Lovelo"/>
              </a:rPr>
            </a:br>
            <a:r>
              <a:rPr lang="en-US" sz="4800" spc="825" dirty="0">
                <a:solidFill>
                  <a:srgbClr val="000000"/>
                </a:solidFill>
                <a:latin typeface="Lovelo"/>
                <a:ea typeface="Lovelo"/>
                <a:cs typeface="Lovelo"/>
                <a:sym typeface="Lovelo"/>
              </a:rPr>
              <a:t>&amp;and</a:t>
            </a:r>
            <a:br>
              <a:rPr lang="en-US" sz="4800" spc="825" dirty="0">
                <a:solidFill>
                  <a:srgbClr val="000000"/>
                </a:solidFill>
                <a:latin typeface="Lovelo"/>
                <a:ea typeface="Lovelo"/>
                <a:cs typeface="Lovelo"/>
                <a:sym typeface="Lovelo"/>
              </a:rPr>
            </a:br>
            <a:r>
              <a:rPr lang="en-US" sz="4800" spc="825" dirty="0">
                <a:solidFill>
                  <a:srgbClr val="000000"/>
                </a:solidFill>
                <a:latin typeface="Lovelo"/>
                <a:ea typeface="Lovelo"/>
                <a:cs typeface="Lovelo"/>
                <a:sym typeface="Lovelo"/>
              </a:rPr>
              <a:t>Technology</a:t>
            </a:r>
          </a:p>
        </p:txBody>
      </p:sp>
      <p:sp>
        <p:nvSpPr>
          <p:cNvPr id="2" name="TextBox 1">
            <a:extLst>
              <a:ext uri="{FF2B5EF4-FFF2-40B4-BE49-F238E27FC236}">
                <a16:creationId xmlns:a16="http://schemas.microsoft.com/office/drawing/2014/main" id="{714660F8-6EBA-887C-5524-89D854EE8823}"/>
              </a:ext>
            </a:extLst>
          </p:cNvPr>
          <p:cNvSpPr txBox="1"/>
          <p:nvPr/>
        </p:nvSpPr>
        <p:spPr>
          <a:xfrm>
            <a:off x="5162485" y="771372"/>
            <a:ext cx="7977538" cy="461665"/>
          </a:xfrm>
          <a:prstGeom prst="rect">
            <a:avLst/>
          </a:prstGeom>
          <a:noFill/>
        </p:spPr>
        <p:txBody>
          <a:bodyPr wrap="square" rtlCol="0">
            <a:spAutoFit/>
          </a:bodyPr>
          <a:lstStyle/>
          <a:p>
            <a:r>
              <a:rPr lang="en-US" sz="2400" b="1" dirty="0"/>
              <a:t>Technology Enhanced Articles and New Research Artifacts</a:t>
            </a:r>
          </a:p>
        </p:txBody>
      </p:sp>
    </p:spTree>
    <p:extLst>
      <p:ext uri="{BB962C8B-B14F-4D97-AF65-F5344CB8AC3E}">
        <p14:creationId xmlns:p14="http://schemas.microsoft.com/office/powerpoint/2010/main" val="2636093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1628775"/>
            <a:ext cx="9250209" cy="0"/>
          </a:xfrm>
          <a:prstGeom prst="line">
            <a:avLst/>
          </a:prstGeom>
          <a:ln w="57150" cap="flat">
            <a:solidFill>
              <a:srgbClr val="C5FA63"/>
            </a:solidFill>
            <a:prstDash val="solid"/>
            <a:headEnd type="none" w="sm" len="sm"/>
            <a:tailEnd type="none" w="sm" len="sm"/>
          </a:ln>
        </p:spPr>
        <p:txBody>
          <a:bodyPr/>
          <a:lstStyle/>
          <a:p>
            <a:endParaRPr lang="en-US" dirty="0"/>
          </a:p>
        </p:txBody>
      </p:sp>
      <p:sp>
        <p:nvSpPr>
          <p:cNvPr id="3" name="Freeform 3"/>
          <p:cNvSpPr/>
          <p:nvPr/>
        </p:nvSpPr>
        <p:spPr>
          <a:xfrm>
            <a:off x="12390783" y="280366"/>
            <a:ext cx="5867400" cy="8591334"/>
          </a:xfrm>
          <a:custGeom>
            <a:avLst/>
            <a:gdLst/>
            <a:ahLst/>
            <a:cxnLst/>
            <a:rect l="l" t="t" r="r" b="b"/>
            <a:pathLst>
              <a:path w="7346633" h="10287000">
                <a:moveTo>
                  <a:pt x="0" y="0"/>
                </a:moveTo>
                <a:lnTo>
                  <a:pt x="7346633" y="0"/>
                </a:lnTo>
                <a:lnTo>
                  <a:pt x="7346633" y="10287000"/>
                </a:lnTo>
                <a:lnTo>
                  <a:pt x="0" y="10287000"/>
                </a:lnTo>
                <a:lnTo>
                  <a:pt x="0" y="0"/>
                </a:lnTo>
                <a:close/>
              </a:path>
            </a:pathLst>
          </a:custGeom>
          <a:blipFill>
            <a:blip r:embed="rId2"/>
            <a:stretch>
              <a:fillRect/>
            </a:stretch>
          </a:blipFill>
        </p:spPr>
        <p:txBody>
          <a:bodyPr/>
          <a:lstStyle/>
          <a:p>
            <a:endParaRPr lang="en-US" dirty="0"/>
          </a:p>
        </p:txBody>
      </p:sp>
      <p:sp>
        <p:nvSpPr>
          <p:cNvPr id="4" name="TextBox 4"/>
          <p:cNvSpPr txBox="1"/>
          <p:nvPr/>
        </p:nvSpPr>
        <p:spPr>
          <a:xfrm>
            <a:off x="487479" y="1695666"/>
            <a:ext cx="7032858" cy="8229817"/>
          </a:xfrm>
          <a:prstGeom prst="rect">
            <a:avLst/>
          </a:prstGeom>
        </p:spPr>
        <p:txBody>
          <a:bodyPr wrap="square" lIns="0" tIns="0" rIns="0" bIns="0" rtlCol="0" anchor="t">
            <a:spAutoFit/>
          </a:bodyPr>
          <a:lstStyle/>
          <a:p>
            <a:pPr algn="l">
              <a:lnSpc>
                <a:spcPts val="6459"/>
              </a:lnSpc>
            </a:pPr>
            <a:r>
              <a:rPr lang="en-US" sz="3200" spc="37" dirty="0">
                <a:solidFill>
                  <a:srgbClr val="000000"/>
                </a:solidFill>
                <a:latin typeface="Glacial Indifference"/>
                <a:ea typeface="Glacial Indifference"/>
                <a:cs typeface="Glacial Indifference"/>
                <a:sym typeface="Glacial Indifference"/>
              </a:rPr>
              <a:t>The </a:t>
            </a:r>
            <a:r>
              <a:rPr lang="en-US" sz="3200" u="sng" spc="37" dirty="0">
                <a:solidFill>
                  <a:srgbClr val="000000"/>
                </a:solidFill>
                <a:latin typeface="Glacial Indifference"/>
                <a:ea typeface="Glacial Indifference"/>
                <a:cs typeface="Glacial Indifference"/>
                <a:sym typeface="Glacial Indifference"/>
                <a:hlinkClick r:id="rId3" tooltip="https://library.ucr.edu/news/2024/01/30/propel-your-research-next-level-star-lab"/>
              </a:rPr>
              <a:t>STAR Lab</a:t>
            </a:r>
            <a:r>
              <a:rPr lang="en-US" sz="3200" spc="37" dirty="0">
                <a:solidFill>
                  <a:srgbClr val="000000"/>
                </a:solidFill>
                <a:latin typeface="Glacial Indifference"/>
                <a:ea typeface="Glacial Indifference"/>
                <a:cs typeface="Glacial Indifference"/>
                <a:sym typeface="Glacial Indifference"/>
              </a:rPr>
              <a:t> includes high-performance Windows PC workstations and an Epson Photo Scanner.</a:t>
            </a:r>
          </a:p>
          <a:p>
            <a:pPr algn="l">
              <a:lnSpc>
                <a:spcPts val="6459"/>
              </a:lnSpc>
            </a:pPr>
            <a:r>
              <a:rPr lang="en-US" sz="3200" spc="37" dirty="0">
                <a:solidFill>
                  <a:srgbClr val="000000"/>
                </a:solidFill>
                <a:latin typeface="Glacial Indifference"/>
                <a:ea typeface="Glacial Indifference"/>
                <a:cs typeface="Glacial Indifference"/>
                <a:sym typeface="Glacial Indifference"/>
              </a:rPr>
              <a:t>All workstations provide software for:</a:t>
            </a:r>
          </a:p>
          <a:p>
            <a:pPr marL="820416" lvl="1" indent="-410208" algn="l">
              <a:lnSpc>
                <a:spcPts val="6459"/>
              </a:lnSpc>
              <a:buFont typeface="Arial"/>
              <a:buChar char="•"/>
            </a:pPr>
            <a:r>
              <a:rPr lang="en-US" sz="3200" b="1" spc="37" dirty="0">
                <a:solidFill>
                  <a:srgbClr val="000000"/>
                </a:solidFill>
                <a:latin typeface="Glacial Indifference"/>
                <a:ea typeface="Glacial Indifference"/>
                <a:cs typeface="Glacial Indifference"/>
                <a:sym typeface="Glacial Indifference"/>
              </a:rPr>
              <a:t>Data analysis, data visualization, </a:t>
            </a:r>
          </a:p>
          <a:p>
            <a:pPr marL="820416" lvl="1" indent="-410208" algn="l">
              <a:lnSpc>
                <a:spcPts val="6459"/>
              </a:lnSpc>
              <a:buFont typeface="Arial"/>
              <a:buChar char="•"/>
            </a:pPr>
            <a:r>
              <a:rPr lang="en-US" sz="3200" b="1" spc="37" dirty="0">
                <a:solidFill>
                  <a:srgbClr val="000000"/>
                </a:solidFill>
                <a:latin typeface="Glacial Indifference"/>
                <a:ea typeface="Glacial Indifference"/>
                <a:cs typeface="Glacial Indifference"/>
                <a:sym typeface="Glacial Indifference"/>
              </a:rPr>
              <a:t>AV and multimedia editing</a:t>
            </a:r>
            <a:r>
              <a:rPr lang="en-US" sz="3200" spc="37" dirty="0">
                <a:solidFill>
                  <a:srgbClr val="000000"/>
                </a:solidFill>
                <a:latin typeface="Glacial Indifference"/>
                <a:ea typeface="Glacial Indifference"/>
                <a:cs typeface="Glacial Indifference"/>
                <a:sym typeface="Glacial Indifference"/>
              </a:rPr>
              <a:t>, </a:t>
            </a:r>
          </a:p>
          <a:p>
            <a:pPr marL="820416" lvl="1" indent="-410208" algn="l">
              <a:lnSpc>
                <a:spcPts val="6459"/>
              </a:lnSpc>
              <a:buFont typeface="Arial"/>
              <a:buChar char="•"/>
            </a:pPr>
            <a:r>
              <a:rPr lang="en-US" sz="3200" b="1" spc="37" dirty="0">
                <a:solidFill>
                  <a:srgbClr val="000000"/>
                </a:solidFill>
                <a:latin typeface="Glacial Indifference"/>
                <a:ea typeface="Glacial Indifference"/>
                <a:cs typeface="Glacial Indifference"/>
                <a:sym typeface="Glacial Indifference"/>
              </a:rPr>
              <a:t>Computer-aided design (CAD),</a:t>
            </a:r>
            <a:r>
              <a:rPr lang="en-US" sz="3200" spc="37" dirty="0">
                <a:solidFill>
                  <a:srgbClr val="000000"/>
                </a:solidFill>
                <a:latin typeface="Glacial Indifference"/>
                <a:ea typeface="Glacial Indifference"/>
                <a:cs typeface="Glacial Indifference"/>
                <a:sym typeface="Glacial Indifference"/>
              </a:rPr>
              <a:t> </a:t>
            </a:r>
          </a:p>
          <a:p>
            <a:pPr marL="820416" lvl="1" indent="-410208" algn="l">
              <a:lnSpc>
                <a:spcPts val="6459"/>
              </a:lnSpc>
              <a:buFont typeface="Arial"/>
              <a:buChar char="•"/>
            </a:pPr>
            <a:r>
              <a:rPr lang="en-US" sz="3200" b="1" spc="37" dirty="0">
                <a:solidFill>
                  <a:srgbClr val="000000"/>
                </a:solidFill>
                <a:latin typeface="Glacial Indifference"/>
                <a:ea typeface="Glacial Indifference"/>
                <a:cs typeface="Glacial Indifference"/>
                <a:sym typeface="Glacial Indifference"/>
              </a:rPr>
              <a:t>Geographic information systems (GIS)</a:t>
            </a:r>
          </a:p>
        </p:txBody>
      </p:sp>
      <p:sp>
        <p:nvSpPr>
          <p:cNvPr id="5" name="TextBox 5"/>
          <p:cNvSpPr txBox="1"/>
          <p:nvPr/>
        </p:nvSpPr>
        <p:spPr>
          <a:xfrm>
            <a:off x="1028700" y="295275"/>
            <a:ext cx="7032858" cy="1304925"/>
          </a:xfrm>
          <a:prstGeom prst="rect">
            <a:avLst/>
          </a:prstGeom>
        </p:spPr>
        <p:txBody>
          <a:bodyPr lIns="0" tIns="0" rIns="0" bIns="0" rtlCol="0" anchor="t">
            <a:spAutoFit/>
          </a:bodyPr>
          <a:lstStyle/>
          <a:p>
            <a:pPr algn="l">
              <a:lnSpc>
                <a:spcPts val="10500"/>
              </a:lnSpc>
            </a:pPr>
            <a:r>
              <a:rPr lang="en-US" sz="7500" dirty="0">
                <a:solidFill>
                  <a:srgbClr val="000000"/>
                </a:solidFill>
                <a:latin typeface="Lovelo"/>
                <a:ea typeface="Lovelo"/>
                <a:cs typeface="Lovelo"/>
                <a:sym typeface="Lovelo"/>
              </a:rPr>
              <a:t>Star Lab</a:t>
            </a:r>
          </a:p>
        </p:txBody>
      </p:sp>
      <p:pic>
        <p:nvPicPr>
          <p:cNvPr id="8" name="Picture 7">
            <a:extLst>
              <a:ext uri="{FF2B5EF4-FFF2-40B4-BE49-F238E27FC236}">
                <a16:creationId xmlns:a16="http://schemas.microsoft.com/office/drawing/2014/main" id="{59E144D1-6426-403F-9E32-31A2839EA28E}"/>
              </a:ext>
            </a:extLst>
          </p:cNvPr>
          <p:cNvPicPr>
            <a:picLocks noChangeAspect="1"/>
          </p:cNvPicPr>
          <p:nvPr/>
        </p:nvPicPr>
        <p:blipFill>
          <a:blip r:embed="rId4"/>
          <a:stretch>
            <a:fillRect/>
          </a:stretch>
        </p:blipFill>
        <p:spPr>
          <a:xfrm>
            <a:off x="7520337" y="1866900"/>
            <a:ext cx="4629681" cy="3473677"/>
          </a:xfrm>
          <a:prstGeom prst="rect">
            <a:avLst/>
          </a:prstGeom>
        </p:spPr>
      </p:pic>
      <p:pic>
        <p:nvPicPr>
          <p:cNvPr id="10" name="Picture 9">
            <a:extLst>
              <a:ext uri="{FF2B5EF4-FFF2-40B4-BE49-F238E27FC236}">
                <a16:creationId xmlns:a16="http://schemas.microsoft.com/office/drawing/2014/main" id="{98F2CD48-8A15-4F96-859B-0C1A2479DFD7}"/>
              </a:ext>
            </a:extLst>
          </p:cNvPr>
          <p:cNvPicPr>
            <a:picLocks noChangeAspect="1"/>
          </p:cNvPicPr>
          <p:nvPr/>
        </p:nvPicPr>
        <p:blipFill>
          <a:blip r:embed="rId5"/>
          <a:stretch>
            <a:fillRect/>
          </a:stretch>
        </p:blipFill>
        <p:spPr>
          <a:xfrm>
            <a:off x="7637245" y="6683261"/>
            <a:ext cx="4633155" cy="347367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28471" y="1805161"/>
            <a:ext cx="11085329" cy="38100"/>
          </a:xfrm>
          <a:prstGeom prst="line">
            <a:avLst/>
          </a:prstGeom>
          <a:ln w="57150" cap="flat">
            <a:solidFill>
              <a:srgbClr val="407AF6"/>
            </a:solidFill>
            <a:prstDash val="solid"/>
            <a:headEnd type="none" w="sm" len="sm"/>
            <a:tailEnd type="none" w="sm" len="sm"/>
          </a:ln>
        </p:spPr>
        <p:txBody>
          <a:bodyPr/>
          <a:lstStyle/>
          <a:p>
            <a:endParaRPr lang="en-US" dirty="0"/>
          </a:p>
        </p:txBody>
      </p:sp>
      <p:sp>
        <p:nvSpPr>
          <p:cNvPr id="4" name="TextBox 4"/>
          <p:cNvSpPr txBox="1"/>
          <p:nvPr/>
        </p:nvSpPr>
        <p:spPr>
          <a:xfrm>
            <a:off x="1295400" y="550087"/>
            <a:ext cx="12841641" cy="994311"/>
          </a:xfrm>
          <a:prstGeom prst="rect">
            <a:avLst/>
          </a:prstGeom>
        </p:spPr>
        <p:txBody>
          <a:bodyPr wrap="square" lIns="0" tIns="0" rIns="0" bIns="0" rtlCol="0" anchor="t">
            <a:spAutoFit/>
          </a:bodyPr>
          <a:lstStyle/>
          <a:p>
            <a:pPr algn="l">
              <a:lnSpc>
                <a:spcPts val="8250"/>
              </a:lnSpc>
            </a:pPr>
            <a:r>
              <a:rPr lang="en-US" sz="5400" spc="825" dirty="0">
                <a:solidFill>
                  <a:srgbClr val="000000"/>
                </a:solidFill>
                <a:latin typeface="Lovelo"/>
                <a:ea typeface="Lovelo"/>
                <a:cs typeface="Lovelo"/>
                <a:sym typeface="Lovelo"/>
              </a:rPr>
              <a:t>Geospatial Services (GIS</a:t>
            </a:r>
          </a:p>
        </p:txBody>
      </p:sp>
      <p:sp>
        <p:nvSpPr>
          <p:cNvPr id="5" name="AutoShape 5"/>
          <p:cNvSpPr/>
          <p:nvPr/>
        </p:nvSpPr>
        <p:spPr>
          <a:xfrm>
            <a:off x="0" y="9546582"/>
            <a:ext cx="18858879" cy="740418"/>
          </a:xfrm>
          <a:prstGeom prst="rect">
            <a:avLst/>
          </a:prstGeom>
          <a:solidFill>
            <a:srgbClr val="097969"/>
          </a:solidFill>
        </p:spPr>
        <p:txBody>
          <a:bodyPr/>
          <a:lstStyle/>
          <a:p>
            <a:endParaRPr lang="en-US"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152400" y="-322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4D1F1CDA-ADE3-419B-BD08-92ADDC1166C4}"/>
              </a:ext>
            </a:extLst>
          </p:cNvPr>
          <p:cNvSpPr txBox="1"/>
          <p:nvPr/>
        </p:nvSpPr>
        <p:spPr>
          <a:xfrm>
            <a:off x="1557621" y="2832599"/>
            <a:ext cx="9427028" cy="6494085"/>
          </a:xfrm>
          <a:prstGeom prst="rect">
            <a:avLst/>
          </a:prstGeom>
          <a:noFill/>
        </p:spPr>
        <p:txBody>
          <a:bodyPr wrap="square">
            <a:spAutoFit/>
          </a:bodyPr>
          <a:lstStyle/>
          <a:p>
            <a:r>
              <a:rPr lang="en-US" sz="3200" dirty="0"/>
              <a:t>Support is available for:</a:t>
            </a:r>
          </a:p>
          <a:p>
            <a:r>
              <a:rPr lang="en-US" sz="3200" dirty="0"/>
              <a:t>•	Finding and formatting geospatial data, including imagery</a:t>
            </a:r>
          </a:p>
          <a:p>
            <a:r>
              <a:rPr lang="en-US" sz="3200" dirty="0"/>
              <a:t>•	Using GIS platforms</a:t>
            </a:r>
          </a:p>
          <a:p>
            <a:r>
              <a:rPr lang="en-US" sz="3200" dirty="0"/>
              <a:t>o	Esri products (ArcGIS Pro, ArcGIS Online, etc.)</a:t>
            </a:r>
          </a:p>
          <a:p>
            <a:r>
              <a:rPr lang="en-US" sz="3200" dirty="0"/>
              <a:t>o	QGIS (Open Source GIS)</a:t>
            </a:r>
          </a:p>
          <a:p>
            <a:r>
              <a:rPr lang="en-US" sz="3200" dirty="0"/>
              <a:t>o	Google Earth and Google Earth Pro</a:t>
            </a:r>
          </a:p>
          <a:p>
            <a:pPr marL="457200" indent="-457200">
              <a:buFont typeface="Arial" panose="020B0604020202020204" pitchFamily="34" charset="0"/>
              <a:buChar char="•"/>
            </a:pPr>
            <a:r>
              <a:rPr lang="en-US" sz="3200" dirty="0"/>
              <a:t>     Hexagon (Declassified Satellite Data (California)</a:t>
            </a:r>
          </a:p>
          <a:p>
            <a:r>
              <a:rPr lang="en-US" sz="3200" dirty="0"/>
              <a:t>•	Performing common GIS procedures</a:t>
            </a:r>
          </a:p>
          <a:p>
            <a:r>
              <a:rPr lang="en-US" sz="3200" dirty="0"/>
              <a:t>•	Participating in research projects</a:t>
            </a:r>
          </a:p>
          <a:p>
            <a:r>
              <a:rPr lang="en-US" sz="3200" dirty="0"/>
              <a:t>•	Training via public or targeted workshops</a:t>
            </a:r>
          </a:p>
          <a:p>
            <a:endParaRPr lang="en-US" sz="3200" dirty="0"/>
          </a:p>
          <a:p>
            <a:endParaRPr lang="en-US" sz="3200" dirty="0"/>
          </a:p>
        </p:txBody>
      </p:sp>
      <p:pic>
        <p:nvPicPr>
          <p:cNvPr id="3" name="Picture 2">
            <a:extLst>
              <a:ext uri="{FF2B5EF4-FFF2-40B4-BE49-F238E27FC236}">
                <a16:creationId xmlns:a16="http://schemas.microsoft.com/office/drawing/2014/main" id="{C8094844-BD54-91E0-5332-26BB41DDBFCD}"/>
              </a:ext>
            </a:extLst>
          </p:cNvPr>
          <p:cNvPicPr>
            <a:picLocks noChangeAspect="1"/>
          </p:cNvPicPr>
          <p:nvPr/>
        </p:nvPicPr>
        <p:blipFill>
          <a:blip r:embed="rId2"/>
          <a:stretch>
            <a:fillRect/>
          </a:stretch>
        </p:blipFill>
        <p:spPr>
          <a:xfrm>
            <a:off x="13030200" y="1243799"/>
            <a:ext cx="4343400" cy="4343400"/>
          </a:xfrm>
          <a:prstGeom prst="rect">
            <a:avLst/>
          </a:prstGeom>
        </p:spPr>
      </p:pic>
      <p:pic>
        <p:nvPicPr>
          <p:cNvPr id="7" name="Picture 6">
            <a:extLst>
              <a:ext uri="{FF2B5EF4-FFF2-40B4-BE49-F238E27FC236}">
                <a16:creationId xmlns:a16="http://schemas.microsoft.com/office/drawing/2014/main" id="{C69B0620-58F2-4208-BAA9-169C3AABA13C}"/>
              </a:ext>
            </a:extLst>
          </p:cNvPr>
          <p:cNvPicPr>
            <a:picLocks noChangeAspect="1"/>
          </p:cNvPicPr>
          <p:nvPr/>
        </p:nvPicPr>
        <p:blipFill>
          <a:blip r:embed="rId3"/>
          <a:stretch>
            <a:fillRect/>
          </a:stretch>
        </p:blipFill>
        <p:spPr>
          <a:xfrm>
            <a:off x="11781143" y="5981700"/>
            <a:ext cx="5956308" cy="2834886"/>
          </a:xfrm>
          <a:prstGeom prst="rect">
            <a:avLst/>
          </a:prstGeom>
        </p:spPr>
      </p:pic>
    </p:spTree>
    <p:extLst>
      <p:ext uri="{BB962C8B-B14F-4D97-AF65-F5344CB8AC3E}">
        <p14:creationId xmlns:p14="http://schemas.microsoft.com/office/powerpoint/2010/main" val="2789156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28471" y="1805161"/>
            <a:ext cx="11085329" cy="38100"/>
          </a:xfrm>
          <a:prstGeom prst="line">
            <a:avLst/>
          </a:prstGeom>
          <a:ln w="57150" cap="flat">
            <a:solidFill>
              <a:srgbClr val="407AF6"/>
            </a:solidFill>
            <a:prstDash val="solid"/>
            <a:headEnd type="none" w="sm" len="sm"/>
            <a:tailEnd type="none" w="sm" len="sm"/>
          </a:ln>
        </p:spPr>
        <p:txBody>
          <a:bodyPr/>
          <a:lstStyle/>
          <a:p>
            <a:endParaRPr lang="en-US" dirty="0"/>
          </a:p>
        </p:txBody>
      </p:sp>
      <p:sp>
        <p:nvSpPr>
          <p:cNvPr id="4" name="TextBox 4"/>
          <p:cNvSpPr txBox="1"/>
          <p:nvPr/>
        </p:nvSpPr>
        <p:spPr>
          <a:xfrm>
            <a:off x="728471" y="603720"/>
            <a:ext cx="15730729" cy="1070549"/>
          </a:xfrm>
          <a:prstGeom prst="rect">
            <a:avLst/>
          </a:prstGeom>
        </p:spPr>
        <p:txBody>
          <a:bodyPr wrap="square" lIns="0" tIns="0" rIns="0" bIns="0" rtlCol="0" anchor="t">
            <a:spAutoFit/>
          </a:bodyPr>
          <a:lstStyle/>
          <a:p>
            <a:pPr algn="l">
              <a:lnSpc>
                <a:spcPts val="8250"/>
              </a:lnSpc>
            </a:pPr>
            <a:r>
              <a:rPr lang="en-US" sz="7500" spc="825" dirty="0">
                <a:solidFill>
                  <a:srgbClr val="000000"/>
                </a:solidFill>
                <a:latin typeface="Lovelo"/>
                <a:ea typeface="Lovelo"/>
                <a:cs typeface="Lovelo"/>
                <a:sym typeface="Lovelo"/>
              </a:rPr>
              <a:t>Geospatial Services (GIS</a:t>
            </a:r>
          </a:p>
        </p:txBody>
      </p:sp>
      <p:sp>
        <p:nvSpPr>
          <p:cNvPr id="5" name="AutoShape 5"/>
          <p:cNvSpPr/>
          <p:nvPr/>
        </p:nvSpPr>
        <p:spPr>
          <a:xfrm>
            <a:off x="0" y="9546582"/>
            <a:ext cx="18858879" cy="740418"/>
          </a:xfrm>
          <a:prstGeom prst="rect">
            <a:avLst/>
          </a:prstGeom>
          <a:solidFill>
            <a:srgbClr val="097969"/>
          </a:solidFill>
        </p:spPr>
        <p:txBody>
          <a:bodyPr/>
          <a:lstStyle/>
          <a:p>
            <a:endParaRPr lang="en-US"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152400" y="-322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pic>
        <p:nvPicPr>
          <p:cNvPr id="3" name="Picture 2">
            <a:extLst>
              <a:ext uri="{FF2B5EF4-FFF2-40B4-BE49-F238E27FC236}">
                <a16:creationId xmlns:a16="http://schemas.microsoft.com/office/drawing/2014/main" id="{545D3127-3FD6-F3C4-F30D-2E8D5142E3DE}"/>
              </a:ext>
            </a:extLst>
          </p:cNvPr>
          <p:cNvPicPr>
            <a:picLocks noChangeAspect="1"/>
          </p:cNvPicPr>
          <p:nvPr/>
        </p:nvPicPr>
        <p:blipFill>
          <a:blip r:embed="rId2"/>
          <a:stretch>
            <a:fillRect/>
          </a:stretch>
        </p:blipFill>
        <p:spPr>
          <a:xfrm>
            <a:off x="1042922" y="2621804"/>
            <a:ext cx="5215466" cy="4176065"/>
          </a:xfrm>
          <a:prstGeom prst="rect">
            <a:avLst/>
          </a:prstGeom>
        </p:spPr>
      </p:pic>
      <p:pic>
        <p:nvPicPr>
          <p:cNvPr id="7" name="Picture 6">
            <a:extLst>
              <a:ext uri="{FF2B5EF4-FFF2-40B4-BE49-F238E27FC236}">
                <a16:creationId xmlns:a16="http://schemas.microsoft.com/office/drawing/2014/main" id="{2D48F86F-AE01-693A-6309-F5F778F5B954}"/>
              </a:ext>
            </a:extLst>
          </p:cNvPr>
          <p:cNvPicPr>
            <a:picLocks noChangeAspect="1"/>
          </p:cNvPicPr>
          <p:nvPr/>
        </p:nvPicPr>
        <p:blipFill>
          <a:blip r:embed="rId3"/>
          <a:stretch>
            <a:fillRect/>
          </a:stretch>
        </p:blipFill>
        <p:spPr>
          <a:xfrm>
            <a:off x="6868026" y="2659904"/>
            <a:ext cx="5878985" cy="4176065"/>
          </a:xfrm>
          <a:prstGeom prst="rect">
            <a:avLst/>
          </a:prstGeom>
        </p:spPr>
      </p:pic>
      <p:sp>
        <p:nvSpPr>
          <p:cNvPr id="9" name="TextBox 8">
            <a:extLst>
              <a:ext uri="{FF2B5EF4-FFF2-40B4-BE49-F238E27FC236}">
                <a16:creationId xmlns:a16="http://schemas.microsoft.com/office/drawing/2014/main" id="{5C7327D7-B931-0B19-5538-27BE02EC6D36}"/>
              </a:ext>
            </a:extLst>
          </p:cNvPr>
          <p:cNvSpPr txBox="1"/>
          <p:nvPr/>
        </p:nvSpPr>
        <p:spPr>
          <a:xfrm>
            <a:off x="337131" y="7576412"/>
            <a:ext cx="6320513" cy="646331"/>
          </a:xfrm>
          <a:prstGeom prst="rect">
            <a:avLst/>
          </a:prstGeom>
          <a:noFill/>
        </p:spPr>
        <p:txBody>
          <a:bodyPr wrap="none" rtlCol="0">
            <a:spAutoFit/>
          </a:bodyPr>
          <a:lstStyle/>
          <a:p>
            <a:r>
              <a:rPr lang="en-US" dirty="0"/>
              <a:t>3D Earthquake Visualization with Underground Earthquake Points</a:t>
            </a:r>
            <a:br>
              <a:rPr lang="en-US" dirty="0"/>
            </a:br>
            <a:r>
              <a:rPr lang="en-US" dirty="0"/>
              <a:t> (ArcGIS Pro) </a:t>
            </a:r>
          </a:p>
        </p:txBody>
      </p:sp>
      <p:sp>
        <p:nvSpPr>
          <p:cNvPr id="10" name="TextBox 9">
            <a:extLst>
              <a:ext uri="{FF2B5EF4-FFF2-40B4-BE49-F238E27FC236}">
                <a16:creationId xmlns:a16="http://schemas.microsoft.com/office/drawing/2014/main" id="{5BA8FFF7-53EA-E906-00DB-53ACAE85C47A}"/>
              </a:ext>
            </a:extLst>
          </p:cNvPr>
          <p:cNvSpPr txBox="1"/>
          <p:nvPr/>
        </p:nvSpPr>
        <p:spPr>
          <a:xfrm>
            <a:off x="6856980" y="7590926"/>
            <a:ext cx="5456302" cy="369332"/>
          </a:xfrm>
          <a:prstGeom prst="rect">
            <a:avLst/>
          </a:prstGeom>
          <a:noFill/>
        </p:spPr>
        <p:txBody>
          <a:bodyPr wrap="none" rtlCol="0">
            <a:spAutoFit/>
          </a:bodyPr>
          <a:lstStyle/>
          <a:p>
            <a:r>
              <a:rPr lang="en-US" dirty="0"/>
              <a:t>GIS + Google Earth to View Changing Imagery Over Time</a:t>
            </a:r>
          </a:p>
        </p:txBody>
      </p:sp>
      <p:pic>
        <p:nvPicPr>
          <p:cNvPr id="12" name="Picture 11">
            <a:extLst>
              <a:ext uri="{FF2B5EF4-FFF2-40B4-BE49-F238E27FC236}">
                <a16:creationId xmlns:a16="http://schemas.microsoft.com/office/drawing/2014/main" id="{9765C4B6-2824-4F25-AF5D-94901F5118DF}"/>
              </a:ext>
            </a:extLst>
          </p:cNvPr>
          <p:cNvPicPr>
            <a:picLocks noChangeAspect="1"/>
          </p:cNvPicPr>
          <p:nvPr/>
        </p:nvPicPr>
        <p:blipFill>
          <a:blip r:embed="rId4"/>
          <a:stretch>
            <a:fillRect/>
          </a:stretch>
        </p:blipFill>
        <p:spPr>
          <a:xfrm>
            <a:off x="14104467" y="2715606"/>
            <a:ext cx="3115211" cy="4176065"/>
          </a:xfrm>
          <a:prstGeom prst="rect">
            <a:avLst/>
          </a:prstGeom>
        </p:spPr>
      </p:pic>
      <p:sp>
        <p:nvSpPr>
          <p:cNvPr id="13" name="TextBox 12">
            <a:extLst>
              <a:ext uri="{FF2B5EF4-FFF2-40B4-BE49-F238E27FC236}">
                <a16:creationId xmlns:a16="http://schemas.microsoft.com/office/drawing/2014/main" id="{1AB9124D-105A-4CA8-834A-837DC6FBB282}"/>
              </a:ext>
            </a:extLst>
          </p:cNvPr>
          <p:cNvSpPr txBox="1"/>
          <p:nvPr/>
        </p:nvSpPr>
        <p:spPr>
          <a:xfrm>
            <a:off x="14104467" y="7775592"/>
            <a:ext cx="2494722" cy="646331"/>
          </a:xfrm>
          <a:prstGeom prst="rect">
            <a:avLst/>
          </a:prstGeom>
          <a:noFill/>
        </p:spPr>
        <p:txBody>
          <a:bodyPr wrap="none" rtlCol="0">
            <a:spAutoFit/>
          </a:bodyPr>
          <a:lstStyle/>
          <a:p>
            <a:r>
              <a:rPr lang="en-US" dirty="0"/>
              <a:t>Open Source Tools, QGIS</a:t>
            </a:r>
            <a:br>
              <a:rPr lang="en-US" dirty="0"/>
            </a:br>
            <a:r>
              <a:rPr lang="en-US" dirty="0"/>
              <a:t>Transportation Planning</a:t>
            </a:r>
          </a:p>
        </p:txBody>
      </p:sp>
    </p:spTree>
    <p:extLst>
      <p:ext uri="{BB962C8B-B14F-4D97-AF65-F5344CB8AC3E}">
        <p14:creationId xmlns:p14="http://schemas.microsoft.com/office/powerpoint/2010/main" val="509884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28471" y="1805161"/>
            <a:ext cx="11085329" cy="38100"/>
          </a:xfrm>
          <a:prstGeom prst="line">
            <a:avLst/>
          </a:prstGeom>
          <a:ln w="57150" cap="flat">
            <a:solidFill>
              <a:srgbClr val="407AF6"/>
            </a:solidFill>
            <a:prstDash val="solid"/>
            <a:headEnd type="none" w="sm" len="sm"/>
            <a:tailEnd type="none" w="sm" len="sm"/>
          </a:ln>
        </p:spPr>
        <p:txBody>
          <a:bodyPr/>
          <a:lstStyle/>
          <a:p>
            <a:endParaRPr lang="en-US" dirty="0"/>
          </a:p>
        </p:txBody>
      </p:sp>
      <p:sp>
        <p:nvSpPr>
          <p:cNvPr id="4" name="TextBox 4"/>
          <p:cNvSpPr txBox="1"/>
          <p:nvPr/>
        </p:nvSpPr>
        <p:spPr>
          <a:xfrm>
            <a:off x="728471" y="603720"/>
            <a:ext cx="15730729" cy="1016112"/>
          </a:xfrm>
          <a:prstGeom prst="rect">
            <a:avLst/>
          </a:prstGeom>
        </p:spPr>
        <p:txBody>
          <a:bodyPr wrap="square" lIns="0" tIns="0" rIns="0" bIns="0" rtlCol="0" anchor="t">
            <a:spAutoFit/>
          </a:bodyPr>
          <a:lstStyle/>
          <a:p>
            <a:pPr algn="ctr">
              <a:lnSpc>
                <a:spcPts val="8250"/>
              </a:lnSpc>
            </a:pPr>
            <a:r>
              <a:rPr lang="en-US" sz="6000" spc="825" dirty="0">
                <a:solidFill>
                  <a:srgbClr val="000000"/>
                </a:solidFill>
                <a:latin typeface="Lovelo"/>
                <a:ea typeface="Lovelo"/>
                <a:cs typeface="Lovelo"/>
                <a:sym typeface="Lovelo"/>
              </a:rPr>
              <a:t>Geospatial Services GIS</a:t>
            </a:r>
          </a:p>
        </p:txBody>
      </p:sp>
      <p:sp>
        <p:nvSpPr>
          <p:cNvPr id="5" name="AutoShape 5"/>
          <p:cNvSpPr/>
          <p:nvPr/>
        </p:nvSpPr>
        <p:spPr>
          <a:xfrm>
            <a:off x="0" y="9546582"/>
            <a:ext cx="18858879" cy="740418"/>
          </a:xfrm>
          <a:prstGeom prst="rect">
            <a:avLst/>
          </a:prstGeom>
          <a:solidFill>
            <a:srgbClr val="097969"/>
          </a:solidFill>
        </p:spPr>
        <p:txBody>
          <a:bodyPr/>
          <a:lstStyle/>
          <a:p>
            <a:endParaRPr lang="en-US"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152400" y="-322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pic>
        <p:nvPicPr>
          <p:cNvPr id="3" name="Picture 2">
            <a:extLst>
              <a:ext uri="{FF2B5EF4-FFF2-40B4-BE49-F238E27FC236}">
                <a16:creationId xmlns:a16="http://schemas.microsoft.com/office/drawing/2014/main" id="{732B02CC-75CF-486B-AB88-A24F0F0138D8}"/>
              </a:ext>
            </a:extLst>
          </p:cNvPr>
          <p:cNvPicPr>
            <a:picLocks noChangeAspect="1"/>
          </p:cNvPicPr>
          <p:nvPr/>
        </p:nvPicPr>
        <p:blipFill>
          <a:blip r:embed="rId2"/>
          <a:stretch>
            <a:fillRect/>
          </a:stretch>
        </p:blipFill>
        <p:spPr>
          <a:xfrm>
            <a:off x="5206827" y="2042788"/>
            <a:ext cx="4405914" cy="1991715"/>
          </a:xfrm>
          <a:prstGeom prst="rect">
            <a:avLst/>
          </a:prstGeom>
        </p:spPr>
      </p:pic>
      <p:sp>
        <p:nvSpPr>
          <p:cNvPr id="9" name="TextBox 8">
            <a:extLst>
              <a:ext uri="{FF2B5EF4-FFF2-40B4-BE49-F238E27FC236}">
                <a16:creationId xmlns:a16="http://schemas.microsoft.com/office/drawing/2014/main" id="{E1E9F94A-80AA-4348-A026-06E05FF0C0B6}"/>
              </a:ext>
            </a:extLst>
          </p:cNvPr>
          <p:cNvSpPr txBox="1"/>
          <p:nvPr/>
        </p:nvSpPr>
        <p:spPr>
          <a:xfrm>
            <a:off x="5410200" y="8623252"/>
            <a:ext cx="12420600" cy="923330"/>
          </a:xfrm>
          <a:prstGeom prst="rect">
            <a:avLst/>
          </a:prstGeom>
          <a:noFill/>
        </p:spPr>
        <p:txBody>
          <a:bodyPr wrap="square">
            <a:spAutoFit/>
          </a:bodyPr>
          <a:lstStyle/>
          <a:p>
            <a:r>
              <a:rPr lang="en-US" dirty="0"/>
              <a:t>In a collaboration with the Artificial Intelligence for Sustainable Agriculture (AI4SA) project, the library hosted Planet Imagery Day on May 2, 2025. The event featured presentations regarding using Planet imagery in Google Earth Engine and in ArcGIS products, given by staff from Planet and Esri respectively. </a:t>
            </a:r>
          </a:p>
        </p:txBody>
      </p:sp>
      <p:pic>
        <p:nvPicPr>
          <p:cNvPr id="7" name="Picture 6">
            <a:extLst>
              <a:ext uri="{FF2B5EF4-FFF2-40B4-BE49-F238E27FC236}">
                <a16:creationId xmlns:a16="http://schemas.microsoft.com/office/drawing/2014/main" id="{DAC3A740-788C-3C83-9345-EF2EEFDF955E}"/>
              </a:ext>
            </a:extLst>
          </p:cNvPr>
          <p:cNvPicPr>
            <a:picLocks noChangeAspect="1"/>
          </p:cNvPicPr>
          <p:nvPr/>
        </p:nvPicPr>
        <p:blipFill>
          <a:blip r:embed="rId3"/>
          <a:stretch>
            <a:fillRect/>
          </a:stretch>
        </p:blipFill>
        <p:spPr>
          <a:xfrm>
            <a:off x="10972800" y="1938892"/>
            <a:ext cx="6019799" cy="2899332"/>
          </a:xfrm>
          <a:prstGeom prst="rect">
            <a:avLst/>
          </a:prstGeom>
        </p:spPr>
      </p:pic>
      <p:pic>
        <p:nvPicPr>
          <p:cNvPr id="10" name="Picture 9">
            <a:extLst>
              <a:ext uri="{FF2B5EF4-FFF2-40B4-BE49-F238E27FC236}">
                <a16:creationId xmlns:a16="http://schemas.microsoft.com/office/drawing/2014/main" id="{E7658B1D-49A7-AD1C-A2F0-43825C1B341E}"/>
              </a:ext>
            </a:extLst>
          </p:cNvPr>
          <p:cNvPicPr>
            <a:picLocks noChangeAspect="1"/>
          </p:cNvPicPr>
          <p:nvPr/>
        </p:nvPicPr>
        <p:blipFill>
          <a:blip r:embed="rId4"/>
          <a:stretch>
            <a:fillRect/>
          </a:stretch>
        </p:blipFill>
        <p:spPr>
          <a:xfrm>
            <a:off x="728471" y="2075163"/>
            <a:ext cx="4123412" cy="2068037"/>
          </a:xfrm>
          <a:prstGeom prst="rect">
            <a:avLst/>
          </a:prstGeom>
        </p:spPr>
      </p:pic>
      <p:pic>
        <p:nvPicPr>
          <p:cNvPr id="12" name="Picture 11">
            <a:extLst>
              <a:ext uri="{FF2B5EF4-FFF2-40B4-BE49-F238E27FC236}">
                <a16:creationId xmlns:a16="http://schemas.microsoft.com/office/drawing/2014/main" id="{EBCFCB8A-B006-422D-B94E-EF0DFB331D2C}"/>
              </a:ext>
            </a:extLst>
          </p:cNvPr>
          <p:cNvPicPr>
            <a:picLocks noChangeAspect="1"/>
          </p:cNvPicPr>
          <p:nvPr/>
        </p:nvPicPr>
        <p:blipFill>
          <a:blip r:embed="rId5"/>
          <a:stretch>
            <a:fillRect/>
          </a:stretch>
        </p:blipFill>
        <p:spPr>
          <a:xfrm>
            <a:off x="685801" y="4304396"/>
            <a:ext cx="7620000" cy="4248150"/>
          </a:xfrm>
          <a:prstGeom prst="rect">
            <a:avLst/>
          </a:prstGeom>
        </p:spPr>
      </p:pic>
      <p:pic>
        <p:nvPicPr>
          <p:cNvPr id="13" name="Picture 12">
            <a:extLst>
              <a:ext uri="{FF2B5EF4-FFF2-40B4-BE49-F238E27FC236}">
                <a16:creationId xmlns:a16="http://schemas.microsoft.com/office/drawing/2014/main" id="{C77232D9-E8B1-4255-8CAE-0B16EF3A2953}"/>
              </a:ext>
            </a:extLst>
          </p:cNvPr>
          <p:cNvPicPr>
            <a:picLocks noChangeAspect="1"/>
          </p:cNvPicPr>
          <p:nvPr/>
        </p:nvPicPr>
        <p:blipFill>
          <a:blip r:embed="rId6"/>
          <a:stretch>
            <a:fillRect/>
          </a:stretch>
        </p:blipFill>
        <p:spPr>
          <a:xfrm>
            <a:off x="10115549" y="4933855"/>
            <a:ext cx="6877050" cy="3762375"/>
          </a:xfrm>
          <a:prstGeom prst="rect">
            <a:avLst/>
          </a:prstGeom>
        </p:spPr>
      </p:pic>
    </p:spTree>
    <p:extLst>
      <p:ext uri="{BB962C8B-B14F-4D97-AF65-F5344CB8AC3E}">
        <p14:creationId xmlns:p14="http://schemas.microsoft.com/office/powerpoint/2010/main" val="3784546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02DCF-B29F-471D-49CE-2141D1B4F78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2635FA4-FED1-9CE0-7B6E-CB3BCA31834F}"/>
              </a:ext>
            </a:extLst>
          </p:cNvPr>
          <p:cNvPicPr>
            <a:picLocks noChangeAspect="1"/>
          </p:cNvPicPr>
          <p:nvPr/>
        </p:nvPicPr>
        <p:blipFill>
          <a:blip r:embed="rId2"/>
          <a:srcRect/>
          <a:stretch/>
        </p:blipFill>
        <p:spPr>
          <a:xfrm>
            <a:off x="15888053" y="9353462"/>
            <a:ext cx="1760033" cy="569078"/>
          </a:xfrm>
          <a:prstGeom prst="rect">
            <a:avLst/>
          </a:prstGeom>
        </p:spPr>
      </p:pic>
      <p:pic>
        <p:nvPicPr>
          <p:cNvPr id="11" name="Graphic 10">
            <a:extLst>
              <a:ext uri="{FF2B5EF4-FFF2-40B4-BE49-F238E27FC236}">
                <a16:creationId xmlns:a16="http://schemas.microsoft.com/office/drawing/2014/main" id="{2AEC5A20-A70E-1705-FC10-7820CDD9CA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0" y="1035683"/>
            <a:ext cx="421419" cy="192788"/>
          </a:xfrm>
          <a:prstGeom prst="rect">
            <a:avLst/>
          </a:prstGeom>
        </p:spPr>
      </p:pic>
      <p:sp>
        <p:nvSpPr>
          <p:cNvPr id="12" name="TextBox 11">
            <a:extLst>
              <a:ext uri="{FF2B5EF4-FFF2-40B4-BE49-F238E27FC236}">
                <a16:creationId xmlns:a16="http://schemas.microsoft.com/office/drawing/2014/main" id="{CCE634BB-1F89-9812-D6CC-EDABCFB56185}"/>
              </a:ext>
            </a:extLst>
          </p:cNvPr>
          <p:cNvSpPr txBox="1"/>
          <p:nvPr/>
        </p:nvSpPr>
        <p:spPr>
          <a:xfrm>
            <a:off x="1828800" y="2928989"/>
            <a:ext cx="5410200" cy="830997"/>
          </a:xfrm>
          <a:prstGeom prst="rect">
            <a:avLst/>
          </a:prstGeom>
          <a:noFill/>
        </p:spPr>
        <p:txBody>
          <a:bodyPr wrap="square" lIns="0" tIns="0" rIns="0" bIns="0" rtlCol="0">
            <a:spAutoFit/>
          </a:bodyPr>
          <a:lstStyle/>
          <a:p>
            <a:r>
              <a:rPr lang="en-US" sz="5400" spc="-225" dirty="0">
                <a:solidFill>
                  <a:srgbClr val="003DA5"/>
                </a:solidFill>
                <a:latin typeface="Fira Sans Medium" panose="020B0503050000020004" pitchFamily="34" charset="0"/>
                <a:ea typeface="Fira Sans Medium" panose="020B0503050000020004" pitchFamily="34" charset="0"/>
              </a:rPr>
              <a:t>Areas of Support</a:t>
            </a:r>
          </a:p>
        </p:txBody>
      </p:sp>
      <p:sp>
        <p:nvSpPr>
          <p:cNvPr id="2" name="TextBox 1">
            <a:extLst>
              <a:ext uri="{FF2B5EF4-FFF2-40B4-BE49-F238E27FC236}">
                <a16:creationId xmlns:a16="http://schemas.microsoft.com/office/drawing/2014/main" id="{70C85921-38FD-3F0B-AF94-D675E2AD85F4}"/>
              </a:ext>
            </a:extLst>
          </p:cNvPr>
          <p:cNvSpPr txBox="1"/>
          <p:nvPr/>
        </p:nvSpPr>
        <p:spPr>
          <a:xfrm>
            <a:off x="1524000" y="4051856"/>
            <a:ext cx="8987170" cy="6001643"/>
          </a:xfrm>
          <a:prstGeom prst="rect">
            <a:avLst/>
          </a:prstGeom>
          <a:noFill/>
        </p:spPr>
        <p:txBody>
          <a:bodyPr wrap="square" rtlCol="0">
            <a:spAutoFit/>
          </a:bodyPr>
          <a:lstStyle/>
          <a:p>
            <a:pPr marL="514350" indent="-514350">
              <a:buFont typeface="Arial" panose="020B0604020202020204" pitchFamily="34" charset="0"/>
              <a:buChar char="•"/>
            </a:pPr>
            <a:r>
              <a:rPr lang="en-US" sz="3000" b="1" dirty="0">
                <a:latin typeface="Arial" panose="020B0604020202020204" pitchFamily="34" charset="0"/>
              </a:rPr>
              <a:t>Open Access Publishing</a:t>
            </a:r>
          </a:p>
          <a:p>
            <a:r>
              <a:rPr lang="en-US" sz="2700" i="1" dirty="0">
                <a:latin typeface="Arial" panose="020B0604020202020204" pitchFamily="34" charset="0"/>
              </a:rPr>
              <a:t>Support scholars at all career stages—from undergraduate researchers to faculty and staff—in navigating publishing opportunities throughout the research lifecycle.  eScholarship, Digital Preprint Repository, Janeway (Referred Online Electronic Journals, Colloquium/Conference Proceedings</a:t>
            </a:r>
          </a:p>
          <a:p>
            <a:endParaRPr lang="en-US" sz="2700" i="1" dirty="0">
              <a:latin typeface="Arial" panose="020B0604020202020204" pitchFamily="34" charset="0"/>
            </a:endParaRPr>
          </a:p>
          <a:p>
            <a:pPr marL="514350" indent="-514350">
              <a:buFont typeface="Arial" panose="020B0604020202020204" pitchFamily="34" charset="0"/>
              <a:buChar char="•"/>
            </a:pPr>
            <a:r>
              <a:rPr lang="en-US" sz="3000" b="1" dirty="0">
                <a:latin typeface="Arial" panose="020B0604020202020204" pitchFamily="34" charset="0"/>
              </a:rPr>
              <a:t>Open Access</a:t>
            </a:r>
          </a:p>
          <a:p>
            <a:r>
              <a:rPr lang="en-US" sz="2700" i="1" dirty="0">
                <a:latin typeface="Arial" panose="020B0604020202020204" pitchFamily="34" charset="0"/>
              </a:rPr>
              <a:t>Increase the visibility and accessibility of your research through open access. Learn about open access models, funder mandates, and how to deposit your work in UC's institutional repository,</a:t>
            </a:r>
            <a:r>
              <a:rPr lang="en-US" sz="2700" i="1" dirty="0">
                <a:latin typeface="Arial" panose="020B0604020202020204" pitchFamily="34" charset="0"/>
                <a:hlinkClick r:id="rId5"/>
              </a:rPr>
              <a:t> </a:t>
            </a:r>
            <a:r>
              <a:rPr lang="en-US" sz="2700" i="1" u="sng" dirty="0">
                <a:latin typeface="Arial" panose="020B0604020202020204" pitchFamily="34" charset="0"/>
                <a:hlinkClick r:id="rId5"/>
              </a:rPr>
              <a:t>eScholarship</a:t>
            </a:r>
            <a:r>
              <a:rPr lang="en-US" sz="2700" i="1" dirty="0">
                <a:latin typeface="Arial" panose="020B0604020202020204" pitchFamily="34" charset="0"/>
              </a:rPr>
              <a:t> and through </a:t>
            </a:r>
            <a:r>
              <a:rPr lang="en-US" sz="2700" i="1" u="sng" dirty="0">
                <a:latin typeface="Arial" panose="020B0604020202020204" pitchFamily="34" charset="0"/>
                <a:hlinkClick r:id="rId6"/>
              </a:rPr>
              <a:t>UC’s Publication Management System</a:t>
            </a:r>
            <a:r>
              <a:rPr lang="en-US" sz="2700" i="1" dirty="0">
                <a:latin typeface="Arial" panose="020B0604020202020204" pitchFamily="34" charset="0"/>
              </a:rPr>
              <a:t>.</a:t>
            </a:r>
          </a:p>
        </p:txBody>
      </p:sp>
      <p:pic>
        <p:nvPicPr>
          <p:cNvPr id="1026" name="Picture 2">
            <a:extLst>
              <a:ext uri="{FF2B5EF4-FFF2-40B4-BE49-F238E27FC236}">
                <a16:creationId xmlns:a16="http://schemas.microsoft.com/office/drawing/2014/main" id="{753F739C-D664-0706-7BB1-68258241F1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77600" y="6781670"/>
            <a:ext cx="5667153" cy="145265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44161A25-7184-BC79-E005-4EF4615252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58583" y="4152900"/>
            <a:ext cx="3550938" cy="12733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0BB08758-13E7-1630-8E75-CDAE5D7403AB}"/>
              </a:ext>
            </a:extLst>
          </p:cNvPr>
          <p:cNvSpPr txBox="1"/>
          <p:nvPr/>
        </p:nvSpPr>
        <p:spPr>
          <a:xfrm>
            <a:off x="1345735" y="850237"/>
            <a:ext cx="12841641" cy="1070549"/>
          </a:xfrm>
          <a:prstGeom prst="rect">
            <a:avLst/>
          </a:prstGeom>
        </p:spPr>
        <p:txBody>
          <a:bodyPr wrap="square" lIns="0" tIns="0" rIns="0" bIns="0" rtlCol="0" anchor="t">
            <a:spAutoFit/>
          </a:bodyPr>
          <a:lstStyle/>
          <a:p>
            <a:pPr algn="l">
              <a:lnSpc>
                <a:spcPts val="8250"/>
              </a:lnSpc>
            </a:pPr>
            <a:r>
              <a:rPr lang="en-US" sz="7500" spc="825" dirty="0">
                <a:solidFill>
                  <a:srgbClr val="000000"/>
                </a:solidFill>
                <a:latin typeface="Lovelo"/>
                <a:ea typeface="Lovelo"/>
                <a:cs typeface="Lovelo"/>
                <a:sym typeface="Lovelo"/>
              </a:rPr>
              <a:t>Digital Scholarship</a:t>
            </a:r>
          </a:p>
        </p:txBody>
      </p:sp>
    </p:spTree>
    <p:extLst>
      <p:ext uri="{BB962C8B-B14F-4D97-AF65-F5344CB8AC3E}">
        <p14:creationId xmlns:p14="http://schemas.microsoft.com/office/powerpoint/2010/main" val="4164400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28471" y="1805161"/>
            <a:ext cx="11085329" cy="38100"/>
          </a:xfrm>
          <a:prstGeom prst="line">
            <a:avLst/>
          </a:prstGeom>
          <a:ln w="57150" cap="flat">
            <a:solidFill>
              <a:srgbClr val="407AF6"/>
            </a:solidFill>
            <a:prstDash val="solid"/>
            <a:headEnd type="none" w="sm" len="sm"/>
            <a:tailEnd type="none" w="sm" len="sm"/>
          </a:ln>
        </p:spPr>
        <p:txBody>
          <a:bodyPr/>
          <a:lstStyle/>
          <a:p>
            <a:endParaRPr lang="en-US" dirty="0"/>
          </a:p>
        </p:txBody>
      </p:sp>
      <p:sp>
        <p:nvSpPr>
          <p:cNvPr id="4" name="TextBox 4"/>
          <p:cNvSpPr txBox="1"/>
          <p:nvPr/>
        </p:nvSpPr>
        <p:spPr>
          <a:xfrm>
            <a:off x="3617559" y="603720"/>
            <a:ext cx="12841641" cy="1070549"/>
          </a:xfrm>
          <a:prstGeom prst="rect">
            <a:avLst/>
          </a:prstGeom>
        </p:spPr>
        <p:txBody>
          <a:bodyPr wrap="square" lIns="0" tIns="0" rIns="0" bIns="0" rtlCol="0" anchor="t">
            <a:spAutoFit/>
          </a:bodyPr>
          <a:lstStyle/>
          <a:p>
            <a:pPr algn="l">
              <a:lnSpc>
                <a:spcPts val="8250"/>
              </a:lnSpc>
            </a:pPr>
            <a:r>
              <a:rPr lang="en-US" sz="7500" spc="825" dirty="0">
                <a:solidFill>
                  <a:srgbClr val="000000"/>
                </a:solidFill>
                <a:latin typeface="Lovelo"/>
                <a:ea typeface="Lovelo"/>
                <a:cs typeface="Lovelo"/>
                <a:sym typeface="Lovelo"/>
              </a:rPr>
              <a:t>Digital Scholarship</a:t>
            </a:r>
          </a:p>
        </p:txBody>
      </p:sp>
      <p:sp>
        <p:nvSpPr>
          <p:cNvPr id="5" name="AutoShape 5"/>
          <p:cNvSpPr/>
          <p:nvPr/>
        </p:nvSpPr>
        <p:spPr>
          <a:xfrm>
            <a:off x="0" y="9546582"/>
            <a:ext cx="18858879" cy="740418"/>
          </a:xfrm>
          <a:prstGeom prst="rect">
            <a:avLst/>
          </a:prstGeom>
          <a:solidFill>
            <a:srgbClr val="097969"/>
          </a:solidFill>
        </p:spPr>
        <p:txBody>
          <a:bodyPr/>
          <a:lstStyle/>
          <a:p>
            <a:endParaRPr lang="en-US"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152400" y="-322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pic>
        <p:nvPicPr>
          <p:cNvPr id="3" name="Picture 2">
            <a:extLst>
              <a:ext uri="{FF2B5EF4-FFF2-40B4-BE49-F238E27FC236}">
                <a16:creationId xmlns:a16="http://schemas.microsoft.com/office/drawing/2014/main" id="{17D931A7-0F3B-4424-8252-0497E820B5DE}"/>
              </a:ext>
            </a:extLst>
          </p:cNvPr>
          <p:cNvPicPr>
            <a:picLocks noChangeAspect="1"/>
          </p:cNvPicPr>
          <p:nvPr/>
        </p:nvPicPr>
        <p:blipFill>
          <a:blip r:embed="rId2"/>
          <a:stretch>
            <a:fillRect/>
          </a:stretch>
        </p:blipFill>
        <p:spPr>
          <a:xfrm>
            <a:off x="742212" y="2908244"/>
            <a:ext cx="9163787" cy="2786677"/>
          </a:xfrm>
          <a:prstGeom prst="rect">
            <a:avLst/>
          </a:prstGeom>
        </p:spPr>
      </p:pic>
      <p:pic>
        <p:nvPicPr>
          <p:cNvPr id="9" name="Picture 8">
            <a:extLst>
              <a:ext uri="{FF2B5EF4-FFF2-40B4-BE49-F238E27FC236}">
                <a16:creationId xmlns:a16="http://schemas.microsoft.com/office/drawing/2014/main" id="{6DD8B140-98B5-E865-3CF4-D1CF055D72DA}"/>
              </a:ext>
            </a:extLst>
          </p:cNvPr>
          <p:cNvPicPr>
            <a:picLocks noChangeAspect="1"/>
          </p:cNvPicPr>
          <p:nvPr/>
        </p:nvPicPr>
        <p:blipFill>
          <a:blip r:embed="rId3"/>
          <a:stretch>
            <a:fillRect/>
          </a:stretch>
        </p:blipFill>
        <p:spPr>
          <a:xfrm>
            <a:off x="10591800" y="2475457"/>
            <a:ext cx="3029065" cy="5336085"/>
          </a:xfrm>
          <a:prstGeom prst="rect">
            <a:avLst/>
          </a:prstGeom>
        </p:spPr>
      </p:pic>
      <p:pic>
        <p:nvPicPr>
          <p:cNvPr id="11" name="Picture 10">
            <a:extLst>
              <a:ext uri="{FF2B5EF4-FFF2-40B4-BE49-F238E27FC236}">
                <a16:creationId xmlns:a16="http://schemas.microsoft.com/office/drawing/2014/main" id="{DB1565BD-13FB-66BE-1417-C04577C8B135}"/>
              </a:ext>
            </a:extLst>
          </p:cNvPr>
          <p:cNvPicPr>
            <a:picLocks noChangeAspect="1"/>
          </p:cNvPicPr>
          <p:nvPr/>
        </p:nvPicPr>
        <p:blipFill>
          <a:blip r:embed="rId4"/>
          <a:stretch>
            <a:fillRect/>
          </a:stretch>
        </p:blipFill>
        <p:spPr>
          <a:xfrm>
            <a:off x="14020800" y="2628900"/>
            <a:ext cx="3029065" cy="5266443"/>
          </a:xfrm>
          <a:prstGeom prst="rect">
            <a:avLst/>
          </a:prstGeom>
        </p:spPr>
      </p:pic>
    </p:spTree>
    <p:extLst>
      <p:ext uri="{BB962C8B-B14F-4D97-AF65-F5344CB8AC3E}">
        <p14:creationId xmlns:p14="http://schemas.microsoft.com/office/powerpoint/2010/main" val="899492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28471" y="1805161"/>
            <a:ext cx="11085329" cy="38100"/>
          </a:xfrm>
          <a:prstGeom prst="line">
            <a:avLst/>
          </a:prstGeom>
          <a:ln w="57150" cap="flat">
            <a:solidFill>
              <a:srgbClr val="407AF6"/>
            </a:solidFill>
            <a:prstDash val="solid"/>
            <a:headEnd type="none" w="sm" len="sm"/>
            <a:tailEnd type="none" w="sm" len="sm"/>
          </a:ln>
        </p:spPr>
        <p:txBody>
          <a:bodyPr/>
          <a:lstStyle/>
          <a:p>
            <a:endParaRPr lang="en-US" dirty="0"/>
          </a:p>
        </p:txBody>
      </p:sp>
      <p:sp>
        <p:nvSpPr>
          <p:cNvPr id="4" name="TextBox 4"/>
          <p:cNvSpPr txBox="1"/>
          <p:nvPr/>
        </p:nvSpPr>
        <p:spPr>
          <a:xfrm>
            <a:off x="3617559" y="603720"/>
            <a:ext cx="12841641" cy="1070549"/>
          </a:xfrm>
          <a:prstGeom prst="rect">
            <a:avLst/>
          </a:prstGeom>
        </p:spPr>
        <p:txBody>
          <a:bodyPr wrap="square" lIns="0" tIns="0" rIns="0" bIns="0" rtlCol="0" anchor="t">
            <a:spAutoFit/>
          </a:bodyPr>
          <a:lstStyle/>
          <a:p>
            <a:pPr algn="l">
              <a:lnSpc>
                <a:spcPts val="8250"/>
              </a:lnSpc>
            </a:pPr>
            <a:r>
              <a:rPr lang="en-US" sz="7500" spc="825" dirty="0">
                <a:solidFill>
                  <a:srgbClr val="000000"/>
                </a:solidFill>
                <a:latin typeface="Lovelo"/>
                <a:ea typeface="Lovelo"/>
                <a:cs typeface="Lovelo"/>
                <a:sym typeface="Lovelo"/>
              </a:rPr>
              <a:t>Digital Scholarship</a:t>
            </a:r>
          </a:p>
        </p:txBody>
      </p:sp>
      <p:sp>
        <p:nvSpPr>
          <p:cNvPr id="5" name="AutoShape 5"/>
          <p:cNvSpPr/>
          <p:nvPr/>
        </p:nvSpPr>
        <p:spPr>
          <a:xfrm>
            <a:off x="0" y="9546582"/>
            <a:ext cx="18858879" cy="740418"/>
          </a:xfrm>
          <a:prstGeom prst="rect">
            <a:avLst/>
          </a:prstGeom>
          <a:solidFill>
            <a:srgbClr val="097969"/>
          </a:solidFill>
        </p:spPr>
        <p:txBody>
          <a:bodyPr/>
          <a:lstStyle/>
          <a:p>
            <a:endParaRPr lang="en-US"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152400" y="-322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7" name="TextBox 6">
            <a:extLst>
              <a:ext uri="{FF2B5EF4-FFF2-40B4-BE49-F238E27FC236}">
                <a16:creationId xmlns:a16="http://schemas.microsoft.com/office/drawing/2014/main" id="{282DC4D9-0865-490C-B23A-EE59E1506EFB}"/>
              </a:ext>
            </a:extLst>
          </p:cNvPr>
          <p:cNvSpPr txBox="1"/>
          <p:nvPr/>
        </p:nvSpPr>
        <p:spPr>
          <a:xfrm>
            <a:off x="1066800" y="2887660"/>
            <a:ext cx="9524999"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prstClr val="black"/>
                </a:solidFill>
                <a:latin typeface="Arial" panose="020B0604020202020204" pitchFamily="34" charset="0"/>
              </a:rPr>
              <a:t>Textual Encoding (TEI, XML)</a:t>
            </a:r>
          </a:p>
          <a:p>
            <a:pPr marL="285750" indent="-285750">
              <a:buFont typeface="Arial" panose="020B0604020202020204" pitchFamily="34" charset="0"/>
              <a:buChar char="•"/>
            </a:pPr>
            <a:r>
              <a:rPr lang="en-US" sz="3200" dirty="0">
                <a:solidFill>
                  <a:prstClr val="black"/>
                </a:solidFill>
                <a:latin typeface="Arial" panose="020B0604020202020204" pitchFamily="34" charset="0"/>
              </a:rPr>
              <a:t>Computational &amp; Qualitative Text Analysis</a:t>
            </a:r>
          </a:p>
          <a:p>
            <a:pPr marL="285750" indent="-285750">
              <a:buFont typeface="Arial" panose="020B0604020202020204" pitchFamily="34" charset="0"/>
              <a:buChar char="•"/>
            </a:pPr>
            <a:r>
              <a:rPr lang="en-US" sz="3200" dirty="0">
                <a:solidFill>
                  <a:prstClr val="black"/>
                </a:solidFill>
                <a:latin typeface="Arial" panose="020B0604020202020204" pitchFamily="34" charset="0"/>
              </a:rPr>
              <a:t>Data Analysis &amp; Visualization</a:t>
            </a:r>
          </a:p>
          <a:p>
            <a:pPr marL="285750" indent="-285750">
              <a:buFont typeface="Arial" panose="020B0604020202020204" pitchFamily="34" charset="0"/>
              <a:buChar char="•"/>
            </a:pPr>
            <a:r>
              <a:rPr lang="en-US" sz="3200" dirty="0">
                <a:solidFill>
                  <a:prstClr val="black"/>
                </a:solidFill>
                <a:latin typeface="Arial" panose="020B0604020202020204" pitchFamily="34" charset="0"/>
              </a:rPr>
              <a:t>Network Analysis</a:t>
            </a:r>
          </a:p>
          <a:p>
            <a:pPr marL="285750" indent="-285750">
              <a:buFont typeface="Arial" panose="020B0604020202020204" pitchFamily="34" charset="0"/>
              <a:buChar char="•"/>
            </a:pPr>
            <a:r>
              <a:rPr lang="en-US" sz="3200" dirty="0">
                <a:solidFill>
                  <a:prstClr val="black"/>
                </a:solidFill>
                <a:latin typeface="Arial" panose="020B0604020202020204" pitchFamily="34" charset="0"/>
              </a:rPr>
              <a:t>Storytelling &amp; Creative Coding</a:t>
            </a:r>
          </a:p>
          <a:p>
            <a:pPr marL="285750" indent="-285750">
              <a:buFont typeface="Arial" panose="020B0604020202020204" pitchFamily="34" charset="0"/>
              <a:buChar char="•"/>
            </a:pPr>
            <a:r>
              <a:rPr lang="en-US" sz="3200" dirty="0">
                <a:solidFill>
                  <a:prstClr val="black"/>
                </a:solidFill>
                <a:latin typeface="Arial" panose="020B0604020202020204" pitchFamily="34" charset="0"/>
              </a:rPr>
              <a:t>Web Scraping &amp; Digital Archiving</a:t>
            </a:r>
          </a:p>
          <a:p>
            <a:pPr marL="285750" indent="-285750">
              <a:buFont typeface="Arial" panose="020B0604020202020204" pitchFamily="34" charset="0"/>
              <a:buChar char="•"/>
            </a:pPr>
            <a:r>
              <a:rPr lang="en-US" sz="3200" dirty="0">
                <a:solidFill>
                  <a:prstClr val="black"/>
                </a:solidFill>
                <a:latin typeface="Arial" panose="020B0604020202020204" pitchFamily="34" charset="0"/>
              </a:rPr>
              <a:t>Digital Media Production</a:t>
            </a:r>
          </a:p>
        </p:txBody>
      </p:sp>
      <p:pic>
        <p:nvPicPr>
          <p:cNvPr id="9" name="Picture 8">
            <a:extLst>
              <a:ext uri="{FF2B5EF4-FFF2-40B4-BE49-F238E27FC236}">
                <a16:creationId xmlns:a16="http://schemas.microsoft.com/office/drawing/2014/main" id="{CF4DF7E0-2FC5-ECC3-A94C-DE8AA67E36BB}"/>
              </a:ext>
            </a:extLst>
          </p:cNvPr>
          <p:cNvPicPr>
            <a:picLocks noChangeAspect="1"/>
          </p:cNvPicPr>
          <p:nvPr/>
        </p:nvPicPr>
        <p:blipFill>
          <a:blip r:embed="rId2"/>
          <a:stretch>
            <a:fillRect/>
          </a:stretch>
        </p:blipFill>
        <p:spPr>
          <a:xfrm>
            <a:off x="9829800" y="2858304"/>
            <a:ext cx="2805228" cy="4832127"/>
          </a:xfrm>
          <a:prstGeom prst="rect">
            <a:avLst/>
          </a:prstGeom>
        </p:spPr>
      </p:pic>
    </p:spTree>
    <p:extLst>
      <p:ext uri="{BB962C8B-B14F-4D97-AF65-F5344CB8AC3E}">
        <p14:creationId xmlns:p14="http://schemas.microsoft.com/office/powerpoint/2010/main" val="1783655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D17A6-36F8-B95F-8800-DC586429FAD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759DF6D-41DF-102C-1F36-D668F21F9E3A}"/>
              </a:ext>
            </a:extLst>
          </p:cNvPr>
          <p:cNvPicPr>
            <a:picLocks noChangeAspect="1"/>
          </p:cNvPicPr>
          <p:nvPr/>
        </p:nvPicPr>
        <p:blipFill>
          <a:blip r:embed="rId2"/>
          <a:srcRect/>
          <a:stretch/>
        </p:blipFill>
        <p:spPr>
          <a:xfrm>
            <a:off x="15888053" y="9353462"/>
            <a:ext cx="1760033" cy="569078"/>
          </a:xfrm>
          <a:prstGeom prst="rect">
            <a:avLst/>
          </a:prstGeom>
        </p:spPr>
      </p:pic>
      <p:pic>
        <p:nvPicPr>
          <p:cNvPr id="11" name="Graphic 10">
            <a:extLst>
              <a:ext uri="{FF2B5EF4-FFF2-40B4-BE49-F238E27FC236}">
                <a16:creationId xmlns:a16="http://schemas.microsoft.com/office/drawing/2014/main" id="{CD61BA0C-FB30-CA3E-4A4F-4E4F4B6D0D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0" y="1035683"/>
            <a:ext cx="421419" cy="192788"/>
          </a:xfrm>
          <a:prstGeom prst="rect">
            <a:avLst/>
          </a:prstGeom>
        </p:spPr>
      </p:pic>
      <p:sp>
        <p:nvSpPr>
          <p:cNvPr id="12" name="TextBox 11">
            <a:extLst>
              <a:ext uri="{FF2B5EF4-FFF2-40B4-BE49-F238E27FC236}">
                <a16:creationId xmlns:a16="http://schemas.microsoft.com/office/drawing/2014/main" id="{770235AB-6CBF-46DA-B582-8D179318FA7E}"/>
              </a:ext>
            </a:extLst>
          </p:cNvPr>
          <p:cNvSpPr txBox="1"/>
          <p:nvPr/>
        </p:nvSpPr>
        <p:spPr>
          <a:xfrm>
            <a:off x="914400" y="1323887"/>
            <a:ext cx="13600704" cy="830997"/>
          </a:xfrm>
          <a:prstGeom prst="rect">
            <a:avLst/>
          </a:prstGeom>
          <a:noFill/>
        </p:spPr>
        <p:txBody>
          <a:bodyPr wrap="square" lIns="0" tIns="0" rIns="0" bIns="0" rtlCol="0">
            <a:spAutoFit/>
          </a:bodyPr>
          <a:lstStyle/>
          <a:p>
            <a:r>
              <a:rPr lang="en-US" sz="5400" spc="-225" dirty="0">
                <a:solidFill>
                  <a:srgbClr val="003DA5"/>
                </a:solidFill>
                <a:latin typeface="Fira Sans Medium" panose="020B0503050000020004" pitchFamily="34" charset="0"/>
                <a:ea typeface="Fira Sans Medium" panose="020B0503050000020004" pitchFamily="34" charset="0"/>
              </a:rPr>
              <a:t>Signature Program</a:t>
            </a:r>
          </a:p>
        </p:txBody>
      </p:sp>
      <p:sp>
        <p:nvSpPr>
          <p:cNvPr id="16" name="TextBox 15">
            <a:extLst>
              <a:ext uri="{FF2B5EF4-FFF2-40B4-BE49-F238E27FC236}">
                <a16:creationId xmlns:a16="http://schemas.microsoft.com/office/drawing/2014/main" id="{3775CA67-C307-8B36-BD06-BB01A5021853}"/>
              </a:ext>
            </a:extLst>
          </p:cNvPr>
          <p:cNvSpPr txBox="1"/>
          <p:nvPr/>
        </p:nvSpPr>
        <p:spPr>
          <a:xfrm>
            <a:off x="1942526" y="2584328"/>
            <a:ext cx="7704438" cy="461665"/>
          </a:xfrm>
          <a:prstGeom prst="rect">
            <a:avLst/>
          </a:prstGeom>
          <a:noFill/>
        </p:spPr>
        <p:txBody>
          <a:bodyPr wrap="square" lIns="0" tIns="0" rIns="0" bIns="0" rtlCol="0">
            <a:spAutoFit/>
          </a:bodyPr>
          <a:lstStyle/>
          <a:p>
            <a:pPr marL="1200150" lvl="1" indent="-514350">
              <a:buFont typeface="Arial" panose="020B0604020202020204" pitchFamily="34" charset="0"/>
              <a:buChar char="•"/>
            </a:pPr>
            <a:endParaRPr lang="en-US" sz="3000" dirty="0">
              <a:latin typeface="Arial" panose="020B0604020202020204" pitchFamily="34" charset="0"/>
              <a:ea typeface="Fira Sans Book" panose="020B0503050000020004" pitchFamily="34" charset="0"/>
            </a:endParaRPr>
          </a:p>
        </p:txBody>
      </p:sp>
      <p:sp>
        <p:nvSpPr>
          <p:cNvPr id="2" name="TextBox 1">
            <a:extLst>
              <a:ext uri="{FF2B5EF4-FFF2-40B4-BE49-F238E27FC236}">
                <a16:creationId xmlns:a16="http://schemas.microsoft.com/office/drawing/2014/main" id="{30EDDAC4-74A1-8D92-3ADD-F321233B7046}"/>
              </a:ext>
            </a:extLst>
          </p:cNvPr>
          <p:cNvSpPr txBox="1"/>
          <p:nvPr/>
        </p:nvSpPr>
        <p:spPr>
          <a:xfrm>
            <a:off x="1348534" y="2608441"/>
            <a:ext cx="9624265" cy="6001643"/>
          </a:xfrm>
          <a:prstGeom prst="rect">
            <a:avLst/>
          </a:prstGeom>
          <a:noFill/>
        </p:spPr>
        <p:txBody>
          <a:bodyPr wrap="square" rtlCol="0">
            <a:spAutoFit/>
          </a:bodyPr>
          <a:lstStyle/>
          <a:p>
            <a:pPr lvl="1"/>
            <a:endParaRPr lang="en-US" sz="3000" dirty="0">
              <a:latin typeface="Arial" panose="020B0604020202020204" pitchFamily="34" charset="0"/>
            </a:endParaRPr>
          </a:p>
          <a:p>
            <a:pPr marL="428625" indent="-428625">
              <a:buFont typeface="Arial" panose="020B0604020202020204" pitchFamily="34" charset="0"/>
              <a:buChar char="•"/>
            </a:pPr>
            <a:r>
              <a:rPr lang="en-US" sz="3000" b="1" dirty="0">
                <a:latin typeface="Arial" panose="020B0604020202020204" pitchFamily="34" charset="0"/>
              </a:rPr>
              <a:t>Open Access Week</a:t>
            </a:r>
          </a:p>
          <a:p>
            <a:pPr marL="1114425" lvl="1" indent="-428625">
              <a:buFont typeface="Arial" panose="020B0604020202020204" pitchFamily="34" charset="0"/>
              <a:buChar char="•"/>
            </a:pPr>
            <a:r>
              <a:rPr lang="en-US" sz="3600" dirty="0"/>
              <a:t>Each fall, the UCR Library participates in Open Access Week—an international celebration that promotes equitable access to research and scholarship.</a:t>
            </a:r>
          </a:p>
          <a:p>
            <a:pPr lvl="1"/>
            <a:endParaRPr lang="en-US" sz="3600" dirty="0"/>
          </a:p>
          <a:p>
            <a:pPr marL="1114425" lvl="1" indent="-428625">
              <a:buFont typeface="Arial" panose="020B0604020202020204" pitchFamily="34" charset="0"/>
              <a:buChar char="•"/>
            </a:pPr>
            <a:r>
              <a:rPr lang="en-US" sz="3600" dirty="0"/>
              <a:t>Scholarly Communication Services hosts a week of workshops and special events highlighting open access practices and opportunities</a:t>
            </a:r>
            <a:endParaRPr lang="en-US" sz="3600" dirty="0">
              <a:latin typeface="Arial" panose="020B0604020202020204" pitchFamily="34" charset="0"/>
            </a:endParaRPr>
          </a:p>
        </p:txBody>
      </p:sp>
      <p:pic>
        <p:nvPicPr>
          <p:cNvPr id="5" name="Picture 4">
            <a:extLst>
              <a:ext uri="{FF2B5EF4-FFF2-40B4-BE49-F238E27FC236}">
                <a16:creationId xmlns:a16="http://schemas.microsoft.com/office/drawing/2014/main" id="{D1FBD197-1CFC-C7AB-733D-5E5C1D934BDB}"/>
              </a:ext>
            </a:extLst>
          </p:cNvPr>
          <p:cNvPicPr>
            <a:picLocks noChangeAspect="1"/>
          </p:cNvPicPr>
          <p:nvPr/>
        </p:nvPicPr>
        <p:blipFill>
          <a:blip r:embed="rId5"/>
          <a:stretch>
            <a:fillRect/>
          </a:stretch>
        </p:blipFill>
        <p:spPr>
          <a:xfrm>
            <a:off x="11174309" y="1228471"/>
            <a:ext cx="6210177" cy="8036699"/>
          </a:xfrm>
          <a:prstGeom prst="rect">
            <a:avLst/>
          </a:prstGeom>
        </p:spPr>
      </p:pic>
    </p:spTree>
    <p:extLst>
      <p:ext uri="{BB962C8B-B14F-4D97-AF65-F5344CB8AC3E}">
        <p14:creationId xmlns:p14="http://schemas.microsoft.com/office/powerpoint/2010/main" val="2642064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F2C74-24F7-8470-C5C5-33D342F77E3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704D399-D5FD-A8BE-0240-C1010E3B0B50}"/>
              </a:ext>
            </a:extLst>
          </p:cNvPr>
          <p:cNvPicPr>
            <a:picLocks noChangeAspect="1"/>
          </p:cNvPicPr>
          <p:nvPr/>
        </p:nvPicPr>
        <p:blipFill>
          <a:blip r:embed="rId2"/>
          <a:srcRect/>
          <a:stretch/>
        </p:blipFill>
        <p:spPr>
          <a:xfrm>
            <a:off x="15888053" y="9353462"/>
            <a:ext cx="1760033" cy="569078"/>
          </a:xfrm>
          <a:prstGeom prst="rect">
            <a:avLst/>
          </a:prstGeom>
        </p:spPr>
      </p:pic>
      <p:pic>
        <p:nvPicPr>
          <p:cNvPr id="11" name="Graphic 10">
            <a:extLst>
              <a:ext uri="{FF2B5EF4-FFF2-40B4-BE49-F238E27FC236}">
                <a16:creationId xmlns:a16="http://schemas.microsoft.com/office/drawing/2014/main" id="{073D5090-62BB-0BCC-E334-F9EA47174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0" y="1035683"/>
            <a:ext cx="421419" cy="192788"/>
          </a:xfrm>
          <a:prstGeom prst="rect">
            <a:avLst/>
          </a:prstGeom>
        </p:spPr>
      </p:pic>
      <p:sp>
        <p:nvSpPr>
          <p:cNvPr id="12" name="TextBox 11">
            <a:extLst>
              <a:ext uri="{FF2B5EF4-FFF2-40B4-BE49-F238E27FC236}">
                <a16:creationId xmlns:a16="http://schemas.microsoft.com/office/drawing/2014/main" id="{20FFC129-4E42-A7EC-2B9B-1DE8F5A232BC}"/>
              </a:ext>
            </a:extLst>
          </p:cNvPr>
          <p:cNvSpPr txBox="1"/>
          <p:nvPr/>
        </p:nvSpPr>
        <p:spPr>
          <a:xfrm>
            <a:off x="1752600" y="647700"/>
            <a:ext cx="13600704" cy="1661993"/>
          </a:xfrm>
          <a:prstGeom prst="rect">
            <a:avLst/>
          </a:prstGeom>
          <a:noFill/>
        </p:spPr>
        <p:txBody>
          <a:bodyPr wrap="square" lIns="0" tIns="0" rIns="0" bIns="0" rtlCol="0">
            <a:spAutoFit/>
          </a:bodyPr>
          <a:lstStyle/>
          <a:p>
            <a:r>
              <a:rPr lang="en-US" sz="5400" spc="-225" dirty="0">
                <a:solidFill>
                  <a:srgbClr val="003DA5"/>
                </a:solidFill>
                <a:latin typeface="Fira Sans Medium" panose="020B0503050000020004" pitchFamily="34" charset="0"/>
                <a:ea typeface="Fira Sans Medium" panose="020B0503050000020004" pitchFamily="34" charset="0"/>
              </a:rPr>
              <a:t>Open Research and Creative Activities Forum (ORCA) Signature Program</a:t>
            </a:r>
          </a:p>
        </p:txBody>
      </p:sp>
      <p:sp>
        <p:nvSpPr>
          <p:cNvPr id="16" name="TextBox 15">
            <a:extLst>
              <a:ext uri="{FF2B5EF4-FFF2-40B4-BE49-F238E27FC236}">
                <a16:creationId xmlns:a16="http://schemas.microsoft.com/office/drawing/2014/main" id="{0FAF6018-8A17-0EC2-0F64-2FAD3A91F648}"/>
              </a:ext>
            </a:extLst>
          </p:cNvPr>
          <p:cNvSpPr txBox="1"/>
          <p:nvPr/>
        </p:nvSpPr>
        <p:spPr>
          <a:xfrm>
            <a:off x="1942526" y="2584328"/>
            <a:ext cx="7704438" cy="461665"/>
          </a:xfrm>
          <a:prstGeom prst="rect">
            <a:avLst/>
          </a:prstGeom>
          <a:noFill/>
        </p:spPr>
        <p:txBody>
          <a:bodyPr wrap="square" lIns="0" tIns="0" rIns="0" bIns="0" rtlCol="0">
            <a:spAutoFit/>
          </a:bodyPr>
          <a:lstStyle/>
          <a:p>
            <a:pPr marL="1200150" lvl="1" indent="-514350">
              <a:buFont typeface="Arial" panose="020B0604020202020204" pitchFamily="34" charset="0"/>
              <a:buChar char="•"/>
            </a:pPr>
            <a:endParaRPr lang="en-US" sz="3000" dirty="0">
              <a:latin typeface="Arial" panose="020B0604020202020204" pitchFamily="34" charset="0"/>
              <a:ea typeface="Fira Sans Book" panose="020B0503050000020004" pitchFamily="34" charset="0"/>
            </a:endParaRPr>
          </a:p>
        </p:txBody>
      </p:sp>
      <p:sp>
        <p:nvSpPr>
          <p:cNvPr id="2" name="TextBox 1">
            <a:extLst>
              <a:ext uri="{FF2B5EF4-FFF2-40B4-BE49-F238E27FC236}">
                <a16:creationId xmlns:a16="http://schemas.microsoft.com/office/drawing/2014/main" id="{D62BF3C2-8916-46C7-789E-2194EFF4C3C1}"/>
              </a:ext>
            </a:extLst>
          </p:cNvPr>
          <p:cNvSpPr txBox="1"/>
          <p:nvPr/>
        </p:nvSpPr>
        <p:spPr>
          <a:xfrm>
            <a:off x="2358346" y="2584328"/>
            <a:ext cx="13987130" cy="4247317"/>
          </a:xfrm>
          <a:prstGeom prst="rect">
            <a:avLst/>
          </a:prstGeom>
          <a:noFill/>
        </p:spPr>
        <p:txBody>
          <a:bodyPr wrap="square" rtlCol="0">
            <a:spAutoFit/>
          </a:bodyPr>
          <a:lstStyle/>
          <a:p>
            <a:pPr marL="514350" indent="-514350">
              <a:buFont typeface="Arial" panose="020B0604020202020204" pitchFamily="34" charset="0"/>
              <a:buChar char="•"/>
            </a:pPr>
            <a:r>
              <a:rPr lang="en-US" sz="3000" dirty="0">
                <a:latin typeface="Arial" panose="020B0604020202020204" pitchFamily="34" charset="0"/>
              </a:rPr>
              <a:t>Open Research and Creative Activities (ORCA) Forum</a:t>
            </a:r>
          </a:p>
          <a:p>
            <a:pPr marL="1200150" lvl="1" indent="-514350">
              <a:buFont typeface="Arial" panose="020B0604020202020204" pitchFamily="34" charset="0"/>
              <a:buChar char="•"/>
            </a:pPr>
            <a:r>
              <a:rPr lang="en-US" sz="3000" dirty="0">
                <a:latin typeface="Arial" panose="020B0604020202020204" pitchFamily="34" charset="0"/>
              </a:rPr>
              <a:t>Quarterly event showcasing outstanding student projects from all disciplines.</a:t>
            </a:r>
          </a:p>
          <a:p>
            <a:pPr marL="1200150" lvl="1" indent="-514350">
              <a:buFont typeface="Arial" panose="020B0604020202020204" pitchFamily="34" charset="0"/>
              <a:buChar char="•"/>
            </a:pPr>
            <a:r>
              <a:rPr lang="en-US" sz="3000" dirty="0">
                <a:latin typeface="Arial" panose="020B0604020202020204" pitchFamily="34" charset="0"/>
              </a:rPr>
              <a:t>Emphasizes interdisciplinary work and open scholarship.</a:t>
            </a:r>
          </a:p>
          <a:p>
            <a:pPr marL="1200150" lvl="1" indent="-514350">
              <a:buFont typeface="Arial" panose="020B0604020202020204" pitchFamily="34" charset="0"/>
              <a:buChar char="•"/>
            </a:pPr>
            <a:r>
              <a:rPr lang="en-US" sz="3000" dirty="0">
                <a:latin typeface="Arial" panose="020B0604020202020204" pitchFamily="34" charset="0"/>
              </a:rPr>
              <a:t>Finalists present at Orbach Science Library and may publish their work (code, data, multimedia) in eScholarship with DOIs.</a:t>
            </a:r>
          </a:p>
          <a:p>
            <a:pPr marL="1200150" lvl="1" indent="-514350">
              <a:buFont typeface="Arial" panose="020B0604020202020204" pitchFamily="34" charset="0"/>
              <a:buChar char="•"/>
            </a:pPr>
            <a:r>
              <a:rPr lang="en-US" sz="3000" dirty="0">
                <a:latin typeface="Arial" panose="020B0604020202020204" pitchFamily="34" charset="0"/>
              </a:rPr>
              <a:t>Learn more &amp; submit at the </a:t>
            </a:r>
            <a:r>
              <a:rPr lang="en-US" sz="3000" dirty="0">
                <a:latin typeface="Arial" panose="020B0604020202020204" pitchFamily="34" charset="0"/>
                <a:hlinkClick r:id="rId5"/>
              </a:rPr>
              <a:t>ORCA website</a:t>
            </a:r>
            <a:r>
              <a:rPr lang="en-US" sz="3000" dirty="0">
                <a:latin typeface="Arial" panose="020B0604020202020204" pitchFamily="34" charset="0"/>
              </a:rPr>
              <a:t>.</a:t>
            </a:r>
          </a:p>
          <a:p>
            <a:pPr marL="1200150" lvl="1" indent="-514350">
              <a:buFont typeface="Arial" panose="020B0604020202020204" pitchFamily="34" charset="0"/>
              <a:buChar char="•"/>
            </a:pPr>
            <a:endParaRPr lang="en-US" sz="3000" dirty="0">
              <a:latin typeface="Arial" panose="020B0604020202020204" pitchFamily="34" charset="0"/>
            </a:endParaRPr>
          </a:p>
          <a:p>
            <a:endParaRPr lang="en-US" sz="3000" dirty="0">
              <a:latin typeface="Arial" panose="020B0604020202020204" pitchFamily="34" charset="0"/>
            </a:endParaRPr>
          </a:p>
        </p:txBody>
      </p:sp>
      <p:pic>
        <p:nvPicPr>
          <p:cNvPr id="6" name="Picture 5" descr="A black background with yellow letters and a blue logo&#10;&#10;AI-generated content may be incorrect.">
            <a:extLst>
              <a:ext uri="{FF2B5EF4-FFF2-40B4-BE49-F238E27FC236}">
                <a16:creationId xmlns:a16="http://schemas.microsoft.com/office/drawing/2014/main" id="{DBD8D9C2-1CB3-8C20-F01C-773816EF4A2C}"/>
              </a:ext>
            </a:extLst>
          </p:cNvPr>
          <p:cNvPicPr>
            <a:picLocks noChangeAspect="1"/>
          </p:cNvPicPr>
          <p:nvPr/>
        </p:nvPicPr>
        <p:blipFill>
          <a:blip r:embed="rId6"/>
          <a:stretch>
            <a:fillRect/>
          </a:stretch>
        </p:blipFill>
        <p:spPr>
          <a:xfrm>
            <a:off x="10896600" y="5676900"/>
            <a:ext cx="4811776" cy="4811776"/>
          </a:xfrm>
          <a:prstGeom prst="rect">
            <a:avLst/>
          </a:prstGeom>
        </p:spPr>
      </p:pic>
      <p:pic>
        <p:nvPicPr>
          <p:cNvPr id="8" name="Picture 7" descr="A group of people posing for a photo&#10;&#10;AI-generated content may be incorrect.">
            <a:extLst>
              <a:ext uri="{FF2B5EF4-FFF2-40B4-BE49-F238E27FC236}">
                <a16:creationId xmlns:a16="http://schemas.microsoft.com/office/drawing/2014/main" id="{8B9E662C-1B93-98B7-C2EC-58C5D10FD398}"/>
              </a:ext>
            </a:extLst>
          </p:cNvPr>
          <p:cNvPicPr>
            <a:picLocks noChangeAspect="1"/>
          </p:cNvPicPr>
          <p:nvPr/>
        </p:nvPicPr>
        <p:blipFill>
          <a:blip r:embed="rId7"/>
          <a:stretch>
            <a:fillRect/>
          </a:stretch>
        </p:blipFill>
        <p:spPr>
          <a:xfrm>
            <a:off x="3896080" y="6088616"/>
            <a:ext cx="5750885" cy="3833924"/>
          </a:xfrm>
          <a:prstGeom prst="rect">
            <a:avLst/>
          </a:prstGeom>
        </p:spPr>
      </p:pic>
    </p:spTree>
    <p:extLst>
      <p:ext uri="{BB962C8B-B14F-4D97-AF65-F5344CB8AC3E}">
        <p14:creationId xmlns:p14="http://schemas.microsoft.com/office/powerpoint/2010/main" val="1347051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FE8DD1-9DD3-33E0-EBF3-F87E8D73E423}"/>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C06FB8D-A77C-3BE0-8D41-65052613A1F7}"/>
              </a:ext>
            </a:extLst>
          </p:cNvPr>
          <p:cNvSpPr txBox="1"/>
          <p:nvPr/>
        </p:nvSpPr>
        <p:spPr>
          <a:xfrm>
            <a:off x="960120" y="488053"/>
            <a:ext cx="6552903" cy="293526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900" spc="-225" dirty="0">
                <a:latin typeface="+mj-lt"/>
                <a:ea typeface="+mj-ea"/>
                <a:cs typeface="+mj-cs"/>
              </a:rPr>
              <a:t>Digital Scholarship Signature Programs</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BD4D31C-0F3A-3CED-E23A-B1E80A88668A}"/>
              </a:ext>
            </a:extLst>
          </p:cNvPr>
          <p:cNvSpPr txBox="1"/>
          <p:nvPr/>
        </p:nvSpPr>
        <p:spPr>
          <a:xfrm>
            <a:off x="960120" y="4309348"/>
            <a:ext cx="6365383" cy="4981002"/>
          </a:xfrm>
          <a:prstGeom prst="rect">
            <a:avLst/>
          </a:prstGeom>
        </p:spPr>
        <p:txBody>
          <a:bodyPr vert="horz" lIns="91440" tIns="45720" rIns="91440" bIns="45720" rtlCol="0">
            <a:normAutofit/>
          </a:bodyPr>
          <a:lstStyle/>
          <a:p>
            <a:pPr lvl="1" indent="-228600">
              <a:lnSpc>
                <a:spcPct val="90000"/>
              </a:lnSpc>
              <a:spcAft>
                <a:spcPts val="600"/>
              </a:spcAft>
              <a:buFont typeface="Arial" panose="020B0604020202020204" pitchFamily="34" charset="0"/>
              <a:buChar char="•"/>
            </a:pPr>
            <a:endParaRPr lang="en-US" sz="3300" dirty="0"/>
          </a:p>
          <a:p>
            <a:pPr marL="514350" indent="-228600">
              <a:lnSpc>
                <a:spcPct val="90000"/>
              </a:lnSpc>
              <a:spcAft>
                <a:spcPts val="600"/>
              </a:spcAft>
              <a:buFont typeface="Arial" panose="020B0604020202020204" pitchFamily="34" charset="0"/>
              <a:buChar char="•"/>
            </a:pPr>
            <a:r>
              <a:rPr lang="en-US" sz="3300" dirty="0"/>
              <a:t>The Reference Desk Podcast</a:t>
            </a:r>
          </a:p>
          <a:p>
            <a:pPr marL="1200150" lvl="1" indent="-228600">
              <a:lnSpc>
                <a:spcPct val="90000"/>
              </a:lnSpc>
              <a:spcAft>
                <a:spcPts val="600"/>
              </a:spcAft>
              <a:buFont typeface="Arial" panose="020B0604020202020204" pitchFamily="34" charset="0"/>
              <a:buChar char="•"/>
            </a:pPr>
            <a:r>
              <a:rPr lang="en-US" sz="3300" dirty="0"/>
              <a:t>Biweekly podcast </a:t>
            </a:r>
          </a:p>
          <a:p>
            <a:pPr marL="1200150" lvl="1" indent="-228600">
              <a:lnSpc>
                <a:spcPct val="90000"/>
              </a:lnSpc>
              <a:spcAft>
                <a:spcPts val="600"/>
              </a:spcAft>
              <a:buFont typeface="Arial" panose="020B0604020202020204" pitchFamily="34" charset="0"/>
              <a:buChar char="•"/>
            </a:pPr>
            <a:r>
              <a:rPr lang="en-US" sz="3300" dirty="0"/>
              <a:t>Features conversations with UCR faculty and student researchers.</a:t>
            </a:r>
          </a:p>
          <a:p>
            <a:pPr marL="1200150" lvl="1" indent="-228600">
              <a:lnSpc>
                <a:spcPct val="90000"/>
              </a:lnSpc>
              <a:spcAft>
                <a:spcPts val="600"/>
              </a:spcAft>
              <a:buFont typeface="Arial" panose="020B0604020202020204" pitchFamily="34" charset="0"/>
              <a:buChar char="•"/>
            </a:pPr>
            <a:r>
              <a:rPr lang="en-US" sz="3300" dirty="0"/>
              <a:t>Explores their projects, use of library tools, and the books shaping their thinking.</a:t>
            </a:r>
          </a:p>
          <a:p>
            <a:pPr marL="428625" indent="-228600">
              <a:lnSpc>
                <a:spcPct val="90000"/>
              </a:lnSpc>
              <a:spcAft>
                <a:spcPts val="600"/>
              </a:spcAft>
              <a:buFont typeface="Arial" panose="020B0604020202020204" pitchFamily="34" charset="0"/>
              <a:buChar char="•"/>
            </a:pPr>
            <a:endParaRPr lang="en-US" sz="3300" dirty="0"/>
          </a:p>
        </p:txBody>
      </p:sp>
      <p:pic>
        <p:nvPicPr>
          <p:cNvPr id="4" name="Picture 3" descr="A blue feather on a white surface&#10;&#10;AI-generated content may be incorrect.">
            <a:extLst>
              <a:ext uri="{FF2B5EF4-FFF2-40B4-BE49-F238E27FC236}">
                <a16:creationId xmlns:a16="http://schemas.microsoft.com/office/drawing/2014/main" id="{0DEB1AC1-D4A3-1E1F-2BCA-315BBEEA5579}"/>
              </a:ext>
            </a:extLst>
          </p:cNvPr>
          <p:cNvPicPr>
            <a:picLocks noChangeAspect="1"/>
          </p:cNvPicPr>
          <p:nvPr/>
        </p:nvPicPr>
        <p:blipFill>
          <a:blip r:embed="rId2"/>
          <a:srcRect t="302" r="-2" b="-2"/>
          <a:stretch>
            <a:fillRect/>
          </a:stretch>
        </p:blipFill>
        <p:spPr>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0" name="Picture 9">
            <a:extLst>
              <a:ext uri="{FF2B5EF4-FFF2-40B4-BE49-F238E27FC236}">
                <a16:creationId xmlns:a16="http://schemas.microsoft.com/office/drawing/2014/main" id="{6E23979C-7B8A-B7FA-47B2-A8A51C683E81}"/>
              </a:ext>
            </a:extLst>
          </p:cNvPr>
          <p:cNvPicPr>
            <a:picLocks noChangeAspect="1"/>
          </p:cNvPicPr>
          <p:nvPr/>
        </p:nvPicPr>
        <p:blipFill>
          <a:blip r:embed="rId3"/>
          <a:srcRect/>
          <a:stretch/>
        </p:blipFill>
        <p:spPr>
          <a:xfrm>
            <a:off x="15888053" y="9353462"/>
            <a:ext cx="1760033" cy="569078"/>
          </a:xfrm>
          <a:prstGeom prst="rect">
            <a:avLst/>
          </a:prstGeom>
        </p:spPr>
      </p:pic>
      <p:pic>
        <p:nvPicPr>
          <p:cNvPr id="11" name="Graphic 10">
            <a:extLst>
              <a:ext uri="{FF2B5EF4-FFF2-40B4-BE49-F238E27FC236}">
                <a16:creationId xmlns:a16="http://schemas.microsoft.com/office/drawing/2014/main" id="{D4A3A25C-213F-CE6C-C8A2-5BFDEA7C59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400" y="1035683"/>
            <a:ext cx="421419" cy="192788"/>
          </a:xfrm>
          <a:prstGeom prst="rect">
            <a:avLst/>
          </a:prstGeom>
        </p:spPr>
      </p:pic>
      <p:sp>
        <p:nvSpPr>
          <p:cNvPr id="16" name="TextBox 15">
            <a:extLst>
              <a:ext uri="{FF2B5EF4-FFF2-40B4-BE49-F238E27FC236}">
                <a16:creationId xmlns:a16="http://schemas.microsoft.com/office/drawing/2014/main" id="{CB1E5A2E-458E-3D0C-4241-64E862B8BC26}"/>
              </a:ext>
            </a:extLst>
          </p:cNvPr>
          <p:cNvSpPr txBox="1"/>
          <p:nvPr/>
        </p:nvSpPr>
        <p:spPr>
          <a:xfrm>
            <a:off x="1942526" y="2584328"/>
            <a:ext cx="7704438" cy="461665"/>
          </a:xfrm>
          <a:prstGeom prst="rect">
            <a:avLst/>
          </a:prstGeom>
          <a:noFill/>
        </p:spPr>
        <p:txBody>
          <a:bodyPr wrap="square" lIns="0" tIns="0" rIns="0" bIns="0" rtlCol="0">
            <a:spAutoFit/>
          </a:bodyPr>
          <a:lstStyle/>
          <a:p>
            <a:pPr marL="1200150" lvl="1" indent="-514350">
              <a:buFont typeface="Arial" panose="020B0604020202020204" pitchFamily="34" charset="0"/>
              <a:buChar char="•"/>
            </a:pPr>
            <a:endParaRPr lang="en-US" sz="3000" dirty="0">
              <a:latin typeface="Arial" panose="020B0604020202020204" pitchFamily="34" charset="0"/>
              <a:ea typeface="Fira Sans Book" panose="020B0503050000020004" pitchFamily="34" charset="0"/>
            </a:endParaRPr>
          </a:p>
        </p:txBody>
      </p:sp>
    </p:spTree>
    <p:extLst>
      <p:ext uri="{BB962C8B-B14F-4D97-AF65-F5344CB8AC3E}">
        <p14:creationId xmlns:p14="http://schemas.microsoft.com/office/powerpoint/2010/main" val="2460410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28471" y="1805161"/>
            <a:ext cx="11085329" cy="38100"/>
          </a:xfrm>
          <a:prstGeom prst="line">
            <a:avLst/>
          </a:prstGeom>
          <a:ln w="57150" cap="flat">
            <a:solidFill>
              <a:srgbClr val="407AF6"/>
            </a:solidFill>
            <a:prstDash val="solid"/>
            <a:headEnd type="none" w="sm" len="sm"/>
            <a:tailEnd type="none" w="sm" len="sm"/>
          </a:ln>
        </p:spPr>
        <p:txBody>
          <a:bodyPr/>
          <a:lstStyle/>
          <a:p>
            <a:endParaRPr lang="en-US" dirty="0"/>
          </a:p>
        </p:txBody>
      </p:sp>
      <p:sp>
        <p:nvSpPr>
          <p:cNvPr id="3" name="TextBox 3"/>
          <p:cNvSpPr txBox="1"/>
          <p:nvPr/>
        </p:nvSpPr>
        <p:spPr>
          <a:xfrm>
            <a:off x="744840" y="2733470"/>
            <a:ext cx="5808360" cy="5748369"/>
          </a:xfrm>
          <a:prstGeom prst="rect">
            <a:avLst/>
          </a:prstGeom>
        </p:spPr>
        <p:txBody>
          <a:bodyPr wrap="square" lIns="0" tIns="0" rIns="0" bIns="0" rtlCol="0" anchor="t">
            <a:spAutoFit/>
          </a:bodyPr>
          <a:lstStyle/>
          <a:p>
            <a:pPr algn="l">
              <a:lnSpc>
                <a:spcPts val="6459"/>
              </a:lnSpc>
            </a:pPr>
            <a:r>
              <a:rPr lang="en-US" sz="3200" spc="37" dirty="0">
                <a:solidFill>
                  <a:srgbClr val="000000"/>
                </a:solidFill>
                <a:latin typeface="Glacial Indifference"/>
                <a:ea typeface="Glacial Indifference"/>
                <a:cs typeface="Glacial Indifference"/>
                <a:sym typeface="Glacial Indifference"/>
              </a:rPr>
              <a:t>Searches all digital media and </a:t>
            </a:r>
            <a:br>
              <a:rPr lang="en-US" sz="3200" spc="37" dirty="0">
                <a:solidFill>
                  <a:srgbClr val="000000"/>
                </a:solidFill>
                <a:latin typeface="Glacial Indifference"/>
                <a:ea typeface="Glacial Indifference"/>
                <a:cs typeface="Glacial Indifference"/>
                <a:sym typeface="Glacial Indifference"/>
              </a:rPr>
            </a:br>
            <a:r>
              <a:rPr lang="en-US" sz="3200" spc="37" dirty="0">
                <a:solidFill>
                  <a:srgbClr val="000000"/>
                </a:solidFill>
                <a:latin typeface="Glacial Indifference"/>
                <a:ea typeface="Glacial Indifference"/>
                <a:cs typeface="Glacial Indifference"/>
                <a:sym typeface="Glacial Indifference"/>
              </a:rPr>
              <a:t>subscription-based e-content across  the UC system</a:t>
            </a:r>
          </a:p>
          <a:p>
            <a:pPr marL="820416" lvl="1" indent="-410208" algn="l">
              <a:lnSpc>
                <a:spcPts val="6459"/>
              </a:lnSpc>
              <a:buFont typeface="Arial"/>
              <a:buChar char="•"/>
            </a:pPr>
            <a:r>
              <a:rPr lang="en-US" sz="3200" u="sng" spc="37" dirty="0">
                <a:solidFill>
                  <a:srgbClr val="000000"/>
                </a:solidFill>
                <a:latin typeface="Glacial Indifference"/>
                <a:ea typeface="Glacial Indifference"/>
                <a:cs typeface="Glacial Indifference"/>
                <a:sym typeface="Glacial Indifference"/>
                <a:hlinkClick r:id="rId2" tooltip="https://search.library.ucr.edu/discovery/search?vid=01CDL_RIV_INST:UCR"/>
              </a:rPr>
              <a:t>Homepage</a:t>
            </a:r>
          </a:p>
          <a:p>
            <a:pPr marL="1640831" lvl="2" indent="-546944" algn="l">
              <a:lnSpc>
                <a:spcPts val="6459"/>
              </a:lnSpc>
              <a:buFont typeface="Arial"/>
              <a:buChar char="⚬"/>
            </a:pPr>
            <a:r>
              <a:rPr lang="en-US" sz="3200" u="sng" spc="37" dirty="0">
                <a:solidFill>
                  <a:srgbClr val="000000"/>
                </a:solidFill>
                <a:latin typeface="Glacial Indifference"/>
                <a:ea typeface="Glacial Indifference"/>
                <a:cs typeface="Glacial Indifference"/>
                <a:sym typeface="Glacial Indifference"/>
                <a:hlinkClick r:id="rId3" tooltip="https://guides.lib.ucr.edu/UC_Library_Search?_gl=1*1g1c6us*_ga*MTU0MDU1MzQ1Ny4xNjU3MDU0ODAy*_ga_S8BZQKWST2*MTczMDMwODg0Ny42MTEuMS4xNzMwMzEzNTAwLjAuMC4w*_ga_Z1RGSBHBF7*MTczMDMwODg0Ny42MDkuMS4xNzMwMzEzNTAwLjAuMC4w"/>
              </a:rPr>
              <a:t>Guide</a:t>
            </a:r>
          </a:p>
          <a:p>
            <a:pPr marL="1093887" lvl="2" algn="l">
              <a:lnSpc>
                <a:spcPts val="6459"/>
              </a:lnSpc>
            </a:pPr>
            <a:endParaRPr lang="en-US" sz="3200" spc="37" dirty="0">
              <a:solidFill>
                <a:srgbClr val="000000"/>
              </a:solidFill>
              <a:latin typeface="Glacial Indifference"/>
              <a:ea typeface="Glacial Indifference"/>
              <a:cs typeface="Glacial Indifference"/>
              <a:sym typeface="Glacial Indifference"/>
              <a:hlinkClick r:id="rId3" tooltip="https://guides.lib.ucr.edu/UC_Library_Search?_gl=1*1g1c6us*_ga*MTU0MDU1MzQ1Ny4xNjU3MDU0ODAy*_ga_S8BZQKWST2*MTczMDMwODg0Ny42MTEuMS4xNzMwMzEzNTAwLjAuMC4w*_ga_Z1RGSBHBF7*MTczMDMwODg0Ny42MDkuMS4xNzMwMzEzNTAwLjAuMC4w"/>
            </a:endParaRPr>
          </a:p>
          <a:p>
            <a:pPr algn="l">
              <a:lnSpc>
                <a:spcPts val="6459"/>
              </a:lnSpc>
            </a:pPr>
            <a:endParaRPr lang="en-US" sz="3799" u="sng" spc="37" dirty="0">
              <a:solidFill>
                <a:srgbClr val="000000"/>
              </a:solidFill>
              <a:latin typeface="Glacial Indifference"/>
              <a:ea typeface="Glacial Indifference"/>
              <a:cs typeface="Glacial Indifference"/>
              <a:sym typeface="Glacial Indifference"/>
              <a:hlinkClick r:id="rId4" tooltip="https://www.youtube.com/watch?v=DUY_gjSR-zs"/>
            </a:endParaRPr>
          </a:p>
        </p:txBody>
      </p:sp>
      <p:sp>
        <p:nvSpPr>
          <p:cNvPr id="4" name="TextBox 4"/>
          <p:cNvSpPr txBox="1"/>
          <p:nvPr/>
        </p:nvSpPr>
        <p:spPr>
          <a:xfrm>
            <a:off x="3617559" y="603720"/>
            <a:ext cx="11623759" cy="1085850"/>
          </a:xfrm>
          <a:prstGeom prst="rect">
            <a:avLst/>
          </a:prstGeom>
        </p:spPr>
        <p:txBody>
          <a:bodyPr lIns="0" tIns="0" rIns="0" bIns="0" rtlCol="0" anchor="t">
            <a:spAutoFit/>
          </a:bodyPr>
          <a:lstStyle/>
          <a:p>
            <a:pPr algn="l">
              <a:lnSpc>
                <a:spcPts val="8250"/>
              </a:lnSpc>
            </a:pPr>
            <a:r>
              <a:rPr lang="en-US" sz="7500" spc="825" dirty="0">
                <a:solidFill>
                  <a:srgbClr val="000000"/>
                </a:solidFill>
                <a:latin typeface="Lovelo"/>
                <a:ea typeface="Lovelo"/>
                <a:cs typeface="Lovelo"/>
                <a:sym typeface="Lovelo"/>
              </a:rPr>
              <a:t>UC LIBRARY SEARCH</a:t>
            </a:r>
          </a:p>
        </p:txBody>
      </p:sp>
      <p:sp>
        <p:nvSpPr>
          <p:cNvPr id="5" name="AutoShape 5"/>
          <p:cNvSpPr/>
          <p:nvPr/>
        </p:nvSpPr>
        <p:spPr>
          <a:xfrm>
            <a:off x="0" y="9546582"/>
            <a:ext cx="18858879" cy="740418"/>
          </a:xfrm>
          <a:prstGeom prst="rect">
            <a:avLst/>
          </a:prstGeom>
          <a:solidFill>
            <a:srgbClr val="097969"/>
          </a:solidFill>
        </p:spPr>
        <p:txBody>
          <a:bodyPr/>
          <a:lstStyle/>
          <a:p>
            <a:endParaRPr lang="en-US" dirty="0"/>
          </a:p>
        </p:txBody>
      </p:sp>
      <p:pic>
        <p:nvPicPr>
          <p:cNvPr id="7" name="Picture 6">
            <a:extLst>
              <a:ext uri="{FF2B5EF4-FFF2-40B4-BE49-F238E27FC236}">
                <a16:creationId xmlns:a16="http://schemas.microsoft.com/office/drawing/2014/main" id="{78D01BA6-470D-4010-B68E-B25B3615F3EA}"/>
              </a:ext>
            </a:extLst>
          </p:cNvPr>
          <p:cNvPicPr>
            <a:picLocks noChangeAspect="1"/>
          </p:cNvPicPr>
          <p:nvPr/>
        </p:nvPicPr>
        <p:blipFill>
          <a:blip r:embed="rId5"/>
          <a:stretch>
            <a:fillRect/>
          </a:stretch>
        </p:blipFill>
        <p:spPr>
          <a:xfrm>
            <a:off x="6836526" y="3789905"/>
            <a:ext cx="11451474" cy="3859729"/>
          </a:xfrm>
          <a:prstGeom prst="rect">
            <a:avLst/>
          </a:prstGeom>
        </p:spPr>
      </p:pic>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152400" y="-322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DAC3ACC0-6167-494E-B2D4-3BCA281B041F}"/>
              </a:ext>
            </a:extLst>
          </p:cNvPr>
          <p:cNvSpPr txBox="1"/>
          <p:nvPr/>
        </p:nvSpPr>
        <p:spPr>
          <a:xfrm>
            <a:off x="10515600" y="8322995"/>
            <a:ext cx="4842801" cy="738664"/>
          </a:xfrm>
          <a:prstGeom prst="rect">
            <a:avLst/>
          </a:prstGeom>
          <a:noFill/>
        </p:spPr>
        <p:txBody>
          <a:bodyPr wrap="none" rtlCol="0">
            <a:spAutoFit/>
          </a:bodyPr>
          <a:lstStyle/>
          <a:p>
            <a:r>
              <a:rPr lang="en-US" sz="2400" b="1" dirty="0"/>
              <a:t>Get it at UC:</a:t>
            </a:r>
            <a:br>
              <a:rPr lang="en-US" dirty="0"/>
            </a:br>
            <a:r>
              <a:rPr lang="en-US" dirty="0">
                <a:hlinkClick r:id="rId6"/>
              </a:rPr>
              <a:t>https://www.youtube.com/watch?v=RUBr-iS_Jao</a:t>
            </a:r>
            <a:r>
              <a:rPr lang="en-US" dirty="0"/>
              <a:t> </a:t>
            </a:r>
          </a:p>
        </p:txBody>
      </p:sp>
    </p:spTree>
    <p:extLst>
      <p:ext uri="{BB962C8B-B14F-4D97-AF65-F5344CB8AC3E}">
        <p14:creationId xmlns:p14="http://schemas.microsoft.com/office/powerpoint/2010/main" val="1031989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9546582"/>
            <a:ext cx="18858879" cy="740418"/>
          </a:xfrm>
          <a:prstGeom prst="rect">
            <a:avLst/>
          </a:prstGeom>
          <a:solidFill>
            <a:srgbClr val="990202"/>
          </a:solidFill>
        </p:spPr>
        <p:txBody>
          <a:bodyPr/>
          <a:lstStyle/>
          <a:p>
            <a:endParaRPr lang="en-US" dirty="0"/>
          </a:p>
        </p:txBody>
      </p:sp>
      <p:sp>
        <p:nvSpPr>
          <p:cNvPr id="3" name="AutoShape 3"/>
          <p:cNvSpPr/>
          <p:nvPr/>
        </p:nvSpPr>
        <p:spPr>
          <a:xfrm>
            <a:off x="329825" y="1539709"/>
            <a:ext cx="7580519" cy="0"/>
          </a:xfrm>
          <a:prstGeom prst="line">
            <a:avLst/>
          </a:prstGeom>
          <a:ln w="57150" cap="flat">
            <a:solidFill>
              <a:srgbClr val="F8A8A8"/>
            </a:solidFill>
            <a:prstDash val="solid"/>
            <a:headEnd type="none" w="sm" len="sm"/>
            <a:tailEnd type="none" w="sm" len="sm"/>
          </a:ln>
        </p:spPr>
        <p:txBody>
          <a:bodyPr/>
          <a:lstStyle/>
          <a:p>
            <a:endParaRPr lang="en-US" dirty="0"/>
          </a:p>
        </p:txBody>
      </p:sp>
      <p:sp>
        <p:nvSpPr>
          <p:cNvPr id="4" name="Freeform 4"/>
          <p:cNvSpPr/>
          <p:nvPr/>
        </p:nvSpPr>
        <p:spPr>
          <a:xfrm>
            <a:off x="10276999" y="0"/>
            <a:ext cx="8011001" cy="10287000"/>
          </a:xfrm>
          <a:custGeom>
            <a:avLst/>
            <a:gdLst/>
            <a:ahLst/>
            <a:cxnLst/>
            <a:rect l="l" t="t" r="r" b="b"/>
            <a:pathLst>
              <a:path w="8011001" h="10287000">
                <a:moveTo>
                  <a:pt x="0" y="0"/>
                </a:moveTo>
                <a:lnTo>
                  <a:pt x="8011001" y="0"/>
                </a:lnTo>
                <a:lnTo>
                  <a:pt x="8011001" y="10287000"/>
                </a:lnTo>
                <a:lnTo>
                  <a:pt x="0" y="10287000"/>
                </a:lnTo>
                <a:lnTo>
                  <a:pt x="0" y="0"/>
                </a:lnTo>
                <a:close/>
              </a:path>
            </a:pathLst>
          </a:custGeom>
          <a:blipFill>
            <a:blip r:embed="rId2"/>
            <a:stretch>
              <a:fillRect/>
            </a:stretch>
          </a:blipFill>
        </p:spPr>
        <p:txBody>
          <a:bodyPr/>
          <a:lstStyle/>
          <a:p>
            <a:endParaRPr lang="en-US" dirty="0"/>
          </a:p>
        </p:txBody>
      </p:sp>
      <p:sp>
        <p:nvSpPr>
          <p:cNvPr id="5" name="Freeform 5"/>
          <p:cNvSpPr/>
          <p:nvPr/>
        </p:nvSpPr>
        <p:spPr>
          <a:xfrm>
            <a:off x="7010400" y="6304253"/>
            <a:ext cx="3247299" cy="3247299"/>
          </a:xfrm>
          <a:custGeom>
            <a:avLst/>
            <a:gdLst/>
            <a:ahLst/>
            <a:cxnLst/>
            <a:rect l="l" t="t" r="r" b="b"/>
            <a:pathLst>
              <a:path w="3247299" h="3247299">
                <a:moveTo>
                  <a:pt x="0" y="0"/>
                </a:moveTo>
                <a:lnTo>
                  <a:pt x="3247299" y="0"/>
                </a:lnTo>
                <a:lnTo>
                  <a:pt x="3247299" y="3247299"/>
                </a:lnTo>
                <a:lnTo>
                  <a:pt x="0" y="3247299"/>
                </a:lnTo>
                <a:lnTo>
                  <a:pt x="0" y="0"/>
                </a:lnTo>
                <a:close/>
              </a:path>
            </a:pathLst>
          </a:custGeom>
          <a:blipFill>
            <a:blip r:embed="rId3"/>
            <a:stretch>
              <a:fillRect/>
            </a:stretch>
          </a:blipFill>
        </p:spPr>
        <p:txBody>
          <a:bodyPr/>
          <a:lstStyle/>
          <a:p>
            <a:endParaRPr lang="en-US" dirty="0"/>
          </a:p>
        </p:txBody>
      </p:sp>
      <p:sp>
        <p:nvSpPr>
          <p:cNvPr id="6" name="TextBox 6"/>
          <p:cNvSpPr txBox="1"/>
          <p:nvPr/>
        </p:nvSpPr>
        <p:spPr>
          <a:xfrm>
            <a:off x="609600" y="2037947"/>
            <a:ext cx="6019799" cy="8249053"/>
          </a:xfrm>
          <a:prstGeom prst="rect">
            <a:avLst/>
          </a:prstGeom>
        </p:spPr>
        <p:txBody>
          <a:bodyPr wrap="square" lIns="0" tIns="0" rIns="0" bIns="0" rtlCol="0" anchor="t">
            <a:spAutoFit/>
          </a:bodyPr>
          <a:lstStyle/>
          <a:p>
            <a:pPr algn="l">
              <a:lnSpc>
                <a:spcPts val="6459"/>
              </a:lnSpc>
            </a:pPr>
            <a:r>
              <a:rPr lang="en-US" sz="2800" spc="37" dirty="0">
                <a:solidFill>
                  <a:srgbClr val="000000"/>
                </a:solidFill>
                <a:latin typeface="Glacial Indifference"/>
                <a:ea typeface="Glacial Indifference"/>
                <a:cs typeface="Glacial Indifference"/>
                <a:sym typeface="Glacial Indifference"/>
              </a:rPr>
              <a:t>Want to learn how to use digital tools in your research? The UCR Library </a:t>
            </a:r>
            <a:r>
              <a:rPr lang="en-US" sz="2800" u="sng" spc="37" dirty="0">
                <a:solidFill>
                  <a:srgbClr val="000000"/>
                </a:solidFill>
                <a:latin typeface="Glacial Indifference"/>
                <a:ea typeface="Glacial Indifference"/>
                <a:cs typeface="Glacial Indifference"/>
                <a:sym typeface="Glacial Indifference"/>
                <a:hlinkClick r:id="rId4" tooltip="https://www.youtube.com/watch?v=BvtFEiXfT9E"/>
              </a:rPr>
              <a:t>Digital Scholarship Certificate</a:t>
            </a:r>
            <a:r>
              <a:rPr lang="en-US" sz="2800" spc="37" dirty="0">
                <a:solidFill>
                  <a:srgbClr val="000000"/>
                </a:solidFill>
                <a:latin typeface="Glacial Indifference"/>
                <a:ea typeface="Glacial Indifference"/>
                <a:cs typeface="Glacial Indifference"/>
                <a:sym typeface="Glacial Indifference"/>
              </a:rPr>
              <a:t> shows you how to integrate digital tools, methods, and technologies into your research, teaching, learning, and publishing.</a:t>
            </a:r>
          </a:p>
          <a:p>
            <a:pPr algn="l">
              <a:lnSpc>
                <a:spcPts val="6459"/>
              </a:lnSpc>
            </a:pPr>
            <a:r>
              <a:rPr lang="en-US" sz="2800" spc="37" dirty="0">
                <a:solidFill>
                  <a:srgbClr val="000000"/>
                </a:solidFill>
                <a:latin typeface="Glacial Indifference"/>
                <a:ea typeface="Glacial Indifference"/>
                <a:cs typeface="Glacial Indifference"/>
                <a:sym typeface="Glacial Indifference"/>
              </a:rPr>
              <a:t>Click the </a:t>
            </a:r>
            <a:r>
              <a:rPr lang="en-US" sz="2800" u="sng" spc="37" dirty="0">
                <a:solidFill>
                  <a:srgbClr val="000000"/>
                </a:solidFill>
                <a:latin typeface="Glacial Indifference"/>
                <a:ea typeface="Glacial Indifference"/>
                <a:cs typeface="Glacial Indifference"/>
                <a:sym typeface="Glacial Indifference"/>
                <a:hlinkClick r:id="rId5" tooltip="https://elearn.ucr.edu/enroll/3XMY8L"/>
              </a:rPr>
              <a:t>link</a:t>
            </a:r>
            <a:r>
              <a:rPr lang="en-US" sz="2800" spc="37" dirty="0">
                <a:solidFill>
                  <a:srgbClr val="000000"/>
                </a:solidFill>
                <a:latin typeface="Glacial Indifference"/>
                <a:ea typeface="Glacial Indifference"/>
                <a:cs typeface="Glacial Indifference"/>
                <a:sym typeface="Glacial Indifference"/>
              </a:rPr>
              <a:t> or scan the QR code to self enroll on Canvas.</a:t>
            </a:r>
          </a:p>
          <a:p>
            <a:pPr algn="l">
              <a:lnSpc>
                <a:spcPts val="6459"/>
              </a:lnSpc>
            </a:pPr>
            <a:endParaRPr lang="en-US" sz="3799" spc="37" dirty="0">
              <a:solidFill>
                <a:srgbClr val="000000"/>
              </a:solidFill>
              <a:latin typeface="Glacial Indifference"/>
              <a:ea typeface="Glacial Indifference"/>
              <a:cs typeface="Glacial Indifference"/>
              <a:sym typeface="Glacial Indifference"/>
            </a:endParaRPr>
          </a:p>
        </p:txBody>
      </p:sp>
      <p:sp>
        <p:nvSpPr>
          <p:cNvPr id="7" name="TextBox 7"/>
          <p:cNvSpPr txBox="1"/>
          <p:nvPr/>
        </p:nvSpPr>
        <p:spPr>
          <a:xfrm>
            <a:off x="329825" y="176742"/>
            <a:ext cx="9660300" cy="1416050"/>
          </a:xfrm>
          <a:prstGeom prst="rect">
            <a:avLst/>
          </a:prstGeom>
        </p:spPr>
        <p:txBody>
          <a:bodyPr lIns="0" tIns="0" rIns="0" bIns="0" rtlCol="0" anchor="t">
            <a:spAutoFit/>
          </a:bodyPr>
          <a:lstStyle/>
          <a:p>
            <a:pPr algn="l">
              <a:lnSpc>
                <a:spcPts val="5500"/>
              </a:lnSpc>
            </a:pPr>
            <a:r>
              <a:rPr lang="en-US" sz="5000" dirty="0">
                <a:solidFill>
                  <a:srgbClr val="000000"/>
                </a:solidFill>
                <a:latin typeface="Lovelo"/>
                <a:ea typeface="Lovelo"/>
                <a:cs typeface="Lovelo"/>
                <a:sym typeface="Lovelo"/>
              </a:rPr>
              <a:t>Digital scholarship certificate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F43BB-F19A-42BE-A00A-1F5D6D959BFC}"/>
              </a:ext>
            </a:extLst>
          </p:cNvPr>
          <p:cNvPicPr>
            <a:picLocks noChangeAspect="1"/>
          </p:cNvPicPr>
          <p:nvPr/>
        </p:nvPicPr>
        <p:blipFill rotWithShape="1">
          <a:blip r:embed="rId2"/>
          <a:srcRect t="51481"/>
          <a:stretch/>
        </p:blipFill>
        <p:spPr>
          <a:xfrm>
            <a:off x="4876800" y="933450"/>
            <a:ext cx="13509293" cy="8420100"/>
          </a:xfrm>
          <a:prstGeom prst="rect">
            <a:avLst/>
          </a:prstGeom>
        </p:spPr>
      </p:pic>
      <p:pic>
        <p:nvPicPr>
          <p:cNvPr id="2" name="Picture 1">
            <a:extLst>
              <a:ext uri="{FF2B5EF4-FFF2-40B4-BE49-F238E27FC236}">
                <a16:creationId xmlns:a16="http://schemas.microsoft.com/office/drawing/2014/main" id="{66F3DE56-A636-4089-91B7-4EEB9A2457B9}"/>
              </a:ext>
            </a:extLst>
          </p:cNvPr>
          <p:cNvPicPr>
            <a:picLocks noChangeAspect="1"/>
          </p:cNvPicPr>
          <p:nvPr/>
        </p:nvPicPr>
        <p:blipFill rotWithShape="1">
          <a:blip r:embed="rId2"/>
          <a:srcRect b="50177"/>
          <a:stretch/>
        </p:blipFill>
        <p:spPr>
          <a:xfrm>
            <a:off x="152400" y="3086100"/>
            <a:ext cx="5317066" cy="3403125"/>
          </a:xfrm>
          <a:prstGeom prst="rect">
            <a:avLst/>
          </a:prstGeom>
        </p:spPr>
      </p:pic>
    </p:spTree>
    <p:extLst>
      <p:ext uri="{BB962C8B-B14F-4D97-AF65-F5344CB8AC3E}">
        <p14:creationId xmlns:p14="http://schemas.microsoft.com/office/powerpoint/2010/main" val="515119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03514" y="-2857086"/>
            <a:ext cx="19691514" cy="13144086"/>
          </a:xfrm>
          <a:custGeom>
            <a:avLst/>
            <a:gdLst/>
            <a:ahLst/>
            <a:cxnLst/>
            <a:rect l="l" t="t" r="r" b="b"/>
            <a:pathLst>
              <a:path w="19691514" h="13144086">
                <a:moveTo>
                  <a:pt x="0" y="0"/>
                </a:moveTo>
                <a:lnTo>
                  <a:pt x="19691514" y="0"/>
                </a:lnTo>
                <a:lnTo>
                  <a:pt x="19691514" y="13144086"/>
                </a:lnTo>
                <a:lnTo>
                  <a:pt x="0" y="13144086"/>
                </a:lnTo>
                <a:lnTo>
                  <a:pt x="0" y="0"/>
                </a:lnTo>
                <a:close/>
              </a:path>
            </a:pathLst>
          </a:custGeom>
          <a:blipFill>
            <a:blip r:embed="rId2">
              <a:alphaModFix amt="19999"/>
            </a:blip>
            <a:stretch>
              <a:fillRect/>
            </a:stretch>
          </a:blipFill>
        </p:spPr>
        <p:txBody>
          <a:bodyPr/>
          <a:lstStyle/>
          <a:p>
            <a:endParaRPr lang="en-US" dirty="0"/>
          </a:p>
        </p:txBody>
      </p:sp>
      <p:sp>
        <p:nvSpPr>
          <p:cNvPr id="3" name="TextBox 3"/>
          <p:cNvSpPr txBox="1"/>
          <p:nvPr/>
        </p:nvSpPr>
        <p:spPr>
          <a:xfrm>
            <a:off x="4535461" y="571500"/>
            <a:ext cx="8938022" cy="6098785"/>
          </a:xfrm>
          <a:prstGeom prst="rect">
            <a:avLst/>
          </a:prstGeom>
        </p:spPr>
        <p:txBody>
          <a:bodyPr lIns="0" tIns="0" rIns="0" bIns="0" rtlCol="0" anchor="t">
            <a:spAutoFit/>
          </a:bodyPr>
          <a:lstStyle/>
          <a:p>
            <a:pPr algn="ctr">
              <a:lnSpc>
                <a:spcPts val="17698"/>
              </a:lnSpc>
            </a:pPr>
            <a:r>
              <a:rPr lang="en-US" sz="11798" spc="117" dirty="0">
                <a:solidFill>
                  <a:srgbClr val="00239E"/>
                </a:solidFill>
                <a:latin typeface="Lovelo"/>
                <a:ea typeface="Lovelo"/>
                <a:cs typeface="Lovelo"/>
                <a:sym typeface="Lovelo"/>
              </a:rPr>
              <a:t>Thank you!</a:t>
            </a:r>
          </a:p>
          <a:p>
            <a:pPr algn="ctr">
              <a:lnSpc>
                <a:spcPts val="14699"/>
              </a:lnSpc>
              <a:spcBef>
                <a:spcPct val="0"/>
              </a:spcBef>
            </a:pPr>
            <a:r>
              <a:rPr lang="en-US" sz="4000" spc="97" dirty="0">
                <a:solidFill>
                  <a:srgbClr val="000000"/>
                </a:solidFill>
                <a:latin typeface="Lovelo"/>
                <a:ea typeface="Lovelo"/>
                <a:cs typeface="Lovelo"/>
                <a:sym typeface="Lovelo"/>
              </a:rPr>
              <a:t>Questions?</a:t>
            </a:r>
          </a:p>
        </p:txBody>
      </p:sp>
      <p:sp>
        <p:nvSpPr>
          <p:cNvPr id="4" name="AutoShape 4"/>
          <p:cNvSpPr/>
          <p:nvPr/>
        </p:nvSpPr>
        <p:spPr>
          <a:xfrm>
            <a:off x="4518896" y="4879664"/>
            <a:ext cx="9250209" cy="0"/>
          </a:xfrm>
          <a:prstGeom prst="line">
            <a:avLst/>
          </a:prstGeom>
          <a:ln w="57150" cap="flat">
            <a:solidFill>
              <a:srgbClr val="8700B7"/>
            </a:solidFill>
            <a:prstDash val="solid"/>
            <a:headEnd type="none" w="sm" len="sm"/>
            <a:tailEnd type="none" w="sm" len="sm"/>
          </a:ln>
        </p:spPr>
        <p:txBody>
          <a:bodyPr/>
          <a:lstStyle/>
          <a:p>
            <a:endParaRPr lang="en-US" dirty="0"/>
          </a:p>
        </p:txBody>
      </p:sp>
      <p:sp>
        <p:nvSpPr>
          <p:cNvPr id="5" name="TextBox 6">
            <a:extLst>
              <a:ext uri="{FF2B5EF4-FFF2-40B4-BE49-F238E27FC236}">
                <a16:creationId xmlns:a16="http://schemas.microsoft.com/office/drawing/2014/main" id="{9B79C09A-2242-4FC4-9660-6183613E9120}"/>
              </a:ext>
            </a:extLst>
          </p:cNvPr>
          <p:cNvSpPr txBox="1"/>
          <p:nvPr/>
        </p:nvSpPr>
        <p:spPr>
          <a:xfrm>
            <a:off x="10820400" y="8273046"/>
            <a:ext cx="7467600" cy="2154436"/>
          </a:xfrm>
          <a:prstGeom prst="rect">
            <a:avLst/>
          </a:prstGeom>
        </p:spPr>
        <p:txBody>
          <a:bodyPr wrap="square" lIns="0" tIns="0" rIns="0" bIns="0" rtlCol="0" anchor="t">
            <a:spAutoFit/>
          </a:bodyPr>
          <a:lstStyle/>
          <a:p>
            <a:pPr>
              <a:lnSpc>
                <a:spcPts val="2757"/>
              </a:lnSpc>
            </a:pPr>
            <a:r>
              <a:rPr lang="en-US" b="1" spc="168" dirty="0">
                <a:latin typeface="Glacial Indifference Bold"/>
                <a:ea typeface="Glacial Indifference Bold"/>
                <a:cs typeface="Glacial Indifference Bold"/>
                <a:sym typeface="Glacial Indifference Bold"/>
              </a:rPr>
              <a:t>Raymond Uzwyshyn Ph.D. MBA MLIS</a:t>
            </a:r>
            <a:br>
              <a:rPr lang="en-US" b="1" spc="168" dirty="0">
                <a:latin typeface="Glacial Indifference Bold"/>
                <a:ea typeface="Glacial Indifference Bold"/>
                <a:cs typeface="Glacial Indifference Bold"/>
                <a:sym typeface="Glacial Indifference Bold"/>
              </a:rPr>
            </a:br>
            <a:r>
              <a:rPr lang="en-US" b="1" spc="168" dirty="0">
                <a:latin typeface="Glacial Indifference Bold"/>
                <a:ea typeface="Glacial Indifference Bold"/>
                <a:cs typeface="Glacial Indifference Bold"/>
                <a:sym typeface="Glacial Indifference Bold"/>
              </a:rPr>
              <a:t>Acting AUL and Director of Research and Technology Services </a:t>
            </a:r>
          </a:p>
          <a:p>
            <a:pPr algn="ctr">
              <a:lnSpc>
                <a:spcPts val="2757"/>
              </a:lnSpc>
            </a:pPr>
            <a:r>
              <a:rPr lang="en-US" b="1" spc="168" dirty="0">
                <a:latin typeface="Glacial Indifference Bold"/>
                <a:ea typeface="Glacial Indifference"/>
                <a:cs typeface="Glacial Indifference"/>
                <a:sym typeface="Glacial Indifference Bold"/>
              </a:rPr>
              <a:t>University of California, Riverside</a:t>
            </a:r>
            <a:endParaRPr lang="en-US" spc="168" dirty="0">
              <a:latin typeface="Glacial Indifference"/>
              <a:ea typeface="Glacial Indifference"/>
              <a:cs typeface="Glacial Indifference"/>
              <a:sym typeface="Glacial Indifference"/>
            </a:endParaRPr>
          </a:p>
          <a:p>
            <a:pPr algn="ctr">
              <a:lnSpc>
                <a:spcPts val="2757"/>
              </a:lnSpc>
            </a:pPr>
            <a:r>
              <a:rPr lang="en-US" spc="168" dirty="0">
                <a:latin typeface="Glacial Indifference"/>
                <a:ea typeface="Glacial Indifference"/>
                <a:cs typeface="Glacial Indifference"/>
                <a:sym typeface="Glacial Indifference"/>
                <a:hlinkClick r:id="rId3">
                  <a:extLst>
                    <a:ext uri="{A12FA001-AC4F-418D-AE19-62706E023703}">
                      <ahyp:hlinkClr xmlns:ahyp="http://schemas.microsoft.com/office/drawing/2018/hyperlinkcolor" val="tx"/>
                    </a:ext>
                  </a:extLst>
                </a:hlinkClick>
              </a:rPr>
              <a:t>raymondu@ucr.edu</a:t>
            </a:r>
            <a:r>
              <a:rPr lang="en-US" spc="168" dirty="0">
                <a:latin typeface="Glacial Indifference"/>
                <a:ea typeface="Glacial Indifference"/>
                <a:cs typeface="Glacial Indifference"/>
                <a:sym typeface="Glacial Indifference"/>
              </a:rPr>
              <a:t>  </a:t>
            </a:r>
          </a:p>
          <a:p>
            <a:pPr algn="ctr">
              <a:lnSpc>
                <a:spcPts val="2757"/>
              </a:lnSpc>
            </a:pPr>
            <a:endParaRPr lang="en-US" sz="2400" spc="168" dirty="0">
              <a:solidFill>
                <a:srgbClr val="BCCFF8"/>
              </a:solidFill>
              <a:latin typeface="Glacial Indifference"/>
              <a:ea typeface="Glacial Indifference"/>
              <a:cs typeface="Glacial Indifference"/>
              <a:sym typeface="Glacial Indifference"/>
            </a:endParaRPr>
          </a:p>
        </p:txBody>
      </p:sp>
      <p:pic>
        <p:nvPicPr>
          <p:cNvPr id="6" name="Picture 5">
            <a:extLst>
              <a:ext uri="{FF2B5EF4-FFF2-40B4-BE49-F238E27FC236}">
                <a16:creationId xmlns:a16="http://schemas.microsoft.com/office/drawing/2014/main" id="{D6512E6F-C7B1-4626-B881-5E4345C79AC8}"/>
              </a:ext>
            </a:extLst>
          </p:cNvPr>
          <p:cNvPicPr>
            <a:picLocks noChangeAspect="1"/>
          </p:cNvPicPr>
          <p:nvPr/>
        </p:nvPicPr>
        <p:blipFill>
          <a:blip r:embed="rId4"/>
          <a:stretch>
            <a:fillRect/>
          </a:stretch>
        </p:blipFill>
        <p:spPr>
          <a:xfrm>
            <a:off x="76200" y="6005031"/>
            <a:ext cx="5167987" cy="404451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079215" y="-87612"/>
            <a:ext cx="5208785" cy="10462224"/>
          </a:xfrm>
          <a:prstGeom prst="rect">
            <a:avLst/>
          </a:prstGeom>
          <a:solidFill>
            <a:srgbClr val="097969"/>
          </a:solidFill>
        </p:spPr>
        <p:txBody>
          <a:bodyPr/>
          <a:lstStyle/>
          <a:p>
            <a:endParaRPr lang="en-US" dirty="0"/>
          </a:p>
        </p:txBody>
      </p:sp>
      <p:sp>
        <p:nvSpPr>
          <p:cNvPr id="3" name="TextBox 3"/>
          <p:cNvSpPr txBox="1"/>
          <p:nvPr/>
        </p:nvSpPr>
        <p:spPr>
          <a:xfrm>
            <a:off x="635708" y="1829542"/>
            <a:ext cx="11648745" cy="9082615"/>
          </a:xfrm>
          <a:prstGeom prst="rect">
            <a:avLst/>
          </a:prstGeom>
        </p:spPr>
        <p:txBody>
          <a:bodyPr lIns="0" tIns="0" rIns="0" bIns="0" rtlCol="0" anchor="t">
            <a:spAutoFit/>
          </a:bodyPr>
          <a:lstStyle/>
          <a:p>
            <a:pPr algn="l">
              <a:lnSpc>
                <a:spcPts val="6459"/>
              </a:lnSpc>
            </a:pPr>
            <a:r>
              <a:rPr lang="en-US" sz="3799" spc="37" dirty="0">
                <a:solidFill>
                  <a:srgbClr val="000000"/>
                </a:solidFill>
                <a:latin typeface="Glacial Indifference"/>
                <a:ea typeface="Glacial Indifference"/>
                <a:cs typeface="Glacial Indifference"/>
                <a:sym typeface="Glacial Indifference"/>
              </a:rPr>
              <a:t>Subscription-based </a:t>
            </a:r>
            <a:r>
              <a:rPr lang="en-US" sz="3799" spc="37" dirty="0">
                <a:solidFill>
                  <a:srgbClr val="000000"/>
                </a:solidFill>
                <a:latin typeface="Glacial Indifference"/>
                <a:ea typeface="Glacial Indifference"/>
                <a:cs typeface="Glacial Indifference"/>
                <a:sym typeface="Glacial Indifference"/>
                <a:hlinkClick r:id="rId2" tooltip="https://guides.lib.ucr.edu/az/databases"/>
              </a:rPr>
              <a:t>academic databases </a:t>
            </a:r>
            <a:r>
              <a:rPr lang="en-US" sz="3799" spc="37" dirty="0">
                <a:solidFill>
                  <a:srgbClr val="000000"/>
                </a:solidFill>
                <a:latin typeface="Glacial Indifference"/>
                <a:ea typeface="Glacial Indifference"/>
                <a:cs typeface="Glacial Indifference"/>
                <a:sym typeface="Glacial Indifference"/>
              </a:rPr>
              <a:t>enable access to e-resources</a:t>
            </a:r>
          </a:p>
          <a:p>
            <a:pPr marL="820416" lvl="1" indent="-410208" algn="l">
              <a:lnSpc>
                <a:spcPts val="6459"/>
              </a:lnSpc>
              <a:buFont typeface="Arial"/>
              <a:buChar char="•"/>
            </a:pPr>
            <a:r>
              <a:rPr lang="en-US" sz="3799" spc="37" dirty="0">
                <a:solidFill>
                  <a:srgbClr val="000000"/>
                </a:solidFill>
                <a:latin typeface="Glacial Indifference"/>
                <a:ea typeface="Glacial Indifference"/>
                <a:cs typeface="Glacial Indifference"/>
                <a:sym typeface="Glacial Indifference"/>
              </a:rPr>
              <a:t>Over 548 Disciplinary and Multidisciplinary Databases &amp; Citation Databases:</a:t>
            </a:r>
          </a:p>
          <a:p>
            <a:pPr marL="1640831" lvl="2" indent="-546944" algn="l">
              <a:lnSpc>
                <a:spcPts val="6459"/>
              </a:lnSpc>
              <a:buFont typeface="Arial"/>
              <a:buChar char="⚬"/>
            </a:pPr>
            <a:r>
              <a:rPr lang="en-US" sz="3799" u="sng" spc="37" dirty="0">
                <a:solidFill>
                  <a:srgbClr val="000000"/>
                </a:solidFill>
                <a:latin typeface="Glacial Indifference"/>
                <a:ea typeface="Glacial Indifference"/>
                <a:cs typeface="Glacial Indifference"/>
                <a:sym typeface="Glacial Indifference"/>
                <a:hlinkClick r:id="rId3" tooltip="https://go.openathens.net/redirector/ucr.edu?url=https%3A%2F%2Fsearch.ebscohost.com%2Flogin.aspx%3Fprofile%3Dehost%26defaultdb%3Da9h%26authtype%3Dip%2Cuid"/>
              </a:rPr>
              <a:t>EBSCO Academic Search Complete</a:t>
            </a:r>
            <a:r>
              <a:rPr lang="en-US" sz="3799" spc="37" dirty="0">
                <a:solidFill>
                  <a:srgbClr val="000000"/>
                </a:solidFill>
                <a:latin typeface="Glacial Indifference"/>
                <a:ea typeface="Glacial Indifference"/>
                <a:cs typeface="Glacial Indifference"/>
                <a:sym typeface="Glacial Indifference"/>
              </a:rPr>
              <a:t>, </a:t>
            </a:r>
            <a:r>
              <a:rPr lang="en-US" sz="3799" u="sng" spc="37" dirty="0">
                <a:solidFill>
                  <a:srgbClr val="000000"/>
                </a:solidFill>
                <a:latin typeface="Glacial Indifference"/>
                <a:ea typeface="Glacial Indifference"/>
                <a:cs typeface="Glacial Indifference"/>
                <a:sym typeface="Glacial Indifference"/>
                <a:hlinkClick r:id="rId4" tooltip="https://guides.lib.ucr.edu/go/wos"/>
              </a:rPr>
              <a:t>Web of Science</a:t>
            </a:r>
            <a:r>
              <a:rPr lang="en-US" sz="3799" spc="37" dirty="0">
                <a:solidFill>
                  <a:srgbClr val="000000"/>
                </a:solidFill>
                <a:latin typeface="Glacial Indifference"/>
                <a:ea typeface="Glacial Indifference"/>
                <a:cs typeface="Glacial Indifference"/>
                <a:sym typeface="Glacial Indifference"/>
              </a:rPr>
              <a:t>, </a:t>
            </a:r>
            <a:r>
              <a:rPr lang="en-US" sz="3799" u="sng" spc="37" dirty="0">
                <a:solidFill>
                  <a:srgbClr val="000000"/>
                </a:solidFill>
                <a:latin typeface="Glacial Indifference"/>
                <a:ea typeface="Glacial Indifference"/>
                <a:cs typeface="Glacial Indifference"/>
                <a:sym typeface="Glacial Indifference"/>
                <a:hlinkClick r:id="rId5" tooltip="https://go.openathens.net/redirector/ucr.edu?url=https%3A%2F%2Fwww.jstor.org"/>
              </a:rPr>
              <a:t>JSTOR,</a:t>
            </a:r>
            <a:r>
              <a:rPr lang="en-US" sz="3799" spc="37" dirty="0">
                <a:solidFill>
                  <a:srgbClr val="000000"/>
                </a:solidFill>
                <a:latin typeface="Glacial Indifference"/>
                <a:ea typeface="Glacial Indifference"/>
                <a:cs typeface="Glacial Indifference"/>
                <a:sym typeface="Glacial Indifference"/>
              </a:rPr>
              <a:t> </a:t>
            </a:r>
            <a:r>
              <a:rPr lang="en-US" sz="3799" u="sng" spc="37" dirty="0">
                <a:solidFill>
                  <a:srgbClr val="000000"/>
                </a:solidFill>
                <a:latin typeface="Glacial Indifference"/>
                <a:ea typeface="Glacial Indifference"/>
                <a:cs typeface="Glacial Indifference"/>
                <a:sym typeface="Glacial Indifference"/>
                <a:hlinkClick r:id="rId6" tooltip="https://guides.lib.ucr.edu/go/pqd"/>
              </a:rPr>
              <a:t>ProQuest Dissertations &amp; Theses</a:t>
            </a:r>
          </a:p>
          <a:p>
            <a:pPr marL="820416" lvl="1" indent="-410208" algn="l">
              <a:lnSpc>
                <a:spcPts val="6459"/>
              </a:lnSpc>
              <a:buFont typeface="Arial"/>
              <a:buChar char="•"/>
            </a:pPr>
            <a:r>
              <a:rPr lang="en-US" sz="3799" spc="37" dirty="0">
                <a:solidFill>
                  <a:srgbClr val="000000"/>
                </a:solidFill>
                <a:latin typeface="Glacial Indifference"/>
                <a:ea typeface="Glacial Indifference"/>
                <a:cs typeface="Glacial Indifference"/>
                <a:sym typeface="Glacial Indifference"/>
              </a:rPr>
              <a:t>Databases are search</a:t>
            </a:r>
            <a:r>
              <a:rPr lang="en-US" sz="3799" u="none" spc="37" dirty="0">
                <a:solidFill>
                  <a:srgbClr val="000000"/>
                </a:solidFill>
                <a:latin typeface="Glacial Indifference"/>
                <a:ea typeface="Glacial Indifference"/>
                <a:cs typeface="Glacial Indifference"/>
                <a:sym typeface="Glacial Indifference"/>
              </a:rPr>
              <a:t>e</a:t>
            </a:r>
            <a:r>
              <a:rPr lang="en-US" sz="3799" spc="37" dirty="0">
                <a:solidFill>
                  <a:srgbClr val="000000"/>
                </a:solidFill>
                <a:latin typeface="Glacial Indifference"/>
                <a:ea typeface="Glacial Indifference"/>
                <a:cs typeface="Glacial Indifference"/>
                <a:sym typeface="Glacial Indifference"/>
              </a:rPr>
              <a:t>d</a:t>
            </a:r>
            <a:r>
              <a:rPr lang="en-US" sz="3799" u="none" spc="37" dirty="0">
                <a:solidFill>
                  <a:srgbClr val="000000"/>
                </a:solidFill>
                <a:latin typeface="Glacial Indifference"/>
                <a:ea typeface="Glacial Indifference"/>
                <a:cs typeface="Glacial Indifference"/>
                <a:sym typeface="Glacial Indifference"/>
              </a:rPr>
              <a:t> </a:t>
            </a:r>
            <a:r>
              <a:rPr lang="en-US" sz="3799" spc="37" dirty="0">
                <a:solidFill>
                  <a:srgbClr val="000000"/>
                </a:solidFill>
                <a:latin typeface="Glacial Indifference"/>
                <a:ea typeface="Glacial Indifference"/>
                <a:cs typeface="Glacial Indifference"/>
                <a:sym typeface="Glacial Indifference"/>
              </a:rPr>
              <a:t>using keyw</a:t>
            </a:r>
            <a:r>
              <a:rPr lang="en-US" sz="3799" u="none" spc="37" dirty="0">
                <a:solidFill>
                  <a:srgbClr val="000000"/>
                </a:solidFill>
                <a:latin typeface="Glacial Indifference"/>
                <a:ea typeface="Glacial Indifference"/>
                <a:cs typeface="Glacial Indifference"/>
                <a:sym typeface="Glacial Indifference"/>
              </a:rPr>
              <a:t>o</a:t>
            </a:r>
            <a:r>
              <a:rPr lang="en-US" sz="3799" spc="37" dirty="0">
                <a:solidFill>
                  <a:srgbClr val="000000"/>
                </a:solidFill>
                <a:latin typeface="Glacial Indifference"/>
                <a:ea typeface="Glacial Indifference"/>
                <a:cs typeface="Glacial Indifference"/>
                <a:sym typeface="Glacial Indifference"/>
              </a:rPr>
              <a:t>rds or other types of search queries</a:t>
            </a:r>
          </a:p>
          <a:p>
            <a:pPr marL="820416" lvl="1" indent="-410208" algn="l">
              <a:lnSpc>
                <a:spcPts val="6459"/>
              </a:lnSpc>
              <a:buFont typeface="Arial"/>
              <a:buChar char="•"/>
            </a:pPr>
            <a:r>
              <a:rPr lang="en-US" sz="3799" spc="37" dirty="0">
                <a:solidFill>
                  <a:srgbClr val="000000"/>
                </a:solidFill>
                <a:latin typeface="Glacial Indifference"/>
                <a:ea typeface="Glacial Indifference"/>
                <a:cs typeface="Glacial Indifference"/>
                <a:sym typeface="Glacial Indifference"/>
              </a:rPr>
              <a:t>Ac</a:t>
            </a:r>
            <a:r>
              <a:rPr lang="en-US" sz="3799" u="none" spc="37" dirty="0">
                <a:solidFill>
                  <a:srgbClr val="000000"/>
                </a:solidFill>
                <a:latin typeface="Glacial Indifference"/>
                <a:ea typeface="Glacial Indifference"/>
                <a:cs typeface="Glacial Indifference"/>
                <a:sym typeface="Glacial Indifference"/>
              </a:rPr>
              <a:t>ce</a:t>
            </a:r>
            <a:r>
              <a:rPr lang="en-US" sz="3799" spc="37" dirty="0">
                <a:solidFill>
                  <a:srgbClr val="000000"/>
                </a:solidFill>
                <a:latin typeface="Glacial Indifference"/>
                <a:ea typeface="Glacial Indifference"/>
                <a:cs typeface="Glacial Indifference"/>
                <a:sym typeface="Glacial Indifference"/>
              </a:rPr>
              <a:t>ssed using the </a:t>
            </a:r>
            <a:r>
              <a:rPr lang="en-US" sz="3799" u="sng" spc="37" dirty="0">
                <a:solidFill>
                  <a:srgbClr val="000000"/>
                </a:solidFill>
                <a:latin typeface="Glacial Indifference"/>
                <a:ea typeface="Glacial Indifference"/>
                <a:cs typeface="Glacial Indifference"/>
                <a:sym typeface="Glacial Indifference"/>
                <a:hlinkClick r:id="rId2" tooltip="https://guides.lib.ucr.edu/az/databases"/>
              </a:rPr>
              <a:t>A to Z List</a:t>
            </a:r>
          </a:p>
          <a:p>
            <a:pPr algn="l">
              <a:lnSpc>
                <a:spcPts val="6459"/>
              </a:lnSpc>
            </a:pPr>
            <a:endParaRPr lang="en-US" sz="3799" u="sng" spc="37" dirty="0">
              <a:solidFill>
                <a:srgbClr val="000000"/>
              </a:solidFill>
              <a:latin typeface="Glacial Indifference"/>
              <a:ea typeface="Glacial Indifference"/>
              <a:cs typeface="Glacial Indifference"/>
              <a:sym typeface="Glacial Indifference"/>
              <a:hlinkClick r:id="rId2" tooltip="https://guides.lib.ucr.edu/az/databases"/>
            </a:endParaRPr>
          </a:p>
        </p:txBody>
      </p:sp>
      <p:sp>
        <p:nvSpPr>
          <p:cNvPr id="4" name="TextBox 4"/>
          <p:cNvSpPr txBox="1"/>
          <p:nvPr/>
        </p:nvSpPr>
        <p:spPr>
          <a:xfrm>
            <a:off x="635708" y="477850"/>
            <a:ext cx="12160386" cy="1304925"/>
          </a:xfrm>
          <a:prstGeom prst="rect">
            <a:avLst/>
          </a:prstGeom>
        </p:spPr>
        <p:txBody>
          <a:bodyPr lIns="0" tIns="0" rIns="0" bIns="0" rtlCol="0" anchor="t">
            <a:spAutoFit/>
          </a:bodyPr>
          <a:lstStyle/>
          <a:p>
            <a:pPr algn="l">
              <a:lnSpc>
                <a:spcPts val="10500"/>
              </a:lnSpc>
            </a:pPr>
            <a:r>
              <a:rPr lang="en-US" sz="7500" spc="825" dirty="0">
                <a:solidFill>
                  <a:srgbClr val="000000"/>
                </a:solidFill>
                <a:latin typeface="Lovelo"/>
                <a:ea typeface="Lovelo"/>
                <a:cs typeface="Lovelo"/>
                <a:sym typeface="Lovelo"/>
              </a:rPr>
              <a:t>ACADEMIC DATABASES</a:t>
            </a:r>
          </a:p>
        </p:txBody>
      </p:sp>
      <p:sp>
        <p:nvSpPr>
          <p:cNvPr id="5" name="AutoShape 5"/>
          <p:cNvSpPr/>
          <p:nvPr/>
        </p:nvSpPr>
        <p:spPr>
          <a:xfrm>
            <a:off x="635708" y="1811350"/>
            <a:ext cx="12041737" cy="0"/>
          </a:xfrm>
          <a:prstGeom prst="line">
            <a:avLst/>
          </a:prstGeom>
          <a:ln w="57150" cap="flat">
            <a:solidFill>
              <a:srgbClr val="407AF6"/>
            </a:solidFill>
            <a:prstDash val="solid"/>
            <a:headEnd type="none" w="sm" len="sm"/>
            <a:tailEnd type="none" w="sm" len="sm"/>
          </a:ln>
        </p:spPr>
        <p:txBody>
          <a:bodyPr/>
          <a:lstStyle/>
          <a:p>
            <a:endParaRPr lang="en-US" dirty="0"/>
          </a:p>
        </p:txBody>
      </p:sp>
      <p:sp>
        <p:nvSpPr>
          <p:cNvPr id="6" name="Freeform 6"/>
          <p:cNvSpPr/>
          <p:nvPr/>
        </p:nvSpPr>
        <p:spPr>
          <a:xfrm flipH="1">
            <a:off x="13506925" y="5554057"/>
            <a:ext cx="4353364" cy="4114800"/>
          </a:xfrm>
          <a:custGeom>
            <a:avLst/>
            <a:gdLst/>
            <a:ahLst/>
            <a:cxnLst/>
            <a:rect l="l" t="t" r="r" b="b"/>
            <a:pathLst>
              <a:path w="4353364" h="4114800">
                <a:moveTo>
                  <a:pt x="4353365" y="0"/>
                </a:moveTo>
                <a:lnTo>
                  <a:pt x="0" y="0"/>
                </a:lnTo>
                <a:lnTo>
                  <a:pt x="0" y="4114800"/>
                </a:lnTo>
                <a:lnTo>
                  <a:pt x="4353365" y="4114800"/>
                </a:lnTo>
                <a:lnTo>
                  <a:pt x="4353365" y="0"/>
                </a:lnTo>
                <a:close/>
              </a:path>
            </a:pathLst>
          </a:custGeom>
          <a:blipFill>
            <a:blip r:embed="rId7">
              <a:alphaModFix amt="9999"/>
              <a:extLst>
                <a:ext uri="{96DAC541-7B7A-43D3-8B79-37D633B846F1}">
                  <asvg:svgBlip xmlns:asvg="http://schemas.microsoft.com/office/drawing/2016/SVG/main" r:embed="rId8"/>
                </a:ext>
              </a:extLst>
            </a:blip>
            <a:stretch>
              <a:fillRect/>
            </a:stretch>
          </a:blipFill>
        </p:spPr>
        <p:txBody>
          <a:bodyPr/>
          <a:lstStyle/>
          <a:p>
            <a:endParaRPr lang="en-US" dirty="0"/>
          </a:p>
        </p:txBody>
      </p:sp>
      <p:pic>
        <p:nvPicPr>
          <p:cNvPr id="7" name="Picture 6">
            <a:extLst>
              <a:ext uri="{FF2B5EF4-FFF2-40B4-BE49-F238E27FC236}">
                <a16:creationId xmlns:a16="http://schemas.microsoft.com/office/drawing/2014/main" id="{CBE64AB8-B6DC-4460-BBBA-800AF8FC8F37}"/>
              </a:ext>
            </a:extLst>
          </p:cNvPr>
          <p:cNvPicPr>
            <a:picLocks noChangeAspect="1"/>
          </p:cNvPicPr>
          <p:nvPr/>
        </p:nvPicPr>
        <p:blipFill>
          <a:blip r:embed="rId9"/>
          <a:stretch>
            <a:fillRect/>
          </a:stretch>
        </p:blipFill>
        <p:spPr>
          <a:xfrm>
            <a:off x="14249517" y="1562100"/>
            <a:ext cx="3402775" cy="453703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1D46F-01C2-C6C6-AD86-35D752C4912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A8ABF3C-7D6F-5936-8B64-E6EEE177E2B6}"/>
              </a:ext>
            </a:extLst>
          </p:cNvPr>
          <p:cNvSpPr txBox="1"/>
          <p:nvPr/>
        </p:nvSpPr>
        <p:spPr>
          <a:xfrm>
            <a:off x="152400" y="3008557"/>
            <a:ext cx="7758154" cy="2022413"/>
          </a:xfrm>
          <a:prstGeom prst="rect">
            <a:avLst/>
          </a:prstGeom>
        </p:spPr>
        <p:txBody>
          <a:bodyPr wrap="square" lIns="0" tIns="0" rIns="0" bIns="0" rtlCol="0" anchor="t">
            <a:spAutoFit/>
          </a:bodyPr>
          <a:lstStyle/>
          <a:p>
            <a:pPr algn="just">
              <a:lnSpc>
                <a:spcPts val="8250"/>
              </a:lnSpc>
            </a:pPr>
            <a:r>
              <a:rPr lang="en-US" sz="4400" spc="825" dirty="0">
                <a:solidFill>
                  <a:srgbClr val="000000"/>
                </a:solidFill>
                <a:latin typeface="Lovelo"/>
                <a:ea typeface="Lovelo"/>
                <a:cs typeface="Lovelo"/>
                <a:sym typeface="Lovelo"/>
              </a:rPr>
              <a:t>Academic </a:t>
            </a:r>
          </a:p>
          <a:p>
            <a:pPr algn="just">
              <a:lnSpc>
                <a:spcPts val="8250"/>
              </a:lnSpc>
            </a:pPr>
            <a:r>
              <a:rPr lang="en-US" sz="4400" spc="825" dirty="0">
                <a:solidFill>
                  <a:srgbClr val="000000"/>
                </a:solidFill>
                <a:latin typeface="Lovelo"/>
                <a:ea typeface="Lovelo"/>
                <a:cs typeface="Lovelo"/>
                <a:sym typeface="Lovelo"/>
              </a:rPr>
              <a:t>Journals</a:t>
            </a:r>
          </a:p>
        </p:txBody>
      </p:sp>
      <p:sp>
        <p:nvSpPr>
          <p:cNvPr id="3" name="AutoShape 3">
            <a:extLst>
              <a:ext uri="{FF2B5EF4-FFF2-40B4-BE49-F238E27FC236}">
                <a16:creationId xmlns:a16="http://schemas.microsoft.com/office/drawing/2014/main" id="{BE075B36-F15E-81E4-BF55-490879BB29B5}"/>
              </a:ext>
            </a:extLst>
          </p:cNvPr>
          <p:cNvSpPr/>
          <p:nvPr/>
        </p:nvSpPr>
        <p:spPr>
          <a:xfrm flipV="1">
            <a:off x="623918" y="2619375"/>
            <a:ext cx="11820643" cy="57150"/>
          </a:xfrm>
          <a:prstGeom prst="line">
            <a:avLst/>
          </a:prstGeom>
          <a:ln w="57150" cap="flat">
            <a:solidFill>
              <a:srgbClr val="407AF6"/>
            </a:solidFill>
            <a:prstDash val="solid"/>
            <a:headEnd type="none" w="sm" len="sm"/>
            <a:tailEnd type="none" w="sm" len="sm"/>
          </a:ln>
        </p:spPr>
        <p:txBody>
          <a:bodyPr/>
          <a:lstStyle/>
          <a:p>
            <a:endParaRPr lang="en-US" dirty="0"/>
          </a:p>
        </p:txBody>
      </p:sp>
      <p:sp>
        <p:nvSpPr>
          <p:cNvPr id="5" name="AutoShape 5">
            <a:extLst>
              <a:ext uri="{FF2B5EF4-FFF2-40B4-BE49-F238E27FC236}">
                <a16:creationId xmlns:a16="http://schemas.microsoft.com/office/drawing/2014/main" id="{715D22C1-93F7-3999-4E93-5656BA15C453}"/>
              </a:ext>
            </a:extLst>
          </p:cNvPr>
          <p:cNvSpPr/>
          <p:nvPr/>
        </p:nvSpPr>
        <p:spPr>
          <a:xfrm>
            <a:off x="0" y="9546582"/>
            <a:ext cx="18858879" cy="740418"/>
          </a:xfrm>
          <a:prstGeom prst="rect">
            <a:avLst/>
          </a:prstGeom>
          <a:solidFill>
            <a:srgbClr val="005F63"/>
          </a:solidFill>
        </p:spPr>
        <p:txBody>
          <a:bodyPr/>
          <a:lstStyle/>
          <a:p>
            <a:endParaRPr lang="en-US" dirty="0"/>
          </a:p>
        </p:txBody>
      </p:sp>
      <p:pic>
        <p:nvPicPr>
          <p:cNvPr id="8" name="Picture 7">
            <a:extLst>
              <a:ext uri="{FF2B5EF4-FFF2-40B4-BE49-F238E27FC236}">
                <a16:creationId xmlns:a16="http://schemas.microsoft.com/office/drawing/2014/main" id="{01DF8397-E906-54A0-3FC8-4D86B8AA67B8}"/>
              </a:ext>
            </a:extLst>
          </p:cNvPr>
          <p:cNvPicPr>
            <a:picLocks noChangeAspect="1"/>
          </p:cNvPicPr>
          <p:nvPr/>
        </p:nvPicPr>
        <p:blipFill>
          <a:blip r:embed="rId2"/>
          <a:stretch>
            <a:fillRect/>
          </a:stretch>
        </p:blipFill>
        <p:spPr>
          <a:xfrm>
            <a:off x="4038600" y="-8684"/>
            <a:ext cx="14249400" cy="9524942"/>
          </a:xfrm>
          <a:prstGeom prst="rect">
            <a:avLst/>
          </a:prstGeom>
        </p:spPr>
      </p:pic>
    </p:spTree>
    <p:extLst>
      <p:ext uri="{BB962C8B-B14F-4D97-AF65-F5344CB8AC3E}">
        <p14:creationId xmlns:p14="http://schemas.microsoft.com/office/powerpoint/2010/main" val="1744529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35479" y="954066"/>
            <a:ext cx="11397519" cy="1070549"/>
          </a:xfrm>
          <a:prstGeom prst="rect">
            <a:avLst/>
          </a:prstGeom>
        </p:spPr>
        <p:txBody>
          <a:bodyPr lIns="0" tIns="0" rIns="0" bIns="0" rtlCol="0" anchor="t">
            <a:spAutoFit/>
          </a:bodyPr>
          <a:lstStyle/>
          <a:p>
            <a:pPr algn="just">
              <a:lnSpc>
                <a:spcPts val="8250"/>
              </a:lnSpc>
            </a:pPr>
            <a:r>
              <a:rPr lang="en-US" sz="7500" spc="825" dirty="0">
                <a:solidFill>
                  <a:srgbClr val="000000"/>
                </a:solidFill>
                <a:latin typeface="Lovelo"/>
                <a:ea typeface="Lovelo"/>
                <a:cs typeface="Lovelo"/>
                <a:sym typeface="Lovelo"/>
              </a:rPr>
              <a:t>INTERLIBRARY LOAN </a:t>
            </a:r>
          </a:p>
        </p:txBody>
      </p:sp>
      <p:sp>
        <p:nvSpPr>
          <p:cNvPr id="3" name="AutoShape 3"/>
          <p:cNvSpPr/>
          <p:nvPr/>
        </p:nvSpPr>
        <p:spPr>
          <a:xfrm flipV="1">
            <a:off x="623918" y="2619375"/>
            <a:ext cx="11820643" cy="57150"/>
          </a:xfrm>
          <a:prstGeom prst="line">
            <a:avLst/>
          </a:prstGeom>
          <a:ln w="57150" cap="flat">
            <a:solidFill>
              <a:srgbClr val="407AF6"/>
            </a:solidFill>
            <a:prstDash val="solid"/>
            <a:headEnd type="none" w="sm" len="sm"/>
            <a:tailEnd type="none" w="sm" len="sm"/>
          </a:ln>
        </p:spPr>
        <p:txBody>
          <a:bodyPr/>
          <a:lstStyle/>
          <a:p>
            <a:endParaRPr lang="en-US" dirty="0"/>
          </a:p>
        </p:txBody>
      </p:sp>
      <p:sp>
        <p:nvSpPr>
          <p:cNvPr id="4" name="TextBox 4"/>
          <p:cNvSpPr txBox="1"/>
          <p:nvPr/>
        </p:nvSpPr>
        <p:spPr>
          <a:xfrm>
            <a:off x="2799536" y="4207658"/>
            <a:ext cx="6934200" cy="4324902"/>
          </a:xfrm>
          <a:prstGeom prst="rect">
            <a:avLst/>
          </a:prstGeom>
        </p:spPr>
        <p:txBody>
          <a:bodyPr wrap="square" lIns="0" tIns="0" rIns="0" bIns="0" rtlCol="0" anchor="t">
            <a:spAutoFit/>
          </a:bodyPr>
          <a:lstStyle/>
          <a:p>
            <a:pPr algn="l">
              <a:lnSpc>
                <a:spcPts val="5699"/>
              </a:lnSpc>
            </a:pPr>
            <a:r>
              <a:rPr lang="en-US" sz="3799" u="sng" spc="37" dirty="0">
                <a:solidFill>
                  <a:srgbClr val="000000"/>
                </a:solidFill>
                <a:latin typeface="Glacial Indifference"/>
                <a:ea typeface="Glacial Indifference"/>
                <a:cs typeface="Glacial Indifference"/>
                <a:sym typeface="Glacial Indifference"/>
                <a:hlinkClick r:id="rId2" tooltip="https://library.ucr.edu/using-the-library/interlibrary-loan"/>
              </a:rPr>
              <a:t>Interlibrary Loan </a:t>
            </a:r>
            <a:r>
              <a:rPr lang="en-US" sz="3799" spc="37" dirty="0">
                <a:solidFill>
                  <a:srgbClr val="000000"/>
                </a:solidFill>
                <a:latin typeface="Glacial Indifference"/>
                <a:ea typeface="Glacial Indifference"/>
                <a:cs typeface="Glacial Indifference"/>
                <a:sym typeface="Glacial Indifference"/>
              </a:rPr>
              <a:t>is a free service that allows students, faculty, and staff to request resources not in the UC library system</a:t>
            </a:r>
          </a:p>
          <a:p>
            <a:pPr algn="just">
              <a:lnSpc>
                <a:spcPts val="5699"/>
              </a:lnSpc>
            </a:pPr>
            <a:endParaRPr lang="en-US" sz="3799" spc="37" dirty="0">
              <a:solidFill>
                <a:srgbClr val="000000"/>
              </a:solidFill>
              <a:latin typeface="Glacial Indifference"/>
              <a:ea typeface="Glacial Indifference"/>
              <a:cs typeface="Glacial Indifference"/>
              <a:sym typeface="Glacial Indifference"/>
            </a:endParaRPr>
          </a:p>
          <a:p>
            <a:pPr algn="just">
              <a:lnSpc>
                <a:spcPts val="5699"/>
              </a:lnSpc>
            </a:pPr>
            <a:endParaRPr lang="en-US" sz="3799" spc="37" dirty="0">
              <a:solidFill>
                <a:srgbClr val="000000"/>
              </a:solidFill>
              <a:latin typeface="Glacial Indifference"/>
              <a:ea typeface="Glacial Indifference"/>
              <a:cs typeface="Glacial Indifference"/>
              <a:sym typeface="Glacial Indifference"/>
            </a:endParaRPr>
          </a:p>
        </p:txBody>
      </p:sp>
      <p:sp>
        <p:nvSpPr>
          <p:cNvPr id="5" name="AutoShape 5"/>
          <p:cNvSpPr/>
          <p:nvPr/>
        </p:nvSpPr>
        <p:spPr>
          <a:xfrm>
            <a:off x="0" y="9546582"/>
            <a:ext cx="18858879" cy="740418"/>
          </a:xfrm>
          <a:prstGeom prst="rect">
            <a:avLst/>
          </a:prstGeom>
          <a:solidFill>
            <a:srgbClr val="005F63"/>
          </a:solidFill>
        </p:spPr>
        <p:txBody>
          <a:bodyPr/>
          <a:lstStyle/>
          <a:p>
            <a:endParaRPr lang="en-US" dirty="0"/>
          </a:p>
        </p:txBody>
      </p:sp>
      <p:pic>
        <p:nvPicPr>
          <p:cNvPr id="6" name="Picture 5">
            <a:extLst>
              <a:ext uri="{FF2B5EF4-FFF2-40B4-BE49-F238E27FC236}">
                <a16:creationId xmlns:a16="http://schemas.microsoft.com/office/drawing/2014/main" id="{2879032E-DB4F-4C18-B69B-A556CD23BC0C}"/>
              </a:ext>
            </a:extLst>
          </p:cNvPr>
          <p:cNvPicPr>
            <a:picLocks noChangeAspect="1"/>
          </p:cNvPicPr>
          <p:nvPr/>
        </p:nvPicPr>
        <p:blipFill>
          <a:blip r:embed="rId3"/>
          <a:stretch>
            <a:fillRect/>
          </a:stretch>
        </p:blipFill>
        <p:spPr>
          <a:xfrm>
            <a:off x="12021365" y="2982110"/>
            <a:ext cx="6051022" cy="453642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flipV="1">
            <a:off x="623918" y="2619375"/>
            <a:ext cx="11820643" cy="57150"/>
          </a:xfrm>
          <a:prstGeom prst="line">
            <a:avLst/>
          </a:prstGeom>
          <a:ln w="57150" cap="flat">
            <a:solidFill>
              <a:srgbClr val="407AF6"/>
            </a:solidFill>
            <a:prstDash val="solid"/>
            <a:headEnd type="none" w="sm" len="sm"/>
            <a:tailEnd type="none" w="sm" len="sm"/>
          </a:ln>
        </p:spPr>
        <p:txBody>
          <a:bodyPr/>
          <a:lstStyle/>
          <a:p>
            <a:endParaRPr lang="en-US" dirty="0"/>
          </a:p>
        </p:txBody>
      </p:sp>
      <p:sp>
        <p:nvSpPr>
          <p:cNvPr id="4" name="TextBox 4"/>
          <p:cNvSpPr txBox="1"/>
          <p:nvPr/>
        </p:nvSpPr>
        <p:spPr>
          <a:xfrm>
            <a:off x="457200" y="3344183"/>
            <a:ext cx="10044082" cy="5625258"/>
          </a:xfrm>
          <a:prstGeom prst="rect">
            <a:avLst/>
          </a:prstGeom>
        </p:spPr>
        <p:txBody>
          <a:bodyPr wrap="square" lIns="0" tIns="0" rIns="0" bIns="0" rtlCol="0" anchor="t">
            <a:spAutoFit/>
          </a:bodyPr>
          <a:lstStyle/>
          <a:p>
            <a:pPr marL="0" marR="0">
              <a:lnSpc>
                <a:spcPct val="115000"/>
              </a:lnSpc>
              <a:spcBef>
                <a:spcPts val="0"/>
              </a:spcBef>
              <a:spcAft>
                <a:spcPts val="0"/>
              </a:spcAft>
            </a:pPr>
            <a:r>
              <a:rPr lang="en-US" sz="4000" dirty="0">
                <a:effectLst/>
                <a:latin typeface="Arial" panose="020B0604020202020204" pitchFamily="34" charset="0"/>
                <a:ea typeface="Arial" panose="020B0604020202020204" pitchFamily="34" charset="0"/>
              </a:rPr>
              <a:t>Our Research Poster Printing Services offer high-quality, large-format printing.</a:t>
            </a:r>
            <a:br>
              <a:rPr lang="en-US" sz="4000" dirty="0">
                <a:effectLst/>
                <a:latin typeface="Arial" panose="020B0604020202020204" pitchFamily="34" charset="0"/>
                <a:ea typeface="Arial" panose="020B0604020202020204" pitchFamily="34" charset="0"/>
              </a:rPr>
            </a:br>
            <a:r>
              <a:rPr lang="en-US" sz="4000" dirty="0">
                <a:effectLst/>
                <a:latin typeface="Arial" panose="020B0604020202020204" pitchFamily="34" charset="0"/>
                <a:ea typeface="Arial" panose="020B0604020202020204" pitchFamily="34" charset="0"/>
              </a:rPr>
              <a:t> Ideal for: </a:t>
            </a:r>
            <a:br>
              <a:rPr lang="en-US" sz="4000" dirty="0">
                <a:effectLst/>
                <a:latin typeface="Arial" panose="020B0604020202020204" pitchFamily="34" charset="0"/>
                <a:ea typeface="Arial" panose="020B0604020202020204" pitchFamily="34" charset="0"/>
              </a:rPr>
            </a:br>
            <a:r>
              <a:rPr lang="en-US" sz="4000" dirty="0">
                <a:effectLst/>
                <a:latin typeface="Arial" panose="020B0604020202020204" pitchFamily="34" charset="0"/>
                <a:ea typeface="Arial" panose="020B0604020202020204" pitchFamily="34" charset="0"/>
              </a:rPr>
              <a:t>conference presentations </a:t>
            </a:r>
            <a:br>
              <a:rPr lang="en-US" sz="4000" dirty="0">
                <a:effectLst/>
                <a:latin typeface="Arial" panose="020B0604020202020204" pitchFamily="34" charset="0"/>
                <a:ea typeface="Arial" panose="020B0604020202020204" pitchFamily="34" charset="0"/>
              </a:rPr>
            </a:br>
            <a:r>
              <a:rPr lang="en-US" sz="4000" dirty="0">
                <a:effectLst/>
                <a:latin typeface="Arial" panose="020B0604020202020204" pitchFamily="34" charset="0"/>
                <a:ea typeface="Arial" panose="020B0604020202020204" pitchFamily="34" charset="0"/>
              </a:rPr>
              <a:t>class projects </a:t>
            </a:r>
            <a:br>
              <a:rPr lang="en-US" sz="4000" dirty="0">
                <a:latin typeface="Arial" panose="020B0604020202020204" pitchFamily="34" charset="0"/>
                <a:ea typeface="Arial" panose="020B0604020202020204" pitchFamily="34" charset="0"/>
              </a:rPr>
            </a:br>
            <a:r>
              <a:rPr lang="en-US" sz="4000" dirty="0">
                <a:effectLst/>
                <a:latin typeface="Arial" panose="020B0604020202020204" pitchFamily="34" charset="0"/>
                <a:ea typeface="Arial" panose="020B0604020202020204" pitchFamily="34" charset="0"/>
              </a:rPr>
              <a:t>research showcases</a:t>
            </a:r>
            <a:r>
              <a:rPr lang="en-US" sz="4000" dirty="0">
                <a:latin typeface="Arial" panose="020B0604020202020204" pitchFamily="34" charset="0"/>
                <a:ea typeface="Arial" panose="020B0604020202020204" pitchFamily="34" charset="0"/>
              </a:rPr>
              <a:t> </a:t>
            </a:r>
            <a:br>
              <a:rPr lang="en-US" sz="4000" dirty="0">
                <a:latin typeface="Arial" panose="020B0604020202020204" pitchFamily="34" charset="0"/>
                <a:ea typeface="Arial" panose="020B0604020202020204" pitchFamily="34" charset="0"/>
              </a:rPr>
            </a:br>
            <a:r>
              <a:rPr lang="en-US" sz="3600" dirty="0">
                <a:latin typeface="Arial" panose="020B0604020202020204" pitchFamily="34" charset="0"/>
                <a:ea typeface="Arial" panose="020B0604020202020204" pitchFamily="34" charset="0"/>
              </a:rPr>
              <a:t>(</a:t>
            </a:r>
            <a:r>
              <a:rPr lang="en-US" sz="3600" dirty="0">
                <a:effectLst/>
                <a:latin typeface="Arial" panose="020B0604020202020204" pitchFamily="34" charset="0"/>
                <a:ea typeface="Arial" panose="020B0604020202020204" pitchFamily="34" charset="0"/>
              </a:rPr>
              <a:t>affordable rat</a:t>
            </a:r>
            <a:r>
              <a:rPr lang="en-US" sz="3600" dirty="0">
                <a:latin typeface="Arial" panose="020B0604020202020204" pitchFamily="34" charset="0"/>
                <a:ea typeface="Arial" panose="020B0604020202020204" pitchFamily="34" charset="0"/>
              </a:rPr>
              <a:t>es)</a:t>
            </a:r>
            <a:endParaRPr lang="en-US" sz="3600" dirty="0">
              <a:effectLst/>
              <a:latin typeface="Arial" panose="020B0604020202020204" pitchFamily="34" charset="0"/>
              <a:ea typeface="Arial" panose="020B0604020202020204" pitchFamily="34" charset="0"/>
            </a:endParaRPr>
          </a:p>
          <a:p>
            <a:pPr algn="just">
              <a:lnSpc>
                <a:spcPts val="5699"/>
              </a:lnSpc>
            </a:pPr>
            <a:endParaRPr lang="en-US" sz="3799" spc="37" dirty="0">
              <a:solidFill>
                <a:srgbClr val="000000"/>
              </a:solidFill>
              <a:latin typeface="Glacial Indifference"/>
              <a:ea typeface="Glacial Indifference"/>
              <a:cs typeface="Glacial Indifference"/>
              <a:sym typeface="Glacial Indifference"/>
            </a:endParaRPr>
          </a:p>
        </p:txBody>
      </p:sp>
      <p:sp>
        <p:nvSpPr>
          <p:cNvPr id="5" name="AutoShape 5"/>
          <p:cNvSpPr/>
          <p:nvPr/>
        </p:nvSpPr>
        <p:spPr>
          <a:xfrm>
            <a:off x="0" y="9546582"/>
            <a:ext cx="18858879" cy="740418"/>
          </a:xfrm>
          <a:prstGeom prst="rect">
            <a:avLst/>
          </a:prstGeom>
          <a:solidFill>
            <a:srgbClr val="005F63"/>
          </a:solidFill>
        </p:spPr>
        <p:txBody>
          <a:bodyPr/>
          <a:lstStyle/>
          <a:p>
            <a:endParaRPr lang="en-US" dirty="0"/>
          </a:p>
        </p:txBody>
      </p:sp>
      <p:pic>
        <p:nvPicPr>
          <p:cNvPr id="6" name="Picture 5">
            <a:extLst>
              <a:ext uri="{FF2B5EF4-FFF2-40B4-BE49-F238E27FC236}">
                <a16:creationId xmlns:a16="http://schemas.microsoft.com/office/drawing/2014/main" id="{2879032E-DB4F-4C18-B69B-A556CD23BC0C}"/>
              </a:ext>
            </a:extLst>
          </p:cNvPr>
          <p:cNvPicPr>
            <a:picLocks noChangeAspect="1"/>
          </p:cNvPicPr>
          <p:nvPr/>
        </p:nvPicPr>
        <p:blipFill>
          <a:blip r:embed="rId2"/>
          <a:stretch>
            <a:fillRect/>
          </a:stretch>
        </p:blipFill>
        <p:spPr>
          <a:xfrm>
            <a:off x="13730395" y="647700"/>
            <a:ext cx="3933687" cy="2949070"/>
          </a:xfrm>
          <a:prstGeom prst="rect">
            <a:avLst/>
          </a:prstGeom>
        </p:spPr>
      </p:pic>
      <p:pic>
        <p:nvPicPr>
          <p:cNvPr id="7" name="Picture 6">
            <a:extLst>
              <a:ext uri="{FF2B5EF4-FFF2-40B4-BE49-F238E27FC236}">
                <a16:creationId xmlns:a16="http://schemas.microsoft.com/office/drawing/2014/main" id="{2D6A4CE6-1227-4CE3-B098-6F8FA3CB098A}"/>
              </a:ext>
            </a:extLst>
          </p:cNvPr>
          <p:cNvPicPr>
            <a:picLocks noChangeAspect="1"/>
          </p:cNvPicPr>
          <p:nvPr/>
        </p:nvPicPr>
        <p:blipFill>
          <a:blip r:embed="rId3"/>
          <a:stretch>
            <a:fillRect/>
          </a:stretch>
        </p:blipFill>
        <p:spPr>
          <a:xfrm>
            <a:off x="11277600" y="4104661"/>
            <a:ext cx="5944115" cy="4456562"/>
          </a:xfrm>
          <a:prstGeom prst="rect">
            <a:avLst/>
          </a:prstGeom>
        </p:spPr>
      </p:pic>
      <p:sp>
        <p:nvSpPr>
          <p:cNvPr id="9" name="TextBox 8">
            <a:extLst>
              <a:ext uri="{FF2B5EF4-FFF2-40B4-BE49-F238E27FC236}">
                <a16:creationId xmlns:a16="http://schemas.microsoft.com/office/drawing/2014/main" id="{61FDCD9B-7887-438C-AF98-D60B7A87A8A8}"/>
              </a:ext>
            </a:extLst>
          </p:cNvPr>
          <p:cNvSpPr txBox="1"/>
          <p:nvPr/>
        </p:nvSpPr>
        <p:spPr>
          <a:xfrm>
            <a:off x="1102178" y="65726"/>
            <a:ext cx="10044081" cy="2172839"/>
          </a:xfrm>
          <a:prstGeom prst="rect">
            <a:avLst/>
          </a:prstGeom>
          <a:noFill/>
        </p:spPr>
        <p:txBody>
          <a:bodyPr wrap="square">
            <a:spAutoFit/>
          </a:bodyPr>
          <a:lstStyle/>
          <a:p>
            <a:pPr marL="0" marR="0" lvl="0" indent="0" algn="ctr" defTabSz="914400" rtl="0" eaLnBrk="1" fontAlgn="auto" latinLnBrk="0" hangingPunct="1">
              <a:lnSpc>
                <a:spcPts val="8250"/>
              </a:lnSpc>
              <a:spcBef>
                <a:spcPts val="0"/>
              </a:spcBef>
              <a:spcAft>
                <a:spcPts val="0"/>
              </a:spcAft>
              <a:buClrTx/>
              <a:buSzTx/>
              <a:buFontTx/>
              <a:buNone/>
              <a:tabLst/>
              <a:defRPr/>
            </a:pPr>
            <a:r>
              <a:rPr kumimoji="0" lang="en-US" sz="6000" b="0" i="0" u="none" strike="noStrike" kern="1200" cap="none" spc="825" normalizeH="0" baseline="0" noProof="0" dirty="0">
                <a:ln>
                  <a:noFill/>
                </a:ln>
                <a:solidFill>
                  <a:srgbClr val="000000"/>
                </a:solidFill>
                <a:effectLst/>
                <a:uLnTx/>
                <a:uFillTx/>
                <a:latin typeface="Lovelo"/>
                <a:ea typeface="Lovelo"/>
                <a:cs typeface="Lovelo"/>
                <a:sym typeface="Lovelo"/>
              </a:rPr>
              <a:t>Research Poster printing Service</a:t>
            </a:r>
          </a:p>
        </p:txBody>
      </p:sp>
    </p:spTree>
    <p:extLst>
      <p:ext uri="{BB962C8B-B14F-4D97-AF65-F5344CB8AC3E}">
        <p14:creationId xmlns:p14="http://schemas.microsoft.com/office/powerpoint/2010/main" val="330022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36297" y="542925"/>
            <a:ext cx="12467581" cy="1057275"/>
          </a:xfrm>
          <a:prstGeom prst="rect">
            <a:avLst/>
          </a:prstGeom>
        </p:spPr>
        <p:txBody>
          <a:bodyPr lIns="0" tIns="0" rIns="0" bIns="0" rtlCol="0" anchor="t">
            <a:spAutoFit/>
          </a:bodyPr>
          <a:lstStyle/>
          <a:p>
            <a:pPr algn="l">
              <a:lnSpc>
                <a:spcPts val="7950"/>
              </a:lnSpc>
            </a:pPr>
            <a:r>
              <a:rPr lang="en-US" sz="7500" spc="825" dirty="0">
                <a:solidFill>
                  <a:srgbClr val="000000"/>
                </a:solidFill>
                <a:latin typeface="Lovelo"/>
                <a:ea typeface="Lovelo"/>
                <a:cs typeface="Lovelo"/>
                <a:sym typeface="Lovelo"/>
              </a:rPr>
              <a:t>LIBRARY GUIDES</a:t>
            </a:r>
          </a:p>
        </p:txBody>
      </p:sp>
      <p:grpSp>
        <p:nvGrpSpPr>
          <p:cNvPr id="3" name="Group 3"/>
          <p:cNvGrpSpPr/>
          <p:nvPr/>
        </p:nvGrpSpPr>
        <p:grpSpPr>
          <a:xfrm>
            <a:off x="13335000" y="633412"/>
            <a:ext cx="4572139" cy="9020175"/>
            <a:chOff x="0" y="0"/>
            <a:chExt cx="7213786" cy="15735300"/>
          </a:xfrm>
        </p:grpSpPr>
        <p:pic>
          <p:nvPicPr>
            <p:cNvPr id="4" name="Picture 4"/>
            <p:cNvPicPr>
              <a:picLocks noChangeAspect="1"/>
            </p:cNvPicPr>
            <p:nvPr/>
          </p:nvPicPr>
          <p:blipFill>
            <a:blip r:embed="rId2"/>
            <a:srcRect l="34718" r="34718"/>
            <a:stretch>
              <a:fillRect/>
            </a:stretch>
          </p:blipFill>
          <p:spPr>
            <a:xfrm>
              <a:off x="0" y="0"/>
              <a:ext cx="7213786" cy="15735300"/>
            </a:xfrm>
            <a:prstGeom prst="rect">
              <a:avLst/>
            </a:prstGeom>
          </p:spPr>
        </p:pic>
      </p:grpSp>
      <p:sp>
        <p:nvSpPr>
          <p:cNvPr id="5" name="TextBox 5"/>
          <p:cNvSpPr txBox="1"/>
          <p:nvPr/>
        </p:nvSpPr>
        <p:spPr>
          <a:xfrm>
            <a:off x="636297" y="1724660"/>
            <a:ext cx="8507703" cy="8249053"/>
          </a:xfrm>
          <a:prstGeom prst="rect">
            <a:avLst/>
          </a:prstGeom>
        </p:spPr>
        <p:txBody>
          <a:bodyPr wrap="square" lIns="0" tIns="0" rIns="0" bIns="0" rtlCol="0" anchor="t">
            <a:spAutoFit/>
          </a:bodyPr>
          <a:lstStyle/>
          <a:p>
            <a:pPr algn="l">
              <a:lnSpc>
                <a:spcPts val="6459"/>
              </a:lnSpc>
            </a:pPr>
            <a:r>
              <a:rPr lang="en-US" sz="3799" dirty="0">
                <a:solidFill>
                  <a:srgbClr val="000000"/>
                </a:solidFill>
                <a:latin typeface="Glacial Indifference"/>
                <a:ea typeface="Glacial Indifference"/>
                <a:cs typeface="Glacial Indifference"/>
                <a:sym typeface="Glacial Indifference"/>
              </a:rPr>
              <a:t>The library provides detailed guides on a wide range of Information Related Services - </a:t>
            </a:r>
          </a:p>
          <a:p>
            <a:pPr marL="820417" lvl="1" indent="-410209" algn="l">
              <a:lnSpc>
                <a:spcPts val="645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3" tooltip="https://guides.lib.ucr.edu/?_gl=1*95zaj7*_ga*MTU0MDU1MzQ1Ny4xNjU3MDU0ODAy*_ga_Z1RGSBHBF7*MTczMDMwODg0Ny42MDkuMC4xNzMwMzA4ODUyLjAuMC4w*_ga_S8BZQKWST2*MTczMDMwODg0Ny42MTEuMC4xNzMwMzA4ODUyLjAuMC4w"/>
              </a:rPr>
              <a:t>Research Guides</a:t>
            </a:r>
          </a:p>
          <a:p>
            <a:pPr marL="1640835" lvl="2" indent="-546945" algn="l">
              <a:lnSpc>
                <a:spcPts val="645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4" tooltip="https://guides.lib.ucr.edu/c.php?g=1164839&amp;p=8503695"/>
              </a:rPr>
              <a:t>UC Library Search</a:t>
            </a:r>
          </a:p>
          <a:p>
            <a:pPr marL="1640835" lvl="2" indent="-546945" algn="l">
              <a:lnSpc>
                <a:spcPts val="645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5" tooltip="https://guides.lib.ucr.edu/c.php?g=1417084&amp;p=10502959"/>
              </a:rPr>
              <a:t>Getting Started with Research</a:t>
            </a:r>
          </a:p>
          <a:p>
            <a:pPr marL="1640835" lvl="2" indent="-546945" algn="l">
              <a:lnSpc>
                <a:spcPts val="645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6" tooltip="https://guides.lib.ucr.edu/annotatedbibliography"/>
              </a:rPr>
              <a:t>Writing an Annotated Bibliography</a:t>
            </a:r>
          </a:p>
          <a:p>
            <a:pPr marL="1640835" lvl="2" indent="-546945" algn="l">
              <a:lnSpc>
                <a:spcPts val="645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7" tooltip="https://guides.lib.ucr.edu/referencemanagement"/>
              </a:rPr>
              <a:t>Citation Management</a:t>
            </a:r>
          </a:p>
          <a:p>
            <a:pPr marL="1640835" lvl="2" indent="-546945" algn="l">
              <a:lnSpc>
                <a:spcPts val="6459"/>
              </a:lnSpc>
              <a:buFont typeface="Arial"/>
              <a:buChar char="⚬"/>
            </a:pPr>
            <a:r>
              <a:rPr lang="en-US" sz="3799" u="sng" dirty="0">
                <a:solidFill>
                  <a:srgbClr val="000000"/>
                </a:solidFill>
                <a:latin typeface="Glacial Indifference"/>
                <a:ea typeface="Glacial Indifference"/>
                <a:cs typeface="Glacial Indifference"/>
                <a:sym typeface="Glacial Indifference"/>
                <a:hlinkClick r:id="rId8" tooltip="https://guides.lib.ucr.edu/plotter"/>
              </a:rPr>
              <a:t>Poster Printing</a:t>
            </a:r>
          </a:p>
        </p:txBody>
      </p:sp>
      <p:sp>
        <p:nvSpPr>
          <p:cNvPr id="6" name="AutoShape 6"/>
          <p:cNvSpPr/>
          <p:nvPr/>
        </p:nvSpPr>
        <p:spPr>
          <a:xfrm>
            <a:off x="635708" y="1658950"/>
            <a:ext cx="10304953" cy="0"/>
          </a:xfrm>
          <a:prstGeom prst="line">
            <a:avLst/>
          </a:prstGeom>
          <a:ln w="57150" cap="flat">
            <a:solidFill>
              <a:srgbClr val="407AF6"/>
            </a:solidFill>
            <a:prstDash val="solid"/>
            <a:headEnd type="none" w="sm" len="sm"/>
            <a:tailEnd type="none" w="sm" len="sm"/>
          </a:ln>
        </p:spPr>
        <p:txBody>
          <a:bodyPr/>
          <a:lstStyle/>
          <a:p>
            <a:endParaRPr lang="en-US" dirty="0"/>
          </a:p>
        </p:txBody>
      </p:sp>
      <p:pic>
        <p:nvPicPr>
          <p:cNvPr id="8" name="Picture 7">
            <a:extLst>
              <a:ext uri="{FF2B5EF4-FFF2-40B4-BE49-F238E27FC236}">
                <a16:creationId xmlns:a16="http://schemas.microsoft.com/office/drawing/2014/main" id="{A9977C32-CE22-32A5-B090-EEBB3775279D}"/>
              </a:ext>
            </a:extLst>
          </p:cNvPr>
          <p:cNvPicPr>
            <a:picLocks noChangeAspect="1"/>
          </p:cNvPicPr>
          <p:nvPr/>
        </p:nvPicPr>
        <p:blipFill>
          <a:blip r:embed="rId9"/>
          <a:stretch>
            <a:fillRect/>
          </a:stretch>
        </p:blipFill>
        <p:spPr>
          <a:xfrm>
            <a:off x="8762862" y="2403654"/>
            <a:ext cx="4572138" cy="615868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1767</TotalTime>
  <Words>1661</Words>
  <Application>Microsoft Office PowerPoint</Application>
  <PresentationFormat>Custom</PresentationFormat>
  <Paragraphs>226</Paragraphs>
  <Slides>42</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Calibri</vt:lpstr>
      <vt:lpstr>Lato</vt:lpstr>
      <vt:lpstr>Lovelo</vt:lpstr>
      <vt:lpstr>Glacial Indifference Bold</vt:lpstr>
      <vt:lpstr>Arial</vt:lpstr>
      <vt:lpstr>Fira Sans</vt:lpstr>
      <vt:lpstr>Glacial Indifference</vt:lpstr>
      <vt:lpstr>Raleway</vt:lpstr>
      <vt:lpstr>Fira Sans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UCR Libraries Research Services Orbach Science Library  </vt:lpstr>
      <vt:lpstr>PowerPoint Presentation</vt:lpstr>
      <vt:lpstr>PowerPoint Presentation</vt:lpstr>
      <vt:lpstr>PowerPoint Presentation</vt:lpstr>
      <vt:lpstr>PowerPoint Presentation</vt:lpstr>
      <vt:lpstr>PowerPoint Presentation</vt:lpstr>
      <vt:lpstr>PowerPoint Presentation</vt:lpstr>
      <vt:lpstr>Research Support in the Labs</vt:lpstr>
      <vt:lpstr>Research Support in the Labs</vt:lpstr>
      <vt:lpstr>CreatR Lab, Orbach Science Library</vt:lpstr>
      <vt:lpstr>PowerPoint Presentation</vt:lpstr>
      <vt:lpstr>PowerPoint Presentation</vt:lpstr>
      <vt:lpstr>PowerPoint Presentation</vt:lpstr>
      <vt:lpstr>3DXP Lab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Library Orientation Slide Deck- 2025</dc:title>
  <dc:creator>Raymond Uzwyshyn</dc:creator>
  <cp:lastModifiedBy>Raymond Uzwyshyn</cp:lastModifiedBy>
  <cp:revision>34</cp:revision>
  <dcterms:created xsi:type="dcterms:W3CDTF">2006-08-16T00:00:00Z</dcterms:created>
  <dcterms:modified xsi:type="dcterms:W3CDTF">2025-09-22T18:55:23Z</dcterms:modified>
  <dc:identifier>DAGv_byVkKw</dc:identifier>
</cp:coreProperties>
</file>