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13" r:id="rId3"/>
    <p:sldId id="315" r:id="rId4"/>
    <p:sldId id="364" r:id="rId5"/>
    <p:sldId id="369" r:id="rId6"/>
    <p:sldId id="370" r:id="rId7"/>
    <p:sldId id="304" r:id="rId8"/>
    <p:sldId id="314" r:id="rId9"/>
    <p:sldId id="311" r:id="rId10"/>
    <p:sldId id="301" r:id="rId11"/>
    <p:sldId id="302" r:id="rId12"/>
    <p:sldId id="287" r:id="rId13"/>
    <p:sldId id="363" r:id="rId14"/>
    <p:sldId id="365" r:id="rId15"/>
    <p:sldId id="371" r:id="rId16"/>
    <p:sldId id="372" r:id="rId17"/>
    <p:sldId id="374" r:id="rId18"/>
    <p:sldId id="373" r:id="rId19"/>
    <p:sldId id="375" r:id="rId20"/>
    <p:sldId id="305" r:id="rId21"/>
    <p:sldId id="377" r:id="rId22"/>
    <p:sldId id="388" r:id="rId23"/>
    <p:sldId id="378" r:id="rId24"/>
    <p:sldId id="379" r:id="rId25"/>
    <p:sldId id="380" r:id="rId26"/>
    <p:sldId id="381" r:id="rId27"/>
    <p:sldId id="383" r:id="rId28"/>
    <p:sldId id="384" r:id="rId29"/>
    <p:sldId id="382" r:id="rId30"/>
    <p:sldId id="312" r:id="rId31"/>
    <p:sldId id="385" r:id="rId32"/>
    <p:sldId id="386" r:id="rId33"/>
    <p:sldId id="387" r:id="rId34"/>
    <p:sldId id="316" r:id="rId35"/>
    <p:sldId id="389" r:id="rId36"/>
    <p:sldId id="390" r:id="rId37"/>
    <p:sldId id="3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9" autoAdjust="0"/>
    <p:restoredTop sz="92597" autoAdjust="0"/>
  </p:normalViewPr>
  <p:slideViewPr>
    <p:cSldViewPr snapToGrid="0">
      <p:cViewPr varScale="1">
        <p:scale>
          <a:sx n="86" d="100"/>
          <a:sy n="86"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4"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AA2A2-EC6C-4FFA-A07E-9D0AF3AC3BA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4438C1C-CEB8-4AB3-A396-5B8A9DB65F00}">
      <dgm:prSet custT="1"/>
      <dgm:spPr/>
      <dgm:t>
        <a:bodyPr/>
        <a:lstStyle/>
        <a:p>
          <a:pPr>
            <a:lnSpc>
              <a:spcPct val="100000"/>
            </a:lnSpc>
          </a:pPr>
          <a:r>
            <a:rPr lang="en-US" sz="1400" dirty="0"/>
            <a:t>Large Academic Library system,  ARL Library</a:t>
          </a:r>
          <a:br>
            <a:rPr lang="en-US" sz="1400" dirty="0"/>
          </a:br>
          <a:r>
            <a:rPr lang="en-US" sz="1400" dirty="0"/>
            <a:t>Main campus Library  and other offsite libraries (Health Professions, Austin/</a:t>
          </a:r>
          <a:r>
            <a:rPr lang="en-US" sz="1400" dirty="0" err="1"/>
            <a:t>Roundrock</a:t>
          </a:r>
          <a:r>
            <a:rPr lang="en-US" sz="1400" dirty="0"/>
            <a:t>)</a:t>
          </a:r>
        </a:p>
      </dgm:t>
    </dgm:pt>
    <dgm:pt modelId="{E1EB3780-E825-4A75-BEB9-1A9BC1F94200}" type="parTrans" cxnId="{47C5985C-CF15-45E5-8282-16D423601E59}">
      <dgm:prSet/>
      <dgm:spPr/>
      <dgm:t>
        <a:bodyPr/>
        <a:lstStyle/>
        <a:p>
          <a:endParaRPr lang="en-US"/>
        </a:p>
      </dgm:t>
    </dgm:pt>
    <dgm:pt modelId="{F105D5B9-CF39-4C20-8222-1DA26D407855}" type="sibTrans" cxnId="{47C5985C-CF15-45E5-8282-16D423601E59}">
      <dgm:prSet/>
      <dgm:spPr/>
      <dgm:t>
        <a:bodyPr/>
        <a:lstStyle/>
        <a:p>
          <a:endParaRPr lang="en-US"/>
        </a:p>
      </dgm:t>
    </dgm:pt>
    <dgm:pt modelId="{36884131-ADD2-489A-80CE-CEAD0CEECABE}">
      <dgm:prSet/>
      <dgm:spPr/>
      <dgm:t>
        <a:bodyPr/>
        <a:lstStyle/>
        <a:p>
          <a:pPr>
            <a:lnSpc>
              <a:spcPct val="100000"/>
            </a:lnSpc>
          </a:pPr>
          <a:r>
            <a:rPr lang="en-US" dirty="0"/>
            <a:t>Texas State University,  Undergraduate, Graduate and Doctoral Institution  40,000 Students</a:t>
          </a:r>
        </a:p>
      </dgm:t>
    </dgm:pt>
    <dgm:pt modelId="{AAE62F77-4A7F-4AF2-9AD8-DD34A695A565}" type="parTrans" cxnId="{2CD3262B-AD44-4889-B50D-B252533CF15A}">
      <dgm:prSet/>
      <dgm:spPr/>
      <dgm:t>
        <a:bodyPr/>
        <a:lstStyle/>
        <a:p>
          <a:endParaRPr lang="en-US"/>
        </a:p>
      </dgm:t>
    </dgm:pt>
    <dgm:pt modelId="{12F69286-5047-4A68-AFCD-4ADF6323B1AF}" type="sibTrans" cxnId="{2CD3262B-AD44-4889-B50D-B252533CF15A}">
      <dgm:prSet/>
      <dgm:spPr/>
      <dgm:t>
        <a:bodyPr/>
        <a:lstStyle/>
        <a:p>
          <a:endParaRPr lang="en-US"/>
        </a:p>
      </dgm:t>
    </dgm:pt>
    <dgm:pt modelId="{A7D7D2E1-8679-4768-BC1D-DB608BA42FCE}" type="pres">
      <dgm:prSet presAssocID="{92AAA2A2-EC6C-4FFA-A07E-9D0AF3AC3BA8}" presName="root" presStyleCnt="0">
        <dgm:presLayoutVars>
          <dgm:dir/>
          <dgm:resizeHandles val="exact"/>
        </dgm:presLayoutVars>
      </dgm:prSet>
      <dgm:spPr/>
    </dgm:pt>
    <dgm:pt modelId="{CE86D116-109C-4753-A655-85E82DB021CA}" type="pres">
      <dgm:prSet presAssocID="{A4438C1C-CEB8-4AB3-A396-5B8A9DB65F00}" presName="compNode" presStyleCnt="0"/>
      <dgm:spPr/>
    </dgm:pt>
    <dgm:pt modelId="{A0620384-8D76-417C-AC78-100087D745BA}" type="pres">
      <dgm:prSet presAssocID="{A4438C1C-CEB8-4AB3-A396-5B8A9DB65F00}" presName="iconRect" presStyleLbl="node1" presStyleIdx="0" presStyleCnt="2" custScaleX="188693" custScaleY="1436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on Shelf"/>
        </a:ext>
      </dgm:extLst>
    </dgm:pt>
    <dgm:pt modelId="{8291FCD4-1577-41F5-A466-E83CC1303EDC}" type="pres">
      <dgm:prSet presAssocID="{A4438C1C-CEB8-4AB3-A396-5B8A9DB65F00}" presName="spaceRect" presStyleCnt="0"/>
      <dgm:spPr/>
    </dgm:pt>
    <dgm:pt modelId="{4B806BEF-A14B-4C98-897E-0E851629B63F}" type="pres">
      <dgm:prSet presAssocID="{A4438C1C-CEB8-4AB3-A396-5B8A9DB65F00}" presName="textRect" presStyleLbl="revTx" presStyleIdx="0" presStyleCnt="2">
        <dgm:presLayoutVars>
          <dgm:chMax val="1"/>
          <dgm:chPref val="1"/>
        </dgm:presLayoutVars>
      </dgm:prSet>
      <dgm:spPr/>
    </dgm:pt>
    <dgm:pt modelId="{7548DA9B-45CF-45CB-AF58-C6D007DD6DBD}" type="pres">
      <dgm:prSet presAssocID="{F105D5B9-CF39-4C20-8222-1DA26D407855}" presName="sibTrans" presStyleCnt="0"/>
      <dgm:spPr/>
    </dgm:pt>
    <dgm:pt modelId="{5E631A7E-1D95-4FB6-AD3D-009F9EC48635}" type="pres">
      <dgm:prSet presAssocID="{36884131-ADD2-489A-80CE-CEAD0CEECABE}" presName="compNode" presStyleCnt="0"/>
      <dgm:spPr/>
    </dgm:pt>
    <dgm:pt modelId="{30564E19-6BB1-45E2-8909-EA06CAC4E0F9}" type="pres">
      <dgm:prSet presAssocID="{36884131-ADD2-489A-80CE-CEAD0CEECABE}" presName="iconRect" presStyleLbl="node1" presStyleIdx="1" presStyleCnt="2" custScaleX="203145" custScaleY="192591" custLinFactNeighborX="0" custLinFactNeighborY="-1203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13C93BE6-6374-4430-95B0-AB3D83BC9F4C}" type="pres">
      <dgm:prSet presAssocID="{36884131-ADD2-489A-80CE-CEAD0CEECABE}" presName="spaceRect" presStyleCnt="0"/>
      <dgm:spPr/>
    </dgm:pt>
    <dgm:pt modelId="{335B78B1-0FB2-4A42-9E59-0C031DF29DA8}" type="pres">
      <dgm:prSet presAssocID="{36884131-ADD2-489A-80CE-CEAD0CEECABE}" presName="textRect" presStyleLbl="revTx" presStyleIdx="1" presStyleCnt="2">
        <dgm:presLayoutVars>
          <dgm:chMax val="1"/>
          <dgm:chPref val="1"/>
        </dgm:presLayoutVars>
      </dgm:prSet>
      <dgm:spPr/>
    </dgm:pt>
  </dgm:ptLst>
  <dgm:cxnLst>
    <dgm:cxn modelId="{2CD3262B-AD44-4889-B50D-B252533CF15A}" srcId="{92AAA2A2-EC6C-4FFA-A07E-9D0AF3AC3BA8}" destId="{36884131-ADD2-489A-80CE-CEAD0CEECABE}" srcOrd="1" destOrd="0" parTransId="{AAE62F77-4A7F-4AF2-9AD8-DD34A695A565}" sibTransId="{12F69286-5047-4A68-AFCD-4ADF6323B1AF}"/>
    <dgm:cxn modelId="{47C5985C-CF15-45E5-8282-16D423601E59}" srcId="{92AAA2A2-EC6C-4FFA-A07E-9D0AF3AC3BA8}" destId="{A4438C1C-CEB8-4AB3-A396-5B8A9DB65F00}" srcOrd="0" destOrd="0" parTransId="{E1EB3780-E825-4A75-BEB9-1A9BC1F94200}" sibTransId="{F105D5B9-CF39-4C20-8222-1DA26D407855}"/>
    <dgm:cxn modelId="{16EB7F42-B2E9-4EE8-9492-373C37099195}" type="presOf" srcId="{92AAA2A2-EC6C-4FFA-A07E-9D0AF3AC3BA8}" destId="{A7D7D2E1-8679-4768-BC1D-DB608BA42FCE}" srcOrd="0" destOrd="0" presId="urn:microsoft.com/office/officeart/2018/2/layout/IconLabelList"/>
    <dgm:cxn modelId="{045C8877-0E7A-4E6F-B6CD-1FAFF73CC0CA}" type="presOf" srcId="{A4438C1C-CEB8-4AB3-A396-5B8A9DB65F00}" destId="{4B806BEF-A14B-4C98-897E-0E851629B63F}" srcOrd="0" destOrd="0" presId="urn:microsoft.com/office/officeart/2018/2/layout/IconLabelList"/>
    <dgm:cxn modelId="{0C82C1BA-F388-42C4-A305-C3ED30747E19}" type="presOf" srcId="{36884131-ADD2-489A-80CE-CEAD0CEECABE}" destId="{335B78B1-0FB2-4A42-9E59-0C031DF29DA8}" srcOrd="0" destOrd="0" presId="urn:microsoft.com/office/officeart/2018/2/layout/IconLabelList"/>
    <dgm:cxn modelId="{B6FEDCE3-EE8B-4A05-B550-4A02059B3EC5}" type="presParOf" srcId="{A7D7D2E1-8679-4768-BC1D-DB608BA42FCE}" destId="{CE86D116-109C-4753-A655-85E82DB021CA}" srcOrd="0" destOrd="0" presId="urn:microsoft.com/office/officeart/2018/2/layout/IconLabelList"/>
    <dgm:cxn modelId="{8EA1D20C-EA74-4055-A728-5A10C32BEA34}" type="presParOf" srcId="{CE86D116-109C-4753-A655-85E82DB021CA}" destId="{A0620384-8D76-417C-AC78-100087D745BA}" srcOrd="0" destOrd="0" presId="urn:microsoft.com/office/officeart/2018/2/layout/IconLabelList"/>
    <dgm:cxn modelId="{7B177E95-1DB2-460D-AA4B-25788896AFCB}" type="presParOf" srcId="{CE86D116-109C-4753-A655-85E82DB021CA}" destId="{8291FCD4-1577-41F5-A466-E83CC1303EDC}" srcOrd="1" destOrd="0" presId="urn:microsoft.com/office/officeart/2018/2/layout/IconLabelList"/>
    <dgm:cxn modelId="{C1FD1547-5A75-4B7C-89D9-5AADC898AE2B}" type="presParOf" srcId="{CE86D116-109C-4753-A655-85E82DB021CA}" destId="{4B806BEF-A14B-4C98-897E-0E851629B63F}" srcOrd="2" destOrd="0" presId="urn:microsoft.com/office/officeart/2018/2/layout/IconLabelList"/>
    <dgm:cxn modelId="{8990B678-8A1F-4734-99AA-AC538C994D09}" type="presParOf" srcId="{A7D7D2E1-8679-4768-BC1D-DB608BA42FCE}" destId="{7548DA9B-45CF-45CB-AF58-C6D007DD6DBD}" srcOrd="1" destOrd="0" presId="urn:microsoft.com/office/officeart/2018/2/layout/IconLabelList"/>
    <dgm:cxn modelId="{0D29CEC1-2445-45FC-9F11-C2068FF1AFFE}" type="presParOf" srcId="{A7D7D2E1-8679-4768-BC1D-DB608BA42FCE}" destId="{5E631A7E-1D95-4FB6-AD3D-009F9EC48635}" srcOrd="2" destOrd="0" presId="urn:microsoft.com/office/officeart/2018/2/layout/IconLabelList"/>
    <dgm:cxn modelId="{AAD4012C-577A-4ADA-B7D0-EFBF61CDF9DB}" type="presParOf" srcId="{5E631A7E-1D95-4FB6-AD3D-009F9EC48635}" destId="{30564E19-6BB1-45E2-8909-EA06CAC4E0F9}" srcOrd="0" destOrd="0" presId="urn:microsoft.com/office/officeart/2018/2/layout/IconLabelList"/>
    <dgm:cxn modelId="{D6D8A3AC-E820-45C8-980C-BDBD7CE9E0FB}" type="presParOf" srcId="{5E631A7E-1D95-4FB6-AD3D-009F9EC48635}" destId="{13C93BE6-6374-4430-95B0-AB3D83BC9F4C}" srcOrd="1" destOrd="0" presId="urn:microsoft.com/office/officeart/2018/2/layout/IconLabelList"/>
    <dgm:cxn modelId="{B5161DBC-A04F-41BC-92BE-D237220E421E}" type="presParOf" srcId="{5E631A7E-1D95-4FB6-AD3D-009F9EC48635}" destId="{335B78B1-0FB2-4A42-9E59-0C031DF29DA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5ED7F-9CFB-42E3-9AC3-70A2F78BCCF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5838DB8D-B12F-44FB-88ED-61EAD38D858B}">
      <dgm:prSet/>
      <dgm:spPr/>
      <dgm:t>
        <a:bodyPr/>
        <a:lstStyle/>
        <a:p>
          <a:r>
            <a:rPr lang="en-US" dirty="0"/>
            <a:t>A Platform to  Manage a Researcher’s and  Institutions Data/Metadata</a:t>
          </a:r>
          <a:br>
            <a:rPr lang="en-US" dirty="0"/>
          </a:br>
          <a:endParaRPr lang="en-US" dirty="0"/>
        </a:p>
      </dgm:t>
    </dgm:pt>
    <dgm:pt modelId="{EF6F5FA1-E444-4043-8483-E5D5B9695042}" type="parTrans" cxnId="{3B572C8E-3B28-458B-B47D-EE238A97CCF1}">
      <dgm:prSet/>
      <dgm:spPr/>
      <dgm:t>
        <a:bodyPr/>
        <a:lstStyle/>
        <a:p>
          <a:endParaRPr lang="en-US"/>
        </a:p>
      </dgm:t>
    </dgm:pt>
    <dgm:pt modelId="{C62C3522-66C3-40A6-8FF8-9EAE34160607}" type="sibTrans" cxnId="{3B572C8E-3B28-458B-B47D-EE238A97CCF1}">
      <dgm:prSet/>
      <dgm:spPr/>
      <dgm:t>
        <a:bodyPr/>
        <a:lstStyle/>
        <a:p>
          <a:endParaRPr lang="en-US"/>
        </a:p>
      </dgm:t>
    </dgm:pt>
    <dgm:pt modelId="{1AEE2417-E7F8-4A34-9989-ED0A3825A09E}">
      <dgm:prSet/>
      <dgm:spPr/>
      <dgm:t>
        <a:bodyPr/>
        <a:lstStyle/>
        <a:p>
          <a:r>
            <a:rPr lang="en-US"/>
            <a:t>Permalinking Strategy for Data Citation </a:t>
          </a:r>
          <a:br>
            <a:rPr lang="en-US"/>
          </a:br>
          <a:endParaRPr lang="en-US"/>
        </a:p>
      </dgm:t>
    </dgm:pt>
    <dgm:pt modelId="{1DD8FED1-DCF2-40B5-8C88-7A3D744AF346}" type="parTrans" cxnId="{F8E602DE-F9D2-4297-8BF4-072F15E079EF}">
      <dgm:prSet/>
      <dgm:spPr/>
      <dgm:t>
        <a:bodyPr/>
        <a:lstStyle/>
        <a:p>
          <a:endParaRPr lang="en-US"/>
        </a:p>
      </dgm:t>
    </dgm:pt>
    <dgm:pt modelId="{3FDF9E62-9D7A-4758-AF41-482CF38D5F55}" type="sibTrans" cxnId="{F8E602DE-F9D2-4297-8BF4-072F15E079EF}">
      <dgm:prSet/>
      <dgm:spPr/>
      <dgm:t>
        <a:bodyPr/>
        <a:lstStyle/>
        <a:p>
          <a:endParaRPr lang="en-US"/>
        </a:p>
      </dgm:t>
    </dgm:pt>
    <dgm:pt modelId="{5F845B76-23C1-4209-BAA4-9568D05FE2A1}">
      <dgm:prSet/>
      <dgm:spPr/>
      <dgm:t>
        <a:bodyPr/>
        <a:lstStyle/>
        <a:p>
          <a:r>
            <a:rPr lang="en-US"/>
            <a:t>Way to Manage Large Grant Compliance</a:t>
          </a:r>
          <a:br>
            <a:rPr lang="en-US"/>
          </a:br>
          <a:endParaRPr lang="en-US"/>
        </a:p>
      </dgm:t>
    </dgm:pt>
    <dgm:pt modelId="{22AD562C-BFAB-4FC8-A375-51F834F5FE9F}" type="parTrans" cxnId="{61E9128B-5679-4E75-AF40-DB861AE3A9DC}">
      <dgm:prSet/>
      <dgm:spPr/>
      <dgm:t>
        <a:bodyPr/>
        <a:lstStyle/>
        <a:p>
          <a:endParaRPr lang="en-US"/>
        </a:p>
      </dgm:t>
    </dgm:pt>
    <dgm:pt modelId="{BF308FD7-5B1D-482D-96DA-099F01580746}" type="sibTrans" cxnId="{61E9128B-5679-4E75-AF40-DB861AE3A9DC}">
      <dgm:prSet/>
      <dgm:spPr/>
      <dgm:t>
        <a:bodyPr/>
        <a:lstStyle/>
        <a:p>
          <a:endParaRPr lang="en-US"/>
        </a:p>
      </dgm:t>
    </dgm:pt>
    <dgm:pt modelId="{1EC9E5A5-7BD8-4DAD-BE74-E2A3595FAD2C}">
      <dgm:prSet/>
      <dgm:spPr/>
      <dgm:t>
        <a:bodyPr/>
        <a:lstStyle/>
        <a:p>
          <a:r>
            <a:rPr lang="en-US"/>
            <a:t>Data Archiving and Sharing Strategy</a:t>
          </a:r>
        </a:p>
      </dgm:t>
    </dgm:pt>
    <dgm:pt modelId="{07F73D01-7A87-4F16-A53A-FB9E063687D2}" type="parTrans" cxnId="{AE86CEA0-CD0D-4B44-8145-37BE86EE027D}">
      <dgm:prSet/>
      <dgm:spPr/>
      <dgm:t>
        <a:bodyPr/>
        <a:lstStyle/>
        <a:p>
          <a:endParaRPr lang="en-US"/>
        </a:p>
      </dgm:t>
    </dgm:pt>
    <dgm:pt modelId="{B12E54DD-9737-41AC-9BE3-D533E28FFC33}" type="sibTrans" cxnId="{AE86CEA0-CD0D-4B44-8145-37BE86EE027D}">
      <dgm:prSet/>
      <dgm:spPr/>
      <dgm:t>
        <a:bodyPr/>
        <a:lstStyle/>
        <a:p>
          <a:endParaRPr lang="en-US"/>
        </a:p>
      </dgm:t>
    </dgm:pt>
    <dgm:pt modelId="{F8E33BE9-83F3-4A40-A2D2-9DFB8291736D}" type="pres">
      <dgm:prSet presAssocID="{5115ED7F-9CFB-42E3-9AC3-70A2F78BCCF3}" presName="matrix" presStyleCnt="0">
        <dgm:presLayoutVars>
          <dgm:chMax val="1"/>
          <dgm:dir/>
          <dgm:resizeHandles val="exact"/>
        </dgm:presLayoutVars>
      </dgm:prSet>
      <dgm:spPr/>
    </dgm:pt>
    <dgm:pt modelId="{B9965ED3-409D-4E9B-82F1-F07373CAE77E}" type="pres">
      <dgm:prSet presAssocID="{5115ED7F-9CFB-42E3-9AC3-70A2F78BCCF3}" presName="axisShape" presStyleLbl="bgShp" presStyleIdx="0" presStyleCnt="1"/>
      <dgm:spPr/>
    </dgm:pt>
    <dgm:pt modelId="{E84179C0-0DA0-4583-94D5-1E49F0A57F80}" type="pres">
      <dgm:prSet presAssocID="{5115ED7F-9CFB-42E3-9AC3-70A2F78BCCF3}" presName="rect1" presStyleLbl="node1" presStyleIdx="0" presStyleCnt="4">
        <dgm:presLayoutVars>
          <dgm:chMax val="0"/>
          <dgm:chPref val="0"/>
          <dgm:bulletEnabled val="1"/>
        </dgm:presLayoutVars>
      </dgm:prSet>
      <dgm:spPr/>
    </dgm:pt>
    <dgm:pt modelId="{E623E17A-4889-4ABE-9DE1-545D1E93685F}" type="pres">
      <dgm:prSet presAssocID="{5115ED7F-9CFB-42E3-9AC3-70A2F78BCCF3}" presName="rect2" presStyleLbl="node1" presStyleIdx="1" presStyleCnt="4">
        <dgm:presLayoutVars>
          <dgm:chMax val="0"/>
          <dgm:chPref val="0"/>
          <dgm:bulletEnabled val="1"/>
        </dgm:presLayoutVars>
      </dgm:prSet>
      <dgm:spPr/>
    </dgm:pt>
    <dgm:pt modelId="{0D14859F-6B6F-47B4-8367-9F979911C317}" type="pres">
      <dgm:prSet presAssocID="{5115ED7F-9CFB-42E3-9AC3-70A2F78BCCF3}" presName="rect3" presStyleLbl="node1" presStyleIdx="2" presStyleCnt="4">
        <dgm:presLayoutVars>
          <dgm:chMax val="0"/>
          <dgm:chPref val="0"/>
          <dgm:bulletEnabled val="1"/>
        </dgm:presLayoutVars>
      </dgm:prSet>
      <dgm:spPr/>
    </dgm:pt>
    <dgm:pt modelId="{5AFB3BCB-E7C3-442F-8FBA-BB3EBFC8576A}" type="pres">
      <dgm:prSet presAssocID="{5115ED7F-9CFB-42E3-9AC3-70A2F78BCCF3}" presName="rect4" presStyleLbl="node1" presStyleIdx="3" presStyleCnt="4">
        <dgm:presLayoutVars>
          <dgm:chMax val="0"/>
          <dgm:chPref val="0"/>
          <dgm:bulletEnabled val="1"/>
        </dgm:presLayoutVars>
      </dgm:prSet>
      <dgm:spPr/>
    </dgm:pt>
  </dgm:ptLst>
  <dgm:cxnLst>
    <dgm:cxn modelId="{EB0A862A-3D46-48EA-8B60-E7E08F51DE4B}" type="presOf" srcId="{5F845B76-23C1-4209-BAA4-9568D05FE2A1}" destId="{0D14859F-6B6F-47B4-8367-9F979911C317}" srcOrd="0" destOrd="0" presId="urn:microsoft.com/office/officeart/2005/8/layout/matrix2"/>
    <dgm:cxn modelId="{0B5C6140-0475-4860-B61F-FF80EB7AD7A7}" type="presOf" srcId="{1EC9E5A5-7BD8-4DAD-BE74-E2A3595FAD2C}" destId="{5AFB3BCB-E7C3-442F-8FBA-BB3EBFC8576A}" srcOrd="0" destOrd="0" presId="urn:microsoft.com/office/officeart/2005/8/layout/matrix2"/>
    <dgm:cxn modelId="{61E9128B-5679-4E75-AF40-DB861AE3A9DC}" srcId="{5115ED7F-9CFB-42E3-9AC3-70A2F78BCCF3}" destId="{5F845B76-23C1-4209-BAA4-9568D05FE2A1}" srcOrd="2" destOrd="0" parTransId="{22AD562C-BFAB-4FC8-A375-51F834F5FE9F}" sibTransId="{BF308FD7-5B1D-482D-96DA-099F01580746}"/>
    <dgm:cxn modelId="{3B572C8E-3B28-458B-B47D-EE238A97CCF1}" srcId="{5115ED7F-9CFB-42E3-9AC3-70A2F78BCCF3}" destId="{5838DB8D-B12F-44FB-88ED-61EAD38D858B}" srcOrd="0" destOrd="0" parTransId="{EF6F5FA1-E444-4043-8483-E5D5B9695042}" sibTransId="{C62C3522-66C3-40A6-8FF8-9EAE34160607}"/>
    <dgm:cxn modelId="{713E7E9F-9EF3-4072-BE71-F5203CA54792}" type="presOf" srcId="{5838DB8D-B12F-44FB-88ED-61EAD38D858B}" destId="{E84179C0-0DA0-4583-94D5-1E49F0A57F80}" srcOrd="0" destOrd="0" presId="urn:microsoft.com/office/officeart/2005/8/layout/matrix2"/>
    <dgm:cxn modelId="{AE86CEA0-CD0D-4B44-8145-37BE86EE027D}" srcId="{5115ED7F-9CFB-42E3-9AC3-70A2F78BCCF3}" destId="{1EC9E5A5-7BD8-4DAD-BE74-E2A3595FAD2C}" srcOrd="3" destOrd="0" parTransId="{07F73D01-7A87-4F16-A53A-FB9E063687D2}" sibTransId="{B12E54DD-9737-41AC-9BE3-D533E28FFC33}"/>
    <dgm:cxn modelId="{A16051C0-6E9E-4642-96B5-3F9AA4C2073E}" type="presOf" srcId="{1AEE2417-E7F8-4A34-9989-ED0A3825A09E}" destId="{E623E17A-4889-4ABE-9DE1-545D1E93685F}" srcOrd="0" destOrd="0" presId="urn:microsoft.com/office/officeart/2005/8/layout/matrix2"/>
    <dgm:cxn modelId="{C1E374D2-F02F-4997-83D4-0A396A5244BF}" type="presOf" srcId="{5115ED7F-9CFB-42E3-9AC3-70A2F78BCCF3}" destId="{F8E33BE9-83F3-4A40-A2D2-9DFB8291736D}" srcOrd="0" destOrd="0" presId="urn:microsoft.com/office/officeart/2005/8/layout/matrix2"/>
    <dgm:cxn modelId="{F8E602DE-F9D2-4297-8BF4-072F15E079EF}" srcId="{5115ED7F-9CFB-42E3-9AC3-70A2F78BCCF3}" destId="{1AEE2417-E7F8-4A34-9989-ED0A3825A09E}" srcOrd="1" destOrd="0" parTransId="{1DD8FED1-DCF2-40B5-8C88-7A3D744AF346}" sibTransId="{3FDF9E62-9D7A-4758-AF41-482CF38D5F55}"/>
    <dgm:cxn modelId="{B5C0DDDF-EFD9-48C8-AADD-549C3F0BCECD}" type="presParOf" srcId="{F8E33BE9-83F3-4A40-A2D2-9DFB8291736D}" destId="{B9965ED3-409D-4E9B-82F1-F07373CAE77E}" srcOrd="0" destOrd="0" presId="urn:microsoft.com/office/officeart/2005/8/layout/matrix2"/>
    <dgm:cxn modelId="{0C70B1F8-7787-4BE2-A115-47B5175828C1}" type="presParOf" srcId="{F8E33BE9-83F3-4A40-A2D2-9DFB8291736D}" destId="{E84179C0-0DA0-4583-94D5-1E49F0A57F80}" srcOrd="1" destOrd="0" presId="urn:microsoft.com/office/officeart/2005/8/layout/matrix2"/>
    <dgm:cxn modelId="{200F092C-0A1C-45C8-9927-D47D4BBD6316}" type="presParOf" srcId="{F8E33BE9-83F3-4A40-A2D2-9DFB8291736D}" destId="{E623E17A-4889-4ABE-9DE1-545D1E93685F}" srcOrd="2" destOrd="0" presId="urn:microsoft.com/office/officeart/2005/8/layout/matrix2"/>
    <dgm:cxn modelId="{E41ECF60-CDE7-4209-B5B8-313B4632A095}" type="presParOf" srcId="{F8E33BE9-83F3-4A40-A2D2-9DFB8291736D}" destId="{0D14859F-6B6F-47B4-8367-9F979911C317}" srcOrd="3" destOrd="0" presId="urn:microsoft.com/office/officeart/2005/8/layout/matrix2"/>
    <dgm:cxn modelId="{18729AB2-C0A8-473E-9216-87277204AE0D}" type="presParOf" srcId="{F8E33BE9-83F3-4A40-A2D2-9DFB8291736D}" destId="{5AFB3BCB-E7C3-442F-8FBA-BB3EBFC8576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2990F-EEEE-418F-A1C4-3A04D5F45382}"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1E78812-04FD-450C-AD0D-131094BC58B1}">
      <dgm:prSet/>
      <dgm:spPr/>
      <dgm:t>
        <a:bodyPr/>
        <a:lstStyle/>
        <a:p>
          <a:r>
            <a:rPr lang="en-US" dirty="0"/>
            <a:t>Transformation of Research and Information Outreach Services</a:t>
          </a:r>
          <a:br>
            <a:rPr lang="en-US" dirty="0"/>
          </a:br>
          <a:r>
            <a:rPr lang="en-US" dirty="0"/>
            <a:t>(Reference &amp; Subject Librarians)</a:t>
          </a:r>
        </a:p>
      </dgm:t>
    </dgm:pt>
    <dgm:pt modelId="{5B2963DB-08A8-4D93-ADA1-13CFF532F246}" type="parTrans" cxnId="{8F0A8F9A-69FC-4CC0-8C58-306A53B92DF8}">
      <dgm:prSet/>
      <dgm:spPr/>
      <dgm:t>
        <a:bodyPr/>
        <a:lstStyle/>
        <a:p>
          <a:endParaRPr lang="en-US"/>
        </a:p>
      </dgm:t>
    </dgm:pt>
    <dgm:pt modelId="{DED41B76-B6EF-4B98-B7A5-CFB4F760D888}" type="sibTrans" cxnId="{8F0A8F9A-69FC-4CC0-8C58-306A53B92DF8}">
      <dgm:prSet/>
      <dgm:spPr/>
      <dgm:t>
        <a:bodyPr/>
        <a:lstStyle/>
        <a:p>
          <a:endParaRPr lang="en-US"/>
        </a:p>
      </dgm:t>
    </dgm:pt>
    <dgm:pt modelId="{BC8A9213-4ECC-4AD6-ADAB-8AD0A6CB29B6}">
      <dgm:prSet/>
      <dgm:spPr/>
      <dgm:t>
        <a:bodyPr/>
        <a:lstStyle/>
        <a:p>
          <a:r>
            <a:rPr lang="en-US"/>
            <a:t>University IT Adopts New Ocelot Chatbot Infrastructure</a:t>
          </a:r>
        </a:p>
      </dgm:t>
    </dgm:pt>
    <dgm:pt modelId="{B31917A7-192D-4478-9F6C-F1BF35C61147}" type="parTrans" cxnId="{4FAA493C-534A-4EAE-BEF1-7365AF241709}">
      <dgm:prSet/>
      <dgm:spPr/>
      <dgm:t>
        <a:bodyPr/>
        <a:lstStyle/>
        <a:p>
          <a:endParaRPr lang="en-US"/>
        </a:p>
      </dgm:t>
    </dgm:pt>
    <dgm:pt modelId="{4259927E-A345-4096-950D-EF3784714246}" type="sibTrans" cxnId="{4FAA493C-534A-4EAE-BEF1-7365AF241709}">
      <dgm:prSet/>
      <dgm:spPr/>
      <dgm:t>
        <a:bodyPr/>
        <a:lstStyle/>
        <a:p>
          <a:endParaRPr lang="en-US"/>
        </a:p>
      </dgm:t>
    </dgm:pt>
    <dgm:pt modelId="{79DD941D-D917-49A3-803A-B622AAAAFFC3}">
      <dgm:prSet/>
      <dgm:spPr/>
      <dgm:t>
        <a:bodyPr/>
        <a:lstStyle/>
        <a:p>
          <a:r>
            <a:rPr lang="en-US"/>
            <a:t>Digital and Collection Services receives New Libraries</a:t>
          </a:r>
          <a:br>
            <a:rPr lang="en-US"/>
          </a:br>
          <a:r>
            <a:rPr lang="en-US"/>
            <a:t>Chatbot Administrator</a:t>
          </a:r>
        </a:p>
      </dgm:t>
    </dgm:pt>
    <dgm:pt modelId="{A53563F6-60A4-4FEB-90D6-0FE3FE2AC3A3}" type="parTrans" cxnId="{6180AD9C-B3C4-4A47-A4FC-FC7BDA6455B8}">
      <dgm:prSet/>
      <dgm:spPr/>
      <dgm:t>
        <a:bodyPr/>
        <a:lstStyle/>
        <a:p>
          <a:endParaRPr lang="en-US"/>
        </a:p>
      </dgm:t>
    </dgm:pt>
    <dgm:pt modelId="{19F2F622-5787-47BD-A6DB-521308A302DA}" type="sibTrans" cxnId="{6180AD9C-B3C4-4A47-A4FC-FC7BDA6455B8}">
      <dgm:prSet/>
      <dgm:spPr/>
      <dgm:t>
        <a:bodyPr/>
        <a:lstStyle/>
        <a:p>
          <a:endParaRPr lang="en-US"/>
        </a:p>
      </dgm:t>
    </dgm:pt>
    <dgm:pt modelId="{87B0DA66-F19B-4125-AB73-CBD30455058D}">
      <dgm:prSet/>
      <dgm:spPr/>
      <dgm:t>
        <a:bodyPr/>
        <a:lstStyle/>
        <a:p>
          <a:r>
            <a:rPr lang="en-US" dirty="0"/>
            <a:t>Future  Natural Language </a:t>
          </a:r>
          <a:br>
            <a:rPr lang="en-US" dirty="0"/>
          </a:br>
          <a:r>
            <a:rPr lang="en-US" dirty="0"/>
            <a:t>Processing R&amp;D </a:t>
          </a:r>
          <a:br>
            <a:rPr lang="en-US" dirty="0"/>
          </a:br>
          <a:r>
            <a:rPr lang="en-US" dirty="0"/>
            <a:t>(GPT3-4, DeepMind Gopher)</a:t>
          </a:r>
        </a:p>
      </dgm:t>
    </dgm:pt>
    <dgm:pt modelId="{260AA833-FF09-446F-85D2-A31F58EF1798}" type="parTrans" cxnId="{E55DFE20-9BD6-4F84-A611-6CAD6FD972F4}">
      <dgm:prSet/>
      <dgm:spPr/>
      <dgm:t>
        <a:bodyPr/>
        <a:lstStyle/>
        <a:p>
          <a:endParaRPr lang="en-US"/>
        </a:p>
      </dgm:t>
    </dgm:pt>
    <dgm:pt modelId="{32C9EFEF-9CC4-421F-8520-C576A9EBB6F2}" type="sibTrans" cxnId="{E55DFE20-9BD6-4F84-A611-6CAD6FD972F4}">
      <dgm:prSet/>
      <dgm:spPr/>
      <dgm:t>
        <a:bodyPr/>
        <a:lstStyle/>
        <a:p>
          <a:endParaRPr lang="en-US"/>
        </a:p>
      </dgm:t>
    </dgm:pt>
    <dgm:pt modelId="{4D426ED1-1536-464A-828D-20707E6D64EF}" type="pres">
      <dgm:prSet presAssocID="{17F2990F-EEEE-418F-A1C4-3A04D5F45382}" presName="linearFlow" presStyleCnt="0">
        <dgm:presLayoutVars>
          <dgm:resizeHandles val="exact"/>
        </dgm:presLayoutVars>
      </dgm:prSet>
      <dgm:spPr/>
    </dgm:pt>
    <dgm:pt modelId="{55093B8E-89C7-47C2-86FA-94CBBF257D4C}" type="pres">
      <dgm:prSet presAssocID="{A1E78812-04FD-450C-AD0D-131094BC58B1}" presName="node" presStyleLbl="node1" presStyleIdx="0" presStyleCnt="4">
        <dgm:presLayoutVars>
          <dgm:bulletEnabled val="1"/>
        </dgm:presLayoutVars>
      </dgm:prSet>
      <dgm:spPr/>
    </dgm:pt>
    <dgm:pt modelId="{D909C4D2-381F-4571-8A2F-F372122DF1F3}" type="pres">
      <dgm:prSet presAssocID="{DED41B76-B6EF-4B98-B7A5-CFB4F760D888}" presName="sibTrans" presStyleLbl="sibTrans2D1" presStyleIdx="0" presStyleCnt="3"/>
      <dgm:spPr/>
    </dgm:pt>
    <dgm:pt modelId="{9C9A32D3-5FA2-426C-8392-8F054529861D}" type="pres">
      <dgm:prSet presAssocID="{DED41B76-B6EF-4B98-B7A5-CFB4F760D888}" presName="connectorText" presStyleLbl="sibTrans2D1" presStyleIdx="0" presStyleCnt="3"/>
      <dgm:spPr/>
    </dgm:pt>
    <dgm:pt modelId="{061BA01F-BCCD-4310-84D7-B8E5C6F16885}" type="pres">
      <dgm:prSet presAssocID="{BC8A9213-4ECC-4AD6-ADAB-8AD0A6CB29B6}" presName="node" presStyleLbl="node1" presStyleIdx="1" presStyleCnt="4">
        <dgm:presLayoutVars>
          <dgm:bulletEnabled val="1"/>
        </dgm:presLayoutVars>
      </dgm:prSet>
      <dgm:spPr/>
    </dgm:pt>
    <dgm:pt modelId="{8B6FD73E-B14C-40C2-9EF4-80912712891F}" type="pres">
      <dgm:prSet presAssocID="{4259927E-A345-4096-950D-EF3784714246}" presName="sibTrans" presStyleLbl="sibTrans2D1" presStyleIdx="1" presStyleCnt="3"/>
      <dgm:spPr/>
    </dgm:pt>
    <dgm:pt modelId="{3ACDDEBE-E36A-4803-A300-848D83326E27}" type="pres">
      <dgm:prSet presAssocID="{4259927E-A345-4096-950D-EF3784714246}" presName="connectorText" presStyleLbl="sibTrans2D1" presStyleIdx="1" presStyleCnt="3"/>
      <dgm:spPr/>
    </dgm:pt>
    <dgm:pt modelId="{14EDD890-9795-4B45-AA4E-B24201BB3FFA}" type="pres">
      <dgm:prSet presAssocID="{79DD941D-D917-49A3-803A-B622AAAAFFC3}" presName="node" presStyleLbl="node1" presStyleIdx="2" presStyleCnt="4">
        <dgm:presLayoutVars>
          <dgm:bulletEnabled val="1"/>
        </dgm:presLayoutVars>
      </dgm:prSet>
      <dgm:spPr/>
    </dgm:pt>
    <dgm:pt modelId="{E9E1DFB5-D0DE-492F-8978-E241EFF1FB68}" type="pres">
      <dgm:prSet presAssocID="{19F2F622-5787-47BD-A6DB-521308A302DA}" presName="sibTrans" presStyleLbl="sibTrans2D1" presStyleIdx="2" presStyleCnt="3"/>
      <dgm:spPr/>
    </dgm:pt>
    <dgm:pt modelId="{DDEDCE39-6DBF-4AFC-95BC-1C6FDBCB1E9F}" type="pres">
      <dgm:prSet presAssocID="{19F2F622-5787-47BD-A6DB-521308A302DA}" presName="connectorText" presStyleLbl="sibTrans2D1" presStyleIdx="2" presStyleCnt="3"/>
      <dgm:spPr/>
    </dgm:pt>
    <dgm:pt modelId="{37DB29B3-FAC5-481F-90E5-DBCC3C0766A4}" type="pres">
      <dgm:prSet presAssocID="{87B0DA66-F19B-4125-AB73-CBD30455058D}" presName="node" presStyleLbl="node1" presStyleIdx="3" presStyleCnt="4">
        <dgm:presLayoutVars>
          <dgm:bulletEnabled val="1"/>
        </dgm:presLayoutVars>
      </dgm:prSet>
      <dgm:spPr/>
    </dgm:pt>
  </dgm:ptLst>
  <dgm:cxnLst>
    <dgm:cxn modelId="{8B73A900-9125-423F-A585-30F391C2AA0D}" type="presOf" srcId="{4259927E-A345-4096-950D-EF3784714246}" destId="{3ACDDEBE-E36A-4803-A300-848D83326E27}" srcOrd="1" destOrd="0" presId="urn:microsoft.com/office/officeart/2005/8/layout/process2"/>
    <dgm:cxn modelId="{E55DFE20-9BD6-4F84-A611-6CAD6FD972F4}" srcId="{17F2990F-EEEE-418F-A1C4-3A04D5F45382}" destId="{87B0DA66-F19B-4125-AB73-CBD30455058D}" srcOrd="3" destOrd="0" parTransId="{260AA833-FF09-446F-85D2-A31F58EF1798}" sibTransId="{32C9EFEF-9CC4-421F-8520-C576A9EBB6F2}"/>
    <dgm:cxn modelId="{A7D7BB31-C067-4422-8087-20010122640A}" type="presOf" srcId="{DED41B76-B6EF-4B98-B7A5-CFB4F760D888}" destId="{D909C4D2-381F-4571-8A2F-F372122DF1F3}" srcOrd="0" destOrd="0" presId="urn:microsoft.com/office/officeart/2005/8/layout/process2"/>
    <dgm:cxn modelId="{E26DF238-699D-4D8E-94CF-3EA33CEE98E6}" type="presOf" srcId="{79DD941D-D917-49A3-803A-B622AAAAFFC3}" destId="{14EDD890-9795-4B45-AA4E-B24201BB3FFA}" srcOrd="0" destOrd="0" presId="urn:microsoft.com/office/officeart/2005/8/layout/process2"/>
    <dgm:cxn modelId="{C1FE713B-9797-4811-BE51-805E2CCDAC2C}" type="presOf" srcId="{4259927E-A345-4096-950D-EF3784714246}" destId="{8B6FD73E-B14C-40C2-9EF4-80912712891F}" srcOrd="0" destOrd="0" presId="urn:microsoft.com/office/officeart/2005/8/layout/process2"/>
    <dgm:cxn modelId="{4FAA493C-534A-4EAE-BEF1-7365AF241709}" srcId="{17F2990F-EEEE-418F-A1C4-3A04D5F45382}" destId="{BC8A9213-4ECC-4AD6-ADAB-8AD0A6CB29B6}" srcOrd="1" destOrd="0" parTransId="{B31917A7-192D-4478-9F6C-F1BF35C61147}" sibTransId="{4259927E-A345-4096-950D-EF3784714246}"/>
    <dgm:cxn modelId="{71EE174E-3604-4AAD-8043-6CB717BC3A90}" type="presOf" srcId="{A1E78812-04FD-450C-AD0D-131094BC58B1}" destId="{55093B8E-89C7-47C2-86FA-94CBBF257D4C}" srcOrd="0" destOrd="0" presId="urn:microsoft.com/office/officeart/2005/8/layout/process2"/>
    <dgm:cxn modelId="{8F0A8F9A-69FC-4CC0-8C58-306A53B92DF8}" srcId="{17F2990F-EEEE-418F-A1C4-3A04D5F45382}" destId="{A1E78812-04FD-450C-AD0D-131094BC58B1}" srcOrd="0" destOrd="0" parTransId="{5B2963DB-08A8-4D93-ADA1-13CFF532F246}" sibTransId="{DED41B76-B6EF-4B98-B7A5-CFB4F760D888}"/>
    <dgm:cxn modelId="{F448999B-1FBF-4BEA-B332-9B013243873D}" type="presOf" srcId="{17F2990F-EEEE-418F-A1C4-3A04D5F45382}" destId="{4D426ED1-1536-464A-828D-20707E6D64EF}" srcOrd="0" destOrd="0" presId="urn:microsoft.com/office/officeart/2005/8/layout/process2"/>
    <dgm:cxn modelId="{6180AD9C-B3C4-4A47-A4FC-FC7BDA6455B8}" srcId="{17F2990F-EEEE-418F-A1C4-3A04D5F45382}" destId="{79DD941D-D917-49A3-803A-B622AAAAFFC3}" srcOrd="2" destOrd="0" parTransId="{A53563F6-60A4-4FEB-90D6-0FE3FE2AC3A3}" sibTransId="{19F2F622-5787-47BD-A6DB-521308A302DA}"/>
    <dgm:cxn modelId="{2CD3B89C-54F7-4F5D-995F-8AD020209F7C}" type="presOf" srcId="{DED41B76-B6EF-4B98-B7A5-CFB4F760D888}" destId="{9C9A32D3-5FA2-426C-8392-8F054529861D}" srcOrd="1" destOrd="0" presId="urn:microsoft.com/office/officeart/2005/8/layout/process2"/>
    <dgm:cxn modelId="{06C218BB-7D50-4454-896C-DD0A97F40060}" type="presOf" srcId="{19F2F622-5787-47BD-A6DB-521308A302DA}" destId="{DDEDCE39-6DBF-4AFC-95BC-1C6FDBCB1E9F}" srcOrd="1" destOrd="0" presId="urn:microsoft.com/office/officeart/2005/8/layout/process2"/>
    <dgm:cxn modelId="{FA4BC3DB-4F50-4925-8E3C-BD6DEC4BBC26}" type="presOf" srcId="{87B0DA66-F19B-4125-AB73-CBD30455058D}" destId="{37DB29B3-FAC5-481F-90E5-DBCC3C0766A4}" srcOrd="0" destOrd="0" presId="urn:microsoft.com/office/officeart/2005/8/layout/process2"/>
    <dgm:cxn modelId="{3F119ADF-0975-4F7F-9D50-98A020E3A1BB}" type="presOf" srcId="{BC8A9213-4ECC-4AD6-ADAB-8AD0A6CB29B6}" destId="{061BA01F-BCCD-4310-84D7-B8E5C6F16885}" srcOrd="0" destOrd="0" presId="urn:microsoft.com/office/officeart/2005/8/layout/process2"/>
    <dgm:cxn modelId="{8F8769F6-E08B-4C47-B1AC-9B5099B24707}" type="presOf" srcId="{19F2F622-5787-47BD-A6DB-521308A302DA}" destId="{E9E1DFB5-D0DE-492F-8978-E241EFF1FB68}" srcOrd="0" destOrd="0" presId="urn:microsoft.com/office/officeart/2005/8/layout/process2"/>
    <dgm:cxn modelId="{05D8EC65-8AA6-406D-92E5-4847559B3A5E}" type="presParOf" srcId="{4D426ED1-1536-464A-828D-20707E6D64EF}" destId="{55093B8E-89C7-47C2-86FA-94CBBF257D4C}" srcOrd="0" destOrd="0" presId="urn:microsoft.com/office/officeart/2005/8/layout/process2"/>
    <dgm:cxn modelId="{34BC84C1-252E-45A9-8233-11796C2C115A}" type="presParOf" srcId="{4D426ED1-1536-464A-828D-20707E6D64EF}" destId="{D909C4D2-381F-4571-8A2F-F372122DF1F3}" srcOrd="1" destOrd="0" presId="urn:microsoft.com/office/officeart/2005/8/layout/process2"/>
    <dgm:cxn modelId="{5B9AE4C9-B444-41C0-918A-950C3B8B45A7}" type="presParOf" srcId="{D909C4D2-381F-4571-8A2F-F372122DF1F3}" destId="{9C9A32D3-5FA2-426C-8392-8F054529861D}" srcOrd="0" destOrd="0" presId="urn:microsoft.com/office/officeart/2005/8/layout/process2"/>
    <dgm:cxn modelId="{C369186C-DA9A-4E68-BA2D-D723B2C093B0}" type="presParOf" srcId="{4D426ED1-1536-464A-828D-20707E6D64EF}" destId="{061BA01F-BCCD-4310-84D7-B8E5C6F16885}" srcOrd="2" destOrd="0" presId="urn:microsoft.com/office/officeart/2005/8/layout/process2"/>
    <dgm:cxn modelId="{A2EA21AE-C081-47DF-9F25-01DC421C57E7}" type="presParOf" srcId="{4D426ED1-1536-464A-828D-20707E6D64EF}" destId="{8B6FD73E-B14C-40C2-9EF4-80912712891F}" srcOrd="3" destOrd="0" presId="urn:microsoft.com/office/officeart/2005/8/layout/process2"/>
    <dgm:cxn modelId="{B16B1286-CFCB-45DF-8CA3-5FA088AA32B4}" type="presParOf" srcId="{8B6FD73E-B14C-40C2-9EF4-80912712891F}" destId="{3ACDDEBE-E36A-4803-A300-848D83326E27}" srcOrd="0" destOrd="0" presId="urn:microsoft.com/office/officeart/2005/8/layout/process2"/>
    <dgm:cxn modelId="{70868B29-0E24-4723-8328-18BF2EDE77E9}" type="presParOf" srcId="{4D426ED1-1536-464A-828D-20707E6D64EF}" destId="{14EDD890-9795-4B45-AA4E-B24201BB3FFA}" srcOrd="4" destOrd="0" presId="urn:microsoft.com/office/officeart/2005/8/layout/process2"/>
    <dgm:cxn modelId="{AE76B172-2555-4508-8A75-C0AC87B3C899}" type="presParOf" srcId="{4D426ED1-1536-464A-828D-20707E6D64EF}" destId="{E9E1DFB5-D0DE-492F-8978-E241EFF1FB68}" srcOrd="5" destOrd="0" presId="urn:microsoft.com/office/officeart/2005/8/layout/process2"/>
    <dgm:cxn modelId="{1A01CD30-D8B5-47FE-A567-8D25DEFDF55E}" type="presParOf" srcId="{E9E1DFB5-D0DE-492F-8978-E241EFF1FB68}" destId="{DDEDCE39-6DBF-4AFC-95BC-1C6FDBCB1E9F}" srcOrd="0" destOrd="0" presId="urn:microsoft.com/office/officeart/2005/8/layout/process2"/>
    <dgm:cxn modelId="{93E1F83F-5DE3-4E8C-87A1-00F933BF9223}" type="presParOf" srcId="{4D426ED1-1536-464A-828D-20707E6D64EF}" destId="{37DB29B3-FAC5-481F-90E5-DBCC3C0766A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4AE9D3-3C4A-4C89-8018-06AC5A6BCF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E4CD6C-49C0-48B8-B779-2F710DE644CB}">
      <dgm:prSet/>
      <dgm:spPr/>
      <dgm:t>
        <a:bodyPr/>
        <a:lstStyle/>
        <a:p>
          <a:pPr>
            <a:lnSpc>
              <a:spcPct val="100000"/>
            </a:lnSpc>
          </a:pPr>
          <a:r>
            <a:rPr lang="en-US" b="1" dirty="0"/>
            <a:t>Purpose: An AI Working Group</a:t>
          </a:r>
          <a:r>
            <a:rPr lang="en-US" dirty="0"/>
            <a:t>, information sharing, direction, responsibility and  accountability for:  </a:t>
          </a:r>
          <a:br>
            <a:rPr lang="en-US" dirty="0"/>
          </a:br>
          <a:r>
            <a:rPr lang="en-US" dirty="0"/>
            <a:t>       1) Artificial Intelligence Projects, Policy </a:t>
          </a:r>
          <a:br>
            <a:rPr lang="en-US" dirty="0"/>
          </a:br>
          <a:r>
            <a:rPr lang="en-US" dirty="0"/>
            <a:t>            Ethics related discussions </a:t>
          </a:r>
          <a:br>
            <a:rPr lang="en-US" dirty="0"/>
          </a:br>
          <a:r>
            <a:rPr lang="en-US" dirty="0"/>
            <a:t>     </a:t>
          </a:r>
        </a:p>
      </dgm:t>
    </dgm:pt>
    <dgm:pt modelId="{E3710209-1B62-4C47-A057-6C68EA6535C1}" type="parTrans" cxnId="{69BB908B-5557-4180-A258-E62657A108AA}">
      <dgm:prSet/>
      <dgm:spPr/>
      <dgm:t>
        <a:bodyPr/>
        <a:lstStyle/>
        <a:p>
          <a:endParaRPr lang="en-US"/>
        </a:p>
      </dgm:t>
    </dgm:pt>
    <dgm:pt modelId="{33E3FF18-DE02-42F7-BDA5-043C46867F23}" type="sibTrans" cxnId="{69BB908B-5557-4180-A258-E62657A108AA}">
      <dgm:prSet/>
      <dgm:spPr/>
      <dgm:t>
        <a:bodyPr/>
        <a:lstStyle/>
        <a:p>
          <a:endParaRPr lang="en-US"/>
        </a:p>
      </dgm:t>
    </dgm:pt>
    <dgm:pt modelId="{3CBE4B1B-2AC2-48FE-8382-5BF1987D9317}">
      <dgm:prSet/>
      <dgm:spPr/>
      <dgm:t>
        <a:bodyPr/>
        <a:lstStyle/>
        <a:p>
          <a:pPr>
            <a:lnSpc>
              <a:spcPct val="100000"/>
            </a:lnSpc>
          </a:pPr>
          <a:r>
            <a:rPr lang="en-US" b="1" dirty="0"/>
            <a:t>Membership</a:t>
          </a:r>
          <a:r>
            <a:rPr lang="en-US" dirty="0"/>
            <a:t>: Metadata, Acquisitions, Digital Services, Special  Collections, New Technologies,  and  Research Services. (9-10 Staff).  </a:t>
          </a:r>
        </a:p>
      </dgm:t>
    </dgm:pt>
    <dgm:pt modelId="{4BBCEA8A-C87A-4C04-AB15-FED8412F79A9}" type="parTrans" cxnId="{DC51FEB4-9018-49FF-A795-FCF93C904AE5}">
      <dgm:prSet/>
      <dgm:spPr/>
      <dgm:t>
        <a:bodyPr/>
        <a:lstStyle/>
        <a:p>
          <a:endParaRPr lang="en-US"/>
        </a:p>
      </dgm:t>
    </dgm:pt>
    <dgm:pt modelId="{4E406674-01E6-45D4-B0C6-622F258FB455}" type="sibTrans" cxnId="{DC51FEB4-9018-49FF-A795-FCF93C904AE5}">
      <dgm:prSet/>
      <dgm:spPr/>
      <dgm:t>
        <a:bodyPr/>
        <a:lstStyle/>
        <a:p>
          <a:endParaRPr lang="en-US"/>
        </a:p>
      </dgm:t>
    </dgm:pt>
    <dgm:pt modelId="{E29D3444-3307-4C5F-84C4-0BF57516B5A7}" type="pres">
      <dgm:prSet presAssocID="{EA4AE9D3-3C4A-4C89-8018-06AC5A6BCF76}" presName="root" presStyleCnt="0">
        <dgm:presLayoutVars>
          <dgm:dir/>
          <dgm:resizeHandles val="exact"/>
        </dgm:presLayoutVars>
      </dgm:prSet>
      <dgm:spPr/>
    </dgm:pt>
    <dgm:pt modelId="{193954B2-BEA7-4661-BF65-C4D3F36A6EAA}" type="pres">
      <dgm:prSet presAssocID="{BAE4CD6C-49C0-48B8-B779-2F710DE644CB}" presName="compNode" presStyleCnt="0"/>
      <dgm:spPr/>
    </dgm:pt>
    <dgm:pt modelId="{469A20E4-F72D-42DC-99B7-27BF015BC0E3}" type="pres">
      <dgm:prSet presAssocID="{BAE4CD6C-49C0-48B8-B779-2F710DE644CB}" presName="bgRect" presStyleLbl="bgShp" presStyleIdx="0" presStyleCnt="2"/>
      <dgm:spPr/>
    </dgm:pt>
    <dgm:pt modelId="{358E05C3-B652-4F42-ADF4-1F039F931FE9}" type="pres">
      <dgm:prSet presAssocID="{BAE4CD6C-49C0-48B8-B779-2F710DE644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6774F17-9DEE-4658-86FD-112481E7236A}" type="pres">
      <dgm:prSet presAssocID="{BAE4CD6C-49C0-48B8-B779-2F710DE644CB}" presName="spaceRect" presStyleCnt="0"/>
      <dgm:spPr/>
    </dgm:pt>
    <dgm:pt modelId="{CB5CB48F-11EB-44DD-9298-B1DA1C6C1006}" type="pres">
      <dgm:prSet presAssocID="{BAE4CD6C-49C0-48B8-B779-2F710DE644CB}" presName="parTx" presStyleLbl="revTx" presStyleIdx="0" presStyleCnt="2">
        <dgm:presLayoutVars>
          <dgm:chMax val="0"/>
          <dgm:chPref val="0"/>
        </dgm:presLayoutVars>
      </dgm:prSet>
      <dgm:spPr/>
    </dgm:pt>
    <dgm:pt modelId="{19345937-B1E0-4B65-BFAA-8336947EEEAF}" type="pres">
      <dgm:prSet presAssocID="{33E3FF18-DE02-42F7-BDA5-043C46867F23}" presName="sibTrans" presStyleCnt="0"/>
      <dgm:spPr/>
    </dgm:pt>
    <dgm:pt modelId="{32A067A5-29C3-4577-BB7E-E2F8F6E07A8C}" type="pres">
      <dgm:prSet presAssocID="{3CBE4B1B-2AC2-48FE-8382-5BF1987D9317}" presName="compNode" presStyleCnt="0"/>
      <dgm:spPr/>
    </dgm:pt>
    <dgm:pt modelId="{60B3AE29-2D85-4394-A96A-5D96DBE36A02}" type="pres">
      <dgm:prSet presAssocID="{3CBE4B1B-2AC2-48FE-8382-5BF1987D9317}" presName="bgRect" presStyleLbl="bgShp" presStyleIdx="1" presStyleCnt="2"/>
      <dgm:spPr/>
    </dgm:pt>
    <dgm:pt modelId="{FF048E32-D0AC-4941-837C-0A9C356B58B1}" type="pres">
      <dgm:prSet presAssocID="{3CBE4B1B-2AC2-48FE-8382-5BF1987D931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rver"/>
        </a:ext>
      </dgm:extLst>
    </dgm:pt>
    <dgm:pt modelId="{9202A06C-A87C-4EE1-B92F-AF81C2167356}" type="pres">
      <dgm:prSet presAssocID="{3CBE4B1B-2AC2-48FE-8382-5BF1987D9317}" presName="spaceRect" presStyleCnt="0"/>
      <dgm:spPr/>
    </dgm:pt>
    <dgm:pt modelId="{3DF0A58E-36EC-43CE-902C-9761256D9B37}" type="pres">
      <dgm:prSet presAssocID="{3CBE4B1B-2AC2-48FE-8382-5BF1987D9317}" presName="parTx" presStyleLbl="revTx" presStyleIdx="1" presStyleCnt="2">
        <dgm:presLayoutVars>
          <dgm:chMax val="0"/>
          <dgm:chPref val="0"/>
        </dgm:presLayoutVars>
      </dgm:prSet>
      <dgm:spPr/>
    </dgm:pt>
  </dgm:ptLst>
  <dgm:cxnLst>
    <dgm:cxn modelId="{31774F15-8DC7-4096-8E13-676C468ABE33}" type="presOf" srcId="{EA4AE9D3-3C4A-4C89-8018-06AC5A6BCF76}" destId="{E29D3444-3307-4C5F-84C4-0BF57516B5A7}" srcOrd="0" destOrd="0" presId="urn:microsoft.com/office/officeart/2018/2/layout/IconVerticalSolidList"/>
    <dgm:cxn modelId="{3CC1E56C-3F2D-4E67-90CE-44BFDEE4E0FC}" type="presOf" srcId="{BAE4CD6C-49C0-48B8-B779-2F710DE644CB}" destId="{CB5CB48F-11EB-44DD-9298-B1DA1C6C1006}" srcOrd="0" destOrd="0" presId="urn:microsoft.com/office/officeart/2018/2/layout/IconVerticalSolidList"/>
    <dgm:cxn modelId="{E255F087-38CD-46C4-B67C-92C042C51D16}" type="presOf" srcId="{3CBE4B1B-2AC2-48FE-8382-5BF1987D9317}" destId="{3DF0A58E-36EC-43CE-902C-9761256D9B37}" srcOrd="0" destOrd="0" presId="urn:microsoft.com/office/officeart/2018/2/layout/IconVerticalSolidList"/>
    <dgm:cxn modelId="{69BB908B-5557-4180-A258-E62657A108AA}" srcId="{EA4AE9D3-3C4A-4C89-8018-06AC5A6BCF76}" destId="{BAE4CD6C-49C0-48B8-B779-2F710DE644CB}" srcOrd="0" destOrd="0" parTransId="{E3710209-1B62-4C47-A057-6C68EA6535C1}" sibTransId="{33E3FF18-DE02-42F7-BDA5-043C46867F23}"/>
    <dgm:cxn modelId="{DC51FEB4-9018-49FF-A795-FCF93C904AE5}" srcId="{EA4AE9D3-3C4A-4C89-8018-06AC5A6BCF76}" destId="{3CBE4B1B-2AC2-48FE-8382-5BF1987D9317}" srcOrd="1" destOrd="0" parTransId="{4BBCEA8A-C87A-4C04-AB15-FED8412F79A9}" sibTransId="{4E406674-01E6-45D4-B0C6-622F258FB455}"/>
    <dgm:cxn modelId="{5BEDCCF9-D162-46D7-B4D8-03732A46EDBE}" type="presParOf" srcId="{E29D3444-3307-4C5F-84C4-0BF57516B5A7}" destId="{193954B2-BEA7-4661-BF65-C4D3F36A6EAA}" srcOrd="0" destOrd="0" presId="urn:microsoft.com/office/officeart/2018/2/layout/IconVerticalSolidList"/>
    <dgm:cxn modelId="{97D3A03C-80E8-4DFC-ACFD-70862532F496}" type="presParOf" srcId="{193954B2-BEA7-4661-BF65-C4D3F36A6EAA}" destId="{469A20E4-F72D-42DC-99B7-27BF015BC0E3}" srcOrd="0" destOrd="0" presId="urn:microsoft.com/office/officeart/2018/2/layout/IconVerticalSolidList"/>
    <dgm:cxn modelId="{9F87C21F-D77E-4EB3-AA52-9985AB0E3D93}" type="presParOf" srcId="{193954B2-BEA7-4661-BF65-C4D3F36A6EAA}" destId="{358E05C3-B652-4F42-ADF4-1F039F931FE9}" srcOrd="1" destOrd="0" presId="urn:microsoft.com/office/officeart/2018/2/layout/IconVerticalSolidList"/>
    <dgm:cxn modelId="{D4117832-3BCE-413A-8446-DA0DBA62B353}" type="presParOf" srcId="{193954B2-BEA7-4661-BF65-C4D3F36A6EAA}" destId="{36774F17-9DEE-4658-86FD-112481E7236A}" srcOrd="2" destOrd="0" presId="urn:microsoft.com/office/officeart/2018/2/layout/IconVerticalSolidList"/>
    <dgm:cxn modelId="{6CB23194-D3C6-47E9-8616-2276048B69B9}" type="presParOf" srcId="{193954B2-BEA7-4661-BF65-C4D3F36A6EAA}" destId="{CB5CB48F-11EB-44DD-9298-B1DA1C6C1006}" srcOrd="3" destOrd="0" presId="urn:microsoft.com/office/officeart/2018/2/layout/IconVerticalSolidList"/>
    <dgm:cxn modelId="{6761212D-86A9-451A-ADAF-5B70A3338E85}" type="presParOf" srcId="{E29D3444-3307-4C5F-84C4-0BF57516B5A7}" destId="{19345937-B1E0-4B65-BFAA-8336947EEEAF}" srcOrd="1" destOrd="0" presId="urn:microsoft.com/office/officeart/2018/2/layout/IconVerticalSolidList"/>
    <dgm:cxn modelId="{1DDC54BD-D1D8-4CEE-BD61-D4D1636F0A1C}" type="presParOf" srcId="{E29D3444-3307-4C5F-84C4-0BF57516B5A7}" destId="{32A067A5-29C3-4577-BB7E-E2F8F6E07A8C}" srcOrd="2" destOrd="0" presId="urn:microsoft.com/office/officeart/2018/2/layout/IconVerticalSolidList"/>
    <dgm:cxn modelId="{5B35B1CF-D8D1-4D3B-8B74-5C78C88CF625}" type="presParOf" srcId="{32A067A5-29C3-4577-BB7E-E2F8F6E07A8C}" destId="{60B3AE29-2D85-4394-A96A-5D96DBE36A02}" srcOrd="0" destOrd="0" presId="urn:microsoft.com/office/officeart/2018/2/layout/IconVerticalSolidList"/>
    <dgm:cxn modelId="{0AE1F980-4C52-4957-95CD-08D10CF15931}" type="presParOf" srcId="{32A067A5-29C3-4577-BB7E-E2F8F6E07A8C}" destId="{FF048E32-D0AC-4941-837C-0A9C356B58B1}" srcOrd="1" destOrd="0" presId="urn:microsoft.com/office/officeart/2018/2/layout/IconVerticalSolidList"/>
    <dgm:cxn modelId="{0A6F1115-8158-4592-BE66-B081DA3861FE}" type="presParOf" srcId="{32A067A5-29C3-4577-BB7E-E2F8F6E07A8C}" destId="{9202A06C-A87C-4EE1-B92F-AF81C2167356}" srcOrd="2" destOrd="0" presId="urn:microsoft.com/office/officeart/2018/2/layout/IconVerticalSolidList"/>
    <dgm:cxn modelId="{39138E80-7B15-4261-A0C8-09577F81A8E4}" type="presParOf" srcId="{32A067A5-29C3-4577-BB7E-E2F8F6E07A8C}" destId="{3DF0A58E-36EC-43CE-902C-9761256D9B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20384-8D76-417C-AC78-100087D745BA}">
      <dsp:nvSpPr>
        <dsp:cNvPr id="0" name=""/>
        <dsp:cNvSpPr/>
      </dsp:nvSpPr>
      <dsp:spPr>
        <a:xfrm>
          <a:off x="198521" y="739743"/>
          <a:ext cx="2130226" cy="1621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06BEF-A14B-4C98-897E-0E851629B63F}">
      <dsp:nvSpPr>
        <dsp:cNvPr id="0" name=""/>
        <dsp:cNvSpPr/>
      </dsp:nvSpPr>
      <dsp:spPr>
        <a:xfrm>
          <a:off x="9259" y="2509094"/>
          <a:ext cx="250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Large Academic Library system,  ARL Library</a:t>
          </a:r>
          <a:br>
            <a:rPr lang="en-US" sz="1400" kern="1200" dirty="0"/>
          </a:br>
          <a:r>
            <a:rPr lang="en-US" sz="1400" kern="1200" dirty="0"/>
            <a:t>Main campus Library  and other offsite libraries (Health Professions, Austin/</a:t>
          </a:r>
          <a:r>
            <a:rPr lang="en-US" sz="1400" kern="1200" dirty="0" err="1"/>
            <a:t>Roundrock</a:t>
          </a:r>
          <a:r>
            <a:rPr lang="en-US" sz="1400" kern="1200" dirty="0"/>
            <a:t>)</a:t>
          </a:r>
        </a:p>
      </dsp:txBody>
      <dsp:txXfrm>
        <a:off x="9259" y="2509094"/>
        <a:ext cx="2508750" cy="1102500"/>
      </dsp:txXfrm>
    </dsp:sp>
    <dsp:sp modelId="{30564E19-6BB1-45E2-8909-EA06CAC4E0F9}">
      <dsp:nvSpPr>
        <dsp:cNvPr id="0" name=""/>
        <dsp:cNvSpPr/>
      </dsp:nvSpPr>
      <dsp:spPr>
        <a:xfrm>
          <a:off x="3064726" y="465767"/>
          <a:ext cx="2293380" cy="21742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5B78B1-0FB2-4A42-9E59-0C031DF29DA8}">
      <dsp:nvSpPr>
        <dsp:cNvPr id="0" name=""/>
        <dsp:cNvSpPr/>
      </dsp:nvSpPr>
      <dsp:spPr>
        <a:xfrm>
          <a:off x="2957041" y="2647168"/>
          <a:ext cx="250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Texas State University,  Undergraduate, Graduate and Doctoral Institution  40,000 Students</a:t>
          </a:r>
        </a:p>
      </dsp:txBody>
      <dsp:txXfrm>
        <a:off x="2957041" y="2647168"/>
        <a:ext cx="2508750" cy="110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5ED3-409D-4E9B-82F1-F07373CAE77E}">
      <dsp:nvSpPr>
        <dsp:cNvPr id="0" name=""/>
        <dsp:cNvSpPr/>
      </dsp:nvSpPr>
      <dsp:spPr>
        <a:xfrm>
          <a:off x="556418" y="0"/>
          <a:ext cx="4525963" cy="4525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4179C0-0DA0-4583-94D5-1E49F0A57F80}">
      <dsp:nvSpPr>
        <dsp:cNvPr id="0" name=""/>
        <dsp:cNvSpPr/>
      </dsp:nvSpPr>
      <dsp:spPr>
        <a:xfrm>
          <a:off x="850606" y="294187"/>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 Platform to  Manage a Researcher’s and  Institutions Data/Metadata</a:t>
          </a:r>
          <a:br>
            <a:rPr lang="en-US" sz="1700" kern="1200" dirty="0"/>
          </a:br>
          <a:endParaRPr lang="en-US" sz="1700" kern="1200" dirty="0"/>
        </a:p>
      </dsp:txBody>
      <dsp:txXfrm>
        <a:off x="938982" y="382563"/>
        <a:ext cx="1633633" cy="1633633"/>
      </dsp:txXfrm>
    </dsp:sp>
    <dsp:sp modelId="{E623E17A-4889-4ABE-9DE1-545D1E93685F}">
      <dsp:nvSpPr>
        <dsp:cNvPr id="0" name=""/>
        <dsp:cNvSpPr/>
      </dsp:nvSpPr>
      <dsp:spPr>
        <a:xfrm>
          <a:off x="2977808" y="294187"/>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Permalinking Strategy for Data Citation </a:t>
          </a:r>
          <a:br>
            <a:rPr lang="en-US" sz="1700" kern="1200"/>
          </a:br>
          <a:endParaRPr lang="en-US" sz="1700" kern="1200"/>
        </a:p>
      </dsp:txBody>
      <dsp:txXfrm>
        <a:off x="3066184" y="382563"/>
        <a:ext cx="1633633" cy="1633633"/>
      </dsp:txXfrm>
    </dsp:sp>
    <dsp:sp modelId="{0D14859F-6B6F-47B4-8367-9F979911C317}">
      <dsp:nvSpPr>
        <dsp:cNvPr id="0" name=""/>
        <dsp:cNvSpPr/>
      </dsp:nvSpPr>
      <dsp:spPr>
        <a:xfrm>
          <a:off x="850606" y="2421390"/>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Way to Manage Large Grant Compliance</a:t>
          </a:r>
          <a:br>
            <a:rPr lang="en-US" sz="1700" kern="1200"/>
          </a:br>
          <a:endParaRPr lang="en-US" sz="1700" kern="1200"/>
        </a:p>
      </dsp:txBody>
      <dsp:txXfrm>
        <a:off x="938982" y="2509766"/>
        <a:ext cx="1633633" cy="1633633"/>
      </dsp:txXfrm>
    </dsp:sp>
    <dsp:sp modelId="{5AFB3BCB-E7C3-442F-8FBA-BB3EBFC8576A}">
      <dsp:nvSpPr>
        <dsp:cNvPr id="0" name=""/>
        <dsp:cNvSpPr/>
      </dsp:nvSpPr>
      <dsp:spPr>
        <a:xfrm>
          <a:off x="2977808" y="2421390"/>
          <a:ext cx="1810385" cy="18103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Data Archiving and Sharing Strategy</a:t>
          </a:r>
        </a:p>
      </dsp:txBody>
      <dsp:txXfrm>
        <a:off x="3066184" y="2509766"/>
        <a:ext cx="1633633" cy="1633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23408"/>
          <a:ext cx="5457757" cy="17112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23408"/>
        <a:ext cx="5457757" cy="1711237"/>
      </dsp:txXfrm>
    </dsp:sp>
    <dsp:sp modelId="{2B6D319E-0C60-46EF-8AB5-C7633834C60C}">
      <dsp:nvSpPr>
        <dsp:cNvPr id="0" name=""/>
        <dsp:cNvSpPr/>
      </dsp:nvSpPr>
      <dsp:spPr>
        <a:xfrm>
          <a:off x="272887" y="18248"/>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1970" y="77331"/>
        <a:ext cx="3702263" cy="1092154"/>
      </dsp:txXfrm>
    </dsp:sp>
    <dsp:sp modelId="{5697FB09-AE83-4D76-A8D2-5AC9637EDC4F}">
      <dsp:nvSpPr>
        <dsp:cNvPr id="0" name=""/>
        <dsp:cNvSpPr/>
      </dsp:nvSpPr>
      <dsp:spPr>
        <a:xfrm>
          <a:off x="0" y="3161206"/>
          <a:ext cx="5457757" cy="18403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53948"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a:t>
          </a:r>
        </a:p>
        <a:p>
          <a:pPr marL="114300" lvl="1" indent="-114300" algn="l" defTabSz="622300">
            <a:lnSpc>
              <a:spcPct val="90000"/>
            </a:lnSpc>
            <a:spcBef>
              <a:spcPct val="0"/>
            </a:spcBef>
            <a:spcAft>
              <a:spcPct val="15000"/>
            </a:spcAft>
            <a:buChar char="•"/>
          </a:pPr>
          <a:r>
            <a:rPr lang="en-US" sz="1400" kern="1200" dirty="0"/>
            <a:t>Identity Management System</a:t>
          </a:r>
        </a:p>
        <a:p>
          <a:pPr marL="114300" lvl="1" indent="-114300" algn="l" defTabSz="622300">
            <a:lnSpc>
              <a:spcPct val="90000"/>
            </a:lnSpc>
            <a:spcBef>
              <a:spcPct val="0"/>
            </a:spcBef>
            <a:spcAft>
              <a:spcPct val="15000"/>
            </a:spcAft>
            <a:buChar char="•"/>
          </a:pPr>
          <a:r>
            <a:rPr lang="en-US" sz="1400" kern="1200" dirty="0"/>
            <a:t>Open Academic Journal Software</a:t>
          </a:r>
        </a:p>
        <a:p>
          <a:pPr marL="114300" lvl="1" indent="-114300" algn="l" defTabSz="622300">
            <a:lnSpc>
              <a:spcPct val="90000"/>
            </a:lnSpc>
            <a:spcBef>
              <a:spcPct val="0"/>
            </a:spcBef>
            <a:spcAft>
              <a:spcPct val="15000"/>
            </a:spcAft>
            <a:buChar char="•"/>
          </a:pPr>
          <a:r>
            <a:rPr lang="en-US" sz="1400" kern="1200" dirty="0"/>
            <a:t>User Interface/Content Management Software</a:t>
          </a:r>
        </a:p>
      </dsp:txBody>
      <dsp:txXfrm>
        <a:off x="0" y="3161206"/>
        <a:ext cx="5457757" cy="1840387"/>
      </dsp:txXfrm>
    </dsp:sp>
    <dsp:sp modelId="{26C9275B-E23B-416E-B1BD-0574665EA0EE}">
      <dsp:nvSpPr>
        <dsp:cNvPr id="0" name=""/>
        <dsp:cNvSpPr/>
      </dsp:nvSpPr>
      <dsp:spPr>
        <a:xfrm>
          <a:off x="272887" y="2556046"/>
          <a:ext cx="3820429" cy="121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1970" y="2615129"/>
        <a:ext cx="3702263" cy="1092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93B8E-89C7-47C2-86FA-94CBBF257D4C}">
      <dsp:nvSpPr>
        <dsp:cNvPr id="0" name=""/>
        <dsp:cNvSpPr/>
      </dsp:nvSpPr>
      <dsp:spPr>
        <a:xfrm>
          <a:off x="1213289" y="2124"/>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Transformation of Research and Information Outreach Services</a:t>
          </a:r>
          <a:br>
            <a:rPr lang="en-US" sz="1500" kern="1200" dirty="0"/>
          </a:br>
          <a:r>
            <a:rPr lang="en-US" sz="1500" kern="1200" dirty="0"/>
            <a:t>(Reference &amp; Subject Librarians)</a:t>
          </a:r>
        </a:p>
      </dsp:txBody>
      <dsp:txXfrm>
        <a:off x="1236438" y="25273"/>
        <a:ext cx="2626173" cy="744081"/>
      </dsp:txXfrm>
    </dsp:sp>
    <dsp:sp modelId="{D909C4D2-381F-4571-8A2F-F372122DF1F3}">
      <dsp:nvSpPr>
        <dsp:cNvPr id="0" name=""/>
        <dsp:cNvSpPr/>
      </dsp:nvSpPr>
      <dsp:spPr>
        <a:xfrm rot="5400000">
          <a:off x="2401328" y="81226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841902"/>
        <a:ext cx="213402" cy="207474"/>
      </dsp:txXfrm>
    </dsp:sp>
    <dsp:sp modelId="{061BA01F-BCCD-4310-84D7-B8E5C6F16885}">
      <dsp:nvSpPr>
        <dsp:cNvPr id="0" name=""/>
        <dsp:cNvSpPr/>
      </dsp:nvSpPr>
      <dsp:spPr>
        <a:xfrm>
          <a:off x="1213289" y="1187694"/>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University IT Adopts New Ocelot Chatbot Infrastructure</a:t>
          </a:r>
        </a:p>
      </dsp:txBody>
      <dsp:txXfrm>
        <a:off x="1236438" y="1210843"/>
        <a:ext cx="2626173" cy="744081"/>
      </dsp:txXfrm>
    </dsp:sp>
    <dsp:sp modelId="{8B6FD73E-B14C-40C2-9EF4-80912712891F}">
      <dsp:nvSpPr>
        <dsp:cNvPr id="0" name=""/>
        <dsp:cNvSpPr/>
      </dsp:nvSpPr>
      <dsp:spPr>
        <a:xfrm rot="5400000">
          <a:off x="2401328" y="199783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2027472"/>
        <a:ext cx="213402" cy="207474"/>
      </dsp:txXfrm>
    </dsp:sp>
    <dsp:sp modelId="{14EDD890-9795-4B45-AA4E-B24201BB3FFA}">
      <dsp:nvSpPr>
        <dsp:cNvPr id="0" name=""/>
        <dsp:cNvSpPr/>
      </dsp:nvSpPr>
      <dsp:spPr>
        <a:xfrm>
          <a:off x="1213289" y="2373263"/>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Digital and Collection Services receives New Libraries</a:t>
          </a:r>
          <a:br>
            <a:rPr lang="en-US" sz="1500" kern="1200"/>
          </a:br>
          <a:r>
            <a:rPr lang="en-US" sz="1500" kern="1200"/>
            <a:t>Chatbot Administrator</a:t>
          </a:r>
        </a:p>
      </dsp:txBody>
      <dsp:txXfrm>
        <a:off x="1236438" y="2396412"/>
        <a:ext cx="2626173" cy="744081"/>
      </dsp:txXfrm>
    </dsp:sp>
    <dsp:sp modelId="{E9E1DFB5-D0DE-492F-8978-E241EFF1FB68}">
      <dsp:nvSpPr>
        <dsp:cNvPr id="0" name=""/>
        <dsp:cNvSpPr/>
      </dsp:nvSpPr>
      <dsp:spPr>
        <a:xfrm rot="5400000">
          <a:off x="2401328" y="3183403"/>
          <a:ext cx="296392" cy="3556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442823" y="3213042"/>
        <a:ext cx="213402" cy="207474"/>
      </dsp:txXfrm>
    </dsp:sp>
    <dsp:sp modelId="{37DB29B3-FAC5-481F-90E5-DBCC3C0766A4}">
      <dsp:nvSpPr>
        <dsp:cNvPr id="0" name=""/>
        <dsp:cNvSpPr/>
      </dsp:nvSpPr>
      <dsp:spPr>
        <a:xfrm>
          <a:off x="1213289" y="3558833"/>
          <a:ext cx="2672471" cy="79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Future  Natural Language </a:t>
          </a:r>
          <a:br>
            <a:rPr lang="en-US" sz="1500" kern="1200" dirty="0"/>
          </a:br>
          <a:r>
            <a:rPr lang="en-US" sz="1500" kern="1200" dirty="0"/>
            <a:t>Processing R&amp;D </a:t>
          </a:r>
          <a:br>
            <a:rPr lang="en-US" sz="1500" kern="1200" dirty="0"/>
          </a:br>
          <a:r>
            <a:rPr lang="en-US" sz="1500" kern="1200" dirty="0"/>
            <a:t>(GPT3-4, DeepMind Gopher)</a:t>
          </a:r>
        </a:p>
      </dsp:txBody>
      <dsp:txXfrm>
        <a:off x="1236438" y="3581982"/>
        <a:ext cx="2626173" cy="744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A20E4-F72D-42DC-99B7-27BF015BC0E3}">
      <dsp:nvSpPr>
        <dsp:cNvPr id="0" name=""/>
        <dsp:cNvSpPr/>
      </dsp:nvSpPr>
      <dsp:spPr>
        <a:xfrm>
          <a:off x="0" y="637538"/>
          <a:ext cx="6048862" cy="14136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E05C3-B652-4F42-ADF4-1F039F931FE9}">
      <dsp:nvSpPr>
        <dsp:cNvPr id="0" name=""/>
        <dsp:cNvSpPr/>
      </dsp:nvSpPr>
      <dsp:spPr>
        <a:xfrm>
          <a:off x="427635" y="955614"/>
          <a:ext cx="777519" cy="77751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CB48F-11EB-44DD-9298-B1DA1C6C1006}">
      <dsp:nvSpPr>
        <dsp:cNvPr id="0" name=""/>
        <dsp:cNvSpPr/>
      </dsp:nvSpPr>
      <dsp:spPr>
        <a:xfrm>
          <a:off x="1632791" y="637538"/>
          <a:ext cx="4416070" cy="141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14" tIns="149614" rIns="149614" bIns="149614" numCol="1" spcCol="1270" anchor="ctr" anchorCtr="0">
          <a:noAutofit/>
        </a:bodyPr>
        <a:lstStyle/>
        <a:p>
          <a:pPr marL="0" lvl="0" indent="0" algn="l" defTabSz="622300">
            <a:lnSpc>
              <a:spcPct val="100000"/>
            </a:lnSpc>
            <a:spcBef>
              <a:spcPct val="0"/>
            </a:spcBef>
            <a:spcAft>
              <a:spcPct val="35000"/>
            </a:spcAft>
            <a:buNone/>
          </a:pPr>
          <a:r>
            <a:rPr lang="en-US" sz="1400" b="1" kern="1200" dirty="0"/>
            <a:t>Purpose: An AI Working Group</a:t>
          </a:r>
          <a:r>
            <a:rPr lang="en-US" sz="1400" kern="1200" dirty="0"/>
            <a:t>, information sharing, direction, responsibility and  accountability for:  </a:t>
          </a:r>
          <a:br>
            <a:rPr lang="en-US" sz="1400" kern="1200" dirty="0"/>
          </a:br>
          <a:r>
            <a:rPr lang="en-US" sz="1400" kern="1200" dirty="0"/>
            <a:t>       1) Artificial Intelligence Projects, Policy </a:t>
          </a:r>
          <a:br>
            <a:rPr lang="en-US" sz="1400" kern="1200" dirty="0"/>
          </a:br>
          <a:r>
            <a:rPr lang="en-US" sz="1400" kern="1200" dirty="0"/>
            <a:t>            Ethics related discussions </a:t>
          </a:r>
          <a:br>
            <a:rPr lang="en-US" sz="1400" kern="1200" dirty="0"/>
          </a:br>
          <a:r>
            <a:rPr lang="en-US" sz="1400" kern="1200" dirty="0"/>
            <a:t>     </a:t>
          </a:r>
        </a:p>
      </dsp:txBody>
      <dsp:txXfrm>
        <a:off x="1632791" y="637538"/>
        <a:ext cx="4416070" cy="1413671"/>
      </dsp:txXfrm>
    </dsp:sp>
    <dsp:sp modelId="{60B3AE29-2D85-4394-A96A-5D96DBE36A02}">
      <dsp:nvSpPr>
        <dsp:cNvPr id="0" name=""/>
        <dsp:cNvSpPr/>
      </dsp:nvSpPr>
      <dsp:spPr>
        <a:xfrm>
          <a:off x="0" y="2383838"/>
          <a:ext cx="6048862" cy="14136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48E32-D0AC-4941-837C-0A9C356B58B1}">
      <dsp:nvSpPr>
        <dsp:cNvPr id="0" name=""/>
        <dsp:cNvSpPr/>
      </dsp:nvSpPr>
      <dsp:spPr>
        <a:xfrm>
          <a:off x="427635" y="2701915"/>
          <a:ext cx="777519" cy="77751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0A58E-36EC-43CE-902C-9761256D9B37}">
      <dsp:nvSpPr>
        <dsp:cNvPr id="0" name=""/>
        <dsp:cNvSpPr/>
      </dsp:nvSpPr>
      <dsp:spPr>
        <a:xfrm>
          <a:off x="1632791" y="2383838"/>
          <a:ext cx="4416070" cy="141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614" tIns="149614" rIns="149614" bIns="149614" numCol="1" spcCol="1270" anchor="ctr" anchorCtr="0">
          <a:noAutofit/>
        </a:bodyPr>
        <a:lstStyle/>
        <a:p>
          <a:pPr marL="0" lvl="0" indent="0" algn="l" defTabSz="622300">
            <a:lnSpc>
              <a:spcPct val="100000"/>
            </a:lnSpc>
            <a:spcBef>
              <a:spcPct val="0"/>
            </a:spcBef>
            <a:spcAft>
              <a:spcPct val="35000"/>
            </a:spcAft>
            <a:buNone/>
          </a:pPr>
          <a:r>
            <a:rPr lang="en-US" sz="1400" b="1" kern="1200" dirty="0"/>
            <a:t>Membership</a:t>
          </a:r>
          <a:r>
            <a:rPr lang="en-US" sz="1400" kern="1200" dirty="0"/>
            <a:t>: Metadata, Acquisitions, Digital Services, Special  Collections, New Technologies,  and  Research Services. (9-10 Staff).  </a:t>
          </a:r>
        </a:p>
      </dsp:txBody>
      <dsp:txXfrm>
        <a:off x="1632791" y="2383838"/>
        <a:ext cx="4416070" cy="141367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18154-F025-4587-92A1-C3E98A0CEA69}"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5EC9C-F02F-4B31-B2A5-A9D0CC2A5D79}" type="slidenum">
              <a:rPr lang="en-US" smtClean="0"/>
              <a:t>‹#›</a:t>
            </a:fld>
            <a:endParaRPr lang="en-US"/>
          </a:p>
        </p:txBody>
      </p:sp>
    </p:spTree>
    <p:extLst>
      <p:ext uri="{BB962C8B-B14F-4D97-AF65-F5344CB8AC3E}">
        <p14:creationId xmlns:p14="http://schemas.microsoft.com/office/powerpoint/2010/main" val="172870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98500" y="4461669"/>
            <a:ext cx="5588000" cy="3650456"/>
          </a:xfrm>
          <a:prstGeom prst="rect">
            <a:avLst/>
          </a:prstGeom>
        </p:spPr>
        <p:txBody>
          <a:bodyPr lIns="91425" tIns="91425" rIns="91425" bIns="91425" anchor="t" anchorCtr="0">
            <a:noAutofit/>
          </a:bodyPr>
          <a:lstStyle/>
          <a:p>
            <a:pPr lvl="0">
              <a:spcBef>
                <a:spcPts val="0"/>
              </a:spcBef>
              <a:buNone/>
            </a:pPr>
            <a:endParaRPr/>
          </a:p>
        </p:txBody>
      </p:sp>
      <p:sp>
        <p:nvSpPr>
          <p:cNvPr id="470" name="Shape 470"/>
          <p:cNvSpPr>
            <a:spLocks noGrp="1" noRot="1" noChangeAspect="1"/>
          </p:cNvSpPr>
          <p:nvPr>
            <p:ph type="sldImg" idx="2"/>
          </p:nvPr>
        </p:nvSpPr>
        <p:spPr>
          <a:xfrm>
            <a:off x="711200" y="1158875"/>
            <a:ext cx="5562600" cy="31289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09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DPWG Membership:</a:t>
            </a:r>
          </a:p>
          <a:p>
            <a:r>
              <a:rPr lang="en-US" dirty="0"/>
              <a:t>Technology and “system administrators”</a:t>
            </a:r>
          </a:p>
          <a:p>
            <a:r>
              <a:rPr lang="en-US" dirty="0"/>
              <a:t>Todd Peters </a:t>
            </a:r>
          </a:p>
          <a:p>
            <a:r>
              <a:rPr lang="en-US" dirty="0"/>
              <a:t>Jason Long</a:t>
            </a:r>
          </a:p>
          <a:p>
            <a:r>
              <a:rPr lang="en-US" dirty="0"/>
              <a:t>Erin Mazzei</a:t>
            </a:r>
          </a:p>
          <a:p>
            <a:endParaRPr lang="en-US" dirty="0"/>
          </a:p>
          <a:p>
            <a:r>
              <a:rPr lang="en-US" dirty="0"/>
              <a:t>Collection Managers (content specialists)</a:t>
            </a:r>
          </a:p>
          <a:p>
            <a:r>
              <a:rPr lang="en-US" dirty="0"/>
              <a:t>Laura Waugh IR</a:t>
            </a:r>
          </a:p>
          <a:p>
            <a:r>
              <a:rPr lang="en-US" dirty="0"/>
              <a:t>Nicole Critchley-University Archives</a:t>
            </a:r>
          </a:p>
          <a:p>
            <a:r>
              <a:rPr lang="en-US" dirty="0"/>
              <a:t>Laura Kennedy-University Archives</a:t>
            </a:r>
          </a:p>
          <a:p>
            <a:r>
              <a:rPr lang="en-US" dirty="0"/>
              <a:t>Lauren Goodley – </a:t>
            </a:r>
            <a:r>
              <a:rPr lang="en-US" dirty="0" err="1"/>
              <a:t>Wittliff</a:t>
            </a:r>
            <a:r>
              <a:rPr lang="en-US" dirty="0"/>
              <a:t> Collections</a:t>
            </a:r>
          </a:p>
          <a:p>
            <a:r>
              <a:rPr lang="en-US" dirty="0"/>
              <a:t>Amanda Price –General Libraries</a:t>
            </a:r>
          </a:p>
          <a:p>
            <a:endParaRPr lang="en-US" dirty="0"/>
          </a:p>
          <a:p>
            <a:r>
              <a:rPr lang="en-US" sz="1200" kern="1200" dirty="0">
                <a:solidFill>
                  <a:schemeClr val="tx1"/>
                </a:solidFill>
                <a:effectLst/>
                <a:latin typeface="+mn-lt"/>
                <a:ea typeface="+mn-ea"/>
                <a:cs typeface="+mn-cs"/>
              </a:rPr>
              <a:t>Digital Preservation Policy for the Alkek Library at Texas State University, 2016</a:t>
            </a:r>
            <a:r>
              <a:rPr lang="en-US" dirty="0"/>
              <a:t>: https://www.thewittliffcollections.txstate.edu/research/visit/policies/dig-pres-policy.html, scroll down for link to PDF. *Unanimous agreement on this policy, with membership across disciplines and departments. </a:t>
            </a:r>
          </a:p>
          <a:p>
            <a:endParaRPr lang="en-US" dirty="0"/>
          </a:p>
          <a:p>
            <a:r>
              <a:rPr lang="en-US" dirty="0"/>
              <a:t>Another way to think about it: DPWG initially worked on 2 legs of the stool: (1) Organizational, with the DPWG and  Digital Preservation Policy, which lays out definitions, roles, and goals, and (2) Technological, with the dedicated server space for preservation and use files, and associated metadata. Also investigated, identified, and implemented </a:t>
            </a:r>
            <a:r>
              <a:rPr lang="en-US" dirty="0" err="1"/>
              <a:t>Archivematica</a:t>
            </a:r>
            <a:r>
              <a:rPr lang="en-US" dirty="0"/>
              <a:t>, a tool that creates Archival Information Packages, suitable for archival, long term storage. </a:t>
            </a:r>
          </a:p>
          <a:p>
            <a:endParaRPr lang="en-US" dirty="0"/>
          </a:p>
          <a:p>
            <a:r>
              <a:rPr lang="en-US" dirty="0"/>
              <a:t>Next steps: </a:t>
            </a:r>
          </a:p>
          <a:p>
            <a:r>
              <a:rPr lang="en-US" dirty="0"/>
              <a:t>Continue Organizational, by continuing to meet and make collaborative and unanimous decisions on workflows, etc. Continue relationship with TR and Windows Team. </a:t>
            </a:r>
          </a:p>
          <a:p>
            <a:r>
              <a:rPr lang="en-US" dirty="0"/>
              <a:t>Continue Technological, by creating these AIP packages. And, in an iterative fashion, move to the next step of storage best practices, by requesting off-site, distributed preservation storage</a:t>
            </a:r>
          </a:p>
        </p:txBody>
      </p:sp>
      <p:sp>
        <p:nvSpPr>
          <p:cNvPr id="4" name="Slide Number Placeholder 3"/>
          <p:cNvSpPr>
            <a:spLocks noGrp="1"/>
          </p:cNvSpPr>
          <p:nvPr>
            <p:ph type="sldNum" sz="quarter" idx="5"/>
          </p:nvPr>
        </p:nvSpPr>
        <p:spPr/>
        <p:txBody>
          <a:bodyPr/>
          <a:lstStyle/>
          <a:p>
            <a:fld id="{50F13C31-222A-4BEA-BFF2-678FF839D7A0}" type="slidenum">
              <a:rPr lang="en-US" smtClean="0"/>
              <a:t>30</a:t>
            </a:fld>
            <a:endParaRPr lang="en-US"/>
          </a:p>
        </p:txBody>
      </p:sp>
    </p:spTree>
    <p:extLst>
      <p:ext uri="{BB962C8B-B14F-4D97-AF65-F5344CB8AC3E}">
        <p14:creationId xmlns:p14="http://schemas.microsoft.com/office/powerpoint/2010/main" val="123727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3EDB-2264-5F41-EA0B-B9CE1E913D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57E6-122D-21A2-522E-636D7F1B5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26498B-7B6A-DF83-071F-D0771D6459D5}"/>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ECD09013-CDB4-BFAD-A924-C2BB5610B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94657-45C5-DF8C-4789-DB7E168822AD}"/>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383995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36FA-3D89-5146-9F2C-90AA7F63E0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5C985-2FAB-5E7B-EF32-2BD162917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51445-545D-B3BB-504B-0E12673D0922}"/>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80B1541F-1E67-0406-18D8-C2D25E1B0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B8107-6258-075B-23FA-2F0E438977D1}"/>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44130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1667E3-65EA-F3BA-3020-A4B8702960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26159-D8E7-0AD5-5CD0-97ECDD9211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75E13-C640-B77A-7248-993BA1287194}"/>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78142EBD-A592-8C80-80E1-B01188ADF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03E6A-5E4F-C476-D271-3679ACA2D8D5}"/>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93096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7D09-A6C3-37C1-6537-5773DBD4D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854D93-EB5F-0926-CCFB-299E853AA8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D2C34-CDE4-ECD2-574D-784CCA4C65E9}"/>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0965778C-383C-72C5-D11D-0E5233D57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6490B-6D9D-EE90-8B9B-69D7053BDA83}"/>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190257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7EE8-371A-AA1E-1B18-DE12F724B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A53359-6F85-3C92-487B-B4C5FEE6E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E495A-BFE9-88A3-CBE9-147352FF8DAC}"/>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011B4B4F-DA7A-5449-5D30-C75F499CD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3BF7E-5F44-8950-9D99-AEE59001F89E}"/>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61154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5012-8A1B-DA8B-CE35-AD5D0565B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2072A-304F-1315-C543-3246F7287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1A2BED-B06D-6864-CC82-ABF2D693D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FA4995-CAB3-4800-E10E-E7DB99164557}"/>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6" name="Footer Placeholder 5">
            <a:extLst>
              <a:ext uri="{FF2B5EF4-FFF2-40B4-BE49-F238E27FC236}">
                <a16:creationId xmlns:a16="http://schemas.microsoft.com/office/drawing/2014/main" id="{DAF0A80E-12F8-C12D-6D67-F8D2D271D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09EAD-A7C1-655F-9B72-4258ACFA7309}"/>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90192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15D7-7003-8C21-80A1-6F063F181E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001F3-F6D1-F438-701B-408CD8736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C297B-4194-B05C-E1E7-4DA55BD04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3C360-1C5D-C1C8-7651-8F67A151A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B65BF-D2C7-C29F-FF68-DCE47D9331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0BCA3-F229-DC15-CB98-DD2030EED55B}"/>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8" name="Footer Placeholder 7">
            <a:extLst>
              <a:ext uri="{FF2B5EF4-FFF2-40B4-BE49-F238E27FC236}">
                <a16:creationId xmlns:a16="http://schemas.microsoft.com/office/drawing/2014/main" id="{F4636D81-7423-886C-DB6C-4A5349A6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1B733-5342-D889-9B97-1773DC8947DF}"/>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41900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BAFD-BFCC-F7AC-D50C-47031C9E9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E654B-DD24-5F89-0827-DAB7E801C565}"/>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4" name="Footer Placeholder 3">
            <a:extLst>
              <a:ext uri="{FF2B5EF4-FFF2-40B4-BE49-F238E27FC236}">
                <a16:creationId xmlns:a16="http://schemas.microsoft.com/office/drawing/2014/main" id="{1556A08B-ECFC-0090-1B0E-572FD29EC4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D69EF1-33C2-541D-2391-0C7ACBF8E1E6}"/>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300755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E7552-7A2F-B244-D0EA-823292CFA998}"/>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3" name="Footer Placeholder 2">
            <a:extLst>
              <a:ext uri="{FF2B5EF4-FFF2-40B4-BE49-F238E27FC236}">
                <a16:creationId xmlns:a16="http://schemas.microsoft.com/office/drawing/2014/main" id="{3635A440-C486-BE4B-2C50-CB27475AC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5EF4E-36E9-C9F3-DC42-3E57B24ADB09}"/>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37097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7D84-0D51-8ABD-F884-5928DE7BE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671A-2908-F849-BE88-B23C38B79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CBF25-85EA-0124-109F-B033A3D1A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4732A-A821-C282-12EF-20D0F3F5F759}"/>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6" name="Footer Placeholder 5">
            <a:extLst>
              <a:ext uri="{FF2B5EF4-FFF2-40B4-BE49-F238E27FC236}">
                <a16:creationId xmlns:a16="http://schemas.microsoft.com/office/drawing/2014/main" id="{36313D51-F7E2-CB43-47C0-DEDC45C67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EDE2A-F1F8-2778-15EA-AEBBEE3ABE45}"/>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2631780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9264-C66D-9E77-10A0-641BD9132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EAA82-2136-8083-ED35-FB01A3B5D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164A4-5AE9-6502-C1AD-9D2111DE9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2D307-4695-09FF-F53F-4C552C1510E7}"/>
              </a:ext>
            </a:extLst>
          </p:cNvPr>
          <p:cNvSpPr>
            <a:spLocks noGrp="1"/>
          </p:cNvSpPr>
          <p:nvPr>
            <p:ph type="dt" sz="half" idx="10"/>
          </p:nvPr>
        </p:nvSpPr>
        <p:spPr/>
        <p:txBody>
          <a:bodyPr/>
          <a:lstStyle/>
          <a:p>
            <a:fld id="{27E97322-C465-4D44-977F-9D8041AC3A30}" type="datetimeFigureOut">
              <a:rPr lang="en-US" smtClean="0"/>
              <a:t>7/12/2022</a:t>
            </a:fld>
            <a:endParaRPr lang="en-US"/>
          </a:p>
        </p:txBody>
      </p:sp>
      <p:sp>
        <p:nvSpPr>
          <p:cNvPr id="6" name="Footer Placeholder 5">
            <a:extLst>
              <a:ext uri="{FF2B5EF4-FFF2-40B4-BE49-F238E27FC236}">
                <a16:creationId xmlns:a16="http://schemas.microsoft.com/office/drawing/2014/main" id="{A14FCB5D-9436-F152-4541-8478CCC84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F8A82-83BD-A64D-6A28-827D4318DB48}"/>
              </a:ext>
            </a:extLst>
          </p:cNvPr>
          <p:cNvSpPr>
            <a:spLocks noGrp="1"/>
          </p:cNvSpPr>
          <p:nvPr>
            <p:ph type="sldNum" sz="quarter" idx="12"/>
          </p:nvPr>
        </p:nvSpPr>
        <p:spPr/>
        <p:txBody>
          <a:bodyPr/>
          <a:lstStyle/>
          <a:p>
            <a:fld id="{62760CEB-65F7-41F2-9229-9202FCF5516E}" type="slidenum">
              <a:rPr lang="en-US" smtClean="0"/>
              <a:t>‹#›</a:t>
            </a:fld>
            <a:endParaRPr lang="en-US"/>
          </a:p>
        </p:txBody>
      </p:sp>
    </p:spTree>
    <p:extLst>
      <p:ext uri="{BB962C8B-B14F-4D97-AF65-F5344CB8AC3E}">
        <p14:creationId xmlns:p14="http://schemas.microsoft.com/office/powerpoint/2010/main" val="158007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4D4A0-6DF6-6676-0F8F-F9ED68F8D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21E1A-E2F2-486E-EC16-F50400015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AE790-F4E8-6D96-B1FD-7E2D1152D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7322-C465-4D44-977F-9D8041AC3A30}" type="datetimeFigureOut">
              <a:rPr lang="en-US" smtClean="0"/>
              <a:t>7/12/2022</a:t>
            </a:fld>
            <a:endParaRPr lang="en-US"/>
          </a:p>
        </p:txBody>
      </p:sp>
      <p:sp>
        <p:nvSpPr>
          <p:cNvPr id="5" name="Footer Placeholder 4">
            <a:extLst>
              <a:ext uri="{FF2B5EF4-FFF2-40B4-BE49-F238E27FC236}">
                <a16:creationId xmlns:a16="http://schemas.microsoft.com/office/drawing/2014/main" id="{78E1A718-0BEB-0F73-0E46-677E297AF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24892-CEED-D873-E135-02CE6AA30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60CEB-65F7-41F2-9229-9202FCF5516E}" type="slidenum">
              <a:rPr lang="en-US" smtClean="0"/>
              <a:t>‹#›</a:t>
            </a:fld>
            <a:endParaRPr lang="en-US"/>
          </a:p>
        </p:txBody>
      </p:sp>
    </p:spTree>
    <p:extLst>
      <p:ext uri="{BB962C8B-B14F-4D97-AF65-F5344CB8AC3E}">
        <p14:creationId xmlns:p14="http://schemas.microsoft.com/office/powerpoint/2010/main" val="2219052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uzwyshyn@txstate.ed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ti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vmLEq9piJ4"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s.stanford.edu/people/esteva/natu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ataverse.harvard.edu/dataset.xhtml?persistentId=doi:10.7910/DVN/DBW86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mailto:prentz@txstate.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diagramLayout" Target="../diagrams/layout4.xml"/><Relationship Id="rId7" Type="http://schemas.openxmlformats.org/officeDocument/2006/relationships/image" Target="../media/image68.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72.jpeg"/><Relationship Id="rId5" Type="http://schemas.openxmlformats.org/officeDocument/2006/relationships/diagramColors" Target="../diagrams/colors4.xml"/><Relationship Id="rId10" Type="http://schemas.openxmlformats.org/officeDocument/2006/relationships/image" Target="../media/image71.jpeg"/><Relationship Id="rId4" Type="http://schemas.openxmlformats.org/officeDocument/2006/relationships/diagramQuickStyle" Target="../diagrams/quickStyle4.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damian.wp.txstate.edu/classes/ee4331-projects/" TargetMode="External"/><Relationship Id="rId2" Type="http://schemas.openxmlformats.org/officeDocument/2006/relationships/hyperlink" Target="https://damian.wp.txstate.edu/ee5331-projects/"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8" Type="http://schemas.openxmlformats.org/officeDocument/2006/relationships/hyperlink" Target="https://www.clir.org/" TargetMode="External"/><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s://haira.clir.org/blog/" TargetMode="External"/><Relationship Id="rId5" Type="http://schemas.openxmlformats.org/officeDocument/2006/relationships/hyperlink" Target="https://postdoc.clir.org/" TargetMode="External"/><Relationship Id="rId4" Type="http://schemas.openxmlformats.org/officeDocument/2006/relationships/image" Target="../media/image86.svg"/><Relationship Id="rId9" Type="http://schemas.openxmlformats.org/officeDocument/2006/relationships/hyperlink" Target="https://www.clir.org/globa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hyperlink" Target="http://rayuzwyshyn.net/" TargetMode="External"/><Relationship Id="rId2" Type="http://schemas.openxmlformats.org/officeDocument/2006/relationships/hyperlink" Target="mailto:ruzwyshyn@txstate.edu"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hyperlink" Target="https://repository.ifla.org/handle/123456789/1940" TargetMode="External"/><Relationship Id="rId7" Type="http://schemas.openxmlformats.org/officeDocument/2006/relationships/hyperlink" Target="https://goodsensorylearning.com/blogs/news/scaffolding-development" TargetMode="External"/><Relationship Id="rId2" Type="http://schemas.openxmlformats.org/officeDocument/2006/relationships/hyperlink" Target="https://www.oclc.org/content/dam/research/publications/2020/oclcresearch-social-interoperability-research-support-a4.pdf" TargetMode="External"/><Relationship Id="rId1" Type="http://schemas.openxmlformats.org/officeDocument/2006/relationships/slideLayout" Target="../slideLayouts/slideLayout2.xml"/><Relationship Id="rId6" Type="http://schemas.openxmlformats.org/officeDocument/2006/relationships/hyperlink" Target="http://rayuzwyshyn.net/TXU2016/OnlineDataResearchRepositoriesUzwyshyn.pdf" TargetMode="External"/><Relationship Id="rId5" Type="http://schemas.openxmlformats.org/officeDocument/2006/relationships/hyperlink" Target="https://www.researchgate.net/publication/357286044_Research_Data_Repositories_and_Global_Scholarly_Ecosystem_Possibilities" TargetMode="External"/><Relationship Id="rId4" Type="http://schemas.openxmlformats.org/officeDocument/2006/relationships/hyperlink" Target="https://www.sartorius.com/en/knowledge/science-snippets/data-science-vs-artificial-intelligence-vs-machine-learning-60251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7K9X2WiBvu" TargetMode="External"/><Relationship Id="rId13" Type="http://schemas.openxmlformats.org/officeDocument/2006/relationships/hyperlink" Target="https://www.deeplearning.ai/hodl-yann-lecun/" TargetMode="External"/><Relationship Id="rId18" Type="http://schemas.openxmlformats.org/officeDocument/2006/relationships/hyperlink" Target="https://www.youtube.com/c/K%C3%A1rolyZsolnai/videos" TargetMode="External"/><Relationship Id="rId3" Type="http://schemas.openxmlformats.org/officeDocument/2006/relationships/hyperlink" Target="https://www.youtube.com/watch?v=s0dMTAQM4cw" TargetMode="External"/><Relationship Id="rId7" Type="http://schemas.openxmlformats.org/officeDocument/2006/relationships/hyperlink" Target="https://www.youtube.com/watch?v=B8J4uefCQMc" TargetMode="External"/><Relationship Id="rId12" Type="http://schemas.openxmlformats.org/officeDocument/2006/relationships/hyperlink" Target="https://www.youtube.com/watch?v=dz_jeuWx3j0" TargetMode="External"/><Relationship Id="rId17" Type="http://schemas.openxmlformats.org/officeDocument/2006/relationships/hyperlink" Target="https://www.youtube.com/watch?v=pEBI0vF45ic" TargetMode="External"/><Relationship Id="rId2" Type="http://schemas.openxmlformats.org/officeDocument/2006/relationships/hyperlink" Target="https://www.youtube.com/watch?v=5dZ_lvDgevk" TargetMode="External"/><Relationship Id="rId16" Type="http://schemas.openxmlformats.org/officeDocument/2006/relationships/hyperlink" Target="https://tcdl2022.sched.com/event/1149u/3a-an-attempt-at-metadata-enhancement-through-machine-learning-if-you-want-something-done-right-do-it-yourself-do-graduate-assistants-gas-help-or-hinder-in-institutional-repository-ir-projects-when-you-say-nothing-at-all-ux-and-digital-coll" TargetMode="External"/><Relationship Id="rId1" Type="http://schemas.openxmlformats.org/officeDocument/2006/relationships/slideLayout" Target="../slideLayouts/slideLayout2.xml"/><Relationship Id="rId6" Type="http://schemas.openxmlformats.org/officeDocument/2006/relationships/hyperlink" Target="https://www.youtube.com/watch?v=b3IyDNB_ciI" TargetMode="External"/><Relationship Id="rId11" Type="http://schemas.openxmlformats.org/officeDocument/2006/relationships/hyperlink" Target="https://www.youtube.com/watch?v=EYIKy_FM9x0" TargetMode="External"/><Relationship Id="rId5" Type="http://schemas.openxmlformats.org/officeDocument/2006/relationships/hyperlink" Target="https://www.youtube.com/watch?v=ypVHymY715M" TargetMode="External"/><Relationship Id="rId15" Type="http://schemas.openxmlformats.org/officeDocument/2006/relationships/hyperlink" Target="https://www.youtube.com/watch?v=iug8FAl0B1U" TargetMode="External"/><Relationship Id="rId10" Type="http://schemas.openxmlformats.org/officeDocument/2006/relationships/hyperlink" Target="https://www.youtube.com/watch?v=n8m7lFQ3njk" TargetMode="External"/><Relationship Id="rId4" Type="http://schemas.openxmlformats.org/officeDocument/2006/relationships/hyperlink" Target="https://www.youtube.com/watch?v=-ePZ7OdY-Dw" TargetMode="External"/><Relationship Id="rId9" Type="http://schemas.openxmlformats.org/officeDocument/2006/relationships/hyperlink" Target="https://vimeo.com/694708852/9bbb077e93" TargetMode="External"/><Relationship Id="rId14" Type="http://schemas.openxmlformats.org/officeDocument/2006/relationships/hyperlink" Target="https://www.youtube.com/watch?v=ij9vqTb8Rjc"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evelopers.google.com/machine-learning/crash-course" TargetMode="External"/><Relationship Id="rId13" Type="http://schemas.openxmlformats.org/officeDocument/2006/relationships/hyperlink" Target="https://carpentries.org/" TargetMode="External"/><Relationship Id="rId18" Type="http://schemas.openxmlformats.org/officeDocument/2006/relationships/hyperlink" Target="https://www.cni.org/wp-content/uploads/2018/04/cni_neurel_leonard.pdf" TargetMode="External"/><Relationship Id="rId3" Type="http://schemas.openxmlformats.org/officeDocument/2006/relationships/hyperlink" Target="https://www.coursera.org/learn/machine-learning-duke" TargetMode="External"/><Relationship Id="rId7" Type="http://schemas.openxmlformats.org/officeDocument/2006/relationships/hyperlink" Target="https://www.edureka.co/blog/artificial-intelligence-with-python" TargetMode="External"/><Relationship Id="rId12" Type="http://schemas.openxmlformats.org/officeDocument/2006/relationships/hyperlink" Target="https://events.library.cmu.edu/aidr2019/" TargetMode="External"/><Relationship Id="rId17" Type="http://schemas.openxmlformats.org/officeDocument/2006/relationships/hyperlink" Target="https://library.stanford.edu/projects/fantastic-futures" TargetMode="External"/><Relationship Id="rId2" Type="http://schemas.openxmlformats.org/officeDocument/2006/relationships/hyperlink" Target="https://github.com/ajdabrowski/carpentries-instruction-materials" TargetMode="External"/><Relationship Id="rId16" Type="http://schemas.openxmlformats.org/officeDocument/2006/relationships/hyperlink" Target="https://www.nb.no/artikler/fantastic-futures/" TargetMode="External"/><Relationship Id="rId1" Type="http://schemas.openxmlformats.org/officeDocument/2006/relationships/slideLayout" Target="../slideLayouts/slideLayout2.xml"/><Relationship Id="rId6" Type="http://schemas.openxmlformats.org/officeDocument/2006/relationships/hyperlink" Target="https://www.youtube.com/watch?v=cbeTc-Urqak&amp;list=PLoRl3Ht4JOcdU872GhiYWf6jwrk_SNhz9" TargetMode="External"/><Relationship Id="rId11" Type="http://schemas.openxmlformats.org/officeDocument/2006/relationships/hyperlink" Target="https://d2l.ai/index.html" TargetMode="External"/><Relationship Id="rId5" Type="http://schemas.openxmlformats.org/officeDocument/2006/relationships/hyperlink" Target="https://course.fast.ai/" TargetMode="External"/><Relationship Id="rId15" Type="http://schemas.openxmlformats.org/officeDocument/2006/relationships/hyperlink" Target="https://postdoc.clir.org/" TargetMode="External"/><Relationship Id="rId10" Type="http://schemas.openxmlformats.org/officeDocument/2006/relationships/hyperlink" Target="https://www.freecodecamp.org/learn/scientific-computing-with-python/python-for-everybody/" TargetMode="External"/><Relationship Id="rId4" Type="http://schemas.openxmlformats.org/officeDocument/2006/relationships/hyperlink" Target="https://deeplearning.mit.edu/" TargetMode="External"/><Relationship Id="rId9" Type="http://schemas.openxmlformats.org/officeDocument/2006/relationships/hyperlink" Target="https://www.coursera.org/specializations/deep-learning" TargetMode="External"/><Relationship Id="rId14" Type="http://schemas.openxmlformats.org/officeDocument/2006/relationships/hyperlink" Target="https://www.clir.org/globa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ata.tdl.org/"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3E2FAF-6192-6E71-F1E5-D3AB91935DE2}"/>
              </a:ext>
            </a:extLst>
          </p:cNvPr>
          <p:cNvPicPr>
            <a:picLocks noChangeAspect="1"/>
          </p:cNvPicPr>
          <p:nvPr/>
        </p:nvPicPr>
        <p:blipFill rotWithShape="1">
          <a:blip r:embed="rId2"/>
          <a:srcRect l="10939" r="8250" b="1"/>
          <a:stretch/>
        </p:blipFill>
        <p:spPr>
          <a:xfrm>
            <a:off x="5168353" y="-12935"/>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 useBgFill="1">
        <p:nvSpPr>
          <p:cNvPr id="37" name="Freeform: Shape 27">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8" name="Freeform: Shape 29">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E258B3-0E49-7469-6F3D-39F373938AEE}"/>
              </a:ext>
            </a:extLst>
          </p:cNvPr>
          <p:cNvSpPr>
            <a:spLocks noGrp="1"/>
          </p:cNvSpPr>
          <p:nvPr>
            <p:ph type="ctrTitle"/>
          </p:nvPr>
        </p:nvSpPr>
        <p:spPr>
          <a:xfrm>
            <a:off x="-20421" y="394561"/>
            <a:ext cx="6392125" cy="3671997"/>
          </a:xfrm>
        </p:spPr>
        <p:txBody>
          <a:bodyPr>
            <a:normAutofit/>
          </a:bodyPr>
          <a:lstStyle/>
          <a:p>
            <a:pPr algn="l"/>
            <a:r>
              <a:rPr lang="en-US" sz="4600" dirty="0"/>
              <a:t>Steps Towards Building </a:t>
            </a:r>
            <a:br>
              <a:rPr lang="en-US" sz="4600" dirty="0"/>
            </a:br>
            <a:r>
              <a:rPr lang="en-US" sz="4600" dirty="0"/>
              <a:t>Library AI Infrastructures and Programs</a:t>
            </a:r>
            <a:br>
              <a:rPr lang="en-US" sz="4000" dirty="0"/>
            </a:br>
            <a:r>
              <a:rPr lang="en-US" sz="2400" dirty="0"/>
              <a:t>(Research Data Repositories, Scholarly Research Ecosystems and  AI Scaffolding)</a:t>
            </a:r>
          </a:p>
        </p:txBody>
      </p:sp>
      <p:sp>
        <p:nvSpPr>
          <p:cNvPr id="3" name="Subtitle 2">
            <a:extLst>
              <a:ext uri="{FF2B5EF4-FFF2-40B4-BE49-F238E27FC236}">
                <a16:creationId xmlns:a16="http://schemas.microsoft.com/office/drawing/2014/main" id="{1CE95D1F-BF59-80F0-B645-C4996FB37871}"/>
              </a:ext>
            </a:extLst>
          </p:cNvPr>
          <p:cNvSpPr>
            <a:spLocks noGrp="1"/>
          </p:cNvSpPr>
          <p:nvPr>
            <p:ph type="subTitle" idx="1"/>
          </p:nvPr>
        </p:nvSpPr>
        <p:spPr>
          <a:xfrm>
            <a:off x="0" y="6120712"/>
            <a:ext cx="3322139" cy="832707"/>
          </a:xfrm>
        </p:spPr>
        <p:txBody>
          <a:bodyPr>
            <a:normAutofit fontScale="77500" lnSpcReduction="20000"/>
          </a:bodyPr>
          <a:lstStyle/>
          <a:p>
            <a:pPr algn="l"/>
            <a:r>
              <a:rPr lang="en-US" sz="1600" b="1" dirty="0"/>
              <a:t>Ray Uzwyshyn, Ph.D. MBA MLIS</a:t>
            </a:r>
            <a:br>
              <a:rPr lang="en-US" sz="1600" dirty="0"/>
            </a:br>
            <a:r>
              <a:rPr lang="en-US" sz="1600" dirty="0"/>
              <a:t>Director, Collections and Digital Services</a:t>
            </a:r>
            <a:br>
              <a:rPr lang="en-US" sz="1600" dirty="0"/>
            </a:br>
            <a:r>
              <a:rPr lang="en-US" sz="1600" dirty="0"/>
              <a:t>Texas State University Libraries, USA</a:t>
            </a:r>
            <a:br>
              <a:rPr lang="en-US" sz="1600" dirty="0"/>
            </a:br>
            <a:r>
              <a:rPr lang="en-US" sz="1600" dirty="0"/>
              <a:t>July 2022, </a:t>
            </a:r>
            <a:r>
              <a:rPr lang="en-US" sz="1600" dirty="0">
                <a:hlinkClick r:id="rId3"/>
              </a:rPr>
              <a:t>ruzwyshyn@txstate.edu</a:t>
            </a:r>
            <a:br>
              <a:rPr lang="en-US" sz="1600" dirty="0"/>
            </a:br>
            <a:endParaRPr lang="en-US" sz="1600" dirty="0"/>
          </a:p>
        </p:txBody>
      </p:sp>
      <p:sp>
        <p:nvSpPr>
          <p:cNvPr id="39" name="Rectangle 31">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0C4E47-0A55-B816-E63D-11D9A4527DE7}"/>
              </a:ext>
            </a:extLst>
          </p:cNvPr>
          <p:cNvPicPr>
            <a:picLocks noChangeAspect="1"/>
          </p:cNvPicPr>
          <p:nvPr/>
        </p:nvPicPr>
        <p:blipFill>
          <a:blip r:embed="rId4"/>
          <a:stretch>
            <a:fillRect/>
          </a:stretch>
        </p:blipFill>
        <p:spPr>
          <a:xfrm>
            <a:off x="9016359" y="3414503"/>
            <a:ext cx="3320332" cy="3421419"/>
          </a:xfrm>
          <a:prstGeom prst="rect">
            <a:avLst/>
          </a:prstGeom>
        </p:spPr>
      </p:pic>
      <p:pic>
        <p:nvPicPr>
          <p:cNvPr id="5" name="Picture 4">
            <a:extLst>
              <a:ext uri="{FF2B5EF4-FFF2-40B4-BE49-F238E27FC236}">
                <a16:creationId xmlns:a16="http://schemas.microsoft.com/office/drawing/2014/main" id="{88356B59-791C-3662-0A43-38E8E5921A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228" r="17165"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0" name="Rectangle 33">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F9E83B0-B533-537C-EDF4-E37FC4646BF3}"/>
              </a:ext>
            </a:extLst>
          </p:cNvPr>
          <p:cNvPicPr>
            <a:picLocks noChangeAspect="1"/>
          </p:cNvPicPr>
          <p:nvPr/>
        </p:nvPicPr>
        <p:blipFill rotWithShape="1">
          <a:blip r:embed="rId6"/>
          <a:srcRect l="14608" r="32517" b="1"/>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14" name="TextBox 13">
            <a:extLst>
              <a:ext uri="{FF2B5EF4-FFF2-40B4-BE49-F238E27FC236}">
                <a16:creationId xmlns:a16="http://schemas.microsoft.com/office/drawing/2014/main" id="{15EF1F79-EA7F-950E-DB32-C7C3C0FB6FEE}"/>
              </a:ext>
            </a:extLst>
          </p:cNvPr>
          <p:cNvSpPr txBox="1"/>
          <p:nvPr/>
        </p:nvSpPr>
        <p:spPr>
          <a:xfrm>
            <a:off x="2834528" y="4520699"/>
            <a:ext cx="2922314" cy="1154162"/>
          </a:xfrm>
          <a:prstGeom prst="rect">
            <a:avLst/>
          </a:prstGeom>
          <a:noFill/>
        </p:spPr>
        <p:txBody>
          <a:bodyPr wrap="square">
            <a:spAutoFit/>
          </a:bodyPr>
          <a:lstStyle/>
          <a:p>
            <a:r>
              <a:rPr lang="en-US" sz="1100" b="1" dirty="0"/>
              <a:t>Presented for New Horizons in AI for Libraries</a:t>
            </a:r>
            <a:br>
              <a:rPr lang="en-US" sz="1100" b="1" dirty="0"/>
            </a:br>
            <a:r>
              <a:rPr lang="en-US" sz="1100" dirty="0"/>
              <a:t>IFLA Satellite Conference, Galway, Ireland</a:t>
            </a:r>
            <a:br>
              <a:rPr lang="en-US" sz="1100" dirty="0"/>
            </a:br>
            <a:r>
              <a:rPr lang="en-US" sz="1100" dirty="0"/>
              <a:t>National University of Ireland, July 21,  2022</a:t>
            </a:r>
            <a:br>
              <a:rPr lang="en-US" sz="1100" dirty="0"/>
            </a:br>
            <a:br>
              <a:rPr lang="en-US" dirty="0"/>
            </a:br>
            <a:endParaRPr lang="en-US" dirty="0"/>
          </a:p>
        </p:txBody>
      </p:sp>
    </p:spTree>
    <p:extLst>
      <p:ext uri="{BB962C8B-B14F-4D97-AF65-F5344CB8AC3E}">
        <p14:creationId xmlns:p14="http://schemas.microsoft.com/office/powerpoint/2010/main" val="55756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t="3619" b="5915"/>
          <a:stretch/>
        </p:blipFill>
        <p:spPr>
          <a:xfrm>
            <a:off x="304799" y="2250009"/>
            <a:ext cx="7330528" cy="3201099"/>
          </a:xfrm>
          <a:prstGeom prst="rect">
            <a:avLst/>
          </a:prstGeom>
        </p:spPr>
      </p:pic>
      <p:pic>
        <p:nvPicPr>
          <p:cNvPr id="5" name="image1.jpeg"/>
          <p:cNvPicPr/>
          <p:nvPr/>
        </p:nvPicPr>
        <p:blipFill rotWithShape="1">
          <a:blip r:embed="rId3" cstate="print"/>
          <a:srcRect t="38416" b="16183"/>
          <a:stretch/>
        </p:blipFill>
        <p:spPr>
          <a:xfrm>
            <a:off x="2604076" y="304800"/>
            <a:ext cx="6983848" cy="1447800"/>
          </a:xfrm>
          <a:prstGeom prst="rect">
            <a:avLst/>
          </a:prstGeom>
        </p:spPr>
      </p:pic>
      <p:sp>
        <p:nvSpPr>
          <p:cNvPr id="6" name="Oval 5"/>
          <p:cNvSpPr/>
          <p:nvPr/>
        </p:nvSpPr>
        <p:spPr>
          <a:xfrm>
            <a:off x="5396387" y="4016477"/>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2776" y="4733575"/>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7F6097-3A08-372D-1B71-E8D8D169B4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7964" y="1880356"/>
            <a:ext cx="4357214" cy="4272241"/>
          </a:xfrm>
          <a:prstGeom prst="rect">
            <a:avLst/>
          </a:prstGeom>
        </p:spPr>
      </p:pic>
      <p:sp>
        <p:nvSpPr>
          <p:cNvPr id="8" name="TextBox 7">
            <a:extLst>
              <a:ext uri="{FF2B5EF4-FFF2-40B4-BE49-F238E27FC236}">
                <a16:creationId xmlns:a16="http://schemas.microsoft.com/office/drawing/2014/main" id="{65C110A5-A37C-9237-04C4-3B63B0C47175}"/>
              </a:ext>
            </a:extLst>
          </p:cNvPr>
          <p:cNvSpPr txBox="1"/>
          <p:nvPr/>
        </p:nvSpPr>
        <p:spPr>
          <a:xfrm>
            <a:off x="2588462" y="5948517"/>
            <a:ext cx="6096000" cy="923330"/>
          </a:xfrm>
          <a:prstGeom prst="rect">
            <a:avLst/>
          </a:prstGeom>
          <a:noFill/>
        </p:spPr>
        <p:txBody>
          <a:bodyPr wrap="square">
            <a:spAutoFit/>
          </a:bodyPr>
          <a:lstStyle/>
          <a:p>
            <a:r>
              <a:rPr lang="en-US" dirty="0"/>
              <a:t>Texas Digital Library  Consortium of 22 universities across Texas</a:t>
            </a:r>
            <a:br>
              <a:rPr lang="en-US" dirty="0"/>
            </a:br>
            <a:r>
              <a:rPr lang="en-US" dirty="0"/>
              <a:t>leveraging technological cooperation among  academic libraries</a:t>
            </a:r>
            <a:br>
              <a:rPr lang="en-US" dirty="0"/>
            </a:br>
            <a:endParaRPr lang="en-US" dirty="0"/>
          </a:p>
        </p:txBody>
      </p:sp>
    </p:spTree>
    <p:extLst>
      <p:ext uri="{BB962C8B-B14F-4D97-AF65-F5344CB8AC3E}">
        <p14:creationId xmlns:p14="http://schemas.microsoft.com/office/powerpoint/2010/main" val="250659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09" y="-9938"/>
            <a:ext cx="9905998" cy="914400"/>
          </a:xfrm>
        </p:spPr>
        <p:txBody>
          <a:bodyPr>
            <a:noAutofit/>
          </a:bodyPr>
          <a:lstStyle/>
          <a:p>
            <a:pPr algn="ctr"/>
            <a:r>
              <a:rPr lang="en-US" sz="3200" dirty="0"/>
              <a:t>Data Repositories Allow Building Skills For AI</a:t>
            </a:r>
            <a:br>
              <a:rPr lang="en-US" sz="3200" dirty="0"/>
            </a:br>
            <a:r>
              <a:rPr lang="en-US" sz="3200" dirty="0"/>
              <a:t> </a:t>
            </a:r>
            <a:r>
              <a:rPr lang="en-US" sz="1600" dirty="0"/>
              <a:t>Data Organization, Data Cleaning, Structured Data Citation, Sensitive Data and Metadata Schemas</a:t>
            </a:r>
          </a:p>
        </p:txBody>
      </p:sp>
      <p:pic>
        <p:nvPicPr>
          <p:cNvPr id="1026" name="Picture 2" descr="C:\Users\R_U15\Desktop\MetadataDatavers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1" y="904462"/>
            <a:ext cx="806234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04391" y="2667000"/>
            <a:ext cx="1447800" cy="5334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7B8079-38C7-AEF1-80B8-474C86DDC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889" y="2012541"/>
            <a:ext cx="1357466" cy="1357466"/>
          </a:xfrm>
          <a:prstGeom prst="rect">
            <a:avLst/>
          </a:prstGeom>
        </p:spPr>
      </p:pic>
      <p:sp>
        <p:nvSpPr>
          <p:cNvPr id="8" name="TextBox 7">
            <a:extLst>
              <a:ext uri="{FF2B5EF4-FFF2-40B4-BE49-F238E27FC236}">
                <a16:creationId xmlns:a16="http://schemas.microsoft.com/office/drawing/2014/main" id="{6DC9C762-BCA1-B924-993A-AEA77A47625E}"/>
              </a:ext>
            </a:extLst>
          </p:cNvPr>
          <p:cNvSpPr txBox="1"/>
          <p:nvPr/>
        </p:nvSpPr>
        <p:spPr>
          <a:xfrm>
            <a:off x="186813" y="3585158"/>
            <a:ext cx="2281084" cy="1200329"/>
          </a:xfrm>
          <a:prstGeom prst="rect">
            <a:avLst/>
          </a:prstGeom>
          <a:noFill/>
        </p:spPr>
        <p:txBody>
          <a:bodyPr wrap="square">
            <a:spAutoFit/>
          </a:bodyPr>
          <a:lstStyle/>
          <a:p>
            <a:r>
              <a:rPr lang="en-US" dirty="0" err="1"/>
              <a:t>OpenRefine</a:t>
            </a:r>
            <a:r>
              <a:rPr lang="en-US" dirty="0"/>
              <a:t> is a powerful tool for working with data: (cleaning it)</a:t>
            </a:r>
          </a:p>
        </p:txBody>
      </p:sp>
    </p:spTree>
    <p:extLst>
      <p:ext uri="{BB962C8B-B14F-4D97-AF65-F5344CB8AC3E}">
        <p14:creationId xmlns:p14="http://schemas.microsoft.com/office/powerpoint/2010/main" val="256343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 y="0"/>
            <a:ext cx="11225981" cy="1325563"/>
          </a:xfrm>
        </p:spPr>
        <p:txBody>
          <a:bodyPr>
            <a:normAutofit/>
          </a:bodyPr>
          <a:lstStyle/>
          <a:p>
            <a:pPr algn="ctr"/>
            <a:r>
              <a:rPr lang="en-US" dirty="0"/>
              <a:t>The Research Data Repository Lifecycle </a:t>
            </a:r>
            <a:br>
              <a:rPr lang="en-US" dirty="0"/>
            </a:br>
            <a:r>
              <a:rPr lang="en-US" sz="2400" dirty="0"/>
              <a:t>Setting Better Foundations &amp; Organization for AI  Infrastructures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1219040"/>
            <a:ext cx="6221850" cy="5638961"/>
          </a:xfrm>
          <a:prstGeom prst="rect">
            <a:avLst/>
          </a:prstGeom>
        </p:spPr>
      </p:pic>
      <p:sp>
        <p:nvSpPr>
          <p:cNvPr id="4" name="Oval 3">
            <a:extLst>
              <a:ext uri="{FF2B5EF4-FFF2-40B4-BE49-F238E27FC236}">
                <a16:creationId xmlns:a16="http://schemas.microsoft.com/office/drawing/2014/main" id="{080CFF4C-BC82-3ACD-9B61-42579B94DE64}"/>
              </a:ext>
            </a:extLst>
          </p:cNvPr>
          <p:cNvSpPr/>
          <p:nvPr/>
        </p:nvSpPr>
        <p:spPr>
          <a:xfrm>
            <a:off x="7452260" y="3876270"/>
            <a:ext cx="2133600" cy="1366684"/>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601F594-539E-8ED1-2F48-D69912698706}"/>
              </a:ext>
            </a:extLst>
          </p:cNvPr>
          <p:cNvSpPr/>
          <p:nvPr/>
        </p:nvSpPr>
        <p:spPr>
          <a:xfrm>
            <a:off x="4885844" y="5376672"/>
            <a:ext cx="2392780" cy="1481328"/>
          </a:xfrm>
          <a:prstGeom prst="ellipse">
            <a:avLst/>
          </a:prstGeom>
          <a:solidFill>
            <a:schemeClr val="accent1">
              <a:alpha val="3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C73B2-F3E9-F118-F1A0-2239EE9BC738}"/>
              </a:ext>
            </a:extLst>
          </p:cNvPr>
          <p:cNvSpPr txBox="1"/>
          <p:nvPr/>
        </p:nvSpPr>
        <p:spPr>
          <a:xfrm>
            <a:off x="9754898" y="5235485"/>
            <a:ext cx="2378536" cy="1477328"/>
          </a:xfrm>
          <a:prstGeom prst="rect">
            <a:avLst/>
          </a:prstGeom>
          <a:noFill/>
        </p:spPr>
        <p:txBody>
          <a:bodyPr wrap="none" rtlCol="0">
            <a:spAutoFit/>
          </a:bodyPr>
          <a:lstStyle/>
          <a:p>
            <a:r>
              <a:rPr lang="en-US" dirty="0"/>
              <a:t>Data Repository  </a:t>
            </a:r>
            <a:br>
              <a:rPr lang="en-US" dirty="0"/>
            </a:br>
            <a:r>
              <a:rPr lang="en-US" dirty="0"/>
              <a:t>provides</a:t>
            </a:r>
            <a:br>
              <a:rPr lang="en-US" dirty="0"/>
            </a:br>
            <a:r>
              <a:rPr lang="en-US" dirty="0"/>
              <a:t>Basic AI, Machine</a:t>
            </a:r>
            <a:br>
              <a:rPr lang="en-US" dirty="0"/>
            </a:br>
            <a:r>
              <a:rPr lang="en-US" dirty="0"/>
              <a:t>Learning, Open Science</a:t>
            </a:r>
            <a:br>
              <a:rPr lang="en-US" dirty="0"/>
            </a:br>
            <a:r>
              <a:rPr lang="en-US" dirty="0"/>
              <a:t>and Research Needs.  </a:t>
            </a:r>
          </a:p>
        </p:txBody>
      </p:sp>
      <p:cxnSp>
        <p:nvCxnSpPr>
          <p:cNvPr id="8" name="Straight Arrow Connector 7">
            <a:extLst>
              <a:ext uri="{FF2B5EF4-FFF2-40B4-BE49-F238E27FC236}">
                <a16:creationId xmlns:a16="http://schemas.microsoft.com/office/drawing/2014/main" id="{9EF11F15-8FE1-2F59-2231-E0E278767CAB}"/>
              </a:ext>
            </a:extLst>
          </p:cNvPr>
          <p:cNvCxnSpPr>
            <a:cxnSpLocks/>
          </p:cNvCxnSpPr>
          <p:nvPr/>
        </p:nvCxnSpPr>
        <p:spPr>
          <a:xfrm flipH="1">
            <a:off x="6877841" y="5835649"/>
            <a:ext cx="2708019" cy="190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91574F-2DA0-F3B2-DB2A-8CD3F9154417}"/>
              </a:ext>
            </a:extLst>
          </p:cNvPr>
          <p:cNvCxnSpPr>
            <a:cxnSpLocks/>
          </p:cNvCxnSpPr>
          <p:nvPr/>
        </p:nvCxnSpPr>
        <p:spPr>
          <a:xfrm flipH="1" flipV="1">
            <a:off x="8965050" y="4487694"/>
            <a:ext cx="620810" cy="13479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206425"/>
            <a:ext cx="11857703" cy="1325563"/>
          </a:xfrm>
        </p:spPr>
        <p:txBody>
          <a:bodyPr>
            <a:noAutofit/>
          </a:bodyPr>
          <a:lstStyle/>
          <a:p>
            <a:pPr algn="ctr"/>
            <a:r>
              <a:rPr lang="en-US" sz="4000" b="1" dirty="0"/>
              <a:t>Recommendation #2: Digital Scholarship Ecosystems, Foundations for AI</a:t>
            </a:r>
            <a:br>
              <a:rPr lang="en-US" sz="4000" b="1" dirty="0"/>
            </a:br>
            <a:r>
              <a:rPr lang="en-US" sz="2800" b="1" dirty="0"/>
              <a:t>Six Open Source  Software Components</a:t>
            </a: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extLst>
              <p:ext uri="{D42A27DB-BD31-4B8C-83A1-F6EECF244321}">
                <p14:modId xmlns:p14="http://schemas.microsoft.com/office/powerpoint/2010/main" val="3889884253"/>
              </p:ext>
            </p:extLst>
          </p:nvPr>
        </p:nvGraphicFramePr>
        <p:xfrm>
          <a:off x="6526158" y="1720633"/>
          <a:ext cx="5457757" cy="5019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77818" y="26233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Tree>
    <p:extLst>
      <p:ext uri="{BB962C8B-B14F-4D97-AF65-F5344CB8AC3E}">
        <p14:creationId xmlns:p14="http://schemas.microsoft.com/office/powerpoint/2010/main" val="211373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DB2-F3D4-E3FD-969D-25FAB3C2F720}"/>
              </a:ext>
            </a:extLst>
          </p:cNvPr>
          <p:cNvSpPr>
            <a:spLocks noGrp="1"/>
          </p:cNvSpPr>
          <p:nvPr>
            <p:ph type="title"/>
          </p:nvPr>
        </p:nvSpPr>
        <p:spPr>
          <a:xfrm>
            <a:off x="1388844" y="5890418"/>
            <a:ext cx="10515600" cy="1325563"/>
          </a:xfrm>
        </p:spPr>
        <p:txBody>
          <a:bodyPr>
            <a:normAutofit/>
          </a:bodyPr>
          <a:lstStyle/>
          <a:p>
            <a:r>
              <a:rPr lang="en-US" sz="2800" dirty="0"/>
              <a:t>Open Science,  </a:t>
            </a:r>
            <a:r>
              <a:rPr lang="en-US" sz="2800" b="1" dirty="0"/>
              <a:t>Data Research Repositories</a:t>
            </a:r>
            <a:r>
              <a:rPr lang="en-US" sz="2800" dirty="0"/>
              <a:t>, Discovery  and AI</a:t>
            </a:r>
          </a:p>
        </p:txBody>
      </p:sp>
      <p:pic>
        <p:nvPicPr>
          <p:cNvPr id="5" name="Content Placeholder 4" descr="A picture containing diagram&#10;&#10;Description automatically generated">
            <a:extLst>
              <a:ext uri="{FF2B5EF4-FFF2-40B4-BE49-F238E27FC236}">
                <a16:creationId xmlns:a16="http://schemas.microsoft.com/office/drawing/2014/main" id="{80DE32BE-6F66-132A-E288-25C79CC755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88844" y="1690688"/>
            <a:ext cx="10100670" cy="4354512"/>
          </a:xfrm>
        </p:spPr>
      </p:pic>
      <p:sp>
        <p:nvSpPr>
          <p:cNvPr id="7" name="TextBox 6">
            <a:extLst>
              <a:ext uri="{FF2B5EF4-FFF2-40B4-BE49-F238E27FC236}">
                <a16:creationId xmlns:a16="http://schemas.microsoft.com/office/drawing/2014/main" id="{957AD552-6CED-D6E9-4BD5-BED6B478F89E}"/>
              </a:ext>
            </a:extLst>
          </p:cNvPr>
          <p:cNvSpPr txBox="1"/>
          <p:nvPr/>
        </p:nvSpPr>
        <p:spPr>
          <a:xfrm>
            <a:off x="0" y="320357"/>
            <a:ext cx="12192000" cy="1077218"/>
          </a:xfrm>
          <a:prstGeom prst="rect">
            <a:avLst/>
          </a:prstGeom>
          <a:noFill/>
        </p:spPr>
        <p:txBody>
          <a:bodyPr wrap="square">
            <a:spAutoFit/>
          </a:bodyPr>
          <a:lstStyle/>
          <a:p>
            <a:pPr algn="ctr"/>
            <a:r>
              <a:rPr lang="en-US" sz="2600" b="1" dirty="0"/>
              <a:t>Dermatologist-level Classification of Skin Cancer  with Deep Neural Networks,</a:t>
            </a:r>
            <a:br>
              <a:rPr lang="en-US" sz="2600" b="1" dirty="0"/>
            </a:br>
            <a:r>
              <a:rPr lang="en-US" sz="2000" dirty="0"/>
              <a:t> </a:t>
            </a:r>
            <a:r>
              <a:rPr lang="en-US" sz="2000" b="1" dirty="0"/>
              <a:t>Nature 2017</a:t>
            </a:r>
            <a:r>
              <a:rPr lang="en-US" sz="2000" dirty="0"/>
              <a:t>,</a:t>
            </a:r>
            <a:r>
              <a:rPr lang="en-US" sz="1400" dirty="0"/>
              <a:t>Andre </a:t>
            </a:r>
            <a:r>
              <a:rPr lang="en-US" sz="1400" dirty="0" err="1"/>
              <a:t>Esteva</a:t>
            </a:r>
            <a:r>
              <a:rPr lang="en-US" sz="1400" dirty="0"/>
              <a:t>, Brett </a:t>
            </a:r>
            <a:r>
              <a:rPr lang="en-US" sz="1400" dirty="0" err="1"/>
              <a:t>Kupress</a:t>
            </a:r>
            <a:r>
              <a:rPr lang="en-US" sz="1400" dirty="0"/>
              <a:t>,   Sebastian </a:t>
            </a:r>
            <a:r>
              <a:rPr lang="en-US" sz="1400" dirty="0" err="1"/>
              <a:t>Thrun</a:t>
            </a:r>
            <a:r>
              <a:rPr lang="en-US" sz="1400" dirty="0"/>
              <a:t> et al.</a:t>
            </a:r>
            <a:br>
              <a:rPr lang="en-US" sz="2000" dirty="0"/>
            </a:br>
            <a:r>
              <a:rPr lang="en-US" dirty="0"/>
              <a:t>AI Models, Deep Learning,  Convolutional Neural Nets, Labeled Medical Data  from Image Data Archives</a:t>
            </a:r>
          </a:p>
        </p:txBody>
      </p:sp>
      <p:sp>
        <p:nvSpPr>
          <p:cNvPr id="4" name="TextBox 3">
            <a:extLst>
              <a:ext uri="{FF2B5EF4-FFF2-40B4-BE49-F238E27FC236}">
                <a16:creationId xmlns:a16="http://schemas.microsoft.com/office/drawing/2014/main" id="{D0DB390B-1F86-48B2-53CE-A42324FF044E}"/>
              </a:ext>
            </a:extLst>
          </p:cNvPr>
          <p:cNvSpPr txBox="1"/>
          <p:nvPr/>
        </p:nvSpPr>
        <p:spPr>
          <a:xfrm>
            <a:off x="165960" y="3510115"/>
            <a:ext cx="1073051" cy="1200329"/>
          </a:xfrm>
          <a:prstGeom prst="rect">
            <a:avLst/>
          </a:prstGeom>
          <a:noFill/>
        </p:spPr>
        <p:txBody>
          <a:bodyPr wrap="none" rtlCol="0">
            <a:spAutoFit/>
          </a:bodyPr>
          <a:lstStyle/>
          <a:p>
            <a:r>
              <a:rPr lang="en-US" dirty="0">
                <a:hlinkClick r:id="rId3"/>
              </a:rPr>
              <a:t>Video</a:t>
            </a:r>
            <a:br>
              <a:rPr lang="en-US" dirty="0"/>
            </a:br>
            <a:br>
              <a:rPr lang="en-US" dirty="0"/>
            </a:br>
            <a:r>
              <a:rPr lang="en-US" dirty="0">
                <a:hlinkClick r:id="rId4"/>
              </a:rPr>
              <a:t>Stanford</a:t>
            </a:r>
            <a:br>
              <a:rPr lang="en-US" dirty="0">
                <a:hlinkClick r:id="rId4"/>
              </a:rPr>
            </a:br>
            <a:r>
              <a:rPr lang="en-US" dirty="0">
                <a:hlinkClick r:id="rId4"/>
              </a:rPr>
              <a:t>Overview</a:t>
            </a:r>
            <a:endParaRPr lang="en-US" dirty="0"/>
          </a:p>
        </p:txBody>
      </p:sp>
    </p:spTree>
    <p:extLst>
      <p:ext uri="{BB962C8B-B14F-4D97-AF65-F5344CB8AC3E}">
        <p14:creationId xmlns:p14="http://schemas.microsoft.com/office/powerpoint/2010/main" val="377003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8366F7-816C-FC80-42E4-7E2F13BB0CB8}"/>
              </a:ext>
            </a:extLst>
          </p:cNvPr>
          <p:cNvSpPr txBox="1"/>
          <p:nvPr/>
        </p:nvSpPr>
        <p:spPr>
          <a:xfrm>
            <a:off x="630936" y="505326"/>
            <a:ext cx="3742944" cy="5712594"/>
          </a:xfrm>
          <a:prstGeom prst="rect">
            <a:avLst/>
          </a:prstGeom>
        </p:spPr>
        <p:txBody>
          <a:bodyPr vert="horz" lIns="91440" tIns="45720" rIns="91440" bIns="45720" rtlCol="0" anchor="t">
            <a:normAutofit/>
          </a:bodyPr>
          <a:lstStyle/>
          <a:p>
            <a:pPr>
              <a:lnSpc>
                <a:spcPct val="90000"/>
              </a:lnSpc>
              <a:spcAft>
                <a:spcPts val="600"/>
              </a:spcAft>
            </a:pPr>
            <a:r>
              <a:rPr lang="en-US" sz="4000" b="1" dirty="0" err="1"/>
              <a:t>Dataverse</a:t>
            </a:r>
            <a:r>
              <a:rPr lang="en-US" sz="4000" b="1" dirty="0"/>
              <a:t> </a:t>
            </a:r>
            <a:br>
              <a:rPr lang="en-US" sz="4000" b="1" dirty="0"/>
            </a:br>
            <a:r>
              <a:rPr lang="en-US" sz="4000" b="1" dirty="0"/>
              <a:t>Data Research Repository</a:t>
            </a:r>
          </a:p>
          <a:p>
            <a:pPr>
              <a:lnSpc>
                <a:spcPct val="90000"/>
              </a:lnSpc>
              <a:spcAft>
                <a:spcPts val="600"/>
              </a:spcAft>
            </a:pPr>
            <a:r>
              <a:rPr lang="en-US" sz="4000" b="1" dirty="0"/>
              <a:t> </a:t>
            </a:r>
            <a:br>
              <a:rPr lang="en-US" sz="2200" b="1" dirty="0"/>
            </a:br>
            <a:r>
              <a:rPr lang="en-US" sz="2200" dirty="0"/>
              <a:t>Dermatology Image Dataset, Dr. Philip </a:t>
            </a:r>
            <a:r>
              <a:rPr lang="en-US" sz="2200" dirty="0" err="1"/>
              <a:t>Tschandl</a:t>
            </a:r>
            <a:r>
              <a:rPr lang="en-US" sz="2200" dirty="0"/>
              <a:t>,  </a:t>
            </a:r>
            <a:r>
              <a:rPr lang="en-US" sz="2200" dirty="0" err="1"/>
              <a:t>Viennesse</a:t>
            </a:r>
            <a:r>
              <a:rPr lang="en-US" sz="2200" dirty="0"/>
              <a:t> Dermatologist</a:t>
            </a:r>
          </a:p>
          <a:p>
            <a:pPr marL="342900" indent="-342900">
              <a:lnSpc>
                <a:spcPct val="90000"/>
              </a:lnSpc>
              <a:spcAft>
                <a:spcPts val="600"/>
              </a:spcAft>
              <a:buFont typeface="Arial" panose="020B0604020202020204" pitchFamily="34" charset="0"/>
              <a:buChar char="•"/>
            </a:pPr>
            <a:r>
              <a:rPr lang="en-US" sz="2200" dirty="0"/>
              <a:t>Great Example of Open Science</a:t>
            </a:r>
          </a:p>
          <a:p>
            <a:pPr marL="342900" indent="-342900">
              <a:lnSpc>
                <a:spcPct val="90000"/>
              </a:lnSpc>
              <a:spcAft>
                <a:spcPts val="600"/>
              </a:spcAft>
              <a:buFont typeface="Arial" panose="020B0604020202020204" pitchFamily="34" charset="0"/>
              <a:buChar char="•"/>
            </a:pPr>
            <a:r>
              <a:rPr lang="en-US" sz="2000" dirty="0">
                <a:hlinkClick r:id="rId2"/>
              </a:rPr>
              <a:t>https://dataverse.harvard.edu/dataset.xhtml?persistentId=doi:10.7910/DVN/DBW86T</a:t>
            </a:r>
            <a:r>
              <a:rPr lang="en-US" sz="2000" dirty="0"/>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30211326-7253-797F-1C60-01EC1E43A6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27220" y="1383773"/>
            <a:ext cx="7734495" cy="4582687"/>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FC68-6AEC-ACDE-6D75-4A785AE0BDB3}"/>
              </a:ext>
            </a:extLst>
          </p:cNvPr>
          <p:cNvSpPr>
            <a:spLocks noGrp="1"/>
          </p:cNvSpPr>
          <p:nvPr>
            <p:ph type="title"/>
          </p:nvPr>
        </p:nvSpPr>
        <p:spPr>
          <a:xfrm>
            <a:off x="7331242" y="0"/>
            <a:ext cx="4973053" cy="3785525"/>
          </a:xfrm>
        </p:spPr>
        <p:txBody>
          <a:bodyPr>
            <a:normAutofit/>
          </a:bodyPr>
          <a:lstStyle/>
          <a:p>
            <a:r>
              <a:rPr lang="en-US" sz="2800" dirty="0"/>
              <a:t> </a:t>
            </a:r>
            <a:r>
              <a:rPr lang="en-US" sz="4000" dirty="0"/>
              <a:t>Metadata and Image Data for Download</a:t>
            </a:r>
            <a:br>
              <a:rPr lang="en-US" sz="4000" dirty="0"/>
            </a:br>
            <a:r>
              <a:rPr lang="en-US" sz="4000" dirty="0"/>
              <a:t> From Data Repository</a:t>
            </a:r>
          </a:p>
        </p:txBody>
      </p:sp>
      <p:pic>
        <p:nvPicPr>
          <p:cNvPr id="5" name="Content Placeholder 4" descr="Graphical user interface, application, Teams&#10;&#10;Description automatically generated">
            <a:extLst>
              <a:ext uri="{FF2B5EF4-FFF2-40B4-BE49-F238E27FC236}">
                <a16:creationId xmlns:a16="http://schemas.microsoft.com/office/drawing/2014/main" id="{D9732F6D-2DF0-7111-50C5-D125B7C3E329}"/>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t="28106" r="53363"/>
          <a:stretch/>
        </p:blipFill>
        <p:spPr>
          <a:xfrm>
            <a:off x="0" y="706265"/>
            <a:ext cx="7331242" cy="5971016"/>
          </a:xfrm>
        </p:spPr>
      </p:pic>
    </p:spTree>
    <p:extLst>
      <p:ext uri="{BB962C8B-B14F-4D97-AF65-F5344CB8AC3E}">
        <p14:creationId xmlns:p14="http://schemas.microsoft.com/office/powerpoint/2010/main" val="340586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C5910F-7466-4E85-EB36-6805431781F2}"/>
              </a:ext>
            </a:extLst>
          </p:cNvPr>
          <p:cNvSpPr txBox="1"/>
          <p:nvPr/>
        </p:nvSpPr>
        <p:spPr>
          <a:xfrm>
            <a:off x="556325" y="1211491"/>
            <a:ext cx="3429000" cy="341071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800" dirty="0"/>
              <a:t>BRAC University</a:t>
            </a:r>
            <a:br>
              <a:rPr lang="en-US" sz="2800" dirty="0"/>
            </a:br>
            <a:r>
              <a:rPr lang="en-US" sz="2800" dirty="0"/>
              <a:t>Dhaka, Bangladesh</a:t>
            </a:r>
            <a:br>
              <a:rPr lang="en-US" sz="2800" dirty="0"/>
            </a:br>
            <a:r>
              <a:rPr lang="en-US" sz="2800" dirty="0"/>
              <a:t>Institutional Repository</a:t>
            </a:r>
            <a:br>
              <a:rPr lang="en-US" sz="2000" dirty="0"/>
            </a:br>
            <a:br>
              <a:rPr lang="en-US" sz="2000" dirty="0"/>
            </a:br>
            <a:br>
              <a:rPr lang="en-US" sz="2000" dirty="0"/>
            </a:br>
            <a:br>
              <a:rPr lang="en-US" sz="2000" dirty="0"/>
            </a:br>
            <a:r>
              <a:rPr lang="en-US" sz="2000" dirty="0"/>
              <a:t>Digital Collections</a:t>
            </a:r>
            <a:br>
              <a:rPr lang="en-US" sz="2000" dirty="0"/>
            </a:br>
            <a:r>
              <a:rPr lang="en-US" sz="2000" dirty="0"/>
              <a:t>Repository</a:t>
            </a:r>
            <a:br>
              <a:rPr lang="en-US" sz="2000" dirty="0"/>
            </a:br>
            <a:br>
              <a:rPr lang="en-US" sz="2000" dirty="0"/>
            </a:br>
            <a:r>
              <a:rPr lang="en-US" sz="2000" b="1" dirty="0" err="1"/>
              <a:t>Dspace</a:t>
            </a:r>
            <a:br>
              <a:rPr lang="en-US" sz="2000" b="1" dirty="0"/>
            </a:br>
            <a:r>
              <a:rPr lang="en-US" sz="2000" b="1" dirty="0"/>
              <a:t>http://dspace.bracu.ac.bd/</a:t>
            </a:r>
            <a:br>
              <a:rPr lang="en-US" sz="2000" dirty="0"/>
            </a:br>
            <a:endParaRPr lang="en-US" sz="2000" dirty="0"/>
          </a:p>
        </p:txBody>
      </p:sp>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88819" y="106287"/>
            <a:ext cx="8003181" cy="6482578"/>
          </a:xfrm>
          <a:prstGeom prst="rect">
            <a:avLst/>
          </a:prstGeom>
        </p:spPr>
      </p:pic>
    </p:spTree>
    <p:extLst>
      <p:ext uri="{BB962C8B-B14F-4D97-AF65-F5344CB8AC3E}">
        <p14:creationId xmlns:p14="http://schemas.microsoft.com/office/powerpoint/2010/main" val="106501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95300"/>
            <a:ext cx="9631680" cy="6651428"/>
          </a:xfrm>
        </p:spPr>
      </p:pic>
      <p:sp>
        <p:nvSpPr>
          <p:cNvPr id="6" name="Oval 5">
            <a:extLst>
              <a:ext uri="{FF2B5EF4-FFF2-40B4-BE49-F238E27FC236}">
                <a16:creationId xmlns:a16="http://schemas.microsoft.com/office/drawing/2014/main" id="{30B0E635-DA21-2B98-A6FE-50C7AFEBD6A1}"/>
              </a:ext>
            </a:extLst>
          </p:cNvPr>
          <p:cNvSpPr/>
          <p:nvPr/>
        </p:nvSpPr>
        <p:spPr>
          <a:xfrm>
            <a:off x="4047371" y="363354"/>
            <a:ext cx="4291584" cy="859535"/>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326" y="3956266"/>
            <a:ext cx="6840354" cy="591350"/>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3"/>
          <a:stretch>
            <a:fillRect/>
          </a:stretch>
        </p:blipFill>
        <p:spPr>
          <a:xfrm>
            <a:off x="4312266" y="5622842"/>
            <a:ext cx="4304149" cy="871804"/>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83" y="2351861"/>
            <a:ext cx="2883595" cy="871804"/>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631680" y="658368"/>
            <a:ext cx="2477858" cy="5909310"/>
          </a:xfrm>
          <a:prstGeom prst="rect">
            <a:avLst/>
          </a:prstGeom>
          <a:noFill/>
        </p:spPr>
        <p:txBody>
          <a:bodyPr wrap="square" rtlCol="0">
            <a:spAutoFit/>
          </a:bodyPr>
          <a:lstStyle/>
          <a:p>
            <a:r>
              <a:rPr lang="en-US" b="1" dirty="0"/>
              <a:t>The Progress of</a:t>
            </a:r>
            <a:br>
              <a:rPr lang="en-US" b="1" dirty="0"/>
            </a:br>
            <a:r>
              <a:rPr lang="en-US" b="1" dirty="0"/>
              <a:t>Knowledge</a:t>
            </a:r>
            <a:br>
              <a:rPr lang="en-US" dirty="0"/>
            </a:br>
            <a:br>
              <a:rPr lang="en-US" dirty="0"/>
            </a:br>
            <a:r>
              <a:rPr lang="en-US" b="1" dirty="0"/>
              <a:t>2017</a:t>
            </a:r>
            <a:r>
              <a:rPr lang="en-US" dirty="0"/>
              <a:t> Stanford</a:t>
            </a:r>
            <a:br>
              <a:rPr lang="en-US" dirty="0"/>
            </a:br>
            <a:r>
              <a:rPr lang="en-US" b="1" dirty="0"/>
              <a:t>Nature Deep Learning</a:t>
            </a:r>
          </a:p>
          <a:p>
            <a:r>
              <a:rPr lang="en-US" b="1" dirty="0"/>
              <a:t>Cancer ID Article</a:t>
            </a:r>
          </a:p>
          <a:p>
            <a:br>
              <a:rPr lang="en-US" dirty="0"/>
            </a:br>
            <a:r>
              <a:rPr lang="en-US" b="1" dirty="0"/>
              <a:t>2018 Harvard </a:t>
            </a:r>
            <a:r>
              <a:rPr lang="en-US" b="1" dirty="0" err="1"/>
              <a:t>Dataverse</a:t>
            </a:r>
            <a:br>
              <a:rPr lang="en-US" b="1" dirty="0"/>
            </a:br>
            <a:r>
              <a:rPr lang="en-US" b="1" dirty="0" err="1"/>
              <a:t>Datarepository</a:t>
            </a:r>
            <a:r>
              <a:rPr lang="en-US" b="1" dirty="0"/>
              <a:t> Upload</a:t>
            </a:r>
            <a:br>
              <a:rPr lang="en-US" dirty="0"/>
            </a:br>
            <a:r>
              <a:rPr lang="en-US" dirty="0"/>
              <a:t>Open Source </a:t>
            </a:r>
            <a:r>
              <a:rPr lang="en-US" dirty="0" err="1"/>
              <a:t>Viennesse</a:t>
            </a:r>
            <a:br>
              <a:rPr lang="en-US" dirty="0"/>
            </a:br>
            <a:r>
              <a:rPr lang="en-US" dirty="0" err="1"/>
              <a:t>Dermatalogical</a:t>
            </a:r>
            <a:r>
              <a:rPr lang="en-US" dirty="0"/>
              <a:t> Image</a:t>
            </a:r>
            <a:br>
              <a:rPr lang="en-US" dirty="0"/>
            </a:br>
            <a:r>
              <a:rPr lang="en-US" dirty="0"/>
              <a:t>Library</a:t>
            </a:r>
          </a:p>
          <a:p>
            <a:endParaRPr lang="en-US" dirty="0"/>
          </a:p>
          <a:p>
            <a:r>
              <a:rPr lang="en-US" b="1" dirty="0"/>
              <a:t>November 2021 </a:t>
            </a:r>
            <a:br>
              <a:rPr lang="en-US" dirty="0"/>
            </a:br>
            <a:r>
              <a:rPr lang="en-US" dirty="0" err="1"/>
              <a:t>Dspace</a:t>
            </a:r>
            <a:r>
              <a:rPr lang="en-US" dirty="0"/>
              <a:t> Repository</a:t>
            </a:r>
            <a:br>
              <a:rPr lang="en-US" dirty="0"/>
            </a:br>
            <a:r>
              <a:rPr lang="en-US" dirty="0"/>
              <a:t>Undergraduate Thesis</a:t>
            </a:r>
            <a:br>
              <a:rPr lang="en-US" dirty="0"/>
            </a:br>
            <a:r>
              <a:rPr lang="en-US" dirty="0"/>
              <a:t>BRAC University, Dhaka</a:t>
            </a:r>
            <a:br>
              <a:rPr lang="en-US" dirty="0"/>
            </a:br>
            <a:r>
              <a:rPr lang="en-US" dirty="0"/>
              <a:t>Bangladesh, Dept. of</a:t>
            </a:r>
            <a:br>
              <a:rPr lang="en-US" dirty="0"/>
            </a:br>
            <a:r>
              <a:rPr lang="en-US" dirty="0"/>
              <a:t>Computer Science and</a:t>
            </a:r>
            <a:br>
              <a:rPr lang="en-US" dirty="0"/>
            </a:br>
            <a:r>
              <a:rPr lang="en-US" dirty="0"/>
              <a:t>Engineering</a:t>
            </a:r>
            <a:br>
              <a:rPr lang="en-US" dirty="0"/>
            </a:br>
            <a:r>
              <a:rPr lang="en-US" b="1" dirty="0"/>
              <a:t>Downloaded July 2022</a:t>
            </a:r>
          </a:p>
        </p:txBody>
      </p:sp>
    </p:spTree>
    <p:extLst>
      <p:ext uri="{BB962C8B-B14F-4D97-AF65-F5344CB8AC3E}">
        <p14:creationId xmlns:p14="http://schemas.microsoft.com/office/powerpoint/2010/main" val="199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5" y="1778238"/>
            <a:ext cx="6143331" cy="4795758"/>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t>Digital Scholarship Ecosystem Centered on Research Data Repository and Collections Repository</a:t>
            </a:r>
            <a:endParaRPr lang="en-US" sz="4000" dirty="0"/>
          </a:p>
        </p:txBody>
      </p:sp>
      <p:sp>
        <p:nvSpPr>
          <p:cNvPr id="2" name="TextBox 1">
            <a:extLst>
              <a:ext uri="{FF2B5EF4-FFF2-40B4-BE49-F238E27FC236}">
                <a16:creationId xmlns:a16="http://schemas.microsoft.com/office/drawing/2014/main" id="{9AEEA308-9B00-48A1-8EBA-3318C4810D1B}"/>
              </a:ext>
            </a:extLst>
          </p:cNvPr>
          <p:cNvSpPr txBox="1"/>
          <p:nvPr/>
        </p:nvSpPr>
        <p:spPr>
          <a:xfrm>
            <a:off x="8786959" y="2245341"/>
            <a:ext cx="93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3" name="TextBox 2">
            <a:extLst>
              <a:ext uri="{FF2B5EF4-FFF2-40B4-BE49-F238E27FC236}">
                <a16:creationId xmlns:a16="http://schemas.microsoft.com/office/drawing/2014/main" id="{BFBE948B-3C47-4DB9-BFE9-E25D78B5F488}"/>
              </a:ext>
            </a:extLst>
          </p:cNvPr>
          <p:cNvSpPr txBox="1"/>
          <p:nvPr/>
        </p:nvSpPr>
        <p:spPr>
          <a:xfrm>
            <a:off x="8528539" y="5292969"/>
            <a:ext cx="1673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Communication</a:t>
            </a:r>
          </a:p>
        </p:txBody>
      </p:sp>
      <p:pic>
        <p:nvPicPr>
          <p:cNvPr id="5" name="Picture 4">
            <a:extLst>
              <a:ext uri="{FF2B5EF4-FFF2-40B4-BE49-F238E27FC236}">
                <a16:creationId xmlns:a16="http://schemas.microsoft.com/office/drawing/2014/main" id="{D35DE1C7-9455-C2D3-0625-BF5E0E42C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3423" y="1280824"/>
            <a:ext cx="3574279" cy="3190490"/>
          </a:xfrm>
          <a:prstGeom prst="rect">
            <a:avLst/>
          </a:prstGeom>
        </p:spPr>
      </p:pic>
      <p:sp>
        <p:nvSpPr>
          <p:cNvPr id="6" name="TextBox 5">
            <a:extLst>
              <a:ext uri="{FF2B5EF4-FFF2-40B4-BE49-F238E27FC236}">
                <a16:creationId xmlns:a16="http://schemas.microsoft.com/office/drawing/2014/main" id="{4913156B-0F0C-4063-8240-7ECA8475BA5D}"/>
              </a:ext>
            </a:extLst>
          </p:cNvPr>
          <p:cNvSpPr txBox="1"/>
          <p:nvPr/>
        </p:nvSpPr>
        <p:spPr>
          <a:xfrm>
            <a:off x="8606701" y="4471314"/>
            <a:ext cx="3189719" cy="2308324"/>
          </a:xfrm>
          <a:prstGeom prst="rect">
            <a:avLst/>
          </a:prstGeom>
          <a:noFill/>
        </p:spPr>
        <p:txBody>
          <a:bodyPr wrap="none" rtlCol="0">
            <a:spAutoFit/>
          </a:bodyPr>
          <a:lstStyle/>
          <a:p>
            <a:r>
              <a:rPr lang="en-US" b="1" dirty="0"/>
              <a:t>Many Useful Data Science Skills</a:t>
            </a:r>
            <a:br>
              <a:rPr lang="en-US" b="1" dirty="0"/>
            </a:br>
            <a:r>
              <a:rPr lang="en-US" b="1" dirty="0"/>
              <a:t>for AI Will Be Useful Here</a:t>
            </a:r>
            <a:br>
              <a:rPr lang="en-US" dirty="0"/>
            </a:br>
            <a:r>
              <a:rPr lang="en-US" dirty="0"/>
              <a:t>Metadata Schemas</a:t>
            </a:r>
            <a:br>
              <a:rPr lang="en-US" dirty="0"/>
            </a:br>
            <a:r>
              <a:rPr lang="en-US" dirty="0"/>
              <a:t>Data Organization </a:t>
            </a:r>
            <a:br>
              <a:rPr lang="en-US" dirty="0"/>
            </a:br>
            <a:r>
              <a:rPr lang="en-US" dirty="0"/>
              <a:t>Data Cleaning</a:t>
            </a:r>
            <a:br>
              <a:rPr lang="en-US" dirty="0"/>
            </a:br>
            <a:r>
              <a:rPr lang="en-US" dirty="0"/>
              <a:t>Data Classification</a:t>
            </a:r>
            <a:br>
              <a:rPr lang="en-US" dirty="0"/>
            </a:br>
            <a:r>
              <a:rPr lang="en-US" dirty="0"/>
              <a:t>Creating Dataset Benchmarks</a:t>
            </a:r>
            <a:br>
              <a:rPr lang="en-US" dirty="0"/>
            </a:br>
            <a:r>
              <a:rPr lang="en-US" dirty="0"/>
              <a:t>Standardization of Data</a:t>
            </a:r>
          </a:p>
        </p:txBody>
      </p:sp>
    </p:spTree>
    <p:extLst>
      <p:ext uri="{BB962C8B-B14F-4D97-AF65-F5344CB8AC3E}">
        <p14:creationId xmlns:p14="http://schemas.microsoft.com/office/powerpoint/2010/main" val="293263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027-A371-8C42-2455-539BA52B93F7}"/>
              </a:ext>
            </a:extLst>
          </p:cNvPr>
          <p:cNvSpPr>
            <a:spLocks noGrp="1"/>
          </p:cNvSpPr>
          <p:nvPr>
            <p:ph type="title"/>
          </p:nvPr>
        </p:nvSpPr>
        <p:spPr/>
        <p:txBody>
          <a:bodyPr>
            <a:normAutofit fontScale="90000"/>
          </a:bodyPr>
          <a:lstStyle/>
          <a:p>
            <a:pPr algn="ctr"/>
            <a:r>
              <a:rPr lang="en-US" dirty="0"/>
              <a:t>Laddered Processes Towards Building </a:t>
            </a:r>
            <a:br>
              <a:rPr lang="en-US" dirty="0"/>
            </a:br>
            <a:r>
              <a:rPr lang="en-US" dirty="0"/>
              <a:t>Library AI Awareness &amp; Competencies</a:t>
            </a:r>
            <a:br>
              <a:rPr lang="en-US" dirty="0"/>
            </a:br>
            <a:r>
              <a:rPr lang="en-US" sz="2700" dirty="0"/>
              <a:t>Awareness, Building Skills, Knowledge, Mastery</a:t>
            </a:r>
          </a:p>
        </p:txBody>
      </p:sp>
      <p:pic>
        <p:nvPicPr>
          <p:cNvPr id="5" name="Picture 4" descr="Diagram&#10;&#10;Description automatically generated">
            <a:extLst>
              <a:ext uri="{FF2B5EF4-FFF2-40B4-BE49-F238E27FC236}">
                <a16:creationId xmlns:a16="http://schemas.microsoft.com/office/drawing/2014/main" id="{0C32E15C-D2F0-9FBD-A488-A81931E01651}"/>
              </a:ext>
            </a:extLst>
          </p:cNvPr>
          <p:cNvPicPr>
            <a:picLocks noChangeAspect="1"/>
          </p:cNvPicPr>
          <p:nvPr/>
        </p:nvPicPr>
        <p:blipFill rotWithShape="1">
          <a:blip r:embed="rId2">
            <a:extLst>
              <a:ext uri="{28A0092B-C50C-407E-A947-70E740481C1C}">
                <a14:useLocalDpi xmlns:a14="http://schemas.microsoft.com/office/drawing/2010/main"/>
              </a:ext>
            </a:extLst>
          </a:blip>
          <a:srcRect l="-526" r="526" b="14325"/>
          <a:stretch/>
        </p:blipFill>
        <p:spPr>
          <a:xfrm>
            <a:off x="3655049" y="1919645"/>
            <a:ext cx="5186236" cy="3428238"/>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E1888D26-9186-5D0E-719C-1A1FFE33AC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50" y="1826514"/>
            <a:ext cx="5143500" cy="3619500"/>
          </a:xfrm>
          <a:prstGeom prst="rect">
            <a:avLst/>
          </a:prstGeom>
        </p:spPr>
      </p:pic>
      <p:pic>
        <p:nvPicPr>
          <p:cNvPr id="9" name="Picture 8" descr="Diagram&#10;&#10;Description automatically generated">
            <a:extLst>
              <a:ext uri="{FF2B5EF4-FFF2-40B4-BE49-F238E27FC236}">
                <a16:creationId xmlns:a16="http://schemas.microsoft.com/office/drawing/2014/main" id="{3F1336E7-1B68-5BD7-64BC-7FB7BF70A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34905" y="2317081"/>
            <a:ext cx="4464547" cy="2937672"/>
          </a:xfrm>
          <a:prstGeom prst="rect">
            <a:avLst/>
          </a:prstGeom>
        </p:spPr>
      </p:pic>
      <p:sp>
        <p:nvSpPr>
          <p:cNvPr id="3" name="TextBox 2">
            <a:extLst>
              <a:ext uri="{FF2B5EF4-FFF2-40B4-BE49-F238E27FC236}">
                <a16:creationId xmlns:a16="http://schemas.microsoft.com/office/drawing/2014/main" id="{DEFD3E31-F22F-0006-7B69-ADF665E0089F}"/>
              </a:ext>
            </a:extLst>
          </p:cNvPr>
          <p:cNvSpPr txBox="1"/>
          <p:nvPr/>
        </p:nvSpPr>
        <p:spPr>
          <a:xfrm>
            <a:off x="3292764" y="5674971"/>
            <a:ext cx="4542141" cy="523220"/>
          </a:xfrm>
          <a:prstGeom prst="rect">
            <a:avLst/>
          </a:prstGeom>
          <a:noFill/>
        </p:spPr>
        <p:txBody>
          <a:bodyPr wrap="none" rtlCol="0">
            <a:spAutoFit/>
          </a:bodyPr>
          <a:lstStyle/>
          <a:p>
            <a:r>
              <a:rPr lang="en-US" sz="2800" dirty="0"/>
              <a:t>Multi-Year Process 2014-2022</a:t>
            </a:r>
          </a:p>
        </p:txBody>
      </p:sp>
    </p:spTree>
    <p:extLst>
      <p:ext uri="{BB962C8B-B14F-4D97-AF65-F5344CB8AC3E}">
        <p14:creationId xmlns:p14="http://schemas.microsoft.com/office/powerpoint/2010/main" val="1078770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543878" y="323850"/>
            <a:ext cx="8971713" cy="971550"/>
          </a:xfrm>
          <a:prstGeom prst="rect">
            <a:avLst/>
          </a:prstGeom>
          <a:noFill/>
          <a:ln>
            <a:noFill/>
          </a:ln>
        </p:spPr>
        <p:txBody>
          <a:bodyPr vert="horz" lIns="68569" tIns="68569" rIns="68569" bIns="68569" rtlCol="0" anchor="b" anchorCtr="0">
            <a:noAutofit/>
          </a:bodyPr>
          <a:lstStyle/>
          <a:p>
            <a:pPr algn="ctr">
              <a:lnSpc>
                <a:spcPct val="85000"/>
              </a:lnSpc>
              <a:spcBef>
                <a:spcPts val="0"/>
              </a:spcBef>
              <a:buClr>
                <a:srgbClr val="3F3F3F"/>
              </a:buClr>
              <a:buSzPct val="25000"/>
            </a:pPr>
            <a:r>
              <a:rPr lang="en-US" sz="3600" dirty="0">
                <a:solidFill>
                  <a:srgbClr val="3F3F3F"/>
                </a:solidFill>
                <a:latin typeface="Arial"/>
                <a:cs typeface="Arial"/>
                <a:sym typeface="Arial"/>
              </a:rPr>
              <a:t>Part II: H</a:t>
            </a:r>
            <a:r>
              <a:rPr lang="en-US" sz="3600" dirty="0">
                <a:solidFill>
                  <a:srgbClr val="3F3F3F"/>
                </a:solidFill>
                <a:latin typeface="Arial"/>
                <a:ea typeface="Arial"/>
                <a:cs typeface="Arial"/>
                <a:sym typeface="Arial"/>
              </a:rPr>
              <a:t>uman Resource Infrastructures </a:t>
            </a:r>
            <a:br>
              <a:rPr lang="en-US" sz="3600" dirty="0">
                <a:solidFill>
                  <a:srgbClr val="3F3F3F"/>
                </a:solidFill>
                <a:latin typeface="Arial"/>
                <a:ea typeface="Arial"/>
                <a:cs typeface="Arial"/>
                <a:sym typeface="Arial"/>
              </a:rPr>
            </a:br>
            <a:r>
              <a:rPr lang="en-US" sz="3600" dirty="0">
                <a:solidFill>
                  <a:srgbClr val="3F3F3F"/>
                </a:solidFill>
                <a:latin typeface="Arial"/>
                <a:ea typeface="Arial"/>
                <a:cs typeface="Arial"/>
                <a:sym typeface="Arial"/>
              </a:rPr>
              <a:t>(Working Teams)</a:t>
            </a:r>
          </a:p>
        </p:txBody>
      </p:sp>
      <p:sp>
        <p:nvSpPr>
          <p:cNvPr id="474" name="Shape 474"/>
          <p:cNvSpPr txBox="1"/>
          <p:nvPr/>
        </p:nvSpPr>
        <p:spPr>
          <a:xfrm>
            <a:off x="6874142" y="1582977"/>
            <a:ext cx="4786916" cy="5113010"/>
          </a:xfrm>
          <a:prstGeom prst="rect">
            <a:avLst/>
          </a:prstGeom>
          <a:noFill/>
          <a:ln>
            <a:noFill/>
          </a:ln>
        </p:spPr>
        <p:txBody>
          <a:bodyPr lIns="68569" tIns="34275" rIns="68569" bIns="34275" anchor="t" anchorCtr="0">
            <a:noAutofit/>
          </a:bodyPr>
          <a:lstStyle/>
          <a:p>
            <a:pPr>
              <a:buClr>
                <a:srgbClr val="000000"/>
              </a:buClr>
              <a:buSzPct val="25000"/>
            </a:pPr>
            <a:r>
              <a:rPr lang="en-US" sz="1400" b="1" dirty="0">
                <a:solidFill>
                  <a:srgbClr val="000000"/>
                </a:solidFill>
                <a:latin typeface="Arial"/>
                <a:ea typeface="Arial"/>
                <a:cs typeface="Arial"/>
                <a:sym typeface="Arial"/>
              </a:rPr>
              <a:t>Future Hires </a:t>
            </a: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Machine Learning/Deep Learning/AI Specialist/ Data Scientist and/or  AI Librarian (working with the data)</a:t>
            </a:r>
            <a:br>
              <a:rPr lang="en-US" sz="14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Data Visualization and Analytics Specialist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(Tableau, </a:t>
            </a:r>
            <a:r>
              <a:rPr lang="en-US" sz="1400" dirty="0" err="1">
                <a:solidFill>
                  <a:srgbClr val="000000"/>
                </a:solidFill>
                <a:latin typeface="Arial"/>
                <a:ea typeface="Arial"/>
                <a:cs typeface="Arial"/>
                <a:sym typeface="Arial"/>
              </a:rPr>
              <a:t>Bayesia</a:t>
            </a:r>
            <a:r>
              <a:rPr lang="en-US" sz="1400" dirty="0">
                <a:solidFill>
                  <a:srgbClr val="000000"/>
                </a:solidFill>
                <a:latin typeface="Arial"/>
                <a:ea typeface="Arial"/>
                <a:cs typeface="Arial"/>
                <a:sym typeface="Arial"/>
              </a:rPr>
              <a:t>, Power BI) </a:t>
            </a: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Committee for Data Repository Workflows &amp; Policies</a:t>
            </a:r>
          </a:p>
          <a:p>
            <a:pPr>
              <a:buClr>
                <a:srgbClr val="000000"/>
              </a:buClr>
              <a:buSzPct val="25000"/>
            </a:pPr>
            <a:br>
              <a:rPr lang="en-US" sz="1400" dirty="0">
                <a:solidFill>
                  <a:srgbClr val="000000"/>
                </a:solidFill>
                <a:latin typeface="Arial"/>
                <a:ea typeface="Arial"/>
                <a:cs typeface="Arial"/>
                <a:sym typeface="Arial"/>
              </a:rPr>
            </a:br>
            <a:br>
              <a:rPr lang="en-US" sz="1400" dirty="0">
                <a:solidFill>
                  <a:srgbClr val="000000"/>
                </a:solidFill>
                <a:latin typeface="Arial"/>
                <a:ea typeface="Arial"/>
                <a:cs typeface="Arial"/>
                <a:sym typeface="Arial"/>
              </a:rPr>
            </a:br>
            <a:r>
              <a:rPr lang="en-US" sz="1500" b="1" dirty="0">
                <a:solidFill>
                  <a:srgbClr val="000000"/>
                </a:solidFill>
                <a:latin typeface="Arial"/>
                <a:ea typeface="Arial"/>
                <a:cs typeface="Arial"/>
                <a:sym typeface="Arial"/>
              </a:rPr>
              <a:t>Onsite  Staff Skills</a:t>
            </a:r>
            <a:br>
              <a:rPr lang="en-US" sz="1500" b="1"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Metadata Specialist/Cataloger</a:t>
            </a:r>
            <a:br>
              <a:rPr lang="en-US" sz="1500" b="1"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Data Repository Faculty/Student  Liaison</a:t>
            </a: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Subject Liaisons (Outreach)</a:t>
            </a:r>
            <a:br>
              <a:rPr lang="en-US" sz="15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endParaRPr lang="en-US" sz="1500" dirty="0">
              <a:solidFill>
                <a:srgbClr val="000000"/>
              </a:solidFill>
              <a:latin typeface="Arial"/>
              <a:ea typeface="Arial"/>
              <a:cs typeface="Arial"/>
              <a:sym typeface="Arial"/>
            </a:endParaRPr>
          </a:p>
          <a:p>
            <a:pPr>
              <a:buClr>
                <a:srgbClr val="000000"/>
              </a:buClr>
              <a:buSzPct val="25000"/>
            </a:pPr>
            <a:r>
              <a:rPr lang="en-US" b="1" dirty="0">
                <a:solidFill>
                  <a:srgbClr val="000000"/>
                </a:solidFill>
                <a:latin typeface="Arial"/>
                <a:ea typeface="Arial"/>
                <a:cs typeface="Arial"/>
                <a:sym typeface="Arial"/>
              </a:rPr>
              <a:t>Current  Staff</a:t>
            </a:r>
            <a:br>
              <a:rPr lang="en-US" b="1" dirty="0">
                <a:solidFill>
                  <a:srgbClr val="000000"/>
                </a:solidFill>
                <a:latin typeface="Arial"/>
                <a:ea typeface="Arial"/>
                <a:cs typeface="Arial"/>
                <a:sym typeface="Arial"/>
              </a:rPr>
            </a:br>
            <a:r>
              <a:rPr lang="en-US" b="1" dirty="0">
                <a:solidFill>
                  <a:srgbClr val="000000"/>
                </a:solidFill>
                <a:ea typeface="Arial"/>
                <a:cs typeface="Arial"/>
                <a:sym typeface="Arial"/>
              </a:rPr>
              <a:t>Digital Collections Librarian</a:t>
            </a:r>
            <a:br>
              <a:rPr lang="en-US" dirty="0">
                <a:solidFill>
                  <a:srgbClr val="000000"/>
                </a:solidFill>
                <a:ea typeface="Arial"/>
                <a:cs typeface="Arial"/>
                <a:sym typeface="Arial"/>
              </a:rPr>
            </a:br>
            <a:r>
              <a:rPr lang="en-US" dirty="0">
                <a:solidFill>
                  <a:srgbClr val="000000"/>
                </a:solidFill>
                <a:ea typeface="Arial"/>
                <a:cs typeface="Arial"/>
                <a:sym typeface="Arial"/>
              </a:rPr>
              <a:t>(</a:t>
            </a:r>
            <a:r>
              <a:rPr lang="en-US" b="1" dirty="0">
                <a:solidFill>
                  <a:srgbClr val="000000"/>
                </a:solidFill>
                <a:ea typeface="Arial"/>
                <a:cs typeface="Arial"/>
                <a:sym typeface="Arial"/>
              </a:rPr>
              <a:t>Texas State Data Repository Librarian</a:t>
            </a:r>
            <a:br>
              <a:rPr lang="en-US" sz="1600" b="1" dirty="0">
                <a:solidFill>
                  <a:srgbClr val="000000"/>
                </a:solidFill>
                <a:ea typeface="Arial"/>
                <a:cs typeface="Arial"/>
                <a:sym typeface="Arial"/>
              </a:rPr>
            </a:br>
            <a:r>
              <a:rPr lang="en-US" sz="1600" dirty="0">
                <a:solidFill>
                  <a:srgbClr val="000000"/>
                </a:solidFill>
                <a:ea typeface="Arial"/>
                <a:cs typeface="Arial"/>
                <a:sym typeface="Arial"/>
              </a:rPr>
              <a:t> </a:t>
            </a:r>
            <a:r>
              <a:rPr lang="en-US" sz="1600" dirty="0" err="1">
                <a:solidFill>
                  <a:srgbClr val="000000"/>
                </a:solidFill>
                <a:ea typeface="Arial"/>
                <a:cs typeface="Arial"/>
                <a:sym typeface="Arial"/>
              </a:rPr>
              <a:t>Dataverse</a:t>
            </a:r>
            <a:r>
              <a:rPr lang="en-US" sz="1600" dirty="0">
                <a:solidFill>
                  <a:srgbClr val="000000"/>
                </a:solidFill>
                <a:ea typeface="Arial"/>
                <a:cs typeface="Arial"/>
                <a:sym typeface="Arial"/>
              </a:rPr>
              <a:t>/Publications Repository: D-Space)</a:t>
            </a:r>
            <a:br>
              <a:rPr lang="en-US" sz="1600" dirty="0">
                <a:solidFill>
                  <a:srgbClr val="000000"/>
                </a:solidFill>
                <a:ea typeface="Arial"/>
                <a:cs typeface="Arial"/>
                <a:sym typeface="Arial"/>
              </a:rPr>
            </a:br>
            <a:br>
              <a:rPr lang="en-US" sz="1600" dirty="0">
                <a:solidFill>
                  <a:srgbClr val="000000"/>
                </a:solidFill>
                <a:latin typeface="Arial"/>
                <a:ea typeface="Arial"/>
                <a:cs typeface="Arial"/>
                <a:sym typeface="Arial"/>
              </a:rPr>
            </a:br>
            <a:br>
              <a:rPr lang="en-US" sz="1600" b="1"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hlinkClick r:id="rId3"/>
              </a:rPr>
              <a:t> </a:t>
            </a:r>
            <a:br>
              <a:rPr lang="en-US" sz="1500" dirty="0">
                <a:solidFill>
                  <a:srgbClr val="000000"/>
                </a:solidFill>
                <a:latin typeface="Arial"/>
                <a:ea typeface="Arial"/>
                <a:cs typeface="Arial"/>
                <a:sym typeface="Arial"/>
                <a:hlinkClick r:id="rId3"/>
              </a:rPr>
            </a:br>
            <a:endParaRPr lang="en-US" sz="1500"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0731AE01-9E42-4957-8B11-0181810E2119}"/>
              </a:ext>
            </a:extLst>
          </p:cNvPr>
          <p:cNvCxnSpPr>
            <a:cxnSpLocks/>
          </p:cNvCxnSpPr>
          <p:nvPr/>
        </p:nvCxnSpPr>
        <p:spPr>
          <a:xfrm flipV="1">
            <a:off x="6705600" y="1471326"/>
            <a:ext cx="0" cy="5113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5D33A0-8F12-47C4-899B-302FC886EE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600" y="1754753"/>
            <a:ext cx="4548808" cy="4769458"/>
          </a:xfrm>
          <a:prstGeom prst="rect">
            <a:avLst/>
          </a:prstGeom>
        </p:spPr>
      </p:pic>
    </p:spTree>
    <p:extLst>
      <p:ext uri="{BB962C8B-B14F-4D97-AF65-F5344CB8AC3E}">
        <p14:creationId xmlns:p14="http://schemas.microsoft.com/office/powerpoint/2010/main" val="12218872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6228-CB3D-0B13-7F91-6388817A8A3A}"/>
              </a:ext>
            </a:extLst>
          </p:cNvPr>
          <p:cNvSpPr>
            <a:spLocks noGrp="1"/>
          </p:cNvSpPr>
          <p:nvPr>
            <p:ph type="title"/>
          </p:nvPr>
        </p:nvSpPr>
        <p:spPr>
          <a:xfrm>
            <a:off x="7816777" y="272261"/>
            <a:ext cx="4375220" cy="1657614"/>
          </a:xfrm>
        </p:spPr>
        <p:txBody>
          <a:bodyPr>
            <a:normAutofit/>
          </a:bodyPr>
          <a:lstStyle/>
          <a:p>
            <a:pPr marL="0" marR="0">
              <a:spcBef>
                <a:spcPts val="0"/>
              </a:spcBef>
              <a:spcAft>
                <a:spcPts val="0"/>
              </a:spcAft>
            </a:pPr>
            <a:r>
              <a:rPr lang="en-US" sz="2400" b="1" cap="all" dirty="0">
                <a:effectLst/>
                <a:latin typeface="Times New Roman" panose="02020603050405020304" pitchFamily="18" charset="0"/>
                <a:ea typeface="Calibri" panose="020F0502020204030204" pitchFamily="34" charset="0"/>
              </a:rPr>
              <a:t>Data Visualization &amp; Analytics Specialist</a:t>
            </a:r>
            <a:br>
              <a:rPr lang="en-US" sz="2400" b="1" cap="all" dirty="0">
                <a:effectLst/>
                <a:latin typeface="Times New Roman" panose="02020603050405020304" pitchFamily="18" charset="0"/>
                <a:ea typeface="Calibri" panose="020F0502020204030204" pitchFamily="34" charset="0"/>
              </a:rPr>
            </a:br>
            <a:br>
              <a:rPr lang="en-US" sz="2400" dirty="0">
                <a:effectLst/>
                <a:latin typeface="Times New Roman" panose="02020603050405020304" pitchFamily="18" charset="0"/>
                <a:ea typeface="Calibri" panose="020F0502020204030204" pitchFamily="34" charset="0"/>
              </a:rPr>
            </a:br>
            <a:r>
              <a:rPr lang="en-US" sz="2000" dirty="0">
                <a:effectLst/>
                <a:latin typeface="Times New Roman" panose="02020603050405020304" pitchFamily="18" charset="0"/>
                <a:ea typeface="Calibri" panose="020F0502020204030204" pitchFamily="34" charset="0"/>
              </a:rPr>
              <a:t> </a:t>
            </a:r>
            <a:br>
              <a:rPr lang="en-US" sz="2000" dirty="0">
                <a:effectLst/>
                <a:latin typeface="Times New Roman" panose="02020603050405020304" pitchFamily="18" charset="0"/>
                <a:ea typeface="Calibri" panose="020F0502020204030204" pitchFamily="34" charset="0"/>
              </a:rPr>
            </a:br>
            <a:endParaRPr lang="en-US" sz="2000" dirty="0"/>
          </a:p>
        </p:txBody>
      </p:sp>
      <p:pic>
        <p:nvPicPr>
          <p:cNvPr id="4" name="Picture 3">
            <a:extLst>
              <a:ext uri="{FF2B5EF4-FFF2-40B4-BE49-F238E27FC236}">
                <a16:creationId xmlns:a16="http://schemas.microsoft.com/office/drawing/2014/main" id="{EE8DA511-7A6B-7243-5473-8A4B6C45A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261" y="375320"/>
            <a:ext cx="3848658" cy="3848658"/>
          </a:xfrm>
          <a:prstGeom prst="rect">
            <a:avLst/>
          </a:prstGeom>
        </p:spPr>
      </p:pic>
      <p:cxnSp>
        <p:nvCxnSpPr>
          <p:cNvPr id="13" name="Straight Connector 12">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9D0A106-3441-C4E0-44B8-7170573F4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370" y="438638"/>
            <a:ext cx="2628285" cy="1530976"/>
          </a:xfrm>
          <a:prstGeom prst="rect">
            <a:avLst/>
          </a:prstGeom>
        </p:spPr>
      </p:pic>
      <p:cxnSp>
        <p:nvCxnSpPr>
          <p:cNvPr id="15" name="Straight Connector 14">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376164F-7D57-6CEA-AB33-7250813D74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2652" y="2509524"/>
            <a:ext cx="2628286" cy="1629537"/>
          </a:xfrm>
          <a:prstGeom prst="rect">
            <a:avLst/>
          </a:prstGeom>
        </p:spPr>
      </p:pic>
      <p:cxnSp>
        <p:nvCxnSpPr>
          <p:cNvPr id="17" name="Straight Connector 16">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78007F9-5DF6-E9B3-7C20-5FB32C92FC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609" y="4988961"/>
            <a:ext cx="2221053" cy="1293763"/>
          </a:xfrm>
          <a:prstGeom prst="rect">
            <a:avLst/>
          </a:prstGeom>
        </p:spPr>
      </p:pic>
      <p:pic>
        <p:nvPicPr>
          <p:cNvPr id="5" name="Picture 4">
            <a:extLst>
              <a:ext uri="{FF2B5EF4-FFF2-40B4-BE49-F238E27FC236}">
                <a16:creationId xmlns:a16="http://schemas.microsoft.com/office/drawing/2014/main" id="{981134D2-D6B0-8C71-9BF7-FE7979DC47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7889" y="4911833"/>
            <a:ext cx="2574265" cy="1448024"/>
          </a:xfrm>
          <a:prstGeom prst="rect">
            <a:avLst/>
          </a:prstGeom>
        </p:spPr>
      </p:pic>
      <p:sp>
        <p:nvSpPr>
          <p:cNvPr id="3" name="Content Placeholder 2">
            <a:extLst>
              <a:ext uri="{FF2B5EF4-FFF2-40B4-BE49-F238E27FC236}">
                <a16:creationId xmlns:a16="http://schemas.microsoft.com/office/drawing/2014/main" id="{BC6DAE34-1041-4A39-035A-CA100EBCD9A0}"/>
              </a:ext>
            </a:extLst>
          </p:cNvPr>
          <p:cNvSpPr>
            <a:spLocks noGrp="1"/>
          </p:cNvSpPr>
          <p:nvPr>
            <p:ph idx="1"/>
          </p:nvPr>
        </p:nvSpPr>
        <p:spPr>
          <a:xfrm>
            <a:off x="7816780" y="1267623"/>
            <a:ext cx="4375220" cy="5318115"/>
          </a:xfrm>
        </p:spPr>
        <p:txBody>
          <a:bodyPr>
            <a:normAutofit/>
          </a:bodyPr>
          <a:lstStyle/>
          <a:p>
            <a:pPr marL="0" marR="0" indent="0">
              <a:spcBef>
                <a:spcPts val="0"/>
              </a:spcBef>
              <a:spcAft>
                <a:spcPts val="0"/>
              </a:spcAft>
              <a:buNone/>
            </a:pPr>
            <a:r>
              <a:rPr lang="en-US" sz="1200" dirty="0">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exas State University Libraries is seeking Data Visualization &amp; Analytics Specialist to provide </a:t>
            </a:r>
            <a:r>
              <a:rPr lang="en-US" sz="1200" dirty="0">
                <a:effectLst/>
                <a:highlight>
                  <a:srgbClr val="FFFF00"/>
                </a:highlight>
                <a:latin typeface="Times New Roman" panose="02020603050405020304" pitchFamily="18" charset="0"/>
                <a:ea typeface="Calibri" panose="020F0502020204030204" pitchFamily="34" charset="0"/>
              </a:rPr>
              <a:t>library-wide support for data visualization and data analytics projects </a:t>
            </a:r>
            <a:r>
              <a:rPr lang="en-US" sz="1200" dirty="0">
                <a:effectLst/>
                <a:latin typeface="Times New Roman" panose="02020603050405020304" pitchFamily="18" charset="0"/>
                <a:ea typeface="Calibri" panose="020F0502020204030204" pitchFamily="34" charset="0"/>
              </a:rPr>
              <a:t>to support </a:t>
            </a:r>
            <a:r>
              <a:rPr lang="en-US" sz="1200" dirty="0">
                <a:effectLst/>
                <a:highlight>
                  <a:srgbClr val="FFFF00"/>
                </a:highlight>
                <a:latin typeface="Times New Roman" panose="02020603050405020304" pitchFamily="18" charset="0"/>
                <a:ea typeface="Calibri" panose="020F0502020204030204" pitchFamily="34" charset="0"/>
              </a:rPr>
              <a:t>data-driven decision making and finding insights</a:t>
            </a:r>
            <a:r>
              <a:rPr lang="en-US" sz="1200" dirty="0">
                <a:effectLst/>
                <a:latin typeface="Times New Roman" panose="02020603050405020304" pitchFamily="18" charset="0"/>
                <a:ea typeface="Calibri" panose="020F0502020204030204" pitchFamily="34" charset="0"/>
              </a:rPr>
              <a:t>. This position requires a higher level of technology expertise and specialized knowledge to gather, manage, and analyze data and  report complex data in easy-to-understand information visualizations.</a:t>
            </a: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RESPONSIBILITIES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Develop and maintain a data visualization and analytics strategy. </a:t>
            </a:r>
            <a:r>
              <a:rPr lang="en-US" sz="1200" dirty="0">
                <a:effectLst/>
                <a:highlight>
                  <a:srgbClr val="FFFF00"/>
                </a:highlight>
                <a:latin typeface="Times New Roman" panose="02020603050405020304" pitchFamily="18" charset="0"/>
                <a:ea typeface="Calibri" panose="020F0502020204030204" pitchFamily="34" charset="0"/>
              </a:rPr>
              <a:t>Develop strategies to clean and normalize data for use in further analysis</a:t>
            </a:r>
            <a:r>
              <a:rPr lang="en-US" sz="1200" dirty="0">
                <a:effectLst/>
                <a:latin typeface="Times New Roman" panose="02020603050405020304" pitchFamily="18" charset="0"/>
                <a:ea typeface="Calibri" panose="020F0502020204030204" pitchFamily="34" charset="0"/>
              </a:rPr>
              <a:t>. Utilize data visualization strategies to report and present analytics and answer questions related to data analytics and data visualization. Pursue professional development activities to improve knowledge, skills, and abilities and perform special projects and  other duties as needed.</a:t>
            </a:r>
          </a:p>
          <a:p>
            <a:pPr marL="0" marR="0" indent="0" hangingPunct="1">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QUALIFICATIONS:</a:t>
            </a:r>
            <a:r>
              <a:rPr lang="en-US" sz="1200" dirty="0">
                <a:effectLst/>
                <a:latin typeface="Times New Roman" panose="02020603050405020304" pitchFamily="18" charset="0"/>
                <a:ea typeface="Calibri" panose="020F0502020204030204" pitchFamily="34" charset="0"/>
              </a:rPr>
              <a:t>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rPr>
              <a:t>Required</a:t>
            </a:r>
            <a:r>
              <a:rPr lang="en-US" sz="1200" dirty="0">
                <a:effectLst/>
                <a:latin typeface="Times New Roman" panose="02020603050405020304" pitchFamily="18" charset="0"/>
                <a:ea typeface="Calibri" panose="020F0502020204030204" pitchFamily="34" charset="0"/>
              </a:rPr>
              <a:t>: </a:t>
            </a:r>
            <a:r>
              <a:rPr lang="en-US" sz="1200" dirty="0">
                <a:effectLst/>
                <a:highlight>
                  <a:srgbClr val="FFFF00"/>
                </a:highlight>
                <a:latin typeface="Times New Roman" panose="02020603050405020304" pitchFamily="18" charset="0"/>
                <a:ea typeface="Calibri" panose="020F0502020204030204" pitchFamily="34" charset="0"/>
              </a:rPr>
              <a:t>Ability to read, analyze, and understand data in a variety of formats</a:t>
            </a:r>
            <a:r>
              <a:rPr lang="en-US" sz="1200" dirty="0">
                <a:effectLst/>
                <a:latin typeface="Times New Roman" panose="02020603050405020304" pitchFamily="18" charset="0"/>
                <a:ea typeface="Calibri" panose="020F0502020204030204" pitchFamily="34" charset="0"/>
              </a:rPr>
              <a:t>; strong written, oral, and interpersonal skills, including ability to work effectively in a team; </a:t>
            </a:r>
            <a:r>
              <a:rPr lang="en-US" sz="1200" dirty="0">
                <a:effectLst/>
                <a:highlight>
                  <a:srgbClr val="FFFF00"/>
                </a:highlight>
                <a:latin typeface="Times New Roman" panose="02020603050405020304" pitchFamily="18" charset="0"/>
                <a:ea typeface="Calibri" panose="020F0502020204030204" pitchFamily="34" charset="0"/>
              </a:rPr>
              <a:t>knowledge of data visualization applications such as </a:t>
            </a:r>
            <a:r>
              <a:rPr lang="en-US" sz="1200" dirty="0" err="1">
                <a:effectLst/>
                <a:highlight>
                  <a:srgbClr val="FFFF00"/>
                </a:highlight>
                <a:latin typeface="Times New Roman" panose="02020603050405020304" pitchFamily="18" charset="0"/>
                <a:ea typeface="Calibri" panose="020F0502020204030204" pitchFamily="34" charset="0"/>
              </a:rPr>
              <a:t>PowerBI</a:t>
            </a:r>
            <a:r>
              <a:rPr lang="en-US" sz="1200" dirty="0">
                <a:effectLst/>
                <a:highlight>
                  <a:srgbClr val="FFFF00"/>
                </a:highlight>
                <a:latin typeface="Times New Roman" panose="02020603050405020304" pitchFamily="18" charset="0"/>
                <a:ea typeface="Calibri" panose="020F0502020204030204" pitchFamily="34" charset="0"/>
              </a:rPr>
              <a:t>,  Tableau or others; analytical skills; proficiency with Microsoft Excel</a:t>
            </a:r>
            <a:r>
              <a:rPr lang="en-US" sz="1200" dirty="0">
                <a:effectLst/>
                <a:latin typeface="Times New Roman" panose="02020603050405020304" pitchFamily="18" charset="0"/>
                <a:ea typeface="Calibri" panose="020F0502020204030204" pitchFamily="34" charset="0"/>
              </a:rPr>
              <a:t>; ability to utilize analytics/visualization tools in new, creative, and effective ways.</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rPr>
              <a:t>Preferred: </a:t>
            </a:r>
            <a:r>
              <a:rPr lang="en-US" sz="1200" dirty="0">
                <a:effectLst/>
                <a:latin typeface="Times New Roman" panose="02020603050405020304" pitchFamily="18" charset="0"/>
                <a:ea typeface="Calibri" panose="020F0502020204030204" pitchFamily="34" charset="0"/>
              </a:rPr>
              <a:t> </a:t>
            </a:r>
            <a:r>
              <a:rPr lang="en-US" sz="1200" dirty="0">
                <a:effectLst/>
                <a:highlight>
                  <a:srgbClr val="FFFF00"/>
                </a:highlight>
                <a:latin typeface="Times New Roman" panose="02020603050405020304" pitchFamily="18" charset="0"/>
                <a:ea typeface="Calibri" panose="020F0502020204030204" pitchFamily="34" charset="0"/>
              </a:rPr>
              <a:t>Degree in information science, applied statistics, business analytics, computer science or another quantitative or data visualization field</a:t>
            </a:r>
            <a:r>
              <a:rPr lang="en-US" sz="1200" dirty="0">
                <a:effectLst/>
                <a:latin typeface="Times New Roman" panose="02020603050405020304" pitchFamily="18" charset="0"/>
                <a:ea typeface="Calibri" panose="020F0502020204030204" pitchFamily="34" charset="0"/>
              </a:rPr>
              <a:t>; experience with SQL or other query language; experience with R, Python, statistical analysis languages, predictive analytics, and/or AI software. </a:t>
            </a:r>
          </a:p>
          <a:p>
            <a:endParaRPr lang="en-US" sz="800" dirty="0"/>
          </a:p>
        </p:txBody>
      </p:sp>
      <p:cxnSp>
        <p:nvCxnSpPr>
          <p:cNvPr id="19" name="Straight Connector 18">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77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816-C480-A54D-E145-7480B540C3A5}"/>
              </a:ext>
            </a:extLst>
          </p:cNvPr>
          <p:cNvSpPr>
            <a:spLocks noGrp="1"/>
          </p:cNvSpPr>
          <p:nvPr>
            <p:ph type="title"/>
          </p:nvPr>
        </p:nvSpPr>
        <p:spPr>
          <a:xfrm>
            <a:off x="683576" y="379391"/>
            <a:ext cx="10515600" cy="1325563"/>
          </a:xfrm>
        </p:spPr>
        <p:txBody>
          <a:bodyPr>
            <a:normAutofit fontScale="90000"/>
          </a:bodyPr>
          <a:lstStyle/>
          <a:p>
            <a:pPr algn="ctr"/>
            <a:r>
              <a:rPr lang="en-US" dirty="0"/>
              <a:t>Further Learning Paths: Data to Carpentries</a:t>
            </a:r>
            <a:br>
              <a:rPr lang="en-US" dirty="0"/>
            </a:br>
            <a:r>
              <a:rPr lang="en-US" sz="2700" dirty="0"/>
              <a:t>Foundational Coding  and Data Science Skills for researchers Worldwide</a:t>
            </a:r>
            <a:br>
              <a:rPr lang="en-US" dirty="0"/>
            </a:br>
            <a:endParaRPr lang="en-US" dirty="0"/>
          </a:p>
        </p:txBody>
      </p:sp>
      <p:pic>
        <p:nvPicPr>
          <p:cNvPr id="5" name="Content Placeholder 4">
            <a:extLst>
              <a:ext uri="{FF2B5EF4-FFF2-40B4-BE49-F238E27FC236}">
                <a16:creationId xmlns:a16="http://schemas.microsoft.com/office/drawing/2014/main" id="{6E9E8D23-15DA-7662-A303-51EFCBD50E54}"/>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9736" y="1340189"/>
            <a:ext cx="9809440" cy="5517811"/>
          </a:xfrm>
        </p:spPr>
      </p:pic>
      <p:pic>
        <p:nvPicPr>
          <p:cNvPr id="8" name="Picture 7">
            <a:extLst>
              <a:ext uri="{FF2B5EF4-FFF2-40B4-BE49-F238E27FC236}">
                <a16:creationId xmlns:a16="http://schemas.microsoft.com/office/drawing/2014/main" id="{A8780D2A-5E02-0721-3A71-9911DEC56B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593" y="5532437"/>
            <a:ext cx="2112064" cy="1325563"/>
          </a:xfrm>
          <a:prstGeom prst="rect">
            <a:avLst/>
          </a:prstGeom>
        </p:spPr>
      </p:pic>
      <p:sp>
        <p:nvSpPr>
          <p:cNvPr id="9" name="TextBox 8">
            <a:extLst>
              <a:ext uri="{FF2B5EF4-FFF2-40B4-BE49-F238E27FC236}">
                <a16:creationId xmlns:a16="http://schemas.microsoft.com/office/drawing/2014/main" id="{BCA40378-58A1-3248-66C6-40956307ED8A}"/>
              </a:ext>
            </a:extLst>
          </p:cNvPr>
          <p:cNvSpPr txBox="1"/>
          <p:nvPr/>
        </p:nvSpPr>
        <p:spPr>
          <a:xfrm>
            <a:off x="1673352" y="5486400"/>
            <a:ext cx="1601400" cy="923330"/>
          </a:xfrm>
          <a:prstGeom prst="rect">
            <a:avLst/>
          </a:prstGeom>
          <a:noFill/>
        </p:spPr>
        <p:txBody>
          <a:bodyPr wrap="none" rtlCol="0">
            <a:spAutoFit/>
          </a:bodyPr>
          <a:lstStyle/>
          <a:p>
            <a:r>
              <a:rPr lang="en-US" dirty="0"/>
              <a:t>Libraries Can</a:t>
            </a:r>
            <a:br>
              <a:rPr lang="en-US" dirty="0"/>
            </a:br>
            <a:r>
              <a:rPr lang="en-US" dirty="0"/>
              <a:t>Host Carpentry</a:t>
            </a:r>
            <a:br>
              <a:rPr lang="en-US" dirty="0"/>
            </a:br>
            <a:r>
              <a:rPr lang="en-US" dirty="0"/>
              <a:t>Workshops</a:t>
            </a:r>
          </a:p>
        </p:txBody>
      </p:sp>
      <p:sp>
        <p:nvSpPr>
          <p:cNvPr id="13" name="TextBox 12">
            <a:extLst>
              <a:ext uri="{FF2B5EF4-FFF2-40B4-BE49-F238E27FC236}">
                <a16:creationId xmlns:a16="http://schemas.microsoft.com/office/drawing/2014/main" id="{320E5FFE-A8BE-B7B4-3B77-1F63FD9E6764}"/>
              </a:ext>
            </a:extLst>
          </p:cNvPr>
          <p:cNvSpPr txBox="1"/>
          <p:nvPr/>
        </p:nvSpPr>
        <p:spPr>
          <a:xfrm>
            <a:off x="5032389" y="6443577"/>
            <a:ext cx="2464044" cy="369332"/>
          </a:xfrm>
          <a:prstGeom prst="rect">
            <a:avLst/>
          </a:prstGeom>
          <a:noFill/>
        </p:spPr>
        <p:txBody>
          <a:bodyPr wrap="square">
            <a:spAutoFit/>
          </a:bodyPr>
          <a:lstStyle/>
          <a:p>
            <a:r>
              <a:rPr lang="en-US" dirty="0"/>
              <a:t>https://carpentries.org/</a:t>
            </a:r>
          </a:p>
        </p:txBody>
      </p:sp>
      <p:pic>
        <p:nvPicPr>
          <p:cNvPr id="4" name="Picture 3">
            <a:extLst>
              <a:ext uri="{FF2B5EF4-FFF2-40B4-BE49-F238E27FC236}">
                <a16:creationId xmlns:a16="http://schemas.microsoft.com/office/drawing/2014/main" id="{2908B46C-F4BB-339B-4E1C-E3F0AE708193}"/>
              </a:ext>
            </a:extLst>
          </p:cNvPr>
          <p:cNvPicPr>
            <a:picLocks noChangeAspect="1"/>
          </p:cNvPicPr>
          <p:nvPr/>
        </p:nvPicPr>
        <p:blipFill>
          <a:blip r:embed="rId5"/>
          <a:stretch>
            <a:fillRect/>
          </a:stretch>
        </p:blipFill>
        <p:spPr>
          <a:xfrm>
            <a:off x="348344" y="1340061"/>
            <a:ext cx="3314822" cy="3994315"/>
          </a:xfrm>
          <a:prstGeom prst="rect">
            <a:avLst/>
          </a:prstGeom>
        </p:spPr>
      </p:pic>
    </p:spTree>
    <p:extLst>
      <p:ext uri="{BB962C8B-B14F-4D97-AF65-F5344CB8AC3E}">
        <p14:creationId xmlns:p14="http://schemas.microsoft.com/office/powerpoint/2010/main" val="202057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208F-0A07-9290-18B4-DB5E50410075}"/>
              </a:ext>
            </a:extLst>
          </p:cNvPr>
          <p:cNvSpPr>
            <a:spLocks noGrp="1"/>
          </p:cNvSpPr>
          <p:nvPr>
            <p:ph type="title"/>
          </p:nvPr>
        </p:nvSpPr>
        <p:spPr>
          <a:xfrm>
            <a:off x="838200" y="99279"/>
            <a:ext cx="10515600" cy="1325563"/>
          </a:xfrm>
        </p:spPr>
        <p:txBody>
          <a:bodyPr>
            <a:normAutofit/>
          </a:bodyPr>
          <a:lstStyle/>
          <a:p>
            <a:pPr algn="ctr"/>
            <a:r>
              <a:rPr lang="en-US"/>
              <a:t>Conferences and Learning </a:t>
            </a:r>
            <a:br>
              <a:rPr lang="en-US"/>
            </a:br>
            <a:r>
              <a:rPr lang="en-US" sz="2700"/>
              <a:t>Library IT and Digital Services May Be Getting Interested in AI</a:t>
            </a:r>
            <a:endParaRPr lang="en-US" sz="2700" dirty="0"/>
          </a:p>
        </p:txBody>
      </p:sp>
      <p:pic>
        <p:nvPicPr>
          <p:cNvPr id="4" name="Picture 3">
            <a:extLst>
              <a:ext uri="{FF2B5EF4-FFF2-40B4-BE49-F238E27FC236}">
                <a16:creationId xmlns:a16="http://schemas.microsoft.com/office/drawing/2014/main" id="{1848A909-9025-B515-428B-2A420162D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387" y="4980943"/>
            <a:ext cx="3601984" cy="2026116"/>
          </a:xfrm>
          <a:prstGeom prst="rect">
            <a:avLst/>
          </a:prstGeom>
        </p:spPr>
      </p:pic>
      <p:pic>
        <p:nvPicPr>
          <p:cNvPr id="5" name="Picture 4">
            <a:extLst>
              <a:ext uri="{FF2B5EF4-FFF2-40B4-BE49-F238E27FC236}">
                <a16:creationId xmlns:a16="http://schemas.microsoft.com/office/drawing/2014/main" id="{EBEBB7B5-E71A-9963-8A8F-4AFAA1611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5635" y="1539524"/>
            <a:ext cx="3844491" cy="2162526"/>
          </a:xfrm>
          <a:prstGeom prst="rect">
            <a:avLst/>
          </a:prstGeom>
        </p:spPr>
      </p:pic>
      <p:pic>
        <p:nvPicPr>
          <p:cNvPr id="6" name="Picture 5">
            <a:extLst>
              <a:ext uri="{FF2B5EF4-FFF2-40B4-BE49-F238E27FC236}">
                <a16:creationId xmlns:a16="http://schemas.microsoft.com/office/drawing/2014/main" id="{C6D670FE-0F9C-1B5E-E6D1-24249D8F1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387" y="2222335"/>
            <a:ext cx="1879715" cy="1575761"/>
          </a:xfrm>
          <a:prstGeom prst="rect">
            <a:avLst/>
          </a:prstGeom>
        </p:spPr>
      </p:pic>
      <p:sp>
        <p:nvSpPr>
          <p:cNvPr id="7" name="TextBox 6">
            <a:extLst>
              <a:ext uri="{FF2B5EF4-FFF2-40B4-BE49-F238E27FC236}">
                <a16:creationId xmlns:a16="http://schemas.microsoft.com/office/drawing/2014/main" id="{51D5CF08-3649-F272-6078-0E13506FA211}"/>
              </a:ext>
            </a:extLst>
          </p:cNvPr>
          <p:cNvSpPr txBox="1"/>
          <p:nvPr/>
        </p:nvSpPr>
        <p:spPr>
          <a:xfrm>
            <a:off x="4481286" y="1424842"/>
            <a:ext cx="3427666" cy="4247317"/>
          </a:xfrm>
          <a:prstGeom prst="rect">
            <a:avLst/>
          </a:prstGeom>
          <a:noFill/>
        </p:spPr>
        <p:txBody>
          <a:bodyPr wrap="square" rtlCol="0">
            <a:spAutoFit/>
          </a:bodyPr>
          <a:lstStyle/>
          <a:p>
            <a:r>
              <a:rPr lang="en-US" dirty="0"/>
              <a:t>Fantastic Futures</a:t>
            </a:r>
          </a:p>
          <a:p>
            <a:r>
              <a:rPr lang="en-US" sz="1400" dirty="0"/>
              <a:t>2</a:t>
            </a:r>
            <a:r>
              <a:rPr lang="en-US" sz="1400" baseline="30000" dirty="0"/>
              <a:t>nd</a:t>
            </a:r>
            <a:r>
              <a:rPr lang="en-US" sz="1400" dirty="0"/>
              <a:t> International Conference on AI</a:t>
            </a:r>
            <a:br>
              <a:rPr lang="en-US" sz="1400" dirty="0"/>
            </a:br>
            <a:r>
              <a:rPr lang="en-US" sz="1400" dirty="0"/>
              <a:t>for Libraries, Archives and Museums</a:t>
            </a:r>
            <a:br>
              <a:rPr lang="en-US" sz="1400" dirty="0"/>
            </a:br>
            <a:r>
              <a:rPr lang="en-US" sz="1400" dirty="0"/>
              <a:t>Stanford </a:t>
            </a:r>
            <a:r>
              <a:rPr lang="en-US" sz="1400" dirty="0" err="1"/>
              <a:t>Libaries</a:t>
            </a:r>
            <a:r>
              <a:rPr lang="en-US" sz="1400" dirty="0"/>
              <a:t> (2019)</a:t>
            </a:r>
            <a:br>
              <a:rPr lang="en-US" sz="1400" dirty="0"/>
            </a:br>
            <a:br>
              <a:rPr lang="en-US" dirty="0"/>
            </a:br>
            <a:r>
              <a:rPr lang="en-US" dirty="0"/>
              <a:t>Artificial Intelligence</a:t>
            </a:r>
            <a:br>
              <a:rPr lang="en-US" dirty="0"/>
            </a:br>
            <a:r>
              <a:rPr lang="en-US" dirty="0"/>
              <a:t>for Data </a:t>
            </a:r>
            <a:r>
              <a:rPr lang="en-US" sz="1400" dirty="0"/>
              <a:t>Discovery </a:t>
            </a:r>
            <a:br>
              <a:rPr lang="en-US" sz="1400" dirty="0"/>
            </a:br>
            <a:r>
              <a:rPr lang="en-US" sz="1400" dirty="0"/>
              <a:t>&amp; </a:t>
            </a:r>
            <a:r>
              <a:rPr lang="en-US" sz="1400" dirty="0" err="1"/>
              <a:t>ReUse</a:t>
            </a:r>
            <a:r>
              <a:rPr lang="en-US" sz="1400" dirty="0"/>
              <a:t> &amp; Open  Science</a:t>
            </a:r>
            <a:br>
              <a:rPr lang="en-US" sz="1400" dirty="0"/>
            </a:br>
            <a:r>
              <a:rPr lang="en-US" sz="1400" dirty="0"/>
              <a:t>Symposium (2020), Carnegie Mellon</a:t>
            </a:r>
            <a:br>
              <a:rPr lang="en-US" sz="1400" dirty="0"/>
            </a:br>
            <a:br>
              <a:rPr lang="en-US" dirty="0"/>
            </a:br>
            <a:r>
              <a:rPr lang="en-US" dirty="0"/>
              <a:t>Texas Conference on Digital Libraries,</a:t>
            </a:r>
            <a:br>
              <a:rPr lang="en-US" dirty="0"/>
            </a:br>
            <a:r>
              <a:rPr lang="en-US" dirty="0"/>
              <a:t> </a:t>
            </a:r>
            <a:r>
              <a:rPr lang="en-US" sz="1400" dirty="0"/>
              <a:t>Patrice Andre  </a:t>
            </a:r>
            <a:r>
              <a:rPr lang="en-US" sz="1400" dirty="0" err="1"/>
              <a:t>Prud’homme</a:t>
            </a:r>
            <a:r>
              <a:rPr lang="en-US" sz="1400" dirty="0"/>
              <a:t> (TCDL) Oklahoma State, </a:t>
            </a:r>
            <a:br>
              <a:rPr lang="en-US" sz="1400" dirty="0"/>
            </a:br>
            <a:br>
              <a:rPr lang="en-US" sz="1400" dirty="0"/>
            </a:br>
            <a:r>
              <a:rPr lang="en-US" sz="1400" dirty="0"/>
              <a:t>Computers in Libraries, Yale Art </a:t>
            </a:r>
            <a:r>
              <a:rPr lang="en-US" sz="1400" dirty="0" err="1"/>
              <a:t>History,Pixplot</a:t>
            </a:r>
            <a:r>
              <a:rPr lang="en-US" sz="1400" dirty="0"/>
              <a:t> (Image Categorization, CNI, C</a:t>
            </a:r>
          </a:p>
        </p:txBody>
      </p:sp>
      <p:pic>
        <p:nvPicPr>
          <p:cNvPr id="8" name="Picture 7">
            <a:extLst>
              <a:ext uri="{FF2B5EF4-FFF2-40B4-BE49-F238E27FC236}">
                <a16:creationId xmlns:a16="http://schemas.microsoft.com/office/drawing/2014/main" id="{010FD0D9-700A-E669-733F-3874FE0BFB72}"/>
              </a:ext>
            </a:extLst>
          </p:cNvPr>
          <p:cNvPicPr>
            <a:picLocks noChangeAspect="1"/>
          </p:cNvPicPr>
          <p:nvPr/>
        </p:nvPicPr>
        <p:blipFill>
          <a:blip r:embed="rId5"/>
          <a:stretch>
            <a:fillRect/>
          </a:stretch>
        </p:blipFill>
        <p:spPr>
          <a:xfrm>
            <a:off x="8667139" y="4121910"/>
            <a:ext cx="2885149" cy="2885149"/>
          </a:xfrm>
          <a:prstGeom prst="rect">
            <a:avLst/>
          </a:prstGeom>
        </p:spPr>
      </p:pic>
      <p:pic>
        <p:nvPicPr>
          <p:cNvPr id="3" name="Picture 2">
            <a:extLst>
              <a:ext uri="{FF2B5EF4-FFF2-40B4-BE49-F238E27FC236}">
                <a16:creationId xmlns:a16="http://schemas.microsoft.com/office/drawing/2014/main" id="{C9EB879F-F9BA-1A34-EEA2-9AEE1A9130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672" y="2222334"/>
            <a:ext cx="1879715" cy="1575762"/>
          </a:xfrm>
          <a:prstGeom prst="rect">
            <a:avLst/>
          </a:prstGeom>
        </p:spPr>
      </p:pic>
    </p:spTree>
    <p:extLst>
      <p:ext uri="{BB962C8B-B14F-4D97-AF65-F5344CB8AC3E}">
        <p14:creationId xmlns:p14="http://schemas.microsoft.com/office/powerpoint/2010/main" val="1174293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23F-C058-9168-736D-A31FD690B2E1}"/>
              </a:ext>
            </a:extLst>
          </p:cNvPr>
          <p:cNvSpPr>
            <a:spLocks noGrp="1"/>
          </p:cNvSpPr>
          <p:nvPr>
            <p:ph type="title"/>
          </p:nvPr>
        </p:nvSpPr>
        <p:spPr>
          <a:xfrm>
            <a:off x="0" y="365125"/>
            <a:ext cx="12192000" cy="1325563"/>
          </a:xfrm>
        </p:spPr>
        <p:txBody>
          <a:bodyPr>
            <a:normAutofit/>
          </a:bodyPr>
          <a:lstStyle/>
          <a:p>
            <a:pPr algn="ctr"/>
            <a:r>
              <a:rPr lang="en-US" dirty="0"/>
              <a:t>R&amp;D &amp; Learning, Area 1: Digital and Web Services </a:t>
            </a:r>
            <a:br>
              <a:rPr lang="en-US" dirty="0"/>
            </a:br>
            <a:r>
              <a:rPr lang="en-US" sz="1800" dirty="0"/>
              <a:t>Deep Learning  Models and Convolutional Neural Nets </a:t>
            </a:r>
          </a:p>
        </p:txBody>
      </p:sp>
      <p:sp>
        <p:nvSpPr>
          <p:cNvPr id="3" name="Content Placeholder 2">
            <a:extLst>
              <a:ext uri="{FF2B5EF4-FFF2-40B4-BE49-F238E27FC236}">
                <a16:creationId xmlns:a16="http://schemas.microsoft.com/office/drawing/2014/main" id="{438EE4E8-54CB-9EAF-1056-09AE845B6EA7}"/>
              </a:ext>
            </a:extLst>
          </p:cNvPr>
          <p:cNvSpPr>
            <a:spLocks noGrp="1"/>
          </p:cNvSpPr>
          <p:nvPr>
            <p:ph idx="1"/>
          </p:nvPr>
        </p:nvSpPr>
        <p:spPr>
          <a:xfrm>
            <a:off x="838200" y="1825625"/>
            <a:ext cx="5816600" cy="4351338"/>
          </a:xfrm>
        </p:spPr>
        <p:txBody>
          <a:bodyPr>
            <a:normAutofit fontScale="92500" lnSpcReduction="10000"/>
          </a:bodyPr>
          <a:lstStyle/>
          <a:p>
            <a:r>
              <a:rPr lang="en-US" dirty="0"/>
              <a:t>University Archives</a:t>
            </a:r>
            <a:br>
              <a:rPr lang="en-US" dirty="0"/>
            </a:br>
            <a:r>
              <a:rPr lang="en-US" sz="1500" dirty="0"/>
              <a:t>San Marcos Public</a:t>
            </a:r>
            <a:br>
              <a:rPr lang="en-US" sz="1500" dirty="0"/>
            </a:br>
            <a:r>
              <a:rPr lang="en-US" sz="1500" dirty="0"/>
              <a:t>Newspaper Image Negatives</a:t>
            </a:r>
            <a:br>
              <a:rPr lang="en-US" sz="1500" dirty="0"/>
            </a:br>
            <a:r>
              <a:rPr lang="en-US" sz="1500" dirty="0"/>
              <a:t>90 years of digitization 800, 000 images</a:t>
            </a:r>
            <a:br>
              <a:rPr lang="en-US" dirty="0"/>
            </a:br>
            <a:endParaRPr lang="en-US" sz="2800" dirty="0"/>
          </a:p>
          <a:p>
            <a:r>
              <a:rPr lang="en-US" dirty="0"/>
              <a:t>Processing Power </a:t>
            </a:r>
            <a:br>
              <a:rPr lang="en-US" dirty="0"/>
            </a:br>
            <a:r>
              <a:rPr lang="en-US" sz="2200" dirty="0"/>
              <a:t>(Compute)</a:t>
            </a:r>
          </a:p>
          <a:p>
            <a:r>
              <a:rPr lang="en-US" dirty="0"/>
              <a:t>Python </a:t>
            </a:r>
          </a:p>
          <a:p>
            <a:r>
              <a:rPr lang="en-US" dirty="0"/>
              <a:t>Video Cards </a:t>
            </a:r>
            <a:br>
              <a:rPr lang="en-US" dirty="0"/>
            </a:br>
            <a:r>
              <a:rPr lang="en-US" sz="2200" dirty="0"/>
              <a:t>(NVIDIA GPU’s)</a:t>
            </a:r>
          </a:p>
          <a:p>
            <a:r>
              <a:rPr lang="en-US" dirty="0"/>
              <a:t>Pretrained Models </a:t>
            </a:r>
          </a:p>
          <a:p>
            <a:r>
              <a:rPr lang="en-US" dirty="0" err="1"/>
              <a:t>ResNet</a:t>
            </a:r>
            <a:r>
              <a:rPr lang="en-US" dirty="0"/>
              <a:t>, YOLO, COCO </a:t>
            </a:r>
            <a:br>
              <a:rPr lang="en-US" dirty="0"/>
            </a:br>
            <a:r>
              <a:rPr lang="en-US" sz="1800" dirty="0"/>
              <a:t>(200k labeled images, 80 categories)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C14510-B47D-48C1-AF9C-C46033517E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785" y="4799840"/>
            <a:ext cx="2198235" cy="1967022"/>
          </a:xfrm>
          <a:prstGeom prst="rect">
            <a:avLst/>
          </a:prstGeom>
        </p:spPr>
      </p:pic>
      <p:pic>
        <p:nvPicPr>
          <p:cNvPr id="5" name="Picture 4">
            <a:extLst>
              <a:ext uri="{FF2B5EF4-FFF2-40B4-BE49-F238E27FC236}">
                <a16:creationId xmlns:a16="http://schemas.microsoft.com/office/drawing/2014/main" id="{27F29EA2-4FEE-0F63-0E20-4BC9528F5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244" y="4799840"/>
            <a:ext cx="2198906" cy="1967022"/>
          </a:xfrm>
          <a:prstGeom prst="rect">
            <a:avLst/>
          </a:prstGeom>
        </p:spPr>
      </p:pic>
      <p:pic>
        <p:nvPicPr>
          <p:cNvPr id="6" name="Picture 5">
            <a:extLst>
              <a:ext uri="{FF2B5EF4-FFF2-40B4-BE49-F238E27FC236}">
                <a16:creationId xmlns:a16="http://schemas.microsoft.com/office/drawing/2014/main" id="{7DBED0D4-A304-1E64-CA9A-A66191B40E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202" y="1690688"/>
            <a:ext cx="4868479" cy="2716732"/>
          </a:xfrm>
          <a:prstGeom prst="rect">
            <a:avLst/>
          </a:prstGeom>
        </p:spPr>
      </p:pic>
      <p:pic>
        <p:nvPicPr>
          <p:cNvPr id="7" name="Picture 6">
            <a:extLst>
              <a:ext uri="{FF2B5EF4-FFF2-40B4-BE49-F238E27FC236}">
                <a16:creationId xmlns:a16="http://schemas.microsoft.com/office/drawing/2014/main" id="{1E5C610F-DC9A-EDEF-6877-9BDCE03C54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189" y="4799840"/>
            <a:ext cx="2198703" cy="1967022"/>
          </a:xfrm>
          <a:prstGeom prst="rect">
            <a:avLst/>
          </a:prstGeom>
        </p:spPr>
      </p:pic>
      <p:pic>
        <p:nvPicPr>
          <p:cNvPr id="8" name="Picture 7">
            <a:extLst>
              <a:ext uri="{FF2B5EF4-FFF2-40B4-BE49-F238E27FC236}">
                <a16:creationId xmlns:a16="http://schemas.microsoft.com/office/drawing/2014/main" id="{F962031B-EDC6-C452-55D1-FCA6820F7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685" y="1825625"/>
            <a:ext cx="2242424" cy="2581795"/>
          </a:xfrm>
          <a:prstGeom prst="rect">
            <a:avLst/>
          </a:prstGeom>
        </p:spPr>
      </p:pic>
    </p:spTree>
    <p:extLst>
      <p:ext uri="{BB962C8B-B14F-4D97-AF65-F5344CB8AC3E}">
        <p14:creationId xmlns:p14="http://schemas.microsoft.com/office/powerpoint/2010/main" val="3841492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9AA6933-FA31-31AB-EF20-BB23E140F05E}"/>
              </a:ext>
            </a:extLst>
          </p:cNvPr>
          <p:cNvSpPr>
            <a:spLocks noGrp="1"/>
          </p:cNvSpPr>
          <p:nvPr>
            <p:ph type="title"/>
          </p:nvPr>
        </p:nvSpPr>
        <p:spPr>
          <a:xfrm>
            <a:off x="964760" y="804328"/>
            <a:ext cx="6091312" cy="1205821"/>
          </a:xfrm>
        </p:spPr>
        <p:txBody>
          <a:bodyPr>
            <a:normAutofit/>
          </a:bodyPr>
          <a:lstStyle/>
          <a:p>
            <a:r>
              <a:rPr lang="en-US" sz="4000" dirty="0">
                <a:solidFill>
                  <a:srgbClr val="FEFFFF"/>
                </a:solidFill>
              </a:rPr>
              <a:t>Area II: Metadata, </a:t>
            </a:r>
            <a:r>
              <a:rPr lang="en-US" sz="4000" dirty="0" err="1">
                <a:solidFill>
                  <a:srgbClr val="FEFFFF"/>
                </a:solidFill>
              </a:rPr>
              <a:t>Wikidata</a:t>
            </a:r>
            <a:r>
              <a:rPr lang="en-US" sz="4000" dirty="0">
                <a:solidFill>
                  <a:srgbClr val="FEFFFF"/>
                </a:solidFill>
              </a:rPr>
              <a:t>, Semantic Web, AI</a:t>
            </a:r>
          </a:p>
        </p:txBody>
      </p:sp>
      <p:sp>
        <p:nvSpPr>
          <p:cNvPr id="3" name="Content Placeholder 2">
            <a:extLst>
              <a:ext uri="{FF2B5EF4-FFF2-40B4-BE49-F238E27FC236}">
                <a16:creationId xmlns:a16="http://schemas.microsoft.com/office/drawing/2014/main" id="{27C1A8B7-C067-6323-6AE8-6AE5CAB9A554}"/>
              </a:ext>
            </a:extLst>
          </p:cNvPr>
          <p:cNvSpPr>
            <a:spLocks noGrp="1"/>
          </p:cNvSpPr>
          <p:nvPr>
            <p:ph idx="1"/>
          </p:nvPr>
        </p:nvSpPr>
        <p:spPr>
          <a:xfrm>
            <a:off x="1169717" y="2511577"/>
            <a:ext cx="5329695" cy="4122305"/>
          </a:xfrm>
        </p:spPr>
        <p:txBody>
          <a:bodyPr>
            <a:normAutofit/>
          </a:bodyPr>
          <a:lstStyle/>
          <a:p>
            <a:r>
              <a:rPr lang="en-US" sz="2000" dirty="0"/>
              <a:t>Metadata Services Cataloger</a:t>
            </a:r>
          </a:p>
          <a:p>
            <a:r>
              <a:rPr lang="en-US" sz="2000" dirty="0" err="1"/>
              <a:t>Crosswalking</a:t>
            </a:r>
            <a:r>
              <a:rPr lang="en-US" sz="2000" dirty="0"/>
              <a:t> between Systems</a:t>
            </a:r>
          </a:p>
          <a:p>
            <a:r>
              <a:rPr lang="en-US" sz="2000" dirty="0"/>
              <a:t>Successful Linked Data Project</a:t>
            </a:r>
            <a:br>
              <a:rPr lang="en-US" sz="2000" dirty="0"/>
            </a:br>
            <a:r>
              <a:rPr lang="en-US" sz="2000" dirty="0" err="1"/>
              <a:t>Wikidata</a:t>
            </a:r>
            <a:r>
              <a:rPr lang="en-US" sz="2000" dirty="0"/>
              <a:t> Semantic Web Project: Faculty, Oral</a:t>
            </a:r>
            <a:br>
              <a:rPr lang="en-US" sz="2000" dirty="0"/>
            </a:br>
            <a:r>
              <a:rPr lang="en-US" sz="2000" dirty="0"/>
              <a:t>History Collections, </a:t>
            </a:r>
            <a:r>
              <a:rPr lang="en-US" sz="2000" dirty="0" err="1"/>
              <a:t>Wittliff</a:t>
            </a:r>
            <a:r>
              <a:rPr lang="en-US" sz="2000" dirty="0"/>
              <a:t> Archives, OJS Journals</a:t>
            </a:r>
            <a:br>
              <a:rPr lang="en-US" sz="2000" dirty="0"/>
            </a:br>
            <a:r>
              <a:rPr lang="en-US" sz="2000" dirty="0"/>
              <a:t>(Data that is Machine Readable, </a:t>
            </a:r>
            <a:r>
              <a:rPr lang="en-US" sz="2000" dirty="0" err="1"/>
              <a:t>ie</a:t>
            </a:r>
            <a:r>
              <a:rPr lang="en-US" sz="2000" dirty="0"/>
              <a:t>. Google </a:t>
            </a:r>
            <a:r>
              <a:rPr lang="en-US" sz="2000" dirty="0" err="1"/>
              <a:t>etc</a:t>
            </a:r>
            <a:r>
              <a:rPr lang="en-US" sz="2000" dirty="0"/>
              <a:t>)</a:t>
            </a:r>
            <a:br>
              <a:rPr lang="en-US" sz="2000" dirty="0"/>
            </a:br>
            <a:r>
              <a:rPr lang="en-US" sz="2000" dirty="0"/>
              <a:t>Moving from MARC Silos to Online (</a:t>
            </a:r>
            <a:r>
              <a:rPr lang="en-US" sz="2000" dirty="0" err="1"/>
              <a:t>Wikidata</a:t>
            </a:r>
            <a:r>
              <a:rPr lang="en-US" sz="2000" dirty="0"/>
              <a:t>)</a:t>
            </a:r>
          </a:p>
          <a:p>
            <a:r>
              <a:rPr lang="en-US" sz="2000" dirty="0"/>
              <a:t>Learning Many Data Science Skills, Data Models, Data Batch &amp; Cleaning Tools: </a:t>
            </a:r>
            <a:r>
              <a:rPr lang="en-US" sz="2000" dirty="0" err="1"/>
              <a:t>OpenRefine</a:t>
            </a:r>
            <a:r>
              <a:rPr lang="en-US" sz="2000" dirty="0"/>
              <a:t>, </a:t>
            </a:r>
            <a:r>
              <a:rPr lang="en-US" sz="2000" dirty="0" err="1"/>
              <a:t>Quickstatements</a:t>
            </a:r>
            <a:r>
              <a:rPr lang="en-US" sz="2000" dirty="0"/>
              <a:t>, </a:t>
            </a:r>
            <a:br>
              <a:rPr lang="en-US" sz="2000" dirty="0"/>
            </a:br>
            <a:r>
              <a:rPr lang="en-US" sz="2000" dirty="0"/>
              <a:t>Python (7 staff)</a:t>
            </a:r>
          </a:p>
        </p:txBody>
      </p:sp>
      <p:pic>
        <p:nvPicPr>
          <p:cNvPr id="5" name="Picture 4" descr="Graphical user interface, text, application, email&#10;&#10;Description automatically generated">
            <a:extLst>
              <a:ext uri="{FF2B5EF4-FFF2-40B4-BE49-F238E27FC236}">
                <a16:creationId xmlns:a16="http://schemas.microsoft.com/office/drawing/2014/main" id="{E8F2D8DD-0A16-2E0C-091F-37E32E1118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8632" y="3836577"/>
            <a:ext cx="5431844" cy="3001094"/>
          </a:xfrm>
          <a:prstGeom prst="rect">
            <a:avLst/>
          </a:prstGeom>
        </p:spPr>
      </p:pic>
      <p:pic>
        <p:nvPicPr>
          <p:cNvPr id="7" name="Picture 6">
            <a:extLst>
              <a:ext uri="{FF2B5EF4-FFF2-40B4-BE49-F238E27FC236}">
                <a16:creationId xmlns:a16="http://schemas.microsoft.com/office/drawing/2014/main" id="{E5AD0DCC-7E49-9E6F-BD32-392B5A025133}"/>
              </a:ext>
            </a:extLst>
          </p:cNvPr>
          <p:cNvPicPr>
            <a:picLocks noChangeAspect="1"/>
          </p:cNvPicPr>
          <p:nvPr/>
        </p:nvPicPr>
        <p:blipFill>
          <a:blip r:embed="rId3"/>
          <a:stretch>
            <a:fillRect/>
          </a:stretch>
        </p:blipFill>
        <p:spPr>
          <a:xfrm>
            <a:off x="7823805" y="411734"/>
            <a:ext cx="4601016" cy="3485830"/>
          </a:xfrm>
          <a:prstGeom prst="rect">
            <a:avLst/>
          </a:prstGeom>
        </p:spPr>
      </p:pic>
    </p:spTree>
    <p:extLst>
      <p:ext uri="{BB962C8B-B14F-4D97-AF65-F5344CB8AC3E}">
        <p14:creationId xmlns:p14="http://schemas.microsoft.com/office/powerpoint/2010/main" val="3372349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A79A-F873-C9BF-AC0C-E56813260FD2}"/>
              </a:ext>
            </a:extLst>
          </p:cNvPr>
          <p:cNvSpPr>
            <a:spLocks noGrp="1"/>
          </p:cNvSpPr>
          <p:nvPr>
            <p:ph type="title"/>
          </p:nvPr>
        </p:nvSpPr>
        <p:spPr>
          <a:xfrm>
            <a:off x="275771" y="365125"/>
            <a:ext cx="11916229" cy="1325563"/>
          </a:xfrm>
        </p:spPr>
        <p:txBody>
          <a:bodyPr>
            <a:normAutofit/>
          </a:bodyPr>
          <a:lstStyle/>
          <a:p>
            <a:r>
              <a:rPr lang="en-US" sz="3600" dirty="0"/>
              <a:t>Workshops and Training IDEA Institute on Artificial Intelligence</a:t>
            </a:r>
            <a:br>
              <a:rPr lang="en-US" dirty="0"/>
            </a:br>
            <a:r>
              <a:rPr lang="en-US" sz="2400" dirty="0"/>
              <a:t>(Recommendation Letter, July, 2022)</a:t>
            </a:r>
          </a:p>
        </p:txBody>
      </p:sp>
      <p:sp>
        <p:nvSpPr>
          <p:cNvPr id="3" name="Content Placeholder 2">
            <a:extLst>
              <a:ext uri="{FF2B5EF4-FFF2-40B4-BE49-F238E27FC236}">
                <a16:creationId xmlns:a16="http://schemas.microsoft.com/office/drawing/2014/main" id="{CE6342D2-40A8-BA23-FC6B-AA416256F97F}"/>
              </a:ext>
            </a:extLst>
          </p:cNvPr>
          <p:cNvSpPr>
            <a:spLocks noGrp="1"/>
          </p:cNvSpPr>
          <p:nvPr>
            <p:ph idx="1"/>
          </p:nvPr>
        </p:nvSpPr>
        <p:spPr>
          <a:xfrm>
            <a:off x="838200" y="1825625"/>
            <a:ext cx="4082143" cy="4351338"/>
          </a:xfrm>
        </p:spPr>
        <p:txBody>
          <a:bodyPr/>
          <a:lstStyle/>
          <a:p>
            <a:r>
              <a:rPr lang="en-US" dirty="0"/>
              <a:t>Week Long Fellows Program  at University of Texas Austin (20 Fellows)</a:t>
            </a:r>
          </a:p>
          <a:p>
            <a:r>
              <a:rPr lang="en-US" dirty="0"/>
              <a:t>Onboarding, Institute,</a:t>
            </a:r>
            <a:br>
              <a:rPr lang="en-US" dirty="0"/>
            </a:br>
            <a:r>
              <a:rPr lang="en-US" dirty="0"/>
              <a:t>Library Centered AI, Final Project</a:t>
            </a:r>
          </a:p>
          <a:p>
            <a:r>
              <a:rPr lang="en-US" dirty="0"/>
              <a:t>Networking with National Library AI Experts  and Other Fellows</a:t>
            </a:r>
          </a:p>
        </p:txBody>
      </p:sp>
      <p:pic>
        <p:nvPicPr>
          <p:cNvPr id="5" name="Picture 4">
            <a:extLst>
              <a:ext uri="{FF2B5EF4-FFF2-40B4-BE49-F238E27FC236}">
                <a16:creationId xmlns:a16="http://schemas.microsoft.com/office/drawing/2014/main" id="{7B92100B-0D47-9872-AB74-100C3ADA6ED5}"/>
              </a:ext>
            </a:extLst>
          </p:cNvPr>
          <p:cNvPicPr>
            <a:picLocks noChangeAspect="1"/>
          </p:cNvPicPr>
          <p:nvPr/>
        </p:nvPicPr>
        <p:blipFill>
          <a:blip r:embed="rId2"/>
          <a:stretch>
            <a:fillRect/>
          </a:stretch>
        </p:blipFill>
        <p:spPr>
          <a:xfrm>
            <a:off x="6256564" y="1213723"/>
            <a:ext cx="3657600" cy="1167319"/>
          </a:xfrm>
          <a:prstGeom prst="rect">
            <a:avLst/>
          </a:prstGeom>
        </p:spPr>
      </p:pic>
      <p:pic>
        <p:nvPicPr>
          <p:cNvPr id="7" name="Picture 6">
            <a:extLst>
              <a:ext uri="{FF2B5EF4-FFF2-40B4-BE49-F238E27FC236}">
                <a16:creationId xmlns:a16="http://schemas.microsoft.com/office/drawing/2014/main" id="{EC67CCF3-3EE0-39CC-1A0B-EB4E91DF098E}"/>
              </a:ext>
            </a:extLst>
          </p:cNvPr>
          <p:cNvPicPr>
            <a:picLocks noChangeAspect="1"/>
          </p:cNvPicPr>
          <p:nvPr/>
        </p:nvPicPr>
        <p:blipFill>
          <a:blip r:embed="rId3"/>
          <a:stretch>
            <a:fillRect/>
          </a:stretch>
        </p:blipFill>
        <p:spPr>
          <a:xfrm>
            <a:off x="4820289" y="5172431"/>
            <a:ext cx="2451370" cy="836579"/>
          </a:xfrm>
          <a:prstGeom prst="rect">
            <a:avLst/>
          </a:prstGeom>
        </p:spPr>
      </p:pic>
      <p:sp>
        <p:nvSpPr>
          <p:cNvPr id="12" name="TextBox 11">
            <a:extLst>
              <a:ext uri="{FF2B5EF4-FFF2-40B4-BE49-F238E27FC236}">
                <a16:creationId xmlns:a16="http://schemas.microsoft.com/office/drawing/2014/main" id="{F898B79C-B18C-438F-4BD0-685D6EC1E399}"/>
              </a:ext>
            </a:extLst>
          </p:cNvPr>
          <p:cNvSpPr txBox="1"/>
          <p:nvPr/>
        </p:nvSpPr>
        <p:spPr>
          <a:xfrm>
            <a:off x="6256564" y="2381042"/>
            <a:ext cx="6096000" cy="2739211"/>
          </a:xfrm>
          <a:prstGeom prst="rect">
            <a:avLst/>
          </a:prstGeom>
          <a:noFill/>
        </p:spPr>
        <p:txBody>
          <a:bodyPr wrap="square">
            <a:spAutoFit/>
          </a:bodyPr>
          <a:lstStyle/>
          <a:p>
            <a:pPr algn="l"/>
            <a:r>
              <a:rPr lang="en-US" sz="11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AI challenges and opportunities, Ethical considerations and guidelines</a:t>
            </a:r>
          </a:p>
          <a:p>
            <a:pPr algn="l"/>
            <a:r>
              <a:rPr lang="en-US" sz="1200" b="0" i="0" u="none" strike="noStrike" baseline="0" dirty="0">
                <a:solidFill>
                  <a:srgbClr val="CE4D0D"/>
                </a:solidFill>
                <a:latin typeface="TimesNewRomanPSMT"/>
              </a:rPr>
              <a:t>■ </a:t>
            </a:r>
            <a:r>
              <a:rPr lang="en-US" sz="1100" b="0" i="0" u="none" strike="noStrike" baseline="0" dirty="0">
                <a:solidFill>
                  <a:srgbClr val="000000"/>
                </a:solidFill>
                <a:latin typeface="LibreFranklin-Regular"/>
              </a:rPr>
              <a:t>UX-Human/AI Interaction Lifecycle</a:t>
            </a:r>
          </a:p>
          <a:p>
            <a:pPr algn="l"/>
            <a:r>
              <a:rPr lang="en-US" sz="1200" b="0" i="0" u="none" strike="noStrike" baseline="0" dirty="0">
                <a:solidFill>
                  <a:srgbClr val="CE4D0D"/>
                </a:solidFill>
                <a:latin typeface="TimesNewRomanPSMT"/>
              </a:rPr>
              <a:t>■ </a:t>
            </a:r>
            <a:r>
              <a:rPr lang="en-US" sz="1100" dirty="0">
                <a:solidFill>
                  <a:srgbClr val="000000"/>
                </a:solidFill>
                <a:latin typeface="LibreFranklin-Regular"/>
              </a:rPr>
              <a:t>E</a:t>
            </a:r>
            <a:r>
              <a:rPr lang="en-US" sz="1100" b="0" i="0" u="none" strike="noStrike" baseline="0" dirty="0">
                <a:solidFill>
                  <a:srgbClr val="000000"/>
                </a:solidFill>
                <a:latin typeface="LibreFranklin-Regular"/>
              </a:rPr>
              <a:t>xisting library, archive, and museum projects</a:t>
            </a:r>
          </a:p>
          <a:p>
            <a:pPr algn="l"/>
            <a:r>
              <a:rPr lang="en-US" sz="12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AI project planning</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Project Design</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Data collection, classification, and transformation</a:t>
            </a:r>
          </a:p>
          <a:p>
            <a:pPr algn="l"/>
            <a:r>
              <a:rPr lang="en-US" sz="1200" b="0" i="0" u="none" strike="noStrike" baseline="0" dirty="0">
                <a:solidFill>
                  <a:srgbClr val="CE4D0D"/>
                </a:solidFill>
                <a:latin typeface="CourierNewPSMT"/>
              </a:rPr>
              <a:t>o </a:t>
            </a:r>
            <a:r>
              <a:rPr lang="en-US" sz="1100" b="0" i="0" u="none" strike="noStrike" baseline="0" dirty="0">
                <a:solidFill>
                  <a:srgbClr val="1A2E40"/>
                </a:solidFill>
                <a:latin typeface="LibreFranklin-Regular"/>
              </a:rPr>
              <a:t>Roles and implementation</a:t>
            </a:r>
          </a:p>
          <a:p>
            <a:pPr algn="l"/>
            <a:r>
              <a:rPr lang="en-US" sz="1200" b="0" i="0" u="none" strike="noStrike" baseline="0" dirty="0">
                <a:solidFill>
                  <a:srgbClr val="CE4D0D"/>
                </a:solidFill>
                <a:latin typeface="TimesNewRomanPSMT"/>
              </a:rPr>
              <a:t>■ </a:t>
            </a:r>
            <a:r>
              <a:rPr lang="en-US" sz="1100" b="0" i="0" u="none" strike="noStrike" baseline="0" dirty="0">
                <a:solidFill>
                  <a:srgbClr val="1A2E40"/>
                </a:solidFill>
                <a:latin typeface="LibreFranklin-Regular"/>
              </a:rPr>
              <a:t>Python Basics, Python for Machine Learning</a:t>
            </a:r>
          </a:p>
          <a:p>
            <a:pPr algn="l"/>
            <a:r>
              <a:rPr lang="en-US" sz="1100" b="0" i="0" u="none" strike="noStrike" baseline="0" dirty="0">
                <a:solidFill>
                  <a:srgbClr val="1A2E40"/>
                </a:solidFill>
                <a:latin typeface="LibreFranklin-Regular"/>
              </a:rPr>
              <a:t>■ APIs and bibliometrics</a:t>
            </a:r>
          </a:p>
          <a:p>
            <a:pPr algn="l"/>
            <a:r>
              <a:rPr lang="en-US" sz="1100" b="0" i="0" u="none" strike="noStrike" baseline="0" dirty="0">
                <a:solidFill>
                  <a:srgbClr val="1A2E40"/>
                </a:solidFill>
                <a:latin typeface="LibreFranklin-Regular"/>
              </a:rPr>
              <a:t>■ AI in  search and discovery</a:t>
            </a:r>
          </a:p>
          <a:p>
            <a:pPr algn="l"/>
            <a:r>
              <a:rPr lang="en-US" sz="1100" b="0" i="0" u="none" strike="noStrike" baseline="0" dirty="0">
                <a:solidFill>
                  <a:srgbClr val="1A2E40"/>
                </a:solidFill>
                <a:latin typeface="LibreFranklin-Regular"/>
              </a:rPr>
              <a:t>■ Machine learning and coding</a:t>
            </a:r>
          </a:p>
          <a:p>
            <a:pPr algn="l"/>
            <a:r>
              <a:rPr lang="en-US" sz="1100" b="0" i="0" u="none" strike="noStrike" baseline="0" dirty="0">
                <a:solidFill>
                  <a:srgbClr val="1A2E40"/>
                </a:solidFill>
                <a:latin typeface="LibreFranklin-Regular"/>
              </a:rPr>
              <a:t>■ Harvesting, evaluating, and training data sets for use in AI</a:t>
            </a:r>
          </a:p>
          <a:p>
            <a:pPr algn="l"/>
            <a:r>
              <a:rPr lang="en-US" sz="1100" b="0" i="0" u="none" strike="noStrike" baseline="0" dirty="0">
                <a:solidFill>
                  <a:srgbClr val="1A2E40"/>
                </a:solidFill>
                <a:latin typeface="LibreFranklin-Regular"/>
              </a:rPr>
              <a:t>■ Conversational AI – Theoretical foundations</a:t>
            </a:r>
          </a:p>
          <a:p>
            <a:pPr algn="l"/>
            <a:r>
              <a:rPr lang="en-US" sz="1100" b="0" i="0" u="none" strike="noStrike" baseline="0" dirty="0">
                <a:solidFill>
                  <a:srgbClr val="1A2E40"/>
                </a:solidFill>
                <a:latin typeface="LibreFranklin-Regular"/>
              </a:rPr>
              <a:t>■ Conversational AI – applications</a:t>
            </a:r>
          </a:p>
          <a:p>
            <a:pPr algn="l"/>
            <a:r>
              <a:rPr lang="en-US" sz="1100" b="0" i="0" u="none" strike="noStrike" baseline="0" dirty="0">
                <a:solidFill>
                  <a:srgbClr val="1A2E40"/>
                </a:solidFill>
                <a:latin typeface="LibreFranklin-Regular"/>
              </a:rPr>
              <a:t>■ Linked open data Machine learning for text with topic modeling and clustering</a:t>
            </a:r>
            <a:endParaRPr lang="en-US" dirty="0"/>
          </a:p>
        </p:txBody>
      </p:sp>
    </p:spTree>
    <p:extLst>
      <p:ext uri="{BB962C8B-B14F-4D97-AF65-F5344CB8AC3E}">
        <p14:creationId xmlns:p14="http://schemas.microsoft.com/office/powerpoint/2010/main" val="175664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6F0F-9033-3E94-EAB5-0B70DDA5C724}"/>
              </a:ext>
            </a:extLst>
          </p:cNvPr>
          <p:cNvSpPr>
            <a:spLocks noGrp="1"/>
          </p:cNvSpPr>
          <p:nvPr>
            <p:ph type="title"/>
          </p:nvPr>
        </p:nvSpPr>
        <p:spPr>
          <a:xfrm>
            <a:off x="927847" y="71169"/>
            <a:ext cx="10515600" cy="1325563"/>
          </a:xfrm>
        </p:spPr>
        <p:txBody>
          <a:bodyPr>
            <a:normAutofit/>
          </a:bodyPr>
          <a:lstStyle/>
          <a:p>
            <a:r>
              <a:rPr lang="en-US" sz="3600" dirty="0"/>
              <a:t>Steps  Towards  AI: Learning Python, Spring 2022</a:t>
            </a:r>
          </a:p>
        </p:txBody>
      </p:sp>
      <p:sp>
        <p:nvSpPr>
          <p:cNvPr id="3" name="Content Placeholder 2">
            <a:extLst>
              <a:ext uri="{FF2B5EF4-FFF2-40B4-BE49-F238E27FC236}">
                <a16:creationId xmlns:a16="http://schemas.microsoft.com/office/drawing/2014/main" id="{1CD1C3F6-E78A-26BF-0575-59AE07B97297}"/>
              </a:ext>
            </a:extLst>
          </p:cNvPr>
          <p:cNvSpPr>
            <a:spLocks noGrp="1"/>
          </p:cNvSpPr>
          <p:nvPr>
            <p:ph idx="1"/>
          </p:nvPr>
        </p:nvSpPr>
        <p:spPr>
          <a:xfrm>
            <a:off x="501650" y="1690688"/>
            <a:ext cx="4152900" cy="4351338"/>
          </a:xfrm>
        </p:spPr>
        <p:txBody>
          <a:bodyPr>
            <a:normAutofit/>
          </a:bodyPr>
          <a:lstStyle/>
          <a:p>
            <a:pPr marL="0" indent="0">
              <a:buNone/>
            </a:pPr>
            <a:r>
              <a:rPr lang="en-US" sz="2000" dirty="0"/>
              <a:t>Hi Ray</a:t>
            </a:r>
            <a:r>
              <a:rPr lang="en-US" dirty="0"/>
              <a:t>,</a:t>
            </a:r>
          </a:p>
          <a:p>
            <a:pPr marL="0" indent="0">
              <a:buNone/>
            </a:pPr>
            <a:r>
              <a:rPr lang="en-US" sz="2000" dirty="0"/>
              <a:t>I wanted to let you know that we’ve started a Teams Group for myself, Carol, Alex and Amanda named “Python learners” so we could share tips and help each other on our various learning paths in an encouraging, safe space.  🙂 ---Mary</a:t>
            </a:r>
          </a:p>
        </p:txBody>
      </p:sp>
      <p:pic>
        <p:nvPicPr>
          <p:cNvPr id="4" name="Picture 3">
            <a:extLst>
              <a:ext uri="{FF2B5EF4-FFF2-40B4-BE49-F238E27FC236}">
                <a16:creationId xmlns:a16="http://schemas.microsoft.com/office/drawing/2014/main" id="{CB6E60B2-7B98-E9AB-56AA-645FED1EC9BD}"/>
              </a:ext>
            </a:extLst>
          </p:cNvPr>
          <p:cNvPicPr>
            <a:picLocks noChangeAspect="1"/>
          </p:cNvPicPr>
          <p:nvPr/>
        </p:nvPicPr>
        <p:blipFill>
          <a:blip r:embed="rId2"/>
          <a:stretch>
            <a:fillRect/>
          </a:stretch>
        </p:blipFill>
        <p:spPr>
          <a:xfrm>
            <a:off x="6483350" y="2120900"/>
            <a:ext cx="4352925" cy="3771900"/>
          </a:xfrm>
          <a:prstGeom prst="rect">
            <a:avLst/>
          </a:prstGeom>
        </p:spPr>
      </p:pic>
      <p:pic>
        <p:nvPicPr>
          <p:cNvPr id="6" name="Picture 5" descr="Logo&#10;&#10;Description automatically generated">
            <a:extLst>
              <a:ext uri="{FF2B5EF4-FFF2-40B4-BE49-F238E27FC236}">
                <a16:creationId xmlns:a16="http://schemas.microsoft.com/office/drawing/2014/main" id="{085DA9A5-80F9-0040-F708-291AF0BF2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57" y="4480806"/>
            <a:ext cx="4152900" cy="1875731"/>
          </a:xfrm>
          <a:prstGeom prst="rect">
            <a:avLst/>
          </a:prstGeom>
        </p:spPr>
      </p:pic>
      <p:sp>
        <p:nvSpPr>
          <p:cNvPr id="9" name="TextBox 8">
            <a:extLst>
              <a:ext uri="{FF2B5EF4-FFF2-40B4-BE49-F238E27FC236}">
                <a16:creationId xmlns:a16="http://schemas.microsoft.com/office/drawing/2014/main" id="{7F93E401-6C7A-1D13-C3FF-4C2225719E5D}"/>
              </a:ext>
            </a:extLst>
          </p:cNvPr>
          <p:cNvSpPr txBox="1"/>
          <p:nvPr/>
        </p:nvSpPr>
        <p:spPr>
          <a:xfrm>
            <a:off x="127000" y="6308209"/>
            <a:ext cx="5540619" cy="523220"/>
          </a:xfrm>
          <a:prstGeom prst="rect">
            <a:avLst/>
          </a:prstGeom>
          <a:noFill/>
        </p:spPr>
        <p:txBody>
          <a:bodyPr wrap="none" rtlCol="0">
            <a:spAutoFit/>
          </a:bodyPr>
          <a:lstStyle/>
          <a:p>
            <a:r>
              <a:rPr lang="en-US" sz="1400" dirty="0"/>
              <a:t>Courses: Getting up to Speed with Python, Python and  Machine Learning</a:t>
            </a:r>
            <a:br>
              <a:rPr lang="en-US" sz="1400" dirty="0"/>
            </a:br>
            <a:r>
              <a:rPr lang="en-US" sz="1400" dirty="0"/>
              <a:t>Why Python for AI? – Artificial  Intelligence with Python</a:t>
            </a:r>
          </a:p>
        </p:txBody>
      </p:sp>
      <p:sp>
        <p:nvSpPr>
          <p:cNvPr id="10" name="TextBox 9">
            <a:extLst>
              <a:ext uri="{FF2B5EF4-FFF2-40B4-BE49-F238E27FC236}">
                <a16:creationId xmlns:a16="http://schemas.microsoft.com/office/drawing/2014/main" id="{8E45C8A2-0A3D-D488-C6BF-0096856C6915}"/>
              </a:ext>
            </a:extLst>
          </p:cNvPr>
          <p:cNvSpPr txBox="1"/>
          <p:nvPr/>
        </p:nvSpPr>
        <p:spPr>
          <a:xfrm>
            <a:off x="5200650" y="3619500"/>
            <a:ext cx="1114472" cy="738664"/>
          </a:xfrm>
          <a:prstGeom prst="rect">
            <a:avLst/>
          </a:prstGeom>
          <a:noFill/>
        </p:spPr>
        <p:txBody>
          <a:bodyPr wrap="none" rtlCol="0">
            <a:spAutoFit/>
          </a:bodyPr>
          <a:lstStyle/>
          <a:p>
            <a:r>
              <a:rPr lang="en-US" sz="1400" dirty="0"/>
              <a:t>Mary,</a:t>
            </a:r>
            <a:br>
              <a:rPr lang="en-US" sz="1400" dirty="0"/>
            </a:br>
            <a:r>
              <a:rPr lang="en-US" sz="1400" dirty="0"/>
              <a:t>Metadata</a:t>
            </a:r>
            <a:br>
              <a:rPr lang="en-US" sz="1400" dirty="0"/>
            </a:br>
            <a:r>
              <a:rPr lang="en-US" sz="1400" dirty="0"/>
              <a:t>AI Extraction</a:t>
            </a:r>
          </a:p>
        </p:txBody>
      </p:sp>
      <p:sp>
        <p:nvSpPr>
          <p:cNvPr id="11" name="TextBox 10">
            <a:extLst>
              <a:ext uri="{FF2B5EF4-FFF2-40B4-BE49-F238E27FC236}">
                <a16:creationId xmlns:a16="http://schemas.microsoft.com/office/drawing/2014/main" id="{3E9DF1F5-1A80-F80E-B2D6-5CB3110AF1FA}"/>
              </a:ext>
            </a:extLst>
          </p:cNvPr>
          <p:cNvSpPr txBox="1"/>
          <p:nvPr/>
        </p:nvSpPr>
        <p:spPr>
          <a:xfrm>
            <a:off x="7727045" y="5906096"/>
            <a:ext cx="2451100" cy="738664"/>
          </a:xfrm>
          <a:prstGeom prst="rect">
            <a:avLst/>
          </a:prstGeom>
          <a:noFill/>
        </p:spPr>
        <p:txBody>
          <a:bodyPr wrap="square" rtlCol="0">
            <a:spAutoFit/>
          </a:bodyPr>
          <a:lstStyle/>
          <a:p>
            <a:r>
              <a:rPr lang="en-US" sz="1400" dirty="0"/>
              <a:t>Alexandria</a:t>
            </a:r>
            <a:br>
              <a:rPr lang="en-US" sz="1400" dirty="0"/>
            </a:br>
            <a:r>
              <a:rPr lang="en-US" sz="1400" dirty="0"/>
              <a:t>Collections Analytics, Data Visualization</a:t>
            </a:r>
          </a:p>
        </p:txBody>
      </p:sp>
      <p:sp>
        <p:nvSpPr>
          <p:cNvPr id="12" name="TextBox 11">
            <a:extLst>
              <a:ext uri="{FF2B5EF4-FFF2-40B4-BE49-F238E27FC236}">
                <a16:creationId xmlns:a16="http://schemas.microsoft.com/office/drawing/2014/main" id="{EB056CCB-22A4-DA72-E5A0-313BE488FAB9}"/>
              </a:ext>
            </a:extLst>
          </p:cNvPr>
          <p:cNvSpPr txBox="1"/>
          <p:nvPr/>
        </p:nvSpPr>
        <p:spPr>
          <a:xfrm>
            <a:off x="7962900" y="1351796"/>
            <a:ext cx="2672206" cy="523220"/>
          </a:xfrm>
          <a:prstGeom prst="rect">
            <a:avLst/>
          </a:prstGeom>
          <a:noFill/>
        </p:spPr>
        <p:txBody>
          <a:bodyPr wrap="none" rtlCol="0">
            <a:spAutoFit/>
          </a:bodyPr>
          <a:lstStyle/>
          <a:p>
            <a:r>
              <a:rPr lang="en-US" sz="1400" dirty="0"/>
              <a:t>Carol, Library Management </a:t>
            </a:r>
            <a:br>
              <a:rPr lang="en-US" sz="1400" dirty="0"/>
            </a:br>
            <a:r>
              <a:rPr lang="en-US" sz="1400" dirty="0"/>
              <a:t>System (LMS) Usage Data Insights </a:t>
            </a:r>
          </a:p>
        </p:txBody>
      </p:sp>
      <p:sp>
        <p:nvSpPr>
          <p:cNvPr id="13" name="TextBox 12">
            <a:extLst>
              <a:ext uri="{FF2B5EF4-FFF2-40B4-BE49-F238E27FC236}">
                <a16:creationId xmlns:a16="http://schemas.microsoft.com/office/drawing/2014/main" id="{F0F612CE-1161-A796-F347-82198D9AB120}"/>
              </a:ext>
            </a:extLst>
          </p:cNvPr>
          <p:cNvSpPr txBox="1"/>
          <p:nvPr/>
        </p:nvSpPr>
        <p:spPr>
          <a:xfrm>
            <a:off x="10991850" y="2285762"/>
            <a:ext cx="990912" cy="1169551"/>
          </a:xfrm>
          <a:prstGeom prst="rect">
            <a:avLst/>
          </a:prstGeom>
          <a:noFill/>
        </p:spPr>
        <p:txBody>
          <a:bodyPr wrap="none" rtlCol="0">
            <a:spAutoFit/>
          </a:bodyPr>
          <a:lstStyle/>
          <a:p>
            <a:r>
              <a:rPr lang="en-US" sz="1400" dirty="0"/>
              <a:t>Amanda,</a:t>
            </a:r>
            <a:br>
              <a:rPr lang="en-US" sz="1400" dirty="0"/>
            </a:br>
            <a:r>
              <a:rPr lang="en-US" sz="1400" dirty="0"/>
              <a:t>Collections</a:t>
            </a:r>
            <a:br>
              <a:rPr lang="en-US" sz="1400" dirty="0"/>
            </a:br>
            <a:r>
              <a:rPr lang="en-US" sz="1400" dirty="0"/>
              <a:t>Budget,</a:t>
            </a:r>
            <a:br>
              <a:rPr lang="en-US" sz="1400" dirty="0"/>
            </a:br>
            <a:r>
              <a:rPr lang="en-US" sz="1400" dirty="0"/>
              <a:t>Insight and</a:t>
            </a:r>
            <a:br>
              <a:rPr lang="en-US" sz="1400" dirty="0"/>
            </a:br>
            <a:r>
              <a:rPr lang="en-US" sz="1400" dirty="0"/>
              <a:t>Analytics</a:t>
            </a:r>
          </a:p>
        </p:txBody>
      </p:sp>
      <p:sp>
        <p:nvSpPr>
          <p:cNvPr id="14" name="TextBox 13">
            <a:extLst>
              <a:ext uri="{FF2B5EF4-FFF2-40B4-BE49-F238E27FC236}">
                <a16:creationId xmlns:a16="http://schemas.microsoft.com/office/drawing/2014/main" id="{C6B7F747-F345-7C9A-D7D3-F7EDD105B3C7}"/>
              </a:ext>
            </a:extLst>
          </p:cNvPr>
          <p:cNvSpPr txBox="1"/>
          <p:nvPr/>
        </p:nvSpPr>
        <p:spPr>
          <a:xfrm>
            <a:off x="10909300" y="5295900"/>
            <a:ext cx="1050480" cy="1169551"/>
          </a:xfrm>
          <a:prstGeom prst="rect">
            <a:avLst/>
          </a:prstGeom>
          <a:noFill/>
        </p:spPr>
        <p:txBody>
          <a:bodyPr wrap="none" rtlCol="0">
            <a:spAutoFit/>
          </a:bodyPr>
          <a:lstStyle/>
          <a:p>
            <a:r>
              <a:rPr lang="en-US" sz="1400" dirty="0"/>
              <a:t>Todd/Jason</a:t>
            </a:r>
            <a:br>
              <a:rPr lang="en-US" sz="1400" dirty="0"/>
            </a:br>
            <a:r>
              <a:rPr lang="en-US" sz="1400" dirty="0"/>
              <a:t>Image </a:t>
            </a:r>
            <a:br>
              <a:rPr lang="en-US" sz="1400" dirty="0"/>
            </a:br>
            <a:r>
              <a:rPr lang="en-US" sz="1400" dirty="0"/>
              <a:t>Recognition</a:t>
            </a:r>
            <a:br>
              <a:rPr lang="en-US" sz="1400" dirty="0"/>
            </a:br>
            <a:r>
              <a:rPr lang="en-US" sz="1400" dirty="0"/>
              <a:t>Neural Nets</a:t>
            </a:r>
            <a:br>
              <a:rPr lang="en-US" sz="1400" dirty="0"/>
            </a:br>
            <a:r>
              <a:rPr lang="en-US" sz="1400" dirty="0"/>
              <a:t>Part II?</a:t>
            </a:r>
          </a:p>
        </p:txBody>
      </p:sp>
      <p:pic>
        <p:nvPicPr>
          <p:cNvPr id="5" name="Picture 4">
            <a:extLst>
              <a:ext uri="{FF2B5EF4-FFF2-40B4-BE49-F238E27FC236}">
                <a16:creationId xmlns:a16="http://schemas.microsoft.com/office/drawing/2014/main" id="{2706B409-7FF3-CF2A-2A50-76E90CED40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8486" y="3429000"/>
            <a:ext cx="1907244" cy="1033090"/>
          </a:xfrm>
          <a:prstGeom prst="rect">
            <a:avLst/>
          </a:prstGeom>
        </p:spPr>
      </p:pic>
    </p:spTree>
    <p:extLst>
      <p:ext uri="{BB962C8B-B14F-4D97-AF65-F5344CB8AC3E}">
        <p14:creationId xmlns:p14="http://schemas.microsoft.com/office/powerpoint/2010/main" val="63015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4FD4-A729-7018-9F8B-5ABDAEDE2AF9}"/>
              </a:ext>
            </a:extLst>
          </p:cNvPr>
          <p:cNvSpPr>
            <a:spLocks noGrp="1"/>
          </p:cNvSpPr>
          <p:nvPr>
            <p:ph type="title"/>
          </p:nvPr>
        </p:nvSpPr>
        <p:spPr>
          <a:xfrm>
            <a:off x="597894" y="214112"/>
            <a:ext cx="10515600" cy="1325563"/>
          </a:xfrm>
        </p:spPr>
        <p:txBody>
          <a:bodyPr/>
          <a:lstStyle/>
          <a:p>
            <a:r>
              <a:rPr lang="en-US" dirty="0"/>
              <a:t>Area III: Ocelot Chatbot Administrator</a:t>
            </a:r>
          </a:p>
        </p:txBody>
      </p:sp>
      <p:graphicFrame>
        <p:nvGraphicFramePr>
          <p:cNvPr id="17" name="Content Placeholder 2">
            <a:extLst>
              <a:ext uri="{FF2B5EF4-FFF2-40B4-BE49-F238E27FC236}">
                <a16:creationId xmlns:a16="http://schemas.microsoft.com/office/drawing/2014/main" id="{D55BD766-1E76-AC1B-E8E8-0F308762B6DC}"/>
              </a:ext>
            </a:extLst>
          </p:cNvPr>
          <p:cNvGraphicFramePr>
            <a:graphicFrameLocks noGrp="1"/>
          </p:cNvGraphicFramePr>
          <p:nvPr>
            <p:ph idx="1"/>
            <p:extLst>
              <p:ext uri="{D42A27DB-BD31-4B8C-83A1-F6EECF244321}">
                <p14:modId xmlns:p14="http://schemas.microsoft.com/office/powerpoint/2010/main" val="266197357"/>
              </p:ext>
            </p:extLst>
          </p:nvPr>
        </p:nvGraphicFramePr>
        <p:xfrm>
          <a:off x="174904" y="1869168"/>
          <a:ext cx="50990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text&#10;&#10;Description automatically generated">
            <a:extLst>
              <a:ext uri="{FF2B5EF4-FFF2-40B4-BE49-F238E27FC236}">
                <a16:creationId xmlns:a16="http://schemas.microsoft.com/office/drawing/2014/main" id="{2041B3CE-3ADE-6852-02BE-ED290F14F3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87622" y="1804988"/>
            <a:ext cx="2419350" cy="2711450"/>
          </a:xfrm>
          <a:prstGeom prst="rect">
            <a:avLst/>
          </a:prstGeom>
        </p:spPr>
      </p:pic>
      <p:pic>
        <p:nvPicPr>
          <p:cNvPr id="7" name="Picture 6" descr="A picture containing text, drawing&#10;&#10;Description automatically generated">
            <a:extLst>
              <a:ext uri="{FF2B5EF4-FFF2-40B4-BE49-F238E27FC236}">
                <a16:creationId xmlns:a16="http://schemas.microsoft.com/office/drawing/2014/main" id="{6F4180D2-B65E-FE81-1598-A9DCB5EE238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88879" y="1804988"/>
            <a:ext cx="2419350" cy="2711450"/>
          </a:xfrm>
          <a:prstGeom prst="rect">
            <a:avLst/>
          </a:prstGeom>
        </p:spPr>
      </p:pic>
      <p:pic>
        <p:nvPicPr>
          <p:cNvPr id="9" name="Picture 8" descr="A cartoon of a tiger&#10;&#10;Description automatically generated with medium confidence">
            <a:extLst>
              <a:ext uri="{FF2B5EF4-FFF2-40B4-BE49-F238E27FC236}">
                <a16:creationId xmlns:a16="http://schemas.microsoft.com/office/drawing/2014/main" id="{33DD17D6-B2D8-7CEB-6968-6EE53595A8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51461" y="412764"/>
            <a:ext cx="1842645" cy="1008679"/>
          </a:xfrm>
          <a:prstGeom prst="rect">
            <a:avLst/>
          </a:prstGeom>
        </p:spPr>
      </p:pic>
      <p:pic>
        <p:nvPicPr>
          <p:cNvPr id="11" name="Picture 10" descr="A person holding a phone&#10;&#10;Description automatically generated with medium confidence">
            <a:extLst>
              <a:ext uri="{FF2B5EF4-FFF2-40B4-BE49-F238E27FC236}">
                <a16:creationId xmlns:a16="http://schemas.microsoft.com/office/drawing/2014/main" id="{32E878CD-42EB-71A8-6D80-09CE851868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80165" y="4871134"/>
            <a:ext cx="2626807" cy="1484717"/>
          </a:xfrm>
          <a:prstGeom prst="rect">
            <a:avLst/>
          </a:prstGeom>
        </p:spPr>
      </p:pic>
      <p:pic>
        <p:nvPicPr>
          <p:cNvPr id="13" name="Picture 12" descr="A picture containing text, screenshot, businesscard, clipart&#10;&#10;Description automatically generated">
            <a:extLst>
              <a:ext uri="{FF2B5EF4-FFF2-40B4-BE49-F238E27FC236}">
                <a16:creationId xmlns:a16="http://schemas.microsoft.com/office/drawing/2014/main" id="{58FD26D5-083B-817A-B574-109B50D0A8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882" y="4781751"/>
            <a:ext cx="3045279" cy="1663485"/>
          </a:xfrm>
          <a:prstGeom prst="rect">
            <a:avLst/>
          </a:prstGeom>
        </p:spPr>
      </p:pic>
    </p:spTree>
    <p:extLst>
      <p:ext uri="{BB962C8B-B14F-4D97-AF65-F5344CB8AC3E}">
        <p14:creationId xmlns:p14="http://schemas.microsoft.com/office/powerpoint/2010/main" val="48800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F4FB-DCDE-9A1F-032C-EF39C06C27D7}"/>
              </a:ext>
            </a:extLst>
          </p:cNvPr>
          <p:cNvSpPr>
            <a:spLocks noGrp="1"/>
          </p:cNvSpPr>
          <p:nvPr>
            <p:ph type="title"/>
          </p:nvPr>
        </p:nvSpPr>
        <p:spPr>
          <a:xfrm>
            <a:off x="135021" y="1046561"/>
            <a:ext cx="12006179" cy="1325563"/>
          </a:xfrm>
        </p:spPr>
        <p:txBody>
          <a:bodyPr>
            <a:normAutofit fontScale="90000"/>
          </a:bodyPr>
          <a:lstStyle/>
          <a:p>
            <a:pPr algn="ctr"/>
            <a:r>
              <a:rPr lang="en-US" sz="4000" dirty="0"/>
              <a:t>Libraries  are Complex Adaptive Non-Linear Dynamic Systems </a:t>
            </a:r>
            <a:br>
              <a:rPr lang="en-US" sz="4000" dirty="0"/>
            </a:br>
            <a:r>
              <a:rPr lang="en-US" sz="2700" dirty="0"/>
              <a:t>Emergence, Chaos Theory Complexity, Genetic Algorithms </a:t>
            </a:r>
            <a:br>
              <a:rPr lang="en-US" sz="4000" dirty="0"/>
            </a:br>
            <a:br>
              <a:rPr lang="en-US" dirty="0"/>
            </a:br>
            <a:br>
              <a:rPr lang="en-US" dirty="0"/>
            </a:br>
            <a:endParaRPr lang="en-US" dirty="0"/>
          </a:p>
        </p:txBody>
      </p:sp>
      <p:pic>
        <p:nvPicPr>
          <p:cNvPr id="5" name="Content Placeholder 4" descr="Diagram&#10;&#10;Description automatically generated">
            <a:extLst>
              <a:ext uri="{FF2B5EF4-FFF2-40B4-BE49-F238E27FC236}">
                <a16:creationId xmlns:a16="http://schemas.microsoft.com/office/drawing/2014/main" id="{7F440684-57C5-C0D4-730B-C0E2DE236D1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561" t="4805" r="7856" b="6565"/>
          <a:stretch/>
        </p:blipFill>
        <p:spPr>
          <a:xfrm>
            <a:off x="6105968" y="1690688"/>
            <a:ext cx="5800780" cy="4584032"/>
          </a:xfrm>
        </p:spPr>
      </p:pic>
      <p:pic>
        <p:nvPicPr>
          <p:cNvPr id="7" name="Picture 6" descr="A group of birds flying in the sky&#10;&#10;Description automatically generated with medium confidence">
            <a:extLst>
              <a:ext uri="{FF2B5EF4-FFF2-40B4-BE49-F238E27FC236}">
                <a16:creationId xmlns:a16="http://schemas.microsoft.com/office/drawing/2014/main" id="{8EB158B0-0827-0B77-DFC0-4A9500A658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4091488"/>
            <a:ext cx="4918242" cy="2766511"/>
          </a:xfrm>
          <a:prstGeom prst="rect">
            <a:avLst/>
          </a:prstGeom>
        </p:spPr>
      </p:pic>
      <p:pic>
        <p:nvPicPr>
          <p:cNvPr id="9" name="Picture 8" descr="A group of birds flying&#10;&#10;Description automatically generated with low confidence">
            <a:extLst>
              <a:ext uri="{FF2B5EF4-FFF2-40B4-BE49-F238E27FC236}">
                <a16:creationId xmlns:a16="http://schemas.microsoft.com/office/drawing/2014/main" id="{F553126D-537C-7A80-D0E3-08EE78D590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63" y="1882152"/>
            <a:ext cx="3784905" cy="2078694"/>
          </a:xfrm>
          <a:prstGeom prst="rect">
            <a:avLst/>
          </a:prstGeom>
        </p:spPr>
      </p:pic>
      <p:pic>
        <p:nvPicPr>
          <p:cNvPr id="11" name="Picture 10" descr="A picture containing text, blackboard&#10;&#10;Description automatically generated">
            <a:extLst>
              <a:ext uri="{FF2B5EF4-FFF2-40B4-BE49-F238E27FC236}">
                <a16:creationId xmlns:a16="http://schemas.microsoft.com/office/drawing/2014/main" id="{FC7C0408-BB61-B6DE-19B0-6AD43ED48C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7915" y="1926312"/>
            <a:ext cx="1365374" cy="2078694"/>
          </a:xfrm>
          <a:prstGeom prst="rect">
            <a:avLst/>
          </a:prstGeom>
        </p:spPr>
      </p:pic>
    </p:spTree>
    <p:extLst>
      <p:ext uri="{BB962C8B-B14F-4D97-AF65-F5344CB8AC3E}">
        <p14:creationId xmlns:p14="http://schemas.microsoft.com/office/powerpoint/2010/main" val="285089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0386-700F-A81C-03E6-3CF165EA0439}"/>
              </a:ext>
            </a:extLst>
          </p:cNvPr>
          <p:cNvSpPr>
            <a:spLocks noGrp="1"/>
          </p:cNvSpPr>
          <p:nvPr>
            <p:ph type="title"/>
          </p:nvPr>
        </p:nvSpPr>
        <p:spPr/>
        <p:txBody>
          <a:bodyPr/>
          <a:lstStyle/>
          <a:p>
            <a:pPr algn="ctr"/>
            <a:r>
              <a:rPr lang="en-US" dirty="0"/>
              <a:t>Texas State University Libraries</a:t>
            </a:r>
          </a:p>
        </p:txBody>
      </p:sp>
      <p:graphicFrame>
        <p:nvGraphicFramePr>
          <p:cNvPr id="8" name="Content Placeholder 2">
            <a:extLst>
              <a:ext uri="{FF2B5EF4-FFF2-40B4-BE49-F238E27FC236}">
                <a16:creationId xmlns:a16="http://schemas.microsoft.com/office/drawing/2014/main" id="{BA4D71E7-0FD2-D52D-E625-68D88E5D29E2}"/>
              </a:ext>
            </a:extLst>
          </p:cNvPr>
          <p:cNvGraphicFramePr>
            <a:graphicFrameLocks noGrp="1"/>
          </p:cNvGraphicFramePr>
          <p:nvPr>
            <p:ph idx="1"/>
            <p:extLst>
              <p:ext uri="{D42A27DB-BD31-4B8C-83A1-F6EECF244321}">
                <p14:modId xmlns:p14="http://schemas.microsoft.com/office/powerpoint/2010/main" val="256772155"/>
              </p:ext>
            </p:extLst>
          </p:nvPr>
        </p:nvGraphicFramePr>
        <p:xfrm>
          <a:off x="838200" y="1825625"/>
          <a:ext cx="547505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38C6866-207A-1718-EE77-A7119403E6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61504" y="1971928"/>
            <a:ext cx="3704488" cy="2669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0F5B85-7570-5584-1001-15AD9E7C2835}"/>
              </a:ext>
            </a:extLst>
          </p:cNvPr>
          <p:cNvSpPr txBox="1"/>
          <p:nvPr/>
        </p:nvSpPr>
        <p:spPr>
          <a:xfrm>
            <a:off x="8083296" y="4922241"/>
            <a:ext cx="2694840" cy="923330"/>
          </a:xfrm>
          <a:prstGeom prst="rect">
            <a:avLst/>
          </a:prstGeom>
          <a:noFill/>
        </p:spPr>
        <p:txBody>
          <a:bodyPr wrap="none" rtlCol="0">
            <a:spAutoFit/>
          </a:bodyPr>
          <a:lstStyle/>
          <a:p>
            <a:r>
              <a:rPr lang="en-US" dirty="0"/>
              <a:t>Texas State Libraries, </a:t>
            </a:r>
            <a:br>
              <a:rPr lang="en-US" dirty="0"/>
            </a:br>
            <a:r>
              <a:rPr lang="en-US" dirty="0"/>
              <a:t>Academic Research Library</a:t>
            </a:r>
            <a:br>
              <a:rPr lang="en-US" dirty="0"/>
            </a:br>
            <a:r>
              <a:rPr lang="en-US" dirty="0"/>
              <a:t>ARL Library</a:t>
            </a:r>
          </a:p>
        </p:txBody>
      </p:sp>
    </p:spTree>
    <p:extLst>
      <p:ext uri="{BB962C8B-B14F-4D97-AF65-F5344CB8AC3E}">
        <p14:creationId xmlns:p14="http://schemas.microsoft.com/office/powerpoint/2010/main" val="909942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4053-BEFF-471F-94E1-79BE093B3F8B}"/>
              </a:ext>
            </a:extLst>
          </p:cNvPr>
          <p:cNvSpPr>
            <a:spLocks noGrp="1"/>
          </p:cNvSpPr>
          <p:nvPr>
            <p:ph type="title"/>
          </p:nvPr>
        </p:nvSpPr>
        <p:spPr>
          <a:xfrm>
            <a:off x="237518" y="443352"/>
            <a:ext cx="11716964" cy="1325563"/>
          </a:xfrm>
        </p:spPr>
        <p:txBody>
          <a:bodyPr>
            <a:normAutofit fontScale="90000"/>
          </a:bodyPr>
          <a:lstStyle/>
          <a:p>
            <a:pPr algn="ctr"/>
            <a:r>
              <a:rPr lang="en-US" sz="6700" b="1" dirty="0"/>
              <a:t>TEXAS STATE  AI WORKING GROUP</a:t>
            </a:r>
            <a:br>
              <a:rPr lang="en-US" sz="6700" b="1" dirty="0"/>
            </a:br>
            <a:r>
              <a:rPr lang="en-US" sz="3600" b="1" dirty="0"/>
              <a:t>(AIWG)</a:t>
            </a:r>
          </a:p>
        </p:txBody>
      </p:sp>
      <p:graphicFrame>
        <p:nvGraphicFramePr>
          <p:cNvPr id="12" name="Content Placeholder 2">
            <a:extLst>
              <a:ext uri="{FF2B5EF4-FFF2-40B4-BE49-F238E27FC236}">
                <a16:creationId xmlns:a16="http://schemas.microsoft.com/office/drawing/2014/main" id="{EC327595-8173-87A7-B489-A140A180CF99}"/>
              </a:ext>
            </a:extLst>
          </p:cNvPr>
          <p:cNvGraphicFramePr>
            <a:graphicFrameLocks noGrp="1"/>
          </p:cNvGraphicFramePr>
          <p:nvPr>
            <p:ph idx="1"/>
            <p:extLst>
              <p:ext uri="{D42A27DB-BD31-4B8C-83A1-F6EECF244321}">
                <p14:modId xmlns:p14="http://schemas.microsoft.com/office/powerpoint/2010/main" val="3183065001"/>
              </p:ext>
            </p:extLst>
          </p:nvPr>
        </p:nvGraphicFramePr>
        <p:xfrm>
          <a:off x="358923" y="2279017"/>
          <a:ext cx="6048862" cy="443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F95CEDE-9196-40BE-8732-FFAC3C37441D}"/>
              </a:ext>
            </a:extLst>
          </p:cNvPr>
          <p:cNvSpPr txBox="1"/>
          <p:nvPr/>
        </p:nvSpPr>
        <p:spPr>
          <a:xfrm>
            <a:off x="9256028" y="1854796"/>
            <a:ext cx="1242969" cy="369332"/>
          </a:xfrm>
          <a:prstGeom prst="rect">
            <a:avLst/>
          </a:prstGeom>
          <a:noFill/>
        </p:spPr>
        <p:txBody>
          <a:bodyPr wrap="none" rtlCol="0">
            <a:spAutoFit/>
          </a:bodyPr>
          <a:lstStyle/>
          <a:p>
            <a:r>
              <a:rPr lang="en-US" dirty="0">
                <a:solidFill>
                  <a:schemeClr val="bg1"/>
                </a:solidFill>
              </a:rPr>
              <a:t>Technology</a:t>
            </a:r>
          </a:p>
        </p:txBody>
      </p:sp>
      <p:sp>
        <p:nvSpPr>
          <p:cNvPr id="6" name="TextBox 5">
            <a:extLst>
              <a:ext uri="{FF2B5EF4-FFF2-40B4-BE49-F238E27FC236}">
                <a16:creationId xmlns:a16="http://schemas.microsoft.com/office/drawing/2014/main" id="{F0D0D3B8-A311-4B0B-A703-5E6E178BB622}"/>
              </a:ext>
            </a:extLst>
          </p:cNvPr>
          <p:cNvSpPr txBox="1"/>
          <p:nvPr/>
        </p:nvSpPr>
        <p:spPr>
          <a:xfrm>
            <a:off x="9387390" y="4569896"/>
            <a:ext cx="728276" cy="369332"/>
          </a:xfrm>
          <a:prstGeom prst="rect">
            <a:avLst/>
          </a:prstGeom>
          <a:noFill/>
        </p:spPr>
        <p:txBody>
          <a:bodyPr wrap="none" rtlCol="0">
            <a:spAutoFit/>
          </a:bodyPr>
          <a:lstStyle/>
          <a:p>
            <a:r>
              <a:rPr lang="en-US" dirty="0">
                <a:solidFill>
                  <a:schemeClr val="bg1"/>
                </a:solidFill>
              </a:rPr>
              <a:t>Policy</a:t>
            </a:r>
          </a:p>
        </p:txBody>
      </p:sp>
      <p:pic>
        <p:nvPicPr>
          <p:cNvPr id="8" name="Picture 7" descr="A screenshot of a computer&#10;&#10;Description automatically generated with low confidence">
            <a:extLst>
              <a:ext uri="{FF2B5EF4-FFF2-40B4-BE49-F238E27FC236}">
                <a16:creationId xmlns:a16="http://schemas.microsoft.com/office/drawing/2014/main" id="{22E89815-CE06-ADA7-1967-BBEF6CF656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42543" y="2089150"/>
            <a:ext cx="5376374" cy="3035050"/>
          </a:xfrm>
          <a:prstGeom prst="rect">
            <a:avLst/>
          </a:prstGeom>
        </p:spPr>
      </p:pic>
    </p:spTree>
    <p:extLst>
      <p:ext uri="{BB962C8B-B14F-4D97-AF65-F5344CB8AC3E}">
        <p14:creationId xmlns:p14="http://schemas.microsoft.com/office/powerpoint/2010/main" val="201728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D0B80B4-84A0-07CA-1817-F40457D236CD}"/>
              </a:ext>
            </a:extLst>
          </p:cNvPr>
          <p:cNvSpPr>
            <a:spLocks noGrp="1"/>
          </p:cNvSpPr>
          <p:nvPr>
            <p:ph type="title"/>
          </p:nvPr>
        </p:nvSpPr>
        <p:spPr>
          <a:xfrm>
            <a:off x="841248" y="365124"/>
            <a:ext cx="4929556" cy="2057400"/>
          </a:xfrm>
        </p:spPr>
        <p:txBody>
          <a:bodyPr anchor="b">
            <a:normAutofit/>
          </a:bodyPr>
          <a:lstStyle/>
          <a:p>
            <a:r>
              <a:rPr lang="en-US" sz="4000"/>
              <a:t>Next Steps: A Graduate Student or Two</a:t>
            </a:r>
          </a:p>
        </p:txBody>
      </p:sp>
      <p:sp>
        <p:nvSpPr>
          <p:cNvPr id="3" name="Content Placeholder 2">
            <a:extLst>
              <a:ext uri="{FF2B5EF4-FFF2-40B4-BE49-F238E27FC236}">
                <a16:creationId xmlns:a16="http://schemas.microsoft.com/office/drawing/2014/main" id="{5063EBE3-FD5C-EED1-C3A8-F4F62E9F4B05}"/>
              </a:ext>
            </a:extLst>
          </p:cNvPr>
          <p:cNvSpPr>
            <a:spLocks noGrp="1"/>
          </p:cNvSpPr>
          <p:nvPr>
            <p:ph idx="1"/>
          </p:nvPr>
        </p:nvSpPr>
        <p:spPr>
          <a:xfrm>
            <a:off x="841248" y="2624962"/>
            <a:ext cx="4929556" cy="3538094"/>
          </a:xfrm>
        </p:spPr>
        <p:txBody>
          <a:bodyPr>
            <a:normAutofit/>
          </a:bodyPr>
          <a:lstStyle/>
          <a:p>
            <a:pPr>
              <a:buFont typeface="Arial" panose="020B0604020202020204" pitchFamily="34" charset="0"/>
              <a:buChar char="•"/>
            </a:pPr>
            <a:r>
              <a:rPr lang="en-US" sz="1400" dirty="0"/>
              <a:t>Any University Engineering  School or Computer  Science Department Will Have Graduate Students and Courses Like This:</a:t>
            </a:r>
          </a:p>
          <a:p>
            <a:pPr>
              <a:buFont typeface="Arial" panose="020B0604020202020204" pitchFamily="34" charset="0"/>
              <a:buChar char="•"/>
            </a:pPr>
            <a:r>
              <a:rPr lang="en-US" sz="1400" b="0" i="0" dirty="0">
                <a:effectLst/>
                <a:latin typeface="Open Sans" panose="020B0606030504020204" pitchFamily="34" charset="0"/>
              </a:rPr>
              <a:t>E5331 – </a:t>
            </a:r>
            <a:r>
              <a:rPr lang="en-US" sz="1400" b="1" i="0" u="none" strike="noStrike" dirty="0">
                <a:effectLst/>
                <a:latin typeface="Open Sans" panose="020B0606030504020204" pitchFamily="34" charset="0"/>
                <a:hlinkClick r:id="rId2"/>
              </a:rPr>
              <a:t>Machine Learning for Engineering Applications</a:t>
            </a:r>
            <a:r>
              <a:rPr lang="en-US" sz="1400" b="0" i="0" dirty="0">
                <a:effectLst/>
                <a:latin typeface="Open Sans" panose="020B0606030504020204" pitchFamily="34" charset="0"/>
              </a:rPr>
              <a:t> (2019-2021) [</a:t>
            </a:r>
            <a:r>
              <a:rPr lang="en-US" sz="1400" b="0" i="1" dirty="0">
                <a:effectLst/>
                <a:latin typeface="Open Sans" panose="020B0606030504020204" pitchFamily="34" charset="0"/>
              </a:rPr>
              <a:t>Listed Fall – 2022</a:t>
            </a:r>
            <a:r>
              <a:rPr lang="en-US" sz="1400" b="0" i="0" dirty="0">
                <a:effectLst/>
                <a:latin typeface="Open Sans" panose="020B0606030504020204" pitchFamily="34" charset="0"/>
              </a:rPr>
              <a:t>]</a:t>
            </a:r>
          </a:p>
          <a:p>
            <a:pPr>
              <a:buFont typeface="Arial" panose="020B0604020202020204" pitchFamily="34" charset="0"/>
              <a:buChar char="•"/>
            </a:pPr>
            <a:r>
              <a:rPr lang="en-US" sz="1400" b="0" i="0" dirty="0">
                <a:effectLst/>
                <a:latin typeface="Open Sans" panose="020B0606030504020204" pitchFamily="34" charset="0"/>
              </a:rPr>
              <a:t>EE4331 – </a:t>
            </a:r>
            <a:r>
              <a:rPr lang="en-US" sz="1400" b="1" i="0" u="none" strike="noStrike" dirty="0">
                <a:effectLst/>
                <a:latin typeface="Open Sans" panose="020B0606030504020204" pitchFamily="34" charset="0"/>
                <a:hlinkClick r:id="rId3"/>
              </a:rPr>
              <a:t>Intro to ML for Engineering Applications</a:t>
            </a:r>
            <a:r>
              <a:rPr lang="en-US" sz="1400" b="0" i="0" dirty="0">
                <a:effectLst/>
                <a:latin typeface="Open Sans" panose="020B0606030504020204" pitchFamily="34" charset="0"/>
              </a:rPr>
              <a:t> (2020-2021) [</a:t>
            </a:r>
            <a:r>
              <a:rPr lang="en-US" sz="1400" b="0" i="1" dirty="0">
                <a:effectLst/>
                <a:latin typeface="Open Sans" panose="020B0606030504020204" pitchFamily="34" charset="0"/>
              </a:rPr>
              <a:t>Listed Fall – 2022</a:t>
            </a:r>
            <a:r>
              <a:rPr lang="en-US" sz="1400" b="0" i="0" dirty="0">
                <a:effectLst/>
                <a:latin typeface="Open Sans" panose="020B0606030504020204" pitchFamily="34" charset="0"/>
              </a:rPr>
              <a:t>]</a:t>
            </a:r>
            <a:br>
              <a:rPr lang="en-US" sz="1400" b="0" i="0" dirty="0">
                <a:effectLst/>
                <a:latin typeface="Open Sans" panose="020B0606030504020204" pitchFamily="34" charset="0"/>
              </a:rPr>
            </a:br>
            <a:br>
              <a:rPr lang="en-US" sz="1400" b="0" i="0" dirty="0">
                <a:effectLst/>
                <a:latin typeface="Open Sans" panose="020B0606030504020204" pitchFamily="34" charset="0"/>
              </a:rPr>
            </a:br>
            <a:r>
              <a:rPr lang="en-US" sz="1200" b="0" i="0" dirty="0">
                <a:effectLst/>
                <a:latin typeface="Open Sans" panose="020B0606030504020204" pitchFamily="34" charset="0"/>
              </a:rPr>
              <a:t>Form a Relationship with the Electrical Engineering Professor  and Hire His Graduate Student to Help with your team as part of their final project, graduate theses or  part time Research Assistant to provide computational assistance and resources.   These can be Masters Candidates or  good advanced  undergraduate students.  </a:t>
            </a:r>
          </a:p>
          <a:p>
            <a:endParaRPr lang="en-US" sz="1400" dirty="0"/>
          </a:p>
        </p:txBody>
      </p:sp>
      <p:cxnSp>
        <p:nvCxnSpPr>
          <p:cNvPr id="12" name="Straight Connector 11">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4B0CD4-D926-9847-0FD9-3D1C4C8DC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9438"/>
          <a:stretch/>
        </p:blipFill>
        <p:spPr>
          <a:xfrm>
            <a:off x="6818278" y="343454"/>
            <a:ext cx="4853685" cy="2934000"/>
          </a:xfrm>
          <a:prstGeom prst="rect">
            <a:avLst/>
          </a:prstGeom>
        </p:spPr>
      </p:pic>
      <p:pic>
        <p:nvPicPr>
          <p:cNvPr id="4" name="Picture 3">
            <a:extLst>
              <a:ext uri="{FF2B5EF4-FFF2-40B4-BE49-F238E27FC236}">
                <a16:creationId xmlns:a16="http://schemas.microsoft.com/office/drawing/2014/main" id="{95D5F4A1-C25E-9DED-1EF4-EE9C52BC14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3642" b="-1"/>
          <a:stretch/>
        </p:blipFill>
        <p:spPr>
          <a:xfrm>
            <a:off x="6818278" y="3597883"/>
            <a:ext cx="4853685" cy="2936699"/>
          </a:xfrm>
          <a:prstGeom prst="rect">
            <a:avLst/>
          </a:prstGeom>
        </p:spPr>
      </p:pic>
    </p:spTree>
    <p:extLst>
      <p:ext uri="{BB962C8B-B14F-4D97-AF65-F5344CB8AC3E}">
        <p14:creationId xmlns:p14="http://schemas.microsoft.com/office/powerpoint/2010/main" val="218287261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4348-69CE-E65E-F626-9890A856AAB2}"/>
              </a:ext>
            </a:extLst>
          </p:cNvPr>
          <p:cNvSpPr>
            <a:spLocks noGrp="1"/>
          </p:cNvSpPr>
          <p:nvPr>
            <p:ph type="title"/>
          </p:nvPr>
        </p:nvSpPr>
        <p:spPr/>
        <p:txBody>
          <a:bodyPr/>
          <a:lstStyle/>
          <a:p>
            <a:r>
              <a:rPr lang="en-US" dirty="0"/>
              <a:t>Future Steps:  AI Postdoctoral Fellows and Permanent Library AI Positions</a:t>
            </a:r>
          </a:p>
        </p:txBody>
      </p:sp>
      <p:pic>
        <p:nvPicPr>
          <p:cNvPr id="5" name="Content Placeholder 4" descr="A group of people sitting at tables&#10;&#10;Description automatically generated with medium confidence">
            <a:extLst>
              <a:ext uri="{FF2B5EF4-FFF2-40B4-BE49-F238E27FC236}">
                <a16:creationId xmlns:a16="http://schemas.microsoft.com/office/drawing/2014/main" id="{39EE3049-86B5-5918-94BC-10F32510B7D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02680" y="1749740"/>
            <a:ext cx="4947864" cy="1805545"/>
          </a:xfrm>
        </p:spPr>
      </p:pic>
      <p:pic>
        <p:nvPicPr>
          <p:cNvPr id="9" name="Graphic 8">
            <a:extLst>
              <a:ext uri="{FF2B5EF4-FFF2-40B4-BE49-F238E27FC236}">
                <a16:creationId xmlns:a16="http://schemas.microsoft.com/office/drawing/2014/main" id="{E6976439-7EA9-BB28-A20F-8D282E7CD3B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7135" y="4466567"/>
            <a:ext cx="3286125" cy="1419225"/>
          </a:xfrm>
          <a:prstGeom prst="rect">
            <a:avLst/>
          </a:prstGeom>
        </p:spPr>
      </p:pic>
      <p:sp>
        <p:nvSpPr>
          <p:cNvPr id="11" name="TextBox 10">
            <a:extLst>
              <a:ext uri="{FF2B5EF4-FFF2-40B4-BE49-F238E27FC236}">
                <a16:creationId xmlns:a16="http://schemas.microsoft.com/office/drawing/2014/main" id="{1EEFF932-873B-2A40-23E0-06969058B101}"/>
              </a:ext>
            </a:extLst>
          </p:cNvPr>
          <p:cNvSpPr txBox="1"/>
          <p:nvPr/>
        </p:nvSpPr>
        <p:spPr>
          <a:xfrm>
            <a:off x="777240" y="2101427"/>
            <a:ext cx="4099560" cy="1754326"/>
          </a:xfrm>
          <a:prstGeom prst="rect">
            <a:avLst/>
          </a:prstGeom>
          <a:noFill/>
        </p:spPr>
        <p:txBody>
          <a:bodyPr wrap="square">
            <a:spAutoFit/>
          </a:bodyPr>
          <a:lstStyle/>
          <a:p>
            <a:r>
              <a:rPr lang="en-US" dirty="0"/>
              <a:t>Postdoctoral Fellowship Program offers recent AI/Machine Learning related Ph.D. graduates the chance to develop research tools, resources, and services while exploring new career opportunities and opening Library possibilities.</a:t>
            </a:r>
          </a:p>
        </p:txBody>
      </p:sp>
      <p:sp>
        <p:nvSpPr>
          <p:cNvPr id="13" name="TextBox 12">
            <a:extLst>
              <a:ext uri="{FF2B5EF4-FFF2-40B4-BE49-F238E27FC236}">
                <a16:creationId xmlns:a16="http://schemas.microsoft.com/office/drawing/2014/main" id="{43997CA0-B4DE-DC61-4D27-568E1BE027DB}"/>
              </a:ext>
            </a:extLst>
          </p:cNvPr>
          <p:cNvSpPr txBox="1"/>
          <p:nvPr/>
        </p:nvSpPr>
        <p:spPr>
          <a:xfrm>
            <a:off x="702020" y="4323695"/>
            <a:ext cx="4249999" cy="2031325"/>
          </a:xfrm>
          <a:prstGeom prst="rect">
            <a:avLst/>
          </a:prstGeom>
          <a:noFill/>
        </p:spPr>
        <p:txBody>
          <a:bodyPr wrap="square">
            <a:spAutoFit/>
          </a:bodyPr>
          <a:lstStyle/>
          <a:p>
            <a:r>
              <a:rPr lang="en-US" dirty="0"/>
              <a:t>Postdoctoral AI Fellows work with library staff, faculty and graduate students on library related projects that forge and strengthen connections among library  collections, archives, special collections digital technologies, and their current AI research and skills.</a:t>
            </a:r>
          </a:p>
        </p:txBody>
      </p:sp>
      <p:sp>
        <p:nvSpPr>
          <p:cNvPr id="15" name="TextBox 14">
            <a:extLst>
              <a:ext uri="{FF2B5EF4-FFF2-40B4-BE49-F238E27FC236}">
                <a16:creationId xmlns:a16="http://schemas.microsoft.com/office/drawing/2014/main" id="{87B5A313-DA19-B1BA-0D6F-CDC3133980EA}"/>
              </a:ext>
            </a:extLst>
          </p:cNvPr>
          <p:cNvSpPr txBox="1"/>
          <p:nvPr/>
        </p:nvSpPr>
        <p:spPr>
          <a:xfrm>
            <a:off x="5725479" y="6261213"/>
            <a:ext cx="6096000" cy="369332"/>
          </a:xfrm>
          <a:prstGeom prst="rect">
            <a:avLst/>
          </a:prstGeom>
          <a:noFill/>
        </p:spPr>
        <p:txBody>
          <a:bodyPr wrap="square">
            <a:spAutoFit/>
          </a:bodyPr>
          <a:lstStyle/>
          <a:p>
            <a:r>
              <a:rPr lang="en-US" dirty="0">
                <a:hlinkClick r:id="rId5"/>
              </a:rPr>
              <a:t>https://postdoc.clir.org/</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6"/>
              </a:rPr>
              <a:t>https://haira.clir.org/blog/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                    </a:t>
            </a:r>
          </a:p>
        </p:txBody>
      </p:sp>
      <p:pic>
        <p:nvPicPr>
          <p:cNvPr id="17" name="Picture 16" descr="Logo&#10;&#10;Description automatically generated with medium confidence">
            <a:extLst>
              <a:ext uri="{FF2B5EF4-FFF2-40B4-BE49-F238E27FC236}">
                <a16:creationId xmlns:a16="http://schemas.microsoft.com/office/drawing/2014/main" id="{4CE85DEA-2DFB-A3E9-F888-A8D15B60CD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7184" y="4535147"/>
            <a:ext cx="3406140" cy="1419225"/>
          </a:xfrm>
          <a:prstGeom prst="rect">
            <a:avLst/>
          </a:prstGeom>
        </p:spPr>
      </p:pic>
      <p:sp>
        <p:nvSpPr>
          <p:cNvPr id="20" name="TextBox 19">
            <a:extLst>
              <a:ext uri="{FF2B5EF4-FFF2-40B4-BE49-F238E27FC236}">
                <a16:creationId xmlns:a16="http://schemas.microsoft.com/office/drawing/2014/main" id="{08D3D47F-3776-A22D-6D8F-38C1B41F9D38}"/>
              </a:ext>
            </a:extLst>
          </p:cNvPr>
          <p:cNvSpPr txBox="1"/>
          <p:nvPr/>
        </p:nvSpPr>
        <p:spPr>
          <a:xfrm>
            <a:off x="6286500" y="3728853"/>
            <a:ext cx="6096000" cy="369332"/>
          </a:xfrm>
          <a:prstGeom prst="rect">
            <a:avLst/>
          </a:prstGeom>
          <a:noFill/>
        </p:spPr>
        <p:txBody>
          <a:bodyPr wrap="square">
            <a:spAutoFit/>
          </a:bodyPr>
          <a:lstStyle/>
          <a:p>
            <a:r>
              <a:rPr lang="en-US" dirty="0">
                <a:hlinkClick r:id="rId8"/>
              </a:rPr>
              <a:t>https://www.clir.org/</a:t>
            </a:r>
            <a:r>
              <a:rPr lang="en-US" dirty="0"/>
              <a:t>          </a:t>
            </a:r>
            <a:r>
              <a:rPr lang="en-US" dirty="0">
                <a:hlinkClick r:id="rId9"/>
              </a:rPr>
              <a:t>https://www.clir.org/global/</a:t>
            </a:r>
            <a:r>
              <a:rPr lang="en-US" dirty="0"/>
              <a:t> </a:t>
            </a:r>
          </a:p>
        </p:txBody>
      </p:sp>
    </p:spTree>
    <p:extLst>
      <p:ext uri="{BB962C8B-B14F-4D97-AF65-F5344CB8AC3E}">
        <p14:creationId xmlns:p14="http://schemas.microsoft.com/office/powerpoint/2010/main" val="346209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06EA-8FCC-5D45-878F-E538ED31DA61}"/>
              </a:ext>
            </a:extLst>
          </p:cNvPr>
          <p:cNvSpPr>
            <a:spLocks noGrp="1"/>
          </p:cNvSpPr>
          <p:nvPr>
            <p:ph type="title"/>
          </p:nvPr>
        </p:nvSpPr>
        <p:spPr>
          <a:xfrm>
            <a:off x="0" y="174029"/>
            <a:ext cx="11878056" cy="1325563"/>
          </a:xfrm>
        </p:spPr>
        <p:txBody>
          <a:bodyPr>
            <a:normAutofit fontScale="90000"/>
          </a:bodyPr>
          <a:lstStyle/>
          <a:p>
            <a:pPr algn="ctr"/>
            <a:r>
              <a:rPr lang="en-US"/>
              <a:t>Steps and Ideas For Scaffolding Towards Library </a:t>
            </a:r>
            <a:br>
              <a:rPr lang="en-US"/>
            </a:br>
            <a:r>
              <a:rPr lang="en-US"/>
              <a:t>AI Projects and Foundational  Infrastructure  Success</a:t>
            </a:r>
            <a:endParaRPr lang="en-US" dirty="0"/>
          </a:p>
        </p:txBody>
      </p:sp>
      <p:pic>
        <p:nvPicPr>
          <p:cNvPr id="5" name="Content Placeholder 4" descr="Diagram&#10;&#10;Description automatically generated">
            <a:extLst>
              <a:ext uri="{FF2B5EF4-FFF2-40B4-BE49-F238E27FC236}">
                <a16:creationId xmlns:a16="http://schemas.microsoft.com/office/drawing/2014/main" id="{C782356B-094D-2DEA-0C20-F136594FDFD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535797"/>
            <a:ext cx="3831761" cy="2363915"/>
          </a:xfrm>
        </p:spPr>
      </p:pic>
      <p:pic>
        <p:nvPicPr>
          <p:cNvPr id="11" name="Picture 10" descr="Graphical user interface, application&#10;&#10;Description automatically generated">
            <a:extLst>
              <a:ext uri="{FF2B5EF4-FFF2-40B4-BE49-F238E27FC236}">
                <a16:creationId xmlns:a16="http://schemas.microsoft.com/office/drawing/2014/main" id="{3976E9A5-D03B-CFCC-F21D-491D5C3224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1762" y="2232745"/>
            <a:ext cx="4601066" cy="3279892"/>
          </a:xfrm>
          <a:prstGeom prst="rect">
            <a:avLst/>
          </a:prstGeom>
        </p:spPr>
      </p:pic>
      <p:pic>
        <p:nvPicPr>
          <p:cNvPr id="19" name="Picture 18" descr="Diagram&#10;&#10;Description automatically generated">
            <a:extLst>
              <a:ext uri="{FF2B5EF4-FFF2-40B4-BE49-F238E27FC236}">
                <a16:creationId xmlns:a16="http://schemas.microsoft.com/office/drawing/2014/main" id="{84AC283F-5A05-EBF8-5D99-F780DAD03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0639" y="2348865"/>
            <a:ext cx="3759173" cy="3249454"/>
          </a:xfrm>
          <a:prstGeom prst="rect">
            <a:avLst/>
          </a:prstGeom>
        </p:spPr>
      </p:pic>
    </p:spTree>
    <p:extLst>
      <p:ext uri="{BB962C8B-B14F-4D97-AF65-F5344CB8AC3E}">
        <p14:creationId xmlns:p14="http://schemas.microsoft.com/office/powerpoint/2010/main" val="384430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C438-2AE5-BB60-5F10-C7ECA797D76E}"/>
              </a:ext>
            </a:extLst>
          </p:cNvPr>
          <p:cNvSpPr>
            <a:spLocks noGrp="1"/>
          </p:cNvSpPr>
          <p:nvPr>
            <p:ph type="title"/>
          </p:nvPr>
        </p:nvSpPr>
        <p:spPr>
          <a:xfrm>
            <a:off x="3660529" y="857217"/>
            <a:ext cx="5430717" cy="1325563"/>
          </a:xfrm>
        </p:spPr>
        <p:txBody>
          <a:bodyPr/>
          <a:lstStyle/>
          <a:p>
            <a:r>
              <a:rPr lang="en-US" dirty="0"/>
              <a:t>Questions/Comments</a:t>
            </a:r>
          </a:p>
        </p:txBody>
      </p:sp>
      <p:sp>
        <p:nvSpPr>
          <p:cNvPr id="5" name="Subtitle 2">
            <a:extLst>
              <a:ext uri="{FF2B5EF4-FFF2-40B4-BE49-F238E27FC236}">
                <a16:creationId xmlns:a16="http://schemas.microsoft.com/office/drawing/2014/main" id="{0C24423B-8CB0-E70D-64C7-3576027EDA65}"/>
              </a:ext>
            </a:extLst>
          </p:cNvPr>
          <p:cNvSpPr txBox="1">
            <a:spLocks/>
          </p:cNvSpPr>
          <p:nvPr/>
        </p:nvSpPr>
        <p:spPr>
          <a:xfrm>
            <a:off x="8307201" y="5566600"/>
            <a:ext cx="4186925"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Ray Uzwyshyn, Ph.D. MBA MLIS</a:t>
            </a:r>
            <a:br>
              <a:rPr lang="en-US" sz="1400" dirty="0"/>
            </a:br>
            <a:r>
              <a:rPr lang="en-US" sz="1400" dirty="0"/>
              <a:t>Director, Collections and Digital Services</a:t>
            </a:r>
            <a:br>
              <a:rPr lang="en-US" sz="1400" dirty="0"/>
            </a:br>
            <a:r>
              <a:rPr lang="en-US" sz="1400" dirty="0"/>
              <a:t>Texas State University Libraries, USA</a:t>
            </a:r>
            <a:br>
              <a:rPr lang="en-US" sz="1400" dirty="0"/>
            </a:br>
            <a:r>
              <a:rPr lang="en-US" sz="1400" dirty="0">
                <a:hlinkClick r:id="rId2"/>
              </a:rPr>
              <a:t>ruzwyshyn@txstate.edu</a:t>
            </a:r>
            <a:r>
              <a:rPr lang="en-US" sz="1400" dirty="0"/>
              <a:t> , </a:t>
            </a:r>
            <a:r>
              <a:rPr lang="en-US" sz="1400" dirty="0">
                <a:hlinkClick r:id="rId3"/>
              </a:rPr>
              <a:t>http://rayuzwyshyn.net</a:t>
            </a:r>
            <a:br>
              <a:rPr lang="en-US" sz="1400" dirty="0"/>
            </a:br>
            <a:r>
              <a:rPr lang="en-US" sz="1400" dirty="0"/>
              <a:t>July 2022</a:t>
            </a:r>
          </a:p>
        </p:txBody>
      </p:sp>
      <p:pic>
        <p:nvPicPr>
          <p:cNvPr id="6" name="Picture 5">
            <a:extLst>
              <a:ext uri="{FF2B5EF4-FFF2-40B4-BE49-F238E27FC236}">
                <a16:creationId xmlns:a16="http://schemas.microsoft.com/office/drawing/2014/main" id="{25635FBE-BE00-3176-66DA-074BA9FE885C}"/>
              </a:ext>
            </a:extLst>
          </p:cNvPr>
          <p:cNvPicPr>
            <a:picLocks noChangeAspect="1"/>
          </p:cNvPicPr>
          <p:nvPr/>
        </p:nvPicPr>
        <p:blipFill>
          <a:blip r:embed="rId4"/>
          <a:stretch>
            <a:fillRect/>
          </a:stretch>
        </p:blipFill>
        <p:spPr>
          <a:xfrm>
            <a:off x="4142062" y="2269315"/>
            <a:ext cx="3907875" cy="2603218"/>
          </a:xfrm>
          <a:prstGeom prst="rect">
            <a:avLst/>
          </a:prstGeom>
        </p:spPr>
      </p:pic>
    </p:spTree>
    <p:extLst>
      <p:ext uri="{BB962C8B-B14F-4D97-AF65-F5344CB8AC3E}">
        <p14:creationId xmlns:p14="http://schemas.microsoft.com/office/powerpoint/2010/main" val="3348041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C1AD-A886-8F7D-5ED0-3F06815481EE}"/>
              </a:ext>
            </a:extLst>
          </p:cNvPr>
          <p:cNvSpPr>
            <a:spLocks noGrp="1"/>
          </p:cNvSpPr>
          <p:nvPr>
            <p:ph type="title"/>
          </p:nvPr>
        </p:nvSpPr>
        <p:spPr>
          <a:xfrm>
            <a:off x="223025" y="158982"/>
            <a:ext cx="4393580" cy="979875"/>
          </a:xfrm>
        </p:spPr>
        <p:txBody>
          <a:bodyPr>
            <a:normAutofit/>
          </a:bodyPr>
          <a:lstStyle/>
          <a:p>
            <a:r>
              <a:rPr lang="en-US" sz="1600" b="1" dirty="0"/>
              <a:t>References and Further Resources</a:t>
            </a:r>
          </a:p>
        </p:txBody>
      </p:sp>
      <p:sp>
        <p:nvSpPr>
          <p:cNvPr id="3" name="Content Placeholder 2">
            <a:extLst>
              <a:ext uri="{FF2B5EF4-FFF2-40B4-BE49-F238E27FC236}">
                <a16:creationId xmlns:a16="http://schemas.microsoft.com/office/drawing/2014/main" id="{40C7401C-424D-8C59-182C-CFC4D70F9894}"/>
              </a:ext>
            </a:extLst>
          </p:cNvPr>
          <p:cNvSpPr>
            <a:spLocks noGrp="1"/>
          </p:cNvSpPr>
          <p:nvPr>
            <p:ph idx="1"/>
          </p:nvPr>
        </p:nvSpPr>
        <p:spPr>
          <a:xfrm>
            <a:off x="223025" y="858644"/>
            <a:ext cx="11809142" cy="5864109"/>
          </a:xfrm>
        </p:spPr>
        <p:txBody>
          <a:bodyPr>
            <a:normAutofit fontScale="32500" lnSpcReduction="20000"/>
          </a:bodyPr>
          <a:lstStyle/>
          <a:p>
            <a:pPr marL="0" marR="0" indent="0" algn="l">
              <a:spcBef>
                <a:spcPts val="0"/>
              </a:spcBef>
              <a:spcAft>
                <a:spcPts val="0"/>
              </a:spcAft>
              <a:buNone/>
            </a:pPr>
            <a:br>
              <a:rPr lang="en-GB" sz="3400" dirty="0">
                <a:effectLst/>
                <a:latin typeface="Verdana" panose="020B0604030504040204" pitchFamily="34" charset="0"/>
                <a:ea typeface="Verdana" panose="020B0604030504040204" pitchFamily="34" charset="0"/>
              </a:rPr>
            </a:br>
            <a:r>
              <a:rPr lang="en-GB" sz="3400" b="1" dirty="0">
                <a:effectLst/>
                <a:latin typeface="Verdana" panose="020B0604030504040204" pitchFamily="34" charset="0"/>
                <a:ea typeface="Verdana" panose="020B0604030504040204" pitchFamily="34" charset="0"/>
              </a:rPr>
              <a:t>Articles, Reports and Books</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de-DE" sz="3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de-DE" sz="3400" b="1" dirty="0">
                <a:effectLst/>
                <a:latin typeface="Verdana" panose="020B0604030504040204" pitchFamily="34" charset="0"/>
                <a:ea typeface="Verdana" panose="020B0604030504040204" pitchFamily="34" charset="0"/>
              </a:rPr>
            </a:br>
            <a:r>
              <a:rPr lang="de-DE" sz="3400" dirty="0">
                <a:effectLst/>
                <a:latin typeface="Verdana" panose="020B0604030504040204" pitchFamily="34" charset="0"/>
                <a:ea typeface="Verdana" panose="020B0604030504040204" pitchFamily="34" charset="0"/>
              </a:rPr>
              <a:t>Bryant, R. Dortmund, A. and Lavoie, B.  </a:t>
            </a:r>
            <a:r>
              <a:rPr lang="en-US" sz="3400" dirty="0">
                <a:effectLst/>
                <a:latin typeface="Verdana" panose="020B0604030504040204" pitchFamily="34" charset="0"/>
                <a:ea typeface="Verdana" panose="020B0604030504040204" pitchFamily="34" charset="0"/>
              </a:rPr>
              <a:t>Social Interoperability in Research Support: Cross Campus  Partnerships and the University Research Enterprise.  </a:t>
            </a:r>
            <a:r>
              <a:rPr lang="en-US" sz="3400" i="1" dirty="0">
                <a:effectLst/>
                <a:latin typeface="Verdana" panose="020B0604030504040204" pitchFamily="34" charset="0"/>
                <a:ea typeface="Verdana" panose="020B0604030504040204" pitchFamily="34" charset="0"/>
              </a:rPr>
              <a:t>OCLC Research Reports.</a:t>
            </a:r>
            <a:r>
              <a:rPr lang="en-US" sz="3400" dirty="0">
                <a:effectLst/>
                <a:latin typeface="Verdana" panose="020B0604030504040204" pitchFamily="34" charset="0"/>
                <a:ea typeface="Verdana" panose="020B0604030504040204" pitchFamily="34" charset="0"/>
              </a:rPr>
              <a:t>  2020.  </a:t>
            </a:r>
            <a:r>
              <a:rPr lang="en-US" sz="3400" u="sng" dirty="0">
                <a:solidFill>
                  <a:srgbClr val="0000FF"/>
                </a:solidFill>
                <a:effectLst/>
                <a:latin typeface="Verdana" panose="020B0604030504040204" pitchFamily="34" charset="0"/>
                <a:ea typeface="Verdana" panose="020B0604030504040204" pitchFamily="34" charset="0"/>
                <a:hlinkClick r:id="rId2"/>
              </a:rPr>
              <a:t>https://www.oclc.org/content/dam/research/publications/2020/oclcresearch-social-interoperability-research-support-a4.pdf</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3400" dirty="0">
                <a:effectLst/>
                <a:latin typeface="Verdana" panose="020B0604030504040204" pitchFamily="34" charset="0"/>
                <a:ea typeface="Verdana" panose="020B0604030504040204" pitchFamily="34" charset="0"/>
              </a:rPr>
              <a:t> </a:t>
            </a:r>
          </a:p>
          <a:p>
            <a:pPr marL="0" marR="0" indent="0" algn="l">
              <a:spcBef>
                <a:spcPts val="0"/>
              </a:spcBef>
              <a:spcAft>
                <a:spcPts val="0"/>
              </a:spcAft>
              <a:buNone/>
            </a:pPr>
            <a:r>
              <a:rPr lang="en-US" sz="3400" dirty="0">
                <a:effectLst/>
                <a:latin typeface="Verdana" panose="020B0604030504040204" pitchFamily="34" charset="0"/>
                <a:ea typeface="Verdana" panose="020B0604030504040204" pitchFamily="34" charset="0"/>
              </a:rPr>
              <a:t>Carnes, Beau.</a:t>
            </a:r>
            <a:r>
              <a:rPr lang="en-US" sz="3400" b="1" dirty="0">
                <a:effectLst/>
                <a:latin typeface="Verdana" panose="020B0604030504040204" pitchFamily="34" charset="0"/>
                <a:ea typeface="Verdana" panose="020B0604030504040204" pitchFamily="34" charset="0"/>
              </a:rPr>
              <a:t> </a:t>
            </a:r>
            <a:r>
              <a:rPr lang="en-GB" sz="3400" i="1" dirty="0">
                <a:effectLst/>
                <a:latin typeface="Verdana" panose="020B0604030504040204" pitchFamily="34" charset="0"/>
                <a:ea typeface="Verdana" panose="020B0604030504040204" pitchFamily="34" charset="0"/>
              </a:rPr>
              <a:t>Grokking Deep Learning in Motion</a:t>
            </a:r>
            <a:r>
              <a:rPr lang="en-GB" sz="3400" dirty="0">
                <a:effectLst/>
                <a:latin typeface="Verdana" panose="020B0604030504040204" pitchFamily="34" charset="0"/>
                <a:ea typeface="Verdana" panose="020B0604030504040204" pitchFamily="34" charset="0"/>
              </a:rPr>
              <a:t>. Manning Publications (O’Reilly), 2019.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Cordell, R. </a:t>
            </a:r>
            <a:r>
              <a:rPr lang="en-GB" sz="3400" i="1" dirty="0">
                <a:effectLst/>
                <a:latin typeface="Verdana" panose="020B0604030504040204" pitchFamily="34" charset="0"/>
                <a:ea typeface="Verdana" panose="020B0604030504040204" pitchFamily="34" charset="0"/>
              </a:rPr>
              <a:t>Machine Learning and Libraries: A Report on the State of the Field</a:t>
            </a:r>
            <a:r>
              <a:rPr lang="en-GB" sz="3400" dirty="0">
                <a:effectLst/>
                <a:latin typeface="Verdana" panose="020B0604030504040204" pitchFamily="34" charset="0"/>
                <a:ea typeface="Verdana" panose="020B0604030504040204" pitchFamily="34" charset="0"/>
              </a:rPr>
              <a:t>. LC Labs: Library of Congress, Washington D.C. 2020.</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Domingos, Pedro.  </a:t>
            </a:r>
            <a:r>
              <a:rPr lang="en-GB" sz="3400" i="1" dirty="0">
                <a:effectLst/>
                <a:latin typeface="Verdana" panose="020B0604030504040204" pitchFamily="34" charset="0"/>
                <a:ea typeface="Verdana" panose="020B0604030504040204" pitchFamily="34" charset="0"/>
              </a:rPr>
              <a:t>The Master Algorithm: How the Quest for the Ultimate Learning Machine Will Remake Our World</a:t>
            </a:r>
            <a:r>
              <a:rPr lang="en-GB" sz="3400" dirty="0">
                <a:effectLst/>
                <a:latin typeface="Verdana" panose="020B0604030504040204" pitchFamily="34" charset="0"/>
                <a:ea typeface="Verdana" panose="020B0604030504040204" pitchFamily="34" charset="0"/>
              </a:rPr>
              <a:t>. New York: Basic Books, 2015.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err="1">
                <a:effectLst/>
                <a:latin typeface="Verdana" panose="020B0604030504040204" pitchFamily="34" charset="0"/>
                <a:ea typeface="Verdana" panose="020B0604030504040204" pitchFamily="34" charset="0"/>
              </a:rPr>
              <a:t>Esteva</a:t>
            </a:r>
            <a:r>
              <a:rPr lang="en-GB" sz="3400" dirty="0">
                <a:effectLst/>
                <a:latin typeface="Verdana" panose="020B0604030504040204" pitchFamily="34" charset="0"/>
                <a:ea typeface="Verdana" panose="020B0604030504040204" pitchFamily="34" charset="0"/>
              </a:rPr>
              <a:t>, A, </a:t>
            </a:r>
            <a:r>
              <a:rPr lang="en-GB" sz="3400" dirty="0" err="1">
                <a:effectLst/>
                <a:latin typeface="Verdana" panose="020B0604030504040204" pitchFamily="34" charset="0"/>
                <a:ea typeface="Verdana" panose="020B0604030504040204" pitchFamily="34" charset="0"/>
              </a:rPr>
              <a:t>Thrun</a:t>
            </a:r>
            <a:r>
              <a:rPr lang="en-GB" sz="3400" dirty="0">
                <a:effectLst/>
                <a:latin typeface="Verdana" panose="020B0604030504040204" pitchFamily="34" charset="0"/>
                <a:ea typeface="Verdana" panose="020B0604030504040204" pitchFamily="34" charset="0"/>
              </a:rPr>
              <a:t>, S. et al.  Dermatologist-level Classification of Skin Cancer with Deep Neural Networks</a:t>
            </a:r>
            <a:r>
              <a:rPr lang="en-GB" sz="3400" i="1" dirty="0">
                <a:effectLst/>
                <a:latin typeface="Verdana" panose="020B0604030504040204" pitchFamily="34" charset="0"/>
                <a:ea typeface="Verdana" panose="020B0604030504040204" pitchFamily="34" charset="0"/>
              </a:rPr>
              <a:t>.  Nature</a:t>
            </a:r>
            <a:r>
              <a:rPr lang="en-GB" sz="3400" dirty="0">
                <a:effectLst/>
                <a:latin typeface="Verdana" panose="020B0604030504040204" pitchFamily="34" charset="0"/>
                <a:ea typeface="Verdana" panose="020B0604030504040204" pitchFamily="34" charset="0"/>
              </a:rPr>
              <a:t>, Volume 542 (February 2, 2017).  pp. 115-119. doi:10.1038/nature21056</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Hervieux, S. and Wheatley, A.  </a:t>
            </a:r>
            <a:r>
              <a:rPr lang="en-GB" sz="3400" i="1" dirty="0">
                <a:effectLst/>
                <a:latin typeface="Verdana" panose="020B0604030504040204" pitchFamily="34" charset="0"/>
                <a:ea typeface="Verdana" panose="020B0604030504040204" pitchFamily="34" charset="0"/>
              </a:rPr>
              <a:t>The Rise of AI: Implications and Applications of Artificial Intelligence in Academic Libraries</a:t>
            </a:r>
            <a:r>
              <a:rPr lang="en-GB" sz="3400" dirty="0">
                <a:effectLst/>
                <a:latin typeface="Verdana" panose="020B0604030504040204" pitchFamily="34" charset="0"/>
                <a:ea typeface="Verdana" panose="020B0604030504040204" pitchFamily="34" charset="0"/>
              </a:rPr>
              <a:t>. ACRL 2022.</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Johnson, Steven.  </a:t>
            </a:r>
            <a:r>
              <a:rPr lang="en-GB" sz="3400" i="1" dirty="0">
                <a:effectLst/>
                <a:latin typeface="Verdana" panose="020B0604030504040204" pitchFamily="34" charset="0"/>
                <a:ea typeface="Verdana" panose="020B0604030504040204" pitchFamily="34" charset="0"/>
              </a:rPr>
              <a:t>Emergence: The Connected Lives of Ants, Brains, Cities and Software</a:t>
            </a:r>
            <a:r>
              <a:rPr lang="en-GB" sz="3400" dirty="0">
                <a:effectLst/>
                <a:latin typeface="Verdana" panose="020B0604030504040204" pitchFamily="34" charset="0"/>
                <a:ea typeface="Verdana" panose="020B0604030504040204" pitchFamily="34" charset="0"/>
              </a:rPr>
              <a:t>.  New York: Scribner, 2001.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US" sz="3400" dirty="0">
                <a:effectLst/>
                <a:latin typeface="Verdana" panose="020B0604030504040204" pitchFamily="34" charset="0"/>
                <a:ea typeface="Verdana" panose="020B0604030504040204" pitchFamily="34" charset="0"/>
              </a:rPr>
            </a:br>
            <a:r>
              <a:rPr lang="en-US" sz="3400" dirty="0">
                <a:effectLst/>
                <a:latin typeface="Verdana" panose="020B0604030504040204" pitchFamily="34" charset="0"/>
                <a:ea typeface="Verdana" panose="020B0604030504040204" pitchFamily="34" charset="0"/>
              </a:rPr>
              <a:t>Kleinveldt, Lynn.  Smarter high education learning environments through AI: What this means for academic libraries. </a:t>
            </a:r>
            <a:r>
              <a:rPr lang="en-US" sz="3400" i="1" dirty="0">
                <a:effectLst/>
                <a:latin typeface="Verdana" panose="020B0604030504040204" pitchFamily="34" charset="0"/>
                <a:ea typeface="Verdana" panose="020B0604030504040204" pitchFamily="34" charset="0"/>
              </a:rPr>
              <a:t>Trends and Issues in Library Technology: Special Issue on AI</a:t>
            </a:r>
            <a:r>
              <a:rPr lang="en-US" sz="3400" dirty="0">
                <a:effectLst/>
                <a:latin typeface="Verdana" panose="020B0604030504040204" pitchFamily="34" charset="0"/>
                <a:ea typeface="Verdana" panose="020B0604030504040204" pitchFamily="34" charset="0"/>
              </a:rPr>
              <a:t>: June 2022.  </a:t>
            </a:r>
            <a:r>
              <a:rPr lang="de-DE" sz="3400" dirty="0">
                <a:effectLst/>
                <a:latin typeface="Verdana" panose="020B0604030504040204" pitchFamily="34" charset="0"/>
                <a:ea typeface="Verdana" panose="020B0604030504040204" pitchFamily="34" charset="0"/>
              </a:rPr>
              <a:t>pp.  12-15. </a:t>
            </a:r>
            <a:r>
              <a:rPr lang="de-DE" sz="3400" u="sng" dirty="0">
                <a:solidFill>
                  <a:srgbClr val="0000FF"/>
                </a:solidFill>
                <a:effectLst/>
                <a:latin typeface="Verdana" panose="020B0604030504040204" pitchFamily="34" charset="0"/>
                <a:ea typeface="Verdana" panose="020B0604030504040204" pitchFamily="34" charset="0"/>
                <a:hlinkClick r:id="rId3"/>
              </a:rPr>
              <a:t>https://repository.ifla.org/handle/123456789/1940</a:t>
            </a:r>
            <a:r>
              <a:rPr lang="de-DE" sz="3400" dirty="0">
                <a:effectLst/>
                <a:latin typeface="Verdana" panose="020B0604030504040204" pitchFamily="34" charset="0"/>
                <a:ea typeface="Verdana" panose="020B0604030504040204" pitchFamily="34" charset="0"/>
              </a:rPr>
              <a:t> </a:t>
            </a:r>
            <a:br>
              <a:rPr lang="de-DE" sz="3400" dirty="0">
                <a:effectLst/>
                <a:latin typeface="Verdana" panose="020B0604030504040204" pitchFamily="34" charset="0"/>
                <a:ea typeface="Verdana" panose="020B0604030504040204" pitchFamily="34" charset="0"/>
              </a:rPr>
            </a:br>
            <a:br>
              <a:rPr lang="de-DE" sz="3400" dirty="0">
                <a:effectLst/>
                <a:latin typeface="Verdana" panose="020B0604030504040204" pitchFamily="34" charset="0"/>
                <a:ea typeface="Verdana" panose="020B0604030504040204" pitchFamily="34" charset="0"/>
              </a:rPr>
            </a:br>
            <a:r>
              <a:rPr lang="de-DE" sz="3400" dirty="0">
                <a:solidFill>
                  <a:srgbClr val="000000"/>
                </a:solidFill>
                <a:effectLst/>
                <a:latin typeface="Verdana" panose="020B0604030504040204" pitchFamily="34" charset="0"/>
                <a:ea typeface="Verdana" panose="020B0604030504040204" pitchFamily="34" charset="0"/>
              </a:rPr>
              <a:t>Recht, Benjamin and Hart, Moritz. </a:t>
            </a:r>
            <a:r>
              <a:rPr lang="en-GB" sz="3400" dirty="0">
                <a:solidFill>
                  <a:srgbClr val="000000"/>
                </a:solidFill>
                <a:effectLst/>
                <a:latin typeface="Verdana" panose="020B0604030504040204" pitchFamily="34" charset="0"/>
                <a:ea typeface="Verdana" panose="020B0604030504040204" pitchFamily="34" charset="0"/>
              </a:rPr>
              <a:t>2022. </a:t>
            </a:r>
            <a:r>
              <a:rPr lang="en-GB" sz="3400" i="1" dirty="0">
                <a:solidFill>
                  <a:srgbClr val="000000"/>
                </a:solidFill>
                <a:effectLst/>
                <a:latin typeface="Verdana" panose="020B0604030504040204" pitchFamily="34" charset="0"/>
                <a:ea typeface="Verdana" panose="020B0604030504040204" pitchFamily="34" charset="0"/>
              </a:rPr>
              <a:t>Patterns, Predictions and Action: Foundations of Machine Learning</a:t>
            </a:r>
            <a:r>
              <a:rPr lang="en-GB" sz="3400" dirty="0">
                <a:solidFill>
                  <a:srgbClr val="000000"/>
                </a:solidFill>
                <a:effectLst/>
                <a:latin typeface="Verdana" panose="020B0604030504040204" pitchFamily="34" charset="0"/>
                <a:ea typeface="Verdana" panose="020B0604030504040204" pitchFamily="34" charset="0"/>
              </a:rPr>
              <a:t> (Early History). Princeton University Press. 2022.</a:t>
            </a:r>
            <a:br>
              <a:rPr lang="en-GB" sz="3400" dirty="0">
                <a:solidFill>
                  <a:srgbClr val="000000"/>
                </a:solidFill>
                <a:effectLst/>
                <a:latin typeface="Verdana" panose="020B0604030504040204" pitchFamily="34" charset="0"/>
                <a:ea typeface="Verdana" panose="020B0604030504040204" pitchFamily="34" charset="0"/>
              </a:rPr>
            </a:br>
            <a:br>
              <a:rPr lang="en-GB" sz="3400" dirty="0">
                <a:solidFill>
                  <a:srgbClr val="000000"/>
                </a:solidFill>
                <a:effectLst/>
                <a:latin typeface="Verdana" panose="020B0604030504040204" pitchFamily="34" charset="0"/>
                <a:ea typeface="Verdana" panose="020B0604030504040204" pitchFamily="34" charset="0"/>
              </a:rPr>
            </a:br>
            <a:r>
              <a:rPr lang="en-GB" sz="3400" dirty="0">
                <a:solidFill>
                  <a:srgbClr val="000000"/>
                </a:solidFill>
                <a:effectLst/>
                <a:latin typeface="Verdana" panose="020B0604030504040204" pitchFamily="34" charset="0"/>
                <a:ea typeface="Verdana" panose="020B0604030504040204" pitchFamily="34" charset="0"/>
              </a:rPr>
              <a:t>Sanchez, Nogales, </a:t>
            </a:r>
            <a:r>
              <a:rPr lang="en-GB" sz="3400" dirty="0" err="1">
                <a:solidFill>
                  <a:srgbClr val="000000"/>
                </a:solidFill>
                <a:effectLst/>
                <a:latin typeface="Verdana" panose="020B0604030504040204" pitchFamily="34" charset="0"/>
                <a:ea typeface="Verdana" panose="020B0604030504040204" pitchFamily="34" charset="0"/>
              </a:rPr>
              <a:t>Patrana</a:t>
            </a:r>
            <a:r>
              <a:rPr lang="en-GB" sz="3400" dirty="0">
                <a:solidFill>
                  <a:srgbClr val="000000"/>
                </a:solidFill>
                <a:effectLst/>
                <a:latin typeface="Verdana" panose="020B0604030504040204" pitchFamily="34" charset="0"/>
                <a:ea typeface="Verdana" panose="020B0604030504040204" pitchFamily="34" charset="0"/>
              </a:rPr>
              <a:t> Garcia, Alicia and </a:t>
            </a:r>
            <a:r>
              <a:rPr lang="en-GB" sz="3400" dirty="0" err="1">
                <a:solidFill>
                  <a:srgbClr val="000000"/>
                </a:solidFill>
                <a:effectLst/>
                <a:latin typeface="Verdana" panose="020B0604030504040204" pitchFamily="34" charset="0"/>
                <a:ea typeface="Verdana" panose="020B0604030504040204" pitchFamily="34" charset="0"/>
              </a:rPr>
              <a:t>Cerdan</a:t>
            </a:r>
            <a:r>
              <a:rPr lang="en-GB" sz="3400" dirty="0">
                <a:solidFill>
                  <a:srgbClr val="000000"/>
                </a:solidFill>
                <a:effectLst/>
                <a:latin typeface="Verdana" panose="020B0604030504040204" pitchFamily="34" charset="0"/>
                <a:ea typeface="Verdana" panose="020B0604030504040204" pitchFamily="34" charset="0"/>
              </a:rPr>
              <a:t> Medina, Jose Carlos.  Digital Transformation, Data Reuse and Heritage Collections at the National Library of Spain.  </a:t>
            </a:r>
            <a:r>
              <a:rPr lang="en-GB" sz="3400" i="1" dirty="0">
                <a:solidFill>
                  <a:srgbClr val="000000"/>
                </a:solidFill>
                <a:effectLst/>
                <a:latin typeface="Verdana" panose="020B0604030504040204" pitchFamily="34" charset="0"/>
                <a:ea typeface="Verdana" panose="020B0604030504040204" pitchFamily="34" charset="0"/>
              </a:rPr>
              <a:t>Trends and Issues in Library Technology: Special Issue on AI</a:t>
            </a:r>
            <a:r>
              <a:rPr lang="en-GB" sz="3400" dirty="0">
                <a:solidFill>
                  <a:srgbClr val="000000"/>
                </a:solidFill>
                <a:effectLst/>
                <a:latin typeface="Verdana" panose="020B0604030504040204" pitchFamily="34" charset="0"/>
                <a:ea typeface="Verdana" panose="020B0604030504040204" pitchFamily="34" charset="0"/>
              </a:rPr>
              <a:t>, June 2022. pp.  16-21. </a:t>
            </a:r>
            <a:r>
              <a:rPr lang="en-GB" sz="3400" u="sng" dirty="0">
                <a:solidFill>
                  <a:srgbClr val="0000FF"/>
                </a:solidFill>
                <a:effectLst/>
                <a:latin typeface="Verdana" panose="020B0604030504040204" pitchFamily="34" charset="0"/>
                <a:ea typeface="Verdana" panose="020B0604030504040204" pitchFamily="34" charset="0"/>
                <a:hlinkClick r:id="rId3"/>
              </a:rPr>
              <a:t>https://repository.ifla.org/handle/123456789/1940</a:t>
            </a:r>
            <a:r>
              <a:rPr lang="en-GB" sz="3400" dirty="0">
                <a:solidFill>
                  <a:srgbClr val="000000"/>
                </a:solidFill>
                <a:effectLst/>
                <a:latin typeface="Verdana" panose="020B0604030504040204" pitchFamily="34" charset="0"/>
                <a:ea typeface="Verdana" panose="020B0604030504040204" pitchFamily="34" charset="0"/>
              </a:rPr>
              <a:t>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Sartorius.  </a:t>
            </a:r>
            <a:r>
              <a:rPr lang="en-GB" sz="3400" i="1" dirty="0">
                <a:effectLst/>
                <a:latin typeface="Verdana" panose="020B0604030504040204" pitchFamily="34" charset="0"/>
                <a:ea typeface="Verdana" panose="020B0604030504040204" pitchFamily="34" charset="0"/>
              </a:rPr>
              <a:t>Understanding the Relationship Between Data Science, Artificial Intelligence and Machine Learning</a:t>
            </a:r>
            <a:r>
              <a:rPr lang="en-GB" sz="3400" dirty="0">
                <a:effectLst/>
                <a:latin typeface="Verdana" panose="020B0604030504040204" pitchFamily="34" charset="0"/>
                <a:ea typeface="Verdana" panose="020B0604030504040204" pitchFamily="34" charset="0"/>
              </a:rPr>
              <a:t>.  2020 </a:t>
            </a:r>
            <a:r>
              <a:rPr lang="en-GB" sz="3400" u="sng" dirty="0">
                <a:solidFill>
                  <a:srgbClr val="0000FF"/>
                </a:solidFill>
                <a:effectLst/>
                <a:latin typeface="Verdana" panose="020B0604030504040204" pitchFamily="34" charset="0"/>
                <a:ea typeface="Verdana" panose="020B0604030504040204" pitchFamily="34" charset="0"/>
                <a:hlinkClick r:id="rId4"/>
              </a:rPr>
              <a:t>https://www.sartorius.com/en/knowledge/science-snippets/data-science-vs-artificial-intelligence-vs-machine-learning-602514</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3400" dirty="0">
                <a:effectLst/>
                <a:latin typeface="Verdana" panose="020B0604030504040204" pitchFamily="34" charset="0"/>
                <a:ea typeface="Verdana" panose="020B0604030504040204" pitchFamily="34" charset="0"/>
              </a:rPr>
            </a:br>
            <a:r>
              <a:rPr lang="en-GB" sz="3400" dirty="0">
                <a:effectLst/>
                <a:latin typeface="Verdana" panose="020B0604030504040204" pitchFamily="34" charset="0"/>
                <a:ea typeface="Verdana" panose="020B0604030504040204" pitchFamily="34" charset="0"/>
              </a:rPr>
              <a:t>Uzwyshyn, R. 2022. Online Research Data Repositories and Digital Scholarly Ecosystems: From Research Data and Datasets to Artificial Intelligence and Discovery.  IFLA WLIC 2022. Dublin, Ireland.  DOI: 10.13140/RG.2.2.12354.86728 </a:t>
            </a:r>
            <a:br>
              <a:rPr lang="en-GB" sz="3400" dirty="0">
                <a:effectLst/>
                <a:latin typeface="Verdana" panose="020B0604030504040204" pitchFamily="34" charset="0"/>
                <a:ea typeface="Verdana" panose="020B0604030504040204" pitchFamily="34" charset="0"/>
              </a:rPr>
            </a:br>
            <a:br>
              <a:rPr lang="en-GB" sz="3400" dirty="0">
                <a:effectLst/>
                <a:latin typeface="Verdana" panose="020B0604030504040204" pitchFamily="34" charset="0"/>
                <a:ea typeface="Verdana" panose="020B0604030504040204" pitchFamily="34" charset="0"/>
              </a:rPr>
            </a:br>
            <a:r>
              <a:rPr lang="en-GB" sz="3400" b="1" dirty="0">
                <a:effectLst/>
                <a:latin typeface="Verdana" panose="020B0604030504040204" pitchFamily="34" charset="0"/>
                <a:ea typeface="Verdana" panose="020B0604030504040204" pitchFamily="34" charset="0"/>
              </a:rPr>
              <a:t>---. 2022.  Steps Towards Building Library AI Infrastructures: Research Data Repositories, Scholarly Research Ecosystems and AI Scaffolding.  </a:t>
            </a:r>
            <a:r>
              <a:rPr lang="en-GB" sz="3400" dirty="0">
                <a:effectLst/>
                <a:latin typeface="Verdana" panose="020B0604030504040204" pitchFamily="34" charset="0"/>
                <a:ea typeface="Verdana" panose="020B0604030504040204" pitchFamily="34" charset="0"/>
              </a:rPr>
              <a:t>New Horizons in Artificial Intelligence in Libraries (IFLA Satellite Conference), National University of Ireland, Galway, IR. DOI: 10.13140/RG.2.2.21120.30728</a:t>
            </a:r>
          </a:p>
          <a:p>
            <a:pPr marL="0" marR="0" indent="0" algn="l">
              <a:spcBef>
                <a:spcPts val="0"/>
              </a:spcBef>
              <a:spcAft>
                <a:spcPts val="0"/>
              </a:spcAft>
              <a:buNone/>
            </a:pPr>
            <a:endParaRPr lang="en-GB"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latin typeface="Verdana" panose="020B0604030504040204" pitchFamily="34" charset="0"/>
                <a:ea typeface="Verdana" panose="020B0604030504040204" pitchFamily="34" charset="0"/>
              </a:rPr>
              <a:t>---</a:t>
            </a:r>
            <a:r>
              <a:rPr lang="en-GB" sz="3400" dirty="0">
                <a:effectLst/>
                <a:latin typeface="Verdana" panose="020B0604030504040204" pitchFamily="34" charset="0"/>
                <a:ea typeface="Verdana" panose="020B0604030504040204" pitchFamily="34" charset="0"/>
              </a:rPr>
              <a:t>. 2020 Developing an Open-Source Digital Scholarship Ecosystem.  </a:t>
            </a:r>
            <a:r>
              <a:rPr lang="en-GB" sz="3400" i="1" dirty="0">
                <a:effectLst/>
                <a:latin typeface="Verdana" panose="020B0604030504040204" pitchFamily="34" charset="0"/>
                <a:ea typeface="Verdana" panose="020B0604030504040204" pitchFamily="34" charset="0"/>
              </a:rPr>
              <a:t>International Conference on Education and Information Technology</a:t>
            </a:r>
            <a:r>
              <a:rPr lang="en-GB" sz="3400" dirty="0">
                <a:effectLst/>
                <a:latin typeface="Verdana" panose="020B0604030504040204" pitchFamily="34" charset="0"/>
                <a:ea typeface="Verdana" panose="020B0604030504040204" pitchFamily="34" charset="0"/>
              </a:rPr>
              <a:t>. St. Anne’s Oxford, United Kingdom. February 2020. Available from: </a:t>
            </a:r>
            <a:r>
              <a:rPr lang="en-GB" sz="3400" u="sng" dirty="0">
                <a:solidFill>
                  <a:srgbClr val="0000FF"/>
                </a:solidFill>
                <a:effectLst/>
                <a:latin typeface="Verdana" panose="020B0604030504040204" pitchFamily="34" charset="0"/>
                <a:ea typeface="Verdana" panose="020B0604030504040204" pitchFamily="34" charset="0"/>
                <a:hlinkClick r:id="rId5"/>
              </a:rPr>
              <a:t>https://www.researchgate.net/publication/357286044_Research_Data_Repositories_and_Global_Scholarly_Ecosystem_Possibilities</a:t>
            </a:r>
            <a:r>
              <a:rPr lang="en-GB" sz="3400" dirty="0">
                <a:effectLst/>
                <a:latin typeface="Verdana" panose="020B0604030504040204" pitchFamily="34" charset="0"/>
                <a:ea typeface="Verdana" panose="020B0604030504040204" pitchFamily="34" charset="0"/>
              </a:rPr>
              <a:t>.</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latin typeface="Verdana" panose="020B0604030504040204" pitchFamily="34" charset="0"/>
                <a:ea typeface="Verdana" panose="020B0604030504040204" pitchFamily="34" charset="0"/>
              </a:rPr>
              <a:t>---</a:t>
            </a:r>
            <a:r>
              <a:rPr lang="en-GB" sz="3400" dirty="0">
                <a:effectLst/>
                <a:latin typeface="Verdana" panose="020B0604030504040204" pitchFamily="34" charset="0"/>
                <a:ea typeface="Verdana" panose="020B0604030504040204" pitchFamily="34" charset="0"/>
              </a:rPr>
              <a:t>. 2016. Online Research Data Repositories: The What, When Why and How. </a:t>
            </a:r>
            <a:r>
              <a:rPr lang="en-GB" sz="3400" i="1" dirty="0">
                <a:effectLst/>
                <a:latin typeface="Verdana" panose="020B0604030504040204" pitchFamily="34" charset="0"/>
                <a:ea typeface="Verdana" panose="020B0604030504040204" pitchFamily="34" charset="0"/>
              </a:rPr>
              <a:t>Computers in Libraries</a:t>
            </a:r>
            <a:r>
              <a:rPr lang="en-GB" sz="3400" dirty="0">
                <a:effectLst/>
                <a:latin typeface="Verdana" panose="020B0604030504040204" pitchFamily="34" charset="0"/>
                <a:ea typeface="Verdana" panose="020B0604030504040204" pitchFamily="34" charset="0"/>
              </a:rPr>
              <a:t>. 36:3, April 2016. pp. 18-21. </a:t>
            </a:r>
            <a:r>
              <a:rPr lang="en-GB" sz="3400" u="sng" dirty="0">
                <a:solidFill>
                  <a:srgbClr val="0000FF"/>
                </a:solidFill>
                <a:effectLst/>
                <a:latin typeface="Verdana" panose="020B0604030504040204" pitchFamily="34" charset="0"/>
                <a:ea typeface="Verdana" panose="020B0604030504040204" pitchFamily="34" charset="0"/>
                <a:hlinkClick r:id="rId6"/>
              </a:rPr>
              <a:t>http://rayuzwyshyn.net/TXU2016/OnlineDataResearchRepositoriesUzwyshyn.pdf</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3400" dirty="0">
                <a:effectLst/>
                <a:latin typeface="Verdana" panose="020B0604030504040204" pitchFamily="34" charset="0"/>
                <a:ea typeface="Verdana" panose="020B0604030504040204" pitchFamily="34" charset="0"/>
              </a:rPr>
              <a:t>Warren, Erica.  Maximize Learning: Keeping Students in the Zone of Proximal Development.  </a:t>
            </a:r>
            <a:r>
              <a:rPr lang="en-GB" sz="3400" i="1" dirty="0">
                <a:effectLst/>
                <a:latin typeface="Verdana" panose="020B0604030504040204" pitchFamily="34" charset="0"/>
                <a:ea typeface="Verdana" panose="020B0604030504040204" pitchFamily="34" charset="0"/>
              </a:rPr>
              <a:t>Good Sensory Learning</a:t>
            </a:r>
            <a:r>
              <a:rPr lang="en-GB" sz="3400" dirty="0">
                <a:effectLst/>
                <a:latin typeface="Verdana" panose="020B0604030504040204" pitchFamily="34" charset="0"/>
                <a:ea typeface="Verdana" panose="020B0604030504040204" pitchFamily="34" charset="0"/>
              </a:rPr>
              <a:t>  2021. </a:t>
            </a:r>
            <a:r>
              <a:rPr lang="en-GB" sz="3400" u="sng" dirty="0">
                <a:solidFill>
                  <a:srgbClr val="0000FF"/>
                </a:solidFill>
                <a:effectLst/>
                <a:latin typeface="Verdana" panose="020B0604030504040204" pitchFamily="34" charset="0"/>
                <a:ea typeface="Verdana" panose="020B0604030504040204" pitchFamily="34" charset="0"/>
                <a:hlinkClick r:id="rId7"/>
              </a:rPr>
              <a:t>https://goodsensorylearning.com/blogs/news/scaffolding-development</a:t>
            </a:r>
            <a:r>
              <a:rPr lang="en-GB" sz="3400" dirty="0">
                <a:effectLst/>
                <a:latin typeface="Verdana" panose="020B0604030504040204" pitchFamily="34" charset="0"/>
                <a:ea typeface="Verdana" panose="020B0604030504040204" pitchFamily="34" charset="0"/>
              </a:rPr>
              <a:t>  </a:t>
            </a:r>
            <a:endParaRPr lang="en-US" sz="3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2200" dirty="0">
                <a:effectLst/>
                <a:latin typeface="Times New Roman" panose="02020603050405020304" pitchFamily="18" charset="0"/>
                <a:ea typeface="PMingLiU" panose="02020500000000000000" pitchFamily="18" charset="-120"/>
              </a:rPr>
            </a:br>
            <a:br>
              <a:rPr lang="en-GB" sz="1800" b="1" dirty="0">
                <a:effectLst/>
                <a:latin typeface="Times New Roman" panose="02020603050405020304" pitchFamily="18" charset="0"/>
                <a:ea typeface="PMingLiU" panose="02020500000000000000" pitchFamily="18" charset="-120"/>
              </a:rPr>
            </a:br>
            <a:endParaRPr lang="en-US" dirty="0"/>
          </a:p>
        </p:txBody>
      </p:sp>
    </p:spTree>
    <p:extLst>
      <p:ext uri="{BB962C8B-B14F-4D97-AF65-F5344CB8AC3E}">
        <p14:creationId xmlns:p14="http://schemas.microsoft.com/office/powerpoint/2010/main" val="181138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CD3C5-7742-36CB-EF12-A284040FA56F}"/>
              </a:ext>
            </a:extLst>
          </p:cNvPr>
          <p:cNvSpPr>
            <a:spLocks noGrp="1"/>
          </p:cNvSpPr>
          <p:nvPr>
            <p:ph idx="1"/>
          </p:nvPr>
        </p:nvSpPr>
        <p:spPr>
          <a:xfrm>
            <a:off x="425605" y="409421"/>
            <a:ext cx="9677400" cy="4351338"/>
          </a:xfrm>
        </p:spPr>
        <p:txBody>
          <a:bodyPr>
            <a:normAutofit fontScale="25000" lnSpcReduction="20000"/>
          </a:bodyPr>
          <a:lstStyle/>
          <a:p>
            <a:pPr marL="0" marR="0" indent="0" algn="l">
              <a:spcBef>
                <a:spcPts val="0"/>
              </a:spcBef>
              <a:spcAft>
                <a:spcPts val="0"/>
              </a:spcAft>
              <a:buNone/>
            </a:pPr>
            <a:r>
              <a:rPr lang="en-GB" sz="4800" b="1" dirty="0">
                <a:effectLst/>
                <a:latin typeface="Verdana" panose="020B0604030504040204" pitchFamily="34" charset="0"/>
                <a:ea typeface="Verdana" panose="020B0604030504040204" pitchFamily="34" charset="0"/>
              </a:rPr>
              <a:t>General AI Video Overviews/Introductions</a:t>
            </a:r>
          </a:p>
          <a:p>
            <a:pPr marL="0" marR="0" indent="0" algn="l">
              <a:spcBef>
                <a:spcPts val="0"/>
              </a:spcBef>
              <a:spcAft>
                <a:spcPts val="0"/>
              </a:spcAft>
              <a:buNone/>
            </a:pPr>
            <a:br>
              <a:rPr lang="en-GB" sz="4800" b="1"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In the Age of AI</a:t>
            </a:r>
            <a:r>
              <a:rPr lang="en-GB" sz="4800" dirty="0">
                <a:effectLst/>
                <a:latin typeface="Verdana" panose="020B0604030504040204" pitchFamily="34" charset="0"/>
                <a:ea typeface="Verdana" panose="020B0604030504040204" pitchFamily="34" charset="0"/>
              </a:rPr>
              <a:t>.  Frontline PBS.  2021.   </a:t>
            </a:r>
            <a:r>
              <a:rPr lang="en-GB" sz="4800" u="sng" dirty="0">
                <a:solidFill>
                  <a:srgbClr val="0000FF"/>
                </a:solidFill>
                <a:effectLst/>
                <a:latin typeface="Verdana" panose="020B0604030504040204" pitchFamily="34" charset="0"/>
                <a:ea typeface="Verdana" panose="020B0604030504040204" pitchFamily="34" charset="0"/>
                <a:hlinkClick r:id="rId2"/>
              </a:rPr>
              <a:t>https://www.youtube.com/watch?v=5dZ_lvDgevk</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Artificial Intelligence and Algorithms: Pros and Cons</a:t>
            </a:r>
            <a:r>
              <a:rPr lang="en-GB" sz="4800" dirty="0">
                <a:effectLst/>
                <a:latin typeface="Verdana" panose="020B0604030504040204" pitchFamily="34" charset="0"/>
                <a:ea typeface="Verdana" panose="020B0604030504040204" pitchFamily="34" charset="0"/>
              </a:rPr>
              <a:t>.  </a:t>
            </a:r>
            <a:r>
              <a:rPr lang="en-GB" sz="4800" dirty="0">
                <a:solidFill>
                  <a:srgbClr val="030303"/>
                </a:solidFill>
                <a:effectLst/>
                <a:latin typeface="Verdana" panose="020B0604030504040204" pitchFamily="34" charset="0"/>
                <a:ea typeface="Verdana" panose="020B0604030504040204" pitchFamily="34" charset="0"/>
              </a:rPr>
              <a:t>Tilman Wolff und Ranga Yogeshwar. </a:t>
            </a:r>
            <a:r>
              <a:rPr lang="en-GB" sz="4800" dirty="0">
                <a:effectLst/>
                <a:latin typeface="Verdana" panose="020B0604030504040204" pitchFamily="34" charset="0"/>
                <a:ea typeface="Verdana" panose="020B0604030504040204" pitchFamily="34" charset="0"/>
              </a:rPr>
              <a:t>DW  2021.  Available: </a:t>
            </a:r>
            <a:r>
              <a:rPr lang="en-GB" sz="4800" u="sng" dirty="0">
                <a:solidFill>
                  <a:srgbClr val="0000FF"/>
                </a:solidFill>
                <a:effectLst/>
                <a:latin typeface="Verdana" panose="020B0604030504040204" pitchFamily="34" charset="0"/>
                <a:ea typeface="Verdana" panose="020B0604030504040204" pitchFamily="34" charset="0"/>
                <a:hlinkClick r:id="rId3"/>
              </a:rPr>
              <a:t>https://www.youtube.com/watch?v=s0dMTAQM4cw</a:t>
            </a:r>
            <a:r>
              <a:rPr lang="en-GB" sz="4800" dirty="0">
                <a:effectLst/>
                <a:latin typeface="Verdana" panose="020B0604030504040204" pitchFamily="34" charset="0"/>
                <a:ea typeface="Verdana" panose="020B0604030504040204" pitchFamily="34" charset="0"/>
              </a:rPr>
              <a:t>  Part II, </a:t>
            </a:r>
            <a:r>
              <a:rPr lang="en-GB" sz="4800" u="sng" dirty="0">
                <a:solidFill>
                  <a:srgbClr val="0000FF"/>
                </a:solidFill>
                <a:effectLst/>
                <a:latin typeface="Verdana" panose="020B0604030504040204" pitchFamily="34" charset="0"/>
                <a:ea typeface="Verdana" panose="020B0604030504040204" pitchFamily="34" charset="0"/>
                <a:hlinkClick r:id="rId4"/>
              </a:rPr>
              <a:t>https://www.youtube.com/watch?v=-ePZ7OdY-Dw</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i="1" dirty="0">
                <a:effectLst/>
                <a:latin typeface="Verdana" panose="020B0604030504040204" pitchFamily="34" charset="0"/>
                <a:ea typeface="Verdana" panose="020B0604030504040204" pitchFamily="34" charset="0"/>
              </a:rPr>
              <a:t>Artificial Intelligence. Machine Learning. Neural Networks. Future Technology</a:t>
            </a:r>
            <a:r>
              <a:rPr lang="en-GB" sz="4800" dirty="0">
                <a:effectLst/>
                <a:latin typeface="Verdana" panose="020B0604030504040204" pitchFamily="34" charset="0"/>
                <a:ea typeface="Verdana" panose="020B0604030504040204" pitchFamily="34" charset="0"/>
              </a:rPr>
              <a:t>.  Bloomberg Businessweek Canada. 2022.  </a:t>
            </a:r>
            <a:r>
              <a:rPr lang="en-GB" sz="4800" u="sng" dirty="0">
                <a:solidFill>
                  <a:srgbClr val="0000FF"/>
                </a:solidFill>
                <a:effectLst/>
                <a:latin typeface="Verdana" panose="020B0604030504040204" pitchFamily="34" charset="0"/>
                <a:ea typeface="Verdana" panose="020B0604030504040204" pitchFamily="34" charset="0"/>
                <a:hlinkClick r:id="rId5"/>
              </a:rPr>
              <a:t>https://www.youtube.com/watch?v=ypVHymY715M</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ColdFusion (2018).  </a:t>
            </a:r>
            <a:r>
              <a:rPr lang="en-GB" sz="4800" i="1" dirty="0">
                <a:effectLst/>
                <a:latin typeface="Verdana" panose="020B0604030504040204" pitchFamily="34" charset="0"/>
                <a:ea typeface="Verdana" panose="020B0604030504040204" pitchFamily="34" charset="0"/>
              </a:rPr>
              <a:t>Why Deep Learning Now? </a:t>
            </a:r>
            <a:r>
              <a:rPr lang="en-GB" sz="4800" dirty="0">
                <a:effectLst/>
                <a:latin typeface="Verdana" panose="020B0604030504040204" pitchFamily="34" charset="0"/>
                <a:ea typeface="Verdana" panose="020B0604030504040204" pitchFamily="34" charset="0"/>
              </a:rPr>
              <a:t>(Documentary Overview).  </a:t>
            </a:r>
            <a:r>
              <a:rPr lang="en-GB" sz="4800" u="sng" dirty="0">
                <a:solidFill>
                  <a:srgbClr val="0000FF"/>
                </a:solidFill>
                <a:effectLst/>
                <a:latin typeface="Verdana" panose="020B0604030504040204" pitchFamily="34" charset="0"/>
                <a:ea typeface="Verdana" panose="020B0604030504040204" pitchFamily="34" charset="0"/>
                <a:hlinkClick r:id="rId6"/>
              </a:rPr>
              <a:t>https://www.youtube.com/watch?v=b3IyDNB_ciI</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Domingos, P.  </a:t>
            </a:r>
            <a:r>
              <a:rPr lang="en-GB" sz="4800" i="1" dirty="0">
                <a:effectLst/>
                <a:latin typeface="Verdana" panose="020B0604030504040204" pitchFamily="34" charset="0"/>
                <a:ea typeface="Verdana" panose="020B0604030504040204" pitchFamily="34" charset="0"/>
              </a:rPr>
              <a:t>The Master Algorithm:  Talks at Google</a:t>
            </a:r>
            <a:r>
              <a:rPr lang="en-GB" sz="4800" dirty="0">
                <a:effectLst/>
                <a:latin typeface="Verdana" panose="020B0604030504040204" pitchFamily="34" charset="0"/>
                <a:ea typeface="Verdana" panose="020B0604030504040204" pitchFamily="34" charset="0"/>
              </a:rPr>
              <a:t>.  Nov 27, 2015, Retrieved from: </a:t>
            </a:r>
            <a:r>
              <a:rPr lang="en-GB" sz="4800" u="sng" dirty="0">
                <a:solidFill>
                  <a:srgbClr val="0000FF"/>
                </a:solidFill>
                <a:effectLst/>
                <a:latin typeface="Verdana" panose="020B0604030504040204" pitchFamily="34" charset="0"/>
                <a:ea typeface="Verdana" panose="020B0604030504040204" pitchFamily="34" charset="0"/>
                <a:hlinkClick r:id="rId7"/>
              </a:rPr>
              <a:t>https://www.youtube.com/watch?v=B8J4uefCQMc</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 P.  </a:t>
            </a:r>
            <a:r>
              <a:rPr lang="en-GB" sz="4800" i="1" dirty="0">
                <a:effectLst/>
                <a:latin typeface="Verdana" panose="020B0604030504040204" pitchFamily="34" charset="0"/>
                <a:ea typeface="Verdana" panose="020B0604030504040204" pitchFamily="34" charset="0"/>
              </a:rPr>
              <a:t>The Ultimate Software</a:t>
            </a:r>
            <a:r>
              <a:rPr lang="en-GB" sz="4800" dirty="0">
                <a:effectLst/>
                <a:latin typeface="Verdana" panose="020B0604030504040204" pitchFamily="34" charset="0"/>
                <a:ea typeface="Verdana" panose="020B0604030504040204" pitchFamily="34" charset="0"/>
              </a:rPr>
              <a:t>.  PSW Science Talk.  September 13, 2021.  </a:t>
            </a:r>
            <a:r>
              <a:rPr lang="en-GB" sz="4800" u="sng" dirty="0">
                <a:solidFill>
                  <a:srgbClr val="0000FF"/>
                </a:solidFill>
                <a:effectLst/>
                <a:latin typeface="Verdana" panose="020B0604030504040204" pitchFamily="34" charset="0"/>
                <a:ea typeface="Verdana" panose="020B0604030504040204" pitchFamily="34" charset="0"/>
                <a:hlinkClick r:id="rId8"/>
              </a:rPr>
              <a:t>https://www.youtube.com/watch?v=7K9X2WiBvu</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Domingos, P.  </a:t>
            </a:r>
            <a:r>
              <a:rPr lang="en-GB" sz="4800" i="1" dirty="0">
                <a:effectLst/>
                <a:latin typeface="Verdana" panose="020B0604030504040204" pitchFamily="34" charset="0"/>
                <a:ea typeface="Verdana" panose="020B0604030504040204" pitchFamily="34" charset="0"/>
              </a:rPr>
              <a:t>Managing in the Age of AI</a:t>
            </a:r>
            <a:r>
              <a:rPr lang="en-GB" sz="4800" dirty="0">
                <a:effectLst/>
                <a:latin typeface="Verdana" panose="020B0604030504040204" pitchFamily="34" charset="0"/>
                <a:ea typeface="Verdana" panose="020B0604030504040204" pitchFamily="34" charset="0"/>
              </a:rPr>
              <a:t>.  Miami: Transform, 2022. </a:t>
            </a:r>
            <a:r>
              <a:rPr lang="en-GB" sz="4800" u="sng" dirty="0">
                <a:solidFill>
                  <a:srgbClr val="0000FF"/>
                </a:solidFill>
                <a:effectLst/>
                <a:latin typeface="Verdana" panose="020B0604030504040204" pitchFamily="34" charset="0"/>
                <a:ea typeface="Verdana" panose="020B0604030504040204" pitchFamily="34" charset="0"/>
                <a:hlinkClick r:id="rId9"/>
              </a:rPr>
              <a:t>https://vimeo.com/694708852/9bbb077e93</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Hofstadter, Douglas</a:t>
            </a:r>
            <a:r>
              <a:rPr lang="en-GB" sz="4800" i="1" dirty="0">
                <a:effectLst/>
                <a:latin typeface="Verdana" panose="020B0604030504040204" pitchFamily="34" charset="0"/>
                <a:ea typeface="Verdana" panose="020B0604030504040204" pitchFamily="34" charset="0"/>
              </a:rPr>
              <a:t>.  Analogy as the Core of Cognition</a:t>
            </a:r>
            <a:r>
              <a:rPr lang="en-GB" sz="4800" dirty="0">
                <a:effectLst/>
                <a:latin typeface="Verdana" panose="020B0604030504040204" pitchFamily="34" charset="0"/>
                <a:ea typeface="Verdana" panose="020B0604030504040204" pitchFamily="34" charset="0"/>
              </a:rPr>
              <a:t>.  Stanford Presidential Talk.  September 10, 2009.  </a:t>
            </a:r>
            <a:r>
              <a:rPr lang="en-US" sz="4800" dirty="0">
                <a:effectLst/>
                <a:latin typeface="Verdana" panose="020B0604030504040204" pitchFamily="34" charset="0"/>
                <a:ea typeface="Verdana" panose="020B0604030504040204" pitchFamily="34" charset="0"/>
                <a:hlinkClick r:id="rId10"/>
              </a:rPr>
              <a:t>https://www.youtube.com/watch?v=n8m7lFQ3njk</a:t>
            </a:r>
            <a:r>
              <a:rPr lang="en-US" sz="4800" dirty="0">
                <a:effectLst/>
                <a:latin typeface="Verdana" panose="020B0604030504040204" pitchFamily="34" charset="0"/>
                <a:ea typeface="Verdana" panose="020B0604030504040204" pitchFamily="34" charset="0"/>
              </a:rPr>
              <a:t> </a:t>
            </a:r>
            <a:br>
              <a:rPr lang="en-US" sz="4800" dirty="0">
                <a:effectLst/>
                <a:latin typeface="Verdana" panose="020B0604030504040204" pitchFamily="34" charset="0"/>
                <a:ea typeface="Verdana" panose="020B0604030504040204" pitchFamily="34" charset="0"/>
              </a:rPr>
            </a:br>
            <a:br>
              <a:rPr lang="en-US" sz="4800" dirty="0">
                <a:effectLst/>
                <a:latin typeface="Verdana" panose="020B0604030504040204" pitchFamily="34" charset="0"/>
                <a:ea typeface="Verdana" panose="020B0604030504040204" pitchFamily="34" charset="0"/>
              </a:rPr>
            </a:br>
            <a:r>
              <a:rPr lang="en-US" sz="4800" dirty="0">
                <a:effectLst/>
                <a:latin typeface="Verdana" panose="020B0604030504040204" pitchFamily="34" charset="0"/>
                <a:ea typeface="Verdana" panose="020B0604030504040204" pitchFamily="34" charset="0"/>
              </a:rPr>
              <a:t>Jordan, Michael I.  </a:t>
            </a:r>
            <a:r>
              <a:rPr lang="en-GB" sz="4800" i="1" dirty="0">
                <a:effectLst/>
                <a:latin typeface="Verdana" panose="020B0604030504040204" pitchFamily="34" charset="0"/>
                <a:ea typeface="Verdana" panose="020B0604030504040204" pitchFamily="34" charset="0"/>
              </a:rPr>
              <a:t>Machine Learning, Recommender Systems and the Future of AI</a:t>
            </a:r>
            <a:r>
              <a:rPr lang="en-GB" sz="4800" dirty="0">
                <a:effectLst/>
                <a:latin typeface="Verdana" panose="020B0604030504040204" pitchFamily="34" charset="0"/>
                <a:ea typeface="Verdana" panose="020B0604030504040204" pitchFamily="34" charset="0"/>
              </a:rPr>
              <a:t>. February 20, 2020.  </a:t>
            </a:r>
            <a:r>
              <a:rPr lang="en-GB" sz="4800" dirty="0">
                <a:effectLst/>
                <a:latin typeface="Verdana" panose="020B0604030504040204" pitchFamily="34" charset="0"/>
                <a:ea typeface="Verdana" panose="020B0604030504040204" pitchFamily="34" charset="0"/>
                <a:hlinkClick r:id="rId11"/>
              </a:rPr>
              <a:t>https://www.youtube.com/watch?v=EYIKy_FM9x0</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Larochelle, Hugo.  </a:t>
            </a:r>
            <a:r>
              <a:rPr lang="en-GB" sz="4800" i="1" dirty="0">
                <a:effectLst/>
                <a:latin typeface="Verdana" panose="020B0604030504040204" pitchFamily="34" charset="0"/>
                <a:ea typeface="Verdana" panose="020B0604030504040204" pitchFamily="34" charset="0"/>
              </a:rPr>
              <a:t>The Deep End of Deep Learning</a:t>
            </a:r>
            <a:r>
              <a:rPr lang="en-GB" sz="4800" dirty="0">
                <a:effectLst/>
                <a:latin typeface="Verdana" panose="020B0604030504040204" pitchFamily="34" charset="0"/>
                <a:ea typeface="Verdana" panose="020B0604030504040204" pitchFamily="34" charset="0"/>
              </a:rPr>
              <a:t>.  </a:t>
            </a:r>
            <a:r>
              <a:rPr lang="en-GB" sz="4800" dirty="0" err="1">
                <a:effectLst/>
                <a:latin typeface="Verdana" panose="020B0604030504040204" pitchFamily="34" charset="0"/>
                <a:ea typeface="Verdana" panose="020B0604030504040204" pitchFamily="34" charset="0"/>
              </a:rPr>
              <a:t>TedxBox</a:t>
            </a:r>
            <a:r>
              <a:rPr lang="en-GB" sz="4800" dirty="0">
                <a:effectLst/>
                <a:latin typeface="Verdana" panose="020B0604030504040204" pitchFamily="34" charset="0"/>
                <a:ea typeface="Verdana" panose="020B0604030504040204" pitchFamily="34" charset="0"/>
              </a:rPr>
              <a:t>, 2017. </a:t>
            </a:r>
            <a:r>
              <a:rPr lang="en-GB" sz="4800" u="sng" dirty="0">
                <a:solidFill>
                  <a:srgbClr val="0000FF"/>
                </a:solidFill>
                <a:effectLst/>
                <a:latin typeface="Verdana" panose="020B0604030504040204" pitchFamily="34" charset="0"/>
                <a:ea typeface="Verdana" panose="020B0604030504040204" pitchFamily="34" charset="0"/>
                <a:hlinkClick r:id="rId12"/>
              </a:rPr>
              <a:t>https://www.youtube.com/watch?v=dz_jeuWx3j0</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800" dirty="0">
                <a:effectLst/>
                <a:latin typeface="Verdana" panose="020B0604030504040204" pitchFamily="34" charset="0"/>
                <a:ea typeface="Verdana" panose="020B0604030504040204" pitchFamily="34" charset="0"/>
              </a:rPr>
            </a:br>
            <a:r>
              <a:rPr lang="en-GB" sz="4800" dirty="0" err="1">
                <a:effectLst/>
                <a:latin typeface="Verdana" panose="020B0604030504040204" pitchFamily="34" charset="0"/>
                <a:ea typeface="Verdana" panose="020B0604030504040204" pitchFamily="34" charset="0"/>
              </a:rPr>
              <a:t>Lecun</a:t>
            </a:r>
            <a:r>
              <a:rPr lang="en-GB" sz="4800" dirty="0">
                <a:effectLst/>
                <a:latin typeface="Verdana" panose="020B0604030504040204" pitchFamily="34" charset="0"/>
                <a:ea typeface="Verdana" panose="020B0604030504040204" pitchFamily="34" charset="0"/>
              </a:rPr>
              <a:t>, Y. </a:t>
            </a:r>
            <a:r>
              <a:rPr lang="en-GB" sz="4800" i="1" dirty="0">
                <a:effectLst/>
                <a:latin typeface="Verdana" panose="020B0604030504040204" pitchFamily="34" charset="0"/>
                <a:ea typeface="Verdana" panose="020B0604030504040204" pitchFamily="34" charset="0"/>
              </a:rPr>
              <a:t>Heroes of Deep Learning: Chief AI Scientist at Facebook</a:t>
            </a:r>
            <a:r>
              <a:rPr lang="en-GB" sz="4800" dirty="0">
                <a:effectLst/>
                <a:latin typeface="Verdana" panose="020B0604030504040204" pitchFamily="34" charset="0"/>
                <a:ea typeface="Verdana" panose="020B0604030504040204" pitchFamily="34" charset="0"/>
              </a:rPr>
              <a:t>, 2022.  </a:t>
            </a:r>
            <a:r>
              <a:rPr lang="en-GB" sz="4800" u="sng" dirty="0">
                <a:solidFill>
                  <a:srgbClr val="0000FF"/>
                </a:solidFill>
                <a:effectLst/>
                <a:latin typeface="Verdana" panose="020B0604030504040204" pitchFamily="34" charset="0"/>
                <a:ea typeface="Verdana" panose="020B0604030504040204" pitchFamily="34" charset="0"/>
                <a:hlinkClick r:id="rId13"/>
              </a:rPr>
              <a:t>https://www.deeplearning.ai/hodl-yann-lecun/</a:t>
            </a:r>
            <a:br>
              <a:rPr lang="en-GB" sz="4800" u="sng" dirty="0">
                <a:solidFill>
                  <a:srgbClr val="0000FF"/>
                </a:solidFill>
                <a:effectLst/>
                <a:latin typeface="Verdana" panose="020B0604030504040204" pitchFamily="34" charset="0"/>
                <a:ea typeface="Verdana" panose="020B0604030504040204" pitchFamily="34" charset="0"/>
                <a:hlinkClick r:id="rId13"/>
              </a:rPr>
            </a:br>
            <a:br>
              <a:rPr lang="en-GB" sz="4800" dirty="0">
                <a:effectLst/>
                <a:latin typeface="Verdana" panose="020B0604030504040204" pitchFamily="34" charset="0"/>
                <a:ea typeface="Verdana" panose="020B0604030504040204" pitchFamily="34" charset="0"/>
              </a:rPr>
            </a:b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Mitchell, Tom. 2022 </a:t>
            </a:r>
            <a:r>
              <a:rPr lang="en-GB" sz="4800" i="1" dirty="0">
                <a:effectLst/>
                <a:latin typeface="Verdana" panose="020B0604030504040204" pitchFamily="34" charset="0"/>
                <a:ea typeface="Verdana" panose="020B0604030504040204" pitchFamily="34" charset="0"/>
              </a:rPr>
              <a:t>Where on Earth is AI Headed?</a:t>
            </a:r>
            <a:r>
              <a:rPr lang="en-GB" sz="4800" dirty="0">
                <a:effectLst/>
                <a:latin typeface="Verdana" panose="020B0604030504040204" pitchFamily="34" charset="0"/>
                <a:ea typeface="Verdana" panose="020B0604030504040204" pitchFamily="34" charset="0"/>
              </a:rPr>
              <a:t>  Carnegie Mellon. </a:t>
            </a:r>
            <a:r>
              <a:rPr lang="en-GB" sz="4800" u="sng" dirty="0">
                <a:solidFill>
                  <a:srgbClr val="0000FF"/>
                </a:solidFill>
                <a:effectLst/>
                <a:latin typeface="Verdana" panose="020B0604030504040204" pitchFamily="34" charset="0"/>
                <a:ea typeface="Verdana" panose="020B0604030504040204" pitchFamily="34" charset="0"/>
                <a:hlinkClick r:id="rId14"/>
              </a:rPr>
              <a:t>https://www.youtube.com/watch?v=ij9vqTb8Rjc</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br>
              <a:rPr lang="en-GB" sz="4800" dirty="0">
                <a:effectLst/>
                <a:latin typeface="Verdana" panose="020B0604030504040204" pitchFamily="34" charset="0"/>
                <a:ea typeface="Verdana" panose="020B0604030504040204" pitchFamily="34" charset="0"/>
              </a:rPr>
            </a:br>
            <a:r>
              <a:rPr lang="en-GB" sz="4800" dirty="0" err="1">
                <a:effectLst/>
                <a:latin typeface="Verdana" panose="020B0604030504040204" pitchFamily="34" charset="0"/>
                <a:ea typeface="Verdana" panose="020B0604030504040204" pitchFamily="34" charset="0"/>
              </a:rPr>
              <a:t>LeCun</a:t>
            </a:r>
            <a:r>
              <a:rPr lang="en-GB" sz="4800" dirty="0">
                <a:effectLst/>
                <a:latin typeface="Verdana" panose="020B0604030504040204" pitchFamily="34" charset="0"/>
                <a:ea typeface="Verdana" panose="020B0604030504040204" pitchFamily="34" charset="0"/>
              </a:rPr>
              <a:t>, Yann.  </a:t>
            </a:r>
            <a:r>
              <a:rPr lang="en-GB" sz="4800" i="1" dirty="0">
                <a:effectLst/>
                <a:latin typeface="Verdana" panose="020B0604030504040204" pitchFamily="34" charset="0"/>
                <a:ea typeface="Verdana" panose="020B0604030504040204" pitchFamily="34" charset="0"/>
              </a:rPr>
              <a:t>Is AI Just Statistics</a:t>
            </a:r>
            <a:r>
              <a:rPr lang="en-GB" sz="4800" dirty="0">
                <a:effectLst/>
                <a:latin typeface="Verdana" panose="020B0604030504040204" pitchFamily="34" charset="0"/>
                <a:ea typeface="Verdana" panose="020B0604030504040204" pitchFamily="34" charset="0"/>
              </a:rPr>
              <a:t>. January 22</a:t>
            </a:r>
            <a:r>
              <a:rPr lang="en-GB" sz="4800" baseline="30000" dirty="0">
                <a:effectLst/>
                <a:latin typeface="Verdana" panose="020B0604030504040204" pitchFamily="34" charset="0"/>
                <a:ea typeface="Verdana" panose="020B0604030504040204" pitchFamily="34" charset="0"/>
              </a:rPr>
              <a:t>nd</a:t>
            </a:r>
            <a:r>
              <a:rPr lang="en-GB" sz="4800" dirty="0">
                <a:effectLst/>
                <a:latin typeface="Verdana" panose="020B0604030504040204" pitchFamily="34" charset="0"/>
                <a:ea typeface="Verdana" panose="020B0604030504040204" pitchFamily="34" charset="0"/>
              </a:rPr>
              <a:t>, 2022.  </a:t>
            </a:r>
            <a:r>
              <a:rPr lang="en-GB" sz="4800" u="sng" dirty="0">
                <a:solidFill>
                  <a:srgbClr val="0000FF"/>
                </a:solidFill>
                <a:effectLst/>
                <a:latin typeface="Verdana" panose="020B0604030504040204" pitchFamily="34" charset="0"/>
                <a:ea typeface="Verdana" panose="020B0604030504040204" pitchFamily="34" charset="0"/>
                <a:hlinkClick r:id="rId15"/>
              </a:rPr>
              <a:t>https://www.youtube.com/watch?v=iug8FAl0B1U</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Peters, Todd and Long, Jason. 2022.     </a:t>
            </a:r>
            <a:r>
              <a:rPr lang="en-GB" sz="4800" i="1" dirty="0">
                <a:effectLst/>
                <a:latin typeface="Verdana" panose="020B0604030504040204" pitchFamily="34" charset="0"/>
                <a:ea typeface="Verdana" panose="020B0604030504040204" pitchFamily="34" charset="0"/>
              </a:rPr>
              <a:t>An Attempt at Metadata Enhancement through Machine Learning</a:t>
            </a:r>
            <a:r>
              <a:rPr lang="en-GB" sz="4800" dirty="0">
                <a:effectLst/>
                <a:latin typeface="Verdana" panose="020B0604030504040204" pitchFamily="34" charset="0"/>
                <a:ea typeface="Verdana" panose="020B0604030504040204" pitchFamily="34" charset="0"/>
              </a:rPr>
              <a:t>.  Texas Conference on Digital Libraries (</a:t>
            </a:r>
            <a:r>
              <a:rPr lang="en-GB" sz="4800" u="sng" dirty="0">
                <a:solidFill>
                  <a:srgbClr val="0000FF"/>
                </a:solidFill>
                <a:effectLst/>
                <a:latin typeface="Verdana" panose="020B0604030504040204" pitchFamily="34" charset="0"/>
                <a:ea typeface="Verdana" panose="020B0604030504040204" pitchFamily="34" charset="0"/>
                <a:hlinkClick r:id="rId16"/>
              </a:rPr>
              <a:t>Zoom  Video  and  PPT</a:t>
            </a:r>
            <a:r>
              <a:rPr lang="en-GB" sz="4800" dirty="0">
                <a:effectLst/>
                <a:latin typeface="Verdana" panose="020B0604030504040204" pitchFamily="34" charset="0"/>
                <a:ea typeface="Verdana" panose="020B0604030504040204" pitchFamily="34" charset="0"/>
              </a:rPr>
              <a:t>).  </a:t>
            </a: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a:effectLst/>
                <a:latin typeface="Verdana" panose="020B0604030504040204" pitchFamily="34" charset="0"/>
                <a:ea typeface="Verdana" panose="020B0604030504040204" pitchFamily="34" charset="0"/>
              </a:rPr>
              <a:t>Perl, Judea. (2020</a:t>
            </a:r>
            <a:r>
              <a:rPr lang="en-GB" sz="4800" i="1" dirty="0">
                <a:effectLst/>
                <a:latin typeface="Verdana" panose="020B0604030504040204" pitchFamily="34" charset="0"/>
                <a:ea typeface="Verdana" panose="020B0604030504040204" pitchFamily="34" charset="0"/>
              </a:rPr>
              <a:t>).    Causal Reasoning, Counterfactuals and the Path to Artificial General Intelligence</a:t>
            </a:r>
            <a:r>
              <a:rPr lang="en-GB" sz="4800" dirty="0">
                <a:effectLst/>
                <a:latin typeface="Verdana" panose="020B0604030504040204" pitchFamily="34" charset="0"/>
                <a:ea typeface="Verdana" panose="020B0604030504040204" pitchFamily="34" charset="0"/>
              </a:rPr>
              <a:t>.  (Interviewed by Lex </a:t>
            </a:r>
            <a:r>
              <a:rPr lang="en-GB" sz="4800" dirty="0" err="1">
                <a:effectLst/>
                <a:latin typeface="Verdana" panose="020B0604030504040204" pitchFamily="34" charset="0"/>
                <a:ea typeface="Verdana" panose="020B0604030504040204" pitchFamily="34" charset="0"/>
              </a:rPr>
              <a:t>Fridman</a:t>
            </a:r>
            <a:r>
              <a:rPr lang="en-GB" sz="4800" dirty="0">
                <a:effectLst/>
                <a:latin typeface="Verdana" panose="020B0604030504040204" pitchFamily="34" charset="0"/>
                <a:ea typeface="Verdana" panose="020B0604030504040204" pitchFamily="34" charset="0"/>
              </a:rPr>
              <a:t>)</a:t>
            </a:r>
            <a:br>
              <a:rPr lang="en-GB" sz="4800" dirty="0">
                <a:effectLst/>
                <a:latin typeface="Verdana" panose="020B0604030504040204" pitchFamily="34" charset="0"/>
                <a:ea typeface="Verdana" panose="020B0604030504040204" pitchFamily="34" charset="0"/>
              </a:rPr>
            </a:br>
            <a:r>
              <a:rPr lang="en-GB" sz="4800" dirty="0">
                <a:effectLst/>
                <a:latin typeface="Verdana" panose="020B0604030504040204" pitchFamily="34" charset="0"/>
                <a:ea typeface="Verdana" panose="020B0604030504040204" pitchFamily="34" charset="0"/>
              </a:rPr>
              <a:t> </a:t>
            </a:r>
            <a:r>
              <a:rPr lang="en-GB" sz="4800" u="sng" dirty="0">
                <a:solidFill>
                  <a:srgbClr val="0000FF"/>
                </a:solidFill>
                <a:effectLst/>
                <a:latin typeface="Verdana" panose="020B0604030504040204" pitchFamily="34" charset="0"/>
                <a:ea typeface="Verdana" panose="020B0604030504040204" pitchFamily="34" charset="0"/>
                <a:hlinkClick r:id="rId17"/>
              </a:rPr>
              <a:t>https://www.youtube.com/watch?v=pEBI0vF45ic</a:t>
            </a:r>
            <a:r>
              <a:rPr lang="en-GB" sz="4800" dirty="0">
                <a:effectLst/>
                <a:latin typeface="Verdana" panose="020B0604030504040204" pitchFamily="34" charset="0"/>
                <a:ea typeface="Verdana" panose="020B0604030504040204" pitchFamily="34" charset="0"/>
              </a:rPr>
              <a:t> </a:t>
            </a: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8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800" dirty="0" err="1">
                <a:effectLst/>
                <a:latin typeface="Verdana" panose="020B0604030504040204" pitchFamily="34" charset="0"/>
                <a:ea typeface="Verdana" panose="020B0604030504040204" pitchFamily="34" charset="0"/>
              </a:rPr>
              <a:t>Zsolnai</a:t>
            </a:r>
            <a:r>
              <a:rPr lang="en-GB" sz="4800" dirty="0">
                <a:effectLst/>
                <a:latin typeface="Verdana" panose="020B0604030504040204" pitchFamily="34" charset="0"/>
                <a:ea typeface="Verdana" panose="020B0604030504040204" pitchFamily="34" charset="0"/>
              </a:rPr>
              <a:t>, </a:t>
            </a:r>
            <a:r>
              <a:rPr lang="en-GB" sz="4800" dirty="0" err="1">
                <a:effectLst/>
                <a:latin typeface="Verdana" panose="020B0604030504040204" pitchFamily="34" charset="0"/>
                <a:ea typeface="Verdana" panose="020B0604030504040204" pitchFamily="34" charset="0"/>
              </a:rPr>
              <a:t>Karoly</a:t>
            </a:r>
            <a:r>
              <a:rPr lang="en-GB" sz="4800" dirty="0">
                <a:effectLst/>
                <a:latin typeface="Verdana" panose="020B0604030504040204" pitchFamily="34" charset="0"/>
                <a:ea typeface="Verdana" panose="020B0604030504040204" pitchFamily="34" charset="0"/>
              </a:rPr>
              <a:t>. </a:t>
            </a:r>
            <a:r>
              <a:rPr lang="en-US" sz="4800" dirty="0">
                <a:effectLst/>
                <a:latin typeface="Verdana" panose="020B0604030504040204" pitchFamily="34" charset="0"/>
                <a:ea typeface="Verdana" panose="020B0604030504040204" pitchFamily="34" charset="0"/>
              </a:rPr>
              <a:t>2022.</a:t>
            </a:r>
            <a:r>
              <a:rPr lang="en-GB" sz="4800" dirty="0">
                <a:effectLst/>
                <a:latin typeface="Verdana" panose="020B0604030504040204" pitchFamily="34" charset="0"/>
                <a:ea typeface="Verdana" panose="020B0604030504040204" pitchFamily="34" charset="0"/>
              </a:rPr>
              <a:t>  </a:t>
            </a:r>
            <a:r>
              <a:rPr lang="en-GB" sz="4800" i="1" dirty="0">
                <a:effectLst/>
                <a:latin typeface="Verdana" panose="020B0604030504040204" pitchFamily="34" charset="0"/>
                <a:ea typeface="Verdana" panose="020B0604030504040204" pitchFamily="34" charset="0"/>
              </a:rPr>
              <a:t>Two Minute Papers</a:t>
            </a:r>
            <a:r>
              <a:rPr lang="en-GB" sz="4800" dirty="0">
                <a:effectLst/>
                <a:latin typeface="Verdana" panose="020B0604030504040204" pitchFamily="34" charset="0"/>
                <a:ea typeface="Verdana" panose="020B0604030504040204" pitchFamily="34" charset="0"/>
              </a:rPr>
              <a:t>. Recent AI R&amp;D Papers.  </a:t>
            </a:r>
            <a:r>
              <a:rPr lang="en-US" sz="4800" u="sng" dirty="0">
                <a:solidFill>
                  <a:srgbClr val="0000FF"/>
                </a:solidFill>
                <a:effectLst/>
                <a:latin typeface="Verdana" panose="020B0604030504040204" pitchFamily="34" charset="0"/>
                <a:ea typeface="Verdana" panose="020B0604030504040204" pitchFamily="34" charset="0"/>
                <a:hlinkClick r:id="rId18"/>
              </a:rPr>
              <a:t>https://www.youtube.com/c/K%C3%A1rolyZsolnai/videos</a:t>
            </a:r>
            <a:r>
              <a:rPr lang="en-US" sz="4800" dirty="0">
                <a:effectLst/>
                <a:latin typeface="Verdana" panose="020B0604030504040204" pitchFamily="34" charset="0"/>
                <a:ea typeface="Verdana" panose="020B0604030504040204" pitchFamily="34" charset="0"/>
              </a:rPr>
              <a:t>  </a:t>
            </a:r>
          </a:p>
          <a:p>
            <a:pPr marL="0" marR="0" indent="0" algn="l">
              <a:spcBef>
                <a:spcPts val="0"/>
              </a:spcBef>
              <a:spcAft>
                <a:spcPts val="0"/>
              </a:spcAft>
            </a:pPr>
            <a:r>
              <a:rPr lang="en-US" sz="2800" b="1" dirty="0">
                <a:effectLst/>
                <a:latin typeface="Times New Roman" panose="02020603050405020304" pitchFamily="18" charset="0"/>
                <a:ea typeface="PMingLiU" panose="02020500000000000000" pitchFamily="18" charset="-120"/>
              </a:rPr>
              <a:t>  </a:t>
            </a:r>
            <a:endParaRPr lang="en-US" dirty="0"/>
          </a:p>
        </p:txBody>
      </p:sp>
    </p:spTree>
    <p:extLst>
      <p:ext uri="{BB962C8B-B14F-4D97-AF65-F5344CB8AC3E}">
        <p14:creationId xmlns:p14="http://schemas.microsoft.com/office/powerpoint/2010/main" val="2056730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85A74-3351-7DB8-222C-270AE2306B1D}"/>
              </a:ext>
            </a:extLst>
          </p:cNvPr>
          <p:cNvSpPr>
            <a:spLocks noGrp="1"/>
          </p:cNvSpPr>
          <p:nvPr>
            <p:ph idx="1"/>
          </p:nvPr>
        </p:nvSpPr>
        <p:spPr>
          <a:xfrm>
            <a:off x="514814" y="498629"/>
            <a:ext cx="10515600" cy="4351338"/>
          </a:xfrm>
        </p:spPr>
        <p:txBody>
          <a:bodyPr>
            <a:normAutofit fontScale="25000" lnSpcReduction="20000"/>
          </a:bodyPr>
          <a:lstStyle/>
          <a:p>
            <a:pPr marL="0" marR="0" indent="360045"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400" b="1" dirty="0">
                <a:effectLst/>
                <a:latin typeface="Verdana" panose="020B0604030504040204" pitchFamily="34" charset="0"/>
                <a:ea typeface="Verdana" panose="020B0604030504040204" pitchFamily="34" charset="0"/>
              </a:rPr>
              <a:t>Machine Learning, Data Science and Python Online Courses</a:t>
            </a:r>
            <a:br>
              <a:rPr lang="en-US" sz="4400" b="1" dirty="0">
                <a:effectLst/>
                <a:latin typeface="Verdana" panose="020B0604030504040204" pitchFamily="34" charset="0"/>
                <a:ea typeface="Verdana" panose="020B0604030504040204" pitchFamily="34" charset="0"/>
              </a:rPr>
            </a:br>
            <a:br>
              <a:rPr lang="en-US" sz="4400" b="1" dirty="0">
                <a:effectLst/>
                <a:latin typeface="Verdana" panose="020B0604030504040204" pitchFamily="34" charset="0"/>
                <a:ea typeface="Verdana" panose="020B0604030504040204" pitchFamily="34" charset="0"/>
              </a:rPr>
            </a:br>
            <a:endParaRPr lang="en-US" sz="4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err="1">
                <a:effectLst/>
                <a:latin typeface="Verdana" panose="020B0604030504040204" pitchFamily="34" charset="0"/>
                <a:ea typeface="Verdana" panose="020B0604030504040204" pitchFamily="34" charset="0"/>
              </a:rPr>
              <a:t>Dabrowski</a:t>
            </a:r>
            <a:r>
              <a:rPr lang="en-GB" sz="4400" dirty="0">
                <a:effectLst/>
                <a:latin typeface="Verdana" panose="020B0604030504040204" pitchFamily="34" charset="0"/>
                <a:ea typeface="Verdana" panose="020B0604030504040204" pitchFamily="34" charset="0"/>
              </a:rPr>
              <a:t>, Anna. Digital Carpentry Materials.  </a:t>
            </a:r>
            <a:r>
              <a:rPr lang="en-GB" sz="4400" i="1" u="sng" dirty="0">
                <a:solidFill>
                  <a:srgbClr val="0000FF"/>
                </a:solidFill>
                <a:effectLst/>
                <a:latin typeface="Verdana" panose="020B0604030504040204" pitchFamily="34" charset="0"/>
                <a:ea typeface="Verdana" panose="020B0604030504040204" pitchFamily="34" charset="0"/>
                <a:hlinkClick r:id="rId2"/>
              </a:rPr>
              <a:t>GitHub - </a:t>
            </a:r>
            <a:r>
              <a:rPr lang="en-GB" sz="4400" i="1" u="sng" dirty="0" err="1">
                <a:solidFill>
                  <a:srgbClr val="0000FF"/>
                </a:solidFill>
                <a:effectLst/>
                <a:latin typeface="Verdana" panose="020B0604030504040204" pitchFamily="34" charset="0"/>
                <a:ea typeface="Verdana" panose="020B0604030504040204" pitchFamily="34" charset="0"/>
                <a:hlinkClick r:id="rId2"/>
              </a:rPr>
              <a:t>ajdabrowski</a:t>
            </a:r>
            <a:r>
              <a:rPr lang="en-GB" sz="4400" i="1" u="sng" dirty="0">
                <a:solidFill>
                  <a:srgbClr val="0000FF"/>
                </a:solidFill>
                <a:effectLst/>
                <a:latin typeface="Verdana" panose="020B0604030504040204" pitchFamily="34" charset="0"/>
                <a:ea typeface="Verdana" panose="020B0604030504040204" pitchFamily="34" charset="0"/>
                <a:hlinkClick r:id="rId2"/>
              </a:rPr>
              <a:t>/carpentries-instruction-materials: Materials for teaching Carpentries workshops</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Carin, Lawrence.  </a:t>
            </a:r>
            <a:r>
              <a:rPr lang="en-GB" sz="4400" i="1" dirty="0">
                <a:effectLst/>
                <a:latin typeface="Verdana" panose="020B0604030504040204" pitchFamily="34" charset="0"/>
                <a:ea typeface="Verdana" panose="020B0604030504040204" pitchFamily="34" charset="0"/>
              </a:rPr>
              <a:t>Introduction to Machine Learning</a:t>
            </a:r>
            <a:r>
              <a:rPr lang="en-GB" sz="4400" dirty="0">
                <a:effectLst/>
                <a:latin typeface="Verdana" panose="020B0604030504040204" pitchFamily="34" charset="0"/>
                <a:ea typeface="Verdana" panose="020B0604030504040204" pitchFamily="34" charset="0"/>
              </a:rPr>
              <a:t>.  Coursera (Duke University). Free.  </a:t>
            </a:r>
            <a:r>
              <a:rPr lang="en-GB" sz="4400" u="sng" dirty="0">
                <a:solidFill>
                  <a:srgbClr val="0000FF"/>
                </a:solidFill>
                <a:effectLst/>
                <a:latin typeface="Verdana" panose="020B0604030504040204" pitchFamily="34" charset="0"/>
                <a:ea typeface="Verdana" panose="020B0604030504040204" pitchFamily="34" charset="0"/>
                <a:hlinkClick r:id="rId3"/>
              </a:rPr>
              <a:t>https://www.coursera.org/learn/machine-learning-duke</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err="1">
                <a:effectLst/>
                <a:latin typeface="Verdana" panose="020B0604030504040204" pitchFamily="34" charset="0"/>
                <a:ea typeface="Verdana" panose="020B0604030504040204" pitchFamily="34" charset="0"/>
              </a:rPr>
              <a:t>Fridman</a:t>
            </a:r>
            <a:r>
              <a:rPr lang="en-GB" sz="4400" dirty="0">
                <a:effectLst/>
                <a:latin typeface="Verdana" panose="020B0604030504040204" pitchFamily="34" charset="0"/>
                <a:ea typeface="Verdana" panose="020B0604030504040204" pitchFamily="34" charset="0"/>
              </a:rPr>
              <a:t>, Lev.  </a:t>
            </a:r>
            <a:r>
              <a:rPr lang="en-GB" sz="4400" i="1" dirty="0">
                <a:effectLst/>
                <a:latin typeface="Verdana" panose="020B0604030504040204" pitchFamily="34" charset="0"/>
                <a:ea typeface="Verdana" panose="020B0604030504040204" pitchFamily="34" charset="0"/>
              </a:rPr>
              <a:t>MIT Deep Learning and Artificial Intelligence Lectures</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4"/>
              </a:rPr>
              <a:t>https://deeplearning.mit.edu/</a:t>
            </a:r>
            <a:r>
              <a:rPr lang="en-GB" sz="4400" dirty="0">
                <a:effectLst/>
                <a:latin typeface="Verdana" panose="020B0604030504040204" pitchFamily="34" charset="0"/>
                <a:ea typeface="Verdana" panose="020B0604030504040204" pitchFamily="34" charset="0"/>
              </a:rPr>
              <a:t>  2022.</a:t>
            </a: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err="1">
                <a:effectLst/>
                <a:latin typeface="Verdana" panose="020B0604030504040204" pitchFamily="34" charset="0"/>
                <a:ea typeface="Verdana" panose="020B0604030504040204" pitchFamily="34" charset="0"/>
              </a:rPr>
              <a:t>Gugger</a:t>
            </a:r>
            <a:r>
              <a:rPr lang="en-GB" sz="4400" dirty="0">
                <a:effectLst/>
                <a:latin typeface="Verdana" panose="020B0604030504040204" pitchFamily="34" charset="0"/>
                <a:ea typeface="Verdana" panose="020B0604030504040204" pitchFamily="34" charset="0"/>
              </a:rPr>
              <a:t>, Sylvain and Jeremy Howard.  </a:t>
            </a:r>
            <a:r>
              <a:rPr lang="en-GB" sz="4400" i="1" dirty="0">
                <a:effectLst/>
                <a:latin typeface="Verdana" panose="020B0604030504040204" pitchFamily="34" charset="0"/>
                <a:ea typeface="Verdana" panose="020B0604030504040204" pitchFamily="34" charset="0"/>
              </a:rPr>
              <a:t>Practical Deep Learning for Coders with </a:t>
            </a:r>
            <a:r>
              <a:rPr lang="en-GB" sz="4400" i="1" dirty="0" err="1">
                <a:effectLst/>
                <a:latin typeface="Verdana" panose="020B0604030504040204" pitchFamily="34" charset="0"/>
                <a:ea typeface="Verdana" panose="020B0604030504040204" pitchFamily="34" charset="0"/>
              </a:rPr>
              <a:t>Fastai</a:t>
            </a:r>
            <a:r>
              <a:rPr lang="en-GB" sz="4400" i="1" dirty="0">
                <a:effectLst/>
                <a:latin typeface="Verdana" panose="020B0604030504040204" pitchFamily="34" charset="0"/>
                <a:ea typeface="Verdana" panose="020B0604030504040204" pitchFamily="34" charset="0"/>
              </a:rPr>
              <a:t> and </a:t>
            </a:r>
            <a:r>
              <a:rPr lang="en-GB" sz="4400" i="1" dirty="0" err="1">
                <a:effectLst/>
                <a:latin typeface="Verdana" panose="020B0604030504040204" pitchFamily="34" charset="0"/>
                <a:ea typeface="Verdana" panose="020B0604030504040204" pitchFamily="34" charset="0"/>
              </a:rPr>
              <a:t>Pytorch</a:t>
            </a:r>
            <a:r>
              <a:rPr lang="en-GB" sz="4400" i="1" dirty="0">
                <a:effectLst/>
                <a:latin typeface="Verdana" panose="020B0604030504040204" pitchFamily="34" charset="0"/>
                <a:ea typeface="Verdana" panose="020B0604030504040204" pitchFamily="34" charset="0"/>
              </a:rPr>
              <a:t>: AI Applications without a PhD</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5"/>
              </a:rPr>
              <a:t>https://course.fast.ai/</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Hinton, Geoff.  2016. </a:t>
            </a:r>
            <a:r>
              <a:rPr lang="en-GB" sz="4400" i="1" dirty="0">
                <a:effectLst/>
                <a:latin typeface="Verdana" panose="020B0604030504040204" pitchFamily="34" charset="0"/>
                <a:ea typeface="Verdana" panose="020B0604030504040204" pitchFamily="34" charset="0"/>
              </a:rPr>
              <a:t>Neural Networks for Machine Learning</a:t>
            </a:r>
            <a:r>
              <a:rPr lang="en-GB" sz="4400" dirty="0">
                <a:effectLst/>
                <a:latin typeface="Verdana" panose="020B0604030504040204" pitchFamily="34" charset="0"/>
                <a:ea typeface="Verdana" panose="020B0604030504040204" pitchFamily="34" charset="0"/>
              </a:rPr>
              <a:t>.  (Coursera Course). </a:t>
            </a:r>
            <a:r>
              <a:rPr lang="en-GB" sz="4400" u="sng" dirty="0">
                <a:solidFill>
                  <a:srgbClr val="0000FF"/>
                </a:solidFill>
                <a:effectLst/>
                <a:latin typeface="Verdana" panose="020B0604030504040204" pitchFamily="34" charset="0"/>
                <a:ea typeface="Verdana" panose="020B0604030504040204" pitchFamily="34" charset="0"/>
                <a:hlinkClick r:id="rId6"/>
              </a:rPr>
              <a:t>https://www.youtube.com/watch?v=cbeTc-Urqak&amp;list=PLoRl3Ht4JOcdU872GhiYWf6jwrk_SNhz9</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400" dirty="0">
                <a:effectLst/>
                <a:latin typeface="Verdana" panose="020B0604030504040204" pitchFamily="34" charset="0"/>
                <a:ea typeface="Verdana" panose="020B0604030504040204" pitchFamily="34" charset="0"/>
              </a:rPr>
              <a:t>Lateef, Zulaikha.  </a:t>
            </a:r>
            <a:r>
              <a:rPr lang="en-GB" sz="4400" i="1" dirty="0">
                <a:effectLst/>
                <a:latin typeface="Verdana" panose="020B0604030504040204" pitchFamily="34" charset="0"/>
                <a:ea typeface="Verdana" panose="020B0604030504040204" pitchFamily="34" charset="0"/>
              </a:rPr>
              <a:t>A Comprehensive Guide to Artificial Intelligence with Python</a:t>
            </a:r>
            <a:r>
              <a:rPr lang="en-GB" sz="4400" dirty="0">
                <a:effectLst/>
                <a:latin typeface="Verdana" panose="020B0604030504040204" pitchFamily="34" charset="0"/>
                <a:ea typeface="Verdana" panose="020B0604030504040204" pitchFamily="34" charset="0"/>
              </a:rPr>
              <a:t>.  March 29, 2022.  Retrieved from: </a:t>
            </a:r>
            <a:r>
              <a:rPr lang="en-GB" sz="4400" u="sng" dirty="0">
                <a:solidFill>
                  <a:srgbClr val="0000FF"/>
                </a:solidFill>
                <a:effectLst/>
                <a:latin typeface="Verdana" panose="020B0604030504040204" pitchFamily="34" charset="0"/>
                <a:ea typeface="Verdana" panose="020B0604030504040204" pitchFamily="34" charset="0"/>
                <a:hlinkClick r:id="rId7"/>
              </a:rPr>
              <a:t>https://www.edureka.co/blog/artificial-intelligence-with-python</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i="1" dirty="0">
                <a:effectLst/>
                <a:latin typeface="Verdana" panose="020B0604030504040204" pitchFamily="34" charset="0"/>
                <a:ea typeface="Verdana" panose="020B0604030504040204" pitchFamily="34" charset="0"/>
              </a:rPr>
              <a:t>Machine Learning Crash Course with TensorFlow API.</a:t>
            </a:r>
            <a:r>
              <a:rPr lang="en-GB" sz="4400" dirty="0">
                <a:effectLst/>
                <a:latin typeface="Verdana" panose="020B0604030504040204" pitchFamily="34" charset="0"/>
                <a:ea typeface="Verdana" panose="020B0604030504040204" pitchFamily="34" charset="0"/>
              </a:rPr>
              <a:t>  Google.  (Free).  </a:t>
            </a:r>
            <a:r>
              <a:rPr lang="en-GB" sz="4400" u="sng" dirty="0">
                <a:solidFill>
                  <a:srgbClr val="0000FF"/>
                </a:solidFill>
                <a:effectLst/>
                <a:latin typeface="Verdana" panose="020B0604030504040204" pitchFamily="34" charset="0"/>
                <a:ea typeface="Verdana" panose="020B0604030504040204" pitchFamily="34" charset="0"/>
                <a:hlinkClick r:id="rId8"/>
              </a:rPr>
              <a:t>https://developers.google.com/machine-learning/crash-course</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Ng, Andrew.  </a:t>
            </a:r>
            <a:r>
              <a:rPr lang="en-GB" sz="4400" i="1" dirty="0">
                <a:effectLst/>
                <a:latin typeface="Verdana" panose="020B0604030504040204" pitchFamily="34" charset="0"/>
                <a:ea typeface="Verdana" panose="020B0604030504040204" pitchFamily="34" charset="0"/>
              </a:rPr>
              <a:t>Deep Learning</a:t>
            </a:r>
            <a:r>
              <a:rPr lang="en-GB" sz="4400" dirty="0">
                <a:effectLst/>
                <a:latin typeface="Verdana" panose="020B0604030504040204" pitchFamily="34" charset="0"/>
                <a:ea typeface="Verdana" panose="020B0604030504040204" pitchFamily="34" charset="0"/>
              </a:rPr>
              <a:t>.  Coursera.  </a:t>
            </a:r>
            <a:r>
              <a:rPr lang="en-GB" sz="4400" u="sng" dirty="0">
                <a:solidFill>
                  <a:srgbClr val="0000FF"/>
                </a:solidFill>
                <a:effectLst/>
                <a:latin typeface="Verdana" panose="020B0604030504040204" pitchFamily="34" charset="0"/>
                <a:ea typeface="Verdana" panose="020B0604030504040204" pitchFamily="34" charset="0"/>
                <a:hlinkClick r:id="rId9"/>
              </a:rPr>
              <a:t>https://www.coursera.org/specializations/deep-learning</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dirty="0">
                <a:effectLst/>
                <a:latin typeface="Verdana" panose="020B0604030504040204" pitchFamily="34" charset="0"/>
                <a:ea typeface="Verdana" panose="020B0604030504040204" pitchFamily="34" charset="0"/>
              </a:rPr>
              <a:t>Severance Charles (Professor at U Michigan School of Information).  </a:t>
            </a:r>
            <a:r>
              <a:rPr lang="en-GB" sz="4400" i="1" dirty="0">
                <a:effectLst/>
                <a:latin typeface="Verdana" panose="020B0604030504040204" pitchFamily="34" charset="0"/>
                <a:ea typeface="Verdana" panose="020B0604030504040204" pitchFamily="34" charset="0"/>
              </a:rPr>
              <a:t>Introduction to Python for Everybody</a:t>
            </a:r>
            <a:r>
              <a:rPr lang="en-GB" sz="4400" dirty="0">
                <a:effectLst/>
                <a:latin typeface="Verdana" panose="020B0604030504040204" pitchFamily="34" charset="0"/>
                <a:ea typeface="Verdana" panose="020B0604030504040204" pitchFamily="34" charset="0"/>
              </a:rPr>
              <a:t>.  </a:t>
            </a:r>
            <a:r>
              <a:rPr lang="en-GB" sz="4400" dirty="0" err="1">
                <a:effectLst/>
                <a:latin typeface="Verdana" panose="020B0604030504040204" pitchFamily="34" charset="0"/>
                <a:ea typeface="Verdana" panose="020B0604030504040204" pitchFamily="34" charset="0"/>
              </a:rPr>
              <a:t>Codecamp</a:t>
            </a:r>
            <a:r>
              <a:rPr lang="en-GB" sz="4400" dirty="0">
                <a:effectLst/>
                <a:latin typeface="Verdana" panose="020B0604030504040204" pitchFamily="34" charset="0"/>
                <a:ea typeface="Verdana" panose="020B0604030504040204" pitchFamily="34" charset="0"/>
              </a:rPr>
              <a:t> (Free). </a:t>
            </a:r>
            <a:r>
              <a:rPr lang="en-GB" sz="4400" u="sng" dirty="0">
                <a:solidFill>
                  <a:srgbClr val="0000FF"/>
                </a:solidFill>
                <a:effectLst/>
                <a:latin typeface="Verdana" panose="020B0604030504040204" pitchFamily="34" charset="0"/>
                <a:ea typeface="Verdana" panose="020B0604030504040204" pitchFamily="34" charset="0"/>
                <a:hlinkClick r:id="rId10"/>
              </a:rPr>
              <a:t>https://www.freecodecamp.org/learn/scientific-computing-with-python/python-for-everybody/</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Zhang, A, Lipton, Z., Li Mu, </a:t>
            </a:r>
            <a:r>
              <a:rPr lang="en-GB" sz="4400" dirty="0" err="1">
                <a:effectLst/>
                <a:latin typeface="Verdana" panose="020B0604030504040204" pitchFamily="34" charset="0"/>
                <a:ea typeface="Verdana" panose="020B0604030504040204" pitchFamily="34" charset="0"/>
              </a:rPr>
              <a:t>Smola</a:t>
            </a:r>
            <a:r>
              <a:rPr lang="en-GB" sz="4400" dirty="0">
                <a:effectLst/>
                <a:latin typeface="Verdana" panose="020B0604030504040204" pitchFamily="34" charset="0"/>
                <a:ea typeface="Verdana" panose="020B0604030504040204" pitchFamily="34" charset="0"/>
              </a:rPr>
              <a:t> Al.  </a:t>
            </a:r>
            <a:r>
              <a:rPr lang="en-GB" sz="4400" i="1" dirty="0">
                <a:effectLst/>
                <a:latin typeface="Verdana" panose="020B0604030504040204" pitchFamily="34" charset="0"/>
                <a:ea typeface="Verdana" panose="020B0604030504040204" pitchFamily="34" charset="0"/>
              </a:rPr>
              <a:t>Dive into Deep Learning</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11"/>
              </a:rPr>
              <a:t>https://d2l.ai/index.html</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GB" sz="4400" b="1" dirty="0">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400" b="1" dirty="0">
                <a:effectLst/>
                <a:latin typeface="Verdana" panose="020B0604030504040204" pitchFamily="34" charset="0"/>
                <a:ea typeface="Verdana" panose="020B0604030504040204" pitchFamily="34" charset="0"/>
              </a:rPr>
              <a:t>AI Library Related Conferences and Organizations.  </a:t>
            </a:r>
            <a:br>
              <a:rPr lang="en-GB" sz="4400" b="1" dirty="0">
                <a:effectLst/>
                <a:latin typeface="Verdana" panose="020B0604030504040204" pitchFamily="34" charset="0"/>
                <a:ea typeface="Verdana" panose="020B0604030504040204" pitchFamily="34" charset="0"/>
              </a:rPr>
            </a:br>
            <a:endParaRPr lang="en-GB" sz="4400" b="1"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400" b="1" dirty="0">
                <a:effectLst/>
                <a:latin typeface="Verdana" panose="020B0604030504040204" pitchFamily="34" charset="0"/>
                <a:ea typeface="Verdana" panose="020B0604030504040204" pitchFamily="34" charset="0"/>
              </a:rPr>
            </a:br>
            <a:r>
              <a:rPr lang="en-GB" sz="4400" i="1" dirty="0">
                <a:effectLst/>
                <a:latin typeface="Verdana" panose="020B0604030504040204" pitchFamily="34" charset="0"/>
                <a:ea typeface="Verdana" panose="020B0604030504040204" pitchFamily="34" charset="0"/>
              </a:rPr>
              <a:t>Artificial Intelligence for Data Discovery and Reuse</a:t>
            </a:r>
            <a:r>
              <a:rPr lang="en-GB" sz="4400" dirty="0">
                <a:effectLst/>
                <a:latin typeface="Verdana" panose="020B0604030504040204" pitchFamily="34" charset="0"/>
                <a:ea typeface="Verdana" panose="020B0604030504040204" pitchFamily="34" charset="0"/>
              </a:rPr>
              <a:t> (2019-2022).  Carnegie Mellon.  </a:t>
            </a:r>
            <a:r>
              <a:rPr lang="en-GB" sz="4400" dirty="0">
                <a:effectLst/>
                <a:latin typeface="Verdana" panose="020B0604030504040204" pitchFamily="34" charset="0"/>
                <a:ea typeface="Verdana" panose="020B0604030504040204" pitchFamily="34" charset="0"/>
                <a:hlinkClick r:id="rId12"/>
              </a:rPr>
              <a:t>https://events.library.cmu.edu/</a:t>
            </a:r>
            <a:r>
              <a:rPr lang="en-GB" sz="4400">
                <a:effectLst/>
                <a:latin typeface="Verdana" panose="020B0604030504040204" pitchFamily="34" charset="0"/>
                <a:ea typeface="Verdana" panose="020B0604030504040204" pitchFamily="34" charset="0"/>
                <a:hlinkClick r:id="rId12"/>
              </a:rPr>
              <a:t>aidr2019/</a:t>
            </a:r>
            <a:r>
              <a:rPr lang="en-GB" sz="440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The Carpentries. Foundational Coding and Data Science Skills for  Researchers and Libraries Worldwide  </a:t>
            </a:r>
            <a:r>
              <a:rPr lang="en-GB" sz="4400" u="sng" dirty="0">
                <a:solidFill>
                  <a:srgbClr val="0000FF"/>
                </a:solidFill>
                <a:effectLst/>
                <a:latin typeface="Verdana" panose="020B0604030504040204" pitchFamily="34" charset="0"/>
                <a:ea typeface="Verdana" panose="020B0604030504040204" pitchFamily="34" charset="0"/>
                <a:hlinkClick r:id="rId13"/>
              </a:rPr>
              <a:t>https://carpentries.org/</a:t>
            </a:r>
            <a:r>
              <a:rPr lang="en-GB" sz="4400" dirty="0">
                <a:effectLst/>
                <a:latin typeface="Verdana" panose="020B0604030504040204" pitchFamily="34" charset="0"/>
                <a:ea typeface="Verdana" panose="020B0604030504040204" pitchFamily="34" charset="0"/>
              </a:rPr>
              <a:t>  2022.</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dirty="0">
                <a:effectLst/>
                <a:latin typeface="Verdana" panose="020B0604030504040204" pitchFamily="34" charset="0"/>
                <a:ea typeface="Verdana" panose="020B0604030504040204" pitchFamily="34" charset="0"/>
              </a:rPr>
              <a:t>CLIR Global.  </a:t>
            </a:r>
            <a:r>
              <a:rPr lang="en-GB" sz="4400" i="1" dirty="0">
                <a:effectLst/>
                <a:latin typeface="Verdana" panose="020B0604030504040204" pitchFamily="34" charset="0"/>
                <a:ea typeface="Verdana" panose="020B0604030504040204" pitchFamily="34" charset="0"/>
              </a:rPr>
              <a:t>Council on Library and Information Resources</a:t>
            </a:r>
            <a:r>
              <a:rPr lang="en-GB" sz="4400" dirty="0">
                <a:effectLst/>
                <a:latin typeface="Verdana" panose="020B0604030504040204" pitchFamily="34" charset="0"/>
                <a:ea typeface="Verdana" panose="020B0604030504040204" pitchFamily="34" charset="0"/>
              </a:rPr>
              <a:t>. </a:t>
            </a:r>
            <a:r>
              <a:rPr lang="en-GB" sz="4400" u="sng" dirty="0">
                <a:solidFill>
                  <a:srgbClr val="0000FF"/>
                </a:solidFill>
                <a:effectLst/>
                <a:latin typeface="Verdana" panose="020B0604030504040204" pitchFamily="34" charset="0"/>
                <a:ea typeface="Verdana" panose="020B0604030504040204" pitchFamily="34" charset="0"/>
                <a:hlinkClick r:id="rId14"/>
              </a:rPr>
              <a:t>https://www.clir.org/global/</a:t>
            </a:r>
            <a:r>
              <a:rPr lang="en-GB" sz="4400" dirty="0">
                <a:effectLst/>
                <a:latin typeface="Verdana" panose="020B0604030504040204" pitchFamily="34" charset="0"/>
                <a:ea typeface="Verdana" panose="020B0604030504040204" pitchFamily="34" charset="0"/>
              </a:rPr>
              <a:t>  Postdoctoral Library  AI Program: </a:t>
            </a:r>
            <a:r>
              <a:rPr lang="en-GB" sz="4400" u="sng" dirty="0">
                <a:solidFill>
                  <a:srgbClr val="0000FF"/>
                </a:solidFill>
                <a:effectLst/>
                <a:latin typeface="Verdana" panose="020B0604030504040204" pitchFamily="34" charset="0"/>
                <a:ea typeface="Verdana" panose="020B0604030504040204" pitchFamily="34" charset="0"/>
                <a:hlinkClick r:id="rId15"/>
              </a:rPr>
              <a:t>https://postdoc.clir.org/</a:t>
            </a:r>
            <a:r>
              <a:rPr lang="en-GB" sz="4400" dirty="0">
                <a:effectLst/>
                <a:latin typeface="Verdana" panose="020B0604030504040204" pitchFamily="34" charset="0"/>
                <a:ea typeface="Verdana" panose="020B0604030504040204" pitchFamily="34" charset="0"/>
              </a:rPr>
              <a:t> </a:t>
            </a:r>
            <a:br>
              <a:rPr lang="en-GB" sz="4400" dirty="0">
                <a:effectLst/>
                <a:latin typeface="Verdana" panose="020B0604030504040204" pitchFamily="34" charset="0"/>
                <a:ea typeface="Verdana" panose="020B0604030504040204" pitchFamily="34" charset="0"/>
              </a:rPr>
            </a:br>
            <a:br>
              <a:rPr lang="en-GB" sz="4400" dirty="0">
                <a:effectLst/>
                <a:latin typeface="Verdana" panose="020B0604030504040204" pitchFamily="34" charset="0"/>
                <a:ea typeface="Verdana" panose="020B0604030504040204" pitchFamily="34" charset="0"/>
              </a:rPr>
            </a:br>
            <a:r>
              <a:rPr lang="en-GB" sz="4400" i="1" dirty="0">
                <a:effectLst/>
                <a:latin typeface="Verdana" panose="020B0604030504040204" pitchFamily="34" charset="0"/>
                <a:ea typeface="Verdana" panose="020B0604030504040204" pitchFamily="34" charset="0"/>
              </a:rPr>
              <a:t>Fantastic Futures</a:t>
            </a:r>
            <a:r>
              <a:rPr lang="en-GB" sz="4400" dirty="0">
                <a:effectLst/>
                <a:latin typeface="Verdana" panose="020B0604030504040204" pitchFamily="34" charset="0"/>
                <a:ea typeface="Verdana" panose="020B0604030504040204" pitchFamily="34" charset="0"/>
              </a:rPr>
              <a:t> (Stanford Based).  Norway (2022).  </a:t>
            </a:r>
            <a:r>
              <a:rPr lang="en-GB" sz="4400" u="sng" dirty="0">
                <a:solidFill>
                  <a:srgbClr val="0000FF"/>
                </a:solidFill>
                <a:effectLst/>
                <a:latin typeface="Verdana" panose="020B0604030504040204" pitchFamily="34" charset="0"/>
                <a:ea typeface="Verdana" panose="020B0604030504040204" pitchFamily="34" charset="0"/>
                <a:hlinkClick r:id="rId16"/>
              </a:rPr>
              <a:t>https://www.nb.no/artikler/fantastic-futures/</a:t>
            </a:r>
            <a:r>
              <a:rPr lang="en-GB" sz="4400" dirty="0">
                <a:effectLst/>
                <a:latin typeface="Verdana" panose="020B0604030504040204" pitchFamily="34" charset="0"/>
                <a:ea typeface="Verdana" panose="020B0604030504040204" pitchFamily="34" charset="0"/>
              </a:rPr>
              <a:t>. FY21 (France).  </a:t>
            </a:r>
            <a:r>
              <a:rPr lang="de-DE" sz="4400" dirty="0">
                <a:effectLst/>
                <a:latin typeface="Verdana" panose="020B0604030504040204" pitchFamily="34" charset="0"/>
                <a:ea typeface="Verdana" panose="020B0604030504040204" pitchFamily="34" charset="0"/>
              </a:rPr>
              <a:t>USA Stanford </a:t>
            </a:r>
            <a:r>
              <a:rPr lang="de-DE" sz="4400" u="sng" dirty="0">
                <a:solidFill>
                  <a:srgbClr val="0000FF"/>
                </a:solidFill>
                <a:effectLst/>
                <a:latin typeface="Verdana" panose="020B0604030504040204" pitchFamily="34" charset="0"/>
                <a:ea typeface="Verdana" panose="020B0604030504040204" pitchFamily="34" charset="0"/>
                <a:hlinkClick r:id="rId17"/>
              </a:rPr>
              <a:t>https://library.stanford.edu/projects/fantastic-futures</a:t>
            </a:r>
            <a:r>
              <a:rPr lang="de-DE" sz="4400" dirty="0">
                <a:effectLst/>
                <a:latin typeface="Verdana" panose="020B0604030504040204" pitchFamily="34" charset="0"/>
                <a:ea typeface="Verdana" panose="020B0604030504040204" pitchFamily="34" charset="0"/>
              </a:rPr>
              <a:t>  </a:t>
            </a:r>
            <a:br>
              <a:rPr lang="de-DE" sz="4400" dirty="0">
                <a:effectLst/>
                <a:latin typeface="Verdana" panose="020B0604030504040204" pitchFamily="34" charset="0"/>
                <a:ea typeface="Verdana" panose="020B0604030504040204" pitchFamily="34" charset="0"/>
              </a:rPr>
            </a:br>
            <a:br>
              <a:rPr lang="de-DE" sz="4400" dirty="0">
                <a:effectLst/>
                <a:latin typeface="Verdana" panose="020B0604030504040204" pitchFamily="34" charset="0"/>
                <a:ea typeface="Verdana" panose="020B0604030504040204" pitchFamily="34" charset="0"/>
              </a:rPr>
            </a:br>
            <a:r>
              <a:rPr lang="de-DE" sz="4400" dirty="0">
                <a:effectLst/>
                <a:latin typeface="Verdana" panose="020B0604030504040204" pitchFamily="34" charset="0"/>
                <a:ea typeface="Verdana" panose="020B0604030504040204" pitchFamily="34" charset="0"/>
              </a:rPr>
              <a:t>Leonard, Peter.  </a:t>
            </a:r>
            <a:r>
              <a:rPr lang="en-GB" sz="4400" i="1" dirty="0">
                <a:effectLst/>
                <a:latin typeface="Verdana" panose="020B0604030504040204" pitchFamily="34" charset="0"/>
                <a:ea typeface="Verdana" panose="020B0604030504040204" pitchFamily="34" charset="0"/>
              </a:rPr>
              <a:t>Neural Networks: Machine Vision for the Visual Archive</a:t>
            </a:r>
            <a:r>
              <a:rPr lang="en-GB" sz="4400" dirty="0">
                <a:effectLst/>
                <a:latin typeface="Verdana" panose="020B0604030504040204" pitchFamily="34" charset="0"/>
                <a:ea typeface="Verdana" panose="020B0604030504040204" pitchFamily="34" charset="0"/>
              </a:rPr>
              <a:t>.  Coalition for Networked Information (CNI). 2018.  </a:t>
            </a:r>
            <a:r>
              <a:rPr lang="en-GB" sz="4400" u="sng" dirty="0">
                <a:solidFill>
                  <a:srgbClr val="0000FF"/>
                </a:solidFill>
                <a:effectLst/>
                <a:latin typeface="Verdana" panose="020B0604030504040204" pitchFamily="34" charset="0"/>
                <a:ea typeface="Verdana" panose="020B0604030504040204" pitchFamily="34" charset="0"/>
                <a:hlinkClick r:id="rId18"/>
              </a:rPr>
              <a:t>https://www.cni.org/wp-content/uploads/2018/04/cni_neurel_leonard.pdf</a:t>
            </a:r>
            <a:r>
              <a:rPr lang="en-GB" sz="4400" dirty="0">
                <a:effectLst/>
                <a:latin typeface="Verdana" panose="020B0604030504040204" pitchFamily="34" charset="0"/>
                <a:ea typeface="Verdana" panose="020B0604030504040204" pitchFamily="34" charset="0"/>
              </a:rPr>
              <a:t> </a:t>
            </a:r>
            <a:endParaRPr lang="en-US" sz="4400" dirty="0">
              <a:effectLst/>
              <a:latin typeface="Verdana" panose="020B0604030504040204" pitchFamily="34" charset="0"/>
              <a:ea typeface="Verdana" panose="020B0604030504040204" pitchFamily="34" charset="0"/>
            </a:endParaRPr>
          </a:p>
          <a:p>
            <a:pPr marL="0" marR="0" indent="0" algn="l">
              <a:spcBef>
                <a:spcPts val="0"/>
              </a:spcBef>
              <a:spcAft>
                <a:spcPts val="0"/>
              </a:spcAft>
            </a:pPr>
            <a:r>
              <a:rPr lang="en-GB" sz="2800" dirty="0">
                <a:effectLst/>
                <a:latin typeface="Times New Roman" panose="02020603050405020304" pitchFamily="18" charset="0"/>
                <a:ea typeface="PMingLiU" panose="02020500000000000000" pitchFamily="18" charset="-120"/>
              </a:rPr>
              <a:t> </a:t>
            </a:r>
            <a:endParaRPr lang="en-US" sz="2800" dirty="0">
              <a:effectLst/>
              <a:latin typeface="Times New Roman" panose="02020603050405020304" pitchFamily="18" charset="0"/>
              <a:ea typeface="PMingLiU" panose="02020500000000000000" pitchFamily="18" charset="-120"/>
            </a:endParaRPr>
          </a:p>
          <a:p>
            <a:pPr marL="0" marR="0" indent="0" algn="just">
              <a:spcBef>
                <a:spcPts val="0"/>
              </a:spcBef>
              <a:spcAft>
                <a:spcPts val="0"/>
              </a:spcAft>
            </a:pPr>
            <a:r>
              <a:rPr lang="en-GB" sz="2800" dirty="0">
                <a:effectLst/>
                <a:latin typeface="Times New Roman" panose="02020603050405020304" pitchFamily="18" charset="0"/>
                <a:ea typeface="PMingLiU" panose="02020500000000000000" pitchFamily="18" charset="-120"/>
              </a:rPr>
              <a:t> </a:t>
            </a:r>
            <a:endParaRPr lang="en-US" sz="2800" dirty="0">
              <a:effectLst/>
              <a:latin typeface="Times New Roman" panose="02020603050405020304" pitchFamily="18" charset="0"/>
              <a:ea typeface="PMingLiU" panose="02020500000000000000" pitchFamily="18" charset="-120"/>
            </a:endParaRPr>
          </a:p>
          <a:p>
            <a:endParaRPr lang="en-US" dirty="0"/>
          </a:p>
        </p:txBody>
      </p:sp>
    </p:spTree>
    <p:extLst>
      <p:ext uri="{BB962C8B-B14F-4D97-AF65-F5344CB8AC3E}">
        <p14:creationId xmlns:p14="http://schemas.microsoft.com/office/powerpoint/2010/main" val="57751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F297D-B5FA-9ECF-7470-E40FFC5120D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Steps and Scaffolding Towards Building </a:t>
            </a:r>
            <a:br>
              <a:rPr lang="en-US" sz="3000">
                <a:solidFill>
                  <a:srgbClr val="FFFFFF"/>
                </a:solidFill>
              </a:rPr>
            </a:br>
            <a:r>
              <a:rPr lang="en-US" sz="3000">
                <a:solidFill>
                  <a:srgbClr val="FFFFFF"/>
                </a:solidFill>
              </a:rPr>
              <a:t>Library  AI Infrastructures</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60715D06-96DE-8708-5785-0F3380BAD7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67694" y="2277801"/>
            <a:ext cx="5568505" cy="430641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EEFD7B-FCC5-C2D9-6267-79D2FA12AA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946" y="2626252"/>
            <a:ext cx="5455917" cy="3628184"/>
          </a:xfrm>
          <a:prstGeom prst="rect">
            <a:avLst/>
          </a:prstGeom>
        </p:spPr>
      </p:pic>
    </p:spTree>
    <p:extLst>
      <p:ext uri="{BB962C8B-B14F-4D97-AF65-F5344CB8AC3E}">
        <p14:creationId xmlns:p14="http://schemas.microsoft.com/office/powerpoint/2010/main" val="246559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B7D-5944-9EBF-B3ED-73437B96DAB8}"/>
              </a:ext>
            </a:extLst>
          </p:cNvPr>
          <p:cNvSpPr>
            <a:spLocks noGrp="1"/>
          </p:cNvSpPr>
          <p:nvPr>
            <p:ph type="title"/>
          </p:nvPr>
        </p:nvSpPr>
        <p:spPr>
          <a:xfrm>
            <a:off x="5558589" y="590620"/>
            <a:ext cx="6633391" cy="1325563"/>
          </a:xfrm>
        </p:spPr>
        <p:txBody>
          <a:bodyPr>
            <a:normAutofit fontScale="90000"/>
          </a:bodyPr>
          <a:lstStyle/>
          <a:p>
            <a:r>
              <a:rPr lang="en-US" dirty="0"/>
              <a:t>Last Ten Years Has Shown Incredible Progress of AI</a:t>
            </a:r>
            <a:br>
              <a:rPr lang="en-US" sz="2100" dirty="0"/>
            </a:br>
            <a:br>
              <a:rPr lang="en-US" sz="2100" dirty="0"/>
            </a:br>
            <a:r>
              <a:rPr lang="en-US" sz="2100" dirty="0" err="1"/>
              <a:t>AI</a:t>
            </a:r>
            <a:r>
              <a:rPr lang="en-US" sz="2100" dirty="0"/>
              <a:t> (Machine Learning (Deep Learning)) = </a:t>
            </a:r>
            <a:br>
              <a:rPr lang="en-US" sz="2100" dirty="0"/>
            </a:br>
            <a:r>
              <a:rPr lang="en-US" sz="2100" dirty="0"/>
              <a:t>Better Algorithms  + Greater Computing Power + Large </a:t>
            </a:r>
            <a:r>
              <a:rPr lang="en-US" sz="2100" b="1" dirty="0"/>
              <a:t>Data Sets</a:t>
            </a:r>
          </a:p>
        </p:txBody>
      </p:sp>
      <p:sp>
        <p:nvSpPr>
          <p:cNvPr id="1031" name="Freeform: Shape 103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Oval 103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9CBA97F-01E6-80F2-77F7-28EDA181F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389" b="14111"/>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4087BD12-A178-2493-EADD-60E1779400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06" r="1" b="11130"/>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26" name="Picture 2" descr="what is machine learning ai for Sale OFF 66%">
            <a:extLst>
              <a:ext uri="{FF2B5EF4-FFF2-40B4-BE49-F238E27FC236}">
                <a16:creationId xmlns:a16="http://schemas.microsoft.com/office/drawing/2014/main" id="{94989A6B-9093-CD5D-C1B0-D6BA899285D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6182" r="-2" b="6236"/>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510136-25F7-4C45-B3C3-7017EA0CB30E}"/>
              </a:ext>
            </a:extLst>
          </p:cNvPr>
          <p:cNvSpPr>
            <a:spLocks noGrp="1"/>
          </p:cNvSpPr>
          <p:nvPr>
            <p:ph idx="1"/>
          </p:nvPr>
        </p:nvSpPr>
        <p:spPr>
          <a:xfrm>
            <a:off x="6940296" y="2871982"/>
            <a:ext cx="4668256" cy="3181684"/>
          </a:xfrm>
        </p:spPr>
        <p:txBody>
          <a:bodyPr anchor="t">
            <a:normAutofit/>
          </a:bodyPr>
          <a:lstStyle/>
          <a:p>
            <a:r>
              <a:rPr lang="en-US" sz="1800" dirty="0"/>
              <a:t>Natural Language Processing</a:t>
            </a:r>
            <a:br>
              <a:rPr lang="en-US" sz="1800" dirty="0"/>
            </a:br>
            <a:r>
              <a:rPr lang="en-US" sz="1800" dirty="0"/>
              <a:t>(Speech to Text, Translation)</a:t>
            </a:r>
          </a:p>
          <a:p>
            <a:r>
              <a:rPr lang="en-US" sz="1800" dirty="0"/>
              <a:t>Fraud Detection </a:t>
            </a:r>
            <a:br>
              <a:rPr lang="en-US" sz="1800" dirty="0"/>
            </a:br>
            <a:r>
              <a:rPr lang="en-US" sz="1800" dirty="0"/>
              <a:t>&amp; Cybersecurity</a:t>
            </a:r>
          </a:p>
          <a:p>
            <a:r>
              <a:rPr lang="en-US" sz="1800" dirty="0" err="1"/>
              <a:t>Coversational</a:t>
            </a:r>
            <a:r>
              <a:rPr lang="en-US" sz="1800" dirty="0"/>
              <a:t> Chatbots</a:t>
            </a:r>
            <a:br>
              <a:rPr lang="en-US" sz="1800" dirty="0"/>
            </a:br>
            <a:r>
              <a:rPr lang="en-US" sz="1800" dirty="0"/>
              <a:t>&amp; Robotic Agents</a:t>
            </a:r>
          </a:p>
          <a:p>
            <a:r>
              <a:rPr lang="en-US" sz="1800" dirty="0"/>
              <a:t>Strategic Reasoning (AlphaGo)</a:t>
            </a:r>
          </a:p>
          <a:p>
            <a:r>
              <a:rPr lang="en-US" sz="1800" dirty="0"/>
              <a:t>Computer Vision</a:t>
            </a:r>
            <a:br>
              <a:rPr lang="en-US" sz="1800" dirty="0"/>
            </a:br>
            <a:r>
              <a:rPr lang="en-US" sz="1800" dirty="0"/>
              <a:t>(Facial + Object Recognition</a:t>
            </a:r>
            <a:br>
              <a:rPr lang="en-US" sz="1800" dirty="0"/>
            </a:br>
            <a:r>
              <a:rPr lang="en-US" sz="1800" dirty="0"/>
              <a:t>  Cancer Cell Detection) )</a:t>
            </a:r>
          </a:p>
          <a:p>
            <a:endParaRPr lang="en-US" sz="1800" dirty="0"/>
          </a:p>
          <a:p>
            <a:endParaRPr lang="en-US" sz="1800" dirty="0"/>
          </a:p>
        </p:txBody>
      </p:sp>
    </p:spTree>
    <p:extLst>
      <p:ext uri="{BB962C8B-B14F-4D97-AF65-F5344CB8AC3E}">
        <p14:creationId xmlns:p14="http://schemas.microsoft.com/office/powerpoint/2010/main" val="11542651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9252-4E37-A2D2-6B10-EA0EB9E03E5B}"/>
              </a:ext>
            </a:extLst>
          </p:cNvPr>
          <p:cNvSpPr>
            <a:spLocks noGrp="1"/>
          </p:cNvSpPr>
          <p:nvPr>
            <p:ph type="title"/>
          </p:nvPr>
        </p:nvSpPr>
        <p:spPr/>
        <p:txBody>
          <a:bodyPr>
            <a:normAutofit fontScale="90000"/>
          </a:bodyPr>
          <a:lstStyle/>
          <a:p>
            <a:pPr algn="ctr"/>
            <a:r>
              <a:rPr lang="en-US" dirty="0"/>
              <a:t>AI Has Many Paradigms and  Origins </a:t>
            </a:r>
            <a:br>
              <a:rPr lang="en-US" dirty="0"/>
            </a:br>
            <a:r>
              <a:rPr lang="en-US" sz="1800" dirty="0"/>
              <a:t>Algorithms, Suitable Problem  and Solution Methods</a:t>
            </a:r>
            <a:r>
              <a:rPr lang="en-US" sz="2400" dirty="0"/>
              <a:t>, </a:t>
            </a:r>
            <a:br>
              <a:rPr lang="en-US" sz="2400" dirty="0"/>
            </a:br>
            <a:r>
              <a:rPr lang="en-US" sz="2200" dirty="0"/>
              <a:t>Dr. Pedro Domingos, University of Washington</a:t>
            </a:r>
          </a:p>
        </p:txBody>
      </p:sp>
      <p:graphicFrame>
        <p:nvGraphicFramePr>
          <p:cNvPr id="5" name="Table 5">
            <a:extLst>
              <a:ext uri="{FF2B5EF4-FFF2-40B4-BE49-F238E27FC236}">
                <a16:creationId xmlns:a16="http://schemas.microsoft.com/office/drawing/2014/main" id="{85AB8A5B-E710-E245-5502-69D2ED8E0450}"/>
              </a:ext>
            </a:extLst>
          </p:cNvPr>
          <p:cNvGraphicFramePr>
            <a:graphicFrameLocks noGrp="1"/>
          </p:cNvGraphicFramePr>
          <p:nvPr>
            <p:extLst>
              <p:ext uri="{D42A27DB-BD31-4B8C-83A1-F6EECF244321}">
                <p14:modId xmlns:p14="http://schemas.microsoft.com/office/powerpoint/2010/main" val="4158548398"/>
              </p:ext>
            </p:extLst>
          </p:nvPr>
        </p:nvGraphicFramePr>
        <p:xfrm>
          <a:off x="130629" y="2192207"/>
          <a:ext cx="10022774" cy="4507430"/>
        </p:xfrm>
        <a:graphic>
          <a:graphicData uri="http://schemas.openxmlformats.org/drawingml/2006/table">
            <a:tbl>
              <a:tblPr firstRow="1" bandRow="1">
                <a:tableStyleId>{5C22544A-7EE6-4342-B048-85BDC9FD1C3A}</a:tableStyleId>
              </a:tblPr>
              <a:tblGrid>
                <a:gridCol w="2015110">
                  <a:extLst>
                    <a:ext uri="{9D8B030D-6E8A-4147-A177-3AD203B41FA5}">
                      <a16:colId xmlns:a16="http://schemas.microsoft.com/office/drawing/2014/main" val="1941797262"/>
                    </a:ext>
                  </a:extLst>
                </a:gridCol>
                <a:gridCol w="2001916">
                  <a:extLst>
                    <a:ext uri="{9D8B030D-6E8A-4147-A177-3AD203B41FA5}">
                      <a16:colId xmlns:a16="http://schemas.microsoft.com/office/drawing/2014/main" val="1369570067"/>
                    </a:ext>
                  </a:extLst>
                </a:gridCol>
                <a:gridCol w="2001916">
                  <a:extLst>
                    <a:ext uri="{9D8B030D-6E8A-4147-A177-3AD203B41FA5}">
                      <a16:colId xmlns:a16="http://schemas.microsoft.com/office/drawing/2014/main" val="1276497013"/>
                    </a:ext>
                  </a:extLst>
                </a:gridCol>
                <a:gridCol w="2001916">
                  <a:extLst>
                    <a:ext uri="{9D8B030D-6E8A-4147-A177-3AD203B41FA5}">
                      <a16:colId xmlns:a16="http://schemas.microsoft.com/office/drawing/2014/main" val="1230332350"/>
                    </a:ext>
                  </a:extLst>
                </a:gridCol>
                <a:gridCol w="2001916">
                  <a:extLst>
                    <a:ext uri="{9D8B030D-6E8A-4147-A177-3AD203B41FA5}">
                      <a16:colId xmlns:a16="http://schemas.microsoft.com/office/drawing/2014/main" val="449344444"/>
                    </a:ext>
                  </a:extLst>
                </a:gridCol>
              </a:tblGrid>
              <a:tr h="634248">
                <a:tc>
                  <a:txBody>
                    <a:bodyPr/>
                    <a:lstStyle/>
                    <a:p>
                      <a:r>
                        <a:rPr lang="en-US" dirty="0"/>
                        <a:t>AI Paradigm</a:t>
                      </a:r>
                    </a:p>
                  </a:txBody>
                  <a:tcPr/>
                </a:tc>
                <a:tc>
                  <a:txBody>
                    <a:bodyPr/>
                    <a:lstStyle/>
                    <a:p>
                      <a:r>
                        <a:rPr lang="en-US" dirty="0"/>
                        <a:t>Origin</a:t>
                      </a:r>
                    </a:p>
                  </a:txBody>
                  <a:tcPr/>
                </a:tc>
                <a:tc>
                  <a:txBody>
                    <a:bodyPr/>
                    <a:lstStyle/>
                    <a:p>
                      <a:r>
                        <a:rPr lang="en-US" dirty="0"/>
                        <a:t>Algorithm</a:t>
                      </a:r>
                    </a:p>
                  </a:txBody>
                  <a:tcPr/>
                </a:tc>
                <a:tc>
                  <a:txBody>
                    <a:bodyPr/>
                    <a:lstStyle/>
                    <a:p>
                      <a:r>
                        <a:rPr lang="en-US" dirty="0"/>
                        <a:t>Problem</a:t>
                      </a:r>
                    </a:p>
                  </a:txBody>
                  <a:tcPr/>
                </a:tc>
                <a:tc>
                  <a:txBody>
                    <a:bodyPr/>
                    <a:lstStyle/>
                    <a:p>
                      <a:r>
                        <a:rPr lang="en-US" dirty="0"/>
                        <a:t>Solution</a:t>
                      </a:r>
                    </a:p>
                  </a:txBody>
                  <a:tcPr/>
                </a:tc>
                <a:extLst>
                  <a:ext uri="{0D108BD9-81ED-4DB2-BD59-A6C34878D82A}">
                    <a16:rowId xmlns:a16="http://schemas.microsoft.com/office/drawing/2014/main" val="293497622"/>
                  </a:ext>
                </a:extLst>
              </a:tr>
              <a:tr h="634248">
                <a:tc>
                  <a:txBody>
                    <a:bodyPr/>
                    <a:lstStyle/>
                    <a:p>
                      <a:r>
                        <a:rPr lang="en-US" b="1" dirty="0">
                          <a:highlight>
                            <a:srgbClr val="FFFF00"/>
                          </a:highlight>
                        </a:rPr>
                        <a:t>Deep Learning Machine Learning</a:t>
                      </a:r>
                    </a:p>
                  </a:txBody>
                  <a:tcPr/>
                </a:tc>
                <a:tc>
                  <a:txBody>
                    <a:bodyPr/>
                    <a:lstStyle/>
                    <a:p>
                      <a:r>
                        <a:rPr lang="en-US" b="1" dirty="0">
                          <a:highlight>
                            <a:srgbClr val="FFFF00"/>
                          </a:highlight>
                        </a:rPr>
                        <a:t>Neuroscience</a:t>
                      </a:r>
                      <a:br>
                        <a:rPr lang="en-US" b="1" dirty="0">
                          <a:highlight>
                            <a:srgbClr val="FFFF00"/>
                          </a:highlight>
                        </a:rPr>
                      </a:br>
                      <a:r>
                        <a:rPr lang="en-US" b="1" dirty="0">
                          <a:highlight>
                            <a:srgbClr val="FFFF00"/>
                          </a:highlight>
                        </a:rPr>
                        <a:t>(Neural Nets)</a:t>
                      </a:r>
                    </a:p>
                  </a:txBody>
                  <a:tcPr/>
                </a:tc>
                <a:tc>
                  <a:txBody>
                    <a:bodyPr/>
                    <a:lstStyle/>
                    <a:p>
                      <a:r>
                        <a:rPr lang="en-US" b="1" dirty="0"/>
                        <a:t>Back Propagation</a:t>
                      </a:r>
                      <a:br>
                        <a:rPr lang="en-US" b="1" dirty="0"/>
                      </a:br>
                      <a:r>
                        <a:rPr lang="en-US" b="1" dirty="0"/>
                        <a:t>Neural Nets</a:t>
                      </a:r>
                    </a:p>
                  </a:txBody>
                  <a:tcPr/>
                </a:tc>
                <a:tc>
                  <a:txBody>
                    <a:bodyPr/>
                    <a:lstStyle/>
                    <a:p>
                      <a:r>
                        <a:rPr lang="en-US" dirty="0"/>
                        <a:t>Complex Tasks, Hidden Patterns</a:t>
                      </a:r>
                    </a:p>
                  </a:txBody>
                  <a:tcPr/>
                </a:tc>
                <a:tc>
                  <a:txBody>
                    <a:bodyPr/>
                    <a:lstStyle/>
                    <a:p>
                      <a:r>
                        <a:rPr lang="en-US" dirty="0"/>
                        <a:t>Back propagation</a:t>
                      </a:r>
                    </a:p>
                  </a:txBody>
                  <a:tcPr/>
                </a:tc>
                <a:extLst>
                  <a:ext uri="{0D108BD9-81ED-4DB2-BD59-A6C34878D82A}">
                    <a16:rowId xmlns:a16="http://schemas.microsoft.com/office/drawing/2014/main" val="3122825228"/>
                  </a:ext>
                </a:extLst>
              </a:tr>
              <a:tr h="634248">
                <a:tc>
                  <a:txBody>
                    <a:bodyPr/>
                    <a:lstStyle/>
                    <a:p>
                      <a:r>
                        <a:rPr lang="en-US" b="1" dirty="0"/>
                        <a:t>Symbolic AI</a:t>
                      </a:r>
                    </a:p>
                  </a:txBody>
                  <a:tcPr/>
                </a:tc>
                <a:tc>
                  <a:txBody>
                    <a:bodyPr/>
                    <a:lstStyle/>
                    <a:p>
                      <a:r>
                        <a:rPr lang="en-US" dirty="0"/>
                        <a:t>Logic,  Philosophy</a:t>
                      </a:r>
                    </a:p>
                  </a:txBody>
                  <a:tcPr/>
                </a:tc>
                <a:tc>
                  <a:txBody>
                    <a:bodyPr/>
                    <a:lstStyle/>
                    <a:p>
                      <a:r>
                        <a:rPr lang="en-US" dirty="0"/>
                        <a:t>Inverse Deduction</a:t>
                      </a:r>
                    </a:p>
                  </a:txBody>
                  <a:tcPr/>
                </a:tc>
                <a:tc>
                  <a:txBody>
                    <a:bodyPr/>
                    <a:lstStyle/>
                    <a:p>
                      <a:r>
                        <a:rPr lang="en-US" dirty="0"/>
                        <a:t>Knowledge Composition</a:t>
                      </a:r>
                    </a:p>
                  </a:txBody>
                  <a:tcPr/>
                </a:tc>
                <a:tc>
                  <a:txBody>
                    <a:bodyPr/>
                    <a:lstStyle/>
                    <a:p>
                      <a:r>
                        <a:rPr lang="en-US" dirty="0"/>
                        <a:t>Inverse Deduction</a:t>
                      </a:r>
                    </a:p>
                  </a:txBody>
                  <a:tcPr/>
                </a:tc>
                <a:extLst>
                  <a:ext uri="{0D108BD9-81ED-4DB2-BD59-A6C34878D82A}">
                    <a16:rowId xmlns:a16="http://schemas.microsoft.com/office/drawing/2014/main" val="91095185"/>
                  </a:ext>
                </a:extLst>
              </a:tr>
              <a:tr h="764222">
                <a:tc>
                  <a:txBody>
                    <a:bodyPr/>
                    <a:lstStyle/>
                    <a:p>
                      <a:r>
                        <a:rPr lang="en-US" b="1" dirty="0"/>
                        <a:t>Bayesian Inference</a:t>
                      </a:r>
                    </a:p>
                  </a:txBody>
                  <a:tcPr/>
                </a:tc>
                <a:tc>
                  <a:txBody>
                    <a:bodyPr/>
                    <a:lstStyle/>
                    <a:p>
                      <a:r>
                        <a:rPr lang="en-US" dirty="0"/>
                        <a:t>Statistics, Probability Theory</a:t>
                      </a:r>
                    </a:p>
                  </a:txBody>
                  <a:tcPr/>
                </a:tc>
                <a:tc>
                  <a:txBody>
                    <a:bodyPr/>
                    <a:lstStyle/>
                    <a:p>
                      <a:r>
                        <a:rPr lang="en-US" dirty="0"/>
                        <a:t>Probabilistic Inference</a:t>
                      </a:r>
                    </a:p>
                  </a:txBody>
                  <a:tcPr/>
                </a:tc>
                <a:tc>
                  <a:txBody>
                    <a:bodyPr/>
                    <a:lstStyle/>
                    <a:p>
                      <a:r>
                        <a:rPr lang="en-US" dirty="0"/>
                        <a:t>Uncertainty</a:t>
                      </a:r>
                    </a:p>
                  </a:txBody>
                  <a:tcPr/>
                </a:tc>
                <a:tc>
                  <a:txBody>
                    <a:bodyPr/>
                    <a:lstStyle/>
                    <a:p>
                      <a:r>
                        <a:rPr lang="en-US" dirty="0"/>
                        <a:t>Probabilistic Inference</a:t>
                      </a:r>
                    </a:p>
                  </a:txBody>
                  <a:tcPr/>
                </a:tc>
                <a:extLst>
                  <a:ext uri="{0D108BD9-81ED-4DB2-BD59-A6C34878D82A}">
                    <a16:rowId xmlns:a16="http://schemas.microsoft.com/office/drawing/2014/main" val="4277390662"/>
                  </a:ext>
                </a:extLst>
              </a:tr>
              <a:tr h="634248">
                <a:tc>
                  <a:txBody>
                    <a:bodyPr/>
                    <a:lstStyle/>
                    <a:p>
                      <a:r>
                        <a:rPr lang="en-US" b="1" dirty="0"/>
                        <a:t>Evolutionary Computation</a:t>
                      </a:r>
                    </a:p>
                  </a:txBody>
                  <a:tcPr/>
                </a:tc>
                <a:tc>
                  <a:txBody>
                    <a:bodyPr/>
                    <a:lstStyle/>
                    <a:p>
                      <a:r>
                        <a:rPr lang="en-US" dirty="0"/>
                        <a:t>Evolutionary Biology (Complexity Theory</a:t>
                      </a:r>
                    </a:p>
                  </a:txBody>
                  <a:tcPr/>
                </a:tc>
                <a:tc>
                  <a:txBody>
                    <a:bodyPr/>
                    <a:lstStyle/>
                    <a:p>
                      <a:r>
                        <a:rPr lang="en-US" dirty="0"/>
                        <a:t>Genetic Algorithms</a:t>
                      </a:r>
                    </a:p>
                  </a:txBody>
                  <a:tcPr/>
                </a:tc>
                <a:tc>
                  <a:txBody>
                    <a:bodyPr/>
                    <a:lstStyle/>
                    <a:p>
                      <a:r>
                        <a:rPr lang="en-US" dirty="0"/>
                        <a:t>Structure Discovery</a:t>
                      </a:r>
                    </a:p>
                  </a:txBody>
                  <a:tcPr/>
                </a:tc>
                <a:tc>
                  <a:txBody>
                    <a:bodyPr/>
                    <a:lstStyle/>
                    <a:p>
                      <a:r>
                        <a:rPr lang="en-US" dirty="0"/>
                        <a:t>Genetic Programming</a:t>
                      </a:r>
                    </a:p>
                  </a:txBody>
                  <a:tcPr/>
                </a:tc>
                <a:extLst>
                  <a:ext uri="{0D108BD9-81ED-4DB2-BD59-A6C34878D82A}">
                    <a16:rowId xmlns:a16="http://schemas.microsoft.com/office/drawing/2014/main" val="2216345233"/>
                  </a:ext>
                </a:extLst>
              </a:tr>
              <a:tr h="634248">
                <a:tc>
                  <a:txBody>
                    <a:bodyPr/>
                    <a:lstStyle/>
                    <a:p>
                      <a:r>
                        <a:rPr lang="en-US" b="1" dirty="0"/>
                        <a:t>Reasoning by Analogy</a:t>
                      </a:r>
                    </a:p>
                  </a:txBody>
                  <a:tcPr/>
                </a:tc>
                <a:tc>
                  <a:txBody>
                    <a:bodyPr/>
                    <a:lstStyle/>
                    <a:p>
                      <a:r>
                        <a:rPr lang="en-US" dirty="0"/>
                        <a:t>Psychology</a:t>
                      </a:r>
                    </a:p>
                  </a:txBody>
                  <a:tcPr/>
                </a:tc>
                <a:tc>
                  <a:txBody>
                    <a:bodyPr/>
                    <a:lstStyle/>
                    <a:p>
                      <a:r>
                        <a:rPr lang="en-US" dirty="0"/>
                        <a:t>Kernel Machines</a:t>
                      </a:r>
                      <a:br>
                        <a:rPr lang="en-US" dirty="0"/>
                      </a:br>
                      <a:r>
                        <a:rPr lang="en-US" dirty="0"/>
                        <a:t>(Support  Vector Machines)</a:t>
                      </a:r>
                    </a:p>
                  </a:txBody>
                  <a:tcPr/>
                </a:tc>
                <a:tc>
                  <a:txBody>
                    <a:bodyPr/>
                    <a:lstStyle/>
                    <a:p>
                      <a:r>
                        <a:rPr lang="en-US" dirty="0"/>
                        <a:t>Similarity</a:t>
                      </a:r>
                    </a:p>
                  </a:txBody>
                  <a:tcPr/>
                </a:tc>
                <a:tc>
                  <a:txBody>
                    <a:bodyPr/>
                    <a:lstStyle/>
                    <a:p>
                      <a:r>
                        <a:rPr lang="en-US" dirty="0"/>
                        <a:t>Kernel Machines</a:t>
                      </a:r>
                    </a:p>
                  </a:txBody>
                  <a:tcPr/>
                </a:tc>
                <a:extLst>
                  <a:ext uri="{0D108BD9-81ED-4DB2-BD59-A6C34878D82A}">
                    <a16:rowId xmlns:a16="http://schemas.microsoft.com/office/drawing/2014/main" val="1615430634"/>
                  </a:ext>
                </a:extLst>
              </a:tr>
            </a:tbl>
          </a:graphicData>
        </a:graphic>
      </p:graphicFrame>
      <p:pic>
        <p:nvPicPr>
          <p:cNvPr id="9" name="Picture 8" descr="A picture containing text, newspaper, sign&#10;&#10;Description automatically generated">
            <a:extLst>
              <a:ext uri="{FF2B5EF4-FFF2-40B4-BE49-F238E27FC236}">
                <a16:creationId xmlns:a16="http://schemas.microsoft.com/office/drawing/2014/main" id="{52959EEC-5361-6C36-ACDA-E6DC33BAA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3244" y="2946583"/>
            <a:ext cx="1714933" cy="2590533"/>
          </a:xfrm>
          <a:prstGeom prst="rect">
            <a:avLst/>
          </a:prstGeom>
        </p:spPr>
      </p:pic>
    </p:spTree>
    <p:extLst>
      <p:ext uri="{BB962C8B-B14F-4D97-AF65-F5344CB8AC3E}">
        <p14:creationId xmlns:p14="http://schemas.microsoft.com/office/powerpoint/2010/main" val="104829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9089" y="1985751"/>
            <a:ext cx="7960468" cy="4872249"/>
          </a:xfrm>
          <a:prstGeom prst="rect">
            <a:avLst/>
          </a:prstGeom>
        </p:spPr>
      </p:pic>
      <p:sp>
        <p:nvSpPr>
          <p:cNvPr id="4" name="TextBox 3"/>
          <p:cNvSpPr txBox="1"/>
          <p:nvPr/>
        </p:nvSpPr>
        <p:spPr>
          <a:xfrm>
            <a:off x="9799621" y="6240612"/>
            <a:ext cx="1915909" cy="369332"/>
          </a:xfrm>
          <a:prstGeom prst="rect">
            <a:avLst/>
          </a:prstGeom>
          <a:noFill/>
        </p:spPr>
        <p:txBody>
          <a:bodyPr wrap="none" rtlCol="0">
            <a:spAutoFit/>
          </a:bodyPr>
          <a:lstStyle/>
          <a:p>
            <a:r>
              <a:rPr lang="en-US" dirty="0">
                <a:hlinkClick r:id="rId3"/>
              </a:rPr>
              <a:t>http://data.tdl.org</a:t>
            </a:r>
            <a:endParaRPr lang="en-US" dirty="0"/>
          </a:p>
        </p:txBody>
      </p:sp>
      <p:sp>
        <p:nvSpPr>
          <p:cNvPr id="3" name="TextBox 2">
            <a:extLst>
              <a:ext uri="{FF2B5EF4-FFF2-40B4-BE49-F238E27FC236}">
                <a16:creationId xmlns:a16="http://schemas.microsoft.com/office/drawing/2014/main" id="{068482DB-C9EF-4A2B-A083-DC0701E877C5}"/>
              </a:ext>
            </a:extLst>
          </p:cNvPr>
          <p:cNvSpPr txBox="1"/>
          <p:nvPr/>
        </p:nvSpPr>
        <p:spPr>
          <a:xfrm>
            <a:off x="0" y="228600"/>
            <a:ext cx="12191999" cy="1754326"/>
          </a:xfrm>
          <a:prstGeom prst="rect">
            <a:avLst/>
          </a:prstGeom>
          <a:noFill/>
        </p:spPr>
        <p:txBody>
          <a:bodyPr wrap="square" rtlCol="0">
            <a:spAutoFit/>
          </a:bodyPr>
          <a:lstStyle/>
          <a:p>
            <a:pPr algn="ctr"/>
            <a:r>
              <a:rPr lang="en-US" sz="5400" dirty="0"/>
              <a:t>Recommendation #1: Begin with an Academic  Data Research Repository</a:t>
            </a:r>
          </a:p>
        </p:txBody>
      </p:sp>
      <p:sp>
        <p:nvSpPr>
          <p:cNvPr id="5" name="Oval 4">
            <a:extLst>
              <a:ext uri="{FF2B5EF4-FFF2-40B4-BE49-F238E27FC236}">
                <a16:creationId xmlns:a16="http://schemas.microsoft.com/office/drawing/2014/main" id="{8E4719E5-AC15-A664-5504-1AD0B7B8C69A}"/>
              </a:ext>
            </a:extLst>
          </p:cNvPr>
          <p:cNvSpPr/>
          <p:nvPr/>
        </p:nvSpPr>
        <p:spPr>
          <a:xfrm>
            <a:off x="2289431" y="5687122"/>
            <a:ext cx="5675473" cy="553490"/>
          </a:xfrm>
          <a:prstGeom prst="ellipse">
            <a:avLst/>
          </a:prstGeom>
          <a:solidFill>
            <a:schemeClr val="accent1">
              <a:alpha val="37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22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4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24A192-FE2F-D94D-14D4-2EA4E27F7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6080" y="960438"/>
            <a:ext cx="3495675" cy="1809750"/>
          </a:xfrm>
          <a:prstGeom prst="rect">
            <a:avLst/>
          </a:prstGeom>
        </p:spPr>
      </p:pic>
      <p:pic>
        <p:nvPicPr>
          <p:cNvPr id="7" name="Picture 6">
            <a:extLst>
              <a:ext uri="{FF2B5EF4-FFF2-40B4-BE49-F238E27FC236}">
                <a16:creationId xmlns:a16="http://schemas.microsoft.com/office/drawing/2014/main" id="{524ED326-60EF-E79D-259E-DBCF519036B4}"/>
              </a:ext>
            </a:extLst>
          </p:cNvPr>
          <p:cNvPicPr>
            <a:picLocks noChangeAspect="1"/>
          </p:cNvPicPr>
          <p:nvPr/>
        </p:nvPicPr>
        <p:blipFill>
          <a:blip r:embed="rId3"/>
          <a:stretch>
            <a:fillRect/>
          </a:stretch>
        </p:blipFill>
        <p:spPr>
          <a:xfrm>
            <a:off x="4030539" y="2913641"/>
            <a:ext cx="3441216" cy="1519661"/>
          </a:xfrm>
          <a:prstGeom prst="rect">
            <a:avLst/>
          </a:prstGeom>
        </p:spPr>
      </p:pic>
      <p:pic>
        <p:nvPicPr>
          <p:cNvPr id="3" name="Picture 2">
            <a:extLst>
              <a:ext uri="{FF2B5EF4-FFF2-40B4-BE49-F238E27FC236}">
                <a16:creationId xmlns:a16="http://schemas.microsoft.com/office/drawing/2014/main" id="{FA170426-1636-E71F-1498-95E3F7000462}"/>
              </a:ext>
            </a:extLst>
          </p:cNvPr>
          <p:cNvPicPr>
            <a:picLocks noChangeAspect="1"/>
          </p:cNvPicPr>
          <p:nvPr/>
        </p:nvPicPr>
        <p:blipFill>
          <a:blip r:embed="rId4"/>
          <a:stretch>
            <a:fillRect/>
          </a:stretch>
        </p:blipFill>
        <p:spPr>
          <a:xfrm>
            <a:off x="7574709" y="2770188"/>
            <a:ext cx="3856132" cy="4150937"/>
          </a:xfrm>
          <a:prstGeom prst="rect">
            <a:avLst/>
          </a:prstGeom>
        </p:spPr>
      </p:pic>
      <p:pic>
        <p:nvPicPr>
          <p:cNvPr id="4" name="Content Placeholder 3">
            <a:extLst>
              <a:ext uri="{FF2B5EF4-FFF2-40B4-BE49-F238E27FC236}">
                <a16:creationId xmlns:a16="http://schemas.microsoft.com/office/drawing/2014/main" id="{6B23DA97-F7CE-0197-4C28-7218EBD819BF}"/>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038398" y="4532989"/>
            <a:ext cx="3425498" cy="1112662"/>
          </a:xfrm>
          <a:prstGeom prst="rect">
            <a:avLst/>
          </a:prstGeom>
        </p:spPr>
      </p:pic>
      <p:sp>
        <p:nvSpPr>
          <p:cNvPr id="2" name="Title 1">
            <a:extLst>
              <a:ext uri="{FF2B5EF4-FFF2-40B4-BE49-F238E27FC236}">
                <a16:creationId xmlns:a16="http://schemas.microsoft.com/office/drawing/2014/main" id="{388FCCF9-E92F-F049-B4FE-E8AF36E26912}"/>
              </a:ext>
            </a:extLst>
          </p:cNvPr>
          <p:cNvSpPr>
            <a:spLocks noGrp="1"/>
          </p:cNvSpPr>
          <p:nvPr>
            <p:ph type="title"/>
          </p:nvPr>
        </p:nvSpPr>
        <p:spPr>
          <a:xfrm>
            <a:off x="396846" y="1631576"/>
            <a:ext cx="3495675" cy="3397981"/>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2400" kern="1200" dirty="0">
                <a:solidFill>
                  <a:srgbClr val="FFFFFF"/>
                </a:solidFill>
                <a:latin typeface="+mj-lt"/>
                <a:ea typeface="+mj-ea"/>
                <a:cs typeface="+mj-cs"/>
              </a:rPr>
              <a:t>Clear Trajectory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 Libraries from </a:t>
            </a:r>
            <a:br>
              <a:rPr lang="en-US" sz="2000" kern="1200" dirty="0">
                <a:solidFill>
                  <a:srgbClr val="FFFFFF"/>
                </a:solidFill>
                <a:latin typeface="+mj-lt"/>
                <a:ea typeface="+mj-ea"/>
                <a:cs typeface="+mj-cs"/>
              </a:rPr>
            </a:br>
            <a:r>
              <a:rPr lang="en-US" sz="2000" b="1" kern="1200" dirty="0">
                <a:solidFill>
                  <a:srgbClr val="FFFFFF"/>
                </a:solidFill>
                <a:latin typeface="+mj-lt"/>
                <a:ea typeface="+mj-ea"/>
                <a:cs typeface="+mj-cs"/>
              </a:rPr>
              <a:t>Data</a:t>
            </a:r>
            <a:r>
              <a:rPr lang="en-US" sz="2000" kern="1200" dirty="0">
                <a:solidFill>
                  <a:srgbClr val="FFFFFF"/>
                </a:solidFill>
                <a:latin typeface="+mj-lt"/>
                <a:ea typeface="+mj-ea"/>
                <a:cs typeface="+mj-cs"/>
              </a:rPr>
              <a:t> Collection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To Data Science -&gt; Data Repositories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Analytics -&gt;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Data Visualization &gt; </a:t>
            </a:r>
            <a:br>
              <a:rPr lang="en-US" sz="2000" kern="1200" dirty="0">
                <a:solidFill>
                  <a:srgbClr val="FFFFFF"/>
                </a:solidFill>
                <a:latin typeface="+mj-lt"/>
                <a:ea typeface="+mj-ea"/>
                <a:cs typeface="+mj-cs"/>
              </a:rPr>
            </a:br>
            <a:r>
              <a:rPr lang="en-US" sz="3200" b="1" kern="1200" dirty="0">
                <a:solidFill>
                  <a:srgbClr val="FFFFFF"/>
                </a:solidFill>
                <a:latin typeface="+mj-lt"/>
                <a:ea typeface="+mj-ea"/>
                <a:cs typeface="+mj-cs"/>
              </a:rPr>
              <a:t>AI</a:t>
            </a:r>
          </a:p>
        </p:txBody>
      </p:sp>
      <p:pic>
        <p:nvPicPr>
          <p:cNvPr id="6" name="Picture 5">
            <a:extLst>
              <a:ext uri="{FF2B5EF4-FFF2-40B4-BE49-F238E27FC236}">
                <a16:creationId xmlns:a16="http://schemas.microsoft.com/office/drawing/2014/main" id="{7538B7E4-0F7B-C60E-0CA1-08602B4B81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4709" y="960438"/>
            <a:ext cx="3263900" cy="1809750"/>
          </a:xfrm>
          <a:prstGeom prst="rect">
            <a:avLst/>
          </a:prstGeom>
        </p:spPr>
      </p:pic>
    </p:spTree>
    <p:extLst>
      <p:ext uri="{BB962C8B-B14F-4D97-AF65-F5344CB8AC3E}">
        <p14:creationId xmlns:p14="http://schemas.microsoft.com/office/powerpoint/2010/main" val="279608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What is an  Online Data Research Repository?</a:t>
            </a:r>
            <a:br>
              <a:rPr lang="en-US" b="1" dirty="0"/>
            </a:br>
            <a:endParaRPr lang="en-US" sz="2700" b="1" dirty="0"/>
          </a:p>
        </p:txBody>
      </p:sp>
      <p:graphicFrame>
        <p:nvGraphicFramePr>
          <p:cNvPr id="7" name="Content Placeholder 2">
            <a:extLst>
              <a:ext uri="{FF2B5EF4-FFF2-40B4-BE49-F238E27FC236}">
                <a16:creationId xmlns:a16="http://schemas.microsoft.com/office/drawing/2014/main" id="{91B62D1D-FA0B-0965-4B2E-36D12ABFDEA8}"/>
              </a:ext>
            </a:extLst>
          </p:cNvPr>
          <p:cNvGraphicFramePr>
            <a:graphicFrameLocks noGrp="1"/>
          </p:cNvGraphicFramePr>
          <p:nvPr>
            <p:ph idx="1"/>
            <p:extLst>
              <p:ext uri="{D42A27DB-BD31-4B8C-83A1-F6EECF244321}">
                <p14:modId xmlns:p14="http://schemas.microsoft.com/office/powerpoint/2010/main" val="602892586"/>
              </p:ext>
            </p:extLst>
          </p:nvPr>
        </p:nvGraphicFramePr>
        <p:xfrm>
          <a:off x="1170562" y="1851090"/>
          <a:ext cx="5638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4684" y="3655800"/>
            <a:ext cx="1338682" cy="1026861"/>
          </a:xfrm>
          <a:prstGeom prst="rect">
            <a:avLst/>
          </a:prstGeom>
        </p:spPr>
      </p:pic>
      <p:pic>
        <p:nvPicPr>
          <p:cNvPr id="5" name="Picture 4">
            <a:extLst>
              <a:ext uri="{FF2B5EF4-FFF2-40B4-BE49-F238E27FC236}">
                <a16:creationId xmlns:a16="http://schemas.microsoft.com/office/drawing/2014/main" id="{AF406C2D-DB2A-B0A0-B2E0-0A9AAB8F6092}"/>
              </a:ext>
            </a:extLst>
          </p:cNvPr>
          <p:cNvPicPr>
            <a:picLocks noChangeAspect="1"/>
          </p:cNvPicPr>
          <p:nvPr/>
        </p:nvPicPr>
        <p:blipFill>
          <a:blip r:embed="rId8"/>
          <a:stretch>
            <a:fillRect/>
          </a:stretch>
        </p:blipFill>
        <p:spPr>
          <a:xfrm>
            <a:off x="7073153" y="1690688"/>
            <a:ext cx="4952925" cy="5192129"/>
          </a:xfrm>
          <a:prstGeom prst="rect">
            <a:avLst/>
          </a:prstGeom>
        </p:spPr>
      </p:pic>
    </p:spTree>
    <p:extLst>
      <p:ext uri="{BB962C8B-B14F-4D97-AF65-F5344CB8AC3E}">
        <p14:creationId xmlns:p14="http://schemas.microsoft.com/office/powerpoint/2010/main" val="1947171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3555</TotalTime>
  <Words>4117</Words>
  <Application>Microsoft Office PowerPoint</Application>
  <PresentationFormat>Widescreen</PresentationFormat>
  <Paragraphs>237</Paragraphs>
  <Slides>37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Calibri</vt:lpstr>
      <vt:lpstr>Calibri Light</vt:lpstr>
      <vt:lpstr>CourierNewPSMT</vt:lpstr>
      <vt:lpstr>LibreFranklin-Regular</vt:lpstr>
      <vt:lpstr>Open Sans</vt:lpstr>
      <vt:lpstr>Times</vt:lpstr>
      <vt:lpstr>Times New Roman</vt:lpstr>
      <vt:lpstr>TimesNewRomanPSMT</vt:lpstr>
      <vt:lpstr>Tw Cen MT</vt:lpstr>
      <vt:lpstr>Verdana</vt:lpstr>
      <vt:lpstr>Office Theme</vt:lpstr>
      <vt:lpstr>Steps Towards Building  Library AI Infrastructures and Programs (Research Data Repositories, Scholarly Research Ecosystems and  AI Scaffolding)</vt:lpstr>
      <vt:lpstr>Laddered Processes Towards Building  Library AI Awareness &amp; Competencies Awareness, Building Skills, Knowledge, Mastery</vt:lpstr>
      <vt:lpstr>Texas State University Libraries</vt:lpstr>
      <vt:lpstr>Steps and Scaffolding Towards Building  Library  AI Infrastructures</vt:lpstr>
      <vt:lpstr>Last Ten Years Has Shown Incredible Progress of AI  AI (Machine Learning (Deep Learning)) =  Better Algorithms  + Greater Computing Power + Large Data Sets</vt:lpstr>
      <vt:lpstr>AI Has Many Paradigms and  Origins  Algorithms, Suitable Problem  and Solution Methods,  Dr. Pedro Domingos, University of Washington</vt:lpstr>
      <vt:lpstr>PowerPoint Presentation</vt:lpstr>
      <vt:lpstr>Clear Trajectory   in Libraries from  Data Collection  To Data Science -&gt; Data Repositories -&gt;  Data Analytics -&gt;  Data Visualization &gt;  AI</vt:lpstr>
      <vt:lpstr> What is an  Online Data Research Repository? </vt:lpstr>
      <vt:lpstr>PowerPoint Presentation</vt:lpstr>
      <vt:lpstr>Data Repositories Allow Building Skills For AI  Data Organization, Data Cleaning, Structured Data Citation, Sensitive Data and Metadata Schemas</vt:lpstr>
      <vt:lpstr>The Research Data Repository Lifecycle  Setting Better Foundations &amp; Organization for AI  Infrastructures</vt:lpstr>
      <vt:lpstr>Recommendation #2: Digital Scholarship Ecosystems, Foundations for AI Six Open Source  Software Components</vt:lpstr>
      <vt:lpstr>Open Science,  Data Research Repositories, Discovery  and AI</vt:lpstr>
      <vt:lpstr>PowerPoint Presentation</vt:lpstr>
      <vt:lpstr> Metadata and Image Data for Download  From Data Repository</vt:lpstr>
      <vt:lpstr>PowerPoint Presentation</vt:lpstr>
      <vt:lpstr>PowerPoint Presentation</vt:lpstr>
      <vt:lpstr>Digital Scholarship Ecosystem Centered on Research Data Repository and Collections Repository</vt:lpstr>
      <vt:lpstr>Part II: Human Resource Infrastructures  (Working Teams)</vt:lpstr>
      <vt:lpstr>Data Visualization &amp; Analytics Specialist    </vt:lpstr>
      <vt:lpstr>Further Learning Paths: Data to Carpentries Foundational Coding  and Data Science Skills for researchers Worldwide </vt:lpstr>
      <vt:lpstr>Conferences and Learning  Library IT and Digital Services May Be Getting Interested in AI</vt:lpstr>
      <vt:lpstr>R&amp;D &amp; Learning, Area 1: Digital and Web Services  Deep Learning  Models and Convolutional Neural Nets </vt:lpstr>
      <vt:lpstr>Area II: Metadata, Wikidata, Semantic Web, AI</vt:lpstr>
      <vt:lpstr>Workshops and Training IDEA Institute on Artificial Intelligence (Recommendation Letter, July, 2022)</vt:lpstr>
      <vt:lpstr>Steps  Towards  AI: Learning Python, Spring 2022</vt:lpstr>
      <vt:lpstr>Area III: Ocelot Chatbot Administrator</vt:lpstr>
      <vt:lpstr>Libraries  are Complex Adaptive Non-Linear Dynamic Systems  Emergence, Chaos Theory Complexity, Genetic Algorithms    </vt:lpstr>
      <vt:lpstr>TEXAS STATE  AI WORKING GROUP (AIWG)</vt:lpstr>
      <vt:lpstr>Next Steps: A Graduate Student or Two</vt:lpstr>
      <vt:lpstr>Future Steps:  AI Postdoctoral Fellows and Permanent Library AI Positions</vt:lpstr>
      <vt:lpstr>Steps and Ideas For Scaffolding Towards Library  AI Projects and Foundational  Infrastructure  Success</vt:lpstr>
      <vt:lpstr>Questions/Comments</vt:lpstr>
      <vt:lpstr>References and Further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Towards Building  Library AI Infrastructures (Research Data Repositories, Scholarly Research Ecosystems and AI Scaffolding)</dc:title>
  <dc:creator>Uzwyshyn, Raymond J</dc:creator>
  <cp:lastModifiedBy>Uzwyshyn, Raymond J</cp:lastModifiedBy>
  <cp:revision>39</cp:revision>
  <dcterms:created xsi:type="dcterms:W3CDTF">2022-06-05T16:14:58Z</dcterms:created>
  <dcterms:modified xsi:type="dcterms:W3CDTF">2022-07-12T15:34:54Z</dcterms:modified>
</cp:coreProperties>
</file>