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01" r:id="rId3"/>
    <p:sldId id="311" r:id="rId4"/>
    <p:sldId id="363" r:id="rId5"/>
    <p:sldId id="365" r:id="rId6"/>
    <p:sldId id="360" r:id="rId7"/>
    <p:sldId id="286" r:id="rId8"/>
    <p:sldId id="258" r:id="rId9"/>
    <p:sldId id="259" r:id="rId10"/>
    <p:sldId id="257" r:id="rId11"/>
    <p:sldId id="260" r:id="rId12"/>
    <p:sldId id="379" r:id="rId13"/>
    <p:sldId id="371" r:id="rId14"/>
    <p:sldId id="374" r:id="rId15"/>
    <p:sldId id="373" r:id="rId16"/>
    <p:sldId id="261" r:id="rId17"/>
    <p:sldId id="262" r:id="rId18"/>
    <p:sldId id="383" r:id="rId19"/>
    <p:sldId id="384" r:id="rId20"/>
    <p:sldId id="376" r:id="rId21"/>
    <p:sldId id="377" r:id="rId22"/>
    <p:sldId id="385" r:id="rId23"/>
    <p:sldId id="380" r:id="rId24"/>
    <p:sldId id="364" r:id="rId25"/>
    <p:sldId id="366" r:id="rId26"/>
    <p:sldId id="378" r:id="rId27"/>
    <p:sldId id="381" r:id="rId28"/>
    <p:sldId id="287" r:id="rId29"/>
    <p:sldId id="375" r:id="rId30"/>
    <p:sldId id="382" r:id="rId31"/>
    <p:sldId id="263" r:id="rId32"/>
    <p:sldId id="264" r:id="rId33"/>
    <p:sldId id="265" r:id="rId34"/>
    <p:sldId id="266" r:id="rId35"/>
    <p:sldId id="267" r:id="rId36"/>
    <p:sldId id="268" r:id="rId37"/>
    <p:sldId id="269" r:id="rId38"/>
    <p:sldId id="270" r:id="rId39"/>
    <p:sldId id="27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06" autoAdjust="0"/>
    <p:restoredTop sz="94660"/>
  </p:normalViewPr>
  <p:slideViewPr>
    <p:cSldViewPr snapToGrid="0">
      <p:cViewPr varScale="1">
        <p:scale>
          <a:sx n="82" d="100"/>
          <a:sy n="82" d="100"/>
        </p:scale>
        <p:origin x="9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15ED7F-9CFB-42E3-9AC3-70A2F78BCCF3}"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5838DB8D-B12F-44FB-88ED-61EAD38D858B}">
      <dgm:prSet/>
      <dgm:spPr/>
      <dgm:t>
        <a:bodyPr/>
        <a:lstStyle/>
        <a:p>
          <a:r>
            <a:rPr lang="en-US" dirty="0"/>
            <a:t>Platform to  Manage Researcher and Institutions Data/Metadata</a:t>
          </a:r>
          <a:br>
            <a:rPr lang="en-US" dirty="0"/>
          </a:br>
          <a:endParaRPr lang="en-US" dirty="0"/>
        </a:p>
      </dgm:t>
    </dgm:pt>
    <dgm:pt modelId="{EF6F5FA1-E444-4043-8483-E5D5B9695042}" type="parTrans" cxnId="{3B572C8E-3B28-458B-B47D-EE238A97CCF1}">
      <dgm:prSet/>
      <dgm:spPr/>
      <dgm:t>
        <a:bodyPr/>
        <a:lstStyle/>
        <a:p>
          <a:endParaRPr lang="en-US"/>
        </a:p>
      </dgm:t>
    </dgm:pt>
    <dgm:pt modelId="{C62C3522-66C3-40A6-8FF8-9EAE34160607}" type="sibTrans" cxnId="{3B572C8E-3B28-458B-B47D-EE238A97CCF1}">
      <dgm:prSet/>
      <dgm:spPr/>
      <dgm:t>
        <a:bodyPr/>
        <a:lstStyle/>
        <a:p>
          <a:endParaRPr lang="en-US"/>
        </a:p>
      </dgm:t>
    </dgm:pt>
    <dgm:pt modelId="{1AEE2417-E7F8-4A34-9989-ED0A3825A09E}">
      <dgm:prSet/>
      <dgm:spPr/>
      <dgm:t>
        <a:bodyPr/>
        <a:lstStyle/>
        <a:p>
          <a:r>
            <a:rPr lang="en-US" dirty="0" err="1"/>
            <a:t>Permalinking</a:t>
          </a:r>
          <a:r>
            <a:rPr lang="en-US" dirty="0"/>
            <a:t> Strategy for Data Citation </a:t>
          </a:r>
          <a:br>
            <a:rPr lang="en-US" dirty="0"/>
          </a:br>
          <a:endParaRPr lang="en-US" dirty="0"/>
        </a:p>
      </dgm:t>
    </dgm:pt>
    <dgm:pt modelId="{1DD8FED1-DCF2-40B5-8C88-7A3D744AF346}" type="parTrans" cxnId="{F8E602DE-F9D2-4297-8BF4-072F15E079EF}">
      <dgm:prSet/>
      <dgm:spPr/>
      <dgm:t>
        <a:bodyPr/>
        <a:lstStyle/>
        <a:p>
          <a:endParaRPr lang="en-US"/>
        </a:p>
      </dgm:t>
    </dgm:pt>
    <dgm:pt modelId="{3FDF9E62-9D7A-4758-AF41-482CF38D5F55}" type="sibTrans" cxnId="{F8E602DE-F9D2-4297-8BF4-072F15E079EF}">
      <dgm:prSet/>
      <dgm:spPr/>
      <dgm:t>
        <a:bodyPr/>
        <a:lstStyle/>
        <a:p>
          <a:endParaRPr lang="en-US"/>
        </a:p>
      </dgm:t>
    </dgm:pt>
    <dgm:pt modelId="{5F845B76-23C1-4209-BAA4-9568D05FE2A1}">
      <dgm:prSet/>
      <dgm:spPr/>
      <dgm:t>
        <a:bodyPr/>
        <a:lstStyle/>
        <a:p>
          <a:r>
            <a:rPr lang="en-US"/>
            <a:t>Way to Manage Large Grant Compliance</a:t>
          </a:r>
          <a:br>
            <a:rPr lang="en-US"/>
          </a:br>
          <a:endParaRPr lang="en-US"/>
        </a:p>
      </dgm:t>
    </dgm:pt>
    <dgm:pt modelId="{22AD562C-BFAB-4FC8-A375-51F834F5FE9F}" type="parTrans" cxnId="{61E9128B-5679-4E75-AF40-DB861AE3A9DC}">
      <dgm:prSet/>
      <dgm:spPr/>
      <dgm:t>
        <a:bodyPr/>
        <a:lstStyle/>
        <a:p>
          <a:endParaRPr lang="en-US"/>
        </a:p>
      </dgm:t>
    </dgm:pt>
    <dgm:pt modelId="{BF308FD7-5B1D-482D-96DA-099F01580746}" type="sibTrans" cxnId="{61E9128B-5679-4E75-AF40-DB861AE3A9DC}">
      <dgm:prSet/>
      <dgm:spPr/>
      <dgm:t>
        <a:bodyPr/>
        <a:lstStyle/>
        <a:p>
          <a:endParaRPr lang="en-US"/>
        </a:p>
      </dgm:t>
    </dgm:pt>
    <dgm:pt modelId="{1EC9E5A5-7BD8-4DAD-BE74-E2A3595FAD2C}">
      <dgm:prSet/>
      <dgm:spPr/>
      <dgm:t>
        <a:bodyPr/>
        <a:lstStyle/>
        <a:p>
          <a:r>
            <a:rPr lang="en-US"/>
            <a:t>Data Archiving and Sharing Strategy</a:t>
          </a:r>
        </a:p>
      </dgm:t>
    </dgm:pt>
    <dgm:pt modelId="{07F73D01-7A87-4F16-A53A-FB9E063687D2}" type="parTrans" cxnId="{AE86CEA0-CD0D-4B44-8145-37BE86EE027D}">
      <dgm:prSet/>
      <dgm:spPr/>
      <dgm:t>
        <a:bodyPr/>
        <a:lstStyle/>
        <a:p>
          <a:endParaRPr lang="en-US"/>
        </a:p>
      </dgm:t>
    </dgm:pt>
    <dgm:pt modelId="{B12E54DD-9737-41AC-9BE3-D533E28FFC33}" type="sibTrans" cxnId="{AE86CEA0-CD0D-4B44-8145-37BE86EE027D}">
      <dgm:prSet/>
      <dgm:spPr/>
      <dgm:t>
        <a:bodyPr/>
        <a:lstStyle/>
        <a:p>
          <a:endParaRPr lang="en-US"/>
        </a:p>
      </dgm:t>
    </dgm:pt>
    <dgm:pt modelId="{F8E33BE9-83F3-4A40-A2D2-9DFB8291736D}" type="pres">
      <dgm:prSet presAssocID="{5115ED7F-9CFB-42E3-9AC3-70A2F78BCCF3}" presName="matrix" presStyleCnt="0">
        <dgm:presLayoutVars>
          <dgm:chMax val="1"/>
          <dgm:dir/>
          <dgm:resizeHandles val="exact"/>
        </dgm:presLayoutVars>
      </dgm:prSet>
      <dgm:spPr/>
    </dgm:pt>
    <dgm:pt modelId="{B9965ED3-409D-4E9B-82F1-F07373CAE77E}" type="pres">
      <dgm:prSet presAssocID="{5115ED7F-9CFB-42E3-9AC3-70A2F78BCCF3}" presName="axisShape" presStyleLbl="bgShp" presStyleIdx="0" presStyleCnt="1" custLinFactNeighborX="-821" custLinFactNeighborY="8894"/>
      <dgm:spPr/>
    </dgm:pt>
    <dgm:pt modelId="{E84179C0-0DA0-4583-94D5-1E49F0A57F80}" type="pres">
      <dgm:prSet presAssocID="{5115ED7F-9CFB-42E3-9AC3-70A2F78BCCF3}" presName="rect1" presStyleLbl="node1" presStyleIdx="0" presStyleCnt="4">
        <dgm:presLayoutVars>
          <dgm:chMax val="0"/>
          <dgm:chPref val="0"/>
          <dgm:bulletEnabled val="1"/>
        </dgm:presLayoutVars>
      </dgm:prSet>
      <dgm:spPr/>
    </dgm:pt>
    <dgm:pt modelId="{E623E17A-4889-4ABE-9DE1-545D1E93685F}" type="pres">
      <dgm:prSet presAssocID="{5115ED7F-9CFB-42E3-9AC3-70A2F78BCCF3}" presName="rect2" presStyleLbl="node1" presStyleIdx="1" presStyleCnt="4" custLinFactNeighborX="2990" custLinFactNeighborY="4485">
        <dgm:presLayoutVars>
          <dgm:chMax val="0"/>
          <dgm:chPref val="0"/>
          <dgm:bulletEnabled val="1"/>
        </dgm:presLayoutVars>
      </dgm:prSet>
      <dgm:spPr/>
    </dgm:pt>
    <dgm:pt modelId="{0D14859F-6B6F-47B4-8367-9F979911C317}" type="pres">
      <dgm:prSet presAssocID="{5115ED7F-9CFB-42E3-9AC3-70A2F78BCCF3}" presName="rect3" presStyleLbl="node1" presStyleIdx="2" presStyleCnt="4">
        <dgm:presLayoutVars>
          <dgm:chMax val="0"/>
          <dgm:chPref val="0"/>
          <dgm:bulletEnabled val="1"/>
        </dgm:presLayoutVars>
      </dgm:prSet>
      <dgm:spPr/>
    </dgm:pt>
    <dgm:pt modelId="{5AFB3BCB-E7C3-442F-8FBA-BB3EBFC8576A}" type="pres">
      <dgm:prSet presAssocID="{5115ED7F-9CFB-42E3-9AC3-70A2F78BCCF3}" presName="rect4" presStyleLbl="node1" presStyleIdx="3" presStyleCnt="4">
        <dgm:presLayoutVars>
          <dgm:chMax val="0"/>
          <dgm:chPref val="0"/>
          <dgm:bulletEnabled val="1"/>
        </dgm:presLayoutVars>
      </dgm:prSet>
      <dgm:spPr/>
    </dgm:pt>
  </dgm:ptLst>
  <dgm:cxnLst>
    <dgm:cxn modelId="{EB0A862A-3D46-48EA-8B60-E7E08F51DE4B}" type="presOf" srcId="{5F845B76-23C1-4209-BAA4-9568D05FE2A1}" destId="{0D14859F-6B6F-47B4-8367-9F979911C317}" srcOrd="0" destOrd="0" presId="urn:microsoft.com/office/officeart/2005/8/layout/matrix2"/>
    <dgm:cxn modelId="{0B5C6140-0475-4860-B61F-FF80EB7AD7A7}" type="presOf" srcId="{1EC9E5A5-7BD8-4DAD-BE74-E2A3595FAD2C}" destId="{5AFB3BCB-E7C3-442F-8FBA-BB3EBFC8576A}" srcOrd="0" destOrd="0" presId="urn:microsoft.com/office/officeart/2005/8/layout/matrix2"/>
    <dgm:cxn modelId="{61E9128B-5679-4E75-AF40-DB861AE3A9DC}" srcId="{5115ED7F-9CFB-42E3-9AC3-70A2F78BCCF3}" destId="{5F845B76-23C1-4209-BAA4-9568D05FE2A1}" srcOrd="2" destOrd="0" parTransId="{22AD562C-BFAB-4FC8-A375-51F834F5FE9F}" sibTransId="{BF308FD7-5B1D-482D-96DA-099F01580746}"/>
    <dgm:cxn modelId="{3B572C8E-3B28-458B-B47D-EE238A97CCF1}" srcId="{5115ED7F-9CFB-42E3-9AC3-70A2F78BCCF3}" destId="{5838DB8D-B12F-44FB-88ED-61EAD38D858B}" srcOrd="0" destOrd="0" parTransId="{EF6F5FA1-E444-4043-8483-E5D5B9695042}" sibTransId="{C62C3522-66C3-40A6-8FF8-9EAE34160607}"/>
    <dgm:cxn modelId="{713E7E9F-9EF3-4072-BE71-F5203CA54792}" type="presOf" srcId="{5838DB8D-B12F-44FB-88ED-61EAD38D858B}" destId="{E84179C0-0DA0-4583-94D5-1E49F0A57F80}" srcOrd="0" destOrd="0" presId="urn:microsoft.com/office/officeart/2005/8/layout/matrix2"/>
    <dgm:cxn modelId="{AE86CEA0-CD0D-4B44-8145-37BE86EE027D}" srcId="{5115ED7F-9CFB-42E3-9AC3-70A2F78BCCF3}" destId="{1EC9E5A5-7BD8-4DAD-BE74-E2A3595FAD2C}" srcOrd="3" destOrd="0" parTransId="{07F73D01-7A87-4F16-A53A-FB9E063687D2}" sibTransId="{B12E54DD-9737-41AC-9BE3-D533E28FFC33}"/>
    <dgm:cxn modelId="{A16051C0-6E9E-4642-96B5-3F9AA4C2073E}" type="presOf" srcId="{1AEE2417-E7F8-4A34-9989-ED0A3825A09E}" destId="{E623E17A-4889-4ABE-9DE1-545D1E93685F}" srcOrd="0" destOrd="0" presId="urn:microsoft.com/office/officeart/2005/8/layout/matrix2"/>
    <dgm:cxn modelId="{C1E374D2-F02F-4997-83D4-0A396A5244BF}" type="presOf" srcId="{5115ED7F-9CFB-42E3-9AC3-70A2F78BCCF3}" destId="{F8E33BE9-83F3-4A40-A2D2-9DFB8291736D}" srcOrd="0" destOrd="0" presId="urn:microsoft.com/office/officeart/2005/8/layout/matrix2"/>
    <dgm:cxn modelId="{F8E602DE-F9D2-4297-8BF4-072F15E079EF}" srcId="{5115ED7F-9CFB-42E3-9AC3-70A2F78BCCF3}" destId="{1AEE2417-E7F8-4A34-9989-ED0A3825A09E}" srcOrd="1" destOrd="0" parTransId="{1DD8FED1-DCF2-40B5-8C88-7A3D744AF346}" sibTransId="{3FDF9E62-9D7A-4758-AF41-482CF38D5F55}"/>
    <dgm:cxn modelId="{B5C0DDDF-EFD9-48C8-AADD-549C3F0BCECD}" type="presParOf" srcId="{F8E33BE9-83F3-4A40-A2D2-9DFB8291736D}" destId="{B9965ED3-409D-4E9B-82F1-F07373CAE77E}" srcOrd="0" destOrd="0" presId="urn:microsoft.com/office/officeart/2005/8/layout/matrix2"/>
    <dgm:cxn modelId="{0C70B1F8-7787-4BE2-A115-47B5175828C1}" type="presParOf" srcId="{F8E33BE9-83F3-4A40-A2D2-9DFB8291736D}" destId="{E84179C0-0DA0-4583-94D5-1E49F0A57F80}" srcOrd="1" destOrd="0" presId="urn:microsoft.com/office/officeart/2005/8/layout/matrix2"/>
    <dgm:cxn modelId="{200F092C-0A1C-45C8-9927-D47D4BBD6316}" type="presParOf" srcId="{F8E33BE9-83F3-4A40-A2D2-9DFB8291736D}" destId="{E623E17A-4889-4ABE-9DE1-545D1E93685F}" srcOrd="2" destOrd="0" presId="urn:microsoft.com/office/officeart/2005/8/layout/matrix2"/>
    <dgm:cxn modelId="{E41ECF60-CDE7-4209-B5B8-313B4632A095}" type="presParOf" srcId="{F8E33BE9-83F3-4A40-A2D2-9DFB8291736D}" destId="{0D14859F-6B6F-47B4-8367-9F979911C317}" srcOrd="3" destOrd="0" presId="urn:microsoft.com/office/officeart/2005/8/layout/matrix2"/>
    <dgm:cxn modelId="{18729AB2-C0A8-473E-9216-87277204AE0D}" type="presParOf" srcId="{F8E33BE9-83F3-4A40-A2D2-9DFB8291736D}" destId="{5AFB3BCB-E7C3-442F-8FBA-BB3EBFC8576A}"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91781C-2E3A-443C-AB5E-261D4E564F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780BA40-3C27-4928-A2AA-B90358FE38B4}">
      <dgm:prSet custT="1"/>
      <dgm:spPr/>
      <dgm:t>
        <a:bodyPr/>
        <a:lstStyle/>
        <a:p>
          <a:pPr algn="ctr"/>
          <a:r>
            <a:rPr lang="en-US" sz="2200" b="1" dirty="0"/>
            <a:t>TWO PRIMARY COMPONENTS</a:t>
          </a:r>
          <a:endParaRPr lang="en-US" sz="2200" dirty="0"/>
        </a:p>
      </dgm:t>
    </dgm:pt>
    <dgm:pt modelId="{1E99957F-3015-4803-95DA-FD1F0C87101A}" type="parTrans" cxnId="{28911D52-3784-4842-9094-0DAD12F3D581}">
      <dgm:prSet/>
      <dgm:spPr/>
      <dgm:t>
        <a:bodyPr/>
        <a:lstStyle/>
        <a:p>
          <a:endParaRPr lang="en-US"/>
        </a:p>
      </dgm:t>
    </dgm:pt>
    <dgm:pt modelId="{E723782B-A875-4C38-86BF-0A8B12CEFBC7}" type="sibTrans" cxnId="{28911D52-3784-4842-9094-0DAD12F3D581}">
      <dgm:prSet/>
      <dgm:spPr/>
      <dgm:t>
        <a:bodyPr/>
        <a:lstStyle/>
        <a:p>
          <a:endParaRPr lang="en-US"/>
        </a:p>
      </dgm:t>
    </dgm:pt>
    <dgm:pt modelId="{32B9CAF6-3D16-4928-AB9D-3E7D30DA2398}">
      <dgm:prSet custT="1"/>
      <dgm:spPr/>
      <dgm:t>
        <a:bodyPr/>
        <a:lstStyle/>
        <a:p>
          <a:pPr algn="l"/>
          <a:r>
            <a:rPr lang="en-US" sz="1800" dirty="0"/>
            <a:t>DIGITAL COLLECTIONS REPOSITORY</a:t>
          </a:r>
          <a:br>
            <a:rPr lang="en-US" sz="1100" dirty="0"/>
          </a:br>
          <a:endParaRPr lang="en-US" sz="1100" dirty="0"/>
        </a:p>
      </dgm:t>
    </dgm:pt>
    <dgm:pt modelId="{37C8CE0B-0D72-497B-AB2E-3C1F1B5118D8}" type="parTrans" cxnId="{65D86DD8-FE60-40E7-BEDE-179C5FC5DE15}">
      <dgm:prSet/>
      <dgm:spPr/>
      <dgm:t>
        <a:bodyPr/>
        <a:lstStyle/>
        <a:p>
          <a:endParaRPr lang="en-US"/>
        </a:p>
      </dgm:t>
    </dgm:pt>
    <dgm:pt modelId="{C5F14AC1-C095-4B31-8E15-51C4C02FA626}" type="sibTrans" cxnId="{65D86DD8-FE60-40E7-BEDE-179C5FC5DE15}">
      <dgm:prSet/>
      <dgm:spPr/>
      <dgm:t>
        <a:bodyPr/>
        <a:lstStyle/>
        <a:p>
          <a:endParaRPr lang="en-US"/>
        </a:p>
      </dgm:t>
    </dgm:pt>
    <dgm:pt modelId="{98339BDF-4644-4420-98CB-CB326D4F7C3D}">
      <dgm:prSet custT="1"/>
      <dgm:spPr/>
      <dgm:t>
        <a:bodyPr/>
        <a:lstStyle/>
        <a:p>
          <a:pPr algn="ctr"/>
          <a:r>
            <a:rPr lang="en-US" sz="2200" b="1" dirty="0"/>
            <a:t>FOUR TERTIARY COMPONENTS</a:t>
          </a:r>
          <a:br>
            <a:rPr lang="en-US" sz="2200" b="1" dirty="0"/>
          </a:br>
          <a:r>
            <a:rPr lang="en-US" sz="1800" b="0" dirty="0"/>
            <a:t>(Communication)</a:t>
          </a:r>
        </a:p>
      </dgm:t>
    </dgm:pt>
    <dgm:pt modelId="{85EFE04D-D6D8-4108-9BDC-3AA1EBAB0C6F}" type="parTrans" cxnId="{0E9573D1-0770-41C0-A746-F5A10C68DDB6}">
      <dgm:prSet/>
      <dgm:spPr/>
      <dgm:t>
        <a:bodyPr/>
        <a:lstStyle/>
        <a:p>
          <a:endParaRPr lang="en-US"/>
        </a:p>
      </dgm:t>
    </dgm:pt>
    <dgm:pt modelId="{5610D5B2-6BD9-4901-A47D-A8E0FED7EB7D}" type="sibTrans" cxnId="{0E9573D1-0770-41C0-A746-F5A10C68DDB6}">
      <dgm:prSet/>
      <dgm:spPr/>
      <dgm:t>
        <a:bodyPr/>
        <a:lstStyle/>
        <a:p>
          <a:endParaRPr lang="en-US"/>
        </a:p>
      </dgm:t>
    </dgm:pt>
    <dgm:pt modelId="{A1949FC2-6505-4960-8EAF-F45EEF038EE1}">
      <dgm:prSet custT="1"/>
      <dgm:spPr/>
      <dgm:t>
        <a:bodyPr/>
        <a:lstStyle/>
        <a:p>
          <a:r>
            <a:rPr lang="en-US" sz="1400" dirty="0"/>
            <a:t>Electronic Thesis and Dissertation Management System </a:t>
          </a:r>
        </a:p>
      </dgm:t>
    </dgm:pt>
    <dgm:pt modelId="{D8FB1834-A0BA-4CC8-99B3-A5C9ECF6268A}" type="sibTrans" cxnId="{D579A052-3BDA-4E4C-BA3E-B489C52FC4E0}">
      <dgm:prSet/>
      <dgm:spPr/>
      <dgm:t>
        <a:bodyPr/>
        <a:lstStyle/>
        <a:p>
          <a:endParaRPr lang="en-US"/>
        </a:p>
      </dgm:t>
    </dgm:pt>
    <dgm:pt modelId="{BCABD873-2AB0-4720-8B62-2409168BCA20}" type="parTrans" cxnId="{D579A052-3BDA-4E4C-BA3E-B489C52FC4E0}">
      <dgm:prSet/>
      <dgm:spPr/>
      <dgm:t>
        <a:bodyPr/>
        <a:lstStyle/>
        <a:p>
          <a:endParaRPr lang="en-US"/>
        </a:p>
      </dgm:t>
    </dgm:pt>
    <dgm:pt modelId="{C2858497-5C7E-4799-9AC4-B12A54B4660A}">
      <dgm:prSet custT="1"/>
      <dgm:spPr/>
      <dgm:t>
        <a:bodyPr/>
        <a:lstStyle/>
        <a:p>
          <a:r>
            <a:rPr lang="en-US" sz="1400" dirty="0"/>
            <a:t>User Interface/Content Management Software</a:t>
          </a:r>
        </a:p>
      </dgm:t>
    </dgm:pt>
    <dgm:pt modelId="{8092B521-B881-4868-BD73-2AB08F5368EA}" type="sibTrans" cxnId="{8411DD2E-906A-441A-9C66-B190C8BB0BB0}">
      <dgm:prSet/>
      <dgm:spPr/>
      <dgm:t>
        <a:bodyPr/>
        <a:lstStyle/>
        <a:p>
          <a:endParaRPr lang="en-US"/>
        </a:p>
      </dgm:t>
    </dgm:pt>
    <dgm:pt modelId="{92F64CE4-1399-4CBC-B94A-F69FAE871756}" type="parTrans" cxnId="{8411DD2E-906A-441A-9C66-B190C8BB0BB0}">
      <dgm:prSet/>
      <dgm:spPr/>
      <dgm:t>
        <a:bodyPr/>
        <a:lstStyle/>
        <a:p>
          <a:endParaRPr lang="en-US"/>
        </a:p>
      </dgm:t>
    </dgm:pt>
    <dgm:pt modelId="{BCFCF076-495C-4E47-A603-750F3D5D9E85}">
      <dgm:prSet custT="1"/>
      <dgm:spPr/>
      <dgm:t>
        <a:bodyPr/>
        <a:lstStyle/>
        <a:p>
          <a:r>
            <a:rPr lang="en-US" sz="1400" dirty="0"/>
            <a:t>Identity Management System</a:t>
          </a:r>
        </a:p>
      </dgm:t>
    </dgm:pt>
    <dgm:pt modelId="{1108E394-2915-4FEE-9867-EA22A91AF284}" type="parTrans" cxnId="{F4BE4D78-CE2E-49E0-BF1B-E03ACF903E3A}">
      <dgm:prSet/>
      <dgm:spPr/>
      <dgm:t>
        <a:bodyPr/>
        <a:lstStyle/>
        <a:p>
          <a:endParaRPr lang="en-US"/>
        </a:p>
      </dgm:t>
    </dgm:pt>
    <dgm:pt modelId="{A05BF4DE-EF01-4011-8905-3447E7CAD9C8}" type="sibTrans" cxnId="{F4BE4D78-CE2E-49E0-BF1B-E03ACF903E3A}">
      <dgm:prSet/>
      <dgm:spPr/>
      <dgm:t>
        <a:bodyPr/>
        <a:lstStyle/>
        <a:p>
          <a:endParaRPr lang="en-US"/>
        </a:p>
      </dgm:t>
    </dgm:pt>
    <dgm:pt modelId="{B46983D7-5AF4-4FA2-A8E3-921772C00D5B}">
      <dgm:prSet custT="1"/>
      <dgm:spPr/>
      <dgm:t>
        <a:bodyPr/>
        <a:lstStyle/>
        <a:p>
          <a:r>
            <a:rPr lang="en-US" sz="1400" dirty="0"/>
            <a:t>Open Academic Journal Software</a:t>
          </a:r>
        </a:p>
      </dgm:t>
    </dgm:pt>
    <dgm:pt modelId="{898A6D8D-D55C-457C-9A87-1AE2315F656C}" type="parTrans" cxnId="{12FD17AA-7C5B-40E3-8D6D-93C058F05D57}">
      <dgm:prSet/>
      <dgm:spPr/>
      <dgm:t>
        <a:bodyPr/>
        <a:lstStyle/>
        <a:p>
          <a:endParaRPr lang="en-US"/>
        </a:p>
      </dgm:t>
    </dgm:pt>
    <dgm:pt modelId="{68D64438-20FA-49B2-8C22-A4F417F5ACFC}" type="sibTrans" cxnId="{12FD17AA-7C5B-40E3-8D6D-93C058F05D57}">
      <dgm:prSet/>
      <dgm:spPr/>
      <dgm:t>
        <a:bodyPr/>
        <a:lstStyle/>
        <a:p>
          <a:endParaRPr lang="en-US"/>
        </a:p>
      </dgm:t>
    </dgm:pt>
    <dgm:pt modelId="{E4250D52-E091-4F73-B51E-50041DCFB96C}">
      <dgm:prSet custT="1"/>
      <dgm:spPr/>
      <dgm:t>
        <a:bodyPr/>
        <a:lstStyle/>
        <a:p>
          <a:pPr algn="l"/>
          <a:r>
            <a:rPr lang="en-US" sz="1800" b="1" dirty="0"/>
            <a:t>RESEARCH DATA REPOSITORY</a:t>
          </a:r>
        </a:p>
      </dgm:t>
    </dgm:pt>
    <dgm:pt modelId="{ECFDD2B0-61FC-4A8A-BA98-E68E01C5591B}" type="sibTrans" cxnId="{1701BC03-E0FF-4281-9961-E241A8A01F20}">
      <dgm:prSet/>
      <dgm:spPr/>
      <dgm:t>
        <a:bodyPr/>
        <a:lstStyle/>
        <a:p>
          <a:endParaRPr lang="en-US"/>
        </a:p>
      </dgm:t>
    </dgm:pt>
    <dgm:pt modelId="{E7C06719-7902-4B2D-A6B4-150A08DC27DF}" type="parTrans" cxnId="{1701BC03-E0FF-4281-9961-E241A8A01F20}">
      <dgm:prSet/>
      <dgm:spPr/>
      <dgm:t>
        <a:bodyPr/>
        <a:lstStyle/>
        <a:p>
          <a:endParaRPr lang="en-US"/>
        </a:p>
      </dgm:t>
    </dgm:pt>
    <dgm:pt modelId="{A73462BE-FA88-4B4A-B673-21C374E04DB2}" type="pres">
      <dgm:prSet presAssocID="{0891781C-2E3A-443C-AB5E-261D4E564F95}" presName="linear" presStyleCnt="0">
        <dgm:presLayoutVars>
          <dgm:dir/>
          <dgm:animLvl val="lvl"/>
          <dgm:resizeHandles val="exact"/>
        </dgm:presLayoutVars>
      </dgm:prSet>
      <dgm:spPr/>
    </dgm:pt>
    <dgm:pt modelId="{D172DB66-409D-4A8D-8DCF-5B0A0D302F7F}" type="pres">
      <dgm:prSet presAssocID="{3780BA40-3C27-4928-A2AA-B90358FE38B4}" presName="parentLin" presStyleCnt="0"/>
      <dgm:spPr/>
    </dgm:pt>
    <dgm:pt modelId="{05F92B98-22BF-426A-836D-AF61DC53D30B}" type="pres">
      <dgm:prSet presAssocID="{3780BA40-3C27-4928-A2AA-B90358FE38B4}" presName="parentLeftMargin" presStyleLbl="node1" presStyleIdx="0" presStyleCnt="2"/>
      <dgm:spPr/>
    </dgm:pt>
    <dgm:pt modelId="{2B6D319E-0C60-46EF-8AB5-C7633834C60C}" type="pres">
      <dgm:prSet presAssocID="{3780BA40-3C27-4928-A2AA-B90358FE38B4}" presName="parentText" presStyleLbl="node1" presStyleIdx="0" presStyleCnt="2">
        <dgm:presLayoutVars>
          <dgm:chMax val="0"/>
          <dgm:bulletEnabled val="1"/>
        </dgm:presLayoutVars>
      </dgm:prSet>
      <dgm:spPr/>
    </dgm:pt>
    <dgm:pt modelId="{7B9EC099-F39C-4EA5-A6D1-8487D65A1E5C}" type="pres">
      <dgm:prSet presAssocID="{3780BA40-3C27-4928-A2AA-B90358FE38B4}" presName="negativeSpace" presStyleCnt="0"/>
      <dgm:spPr/>
    </dgm:pt>
    <dgm:pt modelId="{ECD85C4D-DF87-4BE3-8047-7AE20A211B68}" type="pres">
      <dgm:prSet presAssocID="{3780BA40-3C27-4928-A2AA-B90358FE38B4}" presName="childText" presStyleLbl="conFgAcc1" presStyleIdx="0" presStyleCnt="2">
        <dgm:presLayoutVars>
          <dgm:bulletEnabled val="1"/>
        </dgm:presLayoutVars>
      </dgm:prSet>
      <dgm:spPr/>
    </dgm:pt>
    <dgm:pt modelId="{7432390E-C97A-477C-9D53-DD1A756FFD9D}" type="pres">
      <dgm:prSet presAssocID="{E723782B-A875-4C38-86BF-0A8B12CEFBC7}" presName="spaceBetweenRectangles" presStyleCnt="0"/>
      <dgm:spPr/>
    </dgm:pt>
    <dgm:pt modelId="{9E2CE76A-6800-4B9D-A6E1-A310E43B851D}" type="pres">
      <dgm:prSet presAssocID="{98339BDF-4644-4420-98CB-CB326D4F7C3D}" presName="parentLin" presStyleCnt="0"/>
      <dgm:spPr/>
    </dgm:pt>
    <dgm:pt modelId="{53B049C3-0908-4697-AEE3-F2E75C578BDF}" type="pres">
      <dgm:prSet presAssocID="{98339BDF-4644-4420-98CB-CB326D4F7C3D}" presName="parentLeftMargin" presStyleLbl="node1" presStyleIdx="0" presStyleCnt="2"/>
      <dgm:spPr/>
    </dgm:pt>
    <dgm:pt modelId="{26C9275B-E23B-416E-B1BD-0574665EA0EE}" type="pres">
      <dgm:prSet presAssocID="{98339BDF-4644-4420-98CB-CB326D4F7C3D}" presName="parentText" presStyleLbl="node1" presStyleIdx="1" presStyleCnt="2">
        <dgm:presLayoutVars>
          <dgm:chMax val="0"/>
          <dgm:bulletEnabled val="1"/>
        </dgm:presLayoutVars>
      </dgm:prSet>
      <dgm:spPr/>
    </dgm:pt>
    <dgm:pt modelId="{82F85625-F55F-4AFB-80C0-9F3F87B5A477}" type="pres">
      <dgm:prSet presAssocID="{98339BDF-4644-4420-98CB-CB326D4F7C3D}" presName="negativeSpace" presStyleCnt="0"/>
      <dgm:spPr/>
    </dgm:pt>
    <dgm:pt modelId="{5697FB09-AE83-4D76-A8D2-5AC9637EDC4F}" type="pres">
      <dgm:prSet presAssocID="{98339BDF-4644-4420-98CB-CB326D4F7C3D}" presName="childText" presStyleLbl="conFgAcc1" presStyleIdx="1" presStyleCnt="2">
        <dgm:presLayoutVars>
          <dgm:bulletEnabled val="1"/>
        </dgm:presLayoutVars>
      </dgm:prSet>
      <dgm:spPr/>
    </dgm:pt>
  </dgm:ptLst>
  <dgm:cxnLst>
    <dgm:cxn modelId="{1C118000-44A3-4C08-A0AD-73073259F8C3}" type="presOf" srcId="{B46983D7-5AF4-4FA2-A8E3-921772C00D5B}" destId="{5697FB09-AE83-4D76-A8D2-5AC9637EDC4F}" srcOrd="0" destOrd="2" presId="urn:microsoft.com/office/officeart/2005/8/layout/list1"/>
    <dgm:cxn modelId="{1701BC03-E0FF-4281-9961-E241A8A01F20}" srcId="{3780BA40-3C27-4928-A2AA-B90358FE38B4}" destId="{E4250D52-E091-4F73-B51E-50041DCFB96C}" srcOrd="0" destOrd="0" parTransId="{E7C06719-7902-4B2D-A6B4-150A08DC27DF}" sibTransId="{ECFDD2B0-61FC-4A8A-BA98-E68E01C5591B}"/>
    <dgm:cxn modelId="{8411DD2E-906A-441A-9C66-B190C8BB0BB0}" srcId="{98339BDF-4644-4420-98CB-CB326D4F7C3D}" destId="{C2858497-5C7E-4799-9AC4-B12A54B4660A}" srcOrd="3" destOrd="0" parTransId="{92F64CE4-1399-4CBC-B94A-F69FAE871756}" sibTransId="{8092B521-B881-4868-BD73-2AB08F5368EA}"/>
    <dgm:cxn modelId="{44EABC2F-6DD6-410B-B339-964834FB0498}" type="presOf" srcId="{C2858497-5C7E-4799-9AC4-B12A54B4660A}" destId="{5697FB09-AE83-4D76-A8D2-5AC9637EDC4F}" srcOrd="0" destOrd="3" presId="urn:microsoft.com/office/officeart/2005/8/layout/list1"/>
    <dgm:cxn modelId="{545D3B61-0D83-4DA2-A2E2-9463587F74E0}" type="presOf" srcId="{32B9CAF6-3D16-4928-AB9D-3E7D30DA2398}" destId="{ECD85C4D-DF87-4BE3-8047-7AE20A211B68}" srcOrd="0" destOrd="1" presId="urn:microsoft.com/office/officeart/2005/8/layout/list1"/>
    <dgm:cxn modelId="{CE587241-1C80-4512-9110-D7DD2E07C676}" type="presOf" srcId="{E4250D52-E091-4F73-B51E-50041DCFB96C}" destId="{ECD85C4D-DF87-4BE3-8047-7AE20A211B68}" srcOrd="0" destOrd="0" presId="urn:microsoft.com/office/officeart/2005/8/layout/list1"/>
    <dgm:cxn modelId="{9CF8E04B-EB1B-4BDA-B001-69EC15C2FED6}" type="presOf" srcId="{3780BA40-3C27-4928-A2AA-B90358FE38B4}" destId="{2B6D319E-0C60-46EF-8AB5-C7633834C60C}" srcOrd="1" destOrd="0" presId="urn:microsoft.com/office/officeart/2005/8/layout/list1"/>
    <dgm:cxn modelId="{28911D52-3784-4842-9094-0DAD12F3D581}" srcId="{0891781C-2E3A-443C-AB5E-261D4E564F95}" destId="{3780BA40-3C27-4928-A2AA-B90358FE38B4}" srcOrd="0" destOrd="0" parTransId="{1E99957F-3015-4803-95DA-FD1F0C87101A}" sibTransId="{E723782B-A875-4C38-86BF-0A8B12CEFBC7}"/>
    <dgm:cxn modelId="{D579A052-3BDA-4E4C-BA3E-B489C52FC4E0}" srcId="{98339BDF-4644-4420-98CB-CB326D4F7C3D}" destId="{A1949FC2-6505-4960-8EAF-F45EEF038EE1}" srcOrd="0" destOrd="0" parTransId="{BCABD873-2AB0-4720-8B62-2409168BCA20}" sibTransId="{D8FB1834-A0BA-4CC8-99B3-A5C9ECF6268A}"/>
    <dgm:cxn modelId="{F4BE4D78-CE2E-49E0-BF1B-E03ACF903E3A}" srcId="{98339BDF-4644-4420-98CB-CB326D4F7C3D}" destId="{BCFCF076-495C-4E47-A603-750F3D5D9E85}" srcOrd="1" destOrd="0" parTransId="{1108E394-2915-4FEE-9867-EA22A91AF284}" sibTransId="{A05BF4DE-EF01-4011-8905-3447E7CAD9C8}"/>
    <dgm:cxn modelId="{CC1AF886-90AD-46D4-AE7D-3E72C9E36BA7}" type="presOf" srcId="{98339BDF-4644-4420-98CB-CB326D4F7C3D}" destId="{53B049C3-0908-4697-AEE3-F2E75C578BDF}" srcOrd="0" destOrd="0" presId="urn:microsoft.com/office/officeart/2005/8/layout/list1"/>
    <dgm:cxn modelId="{38E6FD94-1BFC-432F-8895-E391A1AB21B7}" type="presOf" srcId="{3780BA40-3C27-4928-A2AA-B90358FE38B4}" destId="{05F92B98-22BF-426A-836D-AF61DC53D30B}" srcOrd="0" destOrd="0" presId="urn:microsoft.com/office/officeart/2005/8/layout/list1"/>
    <dgm:cxn modelId="{12FD17AA-7C5B-40E3-8D6D-93C058F05D57}" srcId="{98339BDF-4644-4420-98CB-CB326D4F7C3D}" destId="{B46983D7-5AF4-4FA2-A8E3-921772C00D5B}" srcOrd="2" destOrd="0" parTransId="{898A6D8D-D55C-457C-9A87-1AE2315F656C}" sibTransId="{68D64438-20FA-49B2-8C22-A4F417F5ACFC}"/>
    <dgm:cxn modelId="{68CF5CAE-00A7-47A5-B0BA-4FBD4CBE666D}" type="presOf" srcId="{A1949FC2-6505-4960-8EAF-F45EEF038EE1}" destId="{5697FB09-AE83-4D76-A8D2-5AC9637EDC4F}" srcOrd="0" destOrd="0" presId="urn:microsoft.com/office/officeart/2005/8/layout/list1"/>
    <dgm:cxn modelId="{418A15BC-45EE-43AB-88C2-D5C65186A3B9}" type="presOf" srcId="{0891781C-2E3A-443C-AB5E-261D4E564F95}" destId="{A73462BE-FA88-4B4A-B673-21C374E04DB2}" srcOrd="0" destOrd="0" presId="urn:microsoft.com/office/officeart/2005/8/layout/list1"/>
    <dgm:cxn modelId="{0E9573D1-0770-41C0-A746-F5A10C68DDB6}" srcId="{0891781C-2E3A-443C-AB5E-261D4E564F95}" destId="{98339BDF-4644-4420-98CB-CB326D4F7C3D}" srcOrd="1" destOrd="0" parTransId="{85EFE04D-D6D8-4108-9BDC-3AA1EBAB0C6F}" sibTransId="{5610D5B2-6BD9-4901-A47D-A8E0FED7EB7D}"/>
    <dgm:cxn modelId="{65D86DD8-FE60-40E7-BEDE-179C5FC5DE15}" srcId="{3780BA40-3C27-4928-A2AA-B90358FE38B4}" destId="{32B9CAF6-3D16-4928-AB9D-3E7D30DA2398}" srcOrd="1" destOrd="0" parTransId="{37C8CE0B-0D72-497B-AB2E-3C1F1B5118D8}" sibTransId="{C5F14AC1-C095-4B31-8E15-51C4C02FA626}"/>
    <dgm:cxn modelId="{D2B77BDC-3BDC-4C43-91CE-BEAE5B6FB592}" type="presOf" srcId="{98339BDF-4644-4420-98CB-CB326D4F7C3D}" destId="{26C9275B-E23B-416E-B1BD-0574665EA0EE}" srcOrd="1" destOrd="0" presId="urn:microsoft.com/office/officeart/2005/8/layout/list1"/>
    <dgm:cxn modelId="{186677E2-6811-4148-9EE4-4FE889DE9F48}" type="presOf" srcId="{BCFCF076-495C-4E47-A603-750F3D5D9E85}" destId="{5697FB09-AE83-4D76-A8D2-5AC9637EDC4F}" srcOrd="0" destOrd="1" presId="urn:microsoft.com/office/officeart/2005/8/layout/list1"/>
    <dgm:cxn modelId="{D39DEC91-2B81-4F12-ACB0-26D4B8F57B9A}" type="presParOf" srcId="{A73462BE-FA88-4B4A-B673-21C374E04DB2}" destId="{D172DB66-409D-4A8D-8DCF-5B0A0D302F7F}" srcOrd="0" destOrd="0" presId="urn:microsoft.com/office/officeart/2005/8/layout/list1"/>
    <dgm:cxn modelId="{2D148171-D31E-414C-A668-D4902CA7E58D}" type="presParOf" srcId="{D172DB66-409D-4A8D-8DCF-5B0A0D302F7F}" destId="{05F92B98-22BF-426A-836D-AF61DC53D30B}" srcOrd="0" destOrd="0" presId="urn:microsoft.com/office/officeart/2005/8/layout/list1"/>
    <dgm:cxn modelId="{F7A1C706-5A83-4B25-9317-6140556EAD62}" type="presParOf" srcId="{D172DB66-409D-4A8D-8DCF-5B0A0D302F7F}" destId="{2B6D319E-0C60-46EF-8AB5-C7633834C60C}" srcOrd="1" destOrd="0" presId="urn:microsoft.com/office/officeart/2005/8/layout/list1"/>
    <dgm:cxn modelId="{0A5150F3-AB2D-44D8-BE5A-E26139927C1C}" type="presParOf" srcId="{A73462BE-FA88-4B4A-B673-21C374E04DB2}" destId="{7B9EC099-F39C-4EA5-A6D1-8487D65A1E5C}" srcOrd="1" destOrd="0" presId="urn:microsoft.com/office/officeart/2005/8/layout/list1"/>
    <dgm:cxn modelId="{2D6C9398-C221-4DD6-9F41-AC7A0A5F0ED1}" type="presParOf" srcId="{A73462BE-FA88-4B4A-B673-21C374E04DB2}" destId="{ECD85C4D-DF87-4BE3-8047-7AE20A211B68}" srcOrd="2" destOrd="0" presId="urn:microsoft.com/office/officeart/2005/8/layout/list1"/>
    <dgm:cxn modelId="{4D9AA0D0-2F71-4636-816D-373B0756B5A7}" type="presParOf" srcId="{A73462BE-FA88-4B4A-B673-21C374E04DB2}" destId="{7432390E-C97A-477C-9D53-DD1A756FFD9D}" srcOrd="3" destOrd="0" presId="urn:microsoft.com/office/officeart/2005/8/layout/list1"/>
    <dgm:cxn modelId="{8A48C003-E328-4F95-9B76-B553CFA187C1}" type="presParOf" srcId="{A73462BE-FA88-4B4A-B673-21C374E04DB2}" destId="{9E2CE76A-6800-4B9D-A6E1-A310E43B851D}" srcOrd="4" destOrd="0" presId="urn:microsoft.com/office/officeart/2005/8/layout/list1"/>
    <dgm:cxn modelId="{54BFFCCD-92D2-4F1A-8599-809C6A114E4F}" type="presParOf" srcId="{9E2CE76A-6800-4B9D-A6E1-A310E43B851D}" destId="{53B049C3-0908-4697-AEE3-F2E75C578BDF}" srcOrd="0" destOrd="0" presId="urn:microsoft.com/office/officeart/2005/8/layout/list1"/>
    <dgm:cxn modelId="{221EF136-E14B-4A6E-B052-D6E72F4E7EC0}" type="presParOf" srcId="{9E2CE76A-6800-4B9D-A6E1-A310E43B851D}" destId="{26C9275B-E23B-416E-B1BD-0574665EA0EE}" srcOrd="1" destOrd="0" presId="urn:microsoft.com/office/officeart/2005/8/layout/list1"/>
    <dgm:cxn modelId="{27DC9F8C-8791-4AA9-A958-D7130C1F2620}" type="presParOf" srcId="{A73462BE-FA88-4B4A-B673-21C374E04DB2}" destId="{82F85625-F55F-4AFB-80C0-9F3F87B5A477}" srcOrd="5" destOrd="0" presId="urn:microsoft.com/office/officeart/2005/8/layout/list1"/>
    <dgm:cxn modelId="{E29BF635-E80D-4A86-9D1D-2790A5936DEB}" type="presParOf" srcId="{A73462BE-FA88-4B4A-B673-21C374E04DB2}" destId="{5697FB09-AE83-4D76-A8D2-5AC9637EDC4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BFCA61-26CD-476D-B52E-23EB5255D0C3}" type="doc">
      <dgm:prSet loTypeId="urn:microsoft.com/office/officeart/2005/8/layout/architecture" loCatId="hierarchy" qsTypeId="urn:microsoft.com/office/officeart/2005/8/quickstyle/simple1" qsCatId="simple" csTypeId="urn:microsoft.com/office/officeart/2005/8/colors/colorful3" csCatId="colorful" phldr="1"/>
      <dgm:spPr/>
      <dgm:t>
        <a:bodyPr/>
        <a:lstStyle/>
        <a:p>
          <a:endParaRPr lang="en-US"/>
        </a:p>
      </dgm:t>
    </dgm:pt>
    <dgm:pt modelId="{EB1D18C2-D207-4970-871D-D19C61D05930}">
      <dgm:prSet phldrT="[Text]"/>
      <dgm:spPr/>
      <dgm:t>
        <a:bodyPr/>
        <a:lstStyle/>
        <a:p>
          <a:br>
            <a:rPr lang="en-US" dirty="0"/>
          </a:br>
          <a:r>
            <a:rPr lang="en-US" dirty="0"/>
            <a:t>Texas State Academic Research </a:t>
          </a:r>
          <a:br>
            <a:rPr lang="en-US" dirty="0"/>
          </a:br>
          <a:endParaRPr lang="en-US" dirty="0"/>
        </a:p>
      </dgm:t>
    </dgm:pt>
    <dgm:pt modelId="{C0D7F9D8-5F20-4561-9D3A-D9CB92A4A3F6}" type="parTrans" cxnId="{5ABDAB27-0A7E-4696-B43E-CD4AD6B33C6E}">
      <dgm:prSet/>
      <dgm:spPr/>
      <dgm:t>
        <a:bodyPr/>
        <a:lstStyle/>
        <a:p>
          <a:endParaRPr lang="en-US"/>
        </a:p>
      </dgm:t>
    </dgm:pt>
    <dgm:pt modelId="{2078B7F9-0EFC-47C2-ADB8-6D7E86A5885D}" type="sibTrans" cxnId="{5ABDAB27-0A7E-4696-B43E-CD4AD6B33C6E}">
      <dgm:prSet/>
      <dgm:spPr/>
      <dgm:t>
        <a:bodyPr/>
        <a:lstStyle/>
        <a:p>
          <a:endParaRPr lang="en-US"/>
        </a:p>
      </dgm:t>
    </dgm:pt>
    <dgm:pt modelId="{D4EFE2AB-3BCE-4FAC-9B53-782AB12030C0}">
      <dgm:prSet phldrT="[Text]" custT="1"/>
      <dgm:spPr/>
      <dgm:t>
        <a:bodyPr/>
        <a:lstStyle/>
        <a:p>
          <a:r>
            <a:rPr lang="en-US" sz="4800" dirty="0"/>
            <a:t>Research </a:t>
          </a:r>
          <a:r>
            <a:rPr lang="en-US" sz="4800" b="1" dirty="0"/>
            <a:t>Data</a:t>
          </a:r>
        </a:p>
      </dgm:t>
    </dgm:pt>
    <dgm:pt modelId="{2DE55EF1-F8C8-44BE-B36B-2204E99D6037}" type="parTrans" cxnId="{1CBAA937-4527-46C4-96B8-5FC0F35F8A67}">
      <dgm:prSet/>
      <dgm:spPr/>
      <dgm:t>
        <a:bodyPr/>
        <a:lstStyle/>
        <a:p>
          <a:endParaRPr lang="en-US"/>
        </a:p>
      </dgm:t>
    </dgm:pt>
    <dgm:pt modelId="{2433798E-782A-40D8-8165-5BBBA47773EE}" type="sibTrans" cxnId="{1CBAA937-4527-46C4-96B8-5FC0F35F8A67}">
      <dgm:prSet/>
      <dgm:spPr/>
      <dgm:t>
        <a:bodyPr/>
        <a:lstStyle/>
        <a:p>
          <a:endParaRPr lang="en-US"/>
        </a:p>
      </dgm:t>
    </dgm:pt>
    <dgm:pt modelId="{B7B2E85E-BE1F-4B64-8C6A-48CB6F8BBD89}">
      <dgm:prSet phldrT="[Text]"/>
      <dgm:spPr/>
      <dgm:t>
        <a:bodyPr/>
        <a:lstStyle/>
        <a:p>
          <a:r>
            <a:rPr lang="en-US" dirty="0"/>
            <a:t> </a:t>
          </a:r>
          <a:r>
            <a:rPr lang="en-US" b="1" dirty="0"/>
            <a:t>TS </a:t>
          </a:r>
          <a:r>
            <a:rPr lang="en-US" b="1" dirty="0" err="1"/>
            <a:t>Dataverse</a:t>
          </a:r>
          <a:endParaRPr lang="en-US" b="1" dirty="0"/>
        </a:p>
        <a:p>
          <a:r>
            <a:rPr lang="en-US" dirty="0"/>
            <a:t>(Regular to Medium Size  Data Sets)</a:t>
          </a:r>
        </a:p>
      </dgm:t>
    </dgm:pt>
    <dgm:pt modelId="{188A04EF-348F-445D-BBA5-0243190A4829}" type="parTrans" cxnId="{0703E1AD-A3B5-4CDB-A552-EF974BC2F988}">
      <dgm:prSet/>
      <dgm:spPr/>
      <dgm:t>
        <a:bodyPr/>
        <a:lstStyle/>
        <a:p>
          <a:endParaRPr lang="en-US"/>
        </a:p>
      </dgm:t>
    </dgm:pt>
    <dgm:pt modelId="{C4362A6F-83BA-499D-A8E7-B4CE236C1079}" type="sibTrans" cxnId="{0703E1AD-A3B5-4CDB-A552-EF974BC2F988}">
      <dgm:prSet/>
      <dgm:spPr/>
      <dgm:t>
        <a:bodyPr/>
        <a:lstStyle/>
        <a:p>
          <a:endParaRPr lang="en-US"/>
        </a:p>
      </dgm:t>
    </dgm:pt>
    <dgm:pt modelId="{BBEE6003-F0AE-4209-9EFE-38628402396C}">
      <dgm:prSet phldrT="[Text]" custT="1"/>
      <dgm:spPr/>
      <dgm:t>
        <a:bodyPr/>
        <a:lstStyle/>
        <a:p>
          <a:r>
            <a:rPr lang="en-US" sz="1900" dirty="0"/>
            <a:t>Custom Data Storage </a:t>
          </a:r>
          <a:br>
            <a:rPr lang="en-US" sz="1900" dirty="0"/>
          </a:br>
          <a:r>
            <a:rPr lang="en-US" sz="1600" dirty="0"/>
            <a:t>(Big Data, Terabyte+, Research Computing)</a:t>
          </a:r>
        </a:p>
      </dgm:t>
    </dgm:pt>
    <dgm:pt modelId="{D7435EC7-1DDE-42EF-A61F-702231AD4D85}" type="parTrans" cxnId="{D7A3A20C-7092-4FB6-B13A-E3770E62E17B}">
      <dgm:prSet/>
      <dgm:spPr/>
      <dgm:t>
        <a:bodyPr/>
        <a:lstStyle/>
        <a:p>
          <a:endParaRPr lang="en-US"/>
        </a:p>
      </dgm:t>
    </dgm:pt>
    <dgm:pt modelId="{13B30660-731E-4F2E-A466-5EA1B9210D96}" type="sibTrans" cxnId="{D7A3A20C-7092-4FB6-B13A-E3770E62E17B}">
      <dgm:prSet/>
      <dgm:spPr/>
      <dgm:t>
        <a:bodyPr/>
        <a:lstStyle/>
        <a:p>
          <a:endParaRPr lang="en-US"/>
        </a:p>
      </dgm:t>
    </dgm:pt>
    <dgm:pt modelId="{E4CF18CF-37F1-414E-BFBF-2F4DD023B784}">
      <dgm:prSet phldrT="[Text]"/>
      <dgm:spPr/>
      <dgm:t>
        <a:bodyPr/>
        <a:lstStyle/>
        <a:p>
          <a:r>
            <a:rPr lang="en-US" dirty="0"/>
            <a:t>Text, Media</a:t>
          </a:r>
        </a:p>
      </dgm:t>
    </dgm:pt>
    <dgm:pt modelId="{9CAEB229-F557-422E-BAB7-FD684017BE80}" type="parTrans" cxnId="{EEF3EB08-5CEC-42EF-BE56-F90CC975EB80}">
      <dgm:prSet/>
      <dgm:spPr/>
      <dgm:t>
        <a:bodyPr/>
        <a:lstStyle/>
        <a:p>
          <a:endParaRPr lang="en-US"/>
        </a:p>
      </dgm:t>
    </dgm:pt>
    <dgm:pt modelId="{E2B99FF3-7A90-4735-AF20-5C88BE9DF707}" type="sibTrans" cxnId="{EEF3EB08-5CEC-42EF-BE56-F90CC975EB80}">
      <dgm:prSet/>
      <dgm:spPr/>
      <dgm:t>
        <a:bodyPr/>
        <a:lstStyle/>
        <a:p>
          <a:endParaRPr lang="en-US"/>
        </a:p>
      </dgm:t>
    </dgm:pt>
    <dgm:pt modelId="{A97326DD-5B04-4F1C-A49B-34E91BEF5BA9}">
      <dgm:prSet phldrT="[Text]"/>
      <dgm:spPr/>
      <dgm:t>
        <a:bodyPr/>
        <a:lstStyle/>
        <a:p>
          <a:r>
            <a:rPr lang="en-US" dirty="0"/>
            <a:t>D-Space</a:t>
          </a:r>
          <a:br>
            <a:rPr lang="en-US" dirty="0"/>
          </a:br>
          <a:r>
            <a:rPr lang="en-US" dirty="0"/>
            <a:t>Collections Repository</a:t>
          </a:r>
        </a:p>
      </dgm:t>
    </dgm:pt>
    <dgm:pt modelId="{559C2505-CD3D-4921-BACE-9EA415328971}" type="parTrans" cxnId="{268073DE-D3E3-466D-B377-5A059BE7BB3C}">
      <dgm:prSet/>
      <dgm:spPr/>
      <dgm:t>
        <a:bodyPr/>
        <a:lstStyle/>
        <a:p>
          <a:endParaRPr lang="en-US"/>
        </a:p>
      </dgm:t>
    </dgm:pt>
    <dgm:pt modelId="{976AFFF5-7699-4343-9D69-1310EE0489BA}" type="sibTrans" cxnId="{268073DE-D3E3-466D-B377-5A059BE7BB3C}">
      <dgm:prSet/>
      <dgm:spPr/>
      <dgm:t>
        <a:bodyPr/>
        <a:lstStyle/>
        <a:p>
          <a:endParaRPr lang="en-US"/>
        </a:p>
      </dgm:t>
    </dgm:pt>
    <dgm:pt modelId="{93B5C708-C8CA-4666-B640-5A0592BC1C87}" type="pres">
      <dgm:prSet presAssocID="{D6BFCA61-26CD-476D-B52E-23EB5255D0C3}" presName="Name0" presStyleCnt="0">
        <dgm:presLayoutVars>
          <dgm:chPref val="1"/>
          <dgm:dir/>
          <dgm:animOne val="branch"/>
          <dgm:animLvl val="lvl"/>
          <dgm:resizeHandles/>
        </dgm:presLayoutVars>
      </dgm:prSet>
      <dgm:spPr/>
    </dgm:pt>
    <dgm:pt modelId="{74B175EA-FBE5-43D4-BE66-BFCF7DBD99AE}" type="pres">
      <dgm:prSet presAssocID="{EB1D18C2-D207-4970-871D-D19C61D05930}" presName="vertOne" presStyleCnt="0"/>
      <dgm:spPr/>
    </dgm:pt>
    <dgm:pt modelId="{DDA42D25-45BA-4914-AC57-67AEFBDF6493}" type="pres">
      <dgm:prSet presAssocID="{EB1D18C2-D207-4970-871D-D19C61D05930}" presName="txOne" presStyleLbl="node0" presStyleIdx="0" presStyleCnt="1">
        <dgm:presLayoutVars>
          <dgm:chPref val="3"/>
        </dgm:presLayoutVars>
      </dgm:prSet>
      <dgm:spPr/>
    </dgm:pt>
    <dgm:pt modelId="{5EF64BAB-7048-4315-90D6-A9C544B7ADBD}" type="pres">
      <dgm:prSet presAssocID="{EB1D18C2-D207-4970-871D-D19C61D05930}" presName="parTransOne" presStyleCnt="0"/>
      <dgm:spPr/>
    </dgm:pt>
    <dgm:pt modelId="{DF5D581E-675E-4A33-95CB-070C7C6284BE}" type="pres">
      <dgm:prSet presAssocID="{EB1D18C2-D207-4970-871D-D19C61D05930}" presName="horzOne" presStyleCnt="0"/>
      <dgm:spPr/>
    </dgm:pt>
    <dgm:pt modelId="{B709CBA5-D3A9-4F54-A27B-0713FFEB51BB}" type="pres">
      <dgm:prSet presAssocID="{D4EFE2AB-3BCE-4FAC-9B53-782AB12030C0}" presName="vertTwo" presStyleCnt="0"/>
      <dgm:spPr/>
    </dgm:pt>
    <dgm:pt modelId="{4FCDF478-4C34-4C5E-98BB-818182DB8F79}" type="pres">
      <dgm:prSet presAssocID="{D4EFE2AB-3BCE-4FAC-9B53-782AB12030C0}" presName="txTwo" presStyleLbl="node2" presStyleIdx="0" presStyleCnt="2">
        <dgm:presLayoutVars>
          <dgm:chPref val="3"/>
        </dgm:presLayoutVars>
      </dgm:prSet>
      <dgm:spPr/>
    </dgm:pt>
    <dgm:pt modelId="{3A6AD035-8BBE-4BDB-843E-50BC0AFC91E3}" type="pres">
      <dgm:prSet presAssocID="{D4EFE2AB-3BCE-4FAC-9B53-782AB12030C0}" presName="parTransTwo" presStyleCnt="0"/>
      <dgm:spPr/>
    </dgm:pt>
    <dgm:pt modelId="{C9FF2F80-0371-4F0C-AC63-033B66B57F32}" type="pres">
      <dgm:prSet presAssocID="{D4EFE2AB-3BCE-4FAC-9B53-782AB12030C0}" presName="horzTwo" presStyleCnt="0"/>
      <dgm:spPr/>
    </dgm:pt>
    <dgm:pt modelId="{F908ADF8-B55D-4DEF-96F5-11AD33D7FAE7}" type="pres">
      <dgm:prSet presAssocID="{B7B2E85E-BE1F-4B64-8C6A-48CB6F8BBD89}" presName="vertThree" presStyleCnt="0"/>
      <dgm:spPr/>
    </dgm:pt>
    <dgm:pt modelId="{57BA2DA0-A72C-4D31-9356-6A063B740313}" type="pres">
      <dgm:prSet presAssocID="{B7B2E85E-BE1F-4B64-8C6A-48CB6F8BBD89}" presName="txThree" presStyleLbl="node3" presStyleIdx="0" presStyleCnt="3">
        <dgm:presLayoutVars>
          <dgm:chPref val="3"/>
        </dgm:presLayoutVars>
      </dgm:prSet>
      <dgm:spPr/>
    </dgm:pt>
    <dgm:pt modelId="{8A1F9F67-14E8-477F-930B-65731C1CA179}" type="pres">
      <dgm:prSet presAssocID="{B7B2E85E-BE1F-4B64-8C6A-48CB6F8BBD89}" presName="horzThree" presStyleCnt="0"/>
      <dgm:spPr/>
    </dgm:pt>
    <dgm:pt modelId="{7E8D00EC-4417-4AAC-8028-BFD4CC7DD04B}" type="pres">
      <dgm:prSet presAssocID="{C4362A6F-83BA-499D-A8E7-B4CE236C1079}" presName="sibSpaceThree" presStyleCnt="0"/>
      <dgm:spPr/>
    </dgm:pt>
    <dgm:pt modelId="{51EA3F1C-40C5-4B6E-8755-C807177FE1F2}" type="pres">
      <dgm:prSet presAssocID="{BBEE6003-F0AE-4209-9EFE-38628402396C}" presName="vertThree" presStyleCnt="0"/>
      <dgm:spPr/>
    </dgm:pt>
    <dgm:pt modelId="{A9153326-AE1B-40C4-A489-20DD0CC7961A}" type="pres">
      <dgm:prSet presAssocID="{BBEE6003-F0AE-4209-9EFE-38628402396C}" presName="txThree" presStyleLbl="node3" presStyleIdx="1" presStyleCnt="3">
        <dgm:presLayoutVars>
          <dgm:chPref val="3"/>
        </dgm:presLayoutVars>
      </dgm:prSet>
      <dgm:spPr/>
    </dgm:pt>
    <dgm:pt modelId="{4E22D31B-D29C-4B4B-9CE9-9F560A48482C}" type="pres">
      <dgm:prSet presAssocID="{BBEE6003-F0AE-4209-9EFE-38628402396C}" presName="horzThree" presStyleCnt="0"/>
      <dgm:spPr/>
    </dgm:pt>
    <dgm:pt modelId="{C8FFAD02-FD76-45CC-B134-9AC22F88F700}" type="pres">
      <dgm:prSet presAssocID="{2433798E-782A-40D8-8165-5BBBA47773EE}" presName="sibSpaceTwo" presStyleCnt="0"/>
      <dgm:spPr/>
    </dgm:pt>
    <dgm:pt modelId="{0A8D8313-85E7-4BD5-BD96-29B1000628EF}" type="pres">
      <dgm:prSet presAssocID="{E4CF18CF-37F1-414E-BFBF-2F4DD023B784}" presName="vertTwo" presStyleCnt="0"/>
      <dgm:spPr/>
    </dgm:pt>
    <dgm:pt modelId="{367F804D-E8CD-43D7-81E1-046FB69994A0}" type="pres">
      <dgm:prSet presAssocID="{E4CF18CF-37F1-414E-BFBF-2F4DD023B784}" presName="txTwo" presStyleLbl="node2" presStyleIdx="1" presStyleCnt="2">
        <dgm:presLayoutVars>
          <dgm:chPref val="3"/>
        </dgm:presLayoutVars>
      </dgm:prSet>
      <dgm:spPr/>
    </dgm:pt>
    <dgm:pt modelId="{87145AF7-6ED4-43D3-90B8-66CCD9FD9B0F}" type="pres">
      <dgm:prSet presAssocID="{E4CF18CF-37F1-414E-BFBF-2F4DD023B784}" presName="parTransTwo" presStyleCnt="0"/>
      <dgm:spPr/>
    </dgm:pt>
    <dgm:pt modelId="{B91F1AAD-CEB9-45B5-9F75-68B53F9B0EEF}" type="pres">
      <dgm:prSet presAssocID="{E4CF18CF-37F1-414E-BFBF-2F4DD023B784}" presName="horzTwo" presStyleCnt="0"/>
      <dgm:spPr/>
    </dgm:pt>
    <dgm:pt modelId="{FC918CD6-EEA1-41C2-AD79-C73014F155CC}" type="pres">
      <dgm:prSet presAssocID="{A97326DD-5B04-4F1C-A49B-34E91BEF5BA9}" presName="vertThree" presStyleCnt="0"/>
      <dgm:spPr/>
    </dgm:pt>
    <dgm:pt modelId="{D7743575-3418-4B3D-910E-81709E0D12D4}" type="pres">
      <dgm:prSet presAssocID="{A97326DD-5B04-4F1C-A49B-34E91BEF5BA9}" presName="txThree" presStyleLbl="node3" presStyleIdx="2" presStyleCnt="3">
        <dgm:presLayoutVars>
          <dgm:chPref val="3"/>
        </dgm:presLayoutVars>
      </dgm:prSet>
      <dgm:spPr/>
    </dgm:pt>
    <dgm:pt modelId="{C6E93608-0979-47B8-A27E-327E527D0A68}" type="pres">
      <dgm:prSet presAssocID="{A97326DD-5B04-4F1C-A49B-34E91BEF5BA9}" presName="horzThree" presStyleCnt="0"/>
      <dgm:spPr/>
    </dgm:pt>
  </dgm:ptLst>
  <dgm:cxnLst>
    <dgm:cxn modelId="{EEF3EB08-5CEC-42EF-BE56-F90CC975EB80}" srcId="{EB1D18C2-D207-4970-871D-D19C61D05930}" destId="{E4CF18CF-37F1-414E-BFBF-2F4DD023B784}" srcOrd="1" destOrd="0" parTransId="{9CAEB229-F557-422E-BAB7-FD684017BE80}" sibTransId="{E2B99FF3-7A90-4735-AF20-5C88BE9DF707}"/>
    <dgm:cxn modelId="{D7A3A20C-7092-4FB6-B13A-E3770E62E17B}" srcId="{D4EFE2AB-3BCE-4FAC-9B53-782AB12030C0}" destId="{BBEE6003-F0AE-4209-9EFE-38628402396C}" srcOrd="1" destOrd="0" parTransId="{D7435EC7-1DDE-42EF-A61F-702231AD4D85}" sibTransId="{13B30660-731E-4F2E-A466-5EA1B9210D96}"/>
    <dgm:cxn modelId="{5ABDAB27-0A7E-4696-B43E-CD4AD6B33C6E}" srcId="{D6BFCA61-26CD-476D-B52E-23EB5255D0C3}" destId="{EB1D18C2-D207-4970-871D-D19C61D05930}" srcOrd="0" destOrd="0" parTransId="{C0D7F9D8-5F20-4561-9D3A-D9CB92A4A3F6}" sibTransId="{2078B7F9-0EFC-47C2-ADB8-6D7E86A5885D}"/>
    <dgm:cxn modelId="{1CBAA937-4527-46C4-96B8-5FC0F35F8A67}" srcId="{EB1D18C2-D207-4970-871D-D19C61D05930}" destId="{D4EFE2AB-3BCE-4FAC-9B53-782AB12030C0}" srcOrd="0" destOrd="0" parTransId="{2DE55EF1-F8C8-44BE-B36B-2204E99D6037}" sibTransId="{2433798E-782A-40D8-8165-5BBBA47773EE}"/>
    <dgm:cxn modelId="{D376913C-9881-4877-8634-B5B1BDA3D3A9}" type="presOf" srcId="{BBEE6003-F0AE-4209-9EFE-38628402396C}" destId="{A9153326-AE1B-40C4-A489-20DD0CC7961A}" srcOrd="0" destOrd="0" presId="urn:microsoft.com/office/officeart/2005/8/layout/architecture"/>
    <dgm:cxn modelId="{1F37494B-12F3-4946-95B1-0273170D803C}" type="presOf" srcId="{EB1D18C2-D207-4970-871D-D19C61D05930}" destId="{DDA42D25-45BA-4914-AC57-67AEFBDF6493}" srcOrd="0" destOrd="0" presId="urn:microsoft.com/office/officeart/2005/8/layout/architecture"/>
    <dgm:cxn modelId="{5C7020AD-3E54-4998-9DAE-90902D71769B}" type="presOf" srcId="{B7B2E85E-BE1F-4B64-8C6A-48CB6F8BBD89}" destId="{57BA2DA0-A72C-4D31-9356-6A063B740313}" srcOrd="0" destOrd="0" presId="urn:microsoft.com/office/officeart/2005/8/layout/architecture"/>
    <dgm:cxn modelId="{0703E1AD-A3B5-4CDB-A552-EF974BC2F988}" srcId="{D4EFE2AB-3BCE-4FAC-9B53-782AB12030C0}" destId="{B7B2E85E-BE1F-4B64-8C6A-48CB6F8BBD89}" srcOrd="0" destOrd="0" parTransId="{188A04EF-348F-445D-BBA5-0243190A4829}" sibTransId="{C4362A6F-83BA-499D-A8E7-B4CE236C1079}"/>
    <dgm:cxn modelId="{9933ABB1-C2F6-4E20-A26D-9FFB776382D7}" type="presOf" srcId="{E4CF18CF-37F1-414E-BFBF-2F4DD023B784}" destId="{367F804D-E8CD-43D7-81E1-046FB69994A0}" srcOrd="0" destOrd="0" presId="urn:microsoft.com/office/officeart/2005/8/layout/architecture"/>
    <dgm:cxn modelId="{3771F0C5-2771-4837-A4B2-7EB312192ADA}" type="presOf" srcId="{D6BFCA61-26CD-476D-B52E-23EB5255D0C3}" destId="{93B5C708-C8CA-4666-B640-5A0592BC1C87}" srcOrd="0" destOrd="0" presId="urn:microsoft.com/office/officeart/2005/8/layout/architecture"/>
    <dgm:cxn modelId="{F269D0CE-A694-4D55-9BCC-C81D17F4830A}" type="presOf" srcId="{A97326DD-5B04-4F1C-A49B-34E91BEF5BA9}" destId="{D7743575-3418-4B3D-910E-81709E0D12D4}" srcOrd="0" destOrd="0" presId="urn:microsoft.com/office/officeart/2005/8/layout/architecture"/>
    <dgm:cxn modelId="{268073DE-D3E3-466D-B377-5A059BE7BB3C}" srcId="{E4CF18CF-37F1-414E-BFBF-2F4DD023B784}" destId="{A97326DD-5B04-4F1C-A49B-34E91BEF5BA9}" srcOrd="0" destOrd="0" parTransId="{559C2505-CD3D-4921-BACE-9EA415328971}" sibTransId="{976AFFF5-7699-4343-9D69-1310EE0489BA}"/>
    <dgm:cxn modelId="{A2A6E0FE-4E31-4F85-9D2F-62A0A18D0D2C}" type="presOf" srcId="{D4EFE2AB-3BCE-4FAC-9B53-782AB12030C0}" destId="{4FCDF478-4C34-4C5E-98BB-818182DB8F79}" srcOrd="0" destOrd="0" presId="urn:microsoft.com/office/officeart/2005/8/layout/architecture"/>
    <dgm:cxn modelId="{E13A41CE-A297-493D-9A88-49B0182981DC}" type="presParOf" srcId="{93B5C708-C8CA-4666-B640-5A0592BC1C87}" destId="{74B175EA-FBE5-43D4-BE66-BFCF7DBD99AE}" srcOrd="0" destOrd="0" presId="urn:microsoft.com/office/officeart/2005/8/layout/architecture"/>
    <dgm:cxn modelId="{3510822F-BBD7-4F6C-873A-03213345E83A}" type="presParOf" srcId="{74B175EA-FBE5-43D4-BE66-BFCF7DBD99AE}" destId="{DDA42D25-45BA-4914-AC57-67AEFBDF6493}" srcOrd="0" destOrd="0" presId="urn:microsoft.com/office/officeart/2005/8/layout/architecture"/>
    <dgm:cxn modelId="{C0E83EFF-CBFD-404A-83C4-077B6933DF35}" type="presParOf" srcId="{74B175EA-FBE5-43D4-BE66-BFCF7DBD99AE}" destId="{5EF64BAB-7048-4315-90D6-A9C544B7ADBD}" srcOrd="1" destOrd="0" presId="urn:microsoft.com/office/officeart/2005/8/layout/architecture"/>
    <dgm:cxn modelId="{635B1D50-1796-4689-A63B-489F40B6FF0E}" type="presParOf" srcId="{74B175EA-FBE5-43D4-BE66-BFCF7DBD99AE}" destId="{DF5D581E-675E-4A33-95CB-070C7C6284BE}" srcOrd="2" destOrd="0" presId="urn:microsoft.com/office/officeart/2005/8/layout/architecture"/>
    <dgm:cxn modelId="{62C5A7D1-FD7B-4E07-859E-81CAC289AD65}" type="presParOf" srcId="{DF5D581E-675E-4A33-95CB-070C7C6284BE}" destId="{B709CBA5-D3A9-4F54-A27B-0713FFEB51BB}" srcOrd="0" destOrd="0" presId="urn:microsoft.com/office/officeart/2005/8/layout/architecture"/>
    <dgm:cxn modelId="{5F39A97A-DC77-4973-A0BB-A4B79F922CD3}" type="presParOf" srcId="{B709CBA5-D3A9-4F54-A27B-0713FFEB51BB}" destId="{4FCDF478-4C34-4C5E-98BB-818182DB8F79}" srcOrd="0" destOrd="0" presId="urn:microsoft.com/office/officeart/2005/8/layout/architecture"/>
    <dgm:cxn modelId="{A0AF0D9F-3742-4D9C-8CFB-B835FF4DCB2B}" type="presParOf" srcId="{B709CBA5-D3A9-4F54-A27B-0713FFEB51BB}" destId="{3A6AD035-8BBE-4BDB-843E-50BC0AFC91E3}" srcOrd="1" destOrd="0" presId="urn:microsoft.com/office/officeart/2005/8/layout/architecture"/>
    <dgm:cxn modelId="{8687A222-4321-452A-B6E2-F8F51A888CEC}" type="presParOf" srcId="{B709CBA5-D3A9-4F54-A27B-0713FFEB51BB}" destId="{C9FF2F80-0371-4F0C-AC63-033B66B57F32}" srcOrd="2" destOrd="0" presId="urn:microsoft.com/office/officeart/2005/8/layout/architecture"/>
    <dgm:cxn modelId="{B04DC63F-3CC2-4699-92E2-30D521943DB4}" type="presParOf" srcId="{C9FF2F80-0371-4F0C-AC63-033B66B57F32}" destId="{F908ADF8-B55D-4DEF-96F5-11AD33D7FAE7}" srcOrd="0" destOrd="0" presId="urn:microsoft.com/office/officeart/2005/8/layout/architecture"/>
    <dgm:cxn modelId="{098DB8ED-F86B-4516-81B8-41A4049A0E94}" type="presParOf" srcId="{F908ADF8-B55D-4DEF-96F5-11AD33D7FAE7}" destId="{57BA2DA0-A72C-4D31-9356-6A063B740313}" srcOrd="0" destOrd="0" presId="urn:microsoft.com/office/officeart/2005/8/layout/architecture"/>
    <dgm:cxn modelId="{7B3A4BE9-5CD4-4628-8AF8-622FA79E9C16}" type="presParOf" srcId="{F908ADF8-B55D-4DEF-96F5-11AD33D7FAE7}" destId="{8A1F9F67-14E8-477F-930B-65731C1CA179}" srcOrd="1" destOrd="0" presId="urn:microsoft.com/office/officeart/2005/8/layout/architecture"/>
    <dgm:cxn modelId="{4E14AAE7-36B8-4FF0-861D-23710B874651}" type="presParOf" srcId="{C9FF2F80-0371-4F0C-AC63-033B66B57F32}" destId="{7E8D00EC-4417-4AAC-8028-BFD4CC7DD04B}" srcOrd="1" destOrd="0" presId="urn:microsoft.com/office/officeart/2005/8/layout/architecture"/>
    <dgm:cxn modelId="{6FDF951A-1DD1-463D-B092-9C622674CF62}" type="presParOf" srcId="{C9FF2F80-0371-4F0C-AC63-033B66B57F32}" destId="{51EA3F1C-40C5-4B6E-8755-C807177FE1F2}" srcOrd="2" destOrd="0" presId="urn:microsoft.com/office/officeart/2005/8/layout/architecture"/>
    <dgm:cxn modelId="{C4F9A78D-CA05-4036-9457-FD7B06F237D2}" type="presParOf" srcId="{51EA3F1C-40C5-4B6E-8755-C807177FE1F2}" destId="{A9153326-AE1B-40C4-A489-20DD0CC7961A}" srcOrd="0" destOrd="0" presId="urn:microsoft.com/office/officeart/2005/8/layout/architecture"/>
    <dgm:cxn modelId="{AAE72678-2C11-4D89-9BE8-2D1FFC7EF53C}" type="presParOf" srcId="{51EA3F1C-40C5-4B6E-8755-C807177FE1F2}" destId="{4E22D31B-D29C-4B4B-9CE9-9F560A48482C}" srcOrd="1" destOrd="0" presId="urn:microsoft.com/office/officeart/2005/8/layout/architecture"/>
    <dgm:cxn modelId="{21AF946A-7F84-4D96-B9D8-6FE41C796234}" type="presParOf" srcId="{DF5D581E-675E-4A33-95CB-070C7C6284BE}" destId="{C8FFAD02-FD76-45CC-B134-9AC22F88F700}" srcOrd="1" destOrd="0" presId="urn:microsoft.com/office/officeart/2005/8/layout/architecture"/>
    <dgm:cxn modelId="{D0635BF4-C5F7-4470-8BDC-CE4921FC19BF}" type="presParOf" srcId="{DF5D581E-675E-4A33-95CB-070C7C6284BE}" destId="{0A8D8313-85E7-4BD5-BD96-29B1000628EF}" srcOrd="2" destOrd="0" presId="urn:microsoft.com/office/officeart/2005/8/layout/architecture"/>
    <dgm:cxn modelId="{360FE201-9B39-405F-A68C-9EFA3A231592}" type="presParOf" srcId="{0A8D8313-85E7-4BD5-BD96-29B1000628EF}" destId="{367F804D-E8CD-43D7-81E1-046FB69994A0}" srcOrd="0" destOrd="0" presId="urn:microsoft.com/office/officeart/2005/8/layout/architecture"/>
    <dgm:cxn modelId="{CDEC22D6-47AB-4489-9BA6-DCAA0440AE3C}" type="presParOf" srcId="{0A8D8313-85E7-4BD5-BD96-29B1000628EF}" destId="{87145AF7-6ED4-43D3-90B8-66CCD9FD9B0F}" srcOrd="1" destOrd="0" presId="urn:microsoft.com/office/officeart/2005/8/layout/architecture"/>
    <dgm:cxn modelId="{B82858A7-C3B2-41F1-8F00-B0F2882CDD44}" type="presParOf" srcId="{0A8D8313-85E7-4BD5-BD96-29B1000628EF}" destId="{B91F1AAD-CEB9-45B5-9F75-68B53F9B0EEF}" srcOrd="2" destOrd="0" presId="urn:microsoft.com/office/officeart/2005/8/layout/architecture"/>
    <dgm:cxn modelId="{5E10903E-3D63-495F-B8D4-6A67C92E47AB}" type="presParOf" srcId="{B91F1AAD-CEB9-45B5-9F75-68B53F9B0EEF}" destId="{FC918CD6-EEA1-41C2-AD79-C73014F155CC}" srcOrd="0" destOrd="0" presId="urn:microsoft.com/office/officeart/2005/8/layout/architecture"/>
    <dgm:cxn modelId="{3660D030-75CD-499C-945F-A032B98BA073}" type="presParOf" srcId="{FC918CD6-EEA1-41C2-AD79-C73014F155CC}" destId="{D7743575-3418-4B3D-910E-81709E0D12D4}" srcOrd="0" destOrd="0" presId="urn:microsoft.com/office/officeart/2005/8/layout/architecture"/>
    <dgm:cxn modelId="{8BD75B93-969D-40D7-9895-6446C5ED4D72}" type="presParOf" srcId="{FC918CD6-EEA1-41C2-AD79-C73014F155CC}" destId="{C6E93608-0979-47B8-A27E-327E527D0A68}"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1AEF031-1EEB-48CD-B0D5-EB0114EBEDA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2624511-947A-4668-B1A7-070089A2281A}">
      <dgm:prSet/>
      <dgm:spPr/>
      <dgm:t>
        <a:bodyPr/>
        <a:lstStyle/>
        <a:p>
          <a:pPr>
            <a:lnSpc>
              <a:spcPct val="100000"/>
            </a:lnSpc>
          </a:pPr>
          <a:r>
            <a:rPr lang="en-US" dirty="0"/>
            <a:t>Customizable Components</a:t>
          </a:r>
        </a:p>
      </dgm:t>
    </dgm:pt>
    <dgm:pt modelId="{C65B32F8-E8EF-48E9-B1EB-DA272793732F}" type="parTrans" cxnId="{D61DD03A-6301-4651-9E95-F9219956C643}">
      <dgm:prSet/>
      <dgm:spPr/>
      <dgm:t>
        <a:bodyPr/>
        <a:lstStyle/>
        <a:p>
          <a:endParaRPr lang="en-US"/>
        </a:p>
      </dgm:t>
    </dgm:pt>
    <dgm:pt modelId="{B86966D1-4A6C-491F-967C-14DB22FC350B}" type="sibTrans" cxnId="{D61DD03A-6301-4651-9E95-F9219956C643}">
      <dgm:prSet/>
      <dgm:spPr/>
      <dgm:t>
        <a:bodyPr/>
        <a:lstStyle/>
        <a:p>
          <a:endParaRPr lang="en-US"/>
        </a:p>
      </dgm:t>
    </dgm:pt>
    <dgm:pt modelId="{3534D570-1C1E-44AF-A3CE-E7DC4D8BB78A}">
      <dgm:prSet/>
      <dgm:spPr/>
      <dgm:t>
        <a:bodyPr/>
        <a:lstStyle/>
        <a:p>
          <a:pPr>
            <a:lnSpc>
              <a:spcPct val="100000"/>
            </a:lnSpc>
          </a:pPr>
          <a:r>
            <a:rPr lang="en-US" dirty="0"/>
            <a:t>Active Developer Communities</a:t>
          </a:r>
        </a:p>
      </dgm:t>
    </dgm:pt>
    <dgm:pt modelId="{A2B2D220-065C-4742-A447-887B1F00FEE0}" type="parTrans" cxnId="{62094225-D437-4E21-A38F-CF8D93C920E5}">
      <dgm:prSet/>
      <dgm:spPr/>
      <dgm:t>
        <a:bodyPr/>
        <a:lstStyle/>
        <a:p>
          <a:endParaRPr lang="en-US"/>
        </a:p>
      </dgm:t>
    </dgm:pt>
    <dgm:pt modelId="{ABF2D0CB-E7AE-4AA0-9511-E6F28CF2E0CE}" type="sibTrans" cxnId="{62094225-D437-4E21-A38F-CF8D93C920E5}">
      <dgm:prSet/>
      <dgm:spPr/>
      <dgm:t>
        <a:bodyPr/>
        <a:lstStyle/>
        <a:p>
          <a:endParaRPr lang="en-US"/>
        </a:p>
      </dgm:t>
    </dgm:pt>
    <dgm:pt modelId="{982EA78B-E330-4776-B056-87A1ED750C53}">
      <dgm:prSet/>
      <dgm:spPr/>
      <dgm:t>
        <a:bodyPr/>
        <a:lstStyle/>
        <a:p>
          <a:pPr>
            <a:lnSpc>
              <a:spcPct val="100000"/>
            </a:lnSpc>
          </a:pPr>
          <a:r>
            <a:rPr lang="en-US" dirty="0"/>
            <a:t>Open Source Software</a:t>
          </a:r>
        </a:p>
      </dgm:t>
    </dgm:pt>
    <dgm:pt modelId="{8F01F4A1-8075-4EE7-8CCB-FE033A5B8F94}" type="parTrans" cxnId="{A01C5D3F-5591-4037-AB5D-83EB86B0AFEE}">
      <dgm:prSet/>
      <dgm:spPr/>
      <dgm:t>
        <a:bodyPr/>
        <a:lstStyle/>
        <a:p>
          <a:endParaRPr lang="en-US"/>
        </a:p>
      </dgm:t>
    </dgm:pt>
    <dgm:pt modelId="{A2804F60-879D-4BE7-B600-CFF3552C26D5}" type="sibTrans" cxnId="{A01C5D3F-5591-4037-AB5D-83EB86B0AFEE}">
      <dgm:prSet/>
      <dgm:spPr/>
      <dgm:t>
        <a:bodyPr/>
        <a:lstStyle/>
        <a:p>
          <a:endParaRPr lang="en-US"/>
        </a:p>
      </dgm:t>
    </dgm:pt>
    <dgm:pt modelId="{AB3A5979-42C9-42E2-ACF4-353D86301BC5}" type="pres">
      <dgm:prSet presAssocID="{31AEF031-1EEB-48CD-B0D5-EB0114EBEDAB}" presName="root" presStyleCnt="0">
        <dgm:presLayoutVars>
          <dgm:dir/>
          <dgm:resizeHandles val="exact"/>
        </dgm:presLayoutVars>
      </dgm:prSet>
      <dgm:spPr/>
    </dgm:pt>
    <dgm:pt modelId="{DF65E57A-F4E9-441F-84F5-9212912D23B0}" type="pres">
      <dgm:prSet presAssocID="{12624511-947A-4668-B1A7-070089A2281A}" presName="compNode" presStyleCnt="0"/>
      <dgm:spPr/>
    </dgm:pt>
    <dgm:pt modelId="{856CC9BD-2AD6-46B4-A0FA-0C82B30D25D3}" type="pres">
      <dgm:prSet presAssocID="{12624511-947A-4668-B1A7-070089A2281A}" presName="iconRect" presStyleLbl="node1" presStyleIdx="0" presStyleCnt="3" custLinFactX="47670" custLinFactY="100000" custLinFactNeighborX="100000" custLinFactNeighborY="16595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62BEC23C-5493-433D-B16B-C880BA4B19C6}" type="pres">
      <dgm:prSet presAssocID="{12624511-947A-4668-B1A7-070089A2281A}" presName="spaceRect" presStyleCnt="0"/>
      <dgm:spPr/>
    </dgm:pt>
    <dgm:pt modelId="{DFD7013D-8453-4A76-8C5C-88273939C36F}" type="pres">
      <dgm:prSet presAssocID="{12624511-947A-4668-B1A7-070089A2281A}" presName="textRect" presStyleLbl="revTx" presStyleIdx="0" presStyleCnt="3" custLinFactY="100000" custLinFactNeighborX="74170" custLinFactNeighborY="189079">
        <dgm:presLayoutVars>
          <dgm:chMax val="1"/>
          <dgm:chPref val="1"/>
        </dgm:presLayoutVars>
      </dgm:prSet>
      <dgm:spPr/>
    </dgm:pt>
    <dgm:pt modelId="{872C4CC7-2B4F-4A85-B2D3-EFD8517A5025}" type="pres">
      <dgm:prSet presAssocID="{B86966D1-4A6C-491F-967C-14DB22FC350B}" presName="sibTrans" presStyleCnt="0"/>
      <dgm:spPr/>
    </dgm:pt>
    <dgm:pt modelId="{0649BF5F-4F87-4785-BAD9-C075CDCB74CE}" type="pres">
      <dgm:prSet presAssocID="{3534D570-1C1E-44AF-A3CE-E7DC4D8BB78A}" presName="compNode" presStyleCnt="0"/>
      <dgm:spPr/>
    </dgm:pt>
    <dgm:pt modelId="{D92C8B8C-6F93-47D8-ABF0-DC3E2F50F6C8}" type="pres">
      <dgm:prSet presAssocID="{3534D570-1C1E-44AF-A3CE-E7DC4D8BB7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6FCE2DC6-2F65-42EC-941C-37130E8319CF}" type="pres">
      <dgm:prSet presAssocID="{3534D570-1C1E-44AF-A3CE-E7DC4D8BB78A}" presName="spaceRect" presStyleCnt="0"/>
      <dgm:spPr/>
    </dgm:pt>
    <dgm:pt modelId="{6E4437EC-54A0-47C1-B295-3E4238B10939}" type="pres">
      <dgm:prSet presAssocID="{3534D570-1C1E-44AF-A3CE-E7DC4D8BB78A}" presName="textRect" presStyleLbl="revTx" presStyleIdx="1" presStyleCnt="3">
        <dgm:presLayoutVars>
          <dgm:chMax val="1"/>
          <dgm:chPref val="1"/>
        </dgm:presLayoutVars>
      </dgm:prSet>
      <dgm:spPr/>
    </dgm:pt>
    <dgm:pt modelId="{40A8157B-B458-433B-8826-B3EB3AACE90B}" type="pres">
      <dgm:prSet presAssocID="{ABF2D0CB-E7AE-4AA0-9511-E6F28CF2E0CE}" presName="sibTrans" presStyleCnt="0"/>
      <dgm:spPr/>
    </dgm:pt>
    <dgm:pt modelId="{7F0C0D30-BECF-4E2D-9BF0-BDCFA7DBD2FC}" type="pres">
      <dgm:prSet presAssocID="{982EA78B-E330-4776-B056-87A1ED750C53}" presName="compNode" presStyleCnt="0"/>
      <dgm:spPr/>
    </dgm:pt>
    <dgm:pt modelId="{38CDD8E2-A6A1-47EA-AA1A-E8637F2B5389}" type="pres">
      <dgm:prSet presAssocID="{982EA78B-E330-4776-B056-87A1ED750C53}" presName="iconRect" presStyleLbl="node1" presStyleIdx="2" presStyleCnt="3" custLinFactX="-58956" custLinFactY="-100000" custLinFactNeighborX="-100000" custLinFactNeighborY="-177248"/>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puter"/>
        </a:ext>
      </dgm:extLst>
    </dgm:pt>
    <dgm:pt modelId="{B4423FBB-6DF9-4F1C-9F04-82599C67FAFC}" type="pres">
      <dgm:prSet presAssocID="{982EA78B-E330-4776-B056-87A1ED750C53}" presName="spaceRect" presStyleCnt="0"/>
      <dgm:spPr/>
    </dgm:pt>
    <dgm:pt modelId="{3ED35C6F-96FA-4A52-ACFD-A8318D9004CA}" type="pres">
      <dgm:prSet presAssocID="{982EA78B-E330-4776-B056-87A1ED750C53}" presName="textRect" presStyleLbl="revTx" presStyleIdx="2" presStyleCnt="3" custLinFactY="-123859" custLinFactNeighborX="-70328" custLinFactNeighborY="-200000">
        <dgm:presLayoutVars>
          <dgm:chMax val="1"/>
          <dgm:chPref val="1"/>
        </dgm:presLayoutVars>
      </dgm:prSet>
      <dgm:spPr/>
    </dgm:pt>
  </dgm:ptLst>
  <dgm:cxnLst>
    <dgm:cxn modelId="{62094225-D437-4E21-A38F-CF8D93C920E5}" srcId="{31AEF031-1EEB-48CD-B0D5-EB0114EBEDAB}" destId="{3534D570-1C1E-44AF-A3CE-E7DC4D8BB78A}" srcOrd="1" destOrd="0" parTransId="{A2B2D220-065C-4742-A447-887B1F00FEE0}" sibTransId="{ABF2D0CB-E7AE-4AA0-9511-E6F28CF2E0CE}"/>
    <dgm:cxn modelId="{D61DD03A-6301-4651-9E95-F9219956C643}" srcId="{31AEF031-1EEB-48CD-B0D5-EB0114EBEDAB}" destId="{12624511-947A-4668-B1A7-070089A2281A}" srcOrd="0" destOrd="0" parTransId="{C65B32F8-E8EF-48E9-B1EB-DA272793732F}" sibTransId="{B86966D1-4A6C-491F-967C-14DB22FC350B}"/>
    <dgm:cxn modelId="{A01C5D3F-5591-4037-AB5D-83EB86B0AFEE}" srcId="{31AEF031-1EEB-48CD-B0D5-EB0114EBEDAB}" destId="{982EA78B-E330-4776-B056-87A1ED750C53}" srcOrd="2" destOrd="0" parTransId="{8F01F4A1-8075-4EE7-8CCB-FE033A5B8F94}" sibTransId="{A2804F60-879D-4BE7-B600-CFF3552C26D5}"/>
    <dgm:cxn modelId="{51E38A62-3676-4910-91F2-4210EA9EE6D9}" type="presOf" srcId="{982EA78B-E330-4776-B056-87A1ED750C53}" destId="{3ED35C6F-96FA-4A52-ACFD-A8318D9004CA}" srcOrd="0" destOrd="0" presId="urn:microsoft.com/office/officeart/2018/2/layout/IconLabelList"/>
    <dgm:cxn modelId="{5C0AC14E-26A1-40C7-A189-A2E439ACABA2}" type="presOf" srcId="{3534D570-1C1E-44AF-A3CE-E7DC4D8BB78A}" destId="{6E4437EC-54A0-47C1-B295-3E4238B10939}" srcOrd="0" destOrd="0" presId="urn:microsoft.com/office/officeart/2018/2/layout/IconLabelList"/>
    <dgm:cxn modelId="{99E437E1-5DD2-422D-A21C-4A7C18E62D6F}" type="presOf" srcId="{12624511-947A-4668-B1A7-070089A2281A}" destId="{DFD7013D-8453-4A76-8C5C-88273939C36F}" srcOrd="0" destOrd="0" presId="urn:microsoft.com/office/officeart/2018/2/layout/IconLabelList"/>
    <dgm:cxn modelId="{E2C12AF2-E91F-4E0F-81A1-0EAD4BDD1A8F}" type="presOf" srcId="{31AEF031-1EEB-48CD-B0D5-EB0114EBEDAB}" destId="{AB3A5979-42C9-42E2-ACF4-353D86301BC5}" srcOrd="0" destOrd="0" presId="urn:microsoft.com/office/officeart/2018/2/layout/IconLabelList"/>
    <dgm:cxn modelId="{6D405050-5F97-4CF8-9AA5-ED2438DDE3F9}" type="presParOf" srcId="{AB3A5979-42C9-42E2-ACF4-353D86301BC5}" destId="{DF65E57A-F4E9-441F-84F5-9212912D23B0}" srcOrd="0" destOrd="0" presId="urn:microsoft.com/office/officeart/2018/2/layout/IconLabelList"/>
    <dgm:cxn modelId="{2CA0F4E5-6235-472F-9A19-2E2030F35754}" type="presParOf" srcId="{DF65E57A-F4E9-441F-84F5-9212912D23B0}" destId="{856CC9BD-2AD6-46B4-A0FA-0C82B30D25D3}" srcOrd="0" destOrd="0" presId="urn:microsoft.com/office/officeart/2018/2/layout/IconLabelList"/>
    <dgm:cxn modelId="{3855E223-2A6F-457A-9841-54B55F1B0627}" type="presParOf" srcId="{DF65E57A-F4E9-441F-84F5-9212912D23B0}" destId="{62BEC23C-5493-433D-B16B-C880BA4B19C6}" srcOrd="1" destOrd="0" presId="urn:microsoft.com/office/officeart/2018/2/layout/IconLabelList"/>
    <dgm:cxn modelId="{CBBF6A91-790A-46A8-BDD8-622221CCCBB5}" type="presParOf" srcId="{DF65E57A-F4E9-441F-84F5-9212912D23B0}" destId="{DFD7013D-8453-4A76-8C5C-88273939C36F}" srcOrd="2" destOrd="0" presId="urn:microsoft.com/office/officeart/2018/2/layout/IconLabelList"/>
    <dgm:cxn modelId="{CB097355-20A9-462D-9776-FC4581AFA7B7}" type="presParOf" srcId="{AB3A5979-42C9-42E2-ACF4-353D86301BC5}" destId="{872C4CC7-2B4F-4A85-B2D3-EFD8517A5025}" srcOrd="1" destOrd="0" presId="urn:microsoft.com/office/officeart/2018/2/layout/IconLabelList"/>
    <dgm:cxn modelId="{2E8C667B-3627-4618-A39C-27C0C5010983}" type="presParOf" srcId="{AB3A5979-42C9-42E2-ACF4-353D86301BC5}" destId="{0649BF5F-4F87-4785-BAD9-C075CDCB74CE}" srcOrd="2" destOrd="0" presId="urn:microsoft.com/office/officeart/2018/2/layout/IconLabelList"/>
    <dgm:cxn modelId="{B2C2CF14-34E7-491B-8FDB-A85C52D5637A}" type="presParOf" srcId="{0649BF5F-4F87-4785-BAD9-C075CDCB74CE}" destId="{D92C8B8C-6F93-47D8-ABF0-DC3E2F50F6C8}" srcOrd="0" destOrd="0" presId="urn:microsoft.com/office/officeart/2018/2/layout/IconLabelList"/>
    <dgm:cxn modelId="{63B6D0F7-DBB2-4AA1-97DD-7DA28A6944C9}" type="presParOf" srcId="{0649BF5F-4F87-4785-BAD9-C075CDCB74CE}" destId="{6FCE2DC6-2F65-42EC-941C-37130E8319CF}" srcOrd="1" destOrd="0" presId="urn:microsoft.com/office/officeart/2018/2/layout/IconLabelList"/>
    <dgm:cxn modelId="{50E5BF51-1B42-4645-9EC2-B451064649E9}" type="presParOf" srcId="{0649BF5F-4F87-4785-BAD9-C075CDCB74CE}" destId="{6E4437EC-54A0-47C1-B295-3E4238B10939}" srcOrd="2" destOrd="0" presId="urn:microsoft.com/office/officeart/2018/2/layout/IconLabelList"/>
    <dgm:cxn modelId="{6244A57A-7031-4AE8-B392-6297BB4D926E}" type="presParOf" srcId="{AB3A5979-42C9-42E2-ACF4-353D86301BC5}" destId="{40A8157B-B458-433B-8826-B3EB3AACE90B}" srcOrd="3" destOrd="0" presId="urn:microsoft.com/office/officeart/2018/2/layout/IconLabelList"/>
    <dgm:cxn modelId="{3D73EAF8-3584-4693-8D57-46417E26C10F}" type="presParOf" srcId="{AB3A5979-42C9-42E2-ACF4-353D86301BC5}" destId="{7F0C0D30-BECF-4E2D-9BF0-BDCFA7DBD2FC}" srcOrd="4" destOrd="0" presId="urn:microsoft.com/office/officeart/2018/2/layout/IconLabelList"/>
    <dgm:cxn modelId="{EAC08BA3-ABFE-490E-9D05-9733509AD456}" type="presParOf" srcId="{7F0C0D30-BECF-4E2D-9BF0-BDCFA7DBD2FC}" destId="{38CDD8E2-A6A1-47EA-AA1A-E8637F2B5389}" srcOrd="0" destOrd="0" presId="urn:microsoft.com/office/officeart/2018/2/layout/IconLabelList"/>
    <dgm:cxn modelId="{29642C76-67D5-486A-BC8A-74D61FB8988A}" type="presParOf" srcId="{7F0C0D30-BECF-4E2D-9BF0-BDCFA7DBD2FC}" destId="{B4423FBB-6DF9-4F1C-9F04-82599C67FAFC}" srcOrd="1" destOrd="0" presId="urn:microsoft.com/office/officeart/2018/2/layout/IconLabelList"/>
    <dgm:cxn modelId="{6EE663BE-D155-4411-88B7-D7A79BA2C013}" type="presParOf" srcId="{7F0C0D30-BECF-4E2D-9BF0-BDCFA7DBD2FC}" destId="{3ED35C6F-96FA-4A52-ACFD-A8318D9004C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965ED3-409D-4E9B-82F1-F07373CAE77E}">
      <dsp:nvSpPr>
        <dsp:cNvPr id="0" name=""/>
        <dsp:cNvSpPr/>
      </dsp:nvSpPr>
      <dsp:spPr>
        <a:xfrm>
          <a:off x="471838" y="0"/>
          <a:ext cx="4778583" cy="4778583"/>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4179C0-0DA0-4583-94D5-1E49F0A57F80}">
      <dsp:nvSpPr>
        <dsp:cNvPr id="0" name=""/>
        <dsp:cNvSpPr/>
      </dsp:nvSpPr>
      <dsp:spPr>
        <a:xfrm>
          <a:off x="821678" y="310607"/>
          <a:ext cx="1911433" cy="191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Platform to  Manage Researcher and Institutions Data/Metadata</a:t>
          </a:r>
          <a:br>
            <a:rPr lang="en-US" sz="1800" kern="1200" dirty="0"/>
          </a:br>
          <a:endParaRPr lang="en-US" sz="1800" kern="1200" dirty="0"/>
        </a:p>
      </dsp:txBody>
      <dsp:txXfrm>
        <a:off x="914986" y="403915"/>
        <a:ext cx="1724817" cy="1724817"/>
      </dsp:txXfrm>
    </dsp:sp>
    <dsp:sp modelId="{E623E17A-4889-4ABE-9DE1-545D1E93685F}">
      <dsp:nvSpPr>
        <dsp:cNvPr id="0" name=""/>
        <dsp:cNvSpPr/>
      </dsp:nvSpPr>
      <dsp:spPr>
        <a:xfrm>
          <a:off x="3124764" y="396335"/>
          <a:ext cx="1911433" cy="191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t>Permalinking</a:t>
          </a:r>
          <a:r>
            <a:rPr lang="en-US" sz="1800" kern="1200" dirty="0"/>
            <a:t> Strategy for Data Citation </a:t>
          </a:r>
          <a:br>
            <a:rPr lang="en-US" sz="1800" kern="1200" dirty="0"/>
          </a:br>
          <a:endParaRPr lang="en-US" sz="1800" kern="1200" dirty="0"/>
        </a:p>
      </dsp:txBody>
      <dsp:txXfrm>
        <a:off x="3218072" y="489643"/>
        <a:ext cx="1724817" cy="1724817"/>
      </dsp:txXfrm>
    </dsp:sp>
    <dsp:sp modelId="{0D14859F-6B6F-47B4-8367-9F979911C317}">
      <dsp:nvSpPr>
        <dsp:cNvPr id="0" name=""/>
        <dsp:cNvSpPr/>
      </dsp:nvSpPr>
      <dsp:spPr>
        <a:xfrm>
          <a:off x="821678" y="2556541"/>
          <a:ext cx="1911433" cy="191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Way to Manage Large Grant Compliance</a:t>
          </a:r>
          <a:br>
            <a:rPr lang="en-US" sz="1800" kern="1200"/>
          </a:br>
          <a:endParaRPr lang="en-US" sz="1800" kern="1200"/>
        </a:p>
      </dsp:txBody>
      <dsp:txXfrm>
        <a:off x="914986" y="2649849"/>
        <a:ext cx="1724817" cy="1724817"/>
      </dsp:txXfrm>
    </dsp:sp>
    <dsp:sp modelId="{5AFB3BCB-E7C3-442F-8FBA-BB3EBFC8576A}">
      <dsp:nvSpPr>
        <dsp:cNvPr id="0" name=""/>
        <dsp:cNvSpPr/>
      </dsp:nvSpPr>
      <dsp:spPr>
        <a:xfrm>
          <a:off x="3067612" y="2556541"/>
          <a:ext cx="1911433" cy="19114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Data Archiving and Sharing Strategy</a:t>
          </a:r>
        </a:p>
      </dsp:txBody>
      <dsp:txXfrm>
        <a:off x="3160920" y="2649849"/>
        <a:ext cx="1724817" cy="17248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85C4D-DF87-4BE3-8047-7AE20A211B68}">
      <dsp:nvSpPr>
        <dsp:cNvPr id="0" name=""/>
        <dsp:cNvSpPr/>
      </dsp:nvSpPr>
      <dsp:spPr>
        <a:xfrm>
          <a:off x="0" y="675614"/>
          <a:ext cx="5457757" cy="1771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937260" rIns="423583"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RESEARCH DATA REPOSITORY</a:t>
          </a:r>
        </a:p>
        <a:p>
          <a:pPr marL="171450" lvl="1" indent="-171450" algn="l" defTabSz="800100">
            <a:lnSpc>
              <a:spcPct val="90000"/>
            </a:lnSpc>
            <a:spcBef>
              <a:spcPct val="0"/>
            </a:spcBef>
            <a:spcAft>
              <a:spcPct val="15000"/>
            </a:spcAft>
            <a:buChar char="•"/>
          </a:pPr>
          <a:r>
            <a:rPr lang="en-US" sz="1800" kern="1200" dirty="0"/>
            <a:t>DIGITAL COLLECTIONS REPOSITORY</a:t>
          </a:r>
          <a:br>
            <a:rPr lang="en-US" sz="1100" kern="1200" dirty="0"/>
          </a:br>
          <a:endParaRPr lang="en-US" sz="1100" kern="1200" dirty="0"/>
        </a:p>
      </dsp:txBody>
      <dsp:txXfrm>
        <a:off x="0" y="675614"/>
        <a:ext cx="5457757" cy="1771875"/>
      </dsp:txXfrm>
    </dsp:sp>
    <dsp:sp modelId="{2B6D319E-0C60-46EF-8AB5-C7633834C60C}">
      <dsp:nvSpPr>
        <dsp:cNvPr id="0" name=""/>
        <dsp:cNvSpPr/>
      </dsp:nvSpPr>
      <dsp:spPr>
        <a:xfrm>
          <a:off x="272887" y="11414"/>
          <a:ext cx="3820429" cy="132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TWO PRIMARY COMPONENTS</a:t>
          </a:r>
          <a:endParaRPr lang="en-US" sz="2200" kern="1200" dirty="0"/>
        </a:p>
      </dsp:txBody>
      <dsp:txXfrm>
        <a:off x="337734" y="76261"/>
        <a:ext cx="3690735" cy="1198706"/>
      </dsp:txXfrm>
    </dsp:sp>
    <dsp:sp modelId="{5697FB09-AE83-4D76-A8D2-5AC9637EDC4F}">
      <dsp:nvSpPr>
        <dsp:cNvPr id="0" name=""/>
        <dsp:cNvSpPr/>
      </dsp:nvSpPr>
      <dsp:spPr>
        <a:xfrm>
          <a:off x="0" y="3354689"/>
          <a:ext cx="5457757" cy="194906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937260" rIns="4235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Electronic Thesis and Dissertation Management System </a:t>
          </a:r>
        </a:p>
        <a:p>
          <a:pPr marL="114300" lvl="1" indent="-114300" algn="l" defTabSz="622300">
            <a:lnSpc>
              <a:spcPct val="90000"/>
            </a:lnSpc>
            <a:spcBef>
              <a:spcPct val="0"/>
            </a:spcBef>
            <a:spcAft>
              <a:spcPct val="15000"/>
            </a:spcAft>
            <a:buChar char="•"/>
          </a:pPr>
          <a:r>
            <a:rPr lang="en-US" sz="1400" kern="1200" dirty="0"/>
            <a:t>Identity Management System</a:t>
          </a:r>
        </a:p>
        <a:p>
          <a:pPr marL="114300" lvl="1" indent="-114300" algn="l" defTabSz="622300">
            <a:lnSpc>
              <a:spcPct val="90000"/>
            </a:lnSpc>
            <a:spcBef>
              <a:spcPct val="0"/>
            </a:spcBef>
            <a:spcAft>
              <a:spcPct val="15000"/>
            </a:spcAft>
            <a:buChar char="•"/>
          </a:pPr>
          <a:r>
            <a:rPr lang="en-US" sz="1400" kern="1200" dirty="0"/>
            <a:t>Open Academic Journal Software</a:t>
          </a:r>
        </a:p>
        <a:p>
          <a:pPr marL="114300" lvl="1" indent="-114300" algn="l" defTabSz="622300">
            <a:lnSpc>
              <a:spcPct val="90000"/>
            </a:lnSpc>
            <a:spcBef>
              <a:spcPct val="0"/>
            </a:spcBef>
            <a:spcAft>
              <a:spcPct val="15000"/>
            </a:spcAft>
            <a:buChar char="•"/>
          </a:pPr>
          <a:r>
            <a:rPr lang="en-US" sz="1400" kern="1200" dirty="0"/>
            <a:t>User Interface/Content Management Software</a:t>
          </a:r>
        </a:p>
      </dsp:txBody>
      <dsp:txXfrm>
        <a:off x="0" y="3354689"/>
        <a:ext cx="5457757" cy="1949062"/>
      </dsp:txXfrm>
    </dsp:sp>
    <dsp:sp modelId="{26C9275B-E23B-416E-B1BD-0574665EA0EE}">
      <dsp:nvSpPr>
        <dsp:cNvPr id="0" name=""/>
        <dsp:cNvSpPr/>
      </dsp:nvSpPr>
      <dsp:spPr>
        <a:xfrm>
          <a:off x="272887" y="2690489"/>
          <a:ext cx="3820429" cy="1328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FOUR TERTIARY COMPONENTS</a:t>
          </a:r>
          <a:br>
            <a:rPr lang="en-US" sz="2200" b="1" kern="1200" dirty="0"/>
          </a:br>
          <a:r>
            <a:rPr lang="en-US" sz="1800" b="0" kern="1200" dirty="0"/>
            <a:t>(Communication)</a:t>
          </a:r>
        </a:p>
      </dsp:txBody>
      <dsp:txXfrm>
        <a:off x="337734" y="2755336"/>
        <a:ext cx="3690735" cy="1198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42D25-45BA-4914-AC57-67AEFBDF6493}">
      <dsp:nvSpPr>
        <dsp:cNvPr id="0" name=""/>
        <dsp:cNvSpPr/>
      </dsp:nvSpPr>
      <dsp:spPr>
        <a:xfrm>
          <a:off x="828" y="3601275"/>
          <a:ext cx="7220497" cy="167152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br>
            <a:rPr lang="en-US" sz="3100" kern="1200" dirty="0"/>
          </a:br>
          <a:r>
            <a:rPr lang="en-US" sz="3100" kern="1200" dirty="0"/>
            <a:t>Texas State Academic Research </a:t>
          </a:r>
          <a:br>
            <a:rPr lang="en-US" sz="3100" kern="1200" dirty="0"/>
          </a:br>
          <a:endParaRPr lang="en-US" sz="3100" kern="1200" dirty="0"/>
        </a:p>
      </dsp:txBody>
      <dsp:txXfrm>
        <a:off x="49785" y="3650232"/>
        <a:ext cx="7122583" cy="1573608"/>
      </dsp:txXfrm>
    </dsp:sp>
    <dsp:sp modelId="{4FCDF478-4C34-4C5E-98BB-818182DB8F79}">
      <dsp:nvSpPr>
        <dsp:cNvPr id="0" name=""/>
        <dsp:cNvSpPr/>
      </dsp:nvSpPr>
      <dsp:spPr>
        <a:xfrm>
          <a:off x="828" y="1801587"/>
          <a:ext cx="4716652" cy="167152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Research </a:t>
          </a:r>
          <a:r>
            <a:rPr lang="en-US" sz="4800" b="1" kern="1200" dirty="0"/>
            <a:t>Data</a:t>
          </a:r>
        </a:p>
      </dsp:txBody>
      <dsp:txXfrm>
        <a:off x="49785" y="1850544"/>
        <a:ext cx="4618738" cy="1573608"/>
      </dsp:txXfrm>
    </dsp:sp>
    <dsp:sp modelId="{57BA2DA0-A72C-4D31-9356-6A063B740313}">
      <dsp:nvSpPr>
        <dsp:cNvPr id="0" name=""/>
        <dsp:cNvSpPr/>
      </dsp:nvSpPr>
      <dsp:spPr>
        <a:xfrm>
          <a:off x="828" y="1899"/>
          <a:ext cx="2309820" cy="167152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 </a:t>
          </a:r>
          <a:r>
            <a:rPr lang="en-US" sz="2200" b="1" kern="1200" dirty="0"/>
            <a:t>TS </a:t>
          </a:r>
          <a:r>
            <a:rPr lang="en-US" sz="2200" b="1" kern="1200" dirty="0" err="1"/>
            <a:t>Dataverse</a:t>
          </a:r>
          <a:endParaRPr lang="en-US" sz="2200" b="1" kern="1200" dirty="0"/>
        </a:p>
        <a:p>
          <a:pPr marL="0" lvl="0" indent="0" algn="ctr" defTabSz="977900">
            <a:lnSpc>
              <a:spcPct val="90000"/>
            </a:lnSpc>
            <a:spcBef>
              <a:spcPct val="0"/>
            </a:spcBef>
            <a:spcAft>
              <a:spcPct val="35000"/>
            </a:spcAft>
            <a:buNone/>
          </a:pPr>
          <a:r>
            <a:rPr lang="en-US" sz="2200" kern="1200" dirty="0"/>
            <a:t>(Regular to Medium Size  Data Sets)</a:t>
          </a:r>
        </a:p>
      </dsp:txBody>
      <dsp:txXfrm>
        <a:off x="49785" y="50856"/>
        <a:ext cx="2211906" cy="1573608"/>
      </dsp:txXfrm>
    </dsp:sp>
    <dsp:sp modelId="{A9153326-AE1B-40C4-A489-20DD0CC7961A}">
      <dsp:nvSpPr>
        <dsp:cNvPr id="0" name=""/>
        <dsp:cNvSpPr/>
      </dsp:nvSpPr>
      <dsp:spPr>
        <a:xfrm>
          <a:off x="2407661" y="1899"/>
          <a:ext cx="2309820" cy="167152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Custom Data Storage </a:t>
          </a:r>
          <a:br>
            <a:rPr lang="en-US" sz="1900" kern="1200" dirty="0"/>
          </a:br>
          <a:r>
            <a:rPr lang="en-US" sz="1600" kern="1200" dirty="0"/>
            <a:t>(Big Data, Terabyte+, Research Computing)</a:t>
          </a:r>
        </a:p>
      </dsp:txBody>
      <dsp:txXfrm>
        <a:off x="2456618" y="50856"/>
        <a:ext cx="2211906" cy="1573608"/>
      </dsp:txXfrm>
    </dsp:sp>
    <dsp:sp modelId="{367F804D-E8CD-43D7-81E1-046FB69994A0}">
      <dsp:nvSpPr>
        <dsp:cNvPr id="0" name=""/>
        <dsp:cNvSpPr/>
      </dsp:nvSpPr>
      <dsp:spPr>
        <a:xfrm>
          <a:off x="4911506" y="1801587"/>
          <a:ext cx="2309820" cy="167152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Text, Media</a:t>
          </a:r>
        </a:p>
      </dsp:txBody>
      <dsp:txXfrm>
        <a:off x="4960463" y="1850544"/>
        <a:ext cx="2211906" cy="1573608"/>
      </dsp:txXfrm>
    </dsp:sp>
    <dsp:sp modelId="{D7743575-3418-4B3D-910E-81709E0D12D4}">
      <dsp:nvSpPr>
        <dsp:cNvPr id="0" name=""/>
        <dsp:cNvSpPr/>
      </dsp:nvSpPr>
      <dsp:spPr>
        <a:xfrm>
          <a:off x="4911506" y="1899"/>
          <a:ext cx="2309820" cy="167152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D-Space</a:t>
          </a:r>
          <a:br>
            <a:rPr lang="en-US" sz="2200" kern="1200" dirty="0"/>
          </a:br>
          <a:r>
            <a:rPr lang="en-US" sz="2200" kern="1200" dirty="0"/>
            <a:t>Collections Repository</a:t>
          </a:r>
        </a:p>
      </dsp:txBody>
      <dsp:txXfrm>
        <a:off x="4960463" y="50856"/>
        <a:ext cx="2211906" cy="1573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CC9BD-2AD6-46B4-A0FA-0C82B30D25D3}">
      <dsp:nvSpPr>
        <dsp:cNvPr id="0" name=""/>
        <dsp:cNvSpPr/>
      </dsp:nvSpPr>
      <dsp:spPr>
        <a:xfrm>
          <a:off x="2411212" y="2288652"/>
          <a:ext cx="763330" cy="76333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D7013D-8453-4A76-8C5C-88273939C36F}">
      <dsp:nvSpPr>
        <dsp:cNvPr id="0" name=""/>
        <dsp:cNvSpPr/>
      </dsp:nvSpPr>
      <dsp:spPr>
        <a:xfrm>
          <a:off x="2075660" y="3244124"/>
          <a:ext cx="1696289" cy="67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Customizable Components</a:t>
          </a:r>
        </a:p>
      </dsp:txBody>
      <dsp:txXfrm>
        <a:off x="2075660" y="3244124"/>
        <a:ext cx="1696289" cy="678515"/>
      </dsp:txXfrm>
    </dsp:sp>
    <dsp:sp modelId="{D92C8B8C-6F93-47D8-ABF0-DC3E2F50F6C8}">
      <dsp:nvSpPr>
        <dsp:cNvPr id="0" name=""/>
        <dsp:cNvSpPr/>
      </dsp:nvSpPr>
      <dsp:spPr>
        <a:xfrm>
          <a:off x="3277142" y="258561"/>
          <a:ext cx="763330" cy="76333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437EC-54A0-47C1-B295-3E4238B10939}">
      <dsp:nvSpPr>
        <dsp:cNvPr id="0" name=""/>
        <dsp:cNvSpPr/>
      </dsp:nvSpPr>
      <dsp:spPr>
        <a:xfrm>
          <a:off x="2810662" y="1282678"/>
          <a:ext cx="1696289" cy="67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Active Developer Communities</a:t>
          </a:r>
        </a:p>
      </dsp:txBody>
      <dsp:txXfrm>
        <a:off x="2810662" y="1282678"/>
        <a:ext cx="1696289" cy="678515"/>
      </dsp:txXfrm>
    </dsp:sp>
    <dsp:sp modelId="{38CDD8E2-A6A1-47EA-AA1A-E8637F2B5389}">
      <dsp:nvSpPr>
        <dsp:cNvPr id="0" name=""/>
        <dsp:cNvSpPr/>
      </dsp:nvSpPr>
      <dsp:spPr>
        <a:xfrm>
          <a:off x="1067213" y="268949"/>
          <a:ext cx="763330" cy="76333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35C6F-96FA-4A52-ACFD-A8318D9004CA}">
      <dsp:nvSpPr>
        <dsp:cNvPr id="0" name=""/>
        <dsp:cNvSpPr/>
      </dsp:nvSpPr>
      <dsp:spPr>
        <a:xfrm>
          <a:off x="621126" y="1211950"/>
          <a:ext cx="1696289" cy="67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Open Source Software</a:t>
          </a:r>
        </a:p>
      </dsp:txBody>
      <dsp:txXfrm>
        <a:off x="621126" y="1211950"/>
        <a:ext cx="1696289" cy="678515"/>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73855-5C63-4E82-924A-2F654C7BFA9D}" type="datetimeFigureOut">
              <a:rPr lang="en-US" smtClean="0"/>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C7F7A-CA48-4F4D-BF10-135867733D76}" type="slidenum">
              <a:rPr lang="en-US" smtClean="0"/>
              <a:t>‹#›</a:t>
            </a:fld>
            <a:endParaRPr lang="en-US"/>
          </a:p>
        </p:txBody>
      </p:sp>
    </p:spTree>
    <p:extLst>
      <p:ext uri="{BB962C8B-B14F-4D97-AF65-F5344CB8AC3E}">
        <p14:creationId xmlns:p14="http://schemas.microsoft.com/office/powerpoint/2010/main" val="243804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speaking you today about Challenges and Opportunities but also divides between these areas but bridges and connections that are already in place and being utilized that you may be unaware of and that may be useful to your institutions  </a:t>
            </a:r>
          </a:p>
        </p:txBody>
      </p:sp>
      <p:sp>
        <p:nvSpPr>
          <p:cNvPr id="4" name="Slide Number Placeholder 3"/>
          <p:cNvSpPr>
            <a:spLocks noGrp="1"/>
          </p:cNvSpPr>
          <p:nvPr>
            <p:ph type="sldNum" sz="quarter" idx="5"/>
          </p:nvPr>
        </p:nvSpPr>
        <p:spPr/>
        <p:txBody>
          <a:bodyPr/>
          <a:lstStyle/>
          <a:p>
            <a:fld id="{B46C7F7A-CA48-4F4D-BF10-135867733D76}" type="slidenum">
              <a:rPr lang="en-US" smtClean="0"/>
              <a:t>1</a:t>
            </a:fld>
            <a:endParaRPr lang="en-US"/>
          </a:p>
        </p:txBody>
      </p:sp>
    </p:spTree>
    <p:extLst>
      <p:ext uri="{BB962C8B-B14F-4D97-AF65-F5344CB8AC3E}">
        <p14:creationId xmlns:p14="http://schemas.microsoft.com/office/powerpoint/2010/main" val="126270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Ecosystem Metaphor Look at Relationships in the Digital Environment</a:t>
            </a:r>
            <a:br>
              <a:rPr lang="en-US" dirty="0"/>
            </a:br>
            <a:r>
              <a:rPr lang="en-US" dirty="0"/>
              <a:t> Specifically Focuses Upon the Discrete Component Relationships with the Networked Digital Environment</a:t>
            </a:r>
          </a:p>
        </p:txBody>
      </p:sp>
      <p:sp>
        <p:nvSpPr>
          <p:cNvPr id="4" name="Slide Number Placeholder 3"/>
          <p:cNvSpPr>
            <a:spLocks noGrp="1"/>
          </p:cNvSpPr>
          <p:nvPr>
            <p:ph type="sldNum" sz="quarter" idx="5"/>
          </p:nvPr>
        </p:nvSpPr>
        <p:spPr/>
        <p:txBody>
          <a:bodyPr/>
          <a:lstStyle/>
          <a:p>
            <a:fld id="{761490CB-1275-401A-B7D3-E8710F3A4A55}" type="slidenum">
              <a:rPr lang="en-US" smtClean="0"/>
              <a:t>5</a:t>
            </a:fld>
            <a:endParaRPr lang="en-US"/>
          </a:p>
        </p:txBody>
      </p:sp>
    </p:spTree>
    <p:extLst>
      <p:ext uri="{BB962C8B-B14F-4D97-AF65-F5344CB8AC3E}">
        <p14:creationId xmlns:p14="http://schemas.microsoft.com/office/powerpoint/2010/main" val="1734742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Texas State research and accompanying requirements for Federal Data Management Plan compliance is accommodated</a:t>
            </a:r>
          </a:p>
          <a:p>
            <a:r>
              <a:rPr lang="en-US" dirty="0"/>
              <a:t>by several tiered online solutions. </a:t>
            </a:r>
            <a:r>
              <a:rPr lang="en-US" b="1" dirty="0"/>
              <a:t>Research Data </a:t>
            </a:r>
            <a:r>
              <a:rPr lang="en-US" dirty="0"/>
              <a:t>for regular to medium size datasets may be uploaded and placed into the </a:t>
            </a:r>
            <a:r>
              <a:rPr lang="en-US" b="1" dirty="0"/>
              <a:t>Texas State Data Repository</a:t>
            </a:r>
            <a:r>
              <a:rPr lang="en-US" dirty="0"/>
              <a:t> (TSDR, </a:t>
            </a:r>
            <a:r>
              <a:rPr lang="en-US" dirty="0" err="1"/>
              <a:t>Dataverse</a:t>
            </a:r>
            <a:r>
              <a:rPr lang="en-US" dirty="0"/>
              <a:t>). Big Data and large datasets (Terabyte +) is accommodated through University </a:t>
            </a:r>
            <a:r>
              <a:rPr lang="en-US" b="1" dirty="0"/>
              <a:t>Technology Resources </a:t>
            </a:r>
            <a:r>
              <a:rPr lang="en-US" dirty="0"/>
              <a:t>(TR, research computing customized solutions) and research articles, publications and white papers is accommodated by the </a:t>
            </a:r>
            <a:r>
              <a:rPr lang="en-US" b="1" dirty="0"/>
              <a:t>University Online Publications Repository</a:t>
            </a:r>
            <a:r>
              <a:rPr lang="en-US" dirty="0"/>
              <a:t>, D-Space.  </a:t>
            </a:r>
          </a:p>
          <a:p>
            <a:endParaRPr lang="en-US" dirty="0"/>
          </a:p>
        </p:txBody>
      </p:sp>
      <p:sp>
        <p:nvSpPr>
          <p:cNvPr id="4" name="Slide Number Placeholder 3"/>
          <p:cNvSpPr>
            <a:spLocks noGrp="1"/>
          </p:cNvSpPr>
          <p:nvPr>
            <p:ph type="sldNum" sz="quarter" idx="10"/>
          </p:nvPr>
        </p:nvSpPr>
        <p:spPr/>
        <p:txBody>
          <a:bodyPr/>
          <a:lstStyle/>
          <a:p>
            <a:fld id="{97B3366A-3E8E-41D2-BD59-72039DC05CEF}" type="slidenum">
              <a:rPr lang="en-US" smtClean="0"/>
              <a:t>20</a:t>
            </a:fld>
            <a:endParaRPr lang="en-US"/>
          </a:p>
        </p:txBody>
      </p:sp>
    </p:spTree>
    <p:extLst>
      <p:ext uri="{BB962C8B-B14F-4D97-AF65-F5344CB8AC3E}">
        <p14:creationId xmlns:p14="http://schemas.microsoft.com/office/powerpoint/2010/main" val="4068574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0D02-0CF8-D6B7-7888-0AD32B6564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7BE3F0-2188-8119-B183-0F2058EFB2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1F82DF-8662-85B5-AB17-CC5AD84F5016}"/>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5" name="Footer Placeholder 4">
            <a:extLst>
              <a:ext uri="{FF2B5EF4-FFF2-40B4-BE49-F238E27FC236}">
                <a16:creationId xmlns:a16="http://schemas.microsoft.com/office/drawing/2014/main" id="{91912CCF-AB9D-6240-4FDF-B0EAE51D70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179FF-5D8D-D50F-729C-A8D2FC330797}"/>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21553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27DA-BC65-FB74-2E4B-9BB0400C05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FA7A7E-3DDE-82F0-DA5B-DF3274032F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7AC57-CD96-3DC8-3951-3564D6BA627E}"/>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5" name="Footer Placeholder 4">
            <a:extLst>
              <a:ext uri="{FF2B5EF4-FFF2-40B4-BE49-F238E27FC236}">
                <a16:creationId xmlns:a16="http://schemas.microsoft.com/office/drawing/2014/main" id="{62506956-BB8B-5FD9-BEFD-5FA14F511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AC2F59-8744-5B5E-4F84-77E36CF25439}"/>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54962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35EF6D-525E-6DB5-4736-5B4AA37E7F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BFE0FD-80CA-4F36-EA24-8EF990E925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0D0FBC-0879-D50D-A845-437A98EE7CA9}"/>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5" name="Footer Placeholder 4">
            <a:extLst>
              <a:ext uri="{FF2B5EF4-FFF2-40B4-BE49-F238E27FC236}">
                <a16:creationId xmlns:a16="http://schemas.microsoft.com/office/drawing/2014/main" id="{0EFB951C-6B28-36ED-3E9D-3B84DF1DD7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F9C26-AA96-4A63-F51D-1DE907CC2A95}"/>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07839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E014-5FFF-D502-4513-8B37861B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C9FD5-ABBC-75A0-717C-C6C0190946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BB487-8577-5551-0395-7BA0F94D06C2}"/>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5" name="Footer Placeholder 4">
            <a:extLst>
              <a:ext uri="{FF2B5EF4-FFF2-40B4-BE49-F238E27FC236}">
                <a16:creationId xmlns:a16="http://schemas.microsoft.com/office/drawing/2014/main" id="{0D6A140D-90B7-C9A1-6DFE-A2F99656E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E9E29-E515-9F3E-C88F-FF6AFAD73C53}"/>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30823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46D59-90F6-CEFA-FB52-4573D0C620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0B6F3D-E27C-60E6-92F8-E9CD4B42A6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720F2E-01A8-A9FC-9280-3C51CA41E95B}"/>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5" name="Footer Placeholder 4">
            <a:extLst>
              <a:ext uri="{FF2B5EF4-FFF2-40B4-BE49-F238E27FC236}">
                <a16:creationId xmlns:a16="http://schemas.microsoft.com/office/drawing/2014/main" id="{2208A1C4-B398-26D9-B40D-14532369FF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15893-4DCD-4043-BA9F-A46721299F29}"/>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502043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E57FC-8966-A46B-EBD6-EB586A0F70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A2446D-4F55-6DF2-DB12-2B2CD387DD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DD3167-0744-49AA-72DF-F5ABE6D214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3F56AE-33E1-EB81-4B86-E657E46651E1}"/>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6" name="Footer Placeholder 5">
            <a:extLst>
              <a:ext uri="{FF2B5EF4-FFF2-40B4-BE49-F238E27FC236}">
                <a16:creationId xmlns:a16="http://schemas.microsoft.com/office/drawing/2014/main" id="{964D25EA-4462-E196-DA4B-B1A6C4A5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5BDC96-274C-B563-195B-198AAC212B3C}"/>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2503659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55731-E7FF-AAF9-42C0-AAEAF8BED3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0E081F-4845-7EB0-61F2-FC40C157DB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459F3B-6A27-A254-4218-3F6DBB9AD2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138D86-4C8B-19AA-97A8-07474E3B7E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D81CC8-D457-BBC0-E414-F082ED985A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7ADE65-AB6A-2170-8CEA-DA948DA3F5BA}"/>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8" name="Footer Placeholder 7">
            <a:extLst>
              <a:ext uri="{FF2B5EF4-FFF2-40B4-BE49-F238E27FC236}">
                <a16:creationId xmlns:a16="http://schemas.microsoft.com/office/drawing/2014/main" id="{5C246980-64BB-C35F-B957-28E4099687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F05582-578D-152E-427F-C1B34F2906A3}"/>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398357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537A0-2D78-A6BE-4BCF-40FD371684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0C591-FA7A-6499-084A-5A0CB8F474C3}"/>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4" name="Footer Placeholder 3">
            <a:extLst>
              <a:ext uri="{FF2B5EF4-FFF2-40B4-BE49-F238E27FC236}">
                <a16:creationId xmlns:a16="http://schemas.microsoft.com/office/drawing/2014/main" id="{639ED150-308C-2FDF-14DA-48E197153A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CC486D-4415-F47E-C073-9A6BB89A0293}"/>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494865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2192B0-CF4D-794D-0E0D-0AFCDDD935C0}"/>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3" name="Footer Placeholder 2">
            <a:extLst>
              <a:ext uri="{FF2B5EF4-FFF2-40B4-BE49-F238E27FC236}">
                <a16:creationId xmlns:a16="http://schemas.microsoft.com/office/drawing/2014/main" id="{D1A25376-C69D-EDCF-3542-7FD2522A6F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A54D8-81B0-8246-C565-6D39956FB2B5}"/>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3729405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684E-20D5-DD89-E73B-D3159B5CD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6AAF89-B8E4-A91C-A17E-A38EB342BB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4577E-31B9-4697-8B7C-34104BBC6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1BD0FE-DA2C-2474-0627-422540FB6DFD}"/>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6" name="Footer Placeholder 5">
            <a:extLst>
              <a:ext uri="{FF2B5EF4-FFF2-40B4-BE49-F238E27FC236}">
                <a16:creationId xmlns:a16="http://schemas.microsoft.com/office/drawing/2014/main" id="{392487C8-C38C-239E-1110-2C61F5653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C9575A-9CF6-5DDC-D87D-FE2C9AAB9E46}"/>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3425932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48E8-CDB1-6D8D-7869-B5204EA64A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B6508B-2D5A-40A5-F477-3B8F44A1AF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8FBA0B-5691-FCFB-9EDB-37EF1DB08A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CED30-F777-F5EA-A34A-4DDFE4AA97A7}"/>
              </a:ext>
            </a:extLst>
          </p:cNvPr>
          <p:cNvSpPr>
            <a:spLocks noGrp="1"/>
          </p:cNvSpPr>
          <p:nvPr>
            <p:ph type="dt" sz="half" idx="10"/>
          </p:nvPr>
        </p:nvSpPr>
        <p:spPr/>
        <p:txBody>
          <a:bodyPr/>
          <a:lstStyle/>
          <a:p>
            <a:fld id="{EA9B423D-0879-4DE7-A128-7242111C64F1}" type="datetimeFigureOut">
              <a:rPr lang="en-US" smtClean="0"/>
              <a:t>7/13/2022</a:t>
            </a:fld>
            <a:endParaRPr lang="en-US"/>
          </a:p>
        </p:txBody>
      </p:sp>
      <p:sp>
        <p:nvSpPr>
          <p:cNvPr id="6" name="Footer Placeholder 5">
            <a:extLst>
              <a:ext uri="{FF2B5EF4-FFF2-40B4-BE49-F238E27FC236}">
                <a16:creationId xmlns:a16="http://schemas.microsoft.com/office/drawing/2014/main" id="{160069AF-6B3C-FBBD-5665-FE27F25C90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45A73-C65A-CF4A-61A2-24B699BE84C9}"/>
              </a:ext>
            </a:extLst>
          </p:cNvPr>
          <p:cNvSpPr>
            <a:spLocks noGrp="1"/>
          </p:cNvSpPr>
          <p:nvPr>
            <p:ph type="sldNum" sz="quarter" idx="12"/>
          </p:nvPr>
        </p:nvSpPr>
        <p:spPr/>
        <p:txBody>
          <a:bodyPr/>
          <a:lstStyle/>
          <a:p>
            <a:fld id="{74179ACD-D74C-4DE4-8A10-9927464374E7}" type="slidenum">
              <a:rPr lang="en-US" smtClean="0"/>
              <a:t>‹#›</a:t>
            </a:fld>
            <a:endParaRPr lang="en-US"/>
          </a:p>
        </p:txBody>
      </p:sp>
    </p:spTree>
    <p:extLst>
      <p:ext uri="{BB962C8B-B14F-4D97-AF65-F5344CB8AC3E}">
        <p14:creationId xmlns:p14="http://schemas.microsoft.com/office/powerpoint/2010/main" val="124649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6E6310-A147-7642-489E-FE2D6EC0DE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0B9E8E-9470-229A-F757-3C44949E65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C562E-D343-1852-2060-2ACC86EFC6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9B423D-0879-4DE7-A128-7242111C64F1}" type="datetimeFigureOut">
              <a:rPr lang="en-US" smtClean="0"/>
              <a:t>7/13/2022</a:t>
            </a:fld>
            <a:endParaRPr lang="en-US"/>
          </a:p>
        </p:txBody>
      </p:sp>
      <p:sp>
        <p:nvSpPr>
          <p:cNvPr id="5" name="Footer Placeholder 4">
            <a:extLst>
              <a:ext uri="{FF2B5EF4-FFF2-40B4-BE49-F238E27FC236}">
                <a16:creationId xmlns:a16="http://schemas.microsoft.com/office/drawing/2014/main" id="{F5A180C8-5B80-4ABF-43D0-F188BC6F64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8CEE87-5348-B504-80DD-859A3D7429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179ACD-D74C-4DE4-8A10-9927464374E7}" type="slidenum">
              <a:rPr lang="en-US" smtClean="0"/>
              <a:t>‹#›</a:t>
            </a:fld>
            <a:endParaRPr lang="en-US"/>
          </a:p>
        </p:txBody>
      </p:sp>
    </p:spTree>
    <p:extLst>
      <p:ext uri="{BB962C8B-B14F-4D97-AF65-F5344CB8AC3E}">
        <p14:creationId xmlns:p14="http://schemas.microsoft.com/office/powerpoint/2010/main" val="2576749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11" Type="http://schemas.openxmlformats.org/officeDocument/2006/relationships/hyperlink" Target="mailto:ruzwyshyn@txstate.edu" TargetMode="External"/><Relationship Id="rId5" Type="http://schemas.openxmlformats.org/officeDocument/2006/relationships/image" Target="../media/image1.pn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s://cs.stanford.edu/people/esteva/nature/" TargetMode="External"/><Relationship Id="rId4" Type="http://schemas.openxmlformats.org/officeDocument/2006/relationships/hyperlink" Target="https://www.youtube.com/watch?v=IvmLEq9piJ4"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rayuzwyshyn.net/" TargetMode="External"/><Relationship Id="rId7" Type="http://schemas.openxmlformats.org/officeDocument/2006/relationships/image" Target="../media/image27.png"/><Relationship Id="rId2" Type="http://schemas.openxmlformats.org/officeDocument/2006/relationships/hyperlink" Target="mailto:ruzwyshyn@txstate.edu" TargetMode="Externa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hyperlink" Target="https://www.nature.com/articles/s41591-020-0942-0" TargetMode="External"/><Relationship Id="rId3" Type="http://schemas.openxmlformats.org/officeDocument/2006/relationships/hyperlink" Target="https://www.youtube.com/watch?v=b3IyDNB_ciI" TargetMode="External"/><Relationship Id="rId7" Type="http://schemas.openxmlformats.org/officeDocument/2006/relationships/hyperlink" Target="https://dataverse.tdl.org/" TargetMode="External"/><Relationship Id="rId2" Type="http://schemas.openxmlformats.org/officeDocument/2006/relationships/hyperlink" Target="https://www.youtube.com/watch?v=ypVHymY715M" TargetMode="External"/><Relationship Id="rId1" Type="http://schemas.openxmlformats.org/officeDocument/2006/relationships/slideLayout" Target="../slideLayouts/slideLayout2.xml"/><Relationship Id="rId6" Type="http://schemas.openxmlformats.org/officeDocument/2006/relationships/hyperlink" Target="https://www.youtube.com/watch?v=ij9vqTb8Rjc" TargetMode="External"/><Relationship Id="rId5" Type="http://schemas.openxmlformats.org/officeDocument/2006/relationships/hyperlink" Target="https://repository.ifla.org/handle/123456789/1940" TargetMode="External"/><Relationship Id="rId4" Type="http://schemas.openxmlformats.org/officeDocument/2006/relationships/hyperlink" Target="https://deeplearning.mit.edu/" TargetMode="External"/><Relationship Id="rId9" Type="http://schemas.openxmlformats.org/officeDocument/2006/relationships/hyperlink" Target="https://www.researchgate.net/publication/345956074_Online_Digital_Research_Ecosystems_How_to_Build_Them_and_Why"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7.xml"/><Relationship Id="rId4" Type="http://schemas.openxmlformats.org/officeDocument/2006/relationships/hyperlink" Target="https://dataverse.tdl.org/"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s://dataverse.tdl.org/" TargetMode="External"/><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t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dataverse.tdl.org/"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rayuzwyshyn.net/" TargetMode="External"/><Relationship Id="rId2" Type="http://schemas.openxmlformats.org/officeDocument/2006/relationships/hyperlink" Target="mailto:ruzwyshyn@txstate.edu" TargetMode="Externa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https://www.library.txstate.edu/services/faculty-staff/digital-web-services.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cxnSp>
        <p:nvCxnSpPr>
          <p:cNvPr id="42" name="Straight Connector 4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012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7BE3628-3BE5-E789-E97E-2D8A9B2BE6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9475" y="68263"/>
            <a:ext cx="4997450" cy="3879850"/>
          </a:xfrm>
          <a:custGeom>
            <a:avLst/>
            <a:gdLst/>
            <a:ahLst/>
            <a:cxnLst/>
            <a:rect l="l" t="t" r="r" b="b"/>
            <a:pathLst>
              <a:path w="2619375" h="1860000">
                <a:moveTo>
                  <a:pt x="0" y="0"/>
                </a:moveTo>
                <a:lnTo>
                  <a:pt x="2619375" y="0"/>
                </a:lnTo>
                <a:lnTo>
                  <a:pt x="2619375" y="1860000"/>
                </a:lnTo>
                <a:lnTo>
                  <a:pt x="0" y="1860000"/>
                </a:lnTo>
                <a:close/>
              </a:path>
            </a:pathLst>
          </a:custGeom>
        </p:spPr>
      </p:pic>
      <p:pic>
        <p:nvPicPr>
          <p:cNvPr id="6" name="Picture 5">
            <a:extLst>
              <a:ext uri="{FF2B5EF4-FFF2-40B4-BE49-F238E27FC236}">
                <a16:creationId xmlns:a16="http://schemas.microsoft.com/office/drawing/2014/main" id="{D5A4D97B-71F5-3910-99D0-0137A1BA62C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29475" y="3984504"/>
            <a:ext cx="1717675" cy="1773238"/>
          </a:xfrm>
          <a:custGeom>
            <a:avLst/>
            <a:gdLst/>
            <a:ahLst/>
            <a:cxnLst/>
            <a:rect l="l" t="t" r="r" b="b"/>
            <a:pathLst>
              <a:path w="2619375" h="1860000">
                <a:moveTo>
                  <a:pt x="0" y="0"/>
                </a:moveTo>
                <a:lnTo>
                  <a:pt x="2619375" y="0"/>
                </a:lnTo>
                <a:lnTo>
                  <a:pt x="2619375" y="1860000"/>
                </a:lnTo>
                <a:lnTo>
                  <a:pt x="0" y="1860000"/>
                </a:lnTo>
                <a:close/>
              </a:path>
            </a:pathLst>
          </a:custGeom>
        </p:spPr>
      </p:pic>
      <p:pic>
        <p:nvPicPr>
          <p:cNvPr id="5" name="Video 4">
            <a:extLst>
              <a:ext uri="{FF2B5EF4-FFF2-40B4-BE49-F238E27FC236}">
                <a16:creationId xmlns:a16="http://schemas.microsoft.com/office/drawing/2014/main" id="{1F43EF8B-BD52-C9C6-92E4-36FC7389106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1" b="285"/>
          <a:stretch/>
        </p:blipFill>
        <p:spPr>
          <a:xfrm>
            <a:off x="8982075" y="3984504"/>
            <a:ext cx="3209925" cy="1773238"/>
          </a:xfrm>
          <a:prstGeom prst="rect">
            <a:avLst/>
          </a:prstGeom>
        </p:spPr>
      </p:pic>
      <p:sp>
        <p:nvSpPr>
          <p:cNvPr id="2" name="Title 1">
            <a:extLst>
              <a:ext uri="{FF2B5EF4-FFF2-40B4-BE49-F238E27FC236}">
                <a16:creationId xmlns:a16="http://schemas.microsoft.com/office/drawing/2014/main" id="{43F9C3DB-AEBF-799A-05CA-3EB534DAEBB4}"/>
              </a:ext>
            </a:extLst>
          </p:cNvPr>
          <p:cNvSpPr>
            <a:spLocks noGrp="1"/>
          </p:cNvSpPr>
          <p:nvPr>
            <p:ph type="ctrTitle"/>
          </p:nvPr>
        </p:nvSpPr>
        <p:spPr>
          <a:xfrm>
            <a:off x="712796" y="1540562"/>
            <a:ext cx="5507177" cy="2975876"/>
          </a:xfrm>
        </p:spPr>
        <p:txBody>
          <a:bodyPr anchor="b">
            <a:normAutofit fontScale="90000"/>
          </a:bodyPr>
          <a:lstStyle/>
          <a:p>
            <a:pPr algn="l"/>
            <a:r>
              <a:rPr lang="en-US" sz="5300" dirty="0"/>
              <a:t>Online  Data Research Repositories </a:t>
            </a:r>
            <a:br>
              <a:rPr lang="en-US" sz="4400" dirty="0"/>
            </a:br>
            <a:br>
              <a:rPr lang="en-US" sz="3300" dirty="0"/>
            </a:br>
            <a:r>
              <a:rPr lang="en-US" sz="2700" dirty="0"/>
              <a:t>From Research </a:t>
            </a:r>
            <a:r>
              <a:rPr lang="en-US" sz="2700" b="1" dirty="0"/>
              <a:t>Data and Datasets</a:t>
            </a:r>
            <a:r>
              <a:rPr lang="en-US" sz="2700" dirty="0"/>
              <a:t> </a:t>
            </a:r>
            <a:br>
              <a:rPr lang="en-US" sz="2700" dirty="0"/>
            </a:br>
            <a:r>
              <a:rPr lang="en-US" sz="2700" dirty="0"/>
              <a:t>to  </a:t>
            </a:r>
            <a:r>
              <a:rPr lang="en-US" sz="2700" b="1" dirty="0"/>
              <a:t>Artificial Intelligence</a:t>
            </a:r>
            <a:br>
              <a:rPr lang="en-US" sz="2700" b="1" dirty="0"/>
            </a:br>
            <a:r>
              <a:rPr lang="en-US" sz="2700" b="1" dirty="0"/>
              <a:t>and Discovery</a:t>
            </a:r>
          </a:p>
        </p:txBody>
      </p:sp>
      <p:pic>
        <p:nvPicPr>
          <p:cNvPr id="10" name="Picture 2">
            <a:extLst>
              <a:ext uri="{FF2B5EF4-FFF2-40B4-BE49-F238E27FC236}">
                <a16:creationId xmlns:a16="http://schemas.microsoft.com/office/drawing/2014/main" id="{3E171202-B23D-890D-131F-B230A743C382}"/>
              </a:ext>
            </a:extLst>
          </p:cNvPr>
          <p:cNvPicPr>
            <a:picLocks noChangeAspect="1"/>
          </p:cNvPicPr>
          <p:nvPr/>
        </p:nvPicPr>
        <p:blipFill>
          <a:blip r:embed="rId8"/>
          <a:srcRect l="14687" t="21875" r="14687" b="21874"/>
          <a:stretch>
            <a:fillRect/>
          </a:stretch>
        </p:blipFill>
        <p:spPr>
          <a:xfrm>
            <a:off x="54123" y="5775253"/>
            <a:ext cx="12192000" cy="1029913"/>
          </a:xfrm>
          <a:prstGeom prst="rect">
            <a:avLst/>
          </a:prstGeom>
        </p:spPr>
      </p:pic>
      <p:pic>
        <p:nvPicPr>
          <p:cNvPr id="11" name="Picture 4">
            <a:extLst>
              <a:ext uri="{FF2B5EF4-FFF2-40B4-BE49-F238E27FC236}">
                <a16:creationId xmlns:a16="http://schemas.microsoft.com/office/drawing/2014/main" id="{CE6F4817-B101-1404-B347-F284C1E932F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46" y="5916458"/>
            <a:ext cx="2136476" cy="734892"/>
          </a:xfrm>
          <a:prstGeom prst="rect">
            <a:avLst/>
          </a:prstGeom>
        </p:spPr>
      </p:pic>
      <p:sp>
        <p:nvSpPr>
          <p:cNvPr id="12" name="TextBox 20">
            <a:extLst>
              <a:ext uri="{FF2B5EF4-FFF2-40B4-BE49-F238E27FC236}">
                <a16:creationId xmlns:a16="http://schemas.microsoft.com/office/drawing/2014/main" id="{859A2A5F-323F-459A-B5B8-D541E7165EDE}"/>
              </a:ext>
            </a:extLst>
          </p:cNvPr>
          <p:cNvSpPr txBox="1"/>
          <p:nvPr/>
        </p:nvSpPr>
        <p:spPr>
          <a:xfrm>
            <a:off x="245389" y="6508911"/>
            <a:ext cx="1630621" cy="234744"/>
          </a:xfrm>
          <a:prstGeom prst="rect">
            <a:avLst/>
          </a:prstGeom>
        </p:spPr>
        <p:txBody>
          <a:bodyPr lIns="0" tIns="0" rIns="0" bIns="0" rtlCol="0" anchor="t">
            <a:spAutoFit/>
          </a:bodyPr>
          <a:lstStyle/>
          <a:p>
            <a:pPr>
              <a:lnSpc>
                <a:spcPts val="2100"/>
              </a:lnSpc>
              <a:spcBef>
                <a:spcPct val="0"/>
              </a:spcBef>
            </a:pPr>
            <a:r>
              <a:rPr lang="en-US" sz="1200" b="1" dirty="0">
                <a:latin typeface="Lato"/>
              </a:rPr>
              <a:t>IT Section Big Data SIG</a:t>
            </a:r>
          </a:p>
        </p:txBody>
      </p:sp>
      <p:sp>
        <p:nvSpPr>
          <p:cNvPr id="13" name="Subtitle 2">
            <a:extLst>
              <a:ext uri="{FF2B5EF4-FFF2-40B4-BE49-F238E27FC236}">
                <a16:creationId xmlns:a16="http://schemas.microsoft.com/office/drawing/2014/main" id="{23D2E1A3-7966-A74C-C04E-B2D64FD68456}"/>
              </a:ext>
            </a:extLst>
          </p:cNvPr>
          <p:cNvSpPr txBox="1">
            <a:spLocks/>
          </p:cNvSpPr>
          <p:nvPr/>
        </p:nvSpPr>
        <p:spPr>
          <a:xfrm>
            <a:off x="8754697" y="5916458"/>
            <a:ext cx="4724529" cy="1184905"/>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Ray Uzwyshyn, Ph.D.  MBA MLIS</a:t>
            </a:r>
            <a:br>
              <a:rPr lang="en-US" sz="1600" dirty="0"/>
            </a:br>
            <a:r>
              <a:rPr lang="en-US" sz="1600" dirty="0"/>
              <a:t>Director, Collections and Digital Services</a:t>
            </a:r>
            <a:br>
              <a:rPr lang="en-US" sz="1600" dirty="0"/>
            </a:br>
            <a:r>
              <a:rPr lang="en-US" sz="1600" dirty="0"/>
              <a:t>Texas State University Libraries, USA</a:t>
            </a:r>
            <a:br>
              <a:rPr lang="en-US" sz="1600" dirty="0"/>
            </a:br>
            <a:r>
              <a:rPr lang="en-US" sz="1600" dirty="0">
                <a:hlinkClick r:id="rId11"/>
              </a:rPr>
              <a:t>ruzwyshyn@txstate.edu</a:t>
            </a:r>
            <a:br>
              <a:rPr lang="en-US" sz="1600" dirty="0"/>
            </a:br>
            <a:endParaRPr lang="en-US" sz="1600" dirty="0"/>
          </a:p>
        </p:txBody>
      </p:sp>
    </p:spTree>
    <p:extLst>
      <p:ext uri="{BB962C8B-B14F-4D97-AF65-F5344CB8AC3E}">
        <p14:creationId xmlns:p14="http://schemas.microsoft.com/office/powerpoint/2010/main" val="14680857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AECE-909E-0EC1-26AE-713AD61357D3}"/>
              </a:ext>
            </a:extLst>
          </p:cNvPr>
          <p:cNvSpPr>
            <a:spLocks noGrp="1"/>
          </p:cNvSpPr>
          <p:nvPr>
            <p:ph type="title"/>
          </p:nvPr>
        </p:nvSpPr>
        <p:spPr>
          <a:xfrm>
            <a:off x="1400175" y="46491"/>
            <a:ext cx="10515600" cy="1325563"/>
          </a:xfrm>
        </p:spPr>
        <p:txBody>
          <a:bodyPr>
            <a:normAutofit/>
          </a:bodyPr>
          <a:lstStyle/>
          <a:p>
            <a:r>
              <a:rPr lang="en-US" dirty="0"/>
              <a:t>What New Data Repository Features </a:t>
            </a:r>
            <a:br>
              <a:rPr lang="en-US" dirty="0"/>
            </a:br>
            <a:r>
              <a:rPr lang="en-US" dirty="0"/>
              <a:t>Would Users  Like to See in 2022?</a:t>
            </a:r>
          </a:p>
        </p:txBody>
      </p:sp>
      <p:pic>
        <p:nvPicPr>
          <p:cNvPr id="5" name="Content Placeholder 4">
            <a:extLst>
              <a:ext uri="{FF2B5EF4-FFF2-40B4-BE49-F238E27FC236}">
                <a16:creationId xmlns:a16="http://schemas.microsoft.com/office/drawing/2014/main" id="{34BBE4BA-2F94-3EEF-95B5-34CBE07CE66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332707" y="1414972"/>
            <a:ext cx="9577171" cy="4965531"/>
          </a:xfrm>
        </p:spPr>
      </p:pic>
      <p:sp>
        <p:nvSpPr>
          <p:cNvPr id="6" name="TextBox 5">
            <a:extLst>
              <a:ext uri="{FF2B5EF4-FFF2-40B4-BE49-F238E27FC236}">
                <a16:creationId xmlns:a16="http://schemas.microsoft.com/office/drawing/2014/main" id="{DFFB4AA2-2843-FFA5-7B4F-1ACC714151B2}"/>
              </a:ext>
            </a:extLst>
          </p:cNvPr>
          <p:cNvSpPr txBox="1"/>
          <p:nvPr/>
        </p:nvSpPr>
        <p:spPr>
          <a:xfrm>
            <a:off x="1043354" y="6330462"/>
            <a:ext cx="8839728" cy="369332"/>
          </a:xfrm>
          <a:prstGeom prst="rect">
            <a:avLst/>
          </a:prstGeom>
          <a:noFill/>
        </p:spPr>
        <p:txBody>
          <a:bodyPr wrap="none" rtlCol="0">
            <a:spAutoFit/>
          </a:bodyPr>
          <a:lstStyle/>
          <a:p>
            <a:r>
              <a:rPr lang="en-US" sz="1200" dirty="0"/>
              <a:t>Chan- Park, C. and </a:t>
            </a:r>
            <a:r>
              <a:rPr lang="en-US" sz="1200" dirty="0" err="1"/>
              <a:t>Sare</a:t>
            </a:r>
            <a:r>
              <a:rPr lang="en-US" sz="1200" dirty="0"/>
              <a:t>, L.  Waugh, S.    Results of the Texas Data Repository User Survey, 2022. Texas Conference on Digital Libraries, 2022</a:t>
            </a:r>
            <a:r>
              <a:rPr lang="en-US" dirty="0"/>
              <a:t>.</a:t>
            </a:r>
          </a:p>
        </p:txBody>
      </p:sp>
      <p:sp>
        <p:nvSpPr>
          <p:cNvPr id="7" name="Oval 6">
            <a:extLst>
              <a:ext uri="{FF2B5EF4-FFF2-40B4-BE49-F238E27FC236}">
                <a16:creationId xmlns:a16="http://schemas.microsoft.com/office/drawing/2014/main" id="{8E1786EB-9C5B-7DD8-B9D8-D7DC0A114121}"/>
              </a:ext>
            </a:extLst>
          </p:cNvPr>
          <p:cNvSpPr/>
          <p:nvPr/>
        </p:nvSpPr>
        <p:spPr>
          <a:xfrm>
            <a:off x="-792925" y="1414972"/>
            <a:ext cx="12049124" cy="2924423"/>
          </a:xfrm>
          <a:prstGeom prst="ellipse">
            <a:avLst/>
          </a:prstGeom>
          <a:solidFill>
            <a:schemeClr val="accent1">
              <a:alpha val="22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TextBox 7">
            <a:extLst>
              <a:ext uri="{FF2B5EF4-FFF2-40B4-BE49-F238E27FC236}">
                <a16:creationId xmlns:a16="http://schemas.microsoft.com/office/drawing/2014/main" id="{4890CFDA-E7DA-B7C2-FB0F-65FAE253F47B}"/>
              </a:ext>
            </a:extLst>
          </p:cNvPr>
          <p:cNvSpPr txBox="1"/>
          <p:nvPr/>
        </p:nvSpPr>
        <p:spPr>
          <a:xfrm>
            <a:off x="9883082" y="2144046"/>
            <a:ext cx="314325" cy="369332"/>
          </a:xfrm>
          <a:prstGeom prst="rect">
            <a:avLst/>
          </a:prstGeom>
          <a:noFill/>
        </p:spPr>
        <p:txBody>
          <a:bodyPr wrap="square" rtlCol="0">
            <a:spAutoFit/>
          </a:bodyPr>
          <a:lstStyle/>
          <a:p>
            <a:r>
              <a:rPr lang="en-US" dirty="0"/>
              <a:t>1</a:t>
            </a:r>
          </a:p>
        </p:txBody>
      </p:sp>
      <p:sp>
        <p:nvSpPr>
          <p:cNvPr id="12" name="TextBox 11">
            <a:extLst>
              <a:ext uri="{FF2B5EF4-FFF2-40B4-BE49-F238E27FC236}">
                <a16:creationId xmlns:a16="http://schemas.microsoft.com/office/drawing/2014/main" id="{178A7110-7999-B641-4DBB-15EA90E75F2B}"/>
              </a:ext>
            </a:extLst>
          </p:cNvPr>
          <p:cNvSpPr txBox="1"/>
          <p:nvPr/>
        </p:nvSpPr>
        <p:spPr>
          <a:xfrm>
            <a:off x="8187507" y="3778744"/>
            <a:ext cx="354898" cy="646331"/>
          </a:xfrm>
          <a:prstGeom prst="rect">
            <a:avLst/>
          </a:prstGeom>
          <a:noFill/>
        </p:spPr>
        <p:txBody>
          <a:bodyPr wrap="square">
            <a:spAutoFit/>
          </a:bodyPr>
          <a:lstStyle/>
          <a:p>
            <a:r>
              <a:rPr lang="en-US" dirty="0"/>
              <a:t>3</a:t>
            </a:r>
          </a:p>
          <a:p>
            <a:endParaRPr lang="en-US" dirty="0"/>
          </a:p>
        </p:txBody>
      </p:sp>
      <p:sp>
        <p:nvSpPr>
          <p:cNvPr id="13" name="TextBox 12">
            <a:extLst>
              <a:ext uri="{FF2B5EF4-FFF2-40B4-BE49-F238E27FC236}">
                <a16:creationId xmlns:a16="http://schemas.microsoft.com/office/drawing/2014/main" id="{89B6B9DC-6BDC-AC1B-988E-2D7B21310B75}"/>
              </a:ext>
            </a:extLst>
          </p:cNvPr>
          <p:cNvSpPr txBox="1"/>
          <p:nvPr/>
        </p:nvSpPr>
        <p:spPr>
          <a:xfrm>
            <a:off x="8831964" y="3386388"/>
            <a:ext cx="301686" cy="369332"/>
          </a:xfrm>
          <a:prstGeom prst="rect">
            <a:avLst/>
          </a:prstGeom>
          <a:no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4538D5BB-FE3D-6181-5DF7-92694A1D171D}"/>
              </a:ext>
            </a:extLst>
          </p:cNvPr>
          <p:cNvSpPr txBox="1"/>
          <p:nvPr/>
        </p:nvSpPr>
        <p:spPr>
          <a:xfrm>
            <a:off x="7510713" y="1720646"/>
            <a:ext cx="421324" cy="369332"/>
          </a:xfrm>
          <a:prstGeom prst="rect">
            <a:avLst/>
          </a:prstGeom>
          <a:noFill/>
        </p:spPr>
        <p:txBody>
          <a:bodyPr wrap="square">
            <a:spAutoFit/>
          </a:bodyPr>
          <a:lstStyle/>
          <a:p>
            <a:r>
              <a:rPr lang="en-US" dirty="0"/>
              <a:t>4</a:t>
            </a:r>
          </a:p>
        </p:txBody>
      </p:sp>
      <p:sp>
        <p:nvSpPr>
          <p:cNvPr id="16" name="TextBox 15">
            <a:extLst>
              <a:ext uri="{FF2B5EF4-FFF2-40B4-BE49-F238E27FC236}">
                <a16:creationId xmlns:a16="http://schemas.microsoft.com/office/drawing/2014/main" id="{4F1475C3-94B2-1643-2CCB-C100DE1728CA}"/>
              </a:ext>
            </a:extLst>
          </p:cNvPr>
          <p:cNvSpPr txBox="1"/>
          <p:nvPr/>
        </p:nvSpPr>
        <p:spPr>
          <a:xfrm>
            <a:off x="5794314" y="5008437"/>
            <a:ext cx="301686" cy="369332"/>
          </a:xfrm>
          <a:prstGeom prst="rect">
            <a:avLst/>
          </a:prstGeom>
          <a:noFill/>
        </p:spPr>
        <p:txBody>
          <a:bodyPr wrap="none" rtlCol="0">
            <a:spAutoFit/>
          </a:bodyPr>
          <a:lstStyle/>
          <a:p>
            <a:r>
              <a:rPr lang="en-US" dirty="0"/>
              <a:t>8</a:t>
            </a:r>
          </a:p>
        </p:txBody>
      </p:sp>
      <p:sp>
        <p:nvSpPr>
          <p:cNvPr id="3" name="TextBox 2">
            <a:extLst>
              <a:ext uri="{FF2B5EF4-FFF2-40B4-BE49-F238E27FC236}">
                <a16:creationId xmlns:a16="http://schemas.microsoft.com/office/drawing/2014/main" id="{8A50E5EF-2665-94E3-EFCF-3AF181EDFBF4}"/>
              </a:ext>
            </a:extLst>
          </p:cNvPr>
          <p:cNvSpPr txBox="1"/>
          <p:nvPr/>
        </p:nvSpPr>
        <p:spPr>
          <a:xfrm>
            <a:off x="6775939" y="2541853"/>
            <a:ext cx="301686" cy="369332"/>
          </a:xfrm>
          <a:prstGeom prst="rect">
            <a:avLst/>
          </a:prstGeom>
          <a:noFill/>
        </p:spPr>
        <p:txBody>
          <a:bodyPr wrap="none" rtlCol="0">
            <a:spAutoFit/>
          </a:bodyPr>
          <a:lstStyle/>
          <a:p>
            <a:r>
              <a:rPr lang="en-US" dirty="0"/>
              <a:t>5</a:t>
            </a:r>
          </a:p>
        </p:txBody>
      </p:sp>
      <p:sp>
        <p:nvSpPr>
          <p:cNvPr id="4" name="TextBox 3">
            <a:extLst>
              <a:ext uri="{FF2B5EF4-FFF2-40B4-BE49-F238E27FC236}">
                <a16:creationId xmlns:a16="http://schemas.microsoft.com/office/drawing/2014/main" id="{47EED2AF-396B-7CAE-C101-6E77AABCC9F6}"/>
              </a:ext>
            </a:extLst>
          </p:cNvPr>
          <p:cNvSpPr txBox="1"/>
          <p:nvPr/>
        </p:nvSpPr>
        <p:spPr>
          <a:xfrm>
            <a:off x="6356289" y="4339395"/>
            <a:ext cx="301686" cy="646331"/>
          </a:xfrm>
          <a:prstGeom prst="rect">
            <a:avLst/>
          </a:prstGeom>
          <a:noFill/>
        </p:spPr>
        <p:txBody>
          <a:bodyPr wrap="none" rtlCol="0">
            <a:spAutoFit/>
          </a:bodyPr>
          <a:lstStyle/>
          <a:p>
            <a:r>
              <a:rPr lang="en-US" dirty="0"/>
              <a:t>6</a:t>
            </a:r>
            <a:br>
              <a:rPr lang="en-US" dirty="0"/>
            </a:br>
            <a:r>
              <a:rPr lang="en-US" dirty="0"/>
              <a:t>7</a:t>
            </a:r>
          </a:p>
        </p:txBody>
      </p:sp>
      <p:pic>
        <p:nvPicPr>
          <p:cNvPr id="9" name="Picture 8">
            <a:extLst>
              <a:ext uri="{FF2B5EF4-FFF2-40B4-BE49-F238E27FC236}">
                <a16:creationId xmlns:a16="http://schemas.microsoft.com/office/drawing/2014/main" id="{BFAC8784-D50A-8281-CABD-A869B8ADB9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6386" y="2513378"/>
            <a:ext cx="2852983" cy="699571"/>
          </a:xfrm>
          <a:prstGeom prst="rect">
            <a:avLst/>
          </a:prstGeom>
        </p:spPr>
      </p:pic>
    </p:spTree>
    <p:extLst>
      <p:ext uri="{BB962C8B-B14F-4D97-AF65-F5344CB8AC3E}">
        <p14:creationId xmlns:p14="http://schemas.microsoft.com/office/powerpoint/2010/main" val="2709078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C94390-EBF0-85F6-CCAB-2E0AE3CA0724}"/>
              </a:ext>
            </a:extLst>
          </p:cNvPr>
          <p:cNvSpPr txBox="1">
            <a:spLocks/>
          </p:cNvSpPr>
          <p:nvPr/>
        </p:nvSpPr>
        <p:spPr>
          <a:xfrm>
            <a:off x="361950" y="192922"/>
            <a:ext cx="11478386" cy="2315084"/>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effectLst/>
                <a:uLnTx/>
                <a:uFillTx/>
                <a:latin typeface="Calibri Light" panose="020F0302020204030204"/>
                <a:ea typeface="+mj-ea"/>
                <a:cs typeface="+mj-cs"/>
              </a:rPr>
              <a:t>Last </a:t>
            </a:r>
            <a:r>
              <a:rPr lang="en-US" sz="4800" dirty="0">
                <a:latin typeface="Calibri Light" panose="020F0302020204030204"/>
              </a:rPr>
              <a:t>Five</a:t>
            </a:r>
            <a:r>
              <a:rPr kumimoji="0" lang="en-US" sz="4800" b="0" i="0" u="none" strike="noStrike" kern="1200" cap="none" spc="0" normalizeH="0" baseline="0" noProof="0" dirty="0">
                <a:ln>
                  <a:noFill/>
                </a:ln>
                <a:effectLst/>
                <a:uLnTx/>
                <a:uFillTx/>
                <a:latin typeface="Calibri Light" panose="020F0302020204030204"/>
                <a:ea typeface="+mj-ea"/>
                <a:cs typeface="+mj-cs"/>
              </a:rPr>
              <a:t> Years Has Shown Incredible Progress of,</a:t>
            </a:r>
            <a:br>
              <a:rPr kumimoji="0" lang="en-US" sz="4800" b="0" i="0" u="none" strike="noStrike" kern="1200" cap="none" spc="0" normalizeH="0" baseline="0" noProof="0" dirty="0">
                <a:ln>
                  <a:noFill/>
                </a:ln>
                <a:effectLst/>
                <a:uLnTx/>
                <a:uFillTx/>
                <a:latin typeface="Calibri Light" panose="020F0302020204030204"/>
                <a:ea typeface="+mj-ea"/>
                <a:cs typeface="+mj-cs"/>
              </a:rPr>
            </a:br>
            <a:r>
              <a:rPr kumimoji="0" lang="en-US" sz="4800" b="0" i="0" u="none" strike="noStrike" kern="1200" cap="none" spc="0" normalizeH="0" baseline="0" noProof="0" dirty="0">
                <a:ln>
                  <a:noFill/>
                </a:ln>
                <a:effectLst/>
                <a:uLnTx/>
                <a:uFillTx/>
                <a:latin typeface="Calibri Light" panose="020F0302020204030204"/>
                <a:ea typeface="+mj-ea"/>
                <a:cs typeface="+mj-cs"/>
              </a:rPr>
              <a:t>Analytical Computational Tools, Particularly, AI</a:t>
            </a:r>
            <a:br>
              <a:rPr kumimoji="0" lang="en-US" sz="4800" b="0" i="0" u="none" strike="noStrike" kern="1200" cap="none" spc="0" normalizeH="0" baseline="0" noProof="0" dirty="0">
                <a:ln>
                  <a:noFill/>
                </a:ln>
                <a:effectLst/>
                <a:uLnTx/>
                <a:uFillTx/>
                <a:latin typeface="Calibri Light" panose="020F0302020204030204"/>
                <a:ea typeface="+mj-ea"/>
                <a:cs typeface="+mj-cs"/>
              </a:rPr>
            </a:br>
            <a:br>
              <a:rPr kumimoji="0" lang="en-US" sz="2100" b="0" i="0" u="none" strike="noStrike" kern="1200" cap="none" spc="0" normalizeH="0" baseline="0" noProof="0" dirty="0">
                <a:ln>
                  <a:noFill/>
                </a:ln>
                <a:effectLst/>
                <a:uLnTx/>
                <a:uFillTx/>
                <a:latin typeface="Calibri Light" panose="020F0302020204030204"/>
                <a:ea typeface="+mj-ea"/>
                <a:cs typeface="+mj-cs"/>
              </a:rPr>
            </a:br>
            <a:r>
              <a:rPr kumimoji="0" lang="en-US" sz="2500" b="1" i="0" u="none" strike="noStrike" kern="1200" cap="none" spc="0" normalizeH="0" baseline="0" noProof="0" dirty="0">
                <a:ln>
                  <a:noFill/>
                </a:ln>
                <a:effectLst/>
                <a:uLnTx/>
                <a:uFillTx/>
                <a:latin typeface="Calibri Light" panose="020F0302020204030204"/>
                <a:ea typeface="+mj-ea"/>
                <a:cs typeface="+mj-cs"/>
              </a:rPr>
              <a:t> Machine Learning, Deep Learning, Computer Vision, Object Recognition, Cancer Detection</a:t>
            </a:r>
          </a:p>
        </p:txBody>
      </p:sp>
      <p:pic>
        <p:nvPicPr>
          <p:cNvPr id="13" name="Picture 12">
            <a:extLst>
              <a:ext uri="{FF2B5EF4-FFF2-40B4-BE49-F238E27FC236}">
                <a16:creationId xmlns:a16="http://schemas.microsoft.com/office/drawing/2014/main" id="{F05F440E-37E3-92E5-F912-AAEFD6FA7833}"/>
              </a:ext>
            </a:extLst>
          </p:cNvPr>
          <p:cNvPicPr>
            <a:picLocks noChangeAspect="1"/>
          </p:cNvPicPr>
          <p:nvPr/>
        </p:nvPicPr>
        <p:blipFill>
          <a:blip r:embed="rId2"/>
          <a:stretch>
            <a:fillRect/>
          </a:stretch>
        </p:blipFill>
        <p:spPr>
          <a:xfrm>
            <a:off x="361950" y="2371131"/>
            <a:ext cx="4409391" cy="4540363"/>
          </a:xfrm>
          <a:prstGeom prst="rect">
            <a:avLst/>
          </a:prstGeom>
        </p:spPr>
      </p:pic>
      <p:pic>
        <p:nvPicPr>
          <p:cNvPr id="2" name="Picture 1">
            <a:extLst>
              <a:ext uri="{FF2B5EF4-FFF2-40B4-BE49-F238E27FC236}">
                <a16:creationId xmlns:a16="http://schemas.microsoft.com/office/drawing/2014/main" id="{5F9D07CF-2303-14AA-7F20-97698D5A2D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8095" y="2388530"/>
            <a:ext cx="5694132" cy="4443148"/>
          </a:xfrm>
          <a:prstGeom prst="rect">
            <a:avLst/>
          </a:prstGeom>
        </p:spPr>
      </p:pic>
      <p:sp>
        <p:nvSpPr>
          <p:cNvPr id="6" name="Oval 5">
            <a:extLst>
              <a:ext uri="{FF2B5EF4-FFF2-40B4-BE49-F238E27FC236}">
                <a16:creationId xmlns:a16="http://schemas.microsoft.com/office/drawing/2014/main" id="{A2EC4421-99A7-3F54-7209-21BB8AD6332B}"/>
              </a:ext>
            </a:extLst>
          </p:cNvPr>
          <p:cNvSpPr/>
          <p:nvPr/>
        </p:nvSpPr>
        <p:spPr>
          <a:xfrm>
            <a:off x="219155" y="4082566"/>
            <a:ext cx="1921236" cy="1254368"/>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FDCDA08-0338-9771-029F-E45EC12F0011}"/>
              </a:ext>
            </a:extLst>
          </p:cNvPr>
          <p:cNvSpPr/>
          <p:nvPr/>
        </p:nvSpPr>
        <p:spPr>
          <a:xfrm>
            <a:off x="5172786" y="3673647"/>
            <a:ext cx="2587891" cy="1734382"/>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3DF33B0-4005-FDEC-D58D-B157112AD9FF}"/>
              </a:ext>
            </a:extLst>
          </p:cNvPr>
          <p:cNvSpPr/>
          <p:nvPr/>
        </p:nvSpPr>
        <p:spPr>
          <a:xfrm>
            <a:off x="7027699" y="5388624"/>
            <a:ext cx="2268846" cy="1436586"/>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351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E541-480F-6098-5F02-1A146C4268C7}"/>
              </a:ext>
            </a:extLst>
          </p:cNvPr>
          <p:cNvSpPr>
            <a:spLocks noGrp="1"/>
          </p:cNvSpPr>
          <p:nvPr>
            <p:ph type="title"/>
          </p:nvPr>
        </p:nvSpPr>
        <p:spPr>
          <a:xfrm>
            <a:off x="0" y="-55889"/>
            <a:ext cx="11767648" cy="1325563"/>
          </a:xfrm>
        </p:spPr>
        <p:txBody>
          <a:bodyPr>
            <a:normAutofit/>
          </a:bodyPr>
          <a:lstStyle/>
          <a:p>
            <a:pPr algn="ctr"/>
            <a:r>
              <a:rPr lang="en-US" sz="2800" b="1" dirty="0"/>
              <a:t>Dermatologist-Level Classification of Skin Cancer with Deep Neural Networks </a:t>
            </a:r>
            <a:br>
              <a:rPr lang="en-US" sz="2000" dirty="0"/>
            </a:br>
            <a:r>
              <a:rPr lang="en-US" sz="2000" dirty="0"/>
              <a:t>2017, Nature, </a:t>
            </a:r>
            <a:r>
              <a:rPr lang="en-US" sz="2000" dirty="0" err="1"/>
              <a:t>Esteva</a:t>
            </a:r>
            <a:r>
              <a:rPr lang="en-US" sz="2000" dirty="0"/>
              <a:t>, </a:t>
            </a:r>
            <a:r>
              <a:rPr lang="en-US" sz="2000" dirty="0" err="1"/>
              <a:t>Thrun</a:t>
            </a:r>
            <a:r>
              <a:rPr lang="en-US" sz="2000" dirty="0"/>
              <a:t> et Al</a:t>
            </a:r>
          </a:p>
        </p:txBody>
      </p:sp>
      <p:pic>
        <p:nvPicPr>
          <p:cNvPr id="4" name="Picture 3">
            <a:extLst>
              <a:ext uri="{FF2B5EF4-FFF2-40B4-BE49-F238E27FC236}">
                <a16:creationId xmlns:a16="http://schemas.microsoft.com/office/drawing/2014/main" id="{65CABE59-5234-ACB6-35B2-9DA73853E5A8}"/>
              </a:ext>
            </a:extLst>
          </p:cNvPr>
          <p:cNvPicPr>
            <a:picLocks noChangeAspect="1"/>
          </p:cNvPicPr>
          <p:nvPr/>
        </p:nvPicPr>
        <p:blipFill>
          <a:blip r:embed="rId2"/>
          <a:stretch>
            <a:fillRect/>
          </a:stretch>
        </p:blipFill>
        <p:spPr>
          <a:xfrm>
            <a:off x="2453038" y="1559938"/>
            <a:ext cx="8926162" cy="5238419"/>
          </a:xfrm>
          <a:prstGeom prst="rect">
            <a:avLst/>
          </a:prstGeom>
        </p:spPr>
      </p:pic>
      <p:pic>
        <p:nvPicPr>
          <p:cNvPr id="12" name="Picture 11">
            <a:extLst>
              <a:ext uri="{FF2B5EF4-FFF2-40B4-BE49-F238E27FC236}">
                <a16:creationId xmlns:a16="http://schemas.microsoft.com/office/drawing/2014/main" id="{39CC3B9E-32E0-BD67-4C01-CC4F1561A9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6078" y="1383080"/>
            <a:ext cx="4185196" cy="1149651"/>
          </a:xfrm>
          <a:prstGeom prst="rect">
            <a:avLst/>
          </a:prstGeom>
        </p:spPr>
      </p:pic>
      <p:sp>
        <p:nvSpPr>
          <p:cNvPr id="13" name="TextBox 12">
            <a:extLst>
              <a:ext uri="{FF2B5EF4-FFF2-40B4-BE49-F238E27FC236}">
                <a16:creationId xmlns:a16="http://schemas.microsoft.com/office/drawing/2014/main" id="{C3A3C1D2-21E7-48E2-4830-4DF1C3E215B5}"/>
              </a:ext>
            </a:extLst>
          </p:cNvPr>
          <p:cNvSpPr txBox="1"/>
          <p:nvPr/>
        </p:nvSpPr>
        <p:spPr>
          <a:xfrm>
            <a:off x="154338" y="6328884"/>
            <a:ext cx="3171722" cy="646331"/>
          </a:xfrm>
          <a:prstGeom prst="rect">
            <a:avLst/>
          </a:prstGeom>
          <a:noFill/>
        </p:spPr>
        <p:txBody>
          <a:bodyPr wrap="square" rtlCol="0">
            <a:spAutoFit/>
          </a:bodyPr>
          <a:lstStyle/>
          <a:p>
            <a:r>
              <a:rPr lang="en-US" dirty="0">
                <a:hlinkClick r:id="rId4"/>
              </a:rPr>
              <a:t>Video</a:t>
            </a:r>
            <a:r>
              <a:rPr lang="en-US" dirty="0"/>
              <a:t> </a:t>
            </a:r>
            <a:r>
              <a:rPr lang="en-US" dirty="0">
                <a:hlinkClick r:id="rId5"/>
              </a:rPr>
              <a:t>Stanford</a:t>
            </a:r>
            <a:br>
              <a:rPr lang="en-US" dirty="0">
                <a:hlinkClick r:id="rId5"/>
              </a:rPr>
            </a:br>
            <a:endParaRPr lang="en-US" dirty="0"/>
          </a:p>
        </p:txBody>
      </p:sp>
      <p:pic>
        <p:nvPicPr>
          <p:cNvPr id="5" name="Content Placeholder 4">
            <a:extLst>
              <a:ext uri="{FF2B5EF4-FFF2-40B4-BE49-F238E27FC236}">
                <a16:creationId xmlns:a16="http://schemas.microsoft.com/office/drawing/2014/main" id="{A2FDC592-AB5B-A926-5D77-DAF31F1527C8}"/>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424352" y="1100500"/>
            <a:ext cx="1776062" cy="2328500"/>
          </a:xfrm>
          <a:prstGeom prst="rect">
            <a:avLst/>
          </a:prstGeom>
        </p:spPr>
      </p:pic>
    </p:spTree>
    <p:extLst>
      <p:ext uri="{BB962C8B-B14F-4D97-AF65-F5344CB8AC3E}">
        <p14:creationId xmlns:p14="http://schemas.microsoft.com/office/powerpoint/2010/main" val="151327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8366F7-816C-FC80-42E4-7E2F13BB0CB8}"/>
              </a:ext>
            </a:extLst>
          </p:cNvPr>
          <p:cNvSpPr txBox="1"/>
          <p:nvPr/>
        </p:nvSpPr>
        <p:spPr>
          <a:xfrm>
            <a:off x="2947924" y="638527"/>
            <a:ext cx="6481839" cy="1015663"/>
          </a:xfrm>
          <a:prstGeom prst="rect">
            <a:avLst/>
          </a:prstGeom>
          <a:noFill/>
        </p:spPr>
        <p:txBody>
          <a:bodyPr wrap="none" rtlCol="0">
            <a:spAutoFit/>
          </a:bodyPr>
          <a:lstStyle/>
          <a:p>
            <a:r>
              <a:rPr lang="en-US" sz="2800" b="1" dirty="0"/>
              <a:t> Data Research Repository Upload</a:t>
            </a:r>
            <a:br>
              <a:rPr lang="en-US" b="1" dirty="0"/>
            </a:br>
            <a:r>
              <a:rPr lang="en-US" dirty="0"/>
              <a:t>Open Science Dermatology Image Dataset, Dr. Philip </a:t>
            </a:r>
            <a:r>
              <a:rPr lang="en-US" dirty="0" err="1"/>
              <a:t>Tschandl</a:t>
            </a:r>
            <a:endParaRPr lang="en-US" dirty="0"/>
          </a:p>
          <a:p>
            <a:r>
              <a:rPr lang="en-US" sz="1400" dirty="0"/>
              <a:t>https://dataverse.harvard.edu/dataset.xhtml?persistentId=doi:10.7910/DVN/DBW86T</a:t>
            </a:r>
          </a:p>
        </p:txBody>
      </p:sp>
      <p:pic>
        <p:nvPicPr>
          <p:cNvPr id="7" name="Content Placeholder 6" descr="Graphical user interface, text, application, email&#10;&#10;Description automatically generated">
            <a:extLst>
              <a:ext uri="{FF2B5EF4-FFF2-40B4-BE49-F238E27FC236}">
                <a16:creationId xmlns:a16="http://schemas.microsoft.com/office/drawing/2014/main" id="{3DD9532C-895B-B517-6B5F-A8D29C4EAC9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1158" y="2388700"/>
            <a:ext cx="7581900" cy="3239875"/>
          </a:xfrm>
        </p:spPr>
      </p:pic>
      <p:pic>
        <p:nvPicPr>
          <p:cNvPr id="11" name="Picture 10">
            <a:extLst>
              <a:ext uri="{FF2B5EF4-FFF2-40B4-BE49-F238E27FC236}">
                <a16:creationId xmlns:a16="http://schemas.microsoft.com/office/drawing/2014/main" id="{A4560F4C-E067-6632-44CD-A1FE50FB7A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1300" y="638527"/>
            <a:ext cx="2096224" cy="800218"/>
          </a:xfrm>
          <a:prstGeom prst="rect">
            <a:avLst/>
          </a:prstGeom>
        </p:spPr>
      </p:pic>
      <p:pic>
        <p:nvPicPr>
          <p:cNvPr id="4" name="Picture 3" descr="Diagram&#10;&#10;Description automatically generated">
            <a:extLst>
              <a:ext uri="{FF2B5EF4-FFF2-40B4-BE49-F238E27FC236}">
                <a16:creationId xmlns:a16="http://schemas.microsoft.com/office/drawing/2014/main" id="{4862084E-9C36-DA2A-D6C0-09D5898EA4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9327" y="1932735"/>
            <a:ext cx="4425973" cy="3239875"/>
          </a:xfrm>
          <a:prstGeom prst="rect">
            <a:avLst/>
          </a:prstGeom>
        </p:spPr>
      </p:pic>
    </p:spTree>
    <p:extLst>
      <p:ext uri="{BB962C8B-B14F-4D97-AF65-F5344CB8AC3E}">
        <p14:creationId xmlns:p14="http://schemas.microsoft.com/office/powerpoint/2010/main" val="11093571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Graphical user interface, text, application, email&#10;&#10;Description automatically generated">
            <a:extLst>
              <a:ext uri="{FF2B5EF4-FFF2-40B4-BE49-F238E27FC236}">
                <a16:creationId xmlns:a16="http://schemas.microsoft.com/office/drawing/2014/main" id="{BCA6DB26-3797-2A94-933A-5D52F8EFBF23}"/>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14400" y="-10489"/>
            <a:ext cx="8473440" cy="6873461"/>
          </a:xfrm>
        </p:spPr>
      </p:pic>
      <p:sp>
        <p:nvSpPr>
          <p:cNvPr id="10" name="TextBox 9">
            <a:extLst>
              <a:ext uri="{FF2B5EF4-FFF2-40B4-BE49-F238E27FC236}">
                <a16:creationId xmlns:a16="http://schemas.microsoft.com/office/drawing/2014/main" id="{01C5910F-7466-4E85-EB36-6805431781F2}"/>
              </a:ext>
            </a:extLst>
          </p:cNvPr>
          <p:cNvSpPr txBox="1"/>
          <p:nvPr/>
        </p:nvSpPr>
        <p:spPr>
          <a:xfrm>
            <a:off x="9916328" y="2025160"/>
            <a:ext cx="2066612" cy="4708981"/>
          </a:xfrm>
          <a:prstGeom prst="rect">
            <a:avLst/>
          </a:prstGeom>
          <a:noFill/>
        </p:spPr>
        <p:txBody>
          <a:bodyPr wrap="square" rtlCol="0">
            <a:spAutoFit/>
          </a:bodyPr>
          <a:lstStyle/>
          <a:p>
            <a:r>
              <a:rPr lang="en-US" dirty="0"/>
              <a:t>Digital Collections</a:t>
            </a:r>
            <a:br>
              <a:rPr lang="en-US" dirty="0"/>
            </a:br>
            <a:r>
              <a:rPr lang="en-US" dirty="0"/>
              <a:t>Repository</a:t>
            </a:r>
            <a:br>
              <a:rPr lang="en-US" dirty="0"/>
            </a:br>
            <a:br>
              <a:rPr lang="en-US" dirty="0"/>
            </a:br>
            <a:r>
              <a:rPr lang="en-US" b="1" dirty="0" err="1"/>
              <a:t>Dspace</a:t>
            </a:r>
            <a:br>
              <a:rPr lang="en-US" b="1" dirty="0"/>
            </a:br>
            <a:r>
              <a:rPr lang="en-US" sz="1800" b="1" dirty="0"/>
              <a:t>http://dspace.bracu.ac.bd/xmlui/</a:t>
            </a:r>
            <a:br>
              <a:rPr lang="en-US" sz="1800" b="1" dirty="0"/>
            </a:br>
            <a:r>
              <a:rPr lang="en-US" sz="1800" b="1" dirty="0"/>
              <a:t>handle/10361/15932 </a:t>
            </a:r>
          </a:p>
          <a:p>
            <a:endParaRPr lang="en-US" b="1" dirty="0"/>
          </a:p>
          <a:p>
            <a:r>
              <a:rPr lang="en-US" dirty="0"/>
              <a:t>BRAC University</a:t>
            </a:r>
            <a:br>
              <a:rPr lang="en-US" dirty="0"/>
            </a:br>
            <a:r>
              <a:rPr lang="en-US" dirty="0"/>
              <a:t>Libraries</a:t>
            </a:r>
            <a:br>
              <a:rPr lang="en-US" dirty="0"/>
            </a:br>
            <a:r>
              <a:rPr lang="en-US" dirty="0"/>
              <a:t>Institutional </a:t>
            </a:r>
            <a:br>
              <a:rPr lang="en-US" dirty="0"/>
            </a:br>
            <a:r>
              <a:rPr lang="en-US" dirty="0"/>
              <a:t>Repository</a:t>
            </a:r>
            <a:br>
              <a:rPr lang="en-US" dirty="0"/>
            </a:br>
            <a:br>
              <a:rPr lang="en-US" dirty="0"/>
            </a:br>
            <a:br>
              <a:rPr lang="en-US" dirty="0"/>
            </a:br>
            <a:br>
              <a:rPr lang="en-US" dirty="0"/>
            </a:br>
            <a:endParaRPr lang="en-US" sz="1200" dirty="0"/>
          </a:p>
        </p:txBody>
      </p:sp>
      <p:pic>
        <p:nvPicPr>
          <p:cNvPr id="2" name="Picture 1">
            <a:extLst>
              <a:ext uri="{FF2B5EF4-FFF2-40B4-BE49-F238E27FC236}">
                <a16:creationId xmlns:a16="http://schemas.microsoft.com/office/drawing/2014/main" id="{1604FAEA-B033-B2F4-6251-7853BF8FDD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16328" y="216875"/>
            <a:ext cx="2066611" cy="1808285"/>
          </a:xfrm>
          <a:prstGeom prst="rect">
            <a:avLst/>
          </a:prstGeom>
        </p:spPr>
      </p:pic>
    </p:spTree>
    <p:extLst>
      <p:ext uri="{BB962C8B-B14F-4D97-AF65-F5344CB8AC3E}">
        <p14:creationId xmlns:p14="http://schemas.microsoft.com/office/powerpoint/2010/main" val="1065010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58AB0AC6-3123-1E1B-6D08-05BEBAFFCB8D}"/>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42875" y="95299"/>
            <a:ext cx="9060134" cy="6256731"/>
          </a:xfrm>
        </p:spPr>
      </p:pic>
      <p:sp>
        <p:nvSpPr>
          <p:cNvPr id="6" name="Oval 5">
            <a:extLst>
              <a:ext uri="{FF2B5EF4-FFF2-40B4-BE49-F238E27FC236}">
                <a16:creationId xmlns:a16="http://schemas.microsoft.com/office/drawing/2014/main" id="{30B0E635-DA21-2B98-A6FE-50C7AFEBD6A1}"/>
              </a:ext>
            </a:extLst>
          </p:cNvPr>
          <p:cNvSpPr/>
          <p:nvPr/>
        </p:nvSpPr>
        <p:spPr>
          <a:xfrm>
            <a:off x="4047371" y="363354"/>
            <a:ext cx="4291584" cy="859535"/>
          </a:xfrm>
          <a:prstGeom prst="ellipse">
            <a:avLst/>
          </a:prstGeom>
          <a:solidFill>
            <a:schemeClr val="accent1">
              <a:alpha val="32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685ED46-A863-1552-8015-2167C415D2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9728" y="3956266"/>
            <a:ext cx="3749227" cy="591350"/>
          </a:xfrm>
          <a:prstGeom prst="rect">
            <a:avLst/>
          </a:prstGeom>
        </p:spPr>
      </p:pic>
      <p:pic>
        <p:nvPicPr>
          <p:cNvPr id="8" name="Picture 7">
            <a:extLst>
              <a:ext uri="{FF2B5EF4-FFF2-40B4-BE49-F238E27FC236}">
                <a16:creationId xmlns:a16="http://schemas.microsoft.com/office/drawing/2014/main" id="{27108CAA-4AEC-DF69-F523-C5FF3A224901}"/>
              </a:ext>
            </a:extLst>
          </p:cNvPr>
          <p:cNvPicPr>
            <a:picLocks noChangeAspect="1"/>
          </p:cNvPicPr>
          <p:nvPr/>
        </p:nvPicPr>
        <p:blipFill>
          <a:blip r:embed="rId3"/>
          <a:stretch>
            <a:fillRect/>
          </a:stretch>
        </p:blipFill>
        <p:spPr>
          <a:xfrm>
            <a:off x="3943924" y="5333962"/>
            <a:ext cx="4304149" cy="871804"/>
          </a:xfrm>
          <a:prstGeom prst="rect">
            <a:avLst/>
          </a:prstGeom>
        </p:spPr>
      </p:pic>
      <p:pic>
        <p:nvPicPr>
          <p:cNvPr id="9" name="Picture 8">
            <a:extLst>
              <a:ext uri="{FF2B5EF4-FFF2-40B4-BE49-F238E27FC236}">
                <a16:creationId xmlns:a16="http://schemas.microsoft.com/office/drawing/2014/main" id="{BC4B72A0-7581-2A4A-1BCD-6707B10EE1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083" y="2351861"/>
            <a:ext cx="2883595" cy="871804"/>
          </a:xfrm>
          <a:prstGeom prst="rect">
            <a:avLst/>
          </a:prstGeom>
        </p:spPr>
      </p:pic>
      <p:sp>
        <p:nvSpPr>
          <p:cNvPr id="10" name="TextBox 9">
            <a:extLst>
              <a:ext uri="{FF2B5EF4-FFF2-40B4-BE49-F238E27FC236}">
                <a16:creationId xmlns:a16="http://schemas.microsoft.com/office/drawing/2014/main" id="{262B1789-9792-B5CE-4B82-EA4962A9908D}"/>
              </a:ext>
            </a:extLst>
          </p:cNvPr>
          <p:cNvSpPr txBox="1"/>
          <p:nvPr/>
        </p:nvSpPr>
        <p:spPr>
          <a:xfrm>
            <a:off x="9371217" y="181957"/>
            <a:ext cx="2824941" cy="6801862"/>
          </a:xfrm>
          <a:prstGeom prst="rect">
            <a:avLst/>
          </a:prstGeom>
          <a:noFill/>
        </p:spPr>
        <p:txBody>
          <a:bodyPr wrap="none" rtlCol="0">
            <a:spAutoFit/>
          </a:bodyPr>
          <a:lstStyle/>
          <a:p>
            <a:r>
              <a:rPr lang="en-US" sz="1600" b="1" dirty="0"/>
              <a:t>The Progress of Knowledge</a:t>
            </a:r>
            <a:br>
              <a:rPr lang="en-US" sz="1600" b="1" dirty="0"/>
            </a:br>
            <a:r>
              <a:rPr lang="en-US" sz="1600" b="1" dirty="0"/>
              <a:t>Through Global Open Science </a:t>
            </a:r>
            <a:br>
              <a:rPr lang="en-US" sz="1600" b="1" dirty="0"/>
            </a:br>
            <a:r>
              <a:rPr lang="en-US" sz="1600" b="1" dirty="0"/>
              <a:t>&amp; Network Possibilities</a:t>
            </a:r>
            <a:br>
              <a:rPr lang="en-US" sz="1800" b="1" dirty="0"/>
            </a:br>
            <a:br>
              <a:rPr lang="en-US" sz="1800" b="1" dirty="0"/>
            </a:br>
            <a:r>
              <a:rPr lang="en-US" sz="1600" b="1" dirty="0"/>
              <a:t>2017 Stanford</a:t>
            </a:r>
            <a:br>
              <a:rPr lang="en-US" sz="1600" dirty="0"/>
            </a:br>
            <a:r>
              <a:rPr lang="en-US" sz="1600" b="1" dirty="0"/>
              <a:t>Nature Deep Learning</a:t>
            </a:r>
          </a:p>
          <a:p>
            <a:r>
              <a:rPr lang="en-US" sz="1600" b="1" dirty="0"/>
              <a:t>Cancer ID Article</a:t>
            </a:r>
            <a:br>
              <a:rPr lang="en-US" sz="1600" b="1" dirty="0"/>
            </a:br>
            <a:br>
              <a:rPr lang="en-US" sz="1600" dirty="0"/>
            </a:br>
            <a:r>
              <a:rPr lang="en-US" sz="1600" b="1" dirty="0"/>
              <a:t>2018  </a:t>
            </a:r>
            <a:r>
              <a:rPr lang="en-US" sz="1600" dirty="0" err="1"/>
              <a:t>Viennesse</a:t>
            </a:r>
            <a:r>
              <a:rPr lang="en-US" sz="1600" dirty="0"/>
              <a:t> Doctor in </a:t>
            </a:r>
            <a:br>
              <a:rPr lang="en-US" sz="1600" dirty="0"/>
            </a:br>
            <a:r>
              <a:rPr lang="en-US" sz="1600" dirty="0"/>
              <a:t>Austria </a:t>
            </a:r>
            <a:br>
              <a:rPr lang="en-US" sz="1600" dirty="0"/>
            </a:br>
            <a:r>
              <a:rPr lang="en-US" sz="1600" dirty="0"/>
              <a:t>uploaded </a:t>
            </a:r>
            <a:r>
              <a:rPr lang="en-US" sz="1600" dirty="0" err="1"/>
              <a:t>Dermatalogical</a:t>
            </a:r>
            <a:r>
              <a:rPr lang="en-US" sz="1600" dirty="0"/>
              <a:t> Image</a:t>
            </a:r>
            <a:br>
              <a:rPr lang="en-US" sz="1600" dirty="0"/>
            </a:br>
            <a:r>
              <a:rPr lang="en-US" sz="1600" dirty="0"/>
              <a:t>Library to </a:t>
            </a:r>
            <a:r>
              <a:rPr lang="en-US" sz="1600" b="1" dirty="0"/>
              <a:t>Harvard </a:t>
            </a:r>
            <a:r>
              <a:rPr lang="en-US" sz="1600" b="1" dirty="0" err="1"/>
              <a:t>Dataverse</a:t>
            </a:r>
            <a:br>
              <a:rPr lang="en-US" sz="1600" b="1" dirty="0"/>
            </a:br>
            <a:r>
              <a:rPr lang="en-US" sz="1600" b="1" dirty="0"/>
              <a:t>Data repository</a:t>
            </a:r>
            <a:br>
              <a:rPr lang="en-US" sz="1600" b="1" dirty="0"/>
            </a:br>
            <a:endParaRPr lang="en-US" sz="1600" dirty="0"/>
          </a:p>
          <a:p>
            <a:endParaRPr lang="en-US" sz="1600" dirty="0"/>
          </a:p>
          <a:p>
            <a:r>
              <a:rPr lang="en-US" sz="1600" b="1" dirty="0"/>
              <a:t>2021  (November) Undergrad</a:t>
            </a:r>
            <a:br>
              <a:rPr lang="en-US" sz="1600" b="1" dirty="0"/>
            </a:br>
            <a:r>
              <a:rPr lang="en-US" sz="1600" b="1" dirty="0"/>
              <a:t>Thesis Published in</a:t>
            </a:r>
            <a:br>
              <a:rPr lang="en-US" sz="1600" dirty="0"/>
            </a:br>
            <a:r>
              <a:rPr lang="en-US" sz="1600" b="1" dirty="0" err="1"/>
              <a:t>Dspace</a:t>
            </a:r>
            <a:r>
              <a:rPr lang="en-US" sz="1600" b="1" dirty="0"/>
              <a:t> Repositor</a:t>
            </a:r>
            <a:br>
              <a:rPr lang="en-US" sz="1600" dirty="0"/>
            </a:br>
            <a:r>
              <a:rPr lang="en-US" sz="1600" dirty="0"/>
              <a:t>BRAC University, Dhaka</a:t>
            </a:r>
            <a:br>
              <a:rPr lang="en-US" sz="1600" dirty="0"/>
            </a:br>
            <a:r>
              <a:rPr lang="en-US" sz="1600" dirty="0"/>
              <a:t>Bangladesh, Dept. of</a:t>
            </a:r>
            <a:br>
              <a:rPr lang="en-US" sz="1600" dirty="0"/>
            </a:br>
            <a:r>
              <a:rPr lang="en-US" sz="1600" dirty="0"/>
              <a:t>Computer Science and</a:t>
            </a:r>
            <a:br>
              <a:rPr lang="en-US" sz="1600" dirty="0"/>
            </a:br>
            <a:r>
              <a:rPr lang="en-US" sz="1600" dirty="0"/>
              <a:t>Engineering</a:t>
            </a:r>
            <a:br>
              <a:rPr lang="en-US" sz="1600" dirty="0"/>
            </a:br>
            <a:br>
              <a:rPr lang="en-US" sz="1600" dirty="0"/>
            </a:br>
            <a:r>
              <a:rPr lang="en-US" sz="1600" b="1" dirty="0"/>
              <a:t>All Downloaded July 2022</a:t>
            </a:r>
            <a:br>
              <a:rPr lang="en-US" sz="1600" b="1" dirty="0"/>
            </a:br>
            <a:r>
              <a:rPr lang="en-US" sz="1600" b="1" dirty="0"/>
              <a:t>Texas, USA for Dublin IFLA</a:t>
            </a:r>
            <a:br>
              <a:rPr lang="en-US" sz="1600" b="1" dirty="0"/>
            </a:br>
            <a:r>
              <a:rPr lang="en-US" sz="1600" b="1" dirty="0"/>
              <a:t>Big </a:t>
            </a:r>
            <a:r>
              <a:rPr lang="en-US" sz="1600" b="1"/>
              <a:t>Data Presentation</a:t>
            </a:r>
            <a:endParaRPr lang="en-US" sz="1600" b="1" dirty="0"/>
          </a:p>
          <a:p>
            <a:endParaRPr lang="en-US" b="1" dirty="0"/>
          </a:p>
        </p:txBody>
      </p:sp>
    </p:spTree>
    <p:extLst>
      <p:ext uri="{BB962C8B-B14F-4D97-AF65-F5344CB8AC3E}">
        <p14:creationId xmlns:p14="http://schemas.microsoft.com/office/powerpoint/2010/main" val="1994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AED53-4C4D-8E6D-0383-C35619435506}"/>
              </a:ext>
            </a:extLst>
          </p:cNvPr>
          <p:cNvSpPr>
            <a:spLocks noGrp="1"/>
          </p:cNvSpPr>
          <p:nvPr>
            <p:ph type="title"/>
          </p:nvPr>
        </p:nvSpPr>
        <p:spPr>
          <a:xfrm>
            <a:off x="3324225" y="1329482"/>
            <a:ext cx="5543550" cy="1325563"/>
          </a:xfrm>
        </p:spPr>
        <p:txBody>
          <a:bodyPr/>
          <a:lstStyle/>
          <a:p>
            <a:r>
              <a:rPr lang="en-US" dirty="0"/>
              <a:t>Questions &amp; Comments</a:t>
            </a:r>
          </a:p>
        </p:txBody>
      </p:sp>
      <p:sp>
        <p:nvSpPr>
          <p:cNvPr id="5" name="Subtitle 2">
            <a:extLst>
              <a:ext uri="{FF2B5EF4-FFF2-40B4-BE49-F238E27FC236}">
                <a16:creationId xmlns:a16="http://schemas.microsoft.com/office/drawing/2014/main" id="{55A08348-35A5-FF8B-30B1-03A42CFBAEA7}"/>
              </a:ext>
            </a:extLst>
          </p:cNvPr>
          <p:cNvSpPr txBox="1">
            <a:spLocks/>
          </p:cNvSpPr>
          <p:nvPr/>
        </p:nvSpPr>
        <p:spPr>
          <a:xfrm>
            <a:off x="4281967" y="2682767"/>
            <a:ext cx="4218615" cy="845970"/>
          </a:xfrm>
          <a:prstGeom prst="rect">
            <a:avLst/>
          </a:prstGeom>
          <a:effectLst>
            <a:outerShdw blurRad="50800" dist="38100" dir="2700000" algn="tl" rotWithShape="0">
              <a:prstClr val="black">
                <a:alpha val="40000"/>
              </a:prstClr>
            </a:outerShd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t>Ray Uzwyshyn,  </a:t>
            </a:r>
            <a:r>
              <a:rPr lang="en-US" sz="1800" dirty="0">
                <a:hlinkClick r:id="rId2"/>
              </a:rPr>
              <a:t>ruzwyshyn@txstate.edu</a:t>
            </a:r>
            <a:r>
              <a:rPr lang="en-US" sz="1800" dirty="0"/>
              <a:t> </a:t>
            </a:r>
            <a:r>
              <a:rPr lang="en-US" sz="1800" dirty="0">
                <a:hlinkClick r:id="rId3"/>
              </a:rPr>
              <a:t>http://rayuzwyshyn.net</a:t>
            </a:r>
            <a:r>
              <a:rPr lang="en-US" sz="1800" dirty="0"/>
              <a:t> </a:t>
            </a:r>
          </a:p>
        </p:txBody>
      </p:sp>
      <p:pic>
        <p:nvPicPr>
          <p:cNvPr id="8" name="Picture 2">
            <a:extLst>
              <a:ext uri="{FF2B5EF4-FFF2-40B4-BE49-F238E27FC236}">
                <a16:creationId xmlns:a16="http://schemas.microsoft.com/office/drawing/2014/main" id="{6A45E971-BA59-792A-B59A-357D8A2DEBDE}"/>
              </a:ext>
            </a:extLst>
          </p:cNvPr>
          <p:cNvPicPr>
            <a:picLocks noChangeAspect="1"/>
          </p:cNvPicPr>
          <p:nvPr/>
        </p:nvPicPr>
        <p:blipFill>
          <a:blip r:embed="rId4"/>
          <a:srcRect l="14687" t="21875" r="14687" b="21874"/>
          <a:stretch>
            <a:fillRect/>
          </a:stretch>
        </p:blipFill>
        <p:spPr>
          <a:xfrm>
            <a:off x="0" y="5816863"/>
            <a:ext cx="12192000" cy="1029913"/>
          </a:xfrm>
          <a:prstGeom prst="rect">
            <a:avLst/>
          </a:prstGeom>
        </p:spPr>
      </p:pic>
      <p:pic>
        <p:nvPicPr>
          <p:cNvPr id="12" name="Picture 4">
            <a:extLst>
              <a:ext uri="{FF2B5EF4-FFF2-40B4-BE49-F238E27FC236}">
                <a16:creationId xmlns:a16="http://schemas.microsoft.com/office/drawing/2014/main" id="{306EE325-23BE-5BD9-E330-82FDEAF4B36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346" y="5916458"/>
            <a:ext cx="2136476" cy="734892"/>
          </a:xfrm>
          <a:prstGeom prst="rect">
            <a:avLst/>
          </a:prstGeom>
        </p:spPr>
      </p:pic>
      <p:sp>
        <p:nvSpPr>
          <p:cNvPr id="15" name="TextBox 14">
            <a:extLst>
              <a:ext uri="{FF2B5EF4-FFF2-40B4-BE49-F238E27FC236}">
                <a16:creationId xmlns:a16="http://schemas.microsoft.com/office/drawing/2014/main" id="{D428B5DD-DCD2-AADD-97F7-A15893FE5DA9}"/>
              </a:ext>
            </a:extLst>
          </p:cNvPr>
          <p:cNvSpPr txBox="1"/>
          <p:nvPr/>
        </p:nvSpPr>
        <p:spPr>
          <a:xfrm>
            <a:off x="8122630" y="5844585"/>
            <a:ext cx="974774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Ray Uzwyshyn, Ph.D.  MBA MLIS</a:t>
            </a:r>
            <a:b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Director, Collections and Digital Services</a:t>
            </a:r>
            <a:b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Texas State University Libraries, USA</a:t>
            </a:r>
            <a:r>
              <a:rPr lang="en-US" dirty="0">
                <a:solidFill>
                  <a:schemeClr val="bg1"/>
                </a:solidFill>
                <a:latin typeface="Calibri" panose="020F0502020204030204"/>
              </a:rPr>
              <a:t> </a:t>
            </a:r>
            <a:br>
              <a:rPr lang="en-US" dirty="0">
                <a:solidFill>
                  <a:schemeClr val="bg1"/>
                </a:solidFill>
                <a:latin typeface="Calibri" panose="020F0502020204030204"/>
              </a:rPr>
            </a:br>
            <a:endPar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383632C-82D5-1DDF-090A-71FD183BD0F8}"/>
              </a:ext>
            </a:extLst>
          </p:cNvPr>
          <p:cNvSpPr txBox="1"/>
          <p:nvPr/>
        </p:nvSpPr>
        <p:spPr>
          <a:xfrm>
            <a:off x="590550" y="6519699"/>
            <a:ext cx="1948815" cy="327077"/>
          </a:xfrm>
          <a:prstGeom prst="rect">
            <a:avLst/>
          </a:prstGeom>
          <a:noFill/>
        </p:spPr>
        <p:txBody>
          <a:bodyPr wrap="square">
            <a:spAutoFit/>
          </a:bodyPr>
          <a:lstStyle/>
          <a:p>
            <a:pPr>
              <a:lnSpc>
                <a:spcPts val="2100"/>
              </a:lnSpc>
              <a:spcBef>
                <a:spcPct val="0"/>
              </a:spcBef>
            </a:pPr>
            <a:r>
              <a:rPr lang="en-US" sz="1200" b="1" dirty="0">
                <a:solidFill>
                  <a:schemeClr val="bg1"/>
                </a:solidFill>
                <a:latin typeface="Lato"/>
              </a:rPr>
              <a:t>IT Section Big Data SIG</a:t>
            </a:r>
          </a:p>
        </p:txBody>
      </p:sp>
      <p:pic>
        <p:nvPicPr>
          <p:cNvPr id="10" name="Picture 9">
            <a:extLst>
              <a:ext uri="{FF2B5EF4-FFF2-40B4-BE49-F238E27FC236}">
                <a16:creationId xmlns:a16="http://schemas.microsoft.com/office/drawing/2014/main" id="{3B86F2DF-812B-8417-1480-77BD7B6A1B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2148" y="3328193"/>
            <a:ext cx="3059871" cy="2387626"/>
          </a:xfrm>
          <a:prstGeom prst="rect">
            <a:avLst/>
          </a:prstGeom>
        </p:spPr>
      </p:pic>
    </p:spTree>
    <p:extLst>
      <p:ext uri="{BB962C8B-B14F-4D97-AF65-F5344CB8AC3E}">
        <p14:creationId xmlns:p14="http://schemas.microsoft.com/office/powerpoint/2010/main" val="2567144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813F-21F5-726C-33D2-209106BED4DC}"/>
              </a:ext>
            </a:extLst>
          </p:cNvPr>
          <p:cNvSpPr>
            <a:spLocks noGrp="1"/>
          </p:cNvSpPr>
          <p:nvPr>
            <p:ph type="title"/>
          </p:nvPr>
        </p:nvSpPr>
        <p:spPr>
          <a:xfrm>
            <a:off x="838200" y="165833"/>
            <a:ext cx="3968262" cy="654783"/>
          </a:xfrm>
        </p:spPr>
        <p:txBody>
          <a:bodyPr>
            <a:normAutofit/>
          </a:bodyPr>
          <a:lstStyle/>
          <a:p>
            <a:r>
              <a:rPr lang="en-US" sz="1600" b="1" dirty="0"/>
              <a:t>References and Further Resources</a:t>
            </a:r>
          </a:p>
        </p:txBody>
      </p:sp>
      <p:sp>
        <p:nvSpPr>
          <p:cNvPr id="3" name="Content Placeholder 2">
            <a:extLst>
              <a:ext uri="{FF2B5EF4-FFF2-40B4-BE49-F238E27FC236}">
                <a16:creationId xmlns:a16="http://schemas.microsoft.com/office/drawing/2014/main" id="{ED6D0BB9-7714-FFDB-B462-B4702CD77E77}"/>
              </a:ext>
            </a:extLst>
          </p:cNvPr>
          <p:cNvSpPr>
            <a:spLocks noGrp="1"/>
          </p:cNvSpPr>
          <p:nvPr>
            <p:ph idx="1"/>
          </p:nvPr>
        </p:nvSpPr>
        <p:spPr>
          <a:xfrm>
            <a:off x="927100" y="820616"/>
            <a:ext cx="11125200" cy="5838092"/>
          </a:xfrm>
        </p:spPr>
        <p:txBody>
          <a:bodyPr>
            <a:normAutofit fontScale="25000" lnSpcReduction="20000"/>
          </a:bodyPr>
          <a:lstStyle/>
          <a:p>
            <a:pPr marL="0" marR="0" indent="0" algn="l">
              <a:spcBef>
                <a:spcPts val="0"/>
              </a:spcBef>
              <a:spcAft>
                <a:spcPts val="0"/>
              </a:spcAft>
              <a:buNone/>
            </a:pPr>
            <a:r>
              <a:rPr lang="en-GB" sz="4000" i="1" dirty="0">
                <a:effectLst/>
                <a:latin typeface="Verdana" panose="020B0604030504040204" pitchFamily="34" charset="0"/>
                <a:ea typeface="Verdana" panose="020B0604030504040204" pitchFamily="34" charset="0"/>
              </a:rPr>
              <a:t>Artificial Intelligence. Machine Learning. Neural Networks. Future Technology</a:t>
            </a:r>
            <a:r>
              <a:rPr lang="en-GB" sz="4000" dirty="0">
                <a:effectLst/>
                <a:latin typeface="Verdana" panose="020B0604030504040204" pitchFamily="34" charset="0"/>
                <a:ea typeface="Verdana" panose="020B0604030504040204" pitchFamily="34" charset="0"/>
              </a:rPr>
              <a:t>.  Bloomberg Businessweek Canada. 2022.  </a:t>
            </a:r>
            <a:r>
              <a:rPr lang="en-GB" sz="4000" u="sng" dirty="0">
                <a:solidFill>
                  <a:srgbClr val="0000FF"/>
                </a:solidFill>
                <a:effectLst/>
                <a:latin typeface="Verdana" panose="020B0604030504040204" pitchFamily="34" charset="0"/>
                <a:ea typeface="Verdana" panose="020B0604030504040204" pitchFamily="34" charset="0"/>
                <a:hlinkClick r:id="rId2"/>
              </a:rPr>
              <a:t>https://www.youtube.com/watch?v=ypVHymY715M</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000" b="1" dirty="0">
                <a:effectLst/>
                <a:latin typeface="Verdana" panose="020B0604030504040204" pitchFamily="34" charset="0"/>
                <a:ea typeface="Verdana" panose="020B0604030504040204" pitchFamily="34" charset="0"/>
              </a:rPr>
            </a:br>
            <a:r>
              <a:rPr lang="en-GB" sz="4000" dirty="0" err="1">
                <a:effectLst/>
                <a:latin typeface="Verdana" panose="020B0604030504040204" pitchFamily="34" charset="0"/>
                <a:ea typeface="Verdana" panose="020B0604030504040204" pitchFamily="34" charset="0"/>
              </a:rPr>
              <a:t>Cann</a:t>
            </a:r>
            <a:r>
              <a:rPr lang="en-GB" sz="4000" dirty="0">
                <a:effectLst/>
                <a:latin typeface="Verdana" panose="020B0604030504040204" pitchFamily="34" charset="0"/>
                <a:ea typeface="Verdana" panose="020B0604030504040204" pitchFamily="34" charset="0"/>
              </a:rPr>
              <a:t>, A., </a:t>
            </a:r>
            <a:r>
              <a:rPr lang="en-GB" sz="4000" dirty="0" err="1">
                <a:effectLst/>
                <a:latin typeface="Verdana" panose="020B0604030504040204" pitchFamily="34" charset="0"/>
                <a:ea typeface="Verdana" panose="020B0604030504040204" pitchFamily="34" charset="0"/>
              </a:rPr>
              <a:t>Dimitriou</a:t>
            </a:r>
            <a:r>
              <a:rPr lang="en-GB" sz="4000" dirty="0">
                <a:effectLst/>
                <a:latin typeface="Verdana" panose="020B0604030504040204" pitchFamily="34" charset="0"/>
                <a:ea typeface="Verdana" panose="020B0604030504040204" pitchFamily="34" charset="0"/>
              </a:rPr>
              <a:t>, K.  Hooley, T.  2011. Social Media: A Guide for Researchers.  Research Information Network. University of Derby, UK.</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Chan-Park, C. and </a:t>
            </a:r>
            <a:r>
              <a:rPr lang="en-GB" sz="4000" dirty="0" err="1">
                <a:effectLst/>
                <a:latin typeface="Verdana" panose="020B0604030504040204" pitchFamily="34" charset="0"/>
                <a:ea typeface="Verdana" panose="020B0604030504040204" pitchFamily="34" charset="0"/>
              </a:rPr>
              <a:t>Sare</a:t>
            </a:r>
            <a:r>
              <a:rPr lang="en-GB" sz="4000" dirty="0">
                <a:effectLst/>
                <a:latin typeface="Verdana" panose="020B0604030504040204" pitchFamily="34" charset="0"/>
                <a:ea typeface="Verdana" panose="020B0604030504040204" pitchFamily="34" charset="0"/>
              </a:rPr>
              <a:t>, L.  Waugh, S</a:t>
            </a:r>
            <a:r>
              <a:rPr lang="en-GB" sz="4000" i="1" dirty="0">
                <a:effectLst/>
                <a:latin typeface="Verdana" panose="020B0604030504040204" pitchFamily="34" charset="0"/>
                <a:ea typeface="Verdana" panose="020B0604030504040204" pitchFamily="34" charset="0"/>
              </a:rPr>
              <a:t>. </a:t>
            </a:r>
            <a:r>
              <a:rPr lang="en-GB" sz="4000" dirty="0">
                <a:effectLst/>
                <a:latin typeface="Verdana" panose="020B0604030504040204" pitchFamily="34" charset="0"/>
                <a:ea typeface="Verdana" panose="020B0604030504040204" pitchFamily="34" charset="0"/>
              </a:rPr>
              <a:t>2022.</a:t>
            </a:r>
            <a:r>
              <a:rPr lang="en-GB" sz="4000" i="1" dirty="0">
                <a:effectLst/>
                <a:latin typeface="Verdana" panose="020B0604030504040204" pitchFamily="34" charset="0"/>
                <a:ea typeface="Verdana" panose="020B0604030504040204" pitchFamily="34" charset="0"/>
              </a:rPr>
              <a:t>   Results of the Texas Data Repository User Survey</a:t>
            </a:r>
            <a:r>
              <a:rPr lang="en-GB" sz="4000" dirty="0">
                <a:effectLst/>
                <a:latin typeface="Verdana" panose="020B0604030504040204" pitchFamily="34" charset="0"/>
                <a:ea typeface="Verdana" panose="020B0604030504040204" pitchFamily="34" charset="0"/>
              </a:rPr>
              <a:t>, 2022. Texas Conference on Digital Libraries Presentation.</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ColdFusion (2018).  </a:t>
            </a:r>
            <a:r>
              <a:rPr lang="en-GB" sz="4000" i="1" dirty="0">
                <a:effectLst/>
                <a:latin typeface="Verdana" panose="020B0604030504040204" pitchFamily="34" charset="0"/>
                <a:ea typeface="Verdana" panose="020B0604030504040204" pitchFamily="34" charset="0"/>
              </a:rPr>
              <a:t>Why Deep Learning Now? </a:t>
            </a:r>
            <a:r>
              <a:rPr lang="en-GB" sz="4000" dirty="0">
                <a:effectLst/>
                <a:latin typeface="Verdana" panose="020B0604030504040204" pitchFamily="34" charset="0"/>
                <a:ea typeface="Verdana" panose="020B0604030504040204" pitchFamily="34" charset="0"/>
              </a:rPr>
              <a:t>(Documentary Overview).  </a:t>
            </a:r>
            <a:r>
              <a:rPr lang="en-GB" sz="4000" u="sng" dirty="0">
                <a:solidFill>
                  <a:srgbClr val="0000FF"/>
                </a:solidFill>
                <a:effectLst/>
                <a:latin typeface="Verdana" panose="020B0604030504040204" pitchFamily="34" charset="0"/>
                <a:ea typeface="Verdana" panose="020B0604030504040204" pitchFamily="34" charset="0"/>
                <a:hlinkClick r:id="rId3"/>
              </a:rPr>
              <a:t>https://www.youtube.com/watch?v=b3IyDNB_ciI</a:t>
            </a:r>
            <a:r>
              <a:rPr lang="en-GB" sz="4000" dirty="0">
                <a:effectLst/>
                <a:latin typeface="Verdana" panose="020B0604030504040204" pitchFamily="34" charset="0"/>
                <a:ea typeface="Verdana" panose="020B0604030504040204" pitchFamily="34" charset="0"/>
              </a:rPr>
              <a:t> </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err="1">
                <a:effectLst/>
                <a:latin typeface="Verdana" panose="020B0604030504040204" pitchFamily="34" charset="0"/>
                <a:ea typeface="Verdana" panose="020B0604030504040204" pitchFamily="34" charset="0"/>
              </a:rPr>
              <a:t>Echle</a:t>
            </a:r>
            <a:r>
              <a:rPr lang="en-GB" sz="4000" dirty="0">
                <a:effectLst/>
                <a:latin typeface="Verdana" panose="020B0604030504040204" pitchFamily="34" charset="0"/>
                <a:ea typeface="Verdana" panose="020B0604030504040204" pitchFamily="34" charset="0"/>
              </a:rPr>
              <a:t> et al.  Deep Learning in Cancer Pathology: A New Generation of Clinical Biomarkers.   </a:t>
            </a:r>
            <a:r>
              <a:rPr lang="en-GB" sz="4000" i="1" dirty="0">
                <a:effectLst/>
                <a:latin typeface="Verdana" panose="020B0604030504040204" pitchFamily="34" charset="0"/>
                <a:ea typeface="Verdana" panose="020B0604030504040204" pitchFamily="34" charset="0"/>
              </a:rPr>
              <a:t>British Journal of Cancer</a:t>
            </a:r>
            <a:r>
              <a:rPr lang="en-GB" sz="4000" dirty="0">
                <a:effectLst/>
                <a:latin typeface="Verdana" panose="020B0604030504040204" pitchFamily="34" charset="0"/>
                <a:ea typeface="Verdana" panose="020B0604030504040204" pitchFamily="34" charset="0"/>
              </a:rPr>
              <a:t>.  November 2020.  https://www.nature.com/articles/s41416-020-01122-x</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000" dirty="0">
                <a:effectLst/>
                <a:latin typeface="Verdana" panose="020B0604030504040204" pitchFamily="34" charset="0"/>
                <a:ea typeface="Verdana" panose="020B0604030504040204" pitchFamily="34" charset="0"/>
              </a:rPr>
            </a:br>
            <a:r>
              <a:rPr lang="en-GB" sz="4000" dirty="0" err="1">
                <a:effectLst/>
                <a:latin typeface="Verdana" panose="020B0604030504040204" pitchFamily="34" charset="0"/>
                <a:ea typeface="Verdana" panose="020B0604030504040204" pitchFamily="34" charset="0"/>
              </a:rPr>
              <a:t>Esteva</a:t>
            </a:r>
            <a:r>
              <a:rPr lang="en-GB" sz="4000" dirty="0">
                <a:effectLst/>
                <a:latin typeface="Verdana" panose="020B0604030504040204" pitchFamily="34" charset="0"/>
                <a:ea typeface="Verdana" panose="020B0604030504040204" pitchFamily="34" charset="0"/>
              </a:rPr>
              <a:t>, A, </a:t>
            </a:r>
            <a:r>
              <a:rPr lang="en-GB" sz="4000" dirty="0" err="1">
                <a:effectLst/>
                <a:latin typeface="Verdana" panose="020B0604030504040204" pitchFamily="34" charset="0"/>
                <a:ea typeface="Verdana" panose="020B0604030504040204" pitchFamily="34" charset="0"/>
              </a:rPr>
              <a:t>Thrun</a:t>
            </a:r>
            <a:r>
              <a:rPr lang="en-GB" sz="4000" dirty="0">
                <a:effectLst/>
                <a:latin typeface="Verdana" panose="020B0604030504040204" pitchFamily="34" charset="0"/>
                <a:ea typeface="Verdana" panose="020B0604030504040204" pitchFamily="34" charset="0"/>
              </a:rPr>
              <a:t>, S. et al.  Dermatologist-level Classification of Skin Cancer with Deep Neural Networks. </a:t>
            </a:r>
            <a:r>
              <a:rPr lang="en-GB" sz="4000" i="1" dirty="0">
                <a:effectLst/>
                <a:latin typeface="Verdana" panose="020B0604030504040204" pitchFamily="34" charset="0"/>
                <a:ea typeface="Verdana" panose="020B0604030504040204" pitchFamily="34" charset="0"/>
              </a:rPr>
              <a:t>Nature</a:t>
            </a:r>
            <a:r>
              <a:rPr lang="en-GB" sz="4000" dirty="0">
                <a:effectLst/>
                <a:latin typeface="Verdana" panose="020B0604030504040204" pitchFamily="34" charset="0"/>
                <a:ea typeface="Verdana" panose="020B0604030504040204" pitchFamily="34" charset="0"/>
              </a:rPr>
              <a:t>, Volume 542 (February 2, 2017).  pp. 115-119. doi:10.1038/nature21056</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err="1">
                <a:effectLst/>
                <a:latin typeface="Verdana" panose="020B0604030504040204" pitchFamily="34" charset="0"/>
                <a:ea typeface="Verdana" panose="020B0604030504040204" pitchFamily="34" charset="0"/>
              </a:rPr>
              <a:t>Fridman</a:t>
            </a:r>
            <a:r>
              <a:rPr lang="en-GB" sz="4000" dirty="0">
                <a:effectLst/>
                <a:latin typeface="Verdana" panose="020B0604030504040204" pitchFamily="34" charset="0"/>
                <a:ea typeface="Verdana" panose="020B0604030504040204" pitchFamily="34" charset="0"/>
              </a:rPr>
              <a:t>, Lev.  </a:t>
            </a:r>
            <a:r>
              <a:rPr lang="en-GB" sz="4000" i="1" dirty="0">
                <a:effectLst/>
                <a:latin typeface="Verdana" panose="020B0604030504040204" pitchFamily="34" charset="0"/>
                <a:ea typeface="Verdana" panose="020B0604030504040204" pitchFamily="34" charset="0"/>
              </a:rPr>
              <a:t>MIT Deep Learning and Artificial Intelligence Lectures</a:t>
            </a:r>
            <a:r>
              <a:rPr lang="en-GB" sz="4000" dirty="0">
                <a:effectLst/>
                <a:latin typeface="Verdana" panose="020B0604030504040204" pitchFamily="34" charset="0"/>
                <a:ea typeface="Verdana" panose="020B0604030504040204" pitchFamily="34" charset="0"/>
              </a:rPr>
              <a:t>.  </a:t>
            </a:r>
            <a:r>
              <a:rPr lang="en-GB" sz="4000" u="sng" dirty="0">
                <a:solidFill>
                  <a:srgbClr val="0000FF"/>
                </a:solidFill>
                <a:effectLst/>
                <a:latin typeface="Verdana" panose="020B0604030504040204" pitchFamily="34" charset="0"/>
                <a:ea typeface="Verdana" panose="020B0604030504040204" pitchFamily="34" charset="0"/>
                <a:hlinkClick r:id="rId4"/>
              </a:rPr>
              <a:t>https://deeplearning.mit.edu/</a:t>
            </a:r>
            <a:r>
              <a:rPr lang="en-GB" sz="4000" dirty="0">
                <a:effectLst/>
                <a:latin typeface="Verdana" panose="020B0604030504040204" pitchFamily="34" charset="0"/>
                <a:ea typeface="Verdana" panose="020B0604030504040204" pitchFamily="34" charset="0"/>
              </a:rPr>
              <a:t>  2022.</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pP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Islam, A., Khan, D.  and Chowdhury, R.  2021.  </a:t>
            </a:r>
            <a:r>
              <a:rPr lang="en-GB" sz="4000" i="1" dirty="0">
                <a:effectLst/>
                <a:latin typeface="Verdana" panose="020B0604030504040204" pitchFamily="34" charset="0"/>
                <a:ea typeface="Verdana" panose="020B0604030504040204" pitchFamily="34" charset="0"/>
              </a:rPr>
              <a:t>An Efficient Deep Learning Approach to Detect Skin Cancer Undergraduate Thesis</a:t>
            </a:r>
            <a:r>
              <a:rPr lang="en-GB" sz="4000" dirty="0">
                <a:effectLst/>
                <a:latin typeface="Verdana" panose="020B0604030504040204" pitchFamily="34" charset="0"/>
                <a:ea typeface="Verdana" panose="020B0604030504040204" pitchFamily="34" charset="0"/>
              </a:rPr>
              <a:t>.  BRAC University </a:t>
            </a:r>
            <a:r>
              <a:rPr lang="en-GB" sz="4000" dirty="0" err="1">
                <a:effectLst/>
                <a:latin typeface="Verdana" panose="020B0604030504040204" pitchFamily="34" charset="0"/>
                <a:ea typeface="Verdana" panose="020B0604030504040204" pitchFamily="34" charset="0"/>
              </a:rPr>
              <a:t>DSpace</a:t>
            </a:r>
            <a:r>
              <a:rPr lang="en-GB" sz="4000" dirty="0">
                <a:effectLst/>
                <a:latin typeface="Verdana" panose="020B0604030504040204" pitchFamily="34" charset="0"/>
                <a:ea typeface="Verdana" panose="020B0604030504040204" pitchFamily="34" charset="0"/>
              </a:rPr>
              <a:t> Institutional Repository, 2021.  Available: http://dspace.bracu.ac.bd/xmlui/</a:t>
            </a: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handle/10361/15932</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US" sz="4000" dirty="0">
                <a:effectLst/>
                <a:latin typeface="Verdana" panose="020B0604030504040204" pitchFamily="34" charset="0"/>
                <a:ea typeface="Verdana" panose="020B0604030504040204" pitchFamily="34" charset="0"/>
              </a:rPr>
              <a:t>Kleinveldt, Lynn.  Smarter high education learning environments through AI: What this means for academic libraries. </a:t>
            </a:r>
            <a:r>
              <a:rPr lang="en-US" sz="4000" i="1" dirty="0">
                <a:effectLst/>
                <a:latin typeface="Verdana" panose="020B0604030504040204" pitchFamily="34" charset="0"/>
                <a:ea typeface="Verdana" panose="020B0604030504040204" pitchFamily="34" charset="0"/>
              </a:rPr>
              <a:t>Trends and Issues in Library Technology: Special Issue on AI</a:t>
            </a:r>
            <a:r>
              <a:rPr lang="en-US" sz="4000" dirty="0">
                <a:effectLst/>
                <a:latin typeface="Verdana" panose="020B0604030504040204" pitchFamily="34" charset="0"/>
                <a:ea typeface="Verdana" panose="020B0604030504040204" pitchFamily="34" charset="0"/>
              </a:rPr>
              <a:t>: June 2022.  pp.  12-15. </a:t>
            </a:r>
            <a:r>
              <a:rPr lang="en-US" sz="4000" u="sng" dirty="0">
                <a:solidFill>
                  <a:srgbClr val="0000FF"/>
                </a:solidFill>
                <a:effectLst/>
                <a:latin typeface="Verdana" panose="020B0604030504040204" pitchFamily="34" charset="0"/>
                <a:ea typeface="Verdana" panose="020B0604030504040204" pitchFamily="34" charset="0"/>
                <a:hlinkClick r:id="rId5"/>
              </a:rPr>
              <a:t>https://repository.ifla.org/handle/123456789/1940</a:t>
            </a:r>
            <a:r>
              <a:rPr lang="en-US" sz="4000" dirty="0">
                <a:effectLst/>
                <a:latin typeface="Verdana" panose="020B0604030504040204" pitchFamily="34" charset="0"/>
                <a:ea typeface="Verdana" panose="020B0604030504040204" pitchFamily="34" charset="0"/>
              </a:rPr>
              <a:t> </a:t>
            </a:r>
            <a:br>
              <a:rPr lang="en-US" sz="4000" dirty="0">
                <a:effectLst/>
                <a:latin typeface="Verdana" panose="020B0604030504040204" pitchFamily="34" charset="0"/>
                <a:ea typeface="Verdana" panose="020B0604030504040204" pitchFamily="34" charset="0"/>
              </a:rPr>
            </a:br>
            <a:r>
              <a:rPr lang="en-US" sz="4000" dirty="0">
                <a:effectLst/>
                <a:latin typeface="Verdana" panose="020B0604030504040204" pitchFamily="34" charset="0"/>
                <a:ea typeface="Verdana" panose="020B0604030504040204" pitchFamily="34" charset="0"/>
              </a:rPr>
              <a:t> </a:t>
            </a:r>
            <a:br>
              <a:rPr lang="en-GB" sz="4000" dirty="0">
                <a:effectLst/>
                <a:latin typeface="Verdana" panose="020B0604030504040204" pitchFamily="34" charset="0"/>
                <a:ea typeface="Verdana" panose="020B0604030504040204" pitchFamily="34" charset="0"/>
              </a:rPr>
            </a:b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Mitchell, Tom. 2022 </a:t>
            </a:r>
            <a:r>
              <a:rPr lang="en-GB" sz="4000" i="1" dirty="0">
                <a:effectLst/>
                <a:latin typeface="Verdana" panose="020B0604030504040204" pitchFamily="34" charset="0"/>
                <a:ea typeface="Verdana" panose="020B0604030504040204" pitchFamily="34" charset="0"/>
              </a:rPr>
              <a:t>Where on Earth is AI Headed?</a:t>
            </a:r>
            <a:r>
              <a:rPr lang="en-GB" sz="4000" dirty="0">
                <a:effectLst/>
                <a:latin typeface="Verdana" panose="020B0604030504040204" pitchFamily="34" charset="0"/>
                <a:ea typeface="Verdana" panose="020B0604030504040204" pitchFamily="34" charset="0"/>
              </a:rPr>
              <a:t>  Carnegie Mellon. </a:t>
            </a:r>
            <a:r>
              <a:rPr lang="en-GB" sz="4000" u="sng" dirty="0">
                <a:solidFill>
                  <a:srgbClr val="0000FF"/>
                </a:solidFill>
                <a:effectLst/>
                <a:latin typeface="Verdana" panose="020B0604030504040204" pitchFamily="34" charset="0"/>
                <a:ea typeface="Verdana" panose="020B0604030504040204" pitchFamily="34" charset="0"/>
                <a:hlinkClick r:id="rId6"/>
              </a:rPr>
              <a:t>https://www.youtube.com/watch?v=ij9vqTb8Rjc</a:t>
            </a: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Peters, T. and Waugh, L.  Larger Data Storage Report: Research Data Management Initiatives and Planning, January 2022.  Texas State University Libraries (Unpublished White Paper)</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Texas Data Repository 2022.  </a:t>
            </a:r>
            <a:r>
              <a:rPr lang="en-GB" sz="4000" u="sng" dirty="0">
                <a:solidFill>
                  <a:srgbClr val="0000FF"/>
                </a:solidFill>
                <a:effectLst/>
                <a:latin typeface="Verdana" panose="020B0604030504040204" pitchFamily="34" charset="0"/>
                <a:ea typeface="Verdana" panose="020B0604030504040204" pitchFamily="34" charset="0"/>
                <a:hlinkClick r:id="rId7"/>
              </a:rPr>
              <a:t>https://dataverse.tdl.org/</a:t>
            </a: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i="1" dirty="0" err="1">
                <a:effectLst/>
                <a:latin typeface="Verdana" panose="020B0604030504040204" pitchFamily="34" charset="0"/>
                <a:ea typeface="Verdana" panose="020B0604030504040204" pitchFamily="34" charset="0"/>
              </a:rPr>
              <a:t>Tschandl</a:t>
            </a:r>
            <a:r>
              <a:rPr lang="en-GB" sz="4000" i="1" dirty="0">
                <a:effectLst/>
                <a:latin typeface="Verdana" panose="020B0604030504040204" pitchFamily="34" charset="0"/>
                <a:ea typeface="Verdana" panose="020B0604030504040204" pitchFamily="34" charset="0"/>
              </a:rPr>
              <a:t>, Phillip et al.   Human-computer Collaboration for Skin Cancer Recognition. Nature</a:t>
            </a:r>
            <a:r>
              <a:rPr lang="en-GB" sz="4000" dirty="0">
                <a:effectLst/>
                <a:latin typeface="Verdana" panose="020B0604030504040204" pitchFamily="34" charset="0"/>
                <a:ea typeface="Verdana" panose="020B0604030504040204" pitchFamily="34" charset="0"/>
              </a:rPr>
              <a:t> Medicine, 22 June 2020, 1229-1234.  See: </a:t>
            </a:r>
            <a:r>
              <a:rPr lang="en-GB" sz="4000" u="sng" dirty="0">
                <a:solidFill>
                  <a:srgbClr val="0000FF"/>
                </a:solidFill>
                <a:effectLst/>
                <a:latin typeface="Verdana" panose="020B0604030504040204" pitchFamily="34" charset="0"/>
                <a:ea typeface="Verdana" panose="020B0604030504040204" pitchFamily="34" charset="0"/>
                <a:hlinkClick r:id="rId8"/>
              </a:rPr>
              <a:t>https://www.nature.com/articles/s41591-020-0942-0</a:t>
            </a:r>
            <a:r>
              <a:rPr lang="en-GB" sz="4000" dirty="0">
                <a:effectLst/>
                <a:latin typeface="Verdana" panose="020B0604030504040204" pitchFamily="34" charset="0"/>
                <a:ea typeface="Verdana" panose="020B0604030504040204" pitchFamily="34" charset="0"/>
              </a:rPr>
              <a:t>.</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Uzwyshyn, R. 2022. </a:t>
            </a:r>
            <a:r>
              <a:rPr lang="en-GB" sz="4000" b="1" dirty="0">
                <a:effectLst/>
                <a:latin typeface="Verdana" panose="020B0604030504040204" pitchFamily="34" charset="0"/>
                <a:ea typeface="Verdana" panose="020B0604030504040204" pitchFamily="34" charset="0"/>
              </a:rPr>
              <a:t>Online Research Data Repositories and Digital Scholarly Ecosystems: From Research Data and Datasets to Artificial Intelligence and Discovery.</a:t>
            </a:r>
            <a:r>
              <a:rPr lang="en-GB" sz="4000" dirty="0">
                <a:effectLst/>
                <a:latin typeface="Verdana" panose="020B0604030504040204" pitchFamily="34" charset="0"/>
                <a:ea typeface="Verdana" panose="020B0604030504040204" pitchFamily="34" charset="0"/>
              </a:rPr>
              <a:t>  IFLA WLIC 2022. Dublin, Ireland.  DOI: 10.13140/RG.2.2.12354.86728 </a:t>
            </a:r>
            <a:br>
              <a:rPr lang="en-GB" sz="4000" dirty="0">
                <a:effectLst/>
                <a:latin typeface="Verdana" panose="020B0604030504040204" pitchFamily="34" charset="0"/>
                <a:ea typeface="Verdana" panose="020B0604030504040204" pitchFamily="34" charset="0"/>
              </a:rPr>
            </a:b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 2022.  Steps Towards Building Library AI Infrastructures: Research Data Repositories, Scholarly Research Ecosystems and AI Scaffolding.  </a:t>
            </a:r>
            <a:r>
              <a:rPr lang="en-GB" sz="4000" i="1" dirty="0">
                <a:effectLst/>
                <a:latin typeface="Verdana" panose="020B0604030504040204" pitchFamily="34" charset="0"/>
                <a:ea typeface="Verdana" panose="020B0604030504040204" pitchFamily="34" charset="0"/>
              </a:rPr>
              <a:t>New Horizons in Artificial Intelligence in Libraries </a:t>
            </a:r>
            <a:r>
              <a:rPr lang="en-GB" sz="4000" dirty="0">
                <a:effectLst/>
                <a:latin typeface="Verdana" panose="020B0604030504040204" pitchFamily="34" charset="0"/>
                <a:ea typeface="Verdana" panose="020B0604030504040204" pitchFamily="34" charset="0"/>
              </a:rPr>
              <a:t>(IFLA Satellite Conference), National University of Ireland, Galway, IR. DOI: 10.13140/RG.2.2.21120.30728</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2021.  Frameworks for Long Term Digital Preservation Infrastructures.  </a:t>
            </a:r>
            <a:r>
              <a:rPr lang="en-GB" sz="4000" i="1" dirty="0">
                <a:effectLst/>
                <a:latin typeface="Verdana" panose="020B0604030504040204" pitchFamily="34" charset="0"/>
                <a:ea typeface="Verdana" panose="020B0604030504040204" pitchFamily="34" charset="0"/>
              </a:rPr>
              <a:t>Computers in Libraries</a:t>
            </a:r>
            <a:r>
              <a:rPr lang="en-GB" sz="4000" dirty="0">
                <a:effectLst/>
                <a:latin typeface="Verdana" panose="020B0604030504040204" pitchFamily="34" charset="0"/>
                <a:ea typeface="Verdana" panose="020B0604030504040204" pitchFamily="34" charset="0"/>
              </a:rPr>
              <a:t>.  September 2021.  pp.4-8.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Uzwyshyn, R. 2020. </a:t>
            </a:r>
            <a:r>
              <a:rPr lang="en-GB" sz="4000" i="1" dirty="0">
                <a:effectLst/>
                <a:latin typeface="Verdana" panose="020B0604030504040204" pitchFamily="34" charset="0"/>
                <a:ea typeface="Verdana" panose="020B0604030504040204" pitchFamily="34" charset="0"/>
              </a:rPr>
              <a:t>Developing an Open-Source Digital Scholarship Ecosystem</a:t>
            </a:r>
            <a:r>
              <a:rPr lang="en-GB" sz="4000" dirty="0">
                <a:effectLst/>
                <a:latin typeface="Verdana" panose="020B0604030504040204" pitchFamily="34" charset="0"/>
                <a:ea typeface="Verdana" panose="020B0604030504040204" pitchFamily="34" charset="0"/>
              </a:rPr>
              <a:t>.  ICEIT2020. St. Anne’s College Oxford, United Kingdom. February 2020.  Available at: https://www.researchgate.net/publication/336923249_Developing_an_Open_Source_Digital_Scholarship_Ecosystem.</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 - - -. 2020. </a:t>
            </a:r>
            <a:r>
              <a:rPr lang="en-GB" sz="4000" i="1" dirty="0">
                <a:effectLst/>
                <a:latin typeface="Verdana" panose="020B0604030504040204" pitchFamily="34" charset="0"/>
                <a:ea typeface="Verdana" panose="020B0604030504040204" pitchFamily="34" charset="0"/>
              </a:rPr>
              <a:t>Open Digital Research Ecosystems: How to Build Them and Why</a:t>
            </a:r>
            <a:r>
              <a:rPr lang="en-GB" sz="4000" dirty="0">
                <a:effectLst/>
                <a:latin typeface="Verdana" panose="020B0604030504040204" pitchFamily="34" charset="0"/>
                <a:ea typeface="Verdana" panose="020B0604030504040204" pitchFamily="34" charset="0"/>
              </a:rPr>
              <a:t>. Computers in Libraries, (40) 8. November 2020. </a:t>
            </a:r>
            <a:r>
              <a:rPr lang="en-GB" sz="4000" u="sng" dirty="0">
                <a:solidFill>
                  <a:srgbClr val="0000FF"/>
                </a:solidFill>
                <a:effectLst/>
                <a:latin typeface="Verdana" panose="020B0604030504040204" pitchFamily="34" charset="0"/>
                <a:ea typeface="Verdana" panose="020B0604030504040204" pitchFamily="34" charset="0"/>
                <a:hlinkClick r:id="rId9"/>
              </a:rPr>
              <a:t>https://www.researchgate.net/publication/</a:t>
            </a:r>
            <a:br>
              <a:rPr lang="en-GB" sz="4000" u="sng" dirty="0">
                <a:solidFill>
                  <a:srgbClr val="0000FF"/>
                </a:solidFill>
                <a:effectLst/>
                <a:latin typeface="Verdana" panose="020B0604030504040204" pitchFamily="34" charset="0"/>
                <a:ea typeface="Verdana" panose="020B0604030504040204" pitchFamily="34" charset="0"/>
                <a:hlinkClick r:id="rId9"/>
              </a:rPr>
            </a:br>
            <a:r>
              <a:rPr lang="en-GB" sz="4000" u="sng" dirty="0">
                <a:solidFill>
                  <a:srgbClr val="0000FF"/>
                </a:solidFill>
                <a:effectLst/>
                <a:latin typeface="Verdana" panose="020B0604030504040204" pitchFamily="34" charset="0"/>
                <a:ea typeface="Verdana" panose="020B0604030504040204" pitchFamily="34" charset="0"/>
                <a:hlinkClick r:id="rId9"/>
              </a:rPr>
              <a:t>345956074_Online_Digital_Research_Ecosystems_How_to_Build_Them_and_Why</a:t>
            </a:r>
            <a:br>
              <a:rPr lang="en-GB" sz="4000" dirty="0">
                <a:effectLst/>
                <a:latin typeface="Verdana" panose="020B0604030504040204" pitchFamily="34" charset="0"/>
                <a:ea typeface="Verdana" panose="020B0604030504040204" pitchFamily="34" charset="0"/>
              </a:rPr>
            </a:b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r>
              <a:rPr lang="en-GB" sz="4000" dirty="0">
                <a:effectLst/>
                <a:latin typeface="Verdana" panose="020B0604030504040204" pitchFamily="34" charset="0"/>
                <a:ea typeface="Verdana" panose="020B0604030504040204" pitchFamily="34" charset="0"/>
              </a:rPr>
              <a:t>---. 2016. Online Research Data Repositories: The What, When Why and How. Computers in Libraries. 36:3, April 2016. pp. 18-21. http://rayuzwyshyn.net/TXU2016/OnlineDataResearchRepositoriesUzwyshyn.pdf</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4000" dirty="0">
                <a:effectLst/>
                <a:latin typeface="Verdana" panose="020B0604030504040204" pitchFamily="34" charset="0"/>
                <a:ea typeface="Verdana" panose="020B0604030504040204" pitchFamily="34" charset="0"/>
              </a:rPr>
            </a:br>
            <a:r>
              <a:rPr lang="en-GB" sz="4000" dirty="0">
                <a:effectLst/>
                <a:latin typeface="Verdana" panose="020B0604030504040204" pitchFamily="34" charset="0"/>
                <a:ea typeface="Verdana" panose="020B0604030504040204" pitchFamily="34" charset="0"/>
              </a:rPr>
              <a:t>Waugh, L. </a:t>
            </a:r>
            <a:r>
              <a:rPr lang="en-GB" sz="4000" i="1" dirty="0">
                <a:effectLst/>
                <a:latin typeface="Verdana" panose="020B0604030504040204" pitchFamily="34" charset="0"/>
                <a:ea typeface="Verdana" panose="020B0604030504040204" pitchFamily="34" charset="0"/>
              </a:rPr>
              <a:t>Texas State University Annual Usage Report 2020. </a:t>
            </a:r>
            <a:r>
              <a:rPr lang="en-GB" sz="4000" dirty="0">
                <a:effectLst/>
                <a:latin typeface="Verdana" panose="020B0604030504040204" pitchFamily="34" charset="0"/>
                <a:ea typeface="Verdana" panose="020B0604030504040204" pitchFamily="34" charset="0"/>
              </a:rPr>
              <a:t> TXST </a:t>
            </a:r>
            <a:r>
              <a:rPr lang="en-GB" sz="4000" dirty="0" err="1">
                <a:effectLst/>
                <a:latin typeface="Verdana" panose="020B0604030504040204" pitchFamily="34" charset="0"/>
                <a:ea typeface="Verdana" panose="020B0604030504040204" pitchFamily="34" charset="0"/>
              </a:rPr>
              <a:t>Dataverse</a:t>
            </a:r>
            <a:r>
              <a:rPr lang="en-GB" sz="4000" dirty="0">
                <a:effectLst/>
                <a:latin typeface="Verdana" panose="020B0604030504040204" pitchFamily="34" charset="0"/>
                <a:ea typeface="Verdana" panose="020B0604030504040204" pitchFamily="34" charset="0"/>
              </a:rPr>
              <a:t> Repository. Texas Conference on Digital Libraries Presentation.  Texas State University.</a:t>
            </a:r>
            <a:endParaRPr lang="en-US" sz="4000" dirty="0">
              <a:effectLst/>
              <a:latin typeface="Verdana" panose="020B0604030504040204" pitchFamily="34" charset="0"/>
              <a:ea typeface="Verdana" panose="020B0604030504040204" pitchFamily="34" charset="0"/>
            </a:endParaRPr>
          </a:p>
          <a:p>
            <a:pPr marL="0" marR="0" indent="0" algn="l">
              <a:spcBef>
                <a:spcPts val="0"/>
              </a:spcBef>
              <a:spcAft>
                <a:spcPts val="0"/>
              </a:spcAft>
              <a:buNone/>
            </a:pPr>
            <a:br>
              <a:rPr lang="en-GB" sz="1800" dirty="0">
                <a:effectLst/>
                <a:latin typeface="Times New Roman" panose="02020603050405020304" pitchFamily="18" charset="0"/>
                <a:ea typeface="PMingLiU" panose="02020500000000000000" pitchFamily="18" charset="-120"/>
              </a:rPr>
            </a:br>
            <a:br>
              <a:rPr lang="en-GB" sz="1800" u="sng" dirty="0">
                <a:solidFill>
                  <a:srgbClr val="0000FF"/>
                </a:solidFill>
                <a:effectLst/>
                <a:latin typeface="Times New Roman" panose="02020603050405020304" pitchFamily="18" charset="0"/>
                <a:ea typeface="PMingLiU" panose="02020500000000000000" pitchFamily="18" charset="-120"/>
              </a:rPr>
            </a:br>
            <a:endParaRPr lang="en-US" sz="1800" dirty="0">
              <a:effectLst/>
              <a:latin typeface="Times New Roman" panose="02020603050405020304" pitchFamily="18" charset="0"/>
              <a:ea typeface="PMingLiU" panose="02020500000000000000" pitchFamily="18" charset="-120"/>
            </a:endParaRPr>
          </a:p>
          <a:p>
            <a:pPr marL="0" marR="0" indent="0" algn="l">
              <a:spcBef>
                <a:spcPts val="0"/>
              </a:spcBef>
              <a:spcAft>
                <a:spcPts val="0"/>
              </a:spcAft>
            </a:pPr>
            <a:endParaRPr lang="en-US" sz="1800" dirty="0">
              <a:effectLst/>
              <a:latin typeface="Times New Roman" panose="02020603050405020304" pitchFamily="18" charset="0"/>
              <a:ea typeface="PMingLiU" panose="02020500000000000000" pitchFamily="18" charset="-120"/>
            </a:endParaRPr>
          </a:p>
          <a:p>
            <a:pPr marL="0" marR="0" indent="0" algn="l">
              <a:spcBef>
                <a:spcPts val="0"/>
              </a:spcBef>
              <a:spcAft>
                <a:spcPts val="0"/>
              </a:spcAft>
            </a:pPr>
            <a:endParaRPr lang="en-US" sz="1800" dirty="0">
              <a:effectLst/>
              <a:latin typeface="Times New Roman" panose="02020603050405020304" pitchFamily="18" charset="0"/>
              <a:ea typeface="PMingLiU" panose="02020500000000000000" pitchFamily="18" charset="-120"/>
            </a:endParaRPr>
          </a:p>
          <a:p>
            <a:pPr marL="0" marR="0" indent="0" algn="just">
              <a:spcBef>
                <a:spcPts val="0"/>
              </a:spcBef>
              <a:spcAft>
                <a:spcPts val="0"/>
              </a:spcAft>
              <a:buNone/>
            </a:pPr>
            <a:r>
              <a:rPr lang="en-GB" sz="1800" dirty="0">
                <a:effectLst/>
                <a:latin typeface="Times New Roman" panose="02020603050405020304" pitchFamily="18" charset="0"/>
                <a:ea typeface="PMingLiU" panose="02020500000000000000" pitchFamily="18" charset="-120"/>
              </a:rPr>
              <a:t> </a:t>
            </a:r>
            <a:endParaRPr lang="en-US" sz="1800" dirty="0">
              <a:effectLst/>
              <a:latin typeface="Times New Roman" panose="02020603050405020304" pitchFamily="18" charset="0"/>
              <a:ea typeface="PMingLiU" panose="02020500000000000000" pitchFamily="18" charset="-120"/>
            </a:endParaRPr>
          </a:p>
          <a:p>
            <a:pPr marL="0" indent="0">
              <a:buNone/>
            </a:pPr>
            <a:endParaRPr lang="en-US" dirty="0"/>
          </a:p>
        </p:txBody>
      </p:sp>
    </p:spTree>
    <p:extLst>
      <p:ext uri="{BB962C8B-B14F-4D97-AF65-F5344CB8AC3E}">
        <p14:creationId xmlns:p14="http://schemas.microsoft.com/office/powerpoint/2010/main" val="11690526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8BD73-A364-2E65-7691-0B8A678FEB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C752FD-84C6-DFD7-9D29-3D2CFB4588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45788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9AB0-9488-BE1B-10C9-37BC52BF035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923AF9F-AFF1-634C-FEE1-1BD4F63890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46387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822" y="1880356"/>
            <a:ext cx="8011538" cy="3498483"/>
          </a:xfrm>
          <a:prstGeom prst="rect">
            <a:avLst/>
          </a:prstGeom>
        </p:spPr>
      </p:pic>
      <p:sp>
        <p:nvSpPr>
          <p:cNvPr id="6" name="Oval 5"/>
          <p:cNvSpPr/>
          <p:nvPr/>
        </p:nvSpPr>
        <p:spPr>
          <a:xfrm>
            <a:off x="5636462" y="3819175"/>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9876" y="3874757"/>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97F6097-3A08-372D-1B71-E8D8D169B4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87964" y="1880356"/>
            <a:ext cx="4357214" cy="4272241"/>
          </a:xfrm>
          <a:prstGeom prst="rect">
            <a:avLst/>
          </a:prstGeom>
        </p:spPr>
      </p:pic>
      <p:sp>
        <p:nvSpPr>
          <p:cNvPr id="8" name="TextBox 7">
            <a:extLst>
              <a:ext uri="{FF2B5EF4-FFF2-40B4-BE49-F238E27FC236}">
                <a16:creationId xmlns:a16="http://schemas.microsoft.com/office/drawing/2014/main" id="{65C110A5-A37C-9237-04C4-3B63B0C47175}"/>
              </a:ext>
            </a:extLst>
          </p:cNvPr>
          <p:cNvSpPr txBox="1"/>
          <p:nvPr/>
        </p:nvSpPr>
        <p:spPr>
          <a:xfrm>
            <a:off x="1607386" y="5892710"/>
            <a:ext cx="7250863" cy="1200329"/>
          </a:xfrm>
          <a:prstGeom prst="rect">
            <a:avLst/>
          </a:prstGeom>
          <a:noFill/>
        </p:spPr>
        <p:txBody>
          <a:bodyPr wrap="square">
            <a:spAutoFit/>
          </a:bodyPr>
          <a:lstStyle/>
          <a:p>
            <a:r>
              <a:rPr lang="en-US" dirty="0"/>
              <a:t>Texas Data Repository which is a shared repository of several Texas Universities leveraging technological cooperation and expertise among  academic research libraries </a:t>
            </a:r>
            <a:r>
              <a:rPr lang="en-US" dirty="0" err="1"/>
              <a:t>libraries</a:t>
            </a:r>
            <a:r>
              <a:rPr lang="en-US" dirty="0"/>
              <a:t>, </a:t>
            </a:r>
            <a:r>
              <a:rPr lang="en-US" dirty="0">
                <a:hlinkClick r:id="rId4"/>
              </a:rPr>
              <a:t>https://dataverse.tdl.org</a:t>
            </a:r>
            <a:br>
              <a:rPr lang="en-US" dirty="0"/>
            </a:br>
            <a:endParaRPr lang="en-US" dirty="0"/>
          </a:p>
        </p:txBody>
      </p:sp>
      <p:sp>
        <p:nvSpPr>
          <p:cNvPr id="9" name="Title 1">
            <a:extLst>
              <a:ext uri="{FF2B5EF4-FFF2-40B4-BE49-F238E27FC236}">
                <a16:creationId xmlns:a16="http://schemas.microsoft.com/office/drawing/2014/main" id="{97462DAF-65FC-AB62-889B-6438EE58A177}"/>
              </a:ext>
            </a:extLst>
          </p:cNvPr>
          <p:cNvSpPr txBox="1">
            <a:spLocks/>
          </p:cNvSpPr>
          <p:nvPr/>
        </p:nvSpPr>
        <p:spPr>
          <a:xfrm>
            <a:off x="838200" y="365125"/>
            <a:ext cx="10515600" cy="132556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a:br>
            <a:r>
              <a:rPr lang="en-US" b="1"/>
              <a:t>What is an  Online Data Research Repository?</a:t>
            </a:r>
            <a:br>
              <a:rPr lang="en-US" b="1"/>
            </a:br>
            <a:endParaRPr lang="en-US" sz="2700" b="1" dirty="0"/>
          </a:p>
        </p:txBody>
      </p:sp>
    </p:spTree>
    <p:extLst>
      <p:ext uri="{BB962C8B-B14F-4D97-AF65-F5344CB8AC3E}">
        <p14:creationId xmlns:p14="http://schemas.microsoft.com/office/powerpoint/2010/main" val="25065974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29481048"/>
              </p:ext>
            </p:extLst>
          </p:nvPr>
        </p:nvGraphicFramePr>
        <p:xfrm>
          <a:off x="2286001" y="1209307"/>
          <a:ext cx="7222155" cy="52746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Up Arrow 1"/>
          <p:cNvSpPr/>
          <p:nvPr/>
        </p:nvSpPr>
        <p:spPr>
          <a:xfrm>
            <a:off x="8074300" y="2898722"/>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Up Arrow 4"/>
          <p:cNvSpPr/>
          <p:nvPr/>
        </p:nvSpPr>
        <p:spPr>
          <a:xfrm>
            <a:off x="5414596" y="2898722"/>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Up Arrow 5"/>
          <p:cNvSpPr/>
          <p:nvPr/>
        </p:nvSpPr>
        <p:spPr>
          <a:xfrm>
            <a:off x="3371725" y="2898722"/>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Up Arrow 6"/>
          <p:cNvSpPr/>
          <p:nvPr/>
        </p:nvSpPr>
        <p:spPr>
          <a:xfrm>
            <a:off x="7983353" y="4641000"/>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Up Arrow 7"/>
          <p:cNvSpPr/>
          <p:nvPr/>
        </p:nvSpPr>
        <p:spPr>
          <a:xfrm>
            <a:off x="4683181" y="4614496"/>
            <a:ext cx="681404" cy="4044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extBox 9"/>
          <p:cNvSpPr txBox="1"/>
          <p:nvPr/>
        </p:nvSpPr>
        <p:spPr>
          <a:xfrm>
            <a:off x="1777799" y="304380"/>
            <a:ext cx="8636403" cy="769441"/>
          </a:xfrm>
          <a:prstGeom prst="rect">
            <a:avLst/>
          </a:prstGeom>
          <a:noFill/>
        </p:spPr>
        <p:txBody>
          <a:bodyPr wrap="none" rtlCol="0">
            <a:spAutoFit/>
          </a:bodyPr>
          <a:lstStyle/>
          <a:p>
            <a:r>
              <a:rPr lang="en-US" sz="4400" dirty="0"/>
              <a:t>Texas State Repositories Architecture</a:t>
            </a:r>
          </a:p>
        </p:txBody>
      </p:sp>
    </p:spTree>
    <p:extLst>
      <p:ext uri="{BB962C8B-B14F-4D97-AF65-F5344CB8AC3E}">
        <p14:creationId xmlns:p14="http://schemas.microsoft.com/office/powerpoint/2010/main" val="2467452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FC4163-462B-31F3-2ECF-3D8AAE0FE7B4}"/>
              </a:ext>
            </a:extLst>
          </p:cNvPr>
          <p:cNvPicPr>
            <a:picLocks noChangeAspect="1"/>
          </p:cNvPicPr>
          <p:nvPr/>
        </p:nvPicPr>
        <p:blipFill>
          <a:blip r:embed="rId2"/>
          <a:stretch>
            <a:fillRect/>
          </a:stretch>
        </p:blipFill>
        <p:spPr>
          <a:xfrm>
            <a:off x="1315914" y="2820033"/>
            <a:ext cx="5027735" cy="3926253"/>
          </a:xfrm>
          <a:prstGeom prst="rect">
            <a:avLst/>
          </a:prstGeom>
        </p:spPr>
      </p:pic>
      <p:sp>
        <p:nvSpPr>
          <p:cNvPr id="2" name="Title 1">
            <a:extLst>
              <a:ext uri="{FF2B5EF4-FFF2-40B4-BE49-F238E27FC236}">
                <a16:creationId xmlns:a16="http://schemas.microsoft.com/office/drawing/2014/main" id="{C50595EA-43F8-1FCF-3E51-AB178DAD8507}"/>
              </a:ext>
            </a:extLst>
          </p:cNvPr>
          <p:cNvSpPr>
            <a:spLocks noGrp="1"/>
          </p:cNvSpPr>
          <p:nvPr>
            <p:ph type="ctrTitle"/>
          </p:nvPr>
        </p:nvSpPr>
        <p:spPr>
          <a:xfrm>
            <a:off x="237392" y="133791"/>
            <a:ext cx="6811108" cy="3114549"/>
          </a:xfrm>
        </p:spPr>
        <p:txBody>
          <a:bodyPr>
            <a:normAutofit fontScale="90000"/>
          </a:bodyPr>
          <a:lstStyle/>
          <a:p>
            <a:pPr algn="l"/>
            <a:br>
              <a:rPr lang="en-US" sz="5400" b="1" dirty="0"/>
            </a:br>
            <a:r>
              <a:rPr lang="en-US" sz="4400" b="1" dirty="0"/>
              <a:t>Combining Data Centered</a:t>
            </a:r>
            <a:br>
              <a:rPr lang="en-US" sz="4400" b="1" dirty="0"/>
            </a:br>
            <a:r>
              <a:rPr lang="en-US" sz="4400" b="1" dirty="0"/>
              <a:t>Research Ecosystems</a:t>
            </a:r>
            <a:br>
              <a:rPr lang="en-US" sz="4400" b="1" dirty="0"/>
            </a:br>
            <a:r>
              <a:rPr lang="en-US" sz="4400" b="1" dirty="0"/>
              <a:t> + Artificial Intelligence</a:t>
            </a:r>
            <a:br>
              <a:rPr lang="en-US" sz="5400" b="1" dirty="0"/>
            </a:br>
            <a:r>
              <a:rPr lang="en-US" sz="2200" b="1" dirty="0"/>
              <a:t>(Many New Possibilities for Global Open Science,</a:t>
            </a:r>
            <a:br>
              <a:rPr lang="en-US" sz="2200" b="1" dirty="0"/>
            </a:br>
            <a:r>
              <a:rPr lang="en-US" sz="2200" b="1" dirty="0"/>
              <a:t>New Insights and </a:t>
            </a:r>
            <a:r>
              <a:rPr lang="en-US" sz="2200" b="1" dirty="0" err="1"/>
              <a:t>NewDiscovery</a:t>
            </a:r>
            <a:r>
              <a:rPr lang="en-US" sz="2200" b="1" dirty="0"/>
              <a:t>)</a:t>
            </a:r>
            <a:br>
              <a:rPr lang="en-US" sz="2200" b="1" dirty="0"/>
            </a:br>
            <a:r>
              <a:rPr lang="en-US" sz="5400" b="1" dirty="0"/>
              <a:t> </a:t>
            </a:r>
            <a:endParaRPr lang="en-US" sz="5400" dirty="0"/>
          </a:p>
        </p:txBody>
      </p:sp>
      <p:pic>
        <p:nvPicPr>
          <p:cNvPr id="9" name="Picture 8">
            <a:extLst>
              <a:ext uri="{FF2B5EF4-FFF2-40B4-BE49-F238E27FC236}">
                <a16:creationId xmlns:a16="http://schemas.microsoft.com/office/drawing/2014/main" id="{C7CAA11D-D092-5F95-5C41-D6818AD31F70}"/>
              </a:ext>
            </a:extLst>
          </p:cNvPr>
          <p:cNvPicPr>
            <a:picLocks noChangeAspect="1"/>
          </p:cNvPicPr>
          <p:nvPr/>
        </p:nvPicPr>
        <p:blipFill>
          <a:blip r:embed="rId3"/>
          <a:stretch>
            <a:fillRect/>
          </a:stretch>
        </p:blipFill>
        <p:spPr>
          <a:xfrm>
            <a:off x="7432431" y="111714"/>
            <a:ext cx="4654062" cy="5707171"/>
          </a:xfrm>
          <a:prstGeom prst="rect">
            <a:avLst/>
          </a:prstGeom>
        </p:spPr>
      </p:pic>
      <p:sp>
        <p:nvSpPr>
          <p:cNvPr id="10" name="TextBox 9">
            <a:extLst>
              <a:ext uri="{FF2B5EF4-FFF2-40B4-BE49-F238E27FC236}">
                <a16:creationId xmlns:a16="http://schemas.microsoft.com/office/drawing/2014/main" id="{FFE9EF6D-A8A4-258C-1A90-9F6DF4699E9E}"/>
              </a:ext>
            </a:extLst>
          </p:cNvPr>
          <p:cNvSpPr txBox="1"/>
          <p:nvPr/>
        </p:nvSpPr>
        <p:spPr>
          <a:xfrm>
            <a:off x="8124093" y="6099955"/>
            <a:ext cx="4067908" cy="646331"/>
          </a:xfrm>
          <a:prstGeom prst="rect">
            <a:avLst/>
          </a:prstGeom>
          <a:noFill/>
        </p:spPr>
        <p:txBody>
          <a:bodyPr wrap="square" rtlCol="0">
            <a:spAutoFit/>
          </a:bodyPr>
          <a:lstStyle/>
          <a:p>
            <a:r>
              <a:rPr lang="en-US" sz="1200" dirty="0"/>
              <a:t>Deep Learning in Cancer Pathology: A New</a:t>
            </a:r>
            <a:br>
              <a:rPr lang="en-US" sz="1200" dirty="0"/>
            </a:br>
            <a:r>
              <a:rPr lang="en-US" sz="1200" dirty="0"/>
              <a:t>Generation of Clinical Biomarkers. British </a:t>
            </a:r>
            <a:br>
              <a:rPr lang="en-US" sz="1200" dirty="0"/>
            </a:br>
            <a:r>
              <a:rPr lang="en-US" sz="1200" dirty="0"/>
              <a:t>Journal of Cancer, </a:t>
            </a:r>
            <a:r>
              <a:rPr lang="en-US" sz="1200" dirty="0" err="1"/>
              <a:t>Echle</a:t>
            </a:r>
            <a:r>
              <a:rPr lang="en-US" sz="1200" dirty="0"/>
              <a:t> et al.  November 2020</a:t>
            </a:r>
          </a:p>
        </p:txBody>
      </p:sp>
      <p:pic>
        <p:nvPicPr>
          <p:cNvPr id="11" name="Picture 10">
            <a:extLst>
              <a:ext uri="{FF2B5EF4-FFF2-40B4-BE49-F238E27FC236}">
                <a16:creationId xmlns:a16="http://schemas.microsoft.com/office/drawing/2014/main" id="{2C717DD7-1008-21D7-6288-EC4E96D7D7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0954" y="3248340"/>
            <a:ext cx="2215661" cy="699571"/>
          </a:xfrm>
          <a:prstGeom prst="rect">
            <a:avLst/>
          </a:prstGeom>
        </p:spPr>
      </p:pic>
      <p:pic>
        <p:nvPicPr>
          <p:cNvPr id="12" name="Picture 11">
            <a:extLst>
              <a:ext uri="{FF2B5EF4-FFF2-40B4-BE49-F238E27FC236}">
                <a16:creationId xmlns:a16="http://schemas.microsoft.com/office/drawing/2014/main" id="{68DA2BD8-5441-BF7D-0898-00B29B84D4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908115"/>
            <a:ext cx="3176954" cy="1089198"/>
          </a:xfrm>
          <a:prstGeom prst="rect">
            <a:avLst/>
          </a:prstGeom>
        </p:spPr>
      </p:pic>
    </p:spTree>
    <p:extLst>
      <p:ext uri="{BB962C8B-B14F-4D97-AF65-F5344CB8AC3E}">
        <p14:creationId xmlns:p14="http://schemas.microsoft.com/office/powerpoint/2010/main" val="26250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C94390-EBF0-85F6-CCAB-2E0AE3CA0724}"/>
              </a:ext>
            </a:extLst>
          </p:cNvPr>
          <p:cNvSpPr txBox="1">
            <a:spLocks/>
          </p:cNvSpPr>
          <p:nvPr/>
        </p:nvSpPr>
        <p:spPr>
          <a:xfrm>
            <a:off x="361950" y="228091"/>
            <a:ext cx="11478386" cy="23150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effectLst/>
                <a:uLnTx/>
                <a:uFillTx/>
                <a:latin typeface="Calibri Light" panose="020F0302020204030204"/>
                <a:ea typeface="+mj-ea"/>
                <a:cs typeface="+mj-cs"/>
              </a:rPr>
              <a:t>Last </a:t>
            </a:r>
            <a:r>
              <a:rPr lang="en-US" sz="4800" dirty="0">
                <a:latin typeface="Calibri Light" panose="020F0302020204030204"/>
              </a:rPr>
              <a:t>Five</a:t>
            </a:r>
            <a:r>
              <a:rPr kumimoji="0" lang="en-US" sz="4800" b="0" i="0" u="none" strike="noStrike" kern="1200" cap="none" spc="0" normalizeH="0" baseline="0" noProof="0" dirty="0">
                <a:ln>
                  <a:noFill/>
                </a:ln>
                <a:effectLst/>
                <a:uLnTx/>
                <a:uFillTx/>
                <a:latin typeface="Calibri Light" panose="020F0302020204030204"/>
                <a:ea typeface="+mj-ea"/>
                <a:cs typeface="+mj-cs"/>
              </a:rPr>
              <a:t> Years Has Shown Incredible Progress of,</a:t>
            </a:r>
            <a:br>
              <a:rPr kumimoji="0" lang="en-US" sz="4800" b="0" i="0" u="none" strike="noStrike" kern="1200" cap="none" spc="0" normalizeH="0" baseline="0" noProof="0" dirty="0">
                <a:ln>
                  <a:noFill/>
                </a:ln>
                <a:effectLst/>
                <a:uLnTx/>
                <a:uFillTx/>
                <a:latin typeface="Calibri Light" panose="020F0302020204030204"/>
                <a:ea typeface="+mj-ea"/>
                <a:cs typeface="+mj-cs"/>
              </a:rPr>
            </a:br>
            <a:r>
              <a:rPr kumimoji="0" lang="en-US" sz="4800" b="0" i="0" u="none" strike="noStrike" kern="1200" cap="none" spc="0" normalizeH="0" baseline="0" noProof="0" dirty="0">
                <a:ln>
                  <a:noFill/>
                </a:ln>
                <a:effectLst/>
                <a:uLnTx/>
                <a:uFillTx/>
                <a:latin typeface="Calibri Light" panose="020F0302020204030204"/>
                <a:ea typeface="+mj-ea"/>
                <a:cs typeface="+mj-cs"/>
              </a:rPr>
              <a:t>Analytical Computational Tools, Particularly, AI</a:t>
            </a:r>
            <a:br>
              <a:rPr kumimoji="0" lang="en-US" sz="4800" b="0" i="0" u="none" strike="noStrike" kern="1200" cap="none" spc="0" normalizeH="0" baseline="0" noProof="0" dirty="0">
                <a:ln>
                  <a:noFill/>
                </a:ln>
                <a:effectLst/>
                <a:uLnTx/>
                <a:uFillTx/>
                <a:latin typeface="Calibri Light" panose="020F0302020204030204"/>
                <a:ea typeface="+mj-ea"/>
                <a:cs typeface="+mj-cs"/>
              </a:rPr>
            </a:br>
            <a:br>
              <a:rPr kumimoji="0" lang="en-US" sz="2100" b="0" i="0" u="none" strike="noStrike" kern="1200" cap="none" spc="0" normalizeH="0" baseline="0" noProof="0" dirty="0">
                <a:ln>
                  <a:noFill/>
                </a:ln>
                <a:effectLst/>
                <a:uLnTx/>
                <a:uFillTx/>
                <a:latin typeface="Calibri Light" panose="020F0302020204030204"/>
                <a:ea typeface="+mj-ea"/>
                <a:cs typeface="+mj-cs"/>
              </a:rPr>
            </a:br>
            <a:r>
              <a:rPr kumimoji="0" lang="en-US" sz="2500" b="1" i="0" u="none" strike="noStrike" kern="1200" cap="none" spc="0" normalizeH="0" baseline="0" noProof="0" dirty="0">
                <a:ln>
                  <a:noFill/>
                </a:ln>
                <a:effectLst/>
                <a:uLnTx/>
                <a:uFillTx/>
                <a:latin typeface="Calibri Light" panose="020F0302020204030204"/>
                <a:ea typeface="+mj-ea"/>
                <a:cs typeface="+mj-cs"/>
              </a:rPr>
              <a:t>Artificial Intelligence (Machine Learning (Deep Learning))  =  Better Algorithms  + </a:t>
            </a:r>
            <a:br>
              <a:rPr kumimoji="0" lang="en-US" sz="2500" b="1" i="0" u="none" strike="noStrike" kern="1200" cap="none" spc="0" normalizeH="0" baseline="0" noProof="0" dirty="0">
                <a:ln>
                  <a:noFill/>
                </a:ln>
                <a:effectLst/>
                <a:uLnTx/>
                <a:uFillTx/>
                <a:latin typeface="Calibri Light" panose="020F0302020204030204"/>
                <a:ea typeface="+mj-ea"/>
                <a:cs typeface="+mj-cs"/>
              </a:rPr>
            </a:br>
            <a:r>
              <a:rPr kumimoji="0" lang="en-US" sz="2500" b="1" i="0" u="none" strike="noStrike" kern="1200" cap="none" spc="0" normalizeH="0" baseline="0" noProof="0" dirty="0">
                <a:ln>
                  <a:noFill/>
                </a:ln>
                <a:effectLst/>
                <a:uLnTx/>
                <a:uFillTx/>
                <a:latin typeface="Calibri Light" panose="020F0302020204030204"/>
                <a:ea typeface="+mj-ea"/>
                <a:cs typeface="+mj-cs"/>
              </a:rPr>
              <a:t>                                                                                                          Greater Computing Power +</a:t>
            </a:r>
            <a:br>
              <a:rPr kumimoji="0" lang="en-US" sz="2500" b="1" i="0" u="none" strike="noStrike" kern="1200" cap="none" spc="0" normalizeH="0" baseline="0" noProof="0" dirty="0">
                <a:ln>
                  <a:noFill/>
                </a:ln>
                <a:effectLst/>
                <a:uLnTx/>
                <a:uFillTx/>
                <a:latin typeface="Calibri Light" panose="020F0302020204030204"/>
                <a:ea typeface="+mj-ea"/>
                <a:cs typeface="+mj-cs"/>
              </a:rPr>
            </a:br>
            <a:r>
              <a:rPr kumimoji="0" lang="en-US" sz="2500" b="1" i="0" u="none" strike="noStrike" kern="1200" cap="none" spc="0" normalizeH="0" baseline="0" noProof="0" dirty="0">
                <a:ln>
                  <a:noFill/>
                </a:ln>
                <a:effectLst/>
                <a:uLnTx/>
                <a:uFillTx/>
                <a:latin typeface="Calibri Light" panose="020F0302020204030204"/>
                <a:ea typeface="+mj-ea"/>
                <a:cs typeface="+mj-cs"/>
              </a:rPr>
              <a:t>                                                                                                           Large Data Sets </a:t>
            </a:r>
          </a:p>
        </p:txBody>
      </p:sp>
      <p:sp>
        <p:nvSpPr>
          <p:cNvPr id="5" name="Content Placeholder 2">
            <a:extLst>
              <a:ext uri="{FF2B5EF4-FFF2-40B4-BE49-F238E27FC236}">
                <a16:creationId xmlns:a16="http://schemas.microsoft.com/office/drawing/2014/main" id="{5202B91A-E809-C588-EF26-6B20B45CEC2B}"/>
              </a:ext>
            </a:extLst>
          </p:cNvPr>
          <p:cNvSpPr txBox="1">
            <a:spLocks/>
          </p:cNvSpPr>
          <p:nvPr/>
        </p:nvSpPr>
        <p:spPr>
          <a:xfrm>
            <a:off x="4171953" y="2833526"/>
            <a:ext cx="4682682" cy="318168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1800" b="1" i="0" u="none" strike="noStrike" kern="1200" cap="none" spc="0" normalizeH="0" baseline="0" noProof="0" dirty="0">
                <a:ln>
                  <a:noFill/>
                </a:ln>
                <a:effectLst/>
                <a:uLnTx/>
                <a:uFillTx/>
                <a:latin typeface="Calibri" panose="020F0502020204030204"/>
                <a:ea typeface="+mn-ea"/>
                <a:cs typeface="+mn-cs"/>
              </a:rPr>
              <a:t>Computer Vision</a:t>
            </a:r>
            <a:br>
              <a:rPr kumimoji="0" lang="en-US" sz="1800" b="1" i="0" u="none" strike="noStrike" kern="1200" cap="none" spc="0" normalizeH="0" baseline="0" noProof="0" dirty="0">
                <a:ln>
                  <a:noFill/>
                </a:ln>
                <a:effectLst/>
                <a:uLnTx/>
                <a:uFillTx/>
                <a:latin typeface="Calibri" panose="020F0502020204030204"/>
                <a:ea typeface="+mn-ea"/>
                <a:cs typeface="+mn-cs"/>
              </a:rPr>
            </a:br>
            <a:r>
              <a:rPr kumimoji="0" lang="en-US" sz="1800" b="1" i="0" u="none" strike="noStrike" kern="1200" cap="none" spc="0" normalizeH="0" baseline="0" noProof="0" dirty="0">
                <a:ln>
                  <a:noFill/>
                </a:ln>
                <a:effectLst/>
                <a:uLnTx/>
                <a:uFillTx/>
                <a:latin typeface="Calibri" panose="020F0502020204030204"/>
                <a:ea typeface="+mn-ea"/>
                <a:cs typeface="+mn-cs"/>
              </a:rPr>
              <a:t>(Facial/Object Recognition</a:t>
            </a:r>
            <a:br>
              <a:rPr kumimoji="0" lang="en-US" sz="1800" b="1" i="0" u="none" strike="noStrike" kern="1200" cap="none" spc="0" normalizeH="0" baseline="0" noProof="0" dirty="0">
                <a:ln>
                  <a:noFill/>
                </a:ln>
                <a:effectLst/>
                <a:uLnTx/>
                <a:uFillTx/>
                <a:latin typeface="Calibri" panose="020F0502020204030204"/>
                <a:ea typeface="+mn-ea"/>
                <a:cs typeface="+mn-cs"/>
              </a:rPr>
            </a:br>
            <a:r>
              <a:rPr kumimoji="0" lang="en-US" sz="1800" b="1" i="0" u="none" strike="noStrike" kern="1200" cap="none" spc="0" normalizeH="0" baseline="0" noProof="0" dirty="0">
                <a:ln>
                  <a:noFill/>
                </a:ln>
                <a:effectLst/>
                <a:uLnTx/>
                <a:uFillTx/>
                <a:latin typeface="Calibri" panose="020F0502020204030204"/>
                <a:ea typeface="+mn-ea"/>
                <a:cs typeface="+mn-cs"/>
              </a:rPr>
              <a:t>  Cancer Cell Detection) )</a:t>
            </a: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Natural Language Processing</a:t>
            </a:r>
            <a:br>
              <a:rPr kumimoji="0" lang="en-US" sz="1800" b="0" i="0" u="none" strike="noStrike" kern="1200" cap="none" spc="0" normalizeH="0" baseline="0" noProof="0" dirty="0">
                <a:ln>
                  <a:noFill/>
                </a:ln>
                <a:effectLst/>
                <a:uLnTx/>
                <a:uFillTx/>
                <a:latin typeface="Calibri" panose="020F0502020204030204"/>
                <a:ea typeface="+mn-ea"/>
                <a:cs typeface="+mn-cs"/>
              </a:rPr>
            </a:br>
            <a:r>
              <a:rPr kumimoji="0" lang="en-US" sz="1800" b="0" i="0" u="none" strike="noStrike" kern="1200" cap="none" spc="0" normalizeH="0" baseline="0" noProof="0" dirty="0">
                <a:ln>
                  <a:noFill/>
                </a:ln>
                <a:effectLst/>
                <a:uLnTx/>
                <a:uFillTx/>
                <a:latin typeface="Calibri" panose="020F0502020204030204"/>
                <a:ea typeface="+mn-ea"/>
                <a:cs typeface="+mn-cs"/>
              </a:rPr>
              <a:t>(Speech to Text, Translation)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Cybersecurity,</a:t>
            </a:r>
            <a:br>
              <a:rPr kumimoji="0" lang="en-US" sz="1800" b="0" i="0" u="none" strike="noStrike" kern="1200" cap="none" spc="0" normalizeH="0" baseline="0" noProof="0" dirty="0">
                <a:ln>
                  <a:noFill/>
                </a:ln>
                <a:effectLst/>
                <a:uLnTx/>
                <a:uFillTx/>
                <a:latin typeface="Calibri" panose="020F0502020204030204"/>
                <a:ea typeface="+mn-ea"/>
                <a:cs typeface="+mn-cs"/>
              </a:rPr>
            </a:br>
            <a:r>
              <a:rPr kumimoji="0" lang="en-US" sz="1800" b="0" i="0" u="none" strike="noStrike" kern="1200" cap="none" spc="0" normalizeH="0" baseline="0" noProof="0" dirty="0">
                <a:ln>
                  <a:noFill/>
                </a:ln>
                <a:effectLst/>
                <a:uLnTx/>
                <a:uFillTx/>
                <a:latin typeface="Calibri" panose="020F0502020204030204"/>
                <a:ea typeface="+mn-ea"/>
                <a:cs typeface="+mn-cs"/>
              </a:rPr>
              <a:t>Fraud Detection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Conversational Chatbots</a:t>
            </a:r>
            <a:br>
              <a:rPr kumimoji="0" lang="en-US" sz="1800" b="0" i="0" u="none" strike="noStrike" kern="1200" cap="none" spc="0" normalizeH="0" baseline="0" noProof="0" dirty="0">
                <a:ln>
                  <a:noFill/>
                </a:ln>
                <a:effectLst/>
                <a:uLnTx/>
                <a:uFillTx/>
                <a:latin typeface="Calibri" panose="020F0502020204030204"/>
                <a:ea typeface="+mn-ea"/>
                <a:cs typeface="+mn-cs"/>
              </a:rPr>
            </a:br>
            <a:r>
              <a:rPr kumimoji="0" lang="en-US" sz="1800" b="0" i="0" u="none" strike="noStrike" kern="1200" cap="none" spc="0" normalizeH="0" baseline="0" noProof="0" dirty="0">
                <a:ln>
                  <a:noFill/>
                </a:ln>
                <a:effectLst/>
                <a:uLnTx/>
                <a:uFillTx/>
                <a:latin typeface="Calibri" panose="020F0502020204030204"/>
                <a:ea typeface="+mn-ea"/>
                <a:cs typeface="+mn-cs"/>
              </a:rPr>
              <a:t>&amp; Robotic Agents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panose="020F0502020204030204"/>
                <a:ea typeface="+mn-ea"/>
                <a:cs typeface="+mn-cs"/>
              </a:rPr>
              <a:t>Strategic Reasoning (AlphaGo)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F05F440E-37E3-92E5-F912-AAEFD6FA7833}"/>
              </a:ext>
            </a:extLst>
          </p:cNvPr>
          <p:cNvPicPr>
            <a:picLocks noChangeAspect="1"/>
          </p:cNvPicPr>
          <p:nvPr/>
        </p:nvPicPr>
        <p:blipFill>
          <a:blip r:embed="rId2"/>
          <a:stretch>
            <a:fillRect/>
          </a:stretch>
        </p:blipFill>
        <p:spPr>
          <a:xfrm>
            <a:off x="279840" y="2325634"/>
            <a:ext cx="3638194" cy="3746259"/>
          </a:xfrm>
          <a:prstGeom prst="rect">
            <a:avLst/>
          </a:prstGeom>
        </p:spPr>
      </p:pic>
      <p:pic>
        <p:nvPicPr>
          <p:cNvPr id="2" name="Picture 1">
            <a:extLst>
              <a:ext uri="{FF2B5EF4-FFF2-40B4-BE49-F238E27FC236}">
                <a16:creationId xmlns:a16="http://schemas.microsoft.com/office/drawing/2014/main" id="{5F9D07CF-2303-14AA-7F20-97698D5A2D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2925" y="2969564"/>
            <a:ext cx="3448050" cy="2690524"/>
          </a:xfrm>
          <a:prstGeom prst="rect">
            <a:avLst/>
          </a:prstGeom>
        </p:spPr>
      </p:pic>
    </p:spTree>
    <p:extLst>
      <p:ext uri="{BB962C8B-B14F-4D97-AF65-F5344CB8AC3E}">
        <p14:creationId xmlns:p14="http://schemas.microsoft.com/office/powerpoint/2010/main" val="195917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AEF4FA-03D2-718D-88C2-3BD1AF1419C8}"/>
              </a:ext>
            </a:extLst>
          </p:cNvPr>
          <p:cNvSpPr>
            <a:spLocks noGrp="1"/>
          </p:cNvSpPr>
          <p:nvPr>
            <p:ph type="title"/>
          </p:nvPr>
        </p:nvSpPr>
        <p:spPr>
          <a:xfrm>
            <a:off x="6109906" y="1676401"/>
            <a:ext cx="6421954" cy="4967070"/>
          </a:xfrm>
        </p:spPr>
        <p:txBody>
          <a:bodyPr vert="horz" lIns="91440" tIns="45720" rIns="91440" bIns="45720" rtlCol="0" anchor="t">
            <a:normAutofit/>
          </a:bodyPr>
          <a:lstStyle/>
          <a:p>
            <a:r>
              <a:rPr lang="en-US" sz="8000" kern="1200" dirty="0">
                <a:solidFill>
                  <a:schemeClr val="tx2"/>
                </a:solidFill>
                <a:latin typeface="+mj-lt"/>
                <a:ea typeface="+mj-ea"/>
                <a:cs typeface="+mj-cs"/>
              </a:rPr>
              <a:t>Big, </a:t>
            </a:r>
            <a:br>
              <a:rPr lang="en-US" sz="8000" kern="1200" dirty="0">
                <a:solidFill>
                  <a:schemeClr val="tx2"/>
                </a:solidFill>
                <a:latin typeface="+mj-lt"/>
                <a:ea typeface="+mj-ea"/>
                <a:cs typeface="+mj-cs"/>
              </a:rPr>
            </a:br>
            <a:r>
              <a:rPr lang="en-US" sz="8000" kern="1200" dirty="0">
                <a:solidFill>
                  <a:schemeClr val="tx2"/>
                </a:solidFill>
                <a:latin typeface="+mj-lt"/>
                <a:ea typeface="+mj-ea"/>
                <a:cs typeface="+mj-cs"/>
              </a:rPr>
              <a:t>Bigger Data </a:t>
            </a:r>
            <a:br>
              <a:rPr lang="en-US" sz="8000" kern="1200" dirty="0">
                <a:solidFill>
                  <a:schemeClr val="tx2"/>
                </a:solidFill>
                <a:latin typeface="+mj-lt"/>
                <a:ea typeface="+mj-ea"/>
                <a:cs typeface="+mj-cs"/>
              </a:rPr>
            </a:br>
            <a:r>
              <a:rPr lang="en-US" sz="8000" kern="1200" dirty="0">
                <a:solidFill>
                  <a:schemeClr val="tx2"/>
                </a:solidFill>
                <a:latin typeface="+mj-lt"/>
                <a:ea typeface="+mj-ea"/>
                <a:cs typeface="+mj-cs"/>
              </a:rPr>
              <a:t>and  Big Data</a:t>
            </a:r>
          </a:p>
        </p:txBody>
      </p:sp>
      <p:pic>
        <p:nvPicPr>
          <p:cNvPr id="7" name="Graphic 6" descr="Database">
            <a:extLst>
              <a:ext uri="{FF2B5EF4-FFF2-40B4-BE49-F238E27FC236}">
                <a16:creationId xmlns:a16="http://schemas.microsoft.com/office/drawing/2014/main" id="{41B7FB5E-3C46-DCDD-97F4-1D5622F0A9F8}"/>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8"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9"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98560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2BD0-5E92-4AEB-90CD-64D90596B466}"/>
              </a:ext>
            </a:extLst>
          </p:cNvPr>
          <p:cNvSpPr>
            <a:spLocks noGrp="1"/>
          </p:cNvSpPr>
          <p:nvPr>
            <p:ph type="title"/>
          </p:nvPr>
        </p:nvSpPr>
        <p:spPr>
          <a:xfrm>
            <a:off x="428626" y="548527"/>
            <a:ext cx="11400036" cy="1325563"/>
          </a:xfrm>
        </p:spPr>
        <p:txBody>
          <a:bodyPr vert="horz" lIns="91440" tIns="45720" rIns="91440" bIns="45720" rtlCol="0" anchor="ctr">
            <a:normAutofit fontScale="90000"/>
          </a:bodyPr>
          <a:lstStyle/>
          <a:p>
            <a:pPr algn="ctr"/>
            <a:br>
              <a:rPr lang="en-US" sz="2100" kern="1200" dirty="0">
                <a:solidFill>
                  <a:schemeClr val="tx1"/>
                </a:solidFill>
                <a:latin typeface="+mj-lt"/>
                <a:ea typeface="+mj-ea"/>
                <a:cs typeface="+mj-cs"/>
              </a:rPr>
            </a:br>
            <a:br>
              <a:rPr lang="en-US" sz="4000" b="1" dirty="0"/>
            </a:br>
            <a:r>
              <a:rPr lang="en-US" sz="4000" b="1" dirty="0"/>
              <a:t>What are the General Common Characteristics for a Data Repository and   Digital </a:t>
            </a:r>
            <a:r>
              <a:rPr lang="en-US" sz="4000" b="1" kern="1200" dirty="0">
                <a:solidFill>
                  <a:schemeClr val="tx1"/>
                </a:solidFill>
                <a:latin typeface="+mj-lt"/>
                <a:ea typeface="+mj-ea"/>
                <a:cs typeface="+mj-cs"/>
              </a:rPr>
              <a:t>Scholarship Ecosystem?</a:t>
            </a:r>
            <a:br>
              <a:rPr lang="en-US" sz="4000" b="1" kern="1200" dirty="0">
                <a:solidFill>
                  <a:schemeClr val="tx1"/>
                </a:solidFill>
                <a:latin typeface="+mj-lt"/>
                <a:ea typeface="+mj-ea"/>
                <a:cs typeface="+mj-cs"/>
              </a:rPr>
            </a:br>
            <a:br>
              <a:rPr lang="en-US" sz="4000" b="1" kern="1200" dirty="0">
                <a:solidFill>
                  <a:schemeClr val="tx1"/>
                </a:solidFill>
                <a:latin typeface="+mj-lt"/>
                <a:ea typeface="+mj-ea"/>
                <a:cs typeface="+mj-cs"/>
              </a:rPr>
            </a:br>
            <a:endParaRPr lang="en-US" sz="4000" b="1" kern="1200" dirty="0">
              <a:solidFill>
                <a:schemeClr val="tx1"/>
              </a:solidFill>
              <a:latin typeface="+mj-lt"/>
              <a:ea typeface="+mj-ea"/>
              <a:cs typeface="+mj-cs"/>
            </a:endParaRPr>
          </a:p>
        </p:txBody>
      </p:sp>
      <p:pic>
        <p:nvPicPr>
          <p:cNvPr id="4" name="Content Placeholder 3" descr="A screenshot of a cell phone&#10;&#10;Description automatically generated">
            <a:extLst>
              <a:ext uri="{FF2B5EF4-FFF2-40B4-BE49-F238E27FC236}">
                <a16:creationId xmlns:a16="http://schemas.microsoft.com/office/drawing/2014/main" id="{4D7D55E1-2FD3-4CB3-AC3B-7DCCE018BC8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28626" y="2044213"/>
            <a:ext cx="7159801" cy="4433509"/>
          </a:xfrm>
          <a:prstGeom prst="rect">
            <a:avLst/>
          </a:prstGeom>
        </p:spPr>
      </p:pic>
      <p:graphicFrame>
        <p:nvGraphicFramePr>
          <p:cNvPr id="17" name="TextBox 4">
            <a:extLst>
              <a:ext uri="{FF2B5EF4-FFF2-40B4-BE49-F238E27FC236}">
                <a16:creationId xmlns:a16="http://schemas.microsoft.com/office/drawing/2014/main" id="{F7DF46BA-D941-4E78-964F-8497841A16C3}"/>
              </a:ext>
            </a:extLst>
          </p:cNvPr>
          <p:cNvGraphicFramePr/>
          <p:nvPr>
            <p:extLst>
              <p:ext uri="{D42A27DB-BD31-4B8C-83A1-F6EECF244321}">
                <p14:modId xmlns:p14="http://schemas.microsoft.com/office/powerpoint/2010/main" val="1228285866"/>
              </p:ext>
            </p:extLst>
          </p:nvPr>
        </p:nvGraphicFramePr>
        <p:xfrm>
          <a:off x="6772274" y="1638299"/>
          <a:ext cx="5324475" cy="4346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33413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0F43-10C5-482B-8DB1-AD8A13B6C9CE}"/>
              </a:ext>
            </a:extLst>
          </p:cNvPr>
          <p:cNvSpPr>
            <a:spLocks noGrp="1"/>
          </p:cNvSpPr>
          <p:nvPr>
            <p:ph type="title"/>
          </p:nvPr>
        </p:nvSpPr>
        <p:spPr>
          <a:xfrm>
            <a:off x="526073" y="1410418"/>
            <a:ext cx="11139854" cy="930447"/>
          </a:xfrm>
        </p:spPr>
        <p:txBody>
          <a:bodyPr vert="horz" lIns="91440" tIns="45720" rIns="91440" bIns="45720" rtlCol="0" anchor="b">
            <a:normAutofit fontScale="90000"/>
          </a:bodyPr>
          <a:lstStyle/>
          <a:p>
            <a:pPr algn="ctr"/>
            <a:br>
              <a:rPr lang="en-US" sz="5400" dirty="0">
                <a:solidFill>
                  <a:srgbClr val="FFFFFF"/>
                </a:solidFill>
              </a:rPr>
            </a:br>
            <a:br>
              <a:rPr lang="en-US" sz="5400" dirty="0">
                <a:solidFill>
                  <a:srgbClr val="FFFFFF"/>
                </a:solidFill>
              </a:rPr>
            </a:br>
            <a:br>
              <a:rPr lang="en-US" sz="4900" dirty="0">
                <a:solidFill>
                  <a:srgbClr val="FFFFFF"/>
                </a:solidFill>
              </a:rPr>
            </a:br>
            <a:r>
              <a:rPr lang="en-US" sz="4900" dirty="0">
                <a:solidFill>
                  <a:srgbClr val="FFFFFF"/>
                </a:solidFill>
              </a:rPr>
              <a:t> </a:t>
            </a:r>
            <a:br>
              <a:rPr lang="en-US" sz="4900" dirty="0">
                <a:solidFill>
                  <a:srgbClr val="FFFFFF"/>
                </a:solidFill>
              </a:rPr>
            </a:br>
            <a:r>
              <a:rPr lang="en-US" dirty="0"/>
              <a:t>Texas State University </a:t>
            </a:r>
            <a:r>
              <a:rPr lang="en-US" dirty="0" err="1"/>
              <a:t>Dataverse</a:t>
            </a:r>
            <a:r>
              <a:rPr lang="en-US" dirty="0"/>
              <a:t>: </a:t>
            </a:r>
            <a:br>
              <a:rPr lang="en-US" dirty="0"/>
            </a:br>
            <a:r>
              <a:rPr lang="en-US" dirty="0"/>
              <a:t>Can be configured as Single Instance </a:t>
            </a:r>
            <a:br>
              <a:rPr lang="en-US" dirty="0"/>
            </a:br>
            <a:r>
              <a:rPr lang="en-US" dirty="0"/>
              <a:t>or as a </a:t>
            </a:r>
            <a:r>
              <a:rPr lang="en-US" dirty="0" err="1"/>
              <a:t>Consortial</a:t>
            </a:r>
            <a:r>
              <a:rPr lang="en-US" dirty="0"/>
              <a:t> Model </a:t>
            </a:r>
            <a:br>
              <a:rPr lang="en-US" dirty="0"/>
            </a:br>
            <a:endParaRPr lang="en-US" dirty="0"/>
          </a:p>
        </p:txBody>
      </p:sp>
      <p:pic>
        <p:nvPicPr>
          <p:cNvPr id="7" name="Picture 6">
            <a:extLst>
              <a:ext uri="{FF2B5EF4-FFF2-40B4-BE49-F238E27FC236}">
                <a16:creationId xmlns:a16="http://schemas.microsoft.com/office/drawing/2014/main" id="{34FB627F-6D85-4EF6-9F2C-A2306AB755F7}"/>
              </a:ext>
            </a:extLst>
          </p:cNvPr>
          <p:cNvPicPr>
            <a:picLocks noChangeAspect="1"/>
          </p:cNvPicPr>
          <p:nvPr/>
        </p:nvPicPr>
        <p:blipFill>
          <a:blip r:embed="rId2"/>
          <a:stretch>
            <a:fillRect/>
          </a:stretch>
        </p:blipFill>
        <p:spPr>
          <a:xfrm>
            <a:off x="-172857" y="1673826"/>
            <a:ext cx="6106932" cy="4580199"/>
          </a:xfrm>
          <a:prstGeom prst="rect">
            <a:avLst/>
          </a:prstGeom>
        </p:spPr>
      </p:pic>
      <p:sp>
        <p:nvSpPr>
          <p:cNvPr id="3" name="Rectangle 2">
            <a:extLst>
              <a:ext uri="{FF2B5EF4-FFF2-40B4-BE49-F238E27FC236}">
                <a16:creationId xmlns:a16="http://schemas.microsoft.com/office/drawing/2014/main" id="{B25FBD46-14A0-424B-AAEC-61C4F52DA77F}"/>
              </a:ext>
            </a:extLst>
          </p:cNvPr>
          <p:cNvSpPr/>
          <p:nvPr/>
        </p:nvSpPr>
        <p:spPr>
          <a:xfrm>
            <a:off x="4449623" y="3429000"/>
            <a:ext cx="1817828" cy="1477328"/>
          </a:xfrm>
          <a:prstGeom prst="rect">
            <a:avLst/>
          </a:prstGeom>
        </p:spPr>
        <p:txBody>
          <a:bodyPr wrap="square">
            <a:spAutoFit/>
          </a:bodyPr>
          <a:lstStyle/>
          <a:p>
            <a:r>
              <a:rPr lang="en-US" dirty="0">
                <a:latin typeface="Calibri Light" panose="020F0302020204030204"/>
                <a:ea typeface="+mj-ea"/>
                <a:cs typeface="+mj-cs"/>
              </a:rPr>
              <a:t>(Texas Aggregates</a:t>
            </a:r>
            <a:br>
              <a:rPr lang="en-US" dirty="0">
                <a:latin typeface="Calibri Light" panose="020F0302020204030204"/>
                <a:ea typeface="+mj-ea"/>
                <a:cs typeface="+mj-cs"/>
              </a:rPr>
            </a:br>
            <a:r>
              <a:rPr lang="en-US" dirty="0">
                <a:latin typeface="Calibri Light" panose="020F0302020204030204"/>
                <a:ea typeface="+mj-ea"/>
                <a:cs typeface="+mj-cs"/>
              </a:rPr>
              <a:t>Various Individual Universities  through the Texas</a:t>
            </a:r>
            <a:br>
              <a:rPr lang="en-US" dirty="0">
                <a:latin typeface="Calibri Light" panose="020F0302020204030204"/>
                <a:ea typeface="+mj-ea"/>
                <a:cs typeface="+mj-cs"/>
              </a:rPr>
            </a:br>
            <a:r>
              <a:rPr lang="en-US" dirty="0">
                <a:latin typeface="Calibri Light" panose="020F0302020204030204"/>
                <a:ea typeface="+mj-ea"/>
                <a:cs typeface="+mj-cs"/>
              </a:rPr>
              <a:t>Digital Library)</a:t>
            </a:r>
            <a:endParaRPr lang="en-US" dirty="0"/>
          </a:p>
        </p:txBody>
      </p:sp>
      <p:sp>
        <p:nvSpPr>
          <p:cNvPr id="4" name="TextBox 3">
            <a:extLst>
              <a:ext uri="{FF2B5EF4-FFF2-40B4-BE49-F238E27FC236}">
                <a16:creationId xmlns:a16="http://schemas.microsoft.com/office/drawing/2014/main" id="{26AD8021-886F-41AE-84CB-ABA066D739A9}"/>
              </a:ext>
            </a:extLst>
          </p:cNvPr>
          <p:cNvSpPr txBox="1"/>
          <p:nvPr/>
        </p:nvSpPr>
        <p:spPr>
          <a:xfrm>
            <a:off x="1289254" y="6288225"/>
            <a:ext cx="2582823" cy="923330"/>
          </a:xfrm>
          <a:prstGeom prst="rect">
            <a:avLst/>
          </a:prstGeom>
          <a:noFill/>
        </p:spPr>
        <p:txBody>
          <a:bodyPr wrap="none" rtlCol="0">
            <a:spAutoFit/>
          </a:bodyPr>
          <a:lstStyle/>
          <a:p>
            <a:r>
              <a:rPr lang="en-US" dirty="0">
                <a:hlinkClick r:id="rId3"/>
              </a:rPr>
              <a:t>https://dataverse.tdl.org/</a:t>
            </a:r>
            <a:br>
              <a:rPr lang="en-US" dirty="0"/>
            </a:br>
            <a:br>
              <a:rPr lang="en-US" dirty="0"/>
            </a:br>
            <a:endParaRPr lang="en-US" dirty="0"/>
          </a:p>
        </p:txBody>
      </p:sp>
      <p:pic>
        <p:nvPicPr>
          <p:cNvPr id="5" name="Picture 4">
            <a:extLst>
              <a:ext uri="{FF2B5EF4-FFF2-40B4-BE49-F238E27FC236}">
                <a16:creationId xmlns:a16="http://schemas.microsoft.com/office/drawing/2014/main" id="{5AF00C4F-EF9B-5F66-8C49-66C86164B04F}"/>
              </a:ext>
            </a:extLst>
          </p:cNvPr>
          <p:cNvPicPr>
            <a:picLocks noChangeAspect="1"/>
          </p:cNvPicPr>
          <p:nvPr/>
        </p:nvPicPr>
        <p:blipFill>
          <a:blip r:embed="rId4"/>
          <a:stretch>
            <a:fillRect/>
          </a:stretch>
        </p:blipFill>
        <p:spPr>
          <a:xfrm>
            <a:off x="6852160" y="2209648"/>
            <a:ext cx="3895682" cy="4078577"/>
          </a:xfrm>
          <a:prstGeom prst="rect">
            <a:avLst/>
          </a:prstGeom>
        </p:spPr>
      </p:pic>
    </p:spTree>
    <p:extLst>
      <p:ext uri="{BB962C8B-B14F-4D97-AF65-F5344CB8AC3E}">
        <p14:creationId xmlns:p14="http://schemas.microsoft.com/office/powerpoint/2010/main" val="39631235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0C6C99-8B02-E940-66D1-FD46CAA27F21}"/>
              </a:ext>
            </a:extLst>
          </p:cNvPr>
          <p:cNvSpPr txBox="1"/>
          <p:nvPr/>
        </p:nvSpPr>
        <p:spPr>
          <a:xfrm>
            <a:off x="2686051" y="113805"/>
            <a:ext cx="9328638" cy="6647974"/>
          </a:xfrm>
          <a:prstGeom prst="rect">
            <a:avLst/>
          </a:prstGeom>
          <a:noFill/>
        </p:spPr>
        <p:txBody>
          <a:bodyPr wrap="square" rtlCol="0">
            <a:spAutoFit/>
          </a:bodyPr>
          <a:lstStyle/>
          <a:p>
            <a:r>
              <a:rPr lang="en-US" sz="2800" b="1" dirty="0"/>
              <a:t>The Progress and Potential of AI, Discovery, Data and</a:t>
            </a:r>
            <a:br>
              <a:rPr lang="en-US" sz="2800" b="1" dirty="0"/>
            </a:br>
            <a:r>
              <a:rPr lang="en-US" sz="2800" b="1" dirty="0"/>
              <a:t> Big Data Ecosystems for Libraries and Research Institutions</a:t>
            </a:r>
            <a:br>
              <a:rPr lang="en-US" sz="2800" dirty="0"/>
            </a:br>
            <a:br>
              <a:rPr lang="en-US" dirty="0"/>
            </a:br>
            <a:r>
              <a:rPr lang="en-US" sz="1600" b="1" dirty="0"/>
              <a:t>2017</a:t>
            </a:r>
            <a:r>
              <a:rPr lang="en-US" sz="1600" dirty="0"/>
              <a:t> Stanford</a:t>
            </a:r>
            <a:br>
              <a:rPr lang="en-US" sz="1600" dirty="0"/>
            </a:br>
            <a:r>
              <a:rPr lang="en-US" sz="1600" b="1" dirty="0"/>
              <a:t>Nature Deep Learning</a:t>
            </a:r>
          </a:p>
          <a:p>
            <a:r>
              <a:rPr lang="en-US" sz="1600" b="1" dirty="0"/>
              <a:t>Cancer ID Article</a:t>
            </a:r>
            <a:br>
              <a:rPr lang="en-US" sz="1600" b="1" dirty="0"/>
            </a:br>
            <a:br>
              <a:rPr lang="en-US" sz="1600" dirty="0"/>
            </a:br>
            <a:r>
              <a:rPr lang="en-US" sz="1600" b="1" dirty="0"/>
              <a:t>2018  </a:t>
            </a:r>
            <a:r>
              <a:rPr lang="en-US" sz="1600" dirty="0" err="1"/>
              <a:t>Viennesse</a:t>
            </a:r>
            <a:r>
              <a:rPr lang="en-US" sz="1600" dirty="0"/>
              <a:t> Doctor </a:t>
            </a:r>
            <a:br>
              <a:rPr lang="en-US" sz="1600" dirty="0"/>
            </a:br>
            <a:r>
              <a:rPr lang="en-US" sz="1600" dirty="0"/>
              <a:t>uploaded </a:t>
            </a:r>
            <a:r>
              <a:rPr lang="en-US" sz="1600" dirty="0" err="1"/>
              <a:t>Dermatalogical</a:t>
            </a:r>
            <a:r>
              <a:rPr lang="en-US" sz="1600" dirty="0"/>
              <a:t> Image</a:t>
            </a:r>
            <a:br>
              <a:rPr lang="en-US" sz="1600" dirty="0"/>
            </a:br>
            <a:r>
              <a:rPr lang="en-US" sz="1600" dirty="0"/>
              <a:t>Library to </a:t>
            </a:r>
            <a:r>
              <a:rPr lang="en-US" sz="1600" b="1" dirty="0"/>
              <a:t>Harvard </a:t>
            </a:r>
            <a:r>
              <a:rPr lang="en-US" sz="1600" b="1" dirty="0" err="1"/>
              <a:t>Dataverse</a:t>
            </a:r>
            <a:br>
              <a:rPr lang="en-US" sz="1600" b="1" dirty="0"/>
            </a:br>
            <a:r>
              <a:rPr lang="en-US" sz="1600" b="1" dirty="0"/>
              <a:t>Data repository</a:t>
            </a:r>
            <a:br>
              <a:rPr lang="en-US" sz="1600" b="1" dirty="0"/>
            </a:br>
            <a:br>
              <a:rPr lang="en-US" sz="1600" b="1" dirty="0"/>
            </a:br>
            <a:r>
              <a:rPr lang="en-US" sz="1600" b="1" dirty="0"/>
              <a:t>2019 Global Open Science </a:t>
            </a:r>
            <a:br>
              <a:rPr lang="en-US" sz="1600" b="1" dirty="0"/>
            </a:br>
            <a:r>
              <a:rPr lang="en-US" sz="1600" b="1" dirty="0"/>
              <a:t>Through Network </a:t>
            </a:r>
            <a:r>
              <a:rPr lang="en-US" sz="1600" b="1" dirty="0" err="1"/>
              <a:t>Possiblities</a:t>
            </a:r>
            <a:endParaRPr lang="en-US" sz="1600" dirty="0"/>
          </a:p>
          <a:p>
            <a:endParaRPr lang="en-US" sz="1600" dirty="0"/>
          </a:p>
          <a:p>
            <a:r>
              <a:rPr lang="en-US" sz="1600" b="1" dirty="0"/>
              <a:t>2021  (November)</a:t>
            </a:r>
            <a:br>
              <a:rPr lang="en-US" sz="1600" dirty="0"/>
            </a:br>
            <a:r>
              <a:rPr lang="en-US" sz="1600" b="1" dirty="0" err="1"/>
              <a:t>Dspace</a:t>
            </a:r>
            <a:r>
              <a:rPr lang="en-US" sz="1600" b="1" dirty="0"/>
              <a:t> Repository</a:t>
            </a:r>
            <a:br>
              <a:rPr lang="en-US" sz="1600" dirty="0"/>
            </a:br>
            <a:r>
              <a:rPr lang="en-US" sz="1600" dirty="0"/>
              <a:t>Undergraduate Thesis</a:t>
            </a:r>
            <a:br>
              <a:rPr lang="en-US" sz="1600" dirty="0"/>
            </a:br>
            <a:r>
              <a:rPr lang="en-US" sz="1600" dirty="0"/>
              <a:t>BRAC University, Dhaka</a:t>
            </a:r>
            <a:br>
              <a:rPr lang="en-US" sz="1600" dirty="0"/>
            </a:br>
            <a:r>
              <a:rPr lang="en-US" sz="1600" dirty="0"/>
              <a:t>Bangladesh, Dept. of</a:t>
            </a:r>
            <a:br>
              <a:rPr lang="en-US" sz="1600" dirty="0"/>
            </a:br>
            <a:r>
              <a:rPr lang="en-US" sz="1600" dirty="0"/>
              <a:t>Computer Science and</a:t>
            </a:r>
            <a:br>
              <a:rPr lang="en-US" sz="1600" dirty="0"/>
            </a:br>
            <a:r>
              <a:rPr lang="en-US" sz="1600" dirty="0"/>
              <a:t>Engineering</a:t>
            </a:r>
            <a:br>
              <a:rPr lang="en-US" sz="1600" dirty="0"/>
            </a:br>
            <a:br>
              <a:rPr lang="en-US" sz="1600" dirty="0"/>
            </a:br>
            <a:r>
              <a:rPr lang="en-US" sz="1600" b="1" dirty="0"/>
              <a:t>Downloaded July 2022</a:t>
            </a:r>
            <a:br>
              <a:rPr lang="en-US" sz="1600" b="1" dirty="0"/>
            </a:br>
            <a:r>
              <a:rPr lang="en-US" sz="1600" b="1" dirty="0"/>
              <a:t>Texas, USA</a:t>
            </a:r>
          </a:p>
        </p:txBody>
      </p:sp>
      <p:pic>
        <p:nvPicPr>
          <p:cNvPr id="6" name="Picture 5">
            <a:extLst>
              <a:ext uri="{FF2B5EF4-FFF2-40B4-BE49-F238E27FC236}">
                <a16:creationId xmlns:a16="http://schemas.microsoft.com/office/drawing/2014/main" id="{C90C5989-E84B-FBC2-5C64-B0E977EBEFF6}"/>
              </a:ext>
            </a:extLst>
          </p:cNvPr>
          <p:cNvPicPr>
            <a:picLocks noChangeAspect="1"/>
          </p:cNvPicPr>
          <p:nvPr/>
        </p:nvPicPr>
        <p:blipFill>
          <a:blip r:embed="rId2"/>
          <a:stretch>
            <a:fillRect/>
          </a:stretch>
        </p:blipFill>
        <p:spPr>
          <a:xfrm>
            <a:off x="796437" y="824846"/>
            <a:ext cx="1702532" cy="2236508"/>
          </a:xfrm>
          <a:prstGeom prst="rect">
            <a:avLst/>
          </a:prstGeom>
        </p:spPr>
      </p:pic>
      <p:pic>
        <p:nvPicPr>
          <p:cNvPr id="9" name="Picture 8">
            <a:extLst>
              <a:ext uri="{FF2B5EF4-FFF2-40B4-BE49-F238E27FC236}">
                <a16:creationId xmlns:a16="http://schemas.microsoft.com/office/drawing/2014/main" id="{B1FFE9E5-7F6F-43B7-50AB-2C97E4812A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5431" y="1609725"/>
            <a:ext cx="4983828" cy="3886199"/>
          </a:xfrm>
          <a:prstGeom prst="rect">
            <a:avLst/>
          </a:prstGeom>
        </p:spPr>
      </p:pic>
      <p:pic>
        <p:nvPicPr>
          <p:cNvPr id="10" name="Picture 9">
            <a:extLst>
              <a:ext uri="{FF2B5EF4-FFF2-40B4-BE49-F238E27FC236}">
                <a16:creationId xmlns:a16="http://schemas.microsoft.com/office/drawing/2014/main" id="{0083F466-2A0D-B49E-EB18-DA9C96B0E2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606" y="3796647"/>
            <a:ext cx="2649445" cy="1829294"/>
          </a:xfrm>
          <a:prstGeom prst="rect">
            <a:avLst/>
          </a:prstGeom>
        </p:spPr>
      </p:pic>
    </p:spTree>
    <p:extLst>
      <p:ext uri="{BB962C8B-B14F-4D97-AF65-F5344CB8AC3E}">
        <p14:creationId xmlns:p14="http://schemas.microsoft.com/office/powerpoint/2010/main" val="18544581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B81B-0DA5-4375-805C-1C824B699643}"/>
              </a:ext>
            </a:extLst>
          </p:cNvPr>
          <p:cNvSpPr>
            <a:spLocks noGrp="1"/>
          </p:cNvSpPr>
          <p:nvPr>
            <p:ph type="title"/>
          </p:nvPr>
        </p:nvSpPr>
        <p:spPr>
          <a:xfrm>
            <a:off x="517565" y="74771"/>
            <a:ext cx="11098820" cy="1325563"/>
          </a:xfrm>
        </p:spPr>
        <p:txBody>
          <a:bodyPr>
            <a:normAutofit fontScale="90000"/>
          </a:bodyPr>
          <a:lstStyle/>
          <a:p>
            <a:pPr algn="ctr"/>
            <a:br>
              <a:rPr lang="en-US" sz="2400" dirty="0"/>
            </a:br>
            <a:r>
              <a:rPr lang="en-US" sz="4000" b="1" dirty="0"/>
              <a:t>Together These Digital Ecosystem Components </a:t>
            </a:r>
            <a:br>
              <a:rPr lang="en-US" sz="4000" b="1" dirty="0"/>
            </a:br>
            <a:r>
              <a:rPr lang="en-US" sz="4000" b="1" dirty="0"/>
              <a:t>Enable  the Academic Research Cycle</a:t>
            </a:r>
          </a:p>
        </p:txBody>
      </p:sp>
      <p:pic>
        <p:nvPicPr>
          <p:cNvPr id="4" name="Picture 3">
            <a:extLst>
              <a:ext uri="{FF2B5EF4-FFF2-40B4-BE49-F238E27FC236}">
                <a16:creationId xmlns:a16="http://schemas.microsoft.com/office/drawing/2014/main" id="{DA5CDC97-75B4-4A6D-97D0-7A5DC09A00BC}"/>
              </a:ext>
            </a:extLst>
          </p:cNvPr>
          <p:cNvPicPr>
            <a:picLocks noChangeAspect="1"/>
          </p:cNvPicPr>
          <p:nvPr/>
        </p:nvPicPr>
        <p:blipFill>
          <a:blip r:embed="rId2"/>
          <a:stretch>
            <a:fillRect/>
          </a:stretch>
        </p:blipFill>
        <p:spPr>
          <a:xfrm>
            <a:off x="6066975" y="1607489"/>
            <a:ext cx="6069623" cy="4552217"/>
          </a:xfrm>
          <a:prstGeom prst="rect">
            <a:avLst/>
          </a:prstGeom>
        </p:spPr>
      </p:pic>
      <p:pic>
        <p:nvPicPr>
          <p:cNvPr id="5" name="Picture 4">
            <a:extLst>
              <a:ext uri="{FF2B5EF4-FFF2-40B4-BE49-F238E27FC236}">
                <a16:creationId xmlns:a16="http://schemas.microsoft.com/office/drawing/2014/main" id="{80736DE5-F90F-4B6B-85DB-7AA97C9A18E3}"/>
              </a:ext>
            </a:extLst>
          </p:cNvPr>
          <p:cNvPicPr>
            <a:picLocks noChangeAspect="1"/>
          </p:cNvPicPr>
          <p:nvPr/>
        </p:nvPicPr>
        <p:blipFill>
          <a:blip r:embed="rId3"/>
          <a:stretch>
            <a:fillRect/>
          </a:stretch>
        </p:blipFill>
        <p:spPr>
          <a:xfrm>
            <a:off x="107029" y="1550339"/>
            <a:ext cx="5715000" cy="5248275"/>
          </a:xfrm>
          <a:prstGeom prst="rect">
            <a:avLst/>
          </a:prstGeom>
        </p:spPr>
      </p:pic>
      <p:sp>
        <p:nvSpPr>
          <p:cNvPr id="3" name="Oval 2">
            <a:extLst>
              <a:ext uri="{FF2B5EF4-FFF2-40B4-BE49-F238E27FC236}">
                <a16:creationId xmlns:a16="http://schemas.microsoft.com/office/drawing/2014/main" id="{05C8E073-1202-4C28-9209-B2C012AFA0DD}"/>
              </a:ext>
            </a:extLst>
          </p:cNvPr>
          <p:cNvSpPr/>
          <p:nvPr/>
        </p:nvSpPr>
        <p:spPr>
          <a:xfrm rot="2828502">
            <a:off x="-20441" y="3959435"/>
            <a:ext cx="3958696" cy="2426305"/>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95083F2-783B-4F2A-BF74-E19B24F74873}"/>
              </a:ext>
            </a:extLst>
          </p:cNvPr>
          <p:cNvSpPr/>
          <p:nvPr/>
        </p:nvSpPr>
        <p:spPr>
          <a:xfrm>
            <a:off x="6325766" y="2256472"/>
            <a:ext cx="2306366" cy="1750218"/>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ABF1E7-D38D-47B7-B932-D7F3CB02C1C3}"/>
              </a:ext>
            </a:extLst>
          </p:cNvPr>
          <p:cNvSpPr/>
          <p:nvPr/>
        </p:nvSpPr>
        <p:spPr>
          <a:xfrm>
            <a:off x="6553486" y="4175696"/>
            <a:ext cx="5142035" cy="2580420"/>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2B0F9D0-9434-4989-9E9B-D2AD003FDEB4}"/>
              </a:ext>
            </a:extLst>
          </p:cNvPr>
          <p:cNvSpPr/>
          <p:nvPr/>
        </p:nvSpPr>
        <p:spPr>
          <a:xfrm rot="5400000">
            <a:off x="2797842" y="3134292"/>
            <a:ext cx="3695700" cy="2352674"/>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41C105-5B5B-43AC-8A55-81D6733EEA45}"/>
              </a:ext>
            </a:extLst>
          </p:cNvPr>
          <p:cNvSpPr txBox="1"/>
          <p:nvPr/>
        </p:nvSpPr>
        <p:spPr>
          <a:xfrm>
            <a:off x="4153914" y="1730152"/>
            <a:ext cx="1743747" cy="369332"/>
          </a:xfrm>
          <a:prstGeom prst="rect">
            <a:avLst/>
          </a:prstGeom>
          <a:noFill/>
        </p:spPr>
        <p:txBody>
          <a:bodyPr wrap="none" rtlCol="0">
            <a:spAutoFit/>
          </a:bodyPr>
          <a:lstStyle/>
          <a:p>
            <a:r>
              <a:rPr lang="en-US" dirty="0"/>
              <a:t>Pragmatic Levels</a:t>
            </a:r>
          </a:p>
        </p:txBody>
      </p:sp>
      <p:sp>
        <p:nvSpPr>
          <p:cNvPr id="10" name="TextBox 9">
            <a:extLst>
              <a:ext uri="{FF2B5EF4-FFF2-40B4-BE49-F238E27FC236}">
                <a16:creationId xmlns:a16="http://schemas.microsoft.com/office/drawing/2014/main" id="{0509798E-9786-47FC-8FBF-70282A08192F}"/>
              </a:ext>
            </a:extLst>
          </p:cNvPr>
          <p:cNvSpPr txBox="1"/>
          <p:nvPr/>
        </p:nvSpPr>
        <p:spPr>
          <a:xfrm>
            <a:off x="10107266" y="1874217"/>
            <a:ext cx="1588255" cy="369332"/>
          </a:xfrm>
          <a:prstGeom prst="rect">
            <a:avLst/>
          </a:prstGeom>
          <a:noFill/>
        </p:spPr>
        <p:txBody>
          <a:bodyPr wrap="none" rtlCol="0">
            <a:spAutoFit/>
          </a:bodyPr>
          <a:lstStyle/>
          <a:p>
            <a:r>
              <a:rPr lang="en-US" dirty="0"/>
              <a:t>Abstract Levels</a:t>
            </a:r>
          </a:p>
        </p:txBody>
      </p:sp>
    </p:spTree>
    <p:extLst>
      <p:ext uri="{BB962C8B-B14F-4D97-AF65-F5344CB8AC3E}">
        <p14:creationId xmlns:p14="http://schemas.microsoft.com/office/powerpoint/2010/main" val="1238589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74" y="0"/>
            <a:ext cx="11225981" cy="1325563"/>
          </a:xfrm>
        </p:spPr>
        <p:txBody>
          <a:bodyPr>
            <a:normAutofit/>
          </a:bodyPr>
          <a:lstStyle/>
          <a:p>
            <a:pPr algn="ctr"/>
            <a:r>
              <a:rPr lang="en-US" dirty="0"/>
              <a:t>The Research Data Repository Lifecycle </a:t>
            </a:r>
            <a:br>
              <a:rPr lang="en-US" dirty="0"/>
            </a:br>
            <a:r>
              <a:rPr lang="en-US" sz="2400" dirty="0"/>
              <a:t>Setting Better Foundations &amp; Organization for AI Infrastructures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43200" y="1219040"/>
            <a:ext cx="6221850" cy="5638961"/>
          </a:xfrm>
          <a:prstGeom prst="rect">
            <a:avLst/>
          </a:prstGeom>
        </p:spPr>
      </p:pic>
      <p:pic>
        <p:nvPicPr>
          <p:cNvPr id="4" name="Picture 3">
            <a:extLst>
              <a:ext uri="{FF2B5EF4-FFF2-40B4-BE49-F238E27FC236}">
                <a16:creationId xmlns:a16="http://schemas.microsoft.com/office/drawing/2014/main" id="{F45584E4-BA98-462F-73A2-CF2EFED5EC8A}"/>
              </a:ext>
            </a:extLst>
          </p:cNvPr>
          <p:cNvPicPr>
            <a:picLocks noChangeAspect="1"/>
          </p:cNvPicPr>
          <p:nvPr/>
        </p:nvPicPr>
        <p:blipFill>
          <a:blip r:embed="rId3"/>
          <a:stretch>
            <a:fillRect/>
          </a:stretch>
        </p:blipFill>
        <p:spPr>
          <a:xfrm>
            <a:off x="4745619" y="2950422"/>
            <a:ext cx="2700762" cy="957155"/>
          </a:xfrm>
          <a:prstGeom prst="rect">
            <a:avLst/>
          </a:prstGeom>
        </p:spPr>
      </p:pic>
    </p:spTree>
    <p:extLst>
      <p:ext uri="{BB962C8B-B14F-4D97-AF65-F5344CB8AC3E}">
        <p14:creationId xmlns:p14="http://schemas.microsoft.com/office/powerpoint/2010/main" val="135253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463945" y="1778238"/>
            <a:ext cx="6143331" cy="4795758"/>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371525"/>
            <a:ext cx="11857703" cy="1325563"/>
          </a:xfrm>
        </p:spPr>
        <p:txBody>
          <a:bodyPr>
            <a:noAutofit/>
          </a:bodyPr>
          <a:lstStyle/>
          <a:p>
            <a:pPr algn="ctr"/>
            <a:r>
              <a:rPr lang="en-US" sz="4000" b="1" dirty="0"/>
              <a:t>Digital Scholarship Ecosystem Centered on Research Data Repository and Collections Repository</a:t>
            </a:r>
            <a:endParaRPr lang="en-US" sz="4000" dirty="0"/>
          </a:p>
        </p:txBody>
      </p:sp>
      <p:sp>
        <p:nvSpPr>
          <p:cNvPr id="2" name="TextBox 1">
            <a:extLst>
              <a:ext uri="{FF2B5EF4-FFF2-40B4-BE49-F238E27FC236}">
                <a16:creationId xmlns:a16="http://schemas.microsoft.com/office/drawing/2014/main" id="{9AEEA308-9B00-48A1-8EBA-3318C4810D1B}"/>
              </a:ext>
            </a:extLst>
          </p:cNvPr>
          <p:cNvSpPr txBox="1"/>
          <p:nvPr/>
        </p:nvSpPr>
        <p:spPr>
          <a:xfrm>
            <a:off x="8786959" y="2245341"/>
            <a:ext cx="9361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
        <p:nvSpPr>
          <p:cNvPr id="3" name="TextBox 2">
            <a:extLst>
              <a:ext uri="{FF2B5EF4-FFF2-40B4-BE49-F238E27FC236}">
                <a16:creationId xmlns:a16="http://schemas.microsoft.com/office/drawing/2014/main" id="{BFBE948B-3C47-4DB9-BFE9-E25D78B5F488}"/>
              </a:ext>
            </a:extLst>
          </p:cNvPr>
          <p:cNvSpPr txBox="1"/>
          <p:nvPr/>
        </p:nvSpPr>
        <p:spPr>
          <a:xfrm>
            <a:off x="8528539" y="5292969"/>
            <a:ext cx="167302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Communication</a:t>
            </a:r>
          </a:p>
        </p:txBody>
      </p:sp>
      <p:pic>
        <p:nvPicPr>
          <p:cNvPr id="5" name="Picture 4">
            <a:extLst>
              <a:ext uri="{FF2B5EF4-FFF2-40B4-BE49-F238E27FC236}">
                <a16:creationId xmlns:a16="http://schemas.microsoft.com/office/drawing/2014/main" id="{D35DE1C7-9455-C2D3-0625-BF5E0E42CE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1273" y="2406255"/>
            <a:ext cx="3017030" cy="2693076"/>
          </a:xfrm>
          <a:prstGeom prst="rect">
            <a:avLst/>
          </a:prstGeom>
        </p:spPr>
      </p:pic>
    </p:spTree>
    <p:extLst>
      <p:ext uri="{BB962C8B-B14F-4D97-AF65-F5344CB8AC3E}">
        <p14:creationId xmlns:p14="http://schemas.microsoft.com/office/powerpoint/2010/main" val="2932637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91B62D1D-FA0B-0965-4B2E-36D12ABFDEA8}"/>
              </a:ext>
            </a:extLst>
          </p:cNvPr>
          <p:cNvGraphicFramePr>
            <a:graphicFrameLocks noGrp="1"/>
          </p:cNvGraphicFramePr>
          <p:nvPr>
            <p:ph idx="1"/>
            <p:extLst>
              <p:ext uri="{D42A27DB-BD31-4B8C-83A1-F6EECF244321}">
                <p14:modId xmlns:p14="http://schemas.microsoft.com/office/powerpoint/2010/main" val="1747693758"/>
              </p:ext>
            </p:extLst>
          </p:nvPr>
        </p:nvGraphicFramePr>
        <p:xfrm>
          <a:off x="6753224" y="2079417"/>
          <a:ext cx="5800725" cy="4778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82653" y="4051072"/>
            <a:ext cx="1327439" cy="1018237"/>
          </a:xfrm>
          <a:prstGeom prst="rect">
            <a:avLst/>
          </a:prstGeom>
        </p:spPr>
      </p:pic>
      <p:pic>
        <p:nvPicPr>
          <p:cNvPr id="3" name="Picture 2">
            <a:extLst>
              <a:ext uri="{FF2B5EF4-FFF2-40B4-BE49-F238E27FC236}">
                <a16:creationId xmlns:a16="http://schemas.microsoft.com/office/drawing/2014/main" id="{4E697F50-8093-2465-7B5B-8A9D39AF91F5}"/>
              </a:ext>
            </a:extLst>
          </p:cNvPr>
          <p:cNvPicPr>
            <a:picLocks noChangeAspect="1"/>
          </p:cNvPicPr>
          <p:nvPr/>
        </p:nvPicPr>
        <p:blipFill>
          <a:blip r:embed="rId8"/>
          <a:stretch>
            <a:fillRect/>
          </a:stretch>
        </p:blipFill>
        <p:spPr>
          <a:xfrm>
            <a:off x="179778" y="1698313"/>
            <a:ext cx="7240022" cy="4421134"/>
          </a:xfrm>
          <a:prstGeom prst="rect">
            <a:avLst/>
          </a:prstGeom>
        </p:spPr>
      </p:pic>
      <p:sp>
        <p:nvSpPr>
          <p:cNvPr id="8" name="TextBox 7">
            <a:extLst>
              <a:ext uri="{FF2B5EF4-FFF2-40B4-BE49-F238E27FC236}">
                <a16:creationId xmlns:a16="http://schemas.microsoft.com/office/drawing/2014/main" id="{F9609FA9-7A77-6738-B688-8F957D1FB904}"/>
              </a:ext>
            </a:extLst>
          </p:cNvPr>
          <p:cNvSpPr txBox="1"/>
          <p:nvPr/>
        </p:nvSpPr>
        <p:spPr>
          <a:xfrm>
            <a:off x="2605169" y="6396335"/>
            <a:ext cx="2582823" cy="923330"/>
          </a:xfrm>
          <a:prstGeom prst="rect">
            <a:avLst/>
          </a:prstGeom>
          <a:noFill/>
        </p:spPr>
        <p:txBody>
          <a:bodyPr wrap="none" rtlCol="0">
            <a:spAutoFit/>
          </a:bodyPr>
          <a:lstStyle/>
          <a:p>
            <a:r>
              <a:rPr lang="en-US" dirty="0">
                <a:hlinkClick r:id="rId9"/>
              </a:rPr>
              <a:t>https://dataverse.tdl.org/</a:t>
            </a:r>
            <a:br>
              <a:rPr lang="en-US" dirty="0"/>
            </a:br>
            <a:br>
              <a:rPr lang="en-US" dirty="0"/>
            </a:br>
            <a:endParaRPr lang="en-US" dirty="0"/>
          </a:p>
        </p:txBody>
      </p:sp>
      <p:sp>
        <p:nvSpPr>
          <p:cNvPr id="11" name="TextBox 10">
            <a:extLst>
              <a:ext uri="{FF2B5EF4-FFF2-40B4-BE49-F238E27FC236}">
                <a16:creationId xmlns:a16="http://schemas.microsoft.com/office/drawing/2014/main" id="{0B76C0B0-4065-11AA-C7F7-0FD434168934}"/>
              </a:ext>
            </a:extLst>
          </p:cNvPr>
          <p:cNvSpPr txBox="1"/>
          <p:nvPr/>
        </p:nvSpPr>
        <p:spPr>
          <a:xfrm>
            <a:off x="1337896" y="341270"/>
            <a:ext cx="7231531" cy="1200329"/>
          </a:xfrm>
          <a:prstGeom prst="rect">
            <a:avLst/>
          </a:prstGeom>
          <a:noFill/>
        </p:spPr>
        <p:txBody>
          <a:bodyPr wrap="none" rtlCol="0">
            <a:spAutoFit/>
          </a:bodyPr>
          <a:lstStyle/>
          <a:p>
            <a:pPr algn="ctr"/>
            <a:r>
              <a:rPr lang="en-US" sz="3600" dirty="0"/>
              <a:t>What is the Utility of </a:t>
            </a:r>
            <a:br>
              <a:rPr lang="en-US" sz="3600" dirty="0"/>
            </a:br>
            <a:r>
              <a:rPr lang="en-US" sz="3600" dirty="0"/>
              <a:t>An  Online Research Data Repository?</a:t>
            </a:r>
          </a:p>
        </p:txBody>
      </p:sp>
    </p:spTree>
    <p:extLst>
      <p:ext uri="{BB962C8B-B14F-4D97-AF65-F5344CB8AC3E}">
        <p14:creationId xmlns:p14="http://schemas.microsoft.com/office/powerpoint/2010/main" val="1947171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AED53-4C4D-8E6D-0383-C35619435506}"/>
              </a:ext>
            </a:extLst>
          </p:cNvPr>
          <p:cNvSpPr>
            <a:spLocks noGrp="1"/>
          </p:cNvSpPr>
          <p:nvPr>
            <p:ph type="title"/>
          </p:nvPr>
        </p:nvSpPr>
        <p:spPr>
          <a:xfrm>
            <a:off x="3324225" y="2103437"/>
            <a:ext cx="5543550" cy="1325563"/>
          </a:xfrm>
        </p:spPr>
        <p:txBody>
          <a:bodyPr/>
          <a:lstStyle/>
          <a:p>
            <a:r>
              <a:rPr lang="en-US" dirty="0"/>
              <a:t>Questions Comments</a:t>
            </a:r>
          </a:p>
        </p:txBody>
      </p:sp>
      <p:sp>
        <p:nvSpPr>
          <p:cNvPr id="5" name="Subtitle 2">
            <a:extLst>
              <a:ext uri="{FF2B5EF4-FFF2-40B4-BE49-F238E27FC236}">
                <a16:creationId xmlns:a16="http://schemas.microsoft.com/office/drawing/2014/main" id="{55A08348-35A5-FF8B-30B1-03A42CFBAEA7}"/>
              </a:ext>
            </a:extLst>
          </p:cNvPr>
          <p:cNvSpPr txBox="1">
            <a:spLocks/>
          </p:cNvSpPr>
          <p:nvPr/>
        </p:nvSpPr>
        <p:spPr>
          <a:xfrm>
            <a:off x="8721969" y="5579298"/>
            <a:ext cx="3302522" cy="954852"/>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Ray Uzwyshyn, Ph.D.  MBA MLIS</a:t>
            </a:r>
            <a:br>
              <a:rPr lang="en-US" sz="1800" dirty="0"/>
            </a:br>
            <a:r>
              <a:rPr lang="en-US" sz="1800" dirty="0"/>
              <a:t>Director, Collections and Digital Services</a:t>
            </a:r>
            <a:br>
              <a:rPr lang="en-US" sz="1800" dirty="0"/>
            </a:br>
            <a:r>
              <a:rPr lang="en-US" sz="1800" dirty="0"/>
              <a:t>Texas State University Libraries</a:t>
            </a:r>
            <a:br>
              <a:rPr lang="en-US" sz="1800" dirty="0"/>
            </a:br>
            <a:r>
              <a:rPr lang="en-US" sz="1800" dirty="0">
                <a:hlinkClick r:id="rId2"/>
              </a:rPr>
              <a:t>ruzwyshyn@txstate.edu</a:t>
            </a:r>
            <a:r>
              <a:rPr lang="en-US" sz="1800" dirty="0"/>
              <a:t> </a:t>
            </a:r>
            <a:r>
              <a:rPr lang="en-US" sz="1800" dirty="0">
                <a:hlinkClick r:id="rId3"/>
              </a:rPr>
              <a:t>http://rayuzwyshyn.net</a:t>
            </a:r>
            <a:r>
              <a:rPr lang="en-US" sz="1800" dirty="0"/>
              <a:t> </a:t>
            </a:r>
          </a:p>
        </p:txBody>
      </p:sp>
      <p:pic>
        <p:nvPicPr>
          <p:cNvPr id="3" name="Picture 2">
            <a:extLst>
              <a:ext uri="{FF2B5EF4-FFF2-40B4-BE49-F238E27FC236}">
                <a16:creationId xmlns:a16="http://schemas.microsoft.com/office/drawing/2014/main" id="{4D6E465B-DF74-F762-40E1-19B9E9683B4F}"/>
              </a:ext>
            </a:extLst>
          </p:cNvPr>
          <p:cNvPicPr>
            <a:picLocks noChangeAspect="1"/>
          </p:cNvPicPr>
          <p:nvPr/>
        </p:nvPicPr>
        <p:blipFill>
          <a:blip r:embed="rId4"/>
          <a:stretch>
            <a:fillRect/>
          </a:stretch>
        </p:blipFill>
        <p:spPr>
          <a:xfrm>
            <a:off x="167509" y="3909081"/>
            <a:ext cx="3302522" cy="2948919"/>
          </a:xfrm>
          <a:prstGeom prst="rect">
            <a:avLst/>
          </a:prstGeom>
        </p:spPr>
      </p:pic>
    </p:spTree>
    <p:extLst>
      <p:ext uri="{BB962C8B-B14F-4D97-AF65-F5344CB8AC3E}">
        <p14:creationId xmlns:p14="http://schemas.microsoft.com/office/powerpoint/2010/main" val="258740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91E3B-2D51-A537-0405-DCA36CEDA0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E796393-80CE-EF4C-3040-A6692CAE151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856771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C543-A3CF-81C7-CBC5-A2443638B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23526F-5631-E76D-34BC-57E6A89A93E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949834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2865B-B929-D2D7-8330-75D60B096E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8CB56F7-D69D-C04C-61FF-207A005261B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01731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24B2-5FBD-0512-AF89-E5F1C8AB231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4AA0A9B-B307-9ADD-4CB1-752C64B6D03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16229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7230-F7F4-9CCF-BF51-E2899E98B3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D7E1E2-DFE0-0202-49F1-C781C806D02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68450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4EA0A-BDB7-4733-A8EF-5994D1DD9A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0EBF83-0D14-B578-40CD-1D087E8F414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290095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B49B-4F52-CCE4-7BE2-22A5A80053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F6E75CC-6521-2330-BB1A-BACB18F9628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26724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4FAA-87EB-F5B4-531E-0B1E0EB19CC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AC9F737-791B-8F43-1955-C17D2840D79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629772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C131-661A-6586-0B6C-EC2A6774419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C29C31-1049-4ADD-F81D-CB3A107CEE1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36936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463946" y="1778238"/>
            <a:ext cx="5632054" cy="4396632"/>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371525"/>
            <a:ext cx="11857703" cy="1325563"/>
          </a:xfrm>
        </p:spPr>
        <p:txBody>
          <a:bodyPr>
            <a:noAutofit/>
          </a:bodyPr>
          <a:lstStyle/>
          <a:p>
            <a:pPr algn="ctr"/>
            <a:r>
              <a:rPr lang="en-US" sz="4000" b="1" dirty="0"/>
              <a:t>A Data Repository May Also Be Placed </a:t>
            </a:r>
            <a:br>
              <a:rPr lang="en-US" sz="4000" b="1" dirty="0"/>
            </a:br>
            <a:r>
              <a:rPr lang="en-US" sz="4000" b="1" dirty="0"/>
              <a:t>Within a Larger Digital Scholarship Research Ecosystem</a:t>
            </a:r>
            <a:br>
              <a:rPr lang="en-US" sz="4000" b="1" dirty="0"/>
            </a:br>
            <a:endParaRPr lang="en-US" sz="2800" dirty="0"/>
          </a:p>
        </p:txBody>
      </p:sp>
      <p:graphicFrame>
        <p:nvGraphicFramePr>
          <p:cNvPr id="15" name="TextBox 4">
            <a:extLst>
              <a:ext uri="{FF2B5EF4-FFF2-40B4-BE49-F238E27FC236}">
                <a16:creationId xmlns:a16="http://schemas.microsoft.com/office/drawing/2014/main" id="{AD03C934-DCC4-4E96-A728-8FBC75DA914E}"/>
              </a:ext>
            </a:extLst>
          </p:cNvPr>
          <p:cNvGraphicFramePr/>
          <p:nvPr>
            <p:extLst>
              <p:ext uri="{D42A27DB-BD31-4B8C-83A1-F6EECF244321}">
                <p14:modId xmlns:p14="http://schemas.microsoft.com/office/powerpoint/2010/main" val="950236676"/>
              </p:ext>
            </p:extLst>
          </p:nvPr>
        </p:nvGraphicFramePr>
        <p:xfrm>
          <a:off x="6526158" y="1466632"/>
          <a:ext cx="5457757" cy="5315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AEEA308-9B00-48A1-8EBA-3318C4810D1B}"/>
              </a:ext>
            </a:extLst>
          </p:cNvPr>
          <p:cNvSpPr txBox="1"/>
          <p:nvPr/>
        </p:nvSpPr>
        <p:spPr>
          <a:xfrm>
            <a:off x="8195288" y="2343952"/>
            <a:ext cx="107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
        <p:nvSpPr>
          <p:cNvPr id="8" name="TextBox 7">
            <a:extLst>
              <a:ext uri="{FF2B5EF4-FFF2-40B4-BE49-F238E27FC236}">
                <a16:creationId xmlns:a16="http://schemas.microsoft.com/office/drawing/2014/main" id="{62053990-314E-BEC5-C867-1D7E3D28F0AF}"/>
              </a:ext>
            </a:extLst>
          </p:cNvPr>
          <p:cNvSpPr txBox="1"/>
          <p:nvPr/>
        </p:nvSpPr>
        <p:spPr>
          <a:xfrm>
            <a:off x="790575" y="6347975"/>
            <a:ext cx="6096000" cy="276999"/>
          </a:xfrm>
          <a:prstGeom prst="rect">
            <a:avLst/>
          </a:prstGeom>
          <a:noFill/>
        </p:spPr>
        <p:txBody>
          <a:bodyPr wrap="square">
            <a:spAutoFit/>
          </a:bodyPr>
          <a:lstStyle/>
          <a:p>
            <a:r>
              <a:rPr lang="en-US" sz="1200" dirty="0">
                <a:hlinkClick r:id="rId8"/>
              </a:rPr>
              <a:t>Digital &amp; Web Services : University Libraries : Texas State University (txstate.edu)</a:t>
            </a:r>
            <a:endParaRPr lang="en-US" sz="1200" dirty="0"/>
          </a:p>
        </p:txBody>
      </p:sp>
    </p:spTree>
    <p:extLst>
      <p:ext uri="{BB962C8B-B14F-4D97-AF65-F5344CB8AC3E}">
        <p14:creationId xmlns:p14="http://schemas.microsoft.com/office/powerpoint/2010/main" val="2113730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1C072-9CEF-424E-832D-7591B876BF81}"/>
              </a:ext>
            </a:extLst>
          </p:cNvPr>
          <p:cNvSpPr>
            <a:spLocks noGrp="1"/>
          </p:cNvSpPr>
          <p:nvPr>
            <p:ph type="title"/>
          </p:nvPr>
        </p:nvSpPr>
        <p:spPr>
          <a:xfrm>
            <a:off x="471851" y="2177432"/>
            <a:ext cx="6624273" cy="1645501"/>
          </a:xfrm>
        </p:spPr>
        <p:txBody>
          <a:bodyPr vert="horz" lIns="91440" tIns="45720" rIns="91440" bIns="45720" rtlCol="0" anchor="ctr">
            <a:normAutofit fontScale="90000"/>
          </a:bodyPr>
          <a:lstStyle/>
          <a:p>
            <a:br>
              <a:rPr lang="en-US" sz="1800" dirty="0"/>
            </a:br>
            <a:r>
              <a:rPr lang="en-US" sz="4000" dirty="0"/>
              <a:t>Collocating Open Source </a:t>
            </a:r>
            <a:br>
              <a:rPr lang="en-US" sz="4000" dirty="0"/>
            </a:br>
            <a:r>
              <a:rPr lang="en-US" sz="4000" dirty="0"/>
              <a:t>Digital Components </a:t>
            </a:r>
            <a:br>
              <a:rPr lang="en-US" sz="4000" dirty="0"/>
            </a:br>
            <a:r>
              <a:rPr lang="en-US" sz="4000" dirty="0"/>
              <a:t>in a Networked </a:t>
            </a:r>
            <a:br>
              <a:rPr lang="en-US" sz="4000" dirty="0"/>
            </a:br>
            <a:r>
              <a:rPr lang="en-US" sz="4000" dirty="0"/>
              <a:t>Research Ecosystem </a:t>
            </a:r>
            <a:br>
              <a:rPr lang="en-US" sz="4000" dirty="0"/>
            </a:br>
            <a:r>
              <a:rPr lang="en-US" sz="4000" dirty="0"/>
              <a:t>Enables Larger Connections </a:t>
            </a:r>
            <a:br>
              <a:rPr lang="en-US" sz="4000" dirty="0"/>
            </a:br>
            <a:r>
              <a:rPr lang="en-US" sz="4000" dirty="0"/>
              <a:t>and/or Network Effects</a:t>
            </a:r>
            <a:br>
              <a:rPr lang="en-US" sz="4000" dirty="0"/>
            </a:br>
            <a:br>
              <a:rPr lang="en-US" sz="4000" dirty="0"/>
            </a:br>
            <a:endParaRPr lang="en-US" sz="4000" dirty="0"/>
          </a:p>
        </p:txBody>
      </p:sp>
      <p:sp>
        <p:nvSpPr>
          <p:cNvPr id="3" name="TextBox 2">
            <a:extLst>
              <a:ext uri="{FF2B5EF4-FFF2-40B4-BE49-F238E27FC236}">
                <a16:creationId xmlns:a16="http://schemas.microsoft.com/office/drawing/2014/main" id="{4E21E971-282A-4D97-8756-981F29A429FE}"/>
              </a:ext>
            </a:extLst>
          </p:cNvPr>
          <p:cNvSpPr txBox="1"/>
          <p:nvPr/>
        </p:nvSpPr>
        <p:spPr>
          <a:xfrm>
            <a:off x="95250" y="229322"/>
            <a:ext cx="5995647" cy="36284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sp>
        <p:nvSpPr>
          <p:cNvPr id="12" name="Rectangle 11">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7FD01C5-FE5B-4290-9F21-7D17FD7450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908" y="1023722"/>
            <a:ext cx="2364317" cy="1335838"/>
          </a:xfrm>
          <a:prstGeom prst="rect">
            <a:avLst/>
          </a:prstGeom>
        </p:spPr>
      </p:pic>
      <p:sp>
        <p:nvSpPr>
          <p:cNvPr id="18" name="Rectangle 17">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080FCA52-2D9D-495F-9E16-E68E94AA4222}"/>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9502775" y="1026677"/>
            <a:ext cx="2364317" cy="1329928"/>
          </a:xfrm>
          <a:prstGeom prst="rect">
            <a:avLst/>
          </a:prstGeom>
        </p:spPr>
      </p:pic>
      <p:pic>
        <p:nvPicPr>
          <p:cNvPr id="5" name="Picture 4">
            <a:extLst>
              <a:ext uri="{FF2B5EF4-FFF2-40B4-BE49-F238E27FC236}">
                <a16:creationId xmlns:a16="http://schemas.microsoft.com/office/drawing/2014/main" id="{9E867FE4-B1D1-46C2-B93F-A9FA928D8D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20908" y="3857817"/>
            <a:ext cx="5446184" cy="2437168"/>
          </a:xfrm>
          <a:prstGeom prst="rect">
            <a:avLst/>
          </a:prstGeom>
        </p:spPr>
      </p:pic>
    </p:spTree>
    <p:extLst>
      <p:ext uri="{BB962C8B-B14F-4D97-AF65-F5344CB8AC3E}">
        <p14:creationId xmlns:p14="http://schemas.microsoft.com/office/powerpoint/2010/main" val="347038976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B81B-0DA5-4375-805C-1C824B699643}"/>
              </a:ext>
            </a:extLst>
          </p:cNvPr>
          <p:cNvSpPr>
            <a:spLocks noGrp="1"/>
          </p:cNvSpPr>
          <p:nvPr>
            <p:ph type="title"/>
          </p:nvPr>
        </p:nvSpPr>
        <p:spPr>
          <a:xfrm>
            <a:off x="517565" y="74771"/>
            <a:ext cx="11098820" cy="1325563"/>
          </a:xfrm>
        </p:spPr>
        <p:txBody>
          <a:bodyPr>
            <a:normAutofit fontScale="90000"/>
          </a:bodyPr>
          <a:lstStyle/>
          <a:p>
            <a:pPr algn="ctr"/>
            <a:br>
              <a:rPr lang="en-US" sz="2400" dirty="0"/>
            </a:br>
            <a:r>
              <a:rPr lang="en-US" sz="4000" b="1" dirty="0"/>
              <a:t>Together These Digital Ecosystem Components </a:t>
            </a:r>
            <a:br>
              <a:rPr lang="en-US" sz="4000" b="1" dirty="0"/>
            </a:br>
            <a:r>
              <a:rPr lang="en-US" sz="4000" b="1" dirty="0"/>
              <a:t>Enable  the Academic Research Cycle</a:t>
            </a:r>
          </a:p>
        </p:txBody>
      </p:sp>
      <p:pic>
        <p:nvPicPr>
          <p:cNvPr id="5" name="Picture 4">
            <a:extLst>
              <a:ext uri="{FF2B5EF4-FFF2-40B4-BE49-F238E27FC236}">
                <a16:creationId xmlns:a16="http://schemas.microsoft.com/office/drawing/2014/main" id="{80736DE5-F90F-4B6B-85DB-7AA97C9A18E3}"/>
              </a:ext>
            </a:extLst>
          </p:cNvPr>
          <p:cNvPicPr>
            <a:picLocks noChangeAspect="1"/>
          </p:cNvPicPr>
          <p:nvPr/>
        </p:nvPicPr>
        <p:blipFill>
          <a:blip r:embed="rId2"/>
          <a:stretch>
            <a:fillRect/>
          </a:stretch>
        </p:blipFill>
        <p:spPr>
          <a:xfrm>
            <a:off x="3348267" y="1400334"/>
            <a:ext cx="5715000" cy="5248275"/>
          </a:xfrm>
          <a:prstGeom prst="rect">
            <a:avLst/>
          </a:prstGeom>
        </p:spPr>
      </p:pic>
      <p:sp>
        <p:nvSpPr>
          <p:cNvPr id="3" name="Oval 2">
            <a:extLst>
              <a:ext uri="{FF2B5EF4-FFF2-40B4-BE49-F238E27FC236}">
                <a16:creationId xmlns:a16="http://schemas.microsoft.com/office/drawing/2014/main" id="{05C8E073-1202-4C28-9209-B2C012AFA0DD}"/>
              </a:ext>
            </a:extLst>
          </p:cNvPr>
          <p:cNvSpPr/>
          <p:nvPr/>
        </p:nvSpPr>
        <p:spPr>
          <a:xfrm rot="2828502">
            <a:off x="2997638" y="3958849"/>
            <a:ext cx="3958696" cy="2426305"/>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2B0F9D0-9434-4989-9E9B-D2AD003FDEB4}"/>
              </a:ext>
            </a:extLst>
          </p:cNvPr>
          <p:cNvSpPr/>
          <p:nvPr/>
        </p:nvSpPr>
        <p:spPr>
          <a:xfrm rot="5400000">
            <a:off x="6418048" y="2929231"/>
            <a:ext cx="3695700" cy="2352674"/>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41C105-5B5B-43AC-8A55-81D6733EEA45}"/>
              </a:ext>
            </a:extLst>
          </p:cNvPr>
          <p:cNvSpPr txBox="1"/>
          <p:nvPr/>
        </p:nvSpPr>
        <p:spPr>
          <a:xfrm>
            <a:off x="10116564" y="2606452"/>
            <a:ext cx="1743747" cy="369332"/>
          </a:xfrm>
          <a:prstGeom prst="rect">
            <a:avLst/>
          </a:prstGeom>
          <a:noFill/>
        </p:spPr>
        <p:txBody>
          <a:bodyPr wrap="none" rtlCol="0">
            <a:spAutoFit/>
          </a:bodyPr>
          <a:lstStyle/>
          <a:p>
            <a:r>
              <a:rPr lang="en-US" dirty="0"/>
              <a:t>Pragmatic Levels</a:t>
            </a:r>
          </a:p>
        </p:txBody>
      </p:sp>
    </p:spTree>
    <p:extLst>
      <p:ext uri="{BB962C8B-B14F-4D97-AF65-F5344CB8AC3E}">
        <p14:creationId xmlns:p14="http://schemas.microsoft.com/office/powerpoint/2010/main" val="1434552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30175"/>
            <a:ext cx="11153775" cy="1325563"/>
          </a:xfrm>
        </p:spPr>
        <p:txBody>
          <a:bodyPr>
            <a:normAutofit fontScale="90000"/>
          </a:bodyPr>
          <a:lstStyle/>
          <a:p>
            <a:pPr algn="ctr"/>
            <a:r>
              <a:rPr lang="en-US" dirty="0"/>
              <a:t>  </a:t>
            </a:r>
            <a:br>
              <a:rPr lang="en-US" dirty="0"/>
            </a:br>
            <a:r>
              <a:rPr lang="en-US" dirty="0"/>
              <a:t>One Size Does Not Fit All for Various</a:t>
            </a:r>
            <a:br>
              <a:rPr lang="en-US" dirty="0"/>
            </a:br>
            <a:r>
              <a:rPr lang="en-US" dirty="0"/>
              <a:t>Data Research Repository Project Needs</a:t>
            </a:r>
          </a:p>
        </p:txBody>
      </p:sp>
      <p:sp>
        <p:nvSpPr>
          <p:cNvPr id="3" name="Content Placeholder 2"/>
          <p:cNvSpPr>
            <a:spLocks noGrp="1"/>
          </p:cNvSpPr>
          <p:nvPr>
            <p:ph idx="1"/>
          </p:nvPr>
        </p:nvSpPr>
        <p:spPr>
          <a:xfrm>
            <a:off x="619125" y="1966912"/>
            <a:ext cx="5819775" cy="4525963"/>
          </a:xfrm>
        </p:spPr>
        <p:txBody>
          <a:bodyPr>
            <a:normAutofit/>
          </a:bodyPr>
          <a:lstStyle/>
          <a:p>
            <a:pPr marL="0" indent="0">
              <a:buNone/>
            </a:pPr>
            <a:r>
              <a:rPr lang="en-US" b="1" dirty="0"/>
              <a:t>Many Types of Data Projects (Sizes)</a:t>
            </a:r>
          </a:p>
          <a:p>
            <a:pPr marL="0" indent="0">
              <a:buNone/>
            </a:pPr>
            <a:r>
              <a:rPr lang="en-US" dirty="0"/>
              <a:t>1) Normal range </a:t>
            </a:r>
            <a:r>
              <a:rPr lang="en-US" sz="1800" dirty="0"/>
              <a:t>(&lt;4GB Files &lt;10GB Datasets)</a:t>
            </a:r>
            <a:br>
              <a:rPr lang="en-US" dirty="0"/>
            </a:br>
            <a:r>
              <a:rPr lang="en-US" sz="1800" dirty="0"/>
              <a:t>Files/Data Fit on Server/Cloud, may be uploaded to  the Data Repository, 4GB files, 10GB Datasets)</a:t>
            </a:r>
            <a:br>
              <a:rPr lang="en-US" sz="1800" dirty="0"/>
            </a:br>
            <a:endParaRPr lang="en-US" sz="1800" dirty="0"/>
          </a:p>
          <a:p>
            <a:pPr marL="0" indent="0">
              <a:buNone/>
            </a:pPr>
            <a:r>
              <a:rPr lang="en-US" dirty="0"/>
              <a:t>2) Large Projects, Bigger Data &lt;TB</a:t>
            </a:r>
            <a:br>
              <a:rPr lang="en-US" dirty="0"/>
            </a:br>
            <a:r>
              <a:rPr lang="en-US" sz="1800" dirty="0"/>
              <a:t>(Data may require  specialized university IT Support, i.e. terabyte/petabyte tape drives, Pointers, Checksums)</a:t>
            </a:r>
            <a:br>
              <a:rPr lang="en-US" sz="1800" dirty="0"/>
            </a:br>
            <a:endParaRPr lang="en-US" sz="1800" dirty="0"/>
          </a:p>
          <a:p>
            <a:pPr marL="0" indent="0">
              <a:spcBef>
                <a:spcPts val="0"/>
              </a:spcBef>
              <a:buNone/>
            </a:pPr>
            <a:r>
              <a:rPr lang="en-US" dirty="0"/>
              <a:t>3) Huge Projects,  Big Data  </a:t>
            </a:r>
            <a:br>
              <a:rPr lang="en-US" dirty="0"/>
            </a:br>
            <a:r>
              <a:rPr lang="en-US" sz="1800" dirty="0"/>
              <a:t>(Projects require </a:t>
            </a:r>
            <a:r>
              <a:rPr lang="en-US" sz="1800" dirty="0" err="1"/>
              <a:t>consortial</a:t>
            </a:r>
            <a:r>
              <a:rPr lang="en-US" sz="1800" dirty="0"/>
              <a:t> possibilities, national models,  </a:t>
            </a:r>
            <a:r>
              <a:rPr lang="en-US" sz="1800" b="1" dirty="0"/>
              <a:t>Texas Advanced Computer Center TAAC</a:t>
            </a:r>
            <a:r>
              <a:rPr lang="en-US" sz="1800" dirty="0"/>
              <a:t>, </a:t>
            </a:r>
            <a:r>
              <a:rPr lang="en-US" sz="1800" dirty="0" err="1"/>
              <a:t>Lyrasis</a:t>
            </a:r>
            <a:r>
              <a:rPr lang="en-US" sz="1800" dirty="0"/>
              <a:t>, </a:t>
            </a:r>
            <a:r>
              <a:rPr lang="en-US" sz="1800" dirty="0" err="1"/>
              <a:t>Duracloud</a:t>
            </a:r>
            <a:r>
              <a:rPr lang="en-US" sz="1800" dirty="0"/>
              <a:t>, AWS S3, Custom Solutions)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15176" y="2343151"/>
            <a:ext cx="3619499" cy="3619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164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6AA69-B4AF-CE4E-FA4F-8B2781EC98C7}"/>
              </a:ext>
            </a:extLst>
          </p:cNvPr>
          <p:cNvSpPr>
            <a:spLocks noGrp="1"/>
          </p:cNvSpPr>
          <p:nvPr>
            <p:ph type="title"/>
          </p:nvPr>
        </p:nvSpPr>
        <p:spPr>
          <a:xfrm>
            <a:off x="838199" y="365125"/>
            <a:ext cx="11107615" cy="1325563"/>
          </a:xfrm>
        </p:spPr>
        <p:txBody>
          <a:bodyPr/>
          <a:lstStyle/>
          <a:p>
            <a:pPr algn="ctr"/>
            <a:r>
              <a:rPr lang="en-US" dirty="0"/>
              <a:t>Present  Sizes of Texas Data Repository Datasets</a:t>
            </a:r>
            <a:br>
              <a:rPr lang="en-US" dirty="0"/>
            </a:br>
            <a:r>
              <a:rPr lang="en-US" sz="2000" dirty="0"/>
              <a:t>Most 1MB &lt;1GB, Greater than 10 GB+ Rare</a:t>
            </a:r>
          </a:p>
        </p:txBody>
      </p:sp>
      <p:pic>
        <p:nvPicPr>
          <p:cNvPr id="5" name="Picture 4">
            <a:extLst>
              <a:ext uri="{FF2B5EF4-FFF2-40B4-BE49-F238E27FC236}">
                <a16:creationId xmlns:a16="http://schemas.microsoft.com/office/drawing/2014/main" id="{5A9389F2-B034-06EB-EE05-78FDEDCA22EC}"/>
              </a:ext>
            </a:extLst>
          </p:cNvPr>
          <p:cNvPicPr>
            <a:picLocks noChangeAspect="1"/>
          </p:cNvPicPr>
          <p:nvPr/>
        </p:nvPicPr>
        <p:blipFill>
          <a:blip r:embed="rId2"/>
          <a:stretch>
            <a:fillRect/>
          </a:stretch>
        </p:blipFill>
        <p:spPr>
          <a:xfrm>
            <a:off x="984202" y="1442837"/>
            <a:ext cx="8757676" cy="5415163"/>
          </a:xfrm>
          <a:prstGeom prst="rect">
            <a:avLst/>
          </a:prstGeom>
        </p:spPr>
      </p:pic>
      <p:pic>
        <p:nvPicPr>
          <p:cNvPr id="6" name="Picture 5">
            <a:extLst>
              <a:ext uri="{FF2B5EF4-FFF2-40B4-BE49-F238E27FC236}">
                <a16:creationId xmlns:a16="http://schemas.microsoft.com/office/drawing/2014/main" id="{EB8ADC08-D389-E2E9-6193-6D7DA729EFB8}"/>
              </a:ext>
            </a:extLst>
          </p:cNvPr>
          <p:cNvPicPr>
            <a:picLocks noChangeAspect="1"/>
          </p:cNvPicPr>
          <p:nvPr/>
        </p:nvPicPr>
        <p:blipFill>
          <a:blip r:embed="rId3"/>
          <a:stretch>
            <a:fillRect/>
          </a:stretch>
        </p:blipFill>
        <p:spPr>
          <a:xfrm>
            <a:off x="3472960" y="2066925"/>
            <a:ext cx="3059724" cy="4791075"/>
          </a:xfrm>
          <a:prstGeom prst="rect">
            <a:avLst/>
          </a:prstGeom>
        </p:spPr>
      </p:pic>
      <p:sp>
        <p:nvSpPr>
          <p:cNvPr id="3" name="TextBox 2">
            <a:extLst>
              <a:ext uri="{FF2B5EF4-FFF2-40B4-BE49-F238E27FC236}">
                <a16:creationId xmlns:a16="http://schemas.microsoft.com/office/drawing/2014/main" id="{6031C13C-C419-060E-8EC0-D2DE404ADA40}"/>
              </a:ext>
            </a:extLst>
          </p:cNvPr>
          <p:cNvSpPr txBox="1"/>
          <p:nvPr/>
        </p:nvSpPr>
        <p:spPr>
          <a:xfrm>
            <a:off x="7429500" y="6162675"/>
            <a:ext cx="3841116" cy="400110"/>
          </a:xfrm>
          <a:prstGeom prst="rect">
            <a:avLst/>
          </a:prstGeom>
          <a:noFill/>
        </p:spPr>
        <p:txBody>
          <a:bodyPr wrap="none" rtlCol="0">
            <a:spAutoFit/>
          </a:bodyPr>
          <a:lstStyle/>
          <a:p>
            <a:r>
              <a:rPr lang="en-US" sz="1000" dirty="0"/>
              <a:t>Waugh, L. Texas State University Annual </a:t>
            </a:r>
            <a:br>
              <a:rPr lang="en-US" sz="1000" dirty="0"/>
            </a:br>
            <a:r>
              <a:rPr lang="en-US" sz="1000" dirty="0"/>
              <a:t>Usage Report 2020: TXST </a:t>
            </a:r>
            <a:r>
              <a:rPr lang="en-US" sz="1000" dirty="0" err="1"/>
              <a:t>Dataverse</a:t>
            </a:r>
            <a:r>
              <a:rPr lang="en-US" sz="1000" dirty="0"/>
              <a:t> Repository. Texas State University</a:t>
            </a:r>
          </a:p>
        </p:txBody>
      </p:sp>
      <p:sp>
        <p:nvSpPr>
          <p:cNvPr id="4" name="TextBox 3">
            <a:extLst>
              <a:ext uri="{FF2B5EF4-FFF2-40B4-BE49-F238E27FC236}">
                <a16:creationId xmlns:a16="http://schemas.microsoft.com/office/drawing/2014/main" id="{AE3159C1-4719-202B-130E-A57D3820D62E}"/>
              </a:ext>
            </a:extLst>
          </p:cNvPr>
          <p:cNvSpPr txBox="1"/>
          <p:nvPr/>
        </p:nvSpPr>
        <p:spPr>
          <a:xfrm>
            <a:off x="5486401" y="2439627"/>
            <a:ext cx="264408"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F46989A4-171A-3378-4183-1BFB1E920581}"/>
              </a:ext>
            </a:extLst>
          </p:cNvPr>
          <p:cNvSpPr txBox="1"/>
          <p:nvPr/>
        </p:nvSpPr>
        <p:spPr>
          <a:xfrm>
            <a:off x="4107655" y="2439627"/>
            <a:ext cx="301686" cy="369332"/>
          </a:xfrm>
          <a:prstGeom prst="rect">
            <a:avLst/>
          </a:prstGeom>
          <a:noFill/>
        </p:spPr>
        <p:txBody>
          <a:bodyPr wrap="none" rtlCol="0">
            <a:spAutoFit/>
          </a:bodyPr>
          <a:lstStyle/>
          <a:p>
            <a:r>
              <a:rPr lang="en-US" dirty="0"/>
              <a:t>2</a:t>
            </a:r>
          </a:p>
        </p:txBody>
      </p:sp>
    </p:spTree>
    <p:extLst>
      <p:ext uri="{BB962C8B-B14F-4D97-AF65-F5344CB8AC3E}">
        <p14:creationId xmlns:p14="http://schemas.microsoft.com/office/powerpoint/2010/main" val="3655899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8A181-DBDE-9FBB-3215-D4032AF40905}"/>
              </a:ext>
            </a:extLst>
          </p:cNvPr>
          <p:cNvSpPr>
            <a:spLocks noGrp="1"/>
          </p:cNvSpPr>
          <p:nvPr>
            <p:ph type="title"/>
          </p:nvPr>
        </p:nvSpPr>
        <p:spPr/>
        <p:txBody>
          <a:bodyPr>
            <a:normAutofit/>
          </a:bodyPr>
          <a:lstStyle/>
          <a:p>
            <a:pPr algn="ctr"/>
            <a:r>
              <a:rPr lang="en-US" dirty="0"/>
              <a:t>Beta Prototyping Big &amp; Bigger Data Options</a:t>
            </a:r>
            <a:br>
              <a:rPr lang="en-US" dirty="0"/>
            </a:br>
            <a:r>
              <a:rPr lang="en-US" sz="2400" dirty="0"/>
              <a:t>2020-2022</a:t>
            </a:r>
          </a:p>
        </p:txBody>
      </p:sp>
      <p:pic>
        <p:nvPicPr>
          <p:cNvPr id="5" name="Picture 4">
            <a:extLst>
              <a:ext uri="{FF2B5EF4-FFF2-40B4-BE49-F238E27FC236}">
                <a16:creationId xmlns:a16="http://schemas.microsoft.com/office/drawing/2014/main" id="{FE875972-32E8-7F5D-0813-71094DB53AD6}"/>
              </a:ext>
            </a:extLst>
          </p:cNvPr>
          <p:cNvPicPr>
            <a:picLocks noChangeAspect="1"/>
          </p:cNvPicPr>
          <p:nvPr/>
        </p:nvPicPr>
        <p:blipFill>
          <a:blip r:embed="rId2"/>
          <a:stretch>
            <a:fillRect/>
          </a:stretch>
        </p:blipFill>
        <p:spPr>
          <a:xfrm>
            <a:off x="6195459" y="1730399"/>
            <a:ext cx="5996541" cy="4124349"/>
          </a:xfrm>
          <a:prstGeom prst="rect">
            <a:avLst/>
          </a:prstGeom>
        </p:spPr>
      </p:pic>
      <p:pic>
        <p:nvPicPr>
          <p:cNvPr id="6" name="Picture 5">
            <a:extLst>
              <a:ext uri="{FF2B5EF4-FFF2-40B4-BE49-F238E27FC236}">
                <a16:creationId xmlns:a16="http://schemas.microsoft.com/office/drawing/2014/main" id="{2E14C6E1-7ED7-CFFC-1E9F-763A88ED5A37}"/>
              </a:ext>
            </a:extLst>
          </p:cNvPr>
          <p:cNvPicPr>
            <a:picLocks noChangeAspect="1"/>
          </p:cNvPicPr>
          <p:nvPr/>
        </p:nvPicPr>
        <p:blipFill>
          <a:blip r:embed="rId3"/>
          <a:stretch>
            <a:fillRect/>
          </a:stretch>
        </p:blipFill>
        <p:spPr>
          <a:xfrm>
            <a:off x="382465" y="1405794"/>
            <a:ext cx="4488665" cy="4488665"/>
          </a:xfrm>
          <a:prstGeom prst="rect">
            <a:avLst/>
          </a:prstGeom>
        </p:spPr>
      </p:pic>
      <p:pic>
        <p:nvPicPr>
          <p:cNvPr id="3" name="Picture 2">
            <a:extLst>
              <a:ext uri="{FF2B5EF4-FFF2-40B4-BE49-F238E27FC236}">
                <a16:creationId xmlns:a16="http://schemas.microsoft.com/office/drawing/2014/main" id="{C0F2E3D4-5AE1-C75E-5885-41F96C6F72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80339" y="4792062"/>
            <a:ext cx="3578336" cy="1203789"/>
          </a:xfrm>
          <a:prstGeom prst="rect">
            <a:avLst/>
          </a:prstGeom>
        </p:spPr>
      </p:pic>
      <p:pic>
        <p:nvPicPr>
          <p:cNvPr id="4" name="Picture 3">
            <a:extLst>
              <a:ext uri="{FF2B5EF4-FFF2-40B4-BE49-F238E27FC236}">
                <a16:creationId xmlns:a16="http://schemas.microsoft.com/office/drawing/2014/main" id="{BC453F7C-DFA8-B46D-3676-AFD27D451F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2791" y="2996345"/>
            <a:ext cx="2265210" cy="865310"/>
          </a:xfrm>
          <a:prstGeom prst="rect">
            <a:avLst/>
          </a:prstGeom>
        </p:spPr>
      </p:pic>
      <p:pic>
        <p:nvPicPr>
          <p:cNvPr id="8" name="Picture 7">
            <a:extLst>
              <a:ext uri="{FF2B5EF4-FFF2-40B4-BE49-F238E27FC236}">
                <a16:creationId xmlns:a16="http://schemas.microsoft.com/office/drawing/2014/main" id="{1024AA83-8FCE-8234-4EBB-045D5D3B49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24600" y="5894459"/>
            <a:ext cx="1785384" cy="847301"/>
          </a:xfrm>
          <a:prstGeom prst="rect">
            <a:avLst/>
          </a:prstGeom>
        </p:spPr>
      </p:pic>
      <p:sp>
        <p:nvSpPr>
          <p:cNvPr id="9" name="TextBox 8">
            <a:extLst>
              <a:ext uri="{FF2B5EF4-FFF2-40B4-BE49-F238E27FC236}">
                <a16:creationId xmlns:a16="http://schemas.microsoft.com/office/drawing/2014/main" id="{97BB1148-3081-B0B1-9A1B-46327094E45E}"/>
              </a:ext>
            </a:extLst>
          </p:cNvPr>
          <p:cNvSpPr txBox="1"/>
          <p:nvPr/>
        </p:nvSpPr>
        <p:spPr>
          <a:xfrm>
            <a:off x="9277350" y="6115050"/>
            <a:ext cx="2347502" cy="646331"/>
          </a:xfrm>
          <a:prstGeom prst="rect">
            <a:avLst/>
          </a:prstGeom>
          <a:noFill/>
        </p:spPr>
        <p:txBody>
          <a:bodyPr wrap="none" rtlCol="0">
            <a:spAutoFit/>
          </a:bodyPr>
          <a:lstStyle/>
          <a:p>
            <a:r>
              <a:rPr lang="en-US" dirty="0"/>
              <a:t>&lt;20 GB Upload</a:t>
            </a:r>
            <a:br>
              <a:rPr lang="en-US" dirty="0"/>
            </a:br>
            <a:r>
              <a:rPr lang="en-US" dirty="0"/>
              <a:t>(Download Challenges)</a:t>
            </a:r>
          </a:p>
        </p:txBody>
      </p:sp>
      <p:sp>
        <p:nvSpPr>
          <p:cNvPr id="10" name="TextBox 9">
            <a:extLst>
              <a:ext uri="{FF2B5EF4-FFF2-40B4-BE49-F238E27FC236}">
                <a16:creationId xmlns:a16="http://schemas.microsoft.com/office/drawing/2014/main" id="{D2FFA5B8-181E-A8CC-ECE2-2B5AA3751C61}"/>
              </a:ext>
            </a:extLst>
          </p:cNvPr>
          <p:cNvSpPr txBox="1"/>
          <p:nvPr/>
        </p:nvSpPr>
        <p:spPr>
          <a:xfrm>
            <a:off x="1104900" y="5995851"/>
            <a:ext cx="4488665" cy="646331"/>
          </a:xfrm>
          <a:prstGeom prst="rect">
            <a:avLst/>
          </a:prstGeom>
          <a:noFill/>
        </p:spPr>
        <p:txBody>
          <a:bodyPr wrap="none" rtlCol="0">
            <a:spAutoFit/>
          </a:bodyPr>
          <a:lstStyle/>
          <a:p>
            <a:r>
              <a:rPr lang="en-US" dirty="0"/>
              <a:t>Up to 300 GB/dataset</a:t>
            </a:r>
            <a:br>
              <a:rPr lang="en-US" dirty="0"/>
            </a:br>
            <a:r>
              <a:rPr lang="en-US" dirty="0"/>
              <a:t>Fee Based Institutional Model 7.5/13.5 K/Year</a:t>
            </a:r>
          </a:p>
        </p:txBody>
      </p:sp>
    </p:spTree>
    <p:extLst>
      <p:ext uri="{BB962C8B-B14F-4D97-AF65-F5344CB8AC3E}">
        <p14:creationId xmlns:p14="http://schemas.microsoft.com/office/powerpoint/2010/main" val="3509188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1437</TotalTime>
  <Words>2132</Words>
  <Application>Microsoft Office PowerPoint</Application>
  <PresentationFormat>Widescreen</PresentationFormat>
  <Paragraphs>134</Paragraphs>
  <Slides>39</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Lato</vt:lpstr>
      <vt:lpstr>Times New Roman</vt:lpstr>
      <vt:lpstr>Tw Cen MT</vt:lpstr>
      <vt:lpstr>Verdana</vt:lpstr>
      <vt:lpstr>Office Theme</vt:lpstr>
      <vt:lpstr>Online  Data Research Repositories   From Research Data and Datasets  to  Artificial Intelligence and Discovery</vt:lpstr>
      <vt:lpstr>PowerPoint Presentation</vt:lpstr>
      <vt:lpstr>PowerPoint Presentation</vt:lpstr>
      <vt:lpstr>A Data Repository May Also Be Placed  Within a Larger Digital Scholarship Research Ecosystem </vt:lpstr>
      <vt:lpstr> Collocating Open Source  Digital Components  in a Networked  Research Ecosystem  Enables Larger Connections  and/or Network Effects  </vt:lpstr>
      <vt:lpstr> Together These Digital Ecosystem Components  Enable  the Academic Research Cycle</vt:lpstr>
      <vt:lpstr>   One Size Does Not Fit All for Various Data Research Repository Project Needs</vt:lpstr>
      <vt:lpstr>Present  Sizes of Texas Data Repository Datasets Most 1MB &lt;1GB, Greater than 10 GB+ Rare</vt:lpstr>
      <vt:lpstr>Beta Prototyping Big &amp; Bigger Data Options 2020-2022</vt:lpstr>
      <vt:lpstr>What New Data Repository Features  Would Users  Like to See in 2022?</vt:lpstr>
      <vt:lpstr>PowerPoint Presentation</vt:lpstr>
      <vt:lpstr>Dermatologist-Level Classification of Skin Cancer with Deep Neural Networks  2017, Nature, Esteva, Thrun et Al</vt:lpstr>
      <vt:lpstr>PowerPoint Presentation</vt:lpstr>
      <vt:lpstr>PowerPoint Presentation</vt:lpstr>
      <vt:lpstr>PowerPoint Presentation</vt:lpstr>
      <vt:lpstr>Questions &amp; Comments</vt:lpstr>
      <vt:lpstr>References and Further Resources</vt:lpstr>
      <vt:lpstr>PowerPoint Presentation</vt:lpstr>
      <vt:lpstr>PowerPoint Presentation</vt:lpstr>
      <vt:lpstr>PowerPoint Presentation</vt:lpstr>
      <vt:lpstr> Combining Data Centered Research Ecosystems  + Artificial Intelligence (Many New Possibilities for Global Open Science, New Insights and NewDiscovery)  </vt:lpstr>
      <vt:lpstr>PowerPoint Presentation</vt:lpstr>
      <vt:lpstr>Big,  Bigger Data  and  Big Data</vt:lpstr>
      <vt:lpstr>  What are the General Common Characteristics for a Data Repository and   Digital Scholarship Ecosystem?  </vt:lpstr>
      <vt:lpstr>     Texas State University Dataverse:  Can be configured as Single Instance  or as a Consortial Model  </vt:lpstr>
      <vt:lpstr>PowerPoint Presentation</vt:lpstr>
      <vt:lpstr> Together These Digital Ecosystem Components  Enable  the Academic Research Cycle</vt:lpstr>
      <vt:lpstr>The Research Data Repository Lifecycle  Setting Better Foundations &amp; Organization for AI Infrastructures</vt:lpstr>
      <vt:lpstr>Digital Scholarship Ecosystem Centered on Research Data Repository and Collections Repository</vt:lpstr>
      <vt:lpstr>Questions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Research Data Repositories, Digital Scholarly Ecosystems, Big Data and AI</dc:title>
  <dc:creator>Uzwyshyn, Raymond J</dc:creator>
  <cp:lastModifiedBy>Uzwyshyn, Raymond J</cp:lastModifiedBy>
  <cp:revision>46</cp:revision>
  <dcterms:created xsi:type="dcterms:W3CDTF">2022-06-22T19:52:31Z</dcterms:created>
  <dcterms:modified xsi:type="dcterms:W3CDTF">2022-07-13T14:34:47Z</dcterms:modified>
</cp:coreProperties>
</file>