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4" r:id="rId8"/>
    <p:sldId id="265" r:id="rId9"/>
    <p:sldId id="261" r:id="rId10"/>
    <p:sldId id="267" r:id="rId11"/>
    <p:sldId id="268" r:id="rId12"/>
    <p:sldId id="270" r:id="rId13"/>
    <p:sldId id="269" r:id="rId14"/>
    <p:sldId id="273" r:id="rId15"/>
    <p:sldId id="276" r:id="rId16"/>
    <p:sldId id="277" r:id="rId17"/>
    <p:sldId id="279" r:id="rId18"/>
    <p:sldId id="278" r:id="rId19"/>
    <p:sldId id="26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1781C-2E3A-443C-AB5E-261D4E564F9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0BA40-3C27-4928-A2AA-B90358FE38B4}">
      <dgm:prSet custT="1"/>
      <dgm:spPr/>
      <dgm:t>
        <a:bodyPr/>
        <a:lstStyle/>
        <a:p>
          <a:pPr algn="ctr"/>
          <a:r>
            <a:rPr lang="en-US" sz="2400" b="1" dirty="0"/>
            <a:t>PRIMARY</a:t>
          </a:r>
          <a:endParaRPr lang="en-US" sz="2400" dirty="0"/>
        </a:p>
      </dgm:t>
    </dgm:pt>
    <dgm:pt modelId="{1E99957F-3015-4803-95DA-FD1F0C87101A}" type="parTrans" cxnId="{28911D52-3784-4842-9094-0DAD12F3D581}">
      <dgm:prSet/>
      <dgm:spPr/>
      <dgm:t>
        <a:bodyPr/>
        <a:lstStyle/>
        <a:p>
          <a:endParaRPr lang="en-US"/>
        </a:p>
      </dgm:t>
    </dgm:pt>
    <dgm:pt modelId="{E723782B-A875-4C38-86BF-0A8B12CEFBC7}" type="sibTrans" cxnId="{28911D52-3784-4842-9094-0DAD12F3D581}">
      <dgm:prSet/>
      <dgm:spPr/>
      <dgm:t>
        <a:bodyPr/>
        <a:lstStyle/>
        <a:p>
          <a:endParaRPr lang="en-US"/>
        </a:p>
      </dgm:t>
    </dgm:pt>
    <dgm:pt modelId="{32B9CAF6-3D16-4928-AB9D-3E7D30DA2398}">
      <dgm:prSet custT="1"/>
      <dgm:spPr/>
      <dgm:t>
        <a:bodyPr/>
        <a:lstStyle/>
        <a:p>
          <a:pPr algn="l"/>
          <a:r>
            <a:rPr lang="en-US" sz="1800" dirty="0"/>
            <a:t>Digital Research Collections Repository (</a:t>
          </a:r>
          <a:r>
            <a:rPr lang="en-US" sz="1800" dirty="0" err="1"/>
            <a:t>Hyku</a:t>
          </a:r>
          <a:r>
            <a:rPr lang="en-US" sz="1800" dirty="0"/>
            <a:t> Commons, 2021)</a:t>
          </a:r>
          <a:br>
            <a:rPr lang="en-US" sz="1100" dirty="0"/>
          </a:br>
          <a:endParaRPr lang="en-US" sz="1100" dirty="0"/>
        </a:p>
      </dgm:t>
    </dgm:pt>
    <dgm:pt modelId="{37C8CE0B-0D72-497B-AB2E-3C1F1B5118D8}" type="parTrans" cxnId="{65D86DD8-FE60-40E7-BEDE-179C5FC5DE15}">
      <dgm:prSet/>
      <dgm:spPr/>
      <dgm:t>
        <a:bodyPr/>
        <a:lstStyle/>
        <a:p>
          <a:endParaRPr lang="en-US"/>
        </a:p>
      </dgm:t>
    </dgm:pt>
    <dgm:pt modelId="{C5F14AC1-C095-4B31-8E15-51C4C02FA626}" type="sibTrans" cxnId="{65D86DD8-FE60-40E7-BEDE-179C5FC5DE15}">
      <dgm:prSet/>
      <dgm:spPr/>
      <dgm:t>
        <a:bodyPr/>
        <a:lstStyle/>
        <a:p>
          <a:endParaRPr lang="en-US"/>
        </a:p>
      </dgm:t>
    </dgm:pt>
    <dgm:pt modelId="{98339BDF-4644-4420-98CB-CB326D4F7C3D}">
      <dgm:prSet custT="1"/>
      <dgm:spPr/>
      <dgm:t>
        <a:bodyPr/>
        <a:lstStyle/>
        <a:p>
          <a:r>
            <a:rPr lang="en-US" sz="2400" b="1" dirty="0"/>
            <a:t>TERTIARY</a:t>
          </a:r>
          <a:endParaRPr lang="en-US" sz="2400" dirty="0"/>
        </a:p>
      </dgm:t>
    </dgm:pt>
    <dgm:pt modelId="{85EFE04D-D6D8-4108-9BDC-3AA1EBAB0C6F}" type="parTrans" cxnId="{0E9573D1-0770-41C0-A746-F5A10C68DDB6}">
      <dgm:prSet/>
      <dgm:spPr/>
      <dgm:t>
        <a:bodyPr/>
        <a:lstStyle/>
        <a:p>
          <a:endParaRPr lang="en-US"/>
        </a:p>
      </dgm:t>
    </dgm:pt>
    <dgm:pt modelId="{5610D5B2-6BD9-4901-A47D-A8E0FED7EB7D}" type="sibTrans" cxnId="{0E9573D1-0770-41C0-A746-F5A10C68DDB6}">
      <dgm:prSet/>
      <dgm:spPr/>
      <dgm:t>
        <a:bodyPr/>
        <a:lstStyle/>
        <a:p>
          <a:endParaRPr lang="en-US"/>
        </a:p>
      </dgm:t>
    </dgm:pt>
    <dgm:pt modelId="{A1949FC2-6505-4960-8EAF-F45EEF038EE1}">
      <dgm:prSet/>
      <dgm:spPr/>
      <dgm:t>
        <a:bodyPr/>
        <a:lstStyle/>
        <a:p>
          <a:r>
            <a:rPr lang="en-US" sz="1200" dirty="0"/>
            <a:t>Electronic Thesis and Dissertation Management System (VIREO)</a:t>
          </a:r>
        </a:p>
      </dgm:t>
    </dgm:pt>
    <dgm:pt modelId="{D8FB1834-A0BA-4CC8-99B3-A5C9ECF6268A}" type="sibTrans" cxnId="{D579A052-3BDA-4E4C-BA3E-B489C52FC4E0}">
      <dgm:prSet/>
      <dgm:spPr/>
      <dgm:t>
        <a:bodyPr/>
        <a:lstStyle/>
        <a:p>
          <a:endParaRPr lang="en-US"/>
        </a:p>
      </dgm:t>
    </dgm:pt>
    <dgm:pt modelId="{BCABD873-2AB0-4720-8B62-2409168BCA20}" type="parTrans" cxnId="{D579A052-3BDA-4E4C-BA3E-B489C52FC4E0}">
      <dgm:prSet/>
      <dgm:spPr/>
      <dgm:t>
        <a:bodyPr/>
        <a:lstStyle/>
        <a:p>
          <a:endParaRPr lang="en-US"/>
        </a:p>
      </dgm:t>
    </dgm:pt>
    <dgm:pt modelId="{C2858497-5C7E-4799-9AC4-B12A54B4660A}">
      <dgm:prSet/>
      <dgm:spPr/>
      <dgm:t>
        <a:bodyPr/>
        <a:lstStyle/>
        <a:p>
          <a:r>
            <a:rPr lang="en-US" sz="1200" dirty="0"/>
            <a:t>User Interface/Content Management Software (OMEKA) </a:t>
          </a:r>
        </a:p>
      </dgm:t>
    </dgm:pt>
    <dgm:pt modelId="{8092B521-B881-4868-BD73-2AB08F5368EA}" type="sibTrans" cxnId="{8411DD2E-906A-441A-9C66-B190C8BB0BB0}">
      <dgm:prSet/>
      <dgm:spPr/>
      <dgm:t>
        <a:bodyPr/>
        <a:lstStyle/>
        <a:p>
          <a:endParaRPr lang="en-US"/>
        </a:p>
      </dgm:t>
    </dgm:pt>
    <dgm:pt modelId="{92F64CE4-1399-4CBC-B94A-F69FAE871756}" type="parTrans" cxnId="{8411DD2E-906A-441A-9C66-B190C8BB0BB0}">
      <dgm:prSet/>
      <dgm:spPr/>
      <dgm:t>
        <a:bodyPr/>
        <a:lstStyle/>
        <a:p>
          <a:endParaRPr lang="en-US"/>
        </a:p>
      </dgm:t>
    </dgm:pt>
    <dgm:pt modelId="{BCFCF076-495C-4E47-A603-750F3D5D9E85}">
      <dgm:prSet custT="1"/>
      <dgm:spPr/>
      <dgm:t>
        <a:bodyPr/>
        <a:lstStyle/>
        <a:p>
          <a:r>
            <a:rPr lang="en-US" sz="1200" dirty="0"/>
            <a:t>Identity Management System (ORCID)</a:t>
          </a:r>
        </a:p>
      </dgm:t>
    </dgm:pt>
    <dgm:pt modelId="{1108E394-2915-4FEE-9867-EA22A91AF284}" type="parTrans" cxnId="{F4BE4D78-CE2E-49E0-BF1B-E03ACF903E3A}">
      <dgm:prSet/>
      <dgm:spPr/>
      <dgm:t>
        <a:bodyPr/>
        <a:lstStyle/>
        <a:p>
          <a:endParaRPr lang="en-US"/>
        </a:p>
      </dgm:t>
    </dgm:pt>
    <dgm:pt modelId="{A05BF4DE-EF01-4011-8905-3447E7CAD9C8}" type="sibTrans" cxnId="{F4BE4D78-CE2E-49E0-BF1B-E03ACF903E3A}">
      <dgm:prSet/>
      <dgm:spPr/>
      <dgm:t>
        <a:bodyPr/>
        <a:lstStyle/>
        <a:p>
          <a:endParaRPr lang="en-US"/>
        </a:p>
      </dgm:t>
    </dgm:pt>
    <dgm:pt modelId="{B46983D7-5AF4-4FA2-A8E3-921772C00D5B}">
      <dgm:prSet custT="1"/>
      <dgm:spPr/>
      <dgm:t>
        <a:bodyPr/>
        <a:lstStyle/>
        <a:p>
          <a:r>
            <a:rPr lang="en-US" sz="1200" dirty="0"/>
            <a:t>Academic Journal Software (OJS3)</a:t>
          </a:r>
        </a:p>
      </dgm:t>
    </dgm:pt>
    <dgm:pt modelId="{898A6D8D-D55C-457C-9A87-1AE2315F656C}" type="parTrans" cxnId="{12FD17AA-7C5B-40E3-8D6D-93C058F05D57}">
      <dgm:prSet/>
      <dgm:spPr/>
      <dgm:t>
        <a:bodyPr/>
        <a:lstStyle/>
        <a:p>
          <a:endParaRPr lang="en-US"/>
        </a:p>
      </dgm:t>
    </dgm:pt>
    <dgm:pt modelId="{68D64438-20FA-49B2-8C22-A4F417F5ACFC}" type="sibTrans" cxnId="{12FD17AA-7C5B-40E3-8D6D-93C058F05D57}">
      <dgm:prSet/>
      <dgm:spPr/>
      <dgm:t>
        <a:bodyPr/>
        <a:lstStyle/>
        <a:p>
          <a:endParaRPr lang="en-US"/>
        </a:p>
      </dgm:t>
    </dgm:pt>
    <dgm:pt modelId="{E4250D52-E091-4F73-B51E-50041DCFB96C}">
      <dgm:prSet custT="1"/>
      <dgm:spPr/>
      <dgm:t>
        <a:bodyPr/>
        <a:lstStyle/>
        <a:p>
          <a:pPr algn="l"/>
          <a:r>
            <a:rPr lang="en-US" sz="1800" dirty="0"/>
            <a:t>Research Data Repository (</a:t>
          </a:r>
          <a:r>
            <a:rPr lang="en-US" sz="1800" dirty="0" err="1"/>
            <a:t>Dataverse</a:t>
          </a:r>
          <a:r>
            <a:rPr lang="en-US" sz="1800" dirty="0"/>
            <a:t>)</a:t>
          </a:r>
        </a:p>
      </dgm:t>
    </dgm:pt>
    <dgm:pt modelId="{ECFDD2B0-61FC-4A8A-BA98-E68E01C5591B}" type="sibTrans" cxnId="{1701BC03-E0FF-4281-9961-E241A8A01F20}">
      <dgm:prSet/>
      <dgm:spPr/>
      <dgm:t>
        <a:bodyPr/>
        <a:lstStyle/>
        <a:p>
          <a:endParaRPr lang="en-US"/>
        </a:p>
      </dgm:t>
    </dgm:pt>
    <dgm:pt modelId="{E7C06719-7902-4B2D-A6B4-150A08DC27DF}" type="parTrans" cxnId="{1701BC03-E0FF-4281-9961-E241A8A01F20}">
      <dgm:prSet/>
      <dgm:spPr/>
      <dgm:t>
        <a:bodyPr/>
        <a:lstStyle/>
        <a:p>
          <a:endParaRPr lang="en-US"/>
        </a:p>
      </dgm:t>
    </dgm:pt>
    <dgm:pt modelId="{811ECBBE-EAA9-4704-BAC0-5F0A472C3D06}" type="pres">
      <dgm:prSet presAssocID="{0891781C-2E3A-443C-AB5E-261D4E564F95}" presName="cycle" presStyleCnt="0">
        <dgm:presLayoutVars>
          <dgm:dir/>
          <dgm:resizeHandles val="exact"/>
        </dgm:presLayoutVars>
      </dgm:prSet>
      <dgm:spPr/>
    </dgm:pt>
    <dgm:pt modelId="{9A54EAF7-C038-4F21-B9F8-2DCAAE0052E7}" type="pres">
      <dgm:prSet presAssocID="{3780BA40-3C27-4928-A2AA-B90358FE38B4}" presName="dummy" presStyleCnt="0"/>
      <dgm:spPr/>
    </dgm:pt>
    <dgm:pt modelId="{0F9F82B3-617F-463F-807E-A6B4EFD0365E}" type="pres">
      <dgm:prSet presAssocID="{3780BA40-3C27-4928-A2AA-B90358FE38B4}" presName="node" presStyleLbl="revTx" presStyleIdx="0" presStyleCnt="2" custScaleX="131669" custRadScaleRad="93085" custRadScaleInc="-298996">
        <dgm:presLayoutVars>
          <dgm:bulletEnabled val="1"/>
        </dgm:presLayoutVars>
      </dgm:prSet>
      <dgm:spPr/>
    </dgm:pt>
    <dgm:pt modelId="{756105E2-35C6-4485-8B91-BE4CE4931694}" type="pres">
      <dgm:prSet presAssocID="{E723782B-A875-4C38-86BF-0A8B12CEFBC7}" presName="sibTrans" presStyleLbl="node1" presStyleIdx="0" presStyleCnt="2"/>
      <dgm:spPr/>
    </dgm:pt>
    <dgm:pt modelId="{4224D3ED-5179-4172-8D76-24098B523F9D}" type="pres">
      <dgm:prSet presAssocID="{98339BDF-4644-4420-98CB-CB326D4F7C3D}" presName="dummy" presStyleCnt="0"/>
      <dgm:spPr/>
    </dgm:pt>
    <dgm:pt modelId="{1B6DE6C1-3A9F-44E3-8F56-7DDDD4973569}" type="pres">
      <dgm:prSet presAssocID="{98339BDF-4644-4420-98CB-CB326D4F7C3D}" presName="node" presStyleLbl="revTx" presStyleIdx="1" presStyleCnt="2" custScaleX="121832" custRadScaleRad="105716" custRadScaleInc="-298613">
        <dgm:presLayoutVars>
          <dgm:bulletEnabled val="1"/>
        </dgm:presLayoutVars>
      </dgm:prSet>
      <dgm:spPr/>
    </dgm:pt>
    <dgm:pt modelId="{A3E4BAFF-03B8-4A81-A451-76424EDB7F22}" type="pres">
      <dgm:prSet presAssocID="{5610D5B2-6BD9-4901-A47D-A8E0FED7EB7D}" presName="sibTrans" presStyleLbl="node1" presStyleIdx="1" presStyleCnt="2"/>
      <dgm:spPr/>
    </dgm:pt>
  </dgm:ptLst>
  <dgm:cxnLst>
    <dgm:cxn modelId="{1701BC03-E0FF-4281-9961-E241A8A01F20}" srcId="{3780BA40-3C27-4928-A2AA-B90358FE38B4}" destId="{E4250D52-E091-4F73-B51E-50041DCFB96C}" srcOrd="0" destOrd="0" parTransId="{E7C06719-7902-4B2D-A6B4-150A08DC27DF}" sibTransId="{ECFDD2B0-61FC-4A8A-BA98-E68E01C5591B}"/>
    <dgm:cxn modelId="{8411DD2E-906A-441A-9C66-B190C8BB0BB0}" srcId="{98339BDF-4644-4420-98CB-CB326D4F7C3D}" destId="{C2858497-5C7E-4799-9AC4-B12A54B4660A}" srcOrd="3" destOrd="0" parTransId="{92F64CE4-1399-4CBC-B94A-F69FAE871756}" sibTransId="{8092B521-B881-4868-BD73-2AB08F5368EA}"/>
    <dgm:cxn modelId="{66312D34-E00F-4201-8B08-E6169F0A2D4F}" type="presOf" srcId="{32B9CAF6-3D16-4928-AB9D-3E7D30DA2398}" destId="{0F9F82B3-617F-463F-807E-A6B4EFD0365E}" srcOrd="0" destOrd="2" presId="urn:microsoft.com/office/officeart/2005/8/layout/cycle1"/>
    <dgm:cxn modelId="{E3B18C49-5727-4A31-A0A8-F93C2A180A43}" type="presOf" srcId="{3780BA40-3C27-4928-A2AA-B90358FE38B4}" destId="{0F9F82B3-617F-463F-807E-A6B4EFD0365E}" srcOrd="0" destOrd="0" presId="urn:microsoft.com/office/officeart/2005/8/layout/cycle1"/>
    <dgm:cxn modelId="{6046C26D-711E-4366-9B60-B08BA1D1525F}" type="presOf" srcId="{98339BDF-4644-4420-98CB-CB326D4F7C3D}" destId="{1B6DE6C1-3A9F-44E3-8F56-7DDDD4973569}" srcOrd="0" destOrd="0" presId="urn:microsoft.com/office/officeart/2005/8/layout/cycle1"/>
    <dgm:cxn modelId="{28911D52-3784-4842-9094-0DAD12F3D581}" srcId="{0891781C-2E3A-443C-AB5E-261D4E564F95}" destId="{3780BA40-3C27-4928-A2AA-B90358FE38B4}" srcOrd="0" destOrd="0" parTransId="{1E99957F-3015-4803-95DA-FD1F0C87101A}" sibTransId="{E723782B-A875-4C38-86BF-0A8B12CEFBC7}"/>
    <dgm:cxn modelId="{D579A052-3BDA-4E4C-BA3E-B489C52FC4E0}" srcId="{98339BDF-4644-4420-98CB-CB326D4F7C3D}" destId="{A1949FC2-6505-4960-8EAF-F45EEF038EE1}" srcOrd="0" destOrd="0" parTransId="{BCABD873-2AB0-4720-8B62-2409168BCA20}" sibTransId="{D8FB1834-A0BA-4CC8-99B3-A5C9ECF6268A}"/>
    <dgm:cxn modelId="{6242DB72-9987-422B-AAAF-F25850D2ED36}" type="presOf" srcId="{B46983D7-5AF4-4FA2-A8E3-921772C00D5B}" destId="{1B6DE6C1-3A9F-44E3-8F56-7DDDD4973569}" srcOrd="0" destOrd="3" presId="urn:microsoft.com/office/officeart/2005/8/layout/cycle1"/>
    <dgm:cxn modelId="{F4BE4D78-CE2E-49E0-BF1B-E03ACF903E3A}" srcId="{98339BDF-4644-4420-98CB-CB326D4F7C3D}" destId="{BCFCF076-495C-4E47-A603-750F3D5D9E85}" srcOrd="1" destOrd="0" parTransId="{1108E394-2915-4FEE-9867-EA22A91AF284}" sibTransId="{A05BF4DE-EF01-4011-8905-3447E7CAD9C8}"/>
    <dgm:cxn modelId="{FA611292-C130-4DF5-ACE5-D72609CFCC11}" type="presOf" srcId="{0891781C-2E3A-443C-AB5E-261D4E564F95}" destId="{811ECBBE-EAA9-4704-BAC0-5F0A472C3D06}" srcOrd="0" destOrd="0" presId="urn:microsoft.com/office/officeart/2005/8/layout/cycle1"/>
    <dgm:cxn modelId="{C532619F-4D24-4783-9030-61BA85F68C43}" type="presOf" srcId="{A1949FC2-6505-4960-8EAF-F45EEF038EE1}" destId="{1B6DE6C1-3A9F-44E3-8F56-7DDDD4973569}" srcOrd="0" destOrd="1" presId="urn:microsoft.com/office/officeart/2005/8/layout/cycle1"/>
    <dgm:cxn modelId="{794C61A6-1525-42D9-81B6-3342458A8721}" type="presOf" srcId="{C2858497-5C7E-4799-9AC4-B12A54B4660A}" destId="{1B6DE6C1-3A9F-44E3-8F56-7DDDD4973569}" srcOrd="0" destOrd="4" presId="urn:microsoft.com/office/officeart/2005/8/layout/cycle1"/>
    <dgm:cxn modelId="{12FD17AA-7C5B-40E3-8D6D-93C058F05D57}" srcId="{98339BDF-4644-4420-98CB-CB326D4F7C3D}" destId="{B46983D7-5AF4-4FA2-A8E3-921772C00D5B}" srcOrd="2" destOrd="0" parTransId="{898A6D8D-D55C-457C-9A87-1AE2315F656C}" sibTransId="{68D64438-20FA-49B2-8C22-A4F417F5ACFC}"/>
    <dgm:cxn modelId="{62C487AB-A14A-468E-BCBA-0875515270B3}" type="presOf" srcId="{E4250D52-E091-4F73-B51E-50041DCFB96C}" destId="{0F9F82B3-617F-463F-807E-A6B4EFD0365E}" srcOrd="0" destOrd="1" presId="urn:microsoft.com/office/officeart/2005/8/layout/cycle1"/>
    <dgm:cxn modelId="{294795B3-2A89-4995-B6EC-D438B2E48C3D}" type="presOf" srcId="{BCFCF076-495C-4E47-A603-750F3D5D9E85}" destId="{1B6DE6C1-3A9F-44E3-8F56-7DDDD4973569}" srcOrd="0" destOrd="2" presId="urn:microsoft.com/office/officeart/2005/8/layout/cycle1"/>
    <dgm:cxn modelId="{89F028C8-ADD1-4E0E-904F-2D455B92DF7A}" type="presOf" srcId="{E723782B-A875-4C38-86BF-0A8B12CEFBC7}" destId="{756105E2-35C6-4485-8B91-BE4CE4931694}" srcOrd="0" destOrd="0" presId="urn:microsoft.com/office/officeart/2005/8/layout/cycle1"/>
    <dgm:cxn modelId="{0E9573D1-0770-41C0-A746-F5A10C68DDB6}" srcId="{0891781C-2E3A-443C-AB5E-261D4E564F95}" destId="{98339BDF-4644-4420-98CB-CB326D4F7C3D}" srcOrd="1" destOrd="0" parTransId="{85EFE04D-D6D8-4108-9BDC-3AA1EBAB0C6F}" sibTransId="{5610D5B2-6BD9-4901-A47D-A8E0FED7EB7D}"/>
    <dgm:cxn modelId="{65D86DD8-FE60-40E7-BEDE-179C5FC5DE15}" srcId="{3780BA40-3C27-4928-A2AA-B90358FE38B4}" destId="{32B9CAF6-3D16-4928-AB9D-3E7D30DA2398}" srcOrd="1" destOrd="0" parTransId="{37C8CE0B-0D72-497B-AB2E-3C1F1B5118D8}" sibTransId="{C5F14AC1-C095-4B31-8E15-51C4C02FA626}"/>
    <dgm:cxn modelId="{14A65FE5-CE09-490B-83AE-2BB77E047F1B}" type="presOf" srcId="{5610D5B2-6BD9-4901-A47D-A8E0FED7EB7D}" destId="{A3E4BAFF-03B8-4A81-A451-76424EDB7F22}" srcOrd="0" destOrd="0" presId="urn:microsoft.com/office/officeart/2005/8/layout/cycle1"/>
    <dgm:cxn modelId="{1CA19D73-5111-426B-A005-9636DE4455ED}" type="presParOf" srcId="{811ECBBE-EAA9-4704-BAC0-5F0A472C3D06}" destId="{9A54EAF7-C038-4F21-B9F8-2DCAAE0052E7}" srcOrd="0" destOrd="0" presId="urn:microsoft.com/office/officeart/2005/8/layout/cycle1"/>
    <dgm:cxn modelId="{0FFBD427-64C3-4C0B-BDC7-0D5CA16DB9B5}" type="presParOf" srcId="{811ECBBE-EAA9-4704-BAC0-5F0A472C3D06}" destId="{0F9F82B3-617F-463F-807E-A6B4EFD0365E}" srcOrd="1" destOrd="0" presId="urn:microsoft.com/office/officeart/2005/8/layout/cycle1"/>
    <dgm:cxn modelId="{3D8CB7EF-67F2-4DE0-821C-36A208A8605F}" type="presParOf" srcId="{811ECBBE-EAA9-4704-BAC0-5F0A472C3D06}" destId="{756105E2-35C6-4485-8B91-BE4CE4931694}" srcOrd="2" destOrd="0" presId="urn:microsoft.com/office/officeart/2005/8/layout/cycle1"/>
    <dgm:cxn modelId="{12B83BED-B5BC-416B-A4F7-A382BD6E59C9}" type="presParOf" srcId="{811ECBBE-EAA9-4704-BAC0-5F0A472C3D06}" destId="{4224D3ED-5179-4172-8D76-24098B523F9D}" srcOrd="3" destOrd="0" presId="urn:microsoft.com/office/officeart/2005/8/layout/cycle1"/>
    <dgm:cxn modelId="{DE9AEFBD-394E-4228-A5BC-413AF89FA938}" type="presParOf" srcId="{811ECBBE-EAA9-4704-BAC0-5F0A472C3D06}" destId="{1B6DE6C1-3A9F-44E3-8F56-7DDDD4973569}" srcOrd="4" destOrd="0" presId="urn:microsoft.com/office/officeart/2005/8/layout/cycle1"/>
    <dgm:cxn modelId="{A9F60AAC-E7D8-49FC-AD4E-7A16CCE50B6E}" type="presParOf" srcId="{811ECBBE-EAA9-4704-BAC0-5F0A472C3D06}" destId="{A3E4BAFF-03B8-4A81-A451-76424EDB7F22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82B3-617F-463F-807E-A6B4EFD0365E}">
      <dsp:nvSpPr>
        <dsp:cNvPr id="0" name=""/>
        <dsp:cNvSpPr/>
      </dsp:nvSpPr>
      <dsp:spPr>
        <a:xfrm>
          <a:off x="0" y="1528330"/>
          <a:ext cx="2927522" cy="222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PRIMARY</a:t>
          </a: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Research Data Repository (</a:t>
          </a:r>
          <a:r>
            <a:rPr lang="en-US" sz="1800" kern="1200" dirty="0" err="1"/>
            <a:t>Dataverse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Digital Research Collections Repository (</a:t>
          </a:r>
          <a:r>
            <a:rPr lang="en-US" sz="1800" kern="1200" dirty="0" err="1"/>
            <a:t>Hyku</a:t>
          </a:r>
          <a:r>
            <a:rPr lang="en-US" sz="1800" kern="1200" dirty="0"/>
            <a:t> Commons, 2021)</a:t>
          </a:r>
          <a:br>
            <a:rPr lang="en-US" sz="1100" kern="1200" dirty="0"/>
          </a:br>
          <a:endParaRPr lang="en-US" sz="1100" kern="1200" dirty="0"/>
        </a:p>
      </dsp:txBody>
      <dsp:txXfrm>
        <a:off x="0" y="1528330"/>
        <a:ext cx="2927522" cy="2223395"/>
      </dsp:txXfrm>
    </dsp:sp>
    <dsp:sp modelId="{756105E2-35C6-4485-8B91-BE4CE4931694}">
      <dsp:nvSpPr>
        <dsp:cNvPr id="0" name=""/>
        <dsp:cNvSpPr/>
      </dsp:nvSpPr>
      <dsp:spPr>
        <a:xfrm>
          <a:off x="740619" y="762210"/>
          <a:ext cx="4568319" cy="4568319"/>
        </a:xfrm>
        <a:prstGeom prst="circularArrow">
          <a:avLst>
            <a:gd name="adj1" fmla="val 9491"/>
            <a:gd name="adj2" fmla="val 685669"/>
            <a:gd name="adj3" fmla="val 17659825"/>
            <a:gd name="adj4" fmla="val 14207163"/>
            <a:gd name="adj5" fmla="val 11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DE6C1-3A9F-44E3-8F56-7DDDD4973569}">
      <dsp:nvSpPr>
        <dsp:cNvPr id="0" name=""/>
        <dsp:cNvSpPr/>
      </dsp:nvSpPr>
      <dsp:spPr>
        <a:xfrm>
          <a:off x="3144038" y="1573947"/>
          <a:ext cx="2708806" cy="2223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TERTIARY</a:t>
          </a:r>
          <a:endParaRPr lang="en-US" sz="2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Electronic Thesis and Dissertation Management System (VIREO)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Identity Management System (ORCID)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Academic Journal Software (OJS3)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User Interface/Content Management Software (OMEKA) </a:t>
          </a:r>
        </a:p>
      </dsp:txBody>
      <dsp:txXfrm>
        <a:off x="3144038" y="1573947"/>
        <a:ext cx="2708806" cy="2223395"/>
      </dsp:txXfrm>
    </dsp:sp>
    <dsp:sp modelId="{A3E4BAFF-03B8-4A81-A451-76424EDB7F22}">
      <dsp:nvSpPr>
        <dsp:cNvPr id="0" name=""/>
        <dsp:cNvSpPr/>
      </dsp:nvSpPr>
      <dsp:spPr>
        <a:xfrm>
          <a:off x="758239" y="-7067"/>
          <a:ext cx="4568319" cy="4568319"/>
        </a:xfrm>
        <a:prstGeom prst="circularArrow">
          <a:avLst>
            <a:gd name="adj1" fmla="val 9491"/>
            <a:gd name="adj2" fmla="val 685669"/>
            <a:gd name="adj3" fmla="val 6852646"/>
            <a:gd name="adj4" fmla="val 3414823"/>
            <a:gd name="adj5" fmla="val 110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2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7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4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8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3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0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brary.txstate.edu/about/departments/dws/faculty-digitization.html" TargetMode="External"/><Relationship Id="rId3" Type="http://schemas.openxmlformats.org/officeDocument/2006/relationships/hyperlink" Target="http://exhibits.library.txstate.edu/thewittliffcollections/exhibits/show/severo-perez/" TargetMode="External"/><Relationship Id="rId7" Type="http://schemas.openxmlformats.org/officeDocument/2006/relationships/hyperlink" Target="https://exhibits.library.txstate.edu/univarchives/exhibits/show/pedagog" TargetMode="External"/><Relationship Id="rId2" Type="http://schemas.openxmlformats.org/officeDocument/2006/relationships/hyperlink" Target="http://exhibits.library.txstate.edu/thewittliffcollections/exhibits/show/the-national-tour-of-tex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txstate-library/albums" TargetMode="External"/><Relationship Id="rId5" Type="http://schemas.openxmlformats.org/officeDocument/2006/relationships/hyperlink" Target="http://exhibits.library.txstate.edu/thewittliffcollections/exhibits/show/santiago-tafolla-collection/rev-tafolla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://exhibits.library.txstate.edu/cabeza/" TargetMode="External"/><Relationship Id="rId9" Type="http://schemas.openxmlformats.org/officeDocument/2006/relationships/hyperlink" Target="http://rayuzwyshyn.net/TXU2020/TexasStateLibrariesDigitalResearchAccelerator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xhibits.library.txstate.edu/cabeza/" TargetMode="External"/><Relationship Id="rId3" Type="http://schemas.openxmlformats.org/officeDocument/2006/relationships/image" Target="../media/image43.png"/><Relationship Id="rId7" Type="http://schemas.openxmlformats.org/officeDocument/2006/relationships/hyperlink" Target="https://exhibits.library.txstate.edu/thewittliffcollections/exhibits/show/santiago-tafolla-collection/rev-tafolla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xhibits.library.txstate.edu/thewittliffcollections/exhibits/show/severo-perez" TargetMode="External"/><Relationship Id="rId5" Type="http://schemas.openxmlformats.org/officeDocument/2006/relationships/image" Target="../media/image45.jpeg"/><Relationship Id="rId10" Type="http://schemas.openxmlformats.org/officeDocument/2006/relationships/hyperlink" Target="https://anthurium.miami.edu/" TargetMode="External"/><Relationship Id="rId4" Type="http://schemas.openxmlformats.org/officeDocument/2006/relationships/image" Target="../media/image44.png"/><Relationship Id="rId9" Type="http://schemas.openxmlformats.org/officeDocument/2006/relationships/hyperlink" Target="http://balseros.miami.ed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235297308_Multimedia_visualization_and_interactive_systems_Drawing_board_possibilities_and_server_realities_-_A_Cuban_Rafter_Paradigm_Case" TargetMode="External"/><Relationship Id="rId3" Type="http://schemas.openxmlformats.org/officeDocument/2006/relationships/hyperlink" Target="https://www.insidehighered.com/views/2020/06/05/academic-libraries-will-change-significant-ways-result-pandemic-opinion" TargetMode="External"/><Relationship Id="rId7" Type="http://schemas.openxmlformats.org/officeDocument/2006/relationships/hyperlink" Target="http://www.infotoday.com/cilmag/apr16/Uzwyshyn--Research-Data-Repositories.shtml" TargetMode="External"/><Relationship Id="rId2" Type="http://schemas.openxmlformats.org/officeDocument/2006/relationships/hyperlink" Target="https://doi.org/10.25333/wyrd-n58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publication/336923249_Developing_an_Open_Source_Digital_Scholarship_Ecosystem" TargetMode="External"/><Relationship Id="rId5" Type="http://schemas.openxmlformats.org/officeDocument/2006/relationships/hyperlink" Target="https://oertx.highered.texas.gov/" TargetMode="External"/><Relationship Id="rId4" Type="http://schemas.openxmlformats.org/officeDocument/2006/relationships/hyperlink" Target="https://www.cni.org/wp-content/uploads/2020/12/CNI_Building_Leonar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searchgate.net/publication/336923249_Developing_an_Open_Source_Digital_Scholarship_Ecosystem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data.tdl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ni.org/wp-content/uploads/2020/12/CNI_Building_Leonard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B55B4-5054-4BEF-9437-BE45511D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9" y="216311"/>
            <a:ext cx="5334000" cy="3810000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Research Libraries, Consortia and Technology:</a:t>
            </a:r>
            <a:br>
              <a:rPr lang="en-US" sz="3700" dirty="0"/>
            </a:br>
            <a:r>
              <a:rPr lang="en-US" sz="3700" dirty="0"/>
              <a:t>Challenges and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5A94E-1F31-4695-8FA7-B80DAC6FC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854978"/>
            <a:ext cx="4571999" cy="1524000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</a:pPr>
            <a:r>
              <a:rPr lang="en-US" sz="1400" b="1" dirty="0"/>
              <a:t>Ray Uzwyshyn</a:t>
            </a:r>
            <a:r>
              <a:rPr lang="en-US" sz="1400" dirty="0"/>
              <a:t>, Ph.D. MBA MLIS</a:t>
            </a:r>
            <a:br>
              <a:rPr lang="en-US" sz="1400" dirty="0"/>
            </a:br>
            <a:r>
              <a:rPr lang="en-US" sz="1400" dirty="0"/>
              <a:t>Director, Collections and Digital Services</a:t>
            </a:r>
            <a:br>
              <a:rPr lang="en-US" sz="1400" dirty="0"/>
            </a:br>
            <a:r>
              <a:rPr lang="en-US" sz="1400" dirty="0"/>
              <a:t>Texas State University Libraries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57653BE-C924-4232-8D55-F535B28EB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8" r="3" b="3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66AA3-FED0-4402-BD55-D0F69550C79F}"/>
              </a:ext>
            </a:extLst>
          </p:cNvPr>
          <p:cNvSpPr txBox="1"/>
          <p:nvPr/>
        </p:nvSpPr>
        <p:spPr>
          <a:xfrm>
            <a:off x="9016440" y="5878314"/>
            <a:ext cx="30255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</a:schemeClr>
                </a:solidFill>
              </a:rPr>
              <a:t>Presentation for:</a:t>
            </a:r>
            <a:br>
              <a:rPr lang="en-US" sz="1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Center for Research Libraries (CRL)</a:t>
            </a:r>
            <a:br>
              <a:rPr lang="en-US" sz="14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February  2021</a:t>
            </a:r>
          </a:p>
        </p:txBody>
      </p:sp>
    </p:spTree>
    <p:extLst>
      <p:ext uri="{BB962C8B-B14F-4D97-AF65-F5344CB8AC3E}">
        <p14:creationId xmlns:p14="http://schemas.microsoft.com/office/powerpoint/2010/main" val="188973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A8971-5290-49B2-9762-AC9FBC7B6D38}"/>
              </a:ext>
            </a:extLst>
          </p:cNvPr>
          <p:cNvSpPr txBox="1"/>
          <p:nvPr/>
        </p:nvSpPr>
        <p:spPr>
          <a:xfrm>
            <a:off x="1292803" y="147134"/>
            <a:ext cx="95495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alpha val="70000"/>
                  </a:schemeClr>
                </a:solidFill>
              </a:rPr>
              <a:t>Research Libraries </a:t>
            </a:r>
            <a:br>
              <a:rPr lang="en-US" sz="32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alpha val="70000"/>
                  </a:schemeClr>
                </a:solidFill>
              </a:rPr>
              <a:t>Challenge  Number Two</a:t>
            </a:r>
          </a:p>
          <a:p>
            <a:endParaRPr lang="en-US" b="1" dirty="0">
              <a:solidFill>
                <a:schemeClr val="tx1">
                  <a:alpha val="7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Transforming the Diminishing Proposition of Physical Collections  and Closed Archives with Long Term Digital Preservation and Better Access </a:t>
            </a:r>
          </a:p>
          <a:p>
            <a:endParaRPr lang="en-US" b="1" dirty="0">
              <a:solidFill>
                <a:schemeClr val="tx1">
                  <a:alpha val="7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Print Budgets Decreasing (Both Serials and Monographs)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 New Physical spaces for Print are Less Viable Propositions with Learning Commons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New Technologies are replacing traditional collections spaces</a:t>
            </a:r>
            <a:br>
              <a:rPr lang="en-US" dirty="0">
                <a:solidFill>
                  <a:schemeClr val="tx1">
                    <a:alpha val="70000"/>
                  </a:schemeClr>
                </a:solidFill>
              </a:rPr>
            </a:br>
            <a:endParaRPr lang="en-US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Recognition of Need for Long Term Digital Preservation </a:t>
            </a:r>
          </a:p>
          <a:p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Recognition of Need for More Immediate Access and Contextualization of Resources </a:t>
            </a:r>
          </a:p>
          <a:p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Recognition of Need for Education and Cooperative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>
                  <a:alpha val="7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97D9E9-66CB-455F-82A7-CF3EDE97E2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455" y="4239667"/>
            <a:ext cx="2860742" cy="19086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30302D-1F98-4BD9-B3FE-D07BCB09C4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97" y="4661347"/>
            <a:ext cx="3307335" cy="204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3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3A57D-607C-41F7-B76F-59C69E7FC37D}"/>
              </a:ext>
            </a:extLst>
          </p:cNvPr>
          <p:cNvSpPr txBox="1"/>
          <p:nvPr/>
        </p:nvSpPr>
        <p:spPr>
          <a:xfrm>
            <a:off x="2347" y="234279"/>
            <a:ext cx="121873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Technologically, Many  </a:t>
            </a:r>
            <a:r>
              <a:rPr lang="en-US" sz="2400" dirty="0" err="1"/>
              <a:t>Consortial</a:t>
            </a:r>
            <a:r>
              <a:rPr lang="en-US" sz="2400" dirty="0"/>
              <a:t> Roles for Facilitating Long Term Digital Preservation </a:t>
            </a:r>
            <a:br>
              <a:rPr lang="en-US" sz="2400" dirty="0"/>
            </a:br>
            <a:r>
              <a:rPr lang="en-US" dirty="0"/>
              <a:t>Opening Possibilities for Infrastructures, New Models, Best Practices and Working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273CB-1B00-410A-8555-92B4EE905E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280" y="1703116"/>
            <a:ext cx="4298938" cy="2311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4921FF-D53C-4949-A6A9-0F2F772BA0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379" y="6442900"/>
            <a:ext cx="2289243" cy="415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BA1A54-1CC3-44E8-90E3-11EE4E9747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51" y="1770627"/>
            <a:ext cx="2221026" cy="2176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D4822B-3CC0-4B74-8387-013B98FF88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657" y="1703116"/>
            <a:ext cx="3075166" cy="2311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E58FCE-4FBA-4E14-87D6-6CAFAA7731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700" y="4590017"/>
            <a:ext cx="284707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826777-8246-433F-918A-4F6289228362}"/>
              </a:ext>
            </a:extLst>
          </p:cNvPr>
          <p:cNvSpPr txBox="1"/>
          <p:nvPr/>
        </p:nvSpPr>
        <p:spPr>
          <a:xfrm>
            <a:off x="792146" y="234593"/>
            <a:ext cx="106077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Consortia can Aggregate the Power of Community Best Practices </a:t>
            </a:r>
            <a:br>
              <a:rPr lang="en-US" sz="2400" dirty="0"/>
            </a:br>
            <a:r>
              <a:rPr lang="en-US" sz="2400" dirty="0"/>
              <a:t>Educating Together for Best Technological Practices</a:t>
            </a:r>
            <a:br>
              <a:rPr lang="en-US" dirty="0"/>
            </a:br>
            <a:r>
              <a:rPr lang="en-US" dirty="0"/>
              <a:t>Digital Preservation Workshop Series, Best in Class Speakers, National and International Possibilities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82E403-9DFE-40BF-83CF-E3BA2E585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382" y="1682114"/>
            <a:ext cx="2309241" cy="2200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B4453-686D-490C-A03A-A384798E3554}"/>
              </a:ext>
            </a:extLst>
          </p:cNvPr>
          <p:cNvSpPr txBox="1"/>
          <p:nvPr/>
        </p:nvSpPr>
        <p:spPr>
          <a:xfrm>
            <a:off x="4389120" y="1889760"/>
            <a:ext cx="3360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Archivematica</a:t>
            </a:r>
            <a:r>
              <a:rPr lang="en-US" dirty="0"/>
              <a:t> Working Group</a:t>
            </a:r>
          </a:p>
          <a:p>
            <a:r>
              <a:rPr lang="en-US" dirty="0"/>
              <a:t>Texas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C92E6-88DA-4D2F-B91C-D56EBA9E7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329" y="1682114"/>
            <a:ext cx="2668714" cy="2668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BE26BB-DFFA-451F-AC34-0AA943182E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" y="4098925"/>
            <a:ext cx="6888480" cy="229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0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C181EF-A7DF-454C-BEF9-5B7ECA19D71B}"/>
              </a:ext>
            </a:extLst>
          </p:cNvPr>
          <p:cNvSpPr txBox="1"/>
          <p:nvPr/>
        </p:nvSpPr>
        <p:spPr>
          <a:xfrm>
            <a:off x="1108743" y="139599"/>
            <a:ext cx="103307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Research Libraries Challenge #3  </a:t>
            </a:r>
          </a:p>
          <a:p>
            <a:pPr algn="ctr"/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Rethinking  Multiyear Licenses, Journal Packages and Big Deals in Light of Diminishing Budgets and Rise of OER and Open Science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  <a:p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 </a:t>
            </a:r>
          </a:p>
          <a:p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DFD7C-C765-4200-9588-31FF963F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929" y="1375836"/>
            <a:ext cx="9746071" cy="5482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1BC46-5419-49CA-B560-02173BB1E6FC}"/>
              </a:ext>
            </a:extLst>
          </p:cNvPr>
          <p:cNvSpPr txBox="1"/>
          <p:nvPr/>
        </p:nvSpPr>
        <p:spPr>
          <a:xfrm>
            <a:off x="8640097" y="3343197"/>
            <a:ext cx="3748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Serials Inflation/Costs have become unsustainable for long term academic library budgets</a:t>
            </a:r>
          </a:p>
        </p:txBody>
      </p:sp>
    </p:spTree>
    <p:extLst>
      <p:ext uri="{BB962C8B-B14F-4D97-AF65-F5344CB8AC3E}">
        <p14:creationId xmlns:p14="http://schemas.microsoft.com/office/powerpoint/2010/main" val="382008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64DA3-F41F-4A4C-A45F-28B98DFC96BE}"/>
              </a:ext>
            </a:extLst>
          </p:cNvPr>
          <p:cNvSpPr txBox="1"/>
          <p:nvPr/>
        </p:nvSpPr>
        <p:spPr>
          <a:xfrm>
            <a:off x="75794" y="337645"/>
            <a:ext cx="12338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Large Roles for New Technological Infrastructures and Consortia to Play</a:t>
            </a:r>
            <a:br>
              <a:rPr lang="en-US" dirty="0"/>
            </a:br>
            <a:r>
              <a:rPr lang="en-US" dirty="0"/>
              <a:t>Shifting the Conversation, Facilitating New Online Research Models, Advocating for New OER Curricular Possibilities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18F7A-08BA-4C55-AF07-1205E7460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32" y="3628131"/>
            <a:ext cx="1245878" cy="137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8A924-5D79-44DE-B0F1-0F1BE0F5EA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838" y="1883886"/>
            <a:ext cx="2074606" cy="2510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5413A-1BA9-46C6-AD47-4EAD27C036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069" y="1233807"/>
            <a:ext cx="2168605" cy="2195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D3D140-790F-4EAD-85A2-01B6399286F1}"/>
              </a:ext>
            </a:extLst>
          </p:cNvPr>
          <p:cNvSpPr txBox="1"/>
          <p:nvPr/>
        </p:nvSpPr>
        <p:spPr>
          <a:xfrm>
            <a:off x="3298555" y="4974114"/>
            <a:ext cx="860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Technology and Consortia Have Large Roles To Play in Dismantling</a:t>
            </a:r>
          </a:p>
          <a:p>
            <a:pPr algn="ctr"/>
            <a:r>
              <a:rPr lang="en-US" dirty="0"/>
              <a:t>And Shifting These Paradigms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0A0BBA-BB6A-4C8E-8B24-58D6CC69BE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714" y="1591598"/>
            <a:ext cx="2971084" cy="3230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2200E-1E04-425D-8037-29A50A5BDDA7}"/>
              </a:ext>
            </a:extLst>
          </p:cNvPr>
          <p:cNvSpPr txBox="1"/>
          <p:nvPr/>
        </p:nvSpPr>
        <p:spPr>
          <a:xfrm>
            <a:off x="747251" y="5204947"/>
            <a:ext cx="235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Texas Universities</a:t>
            </a:r>
          </a:p>
        </p:txBody>
      </p:sp>
    </p:spTree>
    <p:extLst>
      <p:ext uri="{BB962C8B-B14F-4D97-AF65-F5344CB8AC3E}">
        <p14:creationId xmlns:p14="http://schemas.microsoft.com/office/powerpoint/2010/main" val="394783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4C89438-3F4C-4CF3-9945-EBE46834EE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58" y="1289759"/>
            <a:ext cx="8968902" cy="4953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449394-6C37-4ECD-A345-E573A2509B9C}"/>
              </a:ext>
            </a:extLst>
          </p:cNvPr>
          <p:cNvSpPr txBox="1"/>
          <p:nvPr/>
        </p:nvSpPr>
        <p:spPr>
          <a:xfrm>
            <a:off x="875071" y="70682"/>
            <a:ext cx="1059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Texas OER Online  Repository:</a:t>
            </a:r>
            <a:br>
              <a:rPr lang="en-US" sz="2400" dirty="0"/>
            </a:br>
            <a:r>
              <a:rPr lang="en-US" sz="2400" dirty="0"/>
              <a:t>Large Cross Consortia Partnership  and Collaboration  </a:t>
            </a:r>
            <a:br>
              <a:rPr lang="en-US" dirty="0"/>
            </a:br>
            <a:r>
              <a:rPr lang="en-US" dirty="0"/>
              <a:t>Online Open Educational Resources for Higher Education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FB317-F3CF-4DD4-A300-8DDEF19B08E9}"/>
              </a:ext>
            </a:extLst>
          </p:cNvPr>
          <p:cNvSpPr txBox="1"/>
          <p:nvPr/>
        </p:nvSpPr>
        <p:spPr>
          <a:xfrm>
            <a:off x="3604908" y="641798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https://oertx.highered.texas.gov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781F34-69C9-4213-BE4D-422B12F1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856" y="1369138"/>
            <a:ext cx="1853386" cy="18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58451F-4CA2-4049-9B0F-BFA2F18C46BB}"/>
              </a:ext>
            </a:extLst>
          </p:cNvPr>
          <p:cNvSpPr txBox="1"/>
          <p:nvPr/>
        </p:nvSpPr>
        <p:spPr>
          <a:xfrm>
            <a:off x="1208794" y="240475"/>
            <a:ext cx="1007863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Research Libraries  Challenge #4</a:t>
            </a:r>
            <a:br>
              <a:rPr lang="en-US" sz="2800" dirty="0"/>
            </a:br>
            <a:r>
              <a:rPr lang="en-US" sz="1800" b="1" dirty="0">
                <a:solidFill>
                  <a:schemeClr val="tx1">
                    <a:alpha val="70000"/>
                  </a:schemeClr>
                </a:solidFill>
              </a:rPr>
              <a:t>Transitioning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Unique Special Collections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for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Digital Access Possibilities  </a:t>
            </a:r>
            <a:br>
              <a:rPr lang="en-US" sz="18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Support Online Research</a:t>
            </a:r>
            <a:r>
              <a:rPr lang="en-US" dirty="0">
                <a:solidFill>
                  <a:schemeClr val="tx1">
                    <a:alpha val="70000"/>
                  </a:schemeClr>
                </a:solidFill>
              </a:rPr>
              <a:t> &amp; </a:t>
            </a:r>
            <a:r>
              <a:rPr lang="en-US" sz="1800" dirty="0">
                <a:solidFill>
                  <a:schemeClr val="tx1">
                    <a:alpha val="70000"/>
                  </a:schemeClr>
                </a:solidFill>
              </a:rPr>
              <a:t>Curricular Resources, and Online Teaching </a:t>
            </a:r>
            <a:br>
              <a:rPr lang="en-US" sz="1800" dirty="0">
                <a:solidFill>
                  <a:schemeClr val="tx1">
                    <a:alpha val="7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F01F0-1B3F-4500-8BCB-26146915E0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284" y="4530322"/>
            <a:ext cx="1708954" cy="2183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04FF4-98C7-48FD-9DBA-303BDCDF72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65" y="4843764"/>
            <a:ext cx="1842555" cy="1556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D355A-1981-4926-AA9A-38F79E412F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839" y="1409516"/>
            <a:ext cx="3492967" cy="2328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A2A0BA-76C0-4F75-8396-EC59156281B9}"/>
              </a:ext>
            </a:extLst>
          </p:cNvPr>
          <p:cNvSpPr txBox="1"/>
          <p:nvPr/>
        </p:nvSpPr>
        <p:spPr>
          <a:xfrm>
            <a:off x="599532" y="1779869"/>
            <a:ext cx="74953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Special Collections Have Fallen short in Digitizing Unique </a:t>
            </a:r>
            <a:br>
              <a:rPr lang="en-US" dirty="0"/>
            </a:br>
            <a:r>
              <a:rPr lang="en-US" dirty="0"/>
              <a:t>Treasures Beyond  Basic IR Search/Retrieval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Digital Access  and Marketing of Unique Material for </a:t>
            </a:r>
            <a:br>
              <a:rPr lang="en-US" dirty="0"/>
            </a:br>
            <a:r>
              <a:rPr lang="en-US" dirty="0"/>
              <a:t>Researchers and  Online Curricular Teaching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New Technology Possibilities for Digital Humanities and </a:t>
            </a:r>
            <a:br>
              <a:rPr lang="en-US" dirty="0"/>
            </a:br>
            <a:r>
              <a:rPr lang="en-US" dirty="0"/>
              <a:t>Open Science Possibilities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Consortial</a:t>
            </a:r>
            <a:r>
              <a:rPr lang="en-US" dirty="0"/>
              <a:t> Possibilities for Unique Research libraries collections </a:t>
            </a:r>
            <a:br>
              <a:rPr lang="en-US" dirty="0"/>
            </a:br>
            <a:r>
              <a:rPr lang="en-US" dirty="0"/>
              <a:t>may be  leveraged  on collaborative, infrastructure and grant levels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E52369-CCF0-461D-9AB2-36E6CA7136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1" y="4578852"/>
            <a:ext cx="1565829" cy="20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0284E23-073E-4C8E-AF1A-F87A789FD4E2}"/>
              </a:ext>
            </a:extLst>
          </p:cNvPr>
          <p:cNvSpPr txBox="1">
            <a:spLocks/>
          </p:cNvSpPr>
          <p:nvPr/>
        </p:nvSpPr>
        <p:spPr>
          <a:xfrm>
            <a:off x="6988373" y="1482657"/>
            <a:ext cx="5839808" cy="495300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Cognitive Cartography/Multimedia Archives </a:t>
            </a:r>
            <a:br>
              <a:rPr lang="en-US" b="1" dirty="0"/>
            </a:br>
            <a:r>
              <a:rPr lang="en-US" sz="2000" dirty="0"/>
              <a:t>(Video, Text, GIS, Images, Field Notes)</a:t>
            </a:r>
            <a:br>
              <a:rPr lang="en-US" sz="2000" dirty="0"/>
            </a:br>
            <a:r>
              <a:rPr lang="en-US" sz="2600" dirty="0">
                <a:hlinkClick r:id="rId2"/>
              </a:rPr>
              <a:t>Dick </a:t>
            </a:r>
            <a:r>
              <a:rPr lang="en-US" sz="2600" dirty="0" err="1">
                <a:hlinkClick r:id="rId2"/>
              </a:rPr>
              <a:t>Reavis</a:t>
            </a:r>
            <a:r>
              <a:rPr lang="en-US" sz="2600" dirty="0">
                <a:hlinkClick r:id="rId2"/>
              </a:rPr>
              <a:t>: National Tour of Texas</a:t>
            </a:r>
            <a:br>
              <a:rPr lang="en-US" dirty="0">
                <a:hlinkClick r:id="rId2"/>
              </a:rPr>
            </a:br>
            <a:br>
              <a:rPr lang="en-US" sz="2400" dirty="0"/>
            </a:br>
            <a:r>
              <a:rPr lang="en-US" b="1" dirty="0"/>
              <a:t>Multimedia, Digital Archives/</a:t>
            </a:r>
            <a:r>
              <a:rPr lang="en-US" b="1" dirty="0" err="1"/>
              <a:t>Consortial</a:t>
            </a:r>
            <a:r>
              <a:rPr lang="en-US" b="1" dirty="0"/>
              <a:t> ETD Projects </a:t>
            </a:r>
            <a:br>
              <a:rPr lang="en-US" sz="2900" b="1" dirty="0"/>
            </a:br>
            <a:r>
              <a:rPr lang="en-US" sz="2000" dirty="0"/>
              <a:t>(Digital video, online exhibit images, text, digital archives) </a:t>
            </a:r>
            <a:br>
              <a:rPr lang="en-US" sz="2000" dirty="0"/>
            </a:br>
            <a:r>
              <a:rPr lang="en-US" sz="2600" dirty="0" err="1">
                <a:hlinkClick r:id="rId3"/>
              </a:rPr>
              <a:t>Severo</a:t>
            </a:r>
            <a:r>
              <a:rPr lang="en-US" sz="2600" dirty="0">
                <a:hlinkClick r:id="rId3"/>
              </a:rPr>
              <a:t> Perez: And the Earth Did not Swallow Them </a:t>
            </a:r>
            <a:br>
              <a:rPr lang="en-US" sz="2600" dirty="0"/>
            </a:br>
            <a:br>
              <a:rPr lang="en-US" sz="2900" dirty="0"/>
            </a:br>
            <a:r>
              <a:rPr lang="en-US" b="1" dirty="0"/>
              <a:t>Online Exhibits/Digital Archives/ Online Academic Journals</a:t>
            </a:r>
            <a:br>
              <a:rPr lang="en-US" sz="2400" b="1" dirty="0"/>
            </a:br>
            <a:r>
              <a:rPr lang="en-US" sz="2000" dirty="0"/>
              <a:t>(images and text, </a:t>
            </a:r>
            <a:r>
              <a:rPr lang="en-US" sz="2000" dirty="0" err="1"/>
              <a:t>Omeka</a:t>
            </a:r>
            <a:r>
              <a:rPr lang="en-US" sz="2000" dirty="0"/>
              <a:t> front end/Database back end, IIIF)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Cabeza de </a:t>
            </a:r>
            <a:r>
              <a:rPr lang="en-US" sz="2000" dirty="0" err="1">
                <a:hlinkClick r:id="rId4"/>
              </a:rPr>
              <a:t>Vaca</a:t>
            </a:r>
            <a:r>
              <a:rPr lang="en-US" sz="2000" dirty="0">
                <a:hlinkClick r:id="rId4"/>
              </a:rPr>
              <a:t> La </a:t>
            </a:r>
            <a:r>
              <a:rPr lang="en-US" sz="2000" dirty="0" err="1">
                <a:hlinkClick r:id="rId4"/>
              </a:rPr>
              <a:t>Relacion</a:t>
            </a:r>
            <a:r>
              <a:rPr lang="en-US" sz="2000" dirty="0">
                <a:hlinkClick r:id="rId4"/>
              </a:rPr>
              <a:t> Digitization</a:t>
            </a:r>
            <a:br>
              <a:rPr lang="en-US" sz="2000" dirty="0">
                <a:hlinkClick r:id="rId5"/>
              </a:rPr>
            </a:br>
            <a:r>
              <a:rPr lang="en-US" sz="2600" dirty="0">
                <a:hlinkClick r:id="rId5"/>
              </a:rPr>
              <a:t> Santiago </a:t>
            </a:r>
            <a:r>
              <a:rPr lang="en-US" sz="2600" dirty="0" err="1">
                <a:hlinkClick r:id="rId5"/>
              </a:rPr>
              <a:t>Tafolla</a:t>
            </a:r>
            <a:r>
              <a:rPr lang="en-US" sz="2600" dirty="0">
                <a:hlinkClick r:id="rId5"/>
              </a:rPr>
              <a:t>: Mexican Amer. Confederate Soldier</a:t>
            </a:r>
            <a:br>
              <a:rPr lang="en-US" sz="2300" dirty="0">
                <a:hlinkClick r:id="rId5"/>
              </a:rPr>
            </a:br>
            <a:br>
              <a:rPr lang="en-US" sz="2300" dirty="0"/>
            </a:br>
            <a:r>
              <a:rPr lang="en-US" b="1" dirty="0"/>
              <a:t>Interactive Image Archives/</a:t>
            </a:r>
            <a:r>
              <a:rPr lang="en-US" b="1" dirty="0" err="1"/>
              <a:t>Consortial</a:t>
            </a:r>
            <a:r>
              <a:rPr lang="en-US" b="1" dirty="0"/>
              <a:t> Data Research Projects </a:t>
            </a:r>
            <a:br>
              <a:rPr lang="en-US" sz="2400" dirty="0"/>
            </a:br>
            <a:r>
              <a:rPr lang="en-US" sz="2000" dirty="0"/>
              <a:t>(Image libraries, Interactive Commenting/Metadata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>
                <a:hlinkClick r:id="rId6"/>
              </a:rPr>
              <a:t>Texas State Flickr Commons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b="1" dirty="0"/>
              <a:t>Digital Libraries Archiving &amp; Documentation Projects</a:t>
            </a:r>
            <a:br>
              <a:rPr lang="en-US" sz="2900" b="1" dirty="0"/>
            </a:br>
            <a:r>
              <a:rPr lang="en-US" sz="2000" dirty="0"/>
              <a:t>(Text, Metadata, OCR, Search, Zoom ability, Page Turning)</a:t>
            </a:r>
            <a:br>
              <a:rPr lang="en-US" sz="2000" dirty="0">
                <a:hlinkClick r:id="rId7"/>
              </a:rPr>
            </a:br>
            <a:r>
              <a:rPr lang="en-US" sz="2100" dirty="0">
                <a:hlinkClick r:id="rId7"/>
              </a:rPr>
              <a:t> </a:t>
            </a:r>
            <a:r>
              <a:rPr lang="en-US" sz="2100" dirty="0" err="1">
                <a:hlinkClick r:id="rId7"/>
              </a:rPr>
              <a:t>Pedagogs</a:t>
            </a:r>
            <a:r>
              <a:rPr lang="en-US" sz="2100" dirty="0"/>
              <a:t> </a:t>
            </a:r>
            <a:r>
              <a:rPr lang="en-US" sz="1600" dirty="0"/>
              <a:t>University Yearbooks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br>
              <a:rPr lang="en-US" sz="2000" dirty="0">
                <a:hlinkClick r:id="rId8"/>
              </a:rPr>
            </a:br>
            <a:r>
              <a:rPr lang="en-US" sz="2000" dirty="0">
                <a:hlinkClick r:id="rId9"/>
              </a:rPr>
              <a:t>Faculty Digitization Proposals/Partnerships 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257AF84-E763-4D92-BF5D-DADA7E652111}"/>
              </a:ext>
            </a:extLst>
          </p:cNvPr>
          <p:cNvSpPr/>
          <p:nvPr/>
        </p:nvSpPr>
        <p:spPr>
          <a:xfrm rot="10800000">
            <a:off x="2158264" y="1482657"/>
            <a:ext cx="4802975" cy="434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75045-4F44-48BE-9E08-389E4E5FFF4B}"/>
              </a:ext>
            </a:extLst>
          </p:cNvPr>
          <p:cNvSpPr txBox="1"/>
          <p:nvPr/>
        </p:nvSpPr>
        <p:spPr>
          <a:xfrm>
            <a:off x="2158264" y="187499"/>
            <a:ext cx="859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Calibri" panose="020F0502020204030204"/>
              </a:rPr>
              <a:t>Consortial</a:t>
            </a:r>
            <a:r>
              <a:rPr lang="en-US" sz="2800" b="1" dirty="0">
                <a:latin typeface="Calibri" panose="020F0502020204030204"/>
              </a:rPr>
              <a:t> Possibilities:  Technology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Projects,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 Practice Prototypes, Grant Partnerships, Education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996772-E4C2-4EBE-BDA2-8085539C3FE4}"/>
              </a:ext>
            </a:extLst>
          </p:cNvPr>
          <p:cNvCxnSpPr/>
          <p:nvPr/>
        </p:nvCxnSpPr>
        <p:spPr>
          <a:xfrm flipV="1">
            <a:off x="4474543" y="3898151"/>
            <a:ext cx="0" cy="12275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5278A71-4893-4E42-9AEA-F3A08D09F249}"/>
              </a:ext>
            </a:extLst>
          </p:cNvPr>
          <p:cNvSpPr txBox="1"/>
          <p:nvPr/>
        </p:nvSpPr>
        <p:spPr>
          <a:xfrm>
            <a:off x="3760968" y="3179083"/>
            <a:ext cx="123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A613A-B03A-4A0E-8FBE-E4C39B6AE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96" y="3179083"/>
            <a:ext cx="2686017" cy="2646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2D5A7C-6AF3-4EBD-A634-2E46CD333AF4}"/>
              </a:ext>
            </a:extLst>
          </p:cNvPr>
          <p:cNvSpPr txBox="1"/>
          <p:nvPr/>
        </p:nvSpPr>
        <p:spPr>
          <a:xfrm>
            <a:off x="0" y="5886887"/>
            <a:ext cx="393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 Digital Research Ecosystems</a:t>
            </a:r>
          </a:p>
        </p:txBody>
      </p:sp>
    </p:spTree>
    <p:extLst>
      <p:ext uri="{BB962C8B-B14F-4D97-AF65-F5344CB8AC3E}">
        <p14:creationId xmlns:p14="http://schemas.microsoft.com/office/powerpoint/2010/main" val="395065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86EA2-AC1A-4B40-AA99-8F3E45684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30" r="-3" b="22541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13586-EBF7-4699-A7A9-974E5B93E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55" r="1" b="3531"/>
          <a:stretch/>
        </p:blipFill>
        <p:spPr>
          <a:xfrm>
            <a:off x="6556858" y="34464"/>
            <a:ext cx="5604389" cy="3199582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C82374-CA6E-4A31-B691-A4C5BC271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30" r="12582" b="1"/>
          <a:stretch/>
        </p:blipFill>
        <p:spPr>
          <a:xfrm>
            <a:off x="5515897" y="4382498"/>
            <a:ext cx="6676105" cy="2475501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0E6E1-58B5-422C-BAA8-8302A20060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6" r="2356"/>
          <a:stretch/>
        </p:blipFill>
        <p:spPr>
          <a:xfrm>
            <a:off x="1" y="4378295"/>
            <a:ext cx="4031226" cy="2435487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7A42-6407-4444-A7A5-D225234B905C}"/>
              </a:ext>
            </a:extLst>
          </p:cNvPr>
          <p:cNvSpPr txBox="1"/>
          <p:nvPr/>
        </p:nvSpPr>
        <p:spPr>
          <a:xfrm>
            <a:off x="2379407" y="3279460"/>
            <a:ext cx="6272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Leveraging Technology, Research Faculty </a:t>
            </a:r>
            <a:br>
              <a:rPr lang="en-US" sz="1400" dirty="0"/>
            </a:br>
            <a:r>
              <a:rPr lang="en-US" sz="1400" dirty="0"/>
              <a:t>&amp; Consortia Possibilities</a:t>
            </a:r>
          </a:p>
          <a:p>
            <a:pPr algn="ctr"/>
            <a:r>
              <a:rPr lang="en-US" sz="1400" dirty="0"/>
              <a:t>Multimedia, Research Content , New Technology, </a:t>
            </a:r>
            <a:br>
              <a:rPr lang="en-US" sz="1400" dirty="0"/>
            </a:br>
            <a:r>
              <a:rPr lang="en-US" sz="1400" dirty="0"/>
              <a:t>New Online Curricular and Research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FCD5B2-ADE7-4C30-A4A9-62442F5EED0F}"/>
              </a:ext>
            </a:extLst>
          </p:cNvPr>
          <p:cNvSpPr txBox="1"/>
          <p:nvPr/>
        </p:nvSpPr>
        <p:spPr>
          <a:xfrm>
            <a:off x="1052052" y="71445"/>
            <a:ext cx="508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Severo</a:t>
            </a:r>
            <a:r>
              <a:rPr lang="en-US" b="1" dirty="0"/>
              <a:t> Perez: Mexican American Filmmaker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7D339-235B-4366-ACF1-43E498462847}"/>
              </a:ext>
            </a:extLst>
          </p:cNvPr>
          <p:cNvSpPr txBox="1"/>
          <p:nvPr/>
        </p:nvSpPr>
        <p:spPr>
          <a:xfrm>
            <a:off x="7937616" y="169969"/>
            <a:ext cx="3616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Cabeza De </a:t>
            </a:r>
            <a:r>
              <a:rPr lang="en-US" b="1" dirty="0" err="1"/>
              <a:t>Vaca</a:t>
            </a:r>
            <a:r>
              <a:rPr lang="en-US" b="1" dirty="0"/>
              <a:t> Manuscript</a:t>
            </a:r>
            <a:br>
              <a:rPr lang="en-US" b="1" dirty="0"/>
            </a:br>
            <a:r>
              <a:rPr lang="en-US" b="1" dirty="0"/>
              <a:t>        15,832 Hits, January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433E27-7380-43FA-91E6-6E81C52BDDD6}"/>
              </a:ext>
            </a:extLst>
          </p:cNvPr>
          <p:cNvSpPr txBox="1"/>
          <p:nvPr/>
        </p:nvSpPr>
        <p:spPr>
          <a:xfrm>
            <a:off x="40294" y="4413568"/>
            <a:ext cx="1966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Santiago </a:t>
            </a:r>
            <a:r>
              <a:rPr lang="en-US" b="1" dirty="0" err="1"/>
              <a:t>Tafolla</a:t>
            </a:r>
            <a:br>
              <a:rPr lang="en-US" b="1" dirty="0"/>
            </a:br>
            <a:r>
              <a:rPr lang="en-US" b="1" dirty="0"/>
              <a:t>Diaries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3C462-CD25-4913-9624-B8348B72D3EC}"/>
              </a:ext>
            </a:extLst>
          </p:cNvPr>
          <p:cNvSpPr txBox="1"/>
          <p:nvPr/>
        </p:nvSpPr>
        <p:spPr>
          <a:xfrm>
            <a:off x="9389807" y="6444450"/>
            <a:ext cx="2792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TransAtlantic</a:t>
            </a:r>
            <a:r>
              <a:rPr lang="en-US" b="1" dirty="0"/>
              <a:t> Migration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47486E-5FEF-4CB9-8760-CEAE40D4D0C1}"/>
              </a:ext>
            </a:extLst>
          </p:cNvPr>
          <p:cNvSpPr txBox="1"/>
          <p:nvPr/>
        </p:nvSpPr>
        <p:spPr>
          <a:xfrm>
            <a:off x="-2" y="3004767"/>
            <a:ext cx="27911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https://exhibits.library.txstate.edu/thewittliffcollections/exhibits/show/severo-perez</a:t>
            </a:r>
            <a:r>
              <a:rPr lang="en-US" sz="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8B5CD-80AB-4CB0-A013-23DC2A8C70EB}"/>
              </a:ext>
            </a:extLst>
          </p:cNvPr>
          <p:cNvSpPr txBox="1"/>
          <p:nvPr/>
        </p:nvSpPr>
        <p:spPr>
          <a:xfrm>
            <a:off x="-1" y="3853491"/>
            <a:ext cx="225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7"/>
              </a:rPr>
              <a:t>https://exhibits.library.txstate.edu/thewittliffcollections/exhibits/show/santiago-tafolla-collection/rev-tafolla</a:t>
            </a:r>
            <a:r>
              <a:rPr lang="en-US" sz="8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9542C-B25E-460E-948F-B4F6C6958019}"/>
              </a:ext>
            </a:extLst>
          </p:cNvPr>
          <p:cNvSpPr txBox="1"/>
          <p:nvPr/>
        </p:nvSpPr>
        <p:spPr>
          <a:xfrm>
            <a:off x="9746060" y="3313584"/>
            <a:ext cx="268191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8"/>
              </a:rPr>
              <a:t>https://exhibits.library.txstate.edu/cabeza/</a:t>
            </a:r>
            <a:r>
              <a:rPr lang="en-US" sz="9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9C9269-1063-4B76-B9A8-45183E52D2AF}"/>
              </a:ext>
            </a:extLst>
          </p:cNvPr>
          <p:cNvSpPr txBox="1"/>
          <p:nvPr/>
        </p:nvSpPr>
        <p:spPr>
          <a:xfrm>
            <a:off x="6966844" y="4141183"/>
            <a:ext cx="21606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9"/>
              </a:rPr>
              <a:t>http://balseros.miami.edu/</a:t>
            </a:r>
            <a:r>
              <a:rPr lang="en-US" sz="9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53177-6C0B-4FD7-87C8-DD7C73B55997}"/>
              </a:ext>
            </a:extLst>
          </p:cNvPr>
          <p:cNvSpPr txBox="1"/>
          <p:nvPr/>
        </p:nvSpPr>
        <p:spPr>
          <a:xfrm>
            <a:off x="9912097" y="4141183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10"/>
              </a:rPr>
              <a:t>https://anthurium.miami.edu/</a:t>
            </a:r>
            <a:endParaRPr lang="en-US" sz="900" dirty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44788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525"/>
            <a:ext cx="6130391" cy="67214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04E91-8DD3-40A7-8E24-F5B6E0C9A205}"/>
              </a:ext>
            </a:extLst>
          </p:cNvPr>
          <p:cNvSpPr txBox="1"/>
          <p:nvPr/>
        </p:nvSpPr>
        <p:spPr>
          <a:xfrm>
            <a:off x="762000" y="2299787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Further References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&amp; Links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87173-61D0-452D-989F-507FA7D2A6EB}"/>
              </a:ext>
            </a:extLst>
          </p:cNvPr>
          <p:cNvSpPr txBox="1"/>
          <p:nvPr/>
        </p:nvSpPr>
        <p:spPr>
          <a:xfrm>
            <a:off x="6575369" y="1174992"/>
            <a:ext cx="53468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>
                <a:effectLst/>
              </a:rPr>
              <a:t>Bryant, Rebecca, Annette Dortmund, and Brian Lavoie. 2020. </a:t>
            </a:r>
            <a:r>
              <a:rPr lang="en-US" sz="1200" i="1" dirty="0">
                <a:effectLst/>
              </a:rPr>
              <a:t>Social Interoperability in Research Support: Cross-Campus Partnerships and the University Research Enterprise</a:t>
            </a:r>
            <a:r>
              <a:rPr lang="en-US" sz="1200" i="0" dirty="0">
                <a:effectLst/>
              </a:rPr>
              <a:t>. Dublin, OH: OCLC Research. </a:t>
            </a:r>
            <a:r>
              <a:rPr lang="en-US" sz="1200" i="0" u="sng" dirty="0">
                <a:solidFill>
                  <a:srgbClr val="2178B5"/>
                </a:solidFill>
                <a:effectLst/>
                <a:hlinkClick r:id="rId2"/>
              </a:rPr>
              <a:t>https://doi.org/10.25333/wyrd-n586</a:t>
            </a:r>
            <a:endParaRPr lang="en-US" sz="1200" i="0" u="sng" dirty="0">
              <a:solidFill>
                <a:srgbClr val="2178B5"/>
              </a:solidFill>
              <a:effectLst/>
            </a:endParaRPr>
          </a:p>
          <a:p>
            <a:endParaRPr lang="en-US" sz="1200" u="sng" dirty="0">
              <a:solidFill>
                <a:srgbClr val="2178B5"/>
              </a:solidFill>
            </a:endParaRPr>
          </a:p>
          <a:p>
            <a:r>
              <a:rPr lang="en-US" sz="1200" dirty="0"/>
              <a:t>Cox, Christopher. (July 2020) “Changed, Changed Utterly”. Inside Higher Ed. </a:t>
            </a:r>
            <a:r>
              <a:rPr lang="en-US" sz="1200" dirty="0">
                <a:hlinkClick r:id="rId3"/>
              </a:rPr>
              <a:t>https://www.insidehighered.com/views/2020/06/05/academic-libraries-will-change-significant-ways-result-pandemic-opinion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Leonard C. and Morris, J.  Building </a:t>
            </a:r>
            <a:r>
              <a:rPr lang="en-US" sz="1200" dirty="0" err="1"/>
              <a:t>Hyku</a:t>
            </a:r>
            <a:r>
              <a:rPr lang="en-US" sz="1200" dirty="0"/>
              <a:t> for Consortia: Cross-</a:t>
            </a:r>
            <a:r>
              <a:rPr lang="en-US" sz="1200" dirty="0" err="1"/>
              <a:t>Consortial</a:t>
            </a:r>
            <a:r>
              <a:rPr lang="en-US" sz="1200" dirty="0"/>
              <a:t> Partnerships for Community Infrastructure. </a:t>
            </a:r>
            <a:r>
              <a:rPr lang="en-US" sz="1200" dirty="0">
                <a:hlinkClick r:id="rId4"/>
              </a:rPr>
              <a:t>https://www.cni.org/wp-content/uploads/2020/12/CNI_Building_Leonard.pdf</a:t>
            </a:r>
            <a:r>
              <a:rPr lang="en-US" sz="1200" dirty="0"/>
              <a:t> </a:t>
            </a:r>
          </a:p>
          <a:p>
            <a:endParaRPr lang="en-US" sz="1200" dirty="0"/>
          </a:p>
          <a:p>
            <a:r>
              <a:rPr lang="en-US" sz="1200" dirty="0"/>
              <a:t>OERTX.  Open Educational Resources Texas. </a:t>
            </a:r>
            <a:r>
              <a:rPr lang="en-US" sz="1200" dirty="0">
                <a:hlinkClick r:id="rId5"/>
              </a:rPr>
              <a:t>https://oertx.highered.texas.gov</a:t>
            </a:r>
            <a:r>
              <a:rPr lang="en-US" sz="1200" dirty="0"/>
              <a:t>  </a:t>
            </a:r>
          </a:p>
          <a:p>
            <a:endParaRPr lang="en-US" sz="1200" dirty="0"/>
          </a:p>
          <a:p>
            <a:r>
              <a:rPr lang="en-US" sz="1200" dirty="0"/>
              <a:t>Uzwyshyn, R. 2020 Developing an Open Source Digital Scholarship Ecosystem (Preprint). ICEIT2020.  Oxford, UK. </a:t>
            </a:r>
            <a:r>
              <a:rPr lang="en-US" sz="1200" dirty="0">
                <a:hlinkClick r:id="rId6"/>
              </a:rPr>
              <a:t>https://www.researchgate.net/publication/336923249_Developing_an_Open_Source_Digital_Scholarship_Ecosystem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Uzwyshyn, R. 2016. </a:t>
            </a:r>
            <a:r>
              <a:rPr lang="en-US" sz="1200" dirty="0">
                <a:hlinkClick r:id="rId7"/>
              </a:rPr>
              <a:t>Research Data Repositories: The What, When, Why and How of Data Research Repositories </a:t>
            </a:r>
            <a:r>
              <a:rPr lang="en-US" sz="1200" i="1" dirty="0"/>
              <a:t>Computers in Libraries</a:t>
            </a:r>
            <a:r>
              <a:rPr lang="en-US" sz="1200" dirty="0"/>
              <a:t>. </a:t>
            </a:r>
          </a:p>
          <a:p>
            <a:br>
              <a:rPr lang="en-US" sz="1200" dirty="0"/>
            </a:br>
            <a:r>
              <a:rPr lang="en-US" sz="1200" dirty="0"/>
              <a:t>Uzwyshyn, R. </a:t>
            </a:r>
            <a:r>
              <a:rPr lang="en-US" sz="1200" dirty="0">
                <a:hlinkClick r:id="rId8"/>
              </a:rPr>
              <a:t>Multimedia Visualization and Interactive Systems</a:t>
            </a:r>
            <a:r>
              <a:rPr lang="en-US" sz="1200" dirty="0"/>
              <a:t>. 2007.  Library High Tech.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1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olo journey">
            <a:extLst>
              <a:ext uri="{FF2B5EF4-FFF2-40B4-BE49-F238E27FC236}">
                <a16:creationId xmlns:a16="http://schemas.microsoft.com/office/drawing/2014/main" id="{8A707D18-1FD7-4B8E-A478-9C271F71C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12" r="10879" b="-1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0A1C9-A1B4-497A-8EFD-BDA101937527}"/>
              </a:ext>
            </a:extLst>
          </p:cNvPr>
          <p:cNvSpPr txBox="1"/>
          <p:nvPr/>
        </p:nvSpPr>
        <p:spPr>
          <a:xfrm>
            <a:off x="5778230" y="943583"/>
            <a:ext cx="6413768" cy="4289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1">
                    <a:alpha val="70000"/>
                  </a:schemeClr>
                </a:solidFill>
              </a:rPr>
              <a:t>Agenda</a:t>
            </a:r>
            <a:br>
              <a:rPr lang="en-US" sz="2400" b="1" dirty="0">
                <a:solidFill>
                  <a:schemeClr val="tx1">
                    <a:alpha val="70000"/>
                  </a:schemeClr>
                </a:solidFill>
              </a:rPr>
            </a:br>
            <a:endParaRPr lang="en-US" sz="2400" b="1" dirty="0">
              <a:solidFill>
                <a:schemeClr val="tx1">
                  <a:alpha val="70000"/>
                </a:schemeClr>
              </a:solidFill>
            </a:endParaRPr>
          </a:p>
          <a:p>
            <a:pPr marL="28575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alpha val="70000"/>
                  </a:schemeClr>
                </a:solidFill>
              </a:rPr>
              <a:t>Briefly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 Overview Four Major </a:t>
            </a:r>
            <a:br>
              <a:rPr lang="en-US" sz="24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Research Libraries Challenges</a:t>
            </a:r>
          </a:p>
          <a:p>
            <a:pPr marL="57150">
              <a:lnSpc>
                <a:spcPct val="115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alpha val="70000"/>
                </a:schemeClr>
              </a:solidFill>
            </a:endParaRPr>
          </a:p>
          <a:p>
            <a:pPr marL="28575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alpha val="70000"/>
                  </a:schemeClr>
                </a:solidFill>
              </a:rPr>
              <a:t>Deeper Dive </a:t>
            </a: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into the Possibilities and Opportunities that  Technology and Consortia Afford</a:t>
            </a:r>
          </a:p>
        </p:txBody>
      </p:sp>
    </p:spTree>
    <p:extLst>
      <p:ext uri="{BB962C8B-B14F-4D97-AF65-F5344CB8AC3E}">
        <p14:creationId xmlns:p14="http://schemas.microsoft.com/office/powerpoint/2010/main" val="4128382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AF6B14-CA74-4CE5-8DC1-6F6DB60F7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2" r="4129" b="-1"/>
          <a:stretch/>
        </p:blipFill>
        <p:spPr>
          <a:xfrm>
            <a:off x="5689700" y="3376402"/>
            <a:ext cx="3962399" cy="3481595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0C24A6-9477-4AEA-9341-A07E060F0E76}"/>
              </a:ext>
            </a:extLst>
          </p:cNvPr>
          <p:cNvSpPr txBox="1"/>
          <p:nvPr/>
        </p:nvSpPr>
        <p:spPr>
          <a:xfrm>
            <a:off x="762000" y="1179378"/>
            <a:ext cx="4572000" cy="228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Comments and Questions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75D9E65-C7CE-404D-AD2C-6DCFD8063EFE}"/>
              </a:ext>
            </a:extLst>
          </p:cNvPr>
          <p:cNvSpPr txBox="1">
            <a:spLocks/>
          </p:cNvSpPr>
          <p:nvPr/>
        </p:nvSpPr>
        <p:spPr>
          <a:xfrm>
            <a:off x="840609" y="4232655"/>
            <a:ext cx="4571999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-US" sz="1400" b="1" dirty="0"/>
              <a:t>Ray Uzwyshyn</a:t>
            </a:r>
            <a:r>
              <a:rPr lang="en-US" sz="1400" dirty="0"/>
              <a:t>, Ph.D. MBA MLIS</a:t>
            </a:r>
            <a:br>
              <a:rPr lang="en-US" sz="1400" dirty="0"/>
            </a:br>
            <a:r>
              <a:rPr lang="en-US" sz="1400" dirty="0"/>
              <a:t>Director, Collections and Digital Services</a:t>
            </a:r>
            <a:br>
              <a:rPr lang="en-US" sz="1400" dirty="0"/>
            </a:br>
            <a:r>
              <a:rPr lang="en-US" sz="1400" dirty="0"/>
              <a:t>Texas State University Libraries</a:t>
            </a:r>
          </a:p>
        </p:txBody>
      </p:sp>
    </p:spTree>
    <p:extLst>
      <p:ext uri="{BB962C8B-B14F-4D97-AF65-F5344CB8AC3E}">
        <p14:creationId xmlns:p14="http://schemas.microsoft.com/office/powerpoint/2010/main" val="107608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5BDBDAC8-6AC5-4443-B65C-648C14BF55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44" y="1106127"/>
            <a:ext cx="10225549" cy="5751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55BE6-3BBC-4F84-B40E-75318D38FA92}"/>
              </a:ext>
            </a:extLst>
          </p:cNvPr>
          <p:cNvSpPr txBox="1"/>
          <p:nvPr/>
        </p:nvSpPr>
        <p:spPr>
          <a:xfrm>
            <a:off x="1409019" y="157317"/>
            <a:ext cx="9089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Consortia and Technology Have Continuing Large Roles to Play </a:t>
            </a:r>
            <a:br>
              <a:rPr lang="en-US" sz="2400" dirty="0"/>
            </a:br>
            <a:r>
              <a:rPr lang="en-US" sz="2400" dirty="0"/>
              <a:t>in the Evolution of Scholarly Research Tools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8F4CD-12B6-403E-9F49-94C7CC7E2448}"/>
              </a:ext>
            </a:extLst>
          </p:cNvPr>
          <p:cNvSpPr txBox="1"/>
          <p:nvPr/>
        </p:nvSpPr>
        <p:spPr>
          <a:xfrm>
            <a:off x="10487291" y="2898492"/>
            <a:ext cx="301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onstantia" panose="02030602050306030303" pitchFamily="18" charset="0"/>
              </a:rPr>
              <a:t>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2FA95-8EAD-4123-86C4-8C7F81DCD220}"/>
              </a:ext>
            </a:extLst>
          </p:cNvPr>
          <p:cNvSpPr txBox="1"/>
          <p:nvPr/>
        </p:nvSpPr>
        <p:spPr>
          <a:xfrm>
            <a:off x="9943830" y="3269555"/>
            <a:ext cx="85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nstantia" panose="02030602050306030303" pitchFamily="18" charset="0"/>
              </a:rPr>
              <a:t>Open Source</a:t>
            </a:r>
            <a:br>
              <a:rPr lang="en-US" sz="800" dirty="0">
                <a:solidFill>
                  <a:schemeClr val="bg1"/>
                </a:solidFill>
                <a:latin typeface="Constantia" panose="02030602050306030303" pitchFamily="18" charset="0"/>
              </a:rPr>
            </a:br>
            <a:r>
              <a:rPr lang="en-US" sz="800" dirty="0">
                <a:solidFill>
                  <a:schemeClr val="bg1"/>
                </a:solidFill>
                <a:latin typeface="Constantia" panose="02030602050306030303" pitchFamily="18" charset="0"/>
              </a:rPr>
              <a:t>Possibilities</a:t>
            </a:r>
          </a:p>
        </p:txBody>
      </p:sp>
    </p:spTree>
    <p:extLst>
      <p:ext uri="{BB962C8B-B14F-4D97-AF65-F5344CB8AC3E}">
        <p14:creationId xmlns:p14="http://schemas.microsoft.com/office/powerpoint/2010/main" val="125910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55B81-E963-44E2-A2CF-6EBE8ACCF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3" r="24860"/>
          <a:stretch/>
        </p:blipFill>
        <p:spPr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F0357-B6B3-4350-824B-BF76FD13E4D7}"/>
              </a:ext>
            </a:extLst>
          </p:cNvPr>
          <p:cNvSpPr txBox="1"/>
          <p:nvPr/>
        </p:nvSpPr>
        <p:spPr>
          <a:xfrm>
            <a:off x="327568" y="688126"/>
            <a:ext cx="5914098" cy="4917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Four Research Library </a:t>
            </a:r>
            <a:br>
              <a:rPr lang="en-US" sz="2400" dirty="0">
                <a:solidFill>
                  <a:schemeClr val="tx1">
                    <a:alpha val="7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alpha val="70000"/>
                  </a:schemeClr>
                </a:solidFill>
              </a:rPr>
              <a:t>Challenges and Opportunities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alpha val="70000"/>
                </a:schemeClr>
              </a:solidFill>
            </a:endParaRPr>
          </a:p>
          <a:p>
            <a:pPr marL="34290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Enabling </a:t>
            </a:r>
            <a:r>
              <a:rPr lang="en-US" sz="1600" dirty="0">
                <a:solidFill>
                  <a:schemeClr val="tx1">
                    <a:alpha val="70000"/>
                  </a:schemeClr>
                </a:solidFill>
              </a:rPr>
              <a:t>Researchers (Faculty and Students) with Technological Possibilities for  Research in the 21</a:t>
            </a:r>
            <a:r>
              <a:rPr lang="en-US" sz="1600" baseline="30000" dirty="0">
                <a:solidFill>
                  <a:schemeClr val="tx1">
                    <a:alpha val="70000"/>
                  </a:schemeClr>
                </a:solidFill>
              </a:rPr>
              <a:t>st</a:t>
            </a:r>
            <a:r>
              <a:rPr lang="en-US" sz="1600" dirty="0">
                <a:solidFill>
                  <a:schemeClr val="tx1">
                    <a:alpha val="70000"/>
                  </a:schemeClr>
                </a:solidFill>
              </a:rPr>
              <a:t> Century.</a:t>
            </a:r>
            <a:br>
              <a:rPr lang="en-US" sz="1600" dirty="0">
                <a:solidFill>
                  <a:schemeClr val="tx1">
                    <a:alpha val="70000"/>
                  </a:schemeClr>
                </a:solidFill>
              </a:rPr>
            </a:br>
            <a:endParaRPr lang="en-US" sz="1600" dirty="0">
              <a:solidFill>
                <a:schemeClr val="tx1">
                  <a:alpha val="70000"/>
                </a:schemeClr>
              </a:solidFill>
            </a:endParaRPr>
          </a:p>
          <a:p>
            <a:pPr marL="34290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Transforming</a:t>
            </a:r>
            <a:r>
              <a:rPr lang="en-US" sz="1600" dirty="0">
                <a:solidFill>
                  <a:schemeClr val="tx1">
                    <a:alpha val="70000"/>
                  </a:schemeClr>
                </a:solidFill>
              </a:rPr>
              <a:t> the Diminishing Proposition of Print Collections  with Digitization and Digital Preservation</a:t>
            </a:r>
            <a:br>
              <a:rPr lang="en-US" sz="1600" dirty="0">
                <a:solidFill>
                  <a:schemeClr val="tx1">
                    <a:alpha val="70000"/>
                  </a:schemeClr>
                </a:solidFill>
              </a:rPr>
            </a:br>
            <a:endParaRPr lang="en-US" sz="1600" dirty="0">
              <a:solidFill>
                <a:schemeClr val="tx1">
                  <a:alpha val="70000"/>
                </a:schemeClr>
              </a:solidFill>
            </a:endParaRPr>
          </a:p>
          <a:p>
            <a:pPr marL="34290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Rethinking</a:t>
            </a: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1">
                    <a:alpha val="70000"/>
                  </a:schemeClr>
                </a:solidFill>
              </a:rPr>
              <a:t> Multiyear Journal Packages and Big Deals in Light of OER and Open Science Possibilities.</a:t>
            </a:r>
            <a:br>
              <a:rPr lang="en-US" sz="1600" dirty="0">
                <a:solidFill>
                  <a:schemeClr val="tx1">
                    <a:alpha val="70000"/>
                  </a:schemeClr>
                </a:solidFill>
              </a:rPr>
            </a:br>
            <a:endParaRPr lang="en-US" sz="1600" dirty="0">
              <a:solidFill>
                <a:schemeClr val="tx1">
                  <a:alpha val="70000"/>
                </a:schemeClr>
              </a:solidFill>
            </a:endParaRPr>
          </a:p>
          <a:p>
            <a:pPr marL="342900" indent="-2286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70000"/>
                  </a:schemeClr>
                </a:solidFill>
              </a:rPr>
              <a:t>Transitioning</a:t>
            </a:r>
            <a:r>
              <a:rPr lang="en-US" sz="1600" dirty="0">
                <a:solidFill>
                  <a:schemeClr val="tx1">
                    <a:alpha val="70000"/>
                  </a:schemeClr>
                </a:solidFill>
              </a:rPr>
              <a:t> Unique Special Collections Content for  Digital Access, Curricular Support and Online Teaching </a:t>
            </a:r>
            <a:br>
              <a:rPr lang="en-US" sz="1400" dirty="0">
                <a:solidFill>
                  <a:schemeClr val="tx1">
                    <a:alpha val="70000"/>
                  </a:schemeClr>
                </a:solidFill>
              </a:rPr>
            </a:b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br>
              <a:rPr lang="en-US" sz="1200" dirty="0">
                <a:solidFill>
                  <a:schemeClr val="tx1">
                    <a:alpha val="70000"/>
                  </a:schemeClr>
                </a:solidFill>
              </a:rPr>
            </a:br>
            <a:endParaRPr lang="en-US" sz="1200" dirty="0">
              <a:solidFill>
                <a:schemeClr val="tx1">
                  <a:alpha val="7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6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031" name="Rectangle 76">
            <a:extLst>
              <a:ext uri="{FF2B5EF4-FFF2-40B4-BE49-F238E27FC236}">
                <a16:creationId xmlns:a16="http://schemas.microsoft.com/office/drawing/2014/main" id="{665A5CBD-5BDA-4345-915C-718F0E585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A230D-8F42-4809-BCB8-E50062791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96" r="47609"/>
          <a:stretch/>
        </p:blipFill>
        <p:spPr>
          <a:xfrm>
            <a:off x="8789" y="3061200"/>
            <a:ext cx="1590655" cy="3798914"/>
          </a:xfrm>
          <a:custGeom>
            <a:avLst/>
            <a:gdLst/>
            <a:ahLst/>
            <a:cxnLst/>
            <a:rect l="l" t="t" r="r" b="b"/>
            <a:pathLst>
              <a:path w="1176847" h="3717398">
                <a:moveTo>
                  <a:pt x="0" y="0"/>
                </a:moveTo>
                <a:lnTo>
                  <a:pt x="6468" y="2320"/>
                </a:lnTo>
                <a:cubicBezTo>
                  <a:pt x="571144" y="226967"/>
                  <a:pt x="1049053" y="677115"/>
                  <a:pt x="1155100" y="1706512"/>
                </a:cubicBezTo>
                <a:cubicBezTo>
                  <a:pt x="1211945" y="2256630"/>
                  <a:pt x="1150935" y="2900041"/>
                  <a:pt x="1046413" y="3564931"/>
                </a:cubicBezTo>
                <a:lnTo>
                  <a:pt x="1020805" y="3717398"/>
                </a:lnTo>
                <a:lnTo>
                  <a:pt x="0" y="3717397"/>
                </a:lnTo>
                <a:close/>
              </a:path>
            </a:pathLst>
          </a:custGeom>
        </p:spPr>
      </p:pic>
      <p:sp>
        <p:nvSpPr>
          <p:cNvPr id="1032" name="Freeform: Shape 78">
            <a:extLst>
              <a:ext uri="{FF2B5EF4-FFF2-40B4-BE49-F238E27FC236}">
                <a16:creationId xmlns:a16="http://schemas.microsoft.com/office/drawing/2014/main" id="{7AA49618-B277-4082-B123-21B9746F6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31194">
            <a:off x="-438996" y="2196525"/>
            <a:ext cx="2364043" cy="4591242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03161-8882-4610-B547-DD3C4DF6FA63}"/>
              </a:ext>
            </a:extLst>
          </p:cNvPr>
          <p:cNvSpPr txBox="1"/>
          <p:nvPr/>
        </p:nvSpPr>
        <p:spPr>
          <a:xfrm>
            <a:off x="1929842" y="100519"/>
            <a:ext cx="5650830" cy="5541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Research Libraries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Challenge Number One</a:t>
            </a:r>
            <a:br>
              <a:rPr lang="en-US" sz="28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br>
              <a:rPr lang="en-US" sz="28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Bringing Research into the 21st Century and Enabling Researchers with Research Technology Possibilities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Scholarly Publishing is Changing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. The </a:t>
            </a: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Paradigm 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is S</a:t>
            </a: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hifting to Online and Open Access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Traditional Scholarly Communication has 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moved</a:t>
            </a: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majorly online this past year.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The fundamental ‘research’ 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support</a:t>
            </a: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role of the librarian in a research library is 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shifting</a:t>
            </a:r>
            <a:r>
              <a:rPr lang="en-US" sz="1900" kern="12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 to helping faculty understand  online methodologies to enable research </a:t>
            </a:r>
            <a:r>
              <a:rPr lang="en-US" sz="1900" dirty="0">
                <a:solidFill>
                  <a:schemeClr val="tx1">
                    <a:lumMod val="75000"/>
                  </a:schemeClr>
                </a:solidFill>
                <a:ea typeface="+mj-ea"/>
                <a:cs typeface="+mj-cs"/>
              </a:rPr>
              <a:t>online</a:t>
            </a:r>
            <a:endParaRPr lang="en-US" sz="1900" kern="1200" dirty="0">
              <a:solidFill>
                <a:schemeClr val="tx1">
                  <a:lumMod val="7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026" name="Picture 2" descr="academic-journals | Research Data Service">
            <a:extLst>
              <a:ext uri="{FF2B5EF4-FFF2-40B4-BE49-F238E27FC236}">
                <a16:creationId xmlns:a16="http://schemas.microsoft.com/office/drawing/2014/main" id="{D69B80F0-7968-4256-976F-58F81C2FA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39" r="34045" b="-2"/>
          <a:stretch/>
        </p:blipFill>
        <p:spPr bwMode="auto">
          <a:xfrm>
            <a:off x="9484773" y="10"/>
            <a:ext cx="2707226" cy="2998829"/>
          </a:xfrm>
          <a:custGeom>
            <a:avLst/>
            <a:gdLst/>
            <a:ahLst/>
            <a:cxnLst/>
            <a:rect l="l" t="t" r="r" b="b"/>
            <a:pathLst>
              <a:path w="4131233" h="4576231">
                <a:moveTo>
                  <a:pt x="541474" y="0"/>
                </a:moveTo>
                <a:lnTo>
                  <a:pt x="4131233" y="1"/>
                </a:lnTo>
                <a:lnTo>
                  <a:pt x="4131233" y="2917930"/>
                </a:lnTo>
                <a:lnTo>
                  <a:pt x="4094622" y="2942979"/>
                </a:lnTo>
                <a:cubicBezTo>
                  <a:pt x="4029008" y="2987264"/>
                  <a:pt x="3965823" y="3029709"/>
                  <a:pt x="3906349" y="3070728"/>
                </a:cubicBezTo>
                <a:cubicBezTo>
                  <a:pt x="3232653" y="3536126"/>
                  <a:pt x="2557484" y="4000564"/>
                  <a:pt x="1841957" y="4388660"/>
                </a:cubicBezTo>
                <a:cubicBezTo>
                  <a:pt x="1425317" y="4614886"/>
                  <a:pt x="825181" y="4745558"/>
                  <a:pt x="371935" y="4123537"/>
                </a:cubicBezTo>
                <a:cubicBezTo>
                  <a:pt x="69338" y="3707971"/>
                  <a:pt x="-2345" y="3154195"/>
                  <a:pt x="58" y="2697980"/>
                </a:cubicBezTo>
                <a:cubicBezTo>
                  <a:pt x="4945" y="1773961"/>
                  <a:pt x="189365" y="892180"/>
                  <a:pt x="486036" y="1336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A268061-5904-4520-ABD6-43AC28790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600" y="16663"/>
            <a:ext cx="4470401" cy="4555336"/>
          </a:xfrm>
          <a:custGeom>
            <a:avLst/>
            <a:gdLst>
              <a:gd name="connsiteX0" fmla="*/ 520805 w 4496214"/>
              <a:gd name="connsiteY0" fmla="*/ 0 h 4712444"/>
              <a:gd name="connsiteX1" fmla="*/ 4496214 w 4496214"/>
              <a:gd name="connsiteY1" fmla="*/ 0 h 4712444"/>
              <a:gd name="connsiteX2" fmla="*/ 4496214 w 4496214"/>
              <a:gd name="connsiteY2" fmla="*/ 2870874 h 4712444"/>
              <a:gd name="connsiteX3" fmla="*/ 4327504 w 4496214"/>
              <a:gd name="connsiteY3" fmla="*/ 2986301 h 4712444"/>
              <a:gd name="connsiteX4" fmla="*/ 4128523 w 4496214"/>
              <a:gd name="connsiteY4" fmla="*/ 3121316 h 4712444"/>
              <a:gd name="connsiteX5" fmla="*/ 1946719 w 4496214"/>
              <a:gd name="connsiteY5" fmla="*/ 4514203 h 4712444"/>
              <a:gd name="connsiteX6" fmla="*/ 393090 w 4496214"/>
              <a:gd name="connsiteY6" fmla="*/ 4234003 h 4712444"/>
              <a:gd name="connsiteX7" fmla="*/ 62 w 4496214"/>
              <a:gd name="connsiteY7" fmla="*/ 2727368 h 4712444"/>
              <a:gd name="connsiteX8" fmla="*/ 513680 w 4496214"/>
              <a:gd name="connsiteY8" fmla="*/ 17175 h 4712444"/>
              <a:gd name="connsiteX0" fmla="*/ 4496214 w 4496214"/>
              <a:gd name="connsiteY0" fmla="*/ 0 h 4712444"/>
              <a:gd name="connsiteX1" fmla="*/ 4496214 w 4496214"/>
              <a:gd name="connsiteY1" fmla="*/ 2870874 h 4712444"/>
              <a:gd name="connsiteX2" fmla="*/ 4327504 w 4496214"/>
              <a:gd name="connsiteY2" fmla="*/ 2986301 h 4712444"/>
              <a:gd name="connsiteX3" fmla="*/ 4128523 w 4496214"/>
              <a:gd name="connsiteY3" fmla="*/ 3121316 h 4712444"/>
              <a:gd name="connsiteX4" fmla="*/ 1946719 w 4496214"/>
              <a:gd name="connsiteY4" fmla="*/ 4514203 h 4712444"/>
              <a:gd name="connsiteX5" fmla="*/ 393090 w 4496214"/>
              <a:gd name="connsiteY5" fmla="*/ 4234003 h 4712444"/>
              <a:gd name="connsiteX6" fmla="*/ 62 w 4496214"/>
              <a:gd name="connsiteY6" fmla="*/ 2727368 h 4712444"/>
              <a:gd name="connsiteX7" fmla="*/ 513680 w 4496214"/>
              <a:gd name="connsiteY7" fmla="*/ 17175 h 4712444"/>
              <a:gd name="connsiteX8" fmla="*/ 610729 w 4496214"/>
              <a:gd name="connsiteY8" fmla="*/ 94249 h 4712444"/>
              <a:gd name="connsiteX0" fmla="*/ 4496214 w 4496214"/>
              <a:gd name="connsiteY0" fmla="*/ 2853983 h 4695553"/>
              <a:gd name="connsiteX1" fmla="*/ 4327504 w 4496214"/>
              <a:gd name="connsiteY1" fmla="*/ 2969410 h 4695553"/>
              <a:gd name="connsiteX2" fmla="*/ 4128523 w 4496214"/>
              <a:gd name="connsiteY2" fmla="*/ 3104425 h 4695553"/>
              <a:gd name="connsiteX3" fmla="*/ 1946719 w 4496214"/>
              <a:gd name="connsiteY3" fmla="*/ 4497312 h 4695553"/>
              <a:gd name="connsiteX4" fmla="*/ 393090 w 4496214"/>
              <a:gd name="connsiteY4" fmla="*/ 4217112 h 4695553"/>
              <a:gd name="connsiteX5" fmla="*/ 62 w 4496214"/>
              <a:gd name="connsiteY5" fmla="*/ 2710477 h 4695553"/>
              <a:gd name="connsiteX6" fmla="*/ 513680 w 4496214"/>
              <a:gd name="connsiteY6" fmla="*/ 284 h 4695553"/>
              <a:gd name="connsiteX7" fmla="*/ 610729 w 4496214"/>
              <a:gd name="connsiteY7" fmla="*/ 77358 h 4695553"/>
              <a:gd name="connsiteX0" fmla="*/ 4496214 w 4496214"/>
              <a:gd name="connsiteY0" fmla="*/ 2853699 h 4695269"/>
              <a:gd name="connsiteX1" fmla="*/ 4327504 w 4496214"/>
              <a:gd name="connsiteY1" fmla="*/ 2969126 h 4695269"/>
              <a:gd name="connsiteX2" fmla="*/ 4128523 w 4496214"/>
              <a:gd name="connsiteY2" fmla="*/ 3104141 h 4695269"/>
              <a:gd name="connsiteX3" fmla="*/ 1946719 w 4496214"/>
              <a:gd name="connsiteY3" fmla="*/ 4497028 h 4695269"/>
              <a:gd name="connsiteX4" fmla="*/ 393090 w 4496214"/>
              <a:gd name="connsiteY4" fmla="*/ 4216828 h 4695269"/>
              <a:gd name="connsiteX5" fmla="*/ 62 w 4496214"/>
              <a:gd name="connsiteY5" fmla="*/ 2710193 h 4695269"/>
              <a:gd name="connsiteX6" fmla="*/ 513680 w 4496214"/>
              <a:gd name="connsiteY6" fmla="*/ 0 h 469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6214" h="4695269">
                <a:moveTo>
                  <a:pt x="4496214" y="2853699"/>
                </a:moveTo>
                <a:lnTo>
                  <a:pt x="4327504" y="2969126"/>
                </a:lnTo>
                <a:lnTo>
                  <a:pt x="4128523" y="3104141"/>
                </a:lnTo>
                <a:cubicBezTo>
                  <a:pt x="3416510" y="3596007"/>
                  <a:pt x="2702940" y="4086860"/>
                  <a:pt x="1946719" y="4497028"/>
                </a:cubicBezTo>
                <a:cubicBezTo>
                  <a:pt x="1506382" y="4736123"/>
                  <a:pt x="872113" y="4874226"/>
                  <a:pt x="393090" y="4216828"/>
                </a:cubicBezTo>
                <a:cubicBezTo>
                  <a:pt x="73281" y="3777627"/>
                  <a:pt x="-2478" y="3192354"/>
                  <a:pt x="62" y="2710193"/>
                </a:cubicBezTo>
                <a:cubicBezTo>
                  <a:pt x="5227" y="1733619"/>
                  <a:pt x="200135" y="801687"/>
                  <a:pt x="513680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B1D6DF-5C72-4AE9-8210-6ED18626D4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55" r="-2" b="21728"/>
          <a:stretch/>
        </p:blipFill>
        <p:spPr>
          <a:xfrm>
            <a:off x="7360716" y="4941914"/>
            <a:ext cx="4831285" cy="1916086"/>
          </a:xfrm>
          <a:custGeom>
            <a:avLst/>
            <a:gdLst/>
            <a:ahLst/>
            <a:cxnLst/>
            <a:rect l="l" t="t" r="r" b="b"/>
            <a:pathLst>
              <a:path w="4831285" h="1916086">
                <a:moveTo>
                  <a:pt x="4831285" y="0"/>
                </a:moveTo>
                <a:lnTo>
                  <a:pt x="4831285" y="1916086"/>
                </a:lnTo>
                <a:lnTo>
                  <a:pt x="0" y="1916086"/>
                </a:lnTo>
                <a:lnTo>
                  <a:pt x="173974" y="1734463"/>
                </a:lnTo>
                <a:cubicBezTo>
                  <a:pt x="293442" y="1617785"/>
                  <a:pt x="421010" y="1512215"/>
                  <a:pt x="565214" y="1429702"/>
                </a:cubicBezTo>
                <a:cubicBezTo>
                  <a:pt x="1460925" y="917363"/>
                  <a:pt x="2602781" y="1235845"/>
                  <a:pt x="3513582" y="736527"/>
                </a:cubicBezTo>
                <a:cubicBezTo>
                  <a:pt x="3798806" y="580150"/>
                  <a:pt x="4321944" y="123733"/>
                  <a:pt x="4776516" y="106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588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D4300-B5A6-46C3-A0A0-366A975DA8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08" y="1730934"/>
            <a:ext cx="5633192" cy="4401693"/>
          </a:xfrm>
          <a:prstGeom prst="rect">
            <a:avLst/>
          </a:prstGeom>
        </p:spPr>
      </p:pic>
      <p:graphicFrame>
        <p:nvGraphicFramePr>
          <p:cNvPr id="3" name="TextBox 4">
            <a:extLst>
              <a:ext uri="{FF2B5EF4-FFF2-40B4-BE49-F238E27FC236}">
                <a16:creationId xmlns:a16="http://schemas.microsoft.com/office/drawing/2014/main" id="{FC27A526-79D6-4B86-B755-17526B4B61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093114"/>
              </p:ext>
            </p:extLst>
          </p:nvPr>
        </p:nvGraphicFramePr>
        <p:xfrm>
          <a:off x="6339155" y="1273996"/>
          <a:ext cx="5852845" cy="531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720BB05-3B16-4E54-BA0C-298E9F693C7E}"/>
              </a:ext>
            </a:extLst>
          </p:cNvPr>
          <p:cNvSpPr txBox="1"/>
          <p:nvPr/>
        </p:nvSpPr>
        <p:spPr>
          <a:xfrm>
            <a:off x="8838330" y="2414893"/>
            <a:ext cx="9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6490C-7A96-40C5-A54A-70C8BAF4A4EE}"/>
              </a:ext>
            </a:extLst>
          </p:cNvPr>
          <p:cNvSpPr txBox="1"/>
          <p:nvPr/>
        </p:nvSpPr>
        <p:spPr>
          <a:xfrm>
            <a:off x="8469896" y="5135050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Communication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ACF82-2C5B-4B89-A8B0-11E6FAEDDAEE}"/>
              </a:ext>
            </a:extLst>
          </p:cNvPr>
          <p:cNvSpPr txBox="1"/>
          <p:nvPr/>
        </p:nvSpPr>
        <p:spPr>
          <a:xfrm>
            <a:off x="875178" y="288049"/>
            <a:ext cx="1051993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Technologically, There are Many New Possibilities </a:t>
            </a:r>
          </a:p>
          <a:p>
            <a:pPr algn="ctr"/>
            <a:r>
              <a:rPr lang="en-US" sz="2800" dirty="0"/>
              <a:t>for Digital Scholarly Research Ecosystems on </a:t>
            </a:r>
            <a:r>
              <a:rPr lang="en-US" sz="2800" dirty="0" err="1"/>
              <a:t>Consortial</a:t>
            </a:r>
            <a:r>
              <a:rPr lang="en-US" sz="2800" dirty="0"/>
              <a:t> Levels: </a:t>
            </a:r>
            <a:br>
              <a:rPr lang="en-US" sz="2400" dirty="0"/>
            </a:br>
            <a:r>
              <a:rPr lang="en-US" dirty="0"/>
              <a:t>(Research Collaboration, Aggregation, Retrieval and Implementation Models)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65210B-3495-40E7-9A54-F1304D1E5E64}"/>
              </a:ext>
            </a:extLst>
          </p:cNvPr>
          <p:cNvSpPr txBox="1"/>
          <p:nvPr/>
        </p:nvSpPr>
        <p:spPr>
          <a:xfrm>
            <a:off x="744148" y="6220235"/>
            <a:ext cx="529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Texas State Digital Scholarly Research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33261-6A0B-40FF-A027-4E3FFDC705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003" y="2554567"/>
            <a:ext cx="5882135" cy="36047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7211E-5E13-400E-B0AD-B65C61E299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249" y="1622438"/>
            <a:ext cx="4235709" cy="741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CB58C-57C6-445A-B492-C144A58B468F}"/>
              </a:ext>
            </a:extLst>
          </p:cNvPr>
          <p:cNvSpPr txBox="1"/>
          <p:nvPr/>
        </p:nvSpPr>
        <p:spPr>
          <a:xfrm>
            <a:off x="1122607" y="222391"/>
            <a:ext cx="9990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Consortial</a:t>
            </a:r>
            <a:r>
              <a:rPr lang="en-US" sz="3600" dirty="0"/>
              <a:t> Research Data Repository </a:t>
            </a:r>
            <a:br>
              <a:rPr lang="en-US" sz="2800" dirty="0"/>
            </a:br>
            <a:r>
              <a:rPr lang="en-US" dirty="0"/>
              <a:t>Texas State University </a:t>
            </a:r>
            <a:r>
              <a:rPr lang="en-US" dirty="0" err="1"/>
              <a:t>Dataverse</a:t>
            </a:r>
            <a:r>
              <a:rPr lang="en-US" dirty="0"/>
              <a:t>: </a:t>
            </a:r>
            <a:r>
              <a:rPr lang="en-US" dirty="0" err="1"/>
              <a:t>Consortial</a:t>
            </a:r>
            <a:r>
              <a:rPr lang="en-US" dirty="0"/>
              <a:t> Texas Data Repository</a:t>
            </a:r>
            <a:br>
              <a:rPr lang="en-US" dirty="0"/>
            </a:br>
            <a:r>
              <a:rPr lang="en-US" dirty="0"/>
              <a:t>Based On Harvard’s </a:t>
            </a:r>
            <a:r>
              <a:rPr lang="en-US" dirty="0" err="1"/>
              <a:t>Dataverse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D6E5D-A851-4E86-8561-528E1D8E28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2" y="2538743"/>
            <a:ext cx="5915385" cy="3620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9FB2-2BA9-4CBD-925E-96FB60F376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674" y="4364820"/>
            <a:ext cx="2158171" cy="938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27771-C08A-4065-B336-C045604B43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1575" y="1027960"/>
            <a:ext cx="1146367" cy="11889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09FD00-8D60-4F34-A218-E5C045960159}"/>
              </a:ext>
            </a:extLst>
          </p:cNvPr>
          <p:cNvSpPr txBox="1"/>
          <p:nvPr/>
        </p:nvSpPr>
        <p:spPr>
          <a:xfrm>
            <a:off x="4592678" y="6312273"/>
            <a:ext cx="249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Texas Data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2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0C284B-1BBF-4CD2-BA1D-449EEE6404B3}"/>
              </a:ext>
            </a:extLst>
          </p:cNvPr>
          <p:cNvSpPr txBox="1"/>
          <p:nvPr/>
        </p:nvSpPr>
        <p:spPr>
          <a:xfrm>
            <a:off x="1354080" y="320750"/>
            <a:ext cx="10385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Emerging Cross-</a:t>
            </a:r>
            <a:r>
              <a:rPr lang="en-US" sz="2800" dirty="0" err="1"/>
              <a:t>Consortial</a:t>
            </a:r>
            <a:r>
              <a:rPr lang="en-US" sz="2800" dirty="0"/>
              <a:t> Digital Collections Repository</a:t>
            </a:r>
            <a:br>
              <a:rPr lang="en-US" dirty="0"/>
            </a:br>
            <a:r>
              <a:rPr lang="en-US" dirty="0"/>
              <a:t>PALCI/PALNI Partnership  (Pennsylvania/Indiana Academic Library  Consortia)</a:t>
            </a:r>
            <a:br>
              <a:rPr lang="en-US" dirty="0"/>
            </a:br>
            <a:r>
              <a:rPr lang="en-US" sz="1800" dirty="0" err="1"/>
              <a:t>Hyku</a:t>
            </a:r>
            <a:r>
              <a:rPr lang="en-US" sz="1800" dirty="0"/>
              <a:t> Commons: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9678D-E2AB-45B1-B052-7B7D4C2442EA}"/>
              </a:ext>
            </a:extLst>
          </p:cNvPr>
          <p:cNvSpPr txBox="1"/>
          <p:nvPr/>
        </p:nvSpPr>
        <p:spPr>
          <a:xfrm>
            <a:off x="4566604" y="5912315"/>
            <a:ext cx="330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CNI Presentation 2020 </a:t>
            </a:r>
            <a:endParaRPr lang="en-US" dirty="0"/>
          </a:p>
        </p:txBody>
      </p:sp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18924890-0ED0-4E67-BB81-464A62E5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72" y="1820923"/>
            <a:ext cx="6721438" cy="3604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0EDD4E-5470-483B-9558-7BBE9C6DE8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0" y="4465450"/>
            <a:ext cx="2037980" cy="1077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4B86FF-0733-41E3-96CF-1F4894ED10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2963" y="3759765"/>
            <a:ext cx="1109037" cy="1782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B0F7C-FA34-44B9-AEEF-018A1D45BB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215" y="2189440"/>
            <a:ext cx="2158171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0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1784ED-992E-4ACE-9E32-47BBC9396F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5" y="1642539"/>
            <a:ext cx="4985569" cy="3895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25E86-B8B0-4CD6-A758-5C8B3901F031}"/>
              </a:ext>
            </a:extLst>
          </p:cNvPr>
          <p:cNvSpPr txBox="1"/>
          <p:nvPr/>
        </p:nvSpPr>
        <p:spPr>
          <a:xfrm>
            <a:off x="102475" y="5630084"/>
            <a:ext cx="588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Room for  wide Technological </a:t>
            </a:r>
            <a:r>
              <a:rPr lang="en-US" sz="1200" dirty="0" err="1"/>
              <a:t>Consortial</a:t>
            </a:r>
            <a:r>
              <a:rPr lang="en-US" sz="1200" dirty="0"/>
              <a:t> Support of these Systems </a:t>
            </a:r>
            <a:br>
              <a:rPr lang="en-US" sz="1200" dirty="0"/>
            </a:br>
            <a:r>
              <a:rPr lang="en-US" sz="1200" dirty="0"/>
              <a:t>on many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59637-45A8-4245-83F0-6905813A1012}"/>
              </a:ext>
            </a:extLst>
          </p:cNvPr>
          <p:cNvSpPr txBox="1"/>
          <p:nvPr/>
        </p:nvSpPr>
        <p:spPr>
          <a:xfrm>
            <a:off x="1331021" y="334926"/>
            <a:ext cx="94465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Large Roles For Consortia To Play With Technology and  Education</a:t>
            </a:r>
            <a:br>
              <a:rPr lang="en-US" sz="2000" dirty="0"/>
            </a:br>
            <a:r>
              <a:rPr lang="en-US" sz="2000" dirty="0"/>
              <a:t> (Best Practices Models)   for Scholarly Research Ecosystems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D939F2-8F48-4D77-918D-5AE68DA7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14" y="1640187"/>
            <a:ext cx="2840982" cy="1865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7A164F-251C-437B-A320-3CD91ADFC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121" y="4102148"/>
            <a:ext cx="3782359" cy="14360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74D19F-30E5-4C12-88E2-94801BBBA121}"/>
              </a:ext>
            </a:extLst>
          </p:cNvPr>
          <p:cNvSpPr txBox="1"/>
          <p:nvPr/>
        </p:nvSpPr>
        <p:spPr>
          <a:xfrm>
            <a:off x="629264" y="61836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Technology-Related Workshops, Conferences Webinars, Symposia Training</a:t>
            </a:r>
          </a:p>
        </p:txBody>
      </p:sp>
    </p:spTree>
    <p:extLst>
      <p:ext uri="{BB962C8B-B14F-4D97-AF65-F5344CB8AC3E}">
        <p14:creationId xmlns:p14="http://schemas.microsoft.com/office/powerpoint/2010/main" val="14429133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242C41"/>
      </a:dk2>
      <a:lt2>
        <a:srgbClr val="E8E4E2"/>
      </a:lt2>
      <a:accent1>
        <a:srgbClr val="48ADDA"/>
      </a:accent1>
      <a:accent2>
        <a:srgbClr val="5B7FDE"/>
      </a:accent2>
      <a:accent3>
        <a:srgbClr val="8879E4"/>
      </a:accent3>
      <a:accent4>
        <a:srgbClr val="A45BDE"/>
      </a:accent4>
      <a:accent5>
        <a:srgbClr val="E179E4"/>
      </a:accent5>
      <a:accent6>
        <a:srgbClr val="DE5BAB"/>
      </a:accent6>
      <a:hlink>
        <a:srgbClr val="A9765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1302</Words>
  <Application>Microsoft Office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 LT Pro</vt:lpstr>
      <vt:lpstr>Avenir Next LT Pro Light</vt:lpstr>
      <vt:lpstr>Calibri</vt:lpstr>
      <vt:lpstr>Constantia</vt:lpstr>
      <vt:lpstr>Sitka Subheading</vt:lpstr>
      <vt:lpstr>PebbleVTI</vt:lpstr>
      <vt:lpstr>Research Libraries, Consortia and Technology: Challenges and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Libraries, Consortia and Technology: Challenges and Opportunities</dc:title>
  <dc:creator>Uzwyshyn, Raymond J</dc:creator>
  <cp:lastModifiedBy>Uzwyshyn, Raymond J</cp:lastModifiedBy>
  <cp:revision>43</cp:revision>
  <dcterms:created xsi:type="dcterms:W3CDTF">2021-02-03T21:48:03Z</dcterms:created>
  <dcterms:modified xsi:type="dcterms:W3CDTF">2021-02-19T19:13:06Z</dcterms:modified>
</cp:coreProperties>
</file>