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6" r:id="rId12"/>
    <p:sldId id="287" r:id="rId13"/>
    <p:sldId id="266" r:id="rId14"/>
    <p:sldId id="288" r:id="rId15"/>
    <p:sldId id="291" r:id="rId16"/>
    <p:sldId id="277" r:id="rId17"/>
    <p:sldId id="280" r:id="rId18"/>
    <p:sldId id="282" r:id="rId19"/>
    <p:sldId id="281" r:id="rId20"/>
    <p:sldId id="268" r:id="rId21"/>
    <p:sldId id="292" r:id="rId22"/>
    <p:sldId id="289" r:id="rId23"/>
    <p:sldId id="290" r:id="rId24"/>
    <p:sldId id="286" r:id="rId25"/>
    <p:sldId id="269" r:id="rId26"/>
    <p:sldId id="270" r:id="rId27"/>
    <p:sldId id="271" r:id="rId28"/>
    <p:sldId id="272" r:id="rId29"/>
    <p:sldId id="273" r:id="rId30"/>
    <p:sldId id="274"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112" d="100"/>
          <a:sy n="112" d="100"/>
        </p:scale>
        <p:origin x="444"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36C5D-061F-400E-B978-D4F2F5A8D7DF}"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3DF14E43-487B-4F18-A007-4C1679664D60}">
      <dgm:prSet/>
      <dgm:spPr/>
      <dgm:t>
        <a:bodyPr/>
        <a:lstStyle/>
        <a:p>
          <a:r>
            <a:rPr lang="en-US" dirty="0"/>
            <a:t>What technological tools and infrastructures do academic libraries need to provide and support to conduct modern research, teaching and learning?</a:t>
          </a:r>
        </a:p>
      </dgm:t>
    </dgm:pt>
    <dgm:pt modelId="{486B09A7-4C92-4C78-A13E-1ECA954685AB}" type="parTrans" cxnId="{FC46A354-3F0C-447F-9D80-0401D1EE137A}">
      <dgm:prSet/>
      <dgm:spPr/>
      <dgm:t>
        <a:bodyPr/>
        <a:lstStyle/>
        <a:p>
          <a:endParaRPr lang="en-US"/>
        </a:p>
      </dgm:t>
    </dgm:pt>
    <dgm:pt modelId="{50CD73B9-239E-428E-83A0-EFD456B4BF4B}" type="sibTrans" cxnId="{FC46A354-3F0C-447F-9D80-0401D1EE137A}">
      <dgm:prSet/>
      <dgm:spPr/>
      <dgm:t>
        <a:bodyPr/>
        <a:lstStyle/>
        <a:p>
          <a:endParaRPr lang="en-US"/>
        </a:p>
      </dgm:t>
    </dgm:pt>
    <dgm:pt modelId="{BF443595-3C91-42D8-8FA6-BD3E019CEF44}">
      <dgm:prSet/>
      <dgm:spPr/>
      <dgm:t>
        <a:bodyPr/>
        <a:lstStyle/>
        <a:p>
          <a:r>
            <a:rPr lang="en-US" dirty="0"/>
            <a:t>What other campus technology stakeholders should be engaged in this work?</a:t>
          </a:r>
        </a:p>
      </dgm:t>
    </dgm:pt>
    <dgm:pt modelId="{7DEE5FC3-1476-49DD-9718-A0ED11892D7F}" type="parTrans" cxnId="{7DE3EDF6-C99A-42BF-B954-D9126A2C17D9}">
      <dgm:prSet/>
      <dgm:spPr/>
      <dgm:t>
        <a:bodyPr/>
        <a:lstStyle/>
        <a:p>
          <a:endParaRPr lang="en-US"/>
        </a:p>
      </dgm:t>
    </dgm:pt>
    <dgm:pt modelId="{EC2800F4-C351-4E37-8426-FCD2198E7394}" type="sibTrans" cxnId="{7DE3EDF6-C99A-42BF-B954-D9126A2C17D9}">
      <dgm:prSet/>
      <dgm:spPr/>
      <dgm:t>
        <a:bodyPr/>
        <a:lstStyle/>
        <a:p>
          <a:endParaRPr lang="en-US"/>
        </a:p>
      </dgm:t>
    </dgm:pt>
    <dgm:pt modelId="{2339C24A-A795-46D4-861E-E4BF8A97A42A}">
      <dgm:prSet/>
      <dgm:spPr/>
      <dgm:t>
        <a:bodyPr/>
        <a:lstStyle/>
        <a:p>
          <a:r>
            <a:rPr lang="en-US" dirty="0"/>
            <a:t>What strategies should one employ to both collaborate with these stakeholders and stake out areas where the libraries should lead?</a:t>
          </a:r>
        </a:p>
      </dgm:t>
    </dgm:pt>
    <dgm:pt modelId="{F96A2290-8F9C-415A-B1E8-02F8E19ADF5F}" type="parTrans" cxnId="{09EF5C99-4268-4B83-8363-59646826AB55}">
      <dgm:prSet/>
      <dgm:spPr/>
      <dgm:t>
        <a:bodyPr/>
        <a:lstStyle/>
        <a:p>
          <a:endParaRPr lang="en-US"/>
        </a:p>
      </dgm:t>
    </dgm:pt>
    <dgm:pt modelId="{362E650F-ACDA-4DF2-A374-78BC72A4F73D}" type="sibTrans" cxnId="{09EF5C99-4268-4B83-8363-59646826AB55}">
      <dgm:prSet/>
      <dgm:spPr/>
      <dgm:t>
        <a:bodyPr/>
        <a:lstStyle/>
        <a:p>
          <a:endParaRPr lang="en-US"/>
        </a:p>
      </dgm:t>
    </dgm:pt>
    <dgm:pt modelId="{DFE391D4-AE73-4176-A837-2E6E47BFA368}" type="pres">
      <dgm:prSet presAssocID="{D7436C5D-061F-400E-B978-D4F2F5A8D7DF}" presName="diagram" presStyleCnt="0">
        <dgm:presLayoutVars>
          <dgm:dir/>
          <dgm:resizeHandles val="exact"/>
        </dgm:presLayoutVars>
      </dgm:prSet>
      <dgm:spPr/>
    </dgm:pt>
    <dgm:pt modelId="{DC521D79-D23F-474F-B44A-FE303A263AFA}" type="pres">
      <dgm:prSet presAssocID="{3DF14E43-487B-4F18-A007-4C1679664D60}" presName="node" presStyleLbl="node1" presStyleIdx="0" presStyleCnt="3">
        <dgm:presLayoutVars>
          <dgm:bulletEnabled val="1"/>
        </dgm:presLayoutVars>
      </dgm:prSet>
      <dgm:spPr/>
    </dgm:pt>
    <dgm:pt modelId="{0DE4E2B2-4616-4566-A0A9-7AE57DD0E65E}" type="pres">
      <dgm:prSet presAssocID="{50CD73B9-239E-428E-83A0-EFD456B4BF4B}" presName="sibTrans" presStyleCnt="0"/>
      <dgm:spPr/>
    </dgm:pt>
    <dgm:pt modelId="{CEC2E508-4ADA-40A1-9A60-FAEAC34025A9}" type="pres">
      <dgm:prSet presAssocID="{BF443595-3C91-42D8-8FA6-BD3E019CEF44}" presName="node" presStyleLbl="node1" presStyleIdx="1" presStyleCnt="3">
        <dgm:presLayoutVars>
          <dgm:bulletEnabled val="1"/>
        </dgm:presLayoutVars>
      </dgm:prSet>
      <dgm:spPr/>
    </dgm:pt>
    <dgm:pt modelId="{C3D6F652-8030-4E1F-9EA7-B3BC2D30F475}" type="pres">
      <dgm:prSet presAssocID="{EC2800F4-C351-4E37-8426-FCD2198E7394}" presName="sibTrans" presStyleCnt="0"/>
      <dgm:spPr/>
    </dgm:pt>
    <dgm:pt modelId="{CEA0B905-0285-405D-BA97-8F88EE2DF7E5}" type="pres">
      <dgm:prSet presAssocID="{2339C24A-A795-46D4-861E-E4BF8A97A42A}" presName="node" presStyleLbl="node1" presStyleIdx="2" presStyleCnt="3">
        <dgm:presLayoutVars>
          <dgm:bulletEnabled val="1"/>
        </dgm:presLayoutVars>
      </dgm:prSet>
      <dgm:spPr/>
    </dgm:pt>
  </dgm:ptLst>
  <dgm:cxnLst>
    <dgm:cxn modelId="{E0C47C07-59F6-4A22-8E7C-B01E3B0E3776}" type="presOf" srcId="{D7436C5D-061F-400E-B978-D4F2F5A8D7DF}" destId="{DFE391D4-AE73-4176-A837-2E6E47BFA368}" srcOrd="0" destOrd="0" presId="urn:microsoft.com/office/officeart/2005/8/layout/default"/>
    <dgm:cxn modelId="{569A2A35-DF7E-4DB1-BB23-113F4B98CF49}" type="presOf" srcId="{BF443595-3C91-42D8-8FA6-BD3E019CEF44}" destId="{CEC2E508-4ADA-40A1-9A60-FAEAC34025A9}" srcOrd="0" destOrd="0" presId="urn:microsoft.com/office/officeart/2005/8/layout/default"/>
    <dgm:cxn modelId="{FC46A354-3F0C-447F-9D80-0401D1EE137A}" srcId="{D7436C5D-061F-400E-B978-D4F2F5A8D7DF}" destId="{3DF14E43-487B-4F18-A007-4C1679664D60}" srcOrd="0" destOrd="0" parTransId="{486B09A7-4C92-4C78-A13E-1ECA954685AB}" sibTransId="{50CD73B9-239E-428E-83A0-EFD456B4BF4B}"/>
    <dgm:cxn modelId="{349B7D8D-FC11-4050-879D-A5E799601286}" type="presOf" srcId="{2339C24A-A795-46D4-861E-E4BF8A97A42A}" destId="{CEA0B905-0285-405D-BA97-8F88EE2DF7E5}" srcOrd="0" destOrd="0" presId="urn:microsoft.com/office/officeart/2005/8/layout/default"/>
    <dgm:cxn modelId="{DB6E1599-F19C-4220-B30E-12C46B609376}" type="presOf" srcId="{3DF14E43-487B-4F18-A007-4C1679664D60}" destId="{DC521D79-D23F-474F-B44A-FE303A263AFA}" srcOrd="0" destOrd="0" presId="urn:microsoft.com/office/officeart/2005/8/layout/default"/>
    <dgm:cxn modelId="{09EF5C99-4268-4B83-8363-59646826AB55}" srcId="{D7436C5D-061F-400E-B978-D4F2F5A8D7DF}" destId="{2339C24A-A795-46D4-861E-E4BF8A97A42A}" srcOrd="2" destOrd="0" parTransId="{F96A2290-8F9C-415A-B1E8-02F8E19ADF5F}" sibTransId="{362E650F-ACDA-4DF2-A374-78BC72A4F73D}"/>
    <dgm:cxn modelId="{7DE3EDF6-C99A-42BF-B954-D9126A2C17D9}" srcId="{D7436C5D-061F-400E-B978-D4F2F5A8D7DF}" destId="{BF443595-3C91-42D8-8FA6-BD3E019CEF44}" srcOrd="1" destOrd="0" parTransId="{7DEE5FC3-1476-49DD-9718-A0ED11892D7F}" sibTransId="{EC2800F4-C351-4E37-8426-FCD2198E7394}"/>
    <dgm:cxn modelId="{327F7A95-3E61-4DEF-8C4A-43E85AFA5DB8}" type="presParOf" srcId="{DFE391D4-AE73-4176-A837-2E6E47BFA368}" destId="{DC521D79-D23F-474F-B44A-FE303A263AFA}" srcOrd="0" destOrd="0" presId="urn:microsoft.com/office/officeart/2005/8/layout/default"/>
    <dgm:cxn modelId="{2BBF9F46-DDA8-459F-929E-8E1BDD5EC08E}" type="presParOf" srcId="{DFE391D4-AE73-4176-A837-2E6E47BFA368}" destId="{0DE4E2B2-4616-4566-A0A9-7AE57DD0E65E}" srcOrd="1" destOrd="0" presId="urn:microsoft.com/office/officeart/2005/8/layout/default"/>
    <dgm:cxn modelId="{AB7E88D7-5188-4123-B41A-5D30FD9EA02C}" type="presParOf" srcId="{DFE391D4-AE73-4176-A837-2E6E47BFA368}" destId="{CEC2E508-4ADA-40A1-9A60-FAEAC34025A9}" srcOrd="2" destOrd="0" presId="urn:microsoft.com/office/officeart/2005/8/layout/default"/>
    <dgm:cxn modelId="{C95B8D04-BA9F-47BB-8E25-78D935779040}" type="presParOf" srcId="{DFE391D4-AE73-4176-A837-2E6E47BFA368}" destId="{C3D6F652-8030-4E1F-9EA7-B3BC2D30F475}" srcOrd="3" destOrd="0" presId="urn:microsoft.com/office/officeart/2005/8/layout/default"/>
    <dgm:cxn modelId="{C2750C20-0B71-4D96-81DD-3EFEEE576B0D}" type="presParOf" srcId="{DFE391D4-AE73-4176-A837-2E6E47BFA368}" destId="{CEA0B905-0285-405D-BA97-8F88EE2DF7E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1781C-2E3A-443C-AB5E-261D4E564F9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a:xfrm>
          <a:off x="0" y="1528330"/>
          <a:ext cx="2927522" cy="2223395"/>
        </a:xfrm>
        <a:prstGeom prst="rect">
          <a:avLst/>
        </a:prstGeom>
        <a:noFill/>
        <a:ln>
          <a:noFill/>
        </a:ln>
        <a:effectLst/>
      </dgm:spPr>
      <dgm:t>
        <a:bodyPr/>
        <a:lstStyle/>
        <a:p>
          <a:pPr algn="ctr">
            <a:buNone/>
          </a:pPr>
          <a:r>
            <a:rPr lang="en-US" sz="2400" b="1" dirty="0">
              <a:solidFill>
                <a:srgbClr val="FFFFFF">
                  <a:hueOff val="0"/>
                  <a:satOff val="0"/>
                  <a:lumOff val="0"/>
                  <a:alphaOff val="0"/>
                </a:srgbClr>
              </a:solidFill>
              <a:latin typeface="Avenir Next LT Pro"/>
              <a:ea typeface="+mn-ea"/>
              <a:cs typeface="+mn-cs"/>
            </a:rPr>
            <a:t>PRIMARY</a:t>
          </a:r>
          <a:endParaRPr lang="en-US" sz="2400" dirty="0">
            <a:solidFill>
              <a:srgbClr val="FFFFFF">
                <a:hueOff val="0"/>
                <a:satOff val="0"/>
                <a:lumOff val="0"/>
                <a:alphaOff val="0"/>
              </a:srgbClr>
            </a:solidFill>
            <a:latin typeface="Avenir Next LT Pro"/>
            <a:ea typeface="+mn-ea"/>
            <a:cs typeface="+mn-cs"/>
          </a:endParaRPr>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a:xfrm>
          <a:off x="740619" y="762210"/>
          <a:ext cx="4568319" cy="4568319"/>
        </a:xfrm>
        <a:prstGeom prst="circularArrow">
          <a:avLst>
            <a:gd name="adj1" fmla="val 9491"/>
            <a:gd name="adj2" fmla="val 685669"/>
            <a:gd name="adj3" fmla="val 17659825"/>
            <a:gd name="adj4" fmla="val 1420716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endParaRPr lang="en-US"/>
        </a:p>
      </dgm:t>
    </dgm:pt>
    <dgm:pt modelId="{32B9CAF6-3D16-4928-AB9D-3E7D30DA2398}">
      <dgm:prSet custT="1"/>
      <dgm:spPr>
        <a:xfrm>
          <a:off x="0" y="1528330"/>
          <a:ext cx="2927522" cy="2223395"/>
        </a:xfrm>
        <a:prstGeom prst="rect">
          <a:avLst/>
        </a:prstGeom>
        <a:noFill/>
        <a:ln>
          <a:noFill/>
        </a:ln>
        <a:effectLst/>
      </dgm:spPr>
      <dgm:t>
        <a:bodyPr/>
        <a:lstStyle/>
        <a:p>
          <a:pPr algn="l">
            <a:buChar char="•"/>
          </a:pPr>
          <a:r>
            <a:rPr lang="en-US" sz="1800" dirty="0">
              <a:solidFill>
                <a:srgbClr val="FFFFFF">
                  <a:hueOff val="0"/>
                  <a:satOff val="0"/>
                  <a:lumOff val="0"/>
                  <a:alphaOff val="0"/>
                </a:srgbClr>
              </a:solidFill>
              <a:latin typeface="Avenir Next LT Pro"/>
              <a:ea typeface="+mn-ea"/>
              <a:cs typeface="+mn-cs"/>
            </a:rPr>
            <a:t>Digital Research Collections Repository (</a:t>
          </a:r>
          <a:r>
            <a:rPr lang="en-US" sz="1800" dirty="0" err="1">
              <a:solidFill>
                <a:srgbClr val="FFFFFF">
                  <a:hueOff val="0"/>
                  <a:satOff val="0"/>
                  <a:lumOff val="0"/>
                  <a:alphaOff val="0"/>
                </a:srgbClr>
              </a:solidFill>
              <a:latin typeface="Avenir Next LT Pro"/>
              <a:ea typeface="+mn-ea"/>
              <a:cs typeface="+mn-cs"/>
            </a:rPr>
            <a:t>Dspace</a:t>
          </a:r>
          <a:r>
            <a:rPr lang="en-US" sz="1800" dirty="0">
              <a:solidFill>
                <a:srgbClr val="FFFFFF">
                  <a:hueOff val="0"/>
                  <a:satOff val="0"/>
                  <a:lumOff val="0"/>
                  <a:alphaOff val="0"/>
                </a:srgbClr>
              </a:solidFill>
              <a:latin typeface="Avenir Next LT Pro"/>
              <a:ea typeface="+mn-ea"/>
              <a:cs typeface="+mn-cs"/>
            </a:rPr>
            <a:t>, 2021)</a:t>
          </a:r>
          <a:br>
            <a:rPr lang="en-US" sz="1100" dirty="0">
              <a:solidFill>
                <a:srgbClr val="FFFFFF">
                  <a:hueOff val="0"/>
                  <a:satOff val="0"/>
                  <a:lumOff val="0"/>
                  <a:alphaOff val="0"/>
                </a:srgbClr>
              </a:solidFill>
              <a:latin typeface="Avenir Next LT Pro"/>
              <a:ea typeface="+mn-ea"/>
              <a:cs typeface="+mn-cs"/>
            </a:rPr>
          </a:br>
          <a:endParaRPr lang="en-US" sz="1100" dirty="0">
            <a:solidFill>
              <a:srgbClr val="FFFFFF">
                <a:hueOff val="0"/>
                <a:satOff val="0"/>
                <a:lumOff val="0"/>
                <a:alphaOff val="0"/>
              </a:srgbClr>
            </a:solidFill>
            <a:latin typeface="Avenir Next LT Pro"/>
            <a:ea typeface="+mn-ea"/>
            <a:cs typeface="+mn-cs"/>
          </a:endParaRPr>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a:xfrm>
          <a:off x="3144038" y="1573947"/>
          <a:ext cx="2708806" cy="2223395"/>
        </a:xfrm>
        <a:prstGeom prst="rect">
          <a:avLst/>
        </a:prstGeom>
        <a:noFill/>
        <a:ln>
          <a:noFill/>
        </a:ln>
        <a:effectLst/>
      </dgm:spPr>
      <dgm:t>
        <a:bodyPr/>
        <a:lstStyle/>
        <a:p>
          <a:pPr>
            <a:buNone/>
          </a:pPr>
          <a:r>
            <a:rPr lang="en-US" sz="2400" b="1" dirty="0">
              <a:solidFill>
                <a:srgbClr val="FFFFFF">
                  <a:hueOff val="0"/>
                  <a:satOff val="0"/>
                  <a:lumOff val="0"/>
                  <a:alphaOff val="0"/>
                </a:srgbClr>
              </a:solidFill>
              <a:latin typeface="Avenir Next LT Pro"/>
              <a:ea typeface="+mn-ea"/>
              <a:cs typeface="+mn-cs"/>
            </a:rPr>
            <a:t>TERTIARY</a:t>
          </a:r>
          <a:endParaRPr lang="en-US" sz="2400" dirty="0">
            <a:solidFill>
              <a:srgbClr val="FFFFFF">
                <a:hueOff val="0"/>
                <a:satOff val="0"/>
                <a:lumOff val="0"/>
                <a:alphaOff val="0"/>
              </a:srgbClr>
            </a:solidFill>
            <a:latin typeface="Avenir Next LT Pro"/>
            <a:ea typeface="+mn-ea"/>
            <a:cs typeface="+mn-cs"/>
          </a:endParaRP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a:xfrm>
          <a:off x="758239" y="-7067"/>
          <a:ext cx="4568319" cy="4568319"/>
        </a:xfrm>
        <a:prstGeom prst="circularArrow">
          <a:avLst>
            <a:gd name="adj1" fmla="val 9491"/>
            <a:gd name="adj2" fmla="val 685669"/>
            <a:gd name="adj3" fmla="val 6852646"/>
            <a:gd name="adj4" fmla="val 341482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endParaRPr lang="en-US"/>
        </a:p>
      </dgm:t>
    </dgm:pt>
    <dgm:pt modelId="{A1949FC2-6505-4960-8EAF-F45EEF038EE1}">
      <dgm:prSet/>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Electronic Thesis and Dissertation Management System (VIREO)</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User Interface/Content Management Software (OMEKA) </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Identity Management System (ORCID)</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Academic Journal Software (OJS3)</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a:xfrm>
          <a:off x="0" y="1528330"/>
          <a:ext cx="2927522" cy="2223395"/>
        </a:xfrm>
        <a:prstGeom prst="rect">
          <a:avLst/>
        </a:prstGeom>
        <a:noFill/>
        <a:ln>
          <a:noFill/>
        </a:ln>
        <a:effectLst/>
      </dgm:spPr>
      <dgm:t>
        <a:bodyPr/>
        <a:lstStyle/>
        <a:p>
          <a:pPr algn="l">
            <a:buChar char="•"/>
          </a:pPr>
          <a:r>
            <a:rPr lang="en-US" sz="1800" dirty="0">
              <a:solidFill>
                <a:srgbClr val="FFFFFF">
                  <a:hueOff val="0"/>
                  <a:satOff val="0"/>
                  <a:lumOff val="0"/>
                  <a:alphaOff val="0"/>
                </a:srgbClr>
              </a:solidFill>
              <a:latin typeface="Avenir Next LT Pro"/>
              <a:ea typeface="+mn-ea"/>
              <a:cs typeface="+mn-cs"/>
            </a:rPr>
            <a:t>Research Data Repository (</a:t>
          </a:r>
          <a:r>
            <a:rPr lang="en-US" sz="1800" dirty="0" err="1">
              <a:solidFill>
                <a:srgbClr val="FFFFFF">
                  <a:hueOff val="0"/>
                  <a:satOff val="0"/>
                  <a:lumOff val="0"/>
                  <a:alphaOff val="0"/>
                </a:srgbClr>
              </a:solidFill>
              <a:latin typeface="Avenir Next LT Pro"/>
              <a:ea typeface="+mn-ea"/>
              <a:cs typeface="+mn-cs"/>
            </a:rPr>
            <a:t>Dataverse</a:t>
          </a:r>
          <a:r>
            <a:rPr lang="en-US" sz="1800" dirty="0">
              <a:solidFill>
                <a:srgbClr val="FFFFFF">
                  <a:hueOff val="0"/>
                  <a:satOff val="0"/>
                  <a:lumOff val="0"/>
                  <a:alphaOff val="0"/>
                </a:srgbClr>
              </a:solidFill>
              <a:latin typeface="Avenir Next LT Pro"/>
              <a:ea typeface="+mn-ea"/>
              <a:cs typeface="+mn-cs"/>
            </a:rPr>
            <a:t>)</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811ECBBE-EAA9-4704-BAC0-5F0A472C3D06}" type="pres">
      <dgm:prSet presAssocID="{0891781C-2E3A-443C-AB5E-261D4E564F95}" presName="cycle" presStyleCnt="0">
        <dgm:presLayoutVars>
          <dgm:dir/>
          <dgm:resizeHandles val="exact"/>
        </dgm:presLayoutVars>
      </dgm:prSet>
      <dgm:spPr/>
    </dgm:pt>
    <dgm:pt modelId="{9A54EAF7-C038-4F21-B9F8-2DCAAE0052E7}" type="pres">
      <dgm:prSet presAssocID="{3780BA40-3C27-4928-A2AA-B90358FE38B4}" presName="dummy" presStyleCnt="0"/>
      <dgm:spPr/>
    </dgm:pt>
    <dgm:pt modelId="{0F9F82B3-617F-463F-807E-A6B4EFD0365E}" type="pres">
      <dgm:prSet presAssocID="{3780BA40-3C27-4928-A2AA-B90358FE38B4}" presName="node" presStyleLbl="revTx" presStyleIdx="0" presStyleCnt="2" custScaleX="131669" custRadScaleRad="75509" custRadScaleInc="295069">
        <dgm:presLayoutVars>
          <dgm:bulletEnabled val="1"/>
        </dgm:presLayoutVars>
      </dgm:prSet>
      <dgm:spPr/>
    </dgm:pt>
    <dgm:pt modelId="{756105E2-35C6-4485-8B91-BE4CE4931694}" type="pres">
      <dgm:prSet presAssocID="{E723782B-A875-4C38-86BF-0A8B12CEFBC7}" presName="sibTrans" presStyleLbl="node1" presStyleIdx="0" presStyleCnt="2"/>
      <dgm:spPr/>
    </dgm:pt>
    <dgm:pt modelId="{4224D3ED-5179-4172-8D76-24098B523F9D}" type="pres">
      <dgm:prSet presAssocID="{98339BDF-4644-4420-98CB-CB326D4F7C3D}" presName="dummy" presStyleCnt="0"/>
      <dgm:spPr/>
    </dgm:pt>
    <dgm:pt modelId="{1B6DE6C1-3A9F-44E3-8F56-7DDDD4973569}" type="pres">
      <dgm:prSet presAssocID="{98339BDF-4644-4420-98CB-CB326D4F7C3D}" presName="node" presStyleLbl="revTx" presStyleIdx="1" presStyleCnt="2" custScaleX="121832" custRadScaleRad="105716" custRadScaleInc="-298613">
        <dgm:presLayoutVars>
          <dgm:bulletEnabled val="1"/>
        </dgm:presLayoutVars>
      </dgm:prSet>
      <dgm:spPr/>
    </dgm:pt>
    <dgm:pt modelId="{A3E4BAFF-03B8-4A81-A451-76424EDB7F22}" type="pres">
      <dgm:prSet presAssocID="{5610D5B2-6BD9-4901-A47D-A8E0FED7EB7D}" presName="sibTrans" presStyleLbl="node1" presStyleIdx="1" presStyleCnt="2"/>
      <dgm:spPr/>
    </dgm:pt>
  </dgm:ptLst>
  <dgm:cxnLst>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66312D34-E00F-4201-8B08-E6169F0A2D4F}" type="presOf" srcId="{32B9CAF6-3D16-4928-AB9D-3E7D30DA2398}" destId="{0F9F82B3-617F-463F-807E-A6B4EFD0365E}" srcOrd="0" destOrd="2" presId="urn:microsoft.com/office/officeart/2005/8/layout/cycle1"/>
    <dgm:cxn modelId="{E3B18C49-5727-4A31-A0A8-F93C2A180A43}" type="presOf" srcId="{3780BA40-3C27-4928-A2AA-B90358FE38B4}" destId="{0F9F82B3-617F-463F-807E-A6B4EFD0365E}" srcOrd="0" destOrd="0" presId="urn:microsoft.com/office/officeart/2005/8/layout/cycle1"/>
    <dgm:cxn modelId="{6046C26D-711E-4366-9B60-B08BA1D1525F}" type="presOf" srcId="{98339BDF-4644-4420-98CB-CB326D4F7C3D}" destId="{1B6DE6C1-3A9F-44E3-8F56-7DDDD4973569}" srcOrd="0" destOrd="0" presId="urn:microsoft.com/office/officeart/2005/8/layout/cycle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6242DB72-9987-422B-AAAF-F25850D2ED36}" type="presOf" srcId="{B46983D7-5AF4-4FA2-A8E3-921772C00D5B}" destId="{1B6DE6C1-3A9F-44E3-8F56-7DDDD4973569}" srcOrd="0" destOrd="3" presId="urn:microsoft.com/office/officeart/2005/8/layout/cycle1"/>
    <dgm:cxn modelId="{F4BE4D78-CE2E-49E0-BF1B-E03ACF903E3A}" srcId="{98339BDF-4644-4420-98CB-CB326D4F7C3D}" destId="{BCFCF076-495C-4E47-A603-750F3D5D9E85}" srcOrd="1" destOrd="0" parTransId="{1108E394-2915-4FEE-9867-EA22A91AF284}" sibTransId="{A05BF4DE-EF01-4011-8905-3447E7CAD9C8}"/>
    <dgm:cxn modelId="{FA611292-C130-4DF5-ACE5-D72609CFCC11}" type="presOf" srcId="{0891781C-2E3A-443C-AB5E-261D4E564F95}" destId="{811ECBBE-EAA9-4704-BAC0-5F0A472C3D06}" srcOrd="0" destOrd="0" presId="urn:microsoft.com/office/officeart/2005/8/layout/cycle1"/>
    <dgm:cxn modelId="{C532619F-4D24-4783-9030-61BA85F68C43}" type="presOf" srcId="{A1949FC2-6505-4960-8EAF-F45EEF038EE1}" destId="{1B6DE6C1-3A9F-44E3-8F56-7DDDD4973569}" srcOrd="0" destOrd="1" presId="urn:microsoft.com/office/officeart/2005/8/layout/cycle1"/>
    <dgm:cxn modelId="{794C61A6-1525-42D9-81B6-3342458A8721}" type="presOf" srcId="{C2858497-5C7E-4799-9AC4-B12A54B4660A}" destId="{1B6DE6C1-3A9F-44E3-8F56-7DDDD4973569}" srcOrd="0" destOrd="4" presId="urn:microsoft.com/office/officeart/2005/8/layout/cycle1"/>
    <dgm:cxn modelId="{12FD17AA-7C5B-40E3-8D6D-93C058F05D57}" srcId="{98339BDF-4644-4420-98CB-CB326D4F7C3D}" destId="{B46983D7-5AF4-4FA2-A8E3-921772C00D5B}" srcOrd="2" destOrd="0" parTransId="{898A6D8D-D55C-457C-9A87-1AE2315F656C}" sibTransId="{68D64438-20FA-49B2-8C22-A4F417F5ACFC}"/>
    <dgm:cxn modelId="{62C487AB-A14A-468E-BCBA-0875515270B3}" type="presOf" srcId="{E4250D52-E091-4F73-B51E-50041DCFB96C}" destId="{0F9F82B3-617F-463F-807E-A6B4EFD0365E}" srcOrd="0" destOrd="1" presId="urn:microsoft.com/office/officeart/2005/8/layout/cycle1"/>
    <dgm:cxn modelId="{294795B3-2A89-4995-B6EC-D438B2E48C3D}" type="presOf" srcId="{BCFCF076-495C-4E47-A603-750F3D5D9E85}" destId="{1B6DE6C1-3A9F-44E3-8F56-7DDDD4973569}" srcOrd="0" destOrd="2" presId="urn:microsoft.com/office/officeart/2005/8/layout/cycle1"/>
    <dgm:cxn modelId="{89F028C8-ADD1-4E0E-904F-2D455B92DF7A}" type="presOf" srcId="{E723782B-A875-4C38-86BF-0A8B12CEFBC7}" destId="{756105E2-35C6-4485-8B91-BE4CE4931694}" srcOrd="0" destOrd="0" presId="urn:microsoft.com/office/officeart/2005/8/layout/cycle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14A65FE5-CE09-490B-83AE-2BB77E047F1B}" type="presOf" srcId="{5610D5B2-6BD9-4901-A47D-A8E0FED7EB7D}" destId="{A3E4BAFF-03B8-4A81-A451-76424EDB7F22}" srcOrd="0" destOrd="0" presId="urn:microsoft.com/office/officeart/2005/8/layout/cycle1"/>
    <dgm:cxn modelId="{1CA19D73-5111-426B-A005-9636DE4455ED}" type="presParOf" srcId="{811ECBBE-EAA9-4704-BAC0-5F0A472C3D06}" destId="{9A54EAF7-C038-4F21-B9F8-2DCAAE0052E7}" srcOrd="0" destOrd="0" presId="urn:microsoft.com/office/officeart/2005/8/layout/cycle1"/>
    <dgm:cxn modelId="{0FFBD427-64C3-4C0B-BDC7-0D5CA16DB9B5}" type="presParOf" srcId="{811ECBBE-EAA9-4704-BAC0-5F0A472C3D06}" destId="{0F9F82B3-617F-463F-807E-A6B4EFD0365E}" srcOrd="1" destOrd="0" presId="urn:microsoft.com/office/officeart/2005/8/layout/cycle1"/>
    <dgm:cxn modelId="{3D8CB7EF-67F2-4DE0-821C-36A208A8605F}" type="presParOf" srcId="{811ECBBE-EAA9-4704-BAC0-5F0A472C3D06}" destId="{756105E2-35C6-4485-8B91-BE4CE4931694}" srcOrd="2" destOrd="0" presId="urn:microsoft.com/office/officeart/2005/8/layout/cycle1"/>
    <dgm:cxn modelId="{12B83BED-B5BC-416B-A4F7-A382BD6E59C9}" type="presParOf" srcId="{811ECBBE-EAA9-4704-BAC0-5F0A472C3D06}" destId="{4224D3ED-5179-4172-8D76-24098B523F9D}" srcOrd="3" destOrd="0" presId="urn:microsoft.com/office/officeart/2005/8/layout/cycle1"/>
    <dgm:cxn modelId="{DE9AEFBD-394E-4228-A5BC-413AF89FA938}" type="presParOf" srcId="{811ECBBE-EAA9-4704-BAC0-5F0A472C3D06}" destId="{1B6DE6C1-3A9F-44E3-8F56-7DDDD4973569}" srcOrd="4" destOrd="0" presId="urn:microsoft.com/office/officeart/2005/8/layout/cycle1"/>
    <dgm:cxn modelId="{A9F60AAC-E7D8-49FC-AD4E-7A16CCE50B6E}" type="presParOf" srcId="{811ECBBE-EAA9-4704-BAC0-5F0A472C3D06}" destId="{A3E4BAFF-03B8-4A81-A451-76424EDB7F22}"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37416A-F34E-46BA-A079-41A65E859C6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3168FC3-CA3F-42FB-9255-75FAB8EFED6C}">
      <dgm:prSet/>
      <dgm:spPr/>
      <dgm:t>
        <a:bodyPr/>
        <a:lstStyle/>
        <a:p>
          <a:r>
            <a:rPr lang="en-US"/>
            <a:t>University IT (Core Systems)</a:t>
          </a:r>
        </a:p>
      </dgm:t>
    </dgm:pt>
    <dgm:pt modelId="{A30E1303-19DD-4A1E-BBC6-DCFA3D851EA3}" type="parTrans" cxnId="{59A7B8B9-0FA3-40D3-B458-5764488F7E92}">
      <dgm:prSet/>
      <dgm:spPr/>
      <dgm:t>
        <a:bodyPr/>
        <a:lstStyle/>
        <a:p>
          <a:endParaRPr lang="en-US"/>
        </a:p>
      </dgm:t>
    </dgm:pt>
    <dgm:pt modelId="{B83F95F1-FCFC-4C79-A2BA-4A70181A765F}" type="sibTrans" cxnId="{59A7B8B9-0FA3-40D3-B458-5764488F7E92}">
      <dgm:prSet/>
      <dgm:spPr/>
      <dgm:t>
        <a:bodyPr/>
        <a:lstStyle/>
        <a:p>
          <a:endParaRPr lang="en-US"/>
        </a:p>
      </dgm:t>
    </dgm:pt>
    <dgm:pt modelId="{A7449191-43A2-467E-991D-517ADF3D6A49}">
      <dgm:prSet/>
      <dgm:spPr/>
      <dgm:t>
        <a:bodyPr/>
        <a:lstStyle/>
        <a:p>
          <a:r>
            <a:rPr lang="en-US"/>
            <a:t>Distance or Online Learning</a:t>
          </a:r>
        </a:p>
      </dgm:t>
    </dgm:pt>
    <dgm:pt modelId="{979D394F-E17C-4D85-9612-638B4AEE5556}" type="parTrans" cxnId="{7AE4F60C-A3F3-4423-BE10-504A62A11D04}">
      <dgm:prSet/>
      <dgm:spPr/>
      <dgm:t>
        <a:bodyPr/>
        <a:lstStyle/>
        <a:p>
          <a:endParaRPr lang="en-US"/>
        </a:p>
      </dgm:t>
    </dgm:pt>
    <dgm:pt modelId="{9B5FEA56-6743-49EF-B91D-D4BE6BA13E30}" type="sibTrans" cxnId="{7AE4F60C-A3F3-4423-BE10-504A62A11D04}">
      <dgm:prSet/>
      <dgm:spPr/>
      <dgm:t>
        <a:bodyPr/>
        <a:lstStyle/>
        <a:p>
          <a:endParaRPr lang="en-US"/>
        </a:p>
      </dgm:t>
    </dgm:pt>
    <dgm:pt modelId="{18C148FE-8440-4E50-820C-D7715CEC7DAE}">
      <dgm:prSet/>
      <dgm:spPr/>
      <dgm:t>
        <a:bodyPr/>
        <a:lstStyle/>
        <a:p>
          <a:r>
            <a:rPr lang="en-US"/>
            <a:t>Faculty &amp; Students Technology Support</a:t>
          </a:r>
        </a:p>
      </dgm:t>
    </dgm:pt>
    <dgm:pt modelId="{7524ABC6-0E23-4CCE-9216-7C009DCE3934}" type="parTrans" cxnId="{DC3284DE-D2D7-4DED-95BE-584778C6967B}">
      <dgm:prSet/>
      <dgm:spPr/>
      <dgm:t>
        <a:bodyPr/>
        <a:lstStyle/>
        <a:p>
          <a:endParaRPr lang="en-US"/>
        </a:p>
      </dgm:t>
    </dgm:pt>
    <dgm:pt modelId="{FEC66098-5D85-48A2-BE01-E3657EBBBF33}" type="sibTrans" cxnId="{DC3284DE-D2D7-4DED-95BE-584778C6967B}">
      <dgm:prSet/>
      <dgm:spPr/>
      <dgm:t>
        <a:bodyPr/>
        <a:lstStyle/>
        <a:p>
          <a:endParaRPr lang="en-US"/>
        </a:p>
      </dgm:t>
    </dgm:pt>
    <dgm:pt modelId="{25253B7C-E9BC-4CF9-90B9-5363BF7B0D9A}">
      <dgm:prSet/>
      <dgm:spPr/>
      <dgm:t>
        <a:bodyPr/>
        <a:lstStyle/>
        <a:p>
          <a:r>
            <a:rPr lang="en-US"/>
            <a:t>Research or High Performance Computing</a:t>
          </a:r>
        </a:p>
      </dgm:t>
    </dgm:pt>
    <dgm:pt modelId="{2D1C574D-2DAF-4E78-9928-19326E811D68}" type="parTrans" cxnId="{C925A0A3-BCE5-4C54-92BD-4B84CDB807DA}">
      <dgm:prSet/>
      <dgm:spPr/>
      <dgm:t>
        <a:bodyPr/>
        <a:lstStyle/>
        <a:p>
          <a:endParaRPr lang="en-US"/>
        </a:p>
      </dgm:t>
    </dgm:pt>
    <dgm:pt modelId="{650BD6AF-D62D-41CE-BE43-95AB94D70561}" type="sibTrans" cxnId="{C925A0A3-BCE5-4C54-92BD-4B84CDB807DA}">
      <dgm:prSet/>
      <dgm:spPr/>
      <dgm:t>
        <a:bodyPr/>
        <a:lstStyle/>
        <a:p>
          <a:endParaRPr lang="en-US"/>
        </a:p>
      </dgm:t>
    </dgm:pt>
    <dgm:pt modelId="{C475065F-5C00-4CD2-A3EB-A93AD081FFA7}">
      <dgm:prSet/>
      <dgm:spPr/>
      <dgm:t>
        <a:bodyPr/>
        <a:lstStyle/>
        <a:p>
          <a:r>
            <a:rPr lang="en-US"/>
            <a:t>Academic Affairs</a:t>
          </a:r>
        </a:p>
      </dgm:t>
    </dgm:pt>
    <dgm:pt modelId="{27858613-A738-463C-9F15-FA97D6373350}" type="parTrans" cxnId="{55FB2A96-14FB-493F-8DB8-4567A068EF94}">
      <dgm:prSet/>
      <dgm:spPr/>
      <dgm:t>
        <a:bodyPr/>
        <a:lstStyle/>
        <a:p>
          <a:endParaRPr lang="en-US"/>
        </a:p>
      </dgm:t>
    </dgm:pt>
    <dgm:pt modelId="{46475699-AD7E-47F3-9A9B-0B6508C33D27}" type="sibTrans" cxnId="{55FB2A96-14FB-493F-8DB8-4567A068EF94}">
      <dgm:prSet/>
      <dgm:spPr/>
      <dgm:t>
        <a:bodyPr/>
        <a:lstStyle/>
        <a:p>
          <a:endParaRPr lang="en-US"/>
        </a:p>
      </dgm:t>
    </dgm:pt>
    <dgm:pt modelId="{2B298150-A2C0-443C-BF15-C91DBBE711F4}">
      <dgm:prSet/>
      <dgm:spPr/>
      <dgm:t>
        <a:bodyPr/>
        <a:lstStyle/>
        <a:p>
          <a:r>
            <a:rPr lang="en-US"/>
            <a:t>Office of Research and Sponsored Programs</a:t>
          </a:r>
        </a:p>
      </dgm:t>
    </dgm:pt>
    <dgm:pt modelId="{3F280B68-E057-46BA-BF15-3AFC5EE3C119}" type="parTrans" cxnId="{185F8A07-A38D-436D-8BD4-B29A555D53B2}">
      <dgm:prSet/>
      <dgm:spPr/>
      <dgm:t>
        <a:bodyPr/>
        <a:lstStyle/>
        <a:p>
          <a:endParaRPr lang="en-US"/>
        </a:p>
      </dgm:t>
    </dgm:pt>
    <dgm:pt modelId="{7D94CF33-E7B6-47C8-A5FE-7ED10244F648}" type="sibTrans" cxnId="{185F8A07-A38D-436D-8BD4-B29A555D53B2}">
      <dgm:prSet/>
      <dgm:spPr/>
      <dgm:t>
        <a:bodyPr/>
        <a:lstStyle/>
        <a:p>
          <a:endParaRPr lang="en-US"/>
        </a:p>
      </dgm:t>
    </dgm:pt>
    <dgm:pt modelId="{B79EFDE1-315A-4BC1-8B61-FA0F0F1A7EDB}">
      <dgm:prSet/>
      <dgm:spPr/>
      <dgm:t>
        <a:bodyPr/>
        <a:lstStyle/>
        <a:p>
          <a:r>
            <a:rPr lang="en-US"/>
            <a:t>Development and Advancement</a:t>
          </a:r>
        </a:p>
      </dgm:t>
    </dgm:pt>
    <dgm:pt modelId="{2338D972-AE30-4D5E-A447-548E391CD06B}" type="parTrans" cxnId="{131D96B0-4E2F-470A-B238-77CC1588BE40}">
      <dgm:prSet/>
      <dgm:spPr/>
      <dgm:t>
        <a:bodyPr/>
        <a:lstStyle/>
        <a:p>
          <a:endParaRPr lang="en-US"/>
        </a:p>
      </dgm:t>
    </dgm:pt>
    <dgm:pt modelId="{A535EACF-D3CC-4243-A1F7-21734F9029E8}" type="sibTrans" cxnId="{131D96B0-4E2F-470A-B238-77CC1588BE40}">
      <dgm:prSet/>
      <dgm:spPr/>
      <dgm:t>
        <a:bodyPr/>
        <a:lstStyle/>
        <a:p>
          <a:endParaRPr lang="en-US"/>
        </a:p>
      </dgm:t>
    </dgm:pt>
    <dgm:pt modelId="{92DF6062-EC8C-4267-B9D4-AF4144620375}">
      <dgm:prSet/>
      <dgm:spPr/>
      <dgm:t>
        <a:bodyPr/>
        <a:lstStyle/>
        <a:p>
          <a:r>
            <a:rPr lang="en-US"/>
            <a:t>Library Research and Information Services</a:t>
          </a:r>
        </a:p>
      </dgm:t>
    </dgm:pt>
    <dgm:pt modelId="{D093509F-DD51-49AC-937A-96BB4C82813B}" type="parTrans" cxnId="{2E8EFE17-F372-4A8B-AB95-808F21872778}">
      <dgm:prSet/>
      <dgm:spPr/>
      <dgm:t>
        <a:bodyPr/>
        <a:lstStyle/>
        <a:p>
          <a:endParaRPr lang="en-US"/>
        </a:p>
      </dgm:t>
    </dgm:pt>
    <dgm:pt modelId="{1DC2477A-5782-4EA4-961C-935631C91703}" type="sibTrans" cxnId="{2E8EFE17-F372-4A8B-AB95-808F21872778}">
      <dgm:prSet/>
      <dgm:spPr/>
      <dgm:t>
        <a:bodyPr/>
        <a:lstStyle/>
        <a:p>
          <a:endParaRPr lang="en-US"/>
        </a:p>
      </dgm:t>
    </dgm:pt>
    <dgm:pt modelId="{B72A20C5-55E7-408F-B7DC-B40C9288F798}" type="pres">
      <dgm:prSet presAssocID="{3237416A-F34E-46BA-A079-41A65E859C6B}" presName="diagram" presStyleCnt="0">
        <dgm:presLayoutVars>
          <dgm:dir/>
          <dgm:resizeHandles val="exact"/>
        </dgm:presLayoutVars>
      </dgm:prSet>
      <dgm:spPr/>
    </dgm:pt>
    <dgm:pt modelId="{2DFFD235-9F5E-4340-81B1-DF97E6B0FC4C}" type="pres">
      <dgm:prSet presAssocID="{C3168FC3-CA3F-42FB-9255-75FAB8EFED6C}" presName="node" presStyleLbl="node1" presStyleIdx="0" presStyleCnt="8">
        <dgm:presLayoutVars>
          <dgm:bulletEnabled val="1"/>
        </dgm:presLayoutVars>
      </dgm:prSet>
      <dgm:spPr/>
    </dgm:pt>
    <dgm:pt modelId="{51D21451-3DDE-4E6D-A03A-128F70540BDD}" type="pres">
      <dgm:prSet presAssocID="{B83F95F1-FCFC-4C79-A2BA-4A70181A765F}" presName="sibTrans" presStyleCnt="0"/>
      <dgm:spPr/>
    </dgm:pt>
    <dgm:pt modelId="{9E13C6CF-96B6-4F68-B885-213F5005C4A2}" type="pres">
      <dgm:prSet presAssocID="{A7449191-43A2-467E-991D-517ADF3D6A49}" presName="node" presStyleLbl="node1" presStyleIdx="1" presStyleCnt="8">
        <dgm:presLayoutVars>
          <dgm:bulletEnabled val="1"/>
        </dgm:presLayoutVars>
      </dgm:prSet>
      <dgm:spPr/>
    </dgm:pt>
    <dgm:pt modelId="{ECF5A69F-B0D9-4DC2-878C-0474623B23E6}" type="pres">
      <dgm:prSet presAssocID="{9B5FEA56-6743-49EF-B91D-D4BE6BA13E30}" presName="sibTrans" presStyleCnt="0"/>
      <dgm:spPr/>
    </dgm:pt>
    <dgm:pt modelId="{CDE93434-AC49-41C7-850D-3C63113831F5}" type="pres">
      <dgm:prSet presAssocID="{18C148FE-8440-4E50-820C-D7715CEC7DAE}" presName="node" presStyleLbl="node1" presStyleIdx="2" presStyleCnt="8">
        <dgm:presLayoutVars>
          <dgm:bulletEnabled val="1"/>
        </dgm:presLayoutVars>
      </dgm:prSet>
      <dgm:spPr/>
    </dgm:pt>
    <dgm:pt modelId="{D6FFAFDE-0E37-4878-91E6-7708C4E5BD40}" type="pres">
      <dgm:prSet presAssocID="{FEC66098-5D85-48A2-BE01-E3657EBBBF33}" presName="sibTrans" presStyleCnt="0"/>
      <dgm:spPr/>
    </dgm:pt>
    <dgm:pt modelId="{B8C26001-BE5A-4A10-BA2D-460B96399071}" type="pres">
      <dgm:prSet presAssocID="{25253B7C-E9BC-4CF9-90B9-5363BF7B0D9A}" presName="node" presStyleLbl="node1" presStyleIdx="3" presStyleCnt="8">
        <dgm:presLayoutVars>
          <dgm:bulletEnabled val="1"/>
        </dgm:presLayoutVars>
      </dgm:prSet>
      <dgm:spPr/>
    </dgm:pt>
    <dgm:pt modelId="{6ABC9C95-50D2-4653-88C8-972CE575868E}" type="pres">
      <dgm:prSet presAssocID="{650BD6AF-D62D-41CE-BE43-95AB94D70561}" presName="sibTrans" presStyleCnt="0"/>
      <dgm:spPr/>
    </dgm:pt>
    <dgm:pt modelId="{B39FDBA1-38F3-4E3D-84DC-648476A91E0D}" type="pres">
      <dgm:prSet presAssocID="{C475065F-5C00-4CD2-A3EB-A93AD081FFA7}" presName="node" presStyleLbl="node1" presStyleIdx="4" presStyleCnt="8">
        <dgm:presLayoutVars>
          <dgm:bulletEnabled val="1"/>
        </dgm:presLayoutVars>
      </dgm:prSet>
      <dgm:spPr/>
    </dgm:pt>
    <dgm:pt modelId="{0CD701F0-504F-4A3F-B95A-D4B19B11E83B}" type="pres">
      <dgm:prSet presAssocID="{46475699-AD7E-47F3-9A9B-0B6508C33D27}" presName="sibTrans" presStyleCnt="0"/>
      <dgm:spPr/>
    </dgm:pt>
    <dgm:pt modelId="{410B8EB4-FF17-4AD8-88FD-81110C39A913}" type="pres">
      <dgm:prSet presAssocID="{2B298150-A2C0-443C-BF15-C91DBBE711F4}" presName="node" presStyleLbl="node1" presStyleIdx="5" presStyleCnt="8">
        <dgm:presLayoutVars>
          <dgm:bulletEnabled val="1"/>
        </dgm:presLayoutVars>
      </dgm:prSet>
      <dgm:spPr/>
    </dgm:pt>
    <dgm:pt modelId="{85169EFF-A51D-4C1D-A1B6-D3E6F686D868}" type="pres">
      <dgm:prSet presAssocID="{7D94CF33-E7B6-47C8-A5FE-7ED10244F648}" presName="sibTrans" presStyleCnt="0"/>
      <dgm:spPr/>
    </dgm:pt>
    <dgm:pt modelId="{24B9F4DC-6E6D-49AB-B9E4-7CA505DC2A4A}" type="pres">
      <dgm:prSet presAssocID="{B79EFDE1-315A-4BC1-8B61-FA0F0F1A7EDB}" presName="node" presStyleLbl="node1" presStyleIdx="6" presStyleCnt="8">
        <dgm:presLayoutVars>
          <dgm:bulletEnabled val="1"/>
        </dgm:presLayoutVars>
      </dgm:prSet>
      <dgm:spPr/>
    </dgm:pt>
    <dgm:pt modelId="{F0A1934A-27E1-491D-A5B6-BBEC7852BD19}" type="pres">
      <dgm:prSet presAssocID="{A535EACF-D3CC-4243-A1F7-21734F9029E8}" presName="sibTrans" presStyleCnt="0"/>
      <dgm:spPr/>
    </dgm:pt>
    <dgm:pt modelId="{BFD562CF-896B-4BBA-985E-6FB2968F0B4F}" type="pres">
      <dgm:prSet presAssocID="{92DF6062-EC8C-4267-B9D4-AF4144620375}" presName="node" presStyleLbl="node1" presStyleIdx="7" presStyleCnt="8">
        <dgm:presLayoutVars>
          <dgm:bulletEnabled val="1"/>
        </dgm:presLayoutVars>
      </dgm:prSet>
      <dgm:spPr/>
    </dgm:pt>
  </dgm:ptLst>
  <dgm:cxnLst>
    <dgm:cxn modelId="{E9AF9300-971C-4CE9-A1E6-DC7C5E18FD62}" type="presOf" srcId="{A7449191-43A2-467E-991D-517ADF3D6A49}" destId="{9E13C6CF-96B6-4F68-B885-213F5005C4A2}" srcOrd="0" destOrd="0" presId="urn:microsoft.com/office/officeart/2005/8/layout/default"/>
    <dgm:cxn modelId="{185F8A07-A38D-436D-8BD4-B29A555D53B2}" srcId="{3237416A-F34E-46BA-A079-41A65E859C6B}" destId="{2B298150-A2C0-443C-BF15-C91DBBE711F4}" srcOrd="5" destOrd="0" parTransId="{3F280B68-E057-46BA-BF15-3AFC5EE3C119}" sibTransId="{7D94CF33-E7B6-47C8-A5FE-7ED10244F648}"/>
    <dgm:cxn modelId="{7AE4F60C-A3F3-4423-BE10-504A62A11D04}" srcId="{3237416A-F34E-46BA-A079-41A65E859C6B}" destId="{A7449191-43A2-467E-991D-517ADF3D6A49}" srcOrd="1" destOrd="0" parTransId="{979D394F-E17C-4D85-9612-638B4AEE5556}" sibTransId="{9B5FEA56-6743-49EF-B91D-D4BE6BA13E30}"/>
    <dgm:cxn modelId="{FE83B010-9E34-4BE7-94DF-6A970B50CE50}" type="presOf" srcId="{18C148FE-8440-4E50-820C-D7715CEC7DAE}" destId="{CDE93434-AC49-41C7-850D-3C63113831F5}" srcOrd="0" destOrd="0" presId="urn:microsoft.com/office/officeart/2005/8/layout/default"/>
    <dgm:cxn modelId="{2E8EFE17-F372-4A8B-AB95-808F21872778}" srcId="{3237416A-F34E-46BA-A079-41A65E859C6B}" destId="{92DF6062-EC8C-4267-B9D4-AF4144620375}" srcOrd="7" destOrd="0" parTransId="{D093509F-DD51-49AC-937A-96BB4C82813B}" sibTransId="{1DC2477A-5782-4EA4-961C-935631C91703}"/>
    <dgm:cxn modelId="{71A89A1C-66D5-4289-832C-7BF162757BBE}" type="presOf" srcId="{92DF6062-EC8C-4267-B9D4-AF4144620375}" destId="{BFD562CF-896B-4BBA-985E-6FB2968F0B4F}" srcOrd="0" destOrd="0" presId="urn:microsoft.com/office/officeart/2005/8/layout/default"/>
    <dgm:cxn modelId="{A0460E78-CC6E-4D78-9FE8-C3CEA7E638E9}" type="presOf" srcId="{2B298150-A2C0-443C-BF15-C91DBBE711F4}" destId="{410B8EB4-FF17-4AD8-88FD-81110C39A913}" srcOrd="0" destOrd="0" presId="urn:microsoft.com/office/officeart/2005/8/layout/default"/>
    <dgm:cxn modelId="{3C723E79-6F2F-4ED7-BD23-16736729F6B9}" type="presOf" srcId="{3237416A-F34E-46BA-A079-41A65E859C6B}" destId="{B72A20C5-55E7-408F-B7DC-B40C9288F798}" srcOrd="0" destOrd="0" presId="urn:microsoft.com/office/officeart/2005/8/layout/default"/>
    <dgm:cxn modelId="{55FB2A96-14FB-493F-8DB8-4567A068EF94}" srcId="{3237416A-F34E-46BA-A079-41A65E859C6B}" destId="{C475065F-5C00-4CD2-A3EB-A93AD081FFA7}" srcOrd="4" destOrd="0" parTransId="{27858613-A738-463C-9F15-FA97D6373350}" sibTransId="{46475699-AD7E-47F3-9A9B-0B6508C33D27}"/>
    <dgm:cxn modelId="{D371969A-6C3E-463F-BA96-38D619A7A281}" type="presOf" srcId="{B79EFDE1-315A-4BC1-8B61-FA0F0F1A7EDB}" destId="{24B9F4DC-6E6D-49AB-B9E4-7CA505DC2A4A}" srcOrd="0" destOrd="0" presId="urn:microsoft.com/office/officeart/2005/8/layout/default"/>
    <dgm:cxn modelId="{C925A0A3-BCE5-4C54-92BD-4B84CDB807DA}" srcId="{3237416A-F34E-46BA-A079-41A65E859C6B}" destId="{25253B7C-E9BC-4CF9-90B9-5363BF7B0D9A}" srcOrd="3" destOrd="0" parTransId="{2D1C574D-2DAF-4E78-9928-19326E811D68}" sibTransId="{650BD6AF-D62D-41CE-BE43-95AB94D70561}"/>
    <dgm:cxn modelId="{AEFDBFA3-A76D-4B11-AF9C-3A322BEB5A7A}" type="presOf" srcId="{C3168FC3-CA3F-42FB-9255-75FAB8EFED6C}" destId="{2DFFD235-9F5E-4340-81B1-DF97E6B0FC4C}" srcOrd="0" destOrd="0" presId="urn:microsoft.com/office/officeart/2005/8/layout/default"/>
    <dgm:cxn modelId="{131D96B0-4E2F-470A-B238-77CC1588BE40}" srcId="{3237416A-F34E-46BA-A079-41A65E859C6B}" destId="{B79EFDE1-315A-4BC1-8B61-FA0F0F1A7EDB}" srcOrd="6" destOrd="0" parTransId="{2338D972-AE30-4D5E-A447-548E391CD06B}" sibTransId="{A535EACF-D3CC-4243-A1F7-21734F9029E8}"/>
    <dgm:cxn modelId="{59A7B8B9-0FA3-40D3-B458-5764488F7E92}" srcId="{3237416A-F34E-46BA-A079-41A65E859C6B}" destId="{C3168FC3-CA3F-42FB-9255-75FAB8EFED6C}" srcOrd="0" destOrd="0" parTransId="{A30E1303-19DD-4A1E-BBC6-DCFA3D851EA3}" sibTransId="{B83F95F1-FCFC-4C79-A2BA-4A70181A765F}"/>
    <dgm:cxn modelId="{C4CDA7BE-FE69-45F4-B093-DCFFF77981E5}" type="presOf" srcId="{C475065F-5C00-4CD2-A3EB-A93AD081FFA7}" destId="{B39FDBA1-38F3-4E3D-84DC-648476A91E0D}" srcOrd="0" destOrd="0" presId="urn:microsoft.com/office/officeart/2005/8/layout/default"/>
    <dgm:cxn modelId="{1A177CC8-BB97-4FB5-9597-A3BBCA29F4F7}" type="presOf" srcId="{25253B7C-E9BC-4CF9-90B9-5363BF7B0D9A}" destId="{B8C26001-BE5A-4A10-BA2D-460B96399071}" srcOrd="0" destOrd="0" presId="urn:microsoft.com/office/officeart/2005/8/layout/default"/>
    <dgm:cxn modelId="{DC3284DE-D2D7-4DED-95BE-584778C6967B}" srcId="{3237416A-F34E-46BA-A079-41A65E859C6B}" destId="{18C148FE-8440-4E50-820C-D7715CEC7DAE}" srcOrd="2" destOrd="0" parTransId="{7524ABC6-0E23-4CCE-9216-7C009DCE3934}" sibTransId="{FEC66098-5D85-48A2-BE01-E3657EBBBF33}"/>
    <dgm:cxn modelId="{1D930A5D-3D1A-4A48-8827-C5752BFC6644}" type="presParOf" srcId="{B72A20C5-55E7-408F-B7DC-B40C9288F798}" destId="{2DFFD235-9F5E-4340-81B1-DF97E6B0FC4C}" srcOrd="0" destOrd="0" presId="urn:microsoft.com/office/officeart/2005/8/layout/default"/>
    <dgm:cxn modelId="{574D5FF1-E4EB-43DA-A729-E88C3B0A6DDA}" type="presParOf" srcId="{B72A20C5-55E7-408F-B7DC-B40C9288F798}" destId="{51D21451-3DDE-4E6D-A03A-128F70540BDD}" srcOrd="1" destOrd="0" presId="urn:microsoft.com/office/officeart/2005/8/layout/default"/>
    <dgm:cxn modelId="{B339D80C-F956-4527-90FB-98CB40AB5FC3}" type="presParOf" srcId="{B72A20C5-55E7-408F-B7DC-B40C9288F798}" destId="{9E13C6CF-96B6-4F68-B885-213F5005C4A2}" srcOrd="2" destOrd="0" presId="urn:microsoft.com/office/officeart/2005/8/layout/default"/>
    <dgm:cxn modelId="{BB8A0DD6-F7C5-4E16-BAA6-31DF8E52087E}" type="presParOf" srcId="{B72A20C5-55E7-408F-B7DC-B40C9288F798}" destId="{ECF5A69F-B0D9-4DC2-878C-0474623B23E6}" srcOrd="3" destOrd="0" presId="urn:microsoft.com/office/officeart/2005/8/layout/default"/>
    <dgm:cxn modelId="{72581131-AC4A-410D-BA89-D389B7017865}" type="presParOf" srcId="{B72A20C5-55E7-408F-B7DC-B40C9288F798}" destId="{CDE93434-AC49-41C7-850D-3C63113831F5}" srcOrd="4" destOrd="0" presId="urn:microsoft.com/office/officeart/2005/8/layout/default"/>
    <dgm:cxn modelId="{FA40DBAF-9EB9-406F-BA57-623A4AB66270}" type="presParOf" srcId="{B72A20C5-55E7-408F-B7DC-B40C9288F798}" destId="{D6FFAFDE-0E37-4878-91E6-7708C4E5BD40}" srcOrd="5" destOrd="0" presId="urn:microsoft.com/office/officeart/2005/8/layout/default"/>
    <dgm:cxn modelId="{918CB584-F9A1-4B62-9966-3BFB5FB665CB}" type="presParOf" srcId="{B72A20C5-55E7-408F-B7DC-B40C9288F798}" destId="{B8C26001-BE5A-4A10-BA2D-460B96399071}" srcOrd="6" destOrd="0" presId="urn:microsoft.com/office/officeart/2005/8/layout/default"/>
    <dgm:cxn modelId="{B77F33DD-CCF8-4BD6-A01A-84215BD0DE79}" type="presParOf" srcId="{B72A20C5-55E7-408F-B7DC-B40C9288F798}" destId="{6ABC9C95-50D2-4653-88C8-972CE575868E}" srcOrd="7" destOrd="0" presId="urn:microsoft.com/office/officeart/2005/8/layout/default"/>
    <dgm:cxn modelId="{1F926B60-6E1A-46EE-B23C-EB698DA97DA2}" type="presParOf" srcId="{B72A20C5-55E7-408F-B7DC-B40C9288F798}" destId="{B39FDBA1-38F3-4E3D-84DC-648476A91E0D}" srcOrd="8" destOrd="0" presId="urn:microsoft.com/office/officeart/2005/8/layout/default"/>
    <dgm:cxn modelId="{6E55789F-0DF2-4A35-A7E1-58F115860733}" type="presParOf" srcId="{B72A20C5-55E7-408F-B7DC-B40C9288F798}" destId="{0CD701F0-504F-4A3F-B95A-D4B19B11E83B}" srcOrd="9" destOrd="0" presId="urn:microsoft.com/office/officeart/2005/8/layout/default"/>
    <dgm:cxn modelId="{67F2BDEE-CE13-4E2E-A901-BB4B614728B0}" type="presParOf" srcId="{B72A20C5-55E7-408F-B7DC-B40C9288F798}" destId="{410B8EB4-FF17-4AD8-88FD-81110C39A913}" srcOrd="10" destOrd="0" presId="urn:microsoft.com/office/officeart/2005/8/layout/default"/>
    <dgm:cxn modelId="{6CF71554-7A04-479A-8830-2A28EBCDAE28}" type="presParOf" srcId="{B72A20C5-55E7-408F-B7DC-B40C9288F798}" destId="{85169EFF-A51D-4C1D-A1B6-D3E6F686D868}" srcOrd="11" destOrd="0" presId="urn:microsoft.com/office/officeart/2005/8/layout/default"/>
    <dgm:cxn modelId="{52001996-8F27-475D-9045-BDDE14003272}" type="presParOf" srcId="{B72A20C5-55E7-408F-B7DC-B40C9288F798}" destId="{24B9F4DC-6E6D-49AB-B9E4-7CA505DC2A4A}" srcOrd="12" destOrd="0" presId="urn:microsoft.com/office/officeart/2005/8/layout/default"/>
    <dgm:cxn modelId="{A20BA336-F278-4132-BAEF-6D56E83CFE17}" type="presParOf" srcId="{B72A20C5-55E7-408F-B7DC-B40C9288F798}" destId="{F0A1934A-27E1-491D-A5B6-BBEC7852BD19}" srcOrd="13" destOrd="0" presId="urn:microsoft.com/office/officeart/2005/8/layout/default"/>
    <dgm:cxn modelId="{46B5050E-A71F-4984-B3FD-D955A2B7B18E}" type="presParOf" srcId="{B72A20C5-55E7-408F-B7DC-B40C9288F798}" destId="{BFD562CF-896B-4BBA-985E-6FB2968F0B4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CB180A-85B3-48CC-ACE5-E1F425BAF068}"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61665F6B-9D1E-4303-8255-B82C37E1B95F}">
      <dgm:prSet/>
      <dgm:spPr/>
      <dgm:t>
        <a:bodyPr/>
        <a:lstStyle/>
        <a:p>
          <a:r>
            <a:rPr lang="en-US"/>
            <a:t>Faculty and Students First/Centered</a:t>
          </a:r>
        </a:p>
      </dgm:t>
    </dgm:pt>
    <dgm:pt modelId="{7D0B2D9D-7463-40B4-A8AF-A33B2AAD23B7}" type="parTrans" cxnId="{079DB056-9D80-4503-B54E-F06FCB0EFCD8}">
      <dgm:prSet/>
      <dgm:spPr/>
      <dgm:t>
        <a:bodyPr/>
        <a:lstStyle/>
        <a:p>
          <a:endParaRPr lang="en-US"/>
        </a:p>
      </dgm:t>
    </dgm:pt>
    <dgm:pt modelId="{B5D89749-ED6E-4DFE-A93D-51E67A68FDF4}" type="sibTrans" cxnId="{079DB056-9D80-4503-B54E-F06FCB0EFCD8}">
      <dgm:prSet/>
      <dgm:spPr/>
      <dgm:t>
        <a:bodyPr/>
        <a:lstStyle/>
        <a:p>
          <a:endParaRPr lang="en-US"/>
        </a:p>
      </dgm:t>
    </dgm:pt>
    <dgm:pt modelId="{E399FAE4-15DD-4880-8265-97C0AAB36A7B}">
      <dgm:prSet/>
      <dgm:spPr/>
      <dgm:t>
        <a:bodyPr/>
        <a:lstStyle/>
        <a:p>
          <a:r>
            <a:rPr lang="en-US" dirty="0"/>
            <a:t>Being Part of the University Community (Getting Out There)</a:t>
          </a:r>
        </a:p>
      </dgm:t>
    </dgm:pt>
    <dgm:pt modelId="{D1A0905C-9986-4B95-A2A5-8E3E80261A7F}" type="parTrans" cxnId="{E47B8946-7256-4B6D-98A5-137F84B95FAF}">
      <dgm:prSet/>
      <dgm:spPr/>
      <dgm:t>
        <a:bodyPr/>
        <a:lstStyle/>
        <a:p>
          <a:endParaRPr lang="en-US"/>
        </a:p>
      </dgm:t>
    </dgm:pt>
    <dgm:pt modelId="{BA34FCFB-33C0-452B-B82B-B9BBFBED7586}" type="sibTrans" cxnId="{E47B8946-7256-4B6D-98A5-137F84B95FAF}">
      <dgm:prSet/>
      <dgm:spPr/>
      <dgm:t>
        <a:bodyPr/>
        <a:lstStyle/>
        <a:p>
          <a:endParaRPr lang="en-US"/>
        </a:p>
      </dgm:t>
    </dgm:pt>
    <dgm:pt modelId="{3822E29A-006C-47B3-85F2-D50087758254}">
      <dgm:prSet/>
      <dgm:spPr/>
      <dgm:t>
        <a:bodyPr/>
        <a:lstStyle/>
        <a:p>
          <a:r>
            <a:rPr lang="en-US"/>
            <a:t>The Circle is the University</a:t>
          </a:r>
        </a:p>
      </dgm:t>
    </dgm:pt>
    <dgm:pt modelId="{8B44AB8B-A303-4E07-A532-1C09E4DEE79D}" type="parTrans" cxnId="{0CE805E5-DA57-4DCC-87AE-59016B2E0773}">
      <dgm:prSet/>
      <dgm:spPr/>
      <dgm:t>
        <a:bodyPr/>
        <a:lstStyle/>
        <a:p>
          <a:endParaRPr lang="en-US"/>
        </a:p>
      </dgm:t>
    </dgm:pt>
    <dgm:pt modelId="{9D07846C-EB52-48A4-891D-AE7A589B3D99}" type="sibTrans" cxnId="{0CE805E5-DA57-4DCC-87AE-59016B2E0773}">
      <dgm:prSet/>
      <dgm:spPr/>
      <dgm:t>
        <a:bodyPr/>
        <a:lstStyle/>
        <a:p>
          <a:endParaRPr lang="en-US"/>
        </a:p>
      </dgm:t>
    </dgm:pt>
    <dgm:pt modelId="{11D8B648-FB57-4B1F-BF0D-893F7CD16215}">
      <dgm:prSet/>
      <dgm:spPr/>
      <dgm:t>
        <a:bodyPr/>
        <a:lstStyle/>
        <a:p>
          <a:r>
            <a:rPr lang="en-US"/>
            <a:t>Building the Best Learning and Research Environment </a:t>
          </a:r>
        </a:p>
      </dgm:t>
    </dgm:pt>
    <dgm:pt modelId="{5C4241D8-3C77-4DF6-8AF0-6DA148B3FC66}" type="parTrans" cxnId="{E1F66B3D-EA6B-4716-8A5E-620FA9B42297}">
      <dgm:prSet/>
      <dgm:spPr/>
      <dgm:t>
        <a:bodyPr/>
        <a:lstStyle/>
        <a:p>
          <a:endParaRPr lang="en-US"/>
        </a:p>
      </dgm:t>
    </dgm:pt>
    <dgm:pt modelId="{0C348F0D-953F-4DF8-87E7-7F797B1BC64B}" type="sibTrans" cxnId="{E1F66B3D-EA6B-4716-8A5E-620FA9B42297}">
      <dgm:prSet/>
      <dgm:spPr/>
      <dgm:t>
        <a:bodyPr/>
        <a:lstStyle/>
        <a:p>
          <a:endParaRPr lang="en-US"/>
        </a:p>
      </dgm:t>
    </dgm:pt>
    <dgm:pt modelId="{A194D5CF-6E7F-4E6C-9037-83034D20EDBA}" type="pres">
      <dgm:prSet presAssocID="{99CB180A-85B3-48CC-ACE5-E1F425BAF068}" presName="matrix" presStyleCnt="0">
        <dgm:presLayoutVars>
          <dgm:chMax val="1"/>
          <dgm:dir/>
          <dgm:resizeHandles val="exact"/>
        </dgm:presLayoutVars>
      </dgm:prSet>
      <dgm:spPr/>
    </dgm:pt>
    <dgm:pt modelId="{190900C5-D0D6-43A6-85E8-C146807FAB7A}" type="pres">
      <dgm:prSet presAssocID="{99CB180A-85B3-48CC-ACE5-E1F425BAF068}" presName="diamond" presStyleLbl="bgShp" presStyleIdx="0" presStyleCnt="1" custLinFactNeighborX="234" custLinFactNeighborY="-11246"/>
      <dgm:spPr/>
    </dgm:pt>
    <dgm:pt modelId="{EC63D9FF-F7F9-4E4F-8347-FF858D65693B}" type="pres">
      <dgm:prSet presAssocID="{99CB180A-85B3-48CC-ACE5-E1F425BAF068}" presName="quad1" presStyleLbl="node1" presStyleIdx="0" presStyleCnt="4">
        <dgm:presLayoutVars>
          <dgm:chMax val="0"/>
          <dgm:chPref val="0"/>
          <dgm:bulletEnabled val="1"/>
        </dgm:presLayoutVars>
      </dgm:prSet>
      <dgm:spPr/>
    </dgm:pt>
    <dgm:pt modelId="{12C1742C-39C5-4BFC-8A07-ADF6E2864095}" type="pres">
      <dgm:prSet presAssocID="{99CB180A-85B3-48CC-ACE5-E1F425BAF068}" presName="quad2" presStyleLbl="node1" presStyleIdx="1" presStyleCnt="4">
        <dgm:presLayoutVars>
          <dgm:chMax val="0"/>
          <dgm:chPref val="0"/>
          <dgm:bulletEnabled val="1"/>
        </dgm:presLayoutVars>
      </dgm:prSet>
      <dgm:spPr/>
    </dgm:pt>
    <dgm:pt modelId="{4D93A26C-ADC4-4CE2-B1E1-D4EAC172CE72}" type="pres">
      <dgm:prSet presAssocID="{99CB180A-85B3-48CC-ACE5-E1F425BAF068}" presName="quad3" presStyleLbl="node1" presStyleIdx="2" presStyleCnt="4">
        <dgm:presLayoutVars>
          <dgm:chMax val="0"/>
          <dgm:chPref val="0"/>
          <dgm:bulletEnabled val="1"/>
        </dgm:presLayoutVars>
      </dgm:prSet>
      <dgm:spPr/>
    </dgm:pt>
    <dgm:pt modelId="{9D16006E-CB79-49E2-B8D5-CFE56BF17532}" type="pres">
      <dgm:prSet presAssocID="{99CB180A-85B3-48CC-ACE5-E1F425BAF068}" presName="quad4" presStyleLbl="node1" presStyleIdx="3" presStyleCnt="4">
        <dgm:presLayoutVars>
          <dgm:chMax val="0"/>
          <dgm:chPref val="0"/>
          <dgm:bulletEnabled val="1"/>
        </dgm:presLayoutVars>
      </dgm:prSet>
      <dgm:spPr/>
    </dgm:pt>
  </dgm:ptLst>
  <dgm:cxnLst>
    <dgm:cxn modelId="{A5518203-245F-4A72-AB80-7E7F69A8A3DF}" type="presOf" srcId="{3822E29A-006C-47B3-85F2-D50087758254}" destId="{4D93A26C-ADC4-4CE2-B1E1-D4EAC172CE72}" srcOrd="0" destOrd="0" presId="urn:microsoft.com/office/officeart/2005/8/layout/matrix3"/>
    <dgm:cxn modelId="{E1F66B3D-EA6B-4716-8A5E-620FA9B42297}" srcId="{99CB180A-85B3-48CC-ACE5-E1F425BAF068}" destId="{11D8B648-FB57-4B1F-BF0D-893F7CD16215}" srcOrd="3" destOrd="0" parTransId="{5C4241D8-3C77-4DF6-8AF0-6DA148B3FC66}" sibTransId="{0C348F0D-953F-4DF8-87E7-7F797B1BC64B}"/>
    <dgm:cxn modelId="{E47B8946-7256-4B6D-98A5-137F84B95FAF}" srcId="{99CB180A-85B3-48CC-ACE5-E1F425BAF068}" destId="{E399FAE4-15DD-4880-8265-97C0AAB36A7B}" srcOrd="1" destOrd="0" parTransId="{D1A0905C-9986-4B95-A2A5-8E3E80261A7F}" sibTransId="{BA34FCFB-33C0-452B-B82B-B9BBFBED7586}"/>
    <dgm:cxn modelId="{D098C168-6D04-4EE7-8AFF-A9070DD9D61A}" type="presOf" srcId="{99CB180A-85B3-48CC-ACE5-E1F425BAF068}" destId="{A194D5CF-6E7F-4E6C-9037-83034D20EDBA}" srcOrd="0" destOrd="0" presId="urn:microsoft.com/office/officeart/2005/8/layout/matrix3"/>
    <dgm:cxn modelId="{03B5A054-B0E7-4ADF-8C92-6F3D434C7D28}" type="presOf" srcId="{E399FAE4-15DD-4880-8265-97C0AAB36A7B}" destId="{12C1742C-39C5-4BFC-8A07-ADF6E2864095}" srcOrd="0" destOrd="0" presId="urn:microsoft.com/office/officeart/2005/8/layout/matrix3"/>
    <dgm:cxn modelId="{079DB056-9D80-4503-B54E-F06FCB0EFCD8}" srcId="{99CB180A-85B3-48CC-ACE5-E1F425BAF068}" destId="{61665F6B-9D1E-4303-8255-B82C37E1B95F}" srcOrd="0" destOrd="0" parTransId="{7D0B2D9D-7463-40B4-A8AF-A33B2AAD23B7}" sibTransId="{B5D89749-ED6E-4DFE-A93D-51E67A68FDF4}"/>
    <dgm:cxn modelId="{0CE805E5-DA57-4DCC-87AE-59016B2E0773}" srcId="{99CB180A-85B3-48CC-ACE5-E1F425BAF068}" destId="{3822E29A-006C-47B3-85F2-D50087758254}" srcOrd="2" destOrd="0" parTransId="{8B44AB8B-A303-4E07-A532-1C09E4DEE79D}" sibTransId="{9D07846C-EB52-48A4-891D-AE7A589B3D99}"/>
    <dgm:cxn modelId="{8B9D1AE8-3FE2-4555-A8B1-DD3777F6B694}" type="presOf" srcId="{61665F6B-9D1E-4303-8255-B82C37E1B95F}" destId="{EC63D9FF-F7F9-4E4F-8347-FF858D65693B}" srcOrd="0" destOrd="0" presId="urn:microsoft.com/office/officeart/2005/8/layout/matrix3"/>
    <dgm:cxn modelId="{94FD8AFF-B1A4-445F-AAB5-F7FB5668F648}" type="presOf" srcId="{11D8B648-FB57-4B1F-BF0D-893F7CD16215}" destId="{9D16006E-CB79-49E2-B8D5-CFE56BF17532}" srcOrd="0" destOrd="0" presId="urn:microsoft.com/office/officeart/2005/8/layout/matrix3"/>
    <dgm:cxn modelId="{902FA713-50DF-475F-8FC7-23A78B5AC002}" type="presParOf" srcId="{A194D5CF-6E7F-4E6C-9037-83034D20EDBA}" destId="{190900C5-D0D6-43A6-85E8-C146807FAB7A}" srcOrd="0" destOrd="0" presId="urn:microsoft.com/office/officeart/2005/8/layout/matrix3"/>
    <dgm:cxn modelId="{3803D686-257A-4797-A028-63FA9FC9AE1D}" type="presParOf" srcId="{A194D5CF-6E7F-4E6C-9037-83034D20EDBA}" destId="{EC63D9FF-F7F9-4E4F-8347-FF858D65693B}" srcOrd="1" destOrd="0" presId="urn:microsoft.com/office/officeart/2005/8/layout/matrix3"/>
    <dgm:cxn modelId="{1AA93ADB-BCC4-4F17-8F68-7E80EF65B133}" type="presParOf" srcId="{A194D5CF-6E7F-4E6C-9037-83034D20EDBA}" destId="{12C1742C-39C5-4BFC-8A07-ADF6E2864095}" srcOrd="2" destOrd="0" presId="urn:microsoft.com/office/officeart/2005/8/layout/matrix3"/>
    <dgm:cxn modelId="{81EEBCDF-395B-4BF7-994E-DF68A3411CD2}" type="presParOf" srcId="{A194D5CF-6E7F-4E6C-9037-83034D20EDBA}" destId="{4D93A26C-ADC4-4CE2-B1E1-D4EAC172CE72}" srcOrd="3" destOrd="0" presId="urn:microsoft.com/office/officeart/2005/8/layout/matrix3"/>
    <dgm:cxn modelId="{5F0530C6-6BBB-4B49-AD47-BBBD1CB830EE}" type="presParOf" srcId="{A194D5CF-6E7F-4E6C-9037-83034D20EDBA}" destId="{9D16006E-CB79-49E2-B8D5-CFE56BF1753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21D79-D23F-474F-B44A-FE303A263AFA}">
      <dsp:nvSpPr>
        <dsp:cNvPr id="0" name=""/>
        <dsp:cNvSpPr/>
      </dsp:nvSpPr>
      <dsp:spPr>
        <a:xfrm>
          <a:off x="559" y="404566"/>
          <a:ext cx="2183520" cy="13101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What technological tools and infrastructures do academic libraries need to provide and support to conduct modern research, teaching and learning?</a:t>
          </a:r>
        </a:p>
      </dsp:txBody>
      <dsp:txXfrm>
        <a:off x="559" y="404566"/>
        <a:ext cx="2183520" cy="1310112"/>
      </dsp:txXfrm>
    </dsp:sp>
    <dsp:sp modelId="{CEC2E508-4ADA-40A1-9A60-FAEAC34025A9}">
      <dsp:nvSpPr>
        <dsp:cNvPr id="0" name=""/>
        <dsp:cNvSpPr/>
      </dsp:nvSpPr>
      <dsp:spPr>
        <a:xfrm>
          <a:off x="2402432" y="404566"/>
          <a:ext cx="2183520" cy="1310112"/>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What other campus technology stakeholders should be engaged in this work?</a:t>
          </a:r>
        </a:p>
      </dsp:txBody>
      <dsp:txXfrm>
        <a:off x="2402432" y="404566"/>
        <a:ext cx="2183520" cy="1310112"/>
      </dsp:txXfrm>
    </dsp:sp>
    <dsp:sp modelId="{CEA0B905-0285-405D-BA97-8F88EE2DF7E5}">
      <dsp:nvSpPr>
        <dsp:cNvPr id="0" name=""/>
        <dsp:cNvSpPr/>
      </dsp:nvSpPr>
      <dsp:spPr>
        <a:xfrm>
          <a:off x="1201496" y="1933031"/>
          <a:ext cx="2183520" cy="131011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What strategies should one employ to both collaborate with these stakeholders and stake out areas where the libraries should lead?</a:t>
          </a:r>
        </a:p>
      </dsp:txBody>
      <dsp:txXfrm>
        <a:off x="1201496" y="1933031"/>
        <a:ext cx="2183520" cy="1310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F82B3-617F-463F-807E-A6B4EFD0365E}">
      <dsp:nvSpPr>
        <dsp:cNvPr id="0" name=""/>
        <dsp:cNvSpPr/>
      </dsp:nvSpPr>
      <dsp:spPr>
        <a:xfrm>
          <a:off x="39722" y="1616804"/>
          <a:ext cx="2927522" cy="222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FF">
                  <a:hueOff val="0"/>
                  <a:satOff val="0"/>
                  <a:lumOff val="0"/>
                  <a:alphaOff val="0"/>
                </a:srgbClr>
              </a:solidFill>
              <a:latin typeface="Avenir Next LT Pro"/>
              <a:ea typeface="+mn-ea"/>
              <a:cs typeface="+mn-cs"/>
            </a:rPr>
            <a:t>PRIMARY</a:t>
          </a:r>
          <a:endParaRPr lang="en-US" sz="2400" kern="1200" dirty="0">
            <a:solidFill>
              <a:srgbClr val="FFFFFF">
                <a:hueOff val="0"/>
                <a:satOff val="0"/>
                <a:lumOff val="0"/>
                <a:alphaOff val="0"/>
              </a:srgbClr>
            </a:solidFill>
            <a:latin typeface="Avenir Next LT Pro"/>
            <a:ea typeface="+mn-ea"/>
            <a:cs typeface="+mn-cs"/>
          </a:endParaRPr>
        </a:p>
        <a:p>
          <a:pPr marL="171450" lvl="1" indent="-171450" algn="l" defTabSz="800100">
            <a:lnSpc>
              <a:spcPct val="90000"/>
            </a:lnSpc>
            <a:spcBef>
              <a:spcPct val="0"/>
            </a:spcBef>
            <a:spcAft>
              <a:spcPct val="15000"/>
            </a:spcAft>
            <a:buChar char="•"/>
          </a:pPr>
          <a:r>
            <a:rPr lang="en-US" sz="1800" kern="1200" dirty="0">
              <a:solidFill>
                <a:srgbClr val="FFFFFF">
                  <a:hueOff val="0"/>
                  <a:satOff val="0"/>
                  <a:lumOff val="0"/>
                  <a:alphaOff val="0"/>
                </a:srgbClr>
              </a:solidFill>
              <a:latin typeface="Avenir Next LT Pro"/>
              <a:ea typeface="+mn-ea"/>
              <a:cs typeface="+mn-cs"/>
            </a:rPr>
            <a:t>Research Data Repository (</a:t>
          </a:r>
          <a:r>
            <a:rPr lang="en-US" sz="1800" kern="1200" dirty="0" err="1">
              <a:solidFill>
                <a:srgbClr val="FFFFFF">
                  <a:hueOff val="0"/>
                  <a:satOff val="0"/>
                  <a:lumOff val="0"/>
                  <a:alphaOff val="0"/>
                </a:srgbClr>
              </a:solidFill>
              <a:latin typeface="Avenir Next LT Pro"/>
              <a:ea typeface="+mn-ea"/>
              <a:cs typeface="+mn-cs"/>
            </a:rPr>
            <a:t>Dataverse</a:t>
          </a:r>
          <a:r>
            <a:rPr lang="en-US" sz="1800" kern="1200" dirty="0">
              <a:solidFill>
                <a:srgbClr val="FFFFFF">
                  <a:hueOff val="0"/>
                  <a:satOff val="0"/>
                  <a:lumOff val="0"/>
                  <a:alphaOff val="0"/>
                </a:srgbClr>
              </a:solidFill>
              <a:latin typeface="Avenir Next LT Pro"/>
              <a:ea typeface="+mn-ea"/>
              <a:cs typeface="+mn-cs"/>
            </a:rPr>
            <a:t>)</a:t>
          </a:r>
        </a:p>
        <a:p>
          <a:pPr marL="171450" lvl="1" indent="-171450" algn="l" defTabSz="800100">
            <a:lnSpc>
              <a:spcPct val="90000"/>
            </a:lnSpc>
            <a:spcBef>
              <a:spcPct val="0"/>
            </a:spcBef>
            <a:spcAft>
              <a:spcPct val="15000"/>
            </a:spcAft>
            <a:buChar char="•"/>
          </a:pPr>
          <a:r>
            <a:rPr lang="en-US" sz="1800" kern="1200" dirty="0">
              <a:solidFill>
                <a:srgbClr val="FFFFFF">
                  <a:hueOff val="0"/>
                  <a:satOff val="0"/>
                  <a:lumOff val="0"/>
                  <a:alphaOff val="0"/>
                </a:srgbClr>
              </a:solidFill>
              <a:latin typeface="Avenir Next LT Pro"/>
              <a:ea typeface="+mn-ea"/>
              <a:cs typeface="+mn-cs"/>
            </a:rPr>
            <a:t>Digital Research Collections Repository (</a:t>
          </a:r>
          <a:r>
            <a:rPr lang="en-US" sz="1800" kern="1200" dirty="0" err="1">
              <a:solidFill>
                <a:srgbClr val="FFFFFF">
                  <a:hueOff val="0"/>
                  <a:satOff val="0"/>
                  <a:lumOff val="0"/>
                  <a:alphaOff val="0"/>
                </a:srgbClr>
              </a:solidFill>
              <a:latin typeface="Avenir Next LT Pro"/>
              <a:ea typeface="+mn-ea"/>
              <a:cs typeface="+mn-cs"/>
            </a:rPr>
            <a:t>Dspace</a:t>
          </a:r>
          <a:r>
            <a:rPr lang="en-US" sz="1800" kern="1200" dirty="0">
              <a:solidFill>
                <a:srgbClr val="FFFFFF">
                  <a:hueOff val="0"/>
                  <a:satOff val="0"/>
                  <a:lumOff val="0"/>
                  <a:alphaOff val="0"/>
                </a:srgbClr>
              </a:solidFill>
              <a:latin typeface="Avenir Next LT Pro"/>
              <a:ea typeface="+mn-ea"/>
              <a:cs typeface="+mn-cs"/>
            </a:rPr>
            <a:t>, 2021)</a:t>
          </a:r>
          <a:br>
            <a:rPr lang="en-US" sz="1100" kern="1200" dirty="0">
              <a:solidFill>
                <a:srgbClr val="FFFFFF">
                  <a:hueOff val="0"/>
                  <a:satOff val="0"/>
                  <a:lumOff val="0"/>
                  <a:alphaOff val="0"/>
                </a:srgbClr>
              </a:solidFill>
              <a:latin typeface="Avenir Next LT Pro"/>
              <a:ea typeface="+mn-ea"/>
              <a:cs typeface="+mn-cs"/>
            </a:rPr>
          </a:br>
          <a:endParaRPr lang="en-US" sz="1100" kern="1200" dirty="0">
            <a:solidFill>
              <a:srgbClr val="FFFFFF">
                <a:hueOff val="0"/>
                <a:satOff val="0"/>
                <a:lumOff val="0"/>
                <a:alphaOff val="0"/>
              </a:srgbClr>
            </a:solidFill>
            <a:latin typeface="Avenir Next LT Pro"/>
            <a:ea typeface="+mn-ea"/>
            <a:cs typeface="+mn-cs"/>
          </a:endParaRPr>
        </a:p>
      </dsp:txBody>
      <dsp:txXfrm>
        <a:off x="39722" y="1616804"/>
        <a:ext cx="2927522" cy="2223395"/>
      </dsp:txXfrm>
    </dsp:sp>
    <dsp:sp modelId="{756105E2-35C6-4485-8B91-BE4CE4931694}">
      <dsp:nvSpPr>
        <dsp:cNvPr id="0" name=""/>
        <dsp:cNvSpPr/>
      </dsp:nvSpPr>
      <dsp:spPr>
        <a:xfrm>
          <a:off x="778967" y="789080"/>
          <a:ext cx="4568319" cy="4568319"/>
        </a:xfrm>
        <a:prstGeom prst="circularArrow">
          <a:avLst>
            <a:gd name="adj1" fmla="val 9491"/>
            <a:gd name="adj2" fmla="val 685669"/>
            <a:gd name="adj3" fmla="val 17659825"/>
            <a:gd name="adj4" fmla="val 1420716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DE6C1-3A9F-44E3-8F56-7DDDD4973569}">
      <dsp:nvSpPr>
        <dsp:cNvPr id="0" name=""/>
        <dsp:cNvSpPr/>
      </dsp:nvSpPr>
      <dsp:spPr>
        <a:xfrm>
          <a:off x="3144038" y="1573947"/>
          <a:ext cx="2708806" cy="222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FF">
                  <a:hueOff val="0"/>
                  <a:satOff val="0"/>
                  <a:lumOff val="0"/>
                  <a:alphaOff val="0"/>
                </a:srgbClr>
              </a:solidFill>
              <a:latin typeface="Avenir Next LT Pro"/>
              <a:ea typeface="+mn-ea"/>
              <a:cs typeface="+mn-cs"/>
            </a:rPr>
            <a:t>TERTIARY</a:t>
          </a:r>
          <a:endParaRPr lang="en-US" sz="2400" kern="1200" dirty="0">
            <a:solidFill>
              <a:srgbClr val="FFFFFF">
                <a:hueOff val="0"/>
                <a:satOff val="0"/>
                <a:lumOff val="0"/>
                <a:alphaOff val="0"/>
              </a:srgbClr>
            </a:solidFill>
            <a:latin typeface="Avenir Next LT Pro"/>
            <a:ea typeface="+mn-ea"/>
            <a:cs typeface="+mn-cs"/>
          </a:endParaRP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Electronic Thesis and Dissertation Management System (VIREO)</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Identity Management System (ORCID)</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Academic Journal Software (OJS3)</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User Interface/Content Management Software (OMEKA) </a:t>
          </a:r>
        </a:p>
      </dsp:txBody>
      <dsp:txXfrm>
        <a:off x="3144038" y="1573947"/>
        <a:ext cx="2708806" cy="2223395"/>
      </dsp:txXfrm>
    </dsp:sp>
    <dsp:sp modelId="{A3E4BAFF-03B8-4A81-A451-76424EDB7F22}">
      <dsp:nvSpPr>
        <dsp:cNvPr id="0" name=""/>
        <dsp:cNvSpPr/>
      </dsp:nvSpPr>
      <dsp:spPr>
        <a:xfrm>
          <a:off x="786049" y="-24829"/>
          <a:ext cx="4568319" cy="4568319"/>
        </a:xfrm>
        <a:prstGeom prst="circularArrow">
          <a:avLst>
            <a:gd name="adj1" fmla="val 9491"/>
            <a:gd name="adj2" fmla="val 685669"/>
            <a:gd name="adj3" fmla="val 6852646"/>
            <a:gd name="adj4" fmla="val 341482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FD235-9F5E-4340-81B1-DF97E6B0FC4C}">
      <dsp:nvSpPr>
        <dsp:cNvPr id="0" name=""/>
        <dsp:cNvSpPr/>
      </dsp:nvSpPr>
      <dsp:spPr>
        <a:xfrm>
          <a:off x="0" y="450056"/>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University IT (Core Systems)</a:t>
          </a:r>
        </a:p>
      </dsp:txBody>
      <dsp:txXfrm>
        <a:off x="0" y="450056"/>
        <a:ext cx="1542520" cy="925512"/>
      </dsp:txXfrm>
    </dsp:sp>
    <dsp:sp modelId="{9E13C6CF-96B6-4F68-B885-213F5005C4A2}">
      <dsp:nvSpPr>
        <dsp:cNvPr id="0" name=""/>
        <dsp:cNvSpPr/>
      </dsp:nvSpPr>
      <dsp:spPr>
        <a:xfrm>
          <a:off x="1696773" y="450056"/>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Distance or Online Learning</a:t>
          </a:r>
        </a:p>
      </dsp:txBody>
      <dsp:txXfrm>
        <a:off x="1696773" y="450056"/>
        <a:ext cx="1542520" cy="925512"/>
      </dsp:txXfrm>
    </dsp:sp>
    <dsp:sp modelId="{CDE93434-AC49-41C7-850D-3C63113831F5}">
      <dsp:nvSpPr>
        <dsp:cNvPr id="0" name=""/>
        <dsp:cNvSpPr/>
      </dsp:nvSpPr>
      <dsp:spPr>
        <a:xfrm>
          <a:off x="3393546" y="450056"/>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Faculty &amp; Students Technology Support</a:t>
          </a:r>
        </a:p>
      </dsp:txBody>
      <dsp:txXfrm>
        <a:off x="3393546" y="450056"/>
        <a:ext cx="1542520" cy="925512"/>
      </dsp:txXfrm>
    </dsp:sp>
    <dsp:sp modelId="{B8C26001-BE5A-4A10-BA2D-460B96399071}">
      <dsp:nvSpPr>
        <dsp:cNvPr id="0" name=""/>
        <dsp:cNvSpPr/>
      </dsp:nvSpPr>
      <dsp:spPr>
        <a:xfrm>
          <a:off x="0" y="1529821"/>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Research or High Performance Computing</a:t>
          </a:r>
        </a:p>
      </dsp:txBody>
      <dsp:txXfrm>
        <a:off x="0" y="1529821"/>
        <a:ext cx="1542520" cy="925512"/>
      </dsp:txXfrm>
    </dsp:sp>
    <dsp:sp modelId="{B39FDBA1-38F3-4E3D-84DC-648476A91E0D}">
      <dsp:nvSpPr>
        <dsp:cNvPr id="0" name=""/>
        <dsp:cNvSpPr/>
      </dsp:nvSpPr>
      <dsp:spPr>
        <a:xfrm>
          <a:off x="1696773" y="1529821"/>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Academic Affairs</a:t>
          </a:r>
        </a:p>
      </dsp:txBody>
      <dsp:txXfrm>
        <a:off x="1696773" y="1529821"/>
        <a:ext cx="1542520" cy="925512"/>
      </dsp:txXfrm>
    </dsp:sp>
    <dsp:sp modelId="{410B8EB4-FF17-4AD8-88FD-81110C39A913}">
      <dsp:nvSpPr>
        <dsp:cNvPr id="0" name=""/>
        <dsp:cNvSpPr/>
      </dsp:nvSpPr>
      <dsp:spPr>
        <a:xfrm>
          <a:off x="3393546" y="1529821"/>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Office of Research and Sponsored Programs</a:t>
          </a:r>
        </a:p>
      </dsp:txBody>
      <dsp:txXfrm>
        <a:off x="3393546" y="1529821"/>
        <a:ext cx="1542520" cy="925512"/>
      </dsp:txXfrm>
    </dsp:sp>
    <dsp:sp modelId="{24B9F4DC-6E6D-49AB-B9E4-7CA505DC2A4A}">
      <dsp:nvSpPr>
        <dsp:cNvPr id="0" name=""/>
        <dsp:cNvSpPr/>
      </dsp:nvSpPr>
      <dsp:spPr>
        <a:xfrm>
          <a:off x="848386" y="2609585"/>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Development and Advancement</a:t>
          </a:r>
        </a:p>
      </dsp:txBody>
      <dsp:txXfrm>
        <a:off x="848386" y="2609585"/>
        <a:ext cx="1542520" cy="925512"/>
      </dsp:txXfrm>
    </dsp:sp>
    <dsp:sp modelId="{BFD562CF-896B-4BBA-985E-6FB2968F0B4F}">
      <dsp:nvSpPr>
        <dsp:cNvPr id="0" name=""/>
        <dsp:cNvSpPr/>
      </dsp:nvSpPr>
      <dsp:spPr>
        <a:xfrm>
          <a:off x="2545159" y="2609585"/>
          <a:ext cx="1542520" cy="925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Library Research and Information Services</a:t>
          </a:r>
        </a:p>
      </dsp:txBody>
      <dsp:txXfrm>
        <a:off x="2545159" y="2609585"/>
        <a:ext cx="1542520" cy="925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900C5-D0D6-43A6-85E8-C146807FAB7A}">
      <dsp:nvSpPr>
        <dsp:cNvPr id="0" name=""/>
        <dsp:cNvSpPr/>
      </dsp:nvSpPr>
      <dsp:spPr>
        <a:xfrm>
          <a:off x="432137" y="0"/>
          <a:ext cx="3867823" cy="386782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3D9FF-F7F9-4E4F-8347-FF858D65693B}">
      <dsp:nvSpPr>
        <dsp:cNvPr id="0" name=""/>
        <dsp:cNvSpPr/>
      </dsp:nvSpPr>
      <dsp:spPr>
        <a:xfrm>
          <a:off x="790530" y="367443"/>
          <a:ext cx="1508450" cy="1508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Faculty and Students First/Centered</a:t>
          </a:r>
        </a:p>
      </dsp:txBody>
      <dsp:txXfrm>
        <a:off x="864166" y="441079"/>
        <a:ext cx="1361178" cy="1361178"/>
      </dsp:txXfrm>
    </dsp:sp>
    <dsp:sp modelId="{12C1742C-39C5-4BFC-8A07-ADF6E2864095}">
      <dsp:nvSpPr>
        <dsp:cNvPr id="0" name=""/>
        <dsp:cNvSpPr/>
      </dsp:nvSpPr>
      <dsp:spPr>
        <a:xfrm>
          <a:off x="2415015" y="367443"/>
          <a:ext cx="1508450" cy="1508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Being Part of the University Community (Getting Out There)</a:t>
          </a:r>
        </a:p>
      </dsp:txBody>
      <dsp:txXfrm>
        <a:off x="2488651" y="441079"/>
        <a:ext cx="1361178" cy="1361178"/>
      </dsp:txXfrm>
    </dsp:sp>
    <dsp:sp modelId="{4D93A26C-ADC4-4CE2-B1E1-D4EAC172CE72}">
      <dsp:nvSpPr>
        <dsp:cNvPr id="0" name=""/>
        <dsp:cNvSpPr/>
      </dsp:nvSpPr>
      <dsp:spPr>
        <a:xfrm>
          <a:off x="790530" y="1991928"/>
          <a:ext cx="1508450" cy="1508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Circle is the University</a:t>
          </a:r>
        </a:p>
      </dsp:txBody>
      <dsp:txXfrm>
        <a:off x="864166" y="2065564"/>
        <a:ext cx="1361178" cy="1361178"/>
      </dsp:txXfrm>
    </dsp:sp>
    <dsp:sp modelId="{9D16006E-CB79-49E2-B8D5-CFE56BF17532}">
      <dsp:nvSpPr>
        <dsp:cNvPr id="0" name=""/>
        <dsp:cNvSpPr/>
      </dsp:nvSpPr>
      <dsp:spPr>
        <a:xfrm>
          <a:off x="2415015" y="1991928"/>
          <a:ext cx="1508450" cy="1508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Building the Best Learning and Research Environment </a:t>
          </a:r>
        </a:p>
      </dsp:txBody>
      <dsp:txXfrm>
        <a:off x="2488651" y="2065564"/>
        <a:ext cx="1361178" cy="13611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FFAB-6A33-4B3E-B5DD-5E4A0EABB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2C45F-37E1-4648-B0D9-35BADD1E6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D1592A-52D9-4771-B866-E382D78E6252}"/>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07F7F8A6-9318-424B-8848-2758219D3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1E869-DE98-42AC-9D13-3ACDE545B873}"/>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358399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B9C7-9248-4F54-840F-8D9AF4A2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DEF4B1-D4D5-49E4-AD36-F74437380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A057E-E033-42B3-9395-EC61D542443C}"/>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A6CE7531-8D85-4E1F-9477-EF981F3B6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F9CAD-BD65-47F7-8A19-31B4D8B9AEFB}"/>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279974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164A1-94EC-4392-B3A8-6C00D9CFBD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5C1FA2-BE51-4EEE-8F3C-30C2E59312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A307B-B2C5-4BFF-BD09-CC97803FA499}"/>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8DF1F55E-7931-43D4-80D6-9B6C08D2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5CD08-214C-426A-B2AD-2AEFA58F61CF}"/>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178361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F098-0CB7-492C-A4F2-81CB49E44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FC85D-BC7B-4FA0-AC42-2B11AB0EE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1ED3F-7A6B-4398-9CF1-4909472F51B9}"/>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AB274D99-5CEF-458E-8A86-C139CAFA3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F2A70-B78E-420A-8D00-4877804B9049}"/>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331466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E5C1-D581-42E6-AA3F-AF5D27913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9826F-54CA-4CFD-88DF-865F4650A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52EEC-0BB3-4901-A944-DCBF1B404495}"/>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7DEFE613-CFB3-4458-8189-66EF1F34A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F9DB0-CF0E-4AF0-A8EB-6B95243ED705}"/>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118114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F6D7-38F4-4889-BF24-B30676663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8F508-EABC-4953-9D06-6E1EF3D49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8D16C4-9898-4502-8D25-E2BE8E69A4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415D95-6187-48D3-88E5-F40AB9C41AB0}"/>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6" name="Footer Placeholder 5">
            <a:extLst>
              <a:ext uri="{FF2B5EF4-FFF2-40B4-BE49-F238E27FC236}">
                <a16:creationId xmlns:a16="http://schemas.microsoft.com/office/drawing/2014/main" id="{EB5B1C89-50C6-478F-95B1-62B24D91D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80912-14E0-46C7-A3B6-0F10CE878D6F}"/>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89500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C25E-D4C4-4E2F-802F-7F7B0321C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9D66B-F318-4E72-B302-AF008DF40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E6672-7469-4C2F-9827-43A00AC922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A4BFA-31E9-420A-9FC4-9DC46EE20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A18651-5AF4-474D-8627-91F9CF19E4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F4CCF-89F1-42E8-B644-FFD5E770D44C}"/>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8" name="Footer Placeholder 7">
            <a:extLst>
              <a:ext uri="{FF2B5EF4-FFF2-40B4-BE49-F238E27FC236}">
                <a16:creationId xmlns:a16="http://schemas.microsoft.com/office/drawing/2014/main" id="{8BF89B62-1C3E-4921-B287-E8BA9CD60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354487-DDD0-4483-844E-CCD53DBBC584}"/>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257255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5AD0-8389-4DEE-9252-6D1994ECB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38F4A-6D89-4AA9-8EFF-FA76C0DA6A52}"/>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4" name="Footer Placeholder 3">
            <a:extLst>
              <a:ext uri="{FF2B5EF4-FFF2-40B4-BE49-F238E27FC236}">
                <a16:creationId xmlns:a16="http://schemas.microsoft.com/office/drawing/2014/main" id="{64748A17-D0AC-40FE-A535-23C42AD94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C40A2-C930-43A7-935C-FC2CDEBC5AFF}"/>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103830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0AFF06-6A10-4A07-AC92-EC609DDE899C}"/>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3" name="Footer Placeholder 2">
            <a:extLst>
              <a:ext uri="{FF2B5EF4-FFF2-40B4-BE49-F238E27FC236}">
                <a16:creationId xmlns:a16="http://schemas.microsoft.com/office/drawing/2014/main" id="{EF0395DD-5F71-4C32-98EB-B7DB57AFF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9FB4F9-3EC0-487A-B26D-384E043A5C8E}"/>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2697656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8A95-3B14-4888-9DB1-C1CE6325F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C1F38-327C-4ABB-8B57-4D8405167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98452-8C89-47BA-B6A7-E1ECE4D72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2FD55-DC73-4F73-8DA8-AE9B9257A5CB}"/>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6" name="Footer Placeholder 5">
            <a:extLst>
              <a:ext uri="{FF2B5EF4-FFF2-40B4-BE49-F238E27FC236}">
                <a16:creationId xmlns:a16="http://schemas.microsoft.com/office/drawing/2014/main" id="{67BACB18-C606-46E7-AF48-BC06A24496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83BEB-12BC-4872-85CA-282CCA2FA961}"/>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422544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089D-01BF-43BA-9F45-3B1D34975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65A3BA-559B-4A18-9078-BB4E0DE76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33E434-5C1F-45BF-BB9D-37E5ED26A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AA51E-0B20-4CD9-9A6A-E16EFE573CD9}"/>
              </a:ext>
            </a:extLst>
          </p:cNvPr>
          <p:cNvSpPr>
            <a:spLocks noGrp="1"/>
          </p:cNvSpPr>
          <p:nvPr>
            <p:ph type="dt" sz="half" idx="10"/>
          </p:nvPr>
        </p:nvSpPr>
        <p:spPr/>
        <p:txBody>
          <a:bodyPr/>
          <a:lstStyle/>
          <a:p>
            <a:fld id="{F8041434-591D-4540-A20D-32883764D0FC}" type="datetimeFigureOut">
              <a:rPr lang="en-US" smtClean="0"/>
              <a:t>7/4/2021</a:t>
            </a:fld>
            <a:endParaRPr lang="en-US"/>
          </a:p>
        </p:txBody>
      </p:sp>
      <p:sp>
        <p:nvSpPr>
          <p:cNvPr id="6" name="Footer Placeholder 5">
            <a:extLst>
              <a:ext uri="{FF2B5EF4-FFF2-40B4-BE49-F238E27FC236}">
                <a16:creationId xmlns:a16="http://schemas.microsoft.com/office/drawing/2014/main" id="{4A1ADA03-B4A2-4DB3-8232-79D332226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D51BB-A9CA-4538-B30E-78D28102740E}"/>
              </a:ext>
            </a:extLst>
          </p:cNvPr>
          <p:cNvSpPr>
            <a:spLocks noGrp="1"/>
          </p:cNvSpPr>
          <p:nvPr>
            <p:ph type="sldNum" sz="quarter" idx="12"/>
          </p:nvPr>
        </p:nvSpPr>
        <p:spPr/>
        <p:txBody>
          <a:bodyPr/>
          <a:lstStyle/>
          <a:p>
            <a:fld id="{D247B36E-3C58-4447-9C84-27CD34AD3B64}" type="slidenum">
              <a:rPr lang="en-US" smtClean="0"/>
              <a:t>‹#›</a:t>
            </a:fld>
            <a:endParaRPr lang="en-US"/>
          </a:p>
        </p:txBody>
      </p:sp>
    </p:spTree>
    <p:extLst>
      <p:ext uri="{BB962C8B-B14F-4D97-AF65-F5344CB8AC3E}">
        <p14:creationId xmlns:p14="http://schemas.microsoft.com/office/powerpoint/2010/main" val="1773472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8D6B2-5566-43CA-AA15-EE5F6CD27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DD416-C701-4C74-8614-91F891474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2C535-7A2A-41AB-B9AE-4624E94D1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41434-591D-4540-A20D-32883764D0FC}" type="datetimeFigureOut">
              <a:rPr lang="en-US" smtClean="0"/>
              <a:t>7/4/2021</a:t>
            </a:fld>
            <a:endParaRPr lang="en-US"/>
          </a:p>
        </p:txBody>
      </p:sp>
      <p:sp>
        <p:nvSpPr>
          <p:cNvPr id="5" name="Footer Placeholder 4">
            <a:extLst>
              <a:ext uri="{FF2B5EF4-FFF2-40B4-BE49-F238E27FC236}">
                <a16:creationId xmlns:a16="http://schemas.microsoft.com/office/drawing/2014/main" id="{E20DBD83-C27A-4A45-9167-AE3FC240D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D85B8F-60FA-4116-B29D-14FC08597B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7B36E-3C58-4447-9C84-27CD34AD3B64}" type="slidenum">
              <a:rPr lang="en-US" smtClean="0"/>
              <a:t>‹#›</a:t>
            </a:fld>
            <a:endParaRPr lang="en-US"/>
          </a:p>
        </p:txBody>
      </p:sp>
    </p:spTree>
    <p:extLst>
      <p:ext uri="{BB962C8B-B14F-4D97-AF65-F5344CB8AC3E}">
        <p14:creationId xmlns:p14="http://schemas.microsoft.com/office/powerpoint/2010/main" val="1055493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hyperlink" Target="http://www.library.txstate.edu/about/departments/dws/faculty-digitization.html" TargetMode="External"/><Relationship Id="rId13" Type="http://schemas.openxmlformats.org/officeDocument/2006/relationships/image" Target="../media/image35.png"/><Relationship Id="rId3" Type="http://schemas.openxmlformats.org/officeDocument/2006/relationships/hyperlink" Target="http://exhibits.library.txstate.edu/thewittliffcollections/exhibits/show/severo-perez/" TargetMode="External"/><Relationship Id="rId7" Type="http://schemas.openxmlformats.org/officeDocument/2006/relationships/hyperlink" Target="https://exhibits.library.txstate.edu/univarchives/exhibits/show/pedagog" TargetMode="External"/><Relationship Id="rId12" Type="http://schemas.openxmlformats.org/officeDocument/2006/relationships/image" Target="../media/image34.jpeg"/><Relationship Id="rId2" Type="http://schemas.openxmlformats.org/officeDocument/2006/relationships/hyperlink" Target="http://exhibits.library.txstate.edu/thewittliffcollections/exhibits/show/the-national-tour-of-texas" TargetMode="External"/><Relationship Id="rId1" Type="http://schemas.openxmlformats.org/officeDocument/2006/relationships/slideLayout" Target="../slideLayouts/slideLayout2.xml"/><Relationship Id="rId6" Type="http://schemas.openxmlformats.org/officeDocument/2006/relationships/hyperlink" Target="https://www.flickr.com/photos/txstate-library/albums" TargetMode="External"/><Relationship Id="rId11" Type="http://schemas.openxmlformats.org/officeDocument/2006/relationships/image" Target="../media/image33.png"/><Relationship Id="rId5" Type="http://schemas.openxmlformats.org/officeDocument/2006/relationships/hyperlink" Target="http://exhibits.library.txstate.edu/thewittliffcollections/exhibits/show/santiago-tafolla-collection/rev-tafolla" TargetMode="External"/><Relationship Id="rId10" Type="http://schemas.openxmlformats.org/officeDocument/2006/relationships/image" Target="../media/image32.png"/><Relationship Id="rId4" Type="http://schemas.openxmlformats.org/officeDocument/2006/relationships/hyperlink" Target="http://exhibits.library.txstate.edu/cabeza/" TargetMode="External"/><Relationship Id="rId9" Type="http://schemas.openxmlformats.org/officeDocument/2006/relationships/hyperlink" Target="http://rayuzwyshyn.net/TXU2020/TexasStateLibrariesDigitalResearchAccelerator.pdf" TargetMode="External"/><Relationship Id="rId1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oclc.org/research" TargetMode="External"/><Relationship Id="rId3" Type="http://schemas.openxmlformats.org/officeDocument/2006/relationships/diagramLayout" Target="../diagrams/layout3.xml"/><Relationship Id="rId7" Type="http://schemas.openxmlformats.org/officeDocument/2006/relationships/image" Target="../media/image3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hyperlink" Target="https://creativecommons.org/licenses/by/4.0/" TargetMode="External"/><Relationship Id="rId4" Type="http://schemas.openxmlformats.org/officeDocument/2006/relationships/diagramQuickStyle" Target="../diagrams/quickStyle3.xml"/><Relationship Id="rId9" Type="http://schemas.openxmlformats.org/officeDocument/2006/relationships/hyperlink" Target="https://doi.org/10.25333/wyrd-n58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oclc.org/research" TargetMode="External"/><Relationship Id="rId3" Type="http://schemas.openxmlformats.org/officeDocument/2006/relationships/diagramLayout" Target="../diagrams/layout4.xml"/><Relationship Id="rId7" Type="http://schemas.openxmlformats.org/officeDocument/2006/relationships/image" Target="../media/image40.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hyperlink" Target="https://creativecommons.org/licenses/by/4.0/" TargetMode="External"/><Relationship Id="rId4" Type="http://schemas.openxmlformats.org/officeDocument/2006/relationships/diagramQuickStyle" Target="../diagrams/quickStyle4.xml"/><Relationship Id="rId9" Type="http://schemas.openxmlformats.org/officeDocument/2006/relationships/hyperlink" Target="https://doi.org/10.25333/wyrd-n5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hyperlink" Target="https://www.researchgate.net/publication/336923249_Developing_an_Open_Source_Digital_Scholarship_Ecosystem" TargetMode="Externa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data.tdl.org/"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FB1E98-EF6E-4BAD-A54D-B3095C05A67C}"/>
              </a:ext>
            </a:extLst>
          </p:cNvPr>
          <p:cNvPicPr>
            <a:picLocks noChangeAspect="1"/>
          </p:cNvPicPr>
          <p:nvPr/>
        </p:nvPicPr>
        <p:blipFill rotWithShape="1">
          <a:blip r:embed="rId2"/>
          <a:srcRect/>
          <a:stretch/>
        </p:blipFill>
        <p:spPr>
          <a:xfrm>
            <a:off x="-3049" y="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385CE-13BC-4B09-B0BF-4629D382657E}"/>
              </a:ext>
            </a:extLst>
          </p:cNvPr>
          <p:cNvSpPr>
            <a:spLocks noGrp="1"/>
          </p:cNvSpPr>
          <p:nvPr>
            <p:ph type="ctrTitle"/>
          </p:nvPr>
        </p:nvSpPr>
        <p:spPr>
          <a:xfrm>
            <a:off x="757672" y="5384495"/>
            <a:ext cx="10900452" cy="2234662"/>
          </a:xfrm>
          <a:effectLst>
            <a:outerShdw blurRad="50800" dist="38100" dir="2700000" algn="tl" rotWithShape="0">
              <a:prstClr val="black">
                <a:alpha val="40000"/>
              </a:prstClr>
            </a:outerShdw>
          </a:effectLst>
        </p:spPr>
        <p:txBody>
          <a:bodyPr>
            <a:normAutofit fontScale="90000"/>
          </a:bodyPr>
          <a:lstStyle/>
          <a:p>
            <a:r>
              <a:rPr lang="en-US" sz="6000" dirty="0">
                <a:solidFill>
                  <a:srgbClr val="FFFFFF"/>
                </a:solidFill>
              </a:rPr>
              <a:t>Academic Libraries, IT Infrastructures, </a:t>
            </a:r>
            <a:br>
              <a:rPr lang="en-US" sz="6000" dirty="0">
                <a:solidFill>
                  <a:srgbClr val="FFFFFF"/>
                </a:solidFill>
              </a:rPr>
            </a:br>
            <a:r>
              <a:rPr lang="en-US" sz="6000" dirty="0">
                <a:solidFill>
                  <a:srgbClr val="FFFFFF"/>
                </a:solidFill>
              </a:rPr>
              <a:t>and Technological Tools </a:t>
            </a:r>
            <a:br>
              <a:rPr lang="en-US" sz="6000" dirty="0">
                <a:solidFill>
                  <a:srgbClr val="FFFFFF"/>
                </a:solidFill>
              </a:rPr>
            </a:br>
            <a:r>
              <a:rPr lang="en-US" dirty="0">
                <a:solidFill>
                  <a:srgbClr val="FFFFFF"/>
                </a:solidFill>
              </a:rPr>
              <a:t>Stakeholders and Strategies </a:t>
            </a:r>
            <a:br>
              <a:rPr lang="en-US" sz="5200" dirty="0">
                <a:solidFill>
                  <a:srgbClr val="FFFFFF"/>
                </a:solidFill>
              </a:rPr>
            </a:br>
            <a:br>
              <a:rPr lang="en-US" sz="4900" dirty="0">
                <a:solidFill>
                  <a:srgbClr val="FFFFFF"/>
                </a:solidFill>
              </a:rPr>
            </a:br>
            <a:br>
              <a:rPr lang="en-US" sz="5200" dirty="0">
                <a:solidFill>
                  <a:srgbClr val="FFFFFF"/>
                </a:solidFill>
              </a:rPr>
            </a:br>
            <a:endParaRPr lang="en-US" sz="5200" dirty="0">
              <a:solidFill>
                <a:srgbClr val="FFFFFF"/>
              </a:solidFill>
            </a:endParaRPr>
          </a:p>
        </p:txBody>
      </p:sp>
      <p:sp>
        <p:nvSpPr>
          <p:cNvPr id="3" name="Subtitle 2">
            <a:extLst>
              <a:ext uri="{FF2B5EF4-FFF2-40B4-BE49-F238E27FC236}">
                <a16:creationId xmlns:a16="http://schemas.microsoft.com/office/drawing/2014/main" id="{6F8B2B98-1F5A-4A21-BB30-689D8610ECA9}"/>
              </a:ext>
            </a:extLst>
          </p:cNvPr>
          <p:cNvSpPr>
            <a:spLocks noGrp="1"/>
          </p:cNvSpPr>
          <p:nvPr>
            <p:ph type="subTitle" idx="1"/>
          </p:nvPr>
        </p:nvSpPr>
        <p:spPr>
          <a:xfrm>
            <a:off x="8534100" y="6055227"/>
            <a:ext cx="3728239" cy="893198"/>
          </a:xfrm>
          <a:effectLst>
            <a:outerShdw blurRad="50800" dist="38100" dir="2700000" algn="tl" rotWithShape="0">
              <a:prstClr val="black">
                <a:alpha val="40000"/>
              </a:prstClr>
            </a:outerShdw>
          </a:effectLst>
        </p:spPr>
        <p:txBody>
          <a:bodyPr>
            <a:normAutofit/>
          </a:bodyPr>
          <a:lstStyle/>
          <a:p>
            <a:r>
              <a:rPr lang="en-US" sz="1400" dirty="0">
                <a:solidFill>
                  <a:srgbClr val="FFFFFF"/>
                </a:solidFill>
              </a:rPr>
              <a:t>Dr. Ray Uzwyshyn, Ph.D. MBA MLIS</a:t>
            </a:r>
            <a:br>
              <a:rPr lang="en-US" sz="1400" dirty="0">
                <a:solidFill>
                  <a:srgbClr val="FFFFFF"/>
                </a:solidFill>
              </a:rPr>
            </a:br>
            <a:r>
              <a:rPr lang="en-US" sz="1400" dirty="0">
                <a:solidFill>
                  <a:srgbClr val="FFFFFF"/>
                </a:solidFill>
              </a:rPr>
              <a:t>Director, Library Collections and Digital Services</a:t>
            </a:r>
            <a:br>
              <a:rPr lang="en-US" sz="1400" dirty="0">
                <a:solidFill>
                  <a:srgbClr val="FFFFFF"/>
                </a:solidFill>
              </a:rPr>
            </a:br>
            <a:r>
              <a:rPr lang="en-US" sz="1400" dirty="0">
                <a:solidFill>
                  <a:srgbClr val="FFFFFF"/>
                </a:solidFill>
              </a:rPr>
              <a:t>Texas State University Libraries, July 2021</a:t>
            </a:r>
          </a:p>
        </p:txBody>
      </p:sp>
    </p:spTree>
    <p:extLst>
      <p:ext uri="{BB962C8B-B14F-4D97-AF65-F5344CB8AC3E}">
        <p14:creationId xmlns:p14="http://schemas.microsoft.com/office/powerpoint/2010/main" val="613416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DB55537-2543-4D9C-8B17-8415524CB9B9}"/>
              </a:ext>
            </a:extLst>
          </p:cNvPr>
          <p:cNvPicPr>
            <a:picLocks noChangeAspect="1"/>
          </p:cNvPicPr>
          <p:nvPr/>
        </p:nvPicPr>
        <p:blipFill>
          <a:blip r:embed="rId2" cstate="email">
            <a:extLst>
              <a:ext uri="{28A0092B-C50C-407E-A947-70E740481C1C}">
                <a14:useLocalDpi xmlns:a14="http://schemas.microsoft.com/office/drawing/2010/main"/>
              </a:ext>
            </a:extLst>
          </a:blip>
          <a:srcRect l="2356" r="2356"/>
          <a:stretch/>
        </p:blipFill>
        <p:spPr>
          <a:xfrm>
            <a:off x="4821354" y="64090"/>
            <a:ext cx="5044959" cy="2926760"/>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1026" name="Picture 2" descr="VR gets classy: Virtual reality and education">
            <a:extLst>
              <a:ext uri="{FF2B5EF4-FFF2-40B4-BE49-F238E27FC236}">
                <a16:creationId xmlns:a16="http://schemas.microsoft.com/office/drawing/2014/main" id="{939623B2-915F-47CB-8A30-4E2290C7F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271" y="3063227"/>
            <a:ext cx="4005796" cy="3495884"/>
          </a:xfrm>
          <a:prstGeom prst="rect">
            <a:avLst/>
          </a:prstGeom>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C892D42-0E98-4595-94C9-218FC4988A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3195" y="3063227"/>
            <a:ext cx="1689100" cy="2309029"/>
          </a:xfrm>
          <a:prstGeom prst="rect">
            <a:avLst/>
          </a:prstGeom>
        </p:spPr>
      </p:pic>
      <p:pic>
        <p:nvPicPr>
          <p:cNvPr id="13" name="Picture 12">
            <a:extLst>
              <a:ext uri="{FF2B5EF4-FFF2-40B4-BE49-F238E27FC236}">
                <a16:creationId xmlns:a16="http://schemas.microsoft.com/office/drawing/2014/main" id="{ECFF8940-C1F5-492A-A9D2-93AE421A93E5}"/>
              </a:ext>
            </a:extLst>
          </p:cNvPr>
          <p:cNvPicPr>
            <a:picLocks noChangeAspect="1"/>
          </p:cNvPicPr>
          <p:nvPr/>
        </p:nvPicPr>
        <p:blipFill rotWithShape="1">
          <a:blip r:embed="rId5"/>
          <a:srcRect t="25530" r="-3" b="22541"/>
          <a:stretch/>
        </p:blipFill>
        <p:spPr>
          <a:xfrm>
            <a:off x="8879103" y="5557991"/>
            <a:ext cx="3249398" cy="1001120"/>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4" name="Picture 3">
            <a:extLst>
              <a:ext uri="{FF2B5EF4-FFF2-40B4-BE49-F238E27FC236}">
                <a16:creationId xmlns:a16="http://schemas.microsoft.com/office/drawing/2014/main" id="{FBFB384D-3BF5-484F-AE46-8556F94AAEB0}"/>
              </a:ext>
            </a:extLst>
          </p:cNvPr>
          <p:cNvPicPr>
            <a:picLocks noChangeAspect="1"/>
          </p:cNvPicPr>
          <p:nvPr/>
        </p:nvPicPr>
        <p:blipFill>
          <a:blip r:embed="rId6"/>
          <a:stretch>
            <a:fillRect/>
          </a:stretch>
        </p:blipFill>
        <p:spPr>
          <a:xfrm>
            <a:off x="9073662" y="64090"/>
            <a:ext cx="3054839" cy="1230313"/>
          </a:xfrm>
          <a:prstGeom prst="rect">
            <a:avLst/>
          </a:prstGeom>
        </p:spPr>
      </p:pic>
      <p:pic>
        <p:nvPicPr>
          <p:cNvPr id="7" name="Picture 6">
            <a:extLst>
              <a:ext uri="{FF2B5EF4-FFF2-40B4-BE49-F238E27FC236}">
                <a16:creationId xmlns:a16="http://schemas.microsoft.com/office/drawing/2014/main" id="{34FA80A3-5231-4EA4-B379-21509C1C1D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02945" y="1339423"/>
            <a:ext cx="1125556" cy="1608843"/>
          </a:xfrm>
          <a:prstGeom prst="rect">
            <a:avLst/>
          </a:prstGeom>
        </p:spPr>
      </p:pic>
      <p:pic>
        <p:nvPicPr>
          <p:cNvPr id="15" name="Picture 14">
            <a:extLst>
              <a:ext uri="{FF2B5EF4-FFF2-40B4-BE49-F238E27FC236}">
                <a16:creationId xmlns:a16="http://schemas.microsoft.com/office/drawing/2014/main" id="{2F21554F-24C4-41A1-B123-260EE56D5B06}"/>
              </a:ext>
            </a:extLst>
          </p:cNvPr>
          <p:cNvPicPr>
            <a:picLocks noChangeAspect="1"/>
          </p:cNvPicPr>
          <p:nvPr/>
        </p:nvPicPr>
        <p:blipFill rotWithShape="1">
          <a:blip r:embed="rId8"/>
          <a:srcRect l="13930" r="12582" b="1"/>
          <a:stretch/>
        </p:blipFill>
        <p:spPr>
          <a:xfrm>
            <a:off x="8496645" y="1432483"/>
            <a:ext cx="2391957" cy="1534087"/>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9" name="Picture 8">
            <a:extLst>
              <a:ext uri="{FF2B5EF4-FFF2-40B4-BE49-F238E27FC236}">
                <a16:creationId xmlns:a16="http://schemas.microsoft.com/office/drawing/2014/main" id="{2A157487-15A4-49F0-B21B-5F2F1102786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18750" y="3067294"/>
            <a:ext cx="1584998" cy="2304961"/>
          </a:xfrm>
          <a:prstGeom prst="rect">
            <a:avLst/>
          </a:prstGeom>
        </p:spPr>
      </p:pic>
      <p:sp>
        <p:nvSpPr>
          <p:cNvPr id="2" name="Title 1">
            <a:extLst>
              <a:ext uri="{FF2B5EF4-FFF2-40B4-BE49-F238E27FC236}">
                <a16:creationId xmlns:a16="http://schemas.microsoft.com/office/drawing/2014/main" id="{AD626B2E-AB0A-407F-B467-514014A8678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Digital Libraries </a:t>
            </a:r>
            <a:r>
              <a:rPr lang="en-US" sz="4800" b="1" kern="1200" dirty="0">
                <a:solidFill>
                  <a:srgbClr val="FFFFFF"/>
                </a:solidFill>
                <a:latin typeface="+mj-lt"/>
                <a:ea typeface="+mj-ea"/>
                <a:cs typeface="+mj-cs"/>
              </a:rPr>
              <a:t>2.0 </a:t>
            </a:r>
            <a:r>
              <a:rPr lang="en-US" sz="4800" kern="1200" dirty="0">
                <a:solidFill>
                  <a:srgbClr val="FFFFFF"/>
                </a:solidFill>
                <a:latin typeface="+mj-lt"/>
                <a:ea typeface="+mj-ea"/>
                <a:cs typeface="+mj-cs"/>
              </a:rPr>
              <a:t>Digitization Labs and Digitization </a:t>
            </a:r>
            <a:r>
              <a:rPr lang="en-US" sz="4800" b="1" kern="1200" dirty="0">
                <a:solidFill>
                  <a:srgbClr val="FFFFFF"/>
                </a:solidFill>
                <a:latin typeface="+mj-lt"/>
                <a:ea typeface="+mj-ea"/>
                <a:cs typeface="+mj-cs"/>
              </a:rPr>
              <a:t>2.0</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
        <p:nvSpPr>
          <p:cNvPr id="21" name="TextBox 20">
            <a:extLst>
              <a:ext uri="{FF2B5EF4-FFF2-40B4-BE49-F238E27FC236}">
                <a16:creationId xmlns:a16="http://schemas.microsoft.com/office/drawing/2014/main" id="{EC9EBB57-3A7C-4E19-AE48-BEAA575E570D}"/>
              </a:ext>
            </a:extLst>
          </p:cNvPr>
          <p:cNvSpPr txBox="1"/>
          <p:nvPr/>
        </p:nvSpPr>
        <p:spPr>
          <a:xfrm>
            <a:off x="-478206" y="4744532"/>
            <a:ext cx="6272980" cy="1169551"/>
          </a:xfrm>
          <a:prstGeom prst="rect">
            <a:avLst/>
          </a:prstGeom>
          <a:noFill/>
        </p:spPr>
        <p:txBody>
          <a:bodyPr wrap="square" rtlCol="0">
            <a:spAutoFit/>
          </a:bodyPr>
          <a:lstStyle/>
          <a:p>
            <a:pPr algn="ctr"/>
            <a:r>
              <a:rPr lang="en-US" sz="1400" dirty="0">
                <a:solidFill>
                  <a:schemeClr val="bg1"/>
                </a:solidFill>
              </a:rPr>
              <a:t>Leveraging Technology, Research Faculty </a:t>
            </a:r>
            <a:br>
              <a:rPr lang="en-US" sz="1400" dirty="0">
                <a:solidFill>
                  <a:schemeClr val="bg1"/>
                </a:solidFill>
              </a:rPr>
            </a:br>
            <a:r>
              <a:rPr lang="en-US" sz="1400" dirty="0">
                <a:solidFill>
                  <a:schemeClr val="bg1"/>
                </a:solidFill>
              </a:rPr>
              <a:t>Research Content Towards</a:t>
            </a:r>
          </a:p>
          <a:p>
            <a:pPr algn="ctr"/>
            <a:r>
              <a:rPr lang="en-US" sz="1400" dirty="0">
                <a:solidFill>
                  <a:schemeClr val="bg1"/>
                </a:solidFill>
              </a:rPr>
              <a:t>Multimedia Possibilities ,</a:t>
            </a:r>
            <a:br>
              <a:rPr lang="en-US" sz="1400" dirty="0">
                <a:solidFill>
                  <a:schemeClr val="bg1"/>
                </a:solidFill>
              </a:rPr>
            </a:br>
            <a:r>
              <a:rPr lang="en-US" sz="1400" dirty="0">
                <a:solidFill>
                  <a:schemeClr val="bg1"/>
                </a:solidFill>
              </a:rPr>
              <a:t>New Online Curricular and Research Resources</a:t>
            </a:r>
            <a:br>
              <a:rPr lang="en-US" sz="1400" dirty="0">
                <a:solidFill>
                  <a:schemeClr val="bg1"/>
                </a:solidFill>
              </a:rPr>
            </a:br>
            <a:r>
              <a:rPr lang="en-US" sz="1400" dirty="0">
                <a:solidFill>
                  <a:schemeClr val="bg1"/>
                </a:solidFill>
              </a:rPr>
              <a:t>&amp; Digital Preservation</a:t>
            </a:r>
          </a:p>
        </p:txBody>
      </p:sp>
    </p:spTree>
    <p:extLst>
      <p:ext uri="{BB962C8B-B14F-4D97-AF65-F5344CB8AC3E}">
        <p14:creationId xmlns:p14="http://schemas.microsoft.com/office/powerpoint/2010/main" val="30452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4A7234FB-843C-4520-A0B5-4F6491205B6E}"/>
              </a:ext>
            </a:extLst>
          </p:cNvPr>
          <p:cNvSpPr txBox="1">
            <a:spLocks/>
          </p:cNvSpPr>
          <p:nvPr/>
        </p:nvSpPr>
        <p:spPr>
          <a:xfrm>
            <a:off x="6636747" y="1964773"/>
            <a:ext cx="6004146" cy="6036187"/>
          </a:xfrm>
          <a:prstGeom prst="rect">
            <a:avLst/>
          </a:prstGeom>
        </p:spPr>
        <p:txBody>
          <a:bodyPr>
            <a:normAutofit fontScale="475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100" b="1" dirty="0">
                <a:solidFill>
                  <a:schemeClr val="tx1"/>
                </a:solidFill>
              </a:rPr>
              <a:t>Digital Libraries  1995 – 2020 +</a:t>
            </a:r>
          </a:p>
          <a:p>
            <a:pPr marL="0" indent="0">
              <a:buFont typeface="Arial" panose="020B0604020202020204" pitchFamily="34" charset="0"/>
              <a:buNone/>
            </a:pPr>
            <a:r>
              <a:rPr lang="en-US" sz="3400" b="1" dirty="0">
                <a:solidFill>
                  <a:schemeClr val="tx1"/>
                </a:solidFill>
              </a:rPr>
              <a:t>Cognitive Cartography/Multimedia Archives </a:t>
            </a:r>
            <a:br>
              <a:rPr lang="en-US" sz="3400" b="1" dirty="0">
                <a:solidFill>
                  <a:schemeClr val="tx1"/>
                </a:solidFill>
              </a:rPr>
            </a:br>
            <a:r>
              <a:rPr lang="en-US" sz="2000" dirty="0">
                <a:solidFill>
                  <a:schemeClr val="tx1"/>
                </a:solidFill>
              </a:rPr>
              <a:t>(Video, Text, GIS, Images, Field Notes)</a:t>
            </a:r>
            <a:br>
              <a:rPr lang="en-US" sz="2000" dirty="0">
                <a:solidFill>
                  <a:schemeClr val="tx1"/>
                </a:solidFill>
              </a:rPr>
            </a:br>
            <a:r>
              <a:rPr lang="en-US" sz="2600" dirty="0">
                <a:solidFill>
                  <a:schemeClr val="tx1"/>
                </a:solidFill>
                <a:hlinkClick r:id="rId2">
                  <a:extLst>
                    <a:ext uri="{A12FA001-AC4F-418D-AE19-62706E023703}">
                      <ahyp:hlinkClr xmlns:ahyp="http://schemas.microsoft.com/office/drawing/2018/hyperlinkcolor" val="tx"/>
                    </a:ext>
                  </a:extLst>
                </a:hlinkClick>
              </a:rPr>
              <a:t>Dick </a:t>
            </a:r>
            <a:r>
              <a:rPr lang="en-US" sz="2600" dirty="0" err="1">
                <a:solidFill>
                  <a:schemeClr val="tx1"/>
                </a:solidFill>
                <a:hlinkClick r:id="rId2">
                  <a:extLst>
                    <a:ext uri="{A12FA001-AC4F-418D-AE19-62706E023703}">
                      <ahyp:hlinkClr xmlns:ahyp="http://schemas.microsoft.com/office/drawing/2018/hyperlinkcolor" val="tx"/>
                    </a:ext>
                  </a:extLst>
                </a:hlinkClick>
              </a:rPr>
              <a:t>Reavis</a:t>
            </a:r>
            <a:r>
              <a:rPr lang="en-US" sz="2600" dirty="0">
                <a:solidFill>
                  <a:schemeClr val="tx1"/>
                </a:solidFill>
                <a:hlinkClick r:id="rId2">
                  <a:extLst>
                    <a:ext uri="{A12FA001-AC4F-418D-AE19-62706E023703}">
                      <ahyp:hlinkClr xmlns:ahyp="http://schemas.microsoft.com/office/drawing/2018/hyperlinkcolor" val="tx"/>
                    </a:ext>
                  </a:extLst>
                </a:hlinkClick>
              </a:rPr>
              <a:t>: National Tour of Texas</a:t>
            </a:r>
            <a:br>
              <a:rPr lang="en-US" dirty="0">
                <a:solidFill>
                  <a:schemeClr val="tx1"/>
                </a:solidFill>
                <a:hlinkClick r:id="rId2">
                  <a:extLst>
                    <a:ext uri="{A12FA001-AC4F-418D-AE19-62706E023703}">
                      <ahyp:hlinkClr xmlns:ahyp="http://schemas.microsoft.com/office/drawing/2018/hyperlinkcolor" val="tx"/>
                    </a:ext>
                  </a:extLst>
                </a:hlinkClick>
              </a:rPr>
            </a:br>
            <a:br>
              <a:rPr lang="en-US" sz="2400" dirty="0">
                <a:solidFill>
                  <a:schemeClr val="tx1"/>
                </a:solidFill>
              </a:rPr>
            </a:br>
            <a:r>
              <a:rPr lang="en-US" sz="3400" b="1" dirty="0">
                <a:solidFill>
                  <a:schemeClr val="tx1"/>
                </a:solidFill>
              </a:rPr>
              <a:t>Multimedia, Digital Archives/</a:t>
            </a:r>
            <a:r>
              <a:rPr lang="en-US" sz="3400" b="1" dirty="0" err="1">
                <a:solidFill>
                  <a:schemeClr val="tx1"/>
                </a:solidFill>
              </a:rPr>
              <a:t>Consortial</a:t>
            </a:r>
            <a:r>
              <a:rPr lang="en-US" sz="3400" b="1" dirty="0">
                <a:solidFill>
                  <a:schemeClr val="tx1"/>
                </a:solidFill>
              </a:rPr>
              <a:t> ETD Projects </a:t>
            </a:r>
            <a:br>
              <a:rPr lang="en-US" sz="2900" b="1" dirty="0">
                <a:solidFill>
                  <a:schemeClr val="tx1"/>
                </a:solidFill>
              </a:rPr>
            </a:br>
            <a:r>
              <a:rPr lang="en-US" sz="2000" dirty="0">
                <a:solidFill>
                  <a:schemeClr val="tx1"/>
                </a:solidFill>
              </a:rPr>
              <a:t>(Digital video, online exhibit images, text, digital archives) </a:t>
            </a:r>
            <a:br>
              <a:rPr lang="en-US" sz="2000" dirty="0">
                <a:solidFill>
                  <a:schemeClr val="tx1"/>
                </a:solidFill>
              </a:rPr>
            </a:br>
            <a:r>
              <a:rPr lang="en-US" sz="2600" dirty="0" err="1">
                <a:solidFill>
                  <a:schemeClr val="tx1"/>
                </a:solidFill>
                <a:hlinkClick r:id="rId3">
                  <a:extLst>
                    <a:ext uri="{A12FA001-AC4F-418D-AE19-62706E023703}">
                      <ahyp:hlinkClr xmlns:ahyp="http://schemas.microsoft.com/office/drawing/2018/hyperlinkcolor" val="tx"/>
                    </a:ext>
                  </a:extLst>
                </a:hlinkClick>
              </a:rPr>
              <a:t>Severo</a:t>
            </a:r>
            <a:r>
              <a:rPr lang="en-US" sz="2600" dirty="0">
                <a:solidFill>
                  <a:schemeClr val="tx1"/>
                </a:solidFill>
                <a:hlinkClick r:id="rId3">
                  <a:extLst>
                    <a:ext uri="{A12FA001-AC4F-418D-AE19-62706E023703}">
                      <ahyp:hlinkClr xmlns:ahyp="http://schemas.microsoft.com/office/drawing/2018/hyperlinkcolor" val="tx"/>
                    </a:ext>
                  </a:extLst>
                </a:hlinkClick>
              </a:rPr>
              <a:t> Perez: And the Earth Did not Swallow Them </a:t>
            </a:r>
            <a:br>
              <a:rPr lang="en-US" sz="2600" dirty="0">
                <a:solidFill>
                  <a:schemeClr val="tx1"/>
                </a:solidFill>
              </a:rPr>
            </a:br>
            <a:br>
              <a:rPr lang="en-US" sz="2900" dirty="0">
                <a:solidFill>
                  <a:schemeClr val="tx1"/>
                </a:solidFill>
              </a:rPr>
            </a:br>
            <a:r>
              <a:rPr lang="en-US" sz="3400" b="1" dirty="0">
                <a:solidFill>
                  <a:schemeClr val="tx1"/>
                </a:solidFill>
              </a:rPr>
              <a:t>Online Exhibits/Digital Archives/ Online Academic Journals</a:t>
            </a:r>
            <a:br>
              <a:rPr lang="en-US" sz="2400" b="1" dirty="0">
                <a:solidFill>
                  <a:schemeClr val="tx1"/>
                </a:solidFill>
              </a:rPr>
            </a:br>
            <a:r>
              <a:rPr lang="en-US" sz="2000" dirty="0">
                <a:solidFill>
                  <a:schemeClr val="tx1"/>
                </a:solidFill>
              </a:rPr>
              <a:t>(images and text, </a:t>
            </a:r>
            <a:r>
              <a:rPr lang="en-US" sz="2000" dirty="0" err="1">
                <a:solidFill>
                  <a:schemeClr val="tx1"/>
                </a:solidFill>
              </a:rPr>
              <a:t>Omeka</a:t>
            </a:r>
            <a:r>
              <a:rPr lang="en-US" sz="2000" dirty="0">
                <a:solidFill>
                  <a:schemeClr val="tx1"/>
                </a:solidFill>
              </a:rPr>
              <a:t> front end/Database back end, IIIF)</a:t>
            </a:r>
            <a:br>
              <a:rPr lang="en-US" sz="2000" dirty="0">
                <a:solidFill>
                  <a:schemeClr val="tx1"/>
                </a:solidFill>
              </a:rPr>
            </a:br>
            <a:r>
              <a:rPr lang="en-US" sz="2000" dirty="0">
                <a:solidFill>
                  <a:schemeClr val="tx1"/>
                </a:solidFill>
                <a:hlinkClick r:id="rId4">
                  <a:extLst>
                    <a:ext uri="{A12FA001-AC4F-418D-AE19-62706E023703}">
                      <ahyp:hlinkClr xmlns:ahyp="http://schemas.microsoft.com/office/drawing/2018/hyperlinkcolor" val="tx"/>
                    </a:ext>
                  </a:extLst>
                </a:hlinkClick>
              </a:rPr>
              <a:t>Cabeza de </a:t>
            </a:r>
            <a:r>
              <a:rPr lang="en-US" sz="2000" dirty="0" err="1">
                <a:solidFill>
                  <a:schemeClr val="tx1"/>
                </a:solidFill>
                <a:hlinkClick r:id="rId4">
                  <a:extLst>
                    <a:ext uri="{A12FA001-AC4F-418D-AE19-62706E023703}">
                      <ahyp:hlinkClr xmlns:ahyp="http://schemas.microsoft.com/office/drawing/2018/hyperlinkcolor" val="tx"/>
                    </a:ext>
                  </a:extLst>
                </a:hlinkClick>
              </a:rPr>
              <a:t>Vaca</a:t>
            </a:r>
            <a:r>
              <a:rPr lang="en-US" sz="2000" dirty="0">
                <a:solidFill>
                  <a:schemeClr val="tx1"/>
                </a:solidFill>
                <a:hlinkClick r:id="rId4">
                  <a:extLst>
                    <a:ext uri="{A12FA001-AC4F-418D-AE19-62706E023703}">
                      <ahyp:hlinkClr xmlns:ahyp="http://schemas.microsoft.com/office/drawing/2018/hyperlinkcolor" val="tx"/>
                    </a:ext>
                  </a:extLst>
                </a:hlinkClick>
              </a:rPr>
              <a:t> La </a:t>
            </a:r>
            <a:r>
              <a:rPr lang="en-US" sz="2000" dirty="0" err="1">
                <a:solidFill>
                  <a:schemeClr val="tx1"/>
                </a:solidFill>
                <a:hlinkClick r:id="rId4">
                  <a:extLst>
                    <a:ext uri="{A12FA001-AC4F-418D-AE19-62706E023703}">
                      <ahyp:hlinkClr xmlns:ahyp="http://schemas.microsoft.com/office/drawing/2018/hyperlinkcolor" val="tx"/>
                    </a:ext>
                  </a:extLst>
                </a:hlinkClick>
              </a:rPr>
              <a:t>Relacion</a:t>
            </a:r>
            <a:r>
              <a:rPr lang="en-US" sz="2000" dirty="0">
                <a:solidFill>
                  <a:schemeClr val="tx1"/>
                </a:solidFill>
                <a:hlinkClick r:id="rId4">
                  <a:extLst>
                    <a:ext uri="{A12FA001-AC4F-418D-AE19-62706E023703}">
                      <ahyp:hlinkClr xmlns:ahyp="http://schemas.microsoft.com/office/drawing/2018/hyperlinkcolor" val="tx"/>
                    </a:ext>
                  </a:extLst>
                </a:hlinkClick>
              </a:rPr>
              <a:t> Digitization</a:t>
            </a:r>
            <a:br>
              <a:rPr lang="en-US" sz="2000" dirty="0">
                <a:solidFill>
                  <a:schemeClr val="tx1"/>
                </a:solidFill>
                <a:hlinkClick r:id="rId5">
                  <a:extLst>
                    <a:ext uri="{A12FA001-AC4F-418D-AE19-62706E023703}">
                      <ahyp:hlinkClr xmlns:ahyp="http://schemas.microsoft.com/office/drawing/2018/hyperlinkcolor" val="tx"/>
                    </a:ext>
                  </a:extLst>
                </a:hlinkClick>
              </a:rPr>
            </a:br>
            <a:r>
              <a:rPr lang="en-US" sz="2600" dirty="0">
                <a:solidFill>
                  <a:schemeClr val="tx1"/>
                </a:solidFill>
                <a:hlinkClick r:id="rId5">
                  <a:extLst>
                    <a:ext uri="{A12FA001-AC4F-418D-AE19-62706E023703}">
                      <ahyp:hlinkClr xmlns:ahyp="http://schemas.microsoft.com/office/drawing/2018/hyperlinkcolor" val="tx"/>
                    </a:ext>
                  </a:extLst>
                </a:hlinkClick>
              </a:rPr>
              <a:t> Santiago </a:t>
            </a:r>
            <a:r>
              <a:rPr lang="en-US" sz="2600" dirty="0" err="1">
                <a:solidFill>
                  <a:schemeClr val="tx1"/>
                </a:solidFill>
                <a:hlinkClick r:id="rId5">
                  <a:extLst>
                    <a:ext uri="{A12FA001-AC4F-418D-AE19-62706E023703}">
                      <ahyp:hlinkClr xmlns:ahyp="http://schemas.microsoft.com/office/drawing/2018/hyperlinkcolor" val="tx"/>
                    </a:ext>
                  </a:extLst>
                </a:hlinkClick>
              </a:rPr>
              <a:t>Tafolla</a:t>
            </a:r>
            <a:r>
              <a:rPr lang="en-US" sz="2600" dirty="0">
                <a:solidFill>
                  <a:schemeClr val="tx1"/>
                </a:solidFill>
                <a:hlinkClick r:id="rId5">
                  <a:extLst>
                    <a:ext uri="{A12FA001-AC4F-418D-AE19-62706E023703}">
                      <ahyp:hlinkClr xmlns:ahyp="http://schemas.microsoft.com/office/drawing/2018/hyperlinkcolor" val="tx"/>
                    </a:ext>
                  </a:extLst>
                </a:hlinkClick>
              </a:rPr>
              <a:t>: Mexican Amer. Confederate Soldier</a:t>
            </a:r>
            <a:br>
              <a:rPr lang="en-US" sz="2300" dirty="0">
                <a:solidFill>
                  <a:schemeClr val="tx1"/>
                </a:solidFill>
                <a:hlinkClick r:id="rId5">
                  <a:extLst>
                    <a:ext uri="{A12FA001-AC4F-418D-AE19-62706E023703}">
                      <ahyp:hlinkClr xmlns:ahyp="http://schemas.microsoft.com/office/drawing/2018/hyperlinkcolor" val="tx"/>
                    </a:ext>
                  </a:extLst>
                </a:hlinkClick>
              </a:rPr>
            </a:br>
            <a:br>
              <a:rPr lang="en-US" sz="2300" dirty="0">
                <a:solidFill>
                  <a:schemeClr val="tx1"/>
                </a:solidFill>
              </a:rPr>
            </a:br>
            <a:r>
              <a:rPr lang="en-US" sz="3400" b="1" dirty="0">
                <a:solidFill>
                  <a:schemeClr val="tx1"/>
                </a:solidFill>
              </a:rPr>
              <a:t>Interactive Image Archives/</a:t>
            </a:r>
            <a:r>
              <a:rPr lang="en-US" sz="3400" b="1" dirty="0" err="1">
                <a:solidFill>
                  <a:schemeClr val="tx1"/>
                </a:solidFill>
              </a:rPr>
              <a:t>Consortial</a:t>
            </a:r>
            <a:r>
              <a:rPr lang="en-US" sz="3400" b="1" dirty="0">
                <a:solidFill>
                  <a:schemeClr val="tx1"/>
                </a:solidFill>
              </a:rPr>
              <a:t> Data Research Projects </a:t>
            </a:r>
            <a:br>
              <a:rPr lang="en-US" sz="2400" dirty="0">
                <a:solidFill>
                  <a:schemeClr val="tx1"/>
                </a:solidFill>
              </a:rPr>
            </a:br>
            <a:r>
              <a:rPr lang="en-US" sz="2000" dirty="0">
                <a:solidFill>
                  <a:schemeClr val="tx1"/>
                </a:solidFill>
              </a:rPr>
              <a:t>(Image libraries, Interactive Commenting/Metadata</a:t>
            </a:r>
            <a:r>
              <a:rPr lang="en-US" sz="2400" dirty="0">
                <a:solidFill>
                  <a:schemeClr val="tx1"/>
                </a:solidFill>
              </a:rPr>
              <a:t>)</a:t>
            </a:r>
            <a:br>
              <a:rPr lang="en-US" sz="2400" dirty="0">
                <a:solidFill>
                  <a:schemeClr val="tx1"/>
                </a:solidFill>
              </a:rPr>
            </a:br>
            <a:r>
              <a:rPr lang="en-US" sz="2400" dirty="0">
                <a:solidFill>
                  <a:schemeClr val="tx1"/>
                </a:solidFill>
                <a:hlinkClick r:id="rId6">
                  <a:extLst>
                    <a:ext uri="{A12FA001-AC4F-418D-AE19-62706E023703}">
                      <ahyp:hlinkClr xmlns:ahyp="http://schemas.microsoft.com/office/drawing/2018/hyperlinkcolor" val="tx"/>
                    </a:ext>
                  </a:extLst>
                </a:hlinkClick>
              </a:rPr>
              <a:t>Texas State Flickr Commons</a:t>
            </a:r>
            <a:endParaRPr lang="en-US" sz="2400" dirty="0">
              <a:solidFill>
                <a:schemeClr val="tx1"/>
              </a:solidFill>
            </a:endParaRPr>
          </a:p>
          <a:p>
            <a:pPr marL="0" indent="0">
              <a:buFont typeface="Arial" panose="020B0604020202020204" pitchFamily="34" charset="0"/>
              <a:buNone/>
            </a:pPr>
            <a:r>
              <a:rPr lang="en-US" sz="3400" b="1" dirty="0">
                <a:solidFill>
                  <a:schemeClr val="tx1"/>
                </a:solidFill>
              </a:rPr>
              <a:t>Digital Libraries Archiving &amp; Documentation Projects</a:t>
            </a:r>
            <a:br>
              <a:rPr lang="en-US" sz="3400" b="1" dirty="0">
                <a:solidFill>
                  <a:schemeClr val="tx1"/>
                </a:solidFill>
              </a:rPr>
            </a:br>
            <a:r>
              <a:rPr lang="en-US" sz="2000" dirty="0">
                <a:solidFill>
                  <a:schemeClr val="tx1"/>
                </a:solidFill>
              </a:rPr>
              <a:t>(Text, Metadata, OCR, Search, Zoom ability, Page Turning)</a:t>
            </a:r>
            <a:br>
              <a:rPr lang="en-US" sz="2000" dirty="0">
                <a:solidFill>
                  <a:schemeClr val="tx1"/>
                </a:solidFill>
                <a:hlinkClick r:id="rId7">
                  <a:extLst>
                    <a:ext uri="{A12FA001-AC4F-418D-AE19-62706E023703}">
                      <ahyp:hlinkClr xmlns:ahyp="http://schemas.microsoft.com/office/drawing/2018/hyperlinkcolor" val="tx"/>
                    </a:ext>
                  </a:extLst>
                </a:hlinkClick>
              </a:rPr>
            </a:br>
            <a:r>
              <a:rPr lang="en-US" sz="2100" dirty="0">
                <a:solidFill>
                  <a:schemeClr val="tx1"/>
                </a:solidFill>
                <a:hlinkClick r:id="rId7">
                  <a:extLst>
                    <a:ext uri="{A12FA001-AC4F-418D-AE19-62706E023703}">
                      <ahyp:hlinkClr xmlns:ahyp="http://schemas.microsoft.com/office/drawing/2018/hyperlinkcolor" val="tx"/>
                    </a:ext>
                  </a:extLst>
                </a:hlinkClick>
              </a:rPr>
              <a:t> </a:t>
            </a:r>
            <a:r>
              <a:rPr lang="en-US" sz="2100" dirty="0" err="1">
                <a:solidFill>
                  <a:schemeClr val="tx1"/>
                </a:solidFill>
                <a:hlinkClick r:id="rId7">
                  <a:extLst>
                    <a:ext uri="{A12FA001-AC4F-418D-AE19-62706E023703}">
                      <ahyp:hlinkClr xmlns:ahyp="http://schemas.microsoft.com/office/drawing/2018/hyperlinkcolor" val="tx"/>
                    </a:ext>
                  </a:extLst>
                </a:hlinkClick>
              </a:rPr>
              <a:t>Pedagogs</a:t>
            </a:r>
            <a:r>
              <a:rPr lang="en-US" sz="2100" dirty="0">
                <a:solidFill>
                  <a:schemeClr val="tx1"/>
                </a:solidFill>
              </a:rPr>
              <a:t> </a:t>
            </a:r>
            <a:r>
              <a:rPr lang="en-US" sz="1600" dirty="0">
                <a:solidFill>
                  <a:schemeClr val="tx1"/>
                </a:solidFill>
              </a:rPr>
              <a:t>University Yearbooks</a:t>
            </a:r>
            <a:br>
              <a:rPr lang="en-US" sz="1600" dirty="0">
                <a:solidFill>
                  <a:schemeClr val="tx1"/>
                </a:solidFill>
              </a:rPr>
            </a:br>
            <a:br>
              <a:rPr lang="en-US" sz="2000" dirty="0">
                <a:solidFill>
                  <a:schemeClr val="tx1"/>
                </a:solidFill>
                <a:hlinkClick r:id="rId8">
                  <a:extLst>
                    <a:ext uri="{A12FA001-AC4F-418D-AE19-62706E023703}">
                      <ahyp:hlinkClr xmlns:ahyp="http://schemas.microsoft.com/office/drawing/2018/hyperlinkcolor" val="tx"/>
                    </a:ext>
                  </a:extLst>
                </a:hlinkClick>
              </a:rPr>
            </a:br>
            <a:r>
              <a:rPr lang="en-US" sz="2000" dirty="0">
                <a:solidFill>
                  <a:schemeClr val="tx1"/>
                </a:solidFill>
                <a:hlinkClick r:id="rId9">
                  <a:extLst>
                    <a:ext uri="{A12FA001-AC4F-418D-AE19-62706E023703}">
                      <ahyp:hlinkClr xmlns:ahyp="http://schemas.microsoft.com/office/drawing/2018/hyperlinkcolor" val="tx"/>
                    </a:ext>
                  </a:extLst>
                </a:hlinkClick>
              </a:rPr>
              <a:t>Faculty Digitization Proposals/Partnerships  </a:t>
            </a:r>
            <a:br>
              <a:rPr lang="en-US" sz="2000" dirty="0"/>
            </a:br>
            <a:endParaRPr lang="en-US" sz="2000" dirty="0"/>
          </a:p>
        </p:txBody>
      </p:sp>
      <p:sp>
        <p:nvSpPr>
          <p:cNvPr id="9" name="Isosceles Triangle 8">
            <a:extLst>
              <a:ext uri="{FF2B5EF4-FFF2-40B4-BE49-F238E27FC236}">
                <a16:creationId xmlns:a16="http://schemas.microsoft.com/office/drawing/2014/main" id="{D513BA73-B619-42EF-85C2-01BAA01541F8}"/>
              </a:ext>
            </a:extLst>
          </p:cNvPr>
          <p:cNvSpPr/>
          <p:nvPr/>
        </p:nvSpPr>
        <p:spPr>
          <a:xfrm rot="10800000">
            <a:off x="281833" y="1010666"/>
            <a:ext cx="6659788" cy="58029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F0DE3-91A6-41C3-A562-A4DC767B3AB3}"/>
              </a:ext>
            </a:extLst>
          </p:cNvPr>
          <p:cNvSpPr txBox="1"/>
          <p:nvPr/>
        </p:nvSpPr>
        <p:spPr>
          <a:xfrm>
            <a:off x="-219063" y="90213"/>
            <a:ext cx="86807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a:rPr>
              <a:t> Building  on and Developing Models </a:t>
            </a:r>
            <a:br>
              <a:rPr lang="en-US" sz="2800" b="1" dirty="0">
                <a:latin typeface="Calibri" panose="020F0502020204030204"/>
              </a:rPr>
            </a:br>
            <a:r>
              <a:rPr lang="en-US" sz="2800" b="1" dirty="0">
                <a:latin typeface="Calibri" panose="020F0502020204030204"/>
              </a:rPr>
              <a:t>Integrating, Bootstrapping New Technology </a:t>
            </a:r>
            <a:r>
              <a:rPr kumimoji="0" lang="en-US" sz="2800" b="1" i="0" u="none" strike="noStrike" kern="1200" cap="none" spc="0" normalizeH="0" baseline="0" noProof="0" dirty="0">
                <a:ln>
                  <a:noFill/>
                </a:ln>
                <a:effectLst/>
                <a:uLnTx/>
                <a:uFillTx/>
                <a:latin typeface="Calibri" panose="020F0502020204030204"/>
                <a:ea typeface="+mn-ea"/>
                <a:cs typeface="+mn-cs"/>
              </a:rPr>
              <a:t>Possibilities </a:t>
            </a:r>
            <a:br>
              <a:rPr kumimoji="0" lang="en-US" sz="2800" b="1" i="0" u="none" strike="noStrike" kern="1200" cap="none" spc="0" normalizeH="0" baseline="0" noProof="0" dirty="0">
                <a:ln>
                  <a:noFill/>
                </a:ln>
                <a:effectLst/>
                <a:uLnTx/>
                <a:uFillTx/>
                <a:latin typeface="Calibri" panose="020F0502020204030204"/>
                <a:ea typeface="+mn-ea"/>
                <a:cs typeface="+mn-cs"/>
              </a:rPr>
            </a:br>
            <a:r>
              <a:rPr kumimoji="0" lang="en-US" sz="2400" b="1" i="0" u="none" strike="noStrike" kern="1200" cap="none" spc="0" normalizeH="0" baseline="0" noProof="0" dirty="0">
                <a:ln>
                  <a:noFill/>
                </a:ln>
                <a:effectLst/>
                <a:uLnTx/>
                <a:uFillTx/>
                <a:latin typeface="Calibri" panose="020F0502020204030204"/>
                <a:ea typeface="+mn-ea"/>
                <a:cs typeface="+mn-cs"/>
              </a:rPr>
              <a:t>(Mobile, VR, AR,  XR, Holography, AI)</a:t>
            </a:r>
          </a:p>
        </p:txBody>
      </p:sp>
      <p:cxnSp>
        <p:nvCxnSpPr>
          <p:cNvPr id="13" name="Straight Arrow Connector 12">
            <a:extLst>
              <a:ext uri="{FF2B5EF4-FFF2-40B4-BE49-F238E27FC236}">
                <a16:creationId xmlns:a16="http://schemas.microsoft.com/office/drawing/2014/main" id="{2A37942B-A043-4B12-9D2C-03947E25FD2D}"/>
              </a:ext>
            </a:extLst>
          </p:cNvPr>
          <p:cNvCxnSpPr>
            <a:cxnSpLocks/>
          </p:cNvCxnSpPr>
          <p:nvPr/>
        </p:nvCxnSpPr>
        <p:spPr>
          <a:xfrm flipV="1">
            <a:off x="3640772" y="4553077"/>
            <a:ext cx="7641" cy="20872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517FDE-4185-4008-B16A-1E16A9C2F053}"/>
              </a:ext>
            </a:extLst>
          </p:cNvPr>
          <p:cNvSpPr txBox="1"/>
          <p:nvPr/>
        </p:nvSpPr>
        <p:spPr>
          <a:xfrm>
            <a:off x="2983321" y="5170876"/>
            <a:ext cx="12343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Complexity</a:t>
            </a:r>
          </a:p>
        </p:txBody>
      </p:sp>
      <p:pic>
        <p:nvPicPr>
          <p:cNvPr id="3" name="Picture 2">
            <a:extLst>
              <a:ext uri="{FF2B5EF4-FFF2-40B4-BE49-F238E27FC236}">
                <a16:creationId xmlns:a16="http://schemas.microsoft.com/office/drawing/2014/main" id="{BFCE75CA-A618-4C32-9DDE-76EC46C539A9}"/>
              </a:ext>
            </a:extLst>
          </p:cNvPr>
          <p:cNvPicPr>
            <a:picLocks noChangeAspect="1"/>
          </p:cNvPicPr>
          <p:nvPr/>
        </p:nvPicPr>
        <p:blipFill>
          <a:blip r:embed="rId10"/>
          <a:stretch>
            <a:fillRect/>
          </a:stretch>
        </p:blipFill>
        <p:spPr>
          <a:xfrm>
            <a:off x="3727218" y="2858815"/>
            <a:ext cx="1539356" cy="1114100"/>
          </a:xfrm>
          <a:prstGeom prst="rect">
            <a:avLst/>
          </a:prstGeom>
        </p:spPr>
      </p:pic>
      <p:pic>
        <p:nvPicPr>
          <p:cNvPr id="4" name="Picture 3">
            <a:extLst>
              <a:ext uri="{FF2B5EF4-FFF2-40B4-BE49-F238E27FC236}">
                <a16:creationId xmlns:a16="http://schemas.microsoft.com/office/drawing/2014/main" id="{51B0A579-83A5-477D-B217-A0068DA8246E}"/>
              </a:ext>
            </a:extLst>
          </p:cNvPr>
          <p:cNvPicPr>
            <a:picLocks noChangeAspect="1"/>
          </p:cNvPicPr>
          <p:nvPr/>
        </p:nvPicPr>
        <p:blipFill>
          <a:blip r:embed="rId11"/>
          <a:stretch>
            <a:fillRect/>
          </a:stretch>
        </p:blipFill>
        <p:spPr>
          <a:xfrm>
            <a:off x="1982071" y="2888468"/>
            <a:ext cx="1549193" cy="1032795"/>
          </a:xfrm>
          <a:prstGeom prst="rect">
            <a:avLst/>
          </a:prstGeom>
        </p:spPr>
      </p:pic>
      <p:pic>
        <p:nvPicPr>
          <p:cNvPr id="5" name="Picture 4" descr="Microsoft HoloLens 2工業版帶動科技產業生產力的躍升- DIGITIMES 智慧應用">
            <a:extLst>
              <a:ext uri="{FF2B5EF4-FFF2-40B4-BE49-F238E27FC236}">
                <a16:creationId xmlns:a16="http://schemas.microsoft.com/office/drawing/2014/main" id="{C7F01469-D669-4271-9FB9-821CB6BD9A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341" y="1382794"/>
            <a:ext cx="1617832" cy="1078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734E58-0783-446E-A57D-CCC7083BF553}"/>
              </a:ext>
            </a:extLst>
          </p:cNvPr>
          <p:cNvPicPr>
            <a:picLocks noChangeAspect="1"/>
          </p:cNvPicPr>
          <p:nvPr/>
        </p:nvPicPr>
        <p:blipFill>
          <a:blip r:embed="rId13"/>
          <a:stretch>
            <a:fillRect/>
          </a:stretch>
        </p:blipFill>
        <p:spPr>
          <a:xfrm>
            <a:off x="2714173" y="1407135"/>
            <a:ext cx="1617832" cy="1062756"/>
          </a:xfrm>
          <a:prstGeom prst="rect">
            <a:avLst/>
          </a:prstGeom>
        </p:spPr>
      </p:pic>
      <p:cxnSp>
        <p:nvCxnSpPr>
          <p:cNvPr id="18" name="Straight Arrow Connector 17">
            <a:extLst>
              <a:ext uri="{FF2B5EF4-FFF2-40B4-BE49-F238E27FC236}">
                <a16:creationId xmlns:a16="http://schemas.microsoft.com/office/drawing/2014/main" id="{4C86A3A8-4958-42DC-9731-298FDA6A9BA9}"/>
              </a:ext>
            </a:extLst>
          </p:cNvPr>
          <p:cNvCxnSpPr>
            <a:cxnSpLocks/>
          </p:cNvCxnSpPr>
          <p:nvPr/>
        </p:nvCxnSpPr>
        <p:spPr>
          <a:xfrm flipV="1">
            <a:off x="6362560" y="2674978"/>
            <a:ext cx="17069" cy="38770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4" name="Picture 6" descr="Global Mobile Augmented Reality Market, Global Mobile Augmented Reality  Industry, Mobile Augmented Reality Market Research Report - Ken Research">
            <a:extLst>
              <a:ext uri="{FF2B5EF4-FFF2-40B4-BE49-F238E27FC236}">
                <a16:creationId xmlns:a16="http://schemas.microsoft.com/office/drawing/2014/main" id="{D538261B-C639-4A66-951A-E50DA71B91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8807" y="1448486"/>
            <a:ext cx="1767193" cy="104106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6DF52E9-B3C9-4265-B5CF-8062A9DED5BE}"/>
              </a:ext>
            </a:extLst>
          </p:cNvPr>
          <p:cNvSpPr txBox="1"/>
          <p:nvPr/>
        </p:nvSpPr>
        <p:spPr>
          <a:xfrm>
            <a:off x="2669609" y="3881445"/>
            <a:ext cx="2164247" cy="769441"/>
          </a:xfrm>
          <a:prstGeom prst="rect">
            <a:avLst/>
          </a:prstGeom>
          <a:noFill/>
        </p:spPr>
        <p:txBody>
          <a:bodyPr wrap="none" rtlCol="0">
            <a:spAutoFit/>
          </a:bodyPr>
          <a:lstStyle/>
          <a:p>
            <a:pPr algn="ctr"/>
            <a:r>
              <a:rPr lang="en-US" sz="2400" b="1" dirty="0"/>
              <a:t>Digital Libraries</a:t>
            </a:r>
            <a:br>
              <a:rPr lang="en-US" sz="2000" b="1" dirty="0"/>
            </a:br>
            <a:r>
              <a:rPr lang="en-US" sz="2000" b="1" dirty="0"/>
              <a:t>2021 +</a:t>
            </a:r>
          </a:p>
        </p:txBody>
      </p:sp>
    </p:spTree>
    <p:extLst>
      <p:ext uri="{BB962C8B-B14F-4D97-AF65-F5344CB8AC3E}">
        <p14:creationId xmlns:p14="http://schemas.microsoft.com/office/powerpoint/2010/main" val="38845813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C407745-BCA0-4825-BC70-7007C3425104}"/>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3200" dirty="0">
                <a:solidFill>
                  <a:schemeClr val="bg1"/>
                </a:solidFill>
              </a:rPr>
              <a:t>What other campus technology stakeholders should be engaged in this work?</a:t>
            </a:r>
            <a:br>
              <a:rPr lang="en-US" sz="3200" dirty="0">
                <a:solidFill>
                  <a:schemeClr val="bg1"/>
                </a:solidFill>
              </a:rPr>
            </a:br>
            <a:br>
              <a:rPr lang="en-US" sz="2900" dirty="0">
                <a:solidFill>
                  <a:schemeClr val="bg1"/>
                </a:solidFill>
              </a:rPr>
            </a:br>
            <a:r>
              <a:rPr lang="en-US" sz="2900" dirty="0">
                <a:solidFill>
                  <a:schemeClr val="bg1"/>
                </a:solidFill>
              </a:rPr>
              <a:t>From Core Needs to Future Possibilities</a:t>
            </a:r>
            <a:br>
              <a:rPr lang="en-US" sz="2900" dirty="0">
                <a:solidFill>
                  <a:schemeClr val="bg1"/>
                </a:solidFill>
              </a:rPr>
            </a:br>
            <a:endParaRPr lang="en-US" sz="2900" kern="1200" dirty="0">
              <a:solidFill>
                <a:schemeClr val="bg1"/>
              </a:solidFill>
              <a:latin typeface="+mj-lt"/>
              <a:ea typeface="+mj-ea"/>
              <a:cs typeface="+mj-cs"/>
            </a:endParaRPr>
          </a:p>
        </p:txBody>
      </p:sp>
      <p:sp>
        <p:nvSpPr>
          <p:cNvPr id="22" name="Rectangle 21">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59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A73C7F-D0E8-4C80-8E0A-3302BD40297D}"/>
              </a:ext>
            </a:extLst>
          </p:cNvPr>
          <p:cNvSpPr>
            <a:spLocks noGrp="1"/>
          </p:cNvSpPr>
          <p:nvPr>
            <p:ph type="title"/>
          </p:nvPr>
        </p:nvSpPr>
        <p:spPr>
          <a:xfrm>
            <a:off x="711961" y="543853"/>
            <a:ext cx="10520702" cy="1325563"/>
          </a:xfrm>
        </p:spPr>
        <p:txBody>
          <a:bodyPr>
            <a:noAutofit/>
          </a:bodyPr>
          <a:lstStyle/>
          <a:p>
            <a:pPr algn="ctr"/>
            <a:r>
              <a:rPr lang="en-US" sz="4000" dirty="0"/>
              <a:t>Key Campus Technology Stakeholders</a:t>
            </a:r>
            <a:br>
              <a:rPr lang="en-US" sz="4000" dirty="0"/>
            </a:br>
            <a:r>
              <a:rPr lang="en-US" sz="4000" dirty="0"/>
              <a:t>(Faculty and Students)</a:t>
            </a:r>
            <a:br>
              <a:rPr lang="en-US" sz="4000" dirty="0"/>
            </a:br>
            <a:endParaRPr lang="en-US" sz="4000" dirty="0"/>
          </a:p>
        </p:txBody>
      </p:sp>
      <p:graphicFrame>
        <p:nvGraphicFramePr>
          <p:cNvPr id="20" name="Content Placeholder 2">
            <a:extLst>
              <a:ext uri="{FF2B5EF4-FFF2-40B4-BE49-F238E27FC236}">
                <a16:creationId xmlns:a16="http://schemas.microsoft.com/office/drawing/2014/main" id="{5F6121D6-27AE-4DC1-8E93-5B9D0669DDDB}"/>
              </a:ext>
            </a:extLst>
          </p:cNvPr>
          <p:cNvGraphicFramePr>
            <a:graphicFrameLocks noGrp="1"/>
          </p:cNvGraphicFramePr>
          <p:nvPr>
            <p:ph idx="1"/>
            <p:extLst>
              <p:ext uri="{D42A27DB-BD31-4B8C-83A1-F6EECF244321}">
                <p14:modId xmlns:p14="http://schemas.microsoft.com/office/powerpoint/2010/main" val="726176628"/>
              </p:ext>
            </p:extLst>
          </p:nvPr>
        </p:nvGraphicFramePr>
        <p:xfrm>
          <a:off x="630999" y="1519649"/>
          <a:ext cx="4936067" cy="3985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CA49255-2B4B-40B6-9149-F63EB56E905A}"/>
              </a:ext>
            </a:extLst>
          </p:cNvPr>
          <p:cNvPicPr>
            <a:picLocks noChangeAspect="1"/>
          </p:cNvPicPr>
          <p:nvPr/>
        </p:nvPicPr>
        <p:blipFill>
          <a:blip r:embed="rId7"/>
          <a:stretch>
            <a:fillRect/>
          </a:stretch>
        </p:blipFill>
        <p:spPr>
          <a:xfrm>
            <a:off x="5972312" y="1940270"/>
            <a:ext cx="6017065" cy="3143915"/>
          </a:xfrm>
          <a:prstGeom prst="rect">
            <a:avLst/>
          </a:prstGeom>
        </p:spPr>
      </p:pic>
      <p:sp>
        <p:nvSpPr>
          <p:cNvPr id="12" name="Rectangle 7" descr="Graphical repesentation of the conceptual model of campus research support stakeholders" title="A conceptual model of campus research support stakeholders">
            <a:extLst>
              <a:ext uri="{FF2B5EF4-FFF2-40B4-BE49-F238E27FC236}">
                <a16:creationId xmlns:a16="http://schemas.microsoft.com/office/drawing/2014/main" id="{BFE98E2F-FE36-448F-93D5-AE1017DF3487}"/>
              </a:ext>
            </a:extLst>
          </p:cNvPr>
          <p:cNvSpPr>
            <a:spLocks noChangeArrowheads="1"/>
          </p:cNvSpPr>
          <p:nvPr/>
        </p:nvSpPr>
        <p:spPr bwMode="auto">
          <a:xfrm>
            <a:off x="6367988" y="6180892"/>
            <a:ext cx="448522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900" dirty="0"/>
              <a:t>“A conceptual model of campus research support stakeholders” by </a:t>
            </a:r>
            <a:r>
              <a:rPr lang="en-US" altLang="en-US" sz="900" dirty="0">
                <a:hlinkClick r:id="rId8"/>
              </a:rPr>
              <a:t>OCLC Research</a:t>
            </a:r>
            <a:r>
              <a:rPr lang="en-US" altLang="en-US" sz="900" i="1" dirty="0"/>
              <a:t>, </a:t>
            </a:r>
            <a:r>
              <a:rPr lang="en-US" altLang="en-US" sz="900" dirty="0"/>
              <a:t>from </a:t>
            </a:r>
            <a:r>
              <a:rPr lang="en-US" altLang="en-US" sz="900" b="1" dirty="0"/>
              <a:t>Social Interoperability in Research Support: Cross-campus Partnerships and the University Research Enterprise</a:t>
            </a:r>
            <a:r>
              <a:rPr lang="en-US" altLang="en-US" sz="900" dirty="0"/>
              <a:t> </a:t>
            </a:r>
            <a:r>
              <a:rPr lang="en-US" altLang="en-US" sz="900" dirty="0">
                <a:hlinkClick r:id="rId9"/>
              </a:rPr>
              <a:t>(https://doi.org/10.25333/wyrd-n586)</a:t>
            </a:r>
            <a:r>
              <a:rPr lang="en-US" altLang="en-US" sz="900" dirty="0"/>
              <a:t>,</a:t>
            </a:r>
            <a:r>
              <a:rPr lang="en-US" altLang="en-US" sz="900" i="1" dirty="0"/>
              <a:t> </a:t>
            </a:r>
            <a:r>
              <a:rPr lang="en-US" altLang="en-US" sz="900" dirty="0">
                <a:hlinkClick r:id="rId10"/>
              </a:rPr>
              <a:t>CC BY 4.0</a:t>
            </a:r>
            <a:br>
              <a:rPr lang="en-US" altLang="en-US" sz="1100" dirty="0"/>
            </a:br>
            <a:endParaRPr lang="en-US" altLang="en-US" sz="1100" dirty="0"/>
          </a:p>
        </p:txBody>
      </p:sp>
      <p:sp>
        <p:nvSpPr>
          <p:cNvPr id="17" name="TextBox 16">
            <a:extLst>
              <a:ext uri="{FF2B5EF4-FFF2-40B4-BE49-F238E27FC236}">
                <a16:creationId xmlns:a16="http://schemas.microsoft.com/office/drawing/2014/main" id="{EC5DB723-229A-44A0-8960-989980002605}"/>
              </a:ext>
            </a:extLst>
          </p:cNvPr>
          <p:cNvSpPr txBox="1"/>
          <p:nvPr/>
        </p:nvSpPr>
        <p:spPr>
          <a:xfrm>
            <a:off x="6093353" y="5225893"/>
            <a:ext cx="6094324" cy="646331"/>
          </a:xfrm>
          <a:prstGeom prst="rect">
            <a:avLst/>
          </a:prstGeom>
          <a:noFill/>
        </p:spPr>
        <p:txBody>
          <a:bodyPr wrap="square">
            <a:spAutoFit/>
          </a:bodyPr>
          <a:lstStyle/>
          <a:p>
            <a:pPr lvl="0" algn="ctr"/>
            <a:r>
              <a:rPr lang="en-US" dirty="0"/>
              <a:t> Supporting the universities research, teaching and learning</a:t>
            </a:r>
            <a:br>
              <a:rPr lang="en-US" dirty="0"/>
            </a:br>
            <a:r>
              <a:rPr lang="en-US" dirty="0"/>
              <a:t>Faculty and Students</a:t>
            </a:r>
          </a:p>
        </p:txBody>
      </p:sp>
    </p:spTree>
    <p:extLst>
      <p:ext uri="{BB962C8B-B14F-4D97-AF65-F5344CB8AC3E}">
        <p14:creationId xmlns:p14="http://schemas.microsoft.com/office/powerpoint/2010/main" val="330747700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C407745-BCA0-4825-BC70-7007C3425104}"/>
              </a:ext>
            </a:extLst>
          </p:cNvPr>
          <p:cNvSpPr>
            <a:spLocks noGrp="1"/>
          </p:cNvSpPr>
          <p:nvPr>
            <p:ph type="title"/>
          </p:nvPr>
        </p:nvSpPr>
        <p:spPr>
          <a:xfrm>
            <a:off x="2399233" y="2578364"/>
            <a:ext cx="6935759" cy="2993042"/>
          </a:xfrm>
        </p:spPr>
        <p:txBody>
          <a:bodyPr vert="horz" lIns="91440" tIns="45720" rIns="91440" bIns="45720" rtlCol="0" anchor="ctr">
            <a:normAutofit/>
          </a:bodyPr>
          <a:lstStyle/>
          <a:p>
            <a:pPr algn="ctr"/>
            <a:r>
              <a:rPr lang="en-US" sz="2800" dirty="0">
                <a:solidFill>
                  <a:schemeClr val="bg1"/>
                </a:solidFill>
              </a:rPr>
              <a:t>What strategies should one employ to both collaborate with these stakeholders and stake out areas where the libraries should lead?</a:t>
            </a:r>
            <a:br>
              <a:rPr lang="en-US" sz="3200" dirty="0">
                <a:solidFill>
                  <a:schemeClr val="bg1"/>
                </a:solidFill>
              </a:rPr>
            </a:br>
            <a:br>
              <a:rPr lang="en-US" sz="2900" kern="1200" dirty="0">
                <a:solidFill>
                  <a:schemeClr val="bg1"/>
                </a:solidFill>
                <a:latin typeface="+mj-lt"/>
                <a:ea typeface="+mj-ea"/>
                <a:cs typeface="+mj-cs"/>
              </a:rPr>
            </a:br>
            <a:br>
              <a:rPr lang="en-US" sz="2900" kern="1200" dirty="0">
                <a:solidFill>
                  <a:schemeClr val="bg1"/>
                </a:solidFill>
                <a:latin typeface="+mj-lt"/>
                <a:ea typeface="+mj-ea"/>
                <a:cs typeface="+mj-cs"/>
              </a:rPr>
            </a:br>
            <a:endParaRPr lang="en-US" sz="2900" kern="1200" dirty="0">
              <a:solidFill>
                <a:schemeClr val="bg1"/>
              </a:solidFill>
              <a:latin typeface="+mj-lt"/>
              <a:ea typeface="+mj-ea"/>
              <a:cs typeface="+mj-cs"/>
            </a:endParaRPr>
          </a:p>
        </p:txBody>
      </p:sp>
      <p:sp>
        <p:nvSpPr>
          <p:cNvPr id="22" name="Rectangle 21">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80AFDC3-6735-4534-86A7-4648D434FCA8}"/>
              </a:ext>
            </a:extLst>
          </p:cNvPr>
          <p:cNvPicPr>
            <a:picLocks noChangeAspect="1"/>
          </p:cNvPicPr>
          <p:nvPr/>
        </p:nvPicPr>
        <p:blipFill>
          <a:blip r:embed="rId2"/>
          <a:stretch>
            <a:fillRect/>
          </a:stretch>
        </p:blipFill>
        <p:spPr>
          <a:xfrm>
            <a:off x="9334992" y="2944903"/>
            <a:ext cx="2444708" cy="1383912"/>
          </a:xfrm>
          <a:prstGeom prst="rect">
            <a:avLst/>
          </a:prstGeom>
        </p:spPr>
      </p:pic>
    </p:spTree>
    <p:extLst>
      <p:ext uri="{BB962C8B-B14F-4D97-AF65-F5344CB8AC3E}">
        <p14:creationId xmlns:p14="http://schemas.microsoft.com/office/powerpoint/2010/main" val="356373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6BF6-6B7B-469B-A048-0670B04DE060}"/>
              </a:ext>
            </a:extLst>
          </p:cNvPr>
          <p:cNvSpPr>
            <a:spLocks noGrp="1"/>
          </p:cNvSpPr>
          <p:nvPr>
            <p:ph type="title"/>
          </p:nvPr>
        </p:nvSpPr>
        <p:spPr>
          <a:xfrm>
            <a:off x="838200" y="173069"/>
            <a:ext cx="10515600" cy="1325563"/>
          </a:xfrm>
        </p:spPr>
        <p:txBody>
          <a:bodyPr>
            <a:normAutofit fontScale="90000"/>
          </a:bodyPr>
          <a:lstStyle/>
          <a:p>
            <a:pPr algn="ctr"/>
            <a:br>
              <a:rPr lang="en-US" dirty="0"/>
            </a:br>
            <a:r>
              <a:rPr lang="en-US" dirty="0"/>
              <a:t>Developing Social Connections is </a:t>
            </a:r>
            <a:r>
              <a:rPr lang="en-US" b="1" dirty="0"/>
              <a:t>Key</a:t>
            </a:r>
            <a:r>
              <a:rPr lang="en-US" dirty="0"/>
              <a:t> for any Successful University Library Technology Service</a:t>
            </a:r>
            <a:br>
              <a:rPr lang="en-US" dirty="0"/>
            </a:br>
            <a:endParaRPr lang="en-US" dirty="0"/>
          </a:p>
        </p:txBody>
      </p:sp>
      <p:sp>
        <p:nvSpPr>
          <p:cNvPr id="3" name="Content Placeholder 2">
            <a:extLst>
              <a:ext uri="{FF2B5EF4-FFF2-40B4-BE49-F238E27FC236}">
                <a16:creationId xmlns:a16="http://schemas.microsoft.com/office/drawing/2014/main" id="{62012BF1-2BAC-4F81-98EF-701982A74B60}"/>
              </a:ext>
            </a:extLst>
          </p:cNvPr>
          <p:cNvSpPr>
            <a:spLocks noGrp="1"/>
          </p:cNvSpPr>
          <p:nvPr>
            <p:ph idx="1"/>
          </p:nvPr>
        </p:nvSpPr>
        <p:spPr>
          <a:xfrm>
            <a:off x="6614422" y="6071319"/>
            <a:ext cx="5371681" cy="666366"/>
          </a:xfrm>
        </p:spPr>
        <p:txBody>
          <a:bodyPr>
            <a:normAutofit fontScale="85000" lnSpcReduction="10000"/>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Universities, IT and university research library environments are Complex Adaptive Systems </a:t>
            </a:r>
            <a:r>
              <a:rPr lang="en-US" sz="1800" dirty="0">
                <a:latin typeface="Calibri" panose="020F0502020204030204" pitchFamily="34" charset="0"/>
                <a:ea typeface="Calibri" panose="020F0502020204030204" pitchFamily="34" charset="0"/>
                <a:cs typeface="Times New Roman" panose="02020603050405020304" pitchFamily="18" charset="0"/>
              </a:rPr>
              <a:t>with non-linear dynamic behavior</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(William Rouse, Systems Engineer). </a:t>
            </a:r>
          </a:p>
          <a:p>
            <a:pPr marL="0" indent="0">
              <a:buNone/>
            </a:pPr>
            <a:endParaRPr lang="en-US" dirty="0"/>
          </a:p>
        </p:txBody>
      </p:sp>
      <p:pic>
        <p:nvPicPr>
          <p:cNvPr id="6" name="Picture 5">
            <a:extLst>
              <a:ext uri="{FF2B5EF4-FFF2-40B4-BE49-F238E27FC236}">
                <a16:creationId xmlns:a16="http://schemas.microsoft.com/office/drawing/2014/main" id="{D90AF369-8475-4170-A571-92B71D97D4FF}"/>
              </a:ext>
            </a:extLst>
          </p:cNvPr>
          <p:cNvPicPr>
            <a:picLocks noChangeAspect="1"/>
          </p:cNvPicPr>
          <p:nvPr/>
        </p:nvPicPr>
        <p:blipFill>
          <a:blip r:embed="rId2"/>
          <a:stretch>
            <a:fillRect/>
          </a:stretch>
        </p:blipFill>
        <p:spPr>
          <a:xfrm>
            <a:off x="6520159" y="1879087"/>
            <a:ext cx="5097221" cy="3941851"/>
          </a:xfrm>
          <a:prstGeom prst="rect">
            <a:avLst/>
          </a:prstGeom>
        </p:spPr>
      </p:pic>
      <p:sp>
        <p:nvSpPr>
          <p:cNvPr id="8" name="TextBox 7">
            <a:extLst>
              <a:ext uri="{FF2B5EF4-FFF2-40B4-BE49-F238E27FC236}">
                <a16:creationId xmlns:a16="http://schemas.microsoft.com/office/drawing/2014/main" id="{22CD3A22-B654-4559-8D22-508BACC49D2B}"/>
              </a:ext>
            </a:extLst>
          </p:cNvPr>
          <p:cNvSpPr txBox="1"/>
          <p:nvPr/>
        </p:nvSpPr>
        <p:spPr>
          <a:xfrm>
            <a:off x="683997" y="2511184"/>
            <a:ext cx="4620826" cy="2677656"/>
          </a:xfrm>
          <a:prstGeom prst="rect">
            <a:avLst/>
          </a:prstGeom>
          <a:noFill/>
        </p:spPr>
        <p:txBody>
          <a:bodyPr wrap="square">
            <a:spAutoFit/>
          </a:bodyPr>
          <a:lstStyle/>
          <a:p>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onnection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Trust </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needed </a:t>
            </a: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among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libraries and campus groups involved in research, technology and learning.  This necessarily involves relationship building</a:t>
            </a:r>
            <a:endParaRPr lang="en-US" sz="2800" dirty="0"/>
          </a:p>
        </p:txBody>
      </p:sp>
    </p:spTree>
    <p:extLst>
      <p:ext uri="{BB962C8B-B14F-4D97-AF65-F5344CB8AC3E}">
        <p14:creationId xmlns:p14="http://schemas.microsoft.com/office/powerpoint/2010/main" val="232060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5ED0F64C-C516-48C5-8592-D396251F0F8E}"/>
              </a:ext>
            </a:extLst>
          </p:cNvPr>
          <p:cNvGraphicFramePr>
            <a:graphicFrameLocks noGrp="1"/>
          </p:cNvGraphicFramePr>
          <p:nvPr>
            <p:ph idx="1"/>
            <p:extLst>
              <p:ext uri="{D42A27DB-BD31-4B8C-83A1-F6EECF244321}">
                <p14:modId xmlns:p14="http://schemas.microsoft.com/office/powerpoint/2010/main" val="4127616165"/>
              </p:ext>
            </p:extLst>
          </p:nvPr>
        </p:nvGraphicFramePr>
        <p:xfrm>
          <a:off x="1120168" y="1821854"/>
          <a:ext cx="4713997" cy="3867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Diagram&#10;&#10;Description automatically generated">
            <a:extLst>
              <a:ext uri="{FF2B5EF4-FFF2-40B4-BE49-F238E27FC236}">
                <a16:creationId xmlns:a16="http://schemas.microsoft.com/office/drawing/2014/main" id="{DACB54F9-12E0-4805-A854-B701266A7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4625" y="0"/>
            <a:ext cx="5667375" cy="6858000"/>
          </a:xfrm>
          <a:prstGeom prst="rect">
            <a:avLst/>
          </a:prstGeom>
        </p:spPr>
      </p:pic>
      <p:sp>
        <p:nvSpPr>
          <p:cNvPr id="6" name="Rectangle 7" descr="Total respondents by region and country (N=705)" title="Key takeaways about successful intra-campus social interoperability">
            <a:extLst>
              <a:ext uri="{FF2B5EF4-FFF2-40B4-BE49-F238E27FC236}">
                <a16:creationId xmlns:a16="http://schemas.microsoft.com/office/drawing/2014/main" id="{FCCE589E-DD48-4196-A98A-E7F511FB8B10}"/>
              </a:ext>
            </a:extLst>
          </p:cNvPr>
          <p:cNvSpPr>
            <a:spLocks noChangeArrowheads="1"/>
          </p:cNvSpPr>
          <p:nvPr/>
        </p:nvSpPr>
        <p:spPr bwMode="auto">
          <a:xfrm>
            <a:off x="6708896" y="6330486"/>
            <a:ext cx="529883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ts val="600"/>
              </a:spcAft>
              <a:buClrTx/>
              <a:buSzTx/>
              <a:buFontTx/>
              <a:buNone/>
              <a:tabLst/>
              <a:defRPr/>
            </a:pP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rPr>
              <a:t>“Key takeaways about successful intra-campus social interoperability” by </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hlinkClick r:id="rId8"/>
              </a:rPr>
              <a:t>OCLC Research</a:t>
            </a:r>
            <a:r>
              <a:rPr kumimoji="0" lang="en-US" altLang="en-US" sz="800" b="0" i="1" u="none" strike="noStrike" kern="0" cap="none" spc="0" normalizeH="0" baseline="0" noProof="0" dirty="0">
                <a:ln>
                  <a:noFill/>
                </a:ln>
                <a:solidFill>
                  <a:prstClr val="black"/>
                </a:solidFill>
                <a:effectLst/>
                <a:uLnTx/>
                <a:uFillTx/>
                <a:latin typeface="Calibri" panose="020F0502020204030204" pitchFamily="34" charset="0"/>
              </a:rPr>
              <a:t>, </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rPr>
              <a:t>from </a:t>
            </a:r>
            <a:r>
              <a:rPr kumimoji="0" lang="en-US" altLang="en-US" sz="800" b="1" i="0" u="none" strike="noStrike" kern="0" cap="none" spc="0" normalizeH="0" baseline="0" noProof="0" dirty="0">
                <a:ln>
                  <a:noFill/>
                </a:ln>
                <a:solidFill>
                  <a:prstClr val="black"/>
                </a:solidFill>
                <a:effectLst/>
                <a:uLnTx/>
                <a:uFillTx/>
                <a:latin typeface="Calibri" panose="020F0502020204030204" pitchFamily="34" charset="0"/>
              </a:rPr>
              <a:t>Social Interoperability in Research Support: Cross-campus Partnerships and the University Research Enterprise</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rPr>
              <a:t> </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hlinkClick r:id="rId9"/>
              </a:rPr>
              <a:t>(https://doi.org/10.25333/wyrd-n586)</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rPr>
              <a:t>,</a:t>
            </a:r>
            <a:r>
              <a:rPr kumimoji="0" lang="en-US" altLang="en-US" sz="800" b="0" i="1" u="none" strike="noStrike" kern="0" cap="none" spc="0" normalizeH="0" baseline="0" noProof="0" dirty="0">
                <a:ln>
                  <a:noFill/>
                </a:ln>
                <a:solidFill>
                  <a:prstClr val="black"/>
                </a:solidFill>
                <a:effectLst/>
                <a:uLnTx/>
                <a:uFillTx/>
                <a:latin typeface="Calibri" panose="020F0502020204030204" pitchFamily="34" charset="0"/>
              </a:rPr>
              <a:t> </a:t>
            </a:r>
            <a:r>
              <a:rPr kumimoji="0" lang="en-US" altLang="en-US" sz="800" b="0" i="0" u="none" strike="noStrike" kern="0" cap="none" spc="0" normalizeH="0" baseline="0" noProof="0" dirty="0">
                <a:ln>
                  <a:noFill/>
                </a:ln>
                <a:solidFill>
                  <a:prstClr val="black"/>
                </a:solidFill>
                <a:effectLst/>
                <a:uLnTx/>
                <a:uFillTx/>
                <a:latin typeface="Calibri" panose="020F0502020204030204" pitchFamily="34" charset="0"/>
                <a:hlinkClick r:id="rId10"/>
              </a:rPr>
              <a:t>CC BY 4.0</a:t>
            </a:r>
            <a:br>
              <a:rPr kumimoji="0" lang="en-US" altLang="en-US" sz="1100" b="0" i="0" u="none" strike="noStrike" kern="0" cap="none" spc="0" normalizeH="0" baseline="0" noProof="0" dirty="0">
                <a:ln>
                  <a:noFill/>
                </a:ln>
                <a:solidFill>
                  <a:prstClr val="black"/>
                </a:solidFill>
                <a:effectLst/>
                <a:uLnTx/>
                <a:uFillTx/>
                <a:latin typeface="Calibri" panose="020F0502020204030204" pitchFamily="34" charset="0"/>
              </a:rPr>
            </a:br>
            <a:endParaRPr kumimoji="0" lang="en-US" altLang="en-US" sz="11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0" name="Title 9">
            <a:extLst>
              <a:ext uri="{FF2B5EF4-FFF2-40B4-BE49-F238E27FC236}">
                <a16:creationId xmlns:a16="http://schemas.microsoft.com/office/drawing/2014/main" id="{ACFAB50F-E5A4-45B8-B1C5-6D534445D0E3}"/>
              </a:ext>
            </a:extLst>
          </p:cNvPr>
          <p:cNvSpPr>
            <a:spLocks noGrp="1"/>
          </p:cNvSpPr>
          <p:nvPr>
            <p:ph type="title"/>
          </p:nvPr>
        </p:nvSpPr>
        <p:spPr>
          <a:xfrm>
            <a:off x="577261" y="554085"/>
            <a:ext cx="6131635" cy="1325563"/>
          </a:xfrm>
        </p:spPr>
        <p:txBody>
          <a:bodyPr>
            <a:normAutofit fontScale="90000"/>
          </a:bodyPr>
          <a:lstStyle/>
          <a:p>
            <a:pPr algn="ctr"/>
            <a:r>
              <a:rPr lang="en-US" sz="4000" dirty="0">
                <a:solidFill>
                  <a:schemeClr val="bg1"/>
                </a:solidFill>
              </a:rPr>
              <a:t>Building Partnerships,  Relationships</a:t>
            </a:r>
            <a:br>
              <a:rPr lang="en-US" sz="4000" dirty="0">
                <a:solidFill>
                  <a:schemeClr val="bg1"/>
                </a:solidFill>
              </a:rPr>
            </a:br>
            <a:r>
              <a:rPr lang="en-US" sz="4000" dirty="0">
                <a:solidFill>
                  <a:schemeClr val="bg1"/>
                </a:solidFill>
              </a:rPr>
              <a:t>Trust</a:t>
            </a:r>
            <a:br>
              <a:rPr lang="en-US" sz="4400" dirty="0">
                <a:solidFill>
                  <a:schemeClr val="bg1"/>
                </a:solidFill>
              </a:rPr>
            </a:br>
            <a:endParaRPr lang="en-US" dirty="0"/>
          </a:p>
        </p:txBody>
      </p:sp>
      <p:sp>
        <p:nvSpPr>
          <p:cNvPr id="2" name="TextBox 1">
            <a:extLst>
              <a:ext uri="{FF2B5EF4-FFF2-40B4-BE49-F238E27FC236}">
                <a16:creationId xmlns:a16="http://schemas.microsoft.com/office/drawing/2014/main" id="{414A3D9A-0399-4483-8618-CE0C4A05BD36}"/>
              </a:ext>
            </a:extLst>
          </p:cNvPr>
          <p:cNvSpPr txBox="1"/>
          <p:nvPr/>
        </p:nvSpPr>
        <p:spPr>
          <a:xfrm>
            <a:off x="6802768" y="554085"/>
            <a:ext cx="5389232" cy="523220"/>
          </a:xfrm>
          <a:prstGeom prst="rect">
            <a:avLst/>
          </a:prstGeom>
          <a:noFill/>
        </p:spPr>
        <p:txBody>
          <a:bodyPr wrap="none" rtlCol="0">
            <a:spAutoFit/>
          </a:bodyPr>
          <a:lstStyle/>
          <a:p>
            <a:r>
              <a:rPr lang="en-US" sz="2800" b="1" dirty="0"/>
              <a:t>Stakeholders, Faculty and Students</a:t>
            </a:r>
          </a:p>
        </p:txBody>
      </p:sp>
    </p:spTree>
    <p:extLst>
      <p:ext uri="{BB962C8B-B14F-4D97-AF65-F5344CB8AC3E}">
        <p14:creationId xmlns:p14="http://schemas.microsoft.com/office/powerpoint/2010/main" val="3546139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3F5E6DD-5E64-47BB-9475-9B95AB8636DA}"/>
              </a:ext>
            </a:extLst>
          </p:cNvPr>
          <p:cNvSpPr>
            <a:spLocks noGrp="1"/>
          </p:cNvSpPr>
          <p:nvPr>
            <p:ph type="title"/>
          </p:nvPr>
        </p:nvSpPr>
        <p:spPr>
          <a:xfrm>
            <a:off x="1006461" y="1564450"/>
            <a:ext cx="3932030" cy="3956690"/>
          </a:xfrm>
        </p:spPr>
        <p:txBody>
          <a:bodyPr anchor="ctr">
            <a:normAutofit/>
          </a:bodyPr>
          <a:lstStyle/>
          <a:p>
            <a:r>
              <a:rPr lang="en-US" sz="2600" dirty="0">
                <a:solidFill>
                  <a:schemeClr val="bg1"/>
                </a:solidFill>
              </a:rPr>
              <a:t>What technological tools and infrastructure do academic libraries need to provide and support to conduct modern research, teaching and learning?</a:t>
            </a:r>
            <a:br>
              <a:rPr lang="en-US" sz="2600" dirty="0">
                <a:solidFill>
                  <a:schemeClr val="bg1"/>
                </a:solidFill>
              </a:rPr>
            </a:br>
            <a:endParaRPr lang="en-US" sz="2600" dirty="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AA37FE-1F66-4CAB-8758-1FAA00A1CC6B}"/>
              </a:ext>
            </a:extLst>
          </p:cNvPr>
          <p:cNvSpPr>
            <a:spLocks noGrp="1"/>
          </p:cNvSpPr>
          <p:nvPr>
            <p:ph idx="1"/>
          </p:nvPr>
        </p:nvSpPr>
        <p:spPr>
          <a:xfrm>
            <a:off x="6064635" y="1653372"/>
            <a:ext cx="5008901" cy="4571972"/>
          </a:xfrm>
        </p:spPr>
        <p:txBody>
          <a:bodyPr anchor="ctr">
            <a:normAutofit/>
          </a:bodyPr>
          <a:lstStyle/>
          <a:p>
            <a:r>
              <a:rPr lang="en-US" sz="1700" b="1" dirty="0">
                <a:solidFill>
                  <a:schemeClr val="bg1"/>
                </a:solidFill>
              </a:rPr>
              <a:t>Core Academic Library Systems</a:t>
            </a:r>
            <a:r>
              <a:rPr lang="en-US" sz="1700" dirty="0">
                <a:solidFill>
                  <a:schemeClr val="bg1"/>
                </a:solidFill>
              </a:rPr>
              <a:t>, Modern Integrated Library Systems, Currency With New Electronic Resource Discovery Systems</a:t>
            </a:r>
          </a:p>
          <a:p>
            <a:r>
              <a:rPr lang="en-US" sz="1700" b="1" dirty="0">
                <a:solidFill>
                  <a:schemeClr val="bg1"/>
                </a:solidFill>
              </a:rPr>
              <a:t>Academic Content Databases </a:t>
            </a:r>
            <a:r>
              <a:rPr lang="en-US" sz="1700" dirty="0">
                <a:solidFill>
                  <a:schemeClr val="bg1"/>
                </a:solidFill>
              </a:rPr>
              <a:t>and Resources Evolving as Collections into Software as a Service and AI enabled</a:t>
            </a:r>
          </a:p>
          <a:p>
            <a:r>
              <a:rPr lang="en-US" sz="1700" b="1" dirty="0">
                <a:solidFill>
                  <a:schemeClr val="bg1"/>
                </a:solidFill>
              </a:rPr>
              <a:t>Learning Commons </a:t>
            </a:r>
            <a:r>
              <a:rPr lang="en-US" sz="1700" dirty="0">
                <a:solidFill>
                  <a:schemeClr val="bg1"/>
                </a:solidFill>
              </a:rPr>
              <a:t>Possibilities: Multimedia, Digitization, GIS, Digital Video, Digital Literacy, the Makerspace</a:t>
            </a:r>
          </a:p>
          <a:p>
            <a:r>
              <a:rPr lang="en-US" sz="1700" b="1" dirty="0">
                <a:solidFill>
                  <a:schemeClr val="bg1"/>
                </a:solidFill>
              </a:rPr>
              <a:t> Digital Scholarly Research Ecosystems </a:t>
            </a:r>
            <a:r>
              <a:rPr lang="en-US" sz="1700" dirty="0">
                <a:solidFill>
                  <a:schemeClr val="bg1"/>
                </a:solidFill>
              </a:rPr>
              <a:t>for Research Faculty and Graduate Students</a:t>
            </a:r>
          </a:p>
          <a:p>
            <a:r>
              <a:rPr lang="en-US" sz="1700" b="1" dirty="0">
                <a:solidFill>
                  <a:schemeClr val="bg1"/>
                </a:solidFill>
              </a:rPr>
              <a:t>Digital Libraries 2.0, Digitization Labs and New Technology Possibilities</a:t>
            </a:r>
            <a:r>
              <a:rPr lang="en-US" sz="1700" dirty="0">
                <a:solidFill>
                  <a:schemeClr val="bg1"/>
                </a:solidFill>
              </a:rPr>
              <a:t>: Mobile, VR, AR, XR, Holography, AI</a:t>
            </a:r>
          </a:p>
          <a:p>
            <a:endParaRPr lang="en-US" sz="1700" dirty="0">
              <a:solidFill>
                <a:schemeClr val="bg1"/>
              </a:solidFill>
            </a:endParaRPr>
          </a:p>
          <a:p>
            <a:endParaRPr lang="en-US" sz="1700" dirty="0">
              <a:solidFill>
                <a:schemeClr val="bg1"/>
              </a:solidFill>
            </a:endParaRPr>
          </a:p>
        </p:txBody>
      </p:sp>
      <p:sp>
        <p:nvSpPr>
          <p:cNvPr id="9" name="TextBox 8">
            <a:extLst>
              <a:ext uri="{FF2B5EF4-FFF2-40B4-BE49-F238E27FC236}">
                <a16:creationId xmlns:a16="http://schemas.microsoft.com/office/drawing/2014/main" id="{4C5DD9A0-4B2B-4A09-B9C3-4BD8FA8E7E6D}"/>
              </a:ext>
            </a:extLst>
          </p:cNvPr>
          <p:cNvSpPr txBox="1"/>
          <p:nvPr/>
        </p:nvSpPr>
        <p:spPr>
          <a:xfrm>
            <a:off x="1677332" y="371385"/>
            <a:ext cx="6094324" cy="707886"/>
          </a:xfrm>
          <a:prstGeom prst="rect">
            <a:avLst/>
          </a:prstGeom>
          <a:noFill/>
        </p:spPr>
        <p:txBody>
          <a:bodyPr wrap="square">
            <a:spAutoFit/>
          </a:bodyPr>
          <a:lstStyle/>
          <a:p>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Summary</a:t>
            </a:r>
            <a:endParaRPr lang="en-US" dirty="0"/>
          </a:p>
        </p:txBody>
      </p:sp>
      <p:pic>
        <p:nvPicPr>
          <p:cNvPr id="5" name="Picture 4">
            <a:extLst>
              <a:ext uri="{FF2B5EF4-FFF2-40B4-BE49-F238E27FC236}">
                <a16:creationId xmlns:a16="http://schemas.microsoft.com/office/drawing/2014/main" id="{5676CD36-E99F-4A86-A09F-8F83AD8DB0BE}"/>
              </a:ext>
            </a:extLst>
          </p:cNvPr>
          <p:cNvPicPr>
            <a:picLocks noChangeAspect="1"/>
          </p:cNvPicPr>
          <p:nvPr/>
        </p:nvPicPr>
        <p:blipFill>
          <a:blip r:embed="rId2"/>
          <a:stretch>
            <a:fillRect/>
          </a:stretch>
        </p:blipFill>
        <p:spPr>
          <a:xfrm>
            <a:off x="8282382" y="5615564"/>
            <a:ext cx="1395908" cy="1219560"/>
          </a:xfrm>
          <a:prstGeom prst="rect">
            <a:avLst/>
          </a:prstGeom>
        </p:spPr>
      </p:pic>
      <p:pic>
        <p:nvPicPr>
          <p:cNvPr id="6" name="Picture 5">
            <a:extLst>
              <a:ext uri="{FF2B5EF4-FFF2-40B4-BE49-F238E27FC236}">
                <a16:creationId xmlns:a16="http://schemas.microsoft.com/office/drawing/2014/main" id="{54BF33F0-2269-4AC1-9311-4C9E9FA0275D}"/>
              </a:ext>
            </a:extLst>
          </p:cNvPr>
          <p:cNvPicPr>
            <a:picLocks noChangeAspect="1"/>
          </p:cNvPicPr>
          <p:nvPr/>
        </p:nvPicPr>
        <p:blipFill>
          <a:blip r:embed="rId3"/>
          <a:stretch>
            <a:fillRect/>
          </a:stretch>
        </p:blipFill>
        <p:spPr>
          <a:xfrm>
            <a:off x="11254493" y="3430332"/>
            <a:ext cx="756550" cy="1079617"/>
          </a:xfrm>
          <a:prstGeom prst="rect">
            <a:avLst/>
          </a:prstGeom>
        </p:spPr>
      </p:pic>
      <p:pic>
        <p:nvPicPr>
          <p:cNvPr id="11" name="Content Placeholder 3">
            <a:extLst>
              <a:ext uri="{FF2B5EF4-FFF2-40B4-BE49-F238E27FC236}">
                <a16:creationId xmlns:a16="http://schemas.microsoft.com/office/drawing/2014/main" id="{6B9E23FD-7E3D-4A51-AEC6-19C65B81B0C4}"/>
              </a:ext>
            </a:extLst>
          </p:cNvPr>
          <p:cNvPicPr>
            <a:picLocks noChangeAspect="1"/>
          </p:cNvPicPr>
          <p:nvPr/>
        </p:nvPicPr>
        <p:blipFill>
          <a:blip r:embed="rId4"/>
          <a:stretch>
            <a:fillRect/>
          </a:stretch>
        </p:blipFill>
        <p:spPr>
          <a:xfrm>
            <a:off x="10612823" y="2013063"/>
            <a:ext cx="1187157" cy="413895"/>
          </a:xfrm>
          <a:prstGeom prst="rect">
            <a:avLst/>
          </a:prstGeom>
        </p:spPr>
      </p:pic>
    </p:spTree>
    <p:extLst>
      <p:ext uri="{BB962C8B-B14F-4D97-AF65-F5344CB8AC3E}">
        <p14:creationId xmlns:p14="http://schemas.microsoft.com/office/powerpoint/2010/main" val="309773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3F5E6DD-5E64-47BB-9475-9B95AB8636DA}"/>
              </a:ext>
            </a:extLst>
          </p:cNvPr>
          <p:cNvSpPr>
            <a:spLocks noGrp="1"/>
          </p:cNvSpPr>
          <p:nvPr>
            <p:ph type="title"/>
          </p:nvPr>
        </p:nvSpPr>
        <p:spPr>
          <a:xfrm>
            <a:off x="250407" y="393521"/>
            <a:ext cx="3031937" cy="1325563"/>
          </a:xfrm>
        </p:spPr>
        <p:txBody>
          <a:bodyPr anchor="b">
            <a:normAutofit fontScale="90000"/>
          </a:bodyPr>
          <a:lstStyle/>
          <a:p>
            <a:r>
              <a:rPr lang="en-US" sz="2400" dirty="0">
                <a:solidFill>
                  <a:schemeClr val="bg1"/>
                </a:solidFill>
              </a:rPr>
              <a:t>What other campus technology Stakeholders should be engaged in the work?</a:t>
            </a:r>
          </a:p>
        </p:txBody>
      </p:sp>
      <p:pic>
        <p:nvPicPr>
          <p:cNvPr id="4" name="Picture 3">
            <a:extLst>
              <a:ext uri="{FF2B5EF4-FFF2-40B4-BE49-F238E27FC236}">
                <a16:creationId xmlns:a16="http://schemas.microsoft.com/office/drawing/2014/main" id="{C7F03266-DF73-4206-AA2C-885A1D91521C}"/>
              </a:ext>
            </a:extLst>
          </p:cNvPr>
          <p:cNvPicPr>
            <a:picLocks noChangeAspect="1"/>
          </p:cNvPicPr>
          <p:nvPr/>
        </p:nvPicPr>
        <p:blipFill rotWithShape="1">
          <a:blip r:embed="rId2"/>
          <a:srcRect l="27537" r="28631" b="-1"/>
          <a:stretch/>
        </p:blipFill>
        <p:spPr>
          <a:xfrm>
            <a:off x="3659542" y="0"/>
            <a:ext cx="4187120" cy="4991278"/>
          </a:xfrm>
          <a:prstGeom prst="rect">
            <a:avLst/>
          </a:prstGeom>
        </p:spPr>
      </p:pic>
      <p:sp>
        <p:nvSpPr>
          <p:cNvPr id="3" name="Content Placeholder 2">
            <a:extLst>
              <a:ext uri="{FF2B5EF4-FFF2-40B4-BE49-F238E27FC236}">
                <a16:creationId xmlns:a16="http://schemas.microsoft.com/office/drawing/2014/main" id="{14AA37FE-1F66-4CAB-8758-1FAA00A1CC6B}"/>
              </a:ext>
            </a:extLst>
          </p:cNvPr>
          <p:cNvSpPr>
            <a:spLocks noGrp="1"/>
          </p:cNvSpPr>
          <p:nvPr>
            <p:ph idx="1"/>
          </p:nvPr>
        </p:nvSpPr>
        <p:spPr>
          <a:xfrm>
            <a:off x="8374046" y="3174166"/>
            <a:ext cx="3658009" cy="3441692"/>
          </a:xfrm>
        </p:spPr>
        <p:txBody>
          <a:bodyPr>
            <a:normAutofit/>
          </a:bodyPr>
          <a:lstStyle/>
          <a:p>
            <a:r>
              <a:rPr lang="en-US" sz="1600" dirty="0">
                <a:solidFill>
                  <a:schemeClr val="bg1"/>
                </a:solidFill>
              </a:rPr>
              <a:t>University IT: Core Systems, Distance and Online Learning, Faculty and Student Technology Support, Research or High Performance Computing, Academic Affairs, Office of Research and Sponsored Programs, Development and Advancement, Library Research and Information Services</a:t>
            </a:r>
          </a:p>
        </p:txBody>
      </p:sp>
      <p:cxnSp>
        <p:nvCxnSpPr>
          <p:cNvPr id="29" name="Straight Connector 10">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3102"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12">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9388A1-493E-484D-AADD-E4F431BF0EF1}"/>
              </a:ext>
            </a:extLst>
          </p:cNvPr>
          <p:cNvSpPr txBox="1"/>
          <p:nvPr/>
        </p:nvSpPr>
        <p:spPr>
          <a:xfrm>
            <a:off x="4116441" y="5221037"/>
            <a:ext cx="3273321" cy="7571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Keep the University, Learning, Research, Teaching, Faculty and Students Need at the Center</a:t>
            </a:r>
          </a:p>
        </p:txBody>
      </p:sp>
    </p:spTree>
    <p:extLst>
      <p:ext uri="{BB962C8B-B14F-4D97-AF65-F5344CB8AC3E}">
        <p14:creationId xmlns:p14="http://schemas.microsoft.com/office/powerpoint/2010/main" val="290471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3F5E6DD-5E64-47BB-9475-9B95AB8636DA}"/>
              </a:ext>
            </a:extLst>
          </p:cNvPr>
          <p:cNvSpPr>
            <a:spLocks noGrp="1"/>
          </p:cNvSpPr>
          <p:nvPr>
            <p:ph type="title"/>
          </p:nvPr>
        </p:nvSpPr>
        <p:spPr>
          <a:xfrm>
            <a:off x="1020466" y="1159669"/>
            <a:ext cx="4893224" cy="1225650"/>
          </a:xfrm>
        </p:spPr>
        <p:txBody>
          <a:bodyPr anchor="b">
            <a:normAutofit/>
          </a:bodyPr>
          <a:lstStyle/>
          <a:p>
            <a:r>
              <a:rPr lang="en-US" sz="2000" dirty="0">
                <a:solidFill>
                  <a:schemeClr val="bg1"/>
                </a:solidFill>
              </a:rPr>
              <a:t>What strategies should one employ to both collaborate with these stakeholders and stake out areas where the library should lead?</a:t>
            </a:r>
          </a:p>
        </p:txBody>
      </p:sp>
      <p:sp>
        <p:nvSpPr>
          <p:cNvPr id="3" name="Content Placeholder 2">
            <a:extLst>
              <a:ext uri="{FF2B5EF4-FFF2-40B4-BE49-F238E27FC236}">
                <a16:creationId xmlns:a16="http://schemas.microsoft.com/office/drawing/2014/main" id="{14AA37FE-1F66-4CAB-8758-1FAA00A1CC6B}"/>
              </a:ext>
            </a:extLst>
          </p:cNvPr>
          <p:cNvSpPr>
            <a:spLocks noGrp="1"/>
          </p:cNvSpPr>
          <p:nvPr>
            <p:ph idx="1"/>
          </p:nvPr>
        </p:nvSpPr>
        <p:spPr>
          <a:xfrm>
            <a:off x="1111001" y="2530848"/>
            <a:ext cx="5588563" cy="2334517"/>
          </a:xfrm>
        </p:spPr>
        <p:txBody>
          <a:bodyPr>
            <a:normAutofit/>
          </a:bodyPr>
          <a:lstStyle/>
          <a:p>
            <a:r>
              <a:rPr lang="en-US" sz="2000" dirty="0">
                <a:solidFill>
                  <a:schemeClr val="bg1"/>
                </a:solidFill>
              </a:rPr>
              <a:t>Develop Social Connections</a:t>
            </a:r>
          </a:p>
          <a:p>
            <a:r>
              <a:rPr lang="en-US" sz="2000" dirty="0">
                <a:solidFill>
                  <a:schemeClr val="bg1"/>
                </a:solidFill>
              </a:rPr>
              <a:t>Develop and Build Trust</a:t>
            </a:r>
          </a:p>
          <a:p>
            <a:r>
              <a:rPr lang="en-US" sz="2000" dirty="0">
                <a:solidFill>
                  <a:schemeClr val="bg1"/>
                </a:solidFill>
              </a:rPr>
              <a:t>Build Long Term Relationships</a:t>
            </a:r>
          </a:p>
          <a:p>
            <a:r>
              <a:rPr lang="en-US" sz="2000" dirty="0">
                <a:solidFill>
                  <a:schemeClr val="bg1"/>
                </a:solidFill>
              </a:rPr>
              <a:t>Being Part of the University Community </a:t>
            </a:r>
            <a:br>
              <a:rPr lang="en-US" sz="2000" dirty="0">
                <a:solidFill>
                  <a:schemeClr val="bg1"/>
                </a:solidFill>
              </a:rPr>
            </a:br>
            <a:r>
              <a:rPr lang="en-US" sz="2000" dirty="0">
                <a:solidFill>
                  <a:schemeClr val="bg1"/>
                </a:solidFill>
              </a:rPr>
              <a:t>(Getting out There. Presence is half the battle!)</a:t>
            </a:r>
          </a:p>
        </p:txBody>
      </p:sp>
      <p:sp>
        <p:nvSpPr>
          <p:cNvPr id="16" name="Rectangle 10">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08E0A6-A660-4510-9958-D4BB865C1AE1}"/>
              </a:ext>
            </a:extLst>
          </p:cNvPr>
          <p:cNvPicPr>
            <a:picLocks noChangeAspect="1"/>
          </p:cNvPicPr>
          <p:nvPr/>
        </p:nvPicPr>
        <p:blipFill>
          <a:blip r:embed="rId2"/>
          <a:stretch>
            <a:fillRect/>
          </a:stretch>
        </p:blipFill>
        <p:spPr>
          <a:xfrm>
            <a:off x="7003630" y="2385319"/>
            <a:ext cx="3310415" cy="1853345"/>
          </a:xfrm>
          <a:prstGeom prst="rect">
            <a:avLst/>
          </a:prstGeom>
        </p:spPr>
      </p:pic>
    </p:spTree>
    <p:extLst>
      <p:ext uri="{BB962C8B-B14F-4D97-AF65-F5344CB8AC3E}">
        <p14:creationId xmlns:p14="http://schemas.microsoft.com/office/powerpoint/2010/main" val="312137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632CB0E-CF0A-44BA-B4C9-FCBE62EDDBD4}"/>
              </a:ext>
            </a:extLst>
          </p:cNvPr>
          <p:cNvSpPr>
            <a:spLocks noGrp="1"/>
          </p:cNvSpPr>
          <p:nvPr>
            <p:ph type="title"/>
          </p:nvPr>
        </p:nvSpPr>
        <p:spPr>
          <a:xfrm>
            <a:off x="701502" y="262053"/>
            <a:ext cx="4707671" cy="1225650"/>
          </a:xfrm>
        </p:spPr>
        <p:txBody>
          <a:bodyPr anchor="b">
            <a:normAutofit/>
          </a:bodyPr>
          <a:lstStyle/>
          <a:p>
            <a:r>
              <a:rPr lang="en-US" sz="3800">
                <a:solidFill>
                  <a:schemeClr val="bg1"/>
                </a:solidFill>
              </a:rPr>
              <a:t>  Three  Questions</a:t>
            </a:r>
          </a:p>
        </p:txBody>
      </p:sp>
      <p:cxnSp>
        <p:nvCxnSpPr>
          <p:cNvPr id="43" name="Straight Connector 4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2">
            <a:extLst>
              <a:ext uri="{FF2B5EF4-FFF2-40B4-BE49-F238E27FC236}">
                <a16:creationId xmlns:a16="http://schemas.microsoft.com/office/drawing/2014/main" id="{26404F1A-E70C-47C2-B524-60F9102F5D03}"/>
              </a:ext>
            </a:extLst>
          </p:cNvPr>
          <p:cNvPicPr>
            <a:picLocks noChangeAspect="1"/>
          </p:cNvPicPr>
          <p:nvPr/>
        </p:nvPicPr>
        <p:blipFill rotWithShape="1">
          <a:blip r:embed="rId2"/>
          <a:srcRect l="23392" r="21661"/>
          <a:stretch/>
        </p:blipFill>
        <p:spPr>
          <a:xfrm>
            <a:off x="6525453" y="10"/>
            <a:ext cx="5666547" cy="6857990"/>
          </a:xfrm>
          <a:prstGeom prst="rect">
            <a:avLst/>
          </a:prstGeom>
        </p:spPr>
      </p:pic>
      <p:graphicFrame>
        <p:nvGraphicFramePr>
          <p:cNvPr id="5" name="Content Placeholder 2">
            <a:extLst>
              <a:ext uri="{FF2B5EF4-FFF2-40B4-BE49-F238E27FC236}">
                <a16:creationId xmlns:a16="http://schemas.microsoft.com/office/drawing/2014/main" id="{6184A935-BE61-435A-9F22-F7DA6A504F96}"/>
              </a:ext>
            </a:extLst>
          </p:cNvPr>
          <p:cNvGraphicFramePr>
            <a:graphicFrameLocks noGrp="1"/>
          </p:cNvGraphicFramePr>
          <p:nvPr>
            <p:ph idx="1"/>
            <p:extLst>
              <p:ext uri="{D42A27DB-BD31-4B8C-83A1-F6EECF244321}">
                <p14:modId xmlns:p14="http://schemas.microsoft.com/office/powerpoint/2010/main" val="2661370197"/>
              </p:ext>
            </p:extLst>
          </p:nvPr>
        </p:nvGraphicFramePr>
        <p:xfrm>
          <a:off x="897769" y="1909192"/>
          <a:ext cx="4586513" cy="3647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91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B6A2C4-065A-4DFD-BDF3-B7DE7A7F9E8D}"/>
              </a:ext>
            </a:extLst>
          </p:cNvPr>
          <p:cNvSpPr>
            <a:spLocks noGrp="1"/>
          </p:cNvSpPr>
          <p:nvPr>
            <p:ph idx="1"/>
          </p:nvPr>
        </p:nvSpPr>
        <p:spPr>
          <a:xfrm>
            <a:off x="1675232" y="2242914"/>
            <a:ext cx="9406666" cy="3526144"/>
          </a:xfrm>
        </p:spPr>
        <p:txBody>
          <a:bodyPr>
            <a:normAutofit/>
          </a:bodyPr>
          <a:lstStyle/>
          <a:p>
            <a:pPr marL="0" indent="0">
              <a:buNone/>
            </a:pPr>
            <a:r>
              <a:rPr lang="en-US" sz="5400" dirty="0">
                <a:solidFill>
                  <a:schemeClr val="bg1"/>
                </a:solidFill>
              </a:rPr>
              <a:t>Questions and Comments</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6ADE4A37-968D-4624-AA15-B5A16F213F20}"/>
              </a:ext>
            </a:extLst>
          </p:cNvPr>
          <p:cNvSpPr txBox="1">
            <a:spLocks/>
          </p:cNvSpPr>
          <p:nvPr/>
        </p:nvSpPr>
        <p:spPr>
          <a:xfrm>
            <a:off x="8246381" y="5964802"/>
            <a:ext cx="3945619" cy="893198"/>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FFFFFF"/>
                </a:solidFill>
              </a:rPr>
              <a:t>Dr. Raymond Uzwyshyn, Ph.D. MBA MLIS</a:t>
            </a:r>
            <a:br>
              <a:rPr lang="en-US" sz="1400" dirty="0">
                <a:solidFill>
                  <a:srgbClr val="FFFFFF"/>
                </a:solidFill>
              </a:rPr>
            </a:br>
            <a:r>
              <a:rPr lang="en-US" sz="1400" dirty="0">
                <a:solidFill>
                  <a:srgbClr val="FFFFFF"/>
                </a:solidFill>
              </a:rPr>
              <a:t>Director, Library Collections and Digital Services</a:t>
            </a:r>
            <a:br>
              <a:rPr lang="en-US" sz="1400" dirty="0">
                <a:solidFill>
                  <a:srgbClr val="FFFFFF"/>
                </a:solidFill>
              </a:rPr>
            </a:br>
            <a:r>
              <a:rPr lang="en-US" sz="1400" dirty="0">
                <a:solidFill>
                  <a:srgbClr val="FFFFFF"/>
                </a:solidFill>
              </a:rPr>
              <a:t>Texas State University Libraries, July 2021</a:t>
            </a:r>
          </a:p>
        </p:txBody>
      </p:sp>
    </p:spTree>
    <p:extLst>
      <p:ext uri="{BB962C8B-B14F-4D97-AF65-F5344CB8AC3E}">
        <p14:creationId xmlns:p14="http://schemas.microsoft.com/office/powerpoint/2010/main" val="33994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B6A2C4-065A-4DFD-BDF3-B7DE7A7F9E8D}"/>
              </a:ext>
            </a:extLst>
          </p:cNvPr>
          <p:cNvSpPr>
            <a:spLocks noGrp="1"/>
          </p:cNvSpPr>
          <p:nvPr>
            <p:ph idx="1"/>
          </p:nvPr>
        </p:nvSpPr>
        <p:spPr>
          <a:xfrm>
            <a:off x="1602804" y="3389453"/>
            <a:ext cx="9406666" cy="3526144"/>
          </a:xfrm>
        </p:spPr>
        <p:txBody>
          <a:bodyPr>
            <a:normAutofit/>
          </a:bodyPr>
          <a:lstStyle/>
          <a:p>
            <a:pPr marL="0" indent="0">
              <a:buNone/>
            </a:pPr>
            <a:r>
              <a:rPr lang="en-US" sz="5400" dirty="0">
                <a:solidFill>
                  <a:schemeClr val="bg1"/>
                </a:solidFill>
              </a:rPr>
              <a:t>Questions and Comments</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6ADE4A37-968D-4624-AA15-B5A16F213F20}"/>
              </a:ext>
            </a:extLst>
          </p:cNvPr>
          <p:cNvSpPr txBox="1">
            <a:spLocks/>
          </p:cNvSpPr>
          <p:nvPr/>
        </p:nvSpPr>
        <p:spPr>
          <a:xfrm>
            <a:off x="8246381" y="5964802"/>
            <a:ext cx="3945619" cy="893198"/>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FFFFFF"/>
                </a:solidFill>
              </a:rPr>
              <a:t>Dr. Raymond Uzwyshyn, Ph.D. MBA MLIS</a:t>
            </a:r>
            <a:br>
              <a:rPr lang="en-US" sz="1400" dirty="0">
                <a:solidFill>
                  <a:srgbClr val="FFFFFF"/>
                </a:solidFill>
              </a:rPr>
            </a:br>
            <a:r>
              <a:rPr lang="en-US" sz="1400" dirty="0">
                <a:solidFill>
                  <a:srgbClr val="FFFFFF"/>
                </a:solidFill>
              </a:rPr>
              <a:t>Director, Library Collections and Digital Services</a:t>
            </a:r>
            <a:br>
              <a:rPr lang="en-US" sz="1400" dirty="0">
                <a:solidFill>
                  <a:srgbClr val="FFFFFF"/>
                </a:solidFill>
              </a:rPr>
            </a:br>
            <a:r>
              <a:rPr lang="en-US" sz="1400" dirty="0">
                <a:solidFill>
                  <a:srgbClr val="FFFFFF"/>
                </a:solidFill>
              </a:rPr>
              <a:t>Texas State University Libraries, July 2021</a:t>
            </a:r>
          </a:p>
        </p:txBody>
      </p:sp>
    </p:spTree>
    <p:extLst>
      <p:ext uri="{BB962C8B-B14F-4D97-AF65-F5344CB8AC3E}">
        <p14:creationId xmlns:p14="http://schemas.microsoft.com/office/powerpoint/2010/main" val="274725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6BF6-6B7B-469B-A048-0670B04DE060}"/>
              </a:ext>
            </a:extLst>
          </p:cNvPr>
          <p:cNvSpPr>
            <a:spLocks noGrp="1"/>
          </p:cNvSpPr>
          <p:nvPr>
            <p:ph type="title"/>
          </p:nvPr>
        </p:nvSpPr>
        <p:spPr>
          <a:xfrm>
            <a:off x="838200" y="173069"/>
            <a:ext cx="10515600" cy="1325563"/>
          </a:xfrm>
        </p:spPr>
        <p:txBody>
          <a:bodyPr>
            <a:normAutofit fontScale="90000"/>
          </a:bodyPr>
          <a:lstStyle/>
          <a:p>
            <a:pPr algn="ctr"/>
            <a:br>
              <a:rPr lang="en-US" dirty="0"/>
            </a:br>
            <a:r>
              <a:rPr lang="en-US" dirty="0"/>
              <a:t>Developing Social Connections is Key for Successful University Library Technology Services</a:t>
            </a:r>
            <a:br>
              <a:rPr lang="en-US" dirty="0"/>
            </a:br>
            <a:endParaRPr lang="en-US" dirty="0"/>
          </a:p>
        </p:txBody>
      </p:sp>
      <p:sp>
        <p:nvSpPr>
          <p:cNvPr id="3" name="Content Placeholder 2">
            <a:extLst>
              <a:ext uri="{FF2B5EF4-FFF2-40B4-BE49-F238E27FC236}">
                <a16:creationId xmlns:a16="http://schemas.microsoft.com/office/drawing/2014/main" id="{62012BF1-2BAC-4F81-98EF-701982A74B60}"/>
              </a:ext>
            </a:extLst>
          </p:cNvPr>
          <p:cNvSpPr>
            <a:spLocks noGrp="1"/>
          </p:cNvSpPr>
          <p:nvPr>
            <p:ph idx="1"/>
          </p:nvPr>
        </p:nvSpPr>
        <p:spPr>
          <a:xfrm>
            <a:off x="6614422" y="6071319"/>
            <a:ext cx="5371681" cy="666366"/>
          </a:xfrm>
        </p:spPr>
        <p:txBody>
          <a:bodyPr>
            <a:normAutofit fontScale="92500" lnSpcReduction="20000"/>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Universities and university research library environments are Complex Adaptive Systems similar to urban environments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Wiliam</a:t>
            </a:r>
            <a:r>
              <a:rPr lang="en-US" sz="1800" dirty="0">
                <a:effectLst/>
                <a:latin typeface="Calibri" panose="020F0502020204030204" pitchFamily="34" charset="0"/>
                <a:ea typeface="Calibri" panose="020F0502020204030204" pitchFamily="34" charset="0"/>
                <a:cs typeface="Times New Roman" panose="02020603050405020304" pitchFamily="18" charset="0"/>
              </a:rPr>
              <a:t> Rouse, Systems). </a:t>
            </a:r>
          </a:p>
          <a:p>
            <a:pPr marL="0" indent="0">
              <a:buNone/>
            </a:pPr>
            <a:endParaRPr lang="en-US" dirty="0"/>
          </a:p>
        </p:txBody>
      </p:sp>
      <p:sp>
        <p:nvSpPr>
          <p:cNvPr id="5" name="TextBox 4">
            <a:extLst>
              <a:ext uri="{FF2B5EF4-FFF2-40B4-BE49-F238E27FC236}">
                <a16:creationId xmlns:a16="http://schemas.microsoft.com/office/drawing/2014/main" id="{ED99AA81-A195-4E33-B665-688AD1560DF8}"/>
              </a:ext>
            </a:extLst>
          </p:cNvPr>
          <p:cNvSpPr txBox="1"/>
          <p:nvPr/>
        </p:nvSpPr>
        <p:spPr>
          <a:xfrm>
            <a:off x="632653" y="2921587"/>
            <a:ext cx="4807695" cy="2043829"/>
          </a:xfrm>
          <a:prstGeom prst="rect">
            <a:avLst/>
          </a:prstGeom>
          <a:noFill/>
        </p:spPr>
        <p:txBody>
          <a:bodyPr wrap="square">
            <a:spAutoFit/>
          </a:bodyPr>
          <a:lstStyle/>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Complex research and learning environments like libraries, technology groups and universities may also be characterized by:</a:t>
            </a: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1) Nonlinear dynamic behavior</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2) Many Independent agents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3) Goals and behaviors that differ or (heterogenous behavior)</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4) </a:t>
            </a:r>
            <a:r>
              <a:rPr lang="en-US" sz="1100" dirty="0">
                <a:latin typeface="Calibri" panose="020F0502020204030204" pitchFamily="34" charset="0"/>
                <a:ea typeface="Calibri" panose="020F0502020204030204" pitchFamily="34" charset="0"/>
                <a:cs typeface="Times New Roman" panose="02020603050405020304" pitchFamily="18" charset="0"/>
              </a:rPr>
              <a:t>highly intelligent learners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able to adapt to achieve personal goals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5) Self organizing groups within established hierarchies to meet evolving needs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6) no single point of control making  Centralized efforts </a:t>
            </a:r>
            <a:r>
              <a:rPr lang="en-US" sz="1100" dirty="0">
                <a:latin typeface="Calibri" panose="020F0502020204030204" pitchFamily="34" charset="0"/>
                <a:ea typeface="Calibri" panose="020F0502020204030204" pitchFamily="34" charset="0"/>
                <a:cs typeface="Times New Roman" panose="02020603050405020304" pitchFamily="18" charset="0"/>
              </a:rPr>
              <a:t>challenging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7) Bottom up and self organizing</a:t>
            </a:r>
          </a:p>
        </p:txBody>
      </p:sp>
      <p:pic>
        <p:nvPicPr>
          <p:cNvPr id="6" name="Picture 5">
            <a:extLst>
              <a:ext uri="{FF2B5EF4-FFF2-40B4-BE49-F238E27FC236}">
                <a16:creationId xmlns:a16="http://schemas.microsoft.com/office/drawing/2014/main" id="{D90AF369-8475-4170-A571-92B71D97D4FF}"/>
              </a:ext>
            </a:extLst>
          </p:cNvPr>
          <p:cNvPicPr>
            <a:picLocks noChangeAspect="1"/>
          </p:cNvPicPr>
          <p:nvPr/>
        </p:nvPicPr>
        <p:blipFill>
          <a:blip r:embed="rId2"/>
          <a:stretch>
            <a:fillRect/>
          </a:stretch>
        </p:blipFill>
        <p:spPr>
          <a:xfrm>
            <a:off x="6751653" y="2080298"/>
            <a:ext cx="5097221" cy="3941851"/>
          </a:xfrm>
          <a:prstGeom prst="rect">
            <a:avLst/>
          </a:prstGeom>
        </p:spPr>
      </p:pic>
      <p:sp>
        <p:nvSpPr>
          <p:cNvPr id="8" name="TextBox 7">
            <a:extLst>
              <a:ext uri="{FF2B5EF4-FFF2-40B4-BE49-F238E27FC236}">
                <a16:creationId xmlns:a16="http://schemas.microsoft.com/office/drawing/2014/main" id="{22CD3A22-B654-4559-8D22-508BACC49D2B}"/>
              </a:ext>
            </a:extLst>
          </p:cNvPr>
          <p:cNvSpPr txBox="1"/>
          <p:nvPr/>
        </p:nvSpPr>
        <p:spPr>
          <a:xfrm>
            <a:off x="568173" y="1690688"/>
            <a:ext cx="6094324" cy="923330"/>
          </a:xfrm>
          <a:prstGeom prst="rect">
            <a:avLst/>
          </a:prstGeom>
          <a:noFill/>
        </p:spPr>
        <p:txBody>
          <a:bodyPr wrap="square">
            <a:spAutoFit/>
          </a:bodyPr>
          <a:lstStyle/>
          <a:p>
            <a:r>
              <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onnections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trust is needed between the libraries and campus groups involved in research, technology and learning.  This necessarily involves relationship building</a:t>
            </a:r>
            <a:endParaRPr lang="en-US" dirty="0"/>
          </a:p>
        </p:txBody>
      </p:sp>
    </p:spTree>
    <p:extLst>
      <p:ext uri="{BB962C8B-B14F-4D97-AF65-F5344CB8AC3E}">
        <p14:creationId xmlns:p14="http://schemas.microsoft.com/office/powerpoint/2010/main" val="2457057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7" name="Freeform: Shape 16">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496BF6-6B7B-469B-A048-0670B04DE060}"/>
              </a:ext>
            </a:extLst>
          </p:cNvPr>
          <p:cNvSpPr>
            <a:spLocks noGrp="1"/>
          </p:cNvSpPr>
          <p:nvPr>
            <p:ph type="title"/>
          </p:nvPr>
        </p:nvSpPr>
        <p:spPr>
          <a:xfrm>
            <a:off x="0" y="0"/>
            <a:ext cx="5058735" cy="2053747"/>
          </a:xfrm>
        </p:spPr>
        <p:txBody>
          <a:bodyPr anchor="t">
            <a:normAutofit fontScale="90000"/>
          </a:bodyPr>
          <a:lstStyle/>
          <a:p>
            <a:br>
              <a:rPr lang="en-US" sz="1800" dirty="0">
                <a:solidFill>
                  <a:schemeClr val="bg1"/>
                </a:solidFill>
              </a:rPr>
            </a:br>
            <a:r>
              <a:rPr lang="en-US" sz="3600" dirty="0">
                <a:solidFill>
                  <a:schemeClr val="bg1"/>
                </a:solidFill>
              </a:rPr>
              <a:t>Developing Social Connections is Key for Successful University </a:t>
            </a:r>
            <a:br>
              <a:rPr lang="en-US" sz="3600" dirty="0">
                <a:solidFill>
                  <a:schemeClr val="bg1"/>
                </a:solidFill>
              </a:rPr>
            </a:br>
            <a:r>
              <a:rPr lang="en-US" sz="3600" dirty="0">
                <a:solidFill>
                  <a:schemeClr val="bg1"/>
                </a:solidFill>
              </a:rPr>
              <a:t>Library Technology Services</a:t>
            </a:r>
            <a:br>
              <a:rPr lang="en-US" sz="3600" dirty="0">
                <a:solidFill>
                  <a:schemeClr val="bg1"/>
                </a:solidFill>
              </a:rPr>
            </a:br>
            <a:endParaRPr lang="en-US" sz="3600" dirty="0">
              <a:solidFill>
                <a:schemeClr val="bg1"/>
              </a:solidFill>
            </a:endParaRPr>
          </a:p>
        </p:txBody>
      </p:sp>
      <p:sp>
        <p:nvSpPr>
          <p:cNvPr id="3" name="Content Placeholder 2">
            <a:extLst>
              <a:ext uri="{FF2B5EF4-FFF2-40B4-BE49-F238E27FC236}">
                <a16:creationId xmlns:a16="http://schemas.microsoft.com/office/drawing/2014/main" id="{62012BF1-2BAC-4F81-98EF-701982A74B60}"/>
              </a:ext>
            </a:extLst>
          </p:cNvPr>
          <p:cNvSpPr>
            <a:spLocks noGrp="1"/>
          </p:cNvSpPr>
          <p:nvPr>
            <p:ph idx="1"/>
          </p:nvPr>
        </p:nvSpPr>
        <p:spPr>
          <a:xfrm>
            <a:off x="5568150" y="5860210"/>
            <a:ext cx="6696039" cy="3844800"/>
          </a:xfrm>
        </p:spPr>
        <p:txBody>
          <a:bodyPr>
            <a:normAutofit/>
          </a:bodyPr>
          <a:lstStyle/>
          <a:p>
            <a:pPr marL="0" indent="0">
              <a:buNone/>
            </a:pPr>
            <a:r>
              <a:rPr lang="en-US" sz="2000"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Research Universities, IT and university research library environments are Complex Adaptive Systems</a:t>
            </a:r>
            <a:br>
              <a:rPr lang="en-US" sz="2000"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2000"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 (William Rouse, Systems Engineer). </a:t>
            </a:r>
          </a:p>
          <a:p>
            <a:pPr marL="0" indent="0">
              <a:buNone/>
            </a:pPr>
            <a:endParaRPr lang="en-US" sz="2000" dirty="0">
              <a:solidFill>
                <a:schemeClr val="bg1">
                  <a:alpha val="60000"/>
                </a:schemeClr>
              </a:solidFill>
            </a:endParaRPr>
          </a:p>
        </p:txBody>
      </p:sp>
      <p:pic>
        <p:nvPicPr>
          <p:cNvPr id="6" name="Picture 5">
            <a:extLst>
              <a:ext uri="{FF2B5EF4-FFF2-40B4-BE49-F238E27FC236}">
                <a16:creationId xmlns:a16="http://schemas.microsoft.com/office/drawing/2014/main" id="{D90AF369-8475-4170-A571-92B71D97D4FF}"/>
              </a:ext>
            </a:extLst>
          </p:cNvPr>
          <p:cNvPicPr>
            <a:picLocks noChangeAspect="1"/>
          </p:cNvPicPr>
          <p:nvPr/>
        </p:nvPicPr>
        <p:blipFill>
          <a:blip r:embed="rId2"/>
          <a:stretch>
            <a:fillRect/>
          </a:stretch>
        </p:blipFill>
        <p:spPr>
          <a:xfrm>
            <a:off x="5838371" y="1513428"/>
            <a:ext cx="5213327" cy="4027294"/>
          </a:xfrm>
          <a:prstGeom prst="rect">
            <a:avLst/>
          </a:prstGeom>
        </p:spPr>
      </p:pic>
      <p:sp>
        <p:nvSpPr>
          <p:cNvPr id="8" name="TextBox 7">
            <a:extLst>
              <a:ext uri="{FF2B5EF4-FFF2-40B4-BE49-F238E27FC236}">
                <a16:creationId xmlns:a16="http://schemas.microsoft.com/office/drawing/2014/main" id="{22CD3A22-B654-4559-8D22-508BACC49D2B}"/>
              </a:ext>
            </a:extLst>
          </p:cNvPr>
          <p:cNvSpPr txBox="1"/>
          <p:nvPr/>
        </p:nvSpPr>
        <p:spPr>
          <a:xfrm>
            <a:off x="216685" y="2320780"/>
            <a:ext cx="3880082" cy="3539430"/>
          </a:xfrm>
          <a:prstGeom prst="rect">
            <a:avLst/>
          </a:prstGeom>
          <a:noFill/>
        </p:spPr>
        <p:txBody>
          <a:bodyPr wrap="square">
            <a:spAutoFit/>
          </a:bodyPr>
          <a:lstStyle/>
          <a:p>
            <a:pPr>
              <a:spcAft>
                <a:spcPts val="600"/>
              </a:spcAft>
            </a:pP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kumimoji="0" lang="en-US" sz="2800" b="0"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onnections</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 and trust is needed between the libraries and campus groups involved in research, technology and learning.  This necessarily involves relationship building</a:t>
            </a:r>
            <a:endParaRPr lang="en-US" sz="2800" dirty="0">
              <a:solidFill>
                <a:schemeClr val="bg1"/>
              </a:solidFill>
            </a:endParaRPr>
          </a:p>
        </p:txBody>
      </p:sp>
    </p:spTree>
    <p:extLst>
      <p:ext uri="{BB962C8B-B14F-4D97-AF65-F5344CB8AC3E}">
        <p14:creationId xmlns:p14="http://schemas.microsoft.com/office/powerpoint/2010/main" val="3275069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496BF6-6B7B-469B-A048-0670B04DE060}"/>
              </a:ext>
            </a:extLst>
          </p:cNvPr>
          <p:cNvSpPr>
            <a:spLocks noGrp="1"/>
          </p:cNvSpPr>
          <p:nvPr>
            <p:ph type="title"/>
          </p:nvPr>
        </p:nvSpPr>
        <p:spPr>
          <a:xfrm>
            <a:off x="1295400" y="669925"/>
            <a:ext cx="4151304" cy="1325563"/>
          </a:xfrm>
        </p:spPr>
        <p:txBody>
          <a:bodyPr anchor="b">
            <a:normAutofit/>
          </a:bodyPr>
          <a:lstStyle/>
          <a:p>
            <a:br>
              <a:rPr lang="en-US">
                <a:solidFill>
                  <a:schemeClr val="bg1"/>
                </a:solidFill>
              </a:rPr>
            </a:br>
            <a:endParaRPr lang="en-US">
              <a:solidFill>
                <a:schemeClr val="bg1"/>
              </a:solidFill>
            </a:endParaRPr>
          </a:p>
        </p:txBody>
      </p:sp>
      <p:cxnSp>
        <p:nvCxnSpPr>
          <p:cNvPr id="193" name="Straight Connector 19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FED1112-912C-4EE1-B855-D18F64897427}"/>
              </a:ext>
            </a:extLst>
          </p:cNvPr>
          <p:cNvPicPr>
            <a:picLocks noChangeAspect="1"/>
          </p:cNvPicPr>
          <p:nvPr/>
        </p:nvPicPr>
        <p:blipFill rotWithShape="1">
          <a:blip r:embed="rId2"/>
          <a:srcRect r="1" b="15161"/>
          <a:stretch/>
        </p:blipFill>
        <p:spPr>
          <a:xfrm>
            <a:off x="9891041" y="3720358"/>
            <a:ext cx="1630313" cy="1569348"/>
          </a:xfrm>
          <a:prstGeom prst="rect">
            <a:avLst/>
          </a:prstGeom>
        </p:spPr>
      </p:pic>
      <p:pic>
        <p:nvPicPr>
          <p:cNvPr id="5" name="Picture 4">
            <a:extLst>
              <a:ext uri="{FF2B5EF4-FFF2-40B4-BE49-F238E27FC236}">
                <a16:creationId xmlns:a16="http://schemas.microsoft.com/office/drawing/2014/main" id="{BA59C4CF-983E-43A7-B715-E76C26EEA5CD}"/>
              </a:ext>
            </a:extLst>
          </p:cNvPr>
          <p:cNvPicPr>
            <a:picLocks noChangeAspect="1"/>
          </p:cNvPicPr>
          <p:nvPr/>
        </p:nvPicPr>
        <p:blipFill>
          <a:blip r:embed="rId3"/>
          <a:stretch>
            <a:fillRect/>
          </a:stretch>
        </p:blipFill>
        <p:spPr>
          <a:xfrm>
            <a:off x="6745298" y="1098074"/>
            <a:ext cx="2176365" cy="1751973"/>
          </a:xfrm>
          <a:prstGeom prst="rect">
            <a:avLst/>
          </a:prstGeom>
        </p:spPr>
      </p:pic>
      <p:pic>
        <p:nvPicPr>
          <p:cNvPr id="3074" name="Picture 2">
            <a:extLst>
              <a:ext uri="{FF2B5EF4-FFF2-40B4-BE49-F238E27FC236}">
                <a16:creationId xmlns:a16="http://schemas.microsoft.com/office/drawing/2014/main" id="{B418A8D1-B3D3-4A79-A8D4-9189DD55A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68" r="3" b="3"/>
          <a:stretch/>
        </p:blipFill>
        <p:spPr bwMode="auto">
          <a:xfrm>
            <a:off x="9623921" y="1217397"/>
            <a:ext cx="1897433" cy="1621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FA6EE8-3F87-445C-AADE-ABA67F637FCD}"/>
              </a:ext>
            </a:extLst>
          </p:cNvPr>
          <p:cNvPicPr>
            <a:picLocks noChangeAspect="1"/>
          </p:cNvPicPr>
          <p:nvPr/>
        </p:nvPicPr>
        <p:blipFill>
          <a:blip r:embed="rId5"/>
          <a:stretch>
            <a:fillRect/>
          </a:stretch>
        </p:blipFill>
        <p:spPr>
          <a:xfrm>
            <a:off x="6898510" y="3743334"/>
            <a:ext cx="1878541" cy="1408906"/>
          </a:xfrm>
          <a:prstGeom prst="rect">
            <a:avLst/>
          </a:prstGeom>
        </p:spPr>
      </p:pic>
      <p:cxnSp>
        <p:nvCxnSpPr>
          <p:cNvPr id="194" name="Straight Connector 193">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BAC21B2-37A4-42E9-9F3D-A3ED49368B9A}"/>
              </a:ext>
            </a:extLst>
          </p:cNvPr>
          <p:cNvSpPr txBox="1"/>
          <p:nvPr/>
        </p:nvSpPr>
        <p:spPr>
          <a:xfrm>
            <a:off x="233272" y="4421776"/>
            <a:ext cx="5213432" cy="6740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white"/>
                </a:solidFill>
                <a:effectLst/>
                <a:uLnTx/>
                <a:uFillTx/>
                <a:latin typeface="Merriweather"/>
                <a:ea typeface="+mn-ea"/>
                <a:cs typeface="+mn-cs"/>
              </a:rPr>
              <a:t> Plants are born tender and pliant; dead, they are brittle and dry. Stiff and inflexible we court death. </a:t>
            </a:r>
            <a:r>
              <a:rPr lang="en-US" sz="1400" i="1" dirty="0">
                <a:solidFill>
                  <a:prstClr val="white"/>
                </a:solidFill>
                <a:latin typeface="Merriweather"/>
              </a:rPr>
              <a:t>Flexible</a:t>
            </a:r>
            <a:r>
              <a:rPr kumimoji="0" lang="en-US" sz="1400" b="0" i="1" u="none" strike="noStrike" kern="1200" cap="none" spc="0" normalizeH="0" baseline="0" noProof="0" dirty="0">
                <a:ln>
                  <a:noFill/>
                </a:ln>
                <a:solidFill>
                  <a:prstClr val="white"/>
                </a:solidFill>
                <a:effectLst/>
                <a:uLnTx/>
                <a:uFillTx/>
                <a:latin typeface="Merriweather"/>
                <a:ea typeface="+mn-ea"/>
                <a:cs typeface="+mn-cs"/>
              </a:rPr>
              <a:t> and yielding we </a:t>
            </a:r>
            <a:r>
              <a:rPr lang="en-US" sz="1400" i="1" dirty="0">
                <a:solidFill>
                  <a:prstClr val="white"/>
                </a:solidFill>
                <a:latin typeface="Merriweather"/>
              </a:rPr>
              <a:t>continue</a:t>
            </a:r>
            <a:r>
              <a:rPr kumimoji="0" lang="en-US" sz="1400" b="0" i="1" u="none" strike="noStrike" kern="1200" cap="none" spc="0" normalizeH="0" baseline="0" noProof="0" dirty="0">
                <a:ln>
                  <a:noFill/>
                </a:ln>
                <a:solidFill>
                  <a:prstClr val="white"/>
                </a:solidFill>
                <a:effectLst/>
                <a:uLnTx/>
                <a:uFillTx/>
                <a:latin typeface="Merriweather"/>
                <a:ea typeface="+mn-ea"/>
                <a:cs typeface="+mn-cs"/>
              </a:rPr>
              <a:t> in life. </a:t>
            </a:r>
            <a:r>
              <a:rPr kumimoji="0" lang="en-US" sz="1400" b="0" i="0" u="none" strike="noStrike" kern="1200" cap="none" spc="0" normalizeH="0" baseline="0" noProof="0" dirty="0">
                <a:ln>
                  <a:noFill/>
                </a:ln>
                <a:solidFill>
                  <a:prstClr val="white"/>
                </a:solidFill>
                <a:effectLst/>
                <a:uLnTx/>
                <a:uFillTx/>
                <a:latin typeface="Merriweather"/>
                <a:ea typeface="+mn-ea"/>
                <a:cs typeface="+mn-cs"/>
              </a:rPr>
              <a:t>(Lao Tzu)</a:t>
            </a:r>
          </a:p>
        </p:txBody>
      </p:sp>
      <p:sp>
        <p:nvSpPr>
          <p:cNvPr id="18" name="TextBox 17">
            <a:extLst>
              <a:ext uri="{FF2B5EF4-FFF2-40B4-BE49-F238E27FC236}">
                <a16:creationId xmlns:a16="http://schemas.microsoft.com/office/drawing/2014/main" id="{423D1665-98C9-41F4-BEA1-98A87EF5BD08}"/>
              </a:ext>
            </a:extLst>
          </p:cNvPr>
          <p:cNvSpPr txBox="1"/>
          <p:nvPr/>
        </p:nvSpPr>
        <p:spPr>
          <a:xfrm>
            <a:off x="362946" y="2505879"/>
            <a:ext cx="5083758" cy="6740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white"/>
                </a:solidFill>
                <a:effectLst/>
                <a:uLnTx/>
                <a:uFillTx/>
                <a:latin typeface="charter"/>
                <a:ea typeface="+mn-ea"/>
                <a:cs typeface="+mn-cs"/>
              </a:rPr>
              <a:t>Be like water. Put water in a teapot, it becomes the teapot. Now, water can flow or it can crash. Be water, my friend. </a:t>
            </a:r>
            <a:br>
              <a:rPr kumimoji="0" lang="en-US" sz="1400" b="0" i="1" u="none" strike="noStrike" kern="1200" cap="none" spc="0" normalizeH="0" baseline="0" noProof="0" dirty="0">
                <a:ln>
                  <a:noFill/>
                </a:ln>
                <a:solidFill>
                  <a:prstClr val="white"/>
                </a:solidFill>
                <a:effectLst/>
                <a:uLnTx/>
                <a:uFillTx/>
                <a:latin typeface="charter"/>
                <a:ea typeface="+mn-ea"/>
                <a:cs typeface="+mn-cs"/>
              </a:rPr>
            </a:br>
            <a:r>
              <a:rPr kumimoji="0" lang="en-US" sz="1400" b="0" i="1" u="none" strike="noStrike" kern="1200" cap="none" spc="0" normalizeH="0" baseline="0" noProof="0" dirty="0">
                <a:ln>
                  <a:noFill/>
                </a:ln>
                <a:solidFill>
                  <a:prstClr val="white"/>
                </a:solidFill>
                <a:effectLst/>
                <a:uLnTx/>
                <a:uFillTx/>
                <a:latin typeface="charter"/>
                <a:ea typeface="+mn-ea"/>
                <a:cs typeface="+mn-cs"/>
              </a:rPr>
              <a:t>(Bruce Lee, Be Like Water)</a:t>
            </a:r>
          </a:p>
        </p:txBody>
      </p:sp>
      <p:sp>
        <p:nvSpPr>
          <p:cNvPr id="14" name="TextBox 13">
            <a:extLst>
              <a:ext uri="{FF2B5EF4-FFF2-40B4-BE49-F238E27FC236}">
                <a16:creationId xmlns:a16="http://schemas.microsoft.com/office/drawing/2014/main" id="{3F8492FD-4E5D-48C2-87C8-B5F4D4F2F3D7}"/>
              </a:ext>
            </a:extLst>
          </p:cNvPr>
          <p:cNvSpPr txBox="1"/>
          <p:nvPr/>
        </p:nvSpPr>
        <p:spPr>
          <a:xfrm>
            <a:off x="76154" y="547876"/>
            <a:ext cx="6144566" cy="1569660"/>
          </a:xfrm>
          <a:prstGeom prst="rect">
            <a:avLst/>
          </a:prstGeom>
          <a:noFill/>
        </p:spPr>
        <p:txBody>
          <a:bodyPr wrap="square">
            <a:spAutoFit/>
          </a:bodyPr>
          <a:lstStyle/>
          <a:p>
            <a:r>
              <a:rPr kumimoji="0" lang="en-US" sz="2400" b="0" i="0" u="none" strike="noStrike" kern="1200" cap="none" spc="0" normalizeH="0" baseline="0" noProof="0" dirty="0">
                <a:ln>
                  <a:noFill/>
                </a:ln>
                <a:solidFill>
                  <a:prstClr val="white"/>
                </a:solidFill>
                <a:effectLst/>
                <a:uLnTx/>
                <a:uFillTx/>
                <a:latin typeface="Calibri Light" panose="020F0302020204030204"/>
                <a:ea typeface="+mj-ea"/>
                <a:cs typeface="+mj-cs"/>
              </a:rPr>
              <a:t>What strategies should one employ to both collaborate with these stakeholders and stake out areas where the libraries should lead?</a:t>
            </a:r>
            <a:br>
              <a:rPr kumimoji="0" lang="en-US" sz="2400" b="0" i="0" u="none" strike="noStrike" kern="1200" cap="none" spc="0" normalizeH="0" baseline="0" noProof="0" dirty="0">
                <a:ln>
                  <a:noFill/>
                </a:ln>
                <a:solidFill>
                  <a:prstClr val="white"/>
                </a:solidFill>
                <a:effectLst/>
                <a:uLnTx/>
                <a:uFillTx/>
                <a:latin typeface="Calibri Light" panose="020F0302020204030204"/>
                <a:ea typeface="+mj-ea"/>
                <a:cs typeface="+mj-cs"/>
              </a:rPr>
            </a:br>
            <a:endParaRPr lang="en-US" sz="2400" dirty="0"/>
          </a:p>
        </p:txBody>
      </p:sp>
    </p:spTree>
    <p:extLst>
      <p:ext uri="{BB962C8B-B14F-4D97-AF65-F5344CB8AC3E}">
        <p14:creationId xmlns:p14="http://schemas.microsoft.com/office/powerpoint/2010/main" val="370054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339D-DE3C-47BE-BA56-735818949A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75CCC5-CE48-4560-9D93-024E09D5142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2450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24DA-2796-422F-8851-737CFEFF75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4B3910-E63A-4388-9BA5-EC95458230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2652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48F9-3984-4D0F-B023-EE38BA5D1F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9CF398-E6A0-4AEF-9F78-1EAA71AD26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2162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DCE1-40C6-4982-994D-08EB080689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E56A04-04C2-4968-BC99-29FE1AFD62C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57780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DD0D-7E5C-4BBC-B227-D9F1E3DA45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A636FB-3EA2-41F8-938E-B769FA87C6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255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C407745-BCA0-4825-BC70-7007C3425104}"/>
              </a:ext>
            </a:extLst>
          </p:cNvPr>
          <p:cNvSpPr>
            <a:spLocks noGrp="1"/>
          </p:cNvSpPr>
          <p:nvPr>
            <p:ph type="title"/>
          </p:nvPr>
        </p:nvSpPr>
        <p:spPr>
          <a:xfrm>
            <a:off x="2399234" y="2073715"/>
            <a:ext cx="7393533" cy="2993042"/>
          </a:xfrm>
        </p:spPr>
        <p:txBody>
          <a:bodyPr vert="horz" lIns="91440" tIns="45720" rIns="91440" bIns="45720" rtlCol="0" anchor="ctr">
            <a:normAutofit/>
          </a:bodyPr>
          <a:lstStyle/>
          <a:p>
            <a:pPr algn="ctr"/>
            <a:r>
              <a:rPr lang="en-US" sz="2900" kern="1200" dirty="0">
                <a:solidFill>
                  <a:schemeClr val="bg1"/>
                </a:solidFill>
                <a:latin typeface="+mj-lt"/>
                <a:ea typeface="+mj-ea"/>
                <a:cs typeface="+mj-cs"/>
              </a:rPr>
              <a:t>What technological tools and infrastructures do academic libraries need to provide and support to conduct modern research, teaching and learning?</a:t>
            </a:r>
            <a:br>
              <a:rPr lang="en-US" sz="2900" kern="1200" dirty="0">
                <a:solidFill>
                  <a:schemeClr val="bg1"/>
                </a:solidFill>
                <a:latin typeface="+mj-lt"/>
                <a:ea typeface="+mj-ea"/>
                <a:cs typeface="+mj-cs"/>
              </a:rPr>
            </a:br>
            <a:br>
              <a:rPr lang="en-US" sz="2900" kern="1200" dirty="0">
                <a:solidFill>
                  <a:schemeClr val="bg1"/>
                </a:solidFill>
                <a:latin typeface="+mj-lt"/>
                <a:ea typeface="+mj-ea"/>
                <a:cs typeface="+mj-cs"/>
              </a:rPr>
            </a:br>
            <a:r>
              <a:rPr lang="en-US" sz="2900" kern="1200" dirty="0">
                <a:solidFill>
                  <a:schemeClr val="bg1"/>
                </a:solidFill>
                <a:latin typeface="+mj-lt"/>
                <a:ea typeface="+mj-ea"/>
                <a:cs typeface="+mj-cs"/>
              </a:rPr>
              <a:t>From Core Needs to Future Possibilities</a:t>
            </a:r>
            <a:br>
              <a:rPr lang="en-US" sz="2900" kern="1200" dirty="0">
                <a:solidFill>
                  <a:schemeClr val="bg1"/>
                </a:solidFill>
                <a:latin typeface="+mj-lt"/>
                <a:ea typeface="+mj-ea"/>
                <a:cs typeface="+mj-cs"/>
              </a:rPr>
            </a:br>
            <a:endParaRPr lang="en-US" sz="2900" kern="1200" dirty="0">
              <a:solidFill>
                <a:schemeClr val="bg1"/>
              </a:solidFill>
              <a:latin typeface="+mj-lt"/>
              <a:ea typeface="+mj-ea"/>
              <a:cs typeface="+mj-cs"/>
            </a:endParaRPr>
          </a:p>
        </p:txBody>
      </p:sp>
      <p:sp>
        <p:nvSpPr>
          <p:cNvPr id="22" name="Rectangle 21">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33FCCB3-C623-42AC-913F-375A182902B6}"/>
              </a:ext>
            </a:extLst>
          </p:cNvPr>
          <p:cNvPicPr>
            <a:picLocks noChangeAspect="1"/>
          </p:cNvPicPr>
          <p:nvPr/>
        </p:nvPicPr>
        <p:blipFill>
          <a:blip r:embed="rId2"/>
          <a:stretch>
            <a:fillRect/>
          </a:stretch>
        </p:blipFill>
        <p:spPr>
          <a:xfrm>
            <a:off x="9986116" y="2288075"/>
            <a:ext cx="1886329" cy="2281849"/>
          </a:xfrm>
          <a:prstGeom prst="rect">
            <a:avLst/>
          </a:prstGeom>
        </p:spPr>
      </p:pic>
    </p:spTree>
    <p:extLst>
      <p:ext uri="{BB962C8B-B14F-4D97-AF65-F5344CB8AC3E}">
        <p14:creationId xmlns:p14="http://schemas.microsoft.com/office/powerpoint/2010/main" val="305998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A02D9-E582-4887-AA15-07C1000DCA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DB5E5-6CD5-45D2-81A7-90A2F5169E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448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E2DF-6261-4F3C-899B-027A573464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30EA00-C23D-44BC-83D9-ABC38B4395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7373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9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8" name="Picture 7">
            <a:extLst>
              <a:ext uri="{FF2B5EF4-FFF2-40B4-BE49-F238E27FC236}">
                <a16:creationId xmlns:a16="http://schemas.microsoft.com/office/drawing/2014/main" id="{FA4D701C-9618-491B-B61B-59D531FEB39A}"/>
              </a:ext>
            </a:extLst>
          </p:cNvPr>
          <p:cNvPicPr>
            <a:picLocks noChangeAspect="1"/>
          </p:cNvPicPr>
          <p:nvPr/>
        </p:nvPicPr>
        <p:blipFill>
          <a:blip r:embed="rId2"/>
          <a:stretch>
            <a:fillRect/>
          </a:stretch>
        </p:blipFill>
        <p:spPr>
          <a:xfrm>
            <a:off x="5050431" y="247623"/>
            <a:ext cx="2445091" cy="1702621"/>
          </a:xfrm>
          <a:prstGeom prst="rect">
            <a:avLst/>
          </a:prstGeom>
        </p:spPr>
      </p:pic>
      <p:pic>
        <p:nvPicPr>
          <p:cNvPr id="6" name="Picture 5">
            <a:extLst>
              <a:ext uri="{FF2B5EF4-FFF2-40B4-BE49-F238E27FC236}">
                <a16:creationId xmlns:a16="http://schemas.microsoft.com/office/drawing/2014/main" id="{A1C76075-6E7C-4405-AB13-223E7B9F0EBB}"/>
              </a:ext>
            </a:extLst>
          </p:cNvPr>
          <p:cNvPicPr>
            <a:picLocks noChangeAspect="1"/>
          </p:cNvPicPr>
          <p:nvPr/>
        </p:nvPicPr>
        <p:blipFill>
          <a:blip r:embed="rId3"/>
          <a:stretch>
            <a:fillRect/>
          </a:stretch>
        </p:blipFill>
        <p:spPr>
          <a:xfrm>
            <a:off x="7495522" y="685800"/>
            <a:ext cx="1235075" cy="1233488"/>
          </a:xfrm>
          <a:prstGeom prst="rect">
            <a:avLst/>
          </a:prstGeom>
        </p:spPr>
      </p:pic>
      <p:pic>
        <p:nvPicPr>
          <p:cNvPr id="1026" name="Picture 2" descr="FOLIO México">
            <a:extLst>
              <a:ext uri="{FF2B5EF4-FFF2-40B4-BE49-F238E27FC236}">
                <a16:creationId xmlns:a16="http://schemas.microsoft.com/office/drawing/2014/main" id="{35F74C7B-A6D6-41E6-9810-9494C1D3E91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75250" y="4618727"/>
            <a:ext cx="2810468" cy="1421021"/>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Interlibrary Loan">
            <a:extLst>
              <a:ext uri="{FF2B5EF4-FFF2-40B4-BE49-F238E27FC236}">
                <a16:creationId xmlns:a16="http://schemas.microsoft.com/office/drawing/2014/main" id="{53857A79-0F46-4094-BF11-D3C8A3051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3338" y="1981200"/>
            <a:ext cx="6286500" cy="1665288"/>
          </a:xfrm>
          <a:prstGeom prst="rect">
            <a:avLst/>
          </a:prstGeom>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CF5AF826-BC8F-4BD0-8456-E76EECA50C94}"/>
              </a:ext>
            </a:extLst>
          </p:cNvPr>
          <p:cNvPicPr>
            <a:picLocks noGrp="1" noChangeAspect="1"/>
          </p:cNvPicPr>
          <p:nvPr>
            <p:ph idx="1"/>
          </p:nvPr>
        </p:nvPicPr>
        <p:blipFill>
          <a:blip r:embed="rId6"/>
          <a:stretch>
            <a:fillRect/>
          </a:stretch>
        </p:blipFill>
        <p:spPr>
          <a:xfrm>
            <a:off x="8879936" y="888586"/>
            <a:ext cx="2374674" cy="827916"/>
          </a:xfrm>
          <a:prstGeom prst="rect">
            <a:avLst/>
          </a:prstGeom>
        </p:spPr>
      </p:pic>
      <p:pic>
        <p:nvPicPr>
          <p:cNvPr id="9" name="Picture 8">
            <a:extLst>
              <a:ext uri="{FF2B5EF4-FFF2-40B4-BE49-F238E27FC236}">
                <a16:creationId xmlns:a16="http://schemas.microsoft.com/office/drawing/2014/main" id="{14999715-0BD5-40BA-98AF-D8A88A343226}"/>
              </a:ext>
            </a:extLst>
          </p:cNvPr>
          <p:cNvPicPr>
            <a:picLocks noChangeAspect="1"/>
          </p:cNvPicPr>
          <p:nvPr/>
        </p:nvPicPr>
        <p:blipFill>
          <a:blip r:embed="rId7"/>
          <a:stretch>
            <a:fillRect/>
          </a:stretch>
        </p:blipFill>
        <p:spPr>
          <a:xfrm>
            <a:off x="5175250" y="3657600"/>
            <a:ext cx="2868613" cy="1020763"/>
          </a:xfrm>
          <a:prstGeom prst="rect">
            <a:avLst/>
          </a:prstGeom>
        </p:spPr>
      </p:pic>
      <p:pic>
        <p:nvPicPr>
          <p:cNvPr id="5" name="Picture 4">
            <a:extLst>
              <a:ext uri="{FF2B5EF4-FFF2-40B4-BE49-F238E27FC236}">
                <a16:creationId xmlns:a16="http://schemas.microsoft.com/office/drawing/2014/main" id="{B95D843E-CBBD-4B68-B992-076705B272CB}"/>
              </a:ext>
            </a:extLst>
          </p:cNvPr>
          <p:cNvPicPr>
            <a:picLocks noChangeAspect="1"/>
          </p:cNvPicPr>
          <p:nvPr/>
        </p:nvPicPr>
        <p:blipFill>
          <a:blip r:embed="rId8"/>
          <a:stretch>
            <a:fillRect/>
          </a:stretch>
        </p:blipFill>
        <p:spPr>
          <a:xfrm>
            <a:off x="8043863" y="3708399"/>
            <a:ext cx="3575452" cy="2331349"/>
          </a:xfrm>
          <a:prstGeom prst="rect">
            <a:avLst/>
          </a:prstGeom>
        </p:spPr>
      </p:pic>
      <p:sp>
        <p:nvSpPr>
          <p:cNvPr id="2" name="Title 1">
            <a:extLst>
              <a:ext uri="{FF2B5EF4-FFF2-40B4-BE49-F238E27FC236}">
                <a16:creationId xmlns:a16="http://schemas.microsoft.com/office/drawing/2014/main" id="{27AFAAC7-911B-4B8D-B4FE-78340EF073AA}"/>
              </a:ext>
            </a:extLst>
          </p:cNvPr>
          <p:cNvSpPr>
            <a:spLocks noGrp="1"/>
          </p:cNvSpPr>
          <p:nvPr>
            <p:ph type="title"/>
          </p:nvPr>
        </p:nvSpPr>
        <p:spPr>
          <a:xfrm>
            <a:off x="535020" y="685800"/>
            <a:ext cx="2780271" cy="5105400"/>
          </a:xfrm>
        </p:spPr>
        <p:txBody>
          <a:bodyPr vert="horz" lIns="91440" tIns="45720" rIns="91440" bIns="45720" rtlCol="0">
            <a:normAutofit fontScale="90000"/>
          </a:bodyPr>
          <a:lstStyle/>
          <a:p>
            <a:r>
              <a:rPr lang="en-US" sz="5300" b="1" kern="1200" dirty="0">
                <a:solidFill>
                  <a:srgbClr val="FFFFFF"/>
                </a:solidFill>
                <a:latin typeface="+mj-lt"/>
                <a:ea typeface="+mj-ea"/>
                <a:cs typeface="+mj-cs"/>
              </a:rPr>
              <a:t>Core Academic Library  Systems</a:t>
            </a:r>
            <a:br>
              <a:rPr lang="en-US" sz="3600" b="1" kern="1200" dirty="0">
                <a:solidFill>
                  <a:srgbClr val="FFFFFF"/>
                </a:solidFill>
                <a:latin typeface="+mj-lt"/>
                <a:ea typeface="+mj-ea"/>
                <a:cs typeface="+mj-cs"/>
              </a:rPr>
            </a:br>
            <a:br>
              <a:rPr lang="en-US" sz="3100" b="1" dirty="0">
                <a:solidFill>
                  <a:srgbClr val="FFFFFF"/>
                </a:solidFill>
              </a:rPr>
            </a:br>
            <a:r>
              <a:rPr lang="en-US" sz="2200" kern="1200" dirty="0">
                <a:solidFill>
                  <a:srgbClr val="FFFFFF"/>
                </a:solidFill>
                <a:latin typeface="+mj-lt"/>
                <a:ea typeface="+mj-ea"/>
                <a:cs typeface="+mj-cs"/>
              </a:rPr>
              <a:t>Modern Integrated Library System (ILS)</a:t>
            </a:r>
            <a:br>
              <a:rPr lang="en-US" sz="2200" kern="1200" dirty="0">
                <a:solidFill>
                  <a:srgbClr val="FFFFFF"/>
                </a:solidFill>
                <a:latin typeface="+mj-lt"/>
                <a:ea typeface="+mj-ea"/>
                <a:cs typeface="+mj-cs"/>
              </a:rPr>
            </a:b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Larger Discovery Service</a:t>
            </a:r>
            <a:br>
              <a:rPr lang="en-US" sz="2200" kern="1200" dirty="0">
                <a:solidFill>
                  <a:srgbClr val="FFFFFF"/>
                </a:solidFill>
                <a:latin typeface="+mj-lt"/>
                <a:ea typeface="+mj-ea"/>
                <a:cs typeface="+mj-cs"/>
              </a:rPr>
            </a:b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Interlibrary Loan Service</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spTree>
    <p:extLst>
      <p:ext uri="{BB962C8B-B14F-4D97-AF65-F5344CB8AC3E}">
        <p14:creationId xmlns:p14="http://schemas.microsoft.com/office/powerpoint/2010/main" val="417188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79A14-578C-4EDD-AC77-3915B251303B}"/>
              </a:ext>
            </a:extLst>
          </p:cNvPr>
          <p:cNvSpPr>
            <a:spLocks noGrp="1"/>
          </p:cNvSpPr>
          <p:nvPr>
            <p:ph type="title"/>
          </p:nvPr>
        </p:nvSpPr>
        <p:spPr>
          <a:xfrm>
            <a:off x="181244" y="674145"/>
            <a:ext cx="4620584" cy="4567137"/>
          </a:xfrm>
        </p:spPr>
        <p:txBody>
          <a:bodyPr vert="horz" lIns="91440" tIns="45720" rIns="91440" bIns="45720" rtlCol="0" anchor="b">
            <a:normAutofit/>
          </a:bodyPr>
          <a:lstStyle/>
          <a:p>
            <a:r>
              <a:rPr lang="en-US" dirty="0"/>
              <a:t>Spectrum of Academic Content Databases &amp; </a:t>
            </a:r>
            <a:r>
              <a:rPr lang="en-US" dirty="0" err="1"/>
              <a:t>eResources</a:t>
            </a:r>
            <a:br>
              <a:rPr lang="en-US" dirty="0"/>
            </a:br>
            <a:r>
              <a:rPr lang="en-US" dirty="0"/>
              <a:t>Evolving into Software as  a Service</a:t>
            </a:r>
          </a:p>
        </p:txBody>
      </p:sp>
      <p:pic>
        <p:nvPicPr>
          <p:cNvPr id="5" name="Picture 4" descr="Glasses on top of a book">
            <a:extLst>
              <a:ext uri="{FF2B5EF4-FFF2-40B4-BE49-F238E27FC236}">
                <a16:creationId xmlns:a16="http://schemas.microsoft.com/office/drawing/2014/main" id="{73A2FD37-86CF-4A79-93FA-F36BA56EB6D2}"/>
              </a:ext>
            </a:extLst>
          </p:cNvPr>
          <p:cNvPicPr>
            <a:picLocks noChangeAspect="1"/>
          </p:cNvPicPr>
          <p:nvPr/>
        </p:nvPicPr>
        <p:blipFill rotWithShape="1">
          <a:blip r:embed="rId2"/>
          <a:srcRect l="8879" r="3351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7BD21CB0-0785-444C-A4C6-099A57C69AE1}"/>
              </a:ext>
            </a:extLst>
          </p:cNvPr>
          <p:cNvPicPr>
            <a:picLocks noChangeAspect="1"/>
          </p:cNvPicPr>
          <p:nvPr/>
        </p:nvPicPr>
        <p:blipFill>
          <a:blip r:embed="rId3"/>
          <a:stretch>
            <a:fillRect/>
          </a:stretch>
        </p:blipFill>
        <p:spPr>
          <a:xfrm>
            <a:off x="3133819" y="2221240"/>
            <a:ext cx="3336017" cy="1846724"/>
          </a:xfrm>
          <a:prstGeom prst="rect">
            <a:avLst/>
          </a:prstGeom>
        </p:spPr>
      </p:pic>
      <p:pic>
        <p:nvPicPr>
          <p:cNvPr id="4" name="Picture 3">
            <a:extLst>
              <a:ext uri="{FF2B5EF4-FFF2-40B4-BE49-F238E27FC236}">
                <a16:creationId xmlns:a16="http://schemas.microsoft.com/office/drawing/2014/main" id="{CD33F442-5F23-4C89-92C7-204DCCEA9A5D}"/>
              </a:ext>
            </a:extLst>
          </p:cNvPr>
          <p:cNvPicPr>
            <a:picLocks noChangeAspect="1"/>
          </p:cNvPicPr>
          <p:nvPr/>
        </p:nvPicPr>
        <p:blipFill>
          <a:blip r:embed="rId4"/>
          <a:stretch>
            <a:fillRect/>
          </a:stretch>
        </p:blipFill>
        <p:spPr>
          <a:xfrm>
            <a:off x="3023288" y="4991331"/>
            <a:ext cx="3372067" cy="1846723"/>
          </a:xfrm>
          <a:prstGeom prst="rect">
            <a:avLst/>
          </a:prstGeom>
        </p:spPr>
      </p:pic>
    </p:spTree>
    <p:extLst>
      <p:ext uri="{BB962C8B-B14F-4D97-AF65-F5344CB8AC3E}">
        <p14:creationId xmlns:p14="http://schemas.microsoft.com/office/powerpoint/2010/main" val="147664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5B7FF33C-8D8C-4235-959F-D98290547A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1776904" cy="6624510"/>
          </a:xfrm>
          <a:prstGeom prst="rect">
            <a:avLst/>
          </a:prstGeom>
        </p:spPr>
      </p:pic>
      <p:sp>
        <p:nvSpPr>
          <p:cNvPr id="11" name="TextBox 10">
            <a:extLst>
              <a:ext uri="{FF2B5EF4-FFF2-40B4-BE49-F238E27FC236}">
                <a16:creationId xmlns:a16="http://schemas.microsoft.com/office/drawing/2014/main" id="{10AA16C9-9FAC-4054-85A7-07A867739DB9}"/>
              </a:ext>
            </a:extLst>
          </p:cNvPr>
          <p:cNvSpPr txBox="1"/>
          <p:nvPr/>
        </p:nvSpPr>
        <p:spPr>
          <a:xfrm>
            <a:off x="11505932" y="2070098"/>
            <a:ext cx="602232" cy="230832"/>
          </a:xfrm>
          <a:prstGeom prst="rect">
            <a:avLst/>
          </a:prstGeom>
          <a:noFill/>
        </p:spPr>
        <p:txBody>
          <a:bodyPr wrap="square" rtlCol="0">
            <a:spAutoFit/>
          </a:bodyPr>
          <a:lstStyle/>
          <a:p>
            <a:r>
              <a:rPr lang="en-US" sz="900" dirty="0">
                <a:solidFill>
                  <a:srgbClr val="000000"/>
                </a:solidFill>
                <a:latin typeface="Constantia" panose="02030602050306030303" pitchFamily="18" charset="0"/>
              </a:rPr>
              <a:t>AI</a:t>
            </a:r>
          </a:p>
        </p:txBody>
      </p:sp>
      <p:sp>
        <p:nvSpPr>
          <p:cNvPr id="12" name="TextBox 11">
            <a:extLst>
              <a:ext uri="{FF2B5EF4-FFF2-40B4-BE49-F238E27FC236}">
                <a16:creationId xmlns:a16="http://schemas.microsoft.com/office/drawing/2014/main" id="{2CD3AC0C-9A37-462A-ADFA-95CEBD41E09C}"/>
              </a:ext>
            </a:extLst>
          </p:cNvPr>
          <p:cNvSpPr txBox="1"/>
          <p:nvPr/>
        </p:nvSpPr>
        <p:spPr>
          <a:xfrm>
            <a:off x="10925285" y="2544726"/>
            <a:ext cx="851619" cy="338554"/>
          </a:xfrm>
          <a:prstGeom prst="rect">
            <a:avLst/>
          </a:prstGeom>
          <a:noFill/>
        </p:spPr>
        <p:txBody>
          <a:bodyPr wrap="square" rtlCol="0">
            <a:spAutoFit/>
          </a:bodyPr>
          <a:lstStyle/>
          <a:p>
            <a:r>
              <a:rPr lang="en-US" sz="800" dirty="0">
                <a:solidFill>
                  <a:srgbClr val="000000"/>
                </a:solidFill>
                <a:latin typeface="Constantia" panose="02030602050306030303" pitchFamily="18" charset="0"/>
              </a:rPr>
              <a:t>Open Source</a:t>
            </a:r>
            <a:br>
              <a:rPr lang="en-US" sz="800" dirty="0">
                <a:solidFill>
                  <a:srgbClr val="000000"/>
                </a:solidFill>
                <a:latin typeface="Constantia" panose="02030602050306030303" pitchFamily="18" charset="0"/>
              </a:rPr>
            </a:br>
            <a:r>
              <a:rPr lang="en-US" sz="800" dirty="0">
                <a:solidFill>
                  <a:srgbClr val="000000"/>
                </a:solidFill>
                <a:latin typeface="Constantia" panose="02030602050306030303" pitchFamily="18" charset="0"/>
              </a:rPr>
              <a:t>Possibilities</a:t>
            </a:r>
          </a:p>
        </p:txBody>
      </p:sp>
      <p:sp>
        <p:nvSpPr>
          <p:cNvPr id="2" name="TextBox 1">
            <a:extLst>
              <a:ext uri="{FF2B5EF4-FFF2-40B4-BE49-F238E27FC236}">
                <a16:creationId xmlns:a16="http://schemas.microsoft.com/office/drawing/2014/main" id="{E07BBD10-76A4-4144-AFBC-30D2E9F7CB42}"/>
              </a:ext>
            </a:extLst>
          </p:cNvPr>
          <p:cNvSpPr txBox="1"/>
          <p:nvPr/>
        </p:nvSpPr>
        <p:spPr>
          <a:xfrm>
            <a:off x="904352" y="1748200"/>
            <a:ext cx="2582426" cy="707886"/>
          </a:xfrm>
          <a:prstGeom prst="rect">
            <a:avLst/>
          </a:prstGeom>
          <a:noFill/>
        </p:spPr>
        <p:txBody>
          <a:bodyPr wrap="square" rtlCol="0">
            <a:spAutoFit/>
          </a:bodyPr>
          <a:lstStyle/>
          <a:p>
            <a:r>
              <a:rPr lang="en-US" sz="4000" dirty="0">
                <a:solidFill>
                  <a:schemeClr val="bg1"/>
                </a:solidFill>
              </a:rPr>
              <a:t>Continuing</a:t>
            </a:r>
          </a:p>
        </p:txBody>
      </p:sp>
    </p:spTree>
    <p:extLst>
      <p:ext uri="{BB962C8B-B14F-4D97-AF65-F5344CB8AC3E}">
        <p14:creationId xmlns:p14="http://schemas.microsoft.com/office/powerpoint/2010/main" val="82760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DFAF5-55B4-4841-871A-1D68689BB566}"/>
              </a:ext>
            </a:extLst>
          </p:cNvPr>
          <p:cNvPicPr>
            <a:picLocks noChangeAspect="1"/>
          </p:cNvPicPr>
          <p:nvPr/>
        </p:nvPicPr>
        <p:blipFill rotWithShape="1">
          <a:blip r:embed="rId2">
            <a:alphaModFix amt="35000"/>
          </a:blip>
          <a:srcRect t="2833" b="5357"/>
          <a:stretch/>
        </p:blipFill>
        <p:spPr>
          <a:xfrm>
            <a:off x="20" y="1021"/>
            <a:ext cx="12191980" cy="6855958"/>
          </a:xfrm>
          <a:prstGeom prst="rect">
            <a:avLst/>
          </a:prstGeom>
        </p:spPr>
      </p:pic>
      <p:sp>
        <p:nvSpPr>
          <p:cNvPr id="2" name="Title 1">
            <a:extLst>
              <a:ext uri="{FF2B5EF4-FFF2-40B4-BE49-F238E27FC236}">
                <a16:creationId xmlns:a16="http://schemas.microsoft.com/office/drawing/2014/main" id="{9A3506DC-C7E5-49EB-919B-B2311F96F7CE}"/>
              </a:ext>
            </a:extLst>
          </p:cNvPr>
          <p:cNvSpPr>
            <a:spLocks noGrp="1"/>
          </p:cNvSpPr>
          <p:nvPr>
            <p:ph type="title"/>
          </p:nvPr>
        </p:nvSpPr>
        <p:spPr>
          <a:xfrm>
            <a:off x="18958" y="240418"/>
            <a:ext cx="5496537" cy="1325563"/>
          </a:xfrm>
        </p:spPr>
        <p:txBody>
          <a:bodyPr>
            <a:noAutofit/>
          </a:bodyPr>
          <a:lstStyle/>
          <a:p>
            <a:r>
              <a:rPr lang="en-US" dirty="0"/>
              <a:t>Learning Commons 2.0 </a:t>
            </a:r>
            <a:r>
              <a:rPr lang="en-US" sz="3600" dirty="0"/>
              <a:t>For Student &amp; Faculty Learning &amp; </a:t>
            </a:r>
            <a:r>
              <a:rPr lang="en-US" sz="3600" b="1" dirty="0"/>
              <a:t>Digital Literacy</a:t>
            </a:r>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7DD909B-AB5C-425C-80D7-C206148A1CE5}"/>
              </a:ext>
            </a:extLst>
          </p:cNvPr>
          <p:cNvPicPr>
            <a:picLocks noChangeAspect="1"/>
          </p:cNvPicPr>
          <p:nvPr/>
        </p:nvPicPr>
        <p:blipFill rotWithShape="1">
          <a:blip r:embed="rId3"/>
          <a:srcRect r="-5" b="-5"/>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655AD7BB-FDDF-42A2-AD29-0C7206F87CD6}"/>
              </a:ext>
            </a:extLst>
          </p:cNvPr>
          <p:cNvSpPr>
            <a:spLocks noGrp="1"/>
          </p:cNvSpPr>
          <p:nvPr>
            <p:ph idx="1"/>
          </p:nvPr>
        </p:nvSpPr>
        <p:spPr>
          <a:xfrm>
            <a:off x="1237415" y="1805378"/>
            <a:ext cx="4558309" cy="3181684"/>
          </a:xfrm>
        </p:spPr>
        <p:txBody>
          <a:bodyPr anchor="t">
            <a:normAutofit/>
          </a:bodyPr>
          <a:lstStyle/>
          <a:p>
            <a:r>
              <a:rPr lang="en-US" sz="1800" dirty="0"/>
              <a:t>Multimedia Lab</a:t>
            </a:r>
          </a:p>
          <a:p>
            <a:r>
              <a:rPr lang="en-US" sz="1800" dirty="0"/>
              <a:t>Digitization and Print Shop/</a:t>
            </a:r>
            <a:r>
              <a:rPr lang="en-US" sz="1800" dirty="0" err="1"/>
              <a:t>ePress</a:t>
            </a:r>
            <a:endParaRPr lang="en-US" sz="1800" dirty="0"/>
          </a:p>
          <a:p>
            <a:r>
              <a:rPr lang="en-US" sz="1800" dirty="0"/>
              <a:t>GIS LAB</a:t>
            </a:r>
          </a:p>
          <a:p>
            <a:r>
              <a:rPr lang="en-US" sz="1800" b="1" dirty="0"/>
              <a:t>Digital &amp; Information Literacy </a:t>
            </a:r>
            <a:r>
              <a:rPr lang="en-US" sz="1800" dirty="0"/>
              <a:t>Classrooms</a:t>
            </a:r>
          </a:p>
          <a:p>
            <a:r>
              <a:rPr lang="en-US" sz="1800" dirty="0"/>
              <a:t>Makerspace</a:t>
            </a:r>
          </a:p>
          <a:p>
            <a:r>
              <a:rPr lang="en-US" sz="1800" dirty="0"/>
              <a:t>Digital Video Studio</a:t>
            </a:r>
          </a:p>
        </p:txBody>
      </p:sp>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145DE67-279F-4D3D-9F49-B2C742B499A3}"/>
              </a:ext>
            </a:extLst>
          </p:cNvPr>
          <p:cNvPicPr>
            <a:picLocks noChangeAspect="1"/>
          </p:cNvPicPr>
          <p:nvPr/>
        </p:nvPicPr>
        <p:blipFill rotWithShape="1">
          <a:blip r:embed="rId4"/>
          <a:srcRect/>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a:extLst>
              <a:ext uri="{FF2B5EF4-FFF2-40B4-BE49-F238E27FC236}">
                <a16:creationId xmlns:a16="http://schemas.microsoft.com/office/drawing/2014/main" id="{99317DA0-3B08-4EEA-8A3A-A7281DF52351}"/>
              </a:ext>
            </a:extLst>
          </p:cNvPr>
          <p:cNvPicPr>
            <a:picLocks noChangeAspect="1"/>
          </p:cNvPicPr>
          <p:nvPr/>
        </p:nvPicPr>
        <p:blipFill rotWithShape="1">
          <a:blip r:embed="rId5"/>
          <a:srcRect t="3988" r="-4" b="1215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Electronic circuit board">
            <a:extLst>
              <a:ext uri="{FF2B5EF4-FFF2-40B4-BE49-F238E27FC236}">
                <a16:creationId xmlns:a16="http://schemas.microsoft.com/office/drawing/2014/main" id="{7B16B6B0-9739-478B-BE04-2149A75BB819}"/>
              </a:ext>
            </a:extLst>
          </p:cNvPr>
          <p:cNvPicPr>
            <a:picLocks noChangeAspect="1"/>
          </p:cNvPicPr>
          <p:nvPr/>
        </p:nvPicPr>
        <p:blipFill rotWithShape="1">
          <a:blip r:embed="rId6"/>
          <a:srcRect l="22174" r="-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66184505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DFE6D-3299-4A7D-B183-46C82B711ED0}"/>
              </a:ext>
            </a:extLst>
          </p:cNvPr>
          <p:cNvSpPr>
            <a:spLocks noGrp="1"/>
          </p:cNvSpPr>
          <p:nvPr>
            <p:ph type="title"/>
          </p:nvPr>
        </p:nvSpPr>
        <p:spPr>
          <a:xfrm>
            <a:off x="-1" y="268433"/>
            <a:ext cx="12191999"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Digital Scholarly Research Ecosystem </a:t>
            </a:r>
            <a:r>
              <a:rPr lang="en-US" b="1" dirty="0"/>
              <a:t>Infrastructures</a:t>
            </a:r>
            <a:br>
              <a:rPr lang="en-US" sz="3600" kern="1200" dirty="0">
                <a:solidFill>
                  <a:schemeClr val="tx1"/>
                </a:solidFill>
                <a:latin typeface="+mj-lt"/>
                <a:ea typeface="+mj-ea"/>
                <a:cs typeface="+mj-cs"/>
              </a:rPr>
            </a:br>
            <a:r>
              <a:rPr lang="en-US" sz="2200" kern="1200" dirty="0">
                <a:solidFill>
                  <a:schemeClr val="tx1"/>
                </a:solidFill>
                <a:latin typeface="+mj-lt"/>
                <a:ea typeface="+mj-ea"/>
                <a:cs typeface="+mj-cs"/>
              </a:rPr>
              <a:t>Supporting Faculty and Graduate Students Research Collaboration, Sharing and Online </a:t>
            </a:r>
            <a:r>
              <a:rPr lang="en-US" sz="2200" dirty="0"/>
              <a:t>Open Access</a:t>
            </a:r>
            <a:r>
              <a:rPr lang="en-US" sz="2200" kern="1200" dirty="0">
                <a:solidFill>
                  <a:schemeClr val="tx1"/>
                </a:solidFill>
                <a:latin typeface="+mj-lt"/>
                <a:ea typeface="+mj-ea"/>
                <a:cs typeface="+mj-cs"/>
              </a:rPr>
              <a:t> Needs</a:t>
            </a:r>
          </a:p>
        </p:txBody>
      </p:sp>
      <p:sp>
        <p:nvSpPr>
          <p:cNvPr id="5" name="TextBox 4">
            <a:extLst>
              <a:ext uri="{FF2B5EF4-FFF2-40B4-BE49-F238E27FC236}">
                <a16:creationId xmlns:a16="http://schemas.microsoft.com/office/drawing/2014/main" id="{62B8C1CF-E92A-475F-9F91-90D83B7CF8B0}"/>
              </a:ext>
            </a:extLst>
          </p:cNvPr>
          <p:cNvSpPr txBox="1"/>
          <p:nvPr/>
        </p:nvSpPr>
        <p:spPr>
          <a:xfrm>
            <a:off x="705894" y="6073149"/>
            <a:ext cx="5751012" cy="406680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hlinkClick r:id="rId2"/>
              </a:rPr>
              <a:t>Texas State Digital Scholarly Research Ecosystem</a:t>
            </a:r>
            <a:endParaRPr lang="en-US" sz="2000" dirty="0"/>
          </a:p>
        </p:txBody>
      </p:sp>
      <p:pic>
        <p:nvPicPr>
          <p:cNvPr id="4" name="Picture 3">
            <a:extLst>
              <a:ext uri="{FF2B5EF4-FFF2-40B4-BE49-F238E27FC236}">
                <a16:creationId xmlns:a16="http://schemas.microsoft.com/office/drawing/2014/main" id="{7CAD104F-0BC3-45AF-9B11-E0DC11EEC835}"/>
              </a:ext>
            </a:extLst>
          </p:cNvPr>
          <p:cNvPicPr>
            <a:picLocks noChangeAspect="1"/>
          </p:cNvPicPr>
          <p:nvPr/>
        </p:nvPicPr>
        <p:blipFill>
          <a:blip r:embed="rId3"/>
          <a:stretch>
            <a:fillRect/>
          </a:stretch>
        </p:blipFill>
        <p:spPr>
          <a:xfrm>
            <a:off x="660661" y="1700564"/>
            <a:ext cx="5451779" cy="4266016"/>
          </a:xfrm>
          <a:prstGeom prst="rect">
            <a:avLst/>
          </a:prstGeom>
        </p:spPr>
      </p:pic>
      <p:graphicFrame>
        <p:nvGraphicFramePr>
          <p:cNvPr id="11" name="TextBox 4">
            <a:extLst>
              <a:ext uri="{FF2B5EF4-FFF2-40B4-BE49-F238E27FC236}">
                <a16:creationId xmlns:a16="http://schemas.microsoft.com/office/drawing/2014/main" id="{48CE1AB4-F8A3-46DD-8627-49DE0A4E9997}"/>
              </a:ext>
            </a:extLst>
          </p:cNvPr>
          <p:cNvGraphicFramePr/>
          <p:nvPr>
            <p:extLst>
              <p:ext uri="{D42A27DB-BD31-4B8C-83A1-F6EECF244321}">
                <p14:modId xmlns:p14="http://schemas.microsoft.com/office/powerpoint/2010/main" val="3384118955"/>
              </p:ext>
            </p:extLst>
          </p:nvPr>
        </p:nvGraphicFramePr>
        <p:xfrm>
          <a:off x="6339155" y="1273996"/>
          <a:ext cx="5852845" cy="5315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5042AB65-000E-45BA-B5EF-31AB5E418C25}"/>
              </a:ext>
            </a:extLst>
          </p:cNvPr>
          <p:cNvSpPr txBox="1"/>
          <p:nvPr/>
        </p:nvSpPr>
        <p:spPr>
          <a:xfrm>
            <a:off x="8838330" y="2414893"/>
            <a:ext cx="9361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Content</a:t>
            </a:r>
          </a:p>
        </p:txBody>
      </p:sp>
      <p:sp>
        <p:nvSpPr>
          <p:cNvPr id="15" name="TextBox 14">
            <a:extLst>
              <a:ext uri="{FF2B5EF4-FFF2-40B4-BE49-F238E27FC236}">
                <a16:creationId xmlns:a16="http://schemas.microsoft.com/office/drawing/2014/main" id="{A717591B-12A6-4A38-A8E0-A26DF9155A7E}"/>
              </a:ext>
            </a:extLst>
          </p:cNvPr>
          <p:cNvSpPr txBox="1"/>
          <p:nvPr/>
        </p:nvSpPr>
        <p:spPr>
          <a:xfrm>
            <a:off x="8572446" y="5041047"/>
            <a:ext cx="16730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Communication</a:t>
            </a:r>
          </a:p>
        </p:txBody>
      </p:sp>
    </p:spTree>
    <p:extLst>
      <p:ext uri="{BB962C8B-B14F-4D97-AF65-F5344CB8AC3E}">
        <p14:creationId xmlns:p14="http://schemas.microsoft.com/office/powerpoint/2010/main" val="258064178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C7D72623-8078-46E9-A7B8-6D984CA9E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8003" y="2554567"/>
            <a:ext cx="5882135" cy="3604721"/>
          </a:xfrm>
          <a:prstGeom prst="rect">
            <a:avLst/>
          </a:prstGeom>
        </p:spPr>
      </p:pic>
      <p:pic>
        <p:nvPicPr>
          <p:cNvPr id="9" name="Picture 8">
            <a:extLst>
              <a:ext uri="{FF2B5EF4-FFF2-40B4-BE49-F238E27FC236}">
                <a16:creationId xmlns:a16="http://schemas.microsoft.com/office/drawing/2014/main" id="{B268B103-D1E3-4C5B-939B-DFDB805D00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249" y="1622438"/>
            <a:ext cx="4235709" cy="741249"/>
          </a:xfrm>
          <a:prstGeom prst="rect">
            <a:avLst/>
          </a:prstGeom>
        </p:spPr>
      </p:pic>
      <p:sp>
        <p:nvSpPr>
          <p:cNvPr id="11" name="TextBox 10">
            <a:extLst>
              <a:ext uri="{FF2B5EF4-FFF2-40B4-BE49-F238E27FC236}">
                <a16:creationId xmlns:a16="http://schemas.microsoft.com/office/drawing/2014/main" id="{FFFCEDDF-B6F2-4910-A0C7-5389AFD3BFA7}"/>
              </a:ext>
            </a:extLst>
          </p:cNvPr>
          <p:cNvSpPr txBox="1"/>
          <p:nvPr/>
        </p:nvSpPr>
        <p:spPr>
          <a:xfrm>
            <a:off x="1122607" y="222391"/>
            <a:ext cx="9990307" cy="1046440"/>
          </a:xfrm>
          <a:prstGeom prst="rect">
            <a:avLst/>
          </a:prstGeom>
          <a:noFill/>
        </p:spPr>
        <p:txBody>
          <a:bodyPr wrap="square" rtlCol="0">
            <a:spAutoFit/>
          </a:bodyPr>
          <a:lstStyle/>
          <a:p>
            <a:pPr algn="ctr"/>
            <a:r>
              <a:rPr lang="en-US" sz="4400" dirty="0"/>
              <a:t>Research Data Repository </a:t>
            </a:r>
            <a:br>
              <a:rPr lang="en-US" sz="2800" dirty="0"/>
            </a:br>
            <a:r>
              <a:rPr lang="en-US" dirty="0"/>
              <a:t>Texas State University </a:t>
            </a:r>
            <a:r>
              <a:rPr lang="en-US" dirty="0" err="1"/>
              <a:t>Dataverse</a:t>
            </a:r>
            <a:r>
              <a:rPr lang="en-US" dirty="0"/>
              <a:t>: </a:t>
            </a:r>
            <a:r>
              <a:rPr lang="en-US" dirty="0" err="1"/>
              <a:t>Consortial</a:t>
            </a:r>
            <a:r>
              <a:rPr lang="en-US" dirty="0"/>
              <a:t> Texas Data Repository Based On Harvard’s </a:t>
            </a:r>
            <a:r>
              <a:rPr lang="en-US" dirty="0" err="1"/>
              <a:t>Dataverse</a:t>
            </a:r>
            <a:endParaRPr lang="en-US" dirty="0"/>
          </a:p>
        </p:txBody>
      </p:sp>
      <p:pic>
        <p:nvPicPr>
          <p:cNvPr id="13" name="Picture 12">
            <a:extLst>
              <a:ext uri="{FF2B5EF4-FFF2-40B4-BE49-F238E27FC236}">
                <a16:creationId xmlns:a16="http://schemas.microsoft.com/office/drawing/2014/main" id="{5B36D549-42CF-427B-8F47-13572A8C3A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62" y="2538743"/>
            <a:ext cx="5915385" cy="3620545"/>
          </a:xfrm>
          <a:prstGeom prst="rect">
            <a:avLst/>
          </a:prstGeom>
        </p:spPr>
      </p:pic>
      <p:sp>
        <p:nvSpPr>
          <p:cNvPr id="14" name="TextBox 13">
            <a:extLst>
              <a:ext uri="{FF2B5EF4-FFF2-40B4-BE49-F238E27FC236}">
                <a16:creationId xmlns:a16="http://schemas.microsoft.com/office/drawing/2014/main" id="{B10236DC-79FE-436D-BFC1-1D9169A4A64E}"/>
              </a:ext>
            </a:extLst>
          </p:cNvPr>
          <p:cNvSpPr txBox="1"/>
          <p:nvPr/>
        </p:nvSpPr>
        <p:spPr>
          <a:xfrm>
            <a:off x="4592678" y="6312273"/>
            <a:ext cx="2494850" cy="369332"/>
          </a:xfrm>
          <a:prstGeom prst="rect">
            <a:avLst/>
          </a:prstGeom>
          <a:noFill/>
        </p:spPr>
        <p:txBody>
          <a:bodyPr wrap="none" rtlCol="0">
            <a:spAutoFit/>
          </a:bodyPr>
          <a:lstStyle/>
          <a:p>
            <a:r>
              <a:rPr lang="en-US" dirty="0">
                <a:hlinkClick r:id="rId5"/>
              </a:rPr>
              <a:t>Texas Data Repository</a:t>
            </a:r>
            <a:endParaRPr lang="en-US" dirty="0"/>
          </a:p>
        </p:txBody>
      </p:sp>
      <p:sp>
        <p:nvSpPr>
          <p:cNvPr id="2" name="TextBox 1">
            <a:extLst>
              <a:ext uri="{FF2B5EF4-FFF2-40B4-BE49-F238E27FC236}">
                <a16:creationId xmlns:a16="http://schemas.microsoft.com/office/drawing/2014/main" id="{6EBA770E-86D9-4A3B-B48E-E037EA4FC949}"/>
              </a:ext>
            </a:extLst>
          </p:cNvPr>
          <p:cNvSpPr txBox="1"/>
          <p:nvPr/>
        </p:nvSpPr>
        <p:spPr>
          <a:xfrm>
            <a:off x="753626" y="1798655"/>
            <a:ext cx="1855316" cy="369332"/>
          </a:xfrm>
          <a:prstGeom prst="rect">
            <a:avLst/>
          </a:prstGeom>
          <a:noFill/>
        </p:spPr>
        <p:txBody>
          <a:bodyPr wrap="none" rtlCol="0">
            <a:spAutoFit/>
          </a:bodyPr>
          <a:lstStyle/>
          <a:p>
            <a:r>
              <a:rPr lang="en-US" dirty="0"/>
              <a:t>Data Visualization</a:t>
            </a:r>
          </a:p>
        </p:txBody>
      </p:sp>
      <p:sp>
        <p:nvSpPr>
          <p:cNvPr id="4" name="TextBox 3">
            <a:extLst>
              <a:ext uri="{FF2B5EF4-FFF2-40B4-BE49-F238E27FC236}">
                <a16:creationId xmlns:a16="http://schemas.microsoft.com/office/drawing/2014/main" id="{B32462D1-79B0-49CA-A2B1-A586FF3BECD8}"/>
              </a:ext>
            </a:extLst>
          </p:cNvPr>
          <p:cNvSpPr txBox="1"/>
          <p:nvPr/>
        </p:nvSpPr>
        <p:spPr>
          <a:xfrm>
            <a:off x="9555982" y="1798655"/>
            <a:ext cx="375424" cy="369332"/>
          </a:xfrm>
          <a:prstGeom prst="rect">
            <a:avLst/>
          </a:prstGeom>
          <a:noFill/>
        </p:spPr>
        <p:txBody>
          <a:bodyPr wrap="none" rtlCol="0">
            <a:spAutoFit/>
          </a:bodyPr>
          <a:lstStyle/>
          <a:p>
            <a:r>
              <a:rPr lang="en-US" dirty="0"/>
              <a:t>AI</a:t>
            </a:r>
          </a:p>
        </p:txBody>
      </p:sp>
    </p:spTree>
    <p:extLst>
      <p:ext uri="{BB962C8B-B14F-4D97-AF65-F5344CB8AC3E}">
        <p14:creationId xmlns:p14="http://schemas.microsoft.com/office/powerpoint/2010/main" val="15503509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1431</Words>
  <Application>Microsoft Office PowerPoint</Application>
  <PresentationFormat>Widescreen</PresentationFormat>
  <Paragraphs>97</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 Next LT Pro</vt:lpstr>
      <vt:lpstr>Calibri</vt:lpstr>
      <vt:lpstr>Calibri Light</vt:lpstr>
      <vt:lpstr>charter</vt:lpstr>
      <vt:lpstr>Constantia</vt:lpstr>
      <vt:lpstr>Merriweather</vt:lpstr>
      <vt:lpstr>Office Theme</vt:lpstr>
      <vt:lpstr>Academic Libraries, IT Infrastructures,  and Technological Tools  Stakeholders and Strategies    </vt:lpstr>
      <vt:lpstr>  Three  Questions</vt:lpstr>
      <vt:lpstr>What technological tools and infrastructures do academic libraries need to provide and support to conduct modern research, teaching and learning?  From Core Needs to Future Possibilities </vt:lpstr>
      <vt:lpstr>Core Academic Library  Systems  Modern Integrated Library System (ILS)  Larger Discovery Service  Interlibrary Loan Service </vt:lpstr>
      <vt:lpstr>Spectrum of Academic Content Databases &amp; eResources Evolving into Software as  a Service</vt:lpstr>
      <vt:lpstr>PowerPoint Presentation</vt:lpstr>
      <vt:lpstr>Learning Commons 2.0 For Student &amp; Faculty Learning &amp; Digital Literacy</vt:lpstr>
      <vt:lpstr>Digital Scholarly Research Ecosystem Infrastructures Supporting Faculty and Graduate Students Research Collaboration, Sharing and Online Open Access Needs</vt:lpstr>
      <vt:lpstr>PowerPoint Presentation</vt:lpstr>
      <vt:lpstr>Digital Libraries 2.0 Digitization Labs and Digitization 2.0 </vt:lpstr>
      <vt:lpstr>PowerPoint Presentation</vt:lpstr>
      <vt:lpstr>What other campus technology stakeholders should be engaged in this work?  From Core Needs to Future Possibilities </vt:lpstr>
      <vt:lpstr>Key Campus Technology Stakeholders (Faculty and Students) </vt:lpstr>
      <vt:lpstr>What strategies should one employ to both collaborate with these stakeholders and stake out areas where the libraries should lead?   </vt:lpstr>
      <vt:lpstr> Developing Social Connections is Key for any Successful University Library Technology Service </vt:lpstr>
      <vt:lpstr>Building Partnerships,  Relationships Trust </vt:lpstr>
      <vt:lpstr>What technological tools and infrastructure do academic libraries need to provide and support to conduct modern research, teaching and learning? </vt:lpstr>
      <vt:lpstr>What other campus technology Stakeholders should be engaged in the work?</vt:lpstr>
      <vt:lpstr>What strategies should one employ to both collaborate with these stakeholders and stake out areas where the library should lead?</vt:lpstr>
      <vt:lpstr>PowerPoint Presentation</vt:lpstr>
      <vt:lpstr>PowerPoint Presentation</vt:lpstr>
      <vt:lpstr> Developing Social Connections is Key for Successful University Library Technology Services </vt:lpstr>
      <vt:lpstr> Developing Social Connections is Key for Successful University  Library Technology Services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Technological Tools, Infrastructure and Academic Libraries Stakeholders and Strategies</dc:title>
  <dc:creator>Uzwyshyn, Raymond J</dc:creator>
  <cp:lastModifiedBy>Uzwyshyn, Raymond J</cp:lastModifiedBy>
  <cp:revision>73</cp:revision>
  <dcterms:created xsi:type="dcterms:W3CDTF">2021-06-29T19:21:24Z</dcterms:created>
  <dcterms:modified xsi:type="dcterms:W3CDTF">2021-07-04T21:44:19Z</dcterms:modified>
</cp:coreProperties>
</file>