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1" r:id="rId4"/>
    <p:sldId id="263" r:id="rId5"/>
    <p:sldId id="362" r:id="rId6"/>
    <p:sldId id="360" r:id="rId7"/>
    <p:sldId id="270" r:id="rId8"/>
    <p:sldId id="268" r:id="rId9"/>
    <p:sldId id="347" r:id="rId10"/>
    <p:sldId id="326" r:id="rId11"/>
    <p:sldId id="353" r:id="rId12"/>
    <p:sldId id="359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1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9" autoAdjust="0"/>
    <p:restoredTop sz="96015" autoAdjust="0"/>
  </p:normalViewPr>
  <p:slideViewPr>
    <p:cSldViewPr snapToGrid="0">
      <p:cViewPr varScale="1">
        <p:scale>
          <a:sx n="109" d="100"/>
          <a:sy n="109" d="100"/>
        </p:scale>
        <p:origin x="726" y="78"/>
      </p:cViewPr>
      <p:guideLst/>
    </p:cSldViewPr>
  </p:slideViewPr>
  <p:outlineViewPr>
    <p:cViewPr>
      <p:scale>
        <a:sx n="33" d="100"/>
        <a:sy n="33" d="100"/>
      </p:scale>
      <p:origin x="0" y="-1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EF031-1EEB-48CD-B0D5-EB0114EBEDA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624511-947A-4668-B1A7-070089A228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Customizable Components</a:t>
          </a:r>
        </a:p>
      </dgm:t>
    </dgm:pt>
    <dgm:pt modelId="{C65B32F8-E8EF-48E9-B1EB-DA272793732F}" type="parTrans" cxnId="{D61DD03A-6301-4651-9E95-F9219956C643}">
      <dgm:prSet/>
      <dgm:spPr/>
      <dgm:t>
        <a:bodyPr/>
        <a:lstStyle/>
        <a:p>
          <a:endParaRPr lang="en-US"/>
        </a:p>
      </dgm:t>
    </dgm:pt>
    <dgm:pt modelId="{B86966D1-4A6C-491F-967C-14DB22FC350B}" type="sibTrans" cxnId="{D61DD03A-6301-4651-9E95-F9219956C643}">
      <dgm:prSet/>
      <dgm:spPr/>
      <dgm:t>
        <a:bodyPr/>
        <a:lstStyle/>
        <a:p>
          <a:endParaRPr lang="en-US"/>
        </a:p>
      </dgm:t>
    </dgm:pt>
    <dgm:pt modelId="{3534D570-1C1E-44AF-A3CE-E7DC4D8BB7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Active Developer Communities</a:t>
          </a:r>
        </a:p>
      </dgm:t>
    </dgm:pt>
    <dgm:pt modelId="{A2B2D220-065C-4742-A447-887B1F00FEE0}" type="parTrans" cxnId="{62094225-D437-4E21-A38F-CF8D93C920E5}">
      <dgm:prSet/>
      <dgm:spPr/>
      <dgm:t>
        <a:bodyPr/>
        <a:lstStyle/>
        <a:p>
          <a:endParaRPr lang="en-US"/>
        </a:p>
      </dgm:t>
    </dgm:pt>
    <dgm:pt modelId="{ABF2D0CB-E7AE-4AA0-9511-E6F28CF2E0CE}" type="sibTrans" cxnId="{62094225-D437-4E21-A38F-CF8D93C920E5}">
      <dgm:prSet/>
      <dgm:spPr/>
      <dgm:t>
        <a:bodyPr/>
        <a:lstStyle/>
        <a:p>
          <a:endParaRPr lang="en-US"/>
        </a:p>
      </dgm:t>
    </dgm:pt>
    <dgm:pt modelId="{982EA78B-E330-4776-B056-87A1ED750C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Open Source Software</a:t>
          </a:r>
        </a:p>
      </dgm:t>
    </dgm:pt>
    <dgm:pt modelId="{8F01F4A1-8075-4EE7-8CCB-FE033A5B8F94}" type="parTrans" cxnId="{A01C5D3F-5591-4037-AB5D-83EB86B0AFEE}">
      <dgm:prSet/>
      <dgm:spPr/>
      <dgm:t>
        <a:bodyPr/>
        <a:lstStyle/>
        <a:p>
          <a:endParaRPr lang="en-US"/>
        </a:p>
      </dgm:t>
    </dgm:pt>
    <dgm:pt modelId="{A2804F60-879D-4BE7-B600-CFF3552C26D5}" type="sibTrans" cxnId="{A01C5D3F-5591-4037-AB5D-83EB86B0AFEE}">
      <dgm:prSet/>
      <dgm:spPr/>
      <dgm:t>
        <a:bodyPr/>
        <a:lstStyle/>
        <a:p>
          <a:endParaRPr lang="en-US"/>
        </a:p>
      </dgm:t>
    </dgm:pt>
    <dgm:pt modelId="{AB3A5979-42C9-42E2-ACF4-353D86301BC5}" type="pres">
      <dgm:prSet presAssocID="{31AEF031-1EEB-48CD-B0D5-EB0114EBEDAB}" presName="root" presStyleCnt="0">
        <dgm:presLayoutVars>
          <dgm:dir/>
          <dgm:resizeHandles val="exact"/>
        </dgm:presLayoutVars>
      </dgm:prSet>
      <dgm:spPr/>
    </dgm:pt>
    <dgm:pt modelId="{DF65E57A-F4E9-441F-84F5-9212912D23B0}" type="pres">
      <dgm:prSet presAssocID="{12624511-947A-4668-B1A7-070089A2281A}" presName="compNode" presStyleCnt="0"/>
      <dgm:spPr/>
    </dgm:pt>
    <dgm:pt modelId="{856CC9BD-2AD6-46B4-A0FA-0C82B30D25D3}" type="pres">
      <dgm:prSet presAssocID="{12624511-947A-4668-B1A7-070089A2281A}" presName="iconRect" presStyleLbl="node1" presStyleIdx="0" presStyleCnt="3" custLinFactX="47670" custLinFactY="100000" custLinFactNeighborX="100000" custLinFactNeighborY="1659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2BEC23C-5493-433D-B16B-C880BA4B19C6}" type="pres">
      <dgm:prSet presAssocID="{12624511-947A-4668-B1A7-070089A2281A}" presName="spaceRect" presStyleCnt="0"/>
      <dgm:spPr/>
    </dgm:pt>
    <dgm:pt modelId="{DFD7013D-8453-4A76-8C5C-88273939C36F}" type="pres">
      <dgm:prSet presAssocID="{12624511-947A-4668-B1A7-070089A2281A}" presName="textRect" presStyleLbl="revTx" presStyleIdx="0" presStyleCnt="3" custLinFactY="100000" custLinFactNeighborX="74170" custLinFactNeighborY="189079">
        <dgm:presLayoutVars>
          <dgm:chMax val="1"/>
          <dgm:chPref val="1"/>
        </dgm:presLayoutVars>
      </dgm:prSet>
      <dgm:spPr/>
    </dgm:pt>
    <dgm:pt modelId="{872C4CC7-2B4F-4A85-B2D3-EFD8517A5025}" type="pres">
      <dgm:prSet presAssocID="{B86966D1-4A6C-491F-967C-14DB22FC350B}" presName="sibTrans" presStyleCnt="0"/>
      <dgm:spPr/>
    </dgm:pt>
    <dgm:pt modelId="{0649BF5F-4F87-4785-BAD9-C075CDCB74CE}" type="pres">
      <dgm:prSet presAssocID="{3534D570-1C1E-44AF-A3CE-E7DC4D8BB78A}" presName="compNode" presStyleCnt="0"/>
      <dgm:spPr/>
    </dgm:pt>
    <dgm:pt modelId="{D92C8B8C-6F93-47D8-ABF0-DC3E2F50F6C8}" type="pres">
      <dgm:prSet presAssocID="{3534D570-1C1E-44AF-A3CE-E7DC4D8BB7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FCE2DC6-2F65-42EC-941C-37130E8319CF}" type="pres">
      <dgm:prSet presAssocID="{3534D570-1C1E-44AF-A3CE-E7DC4D8BB78A}" presName="spaceRect" presStyleCnt="0"/>
      <dgm:spPr/>
    </dgm:pt>
    <dgm:pt modelId="{6E4437EC-54A0-47C1-B295-3E4238B10939}" type="pres">
      <dgm:prSet presAssocID="{3534D570-1C1E-44AF-A3CE-E7DC4D8BB78A}" presName="textRect" presStyleLbl="revTx" presStyleIdx="1" presStyleCnt="3">
        <dgm:presLayoutVars>
          <dgm:chMax val="1"/>
          <dgm:chPref val="1"/>
        </dgm:presLayoutVars>
      </dgm:prSet>
      <dgm:spPr/>
    </dgm:pt>
    <dgm:pt modelId="{40A8157B-B458-433B-8826-B3EB3AACE90B}" type="pres">
      <dgm:prSet presAssocID="{ABF2D0CB-E7AE-4AA0-9511-E6F28CF2E0CE}" presName="sibTrans" presStyleCnt="0"/>
      <dgm:spPr/>
    </dgm:pt>
    <dgm:pt modelId="{7F0C0D30-BECF-4E2D-9BF0-BDCFA7DBD2FC}" type="pres">
      <dgm:prSet presAssocID="{982EA78B-E330-4776-B056-87A1ED750C53}" presName="compNode" presStyleCnt="0"/>
      <dgm:spPr/>
    </dgm:pt>
    <dgm:pt modelId="{38CDD8E2-A6A1-47EA-AA1A-E8637F2B5389}" type="pres">
      <dgm:prSet presAssocID="{982EA78B-E330-4776-B056-87A1ED750C53}" presName="iconRect" presStyleLbl="node1" presStyleIdx="2" presStyleCnt="3" custLinFactX="-58956" custLinFactY="-100000" custLinFactNeighborX="-100000" custLinFactNeighborY="-17724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4423FBB-6DF9-4F1C-9F04-82599C67FAFC}" type="pres">
      <dgm:prSet presAssocID="{982EA78B-E330-4776-B056-87A1ED750C53}" presName="spaceRect" presStyleCnt="0"/>
      <dgm:spPr/>
    </dgm:pt>
    <dgm:pt modelId="{3ED35C6F-96FA-4A52-ACFD-A8318D9004CA}" type="pres">
      <dgm:prSet presAssocID="{982EA78B-E330-4776-B056-87A1ED750C53}" presName="textRect" presStyleLbl="revTx" presStyleIdx="2" presStyleCnt="3" custLinFactY="-123859" custLinFactNeighborX="-70328" custLinFactNeighborY="-200000">
        <dgm:presLayoutVars>
          <dgm:chMax val="1"/>
          <dgm:chPref val="1"/>
        </dgm:presLayoutVars>
      </dgm:prSet>
      <dgm:spPr/>
    </dgm:pt>
  </dgm:ptLst>
  <dgm:cxnLst>
    <dgm:cxn modelId="{62094225-D437-4E21-A38F-CF8D93C920E5}" srcId="{31AEF031-1EEB-48CD-B0D5-EB0114EBEDAB}" destId="{3534D570-1C1E-44AF-A3CE-E7DC4D8BB78A}" srcOrd="1" destOrd="0" parTransId="{A2B2D220-065C-4742-A447-887B1F00FEE0}" sibTransId="{ABF2D0CB-E7AE-4AA0-9511-E6F28CF2E0CE}"/>
    <dgm:cxn modelId="{D61DD03A-6301-4651-9E95-F9219956C643}" srcId="{31AEF031-1EEB-48CD-B0D5-EB0114EBEDAB}" destId="{12624511-947A-4668-B1A7-070089A2281A}" srcOrd="0" destOrd="0" parTransId="{C65B32F8-E8EF-48E9-B1EB-DA272793732F}" sibTransId="{B86966D1-4A6C-491F-967C-14DB22FC350B}"/>
    <dgm:cxn modelId="{A01C5D3F-5591-4037-AB5D-83EB86B0AFEE}" srcId="{31AEF031-1EEB-48CD-B0D5-EB0114EBEDAB}" destId="{982EA78B-E330-4776-B056-87A1ED750C53}" srcOrd="2" destOrd="0" parTransId="{8F01F4A1-8075-4EE7-8CCB-FE033A5B8F94}" sibTransId="{A2804F60-879D-4BE7-B600-CFF3552C26D5}"/>
    <dgm:cxn modelId="{51E38A62-3676-4910-91F2-4210EA9EE6D9}" type="presOf" srcId="{982EA78B-E330-4776-B056-87A1ED750C53}" destId="{3ED35C6F-96FA-4A52-ACFD-A8318D9004CA}" srcOrd="0" destOrd="0" presId="urn:microsoft.com/office/officeart/2018/2/layout/IconLabelList"/>
    <dgm:cxn modelId="{5C0AC14E-26A1-40C7-A189-A2E439ACABA2}" type="presOf" srcId="{3534D570-1C1E-44AF-A3CE-E7DC4D8BB78A}" destId="{6E4437EC-54A0-47C1-B295-3E4238B10939}" srcOrd="0" destOrd="0" presId="urn:microsoft.com/office/officeart/2018/2/layout/IconLabelList"/>
    <dgm:cxn modelId="{99E437E1-5DD2-422D-A21C-4A7C18E62D6F}" type="presOf" srcId="{12624511-947A-4668-B1A7-070089A2281A}" destId="{DFD7013D-8453-4A76-8C5C-88273939C36F}" srcOrd="0" destOrd="0" presId="urn:microsoft.com/office/officeart/2018/2/layout/IconLabelList"/>
    <dgm:cxn modelId="{E2C12AF2-E91F-4E0F-81A1-0EAD4BDD1A8F}" type="presOf" srcId="{31AEF031-1EEB-48CD-B0D5-EB0114EBEDAB}" destId="{AB3A5979-42C9-42E2-ACF4-353D86301BC5}" srcOrd="0" destOrd="0" presId="urn:microsoft.com/office/officeart/2018/2/layout/IconLabelList"/>
    <dgm:cxn modelId="{6D405050-5F97-4CF8-9AA5-ED2438DDE3F9}" type="presParOf" srcId="{AB3A5979-42C9-42E2-ACF4-353D86301BC5}" destId="{DF65E57A-F4E9-441F-84F5-9212912D23B0}" srcOrd="0" destOrd="0" presId="urn:microsoft.com/office/officeart/2018/2/layout/IconLabelList"/>
    <dgm:cxn modelId="{2CA0F4E5-6235-472F-9A19-2E2030F35754}" type="presParOf" srcId="{DF65E57A-F4E9-441F-84F5-9212912D23B0}" destId="{856CC9BD-2AD6-46B4-A0FA-0C82B30D25D3}" srcOrd="0" destOrd="0" presId="urn:microsoft.com/office/officeart/2018/2/layout/IconLabelList"/>
    <dgm:cxn modelId="{3855E223-2A6F-457A-9841-54B55F1B0627}" type="presParOf" srcId="{DF65E57A-F4E9-441F-84F5-9212912D23B0}" destId="{62BEC23C-5493-433D-B16B-C880BA4B19C6}" srcOrd="1" destOrd="0" presId="urn:microsoft.com/office/officeart/2018/2/layout/IconLabelList"/>
    <dgm:cxn modelId="{CBBF6A91-790A-46A8-BDD8-622221CCCBB5}" type="presParOf" srcId="{DF65E57A-F4E9-441F-84F5-9212912D23B0}" destId="{DFD7013D-8453-4A76-8C5C-88273939C36F}" srcOrd="2" destOrd="0" presId="urn:microsoft.com/office/officeart/2018/2/layout/IconLabelList"/>
    <dgm:cxn modelId="{CB097355-20A9-462D-9776-FC4581AFA7B7}" type="presParOf" srcId="{AB3A5979-42C9-42E2-ACF4-353D86301BC5}" destId="{872C4CC7-2B4F-4A85-B2D3-EFD8517A5025}" srcOrd="1" destOrd="0" presId="urn:microsoft.com/office/officeart/2018/2/layout/IconLabelList"/>
    <dgm:cxn modelId="{2E8C667B-3627-4618-A39C-27C0C5010983}" type="presParOf" srcId="{AB3A5979-42C9-42E2-ACF4-353D86301BC5}" destId="{0649BF5F-4F87-4785-BAD9-C075CDCB74CE}" srcOrd="2" destOrd="0" presId="urn:microsoft.com/office/officeart/2018/2/layout/IconLabelList"/>
    <dgm:cxn modelId="{B2C2CF14-34E7-491B-8FDB-A85C52D5637A}" type="presParOf" srcId="{0649BF5F-4F87-4785-BAD9-C075CDCB74CE}" destId="{D92C8B8C-6F93-47D8-ABF0-DC3E2F50F6C8}" srcOrd="0" destOrd="0" presId="urn:microsoft.com/office/officeart/2018/2/layout/IconLabelList"/>
    <dgm:cxn modelId="{63B6D0F7-DBB2-4AA1-97DD-7DA28A6944C9}" type="presParOf" srcId="{0649BF5F-4F87-4785-BAD9-C075CDCB74CE}" destId="{6FCE2DC6-2F65-42EC-941C-37130E8319CF}" srcOrd="1" destOrd="0" presId="urn:microsoft.com/office/officeart/2018/2/layout/IconLabelList"/>
    <dgm:cxn modelId="{50E5BF51-1B42-4645-9EC2-B451064649E9}" type="presParOf" srcId="{0649BF5F-4F87-4785-BAD9-C075CDCB74CE}" destId="{6E4437EC-54A0-47C1-B295-3E4238B10939}" srcOrd="2" destOrd="0" presId="urn:microsoft.com/office/officeart/2018/2/layout/IconLabelList"/>
    <dgm:cxn modelId="{6244A57A-7031-4AE8-B392-6297BB4D926E}" type="presParOf" srcId="{AB3A5979-42C9-42E2-ACF4-353D86301BC5}" destId="{40A8157B-B458-433B-8826-B3EB3AACE90B}" srcOrd="3" destOrd="0" presId="urn:microsoft.com/office/officeart/2018/2/layout/IconLabelList"/>
    <dgm:cxn modelId="{3D73EAF8-3584-4693-8D57-46417E26C10F}" type="presParOf" srcId="{AB3A5979-42C9-42E2-ACF4-353D86301BC5}" destId="{7F0C0D30-BECF-4E2D-9BF0-BDCFA7DBD2FC}" srcOrd="4" destOrd="0" presId="urn:microsoft.com/office/officeart/2018/2/layout/IconLabelList"/>
    <dgm:cxn modelId="{EAC08BA3-ABFE-490E-9D05-9733509AD456}" type="presParOf" srcId="{7F0C0D30-BECF-4E2D-9BF0-BDCFA7DBD2FC}" destId="{38CDD8E2-A6A1-47EA-AA1A-E8637F2B5389}" srcOrd="0" destOrd="0" presId="urn:microsoft.com/office/officeart/2018/2/layout/IconLabelList"/>
    <dgm:cxn modelId="{29642C76-67D5-486A-BC8A-74D61FB8988A}" type="presParOf" srcId="{7F0C0D30-BECF-4E2D-9BF0-BDCFA7DBD2FC}" destId="{B4423FBB-6DF9-4F1C-9F04-82599C67FAFC}" srcOrd="1" destOrd="0" presId="urn:microsoft.com/office/officeart/2018/2/layout/IconLabelList"/>
    <dgm:cxn modelId="{6EE663BE-D155-4411-88B7-D7A79BA2C013}" type="presParOf" srcId="{7F0C0D30-BECF-4E2D-9BF0-BDCFA7DBD2FC}" destId="{3ED35C6F-96FA-4A52-ACFD-A8318D9004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1781C-2E3A-443C-AB5E-261D4E564F9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0BA40-3C27-4928-A2AA-B90358FE38B4}">
      <dgm:prSet custT="1"/>
      <dgm:spPr/>
      <dgm:t>
        <a:bodyPr/>
        <a:lstStyle/>
        <a:p>
          <a:pPr algn="ctr"/>
          <a:r>
            <a:rPr lang="en-US" sz="2400" b="1" dirty="0"/>
            <a:t>2 PRIMARY</a:t>
          </a:r>
          <a:endParaRPr lang="en-US" sz="2400" dirty="0"/>
        </a:p>
      </dgm:t>
    </dgm:pt>
    <dgm:pt modelId="{1E99957F-3015-4803-95DA-FD1F0C87101A}" type="parTrans" cxnId="{28911D52-3784-4842-9094-0DAD12F3D581}">
      <dgm:prSet/>
      <dgm:spPr/>
      <dgm:t>
        <a:bodyPr/>
        <a:lstStyle/>
        <a:p>
          <a:endParaRPr lang="en-US"/>
        </a:p>
      </dgm:t>
    </dgm:pt>
    <dgm:pt modelId="{E723782B-A875-4C38-86BF-0A8B12CEFBC7}" type="sibTrans" cxnId="{28911D52-3784-4842-9094-0DAD12F3D581}">
      <dgm:prSet/>
      <dgm:spPr/>
      <dgm:t>
        <a:bodyPr/>
        <a:lstStyle/>
        <a:p>
          <a:endParaRPr lang="en-US"/>
        </a:p>
      </dgm:t>
    </dgm:pt>
    <dgm:pt modelId="{32B9CAF6-3D16-4928-AB9D-3E7D30DA2398}">
      <dgm:prSet custT="1"/>
      <dgm:spPr/>
      <dgm:t>
        <a:bodyPr/>
        <a:lstStyle/>
        <a:p>
          <a:pPr algn="l"/>
          <a:r>
            <a:rPr lang="en-US" sz="1800" dirty="0"/>
            <a:t>Digital Collections Repository</a:t>
          </a:r>
          <a:br>
            <a:rPr lang="en-US" sz="1100" dirty="0"/>
          </a:br>
          <a:endParaRPr lang="en-US" sz="1100" dirty="0"/>
        </a:p>
      </dgm:t>
    </dgm:pt>
    <dgm:pt modelId="{37C8CE0B-0D72-497B-AB2E-3C1F1B5118D8}" type="parTrans" cxnId="{65D86DD8-FE60-40E7-BEDE-179C5FC5DE15}">
      <dgm:prSet/>
      <dgm:spPr/>
      <dgm:t>
        <a:bodyPr/>
        <a:lstStyle/>
        <a:p>
          <a:endParaRPr lang="en-US"/>
        </a:p>
      </dgm:t>
    </dgm:pt>
    <dgm:pt modelId="{C5F14AC1-C095-4B31-8E15-51C4C02FA626}" type="sibTrans" cxnId="{65D86DD8-FE60-40E7-BEDE-179C5FC5DE15}">
      <dgm:prSet/>
      <dgm:spPr/>
      <dgm:t>
        <a:bodyPr/>
        <a:lstStyle/>
        <a:p>
          <a:endParaRPr lang="en-US"/>
        </a:p>
      </dgm:t>
    </dgm:pt>
    <dgm:pt modelId="{98339BDF-4644-4420-98CB-CB326D4F7C3D}">
      <dgm:prSet custT="1"/>
      <dgm:spPr/>
      <dgm:t>
        <a:bodyPr/>
        <a:lstStyle/>
        <a:p>
          <a:r>
            <a:rPr lang="en-US" sz="2400" b="1" dirty="0"/>
            <a:t>4 TERTIARY</a:t>
          </a:r>
          <a:endParaRPr lang="en-US" sz="2400" dirty="0"/>
        </a:p>
      </dgm:t>
    </dgm:pt>
    <dgm:pt modelId="{85EFE04D-D6D8-4108-9BDC-3AA1EBAB0C6F}" type="parTrans" cxnId="{0E9573D1-0770-41C0-A746-F5A10C68DDB6}">
      <dgm:prSet/>
      <dgm:spPr/>
      <dgm:t>
        <a:bodyPr/>
        <a:lstStyle/>
        <a:p>
          <a:endParaRPr lang="en-US"/>
        </a:p>
      </dgm:t>
    </dgm:pt>
    <dgm:pt modelId="{5610D5B2-6BD9-4901-A47D-A8E0FED7EB7D}" type="sibTrans" cxnId="{0E9573D1-0770-41C0-A746-F5A10C68DDB6}">
      <dgm:prSet/>
      <dgm:spPr/>
      <dgm:t>
        <a:bodyPr/>
        <a:lstStyle/>
        <a:p>
          <a:endParaRPr lang="en-US"/>
        </a:p>
      </dgm:t>
    </dgm:pt>
    <dgm:pt modelId="{E4250D52-E091-4F73-B51E-50041DCFB96C}">
      <dgm:prSet custT="1"/>
      <dgm:spPr/>
      <dgm:t>
        <a:bodyPr/>
        <a:lstStyle/>
        <a:p>
          <a:pPr algn="l"/>
          <a:r>
            <a:rPr lang="en-US" sz="1800" dirty="0"/>
            <a:t>Research Data Repository</a:t>
          </a:r>
        </a:p>
      </dgm:t>
    </dgm:pt>
    <dgm:pt modelId="{ECFDD2B0-61FC-4A8A-BA98-E68E01C5591B}" type="sibTrans" cxnId="{1701BC03-E0FF-4281-9961-E241A8A01F20}">
      <dgm:prSet/>
      <dgm:spPr/>
      <dgm:t>
        <a:bodyPr/>
        <a:lstStyle/>
        <a:p>
          <a:endParaRPr lang="en-US"/>
        </a:p>
      </dgm:t>
    </dgm:pt>
    <dgm:pt modelId="{E7C06719-7902-4B2D-A6B4-150A08DC27DF}" type="parTrans" cxnId="{1701BC03-E0FF-4281-9961-E241A8A01F20}">
      <dgm:prSet/>
      <dgm:spPr/>
      <dgm:t>
        <a:bodyPr/>
        <a:lstStyle/>
        <a:p>
          <a:endParaRPr lang="en-US"/>
        </a:p>
      </dgm:t>
    </dgm:pt>
    <dgm:pt modelId="{A1949FC2-6505-4960-8EAF-F45EEF038EE1}">
      <dgm:prSet/>
      <dgm:spPr/>
      <dgm:t>
        <a:bodyPr/>
        <a:lstStyle/>
        <a:p>
          <a:r>
            <a:rPr lang="en-US" sz="1200" dirty="0"/>
            <a:t>Electronic Thesis and Dissertation Management System </a:t>
          </a:r>
        </a:p>
      </dgm:t>
    </dgm:pt>
    <dgm:pt modelId="{D8FB1834-A0BA-4CC8-99B3-A5C9ECF6268A}" type="sibTrans" cxnId="{D579A052-3BDA-4E4C-BA3E-B489C52FC4E0}">
      <dgm:prSet/>
      <dgm:spPr/>
      <dgm:t>
        <a:bodyPr/>
        <a:lstStyle/>
        <a:p>
          <a:endParaRPr lang="en-US"/>
        </a:p>
      </dgm:t>
    </dgm:pt>
    <dgm:pt modelId="{BCABD873-2AB0-4720-8B62-2409168BCA20}" type="parTrans" cxnId="{D579A052-3BDA-4E4C-BA3E-B489C52FC4E0}">
      <dgm:prSet/>
      <dgm:spPr/>
      <dgm:t>
        <a:bodyPr/>
        <a:lstStyle/>
        <a:p>
          <a:endParaRPr lang="en-US"/>
        </a:p>
      </dgm:t>
    </dgm:pt>
    <dgm:pt modelId="{C2858497-5C7E-4799-9AC4-B12A54B4660A}">
      <dgm:prSet/>
      <dgm:spPr/>
      <dgm:t>
        <a:bodyPr/>
        <a:lstStyle/>
        <a:p>
          <a:r>
            <a:rPr lang="en-US" sz="1200" dirty="0"/>
            <a:t>User Interface/Content Management Software</a:t>
          </a:r>
        </a:p>
      </dgm:t>
    </dgm:pt>
    <dgm:pt modelId="{8092B521-B881-4868-BD73-2AB08F5368EA}" type="sibTrans" cxnId="{8411DD2E-906A-441A-9C66-B190C8BB0BB0}">
      <dgm:prSet/>
      <dgm:spPr/>
      <dgm:t>
        <a:bodyPr/>
        <a:lstStyle/>
        <a:p>
          <a:endParaRPr lang="en-US"/>
        </a:p>
      </dgm:t>
    </dgm:pt>
    <dgm:pt modelId="{92F64CE4-1399-4CBC-B94A-F69FAE871756}" type="parTrans" cxnId="{8411DD2E-906A-441A-9C66-B190C8BB0BB0}">
      <dgm:prSet/>
      <dgm:spPr/>
      <dgm:t>
        <a:bodyPr/>
        <a:lstStyle/>
        <a:p>
          <a:endParaRPr lang="en-US"/>
        </a:p>
      </dgm:t>
    </dgm:pt>
    <dgm:pt modelId="{BCFCF076-495C-4E47-A603-750F3D5D9E85}">
      <dgm:prSet custT="1"/>
      <dgm:spPr/>
      <dgm:t>
        <a:bodyPr/>
        <a:lstStyle/>
        <a:p>
          <a:r>
            <a:rPr lang="en-US" sz="1200" dirty="0"/>
            <a:t>Identity Management System</a:t>
          </a:r>
        </a:p>
      </dgm:t>
    </dgm:pt>
    <dgm:pt modelId="{1108E394-2915-4FEE-9867-EA22A91AF284}" type="parTrans" cxnId="{F4BE4D78-CE2E-49E0-BF1B-E03ACF903E3A}">
      <dgm:prSet/>
      <dgm:spPr/>
    </dgm:pt>
    <dgm:pt modelId="{A05BF4DE-EF01-4011-8905-3447E7CAD9C8}" type="sibTrans" cxnId="{F4BE4D78-CE2E-49E0-BF1B-E03ACF903E3A}">
      <dgm:prSet/>
      <dgm:spPr/>
    </dgm:pt>
    <dgm:pt modelId="{B46983D7-5AF4-4FA2-A8E3-921772C00D5B}">
      <dgm:prSet custT="1"/>
      <dgm:spPr/>
      <dgm:t>
        <a:bodyPr/>
        <a:lstStyle/>
        <a:p>
          <a:r>
            <a:rPr lang="en-US" sz="1200" dirty="0"/>
            <a:t>Open Academic Journal Software</a:t>
          </a:r>
        </a:p>
      </dgm:t>
    </dgm:pt>
    <dgm:pt modelId="{898A6D8D-D55C-457C-9A87-1AE2315F656C}" type="parTrans" cxnId="{12FD17AA-7C5B-40E3-8D6D-93C058F05D57}">
      <dgm:prSet/>
      <dgm:spPr/>
    </dgm:pt>
    <dgm:pt modelId="{68D64438-20FA-49B2-8C22-A4F417F5ACFC}" type="sibTrans" cxnId="{12FD17AA-7C5B-40E3-8D6D-93C058F05D57}">
      <dgm:prSet/>
      <dgm:spPr/>
    </dgm:pt>
    <dgm:pt modelId="{811ECBBE-EAA9-4704-BAC0-5F0A472C3D06}" type="pres">
      <dgm:prSet presAssocID="{0891781C-2E3A-443C-AB5E-261D4E564F95}" presName="cycle" presStyleCnt="0">
        <dgm:presLayoutVars>
          <dgm:dir/>
          <dgm:resizeHandles val="exact"/>
        </dgm:presLayoutVars>
      </dgm:prSet>
      <dgm:spPr/>
    </dgm:pt>
    <dgm:pt modelId="{9A54EAF7-C038-4F21-B9F8-2DCAAE0052E7}" type="pres">
      <dgm:prSet presAssocID="{3780BA40-3C27-4928-A2AA-B90358FE38B4}" presName="dummy" presStyleCnt="0"/>
      <dgm:spPr/>
    </dgm:pt>
    <dgm:pt modelId="{0F9F82B3-617F-463F-807E-A6B4EFD0365E}" type="pres">
      <dgm:prSet presAssocID="{3780BA40-3C27-4928-A2AA-B90358FE38B4}" presName="node" presStyleLbl="revTx" presStyleIdx="0" presStyleCnt="2" custScaleX="102168" custRadScaleRad="93085" custRadScaleInc="-298996">
        <dgm:presLayoutVars>
          <dgm:bulletEnabled val="1"/>
        </dgm:presLayoutVars>
      </dgm:prSet>
      <dgm:spPr/>
    </dgm:pt>
    <dgm:pt modelId="{756105E2-35C6-4485-8B91-BE4CE4931694}" type="pres">
      <dgm:prSet presAssocID="{E723782B-A875-4C38-86BF-0A8B12CEFBC7}" presName="sibTrans" presStyleLbl="node1" presStyleIdx="0" presStyleCnt="2"/>
      <dgm:spPr/>
    </dgm:pt>
    <dgm:pt modelId="{4224D3ED-5179-4172-8D76-24098B523F9D}" type="pres">
      <dgm:prSet presAssocID="{98339BDF-4644-4420-98CB-CB326D4F7C3D}" presName="dummy" presStyleCnt="0"/>
      <dgm:spPr/>
    </dgm:pt>
    <dgm:pt modelId="{1B6DE6C1-3A9F-44E3-8F56-7DDDD4973569}" type="pres">
      <dgm:prSet presAssocID="{98339BDF-4644-4420-98CB-CB326D4F7C3D}" presName="node" presStyleLbl="revTx" presStyleIdx="1" presStyleCnt="2" custRadScaleRad="126529" custRadScaleInc="-299206">
        <dgm:presLayoutVars>
          <dgm:bulletEnabled val="1"/>
        </dgm:presLayoutVars>
      </dgm:prSet>
      <dgm:spPr/>
    </dgm:pt>
    <dgm:pt modelId="{A3E4BAFF-03B8-4A81-A451-76424EDB7F22}" type="pres">
      <dgm:prSet presAssocID="{5610D5B2-6BD9-4901-A47D-A8E0FED7EB7D}" presName="sibTrans" presStyleLbl="node1" presStyleIdx="1" presStyleCnt="2"/>
      <dgm:spPr/>
    </dgm:pt>
  </dgm:ptLst>
  <dgm:cxnLst>
    <dgm:cxn modelId="{1701BC03-E0FF-4281-9961-E241A8A01F20}" srcId="{3780BA40-3C27-4928-A2AA-B90358FE38B4}" destId="{E4250D52-E091-4F73-B51E-50041DCFB96C}" srcOrd="0" destOrd="0" parTransId="{E7C06719-7902-4B2D-A6B4-150A08DC27DF}" sibTransId="{ECFDD2B0-61FC-4A8A-BA98-E68E01C5591B}"/>
    <dgm:cxn modelId="{8411DD2E-906A-441A-9C66-B190C8BB0BB0}" srcId="{98339BDF-4644-4420-98CB-CB326D4F7C3D}" destId="{C2858497-5C7E-4799-9AC4-B12A54B4660A}" srcOrd="3" destOrd="0" parTransId="{92F64CE4-1399-4CBC-B94A-F69FAE871756}" sibTransId="{8092B521-B881-4868-BD73-2AB08F5368EA}"/>
    <dgm:cxn modelId="{66312D34-E00F-4201-8B08-E6169F0A2D4F}" type="presOf" srcId="{32B9CAF6-3D16-4928-AB9D-3E7D30DA2398}" destId="{0F9F82B3-617F-463F-807E-A6B4EFD0365E}" srcOrd="0" destOrd="2" presId="urn:microsoft.com/office/officeart/2005/8/layout/cycle1"/>
    <dgm:cxn modelId="{E3B18C49-5727-4A31-A0A8-F93C2A180A43}" type="presOf" srcId="{3780BA40-3C27-4928-A2AA-B90358FE38B4}" destId="{0F9F82B3-617F-463F-807E-A6B4EFD0365E}" srcOrd="0" destOrd="0" presId="urn:microsoft.com/office/officeart/2005/8/layout/cycle1"/>
    <dgm:cxn modelId="{6046C26D-711E-4366-9B60-B08BA1D1525F}" type="presOf" srcId="{98339BDF-4644-4420-98CB-CB326D4F7C3D}" destId="{1B6DE6C1-3A9F-44E3-8F56-7DDDD4973569}" srcOrd="0" destOrd="0" presId="urn:microsoft.com/office/officeart/2005/8/layout/cycle1"/>
    <dgm:cxn modelId="{28911D52-3784-4842-9094-0DAD12F3D581}" srcId="{0891781C-2E3A-443C-AB5E-261D4E564F95}" destId="{3780BA40-3C27-4928-A2AA-B90358FE38B4}" srcOrd="0" destOrd="0" parTransId="{1E99957F-3015-4803-95DA-FD1F0C87101A}" sibTransId="{E723782B-A875-4C38-86BF-0A8B12CEFBC7}"/>
    <dgm:cxn modelId="{D579A052-3BDA-4E4C-BA3E-B489C52FC4E0}" srcId="{98339BDF-4644-4420-98CB-CB326D4F7C3D}" destId="{A1949FC2-6505-4960-8EAF-F45EEF038EE1}" srcOrd="0" destOrd="0" parTransId="{BCABD873-2AB0-4720-8B62-2409168BCA20}" sibTransId="{D8FB1834-A0BA-4CC8-99B3-A5C9ECF6268A}"/>
    <dgm:cxn modelId="{6242DB72-9987-422B-AAAF-F25850D2ED36}" type="presOf" srcId="{B46983D7-5AF4-4FA2-A8E3-921772C00D5B}" destId="{1B6DE6C1-3A9F-44E3-8F56-7DDDD4973569}" srcOrd="0" destOrd="3" presId="urn:microsoft.com/office/officeart/2005/8/layout/cycle1"/>
    <dgm:cxn modelId="{F4BE4D78-CE2E-49E0-BF1B-E03ACF903E3A}" srcId="{98339BDF-4644-4420-98CB-CB326D4F7C3D}" destId="{BCFCF076-495C-4E47-A603-750F3D5D9E85}" srcOrd="1" destOrd="0" parTransId="{1108E394-2915-4FEE-9867-EA22A91AF284}" sibTransId="{A05BF4DE-EF01-4011-8905-3447E7CAD9C8}"/>
    <dgm:cxn modelId="{FA611292-C130-4DF5-ACE5-D72609CFCC11}" type="presOf" srcId="{0891781C-2E3A-443C-AB5E-261D4E564F95}" destId="{811ECBBE-EAA9-4704-BAC0-5F0A472C3D06}" srcOrd="0" destOrd="0" presId="urn:microsoft.com/office/officeart/2005/8/layout/cycle1"/>
    <dgm:cxn modelId="{C532619F-4D24-4783-9030-61BA85F68C43}" type="presOf" srcId="{A1949FC2-6505-4960-8EAF-F45EEF038EE1}" destId="{1B6DE6C1-3A9F-44E3-8F56-7DDDD4973569}" srcOrd="0" destOrd="1" presId="urn:microsoft.com/office/officeart/2005/8/layout/cycle1"/>
    <dgm:cxn modelId="{794C61A6-1525-42D9-81B6-3342458A8721}" type="presOf" srcId="{C2858497-5C7E-4799-9AC4-B12A54B4660A}" destId="{1B6DE6C1-3A9F-44E3-8F56-7DDDD4973569}" srcOrd="0" destOrd="4" presId="urn:microsoft.com/office/officeart/2005/8/layout/cycle1"/>
    <dgm:cxn modelId="{12FD17AA-7C5B-40E3-8D6D-93C058F05D57}" srcId="{98339BDF-4644-4420-98CB-CB326D4F7C3D}" destId="{B46983D7-5AF4-4FA2-A8E3-921772C00D5B}" srcOrd="2" destOrd="0" parTransId="{898A6D8D-D55C-457C-9A87-1AE2315F656C}" sibTransId="{68D64438-20FA-49B2-8C22-A4F417F5ACFC}"/>
    <dgm:cxn modelId="{62C487AB-A14A-468E-BCBA-0875515270B3}" type="presOf" srcId="{E4250D52-E091-4F73-B51E-50041DCFB96C}" destId="{0F9F82B3-617F-463F-807E-A6B4EFD0365E}" srcOrd="0" destOrd="1" presId="urn:microsoft.com/office/officeart/2005/8/layout/cycle1"/>
    <dgm:cxn modelId="{294795B3-2A89-4995-B6EC-D438B2E48C3D}" type="presOf" srcId="{BCFCF076-495C-4E47-A603-750F3D5D9E85}" destId="{1B6DE6C1-3A9F-44E3-8F56-7DDDD4973569}" srcOrd="0" destOrd="2" presId="urn:microsoft.com/office/officeart/2005/8/layout/cycle1"/>
    <dgm:cxn modelId="{89F028C8-ADD1-4E0E-904F-2D455B92DF7A}" type="presOf" srcId="{E723782B-A875-4C38-86BF-0A8B12CEFBC7}" destId="{756105E2-35C6-4485-8B91-BE4CE4931694}" srcOrd="0" destOrd="0" presId="urn:microsoft.com/office/officeart/2005/8/layout/cycle1"/>
    <dgm:cxn modelId="{0E9573D1-0770-41C0-A746-F5A10C68DDB6}" srcId="{0891781C-2E3A-443C-AB5E-261D4E564F95}" destId="{98339BDF-4644-4420-98CB-CB326D4F7C3D}" srcOrd="1" destOrd="0" parTransId="{85EFE04D-D6D8-4108-9BDC-3AA1EBAB0C6F}" sibTransId="{5610D5B2-6BD9-4901-A47D-A8E0FED7EB7D}"/>
    <dgm:cxn modelId="{65D86DD8-FE60-40E7-BEDE-179C5FC5DE15}" srcId="{3780BA40-3C27-4928-A2AA-B90358FE38B4}" destId="{32B9CAF6-3D16-4928-AB9D-3E7D30DA2398}" srcOrd="1" destOrd="0" parTransId="{37C8CE0B-0D72-497B-AB2E-3C1F1B5118D8}" sibTransId="{C5F14AC1-C095-4B31-8E15-51C4C02FA626}"/>
    <dgm:cxn modelId="{14A65FE5-CE09-490B-83AE-2BB77E047F1B}" type="presOf" srcId="{5610D5B2-6BD9-4901-A47D-A8E0FED7EB7D}" destId="{A3E4BAFF-03B8-4A81-A451-76424EDB7F22}" srcOrd="0" destOrd="0" presId="urn:microsoft.com/office/officeart/2005/8/layout/cycle1"/>
    <dgm:cxn modelId="{1CA19D73-5111-426B-A005-9636DE4455ED}" type="presParOf" srcId="{811ECBBE-EAA9-4704-BAC0-5F0A472C3D06}" destId="{9A54EAF7-C038-4F21-B9F8-2DCAAE0052E7}" srcOrd="0" destOrd="0" presId="urn:microsoft.com/office/officeart/2005/8/layout/cycle1"/>
    <dgm:cxn modelId="{0FFBD427-64C3-4C0B-BDC7-0D5CA16DB9B5}" type="presParOf" srcId="{811ECBBE-EAA9-4704-BAC0-5F0A472C3D06}" destId="{0F9F82B3-617F-463F-807E-A6B4EFD0365E}" srcOrd="1" destOrd="0" presId="urn:microsoft.com/office/officeart/2005/8/layout/cycle1"/>
    <dgm:cxn modelId="{3D8CB7EF-67F2-4DE0-821C-36A208A8605F}" type="presParOf" srcId="{811ECBBE-EAA9-4704-BAC0-5F0A472C3D06}" destId="{756105E2-35C6-4485-8B91-BE4CE4931694}" srcOrd="2" destOrd="0" presId="urn:microsoft.com/office/officeart/2005/8/layout/cycle1"/>
    <dgm:cxn modelId="{12B83BED-B5BC-416B-A4F7-A382BD6E59C9}" type="presParOf" srcId="{811ECBBE-EAA9-4704-BAC0-5F0A472C3D06}" destId="{4224D3ED-5179-4172-8D76-24098B523F9D}" srcOrd="3" destOrd="0" presId="urn:microsoft.com/office/officeart/2005/8/layout/cycle1"/>
    <dgm:cxn modelId="{DE9AEFBD-394E-4228-A5BC-413AF89FA938}" type="presParOf" srcId="{811ECBBE-EAA9-4704-BAC0-5F0A472C3D06}" destId="{1B6DE6C1-3A9F-44E3-8F56-7DDDD4973569}" srcOrd="4" destOrd="0" presId="urn:microsoft.com/office/officeart/2005/8/layout/cycle1"/>
    <dgm:cxn modelId="{A9F60AAC-E7D8-49FC-AD4E-7A16CCE50B6E}" type="presParOf" srcId="{811ECBBE-EAA9-4704-BAC0-5F0A472C3D06}" destId="{A3E4BAFF-03B8-4A81-A451-76424EDB7F22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CC9BD-2AD6-46B4-A0FA-0C82B30D25D3}">
      <dsp:nvSpPr>
        <dsp:cNvPr id="0" name=""/>
        <dsp:cNvSpPr/>
      </dsp:nvSpPr>
      <dsp:spPr>
        <a:xfrm>
          <a:off x="2336159" y="2228882"/>
          <a:ext cx="746718" cy="746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7013D-8453-4A76-8C5C-88273939C36F}">
      <dsp:nvSpPr>
        <dsp:cNvPr id="0" name=""/>
        <dsp:cNvSpPr/>
      </dsp:nvSpPr>
      <dsp:spPr>
        <a:xfrm>
          <a:off x="2007910" y="3162203"/>
          <a:ext cx="1659374" cy="6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Customizable Components</a:t>
          </a:r>
        </a:p>
      </dsp:txBody>
      <dsp:txXfrm>
        <a:off x="2007910" y="3162203"/>
        <a:ext cx="1659374" cy="663750"/>
      </dsp:txXfrm>
    </dsp:sp>
    <dsp:sp modelId="{D92C8B8C-6F93-47D8-ABF0-DC3E2F50F6C8}">
      <dsp:nvSpPr>
        <dsp:cNvPr id="0" name=""/>
        <dsp:cNvSpPr/>
      </dsp:nvSpPr>
      <dsp:spPr>
        <a:xfrm>
          <a:off x="3183245" y="242969"/>
          <a:ext cx="746718" cy="746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437EC-54A0-47C1-B295-3E4238B10939}">
      <dsp:nvSpPr>
        <dsp:cNvPr id="0" name=""/>
        <dsp:cNvSpPr/>
      </dsp:nvSpPr>
      <dsp:spPr>
        <a:xfrm>
          <a:off x="2726917" y="1243441"/>
          <a:ext cx="1659374" cy="6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Active Developer Communities</a:t>
          </a:r>
        </a:p>
      </dsp:txBody>
      <dsp:txXfrm>
        <a:off x="2726917" y="1243441"/>
        <a:ext cx="1659374" cy="663750"/>
      </dsp:txXfrm>
    </dsp:sp>
    <dsp:sp modelId="{38CDD8E2-A6A1-47EA-AA1A-E8637F2B5389}">
      <dsp:nvSpPr>
        <dsp:cNvPr id="0" name=""/>
        <dsp:cNvSpPr/>
      </dsp:nvSpPr>
      <dsp:spPr>
        <a:xfrm>
          <a:off x="1021408" y="251772"/>
          <a:ext cx="746718" cy="7467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35C6F-96FA-4A52-ACFD-A8318D9004CA}">
      <dsp:nvSpPr>
        <dsp:cNvPr id="0" name=""/>
        <dsp:cNvSpPr/>
      </dsp:nvSpPr>
      <dsp:spPr>
        <a:xfrm>
          <a:off x="585029" y="1172893"/>
          <a:ext cx="1659374" cy="6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Open Source Software</a:t>
          </a:r>
        </a:p>
      </dsp:txBody>
      <dsp:txXfrm>
        <a:off x="585029" y="1172893"/>
        <a:ext cx="1659374" cy="663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F82B3-617F-463F-807E-A6B4EFD0365E}">
      <dsp:nvSpPr>
        <dsp:cNvPr id="0" name=""/>
        <dsp:cNvSpPr/>
      </dsp:nvSpPr>
      <dsp:spPr>
        <a:xfrm>
          <a:off x="83862" y="1458028"/>
          <a:ext cx="2115534" cy="207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 PRIMARY</a:t>
          </a:r>
          <a:endParaRPr 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Research Data Repository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Digital Collections Repository</a:t>
          </a:r>
          <a:br>
            <a:rPr lang="en-US" sz="1100" kern="1200" dirty="0"/>
          </a:br>
          <a:endParaRPr lang="en-US" sz="1100" kern="1200" dirty="0"/>
        </a:p>
      </dsp:txBody>
      <dsp:txXfrm>
        <a:off x="83862" y="1458028"/>
        <a:ext cx="2115534" cy="2070643"/>
      </dsp:txXfrm>
    </dsp:sp>
    <dsp:sp modelId="{756105E2-35C6-4485-8B91-BE4CE4931694}">
      <dsp:nvSpPr>
        <dsp:cNvPr id="0" name=""/>
        <dsp:cNvSpPr/>
      </dsp:nvSpPr>
      <dsp:spPr>
        <a:xfrm>
          <a:off x="669005" y="463242"/>
          <a:ext cx="4261241" cy="4261241"/>
        </a:xfrm>
        <a:prstGeom prst="circularArrow">
          <a:avLst>
            <a:gd name="adj1" fmla="val 9476"/>
            <a:gd name="adj2" fmla="val 684293"/>
            <a:gd name="adj3" fmla="val 18480880"/>
            <a:gd name="adj4" fmla="val 13327833"/>
            <a:gd name="adj5" fmla="val 11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DE6C1-3A9F-44E3-8F56-7DDDD4973569}">
      <dsp:nvSpPr>
        <dsp:cNvPr id="0" name=""/>
        <dsp:cNvSpPr/>
      </dsp:nvSpPr>
      <dsp:spPr>
        <a:xfrm>
          <a:off x="3387113" y="1492412"/>
          <a:ext cx="2070643" cy="207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4 TERTIARY</a:t>
          </a:r>
          <a:endParaRPr lang="en-US" sz="2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Electronic Thesis and Dissertation Management System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Identity Management System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Open Academic Journal Software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User Interface/Content Management Software</a:t>
          </a:r>
        </a:p>
      </dsp:txBody>
      <dsp:txXfrm>
        <a:off x="3387113" y="1492412"/>
        <a:ext cx="2070643" cy="2070643"/>
      </dsp:txXfrm>
    </dsp:sp>
    <dsp:sp modelId="{A3E4BAFF-03B8-4A81-A451-76424EDB7F22}">
      <dsp:nvSpPr>
        <dsp:cNvPr id="0" name=""/>
        <dsp:cNvSpPr/>
      </dsp:nvSpPr>
      <dsp:spPr>
        <a:xfrm>
          <a:off x="671193" y="297534"/>
          <a:ext cx="4261241" cy="4261241"/>
        </a:xfrm>
        <a:prstGeom prst="circularArrow">
          <a:avLst>
            <a:gd name="adj1" fmla="val 9476"/>
            <a:gd name="adj2" fmla="val 684293"/>
            <a:gd name="adj3" fmla="val 7683375"/>
            <a:gd name="adj4" fmla="val 2525278"/>
            <a:gd name="adj5" fmla="val 11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3A3B1-E279-415D-870F-83DC649F17F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490CB-1275-401A-B7D3-E8710F3A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Ecosystem Metaphor Look at Relationships in the Digital Environment</a:t>
            </a:r>
            <a:br>
              <a:rPr lang="en-US"/>
            </a:br>
            <a:r>
              <a:rPr lang="en-US"/>
              <a:t> Specifically Focuses Upon the Discrete Component Relationships with the Networked Digital Environment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490CB-1275-401A-B7D3-E8710F3A4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Ecosystem Metaphor Look at Relationships in the Digital Environment</a:t>
            </a:r>
            <a:br>
              <a:rPr lang="en-US" dirty="0"/>
            </a:br>
            <a:r>
              <a:rPr lang="en-US" dirty="0"/>
              <a:t> Specifically Focuses Upon the Discrete Component Relationships with the Networked Digital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490CB-1275-401A-B7D3-E8710F3A4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4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CB5C-9868-4999-9C2C-1CA61D018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BC8EE-2D46-48AC-92D3-73BCBA304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BEDD2-97DB-4093-9225-9F008A9E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493F9-BFE4-46F8-B034-CD7ADAA5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B3AAD-A67C-40DC-9A28-651D59A2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EB45-FED4-454E-AD51-A903E70B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7E078-1778-4B33-AAD9-3BDE42D1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92141-B5C0-4115-96E9-B8357D81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CAB23-74F7-49C0-B479-34EE553E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0C5A-D7CA-4B6E-BABB-BB77FEC1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31375-DB50-4BE9-B31B-AEB0E3F72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6DF41-DADA-41B5-9857-70263C8BA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D0293-F165-451F-B448-5ED1BC97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EE503-FBE0-4798-95F9-64AA63C4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829FE-C319-4ED0-A9F6-F3CAD014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4963-84BC-4715-95AC-6A7323E9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19947-AF39-4D23-B547-26F2114A8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91DA0-E94B-41C1-900D-B7156A5C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AB075-1481-487F-923E-2F00AA60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B127-A754-4BD8-A268-B08408BE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8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51EA-8B7D-41A4-9DDE-9DD42EEE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2006A-CE27-4094-9F5D-217C9158F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0C0B-64F4-4C7C-A0EA-F6D885D5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B15D-C2C6-4C8A-8AA0-1AB985E9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DC010-2618-4AC0-A5AA-B3400865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6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8C3E-B203-44BE-9E73-1AF3253C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3EF9-0F3A-44A5-8A12-6DEBE2A0D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BAD95-AD2F-4EB7-B488-34C15E18A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361BF-772B-4A08-B592-420026C1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C9EF-E871-48C2-9858-ED6442B4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8ACA2-5E22-46B9-8142-DAC0D5EB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7242-6840-44B1-8F0C-EBA1A877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72141-FC0B-4FFB-90CF-841FC26D3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27BC0-876B-4C60-99CC-84E1C79B6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63AF0-4A8B-4B68-AEBB-85C0FBCA0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31FAF-E236-426C-B587-E468D6EED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F3D32-F648-41A0-9290-FE03A63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3B0BC-CAE2-402E-8874-C4F4FAF6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DC7A3-A7A7-4DCF-845C-523208F2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6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B692-A04D-4FDA-9BF9-5DAFFF6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8607B-ED32-46E7-95F5-102C3E85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DF910-E420-4143-9FA0-11E2BB1D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24013-9628-4E39-BFC8-88AF98B0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1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1F65E-70F5-4412-8DF2-EC31014C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CB63F-E791-44F5-B1BC-915B6BBF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3B5E9-AFFB-44E8-A0E6-9FEA607E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CE09-049C-4578-9836-683FC2E3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9BD49-FC50-48B9-BF09-5C74F5DD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31CF4-F8DF-403E-A5E3-7C4403A66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63483-DB09-4084-A571-5AEBB6AF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045CE-34ED-4572-823D-736AF2C4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66D24-9AE1-4D2B-8430-2CC91FC4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6761-5549-4CCF-88D3-FB5C8B0D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CB74D-DA3F-4367-BB09-8AFD61C72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7DF11-1523-49ED-836D-806ADABE3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5A4BA-20F2-4F68-872E-8B6FDB29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6DAA8-5B18-41E9-B8D2-3808A5F5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B41CE-1F8C-42D6-BE2B-54EF96B7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3999D-907C-450F-89C9-B1106FED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22595-4F73-48B6-B351-9442BDDC4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A6952-3A03-441A-810F-1A00CDBEC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C1A59-911E-4762-8378-217F961CF3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08473-658A-4905-AA96-BB97B6EF0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37AAF-A479-40B5-9BF9-6A2855913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3846-85B1-461F-872D-93FA4F81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8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rayuzwyshyn.n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xhibits.library.txstate.edu/thewittliffcollections/exhibits/show/santiago-tafolla-collection/rev-tafolla" TargetMode="External"/><Relationship Id="rId2" Type="http://schemas.openxmlformats.org/officeDocument/2006/relationships/hyperlink" Target="http://exhibits.library.txstate.edu/thewittliffcollections/exhibits/show/the-national-tour-of-tex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hyperlink" Target="http://www.library.txstate.edu/about/departments/dws/faculty-digitization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rary.txstate.edu/services/faculty-staff/digital-web-services.html" TargetMode="External"/><Relationship Id="rId3" Type="http://schemas.openxmlformats.org/officeDocument/2006/relationships/hyperlink" Target="https://www.library.txstate.edu/" TargetMode="External"/><Relationship Id="rId7" Type="http://schemas.openxmlformats.org/officeDocument/2006/relationships/hyperlink" Target="https://www.tdl.org/etds/" TargetMode="External"/><Relationship Id="rId2" Type="http://schemas.openxmlformats.org/officeDocument/2006/relationships/hyperlink" Target="https://www.researchgate.net/publication/336923249_Developing_an_Open_Source_Digital_Scholarship_Eco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uides.library.txstate.edu/researcherprofile/orcidTexas" TargetMode="External"/><Relationship Id="rId5" Type="http://schemas.openxmlformats.org/officeDocument/2006/relationships/hyperlink" Target="https://dataverse.tdl.org/dataverse/txstate" TargetMode="External"/><Relationship Id="rId4" Type="http://schemas.openxmlformats.org/officeDocument/2006/relationships/hyperlink" Target="https://digital.library.txstate.ed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erse.org/" TargetMode="External"/><Relationship Id="rId7" Type="http://schemas.openxmlformats.org/officeDocument/2006/relationships/hyperlink" Target="https://www.tdl.org/etds/" TargetMode="External"/><Relationship Id="rId2" Type="http://schemas.openxmlformats.org/officeDocument/2006/relationships/hyperlink" Target="https://duraspace.org/dsp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org/" TargetMode="External"/><Relationship Id="rId5" Type="http://schemas.openxmlformats.org/officeDocument/2006/relationships/hyperlink" Target="https://pkp.sfu.ca/ojs/" TargetMode="External"/><Relationship Id="rId4" Type="http://schemas.openxmlformats.org/officeDocument/2006/relationships/hyperlink" Target="https://omeka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uzwyshyn@txstate.edu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yuzwyshyn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verse.tdl.org/dataverse/txstat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96E6-862F-4656-B049-C90AA06F7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25364" y="3143378"/>
            <a:ext cx="9570783" cy="1497998"/>
          </a:xfrm>
        </p:spPr>
        <p:txBody>
          <a:bodyPr anchor="t">
            <a:noAutofit/>
          </a:bodyPr>
          <a:lstStyle/>
          <a:p>
            <a:r>
              <a:rPr lang="en-US" b="1" dirty="0"/>
              <a:t>Digital Scholarship </a:t>
            </a:r>
            <a:br>
              <a:rPr lang="en-US" b="1" dirty="0"/>
            </a:br>
            <a:r>
              <a:rPr lang="en-US" b="1" dirty="0"/>
              <a:t>Ecosystems </a:t>
            </a:r>
            <a:br>
              <a:rPr lang="en-US" b="1" dirty="0"/>
            </a:br>
            <a:r>
              <a:rPr lang="en-US" b="1" dirty="0"/>
              <a:t>for Open Science</a:t>
            </a:r>
            <a:br>
              <a:rPr lang="en-US" b="1" dirty="0"/>
            </a:br>
            <a:r>
              <a:rPr lang="en-US" sz="2400" b="1" dirty="0"/>
              <a:t>Lightning Talk</a:t>
            </a:r>
            <a:br>
              <a:rPr lang="en-US" b="1" dirty="0"/>
            </a:br>
            <a:br>
              <a:rPr lang="en-US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4A791-7A02-4340-9572-17EE87F99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590" y="6051350"/>
            <a:ext cx="6639575" cy="823602"/>
          </a:xfrm>
        </p:spPr>
        <p:txBody>
          <a:bodyPr anchor="b">
            <a:normAutofit fontScale="92500" lnSpcReduction="20000"/>
          </a:bodyPr>
          <a:lstStyle/>
          <a:p>
            <a:pPr algn="l"/>
            <a:r>
              <a:rPr lang="en-US" sz="1300" b="1" dirty="0"/>
              <a:t>Ray Uzwyshyn, Ph.D. MBA MLIS</a:t>
            </a:r>
            <a:br>
              <a:rPr lang="en-US" sz="1300" b="1" dirty="0"/>
            </a:br>
            <a:r>
              <a:rPr lang="en-US" sz="1300" b="1" dirty="0">
                <a:hlinkClick r:id="rId2"/>
              </a:rPr>
              <a:t>http://rayuzwyshyn.net</a:t>
            </a:r>
            <a:r>
              <a:rPr lang="en-US" sz="1300" b="1" dirty="0"/>
              <a:t> </a:t>
            </a:r>
            <a:br>
              <a:rPr lang="en-US" sz="1300" b="1" dirty="0"/>
            </a:br>
            <a:r>
              <a:rPr lang="en-US" sz="1300" b="1" dirty="0"/>
              <a:t>Director, Collections and Digital Services</a:t>
            </a:r>
            <a:br>
              <a:rPr lang="en-US" sz="1300" b="1" dirty="0"/>
            </a:br>
            <a:r>
              <a:rPr lang="en-US" sz="1300" b="1" dirty="0"/>
              <a:t>Texas State University Libraries</a:t>
            </a:r>
            <a:br>
              <a:rPr lang="en-US" sz="1300" b="1" dirty="0"/>
            </a:br>
            <a:endParaRPr lang="en-US" sz="1300" b="1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CFEAC5-CB8E-48EA-B7E9-F41458B0A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0" r="-3" b="-3"/>
          <a:stretch/>
        </p:blipFill>
        <p:spPr>
          <a:xfrm>
            <a:off x="3639395" y="10"/>
            <a:ext cx="4023360" cy="298023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73DF66-EF7D-45E5-9D0A-E076945867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r="37276"/>
          <a:stretch/>
        </p:blipFill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80868-C01D-4F2E-B63A-AA14AB0E0027}"/>
              </a:ext>
            </a:extLst>
          </p:cNvPr>
          <p:cNvSpPr txBox="1"/>
          <p:nvPr/>
        </p:nvSpPr>
        <p:spPr>
          <a:xfrm>
            <a:off x="5394826" y="6016875"/>
            <a:ext cx="29485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Presented for  AI for Data Discovery,   Reuse and Open Science Symposium, Carnegie Mellon University</a:t>
            </a:r>
            <a:br>
              <a:rPr lang="en-US" sz="1300" b="1" dirty="0"/>
            </a:br>
            <a:r>
              <a:rPr lang="en-US" sz="1300" b="1" dirty="0"/>
              <a:t>October 20, 2020</a:t>
            </a:r>
          </a:p>
        </p:txBody>
      </p:sp>
    </p:spTree>
    <p:extLst>
      <p:ext uri="{BB962C8B-B14F-4D97-AF65-F5344CB8AC3E}">
        <p14:creationId xmlns:p14="http://schemas.microsoft.com/office/powerpoint/2010/main" val="1025441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017" y="190540"/>
            <a:ext cx="1208598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Together, These Research Ecosystem Components</a:t>
            </a:r>
            <a:br>
              <a:rPr lang="en-US" sz="4000" dirty="0"/>
            </a:br>
            <a:r>
              <a:rPr lang="en-US" sz="2200" b="1" dirty="0"/>
              <a:t>Open Amazing Possibilities For Digital Scholarship &amp; Collaboration Opportunities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4999" y="1905000"/>
            <a:ext cx="5676897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 Complex Multimedia Archives</a:t>
            </a:r>
            <a:br>
              <a:rPr lang="en-US" b="1" dirty="0"/>
            </a:br>
            <a:r>
              <a:rPr lang="en-US" b="1" dirty="0"/>
              <a:t>(Cognitive Cartographies) </a:t>
            </a:r>
            <a:br>
              <a:rPr lang="en-US" b="1" dirty="0"/>
            </a:br>
            <a:endParaRPr lang="en-US" sz="2000" b="1" dirty="0"/>
          </a:p>
          <a:p>
            <a:pPr marL="0" indent="0">
              <a:buNone/>
            </a:pPr>
            <a:br>
              <a:rPr lang="en-US" dirty="0">
                <a:hlinkClick r:id="rId2"/>
              </a:rPr>
            </a:br>
            <a:br>
              <a:rPr lang="en-US" sz="2400" dirty="0"/>
            </a:br>
            <a:r>
              <a:rPr lang="en-US" b="1" dirty="0"/>
              <a:t>Digital Archives/ETD Projects </a:t>
            </a:r>
            <a:br>
              <a:rPr lang="en-US" sz="2900" b="1" dirty="0"/>
            </a:br>
            <a:br>
              <a:rPr lang="en-US" sz="2000" dirty="0"/>
            </a:br>
            <a:br>
              <a:rPr lang="en-US" sz="2600" dirty="0"/>
            </a:br>
            <a:br>
              <a:rPr lang="en-US" sz="2900" dirty="0"/>
            </a:br>
            <a:r>
              <a:rPr lang="en-US" b="1" dirty="0"/>
              <a:t>Online Exhibits/ Online Academic Journals</a:t>
            </a:r>
            <a:br>
              <a:rPr lang="en-US" sz="2400" b="1" dirty="0"/>
            </a:br>
            <a:br>
              <a:rPr lang="en-US" sz="2300" dirty="0">
                <a:hlinkClick r:id="rId3"/>
              </a:rPr>
            </a:br>
            <a:br>
              <a:rPr lang="en-US" sz="2300" dirty="0"/>
            </a:br>
            <a:r>
              <a:rPr lang="en-US" b="1" dirty="0"/>
              <a:t>Interactive Image Archives/Data &amp; Research Projects </a:t>
            </a:r>
            <a:br>
              <a:rPr lang="en-US" sz="2400" dirty="0"/>
            </a:br>
            <a:br>
              <a:rPr lang="en-US" sz="2400" dirty="0"/>
            </a:br>
            <a:endParaRPr lang="en-US" sz="2400" b="1" dirty="0"/>
          </a:p>
          <a:p>
            <a:pPr marL="0" indent="0">
              <a:buNone/>
            </a:pPr>
            <a:r>
              <a:rPr lang="en-US" sz="2900" b="1" dirty="0"/>
              <a:t>Digital Libraries, Research Documentation Projects</a:t>
            </a:r>
            <a:br>
              <a:rPr lang="en-US" sz="2900" b="1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br>
              <a:rPr lang="en-US" sz="2000" dirty="0">
                <a:hlinkClick r:id="rId4"/>
              </a:rPr>
            </a:br>
            <a:r>
              <a:rPr lang="en-US" sz="2000" dirty="0">
                <a:hlinkClick r:id="rId4"/>
              </a:rPr>
              <a:t>Faculty Digitization Proposals/Partnerships</a:t>
            </a:r>
            <a:r>
              <a:rPr lang="en-US" sz="2000" dirty="0"/>
              <a:t> 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Isosceles Triangle 1"/>
          <p:cNvSpPr/>
          <p:nvPr/>
        </p:nvSpPr>
        <p:spPr>
          <a:xfrm rot="10800000">
            <a:off x="1592093" y="1917412"/>
            <a:ext cx="3810000" cy="434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80329" y="2068748"/>
            <a:ext cx="97954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F23532-1BD3-4BE5-ACE8-34B6F6178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37" y="1941812"/>
            <a:ext cx="2455592" cy="1585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092" y="6212782"/>
            <a:ext cx="2118365" cy="4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549816" y="3886200"/>
            <a:ext cx="2165185" cy="467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541555" y="4660829"/>
            <a:ext cx="2118323" cy="45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541554" y="5389181"/>
            <a:ext cx="2203946" cy="47567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  <a:endCxn id="2" idx="0"/>
          </p:cNvCxnSpPr>
          <p:nvPr/>
        </p:nvCxnSpPr>
        <p:spPr>
          <a:xfrm>
            <a:off x="3469533" y="3526946"/>
            <a:ext cx="27560" cy="2733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99227" y="586479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Projects,Prototypes</a:t>
            </a:r>
            <a:r>
              <a:rPr lang="en-US" sz="1600" b="1" dirty="0"/>
              <a:t> Grant Partnerships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49477" y="4560298"/>
            <a:ext cx="0" cy="12275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32289" y="4190966"/>
            <a:ext cx="123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Complexity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873FAD-5045-4D53-9418-060417C7CAF5}"/>
              </a:ext>
            </a:extLst>
          </p:cNvPr>
          <p:cNvCxnSpPr>
            <a:cxnSpLocks/>
          </p:cNvCxnSpPr>
          <p:nvPr/>
        </p:nvCxnSpPr>
        <p:spPr>
          <a:xfrm>
            <a:off x="4680329" y="3123202"/>
            <a:ext cx="97954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FB34-5C66-4CE5-A24D-DB5E7343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4" y="129184"/>
            <a:ext cx="112739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6700" dirty="0"/>
              <a:t>Assessment and Results</a:t>
            </a:r>
            <a:br>
              <a:rPr lang="en-US" dirty="0"/>
            </a:br>
            <a:r>
              <a:rPr lang="en-US" sz="2800" dirty="0"/>
              <a:t>Quantitative and Qualitative Measures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B2479-D075-400B-8DB3-2D68B1263C3F}"/>
              </a:ext>
            </a:extLst>
          </p:cNvPr>
          <p:cNvSpPr/>
          <p:nvPr/>
        </p:nvSpPr>
        <p:spPr>
          <a:xfrm>
            <a:off x="9048749" y="458252"/>
            <a:ext cx="296300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Annual Usage Growth</a:t>
            </a:r>
            <a:br>
              <a:rPr lang="en-US" dirty="0"/>
            </a:br>
            <a:r>
              <a:rPr lang="en-US" dirty="0"/>
              <a:t>(Downloads, Number of Items, ORCID ID’s </a:t>
            </a:r>
            <a:br>
              <a:rPr lang="en-US" dirty="0"/>
            </a:br>
            <a:r>
              <a:rPr lang="en-US" dirty="0"/>
              <a:t>and Hosted Journals)</a:t>
            </a:r>
          </a:p>
          <a:p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br>
              <a:rPr lang="en-US" sz="2400" dirty="0"/>
            </a:br>
            <a:br>
              <a:rPr lang="en-US" sz="2400" dirty="0"/>
            </a:br>
            <a:r>
              <a:rPr lang="en-US" dirty="0" err="1"/>
              <a:t>LibQual</a:t>
            </a:r>
            <a:r>
              <a:rPr lang="en-US" dirty="0"/>
              <a:t> Biannual Survey 2013-2019, Faculty and Student System Perceptions, Comments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E026AA-8E19-468F-A3FB-EE3B94CC0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32" y="5234166"/>
            <a:ext cx="6252342" cy="1225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0F206-7F0A-4618-8C57-405E6358E06B}"/>
              </a:ext>
            </a:extLst>
          </p:cNvPr>
          <p:cNvSpPr txBox="1"/>
          <p:nvPr/>
        </p:nvSpPr>
        <p:spPr>
          <a:xfrm>
            <a:off x="324950" y="1464272"/>
            <a:ext cx="1543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Ecosystem Implemented in Stages, 2014-2019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6937FE-7056-49EA-82CD-0ABFC8A87D50}"/>
              </a:ext>
            </a:extLst>
          </p:cNvPr>
          <p:cNvGraphicFramePr>
            <a:graphicFrameLocks noGrp="1"/>
          </p:cNvGraphicFramePr>
          <p:nvPr/>
        </p:nvGraphicFramePr>
        <p:xfrm>
          <a:off x="2212974" y="1596961"/>
          <a:ext cx="6721474" cy="3296641"/>
        </p:xfrm>
        <a:graphic>
          <a:graphicData uri="http://schemas.openxmlformats.org/drawingml/2006/table">
            <a:tbl>
              <a:tblPr firstRow="1" firstCol="1" bandRow="1"/>
              <a:tblGrid>
                <a:gridCol w="958978">
                  <a:extLst>
                    <a:ext uri="{9D8B030D-6E8A-4147-A177-3AD203B41FA5}">
                      <a16:colId xmlns:a16="http://schemas.microsoft.com/office/drawing/2014/main" val="2355885191"/>
                    </a:ext>
                  </a:extLst>
                </a:gridCol>
                <a:gridCol w="960416">
                  <a:extLst>
                    <a:ext uri="{9D8B030D-6E8A-4147-A177-3AD203B41FA5}">
                      <a16:colId xmlns:a16="http://schemas.microsoft.com/office/drawing/2014/main" val="3036533258"/>
                    </a:ext>
                  </a:extLst>
                </a:gridCol>
                <a:gridCol w="960416">
                  <a:extLst>
                    <a:ext uri="{9D8B030D-6E8A-4147-A177-3AD203B41FA5}">
                      <a16:colId xmlns:a16="http://schemas.microsoft.com/office/drawing/2014/main" val="2194153925"/>
                    </a:ext>
                  </a:extLst>
                </a:gridCol>
                <a:gridCol w="960416">
                  <a:extLst>
                    <a:ext uri="{9D8B030D-6E8A-4147-A177-3AD203B41FA5}">
                      <a16:colId xmlns:a16="http://schemas.microsoft.com/office/drawing/2014/main" val="2541743887"/>
                    </a:ext>
                  </a:extLst>
                </a:gridCol>
                <a:gridCol w="960416">
                  <a:extLst>
                    <a:ext uri="{9D8B030D-6E8A-4147-A177-3AD203B41FA5}">
                      <a16:colId xmlns:a16="http://schemas.microsoft.com/office/drawing/2014/main" val="827644429"/>
                    </a:ext>
                  </a:extLst>
                </a:gridCol>
                <a:gridCol w="960416">
                  <a:extLst>
                    <a:ext uri="{9D8B030D-6E8A-4147-A177-3AD203B41FA5}">
                      <a16:colId xmlns:a16="http://schemas.microsoft.com/office/drawing/2014/main" val="962860892"/>
                    </a:ext>
                  </a:extLst>
                </a:gridCol>
                <a:gridCol w="960416">
                  <a:extLst>
                    <a:ext uri="{9D8B030D-6E8A-4147-A177-3AD203B41FA5}">
                      <a16:colId xmlns:a16="http://schemas.microsoft.com/office/drawing/2014/main" val="2304019485"/>
                    </a:ext>
                  </a:extLst>
                </a:gridCol>
              </a:tblGrid>
              <a:tr h="262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63493"/>
                  </a:ext>
                </a:extLst>
              </a:tr>
              <a:tr h="240267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Downloads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981837"/>
                  </a:ext>
                </a:extLst>
              </a:tr>
              <a:tr h="240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DSpace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326,762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318,742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385,163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341,224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972,359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1,010,349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822864"/>
                  </a:ext>
                </a:extLst>
              </a:tr>
              <a:tr h="240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136,985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158,240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200,373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328,420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470,437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505,658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04841"/>
                  </a:ext>
                </a:extLst>
              </a:tr>
              <a:tr h="240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Dataverse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237707"/>
                  </a:ext>
                </a:extLst>
              </a:tr>
              <a:tr h="391546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Items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563958"/>
                  </a:ext>
                </a:extLst>
              </a:tr>
              <a:tr h="240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DSpace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450206"/>
                  </a:ext>
                </a:extLst>
              </a:tr>
              <a:tr h="240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76397"/>
                  </a:ext>
                </a:extLst>
              </a:tr>
              <a:tr h="240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Dataverse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702819"/>
                  </a:ext>
                </a:extLst>
              </a:tr>
              <a:tr h="240267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ORCID IDs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070821"/>
                  </a:ext>
                </a:extLst>
              </a:tr>
              <a:tr h="240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718904"/>
                  </a:ext>
                </a:extLst>
              </a:tr>
              <a:tr h="240267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Hosted Journals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092943"/>
                  </a:ext>
                </a:extLst>
              </a:tr>
              <a:tr h="240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OJS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433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32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F907-3517-48D5-9747-1E47A87B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23" y="591344"/>
            <a:ext cx="3200400" cy="41991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Further References,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Papers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&amp; Working Examples</a:t>
            </a:r>
          </a:p>
        </p:txBody>
      </p:sp>
      <p:sp>
        <p:nvSpPr>
          <p:cNvPr id="34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C412-903F-45C9-AC29-570BEDB5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13515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Uzwyshyn, R. 2020 </a:t>
            </a:r>
            <a:r>
              <a:rPr lang="en-US" sz="2200" b="1" dirty="0"/>
              <a:t>Developing an Open Source Digital Scholarship Ecosystem (Preprint)</a:t>
            </a:r>
            <a:r>
              <a:rPr lang="en-US" sz="2200" dirty="0"/>
              <a:t>. ICEIT2020.  Oxford, UK. </a:t>
            </a:r>
            <a:r>
              <a:rPr lang="en-US" sz="1600" dirty="0">
                <a:hlinkClick r:id="rId2"/>
              </a:rPr>
              <a:t>https://www.researchgate.net/publication/336923249_Developing_an_Open_Source_Digital_Scholarship_Ecosystem</a:t>
            </a:r>
            <a:endParaRPr lang="en-US" sz="1600" dirty="0"/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Texas State University Libraries Website. </a:t>
            </a:r>
            <a:r>
              <a:rPr lang="en-US" sz="2000" dirty="0">
                <a:hlinkClick r:id="rId3"/>
              </a:rPr>
              <a:t>https://www.library.txstate.edu/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Texas State Digital Collections Repository </a:t>
            </a:r>
            <a:r>
              <a:rPr lang="en-US" sz="2000" dirty="0">
                <a:hlinkClick r:id="rId4"/>
              </a:rPr>
              <a:t>https://digital.library.txstate.edu/</a:t>
            </a:r>
            <a:br>
              <a:rPr lang="en-US" sz="2000" dirty="0"/>
            </a:br>
            <a:r>
              <a:rPr lang="en-US" sz="2000" dirty="0"/>
              <a:t>Texas State Data Research Repository </a:t>
            </a:r>
            <a:r>
              <a:rPr lang="en-US" sz="2000" dirty="0">
                <a:hlinkClick r:id="rId5"/>
              </a:rPr>
              <a:t>https://dataverse.tdl.org/dataverse/txstate</a:t>
            </a:r>
            <a:br>
              <a:rPr lang="en-US" sz="2000" dirty="0"/>
            </a:br>
            <a:r>
              <a:rPr lang="en-US" sz="2000" dirty="0"/>
              <a:t>Texas State Online Research Identity Management System: 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https://guides.library.txstate.edu/researcherprofile/orcidTexas</a:t>
            </a:r>
            <a:r>
              <a:rPr lang="en-US" sz="2000" dirty="0"/>
              <a:t>  State Electronic Thesis and Dissertation Management (VIREO): </a:t>
            </a:r>
            <a:r>
              <a:rPr lang="en-US" sz="2000" dirty="0">
                <a:hlinkClick r:id="rId7"/>
              </a:rPr>
              <a:t>https://www.tdl.org/etds/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Texas State Digital &amp; Web Services: </a:t>
            </a:r>
            <a:br>
              <a:rPr lang="en-US" sz="2000" dirty="0"/>
            </a:br>
            <a:r>
              <a:rPr lang="en-US" sz="2000" dirty="0">
                <a:hlinkClick r:id="rId8"/>
              </a:rPr>
              <a:t>https://www.library.txstate.edu/services/faculty-staff/digital-web-services.html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83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F907-3517-48D5-9747-1E47A87B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06" y="978474"/>
            <a:ext cx="3145864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Further  Links to Open Source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Software  &amp; Downloads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C412-903F-45C9-AC29-570BEDB5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696" y="953293"/>
            <a:ext cx="3577422" cy="5585619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Dspace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https://duraspace.org/dspace/</a:t>
            </a:r>
            <a:b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Dataverse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https://dataverse.org/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Omeka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https://omeka.org/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Journal Systems 3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https://pkp.sfu.ca/ojs/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ORCID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https://orcid.org/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Vireo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https://www.tdl.org/etds/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17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4A06-1C15-4524-A2F3-5F3020EE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569" y="2103437"/>
            <a:ext cx="541879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Questions, Comments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AE467-6F61-46F6-8571-473F3A6B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5" y="1605064"/>
            <a:ext cx="5001331" cy="2700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85A9E-B930-4069-9A43-CBCAE0BAF7C6}"/>
              </a:ext>
            </a:extLst>
          </p:cNvPr>
          <p:cNvSpPr txBox="1"/>
          <p:nvPr/>
        </p:nvSpPr>
        <p:spPr>
          <a:xfrm>
            <a:off x="6729798" y="4305782"/>
            <a:ext cx="500633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Ray Uzwyshyn, Ph.D.  MBA MLIS</a:t>
            </a:r>
            <a:br>
              <a:rPr lang="en-US" dirty="0"/>
            </a:br>
            <a:r>
              <a:rPr lang="en-US" dirty="0"/>
              <a:t>Director, Collections and Digital Services</a:t>
            </a:r>
            <a:br>
              <a:rPr lang="en-US" dirty="0"/>
            </a:br>
            <a:r>
              <a:rPr lang="en-US" dirty="0"/>
              <a:t>Texas State University Libraries</a:t>
            </a:r>
            <a:br>
              <a:rPr lang="en-US" dirty="0"/>
            </a:br>
            <a:r>
              <a:rPr lang="en-US" dirty="0">
                <a:hlinkClick r:id="rId3"/>
              </a:rPr>
              <a:t>ruzwyshyn@txstate.edu</a:t>
            </a:r>
            <a:r>
              <a:rPr lang="en-US" dirty="0"/>
              <a:t>, 512-245-5687</a:t>
            </a:r>
            <a:br>
              <a:rPr lang="en-US" dirty="0"/>
            </a:br>
            <a:r>
              <a:rPr lang="en-US" dirty="0">
                <a:hlinkClick r:id="rId4"/>
              </a:rPr>
              <a:t>http://rayuzwyshyn.net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95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A6413-024B-4A30-BEF5-2F306DD1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22" y="879543"/>
            <a:ext cx="6062422" cy="12256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 Digital Scholarship Ecosystem for Open Science?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22BFF7-E3AC-4878-A5A5-7E4A3470E1D8}"/>
              </a:ext>
            </a:extLst>
          </p:cNvPr>
          <p:cNvSpPr txBox="1"/>
          <p:nvPr/>
        </p:nvSpPr>
        <p:spPr>
          <a:xfrm>
            <a:off x="552016" y="1904859"/>
            <a:ext cx="5666547" cy="364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Network of Several Software Components to Enable Research Faculty and Graduate Students and Raise Research Profiles</a:t>
            </a:r>
          </a:p>
        </p:txBody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04B25E8-C4CC-457B-BD75-7A600207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58" y="0"/>
            <a:ext cx="5669723" cy="3512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27B29-E026-48B1-8FC2-C2370EF6A5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53"/>
          <a:stretch/>
        </p:blipFill>
        <p:spPr>
          <a:xfrm>
            <a:off x="6595067" y="3501154"/>
            <a:ext cx="5666547" cy="33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7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C072-9CEF-424E-832D-7591B876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287" y="5791197"/>
            <a:ext cx="6465287" cy="13242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2400" dirty="0"/>
            </a:br>
            <a:r>
              <a:rPr lang="en-US" sz="1800" dirty="0"/>
              <a:t>Collocating Open Source Digital Components in a Networked Research Ecosystem Enables Larger Connections and/or Network Effects raising the  value for  the researcher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21E971-282A-4D97-8756-981F29A429FE}"/>
              </a:ext>
            </a:extLst>
          </p:cNvPr>
          <p:cNvSpPr txBox="1"/>
          <p:nvPr/>
        </p:nvSpPr>
        <p:spPr>
          <a:xfrm>
            <a:off x="5650467" y="4055388"/>
            <a:ext cx="5372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dirty="0"/>
              <a:t>Simple Larger Idea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0FCA52-2D9D-495F-9E16-E68E94AA4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5012" y="970291"/>
            <a:ext cx="3268391" cy="1838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F6EA90-FDB4-4555-BC34-57B1B6812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67" y="1889526"/>
            <a:ext cx="3761969" cy="2773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885A34-CCD3-4E47-8055-14ED2A21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682" y="764110"/>
            <a:ext cx="3332614" cy="22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89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2BD0-5E92-4AEB-90CD-64D90596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306" y="891927"/>
            <a:ext cx="630463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dirty="0"/>
            </a:br>
            <a:r>
              <a:rPr lang="en-US" sz="4000" b="1" dirty="0"/>
              <a:t>What are the General Characteristics </a:t>
            </a:r>
            <a:br>
              <a:rPr lang="en-US" sz="4000" b="1" dirty="0"/>
            </a:br>
            <a:r>
              <a:rPr lang="en-US" sz="4000" b="1" dirty="0"/>
              <a:t>of  this Digital 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Scholarship Ecosystem?</a:t>
            </a: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7D55E1-2FD3-4CB3-AC3B-7DCCE018B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958"/>
            <a:ext cx="7159801" cy="4433509"/>
          </a:xfrm>
          <a:prstGeom prst="rect">
            <a:avLst/>
          </a:prstGeom>
        </p:spPr>
      </p:pic>
      <p:graphicFrame>
        <p:nvGraphicFramePr>
          <p:cNvPr id="17" name="TextBox 4">
            <a:extLst>
              <a:ext uri="{FF2B5EF4-FFF2-40B4-BE49-F238E27FC236}">
                <a16:creationId xmlns:a16="http://schemas.microsoft.com/office/drawing/2014/main" id="{F7DF46BA-D941-4E78-964F-8497841A1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087580"/>
              </p:ext>
            </p:extLst>
          </p:nvPr>
        </p:nvGraphicFramePr>
        <p:xfrm>
          <a:off x="7159801" y="2803870"/>
          <a:ext cx="5163444" cy="422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413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DC9681-2FBC-4761-A599-4ADFF694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46" y="1778238"/>
            <a:ext cx="5632054" cy="43966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78DBDA7-B593-4BA3-8EAE-2DE63C8E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19" y="371525"/>
            <a:ext cx="6172781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Digital Scholarship Ecosystem Consists of Six Open Source  Software Components</a:t>
            </a:r>
            <a:endParaRPr lang="en-US" sz="4000" dirty="0"/>
          </a:p>
        </p:txBody>
      </p:sp>
      <p:graphicFrame>
        <p:nvGraphicFramePr>
          <p:cNvPr id="15" name="TextBox 4">
            <a:extLst>
              <a:ext uri="{FF2B5EF4-FFF2-40B4-BE49-F238E27FC236}">
                <a16:creationId xmlns:a16="http://schemas.microsoft.com/office/drawing/2014/main" id="{AD03C934-DCC4-4E96-A728-8FBC75DA9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217505"/>
              </p:ext>
            </p:extLst>
          </p:nvPr>
        </p:nvGraphicFramePr>
        <p:xfrm>
          <a:off x="6526158" y="1466633"/>
          <a:ext cx="5457757" cy="501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730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B81B-0DA5-4375-805C-1C824B69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5" y="74771"/>
            <a:ext cx="1109882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dirty="0"/>
            </a:br>
            <a:r>
              <a:rPr lang="en-US" sz="4000" b="1" dirty="0"/>
              <a:t>Digital Ecosystem Components Together</a:t>
            </a:r>
            <a:br>
              <a:rPr lang="en-US" sz="4000" b="1" dirty="0"/>
            </a:br>
            <a:r>
              <a:rPr lang="en-US" sz="4000" b="1" dirty="0"/>
              <a:t> Enable  the Academic Research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CDC97-75B4-4A6D-97D0-7A5DC09A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975" y="1607489"/>
            <a:ext cx="6069623" cy="4552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36DE5-F90F-4B6B-85DB-7AA97C9A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9" y="1550339"/>
            <a:ext cx="5715000" cy="52482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5C8E073-1202-4C28-9209-B2C012AFA0DD}"/>
              </a:ext>
            </a:extLst>
          </p:cNvPr>
          <p:cNvSpPr/>
          <p:nvPr/>
        </p:nvSpPr>
        <p:spPr>
          <a:xfrm rot="2828502">
            <a:off x="-20441" y="3959435"/>
            <a:ext cx="3958696" cy="2426305"/>
          </a:xfrm>
          <a:prstGeom prst="ellipse">
            <a:avLst/>
          </a:prstGeom>
          <a:solidFill>
            <a:srgbClr val="4472C4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083F2-783B-4F2A-BF74-E19B24F74873}"/>
              </a:ext>
            </a:extLst>
          </p:cNvPr>
          <p:cNvSpPr/>
          <p:nvPr/>
        </p:nvSpPr>
        <p:spPr>
          <a:xfrm>
            <a:off x="6325766" y="2256472"/>
            <a:ext cx="2306366" cy="1750218"/>
          </a:xfrm>
          <a:prstGeom prst="ellipse">
            <a:avLst/>
          </a:prstGeom>
          <a:solidFill>
            <a:srgbClr val="4472C4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ABF1E7-D38D-47B7-B932-D7F3CB02C1C3}"/>
              </a:ext>
            </a:extLst>
          </p:cNvPr>
          <p:cNvSpPr/>
          <p:nvPr/>
        </p:nvSpPr>
        <p:spPr>
          <a:xfrm>
            <a:off x="6553486" y="4175696"/>
            <a:ext cx="5142035" cy="2580420"/>
          </a:xfrm>
          <a:prstGeom prst="ellipse">
            <a:avLst/>
          </a:prstGeom>
          <a:solidFill>
            <a:srgbClr val="4472C4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B0F9D0-9434-4989-9E9B-D2AD003FDEB4}"/>
              </a:ext>
            </a:extLst>
          </p:cNvPr>
          <p:cNvSpPr/>
          <p:nvPr/>
        </p:nvSpPr>
        <p:spPr>
          <a:xfrm rot="5400000">
            <a:off x="2797842" y="3134292"/>
            <a:ext cx="3695700" cy="2352674"/>
          </a:xfrm>
          <a:prstGeom prst="ellipse">
            <a:avLst/>
          </a:prstGeom>
          <a:solidFill>
            <a:srgbClr val="4472C4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1C105-5B5B-43AC-8A55-81D6733EEA45}"/>
              </a:ext>
            </a:extLst>
          </p:cNvPr>
          <p:cNvSpPr txBox="1"/>
          <p:nvPr/>
        </p:nvSpPr>
        <p:spPr>
          <a:xfrm>
            <a:off x="4153914" y="1730152"/>
            <a:ext cx="174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Pragmatic Levels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09798E-9786-47FC-8FBF-70282A08192F}"/>
              </a:ext>
            </a:extLst>
          </p:cNvPr>
          <p:cNvSpPr txBox="1"/>
          <p:nvPr/>
        </p:nvSpPr>
        <p:spPr>
          <a:xfrm>
            <a:off x="10107266" y="1874217"/>
            <a:ext cx="158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Abstract Levels</a:t>
            </a:r>
          </a:p>
        </p:txBody>
      </p:sp>
    </p:spTree>
    <p:extLst>
      <p:ext uri="{BB962C8B-B14F-4D97-AF65-F5344CB8AC3E}">
        <p14:creationId xmlns:p14="http://schemas.microsoft.com/office/powerpoint/2010/main" val="143455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A2D5-44B4-4BD2-A4DB-47D26895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38" y="472161"/>
            <a:ext cx="4860398" cy="1794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  #1 Research Data Repository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52241E-3729-4155-A3BE-0FF1E5F64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947" y="2142443"/>
            <a:ext cx="4385804" cy="4592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AF08C3-5982-4B74-BA52-7D088FFB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400" y="1649141"/>
            <a:ext cx="5835600" cy="3559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23AF97-371B-4CEC-977C-41D936584FBA}"/>
              </a:ext>
            </a:extLst>
          </p:cNvPr>
          <p:cNvSpPr txBox="1"/>
          <p:nvPr/>
        </p:nvSpPr>
        <p:spPr>
          <a:xfrm>
            <a:off x="7128850" y="5527633"/>
            <a:ext cx="4690743" cy="557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hlinkClick r:id="rId4"/>
              </a:rPr>
              <a:t>https://dataverse.tdl.org/dataverse/txstate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2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A1B5-631A-4BC2-AD49-1849096C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200" y="910514"/>
            <a:ext cx="555827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#2 Digital Collections Repository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Dspace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2EEBC-5480-421B-AAF4-B5E9FB536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6" y="360494"/>
            <a:ext cx="4399722" cy="4436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7DF43B-EC98-421C-98DD-00E4905887BF}"/>
              </a:ext>
            </a:extLst>
          </p:cNvPr>
          <p:cNvSpPr txBox="1"/>
          <p:nvPr/>
        </p:nvSpPr>
        <p:spPr>
          <a:xfrm>
            <a:off x="6501200" y="2578699"/>
            <a:ext cx="500633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Organizes, centralizes and makes  accessible </a:t>
            </a:r>
            <a:br>
              <a:rPr lang="en-US" sz="1500" dirty="0"/>
            </a:br>
            <a:r>
              <a:rPr lang="en-US" sz="1500" dirty="0"/>
              <a:t>research and knowledge generated by the institution’s research community (Research Faculty and Graduate Students):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/>
              <a:t>Pre-prints</a:t>
            </a:r>
            <a:br>
              <a:rPr lang="en-US" sz="1500" dirty="0"/>
            </a:br>
            <a:r>
              <a:rPr lang="en-US" sz="1500" dirty="0"/>
              <a:t>Faculty Publications</a:t>
            </a:r>
            <a:br>
              <a:rPr lang="en-US" sz="1500" dirty="0"/>
            </a:br>
            <a:r>
              <a:rPr lang="en-US" sz="1500" dirty="0"/>
              <a:t>White Papers</a:t>
            </a:r>
            <a:br>
              <a:rPr lang="en-US" sz="1500" dirty="0"/>
            </a:br>
            <a:r>
              <a:rPr lang="en-US" sz="1500" dirty="0"/>
              <a:t>Conference Presentations</a:t>
            </a:r>
            <a:br>
              <a:rPr lang="en-US" sz="1500" dirty="0"/>
            </a:br>
            <a:r>
              <a:rPr lang="en-US" sz="1500" dirty="0"/>
              <a:t>Graduate Student Theses</a:t>
            </a:r>
            <a:br>
              <a:rPr lang="en-US" sz="1500" dirty="0"/>
            </a:br>
            <a:r>
              <a:rPr lang="en-US" sz="1500" dirty="0"/>
              <a:t>and Dissertations</a:t>
            </a:r>
            <a:br>
              <a:rPr lang="en-US" sz="1500" dirty="0"/>
            </a:br>
            <a:br>
              <a:rPr lang="en-US" sz="1500" dirty="0"/>
            </a:br>
            <a:br>
              <a:rPr lang="en-US" sz="1500" dirty="0"/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17168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32D3-5AFF-4C2C-BEE7-B1802FA4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54" y="1054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Tertiary Components</a:t>
            </a:r>
            <a:br>
              <a:rPr lang="en-US" sz="7200" dirty="0"/>
            </a:br>
            <a:r>
              <a:rPr lang="en-US" sz="2700" dirty="0"/>
              <a:t>(OJS3, Vireo, </a:t>
            </a:r>
            <a:r>
              <a:rPr lang="en-US" sz="2700" dirty="0" err="1"/>
              <a:t>Omeka</a:t>
            </a:r>
            <a:r>
              <a:rPr lang="en-US" sz="2700" dirty="0"/>
              <a:t> &amp; ORCID)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F880708-1430-4550-BA0C-ABB5A727B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56" y="4230664"/>
            <a:ext cx="1143454" cy="11434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F17B7D-DEC7-49DD-8E9C-E2A27F5FC678}"/>
              </a:ext>
            </a:extLst>
          </p:cNvPr>
          <p:cNvSpPr txBox="1"/>
          <p:nvPr/>
        </p:nvSpPr>
        <p:spPr>
          <a:xfrm>
            <a:off x="3543300" y="4387402"/>
            <a:ext cx="77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User Interface/Content Management Software </a:t>
            </a:r>
            <a:r>
              <a:rPr lang="en-US" dirty="0"/>
              <a:t>providing a  gateway for complex research projects  -  linking text, image  media and datasets.</a:t>
            </a:r>
          </a:p>
        </p:txBody>
      </p:sp>
      <p:pic>
        <p:nvPicPr>
          <p:cNvPr id="11" name="Picture 10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0C8495A1-F89E-43B0-827B-494683E1D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2" y="1514792"/>
            <a:ext cx="1333328" cy="923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359853-8A27-4AAD-AB96-F2F55E97A05C}"/>
              </a:ext>
            </a:extLst>
          </p:cNvPr>
          <p:cNvSpPr/>
          <p:nvPr/>
        </p:nvSpPr>
        <p:spPr>
          <a:xfrm>
            <a:off x="3543300" y="1851911"/>
            <a:ext cx="8097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Open Access Academic Journal Software </a:t>
            </a:r>
            <a:r>
              <a:rPr lang="en-US" dirty="0">
                <a:solidFill>
                  <a:prstClr val="black"/>
                </a:solidFill>
              </a:rPr>
              <a:t>for refereed online journal creation and connections with  background research and datasets (i.e. </a:t>
            </a:r>
            <a:r>
              <a:rPr lang="en-US" dirty="0" err="1">
                <a:solidFill>
                  <a:prstClr val="black"/>
                </a:solidFill>
              </a:rPr>
              <a:t>Dataverse</a:t>
            </a:r>
            <a:r>
              <a:rPr lang="en-US" dirty="0">
                <a:solidFill>
                  <a:prstClr val="black"/>
                </a:solidFill>
              </a:rPr>
              <a:t>/</a:t>
            </a:r>
            <a:r>
              <a:rPr lang="en-US" dirty="0" err="1">
                <a:solidFill>
                  <a:prstClr val="black"/>
                </a:solidFill>
              </a:rPr>
              <a:t>Dspace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9AD19-4984-4FCF-BD7E-8DD00EE878E7}"/>
              </a:ext>
            </a:extLst>
          </p:cNvPr>
          <p:cNvSpPr txBox="1"/>
          <p:nvPr/>
        </p:nvSpPr>
        <p:spPr>
          <a:xfrm>
            <a:off x="3425688" y="2981157"/>
            <a:ext cx="8654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Electronic Thesis and Dissertation Management System </a:t>
            </a:r>
            <a:r>
              <a:rPr lang="en-US" dirty="0"/>
              <a:t>bridging the Graduate School Review process and connecting with the Collections and Data Repositories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9FEC3E-488C-44B7-AC96-12C71A170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57" y="2700526"/>
            <a:ext cx="2295895" cy="1181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741A81-3FB5-4F50-92BE-07AD020AE4C8}"/>
              </a:ext>
            </a:extLst>
          </p:cNvPr>
          <p:cNvSpPr txBox="1"/>
          <p:nvPr/>
        </p:nvSpPr>
        <p:spPr>
          <a:xfrm>
            <a:off x="3543300" y="5694125"/>
            <a:ext cx="8533785" cy="12343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Research Identity Management System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giving  researchers Unique ORCID ID’s to disambiguate  names and  allow aggregation of research profiles.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BCA54-A878-4B5A-AF94-23A6CC7B5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61" y="5694125"/>
            <a:ext cx="2295895" cy="6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89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917</Words>
  <Application>Microsoft Office PowerPoint</Application>
  <PresentationFormat>Widescreen</PresentationFormat>
  <Paragraphs>136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Digital Scholarship  Ecosystems  for Open Science Lightning Talk  </vt:lpstr>
      <vt:lpstr>What is a Digital Scholarship Ecosystem for Open Science? </vt:lpstr>
      <vt:lpstr> Collocating Open Source Digital Components in a Networked Research Ecosystem Enables Larger Connections and/or Network Effects raising the  value for  the researcher  </vt:lpstr>
      <vt:lpstr>  What are the General Characteristics  of  this Digital Scholarship Ecosystem?  </vt:lpstr>
      <vt:lpstr>Digital Scholarship Ecosystem Consists of Six Open Source  Software Components</vt:lpstr>
      <vt:lpstr> Digital Ecosystem Components Together  Enable  the Academic Research Cycle</vt:lpstr>
      <vt:lpstr>  #1 Research Data Repository</vt:lpstr>
      <vt:lpstr>#2 Digital Collections Repository (Dspace)</vt:lpstr>
      <vt:lpstr>Tertiary Components (OJS3, Vireo, Omeka &amp; ORCID)</vt:lpstr>
      <vt:lpstr>Together, These Research Ecosystem Components Open Amazing Possibilities For Digital Scholarship &amp; Collaboration Opportunities </vt:lpstr>
      <vt:lpstr> Assessment and Results Quantitative and Qualitative Measures</vt:lpstr>
      <vt:lpstr>Further References, Papers &amp; Working Examples</vt:lpstr>
      <vt:lpstr>Further  Links to Open Source Software  &amp; Downloads</vt:lpstr>
      <vt:lpstr>Questions,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Scholarship Ecosystems  for Open Science Lightning Talk  </dc:title>
  <dc:creator>Uzwyshyn, Raymond J</dc:creator>
  <cp:lastModifiedBy>Uzwyshyn, Raymond J</cp:lastModifiedBy>
  <cp:revision>10</cp:revision>
  <dcterms:created xsi:type="dcterms:W3CDTF">2020-10-16T19:49:25Z</dcterms:created>
  <dcterms:modified xsi:type="dcterms:W3CDTF">2020-10-17T12:23:31Z</dcterms:modified>
</cp:coreProperties>
</file>