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56" r:id="rId3"/>
    <p:sldId id="311" r:id="rId4"/>
    <p:sldId id="287" r:id="rId5"/>
    <p:sldId id="258" r:id="rId6"/>
    <p:sldId id="282" r:id="rId7"/>
    <p:sldId id="285" r:id="rId8"/>
    <p:sldId id="278" r:id="rId9"/>
    <p:sldId id="306" r:id="rId10"/>
    <p:sldId id="315" r:id="rId11"/>
    <p:sldId id="260" r:id="rId12"/>
    <p:sldId id="298" r:id="rId13"/>
    <p:sldId id="302" r:id="rId14"/>
    <p:sldId id="303" r:id="rId15"/>
    <p:sldId id="288" r:id="rId16"/>
    <p:sldId id="314" r:id="rId17"/>
    <p:sldId id="304" r:id="rId18"/>
    <p:sldId id="301" r:id="rId19"/>
    <p:sldId id="292" r:id="rId20"/>
    <p:sldId id="299" r:id="rId21"/>
    <p:sldId id="286" r:id="rId22"/>
    <p:sldId id="284" r:id="rId23"/>
    <p:sldId id="305" r:id="rId24"/>
    <p:sldId id="308" r:id="rId25"/>
    <p:sldId id="289" r:id="rId26"/>
    <p:sldId id="265" r:id="rId27"/>
    <p:sldId id="317" r:id="rId28"/>
    <p:sldId id="267" r:id="rId29"/>
    <p:sldId id="280" r:id="rId30"/>
    <p:sldId id="261" r:id="rId31"/>
    <p:sldId id="262" r:id="rId32"/>
    <p:sldId id="272" r:id="rId33"/>
    <p:sldId id="263" r:id="rId34"/>
    <p:sldId id="264" r:id="rId35"/>
    <p:sldId id="313" r:id="rId36"/>
    <p:sldId id="297" r:id="rId37"/>
    <p:sldId id="295" r:id="rId38"/>
    <p:sldId id="309" r:id="rId39"/>
    <p:sldId id="310" r:id="rId40"/>
    <p:sldId id="277" r:id="rId41"/>
    <p:sldId id="312" r:id="rId42"/>
    <p:sldId id="275" r:id="rId43"/>
    <p:sldId id="268" r:id="rId44"/>
    <p:sldId id="269" r:id="rId45"/>
    <p:sldId id="270" r:id="rId46"/>
    <p:sldId id="27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3" autoAdjust="0"/>
    <p:restoredTop sz="94660"/>
  </p:normalViewPr>
  <p:slideViewPr>
    <p:cSldViewPr>
      <p:cViewPr varScale="1">
        <p:scale>
          <a:sx n="72" d="100"/>
          <a:sy n="72" d="100"/>
        </p:scale>
        <p:origin x="151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BFCA61-26CD-476D-B52E-23EB5255D0C3}" type="doc">
      <dgm:prSet loTypeId="urn:microsoft.com/office/officeart/2005/8/layout/architecture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B1D18C2-D207-4970-871D-D19C61D05930}">
      <dgm:prSet phldrT="[Text]"/>
      <dgm:spPr/>
      <dgm:t>
        <a:bodyPr/>
        <a:lstStyle/>
        <a:p>
          <a:br>
            <a:rPr lang="en-US" dirty="0"/>
          </a:br>
          <a:r>
            <a:rPr lang="en-US" dirty="0"/>
            <a:t>Texas State Academic Research </a:t>
          </a:r>
          <a:br>
            <a:rPr lang="en-US" dirty="0"/>
          </a:br>
          <a:endParaRPr lang="en-US" dirty="0"/>
        </a:p>
      </dgm:t>
    </dgm:pt>
    <dgm:pt modelId="{C0D7F9D8-5F20-4561-9D3A-D9CB92A4A3F6}" type="parTrans" cxnId="{5ABDAB27-0A7E-4696-B43E-CD4AD6B33C6E}">
      <dgm:prSet/>
      <dgm:spPr/>
      <dgm:t>
        <a:bodyPr/>
        <a:lstStyle/>
        <a:p>
          <a:endParaRPr lang="en-US"/>
        </a:p>
      </dgm:t>
    </dgm:pt>
    <dgm:pt modelId="{2078B7F9-0EFC-47C2-ADB8-6D7E86A5885D}" type="sibTrans" cxnId="{5ABDAB27-0A7E-4696-B43E-CD4AD6B33C6E}">
      <dgm:prSet/>
      <dgm:spPr/>
      <dgm:t>
        <a:bodyPr/>
        <a:lstStyle/>
        <a:p>
          <a:endParaRPr lang="en-US"/>
        </a:p>
      </dgm:t>
    </dgm:pt>
    <dgm:pt modelId="{D4EFE2AB-3BCE-4FAC-9B53-782AB12030C0}">
      <dgm:prSet phldrT="[Text]"/>
      <dgm:spPr/>
      <dgm:t>
        <a:bodyPr/>
        <a:lstStyle/>
        <a:p>
          <a:r>
            <a:rPr lang="en-US" dirty="0"/>
            <a:t>Research Data</a:t>
          </a:r>
        </a:p>
      </dgm:t>
    </dgm:pt>
    <dgm:pt modelId="{2DE55EF1-F8C8-44BE-B36B-2204E99D6037}" type="parTrans" cxnId="{1CBAA937-4527-46C4-96B8-5FC0F35F8A67}">
      <dgm:prSet/>
      <dgm:spPr/>
      <dgm:t>
        <a:bodyPr/>
        <a:lstStyle/>
        <a:p>
          <a:endParaRPr lang="en-US"/>
        </a:p>
      </dgm:t>
    </dgm:pt>
    <dgm:pt modelId="{2433798E-782A-40D8-8165-5BBBA47773EE}" type="sibTrans" cxnId="{1CBAA937-4527-46C4-96B8-5FC0F35F8A67}">
      <dgm:prSet/>
      <dgm:spPr/>
      <dgm:t>
        <a:bodyPr/>
        <a:lstStyle/>
        <a:p>
          <a:endParaRPr lang="en-US"/>
        </a:p>
      </dgm:t>
    </dgm:pt>
    <dgm:pt modelId="{B7B2E85E-BE1F-4B64-8C6A-48CB6F8BBD89}">
      <dgm:prSet phldrT="[Text]"/>
      <dgm:spPr/>
      <dgm:t>
        <a:bodyPr/>
        <a:lstStyle/>
        <a:p>
          <a:r>
            <a:rPr lang="en-US" dirty="0"/>
            <a:t> TS </a:t>
          </a:r>
          <a:r>
            <a:rPr lang="en-US" dirty="0" err="1"/>
            <a:t>Dataverse</a:t>
          </a:r>
          <a:endParaRPr lang="en-US" dirty="0"/>
        </a:p>
        <a:p>
          <a:r>
            <a:rPr lang="en-US" dirty="0"/>
            <a:t>(Regular to Medium Size  Data Sets)</a:t>
          </a:r>
        </a:p>
      </dgm:t>
    </dgm:pt>
    <dgm:pt modelId="{188A04EF-348F-445D-BBA5-0243190A4829}" type="parTrans" cxnId="{0703E1AD-A3B5-4CDB-A552-EF974BC2F988}">
      <dgm:prSet/>
      <dgm:spPr/>
      <dgm:t>
        <a:bodyPr/>
        <a:lstStyle/>
        <a:p>
          <a:endParaRPr lang="en-US"/>
        </a:p>
      </dgm:t>
    </dgm:pt>
    <dgm:pt modelId="{C4362A6F-83BA-499D-A8E7-B4CE236C1079}" type="sibTrans" cxnId="{0703E1AD-A3B5-4CDB-A552-EF974BC2F988}">
      <dgm:prSet/>
      <dgm:spPr/>
      <dgm:t>
        <a:bodyPr/>
        <a:lstStyle/>
        <a:p>
          <a:endParaRPr lang="en-US"/>
        </a:p>
      </dgm:t>
    </dgm:pt>
    <dgm:pt modelId="{BBEE6003-F0AE-4209-9EFE-38628402396C}">
      <dgm:prSet phldrT="[Text]"/>
      <dgm:spPr/>
      <dgm:t>
        <a:bodyPr/>
        <a:lstStyle/>
        <a:p>
          <a:r>
            <a:rPr lang="en-US" dirty="0"/>
            <a:t>Custom Data Storage </a:t>
          </a:r>
          <a:br>
            <a:rPr lang="en-US" dirty="0"/>
          </a:br>
          <a:r>
            <a:rPr lang="en-US" dirty="0"/>
            <a:t>(Big Data, TB+, TR)</a:t>
          </a:r>
        </a:p>
      </dgm:t>
    </dgm:pt>
    <dgm:pt modelId="{D7435EC7-1DDE-42EF-A61F-702231AD4D85}" type="parTrans" cxnId="{D7A3A20C-7092-4FB6-B13A-E3770E62E17B}">
      <dgm:prSet/>
      <dgm:spPr/>
      <dgm:t>
        <a:bodyPr/>
        <a:lstStyle/>
        <a:p>
          <a:endParaRPr lang="en-US"/>
        </a:p>
      </dgm:t>
    </dgm:pt>
    <dgm:pt modelId="{13B30660-731E-4F2E-A466-5EA1B9210D96}" type="sibTrans" cxnId="{D7A3A20C-7092-4FB6-B13A-E3770E62E17B}">
      <dgm:prSet/>
      <dgm:spPr/>
      <dgm:t>
        <a:bodyPr/>
        <a:lstStyle/>
        <a:p>
          <a:endParaRPr lang="en-US"/>
        </a:p>
      </dgm:t>
    </dgm:pt>
    <dgm:pt modelId="{E4CF18CF-37F1-414E-BFBF-2F4DD023B784}">
      <dgm:prSet phldrT="[Text]"/>
      <dgm:spPr/>
      <dgm:t>
        <a:bodyPr/>
        <a:lstStyle/>
        <a:p>
          <a:r>
            <a:rPr lang="en-US" dirty="0"/>
            <a:t>Text</a:t>
          </a:r>
        </a:p>
      </dgm:t>
    </dgm:pt>
    <dgm:pt modelId="{9CAEB229-F557-422E-BAB7-FD684017BE80}" type="parTrans" cxnId="{EEF3EB08-5CEC-42EF-BE56-F90CC975EB80}">
      <dgm:prSet/>
      <dgm:spPr/>
      <dgm:t>
        <a:bodyPr/>
        <a:lstStyle/>
        <a:p>
          <a:endParaRPr lang="en-US"/>
        </a:p>
      </dgm:t>
    </dgm:pt>
    <dgm:pt modelId="{E2B99FF3-7A90-4735-AF20-5C88BE9DF707}" type="sibTrans" cxnId="{EEF3EB08-5CEC-42EF-BE56-F90CC975EB80}">
      <dgm:prSet/>
      <dgm:spPr/>
      <dgm:t>
        <a:bodyPr/>
        <a:lstStyle/>
        <a:p>
          <a:endParaRPr lang="en-US"/>
        </a:p>
      </dgm:t>
    </dgm:pt>
    <dgm:pt modelId="{A97326DD-5B04-4F1C-A49B-34E91BEF5BA9}">
      <dgm:prSet phldrT="[Text]"/>
      <dgm:spPr/>
      <dgm:t>
        <a:bodyPr/>
        <a:lstStyle/>
        <a:p>
          <a:r>
            <a:rPr lang="en-US" dirty="0"/>
            <a:t>D-Space</a:t>
          </a:r>
          <a:br>
            <a:rPr lang="en-US" dirty="0"/>
          </a:br>
          <a:r>
            <a:rPr lang="en-US" dirty="0"/>
            <a:t>Publications Repository</a:t>
          </a:r>
        </a:p>
      </dgm:t>
    </dgm:pt>
    <dgm:pt modelId="{559C2505-CD3D-4921-BACE-9EA415328971}" type="parTrans" cxnId="{268073DE-D3E3-466D-B377-5A059BE7BB3C}">
      <dgm:prSet/>
      <dgm:spPr/>
      <dgm:t>
        <a:bodyPr/>
        <a:lstStyle/>
        <a:p>
          <a:endParaRPr lang="en-US"/>
        </a:p>
      </dgm:t>
    </dgm:pt>
    <dgm:pt modelId="{976AFFF5-7699-4343-9D69-1310EE0489BA}" type="sibTrans" cxnId="{268073DE-D3E3-466D-B377-5A059BE7BB3C}">
      <dgm:prSet/>
      <dgm:spPr/>
      <dgm:t>
        <a:bodyPr/>
        <a:lstStyle/>
        <a:p>
          <a:endParaRPr lang="en-US"/>
        </a:p>
      </dgm:t>
    </dgm:pt>
    <dgm:pt modelId="{93B5C708-C8CA-4666-B640-5A0592BC1C87}" type="pres">
      <dgm:prSet presAssocID="{D6BFCA61-26CD-476D-B52E-23EB5255D0C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B175EA-FBE5-43D4-BE66-BFCF7DBD99AE}" type="pres">
      <dgm:prSet presAssocID="{EB1D18C2-D207-4970-871D-D19C61D05930}" presName="vertOne" presStyleCnt="0"/>
      <dgm:spPr/>
    </dgm:pt>
    <dgm:pt modelId="{DDA42D25-45BA-4914-AC57-67AEFBDF6493}" type="pres">
      <dgm:prSet presAssocID="{EB1D18C2-D207-4970-871D-D19C61D05930}" presName="txOne" presStyleLbl="node0" presStyleIdx="0" presStyleCnt="1">
        <dgm:presLayoutVars>
          <dgm:chPref val="3"/>
        </dgm:presLayoutVars>
      </dgm:prSet>
      <dgm:spPr/>
    </dgm:pt>
    <dgm:pt modelId="{5EF64BAB-7048-4315-90D6-A9C544B7ADBD}" type="pres">
      <dgm:prSet presAssocID="{EB1D18C2-D207-4970-871D-D19C61D05930}" presName="parTransOne" presStyleCnt="0"/>
      <dgm:spPr/>
    </dgm:pt>
    <dgm:pt modelId="{DF5D581E-675E-4A33-95CB-070C7C6284BE}" type="pres">
      <dgm:prSet presAssocID="{EB1D18C2-D207-4970-871D-D19C61D05930}" presName="horzOne" presStyleCnt="0"/>
      <dgm:spPr/>
    </dgm:pt>
    <dgm:pt modelId="{B709CBA5-D3A9-4F54-A27B-0713FFEB51BB}" type="pres">
      <dgm:prSet presAssocID="{D4EFE2AB-3BCE-4FAC-9B53-782AB12030C0}" presName="vertTwo" presStyleCnt="0"/>
      <dgm:spPr/>
    </dgm:pt>
    <dgm:pt modelId="{4FCDF478-4C34-4C5E-98BB-818182DB8F79}" type="pres">
      <dgm:prSet presAssocID="{D4EFE2AB-3BCE-4FAC-9B53-782AB12030C0}" presName="txTwo" presStyleLbl="node2" presStyleIdx="0" presStyleCnt="2">
        <dgm:presLayoutVars>
          <dgm:chPref val="3"/>
        </dgm:presLayoutVars>
      </dgm:prSet>
      <dgm:spPr/>
    </dgm:pt>
    <dgm:pt modelId="{3A6AD035-8BBE-4BDB-843E-50BC0AFC91E3}" type="pres">
      <dgm:prSet presAssocID="{D4EFE2AB-3BCE-4FAC-9B53-782AB12030C0}" presName="parTransTwo" presStyleCnt="0"/>
      <dgm:spPr/>
    </dgm:pt>
    <dgm:pt modelId="{C9FF2F80-0371-4F0C-AC63-033B66B57F32}" type="pres">
      <dgm:prSet presAssocID="{D4EFE2AB-3BCE-4FAC-9B53-782AB12030C0}" presName="horzTwo" presStyleCnt="0"/>
      <dgm:spPr/>
    </dgm:pt>
    <dgm:pt modelId="{F908ADF8-B55D-4DEF-96F5-11AD33D7FAE7}" type="pres">
      <dgm:prSet presAssocID="{B7B2E85E-BE1F-4B64-8C6A-48CB6F8BBD89}" presName="vertThree" presStyleCnt="0"/>
      <dgm:spPr/>
    </dgm:pt>
    <dgm:pt modelId="{57BA2DA0-A72C-4D31-9356-6A063B740313}" type="pres">
      <dgm:prSet presAssocID="{B7B2E85E-BE1F-4B64-8C6A-48CB6F8BBD89}" presName="txThree" presStyleLbl="node3" presStyleIdx="0" presStyleCnt="3">
        <dgm:presLayoutVars>
          <dgm:chPref val="3"/>
        </dgm:presLayoutVars>
      </dgm:prSet>
      <dgm:spPr/>
    </dgm:pt>
    <dgm:pt modelId="{8A1F9F67-14E8-477F-930B-65731C1CA179}" type="pres">
      <dgm:prSet presAssocID="{B7B2E85E-BE1F-4B64-8C6A-48CB6F8BBD89}" presName="horzThree" presStyleCnt="0"/>
      <dgm:spPr/>
    </dgm:pt>
    <dgm:pt modelId="{7E8D00EC-4417-4AAC-8028-BFD4CC7DD04B}" type="pres">
      <dgm:prSet presAssocID="{C4362A6F-83BA-499D-A8E7-B4CE236C1079}" presName="sibSpaceThree" presStyleCnt="0"/>
      <dgm:spPr/>
    </dgm:pt>
    <dgm:pt modelId="{51EA3F1C-40C5-4B6E-8755-C807177FE1F2}" type="pres">
      <dgm:prSet presAssocID="{BBEE6003-F0AE-4209-9EFE-38628402396C}" presName="vertThree" presStyleCnt="0"/>
      <dgm:spPr/>
    </dgm:pt>
    <dgm:pt modelId="{A9153326-AE1B-40C4-A489-20DD0CC7961A}" type="pres">
      <dgm:prSet presAssocID="{BBEE6003-F0AE-4209-9EFE-38628402396C}" presName="txThree" presStyleLbl="node3" presStyleIdx="1" presStyleCnt="3">
        <dgm:presLayoutVars>
          <dgm:chPref val="3"/>
        </dgm:presLayoutVars>
      </dgm:prSet>
      <dgm:spPr/>
    </dgm:pt>
    <dgm:pt modelId="{4E22D31B-D29C-4B4B-9CE9-9F560A48482C}" type="pres">
      <dgm:prSet presAssocID="{BBEE6003-F0AE-4209-9EFE-38628402396C}" presName="horzThree" presStyleCnt="0"/>
      <dgm:spPr/>
    </dgm:pt>
    <dgm:pt modelId="{C8FFAD02-FD76-45CC-B134-9AC22F88F700}" type="pres">
      <dgm:prSet presAssocID="{2433798E-782A-40D8-8165-5BBBA47773EE}" presName="sibSpaceTwo" presStyleCnt="0"/>
      <dgm:spPr/>
    </dgm:pt>
    <dgm:pt modelId="{0A8D8313-85E7-4BD5-BD96-29B1000628EF}" type="pres">
      <dgm:prSet presAssocID="{E4CF18CF-37F1-414E-BFBF-2F4DD023B784}" presName="vertTwo" presStyleCnt="0"/>
      <dgm:spPr/>
    </dgm:pt>
    <dgm:pt modelId="{367F804D-E8CD-43D7-81E1-046FB69994A0}" type="pres">
      <dgm:prSet presAssocID="{E4CF18CF-37F1-414E-BFBF-2F4DD023B784}" presName="txTwo" presStyleLbl="node2" presStyleIdx="1" presStyleCnt="2">
        <dgm:presLayoutVars>
          <dgm:chPref val="3"/>
        </dgm:presLayoutVars>
      </dgm:prSet>
      <dgm:spPr/>
    </dgm:pt>
    <dgm:pt modelId="{87145AF7-6ED4-43D3-90B8-66CCD9FD9B0F}" type="pres">
      <dgm:prSet presAssocID="{E4CF18CF-37F1-414E-BFBF-2F4DD023B784}" presName="parTransTwo" presStyleCnt="0"/>
      <dgm:spPr/>
    </dgm:pt>
    <dgm:pt modelId="{B91F1AAD-CEB9-45B5-9F75-68B53F9B0EEF}" type="pres">
      <dgm:prSet presAssocID="{E4CF18CF-37F1-414E-BFBF-2F4DD023B784}" presName="horzTwo" presStyleCnt="0"/>
      <dgm:spPr/>
    </dgm:pt>
    <dgm:pt modelId="{FC918CD6-EEA1-41C2-AD79-C73014F155CC}" type="pres">
      <dgm:prSet presAssocID="{A97326DD-5B04-4F1C-A49B-34E91BEF5BA9}" presName="vertThree" presStyleCnt="0"/>
      <dgm:spPr/>
    </dgm:pt>
    <dgm:pt modelId="{D7743575-3418-4B3D-910E-81709E0D12D4}" type="pres">
      <dgm:prSet presAssocID="{A97326DD-5B04-4F1C-A49B-34E91BEF5BA9}" presName="txThree" presStyleLbl="node3" presStyleIdx="2" presStyleCnt="3">
        <dgm:presLayoutVars>
          <dgm:chPref val="3"/>
        </dgm:presLayoutVars>
      </dgm:prSet>
      <dgm:spPr/>
    </dgm:pt>
    <dgm:pt modelId="{C6E93608-0979-47B8-A27E-327E527D0A68}" type="pres">
      <dgm:prSet presAssocID="{A97326DD-5B04-4F1C-A49B-34E91BEF5BA9}" presName="horzThree" presStyleCnt="0"/>
      <dgm:spPr/>
    </dgm:pt>
  </dgm:ptLst>
  <dgm:cxnLst>
    <dgm:cxn modelId="{EEF3EB08-5CEC-42EF-BE56-F90CC975EB80}" srcId="{EB1D18C2-D207-4970-871D-D19C61D05930}" destId="{E4CF18CF-37F1-414E-BFBF-2F4DD023B784}" srcOrd="1" destOrd="0" parTransId="{9CAEB229-F557-422E-BAB7-FD684017BE80}" sibTransId="{E2B99FF3-7A90-4735-AF20-5C88BE9DF707}"/>
    <dgm:cxn modelId="{D7A3A20C-7092-4FB6-B13A-E3770E62E17B}" srcId="{D4EFE2AB-3BCE-4FAC-9B53-782AB12030C0}" destId="{BBEE6003-F0AE-4209-9EFE-38628402396C}" srcOrd="1" destOrd="0" parTransId="{D7435EC7-1DDE-42EF-A61F-702231AD4D85}" sibTransId="{13B30660-731E-4F2E-A466-5EA1B9210D96}"/>
    <dgm:cxn modelId="{5ABDAB27-0A7E-4696-B43E-CD4AD6B33C6E}" srcId="{D6BFCA61-26CD-476D-B52E-23EB5255D0C3}" destId="{EB1D18C2-D207-4970-871D-D19C61D05930}" srcOrd="0" destOrd="0" parTransId="{C0D7F9D8-5F20-4561-9D3A-D9CB92A4A3F6}" sibTransId="{2078B7F9-0EFC-47C2-ADB8-6D7E86A5885D}"/>
    <dgm:cxn modelId="{1CBAA937-4527-46C4-96B8-5FC0F35F8A67}" srcId="{EB1D18C2-D207-4970-871D-D19C61D05930}" destId="{D4EFE2AB-3BCE-4FAC-9B53-782AB12030C0}" srcOrd="0" destOrd="0" parTransId="{2DE55EF1-F8C8-44BE-B36B-2204E99D6037}" sibTransId="{2433798E-782A-40D8-8165-5BBBA47773EE}"/>
    <dgm:cxn modelId="{D376913C-9881-4877-8634-B5B1BDA3D3A9}" type="presOf" srcId="{BBEE6003-F0AE-4209-9EFE-38628402396C}" destId="{A9153326-AE1B-40C4-A489-20DD0CC7961A}" srcOrd="0" destOrd="0" presId="urn:microsoft.com/office/officeart/2005/8/layout/architecture"/>
    <dgm:cxn modelId="{1F37494B-12F3-4946-95B1-0273170D803C}" type="presOf" srcId="{EB1D18C2-D207-4970-871D-D19C61D05930}" destId="{DDA42D25-45BA-4914-AC57-67AEFBDF6493}" srcOrd="0" destOrd="0" presId="urn:microsoft.com/office/officeart/2005/8/layout/architecture"/>
    <dgm:cxn modelId="{5C7020AD-3E54-4998-9DAE-90902D71769B}" type="presOf" srcId="{B7B2E85E-BE1F-4B64-8C6A-48CB6F8BBD89}" destId="{57BA2DA0-A72C-4D31-9356-6A063B740313}" srcOrd="0" destOrd="0" presId="urn:microsoft.com/office/officeart/2005/8/layout/architecture"/>
    <dgm:cxn modelId="{0703E1AD-A3B5-4CDB-A552-EF974BC2F988}" srcId="{D4EFE2AB-3BCE-4FAC-9B53-782AB12030C0}" destId="{B7B2E85E-BE1F-4B64-8C6A-48CB6F8BBD89}" srcOrd="0" destOrd="0" parTransId="{188A04EF-348F-445D-BBA5-0243190A4829}" sibTransId="{C4362A6F-83BA-499D-A8E7-B4CE236C1079}"/>
    <dgm:cxn modelId="{9933ABB1-C2F6-4E20-A26D-9FFB776382D7}" type="presOf" srcId="{E4CF18CF-37F1-414E-BFBF-2F4DD023B784}" destId="{367F804D-E8CD-43D7-81E1-046FB69994A0}" srcOrd="0" destOrd="0" presId="urn:microsoft.com/office/officeart/2005/8/layout/architecture"/>
    <dgm:cxn modelId="{3771F0C5-2771-4837-A4B2-7EB312192ADA}" type="presOf" srcId="{D6BFCA61-26CD-476D-B52E-23EB5255D0C3}" destId="{93B5C708-C8CA-4666-B640-5A0592BC1C87}" srcOrd="0" destOrd="0" presId="urn:microsoft.com/office/officeart/2005/8/layout/architecture"/>
    <dgm:cxn modelId="{F269D0CE-A694-4D55-9BCC-C81D17F4830A}" type="presOf" srcId="{A97326DD-5B04-4F1C-A49B-34E91BEF5BA9}" destId="{D7743575-3418-4B3D-910E-81709E0D12D4}" srcOrd="0" destOrd="0" presId="urn:microsoft.com/office/officeart/2005/8/layout/architecture"/>
    <dgm:cxn modelId="{268073DE-D3E3-466D-B377-5A059BE7BB3C}" srcId="{E4CF18CF-37F1-414E-BFBF-2F4DD023B784}" destId="{A97326DD-5B04-4F1C-A49B-34E91BEF5BA9}" srcOrd="0" destOrd="0" parTransId="{559C2505-CD3D-4921-BACE-9EA415328971}" sibTransId="{976AFFF5-7699-4343-9D69-1310EE0489BA}"/>
    <dgm:cxn modelId="{A2A6E0FE-4E31-4F85-9D2F-62A0A18D0D2C}" type="presOf" srcId="{D4EFE2AB-3BCE-4FAC-9B53-782AB12030C0}" destId="{4FCDF478-4C34-4C5E-98BB-818182DB8F79}" srcOrd="0" destOrd="0" presId="urn:microsoft.com/office/officeart/2005/8/layout/architecture"/>
    <dgm:cxn modelId="{E13A41CE-A297-493D-9A88-49B0182981DC}" type="presParOf" srcId="{93B5C708-C8CA-4666-B640-5A0592BC1C87}" destId="{74B175EA-FBE5-43D4-BE66-BFCF7DBD99AE}" srcOrd="0" destOrd="0" presId="urn:microsoft.com/office/officeart/2005/8/layout/architecture"/>
    <dgm:cxn modelId="{3510822F-BBD7-4F6C-873A-03213345E83A}" type="presParOf" srcId="{74B175EA-FBE5-43D4-BE66-BFCF7DBD99AE}" destId="{DDA42D25-45BA-4914-AC57-67AEFBDF6493}" srcOrd="0" destOrd="0" presId="urn:microsoft.com/office/officeart/2005/8/layout/architecture"/>
    <dgm:cxn modelId="{C0E83EFF-CBFD-404A-83C4-077B6933DF35}" type="presParOf" srcId="{74B175EA-FBE5-43D4-BE66-BFCF7DBD99AE}" destId="{5EF64BAB-7048-4315-90D6-A9C544B7ADBD}" srcOrd="1" destOrd="0" presId="urn:microsoft.com/office/officeart/2005/8/layout/architecture"/>
    <dgm:cxn modelId="{635B1D50-1796-4689-A63B-489F40B6FF0E}" type="presParOf" srcId="{74B175EA-FBE5-43D4-BE66-BFCF7DBD99AE}" destId="{DF5D581E-675E-4A33-95CB-070C7C6284BE}" srcOrd="2" destOrd="0" presId="urn:microsoft.com/office/officeart/2005/8/layout/architecture"/>
    <dgm:cxn modelId="{62C5A7D1-FD7B-4E07-859E-81CAC289AD65}" type="presParOf" srcId="{DF5D581E-675E-4A33-95CB-070C7C6284BE}" destId="{B709CBA5-D3A9-4F54-A27B-0713FFEB51BB}" srcOrd="0" destOrd="0" presId="urn:microsoft.com/office/officeart/2005/8/layout/architecture"/>
    <dgm:cxn modelId="{5F39A97A-DC77-4973-A0BB-A4B79F922CD3}" type="presParOf" srcId="{B709CBA5-D3A9-4F54-A27B-0713FFEB51BB}" destId="{4FCDF478-4C34-4C5E-98BB-818182DB8F79}" srcOrd="0" destOrd="0" presId="urn:microsoft.com/office/officeart/2005/8/layout/architecture"/>
    <dgm:cxn modelId="{A0AF0D9F-3742-4D9C-8CFB-B835FF4DCB2B}" type="presParOf" srcId="{B709CBA5-D3A9-4F54-A27B-0713FFEB51BB}" destId="{3A6AD035-8BBE-4BDB-843E-50BC0AFC91E3}" srcOrd="1" destOrd="0" presId="urn:microsoft.com/office/officeart/2005/8/layout/architecture"/>
    <dgm:cxn modelId="{8687A222-4321-452A-B6E2-F8F51A888CEC}" type="presParOf" srcId="{B709CBA5-D3A9-4F54-A27B-0713FFEB51BB}" destId="{C9FF2F80-0371-4F0C-AC63-033B66B57F32}" srcOrd="2" destOrd="0" presId="urn:microsoft.com/office/officeart/2005/8/layout/architecture"/>
    <dgm:cxn modelId="{B04DC63F-3CC2-4699-92E2-30D521943DB4}" type="presParOf" srcId="{C9FF2F80-0371-4F0C-AC63-033B66B57F32}" destId="{F908ADF8-B55D-4DEF-96F5-11AD33D7FAE7}" srcOrd="0" destOrd="0" presId="urn:microsoft.com/office/officeart/2005/8/layout/architecture"/>
    <dgm:cxn modelId="{098DB8ED-F86B-4516-81B8-41A4049A0E94}" type="presParOf" srcId="{F908ADF8-B55D-4DEF-96F5-11AD33D7FAE7}" destId="{57BA2DA0-A72C-4D31-9356-6A063B740313}" srcOrd="0" destOrd="0" presId="urn:microsoft.com/office/officeart/2005/8/layout/architecture"/>
    <dgm:cxn modelId="{7B3A4BE9-5CD4-4628-8AF8-622FA79E9C16}" type="presParOf" srcId="{F908ADF8-B55D-4DEF-96F5-11AD33D7FAE7}" destId="{8A1F9F67-14E8-477F-930B-65731C1CA179}" srcOrd="1" destOrd="0" presId="urn:microsoft.com/office/officeart/2005/8/layout/architecture"/>
    <dgm:cxn modelId="{4E14AAE7-36B8-4FF0-861D-23710B874651}" type="presParOf" srcId="{C9FF2F80-0371-4F0C-AC63-033B66B57F32}" destId="{7E8D00EC-4417-4AAC-8028-BFD4CC7DD04B}" srcOrd="1" destOrd="0" presId="urn:microsoft.com/office/officeart/2005/8/layout/architecture"/>
    <dgm:cxn modelId="{6FDF951A-1DD1-463D-B092-9C622674CF62}" type="presParOf" srcId="{C9FF2F80-0371-4F0C-AC63-033B66B57F32}" destId="{51EA3F1C-40C5-4B6E-8755-C807177FE1F2}" srcOrd="2" destOrd="0" presId="urn:microsoft.com/office/officeart/2005/8/layout/architecture"/>
    <dgm:cxn modelId="{C4F9A78D-CA05-4036-9457-FD7B06F237D2}" type="presParOf" srcId="{51EA3F1C-40C5-4B6E-8755-C807177FE1F2}" destId="{A9153326-AE1B-40C4-A489-20DD0CC7961A}" srcOrd="0" destOrd="0" presId="urn:microsoft.com/office/officeart/2005/8/layout/architecture"/>
    <dgm:cxn modelId="{AAE72678-2C11-4D89-9BE8-2D1FFC7EF53C}" type="presParOf" srcId="{51EA3F1C-40C5-4B6E-8755-C807177FE1F2}" destId="{4E22D31B-D29C-4B4B-9CE9-9F560A48482C}" srcOrd="1" destOrd="0" presId="urn:microsoft.com/office/officeart/2005/8/layout/architecture"/>
    <dgm:cxn modelId="{21AF946A-7F84-4D96-B9D8-6FE41C796234}" type="presParOf" srcId="{DF5D581E-675E-4A33-95CB-070C7C6284BE}" destId="{C8FFAD02-FD76-45CC-B134-9AC22F88F700}" srcOrd="1" destOrd="0" presId="urn:microsoft.com/office/officeart/2005/8/layout/architecture"/>
    <dgm:cxn modelId="{D0635BF4-C5F7-4470-8BDC-CE4921FC19BF}" type="presParOf" srcId="{DF5D581E-675E-4A33-95CB-070C7C6284BE}" destId="{0A8D8313-85E7-4BD5-BD96-29B1000628EF}" srcOrd="2" destOrd="0" presId="urn:microsoft.com/office/officeart/2005/8/layout/architecture"/>
    <dgm:cxn modelId="{360FE201-9B39-405F-A68C-9EFA3A231592}" type="presParOf" srcId="{0A8D8313-85E7-4BD5-BD96-29B1000628EF}" destId="{367F804D-E8CD-43D7-81E1-046FB69994A0}" srcOrd="0" destOrd="0" presId="urn:microsoft.com/office/officeart/2005/8/layout/architecture"/>
    <dgm:cxn modelId="{CDEC22D6-47AB-4489-9BA6-DCAA0440AE3C}" type="presParOf" srcId="{0A8D8313-85E7-4BD5-BD96-29B1000628EF}" destId="{87145AF7-6ED4-43D3-90B8-66CCD9FD9B0F}" srcOrd="1" destOrd="0" presId="urn:microsoft.com/office/officeart/2005/8/layout/architecture"/>
    <dgm:cxn modelId="{B82858A7-C3B2-41F1-8F00-B0F2882CDD44}" type="presParOf" srcId="{0A8D8313-85E7-4BD5-BD96-29B1000628EF}" destId="{B91F1AAD-CEB9-45B5-9F75-68B53F9B0EEF}" srcOrd="2" destOrd="0" presId="urn:microsoft.com/office/officeart/2005/8/layout/architecture"/>
    <dgm:cxn modelId="{5E10903E-3D63-495F-B8D4-6A67C92E47AB}" type="presParOf" srcId="{B91F1AAD-CEB9-45B5-9F75-68B53F9B0EEF}" destId="{FC918CD6-EEA1-41C2-AD79-C73014F155CC}" srcOrd="0" destOrd="0" presId="urn:microsoft.com/office/officeart/2005/8/layout/architecture"/>
    <dgm:cxn modelId="{3660D030-75CD-499C-945F-A032B98BA073}" type="presParOf" srcId="{FC918CD6-EEA1-41C2-AD79-C73014F155CC}" destId="{D7743575-3418-4B3D-910E-81709E0D12D4}" srcOrd="0" destOrd="0" presId="urn:microsoft.com/office/officeart/2005/8/layout/architecture"/>
    <dgm:cxn modelId="{8BD75B93-969D-40D7-9895-6446C5ED4D72}" type="presParOf" srcId="{FC918CD6-EEA1-41C2-AD79-C73014F155CC}" destId="{C6E93608-0979-47B8-A27E-327E527D0A68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42D25-45BA-4914-AC57-67AEFBDF6493}">
      <dsp:nvSpPr>
        <dsp:cNvPr id="0" name=""/>
        <dsp:cNvSpPr/>
      </dsp:nvSpPr>
      <dsp:spPr>
        <a:xfrm>
          <a:off x="828" y="3601275"/>
          <a:ext cx="7220497" cy="16715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3100" kern="1200" dirty="0"/>
          </a:br>
          <a:r>
            <a:rPr lang="en-US" sz="3100" kern="1200" dirty="0"/>
            <a:t>Texas State Academic Research </a:t>
          </a:r>
          <a:br>
            <a:rPr lang="en-US" sz="3100" kern="1200" dirty="0"/>
          </a:br>
          <a:endParaRPr lang="en-US" sz="3100" kern="1200" dirty="0"/>
        </a:p>
      </dsp:txBody>
      <dsp:txXfrm>
        <a:off x="49785" y="3650232"/>
        <a:ext cx="7122583" cy="1573608"/>
      </dsp:txXfrm>
    </dsp:sp>
    <dsp:sp modelId="{4FCDF478-4C34-4C5E-98BB-818182DB8F79}">
      <dsp:nvSpPr>
        <dsp:cNvPr id="0" name=""/>
        <dsp:cNvSpPr/>
      </dsp:nvSpPr>
      <dsp:spPr>
        <a:xfrm>
          <a:off x="828" y="1801587"/>
          <a:ext cx="4716652" cy="16715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Research Data</a:t>
          </a:r>
        </a:p>
      </dsp:txBody>
      <dsp:txXfrm>
        <a:off x="49785" y="1850544"/>
        <a:ext cx="4618738" cy="1573608"/>
      </dsp:txXfrm>
    </dsp:sp>
    <dsp:sp modelId="{57BA2DA0-A72C-4D31-9356-6A063B740313}">
      <dsp:nvSpPr>
        <dsp:cNvPr id="0" name=""/>
        <dsp:cNvSpPr/>
      </dsp:nvSpPr>
      <dsp:spPr>
        <a:xfrm>
          <a:off x="828" y="1899"/>
          <a:ext cx="2309820" cy="16715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TS </a:t>
          </a:r>
          <a:r>
            <a:rPr lang="en-US" sz="2200" kern="1200" dirty="0" err="1"/>
            <a:t>Dataverse</a:t>
          </a:r>
          <a:endParaRPr lang="en-US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(Regular to Medium Size  Data Sets)</a:t>
          </a:r>
        </a:p>
      </dsp:txBody>
      <dsp:txXfrm>
        <a:off x="49785" y="50856"/>
        <a:ext cx="2211906" cy="1573608"/>
      </dsp:txXfrm>
    </dsp:sp>
    <dsp:sp modelId="{A9153326-AE1B-40C4-A489-20DD0CC7961A}">
      <dsp:nvSpPr>
        <dsp:cNvPr id="0" name=""/>
        <dsp:cNvSpPr/>
      </dsp:nvSpPr>
      <dsp:spPr>
        <a:xfrm>
          <a:off x="2407661" y="1899"/>
          <a:ext cx="2309820" cy="16715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Custom Data Storage </a:t>
          </a:r>
          <a:br>
            <a:rPr lang="en-US" sz="2200" kern="1200" dirty="0"/>
          </a:br>
          <a:r>
            <a:rPr lang="en-US" sz="2200" kern="1200" dirty="0"/>
            <a:t>(Big Data, TB+, TR)</a:t>
          </a:r>
        </a:p>
      </dsp:txBody>
      <dsp:txXfrm>
        <a:off x="2456618" y="50856"/>
        <a:ext cx="2211906" cy="1573608"/>
      </dsp:txXfrm>
    </dsp:sp>
    <dsp:sp modelId="{367F804D-E8CD-43D7-81E1-046FB69994A0}">
      <dsp:nvSpPr>
        <dsp:cNvPr id="0" name=""/>
        <dsp:cNvSpPr/>
      </dsp:nvSpPr>
      <dsp:spPr>
        <a:xfrm>
          <a:off x="4911506" y="1801587"/>
          <a:ext cx="2309820" cy="16715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Text</a:t>
          </a:r>
        </a:p>
      </dsp:txBody>
      <dsp:txXfrm>
        <a:off x="4960463" y="1850544"/>
        <a:ext cx="2211906" cy="1573608"/>
      </dsp:txXfrm>
    </dsp:sp>
    <dsp:sp modelId="{D7743575-3418-4B3D-910E-81709E0D12D4}">
      <dsp:nvSpPr>
        <dsp:cNvPr id="0" name=""/>
        <dsp:cNvSpPr/>
      </dsp:nvSpPr>
      <dsp:spPr>
        <a:xfrm>
          <a:off x="4911506" y="1899"/>
          <a:ext cx="2309820" cy="16715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D-Space</a:t>
          </a:r>
          <a:br>
            <a:rPr lang="en-US" sz="2200" kern="1200" dirty="0"/>
          </a:br>
          <a:r>
            <a:rPr lang="en-US" sz="2200" kern="1200" dirty="0"/>
            <a:t>Publications Repository</a:t>
          </a:r>
        </a:p>
      </dsp:txBody>
      <dsp:txXfrm>
        <a:off x="4960463" y="50856"/>
        <a:ext cx="2211906" cy="1573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065BA-C2EF-4994-8F98-6D65A9151E3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3366A-3E8E-41D2-BD59-72039DC05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5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hape 452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  <a:ln>
            <a:headEnd/>
            <a:tailEnd/>
          </a:ln>
        </p:spPr>
      </p:sp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</p:spPr>
        <p:txBody>
          <a:bodyPr lIns="89900" tIns="89900" rIns="89900" bIns="89900" anchor="ctr">
            <a:noAutofit/>
          </a:bodyPr>
          <a:lstStyle/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/>
              <a:t>Administering the Texas Data Repository will be done in a hybrid model.</a:t>
            </a:r>
          </a:p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/>
              <a:t>There is a s</a:t>
            </a:r>
            <a:r>
              <a:rPr lang="en" sz="1400">
                <a:ea typeface="Arial"/>
                <a:cs typeface="Arial"/>
                <a:sym typeface="Arial"/>
              </a:rPr>
              <a:t>ingle Dataverse repository hosted by the Texas Digital Library. </a:t>
            </a:r>
          </a:p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 sz="1400">
                <a:ea typeface="Arial"/>
                <a:cs typeface="Arial"/>
                <a:sym typeface="Arial"/>
              </a:rPr>
              <a:t>TDL provides </a:t>
            </a:r>
            <a:r>
              <a:rPr lang="en"/>
              <a:t>organizational</a:t>
            </a:r>
            <a:r>
              <a:rPr lang="en" sz="1400">
                <a:ea typeface="Arial"/>
                <a:cs typeface="Arial"/>
                <a:sym typeface="Arial"/>
              </a:rPr>
              <a:t> support in the form of training, tech support, and </a:t>
            </a:r>
            <a:r>
              <a:rPr lang="en"/>
              <a:t>limited</a:t>
            </a:r>
            <a:r>
              <a:rPr lang="en" sz="1400">
                <a:ea typeface="Arial"/>
                <a:cs typeface="Arial"/>
                <a:sym typeface="Arial"/>
              </a:rPr>
              <a:t> coordination</a:t>
            </a:r>
            <a:r>
              <a:rPr lang="en"/>
              <a:t>.</a:t>
            </a:r>
          </a:p>
          <a:p>
            <a:pPr marL="457200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●"/>
              <a:defRPr/>
            </a:pPr>
            <a:r>
              <a:rPr lang="en"/>
              <a:t>Member institutions will provide services based on their local needs and resources. Their roles include:</a:t>
            </a:r>
          </a:p>
          <a:p>
            <a:pPr marL="914400" lvl="1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○"/>
              <a:defRPr/>
            </a:pPr>
            <a:r>
              <a:rPr lang="en"/>
              <a:t>Each member institution will supply a data repository librarian to manage the data uploaded from their respective institutions, act as a local expert for the repository, and serve on the TDL data librarian repository steering committee.</a:t>
            </a:r>
          </a:p>
          <a:p>
            <a:pPr marL="914400" lvl="1" indent="-228600" fontAlgn="auto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Tx/>
              <a:buChar char="○"/>
              <a:defRPr/>
            </a:pPr>
            <a:r>
              <a:rPr lang="en"/>
              <a:t>The steering committee will </a:t>
            </a:r>
            <a:r>
              <a:rPr lang="en">
                <a:solidFill>
                  <a:schemeClr val="dk1"/>
                </a:solidFill>
              </a:rPr>
              <a:t>help TDL recognize trends in research data management, address repository issues, and recommend future groups needed for sustaining data management support. </a:t>
            </a:r>
            <a:r>
              <a:rPr lang="en"/>
              <a:t>  </a:t>
            </a:r>
          </a:p>
          <a:p>
            <a:pPr marL="901700" lvl="1" indent="-3048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○"/>
              <a:defRPr/>
            </a:pPr>
            <a:r>
              <a:rPr lang="en"/>
              <a:t>Any d</a:t>
            </a:r>
            <a:r>
              <a:rPr lang="en" sz="1400">
                <a:ea typeface="Arial"/>
                <a:cs typeface="Arial"/>
                <a:sym typeface="Arial"/>
              </a:rPr>
              <a:t>ata curation support will also be provided </a:t>
            </a:r>
            <a:r>
              <a:rPr lang="en"/>
              <a:t>by</a:t>
            </a:r>
            <a:r>
              <a:rPr lang="en" sz="1400">
                <a:ea typeface="Arial"/>
                <a:cs typeface="Arial"/>
                <a:sym typeface="Arial"/>
              </a:rPr>
              <a:t> the member institution</a:t>
            </a:r>
          </a:p>
          <a:p>
            <a:pPr marL="444500" indent="-3048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●"/>
              <a:defRPr/>
            </a:pPr>
            <a:r>
              <a:rPr lang="en"/>
              <a:t>The user is responsible for depositing data</a:t>
            </a:r>
          </a:p>
          <a:p>
            <a:pPr marL="444500" indent="-304800" fontAlgn="auto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Char char="●"/>
              <a:defRPr/>
            </a:pPr>
            <a:r>
              <a:rPr lang="en"/>
              <a:t>This hybrid model is f</a:t>
            </a:r>
            <a:r>
              <a:rPr lang="en" sz="1400">
                <a:ea typeface="Arial"/>
                <a:cs typeface="Arial"/>
                <a:sym typeface="Arial"/>
              </a:rPr>
              <a:t>lexible enough to accommodate different processes at different institutions (some requiring l</a:t>
            </a:r>
            <a:r>
              <a:rPr lang="en"/>
              <a:t>ibrary </a:t>
            </a:r>
            <a:r>
              <a:rPr lang="en" sz="1400">
                <a:ea typeface="Arial"/>
                <a:cs typeface="Arial"/>
                <a:sym typeface="Arial"/>
              </a:rPr>
              <a:t>intervention during ingest, some may not).</a:t>
            </a:r>
          </a:p>
          <a:p>
            <a:pPr fontAlgn="auto">
              <a:spcAft>
                <a:spcPts val="0"/>
              </a:spcAft>
              <a:defRPr/>
            </a:pPr>
            <a:endParaRPr sz="1400"/>
          </a:p>
        </p:txBody>
      </p:sp>
      <p:sp>
        <p:nvSpPr>
          <p:cNvPr id="74756" name="Shape 45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00" tIns="89900" rIns="89900" bIns="899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Calibri" panose="020F0502020204030204" pitchFamily="34" charset="0"/>
              <a:buNone/>
              <a:tabLst/>
              <a:defRPr/>
            </a:pPr>
            <a:fld id="{F406B0A8-C448-427A-B6C0-41DEB7EF7B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Calibri" panose="020F0502020204030204" pitchFamily="34" charset="0"/>
                <a:buNone/>
                <a:tabLst/>
                <a:defRPr/>
              </a:pPr>
              <a:t>18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8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Texas State research and accompanying requirements for Federal Data Management Plan compliance is accommodated</a:t>
            </a:r>
          </a:p>
          <a:p>
            <a:r>
              <a:rPr lang="en-US" dirty="0"/>
              <a:t>by several tiered online solutions. </a:t>
            </a:r>
            <a:r>
              <a:rPr lang="en-US" b="1" dirty="0"/>
              <a:t>Research Data </a:t>
            </a:r>
            <a:r>
              <a:rPr lang="en-US" dirty="0"/>
              <a:t>for regular to medium size datasets may be uploaded and placed into the </a:t>
            </a:r>
            <a:r>
              <a:rPr lang="en-US" b="1" dirty="0"/>
              <a:t>Texas State Data Repository</a:t>
            </a:r>
            <a:r>
              <a:rPr lang="en-US" dirty="0"/>
              <a:t> (TSDR, </a:t>
            </a:r>
            <a:r>
              <a:rPr lang="en-US" dirty="0" err="1"/>
              <a:t>Dataverse</a:t>
            </a:r>
            <a:r>
              <a:rPr lang="en-US" dirty="0"/>
              <a:t>). Big Data and large datasets (Terabyte +) is accommodated through University </a:t>
            </a:r>
            <a:r>
              <a:rPr lang="en-US" b="1" dirty="0"/>
              <a:t>Technology Resources </a:t>
            </a:r>
            <a:r>
              <a:rPr lang="en-US" dirty="0"/>
              <a:t>(TR, research computing customized solutions) and research articles, publications and white papers is accommodated by the </a:t>
            </a:r>
            <a:r>
              <a:rPr lang="en-US" b="1" dirty="0"/>
              <a:t>University Online Publications Repository</a:t>
            </a:r>
            <a:r>
              <a:rPr lang="en-US" dirty="0"/>
              <a:t>, D-Space.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3366A-3E8E-41D2-BD59-72039DC05C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74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009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0323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model assumes that each lead author forms a core team through a Poisson process.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Extended teams arise from core teams by adding new members in proportion to the productivity of the team.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process of cumulative advantage leads to the appearance of the power-law component of large teams at later times.</a:t>
            </a: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956551" y="8805842"/>
            <a:ext cx="3026833" cy="465159"/>
          </a:xfrm>
          <a:prstGeom prst="rect">
            <a:avLst/>
          </a:prstGeom>
          <a:noFill/>
          <a:ln>
            <a:noFill/>
          </a:ln>
        </p:spPr>
        <p:txBody>
          <a:bodyPr lIns="92875" tIns="46425" rIns="92875" bIns="46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63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3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3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5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etrospect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822959" y="1845732"/>
            <a:ext cx="7543800" cy="402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2BB80-100A-436E-890A-AA5FD76E2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844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0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5" name="Shape 171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cxnSp>
        <p:nvCxnSpPr>
          <p:cNvPr id="6" name="Shape 177"/>
          <p:cNvCxnSpPr>
            <a:cxnSpLocks noChangeShapeType="1"/>
          </p:cNvCxnSpPr>
          <p:nvPr/>
        </p:nvCxnSpPr>
        <p:spPr bwMode="auto">
          <a:xfrm>
            <a:off x="906464" y="4343400"/>
            <a:ext cx="7405687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822959" y="758952"/>
            <a:ext cx="7543800" cy="3566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822959" y="4453128"/>
            <a:ext cx="7543800" cy="114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dk2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888888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74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75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176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44AD44-076E-4F42-BE4E-162A39F173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173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9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5" name="Shape 180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cxnSp>
        <p:nvCxnSpPr>
          <p:cNvPr id="6" name="Shape 186"/>
          <p:cNvCxnSpPr>
            <a:cxnSpLocks noChangeShapeType="1"/>
          </p:cNvCxnSpPr>
          <p:nvPr/>
        </p:nvCxnSpPr>
        <p:spPr bwMode="auto">
          <a:xfrm>
            <a:off x="906464" y="4343400"/>
            <a:ext cx="7405687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xfrm>
            <a:off x="822959" y="758952"/>
            <a:ext cx="7543800" cy="3566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ubTitle" idx="1"/>
          </p:nvPr>
        </p:nvSpPr>
        <p:spPr>
          <a:xfrm>
            <a:off x="825037" y="4455620"/>
            <a:ext cx="7543800" cy="114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8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8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18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67E491-83C7-4BE5-901F-26984A7460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14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8"/>
          <p:cNvSpPr>
            <a:spLocks noChangeArrowheads="1"/>
          </p:cNvSpPr>
          <p:nvPr/>
        </p:nvSpPr>
        <p:spPr bwMode="auto">
          <a:xfrm>
            <a:off x="1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6" name="Shape 189"/>
          <p:cNvSpPr>
            <a:spLocks noChangeArrowheads="1"/>
          </p:cNvSpPr>
          <p:nvPr/>
        </p:nvSpPr>
        <p:spPr bwMode="auto">
          <a:xfrm>
            <a:off x="3030539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42900" y="594357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3600450" y="731520"/>
            <a:ext cx="4869300" cy="5257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FFFFF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93"/>
          <p:cNvSpPr txBox="1">
            <a:spLocks noGrp="1"/>
          </p:cNvSpPr>
          <p:nvPr>
            <p:ph type="dt" idx="10"/>
          </p:nvPr>
        </p:nvSpPr>
        <p:spPr>
          <a:xfrm>
            <a:off x="349250" y="6460067"/>
            <a:ext cx="1963738" cy="364067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94"/>
          <p:cNvSpPr txBox="1">
            <a:spLocks noGrp="1"/>
          </p:cNvSpPr>
          <p:nvPr>
            <p:ph type="ftr" idx="11"/>
          </p:nvPr>
        </p:nvSpPr>
        <p:spPr>
          <a:xfrm>
            <a:off x="3600450" y="6460067"/>
            <a:ext cx="3486150" cy="364067"/>
          </a:xfrm>
        </p:spPr>
        <p:txBody>
          <a:bodyPr/>
          <a:lstStyle>
            <a:lvl1pPr algn="l">
              <a:defRPr/>
            </a:lvl1pPr>
          </a:lstStyle>
          <a:p>
            <a:endParaRPr lang="en-US" altLang="en-US"/>
          </a:p>
        </p:txBody>
      </p:sp>
      <p:sp>
        <p:nvSpPr>
          <p:cNvPr id="9" name="Shape 19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buClr>
                <a:srgbClr val="323232"/>
              </a:buClr>
              <a:defRPr>
                <a:solidFill>
                  <a:srgbClr val="323232"/>
                </a:solidFill>
              </a:defRPr>
            </a:lvl1pPr>
          </a:lstStyle>
          <a:p>
            <a:fld id="{ED1EA271-C616-47F1-B6FD-3A1FD7065D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807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97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3" name="Shape 198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4" name="Shape 199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200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201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F58DC8-F501-4FFB-80B8-7629E89813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802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822958" y="1845732"/>
            <a:ext cx="3703200" cy="402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2"/>
          </p:nvPr>
        </p:nvSpPr>
        <p:spPr>
          <a:xfrm>
            <a:off x="4663439" y="1845732"/>
            <a:ext cx="3703200" cy="402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2A0035-092F-403E-8DB1-E39C032F28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475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3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EE247-2E9F-4884-A751-0BF864EE7C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265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822959" y="1846049"/>
            <a:ext cx="3703200" cy="736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dk2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body" idx="2"/>
          </p:nvPr>
        </p:nvSpPr>
        <p:spPr>
          <a:xfrm>
            <a:off x="822959" y="2582332"/>
            <a:ext cx="3703200" cy="3378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3"/>
          </p:nvPr>
        </p:nvSpPr>
        <p:spPr>
          <a:xfrm>
            <a:off x="4663439" y="1846049"/>
            <a:ext cx="3703200" cy="736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dk2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4"/>
          </p:nvPr>
        </p:nvSpPr>
        <p:spPr>
          <a:xfrm>
            <a:off x="4663439" y="2582332"/>
            <a:ext cx="3703200" cy="3378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19FE7-542C-4BF5-86D5-B5E4F2DD7D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94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39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24"/>
          <p:cNvSpPr>
            <a:spLocks noChangeArrowheads="1"/>
          </p:cNvSpPr>
          <p:nvPr/>
        </p:nvSpPr>
        <p:spPr bwMode="auto">
          <a:xfrm>
            <a:off x="1" y="4953000"/>
            <a:ext cx="9140825" cy="1905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6" name="Shape 225"/>
          <p:cNvSpPr>
            <a:spLocks noChangeArrowheads="1"/>
          </p:cNvSpPr>
          <p:nvPr/>
        </p:nvSpPr>
        <p:spPr bwMode="auto">
          <a:xfrm>
            <a:off x="1" y="4914901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22959" y="5074919"/>
            <a:ext cx="7585200" cy="822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pic" idx="2"/>
          </p:nvPr>
        </p:nvSpPr>
        <p:spPr>
          <a:xfrm>
            <a:off x="11" y="0"/>
            <a:ext cx="9144000" cy="4915200"/>
          </a:xfrm>
          <a:prstGeom prst="rect">
            <a:avLst/>
          </a:prstGeom>
          <a:solidFill>
            <a:srgbClr val="D2CAB5"/>
          </a:solidFill>
          <a:ln>
            <a:noFill/>
          </a:ln>
        </p:spPr>
        <p:txBody>
          <a:bodyPr anchor="ctr"/>
          <a:lstStyle>
            <a:lvl1pPr lvl="0">
              <a:spcBef>
                <a:spcPts val="0"/>
              </a:spcBef>
              <a:buNone/>
              <a:defRPr/>
            </a:lvl1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822959" y="5907023"/>
            <a:ext cx="7584900" cy="594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rgbClr val="FFFFF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229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230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hape 231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F49603-0275-4110-9536-525C9CFE43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306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822959" y="286603"/>
            <a:ext cx="7543800" cy="145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 rot="5400000">
            <a:off x="2583257" y="85436"/>
            <a:ext cx="4023199" cy="7543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15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hape 159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hape 160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72427-C97D-41C5-926D-6B551C0E72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855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9"/>
          <p:cNvSpPr>
            <a:spLocks noChangeArrowheads="1"/>
          </p:cNvSpPr>
          <p:nvPr/>
        </p:nvSpPr>
        <p:spPr bwMode="auto">
          <a:xfrm>
            <a:off x="1588" y="6400800"/>
            <a:ext cx="9142412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5" name="Shape 240"/>
          <p:cNvSpPr>
            <a:spLocks noChangeArrowheads="1"/>
          </p:cNvSpPr>
          <p:nvPr/>
        </p:nvSpPr>
        <p:spPr bwMode="auto">
          <a:xfrm>
            <a:off x="1" y="6335185"/>
            <a:ext cx="9140825" cy="63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 rot="5400000">
            <a:off x="4649547" y="2306500"/>
            <a:ext cx="5760000" cy="1971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/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/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/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/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/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/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/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/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 rot="5400000">
            <a:off x="648972" y="391905"/>
            <a:ext cx="5760000" cy="5800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3500" marR="0" lvl="0" indent="2286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92100" marR="0" lvl="1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19100" marR="0" lvl="2" indent="1397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58800" marR="0" lvl="3" indent="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98500" marR="0" lvl="4" indent="1270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25500" marR="0" lvl="5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77900" marR="0" lvl="6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30300" marR="0" lvl="7" indent="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270000" marR="0" lvl="8" indent="889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24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hape 24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hape 245"/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12B154-4334-4D4E-9AEB-17C422E44B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101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628650" y="365124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28650" y="1825624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body" idx="2"/>
          </p:nvPr>
        </p:nvSpPr>
        <p:spPr>
          <a:xfrm>
            <a:off x="4629150" y="1825624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2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6183"/>
          </a:xfrm>
        </p:spPr>
        <p:txBody>
          <a:bodyPr/>
          <a:lstStyle>
            <a:lvl1pPr>
              <a:defRPr sz="900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hape 2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6183"/>
          </a:xfrm>
        </p:spPr>
        <p:txBody>
          <a:bodyPr/>
          <a:lstStyle>
            <a:lvl1pPr>
              <a:defRPr sz="900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" name="Shape 2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6183"/>
          </a:xfrm>
        </p:spPr>
        <p:txBody>
          <a:bodyPr/>
          <a:lstStyle>
            <a:lvl1pPr>
              <a:buClrTx/>
              <a:buFontTx/>
              <a:buNone/>
              <a:defRPr sz="900">
                <a:solidFill>
                  <a:srgbClr val="888888"/>
                </a:solidFill>
              </a:defRPr>
            </a:lvl1pPr>
          </a:lstStyle>
          <a:p>
            <a:fld id="{CEA3F48D-BE4B-4002-B2AE-9B282F483A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76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9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8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3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6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2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9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5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242-260A-4643-B1CF-B4C18DB3D0B8}" type="datetimeFigureOut">
              <a:rPr lang="en-US" smtClean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154"/>
          <p:cNvSpPr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3075" name="Shape 155"/>
          <p:cNvSpPr>
            <a:spLocks noChangeArrowheads="1"/>
          </p:cNvSpPr>
          <p:nvPr/>
        </p:nvSpPr>
        <p:spPr bwMode="auto">
          <a:xfrm>
            <a:off x="0" y="6335184"/>
            <a:ext cx="9144000" cy="65616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1100"/>
          </a:p>
        </p:txBody>
      </p:sp>
      <p:sp>
        <p:nvSpPr>
          <p:cNvPr id="3076" name="Shape 156"/>
          <p:cNvSpPr txBox="1">
            <a:spLocks noGrp="1"/>
          </p:cNvSpPr>
          <p:nvPr>
            <p:ph type="title"/>
          </p:nvPr>
        </p:nvSpPr>
        <p:spPr bwMode="auto">
          <a:xfrm>
            <a:off x="822325" y="285752"/>
            <a:ext cx="7543800" cy="145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3077" name="Shape 157"/>
          <p:cNvSpPr txBox="1">
            <a:spLocks noGrp="1"/>
          </p:cNvSpPr>
          <p:nvPr>
            <p:ph type="body" idx="1"/>
          </p:nvPr>
        </p:nvSpPr>
        <p:spPr bwMode="auto">
          <a:xfrm>
            <a:off x="822325" y="1845733"/>
            <a:ext cx="7543800" cy="402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3078" name="Shape 158"/>
          <p:cNvSpPr txBox="1">
            <a:spLocks noGrp="1"/>
          </p:cNvSpPr>
          <p:nvPr>
            <p:ph type="dt" idx="10"/>
          </p:nvPr>
        </p:nvSpPr>
        <p:spPr bwMode="auto">
          <a:xfrm>
            <a:off x="822325" y="6460067"/>
            <a:ext cx="1854200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endParaRPr lang="en-US" altLang="en-US"/>
          </a:p>
        </p:txBody>
      </p:sp>
      <p:sp>
        <p:nvSpPr>
          <p:cNvPr id="3079" name="Shape 159"/>
          <p:cNvSpPr txBox="1">
            <a:spLocks noGrp="1"/>
          </p:cNvSpPr>
          <p:nvPr>
            <p:ph type="ftr" idx="11"/>
          </p:nvPr>
        </p:nvSpPr>
        <p:spPr bwMode="auto">
          <a:xfrm>
            <a:off x="2765426" y="6460067"/>
            <a:ext cx="3616325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68575" rIns="68575" bIns="6857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endParaRPr lang="en-US" altLang="en-US"/>
          </a:p>
        </p:txBody>
      </p:sp>
      <p:sp>
        <p:nvSpPr>
          <p:cNvPr id="3080" name="Shape 160"/>
          <p:cNvSpPr txBox="1">
            <a:spLocks noGrp="1"/>
          </p:cNvSpPr>
          <p:nvPr>
            <p:ph type="sldNum" idx="12"/>
          </p:nvPr>
        </p:nvSpPr>
        <p:spPr bwMode="auto">
          <a:xfrm>
            <a:off x="7424738" y="6460067"/>
            <a:ext cx="984250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FFFFFF"/>
              </a:buClr>
              <a:buSzPct val="25000"/>
              <a:buFont typeface="Calibri" panose="020F0502020204030204" pitchFamily="34" charset="0"/>
              <a:buNone/>
              <a:defRPr sz="800">
                <a:solidFill>
                  <a:srgbClr val="FFFFFF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6C161DB2-7451-4DAD-AF86-D6C44B70B349}" type="slidenum">
              <a:rPr lang="en-US" altLang="en-US"/>
              <a:pPr/>
              <a:t>‹#›</a:t>
            </a:fld>
            <a:endParaRPr lang="en-US" altLang="en-US"/>
          </a:p>
        </p:txBody>
      </p:sp>
      <p:cxnSp>
        <p:nvCxnSpPr>
          <p:cNvPr id="3081" name="Shape 161"/>
          <p:cNvCxnSpPr>
            <a:cxnSpLocks noChangeShapeType="1"/>
          </p:cNvCxnSpPr>
          <p:nvPr/>
        </p:nvCxnSpPr>
        <p:spPr bwMode="auto">
          <a:xfrm>
            <a:off x="895350" y="1737784"/>
            <a:ext cx="7475538" cy="0"/>
          </a:xfrm>
          <a:prstGeom prst="straightConnector1">
            <a:avLst/>
          </a:prstGeom>
          <a:noFill/>
          <a:ln w="952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82" name="Shape 162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5588000"/>
            <a:ext cx="1416050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786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hyperlink" Target="http://thedata.org/DVN-software" TargetMode="External"/><Relationship Id="rId2" Type="http://schemas.openxmlformats.org/officeDocument/2006/relationships/hyperlink" Target="http://iq.harvard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IQSS/dataverse" TargetMode="External"/><Relationship Id="rId5" Type="http://schemas.openxmlformats.org/officeDocument/2006/relationships/hyperlink" Target="http://datascience.iq.harvard.edu/dataverse" TargetMode="External"/><Relationship Id="rId4" Type="http://schemas.openxmlformats.org/officeDocument/2006/relationships/hyperlink" Target="http://thedata.or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hyperlink" Target="https://tdl.org/wp-content/uploads/downloads/2016/09/TDL-DIWG-Final-Report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tdl.org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82408192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mptool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rentz@txstate.ed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datascience.iq.harvard.edu/dataverse" TargetMode="External"/><Relationship Id="rId13" Type="http://schemas.openxmlformats.org/officeDocument/2006/relationships/hyperlink" Target="https://www.force11.org/group/joint-declaration-data-citation-principles-final" TargetMode="External"/><Relationship Id="rId3" Type="http://schemas.openxmlformats.org/officeDocument/2006/relationships/hyperlink" Target="http://www.arl.org/focus-areas/public-access-policies#.VoaV0I-cFzo" TargetMode="External"/><Relationship Id="rId7" Type="http://schemas.openxmlformats.org/officeDocument/2006/relationships/hyperlink" Target="http://thedata.org/" TargetMode="External"/><Relationship Id="rId12" Type="http://schemas.openxmlformats.org/officeDocument/2006/relationships/hyperlink" Target="http://www.duracloud.org/" TargetMode="External"/><Relationship Id="rId2" Type="http://schemas.openxmlformats.org/officeDocument/2006/relationships/hyperlink" Target="http://www.arl.org/focus-areas/e-research/data-access-management-and-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igitalpreservation.gov/partners/chronopolis.html" TargetMode="External"/><Relationship Id="rId11" Type="http://schemas.openxmlformats.org/officeDocument/2006/relationships/hyperlink" Target="http://www.dpn.org/" TargetMode="External"/><Relationship Id="rId5" Type="http://schemas.openxmlformats.org/officeDocument/2006/relationships/hyperlink" Target="https://dmptool.org/" TargetMode="External"/><Relationship Id="rId15" Type="http://schemas.openxmlformats.org/officeDocument/2006/relationships/hyperlink" Target="https://hubzero.org/" TargetMode="External"/><Relationship Id="rId10" Type="http://schemas.openxmlformats.org/officeDocument/2006/relationships/hyperlink" Target="http://blogs.lib.purdue.edu/dil/the-twelve-dil-competencies/" TargetMode="External"/><Relationship Id="rId4" Type="http://schemas.openxmlformats.org/officeDocument/2006/relationships/hyperlink" Target="http://www.nature.com/news/1-500-scientists-lift-the-lid-on-reproducibility-1.19970" TargetMode="External"/><Relationship Id="rId9" Type="http://schemas.openxmlformats.org/officeDocument/2006/relationships/hyperlink" Target="http://www.datainfolit.org/dilguide/" TargetMode="External"/><Relationship Id="rId14" Type="http://schemas.openxmlformats.org/officeDocument/2006/relationships/hyperlink" Target="https://purr.purdue.edu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isc-uk.org/docs/guide.pdf" TargetMode="External"/><Relationship Id="rId13" Type="http://schemas.openxmlformats.org/officeDocument/2006/relationships/hyperlink" Target="https://tdl.org/training/webinars/" TargetMode="External"/><Relationship Id="rId3" Type="http://schemas.openxmlformats.org/officeDocument/2006/relationships/hyperlink" Target="http://www.clir.org/pubs/reports/pub160" TargetMode="External"/><Relationship Id="rId7" Type="http://schemas.openxmlformats.org/officeDocument/2006/relationships/hyperlink" Target="http://www.whitehouse.gov/sites/default/files/microsites/ostp/ostp_public_access_memo_2013.pdf" TargetMode="External"/><Relationship Id="rId12" Type="http://schemas.openxmlformats.org/officeDocument/2006/relationships/hyperlink" Target="https://tdl-ir.tdl.org/tdl-ir/bitstream/handle/2249.1/68438/TDLDataManagementWorkingGroupReport_Aug2015.pdf?sequence=1&amp;isAllowed=y" TargetMode="External"/><Relationship Id="rId2" Type="http://schemas.openxmlformats.org/officeDocument/2006/relationships/hyperlink" Target="http://figshare.com/" TargetMode="External"/><Relationship Id="rId16" Type="http://schemas.openxmlformats.org/officeDocument/2006/relationships/hyperlink" Target="http://www.infotoday.com/cilmag/apr16/Uzwyshyn--Research-Data-Repositories.s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dn.nmc.org/media/2014-nmc-horizon-report-library-EN.pdf" TargetMode="External"/><Relationship Id="rId11" Type="http://schemas.openxmlformats.org/officeDocument/2006/relationships/hyperlink" Target="https://tdl.org/2016/09/release-texas-digital-library-dataverse-implementation-working-group-final-report/" TargetMode="External"/><Relationship Id="rId5" Type="http://schemas.openxmlformats.org/officeDocument/2006/relationships/hyperlink" Target="http://www.alastore.ala.org/detail.aspx?ID=10737" TargetMode="External"/><Relationship Id="rId15" Type="http://schemas.openxmlformats.org/officeDocument/2006/relationships/hyperlink" Target="https://youtu.be/e-Lzt-S3xEM" TargetMode="External"/><Relationship Id="rId10" Type="http://schemas.openxmlformats.org/officeDocument/2006/relationships/hyperlink" Target="http://data.tdl.org/" TargetMode="External"/><Relationship Id="rId4" Type="http://schemas.openxmlformats.org/officeDocument/2006/relationships/hyperlink" Target="https://www.youtube.com/watch?v=rvbrW7S2fes" TargetMode="External"/><Relationship Id="rId9" Type="http://schemas.openxmlformats.org/officeDocument/2006/relationships/hyperlink" Target="http://www.dcc.ac.uk/events/research-data-management-forum-rdmf/rdmf10-research-data-management-arts-and-humanities" TargetMode="External"/><Relationship Id="rId14" Type="http://schemas.openxmlformats.org/officeDocument/2006/relationships/hyperlink" Target="https://tdl-ir.tdl.org/tdl-ir/bitstream/handle/2249.1/76365/2016-10-06-Launching-TDR.pdf?sequence=1&amp;isAllowed=y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ruzwyshyn@txstate.ed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youtube.com/watch?v=rvbrW7S2fes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2872524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eS2U6g6v6u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urr.purdue.edu/" TargetMode="External"/><Relationship Id="rId2" Type="http://schemas.openxmlformats.org/officeDocument/2006/relationships/hyperlink" Target="https://www.youtube.com/watch?v=Yw0IJj7FqA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hyperlink" Target="https://purr.purdue.edu/about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s://hubzero.org/getstarted" TargetMode="External"/><Relationship Id="rId7" Type="http://schemas.openxmlformats.org/officeDocument/2006/relationships/hyperlink" Target="http://www.youtube.com/watch?v=vtNUeZQjxGI&amp;feature=player_detailpage&amp;list=UU3mtPIKTwVJeXkwjpC8msGw" TargetMode="External"/><Relationship Id="rId2" Type="http://schemas.openxmlformats.org/officeDocument/2006/relationships/hyperlink" Target="https://hubzero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zy4GwV5KCf8" TargetMode="External"/><Relationship Id="rId5" Type="http://schemas.openxmlformats.org/officeDocument/2006/relationships/hyperlink" Target="https://hubzero.org/hosting" TargetMode="External"/><Relationship Id="rId4" Type="http://schemas.openxmlformats.org/officeDocument/2006/relationships/hyperlink" Target="https://hubzero.org/downloa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q50OWkz4Kc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ucLUIROND8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rce11.org/group/joint-declaration-data-citation-principles-final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library.txstate.edu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ews/1-500-scientists-lift-the-lid-on-reproducibility-1.19970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vbrW7S2fes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dl.org/wp-content/uploads/downloads/2015/08/TDLDataManagementWorkingGroupReport_Aug2015.pdf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383" y="378223"/>
            <a:ext cx="8763000" cy="1470025"/>
          </a:xfrm>
        </p:spPr>
        <p:txBody>
          <a:bodyPr>
            <a:noAutofit/>
          </a:bodyPr>
          <a:lstStyle/>
          <a:p>
            <a:r>
              <a:rPr lang="en-US" sz="5400" dirty="0"/>
              <a:t>Research Data Repositories</a:t>
            </a:r>
            <a:br>
              <a:rPr lang="en-US" dirty="0"/>
            </a:br>
            <a:r>
              <a:rPr lang="en-US" sz="2400" dirty="0"/>
              <a:t>Developing and Implementing Infrastructures</a:t>
            </a:r>
            <a:br>
              <a:rPr lang="en-US" sz="2400" dirty="0"/>
            </a:br>
            <a:r>
              <a:rPr lang="en-US" sz="2400" dirty="0"/>
              <a:t> for Institutional and </a:t>
            </a:r>
            <a:r>
              <a:rPr lang="en-US" sz="2400" dirty="0" err="1"/>
              <a:t>Consortial</a:t>
            </a:r>
            <a:r>
              <a:rPr lang="en-US" sz="2400" dirty="0"/>
              <a:t> Environments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6019800"/>
            <a:ext cx="2696183" cy="838200"/>
          </a:xfrm>
        </p:spPr>
        <p:txBody>
          <a:bodyPr>
            <a:normAutofit/>
          </a:bodyPr>
          <a:lstStyle/>
          <a:p>
            <a:r>
              <a:rPr lang="en-US" sz="1100" b="1" dirty="0">
                <a:solidFill>
                  <a:schemeClr val="tx1"/>
                </a:solidFill>
              </a:rPr>
              <a:t>Ray Uzwyshyn, Ph.D. MBA MLIS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Director, Collections and Digital Services, </a:t>
            </a:r>
          </a:p>
          <a:p>
            <a:r>
              <a:rPr lang="en-US" sz="1100" dirty="0">
                <a:solidFill>
                  <a:schemeClr val="tx1"/>
                </a:solidFill>
              </a:rPr>
              <a:t>Texas State University Libraries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56" y="3663846"/>
            <a:ext cx="3928627" cy="2150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B088E-4AEA-44F7-9BDA-3E6747E7E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133600"/>
            <a:ext cx="4294811" cy="44958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623A8AB-9E2C-40DC-B824-E4081F4E8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53278"/>
            <a:ext cx="2500009" cy="128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71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projects.iq.harvard.edu/files/thedata_new2/files/iqsslogo2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80626"/>
            <a:ext cx="2537874" cy="111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 err="1"/>
              <a:t>Dataverse</a:t>
            </a:r>
            <a:r>
              <a:rPr lang="en-US" sz="4900" b="1" dirty="0"/>
              <a:t> </a:t>
            </a:r>
            <a:br>
              <a:rPr lang="en-US" dirty="0"/>
            </a:br>
            <a:r>
              <a:rPr lang="en-US" sz="2700" dirty="0"/>
              <a:t>Harvard’s Open Source Research Data Solution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2524539"/>
            <a:ext cx="63246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hlinkClick r:id="rId4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Data sharing, data citation, data publishing and versioning management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r>
              <a:rPr lang="en-US" sz="1800" dirty="0"/>
              <a:t>Social Sciences Beginnings (IQSS)</a:t>
            </a:r>
            <a:br>
              <a:rPr lang="en-US" sz="1800" dirty="0"/>
            </a:br>
            <a:r>
              <a:rPr lang="en-US" sz="1800" dirty="0">
                <a:hlinkClick r:id="rId5"/>
              </a:rPr>
              <a:t>Data Science</a:t>
            </a:r>
            <a:r>
              <a:rPr lang="en-US" sz="1800" dirty="0"/>
              <a:t> (site)</a:t>
            </a:r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http://thedata.org</a:t>
            </a:r>
            <a:br>
              <a:rPr lang="en-US" sz="1800" dirty="0"/>
            </a:br>
            <a:r>
              <a:rPr lang="en-US" sz="1800" dirty="0">
                <a:hlinkClick r:id="rId6"/>
              </a:rPr>
              <a:t>Dataverse Open Source Download </a:t>
            </a:r>
            <a:r>
              <a:rPr lang="en-US" sz="1800" dirty="0"/>
              <a:t>(</a:t>
            </a:r>
            <a:r>
              <a:rPr lang="en-US" sz="1800" dirty="0" err="1"/>
              <a:t>Github</a:t>
            </a:r>
            <a:r>
              <a:rPr lang="en-US" sz="1800" dirty="0"/>
              <a:t>), </a:t>
            </a:r>
            <a:r>
              <a:rPr lang="en-US" sz="1800" dirty="0">
                <a:hlinkClick r:id="rId7"/>
              </a:rPr>
              <a:t>Software Background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026" name="Picture 2" descr="The Dataverse Network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49552"/>
            <a:ext cx="7433710" cy="15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3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934" y="62339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err="1"/>
              <a:t>Dataverse</a:t>
            </a:r>
            <a:r>
              <a:rPr lang="en-US" sz="4000" dirty="0"/>
              <a:t> Architecture</a:t>
            </a:r>
            <a:br>
              <a:rPr lang="en-US" sz="3600" dirty="0"/>
            </a:br>
            <a:r>
              <a:rPr lang="en-US" sz="2800" dirty="0"/>
              <a:t>(</a:t>
            </a:r>
            <a:r>
              <a:rPr lang="en-US" sz="2800" dirty="0" err="1"/>
              <a:t>Consortial</a:t>
            </a:r>
            <a:r>
              <a:rPr lang="en-US" sz="2800" dirty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47" y="1194910"/>
            <a:ext cx="4912449" cy="550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9382" y="5069718"/>
            <a:ext cx="22381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Study Data</a:t>
            </a:r>
            <a:br>
              <a:rPr lang="en-US" b="1" dirty="0"/>
            </a:br>
            <a:br>
              <a:rPr lang="en-US" b="1" dirty="0"/>
            </a:br>
            <a:r>
              <a:rPr lang="en-US" sz="1400" dirty="0"/>
              <a:t>Original Data Set Files</a:t>
            </a:r>
            <a:endParaRPr lang="en-US" sz="1400" b="1" dirty="0"/>
          </a:p>
          <a:p>
            <a:r>
              <a:rPr lang="en-US" sz="1400" dirty="0"/>
              <a:t>Metadata </a:t>
            </a:r>
            <a:br>
              <a:rPr lang="en-US" sz="1400" dirty="0"/>
            </a:br>
            <a:r>
              <a:rPr lang="en-US" sz="1400" dirty="0"/>
              <a:t>Paratextual  Materials</a:t>
            </a:r>
            <a:br>
              <a:rPr lang="en-US" sz="1400" dirty="0"/>
            </a:br>
            <a:r>
              <a:rPr lang="en-US" sz="1200" dirty="0"/>
              <a:t>(Methodology, Field Notes , Multimedia, Graphs, Programs etc.)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3" name="Oval 2"/>
          <p:cNvSpPr/>
          <p:nvPr/>
        </p:nvSpPr>
        <p:spPr>
          <a:xfrm>
            <a:off x="4038600" y="5437681"/>
            <a:ext cx="1143000" cy="1295400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5022" y="2046868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Texas State University</a:t>
            </a:r>
            <a:br>
              <a:rPr lang="en-US" sz="1400" b="1" dirty="0"/>
            </a:br>
            <a:r>
              <a:rPr lang="en-US" sz="1400" b="1" dirty="0" err="1"/>
              <a:t>Dataverse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63643" y="1400537"/>
            <a:ext cx="2078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Texas Digital Library</a:t>
            </a:r>
            <a:br>
              <a:rPr lang="en-US" b="1" dirty="0"/>
            </a:br>
            <a:r>
              <a:rPr lang="en-US" b="1" dirty="0" err="1"/>
              <a:t>Dataverse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969FA-652B-4D72-87CC-7FFFF04DEF9B}"/>
              </a:ext>
            </a:extLst>
          </p:cNvPr>
          <p:cNvSpPr txBox="1"/>
          <p:nvPr/>
        </p:nvSpPr>
        <p:spPr>
          <a:xfrm>
            <a:off x="5202678" y="3152244"/>
            <a:ext cx="1199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University of Houston, UT Austin </a:t>
            </a:r>
            <a:r>
              <a:rPr lang="en-US" sz="1200" b="1" dirty="0" err="1"/>
              <a:t>Dataverses</a:t>
            </a:r>
            <a:r>
              <a:rPr lang="en-US" sz="1200" b="1" dirty="0"/>
              <a:t>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004E8-1B5E-400E-B392-0CB102968D7F}"/>
              </a:ext>
            </a:extLst>
          </p:cNvPr>
          <p:cNvSpPr txBox="1"/>
          <p:nvPr/>
        </p:nvSpPr>
        <p:spPr>
          <a:xfrm>
            <a:off x="5372535" y="4572000"/>
            <a:ext cx="666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Centers</a:t>
            </a:r>
          </a:p>
        </p:txBody>
      </p:sp>
    </p:spTree>
    <p:extLst>
      <p:ext uri="{BB962C8B-B14F-4D97-AF65-F5344CB8AC3E}">
        <p14:creationId xmlns:p14="http://schemas.microsoft.com/office/powerpoint/2010/main" val="3818197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826" y="9938"/>
            <a:ext cx="8062347" cy="914400"/>
          </a:xfrm>
        </p:spPr>
        <p:txBody>
          <a:bodyPr>
            <a:normAutofit/>
          </a:bodyPr>
          <a:lstStyle/>
          <a:p>
            <a:r>
              <a:rPr lang="en-US" dirty="0"/>
              <a:t>Data Citation  and Metadata</a:t>
            </a:r>
          </a:p>
        </p:txBody>
      </p:sp>
      <p:pic>
        <p:nvPicPr>
          <p:cNvPr id="1026" name="Picture 2" descr="C:\Users\R_U15\Desktop\MetadataDataver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4462"/>
            <a:ext cx="806234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80391" y="2667000"/>
            <a:ext cx="1447800" cy="533400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2000" y="6477000"/>
            <a:ext cx="1600200" cy="381000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42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Dataverse Metadata Example</a:t>
            </a:r>
            <a:br>
              <a:rPr lang="en-US" dirty="0"/>
            </a:br>
            <a:r>
              <a:rPr lang="en-US" sz="2700" dirty="0"/>
              <a:t>(From the Simple to Complex)</a:t>
            </a:r>
          </a:p>
        </p:txBody>
      </p:sp>
      <p:pic>
        <p:nvPicPr>
          <p:cNvPr id="2050" name="Picture 2" descr="C:\Users\R_U15\Desktop\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92" y="1804567"/>
            <a:ext cx="9298976" cy="505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-106292" y="1693302"/>
            <a:ext cx="2417064" cy="6858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69645" y="1179612"/>
            <a:ext cx="7112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Schemas Supported: </a:t>
            </a:r>
            <a:r>
              <a:rPr lang="en-US" sz="1400" dirty="0" err="1"/>
              <a:t>GeoSpatial</a:t>
            </a:r>
            <a:r>
              <a:rPr lang="en-US" sz="1400" dirty="0"/>
              <a:t>, Life Sciences, Astronomy and Physics, Georeferenced Data</a:t>
            </a:r>
          </a:p>
        </p:txBody>
      </p:sp>
    </p:spTree>
    <p:extLst>
      <p:ext uri="{BB962C8B-B14F-4D97-AF65-F5344CB8AC3E}">
        <p14:creationId xmlns:p14="http://schemas.microsoft.com/office/powerpoint/2010/main" val="238203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y\Desktop\DataManagementRepositories\Graphics\DataVennDiagram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1295400"/>
            <a:ext cx="78994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Many Planning Aspects of Data Research Repositories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AA1A-7473-4121-A594-D9E04E4515EB}"/>
              </a:ext>
            </a:extLst>
          </p:cNvPr>
          <p:cNvSpPr txBox="1"/>
          <p:nvPr/>
        </p:nvSpPr>
        <p:spPr>
          <a:xfrm>
            <a:off x="160274" y="2514600"/>
            <a:ext cx="218886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Planning Principles</a:t>
            </a:r>
            <a:br>
              <a:rPr lang="en-US" b="1" dirty="0"/>
            </a:br>
            <a:br>
              <a:rPr lang="en-US" dirty="0"/>
            </a:br>
            <a:r>
              <a:rPr lang="en-US" dirty="0"/>
              <a:t>Wide Flexibility</a:t>
            </a:r>
            <a:br>
              <a:rPr lang="en-US" dirty="0"/>
            </a:br>
            <a:r>
              <a:rPr lang="en-US" dirty="0"/>
              <a:t>on Institutional</a:t>
            </a:r>
            <a:br>
              <a:rPr lang="en-US" dirty="0"/>
            </a:br>
            <a:r>
              <a:rPr lang="en-US" dirty="0"/>
              <a:t>Levels.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Guiding </a:t>
            </a:r>
            <a:r>
              <a:rPr lang="en-US" dirty="0" err="1"/>
              <a:t>Consortial</a:t>
            </a:r>
            <a:br>
              <a:rPr lang="en-US" dirty="0"/>
            </a:br>
            <a:r>
              <a:rPr lang="en-US" dirty="0"/>
              <a:t>Templates which </a:t>
            </a:r>
            <a:br>
              <a:rPr lang="en-US" dirty="0"/>
            </a:br>
            <a:r>
              <a:rPr lang="en-US" dirty="0"/>
              <a:t>can be customized</a:t>
            </a:r>
            <a:br>
              <a:rPr lang="en-US" dirty="0"/>
            </a:br>
            <a:r>
              <a:rPr lang="en-US" dirty="0"/>
              <a:t>on institutional levels</a:t>
            </a:r>
          </a:p>
        </p:txBody>
      </p:sp>
    </p:spTree>
    <p:extLst>
      <p:ext uri="{BB962C8B-B14F-4D97-AF65-F5344CB8AC3E}">
        <p14:creationId xmlns:p14="http://schemas.microsoft.com/office/powerpoint/2010/main" val="660724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21"/>
          <p:cNvSpPr txBox="1">
            <a:spLocks/>
          </p:cNvSpPr>
          <p:nvPr/>
        </p:nvSpPr>
        <p:spPr>
          <a:xfrm>
            <a:off x="-116399" y="-8827"/>
            <a:ext cx="9067800" cy="22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554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522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-698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Part II: Developing Your Data Repository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TDL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Dataverse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 State Working Group </a:t>
            </a:r>
            <a:b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</a:b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(August 2015 – December 2016)</a:t>
            </a:r>
          </a:p>
          <a:p>
            <a:pPr marL="0" marR="0" lvl="0" indent="-698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705"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25000"/>
              <a:buFont typeface="Calibri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91440" marR="0" lvl="0" indent="-127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111111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423"/>
          <p:cNvSpPr txBox="1"/>
          <p:nvPr/>
        </p:nvSpPr>
        <p:spPr>
          <a:xfrm>
            <a:off x="673554" y="1352141"/>
            <a:ext cx="3803529" cy="123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2400" kern="0" dirty="0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-US" b="1" kern="0" dirty="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Charge</a:t>
            </a:r>
            <a:r>
              <a:rPr lang="en-US" sz="2400" kern="0" dirty="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Develop, Pilot and launch a </a:t>
            </a:r>
            <a:r>
              <a:rPr lang="en-US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consortial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repository for research data archiving and management.</a:t>
            </a:r>
          </a:p>
        </p:txBody>
      </p:sp>
      <p:grpSp>
        <p:nvGrpSpPr>
          <p:cNvPr id="7" name="Shape 424"/>
          <p:cNvGrpSpPr/>
          <p:nvPr/>
        </p:nvGrpSpPr>
        <p:grpSpPr>
          <a:xfrm>
            <a:off x="4726500" y="1136573"/>
            <a:ext cx="4309200" cy="5752800"/>
            <a:chOff x="7880338" y="140075"/>
            <a:chExt cx="4309200" cy="5752800"/>
          </a:xfrm>
        </p:grpSpPr>
        <p:sp>
          <p:nvSpPr>
            <p:cNvPr id="8" name="Shape 425"/>
            <p:cNvSpPr/>
            <p:nvPr/>
          </p:nvSpPr>
          <p:spPr>
            <a:xfrm>
              <a:off x="7880338" y="140075"/>
              <a:ext cx="4309200" cy="5279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426"/>
            <p:cNvSpPr txBox="1"/>
            <p:nvPr/>
          </p:nvSpPr>
          <p:spPr>
            <a:xfrm>
              <a:off x="8057912" y="4934375"/>
              <a:ext cx="1909800" cy="958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Sub-Committees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427"/>
            <p:cNvSpPr txBox="1"/>
            <p:nvPr/>
          </p:nvSpPr>
          <p:spPr>
            <a:xfrm>
              <a:off x="8144012" y="1338125"/>
              <a:ext cx="17376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Working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Group members</a:t>
              </a:r>
            </a:p>
          </p:txBody>
        </p:sp>
        <p:sp>
          <p:nvSpPr>
            <p:cNvPr id="11" name="Shape 428"/>
            <p:cNvSpPr txBox="1"/>
            <p:nvPr/>
          </p:nvSpPr>
          <p:spPr>
            <a:xfrm>
              <a:off x="8144012" y="3216050"/>
              <a:ext cx="1737600" cy="86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Texas Universities</a:t>
              </a:r>
            </a:p>
          </p:txBody>
        </p:sp>
        <p:cxnSp>
          <p:nvCxnSpPr>
            <p:cNvPr id="12" name="Shape 429"/>
            <p:cNvCxnSpPr/>
            <p:nvPr/>
          </p:nvCxnSpPr>
          <p:spPr>
            <a:xfrm flipH="1">
              <a:off x="10052559" y="538284"/>
              <a:ext cx="19800" cy="4668600"/>
            </a:xfrm>
            <a:prstGeom prst="straightConnector1">
              <a:avLst/>
            </a:prstGeom>
            <a:noFill/>
            <a:ln w="19050" cap="flat" cmpd="sng">
              <a:solidFill>
                <a:srgbClr val="323232"/>
              </a:solidFill>
              <a:prstDash val="dot"/>
              <a:round/>
              <a:headEnd type="none" w="lg" len="lg"/>
              <a:tailEnd type="none" w="lg" len="lg"/>
            </a:ln>
          </p:spPr>
        </p:cxnSp>
        <p:sp>
          <p:nvSpPr>
            <p:cNvPr id="13" name="Shape 430"/>
            <p:cNvSpPr/>
            <p:nvPr/>
          </p:nvSpPr>
          <p:spPr>
            <a:xfrm>
              <a:off x="8547662" y="538274"/>
              <a:ext cx="974541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F2936"/>
                  </a:solidFill>
                  <a:effectLst/>
                  <a:uLnTx/>
                  <a:uFillTx/>
                  <a:latin typeface="Oswald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4" name="Shape 431"/>
            <p:cNvSpPr/>
            <p:nvPr/>
          </p:nvSpPr>
          <p:spPr>
            <a:xfrm>
              <a:off x="8743676" y="4025711"/>
              <a:ext cx="269135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noProof="0" dirty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C2C21"/>
                  </a:solidFill>
                  <a:latin typeface="Oswald"/>
                  <a:cs typeface="Arial"/>
                  <a:sym typeface="Arial"/>
                </a:rPr>
                <a:t>5</a:t>
              </a:r>
              <a:endParaRPr kumimoji="0" sz="1400" b="0" i="0" u="none" strike="noStrike" kern="0" cap="none" spc="0" normalizeH="0" baseline="0" noProof="0" dirty="0">
                <a:ln w="9525" cap="flat" cmpd="sng">
                  <a:solidFill>
                    <a:srgbClr val="32323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C2C21"/>
                </a:solidFill>
                <a:effectLst/>
                <a:uLnTx/>
                <a:uFillTx/>
                <a:latin typeface="Oswald"/>
                <a:cs typeface="Arial"/>
                <a:sym typeface="Arial"/>
              </a:endParaRPr>
            </a:p>
          </p:txBody>
        </p:sp>
        <p:sp>
          <p:nvSpPr>
            <p:cNvPr id="15" name="Shape 432"/>
            <p:cNvSpPr/>
            <p:nvPr/>
          </p:nvSpPr>
          <p:spPr>
            <a:xfrm>
              <a:off x="8797749" y="2476862"/>
              <a:ext cx="430125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dirty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C2C21"/>
                  </a:solidFill>
                  <a:effectLst/>
                  <a:uLnTx/>
                  <a:uFillTx/>
                  <a:latin typeface="Oswald"/>
                  <a:cs typeface="Arial"/>
                  <a:sym typeface="Arial"/>
                </a:rPr>
                <a:t>7</a:t>
              </a:r>
            </a:p>
          </p:txBody>
        </p:sp>
        <p:pic>
          <p:nvPicPr>
            <p:cNvPr id="16" name="Shape 43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602000" y="114210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4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02000" y="35240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4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614375" y="422982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4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187817" y="2682147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602000" y="345448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187817" y="1905818"/>
              <a:ext cx="448114" cy="6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4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609287" y="5005173"/>
              <a:ext cx="458299" cy="638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4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187817" y="114210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187817" y="35240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4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602000" y="1923145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4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601975" y="2671655"/>
              <a:ext cx="448114" cy="6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4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5012274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4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4235565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4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3458856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TextBox 30"/>
          <p:cNvSpPr txBox="1"/>
          <p:nvPr/>
        </p:nvSpPr>
        <p:spPr>
          <a:xfrm>
            <a:off x="710838" y="3185638"/>
            <a:ext cx="471269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Main Working Group (14) </a:t>
            </a:r>
            <a:br>
              <a:rPr lang="en-US" dirty="0"/>
            </a:br>
            <a:r>
              <a:rPr lang="en-US" sz="1600" dirty="0"/>
              <a:t>         (4 Subcommittees)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          Policy and 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          Workflows and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          Budget/Business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           Technology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State Data Repository Symposium Group (Baylor)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2297" y="5610992"/>
            <a:ext cx="269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9"/>
              </a:rPr>
              <a:t>Final Report October,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570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363"/>
            <a:ext cx="9144000" cy="5596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01297" y="6260068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http://data.tdl.org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8482DB-C9EF-4A2B-A083-DC0701E877C5}"/>
              </a:ext>
            </a:extLst>
          </p:cNvPr>
          <p:cNvSpPr txBox="1"/>
          <p:nvPr/>
        </p:nvSpPr>
        <p:spPr>
          <a:xfrm>
            <a:off x="230213" y="228600"/>
            <a:ext cx="8686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Interface Design &amp; Usability</a:t>
            </a:r>
          </a:p>
        </p:txBody>
      </p:sp>
    </p:spTree>
    <p:extLst>
      <p:ext uri="{BB962C8B-B14F-4D97-AF65-F5344CB8AC3E}">
        <p14:creationId xmlns:p14="http://schemas.microsoft.com/office/powerpoint/2010/main" val="1516225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b="5915"/>
          <a:stretch/>
        </p:blipFill>
        <p:spPr>
          <a:xfrm>
            <a:off x="76200" y="2196828"/>
            <a:ext cx="8991600" cy="3926457"/>
          </a:xfrm>
          <a:prstGeom prst="rect">
            <a:avLst/>
          </a:prstGeom>
        </p:spPr>
      </p:pic>
      <p:pic>
        <p:nvPicPr>
          <p:cNvPr id="5" name="image1.jpeg"/>
          <p:cNvPicPr/>
          <p:nvPr/>
        </p:nvPicPr>
        <p:blipFill rotWithShape="1">
          <a:blip r:embed="rId3" cstate="print"/>
          <a:srcRect t="38416" b="16183"/>
          <a:stretch/>
        </p:blipFill>
        <p:spPr>
          <a:xfrm>
            <a:off x="1080076" y="304800"/>
            <a:ext cx="6983848" cy="1447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00800" y="4419600"/>
            <a:ext cx="2133600" cy="9144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9800" y="5364804"/>
            <a:ext cx="2133600" cy="9144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97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hape 456"/>
          <p:cNvSpPr>
            <a:spLocks noChangeArrowheads="1"/>
          </p:cNvSpPr>
          <p:nvPr/>
        </p:nvSpPr>
        <p:spPr bwMode="auto">
          <a:xfrm>
            <a:off x="0" y="3895725"/>
            <a:ext cx="9144000" cy="1733550"/>
          </a:xfrm>
          <a:prstGeom prst="rect">
            <a:avLst/>
          </a:prstGeom>
          <a:solidFill>
            <a:srgbClr val="FCE5C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73732" name="Shape 458"/>
          <p:cNvSpPr>
            <a:spLocks noChangeArrowheads="1"/>
          </p:cNvSpPr>
          <p:nvPr/>
        </p:nvSpPr>
        <p:spPr bwMode="auto">
          <a:xfrm>
            <a:off x="0" y="874714"/>
            <a:ext cx="9144000" cy="1290637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lIns="68575" tIns="68575" rIns="68575" bIns="68575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/>
          </a:p>
        </p:txBody>
      </p:sp>
      <p:sp>
        <p:nvSpPr>
          <p:cNvPr id="73734" name="Shape 460"/>
          <p:cNvSpPr txBox="1">
            <a:spLocks noChangeArrowheads="1"/>
          </p:cNvSpPr>
          <p:nvPr/>
        </p:nvSpPr>
        <p:spPr bwMode="auto">
          <a:xfrm>
            <a:off x="382589" y="1019902"/>
            <a:ext cx="26733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 dirty="0">
                <a:latin typeface="Calibri" panose="020F0502020204030204" pitchFamily="34" charset="0"/>
                <a:sym typeface="Calibri" panose="020F0502020204030204" pitchFamily="34" charset="0"/>
              </a:rPr>
              <a:t>Texas Data Repository</a:t>
            </a:r>
          </a:p>
        </p:txBody>
      </p:sp>
      <p:pic>
        <p:nvPicPr>
          <p:cNvPr id="73735" name="Shape 461" descr="person--gn-trinity-maroon.pn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6" y="2849563"/>
            <a:ext cx="339725" cy="468312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</p:pic>
      <p:pic>
        <p:nvPicPr>
          <p:cNvPr id="73736" name="Shape 462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849563"/>
            <a:ext cx="311150" cy="468312"/>
          </a:xfrm>
          <a:prstGeom prst="rect">
            <a:avLst/>
          </a:prstGeom>
          <a:solidFill>
            <a:schemeClr val="accent3"/>
          </a:solidFill>
          <a:ln>
            <a:noFill/>
          </a:ln>
          <a:extLst/>
        </p:spPr>
      </p:pic>
      <p:pic>
        <p:nvPicPr>
          <p:cNvPr id="73737" name="Shape 463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433070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Shape 464" descr="person--gn-trinity-maroon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426085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Shape 465" descr="person--gn-trinity-maroon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4799013"/>
            <a:ext cx="3365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0" name="Shape 466" descr="person--gn-trinity-maroon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33070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Shape 467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2849563"/>
            <a:ext cx="336550" cy="468312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</p:pic>
      <p:pic>
        <p:nvPicPr>
          <p:cNvPr id="73742" name="Shape 468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4937126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Shape 469" descr="person-gn-baylor-green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63" y="4330701"/>
            <a:ext cx="3365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Shape 470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4481513"/>
            <a:ext cx="3111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Shape 471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8" y="4330701"/>
            <a:ext cx="3111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Shape 472" descr="person-gn-uh-red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363" y="4864101"/>
            <a:ext cx="31115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7" name="Shape 473"/>
          <p:cNvSpPr txBox="1">
            <a:spLocks noChangeArrowheads="1"/>
          </p:cNvSpPr>
          <p:nvPr/>
        </p:nvSpPr>
        <p:spPr bwMode="auto">
          <a:xfrm>
            <a:off x="136525" y="2881313"/>
            <a:ext cx="274955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/>
              <a:t>Member University Libraries  (service &amp; outreach)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pic>
        <p:nvPicPr>
          <p:cNvPr id="73748" name="Shape 47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1008063"/>
            <a:ext cx="94615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9" name="Shape 475"/>
          <p:cNvSpPr txBox="1">
            <a:spLocks noChangeArrowheads="1"/>
          </p:cNvSpPr>
          <p:nvPr/>
        </p:nvSpPr>
        <p:spPr bwMode="auto">
          <a:xfrm>
            <a:off x="136526" y="4216400"/>
            <a:ext cx="200342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68575" rIns="68575" bIns="68575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/>
              <a:t>Researchers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/>
              <a:t>(deposit, search, publish)</a:t>
            </a:r>
          </a:p>
        </p:txBody>
      </p:sp>
      <p:cxnSp>
        <p:nvCxnSpPr>
          <p:cNvPr id="73750" name="Shape 476"/>
          <p:cNvCxnSpPr>
            <a:cxnSpLocks noChangeShapeType="1"/>
            <a:stCxn id="73738" idx="0"/>
            <a:endCxn id="73735" idx="2"/>
          </p:cNvCxnSpPr>
          <p:nvPr/>
        </p:nvCxnSpPr>
        <p:spPr bwMode="auto">
          <a:xfrm rot="10800000" flipH="1">
            <a:off x="2538414" y="3317876"/>
            <a:ext cx="758825" cy="94297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1" name="Shape 477"/>
          <p:cNvCxnSpPr>
            <a:cxnSpLocks noChangeShapeType="1"/>
            <a:stCxn id="73739" idx="0"/>
            <a:endCxn id="73735" idx="2"/>
          </p:cNvCxnSpPr>
          <p:nvPr/>
        </p:nvCxnSpPr>
        <p:spPr bwMode="auto">
          <a:xfrm rot="10800000" flipH="1">
            <a:off x="3208338" y="3317875"/>
            <a:ext cx="88900" cy="1481138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2" name="Shape 478"/>
          <p:cNvCxnSpPr>
            <a:cxnSpLocks noChangeShapeType="1"/>
            <a:stCxn id="73740" idx="0"/>
            <a:endCxn id="73748" idx="2"/>
          </p:cNvCxnSpPr>
          <p:nvPr/>
        </p:nvCxnSpPr>
        <p:spPr bwMode="auto">
          <a:xfrm rot="10800000" flipH="1">
            <a:off x="3525839" y="1954214"/>
            <a:ext cx="1444625" cy="2376487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3" name="Shape 479"/>
          <p:cNvCxnSpPr>
            <a:cxnSpLocks noChangeShapeType="1"/>
            <a:stCxn id="73735" idx="0"/>
            <a:endCxn id="73748" idx="2"/>
          </p:cNvCxnSpPr>
          <p:nvPr/>
        </p:nvCxnSpPr>
        <p:spPr bwMode="auto">
          <a:xfrm rot="10800000" flipH="1">
            <a:off x="3297239" y="1954213"/>
            <a:ext cx="1673225" cy="8953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4" name="Shape 480"/>
          <p:cNvCxnSpPr>
            <a:cxnSpLocks noChangeShapeType="1"/>
            <a:stCxn id="73737" idx="0"/>
            <a:endCxn id="73741" idx="2"/>
          </p:cNvCxnSpPr>
          <p:nvPr/>
        </p:nvCxnSpPr>
        <p:spPr bwMode="auto">
          <a:xfrm rot="10800000" flipH="1">
            <a:off x="4624388" y="3317876"/>
            <a:ext cx="366712" cy="101282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5" name="Shape 481"/>
          <p:cNvCxnSpPr>
            <a:cxnSpLocks noChangeShapeType="1"/>
            <a:stCxn id="73742" idx="0"/>
            <a:endCxn id="73741" idx="2"/>
          </p:cNvCxnSpPr>
          <p:nvPr/>
        </p:nvCxnSpPr>
        <p:spPr bwMode="auto">
          <a:xfrm rot="10800000">
            <a:off x="4991101" y="3317875"/>
            <a:ext cx="168275" cy="16192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6" name="Shape 482"/>
          <p:cNvCxnSpPr>
            <a:cxnSpLocks noChangeShapeType="1"/>
            <a:stCxn id="73743" idx="0"/>
            <a:endCxn id="73741" idx="2"/>
          </p:cNvCxnSpPr>
          <p:nvPr/>
        </p:nvCxnSpPr>
        <p:spPr bwMode="auto">
          <a:xfrm rot="10800000">
            <a:off x="4991100" y="3317876"/>
            <a:ext cx="731838" cy="101282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7" name="Shape 483"/>
          <p:cNvCxnSpPr>
            <a:cxnSpLocks noChangeShapeType="1"/>
            <a:stCxn id="73744" idx="0"/>
            <a:endCxn id="73748" idx="2"/>
          </p:cNvCxnSpPr>
          <p:nvPr/>
        </p:nvCxnSpPr>
        <p:spPr bwMode="auto">
          <a:xfrm rot="10800000">
            <a:off x="4970463" y="1952625"/>
            <a:ext cx="2125662" cy="2528888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8" name="Shape 484"/>
          <p:cNvCxnSpPr>
            <a:cxnSpLocks noChangeShapeType="1"/>
            <a:stCxn id="73746" idx="0"/>
            <a:endCxn id="73748" idx="2"/>
          </p:cNvCxnSpPr>
          <p:nvPr/>
        </p:nvCxnSpPr>
        <p:spPr bwMode="auto">
          <a:xfrm rot="10800000">
            <a:off x="4970464" y="1954214"/>
            <a:ext cx="2911475" cy="2909887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59" name="Shape 485"/>
          <p:cNvCxnSpPr>
            <a:cxnSpLocks noChangeShapeType="1"/>
            <a:stCxn id="73745" idx="0"/>
            <a:endCxn id="73748" idx="2"/>
          </p:cNvCxnSpPr>
          <p:nvPr/>
        </p:nvCxnSpPr>
        <p:spPr bwMode="auto">
          <a:xfrm rot="10800000">
            <a:off x="4970463" y="1952626"/>
            <a:ext cx="3333750" cy="2378075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60" name="Shape 486"/>
          <p:cNvCxnSpPr>
            <a:cxnSpLocks noChangeShapeType="1"/>
            <a:stCxn id="73736" idx="0"/>
            <a:endCxn id="73748" idx="2"/>
          </p:cNvCxnSpPr>
          <p:nvPr/>
        </p:nvCxnSpPr>
        <p:spPr bwMode="auto">
          <a:xfrm rot="10800000">
            <a:off x="4970464" y="1954213"/>
            <a:ext cx="2522537" cy="8953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61" name="Shape 487"/>
          <p:cNvCxnSpPr>
            <a:cxnSpLocks noChangeShapeType="1"/>
            <a:stCxn id="73741" idx="0"/>
            <a:endCxn id="73748" idx="2"/>
          </p:cNvCxnSpPr>
          <p:nvPr/>
        </p:nvCxnSpPr>
        <p:spPr bwMode="auto">
          <a:xfrm rot="10800000">
            <a:off x="4970464" y="1954213"/>
            <a:ext cx="20637" cy="895350"/>
          </a:xfrm>
          <a:prstGeom prst="straightConnector1">
            <a:avLst/>
          </a:prstGeom>
          <a:noFill/>
          <a:ln w="9525">
            <a:solidFill>
              <a:schemeClr val="bg2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2103508" y="5827023"/>
            <a:ext cx="9170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1) </a:t>
            </a:r>
            <a:r>
              <a:rPr lang="en-US" sz="2000" b="1" dirty="0"/>
              <a:t>Mixed     </a:t>
            </a:r>
            <a:r>
              <a:rPr lang="en-US" sz="2000" dirty="0"/>
              <a:t>            2) </a:t>
            </a:r>
            <a:r>
              <a:rPr lang="en-US" sz="2000" b="1" dirty="0"/>
              <a:t>Mediated         </a:t>
            </a:r>
            <a:r>
              <a:rPr lang="en-US" sz="2000" dirty="0"/>
              <a:t>      3) </a:t>
            </a:r>
            <a:r>
              <a:rPr lang="en-US" sz="2000" b="1" dirty="0"/>
              <a:t>Unmediated </a:t>
            </a:r>
            <a:br>
              <a:rPr lang="en-US" sz="2000" b="1" dirty="0"/>
            </a:br>
            <a:r>
              <a:rPr lang="en-US" sz="2000" b="1" dirty="0"/>
              <a:t>                                                                         (Direct)</a:t>
            </a:r>
            <a:br>
              <a:rPr lang="en-US" sz="2000" b="1" dirty="0"/>
            </a:b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103508" y="130107"/>
            <a:ext cx="3834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 Service Models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CAC191-E0C4-4738-8965-13C3B914CB07}"/>
              </a:ext>
            </a:extLst>
          </p:cNvPr>
          <p:cNvSpPr/>
          <p:nvPr/>
        </p:nvSpPr>
        <p:spPr>
          <a:xfrm>
            <a:off x="3886199" y="5755309"/>
            <a:ext cx="2209800" cy="646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62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0415723"/>
              </p:ext>
            </p:extLst>
          </p:nvPr>
        </p:nvGraphicFramePr>
        <p:xfrm>
          <a:off x="762000" y="1209307"/>
          <a:ext cx="7222155" cy="5274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Up Arrow 1"/>
          <p:cNvSpPr/>
          <p:nvPr/>
        </p:nvSpPr>
        <p:spPr>
          <a:xfrm>
            <a:off x="6550300" y="2898722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Up Arrow 4"/>
          <p:cNvSpPr/>
          <p:nvPr/>
        </p:nvSpPr>
        <p:spPr>
          <a:xfrm>
            <a:off x="3890596" y="2898722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Up Arrow 5"/>
          <p:cNvSpPr/>
          <p:nvPr/>
        </p:nvSpPr>
        <p:spPr>
          <a:xfrm>
            <a:off x="1847725" y="2898722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Up Arrow 6"/>
          <p:cNvSpPr/>
          <p:nvPr/>
        </p:nvSpPr>
        <p:spPr>
          <a:xfrm>
            <a:off x="6459353" y="4641000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Up Arrow 7"/>
          <p:cNvSpPr/>
          <p:nvPr/>
        </p:nvSpPr>
        <p:spPr>
          <a:xfrm>
            <a:off x="3159181" y="4614496"/>
            <a:ext cx="681404" cy="4044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53798" y="304379"/>
            <a:ext cx="8636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Texas State Repositories Architecture</a:t>
            </a:r>
          </a:p>
        </p:txBody>
      </p:sp>
    </p:spTree>
    <p:extLst>
      <p:ext uri="{BB962C8B-B14F-4D97-AF65-F5344CB8AC3E}">
        <p14:creationId xmlns:p14="http://schemas.microsoft.com/office/powerpoint/2010/main" val="2518073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Online Data Research Repositories</a:t>
            </a:r>
            <a:br>
              <a:rPr lang="en-US" b="1" dirty="0"/>
            </a:br>
            <a:r>
              <a:rPr lang="en-US" b="1" dirty="0"/>
              <a:t>What are They?</a:t>
            </a:r>
            <a:br>
              <a:rPr lang="en-US" b="1" dirty="0"/>
            </a:b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5638800" cy="45259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000" dirty="0"/>
              <a:t>Way to Manage a Researcher’s Data/Metadata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 err="1"/>
              <a:t>Permalinking</a:t>
            </a:r>
            <a:r>
              <a:rPr lang="en-US" sz="2000" dirty="0"/>
              <a:t> Strategy for Data Citation 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Way to Manage Federal Grant Compliance</a:t>
            </a:r>
            <a:br>
              <a:rPr lang="en-US" sz="2400" dirty="0"/>
            </a:br>
            <a:endParaRPr lang="en-US" sz="1300" dirty="0"/>
          </a:p>
          <a:p>
            <a:r>
              <a:rPr lang="en-US" sz="2000" dirty="0"/>
              <a:t>Middle-Term Data Archiving and Sharing Strategy</a:t>
            </a:r>
          </a:p>
          <a:p>
            <a:endParaRPr lang="en-US" sz="1300" dirty="0"/>
          </a:p>
          <a:p>
            <a:endParaRPr lang="en-US" sz="2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483" y="2590800"/>
            <a:ext cx="298017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1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One Size Does Not Fit All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Types of Data Projects (Sizes)</a:t>
            </a:r>
          </a:p>
          <a:p>
            <a:pPr marL="0" indent="0">
              <a:buNone/>
            </a:pPr>
            <a:r>
              <a:rPr lang="en-US" dirty="0"/>
              <a:t>1) Normal Range Projects</a:t>
            </a:r>
            <a:br>
              <a:rPr lang="en-US" dirty="0"/>
            </a:br>
            <a:r>
              <a:rPr lang="en-US" sz="1800" dirty="0"/>
              <a:t>Files/Data Fit on Server, may be uploaded, </a:t>
            </a:r>
            <a:r>
              <a:rPr lang="en-US" sz="1800" dirty="0" err="1"/>
              <a:t>Dataverse</a:t>
            </a:r>
            <a:r>
              <a:rPr lang="en-US" sz="1800" dirty="0"/>
              <a:t>, </a:t>
            </a:r>
            <a:r>
              <a:rPr lang="en-US" sz="1800" dirty="0" err="1"/>
              <a:t>Hubzero</a:t>
            </a:r>
            <a:r>
              <a:rPr lang="en-US" sz="1800" dirty="0"/>
              <a:t>)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r>
              <a:rPr lang="en-US" dirty="0"/>
              <a:t>2) Large Projects </a:t>
            </a:r>
            <a:br>
              <a:rPr lang="en-US" dirty="0"/>
            </a:br>
            <a:r>
              <a:rPr lang="en-US" sz="1800" dirty="0"/>
              <a:t>(Data may require  specialized university IT Support, i.e. terabyte/petabyte drives, Pointers etc.)</a:t>
            </a:r>
            <a:br>
              <a:rPr lang="en-US" sz="1800" dirty="0"/>
            </a:br>
            <a:endParaRPr lang="en-US" sz="18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3) Huge Projects  </a:t>
            </a:r>
            <a:br>
              <a:rPr lang="en-US" dirty="0"/>
            </a:br>
            <a:r>
              <a:rPr lang="en-US" sz="1800" dirty="0"/>
              <a:t>(Projects require </a:t>
            </a:r>
            <a:r>
              <a:rPr lang="en-US" sz="1800" dirty="0" err="1"/>
              <a:t>consortial</a:t>
            </a:r>
            <a:r>
              <a:rPr lang="en-US" sz="1800" dirty="0"/>
              <a:t> possibilities, national models,  Texas Advanced Computer Center TAAC, DEEPN, </a:t>
            </a:r>
            <a:r>
              <a:rPr lang="en-US" sz="1800" dirty="0" err="1"/>
              <a:t>Duracloud</a:t>
            </a:r>
            <a:r>
              <a:rPr lang="en-US" sz="1800" dirty="0"/>
              <a:t>, AWS, Custom Solutions)</a:t>
            </a:r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791618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64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Faculty Data Management Plan</a:t>
            </a:r>
            <a:br>
              <a:rPr lang="en-US" dirty="0"/>
            </a:br>
            <a:r>
              <a:rPr lang="en-US" sz="3100" dirty="0"/>
              <a:t> Documentation/Policy Tool</a:t>
            </a:r>
          </a:p>
        </p:txBody>
      </p:sp>
      <p:pic>
        <p:nvPicPr>
          <p:cNvPr id="1026" name="Picture 2" descr="C:\Users\R_U15\Desktop\CaliforniaDigitalLibr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6378"/>
            <a:ext cx="6096000" cy="39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2286000"/>
            <a:ext cx="16764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Overview Video</a:t>
            </a:r>
            <a:br>
              <a:rPr lang="en-US" dirty="0"/>
            </a:br>
            <a:br>
              <a:rPr lang="en-US" dirty="0"/>
            </a:br>
            <a:r>
              <a:rPr lang="en-US" sz="1600" dirty="0"/>
              <a:t>Customizable</a:t>
            </a:r>
            <a:br>
              <a:rPr lang="en-US" sz="1600" dirty="0"/>
            </a:br>
            <a:r>
              <a:rPr lang="en-US" sz="1600" dirty="0"/>
              <a:t>Plan Outline Tool</a:t>
            </a:r>
            <a:br>
              <a:rPr lang="en-US" sz="1600" dirty="0"/>
            </a:br>
            <a:r>
              <a:rPr lang="en-US" sz="1600" dirty="0"/>
              <a:t>Resource Links</a:t>
            </a:r>
            <a:br>
              <a:rPr lang="en-US" sz="1600" dirty="0"/>
            </a:br>
            <a:r>
              <a:rPr lang="en-US" sz="1600" dirty="0"/>
              <a:t>Supports All Major Funders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6600" y="5943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4"/>
              </a:rPr>
              <a:t>https://dmptool.org/</a:t>
            </a:r>
            <a:r>
              <a:rPr lang="it-IT" dirty="0"/>
              <a:t>   </a:t>
            </a:r>
          </a:p>
          <a:p>
            <a:r>
              <a:rPr lang="it-IT" dirty="0"/>
              <a:t>California Digital Library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5043" y="4778087"/>
            <a:ext cx="20372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Connections with</a:t>
            </a:r>
            <a:br>
              <a:rPr lang="en-US" dirty="0"/>
            </a:br>
            <a:r>
              <a:rPr lang="en-US" dirty="0"/>
              <a:t>Office of Sponsored</a:t>
            </a:r>
            <a:br>
              <a:rPr lang="en-US" dirty="0"/>
            </a:br>
            <a:r>
              <a:rPr lang="en-US" dirty="0"/>
              <a:t>Research and</a:t>
            </a:r>
            <a:br>
              <a:rPr lang="en-US" dirty="0"/>
            </a:br>
            <a:r>
              <a:rPr lang="en-US" dirty="0"/>
              <a:t>Other Relevant </a:t>
            </a:r>
            <a:br>
              <a:rPr lang="en-US" dirty="0"/>
            </a:br>
            <a:r>
              <a:rPr lang="en-US" dirty="0"/>
              <a:t>University Offices</a:t>
            </a:r>
            <a:br>
              <a:rPr lang="en-US" dirty="0"/>
            </a:br>
            <a:r>
              <a:rPr lang="en-US" dirty="0"/>
              <a:t>Library/</a:t>
            </a:r>
            <a:r>
              <a:rPr lang="en-US" dirty="0" err="1"/>
              <a:t>Dataverse</a:t>
            </a:r>
            <a:br>
              <a:rPr lang="en-US" dirty="0"/>
            </a:br>
            <a:r>
              <a:rPr lang="en-US" dirty="0"/>
              <a:t>Templates</a:t>
            </a:r>
          </a:p>
        </p:txBody>
      </p:sp>
    </p:spTree>
    <p:extLst>
      <p:ext uri="{BB962C8B-B14F-4D97-AF65-F5344CB8AC3E}">
        <p14:creationId xmlns:p14="http://schemas.microsoft.com/office/powerpoint/2010/main" val="4274783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19877" y="323850"/>
            <a:ext cx="8971713" cy="971550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600" b="1" dirty="0">
                <a:solidFill>
                  <a:srgbClr val="3F3F3F"/>
                </a:solidFill>
              </a:rPr>
              <a:t>Part III</a:t>
            </a:r>
            <a:r>
              <a:rPr lang="en-US" sz="3600" dirty="0">
                <a:solidFill>
                  <a:srgbClr val="3F3F3F"/>
                </a:solidFill>
              </a:rPr>
              <a:t>: </a:t>
            </a:r>
            <a:r>
              <a:rPr lang="en-US" sz="3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Human Resource Infrastructures (Working Teams)</a:t>
            </a:r>
          </a:p>
        </p:txBody>
      </p:sp>
      <p:sp>
        <p:nvSpPr>
          <p:cNvPr id="474" name="Shape 474"/>
          <p:cNvSpPr txBox="1"/>
          <p:nvPr/>
        </p:nvSpPr>
        <p:spPr>
          <a:xfrm>
            <a:off x="5310812" y="1471326"/>
            <a:ext cx="3809997" cy="511301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or Part Time</a:t>
            </a:r>
            <a:b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5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Repository Liaison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Repository Liaison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Metadata Liaison 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 Liaisons (Outreach)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Committee for Workflows &amp; Policies</a:t>
            </a:r>
          </a:p>
          <a:p>
            <a:pPr>
              <a:buClr>
                <a:srgbClr val="000000"/>
              </a:buClr>
              <a:buSzPct val="25000"/>
            </a:pP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 Hires</a:t>
            </a:r>
            <a:b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Digital Collections Librarian</a:t>
            </a:r>
            <a:b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(Texas State Data Repository</a:t>
            </a:r>
            <a:b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Dataverse</a:t>
            </a:r>
            <a: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/Publications Repository: D-Space)</a:t>
            </a:r>
            <a:br>
              <a:rPr lang="en-US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b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Visualization and Analytics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Librarian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(Tableau,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Bayesia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b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Hires</a:t>
            </a:r>
            <a:br>
              <a:rPr lang="en-US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 Learning/Neural Networks/AI Librarian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(working with the data)</a:t>
            </a:r>
            <a:b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</a:b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31AE01-9E42-4957-8B11-0181810E2119}"/>
              </a:ext>
            </a:extLst>
          </p:cNvPr>
          <p:cNvCxnSpPr/>
          <p:nvPr/>
        </p:nvCxnSpPr>
        <p:spPr>
          <a:xfrm>
            <a:off x="5105400" y="1838398"/>
            <a:ext cx="0" cy="47459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A5D33A0-8F12-47C4-899B-302FC886E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4753"/>
            <a:ext cx="4548808" cy="476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8725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621708" y="254642"/>
            <a:ext cx="7391401" cy="1128716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br>
              <a:rPr lang="en-US" sz="27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Marketing and Other Possibilities</a:t>
            </a:r>
            <a:br>
              <a:rPr lang="en-US" sz="3600" b="1" dirty="0">
                <a:latin typeface="Arial"/>
                <a:ea typeface="Arial"/>
                <a:cs typeface="Arial"/>
                <a:sym typeface="Arial"/>
              </a:rPr>
            </a:br>
            <a:endParaRPr lang="en-US" sz="36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Shape 490"/>
          <p:cNvSpPr txBox="1"/>
          <p:nvPr/>
        </p:nvSpPr>
        <p:spPr>
          <a:xfrm>
            <a:off x="4572000" y="4730938"/>
            <a:ext cx="4270664" cy="65862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Future Possibilities:  VIREO, DATA REPOSITORY CONNECTIONS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7F7604-DF32-4400-9E99-4A304B33EBBF}"/>
              </a:ext>
            </a:extLst>
          </p:cNvPr>
          <p:cNvSpPr txBox="1"/>
          <p:nvPr/>
        </p:nvSpPr>
        <p:spPr>
          <a:xfrm>
            <a:off x="4572000" y="412273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</a:t>
            </a:r>
            <a:r>
              <a:rPr lang="en-US" b="1" dirty="0">
                <a:solidFill>
                  <a:srgbClr val="3F3F3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lectronic Thesis and Dissertations (ETD) Repository (D-Space)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DCAA5-4C06-49B9-80EF-D98BA22B4BEC}"/>
              </a:ext>
            </a:extLst>
          </p:cNvPr>
          <p:cNvSpPr txBox="1"/>
          <p:nvPr/>
        </p:nvSpPr>
        <p:spPr>
          <a:xfrm>
            <a:off x="4421396" y="5375130"/>
            <a:ext cx="45875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Working with the Data – Support Mechanisms</a:t>
            </a:r>
            <a:br>
              <a:rPr lang="en-US" b="1" dirty="0"/>
            </a:br>
            <a:r>
              <a:rPr lang="en-US" dirty="0"/>
              <a:t>Data Literacy (Workshops/Education)</a:t>
            </a:r>
            <a:br>
              <a:rPr lang="en-US" dirty="0"/>
            </a:br>
            <a:r>
              <a:rPr lang="en-US" dirty="0"/>
              <a:t>Data Visualization, Data Analytics </a:t>
            </a:r>
            <a:br>
              <a:rPr lang="en-US" dirty="0"/>
            </a:br>
            <a:r>
              <a:rPr lang="en-US" dirty="0"/>
              <a:t>Machine Learning/Neural Networks/ AI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31077C-A7B0-43D5-AF7E-ACC094F5A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3624881" cy="4889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6C2B60-0892-4F99-8A90-E592E2D8A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82" r="134" b="215"/>
          <a:stretch/>
        </p:blipFill>
        <p:spPr>
          <a:xfrm>
            <a:off x="5301124" y="1103243"/>
            <a:ext cx="2656551" cy="277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699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6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Research Data Repository </a:t>
            </a:r>
            <a:br>
              <a:rPr lang="en-US" dirty="0"/>
            </a:br>
            <a:r>
              <a:rPr lang="en-US" dirty="0"/>
              <a:t>Adoption Lifecycle</a:t>
            </a:r>
            <a:br>
              <a:rPr lang="en-US" dirty="0"/>
            </a:br>
            <a:r>
              <a:rPr lang="en-US" dirty="0"/>
              <a:t>(2018)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187D3-73F3-47B1-8447-575E5E8C6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2743200"/>
            <a:ext cx="9144000" cy="325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52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78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Further Links/References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763000" cy="4525963"/>
          </a:xfrm>
        </p:spPr>
        <p:txBody>
          <a:bodyPr>
            <a:noAutofit/>
          </a:bodyPr>
          <a:lstStyle/>
          <a:p>
            <a:r>
              <a:rPr lang="en-US" sz="1400" dirty="0"/>
              <a:t>ARL NSF Data Sharing Policy and Resource Links, </a:t>
            </a:r>
            <a:r>
              <a:rPr lang="en-US" sz="1400" dirty="0">
                <a:hlinkClick r:id="rId2"/>
              </a:rPr>
              <a:t>http://www.arl.org/focus-areas/e-research/data-access-management-and-sharing</a:t>
            </a:r>
            <a:endParaRPr lang="en-US" sz="1400" dirty="0"/>
          </a:p>
          <a:p>
            <a:r>
              <a:rPr lang="en-US" sz="1400" dirty="0"/>
              <a:t>ARL (White House Directives and Funded Research Data ) </a:t>
            </a:r>
            <a:r>
              <a:rPr lang="en-US" sz="1400" dirty="0">
                <a:hlinkClick r:id="rId3"/>
              </a:rPr>
              <a:t>http://www.arl.org/focus-areas/public-access-policies#.VoaV0I-cFzo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Borgman</a:t>
            </a:r>
            <a:r>
              <a:rPr lang="en-US" sz="1400" dirty="0"/>
              <a:t>, C. 2015.  </a:t>
            </a:r>
            <a:r>
              <a:rPr lang="en-US" sz="1400" i="1" dirty="0"/>
              <a:t>Big Data, Little Data, No Data. Scholarship in the Networked Age</a:t>
            </a:r>
            <a:r>
              <a:rPr lang="en-US" sz="1400" dirty="0"/>
              <a:t>.   MIT Press</a:t>
            </a:r>
          </a:p>
          <a:p>
            <a:r>
              <a:rPr lang="en-US" sz="1400" dirty="0"/>
              <a:t>Baker, </a:t>
            </a:r>
            <a:r>
              <a:rPr lang="en-US" sz="1400" dirty="0" err="1"/>
              <a:t>Monya</a:t>
            </a:r>
            <a:r>
              <a:rPr lang="en-US" sz="1400" dirty="0"/>
              <a:t>. 1500 Scientists Lift the Lid on Reproducibility. </a:t>
            </a:r>
            <a:r>
              <a:rPr lang="en-US" sz="1400" dirty="0">
                <a:hlinkClick r:id="rId4"/>
              </a:rPr>
              <a:t>www.nature.com/news/1-500-scientists-lift-the-lid-on-reproducibility-1.19970</a:t>
            </a:r>
            <a:endParaRPr lang="en-US" sz="1400" dirty="0"/>
          </a:p>
          <a:p>
            <a:r>
              <a:rPr lang="en-US" sz="1400" dirty="0"/>
              <a:t>Harris, Richard. (April 2017</a:t>
            </a:r>
            <a:r>
              <a:rPr lang="en-US" sz="1400" i="1" dirty="0"/>
              <a:t>). Rigor Mortis How Sloppy Science Creates Worthless Cures</a:t>
            </a:r>
            <a:endParaRPr lang="en-US" sz="1400" dirty="0"/>
          </a:p>
          <a:p>
            <a:r>
              <a:rPr lang="en-US" sz="1400" dirty="0"/>
              <a:t>California Digital Library DMT Tool: </a:t>
            </a:r>
            <a:r>
              <a:rPr lang="en-US" sz="1400" dirty="0">
                <a:hlinkClick r:id="rId5"/>
              </a:rPr>
              <a:t>https://dmptool.org/</a:t>
            </a:r>
            <a:r>
              <a:rPr lang="en-US" sz="1400" dirty="0"/>
              <a:t>  </a:t>
            </a:r>
          </a:p>
          <a:p>
            <a:r>
              <a:rPr lang="en-US" sz="1400" dirty="0" err="1"/>
              <a:t>Chronopolis</a:t>
            </a:r>
            <a:r>
              <a:rPr lang="en-US" sz="1400" dirty="0"/>
              <a:t>: </a:t>
            </a:r>
            <a:r>
              <a:rPr lang="en-US" sz="1400" dirty="0">
                <a:hlinkClick r:id="rId6"/>
              </a:rPr>
              <a:t>http://www.digitalpreservation.gov/partners/chronopolis.html</a:t>
            </a:r>
            <a:r>
              <a:rPr lang="en-US" sz="1400" dirty="0"/>
              <a:t>  </a:t>
            </a:r>
          </a:p>
          <a:p>
            <a:r>
              <a:rPr lang="en-US" sz="1400" dirty="0"/>
              <a:t>Data Reproducibility Crisis. Nature. </a:t>
            </a:r>
            <a:r>
              <a:rPr lang="en-US" sz="1400" dirty="0">
                <a:hlinkClick r:id="rId4"/>
              </a:rPr>
              <a:t>http://www.nature.com/news/1-500-scientists-lift-the-lid-on-reproducibility-1.19970</a:t>
            </a:r>
            <a:endParaRPr lang="en-US" sz="1400" dirty="0"/>
          </a:p>
          <a:p>
            <a:r>
              <a:rPr lang="en-US" sz="1400" dirty="0"/>
              <a:t>Dataverse. </a:t>
            </a:r>
            <a:r>
              <a:rPr lang="en-US" sz="1400" dirty="0">
                <a:hlinkClick r:id="rId7"/>
              </a:rPr>
              <a:t>http://thedata.org/</a:t>
            </a:r>
            <a:endParaRPr lang="en-US" sz="1400" dirty="0"/>
          </a:p>
          <a:p>
            <a:r>
              <a:rPr lang="en-US" sz="1400" dirty="0"/>
              <a:t>Dataverse (Data Science Site). </a:t>
            </a:r>
            <a:r>
              <a:rPr lang="en-US" sz="1400" dirty="0">
                <a:hlinkClick r:id="rId8"/>
              </a:rPr>
              <a:t>http://datascience.iq.harvard.edu/dataverse</a:t>
            </a:r>
            <a:endParaRPr lang="en-US" sz="1400" dirty="0"/>
          </a:p>
          <a:p>
            <a:r>
              <a:rPr lang="en-US" sz="1400" dirty="0"/>
              <a:t>Data Information Literacy Guide. </a:t>
            </a:r>
            <a:r>
              <a:rPr lang="en-US" sz="1400" dirty="0">
                <a:hlinkClick r:id="rId9"/>
              </a:rPr>
              <a:t>http://www.datainfolit.org/dilguide/</a:t>
            </a:r>
            <a:r>
              <a:rPr lang="en-US" sz="1400" dirty="0"/>
              <a:t>  </a:t>
            </a:r>
          </a:p>
          <a:p>
            <a:r>
              <a:rPr lang="en-US" sz="1400" dirty="0"/>
              <a:t>Data Information Literacy Competencies (Purdue). </a:t>
            </a:r>
            <a:r>
              <a:rPr lang="en-US" sz="1400" dirty="0">
                <a:hlinkClick r:id="rId10"/>
              </a:rPr>
              <a:t>http://blogs.lib.purdue.edu/dil/the-twelve-dil-competencies/</a:t>
            </a:r>
            <a:r>
              <a:rPr lang="en-US" sz="1400" dirty="0"/>
              <a:t>  </a:t>
            </a:r>
          </a:p>
          <a:p>
            <a:r>
              <a:rPr lang="en-US" sz="1400" dirty="0"/>
              <a:t>DPN (Digital Preservation Network) </a:t>
            </a:r>
            <a:r>
              <a:rPr lang="en-US" sz="1400" dirty="0">
                <a:hlinkClick r:id="rId11"/>
              </a:rPr>
              <a:t>http://www.dpn.org/</a:t>
            </a:r>
            <a:r>
              <a:rPr lang="en-US" sz="1400" dirty="0"/>
              <a:t> </a:t>
            </a:r>
          </a:p>
          <a:p>
            <a:r>
              <a:rPr lang="en-US" sz="1400" dirty="0" err="1"/>
              <a:t>Duracloud</a:t>
            </a:r>
            <a:r>
              <a:rPr lang="en-US" sz="1400" dirty="0"/>
              <a:t>:  </a:t>
            </a:r>
            <a:r>
              <a:rPr lang="en-US" sz="1400" dirty="0">
                <a:hlinkClick r:id="rId12"/>
              </a:rPr>
              <a:t>http://www.duracloud.org/</a:t>
            </a:r>
            <a:r>
              <a:rPr lang="en-US" sz="1400" dirty="0"/>
              <a:t>   </a:t>
            </a:r>
          </a:p>
          <a:p>
            <a:r>
              <a:rPr lang="en-US" sz="1400" dirty="0"/>
              <a:t>Force 11. Data Citation Principles. </a:t>
            </a:r>
            <a:r>
              <a:rPr lang="en-US" sz="1400" dirty="0">
                <a:hlinkClick r:id="rId13"/>
              </a:rPr>
              <a:t>https://www.force11.org/group/joint-declaration-data-citation-principles-final</a:t>
            </a:r>
            <a:r>
              <a:rPr lang="en-US" sz="1400" dirty="0"/>
              <a:t> </a:t>
            </a:r>
          </a:p>
          <a:p>
            <a:r>
              <a:rPr lang="en-US" sz="1400" dirty="0"/>
              <a:t>Purr. (Purdue Institutional Data Repository). </a:t>
            </a:r>
            <a:r>
              <a:rPr lang="en-US" sz="1400" dirty="0">
                <a:hlinkClick r:id="rId14"/>
              </a:rPr>
              <a:t>https://purr.purdue.edu/</a:t>
            </a:r>
            <a:r>
              <a:rPr lang="en-US" sz="1400" dirty="0"/>
              <a:t>  </a:t>
            </a:r>
          </a:p>
          <a:p>
            <a:r>
              <a:rPr lang="en-US" sz="1400" dirty="0"/>
              <a:t>Hubzero. </a:t>
            </a:r>
            <a:r>
              <a:rPr lang="en-US" sz="1400" dirty="0">
                <a:hlinkClick r:id="rId15"/>
              </a:rPr>
              <a:t>https://hubzero.org/</a:t>
            </a:r>
            <a:r>
              <a:rPr lang="en-US" sz="1400" dirty="0"/>
              <a:t>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63499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7"/>
            <a:ext cx="7924800" cy="914400"/>
          </a:xfrm>
        </p:spPr>
        <p:txBody>
          <a:bodyPr>
            <a:normAutofit/>
          </a:bodyPr>
          <a:lstStyle/>
          <a:p>
            <a:r>
              <a:rPr lang="en-US" sz="3200" dirty="0"/>
              <a:t>Further Links/References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4525963"/>
          </a:xfrm>
        </p:spPr>
        <p:txBody>
          <a:bodyPr>
            <a:noAutofit/>
          </a:bodyPr>
          <a:lstStyle/>
          <a:p>
            <a:r>
              <a:rPr lang="en-US" sz="1400" dirty="0" err="1"/>
              <a:t>Figshare</a:t>
            </a:r>
            <a:r>
              <a:rPr lang="en-US" sz="1400" dirty="0"/>
              <a:t>. </a:t>
            </a:r>
            <a:r>
              <a:rPr lang="en-US" sz="1400" dirty="0">
                <a:hlinkClick r:id="rId2"/>
              </a:rPr>
              <a:t>http://figshare.com/</a:t>
            </a:r>
            <a:r>
              <a:rPr lang="en-US" sz="1400" dirty="0"/>
              <a:t>  </a:t>
            </a:r>
          </a:p>
          <a:p>
            <a:r>
              <a:rPr lang="en-US" sz="1400" dirty="0"/>
              <a:t>ICPSR Data Management &amp; Curation. http://www.icpsr.umich.edu/icpsrweb/content/datamanagement/</a:t>
            </a:r>
          </a:p>
          <a:p>
            <a:r>
              <a:rPr lang="en-US" sz="1400" dirty="0"/>
              <a:t>Research Data Management. Principles, Practices, and Prospects (November 2013). </a:t>
            </a:r>
            <a:r>
              <a:rPr lang="en-US" sz="1400" i="1" dirty="0"/>
              <a:t>Council on Library and Information Resources</a:t>
            </a:r>
            <a:r>
              <a:rPr lang="en-US" sz="1400" dirty="0"/>
              <a:t>. </a:t>
            </a:r>
            <a:r>
              <a:rPr lang="en-US" sz="1400" dirty="0">
                <a:hlinkClick r:id="rId3"/>
              </a:rPr>
              <a:t>http://www.clir.org/pubs/reports/pub160</a:t>
            </a:r>
            <a:endParaRPr lang="en-US" sz="1400" dirty="0"/>
          </a:p>
          <a:p>
            <a:r>
              <a:rPr lang="en-US" sz="1400" dirty="0"/>
              <a:t>Cox, A. and </a:t>
            </a:r>
            <a:r>
              <a:rPr lang="en-US" sz="1400" dirty="0" err="1"/>
              <a:t>Pinfield</a:t>
            </a:r>
            <a:r>
              <a:rPr lang="en-US" sz="1400" dirty="0"/>
              <a:t>, S. Research Data Management and Libraries. Journal of Librarianship and Information Science. June 2013. </a:t>
            </a:r>
          </a:p>
          <a:p>
            <a:r>
              <a:rPr lang="en-US" sz="1400" dirty="0"/>
              <a:t>Fearon, D &amp; Sallans, A. C. (January 2014).  Institutional Research Data Management: Policies, Planning, Services and Surveys.  Coalition for Networked Information. </a:t>
            </a:r>
            <a:r>
              <a:rPr lang="en-US" sz="1400" dirty="0">
                <a:hlinkClick r:id="rId4"/>
              </a:rPr>
              <a:t>https://www.youtube.com/watch?v=rvbrW7S2fes</a:t>
            </a:r>
            <a:r>
              <a:rPr lang="en-US" sz="1400" dirty="0"/>
              <a:t> (video presentation)</a:t>
            </a:r>
          </a:p>
          <a:p>
            <a:r>
              <a:rPr lang="en-US" sz="1400" dirty="0"/>
              <a:t>Data Management for Libraries: (LITA Guide) </a:t>
            </a:r>
            <a:r>
              <a:rPr lang="en-US" sz="1400" dirty="0">
                <a:hlinkClick r:id="rId5"/>
              </a:rPr>
              <a:t>http://www.alastore.ala.org/detail.aspx?ID=10737</a:t>
            </a:r>
            <a:r>
              <a:rPr lang="en-US" sz="1400" dirty="0"/>
              <a:t> </a:t>
            </a:r>
          </a:p>
          <a:p>
            <a:r>
              <a:rPr lang="en-US" sz="1400" i="1" dirty="0"/>
              <a:t>NMC Horizon Report:  2014 Library Edition.</a:t>
            </a:r>
            <a:r>
              <a:rPr lang="en-US" sz="1400" dirty="0"/>
              <a:t> </a:t>
            </a:r>
            <a:r>
              <a:rPr lang="en-US" sz="1400" u="sng" dirty="0">
                <a:hlinkClick r:id="rId6"/>
              </a:rPr>
              <a:t>http://cdn.nmc.org/media/2014-nmc-horizon-report-library-EN.pdf</a:t>
            </a:r>
            <a:endParaRPr lang="en-US" sz="1400" dirty="0"/>
          </a:p>
          <a:p>
            <a:r>
              <a:rPr lang="en-US" sz="1400" dirty="0"/>
              <a:t>“Research Data Management”.  pp. 6-7 and pp 24 – 45. </a:t>
            </a:r>
          </a:p>
          <a:p>
            <a:r>
              <a:rPr lang="en-US" sz="1400" dirty="0"/>
              <a:t>Holden, J.  Memorandum for Heads of Executive Departments and Agencies: Increasing Access to the Results of Federally Funded Research (2013). </a:t>
            </a:r>
            <a:r>
              <a:rPr lang="en-US" sz="1400" dirty="0">
                <a:hlinkClick r:id="rId7"/>
              </a:rPr>
              <a:t>http://www.whitehouse.gov/sites/default/files/microsites/ostp/ostp_public_access_memo_2013.pdf</a:t>
            </a:r>
            <a:endParaRPr lang="en-US" sz="1400" dirty="0"/>
          </a:p>
          <a:p>
            <a:r>
              <a:rPr lang="en-US" sz="1400" dirty="0"/>
              <a:t>Green, A. Macdonald, S and Rice, R. Policy-making for Research Data in Repositories: A Guide.  DISC-UK. </a:t>
            </a:r>
            <a:r>
              <a:rPr lang="en-US" sz="1400" dirty="0">
                <a:hlinkClick r:id="rId8"/>
              </a:rPr>
              <a:t>http://www.disc-uk.org/docs/guide.pdf</a:t>
            </a:r>
            <a:r>
              <a:rPr lang="en-US" sz="1400" dirty="0"/>
              <a:t> </a:t>
            </a:r>
          </a:p>
          <a:p>
            <a:r>
              <a:rPr lang="en-US" sz="1400" dirty="0"/>
              <a:t>Research Data Management in the Arts and Humanities (2013).  University of Oxford. </a:t>
            </a:r>
            <a:r>
              <a:rPr lang="en-US" sz="1400" dirty="0">
                <a:hlinkClick r:id="rId9"/>
              </a:rPr>
              <a:t>http://www.dcc.ac.uk/events/research-data-management-forum-rdmf/rdmf10-research-data-management-arts-and-humanities</a:t>
            </a:r>
            <a:r>
              <a:rPr lang="en-US" sz="1400" dirty="0"/>
              <a:t>  (Conference Presentations)</a:t>
            </a:r>
          </a:p>
          <a:p>
            <a:r>
              <a:rPr lang="en-US" sz="1400" b="1" dirty="0">
                <a:hlinkClick r:id="rId10"/>
              </a:rPr>
              <a:t>Texas Data Repository</a:t>
            </a:r>
            <a:r>
              <a:rPr lang="en-US" sz="1400" dirty="0"/>
              <a:t>. </a:t>
            </a:r>
            <a:r>
              <a:rPr lang="en-US" sz="1400" dirty="0">
                <a:hlinkClick r:id="rId11"/>
              </a:rPr>
              <a:t>TDR Final Report</a:t>
            </a:r>
            <a:r>
              <a:rPr lang="en-US" sz="1400" dirty="0"/>
              <a:t> (October, 2016), Selection Process, Aug. </a:t>
            </a:r>
            <a:r>
              <a:rPr lang="en-US" sz="1400" dirty="0">
                <a:hlinkClick r:id="rId12"/>
              </a:rPr>
              <a:t>2015</a:t>
            </a:r>
            <a:r>
              <a:rPr lang="en-US" sz="1400" dirty="0"/>
              <a:t>, Peace Williamson  et al. UT Arlington, </a:t>
            </a:r>
            <a:r>
              <a:rPr lang="en-US" sz="1400" dirty="0">
                <a:hlinkClick r:id="rId13"/>
              </a:rPr>
              <a:t>Data Competencies</a:t>
            </a:r>
            <a:r>
              <a:rPr lang="en-US" sz="1400" dirty="0"/>
              <a:t>. TDL  </a:t>
            </a:r>
            <a:r>
              <a:rPr lang="en-US" sz="1400" dirty="0">
                <a:hlinkClick r:id="rId14"/>
              </a:rPr>
              <a:t>Texas Data Repository Presentation</a:t>
            </a:r>
            <a:r>
              <a:rPr lang="en-US" sz="1400" dirty="0"/>
              <a:t>. </a:t>
            </a:r>
            <a:r>
              <a:rPr lang="en-US" sz="1400" dirty="0">
                <a:hlinkClick r:id="rId15"/>
              </a:rPr>
              <a:t>Video</a:t>
            </a:r>
            <a:r>
              <a:rPr lang="en-US" sz="1400" dirty="0"/>
              <a:t>., Kristy Park, Santi Thompson et al (October, 2016)</a:t>
            </a:r>
          </a:p>
          <a:p>
            <a:r>
              <a:rPr lang="en-US" sz="1400" b="1" dirty="0"/>
              <a:t>Uzwyshyn, R</a:t>
            </a:r>
            <a:r>
              <a:rPr lang="en-US" sz="1400" dirty="0"/>
              <a:t>. 2016. </a:t>
            </a:r>
            <a:r>
              <a:rPr lang="en-US" sz="1400" dirty="0">
                <a:hlinkClick r:id="rId16"/>
              </a:rPr>
              <a:t>Research Data Repositories: The What, When, Why and How of Data Research Repositories </a:t>
            </a:r>
            <a:r>
              <a:rPr lang="en-US" sz="1400" i="1" dirty="0"/>
              <a:t>Computers in Libraries</a:t>
            </a:r>
            <a:r>
              <a:rPr lang="en-US" sz="1400" dirty="0"/>
              <a:t>.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9583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/>
              <a:t>Comments/Questions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C8645-7357-401D-A47E-A2AE3FA60C08}"/>
              </a:ext>
            </a:extLst>
          </p:cNvPr>
          <p:cNvSpPr txBox="1"/>
          <p:nvPr/>
        </p:nvSpPr>
        <p:spPr>
          <a:xfrm>
            <a:off x="5638800" y="5257800"/>
            <a:ext cx="434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Contact Information:</a:t>
            </a:r>
            <a:br>
              <a:rPr lang="en-US" sz="1400" dirty="0"/>
            </a:br>
            <a:br>
              <a:rPr lang="en-US" sz="1400" dirty="0"/>
            </a:br>
            <a:r>
              <a:rPr lang="en-US" sz="1400" b="1" dirty="0"/>
              <a:t>Ray Uzwyshyn, Ph.D. MBA MLIS</a:t>
            </a:r>
            <a:br>
              <a:rPr lang="en-US" sz="1400" dirty="0"/>
            </a:br>
            <a:r>
              <a:rPr lang="en-US" sz="1400" dirty="0"/>
              <a:t>Director, Collections and Digital Services</a:t>
            </a:r>
            <a:br>
              <a:rPr lang="en-US" sz="1400" dirty="0"/>
            </a:br>
            <a:r>
              <a:rPr lang="en-US" sz="1400" dirty="0"/>
              <a:t>Texas State University Libraries</a:t>
            </a:r>
            <a:br>
              <a:rPr lang="en-US" sz="1400" dirty="0"/>
            </a:br>
            <a:r>
              <a:rPr lang="en-US" sz="1400" dirty="0">
                <a:hlinkClick r:id="rId2"/>
              </a:rPr>
              <a:t>ruzwyshyn@txstate.edu</a:t>
            </a:r>
            <a:r>
              <a:rPr lang="en-US" sz="1400" dirty="0"/>
              <a:t> (512)245-5687</a:t>
            </a:r>
          </a:p>
        </p:txBody>
      </p:sp>
    </p:spTree>
    <p:extLst>
      <p:ext uri="{BB962C8B-B14F-4D97-AF65-F5344CB8AC3E}">
        <p14:creationId xmlns:p14="http://schemas.microsoft.com/office/powerpoint/2010/main" val="3219783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Academic Research Libraries Environmental Scan</a:t>
            </a:r>
            <a:br>
              <a:rPr lang="en-US" dirty="0"/>
            </a:br>
            <a:r>
              <a:rPr lang="en-US" sz="2700" dirty="0"/>
              <a:t>Online Data Research Repositories (CNI)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60960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Fearon, D &amp; Sallans, A. C. (January 2014)  Institutional Research Data Management: Policies, Planning, Services and Surveys.  Coalition for Networked Information. </a:t>
            </a:r>
            <a:r>
              <a:rPr lang="en-US" dirty="0">
                <a:hlinkClick r:id="rId2"/>
              </a:rPr>
              <a:t>https://www.youtube.com/watch?v=rvbrW7S2fes</a:t>
            </a:r>
            <a:r>
              <a:rPr lang="en-US" dirty="0"/>
              <a:t>  (54 ARL Libraries currently offer data management services_)</a:t>
            </a:r>
          </a:p>
        </p:txBody>
      </p:sp>
      <p:pic>
        <p:nvPicPr>
          <p:cNvPr id="1026" name="Picture 2" descr="C:\Users\R_U15\Desktop\DataManagement\datarepositoriesARLbreak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22424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65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Dataverse Network Architecture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3104"/>
            <a:ext cx="4760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399" y="1981200"/>
            <a:ext cx="31242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Why the Dataverse Network? </a:t>
            </a:r>
          </a:p>
          <a:p>
            <a:r>
              <a:rPr lang="en-US" dirty="0">
                <a:hlinkClick r:id="rId3"/>
              </a:rPr>
              <a:t>(silent video overview)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Open Journal Systems</a:t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Dataverse Integration </a:t>
            </a:r>
            <a:endParaRPr lang="en-US" dirty="0"/>
          </a:p>
          <a:p>
            <a:endParaRPr lang="en-US" dirty="0"/>
          </a:p>
          <a:p>
            <a:br>
              <a:rPr lang="en-US" dirty="0"/>
            </a:br>
            <a:r>
              <a:rPr lang="en-US" b="1" dirty="0"/>
              <a:t>Research Study Data</a:t>
            </a:r>
            <a:br>
              <a:rPr lang="en-US" b="1" dirty="0"/>
            </a:br>
            <a:r>
              <a:rPr lang="en-US" sz="1400" dirty="0"/>
              <a:t>Data Set Files</a:t>
            </a:r>
            <a:endParaRPr lang="en-US" sz="1400" b="1" dirty="0"/>
          </a:p>
          <a:p>
            <a:r>
              <a:rPr lang="en-US" sz="1400" dirty="0"/>
              <a:t>Metadata ( Data Describing the data)</a:t>
            </a:r>
            <a:br>
              <a:rPr lang="en-US" sz="1400" dirty="0"/>
            </a:br>
            <a:r>
              <a:rPr lang="en-US" sz="1400" dirty="0"/>
              <a:t>Paratextual Research Material</a:t>
            </a:r>
            <a:br>
              <a:rPr lang="en-US" sz="1400" dirty="0"/>
            </a:br>
            <a:r>
              <a:rPr lang="en-US" sz="1400" dirty="0"/>
              <a:t>(Methodology, Field Notes etc.)</a:t>
            </a:r>
            <a:br>
              <a:rPr lang="en-US" sz="1400" dirty="0"/>
            </a:br>
            <a:r>
              <a:rPr lang="en-US" sz="1400" dirty="0"/>
              <a:t>Graph Data Files</a:t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5886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0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Research Data Repository Lifecycle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6221850" cy="56389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8C3EA8-41A6-4318-9680-C2810A73DA1F}"/>
              </a:ext>
            </a:extLst>
          </p:cNvPr>
          <p:cNvSpPr/>
          <p:nvPr/>
        </p:nvSpPr>
        <p:spPr>
          <a:xfrm>
            <a:off x="6934200" y="2362200"/>
            <a:ext cx="2209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Becoming part of  Science, Social Science and Humanities </a:t>
            </a:r>
            <a:r>
              <a:rPr lang="en-US" b="1" dirty="0"/>
              <a:t>Research Process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 Promotes</a:t>
            </a:r>
            <a:r>
              <a:rPr lang="en-US" dirty="0"/>
              <a:t>: accuracy, efficiency, sharing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C2867A-6299-40DA-8B08-AC32D7411377}"/>
              </a:ext>
            </a:extLst>
          </p:cNvPr>
          <p:cNvCxnSpPr/>
          <p:nvPr/>
        </p:nvCxnSpPr>
        <p:spPr>
          <a:xfrm>
            <a:off x="1371600" y="1447800"/>
            <a:ext cx="695785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3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PURR and Hubzero: Purdue’s Data Management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9225" y="4343400"/>
            <a:ext cx="2590800" cy="2113321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Purr: Purdue University Research Repository</a:t>
            </a:r>
            <a:r>
              <a:rPr lang="en-US" sz="1400" dirty="0"/>
              <a:t> (video)</a:t>
            </a:r>
          </a:p>
          <a:p>
            <a:r>
              <a:rPr lang="en-US" sz="1400" dirty="0">
                <a:hlinkClick r:id="rId3"/>
              </a:rPr>
              <a:t>Purr Site (Proprietary to University)</a:t>
            </a:r>
            <a:endParaRPr lang="en-US" sz="1400" dirty="0"/>
          </a:p>
          <a:p>
            <a:r>
              <a:rPr lang="en-US" sz="1400" dirty="0">
                <a:hlinkClick r:id="rId4"/>
              </a:rPr>
              <a:t>Purr Background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752600"/>
            <a:ext cx="396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1.) Create Data Management Plans</a:t>
            </a:r>
          </a:p>
          <a:p>
            <a:r>
              <a:rPr lang="en-US" dirty="0"/>
              <a:t>2) Collaborate with other Researchers</a:t>
            </a:r>
          </a:p>
          <a:p>
            <a:r>
              <a:rPr lang="en-US" dirty="0"/>
              <a:t>3) Publish Data Sets  (Purdue can publish a DOI: Digital Object Identifier for Data Sets)</a:t>
            </a:r>
            <a:br>
              <a:rPr lang="en-US" dirty="0"/>
            </a:br>
            <a:r>
              <a:rPr lang="en-US" dirty="0"/>
              <a:t>Useful For Citation</a:t>
            </a:r>
            <a:br>
              <a:rPr lang="en-US" dirty="0"/>
            </a:br>
            <a:r>
              <a:rPr lang="en-US" dirty="0"/>
              <a:t>4) Archive Data Sets</a:t>
            </a:r>
          </a:p>
          <a:p>
            <a:endParaRPr lang="en-US" dirty="0"/>
          </a:p>
          <a:p>
            <a:r>
              <a:rPr lang="en-US" dirty="0"/>
              <a:t>Boilerplate text for data management proposals available</a:t>
            </a:r>
          </a:p>
          <a:p>
            <a:endParaRPr lang="en-US" dirty="0"/>
          </a:p>
          <a:p>
            <a:r>
              <a:rPr lang="en-US" dirty="0"/>
              <a:t>Purr is part of Hubzero platform for scientific collaboration (Originally Nanohub)</a:t>
            </a:r>
          </a:p>
        </p:txBody>
      </p:sp>
      <p:pic>
        <p:nvPicPr>
          <p:cNvPr id="1026" name="Picture 2" descr="screen shot of this site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0304"/>
            <a:ext cx="39052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08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Hubzero: Open Source Platform for Scientific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5638800"/>
            <a:ext cx="5029200" cy="838200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>
                <a:hlinkClick r:id="rId2"/>
              </a:rPr>
              <a:t>https://hubzero.org/</a:t>
            </a:r>
            <a:endParaRPr lang="en-US" sz="1600" dirty="0"/>
          </a:p>
          <a:p>
            <a:r>
              <a:rPr lang="en-US" sz="1600" dirty="0">
                <a:hlinkClick r:id="rId3"/>
              </a:rPr>
              <a:t>Getting Started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Downloadable</a:t>
            </a:r>
            <a:r>
              <a:rPr lang="en-US" sz="1600" dirty="0"/>
              <a:t> and </a:t>
            </a:r>
            <a:r>
              <a:rPr lang="en-US" sz="1600" dirty="0">
                <a:hlinkClick r:id="rId5"/>
              </a:rPr>
              <a:t>Hosted Options</a:t>
            </a:r>
            <a:endParaRPr lang="en-US" sz="1600" dirty="0"/>
          </a:p>
          <a:p>
            <a:r>
              <a:rPr lang="en-US" sz="1600" dirty="0">
                <a:hlinkClick r:id="rId6"/>
              </a:rPr>
              <a:t>Hubzero Video</a:t>
            </a:r>
            <a:r>
              <a:rPr lang="en-US" sz="1600" dirty="0"/>
              <a:t>, </a:t>
            </a:r>
            <a:r>
              <a:rPr lang="en-US" sz="1600" dirty="0">
                <a:hlinkClick r:id="rId7"/>
              </a:rPr>
              <a:t>Hubzero2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1828800"/>
            <a:ext cx="3334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Research Collaboration and Data Management</a:t>
            </a:r>
            <a:br>
              <a:rPr lang="en-US" dirty="0"/>
            </a:br>
            <a:r>
              <a:rPr lang="en-US" dirty="0"/>
              <a:t>Solution</a:t>
            </a:r>
          </a:p>
          <a:p>
            <a:endParaRPr lang="en-US" dirty="0"/>
          </a:p>
          <a:p>
            <a:r>
              <a:rPr lang="en-US" b="1" dirty="0"/>
              <a:t>Research Data Types</a:t>
            </a:r>
            <a:br>
              <a:rPr lang="en-US" dirty="0"/>
            </a:br>
            <a:r>
              <a:rPr lang="en-US" dirty="0"/>
              <a:t>Spreadsheets</a:t>
            </a:r>
            <a:br>
              <a:rPr lang="en-US" dirty="0"/>
            </a:br>
            <a:r>
              <a:rPr lang="en-US" dirty="0"/>
              <a:t>Instrument or Sensor Readings</a:t>
            </a:r>
            <a:br>
              <a:rPr lang="en-US" dirty="0"/>
            </a:br>
            <a:r>
              <a:rPr lang="en-US" dirty="0"/>
              <a:t>Software Source Code</a:t>
            </a:r>
            <a:br>
              <a:rPr lang="en-US" dirty="0"/>
            </a:br>
            <a:r>
              <a:rPr lang="en-US" dirty="0"/>
              <a:t>Surveys</a:t>
            </a:r>
            <a:br>
              <a:rPr lang="en-US" dirty="0"/>
            </a:br>
            <a:r>
              <a:rPr lang="en-US" dirty="0"/>
              <a:t>Interview Transcripts</a:t>
            </a:r>
            <a:br>
              <a:rPr lang="en-US" dirty="0"/>
            </a:br>
            <a:r>
              <a:rPr lang="en-US" dirty="0"/>
              <a:t>Images and Audiovisual Files</a:t>
            </a:r>
          </a:p>
        </p:txBody>
      </p:sp>
      <p:pic>
        <p:nvPicPr>
          <p:cNvPr id="1027" name="Picture 3" descr="C:\Users\R_U15\Desktop\Nanohub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5160561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295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Figshare/Cloud based/Proprietary</a:t>
            </a:r>
          </a:p>
        </p:txBody>
      </p:sp>
      <p:pic>
        <p:nvPicPr>
          <p:cNvPr id="1026" name="Picture 2" descr="http://upload.wikimedia.org/wikipedia/en/a/aa/Figshare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9" y="2286000"/>
            <a:ext cx="297180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4800" y="1905000"/>
            <a:ext cx="459831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Repository where users make their research</a:t>
            </a:r>
          </a:p>
          <a:p>
            <a:r>
              <a:rPr lang="en-US" dirty="0"/>
              <a:t>available in citable, shareable and discoverable</a:t>
            </a:r>
          </a:p>
          <a:p>
            <a:r>
              <a:rPr lang="en-US" dirty="0"/>
              <a:t>manner</a:t>
            </a:r>
          </a:p>
          <a:p>
            <a:endParaRPr lang="en-US" dirty="0"/>
          </a:p>
          <a:p>
            <a:r>
              <a:rPr lang="en-US" dirty="0"/>
              <a:t>Figures, datasets, media, papers, posters</a:t>
            </a:r>
          </a:p>
          <a:p>
            <a:r>
              <a:rPr lang="en-US" dirty="0"/>
              <a:t>presentations and file sets can be disseminated</a:t>
            </a:r>
          </a:p>
          <a:p>
            <a:r>
              <a:rPr lang="en-US" dirty="0"/>
              <a:t>In a way that the current scholarly publishing</a:t>
            </a:r>
          </a:p>
          <a:p>
            <a:r>
              <a:rPr lang="en-US" dirty="0"/>
              <a:t>Model does not allow</a:t>
            </a:r>
          </a:p>
          <a:p>
            <a:endParaRPr lang="en-US" dirty="0"/>
          </a:p>
          <a:p>
            <a:r>
              <a:rPr lang="en-US" dirty="0"/>
              <a:t>Open Source Platform for Sharing Research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Figshare</a:t>
            </a:r>
            <a:r>
              <a:rPr lang="en-US" dirty="0"/>
              <a:t> (video)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4"/>
              </a:rPr>
              <a:t>Figshare for Institutions </a:t>
            </a:r>
            <a:r>
              <a:rPr lang="en-US" dirty="0"/>
              <a:t>(Video)</a:t>
            </a:r>
          </a:p>
        </p:txBody>
      </p:sp>
    </p:spTree>
    <p:extLst>
      <p:ext uri="{BB962C8B-B14F-4D97-AF65-F5344CB8AC3E}">
        <p14:creationId xmlns:p14="http://schemas.microsoft.com/office/powerpoint/2010/main" val="2363036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Figshare Features </a:t>
            </a:r>
            <a:br>
              <a:rPr lang="en-US" dirty="0"/>
            </a:br>
            <a:r>
              <a:rPr lang="en-US" dirty="0"/>
              <a:t>(Cloud Based/Proprietary)</a:t>
            </a:r>
          </a:p>
        </p:txBody>
      </p:sp>
      <p:pic>
        <p:nvPicPr>
          <p:cNvPr id="4098" name="Picture 2" descr="C:\Users\R_U15\Desktop\Figsh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1533144"/>
            <a:ext cx="7629525" cy="52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72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48" y="3830527"/>
            <a:ext cx="3963303" cy="927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05000"/>
            <a:ext cx="1591056" cy="1048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106" y="5791200"/>
            <a:ext cx="752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https://www.force11.org/group/joint-declaration-data-citation-principles-final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33165"/>
            <a:ext cx="6716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Data Citation Principles</a:t>
            </a:r>
          </a:p>
        </p:txBody>
      </p:sp>
    </p:spTree>
    <p:extLst>
      <p:ext uri="{BB962C8B-B14F-4D97-AF65-F5344CB8AC3E}">
        <p14:creationId xmlns:p14="http://schemas.microsoft.com/office/powerpoint/2010/main" val="1015770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391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Texas Data Repository </a:t>
            </a:r>
            <a:br>
              <a:rPr lang="en-US" dirty="0"/>
            </a:br>
            <a:r>
              <a:rPr lang="en-US" sz="2000" dirty="0"/>
              <a:t>Texas Digital Library Initiative, 2014 -2016 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6788285" y="1828800"/>
            <a:ext cx="2362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TDL Consortium of 22 universities across Texas</a:t>
            </a:r>
            <a:br>
              <a:rPr lang="en-US" dirty="0"/>
            </a:br>
            <a:r>
              <a:rPr lang="en-US" dirty="0"/>
              <a:t>leveraging technological cooperation among  academic libraries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25559"/>
            <a:ext cx="5628445" cy="55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85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6488" y="364475"/>
            <a:ext cx="885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Institutional Repository </a:t>
            </a:r>
            <a:r>
              <a:rPr lang="en-US" sz="2000" b="1" dirty="0"/>
              <a:t>(MIT, D-Space)</a:t>
            </a:r>
          </a:p>
        </p:txBody>
      </p:sp>
      <p:pic>
        <p:nvPicPr>
          <p:cNvPr id="5" name="Picture 3" descr="C:\Users\R_U15\Desktop\SlideforSarah\DigitalReposito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6" y="1707050"/>
            <a:ext cx="6242864" cy="339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73718" y="6199641"/>
            <a:ext cx="337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https://digital.library.txstate.edu/</a:t>
            </a:r>
            <a:r>
              <a:rPr 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6592920" y="1869332"/>
            <a:ext cx="25510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Faculty publications, white papers, preprints, theses, dissertations, working projects, reports, grey literature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6061142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Larger Idea, </a:t>
            </a:r>
            <a:r>
              <a:rPr lang="en-US" dirty="0"/>
              <a:t>Grant Compliance, Enabling Faculty Research Online, Raising Research Visibility, </a:t>
            </a:r>
          </a:p>
        </p:txBody>
      </p:sp>
    </p:spTree>
    <p:extLst>
      <p:ext uri="{BB962C8B-B14F-4D97-AF65-F5344CB8AC3E}">
        <p14:creationId xmlns:p14="http://schemas.microsoft.com/office/powerpoint/2010/main" val="4065276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09600"/>
            <a:ext cx="5797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Pilot Study Responses</a:t>
            </a:r>
            <a:br>
              <a:rPr lang="en-US" sz="2800" b="1" dirty="0"/>
            </a:br>
            <a:r>
              <a:rPr lang="en-US" sz="2800" b="1" dirty="0"/>
              <a:t>Perceived Benefits of Data Repository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905000"/>
            <a:ext cx="8534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Fulfill federal mandates for sharing publications and research data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Make research data more widely available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Statistics on downloads and citations of my data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Make my data </a:t>
            </a:r>
            <a:r>
              <a:rPr lang="en-US" sz="2400" dirty="0" err="1"/>
              <a:t>citeable</a:t>
            </a:r>
            <a:r>
              <a:rPr lang="en-US" sz="2400" dirty="0"/>
              <a:t> through the assignment of a DOI (digital object identifier)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Saving various versions of the dataset (data lifecycle)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Collecting all my data in one 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08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1616075" y="1153522"/>
            <a:ext cx="6143624" cy="491729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Collaboration Across Institutions</a:t>
            </a:r>
          </a:p>
        </p:txBody>
      </p:sp>
      <p:sp>
        <p:nvSpPr>
          <p:cNvPr id="512" name="Shape 512"/>
          <p:cNvSpPr txBox="1"/>
          <p:nvPr/>
        </p:nvSpPr>
        <p:spPr>
          <a:xfrm>
            <a:off x="1616075" y="5302851"/>
            <a:ext cx="3257550" cy="23083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Jones et al. (2008). Science 322: 1259-1262. </a:t>
            </a:r>
          </a:p>
        </p:txBody>
      </p:sp>
      <p:pic>
        <p:nvPicPr>
          <p:cNvPr id="513" name="Shape 5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0824" y="1645249"/>
            <a:ext cx="5959475" cy="3493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09336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Data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153400" cy="48005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Currently, 80% of researchers do not share their data</a:t>
            </a:r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endParaRPr lang="en-US" sz="5400" dirty="0"/>
          </a:p>
          <a:p>
            <a:pPr marL="0" indent="0">
              <a:buNone/>
            </a:pPr>
            <a:r>
              <a:rPr lang="en-US" sz="1200" dirty="0"/>
              <a:t>Andreoli-Versbach, P., Mueller-Langer, F. (November 2014).  Open access to data: An ideal professed but not practiced. </a:t>
            </a:r>
            <a:r>
              <a:rPr lang="en-US" sz="1200" i="1" dirty="0"/>
              <a:t>Research Policy.</a:t>
            </a:r>
            <a:r>
              <a:rPr lang="en-US" sz="1200" dirty="0"/>
              <a:t>, http://dx.doi.org/10.1016/j.respol.2014.04.008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93" y="160020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460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are Data Management Repositories Necessary?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/>
              <a:t>Most major Federal grant agencies require data access as mandatory part of the grant proposal/oversite process.  (NIH, NSF, NEH,USDA)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914400" y="57912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00" y="2571250"/>
            <a:ext cx="6730120" cy="34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8400" y="61605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Wordle of the Final NIH Statement on Sharing Research Data, Mandatory 2003</a:t>
            </a:r>
          </a:p>
        </p:txBody>
      </p:sp>
    </p:spTree>
    <p:extLst>
      <p:ext uri="{BB962C8B-B14F-4D97-AF65-F5344CB8AC3E}">
        <p14:creationId xmlns:p14="http://schemas.microsoft.com/office/powerpoint/2010/main" val="1521211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82227"/>
            <a:ext cx="6000750" cy="5095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400800"/>
            <a:ext cx="4759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hlinkClick r:id="rId3"/>
              </a:rPr>
              <a:t>http://www.nature.com/news/1-500-scientists-lift-the-lid-on-reproducibility-1.19970</a:t>
            </a:r>
            <a:br>
              <a:rPr lang="en-US" sz="1000" dirty="0"/>
            </a:br>
            <a:r>
              <a:rPr lang="en-US" sz="1000" dirty="0"/>
              <a:t>Harris, Richard. (April 2017</a:t>
            </a:r>
            <a:r>
              <a:rPr lang="en-US" sz="1000" i="1" dirty="0"/>
              <a:t>). Rigor Mortis How Sloppy Science Creates Worthless Cures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3271" y="304800"/>
            <a:ext cx="685925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Research Data Reproducibility Crisis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dirty="0"/>
              <a:t>(Nature. 2016) </a:t>
            </a:r>
          </a:p>
        </p:txBody>
      </p:sp>
    </p:spTree>
    <p:extLst>
      <p:ext uri="{BB962C8B-B14F-4D97-AF65-F5344CB8AC3E}">
        <p14:creationId xmlns:p14="http://schemas.microsoft.com/office/powerpoint/2010/main" val="3978362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Hubzero/Purr Customization</a:t>
            </a:r>
          </a:p>
        </p:txBody>
      </p:sp>
      <p:pic>
        <p:nvPicPr>
          <p:cNvPr id="2050" name="Picture 2" descr="C:\Users\R_U15\Desktop\PurrHubzeroCustom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85011"/>
            <a:ext cx="69596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932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54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577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59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1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Data Management Repositories useful?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Makes available faculty, departmental and institutional research</a:t>
            </a:r>
          </a:p>
          <a:p>
            <a:r>
              <a:rPr lang="en-US" sz="2000" dirty="0"/>
              <a:t>Allows publication of negative data (lessens research replication)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6629400" cy="305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5568" y="594360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i="1" dirty="0"/>
              <a:t>Wordle of the National Science Foundation’s </a:t>
            </a:r>
            <a:r>
              <a:rPr lang="en-US" dirty="0"/>
              <a:t>Award and Administration Guide</a:t>
            </a:r>
            <a:r>
              <a:rPr lang="en-US" i="1" dirty="0"/>
              <a:t>. Chapter VI.D.4,  Mandatory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50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Research Data  Repositories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17643"/>
            <a:ext cx="533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1) Project specific </a:t>
            </a:r>
            <a:br>
              <a:rPr lang="en-US" dirty="0"/>
            </a:br>
            <a:r>
              <a:rPr lang="en-US" sz="2000" dirty="0"/>
              <a:t>large single faculty/ team projects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dirty="0"/>
              <a:t>2)Discipline specific</a:t>
            </a:r>
            <a:br>
              <a:rPr lang="en-US" dirty="0"/>
            </a:br>
            <a:r>
              <a:rPr lang="en-US" sz="2000" dirty="0"/>
              <a:t>i.e. Purdue </a:t>
            </a:r>
            <a:r>
              <a:rPr lang="en-US" sz="2000" dirty="0" err="1"/>
              <a:t>Nanohub</a:t>
            </a:r>
            <a:r>
              <a:rPr lang="en-US" sz="2000" dirty="0"/>
              <a:t>/Nanotechnology</a:t>
            </a:r>
            <a:br>
              <a:rPr lang="en-US" sz="2000" dirty="0"/>
            </a:br>
            <a:endParaRPr lang="en-US" sz="20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3) Institutional or </a:t>
            </a:r>
            <a:r>
              <a:rPr lang="en-US" dirty="0" err="1"/>
              <a:t>Consortial</a:t>
            </a:r>
            <a:br>
              <a:rPr lang="en-US" dirty="0"/>
            </a:br>
            <a:r>
              <a:rPr lang="en-US" sz="2000" dirty="0"/>
              <a:t>(either institution wide or </a:t>
            </a:r>
            <a:r>
              <a:rPr lang="en-US" sz="2000" dirty="0" err="1"/>
              <a:t>consortial</a:t>
            </a:r>
            <a:r>
              <a:rPr lang="en-US" sz="2000" dirty="0"/>
              <a:t> repositories)</a:t>
            </a:r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52675"/>
            <a:ext cx="2873899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4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All-Purpose and Specialized </a:t>
            </a:r>
            <a:br>
              <a:rPr lang="en-US" dirty="0"/>
            </a:br>
            <a:r>
              <a:rPr lang="en-US" dirty="0"/>
              <a:t>Data Repository Platforms</a:t>
            </a:r>
          </a:p>
        </p:txBody>
      </p:sp>
      <p:pic>
        <p:nvPicPr>
          <p:cNvPr id="2050" name="Picture 2" descr="C:\Users\R_U15\Desktop\DataManagement\Datareposi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88" y="1905000"/>
            <a:ext cx="66008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441" y="60198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/>
              <a:t>Fearon, D &amp; Sallans, A. C. (January 2014)  Institutional Research Data Management: Policies, Planning, Services and Surveys.  Coalition for Networked Information. </a:t>
            </a:r>
            <a:r>
              <a:rPr lang="en-US" dirty="0">
                <a:hlinkClick r:id="rId3"/>
              </a:rPr>
              <a:t>https://www.youtube.com/watch?v=rvbrW7S2fes</a:t>
            </a:r>
            <a:r>
              <a:rPr lang="en-US" dirty="0"/>
              <a:t>  (54 ARL Libraries currently offer data management services_)</a:t>
            </a:r>
          </a:p>
        </p:txBody>
      </p:sp>
    </p:spTree>
    <p:extLst>
      <p:ext uri="{BB962C8B-B14F-4D97-AF65-F5344CB8AC3E}">
        <p14:creationId xmlns:p14="http://schemas.microsoft.com/office/powerpoint/2010/main" val="2145362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Research Data Repository </a:t>
            </a:r>
            <a:br>
              <a:rPr lang="en-US" b="1" dirty="0"/>
            </a:br>
            <a:r>
              <a:rPr lang="en-US" b="1" dirty="0"/>
              <a:t>Software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6825574" cy="4525963"/>
          </a:xfrm>
        </p:spPr>
        <p:txBody>
          <a:bodyPr>
            <a:normAutofit/>
          </a:bodyPr>
          <a:lstStyle/>
          <a:p>
            <a:r>
              <a:rPr lang="en-US" dirty="0"/>
              <a:t>Hosted or on a server</a:t>
            </a:r>
          </a:p>
          <a:p>
            <a:r>
              <a:rPr lang="en-US" dirty="0"/>
              <a:t>Software contains management and collaborative options</a:t>
            </a:r>
          </a:p>
          <a:p>
            <a:r>
              <a:rPr lang="en-US" dirty="0"/>
              <a:t>Open source or proprietary software</a:t>
            </a:r>
          </a:p>
          <a:p>
            <a:r>
              <a:rPr lang="en-US" dirty="0"/>
              <a:t>Wide Variety of Data Types </a:t>
            </a:r>
            <a:br>
              <a:rPr lang="en-US" dirty="0"/>
            </a:br>
            <a:r>
              <a:rPr lang="en-US" sz="2000" dirty="0"/>
              <a:t>(Excel to SPSS to various disciplinary specific formats)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374" y="1752600"/>
            <a:ext cx="1981200" cy="15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98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9665" y="3008215"/>
            <a:ext cx="4572000" cy="5647700"/>
          </a:xfrm>
          <a:prstGeom prst="rect">
            <a:avLst/>
          </a:prstGeom>
        </p:spPr>
        <p:txBody>
          <a:bodyPr>
            <a:spAutoFit/>
          </a:bodyPr>
          <a:lstStyle/>
          <a:p>
            <a:pPr marR="107240"/>
            <a:r>
              <a:rPr lang="en-US" sz="2400" b="1" dirty="0">
                <a:latin typeface="Myriad Pro" panose="020B0503030403020204" pitchFamily="34" charset="0"/>
              </a:rPr>
              <a:t>Evaluation Criteria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System Performance/ Robustness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Usability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an active open source community</a:t>
            </a:r>
            <a:endParaRPr lang="en-US" b="1" dirty="0">
              <a:latin typeface="Myriad Pro" panose="020B0503030403020204" pitchFamily="34" charset="0"/>
            </a:endParaRPr>
          </a:p>
          <a:p>
            <a:pPr marR="112900" lvl="0" algn="ctr"/>
            <a:endParaRPr lang="en-US" b="1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  <a:t>Gather Finalists: </a:t>
            </a:r>
            <a:b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</a:br>
            <a: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  <a:t>Harvard’s </a:t>
            </a:r>
            <a:r>
              <a:rPr lang="en-US" b="1" dirty="0" err="1">
                <a:solidFill>
                  <a:prstClr val="black"/>
                </a:solidFill>
                <a:latin typeface="Myriad Pro" panose="020B0503030403020204" pitchFamily="34" charset="0"/>
              </a:rPr>
              <a:t>Dataverse</a:t>
            </a:r>
            <a: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  <a:t>, Purdue’s </a:t>
            </a:r>
            <a:r>
              <a:rPr lang="en-US" b="1" dirty="0" err="1">
                <a:solidFill>
                  <a:prstClr val="black"/>
                </a:solidFill>
                <a:latin typeface="Myriad Pro" panose="020B0503030403020204" pitchFamily="34" charset="0"/>
              </a:rPr>
              <a:t>Hubzero</a:t>
            </a:r>
            <a: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Myriad Pro" panose="020B0503030403020204" pitchFamily="34" charset="0"/>
              </a:rPr>
              <a:t>Figshare</a:t>
            </a:r>
            <a:b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</a:br>
            <a:b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</a:br>
            <a: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  <a:t>Make Final Choice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: </a:t>
            </a:r>
            <a:r>
              <a:rPr lang="en-US" b="1" dirty="0">
                <a:solidFill>
                  <a:prstClr val="black"/>
                </a:solidFill>
                <a:latin typeface="Myriad Pro" panose="020B0503030403020204" pitchFamily="34" charset="0"/>
              </a:rPr>
              <a:t>Harvard’s </a:t>
            </a:r>
            <a:r>
              <a:rPr lang="en-US" b="1" dirty="0" err="1">
                <a:solidFill>
                  <a:prstClr val="black"/>
                </a:solidFill>
                <a:latin typeface="Myriad Pro" panose="020B0503030403020204" pitchFamily="34" charset="0"/>
              </a:rPr>
              <a:t>Dataverse</a:t>
            </a:r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07240"/>
            <a:r>
              <a:rPr lang="en-US" dirty="0">
                <a:latin typeface="Myriad Pro" panose="020B0503030403020204" pitchFamily="34" charset="0"/>
              </a:rPr>
              <a:t> </a:t>
            </a:r>
          </a:p>
          <a:p>
            <a:pPr marR="107240"/>
            <a:br>
              <a:rPr lang="en-US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endParaRPr lang="en-US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endParaRPr lang="en-US" sz="1000" dirty="0">
              <a:latin typeface="Myriad Pro" panose="020B0503030403020204" pitchFamily="34" charset="0"/>
            </a:endParaRPr>
          </a:p>
          <a:p>
            <a:endParaRPr lang="en-US" sz="300" dirty="0">
              <a:latin typeface="Myriad Pro" panose="020B05030304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4206" y="199509"/>
            <a:ext cx="655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</a:endParaRPr>
          </a:p>
          <a:p>
            <a:pPr marR="25370" algn="ctr"/>
            <a:r>
              <a:rPr lang="en-US" sz="3200" b="1" dirty="0">
                <a:solidFill>
                  <a:srgbClr val="3D3D3D"/>
                </a:solidFill>
                <a:latin typeface="Calibri" panose="020F0502020204030204" pitchFamily="34" charset="0"/>
              </a:rPr>
              <a:t>Part I: Planning Your Repository</a:t>
            </a:r>
            <a:endParaRPr lang="en-US" sz="200" dirty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14" y="1987616"/>
            <a:ext cx="3243962" cy="38103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5703" y="5730037"/>
            <a:ext cx="2300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Data Repository</a:t>
            </a:r>
            <a:br>
              <a:rPr lang="en-US" dirty="0">
                <a:hlinkClick r:id="rId3"/>
              </a:rPr>
            </a:br>
            <a:r>
              <a:rPr lang="en-US" dirty="0">
                <a:hlinkClick r:id="rId3"/>
              </a:rPr>
              <a:t>Working Group Report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4206" y="6346891"/>
            <a:ext cx="1841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3D3D"/>
                </a:solidFill>
                <a:latin typeface="Calibri" panose="020F0502020204030204" pitchFamily="34" charset="0"/>
              </a:rPr>
              <a:t>(August 28, 2015)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461B8-A2A5-409D-87E3-84D2084385AF}"/>
              </a:ext>
            </a:extLst>
          </p:cNvPr>
          <p:cNvSpPr/>
          <p:nvPr/>
        </p:nvSpPr>
        <p:spPr>
          <a:xfrm>
            <a:off x="3429000" y="1409257"/>
            <a:ext cx="518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</a:endParaRPr>
          </a:p>
          <a:p>
            <a:pPr marR="25370" algn="ctr"/>
            <a:r>
              <a:rPr lang="en-US" sz="2800" b="1" dirty="0">
                <a:solidFill>
                  <a:srgbClr val="3D3D3D"/>
                </a:solidFill>
                <a:latin typeface="Calibri" panose="020F0502020204030204" pitchFamily="34" charset="0"/>
              </a:rPr>
              <a:t>Environmental Scan of Needs for Your Institution or Consortium</a:t>
            </a:r>
            <a:endParaRPr lang="en-US" sz="2800" dirty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7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Aspect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1672</Words>
  <Application>Microsoft Office PowerPoint</Application>
  <PresentationFormat>On-screen Show (4:3)</PresentationFormat>
  <Paragraphs>262</Paragraphs>
  <Slides>45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Myriad Pro</vt:lpstr>
      <vt:lpstr>Oswald</vt:lpstr>
      <vt:lpstr>Times New Roman</vt:lpstr>
      <vt:lpstr>Office Theme</vt:lpstr>
      <vt:lpstr>Retrospect</vt:lpstr>
      <vt:lpstr>Research Data Repositories Developing and Implementing Infrastructures  for Institutional and Consortial Environments</vt:lpstr>
      <vt:lpstr> Online Data Research Repositories What are They? </vt:lpstr>
      <vt:lpstr>The Research Data Repository Lifecycle</vt:lpstr>
      <vt:lpstr>Why are Data Management Repositories Necessary?</vt:lpstr>
      <vt:lpstr>What makes Data Management Repositories useful?</vt:lpstr>
      <vt:lpstr>Types of Research Data  Repositories </vt:lpstr>
      <vt:lpstr>All-Purpose and Specialized  Data Repository Platforms</vt:lpstr>
      <vt:lpstr>Research Data Repository  Software Characteristics</vt:lpstr>
      <vt:lpstr>PowerPoint Presentation</vt:lpstr>
      <vt:lpstr>Dataverse  Harvard’s Open Source Research Data Solution </vt:lpstr>
      <vt:lpstr>Dataverse Architecture (Consortial)</vt:lpstr>
      <vt:lpstr>Data Citation  and Metadata</vt:lpstr>
      <vt:lpstr>Dataverse Metadata Example (From the Simple to Complex)</vt:lpstr>
      <vt:lpstr>The Many Planning Aspects of Data Research Repositories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Size Does Not Fit All  </vt:lpstr>
      <vt:lpstr>Faculty Data Management Plan  Documentation/Policy Tool</vt:lpstr>
      <vt:lpstr>Part III: Human Resource Infrastructures (Working Teams)</vt:lpstr>
      <vt:lpstr> Marketing and Other Possibilities </vt:lpstr>
      <vt:lpstr>Research Data Repository  Adoption Lifecycle (2018)</vt:lpstr>
      <vt:lpstr>Further Links/References</vt:lpstr>
      <vt:lpstr>Further Links/References</vt:lpstr>
      <vt:lpstr>Comments/Questions</vt:lpstr>
      <vt:lpstr>Academic Research Libraries Environmental Scan Online Data Research Repositories (CNI) </vt:lpstr>
      <vt:lpstr>Dataverse Network Architecture</vt:lpstr>
      <vt:lpstr>PURR and Hubzero: Purdue’s Data Management System</vt:lpstr>
      <vt:lpstr>Hubzero: Open Source Platform for Scientific Collaboration</vt:lpstr>
      <vt:lpstr>Figshare/Cloud based/Proprietary</vt:lpstr>
      <vt:lpstr>Figshare Features  (Cloud Based/Proprietary)</vt:lpstr>
      <vt:lpstr>PowerPoint Presentation</vt:lpstr>
      <vt:lpstr>  Texas Data Repository  Texas Digital Library Initiative, 2014 -2016   </vt:lpstr>
      <vt:lpstr>PowerPoint Presentation</vt:lpstr>
      <vt:lpstr>PowerPoint Presentation</vt:lpstr>
      <vt:lpstr>Collaboration Across Institutions</vt:lpstr>
      <vt:lpstr>Data Sharing</vt:lpstr>
      <vt:lpstr>PowerPoint Presentation</vt:lpstr>
      <vt:lpstr>Hubzero/Purr Customization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Uzwyshyn, Raymond J</cp:lastModifiedBy>
  <cp:revision>157</cp:revision>
  <dcterms:created xsi:type="dcterms:W3CDTF">2014-08-25T18:02:54Z</dcterms:created>
  <dcterms:modified xsi:type="dcterms:W3CDTF">2018-04-09T16:24:14Z</dcterms:modified>
</cp:coreProperties>
</file>