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gif" ContentType="image/gif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9" r:id="rId3"/>
    <p:sldId id="281" r:id="rId4"/>
    <p:sldId id="277" r:id="rId5"/>
    <p:sldId id="280" r:id="rId6"/>
    <p:sldId id="263" r:id="rId7"/>
    <p:sldId id="282" r:id="rId8"/>
    <p:sldId id="259" r:id="rId9"/>
    <p:sldId id="258" r:id="rId10"/>
    <p:sldId id="283" r:id="rId11"/>
    <p:sldId id="290" r:id="rId12"/>
    <p:sldId id="300" r:id="rId13"/>
    <p:sldId id="260" r:id="rId14"/>
    <p:sldId id="278" r:id="rId15"/>
    <p:sldId id="291" r:id="rId16"/>
    <p:sldId id="303" r:id="rId17"/>
    <p:sldId id="257" r:id="rId18"/>
    <p:sldId id="284" r:id="rId19"/>
    <p:sldId id="285" r:id="rId20"/>
    <p:sldId id="261" r:id="rId21"/>
    <p:sldId id="286" r:id="rId22"/>
    <p:sldId id="287" r:id="rId23"/>
    <p:sldId id="301" r:id="rId24"/>
    <p:sldId id="309" r:id="rId25"/>
    <p:sldId id="305" r:id="rId26"/>
    <p:sldId id="307" r:id="rId27"/>
    <p:sldId id="302" r:id="rId28"/>
    <p:sldId id="306" r:id="rId29"/>
    <p:sldId id="304" r:id="rId30"/>
    <p:sldId id="262" r:id="rId31"/>
    <p:sldId id="292" r:id="rId32"/>
    <p:sldId id="308" r:id="rId33"/>
    <p:sldId id="264" r:id="rId34"/>
    <p:sldId id="265" r:id="rId35"/>
    <p:sldId id="266" r:id="rId36"/>
    <p:sldId id="267" r:id="rId37"/>
    <p:sldId id="268" r:id="rId38"/>
    <p:sldId id="269" r:id="rId39"/>
    <p:sldId id="270" r:id="rId40"/>
    <p:sldId id="271" r:id="rId41"/>
    <p:sldId id="272" r:id="rId42"/>
    <p:sldId id="273" r:id="rId43"/>
    <p:sldId id="274" r:id="rId44"/>
    <p:sldId id="275" r:id="rId4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735" autoAdjust="0"/>
    <p:restoredTop sz="94660"/>
  </p:normalViewPr>
  <p:slideViewPr>
    <p:cSldViewPr snapToGrid="0">
      <p:cViewPr varScale="1">
        <p:scale>
          <a:sx n="92" d="100"/>
          <a:sy n="92" d="100"/>
        </p:scale>
        <p:origin x="96" y="1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6.png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3AF903-05EF-454B-A2CA-FDE371942EC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87B23B8-668F-42E9-94A8-1CA145BCBBC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4BCDD5-1C3A-4306-B329-1E8B724AFE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35CA6A-357C-4813-B2AD-02017FA2AAB9}" type="datetimeFigureOut">
              <a:rPr lang="en-US" smtClean="0"/>
              <a:t>5/30/2018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28E037-E406-4255-92E7-5A17171B73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335C30-4315-4724-96FF-4D194B3A7A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F52B27-A2CE-499E-89F7-07E9DBD2A0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38643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E08B4A-4B68-4AE1-90A0-3F5A88DF82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04A151-5024-4E9F-9664-4F1871DA340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6C5BE9-1B06-4438-8FDA-CCB74EBD36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35CA6A-357C-4813-B2AD-02017FA2AAB9}" type="datetimeFigureOut">
              <a:rPr lang="en-US" smtClean="0"/>
              <a:t>5/30/2018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EAD20F-385A-48C1-A670-1063A287B1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48931DE-63A6-427D-B339-A8A2AC4BD6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F52B27-A2CE-499E-89F7-07E9DBD2A0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30144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F93F9B-E0EB-4E47-80B8-A72123862F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D01912C-D257-4A1B-AAC8-7496365E62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77596C-FA80-4EEA-AAFC-92E39D60A1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35CA6A-357C-4813-B2AD-02017FA2AAB9}" type="datetimeFigureOut">
              <a:rPr lang="en-US" smtClean="0"/>
              <a:t>5/30/2018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46C0D6-7290-4915-91F3-6707200161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89750F8-5B37-470C-8B72-459E25DD81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F52B27-A2CE-499E-89F7-07E9DBD2A0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69992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21167B-1CEC-4322-8F2E-7F38421F61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26EADF-2741-458E-A83E-D700F6C8B7B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4E9996F-CB2D-461E-AD24-FBBF85E402F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29FD615-E089-4270-B01F-CDFC915AB2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35CA6A-357C-4813-B2AD-02017FA2AAB9}" type="datetimeFigureOut">
              <a:rPr lang="en-US" smtClean="0"/>
              <a:t>5/30/2018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2C31173-5020-456E-8A9C-DED941C007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6A2588A-C80A-4D6B-9894-F0577C251D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F52B27-A2CE-499E-89F7-07E9DBD2A0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55601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FF7F77-2156-432C-BDD4-A3733B018D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C4D2C13-F33D-4B57-971A-9A5636C768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D8A7F2E-AABA-4C0C-9325-A930F24D076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69B55DD-43B5-43AC-8820-79A32ED6EB2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75C209E-5618-489E-B3FC-DEA3AB4D91C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70BFC21-A448-4270-AEF9-E1DE877A79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35CA6A-357C-4813-B2AD-02017FA2AAB9}" type="datetimeFigureOut">
              <a:rPr lang="en-US" smtClean="0"/>
              <a:t>5/30/2018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C951710-59DA-4588-8606-864F410326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A0F9B3E-0FAD-43F9-834D-EDB1EB6E09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F52B27-A2CE-499E-89F7-07E9DBD2A0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08042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1E6F9E-6F05-45C2-8CC6-869B071D4F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2EDF666-A782-4C0B-BC7F-D30959FE65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35CA6A-357C-4813-B2AD-02017FA2AAB9}" type="datetimeFigureOut">
              <a:rPr lang="en-US" smtClean="0"/>
              <a:t>5/30/2018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ABF8406-8BF3-437E-BE53-5D3F6E2D05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34F8C65-1DAE-458A-927D-BDCACF883F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F52B27-A2CE-499E-89F7-07E9DBD2A0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73226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550A30F-4590-42DD-A4D0-AF8FC7C227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35CA6A-357C-4813-B2AD-02017FA2AAB9}" type="datetimeFigureOut">
              <a:rPr lang="en-US" smtClean="0"/>
              <a:t>5/30/2018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C9C5EED-DD82-43B0-8B1C-181165CE52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C762641-63E2-45A2-BDCF-8B378AA3F5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F52B27-A2CE-499E-89F7-07E9DBD2A0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85881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264EE6-A2BD-44B7-AD81-6C1C6BCC22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98C0AE-6AB8-4CF4-BC5F-F0CCF47B0B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B01AB6A-D1E0-4FCD-BF70-8BE73D55B11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EAD3F9F-170B-4E1A-BE35-CF5B6572E8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35CA6A-357C-4813-B2AD-02017FA2AAB9}" type="datetimeFigureOut">
              <a:rPr lang="en-US" smtClean="0"/>
              <a:t>5/30/2018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F4597F0-1D20-410D-A7C2-50AD4024DE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16E5E57-96F7-4926-87D1-0D4842BE3B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F52B27-A2CE-499E-89F7-07E9DBD2A0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32409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0E4A1E-4BE9-4BBC-B244-5408BFC307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4FF4B79-E033-49DD-BB1D-ADA873038C7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98BD440-E15D-42FF-AF72-3145AB51EA9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7E1B77F-304D-4256-9372-6BFA7EC6B8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35CA6A-357C-4813-B2AD-02017FA2AAB9}" type="datetimeFigureOut">
              <a:rPr lang="en-US" smtClean="0"/>
              <a:t>5/30/2018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4942D48-F893-4A19-AE05-EF4960CC90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584D4A5-848D-42A7-897A-086E305D51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F52B27-A2CE-499E-89F7-07E9DBD2A0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24038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6F0B0A-A1ED-4A8B-BFC1-B371810C14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509A5EF-DCB1-4935-9BD1-856E48EE1DA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A4BB2F-2A6A-445E-B749-7712E4AF78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35CA6A-357C-4813-B2AD-02017FA2AAB9}" type="datetimeFigureOut">
              <a:rPr lang="en-US" smtClean="0"/>
              <a:t>5/30/2018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8BD1A0-85FE-4B9F-A3EB-2659CF419C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528B46-9436-4F60-A549-C158BE76C0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F52B27-A2CE-499E-89F7-07E9DBD2A0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68078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D6E3E59-C0E9-46B7-985F-F4F983C9CF0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632F796-7F5B-4784-8C43-5752277EADE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B3C2BDF-42B2-43E3-9BE5-3691E103FE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35CA6A-357C-4813-B2AD-02017FA2AAB9}" type="datetimeFigureOut">
              <a:rPr lang="en-US" smtClean="0"/>
              <a:t>5/30/2018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31C3BB-7A25-4987-AE1C-F0B4129169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708189-3F5B-4AEE-B1EA-7966AAE018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F52B27-A2CE-499E-89F7-07E9DBD2A0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21494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9827F6B-DD82-4863-9D0F-DA188B9429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BBE5607-798C-4E73-8130-930FC23B26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21F66C-C719-48AF-807D-3695C874C2E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35CA6A-357C-4813-B2AD-02017FA2AAB9}" type="datetimeFigureOut">
              <a:rPr lang="en-US" smtClean="0"/>
              <a:t>5/30/2018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24C1B5-3AF4-4175-9656-19C0E8EAFE3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6B3297-9575-4F15-B5CD-4182F58A519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F52B27-A2CE-499E-89F7-07E9DBD2A0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7242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gi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em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em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48.png"/><Relationship Id="rId5" Type="http://schemas.openxmlformats.org/officeDocument/2006/relationships/image" Target="../media/image47.jpg"/><Relationship Id="rId4" Type="http://schemas.openxmlformats.org/officeDocument/2006/relationships/image" Target="../media/image46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g"/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1.jp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emf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B1A510-D0C4-41AE-BC58-C41E2C0B9BA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80557" y="108501"/>
            <a:ext cx="9144000" cy="2387600"/>
          </a:xfrm>
        </p:spPr>
        <p:txBody>
          <a:bodyPr>
            <a:normAutofit fontScale="90000"/>
          </a:bodyPr>
          <a:lstStyle/>
          <a:p>
            <a:r>
              <a:rPr lang="en-US" dirty="0"/>
              <a:t>Current Issues and Possibilities</a:t>
            </a:r>
            <a:br>
              <a:rPr lang="en-US" dirty="0"/>
            </a:br>
            <a:r>
              <a:rPr lang="en-US" dirty="0"/>
              <a:t>For Academic Libraries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AEF6308-C676-4260-8973-4E456202D13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49780" y="5559287"/>
            <a:ext cx="9605554" cy="1655762"/>
          </a:xfrm>
        </p:spPr>
        <p:txBody>
          <a:bodyPr>
            <a:normAutofit/>
          </a:bodyPr>
          <a:lstStyle/>
          <a:p>
            <a:r>
              <a:rPr lang="en-US" sz="1600" dirty="0"/>
              <a:t>Ray Uzwyshyn, Ph.D. MLIS MBA</a:t>
            </a:r>
          </a:p>
          <a:p>
            <a:r>
              <a:rPr lang="en-US" sz="1600" dirty="0"/>
              <a:t>Director, Collections and Digital Services</a:t>
            </a:r>
            <a:br>
              <a:rPr lang="en-US" sz="1600" dirty="0"/>
            </a:br>
            <a:r>
              <a:rPr lang="en-US" sz="1600" dirty="0"/>
              <a:t>Texas State University Libraries</a:t>
            </a:r>
            <a:br>
              <a:rPr lang="en-US" sz="1600" dirty="0"/>
            </a:br>
            <a:r>
              <a:rPr lang="en-US" sz="1600" dirty="0"/>
              <a:t>2018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1243422-8788-4A94-96E7-37EA53EEB9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80888" y="3084431"/>
            <a:ext cx="3932261" cy="215207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6BD2262-454E-4F23-AC86-931E315048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8297" y="3084431"/>
            <a:ext cx="3008685" cy="21662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58373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E7BDB4-8D70-416A-A32F-4EA3A14E5D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dirty="0"/>
              <a:t>The Physical Library is Changing </a:t>
            </a:r>
            <a:br>
              <a:rPr lang="en-US" dirty="0"/>
            </a:br>
            <a:endParaRPr lang="en-US" sz="2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B804EC-26A5-4CBD-BD0C-E40BD1744E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4063" y="1777386"/>
            <a:ext cx="4409209" cy="4351338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dirty="0"/>
              <a:t>85 % of Materials Purchases are currently Electronic Resources, e-journals and e-books. </a:t>
            </a:r>
            <a:br>
              <a:rPr lang="en-US" dirty="0"/>
            </a:br>
            <a:endParaRPr lang="en-US" dirty="0"/>
          </a:p>
          <a:p>
            <a:pPr marL="0" indent="0">
              <a:buNone/>
            </a:pPr>
            <a:r>
              <a:rPr lang="en-US" dirty="0"/>
              <a:t>Only 15% of purchases are print materials (12% print books, 3% print serials).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Collection Management and Digital Services are experiencing a Paradigm Shift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5C18E03-4249-4A9F-B9E1-AB9DEC72F6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12084" y="2295021"/>
            <a:ext cx="4988459" cy="33160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47613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84B3D5-A672-4922-B47A-3E345D6EAE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Book Warehouse Model Disappearing</a:t>
            </a:r>
            <a:br>
              <a:rPr lang="en-US" dirty="0"/>
            </a:br>
            <a:r>
              <a:rPr lang="en-US" dirty="0"/>
              <a:t>Digital Services Collections are Expanding</a:t>
            </a:r>
          </a:p>
        </p:txBody>
      </p:sp>
      <p:pic>
        <p:nvPicPr>
          <p:cNvPr id="4" name="Picture 2" descr="http://brieflyspeakingbiz.files.wordpress.com/2010/03/learning-commons1.jpg">
            <a:extLst>
              <a:ext uri="{FF2B5EF4-FFF2-40B4-BE49-F238E27FC236}">
                <a16:creationId xmlns:a16="http://schemas.microsoft.com/office/drawing/2014/main" id="{A5DC3228-7112-495C-92BC-7B4BFD7F74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6011" y="2084887"/>
            <a:ext cx="5456024" cy="36307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13CEA9F2-42D8-4700-A27D-1904ECB78717}"/>
              </a:ext>
            </a:extLst>
          </p:cNvPr>
          <p:cNvSpPr/>
          <p:nvPr/>
        </p:nvSpPr>
        <p:spPr>
          <a:xfrm>
            <a:off x="2704011" y="6001871"/>
            <a:ext cx="639548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prstClr val="black"/>
                </a:solidFill>
                <a:latin typeface="Trebuchet MS"/>
              </a:rPr>
              <a:t>Student/Faculty Centered Collaborative Learning Spaces, </a:t>
            </a:r>
            <a:br>
              <a:rPr lang="en-US" dirty="0">
                <a:solidFill>
                  <a:prstClr val="black"/>
                </a:solidFill>
                <a:latin typeface="Trebuchet MS"/>
              </a:rPr>
            </a:br>
            <a:r>
              <a:rPr lang="en-US" dirty="0">
                <a:solidFill>
                  <a:prstClr val="black"/>
                </a:solidFill>
                <a:latin typeface="Trebuchet MS"/>
              </a:rPr>
              <a:t>Digital Literacy Labs, Multimedia Studios</a:t>
            </a:r>
          </a:p>
        </p:txBody>
      </p:sp>
    </p:spTree>
    <p:extLst>
      <p:ext uri="{BB962C8B-B14F-4D97-AF65-F5344CB8AC3E}">
        <p14:creationId xmlns:p14="http://schemas.microsoft.com/office/powerpoint/2010/main" val="38799161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C502FB-8428-4B71-AC44-A55298B02D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dirty="0"/>
              <a:t>The Physical Library is transforming to Technology Rich Learning Commons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D25A508-50F5-4849-B4AF-3A79664E99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2229040"/>
            <a:ext cx="4403318" cy="327877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54295B2-1D61-4AE5-88FE-F8722D997B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2229040"/>
            <a:ext cx="4831873" cy="288981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12FF6E2-6E63-4307-AE40-DD906E9C5290}"/>
              </a:ext>
            </a:extLst>
          </p:cNvPr>
          <p:cNvSpPr txBox="1"/>
          <p:nvPr/>
        </p:nvSpPr>
        <p:spPr>
          <a:xfrm>
            <a:off x="1098958" y="6031684"/>
            <a:ext cx="9144000" cy="5909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0" fontAlgn="base" hangingPunct="0">
              <a:lnSpc>
                <a:spcPct val="90000"/>
              </a:lnSpc>
              <a:spcAft>
                <a:spcPct val="0"/>
              </a:spcAft>
            </a:pPr>
            <a:r>
              <a:rPr lang="en-US" altLang="en-US" dirty="0">
                <a:solidFill>
                  <a:prstClr val="black"/>
                </a:solidFill>
                <a:cs typeface="Arial" panose="020B0604020202020204" pitchFamily="34" charset="0"/>
              </a:rPr>
              <a:t>Interdisciplinarity, Digital Literacy, Multimedia, Specialized Software, Hardware , Human Resources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27549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6119024D-5167-4A2F-9B38-0C51192E6423}"/>
              </a:ext>
            </a:extLst>
          </p:cNvPr>
          <p:cNvSpPr txBox="1">
            <a:spLocks/>
          </p:cNvSpPr>
          <p:nvPr/>
        </p:nvSpPr>
        <p:spPr bwMode="auto">
          <a:xfrm>
            <a:off x="1371600" y="1037431"/>
            <a:ext cx="8229600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44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</a:p>
        </p:txBody>
      </p:sp>
      <p:pic>
        <p:nvPicPr>
          <p:cNvPr id="16" name="Picture 4" descr="Reference-2">
            <a:extLst>
              <a:ext uri="{FF2B5EF4-FFF2-40B4-BE49-F238E27FC236}">
                <a16:creationId xmlns:a16="http://schemas.microsoft.com/office/drawing/2014/main" id="{E1550AA8-CC34-423E-B8AB-48116BCA71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2618" y="2264857"/>
            <a:ext cx="5656126" cy="3273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Rectangle 3">
            <a:extLst>
              <a:ext uri="{FF2B5EF4-FFF2-40B4-BE49-F238E27FC236}">
                <a16:creationId xmlns:a16="http://schemas.microsoft.com/office/drawing/2014/main" id="{7D7BAC68-3F9A-4F20-B36F-469249A5A3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65636" y="2264856"/>
            <a:ext cx="4267200" cy="25149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0" fontAlgn="base" hangingPunct="0">
              <a:lnSpc>
                <a:spcPct val="90000"/>
              </a:lnSpc>
              <a:spcAft>
                <a:spcPct val="0"/>
              </a:spcAft>
              <a:buNone/>
            </a:pPr>
            <a:r>
              <a:rPr lang="en-US" altLang="en-US" sz="1400" b="1" dirty="0">
                <a:solidFill>
                  <a:prstClr val="black"/>
                </a:solidFill>
                <a:cs typeface="Arial" panose="020B0604020202020204" pitchFamily="34" charset="0"/>
              </a:rPr>
              <a:t>Collaboration among Audiences </a:t>
            </a:r>
            <a:br>
              <a:rPr lang="en-US" altLang="en-US" sz="1400" b="1" dirty="0">
                <a:solidFill>
                  <a:prstClr val="black"/>
                </a:solidFill>
                <a:cs typeface="Arial" panose="020B0604020202020204" pitchFamily="34" charset="0"/>
              </a:rPr>
            </a:br>
            <a:r>
              <a:rPr lang="en-US" altLang="en-US" sz="1400" b="1" dirty="0">
                <a:solidFill>
                  <a:prstClr val="black"/>
                </a:solidFill>
                <a:cs typeface="Arial" panose="020B0604020202020204" pitchFamily="34" charset="0"/>
              </a:rPr>
              <a:t>         </a:t>
            </a:r>
          </a:p>
          <a:p>
            <a:pPr eaLnBrk="0" fontAlgn="base" hangingPunct="0">
              <a:lnSpc>
                <a:spcPct val="90000"/>
              </a:lnSpc>
              <a:spcAft>
                <a:spcPct val="0"/>
              </a:spcAft>
              <a:buNone/>
            </a:pPr>
            <a:r>
              <a:rPr lang="en-US" altLang="en-US" sz="1400" b="1" dirty="0">
                <a:solidFill>
                  <a:prstClr val="black"/>
                </a:solidFill>
                <a:cs typeface="Arial" panose="020B0604020202020204" pitchFamily="34" charset="0"/>
              </a:rPr>
              <a:t> </a:t>
            </a:r>
            <a:r>
              <a:rPr lang="en-US" altLang="en-US" sz="1400" dirty="0">
                <a:solidFill>
                  <a:prstClr val="black"/>
                </a:solidFill>
                <a:cs typeface="Arial" panose="020B0604020202020204" pitchFamily="34" charset="0"/>
              </a:rPr>
              <a:t>Faculty Students, Librarians/Staff Academic Community</a:t>
            </a:r>
          </a:p>
          <a:p>
            <a:pPr marL="0" indent="0" eaLnBrk="0" fontAlgn="base" hangingPunct="0">
              <a:lnSpc>
                <a:spcPct val="90000"/>
              </a:lnSpc>
              <a:spcAft>
                <a:spcPct val="0"/>
              </a:spcAft>
              <a:buNone/>
            </a:pPr>
            <a:br>
              <a:rPr lang="en-US" altLang="en-US" sz="1400" dirty="0">
                <a:solidFill>
                  <a:prstClr val="black"/>
                </a:solidFill>
                <a:cs typeface="Arial" panose="020B0604020202020204" pitchFamily="34" charset="0"/>
              </a:rPr>
            </a:br>
            <a:endParaRPr lang="en-US" altLang="en-US" sz="1400" dirty="0">
              <a:solidFill>
                <a:prstClr val="black"/>
              </a:solidFill>
              <a:cs typeface="Arial" panose="020B0604020202020204" pitchFamily="34" charset="0"/>
            </a:endParaRPr>
          </a:p>
          <a:p>
            <a:pPr eaLnBrk="0" fontAlgn="base" hangingPunct="0">
              <a:lnSpc>
                <a:spcPct val="90000"/>
              </a:lnSpc>
              <a:spcAft>
                <a:spcPct val="0"/>
              </a:spcAft>
              <a:buNone/>
            </a:pPr>
            <a:r>
              <a:rPr lang="en-US" altLang="en-US" sz="1400" b="1" dirty="0">
                <a:solidFill>
                  <a:prstClr val="black"/>
                </a:solidFill>
                <a:cs typeface="Arial" panose="020B0604020202020204" pitchFamily="34" charset="0"/>
              </a:rPr>
              <a:t>Collaboration</a:t>
            </a:r>
            <a:r>
              <a:rPr lang="en-US" altLang="en-US" sz="1400" dirty="0">
                <a:solidFill>
                  <a:prstClr val="black"/>
                </a:solidFill>
                <a:cs typeface="Arial" panose="020B0604020202020204" pitchFamily="34" charset="0"/>
              </a:rPr>
              <a:t> </a:t>
            </a:r>
            <a:r>
              <a:rPr lang="en-US" altLang="en-US" sz="1400" b="1" dirty="0">
                <a:solidFill>
                  <a:prstClr val="black"/>
                </a:solidFill>
                <a:cs typeface="Arial" panose="020B0604020202020204" pitchFamily="34" charset="0"/>
              </a:rPr>
              <a:t>Among Divisions</a:t>
            </a:r>
            <a:br>
              <a:rPr lang="en-US" altLang="en-US" sz="1400" dirty="0">
                <a:solidFill>
                  <a:prstClr val="black"/>
                </a:solidFill>
                <a:cs typeface="Arial" panose="020B0604020202020204" pitchFamily="34" charset="0"/>
              </a:rPr>
            </a:br>
            <a:br>
              <a:rPr lang="en-US" altLang="en-US" sz="1400" dirty="0">
                <a:solidFill>
                  <a:prstClr val="black"/>
                </a:solidFill>
                <a:cs typeface="Arial" panose="020B0604020202020204" pitchFamily="34" charset="0"/>
              </a:rPr>
            </a:br>
            <a:r>
              <a:rPr lang="en-US" altLang="en-US" sz="1400" dirty="0">
                <a:solidFill>
                  <a:prstClr val="black"/>
                </a:solidFill>
                <a:cs typeface="Arial" panose="020B0604020202020204" pitchFamily="34" charset="0"/>
              </a:rPr>
              <a:t>Library </a:t>
            </a:r>
            <a:br>
              <a:rPr lang="en-US" altLang="en-US" sz="1400" dirty="0">
                <a:solidFill>
                  <a:prstClr val="black"/>
                </a:solidFill>
                <a:cs typeface="Arial" panose="020B0604020202020204" pitchFamily="34" charset="0"/>
              </a:rPr>
            </a:br>
            <a:r>
              <a:rPr lang="en-US" altLang="en-US" sz="1400" dirty="0">
                <a:solidFill>
                  <a:prstClr val="black"/>
                </a:solidFill>
                <a:cs typeface="Arial" panose="020B0604020202020204" pitchFamily="34" charset="0"/>
              </a:rPr>
              <a:t>Academic Technology</a:t>
            </a:r>
            <a:br>
              <a:rPr lang="en-US" altLang="en-US" sz="1400" dirty="0">
                <a:solidFill>
                  <a:prstClr val="black"/>
                </a:solidFill>
                <a:cs typeface="Arial" panose="020B0604020202020204" pitchFamily="34" charset="0"/>
              </a:rPr>
            </a:br>
            <a:r>
              <a:rPr lang="en-US" altLang="en-US" sz="1400" dirty="0">
                <a:solidFill>
                  <a:prstClr val="black"/>
                </a:solidFill>
                <a:cs typeface="Arial" panose="020B0604020202020204" pitchFamily="34" charset="0"/>
              </a:rPr>
              <a:t>Faculty Teaching Centre</a:t>
            </a:r>
            <a:br>
              <a:rPr lang="en-US" altLang="en-US" sz="1400" dirty="0">
                <a:solidFill>
                  <a:prstClr val="black"/>
                </a:solidFill>
                <a:cs typeface="Arial" panose="020B0604020202020204" pitchFamily="34" charset="0"/>
              </a:rPr>
            </a:br>
            <a:r>
              <a:rPr lang="en-US" altLang="en-US" sz="1400" dirty="0">
                <a:solidFill>
                  <a:prstClr val="black"/>
                </a:solidFill>
                <a:cs typeface="Arial" panose="020B0604020202020204" pitchFamily="34" charset="0"/>
              </a:rPr>
              <a:t>Core Systems/Technology Resources</a:t>
            </a:r>
            <a:br>
              <a:rPr lang="en-US" altLang="en-US" sz="1400" dirty="0">
                <a:solidFill>
                  <a:prstClr val="black"/>
                </a:solidFill>
                <a:cs typeface="Arial" panose="020B0604020202020204" pitchFamily="34" charset="0"/>
              </a:rPr>
            </a:br>
            <a:r>
              <a:rPr lang="en-US" altLang="en-US" sz="1400" dirty="0">
                <a:solidFill>
                  <a:prstClr val="black"/>
                </a:solidFill>
                <a:cs typeface="Arial" panose="020B0604020202020204" pitchFamily="34" charset="0"/>
              </a:rPr>
              <a:t>Online Learning Division</a:t>
            </a:r>
            <a:br>
              <a:rPr lang="en-US" altLang="en-US" sz="1400" dirty="0">
                <a:solidFill>
                  <a:prstClr val="black"/>
                </a:solidFill>
                <a:cs typeface="Arial" panose="020B0604020202020204" pitchFamily="34" charset="0"/>
              </a:rPr>
            </a:br>
            <a:r>
              <a:rPr lang="en-US" altLang="en-US" sz="1400" dirty="0">
                <a:solidFill>
                  <a:prstClr val="black"/>
                </a:solidFill>
                <a:cs typeface="Arial" panose="020B0604020202020204" pitchFamily="34" charset="0"/>
              </a:rPr>
              <a:t>University IT  </a:t>
            </a:r>
            <a:br>
              <a:rPr lang="en-US" altLang="en-US" sz="1400" dirty="0">
                <a:solidFill>
                  <a:prstClr val="black"/>
                </a:solidFill>
                <a:cs typeface="Arial" panose="020B0604020202020204" pitchFamily="34" charset="0"/>
              </a:rPr>
            </a:br>
            <a:r>
              <a:rPr lang="en-US" altLang="en-US" sz="1400" dirty="0">
                <a:solidFill>
                  <a:prstClr val="black"/>
                </a:solidFill>
                <a:cs typeface="Arial" panose="020B0604020202020204" pitchFamily="34" charset="0"/>
              </a:rPr>
              <a:t>Writing Center</a:t>
            </a:r>
          </a:p>
          <a:p>
            <a:pPr eaLnBrk="0" fontAlgn="base" hangingPunct="0">
              <a:lnSpc>
                <a:spcPct val="90000"/>
              </a:lnSpc>
              <a:spcAft>
                <a:spcPct val="0"/>
              </a:spcAft>
              <a:buFont typeface="Arial" panose="020B0604020202020204" pitchFamily="34" charset="0"/>
              <a:buNone/>
            </a:pPr>
            <a:endParaRPr lang="en-US" altLang="en-US" sz="1400" dirty="0">
              <a:solidFill>
                <a:prstClr val="black"/>
              </a:solidFill>
              <a:cs typeface="Arial" panose="020B0604020202020204" pitchFamily="34" charset="0"/>
            </a:endParaRPr>
          </a:p>
          <a:p>
            <a:pPr fontAlgn="base">
              <a:lnSpc>
                <a:spcPct val="90000"/>
              </a:lnSpc>
              <a:spcAft>
                <a:spcPct val="0"/>
              </a:spcAft>
            </a:pPr>
            <a:endParaRPr lang="en-US" altLang="en-US" sz="1200" dirty="0">
              <a:solidFill>
                <a:prstClr val="black"/>
              </a:solidFill>
              <a:cs typeface="Arial" panose="020B0604020202020204" pitchFamily="34" charset="0"/>
            </a:endParaRPr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6A4BAEE2-8957-48D8-86B7-5AC8D3ECA8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pPr algn="ctr"/>
            <a:r>
              <a:rPr lang="en-US" b="1" dirty="0"/>
              <a:t>Collaboration is the Keyword for Physical </a:t>
            </a:r>
            <a:br>
              <a:rPr lang="en-US" b="1" dirty="0"/>
            </a:br>
            <a:r>
              <a:rPr lang="en-US" b="1" dirty="0"/>
              <a:t>and Digital Library Environments</a:t>
            </a:r>
          </a:p>
        </p:txBody>
      </p:sp>
    </p:spTree>
    <p:extLst>
      <p:ext uri="{BB962C8B-B14F-4D97-AF65-F5344CB8AC3E}">
        <p14:creationId xmlns:p14="http://schemas.microsoft.com/office/powerpoint/2010/main" val="2727273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54409A-1D18-43D7-85F9-E99C63B243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3491" y="83321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Spectrum of New Technologies Possible</a:t>
            </a:r>
            <a:br>
              <a:rPr lang="en-US" dirty="0"/>
            </a:br>
            <a:r>
              <a:rPr lang="en-US" sz="1800" dirty="0"/>
              <a:t>Visualization Walls, Makerspaces, Instant Theatres, 3D Printing Labs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E1BFC7C-074A-46E3-8CD3-E3C1DF1EE9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3011" y="1435524"/>
            <a:ext cx="4150126" cy="233445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346E7CE-026F-4D00-84BB-68DC9209CD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8989" y="1408884"/>
            <a:ext cx="4607928" cy="132556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CBBCBD7-718F-41E3-9583-4ADD6396344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92359" y="3470209"/>
            <a:ext cx="4826630" cy="2921826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F681B50-3655-461E-B072-B75262E98D9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1222" y="3897296"/>
            <a:ext cx="4321915" cy="28482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52362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74E614-2E32-4E2C-BB20-9403575967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Opportunities to Reimagine Digital and Collection Services for 21</a:t>
            </a:r>
            <a:r>
              <a:rPr lang="en-US" baseline="30000" dirty="0"/>
              <a:t>st</a:t>
            </a:r>
            <a:r>
              <a:rPr lang="en-US" dirty="0"/>
              <a:t> Century</a:t>
            </a:r>
          </a:p>
        </p:txBody>
      </p:sp>
      <p:pic>
        <p:nvPicPr>
          <p:cNvPr id="7" name="Picture 2" descr="C:\Users\ruzwyshyn\Desktop\Skylab\SkylabPresentation\SkylabCartoon&amp;GeneralImages\escher_grid_ps.jpg">
            <a:extLst>
              <a:ext uri="{FF2B5EF4-FFF2-40B4-BE49-F238E27FC236}">
                <a16:creationId xmlns:a16="http://schemas.microsoft.com/office/drawing/2014/main" id="{B500A61C-D708-4B3C-80FD-269FFA4814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4346" y="1952131"/>
            <a:ext cx="4163306" cy="41131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19" descr="http://cdn1.elitedaily.com/elite/wp-content/uploads/2012/12/college-textbooks-elite-daily.jpg">
            <a:extLst>
              <a:ext uri="{FF2B5EF4-FFF2-40B4-BE49-F238E27FC236}">
                <a16:creationId xmlns:a16="http://schemas.microsoft.com/office/drawing/2014/main" id="{AFC15A78-0404-48DE-A252-4387C0D41A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4476" y="2422235"/>
            <a:ext cx="3743047" cy="24965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121CE1EA-B59F-4EC8-9D1A-39EE561CDB3F}"/>
              </a:ext>
            </a:extLst>
          </p:cNvPr>
          <p:cNvSpPr txBox="1"/>
          <p:nvPr/>
        </p:nvSpPr>
        <p:spPr>
          <a:xfrm>
            <a:off x="210128" y="2677664"/>
            <a:ext cx="380421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dirty="0">
              <a:solidFill>
                <a:prstClr val="black"/>
              </a:solidFill>
              <a:latin typeface="Trebuchet MS"/>
            </a:endParaRPr>
          </a:p>
          <a:p>
            <a:pPr algn="ctr"/>
            <a:r>
              <a:rPr lang="en-US" dirty="0">
                <a:solidFill>
                  <a:prstClr val="black"/>
                </a:solidFill>
                <a:latin typeface="Trebuchet MS"/>
              </a:rPr>
              <a:t>Faculty/Student/Curriculum &amp;</a:t>
            </a:r>
            <a:br>
              <a:rPr lang="en-US" dirty="0">
                <a:solidFill>
                  <a:prstClr val="black"/>
                </a:solidFill>
                <a:latin typeface="Trebuchet MS"/>
              </a:rPr>
            </a:br>
            <a:r>
              <a:rPr lang="en-US" dirty="0">
                <a:solidFill>
                  <a:prstClr val="black"/>
                </a:solidFill>
                <a:latin typeface="Trebuchet MS"/>
              </a:rPr>
              <a:t>Research Relationships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0CB7D72-D68D-44B0-A560-8005A2B59981}"/>
              </a:ext>
            </a:extLst>
          </p:cNvPr>
          <p:cNvSpPr/>
          <p:nvPr/>
        </p:nvSpPr>
        <p:spPr>
          <a:xfrm>
            <a:off x="3927764" y="6176915"/>
            <a:ext cx="382499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prstClr val="black"/>
                </a:solidFill>
                <a:latin typeface="Trebuchet MS"/>
              </a:rPr>
              <a:t>University/ Classroom/Library Relationships</a:t>
            </a:r>
            <a:br>
              <a:rPr lang="en-US" dirty="0">
                <a:solidFill>
                  <a:prstClr val="black"/>
                </a:solidFill>
                <a:latin typeface="Trebuchet MS"/>
              </a:rPr>
            </a:br>
            <a:endParaRPr lang="en-US" dirty="0">
              <a:solidFill>
                <a:prstClr val="black"/>
              </a:solidFill>
              <a:latin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17276554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7BC85920-B2B6-4322-B349-7A9C581F2642}"/>
              </a:ext>
            </a:extLst>
          </p:cNvPr>
          <p:cNvSpPr txBox="1">
            <a:spLocks/>
          </p:cNvSpPr>
          <p:nvPr/>
        </p:nvSpPr>
        <p:spPr>
          <a:xfrm>
            <a:off x="6993578" y="4273601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en-US"/>
              <a:t> 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BAB10889-8CAB-4C3F-8C55-8F314BB5CD94}"/>
              </a:ext>
            </a:extLst>
          </p:cNvPr>
          <p:cNvSpPr txBox="1">
            <a:spLocks/>
          </p:cNvSpPr>
          <p:nvPr/>
        </p:nvSpPr>
        <p:spPr bwMode="auto">
          <a:xfrm>
            <a:off x="4666650" y="6170601"/>
            <a:ext cx="3292786" cy="755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000"/>
              <a:t>Cross-fertilization of </a:t>
            </a:r>
            <a:br>
              <a:rPr lang="en-US" altLang="en-US" sz="2000"/>
            </a:br>
            <a:r>
              <a:rPr lang="en-US" altLang="en-US" sz="2000"/>
              <a:t>Projects, People, Skillsets</a:t>
            </a:r>
            <a:endParaRPr lang="en-US" altLang="en-US" sz="2000" dirty="0"/>
          </a:p>
        </p:txBody>
      </p:sp>
      <p:sp>
        <p:nvSpPr>
          <p:cNvPr id="11" name="TextBox 12">
            <a:extLst>
              <a:ext uri="{FF2B5EF4-FFF2-40B4-BE49-F238E27FC236}">
                <a16:creationId xmlns:a16="http://schemas.microsoft.com/office/drawing/2014/main" id="{58B1CD4A-0E45-4265-97B5-9D826250E7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3234" y="-127222"/>
            <a:ext cx="11636454" cy="2677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/>
            <a:br>
              <a:rPr lang="en-US" altLang="en-US" sz="2000" b="1" dirty="0"/>
            </a:br>
            <a:br>
              <a:rPr lang="en-US" altLang="en-US" sz="2000" b="1" dirty="0"/>
            </a:br>
            <a:r>
              <a:rPr lang="en-US" sz="4400" dirty="0"/>
              <a:t>Reestablishment of a Renaissance Model of </a:t>
            </a:r>
            <a:br>
              <a:rPr lang="en-US" sz="4400" dirty="0"/>
            </a:br>
            <a:r>
              <a:rPr lang="en-US" sz="4400" dirty="0"/>
              <a:t>Interdisciplinarity</a:t>
            </a:r>
            <a:endParaRPr lang="en-US" altLang="en-US" sz="4400" dirty="0"/>
          </a:p>
          <a:p>
            <a:endParaRPr lang="en-US" altLang="en-US" sz="2000" b="1" dirty="0"/>
          </a:p>
          <a:p>
            <a:endParaRPr lang="en-US" altLang="en-US" sz="2000" b="1" dirty="0"/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EB590FE0-E248-4399-BEF4-A06EFAFFC4CB}"/>
              </a:ext>
            </a:extLst>
          </p:cNvPr>
          <p:cNvSpPr txBox="1">
            <a:spLocks/>
          </p:cNvSpPr>
          <p:nvPr/>
        </p:nvSpPr>
        <p:spPr>
          <a:xfrm>
            <a:off x="471553" y="357137"/>
            <a:ext cx="8200893" cy="1021556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b="1" kern="1200" cap="all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1" i="0" u="none" strike="noStrike" kern="1200" cap="all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j-ea"/>
              <a:cs typeface="+mj-cs"/>
            </a:endParaRP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7A60A18B-1770-4BBE-A052-AF994311DB26}"/>
              </a:ext>
            </a:extLst>
          </p:cNvPr>
          <p:cNvSpPr/>
          <p:nvPr/>
        </p:nvSpPr>
        <p:spPr>
          <a:xfrm>
            <a:off x="2739888" y="2294783"/>
            <a:ext cx="6929429" cy="3962648"/>
          </a:xfrm>
          <a:prstGeom prst="ellipse">
            <a:avLst/>
          </a:prstGeom>
          <a:solidFill>
            <a:srgbClr val="9BBB59">
              <a:lumMod val="60000"/>
              <a:lumOff val="40000"/>
              <a:alpha val="95000"/>
            </a:srgbClr>
          </a:solidFill>
          <a:ln w="9525" cap="flat" cmpd="sng" algn="ctr">
            <a:solidFill>
              <a:srgbClr val="9BBB59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C35FDDE6-4640-49B5-A8ED-D8377F28AC1F}"/>
              </a:ext>
            </a:extLst>
          </p:cNvPr>
          <p:cNvSpPr/>
          <p:nvPr/>
        </p:nvSpPr>
        <p:spPr>
          <a:xfrm>
            <a:off x="5649344" y="2853583"/>
            <a:ext cx="3428344" cy="2201944"/>
          </a:xfrm>
          <a:prstGeom prst="ellipse">
            <a:avLst/>
          </a:prstGeom>
          <a:solidFill>
            <a:srgbClr val="C0504D">
              <a:lumMod val="60000"/>
              <a:lumOff val="40000"/>
              <a:alpha val="69000"/>
            </a:srgbClr>
          </a:solidFill>
          <a:ln w="9525" cap="flat" cmpd="sng" algn="ctr">
            <a:solidFill>
              <a:srgbClr val="8064A2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5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Sciences</a:t>
            </a:r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833D4825-E3D6-4970-9FEA-D0B082C4A2E7}"/>
              </a:ext>
            </a:extLst>
          </p:cNvPr>
          <p:cNvSpPr/>
          <p:nvPr/>
        </p:nvSpPr>
        <p:spPr>
          <a:xfrm>
            <a:off x="2997583" y="2910732"/>
            <a:ext cx="3514053" cy="2137181"/>
          </a:xfrm>
          <a:prstGeom prst="ellipse">
            <a:avLst/>
          </a:prstGeom>
          <a:solidFill>
            <a:srgbClr val="F79646">
              <a:lumMod val="75000"/>
              <a:alpha val="33000"/>
            </a:srgbClr>
          </a:solidFill>
          <a:ln w="9525" cap="flat" cmpd="sng" algn="ctr">
            <a:solidFill>
              <a:srgbClr val="F79646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5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Humanities &amp; </a:t>
            </a:r>
            <a:br>
              <a:rPr kumimoji="0" lang="en-US" sz="135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</a:br>
            <a:r>
              <a:rPr kumimoji="0" lang="en-US" sz="135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Social Sciences</a:t>
            </a: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CDB85A03-E963-41D4-99BC-F8C8F86160D4}"/>
              </a:ext>
            </a:extLst>
          </p:cNvPr>
          <p:cNvSpPr/>
          <p:nvPr/>
        </p:nvSpPr>
        <p:spPr>
          <a:xfrm>
            <a:off x="4445383" y="3853708"/>
            <a:ext cx="3514053" cy="2072418"/>
          </a:xfrm>
          <a:prstGeom prst="ellipse">
            <a:avLst/>
          </a:prstGeom>
          <a:solidFill>
            <a:srgbClr val="4F81BD">
              <a:alpha val="48000"/>
            </a:srgbClr>
          </a:solidFill>
          <a:ln w="9525" cap="flat" cmpd="sng" algn="ctr">
            <a:solidFill>
              <a:srgbClr val="4BACC6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5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Technologists &amp;</a:t>
            </a:r>
            <a:br>
              <a:rPr kumimoji="0" lang="en-US" sz="135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</a:br>
            <a:r>
              <a:rPr kumimoji="0" lang="en-US" sz="135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Engineering</a:t>
            </a:r>
          </a:p>
        </p:txBody>
      </p:sp>
      <p:pic>
        <p:nvPicPr>
          <p:cNvPr id="2050" name="Picture 2" descr="Image result for renaissance">
            <a:extLst>
              <a:ext uri="{FF2B5EF4-FFF2-40B4-BE49-F238E27FC236}">
                <a16:creationId xmlns:a16="http://schemas.microsoft.com/office/drawing/2014/main" id="{5D3BEAF4-619F-4D8B-9E6C-783A4F1E55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64931" y="4966603"/>
            <a:ext cx="2381250" cy="1847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3DEABF07-1B4D-4EC9-9C5A-4D037532D805}"/>
              </a:ext>
            </a:extLst>
          </p:cNvPr>
          <p:cNvSpPr/>
          <p:nvPr/>
        </p:nvSpPr>
        <p:spPr>
          <a:xfrm>
            <a:off x="298734" y="3437783"/>
            <a:ext cx="2230547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en-US" sz="2000" dirty="0"/>
              <a:t>Convergence of Space, Technology, Learning</a:t>
            </a:r>
          </a:p>
          <a:p>
            <a:br>
              <a:rPr lang="en-US" sz="2000" dirty="0"/>
            </a:br>
            <a:br>
              <a:rPr lang="en-US" sz="2000" dirty="0"/>
            </a:br>
            <a:endParaRPr lang="en-US" sz="20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5DAA27E-7FB3-4107-A1E1-B1911FC70AFF}"/>
              </a:ext>
            </a:extLst>
          </p:cNvPr>
          <p:cNvSpPr txBox="1"/>
          <p:nvPr/>
        </p:nvSpPr>
        <p:spPr>
          <a:xfrm>
            <a:off x="5649344" y="2533786"/>
            <a:ext cx="8286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Library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227853D-30BB-4C89-B58A-B844FD137610}"/>
              </a:ext>
            </a:extLst>
          </p:cNvPr>
          <p:cNvSpPr/>
          <p:nvPr/>
        </p:nvSpPr>
        <p:spPr>
          <a:xfrm>
            <a:off x="10145904" y="2967335"/>
            <a:ext cx="161865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Library as </a:t>
            </a:r>
            <a:br>
              <a:rPr lang="en-US" dirty="0"/>
            </a:br>
            <a:r>
              <a:rPr lang="en-US" dirty="0"/>
              <a:t>Third Space for Learning</a:t>
            </a:r>
          </a:p>
        </p:txBody>
      </p:sp>
    </p:spTree>
    <p:extLst>
      <p:ext uri="{BB962C8B-B14F-4D97-AF65-F5344CB8AC3E}">
        <p14:creationId xmlns:p14="http://schemas.microsoft.com/office/powerpoint/2010/main" val="32910208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09C5D6-E185-4E89-8C31-6573F3D46E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05098" y="357764"/>
            <a:ext cx="8690957" cy="1325563"/>
          </a:xfrm>
        </p:spPr>
        <p:txBody>
          <a:bodyPr>
            <a:normAutofit/>
          </a:bodyPr>
          <a:lstStyle/>
          <a:p>
            <a:pPr algn="ctr"/>
            <a:r>
              <a:rPr lang="en-US" b="1" dirty="0"/>
              <a:t> New Digital Literacies Possible</a:t>
            </a:r>
            <a:br>
              <a:rPr lang="en-US" b="1" dirty="0"/>
            </a:b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4A83FA9-CBE5-4818-9CC1-C2E6F1F595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1191" y="1434732"/>
            <a:ext cx="6602065" cy="444265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5A6A7B0-305C-43C2-BFCB-582EA21A4E47}"/>
              </a:ext>
            </a:extLst>
          </p:cNvPr>
          <p:cNvSpPr txBox="1"/>
          <p:nvPr/>
        </p:nvSpPr>
        <p:spPr>
          <a:xfrm>
            <a:off x="3823536" y="6288352"/>
            <a:ext cx="325922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Student and Faculty as Producer</a:t>
            </a:r>
            <a:br>
              <a:rPr lang="en-US" dirty="0"/>
            </a:b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B0AFD27-6EC1-49B0-B58D-7ED45B6E05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39532" y="1921105"/>
            <a:ext cx="3432345" cy="388348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7D5614B-8D07-404C-855F-6346C71938B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74569" y="4182547"/>
            <a:ext cx="2060627" cy="169483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23726FD-04E7-4FC0-A2D9-94FD3E3952F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92165" y="1396611"/>
            <a:ext cx="1938696" cy="2383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87530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1F92F029-2546-49B6-8E40-8A8D4985330C}"/>
              </a:ext>
            </a:extLst>
          </p:cNvPr>
          <p:cNvSpPr txBox="1">
            <a:spLocks/>
          </p:cNvSpPr>
          <p:nvPr/>
        </p:nvSpPr>
        <p:spPr>
          <a:xfrm>
            <a:off x="2205445" y="905470"/>
            <a:ext cx="7520940" cy="5486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en-US" sz="2400" dirty="0"/>
          </a:p>
        </p:txBody>
      </p:sp>
      <p:pic>
        <p:nvPicPr>
          <p:cNvPr id="5" name="Picture 2" descr="http://www.newyorker.com/online/blogs/photobooth/Books-06.jpg">
            <a:extLst>
              <a:ext uri="{FF2B5EF4-FFF2-40B4-BE49-F238E27FC236}">
                <a16:creationId xmlns:a16="http://schemas.microsoft.com/office/drawing/2014/main" id="{8DE2B79D-8477-4720-9EB3-C38BF7462D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6845" y="1816565"/>
            <a:ext cx="3511896" cy="26284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http://cdn2.business2community.com/wp-content/uploads/2011/08/digital-media.png">
            <a:extLst>
              <a:ext uri="{FF2B5EF4-FFF2-40B4-BE49-F238E27FC236}">
                <a16:creationId xmlns:a16="http://schemas.microsoft.com/office/drawing/2014/main" id="{68CA29E7-782D-4D8E-A087-0A4C284994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03404" y="3507438"/>
            <a:ext cx="2461100" cy="18751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http://www.bgsu.edu/images/lib/img84484.gif">
            <a:extLst>
              <a:ext uri="{FF2B5EF4-FFF2-40B4-BE49-F238E27FC236}">
                <a16:creationId xmlns:a16="http://schemas.microsoft.com/office/drawing/2014/main" id="{CD57376D-1233-49D5-98B4-4F37130F19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96445" y="1921943"/>
            <a:ext cx="3286991" cy="11718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D9E8439F-E476-46B7-BF5B-CF4E346BCFDE}"/>
              </a:ext>
            </a:extLst>
          </p:cNvPr>
          <p:cNvSpPr txBox="1"/>
          <p:nvPr/>
        </p:nvSpPr>
        <p:spPr>
          <a:xfrm>
            <a:off x="1824445" y="4639270"/>
            <a:ext cx="365875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Collection Development Priorities</a:t>
            </a:r>
            <a:br>
              <a:rPr lang="en-US" dirty="0"/>
            </a:br>
            <a:r>
              <a:rPr lang="en-US" dirty="0"/>
              <a:t>Shifting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27F6021-3F00-4E51-B238-D50CB8799A0E}"/>
              </a:ext>
            </a:extLst>
          </p:cNvPr>
          <p:cNvSpPr txBox="1"/>
          <p:nvPr/>
        </p:nvSpPr>
        <p:spPr>
          <a:xfrm>
            <a:off x="2883497" y="5934670"/>
            <a:ext cx="448872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/>
              <a:t>Changing Models From</a:t>
            </a:r>
            <a:br>
              <a:rPr lang="en-US" b="1" dirty="0"/>
            </a:br>
            <a:r>
              <a:rPr lang="en-US" b="1" dirty="0"/>
              <a:t>Ownership of Books to Access to Information</a:t>
            </a:r>
          </a:p>
          <a:p>
            <a:endParaRPr lang="en-US" b="1" dirty="0"/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65FBE299-22B1-4352-B149-EA14B8D0F1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/>
              <a:t>Collection Development Priorities Transforming Through Digital Resource Possibilities &amp; Media</a:t>
            </a: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662254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>
          <a:xfrm>
            <a:off x="449722" y="470618"/>
            <a:ext cx="11292555" cy="1292225"/>
          </a:xfrm>
        </p:spPr>
        <p:txBody>
          <a:bodyPr>
            <a:normAutofit fontScale="90000"/>
          </a:bodyPr>
          <a:lstStyle/>
          <a:p>
            <a:pPr algn="ctr">
              <a:defRPr/>
            </a:pPr>
            <a:r>
              <a:rPr lang="en-US" sz="4900" dirty="0"/>
              <a:t>New Genres of Digital Library Services Appearing</a:t>
            </a:r>
            <a:br>
              <a:rPr lang="en-US" sz="4900" dirty="0"/>
            </a:br>
            <a:r>
              <a:rPr lang="en-US" sz="3600" dirty="0"/>
              <a:t>Enabling Faculty Research</a:t>
            </a:r>
            <a:br>
              <a:rPr lang="en-US" sz="4900" dirty="0"/>
            </a:br>
            <a:br>
              <a:rPr lang="en-US" sz="4000" dirty="0"/>
            </a:br>
            <a:endParaRPr lang="en-US" sz="1800" dirty="0"/>
          </a:p>
        </p:txBody>
      </p:sp>
      <p:sp>
        <p:nvSpPr>
          <p:cNvPr id="47107" name="Rectangle 3"/>
          <p:cNvSpPr>
            <a:spLocks noGrp="1" noChangeArrowheads="1"/>
          </p:cNvSpPr>
          <p:nvPr>
            <p:ph idx="1"/>
          </p:nvPr>
        </p:nvSpPr>
        <p:spPr>
          <a:xfrm>
            <a:off x="1554892" y="1097968"/>
            <a:ext cx="2514600" cy="3429000"/>
          </a:xfrm>
        </p:spPr>
        <p:txBody>
          <a:bodyPr>
            <a:normAutofit/>
          </a:bodyPr>
          <a:lstStyle/>
          <a:p>
            <a:pPr marL="0" indent="0">
              <a:lnSpc>
                <a:spcPct val="80000"/>
              </a:lnSpc>
              <a:buNone/>
              <a:defRPr/>
            </a:pPr>
            <a:br>
              <a:rPr lang="en-US" sz="2400" dirty="0"/>
            </a:br>
            <a:endParaRPr lang="en-US" sz="2000" dirty="0"/>
          </a:p>
          <a:p>
            <a:pPr eaLnBrk="1" hangingPunct="1">
              <a:lnSpc>
                <a:spcPct val="80000"/>
              </a:lnSpc>
              <a:defRPr/>
            </a:pPr>
            <a:endParaRPr lang="en-US" sz="2000" dirty="0"/>
          </a:p>
          <a:p>
            <a:pPr eaLnBrk="1" hangingPunct="1">
              <a:lnSpc>
                <a:spcPct val="80000"/>
              </a:lnSpc>
              <a:defRPr/>
            </a:pPr>
            <a:endParaRPr lang="en-US" sz="2000" dirty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en-US" sz="2000" dirty="0"/>
              <a:t>          </a:t>
            </a:r>
          </a:p>
        </p:txBody>
      </p:sp>
      <p:pic>
        <p:nvPicPr>
          <p:cNvPr id="32773" name="Picture 5" descr="anthuriu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4756" y="1656400"/>
            <a:ext cx="4336472" cy="3504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774" name="Picture 6" descr="anthiurmcoversmal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5543390"/>
            <a:ext cx="2582784" cy="1066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775" name="TextBox 6"/>
          <p:cNvSpPr txBox="1">
            <a:spLocks noChangeArrowheads="1"/>
          </p:cNvSpPr>
          <p:nvPr/>
        </p:nvSpPr>
        <p:spPr bwMode="auto">
          <a:xfrm>
            <a:off x="4804324" y="5547247"/>
            <a:ext cx="4108817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/>
            <a:r>
              <a:rPr lang="en-US" dirty="0">
                <a:solidFill>
                  <a:prstClr val="black"/>
                </a:solidFill>
              </a:rPr>
              <a:t>Scholarly Refereed E-Journals</a:t>
            </a:r>
            <a:br>
              <a:rPr lang="en-US" dirty="0">
                <a:solidFill>
                  <a:prstClr val="black"/>
                </a:solidFill>
              </a:rPr>
            </a:br>
            <a:br>
              <a:rPr lang="en-US" dirty="0">
                <a:solidFill>
                  <a:prstClr val="black"/>
                </a:solidFill>
              </a:rPr>
            </a:br>
            <a:r>
              <a:rPr lang="en-US" dirty="0">
                <a:solidFill>
                  <a:prstClr val="black"/>
                </a:solidFill>
              </a:rPr>
              <a:t>Open Source Publishing Opportunities</a:t>
            </a:r>
          </a:p>
        </p:txBody>
      </p:sp>
    </p:spTree>
    <p:extLst>
      <p:ext uri="{BB962C8B-B14F-4D97-AF65-F5344CB8AC3E}">
        <p14:creationId xmlns:p14="http://schemas.microsoft.com/office/powerpoint/2010/main" val="359012188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66888" y="80322"/>
            <a:ext cx="8229600" cy="1143000"/>
          </a:xfrm>
        </p:spPr>
        <p:txBody>
          <a:bodyPr>
            <a:normAutofit/>
          </a:bodyPr>
          <a:lstStyle/>
          <a:p>
            <a:pPr algn="ctr">
              <a:defRPr/>
            </a:pPr>
            <a:r>
              <a:rPr lang="en-US" dirty="0"/>
              <a:t>Enabling Student Research Online</a:t>
            </a:r>
            <a:br>
              <a:rPr lang="en-US" dirty="0"/>
            </a:br>
            <a:r>
              <a:rPr lang="en-US" sz="2700" dirty="0"/>
              <a:t>ETD’s Electronic Thesis and Dissertations</a:t>
            </a:r>
          </a:p>
        </p:txBody>
      </p:sp>
      <p:pic>
        <p:nvPicPr>
          <p:cNvPr id="5" name="Picture 2" descr="C:\Documents and Settings\ruzwyshyn\Desktop\New Folder\ThesisReview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05001" y="1524000"/>
            <a:ext cx="7482899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/>
          <p:nvPr/>
        </p:nvSpPr>
        <p:spPr>
          <a:xfrm>
            <a:off x="3810000" y="5638800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altLang="en-US" b="1" dirty="0"/>
              <a:t>Online Masters Thesis Archive/Capstone/Online Library</a:t>
            </a:r>
          </a:p>
          <a:p>
            <a:pPr algn="ctr"/>
            <a:r>
              <a:rPr lang="en-US" altLang="en-US" b="1" dirty="0"/>
              <a:t>(Dark Archives &amp; Institutional Repositories)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162787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3C7D6D-E581-41E2-A0AA-C972BB8368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 Literacy and Data Research Repositories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CC2FF0-FE8F-4075-BD64-BB734D753C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89513" y="5894303"/>
            <a:ext cx="6655723" cy="58665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The Texas Online Data Research Repository.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57FC089-5AFB-41C5-8DDC-1229E7F2B3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222" y="1690688"/>
            <a:ext cx="6142817" cy="375025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537F33E-44C9-428F-919F-977867E63CD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15985" y="1690688"/>
            <a:ext cx="3876806" cy="4064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003017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346279-510C-40B2-A604-3CAE3C8BAD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3118" y="245265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Library/University Press Scholarly Publishing </a:t>
            </a:r>
            <a:br>
              <a:rPr lang="en-US" dirty="0"/>
            </a:br>
            <a:r>
              <a:rPr lang="en-US" sz="2400" dirty="0"/>
              <a:t>Academic Books and Scholarly Journals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8280224-E5A3-4C0D-8E3D-D2C4800477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913240"/>
            <a:ext cx="4515739" cy="335475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B62CB8C-6686-4CFD-AEBF-5FD2ECC3C647}"/>
              </a:ext>
            </a:extLst>
          </p:cNvPr>
          <p:cNvSpPr txBox="1"/>
          <p:nvPr/>
        </p:nvSpPr>
        <p:spPr>
          <a:xfrm>
            <a:off x="567343" y="5787671"/>
            <a:ext cx="514275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In House Library e-presses (Espresso Book Machine)</a:t>
            </a:r>
            <a:br>
              <a:rPr lang="en-US" dirty="0"/>
            </a:br>
            <a:r>
              <a:rPr lang="en-US" dirty="0"/>
              <a:t>University Publishing Infrastructures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240EB17-DFE2-4A22-B86D-0363381863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97634" y="1690688"/>
            <a:ext cx="2831720" cy="196096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9ADF2E7-513F-4C79-A6FF-040E125A28F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43306" y="4026138"/>
            <a:ext cx="1827711" cy="1480677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7C0CFCFC-67C0-483F-8E7B-A8A89E7659A8}"/>
              </a:ext>
            </a:extLst>
          </p:cNvPr>
          <p:cNvSpPr txBox="1"/>
          <p:nvPr/>
        </p:nvSpPr>
        <p:spPr>
          <a:xfrm>
            <a:off x="8613494" y="5849227"/>
            <a:ext cx="1143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400" b="1" dirty="0">
                <a:solidFill>
                  <a:prstClr val="black"/>
                </a:solidFill>
                <a:latin typeface="Arial" panose="020B0604020202020204" pitchFamily="34" charset="0"/>
              </a:rPr>
              <a:t>E-Press </a:t>
            </a:r>
            <a:br>
              <a:rPr lang="en-US" sz="1400" b="1" dirty="0">
                <a:solidFill>
                  <a:prstClr val="black"/>
                </a:solidFill>
                <a:latin typeface="Arial" panose="020B0604020202020204" pitchFamily="34" charset="0"/>
              </a:rPr>
            </a:br>
            <a:r>
              <a:rPr lang="en-US" sz="1400" b="1" dirty="0">
                <a:solidFill>
                  <a:prstClr val="black"/>
                </a:solidFill>
                <a:latin typeface="Arial" panose="020B0604020202020204" pitchFamily="34" charset="0"/>
              </a:rPr>
              <a:t>Editor</a:t>
            </a:r>
          </a:p>
        </p:txBody>
      </p:sp>
    </p:spTree>
    <p:extLst>
      <p:ext uri="{BB962C8B-B14F-4D97-AF65-F5344CB8AC3E}">
        <p14:creationId xmlns:p14="http://schemas.microsoft.com/office/powerpoint/2010/main" val="34655122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ChangeArrowheads="1"/>
          </p:cNvSpPr>
          <p:nvPr>
            <p:ph type="title"/>
          </p:nvPr>
        </p:nvSpPr>
        <p:spPr>
          <a:xfrm>
            <a:off x="1413141" y="152400"/>
            <a:ext cx="8274873" cy="1143000"/>
          </a:xfrm>
        </p:spPr>
        <p:txBody>
          <a:bodyPr>
            <a:noAutofit/>
          </a:bodyPr>
          <a:lstStyle/>
          <a:p>
            <a:pPr algn="ctr">
              <a:defRPr/>
            </a:pPr>
            <a:br>
              <a:rPr lang="en-US" dirty="0"/>
            </a:br>
            <a:r>
              <a:rPr lang="en-US" dirty="0"/>
              <a:t>Faculty Library/E-Press Synergies</a:t>
            </a:r>
            <a:br>
              <a:rPr lang="en-US" sz="3600" dirty="0"/>
            </a:br>
            <a:endParaRPr lang="en-US" sz="3600" b="1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8483" y="1382943"/>
            <a:ext cx="3093119" cy="39951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0399" y="1295400"/>
            <a:ext cx="2793029" cy="4170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ectangle 1"/>
          <p:cNvSpPr/>
          <p:nvPr/>
        </p:nvSpPr>
        <p:spPr>
          <a:xfrm>
            <a:off x="4090756" y="5202382"/>
            <a:ext cx="4191000" cy="12249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  <a:defRPr/>
            </a:pPr>
            <a:br>
              <a:rPr lang="en-US" sz="3200" dirty="0"/>
            </a:br>
            <a:br>
              <a:rPr lang="en-US" sz="2400" b="1" dirty="0">
                <a:latin typeface="Arial" pitchFamily="34" charset="0"/>
                <a:ea typeface="Adobe Fan Heiti Std B" pitchFamily="34" charset="-128"/>
                <a:cs typeface="Arial" pitchFamily="34" charset="0"/>
              </a:rPr>
            </a:br>
            <a:r>
              <a:rPr lang="en-US" b="1" dirty="0">
                <a:latin typeface="Arial" pitchFamily="34" charset="0"/>
                <a:ea typeface="Adobe Fan Heiti Std B" pitchFamily="34" charset="-128"/>
                <a:cs typeface="Arial" pitchFamily="34" charset="0"/>
              </a:rPr>
              <a:t>Publishing on Demand (POD) </a:t>
            </a:r>
            <a:br>
              <a:rPr lang="en-US" b="1" dirty="0">
                <a:latin typeface="Arial" pitchFamily="34" charset="0"/>
                <a:ea typeface="Adobe Fan Heiti Std B" pitchFamily="34" charset="-128"/>
                <a:cs typeface="Arial" pitchFamily="34" charset="0"/>
              </a:rPr>
            </a:br>
            <a:r>
              <a:rPr lang="en-US" b="1" dirty="0">
                <a:latin typeface="Arial" pitchFamily="34" charset="0"/>
                <a:ea typeface="Adobe Fan Heiti Std B" pitchFamily="34" charset="-128"/>
                <a:cs typeface="Arial" pitchFamily="34" charset="0"/>
              </a:rPr>
              <a:t>Books and Faculty Publications </a:t>
            </a:r>
            <a:endParaRPr lang="en-US" sz="2400" b="1" dirty="0">
              <a:latin typeface="Arial" pitchFamily="34" charset="0"/>
              <a:ea typeface="Adobe Fan Heiti Std B" pitchFamily="34" charset="-128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342525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2231" y="1217419"/>
            <a:ext cx="11481955" cy="548640"/>
          </a:xfrm>
        </p:spPr>
        <p:txBody>
          <a:bodyPr>
            <a:noAutofit/>
          </a:bodyPr>
          <a:lstStyle/>
          <a:p>
            <a:pPr algn="ctr"/>
            <a:br>
              <a:rPr lang="en-US" sz="4000" dirty="0"/>
            </a:br>
            <a:r>
              <a:rPr lang="en-US" dirty="0"/>
              <a:t>Innovative Partnerships</a:t>
            </a:r>
            <a:br>
              <a:rPr lang="en-US" sz="4000" dirty="0"/>
            </a:br>
            <a:r>
              <a:rPr lang="en-US" sz="2400" dirty="0"/>
              <a:t>Faculty Divisions, the Library and Schools </a:t>
            </a:r>
            <a:br>
              <a:rPr lang="en-US" sz="4000" dirty="0"/>
            </a:br>
            <a:br>
              <a:rPr lang="en-US" sz="4000" dirty="0"/>
            </a:br>
            <a:br>
              <a:rPr lang="en-US" sz="4000" dirty="0"/>
            </a:br>
            <a:endParaRPr lang="en-US" sz="4000" dirty="0"/>
          </a:p>
        </p:txBody>
      </p:sp>
      <p:pic>
        <p:nvPicPr>
          <p:cNvPr id="7170" name="Picture 2" descr="C:\Users\ruzwyshyn\Desktop\UMiami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5199" y="1608084"/>
            <a:ext cx="5105400" cy="39406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505199" y="5780783"/>
            <a:ext cx="595052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Partnerships with Library </a:t>
            </a:r>
            <a:br>
              <a:rPr lang="en-US" sz="1400" dirty="0"/>
            </a:br>
            <a:r>
              <a:rPr lang="en-US" sz="1400" dirty="0"/>
              <a:t>School of Education</a:t>
            </a:r>
            <a:br>
              <a:rPr lang="en-US" sz="1400" dirty="0"/>
            </a:br>
            <a:r>
              <a:rPr lang="en-US" sz="1400" dirty="0"/>
              <a:t>University Art Department/Museum </a:t>
            </a:r>
          </a:p>
          <a:p>
            <a:pPr algn="ctr"/>
            <a:r>
              <a:rPr lang="en-US" sz="1400" dirty="0"/>
              <a:t>State Bureau Of Education Grant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B814F58-700E-46D9-AE33-F2422BCDF40F}"/>
              </a:ext>
            </a:extLst>
          </p:cNvPr>
          <p:cNvSpPr/>
          <p:nvPr/>
        </p:nvSpPr>
        <p:spPr>
          <a:xfrm>
            <a:off x="466201" y="2633264"/>
            <a:ext cx="276502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Digital &amp; Information Literacy/ Interdisciplinarity</a:t>
            </a:r>
          </a:p>
        </p:txBody>
      </p:sp>
    </p:spTree>
    <p:extLst>
      <p:ext uri="{BB962C8B-B14F-4D97-AF65-F5344CB8AC3E}">
        <p14:creationId xmlns:p14="http://schemas.microsoft.com/office/powerpoint/2010/main" val="248240479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02E0CF-D3B6-475D-A0DC-3265DE0553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2425" y="20054"/>
            <a:ext cx="8917279" cy="1325563"/>
          </a:xfrm>
        </p:spPr>
        <p:txBody>
          <a:bodyPr/>
          <a:lstStyle/>
          <a:p>
            <a:pPr algn="ctr"/>
            <a:r>
              <a:rPr lang="en-US" dirty="0"/>
              <a:t>Period of High Relevance for Information Literacy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6BAC31-A886-4008-8FE9-2517709744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261566" y="2320936"/>
            <a:ext cx="1911168" cy="1728549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US" dirty="0"/>
              <a:t>The ACRL Framework for Information Literacy and the Six Major Frames.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1608991-B152-4818-B9AF-8B1ED4BA65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72296" y="1261024"/>
            <a:ext cx="6706389" cy="557692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1E3C13F-BE29-412D-9A92-645E30E5ABA4}"/>
              </a:ext>
            </a:extLst>
          </p:cNvPr>
          <p:cNvSpPr txBox="1"/>
          <p:nvPr/>
        </p:nvSpPr>
        <p:spPr>
          <a:xfrm>
            <a:off x="350968" y="2967335"/>
            <a:ext cx="2413014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Fake News &amp; Unreliable Information Sources</a:t>
            </a:r>
            <a:br>
              <a:rPr lang="en-US" dirty="0"/>
            </a:br>
            <a:r>
              <a:rPr lang="en-US" dirty="0"/>
              <a:t>are widespread.</a:t>
            </a:r>
            <a:br>
              <a:rPr lang="en-US" dirty="0"/>
            </a:br>
            <a:br>
              <a:rPr lang="en-US" dirty="0"/>
            </a:br>
            <a:r>
              <a:rPr lang="en-US" dirty="0"/>
              <a:t>Librarians Educate Students on Information Seeking</a:t>
            </a:r>
            <a:br>
              <a:rPr lang="en-US" dirty="0"/>
            </a:br>
            <a:br>
              <a:rPr lang="en-US" dirty="0"/>
            </a:br>
            <a:r>
              <a:rPr lang="en-US" dirty="0"/>
              <a:t>Refereed Scholarly</a:t>
            </a:r>
          </a:p>
          <a:p>
            <a:r>
              <a:rPr lang="en-US" dirty="0"/>
              <a:t>Journals etc.</a:t>
            </a: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522267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>
            <a:extLst>
              <a:ext uri="{FF2B5EF4-FFF2-40B4-BE49-F238E27FC236}">
                <a16:creationId xmlns:a16="http://schemas.microsoft.com/office/drawing/2014/main" id="{3CC97A54-E595-4583-8411-970A61FFDA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8098" y="2152120"/>
            <a:ext cx="3371848" cy="2528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3">
            <a:extLst>
              <a:ext uri="{FF2B5EF4-FFF2-40B4-BE49-F238E27FC236}">
                <a16:creationId xmlns:a16="http://schemas.microsoft.com/office/drawing/2014/main" id="{E91807DE-22F1-4431-B0FB-2664FAB98B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6926" y="1911879"/>
            <a:ext cx="2990335" cy="22815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332D272E-CDD1-488D-89FE-4582F7989D35}"/>
              </a:ext>
            </a:extLst>
          </p:cNvPr>
          <p:cNvSpPr txBox="1"/>
          <p:nvPr/>
        </p:nvSpPr>
        <p:spPr>
          <a:xfrm>
            <a:off x="1867471" y="346166"/>
            <a:ext cx="778655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400" dirty="0">
                <a:solidFill>
                  <a:prstClr val="black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Online Library Services Expanding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F30221F-BD0A-4CA7-A72D-48F1D10E1355}"/>
              </a:ext>
            </a:extLst>
          </p:cNvPr>
          <p:cNvSpPr/>
          <p:nvPr/>
        </p:nvSpPr>
        <p:spPr>
          <a:xfrm>
            <a:off x="2528455" y="5517463"/>
            <a:ext cx="724939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b="1" dirty="0">
                <a:solidFill>
                  <a:prstClr val="black"/>
                </a:solidFill>
                <a:latin typeface="Trebuchet MS"/>
              </a:rPr>
              <a:t>Research Help Systems, Knowledge bases, </a:t>
            </a:r>
            <a:br>
              <a:rPr lang="en-US" b="1" dirty="0">
                <a:solidFill>
                  <a:prstClr val="black"/>
                </a:solidFill>
                <a:latin typeface="Trebuchet MS"/>
              </a:rPr>
            </a:br>
            <a:r>
              <a:rPr lang="en-US" b="1" dirty="0">
                <a:solidFill>
                  <a:prstClr val="black"/>
                </a:solidFill>
                <a:latin typeface="Trebuchet MS"/>
              </a:rPr>
              <a:t>Combining Online Libraries &amp; Learning Management Systems</a:t>
            </a:r>
          </a:p>
        </p:txBody>
      </p:sp>
    </p:spTree>
    <p:extLst>
      <p:ext uri="{BB962C8B-B14F-4D97-AF65-F5344CB8AC3E}">
        <p14:creationId xmlns:p14="http://schemas.microsoft.com/office/powerpoint/2010/main" val="26098442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9EBD5A-39E4-4A7D-B08C-68006ECEA1EF}"/>
              </a:ext>
            </a:extLst>
          </p:cNvPr>
          <p:cNvSpPr txBox="1">
            <a:spLocks/>
          </p:cNvSpPr>
          <p:nvPr/>
        </p:nvSpPr>
        <p:spPr>
          <a:xfrm>
            <a:off x="1928949" y="176349"/>
            <a:ext cx="8229600" cy="1143000"/>
          </a:xfrm>
          <a:prstGeom prst="rect">
            <a:avLst/>
          </a:prstGeom>
        </p:spPr>
        <p:txBody>
          <a:bodyPr>
            <a:normAutofit fontScale="7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5300" dirty="0"/>
              <a:t>Tight Library Integration with Online Classroom is Possible</a:t>
            </a:r>
            <a:br>
              <a:rPr lang="en-US" sz="5300" dirty="0"/>
            </a:br>
            <a:r>
              <a:rPr lang="en-US" sz="2000" dirty="0"/>
              <a:t>Learning Management System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684FEB9-ADA6-4151-AC41-63CA299415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5002" y="1319349"/>
            <a:ext cx="9218049" cy="42397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 descr="C:\Users\ruzwyshyn\Desktop\MayLibraryPresentation\CampusGuidesHomepage.jpg">
            <a:extLst>
              <a:ext uri="{FF2B5EF4-FFF2-40B4-BE49-F238E27FC236}">
                <a16:creationId xmlns:a16="http://schemas.microsoft.com/office/drawing/2014/main" id="{F4A49A58-D11E-43DD-8368-96325DFC4D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6534" y="2117064"/>
            <a:ext cx="8569333" cy="43600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7344820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E272D7-FE14-41F6-81EC-EA5544C06C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57294" y="5195361"/>
            <a:ext cx="4713122" cy="1325563"/>
          </a:xfrm>
        </p:spPr>
        <p:txBody>
          <a:bodyPr>
            <a:normAutofit/>
          </a:bodyPr>
          <a:lstStyle/>
          <a:p>
            <a:pPr algn="ctr"/>
            <a:r>
              <a:rPr lang="en-US" sz="2000" dirty="0"/>
              <a:t>The Textbook is Evolving to Online Modalities</a:t>
            </a:r>
            <a:br>
              <a:rPr lang="en-US" sz="2000" dirty="0"/>
            </a:br>
            <a:r>
              <a:rPr lang="en-US" sz="2000" dirty="0"/>
              <a:t>Many Possibilities for Synthesis with Library Resources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B3726B8-D344-475C-87CE-E435E1FD91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98080" y="1429959"/>
            <a:ext cx="4031551" cy="336453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24FB2EF-E578-4ECC-932B-BDB8D58C41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7819" y="1874340"/>
            <a:ext cx="6843153" cy="3488395"/>
          </a:xfrm>
          <a:prstGeom prst="rect">
            <a:avLst/>
          </a:prstGeom>
        </p:spPr>
      </p:pic>
      <p:sp>
        <p:nvSpPr>
          <p:cNvPr id="6" name="Title 5">
            <a:extLst>
              <a:ext uri="{FF2B5EF4-FFF2-40B4-BE49-F238E27FC236}">
                <a16:creationId xmlns:a16="http://schemas.microsoft.com/office/drawing/2014/main" id="{ABEBDE23-7BD6-4C35-B406-C67E783F1BA0}"/>
              </a:ext>
            </a:extLst>
          </p:cNvPr>
          <p:cNvSpPr txBox="1">
            <a:spLocks/>
          </p:cNvSpPr>
          <p:nvPr/>
        </p:nvSpPr>
        <p:spPr>
          <a:xfrm>
            <a:off x="525584" y="264340"/>
            <a:ext cx="9809019" cy="1311128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dirty="0"/>
              <a:t>The  Online library is central to physical, online and hybrid university models</a:t>
            </a:r>
            <a:r>
              <a:rPr lang="en-US" sz="2400" dirty="0"/>
              <a:t>.</a:t>
            </a:r>
          </a:p>
        </p:txBody>
      </p:sp>
      <p:sp>
        <p:nvSpPr>
          <p:cNvPr id="7" name="TextBox 3">
            <a:extLst>
              <a:ext uri="{FF2B5EF4-FFF2-40B4-BE49-F238E27FC236}">
                <a16:creationId xmlns:a16="http://schemas.microsoft.com/office/drawing/2014/main" id="{17082249-8410-4C12-AFF6-128D7BADF8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710934" y="5677382"/>
            <a:ext cx="853440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kern="0" dirty="0">
                <a:solidFill>
                  <a:prstClr val="black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Serving</a:t>
            </a:r>
            <a:r>
              <a:rPr kumimoji="0" lang="en-US" sz="200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cs typeface="Calibri Light" panose="020F0302020204030204" pitchFamily="34" charset="0"/>
              </a:rPr>
              <a:t> Curricular and Research Needs</a:t>
            </a:r>
            <a:br>
              <a:rPr kumimoji="0" lang="en-US" sz="200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cs typeface="Calibri Light" panose="020F0302020204030204" pitchFamily="34" charset="0"/>
              </a:rPr>
            </a:br>
            <a:r>
              <a:rPr kumimoji="0" lang="en-US" sz="200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cs typeface="Calibri Light" panose="020F0302020204030204" pitchFamily="34" charset="0"/>
              </a:rPr>
              <a:t>(E-Books, E-Articles, OER, Media)</a:t>
            </a:r>
          </a:p>
        </p:txBody>
      </p:sp>
    </p:spTree>
    <p:extLst>
      <p:ext uri="{BB962C8B-B14F-4D97-AF65-F5344CB8AC3E}">
        <p14:creationId xmlns:p14="http://schemas.microsoft.com/office/powerpoint/2010/main" val="15684241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B05738-4D26-4540-8F0C-A1E42EE5E79B}"/>
              </a:ext>
            </a:extLst>
          </p:cNvPr>
          <p:cNvSpPr txBox="1">
            <a:spLocks/>
          </p:cNvSpPr>
          <p:nvPr/>
        </p:nvSpPr>
        <p:spPr>
          <a:xfrm>
            <a:off x="2168434" y="130628"/>
            <a:ext cx="8229600" cy="1143000"/>
          </a:xfrm>
          <a:prstGeom prst="rect">
            <a:avLst/>
          </a:prstGeom>
        </p:spPr>
        <p:txBody>
          <a:bodyPr>
            <a:normAutofit fontScale="97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000" dirty="0"/>
              <a:t>Library Partnerships with  Faculty</a:t>
            </a:r>
            <a:br>
              <a:rPr lang="en-US" sz="4000" dirty="0"/>
            </a:br>
            <a:r>
              <a:rPr lang="en-US" sz="2700" dirty="0"/>
              <a:t>Online Course Guides</a:t>
            </a:r>
            <a:br>
              <a:rPr lang="en-US" sz="4000" dirty="0"/>
            </a:br>
            <a:endParaRPr lang="en-US" sz="1600" dirty="0"/>
          </a:p>
        </p:txBody>
      </p:sp>
      <p:sp>
        <p:nvSpPr>
          <p:cNvPr id="3" name="TextBox 4">
            <a:extLst>
              <a:ext uri="{FF2B5EF4-FFF2-40B4-BE49-F238E27FC236}">
                <a16:creationId xmlns:a16="http://schemas.microsoft.com/office/drawing/2014/main" id="{96C5A3B2-2009-4A3D-B11B-C8FE05163D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4230" y="2506606"/>
            <a:ext cx="2759675" cy="30777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en-US" sz="1600" dirty="0">
              <a:solidFill>
                <a:prstClr val="black"/>
              </a:solidFill>
              <a:latin typeface="Calibri" pitchFamily="34" charset="0"/>
            </a:endParaRPr>
          </a:p>
          <a:p>
            <a:pPr eaLnBrk="1" hangingPunct="1"/>
            <a:r>
              <a:rPr lang="en-US" sz="1600" dirty="0">
                <a:solidFill>
                  <a:prstClr val="black"/>
                </a:solidFill>
                <a:latin typeface="Calibri" pitchFamily="34" charset="0"/>
              </a:rPr>
              <a:t>Direct</a:t>
            </a:r>
            <a:br>
              <a:rPr lang="en-US" sz="1600" dirty="0">
                <a:solidFill>
                  <a:prstClr val="black"/>
                </a:solidFill>
                <a:latin typeface="Calibri" pitchFamily="34" charset="0"/>
              </a:rPr>
            </a:br>
            <a:r>
              <a:rPr lang="en-US" sz="1600" dirty="0">
                <a:solidFill>
                  <a:prstClr val="black"/>
                </a:solidFill>
                <a:latin typeface="Calibri" pitchFamily="34" charset="0"/>
              </a:rPr>
              <a:t>Curricular </a:t>
            </a:r>
          </a:p>
          <a:p>
            <a:pPr eaLnBrk="1" hangingPunct="1"/>
            <a:r>
              <a:rPr lang="en-US" sz="1600" dirty="0">
                <a:solidFill>
                  <a:prstClr val="black"/>
                </a:solidFill>
                <a:latin typeface="Calibri" pitchFamily="34" charset="0"/>
              </a:rPr>
              <a:t>Replacement</a:t>
            </a:r>
            <a:br>
              <a:rPr lang="en-US" sz="1600" dirty="0">
                <a:solidFill>
                  <a:prstClr val="black"/>
                </a:solidFill>
                <a:latin typeface="Calibri" pitchFamily="34" charset="0"/>
              </a:rPr>
            </a:br>
            <a:endParaRPr lang="en-US" sz="1600" dirty="0">
              <a:solidFill>
                <a:prstClr val="black"/>
              </a:solidFill>
              <a:latin typeface="Calibri" pitchFamily="34" charset="0"/>
            </a:endParaRPr>
          </a:p>
          <a:p>
            <a:pPr eaLnBrk="1" hangingPunct="1"/>
            <a:r>
              <a:rPr lang="en-US" sz="1600" dirty="0">
                <a:solidFill>
                  <a:prstClr val="black"/>
                </a:solidFill>
                <a:latin typeface="Calibri" pitchFamily="34" charset="0"/>
              </a:rPr>
              <a:t>Secondary</a:t>
            </a:r>
          </a:p>
          <a:p>
            <a:pPr eaLnBrk="1" hangingPunct="1"/>
            <a:r>
              <a:rPr lang="en-US" sz="1600" dirty="0">
                <a:solidFill>
                  <a:prstClr val="black"/>
                </a:solidFill>
                <a:latin typeface="Calibri" pitchFamily="34" charset="0"/>
              </a:rPr>
              <a:t>Multimedia</a:t>
            </a:r>
            <a:br>
              <a:rPr lang="en-US" sz="1600" dirty="0">
                <a:solidFill>
                  <a:prstClr val="black"/>
                </a:solidFill>
                <a:latin typeface="Calibri" pitchFamily="34" charset="0"/>
              </a:rPr>
            </a:br>
            <a:r>
              <a:rPr lang="en-US" sz="1600" dirty="0">
                <a:solidFill>
                  <a:prstClr val="black"/>
                </a:solidFill>
                <a:latin typeface="Calibri" pitchFamily="34" charset="0"/>
              </a:rPr>
              <a:t>Bibliography</a:t>
            </a:r>
          </a:p>
          <a:p>
            <a:pPr eaLnBrk="1" hangingPunct="1"/>
            <a:endParaRPr lang="en-US" sz="1600" dirty="0">
              <a:solidFill>
                <a:prstClr val="black"/>
              </a:solidFill>
              <a:latin typeface="Calibri" pitchFamily="34" charset="0"/>
            </a:endParaRPr>
          </a:p>
          <a:p>
            <a:pPr eaLnBrk="1" hangingPunct="1"/>
            <a:r>
              <a:rPr lang="en-US" sz="1600" dirty="0">
                <a:solidFill>
                  <a:prstClr val="black"/>
                </a:solidFill>
                <a:latin typeface="Calibri" pitchFamily="34" charset="0"/>
              </a:rPr>
              <a:t>University Global</a:t>
            </a:r>
          </a:p>
          <a:p>
            <a:pPr eaLnBrk="1" hangingPunct="1"/>
            <a:r>
              <a:rPr lang="en-US" sz="1600" dirty="0">
                <a:solidFill>
                  <a:prstClr val="black"/>
                </a:solidFill>
                <a:latin typeface="Calibri" pitchFamily="34" charset="0"/>
              </a:rPr>
              <a:t>Marketing/Branding/ROI</a:t>
            </a:r>
          </a:p>
          <a:p>
            <a:pPr eaLnBrk="1" hangingPunct="1"/>
            <a:endParaRPr lang="en-US" dirty="0">
              <a:solidFill>
                <a:prstClr val="black"/>
              </a:solidFill>
              <a:latin typeface="Calibri" pitchFamily="34" charset="0"/>
            </a:endParaRPr>
          </a:p>
        </p:txBody>
      </p:sp>
      <p:pic>
        <p:nvPicPr>
          <p:cNvPr id="5" name="Picture 2" descr="Gold">
            <a:extLst>
              <a:ext uri="{FF2B5EF4-FFF2-40B4-BE49-F238E27FC236}">
                <a16:creationId xmlns:a16="http://schemas.microsoft.com/office/drawing/2014/main" id="{F64ACF77-E153-4A50-8E2E-0C6203B4EB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5688" y="2676433"/>
            <a:ext cx="1124253" cy="1899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 descr="C:\Users\ruzwyshyn\Desktop\MayLibraryPresentation\Parklands.jpg">
            <a:extLst>
              <a:ext uri="{FF2B5EF4-FFF2-40B4-BE49-F238E27FC236}">
                <a16:creationId xmlns:a16="http://schemas.microsoft.com/office/drawing/2014/main" id="{FE165F35-861C-4D36-9003-098D1486C1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9376" y="1154174"/>
            <a:ext cx="6999550" cy="51890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0552126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70924E7D-843F-432F-9D32-850E9AC7B730}"/>
              </a:ext>
            </a:extLst>
          </p:cNvPr>
          <p:cNvSpPr txBox="1">
            <a:spLocks/>
          </p:cNvSpPr>
          <p:nvPr/>
        </p:nvSpPr>
        <p:spPr>
          <a:xfrm>
            <a:off x="1737360" y="134983"/>
            <a:ext cx="8305800" cy="838200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dirty="0"/>
              <a:t> </a:t>
            </a:r>
            <a:r>
              <a:rPr lang="en-US" dirty="0"/>
              <a:t>Many Online Video Possibilities</a:t>
            </a:r>
            <a:br>
              <a:rPr lang="en-US" sz="2800" dirty="0"/>
            </a:br>
            <a:r>
              <a:rPr lang="en-US" sz="2400" dirty="0"/>
              <a:t>Help Systems</a:t>
            </a:r>
          </a:p>
        </p:txBody>
      </p:sp>
      <p:pic>
        <p:nvPicPr>
          <p:cNvPr id="7" name="Picture 2" descr="C:\Users\ruzwyshyn\Desktop\MayLibraryPresentation\LibrarySpotlightVideos.jpg">
            <a:extLst>
              <a:ext uri="{FF2B5EF4-FFF2-40B4-BE49-F238E27FC236}">
                <a16:creationId xmlns:a16="http://schemas.microsoft.com/office/drawing/2014/main" id="{570054E3-3E34-4EA0-8333-A48556C300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5179" y="1299753"/>
            <a:ext cx="7719381" cy="53884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9033485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0643" y="282056"/>
            <a:ext cx="9902103" cy="1143000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en-US" dirty="0"/>
              <a:t>University Archives and Special Collections</a:t>
            </a:r>
            <a:br>
              <a:rPr lang="en-US" dirty="0"/>
            </a:br>
            <a:r>
              <a:rPr lang="en-US" dirty="0"/>
              <a:t> are Going Digital and Online</a:t>
            </a:r>
          </a:p>
        </p:txBody>
      </p:sp>
      <p:sp>
        <p:nvSpPr>
          <p:cNvPr id="35843" name="TextBox 3"/>
          <p:cNvSpPr txBox="1">
            <a:spLocks noChangeArrowheads="1"/>
          </p:cNvSpPr>
          <p:nvPr/>
        </p:nvSpPr>
        <p:spPr bwMode="auto">
          <a:xfrm>
            <a:off x="2123641" y="5628409"/>
            <a:ext cx="7390967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/>
            <a:r>
              <a:rPr lang="en-US" dirty="0">
                <a:solidFill>
                  <a:prstClr val="black"/>
                </a:solidFill>
              </a:rPr>
              <a:t>From Public History to Biomedical Science (Pulmonary Pathology)</a:t>
            </a:r>
            <a:br>
              <a:rPr lang="en-US" dirty="0">
                <a:solidFill>
                  <a:prstClr val="black"/>
                </a:solidFill>
              </a:rPr>
            </a:br>
            <a:endParaRPr lang="en-US" dirty="0">
              <a:solidFill>
                <a:prstClr val="black"/>
              </a:solidFill>
            </a:endParaRPr>
          </a:p>
        </p:txBody>
      </p:sp>
      <p:pic>
        <p:nvPicPr>
          <p:cNvPr id="35844" name="Picture 2" descr="C:\Users\Ray\Desktop\New Folder\westfloridaheaderlarge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89" y="1838729"/>
            <a:ext cx="5198206" cy="29738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 descr="C:\Users\ruzwyshyn\Desktop\PowerpointUHA\Cooliris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6177" y="1620520"/>
            <a:ext cx="4098185" cy="36169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6122543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B76255-3AA9-4D9C-883A-3EED78A4DC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New Online Exhibition Possibilities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12A8B8E-2D20-4934-B44E-C7829B2A730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4824" y="990887"/>
            <a:ext cx="7822352" cy="5820598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9892480-BB32-4521-90A3-A01398E7A319}"/>
              </a:ext>
            </a:extLst>
          </p:cNvPr>
          <p:cNvSpPr txBox="1"/>
          <p:nvPr/>
        </p:nvSpPr>
        <p:spPr>
          <a:xfrm>
            <a:off x="136448" y="3578021"/>
            <a:ext cx="181472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Many </a:t>
            </a:r>
            <a:br>
              <a:rPr lang="en-US" dirty="0"/>
            </a:br>
            <a:r>
              <a:rPr lang="en-US" dirty="0"/>
              <a:t>Software Options</a:t>
            </a:r>
          </a:p>
        </p:txBody>
      </p:sp>
    </p:spTree>
    <p:extLst>
      <p:ext uri="{BB962C8B-B14F-4D97-AF65-F5344CB8AC3E}">
        <p14:creationId xmlns:p14="http://schemas.microsoft.com/office/powerpoint/2010/main" val="339650118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51" name="Object 3"/>
          <p:cNvGraphicFramePr>
            <a:graphicFrameLocks noGrp="1" noChangeAspect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556338396"/>
              </p:ext>
            </p:extLst>
          </p:nvPr>
        </p:nvGraphicFramePr>
        <p:xfrm>
          <a:off x="3248891" y="2030380"/>
          <a:ext cx="4684776" cy="27972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5" name="Image" r:id="rId3" imgW="3333333" imgH="1990476" progId="Photoshop.Image.8">
                  <p:embed/>
                </p:oleObj>
              </mc:Choice>
              <mc:Fallback>
                <p:oleObj name="Image" r:id="rId3" imgW="3333333" imgH="1990476" progId="Photoshop.Image.8">
                  <p:embed/>
                  <p:pic>
                    <p:nvPicPr>
                      <p:cNvPr id="2051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48891" y="2030380"/>
                        <a:ext cx="4684776" cy="27972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57349" name="Text Box 5"/>
          <p:cNvSpPr txBox="1">
            <a:spLocks noGrp="1" noChangeArrowheads="1"/>
          </p:cNvSpPr>
          <p:nvPr>
            <p:ph type="title"/>
          </p:nvPr>
        </p:nvSpPr>
        <p:spPr>
          <a:xfrm>
            <a:off x="942108" y="247652"/>
            <a:ext cx="10122131" cy="1139825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en-US" dirty="0"/>
              <a:t>Branding and Marketing the Libraries and University’s Intellectual Riches Globally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99EF047-AD9F-49C3-91E9-5D097B67F06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209" y="1879713"/>
            <a:ext cx="2653334" cy="309857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BAB055E0-7F57-499F-8A4A-C35AE2CC4A3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526265" y="2030380"/>
            <a:ext cx="3523653" cy="26151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229121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ECC7101-5408-46F1-93FF-159C74EB26FE}"/>
              </a:ext>
            </a:extLst>
          </p:cNvPr>
          <p:cNvSpPr txBox="1"/>
          <p:nvPr/>
        </p:nvSpPr>
        <p:spPr>
          <a:xfrm>
            <a:off x="2853187" y="442151"/>
            <a:ext cx="6485623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400" dirty="0"/>
              <a:t>Enabling Digital Scholarship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F70E68D-82C2-4BD0-8D48-D45789317BE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259" y="1972243"/>
            <a:ext cx="2542010" cy="306977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68AE7AD-1AA4-43C8-A809-B69DAAE990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9177" y="2150918"/>
            <a:ext cx="5553645" cy="289109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9DE24DF-B3EB-470D-A264-90666DE087A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85692" y="2338003"/>
            <a:ext cx="2898710" cy="2338249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885A9FC8-57B2-4665-86C8-29783325B3CF}"/>
              </a:ext>
            </a:extLst>
          </p:cNvPr>
          <p:cNvSpPr/>
          <p:nvPr/>
        </p:nvSpPr>
        <p:spPr>
          <a:xfrm>
            <a:off x="3715026" y="5688951"/>
            <a:ext cx="5044971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/>
              <a:t>Collaboration with Research Scholars</a:t>
            </a:r>
          </a:p>
          <a:p>
            <a:r>
              <a:rPr lang="en-US" sz="2400" dirty="0"/>
              <a:t>Special Collections and the Community</a:t>
            </a:r>
          </a:p>
        </p:txBody>
      </p:sp>
    </p:spTree>
    <p:extLst>
      <p:ext uri="{BB962C8B-B14F-4D97-AF65-F5344CB8AC3E}">
        <p14:creationId xmlns:p14="http://schemas.microsoft.com/office/powerpoint/2010/main" val="26474790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 descr="homepage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7024" y="1623396"/>
            <a:ext cx="9357952" cy="52346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676" name="Text Box 4"/>
          <p:cNvSpPr txBox="1">
            <a:spLocks noChangeArrowheads="1"/>
          </p:cNvSpPr>
          <p:nvPr/>
        </p:nvSpPr>
        <p:spPr bwMode="auto">
          <a:xfrm>
            <a:off x="2667000" y="6096001"/>
            <a:ext cx="1841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endParaRPr lang="en-US" b="1" dirty="0">
              <a:solidFill>
                <a:prstClr val="black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014350" y="81748"/>
            <a:ext cx="9357952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dirty="0"/>
              <a:t>Creating University, Library, </a:t>
            </a:r>
            <a:br>
              <a:rPr lang="en-US" sz="4000" dirty="0"/>
            </a:br>
            <a:r>
              <a:rPr lang="en-US" sz="4000" dirty="0"/>
              <a:t>Local and Global Community Bridges</a:t>
            </a:r>
          </a:p>
        </p:txBody>
      </p:sp>
    </p:spTree>
    <p:extLst>
      <p:ext uri="{BB962C8B-B14F-4D97-AF65-F5344CB8AC3E}">
        <p14:creationId xmlns:p14="http://schemas.microsoft.com/office/powerpoint/2010/main" val="46716281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01657" y="5384080"/>
            <a:ext cx="6909833" cy="60960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2400" dirty="0"/>
              <a:t>Maintaining Historical Continuity </a:t>
            </a:r>
            <a:br>
              <a:rPr lang="en-US" sz="2400" dirty="0"/>
            </a:br>
            <a:r>
              <a:rPr lang="en-US" sz="2400" dirty="0"/>
              <a:t>while balancing changing necessities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6254" y="1889564"/>
            <a:ext cx="3668112" cy="27510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8" name="Picture 2" descr="serial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5283" y="2156264"/>
            <a:ext cx="4314345" cy="2484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371543" y="443014"/>
            <a:ext cx="7008905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400" dirty="0"/>
              <a:t>Libraries are Still Places of</a:t>
            </a:r>
            <a:br>
              <a:rPr lang="en-US" sz="4400" dirty="0"/>
            </a:br>
            <a:r>
              <a:rPr lang="en-US" sz="4400" dirty="0"/>
              <a:t>Inspiration, Reflection, Study</a:t>
            </a:r>
          </a:p>
        </p:txBody>
      </p:sp>
    </p:spTree>
    <p:extLst>
      <p:ext uri="{BB962C8B-B14F-4D97-AF65-F5344CB8AC3E}">
        <p14:creationId xmlns:p14="http://schemas.microsoft.com/office/powerpoint/2010/main" val="372550824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36763" y="727153"/>
            <a:ext cx="7601973" cy="838200"/>
          </a:xfrm>
        </p:spPr>
        <p:txBody>
          <a:bodyPr>
            <a:normAutofit fontScale="90000"/>
          </a:bodyPr>
          <a:lstStyle/>
          <a:p>
            <a:pPr algn="ctr"/>
            <a:br>
              <a:rPr lang="en-US" sz="1600" dirty="0"/>
            </a:br>
            <a:r>
              <a:rPr lang="en-US" dirty="0"/>
              <a:t>Thank you!</a:t>
            </a:r>
          </a:p>
        </p:txBody>
      </p:sp>
      <p:pic>
        <p:nvPicPr>
          <p:cNvPr id="4" name="Picture 2" descr="serial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6754" y="2112555"/>
            <a:ext cx="3557589" cy="20486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4452520" y="5736769"/>
            <a:ext cx="2677336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>
                <a:latin typeface="Adobe Fan Heiti Std B"/>
              </a:rPr>
              <a:t>Ray </a:t>
            </a:r>
            <a:r>
              <a:rPr lang="en-US" sz="1400" dirty="0" err="1">
                <a:latin typeface="Adobe Fan Heiti Std B"/>
              </a:rPr>
              <a:t>Uzwyshyn</a:t>
            </a:r>
            <a:r>
              <a:rPr lang="en-US" sz="1400" dirty="0">
                <a:latin typeface="Adobe Fan Heiti Std B"/>
              </a:rPr>
              <a:t> Ph.D. MBA MLIS</a:t>
            </a:r>
            <a:br>
              <a:rPr lang="en-US" sz="1400" dirty="0">
                <a:latin typeface="Adobe Fan Heiti Std B"/>
              </a:rPr>
            </a:br>
            <a:r>
              <a:rPr lang="en-US" sz="1400" dirty="0">
                <a:latin typeface="Adobe Fan Heiti Std B"/>
              </a:rPr>
              <a:t>http://rayuzwyshyn.net </a:t>
            </a:r>
            <a:br>
              <a:rPr lang="en-US" sz="1400" dirty="0">
                <a:latin typeface="Adobe Fan Heiti Std B"/>
              </a:rPr>
            </a:br>
            <a:r>
              <a:rPr lang="en-US" sz="1400" dirty="0">
                <a:latin typeface="Adobe Fan Heiti Std B"/>
              </a:rPr>
              <a:t>ruzwyshyn@gmail.com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BE0AC96-0ADB-4D09-B3F4-7F9E5A5EE8AD}"/>
              </a:ext>
            </a:extLst>
          </p:cNvPr>
          <p:cNvSpPr txBox="1"/>
          <p:nvPr/>
        </p:nvSpPr>
        <p:spPr>
          <a:xfrm>
            <a:off x="4249882" y="4769427"/>
            <a:ext cx="319997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Comments or Questions</a:t>
            </a:r>
          </a:p>
        </p:txBody>
      </p:sp>
    </p:spTree>
    <p:extLst>
      <p:ext uri="{BB962C8B-B14F-4D97-AF65-F5344CB8AC3E}">
        <p14:creationId xmlns:p14="http://schemas.microsoft.com/office/powerpoint/2010/main" val="123291058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69A7B7-A84A-4C66-B478-A2F8F8F357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1905" y="0"/>
            <a:ext cx="11088189" cy="1325563"/>
          </a:xfrm>
        </p:spPr>
        <p:txBody>
          <a:bodyPr/>
          <a:lstStyle/>
          <a:p>
            <a:pPr algn="ctr"/>
            <a:r>
              <a:rPr lang="en-US" dirty="0"/>
              <a:t>Evolution of the Scholarly Record Online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B2761C-DA1D-4092-9C9C-AB8525C9D4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35627" y="6221320"/>
            <a:ext cx="10332028" cy="9191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800" dirty="0"/>
              <a:t>Evolution of online library tools, 1990-2020 with regards to level of interactivity and media range.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0334056-A7D8-45BF-BFCE-0D14A8CB5B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77277" y="1172542"/>
            <a:ext cx="6752422" cy="50487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414037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5364292"/>
            <a:ext cx="8229600" cy="1143000"/>
          </a:xfrm>
        </p:spPr>
        <p:txBody>
          <a:bodyPr>
            <a:normAutofit/>
          </a:bodyPr>
          <a:lstStyle/>
          <a:p>
            <a:pPr algn="ctr">
              <a:defRPr/>
            </a:pPr>
            <a:br>
              <a:rPr lang="en-US" sz="3600" dirty="0"/>
            </a:br>
            <a:r>
              <a:rPr lang="en-US" sz="2200" dirty="0"/>
              <a:t>Engagement With Faculty Research/ Special Collections</a:t>
            </a:r>
          </a:p>
        </p:txBody>
      </p:sp>
      <p:sp>
        <p:nvSpPr>
          <p:cNvPr id="35843" name="TextBox 3"/>
          <p:cNvSpPr txBox="1">
            <a:spLocks noChangeArrowheads="1"/>
          </p:cNvSpPr>
          <p:nvPr/>
        </p:nvSpPr>
        <p:spPr bwMode="auto">
          <a:xfrm>
            <a:off x="868937" y="350708"/>
            <a:ext cx="11214206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/>
            <a:r>
              <a:rPr lang="en-US" sz="4400" dirty="0">
                <a:solidFill>
                  <a:prstClr val="black"/>
                </a:solidFill>
              </a:rPr>
              <a:t>New Genres of Digital Archives Possible</a:t>
            </a:r>
            <a:br>
              <a:rPr lang="en-US" sz="2000" b="1" dirty="0">
                <a:solidFill>
                  <a:prstClr val="black"/>
                </a:solidFill>
              </a:rPr>
            </a:br>
            <a:endParaRPr lang="en-US" sz="2000" b="1" dirty="0">
              <a:solidFill>
                <a:prstClr val="black"/>
              </a:solidFill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6040" y="1571895"/>
            <a:ext cx="4993149" cy="39488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3" descr="cubanrafter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208" y="1660925"/>
            <a:ext cx="5398753" cy="34703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9431931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7881793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1E59E4-F7A3-4582-B2E9-C38B4FB840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94D848-FB01-4C57-923C-CA92E737E1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267988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28CA6B-9FBE-4694-A9ED-E81ED258E2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BF1E2D-C0A9-422C-818D-737F7B9C2F1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972180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FC3FC6-6EFE-45D1-8F76-7E0CB4E6AA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379CD3-FBB3-4A7A-8F12-D0A13E178F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639046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E933D7-0A21-41BB-A3BE-0EF0E37112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872731-8D93-4DF3-BA28-39FC775A59F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632531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0CA0D3-CA83-4329-BB0D-48D9E2D11E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4A14E9-3AA1-47C6-919C-85CC198706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066962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76AD36-002F-4876-929B-7BBA8B861F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7A9CD4-665F-4AEC-B84B-F0E69939BB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183914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D179D7-30AD-47AC-92F0-A21746B9C4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D26865-496A-4A05-9E28-182C374D6E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170997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1B70BD-6159-4EA7-83FF-C313EA4DBC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5BE193-23E6-4A26-92F9-3581DDD057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202685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8B135B-6221-4DA0-B622-BDD80978C1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34FDFB-FA38-426F-9E1B-AF0DB66F97A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93676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E9AF18-721D-493E-821A-5FD26DEDA6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A4562D-3654-4418-A1CC-21BEF6C63F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564702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C965F5-29C6-4F0F-A8A6-1BE373010A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1E82B7-0D7B-43D0-9924-FA0B6D89DE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226480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8BE119-17BB-40A6-A8D5-DADBDEC935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9F8187-07D4-4319-BDB5-863D8538EF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741390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666</TotalTime>
  <Words>398</Words>
  <Application>Microsoft Office PowerPoint</Application>
  <PresentationFormat>Widescreen</PresentationFormat>
  <Paragraphs>96</Paragraphs>
  <Slides>44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52" baseType="lpstr">
      <vt:lpstr>Adobe Fan Heiti Std B</vt:lpstr>
      <vt:lpstr>Arial</vt:lpstr>
      <vt:lpstr>Calibri</vt:lpstr>
      <vt:lpstr>Calibri Light</vt:lpstr>
      <vt:lpstr>Trebuchet MS</vt:lpstr>
      <vt:lpstr>Wingdings</vt:lpstr>
      <vt:lpstr>Office Theme</vt:lpstr>
      <vt:lpstr>Image</vt:lpstr>
      <vt:lpstr>Current Issues and Possibilities For Academic Libraries</vt:lpstr>
      <vt:lpstr>The Physical Library is Changing  </vt:lpstr>
      <vt:lpstr>Book Warehouse Model Disappearing Digital Services Collections are Expanding</vt:lpstr>
      <vt:lpstr>The Physical Library is transforming to Technology Rich Learning Commons</vt:lpstr>
      <vt:lpstr>Collaboration is the Keyword for Physical  and Digital Library Environments</vt:lpstr>
      <vt:lpstr>Spectrum of New Technologies Possible Visualization Walls, Makerspaces, Instant Theatres, 3D Printing Labs</vt:lpstr>
      <vt:lpstr>Opportunities to Reimagine Digital and Collection Services for 21st Century</vt:lpstr>
      <vt:lpstr>PowerPoint Presentation</vt:lpstr>
      <vt:lpstr> New Digital Literacies Possible </vt:lpstr>
      <vt:lpstr>Collection Development Priorities Transforming Through Digital Resource Possibilities &amp; Media </vt:lpstr>
      <vt:lpstr>New Genres of Digital Library Services Appearing Enabling Faculty Research  </vt:lpstr>
      <vt:lpstr>Enabling Student Research Online ETD’s Electronic Thesis and Dissertations</vt:lpstr>
      <vt:lpstr>Data Literacy and Data Research Repositories</vt:lpstr>
      <vt:lpstr>Library/University Press Scholarly Publishing  Academic Books and Scholarly Journals</vt:lpstr>
      <vt:lpstr> Faculty Library/E-Press Synergies </vt:lpstr>
      <vt:lpstr> Innovative Partnerships Faculty Divisions, the Library and Schools    </vt:lpstr>
      <vt:lpstr>Period of High Relevance for Information Literacy</vt:lpstr>
      <vt:lpstr>PowerPoint Presentation</vt:lpstr>
      <vt:lpstr>PowerPoint Presentation</vt:lpstr>
      <vt:lpstr>The Textbook is Evolving to Online Modalities Many Possibilities for Synthesis with Library Resources</vt:lpstr>
      <vt:lpstr>PowerPoint Presentation</vt:lpstr>
      <vt:lpstr>PowerPoint Presentation</vt:lpstr>
      <vt:lpstr>University Archives and Special Collections  are Going Digital and Online</vt:lpstr>
      <vt:lpstr>New Online Exhibition Possibilities</vt:lpstr>
      <vt:lpstr>Branding and Marketing the Libraries and University’s Intellectual Riches Globally</vt:lpstr>
      <vt:lpstr>PowerPoint Presentation</vt:lpstr>
      <vt:lpstr>PowerPoint Presentation</vt:lpstr>
      <vt:lpstr>Maintaining Historical Continuity  while balancing changing necessities</vt:lpstr>
      <vt:lpstr> Thank you!</vt:lpstr>
      <vt:lpstr>Evolution of the Scholarly Record Online</vt:lpstr>
      <vt:lpstr> Engagement With Faculty Research/ Special Collections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Current Issues For Academic Libraries</dc:title>
  <dc:creator>Uzwyshyn, Raymond J</dc:creator>
  <cp:lastModifiedBy>Uzwyshyn, Raymond J</cp:lastModifiedBy>
  <cp:revision>52</cp:revision>
  <dcterms:created xsi:type="dcterms:W3CDTF">2018-05-23T14:22:11Z</dcterms:created>
  <dcterms:modified xsi:type="dcterms:W3CDTF">2018-05-30T14:52:25Z</dcterms:modified>
</cp:coreProperties>
</file>