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311" r:id="rId4"/>
    <p:sldId id="258" r:id="rId5"/>
    <p:sldId id="282" r:id="rId6"/>
    <p:sldId id="283" r:id="rId7"/>
    <p:sldId id="287" r:id="rId8"/>
    <p:sldId id="285" r:id="rId9"/>
    <p:sldId id="280" r:id="rId10"/>
    <p:sldId id="278" r:id="rId11"/>
    <p:sldId id="306" r:id="rId12"/>
    <p:sldId id="315" r:id="rId13"/>
    <p:sldId id="260" r:id="rId14"/>
    <p:sldId id="261" r:id="rId15"/>
    <p:sldId id="302" r:id="rId16"/>
    <p:sldId id="303" r:id="rId17"/>
    <p:sldId id="313" r:id="rId18"/>
    <p:sldId id="262" r:id="rId19"/>
    <p:sldId id="272" r:id="rId20"/>
    <p:sldId id="263" r:id="rId21"/>
    <p:sldId id="264" r:id="rId22"/>
    <p:sldId id="314" r:id="rId23"/>
    <p:sldId id="297" r:id="rId24"/>
    <p:sldId id="288" r:id="rId25"/>
    <p:sldId id="298" r:id="rId26"/>
    <p:sldId id="301" r:id="rId27"/>
    <p:sldId id="304" r:id="rId28"/>
    <p:sldId id="292" r:id="rId29"/>
    <p:sldId id="299" r:id="rId30"/>
    <p:sldId id="286" r:id="rId31"/>
    <p:sldId id="284" r:id="rId32"/>
    <p:sldId id="305" r:id="rId33"/>
    <p:sldId id="295" r:id="rId34"/>
    <p:sldId id="308" r:id="rId35"/>
    <p:sldId id="289" r:id="rId36"/>
    <p:sldId id="265" r:id="rId37"/>
    <p:sldId id="317" r:id="rId38"/>
    <p:sldId id="267" r:id="rId39"/>
    <p:sldId id="309" r:id="rId40"/>
    <p:sldId id="310" r:id="rId41"/>
    <p:sldId id="277" r:id="rId42"/>
    <p:sldId id="312" r:id="rId43"/>
    <p:sldId id="275" r:id="rId44"/>
    <p:sldId id="268" r:id="rId45"/>
    <p:sldId id="269" r:id="rId46"/>
    <p:sldId id="270" r:id="rId47"/>
    <p:sldId id="27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3" autoAdjust="0"/>
    <p:restoredTop sz="94660"/>
  </p:normalViewPr>
  <p:slideViewPr>
    <p:cSldViewPr>
      <p:cViewPr varScale="1">
        <p:scale>
          <a:sx n="64" d="100"/>
          <a:sy n="64" d="100"/>
        </p:scale>
        <p:origin x="134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BFCA61-26CD-476D-B52E-23EB5255D0C3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B1D18C2-D207-4970-871D-D19C61D05930}">
      <dgm:prSet phldrT="[Text]"/>
      <dgm:spPr/>
      <dgm:t>
        <a:bodyPr/>
        <a:lstStyle/>
        <a:p>
          <a:br>
            <a:rPr lang="en-US" dirty="0"/>
          </a:br>
          <a:r>
            <a:rPr lang="en-US" dirty="0"/>
            <a:t>Texas State Academic Research </a:t>
          </a:r>
          <a:br>
            <a:rPr lang="en-US" dirty="0"/>
          </a:br>
          <a:endParaRPr lang="en-US" dirty="0"/>
        </a:p>
      </dgm:t>
    </dgm:pt>
    <dgm:pt modelId="{C0D7F9D8-5F20-4561-9D3A-D9CB92A4A3F6}" type="parTrans" cxnId="{5ABDAB27-0A7E-4696-B43E-CD4AD6B33C6E}">
      <dgm:prSet/>
      <dgm:spPr/>
      <dgm:t>
        <a:bodyPr/>
        <a:lstStyle/>
        <a:p>
          <a:endParaRPr lang="en-US"/>
        </a:p>
      </dgm:t>
    </dgm:pt>
    <dgm:pt modelId="{2078B7F9-0EFC-47C2-ADB8-6D7E86A5885D}" type="sibTrans" cxnId="{5ABDAB27-0A7E-4696-B43E-CD4AD6B33C6E}">
      <dgm:prSet/>
      <dgm:spPr/>
      <dgm:t>
        <a:bodyPr/>
        <a:lstStyle/>
        <a:p>
          <a:endParaRPr lang="en-US"/>
        </a:p>
      </dgm:t>
    </dgm:pt>
    <dgm:pt modelId="{D4EFE2AB-3BCE-4FAC-9B53-782AB12030C0}">
      <dgm:prSet phldrT="[Text]"/>
      <dgm:spPr/>
      <dgm:t>
        <a:bodyPr/>
        <a:lstStyle/>
        <a:p>
          <a:r>
            <a:rPr lang="en-US" dirty="0"/>
            <a:t>Research Data</a:t>
          </a:r>
        </a:p>
      </dgm:t>
    </dgm:pt>
    <dgm:pt modelId="{2DE55EF1-F8C8-44BE-B36B-2204E99D6037}" type="parTrans" cxnId="{1CBAA937-4527-46C4-96B8-5FC0F35F8A67}">
      <dgm:prSet/>
      <dgm:spPr/>
      <dgm:t>
        <a:bodyPr/>
        <a:lstStyle/>
        <a:p>
          <a:endParaRPr lang="en-US"/>
        </a:p>
      </dgm:t>
    </dgm:pt>
    <dgm:pt modelId="{2433798E-782A-40D8-8165-5BBBA47773EE}" type="sibTrans" cxnId="{1CBAA937-4527-46C4-96B8-5FC0F35F8A67}">
      <dgm:prSet/>
      <dgm:spPr/>
      <dgm:t>
        <a:bodyPr/>
        <a:lstStyle/>
        <a:p>
          <a:endParaRPr lang="en-US"/>
        </a:p>
      </dgm:t>
    </dgm:pt>
    <dgm:pt modelId="{B7B2E85E-BE1F-4B64-8C6A-48CB6F8BBD89}">
      <dgm:prSet phldrT="[Text]"/>
      <dgm:spPr/>
      <dgm:t>
        <a:bodyPr/>
        <a:lstStyle/>
        <a:p>
          <a:r>
            <a:rPr lang="en-US" dirty="0"/>
            <a:t> TS </a:t>
          </a:r>
          <a:r>
            <a:rPr lang="en-US" dirty="0" err="1"/>
            <a:t>Dataverse</a:t>
          </a:r>
          <a:endParaRPr lang="en-US" dirty="0"/>
        </a:p>
        <a:p>
          <a:r>
            <a:rPr lang="en-US" dirty="0"/>
            <a:t>(Regular to Medium Size  Data Sets)</a:t>
          </a:r>
        </a:p>
      </dgm:t>
    </dgm:pt>
    <dgm:pt modelId="{188A04EF-348F-445D-BBA5-0243190A4829}" type="parTrans" cxnId="{0703E1AD-A3B5-4CDB-A552-EF974BC2F988}">
      <dgm:prSet/>
      <dgm:spPr/>
      <dgm:t>
        <a:bodyPr/>
        <a:lstStyle/>
        <a:p>
          <a:endParaRPr lang="en-US"/>
        </a:p>
      </dgm:t>
    </dgm:pt>
    <dgm:pt modelId="{C4362A6F-83BA-499D-A8E7-B4CE236C1079}" type="sibTrans" cxnId="{0703E1AD-A3B5-4CDB-A552-EF974BC2F988}">
      <dgm:prSet/>
      <dgm:spPr/>
      <dgm:t>
        <a:bodyPr/>
        <a:lstStyle/>
        <a:p>
          <a:endParaRPr lang="en-US"/>
        </a:p>
      </dgm:t>
    </dgm:pt>
    <dgm:pt modelId="{BBEE6003-F0AE-4209-9EFE-38628402396C}">
      <dgm:prSet phldrT="[Text]"/>
      <dgm:spPr/>
      <dgm:t>
        <a:bodyPr/>
        <a:lstStyle/>
        <a:p>
          <a:r>
            <a:rPr lang="en-US" dirty="0"/>
            <a:t>Custom Data Storage Solution</a:t>
          </a:r>
          <a:br>
            <a:rPr lang="en-US" dirty="0"/>
          </a:br>
          <a:r>
            <a:rPr lang="en-US" dirty="0"/>
            <a:t>(Big Data, TB+, TR)</a:t>
          </a:r>
        </a:p>
      </dgm:t>
    </dgm:pt>
    <dgm:pt modelId="{D7435EC7-1DDE-42EF-A61F-702231AD4D85}" type="parTrans" cxnId="{D7A3A20C-7092-4FB6-B13A-E3770E62E17B}">
      <dgm:prSet/>
      <dgm:spPr/>
      <dgm:t>
        <a:bodyPr/>
        <a:lstStyle/>
        <a:p>
          <a:endParaRPr lang="en-US"/>
        </a:p>
      </dgm:t>
    </dgm:pt>
    <dgm:pt modelId="{13B30660-731E-4F2E-A466-5EA1B9210D96}" type="sibTrans" cxnId="{D7A3A20C-7092-4FB6-B13A-E3770E62E17B}">
      <dgm:prSet/>
      <dgm:spPr/>
      <dgm:t>
        <a:bodyPr/>
        <a:lstStyle/>
        <a:p>
          <a:endParaRPr lang="en-US"/>
        </a:p>
      </dgm:t>
    </dgm:pt>
    <dgm:pt modelId="{E4CF18CF-37F1-414E-BFBF-2F4DD023B784}">
      <dgm:prSet phldrT="[Text]"/>
      <dgm:spPr/>
      <dgm:t>
        <a:bodyPr/>
        <a:lstStyle/>
        <a:p>
          <a:r>
            <a:rPr lang="en-US" dirty="0"/>
            <a:t>Reports and Publications</a:t>
          </a:r>
        </a:p>
      </dgm:t>
    </dgm:pt>
    <dgm:pt modelId="{9CAEB229-F557-422E-BAB7-FD684017BE80}" type="parTrans" cxnId="{EEF3EB08-5CEC-42EF-BE56-F90CC975EB80}">
      <dgm:prSet/>
      <dgm:spPr/>
      <dgm:t>
        <a:bodyPr/>
        <a:lstStyle/>
        <a:p>
          <a:endParaRPr lang="en-US"/>
        </a:p>
      </dgm:t>
    </dgm:pt>
    <dgm:pt modelId="{E2B99FF3-7A90-4735-AF20-5C88BE9DF707}" type="sibTrans" cxnId="{EEF3EB08-5CEC-42EF-BE56-F90CC975EB80}">
      <dgm:prSet/>
      <dgm:spPr/>
      <dgm:t>
        <a:bodyPr/>
        <a:lstStyle/>
        <a:p>
          <a:endParaRPr lang="en-US"/>
        </a:p>
      </dgm:t>
    </dgm:pt>
    <dgm:pt modelId="{A97326DD-5B04-4F1C-A49B-34E91BEF5BA9}">
      <dgm:prSet phldrT="[Text]"/>
      <dgm:spPr/>
      <dgm:t>
        <a:bodyPr/>
        <a:lstStyle/>
        <a:p>
          <a:r>
            <a:rPr lang="en-US" dirty="0"/>
            <a:t>D-Space</a:t>
          </a:r>
          <a:br>
            <a:rPr lang="en-US" dirty="0"/>
          </a:br>
          <a:r>
            <a:rPr lang="en-US" dirty="0"/>
            <a:t>Publications Repository</a:t>
          </a:r>
        </a:p>
      </dgm:t>
    </dgm:pt>
    <dgm:pt modelId="{559C2505-CD3D-4921-BACE-9EA415328971}" type="parTrans" cxnId="{268073DE-D3E3-466D-B377-5A059BE7BB3C}">
      <dgm:prSet/>
      <dgm:spPr/>
      <dgm:t>
        <a:bodyPr/>
        <a:lstStyle/>
        <a:p>
          <a:endParaRPr lang="en-US"/>
        </a:p>
      </dgm:t>
    </dgm:pt>
    <dgm:pt modelId="{976AFFF5-7699-4343-9D69-1310EE0489BA}" type="sibTrans" cxnId="{268073DE-D3E3-466D-B377-5A059BE7BB3C}">
      <dgm:prSet/>
      <dgm:spPr/>
      <dgm:t>
        <a:bodyPr/>
        <a:lstStyle/>
        <a:p>
          <a:endParaRPr lang="en-US"/>
        </a:p>
      </dgm:t>
    </dgm:pt>
    <dgm:pt modelId="{93B5C708-C8CA-4666-B640-5A0592BC1C87}" type="pres">
      <dgm:prSet presAssocID="{D6BFCA61-26CD-476D-B52E-23EB5255D0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B175EA-FBE5-43D4-BE66-BFCF7DBD99AE}" type="pres">
      <dgm:prSet presAssocID="{EB1D18C2-D207-4970-871D-D19C61D05930}" presName="vertOne" presStyleCnt="0"/>
      <dgm:spPr/>
    </dgm:pt>
    <dgm:pt modelId="{DDA42D25-45BA-4914-AC57-67AEFBDF6493}" type="pres">
      <dgm:prSet presAssocID="{EB1D18C2-D207-4970-871D-D19C61D05930}" presName="txOne" presStyleLbl="node0" presStyleIdx="0" presStyleCnt="1">
        <dgm:presLayoutVars>
          <dgm:chPref val="3"/>
        </dgm:presLayoutVars>
      </dgm:prSet>
      <dgm:spPr/>
    </dgm:pt>
    <dgm:pt modelId="{5EF64BAB-7048-4315-90D6-A9C544B7ADBD}" type="pres">
      <dgm:prSet presAssocID="{EB1D18C2-D207-4970-871D-D19C61D05930}" presName="parTransOne" presStyleCnt="0"/>
      <dgm:spPr/>
    </dgm:pt>
    <dgm:pt modelId="{DF5D581E-675E-4A33-95CB-070C7C6284BE}" type="pres">
      <dgm:prSet presAssocID="{EB1D18C2-D207-4970-871D-D19C61D05930}" presName="horzOne" presStyleCnt="0"/>
      <dgm:spPr/>
    </dgm:pt>
    <dgm:pt modelId="{B709CBA5-D3A9-4F54-A27B-0713FFEB51BB}" type="pres">
      <dgm:prSet presAssocID="{D4EFE2AB-3BCE-4FAC-9B53-782AB12030C0}" presName="vertTwo" presStyleCnt="0"/>
      <dgm:spPr/>
    </dgm:pt>
    <dgm:pt modelId="{4FCDF478-4C34-4C5E-98BB-818182DB8F79}" type="pres">
      <dgm:prSet presAssocID="{D4EFE2AB-3BCE-4FAC-9B53-782AB12030C0}" presName="txTwo" presStyleLbl="node2" presStyleIdx="0" presStyleCnt="2">
        <dgm:presLayoutVars>
          <dgm:chPref val="3"/>
        </dgm:presLayoutVars>
      </dgm:prSet>
      <dgm:spPr/>
    </dgm:pt>
    <dgm:pt modelId="{3A6AD035-8BBE-4BDB-843E-50BC0AFC91E3}" type="pres">
      <dgm:prSet presAssocID="{D4EFE2AB-3BCE-4FAC-9B53-782AB12030C0}" presName="parTransTwo" presStyleCnt="0"/>
      <dgm:spPr/>
    </dgm:pt>
    <dgm:pt modelId="{C9FF2F80-0371-4F0C-AC63-033B66B57F32}" type="pres">
      <dgm:prSet presAssocID="{D4EFE2AB-3BCE-4FAC-9B53-782AB12030C0}" presName="horzTwo" presStyleCnt="0"/>
      <dgm:spPr/>
    </dgm:pt>
    <dgm:pt modelId="{F908ADF8-B55D-4DEF-96F5-11AD33D7FAE7}" type="pres">
      <dgm:prSet presAssocID="{B7B2E85E-BE1F-4B64-8C6A-48CB6F8BBD89}" presName="vertThree" presStyleCnt="0"/>
      <dgm:spPr/>
    </dgm:pt>
    <dgm:pt modelId="{57BA2DA0-A72C-4D31-9356-6A063B740313}" type="pres">
      <dgm:prSet presAssocID="{B7B2E85E-BE1F-4B64-8C6A-48CB6F8BBD89}" presName="txThree" presStyleLbl="node3" presStyleIdx="0" presStyleCnt="3">
        <dgm:presLayoutVars>
          <dgm:chPref val="3"/>
        </dgm:presLayoutVars>
      </dgm:prSet>
      <dgm:spPr/>
    </dgm:pt>
    <dgm:pt modelId="{8A1F9F67-14E8-477F-930B-65731C1CA179}" type="pres">
      <dgm:prSet presAssocID="{B7B2E85E-BE1F-4B64-8C6A-48CB6F8BBD89}" presName="horzThree" presStyleCnt="0"/>
      <dgm:spPr/>
    </dgm:pt>
    <dgm:pt modelId="{7E8D00EC-4417-4AAC-8028-BFD4CC7DD04B}" type="pres">
      <dgm:prSet presAssocID="{C4362A6F-83BA-499D-A8E7-B4CE236C1079}" presName="sibSpaceThree" presStyleCnt="0"/>
      <dgm:spPr/>
    </dgm:pt>
    <dgm:pt modelId="{51EA3F1C-40C5-4B6E-8755-C807177FE1F2}" type="pres">
      <dgm:prSet presAssocID="{BBEE6003-F0AE-4209-9EFE-38628402396C}" presName="vertThree" presStyleCnt="0"/>
      <dgm:spPr/>
    </dgm:pt>
    <dgm:pt modelId="{A9153326-AE1B-40C4-A489-20DD0CC7961A}" type="pres">
      <dgm:prSet presAssocID="{BBEE6003-F0AE-4209-9EFE-38628402396C}" presName="txThree" presStyleLbl="node3" presStyleIdx="1" presStyleCnt="3">
        <dgm:presLayoutVars>
          <dgm:chPref val="3"/>
        </dgm:presLayoutVars>
      </dgm:prSet>
      <dgm:spPr/>
    </dgm:pt>
    <dgm:pt modelId="{4E22D31B-D29C-4B4B-9CE9-9F560A48482C}" type="pres">
      <dgm:prSet presAssocID="{BBEE6003-F0AE-4209-9EFE-38628402396C}" presName="horzThree" presStyleCnt="0"/>
      <dgm:spPr/>
    </dgm:pt>
    <dgm:pt modelId="{C8FFAD02-FD76-45CC-B134-9AC22F88F700}" type="pres">
      <dgm:prSet presAssocID="{2433798E-782A-40D8-8165-5BBBA47773EE}" presName="sibSpaceTwo" presStyleCnt="0"/>
      <dgm:spPr/>
    </dgm:pt>
    <dgm:pt modelId="{0A8D8313-85E7-4BD5-BD96-29B1000628EF}" type="pres">
      <dgm:prSet presAssocID="{E4CF18CF-37F1-414E-BFBF-2F4DD023B784}" presName="vertTwo" presStyleCnt="0"/>
      <dgm:spPr/>
    </dgm:pt>
    <dgm:pt modelId="{367F804D-E8CD-43D7-81E1-046FB69994A0}" type="pres">
      <dgm:prSet presAssocID="{E4CF18CF-37F1-414E-BFBF-2F4DD023B784}" presName="txTwo" presStyleLbl="node2" presStyleIdx="1" presStyleCnt="2">
        <dgm:presLayoutVars>
          <dgm:chPref val="3"/>
        </dgm:presLayoutVars>
      </dgm:prSet>
      <dgm:spPr/>
    </dgm:pt>
    <dgm:pt modelId="{87145AF7-6ED4-43D3-90B8-66CCD9FD9B0F}" type="pres">
      <dgm:prSet presAssocID="{E4CF18CF-37F1-414E-BFBF-2F4DD023B784}" presName="parTransTwo" presStyleCnt="0"/>
      <dgm:spPr/>
    </dgm:pt>
    <dgm:pt modelId="{B91F1AAD-CEB9-45B5-9F75-68B53F9B0EEF}" type="pres">
      <dgm:prSet presAssocID="{E4CF18CF-37F1-414E-BFBF-2F4DD023B784}" presName="horzTwo" presStyleCnt="0"/>
      <dgm:spPr/>
    </dgm:pt>
    <dgm:pt modelId="{FC918CD6-EEA1-41C2-AD79-C73014F155CC}" type="pres">
      <dgm:prSet presAssocID="{A97326DD-5B04-4F1C-A49B-34E91BEF5BA9}" presName="vertThree" presStyleCnt="0"/>
      <dgm:spPr/>
    </dgm:pt>
    <dgm:pt modelId="{D7743575-3418-4B3D-910E-81709E0D12D4}" type="pres">
      <dgm:prSet presAssocID="{A97326DD-5B04-4F1C-A49B-34E91BEF5BA9}" presName="txThree" presStyleLbl="node3" presStyleIdx="2" presStyleCnt="3">
        <dgm:presLayoutVars>
          <dgm:chPref val="3"/>
        </dgm:presLayoutVars>
      </dgm:prSet>
      <dgm:spPr/>
    </dgm:pt>
    <dgm:pt modelId="{C6E93608-0979-47B8-A27E-327E527D0A68}" type="pres">
      <dgm:prSet presAssocID="{A97326DD-5B04-4F1C-A49B-34E91BEF5BA9}" presName="horzThree" presStyleCnt="0"/>
      <dgm:spPr/>
    </dgm:pt>
  </dgm:ptLst>
  <dgm:cxnLst>
    <dgm:cxn modelId="{EEF3EB08-5CEC-42EF-BE56-F90CC975EB80}" srcId="{EB1D18C2-D207-4970-871D-D19C61D05930}" destId="{E4CF18CF-37F1-414E-BFBF-2F4DD023B784}" srcOrd="1" destOrd="0" parTransId="{9CAEB229-F557-422E-BAB7-FD684017BE80}" sibTransId="{E2B99FF3-7A90-4735-AF20-5C88BE9DF707}"/>
    <dgm:cxn modelId="{D7A3A20C-7092-4FB6-B13A-E3770E62E17B}" srcId="{D4EFE2AB-3BCE-4FAC-9B53-782AB12030C0}" destId="{BBEE6003-F0AE-4209-9EFE-38628402396C}" srcOrd="1" destOrd="0" parTransId="{D7435EC7-1DDE-42EF-A61F-702231AD4D85}" sibTransId="{13B30660-731E-4F2E-A466-5EA1B9210D96}"/>
    <dgm:cxn modelId="{5ABDAB27-0A7E-4696-B43E-CD4AD6B33C6E}" srcId="{D6BFCA61-26CD-476D-B52E-23EB5255D0C3}" destId="{EB1D18C2-D207-4970-871D-D19C61D05930}" srcOrd="0" destOrd="0" parTransId="{C0D7F9D8-5F20-4561-9D3A-D9CB92A4A3F6}" sibTransId="{2078B7F9-0EFC-47C2-ADB8-6D7E86A5885D}"/>
    <dgm:cxn modelId="{1CBAA937-4527-46C4-96B8-5FC0F35F8A67}" srcId="{EB1D18C2-D207-4970-871D-D19C61D05930}" destId="{D4EFE2AB-3BCE-4FAC-9B53-782AB12030C0}" srcOrd="0" destOrd="0" parTransId="{2DE55EF1-F8C8-44BE-B36B-2204E99D6037}" sibTransId="{2433798E-782A-40D8-8165-5BBBA47773EE}"/>
    <dgm:cxn modelId="{D376913C-9881-4877-8634-B5B1BDA3D3A9}" type="presOf" srcId="{BBEE6003-F0AE-4209-9EFE-38628402396C}" destId="{A9153326-AE1B-40C4-A489-20DD0CC7961A}" srcOrd="0" destOrd="0" presId="urn:microsoft.com/office/officeart/2005/8/layout/architecture"/>
    <dgm:cxn modelId="{1F37494B-12F3-4946-95B1-0273170D803C}" type="presOf" srcId="{EB1D18C2-D207-4970-871D-D19C61D05930}" destId="{DDA42D25-45BA-4914-AC57-67AEFBDF6493}" srcOrd="0" destOrd="0" presId="urn:microsoft.com/office/officeart/2005/8/layout/architecture"/>
    <dgm:cxn modelId="{5C7020AD-3E54-4998-9DAE-90902D71769B}" type="presOf" srcId="{B7B2E85E-BE1F-4B64-8C6A-48CB6F8BBD89}" destId="{57BA2DA0-A72C-4D31-9356-6A063B740313}" srcOrd="0" destOrd="0" presId="urn:microsoft.com/office/officeart/2005/8/layout/architecture"/>
    <dgm:cxn modelId="{0703E1AD-A3B5-4CDB-A552-EF974BC2F988}" srcId="{D4EFE2AB-3BCE-4FAC-9B53-782AB12030C0}" destId="{B7B2E85E-BE1F-4B64-8C6A-48CB6F8BBD89}" srcOrd="0" destOrd="0" parTransId="{188A04EF-348F-445D-BBA5-0243190A4829}" sibTransId="{C4362A6F-83BA-499D-A8E7-B4CE236C1079}"/>
    <dgm:cxn modelId="{9933ABB1-C2F6-4E20-A26D-9FFB776382D7}" type="presOf" srcId="{E4CF18CF-37F1-414E-BFBF-2F4DD023B784}" destId="{367F804D-E8CD-43D7-81E1-046FB69994A0}" srcOrd="0" destOrd="0" presId="urn:microsoft.com/office/officeart/2005/8/layout/architecture"/>
    <dgm:cxn modelId="{3771F0C5-2771-4837-A4B2-7EB312192ADA}" type="presOf" srcId="{D6BFCA61-26CD-476D-B52E-23EB5255D0C3}" destId="{93B5C708-C8CA-4666-B640-5A0592BC1C87}" srcOrd="0" destOrd="0" presId="urn:microsoft.com/office/officeart/2005/8/layout/architecture"/>
    <dgm:cxn modelId="{F269D0CE-A694-4D55-9BCC-C81D17F4830A}" type="presOf" srcId="{A97326DD-5B04-4F1C-A49B-34E91BEF5BA9}" destId="{D7743575-3418-4B3D-910E-81709E0D12D4}" srcOrd="0" destOrd="0" presId="urn:microsoft.com/office/officeart/2005/8/layout/architecture"/>
    <dgm:cxn modelId="{268073DE-D3E3-466D-B377-5A059BE7BB3C}" srcId="{E4CF18CF-37F1-414E-BFBF-2F4DD023B784}" destId="{A97326DD-5B04-4F1C-A49B-34E91BEF5BA9}" srcOrd="0" destOrd="0" parTransId="{559C2505-CD3D-4921-BACE-9EA415328971}" sibTransId="{976AFFF5-7699-4343-9D69-1310EE0489BA}"/>
    <dgm:cxn modelId="{A2A6E0FE-4E31-4F85-9D2F-62A0A18D0D2C}" type="presOf" srcId="{D4EFE2AB-3BCE-4FAC-9B53-782AB12030C0}" destId="{4FCDF478-4C34-4C5E-98BB-818182DB8F79}" srcOrd="0" destOrd="0" presId="urn:microsoft.com/office/officeart/2005/8/layout/architecture"/>
    <dgm:cxn modelId="{E13A41CE-A297-493D-9A88-49B0182981DC}" type="presParOf" srcId="{93B5C708-C8CA-4666-B640-5A0592BC1C87}" destId="{74B175EA-FBE5-43D4-BE66-BFCF7DBD99AE}" srcOrd="0" destOrd="0" presId="urn:microsoft.com/office/officeart/2005/8/layout/architecture"/>
    <dgm:cxn modelId="{3510822F-BBD7-4F6C-873A-03213345E83A}" type="presParOf" srcId="{74B175EA-FBE5-43D4-BE66-BFCF7DBD99AE}" destId="{DDA42D25-45BA-4914-AC57-67AEFBDF6493}" srcOrd="0" destOrd="0" presId="urn:microsoft.com/office/officeart/2005/8/layout/architecture"/>
    <dgm:cxn modelId="{C0E83EFF-CBFD-404A-83C4-077B6933DF35}" type="presParOf" srcId="{74B175EA-FBE5-43D4-BE66-BFCF7DBD99AE}" destId="{5EF64BAB-7048-4315-90D6-A9C544B7ADBD}" srcOrd="1" destOrd="0" presId="urn:microsoft.com/office/officeart/2005/8/layout/architecture"/>
    <dgm:cxn modelId="{635B1D50-1796-4689-A63B-489F40B6FF0E}" type="presParOf" srcId="{74B175EA-FBE5-43D4-BE66-BFCF7DBD99AE}" destId="{DF5D581E-675E-4A33-95CB-070C7C6284BE}" srcOrd="2" destOrd="0" presId="urn:microsoft.com/office/officeart/2005/8/layout/architecture"/>
    <dgm:cxn modelId="{62C5A7D1-FD7B-4E07-859E-81CAC289AD65}" type="presParOf" srcId="{DF5D581E-675E-4A33-95CB-070C7C6284BE}" destId="{B709CBA5-D3A9-4F54-A27B-0713FFEB51BB}" srcOrd="0" destOrd="0" presId="urn:microsoft.com/office/officeart/2005/8/layout/architecture"/>
    <dgm:cxn modelId="{5F39A97A-DC77-4973-A0BB-A4B79F922CD3}" type="presParOf" srcId="{B709CBA5-D3A9-4F54-A27B-0713FFEB51BB}" destId="{4FCDF478-4C34-4C5E-98BB-818182DB8F79}" srcOrd="0" destOrd="0" presId="urn:microsoft.com/office/officeart/2005/8/layout/architecture"/>
    <dgm:cxn modelId="{A0AF0D9F-3742-4D9C-8CFB-B835FF4DCB2B}" type="presParOf" srcId="{B709CBA5-D3A9-4F54-A27B-0713FFEB51BB}" destId="{3A6AD035-8BBE-4BDB-843E-50BC0AFC91E3}" srcOrd="1" destOrd="0" presId="urn:microsoft.com/office/officeart/2005/8/layout/architecture"/>
    <dgm:cxn modelId="{8687A222-4321-452A-B6E2-F8F51A888CEC}" type="presParOf" srcId="{B709CBA5-D3A9-4F54-A27B-0713FFEB51BB}" destId="{C9FF2F80-0371-4F0C-AC63-033B66B57F32}" srcOrd="2" destOrd="0" presId="urn:microsoft.com/office/officeart/2005/8/layout/architecture"/>
    <dgm:cxn modelId="{B04DC63F-3CC2-4699-92E2-30D521943DB4}" type="presParOf" srcId="{C9FF2F80-0371-4F0C-AC63-033B66B57F32}" destId="{F908ADF8-B55D-4DEF-96F5-11AD33D7FAE7}" srcOrd="0" destOrd="0" presId="urn:microsoft.com/office/officeart/2005/8/layout/architecture"/>
    <dgm:cxn modelId="{098DB8ED-F86B-4516-81B8-41A4049A0E94}" type="presParOf" srcId="{F908ADF8-B55D-4DEF-96F5-11AD33D7FAE7}" destId="{57BA2DA0-A72C-4D31-9356-6A063B740313}" srcOrd="0" destOrd="0" presId="urn:microsoft.com/office/officeart/2005/8/layout/architecture"/>
    <dgm:cxn modelId="{7B3A4BE9-5CD4-4628-8AF8-622FA79E9C16}" type="presParOf" srcId="{F908ADF8-B55D-4DEF-96F5-11AD33D7FAE7}" destId="{8A1F9F67-14E8-477F-930B-65731C1CA179}" srcOrd="1" destOrd="0" presId="urn:microsoft.com/office/officeart/2005/8/layout/architecture"/>
    <dgm:cxn modelId="{4E14AAE7-36B8-4FF0-861D-23710B874651}" type="presParOf" srcId="{C9FF2F80-0371-4F0C-AC63-033B66B57F32}" destId="{7E8D00EC-4417-4AAC-8028-BFD4CC7DD04B}" srcOrd="1" destOrd="0" presId="urn:microsoft.com/office/officeart/2005/8/layout/architecture"/>
    <dgm:cxn modelId="{6FDF951A-1DD1-463D-B092-9C622674CF62}" type="presParOf" srcId="{C9FF2F80-0371-4F0C-AC63-033B66B57F32}" destId="{51EA3F1C-40C5-4B6E-8755-C807177FE1F2}" srcOrd="2" destOrd="0" presId="urn:microsoft.com/office/officeart/2005/8/layout/architecture"/>
    <dgm:cxn modelId="{C4F9A78D-CA05-4036-9457-FD7B06F237D2}" type="presParOf" srcId="{51EA3F1C-40C5-4B6E-8755-C807177FE1F2}" destId="{A9153326-AE1B-40C4-A489-20DD0CC7961A}" srcOrd="0" destOrd="0" presId="urn:microsoft.com/office/officeart/2005/8/layout/architecture"/>
    <dgm:cxn modelId="{AAE72678-2C11-4D89-9BE8-2D1FFC7EF53C}" type="presParOf" srcId="{51EA3F1C-40C5-4B6E-8755-C807177FE1F2}" destId="{4E22D31B-D29C-4B4B-9CE9-9F560A48482C}" srcOrd="1" destOrd="0" presId="urn:microsoft.com/office/officeart/2005/8/layout/architecture"/>
    <dgm:cxn modelId="{21AF946A-7F84-4D96-B9D8-6FE41C796234}" type="presParOf" srcId="{DF5D581E-675E-4A33-95CB-070C7C6284BE}" destId="{C8FFAD02-FD76-45CC-B134-9AC22F88F700}" srcOrd="1" destOrd="0" presId="urn:microsoft.com/office/officeart/2005/8/layout/architecture"/>
    <dgm:cxn modelId="{D0635BF4-C5F7-4470-8BDC-CE4921FC19BF}" type="presParOf" srcId="{DF5D581E-675E-4A33-95CB-070C7C6284BE}" destId="{0A8D8313-85E7-4BD5-BD96-29B1000628EF}" srcOrd="2" destOrd="0" presId="urn:microsoft.com/office/officeart/2005/8/layout/architecture"/>
    <dgm:cxn modelId="{360FE201-9B39-405F-A68C-9EFA3A231592}" type="presParOf" srcId="{0A8D8313-85E7-4BD5-BD96-29B1000628EF}" destId="{367F804D-E8CD-43D7-81E1-046FB69994A0}" srcOrd="0" destOrd="0" presId="urn:microsoft.com/office/officeart/2005/8/layout/architecture"/>
    <dgm:cxn modelId="{CDEC22D6-47AB-4489-9BA6-DCAA0440AE3C}" type="presParOf" srcId="{0A8D8313-85E7-4BD5-BD96-29B1000628EF}" destId="{87145AF7-6ED4-43D3-90B8-66CCD9FD9B0F}" srcOrd="1" destOrd="0" presId="urn:microsoft.com/office/officeart/2005/8/layout/architecture"/>
    <dgm:cxn modelId="{B82858A7-C3B2-41F1-8F00-B0F2882CDD44}" type="presParOf" srcId="{0A8D8313-85E7-4BD5-BD96-29B1000628EF}" destId="{B91F1AAD-CEB9-45B5-9F75-68B53F9B0EEF}" srcOrd="2" destOrd="0" presId="urn:microsoft.com/office/officeart/2005/8/layout/architecture"/>
    <dgm:cxn modelId="{5E10903E-3D63-495F-B8D4-6A67C92E47AB}" type="presParOf" srcId="{B91F1AAD-CEB9-45B5-9F75-68B53F9B0EEF}" destId="{FC918CD6-EEA1-41C2-AD79-C73014F155CC}" srcOrd="0" destOrd="0" presId="urn:microsoft.com/office/officeart/2005/8/layout/architecture"/>
    <dgm:cxn modelId="{3660D030-75CD-499C-945F-A032B98BA073}" type="presParOf" srcId="{FC918CD6-EEA1-41C2-AD79-C73014F155CC}" destId="{D7743575-3418-4B3D-910E-81709E0D12D4}" srcOrd="0" destOrd="0" presId="urn:microsoft.com/office/officeart/2005/8/layout/architecture"/>
    <dgm:cxn modelId="{8BD75B93-969D-40D7-9895-6446C5ED4D72}" type="presParOf" srcId="{FC918CD6-EEA1-41C2-AD79-C73014F155CC}" destId="{C6E93608-0979-47B8-A27E-327E527D0A6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42D25-45BA-4914-AC57-67AEFBDF6493}">
      <dsp:nvSpPr>
        <dsp:cNvPr id="0" name=""/>
        <dsp:cNvSpPr/>
      </dsp:nvSpPr>
      <dsp:spPr>
        <a:xfrm>
          <a:off x="745" y="2945662"/>
          <a:ext cx="6494759" cy="1357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500" kern="1200" dirty="0"/>
          </a:br>
          <a:r>
            <a:rPr lang="en-US" sz="2500" kern="1200" dirty="0"/>
            <a:t>Texas State Academic Research </a:t>
          </a:r>
          <a:br>
            <a:rPr lang="en-US" sz="2500" kern="1200" dirty="0"/>
          </a:br>
          <a:endParaRPr lang="en-US" sz="2500" kern="1200" dirty="0"/>
        </a:p>
      </dsp:txBody>
      <dsp:txXfrm>
        <a:off x="40510" y="2985427"/>
        <a:ext cx="6415229" cy="1278131"/>
      </dsp:txXfrm>
    </dsp:sp>
    <dsp:sp modelId="{4FCDF478-4C34-4C5E-98BB-818182DB8F79}">
      <dsp:nvSpPr>
        <dsp:cNvPr id="0" name=""/>
        <dsp:cNvSpPr/>
      </dsp:nvSpPr>
      <dsp:spPr>
        <a:xfrm>
          <a:off x="745" y="1473251"/>
          <a:ext cx="4242577" cy="13576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Research Data</a:t>
          </a:r>
        </a:p>
      </dsp:txBody>
      <dsp:txXfrm>
        <a:off x="40510" y="1513016"/>
        <a:ext cx="4163047" cy="1278131"/>
      </dsp:txXfrm>
    </dsp:sp>
    <dsp:sp modelId="{57BA2DA0-A72C-4D31-9356-6A063B740313}">
      <dsp:nvSpPr>
        <dsp:cNvPr id="0" name=""/>
        <dsp:cNvSpPr/>
      </dsp:nvSpPr>
      <dsp:spPr>
        <a:xfrm>
          <a:off x="745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TS </a:t>
          </a:r>
          <a:r>
            <a:rPr lang="en-US" sz="1800" kern="1200" dirty="0" err="1"/>
            <a:t>Dataverse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(Regular to Medium Size  Data Sets)</a:t>
          </a:r>
        </a:p>
      </dsp:txBody>
      <dsp:txXfrm>
        <a:off x="40510" y="40605"/>
        <a:ext cx="1998128" cy="1278131"/>
      </dsp:txXfrm>
    </dsp:sp>
    <dsp:sp modelId="{A9153326-AE1B-40C4-A489-20DD0CC7961A}">
      <dsp:nvSpPr>
        <dsp:cNvPr id="0" name=""/>
        <dsp:cNvSpPr/>
      </dsp:nvSpPr>
      <dsp:spPr>
        <a:xfrm>
          <a:off x="2165665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Custom Data Storage Solution</a:t>
          </a:r>
          <a:br>
            <a:rPr lang="en-US" sz="1800" kern="1200" dirty="0"/>
          </a:br>
          <a:r>
            <a:rPr lang="en-US" sz="1800" kern="1200" dirty="0"/>
            <a:t>(Big Data, TB+, TR)</a:t>
          </a:r>
        </a:p>
      </dsp:txBody>
      <dsp:txXfrm>
        <a:off x="2205430" y="40605"/>
        <a:ext cx="1998128" cy="1278131"/>
      </dsp:txXfrm>
    </dsp:sp>
    <dsp:sp modelId="{367F804D-E8CD-43D7-81E1-046FB69994A0}">
      <dsp:nvSpPr>
        <dsp:cNvPr id="0" name=""/>
        <dsp:cNvSpPr/>
      </dsp:nvSpPr>
      <dsp:spPr>
        <a:xfrm>
          <a:off x="4417846" y="1473251"/>
          <a:ext cx="2077658" cy="13576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Reports and Publications</a:t>
          </a:r>
        </a:p>
      </dsp:txBody>
      <dsp:txXfrm>
        <a:off x="4457611" y="1513016"/>
        <a:ext cx="1998128" cy="1278131"/>
      </dsp:txXfrm>
    </dsp:sp>
    <dsp:sp modelId="{D7743575-3418-4B3D-910E-81709E0D12D4}">
      <dsp:nvSpPr>
        <dsp:cNvPr id="0" name=""/>
        <dsp:cNvSpPr/>
      </dsp:nvSpPr>
      <dsp:spPr>
        <a:xfrm>
          <a:off x="4417846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D-Space</a:t>
          </a:r>
          <a:br>
            <a:rPr lang="en-US" sz="1800" kern="1200" dirty="0"/>
          </a:br>
          <a:r>
            <a:rPr lang="en-US" sz="1800" kern="1200" dirty="0"/>
            <a:t>Publications Repository</a:t>
          </a:r>
        </a:p>
      </dsp:txBody>
      <dsp:txXfrm>
        <a:off x="4457611" y="40605"/>
        <a:ext cx="1998128" cy="1278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065BA-C2EF-4994-8F98-6D65A9151E35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366A-3E8E-41D2-BD59-72039DC0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5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45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headEnd/>
            <a:tailEnd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lIns="89900" tIns="89900" rIns="89900" bIns="89900" anchor="ctr">
            <a:noAutofit/>
          </a:bodyPr>
          <a:lstStyle/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Administering the Texas Data Repository will be done in a hybrid model.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There is a s</a:t>
            </a:r>
            <a:r>
              <a:rPr lang="en" sz="1400">
                <a:ea typeface="Arial"/>
                <a:cs typeface="Arial"/>
                <a:sym typeface="Arial"/>
              </a:rPr>
              <a:t>ingle Dataverse repository hosted by the Texas Digital Library. 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 sz="1400">
                <a:ea typeface="Arial"/>
                <a:cs typeface="Arial"/>
                <a:sym typeface="Arial"/>
              </a:rPr>
              <a:t>TDL provides </a:t>
            </a:r>
            <a:r>
              <a:rPr lang="en"/>
              <a:t>organizational</a:t>
            </a:r>
            <a:r>
              <a:rPr lang="en" sz="1400">
                <a:ea typeface="Arial"/>
                <a:cs typeface="Arial"/>
                <a:sym typeface="Arial"/>
              </a:rPr>
              <a:t> support in the form of training, tech support, and </a:t>
            </a:r>
            <a:r>
              <a:rPr lang="en"/>
              <a:t>limited</a:t>
            </a:r>
            <a:r>
              <a:rPr lang="en" sz="1400">
                <a:ea typeface="Arial"/>
                <a:cs typeface="Arial"/>
                <a:sym typeface="Arial"/>
              </a:rPr>
              <a:t> coordination</a:t>
            </a:r>
            <a:r>
              <a:rPr lang="en"/>
              <a:t>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Member institutions will provide services based on their local needs and resources. Their roles include: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Each member institution will supply a data repository librarian to manage the data uploaded from their respective institutions, act as a local expert for the repository, and serve on the TDL data librarian repository steering committee.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The steering committee will </a:t>
            </a:r>
            <a:r>
              <a:rPr lang="en">
                <a:solidFill>
                  <a:schemeClr val="dk1"/>
                </a:solidFill>
              </a:rPr>
              <a:t>help TDL recognize trends in research data management, address repository issues, and recommend future groups needed for sustaining data management support. </a:t>
            </a:r>
            <a:r>
              <a:rPr lang="en"/>
              <a:t>  </a:t>
            </a:r>
          </a:p>
          <a:p>
            <a:pPr marL="901700" lvl="1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○"/>
              <a:defRPr/>
            </a:pPr>
            <a:r>
              <a:rPr lang="en"/>
              <a:t>Any d</a:t>
            </a:r>
            <a:r>
              <a:rPr lang="en" sz="1400">
                <a:ea typeface="Arial"/>
                <a:cs typeface="Arial"/>
                <a:sym typeface="Arial"/>
              </a:rPr>
              <a:t>ata curation support will also be provided </a:t>
            </a:r>
            <a:r>
              <a:rPr lang="en"/>
              <a:t>by</a:t>
            </a:r>
            <a:r>
              <a:rPr lang="en" sz="1400">
                <a:ea typeface="Arial"/>
                <a:cs typeface="Arial"/>
                <a:sym typeface="Arial"/>
              </a:rPr>
              <a:t> the member institution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The user is responsible for depositing data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This hybrid model is f</a:t>
            </a:r>
            <a:r>
              <a:rPr lang="en" sz="1400">
                <a:ea typeface="Arial"/>
                <a:cs typeface="Arial"/>
                <a:sym typeface="Arial"/>
              </a:rPr>
              <a:t>lexible enough to accommodate different processes at different institutions (some requiring l</a:t>
            </a:r>
            <a:r>
              <a:rPr lang="en"/>
              <a:t>ibrary </a:t>
            </a:r>
            <a:r>
              <a:rPr lang="en" sz="1400">
                <a:ea typeface="Arial"/>
                <a:cs typeface="Arial"/>
                <a:sym typeface="Arial"/>
              </a:rPr>
              <a:t>intervention during ingest, some may not).</a:t>
            </a:r>
          </a:p>
          <a:p>
            <a:pPr fontAlgn="auto">
              <a:spcAft>
                <a:spcPts val="0"/>
              </a:spcAft>
              <a:defRPr/>
            </a:pPr>
            <a:endParaRPr sz="1400"/>
          </a:p>
        </p:txBody>
      </p:sp>
      <p:sp>
        <p:nvSpPr>
          <p:cNvPr id="74756" name="Shape 45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00" tIns="89900" rIns="89900" bIns="89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anose="020F0502020204030204" pitchFamily="34" charset="0"/>
              <a:buNone/>
              <a:tabLst/>
              <a:defRPr/>
            </a:pPr>
            <a:fld id="{F406B0A8-C448-427A-B6C0-41DEB7EF7B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Calibri" panose="020F0502020204030204" pitchFamily="34" charset="0"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Texas State research and accompanying requirements for Federal Data Management Plan compliance is accommodated</a:t>
            </a:r>
          </a:p>
          <a:p>
            <a:r>
              <a:rPr lang="en-US" dirty="0"/>
              <a:t>by several tiered online solutions. </a:t>
            </a:r>
            <a:r>
              <a:rPr lang="en-US" b="1" dirty="0"/>
              <a:t>Research Data </a:t>
            </a:r>
            <a:r>
              <a:rPr lang="en-US" dirty="0"/>
              <a:t>for regular to medium size datasets may be uploaded and placed into the </a:t>
            </a:r>
            <a:r>
              <a:rPr lang="en-US" b="1" dirty="0"/>
              <a:t>Texas State Data Repository</a:t>
            </a:r>
            <a:r>
              <a:rPr lang="en-US" dirty="0"/>
              <a:t> (TSDR, </a:t>
            </a:r>
            <a:r>
              <a:rPr lang="en-US" dirty="0" err="1"/>
              <a:t>Dataverse</a:t>
            </a:r>
            <a:r>
              <a:rPr lang="en-US" dirty="0"/>
              <a:t>). Big Data and large datasets (Terabyte +) is accommodated through University </a:t>
            </a:r>
            <a:r>
              <a:rPr lang="en-US" b="1" dirty="0"/>
              <a:t>Technology Resources </a:t>
            </a:r>
            <a:r>
              <a:rPr lang="en-US" dirty="0"/>
              <a:t>(TR, research computing customized solutions) and research articles, publications and white papers is accommodated by the </a:t>
            </a:r>
            <a:r>
              <a:rPr lang="en-US" b="1" dirty="0"/>
              <a:t>University Online Publications Repository</a:t>
            </a:r>
            <a:r>
              <a:rPr lang="en-US" dirty="0"/>
              <a:t>, D-Space.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366A-3E8E-41D2-BD59-72039DC05C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09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2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assumes that each lead author forms a core team through a Poisson process.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Extended teams arise from core teams by adding new members in proportion to the productivity of the team.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process of cumulative advantage leads to the appearance of the power-law component of large teams at later times.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956551" y="8805842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3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etrospect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822959" y="1845732"/>
            <a:ext cx="75438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2BB80-100A-436E-890A-AA5FD76E2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844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0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71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77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74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75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7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44AD44-076E-4F42-BE4E-162A39F17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173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8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86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825037" y="4455620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8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8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8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67E491-83C7-4BE5-901F-26984A746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4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8"/>
          <p:cNvSpPr>
            <a:spLocks noChangeArrowheads="1"/>
          </p:cNvSpPr>
          <p:nvPr/>
        </p:nvSpPr>
        <p:spPr bwMode="auto">
          <a:xfrm>
            <a:off x="1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189"/>
          <p:cNvSpPr>
            <a:spLocks noChangeArrowheads="1"/>
          </p:cNvSpPr>
          <p:nvPr/>
        </p:nvSpPr>
        <p:spPr bwMode="auto">
          <a:xfrm>
            <a:off x="3030539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42900" y="594357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300" cy="5257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93"/>
          <p:cNvSpPr txBox="1">
            <a:spLocks noGrp="1"/>
          </p:cNvSpPr>
          <p:nvPr>
            <p:ph type="dt" idx="10"/>
          </p:nvPr>
        </p:nvSpPr>
        <p:spPr>
          <a:xfrm>
            <a:off x="349250" y="6460067"/>
            <a:ext cx="1963738" cy="364067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94"/>
          <p:cNvSpPr txBox="1">
            <a:spLocks noGrp="1"/>
          </p:cNvSpPr>
          <p:nvPr>
            <p:ph type="ftr" idx="11"/>
          </p:nvPr>
        </p:nvSpPr>
        <p:spPr>
          <a:xfrm>
            <a:off x="3600450" y="6460067"/>
            <a:ext cx="3486150" cy="364067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9" name="Shape 19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>
                <a:srgbClr val="323232"/>
              </a:buClr>
              <a:defRPr>
                <a:solidFill>
                  <a:srgbClr val="323232"/>
                </a:solidFill>
              </a:defRPr>
            </a:lvl1pPr>
          </a:lstStyle>
          <a:p>
            <a:fld id="{ED1EA271-C616-47F1-B6FD-3A1FD7065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7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" name="Shape 198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4" name="Shape 19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20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20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F58DC8-F501-4FFB-80B8-7629E8981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802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22958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4663439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A0035-092F-403E-8DB1-E39C032F2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47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3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EE247-2E9F-4884-A751-0BF864EE7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26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82295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82295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3"/>
          </p:nvPr>
        </p:nvSpPr>
        <p:spPr>
          <a:xfrm>
            <a:off x="466343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4"/>
          </p:nvPr>
        </p:nvSpPr>
        <p:spPr>
          <a:xfrm>
            <a:off x="466343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19FE7-542C-4BF5-86D5-B5E4F2DD7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4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4"/>
          <p:cNvSpPr>
            <a:spLocks noChangeArrowheads="1"/>
          </p:cNvSpPr>
          <p:nvPr/>
        </p:nvSpPr>
        <p:spPr bwMode="auto">
          <a:xfrm>
            <a:off x="1" y="4953000"/>
            <a:ext cx="9140825" cy="1905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225"/>
          <p:cNvSpPr>
            <a:spLocks noChangeArrowheads="1"/>
          </p:cNvSpPr>
          <p:nvPr/>
        </p:nvSpPr>
        <p:spPr bwMode="auto">
          <a:xfrm>
            <a:off x="1" y="4914901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5200" cy="82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4915200"/>
          </a:xfrm>
          <a:prstGeom prst="rect">
            <a:avLst/>
          </a:prstGeom>
          <a:solidFill>
            <a:srgbClr val="D2CAB5"/>
          </a:solidFill>
          <a:ln>
            <a:noFill/>
          </a:ln>
        </p:spPr>
        <p:txBody>
          <a:bodyPr anchor="ctr"/>
          <a:lstStyle>
            <a:lvl1pPr lvl="0">
              <a:spcBef>
                <a:spcPts val="0"/>
              </a:spcBef>
              <a:buNone/>
              <a:defRPr/>
            </a:lvl1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822959" y="5907023"/>
            <a:ext cx="7584900" cy="59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22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3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23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F49603-0275-4110-9536-525C9CFE4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30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 rot="5400000">
            <a:off x="2583257" y="85436"/>
            <a:ext cx="4023199" cy="7543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72427-C97D-41C5-926D-6B551C0E7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855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24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 rot="5400000">
            <a:off x="4649547" y="2306500"/>
            <a:ext cx="5760000" cy="19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 rot="5400000">
            <a:off x="648972" y="391905"/>
            <a:ext cx="5760000" cy="580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24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24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4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12B154-4334-4D4E-9AEB-17C422E44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101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628650" y="365124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2"/>
          </p:nvPr>
        </p:nvSpPr>
        <p:spPr>
          <a:xfrm>
            <a:off x="46291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hape 2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hape 2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6183"/>
          </a:xfrm>
        </p:spPr>
        <p:txBody>
          <a:bodyPr/>
          <a:lstStyle>
            <a:lvl1pPr>
              <a:buClrTx/>
              <a:buFontTx/>
              <a:buNone/>
              <a:defRPr sz="900">
                <a:solidFill>
                  <a:srgbClr val="888888"/>
                </a:solidFill>
              </a:defRPr>
            </a:lvl1pPr>
          </a:lstStyle>
          <a:p>
            <a:fld id="{CEA3F48D-BE4B-4002-B2AE-9B282F483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7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15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5" name="Shape 155"/>
          <p:cNvSpPr>
            <a:spLocks noChangeArrowheads="1"/>
          </p:cNvSpPr>
          <p:nvPr/>
        </p:nvSpPr>
        <p:spPr bwMode="auto">
          <a:xfrm>
            <a:off x="0" y="6335184"/>
            <a:ext cx="9144000" cy="6561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6" name="Shape 156"/>
          <p:cNvSpPr txBox="1">
            <a:spLocks noGrp="1"/>
          </p:cNvSpPr>
          <p:nvPr>
            <p:ph type="title"/>
          </p:nvPr>
        </p:nvSpPr>
        <p:spPr bwMode="auto">
          <a:xfrm>
            <a:off x="822325" y="285752"/>
            <a:ext cx="7543800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7" name="Shape 157"/>
          <p:cNvSpPr txBox="1">
            <a:spLocks noGrp="1"/>
          </p:cNvSpPr>
          <p:nvPr>
            <p:ph type="body" idx="1"/>
          </p:nvPr>
        </p:nvSpPr>
        <p:spPr bwMode="auto">
          <a:xfrm>
            <a:off x="822325" y="1845733"/>
            <a:ext cx="7543800" cy="40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8" name="Shape 158"/>
          <p:cNvSpPr txBox="1">
            <a:spLocks noGrp="1"/>
          </p:cNvSpPr>
          <p:nvPr>
            <p:ph type="dt" idx="10"/>
          </p:nvPr>
        </p:nvSpPr>
        <p:spPr bwMode="auto">
          <a:xfrm>
            <a:off x="822325" y="6460067"/>
            <a:ext cx="18542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79" name="Shape 159"/>
          <p:cNvSpPr txBox="1">
            <a:spLocks noGrp="1"/>
          </p:cNvSpPr>
          <p:nvPr>
            <p:ph type="ftr" idx="11"/>
          </p:nvPr>
        </p:nvSpPr>
        <p:spPr bwMode="auto">
          <a:xfrm>
            <a:off x="2765426" y="6460067"/>
            <a:ext cx="3616325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80" name="Shape 160"/>
          <p:cNvSpPr txBox="1">
            <a:spLocks noGrp="1"/>
          </p:cNvSpPr>
          <p:nvPr>
            <p:ph type="sldNum" idx="12"/>
          </p:nvPr>
        </p:nvSpPr>
        <p:spPr bwMode="auto">
          <a:xfrm>
            <a:off x="7424738" y="6460067"/>
            <a:ext cx="98425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25000"/>
              <a:buFont typeface="Calibri" panose="020F0502020204030204" pitchFamily="34" charset="0"/>
              <a:buNone/>
              <a:defRPr sz="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6C161DB2-7451-4DAD-AF86-D6C44B70B349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3081" name="Shape 161"/>
          <p:cNvCxnSpPr>
            <a:cxnSpLocks noChangeShapeType="1"/>
          </p:cNvCxnSpPr>
          <p:nvPr/>
        </p:nvCxnSpPr>
        <p:spPr bwMode="auto">
          <a:xfrm>
            <a:off x="895350" y="1737784"/>
            <a:ext cx="7475538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82" name="Shape 162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588000"/>
            <a:ext cx="1416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8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dl.org/wp-content/uploads/downloads/2015/08/TDLDataManagementWorkingGroupReport_Aug2015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datascience.iq.harvard.edu/dataverse" TargetMode="External"/><Relationship Id="rId7" Type="http://schemas.openxmlformats.org/officeDocument/2006/relationships/hyperlink" Target="http://iq.harvard.edu/" TargetMode="External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thedata.org/DVN-software" TargetMode="External"/><Relationship Id="rId4" Type="http://schemas.openxmlformats.org/officeDocument/2006/relationships/hyperlink" Target="https://github.com/IQSS/dataver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72524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S2U6g6v6uc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rce11.org/group/joint-declaration-data-citation-principles-fina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urr.purdue.edu/" TargetMode="External"/><Relationship Id="rId2" Type="http://schemas.openxmlformats.org/officeDocument/2006/relationships/hyperlink" Target="https://www.youtube.com/watch?v=Yw0IJj7FqA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purr.purdue.edu/about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hubzero.org/getstarted" TargetMode="External"/><Relationship Id="rId7" Type="http://schemas.openxmlformats.org/officeDocument/2006/relationships/hyperlink" Target="http://www.youtube.com/watch?v=vtNUeZQjxGI&amp;feature=player_detailpage&amp;list=UU3mtPIKTwVJeXkwjpC8msGw" TargetMode="External"/><Relationship Id="rId2" Type="http://schemas.openxmlformats.org/officeDocument/2006/relationships/hyperlink" Target="https://hubzer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y4GwV5KCf8" TargetMode="External"/><Relationship Id="rId5" Type="http://schemas.openxmlformats.org/officeDocument/2006/relationships/hyperlink" Target="https://hubzero.org/hosting" TargetMode="External"/><Relationship Id="rId4" Type="http://schemas.openxmlformats.org/officeDocument/2006/relationships/hyperlink" Target="https://hubzero.org/downloa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50OWkz4Kc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ucLUIROND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hyperlink" Target="https://tdl.org/wp-content/uploads/downloads/2016/09/TDL-DIWG-Final-Report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82408192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tool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rentz@txstate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library.txstate.edu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datascience.iq.harvard.edu/dataverse" TargetMode="External"/><Relationship Id="rId13" Type="http://schemas.openxmlformats.org/officeDocument/2006/relationships/hyperlink" Target="https://www.force11.org/group/joint-declaration-data-citation-principles-final" TargetMode="External"/><Relationship Id="rId3" Type="http://schemas.openxmlformats.org/officeDocument/2006/relationships/hyperlink" Target="http://www.arl.org/focus-areas/public-access-policies#.VoaV0I-cFzo" TargetMode="External"/><Relationship Id="rId7" Type="http://schemas.openxmlformats.org/officeDocument/2006/relationships/hyperlink" Target="http://thedata.org/" TargetMode="External"/><Relationship Id="rId12" Type="http://schemas.openxmlformats.org/officeDocument/2006/relationships/hyperlink" Target="http://www.duracloud.org/" TargetMode="External"/><Relationship Id="rId2" Type="http://schemas.openxmlformats.org/officeDocument/2006/relationships/hyperlink" Target="http://www.arl.org/focus-areas/e-research/data-access-management-and-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gitalpreservation.gov/partners/chronopolis.html" TargetMode="External"/><Relationship Id="rId11" Type="http://schemas.openxmlformats.org/officeDocument/2006/relationships/hyperlink" Target="http://www.dpn.org/" TargetMode="External"/><Relationship Id="rId5" Type="http://schemas.openxmlformats.org/officeDocument/2006/relationships/hyperlink" Target="https://dmptool.org/" TargetMode="External"/><Relationship Id="rId15" Type="http://schemas.openxmlformats.org/officeDocument/2006/relationships/hyperlink" Target="https://hubzero.org/" TargetMode="External"/><Relationship Id="rId10" Type="http://schemas.openxmlformats.org/officeDocument/2006/relationships/hyperlink" Target="http://blogs.lib.purdue.edu/dil/the-twelve-dil-competencies/" TargetMode="External"/><Relationship Id="rId4" Type="http://schemas.openxmlformats.org/officeDocument/2006/relationships/hyperlink" Target="http://www.nature.com/news/1-500-scientists-lift-the-lid-on-reproducibility-1.19970" TargetMode="External"/><Relationship Id="rId9" Type="http://schemas.openxmlformats.org/officeDocument/2006/relationships/hyperlink" Target="http://www.datainfolit.org/dilguide/" TargetMode="External"/><Relationship Id="rId14" Type="http://schemas.openxmlformats.org/officeDocument/2006/relationships/hyperlink" Target="https://purr.purdue.edu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sc-uk.org/docs/guide.pdf" TargetMode="External"/><Relationship Id="rId13" Type="http://schemas.openxmlformats.org/officeDocument/2006/relationships/hyperlink" Target="https://tdl.org/training/webinars/" TargetMode="External"/><Relationship Id="rId3" Type="http://schemas.openxmlformats.org/officeDocument/2006/relationships/hyperlink" Target="http://www.clir.org/pubs/reports/pub160" TargetMode="External"/><Relationship Id="rId7" Type="http://schemas.openxmlformats.org/officeDocument/2006/relationships/hyperlink" Target="http://www.whitehouse.gov/sites/default/files/microsites/ostp/ostp_public_access_memo_2013.pdf" TargetMode="External"/><Relationship Id="rId12" Type="http://schemas.openxmlformats.org/officeDocument/2006/relationships/hyperlink" Target="https://tdl-ir.tdl.org/tdl-ir/bitstream/handle/2249.1/68438/TDLDataManagementWorkingGroupReport_Aug2015.pdf?sequence=1&amp;isAllowed=y" TargetMode="External"/><Relationship Id="rId2" Type="http://schemas.openxmlformats.org/officeDocument/2006/relationships/hyperlink" Target="http://figshare.com/" TargetMode="External"/><Relationship Id="rId16" Type="http://schemas.openxmlformats.org/officeDocument/2006/relationships/hyperlink" Target="http://www.infotoday.com/cilmag/apr16/Uzwyshyn--Research-Data-Repositories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n.nmc.org/media/2014-nmc-horizon-report-library-EN.pdf" TargetMode="External"/><Relationship Id="rId11" Type="http://schemas.openxmlformats.org/officeDocument/2006/relationships/hyperlink" Target="https://tdl.org/2016/09/release-texas-digital-library-dataverse-implementation-working-group-final-report/" TargetMode="External"/><Relationship Id="rId5" Type="http://schemas.openxmlformats.org/officeDocument/2006/relationships/hyperlink" Target="http://www.alastore.ala.org/detail.aspx?ID=10737" TargetMode="External"/><Relationship Id="rId15" Type="http://schemas.openxmlformats.org/officeDocument/2006/relationships/hyperlink" Target="https://youtu.be/e-Lzt-S3xEM" TargetMode="External"/><Relationship Id="rId10" Type="http://schemas.openxmlformats.org/officeDocument/2006/relationships/hyperlink" Target="http://data.tdl.org/" TargetMode="External"/><Relationship Id="rId4" Type="http://schemas.openxmlformats.org/officeDocument/2006/relationships/hyperlink" Target="https://www.youtube.com/watch?v=rvbrW7S2fes" TargetMode="External"/><Relationship Id="rId9" Type="http://schemas.openxmlformats.org/officeDocument/2006/relationships/hyperlink" Target="http://www.dcc.ac.uk/events/research-data-management-forum-rdmf/rdmf10-research-data-management-arts-and-humanities" TargetMode="External"/><Relationship Id="rId14" Type="http://schemas.openxmlformats.org/officeDocument/2006/relationships/hyperlink" Target="https://tdl-ir.tdl.org/tdl-ir/bitstream/handle/2249.1/76365/2016-10-06-Launching-TDR.pdf?sequence=1&amp;isAllowed=y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1-500-scientists-lift-the-lid-on-reproducibility-1.19970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66800"/>
            <a:ext cx="8763000" cy="1470025"/>
          </a:xfrm>
        </p:spPr>
        <p:txBody>
          <a:bodyPr>
            <a:noAutofit/>
          </a:bodyPr>
          <a:lstStyle/>
          <a:p>
            <a:r>
              <a:rPr lang="en-US" dirty="0"/>
              <a:t>Developing and Implementing  An </a:t>
            </a:r>
            <a:br>
              <a:rPr lang="en-US" dirty="0"/>
            </a:br>
            <a:r>
              <a:rPr lang="en-US" dirty="0"/>
              <a:t>Online Research Data Repository</a:t>
            </a:r>
            <a:br>
              <a:rPr lang="en-US" dirty="0"/>
            </a:br>
            <a:r>
              <a:rPr lang="en-US" sz="3200" dirty="0"/>
              <a:t>for Your University or College Campus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5791200"/>
            <a:ext cx="2667000" cy="838200"/>
          </a:xfrm>
        </p:spPr>
        <p:txBody>
          <a:bodyPr>
            <a:normAutofit/>
          </a:bodyPr>
          <a:lstStyle/>
          <a:p>
            <a:r>
              <a:rPr lang="en-US" sz="1100" b="1" dirty="0">
                <a:solidFill>
                  <a:schemeClr val="tx1"/>
                </a:solidFill>
              </a:rPr>
              <a:t>Ray Uzwyshyn, Ph.D. MBA MLIS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Director, Collections and Digital Services, </a:t>
            </a:r>
          </a:p>
          <a:p>
            <a:r>
              <a:rPr lang="en-US" sz="1100" dirty="0">
                <a:solidFill>
                  <a:schemeClr val="tx1"/>
                </a:solidFill>
              </a:rPr>
              <a:t>Texas State University Libraries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2883"/>
            <a:ext cx="4876800" cy="2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66" y="3657600"/>
            <a:ext cx="3222017" cy="1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Research Data Repository </a:t>
            </a:r>
            <a:br>
              <a:rPr lang="en-US" b="1" dirty="0"/>
            </a:br>
            <a:r>
              <a:rPr lang="en-US" b="1" dirty="0"/>
              <a:t>Software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477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 be hosted or installed on a university’s server</a:t>
            </a:r>
          </a:p>
          <a:p>
            <a:r>
              <a:rPr lang="en-US" dirty="0"/>
              <a:t>Each software contains different ranges of management, collaborative options</a:t>
            </a:r>
          </a:p>
          <a:p>
            <a:r>
              <a:rPr lang="en-US" dirty="0"/>
              <a:t>Open source and proprietary options</a:t>
            </a:r>
          </a:p>
          <a:p>
            <a:r>
              <a:rPr lang="en-US" dirty="0"/>
              <a:t>Ingestion of Various Data Types </a:t>
            </a:r>
            <a:br>
              <a:rPr lang="en-US" dirty="0"/>
            </a:br>
            <a:r>
              <a:rPr lang="en-US" sz="2000" dirty="0"/>
              <a:t>(from Excel to SPSS to more esoteric disciplinary specific formats)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374" y="1752600"/>
            <a:ext cx="1981200" cy="15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8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228" y="1954486"/>
            <a:ext cx="4572000" cy="55553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System Performance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Robustness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Usability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platform availability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an active open source community</a:t>
            </a:r>
            <a:endParaRPr lang="en-US" b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b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b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Conclusion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: The group recommends that TDL adopt </a:t>
            </a: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Harvard’s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 to facilitate the discovery of research data.</a:t>
            </a: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07240"/>
            <a:r>
              <a:rPr lang="en-US" dirty="0">
                <a:latin typeface="Myriad Pro" panose="020B0503030403020204" pitchFamily="34" charset="0"/>
              </a:rPr>
              <a:t> </a:t>
            </a:r>
          </a:p>
          <a:p>
            <a:pPr marR="107240"/>
            <a:br>
              <a:rPr lang="en-US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endParaRPr lang="en-US" sz="1000" dirty="0">
              <a:latin typeface="Myriad Pro" panose="020B0503030403020204" pitchFamily="34" charset="0"/>
            </a:endParaRPr>
          </a:p>
          <a:p>
            <a:endParaRPr lang="en-US" sz="300" dirty="0">
              <a:latin typeface="Myriad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4206" y="199509"/>
            <a:ext cx="6553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 algn="ctr"/>
            <a:r>
              <a:rPr lang="en-US" sz="3200" b="1" dirty="0">
                <a:solidFill>
                  <a:srgbClr val="3D3D3D"/>
                </a:solidFill>
                <a:latin typeface="Calibri" panose="020F0502020204030204" pitchFamily="34" charset="0"/>
              </a:rPr>
              <a:t>Environmental Scan of Current Possibilities for Your Institution</a:t>
            </a:r>
            <a:endParaRPr lang="en-US" sz="2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52" y="5420650"/>
            <a:ext cx="2667000" cy="955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15" y="1590388"/>
            <a:ext cx="3505200" cy="4117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5703" y="5730037"/>
            <a:ext cx="230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Data Repository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Working Group Report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4206" y="6346891"/>
            <a:ext cx="184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3D3D"/>
                </a:solidFill>
                <a:latin typeface="Calibri" panose="020F0502020204030204" pitchFamily="34" charset="0"/>
              </a:rPr>
              <a:t>(August 28, 2015)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Dataverse</a:t>
            </a:r>
            <a:r>
              <a:rPr lang="en-US" dirty="0"/>
              <a:t> </a:t>
            </a:r>
            <a:br>
              <a:rPr lang="en-US" dirty="0"/>
            </a:br>
            <a:r>
              <a:rPr lang="en-US" sz="3100" dirty="0"/>
              <a:t>Harvard’s Open Source Research Data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514600"/>
            <a:ext cx="6324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hlinkClick r:id="rId2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Software framework that enables institutions to host research data repositories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Allows data sharing, control, persistent data citation, data publishing and versioning management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Social Sciences Beginnings (IQSS)</a:t>
            </a:r>
            <a:br>
              <a:rPr lang="en-US" sz="1800" dirty="0"/>
            </a:br>
            <a:r>
              <a:rPr lang="en-US" sz="1800" dirty="0">
                <a:hlinkClick r:id="rId3"/>
              </a:rPr>
              <a:t>Data Science</a:t>
            </a:r>
            <a:r>
              <a:rPr lang="en-US" sz="1800" dirty="0"/>
              <a:t> (site)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http://thedata.org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Dataverse Open Source Download </a:t>
            </a:r>
            <a:r>
              <a:rPr lang="en-US" sz="1800" dirty="0"/>
              <a:t>(</a:t>
            </a:r>
            <a:r>
              <a:rPr lang="en-US" sz="1800" dirty="0" err="1"/>
              <a:t>Github</a:t>
            </a:r>
            <a:r>
              <a:rPr lang="en-US" sz="1800" dirty="0"/>
              <a:t>), </a:t>
            </a:r>
            <a:r>
              <a:rPr lang="en-US" sz="1800" dirty="0">
                <a:hlinkClick r:id="rId5"/>
              </a:rPr>
              <a:t>Software Background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39" y="1740408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ojects.iq.harvard.edu/files/thedata_new2/files/iqsslogo2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14763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Dataverse Network Architecture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3104"/>
            <a:ext cx="476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Why the Dataverse Network? </a:t>
            </a:r>
          </a:p>
          <a:p>
            <a:r>
              <a:rPr lang="en-US" dirty="0">
                <a:hlinkClick r:id="rId3"/>
              </a:rPr>
              <a:t>(silent video overview)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Open Journal Systems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Dataverse Integration </a:t>
            </a:r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b="1" dirty="0"/>
              <a:t>Research Study Data</a:t>
            </a:r>
            <a:br>
              <a:rPr lang="en-US" b="1" dirty="0"/>
            </a:br>
            <a:r>
              <a:rPr lang="en-US" sz="1400" dirty="0"/>
              <a:t>Data Set Files</a:t>
            </a:r>
            <a:endParaRPr lang="en-US" sz="1400" b="1" dirty="0"/>
          </a:p>
          <a:p>
            <a:r>
              <a:rPr lang="en-US" sz="1400" dirty="0"/>
              <a:t>Metadata ( Data Describing the data)</a:t>
            </a:r>
            <a:br>
              <a:rPr lang="en-US" sz="1400" dirty="0"/>
            </a:br>
            <a:r>
              <a:rPr lang="en-US" sz="1400" dirty="0"/>
              <a:t>Paratextual Research Material</a:t>
            </a:r>
            <a:br>
              <a:rPr lang="en-US" sz="1400" dirty="0"/>
            </a:br>
            <a:r>
              <a:rPr lang="en-US" sz="1400" dirty="0"/>
              <a:t>(Methodology, Field Notes etc.)</a:t>
            </a:r>
            <a:br>
              <a:rPr lang="en-US" sz="1400" dirty="0"/>
            </a:br>
            <a:r>
              <a:rPr lang="en-US" sz="1400" dirty="0"/>
              <a:t>Graph Data Files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68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Dataverse</a:t>
            </a:r>
            <a:r>
              <a:rPr lang="en-US" dirty="0"/>
              <a:t> Data Citation </a:t>
            </a:r>
            <a:br>
              <a:rPr lang="en-US" dirty="0"/>
            </a:br>
            <a:r>
              <a:rPr lang="en-US" dirty="0"/>
              <a:t>and Metadata Example</a:t>
            </a:r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1"/>
            <a:ext cx="7570338" cy="55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8194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6477000"/>
            <a:ext cx="1600200" cy="38100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42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Dataverse Metadata Example</a:t>
            </a:r>
            <a:br>
              <a:rPr lang="en-US" dirty="0"/>
            </a:br>
            <a:r>
              <a:rPr lang="en-US" sz="2700" dirty="0"/>
              <a:t>(From the Simple to Complex)</a:t>
            </a:r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28600" y="1371600"/>
            <a:ext cx="2417064" cy="6858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43" y="6329164"/>
            <a:ext cx="7770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Metadata Schemas Supported: </a:t>
            </a:r>
            <a:r>
              <a:rPr lang="en-US" sz="1400" dirty="0" err="1"/>
              <a:t>GeoSpatial</a:t>
            </a:r>
            <a:r>
              <a:rPr lang="en-US" sz="1400" dirty="0"/>
              <a:t>, Life Sciences, Astronomy and Physics, Georeferenced Data</a:t>
            </a:r>
          </a:p>
        </p:txBody>
      </p:sp>
    </p:spTree>
    <p:extLst>
      <p:ext uri="{BB962C8B-B14F-4D97-AF65-F5344CB8AC3E}">
        <p14:creationId xmlns:p14="http://schemas.microsoft.com/office/powerpoint/2010/main" val="238203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48" y="3830527"/>
            <a:ext cx="3963303" cy="927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1591056" cy="104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106" y="5791200"/>
            <a:ext cx="752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https://www.force11.org/group/joint-declaration-data-citation-principles-final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33165"/>
            <a:ext cx="671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Data Citation Principles</a:t>
            </a:r>
          </a:p>
        </p:txBody>
      </p:sp>
    </p:spTree>
    <p:extLst>
      <p:ext uri="{BB962C8B-B14F-4D97-AF65-F5344CB8AC3E}">
        <p14:creationId xmlns:p14="http://schemas.microsoft.com/office/powerpoint/2010/main" val="1015770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PURR and Hubzero: Purdue’s Data Management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225" y="4343400"/>
            <a:ext cx="2590800" cy="2113321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Purr: Purdue University Research Repository</a:t>
            </a:r>
            <a:r>
              <a:rPr lang="en-US" sz="1400" dirty="0"/>
              <a:t> (video)</a:t>
            </a:r>
          </a:p>
          <a:p>
            <a:r>
              <a:rPr lang="en-US" sz="1400" dirty="0">
                <a:hlinkClick r:id="rId3"/>
              </a:rPr>
              <a:t>Purr Site (Proprietary to University)</a:t>
            </a:r>
            <a:endParaRPr lang="en-US" sz="1400" dirty="0"/>
          </a:p>
          <a:p>
            <a:r>
              <a:rPr lang="en-US" sz="1400" dirty="0">
                <a:hlinkClick r:id="rId4"/>
              </a:rPr>
              <a:t>Purr Background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1.) Create Data Management Plans</a:t>
            </a:r>
          </a:p>
          <a:p>
            <a:r>
              <a:rPr lang="en-US" dirty="0"/>
              <a:t>2) Collaborate with other Researchers</a:t>
            </a:r>
          </a:p>
          <a:p>
            <a:r>
              <a:rPr lang="en-US" dirty="0"/>
              <a:t>3) Publish Data Sets  (Purdue can publish a DOI: Digital Object Identifier for Data Sets)</a:t>
            </a:r>
            <a:br>
              <a:rPr lang="en-US" dirty="0"/>
            </a:br>
            <a:r>
              <a:rPr lang="en-US" dirty="0"/>
              <a:t>Useful For Citation</a:t>
            </a:r>
            <a:br>
              <a:rPr lang="en-US" dirty="0"/>
            </a:br>
            <a:r>
              <a:rPr lang="en-US" dirty="0"/>
              <a:t>4) Archive Data Sets</a:t>
            </a:r>
          </a:p>
          <a:p>
            <a:endParaRPr lang="en-US" dirty="0"/>
          </a:p>
          <a:p>
            <a:r>
              <a:rPr lang="en-US" dirty="0"/>
              <a:t>Boilerplate text for data management proposals available</a:t>
            </a:r>
          </a:p>
          <a:p>
            <a:endParaRPr lang="en-US" dirty="0"/>
          </a:p>
          <a:p>
            <a:r>
              <a:rPr lang="en-US" dirty="0"/>
              <a:t>Purr is part of Hubzero platform for scientific collaboration (Originally Nanohub)</a:t>
            </a:r>
          </a:p>
        </p:txBody>
      </p:sp>
      <p:pic>
        <p:nvPicPr>
          <p:cNvPr id="1026" name="Picture 2" descr="screen shot of this site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0304"/>
            <a:ext cx="3905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08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Hubzero: Open Source Platform for Scientific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5638800"/>
            <a:ext cx="50292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hlinkClick r:id="rId2"/>
              </a:rPr>
              <a:t>https://hubzero.org/</a:t>
            </a:r>
            <a:endParaRPr lang="en-US" sz="1600" dirty="0"/>
          </a:p>
          <a:p>
            <a:r>
              <a:rPr lang="en-US" sz="1600" dirty="0">
                <a:hlinkClick r:id="rId3"/>
              </a:rPr>
              <a:t>Getting Started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Downloadable</a:t>
            </a:r>
            <a:r>
              <a:rPr lang="en-US" sz="1600" dirty="0"/>
              <a:t> and </a:t>
            </a:r>
            <a:r>
              <a:rPr lang="en-US" sz="1600" dirty="0">
                <a:hlinkClick r:id="rId5"/>
              </a:rPr>
              <a:t>Hosted Options</a:t>
            </a:r>
            <a:endParaRPr lang="en-US" sz="1600" dirty="0"/>
          </a:p>
          <a:p>
            <a:r>
              <a:rPr lang="en-US" sz="1600" dirty="0">
                <a:hlinkClick r:id="rId6"/>
              </a:rPr>
              <a:t>Hubzero Video</a:t>
            </a:r>
            <a:r>
              <a:rPr lang="en-US" sz="1600" dirty="0"/>
              <a:t>, </a:t>
            </a:r>
            <a:r>
              <a:rPr lang="en-US" sz="1600" dirty="0">
                <a:hlinkClick r:id="rId7"/>
              </a:rPr>
              <a:t>Hubzero2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828800"/>
            <a:ext cx="3334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Collaboration and Data Management</a:t>
            </a:r>
            <a:br>
              <a:rPr lang="en-US" dirty="0"/>
            </a:br>
            <a:r>
              <a:rPr lang="en-US" dirty="0"/>
              <a:t>Solution</a:t>
            </a:r>
          </a:p>
          <a:p>
            <a:endParaRPr lang="en-US" dirty="0"/>
          </a:p>
          <a:p>
            <a:r>
              <a:rPr lang="en-US" b="1" dirty="0"/>
              <a:t>Research Data Types</a:t>
            </a:r>
            <a:br>
              <a:rPr lang="en-US" dirty="0"/>
            </a:br>
            <a:r>
              <a:rPr lang="en-US" dirty="0"/>
              <a:t>Spreadsheets</a:t>
            </a:r>
            <a:br>
              <a:rPr lang="en-US" dirty="0"/>
            </a:br>
            <a:r>
              <a:rPr lang="en-US" dirty="0"/>
              <a:t>Instrument or Sensor Readings</a:t>
            </a:r>
            <a:br>
              <a:rPr lang="en-US" dirty="0"/>
            </a:br>
            <a:r>
              <a:rPr lang="en-US" dirty="0"/>
              <a:t>Software Source Code</a:t>
            </a:r>
            <a:br>
              <a:rPr lang="en-US" dirty="0"/>
            </a:br>
            <a:r>
              <a:rPr lang="en-US" dirty="0"/>
              <a:t>Surveys</a:t>
            </a:r>
            <a:br>
              <a:rPr lang="en-US" dirty="0"/>
            </a:br>
            <a:r>
              <a:rPr lang="en-US" dirty="0"/>
              <a:t>Interview Transcripts</a:t>
            </a:r>
            <a:br>
              <a:rPr lang="en-US" dirty="0"/>
            </a:br>
            <a:r>
              <a:rPr lang="en-US" dirty="0"/>
              <a:t>Images and Audiovisual Files</a:t>
            </a:r>
          </a:p>
        </p:txBody>
      </p:sp>
      <p:pic>
        <p:nvPicPr>
          <p:cNvPr id="1027" name="Picture 3" descr="C:\Users\R_U15\Desktop\Nanohub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160561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9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Figshare/Cloud based/Proprietary</a:t>
            </a:r>
          </a:p>
        </p:txBody>
      </p:sp>
      <p:pic>
        <p:nvPicPr>
          <p:cNvPr id="1026" name="Picture 2" descr="http://upload.wikimedia.org/wikipedia/en/a/aa/Figshar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9" y="2286000"/>
            <a:ext cx="29718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00" y="1905000"/>
            <a:ext cx="45983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Repository where users make their research</a:t>
            </a:r>
          </a:p>
          <a:p>
            <a:r>
              <a:rPr lang="en-US" dirty="0"/>
              <a:t>available in citable, shareable and discoverable</a:t>
            </a:r>
          </a:p>
          <a:p>
            <a:r>
              <a:rPr lang="en-US" dirty="0"/>
              <a:t>manner</a:t>
            </a:r>
          </a:p>
          <a:p>
            <a:endParaRPr lang="en-US" dirty="0"/>
          </a:p>
          <a:p>
            <a:r>
              <a:rPr lang="en-US" dirty="0"/>
              <a:t>Figures, datasets, media, papers, posters</a:t>
            </a:r>
          </a:p>
          <a:p>
            <a:r>
              <a:rPr lang="en-US" dirty="0"/>
              <a:t>presentations and file sets can be disseminated</a:t>
            </a:r>
          </a:p>
          <a:p>
            <a:r>
              <a:rPr lang="en-US" dirty="0"/>
              <a:t>In a way that the current scholarly publishing</a:t>
            </a:r>
          </a:p>
          <a:p>
            <a:r>
              <a:rPr lang="en-US" dirty="0"/>
              <a:t>Model does not allow</a:t>
            </a:r>
          </a:p>
          <a:p>
            <a:endParaRPr lang="en-US" dirty="0"/>
          </a:p>
          <a:p>
            <a:r>
              <a:rPr lang="en-US" dirty="0"/>
              <a:t>Open Source Platform for Sharing Research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Figshare</a:t>
            </a:r>
            <a:r>
              <a:rPr lang="en-US" dirty="0"/>
              <a:t> (video)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Figshare for Institutions </a:t>
            </a:r>
            <a:r>
              <a:rPr lang="en-US" dirty="0"/>
              <a:t>(Video)</a:t>
            </a:r>
          </a:p>
        </p:txBody>
      </p:sp>
    </p:spTree>
    <p:extLst>
      <p:ext uri="{BB962C8B-B14F-4D97-AF65-F5344CB8AC3E}">
        <p14:creationId xmlns:p14="http://schemas.microsoft.com/office/powerpoint/2010/main" val="236303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Online Data Research Repositories</a:t>
            </a:r>
            <a:br>
              <a:rPr lang="en-US" b="1" dirty="0"/>
            </a:br>
            <a:r>
              <a:rPr lang="en-US" b="1" dirty="0"/>
              <a:t>What are They?</a:t>
            </a:r>
            <a:br>
              <a:rPr lang="en-US" b="1" dirty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6388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000" dirty="0"/>
              <a:t>Online Way to Manage a Researcher’s Data/Metadata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Permalinking</a:t>
            </a:r>
            <a:r>
              <a:rPr lang="en-US" sz="2000" dirty="0"/>
              <a:t> Strategy for Online Data Citation/Access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Way to Manage Federal Grant Compliance</a:t>
            </a:r>
            <a:br>
              <a:rPr lang="en-US" sz="2400" dirty="0"/>
            </a:br>
            <a:endParaRPr lang="en-US" sz="1300" dirty="0"/>
          </a:p>
          <a:p>
            <a:r>
              <a:rPr lang="en-US" sz="2000" dirty="0"/>
              <a:t>Long Term Data Archiving, Preservation, Sharing Strategy</a:t>
            </a:r>
          </a:p>
          <a:p>
            <a:endParaRPr lang="en-US" sz="1300" dirty="0"/>
          </a:p>
          <a:p>
            <a:endParaRPr lang="en-US" sz="2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828800"/>
            <a:ext cx="317885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Figshare Features </a:t>
            </a:r>
            <a:br>
              <a:rPr lang="en-US" dirty="0"/>
            </a:br>
            <a:r>
              <a:rPr lang="en-US" dirty="0"/>
              <a:t>(Cloud Based/Proprietary)</a:t>
            </a:r>
          </a:p>
        </p:txBody>
      </p:sp>
      <p:pic>
        <p:nvPicPr>
          <p:cNvPr id="4098" name="Picture 2" descr="C:\Users\R_U15\Desktop\Figsh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533144"/>
            <a:ext cx="7629525" cy="52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7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1"/>
          <p:cNvSpPr txBox="1">
            <a:spLocks/>
          </p:cNvSpPr>
          <p:nvPr/>
        </p:nvSpPr>
        <p:spPr>
          <a:xfrm>
            <a:off x="0" y="151788"/>
            <a:ext cx="9067800" cy="22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554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522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698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Developing and Testing Your Data Repository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TDL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Dataverse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Implementation Working Group (August 2015 – December 2016)</a:t>
            </a: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705"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25000"/>
              <a:buFont typeface="Calibri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" marR="0" lvl="0" indent="-127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11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23"/>
          <p:cNvSpPr txBox="1"/>
          <p:nvPr/>
        </p:nvSpPr>
        <p:spPr>
          <a:xfrm>
            <a:off x="673554" y="1352141"/>
            <a:ext cx="3803529" cy="12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2400" kern="0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-US" b="1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Charge</a:t>
            </a:r>
            <a:r>
              <a:rPr lang="en-US" sz="2400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Pilot test, assess, and launch a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consortial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repository for research data archiving and management.</a:t>
            </a:r>
          </a:p>
        </p:txBody>
      </p:sp>
      <p:grpSp>
        <p:nvGrpSpPr>
          <p:cNvPr id="7" name="Shape 424"/>
          <p:cNvGrpSpPr/>
          <p:nvPr/>
        </p:nvGrpSpPr>
        <p:grpSpPr>
          <a:xfrm>
            <a:off x="4726500" y="1136573"/>
            <a:ext cx="4309200" cy="5752800"/>
            <a:chOff x="7880338" y="140075"/>
            <a:chExt cx="4309200" cy="5752800"/>
          </a:xfrm>
        </p:grpSpPr>
        <p:sp>
          <p:nvSpPr>
            <p:cNvPr id="8" name="Shape 425"/>
            <p:cNvSpPr/>
            <p:nvPr/>
          </p:nvSpPr>
          <p:spPr>
            <a:xfrm>
              <a:off x="7880338" y="140075"/>
              <a:ext cx="4309200" cy="527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426"/>
            <p:cNvSpPr txBox="1"/>
            <p:nvPr/>
          </p:nvSpPr>
          <p:spPr>
            <a:xfrm>
              <a:off x="8057912" y="4934375"/>
              <a:ext cx="19098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Sub-Committees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427"/>
            <p:cNvSpPr txBox="1"/>
            <p:nvPr/>
          </p:nvSpPr>
          <p:spPr>
            <a:xfrm>
              <a:off x="8144012" y="1338125"/>
              <a:ext cx="17376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Group members</a:t>
              </a:r>
            </a:p>
          </p:txBody>
        </p:sp>
        <p:sp>
          <p:nvSpPr>
            <p:cNvPr id="11" name="Shape 428"/>
            <p:cNvSpPr txBox="1"/>
            <p:nvPr/>
          </p:nvSpPr>
          <p:spPr>
            <a:xfrm>
              <a:off x="8144012" y="3216050"/>
              <a:ext cx="17376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Texas Universities</a:t>
              </a:r>
            </a:p>
          </p:txBody>
        </p:sp>
        <p:cxnSp>
          <p:nvCxnSpPr>
            <p:cNvPr id="12" name="Shape 429"/>
            <p:cNvCxnSpPr/>
            <p:nvPr/>
          </p:nvCxnSpPr>
          <p:spPr>
            <a:xfrm flipH="1">
              <a:off x="10052559" y="538284"/>
              <a:ext cx="19800" cy="4668600"/>
            </a:xfrm>
            <a:prstGeom prst="straightConnector1">
              <a:avLst/>
            </a:prstGeom>
            <a:noFill/>
            <a:ln w="19050" cap="flat" cmpd="sng">
              <a:solidFill>
                <a:srgbClr val="323232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13" name="Shape 430"/>
            <p:cNvSpPr/>
            <p:nvPr/>
          </p:nvSpPr>
          <p:spPr>
            <a:xfrm>
              <a:off x="8547662" y="538274"/>
              <a:ext cx="974541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F2936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4" name="Shape 431"/>
            <p:cNvSpPr/>
            <p:nvPr/>
          </p:nvSpPr>
          <p:spPr>
            <a:xfrm>
              <a:off x="8743676" y="4025711"/>
              <a:ext cx="26913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latin typeface="Oswald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>
                <a:ln w="9525" cap="flat" cmpd="sng">
                  <a:solidFill>
                    <a:srgbClr val="32323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C2C21"/>
                </a:solidFill>
                <a:effectLst/>
                <a:uLnTx/>
                <a:uFillTx/>
                <a:latin typeface="Oswald"/>
                <a:cs typeface="Arial"/>
                <a:sym typeface="Arial"/>
              </a:endParaRPr>
            </a:p>
          </p:txBody>
        </p:sp>
        <p:sp>
          <p:nvSpPr>
            <p:cNvPr id="15" name="Shape 432"/>
            <p:cNvSpPr/>
            <p:nvPr/>
          </p:nvSpPr>
          <p:spPr>
            <a:xfrm>
              <a:off x="8797749" y="2476862"/>
              <a:ext cx="43012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7</a:t>
              </a:r>
            </a:p>
          </p:txBody>
        </p:sp>
        <p:pic>
          <p:nvPicPr>
            <p:cNvPr id="16" name="Shape 4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02000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14375" y="422982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4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87817" y="2682147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602000" y="345448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87817" y="1905818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09287" y="5005173"/>
              <a:ext cx="458299" cy="63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4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92314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4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01975" y="2671655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5012274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423556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3458856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710838" y="3185638"/>
            <a:ext cx="4712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Working Group </a:t>
            </a:r>
            <a:br>
              <a:rPr lang="en-US" dirty="0"/>
            </a:br>
            <a:r>
              <a:rPr lang="en-US" sz="1600" dirty="0"/>
              <a:t>&amp; Subcommittees: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Policy and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Workflows and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Budget/Business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 State Data Repository Symposium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297" y="5610992"/>
            <a:ext cx="269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Final Report October,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70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Texas Data Repository </a:t>
            </a:r>
            <a:br>
              <a:rPr lang="en-US" dirty="0"/>
            </a:br>
            <a:r>
              <a:rPr lang="en-US" sz="2000" dirty="0"/>
              <a:t>Texas Digital Library Initiative, 2014 -2016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788285" y="18288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TDL Consortium of 22 universities across Texas</a:t>
            </a:r>
            <a:br>
              <a:rPr lang="en-US" dirty="0"/>
            </a:br>
            <a:r>
              <a:rPr lang="en-US" dirty="0"/>
              <a:t>leveraging technological cooperation among  academic libraries,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4572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85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Many Planning Aspects of the New World of Data Research Repositories</a:t>
            </a:r>
          </a:p>
        </p:txBody>
      </p:sp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34" y="13717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Texas Data Repository </a:t>
            </a:r>
            <a:r>
              <a:rPr lang="en-US" sz="3600" dirty="0" err="1"/>
              <a:t>Consortial</a:t>
            </a:r>
            <a:r>
              <a:rPr lang="en-US" sz="3600" dirty="0"/>
              <a:t> Architecture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27" y="1700846"/>
            <a:ext cx="4267200" cy="478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7229" y="4419600"/>
            <a:ext cx="25443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Study Data</a:t>
            </a:r>
            <a:br>
              <a:rPr lang="en-US" b="1" dirty="0"/>
            </a:br>
            <a:br>
              <a:rPr lang="en-US" b="1" dirty="0"/>
            </a:br>
            <a:r>
              <a:rPr lang="en-US" sz="1400" dirty="0"/>
              <a:t>Data Set Files</a:t>
            </a:r>
            <a:endParaRPr lang="en-US" sz="1400" b="1" dirty="0"/>
          </a:p>
          <a:p>
            <a:r>
              <a:rPr lang="en-US" sz="1400" dirty="0"/>
              <a:t>Metadata ( Data Describing the data)</a:t>
            </a:r>
            <a:br>
              <a:rPr lang="en-US" sz="1400" dirty="0"/>
            </a:br>
            <a:r>
              <a:rPr lang="en-US" sz="1400" dirty="0"/>
              <a:t>Paratextual Research Material</a:t>
            </a:r>
            <a:br>
              <a:rPr lang="en-US" sz="1400" dirty="0"/>
            </a:br>
            <a:r>
              <a:rPr lang="en-US" sz="1200" dirty="0"/>
              <a:t>(Methodology, Field Notes , Multimedia, Graphs, Programs etc.)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4038600" y="5437681"/>
            <a:ext cx="1143000" cy="1295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3307654"/>
            <a:ext cx="1376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Institutions</a:t>
            </a:r>
            <a:br>
              <a:rPr lang="en-US" sz="1400" dirty="0"/>
            </a:br>
            <a:r>
              <a:rPr lang="en-US" sz="1400" dirty="0"/>
              <a:t>(i.e. </a:t>
            </a:r>
            <a:r>
              <a:rPr lang="en-US" sz="1400" b="1" dirty="0"/>
              <a:t>Texas State</a:t>
            </a:r>
            <a:r>
              <a:rPr lang="en-US" sz="14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6885" y="220980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TDL</a:t>
            </a:r>
          </a:p>
        </p:txBody>
      </p:sp>
    </p:spTree>
    <p:extLst>
      <p:ext uri="{BB962C8B-B14F-4D97-AF65-F5344CB8AC3E}">
        <p14:creationId xmlns:p14="http://schemas.microsoft.com/office/powerpoint/2010/main" val="3818197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76200" y="2196829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316078" y="228600"/>
            <a:ext cx="6582170" cy="11524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00800" y="4419600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5364804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7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596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609600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endParaRPr lang="en-US" dirty="0"/>
          </a:p>
          <a:p>
            <a:r>
              <a:rPr lang="en-US" dirty="0"/>
              <a:t>(UX Usability Focus)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25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456"/>
          <p:cNvSpPr>
            <a:spLocks noChangeArrowheads="1"/>
          </p:cNvSpPr>
          <p:nvPr/>
        </p:nvSpPr>
        <p:spPr bwMode="auto">
          <a:xfrm>
            <a:off x="0" y="3895725"/>
            <a:ext cx="9144000" cy="1733550"/>
          </a:xfrm>
          <a:prstGeom prst="rect">
            <a:avLst/>
          </a:prstGeom>
          <a:solidFill>
            <a:srgbClr val="FCE5C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73732" name="Shape 458"/>
          <p:cNvSpPr>
            <a:spLocks noChangeArrowheads="1"/>
          </p:cNvSpPr>
          <p:nvPr/>
        </p:nvSpPr>
        <p:spPr bwMode="auto">
          <a:xfrm>
            <a:off x="0" y="874714"/>
            <a:ext cx="9144000" cy="1290637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73734" name="Shape 460"/>
          <p:cNvSpPr txBox="1">
            <a:spLocks noChangeArrowheads="1"/>
          </p:cNvSpPr>
          <p:nvPr/>
        </p:nvSpPr>
        <p:spPr bwMode="auto">
          <a:xfrm>
            <a:off x="382589" y="1019902"/>
            <a:ext cx="2673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latin typeface="Calibri" panose="020F0502020204030204" pitchFamily="34" charset="0"/>
                <a:sym typeface="Calibri" panose="020F0502020204030204" pitchFamily="34" charset="0"/>
              </a:rPr>
              <a:t>Texas Data Repository</a:t>
            </a:r>
          </a:p>
        </p:txBody>
      </p:sp>
      <p:pic>
        <p:nvPicPr>
          <p:cNvPr id="73735" name="Shape 461" descr="person--gn-trinity-maroon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2849563"/>
            <a:ext cx="339725" cy="4683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73736" name="Shape 46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849563"/>
            <a:ext cx="311150" cy="468312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</p:pic>
      <p:pic>
        <p:nvPicPr>
          <p:cNvPr id="73737" name="Shape 463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Shape 464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26085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Shape 465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799013"/>
            <a:ext cx="336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Shape 466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Shape 467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849563"/>
            <a:ext cx="336550" cy="468312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</p:pic>
      <p:pic>
        <p:nvPicPr>
          <p:cNvPr id="73742" name="Shape 468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937126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Shape 469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Shape 470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481513"/>
            <a:ext cx="3111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Shape 471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3307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Shape 47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48641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7" name="Shape 473"/>
          <p:cNvSpPr txBox="1">
            <a:spLocks noChangeArrowheads="1"/>
          </p:cNvSpPr>
          <p:nvPr/>
        </p:nvSpPr>
        <p:spPr bwMode="auto">
          <a:xfrm>
            <a:off x="136525" y="2881313"/>
            <a:ext cx="25082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Member Libraries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(service &amp; outreach)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pic>
        <p:nvPicPr>
          <p:cNvPr id="73748" name="Shape 47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008063"/>
            <a:ext cx="9461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9" name="Shape 475"/>
          <p:cNvSpPr txBox="1">
            <a:spLocks noChangeArrowheads="1"/>
          </p:cNvSpPr>
          <p:nvPr/>
        </p:nvSpPr>
        <p:spPr bwMode="auto">
          <a:xfrm>
            <a:off x="136526" y="4216400"/>
            <a:ext cx="20034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Researchers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(deposit, search, publish)</a:t>
            </a:r>
          </a:p>
        </p:txBody>
      </p:sp>
      <p:cxnSp>
        <p:nvCxnSpPr>
          <p:cNvPr id="73750" name="Shape 476"/>
          <p:cNvCxnSpPr>
            <a:cxnSpLocks noChangeShapeType="1"/>
            <a:stCxn id="73738" idx="0"/>
            <a:endCxn id="73735" idx="2"/>
          </p:cNvCxnSpPr>
          <p:nvPr/>
        </p:nvCxnSpPr>
        <p:spPr bwMode="auto">
          <a:xfrm rot="10800000" flipH="1">
            <a:off x="2538414" y="3317876"/>
            <a:ext cx="758825" cy="9429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1" name="Shape 477"/>
          <p:cNvCxnSpPr>
            <a:cxnSpLocks noChangeShapeType="1"/>
            <a:stCxn id="73739" idx="0"/>
            <a:endCxn id="73735" idx="2"/>
          </p:cNvCxnSpPr>
          <p:nvPr/>
        </p:nvCxnSpPr>
        <p:spPr bwMode="auto">
          <a:xfrm rot="10800000" flipH="1">
            <a:off x="3208338" y="3317875"/>
            <a:ext cx="88900" cy="148113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2" name="Shape 478"/>
          <p:cNvCxnSpPr>
            <a:cxnSpLocks noChangeShapeType="1"/>
            <a:stCxn id="73740" idx="0"/>
            <a:endCxn id="73748" idx="2"/>
          </p:cNvCxnSpPr>
          <p:nvPr/>
        </p:nvCxnSpPr>
        <p:spPr bwMode="auto">
          <a:xfrm rot="10800000" flipH="1">
            <a:off x="3525839" y="1954214"/>
            <a:ext cx="1444625" cy="23764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3" name="Shape 479"/>
          <p:cNvCxnSpPr>
            <a:cxnSpLocks noChangeShapeType="1"/>
            <a:stCxn id="73735" idx="0"/>
            <a:endCxn id="73748" idx="2"/>
          </p:cNvCxnSpPr>
          <p:nvPr/>
        </p:nvCxnSpPr>
        <p:spPr bwMode="auto">
          <a:xfrm rot="10800000" flipH="1">
            <a:off x="3297239" y="1954213"/>
            <a:ext cx="1673225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4" name="Shape 480"/>
          <p:cNvCxnSpPr>
            <a:cxnSpLocks noChangeShapeType="1"/>
            <a:stCxn id="73737" idx="0"/>
            <a:endCxn id="73741" idx="2"/>
          </p:cNvCxnSpPr>
          <p:nvPr/>
        </p:nvCxnSpPr>
        <p:spPr bwMode="auto">
          <a:xfrm rot="10800000" flipH="1">
            <a:off x="4624388" y="3317876"/>
            <a:ext cx="366712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5" name="Shape 481"/>
          <p:cNvCxnSpPr>
            <a:cxnSpLocks noChangeShapeType="1"/>
            <a:stCxn id="73742" idx="0"/>
            <a:endCxn id="73741" idx="2"/>
          </p:cNvCxnSpPr>
          <p:nvPr/>
        </p:nvCxnSpPr>
        <p:spPr bwMode="auto">
          <a:xfrm rot="10800000">
            <a:off x="4991101" y="3317875"/>
            <a:ext cx="168275" cy="16192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6" name="Shape 482"/>
          <p:cNvCxnSpPr>
            <a:cxnSpLocks noChangeShapeType="1"/>
            <a:stCxn id="73743" idx="0"/>
            <a:endCxn id="73741" idx="2"/>
          </p:cNvCxnSpPr>
          <p:nvPr/>
        </p:nvCxnSpPr>
        <p:spPr bwMode="auto">
          <a:xfrm rot="10800000">
            <a:off x="4991100" y="3317876"/>
            <a:ext cx="731838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7" name="Shape 483"/>
          <p:cNvCxnSpPr>
            <a:cxnSpLocks noChangeShapeType="1"/>
            <a:stCxn id="73744" idx="0"/>
            <a:endCxn id="73748" idx="2"/>
          </p:cNvCxnSpPr>
          <p:nvPr/>
        </p:nvCxnSpPr>
        <p:spPr bwMode="auto">
          <a:xfrm rot="10800000">
            <a:off x="4970463" y="1952625"/>
            <a:ext cx="2125662" cy="252888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8" name="Shape 484"/>
          <p:cNvCxnSpPr>
            <a:cxnSpLocks noChangeShapeType="1"/>
            <a:stCxn id="73746" idx="0"/>
            <a:endCxn id="73748" idx="2"/>
          </p:cNvCxnSpPr>
          <p:nvPr/>
        </p:nvCxnSpPr>
        <p:spPr bwMode="auto">
          <a:xfrm rot="10800000">
            <a:off x="4970464" y="1954214"/>
            <a:ext cx="2911475" cy="29098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9" name="Shape 485"/>
          <p:cNvCxnSpPr>
            <a:cxnSpLocks noChangeShapeType="1"/>
            <a:stCxn id="73745" idx="0"/>
            <a:endCxn id="73748" idx="2"/>
          </p:cNvCxnSpPr>
          <p:nvPr/>
        </p:nvCxnSpPr>
        <p:spPr bwMode="auto">
          <a:xfrm rot="10800000">
            <a:off x="4970463" y="1952626"/>
            <a:ext cx="3333750" cy="23780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0" name="Shape 486"/>
          <p:cNvCxnSpPr>
            <a:cxnSpLocks noChangeShapeType="1"/>
            <a:stCxn id="73736" idx="0"/>
            <a:endCxn id="73748" idx="2"/>
          </p:cNvCxnSpPr>
          <p:nvPr/>
        </p:nvCxnSpPr>
        <p:spPr bwMode="auto">
          <a:xfrm rot="10800000">
            <a:off x="4970464" y="1954213"/>
            <a:ext cx="25225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1" name="Shape 487"/>
          <p:cNvCxnSpPr>
            <a:cxnSpLocks noChangeShapeType="1"/>
            <a:stCxn id="73741" idx="0"/>
            <a:endCxn id="73748" idx="2"/>
          </p:cNvCxnSpPr>
          <p:nvPr/>
        </p:nvCxnSpPr>
        <p:spPr bwMode="auto">
          <a:xfrm rot="10800000">
            <a:off x="4970464" y="1954213"/>
            <a:ext cx="206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36525" y="5883958"/>
            <a:ext cx="917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Service Models         </a:t>
            </a:r>
            <a:r>
              <a:rPr lang="en-US" dirty="0"/>
              <a:t>1) </a:t>
            </a:r>
            <a:r>
              <a:rPr lang="en-US" b="1" dirty="0"/>
              <a:t>Mixed     </a:t>
            </a:r>
            <a:r>
              <a:rPr lang="en-US" dirty="0"/>
              <a:t>            2) </a:t>
            </a:r>
            <a:r>
              <a:rPr lang="en-US" b="1" dirty="0"/>
              <a:t>Mediated         </a:t>
            </a:r>
            <a:r>
              <a:rPr lang="en-US" dirty="0"/>
              <a:t>      3) </a:t>
            </a:r>
            <a:r>
              <a:rPr lang="en-US" b="1" dirty="0"/>
              <a:t>Unmediated (Direct)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80737" y="10332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Repository Service Models</a:t>
            </a:r>
          </a:p>
        </p:txBody>
      </p:sp>
    </p:spTree>
    <p:extLst>
      <p:ext uri="{BB962C8B-B14F-4D97-AF65-F5344CB8AC3E}">
        <p14:creationId xmlns:p14="http://schemas.microsoft.com/office/powerpoint/2010/main" val="1085762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94694902"/>
              </p:ext>
            </p:extLst>
          </p:nvPr>
        </p:nvGraphicFramePr>
        <p:xfrm>
          <a:off x="1487905" y="1209307"/>
          <a:ext cx="6496250" cy="4304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Up Arrow 1"/>
          <p:cNvSpPr/>
          <p:nvPr/>
        </p:nvSpPr>
        <p:spPr>
          <a:xfrm>
            <a:off x="6642589" y="2391509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Up Arrow 4"/>
          <p:cNvSpPr/>
          <p:nvPr/>
        </p:nvSpPr>
        <p:spPr>
          <a:xfrm>
            <a:off x="4395328" y="2404698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Up Arrow 5"/>
          <p:cNvSpPr/>
          <p:nvPr/>
        </p:nvSpPr>
        <p:spPr>
          <a:xfrm>
            <a:off x="2148067" y="2404697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Up Arrow 6"/>
          <p:cNvSpPr/>
          <p:nvPr/>
        </p:nvSpPr>
        <p:spPr>
          <a:xfrm>
            <a:off x="6694516" y="3881805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Up Arrow 7"/>
          <p:cNvSpPr/>
          <p:nvPr/>
        </p:nvSpPr>
        <p:spPr>
          <a:xfrm>
            <a:off x="3400970" y="3881805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591068" y="1376230"/>
            <a:ext cx="5667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1.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373995"/>
            <a:ext cx="6925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Texas State Data Repository Architecture</a:t>
            </a:r>
          </a:p>
        </p:txBody>
      </p:sp>
    </p:spTree>
    <p:extLst>
      <p:ext uri="{BB962C8B-B14F-4D97-AF65-F5344CB8AC3E}">
        <p14:creationId xmlns:p14="http://schemas.microsoft.com/office/powerpoint/2010/main" val="251807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Size Does Not Fit All </a:t>
            </a:r>
            <a:br>
              <a:rPr lang="en-US" dirty="0"/>
            </a:br>
            <a:r>
              <a:rPr lang="en-US" dirty="0"/>
              <a:t>Data Project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Types of Data Projects (Sizes)</a:t>
            </a:r>
          </a:p>
          <a:p>
            <a:pPr marL="0" indent="0">
              <a:buNone/>
            </a:pPr>
            <a:r>
              <a:rPr lang="en-US" dirty="0"/>
              <a:t>1) Normal range</a:t>
            </a:r>
            <a:br>
              <a:rPr lang="en-US" dirty="0"/>
            </a:br>
            <a:r>
              <a:rPr lang="en-US" sz="1800" dirty="0"/>
              <a:t>Files/Data Fit on Server/Cloud, may be uploaded, </a:t>
            </a:r>
            <a:r>
              <a:rPr lang="en-US" sz="1800" dirty="0" err="1"/>
              <a:t>Dataverse</a:t>
            </a:r>
            <a:r>
              <a:rPr lang="en-US" sz="1800" dirty="0"/>
              <a:t>, Purr)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dirty="0"/>
              <a:t>2) Large Projects </a:t>
            </a:r>
            <a:br>
              <a:rPr lang="en-US" dirty="0"/>
            </a:br>
            <a:r>
              <a:rPr lang="en-US" sz="1800" dirty="0"/>
              <a:t>(Data may require  specialized university IT Support, i.e. terabyte/petabyte tape drives, Pointers possible)</a:t>
            </a:r>
            <a:br>
              <a:rPr lang="en-US" sz="1800" dirty="0"/>
            </a:br>
            <a:endParaRPr lang="en-US" sz="18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3) Huge Projects  </a:t>
            </a:r>
            <a:br>
              <a:rPr lang="en-US" dirty="0"/>
            </a:br>
            <a:r>
              <a:rPr lang="en-US" sz="1800" dirty="0"/>
              <a:t>(Projects require </a:t>
            </a:r>
            <a:r>
              <a:rPr lang="en-US" sz="1800" dirty="0" err="1"/>
              <a:t>consortial</a:t>
            </a:r>
            <a:r>
              <a:rPr lang="en-US" sz="1800" dirty="0"/>
              <a:t> possibilities, national models,  Texas Advanced Computer Center TAAC, DEEPN, </a:t>
            </a:r>
            <a:r>
              <a:rPr lang="en-US" sz="1800" dirty="0" err="1"/>
              <a:t>Duracloud</a:t>
            </a:r>
            <a:r>
              <a:rPr lang="en-US" sz="1800" dirty="0"/>
              <a:t>, AWS, Custom Solutions)</a:t>
            </a:r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Data Management Repositories Necessary?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Most major Federal grant agencies require data access as mandatory part of the grant proposal/oversite process.  (NIH, NSF, NEH, 2013 USDA)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00" y="2571250"/>
            <a:ext cx="6730120" cy="3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61605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Wordle of the Final NIH Statement on Sharing Research Data, Mandatory 2003</a:t>
            </a:r>
          </a:p>
        </p:txBody>
      </p:sp>
    </p:spTree>
    <p:extLst>
      <p:ext uri="{BB962C8B-B14F-4D97-AF65-F5344CB8AC3E}">
        <p14:creationId xmlns:p14="http://schemas.microsoft.com/office/powerpoint/2010/main" val="1521211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Plan</a:t>
            </a:r>
            <a:br>
              <a:rPr lang="en-US" dirty="0"/>
            </a:br>
            <a:r>
              <a:rPr lang="en-US" sz="3100" dirty="0"/>
              <a:t> Documentation/Policy Tool</a:t>
            </a:r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Overview Video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Customizable</a:t>
            </a:r>
            <a:br>
              <a:rPr lang="en-US" sz="1600" dirty="0"/>
            </a:br>
            <a:r>
              <a:rPr lang="en-US" sz="1600" dirty="0"/>
              <a:t>Plan Outline Tool</a:t>
            </a:r>
            <a:br>
              <a:rPr lang="en-US" sz="1600" dirty="0"/>
            </a:br>
            <a:r>
              <a:rPr lang="en-US" sz="1600" dirty="0"/>
              <a:t>Resource Links</a:t>
            </a:r>
            <a:br>
              <a:rPr lang="en-US" sz="1600" dirty="0"/>
            </a:br>
            <a:r>
              <a:rPr lang="en-US" sz="1600" dirty="0"/>
              <a:t>Supports All Major Funders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https://dmptool.org/</a:t>
            </a:r>
            <a:r>
              <a:rPr lang="it-IT" dirty="0"/>
              <a:t>   </a:t>
            </a:r>
          </a:p>
          <a:p>
            <a:r>
              <a:rPr lang="it-IT" dirty="0"/>
              <a:t>California Digital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5043" y="4778087"/>
            <a:ext cx="20372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Connections with</a:t>
            </a:r>
            <a:br>
              <a:rPr lang="en-US" dirty="0"/>
            </a:br>
            <a:r>
              <a:rPr lang="en-US" dirty="0"/>
              <a:t>Office of Sponsored</a:t>
            </a:r>
            <a:br>
              <a:rPr lang="en-US" dirty="0"/>
            </a:br>
            <a:r>
              <a:rPr lang="en-US" dirty="0"/>
              <a:t>Research and</a:t>
            </a:r>
            <a:br>
              <a:rPr lang="en-US" dirty="0"/>
            </a:br>
            <a:r>
              <a:rPr lang="en-US" dirty="0"/>
              <a:t>Other Relevant </a:t>
            </a:r>
            <a:br>
              <a:rPr lang="en-US" dirty="0"/>
            </a:br>
            <a:r>
              <a:rPr lang="en-US" dirty="0"/>
              <a:t>University Offices</a:t>
            </a:r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-45866" y="294836"/>
            <a:ext cx="8379668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600" dirty="0">
                <a:solidFill>
                  <a:srgbClr val="3F3F3F"/>
                </a:solidFill>
              </a:rPr>
              <a:t>Data Management Plan</a:t>
            </a:r>
            <a:r>
              <a:rPr lang="en-US" sz="3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Support</a:t>
            </a: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966609"/>
            <a:ext cx="3962400" cy="35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220004" y="2142781"/>
            <a:ext cx="3619196" cy="441960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repositories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D-Space</a:t>
            </a: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repositories, Texas Data Repository</a:t>
            </a: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Resource Infrastructure</a:t>
            </a:r>
            <a:b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Liaison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Liaison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Specialized Metadata Liaison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(Outreach)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Committee for Workflows, Standard &amp; Policies</a:t>
            </a:r>
          </a:p>
          <a:p>
            <a:pPr>
              <a:buClr>
                <a:srgbClr val="000000"/>
              </a:buClr>
              <a:buSzPct val="25000"/>
            </a:pP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Current/Future Hires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Visualization and Analytics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Librarian (Tableau, </a:t>
            </a:r>
            <a:r>
              <a:rPr lang="en-US" sz="15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Bayesia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Collections Librarian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(TDR </a:t>
            </a:r>
            <a:r>
              <a:rPr lang="en-US" sz="15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Dataverse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/D-Space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</a:b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219200" y="6400800"/>
            <a:ext cx="292476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8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http://www.whitehouse.gov/blog/2013/02/22/expanding-public-access-results-federally-funded-research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805791" y="1666527"/>
            <a:ext cx="2614613" cy="30008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Library Supports:</a:t>
            </a:r>
          </a:p>
        </p:txBody>
      </p:sp>
    </p:spTree>
    <p:extLst>
      <p:ext uri="{BB962C8B-B14F-4D97-AF65-F5344CB8AC3E}">
        <p14:creationId xmlns:p14="http://schemas.microsoft.com/office/powerpoint/2010/main" val="122188725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867" y="70366"/>
            <a:ext cx="885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Institutional Repository Connections </a:t>
            </a:r>
            <a:br>
              <a:rPr lang="en-US" sz="3600" b="1" dirty="0"/>
            </a:br>
            <a:r>
              <a:rPr lang="en-US" sz="2000" b="1" dirty="0"/>
              <a:t>(MIT, D-Space)</a:t>
            </a:r>
          </a:p>
        </p:txBody>
      </p:sp>
      <p:pic>
        <p:nvPicPr>
          <p:cNvPr id="5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6" y="1905000"/>
            <a:ext cx="587922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73718" y="5876476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https://digital.library.txstate.edu/</a:t>
            </a:r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592921" y="1869332"/>
            <a:ext cx="2219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Faculty publications, white papers, preprints, theses, dissertations, working projects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08" y="5737977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Larger Idea, </a:t>
            </a:r>
            <a:r>
              <a:rPr lang="en-US" dirty="0"/>
              <a:t>Grant Compliance, Enabling Faculty Research Online, Raising Research Visibility, </a:t>
            </a:r>
          </a:p>
        </p:txBody>
      </p:sp>
    </p:spTree>
    <p:extLst>
      <p:ext uri="{BB962C8B-B14F-4D97-AF65-F5344CB8AC3E}">
        <p14:creationId xmlns:p14="http://schemas.microsoft.com/office/powerpoint/2010/main" val="4065276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949035" y="287408"/>
            <a:ext cx="7391401" cy="112871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700" b="1" dirty="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7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lectronic Thesis and Dissertations (ETD) Repository (D-Space) Possibilities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4954621" y="3048000"/>
            <a:ext cx="2971799" cy="168507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Co-publish data sets in ETD (D-SPACE) and Data Repository, Links in metadata in D-SPACE and DATA REPOSITORY</a:t>
            </a: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2817668" y="6109754"/>
            <a:ext cx="4270664" cy="6586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Possible ETD (D-Space), VIREO, DATA REPOSITORY CONNECTIONS</a:t>
            </a: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035" y="2062264"/>
            <a:ext cx="2895600" cy="3730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83699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Repository Adoption Lifecycle</a:t>
            </a:r>
            <a:br>
              <a:rPr lang="en-US" dirty="0"/>
            </a:br>
            <a:r>
              <a:rPr lang="en-US" dirty="0"/>
              <a:t>(2017)</a:t>
            </a:r>
          </a:p>
        </p:txBody>
      </p:sp>
      <p:pic>
        <p:nvPicPr>
          <p:cNvPr id="3074" name="Picture 2" descr="C:\Users\Ray\Desktop\DataManagementRepositories\Graphics\DataRepositoryAdoptionLifecyc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77584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78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Further Links/References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63000" cy="4525963"/>
          </a:xfrm>
        </p:spPr>
        <p:txBody>
          <a:bodyPr>
            <a:noAutofit/>
          </a:bodyPr>
          <a:lstStyle/>
          <a:p>
            <a:r>
              <a:rPr lang="en-US" sz="1400" dirty="0"/>
              <a:t>ARL NSF Data Sharing Policy and Resource Links, </a:t>
            </a:r>
            <a:r>
              <a:rPr lang="en-US" sz="1400" dirty="0">
                <a:hlinkClick r:id="rId2"/>
              </a:rPr>
              <a:t>http://www.arl.org/focus-areas/e-research/data-access-management-and-sharing</a:t>
            </a:r>
            <a:endParaRPr lang="en-US" sz="1400" dirty="0"/>
          </a:p>
          <a:p>
            <a:r>
              <a:rPr lang="en-US" sz="1400" dirty="0"/>
              <a:t>ARL (White House Directives and Funded Research Data ) </a:t>
            </a:r>
            <a:r>
              <a:rPr lang="en-US" sz="1400" dirty="0">
                <a:hlinkClick r:id="rId3"/>
              </a:rPr>
              <a:t>http://www.arl.org/focus-areas/public-access-policies#.VoaV0I-cFzo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Borgman</a:t>
            </a:r>
            <a:r>
              <a:rPr lang="en-US" sz="1400" dirty="0"/>
              <a:t>, C. 2015.  </a:t>
            </a:r>
            <a:r>
              <a:rPr lang="en-US" sz="1400" i="1" dirty="0"/>
              <a:t>Big Data, Little Data, No Data. Scholarship in the Networked Age</a:t>
            </a:r>
            <a:r>
              <a:rPr lang="en-US" sz="1400" dirty="0"/>
              <a:t>.   MIT Press</a:t>
            </a:r>
          </a:p>
          <a:p>
            <a:r>
              <a:rPr lang="en-US" sz="1400" dirty="0"/>
              <a:t>Baker, </a:t>
            </a:r>
            <a:r>
              <a:rPr lang="en-US" sz="1400" dirty="0" err="1"/>
              <a:t>Monya</a:t>
            </a:r>
            <a:r>
              <a:rPr lang="en-US" sz="1400" dirty="0"/>
              <a:t>. 1500 Scientists Lift the Lid on Reproducibility. </a:t>
            </a:r>
            <a:r>
              <a:rPr lang="en-US" sz="1400" dirty="0">
                <a:hlinkClick r:id="rId4"/>
              </a:rPr>
              <a:t>www.nature.com/news/1-500-scientists-lift-the-lid-on-reproducibility-1.19970</a:t>
            </a:r>
            <a:endParaRPr lang="en-US" sz="1400" dirty="0"/>
          </a:p>
          <a:p>
            <a:r>
              <a:rPr lang="en-US" sz="1400" dirty="0"/>
              <a:t>Harris, Richard. (April 2017</a:t>
            </a:r>
            <a:r>
              <a:rPr lang="en-US" sz="1400" i="1" dirty="0"/>
              <a:t>). Rigor Mortis How Sloppy Science Creates Worthless Cures</a:t>
            </a:r>
            <a:endParaRPr lang="en-US" sz="1400" dirty="0"/>
          </a:p>
          <a:p>
            <a:r>
              <a:rPr lang="en-US" sz="1400" dirty="0"/>
              <a:t>California Digital Library DMT Tool: </a:t>
            </a:r>
            <a:r>
              <a:rPr lang="en-US" sz="1400" dirty="0">
                <a:hlinkClick r:id="rId5"/>
              </a:rPr>
              <a:t>https://dmptool.org/</a:t>
            </a:r>
            <a:r>
              <a:rPr lang="en-US" sz="1400" dirty="0"/>
              <a:t>  </a:t>
            </a:r>
          </a:p>
          <a:p>
            <a:r>
              <a:rPr lang="en-US" sz="1400" dirty="0" err="1"/>
              <a:t>Chronopolis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http://www.digitalpreservation.gov/partners/chronopolis.html</a:t>
            </a:r>
            <a:r>
              <a:rPr lang="en-US" sz="1400" dirty="0"/>
              <a:t>  </a:t>
            </a:r>
          </a:p>
          <a:p>
            <a:r>
              <a:rPr lang="en-US" sz="1400" dirty="0"/>
              <a:t>Data Reproducibility Crisis. Nature. </a:t>
            </a:r>
            <a:r>
              <a:rPr lang="en-US" sz="1400" dirty="0">
                <a:hlinkClick r:id="rId4"/>
              </a:rPr>
              <a:t>http://www.nature.com/news/1-500-scientists-lift-the-lid-on-reproducibility-1.19970</a:t>
            </a:r>
            <a:endParaRPr lang="en-US" sz="1400" dirty="0"/>
          </a:p>
          <a:p>
            <a:r>
              <a:rPr lang="en-US" sz="1400" dirty="0"/>
              <a:t>Dataverse. </a:t>
            </a:r>
            <a:r>
              <a:rPr lang="en-US" sz="1400" dirty="0">
                <a:hlinkClick r:id="rId7"/>
              </a:rPr>
              <a:t>http://thedata.org/</a:t>
            </a:r>
            <a:endParaRPr lang="en-US" sz="1400" dirty="0"/>
          </a:p>
          <a:p>
            <a:r>
              <a:rPr lang="en-US" sz="1400" dirty="0"/>
              <a:t>Dataverse (Data Science Site). </a:t>
            </a:r>
            <a:r>
              <a:rPr lang="en-US" sz="1400" dirty="0">
                <a:hlinkClick r:id="rId8"/>
              </a:rPr>
              <a:t>http://datascience.iq.harvard.edu/dataverse</a:t>
            </a:r>
            <a:endParaRPr lang="en-US" sz="1400" dirty="0"/>
          </a:p>
          <a:p>
            <a:r>
              <a:rPr lang="en-US" sz="1400" dirty="0"/>
              <a:t>Data Information Literacy Guide. </a:t>
            </a:r>
            <a:r>
              <a:rPr lang="en-US" sz="1400" dirty="0">
                <a:hlinkClick r:id="rId9"/>
              </a:rPr>
              <a:t>http://www.datainfolit.org/dilguide/</a:t>
            </a:r>
            <a:r>
              <a:rPr lang="en-US" sz="1400" dirty="0"/>
              <a:t>  </a:t>
            </a:r>
          </a:p>
          <a:p>
            <a:r>
              <a:rPr lang="en-US" sz="1400" dirty="0"/>
              <a:t>Data Information Literacy Competencies (Purdue). </a:t>
            </a:r>
            <a:r>
              <a:rPr lang="en-US" sz="1400" dirty="0">
                <a:hlinkClick r:id="rId10"/>
              </a:rPr>
              <a:t>http://blogs.lib.purdue.edu/dil/the-twelve-dil-competencies/</a:t>
            </a:r>
            <a:r>
              <a:rPr lang="en-US" sz="1400" dirty="0"/>
              <a:t>  </a:t>
            </a:r>
          </a:p>
          <a:p>
            <a:r>
              <a:rPr lang="en-US" sz="1400" dirty="0"/>
              <a:t>DPN (Digital Preservation Network) </a:t>
            </a:r>
            <a:r>
              <a:rPr lang="en-US" sz="1400" dirty="0">
                <a:hlinkClick r:id="rId11"/>
              </a:rPr>
              <a:t>http://www.dpn.org/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Duracloud</a:t>
            </a:r>
            <a:r>
              <a:rPr lang="en-US" sz="1400" dirty="0"/>
              <a:t>:  </a:t>
            </a:r>
            <a:r>
              <a:rPr lang="en-US" sz="1400" dirty="0">
                <a:hlinkClick r:id="rId12"/>
              </a:rPr>
              <a:t>http://www.duracloud.org/</a:t>
            </a:r>
            <a:r>
              <a:rPr lang="en-US" sz="1400" dirty="0"/>
              <a:t>   </a:t>
            </a:r>
          </a:p>
          <a:p>
            <a:r>
              <a:rPr lang="en-US" sz="1400" dirty="0"/>
              <a:t>Force 11. Data Citation Principles. </a:t>
            </a:r>
            <a:r>
              <a:rPr lang="en-US" sz="1400" dirty="0">
                <a:hlinkClick r:id="rId13"/>
              </a:rPr>
              <a:t>https://www.force11.org/group/joint-declaration-data-citation-principles-final</a:t>
            </a:r>
            <a:r>
              <a:rPr lang="en-US" sz="1400" dirty="0"/>
              <a:t> </a:t>
            </a:r>
          </a:p>
          <a:p>
            <a:r>
              <a:rPr lang="en-US" sz="1400" dirty="0"/>
              <a:t>Purr. (Purdue Institutional Data Repository). </a:t>
            </a:r>
            <a:r>
              <a:rPr lang="en-US" sz="1400" dirty="0">
                <a:hlinkClick r:id="rId14"/>
              </a:rPr>
              <a:t>https://purr.purdue.edu/</a:t>
            </a:r>
            <a:r>
              <a:rPr lang="en-US" sz="1400" dirty="0"/>
              <a:t>  </a:t>
            </a:r>
          </a:p>
          <a:p>
            <a:r>
              <a:rPr lang="en-US" sz="1400" dirty="0"/>
              <a:t>Hubzero. </a:t>
            </a:r>
            <a:r>
              <a:rPr lang="en-US" sz="1400" dirty="0">
                <a:hlinkClick r:id="rId15"/>
              </a:rPr>
              <a:t>https://hubzero.org/</a:t>
            </a:r>
            <a:r>
              <a:rPr lang="en-US" sz="1400" dirty="0"/>
              <a:t>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7"/>
            <a:ext cx="79248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Further Links/References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25963"/>
          </a:xfrm>
        </p:spPr>
        <p:txBody>
          <a:bodyPr>
            <a:noAutofit/>
          </a:bodyPr>
          <a:lstStyle/>
          <a:p>
            <a:r>
              <a:rPr lang="en-US" sz="1400" dirty="0" err="1"/>
              <a:t>Figshare</a:t>
            </a:r>
            <a:r>
              <a:rPr lang="en-US" sz="1400" dirty="0"/>
              <a:t>. </a:t>
            </a:r>
            <a:r>
              <a:rPr lang="en-US" sz="1400" dirty="0">
                <a:hlinkClick r:id="rId2"/>
              </a:rPr>
              <a:t>http://figshare.com/</a:t>
            </a:r>
            <a:r>
              <a:rPr lang="en-US" sz="1400" dirty="0"/>
              <a:t>  </a:t>
            </a:r>
          </a:p>
          <a:p>
            <a:r>
              <a:rPr lang="en-US" sz="1400" dirty="0"/>
              <a:t>ICPSR Data Management &amp; Curation. http://www.icpsr.umich.edu/icpsrweb/content/datamanagement/</a:t>
            </a:r>
          </a:p>
          <a:p>
            <a:r>
              <a:rPr lang="en-US" sz="1400" dirty="0"/>
              <a:t>Research Data Management. Principles, Practices, and Prospects (November 2013). </a:t>
            </a:r>
            <a:r>
              <a:rPr lang="en-US" sz="1400" i="1" dirty="0"/>
              <a:t>Council on Library and Information Resources</a:t>
            </a:r>
            <a:r>
              <a:rPr lang="en-US" sz="1400" dirty="0"/>
              <a:t>. </a:t>
            </a:r>
            <a:r>
              <a:rPr lang="en-US" sz="1400" dirty="0">
                <a:hlinkClick r:id="rId3"/>
              </a:rPr>
              <a:t>http://www.clir.org/pubs/reports/pub160</a:t>
            </a:r>
            <a:endParaRPr lang="en-US" sz="1400" dirty="0"/>
          </a:p>
          <a:p>
            <a:r>
              <a:rPr lang="en-US" sz="1400" dirty="0"/>
              <a:t>Cox, A. and </a:t>
            </a:r>
            <a:r>
              <a:rPr lang="en-US" sz="1400" dirty="0" err="1"/>
              <a:t>Pinfield</a:t>
            </a:r>
            <a:r>
              <a:rPr lang="en-US" sz="1400" dirty="0"/>
              <a:t>, S. Research Data Management and Libraries. </a:t>
            </a:r>
            <a:r>
              <a:rPr lang="en-US" sz="1400" dirty="0" err="1"/>
              <a:t>Jounral</a:t>
            </a:r>
            <a:r>
              <a:rPr lang="en-US" sz="1400" dirty="0"/>
              <a:t> of Librarianship and Information Science. June 2013. </a:t>
            </a:r>
          </a:p>
          <a:p>
            <a:r>
              <a:rPr lang="en-US" sz="1400" dirty="0"/>
              <a:t>Fearon, D &amp; Sallans, A. C. (January 2014).  Institutional Research Data Management: Policies, Planning, Services and Surveys.  Coalition for Networked Information. </a:t>
            </a:r>
            <a:r>
              <a:rPr lang="en-US" sz="1400" dirty="0">
                <a:hlinkClick r:id="rId4"/>
              </a:rPr>
              <a:t>https://www.youtube.com/watch?v=rvbrW7S2fes</a:t>
            </a:r>
            <a:r>
              <a:rPr lang="en-US" sz="1400" dirty="0"/>
              <a:t> (video presentation)</a:t>
            </a:r>
          </a:p>
          <a:p>
            <a:r>
              <a:rPr lang="en-US" sz="1400" dirty="0"/>
              <a:t>Data Management for Libraries: (LITA Guide) </a:t>
            </a:r>
            <a:r>
              <a:rPr lang="en-US" sz="1400" dirty="0">
                <a:hlinkClick r:id="rId5"/>
              </a:rPr>
              <a:t>http://www.alastore.ala.org/detail.aspx?ID=10737</a:t>
            </a:r>
            <a:r>
              <a:rPr lang="en-US" sz="1400" dirty="0"/>
              <a:t> </a:t>
            </a:r>
          </a:p>
          <a:p>
            <a:r>
              <a:rPr lang="en-US" sz="1400" i="1" dirty="0"/>
              <a:t>NMC Horizon Report:  2014 Library Edition.</a:t>
            </a:r>
            <a:r>
              <a:rPr lang="en-US" sz="1400" dirty="0"/>
              <a:t> </a:t>
            </a:r>
            <a:r>
              <a:rPr lang="en-US" sz="1400" u="sng" dirty="0">
                <a:hlinkClick r:id="rId6"/>
              </a:rPr>
              <a:t>http://cdn.nmc.org/media/2014-nmc-horizon-report-library-EN.pdf</a:t>
            </a:r>
            <a:endParaRPr lang="en-US" sz="1400" dirty="0"/>
          </a:p>
          <a:p>
            <a:r>
              <a:rPr lang="en-US" sz="1400" dirty="0"/>
              <a:t>“Research Data Management”.  pp. 6-7 and pp 24 – 45. </a:t>
            </a:r>
          </a:p>
          <a:p>
            <a:r>
              <a:rPr lang="en-US" sz="1400" dirty="0"/>
              <a:t>Holden, J.  Memorandum for Heads of Executive Departments and Agencies: Increasing Access to the Results of Federally Funded Research (2013). </a:t>
            </a:r>
            <a:r>
              <a:rPr lang="en-US" sz="1400" dirty="0">
                <a:hlinkClick r:id="rId7"/>
              </a:rPr>
              <a:t>http://www.whitehouse.gov/sites/default/files/microsites/ostp/ostp_public_access_memo_2013.pdf</a:t>
            </a:r>
            <a:endParaRPr lang="en-US" sz="1400" dirty="0"/>
          </a:p>
          <a:p>
            <a:r>
              <a:rPr lang="en-US" sz="1400" dirty="0"/>
              <a:t>Green, A. Macdonald, S and Rice, R. Policy-making for Research Data in Repositories: A Guide.  DISC-UK. </a:t>
            </a:r>
            <a:r>
              <a:rPr lang="en-US" sz="1400" dirty="0">
                <a:hlinkClick r:id="rId8"/>
              </a:rPr>
              <a:t>http://www.disc-uk.org/docs/guide.pdf</a:t>
            </a:r>
            <a:r>
              <a:rPr lang="en-US" sz="1400" dirty="0"/>
              <a:t> </a:t>
            </a:r>
          </a:p>
          <a:p>
            <a:r>
              <a:rPr lang="en-US" sz="1400" dirty="0"/>
              <a:t>Research Data Management in the Arts and Humanities (2013).  University of Oxford. </a:t>
            </a:r>
            <a:r>
              <a:rPr lang="en-US" sz="1400" dirty="0">
                <a:hlinkClick r:id="rId9"/>
              </a:rPr>
              <a:t>http://www.dcc.ac.uk/events/research-data-management-forum-rdmf/rdmf10-research-data-management-arts-and-humanities</a:t>
            </a:r>
            <a:r>
              <a:rPr lang="en-US" sz="1400" dirty="0"/>
              <a:t>  (Conference Presentations)</a:t>
            </a:r>
          </a:p>
          <a:p>
            <a:r>
              <a:rPr lang="en-US" sz="1400" b="1" dirty="0">
                <a:hlinkClick r:id="rId10"/>
              </a:rPr>
              <a:t>Texas Data Repository</a:t>
            </a:r>
            <a:r>
              <a:rPr lang="en-US" sz="1400" dirty="0"/>
              <a:t>. </a:t>
            </a:r>
            <a:r>
              <a:rPr lang="en-US" sz="1400" dirty="0">
                <a:hlinkClick r:id="rId11"/>
              </a:rPr>
              <a:t>TDR Final Report</a:t>
            </a:r>
            <a:r>
              <a:rPr lang="en-US" sz="1400" dirty="0"/>
              <a:t> (October, 2016), Selection Process, Aug. </a:t>
            </a:r>
            <a:r>
              <a:rPr lang="en-US" sz="1400" dirty="0">
                <a:hlinkClick r:id="rId12"/>
              </a:rPr>
              <a:t>2015</a:t>
            </a:r>
            <a:r>
              <a:rPr lang="en-US" sz="1400" dirty="0"/>
              <a:t>, Peace Williamson  et al. UT Arlington, </a:t>
            </a:r>
            <a:r>
              <a:rPr lang="en-US" sz="1400" dirty="0">
                <a:hlinkClick r:id="rId13"/>
              </a:rPr>
              <a:t>Data Competencies</a:t>
            </a:r>
            <a:r>
              <a:rPr lang="en-US" sz="1400" dirty="0"/>
              <a:t>. TDL  </a:t>
            </a:r>
            <a:r>
              <a:rPr lang="en-US" sz="1400" dirty="0">
                <a:hlinkClick r:id="rId14"/>
              </a:rPr>
              <a:t>Texas Data Repository Presentation</a:t>
            </a:r>
            <a:r>
              <a:rPr lang="en-US" sz="1400" dirty="0"/>
              <a:t>. </a:t>
            </a:r>
            <a:r>
              <a:rPr lang="en-US" sz="1400" dirty="0">
                <a:hlinkClick r:id="rId15"/>
              </a:rPr>
              <a:t>Video</a:t>
            </a:r>
            <a:r>
              <a:rPr lang="en-US" sz="1400" dirty="0"/>
              <a:t>., Kristy Park, Santi Thompson et al (October, 2016)</a:t>
            </a:r>
          </a:p>
          <a:p>
            <a:r>
              <a:rPr lang="en-US" sz="1400" b="1" dirty="0"/>
              <a:t>Uzwyshyn, R</a:t>
            </a:r>
            <a:r>
              <a:rPr lang="en-US" sz="1400" dirty="0"/>
              <a:t>. 2016. </a:t>
            </a:r>
            <a:r>
              <a:rPr lang="en-US" sz="1400" dirty="0">
                <a:hlinkClick r:id="rId16"/>
              </a:rPr>
              <a:t>Research Data Repositories: The What, When, Why and How of Data Research Repositories </a:t>
            </a:r>
            <a:r>
              <a:rPr lang="en-US" sz="1400" i="1" dirty="0"/>
              <a:t>Computers in Libraries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9583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/>
              <a:t>Comments/Questions</a:t>
            </a:r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9600"/>
            <a:ext cx="579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Pilot Study Responses</a:t>
            </a:r>
            <a:br>
              <a:rPr lang="en-US" sz="2800" b="1" dirty="0"/>
            </a:br>
            <a:r>
              <a:rPr lang="en-US" sz="2800" b="1" dirty="0"/>
              <a:t>Perceived Benefits of Data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Fulfill federal mandates for sharing publications and research 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Make research data more widely available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Statistics on downloads and citations of my 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Make my data </a:t>
            </a:r>
            <a:r>
              <a:rPr lang="en-US" sz="2400" dirty="0" err="1"/>
              <a:t>citeable</a:t>
            </a:r>
            <a:r>
              <a:rPr lang="en-US" sz="2400" dirty="0"/>
              <a:t> through the assignment of a DOI (digital object identifier)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Saving various versions of the dataset (data lifecycle)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Collecting all my data in one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08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616075" y="1153522"/>
            <a:ext cx="6143624" cy="491729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Collaboration Across Institutions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1616075" y="5302851"/>
            <a:ext cx="3257550" cy="2308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 (2008). Science 322: 1259-1262. </a:t>
            </a: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4" y="1645249"/>
            <a:ext cx="5959475" cy="34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09336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Data Management Repositories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Leverage and make available faculty, departmental and institutional research</a:t>
            </a:r>
          </a:p>
          <a:p>
            <a:r>
              <a:rPr lang="en-US" sz="2000" dirty="0"/>
              <a:t>Allow publication of negative data (less research replication)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/>
              <a:t>Wordle 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Data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1200" dirty="0"/>
              <a:t>Andreoli-Versbach, P., Mueller-Langer, F. (November 2014).  Open access to data: An ideal professed but not practiced. </a:t>
            </a:r>
            <a:r>
              <a:rPr lang="en-US" sz="1200" i="1" dirty="0"/>
              <a:t>Research Policy.</a:t>
            </a:r>
            <a:r>
              <a:rPr lang="en-US" sz="1200" dirty="0"/>
              <a:t>, 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82227"/>
            <a:ext cx="6000750" cy="5095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400800"/>
            <a:ext cx="4759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http://www.nature.com/news/1-500-scientists-lift-the-lid-on-reproducibility-1.19970</a:t>
            </a:r>
            <a:br>
              <a:rPr lang="en-US" sz="1000" dirty="0"/>
            </a:br>
            <a:r>
              <a:rPr lang="en-US" sz="1000" dirty="0"/>
              <a:t>Harris, Richard. (April 2017</a:t>
            </a:r>
            <a:r>
              <a:rPr lang="en-US" sz="1000" i="1" dirty="0"/>
              <a:t>). Rigor Mortis How Sloppy Science Creates Worthless Cures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3271" y="304800"/>
            <a:ext cx="68592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Research Data Reproducibility Crisis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dirty="0"/>
              <a:t>(Nature. 2016) </a:t>
            </a:r>
          </a:p>
        </p:txBody>
      </p:sp>
    </p:spTree>
    <p:extLst>
      <p:ext uri="{BB962C8B-B14F-4D97-AF65-F5344CB8AC3E}">
        <p14:creationId xmlns:p14="http://schemas.microsoft.com/office/powerpoint/2010/main" val="397836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Hubzero/Purr Customization</a:t>
            </a:r>
          </a:p>
        </p:txBody>
      </p:sp>
      <p:pic>
        <p:nvPicPr>
          <p:cNvPr id="2050" name="Picture 2" descr="C:\Users\R_U15\Desktop\PurrHubzeroCustom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5011"/>
            <a:ext cx="69596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32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5922"/>
            <a:ext cx="8229600" cy="4525963"/>
          </a:xfrm>
        </p:spPr>
        <p:txBody>
          <a:bodyPr/>
          <a:lstStyle/>
          <a:p>
            <a:r>
              <a:rPr lang="en-US" sz="2400" dirty="0"/>
              <a:t>Becoming Integral Part of Evolving Science, Social Science and Humanities Research Process (Promote accuracy, efficiency, sharing)</a:t>
            </a:r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6419088" cy="32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5800" y="6096000"/>
            <a:ext cx="7620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Wordle of the data management policy of the Office of Digital Humanities, National Endowment for the Humanities,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Research Data Repository Lifecycle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039"/>
            <a:ext cx="6221850" cy="56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Research Data  Repositories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Project specific </a:t>
            </a:r>
            <a:br>
              <a:rPr lang="en-US" dirty="0"/>
            </a:br>
            <a:r>
              <a:rPr lang="en-US" sz="2000" dirty="0"/>
              <a:t>(usually large single faculty/faculty team projects)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dirty="0"/>
              <a:t>2)Discipline specific</a:t>
            </a:r>
            <a:br>
              <a:rPr lang="en-US" dirty="0"/>
            </a:br>
            <a:r>
              <a:rPr lang="en-US" sz="2000" dirty="0"/>
              <a:t>(i.e. Purdue </a:t>
            </a:r>
            <a:r>
              <a:rPr lang="en-US" sz="2000" dirty="0" err="1"/>
              <a:t>Nanohub</a:t>
            </a:r>
            <a:r>
              <a:rPr lang="en-US" sz="2000" dirty="0"/>
              <a:t>/Nanotechnology, Archeological Data from Academic Center, etc. )</a:t>
            </a:r>
            <a:br>
              <a:rPr lang="en-US" sz="2000" dirty="0"/>
            </a:br>
            <a:endParaRPr lang="en-US" sz="2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3) Institutional Repository</a:t>
            </a:r>
            <a:br>
              <a:rPr lang="en-US" dirty="0"/>
            </a:br>
            <a:r>
              <a:rPr lang="en-US" sz="2000" dirty="0"/>
              <a:t>(either institution wide or </a:t>
            </a:r>
            <a:r>
              <a:rPr lang="en-US" sz="2000" dirty="0" err="1"/>
              <a:t>consortial</a:t>
            </a:r>
            <a:r>
              <a:rPr lang="en-US" sz="2000" dirty="0"/>
              <a:t>)</a:t>
            </a:r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7230"/>
            <a:ext cx="2873899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Academic Research Libraries Environmental Scan</a:t>
            </a:r>
            <a:br>
              <a:rPr lang="en-US" dirty="0"/>
            </a:br>
            <a:r>
              <a:rPr lang="en-US" sz="2700" dirty="0"/>
              <a:t>Online Data Research Repositories (CNI)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Fearon, D &amp; Sallans, A. C. (January 2014)  Institutional Research Data Management: Policies, Planning, Services and Surveys.  Coalition for Networked Information. </a:t>
            </a:r>
            <a:r>
              <a:rPr lang="en-US" dirty="0">
                <a:hlinkClick r:id="rId2"/>
              </a:rPr>
              <a:t>https://www.youtube.com/watch?v=rvbrW7S2fes</a:t>
            </a:r>
            <a:r>
              <a:rPr lang="en-US" dirty="0"/>
              <a:t>  (54 ARL Libraries currently offer data management services_)</a:t>
            </a:r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 and All-Purpose </a:t>
            </a:r>
            <a:br>
              <a:rPr lang="en-US" dirty="0"/>
            </a:br>
            <a:r>
              <a:rPr lang="en-US" dirty="0"/>
              <a:t>Data Repository Platforms</a:t>
            </a:r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Fearon, D &amp; Sallans, A. C. (January 2014)  Institutional Research Data Management: Policies, Planning, Services and Surveys.  Coalition for Networked Information. </a:t>
            </a:r>
            <a:r>
              <a:rPr lang="en-US" dirty="0">
                <a:hlinkClick r:id="rId3"/>
              </a:rPr>
              <a:t>https://www.youtube.com/watch?v=rvbrW7S2fes</a:t>
            </a:r>
            <a:r>
              <a:rPr lang="en-US" dirty="0"/>
              <a:t>  (54 ARL Libraries currently offer data management services_)</a:t>
            </a:r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1761</Words>
  <Application>Microsoft Office PowerPoint</Application>
  <PresentationFormat>On-screen Show (4:3)</PresentationFormat>
  <Paragraphs>274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Myriad Pro</vt:lpstr>
      <vt:lpstr>Oswald</vt:lpstr>
      <vt:lpstr>Times New Roman</vt:lpstr>
      <vt:lpstr>Office Theme</vt:lpstr>
      <vt:lpstr>Retrospect</vt:lpstr>
      <vt:lpstr>Developing and Implementing  An  Online Research Data Repository for Your University or College Campus</vt:lpstr>
      <vt:lpstr> Online Data Research Repositories What are They? </vt:lpstr>
      <vt:lpstr>Why are Data Management Repositories Necessary?</vt:lpstr>
      <vt:lpstr>What makes Data Management Repositories useful?</vt:lpstr>
      <vt:lpstr>Data Management Repositories</vt:lpstr>
      <vt:lpstr>The Research Data Repository Lifecycle</vt:lpstr>
      <vt:lpstr>Types of Research Data  Repositories </vt:lpstr>
      <vt:lpstr>Academic Research Libraries Environmental Scan Online Data Research Repositories (CNI) </vt:lpstr>
      <vt:lpstr>Specific and All-Purpose  Data Repository Platforms</vt:lpstr>
      <vt:lpstr>Research Data Repository  Software Characteristics</vt:lpstr>
      <vt:lpstr>PowerPoint Presentation</vt:lpstr>
      <vt:lpstr>Dataverse  Harvard’s Open Source Research Data Solution </vt:lpstr>
      <vt:lpstr>Dataverse Network Architecture</vt:lpstr>
      <vt:lpstr>Dataverse Data Citation  and Metadata Example</vt:lpstr>
      <vt:lpstr>Dataverse Metadata Example (From the Simple to Complex)</vt:lpstr>
      <vt:lpstr>PowerPoint Presentation</vt:lpstr>
      <vt:lpstr>PURR and Hubzero: Purdue’s Data Management System</vt:lpstr>
      <vt:lpstr>Hubzero: Open Source Platform for Scientific Collaboration</vt:lpstr>
      <vt:lpstr>Figshare/Cloud based/Proprietary</vt:lpstr>
      <vt:lpstr>Figshare Features  (Cloud Based/Proprietary)</vt:lpstr>
      <vt:lpstr>PowerPoint Presentation</vt:lpstr>
      <vt:lpstr>  Texas Data Repository  Texas Digital Library Initiative, 2014 -2016   </vt:lpstr>
      <vt:lpstr>The Many Planning Aspects of the New World of Data Research Repositories</vt:lpstr>
      <vt:lpstr>Texas Data Repository Consortial Architecture</vt:lpstr>
      <vt:lpstr>PowerPoint Presentation</vt:lpstr>
      <vt:lpstr>PowerPoint Presentation</vt:lpstr>
      <vt:lpstr>PowerPoint Presentation</vt:lpstr>
      <vt:lpstr>PowerPoint Presentation</vt:lpstr>
      <vt:lpstr>One Size Does Not Fit All  Data Project Needs</vt:lpstr>
      <vt:lpstr>Data Management Plan  Documentation/Policy Tool</vt:lpstr>
      <vt:lpstr>Data Management Plan Support</vt:lpstr>
      <vt:lpstr>PowerPoint Presentation</vt:lpstr>
      <vt:lpstr>Electronic Thesis and Dissertations (ETD) Repository (D-Space) Possibilities</vt:lpstr>
      <vt:lpstr>Data Repository Adoption Lifecycle (2017)</vt:lpstr>
      <vt:lpstr>Further Links/References</vt:lpstr>
      <vt:lpstr>Further Links/References</vt:lpstr>
      <vt:lpstr>Comments/Questions</vt:lpstr>
      <vt:lpstr>PowerPoint Presentation</vt:lpstr>
      <vt:lpstr>Collaboration Across Institutions</vt:lpstr>
      <vt:lpstr>Data Sharing</vt:lpstr>
      <vt:lpstr>PowerPoint Presentation</vt:lpstr>
      <vt:lpstr>Hubzero/Purr Customization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Evan</cp:lastModifiedBy>
  <cp:revision>113</cp:revision>
  <dcterms:created xsi:type="dcterms:W3CDTF">2014-08-25T18:02:54Z</dcterms:created>
  <dcterms:modified xsi:type="dcterms:W3CDTF">2017-05-01T18:33:37Z</dcterms:modified>
</cp:coreProperties>
</file>