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08" r:id="rId2"/>
    <p:sldId id="338" r:id="rId3"/>
    <p:sldId id="336" r:id="rId4"/>
    <p:sldId id="337" r:id="rId5"/>
    <p:sldId id="310" r:id="rId6"/>
    <p:sldId id="311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1" r:id="rId15"/>
    <p:sldId id="322" r:id="rId16"/>
    <p:sldId id="323" r:id="rId17"/>
    <p:sldId id="325" r:id="rId18"/>
    <p:sldId id="326" r:id="rId19"/>
    <p:sldId id="328" r:id="rId20"/>
    <p:sldId id="329" r:id="rId21"/>
    <p:sldId id="330" r:id="rId22"/>
    <p:sldId id="332" r:id="rId23"/>
    <p:sldId id="339" r:id="rId24"/>
    <p:sldId id="307" r:id="rId25"/>
    <p:sldId id="334" r:id="rId26"/>
    <p:sldId id="340" r:id="rId27"/>
    <p:sldId id="327" r:id="rId28"/>
    <p:sldId id="324" r:id="rId29"/>
    <p:sldId id="331" r:id="rId30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A55"/>
    <a:srgbClr val="FEEFB4"/>
    <a:srgbClr val="FDE25C"/>
    <a:srgbClr val="DF5C37"/>
    <a:srgbClr val="634460"/>
    <a:srgbClr val="B33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3" autoAdjust="0"/>
    <p:restoredTop sz="94660"/>
  </p:normalViewPr>
  <p:slideViewPr>
    <p:cSldViewPr>
      <p:cViewPr>
        <p:scale>
          <a:sx n="69" d="100"/>
          <a:sy n="69" d="100"/>
        </p:scale>
        <p:origin x="-787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3388"/>
          </a:xfrm>
          <a:prstGeom prst="rect">
            <a:avLst/>
          </a:prstGeom>
        </p:spPr>
        <p:txBody>
          <a:bodyPr vert="horz" lIns="86202" tIns="43102" rIns="86202" bIns="4310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3388"/>
          </a:xfrm>
          <a:prstGeom prst="rect">
            <a:avLst/>
          </a:prstGeom>
        </p:spPr>
        <p:txBody>
          <a:bodyPr vert="horz" lIns="86202" tIns="43102" rIns="86202" bIns="4310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40DB99E-E87B-436C-B6FE-4979E059120C}" type="datetimeFigureOut">
              <a:rPr lang="en-US"/>
              <a:pPr>
                <a:defRPr/>
              </a:pPr>
              <a:t>3/23/2016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1825"/>
            <a:ext cx="2773363" cy="433388"/>
          </a:xfrm>
          <a:prstGeom prst="rect">
            <a:avLst/>
          </a:prstGeom>
        </p:spPr>
        <p:txBody>
          <a:bodyPr vert="horz" lIns="86202" tIns="43102" rIns="86202" bIns="4310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850" y="8251825"/>
            <a:ext cx="2773363" cy="433388"/>
          </a:xfrm>
          <a:prstGeom prst="rect">
            <a:avLst/>
          </a:prstGeom>
        </p:spPr>
        <p:txBody>
          <a:bodyPr vert="horz" wrap="square" lIns="86202" tIns="43102" rIns="86202" bIns="4310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ACBEEDB-D968-444F-84B4-9C972F1CFB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163645F-4733-41D3-928D-0F072A9C5523}" type="datetimeFigureOut">
              <a:rPr lang="en-US"/>
              <a:pPr>
                <a:defRPr/>
              </a:pPr>
              <a:t>3/23/2016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28700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25913"/>
            <a:ext cx="5121275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063741E-8D6D-48AE-AE7B-B10FD2067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8344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276600"/>
            <a:ext cx="8686800" cy="1600200"/>
          </a:xfrm>
          <a:noFill/>
        </p:spPr>
        <p:txBody>
          <a:bodyPr>
            <a:normAutofit/>
          </a:bodyPr>
          <a:lstStyle>
            <a:lvl1pPr>
              <a:defRPr sz="3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105400"/>
            <a:ext cx="6400800" cy="1143000"/>
          </a:xfrm>
        </p:spPr>
        <p:txBody>
          <a:bodyPr>
            <a:normAutofit/>
          </a:bodyPr>
          <a:lstStyle>
            <a:lvl1pPr marL="0" indent="0" algn="r">
              <a:buNone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1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6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27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3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01912"/>
            <a:ext cx="4040188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905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01912"/>
            <a:ext cx="4041775" cy="37988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7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4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95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9zjf-y_ZFL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youtube.com/watch?v=JwTwa46BhcU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koHd01G3GI" TargetMode="External"/><Relationship Id="rId5" Type="http://schemas.openxmlformats.org/officeDocument/2006/relationships/hyperlink" Target="https://www.youtube.com/watch?v=Okr78MUrImI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www.youtube.com/watch?v=Rm4Cn9IDcS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handra.harvard.edu/blog/node/439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ib.ncsu.edu/huntlibrary/technology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KpKlh1-en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gsuVicT3F0" TargetMode="External"/><Relationship Id="rId5" Type="http://schemas.openxmlformats.org/officeDocument/2006/relationships/hyperlink" Target="http://www.edtechmagazine.com/higher/article/2013/01/university-illinois-chicago-virtual-realitys-cave-pioneer" TargetMode="External"/><Relationship Id="rId4" Type="http://schemas.openxmlformats.org/officeDocument/2006/relationships/hyperlink" Target="tps://www.microsoft.com/microsoft-hololens/en-u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acrl.ala.org/techconnect/?p=2340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www.google.com/url?sa=i&amp;rct=j&amp;q=&amp;esrc=s&amp;source=images&amp;cd=&amp;cad=rja&amp;uact=8&amp;docid=gQ93iDCPxCwDJM&amp;tbnid=y-Dd8yQSeUZKRM:&amp;ved=0CAUQjRw&amp;url=http://www.inthelibrarywiththeleadpipe.org/2013/the-library-as-incubator-project-wants-you-to-look-at-programming-as-collection-development/&amp;ei=3HLiU_HaGqSk8QGvnYCYAw&amp;bvm=bv.72197243,d.b2U&amp;psig=AFQjCNHfZkRH5882PeXPhIgLE2ZVnHrBqQ&amp;ust=14074357283076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docid=GFQ23DaDyB_RFM&amp;tbnid=VHqnu65aSCUUvM:&amp;ved=0CAUQjRw&amp;url=http://www.acohen.com/blog/?cat%3D5&amp;ei=Y3PiU9PZE7Gn8QGhyICIBw&amp;bvm=bv.72197243,d.aWw&amp;psig=AFQjCNGxSyWg8y7w7cMvbzIquDHRFeO5VQ&amp;ust=1407435964560921" TargetMode="External"/><Relationship Id="rId11" Type="http://schemas.openxmlformats.org/officeDocument/2006/relationships/hyperlink" Target="http://library-maker-culture.weebly.com/makerspaces-in-libraries.html" TargetMode="External"/><Relationship Id="rId5" Type="http://schemas.openxmlformats.org/officeDocument/2006/relationships/image" Target="../media/image24.jpeg"/><Relationship Id="rId10" Type="http://schemas.openxmlformats.org/officeDocument/2006/relationships/hyperlink" Target="http://oedb.org/ilibrarian/a-librarians-guide-to-makerspaces/" TargetMode="External"/><Relationship Id="rId4" Type="http://schemas.openxmlformats.org/officeDocument/2006/relationships/hyperlink" Target="http://www.google.com/url?sa=i&amp;rct=j&amp;q=&amp;esrc=s&amp;source=images&amp;cd=&amp;cad=rja&amp;uact=8&amp;docid=gQ93iDCPxCwDJM&amp;tbnid=y-Dd8yQSeUZKRM:&amp;ved=0CAUQjRw&amp;url=http://collegeofsanmateolibrary.blogspot.com/2013/05/may-makerspace-events.html&amp;ei=HnPiU__5Gobt8QGq0YDYBg&amp;bvm=bv.72197243,d.b2U&amp;psig=AFQjCNHfZkRH5882PeXPhIgLE2ZVnHrBqQ&amp;ust=1407435728307699" TargetMode="External"/><Relationship Id="rId9" Type="http://schemas.openxmlformats.org/officeDocument/2006/relationships/hyperlink" Target="https://www.youtube.com/watch?v=rFsAFwOD4X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google.com/url?sa=i&amp;rct=j&amp;q=&amp;esrc=s&amp;source=images&amp;cd=&amp;cad=rja&amp;uact=8&amp;docid=zy3hqpKYSfT06M&amp;tbnid=Nj7jWahimxvnHM:&amp;ved=0CAUQjRw&amp;url=http://www.situstudio.com/works/built/maker-space&amp;ei=XnniU6ubOsb58AHX9YHQBA&amp;bvm=bv.72197243,d.aWw&amp;psig=AFQjCNFuxGkZB0IfNILtho6thaEvhwGSEQ&amp;ust=14074371918997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2_V_67NtKcQ" TargetMode="External"/><Relationship Id="rId5" Type="http://schemas.openxmlformats.org/officeDocument/2006/relationships/hyperlink" Target="https://www.youtube.com/watch?feature=player_profilepage&amp;v=2Q1MtnGf5no" TargetMode="Externa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JUla8xJ5BM" TargetMode="External"/><Relationship Id="rId2" Type="http://schemas.openxmlformats.org/officeDocument/2006/relationships/hyperlink" Target="https://youtu.be/XXSaq9hLqN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://ondemandbooks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musing/id694382407?ls=1&amp;mt=8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m/url?sa=i&amp;rct=j&amp;q=&amp;esrc=s&amp;source=images&amp;cd=&amp;cad=rja&amp;uact=8&amp;docid=dBorrB7crGLsCM&amp;tbnid=Nblk7WAynsqurM:&amp;ved=0CAUQjRw&amp;url=http://www.dqindia.com/dataquest/news/198330/cisco-launches-network-convergence-power-internet-everything&amp;ei=C33iU9abL6af8AGe2IC4BQ&amp;bvm=bv.72197243,d.b2U&amp;psig=AFQjCNHU_c-xDmHGKZDbaYmenfY5Ek79iQ&amp;ust=14074382996328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m/url?sa=i&amp;rct=j&amp;q=&amp;esrc=s&amp;source=images&amp;cd=&amp;cad=rja&amp;uact=8&amp;docid=YQv5vA1ZDYmZZM&amp;tbnid=CR5P103man9gUM:&amp;ved=0CAUQjRw&amp;url=http://www.hammonds.gi/digital-signage&amp;ei=p5riU-c_tP7wAcvngegB&amp;bvm=bv.72197243,d.b2U&amp;psig=AFQjCNGPHXb7QgrBPJgrzbDWjUaXX2LQKA&amp;ust=140744595782617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youtu.be/uBTD7xH0T5g?t=61s" TargetMode="External"/><Relationship Id="rId3" Type="http://schemas.openxmlformats.org/officeDocument/2006/relationships/image" Target="../media/image36.jpeg"/><Relationship Id="rId7" Type="http://schemas.openxmlformats.org/officeDocument/2006/relationships/hyperlink" Target="http://youtu.be/BZEH12P5CU8?t=20s" TargetMode="External"/><Relationship Id="rId2" Type="http://schemas.openxmlformats.org/officeDocument/2006/relationships/hyperlink" Target="http://www.google.com/url?sa=i&amp;rct=j&amp;q=&amp;esrc=s&amp;source=images&amp;cd=&amp;cad=rja&amp;uact=8&amp;docid=PZtinjD0isLkMM&amp;tbnid=Tw_y08GnbFERKM:&amp;ved=0CAUQjRw&amp;url=http://cowork.rs/the-space/&amp;ei=4IDiU432NYLC8AHv7oHwBQ&amp;psig=AFQjCNEFC6V5z2FZ-jxnwkpJVONtFBAmJQ&amp;ust=140743935175404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outu.be/vNsXOQU1ORY?t=21s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://www.google.com/url?sa=i&amp;rct=j&amp;q=&amp;esrc=s&amp;source=images&amp;cd=&amp;cad=rja&amp;uact=8&amp;docid=34wxuoThEXl6rM&amp;tbnid=GrVEyHeMf8hXOM:&amp;ved=0CAUQjRw&amp;url=http://www.gensleron.com/work/2013/6/26/rebalancing-the-workplacea-preview-of-the-2013-us-workplace.html&amp;ei=toHiU5jTN-HJ8AG6-oHgBQ&amp;psig=AFQjCNGdA_9jrSCu-XUqxO6Joc44gptiEQ&amp;ust=140743956912666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txstate.edu/rising-stars/joan-heath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8.jpeg"/><Relationship Id="rId7" Type="http://schemas.openxmlformats.org/officeDocument/2006/relationships/hyperlink" Target="http://www.google.com/url?sa=i&amp;rct=j&amp;q=&amp;esrc=s&amp;source=images&amp;cd=&amp;cad=rja&amp;uact=8&amp;docid=-eMt43dIKyiJYM&amp;tbnid=R3xozZZ19tROEM:&amp;ved=0CAUQjRw&amp;url=http://www.higheredtechdecisions.com/article/ncsu_hunt_librarys_technology_sandbox_brings_a_v_and_it_together&amp;ei=e6zjU7akKOW48gGKqICgBw&amp;bvm=bv.72676100,d.aWw&amp;psig=AFQjCNFbN90jcPZaLFlZ79qTwUFCZWONqA&amp;ust=1407516114217326" TargetMode="External"/><Relationship Id="rId2" Type="http://schemas.openxmlformats.org/officeDocument/2006/relationships/hyperlink" Target="http://www.google.com/url?sa=i&amp;rct=j&amp;q=&amp;esrc=s&amp;source=images&amp;cd=&amp;cad=rja&amp;uact=8&amp;docid=AC1laojqgqluBM&amp;tbnid=BNcjT84OPj3WqM:&amp;ved=0CAUQjRw&amp;url=http://www.aprilelanza.com/new-gallery-1/&amp;ei=eoniU8KVNaWa8gHmxYGYBA&amp;bvm=bv.72197243,d.b2U&amp;psig=AFQjCNHPSsIv0xz6xASd8Bu-fzynf3jZyw&amp;ust=1407441561142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youtu.be/Zr_ivgCI9VU?t=22m18s" TargetMode="External"/><Relationship Id="rId5" Type="http://schemas.openxmlformats.org/officeDocument/2006/relationships/hyperlink" Target="https://www.youtube.com/watch?v=vUBhfJ6uHZA" TargetMode="External"/><Relationship Id="rId4" Type="http://schemas.openxmlformats.org/officeDocument/2006/relationships/hyperlink" Target="https://www.youtube.com/watch?v=scyQPk6n0xA&amp;list=PLS0FrjS9dbUYoF7P6xeWxjf9jAe4Zo7ky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40.jpeg"/><Relationship Id="rId7" Type="http://schemas.openxmlformats.org/officeDocument/2006/relationships/image" Target="../media/image41.jpeg"/><Relationship Id="rId2" Type="http://schemas.openxmlformats.org/officeDocument/2006/relationships/hyperlink" Target="http://www.google.com/url?sa=i&amp;rct=j&amp;q=&amp;esrc=s&amp;source=images&amp;cd=&amp;cad=rja&amp;uact=8&amp;docid=UMlTYj_chdq4rM&amp;tbnid=U0LZ8LuhvDeMJM:&amp;ved=0CAUQjRw&amp;url=http://disneydose.com/walt-disney-imagineering-updates-which-disney-character-are-you-most-like-inside-of-the-animation-building-at-disney-california-adventure/&amp;ei=GYriU72wJcS-8gGbj4HgBA&amp;bvm=bv.72197243,d.b2U&amp;psig=AFQjCNHPSsIv0xz6xASd8Bu-fzynf3jZyw&amp;ust=140744156114264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YNudF2zNn_E" TargetMode="External"/><Relationship Id="rId5" Type="http://schemas.openxmlformats.org/officeDocument/2006/relationships/hyperlink" Target="http://www.alcorn.com/" TargetMode="External"/><Relationship Id="rId4" Type="http://schemas.openxmlformats.org/officeDocument/2006/relationships/hyperlink" Target="https://www.youtube.com/watch?v=H6sOIeXviM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com/url?sa=i&amp;rct=j&amp;q=&amp;esrc=s&amp;source=images&amp;cd=&amp;cad=rja&amp;uact=8&amp;docid=6i0GJkvVmsE8HM&amp;tbnid=l_tr4Sw5dH2lXM:&amp;ved=0CAUQjRw&amp;url=http://www.police.txstate.edu/Services/Card-Access-Readers.html&amp;ei=k6riU9H1JPOM8gGx9IDwBw&amp;bvm=bv.72197243,d.b2U&amp;psig=AFQjCNG9WVxMSDIWPVJ3HvDQy2QEDWXWKQ&amp;ust=140745011173953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ayuzwyshyn.net/" TargetMode="External"/><Relationship Id="rId2" Type="http://schemas.openxmlformats.org/officeDocument/2006/relationships/hyperlink" Target="mailto:ruzwyshyn@txstate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in/rayuzwyshy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oregonstate.edu/dept/ncs/lifeatosu/2014/new-3-d-printer-draws-crowds-at-osus-valley-library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m3d.dc.umich.edu/" TargetMode="Externa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qRFa2R7zgA" TargetMode="External"/><Relationship Id="rId4" Type="http://schemas.openxmlformats.org/officeDocument/2006/relationships/hyperlink" Target="http://youtu.be/OrWwWGvFhUc?t=24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8fiYygFpA5M" TargetMode="External"/><Relationship Id="rId5" Type="http://schemas.openxmlformats.org/officeDocument/2006/relationships/hyperlink" Target="http://youtu.be/TL3-LpMSKbQ?t=11s" TargetMode="Externa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S-Z2zwPmwS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3"/>
          <p:cNvSpPr>
            <a:spLocks noGrp="1"/>
          </p:cNvSpPr>
          <p:nvPr>
            <p:ph type="ctrTitle"/>
          </p:nvPr>
        </p:nvSpPr>
        <p:spPr>
          <a:xfrm>
            <a:off x="-152400" y="1981200"/>
            <a:ext cx="9448800" cy="2095736"/>
          </a:xfrm>
        </p:spPr>
        <p:txBody>
          <a:bodyPr/>
          <a:lstStyle/>
          <a:p>
            <a:r>
              <a:rPr lang="en-US" altLang="en-US" sz="3600" dirty="0" smtClean="0"/>
              <a:t>Transforming Academic Libraries</a:t>
            </a:r>
            <a:br>
              <a:rPr lang="en-US" altLang="en-US" sz="3600" dirty="0" smtClean="0"/>
            </a:br>
            <a:r>
              <a:rPr lang="en-US" altLang="en-US" sz="3600" dirty="0" smtClean="0"/>
              <a:t> for the New Millennia</a:t>
            </a: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altLang="en-US" sz="1600" dirty="0" smtClean="0"/>
              <a:t>From Book Warehouses to Technology-Centered Learning Commons</a:t>
            </a:r>
          </a:p>
        </p:txBody>
      </p:sp>
      <p:sp>
        <p:nvSpPr>
          <p:cNvPr id="3075" name="Subtitle 4"/>
          <p:cNvSpPr>
            <a:spLocks noGrp="1"/>
          </p:cNvSpPr>
          <p:nvPr>
            <p:ph type="subTitle" idx="1"/>
          </p:nvPr>
        </p:nvSpPr>
        <p:spPr>
          <a:xfrm>
            <a:off x="2667000" y="5240694"/>
            <a:ext cx="6400800" cy="11430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en-US" sz="1500" dirty="0" smtClean="0"/>
              <a:t>Ray Uzwyshyn Ph.D. MBA MLIS</a:t>
            </a:r>
          </a:p>
          <a:p>
            <a:pPr>
              <a:lnSpc>
                <a:spcPct val="120000"/>
              </a:lnSpc>
            </a:pPr>
            <a:r>
              <a:rPr lang="en-US" altLang="en-US" sz="1300" dirty="0" smtClean="0"/>
              <a:t>Director. </a:t>
            </a:r>
            <a:r>
              <a:rPr lang="en-US" altLang="en-US" sz="1300" dirty="0" smtClean="0"/>
              <a:t>Digital</a:t>
            </a:r>
            <a:r>
              <a:rPr lang="en-US" altLang="en-US" sz="1300" dirty="0" smtClean="0"/>
              <a:t> </a:t>
            </a:r>
            <a:r>
              <a:rPr lang="en-US" altLang="en-US" sz="1300" dirty="0" smtClean="0"/>
              <a:t>&amp; </a:t>
            </a:r>
            <a:r>
              <a:rPr lang="en-US" altLang="en-US" sz="1300" dirty="0" smtClean="0"/>
              <a:t>Collection Services</a:t>
            </a:r>
            <a:r>
              <a:rPr lang="en-US" altLang="en-US" sz="1300" dirty="0" smtClean="0"/>
              <a:t/>
            </a:r>
            <a:br>
              <a:rPr lang="en-US" altLang="en-US" sz="1300" dirty="0" smtClean="0"/>
            </a:br>
            <a:r>
              <a:rPr lang="en-US" altLang="en-US" sz="1300" dirty="0" smtClean="0"/>
              <a:t>Texas  State University</a:t>
            </a:r>
          </a:p>
          <a:p>
            <a:pPr>
              <a:lnSpc>
                <a:spcPct val="120000"/>
              </a:lnSpc>
            </a:pPr>
            <a:r>
              <a:rPr lang="en-US" altLang="en-US" sz="1300" dirty="0" smtClean="0"/>
              <a:t>March 25, 2016</a:t>
            </a:r>
          </a:p>
          <a:p>
            <a:pPr>
              <a:lnSpc>
                <a:spcPct val="120000"/>
              </a:lnSpc>
            </a:pPr>
            <a:r>
              <a:rPr lang="en-US" altLang="en-US" sz="1300" dirty="0" smtClean="0"/>
              <a:t>9:00-9:40 am</a:t>
            </a:r>
          </a:p>
        </p:txBody>
      </p:sp>
      <p:pic>
        <p:nvPicPr>
          <p:cNvPr id="4" name="Picture 2" descr="https://txstateu.files.wordpress.com/2013/02/alkek-at-night-from-lbjs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07362"/>
            <a:ext cx="2590800" cy="186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dirty="0" smtClean="0"/>
              <a:t>Visualization Technologies</a:t>
            </a:r>
            <a:br>
              <a:rPr lang="en-US" dirty="0" smtClean="0"/>
            </a:br>
            <a:r>
              <a:rPr lang="en-US" sz="2000" dirty="0" smtClean="0"/>
              <a:t>Wider definitions </a:t>
            </a:r>
            <a:r>
              <a:rPr lang="en-US" sz="2000" dirty="0"/>
              <a:t>of </a:t>
            </a:r>
            <a:r>
              <a:rPr lang="en-US" sz="2000" dirty="0" smtClean="0"/>
              <a:t>computing &amp; digital literacy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828800"/>
            <a:ext cx="39719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3405908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27" y="1817255"/>
            <a:ext cx="322474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4071765"/>
            <a:ext cx="34435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5"/>
              </a:rPr>
              <a:t>Hunt Library NCSU</a:t>
            </a:r>
            <a:r>
              <a:rPr lang="en-US" sz="1600" dirty="0" smtClean="0"/>
              <a:t> (video)</a:t>
            </a:r>
            <a:br>
              <a:rPr lang="en-US" sz="1600" dirty="0" smtClean="0"/>
            </a:br>
            <a:r>
              <a:rPr lang="en-US" sz="1600" dirty="0">
                <a:hlinkClick r:id="rId6"/>
              </a:rPr>
              <a:t>Rice</a:t>
            </a:r>
            <a:r>
              <a:rPr lang="en-US" sz="1600" dirty="0"/>
              <a:t> (video, rationale, science)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hlinkClick r:id="rId7"/>
              </a:rPr>
              <a:t>UT Austin</a:t>
            </a:r>
            <a:r>
              <a:rPr lang="en-US" sz="1600" dirty="0" smtClean="0"/>
              <a:t> (video, humanities)</a:t>
            </a:r>
            <a:br>
              <a:rPr lang="en-US" sz="1600" dirty="0" smtClean="0"/>
            </a:br>
            <a:r>
              <a:rPr lang="en-US" sz="1600" dirty="0" smtClean="0">
                <a:hlinkClick r:id="rId8"/>
              </a:rPr>
              <a:t>Deloitte University</a:t>
            </a:r>
            <a:r>
              <a:rPr lang="en-US" sz="1600" dirty="0" smtClean="0"/>
              <a:t> (video, business)</a:t>
            </a:r>
            <a:br>
              <a:rPr lang="en-US" sz="1600" dirty="0" smtClean="0"/>
            </a:br>
            <a:r>
              <a:rPr lang="en-US" sz="1600" dirty="0" smtClean="0">
                <a:hlinkClick r:id="rId9"/>
              </a:rPr>
              <a:t>University of Calgary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8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Visualization Walls </a:t>
            </a:r>
            <a:r>
              <a:rPr lang="en-US" dirty="0"/>
              <a:t>(</a:t>
            </a:r>
            <a:r>
              <a:rPr lang="en-US" dirty="0" err="1"/>
              <a:t>VizWall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Stellar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35052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14400" y="4883229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Brown University Rockefeller Library</a:t>
            </a:r>
            <a:r>
              <a:rPr lang="en-US" sz="1400" dirty="0" smtClean="0"/>
              <a:t> (article)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325232"/>
            <a:ext cx="3304639" cy="2478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50292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NCSU Hunt Library</a:t>
            </a:r>
            <a:r>
              <a:rPr lang="en-US" dirty="0" smtClean="0"/>
              <a:t> (infrastructure link)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457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3D Immersive &amp; Interactive Environments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45707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67277" y="4953000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Microsoft </a:t>
            </a:r>
            <a:r>
              <a:rPr lang="en-US" dirty="0" err="1">
                <a:hlinkClick r:id="rId3"/>
              </a:rPr>
              <a:t>Holo</a:t>
            </a:r>
            <a:r>
              <a:rPr lang="en-US" dirty="0">
                <a:hlinkClick r:id="rId3"/>
              </a:rPr>
              <a:t> Len </a:t>
            </a:r>
            <a:r>
              <a:rPr lang="en-US" dirty="0" smtClean="0">
                <a:hlinkClick r:id="rId3"/>
              </a:rPr>
              <a:t>Lab</a:t>
            </a:r>
            <a:r>
              <a:rPr lang="en-US" dirty="0" smtClean="0"/>
              <a:t> (video), </a:t>
            </a:r>
            <a:r>
              <a:rPr lang="en-US" dirty="0" smtClean="0">
                <a:hlinkClick r:id="rId4"/>
              </a:rPr>
              <a:t>Site </a:t>
            </a:r>
            <a:r>
              <a:rPr lang="en-US" dirty="0" smtClean="0">
                <a:hlinkClick r:id="rId5"/>
              </a:rPr>
              <a:t/>
            </a:r>
            <a:br>
              <a:rPr lang="en-US" dirty="0" smtClean="0">
                <a:hlinkClick r:id="rId5"/>
              </a:rPr>
            </a:br>
            <a:r>
              <a:rPr lang="en-US" dirty="0" smtClean="0">
                <a:hlinkClick r:id="rId5"/>
              </a:rPr>
              <a:t>University of Chicago CAVE</a:t>
            </a:r>
            <a:r>
              <a:rPr lang="en-US" dirty="0" smtClean="0"/>
              <a:t> (</a:t>
            </a:r>
            <a:r>
              <a:rPr lang="en-US" dirty="0" smtClean="0"/>
              <a:t>article, video, cost)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29955" y="56388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John Hopkins Libraries Brody Learning Commons </a:t>
            </a:r>
            <a:br>
              <a:rPr lang="en-US" dirty="0" smtClean="0">
                <a:hlinkClick r:id="rId6"/>
              </a:rPr>
            </a:br>
            <a:r>
              <a:rPr lang="en-US" dirty="0" smtClean="0">
                <a:hlinkClick r:id="rId6"/>
              </a:rPr>
              <a:t>Display Wall</a:t>
            </a:r>
            <a:r>
              <a:rPr lang="en-US" dirty="0" smtClean="0"/>
              <a:t> (video)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098" y="52111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Academic Library Maker Spaces</a:t>
            </a:r>
            <a:endParaRPr lang="en-US" sz="3600" dirty="0"/>
          </a:p>
        </p:txBody>
      </p:sp>
      <p:sp>
        <p:nvSpPr>
          <p:cNvPr id="4" name="AutoShape 2" descr="data:image/jpeg;base64,/9j/4AAQSkZJRgABAQAAAQABAAD/2wCEAAkGBxQTEhUUExQWFRQXFhgYGBcYGBsaGBsZHBgXHBwaGBocHCggGBooHR0cITEhJSksLi4uFx8zODMsNygtLisBCgoKDg0OGhAQGiwkHyQvNywsLCw0LCwsLCwsLDQsLCwsLCwsLCwsLCwsLCwsLCwsLCwsLCwsLCwsLCwsLCwsLP/AABEIAOEA4QMBIgACEQEDEQH/xAAbAAABBQEBAAAAAAAAAAAAAAAEAgMFBgcAAf/EAE4QAAEDAgMDCAUHBwoFBQAAAAECAxEAIQQSMQVBUQYTImFxgZGhMrHB0fAHFCNCUrLhFUNykpPS8SQzU1RiY3OCg6IWdLPC4iU0hKPD/8QAGQEAAwEBAQAAAAAAAAAAAAAAAQIDAAQF/8QALxEAAgIBAgQEBQQDAQAAAAAAAAECEQMSIQQxQVETImFxMlKRobEUgcHhQmLwM//aAAwDAQACEQMRAD8Az4JpaU0sIpaUVM6BsIr0Ip7JXFFAIlKaWE0tKKcDdLY1DeSnQinEt04G6VsZIaSilJRT6GqdS3SthoHS1TiW6fDVOBuhYRlLdK5qikNU5zVCzAgapPN0fzVeBmtZrAC3TSmqk1MU0pmimYilNUgs1JqZpos01gojlM0hTdSJapot0dQKAebpJRRy2qaUimsDQCpNIKKNW3SC3TJi0B83XZaIKK8CKNgoZyDh515T+WurWGj1LdOBFeodT9pPiKeQtPEeIpWbYa5uveaooAcR41wSKWwjCG6cCKJS3S0tUrY1DCG6fS3TqGqfQ1SNhB0N08G6JQ1408lmhZrBg3TgaotDNOoYoAsFbapxLNGIYpYaog1AXM14GqkA1XczRoGoji1TRaqVU1TZZo0bURK2aaLVSi2KbU1WGTIzmqaU1UmpmmVNUA2RxaptTVSJaptbdGzEYWqbLVSJappTdMmCiP5qvC1RoapCm6NgoDydldRnN9ngK6jZqKds/Dha0pJgFQFus1ZP+FkfbV5e6ozkowF4vDpOinmgewuIB9dbhtzkph28O6tCVBSUyJUTvG41fMp84s5YTgmlJczJf+E0W6avAU6rkYmSA6bH7I/eq+7U2QhDGGcSDmcRKrzeEmw3ammMTh4cPd5gVxTzZY9TpjHHLoU5HIYm4xH+z/zp1PIJzdif9h/fq/sbPBaSqTJUAY/SinEYEfaV4/hW8bN3/AjUCgDkI+NMV5KH/dUPsXYz+ILgS+U82rKZUu9zpHZWsuYUCOkry91U7kFh0leMKiRDoAiJ9NdUhlyaZNiNR2Iv/hDGjTEj9o4PZShyWx40xCf2jntTWisbOzLCAoiQSLToLC1Or2StJgkju1/CgsuVq6D5O5nA5O7SGj6f1z+5SxsLag/Oo/X96K0z8jqzEBYsJ079xpCdnL3EHxpvEn2QLj3M6Gytqj84nxR7UUFthe0sMjO6sBOYJkc2bkE6Zeo1quHwDigSIgEjvH8aqXypYZScGmY/nk6H+w5VMc3KSTit/QWVdytOO7VT9RarAylCFC4nUCkjH7UH5pw/6Q91bKxydVkT9IPRH1TwHXSfyIoLy50+iVTB4gU2t/IjbdzG/wAqbT/oHP2B91e/lLaf9Xc/YKraU7DWPrJ86c/JLn2k+furOb+RA/cwtzbe0BqwodrKx7aS3tnHqUEhgyTA+iWPMm1bRjtgukpVKIRmJueHZ1V35McypV0YIB1O/upHkfyDPZfEYtg9s411SktspWUekAg2uRfpcQfCnzido78Kf1FfvVN/JphlKfxmWLKTMnipyrs/hFjUC/X+FLlyKMtKijRl6mUrx2OGuFP7Nfvple0sYNcKr9m5WpuYVefJllUTY28aHewbg+p/uFR/UL5UOn/sZgrauK/qyv2bnupJ2rif6sv9Rz3VoSDeIPl76kWkn7Jt2Ur4mK/xQ+l/MZKvbziVZVMwrgcwN9LETTqtqvb8Msdyv3aM5ZdLabf+gP8Aea0lVPlzqEYvTzQsVJtqzKfys7/V1f7v3a6tPrql+sXyfcfRLuZHyXcy4lpW8ONkdocRFbSOUKn2XGlASUkZoyntI0PlWI7CP8oa/wAVv/qJrTnMTkJCSZ4G4PfrXfxEmmc8IKS5blqwOIQr5s28EwhJtIMwEiT1THjTnKVhBdlESYnTWo/ZyQ4wFEAqTmIMjokp3T1GicSgF08QZ8k37r1x5Y+Wxoy81IWwn+To/TH369SjfT+FT9Aj9Ifep0t1m9l7A7gTw0mq58lTTRdxvOf0pif0l+dWfFp0qj8gD9PjR/fH77lUg/LL9jMvWGVleBBP1gD3VMsqKkxIKgPDs4WqKDSUls8cxJJB3UXgbE3BKj5VsUq2ZPJvuPYVpCVAbyk+o608khEiRe3rHhTKUkKCTFs0dmVRvvrmE3jKDreY+OzqqyRNhey0iFp1TnV2Hsqh/LDHzQADR9N+PQc9tXJgmFEWGczwvGlUz5XcvzJMa8+Lbv5t7Snx/FEZmjYHFJUlMfZG7qr0n6b/AEz94UjD4cBAJhJgXFq50w6ZMANEk/5qwVY2dpDPABjfaD57qdTtBJUkCTm9fA/G6qwMQYzXk9e4nSpZW00pR0ZKzFiNNJvEUqmmM00TGJ9BX6J9RoNp9JQlGqkoSSOAgXqCRygUHSwQCC2pW+ReNdIuLa3p7C4spXmjcE+AAqc8seRnBtGf/JODzmMI4tzP+qdavuIcmx7Zqi/I8CpOLP2izfucNXnEKI6KSb6jrqeevEd/9sBK2IyEukTB5qLzOpMjiaicXhiDGbS/HXXs/jUgwol6VkkhNp4zaajsfiiVKHfuBiNPA1zyqykU7HcIw0FBSSkkaA9UdI6x2RuNGhjolZ1INp3R52qvMtq1APd7asOAJyHNuFu/fUpPcZxa3syLlOn/ANUbHWx94GtFUaoPKMTtlA/vMMPJB9tX99MVXifhx+xSHNjNdSa6uUqY7sgw+1/iN/fTWm4xMqI4EACN1zr2msw2b/Ot/wCIj7ya1d9ErPb7K9ni+aObCeYTFOtAQ2FIBkEki/NxqB2/AqRxW2HC4fokzIIOY2MD+zXiFmAndEgdeQX9VOYPHIelaQRBi4EyAOHbXJKqH9aJdsnmU7rjxzU8EL+0PCkpP0Q7R96iEUVGyVgeJSq0me6qHyF/9xjv8X/vdrQMadO+sz2ASk7RUCU9NVxu6TulVivLL9jGgEm2k8AOrq30bhcM4YMpTGkzPhWdbJeOZtS8S7BXlKQ4c1wSDYkwbiwq8YDGYcAlOJMCQc6wYvMXMzr4Gpul1/JGWSXy/gnGy8pQJyCEkTe9jrevA+oa5D2lUUNhMenOQHM1l6wBZCjI46bq8wj3OTIngRHf2dlPqdcwRlfQOweIWM0ZCMx1kT2W0qkfLC2U4NsnLBfGhn8091CrrgHBCr/WMfHdVN+Whc4Jr/mB/wBF6rYZedBkW/aO0VEZCALiYkzod9BbRx5dUCRECLb7zStoemfi1CAVCUmy0UqPAiltklWk08y3NqOw+zlRni1Kr6DMp+zG1qx76S4rm2cpCZF1LTfOYuBu7BVmItUJsK+Kxq7TzqUE8cgI76l8U8EpUT9k+qlybyGexTPkZJDOIVuzNeIQqr8y5lE5QbazB1rNvkqxSUMuhRN1pjuTV6a2u0bZ8pA3iJ7PCKfiE3ldElHynq3cqlHLqLd81EurHTkAlVv4U/tLGttiXHAmdJmaFfIOhBBvXNJNblopBOzHiOihIK1GQSRYD8b7u+plx9eU5hFoNxr1CqsyqFA9dWBTkIPSmeo69XxuFSbbBKKTMq2sZ22P8ZjybbrQsXWd4q+2p/vk+TSa0B9VdHEr4PYaHN+4LFdSZrq5SpjuBP0iP00feFays9I9o9VZLhPTT+kn1itbcTv+NK9niuaOXDyHw+QpMX6N/wBUUDyexGV59qPzhPs9lGuMJUBIm3sqJwigjHOJCbETvkWF4iYM69dctbFo8mXcK+iHaPvUUhXZQKT9EO0feotNUSOdg21cUlAClqCRxJgeNZ9yUKXHMa2VpSFuEpJUBMqXoSb7vGrVy2dhi17p+8Ko3JZhs4h5DoIlUJIsAoKV6XDTxEb6pFeWQLRcsNyU5p1BViADnggKiOiT3Hh40UxybUHAvnkqSk23lPAA38TXuIZAdABSpYWCkxorLlseMULtLBlDLiEOFSiYgAlU5uv0r7wL9dNTa3ZzNq/hLLgMEUqcgIEtO5SkJAgpAA4qMyZ0vVZ2YXGHwhzXIVJOUJI6XVxJqQ5LoQy2tGIUkOFED0cyQpMZT13JtMb6pHKLGIXiykKlvLIVm32HEx2UklSotGNb0afgnsyLbio+rv8A41UflcP8jaG/nwf/AKnR7a95IYx5RuQW0iAYub6yAJHbx1pj5VnQphuBA5zT/TXTYVWRIea2sumPVp2VTuXe2n8MwksiMyiFOa5NIgcTfwqxPI6QVJjhuqP5RoZVhlpxCkpbIuSdDMiOJndUE1rWxRLYG5F8qDiWlFcc62YXAgEESFDhNx3Vedj7a5xkQm+UHXSfXWecieS5abdyrR9KkFKyQQUlJykb4vwqwciMG03zyUjpoIbcufSTJm50MyDvEdzPaT08hmo6d+YnYeDda59Tqcud9axcaGIpnbO0T9IhImGc8z9oqER/lmpXlDgEPMFp0FSCpM3I9E5hcdYHhVNOzUMKxIb6KS2gmTMnK5OvURSUrNd7sr/I5ZTh3SCB0xcjQBIJq4qaQ6zmbIICxnVoShKSRN5EkDvPXVO5IMhWGcBg/SA+AQavODwDa0r6IByAjTUKSbcNKpl/9JIEfhTKpyiSpwqSpXopy7jdQSSb759lO8kMYtbbgWSrIvICdYgET407tHDpLjytTmjXTogULyHa+jey3HPL8AE1PJviGXMnws5hHdUglzommtj4NLryUrVlTBJNGbUwnNhUEFOYwZvEwJtXIoPTq6Dtq6MzC52wep4+TI91X11VZ9hBm2ur/Fd8ml+6r8ur8UqcfYTH19xvvrqTFe1zbFTHcIekmftD1itndxUshsgelIM336+NYthlXHaPXW1/OJa5uPrTNexxDpr2OTGth9GCVzQc+rp7Khn0Rj0n7TXs/Cp9GLAZ5uLzMz18KhtqJjEMK/y+X41yyS6Fsbdu/UsTY+jHaPXRiKCaX9HHX7aITiB1+XvqiogyQY2S2+k5+MfFqo3yd7IbXtDHpVo050f2ro4dQq6YbaISIk+AqlfJ/jsuP2ir7Tn/AOrtdENOlk3ZeNqbISnKqAtZWPIKsRv/AAoLnFcALagVIv7USrJrZYJ7BNeDFsTMKB4gkeo1Ol0Y6k65Gf8ALdnIyp25MiSQpUjvnqFZu6QbxEboN7zMR11t3K7E4VeHKHlPFtRSCEqX2jf1Vku2ME0h4fNnXVNqRfOIUFSZHogERHiafGtuZ1Y5ycaouXyXqUptzVXTgWNhkSYA3CiflVwJTh2SfrO+tCqV8likttuKUrKM5k6fUTqfjSlfKntRl1lhLbgWQ9JhUwMpE60caXiWc+a06LTi9nrSJi0gd5sKpvLbYDuJdbaQUDmk844FqIAC8wSSEgk3QdN0xWgvbSbWkFKioFSFA3IjMDIOmlV7a+12MNinH3XYS6hpKRkUVfRlzNpu6Y86TFCHibMVylpKhyH5WNJw/NPrSlxkEAmwLeoI6xpHUK7kpyky43FuBKlNOpSoSQmFASkGd/pJ9dZ2+6kvFSbJKj2iTqPXWnbIZYdYfUmc0iVdJJEJ6PbYz31bMowi33FTk5JIex3yhocwq3UtqQpDgASopVIjqUDvpjZ21E4hvFrgSG53W+gBsJNtb9R4UVgOSWEOHAUgkrhR6SryBfW26onZeHSynabaJCEtkpEkkDm3UanW6K424Plz/svTQ/8AJxhwcItRAP8AKFC4/umj7asuNwygklshBy5AMonMcpmSQRF6r/ycOJTg1FSgmMQSZ0AyNCZNt1WjE4tKhmKklCjc6gjTXhWy34rYivSqITkzgji2itdjAvljMvRRIIBFxvoXBL5nngVIQEifqpF1JE36jE0bszaQZLgzwjncyQAAAIubaifXUM2oOl3nwebXJRnyQBIsEkkm3EA23GnlCDUfXmOpO5fYsexDmKldQHjJ9goraqugO0UxsZxCG7qCZOkHQARYCvMZjQu2XQ6yYI7K5W4xx1Y9NzujO9iX2q4eDj/3Fir2o1ROSxnaTx/tYj1kVe1Jo8X8UfY2Lk/camvaTBr2uQqY4kQdQdDbx8d1bSw3asTQa3vBNy11z7q9nPHU0ccHSYwRAqu7dxf8oSQYQ2lMza6jmuN1k1b+b6HjVULHOMPOxOdyR+ig5B7ag4FcctywJxgyZglahEyE7o3DU1Gr5TIBhISRa6lFBuJ0yGPGpzAtpygGRAFoMacYim/yBhbnm9TJMqmQIte1uFP4M10f0EWTH1f3INXKJaZhptX/AMgA9eqKjeQTmbE4xXEgxMxK3Drv7auGI5O4R0ysKm+i1p110PXVP5GbFYdxWNQsrCW1wjK4tJjO4LlJBVYDWqwxS0u0/oJLJBvyl3pJFSGE2c22kJSpSgNM6yo+KjNP/NUVJ4pdmbxI9zN/lDcyNIXEnnMvilXuqkN7R4pIP6Jrctqcn8PiEhDqcyQQqJ3399Mo5O4VpICEADgPWYF6eEXCO6ZVcRSqLKHyAdCw8ToClMGwgg6g1Wtq8nDh3CQpBbUspRBvBuM3YLT1VtLGyGb6i/GKqPyjYBptOGCPrYgTpwj3UccZ+LqXJ+gksikt+Y9yZwDrDIaWpLmVRylB0Sb5TJ1BJ7j1VTvlCUpeLSELHQSE5bGFXJOvXF/s1rLWxm0CAd5OupJ7Ki9q8nW1haghPOFMZykZrSU311qWHVDJrlBsMnGXlUjDnmFldyJN5GkzG7rtV65GMZcLioUCgrRCtJ0nhTT+zQqEQCrMVEkSYgJieEnSrSNjqGBS2BBKtB+kTpXTmbnBpRHjCOOSbkiYwbQS2hMiyUjwAqnEQ3jVfbw76vB7Fx5Kq8nCkd1UbHIjDqM+lgcQr/clX/fXnxTTqg3ase5CYDncA4gLShS1rCc1rwka1Z0bEUltLHSnIBmG8kH0VG0iKrvyfJnBibjnF92mhq2YTEKQQEr1MBKt+pgd3DhWy28jS7ixdQQPguRiUZS46swoqMrJzdEjKrcRJm0XpjbOzWW1WJj9Em/cKsK8SIhSUnjGlJ+cpGiYqv6XJJcvwTWdJ8yqpw4IlJBA1g3HaNRQePeCEEzeLRcnsG+rivHCoPbOGQ9lvkKVBU5ZnqNxY1NcBkbW33RVcTBc2ZhySxYTi3XFb+eNhvKhu3VfMJjkuJkaddULkzhwrEvAxADqr6fziR7aueFZS2AnSfXT8ViUpLuDFLZklbhXUJ8/a/pUeI99dXL+nZTUjHgda0LD8v3UiE4QqTMglZBPcEGs9G/srXcJhBzKuhJteL+MTXq5Wk0znhHUiIX8oDxBT80KJBGbOq07/QE1aNm4BQwCbgfycKiDIOXMd+s1DbQw4LAGUJOZJlQ1CSCRpN6lzt8czzSWySW8kjQHLExFReSLW5XwpKtPcruI5XPtHIMOpwADp5je3Ug33a0hnlk7nCVBKZyyCT0c0kgkDcI3ampfDMqyQGiTxIqA2ps8l8AgpASmYN4yYhWs2slVPgzzeydAzYYLdocZ5dvKn6IGAVGCbAanTSonYvKVbDr7iUZlOmdSAnpKNwBJ10kVIbN5JvOtoWlDUKSCCVLmCJ463oTk/wAnXMQ++hIbJaMKzTE5lDowP7Jrvc11n/RwqFX5SbZ5dvdD6BThvmCSQSbQUiCQLGddReixy7e/qD36yv3KN5PcmeYxCc6W8ykOxkB0SpoTJvvNXIbMQfqjr1rkyZZJ1F2vdlYRg1vEznEcu8QqAMOpjUyqTmgEwJSKjcVynxK4OZxJHAgA9oJ9VaLt3ZSebMJTeEg9alJA86hMVyPbzSWUk7yXFyT4Voz2uTr6j6oxdKF/QrmxeWWJbKwWlYg20Kjl16la+yh+UnKM4jmQpGRaXSoo1KYygAyBc3q6bL5LJTMN5ex1fqtUHy42cEfNpAlWJUlR43R8d1Ui7lal+Sbkns419AnF8tFpWW22HnlJgqgFMAzBFiSDB14V6xy0xSjAwK0zvWogC3Hm6tOH2MhDy4SJyokwJKQVQCd8X8aNXgx0oSL9nCo55TTptfcfCoNWo/gxfE4laXSrRQUTutffUjh+UmIT0s2YC8DILDW8cKQFD508CkKyvK1G4qM7tJ9dWnDOtISo8y2YCgCQL9RtXdCOSWPbsc2XNhjk8yIZ35TVkR82Pbzg8fQqB2hyidW0ElhYSMI4yCdCFBEuzl9Hoi3nVte2Iy5hudRhmwpWYgALm0ixB6uEVD4vZr4wbq3YSlvDOISmOlBTFzu7PdXmT0xlXWzvi7jaBeTfKZ5hgNt4Rx1IUo50zFzpZB07aksLytccxDQdw7jKULCySlSp1SLZLXMzp0TRvIlxKMAlSrAKcJPVmPjU3g2AAVKELXdXUPqp7APMqO+oTyacknp6+plFOKRMvqIrwG1R4ftBV51CYbHLD6W1uK+jbcklVlAqaDajeCqMwPWlW6uyHHLnpZF8O+5YnKDcTUftLEw1ZzpZ0R0jpnBMwfRyzPUDSsU7lhJzZjwkzGptu7YplxiaugPBvVlF5H4TnnsUj7TLoB6y4kjzAqLffW2MocJmxtGXju1qY+TJf0jyt/NnvJWKreMcLi1rIy5lKVlBsJJMDsp5KwxdWSf/ABH/AHKP1U+6uqFgdfnXUnhIbWwfcez31q2zHQcQ7wLSN/6NZPNj2Voez8aOcWu2Xm0yd27fSZ4t1R0cK0lO30/kkdhbMadQ4pecKDiwClUQBEd96O2XiFAusOHMWxKV7ykjf1i1QeyNuJaQtMFRK1G3XHXRGBxfSddXGZYgJnRIGnb7q4pxdHpZG25ant0/r9rEbJVguZTz61ByDmuviY0tpFP8oUfSOuBRypyM5QBqrDujMTrbndOs9VM7H28hplKCkyJk5Z3k8aicftMrU4QYSXs/aYQ2PBKfM1TEpJuheJSnl896U293ar0LdyPxKkp5khycocQE816Cv076+vdVU2UQcVic+bKcSnNdIMZ35kzAOtxbXqozD7ULS23EuFeTowY9AyCLG+tRmxMeE4p9ZuDiEr3XAW6fbXTGLp7HNLT48Zxa37bb0X/k28k43KhSi0ltzIFEKiS1mgg6aVLbLZGMCnniebKiG2wSAEi0qg3Jqut7aQrEpcSkNpylJ9EZp4xb+FFYDbwwstnpNZiUKSQSAfqqE0HFiz5vT8Tr39d+/Jkjt7BJw4QptSktlxIWiSRY5gpMmxEUHt/FfN3ufSVFKwUuDKRcDoESI1saD2nt9OJUhPotJVmUVFImJgDq1HfQG19spfc6agWkAwmR0lERPduoeHJoONxjJPI+j1e3Re5a+SrZQgrcUeddOZfQVbgkW0AqA+UB2ThP+cXuje3up3k3ynCEc24sSiwVIund3xaoXlttRDisJlUCRiVqPSBgZ24Jg2EVbDBrmcPFO8rt37fY0d1wfOV3/Np+8a7E9JJTeCI1jXrquO7Za+eKc5xGVTKQOmncrffW9e4zlM2NFt/rJ99R4lNytdkbBtGvVmfuQjEPATHOKHE2UoG+8+8VKIUChXVURtlxtLylIWCHCVGFAiSb9le/PQGvSTc26QnvEyK9Xh53jR53FY28mxpnJg/yRrsV99VCctI+YYq35lVD8mNrNJwrSVONggEmVgaqJvfrpnljtRlWBxCUutlRbgALSSbjQTNeFki3nv1/k9WG2NL0B+QzAVgGz/act/qKqTfECKjOQGMbTgGgpaAczsgqAP8AOrixPCpjFYxkj+cb/WT76E0/El7jReyK3tJwoBUD0Rc9VV4EKJU4kFRvcAwNwvVj2jza1J+lRlBkpzC5Gl50Bv3CgMY00bhaJ/ST766cbSQZbg7LiFekgG0XEiO80k7VdTmTmkpTlBgTk3d/E9VeoCALqR+sPfQOPy6habA7xcEaa1RpPmS5PYA5JYtxsOc0AVFEAyOjfUA2JoJ3CrzEEGd+mpp3k65Ga4FhqY3nSpBKEEQXBNySSJJOpN700pNM0Ypoifmyq6pb5o3/AEyf1hXUNYdCK2lk0rmVaxRyBRzOHBPdVLJ6SDDC+FKDDnCp9nCzSk4cG0Hrrag6CvjDL4V581c4VZsNgM1PLwQCgIN/Vvra0bw2VVOEc+yKWME5wFXzBbMSr6tNYTBpKnJTICoAnrIA9VOhKKUjZ7p0ApQ2a7wHx3VquH2UymE80DAF41jjS/yS2r82kDqAmmoS0ZQNmu9Xx3V7+THerxrUsPshuJyJIJMdkmPKnhshpP5pJrI1oyhOzXeqlHZTvVWr4DZrYK5bTqOu2UcaE5QYRCVMZUJErgwNbpser303SwXvRmqNkPX99eHZL3wa1s4RAcs2mFJ4CBlP/l5UBisEJ9EVNyGVGbN7Ge4jxrw7Gf4jxq+owXTTIsTlPfp5276mXNlN5bIExrJrbs1pGTjZOI3H/caS5snEb799aU5gAm+XQX6/xoTaDI5uQO+pa96KqOxnw2U/uHnXHZb/AA860fB7PBbSoJv22PVSlYNBEhPvB6+ujrBpRmv5Lf8As+deHZb/ANk+IrQ3dncBFMDCkmI01HxuragUignZz32TSDs937JrQzs8cIoLEMpG4g/GlNuZJFHGCc4RSfmznCrkzhwoE38qQvDjeKFjaSofNXPsmuq2/Nuryrq1sFIrqNal8IOvdwqLbij2VgCgMg9idAbny669WINjTTAAuSJohIT/AGfKlaHTPcMqN8U5JJmb28KQpIJCRHE+7v8AYafUEnh4iikCTJPZhNzPq91CbM/nlXMZpPjbzv3UjOkCxTp8TTWzUiVHo6xu+NZqt8iPVstjLkk3PlTqH8qVFRPRBO7dfhUGlKZ+r5U1i0pym4vA3TcgVtQuksSUnKlM3ASDpuHZXPuHQH1VBZkaW06q8GXgPCtqMok7g3ukqTuSfvD2UHtpUuMjN9ad3EdVR+EIDixoISdP06axcc4kndR1bG07lixC4hWbRQ4aK6PtnuofEqH2t/V7qjHiFJULXBAMdXZ8RSG8QFAKjUA6ce6lb3Mokq20FEiTBtuqcwZJbuekLK01HsOo6iKhNlBJULeX4Vb3WghKTFnBGn1kiR3lM/sxU5TorGBWtodvqqubRJCcs2OmnePaO/hVk2goT+FV3bJSUW110pFzH6Ers1X0SRJ06vdTOKGU5gZ4i1+sQNR56cKF2W+C2BvFiI3/AB66fcfHwDHqrNiULU4CBBtA4aUy41OhMjQ28OyhnHQkzHROog269LD4406l5PDy/CimbSOsrzCCYUNRbuItcUBtNkQfwot1SSOBG/Lp1dY6qjcY+kyCIV2eYtpVb2MkB4ZUanXQ+/gaWs8fZSGiINvLuprNG4lPYZHvFSb3KJCuaHFXiffXV584TxFdRBRXUqovDuA3J7PfQab28aNYNOkIHMuC1xRodSBqN5oBo9dEtyoxqBrfwHqPcKag2PsrAEkiSZN9Orup0OpnUeMUOtRkXmvBb4+BQME4rFAJMFOkC+82HnXuz3EpFiI7d1BlfSjcL99wPb4UTh3I30AUSYxKeIpt7EAlAnVXqBPrApkOdfnTacTLgE6JJPaSI8p8KxqJIvCLkd3x8RSg8ncfjwoE4hOsg9/CloxI4jxFY1BbT8OHUjKncdylbuF6FxmKBWIm2+DSWsYOdFxdB9aYpp94TY0LNpJJWMgb+8KFo7KBw2I1ABhKjuO8yB4GK9GJSfj4vQ7ToDk/aTw3pPtkeFZsyiWrZD1xr4GrbtRwqwwSJBHSSYPpAyN2k69VUzZONSDc9ehqxPbTQURm8j7qhO7ReKVEFisaFpkAidxBsdCD1gyO6oTaLtog+B+P4UTi8SkOKE9FdxY2UIzbt9j3qNAYp4HiT2H3dlHqIJZeKQFgGIhUA3Tx7pJ7JoxeIEaHwNDMPCN/cD7qQy5lUU7tU2Nh9nTd6uyswBLjg4E9x91Dc7kMXynS2nVfy8OEvF22/wDVI9l6aWoGQQYNvRIt4W/CsEI5/t8Pw+JqPx5kbwdx4H43U6y9BgkmPRMaiOzUfjxhnEvzpMzwNPZgNl+8EGerf1ifV10pSraHypCkzuIvu3ddcHo6JEHug+flWoKHeb7fL311eZ+o+XvrqNegaK23HCiEKoYDgafaJ3Hyq6IErhViLpHVaZ6gOJNh21LIwQSkSgZjdVhYngeA9VQODusdKAkjx9v49VWDEpUpMpXeL+yDHVWlzEbBOaH2QB3dt6ayJANvED4/hXc0ZNyN9x/ChMUVgXJvYeVZoZM5pQMm1zPdoPfT7RE6ChAkgakD2aU402Zuo+XuqTKIN53sjqphtfTUb6JHhJ9tNPJgkBZgdnuppm4kzdR8reygMyQXif4fHs4UtD/fv8aAy9v63b104mNL+J94oMAS45Kk9ixPeiu5299P403zYlMzMHedbddIdQf7Rk7yaAaDEPHeQb/HhXri/QP2Vjfx6PtB7qBW1wm/Wb16WJSodR3m1tfbWMWrAPddGvv7t2+J4buP4VV8I6kpCr3g+IHXRYKYMjde59/dSMdHm0HMwBTqDmHdNuqRI76ZU8FAKFwbz216ttMWAv7uqgmUDMpEb8yewm48fWKyQrDm1fB7vjvpbqMyZ0INjwPXQrSU7hbwv7fwp9KE6EdtrfH4VjDjOIzAzusQNxHx3yKUu4M9VA4hCUkKABBHStu493vp3mgRoOry9tEAt6Da8zOtx2bpofndxgKHgesdVtKf5pIHoieyhMS2D2jQwOG8bxNFGPARF/w7qZdUk2JB79DxHXSsMfEajh76WqNItA3fF6dIIBmP9L5JrqJy9vx315Wo1lfGvjT+H1+OJrq6rIiGbM1/W+/Vl/Np7B6q6uodBJEWnd2n1mmsV6Se1XqVXV1N0D1B1+/20s766uqbKiF69yvUKSx6Ke1f366uqYx63+96qfZ17q6upTDg9JPf900vGeke32Gva6iMOtb/AI+zQp18PVXV1FgCdnein4+tRX1u/wBtdXVNhXI9T6PdQiP5xP8An9aK6upkZhjfojtp5r3+qurqDAMP6Hv9tM4T0Efoprq6gBD43dp9Zpl/d2j211dToxHn0z2J9ZolO743murqpELG66urqYmf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 descr="http://www.inthelibrarywiththeleadpipe.org/wordpress/wp-content/uploads/2013/10/IdeaBox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373" y="1414326"/>
            <a:ext cx="37433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1.bp.blogspot.com/-hsxrzUSH0_k/UYK1IH-vVkI/AAAAAAAAAnk/5htOOO_1HSw/s1600/DSC0075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9131"/>
            <a:ext cx="3276600" cy="184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1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3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5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 descr="http://theleanstartup.com/images/methodology_diagram_sml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2" y="1482194"/>
            <a:ext cx="3893976" cy="22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2209800" y="5726794"/>
            <a:ext cx="5257800" cy="7494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600" dirty="0" smtClean="0"/>
              <a:t>ACRL: </a:t>
            </a:r>
            <a:r>
              <a:rPr lang="en-US" sz="1600" dirty="0" smtClean="0">
                <a:hlinkClick r:id="rId8"/>
              </a:rPr>
              <a:t>Academic Library Makerspaces</a:t>
            </a:r>
            <a:r>
              <a:rPr lang="en-US" sz="1600" dirty="0" smtClean="0"/>
              <a:t> (article), </a:t>
            </a:r>
            <a:r>
              <a:rPr lang="en-US" sz="1600" dirty="0" smtClean="0">
                <a:hlinkClick r:id="rId9"/>
              </a:rPr>
              <a:t>Video (</a:t>
            </a:r>
            <a:r>
              <a:rPr lang="en-US" sz="1600" dirty="0" err="1" smtClean="0">
                <a:hlinkClick r:id="rId9"/>
              </a:rPr>
              <a:t>TedX</a:t>
            </a:r>
            <a:r>
              <a:rPr lang="en-US" sz="1600" dirty="0" smtClean="0">
                <a:hlinkClick r:id="rId9"/>
              </a:rPr>
              <a:t>)</a:t>
            </a:r>
            <a:endParaRPr lang="en-US" sz="1600" dirty="0" smtClean="0"/>
          </a:p>
          <a:p>
            <a:pPr marL="109728" indent="0">
              <a:buNone/>
            </a:pPr>
            <a:r>
              <a:rPr lang="en-US" sz="1600" dirty="0" smtClean="0">
                <a:hlinkClick r:id="rId10"/>
              </a:rPr>
              <a:t>Library </a:t>
            </a:r>
            <a:r>
              <a:rPr lang="en-US" sz="1600" dirty="0" err="1" smtClean="0">
                <a:hlinkClick r:id="rId10"/>
              </a:rPr>
              <a:t>Makerspaces</a:t>
            </a:r>
            <a:r>
              <a:rPr lang="en-US" sz="1600" dirty="0" smtClean="0"/>
              <a:t> (Resource List), </a:t>
            </a:r>
            <a:r>
              <a:rPr lang="en-US" sz="1600" dirty="0" smtClean="0">
                <a:hlinkClick r:id="rId11"/>
              </a:rPr>
              <a:t>Examples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7916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Library Makerspaces</a:t>
            </a:r>
            <a:br>
              <a:rPr lang="en-US" sz="3600" dirty="0" smtClean="0"/>
            </a:br>
            <a:r>
              <a:rPr lang="en-US" sz="2700" dirty="0" smtClean="0"/>
              <a:t>(Considerations)</a:t>
            </a:r>
            <a:endParaRPr lang="en-US" sz="2700" dirty="0"/>
          </a:p>
        </p:txBody>
      </p:sp>
      <p:sp>
        <p:nvSpPr>
          <p:cNvPr id="4" name="AutoShape 6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2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4" descr="data:image/jpeg;base64,/9j/4AAQSkZJRgABAQAAAQABAAD/2wCEAAkGBxQTEhUUExQVFhQXGB0bGBgYGB8eHhocHB0dHB4dHhwcHSggHRolHBocITEhJSkrLi4uGB80ODQtNygtLisBCgoKDg0OGxAQGzUlICYwNCwsLDQsLjQsLCwsLCwsLCwsLDQsLCwsLCwsNCwsLCw0LCwsLCwsLCwsLCwsLCwsLP/AABEIALoBDgMBIgACEQEDEQH/xAAcAAACAwEBAQEAAAAAAAAAAAAFBgIDBAcBAAj/xABBEAACAQIEAwYEAgkCBgMBAQABAhEAAwQSITEFQVEGEyJhcYEykaGxQsEHFCNSYnLR4fAVgiQzc7LC8RZDopJj/8QAGgEAAwEBAQEAAAAAAAAAAAAAAgMEAQAFBv/EADIRAAICAQMCBAQFBAMBAAAAAAABAhEDEiExBEETIlFhcaGx8AWBkcHhIzLR8SRSYhT/2gAMAwEAAhEDEQA/ABguFd9q2WbsiRzrPiRJk86jZOVtfhO/9alcaLUfYg5XBUwRr6T+R1+tCOP4PPaZra7kHKORmSPlJFHcQdckSCJDenKruH4W0Vum45UgeFApIfyn8JGhBo47gtGHsti2VURpgqIB/C0beU/ep465cRjDMNTsd5M/nUbmFIOmo5Ec614tc9sN+IaH/Pr70STNBicXugMrZbik+LMvlH4Y5D6VPgPFFd2tMslDGo5EE78xHXXbepCzaFu6zs4uAJkVVkPJgiZ0ImaE2AFdnDAEnU6brAE6b67b7UjJlcXwckPeFtolwFMmYQcpA+0be1fcbAuuXyLbJ5KPDPpynyn0pd4zaJIY7kD2I0/L61ptY+9bMODBAOVhrBHI7wfOabKUXs0dubbnD17owqlwNx5fnQ/hTg3F71m7vxFo1MBSdJ9KN4ch1DL4T9vL0rJi8EFUtEEA7bbR/m3pQyhW6NPuNW7K92cNc7wMWDzoUXKTsYMlgomI3odhuDq86kfWtN3AsGmBE/h2HlrqPeiOHt5QeRNBpTfBqbQsf6eCWjYEgGN450w4jsI6iUvW3B8iP61LD4ZVAG9aMJxBle4SSVz/AAzyAXbod/I/Wtjjj3GLqMseJADF9mbyzADDy/8AVBrnDrkwVjz0rrdu7bZJU/1+XI+VKHFr637qoutsFu8O2bLGgbmJMEeXTfJ4V2HQ6/KuRVdAmUDXMwVm9QxgeRIA/wB1RGDy3GxExAVR7Ez7HMPkaYMb2Zs3FCl7gJeVYGCpCsQfODBrKnBL7Sl028vNkZvFHPuysKSN/FpypM8U004+lfyIeTU25GxdqpxNpIJZQf8APKtOItZTpNbOD8Au4xsqABRqznYf1O+gokndAPbcW8Lg8zARTdh+x9w28wQ/KnrgvYzD2IJHeP8AvNt7Lt85pjAqiOJ9yaU12OF4jspiJ0sXSPJG/pWdeH3LLBbiMgb95SDI6TXfKDdrcVat4a530EFSFU7lo0jzB1nlRSx0rs6M9zjV9MxOY6chOgHLTnWPEYVTsfzq62C5IQZjz6D3NBOPXnRsoeMkG4F0ADRAJ3JiTGnKpFbe5S9kb7SogAJ13jc/IV7dxJjwiPXX6AxHv7VDDYU20BkEkAt6kaxzA9a8b0y6jp/nl70ejuDZcr6akn1/tUWuelZ2uQNTA61SuKDfDLeg/M6UyKVAts0M9UI+rev5CrjhbmUu4VE/iYZjOnhXc9TGwoZcdDPrRtgnQ7XEmtrctrAtP8SMqmeW5ET5gihfdSSI9NxP96jiMc6kA2mdSQJXU66fCNT6AVtOHHLTyOn0P/umONoYZDpEj4ftzrdfwYQgmYbUEf5/k1Q1puYn/PPX61sw93PZyMfEm0+X9tKWlTNZHHYAWgBnDZgGUrBA6gwxg+RFZLLRuywfX+lWlNqD8VuEjKpiTEjygn7gfOmyuKsxbmP9YHev4pAbblCkf0ouMMN8gJH4gAdPUeVAk4celEeG3SGCNofwt9hSISvb1Ca3CGN8SekH2Ij+lV3sS9zL3jFsqhVkzCjYegn60Tua27TajMkHXmCVJ+xquzgWYTKgjkRqfTT39q1xbMJcOU5WA5jT61aJWwwYz4DE77H868tjJMfT/OtV4i5KnlIOnPatcGlZ1mq80bGDy5/TesxvMPiHv/n9vepu5FvvEQlZguQQoPQk7nyoU+IZzEsx6KIGmvry6VzRgSs4hWZQDMnlQTimNKymwZzrPLXfoNhPoOdbuG3CW+GAATP9/esl3CS+fSe7IErI8RkzP8oH+GgktWxpj4LcuJbZO8IXYnUzPtMwRW9reW2kE/iMjQ6Ef0rOi5fCDaEcgEH0itvEXIe2uk5TJEAaxMRoBodutClS3OLcPjsxQHQhvn4WokcRA5UvcRS5b7klk8dxQsMsgFW1MbGeRom16CQZ5a/2ommcminG4g8lOvOKeOwvaKzas91dlDmJzRIaesbEbegFJ2YRMiOtZX4ig2M0uOqMrRs0mqZ2f/5BhonvrfzrDjO2mDtz+0LkckUk/WB9a4t/qTs7KSFUAMpE6htIPPkT71aWQkBGJGWWJEQYkxHLkDz94pqyya2oT4UR84z+kloixbVJ0zXNT7KNB6yaS+JY65ebvLrs5PM/kNgPQCsqYYXGVSwAJGrEAAbzJ0A5yaz5jdhmGVY0WZ5Hc6TXJ61bNpR4LMPiCjyNjv8A51FCr1lzfuwrkXodGyEjMoCkHTTkQTpRpcHNlnUfCfvp94qfBb4zqrT0X0PL/wDrKR6GpZyVOvvuOUW6sxBbpkSF16Gdhy0Ghkc9qEYzGlHIOZsvxSQBHOAPz5003l8TchNJvElm686+I0+MvKgHHcMGGG4I69R/cUvPhmFzKu/Ijp1nlRnAtmSOa6e24/Mf7RTV2Y7C38T+0CBUP430BA5KNzrOu23SshzSMlxuKSYVyIJZidydSfc61f8A6Ww3Brt3BuwNi1BuHvGHKIX5b/Wjr8Cwx3sWz6qKaoSfIpzj2OdYxLDahlB8p/Mf1rGuHBGhkiqrhyEeLNoOR36a6e9eNilBEq3qI/rP0p1IapEzbIrLiUggjnp70StXJ5hvofea8xNjOpA35etG8anHblBajPgWUsveTlkSRvE6xPONv8l94f2b4dcVciK8dXbMJ11EzNc1N4CAY8xWyzxBUIV3Cn8JZgCfn9/8PYdOWoy57ATTW6Z1BezOFClRZWD6z8yZpa4r+je2+tq4VI5MJHzER8jQnD8durGS+xH88j6k15Z7Z3zZ7w3jGXUlV3HhPLfNpR5OkrmhacvUw43hd7DgWbwGnwkGQRpJB9tvOo2/U0LwvHnvsTduF30AzHl5cgJ5CsXaDjbWYCoGG5MnnpGg/wAipFKWnyje24wve/dHuaz95owZQzEaET4dD5wRHUelZ+G4rvbSXIjMNpmNY39q2C3ofQ/anzi9NnIwnEsqZCxynxEEkiepE8hzqFu2+mXT+XTQ+nlVFrtHh0uEnOYEaLEEHXXrA3Fbf/kFg/DeADcoKx6k6zy0pGqPqN8LJ/1f6HuAwZTvCwiF0H+elQwpVwVnMQByPU9d68tY+yxyJdUs51MzA6nr6edb1u2FxHc2xPgBLsw16gD678qxNWA01swZicOuYHKTMlukDf6ULxhuXbhuRHQDkK6Fwbh+GuFxeuZREADSROusabD501YXh3D7dvKO5yncs4J+ZMj2rJRb4YOtLlHILNhLpthlbOrqdGAXSdSIk6efI1rxmjsPP8hTpxnAcOUFrLgXQPCqMWB9d4HnNId+6M9zeZrd+Gcne5lx88lJ35xFZYj8H1/tX3EWE6k7VRcuCDDnbqaF8nM14CxNtZkwMoneBtPKefLevmYJ4ChYsBqG+HX67c+or3hT6QWmQPnGu+vSrsdYZlbu/jKkL6kaH2NBHyyo3lWZbF8OBAaM0QRrzGx+foRV1oZYA0EEe0GsCcOdfAstlOpG88z6UQS05UhgQwE6iJB0n5kA/wAwrrSexyt8mrh9/KGWRDCCPKhmItkHQwQdCORGx9j9qwLculyqoc28Hp15aedEbeHu92TcCiPhA5CNj/7NA4JbhKTexsGLV1DQQdM0xEnpB+8UsY20zXXyifEdff5USwlrTXnDfPX7z9K0FNa3gxA/hmGdW1iCIj7fUD601YP9JeMsjuwbZVAFXMmoAAgaEUEeBuQPWs9rArcZmIJE9Y5a+e/0itt9jGk+RhxP6T8a0xdC/wAqL9yDQLFdocZfMm7eeOrkD2EhflWqzw5RsoHnGvz3rRYwRJOldfqzNlwgl3t0KC0LoSA4MPrELA333Mab1MX1Pxlk81E/TT7iq70qoKobhnZSZ16dfSKpsXVuj4WWf3hExvDbGJ+tUKdnONGyT+FiY6b/ACq2xiJ336xqKz28Hm8Q0JJ8PSIPrrP0NbXslFUsMsgwWn5xG0efKu1UdQv9obTASNCSNfUxNKnFeBXr91rr3ULNG6nYAAfb707Y7EZ1CMBrBUgdNepnb7VDubXK4p+lI1uL2NcdXJz89lLo2a0fmP8AxrpvZXsrhXwtu3cxq23+K4mSPHrPiYgN0kcgKhYwVpv/ALLY9WAo3gez9hv/ALrOm8XF/rW+K3yDoS4PW/R5Y0NvHWieUgfcP+VQx/ALKW370WrrBT4g2YQNQegPtzrJ2r4VasJZu2biMwuBTlYNAYGDoTzH1pJvdo8Si3LUqUMpDKDAJjSI5dZoo5IqxuPDPJw+Bs4YLS21CQFEwAdpJPXz2q8WSTmJWNYUaHbeI21++1c6N85cpVcshoiNRqDoQeVa8JxW6LqS7RmAygnKAdDA95ov/ovZlD6LKldA6+PG/wDM33NRAotxDh6pcIZ9SZ01iddehqOE4YLhhHk9DAPtJE+1S6Zeh6EerxUtzR2OwL3sXbW2AW1MEgDY/vaH0pzf9GuNLd5NvNM/GZ8uVJrcJuWGVm01AG3MgcieRprv4pEBUufQt/hNMgqVNHndZNZJ6oPagjcwL2SUuKBcAGbUHfbYxyoU2LEx4dzM+p5iteDvBrWYGRr15ac9aXbUsA0b6/PWm5NkiYL2H1LSNoGtYb9n8UiDBkEfiE7HX1iYrMLZ6dfvSrxTj9xWZFY+FyN9IGg21/wVkHqMk0hjxgyqTAY7CqmW2wnaeR69Kt7J9sBlW3cwNm8VktcZ2J15lTI6DSNqwdqO0oxUWreFw9iH0a2pDSDA8UxGvSi0uwNVmuzZylWHL7c6YuC41bV5Wa2twCfC209fX1nekTg1693xtXNQJAYAgEhS0ZoC9AZE012cGXPXKACN4MAwfaD70vJFpphwdofk7eoghLNtPIHzI2AHSlvjvbG/ikKEqtsnVVWJgyJJJOhHKNqwLgQvxEL6mKEW0i9cUfCWJBG3z8/zNBKcmuTYwinwV23C3C0Etkj6g+21a7mOnQLpBmT8tprPeCqxLEAQPzqCcUw/JixH7qk/lQrcJ7MheVl2A209P8FDf1i4xYa6D5+WlHLeJW6DlVgUj4hEg9PQ/ersDg5GnU/c111yC/YBjBNPOI5CNfnRnhQt2rfjMGZOhPIdBW/9SOmlSfh8gg6SIrNR1GJ+OWF2zN6AD7msj9qo/wCXaWP4pP2iseKwmWT0mfbeheQn/D/Siio9w/Dk/wC1WdA7lCNFEEctNPag2MwaWlAFtBbV+8EeEoYykAAiSQdzppBB3pibD93ca1y3T8x85j3oX2iw5Nl/IT8iDXeJKDaGY4Rm0mR4Z2ssW5LWbjt+AyAB1kTvtUsf2vt3Y/Z3BGwJUjz8/wD1Sjbt1pt2qW80j2F+G4vT5hU8ct8rJEbfDp9Kuv2VYW7yqCr7g8jzH3+VClwoNEcLa/4e7ZaCGBKeoBaI9ifnWRyWybq+hWLG5xCS4D9Ysslq0qPA/ayJXXcADpPpNZj2RxfJ1jrNY8Fxq3g8UDm/ZXfCVUqYY92Q28gCXmK6Hh8SrrmRgyyRKkESDB1HQgj2q/V40VJnkPyto5ti8FctFg7kkFeWgysC3rIBHvVOLwniOm7j7g/anviOEt30JUggyJHUEqfqDQXiVxrNgslo3LiMNFTMTPhkgaxB+lJhj8Sei65H4c/hNyqxavYSs36vBB6EH5Gm/C94crtaYMBqGt6a/wAJEN6wYpsexZNkHu7WYoJ8KgyR0jQ0WLo3OTWrj2/kuf4lHTWn5/wJ5w6ljKqdTuBV9rBIDIVQRsQAD8xWy1gznbQZeXWZMz5bfWtXcgRPMwPXf8qn1M8wVe0DsU3k5wNdYGUHnPOhtjEN3bh5L5gUIO4J8Wbw/LXWaPdoLOUydp/8R/Q0NwltHn9pbSBP7Rgs6kQJ3bTbzHWs1zvZF+DD08sd5J0/v2CfDeI22t92PAQpmR8MySdBqATy102r20pSwGW5aZVJHwH4VJXNqwJ1gRHPyrJbweR7mx/ZkHp4oj21qXeEIUgEH96SRqTAM6CSdKJ51xkQT6GWRvwHa9X/AKN2KR1UN4CDB+FgRmGbad9YilHFcLZyzfq7tmYtHdkxJ1/DTA2MukMT48qFgsxLLsC2+vWaDYHtXxC6oCJIXKrsTLebRcbc7wPpVGJxmrgQdThlhlonye/6fd7xGNgrbRCBKkZAAYjNqBOsedLAVjehRLd5oOpzfaul4vGtlv22GcrnAacugzAEgaDUHTntSj2SX/jn8hd+8U1E7p8Gu5g8Q9kWriqLQckzE6wAZ3MGecVm7C4gl72HZm1VbiiTy0Ye4ZT/ALDTndt5lZQYJBE9D1pLxXCjgL1nFNdDAXArAJEIysG/EZ8E/Olz8yaOrS0xku8NA5V5ZwpPwrqOgo7jbUEKASWmIE7UewLhbFlAr5syZoQmAXliRE6a6+YqSMhzEDi2FPdsYg9POYig+GwcbyPpXTOMYJGctOUXBJGzAjQ+kwPrQPi+ItugtoillPhZTJK+cc9NteR51PKTWyPZ6Fq0nG77+n8CU/G7eHugMGOkNHQ/5PtRcX2xFtDg5Y5SGgCVufgzZpAQwZP8J5jVf472TxGd3TK6MSwObVVJkBhEhhMR5VgNg2EZrbyysFMHYjdhGwzZgCdd+dWwhGKT7nk9TmnmySfZfQ6tawxypJYkpmIUIANFmJGglutWm2qkMWITIzEsdIGTcbD4qXeA8dxeKtr3WFW8yoQWDbhcoJYAjLrGnPWNBpPilvG30i/hxbtKJPdwxOoMQGJI0B0HIUDjXIiO+xj4rirLtcy3FAO0zvEHYHSaG4fDacjNHbXZsXLQVLcifiMAz5Ex5aeXyvPZW9aUBVLr5EGDzB1pE3cbR7P4fkUJuE2qr5+gV7WkLiFGocpmU8oB6zuDy8xVd2331phoCVII6GPtzox25w6i2t4oGKHKDMZRchSfPWNPlS9hsUVuW10GZWBnSSsEDY6jxH6U1qzzYNqKaFccNuDN4ZKg+EbmOQ6mp2LLG2t1hkVmKjPpqDHKdCdBE8+QJptu2lzy0Cd5PKlvDYdDbNq2iHuG1z3kWGygSG/EI5jTQ0eLDCXJXP8AE864fyM/AbwxDMiwhQwc59f3Z6Ue/wBJZLgkqchzSuoPgZYGmph6G9nsC9nEd6e7Clh8FwXN51AUba6/5DRxXi6L4mS6Y+IrZcgQY1aMvICQSNRWvBBO4gT/ABDNkhom9n7e5zfF8QQlmyWrgKuu25KyPwnUEBvPLG9NHB+Iks9y3atWwJi2qsFMganLpPKgo4ThxlKi7keLgKMARIJXR121NacDicMjgpcxRYcu+QBssmCBag+nlWZJy01B0Tx6fI1el7+zGD9HJB4fbA/C9xf/ANlv/KsnbK2pazmum2guDORm1lWgHLrBy1fgu1XjVBhkRGYA5XCxOkgC3E1PiOIwxuTdvAhGDMFMBWWYzESR8RGkUUNWSTkl+S35ByY5YqU1XxMI4fquVc2YSPDBI31EAjTyqdnBAOJWGB8xBk8utNWA4Wi/Eblwlpl2GnKALaoIjmQT51rbhlgHVNTzJbr6+dJlja4HxyKW1AV+KhLtxGRgA2jSDPPQDXnzjagfaHtMEdAuUqCHMlgymYBMHVddjvrRPiWFdr9yFbcahHI2HMIRXLgr4i5djXKCxnpO39PSuw6nJt7JBdRjwQxReN3J8+2250nGXTiAe6QMdIl8oIgicwVtZjSKEW+y91SvegXA8rAussN+E5gswOegml3hvE72FDW+8gmZMBgNtieWtOnY65i8SZD2ntWjnYsAsDeAF1+cDbXenJOKsjm03S4/fuZuGcLuWluF7iuGSQQ7MNGAPxbctBppUGuL1Hzolj8bhQqLbxVllyw6kyBttl3kzPLQaUPw9/hNsAstvODByWCRliIB7vnJBkEwd51qeWKWSVu/0PU6Xr49NHTFWr7ujyw2bP3bgNl0I8UGV5LJ2nYVhtcExNphbtMjA5Wu+EDL4mCMVfxrKwZymT6TRjD8c4bHc4cOrGCuW0s+E5joApIImddhyr1OLC8bd23czKoIAuZUBuZQJImWJUkSSTqRplgPw6sUXFIj6vMupya2a+0WNsYWxmcjMykAaF7nXlruTyiTST2YlOI3keA2W5En4iSG06nLJ06GmPH4TGXSl27hi9iIa1bbvGVlMowRfEWzBtR+G5B1FLmI4ViMrMuFxNpLdwXbDNauDITlFxWnXK8TAJ1X+ImnRlW/O/qSTlcqr3Gnh3EVuPdQSDbaDPmN/v8ATrQb9IwH6sn/AFB/2t+RrHw3tAUtuLzN3guEI5UkFGJPijbISSF6GOQqfbDF2r+DQWbgc2WXMCTnyAFQ3i1aCRJ6EHkazU0913/0daaHzhGILWLRbMpa2VBhpn4QfDqBpMyK08XxzWlLMWX8UR4csa6g7j09xoKH8EuBcJYckmLeUCdxJ/LT51k4lxe1jBlFzu4cGCQAY/C3Qc9OY6VA22/Yo0Jrncl+sm7cBbRe7nWYBOp2IMhSOfzrYiIFGQBQdDprvzMzyneqrdpgLr3FhEtwjBhLEwB10AAAJ6xsKyvFs5ZzAZdY3DBSZHIydvSas6SEZPbn9iLrMmXHHf8At2/Xflehdfx/dqYfLHMbT/EYJA9idqC8Zxb4rD4jwiVDMnMjJMgH+WR6gV5isVnzGfw5h/EYMfWiPA8CpwLKwgXFMOSJOYsDB1Kww0kcqqySWGLcld7V+5JgxvNNKDSa3vvXp99jz9CjFLVx01ZrniA/EqgbeYLEjrqOYhzxOJzXYUZlfMxYEaDlpMmeo6UsdhMVhrShLDE3CCWzssr+9ChVgTG/ICiuBxod7rKGyo2RyR+ISSyncrrrpE6jczBJ6nZ62hQbTKsVxtcKwWFyEkZY5KJP1IFDV7aLmOVCqkSBPnHy8qG8cuC6cRpqjuF66dPIilm2+QBm2iPQ9Pf8qPHHzbi8j8m3qdw43gBfsXLJ/GpGnI7g+oMH2rj+I4mFuElcQ3dsDpb8IIIDeImApgDQbkkxXcK5Z20W5h715rS6QHzDUpIiSDymOtdCrO1OgbZ7T2lzd5auBgx5oNyTH4jpWHF9rWbMEd0VliMi3CI6SUGs6zNJtzETVT3+lWrFBLgneRs6LwvtcLLC3cvK9sDwuqNJHImSI6ERMg+tN2Lxdu9hnKsGBWRB6a/ltXJhw1hZDkZjOwB8Og/LpRjsf2fxOIYZLKug1y3R4PvIHTQ+4qSSUuCiNx5C3anGC26HKSTbBIEaQpYzPQA/Klu3jiO7XurinMWUuMoOjNEk/ukwecDrTB+kbgF2wLVy/h/2QUJFm4AgYTEHuyQMukFRtodKVsf2n75Ft3LIZFywGuH8IKjVAhmCaXHD/wCb9d/5K3+IZYxUYyqvb3+AcwOLDhbsQYkCj69k7T3nNySrMSIIEgmYJAmPegHZ/hzXrKut21aUz4SrGIJEDNcmPUkxW7tHxB2dbKuQMolkMEwslt/hA8W9H0/iYpvQ6/gL8Q6vHnhB1bXP50dFxFvwkeEkgwG2nlPUAwfagmC4+tn9ibWIuvaAtv3GHJTONSQSCASCNyd53M0BxX6P0Fg4j9Zu/slDtnSDmQyQJIhdBrrRXg/Fx3mJZLOJdLl0OhWw8EG2inUgAaqaNtNN3t/JApOwyna9tVt8PxJ6ytpNfMlwZriNrGtYvXcoAksu0lYMaH5/KuqtxHFd65WwEQxHesVfYbqoIGs8+lc/4xw4AsVWWLsDvE84PMCYpcZL02Gxi3xyLNy+TqT1mf8A3vRnsfx25hb6vb5gqQdVIYRqvMazWfGdn7hCGyM4Yajmr8xHTYj1orwbsTiMpuOFDKwyoXWSJEtoYAHTeJ9KpThPaxE4Txyakt0b8ZhEuk3Dbt28zMrKgCJAJWAswNvnUbPBbEMe6stA0nXWQPwkdaIp2RSB3ty4hP4Q8xHmJ10NFbHY5EDQ1390+IgzKk66GfCPrSJySk1YajLSnQv4G3Zs4n4VUG2pGVDAMqx5aDQ6+VQ4Xwwva1TMjgH4l1gzPrEj0Y04YbstbW4tzu+8IgDMTzYnUztLE/0ox/pQCKVVQST4VBGUSQBqT0ny9Irozjv+Xys3f6/M51h+G4hrK/qwa0y3b3jW5lnxsApC75SOfn1o3a4jxiz3IVwc7C3DjMC5zEERqPCIIk/DPOAf4Z2QxyhlBtKO8uMAVkgPcZhr3m8H93Tzq1+yfETds5riOiXQ+hVQsAjxApm56EMfTmGPRKQF0hZwGEQtfbE4HDyl0o+UHxXYDuTnzRo40A668qt4bbNy/wD8Bh7GHa2CXuZLZIU6aFbaNqfM0z9oOzhwyXG77vO+vNcIyxDFFXqZEKKVOA8TfD37rI5UlVB/Z5wZeAD4hlEneaklk/5Djflr49v8npxwY30KyV5r5/P9OCd/tFavqD3hzACe8AUtprt4degJoBjWtswk2lM/GzAKP5m5dNaVUxnhAM/eruyr3DedrfeeBdMjZRJdVUNO66nTTUDUCaoeBRtnlqep0OndYq2kXFt9y4zK6XbeVo20W4c09VA5aUQtXHu+LJAMbQBAUKAJ215/wL6UGxuPVyljE4e5maWDW8qOCJkyG108zQPj3HL1p+6tXry2lUQGjNrvPh5+WnSj6aoy3X3+oPWKWWNXun3GrN4ml1BzbICyrGkBwNfPb+v3AbCZn717hsywCqDEtEMTqY1mDzrmrYx4AFx4G3jP9adv0eXLz27oQq7BxGdtRpy50/qHGcN9iXp45MMrjTGzhXY2zh/Gxe94PiGZQphg8FYBQggazsayDs3gXj/h2WOaOV9pGsf0q24uKSBeuMiksTClgATsCG1lZ2Gh18jb2WfO7d9nyE+Ai04Ajrm1E+YHrUcpeVUehLJkyS8/1MJ4JasFltG4EG+Y5iWIGgY8gANPPz0F4jBa6Ej3Apk46EQ5FuBhJOrCdTPMmhjek0UY3yDra44OsGlDtl2YvYm9aaxcdDkKuFLAEAgiQpE7tvyFN5oVxvjK4dCWbLIKiNzPSNR60vUou2EouXB+cuKPmYqqqArMAVESJ3Ovv70d4VwRBasd4v7S6Wuk6yLfw21H8xDP6FfKi1ngmHLDusOWXkbt1sun8KqpI02LR1pksYa4XzXCs+QPSBAAgAaQPIU/JkTjUQMcdMrZnscMJCFtF/djU9JPpy3p87MoFkaDQEwOugEeQFcn47exAeO8YKdMqmCAPMQSJnTX6V039H+MOIw4vbkwrfzKPF9TNDGCitjZTcnuHOL4ZL1trV0Z7biGB006iNiDBBGoIBri9/8AR4lu66NcuHK2kZQCNwfh5gjTkZFdn4jcyIx9hykn6COlBsThwwD+x1n0oHJrg1JPkQML2NwyjxLmPVoJ+1X3ey1g8m2A0PICMu2ixpA6U3fq/QVYuG8qDXK+Q3CNAuzgCqp475FpSEVrrZQMpEZc0GBprNFMPevXLtu3ncZrkEiPgCgnlM/EZBHLpr61kwR5VdwzECy4crmaNBzkiPcxp70nLV3LcKOy2J9qODtcuylloBGovOgad5yHlCxJ/EaVuNdnsPhCb90tc7//AJdgNC20AGbfNuTyjeBzNP8Ai+N4hbRujDMANw7osDmTLnQdN+gNcg7V9oGxd/OW0iAB+EDl67n3rY5Huo3T9vv6FnRdP40/OlS59/RFS4oWtbQA6jr6k6n3rbZ44yWyy8tY3ilL9dZQ0dY15VFsaYmCp58wfl+dMx6o/A9HrcOLPH0kuGOWK4mL4DAZTlXT/eZ9tPrUezPaZrbNbIBW6O78R+EsDlMwdiCvsPdUscZulBbAVVBmcup8tTWTEXCrowncj+n/AHUUt52ifBhUemeOe9vn0ula+B1GzeKstk3AzOAS4gL8ZnMsz8AA2jQ+ddE7OKpsWzmV4GUHlI0013n3pA/R9jLYw7G8ZZ3mILEqFCgNIj8Ogk78qP4rtVhbQ8TER+86oPkD+VZkmtflVo8RY3BOM3vfK4+v7h7iHGWtEJAZ22A5DmW6Dp1OgpI4W+MwuLJe5de08h1OZ5Jkhh8UNPT0Om3l/wDShhLfwd3Plmuf9gihbfpRZzGHs3nP/wDnZBj5kkfKtgs9Pb7+IayY4poY8bwzF4hbbvBIBBUsAfWNFHSPvND8F+ju7dd2uZbcKAmYBpJzBtm0gRy1mhFztHxW78GEuKOr3Mv/AOTkpasdrMUL13O4S4quqG3IIuAwJMmVBBkHQ+dZj6aWt5O/fdDZ9bJ4fB7fD3v4ADtfwC7grzW7oUCTkKOHBAjnOYESAQwB9d6NdicCy4UvAm7nIJMeFcuU7/vAwI5/IBxhMVfOa4/enUjUc9+QGtM3Cezdo4a2WZVcqM8kEzB0IJg6nYiqMj8vmJsS82wSvOl3idjKwZRh3JggwTIg+cMPnSn+kxAuK052kJ9ZcflRef1fEW2tqLhCFZUC34ZnKfwkzrmEH6UvdueJi/eUhcuVANRrMk6nmBOnqa7HHzJrijJvZ3zYCRTAor2c41+rXg+UsII3g69KGraLFUUakgDzJ0H1or2i4SLFy2qGQbayerbNodQCRPvT9m1F9xSTrUux0zhXbWzdt6MytsUYwZ8jsfUUGxuGxN2S2KPKMrxPXwsojlqG60L7K4Rb1u2jKGUG5cYHYlmKLPsrH5UR4p2fti27WwyEISAruBIE/DMRUORKM3FMsgrhbEzjeGIuFXY3HUQS2p68+WtY1VVWYAqfETDn2rJiHkAVdFOlZHJpvY/QfBL4spcDXrjovim5AVFAGxgSJM9OXKsmK4pYYd5fKgMYQMoLR5SJWegg6Ca3rwGysm/ce8TGjGAIMiADP1qJ4giHu0wzuANItyuv8ZET11rzOHb3PRclJbbGPA8QwjJKawYhVgyIP2I+dauH423ccKtsj+LU/OBVmDbEjMbOESxmHVBm8zkVvUf4K0X8LiVtOzd0MiFoVmPwgn9z22rtUbW4tqkwH2h7OLffMgcNO5lVnqM0fSdtjRDhWBGGsJZk6STrux1P19NBzoCnaG5dB1QEHUh526CJGnI1cXY+IXRc02GkH58vSq+FRPyyNnH5r7SDkJgAtlUx+LeCNOlNWBdCpCkSeQOmnsAfv50nYfiJZTbuKjEGJEEHTSRrBnQj7bV5wPF5byBWYFmA7qAwboQT8OvORHTqMqUdzY7vYehbqwWZqN7EpaBa5JVfiyiYAEyRvA51X/8AK8KQMrkz8Krbck+gC61HObXCKErL+5ioYnHLYQ3WJCqV1H8TBR9WAoTe49cuXjZs2iHy5puygC7TEEnUgRp7Vj4erY3hro7EXbqurTpkuAkAADYKQsc4iSTJrcbm95KkdNRS2e5d2948GwrZFbMWUHP4fDOw16gaVxzGY7LmOzQQPWKw8Bw73b5tSQ1y3cVswkgqhuQZ1HiQA+9ZbKAsSRoFn5kAferI9Mo227GdP10oxWKK5fP2guEIXXWTv1qopG2lab3wJ/KPnVTDSlpnsSij7DggyTRDAYNr7C2j5GLCDE84j6zPlQudaJcCxvdYm2/Rln0nX6TXP1FySljcPUYcT2Ry5Fv4zENmLAgSF0UkZRLAywA2nXarrfY/DW1V1sM1ubZZ3YroSA3hlSRrMxy3pn4hiz3toiJUtoTAMqRy151Xcx5ZGQjwsCI6Tpoa3x5+v7HgeHEA9ueA2sPgrjW7dtdVEqgB3/e3pz4MhFizrp3Saf7BS/2sU38EwLBT4JLbA5hv5E/eo4DtE2FW3bvibeUZH+AkDTVGMg9BJDCCCJiiSlkhXLv/AAdajIba4ncwDXruLZXCm21x9ROb9pGXcRM7612vD4q26d4rgpBMjlG89COlcf7MubjYiF1usg32zXw0HyMRoKPpk4xm/h9QcrTaBeGtYkkoLeYgxvH3/wA1o72fusjsLyPBGyKWykH8WkzHQfPkzcQ4WkybZtljDEGVPoQc2n8oqjA4Id4yBw8qGkHmDlI3Oo050Ep6onJUybWbTeIqDpoSDPzrnXbEJ+tEIQRlExyIkEGOeg+ddNOHI5kVzbtjYIxTkDcAyNZ0iTHOVIjyrMH9wWX+0F4BC11cpAIMyRMRrMetaOI3GZ/HGYCNNiP8Naey1liXYLPKfuPtUuMWcssQdZG+3n/aq8cv6qQhryMJdl2HdjLmLc8lwqfSJAO/OmG7fOQg3biyCD3lsMNv3lH3akixgLgCmUWBpGp94/rV18MQO8uMVG2gA/zTakZIRcrsdCbUaoC3nkyazuatY1U+9UE5+isNwq5dM3TkX91TLn1f8P8At186YsLhktqAANNp1+pk1RiMaqDxMqjoTH03odiO0CKYUM59gPmdfpXibs9K0g816oP4gQdiIPSDSZjO1xT4mt2vcFvad/YUEv8AaHvTAL3T5mB7T/SjWKTAeRIwBQhlSjsNCDAOnSd/nWa3av3Wi1bdTOsaKPMyYoz2gwot4C7eeGuPlVSUAKKWAyjczE+LnRngnCzatLmYf8u2PTKgB+smrnk2J1AT+G4m62K7m8SQrFCRzPkY6gex5UV4pgjb7trVtVW2SxInMW0GpOreGdydQKxY64oxDXEhlF5GBmAQUXWYPhnmBryp1t3rlsa4cHrkuKf+/KayV2mbHhmb9ZB4e1wtmzoQ3qTkI9tvaq8QBav8PViFCW7qySAB4EG50G1AcNjFAfDCRbe6rJPJCYI00IEASJmDTPiHDYizcZgFAuShIgSAFn+LU/OOUnHGjVKzzE4m0MXZud9agqyOy3EOUQWGaG0loAmJqHB8UiYvEWrbK1u7F5CCDr8NwSDGpgx0FR7QY1AqOrKTbcNCkTA1O3pQTi+K7srf8f6yrE3DlOVUdYCTsYEc4zFq6rRl0xYsWe7465IKob9wSRA/aow+RL6dZFLKWSLbLs3hn2/vT4uCvXGL3AqCfItrrvsPalK/YUYi6GaIJjXeTPPy+9PjK4SXsvkxnTx/rRXrfzRG5rlA5KKjcPKtX6qOQG3M6aUZ4b2JxF2GyhQdQXOVfr4iPRTUjlFcn0MvKtxYKmoodY511LA9jsJZGa/d79x+BB4fkDJ/3GPKtFnEI8NZVLdvZVQAQAT0A1n8qGOXU6SIMvVRi/LuBG4njLv/AC8G0wPG5yjbcZip+hr6zwzHXDNy/ZtjooLn/wAR9TTIpHOTVwBiUyg8swkfKRT1kriKXz+p5Ut3YFx3AGaxlvYrE3UkeDMEtzyJVV1I5STVnDuzVi2g7yxaZiILuoZjPUtJ20r3ifEL5JW6VjyXfXcT9x+dX2OIssW7wjQZT1B1Fa5TfcFafQXOMYG5gw7WHY4e4MjpMsuYQB/EvQ/EvmKDdjUbMzI0arpodsxBI56xGo50837BLWzPwsW21kAgH2JmlfgHDBbZyHDZiPDEEfEevn5cvZ6m/Dd/7FOtewxviywGaCQQZU6aeR1BqIWLtt80liyt7jT5RWR7cGZIO0GtZwr+H+FgQY6HnU74GhbDqgdTc1QHX+/kN6akZYGUiOWWIpOx97LaZtjGnrVWHuXcPatkEsxAzKx0JIkx5g6cqjzYJT3Q/HkS5G7F4C1cEOiP/MoP5UtcU7C22DHD3DacqQASShnrMsB8/Stp4q6/FbzeaEn6RVFztbaCZ8j5ds2kT0md6ngssH5R0njktxHPC7ltilxAjKddZ9wRuD1qXFeDH9W722veBkYk6AJA2aWBJnSBzFM+NuteOd1C6QqzOnmeup28qzpZZYysVgzp1gjn5EivSg3yySVdjixohw3gT3hmDKq8pknTTYV0Pi3ALV0y+GUnm9hu7f3Ugq582IoVhezhT/lm9bHRnGb/AHZJSfSqlkQhxZHG9sR/9VtmP7zmPoJP1FAcVxrEXZBu5R0t+H6g5vrQCziGLrJ0nblrpRGyIk+1Hiw4lJJIyU5Nck7Kx5mdSaaOB6EDrtS9greYkDeJHt/aaauA2dUmTqNhW9TGpOjsTtB3t4f2OHsgE5rqyBucqkfdhWj/AFa0xnEMRrpbdGRF6TmHjPmdOgFUY79ri7Os93nnyYZTE9dqOLbNRcJIo7izxDErcv3GVgQyWyCNdQfLn4RR9LLXQDeMJytjn/P1/l2oNxC2q4pMoAzLqAIkgn6+Kj6XiPiX5Vr7UYu9gftK6rdsNlDBZzCNMgK6R0En50cxGBtgIUtJuNQqwQfbUUL4gma6JWVNlkA/iYgfajRw/g7tTpbUA89hoKztRxh4thVNl9La6cgATFZCFuWgGaQUBI8yAaMDBK6DwgyOgoh2c4ALFte8ytcG+mg15eYECfLShyZFCO4UYtvYH4fhLvbEJuN20++ppQ43+irEX7jut6woaIBzdANYXqK67p0qJHlUi6vJF3EY8MZbM4hb7DYrAW7l26EcKUym2xKgScxMgMo13igHEON4/Owt3bvd8tjyHMid6/RxXSDEdIr889p8J3GNxFpHYW0uHKATABhgAOgmPaqunzeK2pLcVkg4cMbeDZe4w7G73t5ULXCzSyl9SCOWXVR5CoYXE5FKrtnaPIEzH1NC+zGNU/ssssxJzneIAy+mhO9Eu6Pd2kjKxTMY/eM6ew+1P0oVq3Ntq+TqTW2ziQN2mhVrhzHnNFsHwvrWOjU2WcQxoZAgEwZ1qnG2rl9VUqAFGhj86J/qKiNKI2lAUChs2hTXh7kBXk5dv/dS4bwi9bvZkYBGBUiBsdxqPqNaZb4BqFs12tnaTPjOGFrZGgOmseftV3dRWln5TpUTHKgCAnEkzOqb/jK/vAchOk+tRxWIkrIfQzBWT8lJmrMMM9y5c2M5VnkBH0Jj616pzXZ6L96NfQFno4na5vl/mV1/7lFBuFIGwbabXGIkcswM/I0wOpoVwcHLdU7d46j03/M0MfY1m/CiUU+Q/pXrpUOGNNuOhI/P86teta3OT2KCnSq2StBr4Vxxyf8AR/2fGJvM9wfsrQkj95zOVfQbn0HWpYjhbpbbMCGXfTodfamj9GI/4M+d1p+S0d7QH/hr3/Tf/tNOWRrKA4XE5pwS9lvIT5j5g08dzctWXxFu2f2algHBExqY2J0k+cRNc+wrQ4I0M1u4BxS+1jF5r11o7uJdjHiO0nSruqjcrE4uBs4Lxm9cx7W2TJatG4LoDAg3Ni7NAzMSAANIUbaGmy7iecQv1NKfZlycOhJJJZySdySzSSetFLh8VedLkpWyB/HMX+2suFgBsonzg/lRexxJh8Sn1oJxf4E/6q/Y0bwhrq2MsJW8QGIbWR5bUfweGulPBYDA6yXAmee9AODic89Kd+CH9gPf70tmgLgzN3q22QLlJnXmAYgeopka1Svj2IvGNPGPuKbTUvUbsbB0ijuvOotYNWmvG2qQbqYK4zj1w9ssxGaPCvX+1cpxvZ7vbr3XuKWdiTuPuKLdrLhOeSTqdz0ZatJ8C+gr0ekxqMdXqTZpuToHYDhC2vFKz5Gt963LK6KWYFZA2jzofeY5xrzFM+AH7MVTJ7CkWrZjlVqJFSaorSgywmrUOlVJViVhpVeqsCrXqIrjj1K+evBX3OuOIYmwCvOY0NAcwksXI5TO9M7/AA0s4ITZM668/SiTpMFlgxDfhuz5b19btsgYgL4jmOp3667e1CLwi4I0omrmNzRNnUaeDvq49DHzn8q2sKDYI/tD6f0o0KyXNnIqImpJbr41MUJp/9k=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4" name="Picture 22" descr="http://www.situstudio.com/sites/default/files/newsite_makerspace163_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3550942" cy="245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304800" y="5105400"/>
            <a:ext cx="4267200" cy="652272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r>
              <a:rPr lang="en-US" dirty="0" smtClean="0"/>
              <a:t>Fire codes/Ventilation/Internet Connectivity/Expanded Electrical</a:t>
            </a:r>
            <a:endParaRPr lang="en-US" dirty="0"/>
          </a:p>
        </p:txBody>
      </p:sp>
      <p:pic>
        <p:nvPicPr>
          <p:cNvPr id="10" name="Picture 2" descr="C:\Users\R_U15\Desktop\3DPrinterL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51" y="2187678"/>
            <a:ext cx="3733800" cy="24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0" y="51054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3D Printing Prototype Lab (Video)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>
                <a:hlinkClick r:id="rId6"/>
              </a:rPr>
              <a:t>Academic Purposes (Video)</a:t>
            </a:r>
            <a:endParaRPr lang="en-US" dirty="0"/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609600" y="5855016"/>
            <a:ext cx="8229600" cy="101542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1400" dirty="0"/>
              <a:t>T</a:t>
            </a:r>
            <a:r>
              <a:rPr lang="en-US" sz="1400" dirty="0" smtClean="0"/>
              <a:t>raditionally include 3-D printing, but can include other spaces to create content</a:t>
            </a:r>
            <a:br>
              <a:rPr lang="en-US" sz="1400" dirty="0" smtClean="0"/>
            </a:br>
            <a:r>
              <a:rPr lang="en-US" sz="1400" dirty="0" smtClean="0"/>
              <a:t> (e.g., large-format printing, physical computing, prototyping sandboxing)</a:t>
            </a:r>
          </a:p>
          <a:p>
            <a:pPr marL="109728" indent="0" algn="ctr">
              <a:buNone/>
            </a:pPr>
            <a:endParaRPr lang="en-US" sz="1400" dirty="0"/>
          </a:p>
          <a:p>
            <a:pPr marL="109728" indent="0" algn="ctr">
              <a:buNone/>
            </a:pPr>
            <a:endParaRPr lang="en-US" sz="1400" dirty="0" smtClean="0"/>
          </a:p>
          <a:p>
            <a:pPr marL="109728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749491"/>
          </a:xfrm>
        </p:spPr>
        <p:txBody>
          <a:bodyPr>
            <a:normAutofit/>
          </a:bodyPr>
          <a:lstStyle/>
          <a:p>
            <a:r>
              <a:rPr lang="en-US" sz="1600" dirty="0" err="1" smtClean="0">
                <a:hlinkClick r:id="rId2"/>
              </a:rPr>
              <a:t>Esspreso</a:t>
            </a:r>
            <a:r>
              <a:rPr lang="en-US" sz="1600" dirty="0" smtClean="0">
                <a:hlinkClick r:id="rId2"/>
              </a:rPr>
              <a:t> Book Machine Animated Video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3"/>
              </a:rPr>
              <a:t>Espresso Book Machine Video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4"/>
              </a:rPr>
              <a:t>Site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 House Library e-Presses</a:t>
            </a:r>
            <a:br>
              <a:rPr lang="en-US" dirty="0" smtClean="0"/>
            </a:br>
            <a:r>
              <a:rPr lang="en-US" dirty="0" smtClean="0"/>
              <a:t>University Publishing Infrastructures</a:t>
            </a:r>
            <a:endParaRPr lang="en-US" dirty="0"/>
          </a:p>
        </p:txBody>
      </p:sp>
      <p:pic>
        <p:nvPicPr>
          <p:cNvPr id="1026" name="Picture 2" descr="http://www.bookweb.org/files/McNally%20Espresso%20Machine%20from%20Yvonne%20YB7_76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50693"/>
            <a:ext cx="4343400" cy="32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rtspring.ca/wp-content/uploads/2012/01/CherylCohen-300x2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40" y="2258854"/>
            <a:ext cx="1444625" cy="11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00" y="3657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E-Press </a:t>
            </a:r>
            <a:br>
              <a:rPr lang="en-US" sz="1400" b="1" dirty="0" smtClean="0"/>
            </a:br>
            <a:r>
              <a:rPr lang="en-US" sz="1400" b="1" dirty="0" smtClean="0"/>
              <a:t>Editor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090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481328"/>
            <a:ext cx="8305800" cy="5148072"/>
          </a:xfrm>
        </p:spPr>
        <p:txBody>
          <a:bodyPr>
            <a:normAutofit/>
          </a:bodyPr>
          <a:lstStyle/>
          <a:p>
            <a:pPr marL="109728" lvl="0" indent="0">
              <a:buNone/>
            </a:pPr>
            <a:r>
              <a:rPr lang="en-US" sz="2000" dirty="0" smtClean="0"/>
              <a:t>Interactive </a:t>
            </a:r>
            <a:r>
              <a:rPr lang="en-US" sz="2000" dirty="0"/>
              <a:t>displays, visual media displays, audio/podcast tours and electronic multimedia guides. Examples</a:t>
            </a:r>
            <a:r>
              <a:rPr lang="en-US" sz="2000" dirty="0" smtClean="0"/>
              <a:t>:</a:t>
            </a:r>
          </a:p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393192" lvl="1" indent="0">
              <a:buNone/>
            </a:pPr>
            <a:endParaRPr lang="en-US" sz="1600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 smtClean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Interactive Museums: </a:t>
            </a:r>
            <a:r>
              <a:rPr lang="en-US" dirty="0" err="1" smtClean="0">
                <a:effectLst/>
              </a:rPr>
              <a:t>Wittliff</a:t>
            </a:r>
            <a:r>
              <a:rPr lang="en-US" dirty="0" smtClean="0">
                <a:effectLst/>
              </a:rPr>
              <a:t> Collections</a:t>
            </a:r>
            <a:endParaRPr lang="en-US" dirty="0"/>
          </a:p>
        </p:txBody>
      </p:sp>
      <p:pic>
        <p:nvPicPr>
          <p:cNvPr id="4" name="Picture 3" descr="Screen Shot 2014-08-06 at 10.32.3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6" y="2290864"/>
            <a:ext cx="5486400" cy="3647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3276600"/>
            <a:ext cx="21336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/>
            <a:r>
              <a:rPr lang="en-US" sz="1600" dirty="0">
                <a:solidFill>
                  <a:prstClr val="black"/>
                </a:solidFill>
                <a:hlinkClick r:id="rId3"/>
              </a:rPr>
              <a:t>MUSING: an iPhone app developed by Texas </a:t>
            </a:r>
            <a:r>
              <a:rPr lang="en-US" sz="1600" dirty="0" smtClean="0">
                <a:solidFill>
                  <a:prstClr val="black"/>
                </a:solidFill>
                <a:hlinkClick r:id="rId3"/>
              </a:rPr>
              <a:t>State</a:t>
            </a:r>
            <a:r>
              <a:rPr lang="en-US" sz="1600" dirty="0" smtClean="0">
                <a:solidFill>
                  <a:prstClr val="black"/>
                </a:solidFill>
              </a:rPr>
              <a:t> (Link)</a:t>
            </a:r>
            <a:endParaRPr lang="en-US" sz="1600" u="sng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3287" y="5525854"/>
            <a:ext cx="6248400" cy="825691"/>
          </a:xfrm>
        </p:spPr>
        <p:txBody>
          <a:bodyPr>
            <a:normAutofit fontScale="62500" lnSpcReduction="20000"/>
          </a:bodyPr>
          <a:lstStyle/>
          <a:p>
            <a:pPr marL="109728" indent="0">
              <a:buNone/>
            </a:pPr>
            <a:r>
              <a:rPr lang="en-US" dirty="0" smtClean="0"/>
              <a:t>Things mapped </a:t>
            </a:r>
            <a:r>
              <a:rPr lang="en-US" dirty="0"/>
              <a:t>to IP </a:t>
            </a:r>
            <a:r>
              <a:rPr lang="en-US" dirty="0" smtClean="0"/>
              <a:t>addresses/library/university spaces. </a:t>
            </a:r>
            <a:br>
              <a:rPr lang="en-US" dirty="0" smtClean="0"/>
            </a:br>
            <a:r>
              <a:rPr lang="en-US" dirty="0" smtClean="0"/>
              <a:t>Wiring Library </a:t>
            </a:r>
            <a:r>
              <a:rPr lang="en-US" dirty="0" smtClean="0"/>
              <a:t>Spaces/Books </a:t>
            </a:r>
            <a:r>
              <a:rPr lang="en-US" dirty="0" smtClean="0"/>
              <a:t>for IP address level connectivity.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dirty="0"/>
              <a:t>Internet of </a:t>
            </a:r>
            <a:r>
              <a:rPr lang="en-US" dirty="0" smtClean="0"/>
              <a:t>Things</a:t>
            </a:r>
            <a:endParaRPr lang="en-US" dirty="0"/>
          </a:p>
        </p:txBody>
      </p:sp>
      <p:pic>
        <p:nvPicPr>
          <p:cNvPr id="4098" name="Picture 2" descr="http://www.dqindia.com/IMG/993/86993/internet-of-thing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05" y="2133600"/>
            <a:ext cx="4361095" cy="23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R_U15\Desktop\Pict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" y="1600200"/>
            <a:ext cx="5181600" cy="35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32666" y="5226546"/>
            <a:ext cx="4854133" cy="1511491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1800" dirty="0" smtClean="0"/>
              <a:t>Electrical/Connectivity Needs for Digital Signage, RFID, Geo-locating,</a:t>
            </a:r>
            <a:br>
              <a:rPr lang="en-US" sz="1800" dirty="0" smtClean="0"/>
            </a:br>
            <a:r>
              <a:rPr lang="en-US" sz="1800" dirty="0" smtClean="0"/>
              <a:t> smart scholarly spaces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Bookshelves</a:t>
            </a:r>
            <a:r>
              <a:rPr lang="en-US" sz="3600" dirty="0" smtClean="0"/>
              <a:t>, Digital </a:t>
            </a:r>
            <a:r>
              <a:rPr lang="en-US" sz="3600" dirty="0" smtClean="0"/>
              <a:t>Signage, RFID</a:t>
            </a:r>
            <a:endParaRPr lang="en-US" sz="3600" dirty="0"/>
          </a:p>
        </p:txBody>
      </p:sp>
      <p:pic>
        <p:nvPicPr>
          <p:cNvPr id="7170" name="Picture 2" descr="http://www.hammonds.gi/images/DIGITAL%20SIGNAGE/SUPERMARKE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22" y="3886200"/>
            <a:ext cx="2714785" cy="20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4" y="1662736"/>
            <a:ext cx="2914073" cy="1956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3680267" cy="290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7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599" y="779434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z="4000" dirty="0" smtClean="0"/>
              <a:t>Staff Work </a:t>
            </a:r>
            <a:r>
              <a:rPr lang="en-US" sz="4000" dirty="0" smtClean="0"/>
              <a:t>Spaces, Hoteling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/>
              <a:t>M</a:t>
            </a:r>
            <a:r>
              <a:rPr lang="en-US" sz="4000" dirty="0" smtClean="0"/>
              <a:t>obile</a:t>
            </a:r>
            <a:r>
              <a:rPr lang="en-US" sz="4000" dirty="0"/>
              <a:t>, quickly </a:t>
            </a:r>
            <a:r>
              <a:rPr lang="en-US" sz="4000" dirty="0" smtClean="0"/>
              <a:t>(re)assembled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 descr="http://cowork.rs/wp-content/uploads/2013/12/115E23rd_print_2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0800"/>
            <a:ext cx="3467573" cy="231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ensleron.com/storage/post-images/work/workplaceoutofbalance/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65968"/>
            <a:ext cx="4495800" cy="303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3337" y="5419543"/>
            <a:ext cx="5450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Wireless </a:t>
            </a:r>
            <a:r>
              <a:rPr lang="en-US" dirty="0" smtClean="0"/>
              <a:t>Connectivity, </a:t>
            </a:r>
            <a:r>
              <a:rPr lang="en-US" dirty="0" smtClean="0"/>
              <a:t>Moveable Walls, Electrical </a:t>
            </a:r>
            <a:br>
              <a:rPr lang="en-US" dirty="0" smtClean="0"/>
            </a:br>
            <a:r>
              <a:rPr lang="en-US" sz="1200" dirty="0" smtClean="0">
                <a:hlinkClick r:id="rId6"/>
              </a:rPr>
              <a:t>Workplace </a:t>
            </a:r>
            <a:r>
              <a:rPr lang="en-US" sz="1200" dirty="0">
                <a:hlinkClick r:id="rId6"/>
              </a:rPr>
              <a:t>of the </a:t>
            </a:r>
            <a:r>
              <a:rPr lang="en-US" sz="1200" dirty="0" smtClean="0">
                <a:hlinkClick r:id="rId6"/>
              </a:rPr>
              <a:t>Future</a:t>
            </a:r>
            <a:r>
              <a:rPr lang="en-US" sz="1200" dirty="0" smtClean="0"/>
              <a:t> (video), </a:t>
            </a:r>
            <a:r>
              <a:rPr lang="en-US" sz="1200" dirty="0" smtClean="0">
                <a:hlinkClick r:id="rId7"/>
              </a:rPr>
              <a:t>Examples</a:t>
            </a:r>
            <a:r>
              <a:rPr lang="en-US" sz="1200" dirty="0" smtClean="0"/>
              <a:t> (video), </a:t>
            </a:r>
            <a:r>
              <a:rPr lang="en-US" sz="1200" dirty="0" smtClean="0">
                <a:hlinkClick r:id="rId8"/>
              </a:rPr>
              <a:t>Moveable Walls </a:t>
            </a:r>
            <a:r>
              <a:rPr lang="en-US" sz="1200" dirty="0" smtClean="0"/>
              <a:t> (video)</a:t>
            </a:r>
            <a:r>
              <a:rPr lang="en-US" dirty="0" smtClean="0"/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7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Alkek</a:t>
            </a:r>
            <a:r>
              <a:rPr lang="en-US" dirty="0" smtClean="0"/>
              <a:t> Library Learning Commons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2015-2022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125295"/>
            <a:ext cx="5334000" cy="3395764"/>
          </a:xfrm>
        </p:spPr>
        <p:txBody>
          <a:bodyPr/>
          <a:lstStyle/>
          <a:p>
            <a:r>
              <a:rPr lang="en-US" sz="2400" dirty="0" smtClean="0"/>
              <a:t>Large Academic Library  </a:t>
            </a:r>
            <a:r>
              <a:rPr lang="en-US" sz="2400" dirty="0" smtClean="0"/>
              <a:t>Project (7 </a:t>
            </a:r>
            <a:r>
              <a:rPr lang="en-US" sz="2400" dirty="0" smtClean="0"/>
              <a:t>Fl.)</a:t>
            </a:r>
          </a:p>
          <a:p>
            <a:r>
              <a:rPr lang="en-US" sz="2400" dirty="0" smtClean="0"/>
              <a:t>Texas </a:t>
            </a:r>
            <a:r>
              <a:rPr lang="en-US" sz="2400" dirty="0"/>
              <a:t>State </a:t>
            </a:r>
            <a:r>
              <a:rPr lang="en-US" sz="2400" dirty="0" smtClean="0"/>
              <a:t>University, </a:t>
            </a:r>
            <a:r>
              <a:rPr lang="en-US" sz="2400" dirty="0"/>
              <a:t>36,000 </a:t>
            </a:r>
            <a:r>
              <a:rPr lang="en-US" sz="2400" dirty="0" smtClean="0"/>
              <a:t>Students</a:t>
            </a:r>
          </a:p>
          <a:p>
            <a:r>
              <a:rPr lang="en-US" sz="2400" dirty="0" smtClean="0"/>
              <a:t>Carnegie Class </a:t>
            </a:r>
            <a:r>
              <a:rPr lang="en-US" sz="2400" dirty="0"/>
              <a:t>Doctoral University </a:t>
            </a:r>
            <a:r>
              <a:rPr lang="en-US" sz="2400" dirty="0" smtClean="0"/>
              <a:t> </a:t>
            </a:r>
            <a:r>
              <a:rPr lang="en-US" sz="2000" dirty="0" smtClean="0"/>
              <a:t>(Higher </a:t>
            </a:r>
            <a:r>
              <a:rPr lang="en-US" sz="2000" dirty="0"/>
              <a:t>Research </a:t>
            </a:r>
            <a:r>
              <a:rPr lang="en-US" sz="2000" dirty="0" smtClean="0"/>
              <a:t>Activity)</a:t>
            </a:r>
          </a:p>
          <a:p>
            <a:r>
              <a:rPr lang="en-US" sz="2400" dirty="0" smtClean="0"/>
              <a:t>Designated Emerging Research</a:t>
            </a:r>
            <a:br>
              <a:rPr lang="en-US" sz="2400" dirty="0" smtClean="0"/>
            </a:br>
            <a:r>
              <a:rPr lang="en-US" sz="2400" dirty="0" smtClean="0"/>
              <a:t>Institution (Texas)</a:t>
            </a:r>
          </a:p>
          <a:p>
            <a:r>
              <a:rPr lang="en-US" sz="2400" dirty="0" smtClean="0">
                <a:hlinkClick r:id="rId2"/>
              </a:rPr>
              <a:t>Overview Video</a:t>
            </a: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238" y="2089015"/>
            <a:ext cx="3203604" cy="21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98238" y="4338536"/>
            <a:ext cx="3445762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Multi-Stakeholder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IT Division Project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Multi-Year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5-7, 3 Large Phases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~ 40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Million Total Budget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2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504" y="24938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Imagineering Design </a:t>
            </a:r>
            <a:br>
              <a:rPr lang="en-US" dirty="0" smtClean="0"/>
            </a:br>
            <a:r>
              <a:rPr lang="en-US" dirty="0" smtClean="0"/>
              <a:t>For Academic Library Spaces</a:t>
            </a:r>
            <a:endParaRPr lang="en-US" dirty="0"/>
          </a:p>
        </p:txBody>
      </p:sp>
      <p:pic>
        <p:nvPicPr>
          <p:cNvPr id="6148" name="Picture 4" descr="http://static.squarespace.com/static/53b58784e4b04291a740484f/53b73124e4b0a163e37f37c9/53bbfa19e4b060a82ab698f9/1404864102499/interior_disney_library.jpg?format=500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13688"/>
            <a:ext cx="2514600" cy="32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3250" y="5638800"/>
            <a:ext cx="571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Hunt Library Video</a:t>
            </a:r>
            <a:r>
              <a:rPr lang="en-US" sz="1400" dirty="0" smtClean="0"/>
              <a:t>, Learning Space Design Playlist</a:t>
            </a:r>
            <a:br>
              <a:rPr lang="en-US" sz="1400" dirty="0" smtClean="0"/>
            </a:br>
            <a:r>
              <a:rPr lang="en-US" sz="1400" dirty="0" smtClean="0"/>
              <a:t>Instant Theatres, </a:t>
            </a:r>
            <a:r>
              <a:rPr lang="en-US" sz="1400" dirty="0" smtClean="0">
                <a:hlinkClick r:id="rId5"/>
              </a:rPr>
              <a:t>Learning Work Spaces</a:t>
            </a:r>
            <a:r>
              <a:rPr lang="en-US" sz="1400" dirty="0"/>
              <a:t> </a:t>
            </a:r>
            <a:r>
              <a:rPr lang="en-US" sz="1400" dirty="0" smtClean="0"/>
              <a:t>(video)</a:t>
            </a:r>
            <a:br>
              <a:rPr lang="en-US" sz="1400" dirty="0" smtClean="0"/>
            </a:br>
            <a:r>
              <a:rPr lang="en-US" sz="1400" dirty="0" smtClean="0">
                <a:hlinkClick r:id="rId6"/>
              </a:rPr>
              <a:t>Lighting Museums and Libraries</a:t>
            </a:r>
            <a:r>
              <a:rPr lang="en-US" sz="1400" dirty="0" smtClean="0"/>
              <a:t> (lecture video)</a:t>
            </a:r>
          </a:p>
        </p:txBody>
      </p:sp>
      <p:pic>
        <p:nvPicPr>
          <p:cNvPr id="10242" name="Picture 2" descr="https://encrypted-tbn0.gstatic.com/images?q=tbn:ANd9GcSe0aZtBZRBrZ8OKr28setMZOV3KDt0fi3O7wUV3WMtmgYVMXz5A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62200"/>
            <a:ext cx="36195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8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8504" y="457200"/>
            <a:ext cx="87554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Imagineering Academic Library Spaces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Show Controller Technology</a:t>
            </a:r>
            <a:br>
              <a:rPr lang="en-US" sz="2700" dirty="0" smtClean="0"/>
            </a:br>
            <a:endParaRPr lang="en-US" sz="2700" dirty="0"/>
          </a:p>
        </p:txBody>
      </p:sp>
      <p:pic>
        <p:nvPicPr>
          <p:cNvPr id="6146" name="Picture 2" descr="http://disneydose.com/wp-content/uploads/4340631803_ff32d857d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83373"/>
            <a:ext cx="1371600" cy="11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02244" y="5181600"/>
            <a:ext cx="68845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Learning </a:t>
            </a:r>
            <a:r>
              <a:rPr lang="en-US" sz="1400" dirty="0">
                <a:hlinkClick r:id="rId4"/>
              </a:rPr>
              <a:t>Commons ODU </a:t>
            </a:r>
            <a:r>
              <a:rPr lang="en-US" sz="1400" dirty="0"/>
              <a:t>(Student </a:t>
            </a:r>
            <a:r>
              <a:rPr lang="en-US" sz="1400" dirty="0" smtClean="0"/>
              <a:t>video), cafes, computers and journal kiosks, lighting-narrative, </a:t>
            </a:r>
            <a:r>
              <a:rPr lang="en-US" sz="1400" dirty="0">
                <a:hlinkClick r:id="rId5"/>
              </a:rPr>
              <a:t>show controllers</a:t>
            </a:r>
            <a:r>
              <a:rPr lang="en-US" sz="1400" dirty="0"/>
              <a:t> </a:t>
            </a:r>
            <a:r>
              <a:rPr lang="en-US" sz="1400" dirty="0" smtClean="0"/>
              <a:t>(vendor website) </a:t>
            </a:r>
            <a:r>
              <a:rPr lang="en-US" sz="1400" dirty="0"/>
              <a:t>in academic e</a:t>
            </a:r>
            <a:r>
              <a:rPr lang="en-US" sz="1400" dirty="0" smtClean="0"/>
              <a:t>nvironments, Expanded electrical/connectivity/plumbing, </a:t>
            </a:r>
            <a:r>
              <a:rPr lang="en-US" sz="1400" dirty="0" smtClean="0">
                <a:hlinkClick r:id="rId6"/>
              </a:rPr>
              <a:t>U Calgary Design Thinking</a:t>
            </a:r>
            <a:endParaRPr lang="en-US" sz="1400" dirty="0" smtClean="0"/>
          </a:p>
        </p:txBody>
      </p:sp>
      <p:pic>
        <p:nvPicPr>
          <p:cNvPr id="6150" name="Picture 6" descr="https://encrypted-tbn1.gstatic.com/images?q=tbn:ANd9GcQgPkYa6Omm7W0sDcwu_RuPGSBlH1L1QqNjR_bWJGbEqm_jCCr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15597"/>
            <a:ext cx="4114800" cy="264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lcorn.com/products/v16pro/images/diagra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220974"/>
            <a:ext cx="3657600" cy="210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65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Expanded Building Security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for </a:t>
            </a:r>
            <a:r>
              <a:rPr lang="en-US" sz="3600" dirty="0"/>
              <a:t>Technology Rich </a:t>
            </a:r>
            <a:r>
              <a:rPr lang="en-US" sz="3600" dirty="0" smtClean="0"/>
              <a:t>Environments </a:t>
            </a:r>
            <a:endParaRPr lang="en-US" sz="3600" dirty="0"/>
          </a:p>
        </p:txBody>
      </p:sp>
      <p:pic>
        <p:nvPicPr>
          <p:cNvPr id="9220" name="Picture 4" descr="http://www.police.txstate.edu/Services/Card-Access-Readers/contentParagraph/0/image/Copy%20of%20Picture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712684"/>
            <a:ext cx="2133600" cy="12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ncrypted-tbn0.gstatic.com/images?q=tbn:ANd9GcQFF5CjkXPSSaSFUDVKWgJA3DUeKu0T8XpxO_jOhEDO4pN1t2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77099"/>
            <a:ext cx="112395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encrypted-tbn1.gstatic.com/images?q=tbn:ANd9GcRWraU2d3yfurCvZy7F5dyhzh7XrTipcirVdY0NSOqzIRGfVfT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8970"/>
            <a:ext cx="2286000" cy="15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1200" y="5943389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Keyless </a:t>
            </a:r>
            <a:r>
              <a:rPr lang="en-US" sz="1600" dirty="0"/>
              <a:t>Access </a:t>
            </a:r>
            <a:r>
              <a:rPr lang="en-US" sz="1600" dirty="0" smtClean="0"/>
              <a:t>Readers, Cameras, Other Security</a:t>
            </a:r>
            <a:endParaRPr lang="en-US" sz="1600" dirty="0"/>
          </a:p>
        </p:txBody>
      </p:sp>
      <p:pic>
        <p:nvPicPr>
          <p:cNvPr id="6146" name="Picture 2" descr="C:\Users\R_U15\Desktop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96791"/>
            <a:ext cx="4268530" cy="20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928"/>
            <a:ext cx="8229600" cy="762000"/>
          </a:xfrm>
        </p:spPr>
        <p:txBody>
          <a:bodyPr/>
          <a:lstStyle/>
          <a:p>
            <a:r>
              <a:rPr lang="en-US" dirty="0" smtClean="0"/>
              <a:t>Scaling/</a:t>
            </a:r>
            <a:r>
              <a:rPr lang="en-US" dirty="0" smtClean="0"/>
              <a:t>Prototyping/Phasing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10800000">
            <a:off x="76200" y="1628502"/>
            <a:ext cx="4114800" cy="480059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83764" y="1563975"/>
            <a:ext cx="3886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Learning Commons 10 M +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(</a:t>
            </a:r>
            <a:r>
              <a:rPr lang="en-US" sz="1600" dirty="0" smtClean="0"/>
              <a:t>Multi-</a:t>
            </a:r>
            <a:r>
              <a:rPr lang="en-US" sz="1600" dirty="0" err="1" smtClean="0"/>
              <a:t>Tiered,Visualization</a:t>
            </a:r>
            <a:r>
              <a:rPr lang="en-US" sz="1600" dirty="0" smtClean="0"/>
              <a:t>, Multimedia, 3D </a:t>
            </a:r>
            <a:r>
              <a:rPr lang="en-US" sz="1600" dirty="0" smtClean="0"/>
              <a:t>Printing labs, Makerspace etc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b="1" dirty="0" smtClean="0"/>
              <a:t>Makerspace &amp; Centers </a:t>
            </a:r>
            <a:r>
              <a:rPr lang="en-US" b="1" dirty="0" smtClean="0"/>
              <a:t>1-2 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Physical/Digital </a:t>
            </a:r>
            <a:r>
              <a:rPr lang="en-US" sz="1600" dirty="0" smtClean="0"/>
              <a:t>Computing </a:t>
            </a:r>
            <a:r>
              <a:rPr lang="en-US" sz="1600" dirty="0" smtClean="0"/>
              <a:t>Spaces</a:t>
            </a:r>
            <a:endParaRPr lang="en-US" dirty="0"/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3D Printing Lab, 100-500 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Expanded</a:t>
            </a:r>
            <a:r>
              <a:rPr lang="en-US" sz="1600" dirty="0" smtClean="0"/>
              <a:t> Capability, </a:t>
            </a:r>
            <a:r>
              <a:rPr lang="en-US" sz="1600" dirty="0" smtClean="0"/>
              <a:t>Scanners, Lab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3D Printer Prototype, 15-40K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Basic </a:t>
            </a:r>
            <a:r>
              <a:rPr lang="en-US" sz="1600" dirty="0" smtClean="0"/>
              <a:t>3D Printer Infrastructure 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630111"/>
            <a:ext cx="2160771" cy="144051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133600" y="1600200"/>
            <a:ext cx="0" cy="472440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33600" y="1628502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33600" y="3124200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33599" y="4343400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33599" y="5562600"/>
            <a:ext cx="3200400" cy="0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 rot="16200000">
            <a:off x="1689985" y="4946211"/>
            <a:ext cx="914400" cy="31837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" y="5105400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Building Future </a:t>
            </a:r>
            <a:br>
              <a:rPr lang="en-US" dirty="0" smtClean="0"/>
            </a:br>
            <a:r>
              <a:rPr lang="en-US" dirty="0" smtClean="0"/>
              <a:t>Trajectories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81000" y="1752600"/>
            <a:ext cx="8229600" cy="762000"/>
          </a:xfrm>
        </p:spPr>
        <p:txBody>
          <a:bodyPr/>
          <a:lstStyle/>
          <a:p>
            <a:r>
              <a:rPr lang="en-US" altLang="en-US" sz="2000" dirty="0" smtClean="0"/>
              <a:t>Contact Information</a:t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dirty="0" smtClean="0"/>
              <a:t>Contact Info</a:t>
            </a:r>
            <a:br>
              <a:rPr lang="en-US" altLang="en-US" dirty="0" smtClean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1600" dirty="0" smtClean="0"/>
              <a:t>R</a:t>
            </a:r>
            <a:r>
              <a:rPr lang="en-US" altLang="en-US" sz="1600" dirty="0" smtClean="0"/>
              <a:t>ay </a:t>
            </a:r>
            <a:r>
              <a:rPr lang="en-US" altLang="en-US" sz="1600" dirty="0" smtClean="0"/>
              <a:t>Uzwyshyn, Ph.D. MBA </a:t>
            </a:r>
            <a:r>
              <a:rPr lang="en-US" altLang="en-US" sz="1600" dirty="0" smtClean="0"/>
              <a:t>MLIS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TEXAS STATE UNIVERSITY</a:t>
            </a:r>
            <a:br>
              <a:rPr lang="en-US" altLang="en-US" sz="1600" dirty="0" smtClean="0"/>
            </a:br>
            <a:r>
              <a:rPr lang="en-US" altLang="en-US" sz="1400" dirty="0" smtClean="0">
                <a:hlinkClick r:id="rId2"/>
              </a:rPr>
              <a:t>ruzwyshyn@txstate.edu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2000" dirty="0"/>
              <a:t/>
            </a:r>
            <a:br>
              <a:rPr lang="en-US" altLang="en-US" sz="2000" dirty="0"/>
            </a:br>
            <a:r>
              <a:rPr lang="en-US" altLang="en-US" sz="2000" dirty="0" smtClean="0"/>
              <a:t/>
            </a:r>
            <a:br>
              <a:rPr lang="en-US" altLang="en-US" sz="2000" dirty="0" smtClean="0"/>
            </a:br>
            <a:r>
              <a:rPr lang="en-US" altLang="en-US" sz="1600" b="0" dirty="0" smtClean="0"/>
              <a:t>Further Information, Presentations, Downloads</a:t>
            </a:r>
            <a:br>
              <a:rPr lang="en-US" altLang="en-US" sz="1600" b="0" dirty="0" smtClean="0"/>
            </a:br>
            <a:r>
              <a:rPr lang="en-US" altLang="en-US" sz="1600" b="0" dirty="0"/>
              <a:t/>
            </a:r>
            <a:br>
              <a:rPr lang="en-US" altLang="en-US" sz="1600" b="0" dirty="0"/>
            </a:br>
            <a:r>
              <a:rPr lang="en-US" altLang="en-US" sz="1400" dirty="0" smtClean="0">
                <a:hlinkClick r:id="rId3"/>
              </a:rPr>
              <a:t>http://rayuzwyshyn.net</a:t>
            </a:r>
            <a:r>
              <a:rPr lang="en-US" altLang="en-US" sz="1400" dirty="0" smtClean="0"/>
              <a:t> </a:t>
            </a: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1400" dirty="0">
                <a:hlinkClick r:id="rId4"/>
              </a:rPr>
              <a:t>https://</a:t>
            </a:r>
            <a:r>
              <a:rPr lang="en-US" altLang="en-US" sz="1400" dirty="0" smtClean="0">
                <a:hlinkClick r:id="rId4"/>
              </a:rPr>
              <a:t>www.linkedin.com/in/rayuzwyshyn</a:t>
            </a: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r>
              <a:rPr lang="en-US" altLang="en-US" sz="1400" dirty="0" smtClean="0"/>
              <a:t/>
            </a:r>
            <a:br>
              <a:rPr lang="en-US" altLang="en-US" sz="1400" dirty="0" smtClean="0"/>
            </a:br>
            <a:endParaRPr lang="en-US" altLang="en-US" sz="1400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447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Questions/Comments</a:t>
            </a:r>
            <a:endParaRPr lang="en-US" sz="3200" dirty="0"/>
          </a:p>
        </p:txBody>
      </p:sp>
      <p:sp>
        <p:nvSpPr>
          <p:cNvPr id="4" name="AutoShape 6" descr="data:image/jpeg;base64,/9j/4AAQSkZJRgABAQAAAQABAAD/2wCEAAkGBxQSEhUUEhQWFBQXFRQXFRUXFBUWFBcYFhUXFhUUFBUYHCggGBolHBQVITEhJSkrLi4uFx8zODMsNygtLisBCgoKDg0OGxAQGiwkHiQsLCwsLCwsLCwsLCwsLCwsLCwsLCwsLCwsLCwsLCwsLCwsLCwsLCwsLCwsLCwsLCwsLP/AABEIAKAA8AMBIgACEQEDEQH/xAAcAAABBQEBAQAAAAAAAAAAAAAFAQMEBgcCAAj/xABAEAABAwIDBQUFBwIFBAMAAAABAAIRAyEEEjEFBkFRcSJhgZGhEzKxwdEHI0JSYnLhFIKSwtLw8TNUk+JDorL/xAAZAQADAQEBAAAAAAAAAAAAAAAAAQIDBAX/xAAhEQACAgICAgMBAAAAAAAAAAAAAQIRAyESMRNBBFFhQv/aAAwDAQACEQMRAD8Aoe6+4dTE0hVdU9kHe6MuYkczJXe2d0sVg25wRWpjUgEEd5bJ9CtewWHDGBoAAAAA6JjajhlMrg8s7s7PHGqMOo7SY6x7J9PNTTfxQbeCiG16mUQ3N4TxCh4fFOZ7p8OHku5O0cj7LUcQ+3aMAEATwOoTdfDU6hFyw6i0tB7x9EOw21mus8ZTz1H8Ii0g3Fx6IpBYFxmynUpLoIjsuaZab+hURmDe5pc0SBrCtNKo5p7J4QQbgjkZU7Z9NpDsmRpJk0/d0GrT8lMnKK0Ukn2UahXcw9k9RwPUKXTqteRowiLfhN5seHRHNrbKbknKRUtaIJn4qtV8I5vA+VwlGal2Di0FKGOc21QFwBsJhwn8p8FKq4dtUAgzH4h7zePaHz0QGliiBB7TeR4dDwUyhVuX03EGOjhp5hKWP2hqR3UpuZ71xwcND15LoGVMw+Oa6zwGnUk+46eY/Cb6hQa2HfTfAbAN2g6EHi08lKb9jCmydpVKFQPpPLHjiNCOThxHctf3U3tp4sZHgU635Z7L++mf8uvVZNuzso4mqA4FtMOGY6E/pH1Vj27uxUwZm76U2qAQWwbZ40P6h6LGcldGsE6s1etRDhDhIQHG4A0zzbz+RQfdrfSIp4oyPw1uI7qnP93nzV5IBHAgjqCDy5ha4PkSxP8APonLiWRfpVAF20Kfjtn5btu34fwoUL2YZI5I3E86UHB0ztI98pCUkJ0TY2UkJyEkJgNlqQtTsJIQA1lSFqdhIQgBnKkyp2EhCACLcVZBd5NoRTN+Cl13QFTd48VJDQeM+S8FQTZ6bm6BrcG2IcYcZJDhEk6wTYoJjdhjJngtJMtHAyYaIR9+0nFpa8BwNp0I+R9FIOIbEUXlsgjI64vaAD14KuLTtE2mUCvs97bxIvcdyZoYhzDLTHw8QtAxeEDWw4Flg3M3tNvxix8FW8ZuvUb2qTm4hpmPZz7TQm9L3hoVpGb/AKIcfoYwu2Bo8R3jTxCJseHCQQQqsaRv3WI4zy9F6nUcwy0kFakl4G0nENbU+8aDIDtdIs7xXNWm15c5h4HsuN4jgeKA4Xaojtx1H0RFlQOFiCocIyK5NALG7PcwnMI5HUHoRqob6Zb8QVb2OItYg6tcJBUWvs1tSMjodEZXCG+Dv4T2haYCp4oGz/8AENfEcVOoG4PvNERcx3gclDxWBLTBEGJTFF7mGZj5pNJjVo1zcxg9lmE3cddbQPktPNMPbe8jTqsy3HoPZhx7QZS5xcBxggRPI2WmYB8saf0j4LhpWzqT0jLftH2A3CMFehZjnhr2cG5gSHN5XER3ofufvo/Dw0/eUeLJ7TeZpzp+3Q9y2TFUGvaWvaHNIgtIkEciFmm9P2c5ZqYOYA/6erhE+7+Yd2tuKuNJUyZJ3aL/AIDG067BUpODmHjyPEEcD3KJjtn/AImeI+ixrd3eOrhapLDDtHtPuug6OHde+oWxbu7w0sYyWdl4Hbpk9pvePzN71rjnLFK0RKMcipkGEkIxjMDN268RzQwtXr4s0citHn5Mbg6Y1CSE7lSQtSBuEkJwhJCAG4SEJyEhCAGiF6E5CSEAD8fWsVm2L25TdWeHSIMA8LfyrbvZtD2VJxGsGOp0WUmg7kvHgjuky303h12kEDl3pXC8KmseWmQSD3WRDD7aqN96HdbHzWlE2WeniHCB7zdcrpLfqE4CxzpBNEgSLlwkaQ4Q4cefVBsNtim49rsnv080QpuDrgyOYSoZKxlYVXRiGtxEWnNlf1FRoknrKD4rYtMkGk5xb2vu3gZ28jnFnX5AaKcGTdSdmNJexsTmc0X4XlS4pLQ09ms7vbFpUqLaYY2A0AiBe155rGvtM2czC437gZA5ocQ2wBJMxy0W14WqQ1Zfv9hmVsS4uc5rgG5SGhzDAuHXka6hc2KPGVm+SXJFIwu2XD3xm7xY/wAothsSyp7pB7uPkolXdpzQ8lzS1rS5r2HM10ayNW8NUDNMg24cQutTTOdpottR3ZIMObexuOo5FM7GwjfbMJEjMy3KHC6DYfa7wId2h5HzRLAYppcwg6Oae+xBUZUVA2ClTVn2Xem3uHwKr6ObHd2OhP1XFE6mTyV5q85eaFYiqb37j0caC9sUq/5wLO7nga9deqyrE0MTs6sBUzMe27Hg26g8R/sr6CKg7Y2TSxVM06zA5vDmDzaeBVKVEuNlZ3S3yZigKdWGVrAH8FT9v5Xd3krFjMJmuLH49Vke9G5dbAk1Kf3tCZmILRycOHXTorDubv6DFLFG2jap1HdU5/u81cZOD5RZLSkuMizuYRqkyozXohwkEX0OoI4eCGVKZBgr1cOdZF+nBlxOD/BjKuSE8QuSFuZDRCSE7CSEWA1CSE6QuSEgM027UNTEMYBmDZe4Tys0JrGUKZbdmVxgSRGvGRZMbOe57qlYGM7iBYHsts36qf8A1Li9uYBwbe1rmwsfFeUdwPx27zMpcx0gCw17gAQguN3dezhPS6tlZ9JxbYsMy4xGmlxbWEtZhOUNeHAnjB0vqEkBn1XBubqPqm6dRzDIJae6y0PFtzFrXs43jtWAvHHkor9jUajgGGLEkeUCDfinyYqKvh9uPaIcA4eR81atz8cyviaYaCCJcQRyHPxQnGbrkF2W+UDTvk6FFvswwBGJqOP4WQPF3/qk5KhpOzW22b4LLt4Dmr1TJ9/ThwHyWov91YTtDeB3t6sgOb7V8RYxmMKMa2XIsOBrNYXe81xAh7TEGTBIH8qFjcMx47bWkxOdhDX/AN3A+IUTDbWpuOuU2sbeqkG48PktOO7IsB4/ZzQJY7OOWUteOvA+CsW427QqP9pVu1mRwZFiTJGbpCFZldNw3hwqgTb2Uz/fp3LDJJ8TWCVltzckb2B7rh3g+Y/hCGthFNiG7ug9CfqsEbBcrzNV0FwrEOpISZuaUFAHLmgiDccQdOizre77Ow4mtguy+5dS/Ce9h4dFo6QprQnsx3dDfCphXewrNcWAwWGz6fMsn/8APwWoseyuwPY4OadHD4fwou292MPiXNfUZ22/iFiREQfkeCqNejiNlvL2feUCbzYHkHx7rv1D+E1Nxla0Lhaplqc2FyQmsBtWlim+0oukaObbMx35XAKQQvahPlFSPMnHjJoahIQnSFyQrskbIXJCcISEJAZfhaQDGhsEAASElK8nmfTQKgUqzm3a4t6EhT6G3KzbZpHIgLzeJ2WXBouT4fMrks7U6QNRY37wq/ht5yPepg94MehCn4fb1F0yS0k8R8wimFhNtZ2aZmBxE66/AJ5mKBcfaMzCALQYiToeqh4fFMdOV7TJ5hOM595SGPGqwNeWvLZJgHlYDVFfs4okCo4xdzY8BP8AmVS2w+KI/UR9Vc/sxoxhWk/ic53r/CiS0VHsumJqQ0nkCsZxG7Qc1z2kHtG46rXdrVMtJ55NcfQrOGYthb2mZXF3vN/dPCClGxyKni936jCQAdJ0+aiM9rTAIkA8tD4LScFUDnnLUaeyLPGtzbgfjqhW06IyU81PxBkGw6EFDyNOmCjop9LaJ/EPK3otA+zZ8+3ImIpiYtIL5E+IVMOz2uPgbcdFrezMK2kwMYAANANFnlmukXjj7CIU7Y7u2RzafiENCmbLtUb4j0WKNSxgpH6pAEisR3KRc5ksoA6zJVxK9HJAHRCaq0g9pa4Agggg6EGxBTsrh2qYgSMK2n2GNDWjQAAADoEhCmYxuhUUr2MU+UEzzskeMmjghckLspCFpZmNkLgpwrgpWBl+KwLHua0sadXGw0FvifRQcVu7RMANLSXAWJ6mx7gVNw1NjnOLTFwBldwAudeZ9E+yg41LPPZE3AN3WHoCvNs6yt4zdQN92odQILeZ5gqDiN26rdC114sYPkVcK2cuA7LtXaEaW5nmuKjzmbLOZsZ0EcY5qrYUUTEbMqs95jh3xI9FxRxlRnuvcO6fkVf3VBmbIcIk3HgNOpQ7a7mFrz2TDLSLy4/wjkKirV9pveAHwQNLRwhbNuNQy4WiP0A+d/msZGEkLeNh0stNg5NaPIKJtFxQ1vTWDcPVJMDLqe9ZtTcC0QQdNDKve/1MuwlRrYl2UX01CyB2xqzRmANuIPzCIdBLss8a+HzQ52JePxGAbCZA6KDSfiWWhxtpr8bpn+vP4mxPUIewWgg7ERcgGx+C12i2w6fJYsyuH9loJcbAAST0hbRQPZHQfBc+VUb4x9SMEYqN6qIXpo4wNI6g+qhItui5tKUqHSxQ4qQ2oCqolM7akhICukDElLmSLxCAFlI5JdJmTA5qiWkIeSiQKGVxBIXZ8WfcTl+RHpiErkuTbiuHFdds56R25ybc9cOemy5OxUjPqOHGUBwBMXkDU3Pqm8PQFyLSTEEiwtw6LqpjWZSWvaSBaHDXgnaAAaACDAHFeZZ10MMp9pxDjaBrOlzr1Xm5sxh2gAuJ1udI7k5h/dB5yfO65w5kE8yfoPgnYUcsquzOs02A1I7+R5oRt6v926REuAmfyiUYo8TzJ+nyVa3mqSKY5l7vMgBUnsTQ1s3K6pTZNy5o4zqFt2CHZCw/dWnmxlLucT5ArcsN7qU1THEB74vPsgBxeNVV6Wb2Xuggu1Dv18iPmj++sFrB+onyH8qnte4NEOIEi0mNeSS6B9hR+IAqHM1w7LeE8TylQWeyIpAlul5t+Ec0OxW06jXm8mALgf74pgbWcMtgcoga8oWbxXspTLNupg6YqPcANNbfncrW7FjgqJutisz6kCLNnxc4q0U0vHvZXPWiW6uSuCO9cA2TgKuibLWy4B5gHzXbXEKPg3zTb+0fBPEoAksxJCksxIKG5tF4OUuJSkFhUCWUMZWiU8KqlxZSkidK5TDKqczJFCqHjrQfBSi5NYoS0+a1wy4zTIyx5RaBznppzl5zlDxuOp0r1HtZOmYgT05r07PPJDiuC5N06ocAWmQdD/ykcUAYNkC6FMcD6KLnPNKKhXHTOmycx7xo8jo5w+aep42q3So7/EhntSl9uUuLCwszadZos63h9EzL67gIktEDooLSXcVatwsPLqjjwLQPUn4hJ6Q1skbo7CfSxLXvEDK7jxK1KgbIBRb229D8kepmyzbb7LSopm/+0RTdRBBM+0NiOGX6qnjarYAgyI5Iv9puJitSH6Herh9FUDiDyVpaJfZJxFbO4nmmyoj8QV7Ckve1vMgKqJLRugYqVP2t+JVuZUQbZmHFNgA53RNjlm9lolB66Y64TDSug9IC37JfNJviPVSUM2A+aXRxHzUh+MDSQQRynL2v23v/ACgYD3+xFalRY/D1DTcKsOIuCC02I6gIFuxtjHV3lrqzIGWSaYcTIkcu9WXfKnnwdQwQRldB1EOEyqluVUisQfxMEf2OI/zJ/wAk+wvvBvRicJWNP2dOs3K1wcZYbzIgE8iolL7R3D/qYRw72VQfQtUj7QKMOovjVrgf7S0j0cVUSIFxp3+H+UKoxTQm2maNht7Gmia7qNVlNsEk5CYJ1ADpKlYXfzBP/wDlLTycx4+SoOK23kwjKUB0teHAk6CwNlVf6o/RZ8bK50b4/blABpNVgz3bmOWRzGaJCmtrNIBkEGIM2M6QsDxO1qr8ntHZsklkkEjNE/AeSk4PefE04yVCBa2otfip8bK8qNdr9lxHIqBtBrHscx5hrgRYwerTzWfnfKq57HVe0WgwRaZ581IxW9WazriJ7MASdW3mR5LvjkTjs5XHei3bKxYdRb2pyjI4k8Wdkm/OPVOU8WHEgcJBMjUdCssx20SXGA5rT2g0H1MdAvYbbtVhs4jqOv1S8tBxCw+zk/8AcN/8Z/1LofZsf+4b/wCI/wCpFt3aYzl0DsjlxP8AwVYK+JDGOefwtJ8hKcakroJWnRiu1MJ7Kq+mHB2VxbmAiYMTCaw9LO5rRq5wb5mEuKeXOJOp16m5UvZtOKjTyk+hj1hZtlpHm0IbOvzWh7vbG/pczC4OMhxIBAlzRbwVTNMMaCRYRI0kDhKu+zMWazfauABf2iBoJ0HlCxbtFrsn4W9XoPif4RwGyB7N993gEZJsVBZlv2iw7GNE6U2x3ySgbsEjG9fa2gRyawen8p92GsrbqiUrKnisORHiutl0/vqf7x8UV2tQgN8fkomApxVZ+4fFUpaJa2XOipbFCpFSmOUFkhpXYKZDl1mQBY9hVMrXDXtT6fwiDngxIB6iY6INsh93D9vzRD2iljE2vL6FVv5mPHoYWbbs4z7+mQbS5v8AiE/ELRnVFkWz6/s6+WMvs3tae/I8gk+CuPTJZo+/V8IHi+R7fJwLT8Qs6OOJ5Rr8D8itD22/2mEqt45CR1bf5LMGPA4D/Z+hTj0JhbBYCvifu6ZEC5JMAZjE9/uqFtLZz6FR1OpGZsXAsZuCD4otultAU6wzEAEEGT0I+BUvfUCpWY+n25ZDovBabT5jyR7FWgZs7d01mF4eLOy5YJMkSNOae2HsJlX3y7QEEHLxhzVJ2BiTQcMzJaYBEge7IkciMxuusJVcztDLlzOJBmwcYcOiQ6I+09030g+HZ8rc7RFy0Ehwj8wUbY9OkB96xwNoI+nVF9qbaqOAIc2Yc12mjom39qruQcx5fynGVClFBzafsS2YLi0gzIBIB7Qgd0+SH18DQJkgieT/AIW0hRw9ob+EmTM8uEQeqjU6tojS0xrGhVvJfomki0bP2s2i09qmC46Frnu5aNMAdUM23vBUfNFpEGzobc/pFygL5cTeSeWql4PZPs3Bxd2uAFot6oSa2Vd6Yu0NmMbSY5oIdMuJOs8ITGCZ94B3LnH1nmBFtQdT/C5wTntdmN+vBSynV6Cm2mxSMBXLZjMtNo5NA9Fn2LxJe9ubQEacpEq3N28wN0cfL6qPQ69li2RqT+oos42Va2TtakGyXtE3jqouMx5rPJY92QQAA4gW1skwKxtR+baVSeBj/wCrUUq12DVw8whGKwoNV7uJOt5810MG06j4pvYloiYvHMqkgF0iQ0CmIJJ4uL7C2seCjYe1VpJsCJ85hFmbMYLhsdLJxuzG8jbS+iq0KmTqGJaeMdSFMZXb+YeYQpuzmcRK6Gzqf5fVLQww2u3mPMLr2zeY8whTdnU/yjzK6/oKfL1KBlm2bi2g+833fzDuUurtSkPxjXhf4Ko0cKxpkfFSfaDuSoAviNstIOUOJ4HKqRtDZr3V6lQQ0PJIBMkTrp3yjrqgPH1TTy3mmtCexWY6rlgvGkGG+eqF08BTbo0nqfDgijaY7140x3p2FAz2zW6Bo6QuKuPMc/FTzgaf5G+QSf0dMfgHkkwpgd2NdzATBJOpJ8CrB7Jo4AJCAiiaYBFI8AfJdf0zjwPmAjJA5Jt0f7KdBxBowM6ua3xP0UhtEZS01GX/AEk/NLVbdNFiApH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ata:image/jpeg;base64,/9j/4AAQSkZJRgABAQAAAQABAAD/2wCEAAkGBxQSEhUUEhQWFBQXFRQXFRUXFBUWFBcYFhUXFhUUFBUYHCggGBolHBQVITEhJSkrLi4uFx8zODMsNygtLisBCgoKDg0OGxAQGiwkHiQsLCwsLCwsLCwsLCwsLCwsLCwsLCwsLCwsLCwsLCwsLCwsLCwsLCwsLCwsLCwsLCwsLP/AABEIAKAA8AMBIgACEQEDEQH/xAAcAAABBQEBAQAAAAAAAAAAAAAFAQMEBgcCAAj/xABAEAABAwIDBQUFBwIFBAMAAAABAAIRAyEEEjEFBkFRcSJhgZGhEzKxwdEHI0JSYnLhFIKSwtLw8TNUk+JDorL/xAAZAQADAQEBAAAAAAAAAAAAAAAAAQIDBAX/xAAhEQACAgICAgMBAAAAAAAAAAAAAQIRAyESMRNBBFFhQv/aAAwDAQACEQMRAD8Aoe6+4dTE0hVdU9kHe6MuYkczJXe2d0sVg25wRWpjUgEEd5bJ9CtewWHDGBoAAAAA6JjajhlMrg8s7s7PHGqMOo7SY6x7J9PNTTfxQbeCiG16mUQ3N4TxCh4fFOZ7p8OHku5O0cj7LUcQ+3aMAEATwOoTdfDU6hFyw6i0tB7x9EOw21mus8ZTz1H8Ii0g3Fx6IpBYFxmynUpLoIjsuaZab+hURmDe5pc0SBrCtNKo5p7J4QQbgjkZU7Z9NpDsmRpJk0/d0GrT8lMnKK0Ukn2UahXcw9k9RwPUKXTqteRowiLfhN5seHRHNrbKbknKRUtaIJn4qtV8I5vA+VwlGal2Di0FKGOc21QFwBsJhwn8p8FKq4dtUAgzH4h7zePaHz0QGliiBB7TeR4dDwUyhVuX03EGOjhp5hKWP2hqR3UpuZ71xwcND15LoGVMw+Oa6zwGnUk+46eY/Cb6hQa2HfTfAbAN2g6EHi08lKb9jCmydpVKFQPpPLHjiNCOThxHctf3U3tp4sZHgU635Z7L++mf8uvVZNuzso4mqA4FtMOGY6E/pH1Vj27uxUwZm76U2qAQWwbZ40P6h6LGcldGsE6s1etRDhDhIQHG4A0zzbz+RQfdrfSIp4oyPw1uI7qnP93nzV5IBHAgjqCDy5ha4PkSxP8APonLiWRfpVAF20Kfjtn5btu34fwoUL2YZI5I3E86UHB0ztI98pCUkJ0TY2UkJyEkJgNlqQtTsJIQA1lSFqdhIQgBnKkyp2EhCACLcVZBd5NoRTN+Cl13QFTd48VJDQeM+S8FQTZ6bm6BrcG2IcYcZJDhEk6wTYoJjdhjJngtJMtHAyYaIR9+0nFpa8BwNp0I+R9FIOIbEUXlsgjI64vaAD14KuLTtE2mUCvs97bxIvcdyZoYhzDLTHw8QtAxeEDWw4Flg3M3tNvxix8FW8ZuvUb2qTm4hpmPZz7TQm9L3hoVpGb/AKIcfoYwu2Bo8R3jTxCJseHCQQQqsaRv3WI4zy9F6nUcwy0kFakl4G0nENbU+8aDIDtdIs7xXNWm15c5h4HsuN4jgeKA4Xaojtx1H0RFlQOFiCocIyK5NALG7PcwnMI5HUHoRqob6Zb8QVb2OItYg6tcJBUWvs1tSMjodEZXCG+Dv4T2haYCp4oGz/8AENfEcVOoG4PvNERcx3gclDxWBLTBEGJTFF7mGZj5pNJjVo1zcxg9lmE3cddbQPktPNMPbe8jTqsy3HoPZhx7QZS5xcBxggRPI2WmYB8saf0j4LhpWzqT0jLftH2A3CMFehZjnhr2cG5gSHN5XER3ofufvo/Dw0/eUeLJ7TeZpzp+3Q9y2TFUGvaWvaHNIgtIkEciFmm9P2c5ZqYOYA/6erhE+7+Yd2tuKuNJUyZJ3aL/AIDG067BUpODmHjyPEEcD3KJjtn/AImeI+ixrd3eOrhapLDDtHtPuug6OHde+oWxbu7w0sYyWdl4Hbpk9pvePzN71rjnLFK0RKMcipkGEkIxjMDN268RzQwtXr4s0citHn5Mbg6Y1CSE7lSQtSBuEkJwhJCAG4SEJyEhCAGiF6E5CSEAD8fWsVm2L25TdWeHSIMA8LfyrbvZtD2VJxGsGOp0WUmg7kvHgjuky303h12kEDl3pXC8KmseWmQSD3WRDD7aqN96HdbHzWlE2WeniHCB7zdcrpLfqE4CxzpBNEgSLlwkaQ4Q4cefVBsNtim49rsnv080QpuDrgyOYSoZKxlYVXRiGtxEWnNlf1FRoknrKD4rYtMkGk5xb2vu3gZ28jnFnX5AaKcGTdSdmNJexsTmc0X4XlS4pLQ09ms7vbFpUqLaYY2A0AiBe155rGvtM2czC437gZA5ocQ2wBJMxy0W14WqQ1Zfv9hmVsS4uc5rgG5SGhzDAuHXka6hc2KPGVm+SXJFIwu2XD3xm7xY/wAothsSyp7pB7uPkolXdpzQ8lzS1rS5r2HM10ayNW8NUDNMg24cQutTTOdpottR3ZIMObexuOo5FM7GwjfbMJEjMy3KHC6DYfa7wId2h5HzRLAYppcwg6Oae+xBUZUVA2ClTVn2Xem3uHwKr6ObHd2OhP1XFE6mTyV5q85eaFYiqb37j0caC9sUq/5wLO7nga9deqyrE0MTs6sBUzMe27Hg26g8R/sr6CKg7Y2TSxVM06zA5vDmDzaeBVKVEuNlZ3S3yZigKdWGVrAH8FT9v5Xd3krFjMJmuLH49Vke9G5dbAk1Kf3tCZmILRycOHXTorDubv6DFLFG2jap1HdU5/u81cZOD5RZLSkuMizuYRqkyozXohwkEX0OoI4eCGVKZBgr1cOdZF+nBlxOD/BjKuSE8QuSFuZDRCSE7CSEWA1CSE6QuSEgM027UNTEMYBmDZe4Tys0JrGUKZbdmVxgSRGvGRZMbOe57qlYGM7iBYHsts36qf8A1Li9uYBwbe1rmwsfFeUdwPx27zMpcx0gCw17gAQguN3dezhPS6tlZ9JxbYsMy4xGmlxbWEtZhOUNeHAnjB0vqEkBn1XBubqPqm6dRzDIJae6y0PFtzFrXs43jtWAvHHkor9jUajgGGLEkeUCDfinyYqKvh9uPaIcA4eR81atz8cyviaYaCCJcQRyHPxQnGbrkF2W+UDTvk6FFvswwBGJqOP4WQPF3/qk5KhpOzW22b4LLt4Dmr1TJ9/ThwHyWov91YTtDeB3t6sgOb7V8RYxmMKMa2XIsOBrNYXe81xAh7TEGTBIH8qFjcMx47bWkxOdhDX/AN3A+IUTDbWpuOuU2sbeqkG48PktOO7IsB4/ZzQJY7OOWUteOvA+CsW427QqP9pVu1mRwZFiTJGbpCFZldNw3hwqgTb2Uz/fp3LDJJ8TWCVltzckb2B7rh3g+Y/hCGthFNiG7ug9CfqsEbBcrzNV0FwrEOpISZuaUFAHLmgiDccQdOizre77Ow4mtguy+5dS/Ce9h4dFo6QprQnsx3dDfCphXewrNcWAwWGz6fMsn/8APwWoseyuwPY4OadHD4fwou292MPiXNfUZ22/iFiREQfkeCqNejiNlvL2feUCbzYHkHx7rv1D+E1Nxla0Lhaplqc2FyQmsBtWlim+0oukaObbMx35XAKQQvahPlFSPMnHjJoahIQnSFyQrskbIXJCcISEJAZfhaQDGhsEAASElK8nmfTQKgUqzm3a4t6EhT6G3KzbZpHIgLzeJ2WXBouT4fMrks7U6QNRY37wq/ht5yPepg94MehCn4fb1F0yS0k8R8wimFhNtZ2aZmBxE66/AJ5mKBcfaMzCALQYiToeqh4fFMdOV7TJ5hOM595SGPGqwNeWvLZJgHlYDVFfs4okCo4xdzY8BP8AmVS2w+KI/UR9Vc/sxoxhWk/ic53r/CiS0VHsumJqQ0nkCsZxG7Qc1z2kHtG46rXdrVMtJ55NcfQrOGYthb2mZXF3vN/dPCClGxyKni936jCQAdJ0+aiM9rTAIkA8tD4LScFUDnnLUaeyLPGtzbgfjqhW06IyU81PxBkGw6EFDyNOmCjop9LaJ/EPK3otA+zZ8+3ImIpiYtIL5E+IVMOz2uPgbcdFrezMK2kwMYAANANFnlmukXjj7CIU7Y7u2RzafiENCmbLtUb4j0WKNSxgpH6pAEisR3KRc5ksoA6zJVxK9HJAHRCaq0g9pa4Agggg6EGxBTsrh2qYgSMK2n2GNDWjQAAADoEhCmYxuhUUr2MU+UEzzskeMmjghckLspCFpZmNkLgpwrgpWBl+KwLHua0sadXGw0FvifRQcVu7RMANLSXAWJ6mx7gVNw1NjnOLTFwBldwAudeZ9E+yg41LPPZE3AN3WHoCvNs6yt4zdQN92odQILeZ5gqDiN26rdC114sYPkVcK2cuA7LtXaEaW5nmuKjzmbLOZsZ0EcY5qrYUUTEbMqs95jh3xI9FxRxlRnuvcO6fkVf3VBmbIcIk3HgNOpQ7a7mFrz2TDLSLy4/wjkKirV9pveAHwQNLRwhbNuNQy4WiP0A+d/msZGEkLeNh0stNg5NaPIKJtFxQ1vTWDcPVJMDLqe9ZtTcC0QQdNDKve/1MuwlRrYl2UX01CyB2xqzRmANuIPzCIdBLss8a+HzQ52JePxGAbCZA6KDSfiWWhxtpr8bpn+vP4mxPUIewWgg7ERcgGx+C12i2w6fJYsyuH9loJcbAAST0hbRQPZHQfBc+VUb4x9SMEYqN6qIXpo4wNI6g+qhItui5tKUqHSxQ4qQ2oCqolM7akhICukDElLmSLxCAFlI5JdJmTA5qiWkIeSiQKGVxBIXZ8WfcTl+RHpiErkuTbiuHFdds56R25ybc9cOemy5OxUjPqOHGUBwBMXkDU3Pqm8PQFyLSTEEiwtw6LqpjWZSWvaSBaHDXgnaAAaACDAHFeZZ10MMp9pxDjaBrOlzr1Xm5sxh2gAuJ1udI7k5h/dB5yfO65w5kE8yfoPgnYUcsquzOs02A1I7+R5oRt6v926REuAmfyiUYo8TzJ+nyVa3mqSKY5l7vMgBUnsTQ1s3K6pTZNy5o4zqFt2CHZCw/dWnmxlLucT5ArcsN7qU1THEB74vPsgBxeNVV6Wb2Xuggu1Dv18iPmj++sFrB+onyH8qnte4NEOIEi0mNeSS6B9hR+IAqHM1w7LeE8TylQWeyIpAlul5t+Ec0OxW06jXm8mALgf74pgbWcMtgcoga8oWbxXspTLNupg6YqPcANNbfncrW7FjgqJutisz6kCLNnxc4q0U0vHvZXPWiW6uSuCO9cA2TgKuibLWy4B5gHzXbXEKPg3zTb+0fBPEoAksxJCksxIKG5tF4OUuJSkFhUCWUMZWiU8KqlxZSkidK5TDKqczJFCqHjrQfBSi5NYoS0+a1wy4zTIyx5RaBznppzl5zlDxuOp0r1HtZOmYgT05r07PPJDiuC5N06ocAWmQdD/ykcUAYNkC6FMcD6KLnPNKKhXHTOmycx7xo8jo5w+aep42q3So7/EhntSl9uUuLCwszadZos63h9EzL67gIktEDooLSXcVatwsPLqjjwLQPUn4hJ6Q1skbo7CfSxLXvEDK7jxK1KgbIBRb229D8kepmyzbb7LSopm/+0RTdRBBM+0NiOGX6qnjarYAgyI5Iv9puJitSH6Herh9FUDiDyVpaJfZJxFbO4nmmyoj8QV7Ckve1vMgKqJLRugYqVP2t+JVuZUQbZmHFNgA53RNjlm9lolB66Y64TDSug9IC37JfNJviPVSUM2A+aXRxHzUh+MDSQQRynL2v23v/ACgYD3+xFalRY/D1DTcKsOIuCC02I6gIFuxtjHV3lrqzIGWSaYcTIkcu9WXfKnnwdQwQRldB1EOEyqluVUisQfxMEf2OI/zJ/wAk+wvvBvRicJWNP2dOs3K1wcZYbzIgE8iolL7R3D/qYRw72VQfQtUj7QKMOovjVrgf7S0j0cVUSIFxp3+H+UKoxTQm2maNht7Gmia7qNVlNsEk5CYJ1ADpKlYXfzBP/wDlLTycx4+SoOK23kwjKUB0teHAk6CwNlVf6o/RZ8bK50b4/blABpNVgz3bmOWRzGaJCmtrNIBkEGIM2M6QsDxO1qr8ntHZsklkkEjNE/AeSk4PefE04yVCBa2otfip8bK8qNdr9lxHIqBtBrHscx5hrgRYwerTzWfnfKq57HVe0WgwRaZ581IxW9WazriJ7MASdW3mR5LvjkTjs5XHei3bKxYdRb2pyjI4k8Wdkm/OPVOU8WHEgcJBMjUdCssx20SXGA5rT2g0H1MdAvYbbtVhs4jqOv1S8tBxCw+zk/8AcN/8Z/1LofZsf+4b/wCI/wCpFt3aYzl0DsjlxP8AwVYK+JDGOefwtJ8hKcakroJWnRiu1MJ7Kq+mHB2VxbmAiYMTCaw9LO5rRq5wb5mEuKeXOJOp16m5UvZtOKjTyk+hj1hZtlpHm0IbOvzWh7vbG/pczC4OMhxIBAlzRbwVTNMMaCRYRI0kDhKu+zMWazfauABf2iBoJ0HlCxbtFrsn4W9XoPif4RwGyB7N993gEZJsVBZlv2iw7GNE6U2x3ySgbsEjG9fa2gRyawen8p92GsrbqiUrKnisORHiutl0/vqf7x8UV2tQgN8fkomApxVZ+4fFUpaJa2XOipbFCpFSmOUFkhpXYKZDl1mQBY9hVMrXDXtT6fwiDngxIB6iY6INsh93D9vzRD2iljE2vL6FVv5mPHoYWbbs4z7+mQbS5v8AiE/ELRnVFkWz6/s6+WMvs3tae/I8gk+CuPTJZo+/V8IHi+R7fJwLT8Qs6OOJ5Rr8D8itD22/2mEqt45CR1bf5LMGPA4D/Z+hTj0JhbBYCvifu6ZEC5JMAZjE9/uqFtLZz6FR1OpGZsXAsZuCD4otultAU6wzEAEEGT0I+BUvfUCpWY+n25ZDovBabT5jyR7FWgZs7d01mF4eLOy5YJMkSNOae2HsJlX3y7QEEHLxhzVJ2BiTQcMzJaYBEge7IkciMxuusJVcztDLlzOJBmwcYcOiQ6I+09030g+HZ8rc7RFy0Ehwj8wUbY9OkB96xwNoI+nVF9qbaqOAIc2Yc12mjom39qruQcx5fynGVClFBzafsS2YLi0gzIBIB7Qgd0+SH18DQJkgieT/AIW0hRw9ob+EmTM8uEQeqjU6tojS0xrGhVvJfomki0bP2s2i09qmC46Frnu5aNMAdUM23vBUfNFpEGzobc/pFygL5cTeSeWql4PZPs3Bxd2uAFot6oSa2Vd6Yu0NmMbSY5oIdMuJOs8ITGCZ94B3LnH1nmBFtQdT/C5wTntdmN+vBSynV6Cm2mxSMBXLZjMtNo5NA9Fn2LxJe9ubQEacpEq3N28wN0cfL6qPQ69li2RqT+oos42Va2TtakGyXtE3jqouMx5rPJY92QQAA4gW1skwKxtR+baVSeBj/wCrUUq12DVw8whGKwoNV7uJOt5810MG06j4pvYloiYvHMqkgF0iQ0CmIJJ4uL7C2seCjYe1VpJsCJ85hFmbMYLhsdLJxuzG8jbS+iq0KmTqGJaeMdSFMZXb+YeYQpuzmcRK6Gzqf5fVLQww2u3mPMLr2zeY8whTdnU/yjzK6/oKfL1KBlm2bi2g+833fzDuUurtSkPxjXhf4Ko0cKxpkfFSfaDuSoAviNstIOUOJ4HKqRtDZr3V6lQQ0PJIBMkTrp3yjrqgPH1TTy3mmtCexWY6rlgvGkGG+eqF08BTbo0nqfDgijaY7140x3p2FAz2zW6Bo6QuKuPMc/FTzgaf5G+QSf0dMfgHkkwpgd2NdzATBJOpJ8CrB7Jo4AJCAiiaYBFI8AfJdf0zjwPmAjJA5Jt0f7KdBxBowM6ua3xP0UhtEZS01GX/AEk/NLVbdNFiApH/2Q==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00279"/>
            <a:ext cx="2156691" cy="143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1" descr="data:image/jpeg;base64,/9j/4AAQSkZJRgABAQAAAQABAAD/2wCEAAkGBxQTEhUUExQUFBQWGRkaFxUXGBcXFxcYGhcYGBgXFRcYHCggGBwlHBwXITEiJSkrLi4uHB8zODMsNygtLisBCgoKDg0OGxAQGywkHCQsLCwsLCwsLCwsLCwsLCwsLCwsLCwsLCwsLCwsLCwsLCwsLCwsLCwsLCwsLCwsLCwsLP/AABEIAPwAyAMBIgACEQEDEQH/xAAcAAABBQEBAQAAAAAAAAAAAAAAAgMFBgcBBAj/xABSEAABAgMDBwgFCAcGAwkBAAABAhEAAyEEEjEFBiJBUWFxBxMjMoGRwdFSYpKhsRQVM0JTcuHwFiSCk6Ky0kNUc8Lj8WOUozQ1ZHSDpLPD0xf/xAAZAQADAQEBAAAAAAAAAAAAAAAAAQIDBAX/xAAmEQACAgICAgMAAQUAAAAAAAAAAQIREiEDMUFREyLwkQQyYWKB/9oADAMBAAIRAxEAPwBGbGVzKmyLUsodEvm7mpaJaVAAM9yYxDOAC+NTGoZt5yLta1NZ1S5IDha1aSnwZIDEY4Exn+b2SrJaLIpc5PMTCWExAUQFOQGSHdKt2txTRidzYzflSrasCZMCUpE2Wb3RzJShd0t4JxEZRdPb0Novs+xoWpClJBUgkpOwkMT3Q40cssxChoKSoCjpN6ux4eaNrMnEbAhUduwXYAxYAx2AJjsItISRAmFQQBWwggggGEcIjsEACSIQRDhEcuwyHGxKRCiI6BHYQ1ESBCoIIBpUEEEEAwggggAIIIIAMOyrlycTLuSvkoQm6EJvXFpUoXryVdYFu1tcW3I+SbROaYVy5ikBICpo56StJqDLJ0kKZgoNiNRi0ZZyNLmSyFy3SABcljSIDMEnFwwwbZsZ7NqVZ0yWsxJlucSssrWGXVPCkYR46ltlNklIRdSAwFME4PuhyCCNyQggggAIIIIACCCCAAggggAIIIIACCCCAAggggAIIIIACCCCAAggghAEEcggAzFfKXNBHRyg+28f80eCz56zJc1cyWiSkzBpJCVXCQetdvveqaxU5OYE8gUU5OsKoKnZEpkbMOYiela0i6k7D6JrXe0c+EvZrcfRZFcoVpdmkNuQv/8ASOHP61bZfYjzMSMjIIbqw4MiAahCqXsr6+iHTn3ai4voGzQTh+Xjis9bXqmj2EeUePPiyiRIEwDqq1NXU3vijfpBiebNN48oj7+x/U0BGedsL9Nr1Il/0wKzvtn259iV/RFBTlw3vozh6X4QmZnGQAebofW/CD7j+pfJWd1sIraFax1ZYwLehHTnVa/t19yP6Yz1GchqRLHtbh6sH6Tq+zHtH+mCphcTQEZ1WogdOv8Ah8o5NzntTHp5mB2eUZ+jOVQH0Y9o7eEKOcqz/ZjvPlBjMLiaAM5LT9vM74RNzjtIH08z2ooaM5FsOjHefKBWcUwg9GP4vKDGQXEv4zitP28z2jHF5xWmnTzMR9YxRDnFMH9mnvMcOcMwsebHvgxkFxL/APpBaPt5ntGGl5xWkN08z2jsikDOOYf7NJ9qEry+txoD3wYyC4l7Gclp+3me0YQc57S/08z2oopy8v0B74bVlyY50B74eMguJfznRaR/bzO+BOdFrPVmzSNor4RnisvL9Ed5jUsyrDzlkQsjrV72MGMvIrj6PF+k9s+1m9w/phIzstgJ6ab7Cf6ItCskB8IT8yvgBBi/YXH0U08oloD/AK3gdkn3ujGCPLlXk3tCpsxUvm7ilEh1EFiX2R2Nfi/2FkvRrlyFiVCwmFtCJGAiAy4fAgKYAKHyoyx8mummtzgDeSz9sZknIi7vWRVTa/SaND5X5nRXdtwfx3vgIr0q2SglA5yXj6Sd52w4JCZCpyGu8dNFAPqq37oamZBmFKAJiQT6qtm4RYVZSk6fSy/bTs4wheVJDp6aVQH66d2+KpE7K5+j826olYJGNF7B6sE7IM4qA50qIqCQsNvFDuiwfO8i6Rz0qp9NO3jsjq8tWe8/PSsPSTtg0GyuTshTSkErdzgb+LmvVhfzFNc9Ktwz0X5xN/PMi6npZdC50hHU5bs7qedLqPSGyHSDZCS8gzBd6VSXwYKpR90KVkKZpHnV0xoa0GNYmfnuzaHTIpjXDRIhublqzsrpUVJauNAKQUg2RU3IasOcUCx1GvHDxhlGSFBPXLOzVbFol15ckFT86jA6+Eef52kN9InHf6T/AAgpBs8krI6gCOcUNbAULuNo2Qj5rLJ6RRfaMKPSpiTGWbO5POpwHxPnHnVlaQyekTTjsaHSC2eM5MLHpF0Po+/rQ2vJyn+lXxYvw60etWVZVekTXyaELyrKcaaYeKC2RqsnKxKqbaxt3J0xscsDC6n3pHlGPqyjKIIvpr5vGsclc69ZEa6Eeysj4RnyVocS3GXHObj0FMcuxJYyEQQ8BHIAFhMdAj33Bsjt0bIvBkZHhuwBMe5oGg+MWRkPKvLEyVaAfqhLcQA3vjFUWJZwSTwSTu1Rs/KZO6OedqwP4wPgIruRqSZYvHbQbycWhQQ5GfoyVN9BdNVxT90dGSZpD83Mr6ivdGpIWGWbytVLuwfdgSEgpqum7c3oxdEmYjI01ibi6U6itj1hYyJNcDm5gf1FRpayLitJdVYXezG7AhYv4rwxZ9f3YKGZqcjTcbi9nVPCBWQ532cz2TGkqUm6NJeOze/owm8HU1/AauO6ChGb/Mc6nRr0vVPGkdVkSd6C6Y0NNbmNEvjo6qLDZhonCkIWoMvrflIh0BnwyFOw5tfdCvmWaz3F7MDwi/rWLw65ofCEum6zre9s9aCgKAMizcLi6bm+MAyLN9BVd2OukXieReJF7AeMIlzQLr3uPZBQWUj5omegqkcVkeZhcV7ouM1Q0qH8iGVzA+B9/nDxCyo/NqwapUOzsjeOTBN2RJSPs/ez/F4yueQz1DF+FY1TkwmgypRBcOodylARlyLaKiXpYhDRItA0P4wyI27BEk0EPAMzsEEEaEBHCY7DFuW0tZ2JV8DCfQGJcpU7oR680fBR+LR4Mnz0iXKF5NANY9H8Y93KFICrKp8UqSRuL3fGMvk5NWt7qFHVRJNYygzSRpZtaWVpJrvGwCHPlqHGmnA/WG7fGcS8hTmJuLF31TxhPzHNb6NVd0WSaR8tl3eujrekPT4wtFvl3j0iMB9YbTvjN/mKdjcVTGnxi2cneanO2gifL0QkEBTEO9YTY0S5t0pk9IjH0hv3w2coygT0sv2k+cS2f2Z0pMgmVLSFulikMaqA1YxlxzcnORzaqfd84UZWDVF4TlKTo9JL9pOw74TOylJ0hzsuvrJ9Eb4o/wCj86mgrSw6ofXrMCs3p1dA6Ot08dsVYi7nKchx0svA/WG6EKyjKakxGPpDa8Uv9HJ+HNq9pGrt3xrHJzmnLNmSqZLTfIN5wCXBIxhOVAlZVZuUZL1mIw9IR5lZRlU6RHtCHeUfNm7aRzSAAU1AupDua1IipoyHMP1cfWTsfB4akDRYZuUJb/SI7xHnXbpfpp7xEKrIq60w9ZPnCVZGXsx9ZPnFZMVExMtaCDpprvEabyRzwZID9WaR33T4mMXXk1adW7EHXGx8l0u5ZZbUJUX4hTH4RlyOyomvwQQRsQEEEEABBBBAAR4ctraQvg3eQI90RWcq2kkbSB4+ETLoa7Mmz9LSMWvLSPHwiq5DYIxA0z8In+UpfRSxtmP3JPnEDkQtLTxUfCJ4/JUiYRMFxemA+psaCEghxpDA6uG6GncHjHDMr+d0WSPJmC6oPidmNYuHJ6AZk1WLJTqwcmKWmZTt/wA0Xnk6D88fuf5omXQ49knnkoc1U3dJNcWqIz/nQ50lYD6vH1YvefhaR+0n4iM+Eyp7Inj6HIccMjSPs+qfVhqZMDLqa+ruHqxwzAyfzqMMrmjSr+WEaEi1T64nX9Ubt0admIh7KkviVV/aMZXMWKRq/J0XsaOK/wCdURydFRKtyjouzZZJZ0q1PgRtG+KSmYARWm1hT3Re+Vahkn74/lPhGcqXFw6Jl2OzFhzpfwivuhq9v9w8oaJgKhtiyRFo469jRpHJysGRQvdWofBXjGbzCGNRF75LZnRTU7JgPekD/LGHKXE2lJpHYbkK0U8B8IcjRPRIQQQQwCCCCAAiBzuV0aB6z9w/GJ6K5navqDcT8PKIn0VHsynlHs9+SkjrJUG7aGM1lyJiuqVdhPnGpZ6lpaQGqrXuSoxRMkjS1Dj2xPGrY5MjPkU/16Y1PnChYJ51L7/xi0pSWVVPduhd0uKpwPhGuJFlUVk6eH62zH8Y1zkRsi0SbRfdzMSz1oE8eMVCeDdxT1vHjGj8lX0M00Onq+6IiS1ZUXs8/LBKUqxKSl3K5be0DGJ/NM46ld4843XlSX+rjAdImp7TGZy1+snVq4wuNWhyeysKyROpQ6W8cdsJ+aJ2w03jjti3zjRGknyprrDPOY1Hdui8SbIE5uTnArXhq7Y23kckqRYAhWKZkwd6n8YpK1B0dLK19lNelF85NpnQTA4V0qqjDqp3xnNaKiyvcuVhVMlSLoqJhfVig7YyAZJmPhuxHDbG7cqf0MsuA0wV/YXGWvpdYNe8cYqCtCl2V4ZFm4NhvHnCpWRJiiKdbeNj+EWhCheOmnDd5x2QsAo6RIbhShFaxTiTZW5mQZiUqJ+qd2x40XktsvNypnpFdTwFPjENaVJImDnkV+7XRbbFkzBWChbKCtIEtqJSKe6MZlxNbyf9Gj7o+EemPJks9EjhHrjWHSJfYQQQRQgggggAIqmdS+kA2JHxMWuKTnPNacsnAAe5IeM+R0iodma8pS9CUNqye5LeMVPJYxjQc5MjpnqlKUdGXeKgDiCAdm0Df8YoE7ItqStaZYNChk4qZYcB2ZxrwjOHJFOgk7PemHdcQVvRaJa7oUpV0C+boYLZ1ANqGDwxz1q2q9keUbqSZJYSkN+dsanyTp/VlnbNP8qYwvnrTtU3AeUbjyNJX8hPOPeM1ZrsZIHwiZy0VERysH9XRvmp+CozARonLStQsqLpY86lvZVGOk2nUVdwg45Ugktk4DCkmIJabSGqahxQa+yBXyirFTDh5ReRNE8tUabySLezzh/xT/8AHLjFFItOsqrhhGu8h182e0BTlQna/wDDl+UZ8krRUeyW5U0/qoOxafEeMZK8azyuyVmwLuOFBUshv8RIPuMYXzNo2q2Yja22HxvQS7JmCIc2a0YOp+I84BIn0N5Vd+7jF5E0Ss7A8It3JdM+nT9w/wAw8ozibKnAF1K7/wAY0DkrkEc8pRJJKR2M4+MY8jsuJt+Rj0Se34x7ojMhF5XaYkovjeiZdnYI81stN1gBeWrqp27zsA1mCBzSCmemCE3BsEdujYIoQPGZZ25QC+dMtQvOW3XSxeL3luTMuhUopSpO3AjXWMptcpKVKJbSKtIKYVNWGqlDHL/USfQeCLtuXdG6ElRSgX1B3chPhC7Pal3ElRulTqS5qLw0dFqgmuJpqiKtkmUglQmF0nqhJKia0Z8HLY7cYUiaU3TaKhWCSwmM9SBVhuLYjfHOSSybKmeLl4kS9G9o6W1Si5bA0xivWpOmWSGqzGjOIsFitKEIuXQgAE3CWJNdb3Q9dexojram+u8aO4au7ANQao6v6ebTpjojebJT1cTt3xr/ACZgixijaS/jGVpkU19bb60azmCi7ZEDer+YxtyS0XBbK7yxLeRKH/GT/KqM7CS+AwGvjGg8ro0LMNs8D+BcUhchIJ7PGDiegmtnLWgtLoOqGruO6POxrQd+6OqHVqT2nZCWjVED1qQXTQYbfwjRORfq2of8RJ70DyjNVao0XkYVW1DfLPeFRny/2lQ7LLykoewzW1XD3LTGKoB2DHxeNyz/AEPYp/3fgQYwu7jBxP6hMetSDfNBDDFsBQ+MdKYSUxrZFHntYcasR4xduTwllimCDTgRXuimz0Bjw+Bix8mK+knJ2pQe4qHjHPydmsTbs3z0Z4+Aj22m0XRQFSjRKRiT4DfEfm91Dx8I99lkkOpRdZxbAD0U7vjBG6pCfYWaztpKYrI0leA2CCHzBF9EnAsO2uBSwA8Q1myxKUogKIOq8QAaDDviAy7lhaQyFsl2qQ5NNIkgHuwjF81IdFyVOBQVamPufvEYnnHISkqm3wSkURVmIqT2s2qLanOtagUqIYoUnWcRjTXFAyxN5xijndJQSUMQ4ci84w1UjDk5VNqhNldTbyhRKCAWJVeCSkbLoINca41h5FsUUkTJqiFVDhys4gbQO6EZWyOpASykrUokG6aODrWWfwj2WfNucoPNVpsSlAUCvFg5wY8YG40LQ3KlkrulY07pvVYPwxMeu0WkI6q+cIpVJwrib2MQ+VbGqTUErAS6zqQ5AAvYHHVDuSclzZyQskS5ZLBSsTtup1+6KTpZWXGu2er5wVsGL4Ha+2NlzBmFVikq1m8f41RiGVpkpAuIWCUnScaZODUFGYuHo+0RuHJ1/wB3Wc7UP3kmLUm1bNFXgrvK3LeVKX9nMv8AuKfGM+Rayatj6p840flV/wCyr4f5hGMS8oUGMNZeB68k8xYbt34wBJ3934xDDKXGO/OXGHc/Yqj6JRdNvd+MaJyMJraV6lXB7N9/jGSHKI3xrnImXs6jtWfCE3KthS8Fzz2D2O0f4az3JJjCQnj7o3jO9L2S0f4Uz+Qx82LyjxgTl4DXkm7nH3RI2DJqZiXCmIOkFGhG5q++KiMoEsAC5wi62KQlSOaTevtpKNwEbXun4xnyznFdkyrwE+wSmKUpN4ggG84c4U/OEd5OZfTzFVDJukHbeBgNkVLCQld9RLMATeJVgfPCkS2bVgEiYslRKphKiD9Xj3ExlDl3tiizVc3lUV2eMS5MUuzZXEoEXikkdYAFsWcHzj3SM7ZZu7G0sHemDmmuOlcqWhSWyywRTsq52ApPNXhQ9tSC5wGqoJxgg+VBRn8u3FusQcGOD79sJyrbipLM6FVvVqR8A0TkrIzpbrBQBqavQ1hpWQkmXdWWSlTOS7mgbhg+0xzOA8Spyp+k4Kkj0TUttA1RPSlX0gAjeKa48+Us3ZiSVB7qcCMK7OzjsiPFqmJcNUUJ17cB2xjKNkNMkk5IkqWSmix1mOGt664j7RYJmk0wzHYKe/fujVeTjhwhNuVMBBSTdIcFJclXDwh353SQCUkh2NGckGprQnbXDdAsl0xUQtut8laQld++g0QoaKVAAYYe4wmflxRWg82VqAcCqUvqoCO+I/PCyXZiVAMhQdJ1HAFjEhmnmqu1oMznggORVBW7ftBo64wTjZSiV6fOK1PzdzaEg4uTrMfReYAbJ9m1dEn4Rn2S+TgzFhHyuWn/ANEkuzs3O4tWNQyJYuYkok3r3NpCLzXQopo7OW4OY0vRqtaKlypH9WXw/wAwjCZAOwxuXKcvoVDd4iM+5P8AM1dumKHOcygAkLKL4UoEOkC8mrF4cRMq4B2GAg7DGzJ5HT/fB+4/1Y7/APx7/wAYP3H+rD+3oVoxCeC2BjaORItZiPXPwTEBn5ybmx2czUz+eIIdAlhBCa6ZN80BYYa4nORlTSlD1z8EwpdDRoecAeRNG1Cv5THywt/RPeI+rMppeWobQR3iM/XyU2YLEtVtUFkA3bssFiSAW3kEDhBC/ASMOJOtNNYfHdSLXZrUpEqWbkuU7lKE0JD0JGPviy548m8uzIWUTpiilF5ilIdg7FhFCzbycudPCUJvkAqKbwSSBUhL4ncHMLkjktkF0zbtDivWvM5D6tROBickIAUtTuQzPRgBgMdfbEeiyS5aLwvJCnLEuxZqPj/tvhpWUEl0S1AkjWahWGI1/wCxjzpPdoTdHutFsvkpVTadWzshS5Cktgd7hgGph31iOs01UxKSxBcbnwBrEsbalgHvtR6EhsOMNO+xWNZPyqUuCoVxDguNofjHIbkyJSTeTUmo147I7F5eh2e5Oc0skpS4BUW1G79Zt74HedgeRl5xyUFKDokswpTZwoxiuLzdkEvcIO0LUCeLGsOWjIyVa1jDW7sABiNgjXM1xmSluzukLSpKbzpUAQQBgcQXwiq220sokE3lh0nFgS7t48Nkc/Q9urOUOKQfeCI9MnN5QxWlQPql7uwOS0Ny8olqZGL5xMsBRIF4kNXB2ruFInMmWuypsq5aUFdonFlqUkNLQ9ebJdlHa1H3QzZ7LNklJYLSGBSK0147uMSFvVJKpbAOoOlteJIccIab7ocVemVjK2QZ0+Y61ABLgNdASA7JGAYDXri48mtgKbktnlC8tUwlqAuRd40isZy226AhNSdIjc+He0P2PO5aJU2UmW3OgAqBUCNJRYcb1Y2hJ1bG0iyIzhWbaJ8uTzyAqabjpQEKLS0EFqnm0/xmLPZ84HBKpSkkuSLwo5dsKtGd5CyjcQE3DTXrJ2mJ9Fvf6rcTA5eCkkeTPBcy0MEoKUVvElLaq4vSsWW15QFgm2aVLkhd2ztdBCGJIdRpV298QNvnjm1UJLBxuOPueEW63c9OM9SVXikBgdENseBTolq2W4Z6zP7t/wBQf0xwZ6TP7sP3o/piqC10wf3QqXaSRgHh/Kx4xLfkrLCrTPCZklKEmWtJ0gq87FiG3GKfmpZV2OasAX5d5TB0ir0NdwaPfk60qlrSsAOkvrbAioffHnmTCCTxPvx+ES52Cikyx2/LalIYSqt6Y8ogbXlq0zLTLnLkpliWhQNxYVeN5K0Xn1ApPtGGja1bRDE2crb+eELOuhtJkzn0CoBaWMmeip1hwxbsIPfFUzdzC5oieJqkFJBQxBJrjgGGrtiUVa1LlIlKa4gkpxxONYlMgWw3FSlnSGkN6Sot7hC5Jt9BGKIXL9keUtTKSKlCR1ryiBizsa97xC5IyFcQSsh66LAkYazV2G3XF0XaEqUtAxQz73AV4iPLIyTMKlnBB1nfsGOPxjllH2HxqyDCQdKgYl0pdr23bXGHfkJLFgOHiB7+yJOz5AUD1ktwOHnh74kJeTCGrgGw4Vh0L4yARZbp2ltpDcDHInjkx9YLmtMRsFaUjsTQfGRL0qIL1YaIXdvUCdRUyR3lgY80rKaVTUyk6dCStPVJDPd2io742SdWXZ7wdcLeEJEKXSEM8uULQEIKjq+MVXJtpVMmIxJQVbBdSygABxLw7nRlAGYlIqkHSbazseLfGI7JxUlylJdRcmuusaxjSIb2SFpyEpc0rcMX1l8EgbgzGHpebin6ye295Q/JBao/hVEhJAbq4eoqC2KrFWbJN3ApG4FXlHtRZFbU++GFzEpS5AFQnqkVUWGOMeoEJSVFgAH6p/2hDI+1WErJIUkC87En6rp2biYdFko15HefKHLLLSxY4sagmpAJY8SYWUbx3fjDbAaTYyw0kd/4Q7LsqhgoDgTAFDXX9mFIUPV7UnzhAOIlq1q7iYSqxnnCsqcKDNsoMPZELEzh7JhZZnJSwrRxhAuwGua2E90dVI3nuhlVoSwU4u4u5wOvCFTlXSz96yO+kAAZI2n2TBKSELSu8XSz0ZxWnvhtahtHtnxEIUsbR7QPxhALtmUQmaFpGK0lnBPVSk4Y9Ud0XeTNC5YUnAiKBzV6lSxf6uIqDE1mtlVlmSsdZagjYCE3mOykTJWikycUmOOIdUn84wm7GZYlxBEBZMtKTaJiFtc5wpDamZu8V313CCLcGLIp6cjKmKvWmZMmviCSB3CJ2TkdaZ6EokqSESlMAk0vLTX+GPRJwa85PGkKUopIqRwdoMm+2Kj1HJs4f2Uz2FQibYJwH0MyvqHyhpFqJolZ7zHpRaltoqUSNbkd0A6Kja82rRNm1s80ISoqe4sOSANQ2RMy8gzG+hmDsm/0xK/Kl06RQbeqsPKtC26ym21isv35k4EUcizfs5nszi3uhYyXNA+jm+xN8okBaFUdZHbD8q0qJa/Vuzi/5wgseBXspWRRCRdWbsyU+iuiucTQ8Q0SlosSihjLXin6kzC8H90SK0EuyxUuadvbq7hChOWPr0GNYMgwIazWEhIFxYGwy5hb3Qs2BXoK/dzImhaJjHpDWmJ+ENqt80HFRpQue+FYYMhF5PU5Nxe5pcyFDJi/QX+7mxPJtM0g9Ip/2qfnwiHtpmc4azVYVBnsaD0VNDTE4tCPkMwfUmezO8ocRYlGipU0g0IuzWY46o8zrOqd/wC4/rhUtEzZN7rR4rh69/v5EeWfk2YLIpJkzQRKUC6VgBkmuESJscxTNKWSwvUU4Opw1KNDRkr2TO0TfGZEPaFLTNCGUU3VKAuqOtPrOcdsNb8/v5ETYyXP+ymDiPMRw5GnU0FV+54xELAIqlXC5/qQmTKArcLfdSP/ALDBQEynI0wfUPaZfnDlmyYpEyUq6lN2YFKN+UKXSkmiq0MRDJfBI4iX4qhQbUUf9AQqGXqZMR9pL/eI84aVaEa5sr94jzik30g1UnsVL8EmH1TEH638Y8EROCHbH5tlSZ9ocpUiYpJSQoFzcSCzbCI7BZlodgr+JZ+CY7FIMjxoltiG3AFzDgIwu46mh9MsNh2wyMIyLF3E7j6v5MOBROqnDCGwl49KaMAWECAQhQ3feo3xhai9a8dvvhYFfCFCkUMbQlOsNxAc8IUZacAABso8cWow9KTpBOp9z98IAQkYO/DVHboGt98ONCymCxjImEbRv28IcQmnHvMdWKx1NAILAWmWwwoPzWIm2S7yyebfCvMzl6h9ZBunsiauCvZFgyRNIlpHHbrUTFQuzPkdIz/5Mfslf8tO8VQ/Jsh+xmf8tM840t4IdsxzM8FjP2M3/lVeKo8OUsmq52URKmEaQP6ttuto3tL3NGowQWLMy9eRl6pE1v8AyiPFccl5Hms3yeY2r9Vk+Ko1AmAQsn/j9/0ebM1l5Fnf3eZ+6kJj0JyPaNUiaP2pCfCNDggF8hn6shWk4Spv76SPgmFJyDavQX22hPgIv0EJNhmUROb1p1pHbOUfgYIvRMEPJlKTZ//Z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3" descr="data:image/jpeg;base64,/9j/4AAQSkZJRgABAQAAAQABAAD/2wCEAAkGBxQTEhUUExQUFBQWGRkaFxUXGBcXFxcYGhcYGBgXFRcYHCggGBwlHBwXITEiJSkrLi4uHB8zODMsNygtLisBCgoKDg0OGxAQGywkHCQsLCwsLCwsLCwsLCwsLCwsLCwsLCwsLCwsLCwsLCwsLCwsLCwsLCwsLCwsLCwsLCwsLP/AABEIAPwAyAMBIgACEQEDEQH/xAAcAAABBQEBAQAAAAAAAAAAAAAAAgMFBgcBBAj/xABSEAABAgMDBwgFCAcGAwkBAAABAhEAAyEEEjEFBiJBUWFxBxMjMoGRwdFSYpKhsRQVM0JTcuHwFiSCk6Ky0kNUc8Lj8WOUozQ1ZHSDpLPD0xf/xAAZAQADAQEBAAAAAAAAAAAAAAAAAQIDBAX/xAAmEQACAgICAgMAAQUAAAAAAAAAAQIREiEDMUFREyLwkQQyYWKB/9oADAMBAAIRAxEAPwBGbGVzKmyLUsodEvm7mpaJaVAAM9yYxDOAC+NTGoZt5yLta1NZ1S5IDha1aSnwZIDEY4Exn+b2SrJaLIpc5PMTCWExAUQFOQGSHdKt2txTRidzYzflSrasCZMCUpE2Wb3RzJShd0t4JxEZRdPb0Novs+xoWpClJBUgkpOwkMT3Q40cssxChoKSoCjpN6ux4eaNrMnEbAhUduwXYAxYAx2AJjsItISRAmFQQBWwggggGEcIjsEACSIQRDhEcuwyHGxKRCiI6BHYQ1ESBCoIIBpUEEEEAwggggAIIIIAMOyrlycTLuSvkoQm6EJvXFpUoXryVdYFu1tcW3I+SbROaYVy5ikBICpo56StJqDLJ0kKZgoNiNRi0ZZyNLmSyFy3SABcljSIDMEnFwwwbZsZ7NqVZ0yWsxJlucSssrWGXVPCkYR46ltlNklIRdSAwFME4PuhyCCNyQggggAIIIIACCCCAAggggAIIIIACCCCAAggggAIIIIACCCCAAggghAEEcggAzFfKXNBHRyg+28f80eCz56zJc1cyWiSkzBpJCVXCQetdvveqaxU5OYE8gUU5OsKoKnZEpkbMOYiela0i6k7D6JrXe0c+EvZrcfRZFcoVpdmkNuQv/8ASOHP61bZfYjzMSMjIIbqw4MiAahCqXsr6+iHTn3ai4voGzQTh+Xjis9bXqmj2EeUePPiyiRIEwDqq1NXU3vijfpBiebNN48oj7+x/U0BGedsL9Nr1Il/0wKzvtn259iV/RFBTlw3vozh6X4QmZnGQAebofW/CD7j+pfJWd1sIraFax1ZYwLehHTnVa/t19yP6Yz1GchqRLHtbh6sH6Tq+zHtH+mCphcTQEZ1WogdOv8Ah8o5NzntTHp5mB2eUZ+jOVQH0Y9o7eEKOcqz/ZjvPlBjMLiaAM5LT9vM74RNzjtIH08z2ooaM5FsOjHefKBWcUwg9GP4vKDGQXEv4zitP28z2jHF5xWmnTzMR9YxRDnFMH9mnvMcOcMwsebHvgxkFxL/APpBaPt5ntGGl5xWkN08z2jsikDOOYf7NJ9qEry+txoD3wYyC4l7Gclp+3me0YQc57S/08z2oopy8v0B74bVlyY50B74eMguJfznRaR/bzO+BOdFrPVmzSNor4RnisvL9Ed5jUsyrDzlkQsjrV72MGMvIrj6PF+k9s+1m9w/phIzstgJ6ab7Cf6ItCskB8IT8yvgBBi/YXH0U08oloD/AK3gdkn3ujGCPLlXk3tCpsxUvm7ilEh1EFiX2R2Nfi/2FkvRrlyFiVCwmFtCJGAiAy4fAgKYAKHyoyx8mummtzgDeSz9sZknIi7vWRVTa/SaND5X5nRXdtwfx3vgIr0q2SglA5yXj6Sd52w4JCZCpyGu8dNFAPqq37oamZBmFKAJiQT6qtm4RYVZSk6fSy/bTs4wheVJDp6aVQH66d2+KpE7K5+j826olYJGNF7B6sE7IM4qA50qIqCQsNvFDuiwfO8i6Rz0qp9NO3jsjq8tWe8/PSsPSTtg0GyuTshTSkErdzgb+LmvVhfzFNc9Ktwz0X5xN/PMi6npZdC50hHU5bs7qedLqPSGyHSDZCS8gzBd6VSXwYKpR90KVkKZpHnV0xoa0GNYmfnuzaHTIpjXDRIhublqzsrpUVJauNAKQUg2RU3IasOcUCx1GvHDxhlGSFBPXLOzVbFol15ckFT86jA6+Eef52kN9InHf6T/AAgpBs8krI6gCOcUNbAULuNo2Qj5rLJ6RRfaMKPSpiTGWbO5POpwHxPnHnVlaQyekTTjsaHSC2eM5MLHpF0Po+/rQ2vJyn+lXxYvw60etWVZVekTXyaELyrKcaaYeKC2RqsnKxKqbaxt3J0xscsDC6n3pHlGPqyjKIIvpr5vGsclc69ZEa6Eeysj4RnyVocS3GXHObj0FMcuxJYyEQQ8BHIAFhMdAj33Bsjt0bIvBkZHhuwBMe5oGg+MWRkPKvLEyVaAfqhLcQA3vjFUWJZwSTwSTu1Rs/KZO6OedqwP4wPgIruRqSZYvHbQbycWhQQ5GfoyVN9BdNVxT90dGSZpD83Mr6ivdGpIWGWbytVLuwfdgSEgpqum7c3oxdEmYjI01ibi6U6itj1hYyJNcDm5gf1FRpayLitJdVYXezG7AhYv4rwxZ9f3YKGZqcjTcbi9nVPCBWQ532cz2TGkqUm6NJeOze/owm8HU1/AauO6ChGb/Mc6nRr0vVPGkdVkSd6C6Y0NNbmNEvjo6qLDZhonCkIWoMvrflIh0BnwyFOw5tfdCvmWaz3F7MDwi/rWLw65ofCEum6zre9s9aCgKAMizcLi6bm+MAyLN9BVd2OukXieReJF7AeMIlzQLr3uPZBQWUj5omegqkcVkeZhcV7ouM1Q0qH8iGVzA+B9/nDxCyo/NqwapUOzsjeOTBN2RJSPs/ez/F4yueQz1DF+FY1TkwmgypRBcOodylARlyLaKiXpYhDRItA0P4wyI27BEk0EPAMzsEEEaEBHCY7DFuW0tZ2JV8DCfQGJcpU7oR680fBR+LR4Mnz0iXKF5NANY9H8Y93KFICrKp8UqSRuL3fGMvk5NWt7qFHVRJNYygzSRpZtaWVpJrvGwCHPlqHGmnA/WG7fGcS8hTmJuLF31TxhPzHNb6NVd0WSaR8tl3eujrekPT4wtFvl3j0iMB9YbTvjN/mKdjcVTGnxi2cneanO2gifL0QkEBTEO9YTY0S5t0pk9IjH0hv3w2coygT0sv2k+cS2f2Z0pMgmVLSFulikMaqA1YxlxzcnORzaqfd84UZWDVF4TlKTo9JL9pOw74TOylJ0hzsuvrJ9Eb4o/wCj86mgrSw6ofXrMCs3p1dA6Ot08dsVYi7nKchx0svA/WG6EKyjKakxGPpDa8Uv9HJ+HNq9pGrt3xrHJzmnLNmSqZLTfIN5wCXBIxhOVAlZVZuUZL1mIw9IR5lZRlU6RHtCHeUfNm7aRzSAAU1AupDua1IipoyHMP1cfWTsfB4akDRYZuUJb/SI7xHnXbpfpp7xEKrIq60w9ZPnCVZGXsx9ZPnFZMVExMtaCDpprvEabyRzwZID9WaR33T4mMXXk1adW7EHXGx8l0u5ZZbUJUX4hTH4RlyOyomvwQQRsQEEEEABBBBAAR4ctraQvg3eQI90RWcq2kkbSB4+ETLoa7Mmz9LSMWvLSPHwiq5DYIxA0z8In+UpfRSxtmP3JPnEDkQtLTxUfCJ4/JUiYRMFxemA+psaCEghxpDA6uG6GncHjHDMr+d0WSPJmC6oPidmNYuHJ6AZk1WLJTqwcmKWmZTt/wA0Xnk6D88fuf5omXQ49knnkoc1U3dJNcWqIz/nQ50lYD6vH1YvefhaR+0n4iM+Eyp7Inj6HIccMjSPs+qfVhqZMDLqa+ruHqxwzAyfzqMMrmjSr+WEaEi1T64nX9Ubt0admIh7KkviVV/aMZXMWKRq/J0XsaOK/wCdURydFRKtyjouzZZJZ0q1PgRtG+KSmYARWm1hT3Re+Vahkn74/lPhGcqXFw6Jl2OzFhzpfwivuhq9v9w8oaJgKhtiyRFo469jRpHJysGRQvdWofBXjGbzCGNRF75LZnRTU7JgPekD/LGHKXE2lJpHYbkK0U8B8IcjRPRIQQQQwCCCCAAiBzuV0aB6z9w/GJ6K5navqDcT8PKIn0VHsynlHs9+SkjrJUG7aGM1lyJiuqVdhPnGpZ6lpaQGqrXuSoxRMkjS1Dj2xPGrY5MjPkU/16Y1PnChYJ51L7/xi0pSWVVPduhd0uKpwPhGuJFlUVk6eH62zH8Y1zkRsi0SbRfdzMSz1oE8eMVCeDdxT1vHjGj8lX0M00Onq+6IiS1ZUXs8/LBKUqxKSl3K5be0DGJ/NM46ld4843XlSX+rjAdImp7TGZy1+snVq4wuNWhyeysKyROpQ6W8cdsJ+aJ2w03jjti3zjRGknyprrDPOY1Hdui8SbIE5uTnArXhq7Y23kckqRYAhWKZkwd6n8YpK1B0dLK19lNelF85NpnQTA4V0qqjDqp3xnNaKiyvcuVhVMlSLoqJhfVig7YyAZJmPhuxHDbG7cqf0MsuA0wV/YXGWvpdYNe8cYqCtCl2V4ZFm4NhvHnCpWRJiiKdbeNj+EWhCheOmnDd5x2QsAo6RIbhShFaxTiTZW5mQZiUqJ+qd2x40XktsvNypnpFdTwFPjENaVJImDnkV+7XRbbFkzBWChbKCtIEtqJSKe6MZlxNbyf9Gj7o+EemPJks9EjhHrjWHSJfYQQQRQgggggAIqmdS+kA2JHxMWuKTnPNacsnAAe5IeM+R0iodma8pS9CUNqye5LeMVPJYxjQc5MjpnqlKUdGXeKgDiCAdm0Df8YoE7ItqStaZYNChk4qZYcB2ZxrwjOHJFOgk7PemHdcQVvRaJa7oUpV0C+boYLZ1ANqGDwxz1q2q9keUbqSZJYSkN+dsanyTp/VlnbNP8qYwvnrTtU3AeUbjyNJX8hPOPeM1ZrsZIHwiZy0VERysH9XRvmp+CozARonLStQsqLpY86lvZVGOk2nUVdwg45Ugktk4DCkmIJabSGqahxQa+yBXyirFTDh5ReRNE8tUabySLezzh/xT/8AHLjFFItOsqrhhGu8h182e0BTlQna/wDDl+UZ8krRUeyW5U0/qoOxafEeMZK8azyuyVmwLuOFBUshv8RIPuMYXzNo2q2Yja22HxvQS7JmCIc2a0YOp+I84BIn0N5Vd+7jF5E0Ss7A8It3JdM+nT9w/wAw8ozibKnAF1K7/wAY0DkrkEc8pRJJKR2M4+MY8jsuJt+Rj0Se34x7ojMhF5XaYkovjeiZdnYI81stN1gBeWrqp27zsA1mCBzSCmemCE3BsEdujYIoQPGZZ25QC+dMtQvOW3XSxeL3luTMuhUopSpO3AjXWMptcpKVKJbSKtIKYVNWGqlDHL/USfQeCLtuXdG6ElRSgX1B3chPhC7Pal3ElRulTqS5qLw0dFqgmuJpqiKtkmUglQmF0nqhJKia0Z8HLY7cYUiaU3TaKhWCSwmM9SBVhuLYjfHOSSybKmeLl4kS9G9o6W1Si5bA0xivWpOmWSGqzGjOIsFitKEIuXQgAE3CWJNdb3Q9dexojram+u8aO4au7ANQao6v6ebTpjojebJT1cTt3xr/ACZgixijaS/jGVpkU19bb60azmCi7ZEDer+YxtyS0XBbK7yxLeRKH/GT/KqM7CS+AwGvjGg8ro0LMNs8D+BcUhchIJ7PGDiegmtnLWgtLoOqGruO6POxrQd+6OqHVqT2nZCWjVED1qQXTQYbfwjRORfq2of8RJ70DyjNVao0XkYVW1DfLPeFRny/2lQ7LLykoewzW1XD3LTGKoB2DHxeNyz/AEPYp/3fgQYwu7jBxP6hMetSDfNBDDFsBQ+MdKYSUxrZFHntYcasR4xduTwllimCDTgRXuimz0Bjw+Bix8mK+knJ2pQe4qHjHPydmsTbs3z0Z4+Aj22m0XRQFSjRKRiT4DfEfm91Dx8I99lkkOpRdZxbAD0U7vjBG6pCfYWaztpKYrI0leA2CCHzBF9EnAsO2uBSwA8Q1myxKUogKIOq8QAaDDviAy7lhaQyFsl2qQ5NNIkgHuwjF81IdFyVOBQVamPufvEYnnHISkqm3wSkURVmIqT2s2qLanOtagUqIYoUnWcRjTXFAyxN5xijndJQSUMQ4ci84w1UjDk5VNqhNldTbyhRKCAWJVeCSkbLoINca41h5FsUUkTJqiFVDhys4gbQO6EZWyOpASykrUokG6aODrWWfwj2WfNucoPNVpsSlAUCvFg5wY8YG40LQ3KlkrulY07pvVYPwxMeu0WkI6q+cIpVJwrib2MQ+VbGqTUErAS6zqQ5AAvYHHVDuSclzZyQskS5ZLBSsTtup1+6KTpZWXGu2er5wVsGL4Ha+2NlzBmFVikq1m8f41RiGVpkpAuIWCUnScaZODUFGYuHo+0RuHJ1/wB3Wc7UP3kmLUm1bNFXgrvK3LeVKX9nMv8AuKfGM+Rayatj6p840flV/wCyr4f5hGMS8oUGMNZeB68k8xYbt34wBJ3934xDDKXGO/OXGHc/Yqj6JRdNvd+MaJyMJraV6lXB7N9/jGSHKI3xrnImXs6jtWfCE3KthS8Fzz2D2O0f4az3JJjCQnj7o3jO9L2S0f4Uz+Qx82LyjxgTl4DXkm7nH3RI2DJqZiXCmIOkFGhG5q++KiMoEsAC5wi62KQlSOaTevtpKNwEbXun4xnyznFdkyrwE+wSmKUpN4ggG84c4U/OEd5OZfTzFVDJukHbeBgNkVLCQld9RLMATeJVgfPCkS2bVgEiYslRKphKiD9Xj3ExlDl3tiizVc3lUV2eMS5MUuzZXEoEXikkdYAFsWcHzj3SM7ZZu7G0sHemDmmuOlcqWhSWyywRTsq52ApPNXhQ9tSC5wGqoJxgg+VBRn8u3FusQcGOD79sJyrbipLM6FVvVqR8A0TkrIzpbrBQBqavQ1hpWQkmXdWWSlTOS7mgbhg+0xzOA8Spyp+k4Kkj0TUttA1RPSlX0gAjeKa48+Us3ZiSVB7qcCMK7OzjsiPFqmJcNUUJ17cB2xjKNkNMkk5IkqWSmix1mOGt664j7RYJmk0wzHYKe/fujVeTjhwhNuVMBBSTdIcFJclXDwh353SQCUkh2NGckGprQnbXDdAsl0xUQtut8laQld++g0QoaKVAAYYe4wmflxRWg82VqAcCqUvqoCO+I/PCyXZiVAMhQdJ1HAFjEhmnmqu1oMznggORVBW7ftBo64wTjZSiV6fOK1PzdzaEg4uTrMfReYAbJ9m1dEn4Rn2S+TgzFhHyuWn/ANEkuzs3O4tWNQyJYuYkok3r3NpCLzXQopo7OW4OY0vRqtaKlypH9WXw/wAwjCZAOwxuXKcvoVDd4iM+5P8AM1dumKHOcygAkLKL4UoEOkC8mrF4cRMq4B2GAg7DGzJ5HT/fB+4/1Y7/APx7/wAYP3H+rD+3oVoxCeC2BjaORItZiPXPwTEBn5ybmx2czUz+eIIdAlhBCa6ZN80BYYa4nORlTSlD1z8EwpdDRoecAeRNG1Cv5THywt/RPeI+rMppeWobQR3iM/XyU2YLEtVtUFkA3bssFiSAW3kEDhBC/ASMOJOtNNYfHdSLXZrUpEqWbkuU7lKE0JD0JGPviy548m8uzIWUTpiilF5ilIdg7FhFCzbycudPCUJvkAqKbwSSBUhL4ncHMLkjktkF0zbtDivWvM5D6tROBickIAUtTuQzPRgBgMdfbEeiyS5aLwvJCnLEuxZqPj/tvhpWUEl0S1AkjWahWGI1/wCxjzpPdoTdHutFsvkpVTadWzshS5Cktgd7hgGph31iOs01UxKSxBcbnwBrEsbalgHvtR6EhsOMNO+xWNZPyqUuCoVxDguNofjHIbkyJSTeTUmo147I7F5eh2e5Oc0skpS4BUW1G79Zt74HedgeRl5xyUFKDokswpTZwoxiuLzdkEvcIO0LUCeLGsOWjIyVa1jDW7sABiNgjXM1xmSluzukLSpKbzpUAQQBgcQXwiq220sokE3lh0nFgS7t48Nkc/Q9urOUOKQfeCI9MnN5QxWlQPql7uwOS0Ny8olqZGL5xMsBRIF4kNXB2ruFInMmWuypsq5aUFdonFlqUkNLQ9ebJdlHa1H3QzZ7LNklJYLSGBSK0147uMSFvVJKpbAOoOlteJIccIab7ocVemVjK2QZ0+Y61ABLgNdASA7JGAYDXri48mtgKbktnlC8tUwlqAuRd40isZy226AhNSdIjc+He0P2PO5aJU2UmW3OgAqBUCNJRYcb1Y2hJ1bG0iyIzhWbaJ8uTzyAqabjpQEKLS0EFqnm0/xmLPZ84HBKpSkkuSLwo5dsKtGd5CyjcQE3DTXrJ2mJ9Fvf6rcTA5eCkkeTPBcy0MEoKUVvElLaq4vSsWW15QFgm2aVLkhd2ztdBCGJIdRpV298QNvnjm1UJLBxuOPueEW63c9OM9SVXikBgdENseBTolq2W4Z6zP7t/wBQf0xwZ6TP7sP3o/piqC10wf3QqXaSRgHh/Kx4xLfkrLCrTPCZklKEmWtJ0gq87FiG3GKfmpZV2OasAX5d5TB0ir0NdwaPfk60qlrSsAOkvrbAioffHnmTCCTxPvx+ES52Cikyx2/LalIYSqt6Y8ogbXlq0zLTLnLkpliWhQNxYVeN5K0Xn1ApPtGGja1bRDE2crb+eELOuhtJkzn0CoBaWMmeip1hwxbsIPfFUzdzC5oieJqkFJBQxBJrjgGGrtiUVa1LlIlKa4gkpxxONYlMgWw3FSlnSGkN6Sot7hC5Jt9BGKIXL9keUtTKSKlCR1ryiBizsa97xC5IyFcQSsh66LAkYazV2G3XF0XaEqUtAxQz73AV4iPLIyTMKlnBB1nfsGOPxjllH2HxqyDCQdKgYl0pdr23bXGHfkJLFgOHiB7+yJOz5AUD1ktwOHnh74kJeTCGrgGw4Vh0L4yARZbp2ltpDcDHInjkx9YLmtMRsFaUjsTQfGRL0qIL1YaIXdvUCdRUyR3lgY80rKaVTUyk6dCStPVJDPd2io742SdWXZ7wdcLeEJEKXSEM8uULQEIKjq+MVXJtpVMmIxJQVbBdSygABxLw7nRlAGYlIqkHSbazseLfGI7JxUlylJdRcmuusaxjSIb2SFpyEpc0rcMX1l8EgbgzGHpebin6ye295Q/JBao/hVEhJAbq4eoqC2KrFWbJN3ApG4FXlHtRZFbU++GFzEpS5AFQnqkVUWGOMeoEJSVFgAH6p/2hDI+1WErJIUkC87En6rp2biYdFko15HefKHLLLSxY4sagmpAJY8SYWUbx3fjDbAaTYyw0kd/4Q7LsqhgoDgTAFDXX9mFIUPV7UnzhAOIlq1q7iYSqxnnCsqcKDNsoMPZELEzh7JhZZnJSwrRxhAuwGua2E90dVI3nuhlVoSwU4u4u5wOvCFTlXSz96yO+kAAZI2n2TBKSELSu8XSz0ZxWnvhtahtHtnxEIUsbR7QPxhALtmUQmaFpGK0lnBPVSk4Y9Ud0XeTNC5YUnAiKBzV6lSxf6uIqDE1mtlVlmSsdZagjYCE3mOykTJWikycUmOOIdUn84wm7GZYlxBEBZMtKTaJiFtc5wpDamZu8V313CCLcGLIp6cjKmKvWmZMmviCSB3CJ2TkdaZ6EokqSESlMAk0vLTX+GPRJwa85PGkKUopIqRwdoMm+2Kj1HJs4f2Uz2FQibYJwH0MyvqHyhpFqJolZ7zHpRaltoqUSNbkd0A6Kja82rRNm1s80ISoqe4sOSANQ2RMy8gzG+hmDsm/0xK/Kl06RQbeqsPKtC26ym21isv35k4EUcizfs5nszi3uhYyXNA+jm+xN8okBaFUdZHbD8q0qJa/Vuzi/5wgseBXspWRRCRdWbsyU+iuiucTQ8Q0SlosSihjLXin6kzC8H90SK0EuyxUuadvbq7hChOWPr0GNYMgwIazWEhIFxYGwy5hb3Qs2BXoK/dzImhaJjHpDWmJ+ENqt80HFRpQue+FYYMhF5PU5Nxe5pcyFDJi/QX+7mxPJtM0g9Ip/2qfnwiHtpmc4azVYVBnsaD0VNDTE4tCPkMwfUmezO8ocRYlGipU0g0IuzWY46o8zrOqd/wC4/rhUtEzZN7rR4rh69/v5EeWfk2YLIpJkzQRKUC6VgBkmuESJscxTNKWSwvUU4Opw1KNDRkr2TO0TfGZEPaFLTNCGUU3VKAuqOtPrOcdsNb8/v5ETYyXP+ymDiPMRw5GnU0FV+54xELAIqlXC5/qQmTKArcLfdSP/ALDBQEynI0wfUPaZfnDlmyYpEyUq6lN2YFKN+UKXSkmiq0MRDJfBI4iX4qhQbUUf9AQqGXqZMR9pL/eI84aVaEa5sr94jzik30g1UnsVL8EmH1TEH638Y8EROCHbH5tlSZ9ocpUiYpJSQoFzcSCzbCI7BZlodgr+JZ+CY7FIMjxoltiG3AFzDgIwu46mh9MsNh2wyMIyLF3E7j6v5MOBROqnDCGwl49KaMAWECAQhQ3feo3xhai9a8dvvhYFfCFCkUMbQlOsNxAc8IUZacAABso8cWow9KTpBOp9z98IAQkYO/DVHboGt98ONCymCxjImEbRv28IcQmnHvMdWKx1NAILAWmWwwoPzWIm2S7yyebfCvMzl6h9ZBunsiauCvZFgyRNIlpHHbrUTFQuzPkdIz/5Mfslf8tO8VQ/Jsh+xmf8tM840t4IdsxzM8FjP2M3/lVeKo8OUsmq52URKmEaQP6ttuto3tL3NGowQWLMy9eRl6pE1v8AyiPFccl5Hms3yeY2r9Vk+Ko1AmAQsn/j9/0ebM1l5Fnf3eZ+6kJj0JyPaNUiaP2pCfCNDggF8hn6shWk4Spv76SPgmFJyDavQX22hPgIv0EJNhmUROb1p1pHbOUfgYIvRMEPJlKTZ//Z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5" descr="data:image/jpeg;base64,/9j/4AAQSkZJRgABAQAAAQABAAD/2wCEAAkGBxQTEhUUExQUFBQWGRkaFxUXGBcXFxcYGhcYGBgXFRcYHCggGBwlHBwXITEiJSkrLi4uHB8zODMsNygtLisBCgoKDg0OGxAQGywkHCQsLCwsLCwsLCwsLCwsLCwsLCwsLCwsLCwsLCwsLCwsLCwsLCwsLCwsLCwsLCwsLCwsLP/AABEIAPwAyAMBIgACEQEDEQH/xAAcAAABBQEBAQAAAAAAAAAAAAAAAgMFBgcBBAj/xABSEAABAgMDBwgFCAcGAwkBAAABAhEAAyEEEjEFBiJBUWFxBxMjMoGRwdFSYpKhsRQVM0JTcuHwFiSCk6Ky0kNUc8Lj8WOUozQ1ZHSDpLPD0xf/xAAZAQADAQEBAAAAAAAAAAAAAAAAAQIDBAX/xAAmEQACAgICAgMAAQUAAAAAAAAAAQIREiEDMUFREyLwkQQyYWKB/9oADAMBAAIRAxEAPwBGbGVzKmyLUsodEvm7mpaJaVAAM9yYxDOAC+NTGoZt5yLta1NZ1S5IDha1aSnwZIDEY4Exn+b2SrJaLIpc5PMTCWExAUQFOQGSHdKt2txTRidzYzflSrasCZMCUpE2Wb3RzJShd0t4JxEZRdPb0Novs+xoWpClJBUgkpOwkMT3Q40cssxChoKSoCjpN6ux4eaNrMnEbAhUduwXYAxYAx2AJjsItISRAmFQQBWwggggGEcIjsEACSIQRDhEcuwyHGxKRCiI6BHYQ1ESBCoIIBpUEEEEAwggggAIIIIAMOyrlycTLuSvkoQm6EJvXFpUoXryVdYFu1tcW3I+SbROaYVy5ikBICpo56StJqDLJ0kKZgoNiNRi0ZZyNLmSyFy3SABcljSIDMEnFwwwbZsZ7NqVZ0yWsxJlucSssrWGXVPCkYR46ltlNklIRdSAwFME4PuhyCCNyQggggAIIIIACCCCAAggggAIIIIACCCCAAggggAIIIIACCCCAAggghAEEcggAzFfKXNBHRyg+28f80eCz56zJc1cyWiSkzBpJCVXCQetdvveqaxU5OYE8gUU5OsKoKnZEpkbMOYiela0i6k7D6JrXe0c+EvZrcfRZFcoVpdmkNuQv/8ASOHP61bZfYjzMSMjIIbqw4MiAahCqXsr6+iHTn3ai4voGzQTh+Xjis9bXqmj2EeUePPiyiRIEwDqq1NXU3vijfpBiebNN48oj7+x/U0BGedsL9Nr1Il/0wKzvtn259iV/RFBTlw3vozh6X4QmZnGQAebofW/CD7j+pfJWd1sIraFax1ZYwLehHTnVa/t19yP6Yz1GchqRLHtbh6sH6Tq+zHtH+mCphcTQEZ1WogdOv8Ah8o5NzntTHp5mB2eUZ+jOVQH0Y9o7eEKOcqz/ZjvPlBjMLiaAM5LT9vM74RNzjtIH08z2ooaM5FsOjHefKBWcUwg9GP4vKDGQXEv4zitP28z2jHF5xWmnTzMR9YxRDnFMH9mnvMcOcMwsebHvgxkFxL/APpBaPt5ntGGl5xWkN08z2jsikDOOYf7NJ9qEry+txoD3wYyC4l7Gclp+3me0YQc57S/08z2oopy8v0B74bVlyY50B74eMguJfznRaR/bzO+BOdFrPVmzSNor4RnisvL9Ed5jUsyrDzlkQsjrV72MGMvIrj6PF+k9s+1m9w/phIzstgJ6ab7Cf6ItCskB8IT8yvgBBi/YXH0U08oloD/AK3gdkn3ujGCPLlXk3tCpsxUvm7ilEh1EFiX2R2Nfi/2FkvRrlyFiVCwmFtCJGAiAy4fAgKYAKHyoyx8mummtzgDeSz9sZknIi7vWRVTa/SaND5X5nRXdtwfx3vgIr0q2SglA5yXj6Sd52w4JCZCpyGu8dNFAPqq37oamZBmFKAJiQT6qtm4RYVZSk6fSy/bTs4wheVJDp6aVQH66d2+KpE7K5+j826olYJGNF7B6sE7IM4qA50qIqCQsNvFDuiwfO8i6Rz0qp9NO3jsjq8tWe8/PSsPSTtg0GyuTshTSkErdzgb+LmvVhfzFNc9Ktwz0X5xN/PMi6npZdC50hHU5bs7qedLqPSGyHSDZCS8gzBd6VSXwYKpR90KVkKZpHnV0xoa0GNYmfnuzaHTIpjXDRIhublqzsrpUVJauNAKQUg2RU3IasOcUCx1GvHDxhlGSFBPXLOzVbFol15ckFT86jA6+Eef52kN9InHf6T/AAgpBs8krI6gCOcUNbAULuNo2Qj5rLJ6RRfaMKPSpiTGWbO5POpwHxPnHnVlaQyekTTjsaHSC2eM5MLHpF0Po+/rQ2vJyn+lXxYvw60etWVZVekTXyaELyrKcaaYeKC2RqsnKxKqbaxt3J0xscsDC6n3pHlGPqyjKIIvpr5vGsclc69ZEa6Eeysj4RnyVocS3GXHObj0FMcuxJYyEQQ8BHIAFhMdAj33Bsjt0bIvBkZHhuwBMe5oGg+MWRkPKvLEyVaAfqhLcQA3vjFUWJZwSTwSTu1Rs/KZO6OedqwP4wPgIruRqSZYvHbQbycWhQQ5GfoyVN9BdNVxT90dGSZpD83Mr6ivdGpIWGWbytVLuwfdgSEgpqum7c3oxdEmYjI01ibi6U6itj1hYyJNcDm5gf1FRpayLitJdVYXezG7AhYv4rwxZ9f3YKGZqcjTcbi9nVPCBWQ532cz2TGkqUm6NJeOze/owm8HU1/AauO6ChGb/Mc6nRr0vVPGkdVkSd6C6Y0NNbmNEvjo6qLDZhonCkIWoMvrflIh0BnwyFOw5tfdCvmWaz3F7MDwi/rWLw65ofCEum6zre9s9aCgKAMizcLi6bm+MAyLN9BVd2OukXieReJF7AeMIlzQLr3uPZBQWUj5omegqkcVkeZhcV7ouM1Q0qH8iGVzA+B9/nDxCyo/NqwapUOzsjeOTBN2RJSPs/ez/F4yueQz1DF+FY1TkwmgypRBcOodylARlyLaKiXpYhDRItA0P4wyI27BEk0EPAMzsEEEaEBHCY7DFuW0tZ2JV8DCfQGJcpU7oR680fBR+LR4Mnz0iXKF5NANY9H8Y93KFICrKp8UqSRuL3fGMvk5NWt7qFHVRJNYygzSRpZtaWVpJrvGwCHPlqHGmnA/WG7fGcS8hTmJuLF31TxhPzHNb6NVd0WSaR8tl3eujrekPT4wtFvl3j0iMB9YbTvjN/mKdjcVTGnxi2cneanO2gifL0QkEBTEO9YTY0S5t0pk9IjH0hv3w2coygT0sv2k+cS2f2Z0pMgmVLSFulikMaqA1YxlxzcnORzaqfd84UZWDVF4TlKTo9JL9pOw74TOylJ0hzsuvrJ9Eb4o/wCj86mgrSw6ofXrMCs3p1dA6Ot08dsVYi7nKchx0svA/WG6EKyjKakxGPpDa8Uv9HJ+HNq9pGrt3xrHJzmnLNmSqZLTfIN5wCXBIxhOVAlZVZuUZL1mIw9IR5lZRlU6RHtCHeUfNm7aRzSAAU1AupDua1IipoyHMP1cfWTsfB4akDRYZuUJb/SI7xHnXbpfpp7xEKrIq60w9ZPnCVZGXsx9ZPnFZMVExMtaCDpprvEabyRzwZID9WaR33T4mMXXk1adW7EHXGx8l0u5ZZbUJUX4hTH4RlyOyomvwQQRsQEEEEABBBBAAR4ctraQvg3eQI90RWcq2kkbSB4+ETLoa7Mmz9LSMWvLSPHwiq5DYIxA0z8In+UpfRSxtmP3JPnEDkQtLTxUfCJ4/JUiYRMFxemA+psaCEghxpDA6uG6GncHjHDMr+d0WSPJmC6oPidmNYuHJ6AZk1WLJTqwcmKWmZTt/wA0Xnk6D88fuf5omXQ49knnkoc1U3dJNcWqIz/nQ50lYD6vH1YvefhaR+0n4iM+Eyp7Inj6HIccMjSPs+qfVhqZMDLqa+ruHqxwzAyfzqMMrmjSr+WEaEi1T64nX9Ubt0admIh7KkviVV/aMZXMWKRq/J0XsaOK/wCdURydFRKtyjouzZZJZ0q1PgRtG+KSmYARWm1hT3Re+Vahkn74/lPhGcqXFw6Jl2OzFhzpfwivuhq9v9w8oaJgKhtiyRFo469jRpHJysGRQvdWofBXjGbzCGNRF75LZnRTU7JgPekD/LGHKXE2lJpHYbkK0U8B8IcjRPRIQQQQwCCCCAAiBzuV0aB6z9w/GJ6K5navqDcT8PKIn0VHsynlHs9+SkjrJUG7aGM1lyJiuqVdhPnGpZ6lpaQGqrXuSoxRMkjS1Dj2xPGrY5MjPkU/16Y1PnChYJ51L7/xi0pSWVVPduhd0uKpwPhGuJFlUVk6eH62zH8Y1zkRsi0SbRfdzMSz1oE8eMVCeDdxT1vHjGj8lX0M00Onq+6IiS1ZUXs8/LBKUqxKSl3K5be0DGJ/NM46ld4843XlSX+rjAdImp7TGZy1+snVq4wuNWhyeysKyROpQ6W8cdsJ+aJ2w03jjti3zjRGknyprrDPOY1Hdui8SbIE5uTnArXhq7Y23kckqRYAhWKZkwd6n8YpK1B0dLK19lNelF85NpnQTA4V0qqjDqp3xnNaKiyvcuVhVMlSLoqJhfVig7YyAZJmPhuxHDbG7cqf0MsuA0wV/YXGWvpdYNe8cYqCtCl2V4ZFm4NhvHnCpWRJiiKdbeNj+EWhCheOmnDd5x2QsAo6RIbhShFaxTiTZW5mQZiUqJ+qd2x40XktsvNypnpFdTwFPjENaVJImDnkV+7XRbbFkzBWChbKCtIEtqJSKe6MZlxNbyf9Gj7o+EemPJks9EjhHrjWHSJfYQQQRQgggggAIqmdS+kA2JHxMWuKTnPNacsnAAe5IeM+R0iodma8pS9CUNqye5LeMVPJYxjQc5MjpnqlKUdGXeKgDiCAdm0Df8YoE7ItqStaZYNChk4qZYcB2ZxrwjOHJFOgk7PemHdcQVvRaJa7oUpV0C+boYLZ1ANqGDwxz1q2q9keUbqSZJYSkN+dsanyTp/VlnbNP8qYwvnrTtU3AeUbjyNJX8hPOPeM1ZrsZIHwiZy0VERysH9XRvmp+CozARonLStQsqLpY86lvZVGOk2nUVdwg45Ugktk4DCkmIJabSGqahxQa+yBXyirFTDh5ReRNE8tUabySLezzh/xT/8AHLjFFItOsqrhhGu8h182e0BTlQna/wDDl+UZ8krRUeyW5U0/qoOxafEeMZK8azyuyVmwLuOFBUshv8RIPuMYXzNo2q2Yja22HxvQS7JmCIc2a0YOp+I84BIn0N5Vd+7jF5E0Ss7A8It3JdM+nT9w/wAw8ozibKnAF1K7/wAY0DkrkEc8pRJJKR2M4+MY8jsuJt+Rj0Se34x7ojMhF5XaYkovjeiZdnYI81stN1gBeWrqp27zsA1mCBzSCmemCE3BsEdujYIoQPGZZ25QC+dMtQvOW3XSxeL3luTMuhUopSpO3AjXWMptcpKVKJbSKtIKYVNWGqlDHL/USfQeCLtuXdG6ElRSgX1B3chPhC7Pal3ElRulTqS5qLw0dFqgmuJpqiKtkmUglQmF0nqhJKia0Z8HLY7cYUiaU3TaKhWCSwmM9SBVhuLYjfHOSSybKmeLl4kS9G9o6W1Si5bA0xivWpOmWSGqzGjOIsFitKEIuXQgAE3CWJNdb3Q9dexojram+u8aO4au7ANQao6v6ebTpjojebJT1cTt3xr/ACZgixijaS/jGVpkU19bb60azmCi7ZEDer+YxtyS0XBbK7yxLeRKH/GT/KqM7CS+AwGvjGg8ro0LMNs8D+BcUhchIJ7PGDiegmtnLWgtLoOqGruO6POxrQd+6OqHVqT2nZCWjVED1qQXTQYbfwjRORfq2of8RJ70DyjNVao0XkYVW1DfLPeFRny/2lQ7LLykoewzW1XD3LTGKoB2DHxeNyz/AEPYp/3fgQYwu7jBxP6hMetSDfNBDDFsBQ+MdKYSUxrZFHntYcasR4xduTwllimCDTgRXuimz0Bjw+Bix8mK+knJ2pQe4qHjHPydmsTbs3z0Z4+Aj22m0XRQFSjRKRiT4DfEfm91Dx8I99lkkOpRdZxbAD0U7vjBG6pCfYWaztpKYrI0leA2CCHzBF9EnAsO2uBSwA8Q1myxKUogKIOq8QAaDDviAy7lhaQyFsl2qQ5NNIkgHuwjF81IdFyVOBQVamPufvEYnnHISkqm3wSkURVmIqT2s2qLanOtagUqIYoUnWcRjTXFAyxN5xijndJQSUMQ4ci84w1UjDk5VNqhNldTbyhRKCAWJVeCSkbLoINca41h5FsUUkTJqiFVDhys4gbQO6EZWyOpASykrUokG6aODrWWfwj2WfNucoPNVpsSlAUCvFg5wY8YG40LQ3KlkrulY07pvVYPwxMeu0WkI6q+cIpVJwrib2MQ+VbGqTUErAS6zqQ5AAvYHHVDuSclzZyQskS5ZLBSsTtup1+6KTpZWXGu2er5wVsGL4Ha+2NlzBmFVikq1m8f41RiGVpkpAuIWCUnScaZODUFGYuHo+0RuHJ1/wB3Wc7UP3kmLUm1bNFXgrvK3LeVKX9nMv8AuKfGM+Rayatj6p840flV/wCyr4f5hGMS8oUGMNZeB68k8xYbt34wBJ3934xDDKXGO/OXGHc/Yqj6JRdNvd+MaJyMJraV6lXB7N9/jGSHKI3xrnImXs6jtWfCE3KthS8Fzz2D2O0f4az3JJjCQnj7o3jO9L2S0f4Uz+Qx82LyjxgTl4DXkm7nH3RI2DJqZiXCmIOkFGhG5q++KiMoEsAC5wi62KQlSOaTevtpKNwEbXun4xnyznFdkyrwE+wSmKUpN4ggG84c4U/OEd5OZfTzFVDJukHbeBgNkVLCQld9RLMATeJVgfPCkS2bVgEiYslRKphKiD9Xj3ExlDl3tiizVc3lUV2eMS5MUuzZXEoEXikkdYAFsWcHzj3SM7ZZu7G0sHemDmmuOlcqWhSWyywRTsq52ApPNXhQ9tSC5wGqoJxgg+VBRn8u3FusQcGOD79sJyrbipLM6FVvVqR8A0TkrIzpbrBQBqavQ1hpWQkmXdWWSlTOS7mgbhg+0xzOA8Spyp+k4Kkj0TUttA1RPSlX0gAjeKa48+Us3ZiSVB7qcCMK7OzjsiPFqmJcNUUJ17cB2xjKNkNMkk5IkqWSmix1mOGt664j7RYJmk0wzHYKe/fujVeTjhwhNuVMBBSTdIcFJclXDwh353SQCUkh2NGckGprQnbXDdAsl0xUQtut8laQld++g0QoaKVAAYYe4wmflxRWg82VqAcCqUvqoCO+I/PCyXZiVAMhQdJ1HAFjEhmnmqu1oMznggORVBW7ftBo64wTjZSiV6fOK1PzdzaEg4uTrMfReYAbJ9m1dEn4Rn2S+TgzFhHyuWn/ANEkuzs3O4tWNQyJYuYkok3r3NpCLzXQopo7OW4OY0vRqtaKlypH9WXw/wAwjCZAOwxuXKcvoVDd4iM+5P8AM1dumKHOcygAkLKL4UoEOkC8mrF4cRMq4B2GAg7DGzJ5HT/fB+4/1Y7/APx7/wAYP3H+rD+3oVoxCeC2BjaORItZiPXPwTEBn5ybmx2czUz+eIIdAlhBCa6ZN80BYYa4nORlTSlD1z8EwpdDRoecAeRNG1Cv5THywt/RPeI+rMppeWobQR3iM/XyU2YLEtVtUFkA3bssFiSAW3kEDhBC/ASMOJOtNNYfHdSLXZrUpEqWbkuU7lKE0JD0JGPviy548m8uzIWUTpiilF5ilIdg7FhFCzbycudPCUJvkAqKbwSSBUhL4ncHMLkjktkF0zbtDivWvM5D6tROBickIAUtTuQzPRgBgMdfbEeiyS5aLwvJCnLEuxZqPj/tvhpWUEl0S1AkjWahWGI1/wCxjzpPdoTdHutFsvkpVTadWzshS5Cktgd7hgGph31iOs01UxKSxBcbnwBrEsbalgHvtR6EhsOMNO+xWNZPyqUuCoVxDguNofjHIbkyJSTeTUmo147I7F5eh2e5Oc0skpS4BUW1G79Zt74HedgeRl5xyUFKDokswpTZwoxiuLzdkEvcIO0LUCeLGsOWjIyVa1jDW7sABiNgjXM1xmSluzukLSpKbzpUAQQBgcQXwiq220sokE3lh0nFgS7t48Nkc/Q9urOUOKQfeCI9MnN5QxWlQPql7uwOS0Ny8olqZGL5xMsBRIF4kNXB2ruFInMmWuypsq5aUFdonFlqUkNLQ9ebJdlHa1H3QzZ7LNklJYLSGBSK0147uMSFvVJKpbAOoOlteJIccIab7ocVemVjK2QZ0+Y61ABLgNdASA7JGAYDXri48mtgKbktnlC8tUwlqAuRd40isZy226AhNSdIjc+He0P2PO5aJU2UmW3OgAqBUCNJRYcb1Y2hJ1bG0iyIzhWbaJ8uTzyAqabjpQEKLS0EFqnm0/xmLPZ84HBKpSkkuSLwo5dsKtGd5CyjcQE3DTXrJ2mJ9Fvf6rcTA5eCkkeTPBcy0MEoKUVvElLaq4vSsWW15QFgm2aVLkhd2ztdBCGJIdRpV298QNvnjm1UJLBxuOPueEW63c9OM9SVXikBgdENseBTolq2W4Z6zP7t/wBQf0xwZ6TP7sP3o/piqC10wf3QqXaSRgHh/Kx4xLfkrLCrTPCZklKEmWtJ0gq87FiG3GKfmpZV2OasAX5d5TB0ir0NdwaPfk60qlrSsAOkvrbAioffHnmTCCTxPvx+ES52Cikyx2/LalIYSqt6Y8ogbXlq0zLTLnLkpliWhQNxYVeN5K0Xn1ApPtGGja1bRDE2crb+eELOuhtJkzn0CoBaWMmeip1hwxbsIPfFUzdzC5oieJqkFJBQxBJrjgGGrtiUVa1LlIlKa4gkpxxONYlMgWw3FSlnSGkN6Sot7hC5Jt9BGKIXL9keUtTKSKlCR1ryiBizsa97xC5IyFcQSsh66LAkYazV2G3XF0XaEqUtAxQz73AV4iPLIyTMKlnBB1nfsGOPxjllH2HxqyDCQdKgYl0pdr23bXGHfkJLFgOHiB7+yJOz5AUD1ktwOHnh74kJeTCGrgGw4Vh0L4yARZbp2ltpDcDHInjkx9YLmtMRsFaUjsTQfGRL0qIL1YaIXdvUCdRUyR3lgY80rKaVTUyk6dCStPVJDPd2io742SdWXZ7wdcLeEJEKXSEM8uULQEIKjq+MVXJtpVMmIxJQVbBdSygABxLw7nRlAGYlIqkHSbazseLfGI7JxUlylJdRcmuusaxjSIb2SFpyEpc0rcMX1l8EgbgzGHpebin6ye295Q/JBao/hVEhJAbq4eoqC2KrFWbJN3ApG4FXlHtRZFbU++GFzEpS5AFQnqkVUWGOMeoEJSVFgAH6p/2hDI+1WErJIUkC87En6rp2biYdFko15HefKHLLLSxY4sagmpAJY8SYWUbx3fjDbAaTYyw0kd/4Q7LsqhgoDgTAFDXX9mFIUPV7UnzhAOIlq1q7iYSqxnnCsqcKDNsoMPZELEzh7JhZZnJSwrRxhAuwGua2E90dVI3nuhlVoSwU4u4u5wOvCFTlXSz96yO+kAAZI2n2TBKSELSu8XSz0ZxWnvhtahtHtnxEIUsbR7QPxhALtmUQmaFpGK0lnBPVSk4Y9Ud0XeTNC5YUnAiKBzV6lSxf6uIqDE1mtlVlmSsdZagjYCE3mOykTJWikycUmOOIdUn84wm7GZYlxBEBZMtKTaJiFtc5wpDamZu8V313CCLcGLIp6cjKmKvWmZMmviCSB3CJ2TkdaZ6EokqSESlMAk0vLTX+GPRJwa85PGkKUopIqRwdoMm+2Kj1HJs4f2Uz2FQibYJwH0MyvqHyhpFqJolZ7zHpRaltoqUSNbkd0A6Kja82rRNm1s80ISoqe4sOSANQ2RMy8gzG+hmDsm/0xK/Kl06RQbeqsPKtC26ym21isv35k4EUcizfs5nszi3uhYyXNA+jm+xN8okBaFUdZHbD8q0qJa/Vuzi/5wgseBXspWRRCRdWbsyU+iuiucTQ8Q0SlosSihjLXin6kzC8H90SK0EuyxUuadvbq7hChOWPr0GNYMgwIazWEhIFxYGwy5hb3Qs2BXoK/dzImhaJjHpDWmJ+ENqt80HFRpQue+FYYMhF5PU5Nxe5pcyFDJi/QX+7mxPJtM0g9Ip/2qfnwiHtpmc4azVYVBnsaD0VNDTE4tCPkMwfUmezO8ocRYlGipU0g0IuzWY46o8zrOqd/wC4/rhUtEzZN7rR4rh69/v5EeWfk2YLIpJkzQRKUC6VgBkmuESJscxTNKWSwvUU4Opw1KNDRkr2TO0TfGZEPaFLTNCGUU3VKAuqOtPrOcdsNb8/v5ETYyXP+ymDiPMRw5GnU0FV+54xELAIqlXC5/qQmTKArcLfdSP/ALDBQEynI0wfUPaZfnDlmyYpEyUq6lN2YFKN+UKXSkmiq0MRDJfBI4iX4qhQbUUf9AQqGXqZMR9pL/eI84aVaEa5sr94jzik30g1UnsVL8EmH1TEH638Y8EROCHbH5tlSZ9ocpUiYpJSQoFzcSCzbCI7BZlodgr+JZ+CY7FIMjxoltiG3AFzDgIwu46mh9MsNh2wyMIyLF3E7j6v5MOBROqnDCGwl49KaMAWECAQhQ3feo3xhai9a8dvvhYFfCFCkUMbQlOsNxAc8IUZacAABso8cWow9KTpBOp9z98IAQkYO/DVHboGt98ONCymCxjImEbRv28IcQmnHvMdWKx1NAILAWmWwwoPzWIm2S7yyebfCvMzl6h9ZBunsiauCvZFgyRNIlpHHbrUTFQuzPkdIz/5Mfslf8tO8VQ/Jsh+xmf8tM840t4IdsxzM8FjP2M3/lVeKo8OUsmq52URKmEaQP6ttuto3tL3NGowQWLMy9eRl6pE1v8AyiPFccl5Hms3yeY2r9Vk+Ko1AmAQsn/j9/0ebM1l5Fnf3eZ+6kJj0JyPaNUiaP2pCfCNDggF8hn6shWk4Spv76SPgmFJyDavQX22hPgIv0EJNhmUROb1p1pHbOUfgYIvRMEPJlKTZ//Z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52500" y="5257800"/>
            <a:ext cx="8229600" cy="1015425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en-US" sz="1400" dirty="0"/>
              <a:t>T</a:t>
            </a:r>
            <a:r>
              <a:rPr lang="en-US" sz="1400" dirty="0" smtClean="0"/>
              <a:t>raditionally include 3-D printing, but can include other spaces to create content</a:t>
            </a:r>
            <a:br>
              <a:rPr lang="en-US" sz="1400" dirty="0" smtClean="0"/>
            </a:br>
            <a:r>
              <a:rPr lang="en-US" sz="1400" dirty="0" smtClean="0"/>
              <a:t> (e.g., large-format printing, physical computing, prototyping sandboxing)</a:t>
            </a:r>
          </a:p>
          <a:p>
            <a:pPr marL="109728" indent="0" algn="ctr">
              <a:buNone/>
            </a:pPr>
            <a:endParaRPr lang="en-US" sz="1400" dirty="0"/>
          </a:p>
          <a:p>
            <a:pPr marL="109728" indent="0" algn="ctr">
              <a:buNone/>
            </a:pPr>
            <a:endParaRPr lang="en-US" sz="1400" dirty="0" smtClean="0"/>
          </a:p>
          <a:p>
            <a:pPr marL="109728" indent="0" algn="ctr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Academic </a:t>
            </a:r>
            <a:r>
              <a:rPr lang="en-US" dirty="0" err="1" smtClean="0"/>
              <a:t>Makerspaces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2500" y="44196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3"/>
              </a:rPr>
              <a:t>Oregon State University Valley Library</a:t>
            </a:r>
            <a:r>
              <a:rPr lang="en-US" sz="1600" dirty="0" smtClean="0"/>
              <a:t> (article)</a:t>
            </a:r>
            <a:endParaRPr lang="en-U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1835727"/>
            <a:ext cx="4190016" cy="23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30308" y="44196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5"/>
              </a:rPr>
              <a:t>University of Michigan 3D Lab</a:t>
            </a:r>
            <a:r>
              <a:rPr lang="en-US" sz="1600" dirty="0" smtClean="0"/>
              <a:t> (example infrastructure)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65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Smart Rooms and Scheduling Software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200"/>
            <a:ext cx="3200400" cy="4043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257948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8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393192" lvl="1" indent="0">
              <a:buNone/>
            </a:pPr>
            <a:endParaRPr lang="en-US" sz="1600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/>
          </a:p>
          <a:p>
            <a:pPr lvl="1"/>
            <a:endParaRPr lang="en-US" sz="1600" u="sng" dirty="0" smtClean="0"/>
          </a:p>
          <a:p>
            <a:pPr lvl="1"/>
            <a:endParaRPr lang="en-US" sz="1600" u="sng" dirty="0"/>
          </a:p>
          <a:p>
            <a:pPr marL="109728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Interactive Museum technologies</a:t>
            </a:r>
            <a:endParaRPr lang="en-US" dirty="0"/>
          </a:p>
        </p:txBody>
      </p:sp>
      <p:pic>
        <p:nvPicPr>
          <p:cNvPr id="5" name="Picture 4" descr="Screen Shot 2014-08-06 at 10.36.54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8624"/>
            <a:ext cx="3505200" cy="1921233"/>
          </a:xfrm>
          <a:prstGeom prst="rect">
            <a:avLst/>
          </a:prstGeom>
        </p:spPr>
      </p:pic>
      <p:pic>
        <p:nvPicPr>
          <p:cNvPr id="6" name="Picture 5" descr="Screen Shot 2014-08-06 at 10.38.08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733799"/>
            <a:ext cx="4796307" cy="28004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0200" y="2057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Cleveland Museum of Art - Collection Wall and </a:t>
            </a:r>
            <a:r>
              <a:rPr lang="en-US" dirty="0" smtClean="0">
                <a:hlinkClick r:id="rId4"/>
              </a:rPr>
              <a:t>more</a:t>
            </a:r>
            <a:r>
              <a:rPr lang="en-US" dirty="0" smtClean="0"/>
              <a:t> (video)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419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46482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hlinkClick r:id="rId5"/>
              </a:rPr>
              <a:t>Interactive Museum of Sound, Haus der Music, </a:t>
            </a:r>
            <a:r>
              <a:rPr lang="en-US" dirty="0" smtClean="0">
                <a:hlinkClick r:id="rId5"/>
              </a:rPr>
              <a:t>Vienna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(video)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err="1" smtClean="0"/>
              <a:t>Wayfinding</a:t>
            </a:r>
            <a:r>
              <a:rPr lang="en-US" sz="4000" dirty="0" smtClean="0"/>
              <a:t> Design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Smart Flooring/Tiles, Spaces, Library Cafes</a:t>
            </a:r>
            <a:endParaRPr lang="en-US" sz="3100" dirty="0"/>
          </a:p>
        </p:txBody>
      </p:sp>
      <p:pic>
        <p:nvPicPr>
          <p:cNvPr id="8196" name="Picture 4" descr="https://encrypted-tbn1.gstatic.com/images?q=tbn:ANd9GcSk7sxcKTIasdOH6bl-SyBeR8XxdpAW3IxvAunCxd2r8S2YMIS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6051"/>
            <a:ext cx="4267200" cy="187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encrypted-tbn2.gstatic.com/images?q=tbn:ANd9GcQ0ygkQzI5QMnWhcVYO0t3IlRp0e4xKmcmZQaTN5ukf2zXLF9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1879600" cy="14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1.gstatic.com/images?q=tbn:ANd9GcR5UPr7K14t_qml9t_ZBKJWPxmmUYdmZTRvKbLDO-BCLbbBfdMyM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795153"/>
            <a:ext cx="2819400" cy="21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4752191"/>
            <a:ext cx="5981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Electrical Needs/Connectivity,  Wireless &amp; Higher Bandwidth </a:t>
            </a:r>
            <a:br>
              <a:rPr lang="en-US" sz="1400" dirty="0" smtClean="0"/>
            </a:br>
            <a:r>
              <a:rPr lang="en-US" sz="1400" dirty="0" smtClean="0"/>
              <a:t> </a:t>
            </a:r>
            <a:r>
              <a:rPr lang="en-US" sz="1400" dirty="0" err="1" smtClean="0">
                <a:hlinkClick r:id="rId5"/>
              </a:rPr>
              <a:t>Wayfinding</a:t>
            </a:r>
            <a:r>
              <a:rPr lang="en-US" sz="1400" dirty="0" smtClean="0">
                <a:hlinkClick r:id="rId5"/>
              </a:rPr>
              <a:t> Design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6"/>
              </a:rPr>
              <a:t>Digital Carpet</a:t>
            </a:r>
            <a:r>
              <a:rPr lang="en-US" sz="1400" dirty="0" smtClean="0"/>
              <a:t>, </a:t>
            </a:r>
            <a:br>
              <a:rPr lang="en-US" sz="1400" dirty="0" smtClean="0"/>
            </a:br>
            <a:r>
              <a:rPr lang="en-US" sz="1400" dirty="0" smtClean="0"/>
              <a:t>Plumbing for food </a:t>
            </a:r>
            <a:r>
              <a:rPr lang="en-US" sz="1400" dirty="0"/>
              <a:t>&amp;</a:t>
            </a:r>
            <a:r>
              <a:rPr lang="en-US" sz="1400" dirty="0" smtClean="0"/>
              <a:t> drink in the library, bathroom spaces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17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Commons </a:t>
            </a:r>
            <a:r>
              <a:rPr lang="en-US" dirty="0" smtClean="0"/>
              <a:t>Timelines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648200" cy="4495800"/>
          </a:xfrm>
        </p:spPr>
        <p:txBody>
          <a:bodyPr/>
          <a:lstStyle/>
          <a:p>
            <a:r>
              <a:rPr lang="en-US" b="1" dirty="0" smtClean="0"/>
              <a:t>Phase I:</a:t>
            </a:r>
            <a:r>
              <a:rPr lang="en-US" dirty="0" smtClean="0"/>
              <a:t> </a:t>
            </a:r>
            <a:r>
              <a:rPr lang="en-US" sz="2400" dirty="0" smtClean="0"/>
              <a:t>Infrastructure Upgrade, Off-site Repository (</a:t>
            </a:r>
            <a:r>
              <a:rPr lang="en-US" sz="2400" b="1" dirty="0" smtClean="0"/>
              <a:t>2015-2017</a:t>
            </a:r>
            <a:r>
              <a:rPr lang="en-US" sz="2400" dirty="0" smtClean="0"/>
              <a:t>, ~5M, ~10M), </a:t>
            </a:r>
            <a:r>
              <a:rPr lang="en-US" sz="2400" b="1" dirty="0" smtClean="0"/>
              <a:t>Construction</a:t>
            </a:r>
            <a:endParaRPr lang="en-US" sz="2400" b="1" dirty="0" smtClean="0"/>
          </a:p>
          <a:p>
            <a:r>
              <a:rPr lang="en-US" b="1" dirty="0" smtClean="0"/>
              <a:t>Phase 2</a:t>
            </a:r>
            <a:r>
              <a:rPr lang="en-US" dirty="0" smtClean="0"/>
              <a:t>: </a:t>
            </a:r>
            <a:r>
              <a:rPr lang="en-US" sz="2400" dirty="0" smtClean="0"/>
              <a:t>Mid-Term, Learning Commons, 2016-2018, ~15M, </a:t>
            </a:r>
            <a:r>
              <a:rPr lang="en-US" sz="2400" b="1" dirty="0" smtClean="0"/>
              <a:t>Architectural </a:t>
            </a:r>
            <a:r>
              <a:rPr lang="en-US" sz="2400" b="1" dirty="0" smtClean="0"/>
              <a:t>Programming/ </a:t>
            </a:r>
            <a:r>
              <a:rPr lang="en-US" sz="2400" b="1" dirty="0" smtClean="0"/>
              <a:t>Design  Phase</a:t>
            </a:r>
          </a:p>
          <a:p>
            <a:r>
              <a:rPr lang="en-US" b="1" dirty="0" smtClean="0"/>
              <a:t>Phase 3 </a:t>
            </a:r>
            <a:r>
              <a:rPr lang="en-US" sz="2400" dirty="0" smtClean="0"/>
              <a:t>Long Term, Future Learning Commons, 10 M</a:t>
            </a:r>
            <a:br>
              <a:rPr lang="en-US" sz="2400" dirty="0" smtClean="0"/>
            </a:br>
            <a:r>
              <a:rPr lang="en-US" sz="2400" dirty="0" smtClean="0"/>
              <a:t>(2017-2022)</a:t>
            </a:r>
            <a:endParaRPr lang="en-US" sz="2400" dirty="0"/>
          </a:p>
        </p:txBody>
      </p:sp>
      <p:pic>
        <p:nvPicPr>
          <p:cNvPr id="1026" name="Picture 2" descr="http://www.txstate.edu/cache4a572c36731323529043e50cc3d424da/imagehandler/scaler/gato-docs.its.txstate.edu/jcr:ce6d1379-b531-43f9-b12d-3d4c4ed0aa82/alk.jpg?mode=fit&amp;width=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05" y="1727135"/>
            <a:ext cx="33337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7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26" y="248816"/>
            <a:ext cx="2278513" cy="313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08955"/>
            <a:ext cx="8229600" cy="762000"/>
          </a:xfrm>
        </p:spPr>
        <p:txBody>
          <a:bodyPr/>
          <a:lstStyle/>
          <a:p>
            <a:r>
              <a:rPr lang="en-US" dirty="0" smtClean="0"/>
              <a:t>Offsite Repository </a:t>
            </a:r>
            <a:br>
              <a:rPr lang="en-US" dirty="0" smtClean="0"/>
            </a:br>
            <a:r>
              <a:rPr lang="en-US" sz="1800" dirty="0" smtClean="0"/>
              <a:t>(2015-2017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1" y="1298947"/>
            <a:ext cx="4419600" cy="522384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09" y="3207139"/>
            <a:ext cx="3365893" cy="331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lvl="0" indent="0">
              <a:buNone/>
            </a:pPr>
            <a:endParaRPr lang="en-US" dirty="0"/>
          </a:p>
          <a:p>
            <a:pPr marL="109728" lvl="0" indent="0" algn="ctr">
              <a:buNone/>
            </a:pPr>
            <a:r>
              <a:rPr lang="en-US" sz="2400" dirty="0" smtClean="0"/>
              <a:t>Technologies deployed in the library will change over time. Planning should reflect this by allocating appropriate space without necessarily establishing a </a:t>
            </a:r>
            <a:r>
              <a:rPr lang="en-US" sz="2400" i="1" dirty="0" smtClean="0"/>
              <a:t>specific </a:t>
            </a:r>
            <a:r>
              <a:rPr lang="en-US" sz="2400" dirty="0" smtClean="0"/>
              <a:t>technology for each space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Larger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 smtClean="0">
                <a:effectLst/>
              </a:rPr>
              <a:t>Learning </a:t>
            </a:r>
            <a:r>
              <a:rPr lang="en-US" sz="3600" dirty="0" smtClean="0">
                <a:effectLst/>
              </a:rPr>
              <a:t>Commons</a:t>
            </a:r>
            <a:br>
              <a:rPr lang="en-US" sz="3600" dirty="0" smtClean="0">
                <a:effectLst/>
              </a:rPr>
            </a:br>
            <a:r>
              <a:rPr lang="en-US" sz="3600" dirty="0" smtClean="0">
                <a:effectLst/>
              </a:rPr>
              <a:t>Infrastructure  </a:t>
            </a:r>
            <a:r>
              <a:rPr lang="en-US" sz="3600" dirty="0" smtClean="0">
                <a:effectLst/>
              </a:rPr>
              <a:t>Planning Principles</a:t>
            </a:r>
            <a:endParaRPr lang="en-US" sz="3600" dirty="0"/>
          </a:p>
        </p:txBody>
      </p:sp>
      <p:pic>
        <p:nvPicPr>
          <p:cNvPr id="2050" name="Picture 2" descr="http://www.txstate.edu/imagehandler/scaler/www.fss.txstate.edu/planning/fac_pln/construction/alkek/contentParagraph/0/subPar/0/image/alkek1.JPG?mode=fit&amp;width=900&amp;height=550&amp;nogrow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267200"/>
            <a:ext cx="2895600" cy="217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1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828800"/>
            <a:ext cx="6019800" cy="4525963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Planning </a:t>
            </a:r>
            <a:r>
              <a:rPr lang="en-US" sz="2400" dirty="0"/>
              <a:t>associated with technologies should not be constrained based on</a:t>
            </a:r>
            <a:r>
              <a:rPr lang="en-US" sz="2400" b="1" dirty="0"/>
              <a:t> current </a:t>
            </a:r>
            <a:r>
              <a:rPr lang="en-US" sz="2400" dirty="0"/>
              <a:t>technology equipment or practices. </a:t>
            </a:r>
            <a:endParaRPr lang="en-US" sz="2400" dirty="0" smtClean="0"/>
          </a:p>
          <a:p>
            <a:pPr marL="109728" lvl="0" indent="0">
              <a:buNone/>
            </a:pPr>
            <a:endParaRPr lang="en-US" sz="2400" dirty="0"/>
          </a:p>
          <a:p>
            <a:pPr lvl="0"/>
            <a:r>
              <a:rPr lang="en-US" sz="2400" dirty="0"/>
              <a:t>Library planning should anticipate technologies we don’t expect to </a:t>
            </a:r>
            <a:r>
              <a:rPr lang="en-US" sz="2400" dirty="0" smtClean="0"/>
              <a:t>see, </a:t>
            </a:r>
            <a:r>
              <a:rPr lang="en-US" sz="2400" dirty="0"/>
              <a:t>and </a:t>
            </a:r>
            <a:r>
              <a:rPr lang="en-US" sz="2400" dirty="0" smtClean="0"/>
              <a:t>in our </a:t>
            </a:r>
            <a:r>
              <a:rPr lang="en-US" sz="2400" dirty="0"/>
              <a:t>current </a:t>
            </a:r>
            <a:r>
              <a:rPr lang="en-US" sz="2400" dirty="0" smtClean="0"/>
              <a:t>expectation, </a:t>
            </a:r>
            <a:r>
              <a:rPr lang="en-US" sz="2400" b="1" i="1" dirty="0"/>
              <a:t>more </a:t>
            </a:r>
            <a:r>
              <a:rPr lang="en-US" sz="2400" b="1" dirty="0"/>
              <a:t>technology </a:t>
            </a:r>
            <a:r>
              <a:rPr lang="en-US" sz="2400" dirty="0"/>
              <a:t>is probably an </a:t>
            </a:r>
            <a:r>
              <a:rPr lang="en-US" sz="2400" dirty="0" smtClean="0"/>
              <a:t>underestimate.</a:t>
            </a:r>
          </a:p>
          <a:p>
            <a:pPr marL="0" lvl="0" indent="0">
              <a:buNone/>
            </a:pPr>
            <a:endParaRPr lang="en-US" sz="2400" dirty="0" smtClean="0"/>
          </a:p>
          <a:p>
            <a:pPr lvl="0"/>
            <a:r>
              <a:rPr lang="en-US" sz="2400" dirty="0"/>
              <a:t>Upgrade </a:t>
            </a:r>
            <a:r>
              <a:rPr lang="en-US" sz="2400" dirty="0" smtClean="0"/>
              <a:t>should provide </a:t>
            </a:r>
            <a:r>
              <a:rPr lang="en-US" sz="2400" dirty="0"/>
              <a:t>infrastructure </a:t>
            </a:r>
            <a:r>
              <a:rPr lang="en-US" sz="2400" i="1" dirty="0"/>
              <a:t>throughout </a:t>
            </a:r>
            <a:r>
              <a:rPr lang="en-US" sz="2400" dirty="0"/>
              <a:t>building  </a:t>
            </a:r>
            <a:r>
              <a:rPr lang="en-US" sz="2400" b="1" dirty="0" smtClean="0"/>
              <a:t>holistically</a:t>
            </a:r>
            <a:endParaRPr lang="en-US" sz="2400" b="1" dirty="0"/>
          </a:p>
          <a:p>
            <a:pPr marL="109728" lvl="0" indent="0">
              <a:buNone/>
            </a:pPr>
            <a:endParaRPr lang="en-US" sz="2400" dirty="0"/>
          </a:p>
          <a:p>
            <a:pPr lvl="0"/>
            <a:endParaRPr lang="en-US" sz="2400" dirty="0" smtClean="0"/>
          </a:p>
          <a:p>
            <a:pPr marL="109728" lv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err="1">
                <a:effectLst/>
              </a:rPr>
              <a:t>Alkek</a:t>
            </a:r>
            <a:r>
              <a:rPr lang="en-US" sz="3200" dirty="0">
                <a:effectLst/>
              </a:rPr>
              <a:t> Library </a:t>
            </a:r>
            <a:r>
              <a:rPr lang="en-US" sz="3200" dirty="0" smtClean="0">
                <a:effectLst/>
              </a:rPr>
              <a:t>Infrastructure Upgrade </a:t>
            </a:r>
            <a:br>
              <a:rPr lang="en-US" sz="3200" dirty="0" smtClean="0">
                <a:effectLst/>
              </a:rPr>
            </a:br>
            <a:r>
              <a:rPr lang="en-US" sz="2700" dirty="0" smtClean="0">
                <a:effectLst/>
              </a:rPr>
              <a:t>Planning Considerations 2016</a:t>
            </a:r>
            <a:endParaRPr lang="en-US" sz="2700" dirty="0"/>
          </a:p>
        </p:txBody>
      </p:sp>
      <p:pic>
        <p:nvPicPr>
          <p:cNvPr id="3074" name="Picture 2" descr="https://encrypted-tbn2.gstatic.com/images?q=tbn:ANd9GcTHfvRsFQa8FBXfjL10YJr-x-8Mk8oSWlCpW6oH9cPO1zLdnWq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1676400" cy="17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encrypted-tbn3.gstatic.com/images?q=tbn:ANd9GcT1E-xR0bGg1BM-tJxVegOYq0kT6V6lfVWRvCxd5D-0hU2KsjA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2" y="434340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1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0100" y="5562600"/>
            <a:ext cx="7543800" cy="673291"/>
          </a:xfrm>
        </p:spPr>
        <p:txBody>
          <a:bodyPr/>
          <a:lstStyle/>
          <a:p>
            <a:pPr algn="ctr"/>
            <a:r>
              <a:rPr lang="en-US" dirty="0" smtClean="0">
                <a:hlinkClick r:id="rId2"/>
              </a:rPr>
              <a:t>Learning Commons Floor Video</a:t>
            </a:r>
            <a:r>
              <a:rPr lang="en-US" dirty="0" smtClean="0"/>
              <a:t> (DIRRT)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High </a:t>
            </a:r>
            <a:r>
              <a:rPr lang="en-US" sz="3100" dirty="0" smtClean="0"/>
              <a:t>Data/Electrical Floors </a:t>
            </a:r>
            <a:r>
              <a:rPr lang="en-US" sz="2000" dirty="0" smtClean="0"/>
              <a:t>(</a:t>
            </a:r>
            <a:r>
              <a:rPr lang="en-US" sz="2000" dirty="0" smtClean="0"/>
              <a:t>fl.</a:t>
            </a:r>
            <a:r>
              <a:rPr lang="en-US" sz="2000" dirty="0" smtClean="0"/>
              <a:t> 1-2, P.1)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100" dirty="0" smtClean="0"/>
              <a:t>Throughout Building </a:t>
            </a:r>
            <a:r>
              <a:rPr lang="en-US" sz="1800" dirty="0" smtClean="0"/>
              <a:t>(P.2)</a:t>
            </a:r>
            <a:r>
              <a:rPr lang="en-US" sz="3100" dirty="0" smtClean="0"/>
              <a:t>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(Technological </a:t>
            </a:r>
            <a:r>
              <a:rPr lang="en-US" sz="2200" dirty="0" err="1" smtClean="0"/>
              <a:t>Reconfigurability</a:t>
            </a:r>
            <a:r>
              <a:rPr lang="en-US" sz="2200" dirty="0" smtClean="0"/>
              <a:t>)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3600"/>
            <a:ext cx="6172200" cy="31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1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905000"/>
            <a:ext cx="5029200" cy="33432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Themed Moveable Centers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284" y="4953000"/>
            <a:ext cx="2642716" cy="1582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7400" y="1918996"/>
            <a:ext cx="3124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Emphasis </a:t>
            </a:r>
            <a:r>
              <a:rPr lang="en-US" b="1" dirty="0" smtClean="0"/>
              <a:t>on: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1" dirty="0" err="1" smtClean="0"/>
              <a:t>Reconfigurability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err="1" smtClean="0"/>
              <a:t>Interdisciplinarity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Collaboration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>Library as Third Space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73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sz="4000" dirty="0" smtClean="0">
                <a:effectLst/>
              </a:rPr>
              <a:t>Learning Commons </a:t>
            </a:r>
            <a:r>
              <a:rPr lang="en-US" sz="2200" dirty="0"/>
              <a:t>(P.2)</a:t>
            </a:r>
            <a:br>
              <a:rPr lang="en-US" sz="2200" dirty="0"/>
            </a:br>
            <a:r>
              <a:rPr lang="en-US" sz="4000" dirty="0" smtClean="0">
                <a:effectLst/>
              </a:rPr>
              <a:t>Current Technology Considerations</a:t>
            </a:r>
            <a:endParaRPr lang="en-US" sz="4000" dirty="0"/>
          </a:p>
        </p:txBody>
      </p:sp>
      <p:pic>
        <p:nvPicPr>
          <p:cNvPr id="9218" name="Picture 2" descr="https://encrypted-tbn2.gstatic.com/images?q=tbn:ANd9GcTIE8g3DFuQOr7LWvBepsBP8lAU_SuRD4p5wv2pLMgdc1Z6MTQ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07639"/>
            <a:ext cx="1981200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3.gstatic.com/images?q=tbn:ANd9GcQnHXeheql6MVcITUjXq0fy27K1fvtzGJ23NX8MTLiZ8rxdW1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07639"/>
            <a:ext cx="2183518" cy="140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0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aker_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RUCTLearningCommonsLong - Copy</Template>
  <TotalTime>395</TotalTime>
  <Words>539</Words>
  <Application>Microsoft Office PowerPoint</Application>
  <PresentationFormat>On-screen Show (4:3)</PresentationFormat>
  <Paragraphs>109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speaker_ppt</vt:lpstr>
      <vt:lpstr>Transforming Academic Libraries  for the New Millennia From Book Warehouses to Technology-Centered Learning Commons</vt:lpstr>
      <vt:lpstr>Alkek Library Learning Commons  2015-2022</vt:lpstr>
      <vt:lpstr>Learning Commons Timelines</vt:lpstr>
      <vt:lpstr>Offsite Repository  (2015-2017)</vt:lpstr>
      <vt:lpstr>Larger Learning Commons Infrastructure  Planning Principles</vt:lpstr>
      <vt:lpstr>Alkek Library Infrastructure Upgrade  Planning Considerations 2016</vt:lpstr>
      <vt:lpstr>High Data/Electrical Floors (fl. 1-2, P.1) Throughout Building (P.2)   (Technological Reconfigurability)</vt:lpstr>
      <vt:lpstr>Themed Moveable Centers </vt:lpstr>
      <vt:lpstr> Learning Commons (P.2) Current Technology Considerations</vt:lpstr>
      <vt:lpstr>Visualization Technologies Wider definitions of computing &amp; digital literacy </vt:lpstr>
      <vt:lpstr>Visualization Walls (VizWall) </vt:lpstr>
      <vt:lpstr>3D Immersive &amp; Interactive Environments</vt:lpstr>
      <vt:lpstr>Academic Library Maker Spaces</vt:lpstr>
      <vt:lpstr>Library Makerspaces (Considerations)</vt:lpstr>
      <vt:lpstr>In House Library e-Presses University Publishing Infrastructures</vt:lpstr>
      <vt:lpstr>Interactive Museums: Wittliff Collections</vt:lpstr>
      <vt:lpstr>Internet of Things</vt:lpstr>
      <vt:lpstr>Bookshelves, Digital Signage, RFID</vt:lpstr>
      <vt:lpstr>Staff Work Spaces, Hoteling  Mobile, quickly (re)assembled   </vt:lpstr>
      <vt:lpstr>Imagineering Design  For Academic Library Spaces</vt:lpstr>
      <vt:lpstr>Imagineering Academic Library Spaces  Show Controller Technology </vt:lpstr>
      <vt:lpstr>Expanded Building Security  for Technology Rich Environments </vt:lpstr>
      <vt:lpstr>Scaling/Prototyping/Phasing  </vt:lpstr>
      <vt:lpstr>Contact Information            Contact Info   Ray Uzwyshyn, Ph.D. MBA MLIS TEXAS STATE UNIVERSITY ruzwyshyn@txstate.edu   Further Information, Presentations, Downloads  http://rayuzwyshyn.net  https://www.linkedin.com/in/rayuzwyshyn  </vt:lpstr>
      <vt:lpstr>Questions/Comments</vt:lpstr>
      <vt:lpstr>Academic Makerspaces</vt:lpstr>
      <vt:lpstr>Smart Rooms and Scheduling Software</vt:lpstr>
      <vt:lpstr>Interactive Museum technologies</vt:lpstr>
      <vt:lpstr>Wayfinding Design  Smart Flooring/Tiles, Spaces, Library Cafes</vt:lpstr>
    </vt:vector>
  </TitlesOfParts>
  <Company>Texas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Transforming Academic Libraries for the New Millennia From Book Warehouses to Technology Centered Learning Commons</dc:title>
  <dc:creator>Uzwyshyn, Raymond J</dc:creator>
  <cp:lastModifiedBy>Ray</cp:lastModifiedBy>
  <cp:revision>43</cp:revision>
  <cp:lastPrinted>2014-11-12T20:52:06Z</cp:lastPrinted>
  <dcterms:created xsi:type="dcterms:W3CDTF">2016-01-29T21:50:50Z</dcterms:created>
  <dcterms:modified xsi:type="dcterms:W3CDTF">2016-03-23T15:37:18Z</dcterms:modified>
</cp:coreProperties>
</file>