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8" r:id="rId2"/>
    <p:sldId id="317" r:id="rId3"/>
    <p:sldId id="315" r:id="rId4"/>
    <p:sldId id="311" r:id="rId5"/>
    <p:sldId id="318" r:id="rId6"/>
    <p:sldId id="316" r:id="rId7"/>
    <p:sldId id="310" r:id="rId8"/>
    <p:sldId id="314" r:id="rId9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A55"/>
    <a:srgbClr val="FEEFB4"/>
    <a:srgbClr val="FDE25C"/>
    <a:srgbClr val="DF5C37"/>
    <a:srgbClr val="634460"/>
    <a:srgbClr val="B33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3388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3388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F19776-1564-4842-877B-87B65A6E34F4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1825"/>
            <a:ext cx="2773363" cy="433388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8251825"/>
            <a:ext cx="2773363" cy="433388"/>
          </a:xfrm>
          <a:prstGeom prst="rect">
            <a:avLst/>
          </a:prstGeom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84C63C-F471-4AFE-A459-E3301E5FC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3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841199-29E8-4950-AF1F-FD42286A632E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A98469-6EDA-4AF1-9730-76F859CFD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155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76600"/>
            <a:ext cx="8686800" cy="1600200"/>
          </a:xfrm>
          <a:noFill/>
        </p:spPr>
        <p:txBody>
          <a:bodyPr>
            <a:normAutofit/>
          </a:bodyPr>
          <a:lstStyle>
            <a:lvl1pPr>
              <a:defRPr sz="3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105400"/>
            <a:ext cx="6400800" cy="1143000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2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49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1912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1912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3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2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11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xstate.edu/rising-stars/joan-heat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g"/><Relationship Id="rId7" Type="http://schemas.openxmlformats.org/officeDocument/2006/relationships/hyperlink" Target="http://rayuzwyshyn.net/SkylabFolder/EnvisioningTheSkylabPanel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o5MiDfR1j8" TargetMode="External"/><Relationship Id="rId5" Type="http://schemas.openxmlformats.org/officeDocument/2006/relationships/hyperlink" Target="http://issuu.com/fsulibraries/docs/ray-envisioning_the_skylab" TargetMode="External"/><Relationship Id="rId4" Type="http://schemas.openxmlformats.org/officeDocument/2006/relationships/hyperlink" Target="http://rayuzwyshyn.net/2010documents/UWFLibrariesTechnology_Fee_ProposalSyntheticDraft.pdf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ayuzwyshyn.net/" TargetMode="External"/><Relationship Id="rId2" Type="http://schemas.openxmlformats.org/officeDocument/2006/relationships/hyperlink" Target="mailto:ruzwyshyn@tx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rayuzwyshy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85231" y="1981200"/>
            <a:ext cx="8686800" cy="16002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New Directions in Student Learning Spaces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2743200" y="5410200"/>
            <a:ext cx="6400800" cy="1143000"/>
          </a:xfrm>
        </p:spPr>
        <p:txBody>
          <a:bodyPr>
            <a:normAutofit/>
          </a:bodyPr>
          <a:lstStyle/>
          <a:p>
            <a:r>
              <a:rPr lang="en-US" altLang="en-US" sz="1400" dirty="0" smtClean="0"/>
              <a:t>Ray Uzwyshyn, Ph.D. MBA MLIS</a:t>
            </a:r>
            <a:br>
              <a:rPr lang="en-US" altLang="en-US" sz="1400" dirty="0" smtClean="0"/>
            </a:br>
            <a:r>
              <a:rPr lang="en-US" altLang="en-US" sz="1100" dirty="0" smtClean="0"/>
              <a:t>Director,  </a:t>
            </a:r>
            <a:r>
              <a:rPr lang="en-US" altLang="en-US" sz="1100" dirty="0" smtClean="0"/>
              <a:t>Digital and Collection Services</a:t>
            </a:r>
            <a:br>
              <a:rPr lang="en-US" altLang="en-US" sz="1100" dirty="0" smtClean="0"/>
            </a:br>
            <a:r>
              <a:rPr lang="en-US" altLang="en-US" sz="1100" dirty="0" smtClean="0"/>
              <a:t>Texas State University </a:t>
            </a:r>
          </a:p>
          <a:p>
            <a:r>
              <a:rPr lang="en-US" altLang="en-US" sz="1100" dirty="0" smtClean="0"/>
              <a:t>March 25, 2016</a:t>
            </a:r>
          </a:p>
          <a:p>
            <a:r>
              <a:rPr lang="en-US" altLang="en-US" sz="1100" dirty="0" smtClean="0"/>
              <a:t>10:00-10:45 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82307"/>
            <a:ext cx="2591025" cy="1865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46713"/>
            <a:ext cx="2833599" cy="18011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Alkek</a:t>
            </a:r>
            <a:r>
              <a:rPr lang="en-US" dirty="0" smtClean="0"/>
              <a:t> Library Learning Commons</a:t>
            </a:r>
            <a:br>
              <a:rPr lang="en-US" dirty="0" smtClean="0"/>
            </a:br>
            <a:r>
              <a:rPr lang="en-US" dirty="0" smtClean="0"/>
              <a:t>2015-2022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0636"/>
            <a:ext cx="5334000" cy="44958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Large Academic Library  (7 Fl.)</a:t>
            </a:r>
          </a:p>
          <a:p>
            <a:r>
              <a:rPr lang="en-US" sz="2400" dirty="0" smtClean="0"/>
              <a:t>Texas </a:t>
            </a:r>
            <a:r>
              <a:rPr lang="en-US" sz="2400" dirty="0"/>
              <a:t>State </a:t>
            </a:r>
            <a:r>
              <a:rPr lang="en-US" sz="2400" dirty="0" smtClean="0"/>
              <a:t>University, </a:t>
            </a:r>
            <a:r>
              <a:rPr lang="en-US" sz="2400" dirty="0"/>
              <a:t>36,000 </a:t>
            </a:r>
            <a:r>
              <a:rPr lang="en-US" sz="2400" dirty="0" smtClean="0"/>
              <a:t>Students</a:t>
            </a:r>
          </a:p>
          <a:p>
            <a:r>
              <a:rPr lang="en-US" sz="2400" dirty="0" smtClean="0"/>
              <a:t>Carnegie Class </a:t>
            </a:r>
            <a:r>
              <a:rPr lang="en-US" sz="2400" dirty="0"/>
              <a:t>Doctoral University </a:t>
            </a:r>
            <a:r>
              <a:rPr lang="en-US" sz="2400" dirty="0" smtClean="0"/>
              <a:t> </a:t>
            </a:r>
            <a:r>
              <a:rPr lang="en-US" sz="2000" dirty="0" smtClean="0"/>
              <a:t>(Higher </a:t>
            </a:r>
            <a:r>
              <a:rPr lang="en-US" sz="2000" dirty="0"/>
              <a:t>Research </a:t>
            </a:r>
            <a:r>
              <a:rPr lang="en-US" sz="2000" dirty="0" smtClean="0"/>
              <a:t>Activity)</a:t>
            </a:r>
          </a:p>
          <a:p>
            <a:r>
              <a:rPr lang="en-US" sz="2400" dirty="0" smtClean="0"/>
              <a:t>Designated Emerging Research</a:t>
            </a:r>
            <a:br>
              <a:rPr lang="en-US" sz="2400" dirty="0" smtClean="0"/>
            </a:br>
            <a:r>
              <a:rPr lang="en-US" sz="2400" dirty="0" smtClean="0"/>
              <a:t>Institution </a:t>
            </a:r>
            <a:r>
              <a:rPr lang="en-US" sz="2000" dirty="0" smtClean="0"/>
              <a:t>(Texas)</a:t>
            </a:r>
          </a:p>
          <a:p>
            <a:r>
              <a:rPr lang="en-US" sz="2400" dirty="0" smtClean="0">
                <a:hlinkClick r:id="rId2"/>
              </a:rPr>
              <a:t>Overview Video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159" y="2438400"/>
            <a:ext cx="3203604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77159" y="4876800"/>
            <a:ext cx="344576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Multi-Year, Project,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3 Large Phases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    ~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40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Million Total Budget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9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University of West Florida </a:t>
            </a:r>
            <a:br>
              <a:rPr lang="en-US" sz="4000" dirty="0" smtClean="0"/>
            </a:br>
            <a:r>
              <a:rPr lang="en-US" sz="4000" dirty="0" smtClean="0"/>
              <a:t>Skylab</a:t>
            </a:r>
            <a:br>
              <a:rPr lang="en-US" sz="4000" dirty="0" smtClean="0"/>
            </a:br>
            <a:r>
              <a:rPr lang="en-US" sz="1800" dirty="0" smtClean="0"/>
              <a:t>Library </a:t>
            </a:r>
            <a:r>
              <a:rPr lang="en-US" sz="1800" dirty="0" smtClean="0"/>
              <a:t>Fifth </a:t>
            </a:r>
            <a:r>
              <a:rPr lang="en-US" sz="1800" dirty="0" smtClean="0"/>
              <a:t>Floor Reconfiguration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76120"/>
            <a:ext cx="4866523" cy="22477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Information </a:t>
            </a:r>
            <a:r>
              <a:rPr lang="en-US" sz="2000" b="1" dirty="0" smtClean="0"/>
              <a:t>Literacy Lab/Classroom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Multimedia </a:t>
            </a:r>
            <a:r>
              <a:rPr lang="en-US" sz="2000" b="1" dirty="0" smtClean="0"/>
              <a:t>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Digital </a:t>
            </a:r>
            <a:r>
              <a:rPr lang="en-US" sz="2000" b="1" dirty="0" smtClean="0"/>
              <a:t>Media Conversion Center</a:t>
            </a:r>
            <a:endParaRPr lang="en-US" sz="2000" b="1" dirty="0"/>
          </a:p>
        </p:txBody>
      </p:sp>
      <p:pic>
        <p:nvPicPr>
          <p:cNvPr id="2050" name="Picture 2" descr="C:\Users\ruzwyshyn\Desktop\Skylab\SkylabPresentation\SkylabCartoon&amp;GeneralImages\ares-v-roc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9862" y="335264"/>
            <a:ext cx="1297419" cy="8246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67331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Unifying Theme: Digital Literacy</a:t>
            </a:r>
          </a:p>
          <a:p>
            <a:r>
              <a:rPr lang="en-US" sz="1600" b="1" dirty="0" smtClean="0"/>
              <a:t>University of West Florida, ~12000 FTE</a:t>
            </a:r>
          </a:p>
          <a:p>
            <a:r>
              <a:rPr lang="en-US" sz="1600" b="1" dirty="0" smtClean="0"/>
              <a:t>500K Project (</a:t>
            </a:r>
            <a:r>
              <a:rPr lang="en-US" sz="1600" b="1" dirty="0" smtClean="0"/>
              <a:t>2010-2011)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03622"/>
            <a:ext cx="2266269" cy="2266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8981" y="6017475"/>
            <a:ext cx="2550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Proposal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5"/>
              </a:rPr>
              <a:t>Presentation</a:t>
            </a:r>
            <a:r>
              <a:rPr lang="en-US" sz="1400" dirty="0" smtClean="0"/>
              <a:t>,</a:t>
            </a:r>
            <a:r>
              <a:rPr lang="en-US" sz="1400" dirty="0">
                <a:hlinkClick r:id="rId6"/>
              </a:rPr>
              <a:t> </a:t>
            </a:r>
            <a:r>
              <a:rPr lang="en-US" sz="1400" dirty="0" smtClean="0">
                <a:hlinkClick r:id="rId6"/>
              </a:rPr>
              <a:t>Video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sz="1400" dirty="0" smtClean="0">
                <a:hlinkClick r:id="rId7"/>
              </a:rPr>
              <a:t>Overview White Paper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19" y="343370"/>
            <a:ext cx="1534823" cy="1028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781" y="3806461"/>
            <a:ext cx="2458853" cy="15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ruzwyshyn\Desktop\Skylab\SkylabPresentation\SkylabCartoon&amp;GeneralImages\escher_grid_ps.jpg"/>
          <p:cNvPicPr>
            <a:picLocks noChangeAspect="1" noChangeArrowheads="1"/>
          </p:cNvPicPr>
          <p:nvPr/>
        </p:nvPicPr>
        <p:blipFill>
          <a:blip r:embed="rId2" cstate="print">
            <a:lum bright="1000"/>
          </a:blip>
          <a:srcRect/>
          <a:stretch>
            <a:fillRect/>
          </a:stretch>
        </p:blipFill>
        <p:spPr bwMode="auto">
          <a:xfrm>
            <a:off x="1371600" y="1066800"/>
            <a:ext cx="5867400" cy="55598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70" y="364111"/>
            <a:ext cx="8200893" cy="13620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Space, Technology, </a:t>
            </a:r>
            <a:r>
              <a:rPr lang="en-US" sz="3200" dirty="0" smtClean="0"/>
              <a:t>Learning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371600" y="1371600"/>
            <a:ext cx="5943600" cy="4648200"/>
          </a:xfrm>
          <a:prstGeom prst="ellipse">
            <a:avLst/>
          </a:prstGeom>
          <a:solidFill>
            <a:schemeClr val="accent3">
              <a:lumMod val="60000"/>
              <a:lumOff val="40000"/>
              <a:alpha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4114800" y="1981200"/>
            <a:ext cx="3048000" cy="2590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69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Multimedia Studio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447800" y="2057400"/>
            <a:ext cx="3124200" cy="2514600"/>
          </a:xfrm>
          <a:prstGeom prst="ellipse">
            <a:avLst/>
          </a:prstGeom>
          <a:solidFill>
            <a:schemeClr val="accent6">
              <a:lumMod val="75000"/>
              <a:alpha val="33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Information/Digital Literacy Lab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819400" y="3657600"/>
            <a:ext cx="3124200" cy="2438400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Media </a:t>
            </a:r>
            <a:br>
              <a:rPr lang="en-US" b="1" dirty="0" smtClean="0"/>
            </a:br>
            <a:r>
              <a:rPr lang="en-US" b="1" dirty="0" smtClean="0"/>
              <a:t>Conversion Center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45967" y="2428608"/>
            <a:ext cx="16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Collaboration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smtClean="0"/>
              <a:t>Third </a:t>
            </a:r>
            <a:r>
              <a:rPr lang="en-US" sz="1400" b="1" dirty="0" smtClean="0"/>
              <a:t>Space </a:t>
            </a:r>
            <a:br>
              <a:rPr lang="en-US" sz="1400" b="1" dirty="0" smtClean="0"/>
            </a:br>
            <a:r>
              <a:rPr lang="en-US" sz="1400" dirty="0" smtClean="0"/>
              <a:t> </a:t>
            </a:r>
            <a:r>
              <a:rPr lang="en-US" sz="1400" dirty="0" smtClean="0"/>
              <a:t>for Learning.</a:t>
            </a:r>
          </a:p>
          <a:p>
            <a:r>
              <a:rPr lang="en-US" sz="1400" b="1" dirty="0" smtClean="0"/>
              <a:t>Cross</a:t>
            </a:r>
            <a:br>
              <a:rPr lang="en-US" sz="1400" b="1" dirty="0" smtClean="0"/>
            </a:br>
            <a:r>
              <a:rPr lang="en-US" sz="1400" b="1" dirty="0" smtClean="0"/>
              <a:t>fertilization </a:t>
            </a:r>
            <a:r>
              <a:rPr lang="en-US" sz="1400" dirty="0" smtClean="0"/>
              <a:t>of Projects, People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Skillsets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3581400"/>
            <a:ext cx="1860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Technology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731" y="4495800"/>
            <a:ext cx="2100436" cy="20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928"/>
            <a:ext cx="8229600" cy="762000"/>
          </a:xfrm>
        </p:spPr>
        <p:txBody>
          <a:bodyPr/>
          <a:lstStyle/>
          <a:p>
            <a:r>
              <a:rPr lang="en-US" dirty="0" smtClean="0"/>
              <a:t>Prototyping/Scaling/Phasing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76200" y="1628502"/>
            <a:ext cx="4114800" cy="48005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83764" y="1563975"/>
            <a:ext cx="3886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Learning Commons 10 M +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 smtClean="0"/>
              <a:t>Multi-Tiered, Visualization, </a:t>
            </a:r>
            <a:r>
              <a:rPr lang="en-US" sz="1600" dirty="0" smtClean="0"/>
              <a:t>Multimedia, 3D </a:t>
            </a:r>
            <a:r>
              <a:rPr lang="en-US" sz="1600" dirty="0" smtClean="0"/>
              <a:t>Printing labs, Makerspace</a:t>
            </a:r>
            <a:r>
              <a:rPr lang="en-US" sz="1600" dirty="0"/>
              <a:t> </a:t>
            </a:r>
            <a:r>
              <a:rPr lang="en-US" sz="1600" dirty="0" smtClean="0"/>
              <a:t>etc</a:t>
            </a:r>
            <a:r>
              <a:rPr lang="en-US" sz="160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b="1" dirty="0" smtClean="0"/>
              <a:t>Makerspace, Centers </a:t>
            </a:r>
            <a:r>
              <a:rPr lang="en-US" b="1" dirty="0" smtClean="0"/>
              <a:t>1-2 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(Physical/Digital </a:t>
            </a:r>
            <a:r>
              <a:rPr lang="en-US" sz="1600" dirty="0" smtClean="0"/>
              <a:t>Computing. </a:t>
            </a:r>
            <a:endParaRPr lang="en-US" sz="1600" dirty="0" smtClean="0"/>
          </a:p>
          <a:p>
            <a:endParaRPr lang="en-US" dirty="0"/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3D Printing Lab, 100-500 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Expanded Lab Capability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3D Printer Prototype, 15-40K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Basic 3</a:t>
            </a:r>
            <a:r>
              <a:rPr lang="en-US" sz="1600" dirty="0" smtClean="0"/>
              <a:t>D Printer Infrastructure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30111"/>
            <a:ext cx="2160771" cy="144051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133600" y="1600200"/>
            <a:ext cx="0" cy="472440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3600" y="1628502"/>
            <a:ext cx="3200400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3600" y="3124200"/>
            <a:ext cx="3200400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33599" y="4343400"/>
            <a:ext cx="3200400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33599" y="5562600"/>
            <a:ext cx="3200400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16200000">
            <a:off x="1689985" y="4946211"/>
            <a:ext cx="914400" cy="3183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5862" y="5410199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Building Future </a:t>
            </a:r>
            <a:br>
              <a:rPr lang="en-US" dirty="0" smtClean="0"/>
            </a:br>
            <a:r>
              <a:rPr lang="en-US" dirty="0" smtClean="0"/>
              <a:t>Trajectories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Discussion, Questions,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762000"/>
          </a:xfrm>
        </p:spPr>
        <p:txBody>
          <a:bodyPr/>
          <a:lstStyle/>
          <a:p>
            <a:r>
              <a:rPr lang="en-US" altLang="en-US" sz="2000" dirty="0" smtClean="0"/>
              <a:t>Contact Information</a:t>
            </a:r>
            <a:br>
              <a:rPr lang="en-US" altLang="en-US" sz="2000" dirty="0" smtClean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dirty="0" smtClean="0"/>
              <a:t>Contact Info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800" dirty="0" smtClean="0"/>
              <a:t>Ray Uzwyshyn, Ph.D. MBA MLIS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1600" dirty="0" smtClean="0"/>
              <a:t>TEXAS STATE UNIVERSITY</a:t>
            </a:r>
            <a:br>
              <a:rPr lang="en-US" altLang="en-US" sz="1600" dirty="0" smtClean="0"/>
            </a:br>
            <a:r>
              <a:rPr lang="en-US" altLang="en-US" sz="1600" dirty="0" smtClean="0">
                <a:hlinkClick r:id="rId2"/>
              </a:rPr>
              <a:t>ruzwyshyn@txstate.edu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1600" b="0" dirty="0" smtClean="0"/>
              <a:t>Further Information (Presentations and Downloads)</a:t>
            </a:r>
            <a:br>
              <a:rPr lang="en-US" altLang="en-US" sz="1600" b="0" dirty="0" smtClean="0"/>
            </a:br>
            <a:r>
              <a:rPr lang="en-US" altLang="en-US" sz="1600" b="0" dirty="0"/>
              <a:t/>
            </a:r>
            <a:br>
              <a:rPr lang="en-US" altLang="en-US" sz="1600" b="0" dirty="0"/>
            </a:br>
            <a:r>
              <a:rPr lang="en-US" altLang="en-US" sz="1400" dirty="0" smtClean="0">
                <a:hlinkClick r:id="rId3"/>
              </a:rPr>
              <a:t>http://rayuzwyshyn.net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dirty="0">
                <a:hlinkClick r:id="rId4"/>
              </a:rPr>
              <a:t>https://</a:t>
            </a:r>
            <a:r>
              <a:rPr lang="en-US" altLang="en-US" sz="1400" dirty="0" smtClean="0">
                <a:hlinkClick r:id="rId4"/>
              </a:rPr>
              <a:t>www.linkedin.com/in/rayuzwyshyn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672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Learning Spaces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676400"/>
            <a:ext cx="3657600" cy="4953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1800" b="1" dirty="0"/>
              <a:t> </a:t>
            </a:r>
            <a:r>
              <a:rPr lang="en-US" sz="2000" b="1" dirty="0" smtClean="0"/>
              <a:t>Learning Space  Directions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>
              <a:lnSpc>
                <a:spcPct val="90000"/>
              </a:lnSpc>
              <a:defRPr/>
            </a:pPr>
            <a:r>
              <a:rPr lang="en-US" sz="1800" dirty="0" err="1" smtClean="0"/>
              <a:t>Interdisciplinarity</a:t>
            </a:r>
            <a:endParaRPr lang="en-US" sz="1800" dirty="0"/>
          </a:p>
          <a:p>
            <a:pPr>
              <a:lnSpc>
                <a:spcPct val="90000"/>
              </a:lnSpc>
              <a:defRPr/>
            </a:pPr>
            <a:r>
              <a:rPr lang="en-US" sz="1800" dirty="0" smtClean="0"/>
              <a:t> Digital Literacy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 smtClean="0"/>
              <a:t> Multimedia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 smtClean="0"/>
              <a:t>Specialized Software/ Hardware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 smtClean="0"/>
              <a:t>      Technological Facilitation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2000" b="1" dirty="0" smtClean="0"/>
              <a:t>Collaboration</a:t>
            </a:r>
            <a:r>
              <a:rPr lang="en-US" sz="2000" dirty="0" smtClean="0"/>
              <a:t> </a:t>
            </a:r>
            <a:r>
              <a:rPr lang="en-US" sz="2000" b="1" dirty="0" smtClean="0"/>
              <a:t>Among Divisions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Academic </a:t>
            </a:r>
            <a:r>
              <a:rPr lang="en-US" sz="1800" dirty="0" smtClean="0"/>
              <a:t>Technology, </a:t>
            </a:r>
            <a:r>
              <a:rPr lang="en-US" sz="1800" dirty="0"/>
              <a:t>Faculty Teaching </a:t>
            </a:r>
            <a:r>
              <a:rPr lang="en-US" sz="1800" dirty="0" smtClean="0"/>
              <a:t>Centre, Library, </a:t>
            </a:r>
            <a:r>
              <a:rPr lang="en-US" sz="1800" dirty="0"/>
              <a:t>University IT</a:t>
            </a:r>
            <a:r>
              <a:rPr lang="en-US" sz="1800" dirty="0" smtClean="0"/>
              <a:t>  Writing Center</a:t>
            </a:r>
            <a:endParaRPr lang="en-US" sz="1800" dirty="0"/>
          </a:p>
          <a:p>
            <a:pPr>
              <a:lnSpc>
                <a:spcPct val="90000"/>
              </a:lnSpc>
              <a:buNone/>
              <a:defRPr/>
            </a:pPr>
            <a:endParaRPr lang="en-US" sz="18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 smtClean="0"/>
              <a:t>       Faculty Students, Community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</p:txBody>
      </p:sp>
      <p:pic>
        <p:nvPicPr>
          <p:cNvPr id="45060" name="Picture 4" descr="Reference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" y="1905000"/>
            <a:ext cx="4738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79701"/>
      </p:ext>
    </p:extLst>
  </p:cSld>
  <p:clrMapOvr>
    <a:masterClrMapping/>
  </p:clrMapOvr>
</p:sld>
</file>

<file path=ppt/theme/theme1.xml><?xml version="1.0" encoding="utf-8"?>
<a:theme xmlns:a="http://schemas.openxmlformats.org/drawingml/2006/main" name="speaker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RUCTLearningCommonspanelshort</Template>
  <TotalTime>240</TotalTime>
  <Words>142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speaker_ppt</vt:lpstr>
      <vt:lpstr>New Directions in Student Learning Spaces</vt:lpstr>
      <vt:lpstr>Alkek Library Learning Commons 2015-2022</vt:lpstr>
      <vt:lpstr>University of West Florida  Skylab Library Fifth Floor Reconfiguration</vt:lpstr>
      <vt:lpstr>Space, Technology, Learning</vt:lpstr>
      <vt:lpstr>Prototyping/Scaling/Phasing  </vt:lpstr>
      <vt:lpstr>Discussion, Questions, Comments</vt:lpstr>
      <vt:lpstr>Contact Information           Contact Info   Ray Uzwyshyn, Ph.D. MBA MLIS TEXAS STATE UNIVERSITY ruzwyshyn@txstate.edu   Further Information (Presentations and Downloads)  http://rayuzwyshyn.net  https://www.linkedin.com/in/rayuzwyshyn  </vt:lpstr>
      <vt:lpstr>Learning Spaces</vt:lpstr>
    </vt:vector>
  </TitlesOfParts>
  <Company>Texas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Directions in Student Learning Spaces</dc:title>
  <dc:creator>Uzwyshyn, Raymond J</dc:creator>
  <cp:lastModifiedBy>Ray</cp:lastModifiedBy>
  <cp:revision>30</cp:revision>
  <cp:lastPrinted>2014-11-12T20:52:06Z</cp:lastPrinted>
  <dcterms:created xsi:type="dcterms:W3CDTF">2016-02-04T22:24:47Z</dcterms:created>
  <dcterms:modified xsi:type="dcterms:W3CDTF">2016-03-23T15:51:25Z</dcterms:modified>
</cp:coreProperties>
</file>