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7"/>
  </p:handoutMasterIdLst>
  <p:sldIdLst>
    <p:sldId id="256" r:id="rId2"/>
    <p:sldId id="286" r:id="rId3"/>
    <p:sldId id="288" r:id="rId4"/>
    <p:sldId id="285" r:id="rId5"/>
    <p:sldId id="287" r:id="rId6"/>
    <p:sldId id="292" r:id="rId7"/>
    <p:sldId id="294" r:id="rId8"/>
    <p:sldId id="264" r:id="rId9"/>
    <p:sldId id="297" r:id="rId10"/>
    <p:sldId id="258" r:id="rId11"/>
    <p:sldId id="295" r:id="rId12"/>
    <p:sldId id="296" r:id="rId13"/>
    <p:sldId id="261" r:id="rId14"/>
    <p:sldId id="259" r:id="rId15"/>
    <p:sldId id="262"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1" autoAdjust="0"/>
    <p:restoredTop sz="94660"/>
  </p:normalViewPr>
  <p:slideViewPr>
    <p:cSldViewPr snapToGrid="0">
      <p:cViewPr varScale="1">
        <p:scale>
          <a:sx n="93" d="100"/>
          <a:sy n="93" d="100"/>
        </p:scale>
        <p:origin x="108"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fld id="{A663A17E-04E7-46BB-9217-0C2BA5556B07}" type="datetimeFigureOut">
              <a:rPr lang="en-US" smtClean="0"/>
              <a:t>5/18/2016</a:t>
            </a:fld>
            <a:endParaRPr lang="en-US"/>
          </a:p>
        </p:txBody>
      </p:sp>
      <p:sp>
        <p:nvSpPr>
          <p:cNvPr id="4" name="Footer Placeholder 3"/>
          <p:cNvSpPr>
            <a:spLocks noGrp="1"/>
          </p:cNvSpPr>
          <p:nvPr>
            <p:ph type="ftr" sz="quarter" idx="2"/>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4"/>
            <a:ext cx="2971800" cy="467310"/>
          </a:xfrm>
          <a:prstGeom prst="rect">
            <a:avLst/>
          </a:prstGeom>
        </p:spPr>
        <p:txBody>
          <a:bodyPr vert="horz" lIns="91440" tIns="45720" rIns="91440" bIns="45720" rtlCol="0" anchor="b"/>
          <a:lstStyle>
            <a:lvl1pPr algn="r">
              <a:defRPr sz="1200"/>
            </a:lvl1pPr>
          </a:lstStyle>
          <a:p>
            <a:fld id="{A72B12E5-F464-4B75-AFED-5F1E6D63447A}" type="slidenum">
              <a:rPr lang="en-US" smtClean="0"/>
              <a:t>‹#›</a:t>
            </a:fld>
            <a:endParaRPr lang="en-US"/>
          </a:p>
        </p:txBody>
      </p:sp>
    </p:spTree>
    <p:extLst>
      <p:ext uri="{BB962C8B-B14F-4D97-AF65-F5344CB8AC3E}">
        <p14:creationId xmlns:p14="http://schemas.microsoft.com/office/powerpoint/2010/main" val="20956202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ED11FE-2F8C-4DF9-8D5F-A29281644BBF}"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3445475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D11FE-2F8C-4DF9-8D5F-A29281644BBF}"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4221381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D11FE-2F8C-4DF9-8D5F-A29281644BBF}"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243214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D11FE-2F8C-4DF9-8D5F-A29281644BBF}"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165605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ED11FE-2F8C-4DF9-8D5F-A29281644BBF}"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3401583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ED11FE-2F8C-4DF9-8D5F-A29281644BBF}"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327259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ED11FE-2F8C-4DF9-8D5F-A29281644BBF}" type="datetimeFigureOut">
              <a:rPr lang="en-US" smtClean="0"/>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4175216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ED11FE-2F8C-4DF9-8D5F-A29281644BBF}" type="datetimeFigureOut">
              <a:rPr lang="en-US" smtClean="0"/>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1427305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D11FE-2F8C-4DF9-8D5F-A29281644BBF}" type="datetimeFigureOut">
              <a:rPr lang="en-US" smtClean="0"/>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1255161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ED11FE-2F8C-4DF9-8D5F-A29281644BBF}"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2105235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ED11FE-2F8C-4DF9-8D5F-A29281644BBF}"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8AE10-5665-4B23-BB3C-40DC5BB109C2}" type="slidenum">
              <a:rPr lang="en-US" smtClean="0"/>
              <a:t>‹#›</a:t>
            </a:fld>
            <a:endParaRPr lang="en-US"/>
          </a:p>
        </p:txBody>
      </p:sp>
    </p:spTree>
    <p:extLst>
      <p:ext uri="{BB962C8B-B14F-4D97-AF65-F5344CB8AC3E}">
        <p14:creationId xmlns:p14="http://schemas.microsoft.com/office/powerpoint/2010/main" val="373943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D11FE-2F8C-4DF9-8D5F-A29281644BBF}" type="datetimeFigureOut">
              <a:rPr lang="en-US" smtClean="0"/>
              <a:t>5/18/2016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8AE10-5665-4B23-BB3C-40DC5BB109C2}" type="slidenum">
              <a:rPr lang="en-US" smtClean="0"/>
              <a:t>‹#›</a:t>
            </a:fld>
            <a:endParaRPr lang="en-US"/>
          </a:p>
        </p:txBody>
      </p:sp>
    </p:spTree>
    <p:extLst>
      <p:ext uri="{BB962C8B-B14F-4D97-AF65-F5344CB8AC3E}">
        <p14:creationId xmlns:p14="http://schemas.microsoft.com/office/powerpoint/2010/main" val="2065956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4957" y="2726957"/>
            <a:ext cx="8924818" cy="557176"/>
          </a:xfrm>
        </p:spPr>
        <p:txBody>
          <a:bodyPr>
            <a:normAutofit/>
          </a:bodyPr>
          <a:lstStyle/>
          <a:p>
            <a:r>
              <a:rPr lang="en-US" sz="2400" dirty="0" err="1" smtClean="0"/>
              <a:t>Archivematica</a:t>
            </a:r>
            <a:endParaRPr lang="en-US" sz="2400" dirty="0"/>
          </a:p>
        </p:txBody>
      </p:sp>
      <p:sp>
        <p:nvSpPr>
          <p:cNvPr id="3" name="Subtitle 2"/>
          <p:cNvSpPr>
            <a:spLocks noGrp="1"/>
          </p:cNvSpPr>
          <p:nvPr>
            <p:ph type="subTitle" idx="1"/>
          </p:nvPr>
        </p:nvSpPr>
        <p:spPr>
          <a:xfrm>
            <a:off x="835704" y="1296872"/>
            <a:ext cx="11074400" cy="2400300"/>
          </a:xfrm>
        </p:spPr>
        <p:txBody>
          <a:bodyPr>
            <a:normAutofit/>
          </a:bodyPr>
          <a:lstStyle/>
          <a:p>
            <a:r>
              <a:rPr lang="en-US" sz="4800" dirty="0" err="1" smtClean="0"/>
              <a:t>Alkek</a:t>
            </a:r>
            <a:r>
              <a:rPr lang="en-US" sz="4800" dirty="0" smtClean="0"/>
              <a:t> Library Technology Infrastructure Development &amp; Possibilities</a:t>
            </a:r>
            <a:endParaRPr lang="en-US" sz="4800" dirty="0"/>
          </a:p>
        </p:txBody>
      </p:sp>
      <p:pic>
        <p:nvPicPr>
          <p:cNvPr id="4" name="Picture 3"/>
          <p:cNvPicPr>
            <a:picLocks noChangeAspect="1"/>
          </p:cNvPicPr>
          <p:nvPr/>
        </p:nvPicPr>
        <p:blipFill>
          <a:blip r:embed="rId2"/>
          <a:stretch>
            <a:fillRect/>
          </a:stretch>
        </p:blipFill>
        <p:spPr>
          <a:xfrm>
            <a:off x="4098890" y="3580576"/>
            <a:ext cx="3596952" cy="646232"/>
          </a:xfrm>
          <a:prstGeom prst="rect">
            <a:avLst/>
          </a:prstGeom>
        </p:spPr>
      </p:pic>
    </p:spTree>
    <p:extLst>
      <p:ext uri="{BB962C8B-B14F-4D97-AF65-F5344CB8AC3E}">
        <p14:creationId xmlns:p14="http://schemas.microsoft.com/office/powerpoint/2010/main" val="3007485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111" y="388224"/>
            <a:ext cx="10515600" cy="1325563"/>
          </a:xfrm>
        </p:spPr>
        <p:txBody>
          <a:bodyPr/>
          <a:lstStyle/>
          <a:p>
            <a:r>
              <a:rPr lang="en-US" dirty="0" smtClean="0"/>
              <a:t>ARL Library Technology Perspectives</a:t>
            </a:r>
            <a:endParaRPr lang="en-US" dirty="0"/>
          </a:p>
        </p:txBody>
      </p:sp>
      <p:sp>
        <p:nvSpPr>
          <p:cNvPr id="3" name="Content Placeholder 2"/>
          <p:cNvSpPr>
            <a:spLocks noGrp="1"/>
          </p:cNvSpPr>
          <p:nvPr>
            <p:ph idx="1"/>
          </p:nvPr>
        </p:nvSpPr>
        <p:spPr>
          <a:xfrm>
            <a:off x="3662881" y="2042078"/>
            <a:ext cx="8932523" cy="4595723"/>
          </a:xfrm>
        </p:spPr>
        <p:txBody>
          <a:bodyPr>
            <a:normAutofit/>
          </a:bodyPr>
          <a:lstStyle/>
          <a:p>
            <a:r>
              <a:rPr lang="en-US" sz="2400" dirty="0" smtClean="0"/>
              <a:t>ARL have responsibilities as leaders </a:t>
            </a:r>
            <a:r>
              <a:rPr lang="en-US" sz="2400" dirty="0"/>
              <a:t>with new </a:t>
            </a:r>
            <a:r>
              <a:rPr lang="en-US" sz="2400" dirty="0" smtClean="0"/>
              <a:t>library technologies</a:t>
            </a:r>
            <a:endParaRPr lang="en-US" sz="2400" dirty="0"/>
          </a:p>
          <a:p>
            <a:r>
              <a:rPr lang="en-US" sz="2400" dirty="0"/>
              <a:t> Generating open source applications, </a:t>
            </a:r>
            <a:r>
              <a:rPr lang="en-US" sz="2400" dirty="0" smtClean="0"/>
              <a:t>setting </a:t>
            </a:r>
            <a:r>
              <a:rPr lang="en-US" sz="2400" dirty="0"/>
              <a:t>models and infrastructures for others to follow</a:t>
            </a:r>
          </a:p>
          <a:p>
            <a:r>
              <a:rPr lang="en-US" sz="2400" dirty="0" smtClean="0"/>
              <a:t>Shared</a:t>
            </a:r>
            <a:r>
              <a:rPr lang="en-US" sz="2400" dirty="0"/>
              <a:t>, trickle down effect to larger academic library market </a:t>
            </a:r>
            <a:r>
              <a:rPr lang="en-US" sz="2400" dirty="0" smtClean="0"/>
              <a:t/>
            </a:r>
            <a:br>
              <a:rPr lang="en-US" sz="2400" dirty="0" smtClean="0"/>
            </a:br>
            <a:r>
              <a:rPr lang="en-US" sz="2400" dirty="0" smtClean="0"/>
              <a:t>(</a:t>
            </a:r>
            <a:r>
              <a:rPr lang="en-US" sz="2400" dirty="0"/>
              <a:t>college and state university </a:t>
            </a:r>
            <a:r>
              <a:rPr lang="en-US" sz="2400" dirty="0" smtClean="0"/>
              <a:t>libraries, i.e. D-Space, LOCCKS)</a:t>
            </a:r>
            <a:endParaRPr lang="en-US" sz="2400" dirty="0"/>
          </a:p>
          <a:p>
            <a:r>
              <a:rPr lang="en-US" sz="2400" dirty="0" smtClean="0"/>
              <a:t>The </a:t>
            </a:r>
            <a:r>
              <a:rPr lang="en-US" sz="2400" dirty="0"/>
              <a:t>Enterprise market for ARL </a:t>
            </a:r>
            <a:r>
              <a:rPr lang="en-US" sz="2400" dirty="0" smtClean="0"/>
              <a:t>Library needs </a:t>
            </a:r>
            <a:r>
              <a:rPr lang="en-US" sz="2400" dirty="0"/>
              <a:t>is not large</a:t>
            </a:r>
            <a:br>
              <a:rPr lang="en-US" sz="2400" dirty="0"/>
            </a:br>
            <a:r>
              <a:rPr lang="en-US" sz="2400" dirty="0"/>
              <a:t>(smaller club).  </a:t>
            </a:r>
            <a:r>
              <a:rPr lang="en-US" sz="2400" dirty="0" smtClean="0"/>
              <a:t>Much open sources software </a:t>
            </a:r>
            <a:r>
              <a:rPr lang="en-US" sz="2400" dirty="0"/>
              <a:t>is </a:t>
            </a:r>
            <a:r>
              <a:rPr lang="en-US" sz="2400" dirty="0" smtClean="0"/>
              <a:t>generated in-house</a:t>
            </a:r>
          </a:p>
          <a:p>
            <a:r>
              <a:rPr lang="en-US" sz="2400" dirty="0" smtClean="0"/>
              <a:t>ARL library </a:t>
            </a:r>
            <a:r>
              <a:rPr lang="en-US" sz="2400" dirty="0"/>
              <a:t>IT shops typically separate from central university </a:t>
            </a:r>
            <a:r>
              <a:rPr lang="en-US" sz="2400" dirty="0" smtClean="0"/>
              <a:t>IT.  Specialization </a:t>
            </a:r>
            <a:r>
              <a:rPr lang="en-US" sz="2400" dirty="0"/>
              <a:t>of </a:t>
            </a:r>
            <a:r>
              <a:rPr lang="en-US" sz="2400" dirty="0" smtClean="0"/>
              <a:t>software/skills/technology</a:t>
            </a:r>
          </a:p>
          <a:p>
            <a:r>
              <a:rPr lang="en-US" sz="2400" dirty="0" smtClean="0"/>
              <a:t>Texas State is currently operating with aspiring ARL needs without</a:t>
            </a:r>
          </a:p>
          <a:p>
            <a:pPr marL="0" indent="0">
              <a:buNone/>
            </a:pPr>
            <a:r>
              <a:rPr lang="en-US" sz="2400" dirty="0"/>
              <a:t> </a:t>
            </a:r>
            <a:r>
              <a:rPr lang="en-US" sz="2400" dirty="0" smtClean="0"/>
              <a:t>the infrastructure required (pushing on limits)</a:t>
            </a:r>
          </a:p>
          <a:p>
            <a:pPr marL="0" indent="0">
              <a:buNone/>
            </a:pPr>
            <a:endParaRPr lang="en-US" dirty="0" smtClean="0"/>
          </a:p>
        </p:txBody>
      </p:sp>
      <p:sp>
        <p:nvSpPr>
          <p:cNvPr id="4" name="AutoShape 2" descr="Image result for association of research library technolog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association of research library technolog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stretch>
            <a:fillRect/>
          </a:stretch>
        </p:blipFill>
        <p:spPr>
          <a:xfrm>
            <a:off x="301978" y="275510"/>
            <a:ext cx="2762250" cy="1657350"/>
          </a:xfrm>
          <a:prstGeom prst="rect">
            <a:avLst/>
          </a:prstGeom>
        </p:spPr>
      </p:pic>
      <p:sp>
        <p:nvSpPr>
          <p:cNvPr id="7" name="TextBox 6"/>
          <p:cNvSpPr txBox="1"/>
          <p:nvPr/>
        </p:nvSpPr>
        <p:spPr>
          <a:xfrm>
            <a:off x="155575" y="2764894"/>
            <a:ext cx="3283656" cy="2800767"/>
          </a:xfrm>
          <a:prstGeom prst="rect">
            <a:avLst/>
          </a:prstGeom>
          <a:noFill/>
        </p:spPr>
        <p:txBody>
          <a:bodyPr wrap="none" rtlCol="0">
            <a:spAutoFit/>
          </a:bodyPr>
          <a:lstStyle/>
          <a:p>
            <a:r>
              <a:rPr lang="en-US" sz="2000" b="1" dirty="0" smtClean="0"/>
              <a:t>125 ARL Libraries Globally</a:t>
            </a:r>
            <a:br>
              <a:rPr lang="en-US" sz="2000" b="1" dirty="0" smtClean="0"/>
            </a:br>
            <a:r>
              <a:rPr lang="en-US" sz="2000" b="1" dirty="0" smtClean="0"/>
              <a:t/>
            </a:r>
            <a:br>
              <a:rPr lang="en-US" sz="2000" b="1" dirty="0" smtClean="0"/>
            </a:br>
            <a:r>
              <a:rPr lang="en-US" sz="2000" b="1" dirty="0" smtClean="0"/>
              <a:t>4000 Academic Libraries,</a:t>
            </a:r>
            <a:br>
              <a:rPr lang="en-US" sz="2000" b="1" dirty="0" smtClean="0"/>
            </a:br>
            <a:r>
              <a:rPr lang="en-US" sz="2000" b="1" dirty="0" smtClean="0"/>
              <a:t>US &amp; Canada</a:t>
            </a:r>
          </a:p>
          <a:p>
            <a:r>
              <a:rPr lang="en-US" sz="2000" b="1" dirty="0" smtClean="0"/>
              <a:t/>
            </a:r>
            <a:br>
              <a:rPr lang="en-US" sz="2000" b="1" dirty="0" smtClean="0"/>
            </a:br>
            <a:r>
              <a:rPr lang="en-US" sz="2000" b="1" dirty="0" smtClean="0"/>
              <a:t>ARL Top 3% in North America</a:t>
            </a:r>
            <a:br>
              <a:rPr lang="en-US" sz="2000" b="1" dirty="0" smtClean="0"/>
            </a:br>
            <a:r>
              <a:rPr lang="en-US" sz="2000" b="1" dirty="0" smtClean="0"/>
              <a:t>ARL Top 1% Globally</a:t>
            </a:r>
            <a:br>
              <a:rPr lang="en-US" sz="2000" b="1" dirty="0" smtClean="0"/>
            </a:br>
            <a:r>
              <a:rPr lang="en-US" dirty="0" smtClean="0"/>
              <a:t/>
            </a:r>
            <a:br>
              <a:rPr lang="en-US" dirty="0" smtClean="0"/>
            </a:br>
            <a:endParaRPr lang="en-US" dirty="0"/>
          </a:p>
        </p:txBody>
      </p:sp>
    </p:spTree>
    <p:extLst>
      <p:ext uri="{BB962C8B-B14F-4D97-AF65-F5344CB8AC3E}">
        <p14:creationId xmlns:p14="http://schemas.microsoft.com/office/powerpoint/2010/main" val="4190655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2431549" y="-14308"/>
            <a:ext cx="9760451" cy="6872985"/>
          </a:xfrm>
          <a:prstGeom prst="rect">
            <a:avLst/>
          </a:prstGeom>
        </p:spPr>
      </p:pic>
      <p:sp>
        <p:nvSpPr>
          <p:cNvPr id="7" name="TextBox 6"/>
          <p:cNvSpPr txBox="1"/>
          <p:nvPr/>
        </p:nvSpPr>
        <p:spPr>
          <a:xfrm>
            <a:off x="181030" y="189332"/>
            <a:ext cx="4240200" cy="227754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Archivematica</a:t>
            </a: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 Architecture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Open Source Architecture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Ubuntu/Python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Many dependencies on open 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a:t>
            </a: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ackages which use Ubuntu </a:t>
            </a:r>
            <a:b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standard packages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Oval 1"/>
          <p:cNvSpPr/>
          <p:nvPr/>
        </p:nvSpPr>
        <p:spPr>
          <a:xfrm>
            <a:off x="4421230" y="4127397"/>
            <a:ext cx="1451367" cy="851899"/>
          </a:xfrm>
          <a:prstGeom prst="ellipse">
            <a:avLst/>
          </a:prstGeom>
          <a:solidFill>
            <a:srgbClr val="FF0000">
              <a:alpha val="0"/>
            </a:srgb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p:cNvPicPr>
            <a:picLocks noChangeAspect="1"/>
          </p:cNvPicPr>
          <p:nvPr/>
        </p:nvPicPr>
        <p:blipFill>
          <a:blip r:embed="rId3"/>
          <a:stretch>
            <a:fillRect/>
          </a:stretch>
        </p:blipFill>
        <p:spPr>
          <a:xfrm>
            <a:off x="181030" y="3046930"/>
            <a:ext cx="1843569" cy="1843569"/>
          </a:xfrm>
          <a:prstGeom prst="rect">
            <a:avLst/>
          </a:prstGeom>
        </p:spPr>
      </p:pic>
      <p:pic>
        <p:nvPicPr>
          <p:cNvPr id="5" name="Picture 4"/>
          <p:cNvPicPr>
            <a:picLocks noChangeAspect="1"/>
          </p:cNvPicPr>
          <p:nvPr/>
        </p:nvPicPr>
        <p:blipFill>
          <a:blip r:embed="rId4"/>
          <a:stretch>
            <a:fillRect/>
          </a:stretch>
        </p:blipFill>
        <p:spPr>
          <a:xfrm>
            <a:off x="6279547" y="4339100"/>
            <a:ext cx="1429076" cy="874197"/>
          </a:xfrm>
          <a:prstGeom prst="rect">
            <a:avLst/>
          </a:prstGeom>
        </p:spPr>
      </p:pic>
      <p:pic>
        <p:nvPicPr>
          <p:cNvPr id="10" name="Picture 9"/>
          <p:cNvPicPr>
            <a:picLocks noChangeAspect="1"/>
          </p:cNvPicPr>
          <p:nvPr/>
        </p:nvPicPr>
        <p:blipFill>
          <a:blip r:embed="rId4"/>
          <a:stretch>
            <a:fillRect/>
          </a:stretch>
        </p:blipFill>
        <p:spPr>
          <a:xfrm>
            <a:off x="6381424" y="5327597"/>
            <a:ext cx="1429076" cy="874197"/>
          </a:xfrm>
          <a:prstGeom prst="rect">
            <a:avLst/>
          </a:prstGeom>
        </p:spPr>
      </p:pic>
      <p:pic>
        <p:nvPicPr>
          <p:cNvPr id="11" name="Picture 10"/>
          <p:cNvPicPr>
            <a:picLocks noChangeAspect="1"/>
          </p:cNvPicPr>
          <p:nvPr/>
        </p:nvPicPr>
        <p:blipFill>
          <a:blip r:embed="rId4"/>
          <a:stretch>
            <a:fillRect/>
          </a:stretch>
        </p:blipFill>
        <p:spPr>
          <a:xfrm>
            <a:off x="3751872" y="1878157"/>
            <a:ext cx="1664352" cy="1018120"/>
          </a:xfrm>
          <a:prstGeom prst="rect">
            <a:avLst/>
          </a:prstGeom>
        </p:spPr>
      </p:pic>
    </p:spTree>
    <p:extLst>
      <p:ext uri="{BB962C8B-B14F-4D97-AF65-F5344CB8AC3E}">
        <p14:creationId xmlns:p14="http://schemas.microsoft.com/office/powerpoint/2010/main" val="1372209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0"/>
            <a:ext cx="10515600" cy="1325563"/>
          </a:xfrm>
        </p:spPr>
        <p:txBody>
          <a:bodyPr/>
          <a:lstStyle/>
          <a:p>
            <a:pPr algn="ctr"/>
            <a:r>
              <a:rPr lang="en-US" b="1" dirty="0" err="1" smtClean="0"/>
              <a:t>Archivematica</a:t>
            </a:r>
            <a:r>
              <a:rPr lang="en-US" b="1" dirty="0" smtClean="0"/>
              <a:t> Set-up</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41933" y="1244455"/>
            <a:ext cx="6923067" cy="5613545"/>
          </a:xfrm>
        </p:spPr>
      </p:pic>
      <p:sp>
        <p:nvSpPr>
          <p:cNvPr id="7" name="TextBox 6"/>
          <p:cNvSpPr txBox="1"/>
          <p:nvPr/>
        </p:nvSpPr>
        <p:spPr>
          <a:xfrm>
            <a:off x="381143" y="1658563"/>
            <a:ext cx="6521529" cy="39703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Calibri" panose="020F0502020204030204"/>
                <a:ea typeface="+mn-ea"/>
                <a:cs typeface="+mn-cs"/>
              </a:rPr>
              <a:t>Preferred Technology Staff set-up</a:t>
            </a:r>
            <a:br>
              <a:rPr kumimoji="0" lang="en-US" sz="1800" b="1" i="0" u="none" strike="noStrike" kern="1200" cap="none" spc="0" normalizeH="0" baseline="0" noProof="0" dirty="0" smtClean="0">
                <a:ln>
                  <a:noFill/>
                </a:ln>
                <a:solidFill>
                  <a:prstClr val="black"/>
                </a:solidFill>
                <a:effectLst/>
                <a:uLnTx/>
                <a:uFillTx/>
                <a:latin typeface="Calibri" panose="020F0502020204030204"/>
                <a:ea typeface="+mn-ea"/>
                <a:cs typeface="+mn-cs"/>
              </a:rPr>
            </a:br>
            <a:endParaRPr kumimoji="0" lang="en-US" sz="18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Front end application for library</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Staff on Ubuntu server located in Library</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File Storage located in Data Center </a:t>
            </a:r>
            <a:b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(files.txstate.edu)</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Relational Database Management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System Located in the Data Center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(MySQL)</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Archivematica</a:t>
            </a: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is not a public access Platform </a:t>
            </a:r>
            <a:b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so direct access through the university firewall </a:t>
            </a:r>
            <a:b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would not be required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Staff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would connect using HTTPS located in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Alkek</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(various floors)</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1425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Expansion of Digital Media Lab</a:t>
            </a:r>
            <a:br>
              <a:rPr lang="en-US" b="1" dirty="0"/>
            </a:br>
            <a:endParaRPr lang="en-US" b="1" dirty="0"/>
          </a:p>
        </p:txBody>
      </p:sp>
      <p:sp>
        <p:nvSpPr>
          <p:cNvPr id="3" name="Content Placeholder 2"/>
          <p:cNvSpPr>
            <a:spLocks noGrp="1"/>
          </p:cNvSpPr>
          <p:nvPr>
            <p:ph idx="1"/>
          </p:nvPr>
        </p:nvSpPr>
        <p:spPr>
          <a:xfrm>
            <a:off x="304799" y="1431924"/>
            <a:ext cx="5577798" cy="5426076"/>
          </a:xfrm>
        </p:spPr>
        <p:txBody>
          <a:bodyPr>
            <a:normAutofit fontScale="92500"/>
          </a:bodyPr>
          <a:lstStyle/>
          <a:p>
            <a:r>
              <a:rPr lang="en-US" b="1" dirty="0"/>
              <a:t>Digital Media </a:t>
            </a:r>
            <a:r>
              <a:rPr lang="en-US" b="1" dirty="0" smtClean="0"/>
              <a:t>Lab/Specialist</a:t>
            </a:r>
            <a:endParaRPr lang="en-US" dirty="0"/>
          </a:p>
          <a:p>
            <a:r>
              <a:rPr lang="en-US" dirty="0" smtClean="0"/>
              <a:t>Need to begin to engage  Faculty-level  projects for ARL research university projects over next five years.</a:t>
            </a:r>
          </a:p>
          <a:p>
            <a:r>
              <a:rPr lang="en-US" dirty="0"/>
              <a:t>Currently more work than we can handle (straining </a:t>
            </a:r>
            <a:r>
              <a:rPr lang="en-US" dirty="0" smtClean="0"/>
              <a:t>seams)</a:t>
            </a:r>
          </a:p>
          <a:p>
            <a:r>
              <a:rPr lang="en-US" dirty="0" smtClean="0"/>
              <a:t>This will require more staff, space, equipment </a:t>
            </a:r>
          </a:p>
          <a:p>
            <a:r>
              <a:rPr lang="en-US" dirty="0"/>
              <a:t>T</a:t>
            </a:r>
            <a:r>
              <a:rPr lang="en-US" dirty="0" smtClean="0"/>
              <a:t>his can be leveraged towards larger university research aspirations</a:t>
            </a:r>
          </a:p>
          <a:p>
            <a:r>
              <a:rPr lang="en-US" dirty="0" smtClean="0"/>
              <a:t>Digital Libraries, Digital Archives, Online Exhibits for Research Projects </a:t>
            </a:r>
            <a:endParaRPr lang="en-US" dirty="0"/>
          </a:p>
          <a:p>
            <a:endParaRPr lang="en-US" dirty="0" smtClean="0"/>
          </a:p>
          <a:p>
            <a:endParaRPr lang="en-US" dirty="0"/>
          </a:p>
        </p:txBody>
      </p:sp>
      <p:pic>
        <p:nvPicPr>
          <p:cNvPr id="4" name="Picture 3"/>
          <p:cNvPicPr>
            <a:picLocks noChangeAspect="1"/>
          </p:cNvPicPr>
          <p:nvPr/>
        </p:nvPicPr>
        <p:blipFill>
          <a:blip r:embed="rId2"/>
          <a:stretch>
            <a:fillRect/>
          </a:stretch>
        </p:blipFill>
        <p:spPr>
          <a:xfrm>
            <a:off x="5882597" y="2064357"/>
            <a:ext cx="4762500" cy="3181350"/>
          </a:xfrm>
          <a:prstGeom prst="rect">
            <a:avLst/>
          </a:prstGeom>
        </p:spPr>
      </p:pic>
    </p:spTree>
    <p:extLst>
      <p:ext uri="{BB962C8B-B14F-4D97-AF65-F5344CB8AC3E}">
        <p14:creationId xmlns:p14="http://schemas.microsoft.com/office/powerpoint/2010/main" val="3774692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16204"/>
            <a:ext cx="10515600" cy="1325563"/>
          </a:xfrm>
        </p:spPr>
        <p:txBody>
          <a:bodyPr/>
          <a:lstStyle/>
          <a:p>
            <a:pPr algn="ctr"/>
            <a:r>
              <a:rPr lang="en-US" b="1" dirty="0" smtClean="0"/>
              <a:t>Expanding Library Technology Human Resource Needs</a:t>
            </a:r>
            <a:endParaRPr lang="en-US" b="1" dirty="0"/>
          </a:p>
        </p:txBody>
      </p:sp>
      <p:sp>
        <p:nvSpPr>
          <p:cNvPr id="3" name="Content Placeholder 2"/>
          <p:cNvSpPr>
            <a:spLocks noGrp="1"/>
          </p:cNvSpPr>
          <p:nvPr>
            <p:ph idx="1"/>
          </p:nvPr>
        </p:nvSpPr>
        <p:spPr>
          <a:xfrm>
            <a:off x="6996700" y="1147531"/>
            <a:ext cx="4357099" cy="4351338"/>
          </a:xfrm>
        </p:spPr>
        <p:txBody>
          <a:bodyPr>
            <a:normAutofit/>
          </a:bodyPr>
          <a:lstStyle/>
          <a:p>
            <a:pPr marL="0" indent="0">
              <a:buNone/>
            </a:pPr>
            <a:endParaRPr lang="en-US" dirty="0" smtClean="0"/>
          </a:p>
          <a:p>
            <a:r>
              <a:rPr lang="en-US" sz="2400" b="1" dirty="0" smtClean="0"/>
              <a:t>Data Visualization, Analytics Specialist</a:t>
            </a:r>
            <a:br>
              <a:rPr lang="en-US" sz="2400" b="1" dirty="0" smtClean="0"/>
            </a:br>
            <a:endParaRPr lang="en-US" sz="2400" b="1" dirty="0" smtClean="0"/>
          </a:p>
          <a:p>
            <a:r>
              <a:rPr lang="en-US" sz="2400" dirty="0" smtClean="0"/>
              <a:t>Facilitation of Library Analytics, </a:t>
            </a:r>
            <a:r>
              <a:rPr lang="en-US" sz="2400" dirty="0" err="1" smtClean="0"/>
              <a:t>Dataverse</a:t>
            </a:r>
            <a:r>
              <a:rPr lang="en-US" sz="2400" dirty="0" smtClean="0"/>
              <a:t> (Tableau, </a:t>
            </a:r>
            <a:r>
              <a:rPr lang="en-US" sz="2400" dirty="0" err="1" smtClean="0"/>
              <a:t>Bayesia</a:t>
            </a:r>
            <a:r>
              <a:rPr lang="en-US" sz="2400" dirty="0" smtClean="0"/>
              <a:t>, Decision Analysis AI and Visualization Software)</a:t>
            </a:r>
          </a:p>
          <a:p>
            <a:endParaRPr lang="en-US" dirty="0"/>
          </a:p>
        </p:txBody>
      </p:sp>
      <p:pic>
        <p:nvPicPr>
          <p:cNvPr id="2050" name="Picture 2" descr="http://dataverse.org/files/dataverseorg/files/dataverse_project_logo-h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874" y="1864346"/>
            <a:ext cx="4657725" cy="16668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7321673" y="4507207"/>
            <a:ext cx="3438525" cy="714375"/>
          </a:xfrm>
          <a:prstGeom prst="rect">
            <a:avLst/>
          </a:prstGeom>
        </p:spPr>
      </p:pic>
      <p:pic>
        <p:nvPicPr>
          <p:cNvPr id="6" name="Picture 5"/>
          <p:cNvPicPr>
            <a:picLocks noChangeAspect="1"/>
          </p:cNvPicPr>
          <p:nvPr/>
        </p:nvPicPr>
        <p:blipFill>
          <a:blip r:embed="rId4"/>
          <a:stretch>
            <a:fillRect/>
          </a:stretch>
        </p:blipFill>
        <p:spPr>
          <a:xfrm>
            <a:off x="8032249" y="5658670"/>
            <a:ext cx="2286000" cy="666750"/>
          </a:xfrm>
          <a:prstGeom prst="rect">
            <a:avLst/>
          </a:prstGeom>
        </p:spPr>
      </p:pic>
      <p:pic>
        <p:nvPicPr>
          <p:cNvPr id="7" name="Picture 6"/>
          <p:cNvPicPr>
            <a:picLocks noChangeAspect="1"/>
          </p:cNvPicPr>
          <p:nvPr/>
        </p:nvPicPr>
        <p:blipFill>
          <a:blip r:embed="rId5"/>
          <a:stretch>
            <a:fillRect/>
          </a:stretch>
        </p:blipFill>
        <p:spPr>
          <a:xfrm>
            <a:off x="746874" y="4746050"/>
            <a:ext cx="4551926" cy="1505637"/>
          </a:xfrm>
          <a:prstGeom prst="rect">
            <a:avLst/>
          </a:prstGeom>
        </p:spPr>
      </p:pic>
    </p:spTree>
    <p:extLst>
      <p:ext uri="{BB962C8B-B14F-4D97-AF65-F5344CB8AC3E}">
        <p14:creationId xmlns:p14="http://schemas.microsoft.com/office/powerpoint/2010/main" val="4157636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Interdivisional Synergies</a:t>
            </a:r>
            <a:br>
              <a:rPr lang="en-US" sz="2800" b="1" dirty="0" smtClean="0">
                <a:latin typeface="+mn-lt"/>
              </a:rPr>
            </a:br>
            <a:r>
              <a:rPr lang="en-US" sz="2800" b="1" dirty="0" smtClean="0">
                <a:latin typeface="+mn-lt"/>
              </a:rPr>
              <a:t>ADA Access</a:t>
            </a:r>
            <a:endParaRPr lang="en-US" sz="2800" b="1" dirty="0">
              <a:latin typeface="+mn-lt"/>
            </a:endParaRPr>
          </a:p>
        </p:txBody>
      </p:sp>
      <p:sp>
        <p:nvSpPr>
          <p:cNvPr id="3" name="Content Placeholder 2"/>
          <p:cNvSpPr>
            <a:spLocks noGrp="1"/>
          </p:cNvSpPr>
          <p:nvPr>
            <p:ph idx="1"/>
          </p:nvPr>
        </p:nvSpPr>
        <p:spPr>
          <a:xfrm>
            <a:off x="5041900" y="2292350"/>
            <a:ext cx="6705600" cy="4351338"/>
          </a:xfrm>
        </p:spPr>
        <p:txBody>
          <a:bodyPr>
            <a:normAutofit/>
          </a:bodyPr>
          <a:lstStyle/>
          <a:p>
            <a:r>
              <a:rPr lang="en-US" sz="2400" b="1" dirty="0" smtClean="0"/>
              <a:t>ADA Access Specialist</a:t>
            </a:r>
            <a:br>
              <a:rPr lang="en-US" sz="2400" b="1" dirty="0" smtClean="0"/>
            </a:br>
            <a:r>
              <a:rPr lang="en-US" sz="2400" dirty="0" smtClean="0"/>
              <a:t/>
            </a:r>
            <a:br>
              <a:rPr lang="en-US" sz="2400" dirty="0" smtClean="0"/>
            </a:br>
            <a:r>
              <a:rPr lang="en-US" sz="2400" dirty="0" smtClean="0"/>
              <a:t>Questions of central ADA, Access Specialist, Technologist.  Currently, this is in ITS and the library projects involving Media flow, closed captioning, ripping DVD’s for streaming if licenses permit,  is stretching resources. </a:t>
            </a:r>
            <a:br>
              <a:rPr lang="en-US" sz="2400" dirty="0" smtClean="0"/>
            </a:br>
            <a:r>
              <a:rPr lang="en-US" sz="2400" dirty="0" smtClean="0"/>
              <a:t> </a:t>
            </a:r>
            <a:endParaRPr lang="en-US" sz="2400" dirty="0"/>
          </a:p>
        </p:txBody>
      </p:sp>
      <p:pic>
        <p:nvPicPr>
          <p:cNvPr id="4" name="Picture 3"/>
          <p:cNvPicPr>
            <a:picLocks noChangeAspect="1"/>
          </p:cNvPicPr>
          <p:nvPr/>
        </p:nvPicPr>
        <p:blipFill>
          <a:blip r:embed="rId2"/>
          <a:stretch>
            <a:fillRect/>
          </a:stretch>
        </p:blipFill>
        <p:spPr>
          <a:xfrm>
            <a:off x="682268" y="2688654"/>
            <a:ext cx="4048125" cy="2686050"/>
          </a:xfrm>
          <a:prstGeom prst="rect">
            <a:avLst/>
          </a:prstGeom>
        </p:spPr>
      </p:pic>
    </p:spTree>
    <p:extLst>
      <p:ext uri="{BB962C8B-B14F-4D97-AF65-F5344CB8AC3E}">
        <p14:creationId xmlns:p14="http://schemas.microsoft.com/office/powerpoint/2010/main" val="1966880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78742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07215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44484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83650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t>Archivematica</a:t>
            </a:r>
            <a:r>
              <a:rPr lang="en-US" b="1" dirty="0" smtClean="0"/>
              <a:t>: Open Source Digital Preservation System Software</a:t>
            </a:r>
            <a:r>
              <a:rPr lang="en-US" dirty="0" smtClean="0"/>
              <a:t/>
            </a:r>
            <a:br>
              <a:rPr lang="en-US" dirty="0" smtClean="0"/>
            </a:br>
            <a:endParaRPr lang="en-US" sz="2700" dirty="0"/>
          </a:p>
        </p:txBody>
      </p:sp>
      <p:sp>
        <p:nvSpPr>
          <p:cNvPr id="3" name="Content Placeholder 2"/>
          <p:cNvSpPr>
            <a:spLocks noGrp="1"/>
          </p:cNvSpPr>
          <p:nvPr>
            <p:ph idx="1"/>
          </p:nvPr>
        </p:nvSpPr>
        <p:spPr>
          <a:xfrm>
            <a:off x="6486558" y="3105054"/>
            <a:ext cx="3684934" cy="3259102"/>
          </a:xfrm>
        </p:spPr>
        <p:txBody>
          <a:bodyPr>
            <a:normAutofit/>
          </a:bodyPr>
          <a:lstStyle/>
          <a:p>
            <a:pPr marL="0" indent="0">
              <a:buNone/>
            </a:pPr>
            <a:r>
              <a:rPr lang="en-US" sz="1800" b="1" dirty="0" smtClean="0"/>
              <a:t>Parent Company</a:t>
            </a:r>
            <a:br>
              <a:rPr lang="en-US" sz="1800" b="1" dirty="0" smtClean="0"/>
            </a:br>
            <a:r>
              <a:rPr lang="en-US" sz="1800" b="1" dirty="0" smtClean="0"/>
              <a:t/>
            </a:r>
            <a:br>
              <a:rPr lang="en-US" sz="1800" b="1" dirty="0" smtClean="0"/>
            </a:br>
            <a:r>
              <a:rPr lang="en-US" sz="1800" b="1" dirty="0" smtClean="0"/>
              <a:t/>
            </a:r>
            <a:br>
              <a:rPr lang="en-US" sz="1800" b="1" dirty="0" smtClean="0"/>
            </a:br>
            <a:r>
              <a:rPr lang="en-US" sz="1800" b="1" dirty="0" smtClean="0"/>
              <a:t/>
            </a:r>
            <a:br>
              <a:rPr lang="en-US" sz="1800" b="1" dirty="0" smtClean="0"/>
            </a:br>
            <a:endParaRPr lang="en-US" sz="18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856" y="1895859"/>
            <a:ext cx="2793651" cy="622222"/>
          </a:xfrm>
          <a:prstGeom prst="rect">
            <a:avLst/>
          </a:prstGeom>
        </p:spPr>
      </p:pic>
      <p:sp>
        <p:nvSpPr>
          <p:cNvPr id="6" name="TextBox 5"/>
          <p:cNvSpPr txBox="1"/>
          <p:nvPr/>
        </p:nvSpPr>
        <p:spPr>
          <a:xfrm>
            <a:off x="6428291" y="3436504"/>
            <a:ext cx="5243152" cy="2308324"/>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t>Artefactual</a:t>
            </a:r>
            <a:r>
              <a:rPr lang="en-US" dirty="0" smtClean="0"/>
              <a:t> (library centered/library technologist created. </a:t>
            </a:r>
          </a:p>
          <a:p>
            <a:pPr marL="285750" indent="-285750">
              <a:buFont typeface="Arial" panose="020B0604020202020204" pitchFamily="34" charset="0"/>
              <a:buChar char="•"/>
            </a:pPr>
            <a:r>
              <a:rPr lang="en-US" dirty="0"/>
              <a:t>Part of larger library trend of open source library software(KOHA, Evergreen, </a:t>
            </a:r>
            <a:r>
              <a:rPr lang="en-US" dirty="0" smtClean="0"/>
              <a:t>recent purchases </a:t>
            </a:r>
            <a:r>
              <a:rPr lang="en-US" dirty="0"/>
              <a:t>by EBSCO, Curriculum Builder, </a:t>
            </a:r>
            <a:r>
              <a:rPr lang="en-US" dirty="0" smtClean="0"/>
              <a:t>@mire)</a:t>
            </a:r>
          </a:p>
          <a:p>
            <a:pPr marL="285750" indent="-285750">
              <a:buFont typeface="Arial" panose="020B0604020202020204" pitchFamily="34" charset="0"/>
              <a:buChar char="•"/>
            </a:pPr>
            <a:r>
              <a:rPr lang="en-US" dirty="0"/>
              <a:t>O</a:t>
            </a:r>
            <a:r>
              <a:rPr lang="en-US" dirty="0" smtClean="0"/>
              <a:t>ffers paid services in  software development technical support, consulting,  data migration, training and hosting</a:t>
            </a:r>
            <a:endParaRPr lang="en-US" dirty="0"/>
          </a:p>
        </p:txBody>
      </p:sp>
      <p:pic>
        <p:nvPicPr>
          <p:cNvPr id="7" name="Picture 6"/>
          <p:cNvPicPr>
            <a:picLocks noChangeAspect="1"/>
          </p:cNvPicPr>
          <p:nvPr/>
        </p:nvPicPr>
        <p:blipFill>
          <a:blip r:embed="rId3"/>
          <a:stretch>
            <a:fillRect/>
          </a:stretch>
        </p:blipFill>
        <p:spPr>
          <a:xfrm>
            <a:off x="940589" y="1895859"/>
            <a:ext cx="3600450" cy="647700"/>
          </a:xfrm>
          <a:prstGeom prst="rect">
            <a:avLst/>
          </a:prstGeom>
        </p:spPr>
      </p:pic>
      <p:sp>
        <p:nvSpPr>
          <p:cNvPr id="8" name="TextBox 7"/>
          <p:cNvSpPr txBox="1"/>
          <p:nvPr/>
        </p:nvSpPr>
        <p:spPr>
          <a:xfrm>
            <a:off x="693791" y="3026445"/>
            <a:ext cx="4458984" cy="3416320"/>
          </a:xfrm>
          <a:prstGeom prst="rect">
            <a:avLst/>
          </a:prstGeom>
          <a:noFill/>
        </p:spPr>
        <p:txBody>
          <a:bodyPr wrap="square" rtlCol="0">
            <a:spAutoFit/>
          </a:bodyPr>
          <a:lstStyle/>
          <a:p>
            <a:r>
              <a:rPr lang="en-US" b="1" dirty="0" err="1" smtClean="0"/>
              <a:t>Archivematica</a:t>
            </a:r>
            <a:r>
              <a:rPr lang="en-US" b="1" dirty="0"/>
              <a:t> </a:t>
            </a:r>
            <a:r>
              <a:rPr lang="en-US" b="1" dirty="0" smtClean="0"/>
              <a:t>software:</a:t>
            </a:r>
            <a:br>
              <a:rPr lang="en-US" b="1" dirty="0" smtClean="0"/>
            </a:br>
            <a:endParaRPr lang="en-US" b="1" dirty="0" smtClean="0"/>
          </a:p>
          <a:p>
            <a:pPr marL="285750" indent="-285750">
              <a:buFont typeface="Wingdings" panose="05000000000000000000" pitchFamily="2" charset="2"/>
              <a:buChar char="§"/>
            </a:pPr>
            <a:r>
              <a:rPr lang="en-US" dirty="0"/>
              <a:t>Processing Digital Materials, </a:t>
            </a:r>
          </a:p>
          <a:p>
            <a:pPr marL="285750" indent="-285750">
              <a:buFont typeface="Wingdings" panose="05000000000000000000" pitchFamily="2" charset="2"/>
              <a:buChar char="§"/>
            </a:pPr>
            <a:r>
              <a:rPr lang="en-US" dirty="0" smtClean="0"/>
              <a:t>Preparing For Long </a:t>
            </a:r>
            <a:r>
              <a:rPr lang="en-US" dirty="0"/>
              <a:t>Term </a:t>
            </a:r>
            <a:r>
              <a:rPr lang="en-US" dirty="0" smtClean="0"/>
              <a:t> Digital Storage</a:t>
            </a:r>
          </a:p>
          <a:p>
            <a:pPr marL="285750" indent="-285750">
              <a:buFont typeface="Wingdings" panose="05000000000000000000" pitchFamily="2" charset="2"/>
              <a:buChar char="§"/>
            </a:pPr>
            <a:r>
              <a:rPr lang="en-US" dirty="0" smtClean="0"/>
              <a:t>Desired by: </a:t>
            </a:r>
            <a:br>
              <a:rPr lang="en-US" dirty="0" smtClean="0"/>
            </a:br>
            <a:r>
              <a:rPr lang="en-US" dirty="0" err="1" smtClean="0"/>
              <a:t>Wittliff</a:t>
            </a:r>
            <a:r>
              <a:rPr lang="en-US" dirty="0" smtClean="0"/>
              <a:t> (Digital Preservation),</a:t>
            </a:r>
            <a:br>
              <a:rPr lang="en-US" dirty="0" smtClean="0"/>
            </a:br>
            <a:r>
              <a:rPr lang="en-US" dirty="0" smtClean="0"/>
              <a:t>University Archives</a:t>
            </a:r>
          </a:p>
          <a:p>
            <a:pPr marL="285750" indent="-285750">
              <a:buFont typeface="Wingdings" panose="05000000000000000000" pitchFamily="2" charset="2"/>
              <a:buChar char="§"/>
            </a:pPr>
            <a:r>
              <a:rPr lang="en-US" dirty="0" smtClean="0"/>
              <a:t>For Long Term Online Storage and Preservation Management</a:t>
            </a:r>
          </a:p>
          <a:p>
            <a:pPr marL="285750" indent="-285750">
              <a:buFont typeface="Wingdings" panose="05000000000000000000" pitchFamily="2" charset="2"/>
              <a:buChar char="§"/>
            </a:pPr>
            <a:r>
              <a:rPr lang="en-US" dirty="0" smtClean="0"/>
              <a:t>Connects variously to other </a:t>
            </a:r>
            <a:r>
              <a:rPr lang="en-US" dirty="0"/>
              <a:t>s</a:t>
            </a:r>
            <a:r>
              <a:rPr lang="en-US" dirty="0" smtClean="0"/>
              <a:t>ystems we </a:t>
            </a:r>
            <a:br>
              <a:rPr lang="en-US" dirty="0" smtClean="0"/>
            </a:br>
            <a:r>
              <a:rPr lang="en-US" dirty="0" smtClean="0"/>
              <a:t>use or will be using: D-Space, </a:t>
            </a:r>
            <a:r>
              <a:rPr lang="en-US" dirty="0" err="1" smtClean="0"/>
              <a:t>Dataverse</a:t>
            </a:r>
            <a:r>
              <a:rPr lang="en-US" dirty="0" smtClean="0"/>
              <a:t>,</a:t>
            </a:r>
            <a:br>
              <a:rPr lang="en-US" dirty="0" smtClean="0"/>
            </a:br>
            <a:r>
              <a:rPr lang="en-US" dirty="0" smtClean="0"/>
              <a:t>Archivists Toolkit, LOCKSS, </a:t>
            </a:r>
            <a:r>
              <a:rPr lang="en-US" dirty="0" err="1" smtClean="0"/>
              <a:t>Duracloud</a:t>
            </a:r>
            <a:endParaRPr lang="en-US" dirty="0"/>
          </a:p>
        </p:txBody>
      </p:sp>
    </p:spTree>
    <p:extLst>
      <p:ext uri="{BB962C8B-B14F-4D97-AF65-F5344CB8AC3E}">
        <p14:creationId xmlns:p14="http://schemas.microsoft.com/office/powerpoint/2010/main" val="4293149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28736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33079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73846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12850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85333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32275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6992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51139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24653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06792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Archivematica</a:t>
            </a:r>
            <a:r>
              <a:rPr lang="en-US" dirty="0" smtClean="0"/>
              <a:t> Used By Larger List of Library </a:t>
            </a:r>
            <a:r>
              <a:rPr lang="en-US" b="1" dirty="0" smtClean="0"/>
              <a:t>ARL</a:t>
            </a:r>
            <a:r>
              <a:rPr lang="en-US" dirty="0" smtClean="0"/>
              <a:t> &amp; Community Users</a:t>
            </a:r>
            <a:endParaRPr lang="en-US" dirty="0"/>
          </a:p>
        </p:txBody>
      </p:sp>
      <p:sp>
        <p:nvSpPr>
          <p:cNvPr id="3" name="Content Placeholder 2"/>
          <p:cNvSpPr>
            <a:spLocks noGrp="1"/>
          </p:cNvSpPr>
          <p:nvPr>
            <p:ph idx="1"/>
          </p:nvPr>
        </p:nvSpPr>
        <p:spPr>
          <a:xfrm>
            <a:off x="303944" y="1832721"/>
            <a:ext cx="5778357" cy="4886549"/>
          </a:xfrm>
        </p:spPr>
        <p:txBody>
          <a:bodyPr>
            <a:normAutofit/>
          </a:bodyPr>
          <a:lstStyle/>
          <a:p>
            <a:pPr lvl="0"/>
            <a:r>
              <a:rPr lang="en-US" sz="2000" b="1" dirty="0"/>
              <a:t>University of Houston Libraries </a:t>
            </a:r>
            <a:r>
              <a:rPr lang="en-US" sz="2000" dirty="0"/>
              <a:t>(ARL</a:t>
            </a:r>
            <a:r>
              <a:rPr lang="en-US" sz="2000" dirty="0" smtClean="0"/>
              <a:t>)</a:t>
            </a:r>
          </a:p>
          <a:p>
            <a:r>
              <a:rPr lang="en-US" sz="2000" dirty="0"/>
              <a:t>MIT Libraries (ARL) </a:t>
            </a:r>
          </a:p>
          <a:p>
            <a:pPr lvl="0"/>
            <a:r>
              <a:rPr lang="en-US" sz="2000" dirty="0" smtClean="0"/>
              <a:t>Columbia </a:t>
            </a:r>
            <a:r>
              <a:rPr lang="en-US" sz="2000" dirty="0"/>
              <a:t>University Libraries (ARL) </a:t>
            </a:r>
          </a:p>
          <a:p>
            <a:pPr lvl="0"/>
            <a:r>
              <a:rPr lang="en-US" sz="2000" dirty="0"/>
              <a:t>Yale University Library (ARL)</a:t>
            </a:r>
            <a:endParaRPr lang="en-US" sz="2000" dirty="0" smtClean="0"/>
          </a:p>
          <a:p>
            <a:r>
              <a:rPr lang="en-US" sz="2000" dirty="0"/>
              <a:t>University of British Columbia Library (ARL) </a:t>
            </a:r>
          </a:p>
          <a:p>
            <a:pPr lvl="0"/>
            <a:r>
              <a:rPr lang="en-US" sz="2000" dirty="0" smtClean="0"/>
              <a:t>University </a:t>
            </a:r>
            <a:r>
              <a:rPr lang="en-US" sz="2000" dirty="0"/>
              <a:t>of Alberta Libraries (ARL)  </a:t>
            </a:r>
          </a:p>
          <a:p>
            <a:pPr lvl="0"/>
            <a:r>
              <a:rPr lang="en-US" sz="2000" dirty="0"/>
              <a:t>City of Vancouver Archives; </a:t>
            </a:r>
          </a:p>
          <a:p>
            <a:pPr lvl="0"/>
            <a:r>
              <a:rPr lang="en-US" sz="2000" dirty="0" smtClean="0"/>
              <a:t>University </a:t>
            </a:r>
            <a:r>
              <a:rPr lang="en-US" sz="2000" dirty="0"/>
              <a:t>of York (ARL) </a:t>
            </a:r>
          </a:p>
          <a:p>
            <a:pPr lvl="0"/>
            <a:r>
              <a:rPr lang="en-US" sz="2000" dirty="0"/>
              <a:t>University of Saskatchewan University Library (ARL) </a:t>
            </a:r>
          </a:p>
          <a:p>
            <a:pPr lvl="0"/>
            <a:r>
              <a:rPr lang="en-US" sz="2000" dirty="0"/>
              <a:t>Bentley Historical Library, University of Michigan (ARL)</a:t>
            </a:r>
          </a:p>
          <a:p>
            <a:endParaRPr lang="en-US" dirty="0"/>
          </a:p>
        </p:txBody>
      </p:sp>
      <p:sp>
        <p:nvSpPr>
          <p:cNvPr id="5" name="TextBox 4"/>
          <p:cNvSpPr txBox="1"/>
          <p:nvPr/>
        </p:nvSpPr>
        <p:spPr>
          <a:xfrm>
            <a:off x="6919787" y="1952623"/>
            <a:ext cx="6051479" cy="3847207"/>
          </a:xfrm>
          <a:prstGeom prst="rect">
            <a:avLst/>
          </a:prstGeom>
          <a:noFill/>
        </p:spPr>
        <p:txBody>
          <a:bodyPr wrap="square" rtlCol="0">
            <a:spAutoFit/>
          </a:bodyPr>
          <a:lstStyle/>
          <a:p>
            <a:pPr marL="285750" lvl="0" indent="-285750">
              <a:buFont typeface="Wingdings" panose="05000000000000000000" pitchFamily="2" charset="2"/>
              <a:buChar char="§"/>
            </a:pPr>
            <a:r>
              <a:rPr lang="en-US" sz="2000" dirty="0"/>
              <a:t>Harvard Business School </a:t>
            </a:r>
            <a:endParaRPr lang="en-US" sz="2000" dirty="0" smtClean="0"/>
          </a:p>
          <a:p>
            <a:pPr marL="285750" lvl="0" indent="-285750">
              <a:buFont typeface="Wingdings" panose="05000000000000000000" pitchFamily="2" charset="2"/>
              <a:buChar char="§"/>
            </a:pPr>
            <a:r>
              <a:rPr lang="en-US" sz="2000" b="1" dirty="0" smtClean="0"/>
              <a:t>University </a:t>
            </a:r>
            <a:r>
              <a:rPr lang="en-US" sz="2000" b="1" dirty="0"/>
              <a:t>of Texas at San Antonio </a:t>
            </a:r>
            <a:endParaRPr lang="en-US" sz="2000" b="1" dirty="0" smtClean="0"/>
          </a:p>
          <a:p>
            <a:pPr marL="285750" lvl="0" indent="-285750">
              <a:buFont typeface="Wingdings" panose="05000000000000000000" pitchFamily="2" charset="2"/>
              <a:buChar char="§"/>
            </a:pPr>
            <a:r>
              <a:rPr lang="en-US" sz="2000" dirty="0" smtClean="0"/>
              <a:t>Art </a:t>
            </a:r>
            <a:r>
              <a:rPr lang="en-US" sz="2000" dirty="0"/>
              <a:t>Center College of Design </a:t>
            </a:r>
            <a:endParaRPr lang="en-US" sz="2000" dirty="0" smtClean="0"/>
          </a:p>
          <a:p>
            <a:pPr marL="285750" lvl="0" indent="-285750">
              <a:buFont typeface="Wingdings" panose="05000000000000000000" pitchFamily="2" charset="2"/>
              <a:buChar char="§"/>
            </a:pPr>
            <a:r>
              <a:rPr lang="en-US" sz="2000" dirty="0" smtClean="0"/>
              <a:t>Baker </a:t>
            </a:r>
            <a:r>
              <a:rPr lang="en-US" sz="2000" dirty="0"/>
              <a:t>Library Historical Collections </a:t>
            </a:r>
            <a:endParaRPr lang="en-US" sz="2000" dirty="0" smtClean="0"/>
          </a:p>
          <a:p>
            <a:pPr marL="285750" lvl="0" indent="-285750">
              <a:buFont typeface="Wingdings" panose="05000000000000000000" pitchFamily="2" charset="2"/>
              <a:buChar char="§"/>
            </a:pPr>
            <a:r>
              <a:rPr lang="en-US" sz="2000" dirty="0" smtClean="0"/>
              <a:t>MoMA-The </a:t>
            </a:r>
            <a:r>
              <a:rPr lang="en-US" sz="2000" dirty="0"/>
              <a:t>Museum of Modern Art </a:t>
            </a:r>
            <a:endParaRPr lang="en-US" sz="2000" dirty="0" smtClean="0"/>
          </a:p>
          <a:p>
            <a:pPr marL="285750" lvl="0" indent="-285750">
              <a:buFont typeface="Wingdings" panose="05000000000000000000" pitchFamily="2" charset="2"/>
              <a:buChar char="§"/>
            </a:pPr>
            <a:r>
              <a:rPr lang="en-US" sz="2000" dirty="0" smtClean="0"/>
              <a:t>Rockefeller </a:t>
            </a:r>
            <a:r>
              <a:rPr lang="en-US" sz="2000" dirty="0"/>
              <a:t>Archive </a:t>
            </a:r>
            <a:r>
              <a:rPr lang="en-US" sz="2000" dirty="0" smtClean="0"/>
              <a:t>Center</a:t>
            </a:r>
          </a:p>
          <a:p>
            <a:pPr marL="285750" lvl="0" indent="-285750">
              <a:buFont typeface="Wingdings" panose="05000000000000000000" pitchFamily="2" charset="2"/>
              <a:buChar char="§"/>
            </a:pPr>
            <a:r>
              <a:rPr lang="en-US" sz="2000" dirty="0" smtClean="0"/>
              <a:t>Simon </a:t>
            </a:r>
            <a:r>
              <a:rPr lang="en-US" sz="2000" dirty="0"/>
              <a:t>Fraser University Archives and Records Management </a:t>
            </a:r>
            <a:endParaRPr lang="en-US" sz="2000" dirty="0" smtClean="0"/>
          </a:p>
          <a:p>
            <a:pPr marL="285750" lvl="0" indent="-285750">
              <a:buFont typeface="Wingdings" panose="05000000000000000000" pitchFamily="2" charset="2"/>
              <a:buChar char="§"/>
            </a:pPr>
            <a:r>
              <a:rPr lang="en-US" sz="2000" dirty="0" smtClean="0"/>
              <a:t>UNESCO </a:t>
            </a:r>
          </a:p>
          <a:p>
            <a:pPr marL="285750" lvl="0" indent="-285750">
              <a:buFont typeface="Wingdings" panose="05000000000000000000" pitchFamily="2" charset="2"/>
              <a:buChar char="§"/>
            </a:pPr>
            <a:r>
              <a:rPr lang="en-US" sz="2000" dirty="0" smtClean="0"/>
              <a:t>Ontario </a:t>
            </a:r>
            <a:r>
              <a:rPr lang="en-US" sz="2000" dirty="0"/>
              <a:t>Council of University </a:t>
            </a:r>
            <a:r>
              <a:rPr lang="en-US" sz="2000" dirty="0" smtClean="0"/>
              <a:t>Libraries</a:t>
            </a:r>
          </a:p>
          <a:p>
            <a:pPr marL="285750" lvl="0" indent="-285750">
              <a:buFont typeface="Wingdings" panose="05000000000000000000" pitchFamily="2" charset="2"/>
              <a:buChar char="§"/>
            </a:pPr>
            <a:r>
              <a:rPr lang="en-US" sz="2000" dirty="0" smtClean="0"/>
              <a:t>University </a:t>
            </a:r>
            <a:r>
              <a:rPr lang="en-US" sz="2000" dirty="0"/>
              <a:t>of Hull</a:t>
            </a:r>
          </a:p>
          <a:p>
            <a:endParaRPr lang="en-US" sz="2400" dirty="0"/>
          </a:p>
        </p:txBody>
      </p:sp>
    </p:spTree>
    <p:extLst>
      <p:ext uri="{BB962C8B-B14F-4D97-AF65-F5344CB8AC3E}">
        <p14:creationId xmlns:p14="http://schemas.microsoft.com/office/powerpoint/2010/main" val="1927545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8247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81176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77346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254476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38794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64905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0"/>
            <a:ext cx="10515600" cy="1325563"/>
          </a:xfrm>
        </p:spPr>
        <p:txBody>
          <a:bodyPr/>
          <a:lstStyle/>
          <a:p>
            <a:pPr algn="ctr"/>
            <a:r>
              <a:rPr lang="en-US" b="1" dirty="0" err="1" smtClean="0"/>
              <a:t>Archivematica</a:t>
            </a:r>
            <a:r>
              <a:rPr lang="en-US" b="1" dirty="0" smtClean="0"/>
              <a:t> Set-up</a:t>
            </a:r>
            <a:endParaRPr lang="en-US" b="1" dirty="0"/>
          </a:p>
        </p:txBody>
      </p:sp>
      <p:sp>
        <p:nvSpPr>
          <p:cNvPr id="7" name="TextBox 6"/>
          <p:cNvSpPr txBox="1"/>
          <p:nvPr/>
        </p:nvSpPr>
        <p:spPr>
          <a:xfrm>
            <a:off x="7187622" y="1305211"/>
            <a:ext cx="5004378" cy="4247317"/>
          </a:xfrm>
          <a:prstGeom prst="rect">
            <a:avLst/>
          </a:prstGeom>
          <a:noFill/>
        </p:spPr>
        <p:txBody>
          <a:bodyPr wrap="square" rtlCol="0">
            <a:spAutoFit/>
          </a:bodyPr>
          <a:lstStyle/>
          <a:p>
            <a:r>
              <a:rPr lang="en-US" b="1" dirty="0" smtClean="0"/>
              <a:t>Preferred Technology Staff set-up</a:t>
            </a:r>
            <a:br>
              <a:rPr lang="en-US" b="1" dirty="0" smtClean="0"/>
            </a:br>
            <a:endParaRPr lang="en-US" b="1" dirty="0" smtClean="0"/>
          </a:p>
          <a:p>
            <a:pPr marL="285750" indent="-285750">
              <a:buFontTx/>
              <a:buChar char="-"/>
            </a:pPr>
            <a:r>
              <a:rPr lang="en-US" dirty="0" smtClean="0"/>
              <a:t>Front end application for library</a:t>
            </a:r>
          </a:p>
          <a:p>
            <a:pPr marL="285750" indent="-285750">
              <a:buFontTx/>
              <a:buChar char="-"/>
            </a:pPr>
            <a:r>
              <a:rPr lang="en-US" dirty="0" smtClean="0"/>
              <a:t>Staff on Ubuntu server located in Library</a:t>
            </a:r>
          </a:p>
          <a:p>
            <a:pPr marL="285750" indent="-285750">
              <a:buFontTx/>
              <a:buChar char="-"/>
            </a:pPr>
            <a:r>
              <a:rPr lang="en-US" dirty="0" smtClean="0"/>
              <a:t>File Storage located in Data Center </a:t>
            </a:r>
            <a:br>
              <a:rPr lang="en-US" dirty="0" smtClean="0"/>
            </a:br>
            <a:r>
              <a:rPr lang="en-US" dirty="0" smtClean="0"/>
              <a:t>(files.txstate.edu)</a:t>
            </a:r>
          </a:p>
          <a:p>
            <a:pPr marL="285750" indent="-285750">
              <a:buFontTx/>
              <a:buChar char="-"/>
            </a:pPr>
            <a:r>
              <a:rPr lang="en-US" dirty="0" smtClean="0"/>
              <a:t>Relational Database Management</a:t>
            </a:r>
          </a:p>
          <a:p>
            <a:pPr marL="285750" indent="-285750">
              <a:buFontTx/>
              <a:buChar char="-"/>
            </a:pPr>
            <a:r>
              <a:rPr lang="en-US" dirty="0" smtClean="0"/>
              <a:t>System Located in the Data Center</a:t>
            </a:r>
          </a:p>
          <a:p>
            <a:pPr marL="285750" indent="-285750">
              <a:buFontTx/>
              <a:buChar char="-"/>
            </a:pPr>
            <a:r>
              <a:rPr lang="en-US" dirty="0" smtClean="0"/>
              <a:t>(MySQL)</a:t>
            </a:r>
          </a:p>
          <a:p>
            <a:pPr marL="285750" indent="-285750">
              <a:buFontTx/>
              <a:buChar char="-"/>
            </a:pPr>
            <a:r>
              <a:rPr lang="en-US" dirty="0" err="1" smtClean="0"/>
              <a:t>Archivematica</a:t>
            </a:r>
            <a:r>
              <a:rPr lang="en-US" dirty="0" smtClean="0"/>
              <a:t> is not a public access Platform </a:t>
            </a:r>
            <a:br>
              <a:rPr lang="en-US" dirty="0" smtClean="0"/>
            </a:br>
            <a:r>
              <a:rPr lang="en-US" dirty="0" smtClean="0"/>
              <a:t>so direct access through the university firewall </a:t>
            </a:r>
            <a:br>
              <a:rPr lang="en-US" dirty="0" smtClean="0"/>
            </a:br>
            <a:r>
              <a:rPr lang="en-US" dirty="0" smtClean="0"/>
              <a:t>would not be required</a:t>
            </a:r>
          </a:p>
          <a:p>
            <a:pPr marL="285750" indent="-285750">
              <a:buFontTx/>
              <a:buChar char="-"/>
            </a:pPr>
            <a:r>
              <a:rPr lang="en-US" dirty="0" smtClean="0"/>
              <a:t>Staff </a:t>
            </a:r>
            <a:r>
              <a:rPr lang="en-US" dirty="0"/>
              <a:t>would connect using HTTPS located in </a:t>
            </a:r>
            <a:r>
              <a:rPr lang="en-US" dirty="0" err="1"/>
              <a:t>Alkek</a:t>
            </a:r>
            <a:r>
              <a:rPr lang="en-US" dirty="0"/>
              <a:t> (various floors)</a:t>
            </a:r>
          </a:p>
          <a:p>
            <a:pPr marL="285750" indent="-285750">
              <a:buFontTx/>
              <a:buChar char="-"/>
            </a:pPr>
            <a:endParaRPr lang="en-US" dirty="0" smtClean="0"/>
          </a:p>
        </p:txBody>
      </p:sp>
      <p:sp>
        <p:nvSpPr>
          <p:cNvPr id="5" name="TextBox 4"/>
          <p:cNvSpPr txBox="1"/>
          <p:nvPr/>
        </p:nvSpPr>
        <p:spPr>
          <a:xfrm>
            <a:off x="381143" y="1179022"/>
            <a:ext cx="4240200" cy="2277547"/>
          </a:xfrm>
          <a:prstGeom prst="rect">
            <a:avLst/>
          </a:prstGeom>
          <a:noFill/>
        </p:spPr>
        <p:txBody>
          <a:bodyPr wrap="none" rtlCol="0">
            <a:spAutoFit/>
          </a:bodyPr>
          <a:lstStyle/>
          <a:p>
            <a:r>
              <a:rPr lang="en-US" sz="2800" b="1" dirty="0" err="1" smtClean="0"/>
              <a:t>Archivematica</a:t>
            </a:r>
            <a:r>
              <a:rPr lang="en-US" sz="2800" b="1" dirty="0" smtClean="0"/>
              <a:t> Architecture</a:t>
            </a:r>
          </a:p>
          <a:p>
            <a:endParaRPr lang="en-US" sz="2400" b="1" dirty="0" smtClean="0"/>
          </a:p>
          <a:p>
            <a:r>
              <a:rPr lang="en-US" b="1" dirty="0" smtClean="0"/>
              <a:t>Open Source Architecture</a:t>
            </a:r>
          </a:p>
          <a:p>
            <a:r>
              <a:rPr lang="en-US" dirty="0" smtClean="0"/>
              <a:t>Ubuntu/Python</a:t>
            </a:r>
          </a:p>
          <a:p>
            <a:r>
              <a:rPr lang="en-US" dirty="0" smtClean="0"/>
              <a:t>Many dependencies on open source</a:t>
            </a:r>
          </a:p>
          <a:p>
            <a:r>
              <a:rPr lang="en-US" dirty="0"/>
              <a:t>p</a:t>
            </a:r>
            <a:r>
              <a:rPr lang="en-US" dirty="0" smtClean="0"/>
              <a:t>ackages which use Ubuntu </a:t>
            </a:r>
            <a:br>
              <a:rPr lang="en-US" dirty="0" smtClean="0"/>
            </a:br>
            <a:r>
              <a:rPr lang="en-US" dirty="0" smtClean="0"/>
              <a:t>standard packages</a:t>
            </a:r>
            <a:endParaRPr lang="en-US" dirty="0"/>
          </a:p>
        </p:txBody>
      </p:sp>
      <p:pic>
        <p:nvPicPr>
          <p:cNvPr id="6" name="Picture 5"/>
          <p:cNvPicPr>
            <a:picLocks noChangeAspect="1"/>
          </p:cNvPicPr>
          <p:nvPr/>
        </p:nvPicPr>
        <p:blipFill>
          <a:blip r:embed="rId2"/>
          <a:stretch>
            <a:fillRect/>
          </a:stretch>
        </p:blipFill>
        <p:spPr>
          <a:xfrm>
            <a:off x="4621343" y="1875677"/>
            <a:ext cx="1843569" cy="1843569"/>
          </a:xfrm>
          <a:prstGeom prst="rect">
            <a:avLst/>
          </a:prstGeom>
        </p:spPr>
      </p:pic>
    </p:spTree>
    <p:extLst>
      <p:ext uri="{BB962C8B-B14F-4D97-AF65-F5344CB8AC3E}">
        <p14:creationId xmlns:p14="http://schemas.microsoft.com/office/powerpoint/2010/main" val="3426461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Red Hat Linux Possibility</a:t>
            </a:r>
            <a:endParaRPr lang="en-US" dirty="0"/>
          </a:p>
        </p:txBody>
      </p:sp>
      <p:sp>
        <p:nvSpPr>
          <p:cNvPr id="3" name="Content Placeholder 2"/>
          <p:cNvSpPr>
            <a:spLocks noGrp="1"/>
          </p:cNvSpPr>
          <p:nvPr>
            <p:ph idx="1"/>
          </p:nvPr>
        </p:nvSpPr>
        <p:spPr>
          <a:xfrm>
            <a:off x="596900" y="1825625"/>
            <a:ext cx="11252200" cy="4351338"/>
          </a:xfrm>
        </p:spPr>
        <p:txBody>
          <a:bodyPr>
            <a:normAutofit/>
          </a:bodyPr>
          <a:lstStyle/>
          <a:p>
            <a:r>
              <a:rPr lang="en-US" dirty="0" smtClean="0"/>
              <a:t>Contract with </a:t>
            </a:r>
            <a:r>
              <a:rPr lang="en-US" dirty="0" err="1" smtClean="0"/>
              <a:t>Archivematica</a:t>
            </a:r>
            <a:r>
              <a:rPr lang="en-US" dirty="0" smtClean="0"/>
              <a:t> (</a:t>
            </a:r>
            <a:r>
              <a:rPr lang="en-US" dirty="0" err="1" smtClean="0"/>
              <a:t>Artefactual</a:t>
            </a:r>
            <a:r>
              <a:rPr lang="en-US" dirty="0" smtClean="0"/>
              <a:t>) for porting to Red Hat Linux</a:t>
            </a:r>
          </a:p>
          <a:p>
            <a:r>
              <a:rPr lang="en-US" dirty="0" smtClean="0"/>
              <a:t>Several European libraries. Earlier interest this possibility.  No consortium for footing bill.  Need for </a:t>
            </a:r>
            <a:r>
              <a:rPr lang="en-US" dirty="0"/>
              <a:t>s</a:t>
            </a:r>
            <a:r>
              <a:rPr lang="en-US" dirty="0" smtClean="0"/>
              <a:t>omeone to step to plate.</a:t>
            </a:r>
          </a:p>
          <a:p>
            <a:r>
              <a:rPr lang="en-US" dirty="0" smtClean="0"/>
              <a:t>Porting would involve several modules associated with </a:t>
            </a:r>
            <a:r>
              <a:rPr lang="en-US" dirty="0" err="1" smtClean="0"/>
              <a:t>Archivematica</a:t>
            </a:r>
            <a:r>
              <a:rPr lang="en-US" dirty="0" smtClean="0"/>
              <a:t> and as with D-Space this would involve a multi-year commitment</a:t>
            </a:r>
          </a:p>
          <a:p>
            <a:r>
              <a:rPr lang="en-US" dirty="0"/>
              <a:t>With porting we would be in same position as with Sierra/Single Server Set-up, D-Space (</a:t>
            </a:r>
            <a:r>
              <a:rPr lang="en-US" dirty="0" smtClean="0"/>
              <a:t>non-standard community and these challenges: cost)</a:t>
            </a:r>
          </a:p>
          <a:p>
            <a:r>
              <a:rPr lang="en-US" dirty="0" smtClean="0"/>
              <a:t>Leadership role though is possible (funding: Stanford: LOCCKS, MIT: DSPACE Models)</a:t>
            </a:r>
            <a:endParaRPr lang="en-US" dirty="0"/>
          </a:p>
        </p:txBody>
      </p:sp>
      <p:pic>
        <p:nvPicPr>
          <p:cNvPr id="4" name="Picture 3"/>
          <p:cNvPicPr>
            <a:picLocks noChangeAspect="1"/>
          </p:cNvPicPr>
          <p:nvPr/>
        </p:nvPicPr>
        <p:blipFill>
          <a:blip r:embed="rId2"/>
          <a:stretch>
            <a:fillRect/>
          </a:stretch>
        </p:blipFill>
        <p:spPr>
          <a:xfrm>
            <a:off x="4055189" y="5567363"/>
            <a:ext cx="3752850" cy="1219200"/>
          </a:xfrm>
          <a:prstGeom prst="rect">
            <a:avLst/>
          </a:prstGeom>
        </p:spPr>
      </p:pic>
    </p:spTree>
    <p:extLst>
      <p:ext uri="{BB962C8B-B14F-4D97-AF65-F5344CB8AC3E}">
        <p14:creationId xmlns:p14="http://schemas.microsoft.com/office/powerpoint/2010/main" val="3973494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3175" y="2615165"/>
            <a:ext cx="6302339" cy="1325563"/>
          </a:xfrm>
        </p:spPr>
        <p:txBody>
          <a:bodyPr/>
          <a:lstStyle/>
          <a:p>
            <a:r>
              <a:rPr lang="en-US" dirty="0" smtClean="0"/>
              <a:t>Questions, Comments</a:t>
            </a:r>
            <a:endParaRPr lang="en-US" dirty="0"/>
          </a:p>
        </p:txBody>
      </p:sp>
    </p:spTree>
    <p:extLst>
      <p:ext uri="{BB962C8B-B14F-4D97-AF65-F5344CB8AC3E}">
        <p14:creationId xmlns:p14="http://schemas.microsoft.com/office/powerpoint/2010/main" val="1434990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mn-lt"/>
              </a:rPr>
              <a:t>Further Documentation Available</a:t>
            </a:r>
            <a:endParaRPr lang="en-US" sz="3600" b="1" dirty="0">
              <a:latin typeface="+mn-lt"/>
            </a:endParaRPr>
          </a:p>
        </p:txBody>
      </p:sp>
      <p:sp>
        <p:nvSpPr>
          <p:cNvPr id="3" name="Content Placeholder 2"/>
          <p:cNvSpPr>
            <a:spLocks noGrp="1"/>
          </p:cNvSpPr>
          <p:nvPr>
            <p:ph idx="1"/>
          </p:nvPr>
        </p:nvSpPr>
        <p:spPr>
          <a:xfrm>
            <a:off x="1002587" y="1690688"/>
            <a:ext cx="9497602" cy="4918075"/>
          </a:xfrm>
        </p:spPr>
        <p:txBody>
          <a:bodyPr>
            <a:normAutofit/>
          </a:bodyPr>
          <a:lstStyle/>
          <a:p>
            <a:r>
              <a:rPr lang="en-US" dirty="0" err="1" smtClean="0"/>
              <a:t>Archivematica</a:t>
            </a:r>
            <a:r>
              <a:rPr lang="en-US" dirty="0" smtClean="0"/>
              <a:t> in the Library (Background Proposal).  Digital Preservation Working Group (January, 2016</a:t>
            </a:r>
            <a:r>
              <a:rPr lang="en-US" dirty="0" smtClean="0"/>
              <a:t>)</a:t>
            </a:r>
            <a:br>
              <a:rPr lang="en-US" dirty="0" smtClean="0"/>
            </a:br>
            <a:endParaRPr lang="en-US" dirty="0" smtClean="0"/>
          </a:p>
        </p:txBody>
      </p:sp>
    </p:spTree>
    <p:extLst>
      <p:ext uri="{BB962C8B-B14F-4D97-AF65-F5344CB8AC3E}">
        <p14:creationId xmlns:p14="http://schemas.microsoft.com/office/powerpoint/2010/main" val="3959135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33533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30713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TotalTime>
  <Words>475</Words>
  <Application>Microsoft Office PowerPoint</Application>
  <PresentationFormat>Widescreen</PresentationFormat>
  <Paragraphs>98</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Wingdings</vt:lpstr>
      <vt:lpstr>Office Theme</vt:lpstr>
      <vt:lpstr>Archivematica</vt:lpstr>
      <vt:lpstr>Archivematica: Open Source Digital Preservation System Software </vt:lpstr>
      <vt:lpstr>Archivematica Used By Larger List of Library ARL &amp; Community Users</vt:lpstr>
      <vt:lpstr>Archivematica Set-up</vt:lpstr>
      <vt:lpstr>Red Hat Linux Possibility</vt:lpstr>
      <vt:lpstr>Questions, Comments</vt:lpstr>
      <vt:lpstr>Further Documentation Available</vt:lpstr>
      <vt:lpstr>PowerPoint Presentation</vt:lpstr>
      <vt:lpstr>PowerPoint Presentation</vt:lpstr>
      <vt:lpstr>ARL Library Technology Perspectives</vt:lpstr>
      <vt:lpstr>PowerPoint Presentation</vt:lpstr>
      <vt:lpstr>Archivematica Set-up</vt:lpstr>
      <vt:lpstr>Expansion of Digital Media Lab </vt:lpstr>
      <vt:lpstr>Expanding Library Technology Human Resource Needs</vt:lpstr>
      <vt:lpstr>Interdivisional Synergies ADA Access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Texas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Uzwyshyn, Raymond J</dc:creator>
  <cp:lastModifiedBy>Uzwyshyn, Raymond J</cp:lastModifiedBy>
  <cp:revision>61</cp:revision>
  <cp:lastPrinted>2016-05-18T20:35:14Z</cp:lastPrinted>
  <dcterms:created xsi:type="dcterms:W3CDTF">2016-05-10T21:49:25Z</dcterms:created>
  <dcterms:modified xsi:type="dcterms:W3CDTF">2016-05-18T20:41:30Z</dcterms:modified>
</cp:coreProperties>
</file>