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1" r:id="rId4"/>
    <p:sldId id="263" r:id="rId5"/>
    <p:sldId id="265" r:id="rId6"/>
    <p:sldId id="260" r:id="rId7"/>
    <p:sldId id="271" r:id="rId8"/>
    <p:sldId id="269" r:id="rId9"/>
    <p:sldId id="259" r:id="rId10"/>
    <p:sldId id="258" r:id="rId11"/>
    <p:sldId id="266" r:id="rId12"/>
    <p:sldId id="272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5019090577902"/>
          <c:y val="1.8298420244639304E-3"/>
          <c:w val="0.71183177355741312"/>
          <c:h val="0.751093695835190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rgbClr val="C3D69B"/>
            </a:solidFill>
            <a:ln w="317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</c:v>
                </c:pt>
                <c:pt idx="1">
                  <c:v>49</c:v>
                </c:pt>
                <c:pt idx="2">
                  <c:v>57</c:v>
                </c:pt>
                <c:pt idx="3">
                  <c:v>57</c:v>
                </c:pt>
                <c:pt idx="4">
                  <c:v>76</c:v>
                </c:pt>
                <c:pt idx="5">
                  <c:v>77</c:v>
                </c:pt>
                <c:pt idx="6">
                  <c:v>92</c:v>
                </c:pt>
                <c:pt idx="7">
                  <c:v>108</c:v>
                </c:pt>
                <c:pt idx="8">
                  <c:v>108</c:v>
                </c:pt>
                <c:pt idx="9">
                  <c:v>172</c:v>
                </c:pt>
                <c:pt idx="10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6-42C1-B0C4-AD071E475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5271296"/>
        <c:axId val="105272832"/>
      </c:barChart>
      <c:catAx>
        <c:axId val="105271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Geneva"/>
                <a:cs typeface="Geneva"/>
              </a:defRPr>
            </a:pPr>
            <a:endParaRPr lang="en-US"/>
          </a:p>
        </c:txPr>
        <c:crossAx val="105272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5272832"/>
        <c:scaling>
          <c:orientation val="minMax"/>
          <c:max val="250"/>
        </c:scaling>
        <c:delete val="0"/>
        <c:axPos val="b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1" dirty="0"/>
                  <a:t>% </a:t>
                </a:r>
                <a:r>
                  <a:rPr lang="en-US" b="1" dirty="0" smtClean="0"/>
                  <a:t>Increase </a:t>
                </a:r>
                <a:r>
                  <a:rPr lang="en-US" b="1" dirty="0"/>
                  <a:t>in </a:t>
                </a:r>
                <a:r>
                  <a:rPr lang="en-US" b="1" dirty="0" smtClean="0"/>
                  <a:t>Citations </a:t>
                </a:r>
                <a:r>
                  <a:rPr lang="en-US" b="1" dirty="0"/>
                  <a:t>with Open Access</a:t>
                </a:r>
              </a:p>
            </c:rich>
          </c:tx>
          <c:layout>
            <c:manualLayout>
              <c:xMode val="edge"/>
              <c:yMode val="edge"/>
              <c:x val="0.30656828452213447"/>
              <c:y val="0.85481599931468222"/>
            </c:manualLayout>
          </c:layout>
          <c:overlay val="0"/>
          <c:spPr>
            <a:noFill/>
            <a:ln w="254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Geneva"/>
                <a:cs typeface="Geneva"/>
              </a:defRPr>
            </a:pPr>
            <a:endParaRPr lang="en-US"/>
          </a:p>
        </c:txPr>
        <c:crossAx val="105271296"/>
        <c:crosses val="autoZero"/>
        <c:crossBetween val="between"/>
      </c:valAx>
      <c:spPr>
        <a:noFill/>
        <a:ln w="12702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868DF-E362-480F-8500-5E3ACF8497F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307F-204B-4502-896B-77327DB6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5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340A-3B91-4FD2-8333-9CD3158A6B22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_U15@txstate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7cczDBZV3ts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st25@txstate.edu" TargetMode="External"/><Relationship Id="rId3" Type="http://schemas.openxmlformats.org/officeDocument/2006/relationships/hyperlink" Target="mailto:tp09@txstate.edu" TargetMode="External"/><Relationship Id="rId7" Type="http://schemas.openxmlformats.org/officeDocument/2006/relationships/hyperlink" Target="mailto:jh201@txstate.edu" TargetMode="External"/><Relationship Id="rId2" Type="http://schemas.openxmlformats.org/officeDocument/2006/relationships/hyperlink" Target="mailto:r_u15@txstat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_l408@txstate.edu" TargetMode="External"/><Relationship Id="rId5" Type="http://schemas.openxmlformats.org/officeDocument/2006/relationships/hyperlink" Target="mailto:jeremy.moore@txstate.edu" TargetMode="External"/><Relationship Id="rId4" Type="http://schemas.openxmlformats.org/officeDocument/2006/relationships/hyperlink" Target="mailto:ginger.Williams@txstate.ed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h201@txstate.ed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tal.library.txstate.edu/" TargetMode="External"/><Relationship Id="rId4" Type="http://schemas.openxmlformats.org/officeDocument/2006/relationships/hyperlink" Target="mailto:sst25@txstate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jeremy.moore@tx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exhibits.library.txstate.edu/thewittliffcollections/exhibits/show/santiago-tafolla-collection/rev-tafolla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exhibits.library.txstate.edu/univarchives/exhibits/show/pedago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rary.txstate.edu/about/departments/dws/faculty-digitization.html" TargetMode="External"/><Relationship Id="rId5" Type="http://schemas.openxmlformats.org/officeDocument/2006/relationships/hyperlink" Target="http://exhibits.library.txstate.edu/thewittliffcollections/exhibits/show/the-national-tour-of-texas" TargetMode="External"/><Relationship Id="rId4" Type="http://schemas.openxmlformats.org/officeDocument/2006/relationships/hyperlink" Target="http://exhibits.library.txstate.edu/thewittliffcollections/exhibits/show/severo-perez/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thedat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tdl.org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78" y="304800"/>
            <a:ext cx="8763422" cy="147002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Division of Collections</a:t>
            </a:r>
            <a:r>
              <a:rPr lang="en-US" sz="3200" b="1" dirty="0"/>
              <a:t> </a:t>
            </a:r>
            <a:r>
              <a:rPr lang="en-US" sz="3200" b="1" dirty="0" smtClean="0"/>
              <a:t>and Digital Services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dirty="0" err="1" smtClean="0"/>
              <a:t>Services</a:t>
            </a:r>
            <a:r>
              <a:rPr lang="en-US" sz="3200" b="1" dirty="0" smtClean="0"/>
              <a:t> for Faculty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6472" y="5823438"/>
            <a:ext cx="6400800" cy="17526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Ray Uzwyshyn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Director, Collections and Digital Services</a:t>
            </a:r>
          </a:p>
          <a:p>
            <a:r>
              <a:rPr lang="en-US" sz="1400" dirty="0" smtClean="0"/>
              <a:t>Texas State University Library</a:t>
            </a:r>
            <a:br>
              <a:rPr lang="en-US" sz="1400" dirty="0" smtClean="0"/>
            </a:br>
            <a:r>
              <a:rPr lang="en-US" sz="1400" dirty="0" smtClean="0">
                <a:hlinkClick r:id="rId2"/>
              </a:rPr>
              <a:t>R_U15@txstate.edu</a:t>
            </a:r>
            <a:r>
              <a:rPr lang="en-US" sz="1400" dirty="0" smtClean="0"/>
              <a:t>, (512) 245-5687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1" y="1902429"/>
            <a:ext cx="2793889" cy="190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9" y="4343400"/>
            <a:ext cx="2743230" cy="2353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2429"/>
            <a:ext cx="4595323" cy="21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13" y="685800"/>
            <a:ext cx="8078788" cy="990600"/>
          </a:xfrm>
        </p:spPr>
        <p:txBody>
          <a:bodyPr>
            <a:noAutofit/>
          </a:bodyPr>
          <a:lstStyle/>
          <a:p>
            <a:r>
              <a:rPr lang="en-US" altLang="en-US" sz="2800" b="1" dirty="0" smtClean="0"/>
              <a:t>Hybrid Research Tools  (Pilot Year 2) </a:t>
            </a:r>
            <a:br>
              <a:rPr lang="en-US" altLang="en-US" sz="2800" b="1" dirty="0" smtClean="0"/>
            </a:br>
            <a:r>
              <a:rPr lang="en-US" altLang="en-US" sz="2800" dirty="0" smtClean="0"/>
              <a:t>SAAS + Content Database </a:t>
            </a:r>
            <a:br>
              <a:rPr lang="en-US" altLang="en-US" sz="2800" dirty="0" smtClean="0"/>
            </a:br>
            <a:endParaRPr lang="en-US" sz="2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6388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1800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9" y="2006450"/>
            <a:ext cx="2881187" cy="162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12" y="2312987"/>
            <a:ext cx="101441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6172200" y="2634456"/>
            <a:ext cx="1898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14100"/>
              </a:buClr>
              <a:buSzPct val="150000"/>
              <a:buFont typeface="Times" charset="0"/>
              <a:buChar char="•"/>
              <a:defRPr sz="2400" b="1">
                <a:solidFill>
                  <a:srgbClr val="6C0B5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 dirty="0" smtClean="0">
                <a:solidFill>
                  <a:schemeClr val="tx1"/>
                </a:solidFill>
              </a:rPr>
              <a:t>Reading List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pic>
        <p:nvPicPr>
          <p:cNvPr id="2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55" y="4295279"/>
            <a:ext cx="3003370" cy="25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388" y="3632348"/>
            <a:ext cx="105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5"/>
              </a:rPr>
              <a:t>Browzine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3660748"/>
            <a:ext cx="25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Academic Journals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654602"/>
            <a:ext cx="371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Library Content + LMS (TRACS)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Comments/Questions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800" b="1" dirty="0"/>
              <a:t>Contacts</a:t>
            </a:r>
            <a:br>
              <a:rPr lang="en-US" sz="4800" b="1" dirty="0"/>
            </a:br>
            <a:endParaRPr lang="en-US" sz="4800" b="1" dirty="0"/>
          </a:p>
          <a:p>
            <a:r>
              <a:rPr lang="en-US" b="1" dirty="0"/>
              <a:t>Ray Uzwyshyn</a:t>
            </a:r>
            <a:r>
              <a:rPr lang="en-US" dirty="0"/>
              <a:t>, Dir. Coll. and Digital Services, </a:t>
            </a:r>
            <a:r>
              <a:rPr lang="en-US" dirty="0">
                <a:hlinkClick r:id="rId2"/>
              </a:rPr>
              <a:t>r_u15@txstate.edu</a:t>
            </a:r>
            <a:endParaRPr lang="en-US" dirty="0"/>
          </a:p>
          <a:p>
            <a:r>
              <a:rPr lang="en-US" b="1" dirty="0"/>
              <a:t>Todd Peters</a:t>
            </a:r>
            <a:r>
              <a:rPr lang="en-US" dirty="0"/>
              <a:t>, Head Digital and Web Services, </a:t>
            </a:r>
            <a:r>
              <a:rPr lang="en-US" dirty="0">
                <a:hlinkClick r:id="rId3"/>
              </a:rPr>
              <a:t>tp09@txstate.edu</a:t>
            </a:r>
            <a:endParaRPr lang="en-US" dirty="0"/>
          </a:p>
          <a:p>
            <a:r>
              <a:rPr lang="en-US" b="1" dirty="0"/>
              <a:t>Ginger Williams</a:t>
            </a:r>
            <a:r>
              <a:rPr lang="en-US" dirty="0"/>
              <a:t>, (Head, Acquisitions)  </a:t>
            </a:r>
            <a:r>
              <a:rPr lang="en-US" dirty="0">
                <a:hlinkClick r:id="rId4"/>
              </a:rPr>
              <a:t>ginger.Williams@txstate.edu</a:t>
            </a:r>
            <a:r>
              <a:rPr lang="en-US" dirty="0"/>
              <a:t> </a:t>
            </a:r>
          </a:p>
          <a:p>
            <a:r>
              <a:rPr lang="en-US" b="1" dirty="0"/>
              <a:t>Jeremy Moore</a:t>
            </a:r>
            <a:r>
              <a:rPr lang="en-US" dirty="0"/>
              <a:t>, Digital Media Specialist, </a:t>
            </a:r>
            <a:r>
              <a:rPr lang="en-US" dirty="0">
                <a:hlinkClick r:id="rId5"/>
              </a:rPr>
              <a:t>jeremy.moore@txstate.edu</a:t>
            </a:r>
            <a:endParaRPr lang="en-US" dirty="0"/>
          </a:p>
          <a:p>
            <a:r>
              <a:rPr lang="en-US" b="1" dirty="0"/>
              <a:t>Jason Long,</a:t>
            </a:r>
            <a:r>
              <a:rPr lang="en-US" dirty="0"/>
              <a:t> Library Programmer, </a:t>
            </a:r>
            <a:r>
              <a:rPr lang="en-US" dirty="0">
                <a:hlinkClick r:id="rId6"/>
              </a:rPr>
              <a:t>j_l408@txstate.edu</a:t>
            </a:r>
            <a:r>
              <a:rPr lang="en-US" dirty="0"/>
              <a:t>  </a:t>
            </a:r>
          </a:p>
          <a:p>
            <a:r>
              <a:rPr lang="en-US" b="1" dirty="0"/>
              <a:t>Jeanne Hazzard</a:t>
            </a:r>
            <a:r>
              <a:rPr lang="en-US" dirty="0"/>
              <a:t>, Digital Collections Librarian, </a:t>
            </a:r>
            <a:r>
              <a:rPr lang="en-US" dirty="0">
                <a:hlinkClick r:id="rId7"/>
              </a:rPr>
              <a:t>jh201@txstate.edu</a:t>
            </a:r>
            <a:r>
              <a:rPr lang="en-US" dirty="0"/>
              <a:t>  </a:t>
            </a:r>
          </a:p>
          <a:p>
            <a:r>
              <a:rPr lang="en-US" b="1" dirty="0"/>
              <a:t>Stephanie Towery</a:t>
            </a:r>
            <a:r>
              <a:rPr lang="en-US" dirty="0"/>
              <a:t>, Copyright Officer, </a:t>
            </a:r>
            <a:r>
              <a:rPr lang="en-US" dirty="0">
                <a:hlinkClick r:id="rId8"/>
              </a:rPr>
              <a:t>sst25@txstate.edu</a:t>
            </a:r>
            <a:endParaRPr lang="en-US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5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12100" cy="914400"/>
          </a:xfrm>
        </p:spPr>
        <p:txBody>
          <a:bodyPr>
            <a:normAutofit/>
          </a:bodyPr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dirty="0" smtClean="0"/>
              <a:t>Percent Increase </a:t>
            </a:r>
            <a:r>
              <a:rPr lang="en-US" sz="2400" b="1" dirty="0"/>
              <a:t>in </a:t>
            </a:r>
            <a:r>
              <a:rPr lang="en-US" sz="2400" b="1" dirty="0" smtClean="0"/>
              <a:t>Article Citations by Discipline</a:t>
            </a:r>
            <a:br>
              <a:rPr lang="en-US" sz="2400" b="1" dirty="0" smtClean="0"/>
            </a:br>
            <a:r>
              <a:rPr lang="en-US" sz="2400" b="1" dirty="0" smtClean="0"/>
              <a:t>with </a:t>
            </a:r>
            <a:r>
              <a:rPr lang="en-US" sz="2400" b="1" dirty="0"/>
              <a:t>Open </a:t>
            </a:r>
            <a:r>
              <a:rPr lang="en-US" sz="2400" b="1" dirty="0" smtClean="0"/>
              <a:t>Access Online Availability</a:t>
            </a:r>
            <a:endParaRPr lang="en-US" sz="2400" b="1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96651"/>
              </p:ext>
            </p:extLst>
          </p:nvPr>
        </p:nvGraphicFramePr>
        <p:xfrm>
          <a:off x="547688" y="1890713"/>
          <a:ext cx="8226425" cy="350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68638" y="5486400"/>
            <a:ext cx="50990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b="1" dirty="0">
                <a:latin typeface="+mn-lt"/>
                <a:ea typeface="ＭＳ Ｐゴシック" charset="0"/>
                <a:cs typeface="ＭＳ Ｐゴシック" charset="0"/>
              </a:rPr>
              <a:t>Range = 36%-</a:t>
            </a:r>
            <a:r>
              <a:rPr lang="en-GB" sz="1400" b="1" dirty="0" smtClean="0">
                <a:latin typeface="+mn-lt"/>
                <a:ea typeface="ＭＳ Ｐゴシック" charset="0"/>
                <a:cs typeface="ＭＳ Ｐゴシック" charset="0"/>
              </a:rPr>
              <a:t>250%</a:t>
            </a:r>
            <a:endParaRPr lang="en-GB" sz="1400" b="1" dirty="0">
              <a:latin typeface="+mn-lt"/>
              <a:ea typeface="ＭＳ Ｐゴシック" charset="0"/>
              <a:cs typeface="ＭＳ Ｐゴシック" charset="0"/>
            </a:endParaRPr>
          </a:p>
          <a:p>
            <a:pPr algn="r">
              <a:defRPr/>
            </a:pP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(Data: </a:t>
            </a:r>
            <a:r>
              <a:rPr lang="en-GB" sz="1400" dirty="0" err="1">
                <a:latin typeface="+mn-lt"/>
                <a:ea typeface="ＭＳ Ｐゴシック" charset="0"/>
                <a:cs typeface="ＭＳ Ｐゴシック" charset="0"/>
              </a:rPr>
              <a:t>Stevan</a:t>
            </a: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400" dirty="0" err="1">
                <a:latin typeface="+mn-lt"/>
                <a:ea typeface="ＭＳ Ｐゴシック" charset="0"/>
                <a:cs typeface="ＭＳ Ｐゴシック" charset="0"/>
              </a:rPr>
              <a:t>Harnad</a:t>
            </a: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 and </a:t>
            </a:r>
            <a:r>
              <a:rPr lang="en-GB" sz="1400" dirty="0" smtClean="0">
                <a:ea typeface="ＭＳ Ｐゴシック" charset="0"/>
                <a:cs typeface="ＭＳ Ｐゴシック" charset="0"/>
              </a:rPr>
              <a:t>Heather Joseph, 2014</a:t>
            </a:r>
            <a:r>
              <a:rPr lang="en-GB" sz="1600" dirty="0" smtClean="0">
                <a:latin typeface="+mn-lt"/>
                <a:ea typeface="ＭＳ Ｐゴシック" charset="0"/>
                <a:cs typeface="ＭＳ Ｐゴシック" charset="0"/>
              </a:rPr>
              <a:t>)</a:t>
            </a:r>
            <a:endParaRPr lang="en-GB" sz="1600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Digitization Services for Faculty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1830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1) </a:t>
            </a:r>
            <a:r>
              <a:rPr lang="en-US" sz="2400" b="1" dirty="0" smtClean="0"/>
              <a:t>Digital Access </a:t>
            </a:r>
            <a:r>
              <a:rPr lang="en-US" sz="2400" b="1" dirty="0"/>
              <a:t>Services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Online </a:t>
            </a:r>
            <a:r>
              <a:rPr lang="en-US" sz="1600" dirty="0"/>
              <a:t>Institutional </a:t>
            </a:r>
            <a:r>
              <a:rPr lang="en-US" sz="1600" dirty="0" smtClean="0"/>
              <a:t>Repository For </a:t>
            </a:r>
            <a:r>
              <a:rPr lang="en-US" sz="1600" dirty="0" smtClean="0"/>
              <a:t>Faculty Publications, ETD </a:t>
            </a:r>
            <a:r>
              <a:rPr lang="en-US" sz="1600" dirty="0"/>
              <a:t>Submission </a:t>
            </a:r>
            <a:br>
              <a:rPr lang="en-US" sz="1600" dirty="0"/>
            </a:br>
            <a:r>
              <a:rPr lang="en-US" sz="1600" dirty="0"/>
              <a:t>&amp; Archiving</a:t>
            </a:r>
            <a:r>
              <a:rPr lang="en-US" sz="1600" dirty="0" smtClean="0"/>
              <a:t>, </a:t>
            </a:r>
            <a:r>
              <a:rPr lang="en-US" sz="1600" dirty="0"/>
              <a:t>Digital </a:t>
            </a:r>
            <a:r>
              <a:rPr lang="en-US" sz="1600" dirty="0" smtClean="0"/>
              <a:t>Projects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pPr marL="0" indent="0">
              <a:buNone/>
            </a:pPr>
            <a:r>
              <a:rPr lang="en-US" sz="2000" b="1" dirty="0" smtClean="0"/>
              <a:t>2) </a:t>
            </a:r>
            <a:r>
              <a:rPr lang="en-US" sz="2400" b="1" dirty="0" smtClean="0"/>
              <a:t>Scanning, Metadata For Digital Preservation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Scanning </a:t>
            </a:r>
            <a:r>
              <a:rPr lang="en-US" sz="1600" dirty="0" smtClean="0"/>
              <a:t>Services </a:t>
            </a:r>
            <a:r>
              <a:rPr lang="en-US" sz="1600" dirty="0" smtClean="0"/>
              <a:t>and Metadata Schema/applications for Projects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3) </a:t>
            </a:r>
            <a:r>
              <a:rPr lang="en-US" sz="2400" b="1" dirty="0" smtClean="0"/>
              <a:t>Creation of Digital </a:t>
            </a:r>
            <a:r>
              <a:rPr lang="en-US" sz="2400" b="1" dirty="0" smtClean="0"/>
              <a:t>Libraries &amp; Online Archives </a:t>
            </a:r>
            <a:br>
              <a:rPr lang="en-US" sz="2400" b="1" dirty="0" smtClean="0"/>
            </a:br>
            <a:r>
              <a:rPr lang="en-US" sz="1600" dirty="0"/>
              <a:t>Building Online Exhibits and Digital Archives/Libraries </a:t>
            </a:r>
            <a:br>
              <a:rPr lang="en-US" sz="1600" dirty="0"/>
            </a:br>
            <a:r>
              <a:rPr lang="en-US" sz="1600" dirty="0" smtClean="0"/>
              <a:t>Online </a:t>
            </a:r>
            <a:r>
              <a:rPr lang="en-US" sz="1600" dirty="0" smtClean="0"/>
              <a:t>Research</a:t>
            </a:r>
            <a:r>
              <a:rPr lang="en-US" sz="1600" dirty="0"/>
              <a:t> </a:t>
            </a:r>
            <a:r>
              <a:rPr lang="en-US" sz="1600" dirty="0" smtClean="0"/>
              <a:t>projects, Grant Partnership Opportunities,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977596" cy="29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82" y="4724400"/>
            <a:ext cx="1490231" cy="140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867" y="70366"/>
            <a:ext cx="8851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Institutional Repository </a:t>
            </a:r>
            <a:r>
              <a:rPr lang="en-US" sz="2000" b="1" dirty="0" smtClean="0"/>
              <a:t>(MIT, D-Space)</a:t>
            </a:r>
            <a:endParaRPr lang="en-US" sz="2000" b="1" dirty="0"/>
          </a:p>
        </p:txBody>
      </p:sp>
      <p:pic>
        <p:nvPicPr>
          <p:cNvPr id="5" name="Picture 3" descr="C:\Users\R_U15\Desktop\SlideforSarah\DigitalReposi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" y="2057400"/>
            <a:ext cx="5879224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2057400"/>
            <a:ext cx="3048000" cy="452428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b="1" dirty="0" smtClean="0"/>
              <a:t>Larger </a:t>
            </a:r>
            <a:r>
              <a:rPr lang="en-US" b="1" dirty="0" smtClean="0"/>
              <a:t>Idea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Enabling Faculty Research </a:t>
            </a:r>
            <a:r>
              <a:rPr lang="en-US" dirty="0" smtClean="0"/>
              <a:t>Online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Open Access to</a:t>
            </a:r>
            <a:br>
              <a:rPr lang="en-US" dirty="0" smtClean="0"/>
            </a:br>
            <a:r>
              <a:rPr lang="en-US" dirty="0" smtClean="0"/>
              <a:t>Research Scholarship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Grant Compliance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Raising </a:t>
            </a:r>
            <a:r>
              <a:rPr lang="en-US" dirty="0" smtClean="0"/>
              <a:t>Research Visibility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Jeanne Hazzard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Digital Collections Librarian</a:t>
            </a:r>
          </a:p>
          <a:p>
            <a:r>
              <a:rPr lang="en-US" dirty="0" smtClean="0">
                <a:hlinkClick r:id="rId4"/>
              </a:rPr>
              <a:t>Stephanie </a:t>
            </a:r>
            <a:r>
              <a:rPr lang="en-US" dirty="0" smtClean="0">
                <a:hlinkClick r:id="rId4"/>
              </a:rPr>
              <a:t>Towery</a:t>
            </a:r>
            <a:r>
              <a:rPr lang="en-US" dirty="0" smtClean="0"/>
              <a:t>, JD</a:t>
            </a:r>
            <a:br>
              <a:rPr lang="en-US" dirty="0" smtClean="0"/>
            </a:br>
            <a:r>
              <a:rPr lang="en-US" dirty="0" smtClean="0"/>
              <a:t>Copyright Officer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00809" y="919305"/>
            <a:ext cx="337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https://digital.library.txstate.edu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56583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Faculty </a:t>
            </a:r>
            <a:r>
              <a:rPr lang="en-US" dirty="0" smtClean="0"/>
              <a:t>publications</a:t>
            </a:r>
            <a:r>
              <a:rPr lang="en-US" dirty="0"/>
              <a:t>, </a:t>
            </a:r>
            <a:r>
              <a:rPr lang="en-US" dirty="0" smtClean="0"/>
              <a:t>white </a:t>
            </a:r>
            <a:r>
              <a:rPr lang="en-US" dirty="0"/>
              <a:t>papers, </a:t>
            </a:r>
            <a:r>
              <a:rPr lang="en-US" dirty="0" smtClean="0"/>
              <a:t>preprints</a:t>
            </a:r>
            <a:r>
              <a:rPr lang="en-US" dirty="0"/>
              <a:t>, theses, dissertations, working projects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0600" y="1676399"/>
            <a:ext cx="4038600" cy="44153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Museum Level </a:t>
            </a:r>
            <a:r>
              <a:rPr lang="en-US" sz="2400" dirty="0" smtClean="0"/>
              <a:t>Setup: Digital </a:t>
            </a:r>
            <a:r>
              <a:rPr lang="en-US" sz="2400" dirty="0"/>
              <a:t>Transitions </a:t>
            </a:r>
            <a:r>
              <a:rPr lang="en-US" sz="2400" dirty="0" smtClean="0"/>
              <a:t>Imaging &amp; OCR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Books </a:t>
            </a:r>
            <a:r>
              <a:rPr lang="en-US" sz="2400" dirty="0"/>
              <a:t>&amp;  Journal </a:t>
            </a:r>
            <a:r>
              <a:rPr lang="en-US" sz="2400" dirty="0" smtClean="0"/>
              <a:t>digitization, </a:t>
            </a:r>
            <a:r>
              <a:rPr lang="en-US" sz="2400" dirty="0"/>
              <a:t>rare </a:t>
            </a:r>
            <a:r>
              <a:rPr lang="en-US" sz="2400" dirty="0" smtClean="0"/>
              <a:t>materials, 3D Objects, Posters </a:t>
            </a:r>
            <a:r>
              <a:rPr lang="en-US" sz="2400" dirty="0"/>
              <a:t>&amp; </a:t>
            </a:r>
            <a:r>
              <a:rPr lang="en-US" sz="2400" dirty="0" smtClean="0"/>
              <a:t>Maps, Audio </a:t>
            </a:r>
            <a:r>
              <a:rPr lang="en-US" sz="2400" dirty="0"/>
              <a:t>and </a:t>
            </a:r>
            <a:r>
              <a:rPr lang="en-US" sz="2400" dirty="0" smtClean="0"/>
              <a:t>Video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Spectrum of Software, Programming Possibilities: (Proven team) Digital </a:t>
            </a:r>
            <a:r>
              <a:rPr lang="en-US" sz="2400" dirty="0" smtClean="0"/>
              <a:t>Libraries/Online Archives, Digital Exhibits, More Technologically Complex Projects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200" dirty="0" smtClean="0">
              <a:hlinkClick r:id="rId2"/>
            </a:endParaRPr>
          </a:p>
          <a:p>
            <a:pPr marL="0" indent="0">
              <a:buNone/>
            </a:pPr>
            <a:endParaRPr lang="en-US" sz="2200" dirty="0">
              <a:hlinkClick r:id="rId2"/>
            </a:endParaRPr>
          </a:p>
          <a:p>
            <a:pPr marL="0" indent="0">
              <a:buNone/>
            </a:pPr>
            <a:endParaRPr lang="en-US" sz="2200" dirty="0" smtClean="0">
              <a:hlinkClick r:id=""/>
            </a:endParaRPr>
          </a:p>
        </p:txBody>
      </p:sp>
      <p:pic>
        <p:nvPicPr>
          <p:cNvPr id="5" name="Picture 2" descr="C:\Users\R_U15\Desktop\FacultyDigitizationServices\dwsdigl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399"/>
            <a:ext cx="3200400" cy="21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_U15\Desktop\FacultyDigitizationServices\epsonsc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114803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3615" y="381000"/>
            <a:ext cx="8470268" cy="107718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3200" dirty="0" err="1" smtClean="0"/>
              <a:t>Alkek</a:t>
            </a:r>
            <a:r>
              <a:rPr lang="en-US" sz="3200" dirty="0" smtClean="0"/>
              <a:t> Digitization &amp; Web Services Unit</a:t>
            </a:r>
            <a:endParaRPr lang="en-US" sz="3200" dirty="0"/>
          </a:p>
          <a:p>
            <a:pPr algn="ctr"/>
            <a:r>
              <a:rPr lang="en-US" sz="3200" dirty="0" smtClean="0"/>
              <a:t>Spectrum of Hardware &amp; Software Possibilities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58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28600" y="2833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Research </a:t>
            </a:r>
            <a:r>
              <a:rPr lang="en-US" sz="3600" dirty="0" smtClean="0"/>
              <a:t>Projects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Prototypes, Grant Partnerships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33800" y="2209800"/>
            <a:ext cx="5736336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Digitization Projects FY15 – FY16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100" dirty="0" err="1" smtClean="0">
                <a:hlinkClick r:id="rId2"/>
              </a:rPr>
              <a:t>Pedagogs</a:t>
            </a:r>
            <a:r>
              <a:rPr lang="en-US" sz="2100" dirty="0" smtClean="0"/>
              <a:t> </a:t>
            </a:r>
            <a:r>
              <a:rPr lang="en-US" sz="1600" dirty="0" smtClean="0"/>
              <a:t>University Yearbooks 1900-2000’s, Cormac McCarthy’s Blood Meridian,  </a:t>
            </a:r>
            <a:r>
              <a:rPr lang="en-US" sz="1600" dirty="0" err="1" smtClean="0"/>
              <a:t>Wittliff</a:t>
            </a:r>
            <a:endParaRPr lang="en-US" sz="1600" dirty="0"/>
          </a:p>
          <a:p>
            <a:r>
              <a:rPr lang="en-US" sz="2100" dirty="0" smtClean="0">
                <a:hlinkClick r:id="rId3"/>
              </a:rPr>
              <a:t>Santiago </a:t>
            </a:r>
            <a:r>
              <a:rPr lang="en-US" sz="2100" dirty="0" err="1" smtClean="0">
                <a:hlinkClick r:id="rId3"/>
              </a:rPr>
              <a:t>Tafolla</a:t>
            </a:r>
            <a:r>
              <a:rPr lang="en-US" sz="2100" dirty="0" smtClean="0"/>
              <a:t>: </a:t>
            </a:r>
            <a:r>
              <a:rPr lang="en-US" sz="1600" dirty="0" smtClean="0"/>
              <a:t>Mexican Amer. Confederate </a:t>
            </a:r>
            <a:r>
              <a:rPr lang="en-US" sz="1600" dirty="0" smtClean="0"/>
              <a:t>Soldier</a:t>
            </a:r>
            <a:endParaRPr lang="en-US" sz="1600" dirty="0" smtClean="0"/>
          </a:p>
          <a:p>
            <a:r>
              <a:rPr lang="en-US" sz="2000" dirty="0" err="1" smtClean="0">
                <a:hlinkClick r:id="rId4"/>
              </a:rPr>
              <a:t>Severo</a:t>
            </a:r>
            <a:r>
              <a:rPr lang="en-US" sz="2000" dirty="0" smtClean="0">
                <a:hlinkClick r:id="rId4"/>
              </a:rPr>
              <a:t> Perez: And the Earth Did not Swallow Them </a:t>
            </a:r>
            <a:r>
              <a:rPr lang="en-US" sz="1600" dirty="0" smtClean="0"/>
              <a:t>(Digital Video, online Exhibit, Digital </a:t>
            </a:r>
            <a:r>
              <a:rPr lang="en-US" sz="1600" dirty="0" smtClean="0"/>
              <a:t>Archive, multimedia)</a:t>
            </a:r>
            <a:endParaRPr lang="en-US" sz="1600" dirty="0" smtClean="0"/>
          </a:p>
          <a:p>
            <a:r>
              <a:rPr lang="en-US" sz="2000" dirty="0" smtClean="0">
                <a:hlinkClick r:id="rId5"/>
              </a:rPr>
              <a:t>Dick </a:t>
            </a:r>
            <a:r>
              <a:rPr lang="en-US" sz="2000" dirty="0" err="1" smtClean="0">
                <a:hlinkClick r:id="rId5"/>
              </a:rPr>
              <a:t>Reavis</a:t>
            </a:r>
            <a:r>
              <a:rPr lang="en-US" sz="2000" dirty="0" smtClean="0">
                <a:hlinkClick r:id="rId5"/>
              </a:rPr>
              <a:t>: National Tour of Texas</a:t>
            </a:r>
            <a:br>
              <a:rPr lang="en-US" sz="2000" dirty="0" smtClean="0">
                <a:hlinkClick r:id="rId5"/>
              </a:rPr>
            </a:br>
            <a:r>
              <a:rPr lang="en-US" sz="1600" dirty="0" smtClean="0"/>
              <a:t>(Interactive GIS, Digital Video, Online Exhibit and Digital Archives)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>
                <a:hlinkClick r:id="rId6"/>
              </a:rPr>
              <a:t>Faculty Digitization Proposals/Partnerships</a:t>
            </a:r>
            <a:endParaRPr lang="en-US" sz="2000" dirty="0"/>
          </a:p>
        </p:txBody>
      </p:sp>
      <p:pic>
        <p:nvPicPr>
          <p:cNvPr id="6" name="Picture 2" descr="C:\Users\R_U15\Desktop\Tafol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830"/>
            <a:ext cx="1178016" cy="17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3030"/>
            <a:ext cx="3362510" cy="2884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426341"/>
            <a:ext cx="33625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36" y="152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Texas Online Data Repository Initiative</a:t>
            </a:r>
            <a:br>
              <a:rPr lang="en-US" altLang="en-US" sz="3600" dirty="0" smtClean="0"/>
            </a:br>
            <a:r>
              <a:rPr lang="en-US" altLang="en-US" sz="2000" b="1" dirty="0" smtClean="0"/>
              <a:t>Sept. 2015 -  Dec. 2016</a:t>
            </a:r>
            <a:r>
              <a:rPr lang="en-US" altLang="en-US" sz="2200" b="1" dirty="0" smtClean="0"/>
              <a:t/>
            </a:r>
            <a:br>
              <a:rPr lang="en-US" altLang="en-US" sz="2200" b="1" dirty="0" smtClean="0"/>
            </a:br>
            <a:endParaRPr lang="en-US" sz="2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80" y="1676400"/>
            <a:ext cx="427973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14100"/>
              </a:buClr>
              <a:buSzPct val="150000"/>
              <a:buFont typeface="Times" charset="0"/>
              <a:buChar char="•"/>
              <a:defRPr sz="2400" b="1">
                <a:solidFill>
                  <a:srgbClr val="6C0B5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ClrTx/>
              <a:buSz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Texas Data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Repository</a:t>
            </a: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</a:br>
            <a:endParaRPr lang="en-US" altLang="en-US" sz="1800" b="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0" dirty="0" err="1" smtClean="0">
                <a:solidFill>
                  <a:srgbClr val="000000"/>
                </a:solidFill>
                <a:latin typeface="Calibri" pitchFamily="34" charset="0"/>
              </a:rPr>
              <a:t>Consortial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 initiative/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software </a:t>
            </a: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framework that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enables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universities across Texas with regards to </a:t>
            </a: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research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data </a:t>
            </a:r>
          </a:p>
          <a:p>
            <a:pPr marL="285750" indent="-285750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Allows </a:t>
            </a: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sharing, control, persistent data citation, publishing and management</a:t>
            </a:r>
          </a:p>
          <a:p>
            <a:pPr eaLnBrk="1" hangingPunct="1">
              <a:buClrTx/>
              <a:buSzTx/>
              <a:buFont typeface="Arial" pitchFamily="34" charset="0"/>
              <a:buNone/>
            </a:pP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Soft launch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, September –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Nov.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2016</a:t>
            </a:r>
            <a:b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Research Data Symposium 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- Nov.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15-16  </a:t>
            </a: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Official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launch  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- December 1</a:t>
            </a:r>
            <a:r>
              <a:rPr lang="en-US" altLang="en-US" sz="1600" baseline="30000" dirty="0" smtClean="0">
                <a:solidFill>
                  <a:srgbClr val="000000"/>
                </a:solidFill>
                <a:latin typeface="Calibri" pitchFamily="34" charset="0"/>
              </a:rPr>
              <a:t>st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, 2016 </a:t>
            </a:r>
            <a:endParaRPr lang="en-US" altLang="en-US" sz="1600" b="0" dirty="0">
              <a:solidFill>
                <a:srgbClr val="000000"/>
              </a:solidFill>
              <a:latin typeface="Calibri" pitchFamily="34" charset="0"/>
              <a:hlinkClick r:id="rId2"/>
            </a:endParaRPr>
          </a:p>
          <a:p>
            <a:pPr eaLnBrk="1" hangingPunct="1">
              <a:buClrTx/>
              <a:buSzTx/>
              <a:buFont typeface="Arial" pitchFamily="34" charset="0"/>
              <a:buNone/>
            </a:pPr>
            <a:endParaRPr lang="en-US" altLang="en-US" sz="18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2" descr="The Dataverse Networ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89402"/>
            <a:ext cx="5677442" cy="116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3301748"/>
            <a:ext cx="335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14100"/>
              </a:buClr>
              <a:buSzPct val="150000"/>
              <a:buFont typeface="Times" charset="0"/>
              <a:buChar char="•"/>
              <a:defRPr sz="2400" b="1">
                <a:solidFill>
                  <a:srgbClr val="6C0B5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Grant Compliance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289" y="1652081"/>
            <a:ext cx="50552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9144000" cy="5596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6143007"/>
            <a:ext cx="2052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Landing Page: 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://data.tdl.org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" b="5915"/>
          <a:stretch/>
        </p:blipFill>
        <p:spPr>
          <a:xfrm>
            <a:off x="229997" y="2209800"/>
            <a:ext cx="8899412" cy="3886200"/>
          </a:xfrm>
          <a:prstGeom prst="rect">
            <a:avLst/>
          </a:prstGeom>
        </p:spPr>
      </p:pic>
      <p:pic>
        <p:nvPicPr>
          <p:cNvPr id="5" name="image1.jpeg"/>
          <p:cNvPicPr/>
          <p:nvPr/>
        </p:nvPicPr>
        <p:blipFill rotWithShape="1">
          <a:blip r:embed="rId3" cstate="print"/>
          <a:srcRect t="38416" b="16183"/>
          <a:stretch/>
        </p:blipFill>
        <p:spPr>
          <a:xfrm>
            <a:off x="1219200" y="533400"/>
            <a:ext cx="6582170" cy="1152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6467591"/>
            <a:ext cx="583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Consortial</a:t>
            </a:r>
            <a:r>
              <a:rPr lang="en-US" dirty="0" smtClean="0"/>
              <a:t> </a:t>
            </a:r>
            <a:r>
              <a:rPr lang="en-US" dirty="0"/>
              <a:t>Repositories, http://www.tdl.org/data-repository</a:t>
            </a:r>
          </a:p>
        </p:txBody>
      </p:sp>
    </p:spTree>
    <p:extLst>
      <p:ext uri="{BB962C8B-B14F-4D97-AF65-F5344CB8AC3E}">
        <p14:creationId xmlns:p14="http://schemas.microsoft.com/office/powerpoint/2010/main" val="12210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 smtClean="0"/>
              <a:t>3D Printer Lab &amp; Services </a:t>
            </a:r>
            <a:br>
              <a:rPr lang="en-US" altLang="en-US" sz="3200" b="1" dirty="0" smtClean="0"/>
            </a:br>
            <a:r>
              <a:rPr lang="en-US" altLang="en-US" sz="2000" b="1" dirty="0" smtClean="0"/>
              <a:t>Fourth Floor</a:t>
            </a:r>
            <a:br>
              <a:rPr lang="en-US" altLang="en-US" sz="2000" b="1" dirty="0" smtClean="0"/>
            </a:br>
            <a:endParaRPr lang="en-US" sz="20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" y="1622425"/>
            <a:ext cx="294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7" y="3972183"/>
            <a:ext cx="2478843" cy="273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2057400"/>
            <a:ext cx="5257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Interdisciplinary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Collaborative Environment</a:t>
            </a: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endParaRPr lang="en-US" sz="280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3D Printers</a:t>
            </a: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3D Scanners</a:t>
            </a: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Spectrum of Software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Hardware Infrastructure (PC’s, peripherals, </a:t>
            </a:r>
            <a:r>
              <a:rPr lang="en-US" sz="2400" dirty="0" smtClean="0">
                <a:solidFill>
                  <a:prstClr val="black"/>
                </a:solidFill>
              </a:rPr>
              <a:t> filament </a:t>
            </a:r>
            <a:r>
              <a:rPr lang="en-US" sz="2400" dirty="0" smtClean="0">
                <a:solidFill>
                  <a:prstClr val="black"/>
                </a:solidFill>
              </a:rPr>
              <a:t>Etc.)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	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85" y="1385212"/>
            <a:ext cx="2953433" cy="22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165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Times</vt:lpstr>
      <vt:lpstr>Wingdings</vt:lpstr>
      <vt:lpstr>Office Theme</vt:lpstr>
      <vt:lpstr>Division of Collections and Digital Services  Services for Faculty</vt:lpstr>
      <vt:lpstr>Digitization Services for Faculty</vt:lpstr>
      <vt:lpstr>PowerPoint Presentation</vt:lpstr>
      <vt:lpstr>PowerPoint Presentation</vt:lpstr>
      <vt:lpstr> Research Projects  Prototypes, Grant Partnerships </vt:lpstr>
      <vt:lpstr>Texas Online Data Repository Initiative Sept. 2015 -  Dec. 2016 </vt:lpstr>
      <vt:lpstr>PowerPoint Presentation</vt:lpstr>
      <vt:lpstr>PowerPoint Presentation</vt:lpstr>
      <vt:lpstr>3D Printer Lab &amp; Services  Fourth Floor </vt:lpstr>
      <vt:lpstr>Hybrid Research Tools  (Pilot Year 2)  SAAS + Content Database  </vt:lpstr>
      <vt:lpstr>Comments/Questions</vt:lpstr>
      <vt:lpstr>PowerPoint Presentation</vt:lpstr>
      <vt:lpstr>Percent Increase in Article Citations by Discipline with Open Access Online Availability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Uzwyshyn, Raymond J</cp:lastModifiedBy>
  <cp:revision>102</cp:revision>
  <dcterms:created xsi:type="dcterms:W3CDTF">2015-09-04T18:27:49Z</dcterms:created>
  <dcterms:modified xsi:type="dcterms:W3CDTF">2016-09-21T15:25:29Z</dcterms:modified>
</cp:coreProperties>
</file>