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notesSlides/notesSlide13.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57" r:id="rId3"/>
    <p:sldId id="258" r:id="rId4"/>
    <p:sldId id="259" r:id="rId5"/>
    <p:sldId id="282" r:id="rId6"/>
    <p:sldId id="260" r:id="rId7"/>
    <p:sldId id="283" r:id="rId8"/>
    <p:sldId id="261" r:id="rId9"/>
    <p:sldId id="262" r:id="rId10"/>
    <p:sldId id="276" r:id="rId11"/>
    <p:sldId id="263" r:id="rId12"/>
    <p:sldId id="269" r:id="rId13"/>
    <p:sldId id="265" r:id="rId14"/>
    <p:sldId id="277" r:id="rId15"/>
    <p:sldId id="264" r:id="rId16"/>
    <p:sldId id="279" r:id="rId17"/>
    <p:sldId id="266" r:id="rId18"/>
    <p:sldId id="267" r:id="rId19"/>
    <p:sldId id="285" r:id="rId20"/>
    <p:sldId id="286" r:id="rId21"/>
    <p:sldId id="284" r:id="rId22"/>
    <p:sldId id="287" r:id="rId23"/>
    <p:sldId id="270" r:id="rId24"/>
    <p:sldId id="271" r:id="rId25"/>
    <p:sldId id="272" r:id="rId26"/>
    <p:sldId id="273" r:id="rId27"/>
    <p:sldId id="274" r:id="rId28"/>
    <p:sldId id="27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8" d="100"/>
          <a:sy n="98" d="100"/>
        </p:scale>
        <p:origin x="19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file:///C:\Users\R_U15\Desktop\LibqualPeers\Copy%20of%20LibQual%202015%20Comments_Categories_Graphs_7-10-15.xlsx"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oleObject" Target="file:///C:\Users\R_U15\Desktop\LibqualPeers\Copy%20of%20LibQual%202015%20Comments_Categories_Graphs_7-10-15.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Resources!$M$95</c:f>
              <c:strCache>
                <c:ptCount val="1"/>
                <c:pt idx="0">
                  <c:v>Positive</c:v>
                </c:pt>
              </c:strCache>
            </c:strRef>
          </c:tx>
          <c:invertIfNegative val="0"/>
          <c:cat>
            <c:strRef>
              <c:f>Resources!$L$96:$L$123</c:f>
              <c:strCache>
                <c:ptCount val="28"/>
                <c:pt idx="0">
                  <c:v>Agriculture</c:v>
                </c:pt>
                <c:pt idx="1">
                  <c:v>Anthropology</c:v>
                </c:pt>
                <c:pt idx="2">
                  <c:v>Art &amp; Design</c:v>
                </c:pt>
                <c:pt idx="3">
                  <c:v>Biology/Chemistry/Biochemistry</c:v>
                </c:pt>
                <c:pt idx="4">
                  <c:v>Business</c:v>
                </c:pt>
                <c:pt idx="5">
                  <c:v>CIS &amp; Quantitative Methods</c:v>
                </c:pt>
                <c:pt idx="6">
                  <c:v>Communication Disorders</c:v>
                </c:pt>
                <c:pt idx="7">
                  <c:v>Communication Studies</c:v>
                </c:pt>
                <c:pt idx="8">
                  <c:v>Computer Science</c:v>
                </c:pt>
                <c:pt idx="9">
                  <c:v>Criminal Justice</c:v>
                </c:pt>
                <c:pt idx="10">
                  <c:v>Education</c:v>
                </c:pt>
                <c:pt idx="11">
                  <c:v>Engineering</c:v>
                </c:pt>
                <c:pt idx="12">
                  <c:v>Engineering Technology</c:v>
                </c:pt>
                <c:pt idx="13">
                  <c:v>English</c:v>
                </c:pt>
                <c:pt idx="14">
                  <c:v>Family &amp; Consumer Science</c:v>
                </c:pt>
                <c:pt idx="15">
                  <c:v>Geography</c:v>
                </c:pt>
                <c:pt idx="16">
                  <c:v>Health &amp; Human Performance</c:v>
                </c:pt>
                <c:pt idx="17">
                  <c:v>Health Professions</c:v>
                </c:pt>
                <c:pt idx="18">
                  <c:v>History</c:v>
                </c:pt>
                <c:pt idx="19">
                  <c:v>Journalism &amp; Mass Communication</c:v>
                </c:pt>
                <c:pt idx="20">
                  <c:v>Mathematics &amp; Physics</c:v>
                </c:pt>
                <c:pt idx="21">
                  <c:v>Modern Languages</c:v>
                </c:pt>
                <c:pt idx="22">
                  <c:v>Performing &amp; Fine Arts</c:v>
                </c:pt>
                <c:pt idx="23">
                  <c:v>Political Science</c:v>
                </c:pt>
                <c:pt idx="24">
                  <c:v>Psychology</c:v>
                </c:pt>
                <c:pt idx="25">
                  <c:v>Social Work</c:v>
                </c:pt>
                <c:pt idx="26">
                  <c:v>Sociology</c:v>
                </c:pt>
                <c:pt idx="27">
                  <c:v>University Staff</c:v>
                </c:pt>
              </c:strCache>
            </c:strRef>
          </c:cat>
          <c:val>
            <c:numRef>
              <c:f>Resources!$M$96:$M$123</c:f>
              <c:numCache>
                <c:formatCode>General</c:formatCode>
                <c:ptCount val="28"/>
                <c:pt idx="0">
                  <c:v>0</c:v>
                </c:pt>
                <c:pt idx="1">
                  <c:v>2</c:v>
                </c:pt>
                <c:pt idx="2">
                  <c:v>1</c:v>
                </c:pt>
                <c:pt idx="3">
                  <c:v>2</c:v>
                </c:pt>
                <c:pt idx="4">
                  <c:v>2</c:v>
                </c:pt>
                <c:pt idx="5">
                  <c:v>1</c:v>
                </c:pt>
                <c:pt idx="6">
                  <c:v>1</c:v>
                </c:pt>
                <c:pt idx="7">
                  <c:v>2</c:v>
                </c:pt>
                <c:pt idx="8">
                  <c:v>1</c:v>
                </c:pt>
                <c:pt idx="9">
                  <c:v>0</c:v>
                </c:pt>
                <c:pt idx="10">
                  <c:v>8</c:v>
                </c:pt>
                <c:pt idx="11">
                  <c:v>1</c:v>
                </c:pt>
                <c:pt idx="12">
                  <c:v>0</c:v>
                </c:pt>
                <c:pt idx="13">
                  <c:v>3</c:v>
                </c:pt>
                <c:pt idx="14">
                  <c:v>0</c:v>
                </c:pt>
                <c:pt idx="15">
                  <c:v>1</c:v>
                </c:pt>
                <c:pt idx="16">
                  <c:v>1</c:v>
                </c:pt>
                <c:pt idx="17">
                  <c:v>3</c:v>
                </c:pt>
                <c:pt idx="18">
                  <c:v>0</c:v>
                </c:pt>
                <c:pt idx="19">
                  <c:v>2</c:v>
                </c:pt>
                <c:pt idx="20">
                  <c:v>4</c:v>
                </c:pt>
                <c:pt idx="21">
                  <c:v>0</c:v>
                </c:pt>
                <c:pt idx="22">
                  <c:v>1</c:v>
                </c:pt>
                <c:pt idx="23">
                  <c:v>2</c:v>
                </c:pt>
                <c:pt idx="24">
                  <c:v>1</c:v>
                </c:pt>
                <c:pt idx="25">
                  <c:v>3</c:v>
                </c:pt>
                <c:pt idx="26">
                  <c:v>1</c:v>
                </c:pt>
                <c:pt idx="27">
                  <c:v>4</c:v>
                </c:pt>
              </c:numCache>
            </c:numRef>
          </c:val>
          <c:extLst>
            <c:ext xmlns:c16="http://schemas.microsoft.com/office/drawing/2014/chart" uri="{C3380CC4-5D6E-409C-BE32-E72D297353CC}">
              <c16:uniqueId val="{00000000-BDA0-4B10-A8CE-04FF9BC9408B}"/>
            </c:ext>
          </c:extLst>
        </c:ser>
        <c:ser>
          <c:idx val="1"/>
          <c:order val="1"/>
          <c:tx>
            <c:strRef>
              <c:f>Resources!$N$95</c:f>
              <c:strCache>
                <c:ptCount val="1"/>
                <c:pt idx="0">
                  <c:v>Negative</c:v>
                </c:pt>
              </c:strCache>
            </c:strRef>
          </c:tx>
          <c:invertIfNegative val="0"/>
          <c:cat>
            <c:strRef>
              <c:f>Resources!$L$96:$L$123</c:f>
              <c:strCache>
                <c:ptCount val="28"/>
                <c:pt idx="0">
                  <c:v>Agriculture</c:v>
                </c:pt>
                <c:pt idx="1">
                  <c:v>Anthropology</c:v>
                </c:pt>
                <c:pt idx="2">
                  <c:v>Art &amp; Design</c:v>
                </c:pt>
                <c:pt idx="3">
                  <c:v>Biology/Chemistry/Biochemistry</c:v>
                </c:pt>
                <c:pt idx="4">
                  <c:v>Business</c:v>
                </c:pt>
                <c:pt idx="5">
                  <c:v>CIS &amp; Quantitative Methods</c:v>
                </c:pt>
                <c:pt idx="6">
                  <c:v>Communication Disorders</c:v>
                </c:pt>
                <c:pt idx="7">
                  <c:v>Communication Studies</c:v>
                </c:pt>
                <c:pt idx="8">
                  <c:v>Computer Science</c:v>
                </c:pt>
                <c:pt idx="9">
                  <c:v>Criminal Justice</c:v>
                </c:pt>
                <c:pt idx="10">
                  <c:v>Education</c:v>
                </c:pt>
                <c:pt idx="11">
                  <c:v>Engineering</c:v>
                </c:pt>
                <c:pt idx="12">
                  <c:v>Engineering Technology</c:v>
                </c:pt>
                <c:pt idx="13">
                  <c:v>English</c:v>
                </c:pt>
                <c:pt idx="14">
                  <c:v>Family &amp; Consumer Science</c:v>
                </c:pt>
                <c:pt idx="15">
                  <c:v>Geography</c:v>
                </c:pt>
                <c:pt idx="16">
                  <c:v>Health &amp; Human Performance</c:v>
                </c:pt>
                <c:pt idx="17">
                  <c:v>Health Professions</c:v>
                </c:pt>
                <c:pt idx="18">
                  <c:v>History</c:v>
                </c:pt>
                <c:pt idx="19">
                  <c:v>Journalism &amp; Mass Communication</c:v>
                </c:pt>
                <c:pt idx="20">
                  <c:v>Mathematics &amp; Physics</c:v>
                </c:pt>
                <c:pt idx="21">
                  <c:v>Modern Languages</c:v>
                </c:pt>
                <c:pt idx="22">
                  <c:v>Performing &amp; Fine Arts</c:v>
                </c:pt>
                <c:pt idx="23">
                  <c:v>Political Science</c:v>
                </c:pt>
                <c:pt idx="24">
                  <c:v>Psychology</c:v>
                </c:pt>
                <c:pt idx="25">
                  <c:v>Social Work</c:v>
                </c:pt>
                <c:pt idx="26">
                  <c:v>Sociology</c:v>
                </c:pt>
                <c:pt idx="27">
                  <c:v>University Staff</c:v>
                </c:pt>
              </c:strCache>
            </c:strRef>
          </c:cat>
          <c:val>
            <c:numRef>
              <c:f>Resources!$N$96:$N$123</c:f>
              <c:numCache>
                <c:formatCode>General</c:formatCode>
                <c:ptCount val="28"/>
                <c:pt idx="0">
                  <c:v>2</c:v>
                </c:pt>
                <c:pt idx="1">
                  <c:v>2</c:v>
                </c:pt>
                <c:pt idx="2">
                  <c:v>2</c:v>
                </c:pt>
                <c:pt idx="3">
                  <c:v>4</c:v>
                </c:pt>
                <c:pt idx="4">
                  <c:v>0</c:v>
                </c:pt>
                <c:pt idx="5">
                  <c:v>0</c:v>
                </c:pt>
                <c:pt idx="6">
                  <c:v>0</c:v>
                </c:pt>
                <c:pt idx="7">
                  <c:v>3</c:v>
                </c:pt>
                <c:pt idx="8">
                  <c:v>3</c:v>
                </c:pt>
                <c:pt idx="9">
                  <c:v>1</c:v>
                </c:pt>
                <c:pt idx="10">
                  <c:v>1</c:v>
                </c:pt>
                <c:pt idx="11">
                  <c:v>0</c:v>
                </c:pt>
                <c:pt idx="12">
                  <c:v>1</c:v>
                </c:pt>
                <c:pt idx="13">
                  <c:v>4</c:v>
                </c:pt>
                <c:pt idx="14">
                  <c:v>1</c:v>
                </c:pt>
                <c:pt idx="15">
                  <c:v>1</c:v>
                </c:pt>
                <c:pt idx="16">
                  <c:v>0</c:v>
                </c:pt>
                <c:pt idx="17">
                  <c:v>1</c:v>
                </c:pt>
                <c:pt idx="18">
                  <c:v>4</c:v>
                </c:pt>
                <c:pt idx="19">
                  <c:v>1</c:v>
                </c:pt>
                <c:pt idx="20">
                  <c:v>0</c:v>
                </c:pt>
                <c:pt idx="21">
                  <c:v>2</c:v>
                </c:pt>
                <c:pt idx="22">
                  <c:v>1</c:v>
                </c:pt>
                <c:pt idx="23">
                  <c:v>1</c:v>
                </c:pt>
                <c:pt idx="24">
                  <c:v>1</c:v>
                </c:pt>
                <c:pt idx="25">
                  <c:v>1</c:v>
                </c:pt>
                <c:pt idx="26">
                  <c:v>2</c:v>
                </c:pt>
                <c:pt idx="27">
                  <c:v>2</c:v>
                </c:pt>
              </c:numCache>
            </c:numRef>
          </c:val>
          <c:extLst>
            <c:ext xmlns:c16="http://schemas.microsoft.com/office/drawing/2014/chart" uri="{C3380CC4-5D6E-409C-BE32-E72D297353CC}">
              <c16:uniqueId val="{00000001-BDA0-4B10-A8CE-04FF9BC9408B}"/>
            </c:ext>
          </c:extLst>
        </c:ser>
        <c:ser>
          <c:idx val="2"/>
          <c:order val="2"/>
          <c:tx>
            <c:strRef>
              <c:f>Resources!$O$95</c:f>
              <c:strCache>
                <c:ptCount val="1"/>
                <c:pt idx="0">
                  <c:v>Neutral</c:v>
                </c:pt>
              </c:strCache>
            </c:strRef>
          </c:tx>
          <c:invertIfNegative val="0"/>
          <c:cat>
            <c:strRef>
              <c:f>Resources!$L$96:$L$123</c:f>
              <c:strCache>
                <c:ptCount val="28"/>
                <c:pt idx="0">
                  <c:v>Agriculture</c:v>
                </c:pt>
                <c:pt idx="1">
                  <c:v>Anthropology</c:v>
                </c:pt>
                <c:pt idx="2">
                  <c:v>Art &amp; Design</c:v>
                </c:pt>
                <c:pt idx="3">
                  <c:v>Biology/Chemistry/Biochemistry</c:v>
                </c:pt>
                <c:pt idx="4">
                  <c:v>Business</c:v>
                </c:pt>
                <c:pt idx="5">
                  <c:v>CIS &amp; Quantitative Methods</c:v>
                </c:pt>
                <c:pt idx="6">
                  <c:v>Communication Disorders</c:v>
                </c:pt>
                <c:pt idx="7">
                  <c:v>Communication Studies</c:v>
                </c:pt>
                <c:pt idx="8">
                  <c:v>Computer Science</c:v>
                </c:pt>
                <c:pt idx="9">
                  <c:v>Criminal Justice</c:v>
                </c:pt>
                <c:pt idx="10">
                  <c:v>Education</c:v>
                </c:pt>
                <c:pt idx="11">
                  <c:v>Engineering</c:v>
                </c:pt>
                <c:pt idx="12">
                  <c:v>Engineering Technology</c:v>
                </c:pt>
                <c:pt idx="13">
                  <c:v>English</c:v>
                </c:pt>
                <c:pt idx="14">
                  <c:v>Family &amp; Consumer Science</c:v>
                </c:pt>
                <c:pt idx="15">
                  <c:v>Geography</c:v>
                </c:pt>
                <c:pt idx="16">
                  <c:v>Health &amp; Human Performance</c:v>
                </c:pt>
                <c:pt idx="17">
                  <c:v>Health Professions</c:v>
                </c:pt>
                <c:pt idx="18">
                  <c:v>History</c:v>
                </c:pt>
                <c:pt idx="19">
                  <c:v>Journalism &amp; Mass Communication</c:v>
                </c:pt>
                <c:pt idx="20">
                  <c:v>Mathematics &amp; Physics</c:v>
                </c:pt>
                <c:pt idx="21">
                  <c:v>Modern Languages</c:v>
                </c:pt>
                <c:pt idx="22">
                  <c:v>Performing &amp; Fine Arts</c:v>
                </c:pt>
                <c:pt idx="23">
                  <c:v>Political Science</c:v>
                </c:pt>
                <c:pt idx="24">
                  <c:v>Psychology</c:v>
                </c:pt>
                <c:pt idx="25">
                  <c:v>Social Work</c:v>
                </c:pt>
                <c:pt idx="26">
                  <c:v>Sociology</c:v>
                </c:pt>
                <c:pt idx="27">
                  <c:v>University Staff</c:v>
                </c:pt>
              </c:strCache>
            </c:strRef>
          </c:cat>
          <c:val>
            <c:numRef>
              <c:f>Resources!$O$96:$O$123</c:f>
              <c:numCache>
                <c:formatCode>General</c:formatCode>
                <c:ptCount val="28"/>
                <c:pt idx="8">
                  <c:v>1</c:v>
                </c:pt>
                <c:pt idx="10">
                  <c:v>1</c:v>
                </c:pt>
                <c:pt idx="13">
                  <c:v>1</c:v>
                </c:pt>
                <c:pt idx="17">
                  <c:v>1</c:v>
                </c:pt>
              </c:numCache>
            </c:numRef>
          </c:val>
          <c:extLst>
            <c:ext xmlns:c16="http://schemas.microsoft.com/office/drawing/2014/chart" uri="{C3380CC4-5D6E-409C-BE32-E72D297353CC}">
              <c16:uniqueId val="{00000002-BDA0-4B10-A8CE-04FF9BC9408B}"/>
            </c:ext>
          </c:extLst>
        </c:ser>
        <c:dLbls>
          <c:showLegendKey val="0"/>
          <c:showVal val="0"/>
          <c:showCatName val="0"/>
          <c:showSerName val="0"/>
          <c:showPercent val="0"/>
          <c:showBubbleSize val="0"/>
        </c:dLbls>
        <c:gapWidth val="150"/>
        <c:shape val="box"/>
        <c:axId val="148719104"/>
        <c:axId val="148720640"/>
        <c:axId val="0"/>
      </c:bar3DChart>
      <c:catAx>
        <c:axId val="148719104"/>
        <c:scaling>
          <c:orientation val="minMax"/>
        </c:scaling>
        <c:delete val="0"/>
        <c:axPos val="b"/>
        <c:numFmt formatCode="General" sourceLinked="0"/>
        <c:majorTickMark val="out"/>
        <c:minorTickMark val="none"/>
        <c:tickLblPos val="nextTo"/>
        <c:crossAx val="148720640"/>
        <c:crosses val="autoZero"/>
        <c:auto val="1"/>
        <c:lblAlgn val="ctr"/>
        <c:lblOffset val="100"/>
        <c:noMultiLvlLbl val="0"/>
      </c:catAx>
      <c:valAx>
        <c:axId val="148720640"/>
        <c:scaling>
          <c:orientation val="minMax"/>
        </c:scaling>
        <c:delete val="0"/>
        <c:axPos val="l"/>
        <c:majorGridlines/>
        <c:numFmt formatCode="General" sourceLinked="1"/>
        <c:majorTickMark val="out"/>
        <c:minorTickMark val="none"/>
        <c:tickLblPos val="nextTo"/>
        <c:crossAx val="14871910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Collections</a:t>
            </a:r>
          </a:p>
        </c:rich>
      </c:tx>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Collections!$K$47</c:f>
              <c:strCache>
                <c:ptCount val="1"/>
                <c:pt idx="0">
                  <c:v>#</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Collections!$J$48:$J$49</c:f>
              <c:strCache>
                <c:ptCount val="2"/>
                <c:pt idx="0">
                  <c:v>Positive</c:v>
                </c:pt>
                <c:pt idx="1">
                  <c:v>Negative</c:v>
                </c:pt>
              </c:strCache>
            </c:strRef>
          </c:cat>
          <c:val>
            <c:numRef>
              <c:f>Collections!$K$48:$K$49</c:f>
              <c:numCache>
                <c:formatCode>General</c:formatCode>
                <c:ptCount val="2"/>
                <c:pt idx="0">
                  <c:v>11</c:v>
                </c:pt>
                <c:pt idx="1">
                  <c:v>32</c:v>
                </c:pt>
              </c:numCache>
            </c:numRef>
          </c:val>
          <c:extLst>
            <c:ext xmlns:c16="http://schemas.microsoft.com/office/drawing/2014/chart" uri="{C3380CC4-5D6E-409C-BE32-E72D297353CC}">
              <c16:uniqueId val="{00000000-A2C0-4649-B8CC-82F408890D2C}"/>
            </c:ext>
          </c:extLst>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Collections!$N$47</c:f>
              <c:strCache>
                <c:ptCount val="1"/>
                <c:pt idx="0">
                  <c:v>Positive</c:v>
                </c:pt>
              </c:strCache>
            </c:strRef>
          </c:tx>
          <c:invertIfNegative val="0"/>
          <c:cat>
            <c:strRef>
              <c:f>Collections!$M$48:$M$64</c:f>
              <c:strCache>
                <c:ptCount val="17"/>
                <c:pt idx="0">
                  <c:v>Art &amp; Design</c:v>
                </c:pt>
                <c:pt idx="1">
                  <c:v>Biology/Chemistry/Biochemistry</c:v>
                </c:pt>
                <c:pt idx="2">
                  <c:v>Business</c:v>
                </c:pt>
                <c:pt idx="3">
                  <c:v>CIS &amp; Quantitative Methods</c:v>
                </c:pt>
                <c:pt idx="4">
                  <c:v>Communication Disorders</c:v>
                </c:pt>
                <c:pt idx="5">
                  <c:v>Computer Science</c:v>
                </c:pt>
                <c:pt idx="6">
                  <c:v>Criminal Justice</c:v>
                </c:pt>
                <c:pt idx="7">
                  <c:v>Education</c:v>
                </c:pt>
                <c:pt idx="8">
                  <c:v>Engineering</c:v>
                </c:pt>
                <c:pt idx="9">
                  <c:v>English</c:v>
                </c:pt>
                <c:pt idx="10">
                  <c:v>Family &amp; Consumer Science</c:v>
                </c:pt>
                <c:pt idx="11">
                  <c:v>Geography</c:v>
                </c:pt>
                <c:pt idx="12">
                  <c:v>Health &amp; Human Performance</c:v>
                </c:pt>
                <c:pt idx="13">
                  <c:v>History</c:v>
                </c:pt>
                <c:pt idx="14">
                  <c:v>Performing &amp; Fine Arts</c:v>
                </c:pt>
                <c:pt idx="15">
                  <c:v>Political Science</c:v>
                </c:pt>
                <c:pt idx="16">
                  <c:v>University Staff</c:v>
                </c:pt>
              </c:strCache>
            </c:strRef>
          </c:cat>
          <c:val>
            <c:numRef>
              <c:f>Collections!$N$48:$N$64</c:f>
              <c:numCache>
                <c:formatCode>General</c:formatCode>
                <c:ptCount val="17"/>
                <c:pt idx="0">
                  <c:v>1</c:v>
                </c:pt>
                <c:pt idx="1">
                  <c:v>0</c:v>
                </c:pt>
                <c:pt idx="2">
                  <c:v>2</c:v>
                </c:pt>
                <c:pt idx="3">
                  <c:v>0</c:v>
                </c:pt>
                <c:pt idx="4">
                  <c:v>1</c:v>
                </c:pt>
                <c:pt idx="5">
                  <c:v>0</c:v>
                </c:pt>
                <c:pt idx="6">
                  <c:v>0</c:v>
                </c:pt>
                <c:pt idx="7">
                  <c:v>1</c:v>
                </c:pt>
                <c:pt idx="8">
                  <c:v>0</c:v>
                </c:pt>
                <c:pt idx="9">
                  <c:v>3</c:v>
                </c:pt>
                <c:pt idx="10">
                  <c:v>0</c:v>
                </c:pt>
                <c:pt idx="11">
                  <c:v>1</c:v>
                </c:pt>
                <c:pt idx="12">
                  <c:v>0</c:v>
                </c:pt>
                <c:pt idx="13">
                  <c:v>0</c:v>
                </c:pt>
                <c:pt idx="14">
                  <c:v>0</c:v>
                </c:pt>
                <c:pt idx="15">
                  <c:v>1</c:v>
                </c:pt>
                <c:pt idx="16">
                  <c:v>1</c:v>
                </c:pt>
              </c:numCache>
            </c:numRef>
          </c:val>
          <c:extLst>
            <c:ext xmlns:c16="http://schemas.microsoft.com/office/drawing/2014/chart" uri="{C3380CC4-5D6E-409C-BE32-E72D297353CC}">
              <c16:uniqueId val="{00000000-CE7F-4E1E-AC31-F2E6F3EEA59E}"/>
            </c:ext>
          </c:extLst>
        </c:ser>
        <c:ser>
          <c:idx val="1"/>
          <c:order val="1"/>
          <c:tx>
            <c:strRef>
              <c:f>Collections!$O$47</c:f>
              <c:strCache>
                <c:ptCount val="1"/>
                <c:pt idx="0">
                  <c:v>Negative</c:v>
                </c:pt>
              </c:strCache>
            </c:strRef>
          </c:tx>
          <c:invertIfNegative val="0"/>
          <c:cat>
            <c:strRef>
              <c:f>Collections!$M$48:$M$64</c:f>
              <c:strCache>
                <c:ptCount val="17"/>
                <c:pt idx="0">
                  <c:v>Art &amp; Design</c:v>
                </c:pt>
                <c:pt idx="1">
                  <c:v>Biology/Chemistry/Biochemistry</c:v>
                </c:pt>
                <c:pt idx="2">
                  <c:v>Business</c:v>
                </c:pt>
                <c:pt idx="3">
                  <c:v>CIS &amp; Quantitative Methods</c:v>
                </c:pt>
                <c:pt idx="4">
                  <c:v>Communication Disorders</c:v>
                </c:pt>
                <c:pt idx="5">
                  <c:v>Computer Science</c:v>
                </c:pt>
                <c:pt idx="6">
                  <c:v>Criminal Justice</c:v>
                </c:pt>
                <c:pt idx="7">
                  <c:v>Education</c:v>
                </c:pt>
                <c:pt idx="8">
                  <c:v>Engineering</c:v>
                </c:pt>
                <c:pt idx="9">
                  <c:v>English</c:v>
                </c:pt>
                <c:pt idx="10">
                  <c:v>Family &amp; Consumer Science</c:v>
                </c:pt>
                <c:pt idx="11">
                  <c:v>Geography</c:v>
                </c:pt>
                <c:pt idx="12">
                  <c:v>Health &amp; Human Performance</c:v>
                </c:pt>
                <c:pt idx="13">
                  <c:v>History</c:v>
                </c:pt>
                <c:pt idx="14">
                  <c:v>Performing &amp; Fine Arts</c:v>
                </c:pt>
                <c:pt idx="15">
                  <c:v>Political Science</c:v>
                </c:pt>
                <c:pt idx="16">
                  <c:v>University Staff</c:v>
                </c:pt>
              </c:strCache>
            </c:strRef>
          </c:cat>
          <c:val>
            <c:numRef>
              <c:f>Collections!$O$48:$O$64</c:f>
              <c:numCache>
                <c:formatCode>General</c:formatCode>
                <c:ptCount val="17"/>
                <c:pt idx="0">
                  <c:v>1</c:v>
                </c:pt>
                <c:pt idx="1">
                  <c:v>2</c:v>
                </c:pt>
                <c:pt idx="2">
                  <c:v>1</c:v>
                </c:pt>
                <c:pt idx="3">
                  <c:v>1</c:v>
                </c:pt>
                <c:pt idx="4">
                  <c:v>0</c:v>
                </c:pt>
                <c:pt idx="5">
                  <c:v>7</c:v>
                </c:pt>
                <c:pt idx="6">
                  <c:v>1</c:v>
                </c:pt>
                <c:pt idx="7">
                  <c:v>0</c:v>
                </c:pt>
                <c:pt idx="8">
                  <c:v>2</c:v>
                </c:pt>
                <c:pt idx="9">
                  <c:v>5</c:v>
                </c:pt>
                <c:pt idx="10">
                  <c:v>2</c:v>
                </c:pt>
                <c:pt idx="11">
                  <c:v>1</c:v>
                </c:pt>
                <c:pt idx="12">
                  <c:v>1</c:v>
                </c:pt>
                <c:pt idx="13">
                  <c:v>5</c:v>
                </c:pt>
                <c:pt idx="14">
                  <c:v>3</c:v>
                </c:pt>
                <c:pt idx="15">
                  <c:v>0</c:v>
                </c:pt>
                <c:pt idx="16">
                  <c:v>0</c:v>
                </c:pt>
              </c:numCache>
            </c:numRef>
          </c:val>
          <c:extLst>
            <c:ext xmlns:c16="http://schemas.microsoft.com/office/drawing/2014/chart" uri="{C3380CC4-5D6E-409C-BE32-E72D297353CC}">
              <c16:uniqueId val="{00000001-CE7F-4E1E-AC31-F2E6F3EEA59E}"/>
            </c:ext>
          </c:extLst>
        </c:ser>
        <c:dLbls>
          <c:showLegendKey val="0"/>
          <c:showVal val="0"/>
          <c:showCatName val="0"/>
          <c:showSerName val="0"/>
          <c:showPercent val="0"/>
          <c:showBubbleSize val="0"/>
        </c:dLbls>
        <c:gapWidth val="150"/>
        <c:shape val="box"/>
        <c:axId val="135508352"/>
        <c:axId val="135509888"/>
        <c:axId val="0"/>
      </c:bar3DChart>
      <c:catAx>
        <c:axId val="135508352"/>
        <c:scaling>
          <c:orientation val="minMax"/>
        </c:scaling>
        <c:delete val="0"/>
        <c:axPos val="b"/>
        <c:numFmt formatCode="General" sourceLinked="0"/>
        <c:majorTickMark val="out"/>
        <c:minorTickMark val="none"/>
        <c:tickLblPos val="nextTo"/>
        <c:crossAx val="135509888"/>
        <c:crosses val="autoZero"/>
        <c:auto val="1"/>
        <c:lblAlgn val="ctr"/>
        <c:lblOffset val="100"/>
        <c:noMultiLvlLbl val="0"/>
      </c:catAx>
      <c:valAx>
        <c:axId val="135509888"/>
        <c:scaling>
          <c:orientation val="minMax"/>
        </c:scaling>
        <c:delete val="0"/>
        <c:axPos val="l"/>
        <c:majorGridlines/>
        <c:numFmt formatCode="General" sourceLinked="1"/>
        <c:majorTickMark val="out"/>
        <c:minorTickMark val="none"/>
        <c:tickLblPos val="nextTo"/>
        <c:crossAx val="135508352"/>
        <c:crosses val="autoZero"/>
        <c:crossBetween val="between"/>
      </c:valAx>
    </c:plotArea>
    <c:legend>
      <c:legendPos val="r"/>
      <c:layout/>
      <c:overlay val="0"/>
    </c:legend>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Online Tools</a:t>
            </a:r>
          </a:p>
        </c:rich>
      </c:tx>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'Online Tools'!$J$51</c:f>
              <c:strCache>
                <c:ptCount val="1"/>
                <c:pt idx="0">
                  <c:v>#</c:v>
                </c:pt>
              </c:strCache>
            </c:strRef>
          </c:tx>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'Online Tools'!$I$52:$I$54</c:f>
              <c:strCache>
                <c:ptCount val="3"/>
                <c:pt idx="0">
                  <c:v>Positive</c:v>
                </c:pt>
                <c:pt idx="1">
                  <c:v>Negative</c:v>
                </c:pt>
                <c:pt idx="2">
                  <c:v>Neutral</c:v>
                </c:pt>
              </c:strCache>
            </c:strRef>
          </c:cat>
          <c:val>
            <c:numRef>
              <c:f>'Online Tools'!$J$52:$J$54</c:f>
              <c:numCache>
                <c:formatCode>General</c:formatCode>
                <c:ptCount val="3"/>
                <c:pt idx="0">
                  <c:v>14</c:v>
                </c:pt>
                <c:pt idx="1">
                  <c:v>31</c:v>
                </c:pt>
                <c:pt idx="2">
                  <c:v>1</c:v>
                </c:pt>
              </c:numCache>
            </c:numRef>
          </c:val>
          <c:extLst>
            <c:ext xmlns:c16="http://schemas.microsoft.com/office/drawing/2014/chart" uri="{C3380CC4-5D6E-409C-BE32-E72D297353CC}">
              <c16:uniqueId val="{00000000-F884-4DA2-A569-37BBE579FAFD}"/>
            </c:ext>
          </c:extLst>
        </c:ser>
        <c:dLbls>
          <c:showLegendKey val="0"/>
          <c:showVal val="0"/>
          <c:showCatName val="0"/>
          <c:showSerName val="0"/>
          <c:showPercent val="0"/>
          <c:showBubbleSize val="0"/>
          <c:showLeaderLines val="1"/>
        </c:dLbls>
      </c:pie3DChart>
    </c:plotArea>
    <c:legend>
      <c:legendPos val="r"/>
      <c:layout/>
      <c:overlay val="0"/>
    </c:legend>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stacked"/>
        <c:varyColors val="0"/>
        <c:ser>
          <c:idx val="0"/>
          <c:order val="0"/>
          <c:tx>
            <c:strRef>
              <c:f>'Online Tools'!$M$51</c:f>
              <c:strCache>
                <c:ptCount val="1"/>
                <c:pt idx="0">
                  <c:v>Positive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'Online Tools'!$L$52:$L$74</c:f>
              <c:strCache>
                <c:ptCount val="23"/>
                <c:pt idx="0">
                  <c:v>Anthropology</c:v>
                </c:pt>
                <c:pt idx="1">
                  <c:v>Art &amp; Design</c:v>
                </c:pt>
                <c:pt idx="2">
                  <c:v>Biology/Chemistry/Biochemistry</c:v>
                </c:pt>
                <c:pt idx="3">
                  <c:v>Business</c:v>
                </c:pt>
                <c:pt idx="4">
                  <c:v>CIS &amp; Quantitative Methods</c:v>
                </c:pt>
                <c:pt idx="5">
                  <c:v>Communication Studies</c:v>
                </c:pt>
                <c:pt idx="6">
                  <c:v>Computer Science</c:v>
                </c:pt>
                <c:pt idx="7">
                  <c:v>Education</c:v>
                </c:pt>
                <c:pt idx="8">
                  <c:v>Engineering</c:v>
                </c:pt>
                <c:pt idx="9">
                  <c:v>Engineering Technology</c:v>
                </c:pt>
                <c:pt idx="10">
                  <c:v>English</c:v>
                </c:pt>
                <c:pt idx="11">
                  <c:v>Family &amp; Consumer Science</c:v>
                </c:pt>
                <c:pt idx="12">
                  <c:v>Geography</c:v>
                </c:pt>
                <c:pt idx="13">
                  <c:v>Health Professions</c:v>
                </c:pt>
                <c:pt idx="14">
                  <c:v>History</c:v>
                </c:pt>
                <c:pt idx="15">
                  <c:v>Journalism &amp; Mass Communication</c:v>
                </c:pt>
                <c:pt idx="16">
                  <c:v>Performing &amp; Fine Arts</c:v>
                </c:pt>
                <c:pt idx="17">
                  <c:v>Philosophy</c:v>
                </c:pt>
                <c:pt idx="18">
                  <c:v>Political Science</c:v>
                </c:pt>
                <c:pt idx="19">
                  <c:v>Psychology</c:v>
                </c:pt>
                <c:pt idx="20">
                  <c:v>Social Work</c:v>
                </c:pt>
                <c:pt idx="21">
                  <c:v>Sociology</c:v>
                </c:pt>
                <c:pt idx="22">
                  <c:v>University Staff</c:v>
                </c:pt>
              </c:strCache>
            </c:strRef>
          </c:cat>
          <c:val>
            <c:numRef>
              <c:f>'Online Tools'!$M$52:$M$74</c:f>
              <c:numCache>
                <c:formatCode>General</c:formatCode>
                <c:ptCount val="23"/>
                <c:pt idx="0">
                  <c:v>0</c:v>
                </c:pt>
                <c:pt idx="1">
                  <c:v>0</c:v>
                </c:pt>
                <c:pt idx="2">
                  <c:v>0</c:v>
                </c:pt>
                <c:pt idx="3">
                  <c:v>0</c:v>
                </c:pt>
                <c:pt idx="4">
                  <c:v>0</c:v>
                </c:pt>
                <c:pt idx="5">
                  <c:v>0</c:v>
                </c:pt>
                <c:pt idx="6">
                  <c:v>1</c:v>
                </c:pt>
                <c:pt idx="7">
                  <c:v>5</c:v>
                </c:pt>
                <c:pt idx="8">
                  <c:v>0</c:v>
                </c:pt>
                <c:pt idx="9">
                  <c:v>0</c:v>
                </c:pt>
                <c:pt idx="10">
                  <c:v>0</c:v>
                </c:pt>
                <c:pt idx="11">
                  <c:v>0</c:v>
                </c:pt>
                <c:pt idx="12">
                  <c:v>0</c:v>
                </c:pt>
                <c:pt idx="13">
                  <c:v>1</c:v>
                </c:pt>
                <c:pt idx="14">
                  <c:v>0</c:v>
                </c:pt>
                <c:pt idx="15">
                  <c:v>0</c:v>
                </c:pt>
                <c:pt idx="16">
                  <c:v>1</c:v>
                </c:pt>
                <c:pt idx="17">
                  <c:v>0</c:v>
                </c:pt>
                <c:pt idx="18">
                  <c:v>1</c:v>
                </c:pt>
                <c:pt idx="19">
                  <c:v>1</c:v>
                </c:pt>
                <c:pt idx="20">
                  <c:v>2</c:v>
                </c:pt>
                <c:pt idx="21">
                  <c:v>1</c:v>
                </c:pt>
                <c:pt idx="22">
                  <c:v>1</c:v>
                </c:pt>
              </c:numCache>
            </c:numRef>
          </c:val>
          <c:extLst>
            <c:ext xmlns:c16="http://schemas.microsoft.com/office/drawing/2014/chart" uri="{C3380CC4-5D6E-409C-BE32-E72D297353CC}">
              <c16:uniqueId val="{00000000-3DC8-41DF-9EAC-4899B4454763}"/>
            </c:ext>
          </c:extLst>
        </c:ser>
        <c:ser>
          <c:idx val="1"/>
          <c:order val="1"/>
          <c:tx>
            <c:strRef>
              <c:f>'Online Tools'!$N$51</c:f>
              <c:strCache>
                <c:ptCount val="1"/>
                <c:pt idx="0">
                  <c:v>Negative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'Online Tools'!$L$52:$L$74</c:f>
              <c:strCache>
                <c:ptCount val="23"/>
                <c:pt idx="0">
                  <c:v>Anthropology</c:v>
                </c:pt>
                <c:pt idx="1">
                  <c:v>Art &amp; Design</c:v>
                </c:pt>
                <c:pt idx="2">
                  <c:v>Biology/Chemistry/Biochemistry</c:v>
                </c:pt>
                <c:pt idx="3">
                  <c:v>Business</c:v>
                </c:pt>
                <c:pt idx="4">
                  <c:v>CIS &amp; Quantitative Methods</c:v>
                </c:pt>
                <c:pt idx="5">
                  <c:v>Communication Studies</c:v>
                </c:pt>
                <c:pt idx="6">
                  <c:v>Computer Science</c:v>
                </c:pt>
                <c:pt idx="7">
                  <c:v>Education</c:v>
                </c:pt>
                <c:pt idx="8">
                  <c:v>Engineering</c:v>
                </c:pt>
                <c:pt idx="9">
                  <c:v>Engineering Technology</c:v>
                </c:pt>
                <c:pt idx="10">
                  <c:v>English</c:v>
                </c:pt>
                <c:pt idx="11">
                  <c:v>Family &amp; Consumer Science</c:v>
                </c:pt>
                <c:pt idx="12">
                  <c:v>Geography</c:v>
                </c:pt>
                <c:pt idx="13">
                  <c:v>Health Professions</c:v>
                </c:pt>
                <c:pt idx="14">
                  <c:v>History</c:v>
                </c:pt>
                <c:pt idx="15">
                  <c:v>Journalism &amp; Mass Communication</c:v>
                </c:pt>
                <c:pt idx="16">
                  <c:v>Performing &amp; Fine Arts</c:v>
                </c:pt>
                <c:pt idx="17">
                  <c:v>Philosophy</c:v>
                </c:pt>
                <c:pt idx="18">
                  <c:v>Political Science</c:v>
                </c:pt>
                <c:pt idx="19">
                  <c:v>Psychology</c:v>
                </c:pt>
                <c:pt idx="20">
                  <c:v>Social Work</c:v>
                </c:pt>
                <c:pt idx="21">
                  <c:v>Sociology</c:v>
                </c:pt>
                <c:pt idx="22">
                  <c:v>University Staff</c:v>
                </c:pt>
              </c:strCache>
            </c:strRef>
          </c:cat>
          <c:val>
            <c:numRef>
              <c:f>'Online Tools'!$N$52:$N$74</c:f>
              <c:numCache>
                <c:formatCode>General</c:formatCode>
                <c:ptCount val="23"/>
                <c:pt idx="0">
                  <c:v>1</c:v>
                </c:pt>
                <c:pt idx="1">
                  <c:v>1</c:v>
                </c:pt>
                <c:pt idx="2">
                  <c:v>2</c:v>
                </c:pt>
                <c:pt idx="3">
                  <c:v>3</c:v>
                </c:pt>
                <c:pt idx="4">
                  <c:v>1</c:v>
                </c:pt>
                <c:pt idx="5">
                  <c:v>1</c:v>
                </c:pt>
                <c:pt idx="6">
                  <c:v>1</c:v>
                </c:pt>
                <c:pt idx="7">
                  <c:v>0</c:v>
                </c:pt>
                <c:pt idx="8">
                  <c:v>1</c:v>
                </c:pt>
                <c:pt idx="9">
                  <c:v>1</c:v>
                </c:pt>
                <c:pt idx="10">
                  <c:v>1</c:v>
                </c:pt>
                <c:pt idx="11">
                  <c:v>1</c:v>
                </c:pt>
                <c:pt idx="12">
                  <c:v>1</c:v>
                </c:pt>
                <c:pt idx="13">
                  <c:v>1</c:v>
                </c:pt>
                <c:pt idx="14">
                  <c:v>2</c:v>
                </c:pt>
                <c:pt idx="15">
                  <c:v>1</c:v>
                </c:pt>
                <c:pt idx="16">
                  <c:v>2</c:v>
                </c:pt>
                <c:pt idx="17">
                  <c:v>1</c:v>
                </c:pt>
                <c:pt idx="18">
                  <c:v>1</c:v>
                </c:pt>
                <c:pt idx="19">
                  <c:v>0</c:v>
                </c:pt>
                <c:pt idx="20">
                  <c:v>4</c:v>
                </c:pt>
                <c:pt idx="21">
                  <c:v>2</c:v>
                </c:pt>
                <c:pt idx="22">
                  <c:v>2</c:v>
                </c:pt>
              </c:numCache>
            </c:numRef>
          </c:val>
          <c:extLst>
            <c:ext xmlns:c16="http://schemas.microsoft.com/office/drawing/2014/chart" uri="{C3380CC4-5D6E-409C-BE32-E72D297353CC}">
              <c16:uniqueId val="{00000001-3DC8-41DF-9EAC-4899B4454763}"/>
            </c:ext>
          </c:extLst>
        </c:ser>
        <c:ser>
          <c:idx val="2"/>
          <c:order val="2"/>
          <c:tx>
            <c:strRef>
              <c:f>'Online Tools'!$O$51</c:f>
              <c:strCache>
                <c:ptCount val="1"/>
                <c:pt idx="0">
                  <c:v>Neutral</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'Online Tools'!$L$52:$L$74</c:f>
              <c:strCache>
                <c:ptCount val="23"/>
                <c:pt idx="0">
                  <c:v>Anthropology</c:v>
                </c:pt>
                <c:pt idx="1">
                  <c:v>Art &amp; Design</c:v>
                </c:pt>
                <c:pt idx="2">
                  <c:v>Biology/Chemistry/Biochemistry</c:v>
                </c:pt>
                <c:pt idx="3">
                  <c:v>Business</c:v>
                </c:pt>
                <c:pt idx="4">
                  <c:v>CIS &amp; Quantitative Methods</c:v>
                </c:pt>
                <c:pt idx="5">
                  <c:v>Communication Studies</c:v>
                </c:pt>
                <c:pt idx="6">
                  <c:v>Computer Science</c:v>
                </c:pt>
                <c:pt idx="7">
                  <c:v>Education</c:v>
                </c:pt>
                <c:pt idx="8">
                  <c:v>Engineering</c:v>
                </c:pt>
                <c:pt idx="9">
                  <c:v>Engineering Technology</c:v>
                </c:pt>
                <c:pt idx="10">
                  <c:v>English</c:v>
                </c:pt>
                <c:pt idx="11">
                  <c:v>Family &amp; Consumer Science</c:v>
                </c:pt>
                <c:pt idx="12">
                  <c:v>Geography</c:v>
                </c:pt>
                <c:pt idx="13">
                  <c:v>Health Professions</c:v>
                </c:pt>
                <c:pt idx="14">
                  <c:v>History</c:v>
                </c:pt>
                <c:pt idx="15">
                  <c:v>Journalism &amp; Mass Communication</c:v>
                </c:pt>
                <c:pt idx="16">
                  <c:v>Performing &amp; Fine Arts</c:v>
                </c:pt>
                <c:pt idx="17">
                  <c:v>Philosophy</c:v>
                </c:pt>
                <c:pt idx="18">
                  <c:v>Political Science</c:v>
                </c:pt>
                <c:pt idx="19">
                  <c:v>Psychology</c:v>
                </c:pt>
                <c:pt idx="20">
                  <c:v>Social Work</c:v>
                </c:pt>
                <c:pt idx="21">
                  <c:v>Sociology</c:v>
                </c:pt>
                <c:pt idx="22">
                  <c:v>University Staff</c:v>
                </c:pt>
              </c:strCache>
            </c:strRef>
          </c:cat>
          <c:val>
            <c:numRef>
              <c:f>'Online Tools'!$O$52:$O$74</c:f>
              <c:numCache>
                <c:formatCode>General</c:formatCode>
                <c:ptCount val="23"/>
                <c:pt idx="5">
                  <c:v>1</c:v>
                </c:pt>
              </c:numCache>
            </c:numRef>
          </c:val>
          <c:extLst>
            <c:ext xmlns:c16="http://schemas.microsoft.com/office/drawing/2014/chart" uri="{C3380CC4-5D6E-409C-BE32-E72D297353CC}">
              <c16:uniqueId val="{00000002-3DC8-41DF-9EAC-4899B4454763}"/>
            </c:ext>
          </c:extLst>
        </c:ser>
        <c:dLbls>
          <c:showLegendKey val="0"/>
          <c:showVal val="0"/>
          <c:showCatName val="0"/>
          <c:showSerName val="0"/>
          <c:showPercent val="0"/>
          <c:showBubbleSize val="0"/>
        </c:dLbls>
        <c:gapWidth val="150"/>
        <c:shape val="box"/>
        <c:axId val="140250112"/>
        <c:axId val="140256000"/>
        <c:axId val="0"/>
      </c:bar3DChart>
      <c:catAx>
        <c:axId val="140250112"/>
        <c:scaling>
          <c:orientation val="minMax"/>
        </c:scaling>
        <c:delete val="0"/>
        <c:axPos val="b"/>
        <c:numFmt formatCode="General" sourceLinked="0"/>
        <c:majorTickMark val="out"/>
        <c:minorTickMark val="none"/>
        <c:tickLblPos val="nextTo"/>
        <c:crossAx val="140256000"/>
        <c:crosses val="autoZero"/>
        <c:auto val="1"/>
        <c:lblAlgn val="ctr"/>
        <c:lblOffset val="100"/>
        <c:noMultiLvlLbl val="0"/>
      </c:catAx>
      <c:valAx>
        <c:axId val="140256000"/>
        <c:scaling>
          <c:orientation val="minMax"/>
        </c:scaling>
        <c:delete val="0"/>
        <c:axPos val="l"/>
        <c:majorGridlines/>
        <c:numFmt formatCode="General" sourceLinked="1"/>
        <c:majorTickMark val="out"/>
        <c:minorTickMark val="none"/>
        <c:tickLblPos val="nextTo"/>
        <c:crossAx val="140250112"/>
        <c:crosses val="autoZero"/>
        <c:crossBetween val="between"/>
      </c:valAx>
    </c:plotArea>
    <c:legend>
      <c:legendPos val="r"/>
      <c:layout/>
      <c:overlay val="0"/>
    </c:legend>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9FCA96B-6957-4B55-BCC8-14C36F1B51BA}" type="datetimeFigureOut">
              <a:rPr lang="en-US" smtClean="0"/>
              <a:t>1/12/2016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417B315-A1D0-4094-B581-F6CFE7E471B8}" type="slidenum">
              <a:rPr lang="en-US" smtClean="0"/>
              <a:t>‹#›</a:t>
            </a:fld>
            <a:endParaRPr lang="en-US"/>
          </a:p>
        </p:txBody>
      </p:sp>
    </p:spTree>
    <p:extLst>
      <p:ext uri="{BB962C8B-B14F-4D97-AF65-F5344CB8AC3E}">
        <p14:creationId xmlns:p14="http://schemas.microsoft.com/office/powerpoint/2010/main" val="3205171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EBE0A1-B900-4E78-80A2-CF5A8D1B6982}" type="datetimeFigureOut">
              <a:rPr lang="en-US" smtClean="0"/>
              <a:t>1/12/2016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AEAE47-03FA-4392-93BC-DFA5A3786FF5}" type="slidenum">
              <a:rPr lang="en-US" smtClean="0"/>
              <a:t>‹#›</a:t>
            </a:fld>
            <a:endParaRPr lang="en-US"/>
          </a:p>
        </p:txBody>
      </p:sp>
    </p:spTree>
    <p:extLst>
      <p:ext uri="{BB962C8B-B14F-4D97-AF65-F5344CB8AC3E}">
        <p14:creationId xmlns:p14="http://schemas.microsoft.com/office/powerpoint/2010/main" val="528156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Control Section of the Survey surrounds perceptions</a:t>
            </a:r>
            <a:r>
              <a:rPr lang="en-US" baseline="0" dirty="0" smtClean="0"/>
              <a:t> of service quality regarding information control.  As you can see immediately it ranges from print to electronic resources and questions relating to remote access, the website and the print library.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3</a:t>
            </a:fld>
            <a:endParaRPr lang="en-US"/>
          </a:p>
        </p:txBody>
      </p:sp>
    </p:spTree>
    <p:extLst>
      <p:ext uri="{BB962C8B-B14F-4D97-AF65-F5344CB8AC3E}">
        <p14:creationId xmlns:p14="http://schemas.microsoft.com/office/powerpoint/2010/main" val="235541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questions relate also to information access, hardware (the modern equipment) and more</a:t>
            </a:r>
            <a:r>
              <a:rPr lang="en-US" baseline="0" dirty="0" smtClean="0"/>
              <a:t> specific questions (e-journals/print books).  Somewhat of a mish mash that goes beyond info control to content but that is </a:t>
            </a:r>
            <a:r>
              <a:rPr lang="en-US" baseline="0" dirty="0" err="1" smtClean="0"/>
              <a:t>Libqual</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4</a:t>
            </a:fld>
            <a:endParaRPr lang="en-US"/>
          </a:p>
        </p:txBody>
      </p:sp>
    </p:spTree>
    <p:extLst>
      <p:ext uri="{BB962C8B-B14F-4D97-AF65-F5344CB8AC3E}">
        <p14:creationId xmlns:p14="http://schemas.microsoft.com/office/powerpoint/2010/main" val="3753083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Thos</a:t>
            </a:r>
            <a:r>
              <a:rPr lang="en-US" baseline="0" dirty="0" smtClean="0"/>
              <a:t>e perceptions as outlined may not be the ones we perceive.  This allows us to collect, interpret and act upon library user </a:t>
            </a:r>
            <a:r>
              <a:rPr lang="en-US" baseline="0" dirty="0" err="1" smtClean="0"/>
              <a:t>feeddback</a:t>
            </a:r>
            <a:r>
              <a:rPr lang="en-US" baseline="0" dirty="0" smtClean="0"/>
              <a:t> systematically over time.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5</a:t>
            </a:fld>
            <a:endParaRPr lang="en-US"/>
          </a:p>
        </p:txBody>
      </p:sp>
    </p:spTree>
    <p:extLst>
      <p:ext uri="{BB962C8B-B14F-4D97-AF65-F5344CB8AC3E}">
        <p14:creationId xmlns:p14="http://schemas.microsoft.com/office/powerpoint/2010/main" val="3164607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Highest level of expectation for the library website from all survey respondents.  This includes,</a:t>
            </a:r>
            <a:r>
              <a:rPr lang="en-US" baseline="0" dirty="0" smtClean="0"/>
              <a:t> faculty, students, staff and library staff.</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6</a:t>
            </a:fld>
            <a:endParaRPr lang="en-US"/>
          </a:p>
        </p:txBody>
      </p:sp>
    </p:spTree>
    <p:extLst>
      <p:ext uri="{BB962C8B-B14F-4D97-AF65-F5344CB8AC3E}">
        <p14:creationId xmlns:p14="http://schemas.microsoft.com/office/powerpoint/2010/main" val="1471146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are not going back farther because </a:t>
            </a:r>
            <a:r>
              <a:rPr lang="en-US" baseline="0" dirty="0" err="1" smtClean="0"/>
              <a:t>Libqual</a:t>
            </a:r>
            <a:r>
              <a:rPr lang="en-US" baseline="0" dirty="0" smtClean="0"/>
              <a:t> lite is </a:t>
            </a:r>
            <a:r>
              <a:rPr lang="en-US" baseline="0" dirty="0" err="1" smtClean="0"/>
              <a:t>qualitiative</a:t>
            </a:r>
            <a:r>
              <a:rPr lang="en-US" baseline="0" dirty="0" smtClean="0"/>
              <a:t> different from the previous longer survey (comparing apples with oranges)</a:t>
            </a:r>
            <a:r>
              <a:rPr lang="en-US" dirty="0" smtClean="0"/>
              <a:t>For</a:t>
            </a:r>
            <a:r>
              <a:rPr lang="en-US" baseline="0" dirty="0" smtClean="0"/>
              <a:t> information control, the library</a:t>
            </a:r>
            <a:r>
              <a:rPr lang="en-US" dirty="0" smtClean="0"/>
              <a:t> Went up in All categories for our</a:t>
            </a:r>
            <a:r>
              <a:rPr lang="en-US" baseline="0" dirty="0" smtClean="0"/>
              <a:t> perceived level of service with the exception of IC-7 (Making information easily accessible for independent use).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7</a:t>
            </a:fld>
            <a:endParaRPr lang="en-US"/>
          </a:p>
        </p:txBody>
      </p:sp>
    </p:spTree>
    <p:extLst>
      <p:ext uri="{BB962C8B-B14F-4D97-AF65-F5344CB8AC3E}">
        <p14:creationId xmlns:p14="http://schemas.microsoft.com/office/powerpoint/2010/main" val="3924566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meant by ‘modern equipment’ (PC’s, laptops, mobile devices, internet enabled whiteboards</a:t>
            </a:r>
            <a:r>
              <a:rPr lang="en-US" baseline="0" dirty="0" smtClean="0"/>
              <a:t> etc.). Is this signifying a shift towards technology rich learning commons ideas for undergraduate populace.</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8</a:t>
            </a:fld>
            <a:endParaRPr lang="en-US"/>
          </a:p>
        </p:txBody>
      </p:sp>
    </p:spTree>
    <p:extLst>
      <p:ext uri="{BB962C8B-B14F-4D97-AF65-F5344CB8AC3E}">
        <p14:creationId xmlns:p14="http://schemas.microsoft.com/office/powerpoint/2010/main" val="95576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Graduates Perceive electronic</a:t>
            </a:r>
            <a:r>
              <a:rPr lang="en-US" baseline="0" dirty="0" smtClean="0"/>
              <a:t> resource access from home or office as the highest priority  For graduates also the website is not up to their standards as the Adequacy mean is below their minimum expectation.  </a:t>
            </a:r>
            <a:r>
              <a:rPr lang="en-US" baseline="0" dirty="0" err="1" smtClean="0"/>
              <a:t>Adequeacy</a:t>
            </a:r>
            <a:r>
              <a:rPr lang="en-US" baseline="0" dirty="0" smtClean="0"/>
              <a:t> Mean = Perceptions of what we currently possess – minimum level of expectation.  Note the Superiority mean for later.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9</a:t>
            </a:fld>
            <a:endParaRPr lang="en-US"/>
          </a:p>
        </p:txBody>
      </p:sp>
    </p:spTree>
    <p:extLst>
      <p:ext uri="{BB962C8B-B14F-4D97-AF65-F5344CB8AC3E}">
        <p14:creationId xmlns:p14="http://schemas.microsoft.com/office/powerpoint/2010/main" val="2843126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Making electronic resources accessible from my home or office computer is also highest priority</a:t>
            </a:r>
            <a:r>
              <a:rPr lang="en-US" baseline="0" dirty="0" smtClean="0"/>
              <a:t> for faculty (Similar to Graduate students).  Also, similar to the graduate students, the website enabling faculty members to locate information on their own is not up to standards for faculty.  Adequacy mean is below zero which again means that the adequacy mean is below their minimum expectations.  Note again here that the superiority mean is similarly in the negative.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10</a:t>
            </a:fld>
            <a:endParaRPr lang="en-US"/>
          </a:p>
        </p:txBody>
      </p:sp>
    </p:spTree>
    <p:extLst>
      <p:ext uri="{BB962C8B-B14F-4D97-AF65-F5344CB8AC3E}">
        <p14:creationId xmlns:p14="http://schemas.microsoft.com/office/powerpoint/2010/main" val="3979449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 wish to turn to again, making electronic resources accessible from my home</a:t>
            </a:r>
            <a:r>
              <a:rPr lang="en-US" baseline="0" dirty="0" smtClean="0"/>
              <a:t> or office.  Note that the superiority mean is on a different side of the scale from both  previous negative Faculty or Graduate expectations.  This means the staff feel we are knocking this one out of the park &gt;0 with zero being faculty desire.  While the faculty and graduate students feel we are doing much less than desired. More than a point spread between perceptions which is interesting.  Also, surprisingly most important staff priorities are very print focused.  Highest minimum and desired expectations revolve around print books.   To also note here, the response rate from staff on these </a:t>
            </a:r>
            <a:r>
              <a:rPr lang="en-US" baseline="0" smtClean="0"/>
              <a:t>questions are not high.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11</a:t>
            </a:fld>
            <a:endParaRPr lang="en-US"/>
          </a:p>
        </p:txBody>
      </p:sp>
    </p:spTree>
    <p:extLst>
      <p:ext uri="{BB962C8B-B14F-4D97-AF65-F5344CB8AC3E}">
        <p14:creationId xmlns:p14="http://schemas.microsoft.com/office/powerpoint/2010/main" val="3781221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Approximately fifty/fifty positive</a:t>
            </a:r>
            <a:r>
              <a:rPr lang="en-US" baseline="0" dirty="0" smtClean="0"/>
              <a:t> negative comments on resources for people taking the time to comment.  You can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13</a:t>
            </a:fld>
            <a:endParaRPr lang="en-US"/>
          </a:p>
        </p:txBody>
      </p:sp>
    </p:spTree>
    <p:extLst>
      <p:ext uri="{BB962C8B-B14F-4D97-AF65-F5344CB8AC3E}">
        <p14:creationId xmlns:p14="http://schemas.microsoft.com/office/powerpoint/2010/main" val="2559382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Great comments on the library but these samples focus on room for improvement.  Food for thought.</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14</a:t>
            </a:fld>
            <a:endParaRPr lang="en-US"/>
          </a:p>
        </p:txBody>
      </p:sp>
    </p:spTree>
    <p:extLst>
      <p:ext uri="{BB962C8B-B14F-4D97-AF65-F5344CB8AC3E}">
        <p14:creationId xmlns:p14="http://schemas.microsoft.com/office/powerpoint/2010/main" val="124763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charts and disciplinary breakdown of comments, it is possible to look with more granularity</a:t>
            </a:r>
            <a:r>
              <a:rPr lang="en-US" baseline="0" dirty="0" smtClean="0"/>
              <a:t> at positive/negative comments from collections.  From Here, probably worth looking further for subject librarians from Computer Science, English, History, Performing and Fine Arts</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15</a:t>
            </a:fld>
            <a:endParaRPr lang="en-US"/>
          </a:p>
        </p:txBody>
      </p:sp>
    </p:spTree>
    <p:extLst>
      <p:ext uri="{BB962C8B-B14F-4D97-AF65-F5344CB8AC3E}">
        <p14:creationId xmlns:p14="http://schemas.microsoft.com/office/powerpoint/2010/main" val="896697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Interestingly, </a:t>
            </a:r>
            <a:r>
              <a:rPr lang="en-US" baseline="0" dirty="0" smtClean="0"/>
              <a:t> more than one negative comment from Business, Social Work, Biology, History, Sociology and even our staff.</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17</a:t>
            </a:fld>
            <a:endParaRPr lang="en-US"/>
          </a:p>
        </p:txBody>
      </p:sp>
    </p:spTree>
    <p:extLst>
      <p:ext uri="{BB962C8B-B14F-4D97-AF65-F5344CB8AC3E}">
        <p14:creationId xmlns:p14="http://schemas.microsoft.com/office/powerpoint/2010/main" val="3095322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terms of perceptions</a:t>
            </a:r>
            <a:r>
              <a:rPr lang="en-US" baseline="0" dirty="0" smtClean="0"/>
              <a:t> of adequacy, Texas State is in the lower middle range. </a:t>
            </a:r>
            <a:r>
              <a:rPr lang="en-US" dirty="0" smtClean="0"/>
              <a:t>Adequacy Mean = Perceived Mean – Minimum Mean.  Negative number suggests we are </a:t>
            </a:r>
            <a:br>
              <a:rPr lang="en-US" dirty="0" smtClean="0"/>
            </a:br>
            <a:r>
              <a:rPr lang="en-US" dirty="0" smtClean="0"/>
              <a:t>performing below a minimum standard.</a:t>
            </a:r>
            <a:br>
              <a:rPr lang="en-US" dirty="0" smtClean="0"/>
            </a:b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19</a:t>
            </a:fld>
            <a:endParaRPr lang="en-US"/>
          </a:p>
        </p:txBody>
      </p:sp>
    </p:spTree>
    <p:extLst>
      <p:ext uri="{BB962C8B-B14F-4D97-AF65-F5344CB8AC3E}">
        <p14:creationId xmlns:p14="http://schemas.microsoft.com/office/powerpoint/2010/main" val="1438446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the Superiority mean, we are squarely in the middle.  Again,</a:t>
            </a:r>
            <a:r>
              <a:rPr lang="en-US" baseline="0" dirty="0" smtClean="0"/>
              <a:t> UT San Antonio is blowing this out of the water with the highest superiority mean over almost all information control categories.  Portland State has some work to do.  We could be a little higher here.  </a:t>
            </a:r>
            <a:r>
              <a:rPr lang="en-US" dirty="0" smtClean="0"/>
              <a:t>Superiority Mean = Perceived Mean – Desired Mean.</a:t>
            </a:r>
          </a:p>
          <a:p>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20</a:t>
            </a:fld>
            <a:endParaRPr lang="en-US"/>
          </a:p>
        </p:txBody>
      </p:sp>
    </p:spTree>
    <p:extLst>
      <p:ext uri="{BB962C8B-B14F-4D97-AF65-F5344CB8AC3E}">
        <p14:creationId xmlns:p14="http://schemas.microsoft.com/office/powerpoint/2010/main" val="42837941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Texas</a:t>
            </a:r>
            <a:r>
              <a:rPr lang="en-US" baseline="0" dirty="0" smtClean="0"/>
              <a:t> State is </a:t>
            </a:r>
            <a:r>
              <a:rPr lang="en-US" dirty="0" smtClean="0"/>
              <a:t>right around the middle going towards high in terms of user perception</a:t>
            </a:r>
            <a:r>
              <a:rPr lang="en-US" baseline="0" dirty="0" smtClean="0"/>
              <a:t> of services in comparison with our peers.  To note also, University of Texas San Antonio is at the top of user perceptions while university of Texas, Dallas is at the bottom of user perceptions. </a:t>
            </a:r>
            <a:endParaRPr lang="en-US" dirty="0"/>
          </a:p>
        </p:txBody>
      </p:sp>
      <p:sp>
        <p:nvSpPr>
          <p:cNvPr id="4" name="Slide Number Placeholder 3"/>
          <p:cNvSpPr>
            <a:spLocks noGrp="1"/>
          </p:cNvSpPr>
          <p:nvPr>
            <p:ph type="sldNum" sz="quarter" idx="10"/>
          </p:nvPr>
        </p:nvSpPr>
        <p:spPr/>
        <p:txBody>
          <a:bodyPr/>
          <a:lstStyle/>
          <a:p>
            <a:fld id="{94AEAE47-03FA-4392-93BC-DFA5A3786FF5}" type="slidenum">
              <a:rPr lang="en-US" smtClean="0"/>
              <a:t>21</a:t>
            </a:fld>
            <a:endParaRPr lang="en-US"/>
          </a:p>
        </p:txBody>
      </p:sp>
    </p:spTree>
    <p:extLst>
      <p:ext uri="{BB962C8B-B14F-4D97-AF65-F5344CB8AC3E}">
        <p14:creationId xmlns:p14="http://schemas.microsoft.com/office/powerpoint/2010/main" val="2740652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EA019B-0472-4208-823D-9244D6D44C4F}"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3460241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A019B-0472-4208-823D-9244D6D44C4F}"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2937588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EA019B-0472-4208-823D-9244D6D44C4F}"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2910677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EA019B-0472-4208-823D-9244D6D44C4F}"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920194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EA019B-0472-4208-823D-9244D6D44C4F}"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327171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EA019B-0472-4208-823D-9244D6D44C4F}"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2847670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A019B-0472-4208-823D-9244D6D44C4F}"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2315275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EA019B-0472-4208-823D-9244D6D44C4F}"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1506866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EA019B-0472-4208-823D-9244D6D44C4F}"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431986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A019B-0472-4208-823D-9244D6D44C4F}"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3947105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EA019B-0472-4208-823D-9244D6D44C4F}"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B3CBE-1469-4D9D-B313-1282AE8A44F2}" type="slidenum">
              <a:rPr lang="en-US" smtClean="0"/>
              <a:t>‹#›</a:t>
            </a:fld>
            <a:endParaRPr lang="en-US"/>
          </a:p>
        </p:txBody>
      </p:sp>
    </p:spTree>
    <p:extLst>
      <p:ext uri="{BB962C8B-B14F-4D97-AF65-F5344CB8AC3E}">
        <p14:creationId xmlns:p14="http://schemas.microsoft.com/office/powerpoint/2010/main" val="3164411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A019B-0472-4208-823D-9244D6D44C4F}" type="datetimeFigureOut">
              <a:rPr lang="en-US" smtClean="0"/>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DB3CBE-1469-4D9D-B313-1282AE8A44F2}" type="slidenum">
              <a:rPr lang="en-US" smtClean="0"/>
              <a:t>‹#›</a:t>
            </a:fld>
            <a:endParaRPr lang="en-US"/>
          </a:p>
        </p:txBody>
      </p:sp>
    </p:spTree>
    <p:extLst>
      <p:ext uri="{BB962C8B-B14F-4D97-AF65-F5344CB8AC3E}">
        <p14:creationId xmlns:p14="http://schemas.microsoft.com/office/powerpoint/2010/main" val="3900225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e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8610600" cy="2286000"/>
          </a:xfrm>
        </p:spPr>
        <p:txBody>
          <a:bodyPr>
            <a:normAutofit fontScale="90000"/>
          </a:bodyPr>
          <a:lstStyle/>
          <a:p>
            <a:r>
              <a:rPr lang="en-US" sz="4900" b="1" dirty="0" smtClean="0"/>
              <a:t>Texas State University</a:t>
            </a:r>
            <a:br>
              <a:rPr lang="en-US" sz="4900" b="1" dirty="0" smtClean="0"/>
            </a:br>
            <a:r>
              <a:rPr lang="en-US" sz="4900" b="1" dirty="0" err="1" smtClean="0"/>
              <a:t>LibQUAL</a:t>
            </a:r>
            <a:r>
              <a:rPr lang="en-US" sz="4900" b="1" dirty="0" smtClean="0"/>
              <a:t> Survey 2015</a:t>
            </a:r>
            <a:r>
              <a:rPr lang="en-US" b="1" dirty="0" smtClean="0"/>
              <a:t/>
            </a:r>
            <a:br>
              <a:rPr lang="en-US" b="1" dirty="0" smtClean="0"/>
            </a:br>
            <a:r>
              <a:rPr lang="en-US" sz="3200" b="1" dirty="0" smtClean="0"/>
              <a:t>Core Survey Section IC 1-8</a:t>
            </a:r>
            <a:br>
              <a:rPr lang="en-US" sz="3200" b="1" dirty="0" smtClean="0"/>
            </a:br>
            <a:r>
              <a:rPr lang="en-US" sz="3200" b="1" dirty="0" smtClean="0"/>
              <a:t>Information Control</a:t>
            </a:r>
            <a:endParaRPr lang="en-US" sz="3200" b="1" dirty="0"/>
          </a:p>
        </p:txBody>
      </p:sp>
      <p:sp>
        <p:nvSpPr>
          <p:cNvPr id="3" name="Subtitle 2"/>
          <p:cNvSpPr>
            <a:spLocks noGrp="1"/>
          </p:cNvSpPr>
          <p:nvPr>
            <p:ph type="subTitle" idx="1"/>
          </p:nvPr>
        </p:nvSpPr>
        <p:spPr>
          <a:xfrm>
            <a:off x="1371600" y="5105400"/>
            <a:ext cx="6400800" cy="1752600"/>
          </a:xfrm>
        </p:spPr>
        <p:txBody>
          <a:bodyPr>
            <a:normAutofit/>
          </a:bodyPr>
          <a:lstStyle/>
          <a:p>
            <a:r>
              <a:rPr lang="en-US" sz="1600" b="1" dirty="0" smtClean="0"/>
              <a:t>Ray Uzwyshyn</a:t>
            </a:r>
            <a:br>
              <a:rPr lang="en-US" sz="1600" b="1" dirty="0" smtClean="0"/>
            </a:br>
            <a:r>
              <a:rPr lang="en-US" sz="1600" b="1" dirty="0" smtClean="0"/>
              <a:t>Director, Collections and Digital Services</a:t>
            </a:r>
            <a:br>
              <a:rPr lang="en-US" sz="1600" b="1" dirty="0" smtClean="0"/>
            </a:br>
            <a:r>
              <a:rPr lang="en-US" sz="1600" b="1" dirty="0" smtClean="0"/>
              <a:t>Texas State University Library</a:t>
            </a:r>
            <a:endParaRPr lang="en-US" sz="16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124200"/>
            <a:ext cx="3048000" cy="108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3171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Information Control on </a:t>
            </a:r>
            <a:r>
              <a:rPr lang="en-US" dirty="0" err="1" smtClean="0"/>
              <a:t>LibQUAL</a:t>
            </a:r>
            <a:r>
              <a:rPr lang="en-US" dirty="0" smtClean="0"/>
              <a:t> is One of Three Core Item Survey Sections</a:t>
            </a:r>
            <a:endParaRPr lang="en-US" dirty="0"/>
          </a:p>
        </p:txBody>
      </p:sp>
      <p:sp>
        <p:nvSpPr>
          <p:cNvPr id="3" name="Content Placeholder 2"/>
          <p:cNvSpPr>
            <a:spLocks noGrp="1"/>
          </p:cNvSpPr>
          <p:nvPr>
            <p:ph idx="1"/>
          </p:nvPr>
        </p:nvSpPr>
        <p:spPr>
          <a:xfrm>
            <a:off x="457200" y="1905000"/>
            <a:ext cx="6019800" cy="4525963"/>
          </a:xfrm>
        </p:spPr>
        <p:txBody>
          <a:bodyPr/>
          <a:lstStyle/>
          <a:p>
            <a:pPr marL="0" indent="0">
              <a:buNone/>
            </a:pPr>
            <a:r>
              <a:rPr lang="en-US" b="1" dirty="0" err="1" smtClean="0"/>
              <a:t>LibQUAL</a:t>
            </a:r>
            <a:r>
              <a:rPr lang="en-US" b="1" dirty="0" smtClean="0"/>
              <a:t> Lite Survey: 22 Questions</a:t>
            </a:r>
            <a:br>
              <a:rPr lang="en-US" b="1" dirty="0" smtClean="0"/>
            </a:br>
            <a:endParaRPr lang="en-US" b="1" dirty="0" smtClean="0"/>
          </a:p>
          <a:p>
            <a:pPr marL="0" indent="0">
              <a:buNone/>
            </a:pPr>
            <a:r>
              <a:rPr lang="en-US" sz="2800" b="1" dirty="0" smtClean="0"/>
              <a:t>1) AS-1-9</a:t>
            </a:r>
            <a:r>
              <a:rPr lang="en-US" sz="2800" dirty="0" smtClean="0"/>
              <a:t>: Affect of Service (9)</a:t>
            </a:r>
            <a:br>
              <a:rPr lang="en-US" sz="2800" dirty="0" smtClean="0"/>
            </a:br>
            <a:endParaRPr lang="en-US" sz="2800" dirty="0" smtClean="0"/>
          </a:p>
          <a:p>
            <a:pPr marL="0" indent="0">
              <a:buNone/>
            </a:pPr>
            <a:r>
              <a:rPr lang="en-US" b="1" dirty="0" smtClean="0">
                <a:solidFill>
                  <a:srgbClr val="FF0000"/>
                </a:solidFill>
              </a:rPr>
              <a:t>2) IC-1-8</a:t>
            </a:r>
            <a:r>
              <a:rPr lang="en-US" dirty="0" smtClean="0">
                <a:solidFill>
                  <a:srgbClr val="FF0000"/>
                </a:solidFill>
              </a:rPr>
              <a:t>:  Information Control </a:t>
            </a:r>
          </a:p>
          <a:p>
            <a:pPr marL="0" indent="0">
              <a:buNone/>
            </a:pPr>
            <a:r>
              <a:rPr lang="en-US" dirty="0">
                <a:solidFill>
                  <a:srgbClr val="FF0000"/>
                </a:solidFill>
              </a:rPr>
              <a:t> </a:t>
            </a:r>
            <a:r>
              <a:rPr lang="en-US" dirty="0" smtClean="0">
                <a:solidFill>
                  <a:srgbClr val="FF0000"/>
                </a:solidFill>
              </a:rPr>
              <a:t>                 (8 Questions)</a:t>
            </a:r>
            <a:br>
              <a:rPr lang="en-US" dirty="0" smtClean="0">
                <a:solidFill>
                  <a:srgbClr val="FF0000"/>
                </a:solidFill>
              </a:rPr>
            </a:br>
            <a:endParaRPr lang="en-US" dirty="0" smtClean="0">
              <a:solidFill>
                <a:srgbClr val="FF0000"/>
              </a:solidFill>
            </a:endParaRPr>
          </a:p>
          <a:p>
            <a:pPr marL="0" indent="0">
              <a:buNone/>
            </a:pPr>
            <a:r>
              <a:rPr lang="en-US" sz="2400" b="1" dirty="0" smtClean="0"/>
              <a:t>3) LP-1-5</a:t>
            </a:r>
            <a:r>
              <a:rPr lang="en-US" sz="2400" dirty="0" smtClean="0"/>
              <a:t>: Library as Place (5)</a:t>
            </a:r>
            <a:endParaRPr lang="en-US"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966" y="1676400"/>
            <a:ext cx="154305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2" descr="Image result for electronic resource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Image result for electronic resource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Image result for electronic resource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4" descr="Image result for electronic resources"/>
          <p:cNvSpPr>
            <a:spLocks noChangeAspect="1" noChangeArrowheads="1"/>
          </p:cNvSpPr>
          <p:nvPr/>
        </p:nvSpPr>
        <p:spPr bwMode="auto">
          <a:xfrm rot="17277418">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6" descr="Image result for electronic resources"/>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p:cNvPicPr>
            <a:picLocks noChangeAspect="1"/>
          </p:cNvPicPr>
          <p:nvPr/>
        </p:nvPicPr>
        <p:blipFill>
          <a:blip r:embed="rId3"/>
          <a:stretch>
            <a:fillRect/>
          </a:stretch>
        </p:blipFill>
        <p:spPr>
          <a:xfrm>
            <a:off x="5791200" y="4193921"/>
            <a:ext cx="3219450" cy="1419225"/>
          </a:xfrm>
          <a:prstGeom prst="rect">
            <a:avLst/>
          </a:prstGeom>
        </p:spPr>
      </p:pic>
    </p:spTree>
    <p:extLst>
      <p:ext uri="{BB962C8B-B14F-4D97-AF65-F5344CB8AC3E}">
        <p14:creationId xmlns:p14="http://schemas.microsoft.com/office/powerpoint/2010/main" val="662262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Information Control </a:t>
            </a:r>
            <a:r>
              <a:rPr lang="en-US" b="1" dirty="0" smtClean="0"/>
              <a:t>IC 1-4</a:t>
            </a:r>
            <a:br>
              <a:rPr lang="en-US" b="1" dirty="0" smtClean="0"/>
            </a:br>
            <a:r>
              <a:rPr lang="en-US" sz="2700" dirty="0" smtClean="0"/>
              <a:t>(Perceptions of Service Quality)</a:t>
            </a:r>
            <a:endParaRPr lang="en-US" sz="2700" dirty="0"/>
          </a:p>
        </p:txBody>
      </p:sp>
      <p:sp>
        <p:nvSpPr>
          <p:cNvPr id="3" name="Content Placeholder 2"/>
          <p:cNvSpPr>
            <a:spLocks noGrp="1"/>
          </p:cNvSpPr>
          <p:nvPr>
            <p:ph idx="1"/>
          </p:nvPr>
        </p:nvSpPr>
        <p:spPr>
          <a:xfrm>
            <a:off x="457200" y="1600200"/>
            <a:ext cx="4800600" cy="4525963"/>
          </a:xfrm>
        </p:spPr>
        <p:txBody>
          <a:bodyPr>
            <a:normAutofit fontScale="85000" lnSpcReduction="20000"/>
          </a:bodyPr>
          <a:lstStyle/>
          <a:p>
            <a:r>
              <a:rPr lang="en-US" b="1" dirty="0" smtClean="0"/>
              <a:t>IC-1</a:t>
            </a:r>
            <a:r>
              <a:rPr lang="en-US" dirty="0" smtClean="0"/>
              <a:t> Does the library make electronic resources accessible from my office?</a:t>
            </a:r>
          </a:p>
          <a:p>
            <a:r>
              <a:rPr lang="en-US" b="1" dirty="0" smtClean="0"/>
              <a:t>IC-2</a:t>
            </a:r>
            <a:r>
              <a:rPr lang="en-US" dirty="0" smtClean="0"/>
              <a:t> Does the library Web site enable me to locate information on my own?</a:t>
            </a:r>
          </a:p>
          <a:p>
            <a:r>
              <a:rPr lang="en-US" b="1" dirty="0" smtClean="0"/>
              <a:t>IC-3</a:t>
            </a:r>
            <a:r>
              <a:rPr lang="en-US" dirty="0" smtClean="0"/>
              <a:t> Does the library contain printed materials I need for my work?</a:t>
            </a:r>
          </a:p>
          <a:p>
            <a:r>
              <a:rPr lang="en-US" b="1" dirty="0" smtClean="0"/>
              <a:t>IC-4</a:t>
            </a:r>
            <a:r>
              <a:rPr lang="en-US" dirty="0" smtClean="0"/>
              <a:t> Does the library contain the electronic information resources I need?</a:t>
            </a:r>
            <a:endParaRPr lang="en-US" dirty="0"/>
          </a:p>
        </p:txBody>
      </p:sp>
      <p:sp>
        <p:nvSpPr>
          <p:cNvPr id="4" name="TextBox 3"/>
          <p:cNvSpPr txBox="1"/>
          <p:nvPr/>
        </p:nvSpPr>
        <p:spPr>
          <a:xfrm>
            <a:off x="6096000" y="2231956"/>
            <a:ext cx="2895600" cy="1200329"/>
          </a:xfrm>
          <a:prstGeom prst="rect">
            <a:avLst/>
          </a:prstGeom>
          <a:noFill/>
        </p:spPr>
        <p:txBody>
          <a:bodyPr wrap="square" rtlCol="0">
            <a:spAutoFit/>
          </a:bodyPr>
          <a:lstStyle/>
          <a:p>
            <a:r>
              <a:rPr lang="en-US" dirty="0" smtClean="0"/>
              <a:t>IC 1-4 range from electronic</a:t>
            </a:r>
          </a:p>
          <a:p>
            <a:r>
              <a:rPr lang="en-US" dirty="0" smtClean="0"/>
              <a:t>resources to </a:t>
            </a:r>
          </a:p>
          <a:p>
            <a:r>
              <a:rPr lang="en-US" dirty="0" smtClean="0"/>
              <a:t>remote access, the website and the print library</a:t>
            </a:r>
            <a:endParaRPr lang="en-US" dirty="0"/>
          </a:p>
        </p:txBody>
      </p:sp>
      <p:pic>
        <p:nvPicPr>
          <p:cNvPr id="2050" name="Picture 2" descr="Image result for electronic resou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7482" y="3962400"/>
            <a:ext cx="2886075" cy="1581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956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Control IC 5-8</a:t>
            </a:r>
            <a:endParaRPr lang="en-US" dirty="0"/>
          </a:p>
        </p:txBody>
      </p:sp>
      <p:sp>
        <p:nvSpPr>
          <p:cNvPr id="3" name="Content Placeholder 2"/>
          <p:cNvSpPr>
            <a:spLocks noGrp="1"/>
          </p:cNvSpPr>
          <p:nvPr>
            <p:ph idx="1"/>
          </p:nvPr>
        </p:nvSpPr>
        <p:spPr>
          <a:xfrm>
            <a:off x="457200" y="1600200"/>
            <a:ext cx="4114800" cy="4525963"/>
          </a:xfrm>
        </p:spPr>
        <p:txBody>
          <a:bodyPr>
            <a:normAutofit fontScale="70000" lnSpcReduction="20000"/>
          </a:bodyPr>
          <a:lstStyle/>
          <a:p>
            <a:r>
              <a:rPr lang="en-US" b="1" dirty="0" smtClean="0"/>
              <a:t>IC-5</a:t>
            </a:r>
            <a:r>
              <a:rPr lang="en-US" dirty="0" smtClean="0"/>
              <a:t> Does the library possess the modern equipment that lets me easily access needed information?</a:t>
            </a:r>
          </a:p>
          <a:p>
            <a:r>
              <a:rPr lang="en-US" b="1" dirty="0" smtClean="0"/>
              <a:t>IC-6</a:t>
            </a:r>
            <a:r>
              <a:rPr lang="en-US" dirty="0" smtClean="0"/>
              <a:t> Does the library possess the easy-to-use access tools that allow me to find things on my own?</a:t>
            </a:r>
          </a:p>
          <a:p>
            <a:r>
              <a:rPr lang="en-US" b="1" dirty="0" smtClean="0"/>
              <a:t>IC-7</a:t>
            </a:r>
            <a:r>
              <a:rPr lang="en-US" dirty="0" smtClean="0"/>
              <a:t> Does the library make information easily accessible for independent use?</a:t>
            </a:r>
          </a:p>
          <a:p>
            <a:r>
              <a:rPr lang="en-US" b="1" dirty="0" smtClean="0"/>
              <a:t>IC-8</a:t>
            </a:r>
            <a:r>
              <a:rPr lang="en-US" dirty="0" smtClean="0"/>
              <a:t> Does the library possess the electronic journal collections I require for my work</a:t>
            </a:r>
            <a:endParaRPr lang="en-US" dirty="0"/>
          </a:p>
        </p:txBody>
      </p:sp>
      <p:sp>
        <p:nvSpPr>
          <p:cNvPr id="4" name="TextBox 3"/>
          <p:cNvSpPr txBox="1"/>
          <p:nvPr/>
        </p:nvSpPr>
        <p:spPr>
          <a:xfrm>
            <a:off x="5562600" y="4038600"/>
            <a:ext cx="3265638" cy="1200329"/>
          </a:xfrm>
          <a:prstGeom prst="rect">
            <a:avLst/>
          </a:prstGeom>
          <a:noFill/>
        </p:spPr>
        <p:txBody>
          <a:bodyPr wrap="none" rtlCol="0">
            <a:spAutoFit/>
          </a:bodyPr>
          <a:lstStyle/>
          <a:p>
            <a:r>
              <a:rPr lang="en-US" dirty="0" smtClean="0"/>
              <a:t>Questions also relate to </a:t>
            </a:r>
          </a:p>
          <a:p>
            <a:r>
              <a:rPr lang="en-US" dirty="0" smtClean="0"/>
              <a:t>The library’s modern equipment,</a:t>
            </a:r>
          </a:p>
          <a:p>
            <a:r>
              <a:rPr lang="en-US" dirty="0" smtClean="0"/>
              <a:t>(hardware), online tools, access</a:t>
            </a:r>
          </a:p>
          <a:p>
            <a:r>
              <a:rPr lang="en-US" dirty="0" smtClean="0"/>
              <a:t>And electronic journal articles</a:t>
            </a:r>
          </a:p>
        </p:txBody>
      </p:sp>
      <p:sp>
        <p:nvSpPr>
          <p:cNvPr id="5" name="AutoShape 2" descr="Image result for mishmash"/>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Image result for mishmash"/>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Image result for mish m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4221" y="1752600"/>
            <a:ext cx="2628900"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379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LibQUAL</a:t>
            </a:r>
            <a:r>
              <a:rPr lang="en-US" dirty="0" smtClean="0"/>
              <a:t> Goals</a:t>
            </a:r>
            <a:endParaRPr lang="en-US" dirty="0"/>
          </a:p>
        </p:txBody>
      </p:sp>
      <p:sp>
        <p:nvSpPr>
          <p:cNvPr id="3" name="Content Placeholder 2"/>
          <p:cNvSpPr>
            <a:spLocks noGrp="1"/>
          </p:cNvSpPr>
          <p:nvPr>
            <p:ph idx="1"/>
          </p:nvPr>
        </p:nvSpPr>
        <p:spPr/>
        <p:txBody>
          <a:bodyPr/>
          <a:lstStyle/>
          <a:p>
            <a:r>
              <a:rPr lang="en-US" dirty="0" smtClean="0"/>
              <a:t>Help Libraries Better Understand ‘perceptions of library Service Quality</a:t>
            </a:r>
          </a:p>
          <a:p>
            <a:endParaRPr lang="en-US" dirty="0"/>
          </a:p>
          <a:p>
            <a:r>
              <a:rPr lang="en-US" dirty="0" smtClean="0"/>
              <a:t>Collect and Interpret library user feedback systematically over time</a:t>
            </a:r>
            <a:endParaRPr lang="en-US" dirty="0"/>
          </a:p>
        </p:txBody>
      </p:sp>
      <p:pic>
        <p:nvPicPr>
          <p:cNvPr id="4" name="Picture 3"/>
          <p:cNvPicPr>
            <a:picLocks noChangeAspect="1"/>
          </p:cNvPicPr>
          <p:nvPr/>
        </p:nvPicPr>
        <p:blipFill>
          <a:blip r:embed="rId3"/>
          <a:stretch>
            <a:fillRect/>
          </a:stretch>
        </p:blipFill>
        <p:spPr>
          <a:xfrm>
            <a:off x="3390900" y="4537075"/>
            <a:ext cx="2362200" cy="1771650"/>
          </a:xfrm>
          <a:prstGeom prst="rect">
            <a:avLst/>
          </a:prstGeom>
        </p:spPr>
      </p:pic>
      <p:pic>
        <p:nvPicPr>
          <p:cNvPr id="5" name="Picture 4"/>
          <p:cNvPicPr>
            <a:picLocks noChangeAspect="1"/>
          </p:cNvPicPr>
          <p:nvPr/>
        </p:nvPicPr>
        <p:blipFill>
          <a:blip r:embed="rId4"/>
          <a:stretch>
            <a:fillRect/>
          </a:stretch>
        </p:blipFill>
        <p:spPr>
          <a:xfrm>
            <a:off x="6172200" y="4648201"/>
            <a:ext cx="2265753" cy="1569244"/>
          </a:xfrm>
          <a:prstGeom prst="rect">
            <a:avLst/>
          </a:prstGeom>
        </p:spPr>
      </p:pic>
      <p:sp>
        <p:nvSpPr>
          <p:cNvPr id="6" name="AutoShape 2" descr="Image result for female grad stud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5"/>
          <a:stretch>
            <a:fillRect/>
          </a:stretch>
        </p:blipFill>
        <p:spPr>
          <a:xfrm>
            <a:off x="609600" y="4540131"/>
            <a:ext cx="2362200" cy="1785384"/>
          </a:xfrm>
          <a:prstGeom prst="rect">
            <a:avLst/>
          </a:prstGeom>
        </p:spPr>
      </p:pic>
    </p:spTree>
    <p:extLst>
      <p:ext uri="{BB962C8B-B14F-4D97-AF65-F5344CB8AC3E}">
        <p14:creationId xmlns:p14="http://schemas.microsoft.com/office/powerpoint/2010/main" val="3871928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Information Control Summary Results</a:t>
            </a:r>
            <a:br>
              <a:rPr lang="en-US" b="1" dirty="0" smtClean="0"/>
            </a:br>
            <a:r>
              <a:rPr lang="en-US" sz="2200" dirty="0" smtClean="0"/>
              <a:t>(</a:t>
            </a:r>
            <a:r>
              <a:rPr lang="en-US" sz="2200" b="1" dirty="0" smtClean="0"/>
              <a:t>2, 142 </a:t>
            </a:r>
            <a:r>
              <a:rPr lang="en-US" sz="2200" dirty="0" smtClean="0"/>
              <a:t>Respondents)</a:t>
            </a:r>
            <a:endParaRPr lang="en-US" sz="22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 y="1828800"/>
            <a:ext cx="8853488" cy="3454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657" y="1336242"/>
            <a:ext cx="5796343" cy="492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4774" y="5410200"/>
            <a:ext cx="5325426" cy="1477328"/>
          </a:xfrm>
          <a:prstGeom prst="rect">
            <a:avLst/>
          </a:prstGeom>
          <a:noFill/>
        </p:spPr>
        <p:txBody>
          <a:bodyPr wrap="square" rtlCol="0">
            <a:spAutoFit/>
          </a:bodyPr>
          <a:lstStyle/>
          <a:p>
            <a:r>
              <a:rPr lang="en-US" dirty="0" smtClean="0"/>
              <a:t>Scale From a low of </a:t>
            </a:r>
            <a:r>
              <a:rPr lang="en-US" b="1" dirty="0" smtClean="0"/>
              <a:t>1 to high of 9</a:t>
            </a:r>
            <a:r>
              <a:rPr lang="en-US" dirty="0" smtClean="0"/>
              <a:t>,  no 10’s </a:t>
            </a:r>
            <a:br>
              <a:rPr lang="en-US" dirty="0" smtClean="0"/>
            </a:br>
            <a:r>
              <a:rPr lang="en-US" b="1" dirty="0" smtClean="0"/>
              <a:t>Minimum Mean</a:t>
            </a:r>
            <a:r>
              <a:rPr lang="en-US" dirty="0" smtClean="0"/>
              <a:t> = My Minimum Service Level                                                        </a:t>
            </a:r>
            <a:br>
              <a:rPr lang="en-US" dirty="0" smtClean="0"/>
            </a:br>
            <a:r>
              <a:rPr lang="en-US" b="1" dirty="0" smtClean="0"/>
              <a:t>Desired Mean</a:t>
            </a:r>
            <a:r>
              <a:rPr lang="en-US" dirty="0" smtClean="0"/>
              <a:t>     = My </a:t>
            </a:r>
            <a:r>
              <a:rPr lang="en-US" dirty="0"/>
              <a:t>Desired </a:t>
            </a:r>
            <a:r>
              <a:rPr lang="en-US" dirty="0" smtClean="0"/>
              <a:t>Service Level                                                        </a:t>
            </a:r>
            <a:r>
              <a:rPr lang="en-US" b="1" dirty="0" smtClean="0"/>
              <a:t>Perceived Mean </a:t>
            </a:r>
            <a:r>
              <a:rPr lang="en-US" dirty="0" smtClean="0"/>
              <a:t>= My ‘Perceived’ Service </a:t>
            </a:r>
            <a:r>
              <a:rPr lang="en-US" dirty="0"/>
              <a:t>P</a:t>
            </a:r>
            <a:r>
              <a:rPr lang="en-US" dirty="0" smtClean="0"/>
              <a:t>erformance Level</a:t>
            </a:r>
            <a:endParaRPr lang="en-US" dirty="0"/>
          </a:p>
        </p:txBody>
      </p:sp>
      <p:sp>
        <p:nvSpPr>
          <p:cNvPr id="5" name="Oval 4"/>
          <p:cNvSpPr/>
          <p:nvPr/>
        </p:nvSpPr>
        <p:spPr>
          <a:xfrm>
            <a:off x="3810000" y="251460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724400" y="2523858"/>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493575" y="5283613"/>
            <a:ext cx="3433312" cy="923330"/>
          </a:xfrm>
          <a:prstGeom prst="rect">
            <a:avLst/>
          </a:prstGeom>
          <a:noFill/>
        </p:spPr>
        <p:txBody>
          <a:bodyPr wrap="none" rtlCol="0">
            <a:spAutoFit/>
          </a:bodyPr>
          <a:lstStyle/>
          <a:p>
            <a:r>
              <a:rPr lang="en-US" dirty="0" smtClean="0"/>
              <a:t>IC-2 = Library Website has both</a:t>
            </a:r>
            <a:br>
              <a:rPr lang="en-US" dirty="0" smtClean="0"/>
            </a:br>
            <a:r>
              <a:rPr lang="en-US" dirty="0" smtClean="0"/>
              <a:t>highest minimum service level and</a:t>
            </a:r>
            <a:br>
              <a:rPr lang="en-US" dirty="0" smtClean="0"/>
            </a:br>
            <a:r>
              <a:rPr lang="en-US" dirty="0" smtClean="0"/>
              <a:t>highest desired service level</a:t>
            </a:r>
            <a:endParaRPr lang="en-US" dirty="0"/>
          </a:p>
        </p:txBody>
      </p:sp>
      <p:sp>
        <p:nvSpPr>
          <p:cNvPr id="6" name="Oval 5"/>
          <p:cNvSpPr/>
          <p:nvPr/>
        </p:nvSpPr>
        <p:spPr>
          <a:xfrm>
            <a:off x="0" y="2523858"/>
            <a:ext cx="4572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23" y="978534"/>
            <a:ext cx="3215335" cy="502397"/>
          </a:xfrm>
          <a:prstGeom prst="rect">
            <a:avLst/>
          </a:prstGeom>
        </p:spPr>
      </p:pic>
    </p:spTree>
    <p:extLst>
      <p:ext uri="{BB962C8B-B14F-4D97-AF65-F5344CB8AC3E}">
        <p14:creationId xmlns:p14="http://schemas.microsoft.com/office/powerpoint/2010/main" val="2398711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LibQUAL</a:t>
            </a:r>
            <a:r>
              <a:rPr lang="en-US" dirty="0" smtClean="0"/>
              <a:t> Lite 2013-2015 Comparison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177090362"/>
              </p:ext>
            </p:extLst>
          </p:nvPr>
        </p:nvGraphicFramePr>
        <p:xfrm>
          <a:off x="685800" y="2133600"/>
          <a:ext cx="8001000" cy="3269405"/>
        </p:xfrm>
        <a:graphic>
          <a:graphicData uri="http://schemas.openxmlformats.org/drawingml/2006/table">
            <a:tbl>
              <a:tblPr/>
              <a:tblGrid>
                <a:gridCol w="560702">
                  <a:extLst>
                    <a:ext uri="{9D8B030D-6E8A-4147-A177-3AD203B41FA5}">
                      <a16:colId xmlns:a16="http://schemas.microsoft.com/office/drawing/2014/main" val="20000"/>
                    </a:ext>
                  </a:extLst>
                </a:gridCol>
                <a:gridCol w="4485613">
                  <a:extLst>
                    <a:ext uri="{9D8B030D-6E8A-4147-A177-3AD203B41FA5}">
                      <a16:colId xmlns:a16="http://schemas.microsoft.com/office/drawing/2014/main" val="20001"/>
                    </a:ext>
                  </a:extLst>
                </a:gridCol>
                <a:gridCol w="1506885">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tblGrid>
              <a:tr h="346610">
                <a:tc gridSpan="2">
                  <a:txBody>
                    <a:bodyPr/>
                    <a:lstStyle/>
                    <a:p>
                      <a:pPr algn="ctr" fontAlgn="b"/>
                      <a:r>
                        <a:rPr lang="en-US" sz="2000" b="1" i="0" u="none" strike="noStrike" dirty="0">
                          <a:solidFill>
                            <a:srgbClr val="000000"/>
                          </a:solidFill>
                          <a:effectLst/>
                          <a:latin typeface="Calibri"/>
                        </a:rPr>
                        <a:t>INFORMATION CONTROL</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solidFill>
                      <a:srgbClr val="FFFF99"/>
                    </a:solidFill>
                  </a:tcPr>
                </a:tc>
                <a:tc hMerge="1">
                  <a:txBody>
                    <a:bodyPr/>
                    <a:lstStyle/>
                    <a:p>
                      <a:endParaRPr lang="en-US"/>
                    </a:p>
                  </a:txBody>
                  <a:tcPr/>
                </a:tc>
                <a:tc>
                  <a:txBody>
                    <a:bodyPr/>
                    <a:lstStyle/>
                    <a:p>
                      <a:pPr algn="ctr" fontAlgn="b"/>
                      <a:r>
                        <a:rPr lang="en-US" sz="500" b="0" i="0" u="none" strike="noStrike" dirty="0">
                          <a:solidFill>
                            <a:srgbClr val="000000"/>
                          </a:solidFill>
                          <a:effectLst/>
                          <a:latin typeface="Calibri"/>
                        </a:rPr>
                        <a:t> </a:t>
                      </a:r>
                      <a:r>
                        <a:rPr lang="en-US" sz="1600" b="0" i="0" u="none" strike="noStrike" dirty="0" smtClean="0">
                          <a:solidFill>
                            <a:srgbClr val="000000"/>
                          </a:solidFill>
                          <a:effectLst/>
                          <a:latin typeface="Calibri"/>
                        </a:rPr>
                        <a:t>Perceived Mean 2013</a:t>
                      </a:r>
                      <a:endParaRPr lang="en-US" sz="1600" b="0" i="0" u="none" strike="noStrike" dirty="0">
                        <a:solidFill>
                          <a:srgbClr val="000000"/>
                        </a:solidFill>
                        <a:effectLst/>
                        <a:latin typeface="Calibri"/>
                      </a:endParaRP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500" b="0" i="0" u="none" strike="noStrike" dirty="0">
                          <a:solidFill>
                            <a:srgbClr val="000000"/>
                          </a:solidFill>
                          <a:effectLst/>
                          <a:latin typeface="Calibri"/>
                        </a:rPr>
                        <a:t> </a:t>
                      </a:r>
                      <a:r>
                        <a:rPr lang="en-US" sz="1600" b="0" i="0" u="none" strike="noStrike" dirty="0" smtClean="0">
                          <a:solidFill>
                            <a:srgbClr val="000000"/>
                          </a:solidFill>
                          <a:effectLst/>
                          <a:latin typeface="Calibri"/>
                        </a:rPr>
                        <a:t>Perceived Mean 2015</a:t>
                      </a:r>
                      <a:endParaRPr lang="en-US" sz="1600" b="0" i="0" u="none" strike="noStrike" dirty="0">
                        <a:solidFill>
                          <a:srgbClr val="000000"/>
                        </a:solidFill>
                        <a:effectLst/>
                        <a:latin typeface="Calibri"/>
                      </a:endParaRP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351321">
                <a:tc>
                  <a:txBody>
                    <a:bodyPr/>
                    <a:lstStyle/>
                    <a:p>
                      <a:pPr algn="l" fontAlgn="b"/>
                      <a:r>
                        <a:rPr lang="en-US" sz="1200" b="0" i="0" u="none" strike="noStrike" dirty="0">
                          <a:solidFill>
                            <a:srgbClr val="000000"/>
                          </a:solidFill>
                          <a:effectLst/>
                          <a:latin typeface="Calibri"/>
                        </a:rPr>
                        <a:t>IC-1</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Making electronic resources accessible from my home or office</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7.34</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7.42</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1"/>
                  </a:ext>
                </a:extLst>
              </a:tr>
              <a:tr h="346610">
                <a:tc>
                  <a:txBody>
                    <a:bodyPr/>
                    <a:lstStyle/>
                    <a:p>
                      <a:pPr algn="l" fontAlgn="b"/>
                      <a:r>
                        <a:rPr lang="en-US" sz="1200" b="0" i="0" u="none" strike="noStrike" dirty="0">
                          <a:solidFill>
                            <a:srgbClr val="000000"/>
                          </a:solidFill>
                          <a:effectLst/>
                          <a:latin typeface="Calibri"/>
                        </a:rPr>
                        <a:t>IC-2</a:t>
                      </a:r>
                    </a:p>
                  </a:txBody>
                  <a:tcPr marL="4134" marR="4134" marT="4134"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A library Web site enabling me to locate information on my own</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7.33</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7.36</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2"/>
                  </a:ext>
                </a:extLst>
              </a:tr>
              <a:tr h="346610">
                <a:tc>
                  <a:txBody>
                    <a:bodyPr/>
                    <a:lstStyle/>
                    <a:p>
                      <a:pPr algn="l" fontAlgn="b"/>
                      <a:r>
                        <a:rPr lang="en-US" sz="1200" b="0" i="0" u="none" strike="noStrike" dirty="0">
                          <a:solidFill>
                            <a:srgbClr val="000000"/>
                          </a:solidFill>
                          <a:effectLst/>
                          <a:latin typeface="Calibri"/>
                        </a:rPr>
                        <a:t>IC-3</a:t>
                      </a:r>
                    </a:p>
                  </a:txBody>
                  <a:tcPr marL="4134" marR="4134" marT="4134" marB="0" anchor="b">
                    <a:lnL>
                      <a:noFill/>
                    </a:lnL>
                    <a:lnR>
                      <a:noFill/>
                    </a:lnR>
                    <a:lnT>
                      <a:noFill/>
                    </a:lnT>
                    <a:lnB>
                      <a:noFill/>
                    </a:lnB>
                  </a:tcPr>
                </a:tc>
                <a:tc>
                  <a:txBody>
                    <a:bodyPr/>
                    <a:lstStyle/>
                    <a:p>
                      <a:pPr algn="l" fontAlgn="b"/>
                      <a:r>
                        <a:rPr lang="en-US" sz="1200" b="0" i="0" u="none" strike="noStrike">
                          <a:solidFill>
                            <a:srgbClr val="000000"/>
                          </a:solidFill>
                          <a:effectLst/>
                          <a:latin typeface="Calibri"/>
                        </a:rPr>
                        <a:t>The printed library materials I need for my work</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7.24</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7.43</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3"/>
                  </a:ext>
                </a:extLst>
              </a:tr>
              <a:tr h="346610">
                <a:tc>
                  <a:txBody>
                    <a:bodyPr/>
                    <a:lstStyle/>
                    <a:p>
                      <a:pPr algn="l" fontAlgn="b"/>
                      <a:r>
                        <a:rPr lang="en-US" sz="1200" b="0" i="0" u="none" strike="noStrike" dirty="0">
                          <a:solidFill>
                            <a:srgbClr val="000000"/>
                          </a:solidFill>
                          <a:effectLst/>
                          <a:latin typeface="Calibri"/>
                        </a:rPr>
                        <a:t>IC-4</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The electronic information resources I need</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7.15</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7.21</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4"/>
                  </a:ext>
                </a:extLst>
              </a:tr>
              <a:tr h="346610">
                <a:tc>
                  <a:txBody>
                    <a:bodyPr/>
                    <a:lstStyle/>
                    <a:p>
                      <a:pPr algn="l" fontAlgn="b"/>
                      <a:r>
                        <a:rPr lang="en-US" sz="1200" b="0" i="0" u="none" strike="noStrike" dirty="0">
                          <a:solidFill>
                            <a:srgbClr val="000000"/>
                          </a:solidFill>
                          <a:effectLst/>
                          <a:latin typeface="Calibri"/>
                        </a:rPr>
                        <a:t>IC-5</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Modern equipment that lets me easily access needed information</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7.49</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7.60</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5"/>
                  </a:ext>
                </a:extLst>
              </a:tr>
              <a:tr h="346610">
                <a:tc>
                  <a:txBody>
                    <a:bodyPr/>
                    <a:lstStyle/>
                    <a:p>
                      <a:pPr algn="l" fontAlgn="b"/>
                      <a:r>
                        <a:rPr lang="en-US" sz="1200" b="0" i="0" u="none" strike="noStrike">
                          <a:solidFill>
                            <a:srgbClr val="000000"/>
                          </a:solidFill>
                          <a:effectLst/>
                          <a:latin typeface="Calibri"/>
                        </a:rPr>
                        <a:t>IC-6</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Easy-to-use access tools that allow me to find things on my own</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a:solidFill>
                            <a:srgbClr val="000000"/>
                          </a:solidFill>
                          <a:effectLst/>
                          <a:latin typeface="Calibri"/>
                        </a:rPr>
                        <a:t>7.17</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a:rPr>
                        <a:t>7.27</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6"/>
                  </a:ext>
                </a:extLst>
              </a:tr>
              <a:tr h="346610">
                <a:tc>
                  <a:txBody>
                    <a:bodyPr/>
                    <a:lstStyle/>
                    <a:p>
                      <a:pPr algn="l" fontAlgn="b"/>
                      <a:r>
                        <a:rPr lang="en-US" sz="1200" b="0" i="0" u="none" strike="noStrike">
                          <a:solidFill>
                            <a:srgbClr val="000000"/>
                          </a:solidFill>
                          <a:effectLst/>
                          <a:latin typeface="Calibri"/>
                        </a:rPr>
                        <a:t>IC-7</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Making information easily accessible for independent use</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rgbClr val="FF0000"/>
                          </a:solidFill>
                          <a:effectLst/>
                          <a:latin typeface="Calibri"/>
                        </a:rPr>
                        <a:t>7.48</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FF0000"/>
                          </a:solidFill>
                          <a:effectLst/>
                          <a:latin typeface="Calibri"/>
                        </a:rPr>
                        <a:t>7.39</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7"/>
                  </a:ext>
                </a:extLst>
              </a:tr>
              <a:tr h="346610">
                <a:tc>
                  <a:txBody>
                    <a:bodyPr/>
                    <a:lstStyle/>
                    <a:p>
                      <a:pPr algn="l" fontAlgn="b"/>
                      <a:r>
                        <a:rPr lang="en-US" sz="1200" b="0" i="0" u="none" strike="noStrike">
                          <a:solidFill>
                            <a:srgbClr val="000000"/>
                          </a:solidFill>
                          <a:effectLst/>
                          <a:latin typeface="Calibri"/>
                        </a:rPr>
                        <a:t>IC-8</a:t>
                      </a:r>
                    </a:p>
                  </a:txBody>
                  <a:tcPr marL="4134" marR="4134" marT="4134"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a:rPr>
                        <a:t>Print and/or electronic journal collections I require for my work</a:t>
                      </a:r>
                    </a:p>
                  </a:txBody>
                  <a:tcPr marL="4134" marR="4134" marT="413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rgbClr val="000000"/>
                          </a:solidFill>
                          <a:effectLst/>
                          <a:latin typeface="Calibri"/>
                        </a:rPr>
                        <a:t>7.17</a:t>
                      </a:r>
                    </a:p>
                  </a:txBody>
                  <a:tcPr marL="4134" marR="4134" marT="413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a:rPr>
                        <a:t>7.37</a:t>
                      </a:r>
                    </a:p>
                  </a:txBody>
                  <a:tcPr marL="4134" marR="4134" marT="413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D9C4"/>
                    </a:solidFill>
                  </a:tcPr>
                </a:tc>
                <a:extLst>
                  <a:ext uri="{0D108BD9-81ED-4DB2-BD59-A6C34878D82A}">
                    <a16:rowId xmlns:a16="http://schemas.microsoft.com/office/drawing/2014/main" val="10008"/>
                  </a:ext>
                </a:extLst>
              </a:tr>
            </a:tbl>
          </a:graphicData>
        </a:graphic>
      </p:graphicFrame>
      <p:sp>
        <p:nvSpPr>
          <p:cNvPr id="4" name="Oval 3"/>
          <p:cNvSpPr/>
          <p:nvPr/>
        </p:nvSpPr>
        <p:spPr>
          <a:xfrm>
            <a:off x="609600" y="4858265"/>
            <a:ext cx="5334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y</a:t>
            </a:r>
            <a:endParaRPr lang="en-US" dirty="0"/>
          </a:p>
        </p:txBody>
      </p:sp>
      <p:sp>
        <p:nvSpPr>
          <p:cNvPr id="6" name="Oval 5"/>
          <p:cNvSpPr/>
          <p:nvPr/>
        </p:nvSpPr>
        <p:spPr>
          <a:xfrm>
            <a:off x="8256373" y="4732637"/>
            <a:ext cx="5334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6849762" y="4765589"/>
            <a:ext cx="5334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4" name="Picture 4" descr="Image result for trophy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2842" y="1351910"/>
            <a:ext cx="781688" cy="7816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6942630" y="1351911"/>
            <a:ext cx="1847143" cy="781689"/>
          </a:xfrm>
          <a:prstGeom prst="rect">
            <a:avLst/>
          </a:prstGeom>
        </p:spPr>
      </p:pic>
    </p:spTree>
    <p:extLst>
      <p:ext uri="{BB962C8B-B14F-4D97-AF65-F5344CB8AC3E}">
        <p14:creationId xmlns:p14="http://schemas.microsoft.com/office/powerpoint/2010/main" val="20400532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Undergraduate Summary</a:t>
            </a:r>
            <a:br>
              <a:rPr lang="en-US" dirty="0" smtClean="0"/>
            </a:br>
            <a:r>
              <a:rPr lang="en-US" sz="2200" dirty="0" smtClean="0"/>
              <a:t>(1,087 Respondents)</a:t>
            </a:r>
            <a:endParaRPr lang="en-US" sz="22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524000"/>
            <a:ext cx="579755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5" y="2133600"/>
            <a:ext cx="9066213" cy="338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600" y="5791200"/>
            <a:ext cx="8994835" cy="646331"/>
          </a:xfrm>
          <a:prstGeom prst="rect">
            <a:avLst/>
          </a:prstGeom>
          <a:noFill/>
        </p:spPr>
        <p:txBody>
          <a:bodyPr wrap="none" rtlCol="0">
            <a:spAutoFit/>
          </a:bodyPr>
          <a:lstStyle/>
          <a:p>
            <a:r>
              <a:rPr lang="en-US" dirty="0" smtClean="0"/>
              <a:t>Undergraduates perceive </a:t>
            </a:r>
            <a:r>
              <a:rPr lang="en-US" b="1" dirty="0" smtClean="0"/>
              <a:t>equipment</a:t>
            </a:r>
            <a:r>
              <a:rPr lang="en-US" dirty="0" smtClean="0"/>
              <a:t> (computers, internet access, other hardware possibilities</a:t>
            </a:r>
            <a:br>
              <a:rPr lang="en-US" dirty="0" smtClean="0"/>
            </a:br>
            <a:r>
              <a:rPr lang="en-US" dirty="0" smtClean="0"/>
              <a:t>as high priorities). Highest minimum, highest desired, highest perceived.</a:t>
            </a:r>
            <a:endParaRPr lang="en-US" dirty="0"/>
          </a:p>
        </p:txBody>
      </p:sp>
      <p:sp>
        <p:nvSpPr>
          <p:cNvPr id="4" name="Oval 3"/>
          <p:cNvSpPr/>
          <p:nvPr/>
        </p:nvSpPr>
        <p:spPr>
          <a:xfrm>
            <a:off x="3962400" y="3828256"/>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913376" y="3796236"/>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769864" y="3796236"/>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utoShape 2" descr="Image result for undergradua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Image result for undergradua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Image result for undergradua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Image result for undergraduat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10" descr="Image result for undergraduat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2" descr="Image result for undergraduat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p:cNvPicPr>
            <a:picLocks noChangeAspect="1"/>
          </p:cNvPicPr>
          <p:nvPr/>
        </p:nvPicPr>
        <p:blipFill>
          <a:blip r:embed="rId5"/>
          <a:stretch>
            <a:fillRect/>
          </a:stretch>
        </p:blipFill>
        <p:spPr>
          <a:xfrm>
            <a:off x="6418" y="544700"/>
            <a:ext cx="1643692" cy="1204538"/>
          </a:xfrm>
          <a:prstGeom prst="rect">
            <a:avLst/>
          </a:prstGeom>
        </p:spPr>
      </p:pic>
      <p:pic>
        <p:nvPicPr>
          <p:cNvPr id="14" name="Picture 13"/>
          <p:cNvPicPr>
            <a:picLocks noChangeAspect="1"/>
          </p:cNvPicPr>
          <p:nvPr/>
        </p:nvPicPr>
        <p:blipFill>
          <a:blip r:embed="rId6"/>
          <a:stretch>
            <a:fillRect/>
          </a:stretch>
        </p:blipFill>
        <p:spPr>
          <a:xfrm>
            <a:off x="8001000" y="470690"/>
            <a:ext cx="1120778" cy="1120778"/>
          </a:xfrm>
          <a:prstGeom prst="rect">
            <a:avLst/>
          </a:prstGeom>
        </p:spPr>
      </p:pic>
    </p:spTree>
    <p:extLst>
      <p:ext uri="{BB962C8B-B14F-4D97-AF65-F5344CB8AC3E}">
        <p14:creationId xmlns:p14="http://schemas.microsoft.com/office/powerpoint/2010/main" val="1640531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Graduate Summary</a:t>
            </a:r>
            <a:br>
              <a:rPr lang="en-US" dirty="0" smtClean="0"/>
            </a:br>
            <a:r>
              <a:rPr lang="en-US" sz="2700" dirty="0" smtClean="0"/>
              <a:t>(522 Respondents)</a:t>
            </a:r>
            <a:endParaRPr lang="en-US" sz="27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6450" y="1447799"/>
            <a:ext cx="579755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057400"/>
            <a:ext cx="9067800" cy="33738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6553200" y="2819400"/>
            <a:ext cx="609600" cy="3048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52399" y="5835920"/>
            <a:ext cx="8553239" cy="923330"/>
          </a:xfrm>
          <a:prstGeom prst="rect">
            <a:avLst/>
          </a:prstGeom>
          <a:noFill/>
        </p:spPr>
        <p:txBody>
          <a:bodyPr wrap="none" rtlCol="0">
            <a:spAutoFit/>
          </a:bodyPr>
          <a:lstStyle/>
          <a:p>
            <a:r>
              <a:rPr lang="en-US" dirty="0" smtClean="0"/>
              <a:t>Adequacy Mean = Perceived Mean – Minimum Mean.  Negative number suggests we are </a:t>
            </a:r>
            <a:br>
              <a:rPr lang="en-US" dirty="0" smtClean="0"/>
            </a:br>
            <a:r>
              <a:rPr lang="en-US" dirty="0" smtClean="0"/>
              <a:t>performing below a minimum standard.</a:t>
            </a:r>
            <a:br>
              <a:rPr lang="en-US" dirty="0" smtClean="0"/>
            </a:br>
            <a:r>
              <a:rPr lang="en-US" dirty="0" smtClean="0"/>
              <a:t>Superiority Mean = Perceived Mean – Desired Mean.</a:t>
            </a:r>
            <a:endParaRPr lang="en-US" dirty="0"/>
          </a:p>
        </p:txBody>
      </p:sp>
      <p:sp>
        <p:nvSpPr>
          <p:cNvPr id="8" name="Oval 7"/>
          <p:cNvSpPr/>
          <p:nvPr/>
        </p:nvSpPr>
        <p:spPr>
          <a:xfrm>
            <a:off x="48768" y="278130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0" y="495300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553200" y="4933188"/>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flipV="1">
            <a:off x="6934200" y="5199888"/>
            <a:ext cx="457200" cy="515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456333" y="5466588"/>
            <a:ext cx="568489" cy="369332"/>
          </a:xfrm>
          <a:prstGeom prst="rect">
            <a:avLst/>
          </a:prstGeom>
          <a:noFill/>
        </p:spPr>
        <p:txBody>
          <a:bodyPr wrap="none" rtlCol="0">
            <a:spAutoFit/>
          </a:bodyPr>
          <a:lstStyle/>
          <a:p>
            <a:r>
              <a:rPr lang="en-US" dirty="0" smtClean="0"/>
              <a:t>Low</a:t>
            </a:r>
            <a:endParaRPr lang="en-US" dirty="0"/>
          </a:p>
        </p:txBody>
      </p:sp>
      <p:sp>
        <p:nvSpPr>
          <p:cNvPr id="18" name="Oval 17"/>
          <p:cNvSpPr/>
          <p:nvPr/>
        </p:nvSpPr>
        <p:spPr>
          <a:xfrm>
            <a:off x="7391400" y="2389632"/>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7744977" y="2057400"/>
            <a:ext cx="296000" cy="341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001000" y="1524000"/>
            <a:ext cx="791307" cy="523220"/>
          </a:xfrm>
          <a:prstGeom prst="rect">
            <a:avLst/>
          </a:prstGeom>
          <a:noFill/>
        </p:spPr>
        <p:txBody>
          <a:bodyPr wrap="none" rtlCol="0">
            <a:spAutoFit/>
          </a:bodyPr>
          <a:lstStyle/>
          <a:p>
            <a:r>
              <a:rPr lang="en-US" sz="1400" dirty="0" smtClean="0">
                <a:solidFill>
                  <a:srgbClr val="FF0000"/>
                </a:solidFill>
              </a:rPr>
              <a:t>Note for</a:t>
            </a:r>
            <a:br>
              <a:rPr lang="en-US" sz="1400" dirty="0" smtClean="0">
                <a:solidFill>
                  <a:srgbClr val="FF0000"/>
                </a:solidFill>
              </a:rPr>
            </a:br>
            <a:r>
              <a:rPr lang="en-US" sz="1400" dirty="0" smtClean="0">
                <a:solidFill>
                  <a:srgbClr val="FF0000"/>
                </a:solidFill>
              </a:rPr>
              <a:t>Later</a:t>
            </a:r>
            <a:endParaRPr lang="en-US" sz="1400" dirty="0">
              <a:solidFill>
                <a:srgbClr val="FF0000"/>
              </a:solidFill>
            </a:endParaRPr>
          </a:p>
        </p:txBody>
      </p:sp>
      <p:sp>
        <p:nvSpPr>
          <p:cNvPr id="16" name="Oval 15"/>
          <p:cNvSpPr/>
          <p:nvPr/>
        </p:nvSpPr>
        <p:spPr>
          <a:xfrm>
            <a:off x="3886200" y="2389632"/>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4876800" y="2385044"/>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5123" idx="0"/>
            <a:endCxn id="16" idx="7"/>
          </p:cNvCxnSpPr>
          <p:nvPr/>
        </p:nvCxnSpPr>
        <p:spPr>
          <a:xfrm flipH="1">
            <a:off x="4276445" y="2057400"/>
            <a:ext cx="333655" cy="3853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123" idx="0"/>
            <a:endCxn id="19" idx="0"/>
          </p:cNvCxnSpPr>
          <p:nvPr/>
        </p:nvCxnSpPr>
        <p:spPr>
          <a:xfrm>
            <a:off x="4610100" y="2057400"/>
            <a:ext cx="495300" cy="327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362536" y="1951057"/>
            <a:ext cx="655821" cy="276999"/>
          </a:xfrm>
          <a:prstGeom prst="rect">
            <a:avLst/>
          </a:prstGeom>
          <a:noFill/>
        </p:spPr>
        <p:txBody>
          <a:bodyPr wrap="none" rtlCol="0">
            <a:spAutoFit/>
          </a:bodyPr>
          <a:lstStyle/>
          <a:p>
            <a:r>
              <a:rPr lang="en-US" sz="1200" dirty="0" smtClean="0">
                <a:solidFill>
                  <a:srgbClr val="FF0000"/>
                </a:solidFill>
              </a:rPr>
              <a:t>Highest</a:t>
            </a:r>
            <a:endParaRPr lang="en-US" sz="1200" dirty="0">
              <a:solidFill>
                <a:srgbClr val="FF0000"/>
              </a:solidFill>
            </a:endParaRPr>
          </a:p>
        </p:txBody>
      </p:sp>
      <p:pic>
        <p:nvPicPr>
          <p:cNvPr id="3" name="Picture 2" descr="Image result for grad student lapto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4627"/>
            <a:ext cx="1864603" cy="12408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6"/>
          <a:stretch>
            <a:fillRect/>
          </a:stretch>
        </p:blipFill>
        <p:spPr>
          <a:xfrm>
            <a:off x="7504141" y="209624"/>
            <a:ext cx="1288166" cy="1178535"/>
          </a:xfrm>
          <a:prstGeom prst="rect">
            <a:avLst/>
          </a:prstGeom>
        </p:spPr>
      </p:pic>
    </p:spTree>
    <p:extLst>
      <p:ext uri="{BB962C8B-B14F-4D97-AF65-F5344CB8AC3E}">
        <p14:creationId xmlns:p14="http://schemas.microsoft.com/office/powerpoint/2010/main" val="891513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Faculty Summary</a:t>
            </a:r>
            <a:br>
              <a:rPr lang="en-US" dirty="0" smtClean="0"/>
            </a:br>
            <a:r>
              <a:rPr lang="en-US" sz="2700" dirty="0" smtClean="0"/>
              <a:t>(237 Respondents)</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6450" y="1447799"/>
            <a:ext cx="579755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 y="2200656"/>
            <a:ext cx="9120188" cy="3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88634" y="5791200"/>
            <a:ext cx="8773043" cy="646331"/>
          </a:xfrm>
          <a:prstGeom prst="rect">
            <a:avLst/>
          </a:prstGeom>
          <a:noFill/>
        </p:spPr>
        <p:txBody>
          <a:bodyPr wrap="none" rtlCol="0">
            <a:spAutoFit/>
          </a:bodyPr>
          <a:lstStyle/>
          <a:p>
            <a:r>
              <a:rPr lang="en-US" b="1" dirty="0" smtClean="0"/>
              <a:t>Adequacy mean </a:t>
            </a:r>
            <a:r>
              <a:rPr lang="en-US" dirty="0" smtClean="0"/>
              <a:t>= Perceived – Minimum.  How much better than faculty’s lowest standards.</a:t>
            </a:r>
            <a:br>
              <a:rPr lang="en-US" dirty="0" smtClean="0"/>
            </a:br>
            <a:r>
              <a:rPr lang="en-US" dirty="0" smtClean="0"/>
              <a:t>Negative number = performing below faculty’s minimum expectation.</a:t>
            </a:r>
            <a:endParaRPr lang="en-US" dirty="0"/>
          </a:p>
        </p:txBody>
      </p:sp>
      <p:sp>
        <p:nvSpPr>
          <p:cNvPr id="4" name="Oval 3"/>
          <p:cNvSpPr/>
          <p:nvPr/>
        </p:nvSpPr>
        <p:spPr>
          <a:xfrm>
            <a:off x="6477000" y="2819400"/>
            <a:ext cx="685800" cy="4572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477000" y="5029200"/>
            <a:ext cx="685800" cy="4572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382" y="2910016"/>
            <a:ext cx="551974"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86" y="5168138"/>
            <a:ext cx="609600" cy="40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a:xfrm>
            <a:off x="7467600" y="243840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7744977" y="2057400"/>
            <a:ext cx="296000" cy="341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001000" y="1524000"/>
            <a:ext cx="791307" cy="523220"/>
          </a:xfrm>
          <a:prstGeom prst="rect">
            <a:avLst/>
          </a:prstGeom>
          <a:noFill/>
        </p:spPr>
        <p:txBody>
          <a:bodyPr wrap="none" rtlCol="0">
            <a:spAutoFit/>
          </a:bodyPr>
          <a:lstStyle/>
          <a:p>
            <a:r>
              <a:rPr lang="en-US" sz="1400" dirty="0" smtClean="0">
                <a:solidFill>
                  <a:srgbClr val="FF0000"/>
                </a:solidFill>
              </a:rPr>
              <a:t>Note for</a:t>
            </a:r>
            <a:br>
              <a:rPr lang="en-US" sz="1400" dirty="0" smtClean="0">
                <a:solidFill>
                  <a:srgbClr val="FF0000"/>
                </a:solidFill>
              </a:rPr>
            </a:br>
            <a:r>
              <a:rPr lang="en-US" sz="1400" dirty="0" smtClean="0">
                <a:solidFill>
                  <a:srgbClr val="FF0000"/>
                </a:solidFill>
              </a:rPr>
              <a:t>Later</a:t>
            </a:r>
            <a:endParaRPr lang="en-US" sz="1400" dirty="0">
              <a:solidFill>
                <a:srgbClr val="FF0000"/>
              </a:solidFill>
            </a:endParaRPr>
          </a:p>
        </p:txBody>
      </p:sp>
      <p:sp>
        <p:nvSpPr>
          <p:cNvPr id="13" name="Oval 12"/>
          <p:cNvSpPr/>
          <p:nvPr/>
        </p:nvSpPr>
        <p:spPr>
          <a:xfrm>
            <a:off x="3886200" y="2389632"/>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76800" y="2385044"/>
            <a:ext cx="457200" cy="362744"/>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a:endCxn id="13" idx="7"/>
          </p:cNvCxnSpPr>
          <p:nvPr/>
        </p:nvCxnSpPr>
        <p:spPr>
          <a:xfrm flipH="1">
            <a:off x="4276445" y="2057400"/>
            <a:ext cx="333655" cy="38535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endCxn id="14" idx="0"/>
          </p:cNvCxnSpPr>
          <p:nvPr/>
        </p:nvCxnSpPr>
        <p:spPr>
          <a:xfrm>
            <a:off x="4610100" y="2057400"/>
            <a:ext cx="495300" cy="327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362536" y="1951057"/>
            <a:ext cx="655821" cy="276999"/>
          </a:xfrm>
          <a:prstGeom prst="rect">
            <a:avLst/>
          </a:prstGeom>
          <a:noFill/>
        </p:spPr>
        <p:txBody>
          <a:bodyPr wrap="none" rtlCol="0">
            <a:spAutoFit/>
          </a:bodyPr>
          <a:lstStyle/>
          <a:p>
            <a:r>
              <a:rPr lang="en-US" sz="1200" dirty="0" smtClean="0">
                <a:solidFill>
                  <a:srgbClr val="FF0000"/>
                </a:solidFill>
              </a:rPr>
              <a:t>Highest</a:t>
            </a:r>
            <a:endParaRPr lang="en-US" sz="1200" dirty="0">
              <a:solidFill>
                <a:srgbClr val="FF0000"/>
              </a:solidFill>
            </a:endParaRPr>
          </a:p>
        </p:txBody>
      </p:sp>
      <p:sp>
        <p:nvSpPr>
          <p:cNvPr id="18" name="Oval 17"/>
          <p:cNvSpPr/>
          <p:nvPr/>
        </p:nvSpPr>
        <p:spPr>
          <a:xfrm>
            <a:off x="-4260" y="2529016"/>
            <a:ext cx="551974"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utoShape 4" descr="Image result for professor at compu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p:cNvPicPr>
            <a:picLocks noChangeAspect="1"/>
          </p:cNvPicPr>
          <p:nvPr/>
        </p:nvPicPr>
        <p:blipFill>
          <a:blip r:embed="rId6"/>
          <a:stretch>
            <a:fillRect/>
          </a:stretch>
        </p:blipFill>
        <p:spPr>
          <a:xfrm>
            <a:off x="11114" y="6365"/>
            <a:ext cx="2619375" cy="1743075"/>
          </a:xfrm>
          <a:prstGeom prst="rect">
            <a:avLst/>
          </a:prstGeom>
        </p:spPr>
      </p:pic>
      <p:sp>
        <p:nvSpPr>
          <p:cNvPr id="20" name="AutoShape 6" descr="Image result for professor at compu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8" descr="Image result for professor at compu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Image result for professor at compu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AutoShape 12" descr="Image result for professor at compu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 name="Picture 23"/>
          <p:cNvPicPr>
            <a:picLocks noChangeAspect="1"/>
          </p:cNvPicPr>
          <p:nvPr/>
        </p:nvPicPr>
        <p:blipFill>
          <a:blip r:embed="rId7"/>
          <a:stretch>
            <a:fillRect/>
          </a:stretch>
        </p:blipFill>
        <p:spPr>
          <a:xfrm>
            <a:off x="7132407" y="13697"/>
            <a:ext cx="1987781" cy="1394414"/>
          </a:xfrm>
          <a:prstGeom prst="rect">
            <a:avLst/>
          </a:prstGeom>
        </p:spPr>
      </p:pic>
    </p:spTree>
    <p:extLst>
      <p:ext uri="{BB962C8B-B14F-4D97-AF65-F5344CB8AC3E}">
        <p14:creationId xmlns:p14="http://schemas.microsoft.com/office/powerpoint/2010/main" val="1279405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Library Staff Summary</a:t>
            </a:r>
            <a:br>
              <a:rPr lang="en-US" dirty="0" smtClean="0"/>
            </a:br>
            <a:r>
              <a:rPr lang="en-US" sz="2700" dirty="0" smtClean="0"/>
              <a:t>(25 Respondents)</a:t>
            </a:r>
            <a:endParaRPr lang="en-US" sz="2700" b="1"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786" y="1716022"/>
            <a:ext cx="579755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272" y="2359152"/>
            <a:ext cx="8853488" cy="3310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a:xfrm>
            <a:off x="7543800" y="267462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52400" y="2674620"/>
            <a:ext cx="609600" cy="3810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7744977" y="2514050"/>
            <a:ext cx="408423" cy="1706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48600" y="1827764"/>
            <a:ext cx="1164336" cy="738664"/>
          </a:xfrm>
          <a:prstGeom prst="rect">
            <a:avLst/>
          </a:prstGeom>
          <a:noFill/>
        </p:spPr>
        <p:txBody>
          <a:bodyPr wrap="square" rtlCol="0">
            <a:spAutoFit/>
          </a:bodyPr>
          <a:lstStyle/>
          <a:p>
            <a:r>
              <a:rPr lang="en-US" sz="1400" dirty="0" smtClean="0">
                <a:solidFill>
                  <a:srgbClr val="FF0000"/>
                </a:solidFill>
              </a:rPr>
              <a:t>Note Staff</a:t>
            </a:r>
          </a:p>
          <a:p>
            <a:r>
              <a:rPr lang="en-US" sz="1400" dirty="0" smtClean="0">
                <a:solidFill>
                  <a:srgbClr val="FF0000"/>
                </a:solidFill>
              </a:rPr>
              <a:t>Faculty/Grad.</a:t>
            </a:r>
            <a:br>
              <a:rPr lang="en-US" sz="1400" dirty="0" smtClean="0">
                <a:solidFill>
                  <a:srgbClr val="FF0000"/>
                </a:solidFill>
              </a:rPr>
            </a:br>
            <a:r>
              <a:rPr lang="en-US" sz="1400" dirty="0" smtClean="0">
                <a:solidFill>
                  <a:srgbClr val="FF0000"/>
                </a:solidFill>
              </a:rPr>
              <a:t>Disparity</a:t>
            </a:r>
            <a:endParaRPr lang="en-US" sz="1400" dirty="0">
              <a:solidFill>
                <a:srgbClr val="FF0000"/>
              </a:solidFill>
            </a:endParaRPr>
          </a:p>
        </p:txBody>
      </p:sp>
      <p:sp>
        <p:nvSpPr>
          <p:cNvPr id="3" name="TextBox 2"/>
          <p:cNvSpPr txBox="1"/>
          <p:nvPr/>
        </p:nvSpPr>
        <p:spPr>
          <a:xfrm>
            <a:off x="6918548" y="5791200"/>
            <a:ext cx="2194560" cy="923330"/>
          </a:xfrm>
          <a:prstGeom prst="rect">
            <a:avLst/>
          </a:prstGeom>
          <a:noFill/>
        </p:spPr>
        <p:txBody>
          <a:bodyPr wrap="square" rtlCol="0">
            <a:spAutoFit/>
          </a:bodyPr>
          <a:lstStyle/>
          <a:p>
            <a:r>
              <a:rPr lang="en-US" dirty="0" smtClean="0">
                <a:solidFill>
                  <a:srgbClr val="FF0000"/>
                </a:solidFill>
              </a:rPr>
              <a:t>    </a:t>
            </a:r>
            <a:r>
              <a:rPr lang="en-US" sz="1200" dirty="0" smtClean="0">
                <a:solidFill>
                  <a:srgbClr val="FF0000"/>
                </a:solidFill>
              </a:rPr>
              <a:t>Faculty SM = - 0.81</a:t>
            </a:r>
            <a:br>
              <a:rPr lang="en-US" sz="1200" dirty="0" smtClean="0">
                <a:solidFill>
                  <a:srgbClr val="FF0000"/>
                </a:solidFill>
              </a:rPr>
            </a:br>
            <a:r>
              <a:rPr lang="en-US" sz="1200" dirty="0" smtClean="0">
                <a:solidFill>
                  <a:srgbClr val="FF0000"/>
                </a:solidFill>
              </a:rPr>
              <a:t>        Grad. SM = -0.87</a:t>
            </a:r>
          </a:p>
          <a:p>
            <a:r>
              <a:rPr lang="en-US" sz="1200" dirty="0" smtClean="0"/>
              <a:t>       </a:t>
            </a:r>
            <a:r>
              <a:rPr lang="en-US" sz="1200" b="1" dirty="0" smtClean="0"/>
              <a:t>Difference in </a:t>
            </a:r>
            <a:br>
              <a:rPr lang="en-US" sz="1200" b="1" dirty="0" smtClean="0"/>
            </a:br>
            <a:r>
              <a:rPr lang="en-US" sz="1200" b="1" dirty="0" smtClean="0"/>
              <a:t>       Perception = 1.33</a:t>
            </a:r>
            <a:endParaRPr lang="en-US" sz="1200" b="1" dirty="0"/>
          </a:p>
        </p:txBody>
      </p:sp>
      <p:sp>
        <p:nvSpPr>
          <p:cNvPr id="5" name="Oval 4"/>
          <p:cNvSpPr/>
          <p:nvPr/>
        </p:nvSpPr>
        <p:spPr>
          <a:xfrm>
            <a:off x="4108622" y="3443416"/>
            <a:ext cx="457200" cy="3048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029200" y="3443416"/>
            <a:ext cx="457200" cy="304800"/>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endCxn id="5" idx="4"/>
          </p:cNvCxnSpPr>
          <p:nvPr/>
        </p:nvCxnSpPr>
        <p:spPr>
          <a:xfrm flipV="1">
            <a:off x="4337222" y="3748216"/>
            <a:ext cx="0" cy="2195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12" idx="4"/>
          </p:cNvCxnSpPr>
          <p:nvPr/>
        </p:nvCxnSpPr>
        <p:spPr>
          <a:xfrm flipV="1">
            <a:off x="4337222" y="3748216"/>
            <a:ext cx="920578" cy="2195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347783" y="6068199"/>
            <a:ext cx="4281044" cy="646331"/>
          </a:xfrm>
          <a:prstGeom prst="rect">
            <a:avLst/>
          </a:prstGeom>
          <a:noFill/>
        </p:spPr>
        <p:txBody>
          <a:bodyPr wrap="none" rtlCol="0">
            <a:spAutoFit/>
          </a:bodyPr>
          <a:lstStyle/>
          <a:p>
            <a:r>
              <a:rPr lang="en-US" dirty="0" smtClean="0"/>
              <a:t>Highest Minimum and Desired Expectations</a:t>
            </a:r>
          </a:p>
          <a:p>
            <a:r>
              <a:rPr lang="en-US" dirty="0" smtClean="0"/>
              <a:t>For Staff still revolve around Print!</a:t>
            </a:r>
            <a:endParaRPr lang="en-US" dirty="0"/>
          </a:p>
        </p:txBody>
      </p:sp>
      <p:cxnSp>
        <p:nvCxnSpPr>
          <p:cNvPr id="22" name="Straight Arrow Connector 21"/>
          <p:cNvCxnSpPr/>
          <p:nvPr/>
        </p:nvCxnSpPr>
        <p:spPr>
          <a:xfrm flipV="1">
            <a:off x="5791200" y="2971800"/>
            <a:ext cx="1600200" cy="471616"/>
          </a:xfrm>
          <a:prstGeom prst="straightConnector1">
            <a:avLst/>
          </a:prstGeom>
          <a:ln w="34925">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305316" y="3366256"/>
            <a:ext cx="2533884" cy="646331"/>
          </a:xfrm>
          <a:prstGeom prst="rect">
            <a:avLst/>
          </a:prstGeom>
          <a:solidFill>
            <a:schemeClr val="bg1"/>
          </a:solidFill>
        </p:spPr>
        <p:txBody>
          <a:bodyPr wrap="square" rtlCol="0">
            <a:spAutoFit/>
          </a:bodyPr>
          <a:lstStyle/>
          <a:p>
            <a:pPr algn="ctr"/>
            <a:r>
              <a:rPr lang="en-US" dirty="0" smtClean="0"/>
              <a:t>Differing Faculty/Grad </a:t>
            </a:r>
            <a:br>
              <a:rPr lang="en-US" dirty="0" smtClean="0"/>
            </a:br>
            <a:r>
              <a:rPr lang="en-US" dirty="0" smtClean="0"/>
              <a:t>Staff Opinions</a:t>
            </a:r>
            <a:endParaRPr lang="en-US" dirty="0"/>
          </a:p>
        </p:txBody>
      </p:sp>
      <p:sp>
        <p:nvSpPr>
          <p:cNvPr id="4" name="AutoShape 2" descr="Image result for library staf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5"/>
          <a:stretch>
            <a:fillRect/>
          </a:stretch>
        </p:blipFill>
        <p:spPr>
          <a:xfrm>
            <a:off x="0" y="76200"/>
            <a:ext cx="1676399" cy="1290041"/>
          </a:xfrm>
          <a:prstGeom prst="rect">
            <a:avLst/>
          </a:prstGeom>
        </p:spPr>
      </p:pic>
      <p:pic>
        <p:nvPicPr>
          <p:cNvPr id="14" name="Picture 13"/>
          <p:cNvPicPr>
            <a:picLocks noChangeAspect="1"/>
          </p:cNvPicPr>
          <p:nvPr/>
        </p:nvPicPr>
        <p:blipFill>
          <a:blip r:embed="rId6"/>
          <a:stretch>
            <a:fillRect/>
          </a:stretch>
        </p:blipFill>
        <p:spPr>
          <a:xfrm>
            <a:off x="5791200" y="2663934"/>
            <a:ext cx="634039" cy="402371"/>
          </a:xfrm>
          <a:prstGeom prst="rect">
            <a:avLst/>
          </a:prstGeom>
        </p:spPr>
      </p:pic>
    </p:spTree>
    <p:extLst>
      <p:ext uri="{BB962C8B-B14F-4D97-AF65-F5344CB8AC3E}">
        <p14:creationId xmlns:p14="http://schemas.microsoft.com/office/powerpoint/2010/main" val="2412727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Comments Section</a:t>
            </a:r>
            <a:br>
              <a:rPr lang="en-US" dirty="0" smtClean="0"/>
            </a:br>
            <a:r>
              <a:rPr lang="en-US" sz="2700" dirty="0" smtClean="0"/>
              <a:t>Many </a:t>
            </a:r>
            <a:r>
              <a:rPr lang="en-US" sz="2700" dirty="0" smtClean="0"/>
              <a:t>Many Compliments</a:t>
            </a:r>
            <a:endParaRPr lang="en-US" sz="2700" dirty="0"/>
          </a:p>
        </p:txBody>
      </p:sp>
      <p:sp>
        <p:nvSpPr>
          <p:cNvPr id="3" name="Content Placeholder 2"/>
          <p:cNvSpPr>
            <a:spLocks noGrp="1"/>
          </p:cNvSpPr>
          <p:nvPr>
            <p:ph idx="1"/>
          </p:nvPr>
        </p:nvSpPr>
        <p:spPr>
          <a:xfrm>
            <a:off x="457200" y="1295400"/>
            <a:ext cx="8229600" cy="4525963"/>
          </a:xfrm>
        </p:spPr>
        <p:txBody>
          <a:bodyPr>
            <a:normAutofit/>
          </a:bodyPr>
          <a:lstStyle/>
          <a:p>
            <a:r>
              <a:rPr lang="en-US" dirty="0" smtClean="0"/>
              <a:t>My </a:t>
            </a:r>
            <a:r>
              <a:rPr lang="en-US" dirty="0"/>
              <a:t>favorite part of the library is the wide selection of print books that are available to students, especially the facsimile copies of old texts that are long out of </a:t>
            </a:r>
            <a:r>
              <a:rPr lang="en-US" dirty="0" smtClean="0"/>
              <a:t>print</a:t>
            </a:r>
          </a:p>
          <a:p>
            <a:r>
              <a:rPr lang="en-US" dirty="0" err="1" smtClean="0"/>
              <a:t>Alkek</a:t>
            </a:r>
            <a:r>
              <a:rPr lang="en-US" dirty="0" smtClean="0"/>
              <a:t> </a:t>
            </a:r>
            <a:r>
              <a:rPr lang="en-US" dirty="0"/>
              <a:t>provides me with many features that help me </a:t>
            </a:r>
            <a:r>
              <a:rPr lang="en-US" dirty="0" smtClean="0"/>
              <a:t>prepare.</a:t>
            </a:r>
          </a:p>
          <a:p>
            <a:endParaRPr lang="en-US" dirty="0"/>
          </a:p>
        </p:txBody>
      </p:sp>
      <p:pic>
        <p:nvPicPr>
          <p:cNvPr id="1026" name="Picture 2" descr="http://whitmanpioneer.com/wp-content/uploads/2009/12/20091204-01-withycombe-web-630x42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4572000"/>
            <a:ext cx="2054225" cy="136948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5105400" y="3946525"/>
            <a:ext cx="2895600" cy="2895600"/>
          </a:xfrm>
          <a:prstGeom prst="rect">
            <a:avLst/>
          </a:prstGeom>
        </p:spPr>
      </p:pic>
    </p:spTree>
    <p:extLst>
      <p:ext uri="{BB962C8B-B14F-4D97-AF65-F5344CB8AC3E}">
        <p14:creationId xmlns:p14="http://schemas.microsoft.com/office/powerpoint/2010/main" val="42212159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Comments</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807" y="1371600"/>
            <a:ext cx="5319193" cy="2387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Chart 4"/>
          <p:cNvGraphicFramePr>
            <a:graphicFrameLocks/>
          </p:cNvGraphicFramePr>
          <p:nvPr>
            <p:extLst>
              <p:ext uri="{D42A27DB-BD31-4B8C-83A1-F6EECF244321}">
                <p14:modId xmlns:p14="http://schemas.microsoft.com/office/powerpoint/2010/main" val="3620530565"/>
              </p:ext>
            </p:extLst>
          </p:nvPr>
        </p:nvGraphicFramePr>
        <p:xfrm>
          <a:off x="685800" y="3772498"/>
          <a:ext cx="7772400" cy="2996602"/>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p:cNvPicPr>
            <a:picLocks noChangeAspect="1"/>
          </p:cNvPicPr>
          <p:nvPr/>
        </p:nvPicPr>
        <p:blipFill>
          <a:blip r:embed="rId5"/>
          <a:stretch>
            <a:fillRect/>
          </a:stretch>
        </p:blipFill>
        <p:spPr>
          <a:xfrm>
            <a:off x="7006542" y="1430608"/>
            <a:ext cx="1866129" cy="1119677"/>
          </a:xfrm>
          <a:prstGeom prst="rect">
            <a:avLst/>
          </a:prstGeom>
        </p:spPr>
      </p:pic>
    </p:spTree>
    <p:extLst>
      <p:ext uri="{BB962C8B-B14F-4D97-AF65-F5344CB8AC3E}">
        <p14:creationId xmlns:p14="http://schemas.microsoft.com/office/powerpoint/2010/main" val="1586474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609600"/>
            <a:ext cx="6514476" cy="707886"/>
          </a:xfrm>
          <a:prstGeom prst="rect">
            <a:avLst/>
          </a:prstGeom>
          <a:noFill/>
        </p:spPr>
        <p:txBody>
          <a:bodyPr wrap="none" rtlCol="0">
            <a:spAutoFit/>
          </a:bodyPr>
          <a:lstStyle/>
          <a:p>
            <a:r>
              <a:rPr lang="en-US" sz="4000" dirty="0" smtClean="0"/>
              <a:t>Resources Comments Samples</a:t>
            </a:r>
            <a:endParaRPr lang="en-US" sz="4000" dirty="0"/>
          </a:p>
        </p:txBody>
      </p:sp>
      <p:sp>
        <p:nvSpPr>
          <p:cNvPr id="3" name="TextBox 2"/>
          <p:cNvSpPr txBox="1"/>
          <p:nvPr/>
        </p:nvSpPr>
        <p:spPr>
          <a:xfrm>
            <a:off x="990600" y="1676400"/>
            <a:ext cx="6705600" cy="2800767"/>
          </a:xfrm>
          <a:prstGeom prst="rect">
            <a:avLst/>
          </a:prstGeom>
          <a:noFill/>
        </p:spPr>
        <p:txBody>
          <a:bodyPr wrap="square" rtlCol="0">
            <a:spAutoFit/>
          </a:bodyPr>
          <a:lstStyle/>
          <a:p>
            <a:pPr marL="285750" indent="-285750">
              <a:buFont typeface="Wingdings" panose="05000000000000000000" pitchFamily="2" charset="2"/>
              <a:buChar char="§"/>
            </a:pPr>
            <a:r>
              <a:rPr lang="en-US" sz="2800" dirty="0" smtClean="0"/>
              <a:t>One </a:t>
            </a:r>
            <a:r>
              <a:rPr lang="en-US" sz="2800" dirty="0"/>
              <a:t>year embargo on journals can lead to unacceptable delays in accessing emerging research</a:t>
            </a:r>
            <a:r>
              <a:rPr lang="en-US" sz="2800" dirty="0" smtClean="0"/>
              <a:t>.</a:t>
            </a:r>
          </a:p>
          <a:p>
            <a:pPr marL="285750" indent="-285750">
              <a:buFont typeface="Wingdings" panose="05000000000000000000" pitchFamily="2" charset="2"/>
              <a:buChar char="§"/>
            </a:pPr>
            <a:r>
              <a:rPr lang="en-US" sz="2800" dirty="0"/>
              <a:t>Expansion of the e-book collection is essential</a:t>
            </a:r>
            <a:r>
              <a:rPr lang="en-US" sz="2800" dirty="0" smtClean="0"/>
              <a:t>.</a:t>
            </a:r>
          </a:p>
          <a:p>
            <a:pPr marL="285750" indent="-285750">
              <a:buFont typeface="Wingdings" panose="05000000000000000000" pitchFamily="2" charset="2"/>
              <a:buChar char="§"/>
            </a:pPr>
            <a:endParaRPr lang="en-US" dirty="0"/>
          </a:p>
          <a:p>
            <a:endParaRPr lang="en-US" dirty="0"/>
          </a:p>
        </p:txBody>
      </p:sp>
      <p:pic>
        <p:nvPicPr>
          <p:cNvPr id="4" name="Picture 3"/>
          <p:cNvPicPr>
            <a:picLocks noChangeAspect="1"/>
          </p:cNvPicPr>
          <p:nvPr/>
        </p:nvPicPr>
        <p:blipFill>
          <a:blip r:embed="rId3"/>
          <a:stretch>
            <a:fillRect/>
          </a:stretch>
        </p:blipFill>
        <p:spPr>
          <a:xfrm>
            <a:off x="3124200" y="4114800"/>
            <a:ext cx="2257425" cy="2423762"/>
          </a:xfrm>
          <a:prstGeom prst="rect">
            <a:avLst/>
          </a:prstGeom>
        </p:spPr>
      </p:pic>
    </p:spTree>
    <p:extLst>
      <p:ext uri="{BB962C8B-B14F-4D97-AF65-F5344CB8AC3E}">
        <p14:creationId xmlns:p14="http://schemas.microsoft.com/office/powerpoint/2010/main" val="1719845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Comments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583312609"/>
              </p:ext>
            </p:extLst>
          </p:nvPr>
        </p:nvGraphicFramePr>
        <p:xfrm>
          <a:off x="0" y="1219200"/>
          <a:ext cx="600075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2384590249"/>
              </p:ext>
            </p:extLst>
          </p:nvPr>
        </p:nvGraphicFramePr>
        <p:xfrm>
          <a:off x="152400" y="3810000"/>
          <a:ext cx="8839200" cy="2964679"/>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p:cNvSpPr txBox="1"/>
          <p:nvPr/>
        </p:nvSpPr>
        <p:spPr>
          <a:xfrm>
            <a:off x="6477000" y="2362200"/>
            <a:ext cx="2133600" cy="1015663"/>
          </a:xfrm>
          <a:prstGeom prst="rect">
            <a:avLst/>
          </a:prstGeom>
          <a:noFill/>
        </p:spPr>
        <p:txBody>
          <a:bodyPr wrap="square" rtlCol="0">
            <a:spAutoFit/>
          </a:bodyPr>
          <a:lstStyle/>
          <a:p>
            <a:r>
              <a:rPr lang="en-US" sz="1200" dirty="0" smtClean="0"/>
              <a:t>Worth looking at comments from History, English, Engineering, Performing Arts further. </a:t>
            </a:r>
            <a:br>
              <a:rPr lang="en-US" sz="1200" dirty="0" smtClean="0"/>
            </a:br>
            <a:endParaRPr lang="en-US" sz="1200" dirty="0" smtClean="0">
              <a:solidFill>
                <a:srgbClr val="FF0000"/>
              </a:solidFill>
            </a:endParaRPr>
          </a:p>
        </p:txBody>
      </p:sp>
      <p:sp>
        <p:nvSpPr>
          <p:cNvPr id="3" name="AutoShape 2" descr="Image result for library collec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5"/>
          <a:stretch>
            <a:fillRect/>
          </a:stretch>
        </p:blipFill>
        <p:spPr>
          <a:xfrm>
            <a:off x="152400" y="2081675"/>
            <a:ext cx="790575" cy="1198894"/>
          </a:xfrm>
          <a:prstGeom prst="rect">
            <a:avLst/>
          </a:prstGeom>
        </p:spPr>
      </p:pic>
      <p:pic>
        <p:nvPicPr>
          <p:cNvPr id="8" name="Picture 7"/>
          <p:cNvPicPr>
            <a:picLocks noChangeAspect="1"/>
          </p:cNvPicPr>
          <p:nvPr/>
        </p:nvPicPr>
        <p:blipFill>
          <a:blip r:embed="rId6"/>
          <a:stretch>
            <a:fillRect/>
          </a:stretch>
        </p:blipFill>
        <p:spPr>
          <a:xfrm>
            <a:off x="6636957" y="1324246"/>
            <a:ext cx="1413635" cy="1058862"/>
          </a:xfrm>
          <a:prstGeom prst="rect">
            <a:avLst/>
          </a:prstGeom>
        </p:spPr>
      </p:pic>
    </p:spTree>
    <p:extLst>
      <p:ext uri="{BB962C8B-B14F-4D97-AF65-F5344CB8AC3E}">
        <p14:creationId xmlns:p14="http://schemas.microsoft.com/office/powerpoint/2010/main" val="2315733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Collections Comments</a:t>
            </a:r>
            <a:endParaRPr lang="en-US" dirty="0"/>
          </a:p>
        </p:txBody>
      </p:sp>
      <p:sp>
        <p:nvSpPr>
          <p:cNvPr id="3" name="Content Placeholder 2"/>
          <p:cNvSpPr>
            <a:spLocks noGrp="1"/>
          </p:cNvSpPr>
          <p:nvPr>
            <p:ph idx="1"/>
          </p:nvPr>
        </p:nvSpPr>
        <p:spPr>
          <a:xfrm>
            <a:off x="457200" y="1600201"/>
            <a:ext cx="7848600" cy="3124200"/>
          </a:xfrm>
        </p:spPr>
        <p:txBody>
          <a:bodyPr>
            <a:normAutofit fontScale="77500" lnSpcReduction="20000"/>
          </a:bodyPr>
          <a:lstStyle/>
          <a:p>
            <a:r>
              <a:rPr lang="en-US" dirty="0" smtClean="0"/>
              <a:t>we </a:t>
            </a:r>
            <a:r>
              <a:rPr lang="en-US" dirty="0"/>
              <a:t>need to replace basic DVDs that have gone </a:t>
            </a:r>
            <a:r>
              <a:rPr lang="en-US" dirty="0" smtClean="0"/>
              <a:t>missing</a:t>
            </a:r>
          </a:p>
          <a:p>
            <a:r>
              <a:rPr lang="en-US" dirty="0" smtClean="0">
                <a:solidFill>
                  <a:srgbClr val="FF0000"/>
                </a:solidFill>
              </a:rPr>
              <a:t>*</a:t>
            </a:r>
            <a:r>
              <a:rPr lang="en-US" dirty="0" smtClean="0"/>
              <a:t> Please </a:t>
            </a:r>
            <a:r>
              <a:rPr lang="en-US" dirty="0"/>
              <a:t>make an effort to maintain physical printed books and journals. I realize that many "forward thinking" librarians are perversely determined to render themselves obsolete by pulping their collections and converting to e-books, digital magazines, and electronic ephemera, but this is a slippery slope toward turning </a:t>
            </a:r>
            <a:r>
              <a:rPr lang="en-US" dirty="0" err="1"/>
              <a:t>Alkek</a:t>
            </a:r>
            <a:r>
              <a:rPr lang="en-US" dirty="0"/>
              <a:t> into a gargantuan student lounge</a:t>
            </a:r>
            <a:r>
              <a:rPr lang="en-US" dirty="0" smtClean="0"/>
              <a:t>.</a:t>
            </a:r>
          </a:p>
          <a:p>
            <a:endParaRPr lang="en-US" dirty="0"/>
          </a:p>
          <a:p>
            <a:endParaRPr lang="en-US" dirty="0"/>
          </a:p>
        </p:txBody>
      </p:sp>
      <p:pic>
        <p:nvPicPr>
          <p:cNvPr id="4" name="Picture 3"/>
          <p:cNvPicPr>
            <a:picLocks noChangeAspect="1"/>
          </p:cNvPicPr>
          <p:nvPr/>
        </p:nvPicPr>
        <p:blipFill>
          <a:blip r:embed="rId2"/>
          <a:stretch>
            <a:fillRect/>
          </a:stretch>
        </p:blipFill>
        <p:spPr>
          <a:xfrm>
            <a:off x="2409825" y="4469592"/>
            <a:ext cx="3409950" cy="1919315"/>
          </a:xfrm>
          <a:prstGeom prst="rect">
            <a:avLst/>
          </a:prstGeom>
        </p:spPr>
      </p:pic>
      <p:pic>
        <p:nvPicPr>
          <p:cNvPr id="5" name="Picture 4"/>
          <p:cNvPicPr>
            <a:picLocks noChangeAspect="1"/>
          </p:cNvPicPr>
          <p:nvPr/>
        </p:nvPicPr>
        <p:blipFill>
          <a:blip r:embed="rId3"/>
          <a:stretch>
            <a:fillRect/>
          </a:stretch>
        </p:blipFill>
        <p:spPr>
          <a:xfrm>
            <a:off x="6262688" y="4610100"/>
            <a:ext cx="2314575" cy="1638300"/>
          </a:xfrm>
          <a:prstGeom prst="rect">
            <a:avLst/>
          </a:prstGeom>
        </p:spPr>
      </p:pic>
      <p:pic>
        <p:nvPicPr>
          <p:cNvPr id="6" name="Picture 5"/>
          <p:cNvPicPr>
            <a:picLocks noChangeAspect="1"/>
          </p:cNvPicPr>
          <p:nvPr/>
        </p:nvPicPr>
        <p:blipFill>
          <a:blip r:embed="rId4"/>
          <a:stretch>
            <a:fillRect/>
          </a:stretch>
        </p:blipFill>
        <p:spPr>
          <a:xfrm>
            <a:off x="457200" y="4490270"/>
            <a:ext cx="1410252" cy="1992261"/>
          </a:xfrm>
          <a:prstGeom prst="rect">
            <a:avLst/>
          </a:prstGeom>
        </p:spPr>
      </p:pic>
    </p:spTree>
    <p:extLst>
      <p:ext uri="{BB962C8B-B14F-4D97-AF65-F5344CB8AC3E}">
        <p14:creationId xmlns:p14="http://schemas.microsoft.com/office/powerpoint/2010/main" val="2649685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dirty="0" smtClean="0"/>
              <a:t>Online Tools</a:t>
            </a:r>
            <a:br>
              <a:rPr lang="en-US" dirty="0" smtClean="0"/>
            </a:br>
            <a:r>
              <a:rPr lang="en-US" sz="2200" dirty="0" smtClean="0"/>
              <a:t>(Library Web Applications)</a:t>
            </a:r>
            <a:endParaRPr lang="en-US" sz="2200" dirty="0"/>
          </a:p>
        </p:txBody>
      </p:sp>
      <p:graphicFrame>
        <p:nvGraphicFramePr>
          <p:cNvPr id="4" name="Chart 3"/>
          <p:cNvGraphicFramePr>
            <a:graphicFrameLocks/>
          </p:cNvGraphicFramePr>
          <p:nvPr>
            <p:extLst>
              <p:ext uri="{D42A27DB-BD31-4B8C-83A1-F6EECF244321}">
                <p14:modId xmlns:p14="http://schemas.microsoft.com/office/powerpoint/2010/main" val="2003484753"/>
              </p:ext>
            </p:extLst>
          </p:nvPr>
        </p:nvGraphicFramePr>
        <p:xfrm>
          <a:off x="1447800" y="1066800"/>
          <a:ext cx="6124575"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a:graphicFrameLocks/>
          </p:cNvGraphicFramePr>
          <p:nvPr>
            <p:extLst>
              <p:ext uri="{D42A27DB-BD31-4B8C-83A1-F6EECF244321}">
                <p14:modId xmlns:p14="http://schemas.microsoft.com/office/powerpoint/2010/main" val="4284016739"/>
              </p:ext>
            </p:extLst>
          </p:nvPr>
        </p:nvGraphicFramePr>
        <p:xfrm>
          <a:off x="381000" y="3733800"/>
          <a:ext cx="8443912" cy="30099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109737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Tools Comments</a:t>
            </a:r>
            <a:endParaRPr lang="en-US" dirty="0"/>
          </a:p>
        </p:txBody>
      </p:sp>
      <p:sp>
        <p:nvSpPr>
          <p:cNvPr id="3" name="Content Placeholder 2"/>
          <p:cNvSpPr>
            <a:spLocks noGrp="1"/>
          </p:cNvSpPr>
          <p:nvPr>
            <p:ph idx="1"/>
          </p:nvPr>
        </p:nvSpPr>
        <p:spPr>
          <a:xfrm>
            <a:off x="457200" y="1600200"/>
            <a:ext cx="5410200" cy="4525963"/>
          </a:xfrm>
        </p:spPr>
        <p:txBody>
          <a:bodyPr>
            <a:normAutofit fontScale="92500" lnSpcReduction="10000"/>
          </a:bodyPr>
          <a:lstStyle/>
          <a:p>
            <a:r>
              <a:rPr lang="en-US" dirty="0" smtClean="0"/>
              <a:t>A </a:t>
            </a:r>
            <a:r>
              <a:rPr lang="en-US" dirty="0"/>
              <a:t>newsletter about how to best use the library website would be helpful. It could be a monthly letter showing students what tool on the web is useful for finding info within the website.</a:t>
            </a:r>
          </a:p>
          <a:p>
            <a:r>
              <a:rPr lang="en-US" dirty="0"/>
              <a:t>The website looks like a completely different website when using mobile devices.</a:t>
            </a:r>
          </a:p>
          <a:p>
            <a:endParaRPr lang="en-US" dirty="0"/>
          </a:p>
        </p:txBody>
      </p:sp>
      <p:pic>
        <p:nvPicPr>
          <p:cNvPr id="2050" name="Picture 2" descr="http://www.single-track.com/wp-content/uploads/2014/04/txstate_app_v3_iphone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670043"/>
            <a:ext cx="2286000" cy="4456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098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Peer Comparison: Information Control</a:t>
            </a:r>
            <a:endParaRPr lang="en-US" dirty="0"/>
          </a:p>
        </p:txBody>
      </p:sp>
      <p:graphicFrame>
        <p:nvGraphicFramePr>
          <p:cNvPr id="5" name="Table 4"/>
          <p:cNvGraphicFramePr>
            <a:graphicFrameLocks noGrp="1"/>
          </p:cNvGraphicFramePr>
          <p:nvPr>
            <p:extLst/>
          </p:nvPr>
        </p:nvGraphicFramePr>
        <p:xfrm>
          <a:off x="1295400" y="1371600"/>
          <a:ext cx="6629396" cy="4489526"/>
        </p:xfrm>
        <a:graphic>
          <a:graphicData uri="http://schemas.openxmlformats.org/drawingml/2006/table">
            <a:tbl>
              <a:tblPr/>
              <a:tblGrid>
                <a:gridCol w="3048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60983">
                  <a:extLst>
                    <a:ext uri="{9D8B030D-6E8A-4147-A177-3AD203B41FA5}">
                      <a16:colId xmlns:a16="http://schemas.microsoft.com/office/drawing/2014/main" val="20002"/>
                    </a:ext>
                  </a:extLst>
                </a:gridCol>
                <a:gridCol w="29406">
                  <a:extLst>
                    <a:ext uri="{9D8B030D-6E8A-4147-A177-3AD203B41FA5}">
                      <a16:colId xmlns:a16="http://schemas.microsoft.com/office/drawing/2014/main" val="20003"/>
                    </a:ext>
                  </a:extLst>
                </a:gridCol>
                <a:gridCol w="63109">
                  <a:extLst>
                    <a:ext uri="{9D8B030D-6E8A-4147-A177-3AD203B41FA5}">
                      <a16:colId xmlns:a16="http://schemas.microsoft.com/office/drawing/2014/main" val="20004"/>
                    </a:ext>
                  </a:extLst>
                </a:gridCol>
                <a:gridCol w="384135">
                  <a:extLst>
                    <a:ext uri="{9D8B030D-6E8A-4147-A177-3AD203B41FA5}">
                      <a16:colId xmlns:a16="http://schemas.microsoft.com/office/drawing/2014/main" val="20005"/>
                    </a:ext>
                  </a:extLst>
                </a:gridCol>
                <a:gridCol w="384135">
                  <a:extLst>
                    <a:ext uri="{9D8B030D-6E8A-4147-A177-3AD203B41FA5}">
                      <a16:colId xmlns:a16="http://schemas.microsoft.com/office/drawing/2014/main" val="20006"/>
                    </a:ext>
                  </a:extLst>
                </a:gridCol>
                <a:gridCol w="384135">
                  <a:extLst>
                    <a:ext uri="{9D8B030D-6E8A-4147-A177-3AD203B41FA5}">
                      <a16:colId xmlns:a16="http://schemas.microsoft.com/office/drawing/2014/main" val="20007"/>
                    </a:ext>
                  </a:extLst>
                </a:gridCol>
                <a:gridCol w="384135">
                  <a:extLst>
                    <a:ext uri="{9D8B030D-6E8A-4147-A177-3AD203B41FA5}">
                      <a16:colId xmlns:a16="http://schemas.microsoft.com/office/drawing/2014/main" val="20008"/>
                    </a:ext>
                  </a:extLst>
                </a:gridCol>
                <a:gridCol w="384135">
                  <a:extLst>
                    <a:ext uri="{9D8B030D-6E8A-4147-A177-3AD203B41FA5}">
                      <a16:colId xmlns:a16="http://schemas.microsoft.com/office/drawing/2014/main" val="20009"/>
                    </a:ext>
                  </a:extLst>
                </a:gridCol>
                <a:gridCol w="384135">
                  <a:extLst>
                    <a:ext uri="{9D8B030D-6E8A-4147-A177-3AD203B41FA5}">
                      <a16:colId xmlns:a16="http://schemas.microsoft.com/office/drawing/2014/main" val="20010"/>
                    </a:ext>
                  </a:extLst>
                </a:gridCol>
                <a:gridCol w="384135">
                  <a:extLst>
                    <a:ext uri="{9D8B030D-6E8A-4147-A177-3AD203B41FA5}">
                      <a16:colId xmlns:a16="http://schemas.microsoft.com/office/drawing/2014/main" val="20011"/>
                    </a:ext>
                  </a:extLst>
                </a:gridCol>
                <a:gridCol w="384135">
                  <a:extLst>
                    <a:ext uri="{9D8B030D-6E8A-4147-A177-3AD203B41FA5}">
                      <a16:colId xmlns:a16="http://schemas.microsoft.com/office/drawing/2014/main" val="20012"/>
                    </a:ext>
                  </a:extLst>
                </a:gridCol>
                <a:gridCol w="63109">
                  <a:extLst>
                    <a:ext uri="{9D8B030D-6E8A-4147-A177-3AD203B41FA5}">
                      <a16:colId xmlns:a16="http://schemas.microsoft.com/office/drawing/2014/main" val="20013"/>
                    </a:ext>
                  </a:extLst>
                </a:gridCol>
                <a:gridCol w="63109">
                  <a:extLst>
                    <a:ext uri="{9D8B030D-6E8A-4147-A177-3AD203B41FA5}">
                      <a16:colId xmlns:a16="http://schemas.microsoft.com/office/drawing/2014/main" val="20014"/>
                    </a:ext>
                  </a:extLst>
                </a:gridCol>
              </a:tblGrid>
              <a:tr h="511446">
                <a:tc gridSpan="2">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rgbClr val="000000"/>
                          </a:solidFill>
                          <a:effectLst/>
                          <a:latin typeface="+mn-lt"/>
                        </a:rPr>
                        <a:t>INFORMATION CONTROL</a:t>
                      </a:r>
                    </a:p>
                    <a:p>
                      <a:pPr algn="l" fontAlgn="b"/>
                      <a:endParaRPr lang="en-US" sz="900" b="0" i="0" u="none" strike="noStrike" dirty="0">
                        <a:solidFill>
                          <a:srgbClr val="000000"/>
                        </a:solidFill>
                        <a:effectLst/>
                        <a:latin typeface="Calibri"/>
                      </a:endParaRPr>
                    </a:p>
                  </a:txBody>
                  <a:tcPr marL="2003" marR="2003" marT="2003" marB="0" anchor="b">
                    <a:lnL>
                      <a:noFill/>
                    </a:lnL>
                    <a:lnR>
                      <a:noFill/>
                    </a:lnR>
                    <a:lnT>
                      <a:noFill/>
                    </a:lnT>
                    <a:lnB>
                      <a:noFill/>
                    </a:lnB>
                  </a:tcPr>
                </a:tc>
                <a:tc hMerge="1">
                  <a:txBody>
                    <a:bodyPr/>
                    <a:lstStyle/>
                    <a:p>
                      <a:pPr algn="l" fontAlgn="b"/>
                      <a:endParaRPr lang="en-US" sz="900" b="0" i="0" u="none" strike="noStrike" dirty="0">
                        <a:solidFill>
                          <a:srgbClr val="000000"/>
                        </a:solidFill>
                        <a:effectLst/>
                        <a:latin typeface="Calibri"/>
                      </a:endParaRP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2000" b="1" i="0" u="none" strike="noStrike" dirty="0" smtClean="0">
                          <a:solidFill>
                            <a:srgbClr val="000000"/>
                          </a:solidFill>
                          <a:effectLst/>
                          <a:latin typeface="+mn-lt"/>
                        </a:rPr>
                        <a:t>Adequacy</a:t>
                      </a:r>
                      <a:r>
                        <a:rPr lang="en-US" sz="2000" b="1" i="0" u="none" strike="noStrike" baseline="0" dirty="0" smtClean="0">
                          <a:solidFill>
                            <a:srgbClr val="000000"/>
                          </a:solidFill>
                          <a:effectLst/>
                          <a:latin typeface="+mn-lt"/>
                        </a:rPr>
                        <a:t> Mean</a:t>
                      </a:r>
                      <a:endParaRPr lang="en-US" sz="2000" b="0" i="0" u="none" strike="noStrike" dirty="0">
                        <a:solidFill>
                          <a:srgbClr val="000000"/>
                        </a:solidFill>
                        <a:effectLst/>
                        <a:latin typeface="Calibri"/>
                      </a:endParaRPr>
                    </a:p>
                  </a:txBody>
                  <a:tcPr marL="2003" marR="2003" marT="20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hMerge="1">
                  <a:txBody>
                    <a:bodyPr/>
                    <a:lstStyle/>
                    <a:p>
                      <a:pPr algn="r"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hMerge="1">
                  <a:txBody>
                    <a:bodyPr/>
                    <a:lstStyle/>
                    <a:p>
                      <a:pPr algn="r"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hMerge="1">
                  <a:txBody>
                    <a:bodyPr/>
                    <a:lstStyle/>
                    <a:p>
                      <a:pPr algn="l"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algn="l"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511446">
                <a:tc>
                  <a:txBody>
                    <a:bodyPr/>
                    <a:lstStyle/>
                    <a:p>
                      <a:pPr algn="l" fontAlgn="b"/>
                      <a:r>
                        <a:rPr lang="en-US" sz="900" b="1" i="0" u="none" strike="noStrike" dirty="0">
                          <a:solidFill>
                            <a:srgbClr val="000000"/>
                          </a:solidFill>
                          <a:effectLst/>
                          <a:latin typeface="Calibri"/>
                        </a:rPr>
                        <a:t>IC-1</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Making electronic resources accessible from my home or office</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-0.01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0.08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0.30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0.32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0.44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0.75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511446">
                <a:tc>
                  <a:txBody>
                    <a:bodyPr/>
                    <a:lstStyle/>
                    <a:p>
                      <a:pPr algn="l" fontAlgn="b"/>
                      <a:r>
                        <a:rPr lang="en-US" sz="900" b="1" i="0" u="none" strike="noStrike" dirty="0">
                          <a:solidFill>
                            <a:srgbClr val="000000"/>
                          </a:solidFill>
                          <a:effectLst/>
                          <a:latin typeface="Calibri"/>
                        </a:rPr>
                        <a:t>IC-2</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A library Web site enabling me to locate information on my own</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0.30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0.35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0.36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0.41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0.44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0.45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0.58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0.81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511446">
                <a:tc>
                  <a:txBody>
                    <a:bodyPr/>
                    <a:lstStyle/>
                    <a:p>
                      <a:pPr algn="l" fontAlgn="b"/>
                      <a:r>
                        <a:rPr lang="en-US" sz="900" b="1" i="0" u="none" strike="noStrike" dirty="0">
                          <a:solidFill>
                            <a:srgbClr val="000000"/>
                          </a:solidFill>
                          <a:effectLst/>
                          <a:latin typeface="Calibri"/>
                        </a:rPr>
                        <a:t>IC-3</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printed library materials I need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0.46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0.52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0.64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0.80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0.88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0.88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1.04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1.05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r h="397958">
                <a:tc>
                  <a:txBody>
                    <a:bodyPr/>
                    <a:lstStyle/>
                    <a:p>
                      <a:pPr algn="l" fontAlgn="b"/>
                      <a:r>
                        <a:rPr lang="en-US" sz="900" b="1" i="0" u="none" strike="noStrike" dirty="0">
                          <a:solidFill>
                            <a:srgbClr val="000000"/>
                          </a:solidFill>
                          <a:effectLst/>
                          <a:latin typeface="Calibri"/>
                        </a:rPr>
                        <a:t>IC-4</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electronic information resources I need</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0.38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0.71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0.71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0.73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0.86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0.94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1.00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1.16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4"/>
                  </a:ext>
                </a:extLst>
              </a:tr>
              <a:tr h="511446">
                <a:tc>
                  <a:txBody>
                    <a:bodyPr/>
                    <a:lstStyle/>
                    <a:p>
                      <a:pPr algn="l" fontAlgn="b"/>
                      <a:r>
                        <a:rPr lang="en-US" sz="900" b="1" i="0" u="none" strike="noStrike" dirty="0">
                          <a:solidFill>
                            <a:srgbClr val="000000"/>
                          </a:solidFill>
                          <a:effectLst/>
                          <a:latin typeface="Calibri"/>
                        </a:rPr>
                        <a:t>IC-5</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Modern equipment that lets me easily access needed information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0.40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0.56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0.56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0.66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0.75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0.80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5"/>
                  </a:ext>
                </a:extLst>
              </a:tr>
              <a:tr h="511446">
                <a:tc>
                  <a:txBody>
                    <a:bodyPr/>
                    <a:lstStyle/>
                    <a:p>
                      <a:pPr algn="l" fontAlgn="b"/>
                      <a:r>
                        <a:rPr lang="en-US" sz="900" b="1" i="0" u="none" strike="noStrike">
                          <a:solidFill>
                            <a:srgbClr val="000000"/>
                          </a:solidFill>
                          <a:effectLst/>
                          <a:latin typeface="Calibri"/>
                        </a:rPr>
                        <a:t>IC-6</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Easy-to-use access tools that allow me to find things on my own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0.29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0.42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0.46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0.51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0.62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0.70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0.82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511446">
                <a:tc>
                  <a:txBody>
                    <a:bodyPr/>
                    <a:lstStyle/>
                    <a:p>
                      <a:pPr algn="l" fontAlgn="b"/>
                      <a:r>
                        <a:rPr lang="en-US" sz="900" b="1" i="0" u="none" strike="noStrike" dirty="0">
                          <a:solidFill>
                            <a:srgbClr val="000000"/>
                          </a:solidFill>
                          <a:effectLst/>
                          <a:latin typeface="Calibri"/>
                        </a:rPr>
                        <a:t>IC-7</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Making information easily accessible for independent use</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0.18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0.46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0.57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0.67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0.70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0.78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0.85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7"/>
                  </a:ext>
                </a:extLst>
              </a:tr>
              <a:tr h="511446">
                <a:tc>
                  <a:txBody>
                    <a:bodyPr/>
                    <a:lstStyle/>
                    <a:p>
                      <a:pPr algn="l" fontAlgn="b"/>
                      <a:r>
                        <a:rPr lang="en-US" sz="900" b="1" i="0" u="none" strike="noStrike" dirty="0">
                          <a:solidFill>
                            <a:srgbClr val="000000"/>
                          </a:solidFill>
                          <a:effectLst/>
                          <a:latin typeface="Calibri"/>
                        </a:rPr>
                        <a:t>IC-8</a:t>
                      </a:r>
                    </a:p>
                  </a:txBody>
                  <a:tcPr marL="2003" marR="2003" marT="2003"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Print and/or electronic journal collections I require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dirty="0">
                          <a:solidFill>
                            <a:srgbClr val="000000"/>
                          </a:solidFill>
                          <a:effectLst/>
                          <a:latin typeface="Calibri"/>
                        </a:rPr>
                        <a:t>0.02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0.41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dirty="0">
                          <a:solidFill>
                            <a:srgbClr val="000000"/>
                          </a:solidFill>
                          <a:effectLst/>
                          <a:latin typeface="Calibri"/>
                        </a:rPr>
                        <a:t>0.44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dirty="0">
                          <a:solidFill>
                            <a:srgbClr val="000000"/>
                          </a:solidFill>
                          <a:effectLst/>
                          <a:latin typeface="Calibri"/>
                        </a:rPr>
                        <a:t>0.47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dirty="0">
                          <a:solidFill>
                            <a:srgbClr val="000000"/>
                          </a:solidFill>
                          <a:effectLst/>
                          <a:latin typeface="Calibri"/>
                        </a:rPr>
                        <a:t>0.59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dirty="0">
                          <a:solidFill>
                            <a:srgbClr val="000000"/>
                          </a:solidFill>
                          <a:effectLst/>
                          <a:latin typeface="Calibri"/>
                        </a:rPr>
                        <a:t>0.65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0.69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dirty="0">
                          <a:solidFill>
                            <a:srgbClr val="000000"/>
                          </a:solidFill>
                          <a:effectLst/>
                          <a:latin typeface="Calibri"/>
                        </a:rPr>
                        <a:t>0.80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8"/>
                  </a:ext>
                </a:extLst>
              </a:tr>
            </a:tbl>
          </a:graphicData>
        </a:graphic>
      </p:graphicFrame>
      <p:graphicFrame>
        <p:nvGraphicFramePr>
          <p:cNvPr id="4" name="Table 3"/>
          <p:cNvGraphicFramePr>
            <a:graphicFrameLocks noGrp="1"/>
          </p:cNvGraphicFramePr>
          <p:nvPr>
            <p:extLst/>
          </p:nvPr>
        </p:nvGraphicFramePr>
        <p:xfrm>
          <a:off x="1143000" y="6324600"/>
          <a:ext cx="6807200" cy="390525"/>
        </p:xfrm>
        <a:graphic>
          <a:graphicData uri="http://schemas.openxmlformats.org/drawingml/2006/table">
            <a:tbl>
              <a:tblPr/>
              <a:tblGrid>
                <a:gridCol w="850900">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850900">
                  <a:extLst>
                    <a:ext uri="{9D8B030D-6E8A-4147-A177-3AD203B41FA5}">
                      <a16:colId xmlns:a16="http://schemas.microsoft.com/office/drawing/2014/main" val="20002"/>
                    </a:ext>
                  </a:extLst>
                </a:gridCol>
                <a:gridCol w="850900">
                  <a:extLst>
                    <a:ext uri="{9D8B030D-6E8A-4147-A177-3AD203B41FA5}">
                      <a16:colId xmlns:a16="http://schemas.microsoft.com/office/drawing/2014/main" val="20003"/>
                    </a:ext>
                  </a:extLst>
                </a:gridCol>
                <a:gridCol w="850900">
                  <a:extLst>
                    <a:ext uri="{9D8B030D-6E8A-4147-A177-3AD203B41FA5}">
                      <a16:colId xmlns:a16="http://schemas.microsoft.com/office/drawing/2014/main" val="20004"/>
                    </a:ext>
                  </a:extLst>
                </a:gridCol>
                <a:gridCol w="850900">
                  <a:extLst>
                    <a:ext uri="{9D8B030D-6E8A-4147-A177-3AD203B41FA5}">
                      <a16:colId xmlns:a16="http://schemas.microsoft.com/office/drawing/2014/main" val="20005"/>
                    </a:ext>
                  </a:extLst>
                </a:gridCol>
                <a:gridCol w="850900">
                  <a:extLst>
                    <a:ext uri="{9D8B030D-6E8A-4147-A177-3AD203B41FA5}">
                      <a16:colId xmlns:a16="http://schemas.microsoft.com/office/drawing/2014/main" val="20006"/>
                    </a:ext>
                  </a:extLst>
                </a:gridCol>
                <a:gridCol w="850900">
                  <a:extLst>
                    <a:ext uri="{9D8B030D-6E8A-4147-A177-3AD203B41FA5}">
                      <a16:colId xmlns:a16="http://schemas.microsoft.com/office/drawing/2014/main" val="20007"/>
                    </a:ext>
                  </a:extLst>
                </a:gridCol>
              </a:tblGrid>
              <a:tr h="390525">
                <a:tc>
                  <a:txBody>
                    <a:bodyPr/>
                    <a:lstStyle/>
                    <a:p>
                      <a:pPr algn="ctr" fontAlgn="b"/>
                      <a:r>
                        <a:rPr lang="en-US" sz="1200" b="1" i="0" u="none" strike="noStrike" dirty="0">
                          <a:solidFill>
                            <a:srgbClr val="000000"/>
                          </a:solidFill>
                          <a:effectLst/>
                          <a:latin typeface="Calibri"/>
                        </a:rPr>
                        <a:t>Texas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100" b="1" i="0" u="none" strike="noStrike" dirty="0">
                          <a:solidFill>
                            <a:srgbClr val="000000"/>
                          </a:solidFill>
                          <a:effectLst/>
                          <a:latin typeface="Calibri"/>
                        </a:rPr>
                        <a:t>Florida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ctr" fontAlgn="b"/>
                      <a:r>
                        <a:rPr lang="en-US" sz="1100" b="1" i="0" u="none" strike="noStrike">
                          <a:solidFill>
                            <a:srgbClr val="000000"/>
                          </a:solidFill>
                          <a:effectLst/>
                          <a:latin typeface="Calibri"/>
                        </a:rPr>
                        <a:t>James Madison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ctr" fontAlgn="b"/>
                      <a:r>
                        <a:rPr lang="en-US" sz="1100" b="1" i="0" u="none" strike="noStrike">
                          <a:solidFill>
                            <a:srgbClr val="000000"/>
                          </a:solidFill>
                          <a:effectLst/>
                          <a:latin typeface="Calibri"/>
                        </a:rPr>
                        <a:t>UTD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ctr" fontAlgn="b"/>
                      <a:r>
                        <a:rPr lang="en-US" sz="1100" b="1" i="0" u="none" strike="noStrike">
                          <a:solidFill>
                            <a:srgbClr val="000000"/>
                          </a:solidFill>
                          <a:effectLst/>
                          <a:latin typeface="Calibri"/>
                        </a:rPr>
                        <a:t>UTSA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ctr" fontAlgn="b"/>
                      <a:r>
                        <a:rPr lang="en-US" sz="1100" b="1" i="0" u="none" strike="noStrike">
                          <a:solidFill>
                            <a:srgbClr val="000000"/>
                          </a:solidFill>
                          <a:effectLst/>
                          <a:latin typeface="Calibri"/>
                        </a:rPr>
                        <a:t>U of Houston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ctr" fontAlgn="b"/>
                      <a:r>
                        <a:rPr lang="en-US" sz="1100" b="1" i="0" u="none" strike="noStrike">
                          <a:solidFill>
                            <a:srgbClr val="000000"/>
                          </a:solidFill>
                          <a:effectLst/>
                          <a:latin typeface="Calibri"/>
                        </a:rPr>
                        <a:t>Univ Mass-Amherst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ctr" fontAlgn="b"/>
                      <a:r>
                        <a:rPr lang="en-US" sz="1100" b="1" i="0" u="none" strike="noStrike" dirty="0">
                          <a:solidFill>
                            <a:srgbClr val="000000"/>
                          </a:solidFill>
                          <a:effectLst/>
                          <a:latin typeface="Calibri"/>
                        </a:rPr>
                        <a:t>Portland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extLst>
                  <a:ext uri="{0D108BD9-81ED-4DB2-BD59-A6C34878D82A}">
                    <a16:rowId xmlns:a16="http://schemas.microsoft.com/office/drawing/2014/main" val="10000"/>
                  </a:ext>
                </a:extLst>
              </a:tr>
            </a:tbl>
          </a:graphicData>
        </a:graphic>
      </p:graphicFrame>
      <p:sp>
        <p:nvSpPr>
          <p:cNvPr id="6" name="TextBox 5"/>
          <p:cNvSpPr txBox="1"/>
          <p:nvPr/>
        </p:nvSpPr>
        <p:spPr>
          <a:xfrm>
            <a:off x="4267200" y="5977128"/>
            <a:ext cx="568489" cy="369332"/>
          </a:xfrm>
          <a:prstGeom prst="rect">
            <a:avLst/>
          </a:prstGeom>
          <a:noFill/>
        </p:spPr>
        <p:txBody>
          <a:bodyPr wrap="none" rtlCol="0">
            <a:spAutoFit/>
          </a:bodyPr>
          <a:lstStyle/>
          <a:p>
            <a:r>
              <a:rPr lang="en-US" dirty="0" smtClean="0"/>
              <a:t>Low</a:t>
            </a:r>
            <a:endParaRPr lang="en-US" dirty="0"/>
          </a:p>
        </p:txBody>
      </p:sp>
      <p:sp>
        <p:nvSpPr>
          <p:cNvPr id="7" name="TextBox 6"/>
          <p:cNvSpPr txBox="1"/>
          <p:nvPr/>
        </p:nvSpPr>
        <p:spPr>
          <a:xfrm>
            <a:off x="7772400" y="5978914"/>
            <a:ext cx="612668" cy="369332"/>
          </a:xfrm>
          <a:prstGeom prst="rect">
            <a:avLst/>
          </a:prstGeom>
          <a:noFill/>
        </p:spPr>
        <p:txBody>
          <a:bodyPr wrap="none" rtlCol="0">
            <a:spAutoFit/>
          </a:bodyPr>
          <a:lstStyle/>
          <a:p>
            <a:r>
              <a:rPr lang="en-US" dirty="0" smtClean="0"/>
              <a:t>High</a:t>
            </a:r>
            <a:endParaRPr lang="en-US" dirty="0"/>
          </a:p>
        </p:txBody>
      </p:sp>
      <p:cxnSp>
        <p:nvCxnSpPr>
          <p:cNvPr id="8" name="Straight Arrow Connector 7"/>
          <p:cNvCxnSpPr/>
          <p:nvPr/>
        </p:nvCxnSpPr>
        <p:spPr>
          <a:xfrm>
            <a:off x="4724400" y="6004560"/>
            <a:ext cx="3276600" cy="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6245352" y="21336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896356" y="2667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905500" y="3243072"/>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181600" y="35814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105400" y="46482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919216" y="40386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562600" y="5635752"/>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629400" y="5160264"/>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05030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Peer Comparison: Information Control</a:t>
            </a:r>
            <a:endParaRPr lang="en-US" dirty="0"/>
          </a:p>
        </p:txBody>
      </p:sp>
      <p:graphicFrame>
        <p:nvGraphicFramePr>
          <p:cNvPr id="5" name="Table 4"/>
          <p:cNvGraphicFramePr>
            <a:graphicFrameLocks noGrp="1"/>
          </p:cNvGraphicFramePr>
          <p:nvPr>
            <p:extLst/>
          </p:nvPr>
        </p:nvGraphicFramePr>
        <p:xfrm>
          <a:off x="1219200" y="1524000"/>
          <a:ext cx="6258724" cy="3986980"/>
        </p:xfrm>
        <a:graphic>
          <a:graphicData uri="http://schemas.openxmlformats.org/drawingml/2006/table">
            <a:tbl>
              <a:tblPr/>
              <a:tblGrid>
                <a:gridCol w="304800">
                  <a:extLst>
                    <a:ext uri="{9D8B030D-6E8A-4147-A177-3AD203B41FA5}">
                      <a16:colId xmlns:a16="http://schemas.microsoft.com/office/drawing/2014/main" val="20000"/>
                    </a:ext>
                  </a:extLst>
                </a:gridCol>
                <a:gridCol w="3401227">
                  <a:extLst>
                    <a:ext uri="{9D8B030D-6E8A-4147-A177-3AD203B41FA5}">
                      <a16:colId xmlns:a16="http://schemas.microsoft.com/office/drawing/2014/main" val="20001"/>
                    </a:ext>
                  </a:extLst>
                </a:gridCol>
                <a:gridCol w="29406">
                  <a:extLst>
                    <a:ext uri="{9D8B030D-6E8A-4147-A177-3AD203B41FA5}">
                      <a16:colId xmlns:a16="http://schemas.microsoft.com/office/drawing/2014/main" val="20002"/>
                    </a:ext>
                  </a:extLst>
                </a:gridCol>
                <a:gridCol w="55125">
                  <a:extLst>
                    <a:ext uri="{9D8B030D-6E8A-4147-A177-3AD203B41FA5}">
                      <a16:colId xmlns:a16="http://schemas.microsoft.com/office/drawing/2014/main" val="20003"/>
                    </a:ext>
                  </a:extLst>
                </a:gridCol>
                <a:gridCol w="48687">
                  <a:extLst>
                    <a:ext uri="{9D8B030D-6E8A-4147-A177-3AD203B41FA5}">
                      <a16:colId xmlns:a16="http://schemas.microsoft.com/office/drawing/2014/main" val="20004"/>
                    </a:ext>
                  </a:extLst>
                </a:gridCol>
                <a:gridCol w="296349">
                  <a:extLst>
                    <a:ext uri="{9D8B030D-6E8A-4147-A177-3AD203B41FA5}">
                      <a16:colId xmlns:a16="http://schemas.microsoft.com/office/drawing/2014/main" val="20005"/>
                    </a:ext>
                  </a:extLst>
                </a:gridCol>
                <a:gridCol w="296349">
                  <a:extLst>
                    <a:ext uri="{9D8B030D-6E8A-4147-A177-3AD203B41FA5}">
                      <a16:colId xmlns:a16="http://schemas.microsoft.com/office/drawing/2014/main" val="20006"/>
                    </a:ext>
                  </a:extLst>
                </a:gridCol>
                <a:gridCol w="296349">
                  <a:extLst>
                    <a:ext uri="{9D8B030D-6E8A-4147-A177-3AD203B41FA5}">
                      <a16:colId xmlns:a16="http://schemas.microsoft.com/office/drawing/2014/main" val="20007"/>
                    </a:ext>
                  </a:extLst>
                </a:gridCol>
                <a:gridCol w="296349">
                  <a:extLst>
                    <a:ext uri="{9D8B030D-6E8A-4147-A177-3AD203B41FA5}">
                      <a16:colId xmlns:a16="http://schemas.microsoft.com/office/drawing/2014/main" val="20008"/>
                    </a:ext>
                  </a:extLst>
                </a:gridCol>
                <a:gridCol w="296349">
                  <a:extLst>
                    <a:ext uri="{9D8B030D-6E8A-4147-A177-3AD203B41FA5}">
                      <a16:colId xmlns:a16="http://schemas.microsoft.com/office/drawing/2014/main" val="20009"/>
                    </a:ext>
                  </a:extLst>
                </a:gridCol>
                <a:gridCol w="296349">
                  <a:extLst>
                    <a:ext uri="{9D8B030D-6E8A-4147-A177-3AD203B41FA5}">
                      <a16:colId xmlns:a16="http://schemas.microsoft.com/office/drawing/2014/main" val="20010"/>
                    </a:ext>
                  </a:extLst>
                </a:gridCol>
                <a:gridCol w="296349">
                  <a:extLst>
                    <a:ext uri="{9D8B030D-6E8A-4147-A177-3AD203B41FA5}">
                      <a16:colId xmlns:a16="http://schemas.microsoft.com/office/drawing/2014/main" val="20011"/>
                    </a:ext>
                  </a:extLst>
                </a:gridCol>
                <a:gridCol w="296349">
                  <a:extLst>
                    <a:ext uri="{9D8B030D-6E8A-4147-A177-3AD203B41FA5}">
                      <a16:colId xmlns:a16="http://schemas.microsoft.com/office/drawing/2014/main" val="20012"/>
                    </a:ext>
                  </a:extLst>
                </a:gridCol>
                <a:gridCol w="48687">
                  <a:extLst>
                    <a:ext uri="{9D8B030D-6E8A-4147-A177-3AD203B41FA5}">
                      <a16:colId xmlns:a16="http://schemas.microsoft.com/office/drawing/2014/main" val="20013"/>
                    </a:ext>
                  </a:extLst>
                </a:gridCol>
              </a:tblGrid>
              <a:tr h="454196">
                <a:tc gridSpan="2">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rgbClr val="000000"/>
                          </a:solidFill>
                          <a:effectLst/>
                          <a:latin typeface="+mn-lt"/>
                        </a:rPr>
                        <a:t>INFORMATION CONTROL</a:t>
                      </a:r>
                    </a:p>
                    <a:p>
                      <a:pPr algn="l" fontAlgn="b"/>
                      <a:endParaRPr lang="en-US" sz="900" b="0" i="0" u="none" strike="noStrike" dirty="0">
                        <a:solidFill>
                          <a:srgbClr val="000000"/>
                        </a:solidFill>
                        <a:effectLst/>
                        <a:latin typeface="Calibri"/>
                      </a:endParaRPr>
                    </a:p>
                  </a:txBody>
                  <a:tcPr marL="2003" marR="2003" marT="2003" marB="0" anchor="b">
                    <a:lnL>
                      <a:noFill/>
                    </a:lnL>
                    <a:lnR>
                      <a:noFill/>
                    </a:lnR>
                    <a:lnT>
                      <a:noFill/>
                    </a:lnT>
                    <a:lnB>
                      <a:noFill/>
                    </a:lnB>
                  </a:tcPr>
                </a:tc>
                <a:tc hMerge="1">
                  <a:txBody>
                    <a:bodyPr/>
                    <a:lstStyle/>
                    <a:p>
                      <a:pPr algn="l" fontAlgn="b"/>
                      <a:endParaRPr lang="en-US" sz="900" b="0" i="0" u="none" strike="noStrike" dirty="0">
                        <a:solidFill>
                          <a:srgbClr val="000000"/>
                        </a:solidFill>
                        <a:effectLst/>
                        <a:latin typeface="Calibri"/>
                      </a:endParaRP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endParaRPr lang="en-US" sz="900" b="0" i="0" u="none" strike="noStrike">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8">
                  <a:txBody>
                    <a:bodyPr/>
                    <a:lstStyle/>
                    <a:p>
                      <a:pPr algn="ctr" fontAlgn="b"/>
                      <a:r>
                        <a:rPr lang="en-US" sz="2000" b="0" i="0" u="none" strike="noStrike" dirty="0" smtClean="0">
                          <a:solidFill>
                            <a:srgbClr val="000000"/>
                          </a:solidFill>
                          <a:effectLst/>
                          <a:latin typeface="+mn-lt"/>
                        </a:rPr>
                        <a:t>Superiority Mean</a:t>
                      </a:r>
                      <a:endParaRPr lang="en-US" sz="2000" b="0" i="0" u="none" strike="noStrike" dirty="0">
                        <a:solidFill>
                          <a:srgbClr val="000000"/>
                        </a:solidFill>
                        <a:effectLst/>
                        <a:latin typeface="Calibri"/>
                      </a:endParaRPr>
                    </a:p>
                  </a:txBody>
                  <a:tcPr marL="2003" marR="2003" marT="2003"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454196">
                <a:tc>
                  <a:txBody>
                    <a:bodyPr/>
                    <a:lstStyle/>
                    <a:p>
                      <a:pPr algn="l" fontAlgn="b"/>
                      <a:r>
                        <a:rPr lang="en-US" sz="1100" b="1" i="0" u="none" strike="noStrike" dirty="0">
                          <a:solidFill>
                            <a:srgbClr val="000000"/>
                          </a:solidFill>
                          <a:effectLst/>
                          <a:latin typeface="Calibri"/>
                        </a:rPr>
                        <a:t>IC-1</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Making electronic resources accessible from my home or office</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-1.40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-1.08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dirty="0">
                          <a:solidFill>
                            <a:srgbClr val="000000"/>
                          </a:solidFill>
                          <a:effectLst/>
                          <a:latin typeface="Calibri"/>
                        </a:rPr>
                        <a:t>-0.85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-0.80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-0.74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-0.74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-0.68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-0.59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454196">
                <a:tc>
                  <a:txBody>
                    <a:bodyPr/>
                    <a:lstStyle/>
                    <a:p>
                      <a:pPr algn="l" fontAlgn="b"/>
                      <a:r>
                        <a:rPr lang="en-US" sz="1100" b="1" i="0" u="none" strike="noStrike" dirty="0">
                          <a:solidFill>
                            <a:srgbClr val="000000"/>
                          </a:solidFill>
                          <a:effectLst/>
                          <a:latin typeface="Calibri"/>
                        </a:rPr>
                        <a:t>IC-2</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A library Web site enabling me to locate information on my own</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-1.06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-0.93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-0.90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-0.82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-0.71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-0.67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-0.67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-0.47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454196">
                <a:tc>
                  <a:txBody>
                    <a:bodyPr/>
                    <a:lstStyle/>
                    <a:p>
                      <a:pPr algn="l" fontAlgn="b"/>
                      <a:r>
                        <a:rPr lang="en-US" sz="1100" b="1" i="0" u="none" strike="noStrike" dirty="0">
                          <a:solidFill>
                            <a:srgbClr val="000000"/>
                          </a:solidFill>
                          <a:effectLst/>
                          <a:latin typeface="Calibri"/>
                        </a:rPr>
                        <a:t>IC-3</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printed library materials I need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-0.99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-0.64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-0.54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-0.48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-0.44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-0.25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r h="353412">
                <a:tc>
                  <a:txBody>
                    <a:bodyPr/>
                    <a:lstStyle/>
                    <a:p>
                      <a:pPr algn="l" fontAlgn="b"/>
                      <a:r>
                        <a:rPr lang="en-US" sz="1100" b="1" i="0" u="none" strike="noStrike" dirty="0">
                          <a:solidFill>
                            <a:srgbClr val="000000"/>
                          </a:solidFill>
                          <a:effectLst/>
                          <a:latin typeface="Calibri"/>
                        </a:rPr>
                        <a:t>IC-4</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electronic information resources I need</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-0.79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-0.73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-0.71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-0.62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-0.47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-0.35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4"/>
                  </a:ext>
                </a:extLst>
              </a:tr>
              <a:tr h="454196">
                <a:tc>
                  <a:txBody>
                    <a:bodyPr/>
                    <a:lstStyle/>
                    <a:p>
                      <a:pPr algn="l" fontAlgn="b"/>
                      <a:r>
                        <a:rPr lang="en-US" sz="1100" b="1" i="0" u="none" strike="noStrike" dirty="0">
                          <a:solidFill>
                            <a:srgbClr val="000000"/>
                          </a:solidFill>
                          <a:effectLst/>
                          <a:latin typeface="Calibri"/>
                        </a:rPr>
                        <a:t>IC-5</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Modern equipment that lets me easily access needed information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-0.73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-0.72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-0.70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-0.66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-0.64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-0.59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-0.49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-0.39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5"/>
                  </a:ext>
                </a:extLst>
              </a:tr>
              <a:tr h="454196">
                <a:tc>
                  <a:txBody>
                    <a:bodyPr/>
                    <a:lstStyle/>
                    <a:p>
                      <a:pPr algn="l" fontAlgn="b"/>
                      <a:r>
                        <a:rPr lang="en-US" sz="1100" b="1" i="0" u="none" strike="noStrike" dirty="0">
                          <a:solidFill>
                            <a:srgbClr val="000000"/>
                          </a:solidFill>
                          <a:effectLst/>
                          <a:latin typeface="Calibri"/>
                        </a:rPr>
                        <a:t>IC-6</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Easy-to-use access tools that allow me to find things on my own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-1.15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-0.93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-0.84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-0.73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-0.70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-0.68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-0.67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454196">
                <a:tc>
                  <a:txBody>
                    <a:bodyPr/>
                    <a:lstStyle/>
                    <a:p>
                      <a:pPr algn="l" fontAlgn="b"/>
                      <a:r>
                        <a:rPr lang="en-US" sz="1100" b="1" i="0" u="none" strike="noStrike" dirty="0">
                          <a:solidFill>
                            <a:srgbClr val="000000"/>
                          </a:solidFill>
                          <a:effectLst/>
                          <a:latin typeface="Calibri"/>
                        </a:rPr>
                        <a:t>IC-7</a:t>
                      </a:r>
                    </a:p>
                  </a:txBody>
                  <a:tcPr marL="2003" marR="2003" marT="2003"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Making information easily accessible for independent use</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-0.96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-0.78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-0.70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-0.69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-0.61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-0.57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-0.51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-0.41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7"/>
                  </a:ext>
                </a:extLst>
              </a:tr>
              <a:tr h="454196">
                <a:tc>
                  <a:txBody>
                    <a:bodyPr/>
                    <a:lstStyle/>
                    <a:p>
                      <a:pPr algn="l" fontAlgn="b"/>
                      <a:r>
                        <a:rPr lang="en-US" sz="1100" b="1" i="0" u="none" strike="noStrike" dirty="0">
                          <a:solidFill>
                            <a:srgbClr val="000000"/>
                          </a:solidFill>
                          <a:effectLst/>
                          <a:latin typeface="Calibri"/>
                        </a:rPr>
                        <a:t>IC-8</a:t>
                      </a:r>
                    </a:p>
                  </a:txBody>
                  <a:tcPr marL="2003" marR="2003" marT="2003"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Print and/or electronic journal collections I require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dirty="0">
                          <a:solidFill>
                            <a:srgbClr val="000000"/>
                          </a:solidFill>
                          <a:effectLst/>
                          <a:latin typeface="Calibri"/>
                        </a:rPr>
                        <a:t>-0.88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dirty="0">
                          <a:solidFill>
                            <a:srgbClr val="000000"/>
                          </a:solidFill>
                          <a:effectLst/>
                          <a:latin typeface="Calibri"/>
                        </a:rPr>
                        <a:t>-0.83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dirty="0">
                          <a:solidFill>
                            <a:srgbClr val="000000"/>
                          </a:solidFill>
                          <a:effectLst/>
                          <a:latin typeface="Calibri"/>
                        </a:rPr>
                        <a:t>-0.80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dirty="0">
                          <a:solidFill>
                            <a:srgbClr val="000000"/>
                          </a:solidFill>
                          <a:effectLst/>
                          <a:latin typeface="Calibri"/>
                        </a:rPr>
                        <a:t>-0.74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dirty="0">
                          <a:solidFill>
                            <a:srgbClr val="000000"/>
                          </a:solidFill>
                          <a:effectLst/>
                          <a:latin typeface="Calibri"/>
                        </a:rPr>
                        <a:t>-0.59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dirty="0">
                          <a:solidFill>
                            <a:srgbClr val="000000"/>
                          </a:solidFill>
                          <a:effectLst/>
                          <a:latin typeface="Calibri"/>
                        </a:rPr>
                        <a:t>-0.58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dirty="0">
                          <a:solidFill>
                            <a:srgbClr val="000000"/>
                          </a:solidFill>
                          <a:effectLst/>
                          <a:latin typeface="Calibri"/>
                        </a:rPr>
                        <a:t>-0.49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dirty="0">
                          <a:solidFill>
                            <a:srgbClr val="000000"/>
                          </a:solidFill>
                          <a:effectLst/>
                          <a:latin typeface="Calibri"/>
                        </a:rPr>
                        <a:t>-0.35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8"/>
                  </a:ext>
                </a:extLst>
              </a:tr>
            </a:tbl>
          </a:graphicData>
        </a:graphic>
      </p:graphicFrame>
      <p:graphicFrame>
        <p:nvGraphicFramePr>
          <p:cNvPr id="4" name="Table 3"/>
          <p:cNvGraphicFramePr>
            <a:graphicFrameLocks noGrp="1"/>
          </p:cNvGraphicFramePr>
          <p:nvPr>
            <p:extLst/>
          </p:nvPr>
        </p:nvGraphicFramePr>
        <p:xfrm>
          <a:off x="1371600" y="6248400"/>
          <a:ext cx="6807200" cy="390525"/>
        </p:xfrm>
        <a:graphic>
          <a:graphicData uri="http://schemas.openxmlformats.org/drawingml/2006/table">
            <a:tbl>
              <a:tblPr/>
              <a:tblGrid>
                <a:gridCol w="850900">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850900">
                  <a:extLst>
                    <a:ext uri="{9D8B030D-6E8A-4147-A177-3AD203B41FA5}">
                      <a16:colId xmlns:a16="http://schemas.microsoft.com/office/drawing/2014/main" val="20002"/>
                    </a:ext>
                  </a:extLst>
                </a:gridCol>
                <a:gridCol w="850900">
                  <a:extLst>
                    <a:ext uri="{9D8B030D-6E8A-4147-A177-3AD203B41FA5}">
                      <a16:colId xmlns:a16="http://schemas.microsoft.com/office/drawing/2014/main" val="20003"/>
                    </a:ext>
                  </a:extLst>
                </a:gridCol>
                <a:gridCol w="850900">
                  <a:extLst>
                    <a:ext uri="{9D8B030D-6E8A-4147-A177-3AD203B41FA5}">
                      <a16:colId xmlns:a16="http://schemas.microsoft.com/office/drawing/2014/main" val="20004"/>
                    </a:ext>
                  </a:extLst>
                </a:gridCol>
                <a:gridCol w="850900">
                  <a:extLst>
                    <a:ext uri="{9D8B030D-6E8A-4147-A177-3AD203B41FA5}">
                      <a16:colId xmlns:a16="http://schemas.microsoft.com/office/drawing/2014/main" val="20005"/>
                    </a:ext>
                  </a:extLst>
                </a:gridCol>
                <a:gridCol w="850900">
                  <a:extLst>
                    <a:ext uri="{9D8B030D-6E8A-4147-A177-3AD203B41FA5}">
                      <a16:colId xmlns:a16="http://schemas.microsoft.com/office/drawing/2014/main" val="20006"/>
                    </a:ext>
                  </a:extLst>
                </a:gridCol>
                <a:gridCol w="850900">
                  <a:extLst>
                    <a:ext uri="{9D8B030D-6E8A-4147-A177-3AD203B41FA5}">
                      <a16:colId xmlns:a16="http://schemas.microsoft.com/office/drawing/2014/main" val="20007"/>
                    </a:ext>
                  </a:extLst>
                </a:gridCol>
              </a:tblGrid>
              <a:tr h="390525">
                <a:tc>
                  <a:txBody>
                    <a:bodyPr/>
                    <a:lstStyle/>
                    <a:p>
                      <a:pPr algn="ctr" fontAlgn="b"/>
                      <a:r>
                        <a:rPr lang="en-US" sz="1200" b="1" i="0" u="none" strike="noStrike" dirty="0">
                          <a:solidFill>
                            <a:srgbClr val="000000"/>
                          </a:solidFill>
                          <a:effectLst/>
                          <a:latin typeface="Calibri"/>
                        </a:rPr>
                        <a:t>Texas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100" b="1" i="0" u="none" strike="noStrike" dirty="0">
                          <a:solidFill>
                            <a:srgbClr val="000000"/>
                          </a:solidFill>
                          <a:effectLst/>
                          <a:latin typeface="Calibri"/>
                        </a:rPr>
                        <a:t>Florida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ctr" fontAlgn="b"/>
                      <a:r>
                        <a:rPr lang="en-US" sz="1100" b="1" i="0" u="none" strike="noStrike">
                          <a:solidFill>
                            <a:srgbClr val="000000"/>
                          </a:solidFill>
                          <a:effectLst/>
                          <a:latin typeface="Calibri"/>
                        </a:rPr>
                        <a:t>James Madison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ctr" fontAlgn="b"/>
                      <a:r>
                        <a:rPr lang="en-US" sz="1100" b="1" i="0" u="none" strike="noStrike">
                          <a:solidFill>
                            <a:srgbClr val="000000"/>
                          </a:solidFill>
                          <a:effectLst/>
                          <a:latin typeface="Calibri"/>
                        </a:rPr>
                        <a:t>UTD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ctr" fontAlgn="b"/>
                      <a:r>
                        <a:rPr lang="en-US" sz="1100" b="1" i="0" u="none" strike="noStrike">
                          <a:solidFill>
                            <a:srgbClr val="000000"/>
                          </a:solidFill>
                          <a:effectLst/>
                          <a:latin typeface="Calibri"/>
                        </a:rPr>
                        <a:t>UTSA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ctr" fontAlgn="b"/>
                      <a:r>
                        <a:rPr lang="en-US" sz="1100" b="1" i="0" u="none" strike="noStrike" dirty="0">
                          <a:solidFill>
                            <a:srgbClr val="000000"/>
                          </a:solidFill>
                          <a:effectLst/>
                          <a:latin typeface="Calibri"/>
                        </a:rPr>
                        <a:t>U of Houston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ctr" fontAlgn="b"/>
                      <a:r>
                        <a:rPr lang="en-US" sz="1100" b="1" i="0" u="none" strike="noStrike">
                          <a:solidFill>
                            <a:srgbClr val="000000"/>
                          </a:solidFill>
                          <a:effectLst/>
                          <a:latin typeface="Calibri"/>
                        </a:rPr>
                        <a:t>Univ Mass-Amherst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ctr" fontAlgn="b"/>
                      <a:r>
                        <a:rPr lang="en-US" sz="1100" b="1" i="0" u="none" strike="noStrike" dirty="0">
                          <a:solidFill>
                            <a:srgbClr val="000000"/>
                          </a:solidFill>
                          <a:effectLst/>
                          <a:latin typeface="Calibri"/>
                        </a:rPr>
                        <a:t>Portland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extLst>
                  <a:ext uri="{0D108BD9-81ED-4DB2-BD59-A6C34878D82A}">
                    <a16:rowId xmlns:a16="http://schemas.microsoft.com/office/drawing/2014/main" val="10000"/>
                  </a:ext>
                </a:extLst>
              </a:tr>
            </a:tbl>
          </a:graphicData>
        </a:graphic>
      </p:graphicFrame>
      <p:sp>
        <p:nvSpPr>
          <p:cNvPr id="6" name="TextBox 5"/>
          <p:cNvSpPr txBox="1"/>
          <p:nvPr/>
        </p:nvSpPr>
        <p:spPr>
          <a:xfrm>
            <a:off x="4648200" y="5777746"/>
            <a:ext cx="568489" cy="369332"/>
          </a:xfrm>
          <a:prstGeom prst="rect">
            <a:avLst/>
          </a:prstGeom>
          <a:noFill/>
        </p:spPr>
        <p:txBody>
          <a:bodyPr wrap="none" rtlCol="0">
            <a:spAutoFit/>
          </a:bodyPr>
          <a:lstStyle/>
          <a:p>
            <a:r>
              <a:rPr lang="en-US" dirty="0" smtClean="0"/>
              <a:t>Low</a:t>
            </a:r>
            <a:endParaRPr lang="en-US" dirty="0"/>
          </a:p>
        </p:txBody>
      </p:sp>
      <p:sp>
        <p:nvSpPr>
          <p:cNvPr id="7" name="TextBox 6"/>
          <p:cNvSpPr txBox="1"/>
          <p:nvPr/>
        </p:nvSpPr>
        <p:spPr>
          <a:xfrm>
            <a:off x="7467600" y="5777746"/>
            <a:ext cx="612668" cy="369332"/>
          </a:xfrm>
          <a:prstGeom prst="rect">
            <a:avLst/>
          </a:prstGeom>
          <a:noFill/>
        </p:spPr>
        <p:txBody>
          <a:bodyPr wrap="none" rtlCol="0">
            <a:spAutoFit/>
          </a:bodyPr>
          <a:lstStyle/>
          <a:p>
            <a:r>
              <a:rPr lang="en-US" dirty="0" smtClean="0"/>
              <a:t>High</a:t>
            </a:r>
            <a:endParaRPr lang="en-US" dirty="0"/>
          </a:p>
        </p:txBody>
      </p:sp>
      <p:cxnSp>
        <p:nvCxnSpPr>
          <p:cNvPr id="8" name="Straight Arrow Connector 7"/>
          <p:cNvCxnSpPr/>
          <p:nvPr/>
        </p:nvCxnSpPr>
        <p:spPr>
          <a:xfrm>
            <a:off x="5105400" y="5777746"/>
            <a:ext cx="2514600" cy="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562600" y="21336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940552" y="2602992"/>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193536" y="3048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202680" y="3810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334000" y="43434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562600" y="47244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0" y="33528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562600" y="51816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7734941" y="5248042"/>
            <a:ext cx="690653" cy="510021"/>
          </a:xfrm>
          <a:prstGeom prst="rect">
            <a:avLst/>
          </a:prstGeom>
        </p:spPr>
      </p:pic>
    </p:spTree>
    <p:extLst>
      <p:ext uri="{BB962C8B-B14F-4D97-AF65-F5344CB8AC3E}">
        <p14:creationId xmlns:p14="http://schemas.microsoft.com/office/powerpoint/2010/main" val="8244396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Peer Comparison: Information Control</a:t>
            </a:r>
            <a:endParaRPr lang="en-US" dirty="0"/>
          </a:p>
        </p:txBody>
      </p:sp>
      <p:graphicFrame>
        <p:nvGraphicFramePr>
          <p:cNvPr id="5" name="Table 4"/>
          <p:cNvGraphicFramePr>
            <a:graphicFrameLocks noGrp="1"/>
          </p:cNvGraphicFramePr>
          <p:nvPr>
            <p:extLst/>
          </p:nvPr>
        </p:nvGraphicFramePr>
        <p:xfrm>
          <a:off x="838200" y="1295400"/>
          <a:ext cx="6400802" cy="4466764"/>
        </p:xfrm>
        <a:graphic>
          <a:graphicData uri="http://schemas.openxmlformats.org/drawingml/2006/table">
            <a:tbl>
              <a:tblPr/>
              <a:tblGrid>
                <a:gridCol w="381000">
                  <a:extLst>
                    <a:ext uri="{9D8B030D-6E8A-4147-A177-3AD203B41FA5}">
                      <a16:colId xmlns:a16="http://schemas.microsoft.com/office/drawing/2014/main" val="20000"/>
                    </a:ext>
                  </a:extLst>
                </a:gridCol>
                <a:gridCol w="2462471">
                  <a:extLst>
                    <a:ext uri="{9D8B030D-6E8A-4147-A177-3AD203B41FA5}">
                      <a16:colId xmlns:a16="http://schemas.microsoft.com/office/drawing/2014/main" val="20001"/>
                    </a:ext>
                  </a:extLst>
                </a:gridCol>
                <a:gridCol w="41777">
                  <a:extLst>
                    <a:ext uri="{9D8B030D-6E8A-4147-A177-3AD203B41FA5}">
                      <a16:colId xmlns:a16="http://schemas.microsoft.com/office/drawing/2014/main" val="20002"/>
                    </a:ext>
                  </a:extLst>
                </a:gridCol>
                <a:gridCol w="78314">
                  <a:extLst>
                    <a:ext uri="{9D8B030D-6E8A-4147-A177-3AD203B41FA5}">
                      <a16:colId xmlns:a16="http://schemas.microsoft.com/office/drawing/2014/main" val="20003"/>
                    </a:ext>
                  </a:extLst>
                </a:gridCol>
                <a:gridCol w="421009">
                  <a:extLst>
                    <a:ext uri="{9D8B030D-6E8A-4147-A177-3AD203B41FA5}">
                      <a16:colId xmlns:a16="http://schemas.microsoft.com/office/drawing/2014/main" val="20004"/>
                    </a:ext>
                  </a:extLst>
                </a:gridCol>
                <a:gridCol w="421009">
                  <a:extLst>
                    <a:ext uri="{9D8B030D-6E8A-4147-A177-3AD203B41FA5}">
                      <a16:colId xmlns:a16="http://schemas.microsoft.com/office/drawing/2014/main" val="20005"/>
                    </a:ext>
                  </a:extLst>
                </a:gridCol>
                <a:gridCol w="421009">
                  <a:extLst>
                    <a:ext uri="{9D8B030D-6E8A-4147-A177-3AD203B41FA5}">
                      <a16:colId xmlns:a16="http://schemas.microsoft.com/office/drawing/2014/main" val="20006"/>
                    </a:ext>
                  </a:extLst>
                </a:gridCol>
                <a:gridCol w="421009">
                  <a:extLst>
                    <a:ext uri="{9D8B030D-6E8A-4147-A177-3AD203B41FA5}">
                      <a16:colId xmlns:a16="http://schemas.microsoft.com/office/drawing/2014/main" val="20007"/>
                    </a:ext>
                  </a:extLst>
                </a:gridCol>
                <a:gridCol w="421009">
                  <a:extLst>
                    <a:ext uri="{9D8B030D-6E8A-4147-A177-3AD203B41FA5}">
                      <a16:colId xmlns:a16="http://schemas.microsoft.com/office/drawing/2014/main" val="20008"/>
                    </a:ext>
                  </a:extLst>
                </a:gridCol>
                <a:gridCol w="421009">
                  <a:extLst>
                    <a:ext uri="{9D8B030D-6E8A-4147-A177-3AD203B41FA5}">
                      <a16:colId xmlns:a16="http://schemas.microsoft.com/office/drawing/2014/main" val="20009"/>
                    </a:ext>
                  </a:extLst>
                </a:gridCol>
                <a:gridCol w="421009">
                  <a:extLst>
                    <a:ext uri="{9D8B030D-6E8A-4147-A177-3AD203B41FA5}">
                      <a16:colId xmlns:a16="http://schemas.microsoft.com/office/drawing/2014/main" val="20010"/>
                    </a:ext>
                  </a:extLst>
                </a:gridCol>
                <a:gridCol w="436416">
                  <a:extLst>
                    <a:ext uri="{9D8B030D-6E8A-4147-A177-3AD203B41FA5}">
                      <a16:colId xmlns:a16="http://schemas.microsoft.com/office/drawing/2014/main" val="20011"/>
                    </a:ext>
                  </a:extLst>
                </a:gridCol>
                <a:gridCol w="53761">
                  <a:extLst>
                    <a:ext uri="{9D8B030D-6E8A-4147-A177-3AD203B41FA5}">
                      <a16:colId xmlns:a16="http://schemas.microsoft.com/office/drawing/2014/main" val="20012"/>
                    </a:ext>
                  </a:extLst>
                </a:gridCol>
              </a:tblGrid>
              <a:tr h="503480">
                <a:tc>
                  <a:txBody>
                    <a:bodyPr/>
                    <a:lstStyle/>
                    <a:p>
                      <a:pPr algn="l" fontAlgn="b"/>
                      <a:endParaRPr lang="en-US" sz="900" b="0" i="0" u="none" strike="noStrike" dirty="0">
                        <a:solidFill>
                          <a:srgbClr val="000000"/>
                        </a:solidFill>
                        <a:effectLst/>
                        <a:latin typeface="Calibri"/>
                      </a:endParaRPr>
                    </a:p>
                  </a:txBody>
                  <a:tcPr marL="2003" marR="2003" marT="2003" marB="0" anchor="b">
                    <a:lnL>
                      <a:noFill/>
                    </a:lnL>
                    <a:lnR>
                      <a:noFill/>
                    </a:lnR>
                    <a:lnT>
                      <a:noFill/>
                    </a:lnT>
                    <a:lnB>
                      <a:noFill/>
                    </a:lnB>
                    <a:solidFill>
                      <a:srgbClr val="FFFFCC"/>
                    </a:solidFill>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b="1" i="0" u="none" strike="noStrike" dirty="0" smtClean="0">
                          <a:solidFill>
                            <a:srgbClr val="000000"/>
                          </a:solidFill>
                          <a:effectLst/>
                          <a:latin typeface="+mn-lt"/>
                        </a:rPr>
                        <a:t>Information Control</a:t>
                      </a:r>
                    </a:p>
                    <a:p>
                      <a:pPr algn="l" fontAlgn="b"/>
                      <a:endParaRPr lang="en-US" sz="1800" b="0" i="0" u="none" strike="noStrike" dirty="0">
                        <a:solidFill>
                          <a:srgbClr val="000000"/>
                        </a:solidFill>
                        <a:effectLst/>
                        <a:latin typeface="Calibri"/>
                      </a:endParaRPr>
                    </a:p>
                  </a:txBody>
                  <a:tcPr marL="2003" marR="2003" marT="2003" marB="0" anchor="b">
                    <a:lnL>
                      <a:noFill/>
                    </a:lnL>
                    <a:lnR>
                      <a:noFill/>
                    </a:lnR>
                    <a:lnT>
                      <a:noFill/>
                    </a:lnT>
                    <a:lnB>
                      <a:noFill/>
                    </a:lnB>
                    <a:solidFill>
                      <a:srgbClr val="FFFFCC"/>
                    </a:solidFill>
                  </a:tcPr>
                </a:tc>
                <a:tc>
                  <a:txBody>
                    <a:bodyPr/>
                    <a:lstStyle/>
                    <a:p>
                      <a:pPr algn="r" fontAlgn="b"/>
                      <a:endParaRPr lang="en-US" sz="18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b"/>
                      <a:endParaRPr lang="en-US" sz="18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gridSpan="9">
                  <a:txBody>
                    <a:bodyPr/>
                    <a:lstStyle/>
                    <a:p>
                      <a:pPr algn="ctr" fontAlgn="b"/>
                      <a:r>
                        <a:rPr lang="en-US" sz="1800" b="1" i="0" u="none" strike="noStrike" dirty="0" smtClean="0">
                          <a:solidFill>
                            <a:srgbClr val="000000"/>
                          </a:solidFill>
                          <a:effectLst/>
                          <a:latin typeface="Calibri"/>
                        </a:rPr>
                        <a:t>Perceived Mean</a:t>
                      </a:r>
                    </a:p>
                    <a:p>
                      <a:pPr algn="ctr" fontAlgn="b"/>
                      <a:endParaRPr lang="en-US" sz="1800" b="1"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hMerge="1">
                  <a:txBody>
                    <a:bodyPr/>
                    <a:lstStyle/>
                    <a:p>
                      <a:pPr algn="r"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hMerge="1">
                  <a:txBody>
                    <a:bodyPr/>
                    <a:lstStyle/>
                    <a:p>
                      <a:pPr algn="l" fontAlgn="b"/>
                      <a:endParaRPr lang="en-US" sz="900" b="0" i="0" u="none" strike="noStrike" dirty="0">
                        <a:solidFill>
                          <a:srgbClr val="000000"/>
                        </a:solidFill>
                        <a:effectLst/>
                        <a:latin typeface="Calibri"/>
                      </a:endParaRP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503480">
                <a:tc>
                  <a:txBody>
                    <a:bodyPr/>
                    <a:lstStyle/>
                    <a:p>
                      <a:pPr algn="l" fontAlgn="b"/>
                      <a:r>
                        <a:rPr lang="en-US" sz="900" b="0" i="0" u="none" strike="noStrike" dirty="0">
                          <a:solidFill>
                            <a:srgbClr val="000000"/>
                          </a:solidFill>
                          <a:effectLst/>
                          <a:latin typeface="Calibri"/>
                        </a:rPr>
                        <a:t>IC-1</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Making electronic resources accessible from my home or office</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6.41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7.14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7.16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7.20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7.29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7.30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7.34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7.64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503480">
                <a:tc>
                  <a:txBody>
                    <a:bodyPr/>
                    <a:lstStyle/>
                    <a:p>
                      <a:pPr algn="l" fontAlgn="b"/>
                      <a:r>
                        <a:rPr lang="en-US" sz="900" b="0" i="0" u="none" strike="noStrike" dirty="0">
                          <a:solidFill>
                            <a:srgbClr val="000000"/>
                          </a:solidFill>
                          <a:effectLst/>
                          <a:latin typeface="Calibri"/>
                        </a:rPr>
                        <a:t>IC-2</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A library Web site enabling me to locate information on my own</a:t>
                      </a:r>
                    </a:p>
                  </a:txBody>
                  <a:tcPr marL="2003" marR="2003" marT="2003" marB="0" anchor="b">
                    <a:lnL>
                      <a:noFill/>
                    </a:lnL>
                    <a:lnR>
                      <a:noFill/>
                    </a:lnR>
                    <a:lnT>
                      <a:noFill/>
                    </a:lnT>
                    <a:lnB>
                      <a:noFill/>
                    </a:lnB>
                  </a:tcPr>
                </a:tc>
                <a:tc>
                  <a:txBody>
                    <a:bodyPr/>
                    <a:lstStyle/>
                    <a:p>
                      <a:pPr algn="r" fontAlgn="b"/>
                      <a:endParaRPr lang="en-US" sz="900" b="0" i="0" u="none" strike="noStrike" dirty="0">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6.95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7.19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7.21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7.30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7.33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7.37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7.38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7.47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503480">
                <a:tc>
                  <a:txBody>
                    <a:bodyPr/>
                    <a:lstStyle/>
                    <a:p>
                      <a:pPr algn="l" fontAlgn="b"/>
                      <a:r>
                        <a:rPr lang="en-US" sz="900" b="0" i="0" u="none" strike="noStrike">
                          <a:solidFill>
                            <a:srgbClr val="000000"/>
                          </a:solidFill>
                          <a:effectLst/>
                          <a:latin typeface="Calibri"/>
                        </a:rPr>
                        <a:t>IC-3</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printed library materials I need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6.93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6.94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6.96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6.99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7.07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7.24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7.33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7.43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r h="391761">
                <a:tc>
                  <a:txBody>
                    <a:bodyPr/>
                    <a:lstStyle/>
                    <a:p>
                      <a:pPr algn="l" fontAlgn="b"/>
                      <a:r>
                        <a:rPr lang="en-US" sz="900" b="0" i="0" u="none" strike="noStrike">
                          <a:solidFill>
                            <a:srgbClr val="000000"/>
                          </a:solidFill>
                          <a:effectLst/>
                          <a:latin typeface="Calibri"/>
                        </a:rPr>
                        <a:t>IC-4</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The electronic information resources I need</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6.99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7.07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7.12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7.14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7.15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7.18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7.39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r" fontAlgn="b"/>
                      <a:r>
                        <a:rPr lang="en-US" sz="900" b="0" i="0" u="none" strike="noStrike">
                          <a:solidFill>
                            <a:srgbClr val="000000"/>
                          </a:solidFill>
                          <a:effectLst/>
                          <a:latin typeface="Calibri"/>
                        </a:rPr>
                        <a:t>7.48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4"/>
                  </a:ext>
                </a:extLst>
              </a:tr>
              <a:tr h="503480">
                <a:tc>
                  <a:txBody>
                    <a:bodyPr/>
                    <a:lstStyle/>
                    <a:p>
                      <a:pPr algn="l" fontAlgn="b"/>
                      <a:r>
                        <a:rPr lang="en-US" sz="900" b="0" i="0" u="none" strike="noStrike">
                          <a:solidFill>
                            <a:srgbClr val="000000"/>
                          </a:solidFill>
                          <a:effectLst/>
                          <a:latin typeface="Calibri"/>
                        </a:rPr>
                        <a:t>IC-5</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Modern equipment that lets me easily access needed information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a:solidFill>
                            <a:srgbClr val="000000"/>
                          </a:solidFill>
                          <a:effectLst/>
                          <a:latin typeface="Calibri"/>
                        </a:rPr>
                        <a:t>7.11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7.14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7.22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7.44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7.49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7.49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7.49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7.67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5"/>
                  </a:ext>
                </a:extLst>
              </a:tr>
              <a:tr h="503480">
                <a:tc>
                  <a:txBody>
                    <a:bodyPr/>
                    <a:lstStyle/>
                    <a:p>
                      <a:pPr algn="l" fontAlgn="b"/>
                      <a:r>
                        <a:rPr lang="en-US" sz="900" b="0" i="0" u="none" strike="noStrike">
                          <a:solidFill>
                            <a:srgbClr val="000000"/>
                          </a:solidFill>
                          <a:effectLst/>
                          <a:latin typeface="Calibri"/>
                        </a:rPr>
                        <a:t>IC-6</a:t>
                      </a:r>
                    </a:p>
                  </a:txBody>
                  <a:tcPr marL="2003" marR="2003" marT="2003" marB="0" anchor="b">
                    <a:lnL>
                      <a:noFill/>
                    </a:lnL>
                    <a:lnR>
                      <a:noFill/>
                    </a:lnR>
                    <a:lnT>
                      <a:noFill/>
                    </a:lnT>
                    <a:lnB>
                      <a:noFill/>
                    </a:lnB>
                  </a:tcPr>
                </a:tc>
                <a:tc>
                  <a:txBody>
                    <a:bodyPr/>
                    <a:lstStyle/>
                    <a:p>
                      <a:pPr algn="l" fontAlgn="b"/>
                      <a:r>
                        <a:rPr lang="en-US" sz="900" b="0" i="0" u="none" strike="noStrike" dirty="0">
                          <a:solidFill>
                            <a:srgbClr val="000000"/>
                          </a:solidFill>
                          <a:effectLst/>
                          <a:latin typeface="Calibri"/>
                        </a:rPr>
                        <a:t>Easy-to-use access tools that allow me to find things on my own</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dirty="0">
                          <a:solidFill>
                            <a:srgbClr val="000000"/>
                          </a:solidFill>
                          <a:effectLst/>
                          <a:latin typeface="Calibri"/>
                        </a:rPr>
                        <a:t>6.90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7.03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a:solidFill>
                            <a:srgbClr val="000000"/>
                          </a:solidFill>
                          <a:effectLst/>
                          <a:latin typeface="Calibri"/>
                        </a:rPr>
                        <a:t>7.09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7.13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a:solidFill>
                            <a:srgbClr val="000000"/>
                          </a:solidFill>
                          <a:effectLst/>
                          <a:latin typeface="Calibri"/>
                        </a:rPr>
                        <a:t>7.15</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7.17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7.37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7.46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6"/>
                  </a:ext>
                </a:extLst>
              </a:tr>
              <a:tr h="503480">
                <a:tc>
                  <a:txBody>
                    <a:bodyPr/>
                    <a:lstStyle/>
                    <a:p>
                      <a:pPr algn="l" fontAlgn="b"/>
                      <a:r>
                        <a:rPr lang="en-US" sz="900" b="0" i="0" u="none" strike="noStrike">
                          <a:solidFill>
                            <a:srgbClr val="000000"/>
                          </a:solidFill>
                          <a:effectLst/>
                          <a:latin typeface="Calibri"/>
                        </a:rPr>
                        <a:t>IC-7</a:t>
                      </a:r>
                    </a:p>
                  </a:txBody>
                  <a:tcPr marL="2003" marR="2003" marT="2003"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Making information easily accessible for independent use</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dirty="0">
                          <a:solidFill>
                            <a:srgbClr val="000000"/>
                          </a:solidFill>
                          <a:effectLst/>
                          <a:latin typeface="Calibri"/>
                        </a:rPr>
                        <a:t>7.17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dirty="0">
                          <a:solidFill>
                            <a:srgbClr val="000000"/>
                          </a:solidFill>
                          <a:effectLst/>
                          <a:latin typeface="Calibri"/>
                        </a:rPr>
                        <a:t>7.18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dirty="0">
                          <a:solidFill>
                            <a:srgbClr val="000000"/>
                          </a:solidFill>
                          <a:effectLst/>
                          <a:latin typeface="Calibri"/>
                        </a:rPr>
                        <a:t>7.19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a:solidFill>
                            <a:srgbClr val="000000"/>
                          </a:solidFill>
                          <a:effectLst/>
                          <a:latin typeface="Calibri"/>
                        </a:rPr>
                        <a:t>7.23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a:solidFill>
                            <a:srgbClr val="000000"/>
                          </a:solidFill>
                          <a:effectLst/>
                          <a:latin typeface="Calibri"/>
                        </a:rPr>
                        <a:t>7.32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a:solidFill>
                            <a:srgbClr val="000000"/>
                          </a:solidFill>
                          <a:effectLst/>
                          <a:latin typeface="Calibri"/>
                        </a:rPr>
                        <a:t>7.47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a:solidFill>
                            <a:srgbClr val="000000"/>
                          </a:solidFill>
                          <a:effectLst/>
                          <a:latin typeface="Calibri"/>
                        </a:rPr>
                        <a:t>7.48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a:solidFill>
                            <a:srgbClr val="000000"/>
                          </a:solidFill>
                          <a:effectLst/>
                          <a:latin typeface="Calibri"/>
                        </a:rPr>
                        <a:t>7.50</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7"/>
                  </a:ext>
                </a:extLst>
              </a:tr>
              <a:tr h="503480">
                <a:tc>
                  <a:txBody>
                    <a:bodyPr/>
                    <a:lstStyle/>
                    <a:p>
                      <a:pPr algn="l" fontAlgn="b"/>
                      <a:r>
                        <a:rPr lang="en-US" sz="900" b="0" i="0" u="none" strike="noStrike">
                          <a:solidFill>
                            <a:srgbClr val="000000"/>
                          </a:solidFill>
                          <a:effectLst/>
                          <a:latin typeface="Calibri"/>
                        </a:rPr>
                        <a:t>IC-8</a:t>
                      </a:r>
                    </a:p>
                  </a:txBody>
                  <a:tcPr marL="2003" marR="2003" marT="2003" marB="0" anchor="b">
                    <a:lnL>
                      <a:noFill/>
                    </a:lnL>
                    <a:lnR>
                      <a:noFill/>
                    </a:lnR>
                    <a:lnT>
                      <a:noFill/>
                    </a:lnT>
                    <a:lnB>
                      <a:noFill/>
                    </a:lnB>
                  </a:tcPr>
                </a:tc>
                <a:tc>
                  <a:txBody>
                    <a:bodyPr/>
                    <a:lstStyle/>
                    <a:p>
                      <a:pPr algn="l" fontAlgn="b"/>
                      <a:r>
                        <a:rPr lang="en-US" sz="900" b="0" i="0" u="none" strike="noStrike">
                          <a:solidFill>
                            <a:srgbClr val="000000"/>
                          </a:solidFill>
                          <a:effectLst/>
                          <a:latin typeface="Calibri"/>
                        </a:rPr>
                        <a:t>Print and/or electronic journal collections I require for my work</a:t>
                      </a:r>
                    </a:p>
                  </a:txBody>
                  <a:tcPr marL="2003" marR="2003" marT="2003" marB="0" anchor="b">
                    <a:lnL>
                      <a:noFill/>
                    </a:lnL>
                    <a:lnR>
                      <a:noFill/>
                    </a:lnR>
                    <a:lnT>
                      <a:noFill/>
                    </a:lnT>
                    <a:lnB>
                      <a:noFill/>
                    </a:lnB>
                  </a:tcPr>
                </a:tc>
                <a:tc>
                  <a:txBody>
                    <a:bodyPr/>
                    <a:lstStyle/>
                    <a:p>
                      <a:pPr algn="r" fontAlgn="b"/>
                      <a:endParaRPr lang="en-US" sz="900" b="0" i="0" u="none" strike="noStrike">
                        <a:solidFill>
                          <a:srgbClr val="000000"/>
                        </a:solidFill>
                        <a:effectLst/>
                        <a:latin typeface="Calibri"/>
                      </a:endParaRPr>
                    </a:p>
                  </a:txBody>
                  <a:tcPr marL="2003" marR="2003" marT="200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r" fontAlgn="b"/>
                      <a:r>
                        <a:rPr lang="en-US" sz="900" b="0" i="0" u="none" strike="noStrike" dirty="0">
                          <a:solidFill>
                            <a:srgbClr val="000000"/>
                          </a:solidFill>
                          <a:effectLst/>
                          <a:latin typeface="Calibri"/>
                        </a:rPr>
                        <a:t>7.03</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r" fontAlgn="b"/>
                      <a:r>
                        <a:rPr lang="en-US" sz="900" b="0" i="0" u="none" strike="noStrike" dirty="0">
                          <a:solidFill>
                            <a:srgbClr val="000000"/>
                          </a:solidFill>
                          <a:effectLst/>
                          <a:latin typeface="Calibri"/>
                        </a:rPr>
                        <a:t>7.16</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r" fontAlgn="b"/>
                      <a:r>
                        <a:rPr lang="en-US" sz="900" b="0" i="0" u="none" strike="noStrike" dirty="0">
                          <a:solidFill>
                            <a:srgbClr val="000000"/>
                          </a:solidFill>
                          <a:effectLst/>
                          <a:latin typeface="Calibri"/>
                        </a:rPr>
                        <a:t>7.17</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r" fontAlgn="b"/>
                      <a:r>
                        <a:rPr lang="en-US" sz="900" b="0" i="0" u="none" strike="noStrike" dirty="0">
                          <a:solidFill>
                            <a:srgbClr val="000000"/>
                          </a:solidFill>
                          <a:effectLst/>
                          <a:latin typeface="Calibri"/>
                        </a:rPr>
                        <a:t>7.21</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tc>
                  <a:txBody>
                    <a:bodyPr/>
                    <a:lstStyle/>
                    <a:p>
                      <a:pPr algn="r" fontAlgn="b"/>
                      <a:r>
                        <a:rPr lang="en-US" sz="900" b="0" i="0" u="none" strike="noStrike" dirty="0">
                          <a:solidFill>
                            <a:srgbClr val="000000"/>
                          </a:solidFill>
                          <a:effectLst/>
                          <a:latin typeface="Calibri"/>
                        </a:rPr>
                        <a:t>7.38</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r" fontAlgn="b"/>
                      <a:r>
                        <a:rPr lang="en-US" sz="900" b="0" i="0" u="none" strike="noStrike" dirty="0">
                          <a:solidFill>
                            <a:srgbClr val="000000"/>
                          </a:solidFill>
                          <a:effectLst/>
                          <a:latin typeface="Calibri"/>
                        </a:rPr>
                        <a:t>7.39</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r" fontAlgn="b"/>
                      <a:r>
                        <a:rPr lang="en-US" sz="900" b="0" i="0" u="none" strike="noStrike" dirty="0">
                          <a:solidFill>
                            <a:srgbClr val="000000"/>
                          </a:solidFill>
                          <a:effectLst/>
                          <a:latin typeface="Calibri"/>
                        </a:rPr>
                        <a:t>7.52</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r" fontAlgn="b"/>
                      <a:r>
                        <a:rPr lang="en-US" sz="900" b="0" i="0" u="none" strike="noStrike" dirty="0">
                          <a:solidFill>
                            <a:srgbClr val="000000"/>
                          </a:solidFill>
                          <a:effectLst/>
                          <a:latin typeface="Calibri"/>
                        </a:rPr>
                        <a:t>7.54</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l" fontAlgn="b"/>
                      <a:r>
                        <a:rPr lang="en-US" sz="900" b="0" i="0" u="none" strike="noStrike" dirty="0">
                          <a:solidFill>
                            <a:srgbClr val="000000"/>
                          </a:solidFill>
                          <a:effectLst/>
                          <a:latin typeface="Calibri"/>
                        </a:rPr>
                        <a:t> </a:t>
                      </a:r>
                    </a:p>
                  </a:txBody>
                  <a:tcPr marL="2003" marR="2003" marT="20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008"/>
                  </a:ext>
                </a:extLst>
              </a:tr>
            </a:tbl>
          </a:graphicData>
        </a:graphic>
      </p:graphicFrame>
      <p:graphicFrame>
        <p:nvGraphicFramePr>
          <p:cNvPr id="6" name="Table 5"/>
          <p:cNvGraphicFramePr>
            <a:graphicFrameLocks noGrp="1"/>
          </p:cNvGraphicFramePr>
          <p:nvPr>
            <p:extLst/>
          </p:nvPr>
        </p:nvGraphicFramePr>
        <p:xfrm>
          <a:off x="838200" y="6248400"/>
          <a:ext cx="6807200" cy="390525"/>
        </p:xfrm>
        <a:graphic>
          <a:graphicData uri="http://schemas.openxmlformats.org/drawingml/2006/table">
            <a:tbl>
              <a:tblPr/>
              <a:tblGrid>
                <a:gridCol w="850900">
                  <a:extLst>
                    <a:ext uri="{9D8B030D-6E8A-4147-A177-3AD203B41FA5}">
                      <a16:colId xmlns:a16="http://schemas.microsoft.com/office/drawing/2014/main" val="20000"/>
                    </a:ext>
                  </a:extLst>
                </a:gridCol>
                <a:gridCol w="850900">
                  <a:extLst>
                    <a:ext uri="{9D8B030D-6E8A-4147-A177-3AD203B41FA5}">
                      <a16:colId xmlns:a16="http://schemas.microsoft.com/office/drawing/2014/main" val="20001"/>
                    </a:ext>
                  </a:extLst>
                </a:gridCol>
                <a:gridCol w="850900">
                  <a:extLst>
                    <a:ext uri="{9D8B030D-6E8A-4147-A177-3AD203B41FA5}">
                      <a16:colId xmlns:a16="http://schemas.microsoft.com/office/drawing/2014/main" val="20002"/>
                    </a:ext>
                  </a:extLst>
                </a:gridCol>
                <a:gridCol w="850900">
                  <a:extLst>
                    <a:ext uri="{9D8B030D-6E8A-4147-A177-3AD203B41FA5}">
                      <a16:colId xmlns:a16="http://schemas.microsoft.com/office/drawing/2014/main" val="20003"/>
                    </a:ext>
                  </a:extLst>
                </a:gridCol>
                <a:gridCol w="850900">
                  <a:extLst>
                    <a:ext uri="{9D8B030D-6E8A-4147-A177-3AD203B41FA5}">
                      <a16:colId xmlns:a16="http://schemas.microsoft.com/office/drawing/2014/main" val="20004"/>
                    </a:ext>
                  </a:extLst>
                </a:gridCol>
                <a:gridCol w="850900">
                  <a:extLst>
                    <a:ext uri="{9D8B030D-6E8A-4147-A177-3AD203B41FA5}">
                      <a16:colId xmlns:a16="http://schemas.microsoft.com/office/drawing/2014/main" val="20005"/>
                    </a:ext>
                  </a:extLst>
                </a:gridCol>
                <a:gridCol w="850900">
                  <a:extLst>
                    <a:ext uri="{9D8B030D-6E8A-4147-A177-3AD203B41FA5}">
                      <a16:colId xmlns:a16="http://schemas.microsoft.com/office/drawing/2014/main" val="20006"/>
                    </a:ext>
                  </a:extLst>
                </a:gridCol>
                <a:gridCol w="850900">
                  <a:extLst>
                    <a:ext uri="{9D8B030D-6E8A-4147-A177-3AD203B41FA5}">
                      <a16:colId xmlns:a16="http://schemas.microsoft.com/office/drawing/2014/main" val="20007"/>
                    </a:ext>
                  </a:extLst>
                </a:gridCol>
              </a:tblGrid>
              <a:tr h="390525">
                <a:tc>
                  <a:txBody>
                    <a:bodyPr/>
                    <a:lstStyle/>
                    <a:p>
                      <a:pPr algn="ctr" fontAlgn="b"/>
                      <a:r>
                        <a:rPr lang="en-US" sz="1200" b="1" i="0" u="none" strike="noStrike" dirty="0">
                          <a:solidFill>
                            <a:srgbClr val="000000"/>
                          </a:solidFill>
                          <a:effectLst/>
                          <a:latin typeface="Calibri"/>
                        </a:rPr>
                        <a:t>Texas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b"/>
                      <a:r>
                        <a:rPr lang="en-US" sz="1100" b="1" i="0" u="none" strike="noStrike" dirty="0">
                          <a:solidFill>
                            <a:srgbClr val="000000"/>
                          </a:solidFill>
                          <a:effectLst/>
                          <a:latin typeface="Calibri"/>
                        </a:rPr>
                        <a:t>Florida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CA99"/>
                    </a:solidFill>
                  </a:tcPr>
                </a:tc>
                <a:tc>
                  <a:txBody>
                    <a:bodyPr/>
                    <a:lstStyle/>
                    <a:p>
                      <a:pPr algn="ctr" fontAlgn="b"/>
                      <a:r>
                        <a:rPr lang="en-US" sz="1100" b="1" i="0" u="none" strike="noStrike">
                          <a:solidFill>
                            <a:srgbClr val="000000"/>
                          </a:solidFill>
                          <a:effectLst/>
                          <a:latin typeface="Calibri"/>
                        </a:rPr>
                        <a:t>James Madison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D6BC"/>
                    </a:solidFill>
                  </a:tcPr>
                </a:tc>
                <a:tc>
                  <a:txBody>
                    <a:bodyPr/>
                    <a:lstStyle/>
                    <a:p>
                      <a:pPr algn="ctr" fontAlgn="b"/>
                      <a:r>
                        <a:rPr lang="en-US" sz="1100" b="1" i="0" u="none" strike="noStrike">
                          <a:solidFill>
                            <a:srgbClr val="000000"/>
                          </a:solidFill>
                          <a:effectLst/>
                          <a:latin typeface="Calibri"/>
                        </a:rPr>
                        <a:t>UTD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9AC8C"/>
                    </a:solidFill>
                  </a:tcPr>
                </a:tc>
                <a:tc>
                  <a:txBody>
                    <a:bodyPr/>
                    <a:lstStyle/>
                    <a:p>
                      <a:pPr algn="ctr" fontAlgn="b"/>
                      <a:r>
                        <a:rPr lang="en-US" sz="1100" b="1" i="0" u="none" strike="noStrike">
                          <a:solidFill>
                            <a:srgbClr val="000000"/>
                          </a:solidFill>
                          <a:effectLst/>
                          <a:latin typeface="Calibri"/>
                        </a:rPr>
                        <a:t>UTSA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D6AB"/>
                    </a:solidFill>
                  </a:tcPr>
                </a:tc>
                <a:tc>
                  <a:txBody>
                    <a:bodyPr/>
                    <a:lstStyle/>
                    <a:p>
                      <a:pPr algn="ctr" fontAlgn="b"/>
                      <a:r>
                        <a:rPr lang="en-US" sz="1100" b="1" i="0" u="none" strike="noStrike">
                          <a:solidFill>
                            <a:srgbClr val="000000"/>
                          </a:solidFill>
                          <a:effectLst/>
                          <a:latin typeface="Calibri"/>
                        </a:rPr>
                        <a:t>U of Houston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AFCF"/>
                    </a:solidFill>
                  </a:tcPr>
                </a:tc>
                <a:tc>
                  <a:txBody>
                    <a:bodyPr/>
                    <a:lstStyle/>
                    <a:p>
                      <a:pPr algn="ctr" fontAlgn="b"/>
                      <a:r>
                        <a:rPr lang="en-US" sz="1100" b="1" i="0" u="none" strike="noStrike" dirty="0" err="1">
                          <a:solidFill>
                            <a:srgbClr val="000000"/>
                          </a:solidFill>
                          <a:effectLst/>
                          <a:latin typeface="Calibri"/>
                        </a:rPr>
                        <a:t>Univ</a:t>
                      </a:r>
                      <a:r>
                        <a:rPr lang="en-US" sz="1100" b="1" i="0" u="none" strike="noStrike" dirty="0">
                          <a:solidFill>
                            <a:srgbClr val="000000"/>
                          </a:solidFill>
                          <a:effectLst/>
                          <a:latin typeface="Calibri"/>
                        </a:rPr>
                        <a:t> Mass-Amherst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8C2E6"/>
                    </a:solidFill>
                  </a:tcPr>
                </a:tc>
                <a:tc>
                  <a:txBody>
                    <a:bodyPr/>
                    <a:lstStyle/>
                    <a:p>
                      <a:pPr algn="ctr" fontAlgn="b"/>
                      <a:r>
                        <a:rPr lang="en-US" sz="1100" b="1" i="0" u="none" strike="noStrike" dirty="0">
                          <a:solidFill>
                            <a:srgbClr val="000000"/>
                          </a:solidFill>
                          <a:effectLst/>
                          <a:latin typeface="Calibri"/>
                        </a:rPr>
                        <a:t>Portland State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BCBCB"/>
                    </a:solidFill>
                  </a:tcPr>
                </a:tc>
                <a:extLst>
                  <a:ext uri="{0D108BD9-81ED-4DB2-BD59-A6C34878D82A}">
                    <a16:rowId xmlns:a16="http://schemas.microsoft.com/office/drawing/2014/main" val="10000"/>
                  </a:ext>
                </a:extLst>
              </a:tr>
            </a:tbl>
          </a:graphicData>
        </a:graphic>
      </p:graphicFrame>
      <p:cxnSp>
        <p:nvCxnSpPr>
          <p:cNvPr id="8" name="Straight Arrow Connector 7"/>
          <p:cNvCxnSpPr/>
          <p:nvPr/>
        </p:nvCxnSpPr>
        <p:spPr>
          <a:xfrm>
            <a:off x="3810000" y="5961888"/>
            <a:ext cx="3276600" cy="0"/>
          </a:xfrm>
          <a:prstGeom prst="straightConnector1">
            <a:avLst/>
          </a:prstGeom>
          <a:ln w="3492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337560" y="5885688"/>
            <a:ext cx="568489" cy="369332"/>
          </a:xfrm>
          <a:prstGeom prst="rect">
            <a:avLst/>
          </a:prstGeom>
          <a:noFill/>
        </p:spPr>
        <p:txBody>
          <a:bodyPr wrap="none" rtlCol="0">
            <a:spAutoFit/>
          </a:bodyPr>
          <a:lstStyle/>
          <a:p>
            <a:r>
              <a:rPr lang="en-US" dirty="0" smtClean="0"/>
              <a:t>Low</a:t>
            </a:r>
            <a:endParaRPr lang="en-US" dirty="0"/>
          </a:p>
        </p:txBody>
      </p:sp>
      <p:sp>
        <p:nvSpPr>
          <p:cNvPr id="10" name="TextBox 9"/>
          <p:cNvSpPr txBox="1"/>
          <p:nvPr/>
        </p:nvSpPr>
        <p:spPr>
          <a:xfrm>
            <a:off x="7010400" y="5867400"/>
            <a:ext cx="612668" cy="369332"/>
          </a:xfrm>
          <a:prstGeom prst="rect">
            <a:avLst/>
          </a:prstGeom>
          <a:noFill/>
        </p:spPr>
        <p:txBody>
          <a:bodyPr wrap="none" rtlCol="0">
            <a:spAutoFit/>
          </a:bodyPr>
          <a:lstStyle/>
          <a:p>
            <a:r>
              <a:rPr lang="en-US" dirty="0" smtClean="0"/>
              <a:t>High</a:t>
            </a:r>
            <a:endParaRPr lang="en-US" dirty="0"/>
          </a:p>
        </p:txBody>
      </p:sp>
      <p:sp>
        <p:nvSpPr>
          <p:cNvPr id="11" name="Oval 10"/>
          <p:cNvSpPr/>
          <p:nvPr/>
        </p:nvSpPr>
        <p:spPr>
          <a:xfrm>
            <a:off x="6400800" y="21336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513832" y="2667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5955792" y="31242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5498592" y="3429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498592" y="39624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955792" y="44958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400800" y="49530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24400" y="5486400"/>
            <a:ext cx="457200" cy="304800"/>
          </a:xfrm>
          <a:prstGeom prst="ellipse">
            <a:avLst/>
          </a:prstGeom>
          <a:solidFill>
            <a:srgbClr val="FF000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90021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Information Control </a:t>
            </a:r>
            <a:r>
              <a:rPr lang="en-US" sz="3600" dirty="0" err="1" smtClean="0"/>
              <a:t>Libqual</a:t>
            </a:r>
            <a:r>
              <a:rPr lang="en-US" sz="3600" dirty="0" smtClean="0"/>
              <a:t> Areas </a:t>
            </a:r>
            <a:br>
              <a:rPr lang="en-US" sz="3600" dirty="0" smtClean="0"/>
            </a:br>
            <a:r>
              <a:rPr lang="en-US" sz="3600" dirty="0" smtClean="0"/>
              <a:t>To Explore Further</a:t>
            </a:r>
            <a:endParaRPr lang="en-US" sz="3600" dirty="0"/>
          </a:p>
        </p:txBody>
      </p:sp>
      <p:sp>
        <p:nvSpPr>
          <p:cNvPr id="3" name="Content Placeholder 2"/>
          <p:cNvSpPr>
            <a:spLocks noGrp="1"/>
          </p:cNvSpPr>
          <p:nvPr>
            <p:ph idx="1"/>
          </p:nvPr>
        </p:nvSpPr>
        <p:spPr>
          <a:xfrm>
            <a:off x="457200" y="1600200"/>
            <a:ext cx="5181022" cy="4953000"/>
          </a:xfrm>
        </p:spPr>
        <p:txBody>
          <a:bodyPr>
            <a:noAutofit/>
          </a:bodyPr>
          <a:lstStyle/>
          <a:p>
            <a:r>
              <a:rPr lang="en-US" sz="2400" dirty="0" smtClean="0"/>
              <a:t>Website/Online Systems, Usability (Faculty, Grad Students), Mobile site,  Online Help,  Usage Education</a:t>
            </a:r>
            <a:br>
              <a:rPr lang="en-US" sz="2400" dirty="0" smtClean="0"/>
            </a:br>
            <a:endParaRPr lang="en-US" sz="2400" dirty="0" smtClean="0"/>
          </a:p>
          <a:p>
            <a:r>
              <a:rPr lang="en-US" sz="2400" dirty="0" smtClean="0"/>
              <a:t>Electronic Resources, e-journals, </a:t>
            </a:r>
            <a:r>
              <a:rPr lang="en-US" sz="2400" dirty="0" smtClean="0"/>
              <a:t>eBooks/print, Disciplinary</a:t>
            </a:r>
            <a:br>
              <a:rPr lang="en-US" sz="2400" dirty="0" smtClean="0"/>
            </a:br>
            <a:r>
              <a:rPr lang="en-US" sz="2400" dirty="0" smtClean="0"/>
              <a:t>Comments in </a:t>
            </a:r>
            <a:r>
              <a:rPr lang="en-US" sz="2400" dirty="0" smtClean="0"/>
              <a:t>particular</a:t>
            </a:r>
          </a:p>
          <a:p>
            <a:pPr marL="0" indent="0">
              <a:buNone/>
            </a:pPr>
            <a:endParaRPr lang="en-US" sz="2400" dirty="0" smtClean="0"/>
          </a:p>
          <a:p>
            <a:r>
              <a:rPr lang="en-US" sz="2400" dirty="0" smtClean="0"/>
              <a:t>Deeper Dive into Collection Development, Subject Area </a:t>
            </a:r>
            <a:r>
              <a:rPr lang="en-US" sz="2400" dirty="0"/>
              <a:t>Acquisitions, </a:t>
            </a:r>
            <a:r>
              <a:rPr lang="en-US" sz="2400" dirty="0" smtClean="0"/>
              <a:t>Comments</a:t>
            </a:r>
            <a:r>
              <a:rPr lang="en-US" sz="2400" dirty="0"/>
              <a:t> </a:t>
            </a:r>
            <a:r>
              <a:rPr lang="en-US" sz="2400" dirty="0" smtClean="0"/>
              <a:t>Section</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222" y="1600200"/>
            <a:ext cx="3474974" cy="2286000"/>
          </a:xfrm>
          <a:prstGeom prst="rect">
            <a:avLst/>
          </a:prstGeom>
        </p:spPr>
      </p:pic>
      <p:pic>
        <p:nvPicPr>
          <p:cNvPr id="6" name="Picture 5"/>
          <p:cNvPicPr>
            <a:picLocks noChangeAspect="1"/>
          </p:cNvPicPr>
          <p:nvPr/>
        </p:nvPicPr>
        <p:blipFill>
          <a:blip r:embed="rId3"/>
          <a:stretch>
            <a:fillRect/>
          </a:stretch>
        </p:blipFill>
        <p:spPr>
          <a:xfrm>
            <a:off x="5734050" y="4213333"/>
            <a:ext cx="3409950" cy="1919315"/>
          </a:xfrm>
          <a:prstGeom prst="rect">
            <a:avLst/>
          </a:prstGeom>
        </p:spPr>
      </p:pic>
    </p:spTree>
    <p:extLst>
      <p:ext uri="{BB962C8B-B14F-4D97-AF65-F5344CB8AC3E}">
        <p14:creationId xmlns:p14="http://schemas.microsoft.com/office/powerpoint/2010/main" val="834953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a:lstStyle/>
          <a:p>
            <a:r>
              <a:rPr lang="en-US" dirty="0" smtClean="0"/>
              <a:t>Questions/Comments</a:t>
            </a:r>
            <a:endParaRPr lang="en-US" dirty="0"/>
          </a:p>
        </p:txBody>
      </p:sp>
    </p:spTree>
    <p:extLst>
      <p:ext uri="{BB962C8B-B14F-4D97-AF65-F5344CB8AC3E}">
        <p14:creationId xmlns:p14="http://schemas.microsoft.com/office/powerpoint/2010/main" val="15190947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51016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03020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6014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694568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8392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1242</TotalTime>
  <Words>1983</Words>
  <Application>Microsoft Office PowerPoint</Application>
  <PresentationFormat>On-screen Show (4:3)</PresentationFormat>
  <Paragraphs>495</Paragraphs>
  <Slides>28</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Office Theme</vt:lpstr>
      <vt:lpstr>Texas State University LibQUAL Survey 2015 Core Survey Section IC 1-8 Information Control</vt:lpstr>
      <vt:lpstr>Information Control on LibQUAL is One of Three Core Item Survey Sections</vt:lpstr>
      <vt:lpstr>Information Control IC 1-4 (Perceptions of Service Quality)</vt:lpstr>
      <vt:lpstr>Information Control IC 5-8</vt:lpstr>
      <vt:lpstr>LibQUAL Goals</vt:lpstr>
      <vt:lpstr>Information Control Summary Results (2, 142 Respondents)</vt:lpstr>
      <vt:lpstr>LibQUAL Lite 2013-2015 Comparison</vt:lpstr>
      <vt:lpstr>Undergraduate Summary (1,087 Respondents)</vt:lpstr>
      <vt:lpstr>Graduate Summary (522 Respondents)</vt:lpstr>
      <vt:lpstr>Faculty Summary (237 Respondents)</vt:lpstr>
      <vt:lpstr>Library Staff Summary (25 Respondents)</vt:lpstr>
      <vt:lpstr>Comments Section Many Many Compliments</vt:lpstr>
      <vt:lpstr>Resources Comments</vt:lpstr>
      <vt:lpstr>PowerPoint Presentation</vt:lpstr>
      <vt:lpstr>Collections Comments</vt:lpstr>
      <vt:lpstr>Collections Comments</vt:lpstr>
      <vt:lpstr>Online Tools (Library Web Applications)</vt:lpstr>
      <vt:lpstr>Online Tools Comments</vt:lpstr>
      <vt:lpstr>Peer Comparison: Information Control</vt:lpstr>
      <vt:lpstr>Peer Comparison: Information Control</vt:lpstr>
      <vt:lpstr>Peer Comparison: Information Control</vt:lpstr>
      <vt:lpstr>Information Control Libqual Areas  To Explore Further</vt:lpstr>
      <vt:lpstr>Questions/Comments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Libqual Survey Information Control</dc:title>
  <dc:creator>Windows User</dc:creator>
  <cp:lastModifiedBy>Uzwyshyn, Raymond J</cp:lastModifiedBy>
  <cp:revision>90</cp:revision>
  <dcterms:created xsi:type="dcterms:W3CDTF">2015-10-19T18:13:04Z</dcterms:created>
  <dcterms:modified xsi:type="dcterms:W3CDTF">2016-01-12T22:44:29Z</dcterms:modified>
</cp:coreProperties>
</file>