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7" r:id="rId4"/>
    <p:sldId id="261" r:id="rId5"/>
    <p:sldId id="262" r:id="rId6"/>
    <p:sldId id="267" r:id="rId7"/>
    <p:sldId id="264" r:id="rId8"/>
    <p:sldId id="263" r:id="rId9"/>
    <p:sldId id="265" r:id="rId10"/>
    <p:sldId id="259" r:id="rId11"/>
    <p:sldId id="269" r:id="rId12"/>
    <p:sldId id="260" r:id="rId13"/>
    <p:sldId id="266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2292" y="-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55019090577902"/>
          <c:y val="1.8298420244639304E-3"/>
          <c:w val="0.71183177355741312"/>
          <c:h val="0.751093695835190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Biology</c:v>
                </c:pt>
              </c:strCache>
            </c:strRef>
          </c:tx>
          <c:spPr>
            <a:solidFill>
              <a:srgbClr val="C3D69B"/>
            </a:solidFill>
            <a:ln w="3176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Sheet1!$B$1:$L$1</c:f>
              <c:strCache>
                <c:ptCount val="11"/>
                <c:pt idx="0">
                  <c:v>Biology</c:v>
                </c:pt>
                <c:pt idx="1">
                  <c:v>Economics</c:v>
                </c:pt>
                <c:pt idx="2">
                  <c:v>Political Sci</c:v>
                </c:pt>
                <c:pt idx="3">
                  <c:v>Health Sci</c:v>
                </c:pt>
                <c:pt idx="4">
                  <c:v>Business</c:v>
                </c:pt>
                <c:pt idx="5">
                  <c:v>Education</c:v>
                </c:pt>
                <c:pt idx="6">
                  <c:v>Management</c:v>
                </c:pt>
                <c:pt idx="7">
                  <c:v>Law</c:v>
                </c:pt>
                <c:pt idx="8">
                  <c:v>Psychology</c:v>
                </c:pt>
                <c:pt idx="9">
                  <c:v>Sociology</c:v>
                </c:pt>
                <c:pt idx="10">
                  <c:v>Physics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36</c:v>
                </c:pt>
                <c:pt idx="1">
                  <c:v>49</c:v>
                </c:pt>
                <c:pt idx="2">
                  <c:v>57</c:v>
                </c:pt>
                <c:pt idx="3">
                  <c:v>57</c:v>
                </c:pt>
                <c:pt idx="4">
                  <c:v>76</c:v>
                </c:pt>
                <c:pt idx="5">
                  <c:v>77</c:v>
                </c:pt>
                <c:pt idx="6">
                  <c:v>92</c:v>
                </c:pt>
                <c:pt idx="7">
                  <c:v>108</c:v>
                </c:pt>
                <c:pt idx="8">
                  <c:v>108</c:v>
                </c:pt>
                <c:pt idx="9">
                  <c:v>172</c:v>
                </c:pt>
                <c:pt idx="10">
                  <c:v>250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05271296"/>
        <c:axId val="105272832"/>
      </c:barChart>
      <c:catAx>
        <c:axId val="1052712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317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+mn-lt"/>
                <a:ea typeface="Geneva"/>
                <a:cs typeface="Geneva"/>
              </a:defRPr>
            </a:pPr>
            <a:endParaRPr lang="en-US"/>
          </a:p>
        </c:txPr>
        <c:crossAx val="10527283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05272832"/>
        <c:scaling>
          <c:orientation val="minMax"/>
          <c:max val="250"/>
        </c:scaling>
        <c:delete val="0"/>
        <c:axPos val="b"/>
        <c:majorGridlines>
          <c:spPr>
            <a:ln w="3176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b="1" dirty="0"/>
                  <a:t>% </a:t>
                </a:r>
                <a:r>
                  <a:rPr lang="en-US" b="1" dirty="0" smtClean="0"/>
                  <a:t>Increase </a:t>
                </a:r>
                <a:r>
                  <a:rPr lang="en-US" b="1" dirty="0"/>
                  <a:t>in </a:t>
                </a:r>
                <a:r>
                  <a:rPr lang="en-US" b="1" dirty="0" smtClean="0"/>
                  <a:t>Citations </a:t>
                </a:r>
                <a:r>
                  <a:rPr lang="en-US" b="1" dirty="0"/>
                  <a:t>with Open Access</a:t>
                </a:r>
              </a:p>
            </c:rich>
          </c:tx>
          <c:layout>
            <c:manualLayout>
              <c:xMode val="edge"/>
              <c:yMode val="edge"/>
              <c:x val="0.30656828452213447"/>
              <c:y val="0.85481599931468222"/>
            </c:manualLayout>
          </c:layout>
          <c:overlay val="0"/>
          <c:spPr>
            <a:noFill/>
            <a:ln w="2540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+mn-lt"/>
                <a:ea typeface="Geneva"/>
                <a:cs typeface="Geneva"/>
              </a:defRPr>
            </a:pPr>
            <a:endParaRPr lang="en-US"/>
          </a:p>
        </c:txPr>
        <c:crossAx val="105271296"/>
        <c:crosses val="autoZero"/>
        <c:crossBetween val="between"/>
      </c:valAx>
      <c:spPr>
        <a:noFill/>
        <a:ln w="12702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The Digitization</a:t>
            </a:r>
            <a:r>
              <a:rPr lang="en-US" baseline="0" dirty="0" smtClean="0"/>
              <a:t> Cycle</a:t>
            </a:r>
            <a:endParaRPr lang="en-US" dirty="0"/>
          </a:p>
        </c:rich>
      </c:tx>
      <c:layout>
        <c:manualLayout>
          <c:xMode val="edge"/>
          <c:yMode val="edge"/>
          <c:x val="0.14414058303792029"/>
          <c:y val="4.188481675392670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2004769565094684E-2"/>
          <c:y val="0.11090324442428989"/>
          <c:w val="0.58178308356616715"/>
          <c:h val="0.8498297398689038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Digitization Activities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Scanning (Images, Text, Multimedia, 3D Objects)</c:v>
                </c:pt>
                <c:pt idx="1">
                  <c:v>Metadata Application</c:v>
                </c:pt>
                <c:pt idx="2">
                  <c:v>Digital Libraries &amp; Online Exhibits</c:v>
                </c:pt>
                <c:pt idx="3">
                  <c:v>Digital Preservation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0.25</c:v>
                </c:pt>
                <c:pt idx="1">
                  <c:v>0.35</c:v>
                </c:pt>
                <c:pt idx="2">
                  <c:v>0.25</c:v>
                </c:pt>
                <c:pt idx="3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916119481147282"/>
          <c:y val="4.1913674403265044E-2"/>
          <c:w val="0.3276515748031496"/>
          <c:h val="0.958086325596735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0.37634</cdr:x>
      <cdr:y>0.74937</cdr:y>
    </cdr:from>
    <cdr:to>
      <cdr:x>0.44086</cdr:x>
      <cdr:y>0.84361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67000" y="3635502"/>
          <a:ext cx="4572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2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0.10753</cdr:x>
      <cdr:y>0.56089</cdr:y>
    </cdr:from>
    <cdr:to>
      <cdr:x>0.23656</cdr:x>
      <cdr:y>0.74937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62000" y="272110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3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0.22581</cdr:x>
      <cdr:y>0.24675</cdr:y>
    </cdr:from>
    <cdr:to>
      <cdr:x>0.35484</cdr:x>
      <cdr:y>0.43524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600200" y="119710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4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0.18008</cdr:x>
      <cdr:y>0.38385</cdr:y>
    </cdr:from>
    <cdr:to>
      <cdr:x>0.52216</cdr:x>
      <cdr:y>0.65333</cdr:y>
    </cdr:to>
    <cdr:sp macro="" textlink="">
      <cdr:nvSpPr>
        <cdr:cNvPr id="2" name="Circular Arrow 1"/>
        <cdr:cNvSpPr/>
      </cdr:nvSpPr>
      <cdr:spPr>
        <a:xfrm xmlns:a="http://schemas.openxmlformats.org/drawingml/2006/main" rot="7300571">
          <a:off x="1438226" y="1496851"/>
          <a:ext cx="1307331" cy="2038080"/>
        </a:xfrm>
        <a:prstGeom xmlns:a="http://schemas.openxmlformats.org/drawingml/2006/main" prst="circularArrow">
          <a:avLst>
            <a:gd name="adj1" fmla="val 12500"/>
            <a:gd name="adj2" fmla="val 3159546"/>
            <a:gd name="adj3" fmla="val 20457681"/>
            <a:gd name="adj4" fmla="val 8579783"/>
            <a:gd name="adj5" fmla="val 125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868DF-E362-480F-8500-5E3ACF8497FA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8307F-204B-4502-896B-77327DB6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12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340A-3B91-4FD2-8333-9CD3158A6B22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5963-E8EF-4491-B06B-11563D3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11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340A-3B91-4FD2-8333-9CD3158A6B22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5963-E8EF-4491-B06B-11563D3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9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340A-3B91-4FD2-8333-9CD3158A6B22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5963-E8EF-4491-B06B-11563D3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24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340A-3B91-4FD2-8333-9CD3158A6B22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5963-E8EF-4491-B06B-11563D3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94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340A-3B91-4FD2-8333-9CD3158A6B22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5963-E8EF-4491-B06B-11563D3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29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340A-3B91-4FD2-8333-9CD3158A6B22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5963-E8EF-4491-B06B-11563D3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1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340A-3B91-4FD2-8333-9CD3158A6B22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5963-E8EF-4491-B06B-11563D3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80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340A-3B91-4FD2-8333-9CD3158A6B22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5963-E8EF-4491-B06B-11563D3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5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340A-3B91-4FD2-8333-9CD3158A6B22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5963-E8EF-4491-B06B-11563D3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5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340A-3B91-4FD2-8333-9CD3158A6B22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5963-E8EF-4491-B06B-11563D3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08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340A-3B91-4FD2-8333-9CD3158A6B22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5963-E8EF-4491-B06B-11563D3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3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A340A-3B91-4FD2-8333-9CD3158A6B22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E5963-E8EF-4491-B06B-11563D309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6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R_U15@txstate.ed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feature=player_profilepage&amp;v=2Q1MtnGf5no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thedat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sst25@txstate.edu" TargetMode="External"/><Relationship Id="rId3" Type="http://schemas.openxmlformats.org/officeDocument/2006/relationships/hyperlink" Target="mailto:tp09@txstate.edu" TargetMode="External"/><Relationship Id="rId7" Type="http://schemas.openxmlformats.org/officeDocument/2006/relationships/hyperlink" Target="mailto:jh201@txstate.edu" TargetMode="External"/><Relationship Id="rId2" Type="http://schemas.openxmlformats.org/officeDocument/2006/relationships/hyperlink" Target="mailto:r_u15@txstate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eremy.moore@txstate.edu" TargetMode="External"/><Relationship Id="rId5" Type="http://schemas.openxmlformats.org/officeDocument/2006/relationships/hyperlink" Target="mailto:prentz@txstate.edu" TargetMode="External"/><Relationship Id="rId4" Type="http://schemas.openxmlformats.org/officeDocument/2006/relationships/hyperlink" Target="mailto:pope@txstate.edu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urldefense.proofpoint.com/v2/url?u=http-3A__sparceurope.org_oaca_&amp;d=BQMFaQ&amp;c=OrYO-caJHQE1g_AJU3az1awi55It-bjDIQrtRiZ6WBk&amp;r=NiR9HaYmgE-ej0avvA4UV4jW-QirJPksAcxQ-J2J6xo&amp;m=-bMqSOugNrDTQGjRtOq1KWAkVqRi6n8Kp6WciNZ-9ug&amp;s=XFGj9noaz93b47Qhpo4OW1mSEmpYU8kryHfLQo_LhGY&amp;e=" TargetMode="External"/><Relationship Id="rId3" Type="http://schemas.openxmlformats.org/officeDocument/2006/relationships/hyperlink" Target="https://urldefense.proofpoint.com/v2/url?u=http-3A__www.nii.ac.jp_metadata_irp_harnad_&amp;d=BQMFaQ&amp;c=OrYO-caJHQE1g_AJU3az1awi55It-bjDIQrtRiZ6WBk&amp;r=NiR9HaYmgE-ej0avvA4UV4jW-QirJPksAcxQ-J2J6xo&amp;m=-bMqSOugNrDTQGjRtOq1KWAkVqRi6n8Kp6WciNZ-9ug&amp;s=pdRg0VTRQa5eaYH7UcHF0CNxLNNcZ3uMA1t12t2zu-A&amp;e=" TargetMode="External"/><Relationship Id="rId7" Type="http://schemas.openxmlformats.org/officeDocument/2006/relationships/hyperlink" Target="https://urldefense.proofpoint.com/v2/url?u=http-3A__eprints.ecs.soton.ac.uk_18493_&amp;d=BQMFaQ&amp;c=OrYO-caJHQE1g_AJU3az1awi55It-bjDIQrtRiZ6WBk&amp;r=NiR9HaYmgE-ej0avvA4UV4jW-QirJPksAcxQ-J2J6xo&amp;m=-bMqSOugNrDTQGjRtOq1KWAkVqRi6n8Kp6WciNZ-9ug&amp;s=Xw3AdHo_u5Rrffl3r0WA2M8mnZamdm6lPtSn65Fjnts&amp;e=" TargetMode="External"/><Relationship Id="rId2" Type="http://schemas.openxmlformats.org/officeDocument/2006/relationships/hyperlink" Target="https://urldefense.proofpoint.com/v2/url?u=http-3A__www.dlib.org_dlib_june04_harnad_06harnad.html&amp;d=BQMFaQ&amp;c=OrYO-caJHQE1g_AJU3az1awi55It-bjDIQrtRiZ6WBk&amp;r=NiR9HaYmgE-ej0avvA4UV4jW-QirJPksAcxQ-J2J6xo&amp;m=-bMqSOugNrDTQGjRtOq1KWAkVqRi6n8Kp6WciNZ-9ug&amp;s=ELhQDkTAcadtKaRUEj5XykGKfGIDdqYdCbNcAt9ZkTU&amp;e=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rldefense.proofpoint.com/v2/url?u=http-3A__dx.plos.org_10.1371_journal.pone.0013636&amp;d=BQMFaQ&amp;c=OrYO-caJHQE1g_AJU3az1awi55It-bjDIQrtRiZ6WBk&amp;r=NiR9HaYmgE-ej0avvA4UV4jW-QirJPksAcxQ-J2J6xo&amp;m=-bMqSOugNrDTQGjRtOq1KWAkVqRi6n8Kp6WciNZ-9ug&amp;s=zCO9y8fIqcoAUycWTgNv1YU-mr2Iym8g-cm0S4iAr4E&amp;e=" TargetMode="External"/><Relationship Id="rId5" Type="http://schemas.openxmlformats.org/officeDocument/2006/relationships/hyperlink" Target="https://urldefense.proofpoint.com/v2/url?u=http-3A__eprints.ecs.soton.ac.uk_10713_&amp;d=BQMFaQ&amp;c=OrYO-caJHQE1g_AJU3az1awi55It-bjDIQrtRiZ6WBk&amp;r=NiR9HaYmgE-ej0avvA4UV4jW-QirJPksAcxQ-J2J6xo&amp;m=-bMqSOugNrDTQGjRtOq1KWAkVqRi6n8Kp6WciNZ-9ug&amp;s=E0l_wr4OpsoET0NKPHWcnEl4RU8LBWYCDI5Sb-D5Cmw&amp;e=" TargetMode="External"/><Relationship Id="rId4" Type="http://schemas.openxmlformats.org/officeDocument/2006/relationships/hyperlink" Target="http://eprints.ecs.soton.ac.uk/10207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7cczDBZV3ts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jh201@txstate.edu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gital.library.txstate.edu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ary.txstate.edu/about/departments/dws/faculty-digitization.html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mailto:jeremy.moore@txstate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xhibits.library.txstate.edu/thewittliffcollections/exhibits/show/santiago-tafolla-collection/rev-tafolla" TargetMode="External"/><Relationship Id="rId2" Type="http://schemas.openxmlformats.org/officeDocument/2006/relationships/hyperlink" Target="https://exhibits.library.txstate.edu/univarchives/exhibits/show/pedago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762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Collections and Digital Services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 </a:t>
            </a:r>
            <a:r>
              <a:rPr lang="en-US" sz="3100" dirty="0" smtClean="0"/>
              <a:t>Upcoming </a:t>
            </a:r>
            <a:r>
              <a:rPr lang="en-US" sz="3100" dirty="0"/>
              <a:t>Initiatives, Continuing Projects</a:t>
            </a:r>
            <a:br>
              <a:rPr lang="en-US" sz="3100" dirty="0"/>
            </a:br>
            <a:r>
              <a:rPr lang="en-US" sz="3100" dirty="0"/>
              <a:t>and Larger </a:t>
            </a:r>
            <a:r>
              <a:rPr lang="en-US" sz="3100" dirty="0" smtClean="0"/>
              <a:t>Trajectories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500" y="5138928"/>
            <a:ext cx="6400800" cy="175260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Ray Uzwyshyn, Ph.D. </a:t>
            </a:r>
            <a:r>
              <a:rPr lang="en-US" sz="1400" smtClean="0"/>
              <a:t>MBA MLIS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Director, Collections and Digital Services</a:t>
            </a:r>
          </a:p>
          <a:p>
            <a:r>
              <a:rPr lang="en-US" sz="1400" dirty="0" smtClean="0"/>
              <a:t>Texas State University Library</a:t>
            </a:r>
            <a:br>
              <a:rPr lang="en-US" sz="1400" dirty="0" smtClean="0"/>
            </a:br>
            <a:r>
              <a:rPr lang="en-US" sz="1400" dirty="0" smtClean="0">
                <a:hlinkClick r:id="rId2"/>
              </a:rPr>
              <a:t>R_U15@txstate.edu</a:t>
            </a:r>
            <a:r>
              <a:rPr lang="en-US" sz="1400" dirty="0" smtClean="0"/>
              <a:t>, (512) 245-5687</a:t>
            </a:r>
            <a:endParaRPr lang="en-US" sz="1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68876"/>
            <a:ext cx="2881187" cy="1625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R_U15\Desktop\3DPrinterLa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0"/>
            <a:ext cx="2514600" cy="166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8000"/>
            <a:ext cx="3505200" cy="161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84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Upcoming 3D Printer Services </a:t>
            </a:r>
            <a:br>
              <a:rPr lang="en-US" altLang="en-US" dirty="0" smtClean="0"/>
            </a:br>
            <a:r>
              <a:rPr lang="en-US" altLang="en-US" sz="3100" dirty="0" smtClean="0"/>
              <a:t>Infrastructure Pilot 2016</a:t>
            </a:r>
            <a:br>
              <a:rPr lang="en-US" altLang="en-US" sz="3100" dirty="0" smtClean="0"/>
            </a:br>
            <a:endParaRPr lang="en-US" sz="3100" dirty="0"/>
          </a:p>
        </p:txBody>
      </p:sp>
      <p:pic>
        <p:nvPicPr>
          <p:cNvPr id="5" name="Picture 2" descr="C:\Users\R_U15\Desktop\3DPrinterL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" y="1622425"/>
            <a:ext cx="3662689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02" y="4711520"/>
            <a:ext cx="3365500" cy="16224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" y="1622425"/>
            <a:ext cx="2946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702" y="1622425"/>
            <a:ext cx="2268537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953" y="4761299"/>
            <a:ext cx="1779587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49987" y="1066800"/>
            <a:ext cx="358139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dirty="0" smtClean="0">
              <a:solidFill>
                <a:prstClr val="black"/>
              </a:solidFill>
            </a:endParaRPr>
          </a:p>
          <a:p>
            <a:pPr>
              <a:defRPr/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3D Printer</a:t>
            </a:r>
          </a:p>
          <a:p>
            <a:pPr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3D Scanner</a:t>
            </a:r>
          </a:p>
          <a:p>
            <a:pPr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Spectrum of Software</a:t>
            </a:r>
            <a:br>
              <a:rPr lang="en-US" sz="2800" dirty="0" smtClean="0">
                <a:solidFill>
                  <a:prstClr val="black"/>
                </a:solidFill>
              </a:rPr>
            </a:br>
            <a:r>
              <a:rPr lang="en-US" sz="2400" dirty="0" smtClean="0">
                <a:solidFill>
                  <a:prstClr val="black"/>
                </a:solidFill>
              </a:rPr>
              <a:t>Hardware Infrastructure (PC’s, peripherals, </a:t>
            </a:r>
            <a:br>
              <a:rPr lang="en-US" sz="2400" dirty="0" smtClean="0">
                <a:solidFill>
                  <a:prstClr val="black"/>
                </a:solidFill>
              </a:rPr>
            </a:br>
            <a:r>
              <a:rPr lang="en-US" sz="2400" dirty="0" smtClean="0">
                <a:solidFill>
                  <a:prstClr val="black"/>
                </a:solidFill>
              </a:rPr>
              <a:t>filament Etc.)</a:t>
            </a:r>
            <a:br>
              <a:rPr lang="en-US" sz="2400" dirty="0" smtClean="0">
                <a:solidFill>
                  <a:prstClr val="black"/>
                </a:solidFill>
              </a:rPr>
            </a:br>
            <a:r>
              <a:rPr lang="en-US" sz="2400" dirty="0" smtClean="0">
                <a:solidFill>
                  <a:prstClr val="black"/>
                </a:solidFill>
              </a:rPr>
              <a:t/>
            </a:r>
            <a:br>
              <a:rPr lang="en-US" sz="2400" dirty="0" smtClean="0">
                <a:solidFill>
                  <a:prstClr val="black"/>
                </a:solidFill>
              </a:rPr>
            </a:br>
            <a:r>
              <a:rPr lang="en-US" sz="2400" b="1" dirty="0" smtClean="0">
                <a:solidFill>
                  <a:prstClr val="black"/>
                </a:solidFill>
              </a:rPr>
              <a:t>	</a:t>
            </a:r>
            <a:endParaRPr lang="en-US" sz="2400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hlinkClick r:id="rId6"/>
              </a:rPr>
              <a:t>(Video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hlinkClick r:id="rId6"/>
              </a:rPr>
              <a:t>)</a:t>
            </a:r>
            <a:r>
              <a:rPr lang="en-US" sz="2800" dirty="0">
                <a:solidFill>
                  <a:prstClr val="black"/>
                </a:solidFill>
              </a:rPr>
              <a:t>	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643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006224" y="3228835"/>
            <a:ext cx="1828800" cy="805190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TXU 3D Printing Landscape</a:t>
            </a:r>
            <a:br>
              <a:rPr lang="en-US" sz="3600" b="1" dirty="0" smtClean="0"/>
            </a:br>
            <a:r>
              <a:rPr lang="en-US" sz="3600" b="1" dirty="0" smtClean="0"/>
              <a:t>Cost vs. Quality</a:t>
            </a:r>
            <a:endParaRPr lang="en-US" sz="36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066800" y="1524000"/>
            <a:ext cx="0" cy="419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66800" y="5696712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37824" y="2509010"/>
            <a:ext cx="1169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3D Printer</a:t>
            </a:r>
            <a:br>
              <a:rPr lang="en-US" sz="1600" b="1" dirty="0" smtClean="0"/>
            </a:br>
            <a:r>
              <a:rPr lang="en-US" sz="1600" b="1" dirty="0" smtClean="0"/>
              <a:t>Cost in USD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44446" y="6096008"/>
            <a:ext cx="2257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3D Printer Quality</a:t>
            </a:r>
            <a:br>
              <a:rPr lang="en-US" b="1" dirty="0" smtClean="0"/>
            </a:br>
            <a:r>
              <a:rPr lang="en-US" b="1" dirty="0" smtClean="0"/>
              <a:t>Resolution and Speed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75061" y="213967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50,000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5061" y="300481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10,000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723" y="1520952"/>
            <a:ext cx="106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100,000+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3810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5000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3108" y="465124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" y="551204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295400" y="5181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276600" y="42672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305800" y="1347216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934200" y="235661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7" y="3589883"/>
            <a:ext cx="1762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>
            <a:off x="4278649" y="5181600"/>
            <a:ext cx="1905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67200" y="5257800"/>
            <a:ext cx="1866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Increasing Quality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503590" y="5257800"/>
            <a:ext cx="1114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429000" y="4495800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Art &amp; Design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927648" y="3493316"/>
            <a:ext cx="2013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Library Makerspace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111263" y="2524250"/>
            <a:ext cx="1936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Engineering, STEM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839022" y="1524000"/>
            <a:ext cx="1208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Forensic</a:t>
            </a:r>
            <a:br>
              <a:rPr lang="en-US" sz="1400" b="1" dirty="0" smtClean="0"/>
            </a:br>
            <a:r>
              <a:rPr lang="en-US" sz="1400" b="1" dirty="0" smtClean="0"/>
              <a:t>Anthropology</a:t>
            </a:r>
            <a:endParaRPr lang="en-US" sz="1400" b="1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447800" y="3189476"/>
            <a:ext cx="0" cy="8051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29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36" y="1524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dirty="0" smtClean="0"/>
              <a:t>Data Management Repository Initiative</a:t>
            </a:r>
            <a:br>
              <a:rPr lang="en-US" altLang="en-US" sz="3600" dirty="0" smtClean="0"/>
            </a:br>
            <a:r>
              <a:rPr lang="en-US" altLang="en-US" sz="2000" b="1" dirty="0" smtClean="0"/>
              <a:t>Sept. 2015 -  2016</a:t>
            </a:r>
            <a:r>
              <a:rPr lang="en-US" altLang="en-US" sz="2200" b="1" dirty="0" smtClean="0"/>
              <a:t/>
            </a:r>
            <a:br>
              <a:rPr lang="en-US" altLang="en-US" sz="2200" b="1" dirty="0" smtClean="0"/>
            </a:br>
            <a:endParaRPr lang="en-US" sz="22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4800" y="4038600"/>
            <a:ext cx="87058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14100"/>
              </a:buClr>
              <a:buSzPct val="150000"/>
              <a:buFont typeface="Times" charset="0"/>
              <a:buChar char="•"/>
              <a:defRPr sz="2400" b="1">
                <a:solidFill>
                  <a:srgbClr val="6C0B5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ClrTx/>
              <a:buSzTx/>
              <a:buNone/>
            </a:pPr>
            <a:r>
              <a:rPr lang="en-US" altLang="en-US" sz="1800" dirty="0" err="1" smtClean="0">
                <a:solidFill>
                  <a:srgbClr val="000000"/>
                </a:solidFill>
                <a:latin typeface="Calibri" pitchFamily="34" charset="0"/>
              </a:rPr>
              <a:t>Dataverse</a:t>
            </a:r>
            <a:r>
              <a:rPr lang="en-US" altLang="en-US" sz="1800" b="0" dirty="0" smtClean="0">
                <a:solidFill>
                  <a:srgbClr val="000000"/>
                </a:solidFill>
                <a:latin typeface="Calibri" pitchFamily="34" charset="0"/>
              </a:rPr>
              <a:t>: Software </a:t>
            </a:r>
            <a:r>
              <a:rPr lang="en-US" altLang="en-US" sz="1800" b="0" dirty="0">
                <a:solidFill>
                  <a:srgbClr val="000000"/>
                </a:solidFill>
                <a:latin typeface="Calibri" pitchFamily="34" charset="0"/>
              </a:rPr>
              <a:t>framework that enables institutions to host research data </a:t>
            </a:r>
            <a:r>
              <a:rPr lang="en-US" altLang="en-US" sz="1800" b="0" dirty="0" smtClean="0">
                <a:solidFill>
                  <a:srgbClr val="000000"/>
                </a:solidFill>
                <a:latin typeface="Calibri" pitchFamily="34" charset="0"/>
              </a:rPr>
              <a:t>repositories.</a:t>
            </a:r>
            <a:endParaRPr lang="en-US" altLang="en-US" sz="1800" b="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buClrTx/>
              <a:buSzTx/>
              <a:buNone/>
            </a:pPr>
            <a:r>
              <a:rPr lang="en-US" altLang="en-US" sz="1800" b="0" dirty="0" smtClean="0">
                <a:solidFill>
                  <a:srgbClr val="000000"/>
                </a:solidFill>
                <a:latin typeface="Calibri" pitchFamily="34" charset="0"/>
              </a:rPr>
              <a:t>Allows </a:t>
            </a:r>
            <a:r>
              <a:rPr lang="en-US" altLang="en-US" sz="1800" b="0" dirty="0">
                <a:solidFill>
                  <a:srgbClr val="000000"/>
                </a:solidFill>
                <a:latin typeface="Calibri" pitchFamily="34" charset="0"/>
              </a:rPr>
              <a:t>sharing, control, persistent data citation, publishing and management</a:t>
            </a:r>
          </a:p>
          <a:p>
            <a:pPr>
              <a:buClrTx/>
              <a:buSzTx/>
              <a:buNone/>
            </a:pPr>
            <a:endParaRPr lang="en-US" altLang="en-US" sz="1800" b="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buClrTx/>
              <a:buSzTx/>
              <a:buFont typeface="Arial" pitchFamily="34" charset="0"/>
              <a:buNone/>
            </a:pPr>
            <a:r>
              <a:rPr lang="en-US" altLang="en-US" sz="1800" b="0" dirty="0" err="1" smtClean="0">
                <a:solidFill>
                  <a:srgbClr val="000000"/>
                </a:solidFill>
                <a:latin typeface="Calibri" pitchFamily="34" charset="0"/>
                <a:hlinkClick r:id="rId2"/>
              </a:rPr>
              <a:t>Dataverse</a:t>
            </a:r>
            <a:r>
              <a:rPr lang="en-US" altLang="en-US" sz="1800" b="0" dirty="0" smtClean="0">
                <a:solidFill>
                  <a:srgbClr val="000000"/>
                </a:solidFill>
                <a:latin typeface="Calibri" pitchFamily="34" charset="0"/>
              </a:rPr>
              <a:t> (TDL Pilot</a:t>
            </a:r>
            <a:r>
              <a:rPr lang="en-US" altLang="en-US" sz="1800" b="0" dirty="0">
                <a:solidFill>
                  <a:srgbClr val="000000"/>
                </a:solidFill>
                <a:latin typeface="Calibri" pitchFamily="34" charset="0"/>
              </a:rPr>
              <a:t>)</a:t>
            </a:r>
            <a:r>
              <a:rPr lang="en-US" altLang="en-US" sz="1800" b="0" dirty="0" smtClean="0">
                <a:solidFill>
                  <a:srgbClr val="000000"/>
                </a:solidFill>
                <a:latin typeface="Calibri" pitchFamily="34" charset="0"/>
              </a:rPr>
              <a:t> Texas Digital Library Partnership, </a:t>
            </a:r>
            <a:br>
              <a:rPr lang="en-US" altLang="en-US" sz="1800" b="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altLang="en-US" sz="1800" b="0" dirty="0" smtClean="0">
                <a:solidFill>
                  <a:srgbClr val="000000"/>
                </a:solidFill>
                <a:latin typeface="Calibri" pitchFamily="34" charset="0"/>
              </a:rPr>
              <a:t>Key Dates:   </a:t>
            </a:r>
            <a:r>
              <a:rPr lang="en-US" altLang="en-US" sz="1800" dirty="0" smtClean="0">
                <a:solidFill>
                  <a:srgbClr val="000000"/>
                </a:solidFill>
                <a:latin typeface="Calibri" pitchFamily="34" charset="0"/>
              </a:rPr>
              <a:t>Sept 2015-March 2016 </a:t>
            </a:r>
            <a:r>
              <a:rPr lang="en-US" altLang="en-US" sz="1800" b="0" dirty="0" smtClean="0">
                <a:solidFill>
                  <a:srgbClr val="000000"/>
                </a:solidFill>
                <a:latin typeface="Calibri" pitchFamily="34" charset="0"/>
              </a:rPr>
              <a:t>Set-up/Pilot</a:t>
            </a:r>
            <a:br>
              <a:rPr lang="en-US" altLang="en-US" sz="1800" b="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altLang="en-US" sz="1800" b="0" dirty="0" smtClean="0">
                <a:solidFill>
                  <a:srgbClr val="000000"/>
                </a:solidFill>
                <a:latin typeface="Calibri" pitchFamily="34" charset="0"/>
              </a:rPr>
              <a:t>                     </a:t>
            </a:r>
            <a:r>
              <a:rPr lang="en-US" altLang="en-US" sz="1800" dirty="0" smtClean="0">
                <a:solidFill>
                  <a:srgbClr val="000000"/>
                </a:solidFill>
                <a:latin typeface="Calibri" pitchFamily="34" charset="0"/>
              </a:rPr>
              <a:t>April </a:t>
            </a:r>
            <a:r>
              <a:rPr lang="en-US" altLang="en-US" sz="1800" smtClean="0">
                <a:solidFill>
                  <a:srgbClr val="000000"/>
                </a:solidFill>
                <a:latin typeface="Calibri" pitchFamily="34" charset="0"/>
              </a:rPr>
              <a:t>2016- July 2016 </a:t>
            </a:r>
            <a:r>
              <a:rPr lang="en-US" altLang="en-US" sz="1800" b="0" dirty="0" smtClean="0">
                <a:solidFill>
                  <a:srgbClr val="000000"/>
                </a:solidFill>
                <a:latin typeface="Calibri" pitchFamily="34" charset="0"/>
              </a:rPr>
              <a:t>Pilot Assessment</a:t>
            </a:r>
            <a:br>
              <a:rPr lang="en-US" altLang="en-US" sz="1800" b="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altLang="en-US" sz="1800" b="0" dirty="0" smtClean="0">
                <a:solidFill>
                  <a:srgbClr val="000000"/>
                </a:solidFill>
                <a:latin typeface="Calibri" pitchFamily="34" charset="0"/>
              </a:rPr>
              <a:t>                     </a:t>
            </a:r>
            <a:r>
              <a:rPr lang="en-US" altLang="en-US" sz="1800" dirty="0" smtClean="0">
                <a:solidFill>
                  <a:srgbClr val="000000"/>
                </a:solidFill>
                <a:latin typeface="Calibri" pitchFamily="34" charset="0"/>
              </a:rPr>
              <a:t>August 2016 </a:t>
            </a:r>
            <a:r>
              <a:rPr lang="en-US" altLang="en-US" sz="1800" b="0" dirty="0" smtClean="0">
                <a:solidFill>
                  <a:srgbClr val="000000"/>
                </a:solidFill>
                <a:latin typeface="Calibri" pitchFamily="34" charset="0"/>
              </a:rPr>
              <a:t>Launch</a:t>
            </a:r>
            <a:endParaRPr lang="en-US" altLang="en-US" sz="1800" b="0" dirty="0">
              <a:solidFill>
                <a:srgbClr val="000000"/>
              </a:solidFill>
              <a:latin typeface="Calibri" pitchFamily="34" charset="0"/>
              <a:hlinkClick r:id="rId2"/>
            </a:endParaRPr>
          </a:p>
          <a:p>
            <a:pPr eaLnBrk="1" hangingPunct="1">
              <a:buClrTx/>
              <a:buSzTx/>
              <a:buFont typeface="Arial" pitchFamily="34" charset="0"/>
              <a:buNone/>
            </a:pPr>
            <a:endParaRPr lang="en-US" altLang="en-US" sz="18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5" name="Picture 2" descr="The Dataverse Networ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115" y="1600201"/>
            <a:ext cx="5127885" cy="105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204" y="1251413"/>
            <a:ext cx="4114801" cy="189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86146" y="3344741"/>
            <a:ext cx="3352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E14100"/>
              </a:buClr>
              <a:buSzPct val="150000"/>
              <a:buFont typeface="Times" charset="0"/>
              <a:buChar char="•"/>
              <a:defRPr sz="2400" b="1">
                <a:solidFill>
                  <a:srgbClr val="6C0B5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</a:rPr>
              <a:t>NSF, NIH, NEH, </a:t>
            </a:r>
            <a:r>
              <a:rPr lang="en-US" altLang="en-US" sz="1200" dirty="0" smtClean="0">
                <a:solidFill>
                  <a:schemeClr val="tx1"/>
                </a:solidFill>
              </a:rPr>
              <a:t>USDA Grant Compliance</a:t>
            </a:r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4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Contacts</a:t>
            </a:r>
            <a:br>
              <a:rPr lang="en-US" sz="2400" b="1" dirty="0" smtClean="0"/>
            </a:br>
            <a:endParaRPr lang="en-US" sz="2400" b="1" dirty="0" smtClean="0"/>
          </a:p>
          <a:p>
            <a:r>
              <a:rPr lang="en-US" sz="1400" b="1" dirty="0" smtClean="0"/>
              <a:t>Ray Uzwyshyn</a:t>
            </a:r>
            <a:r>
              <a:rPr lang="en-US" sz="1400" dirty="0" smtClean="0"/>
              <a:t>, Dir. Coll. and Digital Services, </a:t>
            </a:r>
            <a:r>
              <a:rPr lang="en-US" sz="1400" dirty="0" smtClean="0">
                <a:hlinkClick r:id="rId2"/>
              </a:rPr>
              <a:t>r_u15@txstate.edu</a:t>
            </a:r>
            <a:endParaRPr lang="en-US" sz="1400" dirty="0" smtClean="0"/>
          </a:p>
          <a:p>
            <a:r>
              <a:rPr lang="en-US" sz="1400" b="1" dirty="0" smtClean="0"/>
              <a:t>Todd Peters</a:t>
            </a:r>
            <a:r>
              <a:rPr lang="en-US" sz="1400" dirty="0" smtClean="0"/>
              <a:t>, Head Digital and Web Services, </a:t>
            </a:r>
            <a:r>
              <a:rPr lang="en-US" sz="1400" dirty="0" smtClean="0">
                <a:hlinkClick r:id="rId3"/>
              </a:rPr>
              <a:t>tp09@txstate.edu</a:t>
            </a:r>
            <a:endParaRPr lang="en-US" sz="1400" dirty="0" smtClean="0"/>
          </a:p>
          <a:p>
            <a:r>
              <a:rPr lang="en-US" sz="1400" b="1" dirty="0" smtClean="0"/>
              <a:t>Scott Pope</a:t>
            </a:r>
            <a:r>
              <a:rPr lang="en-US" sz="1400" dirty="0" smtClean="0"/>
              <a:t>, (Acquisitions Interim, </a:t>
            </a:r>
            <a:r>
              <a:rPr lang="en-US" sz="1400" dirty="0" smtClean="0">
                <a:hlinkClick r:id="rId4"/>
              </a:rPr>
              <a:t>pope@txstate.edu</a:t>
            </a:r>
            <a:endParaRPr lang="en-US" sz="1400" dirty="0" smtClean="0"/>
          </a:p>
          <a:p>
            <a:r>
              <a:rPr lang="en-US" sz="1400" b="1" dirty="0" smtClean="0"/>
              <a:t>Paivi Rentz </a:t>
            </a:r>
            <a:r>
              <a:rPr lang="en-US" sz="1400" dirty="0" smtClean="0"/>
              <a:t>(Library Systems Coordinator, </a:t>
            </a:r>
            <a:r>
              <a:rPr lang="en-US" sz="1400" dirty="0" smtClean="0">
                <a:hlinkClick r:id="rId5"/>
              </a:rPr>
              <a:t>prentz@txstate.edu</a:t>
            </a:r>
            <a:r>
              <a:rPr lang="en-US" sz="1400" dirty="0" smtClean="0"/>
              <a:t>  </a:t>
            </a:r>
          </a:p>
          <a:p>
            <a:r>
              <a:rPr lang="en-US" sz="1400" b="1" dirty="0" smtClean="0"/>
              <a:t>Jeremy Moore</a:t>
            </a:r>
            <a:r>
              <a:rPr lang="en-US" sz="1400" dirty="0" smtClean="0"/>
              <a:t>, Digital Media Specialist, </a:t>
            </a:r>
            <a:r>
              <a:rPr lang="en-US" sz="1400" dirty="0" smtClean="0">
                <a:hlinkClick r:id="rId6"/>
              </a:rPr>
              <a:t>jeremy.moore@txstate.edu</a:t>
            </a:r>
            <a:endParaRPr lang="en-US" sz="1400" dirty="0" smtClean="0"/>
          </a:p>
          <a:p>
            <a:r>
              <a:rPr lang="en-US" sz="1400" b="1" dirty="0" smtClean="0"/>
              <a:t>Jeanne Hazzard</a:t>
            </a:r>
            <a:r>
              <a:rPr lang="en-US" sz="1400" dirty="0" smtClean="0"/>
              <a:t>, Digital Collections Librarian, </a:t>
            </a:r>
            <a:r>
              <a:rPr lang="en-US" sz="1400" dirty="0" smtClean="0">
                <a:hlinkClick r:id="rId7"/>
              </a:rPr>
              <a:t>jh201@txstate.edu</a:t>
            </a:r>
            <a:r>
              <a:rPr lang="en-US" sz="1400" dirty="0" smtClean="0"/>
              <a:t>  </a:t>
            </a:r>
          </a:p>
          <a:p>
            <a:r>
              <a:rPr lang="en-US" sz="1400" b="1" dirty="0" smtClean="0"/>
              <a:t>Stephanie Towery</a:t>
            </a:r>
            <a:r>
              <a:rPr lang="en-US" sz="1400" dirty="0" smtClean="0"/>
              <a:t>, Copyright Officer, </a:t>
            </a:r>
            <a:r>
              <a:rPr lang="en-US" sz="1400" dirty="0" smtClean="0">
                <a:hlinkClick r:id="rId8"/>
              </a:rPr>
              <a:t>sst25@txstate.edu</a:t>
            </a:r>
            <a:endParaRPr lang="en-US" sz="14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3856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Further Open Access References/Bibliography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/>
              <a:t>Harnad</a:t>
            </a:r>
            <a:r>
              <a:rPr lang="en-US" dirty="0"/>
              <a:t>, S. &amp; Brody, T. (2004) </a:t>
            </a:r>
            <a:r>
              <a:rPr lang="en-US" u="sng" dirty="0">
                <a:hlinkClick r:id="rId2"/>
              </a:rPr>
              <a:t>Comparing the Impact of Open Access (OA) vs. Non-OA Articles in the Same Journals</a:t>
            </a:r>
            <a:r>
              <a:rPr lang="en-US" dirty="0"/>
              <a:t>, </a:t>
            </a:r>
            <a:r>
              <a:rPr lang="en-US" i="1" dirty="0"/>
              <a:t>D-Lib Magazine</a:t>
            </a:r>
            <a:r>
              <a:rPr lang="en-US" dirty="0"/>
              <a:t> 10 (6) June </a:t>
            </a:r>
            <a:r>
              <a:rPr lang="en-US" u="sng" dirty="0">
                <a:hlinkClick r:id="rId2"/>
              </a:rPr>
              <a:t> </a:t>
            </a:r>
            <a:r>
              <a:rPr lang="en-US" dirty="0"/>
              <a:t>(</a:t>
            </a:r>
            <a:r>
              <a:rPr lang="en-US" u="sng" dirty="0">
                <a:hlinkClick r:id="rId3"/>
              </a:rPr>
              <a:t>Japanese translation</a:t>
            </a:r>
            <a:r>
              <a:rPr lang="en-US" dirty="0"/>
              <a:t>) </a:t>
            </a:r>
            <a:r>
              <a:rPr lang="en-US" u="sng" dirty="0">
                <a:hlinkClick r:id="rId4"/>
              </a:rPr>
              <a:t>http://eprints.ecs.soton.ac.uk/10207</a:t>
            </a:r>
            <a:r>
              <a:rPr lang="en-US" u="sng" dirty="0" smtClean="0">
                <a:hlinkClick r:id="rId4"/>
              </a:rPr>
              <a:t>/</a:t>
            </a:r>
            <a:endParaRPr lang="en-US" u="sng" dirty="0" smtClean="0"/>
          </a:p>
          <a:p>
            <a:r>
              <a:rPr lang="en-US" dirty="0" err="1" smtClean="0"/>
              <a:t>Harnad</a:t>
            </a:r>
            <a:r>
              <a:rPr lang="en-US" dirty="0" smtClean="0"/>
              <a:t>, S.  The Open Access Paradigm – Why, What, How?.  UNESCO Conference on Open Access. Denmark, December 6 2010.</a:t>
            </a:r>
            <a:endParaRPr lang="en-US" dirty="0"/>
          </a:p>
          <a:p>
            <a:r>
              <a:rPr lang="en-US" dirty="0"/>
              <a:t> </a:t>
            </a:r>
            <a:r>
              <a:rPr lang="en-US" dirty="0" smtClean="0"/>
              <a:t>Brody</a:t>
            </a:r>
            <a:r>
              <a:rPr lang="en-US" dirty="0"/>
              <a:t>, T., </a:t>
            </a:r>
            <a:r>
              <a:rPr lang="en-US" dirty="0" err="1"/>
              <a:t>Harnad</a:t>
            </a:r>
            <a:r>
              <a:rPr lang="en-US" dirty="0"/>
              <a:t>, S. and </a:t>
            </a:r>
            <a:r>
              <a:rPr lang="en-US" dirty="0" err="1"/>
              <a:t>Carr</a:t>
            </a:r>
            <a:r>
              <a:rPr lang="en-US" dirty="0"/>
              <a:t>, L. (2006) </a:t>
            </a:r>
            <a:r>
              <a:rPr lang="en-US" u="sng" dirty="0">
                <a:hlinkClick r:id="rId5"/>
              </a:rPr>
              <a:t>Earlier Web Usage Statistics as Predictors of Later Citation Impact</a:t>
            </a:r>
            <a:r>
              <a:rPr lang="en-US" dirty="0"/>
              <a:t>. </a:t>
            </a:r>
            <a:r>
              <a:rPr lang="en-US" i="1" dirty="0"/>
              <a:t>Journal of the American Association for Information Science and Technology (JASIST) </a:t>
            </a:r>
            <a:r>
              <a:rPr lang="en-US" dirty="0"/>
              <a:t>57(8) pp. 1060-1072. </a:t>
            </a:r>
            <a:r>
              <a:rPr lang="en-US" u="sng" dirty="0">
                <a:hlinkClick r:id="rId5"/>
              </a:rPr>
              <a:t>http://eprints.ecs.soton.ac.uk/10713/</a:t>
            </a:r>
            <a:endParaRPr lang="en-US" dirty="0"/>
          </a:p>
          <a:p>
            <a:r>
              <a:rPr lang="en-US" dirty="0"/>
              <a:t> </a:t>
            </a:r>
            <a:r>
              <a:rPr lang="en-US" dirty="0" err="1" smtClean="0"/>
              <a:t>Gargouri</a:t>
            </a:r>
            <a:r>
              <a:rPr lang="en-US" dirty="0"/>
              <a:t>, Y., </a:t>
            </a:r>
            <a:r>
              <a:rPr lang="en-US" dirty="0" err="1"/>
              <a:t>Hajjem</a:t>
            </a:r>
            <a:r>
              <a:rPr lang="en-US" dirty="0"/>
              <a:t>, C., </a:t>
            </a:r>
            <a:r>
              <a:rPr lang="en-US" dirty="0" err="1"/>
              <a:t>Lariviere</a:t>
            </a:r>
            <a:r>
              <a:rPr lang="en-US" dirty="0"/>
              <a:t>, V., </a:t>
            </a:r>
            <a:r>
              <a:rPr lang="en-US" dirty="0" err="1"/>
              <a:t>Gingras</a:t>
            </a:r>
            <a:r>
              <a:rPr lang="en-US" dirty="0"/>
              <a:t>, Y., Brody, T., </a:t>
            </a:r>
            <a:r>
              <a:rPr lang="en-US" dirty="0" err="1"/>
              <a:t>Carr</a:t>
            </a:r>
            <a:r>
              <a:rPr lang="en-US" dirty="0"/>
              <a:t>, L. and </a:t>
            </a:r>
            <a:r>
              <a:rPr lang="en-US" dirty="0" err="1"/>
              <a:t>Harnad</a:t>
            </a:r>
            <a:r>
              <a:rPr lang="en-US" dirty="0"/>
              <a:t>, S. (2010) </a:t>
            </a:r>
            <a:r>
              <a:rPr lang="en-US" u="sng" dirty="0">
                <a:hlinkClick r:id="rId6"/>
              </a:rPr>
              <a:t>Self-Selected or Mandated, Open Access Increases Citation Impact for Higher Quality Research</a:t>
            </a:r>
            <a:r>
              <a:rPr lang="en-US" dirty="0"/>
              <a:t>. </a:t>
            </a:r>
            <a:r>
              <a:rPr lang="en-US" u="sng" dirty="0">
                <a:hlinkClick r:id="rId6"/>
              </a:rPr>
              <a:t>PLOS ONE 5 (10) </a:t>
            </a:r>
            <a:r>
              <a:rPr lang="en-US" dirty="0"/>
              <a:t>e13636 </a:t>
            </a:r>
            <a:r>
              <a:rPr lang="en-US" u="sng" dirty="0">
                <a:hlinkClick r:id="rId7"/>
              </a:rPr>
              <a:t>http://eprints.ecs.soton.ac.uk/18493/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Joseph, Heather, Emerging Trends in Scholarly Communication. ALA Midwinter Presentation, Jan. 26, 2014.</a:t>
            </a:r>
          </a:p>
          <a:p>
            <a:endParaRPr lang="en-US" dirty="0"/>
          </a:p>
          <a:p>
            <a:r>
              <a:rPr lang="en-US" dirty="0"/>
              <a:t>And here’s more: </a:t>
            </a:r>
            <a:r>
              <a:rPr lang="en-US" u="sng" dirty="0">
                <a:hlinkClick r:id="rId8"/>
              </a:rPr>
              <a:t>http://sparceurope.org/oaca/</a:t>
            </a: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30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8078788" cy="9906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Hybrid Research Tools  </a:t>
            </a:r>
            <a:r>
              <a:rPr lang="en-US" altLang="en-US" sz="2700" dirty="0" smtClean="0"/>
              <a:t>(Pilot Year 2) </a:t>
            </a:r>
            <a:br>
              <a:rPr lang="en-US" altLang="en-US" sz="2700" dirty="0" smtClean="0"/>
            </a:br>
            <a:r>
              <a:rPr lang="en-US" altLang="en-US" sz="3600" dirty="0" smtClean="0"/>
              <a:t>SAAS + Content Database </a:t>
            </a:r>
            <a:br>
              <a:rPr lang="en-US" altLang="en-US" sz="3600" dirty="0" smtClean="0"/>
            </a:br>
            <a:endParaRPr lang="en-US" sz="3600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06388" y="167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18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057" y="4648200"/>
            <a:ext cx="3173413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49" y="2006450"/>
            <a:ext cx="2881187" cy="1625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912" y="2312987"/>
            <a:ext cx="1014413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7"/>
          <p:cNvSpPr txBox="1">
            <a:spLocks noChangeArrowheads="1"/>
          </p:cNvSpPr>
          <p:nvPr/>
        </p:nvSpPr>
        <p:spPr bwMode="auto">
          <a:xfrm>
            <a:off x="6172200" y="2634456"/>
            <a:ext cx="1944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E14100"/>
              </a:buClr>
              <a:buSzPct val="150000"/>
              <a:buFont typeface="Times" charset="0"/>
              <a:buChar char="•"/>
              <a:defRPr sz="2400" b="1">
                <a:solidFill>
                  <a:srgbClr val="6C0B5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0" dirty="0">
                <a:solidFill>
                  <a:schemeClr val="tx1"/>
                </a:solidFill>
              </a:rPr>
              <a:t>Curriculum Builder</a:t>
            </a:r>
          </a:p>
        </p:txBody>
      </p:sp>
      <p:pic>
        <p:nvPicPr>
          <p:cNvPr id="2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368" y="4381500"/>
            <a:ext cx="267906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6388" y="3632348"/>
            <a:ext cx="1051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hlinkClick r:id="rId6"/>
              </a:rPr>
              <a:t>Browzine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3660748"/>
            <a:ext cx="2592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Online Academic Journals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3654602"/>
            <a:ext cx="3716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Online Library Content + LMS (TRACS)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18118" y="5791200"/>
            <a:ext cx="2663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Datasets in </a:t>
            </a:r>
            <a:r>
              <a:rPr lang="en-US" dirty="0" err="1" smtClean="0"/>
              <a:t>Realtime</a:t>
            </a:r>
            <a:r>
              <a:rPr lang="en-US" dirty="0" smtClean="0"/>
              <a:t> (Live)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37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Library Resources</a:t>
            </a:r>
            <a:endParaRPr lang="en-US" dirty="0"/>
          </a:p>
        </p:txBody>
      </p:sp>
      <p:cxnSp>
        <p:nvCxnSpPr>
          <p:cNvPr id="5" name="Straight Connector 38"/>
          <p:cNvCxnSpPr>
            <a:cxnSpLocks noChangeShapeType="1"/>
          </p:cNvCxnSpPr>
          <p:nvPr/>
        </p:nvCxnSpPr>
        <p:spPr bwMode="auto">
          <a:xfrm>
            <a:off x="973138" y="1854200"/>
            <a:ext cx="0" cy="37338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39"/>
          <p:cNvCxnSpPr>
            <a:cxnSpLocks noChangeShapeType="1"/>
          </p:cNvCxnSpPr>
          <p:nvPr/>
        </p:nvCxnSpPr>
        <p:spPr bwMode="auto">
          <a:xfrm>
            <a:off x="973138" y="5578475"/>
            <a:ext cx="7696200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40"/>
          <p:cNvCxnSpPr>
            <a:cxnSpLocks noChangeShapeType="1"/>
          </p:cNvCxnSpPr>
          <p:nvPr/>
        </p:nvCxnSpPr>
        <p:spPr bwMode="auto">
          <a:xfrm flipV="1">
            <a:off x="387350" y="2806700"/>
            <a:ext cx="0" cy="2935288"/>
          </a:xfrm>
          <a:prstGeom prst="straightConnector1">
            <a:avLst/>
          </a:prstGeom>
          <a:noFill/>
          <a:ln w="15875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21"/>
          <p:cNvSpPr txBox="1">
            <a:spLocks noChangeArrowheads="1"/>
          </p:cNvSpPr>
          <p:nvPr/>
        </p:nvSpPr>
        <p:spPr bwMode="auto">
          <a:xfrm>
            <a:off x="993775" y="5791200"/>
            <a:ext cx="5948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400" kern="0" dirty="0" smtClean="0">
                <a:solidFill>
                  <a:prstClr val="black"/>
                </a:solidFill>
              </a:rPr>
              <a:t>1990          1995          2000          2005          2010          2015          2020</a:t>
            </a:r>
          </a:p>
        </p:txBody>
      </p:sp>
      <p:sp>
        <p:nvSpPr>
          <p:cNvPr id="9" name="TextBox 22"/>
          <p:cNvSpPr txBox="1">
            <a:spLocks noChangeArrowheads="1"/>
          </p:cNvSpPr>
          <p:nvPr/>
        </p:nvSpPr>
        <p:spPr bwMode="auto">
          <a:xfrm>
            <a:off x="-93663" y="2043113"/>
            <a:ext cx="1090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400" kern="0" dirty="0" smtClean="0">
                <a:solidFill>
                  <a:prstClr val="black"/>
                </a:solidFill>
              </a:rPr>
              <a:t>Level Of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400" kern="0" dirty="0" smtClean="0">
                <a:solidFill>
                  <a:prstClr val="black"/>
                </a:solidFill>
              </a:rPr>
              <a:t>Interactivity</a:t>
            </a:r>
          </a:p>
        </p:txBody>
      </p:sp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1438275" y="4959350"/>
            <a:ext cx="14747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00" kern="0" dirty="0" smtClean="0">
                <a:solidFill>
                  <a:prstClr val="black"/>
                </a:solidFill>
              </a:rPr>
              <a:t>Print Books &amp; Journals</a:t>
            </a:r>
          </a:p>
        </p:txBody>
      </p:sp>
      <p:sp>
        <p:nvSpPr>
          <p:cNvPr id="11" name="TextBox 24"/>
          <p:cNvSpPr txBox="1">
            <a:spLocks noChangeArrowheads="1"/>
          </p:cNvSpPr>
          <p:nvPr/>
        </p:nvSpPr>
        <p:spPr bwMode="auto">
          <a:xfrm>
            <a:off x="2667000" y="4330700"/>
            <a:ext cx="165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00" kern="0" dirty="0" smtClean="0">
                <a:solidFill>
                  <a:prstClr val="black"/>
                </a:solidFill>
              </a:rPr>
              <a:t>Online Journals &amp; eBooks</a:t>
            </a:r>
          </a:p>
        </p:txBody>
      </p:sp>
      <p:sp>
        <p:nvSpPr>
          <p:cNvPr id="12" name="TextBox 25"/>
          <p:cNvSpPr txBox="1">
            <a:spLocks noChangeArrowheads="1"/>
          </p:cNvSpPr>
          <p:nvPr/>
        </p:nvSpPr>
        <p:spPr bwMode="auto">
          <a:xfrm>
            <a:off x="3792538" y="3570288"/>
            <a:ext cx="352051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00" kern="0" dirty="0" smtClean="0">
                <a:solidFill>
                  <a:prstClr val="black"/>
                </a:solidFill>
              </a:rPr>
              <a:t>Online Multidisciplinary Database Aggregators &amp; Discovery</a:t>
            </a:r>
          </a:p>
        </p:txBody>
      </p:sp>
      <p:sp>
        <p:nvSpPr>
          <p:cNvPr id="13" name="TextBox 26"/>
          <p:cNvSpPr txBox="1">
            <a:spLocks noChangeArrowheads="1"/>
          </p:cNvSpPr>
          <p:nvPr/>
        </p:nvSpPr>
        <p:spPr bwMode="auto">
          <a:xfrm>
            <a:off x="5083175" y="2781300"/>
            <a:ext cx="33623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00" kern="0" dirty="0" smtClean="0">
                <a:solidFill>
                  <a:prstClr val="black"/>
                </a:solidFill>
              </a:rPr>
              <a:t>Information Literacy Tools &amp; Scholarly Media Databases</a:t>
            </a:r>
          </a:p>
        </p:txBody>
      </p:sp>
      <p:sp>
        <p:nvSpPr>
          <p:cNvPr id="14" name="TextBox 27"/>
          <p:cNvSpPr txBox="1">
            <a:spLocks noChangeArrowheads="1"/>
          </p:cNvSpPr>
          <p:nvPr/>
        </p:nvSpPr>
        <p:spPr bwMode="auto">
          <a:xfrm>
            <a:off x="6488113" y="1982788"/>
            <a:ext cx="2895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00" kern="0" dirty="0" smtClean="0">
                <a:solidFill>
                  <a:prstClr val="black"/>
                </a:solidFill>
              </a:rPr>
              <a:t>Content Database + Cloud-Based SAAS</a:t>
            </a:r>
          </a:p>
        </p:txBody>
      </p:sp>
      <p:sp>
        <p:nvSpPr>
          <p:cNvPr id="15" name="Oval 14"/>
          <p:cNvSpPr/>
          <p:nvPr/>
        </p:nvSpPr>
        <p:spPr>
          <a:xfrm>
            <a:off x="1049338" y="4991100"/>
            <a:ext cx="388937" cy="112713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022475" y="4273550"/>
            <a:ext cx="388938" cy="1143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338513" y="3494088"/>
            <a:ext cx="388937" cy="112712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621213" y="2840038"/>
            <a:ext cx="388937" cy="112712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999163" y="2024063"/>
            <a:ext cx="387350" cy="112712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cxnSp>
        <p:nvCxnSpPr>
          <p:cNvPr id="20" name="Straight Arrow Connector 53"/>
          <p:cNvCxnSpPr>
            <a:cxnSpLocks noChangeShapeType="1"/>
          </p:cNvCxnSpPr>
          <p:nvPr/>
        </p:nvCxnSpPr>
        <p:spPr bwMode="auto">
          <a:xfrm flipV="1">
            <a:off x="1193800" y="1854200"/>
            <a:ext cx="4740275" cy="2838450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9606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9675" y="533400"/>
            <a:ext cx="88510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Institutional Repository </a:t>
            </a:r>
            <a:r>
              <a:rPr lang="en-US" sz="2000" b="1" dirty="0" smtClean="0"/>
              <a:t>(MIT, D-Space</a:t>
            </a:r>
            <a:r>
              <a:rPr lang="en-US" sz="2000" b="1" dirty="0"/>
              <a:t>)</a:t>
            </a:r>
          </a:p>
          <a:p>
            <a:r>
              <a:rPr lang="en-US" sz="2400" dirty="0" smtClean="0"/>
              <a:t>Enabling Faculty Research Online</a:t>
            </a:r>
            <a:br>
              <a:rPr lang="en-US" sz="2400" dirty="0" smtClean="0"/>
            </a:br>
            <a:endParaRPr lang="en-US" sz="2400" b="1" dirty="0"/>
          </a:p>
        </p:txBody>
      </p:sp>
      <p:pic>
        <p:nvPicPr>
          <p:cNvPr id="5" name="Picture 3" descr="C:\Users\R_U15\Desktop\SlideforSarah\DigitalReposito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7" y="2057400"/>
            <a:ext cx="5879224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89591" y="2057400"/>
            <a:ext cx="3048000" cy="4247282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r>
              <a:rPr lang="en-US" b="1" dirty="0" smtClean="0"/>
              <a:t>Larger Idea</a:t>
            </a:r>
          </a:p>
          <a:p>
            <a:r>
              <a:rPr lang="en-US" dirty="0" smtClean="0"/>
              <a:t>Open Access to</a:t>
            </a:r>
            <a:br>
              <a:rPr lang="en-US" dirty="0" smtClean="0"/>
            </a:br>
            <a:r>
              <a:rPr lang="en-US" dirty="0" smtClean="0"/>
              <a:t>Research Scholarship,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Creative </a:t>
            </a:r>
            <a:r>
              <a:rPr lang="en-US" dirty="0" smtClean="0"/>
              <a:t>Works</a:t>
            </a:r>
          </a:p>
          <a:p>
            <a:endParaRPr lang="en-US" dirty="0" smtClean="0"/>
          </a:p>
          <a:p>
            <a:r>
              <a:rPr lang="en-US" dirty="0" smtClean="0"/>
              <a:t>Grant Compliance</a:t>
            </a:r>
          </a:p>
          <a:p>
            <a:endParaRPr lang="en-US" dirty="0"/>
          </a:p>
          <a:p>
            <a:r>
              <a:rPr lang="en-US" dirty="0" smtClean="0"/>
              <a:t>Raising Visibility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Jeanne Hazzard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Digital Collections Librarian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Stephanie Towery, JD</a:t>
            </a:r>
            <a:br>
              <a:rPr lang="en-US" dirty="0" smtClean="0"/>
            </a:br>
            <a:r>
              <a:rPr lang="en-US" dirty="0" smtClean="0"/>
              <a:t>Copyright Officer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00809" y="1371600"/>
            <a:ext cx="3370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https://digital.library.txstate.edu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19200" y="563986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Faculty </a:t>
            </a:r>
            <a:r>
              <a:rPr lang="en-US" dirty="0" smtClean="0"/>
              <a:t>publications</a:t>
            </a:r>
            <a:r>
              <a:rPr lang="en-US" dirty="0"/>
              <a:t>, </a:t>
            </a:r>
            <a:r>
              <a:rPr lang="en-US" dirty="0" smtClean="0"/>
              <a:t>white </a:t>
            </a:r>
            <a:r>
              <a:rPr lang="en-US" dirty="0"/>
              <a:t>papers, </a:t>
            </a:r>
            <a:r>
              <a:rPr lang="en-US" dirty="0" smtClean="0"/>
              <a:t>preprints</a:t>
            </a:r>
            <a:r>
              <a:rPr lang="en-US" dirty="0"/>
              <a:t>, theses, dissertations, working projects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90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912100" cy="914400"/>
          </a:xfrm>
        </p:spPr>
        <p:txBody>
          <a:bodyPr>
            <a:normAutofit/>
          </a:bodyPr>
          <a:lstStyle/>
          <a:p>
            <a:pPr>
              <a:defRPr sz="18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400" b="1" dirty="0" smtClean="0"/>
              <a:t>Percent Increase </a:t>
            </a:r>
            <a:r>
              <a:rPr lang="en-US" sz="2400" b="1" dirty="0"/>
              <a:t>in </a:t>
            </a:r>
            <a:r>
              <a:rPr lang="en-US" sz="2400" b="1" dirty="0" smtClean="0"/>
              <a:t>Article Citations by Discipline</a:t>
            </a:r>
            <a:br>
              <a:rPr lang="en-US" sz="2400" b="1" dirty="0" smtClean="0"/>
            </a:br>
            <a:r>
              <a:rPr lang="en-US" sz="2400" b="1" dirty="0" smtClean="0"/>
              <a:t>with </a:t>
            </a:r>
            <a:r>
              <a:rPr lang="en-US" sz="2400" b="1" dirty="0"/>
              <a:t>Open </a:t>
            </a:r>
            <a:r>
              <a:rPr lang="en-US" sz="2400" b="1" dirty="0" smtClean="0"/>
              <a:t>Access Online Availability</a:t>
            </a:r>
            <a:endParaRPr lang="en-US" sz="2400" b="1" dirty="0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896651"/>
              </p:ext>
            </p:extLst>
          </p:nvPr>
        </p:nvGraphicFramePr>
        <p:xfrm>
          <a:off x="547688" y="1890713"/>
          <a:ext cx="8226425" cy="350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068638" y="5486400"/>
            <a:ext cx="50990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400" b="1" dirty="0">
                <a:latin typeface="+mn-lt"/>
                <a:ea typeface="ＭＳ Ｐゴシック" charset="0"/>
                <a:cs typeface="ＭＳ Ｐゴシック" charset="0"/>
              </a:rPr>
              <a:t>Range = 36%-</a:t>
            </a:r>
            <a:r>
              <a:rPr lang="en-GB" sz="1400" b="1" dirty="0" smtClean="0">
                <a:latin typeface="+mn-lt"/>
                <a:ea typeface="ＭＳ Ｐゴシック" charset="0"/>
                <a:cs typeface="ＭＳ Ｐゴシック" charset="0"/>
              </a:rPr>
              <a:t>250%</a:t>
            </a:r>
            <a:endParaRPr lang="en-GB" sz="1400" b="1" dirty="0">
              <a:latin typeface="+mn-lt"/>
              <a:ea typeface="ＭＳ Ｐゴシック" charset="0"/>
              <a:cs typeface="ＭＳ Ｐゴシック" charset="0"/>
            </a:endParaRPr>
          </a:p>
          <a:p>
            <a:pPr algn="r">
              <a:defRPr/>
            </a:pPr>
            <a:r>
              <a:rPr lang="en-GB" sz="1400" dirty="0">
                <a:latin typeface="+mn-lt"/>
                <a:ea typeface="ＭＳ Ｐゴシック" charset="0"/>
                <a:cs typeface="ＭＳ Ｐゴシック" charset="0"/>
              </a:rPr>
              <a:t>(Data: </a:t>
            </a:r>
            <a:r>
              <a:rPr lang="en-GB" sz="1400" dirty="0" err="1">
                <a:latin typeface="+mn-lt"/>
                <a:ea typeface="ＭＳ Ｐゴシック" charset="0"/>
                <a:cs typeface="ＭＳ Ｐゴシック" charset="0"/>
              </a:rPr>
              <a:t>Stevan</a:t>
            </a:r>
            <a:r>
              <a:rPr lang="en-GB" sz="1400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GB" sz="1400" dirty="0" err="1">
                <a:latin typeface="+mn-lt"/>
                <a:ea typeface="ＭＳ Ｐゴシック" charset="0"/>
                <a:cs typeface="ＭＳ Ｐゴシック" charset="0"/>
              </a:rPr>
              <a:t>Harnad</a:t>
            </a:r>
            <a:r>
              <a:rPr lang="en-GB" sz="1400" dirty="0">
                <a:latin typeface="+mn-lt"/>
                <a:ea typeface="ＭＳ Ｐゴシック" charset="0"/>
                <a:cs typeface="ＭＳ Ｐゴシック" charset="0"/>
              </a:rPr>
              <a:t> and </a:t>
            </a:r>
            <a:r>
              <a:rPr lang="en-GB" sz="1400" dirty="0" smtClean="0">
                <a:ea typeface="ＭＳ Ｐゴシック" charset="0"/>
                <a:cs typeface="ＭＳ Ｐゴシック" charset="0"/>
              </a:rPr>
              <a:t>Heather Joseph, 2014</a:t>
            </a:r>
            <a:r>
              <a:rPr lang="en-GB" sz="1600" dirty="0" smtClean="0">
                <a:latin typeface="+mn-lt"/>
                <a:ea typeface="ＭＳ Ｐゴシック" charset="0"/>
                <a:cs typeface="ＭＳ Ｐゴシック" charset="0"/>
              </a:rPr>
              <a:t>)</a:t>
            </a:r>
            <a:endParaRPr lang="en-GB" sz="1600" dirty="0">
              <a:latin typeface="+mn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90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Digitization Services for Faculty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61830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1) Digital Access </a:t>
            </a:r>
            <a:r>
              <a:rPr lang="en-US" dirty="0"/>
              <a:t>Services </a:t>
            </a:r>
            <a:br>
              <a:rPr lang="en-US" dirty="0"/>
            </a:br>
            <a:r>
              <a:rPr lang="en-US" sz="1700" dirty="0"/>
              <a:t>(Online Institutional Repository, ETD Submission </a:t>
            </a:r>
            <a:br>
              <a:rPr lang="en-US" sz="1700" dirty="0"/>
            </a:br>
            <a:r>
              <a:rPr lang="en-US" sz="1700" dirty="0"/>
              <a:t>&amp; Archiving, Faculty </a:t>
            </a:r>
            <a:r>
              <a:rPr lang="en-US" sz="1700" dirty="0" smtClean="0"/>
              <a:t>Publications, </a:t>
            </a:r>
            <a:r>
              <a:rPr lang="en-US" sz="1700" dirty="0"/>
              <a:t>Digital </a:t>
            </a:r>
            <a:r>
              <a:rPr lang="en-US" sz="1700" dirty="0" smtClean="0"/>
              <a:t>Projects)</a:t>
            </a:r>
            <a:br>
              <a:rPr lang="en-US" sz="1700" dirty="0" smtClean="0"/>
            </a:br>
            <a:endParaRPr lang="en-US" sz="1700" dirty="0"/>
          </a:p>
          <a:p>
            <a:pPr marL="0" indent="0">
              <a:buNone/>
            </a:pPr>
            <a:r>
              <a:rPr lang="en-US" dirty="0" smtClean="0"/>
              <a:t>2) Scanning, Metadata &amp; Preservation</a:t>
            </a:r>
            <a:br>
              <a:rPr lang="en-US" dirty="0" smtClean="0"/>
            </a:br>
            <a:r>
              <a:rPr lang="en-US" sz="1800" dirty="0" smtClean="0"/>
              <a:t>(Advanced Metadata and Scanning Services)</a:t>
            </a:r>
            <a:br>
              <a:rPr lang="en-US" sz="1800" dirty="0" smtClean="0"/>
            </a:br>
            <a:endParaRPr lang="en-US" sz="2000" dirty="0"/>
          </a:p>
          <a:p>
            <a:pPr marL="0" indent="0">
              <a:buNone/>
            </a:pPr>
            <a:r>
              <a:rPr lang="en-US" dirty="0" smtClean="0"/>
              <a:t>3) Digital Libraries &amp; Online Exhibits </a:t>
            </a:r>
            <a:br>
              <a:rPr lang="en-US" dirty="0" smtClean="0"/>
            </a:br>
            <a:r>
              <a:rPr lang="en-US" sz="2000" dirty="0" smtClean="0"/>
              <a:t>(Online Research, Preservation)</a:t>
            </a:r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371600"/>
            <a:ext cx="1977596" cy="297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882" y="4724400"/>
            <a:ext cx="1490231" cy="1407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9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6918689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Research Project Digitization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528661934"/>
              </p:ext>
            </p:extLst>
          </p:nvPr>
        </p:nvGraphicFramePr>
        <p:xfrm>
          <a:off x="2209800" y="1320800"/>
          <a:ext cx="5957760" cy="485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2590800"/>
            <a:ext cx="1822352" cy="2031291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algn="ctr"/>
            <a:r>
              <a:rPr lang="en-US" b="1" dirty="0" smtClean="0"/>
              <a:t>Empowering </a:t>
            </a:r>
            <a:r>
              <a:rPr lang="en-US" dirty="0" smtClean="0"/>
              <a:t>Faculty</a:t>
            </a:r>
            <a:br>
              <a:rPr lang="en-US" dirty="0" smtClean="0"/>
            </a:br>
            <a:r>
              <a:rPr lang="en-US" dirty="0" smtClean="0"/>
              <a:t>Research</a:t>
            </a:r>
          </a:p>
          <a:p>
            <a:pPr algn="ctr"/>
            <a:endParaRPr lang="en-US" dirty="0"/>
          </a:p>
          <a:p>
            <a:pPr algn="ctr"/>
            <a:r>
              <a:rPr lang="en-US" b="1" dirty="0" smtClean="0"/>
              <a:t>Prototypes</a:t>
            </a:r>
            <a:r>
              <a:rPr lang="en-US" dirty="0" smtClean="0"/>
              <a:t> for Larger</a:t>
            </a:r>
            <a:br>
              <a:rPr lang="en-US" dirty="0" smtClean="0"/>
            </a:br>
            <a:r>
              <a:rPr lang="en-US" dirty="0" smtClean="0"/>
              <a:t>Grant Projects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2443" y="2890766"/>
            <a:ext cx="253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146224" y="6172200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More Info: Faculty </a:t>
            </a:r>
            <a:r>
              <a:rPr lang="en-US" sz="1600" b="1" dirty="0" smtClean="0"/>
              <a:t>Applications:</a:t>
            </a:r>
            <a:endParaRPr lang="en-US" sz="1600" b="1" dirty="0"/>
          </a:p>
          <a:p>
            <a:r>
              <a:rPr lang="en-US" sz="1600" dirty="0" smtClean="0">
                <a:hlinkClick r:id="rId3"/>
              </a:rPr>
              <a:t>http</a:t>
            </a:r>
            <a:r>
              <a:rPr lang="en-US" sz="1600" dirty="0">
                <a:hlinkClick r:id="rId3"/>
              </a:rPr>
              <a:t>://</a:t>
            </a:r>
            <a:r>
              <a:rPr lang="en-US" sz="1600" dirty="0" smtClean="0">
                <a:hlinkClick r:id="rId3"/>
              </a:rPr>
              <a:t>www.library.txstate.edu/about/departments/dws/faculty-digitization.html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21491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952999" y="1676399"/>
            <a:ext cx="4077749" cy="213786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Museum Level </a:t>
            </a:r>
            <a:r>
              <a:rPr lang="en-US" dirty="0" smtClean="0"/>
              <a:t>Setup: Digital </a:t>
            </a:r>
            <a:r>
              <a:rPr lang="en-US" dirty="0"/>
              <a:t>Transitions </a:t>
            </a:r>
            <a:r>
              <a:rPr lang="en-US" dirty="0" smtClean="0"/>
              <a:t>Imaging &amp; </a:t>
            </a:r>
            <a:r>
              <a:rPr lang="en-US" dirty="0"/>
              <a:t>OCR, </a:t>
            </a:r>
            <a:r>
              <a:rPr lang="en-US" dirty="0" smtClean="0"/>
              <a:t>Standards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Books </a:t>
            </a:r>
            <a:r>
              <a:rPr lang="en-US" dirty="0"/>
              <a:t>&amp;  Journal </a:t>
            </a:r>
            <a:r>
              <a:rPr lang="en-US" dirty="0" smtClean="0"/>
              <a:t>digitization, </a:t>
            </a:r>
            <a:r>
              <a:rPr lang="en-US" dirty="0"/>
              <a:t>rare </a:t>
            </a:r>
            <a:r>
              <a:rPr lang="en-US" dirty="0" smtClean="0"/>
              <a:t>materials, 3D Objects, Posters </a:t>
            </a:r>
            <a:r>
              <a:rPr lang="en-US" dirty="0"/>
              <a:t>&amp; </a:t>
            </a:r>
            <a:r>
              <a:rPr lang="en-US" dirty="0" smtClean="0"/>
              <a:t>Maps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Audio and </a:t>
            </a:r>
            <a:r>
              <a:rPr lang="en-US" dirty="0" smtClean="0"/>
              <a:t>Video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200" dirty="0" smtClean="0">
              <a:hlinkClick r:id="rId2"/>
            </a:endParaRPr>
          </a:p>
          <a:p>
            <a:pPr marL="0" indent="0">
              <a:buNone/>
            </a:pPr>
            <a:endParaRPr lang="en-US" sz="2200" dirty="0">
              <a:hlinkClick r:id="rId2"/>
            </a:endParaRPr>
          </a:p>
          <a:p>
            <a:pPr marL="0" indent="0">
              <a:buNone/>
            </a:pPr>
            <a:endParaRPr lang="en-US" sz="2200" dirty="0" smtClean="0">
              <a:hlinkClick r:id=""/>
            </a:endParaRPr>
          </a:p>
        </p:txBody>
      </p:sp>
      <p:pic>
        <p:nvPicPr>
          <p:cNvPr id="5" name="Picture 2" descr="C:\Users\R_U15\Desktop\FacultyDigitizationServices\dwsdigla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399"/>
            <a:ext cx="3200400" cy="213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R_U15\Desktop\FacultyDigitizationServices\epsonscann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4114803"/>
            <a:ext cx="32385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3615" y="381000"/>
            <a:ext cx="8470268" cy="1077184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algn="ctr"/>
            <a:r>
              <a:rPr lang="en-US" sz="3200" dirty="0" err="1" smtClean="0"/>
              <a:t>Alkek</a:t>
            </a:r>
            <a:r>
              <a:rPr lang="en-US" sz="3200" dirty="0" smtClean="0"/>
              <a:t> Digitization Lab</a:t>
            </a:r>
            <a:endParaRPr lang="en-US" sz="3200" dirty="0"/>
          </a:p>
          <a:p>
            <a:pPr algn="ctr"/>
            <a:r>
              <a:rPr lang="en-US" sz="3200" dirty="0" smtClean="0"/>
              <a:t>Spectrum of Hardware &amp; Software Possibilities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86200"/>
            <a:ext cx="1204118" cy="180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33118" y="59507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Jeremy Moore, Digital Media Specialist, Todd Peters, Head of Digital and Web Services</a:t>
            </a:r>
          </a:p>
        </p:txBody>
      </p:sp>
    </p:spTree>
    <p:extLst>
      <p:ext uri="{BB962C8B-B14F-4D97-AF65-F5344CB8AC3E}">
        <p14:creationId xmlns:p14="http://schemas.microsoft.com/office/powerpoint/2010/main" val="148580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9352" y="387661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Digital &amp; Web Services FY15/FY16</a:t>
            </a:r>
            <a:endParaRPr lang="en-US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407664" y="2209800"/>
            <a:ext cx="5736336" cy="46482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Digitization Projects FY15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100" dirty="0" smtClean="0"/>
              <a:t>(</a:t>
            </a:r>
            <a:r>
              <a:rPr lang="en-US" sz="2100" dirty="0" err="1" smtClean="0">
                <a:hlinkClick r:id="rId2"/>
              </a:rPr>
              <a:t>Pedagogs</a:t>
            </a:r>
            <a:r>
              <a:rPr lang="en-US" sz="2100" dirty="0"/>
              <a:t> </a:t>
            </a:r>
            <a:r>
              <a:rPr lang="en-US" sz="2100" dirty="0" smtClean="0"/>
              <a:t>University Yearbooks 1900-2000’s, Cormac McCarthy’s Blood Meridian,  </a:t>
            </a:r>
            <a:r>
              <a:rPr lang="en-US" sz="2100" dirty="0" err="1" smtClean="0"/>
              <a:t>Wittliff</a:t>
            </a:r>
            <a:r>
              <a:rPr lang="en-US" sz="2100" dirty="0" smtClean="0"/>
              <a:t>,  </a:t>
            </a:r>
            <a:r>
              <a:rPr lang="en-US" sz="2100" dirty="0" smtClean="0">
                <a:hlinkClick r:id="rId3"/>
              </a:rPr>
              <a:t>Santiago </a:t>
            </a:r>
            <a:r>
              <a:rPr lang="en-US" sz="2100" dirty="0" err="1" smtClean="0">
                <a:hlinkClick r:id="rId3"/>
              </a:rPr>
              <a:t>Tafolla</a:t>
            </a:r>
            <a:r>
              <a:rPr lang="en-US" sz="2100" dirty="0" smtClean="0"/>
              <a:t>: Mexican Amer. Confederate Soldier)</a:t>
            </a:r>
          </a:p>
          <a:p>
            <a:r>
              <a:rPr lang="en-US" sz="2400" b="1" dirty="0" smtClean="0"/>
              <a:t>FY16 Expansion into Multimedia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900" dirty="0" smtClean="0"/>
              <a:t>(Oral History and Video Projects:, Lonesome Dove Dailies, Austin Film Festival Videos)</a:t>
            </a:r>
          </a:p>
          <a:p>
            <a:r>
              <a:rPr lang="en-US" sz="2200" b="1" dirty="0" smtClean="0"/>
              <a:t>FY16 Digital Preservation Projects </a:t>
            </a:r>
            <a:br>
              <a:rPr lang="en-US" sz="2200" b="1" dirty="0" smtClean="0"/>
            </a:br>
            <a:r>
              <a:rPr lang="en-US" sz="1900" dirty="0" smtClean="0"/>
              <a:t>(</a:t>
            </a:r>
            <a:r>
              <a:rPr lang="en-US" sz="1900" dirty="0" err="1" smtClean="0"/>
              <a:t>Duraspace</a:t>
            </a:r>
            <a:r>
              <a:rPr lang="en-US" sz="1900" dirty="0" smtClean="0"/>
              <a:t>/DPN, New Committee on Digital Preservation)</a:t>
            </a:r>
            <a:endParaRPr lang="en-US" sz="1900" dirty="0"/>
          </a:p>
        </p:txBody>
      </p:sp>
      <p:pic>
        <p:nvPicPr>
          <p:cNvPr id="6" name="Picture 2" descr="C:\Users\R_U15\Desktop\Tafol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48802"/>
            <a:ext cx="3124200" cy="458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371600" cy="191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09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348</Words>
  <Application>Microsoft Office PowerPoint</Application>
  <PresentationFormat>On-screen Show (4:3)</PresentationFormat>
  <Paragraphs>118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Collections and Digital Services  Upcoming Initiatives, Continuing Projects and Larger Trajectories </vt:lpstr>
      <vt:lpstr>Hybrid Research Tools  (Pilot Year 2)  SAAS + Content Database  </vt:lpstr>
      <vt:lpstr>Online Library Resources</vt:lpstr>
      <vt:lpstr>PowerPoint Presentation</vt:lpstr>
      <vt:lpstr>Percent Increase in Article Citations by Discipline with Open Access Online Availability</vt:lpstr>
      <vt:lpstr>Digitization Services for Faculty</vt:lpstr>
      <vt:lpstr>Research Project Digitization</vt:lpstr>
      <vt:lpstr>PowerPoint Presentation</vt:lpstr>
      <vt:lpstr>Digital &amp; Web Services FY15/FY16</vt:lpstr>
      <vt:lpstr>Upcoming 3D Printer Services  Infrastructure Pilot 2016 </vt:lpstr>
      <vt:lpstr>TXU 3D Printing Landscape Cost vs. Quality</vt:lpstr>
      <vt:lpstr>Data Management Repository Initiative Sept. 2015 -  2016 </vt:lpstr>
      <vt:lpstr>Questions</vt:lpstr>
      <vt:lpstr>Further Open Access References/Bibliography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58</cp:revision>
  <dcterms:created xsi:type="dcterms:W3CDTF">2015-09-04T18:27:49Z</dcterms:created>
  <dcterms:modified xsi:type="dcterms:W3CDTF">2015-10-02T15:16:54Z</dcterms:modified>
</cp:coreProperties>
</file>