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2" r:id="rId5"/>
    <p:sldId id="266" r:id="rId6"/>
    <p:sldId id="264" r:id="rId7"/>
    <p:sldId id="265" r:id="rId8"/>
    <p:sldId id="284" r:id="rId9"/>
    <p:sldId id="283" r:id="rId10"/>
    <p:sldId id="263" r:id="rId11"/>
    <p:sldId id="278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5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E4B78-100B-42AD-B21E-B171D13CB843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19085-8B47-4635-BFA5-8514BC22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2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9085-8B47-4635-BFA5-8514BC22A8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4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9085-8B47-4635-BFA5-8514BC22A8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9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5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3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7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3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24A1-90B4-451D-9FE6-7BCDC03060C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2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youtube.com/watch?feature=player_profilepage&amp;v=2Q1MtnGf5no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nextengine.com/products/multidrive/demo" TargetMode="External"/><Relationship Id="rId9" Type="http://schemas.openxmlformats.org/officeDocument/2006/relationships/hyperlink" Target="https://www.youtube.com/watch?v=NYgCh7EYSz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_V_67NtKcQ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inyurl.com/mgkkc6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8dLUbfyzj4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3D Printer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Learning Commons Selection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Background Process Overview 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1168" y="5486400"/>
            <a:ext cx="58674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Texas State University</a:t>
            </a:r>
            <a:br>
              <a:rPr lang="en-US" sz="1800" dirty="0" smtClean="0"/>
            </a:br>
            <a:r>
              <a:rPr lang="en-US" sz="1800" dirty="0" smtClean="0"/>
              <a:t>2015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15" y="3124200"/>
            <a:ext cx="1404937" cy="214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1click3dprint.com/wp-content/uploads/2014/10/bkg_cube_colors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26881"/>
            <a:ext cx="2743200" cy="17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2" y="3142488"/>
            <a:ext cx="2584425" cy="212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 From Scenarios &amp; Discussion</a:t>
            </a:r>
            <a:br>
              <a:rPr lang="en-US" sz="3600" b="1" dirty="0" smtClean="0"/>
            </a:br>
            <a:r>
              <a:rPr lang="en-US" sz="3600" b="1" dirty="0" smtClean="0"/>
              <a:t>Generated Desired 3D Printer Parameters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Speed</a:t>
            </a:r>
            <a:r>
              <a:rPr lang="en-US" dirty="0" smtClean="0"/>
              <a:t> of 3D Printer</a:t>
            </a:r>
          </a:p>
          <a:p>
            <a:r>
              <a:rPr lang="en-US" b="1" dirty="0" smtClean="0"/>
              <a:t>Resolution</a:t>
            </a:r>
            <a:r>
              <a:rPr lang="en-US" dirty="0" smtClean="0"/>
              <a:t> (How finely the printer prints)</a:t>
            </a:r>
          </a:p>
          <a:p>
            <a:r>
              <a:rPr lang="en-US" b="1" dirty="0" smtClean="0"/>
              <a:t>Cost</a:t>
            </a:r>
            <a:r>
              <a:rPr lang="en-US" dirty="0" smtClean="0"/>
              <a:t> (Budgetary implications of 15k)</a:t>
            </a:r>
          </a:p>
          <a:p>
            <a:r>
              <a:rPr lang="en-US" b="1" dirty="0" smtClean="0"/>
              <a:t>Safety</a:t>
            </a:r>
            <a:r>
              <a:rPr lang="en-US" dirty="0" smtClean="0"/>
              <a:t> (Biodegradable Filament, APL, Ventilation)</a:t>
            </a:r>
          </a:p>
          <a:p>
            <a:r>
              <a:rPr lang="en-US" b="1" dirty="0" smtClean="0"/>
              <a:t>Congruence</a:t>
            </a:r>
            <a:r>
              <a:rPr lang="en-US" dirty="0" smtClean="0"/>
              <a:t> with other University/Library Setups</a:t>
            </a:r>
          </a:p>
          <a:p>
            <a:r>
              <a:rPr lang="en-US" b="1" dirty="0" smtClean="0"/>
              <a:t>Caveats: </a:t>
            </a:r>
            <a:r>
              <a:rPr lang="en-US" dirty="0" smtClean="0"/>
              <a:t>(1) </a:t>
            </a:r>
            <a:r>
              <a:rPr lang="en-US" dirty="0" smtClean="0"/>
              <a:t>3D Printer/Scanner 1 </a:t>
            </a:r>
            <a:r>
              <a:rPr lang="en-US" dirty="0"/>
              <a:t>extra </a:t>
            </a:r>
            <a:r>
              <a:rPr lang="en-US" dirty="0" smtClean="0"/>
              <a:t>Extruder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21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8650" y="1251019"/>
            <a:ext cx="47244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hlinkClick r:id="rId3"/>
              </a:rPr>
              <a:t>Makerbot</a:t>
            </a:r>
            <a:r>
              <a:rPr lang="en-US" b="1" dirty="0">
                <a:hlinkClick r:id="rId3"/>
              </a:rPr>
              <a:t> Replicator Z18   </a:t>
            </a:r>
            <a:r>
              <a:rPr lang="en-US" dirty="0"/>
              <a:t>	         </a:t>
            </a:r>
            <a:r>
              <a:rPr lang="en-US" dirty="0" smtClean="0"/>
              <a:t>    </a:t>
            </a:r>
            <a:r>
              <a:rPr lang="en-US" dirty="0"/>
              <a:t>$ </a:t>
            </a:r>
            <a:r>
              <a:rPr lang="en-US" dirty="0" smtClean="0"/>
              <a:t>5,602.54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Makerbot</a:t>
            </a:r>
            <a:r>
              <a:rPr lang="en-US" dirty="0"/>
              <a:t> Cart                      	                </a:t>
            </a:r>
            <a:r>
              <a:rPr lang="en-US" dirty="0" smtClean="0"/>
              <a:t>   964.87 Extra </a:t>
            </a:r>
            <a:r>
              <a:rPr lang="en-US" dirty="0"/>
              <a:t>Extruder (Print Head)    	 	</a:t>
            </a:r>
            <a:r>
              <a:rPr lang="en-US" dirty="0" smtClean="0"/>
              <a:t>  172.92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/>
              <a:t>2 Year Protection Plan          	                </a:t>
            </a:r>
            <a:r>
              <a:rPr lang="en-US" u="sng" dirty="0" smtClean="0"/>
              <a:t>1,224.40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Subtotal:		               	 </a:t>
            </a:r>
            <a:r>
              <a:rPr lang="en-US" b="1" dirty="0" smtClean="0"/>
              <a:t>              $7964.73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 </a:t>
            </a:r>
            <a:r>
              <a:rPr lang="en-US" dirty="0" smtClean="0"/>
              <a:t>Repurposed Computers		     $0.00</a:t>
            </a:r>
          </a:p>
          <a:p>
            <a:r>
              <a:rPr lang="en-US" b="1" dirty="0" smtClean="0"/>
              <a:t>Next </a:t>
            </a:r>
            <a:r>
              <a:rPr lang="en-US" b="1" dirty="0"/>
              <a:t>Engine 3D Scanner         </a:t>
            </a:r>
            <a:r>
              <a:rPr lang="en-US" dirty="0"/>
              <a:t>		</a:t>
            </a:r>
            <a:r>
              <a:rPr lang="en-US" dirty="0" smtClean="0"/>
              <a:t>2,795.00</a:t>
            </a:r>
            <a:br>
              <a:rPr lang="en-US" dirty="0" smtClean="0"/>
            </a:br>
            <a:r>
              <a:rPr lang="en-US" dirty="0" smtClean="0"/>
              <a:t>3D Scanner 3 Year Extended Warranty      295.00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Next Engine </a:t>
            </a:r>
            <a:r>
              <a:rPr lang="en-US" dirty="0" err="1" smtClean="0">
                <a:hlinkClick r:id="rId4"/>
              </a:rPr>
              <a:t>MultiDrive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895.00</a:t>
            </a:r>
            <a:br>
              <a:rPr lang="en-US" dirty="0" smtClean="0"/>
            </a:br>
            <a:r>
              <a:rPr lang="en-US" dirty="0" smtClean="0"/>
              <a:t>HD Pro Scanner Software		    995.00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20 </a:t>
            </a:r>
            <a:r>
              <a:rPr lang="en-US" dirty="0"/>
              <a:t>Spools </a:t>
            </a:r>
            <a:r>
              <a:rPr lang="en-US" dirty="0" smtClean="0"/>
              <a:t>of Filament</a:t>
            </a:r>
            <a:r>
              <a:rPr lang="en-US" dirty="0"/>
              <a:t>	   </a:t>
            </a:r>
            <a:r>
              <a:rPr lang="en-US" dirty="0" smtClean="0"/>
              <a:t>                   267.12</a:t>
            </a:r>
            <a:endParaRPr lang="en-US" dirty="0"/>
          </a:p>
          <a:p>
            <a:r>
              <a:rPr lang="en-US" b="1" dirty="0" err="1" smtClean="0"/>
              <a:t>Sketchup</a:t>
            </a:r>
            <a:r>
              <a:rPr lang="en-US" b="1" dirty="0" smtClean="0"/>
              <a:t> </a:t>
            </a:r>
            <a:r>
              <a:rPr lang="en-US" b="1" dirty="0"/>
              <a:t>Pro – 2015 </a:t>
            </a:r>
            <a:r>
              <a:rPr lang="en-US" dirty="0"/>
              <a:t>(Commercial)	   </a:t>
            </a:r>
            <a:r>
              <a:rPr lang="en-US" dirty="0" smtClean="0"/>
              <a:t> 590.00</a:t>
            </a:r>
          </a:p>
          <a:p>
            <a:r>
              <a:rPr lang="en-US" b="1" dirty="0"/>
              <a:t>1 Rhino 3D </a:t>
            </a:r>
            <a:r>
              <a:rPr lang="en-US" b="1" dirty="0" smtClean="0"/>
              <a:t>License</a:t>
            </a: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	  	   </a:t>
            </a:r>
            <a:r>
              <a:rPr lang="en-US" dirty="0" smtClean="0"/>
              <a:t> 799.00</a:t>
            </a:r>
            <a:br>
              <a:rPr lang="en-US" dirty="0" smtClean="0"/>
            </a:br>
            <a:r>
              <a:rPr lang="en-US" u="sng" dirty="0" smtClean="0"/>
              <a:t>LC 1200 Line Conditioner		    125.00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Subtotal</a:t>
            </a:r>
            <a:r>
              <a:rPr lang="en-US" b="1" dirty="0"/>
              <a:t>:			</a:t>
            </a:r>
            <a:r>
              <a:rPr lang="en-US" b="1" dirty="0" smtClean="0"/>
              <a:t>                 $6771.12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	</a:t>
            </a:r>
          </a:p>
          <a:p>
            <a:r>
              <a:rPr lang="en-US" sz="2000" b="1" dirty="0"/>
              <a:t>Grand Total (Est):		      </a:t>
            </a:r>
            <a:r>
              <a:rPr lang="en-US" sz="2000" b="1" dirty="0" smtClean="0"/>
              <a:t>    $14,725.85</a:t>
            </a:r>
            <a:r>
              <a:rPr lang="en-US" sz="2400" b="1" dirty="0"/>
              <a:t>	</a:t>
            </a:r>
            <a:r>
              <a:rPr lang="en-US" dirty="0"/>
              <a:t>			</a:t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533400" y="2689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Final 3D Printer/Scanner Setup Recommendation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194" y="1212919"/>
            <a:ext cx="1657735" cy="15946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" y="1212919"/>
            <a:ext cx="2290095" cy="2847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98" y="4774200"/>
            <a:ext cx="4321467" cy="2083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8" y="2933699"/>
            <a:ext cx="1323725" cy="1728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5698" y="4181889"/>
            <a:ext cx="103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9"/>
              </a:rPr>
              <a:t>Z18 Intro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</a:t>
            </a:r>
            <a:r>
              <a:rPr lang="en-US" dirty="0" smtClean="0"/>
              <a:t>Steps</a:t>
            </a:r>
            <a:br>
              <a:rPr lang="en-US" dirty="0" smtClean="0"/>
            </a:br>
            <a:r>
              <a:rPr lang="en-US" sz="2700" b="1" dirty="0" smtClean="0"/>
              <a:t>(Purchase</a:t>
            </a:r>
            <a:r>
              <a:rPr lang="en-US" sz="2700" b="1" smtClean="0"/>
              <a:t>, Summer </a:t>
            </a:r>
            <a:r>
              <a:rPr lang="en-US" sz="2700" b="1" dirty="0" smtClean="0"/>
              <a:t>Set-up, Fall Semester </a:t>
            </a:r>
            <a:r>
              <a:rPr lang="en-US" sz="2700" b="1" dirty="0" smtClean="0"/>
              <a:t>L</a:t>
            </a:r>
            <a:r>
              <a:rPr lang="en-US" sz="2700" b="1" dirty="0" smtClean="0"/>
              <a:t>unch)</a:t>
            </a:r>
            <a:endParaRPr lang="en-US" sz="2700" b="1" dirty="0"/>
          </a:p>
        </p:txBody>
      </p:sp>
      <p:pic>
        <p:nvPicPr>
          <p:cNvPr id="1026" name="Picture 2" descr="C:\Users\R_U15\Desktop\3DPrinterL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267200" cy="281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5486400"/>
            <a:ext cx="2645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Assessment </a:t>
            </a:r>
            <a:r>
              <a:rPr lang="en-US" dirty="0"/>
              <a:t>&amp; Evaluation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>
                <a:hlinkClick r:id="rId3"/>
              </a:rPr>
              <a:t>3D Printer Lab Possibility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83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Two 3D Printer Subcommittees Formed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3D Printer Selection Subcommittee #</a:t>
            </a:r>
            <a:r>
              <a:rPr lang="en-US" b="1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Recommend 3D printer, surrounding </a:t>
            </a:r>
            <a:r>
              <a:rPr lang="en-US" dirty="0"/>
              <a:t>e</a:t>
            </a:r>
            <a:r>
              <a:rPr lang="en-US" dirty="0" smtClean="0"/>
              <a:t>quipment, possibly 3D scanner, software, filament</a:t>
            </a:r>
          </a:p>
          <a:p>
            <a:endParaRPr lang="en-US" dirty="0"/>
          </a:p>
          <a:p>
            <a:r>
              <a:rPr lang="en-US" sz="2800" b="1" dirty="0" smtClean="0"/>
              <a:t>3D Printer </a:t>
            </a:r>
            <a:r>
              <a:rPr lang="en-US" sz="2800" b="1" dirty="0" smtClean="0"/>
              <a:t>Policy/Procedures </a:t>
            </a:r>
            <a:r>
              <a:rPr lang="en-US" sz="2800" b="1" dirty="0" smtClean="0"/>
              <a:t>Subcommittee #</a:t>
            </a:r>
            <a:r>
              <a:rPr lang="en-US" sz="2800" b="1" dirty="0" smtClean="0"/>
              <a:t>2</a:t>
            </a:r>
            <a:r>
              <a:rPr lang="en-US" sz="2800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Develop policies, procedures, library space allocation and human resource infrastructure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3D Printer Selection </a:t>
            </a:r>
            <a:r>
              <a:rPr lang="en-US" sz="3600" b="1" dirty="0" smtClean="0"/>
              <a:t>Meeting </a:t>
            </a:r>
            <a:r>
              <a:rPr lang="en-US" sz="3600" b="1" dirty="0" smtClean="0"/>
              <a:t>Timelines</a:t>
            </a:r>
            <a:br>
              <a:rPr lang="en-US" sz="3600" b="1" dirty="0" smtClean="0"/>
            </a:br>
            <a:r>
              <a:rPr lang="en-US" sz="3600" b="1" dirty="0" smtClean="0"/>
              <a:t>April – May 2015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April </a:t>
            </a:r>
            <a:r>
              <a:rPr lang="en-US" b="1" dirty="0"/>
              <a:t>13, </a:t>
            </a:r>
            <a:r>
              <a:rPr lang="en-US" b="1" dirty="0" smtClean="0"/>
              <a:t>2015</a:t>
            </a:r>
            <a:r>
              <a:rPr lang="en-US" dirty="0" smtClean="0"/>
              <a:t>,Subgroup </a:t>
            </a:r>
            <a:r>
              <a:rPr lang="en-US" dirty="0"/>
              <a:t>Charge and </a:t>
            </a:r>
            <a:r>
              <a:rPr lang="en-US" dirty="0" smtClean="0"/>
              <a:t>Overview </a:t>
            </a:r>
            <a:endParaRPr lang="en-US" dirty="0"/>
          </a:p>
          <a:p>
            <a:r>
              <a:rPr lang="en-US" b="1" dirty="0" smtClean="0"/>
              <a:t>April </a:t>
            </a:r>
            <a:r>
              <a:rPr lang="en-US" b="1" dirty="0"/>
              <a:t>23rd</a:t>
            </a:r>
            <a:r>
              <a:rPr lang="en-US" dirty="0"/>
              <a:t>, </a:t>
            </a:r>
            <a:r>
              <a:rPr lang="en-US" dirty="0" smtClean="0"/>
              <a:t>3D </a:t>
            </a:r>
            <a:r>
              <a:rPr lang="en-US" dirty="0"/>
              <a:t>Printer </a:t>
            </a:r>
            <a:r>
              <a:rPr lang="en-US" dirty="0" smtClean="0"/>
              <a:t>Selection </a:t>
            </a:r>
            <a:r>
              <a:rPr lang="en-US" dirty="0" smtClean="0"/>
              <a:t>Discussion</a:t>
            </a:r>
            <a:endParaRPr lang="en-US" dirty="0"/>
          </a:p>
          <a:p>
            <a:r>
              <a:rPr lang="en-US" b="1" dirty="0" smtClean="0"/>
              <a:t>May </a:t>
            </a:r>
            <a:r>
              <a:rPr lang="en-US" b="1" dirty="0"/>
              <a:t>7</a:t>
            </a:r>
            <a:r>
              <a:rPr lang="en-US" baseline="30000" dirty="0" smtClean="0"/>
              <a:t> </a:t>
            </a:r>
            <a:r>
              <a:rPr lang="en-US" dirty="0"/>
              <a:t> </a:t>
            </a:r>
            <a:r>
              <a:rPr lang="en-US" dirty="0" smtClean="0"/>
              <a:t>Joint Subgroups Meeting</a:t>
            </a:r>
          </a:p>
          <a:p>
            <a:r>
              <a:rPr lang="en-US" b="1" dirty="0" smtClean="0"/>
              <a:t>May 8</a:t>
            </a:r>
            <a:r>
              <a:rPr lang="en-US" dirty="0" smtClean="0"/>
              <a:t> Final Discussion/Decision making</a:t>
            </a:r>
            <a:endParaRPr lang="en-US" dirty="0"/>
          </a:p>
          <a:p>
            <a:r>
              <a:rPr lang="en-US" b="1" dirty="0" smtClean="0"/>
              <a:t>May </a:t>
            </a:r>
            <a:r>
              <a:rPr lang="en-US" b="1" dirty="0"/>
              <a:t>15</a:t>
            </a:r>
            <a:r>
              <a:rPr lang="en-US" dirty="0"/>
              <a:t> Recommendation </a:t>
            </a:r>
            <a:r>
              <a:rPr lang="en-US" dirty="0" smtClean="0"/>
              <a:t>shared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p</a:t>
            </a:r>
            <a:r>
              <a:rPr lang="en-US" dirty="0" smtClean="0"/>
              <a:t>olicy </a:t>
            </a:r>
            <a:r>
              <a:rPr lang="en-US" dirty="0" smtClean="0"/>
              <a:t>subgroup</a:t>
            </a:r>
          </a:p>
          <a:p>
            <a:r>
              <a:rPr lang="en-US" b="1" dirty="0" smtClean="0"/>
              <a:t>May </a:t>
            </a:r>
            <a:r>
              <a:rPr lang="en-US" b="1" dirty="0" smtClean="0"/>
              <a:t>21 Joint Meeting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exchange </a:t>
            </a:r>
            <a:r>
              <a:rPr lang="en-US" dirty="0" smtClean="0"/>
              <a:t>feedback/finalize </a:t>
            </a:r>
            <a:r>
              <a:rPr lang="en-US" dirty="0" smtClean="0"/>
              <a:t>discussion</a:t>
            </a:r>
          </a:p>
          <a:p>
            <a:r>
              <a:rPr lang="en-US" b="1" dirty="0" smtClean="0"/>
              <a:t>June  </a:t>
            </a:r>
            <a:r>
              <a:rPr lang="en-US" dirty="0" smtClean="0"/>
              <a:t>3D Printer Purchase  </a:t>
            </a:r>
            <a:endParaRPr lang="en-US" dirty="0" smtClean="0"/>
          </a:p>
          <a:p>
            <a:r>
              <a:rPr lang="en-US" b="1" dirty="0" smtClean="0"/>
              <a:t>July- </a:t>
            </a:r>
            <a:r>
              <a:rPr lang="en-US" b="1" dirty="0" smtClean="0"/>
              <a:t>August  </a:t>
            </a:r>
            <a:r>
              <a:rPr lang="en-US" dirty="0" smtClean="0"/>
              <a:t>Printer/Supplies/Lab Set-up </a:t>
            </a:r>
            <a:endParaRPr lang="en-US" b="1" dirty="0"/>
          </a:p>
          <a:p>
            <a:r>
              <a:rPr lang="en-US" b="1" dirty="0" smtClean="0"/>
              <a:t>Fall </a:t>
            </a:r>
            <a:r>
              <a:rPr lang="en-US" b="1" dirty="0"/>
              <a:t>Semester </a:t>
            </a:r>
            <a:r>
              <a:rPr lang="en-US" b="1" dirty="0" smtClean="0"/>
              <a:t>2015 Launch New 3D Printing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8"/>
            <a:ext cx="8153400" cy="1470025"/>
          </a:xfrm>
        </p:spPr>
        <p:txBody>
          <a:bodyPr>
            <a:normAutofit/>
          </a:bodyPr>
          <a:lstStyle/>
          <a:p>
            <a:r>
              <a:rPr lang="en-US" sz="3200" b="1" dirty="0"/>
              <a:t>Review Environmental Scan </a:t>
            </a:r>
            <a:r>
              <a:rPr lang="en-US" sz="3200" b="1" dirty="0" smtClean="0"/>
              <a:t>Use Case Scenarios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(No Need to Reinvent the Wheel)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b="1" dirty="0" smtClean="0"/>
              <a:t>Full Report</a:t>
            </a:r>
            <a:r>
              <a:rPr lang="en-US" sz="2400" b="1" dirty="0"/>
              <a:t>: </a:t>
            </a:r>
            <a:r>
              <a:rPr lang="en-US" sz="2400" b="1" dirty="0" smtClean="0"/>
              <a:t> </a:t>
            </a:r>
            <a:r>
              <a:rPr lang="en-US" sz="2400" b="1" dirty="0" smtClean="0">
                <a:hlinkClick r:id="rId2"/>
              </a:rPr>
              <a:t>http</a:t>
            </a:r>
            <a:r>
              <a:rPr lang="en-US" sz="2400" b="1" dirty="0">
                <a:hlinkClick r:id="rId2"/>
              </a:rPr>
              <a:t>://</a:t>
            </a:r>
            <a:r>
              <a:rPr lang="en-US" sz="2400" b="1" dirty="0" smtClean="0">
                <a:hlinkClick r:id="rId2"/>
              </a:rPr>
              <a:t>tinyurl.com/mgkkc6e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362206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Background: Six Areas Visited on Campus December 2014 – January 2015, Four with 3D Printers ranging in size from a couple hundred dollars to half million dollar set ups. Two </a:t>
            </a:r>
            <a:r>
              <a:rPr lang="en-US" dirty="0" smtClean="0"/>
              <a:t>others departments wishing </a:t>
            </a:r>
            <a:r>
              <a:rPr lang="en-US" dirty="0" smtClean="0"/>
              <a:t>to explore this technology further.  Areas: 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AutoNum type="arabicParenR"/>
            </a:pPr>
            <a:r>
              <a:rPr lang="en-US" b="1" dirty="0" smtClean="0"/>
              <a:t>Educational Technology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Art &amp; Design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Engineering/Engineering Technology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Forensic Anthropology</a:t>
            </a:r>
          </a:p>
          <a:p>
            <a:endParaRPr lang="en-US" b="1" dirty="0" smtClean="0"/>
          </a:p>
          <a:p>
            <a:pPr marL="342900" indent="-342900">
              <a:buAutoNum type="arabicParenR"/>
            </a:pPr>
            <a:r>
              <a:rPr lang="en-US" b="1" dirty="0" smtClean="0"/>
              <a:t>Geography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STEM Education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15552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4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TXU 3D Printer Landscape Review</a:t>
            </a:r>
            <a:endParaRPr lang="en-US" sz="3600" b="1" dirty="0"/>
          </a:p>
        </p:txBody>
      </p:sp>
      <p:pic>
        <p:nvPicPr>
          <p:cNvPr id="3074" name="Picture 2" descr="C:\Users\R_U15\Desktop\3DPrinterChargeInvestigation\3DPrintersNotes\Anthropology\IMG_20141219_110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09" y="2104054"/>
            <a:ext cx="1884136" cy="222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_U15\Desktop\3DPrinterChargeInvestigation\3DPrintersNotes\Anthropology\IMG_20141219_111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72767"/>
            <a:ext cx="2260683" cy="285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_U15\Desktop\3DPrinterChargeInvestigation\3DPrintersNotes\Education\IMG_20150106_1332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4055"/>
            <a:ext cx="3874333" cy="22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983" y="4876800"/>
            <a:ext cx="3228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End </a:t>
            </a:r>
            <a:r>
              <a:rPr lang="en-US" dirty="0" smtClean="0"/>
              <a:t>– Education </a:t>
            </a:r>
            <a:br>
              <a:rPr lang="en-US" dirty="0" smtClean="0"/>
            </a:br>
            <a:r>
              <a:rPr lang="en-US" dirty="0" smtClean="0"/>
              <a:t>&lt; $ 2000.00 – </a:t>
            </a:r>
            <a:r>
              <a:rPr lang="en-US" dirty="0" smtClean="0">
                <a:hlinkClick r:id="rId6"/>
              </a:rPr>
              <a:t>Primarily Geared to Future K-12 Teachers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8192" y="4876800"/>
            <a:ext cx="3407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High End </a:t>
            </a:r>
            <a:r>
              <a:rPr lang="en-US" dirty="0" smtClean="0"/>
              <a:t>– Forensic Anthropology,</a:t>
            </a:r>
          </a:p>
          <a:p>
            <a:pPr algn="ctr"/>
            <a:r>
              <a:rPr lang="en-US" dirty="0" smtClean="0"/>
              <a:t>~$ 1,500,000.00 Set-up </a:t>
            </a:r>
            <a:br>
              <a:rPr lang="en-US" dirty="0" smtClean="0"/>
            </a:br>
            <a:r>
              <a:rPr lang="en-US" dirty="0" smtClean="0"/>
              <a:t>(800,000.00 Scanner)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006224" y="3228835"/>
            <a:ext cx="1828800" cy="80519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90166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TXU 3D Printing Landscape Needs Assessment</a:t>
            </a:r>
            <a:br>
              <a:rPr lang="en-US" sz="2800" b="1" dirty="0" smtClean="0"/>
            </a:br>
            <a:r>
              <a:rPr lang="en-US" sz="2800" b="1" dirty="0" smtClean="0"/>
              <a:t>Cost vs. Quality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15240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5696712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7275" y="2509009"/>
            <a:ext cx="1169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3D Printer</a:t>
            </a:r>
            <a:br>
              <a:rPr lang="en-US" sz="1600" b="1" dirty="0" smtClean="0"/>
            </a:br>
            <a:r>
              <a:rPr lang="en-US" sz="1600" b="1" dirty="0" smtClean="0"/>
              <a:t>Cost in USD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44446" y="6096008"/>
            <a:ext cx="225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3D Printer Quality</a:t>
            </a:r>
            <a:br>
              <a:rPr lang="en-US" b="1" dirty="0" smtClean="0"/>
            </a:br>
            <a:r>
              <a:rPr lang="en-US" b="1" dirty="0" smtClean="0"/>
              <a:t>Resolution and Speed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5061" y="213967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5061" y="300481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23" y="1520952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100,000+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810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3108" y="46512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551204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95400" y="5181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76600" y="4267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05800" y="134721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4200" y="235661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7" y="3589883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4278649" y="5181600"/>
            <a:ext cx="1905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67200" y="5257800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Quality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03590" y="5257800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29000" y="4495800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 &amp; Design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27648" y="3493316"/>
            <a:ext cx="2013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Library Makerspace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11263" y="2524250"/>
            <a:ext cx="193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Engineering, STEM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839022" y="1524000"/>
            <a:ext cx="1208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Forensic</a:t>
            </a:r>
            <a:br>
              <a:rPr lang="en-US" sz="1400" b="1" dirty="0" smtClean="0"/>
            </a:br>
            <a:r>
              <a:rPr lang="en-US" sz="1400" b="1" dirty="0" smtClean="0"/>
              <a:t>Anthropology</a:t>
            </a:r>
            <a:endParaRPr lang="en-US" sz="14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447800" y="3189476"/>
            <a:ext cx="0" cy="805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8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Closest TXU Learning Commons Analogue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 </a:t>
            </a:r>
            <a:r>
              <a:rPr lang="en-US" sz="3600" b="1" dirty="0" smtClean="0"/>
              <a:t>Art &amp; Design Lab </a:t>
            </a:r>
            <a:endParaRPr lang="en-US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362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MakerBot Replicator 2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3982927"/>
            <a:ext cx="20669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67100"/>
            <a:ext cx="2057400" cy="139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4" y="1667100"/>
            <a:ext cx="22252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Makerbot</a:t>
            </a:r>
            <a:r>
              <a:rPr lang="en-US" b="1" dirty="0" smtClean="0"/>
              <a:t> Replicator</a:t>
            </a:r>
            <a:br>
              <a:rPr lang="en-US" b="1" dirty="0" smtClean="0"/>
            </a:br>
            <a:r>
              <a:rPr lang="en-US" dirty="0" smtClean="0"/>
              <a:t>3000.00</a:t>
            </a:r>
            <a:br>
              <a:rPr lang="en-US" dirty="0" smtClean="0"/>
            </a:br>
            <a:r>
              <a:rPr lang="en-US" b="1" dirty="0" smtClean="0"/>
              <a:t>Software: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Rhino (25 Copies, 119</a:t>
            </a:r>
            <a:br>
              <a:rPr lang="en-US" dirty="0" smtClean="0"/>
            </a:br>
            <a:r>
              <a:rPr lang="en-US" dirty="0" err="1" smtClean="0"/>
              <a:t>Alkek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 smtClean="0"/>
              <a:t>Sketchup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1735143"/>
            <a:ext cx="1262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Makerbot</a:t>
            </a:r>
            <a:endParaRPr lang="en-US" dirty="0" smtClean="0"/>
          </a:p>
          <a:p>
            <a:r>
              <a:rPr lang="en-US" b="1" dirty="0" smtClean="0"/>
              <a:t>3D Scanner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800.00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00327" y="4208187"/>
            <a:ext cx="24443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Replicator </a:t>
            </a:r>
            <a:r>
              <a:rPr lang="en-US" b="1" dirty="0" smtClean="0"/>
              <a:t>2X</a:t>
            </a:r>
            <a:r>
              <a:rPr lang="en-US" dirty="0" smtClean="0"/>
              <a:t> </a:t>
            </a:r>
          </a:p>
          <a:p>
            <a:r>
              <a:rPr lang="en-US" sz="1600" dirty="0" smtClean="0"/>
              <a:t>(Double Headed Extruder)</a:t>
            </a:r>
            <a:endParaRPr lang="en-US" sz="1600" dirty="0"/>
          </a:p>
        </p:txBody>
      </p:sp>
      <p:pic>
        <p:nvPicPr>
          <p:cNvPr id="2059" name="Picture 11" descr="MakerBot Fila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89" y="4003168"/>
            <a:ext cx="23812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10404" y="4044696"/>
            <a:ext cx="1578509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Filament</a:t>
            </a:r>
          </a:p>
          <a:p>
            <a:endParaRPr lang="en-US" dirty="0"/>
          </a:p>
          <a:p>
            <a:r>
              <a:rPr lang="en-US" sz="1400" dirty="0" smtClean="0"/>
              <a:t>Susan Thompson</a:t>
            </a:r>
            <a:br>
              <a:rPr lang="en-US" sz="1400" dirty="0" smtClean="0"/>
            </a:br>
            <a:r>
              <a:rPr lang="en-US" sz="1400" dirty="0" smtClean="0"/>
              <a:t>st12@txstate.edu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Mike Guardiola</a:t>
            </a:r>
            <a:br>
              <a:rPr lang="en-US" sz="1400" dirty="0" smtClean="0"/>
            </a:br>
            <a:r>
              <a:rPr lang="en-US" sz="1400" dirty="0" smtClean="0"/>
              <a:t>mg60@txstate.edu</a:t>
            </a:r>
            <a:br>
              <a:rPr lang="en-US" sz="1400" dirty="0" smtClean="0"/>
            </a:br>
            <a:r>
              <a:rPr lang="en-US" sz="1400" dirty="0" smtClean="0"/>
              <a:t>Microcomputer</a:t>
            </a:r>
            <a:br>
              <a:rPr lang="en-US" sz="1400" dirty="0" smtClean="0"/>
            </a:br>
            <a:r>
              <a:rPr lang="en-US" sz="1400" dirty="0" smtClean="0"/>
              <a:t>Lab Coordinators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65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Printer Service Policy </a:t>
            </a:r>
            <a:r>
              <a:rPr lang="en-US" dirty="0" smtClean="0"/>
              <a:t>Directions</a:t>
            </a:r>
            <a:endParaRPr lang="en-US" dirty="0"/>
          </a:p>
        </p:txBody>
      </p:sp>
      <p:pic>
        <p:nvPicPr>
          <p:cNvPr id="2050" name="Picture 2" descr="C:\Users\R_U15\Desktop\PolicyServices3DPrinter\3D printing scenarios (2) 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3325"/>
            <a:ext cx="3723033" cy="56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_U15\Desktop\PolicyServices3DPrinter\3D printing scenarios (2) 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203325"/>
            <a:ext cx="3437764" cy="56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Printer Service Set-up Example</a:t>
            </a:r>
            <a:endParaRPr lang="en-US" dirty="0"/>
          </a:p>
        </p:txBody>
      </p:sp>
      <p:pic>
        <p:nvPicPr>
          <p:cNvPr id="3074" name="Picture 2" descr="C:\Users\R_U15\Desktop\PolicyServices3DPrinter\3D printing scenarios (2) 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465"/>
            <a:ext cx="3429000" cy="52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_U15\Desktop\PolicyServices3DPrinter\3D printing scenarios (2) 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99963"/>
            <a:ext cx="3581400" cy="53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270</Words>
  <Application>Microsoft Office PowerPoint</Application>
  <PresentationFormat>On-screen Show (4:3)</PresentationFormat>
  <Paragraphs>76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3D Printer  Learning Commons Selection  Background Process Overview </vt:lpstr>
      <vt:lpstr>Two 3D Printer Subcommittees Formed</vt:lpstr>
      <vt:lpstr>3D Printer Selection Meeting Timelines April – May 2015</vt:lpstr>
      <vt:lpstr>Review Environmental Scan Use Case Scenarios  (No Need to Reinvent the Wheel) Full Report:  http://tinyurl.com/mgkkc6e </vt:lpstr>
      <vt:lpstr>TXU 3D Printer Landscape Review</vt:lpstr>
      <vt:lpstr>TXU 3D Printing Landscape Needs Assessment Cost vs. Quality</vt:lpstr>
      <vt:lpstr>Closest TXU Learning Commons Analogue   Art &amp; Design Lab </vt:lpstr>
      <vt:lpstr>3D Printer Service Policy Directions</vt:lpstr>
      <vt:lpstr>3D Printer Service Set-up Example</vt:lpstr>
      <vt:lpstr> From Scenarios &amp; Discussion Generated Desired 3D Printer Parameters</vt:lpstr>
      <vt:lpstr>Final 3D Printer/Scanner Setup Recommendation</vt:lpstr>
      <vt:lpstr>Next Steps (Purchase, Summer Set-up, Fall Semester Lunch)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Printer Selection Subcomittee Background and Next Steps</dc:title>
  <dc:creator>Windows User</dc:creator>
  <cp:lastModifiedBy>Windows User</cp:lastModifiedBy>
  <cp:revision>93</cp:revision>
  <dcterms:created xsi:type="dcterms:W3CDTF">2015-04-09T17:47:58Z</dcterms:created>
  <dcterms:modified xsi:type="dcterms:W3CDTF">2015-06-11T15:51:16Z</dcterms:modified>
</cp:coreProperties>
</file>