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6" r:id="rId10"/>
    <p:sldId id="275" r:id="rId11"/>
    <p:sldId id="288" r:id="rId12"/>
    <p:sldId id="265" r:id="rId13"/>
    <p:sldId id="283" r:id="rId14"/>
    <p:sldId id="284" r:id="rId15"/>
    <p:sldId id="267" r:id="rId16"/>
    <p:sldId id="268" r:id="rId17"/>
    <p:sldId id="278" r:id="rId18"/>
    <p:sldId id="290" r:id="rId19"/>
    <p:sldId id="292" r:id="rId20"/>
    <p:sldId id="293" r:id="rId21"/>
    <p:sldId id="294" r:id="rId22"/>
    <p:sldId id="291" r:id="rId23"/>
    <p:sldId id="276" r:id="rId24"/>
    <p:sldId id="286" r:id="rId25"/>
    <p:sldId id="285" r:id="rId26"/>
    <p:sldId id="287" r:id="rId27"/>
    <p:sldId id="273" r:id="rId28"/>
    <p:sldId id="269" r:id="rId29"/>
    <p:sldId id="279" r:id="rId30"/>
    <p:sldId id="289" r:id="rId31"/>
    <p:sldId id="270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E4B78-100B-42AD-B21E-B171D13CB843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19085-8B47-4635-BFA5-8514BC22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2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9085-8B47-4635-BFA5-8514BC22A8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4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5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3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7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24A1-90B4-451D-9FE6-7BCDC03060CB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3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24A1-90B4-451D-9FE6-7BCDC03060CB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EE22D-8601-4BC8-A9C4-32BC3FC3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2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pshPulsEQ" TargetMode="External"/><Relationship Id="rId2" Type="http://schemas.openxmlformats.org/officeDocument/2006/relationships/hyperlink" Target="http://www.dailydot.com/technology/3d-printing-vending-machine-university-of-texa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YgCh7EYSzg" TargetMode="External"/><Relationship Id="rId3" Type="http://schemas.openxmlformats.org/officeDocument/2006/relationships/hyperlink" Target="http://www.nextengine.com/products/multidrive/demo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www.youtube.com/watch?feature=player_profilepage&amp;v=2Q1MtnGf5n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5AZzOw7FwA#t=10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com/url?sa=i&amp;rct=j&amp;q=&amp;esrc=s&amp;source=images&amp;cd=&amp;cad=rja&amp;uact=8&amp;ved=0CAcQjRxqFQoTCPq5z8zR9MgCFYV7Pgodeq4JSg&amp;url=https://www.cgtrader.com/3d-models/architectural-details/construction-engineering/ventilation-system&amp;psig=AFQjCNFRVJKtKRtxAVbvqu5G5YwNLsXb4g&amp;ust=14466532423873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jAT6NxrCZ0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_V_67NtKcQ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inyurl.com/mgkkc6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rayuzwyshyn.ne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23dapp.com/" TargetMode="External"/><Relationship Id="rId13" Type="http://schemas.openxmlformats.org/officeDocument/2006/relationships/hyperlink" Target="http://www.123dapp.com/design" TargetMode="External"/><Relationship Id="rId18" Type="http://schemas.openxmlformats.org/officeDocument/2006/relationships/hyperlink" Target="http://www.shapeways.com/" TargetMode="External"/><Relationship Id="rId3" Type="http://schemas.openxmlformats.org/officeDocument/2006/relationships/hyperlink" Target="http://morphosource.org/" TargetMode="External"/><Relationship Id="rId7" Type="http://schemas.openxmlformats.org/officeDocument/2006/relationships/hyperlink" Target="http://themakelab.wp.txstate.edu/?p=391" TargetMode="External"/><Relationship Id="rId12" Type="http://schemas.openxmlformats.org/officeDocument/2006/relationships/hyperlink" Target="http://www.amazon.com/3D-Modeling-Printing-Tinkercad-Create/dp/0789754908" TargetMode="External"/><Relationship Id="rId17" Type="http://schemas.openxmlformats.org/officeDocument/2006/relationships/hyperlink" Target="http://themakelab.wp.txstate.edu/?p=397" TargetMode="External"/><Relationship Id="rId2" Type="http://schemas.openxmlformats.org/officeDocument/2006/relationships/hyperlink" Target="http://3d.si.edu/" TargetMode="External"/><Relationship Id="rId16" Type="http://schemas.openxmlformats.org/officeDocument/2006/relationships/hyperlink" Target="http://www.123dapp.com/catch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ingiverse.com/" TargetMode="External"/><Relationship Id="rId11" Type="http://schemas.openxmlformats.org/officeDocument/2006/relationships/hyperlink" Target="http://www.amazon.com/Printing-Autodesk-123D-Tinkercad-MakerBot/dp/0071833471" TargetMode="External"/><Relationship Id="rId5" Type="http://schemas.openxmlformats.org/officeDocument/2006/relationships/hyperlink" Target="http://nasa3d.arc.nasa.gov/models" TargetMode="External"/><Relationship Id="rId15" Type="http://schemas.openxmlformats.org/officeDocument/2006/relationships/hyperlink" Target="http://www.123dapp.com/sculpt" TargetMode="External"/><Relationship Id="rId10" Type="http://schemas.openxmlformats.org/officeDocument/2006/relationships/hyperlink" Target="https://www.tinkercad.com/quests/" TargetMode="External"/><Relationship Id="rId19" Type="http://schemas.openxmlformats.org/officeDocument/2006/relationships/hyperlink" Target="https://www.3dhubs.com/" TargetMode="External"/><Relationship Id="rId4" Type="http://schemas.openxmlformats.org/officeDocument/2006/relationships/hyperlink" Target="http://digimorph.org/" TargetMode="External"/><Relationship Id="rId9" Type="http://schemas.openxmlformats.org/officeDocument/2006/relationships/hyperlink" Target="https://tinkercad.com/" TargetMode="External"/><Relationship Id="rId14" Type="http://schemas.openxmlformats.org/officeDocument/2006/relationships/hyperlink" Target="http://www.123dapp.com/mak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8dLUbfyzj4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3D Printer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Learning Commons Selection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Background Overview and Next Steps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1168" y="5486400"/>
            <a:ext cx="58674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Texas State University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2015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15" y="3124200"/>
            <a:ext cx="1404937" cy="214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1click3dprint.com/wp-content/uploads/2014/10/bkg_cube_colors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26881"/>
            <a:ext cx="2743200" cy="17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2" y="3142488"/>
            <a:ext cx="2584425" cy="212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High End </a:t>
            </a:r>
            <a:br>
              <a:rPr lang="en-US" dirty="0" smtClean="0"/>
            </a:br>
            <a:r>
              <a:rPr lang="en-US" sz="1800" dirty="0" err="1" smtClean="0"/>
              <a:t>Stratasys</a:t>
            </a:r>
            <a:r>
              <a:rPr lang="en-US" sz="1800" dirty="0" smtClean="0"/>
              <a:t> multi-material full color 3D Printer Objet500 Connex3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638800"/>
            <a:ext cx="7620000" cy="487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$330,000.00 (Star Park, Science Technology Applied Research Park Set-up</a:t>
            </a:r>
            <a:br>
              <a:rPr lang="en-US" sz="1800" b="1" dirty="0" smtClean="0"/>
            </a:br>
            <a:r>
              <a:rPr lang="en-US" sz="1800" b="1" dirty="0" smtClean="0"/>
              <a:t>(Other Additions Here include Laser Cutter and 3D Scanner Set-ups)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695700" cy="37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56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Hands </a:t>
            </a:r>
            <a:r>
              <a:rPr lang="en-US" smtClean="0"/>
              <a:t>Off Example: </a:t>
            </a:r>
            <a:r>
              <a:rPr lang="en-US" dirty="0" smtClean="0"/>
              <a:t>UT Austin Innovation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00"/>
            <a:ext cx="4343400" cy="71596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hlinkClick r:id="rId2"/>
              </a:rPr>
              <a:t>Makerbot</a:t>
            </a:r>
            <a:r>
              <a:rPr lang="en-US" dirty="0" smtClean="0">
                <a:hlinkClick r:id="rId2"/>
              </a:rPr>
              <a:t> Vending Machine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Innovation Station Video</a:t>
            </a:r>
            <a:endParaRPr lang="en-US" dirty="0"/>
          </a:p>
        </p:txBody>
      </p:sp>
      <p:pic>
        <p:nvPicPr>
          <p:cNvPr id="3074" name="Picture 2" descr="http://3dprint.com/wp-content/uploads/2014/09/innovation-station-b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721225" cy="314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3ders.org/images2014/3d-printing-vending-machine-unveiled-on-university-of-texas-campus-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8006"/>
            <a:ext cx="3657600" cy="284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8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Closest TXU Learning Commons Analogue </a:t>
            </a:r>
            <a:br>
              <a:rPr lang="en-US" sz="4000" dirty="0" smtClean="0"/>
            </a:br>
            <a:r>
              <a:rPr lang="en-US" dirty="0" smtClean="0"/>
              <a:t> </a:t>
            </a:r>
            <a:r>
              <a:rPr lang="en-US" sz="3600" b="1" dirty="0" smtClean="0"/>
              <a:t>Art &amp; Design Lab </a:t>
            </a:r>
            <a:endParaRPr lang="en-US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362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MakerBot Replicator 2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3982927"/>
            <a:ext cx="20669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67100"/>
            <a:ext cx="2057400" cy="139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4" y="1667100"/>
            <a:ext cx="22252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Makerbot</a:t>
            </a:r>
            <a:r>
              <a:rPr lang="en-US" b="1" dirty="0" smtClean="0"/>
              <a:t> Replicator</a:t>
            </a:r>
            <a:br>
              <a:rPr lang="en-US" b="1" dirty="0" smtClean="0"/>
            </a:br>
            <a:r>
              <a:rPr lang="en-US" dirty="0" smtClean="0"/>
              <a:t>3000.00</a:t>
            </a:r>
            <a:br>
              <a:rPr lang="en-US" dirty="0" smtClean="0"/>
            </a:br>
            <a:r>
              <a:rPr lang="en-US" b="1" dirty="0" smtClean="0"/>
              <a:t>Software: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Rhino (25 Copies, 119</a:t>
            </a:r>
            <a:br>
              <a:rPr lang="en-US" dirty="0" smtClean="0"/>
            </a:br>
            <a:r>
              <a:rPr lang="en-US" dirty="0" err="1" smtClean="0"/>
              <a:t>Alkek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/>
              <a:t>Sketchup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1735143"/>
            <a:ext cx="1262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Makerbot</a:t>
            </a:r>
            <a:endParaRPr lang="en-US" dirty="0" smtClean="0"/>
          </a:p>
          <a:p>
            <a:r>
              <a:rPr lang="en-US" b="1" dirty="0" smtClean="0"/>
              <a:t>3D Scanner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800.00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27468" y="4476828"/>
            <a:ext cx="2148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Makerbot</a:t>
            </a:r>
            <a:r>
              <a:rPr lang="en-US" b="1" dirty="0" smtClean="0"/>
              <a:t> Replicator</a:t>
            </a:r>
          </a:p>
          <a:p>
            <a:r>
              <a:rPr lang="en-US" dirty="0" smtClean="0"/>
              <a:t>2X (Double Headed</a:t>
            </a:r>
            <a:br>
              <a:rPr lang="en-US" dirty="0" smtClean="0"/>
            </a:br>
            <a:r>
              <a:rPr lang="en-US" dirty="0" smtClean="0"/>
              <a:t>Extruder)</a:t>
            </a:r>
            <a:endParaRPr lang="en-US" dirty="0"/>
          </a:p>
        </p:txBody>
      </p:sp>
      <p:pic>
        <p:nvPicPr>
          <p:cNvPr id="2059" name="Picture 11" descr="MakerBot Fila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89" y="4003168"/>
            <a:ext cx="23812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10404" y="4044696"/>
            <a:ext cx="157850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Filament</a:t>
            </a:r>
          </a:p>
          <a:p>
            <a:endParaRPr lang="en-US" dirty="0"/>
          </a:p>
          <a:p>
            <a:r>
              <a:rPr lang="en-US" sz="1400" dirty="0" smtClean="0"/>
              <a:t>Susan Thompson</a:t>
            </a:r>
            <a:br>
              <a:rPr lang="en-US" sz="1400" dirty="0" smtClean="0"/>
            </a:br>
            <a:r>
              <a:rPr lang="en-US" sz="1400" dirty="0" smtClean="0"/>
              <a:t>st12@txstate.edu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Mike Guardiola</a:t>
            </a:r>
            <a:br>
              <a:rPr lang="en-US" sz="1400" dirty="0" smtClean="0"/>
            </a:br>
            <a:r>
              <a:rPr lang="en-US" sz="1400" dirty="0" smtClean="0"/>
              <a:t>mg60@txstate.edu</a:t>
            </a:r>
            <a:br>
              <a:rPr lang="en-US" sz="1400" dirty="0" smtClean="0"/>
            </a:br>
            <a:r>
              <a:rPr lang="en-US" sz="1400" dirty="0" smtClean="0"/>
              <a:t>Microcomputer</a:t>
            </a:r>
            <a:br>
              <a:rPr lang="en-US" sz="1400" dirty="0" smtClean="0"/>
            </a:br>
            <a:r>
              <a:rPr lang="en-US" sz="1400" dirty="0" smtClean="0"/>
              <a:t>Lab Coordinators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65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Printer Service Set-up Example</a:t>
            </a:r>
            <a:endParaRPr lang="en-US" dirty="0"/>
          </a:p>
        </p:txBody>
      </p:sp>
      <p:pic>
        <p:nvPicPr>
          <p:cNvPr id="3074" name="Picture 2" descr="C:\Users\R_U15\Desktop\PolicyServices3DPrinter\3D printing scenarios (2) 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465"/>
            <a:ext cx="3429000" cy="52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_U15\Desktop\PolicyServices3DPrinter\3D printing scenarios (2) 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99963"/>
            <a:ext cx="3581400" cy="53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2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Printer Service Policy Example</a:t>
            </a:r>
            <a:endParaRPr lang="en-US" dirty="0"/>
          </a:p>
        </p:txBody>
      </p:sp>
      <p:pic>
        <p:nvPicPr>
          <p:cNvPr id="2050" name="Picture 2" descr="C:\Users\R_U15\Desktop\PolicyServices3DPrinter\3D printing scenarios (2) 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3325"/>
            <a:ext cx="3723033" cy="56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_U15\Desktop\PolicyServices3DPrinter\3D printing scenarios (2) 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203325"/>
            <a:ext cx="3437764" cy="56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9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3D Printer Selection Preliminary Caveats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Requirements</a:t>
            </a:r>
          </a:p>
          <a:p>
            <a:r>
              <a:rPr lang="en-US" dirty="0" smtClean="0"/>
              <a:t>~ 15,000.00 Budget</a:t>
            </a:r>
          </a:p>
          <a:p>
            <a:r>
              <a:rPr lang="en-US" dirty="0" smtClean="0"/>
              <a:t>1 3D Printer/1 extra Extruder</a:t>
            </a:r>
          </a:p>
          <a:p>
            <a:r>
              <a:rPr lang="en-US" dirty="0" smtClean="0"/>
              <a:t>1 3D Scanner</a:t>
            </a:r>
          </a:p>
          <a:p>
            <a:r>
              <a:rPr lang="en-US" dirty="0" smtClean="0"/>
              <a:t>Filament/Software</a:t>
            </a:r>
          </a:p>
          <a:p>
            <a:r>
              <a:rPr lang="en-US" dirty="0" smtClean="0"/>
              <a:t>5-10k 3D Printer Desired </a:t>
            </a:r>
            <a:r>
              <a:rPr lang="en-US" sz="2400" b="1" dirty="0" smtClean="0"/>
              <a:t>(Scenario Constituents)</a:t>
            </a:r>
          </a:p>
          <a:p>
            <a:r>
              <a:rPr lang="en-US" dirty="0" smtClean="0"/>
              <a:t>Safety (Biodegradable Plastic, APL, No hood)</a:t>
            </a:r>
          </a:p>
          <a:p>
            <a:r>
              <a:rPr lang="en-US" dirty="0" smtClean="0"/>
              <a:t>Preferred Congruence with other Universities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Example in Range Spec Requirements Purchase</a:t>
            </a:r>
            <a:endParaRPr lang="en-US" sz="2800" b="1" dirty="0"/>
          </a:p>
        </p:txBody>
      </p:sp>
      <p:pic>
        <p:nvPicPr>
          <p:cNvPr id="4098" name="Picture 2" descr="MakerBot Replicator Z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5642"/>
            <a:ext cx="2267458" cy="24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1828808"/>
            <a:ext cx="5029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Makerbot</a:t>
            </a:r>
            <a:r>
              <a:rPr lang="en-US" b="1" dirty="0" smtClean="0"/>
              <a:t> Replicator Z18   </a:t>
            </a:r>
            <a:r>
              <a:rPr lang="en-US" dirty="0" smtClean="0"/>
              <a:t>	            $ 6,500.00</a:t>
            </a:r>
            <a:br>
              <a:rPr lang="en-US" dirty="0" smtClean="0"/>
            </a:br>
            <a:r>
              <a:rPr lang="en-US" dirty="0" smtClean="0"/>
              <a:t>Filament Case	                		 225.00</a:t>
            </a:r>
            <a:br>
              <a:rPr lang="en-US" dirty="0" smtClean="0"/>
            </a:br>
            <a:r>
              <a:rPr lang="en-US" dirty="0" err="1" smtClean="0"/>
              <a:t>Makerbot</a:t>
            </a:r>
            <a:r>
              <a:rPr lang="en-US" dirty="0" smtClean="0"/>
              <a:t> Cart                      	                1,250.00</a:t>
            </a:r>
            <a:br>
              <a:rPr lang="en-US" dirty="0" smtClean="0"/>
            </a:br>
            <a:r>
              <a:rPr lang="en-US" dirty="0" smtClean="0"/>
              <a:t>Extra Extruder (Print Head)    		 175.00</a:t>
            </a:r>
            <a:br>
              <a:rPr lang="en-US" dirty="0" smtClean="0"/>
            </a:br>
            <a:r>
              <a:rPr lang="en-US" dirty="0" smtClean="0"/>
              <a:t>2 Year Protection Plan          	                1,540.00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Subtotal:		               	               9,689.00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Next Engine 3D Scanner         </a:t>
            </a:r>
            <a:r>
              <a:rPr lang="en-US" dirty="0" smtClean="0"/>
              <a:t>		2,995.00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(</a:t>
            </a:r>
            <a:r>
              <a:rPr lang="en-US" b="1" dirty="0" smtClean="0"/>
              <a:t>20 Spools Filament                   </a:t>
            </a:r>
            <a:r>
              <a:rPr lang="en-US" dirty="0" smtClean="0"/>
              <a:t>	   960.00</a:t>
            </a:r>
            <a:br>
              <a:rPr lang="en-US" dirty="0" smtClean="0"/>
            </a:br>
            <a:r>
              <a:rPr lang="en-US" dirty="0" smtClean="0"/>
              <a:t>assorted colors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1 Rhino 3D License</a:t>
            </a:r>
            <a:r>
              <a:rPr lang="en-US" dirty="0" smtClean="0"/>
              <a:t>)  	  	   799.00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Sketchup</a:t>
            </a:r>
            <a:r>
              <a:rPr lang="en-US" dirty="0" smtClean="0"/>
              <a:t> Pro Education </a:t>
            </a:r>
            <a:r>
              <a:rPr lang="en-US" dirty="0" err="1" smtClean="0"/>
              <a:t>Lic</a:t>
            </a:r>
            <a:r>
              <a:rPr lang="en-US" dirty="0" smtClean="0"/>
              <a:t>. ?)</a:t>
            </a:r>
          </a:p>
          <a:p>
            <a:endParaRPr lang="en-US" dirty="0"/>
          </a:p>
          <a:p>
            <a:r>
              <a:rPr lang="en-US" sz="2000" b="1" dirty="0" smtClean="0"/>
              <a:t>TOTAL:			             ~14,443.00</a:t>
            </a:r>
            <a:r>
              <a:rPr lang="en-US" sz="2400" b="1" dirty="0" smtClean="0"/>
              <a:t>	</a:t>
            </a:r>
            <a:r>
              <a:rPr lang="en-US" dirty="0" smtClean="0"/>
              <a:t>			</a:t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101" name="Picture 5" descr="C:\Users\R_U15\Desktop\3dprinter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109013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R_U15\Desktop\nextengine3d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74464"/>
            <a:ext cx="1783644" cy="19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8650" y="1251019"/>
            <a:ext cx="47244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hlinkClick r:id="rId2"/>
              </a:rPr>
              <a:t>Makerbot</a:t>
            </a:r>
            <a:r>
              <a:rPr lang="en-US" b="1" dirty="0">
                <a:hlinkClick r:id="rId2"/>
              </a:rPr>
              <a:t> Replicator Z18   </a:t>
            </a:r>
            <a:r>
              <a:rPr lang="en-US" dirty="0"/>
              <a:t>	         </a:t>
            </a:r>
            <a:r>
              <a:rPr lang="en-US" dirty="0" smtClean="0"/>
              <a:t>    </a:t>
            </a:r>
            <a:r>
              <a:rPr lang="en-US" dirty="0"/>
              <a:t>$ </a:t>
            </a:r>
            <a:r>
              <a:rPr lang="en-US" dirty="0" smtClean="0"/>
              <a:t>5,602.54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Makerbot</a:t>
            </a:r>
            <a:r>
              <a:rPr lang="en-US" dirty="0"/>
              <a:t> Cart                      	                </a:t>
            </a:r>
            <a:r>
              <a:rPr lang="en-US" dirty="0" smtClean="0"/>
              <a:t>   964.87 Extra </a:t>
            </a:r>
            <a:r>
              <a:rPr lang="en-US" dirty="0"/>
              <a:t>Extruder (Print Head)    	 	</a:t>
            </a:r>
            <a:r>
              <a:rPr lang="en-US" dirty="0" smtClean="0"/>
              <a:t>  172.92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/>
              <a:t>2 Year Protection Plan          	                </a:t>
            </a:r>
            <a:r>
              <a:rPr lang="en-US" u="sng" dirty="0" smtClean="0"/>
              <a:t>1,224.40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Subtotal:		               	 </a:t>
            </a:r>
            <a:r>
              <a:rPr lang="en-US" b="1" dirty="0" smtClean="0"/>
              <a:t>              $7964.73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 </a:t>
            </a:r>
            <a:r>
              <a:rPr lang="en-US" dirty="0" smtClean="0"/>
              <a:t>Repurposed Computers		     $0.00</a:t>
            </a:r>
          </a:p>
          <a:p>
            <a:r>
              <a:rPr lang="en-US" dirty="0" smtClean="0"/>
              <a:t>Next </a:t>
            </a:r>
            <a:r>
              <a:rPr lang="en-US" dirty="0"/>
              <a:t>Engine 3D Scanner         		</a:t>
            </a:r>
            <a:r>
              <a:rPr lang="en-US" dirty="0" smtClean="0"/>
              <a:t>2,795.00</a:t>
            </a:r>
            <a:br>
              <a:rPr lang="en-US" dirty="0" smtClean="0"/>
            </a:br>
            <a:r>
              <a:rPr lang="en-US" dirty="0" smtClean="0"/>
              <a:t>3D Scanner 3 Year Extended Warranty      295.00</a:t>
            </a:r>
            <a:br>
              <a:rPr lang="en-US" dirty="0" smtClean="0"/>
            </a:br>
            <a:r>
              <a:rPr lang="en-US" dirty="0">
                <a:hlinkClick r:id="rId3"/>
              </a:rPr>
              <a:t>Next Engine </a:t>
            </a:r>
            <a:r>
              <a:rPr lang="en-US" dirty="0" err="1">
                <a:hlinkClick r:id="rId3"/>
              </a:rPr>
              <a:t>MultiDrive</a:t>
            </a:r>
            <a:r>
              <a:rPr lang="en-US" dirty="0">
                <a:hlinkClick r:id="rId3"/>
              </a:rPr>
              <a:t> 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895.00</a:t>
            </a:r>
            <a:br>
              <a:rPr lang="en-US" dirty="0" smtClean="0"/>
            </a:br>
            <a:r>
              <a:rPr lang="en-US" dirty="0" smtClean="0"/>
              <a:t>HD Pro Scanner Software		    995.00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20 </a:t>
            </a:r>
            <a:r>
              <a:rPr lang="en-US" dirty="0"/>
              <a:t>Spools </a:t>
            </a:r>
            <a:r>
              <a:rPr lang="en-US" dirty="0" smtClean="0"/>
              <a:t>of Filament</a:t>
            </a:r>
            <a:r>
              <a:rPr lang="en-US" dirty="0"/>
              <a:t>	   </a:t>
            </a:r>
            <a:r>
              <a:rPr lang="en-US" dirty="0" smtClean="0"/>
              <a:t>                   267.12</a:t>
            </a:r>
            <a:endParaRPr lang="en-US" dirty="0"/>
          </a:p>
          <a:p>
            <a:r>
              <a:rPr lang="en-US" dirty="0" err="1" smtClean="0"/>
              <a:t>Sketchup</a:t>
            </a:r>
            <a:r>
              <a:rPr lang="en-US" dirty="0" smtClean="0"/>
              <a:t> </a:t>
            </a:r>
            <a:r>
              <a:rPr lang="en-US" dirty="0"/>
              <a:t>Pro – 2015 (Commercial)	   </a:t>
            </a:r>
            <a:r>
              <a:rPr lang="en-US" dirty="0" smtClean="0"/>
              <a:t> 590.00</a:t>
            </a:r>
          </a:p>
          <a:p>
            <a:r>
              <a:rPr lang="en-US" dirty="0"/>
              <a:t>1 Rhino 3D </a:t>
            </a:r>
            <a:r>
              <a:rPr lang="en-US" dirty="0" smtClean="0"/>
              <a:t>License</a:t>
            </a: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	  	   </a:t>
            </a:r>
            <a:r>
              <a:rPr lang="en-US" dirty="0" smtClean="0"/>
              <a:t> 799.00</a:t>
            </a:r>
            <a:br>
              <a:rPr lang="en-US" dirty="0" smtClean="0"/>
            </a:br>
            <a:r>
              <a:rPr lang="en-US" u="sng" dirty="0" smtClean="0"/>
              <a:t>LC 1200 Line Conditioner		    125.00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Subtotal</a:t>
            </a:r>
            <a:r>
              <a:rPr lang="en-US" b="1" dirty="0"/>
              <a:t>:			</a:t>
            </a:r>
            <a:r>
              <a:rPr lang="en-US" b="1" dirty="0" smtClean="0"/>
              <a:t>                 $6771.12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	</a:t>
            </a:r>
          </a:p>
          <a:p>
            <a:r>
              <a:rPr lang="en-US" sz="2000" b="1" dirty="0"/>
              <a:t>Grand Total (Est):		      </a:t>
            </a:r>
            <a:r>
              <a:rPr lang="en-US" sz="2000" b="1" dirty="0" smtClean="0"/>
              <a:t>    $14,725.85</a:t>
            </a:r>
            <a:r>
              <a:rPr lang="en-US" sz="2400" b="1" dirty="0"/>
              <a:t>	</a:t>
            </a:r>
            <a:r>
              <a:rPr lang="en-US" dirty="0"/>
              <a:t>			</a:t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533400" y="2689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Recommendation/Final 3D Printer/Scanner Setup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194" y="1212919"/>
            <a:ext cx="1657735" cy="15946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1212919"/>
            <a:ext cx="2290095" cy="2847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98" y="4774200"/>
            <a:ext cx="4321467" cy="2083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8" y="2933699"/>
            <a:ext cx="1323725" cy="1728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17991" y="4211329"/>
            <a:ext cx="103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Z18 Intro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Lab Set-up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98191"/>
            <a:ext cx="3429000" cy="2571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17638"/>
            <a:ext cx="3342216" cy="2506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98267"/>
            <a:ext cx="3374842" cy="2531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54606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46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Alkek</a:t>
            </a:r>
            <a:r>
              <a:rPr lang="en-US" dirty="0" smtClean="0"/>
              <a:t> 3D Printing Service Page/FAQ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399680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03067" y="6428859"/>
            <a:ext cx="273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http://tinyurl.com/zx6sqon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0341"/>
          <a:stretch/>
        </p:blipFill>
        <p:spPr>
          <a:xfrm>
            <a:off x="5562600" y="2057400"/>
            <a:ext cx="2752725" cy="26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0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October, 2014</a:t>
            </a:r>
            <a:r>
              <a:rPr lang="en-US" dirty="0" smtClean="0"/>
              <a:t>, 3D Printer Prototype for University Learning Commons Proposed, </a:t>
            </a:r>
            <a:br>
              <a:rPr lang="en-US" dirty="0" smtClean="0"/>
            </a:br>
            <a:r>
              <a:rPr lang="en-US" dirty="0" smtClean="0"/>
              <a:t>~ 15K Allocation, </a:t>
            </a:r>
            <a:r>
              <a:rPr lang="en-US" dirty="0" smtClean="0">
                <a:hlinkClick r:id="rId2"/>
              </a:rPr>
              <a:t>PBS 3D Printing Overview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November </a:t>
            </a:r>
            <a:r>
              <a:rPr lang="en-US" b="1" dirty="0"/>
              <a:t>2014 – </a:t>
            </a:r>
            <a:r>
              <a:rPr lang="en-US" b="1" dirty="0" smtClean="0"/>
              <a:t>January 2015 </a:t>
            </a:r>
            <a:r>
              <a:rPr lang="en-US" dirty="0"/>
              <a:t>Environmental Scan on TXU </a:t>
            </a:r>
            <a:r>
              <a:rPr lang="en-US" dirty="0" smtClean="0"/>
              <a:t>Campus. Current </a:t>
            </a:r>
            <a:r>
              <a:rPr lang="en-US" dirty="0"/>
              <a:t>3D Printer Landscape, Scenarios and Needs Assessment </a:t>
            </a:r>
            <a:r>
              <a:rPr lang="en-US" dirty="0" smtClean="0"/>
              <a:t>Conducted </a:t>
            </a:r>
          </a:p>
        </p:txBody>
      </p:sp>
    </p:spTree>
    <p:extLst>
      <p:ext uri="{BB962C8B-B14F-4D97-AF65-F5344CB8AC3E}">
        <p14:creationId xmlns:p14="http://schemas.microsoft.com/office/powerpoint/2010/main" val="29636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Printing Remote Service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420751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358737" y="6248400"/>
            <a:ext cx="282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http://tinyurl.com/gwk3cjn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7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/>
          <a:lstStyle/>
          <a:p>
            <a:r>
              <a:rPr lang="en-US" smtClean="0"/>
              <a:t>3D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3429000" cy="42672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Rhino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Sketchup</a:t>
            </a:r>
            <a:r>
              <a:rPr lang="en-US" dirty="0" smtClean="0">
                <a:solidFill>
                  <a:schemeClr val="tx1"/>
                </a:solidFill>
              </a:rPr>
              <a:t> 3d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(Free &amp; Conversion)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Autodesk123D </a:t>
            </a:r>
            <a:r>
              <a:rPr lang="en-US" sz="1900" dirty="0" smtClean="0">
                <a:solidFill>
                  <a:schemeClr val="tx1"/>
                </a:solidFill>
              </a:rPr>
              <a:t>(</a:t>
            </a:r>
            <a:r>
              <a:rPr lang="en-US" sz="1900" dirty="0" smtClean="0">
                <a:solidFill>
                  <a:schemeClr val="tx1"/>
                </a:solidFill>
              </a:rPr>
              <a:t>Free 3D Toolset/</a:t>
            </a:r>
            <a:br>
              <a:rPr lang="en-US" sz="1900" dirty="0" smtClean="0">
                <a:solidFill>
                  <a:schemeClr val="tx1"/>
                </a:solidFill>
              </a:rPr>
            </a:br>
            <a:r>
              <a:rPr lang="en-US" sz="1900" dirty="0" smtClean="0">
                <a:solidFill>
                  <a:schemeClr val="tx1"/>
                </a:solidFill>
              </a:rPr>
              <a:t>Scanning Software)</a:t>
            </a:r>
            <a:r>
              <a:rPr lang="en-US" sz="1900" dirty="0" smtClean="0">
                <a:solidFill>
                  <a:schemeClr val="tx1"/>
                </a:solidFill>
              </a:rPr>
              <a:t/>
            </a:r>
            <a:br>
              <a:rPr lang="en-US" sz="1900" dirty="0" smtClean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Other Services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Shapeways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Shapeways.com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38400"/>
            <a:ext cx="4785798" cy="23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25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3309209" cy="33395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3048000" cy="2862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638800"/>
            <a:ext cx="242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Http://http://3d.si.edu/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5638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https://www.thingiverse.com/</a:t>
            </a:r>
          </a:p>
        </p:txBody>
      </p:sp>
    </p:spTree>
    <p:extLst>
      <p:ext uri="{BB962C8B-B14F-4D97-AF65-F5344CB8AC3E}">
        <p14:creationId xmlns:p14="http://schemas.microsoft.com/office/powerpoint/2010/main" val="3030164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Room Space/Product Dimensions</a:t>
            </a:r>
            <a:br>
              <a:rPr lang="en-US" sz="3600" b="1" dirty="0" smtClean="0"/>
            </a:br>
            <a:r>
              <a:rPr lang="en-US" sz="3600" b="1" dirty="0" smtClean="0"/>
              <a:t>Considerations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Printer Dimensions:49.3 </a:t>
            </a:r>
            <a:r>
              <a:rPr lang="en-US" dirty="0"/>
              <a:t>L x 56.5 W x 86.1 H </a:t>
            </a:r>
            <a:br>
              <a:rPr lang="en-US" dirty="0"/>
            </a:br>
            <a:r>
              <a:rPr lang="en-US" dirty="0"/>
              <a:t>[19.4 W x 22.2 D x 33.9 H IN] </a:t>
            </a:r>
            <a:endParaRPr lang="en-US" dirty="0" smtClean="0"/>
          </a:p>
          <a:p>
            <a:r>
              <a:rPr lang="en-US" dirty="0"/>
              <a:t>1</a:t>
            </a:r>
            <a:r>
              <a:rPr lang="en-US" dirty="0" smtClean="0"/>
              <a:t> Tables – 6 </a:t>
            </a:r>
            <a:r>
              <a:rPr lang="en-US" dirty="0" err="1" smtClean="0"/>
              <a:t>ft</a:t>
            </a:r>
            <a:r>
              <a:rPr lang="en-US" dirty="0" smtClean="0"/>
              <a:t> x 3 ft. Computer Tables</a:t>
            </a:r>
          </a:p>
          <a:p>
            <a:r>
              <a:rPr lang="en-US" dirty="0" smtClean="0"/>
              <a:t>1 Small Table – 4ft x 3ft. Separate Scanning Table</a:t>
            </a:r>
          </a:p>
          <a:p>
            <a:r>
              <a:rPr lang="en-US" dirty="0" smtClean="0"/>
              <a:t>Extra Computers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 ABS vs. PLA</a:t>
            </a:r>
            <a:endParaRPr lang="en-US" dirty="0"/>
          </a:p>
        </p:txBody>
      </p:sp>
      <p:pic>
        <p:nvPicPr>
          <p:cNvPr id="1028" name="Picture 4" descr="https://img-new.cgtrader.com/items/10724/large_ventilation_system_3d_model_87d45774-949a-425a-a158-b02b99019f7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6620"/>
            <a:ext cx="3842309" cy="284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041484"/>
            <a:ext cx="4084674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0010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ABS – Acrylonitrile </a:t>
            </a:r>
            <a:r>
              <a:rPr lang="en-US" dirty="0" err="1" smtClean="0"/>
              <a:t>Butadien</a:t>
            </a:r>
            <a:r>
              <a:rPr lang="en-US" dirty="0" smtClean="0"/>
              <a:t> Styrene, </a:t>
            </a:r>
            <a:br>
              <a:rPr lang="en-US" dirty="0" smtClean="0"/>
            </a:br>
            <a:r>
              <a:rPr lang="en-US" dirty="0" smtClean="0"/>
              <a:t>Hot Plastic (Oil/Petroleum Based)</a:t>
            </a:r>
          </a:p>
          <a:p>
            <a:r>
              <a:rPr lang="en-US" dirty="0" smtClean="0"/>
              <a:t>PLA,  </a:t>
            </a:r>
            <a:r>
              <a:rPr lang="en-US" dirty="0" err="1" smtClean="0"/>
              <a:t>Polylactic</a:t>
            </a:r>
            <a:r>
              <a:rPr lang="en-US" dirty="0" smtClean="0"/>
              <a:t> Acid</a:t>
            </a:r>
            <a:br>
              <a:rPr lang="en-US" dirty="0" smtClean="0"/>
            </a:br>
            <a:r>
              <a:rPr lang="en-US" dirty="0" smtClean="0"/>
              <a:t>Biodegradable, Plant Based, corn, </a:t>
            </a:r>
            <a:r>
              <a:rPr lang="en-US" dirty="0" err="1" smtClean="0"/>
              <a:t>potatot</a:t>
            </a:r>
            <a:r>
              <a:rPr lang="en-US" dirty="0" smtClean="0"/>
              <a:t>, sugar-beet derived, eco-friendly, Sugar smell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://www.3dprinterprices.net/wp-content/uploads/2013/03/abs_vs_pl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487680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662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 vs ABS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14800"/>
            <a:ext cx="8229600" cy="2667000"/>
          </a:xfrm>
        </p:spPr>
        <p:txBody>
          <a:bodyPr/>
          <a:lstStyle/>
          <a:p>
            <a:r>
              <a:rPr lang="en-US" dirty="0"/>
              <a:t>PLA is Safer than ABS but ventilation is still recommended</a:t>
            </a:r>
          </a:p>
          <a:p>
            <a:r>
              <a:rPr lang="en-US" dirty="0"/>
              <a:t>Good Study on Ultrafine Particles and Potential Risks of Printing (</a:t>
            </a:r>
            <a:r>
              <a:rPr lang="en-US" dirty="0" err="1"/>
              <a:t>Molitch-Hou</a:t>
            </a:r>
            <a:r>
              <a:rPr lang="en-US" dirty="0"/>
              <a:t>, 2013, Stephens, </a:t>
            </a:r>
            <a:r>
              <a:rPr lang="en-US" dirty="0" err="1"/>
              <a:t>Azimi</a:t>
            </a:r>
            <a:r>
              <a:rPr lang="en-US" dirty="0"/>
              <a:t> et al, 2013)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66825"/>
            <a:ext cx="6667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189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Further Overview Notes</a:t>
            </a:r>
            <a:br>
              <a:rPr lang="en-US" sz="4000" dirty="0" smtClean="0"/>
            </a:br>
            <a:r>
              <a:rPr lang="en-US" sz="4000" dirty="0" smtClean="0"/>
              <a:t>Recommendation Specification </a:t>
            </a:r>
            <a:r>
              <a:rPr lang="en-US" sz="2700" dirty="0" smtClean="0"/>
              <a:t>(Cable Hott)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Makerbot</a:t>
            </a:r>
            <a:r>
              <a:rPr lang="en-US" dirty="0" smtClean="0"/>
              <a:t> is the leader in this price range.</a:t>
            </a:r>
          </a:p>
          <a:p>
            <a:r>
              <a:rPr lang="en-US" dirty="0" smtClean="0"/>
              <a:t>Low end competitors.</a:t>
            </a:r>
          </a:p>
          <a:p>
            <a:pPr lvl="1"/>
            <a:r>
              <a:rPr lang="en-US" dirty="0" err="1" smtClean="0"/>
              <a:t>Afinia</a:t>
            </a:r>
            <a:r>
              <a:rPr lang="en-US" dirty="0" smtClean="0"/>
              <a:t> H800</a:t>
            </a:r>
          </a:p>
          <a:p>
            <a:pPr lvl="1"/>
            <a:r>
              <a:rPr lang="en-US" dirty="0" err="1" smtClean="0"/>
              <a:t>Dremel</a:t>
            </a:r>
            <a:r>
              <a:rPr lang="en-US" dirty="0" smtClean="0"/>
              <a:t> </a:t>
            </a:r>
            <a:r>
              <a:rPr lang="en-US" dirty="0" err="1" smtClean="0"/>
              <a:t>Ideabuilder</a:t>
            </a:r>
            <a:endParaRPr lang="en-US" dirty="0" smtClean="0"/>
          </a:p>
          <a:p>
            <a:r>
              <a:rPr lang="en-US" dirty="0" smtClean="0"/>
              <a:t>High end competitors.</a:t>
            </a:r>
          </a:p>
          <a:p>
            <a:pPr lvl="1"/>
            <a:r>
              <a:rPr lang="en-US" dirty="0" smtClean="0"/>
              <a:t>3D Systems, pricing </a:t>
            </a:r>
            <a:r>
              <a:rPr lang="en-US" dirty="0"/>
              <a:t>is subjective and support community smaller.  Geared for enterprise.</a:t>
            </a:r>
          </a:p>
          <a:p>
            <a:pPr lvl="1"/>
            <a:r>
              <a:rPr lang="en-US" dirty="0">
                <a:hlinkClick r:id="rId2"/>
              </a:rPr>
              <a:t>https://www.youtube.com/watch?v=ujAT6NxrCZ0</a:t>
            </a:r>
            <a:endParaRPr lang="en-US" dirty="0"/>
          </a:p>
          <a:p>
            <a:r>
              <a:rPr lang="en-US" dirty="0" err="1" smtClean="0"/>
              <a:t>Makerbot</a:t>
            </a:r>
            <a:r>
              <a:rPr lang="en-US" dirty="0" smtClean="0"/>
              <a:t> cart not necessarily needed at almost 1k price.  Location will dictate mounting options to avoid theft</a:t>
            </a:r>
          </a:p>
          <a:p>
            <a:endParaRPr lang="en-US" dirty="0" smtClean="0"/>
          </a:p>
          <a:p>
            <a:r>
              <a:rPr lang="en-US" dirty="0" smtClean="0"/>
              <a:t>Additional considerations</a:t>
            </a:r>
          </a:p>
          <a:p>
            <a:pPr lvl="1"/>
            <a:r>
              <a:rPr lang="en-US" dirty="0" smtClean="0"/>
              <a:t>The filament ships with a standard moisture level. Filament has absorbed moisture from humidity leads to sputtering.</a:t>
            </a:r>
          </a:p>
          <a:p>
            <a:pPr lvl="1"/>
            <a:r>
              <a:rPr lang="en-US" dirty="0" smtClean="0"/>
              <a:t>Given the quality and speed of print jobs PLA is the preferred method of printing in the library due to ventilation and temperature constraints.</a:t>
            </a:r>
          </a:p>
          <a:p>
            <a:r>
              <a:rPr lang="en-US" dirty="0" smtClean="0"/>
              <a:t>Scanner selected by  Ray appears to be best in class.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1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Updated </a:t>
            </a:r>
            <a:r>
              <a:rPr lang="en-US" sz="2900" dirty="0"/>
              <a:t>Pricing from B&amp;H photo.  (TSUS Marketplace)</a:t>
            </a:r>
          </a:p>
          <a:p>
            <a:endParaRPr lang="en-US" sz="2900" dirty="0"/>
          </a:p>
          <a:p>
            <a:r>
              <a:rPr lang="en-US" sz="1900" dirty="0" err="1" smtClean="0"/>
              <a:t>Makerbot</a:t>
            </a:r>
            <a:r>
              <a:rPr lang="en-US" sz="1900" dirty="0" smtClean="0"/>
              <a:t> </a:t>
            </a:r>
            <a:r>
              <a:rPr lang="en-US" sz="1900" dirty="0"/>
              <a:t>Replicator Z18  with Case and Cart	7,974.00</a:t>
            </a:r>
            <a:br>
              <a:rPr lang="en-US" sz="1900" dirty="0"/>
            </a:br>
            <a:r>
              <a:rPr lang="en-US" sz="1900" dirty="0"/>
              <a:t>Extra Extruder (Print Head)   		165.00</a:t>
            </a:r>
            <a:br>
              <a:rPr lang="en-US" sz="1900" dirty="0"/>
            </a:br>
            <a:r>
              <a:rPr lang="en-US" sz="1900" dirty="0"/>
              <a:t>1.5 Year Protection Plan          	             	598.50</a:t>
            </a:r>
            <a:br>
              <a:rPr lang="en-US" sz="1900" dirty="0"/>
            </a:br>
            <a:r>
              <a:rPr lang="en-US" sz="1900" b="1" dirty="0"/>
              <a:t>Subtotal</a:t>
            </a:r>
            <a:r>
              <a:rPr lang="en-US" sz="1900" b="1" dirty="0" smtClean="0"/>
              <a:t>:</a:t>
            </a:r>
            <a:r>
              <a:rPr lang="en-US" sz="1900" b="1" dirty="0"/>
              <a:t>	               	             	8,737.50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>Next Engine 3D Scanner         		2,995.00</a:t>
            </a:r>
            <a:br>
              <a:rPr lang="en-US" sz="1900" dirty="0"/>
            </a:br>
            <a:r>
              <a:rPr lang="en-US" sz="1900" dirty="0"/>
              <a:t>(20 Spools Filament                   </a:t>
            </a:r>
            <a:r>
              <a:rPr lang="en-US" sz="1900" dirty="0" smtClean="0"/>
              <a:t> </a:t>
            </a:r>
            <a:r>
              <a:rPr lang="en-US" sz="1900" dirty="0"/>
              <a:t>		267.12</a:t>
            </a:r>
            <a:br>
              <a:rPr lang="en-US" sz="1900" dirty="0"/>
            </a:br>
            <a:r>
              <a:rPr lang="en-US" sz="1900" dirty="0"/>
              <a:t>assorted colors</a:t>
            </a:r>
            <a:br>
              <a:rPr lang="en-US" sz="1900" dirty="0"/>
            </a:br>
            <a:r>
              <a:rPr lang="en-US" sz="1900" dirty="0"/>
              <a:t>(1 Rhino 3D License)  	 	   	799.00</a:t>
            </a:r>
            <a:br>
              <a:rPr lang="en-US" sz="1900" dirty="0"/>
            </a:br>
            <a:r>
              <a:rPr lang="en-US" sz="1900" dirty="0"/>
              <a:t>(</a:t>
            </a:r>
            <a:r>
              <a:rPr lang="en-US" sz="1900" dirty="0" err="1"/>
              <a:t>Sketchup</a:t>
            </a:r>
            <a:r>
              <a:rPr lang="en-US" sz="1900" dirty="0"/>
              <a:t> Pro Education </a:t>
            </a:r>
            <a:r>
              <a:rPr lang="en-US" sz="1900" dirty="0" err="1"/>
              <a:t>Lic</a:t>
            </a:r>
            <a:r>
              <a:rPr lang="en-US" sz="1900" dirty="0"/>
              <a:t>. ?)</a:t>
            </a:r>
          </a:p>
          <a:p>
            <a:endParaRPr lang="en-US" sz="1900" dirty="0"/>
          </a:p>
          <a:p>
            <a:r>
              <a:rPr lang="en-US" sz="2500" b="1" dirty="0"/>
              <a:t>TOTAL:	</a:t>
            </a:r>
            <a:r>
              <a:rPr lang="en-US" sz="2500" b="1" dirty="0" smtClean="0"/>
              <a:t>       ~</a:t>
            </a:r>
            <a:r>
              <a:rPr lang="en-US" sz="2500" b="1" dirty="0"/>
              <a:t>12,798.62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Subcommittee Expectations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Next Meeting: Thursday </a:t>
            </a:r>
            <a:r>
              <a:rPr lang="en-US" b="1" dirty="0"/>
              <a:t>April 23rd</a:t>
            </a:r>
            <a:r>
              <a:rPr lang="en-US" dirty="0"/>
              <a:t>, 2013 3:00-5:00 pm (3D Printer </a:t>
            </a:r>
            <a:r>
              <a:rPr lang="en-US" dirty="0" smtClean="0"/>
              <a:t>Selection Discussion)</a:t>
            </a:r>
          </a:p>
          <a:p>
            <a:pPr lvl="1"/>
            <a:r>
              <a:rPr lang="en-US" sz="2500" dirty="0"/>
              <a:t>Individual Environmental Scan</a:t>
            </a:r>
          </a:p>
          <a:p>
            <a:pPr lvl="1"/>
            <a:r>
              <a:rPr lang="en-US" sz="2500" dirty="0"/>
              <a:t>Possible Other Models/Configuration Suggestions</a:t>
            </a:r>
          </a:p>
          <a:p>
            <a:pPr lvl="1"/>
            <a:r>
              <a:rPr lang="en-US" sz="2500" dirty="0" smtClean="0"/>
              <a:t>Individual </a:t>
            </a:r>
            <a:r>
              <a:rPr lang="en-US" sz="2500" dirty="0"/>
              <a:t>Art &amp; Design Visit (before meeting</a:t>
            </a:r>
            <a:r>
              <a:rPr lang="en-US" sz="2500" dirty="0" smtClean="0"/>
              <a:t>)</a:t>
            </a:r>
          </a:p>
          <a:p>
            <a:pPr lvl="1"/>
            <a:r>
              <a:rPr lang="en-US" sz="2500" dirty="0" smtClean="0"/>
              <a:t>Preliminary Recommendations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Wednesday</a:t>
            </a:r>
            <a:r>
              <a:rPr lang="en-US" b="1" dirty="0"/>
              <a:t>, May 6</a:t>
            </a:r>
            <a:r>
              <a:rPr lang="en-US" baseline="30000" dirty="0"/>
              <a:t> </a:t>
            </a:r>
            <a:r>
              <a:rPr lang="en-US" dirty="0"/>
              <a:t> 10:00-11:30 am (Final </a:t>
            </a:r>
            <a:r>
              <a:rPr lang="en-US" dirty="0" smtClean="0"/>
              <a:t>Recommendation/Finalization</a:t>
            </a:r>
            <a:r>
              <a:rPr lang="en-US" dirty="0"/>
              <a:t>, as needed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Friday, May 15</a:t>
            </a:r>
            <a:r>
              <a:rPr lang="en-US" dirty="0"/>
              <a:t> Recommendation Shared With Subgroup Two (Policy Infrastructure Subgroup: Email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Thursday, May 21, Final Joint Sub-groups Meeting</a:t>
            </a:r>
          </a:p>
          <a:p>
            <a:endParaRPr lang="en-US" b="1" dirty="0" smtClean="0"/>
          </a:p>
          <a:p>
            <a:r>
              <a:rPr lang="en-US" b="1" dirty="0" smtClean="0"/>
              <a:t>Summer Purchase and Implementation for Fall Launch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34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Steps: Assessment &amp; Evaluation for 3D Printer Lab Possibility</a:t>
            </a:r>
            <a:endParaRPr lang="en-US" dirty="0"/>
          </a:p>
        </p:txBody>
      </p:sp>
      <p:pic>
        <p:nvPicPr>
          <p:cNvPr id="1026" name="Picture 2" descr="C:\Users\R_U15\Desktop\3DPrinter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6015038" cy="39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49170" y="6248400"/>
            <a:ext cx="2645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>
                <a:hlinkClick r:id="rId3"/>
              </a:rPr>
              <a:t>3D Printer Lab Possibility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83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8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Environmental Scan Background Scenarios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400" b="1" dirty="0" smtClean="0"/>
              <a:t>Full Report</a:t>
            </a:r>
            <a:r>
              <a:rPr lang="en-US" sz="2400" b="1" dirty="0"/>
              <a:t>: </a:t>
            </a:r>
            <a:r>
              <a:rPr lang="en-US" sz="2400" b="1" dirty="0" smtClean="0"/>
              <a:t> </a:t>
            </a:r>
            <a:r>
              <a:rPr lang="en-US" sz="2400" b="1" dirty="0" smtClean="0">
                <a:hlinkClick r:id="rId2"/>
              </a:rPr>
              <a:t>http</a:t>
            </a:r>
            <a:r>
              <a:rPr lang="en-US" sz="2400" b="1" dirty="0">
                <a:hlinkClick r:id="rId2"/>
              </a:rPr>
              <a:t>://</a:t>
            </a:r>
            <a:r>
              <a:rPr lang="en-US" sz="2400" b="1" dirty="0" smtClean="0">
                <a:hlinkClick r:id="rId2"/>
              </a:rPr>
              <a:t>tinyurl.com/mgkkc6e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362206"/>
            <a:ext cx="685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Six Areas Visited on Campus December 2014 – January 2015, Four with 3D Printers ranging in size from a couple hundred dollars to half million dollar set ups. Two others wishing to explore this technology further: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Educational Technology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Art &amp; Design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Engineering/Engineering Technology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Forensic Anthropology</a:t>
            </a:r>
          </a:p>
          <a:p>
            <a:endParaRPr lang="en-US" b="1" dirty="0" smtClean="0"/>
          </a:p>
          <a:p>
            <a:pPr marL="342900" indent="-342900">
              <a:buAutoNum type="arabicParenR"/>
            </a:pPr>
            <a:r>
              <a:rPr lang="en-US" b="1" dirty="0" smtClean="0"/>
              <a:t>Geography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STEM Education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15552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4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Trajectories </a:t>
            </a:r>
            <a:r>
              <a:rPr lang="en-US" smtClean="0"/>
              <a:t>(Scaling)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0" y="1933302"/>
            <a:ext cx="4114800" cy="48005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1828086"/>
            <a:ext cx="388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Learning Commons 10 M +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(Multi-Tiered, Many Labs, Visualization, Multimedia, 3D Printing, Makerspace, Traditional etc.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Makerspace 1-2 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(Physical/Digital Computing Space), </a:t>
            </a:r>
            <a:r>
              <a:rPr lang="en-US" dirty="0" smtClean="0"/>
              <a:t>CNC </a:t>
            </a:r>
            <a:r>
              <a:rPr lang="en-US" dirty="0" err="1" smtClean="0"/>
              <a:t>Lasercutter</a:t>
            </a:r>
            <a:r>
              <a:rPr lang="en-US" dirty="0" smtClean="0"/>
              <a:t>, </a:t>
            </a:r>
            <a:r>
              <a:rPr lang="en-US" dirty="0" smtClean="0"/>
              <a:t>digital embroidery, 3D </a:t>
            </a:r>
            <a:r>
              <a:rPr lang="en-US" dirty="0" smtClean="0"/>
              <a:t>Printing, Arduino etc.</a:t>
            </a:r>
          </a:p>
          <a:p>
            <a:endParaRPr lang="en-US" dirty="0"/>
          </a:p>
          <a:p>
            <a:r>
              <a:rPr lang="en-US" b="1" dirty="0" smtClean="0"/>
              <a:t>3D Printing Lab, 100-500 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Multiple and Varying Capability, 3D Printing Space, Scanners, Lab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3D Printer Prototype, 15-40K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3D Printer, 3D Scanner, Software, HR</a:t>
            </a:r>
          </a:p>
          <a:p>
            <a:r>
              <a:rPr lang="en-US" dirty="0" smtClean="0"/>
              <a:t>Infrastructure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057400" y="1905000"/>
            <a:ext cx="0" cy="472440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1933302"/>
            <a:ext cx="3200400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3429000"/>
            <a:ext cx="3200400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7400" y="4495800"/>
            <a:ext cx="3200400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7400" y="5638800"/>
            <a:ext cx="3200400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rot="16200000">
            <a:off x="1028700" y="3729188"/>
            <a:ext cx="914400" cy="3183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Discussion and </a:t>
            </a:r>
            <a:r>
              <a:rPr lang="en-US" sz="4000" b="1" dirty="0" smtClean="0"/>
              <a:t>Questions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Contact Info: </a:t>
            </a:r>
            <a:br>
              <a:rPr lang="en-US" sz="3200" b="1" dirty="0" smtClean="0"/>
            </a:br>
            <a:r>
              <a:rPr lang="en-US" sz="2000" b="1" dirty="0" smtClean="0"/>
              <a:t>Ray Uzwyshyn, R_U15@txstate.edu</a:t>
            </a:r>
            <a:br>
              <a:rPr lang="en-US" sz="2000" b="1" dirty="0" smtClean="0"/>
            </a:br>
            <a:r>
              <a:rPr lang="en-US" sz="2000" b="1" dirty="0" smtClean="0"/>
              <a:t>Director, Digital and Collections Services</a:t>
            </a:r>
            <a:br>
              <a:rPr lang="en-US" sz="2000" b="1" dirty="0" smtClean="0"/>
            </a:br>
            <a:r>
              <a:rPr lang="en-US" sz="2000" b="1" dirty="0" smtClean="0"/>
              <a:t>Texas State University</a:t>
            </a:r>
            <a:br>
              <a:rPr lang="en-US" sz="2000" b="1" dirty="0" smtClean="0"/>
            </a:br>
            <a:r>
              <a:rPr lang="en-US" sz="2000" b="1" dirty="0">
                <a:hlinkClick r:id="rId2"/>
              </a:rPr>
              <a:t>http://rayuzwyshyn.net</a:t>
            </a:r>
            <a:r>
              <a:rPr lang="en-US" sz="2000" b="1" dirty="0"/>
              <a:t> 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80953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910" y="609600"/>
            <a:ext cx="670234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 </a:t>
            </a:r>
            <a:r>
              <a:rPr lang="en-US" sz="4400" dirty="0" smtClean="0"/>
              <a:t>Further Resources</a:t>
            </a:r>
            <a:br>
              <a:rPr lang="en-US" sz="4400" dirty="0" smtClean="0"/>
            </a:br>
            <a:r>
              <a:rPr lang="en-US" dirty="0" smtClean="0"/>
              <a:t>Special Thanks to Dr. Shaunna Smith, Texas State, for these 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600200"/>
            <a:ext cx="7253204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/>
              <a:t>Access 3D Models</a:t>
            </a:r>
            <a:endParaRPr lang="en-US" sz="1400" dirty="0"/>
          </a:p>
          <a:p>
            <a:pPr fontAlgn="base"/>
            <a:r>
              <a:rPr lang="en-US" sz="1400" u="sng" dirty="0">
                <a:hlinkClick r:id="rId2"/>
              </a:rPr>
              <a:t>Smithsonian X 3D</a:t>
            </a:r>
            <a:r>
              <a:rPr lang="en-US" sz="1400" dirty="0"/>
              <a:t> (3D scans of historical artifacts)</a:t>
            </a:r>
          </a:p>
          <a:p>
            <a:pPr fontAlgn="base"/>
            <a:r>
              <a:rPr lang="en-US" sz="1400" u="sng" dirty="0" err="1">
                <a:hlinkClick r:id="rId3"/>
              </a:rPr>
              <a:t>Morphosource</a:t>
            </a:r>
            <a:r>
              <a:rPr lang="en-US" sz="1400" dirty="0"/>
              <a:t> (3D scans of skeletal remains)</a:t>
            </a:r>
          </a:p>
          <a:p>
            <a:pPr fontAlgn="base"/>
            <a:r>
              <a:rPr lang="en-US" sz="1400" u="sng" dirty="0" err="1">
                <a:hlinkClick r:id="rId4"/>
              </a:rPr>
              <a:t>Digimorph</a:t>
            </a:r>
            <a:r>
              <a:rPr lang="en-US" sz="1400" dirty="0"/>
              <a:t> (3D scans of skeletal remains)</a:t>
            </a:r>
          </a:p>
          <a:p>
            <a:pPr fontAlgn="base"/>
            <a:r>
              <a:rPr lang="en-US" sz="1400" u="sng" dirty="0">
                <a:hlinkClick r:id="rId5"/>
              </a:rPr>
              <a:t>NASA 3D Models</a:t>
            </a:r>
            <a:r>
              <a:rPr lang="en-US" sz="1400" dirty="0"/>
              <a:t> (3D scans of topography and aerospace equipment)</a:t>
            </a:r>
          </a:p>
          <a:p>
            <a:pPr fontAlgn="base"/>
            <a:r>
              <a:rPr lang="en-US" sz="1400" u="sng" dirty="0" err="1">
                <a:hlinkClick r:id="rId6"/>
              </a:rPr>
              <a:t>Thingiverse</a:t>
            </a:r>
            <a:r>
              <a:rPr lang="en-US" sz="1400" dirty="0"/>
              <a:t> (downloadable 3D model files and open community sharing)</a:t>
            </a:r>
          </a:p>
          <a:p>
            <a:pPr fontAlgn="base"/>
            <a:r>
              <a:rPr lang="en-US" sz="1400" dirty="0"/>
              <a:t>Learn more about ways to connect existing 3D models to teaching and learning </a:t>
            </a:r>
            <a:r>
              <a:rPr lang="en-US" sz="1400" u="sng" dirty="0">
                <a:hlinkClick r:id="rId7"/>
              </a:rPr>
              <a:t>here</a:t>
            </a:r>
            <a:r>
              <a:rPr lang="en-US" sz="1400" dirty="0"/>
              <a:t>.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/>
              <a:t>Create Your Own 3D Models</a:t>
            </a:r>
            <a:endParaRPr lang="en-US" sz="1400" dirty="0"/>
          </a:p>
          <a:p>
            <a:pPr fontAlgn="base"/>
            <a:r>
              <a:rPr lang="en-US" sz="1400" u="sng" dirty="0">
                <a:hlinkClick r:id="rId8"/>
              </a:rPr>
              <a:t>Autodesk 123d Website</a:t>
            </a:r>
            <a:r>
              <a:rPr lang="en-US" sz="1400" dirty="0"/>
              <a:t> (free, must set up account)</a:t>
            </a:r>
          </a:p>
          <a:p>
            <a:pPr fontAlgn="base"/>
            <a:r>
              <a:rPr lang="en-US" sz="1400" u="sng" dirty="0" err="1">
                <a:hlinkClick r:id="rId9"/>
              </a:rPr>
              <a:t>TinkerCAD</a:t>
            </a:r>
            <a:r>
              <a:rPr lang="en-US" sz="1400" u="sng" dirty="0">
                <a:hlinkClick r:id="rId9"/>
              </a:rPr>
              <a:t> App</a:t>
            </a:r>
            <a:r>
              <a:rPr lang="en-US" sz="1400" dirty="0"/>
              <a:t> (free, web-based app to create 3D models)</a:t>
            </a:r>
          </a:p>
          <a:p>
            <a:pPr lvl="1" fontAlgn="base"/>
            <a:r>
              <a:rPr lang="en-US" sz="1400" u="sng" dirty="0" err="1">
                <a:hlinkClick r:id="rId10"/>
              </a:rPr>
              <a:t>Tinkercad</a:t>
            </a:r>
            <a:r>
              <a:rPr lang="en-US" sz="1400" u="sng" dirty="0">
                <a:hlinkClick r:id="rId10"/>
              </a:rPr>
              <a:t> “quest” lessons and video tutorials</a:t>
            </a:r>
            <a:endParaRPr lang="en-US" sz="1400" dirty="0"/>
          </a:p>
          <a:p>
            <a:pPr lvl="1" fontAlgn="base"/>
            <a:r>
              <a:rPr lang="en-US" sz="1400" u="sng" dirty="0">
                <a:hlinkClick r:id="rId11"/>
              </a:rPr>
              <a:t>"3D Printing with Autodesk 123D, </a:t>
            </a:r>
            <a:r>
              <a:rPr lang="en-US" sz="1400" u="sng" dirty="0" err="1">
                <a:hlinkClick r:id="rId11"/>
              </a:rPr>
              <a:t>TinkerCAD</a:t>
            </a:r>
            <a:r>
              <a:rPr lang="en-US" sz="1400" u="sng" dirty="0">
                <a:hlinkClick r:id="rId11"/>
              </a:rPr>
              <a:t>, and </a:t>
            </a:r>
            <a:r>
              <a:rPr lang="en-US" sz="1400" u="sng" dirty="0" err="1">
                <a:hlinkClick r:id="rId11"/>
              </a:rPr>
              <a:t>Makerbot</a:t>
            </a:r>
            <a:r>
              <a:rPr lang="en-US" sz="1400" u="sng" dirty="0">
                <a:hlinkClick r:id="rId11"/>
              </a:rPr>
              <a:t>" by Lydia Sloan Cline"</a:t>
            </a:r>
            <a:endParaRPr lang="en-US" sz="1400" dirty="0"/>
          </a:p>
          <a:p>
            <a:pPr lvl="1" fontAlgn="base"/>
            <a:r>
              <a:rPr lang="en-US" sz="1400" u="sng" dirty="0">
                <a:hlinkClick r:id="rId12"/>
              </a:rPr>
              <a:t>“3D </a:t>
            </a:r>
            <a:r>
              <a:rPr lang="en-US" sz="1400" u="sng" dirty="0" smtClean="0">
                <a:hlinkClick r:id="rId12"/>
              </a:rPr>
              <a:t>Modeling/Printing </a:t>
            </a:r>
            <a:r>
              <a:rPr lang="en-US" sz="1400" u="sng" dirty="0">
                <a:hlinkClick r:id="rId12"/>
              </a:rPr>
              <a:t>with </a:t>
            </a:r>
            <a:r>
              <a:rPr lang="en-US" sz="1400" u="sng" dirty="0" err="1">
                <a:hlinkClick r:id="rId12"/>
              </a:rPr>
              <a:t>Tinkercad</a:t>
            </a:r>
            <a:r>
              <a:rPr lang="en-US" sz="1400" u="sng" dirty="0">
                <a:hlinkClick r:id="rId12"/>
              </a:rPr>
              <a:t>: </a:t>
            </a:r>
            <a:r>
              <a:rPr lang="en-US" sz="1400" u="sng" dirty="0" smtClean="0">
                <a:hlinkClick r:id="rId12"/>
              </a:rPr>
              <a:t>Create/Print3D Models. James </a:t>
            </a:r>
            <a:r>
              <a:rPr lang="en-US" sz="1400" u="sng" dirty="0">
                <a:hlinkClick r:id="rId12"/>
              </a:rPr>
              <a:t>Floyd Kelly</a:t>
            </a:r>
            <a:r>
              <a:rPr lang="en-US" sz="1400" u="sng" dirty="0" smtClean="0">
                <a:hlinkClick r:id="rId12"/>
              </a:rPr>
              <a:t>”</a:t>
            </a:r>
            <a:endParaRPr lang="en-US" sz="1400" dirty="0"/>
          </a:p>
          <a:p>
            <a:pPr fontAlgn="base"/>
            <a:r>
              <a:rPr lang="en-US" sz="1400" u="sng" dirty="0">
                <a:hlinkClick r:id="rId13"/>
              </a:rPr>
              <a:t>Autodesk 123d Design</a:t>
            </a:r>
            <a:r>
              <a:rPr lang="en-US" sz="1400" dirty="0"/>
              <a:t> (free, downloadable software to create 3D models)</a:t>
            </a:r>
          </a:p>
          <a:p>
            <a:pPr fontAlgn="base"/>
            <a:r>
              <a:rPr lang="en-US" sz="1400" u="sng" dirty="0">
                <a:hlinkClick r:id="rId14"/>
              </a:rPr>
              <a:t>Autodesk 123d Make</a:t>
            </a:r>
            <a:r>
              <a:rPr lang="en-US" sz="1400" dirty="0"/>
              <a:t> (free, slice 3D models into 2D puzzle pieces)</a:t>
            </a:r>
          </a:p>
          <a:p>
            <a:pPr fontAlgn="base"/>
            <a:r>
              <a:rPr lang="en-US" sz="1400" u="sng" dirty="0">
                <a:hlinkClick r:id="rId15"/>
              </a:rPr>
              <a:t>Autodesk 123d Sculpt</a:t>
            </a:r>
            <a:r>
              <a:rPr lang="en-US" sz="1400" dirty="0"/>
              <a:t> (free, manipulate digital clay on an iPad)</a:t>
            </a:r>
          </a:p>
          <a:p>
            <a:pPr fontAlgn="base"/>
            <a:r>
              <a:rPr lang="en-US" sz="1400" u="sng" dirty="0">
                <a:hlinkClick r:id="rId16"/>
              </a:rPr>
              <a:t>Autodesk 123d Catch</a:t>
            </a:r>
            <a:r>
              <a:rPr lang="en-US" sz="1400" dirty="0"/>
              <a:t> (free, upload photos of objects to create 3D models)</a:t>
            </a:r>
          </a:p>
          <a:p>
            <a:pPr lvl="1" fontAlgn="base"/>
            <a:r>
              <a:rPr lang="en-US" sz="1400" dirty="0"/>
              <a:t>Learn more about scanning your own 3D models </a:t>
            </a:r>
            <a:r>
              <a:rPr lang="en-US" sz="1400" u="sng" dirty="0">
                <a:hlinkClick r:id="rId17"/>
              </a:rPr>
              <a:t>here</a:t>
            </a:r>
            <a:r>
              <a:rPr lang="en-US" sz="1400" dirty="0"/>
              <a:t>.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smtClean="0"/>
              <a:t>Order </a:t>
            </a:r>
            <a:r>
              <a:rPr lang="en-US" sz="1400" b="1" dirty="0"/>
              <a:t>a 3D Print from an Online Service or go to a Makerspace</a:t>
            </a:r>
            <a:endParaRPr lang="en-US" sz="1400" dirty="0"/>
          </a:p>
          <a:p>
            <a:pPr fontAlgn="base"/>
            <a:r>
              <a:rPr lang="en-US" sz="1400" u="sng" dirty="0" err="1">
                <a:hlinkClick r:id="rId18"/>
              </a:rPr>
              <a:t>Shapeways</a:t>
            </a:r>
            <a:r>
              <a:rPr lang="en-US" sz="1400" dirty="0"/>
              <a:t> (online service, upload file and they mail print to you, lots of materials choices)</a:t>
            </a:r>
          </a:p>
          <a:p>
            <a:pPr fontAlgn="base"/>
            <a:r>
              <a:rPr lang="en-US" sz="1400" u="sng" dirty="0">
                <a:hlinkClick r:id="rId19"/>
              </a:rPr>
              <a:t>3D Hubs</a:t>
            </a:r>
            <a:r>
              <a:rPr lang="en-US" sz="1400" dirty="0"/>
              <a:t> (online network of 3D printers in your community, upload file and pick it up at store)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6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February 26 2015 </a:t>
            </a:r>
            <a:r>
              <a:rPr lang="en-US" dirty="0" smtClean="0"/>
              <a:t>Environmental Scan Presented. Approval given the library/project to move forward with 3D Printer Infrastructure from environmental </a:t>
            </a:r>
            <a:r>
              <a:rPr lang="en-US" dirty="0"/>
              <a:t>s</a:t>
            </a:r>
            <a:r>
              <a:rPr lang="en-US" dirty="0" smtClean="0"/>
              <a:t>can results.</a:t>
            </a:r>
          </a:p>
          <a:p>
            <a:r>
              <a:rPr lang="en-US" b="1" dirty="0" smtClean="0"/>
              <a:t>April, 2015 </a:t>
            </a:r>
            <a:r>
              <a:rPr lang="en-US" dirty="0" smtClean="0"/>
              <a:t>Two Subgroups Formed</a:t>
            </a:r>
          </a:p>
          <a:p>
            <a:pPr marL="0" indent="0">
              <a:buNone/>
            </a:pPr>
            <a:r>
              <a:rPr lang="en-US" dirty="0" smtClean="0"/>
              <a:t>1) 3D Printer Selection Subcommittee</a:t>
            </a:r>
            <a:br>
              <a:rPr lang="en-US" dirty="0" smtClean="0"/>
            </a:br>
            <a:r>
              <a:rPr lang="en-US" dirty="0" smtClean="0"/>
              <a:t>2) 3D Printer Infrastructure Policy Committee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Printer Subcommittees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3D Printer Selection Subcommittee</a:t>
            </a:r>
            <a:r>
              <a:rPr lang="en-US" dirty="0" smtClean="0"/>
              <a:t>: Recommend 3D printer, surrounding </a:t>
            </a:r>
            <a:r>
              <a:rPr lang="en-US" dirty="0"/>
              <a:t>e</a:t>
            </a:r>
            <a:r>
              <a:rPr lang="en-US" dirty="0" smtClean="0"/>
              <a:t>quipment, possibly 3D scanner, software, filament</a:t>
            </a:r>
          </a:p>
          <a:p>
            <a:endParaRPr lang="en-US" dirty="0"/>
          </a:p>
          <a:p>
            <a:r>
              <a:rPr lang="en-US" b="1" dirty="0" smtClean="0"/>
              <a:t>3D Printer Policy Infrastructure Subcommittee</a:t>
            </a:r>
            <a:r>
              <a:rPr lang="en-US" dirty="0" smtClean="0"/>
              <a:t>: Develop policies, procedures, library space allocation and human resource infrastructure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1) Monday </a:t>
            </a:r>
            <a:r>
              <a:rPr lang="en-US" b="1" dirty="0"/>
              <a:t>April 13, 2013</a:t>
            </a:r>
            <a:r>
              <a:rPr lang="en-US" dirty="0"/>
              <a:t>, 10:00-11:30 am (Subgroup Charge and Preliminary Work </a:t>
            </a:r>
            <a:r>
              <a:rPr lang="en-US" dirty="0" smtClean="0"/>
              <a:t>Overview)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CDS Conference Room </a:t>
            </a:r>
            <a:r>
              <a:rPr lang="en-US" dirty="0" err="1"/>
              <a:t>Alkek</a:t>
            </a:r>
            <a:r>
              <a:rPr lang="en-US" dirty="0"/>
              <a:t> </a:t>
            </a:r>
            <a:r>
              <a:rPr lang="en-US" dirty="0" smtClean="0"/>
              <a:t>221</a:t>
            </a:r>
          </a:p>
          <a:p>
            <a:r>
              <a:rPr lang="en-US" b="1" dirty="0" smtClean="0"/>
              <a:t>2) Thursday </a:t>
            </a:r>
            <a:r>
              <a:rPr lang="en-US" b="1" dirty="0"/>
              <a:t>April 23rd</a:t>
            </a:r>
            <a:r>
              <a:rPr lang="en-US" dirty="0"/>
              <a:t>, 2013 3:00-5:00 pm (3D Printer </a:t>
            </a:r>
            <a:r>
              <a:rPr lang="en-US" dirty="0" smtClean="0"/>
              <a:t>Selection, preliminary </a:t>
            </a:r>
            <a:r>
              <a:rPr lang="en-US" dirty="0"/>
              <a:t>r</a:t>
            </a:r>
            <a:r>
              <a:rPr lang="en-US" dirty="0" smtClean="0"/>
              <a:t>ecommendation)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CDS Conference Room, </a:t>
            </a:r>
            <a:r>
              <a:rPr lang="en-US" dirty="0" err="1"/>
              <a:t>Alkek</a:t>
            </a:r>
            <a:r>
              <a:rPr lang="en-US" dirty="0"/>
              <a:t> </a:t>
            </a:r>
            <a:r>
              <a:rPr lang="en-US" dirty="0" smtClean="0"/>
              <a:t>221</a:t>
            </a:r>
          </a:p>
          <a:p>
            <a:r>
              <a:rPr lang="en-US" b="1" dirty="0" smtClean="0"/>
              <a:t>3) Wednesday</a:t>
            </a:r>
            <a:r>
              <a:rPr lang="en-US" b="1" dirty="0"/>
              <a:t>, May 6</a:t>
            </a:r>
            <a:r>
              <a:rPr lang="en-US" baseline="30000" dirty="0"/>
              <a:t> </a:t>
            </a:r>
            <a:r>
              <a:rPr lang="en-US" dirty="0"/>
              <a:t> 10:00-11:30 am </a:t>
            </a:r>
            <a:r>
              <a:rPr lang="en-US" dirty="0" smtClean="0"/>
              <a:t>(Final recommendation and finalization</a:t>
            </a:r>
            <a:r>
              <a:rPr lang="en-US" dirty="0"/>
              <a:t>, as needed)</a:t>
            </a:r>
            <a:br>
              <a:rPr lang="en-US" dirty="0"/>
            </a:br>
            <a:r>
              <a:rPr lang="en-US" dirty="0" err="1"/>
              <a:t>Alkek</a:t>
            </a:r>
            <a:r>
              <a:rPr lang="en-US" dirty="0"/>
              <a:t> 207 Library Admin Conference Room</a:t>
            </a:r>
          </a:p>
          <a:p>
            <a:r>
              <a:rPr lang="en-US" b="1" dirty="0" smtClean="0"/>
              <a:t>4) Friday</a:t>
            </a:r>
            <a:r>
              <a:rPr lang="en-US" b="1" dirty="0"/>
              <a:t>, May 15</a:t>
            </a:r>
            <a:r>
              <a:rPr lang="en-US" dirty="0"/>
              <a:t> Recommendation </a:t>
            </a:r>
            <a:r>
              <a:rPr lang="en-US" dirty="0" smtClean="0"/>
              <a:t>shared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s</a:t>
            </a:r>
            <a:r>
              <a:rPr lang="en-US" dirty="0" smtClean="0"/>
              <a:t>ubgroup </a:t>
            </a:r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(Policy Infrastructure </a:t>
            </a:r>
            <a:r>
              <a:rPr lang="en-US" dirty="0" smtClean="0"/>
              <a:t>Subgroup: Email)</a:t>
            </a:r>
          </a:p>
          <a:p>
            <a:r>
              <a:rPr lang="en-US" b="1" dirty="0" smtClean="0"/>
              <a:t>5) Thursday Wednesday </a:t>
            </a:r>
            <a:r>
              <a:rPr lang="en-US" b="1" dirty="0"/>
              <a:t>May </a:t>
            </a:r>
            <a:r>
              <a:rPr lang="en-US" b="1" dirty="0" smtClean="0"/>
              <a:t>21, 2:00-4:00 pm</a:t>
            </a:r>
            <a:r>
              <a:rPr lang="en-US" dirty="0" smtClean="0"/>
              <a:t> </a:t>
            </a:r>
            <a:r>
              <a:rPr lang="en-US" dirty="0"/>
              <a:t>Both </a:t>
            </a:r>
            <a:r>
              <a:rPr lang="en-US" dirty="0" smtClean="0"/>
              <a:t>subgroups </a:t>
            </a:r>
            <a:r>
              <a:rPr lang="en-US" dirty="0"/>
              <a:t>m</a:t>
            </a:r>
            <a:r>
              <a:rPr lang="en-US" dirty="0" smtClean="0"/>
              <a:t>eet </a:t>
            </a:r>
            <a:r>
              <a:rPr lang="en-US" dirty="0"/>
              <a:t>to exchange </a:t>
            </a:r>
            <a:r>
              <a:rPr lang="en-US" dirty="0" smtClean="0"/>
              <a:t>feedback/finalize discussion</a:t>
            </a:r>
          </a:p>
          <a:p>
            <a:r>
              <a:rPr lang="en-US" dirty="0" smtClean="0"/>
              <a:t>6) Printer/Supplies Purchased </a:t>
            </a:r>
            <a:r>
              <a:rPr lang="en-US" b="1" dirty="0" smtClean="0"/>
              <a:t>June 1, Set-up, July- August</a:t>
            </a:r>
          </a:p>
          <a:p>
            <a:r>
              <a:rPr lang="en-US" b="1" dirty="0" smtClean="0"/>
              <a:t>7) Launch New 3D Printing Service September 1/Fall Semester 2015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Scenarios: Desired 3D Printer </a:t>
            </a:r>
            <a:br>
              <a:rPr lang="en-US" sz="3600" b="1" dirty="0" smtClean="0"/>
            </a:br>
            <a:r>
              <a:rPr lang="en-US" sz="3600" b="1" dirty="0" smtClean="0"/>
              <a:t>Parameters Generated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of Printing</a:t>
            </a:r>
          </a:p>
          <a:p>
            <a:r>
              <a:rPr lang="en-US" dirty="0" smtClean="0"/>
              <a:t>Resolution (How finely the printer prints)</a:t>
            </a:r>
          </a:p>
          <a:p>
            <a:r>
              <a:rPr lang="en-US" dirty="0" smtClean="0"/>
              <a:t>Cost (Budgetary implications of 15k</a:t>
            </a:r>
          </a:p>
          <a:p>
            <a:r>
              <a:rPr lang="en-US" dirty="0" smtClean="0"/>
              <a:t>Safety (Biodegradable Filament, APL, Ventilation)</a:t>
            </a:r>
          </a:p>
          <a:p>
            <a:r>
              <a:rPr lang="en-US" dirty="0" smtClean="0"/>
              <a:t>Congruence with other University/Library Setups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006224" y="3228835"/>
            <a:ext cx="1828800" cy="80519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TXU 3D Printing Landscape</a:t>
            </a:r>
            <a:br>
              <a:rPr lang="en-US" sz="3600" b="1" dirty="0" smtClean="0"/>
            </a:br>
            <a:r>
              <a:rPr lang="en-US" sz="3600" b="1" dirty="0" smtClean="0"/>
              <a:t>Cost vs. Quality</a:t>
            </a: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15240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5696712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37824" y="2509010"/>
            <a:ext cx="116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3D Printer</a:t>
            </a:r>
            <a:br>
              <a:rPr lang="en-US" sz="1600" b="1" dirty="0" smtClean="0"/>
            </a:br>
            <a:r>
              <a:rPr lang="en-US" sz="1600" b="1" dirty="0" smtClean="0"/>
              <a:t>Cost in USD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44446" y="6096008"/>
            <a:ext cx="225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3D Printer Quality</a:t>
            </a:r>
            <a:br>
              <a:rPr lang="en-US" b="1" dirty="0" smtClean="0"/>
            </a:br>
            <a:r>
              <a:rPr lang="en-US" b="1" dirty="0" smtClean="0"/>
              <a:t>Resolution and Speed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5061" y="213967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5061" y="300481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23" y="1520952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100,000+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810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3108" y="46512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51204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95400" y="5181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0" y="4267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05800" y="134721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235661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7" y="3589883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4278649" y="5181600"/>
            <a:ext cx="1905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67200" y="5257800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Quality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03590" y="5257800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29000" y="449580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 &amp; Design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27648" y="3493316"/>
            <a:ext cx="201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Library Makerspace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11263" y="2524250"/>
            <a:ext cx="193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Engineering, STEM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839022" y="1524000"/>
            <a:ext cx="1208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Forensic</a:t>
            </a:r>
            <a:br>
              <a:rPr lang="en-US" sz="1400" b="1" dirty="0" smtClean="0"/>
            </a:br>
            <a:r>
              <a:rPr lang="en-US" sz="1400" b="1" dirty="0" smtClean="0"/>
              <a:t>Anthropology</a:t>
            </a:r>
            <a:endParaRPr lang="en-US" sz="14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47800" y="3189476"/>
            <a:ext cx="0" cy="805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8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TXU 3D Printer Landscape</a:t>
            </a:r>
            <a:endParaRPr lang="en-US" dirty="0"/>
          </a:p>
        </p:txBody>
      </p:sp>
      <p:pic>
        <p:nvPicPr>
          <p:cNvPr id="3074" name="Picture 2" descr="C:\Users\R_U15\Desktop\3DPrinterChargeInvestigation\3DPrintersNotes\Anthropology\IMG_20141219_11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09" y="2104054"/>
            <a:ext cx="1884136" cy="222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_U15\Desktop\3DPrinterChargeInvestigation\3DPrintersNotes\Anthropology\IMG_20141219_111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2" y="1472767"/>
            <a:ext cx="2260683" cy="285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_U15\Desktop\3DPrinterChargeInvestigation\3DPrintersNotes\Education\IMG_20150106_1332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346775"/>
            <a:ext cx="3451652" cy="19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983" y="4876800"/>
            <a:ext cx="3228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End </a:t>
            </a:r>
            <a:r>
              <a:rPr lang="en-US" dirty="0" smtClean="0"/>
              <a:t>– Education </a:t>
            </a:r>
            <a:br>
              <a:rPr lang="en-US" dirty="0" smtClean="0"/>
            </a:br>
            <a:r>
              <a:rPr lang="en-US" dirty="0" smtClean="0"/>
              <a:t>&lt; $ 2000.00 – </a:t>
            </a:r>
            <a:r>
              <a:rPr lang="en-US" dirty="0" smtClean="0">
                <a:hlinkClick r:id="rId6"/>
              </a:rPr>
              <a:t>Primarily </a:t>
            </a:r>
            <a:r>
              <a:rPr lang="en-US" dirty="0">
                <a:hlinkClick r:id="rId6"/>
              </a:rPr>
              <a:t>Geared to Future K-12 Teachers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8192" y="4876800"/>
            <a:ext cx="3407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High End </a:t>
            </a:r>
            <a:r>
              <a:rPr lang="en-US" dirty="0" smtClean="0"/>
              <a:t>– Forensic Anthropology,</a:t>
            </a:r>
          </a:p>
          <a:p>
            <a:pPr algn="ctr"/>
            <a:r>
              <a:rPr lang="en-US" dirty="0" smtClean="0"/>
              <a:t>~$ 1,500,000.00 Set-up </a:t>
            </a:r>
            <a:br>
              <a:rPr lang="en-US" dirty="0" smtClean="0"/>
            </a:br>
            <a:r>
              <a:rPr lang="en-US" dirty="0" smtClean="0"/>
              <a:t>(800,000.00 Scanner)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664</Words>
  <Application>Microsoft Office PowerPoint</Application>
  <PresentationFormat>On-screen Show (4:3)</PresentationFormat>
  <Paragraphs>190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3D Printer  Learning Commons Selection  Background Overview and Next Steps</vt:lpstr>
      <vt:lpstr>Background Overview</vt:lpstr>
      <vt:lpstr>Environmental Scan Background Scenarios Full Report:  http://tinyurl.com/mgkkc6e </vt:lpstr>
      <vt:lpstr>Background (Cont’d)</vt:lpstr>
      <vt:lpstr>3D Printer Subcommittees Charges</vt:lpstr>
      <vt:lpstr>Timelines</vt:lpstr>
      <vt:lpstr>Scenarios: Desired 3D Printer  Parameters Generated</vt:lpstr>
      <vt:lpstr>TXU 3D Printing Landscape Cost vs. Quality</vt:lpstr>
      <vt:lpstr>TXU 3D Printer Landscape</vt:lpstr>
      <vt:lpstr>Very High End  Stratasys multi-material full color 3D Printer Objet500 Connex3</vt:lpstr>
      <vt:lpstr>Hands Off Example: UT Austin Innovation Station</vt:lpstr>
      <vt:lpstr>Closest TXU Learning Commons Analogue   Art &amp; Design Lab </vt:lpstr>
      <vt:lpstr>3D Printer Service Set-up Example</vt:lpstr>
      <vt:lpstr>3D Printer Service Policy Example</vt:lpstr>
      <vt:lpstr>3D Printer Selection Preliminary Caveats</vt:lpstr>
      <vt:lpstr>Example in Range Spec Requirements Purchase</vt:lpstr>
      <vt:lpstr>Recommendation/Final 3D Printer/Scanner Setup</vt:lpstr>
      <vt:lpstr>Initial Lab Set-up</vt:lpstr>
      <vt:lpstr>Alkek 3D Printing Service Page/FAQ</vt:lpstr>
      <vt:lpstr>3D Printing Remote Service Form</vt:lpstr>
      <vt:lpstr>3D Software</vt:lpstr>
      <vt:lpstr>Further Resources</vt:lpstr>
      <vt:lpstr>Room Space/Product Dimensions Considerations</vt:lpstr>
      <vt:lpstr>Ventilation ABS vs. PLA</vt:lpstr>
      <vt:lpstr>Safety Considerations</vt:lpstr>
      <vt:lpstr>PLA vs ABS Comparisons</vt:lpstr>
      <vt:lpstr>Further Overview Notes Recommendation Specification (Cable Hott)</vt:lpstr>
      <vt:lpstr>Subcommittee Expectations</vt:lpstr>
      <vt:lpstr>Next Steps: Assessment &amp; Evaluation for 3D Printer Lab Possibility</vt:lpstr>
      <vt:lpstr>Future Trajectories (Scaling)</vt:lpstr>
      <vt:lpstr>Discussion and Questions      Contact Info:  Ray Uzwyshyn, R_U15@txstate.edu Director, Digital and Collections Services Texas State University http://rayuzwyshyn.net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Printer Selection Subcomittee Background and Next Steps</dc:title>
  <dc:creator>Windows User</dc:creator>
  <cp:lastModifiedBy>Uzwyshyn, Raymond J</cp:lastModifiedBy>
  <cp:revision>95</cp:revision>
  <dcterms:created xsi:type="dcterms:W3CDTF">2015-04-09T17:47:58Z</dcterms:created>
  <dcterms:modified xsi:type="dcterms:W3CDTF">2016-05-06T16:22:21Z</dcterms:modified>
</cp:coreProperties>
</file>