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6"/>
  </p:notesMasterIdLst>
  <p:sldIdLst>
    <p:sldId id="256" r:id="rId2"/>
    <p:sldId id="257" r:id="rId3"/>
    <p:sldId id="268" r:id="rId4"/>
    <p:sldId id="267" r:id="rId5"/>
    <p:sldId id="265" r:id="rId6"/>
    <p:sldId id="264" r:id="rId7"/>
    <p:sldId id="263" r:id="rId8"/>
    <p:sldId id="273" r:id="rId9"/>
    <p:sldId id="262" r:id="rId10"/>
    <p:sldId id="266" r:id="rId11"/>
    <p:sldId id="261" r:id="rId12"/>
    <p:sldId id="344" r:id="rId13"/>
    <p:sldId id="260" r:id="rId14"/>
    <p:sldId id="272" r:id="rId15"/>
    <p:sldId id="308" r:id="rId16"/>
    <p:sldId id="259" r:id="rId17"/>
    <p:sldId id="271" r:id="rId18"/>
    <p:sldId id="270" r:id="rId19"/>
    <p:sldId id="258" r:id="rId20"/>
    <p:sldId id="338" r:id="rId21"/>
    <p:sldId id="339" r:id="rId22"/>
    <p:sldId id="340" r:id="rId23"/>
    <p:sldId id="341" r:id="rId24"/>
    <p:sldId id="342" r:id="rId25"/>
    <p:sldId id="343" r:id="rId26"/>
    <p:sldId id="281"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7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F96CA0-EA92-4E8C-AA8A-628192C2BECA}" type="datetimeFigureOut">
              <a:rPr lang="en-US" smtClean="0"/>
              <a:t>8/25/2014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8D85D1-6D22-4842-BC3A-60C68964A260}" type="slidenum">
              <a:rPr lang="en-US" smtClean="0"/>
              <a:t>‹#›</a:t>
            </a:fld>
            <a:endParaRPr lang="en-US"/>
          </a:p>
        </p:txBody>
      </p:sp>
    </p:spTree>
    <p:extLst>
      <p:ext uri="{BB962C8B-B14F-4D97-AF65-F5344CB8AC3E}">
        <p14:creationId xmlns:p14="http://schemas.microsoft.com/office/powerpoint/2010/main" val="236606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A4471F-A8BB-AD45-9C8A-C3BA537C43C3}" type="slidenum">
              <a:rPr lang="en-US" sz="1200"/>
              <a:pPr/>
              <a:t>26</a:t>
            </a:fld>
            <a:endParaRPr lang="en-US" sz="1200"/>
          </a:p>
        </p:txBody>
      </p:sp>
      <p:sp>
        <p:nvSpPr>
          <p:cNvPr id="5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58EDD2-5398-1D42-8451-D9483F98707B}" type="slidenum">
              <a:rPr lang="en-US" sz="1200"/>
              <a:pPr/>
              <a:t>27</a:t>
            </a:fld>
            <a:endParaRPr lang="en-US" sz="120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73C7E52-C8C8-4BC4-93DE-0030AF25E07E}" type="datetimeFigureOut">
              <a:rPr lang="en-US" smtClean="0"/>
              <a:t>8/25/2014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D2F02E0-0BEC-4A07-9968-E78DF99552F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3C7E52-C8C8-4BC4-93DE-0030AF25E07E}"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F02E0-0BEC-4A07-9968-E78DF99552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3C7E52-C8C8-4BC4-93DE-0030AF25E07E}"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F02E0-0BEC-4A07-9968-E78DF99552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3C7E52-C8C8-4BC4-93DE-0030AF25E07E}"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F02E0-0BEC-4A07-9968-E78DF99552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73C7E52-C8C8-4BC4-93DE-0030AF25E07E}"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F02E0-0BEC-4A07-9968-E78DF99552F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3C7E52-C8C8-4BC4-93DE-0030AF25E07E}"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F02E0-0BEC-4A07-9968-E78DF99552F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73C7E52-C8C8-4BC4-93DE-0030AF25E07E}" type="datetimeFigureOut">
              <a:rPr lang="en-US" smtClean="0"/>
              <a:t>8/25/2014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F02E0-0BEC-4A07-9968-E78DF99552F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73C7E52-C8C8-4BC4-93DE-0030AF25E07E}" type="datetimeFigureOut">
              <a:rPr lang="en-US" smtClean="0"/>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F02E0-0BEC-4A07-9968-E78DF99552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C7E52-C8C8-4BC4-93DE-0030AF25E07E}" type="datetimeFigureOut">
              <a:rPr lang="en-US" smtClean="0"/>
              <a:t>8/25/2014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F02E0-0BEC-4A07-9968-E78DF99552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3C7E52-C8C8-4BC4-93DE-0030AF25E07E}"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F02E0-0BEC-4A07-9968-E78DF99552F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73C7E52-C8C8-4BC4-93DE-0030AF25E07E}"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D2F02E0-0BEC-4A07-9968-E78DF99552F6}"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73C7E52-C8C8-4BC4-93DE-0030AF25E07E}" type="datetimeFigureOut">
              <a:rPr lang="en-US" smtClean="0"/>
              <a:t>8/25/2014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D2F02E0-0BEC-4A07-9968-E78DF99552F6}"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n3bFcY6RF6TCMM&amp;tbnid=1NV12oSsWXZ91M:&amp;ved=0CAUQjRw&amp;url=http://www.google.com/url?sa%3Di%26rct%3Dj%26q%3D%26esrc%3Ds%26source%3Dimages%26cd%3D%26cad%3Drja%26uact%3D8%26docid%3Dn3bFcY6RF6TCMM%26tbnid%3D1NV12oSsWXZ91M:%26ved%3D0CAUQjRw%26url%3Dhttp://lifesanswersfromwithin.com/baby-steps/%26ei%3DxTDpU4mUJ-XC8gGij4CoDg%26psig%3DAFQjCNER21FaMRPqSqobuhaz82FzqdPoZg%26ust%3D1407877026620120&amp;ei=xTDpU4mUJ-XC8gGij4CoDg&amp;psig=AFQjCNER21FaMRPqSqobuhaz82FzqdPoZg&amp;ust=1407877026620120"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go.readcube.com/readcube-access-video"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v/DbJ9apfHgd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8400"/>
            <a:ext cx="7851648" cy="1828800"/>
          </a:xfrm>
        </p:spPr>
        <p:txBody>
          <a:bodyPr>
            <a:normAutofit fontScale="90000"/>
          </a:bodyPr>
          <a:lstStyle/>
          <a:p>
            <a:r>
              <a:rPr lang="en-US" sz="4000" dirty="0"/>
              <a:t>Division of Collection &amp; Digital </a:t>
            </a:r>
            <a:r>
              <a:rPr lang="en-US" sz="4000" dirty="0" smtClean="0"/>
              <a:t>Services</a:t>
            </a:r>
            <a:br>
              <a:rPr lang="en-US" sz="4000" dirty="0" smtClean="0"/>
            </a:br>
            <a:r>
              <a:rPr lang="en-US" sz="4000" dirty="0" smtClean="0"/>
              <a:t>Texas State University Libraries</a:t>
            </a:r>
            <a:br>
              <a:rPr lang="en-US" sz="4000" dirty="0" smtClean="0"/>
            </a:br>
            <a:r>
              <a:rPr lang="en-US" sz="4000" dirty="0" smtClean="0"/>
              <a:t>Strategic </a:t>
            </a:r>
            <a:r>
              <a:rPr lang="en-US" sz="4000" dirty="0" smtClean="0"/>
              <a:t>Operational Plan </a:t>
            </a:r>
            <a:r>
              <a:rPr lang="en-US" sz="4000" dirty="0" smtClean="0"/>
              <a:t>Kickoff </a:t>
            </a:r>
            <a:r>
              <a:rPr lang="en-US" sz="4000" dirty="0" smtClean="0"/>
              <a:t/>
            </a:r>
            <a:br>
              <a:rPr lang="en-US" sz="4000" dirty="0" smtClean="0"/>
            </a:br>
            <a:endParaRPr lang="en-US" sz="4000" dirty="0"/>
          </a:p>
        </p:txBody>
      </p:sp>
      <p:sp>
        <p:nvSpPr>
          <p:cNvPr id="3" name="Subtitle 2"/>
          <p:cNvSpPr>
            <a:spLocks noGrp="1"/>
          </p:cNvSpPr>
          <p:nvPr>
            <p:ph type="subTitle" idx="1"/>
          </p:nvPr>
        </p:nvSpPr>
        <p:spPr>
          <a:xfrm>
            <a:off x="990600" y="4038600"/>
            <a:ext cx="7854696" cy="1752600"/>
          </a:xfrm>
        </p:spPr>
        <p:txBody>
          <a:bodyPr/>
          <a:lstStyle/>
          <a:p>
            <a:r>
              <a:rPr lang="en-US" dirty="0" smtClean="0"/>
              <a:t>Fiscal Year 2015</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12" y="44196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198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Chain of Command, Strategic Priorities and Operational Plans</a:t>
            </a:r>
            <a:endParaRPr lang="en-US" sz="3600" dirty="0"/>
          </a:p>
        </p:txBody>
      </p:sp>
      <p:sp>
        <p:nvSpPr>
          <p:cNvPr id="3" name="Content Placeholder 2"/>
          <p:cNvSpPr>
            <a:spLocks noGrp="1"/>
          </p:cNvSpPr>
          <p:nvPr>
            <p:ph idx="1"/>
          </p:nvPr>
        </p:nvSpPr>
        <p:spPr>
          <a:xfrm>
            <a:off x="2743200" y="5867400"/>
            <a:ext cx="4038600" cy="502920"/>
          </a:xfrm>
        </p:spPr>
        <p:txBody>
          <a:bodyPr>
            <a:normAutofit fontScale="62500" lnSpcReduction="20000"/>
          </a:bodyPr>
          <a:lstStyle/>
          <a:p>
            <a:pPr marL="0" indent="0" algn="ctr">
              <a:buNone/>
            </a:pPr>
            <a:r>
              <a:rPr lang="en-US" dirty="0" smtClean="0"/>
              <a:t>Staff, Unit Heads, </a:t>
            </a:r>
            <a:r>
              <a:rPr lang="en-US" dirty="0" err="1" smtClean="0"/>
              <a:t>Dept</a:t>
            </a:r>
            <a:r>
              <a:rPr lang="en-US" dirty="0" smtClean="0"/>
              <a:t> Heads, Directors, AVPUL, VPIT</a:t>
            </a:r>
            <a:endParaRPr lang="en-US" dirty="0"/>
          </a:p>
        </p:txBody>
      </p:sp>
      <p:pic>
        <p:nvPicPr>
          <p:cNvPr id="4099" name="Picture 3" descr="C:\Users\R_U15\Desktop\CDSStrategicPlan\rowing-no-row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209800"/>
            <a:ext cx="6019800" cy="330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685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dirty="0" smtClean="0"/>
              <a:t>FY 2015 Strategic Plan Represents:</a:t>
            </a:r>
            <a:endParaRPr lang="en-US" dirty="0"/>
          </a:p>
        </p:txBody>
      </p:sp>
      <p:sp>
        <p:nvSpPr>
          <p:cNvPr id="3" name="Content Placeholder 2"/>
          <p:cNvSpPr>
            <a:spLocks noGrp="1"/>
          </p:cNvSpPr>
          <p:nvPr>
            <p:ph idx="1"/>
          </p:nvPr>
        </p:nvSpPr>
        <p:spPr>
          <a:xfrm>
            <a:off x="457200" y="1935480"/>
            <a:ext cx="5181600" cy="4389120"/>
          </a:xfrm>
        </p:spPr>
        <p:txBody>
          <a:bodyPr>
            <a:normAutofit/>
          </a:bodyPr>
          <a:lstStyle/>
          <a:p>
            <a:endParaRPr lang="en-US" sz="2800" dirty="0" smtClean="0"/>
          </a:p>
          <a:p>
            <a:r>
              <a:rPr lang="en-US" sz="2800" dirty="0" smtClean="0"/>
              <a:t>A Consolidation/Culling of Initiatives (58 -&gt; 22)</a:t>
            </a:r>
          </a:p>
          <a:p>
            <a:r>
              <a:rPr lang="en-US" sz="2800" dirty="0" smtClean="0"/>
              <a:t>Refocus Away from Day to Day Initiatives</a:t>
            </a:r>
          </a:p>
          <a:p>
            <a:r>
              <a:rPr lang="en-US" sz="2800" dirty="0" smtClean="0"/>
              <a:t>Deletion of projects that have been lingering (in progress or delayed) without significant progress in past three years</a:t>
            </a:r>
          </a:p>
        </p:txBody>
      </p:sp>
      <p:pic>
        <p:nvPicPr>
          <p:cNvPr id="2050" name="Picture 2" descr="https://encrypted-tbn1.gstatic.com/images?q=tbn:ANd9GcR-oEA6uXY0HX4ZVpHsnRKuDlXJceYmeB27KioJNlT2bZ3aLQQ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438400"/>
            <a:ext cx="1643422" cy="12760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1.gstatic.com/images?q=tbn:ANd9GcRtbgjL1oLCs-uPYZocavfsZI-2IjQshKIhM9mhYGEqzOXm4l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18668"/>
            <a:ext cx="1795822" cy="143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90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FY 2015 Strategic Plan Good News</a:t>
            </a:r>
            <a:endParaRPr lang="en-US" dirty="0"/>
          </a:p>
        </p:txBody>
      </p:sp>
      <p:sp>
        <p:nvSpPr>
          <p:cNvPr id="3" name="Content Placeholder 2"/>
          <p:cNvSpPr>
            <a:spLocks noGrp="1"/>
          </p:cNvSpPr>
          <p:nvPr>
            <p:ph idx="1"/>
          </p:nvPr>
        </p:nvSpPr>
        <p:spPr>
          <a:xfrm>
            <a:off x="457200" y="1935480"/>
            <a:ext cx="5715000" cy="4389120"/>
          </a:xfrm>
        </p:spPr>
        <p:txBody>
          <a:bodyPr>
            <a:normAutofit/>
          </a:bodyPr>
          <a:lstStyle/>
          <a:p>
            <a:r>
              <a:rPr lang="en-US" sz="2800" dirty="0"/>
              <a:t>New Grassroots Initiatives </a:t>
            </a:r>
            <a:r>
              <a:rPr lang="en-US" sz="2800" dirty="0" smtClean="0"/>
              <a:t>generated </a:t>
            </a:r>
            <a:r>
              <a:rPr lang="en-US" sz="2800" dirty="0"/>
              <a:t>from Staff Workflow Workshops</a:t>
            </a:r>
          </a:p>
          <a:p>
            <a:r>
              <a:rPr lang="en-US" sz="2800" dirty="0" smtClean="0"/>
              <a:t>Department </a:t>
            </a:r>
            <a:r>
              <a:rPr lang="en-US" sz="2800" dirty="0"/>
              <a:t>by Department </a:t>
            </a:r>
            <a:r>
              <a:rPr lang="en-US" sz="2800" dirty="0" smtClean="0"/>
              <a:t>focus </a:t>
            </a:r>
            <a:r>
              <a:rPr lang="en-US" sz="2800" dirty="0"/>
              <a:t>on </a:t>
            </a:r>
            <a:r>
              <a:rPr lang="en-US" sz="2800" dirty="0" smtClean="0"/>
              <a:t>strategically </a:t>
            </a:r>
            <a:r>
              <a:rPr lang="en-US" sz="2800" dirty="0"/>
              <a:t>a</a:t>
            </a:r>
            <a:r>
              <a:rPr lang="en-US" sz="2800" dirty="0" smtClean="0"/>
              <a:t>ligned </a:t>
            </a:r>
            <a:r>
              <a:rPr lang="en-US" sz="2800" dirty="0"/>
              <a:t>i</a:t>
            </a:r>
            <a:r>
              <a:rPr lang="en-US" sz="2800" dirty="0" smtClean="0"/>
              <a:t>nitiatives</a:t>
            </a:r>
            <a:endParaRPr lang="en-US" sz="2800" dirty="0"/>
          </a:p>
          <a:p>
            <a:r>
              <a:rPr lang="en-US" sz="2800" dirty="0" smtClean="0"/>
              <a:t>A </a:t>
            </a:r>
            <a:r>
              <a:rPr lang="en-US" sz="2800" dirty="0"/>
              <a:t>f</a:t>
            </a:r>
            <a:r>
              <a:rPr lang="en-US" sz="2800" dirty="0" smtClean="0"/>
              <a:t>ew </a:t>
            </a:r>
            <a:r>
              <a:rPr lang="en-US" sz="2800" dirty="0"/>
              <a:t>s</a:t>
            </a:r>
            <a:r>
              <a:rPr lang="en-US" sz="2800" dirty="0" smtClean="0"/>
              <a:t>ignificant </a:t>
            </a:r>
            <a:r>
              <a:rPr lang="en-US" sz="2800" dirty="0"/>
              <a:t>c</a:t>
            </a:r>
            <a:r>
              <a:rPr lang="en-US" sz="2800" dirty="0" smtClean="0"/>
              <a:t>ompletely </a:t>
            </a:r>
            <a:r>
              <a:rPr lang="en-US" sz="2800" dirty="0"/>
              <a:t>n</a:t>
            </a:r>
            <a:r>
              <a:rPr lang="en-US" sz="2800" dirty="0" smtClean="0"/>
              <a:t>ew </a:t>
            </a:r>
            <a:r>
              <a:rPr lang="en-US" sz="2800" dirty="0"/>
              <a:t>p</a:t>
            </a:r>
            <a:r>
              <a:rPr lang="en-US" sz="2800" dirty="0" smtClean="0"/>
              <a:t>rojects/ </a:t>
            </a:r>
            <a:r>
              <a:rPr lang="en-US" sz="2800" dirty="0" err="1" smtClean="0"/>
              <a:t>Staffsharing</a:t>
            </a:r>
            <a:r>
              <a:rPr lang="en-US" sz="2800" dirty="0" smtClean="0"/>
              <a:t> Initiative</a:t>
            </a:r>
            <a:endParaRPr lang="en-US" sz="2800" dirty="0"/>
          </a:p>
          <a:p>
            <a:r>
              <a:rPr lang="en-US" sz="2800" dirty="0"/>
              <a:t>A </a:t>
            </a:r>
            <a:r>
              <a:rPr lang="en-US" sz="2800" dirty="0" smtClean="0"/>
              <a:t>few </a:t>
            </a:r>
            <a:r>
              <a:rPr lang="en-US" sz="2800" dirty="0"/>
              <a:t>Interdivisional/University and AVPUL Projects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905000"/>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946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2015 Categories of Projects</a:t>
            </a:r>
            <a:endParaRPr lang="en-US" dirty="0"/>
          </a:p>
        </p:txBody>
      </p:sp>
      <p:sp>
        <p:nvSpPr>
          <p:cNvPr id="3" name="Content Placeholder 2"/>
          <p:cNvSpPr>
            <a:spLocks noGrp="1"/>
          </p:cNvSpPr>
          <p:nvPr>
            <p:ph idx="1"/>
          </p:nvPr>
        </p:nvSpPr>
        <p:spPr/>
        <p:txBody>
          <a:bodyPr>
            <a:normAutofit fontScale="92500"/>
          </a:bodyPr>
          <a:lstStyle/>
          <a:p>
            <a:r>
              <a:rPr lang="en-US" dirty="0" smtClean="0"/>
              <a:t>Scholarship and Research (6)</a:t>
            </a:r>
          </a:p>
          <a:p>
            <a:r>
              <a:rPr lang="en-US" dirty="0" smtClean="0"/>
              <a:t>Collections and Digital Content (7)</a:t>
            </a:r>
          </a:p>
          <a:p>
            <a:r>
              <a:rPr lang="en-US" dirty="0" smtClean="0"/>
              <a:t>Teaching and Learning (1)</a:t>
            </a:r>
            <a:endParaRPr lang="en-US" dirty="0"/>
          </a:p>
          <a:p>
            <a:r>
              <a:rPr lang="en-US" dirty="0" smtClean="0"/>
              <a:t>Library Spaces (2)</a:t>
            </a:r>
          </a:p>
          <a:p>
            <a:r>
              <a:rPr lang="en-US" dirty="0" smtClean="0"/>
              <a:t>Organizational Agility (6)</a:t>
            </a:r>
          </a:p>
          <a:p>
            <a:pPr marL="0" indent="0">
              <a:buNone/>
            </a:pPr>
            <a:endParaRPr lang="en-US" dirty="0"/>
          </a:p>
          <a:p>
            <a:pPr marL="0" indent="0">
              <a:buNone/>
            </a:pPr>
            <a:r>
              <a:rPr lang="en-US" dirty="0" smtClean="0"/>
              <a:t>22 Initiatives fairly </a:t>
            </a:r>
            <a:r>
              <a:rPr lang="en-US" dirty="0"/>
              <a:t>e</a:t>
            </a:r>
            <a:r>
              <a:rPr lang="en-US" dirty="0" smtClean="0"/>
              <a:t>venly </a:t>
            </a:r>
            <a:r>
              <a:rPr lang="en-US" dirty="0"/>
              <a:t>d</a:t>
            </a:r>
            <a:r>
              <a:rPr lang="en-US" dirty="0" smtClean="0"/>
              <a:t>ivided over three departments, </a:t>
            </a:r>
            <a:br>
              <a:rPr lang="en-US" dirty="0" smtClean="0"/>
            </a:br>
            <a:r>
              <a:rPr lang="en-US" dirty="0" smtClean="0"/>
              <a:t>5-7 Initiatives/Department, several </a:t>
            </a:r>
            <a:r>
              <a:rPr lang="en-US" dirty="0"/>
              <a:t>i</a:t>
            </a:r>
            <a:r>
              <a:rPr lang="en-US" dirty="0" smtClean="0"/>
              <a:t>nterdivisional </a:t>
            </a:r>
            <a:r>
              <a:rPr lang="en-US" dirty="0"/>
              <a:t>i</a:t>
            </a:r>
            <a:r>
              <a:rPr lang="en-US" dirty="0" smtClean="0"/>
              <a:t>nitiatives</a:t>
            </a:r>
          </a:p>
          <a:p>
            <a:pPr marL="0" indent="0">
              <a:buNone/>
            </a:pPr>
            <a:r>
              <a:rPr lang="en-US" dirty="0" smtClean="0"/>
              <a:t/>
            </a:r>
            <a:br>
              <a:rPr lang="en-US" dirty="0" smtClean="0"/>
            </a:br>
            <a:r>
              <a:rPr lang="en-US" b="1" dirty="0" smtClean="0"/>
              <a:t>Library &amp; CDS Plan Available on </a:t>
            </a:r>
            <a:r>
              <a:rPr lang="en-US" b="1" dirty="0" err="1" smtClean="0"/>
              <a:t>Sharepoint</a:t>
            </a:r>
            <a:endParaRPr lang="en-US" b="1" dirty="0"/>
          </a:p>
        </p:txBody>
      </p:sp>
    </p:spTree>
    <p:extLst>
      <p:ext uri="{BB962C8B-B14F-4D97-AF65-F5344CB8AC3E}">
        <p14:creationId xmlns:p14="http://schemas.microsoft.com/office/powerpoint/2010/main" val="2476867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FY15 Strategic Operational Plan</a:t>
            </a:r>
            <a:br>
              <a:rPr lang="en-US" dirty="0" smtClean="0"/>
            </a:br>
            <a:r>
              <a:rPr lang="en-US" sz="3600" dirty="0" smtClean="0"/>
              <a:t>2015 - Transitional Year</a:t>
            </a:r>
            <a:endParaRPr lang="en-US" sz="3600" dirty="0"/>
          </a:p>
        </p:txBody>
      </p:sp>
      <p:sp>
        <p:nvSpPr>
          <p:cNvPr id="3" name="Content Placeholder 2"/>
          <p:cNvSpPr>
            <a:spLocks noGrp="1"/>
          </p:cNvSpPr>
          <p:nvPr>
            <p:ph idx="1"/>
          </p:nvPr>
        </p:nvSpPr>
        <p:spPr>
          <a:xfrm>
            <a:off x="4267200" y="2209800"/>
            <a:ext cx="4540940" cy="4167187"/>
          </a:xfrm>
        </p:spPr>
        <p:txBody>
          <a:bodyPr>
            <a:normAutofit/>
          </a:bodyPr>
          <a:lstStyle/>
          <a:p>
            <a:r>
              <a:rPr lang="en-US" sz="2400" dirty="0"/>
              <a:t>Clearing the Deck (58 -&gt; </a:t>
            </a:r>
            <a:r>
              <a:rPr lang="en-US" sz="2400" dirty="0" smtClean="0"/>
              <a:t>22)</a:t>
            </a:r>
            <a:endParaRPr lang="en-US" sz="2400" dirty="0"/>
          </a:p>
          <a:p>
            <a:r>
              <a:rPr lang="en-US" sz="2400" dirty="0" smtClean="0"/>
              <a:t>Cleaning House For the Future (Workflow Processes) </a:t>
            </a:r>
          </a:p>
          <a:p>
            <a:r>
              <a:rPr lang="en-US" sz="2400" dirty="0" smtClean="0"/>
              <a:t>Initial Steps into Larger Digital Initiatives Infrastructures</a:t>
            </a:r>
            <a:endParaRPr lang="en-US" sz="2400" dirty="0"/>
          </a:p>
        </p:txBody>
      </p:sp>
      <p:pic>
        <p:nvPicPr>
          <p:cNvPr id="12290" name="Picture 2" descr="https://encrypted-tbn0.gstatic.com/images?q=tbn:ANd9GcQNHePhVgHNYq9CSClxgq25WQO8-xMrD4e4zFAyB3agdLyQe59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651513"/>
            <a:ext cx="3086741" cy="205408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xQPDxQUEBQVFBUVEBgVGBcWFhQXGRgYFRQWFhUYFRcYHCggGBwnHRgWJD0hJSkrLi4uFx8zODMsNygtLisBCgoKBQUFDgUFDisZExkrKysrKysrKysrKysrKysrKysrKysrKysrKysrKysrKysrKysrKysrKysrKysrKysrK//AABEIAQAApwMBIgACEQEDEQH/xAAcAAEAAgMBAQEAAAAAAAAAAAAAAQcCBQYEAwj/xAA9EAABAwIEAwcBBQcCBwAAAAABAAIDBBEFEiExBkFRBxMiYXGBkTIUI6GxwRUzQlJygvBDYiQlNKKy0eH/xAAUAQEAAAAAAAAAAAAAAAAAAAAA/8QAFBEBAAAAAAAAAAAAAAAAAAAAAP/aAAwDAQACEQMRAD8AvFERAREQEREBERAREQEREBFF1F0Ala6fHqaOTu3zxNfe2UvF7nr0Wg7T8WkpqICElrppBFmGhaCCXWPI2Frqr6mKOjFnQZ2yM8ThqS47anmSgv0yAWuQL7XI19OqzuvzjTyV0MpFTBO4iMRRhzXuDBu3LbQ8l76HjaaihbHFI6aodMHWdchjdG9yWk3Ox+dEH6ABUrkcE45glfHDUEU9S+w7ouDhcmwDXjTWx03XWhBKIiAiIgIiICIiAiKEEqLqCVCDIlQoRBNkUhQUHK9pTG/s58jrXic2Rt+bg7Qe91SnFlbUTQNlAGXMM2UbEat/VXJ2mta6mibKcsZqGl55WaCQD7qucWw973NMDgIg7S19QdbkIPlg3aPiYDO+Le72zOjF3WG3muqreIKSuiLauJsLnDSoisXMeNnEFocLb81xFXTWIcXEuZuL7ep5LCq0ZY6te4uNt9t9Bysg9UOE/YZhK+Q1baGYvEdtwCHh4OuUX8XPa/NXPwjxNFidN30Nx4srmndrhY2PXQg381U2GzPrquOGIRiR1KY85B0jA1722j7AWG17q1eDOGWYXTdzGcxLs73WtmcQBe3IAAIOhREQEREBERAUXUrBBN1CIgIiICIiDIIUCFBrOIMKbWU0kLv4hoejgbtPyAqnrZxFCWVL42PBIyBxJ00OY30221V0lfmDjSlMOIzNkOYtmcfl1x+aDzSvzuLQWgF19rey2lIwNy5H+I7m99ujbaL44fT5vGbZRsBy5rdUdIXu8Iu+QhjBuCXCw/NB13YphmlRUuykl/dNO5AHid6bhWmFpuEsEFBSRwg3I8TndXO+o/p7LdBBKIiAiIgIiICxWSwQEXwraxkLczzYcgASSejQNSVVHFHaocz444XMA0Bc4eLXXNbVvoCUFo1eJsjaTfORplZZxJ6b2+Sufwvj2GaokgmjlpnRsz3myBrm3AuC1xHPZVZT0VdiTO/o4HNjAyDI6zHHmWtJsR5ro8N4LrYJoZ5WtkLg3vI265SwnJmJOpF73GlwgsrEMegp488jjl6ta53voF9sJxaGrj7ynkbIy9rtOx6HofIqvcQxx1y0WeQ4sLG5ibg2Nzayx7LgYcQqoWjwOiZKR/K4OIH529kFphCoCkoPPW1bII3SSuDWMaXOJ2AGpX5T4ixD7VVSy6+OQu11Op0/Cysztz4kcXsooybACSS3Nx+hvtv7hcfg3DgiDZZnXJaTlDb5Tyza6myDDAo/u8pJF9dlavZVhoe19S4bPMcfkAPG4fNlwEr2RwSPbrYEAkbk6DVXF2f0Zgwyna4WcY8x/vJdr56oOhCzWIWSAiIgIiICIiAsVksUFb9pvE9RTSNipIs7nM1edQzysP4tt+VlW9N3kbg+rdne8mzcrHNZpY3vdoPSwXZ8aztqc7mGzXSuAcP9py3B87b+a4PEGPjiJ0OvW5I9OSDdniKWEtEUshYLABsj221sABe1vZdrhPHkrGtErWydSXFrvwaQfXRVXR1bpHtLgLNG19dTudNvZdLDTHR1/ALuvyFuaD34dBO6ul7pmsz3PIaSQ27jYXI0Gt1ZvCnD7aCHL9UjtZH8yeQv0H/s81z/AAK0vqpHAXa2IDNy8R0A89Cu7QSEKkLEoPzziVI7EMXqZT9EcpJP9Jyt/JfepxJrDksSSbZjqNV1cGE90aqOxzd+SfMXNv0+Vr/2TkJfLYNbrqOXl5oPAcO+0S0lJt3k4c+38jdXH4urxjYGgAaACwHQDQBV52c4O6WofXStyjL3cAO+X+J3py+VYqCQsliFkgIiICIiAiIgLz1n7t9tPA7X+0r0LxYtNkp5XHlE4/8AaUFN4tD3UNOGbd00ak7kak/5zXM4sQbZgLgdNdehXU8QjwwNHJv4NXLY1I0uAJcDbf8AIW5oPjBOGG7QfCL9D1OUroMBllxGRkdMHA5vGSRlaw2Di/rb8dlreHaCWtmbDGwF2t3AeANNvE48ttlePC3DMOHRFsI8TrF7+b3Ab+Q8gg9PD2Cx0MDYYr2BJJO7nHcnp6clskRBkoIWSIPDV4ayU3Is4j6hvptfqvIeHoXFpkBkym4B+m/mBv7rcpZBg1thYbBFJUIJCyWIWSAiIgIiICIiAtFxrUd3h1S7T9yRr56fqt6VyHahPkw14AvnkYz5cD+iCvMSlOSF17mxFgNwdfQLh+LMwka5wAuNLEnbkeisHE4T9niGguL+QWmGHtqYXRzAZwbB+3ityQWh2VUkUeFwuiteQZnkc3XIIPpsuvVZ9iFce4npnf6MocP77gj5bf3VmICIiDIFSsFKDJRdAFNkGNlIClEBERAREQEREBERAK5HtJDDRDOSPvmlumYZhcgEXGh15rrlpeK8J+2Uj4x9Wjm/1NNwg4DiY/cxnYZdgNvQ+y42iY81IcwZmnmSV2OMzsbTtZM6zmNs5u3zfnotBgUUmITiCjBYz/VmIuGNP4Zunqg7LsooyJa6YDwPmaxp6lgJcR8hWIvFg+GR0kDIYRZjBYdT1J8yV7kEKUsvhW1jII3Ple1jGi5c4gAe5Qfeylc/hnGVHUyCOKYFzjZtw5uY9GkjVbRmJwl5YJWF4Ni3MLg9PXyQe1Fgx9xcG/osroJREQEREBERAREQEREBQVKIPNU0Ucv7yNj/AOprXfmFnT07Y25Y2tY3o0AD4C+yi6BZFF1CCSqq7Qy6pxSOB+sUUTXhpuWlzibuI620vy91airDtYq+4qqYxG0r4nNdpezGuFj8k/CDjqmKoqX/AGOCJneaviIcG5Ws1Nj1Xxj4dr46buZqaVsbXZ3va0Od4nXcRYm522WpxuKshrWyQueHkXY5hsWj+IG22pO/VdPw/wAZYhDIftE7pCLXBDXNAtztbX0QMI4yqm1bRTBrIYoQx7ZiWh4boHO0uHm4GitLhjjKCvkkiYHsmi+tj2kHe1weYuuE4hrqfGGd3UsLagRudDJEdHkNLxG5p11167rS4JjgwUCohZ9pinLWSPc6zm5dcjTrra518ggvoKV5sPq2zxMkZfK9geL9HC4uvSgIiICIiAiIgIii6CVF1BKhBJKhEQFIUKQgFVpxt3YxI96CXPpmti0uLAnN+KssrleP8KE0AmaWsfBchztg02zA/AQVVV4SY5HSSSjK6176DfUfktfaJrvC4WeCLk69NANl7eJcZge0tZIHvtYuygfHkuapmZ3XcXaDaxN0G+iqTHO141yEWkBPgOxseXLyXT8GYB+2GyvqHkQtqbuDWhvev0JvyaNhpvfkuJq2ARuyGw0AADraka2P+aK+uB8NFLh0Eel+7DiQLXLvEb/KDdwRBjQ1oAa0AADkBoAF9ViFkgIiICIiAiIggrFS5QgIiICLSY3xbSUP/US5dbGzXOt6kCwW0o6xk0bZI3BzHtDmuB0IPMIPupC8kWJQvkMbZY3PG7A9pd8A3XqBQZFaPjOk7/Dqll8v3LnX/oGb9FuyuH7WsfZSYe+Ikd5O3I1vPLcZnHyt+aCgqaQNkOu+l10tJBkaNbl3P1/wLkaWIyPFgTquugOWPNY3HhF9tdEHU8KcNfbJWRm4jic2SUjmQfCweZVzNFtlqeFcLFLSRsA8RaHPPV7gCSf85LcIAUqApQEREBERAREQYuUKSvhWz93E9/8AKwu67C/+eiDVcScU0+HsvO7xW0Y3xOPnYbDzKrTHe0lk5OQyi30FhLRmI08NvEb9VpOIuL34hJ3VLTgMzEl79z1eRazb25klY4MY6dzZoRH3kd/HlJu7mRm0FttB7oPRSOxKsc+lLJXZoiHFwLA3f6riwPkul4WkNPT3kiyy3DHXFgA0Wa0ZtAPL1UYF2iTF9pfvG31BaGkX2yvGl/Ky9XHWPNrqNrYmSte2YON8vhABvexQc3xdK2f72IBk1Oc4c22ltvEOeiuTBKz7RTQynQyRNf7kAlVpgeEvxMRtt3cA1lsLZhpYX/mP/wBVqwRBjWtYLNaA0DoALAIMpH5QSdABc+g1K/MnEmIPxjEnv1DS6zeeWNpsD8a26lfoDjeqMOG1Lhv3Lmj+7w/qqS4fwcQwd9J9Uh8I12Hp5oPpDh0NKxzW53XN82lzppdesUxnqqOnaMpkma4iw0a0g308gV86WrdPKIy3JYg9R5Lr+zmkE+JVFQdoI2xN8nO+r8EFoIihBkFKgKUBERAREQEREGLlpeKpg2nsTbPI1o1tc3vbz2Pwt05cbxzEXT05uQ1kUz7dXfdtB9gT8lBV2JmQSnIfAXWyt5Hmei0Tq3JI4FlyOX635ey39RKbuLhqLgnQajpZc/Ixuclx1Aub3Oh5E6oNtgzC5ugIdfW48tBbmt9h7csby8aGx2235eS5/DMQjhIDvq0IuNx5OHJdpwVgkmISieQ5YYnkfQR34H8O9i3zt5ILH4ejy0kItb7pp+RdbFFIQariih+0Uc0YFyYzYdSNbe9lwL8OMsEYYACGZfSytIheSfDo3m5FjvppdBU9RSOp25IgXzSeFjQNbnmVY/BmADD6RsW7yS+R3V7t/Ybey2dJhscTi5jAHO3d/EfK+9l6rIBUIiDIKVAUoCIiAiIgIiIMSuP4yf8A8REOYgfcf1EAf+JXYuVdcY1f/MgwDambc3/mL9gg4B1j3hds4n4Gn6LQxvDHXID2XFzsW67uHNbysd909gbmcGnVljtvqdPhars5w1tbiUcMpOW5cRffKL290HUcGcDjE7SSZmQsP1NsC83+ll+XUq7aeBsbGtYMrWgAAcgNkp4WxtDWNDWtFg1osAOgC+iAsgsVIQZKLKVCCVBKEqEEKUsskEBSiICIiAiIgIiIMXKqcakEuNT2B8LWMJ9G3P5q1nKtu4aMSqyCHFxzA3PhNrFpFtPp680HF1jssurR3Zebm9rbAFoWtfR/syvgqor5BKHWPLXxN9CL/K2eOPIL7GxF9BbflqvDUgzUJuHZ+9YBfcuJ0AQfoeJ4c0OGxAI9CLhZL5UkeSNjTu1jR8ABfVAREQTdFIClBFlKIgIiICIiAiIgIiICIiCHBV/iOHmmxOSS33czc9+QNrO/EKwSvNV0rJW5ZGhzehCClMbETJS6R462A/Jb/s+wV1c6OrlbkgjcXQs5yOB0kP8AtHLqV2DuCKFzw90AcR/MXOHwTZdCxgAAAAAFgBoAOg6IJU2U2UoIspREBERAREQEREBERAREQEREH//Z">
            <a:hlinkClick r:id="rId3"/>
          </p:cNvPr>
          <p:cNvSpPr>
            <a:spLocks noChangeAspect="1" noChangeArrowheads="1"/>
          </p:cNvSpPr>
          <p:nvPr/>
        </p:nvSpPr>
        <p:spPr bwMode="auto">
          <a:xfrm>
            <a:off x="38100" y="-1462088"/>
            <a:ext cx="1990725"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PDxQUEBQVFBUVEBgVGBcWFhQXGRgYFRQWFhUYFRcYHCggGBwnHRgWJD0hJSkrLi4uFx8zODMsNygtLisBCgoKBQUFDgUFDisZExkrKysrKysrKysrKysrKysrKysrKysrKysrKysrKysrKysrKysrKysrKysrKysrKysrK//AABEIAQAApwMBIgACEQEDEQH/xAAcAAEAAgMBAQEAAAAAAAAAAAAAAQcCBQYEAwj/xAA9EAABAwIEAwcBBQcCBwAAAAABAAIDBBEFEiExBkFRBxMiYXGBkTIUI6GxwRUzQlJygvBDYiQlNKKy0eH/xAAUAQEAAAAAAAAAAAAAAAAAAAAA/8QAFBEBAAAAAAAAAAAAAAAAAAAAAP/aAAwDAQACEQMRAD8AvFERAREQEREBERAREQEREBFF1F0Ala6fHqaOTu3zxNfe2UvF7nr0Wg7T8WkpqICElrppBFmGhaCCXWPI2Frqr6mKOjFnQZ2yM8ThqS47anmSgv0yAWuQL7XI19OqzuvzjTyV0MpFTBO4iMRRhzXuDBu3LbQ8l76HjaaihbHFI6aodMHWdchjdG9yWk3Ox+dEH6ABUrkcE45glfHDUEU9S+w7ouDhcmwDXjTWx03XWhBKIiAiIgIiICIiAiKEEqLqCVCDIlQoRBNkUhQUHK9pTG/s58jrXic2Rt+bg7Qe91SnFlbUTQNlAGXMM2UbEat/VXJ2mta6mibKcsZqGl55WaCQD7qucWw973NMDgIg7S19QdbkIPlg3aPiYDO+Le72zOjF3WG3muqreIKSuiLauJsLnDSoisXMeNnEFocLb81xFXTWIcXEuZuL7ep5LCq0ZY6te4uNt9t9Bysg9UOE/YZhK+Q1baGYvEdtwCHh4OuUX8XPa/NXPwjxNFidN30Nx4srmndrhY2PXQg381U2GzPrquOGIRiR1KY85B0jA1722j7AWG17q1eDOGWYXTdzGcxLs73WtmcQBe3IAAIOhREQEREBERAUXUrBBN1CIgIiICIiDIIUCFBrOIMKbWU0kLv4hoejgbtPyAqnrZxFCWVL42PBIyBxJ00OY30221V0lfmDjSlMOIzNkOYtmcfl1x+aDzSvzuLQWgF19rey2lIwNy5H+I7m99ujbaL44fT5vGbZRsBy5rdUdIXu8Iu+QhjBuCXCw/NB13YphmlRUuykl/dNO5AHid6bhWmFpuEsEFBSRwg3I8TndXO+o/p7LdBBKIiAiIgIiICxWSwQEXwraxkLczzYcgASSejQNSVVHFHaocz444XMA0Bc4eLXXNbVvoCUFo1eJsjaTfORplZZxJ6b2+Sufwvj2GaokgmjlpnRsz3myBrm3AuC1xHPZVZT0VdiTO/o4HNjAyDI6zHHmWtJsR5ro8N4LrYJoZ5WtkLg3vI265SwnJmJOpF73GlwgsrEMegp488jjl6ta53voF9sJxaGrj7ynkbIy9rtOx6HofIqvcQxx1y0WeQ4sLG5ibg2Nzayx7LgYcQqoWjwOiZKR/K4OIH529kFphCoCkoPPW1bII3SSuDWMaXOJ2AGpX5T4ixD7VVSy6+OQu11Op0/Cysztz4kcXsooybACSS3Nx+hvtv7hcfg3DgiDZZnXJaTlDb5Tyza6myDDAo/u8pJF9dlavZVhoe19S4bPMcfkAPG4fNlwEr2RwSPbrYEAkbk6DVXF2f0Zgwyna4WcY8x/vJdr56oOhCzWIWSAiIgIiICIiAsVksUFb9pvE9RTSNipIs7nM1edQzysP4tt+VlW9N3kbg+rdne8mzcrHNZpY3vdoPSwXZ8aztqc7mGzXSuAcP9py3B87b+a4PEGPjiJ0OvW5I9OSDdniKWEtEUshYLABsj221sABe1vZdrhPHkrGtErWydSXFrvwaQfXRVXR1bpHtLgLNG19dTudNvZdLDTHR1/ALuvyFuaD34dBO6ul7pmsz3PIaSQ27jYXI0Gt1ZvCnD7aCHL9UjtZH8yeQv0H/s81z/AAK0vqpHAXa2IDNy8R0A89Cu7QSEKkLEoPzziVI7EMXqZT9EcpJP9Jyt/JfepxJrDksSSbZjqNV1cGE90aqOxzd+SfMXNv0+Vr/2TkJfLYNbrqOXl5oPAcO+0S0lJt3k4c+38jdXH4urxjYGgAaACwHQDQBV52c4O6WofXStyjL3cAO+X+J3py+VYqCQsliFkgIiICIiAiIgLz1n7t9tPA7X+0r0LxYtNkp5XHlE4/8AaUFN4tD3UNOGbd00ak7kak/5zXM4sQbZgLgdNdehXU8QjwwNHJv4NXLY1I0uAJcDbf8AIW5oPjBOGG7QfCL9D1OUroMBllxGRkdMHA5vGSRlaw2Di/rb8dlreHaCWtmbDGwF2t3AeANNvE48ttlePC3DMOHRFsI8TrF7+b3Ab+Q8gg9PD2Cx0MDYYr2BJJO7nHcnp6clskRBkoIWSIPDV4ayU3Is4j6hvptfqvIeHoXFpkBkym4B+m/mBv7rcpZBg1thYbBFJUIJCyWIWSAiIgIiICIiAtFxrUd3h1S7T9yRr56fqt6VyHahPkw14AvnkYz5cD+iCvMSlOSF17mxFgNwdfQLh+LMwka5wAuNLEnbkeisHE4T9niGguL+QWmGHtqYXRzAZwbB+3ityQWh2VUkUeFwuiteQZnkc3XIIPpsuvVZ9iFce4npnf6MocP77gj5bf3VmICIiDIFSsFKDJRdAFNkGNlIClEBERAREQEREBERAK5HtJDDRDOSPvmlumYZhcgEXGh15rrlpeK8J+2Uj4x9Wjm/1NNwg4DiY/cxnYZdgNvQ+y42iY81IcwZmnmSV2OMzsbTtZM6zmNs5u3zfnotBgUUmITiCjBYz/VmIuGNP4Zunqg7LsooyJa6YDwPmaxp6lgJcR8hWIvFg+GR0kDIYRZjBYdT1J8yV7kEKUsvhW1jII3Ple1jGi5c4gAe5Qfeylc/hnGVHUyCOKYFzjZtw5uY9GkjVbRmJwl5YJWF4Ni3MLg9PXyQe1Fgx9xcG/osroJREQEREBERAREQEREBQVKIPNU0Ucv7yNj/AOprXfmFnT07Y25Y2tY3o0AD4C+yi6BZFF1CCSqq7Qy6pxSOB+sUUTXhpuWlzibuI620vy91airDtYq+4qqYxG0r4nNdpezGuFj8k/CDjqmKoqX/AGOCJneaviIcG5Ws1Nj1Xxj4dr46buZqaVsbXZ3va0Od4nXcRYm522WpxuKshrWyQueHkXY5hsWj+IG22pO/VdPw/wAZYhDIftE7pCLXBDXNAtztbX0QMI4yqm1bRTBrIYoQx7ZiWh4boHO0uHm4GitLhjjKCvkkiYHsmi+tj2kHe1weYuuE4hrqfGGd3UsLagRudDJEdHkNLxG5p11167rS4JjgwUCohZ9pinLWSPc6zm5dcjTrra518ggvoKV5sPq2zxMkZfK9geL9HC4uvSgIiICIiAiIgIii6CVF1BKhBJKhEQFIUKQgFVpxt3YxI96CXPpmti0uLAnN+KssrleP8KE0AmaWsfBchztg02zA/AQVVV4SY5HSSSjK6176DfUfktfaJrvC4WeCLk69NANl7eJcZge0tZIHvtYuygfHkuapmZ3XcXaDaxN0G+iqTHO141yEWkBPgOxseXLyXT8GYB+2GyvqHkQtqbuDWhvev0JvyaNhpvfkuJq2ARuyGw0AADraka2P+aK+uB8NFLh0Eel+7DiQLXLvEb/KDdwRBjQ1oAa0AADkBoAF9ViFkgIiICIiAiIggrFS5QgIiICLSY3xbSUP/US5dbGzXOt6kCwW0o6xk0bZI3BzHtDmuB0IPMIPupC8kWJQvkMbZY3PG7A9pd8A3XqBQZFaPjOk7/Dqll8v3LnX/oGb9FuyuH7WsfZSYe+Ikd5O3I1vPLcZnHyt+aCgqaQNkOu+l10tJBkaNbl3P1/wLkaWIyPFgTquugOWPNY3HhF9tdEHU8KcNfbJWRm4jic2SUjmQfCweZVzNFtlqeFcLFLSRsA8RaHPPV7gCSf85LcIAUqApQEREBERAREQYuUKSvhWz93E9/8AKwu67C/+eiDVcScU0+HsvO7xW0Y3xOPnYbDzKrTHe0lk5OQyi30FhLRmI08NvEb9VpOIuL34hJ3VLTgMzEl79z1eRazb25klY4MY6dzZoRH3kd/HlJu7mRm0FttB7oPRSOxKsc+lLJXZoiHFwLA3f6riwPkul4WkNPT3kiyy3DHXFgA0Wa0ZtAPL1UYF2iTF9pfvG31BaGkX2yvGl/Ky9XHWPNrqNrYmSte2YON8vhABvexQc3xdK2f72IBk1Oc4c22ltvEOeiuTBKz7RTQynQyRNf7kAlVpgeEvxMRtt3cA1lsLZhpYX/mP/wBVqwRBjWtYLNaA0DoALAIMpH5QSdABc+g1K/MnEmIPxjEnv1DS6zeeWNpsD8a26lfoDjeqMOG1Lhv3Lmj+7w/qqS4fwcQwd9J9Uh8I12Hp5oPpDh0NKxzW53XN82lzppdesUxnqqOnaMpkma4iw0a0g308gV86WrdPKIy3JYg9R5Lr+zmkE+JVFQdoI2xN8nO+r8EFoIihBkFKgKUBERAREQEREGLlpeKpg2nsTbPI1o1tc3vbz2Pwt05cbxzEXT05uQ1kUz7dXfdtB9gT8lBV2JmQSnIfAXWyt5Hmei0Tq3JI4FlyOX635ey39RKbuLhqLgnQajpZc/Ixuclx1Aub3Oh5E6oNtgzC5ugIdfW48tBbmt9h7csby8aGx2235eS5/DMQjhIDvq0IuNx5OHJdpwVgkmISieQ5YYnkfQR34H8O9i3zt5ILH4ejy0kItb7pp+RdbFFIQariih+0Uc0YFyYzYdSNbe9lwL8OMsEYYACGZfSytIheSfDo3m5FjvppdBU9RSOp25IgXzSeFjQNbnmVY/BmADD6RsW7yS+R3V7t/Ybey2dJhscTi5jAHO3d/EfK+9l6rIBUIiDIKVAUoCIiAiIgIiIMSuP4yf8A8REOYgfcf1EAf+JXYuVdcY1f/MgwDambc3/mL9gg4B1j3hds4n4Gn6LQxvDHXID2XFzsW67uHNbysd909gbmcGnVljtvqdPhars5w1tbiUcMpOW5cRffKL290HUcGcDjE7SSZmQsP1NsC83+ll+XUq7aeBsbGtYMrWgAAcgNkp4WxtDWNDWtFg1osAOgC+iAsgsVIQZKLKVCCVBKEqEEKUsskEBSiICIiAiIgIiIMXKqcakEuNT2B8LWMJ9G3P5q1nKtu4aMSqyCHFxzA3PhNrFpFtPp680HF1jssurR3Zebm9rbAFoWtfR/syvgqor5BKHWPLXxN9CL/K2eOPIL7GxF9BbflqvDUgzUJuHZ+9YBfcuJ0AQfoeJ4c0OGxAI9CLhZL5UkeSNjTu1jR8ABfVAREQTdFIClBFlKIgIiICIiAiIgIiICIiCHBV/iOHmmxOSS33czc9+QNrO/EKwSvNV0rJW5ZGhzehCClMbETJS6R462A/Jb/s+wV1c6OrlbkgjcXQs5yOB0kP8AtHLqV2DuCKFzw90AcR/MXOHwTZdCxgAAAAAFgBoAOg6IJU2U2UoIspREBERAREQEREBERAREQEREH//Z">
            <a:hlinkClick r:id="rId3"/>
          </p:cNvPr>
          <p:cNvSpPr>
            <a:spLocks noChangeAspect="1" noChangeArrowheads="1"/>
          </p:cNvSpPr>
          <p:nvPr/>
        </p:nvSpPr>
        <p:spPr bwMode="auto">
          <a:xfrm>
            <a:off x="190500" y="-1309688"/>
            <a:ext cx="1990725"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PDxQUEBQVFBUVEBgVGBcWFhQXGRgYFRQWFhUYFRcYHCggGBwnHRgWJD0hJSkrLi4uFx8zODMsNygtLisBCgoKBQUFDgUFDisZExkrKysrKysrKysrKysrKysrKysrKysrKysrKysrKysrKysrKysrKysrKysrKysrKysrK//AABEIAQAApwMBIgACEQEDEQH/xAAcAAEAAgMBAQEAAAAAAAAAAAAAAQcCBQYEAwj/xAA9EAABAwIEAwcBBQcCBwAAAAABAAIDBBEFEiExBkFRBxMiYXGBkTIUI6GxwRUzQlJygvBDYiQlNKKy0eH/xAAUAQEAAAAAAAAAAAAAAAAAAAAA/8QAFBEBAAAAAAAAAAAAAAAAAAAAAP/aAAwDAQACEQMRAD8AvFERAREQEREBERAREQEREBFF1F0Ala6fHqaOTu3zxNfe2UvF7nr0Wg7T8WkpqICElrppBFmGhaCCXWPI2Frqr6mKOjFnQZ2yM8ThqS47anmSgv0yAWuQL7XI19OqzuvzjTyV0MpFTBO4iMRRhzXuDBu3LbQ8l76HjaaihbHFI6aodMHWdchjdG9yWk3Ox+dEH6ABUrkcE45glfHDUEU9S+w7ouDhcmwDXjTWx03XWhBKIiAiIgIiICIiAiKEEqLqCVCDIlQoRBNkUhQUHK9pTG/s58jrXic2Rt+bg7Qe91SnFlbUTQNlAGXMM2UbEat/VXJ2mta6mibKcsZqGl55WaCQD7qucWw973NMDgIg7S19QdbkIPlg3aPiYDO+Le72zOjF3WG3muqreIKSuiLauJsLnDSoisXMeNnEFocLb81xFXTWIcXEuZuL7ep5LCq0ZY6te4uNt9t9Bysg9UOE/YZhK+Q1baGYvEdtwCHh4OuUX8XPa/NXPwjxNFidN30Nx4srmndrhY2PXQg381U2GzPrquOGIRiR1KY85B0jA1722j7AWG17q1eDOGWYXTdzGcxLs73WtmcQBe3IAAIOhREQEREBERAUXUrBBN1CIgIiICIiDIIUCFBrOIMKbWU0kLv4hoejgbtPyAqnrZxFCWVL42PBIyBxJ00OY30221V0lfmDjSlMOIzNkOYtmcfl1x+aDzSvzuLQWgF19rey2lIwNy5H+I7m99ujbaL44fT5vGbZRsBy5rdUdIXu8Iu+QhjBuCXCw/NB13YphmlRUuykl/dNO5AHid6bhWmFpuEsEFBSRwg3I8TndXO+o/p7LdBBKIiAiIgIiICxWSwQEXwraxkLczzYcgASSejQNSVVHFHaocz444XMA0Bc4eLXXNbVvoCUFo1eJsjaTfORplZZxJ6b2+Sufwvj2GaokgmjlpnRsz3myBrm3AuC1xHPZVZT0VdiTO/o4HNjAyDI6zHHmWtJsR5ro8N4LrYJoZ5WtkLg3vI265SwnJmJOpF73GlwgsrEMegp488jjl6ta53voF9sJxaGrj7ynkbIy9rtOx6HofIqvcQxx1y0WeQ4sLG5ibg2Nzayx7LgYcQqoWjwOiZKR/K4OIH529kFphCoCkoPPW1bII3SSuDWMaXOJ2AGpX5T4ixD7VVSy6+OQu11Op0/Cysztz4kcXsooybACSS3Nx+hvtv7hcfg3DgiDZZnXJaTlDb5Tyza6myDDAo/u8pJF9dlavZVhoe19S4bPMcfkAPG4fNlwEr2RwSPbrYEAkbk6DVXF2f0Zgwyna4WcY8x/vJdr56oOhCzWIWSAiIgIiICIiAsVksUFb9pvE9RTSNipIs7nM1edQzysP4tt+VlW9N3kbg+rdne8mzcrHNZpY3vdoPSwXZ8aztqc7mGzXSuAcP9py3B87b+a4PEGPjiJ0OvW5I9OSDdniKWEtEUshYLABsj221sABe1vZdrhPHkrGtErWydSXFrvwaQfXRVXR1bpHtLgLNG19dTudNvZdLDTHR1/ALuvyFuaD34dBO6ul7pmsz3PIaSQ27jYXI0Gt1ZvCnD7aCHL9UjtZH8yeQv0H/s81z/AAK0vqpHAXa2IDNy8R0A89Cu7QSEKkLEoPzziVI7EMXqZT9EcpJP9Jyt/JfepxJrDksSSbZjqNV1cGE90aqOxzd+SfMXNv0+Vr/2TkJfLYNbrqOXl5oPAcO+0S0lJt3k4c+38jdXH4urxjYGgAaACwHQDQBV52c4O6WofXStyjL3cAO+X+J3py+VYqCQsliFkgIiICIiAiIgLz1n7t9tPA7X+0r0LxYtNkp5XHlE4/8AaUFN4tD3UNOGbd00ak7kak/5zXM4sQbZgLgdNdehXU8QjwwNHJv4NXLY1I0uAJcDbf8AIW5oPjBOGG7QfCL9D1OUroMBllxGRkdMHA5vGSRlaw2Di/rb8dlreHaCWtmbDGwF2t3AeANNvE48ttlePC3DMOHRFsI8TrF7+b3Ab+Q8gg9PD2Cx0MDYYr2BJJO7nHcnp6clskRBkoIWSIPDV4ayU3Is4j6hvptfqvIeHoXFpkBkym4B+m/mBv7rcpZBg1thYbBFJUIJCyWIWSAiIgIiICIiAtFxrUd3h1S7T9yRr56fqt6VyHahPkw14AvnkYz5cD+iCvMSlOSF17mxFgNwdfQLh+LMwka5wAuNLEnbkeisHE4T9niGguL+QWmGHtqYXRzAZwbB+3ityQWh2VUkUeFwuiteQZnkc3XIIPpsuvVZ9iFce4npnf6MocP77gj5bf3VmICIiDIFSsFKDJRdAFNkGNlIClEBERAREQEREBERAK5HtJDDRDOSPvmlumYZhcgEXGh15rrlpeK8J+2Uj4x9Wjm/1NNwg4DiY/cxnYZdgNvQ+y42iY81IcwZmnmSV2OMzsbTtZM6zmNs5u3zfnotBgUUmITiCjBYz/VmIuGNP4Zunqg7LsooyJa6YDwPmaxp6lgJcR8hWIvFg+GR0kDIYRZjBYdT1J8yV7kEKUsvhW1jII3Ple1jGi5c4gAe5Qfeylc/hnGVHUyCOKYFzjZtw5uY9GkjVbRmJwl5YJWF4Ni3MLg9PXyQe1Fgx9xcG/osroJREQEREBERAREQEREBQVKIPNU0Ucv7yNj/AOprXfmFnT07Y25Y2tY3o0AD4C+yi6BZFF1CCSqq7Qy6pxSOB+sUUTXhpuWlzibuI620vy91airDtYq+4qqYxG0r4nNdpezGuFj8k/CDjqmKoqX/AGOCJneaviIcG5Ws1Nj1Xxj4dr46buZqaVsbXZ3va0Od4nXcRYm522WpxuKshrWyQueHkXY5hsWj+IG22pO/VdPw/wAZYhDIftE7pCLXBDXNAtztbX0QMI4yqm1bRTBrIYoQx7ZiWh4boHO0uHm4GitLhjjKCvkkiYHsmi+tj2kHe1weYuuE4hrqfGGd3UsLagRudDJEdHkNLxG5p11167rS4JjgwUCohZ9pinLWSPc6zm5dcjTrra518ggvoKV5sPq2zxMkZfK9geL9HC4uvSgIiICIiAiIgIii6CVF1BKhBJKhEQFIUKQgFVpxt3YxI96CXPpmti0uLAnN+KssrleP8KE0AmaWsfBchztg02zA/AQVVV4SY5HSSSjK6176DfUfktfaJrvC4WeCLk69NANl7eJcZge0tZIHvtYuygfHkuapmZ3XcXaDaxN0G+iqTHO141yEWkBPgOxseXLyXT8GYB+2GyvqHkQtqbuDWhvev0JvyaNhpvfkuJq2ARuyGw0AADraka2P+aK+uB8NFLh0Eel+7DiQLXLvEb/KDdwRBjQ1oAa0AADkBoAF9ViFkgIiICIiAiIggrFS5QgIiICLSY3xbSUP/US5dbGzXOt6kCwW0o6xk0bZI3BzHtDmuB0IPMIPupC8kWJQvkMbZY3PG7A9pd8A3XqBQZFaPjOk7/Dqll8v3LnX/oGb9FuyuH7WsfZSYe+Ikd5O3I1vPLcZnHyt+aCgqaQNkOu+l10tJBkaNbl3P1/wLkaWIyPFgTquugOWPNY3HhF9tdEHU8KcNfbJWRm4jic2SUjmQfCweZVzNFtlqeFcLFLSRsA8RaHPPV7gCSf85LcIAUqApQEREBERAREQYuUKSvhWz93E9/8AKwu67C/+eiDVcScU0+HsvO7xW0Y3xOPnYbDzKrTHe0lk5OQyi30FhLRmI08NvEb9VpOIuL34hJ3VLTgMzEl79z1eRazb25klY4MY6dzZoRH3kd/HlJu7mRm0FttB7oPRSOxKsc+lLJXZoiHFwLA3f6riwPkul4WkNPT3kiyy3DHXFgA0Wa0ZtAPL1UYF2iTF9pfvG31BaGkX2yvGl/Ky9XHWPNrqNrYmSte2YON8vhABvexQc3xdK2f72IBk1Oc4c22ltvEOeiuTBKz7RTQynQyRNf7kAlVpgeEvxMRtt3cA1lsLZhpYX/mP/wBVqwRBjWtYLNaA0DoALAIMpH5QSdABc+g1K/MnEmIPxjEnv1DS6zeeWNpsD8a26lfoDjeqMOG1Lhv3Lmj+7w/qqS4fwcQwd9J9Uh8I12Hp5oPpDh0NKxzW53XN82lzppdesUxnqqOnaMpkma4iw0a0g308gV86WrdPKIy3JYg9R5Lr+zmkE+JVFQdoI2xN8nO+r8EFoIihBkFKgKUBERAREQEREGLlpeKpg2nsTbPI1o1tc3vbz2Pwt05cbxzEXT05uQ1kUz7dXfdtB9gT8lBV2JmQSnIfAXWyt5Hmei0Tq3JI4FlyOX635ey39RKbuLhqLgnQajpZc/Ixuclx1Aub3Oh5E6oNtgzC5ugIdfW48tBbmt9h7csby8aGx2235eS5/DMQjhIDvq0IuNx5OHJdpwVgkmISieQ5YYnkfQR34H8O9i3zt5ILH4ejy0kItb7pp+RdbFFIQariih+0Uc0YFyYzYdSNbe9lwL8OMsEYYACGZfSytIheSfDo3m5FjvppdBU9RSOp25IgXzSeFjQNbnmVY/BmADD6RsW7yS+R3V7t/Ybey2dJhscTi5jAHO3d/EfK+9l6rIBUIiDIKVAUoCIiAiIgIiIMSuP4yf8A8REOYgfcf1EAf+JXYuVdcY1f/MgwDambc3/mL9gg4B1j3hds4n4Gn6LQxvDHXID2XFzsW67uHNbysd909gbmcGnVljtvqdPhars5w1tbiUcMpOW5cRffKL290HUcGcDjE7SSZmQsP1NsC83+ll+XUq7aeBsbGtYMrWgAAcgNkp4WxtDWNDWtFg1osAOgC+iAsgsVIQZKLKVCCVBKEqEEKUsskEBSiICIiAiIgIiIMXKqcakEuNT2B8LWMJ9G3P5q1nKtu4aMSqyCHFxzA3PhNrFpFtPp680HF1jssurR3Zebm9rbAFoWtfR/syvgqor5BKHWPLXxN9CL/K2eOPIL7GxF9BbflqvDUgzUJuHZ+9YBfcuJ0AQfoeJ4c0OGxAI9CLhZL5UkeSNjTu1jR8ABfVAREQTdFIClBFlKIgIiICIiAiIgIiICIiCHBV/iOHmmxOSS33czc9+QNrO/EKwSvNV0rJW5ZGhzehCClMbETJS6R462A/Jb/s+wV1c6OrlbkgjcXQs5yOB0kP8AtHLqV2DuCKFzw90AcR/MXOHwTZdCxgAAAAAFgBoAOg6IJU2U2UoIspREBERAREQEREBERAREQEREH//Z">
            <a:hlinkClick r:id="rId3"/>
          </p:cNvPr>
          <p:cNvSpPr>
            <a:spLocks noChangeAspect="1" noChangeArrowheads="1"/>
          </p:cNvSpPr>
          <p:nvPr/>
        </p:nvSpPr>
        <p:spPr bwMode="auto">
          <a:xfrm>
            <a:off x="342900" y="-1157288"/>
            <a:ext cx="1990725"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PDxQUEBQVFBUVEBgVGBcWFhQXGRgYFRQWFhUYFRcYHCggGBwnHRgWJD0hJSkrLi4uFx8zODMsNygtLisBCgoKBQUFDgUFDisZExkrKysrKysrKysrKysrKysrKysrKysrKysrKysrKysrKysrKysrKysrKysrKysrKysrK//AABEIAQAApwMBIgACEQEDEQH/xAAcAAEAAgMBAQEAAAAAAAAAAAAAAQcCBQYEAwj/xAA9EAABAwIEAwcBBQcCBwAAAAABAAIDBBEFEiExBkFRBxMiYXGBkTIUI6GxwRUzQlJygvBDYiQlNKKy0eH/xAAUAQEAAAAAAAAAAAAAAAAAAAAA/8QAFBEBAAAAAAAAAAAAAAAAAAAAAP/aAAwDAQACEQMRAD8AvFERAREQEREBERAREQEREBFF1F0Ala6fHqaOTu3zxNfe2UvF7nr0Wg7T8WkpqICElrppBFmGhaCCXWPI2Frqr6mKOjFnQZ2yM8ThqS47anmSgv0yAWuQL7XI19OqzuvzjTyV0MpFTBO4iMRRhzXuDBu3LbQ8l76HjaaihbHFI6aodMHWdchjdG9yWk3Ox+dEH6ABUrkcE45glfHDUEU9S+w7ouDhcmwDXjTWx03XWhBKIiAiIgIiICIiAiKEEqLqCVCDIlQoRBNkUhQUHK9pTG/s58jrXic2Rt+bg7Qe91SnFlbUTQNlAGXMM2UbEat/VXJ2mta6mibKcsZqGl55WaCQD7qucWw973NMDgIg7S19QdbkIPlg3aPiYDO+Le72zOjF3WG3muqreIKSuiLauJsLnDSoisXMeNnEFocLb81xFXTWIcXEuZuL7ep5LCq0ZY6te4uNt9t9Bysg9UOE/YZhK+Q1baGYvEdtwCHh4OuUX8XPa/NXPwjxNFidN30Nx4srmndrhY2PXQg381U2GzPrquOGIRiR1KY85B0jA1722j7AWG17q1eDOGWYXTdzGcxLs73WtmcQBe3IAAIOhREQEREBERAUXUrBBN1CIgIiICIiDIIUCFBrOIMKbWU0kLv4hoejgbtPyAqnrZxFCWVL42PBIyBxJ00OY30221V0lfmDjSlMOIzNkOYtmcfl1x+aDzSvzuLQWgF19rey2lIwNy5H+I7m99ujbaL44fT5vGbZRsBy5rdUdIXu8Iu+QhjBuCXCw/NB13YphmlRUuykl/dNO5AHid6bhWmFpuEsEFBSRwg3I8TndXO+o/p7LdBBKIiAiIgIiICxWSwQEXwraxkLczzYcgASSejQNSVVHFHaocz444XMA0Bc4eLXXNbVvoCUFo1eJsjaTfORplZZxJ6b2+Sufwvj2GaokgmjlpnRsz3myBrm3AuC1xHPZVZT0VdiTO/o4HNjAyDI6zHHmWtJsR5ro8N4LrYJoZ5WtkLg3vI265SwnJmJOpF73GlwgsrEMegp488jjl6ta53voF9sJxaGrj7ynkbIy9rtOx6HofIqvcQxx1y0WeQ4sLG5ibg2Nzayx7LgYcQqoWjwOiZKR/K4OIH529kFphCoCkoPPW1bII3SSuDWMaXOJ2AGpX5T4ixD7VVSy6+OQu11Op0/Cysztz4kcXsooybACSS3Nx+hvtv7hcfg3DgiDZZnXJaTlDb5Tyza6myDDAo/u8pJF9dlavZVhoe19S4bPMcfkAPG4fNlwEr2RwSPbrYEAkbk6DVXF2f0Zgwyna4WcY8x/vJdr56oOhCzWIWSAiIgIiICIiAsVksUFb9pvE9RTSNipIs7nM1edQzysP4tt+VlW9N3kbg+rdne8mzcrHNZpY3vdoPSwXZ8aztqc7mGzXSuAcP9py3B87b+a4PEGPjiJ0OvW5I9OSDdniKWEtEUshYLABsj221sABe1vZdrhPHkrGtErWydSXFrvwaQfXRVXR1bpHtLgLNG19dTudNvZdLDTHR1/ALuvyFuaD34dBO6ul7pmsz3PIaSQ27jYXI0Gt1ZvCnD7aCHL9UjtZH8yeQv0H/s81z/AAK0vqpHAXa2IDNy8R0A89Cu7QSEKkLEoPzziVI7EMXqZT9EcpJP9Jyt/JfepxJrDksSSbZjqNV1cGE90aqOxzd+SfMXNv0+Vr/2TkJfLYNbrqOXl5oPAcO+0S0lJt3k4c+38jdXH4urxjYGgAaACwHQDQBV52c4O6WofXStyjL3cAO+X+J3py+VYqCQsliFkgIiICIiAiIgLz1n7t9tPA7X+0r0LxYtNkp5XHlE4/8AaUFN4tD3UNOGbd00ak7kak/5zXM4sQbZgLgdNdehXU8QjwwNHJv4NXLY1I0uAJcDbf8AIW5oPjBOGG7QfCL9D1OUroMBllxGRkdMHA5vGSRlaw2Di/rb8dlreHaCWtmbDGwF2t3AeANNvE48ttlePC3DMOHRFsI8TrF7+b3Ab+Q8gg9PD2Cx0MDYYr2BJJO7nHcnp6clskRBkoIWSIPDV4ayU3Is4j6hvptfqvIeHoXFpkBkym4B+m/mBv7rcpZBg1thYbBFJUIJCyWIWSAiIgIiICIiAtFxrUd3h1S7T9yRr56fqt6VyHahPkw14AvnkYz5cD+iCvMSlOSF17mxFgNwdfQLh+LMwka5wAuNLEnbkeisHE4T9niGguL+QWmGHtqYXRzAZwbB+3ityQWh2VUkUeFwuiteQZnkc3XIIPpsuvVZ9iFce4npnf6MocP77gj5bf3VmICIiDIFSsFKDJRdAFNkGNlIClEBERAREQEREBERAK5HtJDDRDOSPvmlumYZhcgEXGh15rrlpeK8J+2Uj4x9Wjm/1NNwg4DiY/cxnYZdgNvQ+y42iY81IcwZmnmSV2OMzsbTtZM6zmNs5u3zfnotBgUUmITiCjBYz/VmIuGNP4Zunqg7LsooyJa6YDwPmaxp6lgJcR8hWIvFg+GR0kDIYRZjBYdT1J8yV7kEKUsvhW1jII3Ple1jGi5c4gAe5Qfeylc/hnGVHUyCOKYFzjZtw5uY9GkjVbRmJwl5YJWF4Ni3MLg9PXyQe1Fgx9xcG/osroJREQEREBERAREQEREBQVKIPNU0Ucv7yNj/AOprXfmFnT07Y25Y2tY3o0AD4C+yi6BZFF1CCSqq7Qy6pxSOB+sUUTXhpuWlzibuI620vy91airDtYq+4qqYxG0r4nNdpezGuFj8k/CDjqmKoqX/AGOCJneaviIcG5Ws1Nj1Xxj4dr46buZqaVsbXZ3va0Od4nXcRYm522WpxuKshrWyQueHkXY5hsWj+IG22pO/VdPw/wAZYhDIftE7pCLXBDXNAtztbX0QMI4yqm1bRTBrIYoQx7ZiWh4boHO0uHm4GitLhjjKCvkkiYHsmi+tj2kHe1weYuuE4hrqfGGd3UsLagRudDJEdHkNLxG5p11167rS4JjgwUCohZ9pinLWSPc6zm5dcjTrra518ggvoKV5sPq2zxMkZfK9geL9HC4uvSgIiICIiAiIgIii6CVF1BKhBJKhEQFIUKQgFVpxt3YxI96CXPpmti0uLAnN+KssrleP8KE0AmaWsfBchztg02zA/AQVVV4SY5HSSSjK6176DfUfktfaJrvC4WeCLk69NANl7eJcZge0tZIHvtYuygfHkuapmZ3XcXaDaxN0G+iqTHO141yEWkBPgOxseXLyXT8GYB+2GyvqHkQtqbuDWhvev0JvyaNhpvfkuJq2ARuyGw0AADraka2P+aK+uB8NFLh0Eel+7DiQLXLvEb/KDdwRBjQ1oAa0AADkBoAF9ViFkgIiICIiAiIggrFS5QgIiICLSY3xbSUP/US5dbGzXOt6kCwW0o6xk0bZI3BzHtDmuB0IPMIPupC8kWJQvkMbZY3PG7A9pd8A3XqBQZFaPjOk7/Dqll8v3LnX/oGb9FuyuH7WsfZSYe+Ikd5O3I1vPLcZnHyt+aCgqaQNkOu+l10tJBkaNbl3P1/wLkaWIyPFgTquugOWPNY3HhF9tdEHU8KcNfbJWRm4jic2SUjmQfCweZVzNFtlqeFcLFLSRsA8RaHPPV7gCSf85LcIAUqApQEREBERAREQYuUKSvhWz93E9/8AKwu67C/+eiDVcScU0+HsvO7xW0Y3xOPnYbDzKrTHe0lk5OQyi30FhLRmI08NvEb9VpOIuL34hJ3VLTgMzEl79z1eRazb25klY4MY6dzZoRH3kd/HlJu7mRm0FttB7oPRSOxKsc+lLJXZoiHFwLA3f6riwPkul4WkNPT3kiyy3DHXFgA0Wa0ZtAPL1UYF2iTF9pfvG31BaGkX2yvGl/Ky9XHWPNrqNrYmSte2YON8vhABvexQc3xdK2f72IBk1Oc4c22ltvEOeiuTBKz7RTQynQyRNf7kAlVpgeEvxMRtt3cA1lsLZhpYX/mP/wBVqwRBjWtYLNaA0DoALAIMpH5QSdABc+g1K/MnEmIPxjEnv1DS6zeeWNpsD8a26lfoDjeqMOG1Lhv3Lmj+7w/qqS4fwcQwd9J9Uh8I12Hp5oPpDh0NKxzW53XN82lzppdesUxnqqOnaMpkma4iw0a0g308gV86WrdPKIy3JYg9R5Lr+zmkE+JVFQdoI2xN8nO+r8EFoIihBkFKgKUBERAREQEREGLlpeKpg2nsTbPI1o1tc3vbz2Pwt05cbxzEXT05uQ1kUz7dXfdtB9gT8lBV2JmQSnIfAXWyt5Hmei0Tq3JI4FlyOX635ey39RKbuLhqLgnQajpZc/Ixuclx1Aub3Oh5E6oNtgzC5ugIdfW48tBbmt9h7csby8aGx2235eS5/DMQjhIDvq0IuNx5OHJdpwVgkmISieQ5YYnkfQR34H8O9i3zt5ILH4ejy0kItb7pp+RdbFFIQariih+0Uc0YFyYzYdSNbe9lwL8OMsEYYACGZfSytIheSfDo3m5FjvppdBU9RSOp25IgXzSeFjQNbnmVY/BmADD6RsW7yS+R3V7t/Ybey2dJhscTi5jAHO3d/EfK+9l6rIBUIiDIKVAUoCIiAiIgIiIMSuP4yf8A8REOYgfcf1EAf+JXYuVdcY1f/MgwDambc3/mL9gg4B1j3hds4n4Gn6LQxvDHXID2XFzsW67uHNbysd909gbmcGnVljtvqdPhars5w1tbiUcMpOW5cRffKL290HUcGcDjE7SSZmQsP1NsC83+ll+XUq7aeBsbGtYMrWgAAcgNkp4WxtDWNDWtFg1osAOgC+iAsgsVIQZKLKVCCVBKEqEEKUsskEBSiICIiAiIgIiIMXKqcakEuNT2B8LWMJ9G3P5q1nKtu4aMSqyCHFxzA3PhNrFpFtPp680HF1jssurR3Zebm9rbAFoWtfR/syvgqor5BKHWPLXxN9CL/K2eOPIL7GxF9BbflqvDUgzUJuHZ+9YBfcuJ0AQfoeJ4c0OGxAI9CLhZL5UkeSNjTu1jR8ABfVAREQTdFIClBFlKIgIiICIiAiIgIiICIiCHBV/iOHmmxOSS33czc9+QNrO/EKwSvNV0rJW5ZGhzehCClMbETJS6R462A/Jb/s+wV1c6OrlbkgjcXQs5yOB0kP8AtHLqV2DuCKFzw90AcR/MXOHwTZdCxgAAAAAFgBoAOg6IJU2U2UoIspREBERAREQEREBERAREQEREH//Z">
            <a:hlinkClick r:id="rId3"/>
          </p:cNvPr>
          <p:cNvSpPr>
            <a:spLocks noChangeAspect="1" noChangeArrowheads="1"/>
          </p:cNvSpPr>
          <p:nvPr/>
        </p:nvSpPr>
        <p:spPr bwMode="auto">
          <a:xfrm>
            <a:off x="495300" y="-1004888"/>
            <a:ext cx="1990725"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486" y="4267200"/>
            <a:ext cx="159067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3" descr="data:image/jpeg;base64,/9j/4AAQSkZJRgABAQAAAQABAAD/2wCEAAkGBxQSEhUUExQWFRQXFxYZFhcWFxccHhscFxwXHBgdHh4dHSggGBsmHh0XITEiJSktLi4uGB8zODMsNygtLisBCgoKDg0OGxAQGy8mICQsLCw0LC0sLCwsNCwsLCwsLCwsLCwsLCwsLCwsLCwsLCwsLCwsLCwsLCwsLCwsLCwsLP/AABEIALYBFQMBEQACEQEDEQH/xAAcAAACAgMBAQAAAAAAAAAAAAAABQQGAgMHAQj/xABSEAACAQIDBAYDCQsJBwUBAAABAgMAEQQFIQYSMUEHE1FhcYEikaEUFyMyQlKSsbIzNVNUYnJzgsHR0iQlNHSTorPC4QgVFjZDZPAmY6PD8UT/xAAbAQEAAgMBAQAAAAAAAAAAAAAAAwQBAgUGB//EAD0RAAIBAgMFAwsDAwQCAwAAAAABAgMRBCExBRJBUXETMmEUFSIzNIGRobHB0VLh8CNCUyRiY3IG8YKS0v/aAAwDAQACEQMRAD8A7jQBQBQBQBQBQBQBQBQBQBQBQBQBQBQBQBQBQBQBQBQBQFG6Utu48tw7KjA4qRSIk4lb3HWMOQHK/E+dAcK2ZylgTiJrl2uVvx11LHvNbxXE4O0sbvf0oPLi/sWStzihQBQBQBQFQ2l2g3rxRH0eDOOfcO7vqOUrnfwGz921SprwRu2B2AxGaSegOrgB9OZhoO5R8tu7lzrU7J9M7KbL4fLoRFh03RxZjqzntY8/qHKgHVAFAFAFAFAFAFAFAFAeE2oDxWB4EHwoYTT0MqGQoAoAoAoCNjsfHCpeWRI0HFnYKNO8mgKXnHS9lcFwJjMw5QoWv+sbL7aAQRdPeDLgHD4hU+d6BI8VDcPA0Bedn9ucBjbCDExlj8hjuP8ARaxPlQFjoAoAoDwmgOddIu34jifDZe/X41gdIRv9Uo+O5IuAQOA7SDWG0hY43k2Thm90TP10jHeuW3hc8yflGpFE4GPx823TimvqWCtzjBQBQBQGE0yopZiAo4k0NoQlOW7FXZS8+2hab4OK4Q6E82/cO6o3K56PBbOjStOpnL6F86Oeh18Ruz48NFCdVh1DuOW9zRe7j4VqdM79gcHHDGscSKkaABVUWAA5AUBvoAoAoAoAoAoAoAoAoCFm2PEMZexY6BVHFmJsB663pw35WIcRW7KDlb/2QYMj6yz4pjI5+TchF7go4+JqR1t3KnkvmV4YTf8ASru75cF7jObZ+MawkwuODITbzXgwoq8tJZo2lgoLOn6L8PuuJvyfGtIGWQASxtuuBwvyYdxGtaVIKLutGSYeq5pqXeWTGNRlgKApm1vSbgMBdXk62Yf9KGzEH8o33V8zfuoDkue9M2PxTdXg4xADwCKZJD52t6hQC7CdHOc5i3WTh1vrv4qRgdexTdh4WFAXLKOgFBricWzH5sKAf3mvf1CgJO0ex+z2VoPdSu7n4qdbIZG8FRlAHebCgOXbRYXDSa4HAY2HW4LsXFvDdJH0jWN5czNmTNnttc3wVlQzOg/6c0buvlf0gPAil1zFmWv36Mz/ABGP+zm/fS65izNEnS5nMmkeFQX4buHmY+1iPZTeXMWZEhwGfZu27PJNDCfjGQGJAPzAAXPdatJVYxNlBs6xsjsnh8ui6uFbsbdZI1t5z39g7FGn11RnUc2WYxUUcs6TNn3y3Ee68OD7mmb4ROSuSSR3A8QeRuOyrmHq3Vjn43BwrKz+JqwmIWRFdDdWFx+7xq4nc8hVpypTcJao20IgoBXmueRQaE7z/NU/X2Vq5WL2GwFWvnouZWsPFi8znWKJGdidEUHdUdrHgB+Ua0bbPQ4fC06CtHXnxO99HXRTBgAs2I3Z8VxvxSM/kA8SPnHXstWCydIoAoAoDRPjY0+PIi/nMB9ZrZRk9EaSqwj3ml7zOKZWF1YMO0EH6qw01qZjOMleLubKwbBQGEsqqLsQo7SQB7ayk3oYlJRV27HkM6uLqwYdqkH6qNNamIzjJXi7mysGwuznGNGqrGAZJGCJfgOZJ8BUlOCk/S0RXxFWUElDVuyEmeYOWMRP1zSMJF+6W3ATfdNgNBew486sUZxldbtsveUMVSqU1GW/d3Wul+H8uWHK8Z10SSWtvDUdhFwR6warTjuSaOlQq9rTU+ZLrQlE+A1xmII4BYlP5w3j67Wqefqo+8pUs8TUa0sl78xjjcWkKNJIypGgLMzGwAHMmoC6cF226TsVmUvuPK0kCMSu8gPWSa2JFj8HHz7bcbcKAY7JdBd7SZhKbnXqYT9pyNfBfXQHWsj2awuDW2Ggji7SqjePi3E+ZoBragKX0nbdLlcA3QHxMtxCh18XYXvujTTmTagOSYPOIMC5xePvjc0m9JYrgrAG1UNfRH/JAJUWAA1qGW9N2WSJItROn7E51jsUpfFYRcPGRdPTbfPC3oEaC3MkeFVKkYx0dyaDb1RaKjuSBS4sFAFYAUBGzHARzxPFKoeNwQynsP1HsNZTad0Grnz/AJvgDk+MfDSMWw7jfiY8bHhfv0IPgDXTo1N5XOFtPA9qrx7y+hFxW10Q+IrOe+wH7/ZUu+c2nseo++0vmL4sXjsc25h4pGubbsKMePaw4eJsK1uzp0dnUKWdrvxL1st0GYiQh8dKIU47kZDSHxNt1f71YLx2zZzZvDYGPq8NEsY5n5THtZuLHxoBtQBQBQCnOMU5ZIIjZ5Lkt8xF4nxPAVNTirOctF9Sniak95Uqer48kvybMLkcCD4gdubSAMx8SaxKtN8bdDaGDoxXdv4vNkfGZME+Ew3wUg1suiv3Mo017a2jWb9GeaNKmFUfTo5S8NH1RPyvGCaJXGl+I7CNGHkb1FOG5KxYoVVVgpIl1qSiDFxrJjQk1iixBo1b4pa53jbgSBb11Yi3GlePPM59SMZ4rdqaKOS4Xu7/AGPFhSLGIsIC76OZUXhYW3WIGgN9KXlKk973BQhTxKVPK6d0tPB9R+KrnQF+c4JpFUxkCSNg6X4XHEHuIqSlJRdnoyviaUpxThqs0L8bNPPGYjhipYWLOy7g7wRqbcRpUkFCEt7eK1WdarB0+zzfF2t+QwHX4VRG0RmQfFeK29rqd5SeNydRWZ7lV7ydn4il22GjuOO8ua196N8mYTyejDAyE/LmsAO+wJJNaqnCOcpX6Ekq1aeVOFvGRMy3AiBLXublnc8WJ4k1HUnvu5PQoqlG2r1b5s+fuk3bCbN8YuBwd2gEgRVW/wAK97Fzb5A4jkACfDQmOw9Hew0OVwBVAadgOultqT81exByHmaAt1AFAeGgPlvbafEZvnEq4dWcq/VRW4KkRsWJ4Ku9dr99YlJRV2ZSb0OkbNbF4HKEGIxksbT8TLKRuq3MRhtSfyuPhVOVSVTKJPGCjmzfi+lnBBtzDrPipCbBYYz/AJrE+QrCoS45Ge1XAteRZo2ITefDzYc/NmC3PeN0nTxsailFJ6m8ZXGVaGwVkyFYAUMFG6UNpZcOkOGwjWxeJdVS3FVJtcdhJsAfE8qsUKe87vQiqytkiu4DoOxM7dZj8bdjx3N6Rvpvb6jV1KxWLtknRDlmHsTEZ27Z23v7oAX2VkF3wmESJQsaLGo4KihQPIaUBtkawJ7BQw3ZFYjMzwHFe6CrWZwno9WAt/RItfuJvVt7in2e77+PU5a7WVJ1+08bf25cCw4CfrI0cixZVa3ZcA1WkrNo6NKe/BS5q5IrUkCgE0jBcct/+pCVU96tcjxsfZU6zpO3BlJvdxSvxjl7hwKgLp47AAk6AamhhtJXYq2XHwJbk8kjr+azG1TV36VvBFTA+rb5tv3Njc1CXBRmmIwj2WZ47g6XYAg9xBuKmhGqs4plOvPDT9Go18TfleGhQEw7pB4sDvE+J4mtakpt2kSUKdKKvT+Opqnztd4xxI0zjiE+Kv5zHQHuraNF23pOyNJ4uO9uQTk/DT46GHurF8eoj8Ot1+zam7S/U/gY7TFfoX/2/YyhzobwSZGhc8N626fBhpR0Xa8XczHFLe3aicX46fEa2qEthagOfdN20ZweXMiG0mIbqlI4hSCZD9H0f1hQCfoI2JGHg93TL8NMvwQPyIjYg9zNx8LdpoDrVAFAFAVPpSzlsJls8kd+sYCOMjiGkIW47wCT5UByOLPYcgwvUQqsuZSANiGOqxEi4QnmV+b23Jqu4Oo7vQlUtxZakXItgcfm0nunHyPHG2t3+Ow7EQ6Ivfw7AaSqxpq0RGDk7s6lhsHl2Tw3+DgW2rtq7+fxmPcKrNzqMm9GBU816bMMhIggkltwZiEB+s28qlWGfFmjrLgI5+nGc/EwkS/nO7fUBW/k0eZr2z5GGF6YcwncRw4WF3bRVVZWPq36PDxXEdtLkdO2XOZOA+N9zxD8FGrF/wBZi26vgL1WnuLuksXJ6jHaLPIsFA88zWVRoObNyVe0msRg5OyNpSSRzvopw75lmEma4qwCsY8Mp4b9id1b8dxL+bE8q6MIqKsVJSu7ncK2NQoAoAoBW+z8BYndNiblQzbpPaVvaplXna1yq8HSbvb3Xy+GgzUWqEtHtAFAQ8zy9ZlsSVYG6MOKkcxW9ObgyGvQVWNnk+D5EJMRio/RaJZex0cLfxU8D4Vvu0no7EKniYZSipeKdvqYyYafEejLaGLmiNvM3cTwA8KypQhnHNmsqdav6NT0Y8lm37xxFGFAAFgAAB2AVC3d3LqSSshPjy08xw6sVRQGmYGxO98VAeV+JNTQtCO+9Xp+SlWcq1TsouyWbf2J+Gy2KMbqRqB4D29tRupJu7ZZhQpwVlFFf2gwYRwMMCkzq7OEO6CijW44XJsAeNWaM7q8819zm4ukozSo5Sd27ZZLUe5GI+ojMS7qFQQOevG/ae2q9Xe33vF/C7nZR7NWVifUZYNGLwqyqUdQyniDW0ZOLujSpTjUjuyWQtyWRo3fDSEtuANGx4sh7e9Tp6qlqpSSmuOvUq4aUoSdGXDR81+w5qAunIduMqOa59h8IdcPhYhLP+s1yvZ6Q6tfNuygOuIoAAAsBoAOQFAYQYhXF0YMLkXBvqpIYeIII8qA20AUBUukvLZsThFhw6/CGaJhISAsXVne3zzPCwABNyPGtJyUVdm0Vdlb2c2BweXg4idlmmHpPPPYKpOpKgmwN76m5qnKrKeSJ1TUc2Idrel5QTDlyGaUndEpUlb8PQW13PYTp3GpIYfjI1lV4IQZb0W5rmb9fjZDDva70x3ntpwjB9EcdDu+FWlFLJELdy74DoIwKL8LNPI3aCqDyAB+usmDk+02ycQzc5fgS7DeRLyEGzW3pDcfJUX7/RNYlLdV2ZSuzvOymymHy+PcgQb1vTlIG+9uZPIcdBoK506jmy1GCiivbYdKeFwd0iIxM403UPoKfyn4HwW/lUkKEpa6Gs6qWSOR5lNmGcddinBaKBHdj8WKMKL7q8ix7NSbi9XIwUVkV3JvUvuD2lhOMyPB4JbQxiORxcE9ZMjBgx5sqs5J7WrYwd2oAoAoDxmAFzoKGG7ZsTf72klP8mjDKDbrJCVX9UWu1T9lGPffuKflM6j/AKMbrm8l7uZkTjF1tA/5ILr7TesWovmZvilnaL8M18zfgM1EjGNlMco1KNzHap4MPCtZ02ldZo3pYhTe7JWlyf25kjH4xYkZ3+KOznfQAd961hFydkS1asacHKXAWnMMUBvnDrucd0Senbwta/depezpvLez6FV1sQlvOCt1z/HzGmCxKyorobqwuKilFxdmW6dRVIqUdGb61Nzy9AJ8sbdxWJQ8WMbjvXdt7CKnnnTiylQ9GvUi+Nn7rWHNQF0RJIFxk7MfiwR8eS3cn2/VVizdKKXMoKSjiakpcIr4ZkjZhSMMhItvbzAdzMWHsIrWv6xkmBTVCN+OfxzGtQlsKATY7TGYa3ErMD4WU/Xap4eql7ilV9qp9JfYc1AXRDs3k/UyYqdx8LiJ2Zu5I/QiXw3RveLmgH1Acm2hzabIcweYqZMtxj77heMUx+OR423rc7nmKA6RkedwYyITYeRZIzzXiO4g6qe40AxoDTi4d9GUMyEi28trjvFwR6xWGk1ZhOzuc2zfogGKlDYjMMVKg4I25p4EDdHktYUUtDLk3qW/ZfYzB5etsNCqseMjek58WOoHcLCtjBYKADQHMdn+j2XD5xisYxV43DtC19Q0p9MEXuCBcX4EGoqsHKNkbwkk7s351sXjsxJXE4oYXDG/8ngG8zD8uQ2BPO1iOVjxpTpKPUSm5EzJuiPK8PYmDrmHOZiw+joh8xUpoK+nPN0wmWe5owqtOwRVUAWRfSc27NFX9agOf9AGzrTY04ph8Fh1Nj2yOLAeSlj6u2gPo+gCgCgEudAyyxYf5LXeXvVbWXzP1VPS9GLnx4FLE3qVI0eDzfRfuOEQAAAWA0AFQPPMuJJKyMqGRbneB6yO66SJ6UbcwRy8Dw86lpT3XZ6MrYmlvwvHvLNMV5tmSS4VH30V/g5AjMBcqQSvsIqWnTlGo1bLNFWvXhVw8ZXSeTs/DOxvj2rhdfQ3nkPCMKd4ns7PO9avCzTz05m8dpUpR9HOXLiTtn8G0UCq/wAb0mYDkWJYjyvWlaanNtE+EpOlSUZa5v4u5OlcKCToACSe4VElfJFiTSV2IsOk+KHWiVoIz9zVQpJXkzE8zxtVhuFP0bXZz4xq4hdpvOK4JcubJ+Z5cZCrxtuSpfda1wQeKsOamtKdTdylmixXoOdpQdpLR/ZmhcwxC6PhmY9sboQfWQR51ns6b0l8UaKvXjlKnfo1b5ifN4ZGdZp06uE7qSqrXO5ckF7abt+NuVT03FR3Yu71X7FLEQnKSq1Y2jo1fh4+BbYiLC1rWFrcLcqpO98zsRtbIzoZF+cY8xKoUb0jndQE2F+ZJ5AC5NSU6e889EV8TWdOK3VdvJCHLcJPiHabrz6N1icItj8+yn5FwB2m1WZyhTW7u66nPo061ebq7+mSdsvH3DzKcczF45QBLHbetwYH4rDsvVepBK0o6Mv4erKTcJ95fxMgz7YYSLEnDTyCCbQqJfRDg8Cj/Fbste+nCoiyPo5AwBUgg8CDcGgI+Z5fFiInimQPG4sytwI/Z40BxjPeh7FYWQz5TiGHMRlyjjuD3s4/Ot50BXpOkrO8uk6rFWZh8mdFJt+chBPjc0BYMt/2gOU+D/Wil/ysv7aAtOX9NeWSW32lhJ5PGTbzTeoCz5btzl09uqxkBJ4AuFP0WsfZQD6GZXF1YMO1SCPZQGdAe0AUBDzbNIsNE007iONBdmb/AM1PcKA+VdvdqzmmO61yY4QRHFcE7kYPxiBxY3LEDw5CgOs7J9I2S5fhkw0Mku6urMYWu7H4zHvPsFhyoBx79OVfhJf7JqAPfpyr8JL/AGTUBecpzGPEwxzxNvRyKGU8ND3cjQEOc7uNQnhJEyjxU71vVU6zpPwZTl6OKjfjFr4O44qAuBQCLOMazM0SNuKi700g4gclX8o1YpQSSk1roihiKrk3Ti7JK7f2RlszliJh4yY132W7EgX11GvhasV6jdR2eRnBYeEaMW456meZYLDMQrlEkPxSrBHB7ra1iE6iV1mvibVqWHk7SaT+DPcqxbq5gmN3UbyPw317bcmHA0qRi478NOXIUKk1J0qmq0fNEnO4y2HmC8TG9vUa1pNKavzJcVFyozS5MzyuVWhjZeBRberh5ViomptMzQkpU4tciUTWhMYLIDwIPgRSzMKSejMnQEEHUHQg0TtoGk1ZiYZdNAf5OwaPj1Ul7D81uKju4VP2kJ9/Xmil2FSi/wCi8v0v7M2e78Tw9y6/pUt+/wBlNyn+r5G3bV/8fzQqzvCTuElnCmNG9KOK5bdbRjvc+Wg5XqWjKEbxhq+LKmJp1Z2nVWS4LW3HMe4fHwCMMskYjA0IIAA/ZVZwnfNHQhWoqF4tWIeTN1s0uIAIjYKkdxbeCXu3hc6VJVW7BQ4kGGfaVZVlo7Je7iadstjsNmcXV4hTdb9XIujIT2HmO46VAXjlknRLmeDJbAY/0QSQC7xad4F1NAUxuknN4BriywJYAlY2B3DYkHd1F+dZaaVzCkm2uQuzHpGzOYEPjJQDxCWT7ABrBkraK8r2G87sfEk1mMXJ2RrKSirsm5lkzQsqMytIfkJdiPHSt6tPs+8yOjWVXOKdvEzwuQtLEZInVyvxoxffHlzreNByjvRz8DWeJUJ7slbx4CoioCwSMHj5YjeKR4z2o7KfYaA6JsL0v4rDSqmLdsRhyQGLaug+cG4tbsN70B9IwSq6hlIKsAVI4EHUGgKL0m9JMeVgRoolxLi4QnRB857a662A425UB877UbWYrMH38TKXt8VBoi/mqNB48e+gPcmyRSnX4hurgHrfuHdVmlRTW/PJFStiGpdnTV5fJDQy4TFARGP3ObfAudAw5X7bn/8AakU6NX0dCHcxFD0773NfgrOaZc+HcpILHkeRHaO0VVqU5QdpF2lVjUjvRIlaEh37/Z22k34JcE59KI9ZF3o5O+PJtf16A6tm2A65LA7rqQyN81hwPhyNSU57jvwIMRR7WNlk1mn4kKDPQnoYodU4+UfiN3q3AeBrd0d7OGa+ZBHGKHo1/RfPg+jJUueYdRczR+TAn1DWtFRm+BK8XQSu5r4iDKcO2KMlxuwtMzueb2tupbkoFr1aqSVNLnb4HPw8JYhyv3XJt+PJdC3gWqidkqeMwbA4hDhjK0rEpIN21iNLkm6bvd2VcjJPdala3A5FSlJOcXT3nJ5P+aWJuNjKSYK5u4ZkY9o6s73tArSDTjP4/MmqpwnRvre3yzH9VjoiWTKZUZvc8ojRiWKMu8ATx3ewHsqdVYNemrlF4arBvsZWTzs1f4GMsXumeRGJEMW6CoJG+zC5vb5IFtKJ9nBNasxKPlFWUX3Y/N+JnicgjAvCOpkGqslxqOTDgw8aRryvaWaNqmCha9L0ZLRr78ybk+MM0KORYkajvGh9oqOpHdk0T4er2lNSZNrQmPKAKAhNlEBbeMMZbt3VqTtZ6XfxIPJqN77i+BNAqMnPaApHS7n5wuBZIz8PiW6iKx1G/febusL69pFZUd52RiUlFXZ807RMBL1Sm6wqIx3lfjHzYmpa9t7dXDIgwye5vPjn+BVUJYLdkWHKiOPCL12MmUG4AIiU/UbcT/oKmqYinhaW+3nz5fuVOyniKm6+6uHP9jr+xexkWBXea0uJb7pKdePELfgPafZXhcftGpipco8vyd2jQVNCvbPYTfb3VgbRYldWQaLL2i3AMfUefbVzZm2J0JKNR5c+XXmiHE4SNWLVjk+0SRuplt1U6vuTwnQhtbsBx4jWvXznTqwVSH88Tk0Y1KcuzlmuD+xXqgLQCgLblfSTmWHhWGLEkRoAqAqhKgcACRewoCt5lmEuIkaWZ2kkY3Z2Nyf/ADhagJeRQREtJO1kjAO7zcngB+2paSje8tEQV5TSUYavjyOmbI7GvjXXFY1d2AawYfUXHySw+b7W8K4O19tO7p0nnz4Lp4lvB4GMFd/uy+7Q7MYfGQ9VKgAAtGygBktw3ewd3CvO4fG1aE9+L6+PX8nRnSjJWZyPPcnkw5GDx2qG/ubE8u4E8u8fXoa91gdoUsZS3Xr80cHEYWeHn2lP3rmUCVbEjjYkad1bNWZYTurjvYfaBsBjYcSL7qNaQDmjaOO/Q3HeBWDJ9hQyB1DKQVYAgjgQdQR3UB66AixAI7CKym0YaT1NUeDjU3EaA9oUfurLnJ8TRUoJ3UV8BS7+5Z2ZtIZiCW5JJwN+wNpr21NbtIJLVfQqN+T1W33ZceT/AHHasCLjUVXL97nksiqCSQAOJOgFEr5IxJpK7EuBY4mcT2PVRgrFf5RbRn8LaCp5Ls4bvF6lGk+3q9r/AGrTx8R7UBfCgEmJV8PM8yI0kcgXrFXVlZRYMBzFuI7qni1OKi3ZrQozU6NV1Iq6lqlrdcTGfOWkBSCKQuRbedGRVvzJPHwFZVFRzm1b4mJYuVRbtKLu+asl8RllmDEMSRg33Ra/aeZ9dQzlvSbLVGkqcFBcDTjs4SNtxQ0kp+RGLnxPJR41vCk5K7yXNkdXFRg91Zy5L+ZEc4jGHUQwqOxpGJ9i2FbbtHm/gR7+KekI+9/seHOHi/pEJRfwiHfQePNR5U7KMu47+GjHlU6froWXNZr3jeKQMAVIIPAg3BqFprJlyMlJXRnWDIGgPn7pF2gGIzGeUG8GBRo4xyMxvvEeen6oqzh1a9R8PqU8U97dpLi/kcgkcsSTxJJPiarN3LaVlZGNDJf+hP74H9BJ9aVyNt+ze9fcsYbvnacehJFgTpyryB2qLSWZsy9SAb3486GlZq+R857fn+csX+nk+uvd4D2Wn0Rw6neZX6tmgUAUAUAUB9UYUE4aO3Hqk+yK+fVfWS6v6naotJq5qw8bbw0PHvqMtzcd1lE6d/6Nh/0rfZrvbB9ZPp9zj4rRHF69OUgFAfS/QRtL7qwHUO15cMdw34mM3MZ8tV/VoDpdAFAYSxBgQwBB4gi4NZTtmjDipKzFP+4Av3GaWIfNVgV8gwNvKpu3v3kmU/It31c3HwWnzTPV2fVjeaSSe3yZGG79EAA+dHXa7qSCwUW71JOXXT4LIbqoAsNB3VAXUrZIW5jmLq4iiQPIV3jvHdVVva5NjxNSwpprek8irWryU1Tpq8teSsZZbmJffWRerkQgML3BvwKnmDSdO1nF3TM0a7leM1ZoY1EWQoBbneNMUY3NZHYJGPym5+A1PlUlKCk89EVsTVdOHo6vJdf2NmVZcsKWHpOdXc8WbmSf2UqVHNm1ChGlG2r4vi2TTUZOVmIPOksrYh4yrOAgICqEJADKR6V+/tq27Qaio38TlR3q0JVHNq18uCtzXExyOcxGE23YsStwvKOS17DsVtdO2lWKknzj80MLN03BvKM+HKX4ZaaqHVK30hbRDAYCae9n3SsXfI+ieNjr4A0B80bQMYcNFASeskPXTX4kt2/+fJq1VXZ01DnmyjQfa1ZVOCyRWKql4KAv/Ql98T+gk+tK5G2/ZfevuWMN3zteNiZiLDlXkDsUpRSdzZgoyAb9tDWtJN5Hzht/98sX+nk+uvdbP9lp9EcSp3mIKuGgUAUAUAUB9U4JScPHbj1SfZFfPavrJdX9Ts0mla5hh4HDAkG16jLU5wcXYoPTv/RsP+lb7Nd/YPrJ9PucnF6I4vXpykFAXPok2l9w5jEzG0UvwUvg/wAU+TWPhegPq+gCgPCaC5FjzOFm3RLGW7Ay3+ut3TklexEq9JvdUlfqSr1oSntALMfl7NIssT7kgG6bi4ZSb2I8akhUSjuyWRWq0JSmqkHaWnNWMsuy7c32kbrJHILNaw00AA5AUnPeslkkZo0Ny7m7t8RjUZYCgE+Zi+JwwPC8hHju6ftqaHq5e4p1vXU7+PxG4qEuHtALsRkcEjl2jBY8eNj4i9j51LGtOKsmVp4OjOW9KOf81I20wtElhqJYd36QH1XrbD5yd+TI8arU1bnH6jkVAXTiPS5m3uvMYcEp+Cww66bXi54A+Clfpmp8PT35q+izK2LqblN21eRx3aDHdfiJH5XsvgNB+/zrWtPfm2b4el2dNRF1REwUA42X2ikwE3XRBS24Us4JFmtfgRrpVfFYaGJhuT01yN4TcHdFs9+HG/g4Pot/FXN8x4fm/j+xL5TMPfhxv4OD6LfxVnzHh+b+I8pmUfN8xbEzyTuAGkdnYLwueyurRpqlTUFoiBu7uQ6kMBQBQBQBQHQIOlvGIqqI4LKoUXVuAFvnVx5bFoSk5XefiWFiZmz34cb+Dg+i38Va+Y6HN/H9h5TMRbWbbz5giJMsahGLDcBGpFtbk1cwmz6WGk5Qbz5kc6sp6lYq8RhQBQH1h0T7S+78uidjeWP4KXt3kAsfNbHzNAXKgEmap106YckiPcMjgG29Y2C+F+NT03uQc1rexRrrtaypPS134+BLmyaBk3DEm7ysoBHgRqDWiqzTvcmlhKLju7qt0E+Axs53sPHZmjcqZn1AXiunyntp5VPOEFacuPApUatZ3owz3XbeeluHVjBci3tZZ5nPc+4PILa1R9vbuxSLHkd+/OTfW30PGyd01hnkB+bId9T431Hkadqpd6KHks4Z05teDzQQ56qXXEWikHLUqw7VPMfVWHRbzhmhHGKPo1vRl8uqHNQl0KAVZ/hmZFkjF5ImDqO23xl8xepaMknuvRlXFwk4qcdYu6+6JmX4xZo1dDcH2HmD2EVpODi7MmpVY1YKcSTWpIFAIsQ/ujEqi6xwHekPIvb0F8uJ8qsRXZwber0KE329dQWkM314L7k3PcyGGw8s5BYRozboFyxHxVA7SbDzquXz5ZwO0SBsQ+JWQzTu5kI0Ive47RqT4VaoVYQi0+JSxNCpUknFrIgyyYA8FnXwKn671huhyZsliVq0RmTB8mnHiqH9orT+j4m6dfil8xdOFB9Elh2kW9lzUTtwJ1e2ZrrBkKAKA2wYZ3uERmI47qk29VAYSRlSQwII4gixHlQGNAFAbIIGc2RWY9igk+ygPJoWQ2dSp7GBB9RoDCgM4VBNmbdHbYn6qyjDbWgwTL4T/wD1IPFJP4alVOD/ALvkyB1ai/sfxRsOWQfjaf2cn7qz2UP1r5mO2qf438UH+78N+OD+xlp2dP8AX8mO1rf4/mj0Zfhfxz1QSU7Ol+v5MdrW/wAfzR0XoWzD3JjhEjPJh8Uu7vdU6gSKfQOumvpC/eKjnGKfou5LTlJr0o299z6FFaEgrzXBuWSaG3WoCLHQOp4rflyINS05qzjLRlWvSk5KpT7y4c1yIGZZ3KsZ/k8iObLdiu6CxsNQdde6pIUYuXeuV62LqKHq2m8uFsxjkWWe54gl95iSzN2k1FVqb8rlnC0Oxp7vHV9RlUZZFWbYxwyQw26yS53jwRRxa3PkAKlpxVnKWiKuIqzUlTp95/JczRJs0kljK8sjDmWt6gNAK3WIlHupIilgIT9Y231HlVy+FAFAKMTlBVzJh36p21dSLo57SOR7xUyqprdmrr5lOeGcZb9F7req4P8AnMBisUNDh0bvWWw9RW9N2l+r5fuO0xK/sT/+X7GD4fEzaOywJzEfpMR2bx0XyFFKnDTNmHDEVcpNRXhm/jwNGKj6t4MNE3UxsHJYWLErbQE8ze5PGt4veTqSV2R1I9nKFCm91O7vxy4Z8yTkmIcvNEz9aIytn0v6Qvum2lxWlVKykla/Alws5b0oN71uP2PnPFbLtmOc5hEsixlZsQ92BOgltbT872VzMXjFhqam1e7t9ToU6e+7DT3l5fxqP6Dfvrm+fofofxJ/JHzMW6G5BxxcQ8VP76z59j/jY8l8TH3oH/HYfon+Ks+fI/42Y8lfMPeff8dh+if4qefI/wCNjyXxBehuY8MVCfANTz7DjB/IeSvme+8xP+MxfResefqX6GPJZcx3/s/4MwZhj4SbmNNwntKSWv7K7dOanBTXFXK0lZ2EGdbIvmWcZiqSLGY5SSWBN7m3LwqrjcbHCxTkr3N6dNzdkbPeZn/GYvovXP8AP1P9DJvJXzD3mZ/xmL6L08/U/wBDHkr5kvolypsFn7YZmDlIpAWFwDdUfn5V18PXVakqiWpXnHdlY29IuzD5jnuIiR1QrDE92BI0VBbTxqLGYuOFgpyV87G1Om5uyFc3Q/Kgu+LgUdrBgPbXOW3ISyUGTeStcSP713/f4X6X+tb+eP8AikY8n/3IPeu/7/C/S/1p53/4pDyf/cg967/v8L9L/Wnnf/il8DHk/wDuRvg6IZH+Ji4GH5O8fqrSW3IR1gzbyZ80Rc+6LJsLh5J2njYRrvEAMCeA0vUmH2xTrVFTUWr9DE8M4q9zunRP96MH+j/aa7BWLdQBQCfakWg3uSPG58FcXqbD9+3Up471V+TT+DG6tfhUJcTue0Akx7iLFxytojoYi3JW3t5b9l+FTw9Km4rW9yjVap4iNSWjVvfqh0DUBePaAKAKAKAXZpmBj3URd+V77i3tw4knkoqSnDezbskV69dwtGKvJ6L79CK3u1RvfAv/AO2Ay+piePlW/wDReWfUh/1cfS9F+Gf1JELRYuIFkuLkFWGqsNCD2EVq96lLJksXTxMPSXufBkzCYRIl3UUKvYBWkpOTuyanTjTVoqyOFbE/8wZn44n/AB0rgbb9nj/2+zLuF7/uOnuLgjtBHrry61Lz0OJZRkkDxBniVmLPcm+tmYdtfWMJShKjFtcEeNxeIqRqySZcsDshgyin3LGSVHFSa+e43HYiOJqRjNpKTWvC57TC0KUqEJNK7ivoRNk9m8K+Dw7vhomZokLMUBJPbUeNxteFecYzaSb4klChSdOLcVohPJlcEW9IkSqyhmUrdTprytX0anQpyox34p5LVeB4WpXq9tKKk7bzWvidWyqUvDCx4tHGx8WVSa+V1vWStzf1PZU+6indEQ/nrNfF/wDFNe3wPs8OiOZU77PNlB/Peb/nj7Rrk7e7kOrLGE1Ze68yXgoDnmzKW2rm742P/wAUde12U74SHv8Aqzl1++xhiD/6nxH9VT7MdV9uezrr+STDd83dJ8YbBC4BHX4e4PMFwLe2uVsL22KJcd6iTKxgMnw5kUGCLdvqCi2r3O2F2eBqShk0smup5vZdSU8XCM3dX49GT8/yrCoMPuQwD+Uwg2VOBJvfurwWFr4hud5S7suLPZ1qdJJWS1RMzvL8N1RtFDqVGiJ2+FW9hTqzx9NTbaz1vbusqbX3I4Obha+WnVCjJoUhxWH6pVQtKqsVAFwQxsbctK9Zt6EVgKmXL6nmNl1JyxMU2WzpI+9mK/R/5lrwezfaodT1FfuMbdCmLMmUYe4tudYmnMK5sa9ucwvVAFAa8RCHUqwuGBBHcaym07o1nFSTi9GJcuxZw7DDzmwGkUh4OvIE8mHDvqecFNb8PeilRqui+xq+58Gvyh9eq5fNOLRCjCQKUt6W9wt31mLafomk1Fxe9p4lQbBPKT7iLiIabzSuFY/kfkj9tXd+MfW69Pqcfsp1PZm93m27e7wLrVE7YUAUAUAlxTiPGI76K8RRWPAMGvbuuPqqeOdJpc7lKbUMSpS0at77jdnAFzoBxNQalxtJXYo2cO8Z5V+5ySkp3gAKSO4kE1PWy3YvVIpYP0nOa0byHVQF44NsR9/s0/On/wAZa4O2/UR/7fkt4XvM6bXmC6zkORgiGx0IeUeqR6+tYF3w8OiPEY5WryHmFyLBEKXPpcSGnfieOm/pXgMfiMTHE1Ix03n/AGrn0Pa4SnRlh4N67q4+BC2WyfBthIGfd3zGpb4Ug356b2laY3EYlV5qOl3w/YmoUqThFvW3MiYhFWBwvxera3qNfRqeVFdPseBm71n1+507Jf6NB+hi+wtfJa3rJdX9T3EO6irdFf38zbxP+JXtdn+zU+iOZU77I+Qz9VmedSkEqj3IFrmxY2rm7ah2jpwXFlzAQ357vOyN7dIacoHPi6j9hql5lnxmvgzvrZUv1L4G3Cbeo7onUuN5lW+8ptvEDsrSpsiUIuW+slfQ1nsyUYuW8siBs8ttq5P0J/wkrubIf+kj7/qeZxHfZMxH/M+I/qqfZjqDbns66o3wvfJnSSpOBawvaWAnwEiXrkbEaWNhcmxqvQl0KwUiJAn3eqv6W+bL5mvf7W3/ACOp2fetlY8rsvd8rhvaX+xGzjD5WFi6r3Lfr4d7dZD6G96V9eFuNeHw88c3Lf3u6+D1PZ1Y4fLdtqiXioMuCgwDDF95bbjIT26a1d2LLFyxsFW3rZ66aMp7XVKOEl2dr5adTHC/0rB/1gfYevR7f9gqdPujzuyPaUWvpI+9mK/R/wCZa8Ds32qHU9VX9Wxl0GD+ZsP+dN/ivXtzll+oDy9Ae0BpxOHWRSrqGU8QRcVlScXdGs4RmrSV0LY8kVfuU00Y+aslwPJgbVM6zfeSfuKqwkV3JNdH+TJcgjJvI0k3YJHJH0RYVh1pcEl0M+RQbvNuXV/YaIgAsBYDgBUJaSSVkZUMhQBQBQGnF4VJVKuoZTyP/nGtoycXdGlSnGpHdkroWDZyLgzSuvzGkYr6uY8ak7eXCxV8gp8W2uTbsN40CgAAADgBULd82XEklZGVDJwnYZf57zU8+sl9sx/0rgbc9TH/ALMt4XvM6Sxt/pXmUr5F1uyOZ5lLGJperBCl2axFrFjdtOXpXr6Zsys6WFpwqZtLr0PB47EwniJOOhuw8eX2BfDxFvlEwqSTz1trXm8XhNo1K8505PdbdvS4HosLtnZ8KEIzXpJK/o8TRleFwCRIskETOoszGFSSddb2rSvgtpSm3GVk/wDcyantrZqik9f+pAxBHVMiAD0CqjS3Cw8BXso4lbm61wPILERdTeelzp+RNfDQ8dIoxqLaqoB+qvl+Kg4VpRfNnvcPUVSmpR0ZW+jEfz7mvh/mFex2d7LT6FGr32QMIn8qz4/lsPY1UdqP+vRXj+C/sv1q6opdXz2xKyn7vD+lj+0Kir+qn0f0Iq3q5dH9C4ZL/wA1t/V//rWtNj+yR6v6ngsR3zbj/wDmiX+qr9lK0237N70Zw3fLHtI6jDSB1LKylTa2lxodTprb2VwNlwlLFw3XazT+HAk2hWVLDyk03lbIoGGxShlLqGW9yCAfYdDXv8dUlXw86UFZtWTueNwWLhRrwqTWSefQlZlisNIqhYQpWSN/uceoRgSPMXry1HZONg23NZprvS4roelqf+Q4GSyhL4L8mWPx+HZLRxBWuCD1aDh3jWrey8BicNiVVqSuknldvUqbS23hcRh3TpRabtqkvoyJloL4nDEA+hKGIAJuN1l0t438q6u2K3a4OcdDm7JxKjiFdPPLJXLb0kfezFfmf5lrw+zfaodT2Nf1bGvQgtsmw3jMf/lkr3BzC05xj2TdjiAaaTRQeCgcWbuFS04J3lLRFbEVpRtCGcnp+WRxkO9rLNM7cyHZAPBVtatu3t3UkReRKWdSbb62+hqlMmEIYu0uHuA2/q0d9Ab81vxvWVu1crWf1NZdphmpN3hxvqv2N208hES+kVjLoJGU6hCddRwF7C/YaxQXpPmb46X9NZ5XV2uRBEcUeIgGFIuxIkVG3l3N0+kdbA3tY1v6ThLtPd1ILU4VoKg9dbO+VtWWeqp1AoAoAoAoAoAoAoAoAoDiGxUO7nWbX49Y3qaRm/dXndtu9KHVlvC959DodebLwrl2ew7NvGMX1JFzYkm9yOddGG1cVCG4pZHOnsrCznvyhn/NTD/hnDa/B8e86eGulb+eMXl6Wnh9TTzNg7Nbmvj9DEbLYawG4dOe81z461l7Zxd773yRhbFwdrbvzZuXZ/DA36peXG5GndeontTFtW32SLZWETvuIZgVQbudBK2RTujkkbQZmO2NT7Y7fXXt9m+yw6HMrd9kPCj4fPj/AO632WqhtT2mj1+6L+y/WrqigYV3N99QtjYWN7jtrpO3A9bh51ZJ9rG2eXTmMcp+7w/pY/tCoa/qp9H9Det6uXRlyyvTaod+G/8Ar/0qPYrvhV1Z4HEd9mzMEP8AxRIbae5F+pRWu23/AKb3o2w3fLlNCrjdZQwPJgCPUa8nCcoPei7PwL06cakd2auuTIIyHD2I6pdTc6fV2Dwq55zxV0995fzPmU1svCJNdms/5lyMX2fw5t8EunZp67cfOsx2pilf03n/ADLkYlsvCO39NZfzPmZDIsPe/Up6tPVwrV7SxVrb7/nibLZmETv2aJGGy6KPVI0U2tcKL+vjUNXFVqqtOba5XyJqWEoUXenBJ87K4k6SPvZivzP8y1Ps32qHU2r+rY56F47ZPhfCQ+uRzXtzmD2XTHqW+VAQh7w92Hja1Tr1LtzKUssWr8Y5db5jqoC6V7aTNgEliVC5CemeAXe0FzzY8hVmhSbalc5+MxKUZQSvlnyV/v4G7LMefQgnQo5Qbt7FXAGtu+3EGtakNZwf7G1CtpSqqzt7mM8Lgo479XGiX47qgX9QqJylLVlqFKnT7kUuisSK1JAoAoAoAoAoAoBdmmYsjLHGu/K9yoJsABxZjyFSwpqSu3ZIrV67g1CCvJ/y7IsuYzw2adEMVwGeMt6F9ASDxHfWyhCeUG7+JFKvWpZ1Ut3muA6BqAvHL4MCMPm2YSsd1JEgcMdBxkVh2Xuo9Y7a8ttCcqyVOKu1Oasi5TcaScpOyssyRi9q4EtYs/5o09ZtfyqKjsTFTzdl1f4KdbbmFp5Jt9F+SUdoMOFUmUekLga38wOFV/NeKcnFQ0/mXMsedcIoqTnr/MzdiM2hRQ7SLungQb38ANTUVPA4ipNwjB3X81JquOw9OCnKasyM20mGAB60a/ktf1W0qdbIxjdlD5r8ld7XwaV9/wCT/BumzuBY+s6wFToLaknstxvWkNnYmdTs9zPx0+JJPaWGhS7XeuvDU0YPaXDyA+nuEcn0/wBDUlbZGKpPu36ZkVHbGFqrvW6ibo6bez3HSLqkkCsh7QGjB9oNeowNKdLDxhNWaIFiaVduVN3RrhhIbO27cRKPVGD/AJhXK2m/9ZSXT6nW2X6yPVHPq6h7UlZT93h/Sx/aFRV/VS6P6EVb1cujLlgB/wCqk78Mf8M1FsX2VdWeBxHfHe1DRYbNmxEl/hMLHGN3W1nfeJHZYIPI1JtLB1cTTUadsnfMqPaNHCzSqXz5cDVitrkGqRu631e26PK44+Nq5VHYFWSvUkk+Wpitt+lH1cW1z0JEm1OHCBt4kn5AGo8eyq0Ni4qU3C1rceHuLEtt4WNNTvrw4+8xj2pjZSyxytbjZeHnepfMOJva8fiRrbtBxulL4G3/AImw/V7+/wDq29K/h+3hUC2Piu03N333y+JP54wip7+97uPwIs218PVllDFuAQi3t1FqsQ2FiHU3ZNJcytPb2HVNyjdvlp8xPtJnXurL8QnVOGZSqkarfQi50tVyjsapQxEZxkmk+jI4bcp1ab34tfNF26JISmU4VWFiFa47PTau8TRkpK8dCxZrl4mUC5VlO8jjirDn+8VvTnuMir0FVXJrNPkyIuIxaaNCkvYyOFv4hhp5VI40no7EKniY5Sin4p2+onhhtiG91kRqzdaq3ujNwF25lbCw76nb9Bdnnw8SnGNqz8oyV95Lg34vw5DLF4lZ54ViIfq3Lu41CgAi1+034VDGLhCTllfgWalRVqsI087O7fuHwqudA9oAoAoAoAoAoAoBJmjGGdZ90tHuFH3RcrrcNYakdtT07Sg4cb3KVdulVVVq8bWduGepHzTNExMbQQXkaQbpIU7qA8SxI7L1tTpyptTnlYixGIhiIOlSzby8F1Hck6Qpd2CqoF2Y2GlV3m7l9uNOPpM5Ltnn0WIkAi3jGGJYkW3teXda/HtqrhsDGjVnVvdy+Rw9pbRWIUace6tfEQY3GtIfS4D4q8gOyryVjl1Krm8zZLi4yo+BUOARcEhT327fOsWfM2dSDXdzIkTlSCOINxcA+w1ta5CnZ3RK92B2vOXfs3Sot7PZWtnwJu0UnepmRXtf0b2vpvcfO1ZsRNq+RtxOLaS28RYcAAAB4WFLG06jlqW7o9wrYd5MXJHJ1fUhE3VLF99lb0QNT8Ua8Na1kdnZqlRpynJZO1jLOczaQTrFgp06/eLsytqzKF3rBexV07q5uJ2f29eFXetu8Pfc6OH23KhJONFvO/L7FJ/4cn/BS/2T/uq32Hidhf8AmVTjhn8X/wDk24PIp0kR+qlO66tbqn13SD2d1aVMNvwcb6pr4mZf+YOUXHyeWa5/sPsKkwzdcw9zTFVi6vq9xr/FK3va3OtMDg3hqPZt3zODPacqkrqnI27aiadziWhkijConwlgb68O2r0Tk49TqS7VxaWSzK2mIcAgMbEWIvpbwraxzlOSVrnmHkVTdl3x2XI15cKMzGSTzVzY2LIa6Xj7lZrd/Osbpl1Hf0cjQDrfnWTS5LfMSU3AqLc3Yqo19fDyrXdJnXe7ZJI1YfEslxclSCCtzYg/t/dWWrmkKjjkWzYjbJcKvUzAmPeJDjXdva4tzF9dO2tZROlgMeqS7OenM6hgsYkyB42DoeBFaHfhOM1vReRvobmuaFWFmAYdhF6ym1oayipKzQRQhRZQAOwC1G76iMVHJI2Vg2CgCgCgCgCgCgCgCgPAtDFjm3S2534Fud2zm3K9xr6q3icPbDd4rqc/rc4gUAUAUAUAUAUBetmNu48Nh0hkjkZl3tV3bWJJHE1o0dnC7ShSpqEk8ht752H/AAUv9z+Ktd0s+d6X6X8vyHvnYf8ABS/3P4qzujzvS/S/l+Q987D/AIKX+5/FTdHnel+l/L8h752H/BS/3P4qxujzvS/S/l+RFthtlHjIBHGjqQ4Ylt3gARyPHUVtFWKeN2hCvT3Yp6lMrc5IUAUAUAUAUAUB1LooH8lkN+Mx0/VSo5anotkepfX7IvFanWCgCgCgCgCgP//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0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2" y="2276268"/>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442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26" y="109642"/>
            <a:ext cx="8229600" cy="1143000"/>
          </a:xfrm>
        </p:spPr>
        <p:txBody>
          <a:bodyPr>
            <a:normAutofit/>
          </a:bodyPr>
          <a:lstStyle/>
          <a:p>
            <a:pPr algn="ctr"/>
            <a:r>
              <a:rPr lang="en-US" sz="4000" dirty="0" smtClean="0"/>
              <a:t>CDS Strategic Directions 2014- 2019</a:t>
            </a:r>
            <a:endParaRPr lang="en-US" sz="4000" dirty="0"/>
          </a:p>
        </p:txBody>
      </p:sp>
      <p:sp>
        <p:nvSpPr>
          <p:cNvPr id="5" name="Title 1"/>
          <p:cNvSpPr txBox="1">
            <a:spLocks/>
          </p:cNvSpPr>
          <p:nvPr/>
        </p:nvSpPr>
        <p:spPr>
          <a:xfrm>
            <a:off x="388209" y="0"/>
            <a:ext cx="7719946" cy="894715"/>
          </a:xfrm>
          <a:prstGeom prst="rect">
            <a:avLst/>
          </a:prstGeom>
        </p:spPr>
        <p:txBody>
          <a:bodyPr vert="horz" lIns="45720" tIns="0" rIns="45720" bIns="0" anchor="t" anchorCtr="0">
            <a:normAutofit fontScale="97500" lnSpcReduction="10000"/>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ffectLst/>
                <a:uLnTx/>
                <a:uFillTx/>
                <a:latin typeface="Trebuchet MS"/>
              </a:rPr>
              <a:t/>
            </a:r>
            <a:br>
              <a:rPr kumimoji="0" lang="en-US" sz="2800" b="1" i="0" u="none" strike="noStrike" kern="1200" cap="all" spc="0" normalizeH="0" baseline="0" noProof="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ffectLst/>
                <a:uLnTx/>
                <a:uFillTx/>
                <a:latin typeface="Trebuchet MS"/>
              </a:rPr>
            </a:br>
            <a:endParaRPr kumimoji="0" lang="en-US" sz="3600" b="1" i="0" u="none" strike="noStrike" kern="1200" cap="all" spc="0" normalizeH="0" baseline="0" noProof="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ffectLst/>
              <a:uLnTx/>
              <a:uFillTx/>
              <a:latin typeface="Trebuchet MS"/>
            </a:endParaRPr>
          </a:p>
        </p:txBody>
      </p:sp>
      <p:sp>
        <p:nvSpPr>
          <p:cNvPr id="6" name="Oval 5"/>
          <p:cNvSpPr/>
          <p:nvPr/>
        </p:nvSpPr>
        <p:spPr>
          <a:xfrm>
            <a:off x="1072315" y="1243129"/>
            <a:ext cx="6705600" cy="5582165"/>
          </a:xfrm>
          <a:prstGeom prst="ellipse">
            <a:avLst/>
          </a:prstGeom>
          <a:solidFill>
            <a:srgbClr val="DE6C36">
              <a:lumMod val="60000"/>
              <a:lumOff val="40000"/>
              <a:alpha val="25000"/>
            </a:srgbClr>
          </a:solidFill>
          <a:ln w="11430" cap="flat" cmpd="sng" algn="ctr">
            <a:solidFill>
              <a:srgbClr val="DE6C36"/>
            </a:solidFill>
            <a:prstDash val="solid"/>
          </a:ln>
          <a:effectLst>
            <a:outerShdw blurRad="50800" dist="25000" dir="5400000" rotWithShape="0">
              <a:srgbClr val="DE6C36">
                <a:shade val="30000"/>
                <a:satMod val="15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prstClr val="black"/>
              </a:solidFill>
              <a:effectLst/>
              <a:uLnTx/>
              <a:uFillTx/>
              <a:latin typeface="Trebuchet MS"/>
            </a:endParaRPr>
          </a:p>
        </p:txBody>
      </p:sp>
      <p:sp>
        <p:nvSpPr>
          <p:cNvPr id="7" name="Oval 6"/>
          <p:cNvSpPr/>
          <p:nvPr/>
        </p:nvSpPr>
        <p:spPr>
          <a:xfrm>
            <a:off x="3886200" y="2206623"/>
            <a:ext cx="2926080" cy="2926080"/>
          </a:xfrm>
          <a:prstGeom prst="ellipse">
            <a:avLst/>
          </a:prstGeom>
          <a:solidFill>
            <a:schemeClr val="accent6">
              <a:lumMod val="60000"/>
              <a:lumOff val="40000"/>
              <a:alpha val="74000"/>
            </a:schemeClr>
          </a:solidFill>
          <a:ln w="11430" cap="flat" cmpd="sng" algn="ctr">
            <a:solidFill>
              <a:srgbClr val="F9B639"/>
            </a:solidFill>
            <a:prstDash val="solid"/>
          </a:ln>
          <a:effectLst>
            <a:outerShdw blurRad="50800" dist="25000" dir="5400000" rotWithShape="0">
              <a:srgbClr val="F9B639">
                <a:shade val="30000"/>
                <a:satMod val="15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Trebuchet MS"/>
              </a:rPr>
              <a:t>                                                                                                         </a:t>
            </a:r>
          </a:p>
        </p:txBody>
      </p:sp>
      <p:sp>
        <p:nvSpPr>
          <p:cNvPr id="8" name="Oval 7"/>
          <p:cNvSpPr/>
          <p:nvPr/>
        </p:nvSpPr>
        <p:spPr>
          <a:xfrm>
            <a:off x="2210660" y="2197402"/>
            <a:ext cx="2926080" cy="2926080"/>
          </a:xfrm>
          <a:prstGeom prst="ellipse">
            <a:avLst/>
          </a:prstGeom>
          <a:solidFill>
            <a:schemeClr val="bg2">
              <a:lumMod val="50000"/>
              <a:alpha val="18000"/>
            </a:schemeClr>
          </a:solidFill>
          <a:ln w="11430" cap="flat" cmpd="sng" algn="ctr">
            <a:solidFill>
              <a:srgbClr val="FA8D3D"/>
            </a:solidFill>
            <a:prstDash val="solid"/>
          </a:ln>
          <a:effectLst>
            <a:outerShdw blurRad="50800" dist="25000" dir="5400000" rotWithShape="0">
              <a:srgbClr val="FA8D3D">
                <a:shade val="30000"/>
                <a:satMod val="15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black"/>
              </a:solidFill>
              <a:effectLst/>
              <a:uLnTx/>
              <a:uFillTx/>
              <a:latin typeface="Trebuchet MS"/>
            </a:endParaRPr>
          </a:p>
        </p:txBody>
      </p:sp>
      <p:sp>
        <p:nvSpPr>
          <p:cNvPr id="9" name="Oval 8"/>
          <p:cNvSpPr/>
          <p:nvPr/>
        </p:nvSpPr>
        <p:spPr>
          <a:xfrm>
            <a:off x="3056050" y="3721997"/>
            <a:ext cx="2926080" cy="2926080"/>
          </a:xfrm>
          <a:prstGeom prst="ellipse">
            <a:avLst/>
          </a:prstGeom>
          <a:solidFill>
            <a:schemeClr val="accent2">
              <a:lumMod val="40000"/>
              <a:lumOff val="60000"/>
              <a:alpha val="48000"/>
            </a:schemeClr>
          </a:solidFill>
          <a:ln w="11430" cap="flat" cmpd="sng" algn="ctr">
            <a:solidFill>
              <a:srgbClr val="CF6DA4"/>
            </a:solidFill>
            <a:prstDash val="solid"/>
          </a:ln>
          <a:effectLst>
            <a:outerShdw blurRad="50800" dist="25000" dir="5400000" rotWithShape="0">
              <a:srgbClr val="CF6DA4">
                <a:shade val="30000"/>
                <a:satMod val="15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Trebuchet MS"/>
            </a:endParaRPr>
          </a:p>
        </p:txBody>
      </p:sp>
      <p:sp>
        <p:nvSpPr>
          <p:cNvPr id="15" name="TextBox 14"/>
          <p:cNvSpPr txBox="1"/>
          <p:nvPr/>
        </p:nvSpPr>
        <p:spPr>
          <a:xfrm>
            <a:off x="1905000" y="1551071"/>
            <a:ext cx="5148474" cy="646331"/>
          </a:xfrm>
          <a:prstGeom prst="rect">
            <a:avLst/>
          </a:prstGeom>
          <a:noFill/>
        </p:spPr>
        <p:txBody>
          <a:bodyPr wrap="square" rtlCol="0">
            <a:spAutoFit/>
          </a:bodyPr>
          <a:lstStyle/>
          <a:p>
            <a:pPr algn="ctr"/>
            <a:r>
              <a:rPr lang="en-US" b="1" dirty="0" smtClean="0"/>
              <a:t>University and Library Divisions</a:t>
            </a:r>
            <a:br>
              <a:rPr lang="en-US" b="1" dirty="0" smtClean="0"/>
            </a:br>
            <a:r>
              <a:rPr lang="en-US" b="1" dirty="0" smtClean="0"/>
              <a:t>Ecosystems</a:t>
            </a:r>
            <a:endParaRPr lang="en-US" b="1" dirty="0"/>
          </a:p>
        </p:txBody>
      </p:sp>
      <p:sp>
        <p:nvSpPr>
          <p:cNvPr id="4" name="TextBox 3"/>
          <p:cNvSpPr txBox="1"/>
          <p:nvPr/>
        </p:nvSpPr>
        <p:spPr>
          <a:xfrm>
            <a:off x="1524000" y="5116324"/>
            <a:ext cx="1066800" cy="369332"/>
          </a:xfrm>
          <a:prstGeom prst="rect">
            <a:avLst/>
          </a:prstGeom>
          <a:noFill/>
        </p:spPr>
        <p:txBody>
          <a:bodyPr wrap="square" rtlCol="0">
            <a:spAutoFit/>
          </a:bodyPr>
          <a:lstStyle/>
          <a:p>
            <a:r>
              <a:rPr lang="en-US" b="1" dirty="0" smtClean="0"/>
              <a:t>Faculty</a:t>
            </a:r>
            <a:endParaRPr lang="en-US" b="1" dirty="0"/>
          </a:p>
        </p:txBody>
      </p:sp>
      <p:sp>
        <p:nvSpPr>
          <p:cNvPr id="12" name="TextBox 11"/>
          <p:cNvSpPr txBox="1"/>
          <p:nvPr/>
        </p:nvSpPr>
        <p:spPr>
          <a:xfrm>
            <a:off x="6096000" y="5116324"/>
            <a:ext cx="1143000" cy="369332"/>
          </a:xfrm>
          <a:prstGeom prst="rect">
            <a:avLst/>
          </a:prstGeom>
          <a:noFill/>
        </p:spPr>
        <p:txBody>
          <a:bodyPr wrap="square" rtlCol="0">
            <a:spAutoFit/>
          </a:bodyPr>
          <a:lstStyle/>
          <a:p>
            <a:r>
              <a:rPr lang="en-US" b="1" dirty="0" smtClean="0"/>
              <a:t>Students</a:t>
            </a:r>
            <a:endParaRPr lang="en-US" b="1" dirty="0"/>
          </a:p>
        </p:txBody>
      </p:sp>
      <p:sp>
        <p:nvSpPr>
          <p:cNvPr id="3" name="TextBox 2"/>
          <p:cNvSpPr txBox="1"/>
          <p:nvPr/>
        </p:nvSpPr>
        <p:spPr>
          <a:xfrm>
            <a:off x="2438400" y="3048000"/>
            <a:ext cx="1447800" cy="584775"/>
          </a:xfrm>
          <a:prstGeom prst="rect">
            <a:avLst/>
          </a:prstGeom>
          <a:noFill/>
        </p:spPr>
        <p:txBody>
          <a:bodyPr wrap="square" rtlCol="0">
            <a:spAutoFit/>
          </a:bodyPr>
          <a:lstStyle/>
          <a:p>
            <a:pPr algn="ctr"/>
            <a:r>
              <a:rPr lang="en-US" sz="1600" dirty="0" smtClean="0">
                <a:latin typeface="Trebuchet MS" panose="020B0603020202020204" pitchFamily="34" charset="0"/>
              </a:rPr>
              <a:t>Digital and Web Services</a:t>
            </a:r>
            <a:endParaRPr lang="en-US" sz="1600" dirty="0">
              <a:latin typeface="Trebuchet MS" panose="020B0603020202020204" pitchFamily="34" charset="0"/>
            </a:endParaRPr>
          </a:p>
        </p:txBody>
      </p:sp>
      <p:sp>
        <p:nvSpPr>
          <p:cNvPr id="13" name="TextBox 12"/>
          <p:cNvSpPr txBox="1"/>
          <p:nvPr/>
        </p:nvSpPr>
        <p:spPr>
          <a:xfrm>
            <a:off x="4972661" y="2956994"/>
            <a:ext cx="1580539" cy="830997"/>
          </a:xfrm>
          <a:prstGeom prst="rect">
            <a:avLst/>
          </a:prstGeom>
          <a:noFill/>
        </p:spPr>
        <p:txBody>
          <a:bodyPr wrap="square" rtlCol="0">
            <a:spAutoFit/>
          </a:bodyPr>
          <a:lstStyle/>
          <a:p>
            <a:pPr algn="ctr"/>
            <a:r>
              <a:rPr lang="en-US" sz="1600" dirty="0" smtClean="0">
                <a:latin typeface="Trebuchet MS" panose="020B0603020202020204" pitchFamily="34" charset="0"/>
              </a:rPr>
              <a:t>Cataloging and Metadata Services</a:t>
            </a:r>
            <a:endParaRPr lang="en-US" sz="1600" dirty="0">
              <a:latin typeface="Trebuchet MS" panose="020B0603020202020204" pitchFamily="34" charset="0"/>
            </a:endParaRPr>
          </a:p>
        </p:txBody>
      </p:sp>
      <p:sp>
        <p:nvSpPr>
          <p:cNvPr id="16" name="TextBox 15"/>
          <p:cNvSpPr txBox="1"/>
          <p:nvPr/>
        </p:nvSpPr>
        <p:spPr>
          <a:xfrm>
            <a:off x="3673700" y="5562600"/>
            <a:ext cx="1660300" cy="338554"/>
          </a:xfrm>
          <a:prstGeom prst="rect">
            <a:avLst/>
          </a:prstGeom>
          <a:noFill/>
        </p:spPr>
        <p:txBody>
          <a:bodyPr wrap="square" rtlCol="0">
            <a:spAutoFit/>
          </a:bodyPr>
          <a:lstStyle/>
          <a:p>
            <a:pPr algn="ctr"/>
            <a:r>
              <a:rPr lang="en-US" sz="1600" dirty="0" smtClean="0">
                <a:latin typeface="Trebuchet MS" panose="020B0603020202020204" pitchFamily="34" charset="0"/>
              </a:rPr>
              <a:t>Acquisitions</a:t>
            </a:r>
            <a:endParaRPr lang="en-US" sz="1600" dirty="0">
              <a:latin typeface="Trebuchet MS" panose="020B0603020202020204" pitchFamily="34" charset="0"/>
            </a:endParaRPr>
          </a:p>
        </p:txBody>
      </p:sp>
      <p:sp>
        <p:nvSpPr>
          <p:cNvPr id="17" name="TextBox 16"/>
          <p:cNvSpPr txBox="1"/>
          <p:nvPr/>
        </p:nvSpPr>
        <p:spPr>
          <a:xfrm>
            <a:off x="4038600" y="4065903"/>
            <a:ext cx="934060" cy="523220"/>
          </a:xfrm>
          <a:prstGeom prst="rect">
            <a:avLst/>
          </a:prstGeom>
          <a:noFill/>
        </p:spPr>
        <p:txBody>
          <a:bodyPr wrap="square" rtlCol="0">
            <a:spAutoFit/>
          </a:bodyPr>
          <a:lstStyle/>
          <a:p>
            <a:pPr algn="ctr"/>
            <a:r>
              <a:rPr lang="en-US" sz="2800" b="1" dirty="0" smtClean="0">
                <a:latin typeface="Trebuchet MS" panose="020B0603020202020204" pitchFamily="34" charset="0"/>
              </a:rPr>
              <a:t>CDS</a:t>
            </a:r>
            <a:endParaRPr lang="en-US" sz="2800" b="1" dirty="0">
              <a:latin typeface="Trebuchet MS" panose="020B0603020202020204" pitchFamily="34" charset="0"/>
            </a:endParaRPr>
          </a:p>
        </p:txBody>
      </p:sp>
    </p:spTree>
    <p:extLst>
      <p:ext uri="{BB962C8B-B14F-4D97-AF65-F5344CB8AC3E}">
        <p14:creationId xmlns:p14="http://schemas.microsoft.com/office/powerpoint/2010/main" val="3212661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229600" cy="1143000"/>
          </a:xfrm>
        </p:spPr>
        <p:txBody>
          <a:bodyPr>
            <a:normAutofit/>
          </a:bodyPr>
          <a:lstStyle/>
          <a:p>
            <a:r>
              <a:rPr lang="en-US" sz="5400" dirty="0" smtClean="0"/>
              <a:t>3 Highlights FY 2015</a:t>
            </a:r>
            <a:endParaRPr lang="en-US" sz="5400" dirty="0"/>
          </a:p>
        </p:txBody>
      </p:sp>
    </p:spTree>
    <p:extLst>
      <p:ext uri="{BB962C8B-B14F-4D97-AF65-F5344CB8AC3E}">
        <p14:creationId xmlns:p14="http://schemas.microsoft.com/office/powerpoint/2010/main" val="1724970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1143000"/>
          </a:xfrm>
        </p:spPr>
        <p:txBody>
          <a:bodyPr>
            <a:normAutofit/>
          </a:bodyPr>
          <a:lstStyle/>
          <a:p>
            <a:r>
              <a:rPr lang="en-US" dirty="0" smtClean="0"/>
              <a:t>Digital and Web Services</a:t>
            </a:r>
            <a:endParaRPr lang="en-US" dirty="0"/>
          </a:p>
        </p:txBody>
      </p:sp>
      <p:sp>
        <p:nvSpPr>
          <p:cNvPr id="3" name="Content Placeholder 2"/>
          <p:cNvSpPr>
            <a:spLocks noGrp="1"/>
          </p:cNvSpPr>
          <p:nvPr>
            <p:ph idx="1"/>
          </p:nvPr>
        </p:nvSpPr>
        <p:spPr>
          <a:xfrm>
            <a:off x="4356960" y="5105400"/>
            <a:ext cx="4114800" cy="1371635"/>
          </a:xfrm>
        </p:spPr>
        <p:txBody>
          <a:bodyPr>
            <a:noAutofit/>
          </a:bodyPr>
          <a:lstStyle/>
          <a:p>
            <a:pPr marL="0" indent="0">
              <a:buNone/>
            </a:pPr>
            <a:r>
              <a:rPr lang="en-US" sz="1800" dirty="0" smtClean="0"/>
              <a:t>Scholarship and Research: Digitize and add 40,000 objects to the Digital Collections Repository: University Archives, </a:t>
            </a:r>
            <a:r>
              <a:rPr lang="en-US" sz="1800" dirty="0" err="1" smtClean="0"/>
              <a:t>Wittliff</a:t>
            </a:r>
            <a:r>
              <a:rPr lang="en-US" sz="1800" dirty="0" smtClean="0"/>
              <a:t>, Archeology</a:t>
            </a:r>
            <a:endParaRPr lang="en-US" sz="1800" dirty="0"/>
          </a:p>
        </p:txBody>
      </p:sp>
      <p:pic>
        <p:nvPicPr>
          <p:cNvPr id="5" name="Picture 3" descr="C:\Users\R_U15\Desktop\SlideforSarah\DigitalReposito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816632"/>
            <a:ext cx="5105400" cy="2779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R_U15\Desktop\SlideforSarah\DT-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057400"/>
            <a:ext cx="2602709" cy="17340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841" y="1816632"/>
            <a:ext cx="3234623" cy="216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653" y="4263892"/>
            <a:ext cx="3331811" cy="2498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498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1143000"/>
          </a:xfrm>
        </p:spPr>
        <p:txBody>
          <a:bodyPr/>
          <a:lstStyle/>
          <a:p>
            <a:r>
              <a:rPr lang="en-US" dirty="0" smtClean="0"/>
              <a:t>Highlights Cataloging FY15</a:t>
            </a:r>
            <a:endParaRPr lang="en-US" dirty="0"/>
          </a:p>
        </p:txBody>
      </p:sp>
      <p:sp>
        <p:nvSpPr>
          <p:cNvPr id="5" name="Content Placeholder 4"/>
          <p:cNvSpPr>
            <a:spLocks noGrp="1"/>
          </p:cNvSpPr>
          <p:nvPr>
            <p:ph idx="1"/>
          </p:nvPr>
        </p:nvSpPr>
        <p:spPr>
          <a:xfrm>
            <a:off x="4314405" y="2362200"/>
            <a:ext cx="4419600" cy="1371600"/>
          </a:xfrm>
        </p:spPr>
        <p:txBody>
          <a:bodyPr>
            <a:normAutofit fontScale="92500" lnSpcReduction="20000"/>
          </a:bodyPr>
          <a:lstStyle/>
          <a:p>
            <a:pPr marL="0" indent="0" algn="ctr">
              <a:buNone/>
            </a:pPr>
            <a:r>
              <a:rPr lang="en-US" dirty="0"/>
              <a:t>Catalog every item in the federal documents </a:t>
            </a:r>
            <a:r>
              <a:rPr lang="en-US" dirty="0" smtClean="0"/>
              <a:t>collection</a:t>
            </a:r>
            <a:br>
              <a:rPr lang="en-US" dirty="0" smtClean="0"/>
            </a:br>
            <a:r>
              <a:rPr lang="en-US" dirty="0" smtClean="0"/>
              <a:t/>
            </a:r>
            <a:br>
              <a:rPr lang="en-US" dirty="0" smtClean="0"/>
            </a:br>
            <a:endParaRPr lang="en-US" sz="2400" dirty="0"/>
          </a:p>
        </p:txBody>
      </p:sp>
      <p:pic>
        <p:nvPicPr>
          <p:cNvPr id="10242" name="Picture 2" descr="C:\Users\R_U15\Desktop\CDSStrategicPlan\img_96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971" y="1905000"/>
            <a:ext cx="2440057" cy="18299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_U15\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46" y="3858521"/>
            <a:ext cx="3733533" cy="29722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0" y="4929136"/>
            <a:ext cx="4308231" cy="830997"/>
          </a:xfrm>
          <a:prstGeom prst="rect">
            <a:avLst/>
          </a:prstGeom>
          <a:noFill/>
        </p:spPr>
        <p:txBody>
          <a:bodyPr wrap="none" rtlCol="0">
            <a:spAutoFit/>
          </a:bodyPr>
          <a:lstStyle/>
          <a:p>
            <a:pPr algn="ctr"/>
            <a:r>
              <a:rPr lang="en-US" sz="2400" dirty="0" smtClean="0"/>
              <a:t> Interdepartmental Cataloging </a:t>
            </a:r>
            <a:br>
              <a:rPr lang="en-US" sz="2400" dirty="0" smtClean="0"/>
            </a:br>
            <a:r>
              <a:rPr lang="en-US" sz="2400" dirty="0" smtClean="0"/>
              <a:t>Workflow Initiatives</a:t>
            </a:r>
            <a:endParaRPr lang="en-US" sz="2400" dirty="0"/>
          </a:p>
        </p:txBody>
      </p:sp>
    </p:spTree>
    <p:extLst>
      <p:ext uri="{BB962C8B-B14F-4D97-AF65-F5344CB8AC3E}">
        <p14:creationId xmlns:p14="http://schemas.microsoft.com/office/powerpoint/2010/main" val="1140474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530" y="304800"/>
            <a:ext cx="8229600" cy="1143000"/>
          </a:xfrm>
        </p:spPr>
        <p:txBody>
          <a:bodyPr/>
          <a:lstStyle/>
          <a:p>
            <a:r>
              <a:rPr lang="en-US" dirty="0" smtClean="0"/>
              <a:t>Highlights: Acquisitions</a:t>
            </a:r>
            <a:endParaRPr lang="en-US" dirty="0"/>
          </a:p>
        </p:txBody>
      </p:sp>
      <p:sp>
        <p:nvSpPr>
          <p:cNvPr id="3" name="Content Placeholder 2"/>
          <p:cNvSpPr>
            <a:spLocks noGrp="1"/>
          </p:cNvSpPr>
          <p:nvPr>
            <p:ph idx="1"/>
          </p:nvPr>
        </p:nvSpPr>
        <p:spPr>
          <a:xfrm>
            <a:off x="299014" y="1793508"/>
            <a:ext cx="3102060" cy="685800"/>
          </a:xfrm>
        </p:spPr>
        <p:txBody>
          <a:bodyPr>
            <a:normAutofit fontScale="92500" lnSpcReduction="20000"/>
          </a:bodyPr>
          <a:lstStyle/>
          <a:p>
            <a:pPr marL="0" indent="0" algn="ctr">
              <a:buNone/>
            </a:pPr>
            <a:r>
              <a:rPr lang="en-US" b="1" dirty="0" smtClean="0"/>
              <a:t>Hybrid Online Tools Project</a:t>
            </a:r>
            <a:endParaRPr lang="en-US" b="1" dirty="0"/>
          </a:p>
        </p:txBody>
      </p:sp>
      <p:sp>
        <p:nvSpPr>
          <p:cNvPr id="4" name="TextBox 3"/>
          <p:cNvSpPr txBox="1"/>
          <p:nvPr/>
        </p:nvSpPr>
        <p:spPr>
          <a:xfrm>
            <a:off x="3657600" y="1828800"/>
            <a:ext cx="5486400" cy="923330"/>
          </a:xfrm>
          <a:prstGeom prst="rect">
            <a:avLst/>
          </a:prstGeom>
          <a:noFill/>
        </p:spPr>
        <p:txBody>
          <a:bodyPr wrap="square" rtlCol="0">
            <a:spAutoFit/>
          </a:bodyPr>
          <a:lstStyle/>
          <a:p>
            <a:r>
              <a:rPr lang="en-US" dirty="0" smtClean="0"/>
              <a:t>Licensing, Development and deployment  for Research and Teaching Tools Initiative:  marketing, implementation, assessment 2014-2015</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05757"/>
            <a:ext cx="152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657600" y="3213178"/>
            <a:ext cx="3607783" cy="369332"/>
          </a:xfrm>
          <a:prstGeom prst="rect">
            <a:avLst/>
          </a:prstGeom>
          <a:noFill/>
        </p:spPr>
        <p:txBody>
          <a:bodyPr wrap="none" rtlCol="0">
            <a:spAutoFit/>
          </a:bodyPr>
          <a:lstStyle/>
          <a:p>
            <a:r>
              <a:rPr lang="en-US" b="1" dirty="0" err="1" smtClean="0"/>
              <a:t>Datazoa</a:t>
            </a:r>
            <a:r>
              <a:rPr lang="en-US" dirty="0" smtClean="0"/>
              <a:t>, Data Management Tools</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106697"/>
            <a:ext cx="2833816" cy="332241"/>
          </a:xfrm>
          <a:prstGeom prst="rect">
            <a:avLst/>
          </a:prstGeom>
        </p:spPr>
      </p:pic>
      <p:sp>
        <p:nvSpPr>
          <p:cNvPr id="9" name="TextBox 8"/>
          <p:cNvSpPr txBox="1"/>
          <p:nvPr/>
        </p:nvSpPr>
        <p:spPr>
          <a:xfrm>
            <a:off x="3657600" y="4091320"/>
            <a:ext cx="4022640" cy="369332"/>
          </a:xfrm>
          <a:prstGeom prst="rect">
            <a:avLst/>
          </a:prstGeom>
          <a:noFill/>
        </p:spPr>
        <p:txBody>
          <a:bodyPr wrap="none" rtlCol="0">
            <a:spAutoFit/>
          </a:bodyPr>
          <a:lstStyle/>
          <a:p>
            <a:r>
              <a:rPr lang="en-US" b="1" dirty="0" err="1" smtClean="0"/>
              <a:t>Artstor</a:t>
            </a:r>
            <a:r>
              <a:rPr lang="en-US" b="1" dirty="0" smtClean="0"/>
              <a:t> Shared Shelf</a:t>
            </a:r>
            <a:r>
              <a:rPr lang="en-US" dirty="0" smtClean="0"/>
              <a:t>, Image Libraries</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148" y="4686946"/>
            <a:ext cx="1897792" cy="1074222"/>
          </a:xfrm>
          <a:prstGeom prst="rect">
            <a:avLst/>
          </a:prstGeom>
        </p:spPr>
      </p:pic>
      <p:sp>
        <p:nvSpPr>
          <p:cNvPr id="10" name="TextBox 9"/>
          <p:cNvSpPr txBox="1"/>
          <p:nvPr/>
        </p:nvSpPr>
        <p:spPr>
          <a:xfrm>
            <a:off x="3657600" y="4895920"/>
            <a:ext cx="3776355" cy="369332"/>
          </a:xfrm>
          <a:prstGeom prst="rect">
            <a:avLst/>
          </a:prstGeom>
          <a:noFill/>
        </p:spPr>
        <p:txBody>
          <a:bodyPr wrap="none" rtlCol="0">
            <a:spAutoFit/>
          </a:bodyPr>
          <a:lstStyle/>
          <a:p>
            <a:r>
              <a:rPr lang="en-US" b="1" dirty="0" err="1" smtClean="0"/>
              <a:t>Browzine</a:t>
            </a:r>
            <a:r>
              <a:rPr lang="en-US" dirty="0" smtClean="0"/>
              <a:t>, Current Awareness Tools</a:t>
            </a:r>
            <a:endParaRPr lang="en-US" dirty="0"/>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657600" y="5955268"/>
            <a:ext cx="4072269" cy="369332"/>
          </a:xfrm>
          <a:prstGeom prst="rect">
            <a:avLst/>
          </a:prstGeom>
          <a:noFill/>
        </p:spPr>
        <p:txBody>
          <a:bodyPr wrap="none" rtlCol="0">
            <a:spAutoFit/>
          </a:bodyPr>
          <a:lstStyle/>
          <a:p>
            <a:r>
              <a:rPr lang="en-US" b="1" dirty="0" smtClean="0"/>
              <a:t>Curriculum Builder</a:t>
            </a:r>
            <a:r>
              <a:rPr lang="en-US" dirty="0" smtClean="0"/>
              <a:t>, Online Learning</a:t>
            </a:r>
            <a:endParaRPr lang="en-US" dirty="0"/>
          </a:p>
        </p:txBody>
      </p:sp>
    </p:spTree>
    <p:extLst>
      <p:ext uri="{BB962C8B-B14F-4D97-AF65-F5344CB8AC3E}">
        <p14:creationId xmlns:p14="http://schemas.microsoft.com/office/powerpoint/2010/main" val="352911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a:bodyPr>
          <a:lstStyle/>
          <a:p>
            <a:pPr algn="ctr"/>
            <a:r>
              <a:rPr lang="en-US" dirty="0" smtClean="0"/>
              <a:t>Collection and Digital Services </a:t>
            </a:r>
            <a:r>
              <a:rPr lang="en-US" dirty="0"/>
              <a:t/>
            </a:r>
            <a:br>
              <a:rPr lang="en-US" dirty="0"/>
            </a:br>
            <a:r>
              <a:rPr lang="en-US" sz="2200" dirty="0" smtClean="0"/>
              <a:t>New Division, Renewed Strategic Plan &amp; Rowing in the Same Direction</a:t>
            </a:r>
            <a:endParaRPr lang="en-US" sz="2200" dirty="0"/>
          </a:p>
        </p:txBody>
      </p:sp>
      <p:pic>
        <p:nvPicPr>
          <p:cNvPr id="2050" name="Picture 2" descr="C:\Users\R_U15\Desktop\CDSStrategicPlan\computerro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207" y="3505200"/>
            <a:ext cx="3657600" cy="1146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8207" y="5257800"/>
            <a:ext cx="5791200" cy="923330"/>
          </a:xfrm>
          <a:prstGeom prst="rect">
            <a:avLst/>
          </a:prstGeom>
          <a:noFill/>
        </p:spPr>
        <p:txBody>
          <a:bodyPr wrap="square" rtlCol="0">
            <a:spAutoFit/>
          </a:bodyPr>
          <a:lstStyle/>
          <a:p>
            <a:r>
              <a:rPr lang="en-US" dirty="0" smtClean="0"/>
              <a:t>Department of Digital and Web Services</a:t>
            </a:r>
            <a:br>
              <a:rPr lang="en-US" dirty="0" smtClean="0"/>
            </a:br>
            <a:r>
              <a:rPr lang="en-US" dirty="0" smtClean="0"/>
              <a:t>Department of Cataloging and Metadata Services</a:t>
            </a:r>
            <a:br>
              <a:rPr lang="en-US" dirty="0" smtClean="0"/>
            </a:br>
            <a:r>
              <a:rPr lang="en-US" dirty="0" smtClean="0"/>
              <a:t>Department of Acquisitions</a:t>
            </a:r>
            <a:endParaRPr lang="en-US" dirty="0"/>
          </a:p>
        </p:txBody>
      </p:sp>
    </p:spTree>
    <p:extLst>
      <p:ext uri="{BB962C8B-B14F-4D97-AF65-F5344CB8AC3E}">
        <p14:creationId xmlns:p14="http://schemas.microsoft.com/office/powerpoint/2010/main" val="4110622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7772400" cy="1362456"/>
          </a:xfrm>
        </p:spPr>
        <p:txBody>
          <a:bodyPr/>
          <a:lstStyle/>
          <a:p>
            <a:r>
              <a:rPr lang="en-US" dirty="0" smtClean="0"/>
              <a:t>Acquisitions</a:t>
            </a:r>
            <a:endParaRPr lang="en-US" dirty="0"/>
          </a:p>
        </p:txBody>
      </p:sp>
    </p:spTree>
    <p:extLst>
      <p:ext uri="{BB962C8B-B14F-4D97-AF65-F5344CB8AC3E}">
        <p14:creationId xmlns:p14="http://schemas.microsoft.com/office/powerpoint/2010/main" val="3766846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2000" y="1066800"/>
            <a:ext cx="7801447" cy="5181600"/>
          </a:xfrm>
        </p:spPr>
      </p:pic>
      <p:sp>
        <p:nvSpPr>
          <p:cNvPr id="5" name="TextBox 4"/>
          <p:cNvSpPr txBox="1"/>
          <p:nvPr/>
        </p:nvSpPr>
        <p:spPr>
          <a:xfrm>
            <a:off x="1981200" y="1219200"/>
            <a:ext cx="3406510" cy="523220"/>
          </a:xfrm>
          <a:prstGeom prst="rect">
            <a:avLst/>
          </a:prstGeom>
          <a:noFill/>
        </p:spPr>
        <p:txBody>
          <a:bodyPr wrap="none" rtlCol="0">
            <a:spAutoFit/>
          </a:bodyPr>
          <a:lstStyle/>
          <a:p>
            <a:r>
              <a:rPr lang="en-US" sz="2800" b="1" dirty="0" smtClean="0">
                <a:solidFill>
                  <a:srgbClr val="7030A0"/>
                </a:solidFill>
              </a:rPr>
              <a:t>Paperback Binding</a:t>
            </a:r>
            <a:endParaRPr lang="en-US" sz="2800" b="1" dirty="0">
              <a:solidFill>
                <a:srgbClr val="7030A0"/>
              </a:solidFill>
            </a:endParaRPr>
          </a:p>
        </p:txBody>
      </p:sp>
      <p:sp>
        <p:nvSpPr>
          <p:cNvPr id="6" name="TextBox 5"/>
          <p:cNvSpPr txBox="1"/>
          <p:nvPr/>
        </p:nvSpPr>
        <p:spPr>
          <a:xfrm>
            <a:off x="3276600" y="1742420"/>
            <a:ext cx="3876510" cy="523220"/>
          </a:xfrm>
          <a:prstGeom prst="rect">
            <a:avLst/>
          </a:prstGeom>
          <a:noFill/>
        </p:spPr>
        <p:txBody>
          <a:bodyPr wrap="none" rtlCol="0">
            <a:spAutoFit/>
          </a:bodyPr>
          <a:lstStyle/>
          <a:p>
            <a:r>
              <a:rPr lang="en-US" sz="2800" b="1" dirty="0" err="1" smtClean="0">
                <a:solidFill>
                  <a:srgbClr val="7030A0"/>
                </a:solidFill>
              </a:rPr>
              <a:t>Wittliff</a:t>
            </a:r>
            <a:r>
              <a:rPr lang="en-US" sz="2800" b="1" dirty="0" smtClean="0">
                <a:solidFill>
                  <a:srgbClr val="7030A0"/>
                </a:solidFill>
              </a:rPr>
              <a:t> Acq Workflow</a:t>
            </a:r>
            <a:endParaRPr lang="en-US" sz="2800" b="1" dirty="0">
              <a:solidFill>
                <a:srgbClr val="7030A0"/>
              </a:solidFill>
            </a:endParaRPr>
          </a:p>
        </p:txBody>
      </p:sp>
      <p:sp>
        <p:nvSpPr>
          <p:cNvPr id="7" name="TextBox 6"/>
          <p:cNvSpPr txBox="1"/>
          <p:nvPr/>
        </p:nvSpPr>
        <p:spPr>
          <a:xfrm>
            <a:off x="5638800" y="1219200"/>
            <a:ext cx="1687450" cy="523220"/>
          </a:xfrm>
          <a:prstGeom prst="rect">
            <a:avLst/>
          </a:prstGeom>
          <a:noFill/>
        </p:spPr>
        <p:txBody>
          <a:bodyPr wrap="none" rtlCol="0">
            <a:spAutoFit/>
          </a:bodyPr>
          <a:lstStyle/>
          <a:p>
            <a:r>
              <a:rPr lang="en-US" sz="2800" b="1" dirty="0" smtClean="0">
                <a:solidFill>
                  <a:srgbClr val="7030A0"/>
                </a:solidFill>
              </a:rPr>
              <a:t>Amazon!</a:t>
            </a:r>
            <a:endParaRPr lang="en-US" sz="2800" b="1" dirty="0">
              <a:solidFill>
                <a:srgbClr val="7030A0"/>
              </a:solidFill>
            </a:endParaRPr>
          </a:p>
        </p:txBody>
      </p:sp>
      <p:sp>
        <p:nvSpPr>
          <p:cNvPr id="8" name="TextBox 7"/>
          <p:cNvSpPr txBox="1"/>
          <p:nvPr/>
        </p:nvSpPr>
        <p:spPr>
          <a:xfrm>
            <a:off x="2971800" y="2683358"/>
            <a:ext cx="2880147" cy="523220"/>
          </a:xfrm>
          <a:prstGeom prst="rect">
            <a:avLst/>
          </a:prstGeom>
          <a:noFill/>
        </p:spPr>
        <p:txBody>
          <a:bodyPr wrap="none" rtlCol="0">
            <a:spAutoFit/>
          </a:bodyPr>
          <a:lstStyle/>
          <a:p>
            <a:r>
              <a:rPr lang="en-US" sz="2800" b="1" dirty="0" smtClean="0">
                <a:solidFill>
                  <a:srgbClr val="7030A0"/>
                </a:solidFill>
              </a:rPr>
              <a:t>Thesis Printing</a:t>
            </a:r>
            <a:endParaRPr lang="en-US" sz="2800" b="1" dirty="0">
              <a:solidFill>
                <a:srgbClr val="7030A0"/>
              </a:solidFill>
            </a:endParaRPr>
          </a:p>
        </p:txBody>
      </p:sp>
      <p:sp>
        <p:nvSpPr>
          <p:cNvPr id="2" name="TextBox 1"/>
          <p:cNvSpPr txBox="1"/>
          <p:nvPr/>
        </p:nvSpPr>
        <p:spPr>
          <a:xfrm>
            <a:off x="1560084" y="5257800"/>
            <a:ext cx="6008376" cy="769441"/>
          </a:xfrm>
          <a:prstGeom prst="rect">
            <a:avLst/>
          </a:prstGeom>
          <a:noFill/>
        </p:spPr>
        <p:txBody>
          <a:bodyPr wrap="none" rtlCol="0">
            <a:spAutoFit/>
          </a:bodyPr>
          <a:lstStyle/>
          <a:p>
            <a:r>
              <a:rPr lang="en-US" sz="4400" b="1" dirty="0" smtClean="0">
                <a:solidFill>
                  <a:srgbClr val="0070C0"/>
                </a:solidFill>
              </a:rPr>
              <a:t>CONGRATULATIONS!</a:t>
            </a:r>
            <a:endParaRPr lang="en-US" sz="4400" b="1" dirty="0">
              <a:solidFill>
                <a:srgbClr val="0070C0"/>
              </a:solidFill>
            </a:endParaRPr>
          </a:p>
        </p:txBody>
      </p:sp>
      <p:sp>
        <p:nvSpPr>
          <p:cNvPr id="3" name="TextBox 2"/>
          <p:cNvSpPr txBox="1"/>
          <p:nvPr/>
        </p:nvSpPr>
        <p:spPr>
          <a:xfrm>
            <a:off x="2347916" y="2145722"/>
            <a:ext cx="2866939" cy="523220"/>
          </a:xfrm>
          <a:prstGeom prst="rect">
            <a:avLst/>
          </a:prstGeom>
          <a:noFill/>
        </p:spPr>
        <p:txBody>
          <a:bodyPr wrap="none" rtlCol="0">
            <a:spAutoFit/>
          </a:bodyPr>
          <a:lstStyle/>
          <a:p>
            <a:r>
              <a:rPr lang="en-US" sz="2800" b="1" dirty="0" smtClean="0">
                <a:solidFill>
                  <a:srgbClr val="7030A0"/>
                </a:solidFill>
              </a:rPr>
              <a:t>Serials Weeding</a:t>
            </a:r>
            <a:endParaRPr lang="en-US" sz="2800" b="1" dirty="0">
              <a:solidFill>
                <a:srgbClr val="7030A0"/>
              </a:solidFill>
            </a:endParaRPr>
          </a:p>
        </p:txBody>
      </p:sp>
      <p:sp>
        <p:nvSpPr>
          <p:cNvPr id="9" name="TextBox 8"/>
          <p:cNvSpPr txBox="1"/>
          <p:nvPr/>
        </p:nvSpPr>
        <p:spPr>
          <a:xfrm>
            <a:off x="5486400" y="2240926"/>
            <a:ext cx="3029227" cy="523220"/>
          </a:xfrm>
          <a:prstGeom prst="rect">
            <a:avLst/>
          </a:prstGeom>
          <a:noFill/>
        </p:spPr>
        <p:txBody>
          <a:bodyPr wrap="none" rtlCol="0">
            <a:spAutoFit/>
          </a:bodyPr>
          <a:lstStyle/>
          <a:p>
            <a:r>
              <a:rPr lang="en-US" sz="2800" b="1" dirty="0" smtClean="0">
                <a:solidFill>
                  <a:srgbClr val="7030A0"/>
                </a:solidFill>
              </a:rPr>
              <a:t>EBSCO Invoicing</a:t>
            </a:r>
            <a:endParaRPr lang="en-US" sz="2800" b="1" dirty="0">
              <a:solidFill>
                <a:srgbClr val="7030A0"/>
              </a:solidFill>
            </a:endParaRPr>
          </a:p>
        </p:txBody>
      </p:sp>
    </p:spTree>
    <p:extLst>
      <p:ext uri="{BB962C8B-B14F-4D97-AF65-F5344CB8AC3E}">
        <p14:creationId xmlns:p14="http://schemas.microsoft.com/office/powerpoint/2010/main" val="278974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 grpId="0"/>
      <p:bldP spid="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24400" y="914400"/>
            <a:ext cx="4005143" cy="5181600"/>
          </a:xfrm>
        </p:spPr>
      </p:pic>
      <p:sp>
        <p:nvSpPr>
          <p:cNvPr id="7" name="TextBox 6"/>
          <p:cNvSpPr txBox="1"/>
          <p:nvPr/>
        </p:nvSpPr>
        <p:spPr>
          <a:xfrm>
            <a:off x="362433" y="1295400"/>
            <a:ext cx="4144917" cy="3785652"/>
          </a:xfrm>
          <a:prstGeom prst="rect">
            <a:avLst/>
          </a:prstGeom>
          <a:noFill/>
        </p:spPr>
        <p:txBody>
          <a:bodyPr wrap="none" rtlCol="0">
            <a:spAutoFit/>
          </a:bodyPr>
          <a:lstStyle/>
          <a:p>
            <a:pPr algn="ctr"/>
            <a:r>
              <a:rPr lang="en-US" sz="2000" b="1" dirty="0" smtClean="0"/>
              <a:t>FY15</a:t>
            </a:r>
            <a:br>
              <a:rPr lang="en-US" sz="2000" b="1" dirty="0" smtClean="0"/>
            </a:br>
            <a:r>
              <a:rPr lang="en-US" sz="2000" b="1" dirty="0" smtClean="0"/>
              <a:t>Acquisitions Initiatives</a:t>
            </a:r>
          </a:p>
          <a:p>
            <a:endParaRPr lang="en-US" sz="2000" dirty="0"/>
          </a:p>
          <a:p>
            <a:pPr marL="285750" indent="-285750">
              <a:buFont typeface="Arial" panose="020B0604020202020204" pitchFamily="34" charset="0"/>
              <a:buChar char="•"/>
            </a:pPr>
            <a:r>
              <a:rPr lang="en-US" sz="2000" dirty="0" err="1" smtClean="0"/>
              <a:t>Ebooks</a:t>
            </a:r>
            <a:r>
              <a:rPr lang="en-US" sz="2000" dirty="0" smtClean="0"/>
              <a:t> Task Force</a:t>
            </a:r>
            <a:br>
              <a:rPr lang="en-US" sz="2000" dirty="0" smtClean="0"/>
            </a:br>
            <a:endParaRPr lang="en-US" sz="2000" dirty="0" smtClean="0"/>
          </a:p>
          <a:p>
            <a:pPr marL="285750" indent="-285750">
              <a:buFont typeface="Arial" panose="020B0604020202020204" pitchFamily="34" charset="0"/>
              <a:buChar char="•"/>
            </a:pPr>
            <a:r>
              <a:rPr lang="en-US" sz="2000" dirty="0" smtClean="0"/>
              <a:t>Order Request System Task Force</a:t>
            </a:r>
            <a:br>
              <a:rPr lang="en-US" sz="2000" dirty="0" smtClean="0"/>
            </a:br>
            <a:endParaRPr lang="en-US" sz="2000" dirty="0" smtClean="0"/>
          </a:p>
          <a:p>
            <a:pPr marL="285750" indent="-285750">
              <a:buFont typeface="Arial" panose="020B0604020202020204" pitchFamily="34" charset="0"/>
              <a:buChar char="•"/>
            </a:pPr>
            <a:r>
              <a:rPr lang="en-US" sz="2000" dirty="0" smtClean="0"/>
              <a:t>Adjusting Target Dates</a:t>
            </a:r>
            <a:br>
              <a:rPr lang="en-US" sz="2000" dirty="0" smtClean="0"/>
            </a:br>
            <a:endParaRPr lang="en-US" sz="2000" dirty="0" smtClean="0"/>
          </a:p>
          <a:p>
            <a:pPr marL="285750" indent="-285750">
              <a:buFont typeface="Arial" panose="020B0604020202020204" pitchFamily="34" charset="0"/>
              <a:buChar char="•"/>
            </a:pPr>
            <a:r>
              <a:rPr lang="en-US" sz="2000" dirty="0" smtClean="0"/>
              <a:t>Faculty Grant Change Proposal</a:t>
            </a:r>
            <a:br>
              <a:rPr lang="en-US" sz="2000" dirty="0" smtClean="0"/>
            </a:br>
            <a:endParaRPr lang="en-US" sz="2000" dirty="0" smtClean="0"/>
          </a:p>
          <a:p>
            <a:pPr marL="285750" indent="-285750">
              <a:buFont typeface="Arial" panose="020B0604020202020204" pitchFamily="34" charset="0"/>
              <a:buChar char="•"/>
            </a:pPr>
            <a:r>
              <a:rPr lang="en-US" sz="2000" dirty="0" smtClean="0"/>
              <a:t>Online Tools Pilot</a:t>
            </a:r>
            <a:endParaRPr lang="en-US" sz="2000" dirty="0"/>
          </a:p>
        </p:txBody>
      </p:sp>
    </p:spTree>
    <p:extLst>
      <p:ext uri="{BB962C8B-B14F-4D97-AF65-F5344CB8AC3E}">
        <p14:creationId xmlns:p14="http://schemas.microsoft.com/office/powerpoint/2010/main" val="1922254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43400" y="1732359"/>
            <a:ext cx="4368800" cy="3276600"/>
          </a:xfrm>
        </p:spPr>
      </p:pic>
      <p:sp>
        <p:nvSpPr>
          <p:cNvPr id="5" name="TextBox 4"/>
          <p:cNvSpPr txBox="1"/>
          <p:nvPr/>
        </p:nvSpPr>
        <p:spPr>
          <a:xfrm>
            <a:off x="258972" y="1556951"/>
            <a:ext cx="3791807" cy="3693319"/>
          </a:xfrm>
          <a:prstGeom prst="rect">
            <a:avLst/>
          </a:prstGeom>
          <a:noFill/>
        </p:spPr>
        <p:txBody>
          <a:bodyPr wrap="none" rtlCol="0">
            <a:spAutoFit/>
          </a:bodyPr>
          <a:lstStyle/>
          <a:p>
            <a:pPr algn="ctr"/>
            <a:r>
              <a:rPr lang="en-US" sz="2400" b="1" dirty="0" smtClean="0"/>
              <a:t>BUILDING A BUDGET…</a:t>
            </a:r>
          </a:p>
          <a:p>
            <a:pPr algn="ctr"/>
            <a:r>
              <a:rPr lang="en-US" sz="2400" b="1" dirty="0" smtClean="0"/>
              <a:t>FOR THE FUTURE!</a:t>
            </a:r>
          </a:p>
          <a:p>
            <a:endParaRPr lang="en-US" sz="2400" dirty="0"/>
          </a:p>
          <a:p>
            <a:pPr marL="285750" indent="-285750">
              <a:buFont typeface="Arial" panose="020B0604020202020204" pitchFamily="34" charset="0"/>
              <a:buChar char="•"/>
            </a:pPr>
            <a:r>
              <a:rPr lang="en-US" sz="2400" dirty="0" smtClean="0"/>
              <a:t>Collection Action Plans</a:t>
            </a:r>
            <a:br>
              <a:rPr lang="en-US" sz="2400" dirty="0" smtClean="0"/>
            </a:br>
            <a:endParaRPr lang="en-US" sz="2400" dirty="0" smtClean="0"/>
          </a:p>
          <a:p>
            <a:pPr marL="285750" indent="-285750">
              <a:buFont typeface="Arial" panose="020B0604020202020204" pitchFamily="34" charset="0"/>
              <a:buChar char="•"/>
            </a:pPr>
            <a:r>
              <a:rPr lang="en-US" sz="2400" dirty="0" smtClean="0"/>
              <a:t>FY15 Budget </a:t>
            </a:r>
            <a:r>
              <a:rPr lang="en-US" sz="2400" dirty="0" smtClean="0">
                <a:latin typeface="Arial Rounded MT Bold" panose="020F0704030504030204" pitchFamily="34" charset="0"/>
              </a:rPr>
              <a:t>SUCCESS</a:t>
            </a:r>
            <a:r>
              <a:rPr lang="en-US" sz="2400" dirty="0" smtClean="0"/>
              <a:t> </a:t>
            </a:r>
          </a:p>
          <a:p>
            <a:pPr lvl="1"/>
            <a:r>
              <a:rPr lang="en-US" sz="2400" dirty="0" smtClean="0"/>
              <a:t>&amp; Planning</a:t>
            </a:r>
            <a:br>
              <a:rPr lang="en-US" sz="2400" dirty="0" smtClean="0"/>
            </a:br>
            <a:endParaRPr lang="en-US" sz="2400" dirty="0" smtClean="0"/>
          </a:p>
          <a:p>
            <a:pPr marL="285750" indent="-285750">
              <a:buFont typeface="Arial" panose="020B0604020202020204" pitchFamily="34" charset="0"/>
              <a:buChar char="•"/>
            </a:pPr>
            <a:r>
              <a:rPr lang="en-US" sz="2400" dirty="0" smtClean="0"/>
              <a:t>New Budget Model</a:t>
            </a:r>
          </a:p>
          <a:p>
            <a:endParaRPr lang="en-US" dirty="0"/>
          </a:p>
        </p:txBody>
      </p:sp>
    </p:spTree>
    <p:extLst>
      <p:ext uri="{BB962C8B-B14F-4D97-AF65-F5344CB8AC3E}">
        <p14:creationId xmlns:p14="http://schemas.microsoft.com/office/powerpoint/2010/main" val="991253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990600"/>
            <a:ext cx="5715000" cy="142875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114800"/>
            <a:ext cx="4267200" cy="177062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2819400"/>
            <a:ext cx="5238750" cy="885825"/>
          </a:xfrm>
          <a:prstGeom prst="rect">
            <a:avLst/>
          </a:prstGeom>
        </p:spPr>
      </p:pic>
    </p:spTree>
    <p:extLst>
      <p:ext uri="{BB962C8B-B14F-4D97-AF65-F5344CB8AC3E}">
        <p14:creationId xmlns:p14="http://schemas.microsoft.com/office/powerpoint/2010/main" val="1818657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766" y="4267200"/>
            <a:ext cx="4205572" cy="236220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92552"/>
            <a:ext cx="4191000" cy="2794000"/>
          </a:xfrm>
          <a:prstGeom prst="rect">
            <a:avLst/>
          </a:prstGeom>
        </p:spPr>
      </p:pic>
      <p:sp>
        <p:nvSpPr>
          <p:cNvPr id="6" name="Rectangle 5"/>
          <p:cNvSpPr/>
          <p:nvPr/>
        </p:nvSpPr>
        <p:spPr>
          <a:xfrm>
            <a:off x="685800" y="2959779"/>
            <a:ext cx="7848600" cy="1200329"/>
          </a:xfrm>
          <a:prstGeom prst="rect">
            <a:avLst/>
          </a:prstGeom>
        </p:spPr>
        <p:txBody>
          <a:bodyPr wrap="square">
            <a:spAutoFit/>
          </a:bodyPr>
          <a:lstStyle/>
          <a:p>
            <a:r>
              <a:rPr lang="en-US" sz="2400" dirty="0" smtClean="0"/>
              <a:t>"Never doubt that a small group of thoughtful, committed people can change the world. Indeed, it is the only thing that ever has.” –Margaret Mead</a:t>
            </a:r>
            <a:endParaRPr lang="en-US" sz="2400" dirty="0"/>
          </a:p>
        </p:txBody>
      </p:sp>
    </p:spTree>
    <p:extLst>
      <p:ext uri="{BB962C8B-B14F-4D97-AF65-F5344CB8AC3E}">
        <p14:creationId xmlns:p14="http://schemas.microsoft.com/office/powerpoint/2010/main" val="304419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851648" cy="1828800"/>
          </a:xfrm>
        </p:spPr>
        <p:txBody>
          <a:bodyPr/>
          <a:lstStyle/>
          <a:p>
            <a:r>
              <a:rPr lang="en-US" dirty="0" smtClean="0"/>
              <a:t>Digital and Web Services</a:t>
            </a:r>
            <a:endParaRPr lang="en-US" dirty="0"/>
          </a:p>
        </p:txBody>
      </p:sp>
    </p:spTree>
    <p:extLst>
      <p:ext uri="{BB962C8B-B14F-4D97-AF65-F5344CB8AC3E}">
        <p14:creationId xmlns:p14="http://schemas.microsoft.com/office/powerpoint/2010/main" val="1978874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a:normAutofit fontScale="90000"/>
          </a:bodyPr>
          <a:lstStyle/>
          <a:p>
            <a:r>
              <a:rPr lang="en-US" dirty="0" smtClean="0"/>
              <a:t>Scholarship &amp; Research I</a:t>
            </a:r>
            <a:br>
              <a:rPr lang="en-US" dirty="0" smtClean="0"/>
            </a:br>
            <a:endParaRPr lang="en-US" dirty="0"/>
          </a:p>
        </p:txBody>
      </p:sp>
      <p:sp>
        <p:nvSpPr>
          <p:cNvPr id="6146" name="Rectangle 3"/>
          <p:cNvSpPr>
            <a:spLocks noGrp="1" noChangeArrowheads="1"/>
          </p:cNvSpPr>
          <p:nvPr>
            <p:ph idx="1"/>
          </p:nvPr>
        </p:nvSpPr>
        <p:spPr/>
        <p:txBody>
          <a:bodyPr>
            <a:normAutofit lnSpcReduction="10000"/>
          </a:bodyPr>
          <a:lstStyle/>
          <a:p>
            <a:pPr marL="0" indent="0">
              <a:buNone/>
            </a:pPr>
            <a:r>
              <a:rPr lang="en-US" u="sng" dirty="0" smtClean="0"/>
              <a:t>Digital &amp; Web Services FY15</a:t>
            </a:r>
          </a:p>
          <a:p>
            <a:r>
              <a:rPr lang="en-US" u="sng" dirty="0" smtClean="0"/>
              <a:t>Key Initiatives</a:t>
            </a:r>
          </a:p>
          <a:p>
            <a:r>
              <a:rPr lang="en-US" dirty="0" smtClean="0"/>
              <a:t>Continue to develop a robust and accessible digital collections repository that effectively gathers and promotes the scholarship and digital collections produced by the university community</a:t>
            </a:r>
          </a:p>
          <a:p>
            <a:endParaRPr lang="en-US" dirty="0" smtClean="0"/>
          </a:p>
          <a:p>
            <a:r>
              <a:rPr lang="en-US" u="sng" dirty="0" smtClean="0"/>
              <a:t>Specific Projects &amp; Activities</a:t>
            </a:r>
          </a:p>
          <a:p>
            <a:r>
              <a:rPr lang="en-US" dirty="0" err="1" smtClean="0"/>
              <a:t>Dspace</a:t>
            </a:r>
            <a:r>
              <a:rPr lang="en-US" dirty="0" smtClean="0"/>
              <a:t>  -  1) install page-turning </a:t>
            </a:r>
            <a:r>
              <a:rPr lang="en-US" dirty="0" smtClean="0">
                <a:hlinkClick r:id="rId3"/>
              </a:rPr>
              <a:t>module</a:t>
            </a:r>
            <a:r>
              <a:rPr lang="en-US" dirty="0" smtClean="0"/>
              <a:t>;   </a:t>
            </a:r>
          </a:p>
          <a:p>
            <a:pPr marL="0" indent="0">
              <a:buNone/>
            </a:pPr>
            <a:r>
              <a:rPr lang="en-US" dirty="0"/>
              <a:t> </a:t>
            </a:r>
            <a:r>
              <a:rPr lang="en-US" dirty="0" smtClean="0"/>
              <a:t>                    2) customized item layout</a:t>
            </a:r>
          </a:p>
          <a:p>
            <a:endParaRPr lang="en-US" dirty="0" smtClean="0"/>
          </a:p>
          <a:p>
            <a:endParaRPr lang="en-US" dirty="0"/>
          </a:p>
        </p:txBody>
      </p:sp>
    </p:spTree>
    <p:extLst>
      <p:ext uri="{BB962C8B-B14F-4D97-AF65-F5344CB8AC3E}">
        <p14:creationId xmlns:p14="http://schemas.microsoft.com/office/powerpoint/2010/main" val="349366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1000"/>
                                        <p:tgtEl>
                                          <p:spTgt spid="6146">
                                            <p:txEl>
                                              <p:pRg st="0" end="0"/>
                                            </p:txEl>
                                          </p:spTgt>
                                        </p:tgtEl>
                                      </p:cBhvr>
                                    </p:animEffect>
                                    <p:anim calcmode="lin" valueType="num">
                                      <p:cBhvr>
                                        <p:cTn id="8" dur="1000" fill="hold"/>
                                        <p:tgtEl>
                                          <p:spTgt spid="61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fade">
                                      <p:cBhvr>
                                        <p:cTn id="12" dur="1000"/>
                                        <p:tgtEl>
                                          <p:spTgt spid="6146">
                                            <p:txEl>
                                              <p:pRg st="1" end="1"/>
                                            </p:txEl>
                                          </p:spTgt>
                                        </p:tgtEl>
                                      </p:cBhvr>
                                    </p:animEffect>
                                    <p:anim calcmode="lin" valueType="num">
                                      <p:cBhvr>
                                        <p:cTn id="13" dur="1000" fill="hold"/>
                                        <p:tgtEl>
                                          <p:spTgt spid="614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14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fade">
                                      <p:cBhvr>
                                        <p:cTn id="17" dur="1000"/>
                                        <p:tgtEl>
                                          <p:spTgt spid="6146">
                                            <p:txEl>
                                              <p:pRg st="2" end="2"/>
                                            </p:txEl>
                                          </p:spTgt>
                                        </p:tgtEl>
                                      </p:cBhvr>
                                    </p:animEffect>
                                    <p:anim calcmode="lin" valueType="num">
                                      <p:cBhvr>
                                        <p:cTn id="18" dur="1000" fill="hold"/>
                                        <p:tgtEl>
                                          <p:spTgt spid="61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1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146">
                                            <p:txEl>
                                              <p:pRg st="4" end="4"/>
                                            </p:txEl>
                                          </p:spTgt>
                                        </p:tgtEl>
                                        <p:attrNameLst>
                                          <p:attrName>style.visibility</p:attrName>
                                        </p:attrNameLst>
                                      </p:cBhvr>
                                      <p:to>
                                        <p:strVal val="visible"/>
                                      </p:to>
                                    </p:set>
                                    <p:animEffect transition="in" filter="fade">
                                      <p:cBhvr>
                                        <p:cTn id="24" dur="1000"/>
                                        <p:tgtEl>
                                          <p:spTgt spid="6146">
                                            <p:txEl>
                                              <p:pRg st="4" end="4"/>
                                            </p:txEl>
                                          </p:spTgt>
                                        </p:tgtEl>
                                      </p:cBhvr>
                                    </p:animEffect>
                                    <p:anim calcmode="lin" valueType="num">
                                      <p:cBhvr>
                                        <p:cTn id="25" dur="1000" fill="hold"/>
                                        <p:tgtEl>
                                          <p:spTgt spid="614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14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146">
                                            <p:txEl>
                                              <p:pRg st="5" end="5"/>
                                            </p:txEl>
                                          </p:spTgt>
                                        </p:tgtEl>
                                        <p:attrNameLst>
                                          <p:attrName>style.visibility</p:attrName>
                                        </p:attrNameLst>
                                      </p:cBhvr>
                                      <p:to>
                                        <p:strVal val="visible"/>
                                      </p:to>
                                    </p:set>
                                    <p:animEffect transition="in" filter="fade">
                                      <p:cBhvr>
                                        <p:cTn id="29" dur="1000"/>
                                        <p:tgtEl>
                                          <p:spTgt spid="6146">
                                            <p:txEl>
                                              <p:pRg st="5" end="5"/>
                                            </p:txEl>
                                          </p:spTgt>
                                        </p:tgtEl>
                                      </p:cBhvr>
                                    </p:animEffect>
                                    <p:anim calcmode="lin" valueType="num">
                                      <p:cBhvr>
                                        <p:cTn id="30" dur="1000" fill="hold"/>
                                        <p:tgtEl>
                                          <p:spTgt spid="614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146">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146">
                                            <p:txEl>
                                              <p:pRg st="6" end="6"/>
                                            </p:txEl>
                                          </p:spTgt>
                                        </p:tgtEl>
                                        <p:attrNameLst>
                                          <p:attrName>style.visibility</p:attrName>
                                        </p:attrNameLst>
                                      </p:cBhvr>
                                      <p:to>
                                        <p:strVal val="visible"/>
                                      </p:to>
                                    </p:set>
                                    <p:animEffect transition="in" filter="fade">
                                      <p:cBhvr>
                                        <p:cTn id="34" dur="1000"/>
                                        <p:tgtEl>
                                          <p:spTgt spid="6146">
                                            <p:txEl>
                                              <p:pRg st="6" end="6"/>
                                            </p:txEl>
                                          </p:spTgt>
                                        </p:tgtEl>
                                      </p:cBhvr>
                                    </p:animEffect>
                                    <p:anim calcmode="lin" valueType="num">
                                      <p:cBhvr>
                                        <p:cTn id="35" dur="1000" fill="hold"/>
                                        <p:tgtEl>
                                          <p:spTgt spid="614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614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1143000"/>
          </a:xfrm>
        </p:spPr>
        <p:txBody>
          <a:bodyPr>
            <a:normAutofit fontScale="90000"/>
          </a:bodyPr>
          <a:lstStyle/>
          <a:p>
            <a:r>
              <a:rPr lang="en-US" sz="2000" dirty="0" err="1" smtClean="0"/>
              <a:t>Dspace</a:t>
            </a:r>
            <a:r>
              <a:rPr lang="en-US" sz="2000" dirty="0" smtClean="0"/>
              <a:t>  </a:t>
            </a:r>
            <a:r>
              <a:rPr lang="en-US" sz="2000" dirty="0"/>
              <a:t>-  install page-turning module; customized item </a:t>
            </a:r>
            <a:r>
              <a:rPr lang="en-US" sz="2000" dirty="0" smtClean="0"/>
              <a:t>layout</a:t>
            </a:r>
            <a:br>
              <a:rPr lang="en-US" sz="2000" dirty="0" smtClean="0"/>
            </a:br>
            <a:r>
              <a:rPr lang="en-US" sz="3300" dirty="0"/>
              <a:t>Background</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effectLst>
                  <a:outerShdw blurRad="38100" dist="38100" dir="2700000" algn="tl">
                    <a:srgbClr val="000000">
                      <a:alpha val="43137"/>
                    </a:srgbClr>
                  </a:outerShdw>
                </a:effectLst>
              </a:rPr>
              <a:t>Digital Collections </a:t>
            </a:r>
            <a:r>
              <a:rPr lang="en-US" dirty="0"/>
              <a:t>at Texas State includes the Institutional Repository, which is a repository for scholarship produced by academics at TXSTATE, and other digital objects from collections at TXSTATE such as the University Archives and the Wittliff Collections. </a:t>
            </a:r>
            <a:endParaRPr lang="en-US" dirty="0" smtClean="0"/>
          </a:p>
          <a:p>
            <a:pPr marL="0" indent="0">
              <a:buNone/>
            </a:pPr>
            <a:endParaRPr lang="en-US" dirty="0" smtClean="0"/>
          </a:p>
          <a:p>
            <a:r>
              <a:rPr lang="en-US" dirty="0"/>
              <a:t>The platform hosting Digital Collections at Texas State is </a:t>
            </a:r>
            <a:r>
              <a:rPr lang="en-US" dirty="0" err="1">
                <a:effectLst>
                  <a:outerShdw blurRad="38100" dist="38100" dir="2700000" algn="tl">
                    <a:srgbClr val="000000">
                      <a:alpha val="43137"/>
                    </a:srgbClr>
                  </a:outerShdw>
                </a:effectLst>
              </a:rPr>
              <a:t>Dspace</a:t>
            </a:r>
            <a:r>
              <a:rPr lang="en-US" dirty="0"/>
              <a:t>. Our installation of </a:t>
            </a:r>
            <a:r>
              <a:rPr lang="en-US" dirty="0" err="1"/>
              <a:t>Dspace</a:t>
            </a:r>
            <a:r>
              <a:rPr lang="en-US" dirty="0"/>
              <a:t> is managed through a partnership between the library, </a:t>
            </a:r>
            <a:r>
              <a:rPr lang="en-US" dirty="0">
                <a:effectLst>
                  <a:outerShdw blurRad="38100" dist="38100" dir="2700000" algn="tl">
                    <a:srgbClr val="000000">
                      <a:alpha val="43137"/>
                    </a:srgbClr>
                  </a:outerShdw>
                </a:effectLst>
              </a:rPr>
              <a:t>Technology Resources</a:t>
            </a:r>
            <a:r>
              <a:rPr lang="en-US" dirty="0"/>
              <a:t>, and </a:t>
            </a:r>
            <a:r>
              <a:rPr lang="en-US" dirty="0">
                <a:effectLst>
                  <a:outerShdw blurRad="38100" dist="38100" dir="2700000" algn="tl">
                    <a:srgbClr val="000000">
                      <a:alpha val="43137"/>
                    </a:srgbClr>
                  </a:outerShdw>
                </a:effectLst>
              </a:rPr>
              <a:t>@mire</a:t>
            </a:r>
            <a:r>
              <a:rPr lang="en-US" dirty="0"/>
              <a:t>, a private company specializing in </a:t>
            </a:r>
            <a:r>
              <a:rPr lang="en-US" dirty="0" err="1"/>
              <a:t>Dspace</a:t>
            </a:r>
            <a:r>
              <a:rPr lang="en-US" dirty="0"/>
              <a:t> installations and customization. TXSTATE mainly provides system level and hardware support. </a:t>
            </a:r>
            <a:endParaRPr lang="en-US" dirty="0" smtClean="0"/>
          </a:p>
          <a:p>
            <a:pPr marL="0" indent="0">
              <a:buNone/>
            </a:pPr>
            <a:endParaRPr lang="en-US" dirty="0" smtClean="0"/>
          </a:p>
          <a:p>
            <a:r>
              <a:rPr lang="en-US" dirty="0"/>
              <a:t>Programming, such as functionality and look and feel customization is provided by @mire. The University pays @mire based on programming hours required to complete a project.</a:t>
            </a:r>
          </a:p>
          <a:p>
            <a:endParaRPr lang="en-US" dirty="0"/>
          </a:p>
        </p:txBody>
      </p:sp>
    </p:spTree>
    <p:extLst>
      <p:ext uri="{BB962C8B-B14F-4D97-AF65-F5344CB8AC3E}">
        <p14:creationId xmlns:p14="http://schemas.microsoft.com/office/powerpoint/2010/main" val="156041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1800" u="sng" dirty="0"/>
              <a:t>Specific Projects &amp; Activities</a:t>
            </a:r>
            <a:r>
              <a:rPr lang="en-US" sz="1800" dirty="0"/>
              <a:t/>
            </a:r>
            <a:br>
              <a:rPr lang="en-US" sz="1800" dirty="0"/>
            </a:br>
            <a:r>
              <a:rPr lang="en-US" sz="1800" dirty="0" err="1"/>
              <a:t>Dspace</a:t>
            </a:r>
            <a:r>
              <a:rPr lang="en-US" sz="1800" dirty="0"/>
              <a:t>  -  install page-turning module; customized item layout</a:t>
            </a:r>
          </a:p>
        </p:txBody>
      </p:sp>
      <p:sp>
        <p:nvSpPr>
          <p:cNvPr id="3" name="Content Placeholder 2"/>
          <p:cNvSpPr>
            <a:spLocks noGrp="1"/>
          </p:cNvSpPr>
          <p:nvPr>
            <p:ph idx="1"/>
          </p:nvPr>
        </p:nvSpPr>
        <p:spPr>
          <a:xfrm>
            <a:off x="457200" y="1905000"/>
            <a:ext cx="8229600" cy="4389120"/>
          </a:xfrm>
        </p:spPr>
        <p:txBody>
          <a:bodyPr>
            <a:normAutofit fontScale="85000" lnSpcReduction="10000"/>
          </a:bodyPr>
          <a:lstStyle/>
          <a:p>
            <a:pPr marL="0" indent="0">
              <a:buNone/>
            </a:pPr>
            <a:r>
              <a:rPr lang="en-US" dirty="0" smtClean="0"/>
              <a:t>Look and Feel improvements</a:t>
            </a:r>
          </a:p>
          <a:p>
            <a:r>
              <a:rPr lang="en-US" dirty="0" smtClean="0"/>
              <a:t>Jeanne </a:t>
            </a:r>
            <a:r>
              <a:rPr lang="en-US" dirty="0"/>
              <a:t>Hazzard, Lauren Goodley, and Megan North worked together to come up with changes to the overall look and feel to for the overall and site their individual collections. The changes were submitted to @mire for development of a quote. </a:t>
            </a:r>
            <a:endParaRPr lang="en-US" dirty="0" smtClean="0"/>
          </a:p>
          <a:p>
            <a:pPr marL="0" indent="0">
              <a:buNone/>
            </a:pPr>
            <a:endParaRPr lang="en-US" dirty="0" smtClean="0"/>
          </a:p>
          <a:p>
            <a:r>
              <a:rPr lang="en-US" dirty="0" smtClean="0"/>
              <a:t>We are also requesting </a:t>
            </a:r>
            <a:r>
              <a:rPr lang="en-US" dirty="0" err="1"/>
              <a:t>Dspace</a:t>
            </a:r>
            <a:r>
              <a:rPr lang="en-US" dirty="0"/>
              <a:t> be upgraded to the latest </a:t>
            </a:r>
            <a:r>
              <a:rPr lang="en-US" dirty="0">
                <a:effectLst>
                  <a:outerShdw blurRad="38100" dist="38100" dir="2700000" algn="tl">
                    <a:srgbClr val="000000">
                      <a:alpha val="43137"/>
                    </a:srgbClr>
                  </a:outerShdw>
                </a:effectLst>
              </a:rPr>
              <a:t>version </a:t>
            </a:r>
            <a:r>
              <a:rPr lang="en-US" dirty="0" smtClean="0">
                <a:effectLst>
                  <a:outerShdw blurRad="38100" dist="38100" dir="2700000" algn="tl">
                    <a:srgbClr val="000000">
                      <a:alpha val="43137"/>
                    </a:srgbClr>
                  </a:outerShdw>
                </a:effectLst>
              </a:rPr>
              <a:t>4.1</a:t>
            </a:r>
            <a:endParaRPr lang="en-US" dirty="0" smtClean="0"/>
          </a:p>
          <a:p>
            <a:endParaRPr lang="en-US" dirty="0"/>
          </a:p>
          <a:p>
            <a:r>
              <a:rPr lang="en-US" dirty="0" smtClean="0"/>
              <a:t>It </a:t>
            </a:r>
            <a:r>
              <a:rPr lang="en-US" dirty="0"/>
              <a:t>is expected @mire will be able to complete the work by the end of the Fall 2014 semester. The upgrade and enhancements will require extensive testing by library staff before they are copied to the production server.</a:t>
            </a:r>
          </a:p>
          <a:p>
            <a:endParaRPr lang="en-US" dirty="0"/>
          </a:p>
        </p:txBody>
      </p:sp>
    </p:spTree>
    <p:extLst>
      <p:ext uri="{BB962C8B-B14F-4D97-AF65-F5344CB8AC3E}">
        <p14:creationId xmlns:p14="http://schemas.microsoft.com/office/powerpoint/2010/main" val="162438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t>
            </a:r>
            <a:br>
              <a:rPr lang="en-US" dirty="0" smtClean="0"/>
            </a:br>
            <a:r>
              <a:rPr lang="en-US" dirty="0" smtClean="0"/>
              <a:t>Strategic Operational Plans</a:t>
            </a:r>
            <a:br>
              <a:rPr lang="en-US" dirty="0" smtClean="0"/>
            </a:br>
            <a:r>
              <a:rPr lang="en-US" dirty="0" smtClean="0"/>
              <a:t>and Rowing</a:t>
            </a:r>
            <a:endParaRPr lang="en-US" dirty="0"/>
          </a:p>
        </p:txBody>
      </p:sp>
      <p:sp>
        <p:nvSpPr>
          <p:cNvPr id="3" name="Content Placeholder 2"/>
          <p:cNvSpPr>
            <a:spLocks noGrp="1"/>
          </p:cNvSpPr>
          <p:nvPr>
            <p:ph idx="1"/>
          </p:nvPr>
        </p:nvSpPr>
        <p:spPr>
          <a:xfrm>
            <a:off x="609600" y="2214880"/>
            <a:ext cx="8229600" cy="4389120"/>
          </a:xfrm>
        </p:spPr>
        <p:txBody>
          <a:bodyPr/>
          <a:lstStyle/>
          <a:p>
            <a:pPr marL="0" indent="0" algn="ctr">
              <a:buNone/>
            </a:pPr>
            <a:r>
              <a:rPr lang="en-US" i="1" dirty="0"/>
              <a:t>Getting </a:t>
            </a:r>
            <a:r>
              <a:rPr lang="en-US" i="1" dirty="0" smtClean="0"/>
              <a:t>everyone </a:t>
            </a:r>
            <a:r>
              <a:rPr lang="en-US" i="1" dirty="0"/>
              <a:t>in </a:t>
            </a:r>
            <a:r>
              <a:rPr lang="en-US" i="1" dirty="0" smtClean="0"/>
              <a:t>an organization rowing </a:t>
            </a:r>
            <a:r>
              <a:rPr lang="en-US" i="1" dirty="0"/>
              <a:t>in the same direction </a:t>
            </a:r>
            <a:r>
              <a:rPr lang="en-US" i="1" dirty="0" smtClean="0"/>
              <a:t>solves challenges </a:t>
            </a:r>
            <a:r>
              <a:rPr lang="en-US" i="1" dirty="0"/>
              <a:t>in any </a:t>
            </a:r>
            <a:r>
              <a:rPr lang="en-US" i="1" dirty="0" smtClean="0"/>
              <a:t>environment, against </a:t>
            </a:r>
            <a:r>
              <a:rPr lang="en-US" i="1" dirty="0"/>
              <a:t>any </a:t>
            </a:r>
            <a:r>
              <a:rPr lang="en-US" i="1" dirty="0" smtClean="0"/>
              <a:t>barriers, </a:t>
            </a:r>
            <a:r>
              <a:rPr lang="en-US" i="1" dirty="0"/>
              <a:t>at any </a:t>
            </a:r>
            <a:r>
              <a:rPr lang="en-US" i="1" dirty="0" smtClean="0"/>
              <a:t>time.</a:t>
            </a:r>
            <a:endParaRPr lang="en-US" dirty="0"/>
          </a:p>
        </p:txBody>
      </p:sp>
      <p:pic>
        <p:nvPicPr>
          <p:cNvPr id="1026" name="Picture 2" descr="C:\Users\R_U15\Desktop\CDSStrategicPlan\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038600"/>
            <a:ext cx="2730500" cy="256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209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Scholarship &amp; </a:t>
            </a:r>
            <a:r>
              <a:rPr lang="en-US" dirty="0" smtClean="0"/>
              <a:t>Research II</a:t>
            </a:r>
            <a:endParaRPr lang="en-US" dirty="0"/>
          </a:p>
        </p:txBody>
      </p:sp>
      <p:sp>
        <p:nvSpPr>
          <p:cNvPr id="3" name="Content Placeholder 2"/>
          <p:cNvSpPr>
            <a:spLocks noGrp="1"/>
          </p:cNvSpPr>
          <p:nvPr>
            <p:ph idx="1"/>
          </p:nvPr>
        </p:nvSpPr>
        <p:spPr/>
        <p:txBody>
          <a:bodyPr>
            <a:normAutofit/>
          </a:bodyPr>
          <a:lstStyle/>
          <a:p>
            <a:r>
              <a:rPr lang="en-US" u="sng" dirty="0"/>
              <a:t>Key Initiatives</a:t>
            </a:r>
            <a:endParaRPr lang="en-US" dirty="0"/>
          </a:p>
          <a:p>
            <a:r>
              <a:rPr lang="en-US" dirty="0"/>
              <a:t>Continue to develop a robust and accessible digital collections repository that effectively gathers and promotes the scholarship and digital collections produced by the university community</a:t>
            </a:r>
          </a:p>
          <a:p>
            <a:r>
              <a:rPr lang="en-US" u="sng" dirty="0"/>
              <a:t>Specific Projects &amp; Activities</a:t>
            </a:r>
            <a:endParaRPr lang="en-US" dirty="0"/>
          </a:p>
          <a:p>
            <a:r>
              <a:rPr lang="en-US" dirty="0"/>
              <a:t>Organize and staff a department to support digital and web services</a:t>
            </a:r>
          </a:p>
          <a:p>
            <a:endParaRPr lang="en-US" dirty="0"/>
          </a:p>
        </p:txBody>
      </p:sp>
    </p:spTree>
    <p:extLst>
      <p:ext uri="{BB962C8B-B14F-4D97-AF65-F5344CB8AC3E}">
        <p14:creationId xmlns:p14="http://schemas.microsoft.com/office/powerpoint/2010/main" val="7218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u="sng" dirty="0"/>
              <a:t>Specific Projects &amp; Activities</a:t>
            </a:r>
            <a:r>
              <a:rPr lang="en-US" sz="2000" dirty="0"/>
              <a:t/>
            </a:r>
            <a:br>
              <a:rPr lang="en-US" sz="2000" dirty="0"/>
            </a:br>
            <a:r>
              <a:rPr lang="en-US" sz="2000" dirty="0"/>
              <a:t>Organize and staff a department to support digital and web services</a:t>
            </a:r>
          </a:p>
        </p:txBody>
      </p:sp>
      <p:sp>
        <p:nvSpPr>
          <p:cNvPr id="3" name="Content Placeholder 2"/>
          <p:cNvSpPr>
            <a:spLocks noGrp="1"/>
          </p:cNvSpPr>
          <p:nvPr>
            <p:ph idx="1"/>
          </p:nvPr>
        </p:nvSpPr>
        <p:spPr/>
        <p:txBody>
          <a:bodyPr>
            <a:normAutofit fontScale="77500" lnSpcReduction="20000"/>
          </a:bodyPr>
          <a:lstStyle/>
          <a:p>
            <a:r>
              <a:rPr lang="en-US" dirty="0"/>
              <a:t>A lot has been accomplished on this Initiative during the first two years. Accomplishments </a:t>
            </a:r>
            <a:r>
              <a:rPr lang="en-US" dirty="0" smtClean="0"/>
              <a:t>include:</a:t>
            </a:r>
          </a:p>
          <a:p>
            <a:pPr marL="0" indent="0">
              <a:buNone/>
            </a:pPr>
            <a:endParaRPr lang="en-US" dirty="0" smtClean="0"/>
          </a:p>
          <a:p>
            <a:r>
              <a:rPr lang="en-US" dirty="0"/>
              <a:t>C</a:t>
            </a:r>
            <a:r>
              <a:rPr lang="en-US" dirty="0" smtClean="0"/>
              <a:t>reating </a:t>
            </a:r>
            <a:r>
              <a:rPr lang="en-US" dirty="0"/>
              <a:t>the Digital &amp; Web Services department and realigning staff from Computer &amp; Information Services, Continuing Resources, and Cataloging &amp; Metadata Services. </a:t>
            </a:r>
            <a:endParaRPr lang="en-US" dirty="0" smtClean="0"/>
          </a:p>
          <a:p>
            <a:pPr marL="0" indent="0">
              <a:buNone/>
            </a:pPr>
            <a:endParaRPr lang="en-US" dirty="0" smtClean="0"/>
          </a:p>
          <a:p>
            <a:r>
              <a:rPr lang="en-US" dirty="0" smtClean="0"/>
              <a:t>Identifying </a:t>
            </a:r>
            <a:r>
              <a:rPr lang="en-US" dirty="0"/>
              <a:t>space and infrastructure </a:t>
            </a:r>
            <a:r>
              <a:rPr lang="en-US" dirty="0" smtClean="0"/>
              <a:t>requirements, </a:t>
            </a:r>
            <a:r>
              <a:rPr lang="en-US" dirty="0"/>
              <a:t>and creating </a:t>
            </a:r>
            <a:r>
              <a:rPr lang="en-US" dirty="0" smtClean="0"/>
              <a:t>new spaces </a:t>
            </a:r>
            <a:r>
              <a:rPr lang="en-US" dirty="0"/>
              <a:t>for digitization in part of the bindery area. </a:t>
            </a:r>
            <a:endParaRPr lang="en-US" dirty="0" smtClean="0"/>
          </a:p>
          <a:p>
            <a:pPr marL="0" indent="0">
              <a:buNone/>
            </a:pPr>
            <a:endParaRPr lang="en-US" dirty="0" smtClean="0"/>
          </a:p>
          <a:p>
            <a:r>
              <a:rPr lang="en-US" dirty="0" smtClean="0"/>
              <a:t>Developing </a:t>
            </a:r>
            <a:r>
              <a:rPr lang="en-US" dirty="0"/>
              <a:t>a GOJA for a new position, Digital Media Specialist, and hiring an enthusiastic and qualified person to fill it. </a:t>
            </a:r>
            <a:endParaRPr lang="en-US" dirty="0" smtClean="0"/>
          </a:p>
          <a:p>
            <a:pPr marL="0" indent="0">
              <a:buNone/>
            </a:pPr>
            <a:endParaRPr lang="en-US" dirty="0" smtClean="0"/>
          </a:p>
          <a:p>
            <a:r>
              <a:rPr lang="en-US" dirty="0" smtClean="0"/>
              <a:t>Identifying </a:t>
            </a:r>
            <a:r>
              <a:rPr lang="en-US" dirty="0"/>
              <a:t>needs and ordering specialized digitization equipment.</a:t>
            </a:r>
          </a:p>
          <a:p>
            <a:endParaRPr lang="en-US" dirty="0"/>
          </a:p>
        </p:txBody>
      </p:sp>
    </p:spTree>
    <p:extLst>
      <p:ext uri="{BB962C8B-B14F-4D97-AF65-F5344CB8AC3E}">
        <p14:creationId xmlns:p14="http://schemas.microsoft.com/office/powerpoint/2010/main" val="142249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Organize and staff a department to support digital and web services</a:t>
            </a:r>
            <a:br>
              <a:rPr lang="en-US" sz="2000" dirty="0"/>
            </a:br>
            <a:r>
              <a:rPr lang="en-US" sz="2000" u="sng" dirty="0"/>
              <a:t>Additional Detail for Year 3</a:t>
            </a:r>
            <a:r>
              <a:rPr lang="en-US" dirty="0"/>
              <a:t/>
            </a:r>
            <a:br>
              <a:rPr lang="en-US" dirty="0"/>
            </a:br>
            <a:endParaRPr lang="en-US" dirty="0"/>
          </a:p>
        </p:txBody>
      </p:sp>
      <p:sp>
        <p:nvSpPr>
          <p:cNvPr id="3" name="Content Placeholder 2"/>
          <p:cNvSpPr>
            <a:spLocks noGrp="1"/>
          </p:cNvSpPr>
          <p:nvPr>
            <p:ph idx="1"/>
          </p:nvPr>
        </p:nvSpPr>
        <p:spPr>
          <a:xfrm>
            <a:off x="457200" y="1295400"/>
            <a:ext cx="8229600" cy="5029200"/>
          </a:xfrm>
        </p:spPr>
        <p:txBody>
          <a:bodyPr>
            <a:normAutofit fontScale="62500" lnSpcReduction="20000"/>
          </a:bodyPr>
          <a:lstStyle/>
          <a:p>
            <a:pPr marL="0" indent="0">
              <a:buNone/>
            </a:pPr>
            <a:r>
              <a:rPr lang="en-US" dirty="0" smtClean="0"/>
              <a:t>    1) Hire </a:t>
            </a:r>
            <a:r>
              <a:rPr lang="en-US" dirty="0"/>
              <a:t>Programmer </a:t>
            </a:r>
            <a:r>
              <a:rPr lang="en-US" dirty="0" smtClean="0"/>
              <a:t>Analyst </a:t>
            </a:r>
          </a:p>
          <a:p>
            <a:pPr marL="0" indent="0">
              <a:buNone/>
            </a:pPr>
            <a:endParaRPr lang="en-US" dirty="0" smtClean="0"/>
          </a:p>
          <a:p>
            <a:r>
              <a:rPr lang="en-US" dirty="0" smtClean="0"/>
              <a:t>The </a:t>
            </a:r>
            <a:r>
              <a:rPr lang="en-US" dirty="0"/>
              <a:t>University Library has needed additional programming support for a long time. A new GOJA was developed for programmer with a variety of skills, but mainly strengths in web development, such as scripting and markup with HTML and XML.</a:t>
            </a:r>
            <a:r>
              <a:rPr lang="en-US" dirty="0" smtClean="0"/>
              <a:t> </a:t>
            </a:r>
          </a:p>
          <a:p>
            <a:endParaRPr lang="en-US" dirty="0" smtClean="0"/>
          </a:p>
          <a:p>
            <a:r>
              <a:rPr lang="en-US" dirty="0"/>
              <a:t>H</a:t>
            </a:r>
            <a:r>
              <a:rPr lang="en-US" dirty="0" smtClean="0"/>
              <a:t>elp </a:t>
            </a:r>
            <a:r>
              <a:rPr lang="en-US" dirty="0"/>
              <a:t>with Web Development needs for platforms such as Gato, EDS, and </a:t>
            </a:r>
            <a:r>
              <a:rPr lang="en-US" dirty="0" err="1"/>
              <a:t>Dspace</a:t>
            </a:r>
            <a:r>
              <a:rPr lang="en-US" dirty="0"/>
              <a:t>, working with ITS and TR as necessary</a:t>
            </a:r>
            <a:r>
              <a:rPr lang="en-US" dirty="0" smtClean="0"/>
              <a:t>. </a:t>
            </a:r>
          </a:p>
          <a:p>
            <a:endParaRPr lang="en-US" dirty="0" smtClean="0"/>
          </a:p>
          <a:p>
            <a:r>
              <a:rPr lang="en-US" dirty="0" smtClean="0"/>
              <a:t>Help create SQL queries for Sierra</a:t>
            </a:r>
          </a:p>
          <a:p>
            <a:endParaRPr lang="en-US" dirty="0"/>
          </a:p>
          <a:p>
            <a:r>
              <a:rPr lang="en-US" dirty="0"/>
              <a:t>D</a:t>
            </a:r>
            <a:r>
              <a:rPr lang="en-US" dirty="0" smtClean="0"/>
              <a:t>evelop </a:t>
            </a:r>
            <a:r>
              <a:rPr lang="en-US" dirty="0"/>
              <a:t>scripts to manage digital objects and associated metadata and automate creation and ingestion into display and preservation repositories</a:t>
            </a:r>
            <a:r>
              <a:rPr lang="en-US" dirty="0" smtClean="0"/>
              <a:t>.</a:t>
            </a:r>
          </a:p>
          <a:p>
            <a:endParaRPr lang="en-US" dirty="0"/>
          </a:p>
          <a:p>
            <a:r>
              <a:rPr lang="en-US" dirty="0"/>
              <a:t>Another key duty of this position is to be a backup for management of Library Applications such as </a:t>
            </a:r>
            <a:r>
              <a:rPr lang="en-US" dirty="0" err="1"/>
              <a:t>Ezproxy</a:t>
            </a:r>
            <a:r>
              <a:rPr lang="en-US" dirty="0"/>
              <a:t>, </a:t>
            </a:r>
            <a:r>
              <a:rPr lang="en-US" dirty="0" err="1"/>
              <a:t>Illiad</a:t>
            </a:r>
            <a:r>
              <a:rPr lang="en-US" dirty="0"/>
              <a:t>, </a:t>
            </a:r>
            <a:r>
              <a:rPr lang="en-US" dirty="0" err="1"/>
              <a:t>Eres</a:t>
            </a:r>
            <a:r>
              <a:rPr lang="en-US" dirty="0"/>
              <a:t>, Archivist’s Toolkit and Archon</a:t>
            </a:r>
            <a:r>
              <a:rPr lang="en-US" dirty="0" smtClean="0"/>
              <a:t>.</a:t>
            </a:r>
          </a:p>
          <a:p>
            <a:pPr marL="0" indent="0">
              <a:buNone/>
            </a:pPr>
            <a:endParaRPr lang="en-US" dirty="0" smtClean="0"/>
          </a:p>
          <a:p>
            <a:r>
              <a:rPr lang="en-US" dirty="0"/>
              <a:t>The position was originally posted internally to campus in July but did not receive any applications. The position has now been posted nationally. </a:t>
            </a:r>
          </a:p>
          <a:p>
            <a:endParaRPr lang="en-US" dirty="0"/>
          </a:p>
          <a:p>
            <a:endParaRPr lang="en-US" dirty="0" smtClean="0"/>
          </a:p>
          <a:p>
            <a:endParaRPr lang="en-US" dirty="0"/>
          </a:p>
        </p:txBody>
      </p:sp>
    </p:spTree>
    <p:extLst>
      <p:ext uri="{BB962C8B-B14F-4D97-AF65-F5344CB8AC3E}">
        <p14:creationId xmlns:p14="http://schemas.microsoft.com/office/powerpoint/2010/main" val="92433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Organize and staff a department to support digital and web services</a:t>
            </a:r>
            <a:br>
              <a:rPr lang="en-US" sz="2000" dirty="0"/>
            </a:br>
            <a:r>
              <a:rPr lang="en-US" sz="2000" u="sng" dirty="0"/>
              <a:t>Additional Detail for Year 3</a:t>
            </a:r>
            <a:endParaRPr lang="en-US" sz="2000" dirty="0"/>
          </a:p>
        </p:txBody>
      </p:sp>
      <p:sp>
        <p:nvSpPr>
          <p:cNvPr id="3" name="Content Placeholder 2"/>
          <p:cNvSpPr>
            <a:spLocks noGrp="1"/>
          </p:cNvSpPr>
          <p:nvPr>
            <p:ph idx="1"/>
          </p:nvPr>
        </p:nvSpPr>
        <p:spPr/>
        <p:txBody>
          <a:bodyPr>
            <a:normAutofit/>
          </a:bodyPr>
          <a:lstStyle/>
          <a:p>
            <a:pPr marL="0" indent="0">
              <a:buNone/>
            </a:pPr>
            <a:r>
              <a:rPr lang="en-US" dirty="0" smtClean="0"/>
              <a:t> 2) Increase </a:t>
            </a:r>
            <a:r>
              <a:rPr lang="en-US" dirty="0"/>
              <a:t>student worker allocation:</a:t>
            </a:r>
          </a:p>
          <a:p>
            <a:pPr marL="0" indent="0">
              <a:buNone/>
            </a:pPr>
            <a:endParaRPr lang="en-US" dirty="0" smtClean="0"/>
          </a:p>
          <a:p>
            <a:pPr marL="0" indent="0">
              <a:buNone/>
            </a:pPr>
            <a:r>
              <a:rPr lang="en-US" dirty="0" smtClean="0"/>
              <a:t>Digital </a:t>
            </a:r>
            <a:r>
              <a:rPr lang="en-US" dirty="0"/>
              <a:t>&amp; Web Services plans to use student workers to increase the productivity of the unit. Jeremy has extensive experience managing students in the digitization lab at the University of North Texas, where a majority of the digitization is performed by students. </a:t>
            </a:r>
          </a:p>
          <a:p>
            <a:endParaRPr lang="en-US" dirty="0"/>
          </a:p>
        </p:txBody>
      </p:sp>
    </p:spTree>
    <p:extLst>
      <p:ext uri="{BB962C8B-B14F-4D97-AF65-F5344CB8AC3E}">
        <p14:creationId xmlns:p14="http://schemas.microsoft.com/office/powerpoint/2010/main" val="247836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2000" dirty="0" smtClean="0"/>
              <a:t>Organize and staff a department to support digital and web services</a:t>
            </a:r>
            <a:br>
              <a:rPr lang="en-US" sz="2000" dirty="0" smtClean="0"/>
            </a:br>
            <a:r>
              <a:rPr lang="en-US" sz="2000" u="sng" dirty="0" smtClean="0"/>
              <a:t>Additional Detail for Year 3</a:t>
            </a:r>
            <a:endParaRPr lang="en-US" sz="2000" dirty="0"/>
          </a:p>
        </p:txBody>
      </p:sp>
      <p:sp>
        <p:nvSpPr>
          <p:cNvPr id="3" name="Content Placeholder 2"/>
          <p:cNvSpPr>
            <a:spLocks noGrp="1"/>
          </p:cNvSpPr>
          <p:nvPr>
            <p:ph idx="1"/>
          </p:nvPr>
        </p:nvSpPr>
        <p:spPr>
          <a:xfrm>
            <a:off x="457200" y="1295400"/>
            <a:ext cx="8229600" cy="5410200"/>
          </a:xfrm>
        </p:spPr>
        <p:txBody>
          <a:bodyPr>
            <a:normAutofit fontScale="70000" lnSpcReduction="20000"/>
          </a:bodyPr>
          <a:lstStyle/>
          <a:p>
            <a:pPr marL="0" indent="0">
              <a:buNone/>
            </a:pPr>
            <a:r>
              <a:rPr lang="en-US" dirty="0" smtClean="0"/>
              <a:t>   3) Spaces for Digitization and Equipment:</a:t>
            </a:r>
            <a:endParaRPr lang="en-US" dirty="0"/>
          </a:p>
          <a:p>
            <a:endParaRPr lang="en-US" dirty="0" smtClean="0"/>
          </a:p>
          <a:p>
            <a:r>
              <a:rPr lang="en-US" dirty="0" smtClean="0"/>
              <a:t>The </a:t>
            </a:r>
            <a:r>
              <a:rPr lang="en-US" dirty="0"/>
              <a:t>transfer of content on magnetic media to a more permanent format is of critical concern to archives. Audio cassettes, reel to reel tapes and VHS tapes are in danger of deteriorating beyond salvaging. Depending on the type of tape used, many recording from the 1970’s and earlier are already lost. </a:t>
            </a:r>
            <a:endParaRPr lang="en-US" dirty="0" smtClean="0"/>
          </a:p>
          <a:p>
            <a:endParaRPr lang="en-US" dirty="0" smtClean="0"/>
          </a:p>
          <a:p>
            <a:r>
              <a:rPr lang="en-US" dirty="0" smtClean="0"/>
              <a:t>The </a:t>
            </a:r>
            <a:r>
              <a:rPr lang="en-US" dirty="0"/>
              <a:t>Southwestern Writer’s Collection has hundreds of cassettes in its collection, such as recordings authors used during interviews. The University </a:t>
            </a:r>
            <a:r>
              <a:rPr lang="en-US" dirty="0" smtClean="0"/>
              <a:t>Archives has </a:t>
            </a:r>
            <a:r>
              <a:rPr lang="en-US" dirty="0"/>
              <a:t>a number of recordings including oral histories of persons notable to the University</a:t>
            </a:r>
            <a:r>
              <a:rPr lang="en-US" dirty="0" smtClean="0"/>
              <a:t>. </a:t>
            </a:r>
          </a:p>
          <a:p>
            <a:endParaRPr lang="en-US" dirty="0" smtClean="0"/>
          </a:p>
          <a:p>
            <a:r>
              <a:rPr lang="en-US" dirty="0" smtClean="0"/>
              <a:t>The </a:t>
            </a:r>
            <a:r>
              <a:rPr lang="en-US" dirty="0"/>
              <a:t>main digitization lab and department head’s office were created in 2013.  A new room for Audio/Visual digitization is being created adjacent to </a:t>
            </a:r>
            <a:r>
              <a:rPr lang="en-US" dirty="0" err="1"/>
              <a:t>to</a:t>
            </a:r>
            <a:r>
              <a:rPr lang="en-US" dirty="0"/>
              <a:t> the digitization lab. </a:t>
            </a:r>
            <a:endParaRPr lang="en-US" dirty="0" smtClean="0"/>
          </a:p>
          <a:p>
            <a:endParaRPr lang="en-US" dirty="0" smtClean="0"/>
          </a:p>
          <a:p>
            <a:r>
              <a:rPr lang="en-US" dirty="0" smtClean="0"/>
              <a:t>Once </a:t>
            </a:r>
            <a:r>
              <a:rPr lang="en-US" dirty="0"/>
              <a:t>skills are mastered and procedures developed the Digital &amp; Web Services department plans to offer its Audio/Visual digitation services to other units and faculty and help preserve materials in danger of being lost forever.</a:t>
            </a:r>
          </a:p>
        </p:txBody>
      </p:sp>
    </p:spTree>
    <p:extLst>
      <p:ext uri="{BB962C8B-B14F-4D97-AF65-F5344CB8AC3E}">
        <p14:creationId xmlns:p14="http://schemas.microsoft.com/office/powerpoint/2010/main" val="48033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Scholarship &amp; </a:t>
            </a:r>
            <a:r>
              <a:rPr lang="en-US" dirty="0" smtClean="0"/>
              <a:t>Research III</a:t>
            </a:r>
            <a:endParaRPr lang="en-US" dirty="0"/>
          </a:p>
        </p:txBody>
      </p:sp>
      <p:sp>
        <p:nvSpPr>
          <p:cNvPr id="3" name="Content Placeholder 2"/>
          <p:cNvSpPr>
            <a:spLocks noGrp="1"/>
          </p:cNvSpPr>
          <p:nvPr>
            <p:ph idx="1"/>
          </p:nvPr>
        </p:nvSpPr>
        <p:spPr/>
        <p:txBody>
          <a:bodyPr>
            <a:normAutofit/>
          </a:bodyPr>
          <a:lstStyle/>
          <a:p>
            <a:r>
              <a:rPr lang="en-US" u="sng" dirty="0"/>
              <a:t>Key Initiatives</a:t>
            </a:r>
            <a:endParaRPr lang="en-US" dirty="0"/>
          </a:p>
          <a:p>
            <a:r>
              <a:rPr lang="en-US" dirty="0"/>
              <a:t>Continue to develop a robust and accessible digital collections repository that effectively gathers and promotes the scholarship and digital collections produced by the university community</a:t>
            </a:r>
          </a:p>
          <a:p>
            <a:r>
              <a:rPr lang="en-US" u="sng" dirty="0"/>
              <a:t>Specific Projects &amp; Activities</a:t>
            </a:r>
            <a:endParaRPr lang="en-US" dirty="0"/>
          </a:p>
          <a:p>
            <a:r>
              <a:rPr lang="en-US" dirty="0"/>
              <a:t>Digitize and add 40,000 objects to the Digital Collections Repositories</a:t>
            </a:r>
          </a:p>
          <a:p>
            <a:endParaRPr lang="en-US" dirty="0"/>
          </a:p>
        </p:txBody>
      </p:sp>
    </p:spTree>
    <p:extLst>
      <p:ext uri="{BB962C8B-B14F-4D97-AF65-F5344CB8AC3E}">
        <p14:creationId xmlns:p14="http://schemas.microsoft.com/office/powerpoint/2010/main" val="57799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Digitize and add 40,000 objects </a:t>
            </a:r>
            <a:r>
              <a:rPr lang="en-US" sz="2000" dirty="0" smtClean="0"/>
              <a:t>in FY15</a:t>
            </a:r>
            <a:r>
              <a:rPr lang="en-US" sz="2000" dirty="0"/>
              <a:t/>
            </a:r>
            <a:br>
              <a:rPr lang="en-US" sz="2000" dirty="0"/>
            </a:br>
            <a:r>
              <a:rPr lang="en-US" sz="2000" u="sng" dirty="0"/>
              <a:t>Additional Detail for Year 3</a:t>
            </a:r>
            <a:endParaRPr lang="en-US" sz="2000" dirty="0"/>
          </a:p>
        </p:txBody>
      </p:sp>
      <p:sp>
        <p:nvSpPr>
          <p:cNvPr id="3" name="Content Placeholder 2"/>
          <p:cNvSpPr>
            <a:spLocks noGrp="1"/>
          </p:cNvSpPr>
          <p:nvPr>
            <p:ph idx="1"/>
          </p:nvPr>
        </p:nvSpPr>
        <p:spPr/>
        <p:txBody>
          <a:bodyPr>
            <a:normAutofit/>
          </a:bodyPr>
          <a:lstStyle/>
          <a:p>
            <a:r>
              <a:rPr lang="en-US" dirty="0"/>
              <a:t>The Digital &amp; Web Services department plans to begin full production mode in FY15 and work on projects in and outside the Library. </a:t>
            </a:r>
            <a:endParaRPr lang="en-US" dirty="0" smtClean="0"/>
          </a:p>
          <a:p>
            <a:pPr marL="0" indent="0">
              <a:buNone/>
            </a:pPr>
            <a:endParaRPr lang="en-US" dirty="0" smtClean="0"/>
          </a:p>
          <a:p>
            <a:r>
              <a:rPr lang="en-US" dirty="0" smtClean="0"/>
              <a:t>Jeremy </a:t>
            </a:r>
            <a:r>
              <a:rPr lang="en-US" dirty="0"/>
              <a:t>has already completed a major project with the University Archives scanning the </a:t>
            </a:r>
            <a:r>
              <a:rPr lang="en-US" dirty="0">
                <a:effectLst>
                  <a:outerShdw blurRad="38100" dist="38100" dir="2700000" algn="tl">
                    <a:srgbClr val="000000">
                      <a:alpha val="43137"/>
                    </a:srgbClr>
                  </a:outerShdw>
                </a:effectLst>
              </a:rPr>
              <a:t>University Undergraduate Catalog </a:t>
            </a:r>
            <a:r>
              <a:rPr lang="en-US" dirty="0"/>
              <a:t>from </a:t>
            </a:r>
            <a:r>
              <a:rPr lang="en-US" dirty="0">
                <a:effectLst>
                  <a:outerShdw blurRad="38100" dist="38100" dir="2700000" algn="tl">
                    <a:srgbClr val="000000">
                      <a:alpha val="43137"/>
                    </a:srgbClr>
                  </a:outerShdw>
                </a:effectLst>
              </a:rPr>
              <a:t>1904- 2006</a:t>
            </a:r>
            <a:r>
              <a:rPr lang="en-US" dirty="0"/>
              <a:t>, encompassing more than </a:t>
            </a:r>
            <a:r>
              <a:rPr lang="en-US" dirty="0">
                <a:effectLst>
                  <a:outerShdw blurRad="38100" dist="38100" dir="2700000" algn="tl">
                    <a:srgbClr val="000000">
                      <a:alpha val="43137"/>
                    </a:srgbClr>
                  </a:outerShdw>
                </a:effectLst>
              </a:rPr>
              <a:t>16,000</a:t>
            </a:r>
            <a:r>
              <a:rPr lang="en-US" dirty="0"/>
              <a:t> </a:t>
            </a:r>
            <a:r>
              <a:rPr lang="en-US" dirty="0">
                <a:effectLst>
                  <a:outerShdw blurRad="38100" dist="38100" dir="2700000" algn="tl">
                    <a:srgbClr val="000000">
                      <a:alpha val="43137"/>
                    </a:srgbClr>
                  </a:outerShdw>
                </a:effectLst>
              </a:rPr>
              <a:t>images</a:t>
            </a:r>
            <a:r>
              <a:rPr lang="en-US" dirty="0" smtClean="0"/>
              <a:t>. </a:t>
            </a:r>
            <a:r>
              <a:rPr lang="en-US" dirty="0"/>
              <a:t>The collection is now available on the Digital Collection site</a:t>
            </a:r>
            <a:r>
              <a:rPr lang="en-US" dirty="0" smtClean="0"/>
              <a:t>.</a:t>
            </a:r>
          </a:p>
          <a:p>
            <a:pPr marL="0" indent="0">
              <a:buNone/>
            </a:pP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533400"/>
            <a:ext cx="3820601" cy="5924840"/>
          </a:xfrm>
          <a:prstGeom prst="rect">
            <a:avLst/>
          </a:prstGeom>
        </p:spPr>
      </p:pic>
    </p:spTree>
    <p:extLst>
      <p:ext uri="{BB962C8B-B14F-4D97-AF65-F5344CB8AC3E}">
        <p14:creationId xmlns:p14="http://schemas.microsoft.com/office/powerpoint/2010/main" val="64251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Digitize and add 40,000 objects in FY15</a:t>
            </a:r>
            <a:br>
              <a:rPr lang="en-US" sz="2000" dirty="0"/>
            </a:br>
            <a:r>
              <a:rPr lang="en-US" sz="2000" u="sng" dirty="0"/>
              <a:t>Additional Detail for Year 3</a:t>
            </a:r>
            <a:endParaRPr lang="en-US" sz="2000" dirty="0"/>
          </a:p>
        </p:txBody>
      </p:sp>
      <p:sp>
        <p:nvSpPr>
          <p:cNvPr id="3" name="Content Placeholder 2"/>
          <p:cNvSpPr>
            <a:spLocks noGrp="1"/>
          </p:cNvSpPr>
          <p:nvPr>
            <p:ph idx="1"/>
          </p:nvPr>
        </p:nvSpPr>
        <p:spPr/>
        <p:txBody>
          <a:bodyPr/>
          <a:lstStyle/>
          <a:p>
            <a:r>
              <a:rPr lang="en-US" dirty="0"/>
              <a:t>The Digital &amp; Web Services department just acquired a state of the art high resolution digital photography setup. </a:t>
            </a:r>
            <a:r>
              <a:rPr lang="en-US" dirty="0" smtClean="0"/>
              <a:t>Our new equipment </a:t>
            </a:r>
            <a:r>
              <a:rPr lang="en-US" dirty="0"/>
              <a:t>consists of</a:t>
            </a:r>
            <a:r>
              <a:rPr lang="en-US" dirty="0" smtClean="0"/>
              <a:t>:</a:t>
            </a:r>
            <a:endParaRPr lang="en-US" dirty="0"/>
          </a:p>
          <a:p>
            <a:r>
              <a:rPr lang="en-US" dirty="0"/>
              <a:t>Phase One IQ180 digital back with 80 megapixel </a:t>
            </a:r>
            <a:r>
              <a:rPr lang="en-US" dirty="0" smtClean="0"/>
              <a:t>resolution</a:t>
            </a:r>
          </a:p>
          <a:p>
            <a:r>
              <a:rPr lang="en-US" dirty="0" smtClean="0"/>
              <a:t>Phase </a:t>
            </a:r>
            <a:r>
              <a:rPr lang="en-US" dirty="0"/>
              <a:t>One  645DF+ </a:t>
            </a:r>
            <a:r>
              <a:rPr lang="en-US" dirty="0" smtClean="0"/>
              <a:t>camera</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912" y="3886200"/>
            <a:ext cx="4004175" cy="2629408"/>
          </a:xfrm>
          <a:prstGeom prst="rect">
            <a:avLst/>
          </a:prstGeom>
        </p:spPr>
      </p:pic>
    </p:spTree>
    <p:extLst>
      <p:ext uri="{BB962C8B-B14F-4D97-AF65-F5344CB8AC3E}">
        <p14:creationId xmlns:p14="http://schemas.microsoft.com/office/powerpoint/2010/main" val="1352114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Digitize and add 40,000 objects in FY15</a:t>
            </a:r>
            <a:br>
              <a:rPr lang="en-US" sz="2000" dirty="0"/>
            </a:br>
            <a:r>
              <a:rPr lang="en-US" sz="2000" u="sng" dirty="0"/>
              <a:t>Additional Detail for Year 3</a:t>
            </a:r>
            <a:endParaRPr lang="en-US" sz="2000" dirty="0"/>
          </a:p>
        </p:txBody>
      </p:sp>
      <p:sp>
        <p:nvSpPr>
          <p:cNvPr id="3" name="Content Placeholder 2"/>
          <p:cNvSpPr>
            <a:spLocks noGrp="1"/>
          </p:cNvSpPr>
          <p:nvPr>
            <p:ph idx="1"/>
          </p:nvPr>
        </p:nvSpPr>
        <p:spPr/>
        <p:txBody>
          <a:bodyPr/>
          <a:lstStyle/>
          <a:p>
            <a:r>
              <a:rPr lang="en-US" dirty="0" smtClean="0"/>
              <a:t>Digital </a:t>
            </a:r>
            <a:r>
              <a:rPr lang="en-US" dirty="0"/>
              <a:t>Transitions </a:t>
            </a:r>
            <a:r>
              <a:rPr lang="en-US" dirty="0" err="1"/>
              <a:t>Rcam</a:t>
            </a:r>
            <a:r>
              <a:rPr lang="en-US" dirty="0"/>
              <a:t> Reprographic Camera with 72mm SES </a:t>
            </a:r>
            <a:r>
              <a:rPr lang="en-US" dirty="0" smtClean="0"/>
              <a:t>lens</a:t>
            </a:r>
          </a:p>
          <a:p>
            <a:r>
              <a:rPr lang="en-US" dirty="0" smtClean="0"/>
              <a:t>DT </a:t>
            </a:r>
            <a:r>
              <a:rPr lang="en-US" dirty="0"/>
              <a:t>RG3040 Reprographic System</a:t>
            </a:r>
            <a:r>
              <a:rPr lang="en-US" dirty="0" smtClean="0"/>
              <a:t>.</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657600"/>
            <a:ext cx="2502408" cy="22157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590800"/>
            <a:ext cx="1537658" cy="3553361"/>
          </a:xfrm>
          <a:prstGeom prst="rect">
            <a:avLst/>
          </a:prstGeom>
        </p:spPr>
      </p:pic>
    </p:spTree>
    <p:extLst>
      <p:ext uri="{BB962C8B-B14F-4D97-AF65-F5344CB8AC3E}">
        <p14:creationId xmlns:p14="http://schemas.microsoft.com/office/powerpoint/2010/main" val="427227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800" dirty="0" smtClean="0"/>
              <a:t>Digitization projects for FY15</a:t>
            </a:r>
            <a:endParaRPr lang="en-US" sz="4800" dirty="0"/>
          </a:p>
        </p:txBody>
      </p:sp>
    </p:spTree>
    <p:extLst>
      <p:ext uri="{BB962C8B-B14F-4D97-AF65-F5344CB8AC3E}">
        <p14:creationId xmlns:p14="http://schemas.microsoft.com/office/powerpoint/2010/main" val="1534039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Autofit/>
          </a:bodyPr>
          <a:lstStyle/>
          <a:p>
            <a:pPr algn="ctr"/>
            <a:r>
              <a:rPr lang="en-US" sz="4400" dirty="0" smtClean="0"/>
              <a:t>Strategic Operational Plans </a:t>
            </a:r>
            <a:br>
              <a:rPr lang="en-US" sz="4400" dirty="0" smtClean="0"/>
            </a:br>
            <a:r>
              <a:rPr lang="en-US" sz="4400" dirty="0" smtClean="0"/>
              <a:t>and Cooperation </a:t>
            </a:r>
            <a:endParaRPr lang="en-US" sz="4400" dirty="0"/>
          </a:p>
        </p:txBody>
      </p:sp>
      <p:pic>
        <p:nvPicPr>
          <p:cNvPr id="3076" name="Picture 4" descr="C:\Users\R_U15\Desktop\CDSStrategicPlan\rowing%20cover%20ic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2506294"/>
            <a:ext cx="4191000" cy="26417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43200" y="5623099"/>
            <a:ext cx="3462230" cy="646331"/>
          </a:xfrm>
          <a:prstGeom prst="rect">
            <a:avLst/>
          </a:prstGeom>
          <a:noFill/>
        </p:spPr>
        <p:txBody>
          <a:bodyPr wrap="none" rtlCol="0">
            <a:spAutoFit/>
          </a:bodyPr>
          <a:lstStyle/>
          <a:p>
            <a:pPr algn="ctr"/>
            <a:r>
              <a:rPr lang="en-US" dirty="0" smtClean="0"/>
              <a:t>Staff, Other Divisions</a:t>
            </a:r>
          </a:p>
          <a:p>
            <a:r>
              <a:rPr lang="en-US" dirty="0" smtClean="0"/>
              <a:t>External University Departments</a:t>
            </a:r>
            <a:endParaRPr lang="en-US" dirty="0"/>
          </a:p>
        </p:txBody>
      </p:sp>
    </p:spTree>
    <p:extLst>
      <p:ext uri="{BB962C8B-B14F-4D97-AF65-F5344CB8AC3E}">
        <p14:creationId xmlns:p14="http://schemas.microsoft.com/office/powerpoint/2010/main" val="1234579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Digitize and add 40,000 objects in FY15</a:t>
            </a:r>
            <a:br>
              <a:rPr lang="en-US" sz="2000" dirty="0"/>
            </a:br>
            <a:r>
              <a:rPr lang="en-US" sz="2000" u="sng" dirty="0"/>
              <a:t>Additional Detail for Year 3</a:t>
            </a:r>
            <a:endParaRPr lang="en-US" sz="2000" dirty="0"/>
          </a:p>
        </p:txBody>
      </p:sp>
      <p:sp>
        <p:nvSpPr>
          <p:cNvPr id="3" name="Content Placeholder 2"/>
          <p:cNvSpPr>
            <a:spLocks noGrp="1"/>
          </p:cNvSpPr>
          <p:nvPr>
            <p:ph idx="1"/>
          </p:nvPr>
        </p:nvSpPr>
        <p:spPr/>
        <p:txBody>
          <a:bodyPr>
            <a:normAutofit/>
          </a:bodyPr>
          <a:lstStyle/>
          <a:p>
            <a:r>
              <a:rPr lang="en-US" dirty="0" smtClean="0"/>
              <a:t>Digitize </a:t>
            </a:r>
            <a:r>
              <a:rPr lang="en-US" dirty="0" err="1" smtClean="0"/>
              <a:t>Pedagog</a:t>
            </a:r>
            <a:r>
              <a:rPr lang="en-US" dirty="0" smtClean="0"/>
              <a:t>. </a:t>
            </a:r>
            <a:r>
              <a:rPr lang="en-US" dirty="0"/>
              <a:t>It spans 1904-1999 and at </a:t>
            </a:r>
            <a:r>
              <a:rPr lang="en-US" dirty="0" smtClean="0"/>
              <a:t>completion </a:t>
            </a:r>
            <a:r>
              <a:rPr lang="en-US" dirty="0"/>
              <a:t>it will consist of around 30,000 digital images</a:t>
            </a:r>
            <a:r>
              <a:rPr lang="en-US" dirty="0" smtClean="0"/>
              <a:t>. We expect to be able to complete it by the end of FY15</a:t>
            </a:r>
          </a:p>
          <a:p>
            <a:endParaRPr lang="en-US" dirty="0" smtClean="0"/>
          </a:p>
          <a:p>
            <a:r>
              <a:rPr lang="en-US" dirty="0"/>
              <a:t>Digitize R.H. Bing </a:t>
            </a:r>
            <a:r>
              <a:rPr lang="en-US" dirty="0" smtClean="0"/>
              <a:t>Collection - Bing is a distinguished alumni and also was a professor at UT-Austin. The Mathematics department wants to do an exhibit for an up coming event celebrating him.</a:t>
            </a:r>
          </a:p>
          <a:p>
            <a:endParaRPr lang="en-US"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04496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Digitize and add 40,000 objects in FY15</a:t>
            </a:r>
            <a:br>
              <a:rPr lang="en-US" sz="2000" dirty="0"/>
            </a:br>
            <a:r>
              <a:rPr lang="en-US" sz="2000" u="sng" dirty="0"/>
              <a:t>Additional Detail for Year 3</a:t>
            </a:r>
            <a:endParaRPr lang="en-US" sz="2000" dirty="0"/>
          </a:p>
        </p:txBody>
      </p:sp>
      <p:sp>
        <p:nvSpPr>
          <p:cNvPr id="3" name="Content Placeholder 2"/>
          <p:cNvSpPr>
            <a:spLocks noGrp="1"/>
          </p:cNvSpPr>
          <p:nvPr>
            <p:ph idx="1"/>
          </p:nvPr>
        </p:nvSpPr>
        <p:spPr/>
        <p:txBody>
          <a:bodyPr>
            <a:normAutofit/>
          </a:bodyPr>
          <a:lstStyle/>
          <a:p>
            <a:r>
              <a:rPr lang="en-US" dirty="0" smtClean="0"/>
              <a:t>Digitize </a:t>
            </a:r>
            <a:r>
              <a:rPr lang="en-US" dirty="0" err="1"/>
              <a:t>Pedagog</a:t>
            </a:r>
            <a:r>
              <a:rPr lang="en-US" dirty="0"/>
              <a:t> Negative </a:t>
            </a:r>
            <a:r>
              <a:rPr lang="en-US" dirty="0" smtClean="0"/>
              <a:t>Collection</a:t>
            </a:r>
            <a:r>
              <a:rPr lang="en-US" dirty="0"/>
              <a:t> </a:t>
            </a:r>
            <a:r>
              <a:rPr lang="en-US" dirty="0" smtClean="0"/>
              <a:t>– Several boxes of unlabeled negatives were discovered that are related to production of the </a:t>
            </a:r>
            <a:r>
              <a:rPr lang="en-US" dirty="0" err="1" smtClean="0"/>
              <a:t>Pedagogs</a:t>
            </a:r>
            <a:r>
              <a:rPr lang="en-US" dirty="0" smtClean="0"/>
              <a:t> during the 60’s and 70’s. Many may predate the University News service and may contain important or useful images.</a:t>
            </a:r>
          </a:p>
          <a:p>
            <a:pPr marL="0" indent="0">
              <a:buNone/>
            </a:pPr>
            <a:endParaRPr lang="en-US" dirty="0" smtClean="0"/>
          </a:p>
          <a:p>
            <a:pPr marL="0" indent="0">
              <a:buNone/>
            </a:pPr>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218286"/>
            <a:ext cx="4902200" cy="4961026"/>
          </a:xfrm>
          <a:prstGeom prst="rect">
            <a:avLst/>
          </a:prstGeom>
        </p:spPr>
      </p:pic>
    </p:spTree>
    <p:extLst>
      <p:ext uri="{BB962C8B-B14F-4D97-AF65-F5344CB8AC3E}">
        <p14:creationId xmlns:p14="http://schemas.microsoft.com/office/powerpoint/2010/main" val="328330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Digitize and add 40,000 objects in FY15</a:t>
            </a:r>
            <a:br>
              <a:rPr lang="en-US" sz="2000" dirty="0"/>
            </a:br>
            <a:r>
              <a:rPr lang="en-US" sz="2000" u="sng" dirty="0"/>
              <a:t>Additional Detail for Year 3</a:t>
            </a:r>
            <a:endParaRPr lang="en-US" sz="2000" dirty="0"/>
          </a:p>
        </p:txBody>
      </p:sp>
      <p:sp>
        <p:nvSpPr>
          <p:cNvPr id="3" name="Content Placeholder 2"/>
          <p:cNvSpPr>
            <a:spLocks noGrp="1"/>
          </p:cNvSpPr>
          <p:nvPr>
            <p:ph idx="1"/>
          </p:nvPr>
        </p:nvSpPr>
        <p:spPr/>
        <p:txBody>
          <a:bodyPr>
            <a:normAutofit/>
          </a:bodyPr>
          <a:lstStyle/>
          <a:p>
            <a:r>
              <a:rPr lang="en-US" dirty="0" smtClean="0"/>
              <a:t>Digitize </a:t>
            </a:r>
            <a:r>
              <a:rPr lang="en-US" dirty="0"/>
              <a:t>Center for Archeological Studies Tom Miller Collection (1 box</a:t>
            </a:r>
            <a:r>
              <a:rPr lang="en-US" dirty="0" smtClean="0"/>
              <a:t>). </a:t>
            </a:r>
            <a:r>
              <a:rPr lang="en-US" dirty="0"/>
              <a:t>The CAS contains many materials in need of preservation through digitization. The Tom Miller collection would be the first of, hopefully, many collaborations. </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74825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Projects</a:t>
            </a:r>
            <a:endParaRPr lang="en-US" dirty="0"/>
          </a:p>
        </p:txBody>
      </p:sp>
      <p:sp>
        <p:nvSpPr>
          <p:cNvPr id="3" name="Content Placeholder 2"/>
          <p:cNvSpPr>
            <a:spLocks noGrp="1"/>
          </p:cNvSpPr>
          <p:nvPr>
            <p:ph idx="1"/>
          </p:nvPr>
        </p:nvSpPr>
        <p:spPr/>
        <p:txBody>
          <a:bodyPr/>
          <a:lstStyle/>
          <a:p>
            <a:r>
              <a:rPr lang="en-US" dirty="0" smtClean="0"/>
              <a:t>Faculty Digitization Services</a:t>
            </a:r>
          </a:p>
          <a:p>
            <a:pPr marL="0" indent="0">
              <a:buNone/>
            </a:pPr>
            <a:r>
              <a:rPr lang="en-US" dirty="0"/>
              <a:t> </a:t>
            </a:r>
            <a:r>
              <a:rPr lang="en-US" dirty="0" smtClean="0"/>
              <a:t>Allow faculty to submit applications for digitization of primary source research materials.</a:t>
            </a:r>
          </a:p>
          <a:p>
            <a:pPr marL="0" indent="0">
              <a:buNone/>
            </a:pPr>
            <a:endParaRPr lang="en-US" dirty="0"/>
          </a:p>
          <a:p>
            <a:r>
              <a:rPr lang="en-US" dirty="0" smtClean="0"/>
              <a:t>The Wittliff  Collections</a:t>
            </a:r>
          </a:p>
          <a:p>
            <a:pPr marL="0" indent="0">
              <a:buNone/>
            </a:pPr>
            <a:r>
              <a:rPr lang="en-US" dirty="0" smtClean="0"/>
              <a:t>Austin </a:t>
            </a:r>
            <a:r>
              <a:rPr lang="en-US" dirty="0"/>
              <a:t>Music Posters, Austin Film </a:t>
            </a:r>
            <a:r>
              <a:rPr lang="en-US" dirty="0" smtClean="0"/>
              <a:t>Festival, UT Press Book Series, Wittliff Gallery</a:t>
            </a:r>
            <a:endParaRPr lang="en-US" dirty="0"/>
          </a:p>
          <a:p>
            <a:pPr marL="0" indent="0">
              <a:buNone/>
            </a:pPr>
            <a:endParaRPr lang="en-US" dirty="0"/>
          </a:p>
        </p:txBody>
      </p:sp>
    </p:spTree>
    <p:extLst>
      <p:ext uri="{BB962C8B-B14F-4D97-AF65-F5344CB8AC3E}">
        <p14:creationId xmlns:p14="http://schemas.microsoft.com/office/powerpoint/2010/main" val="3470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Projects</a:t>
            </a:r>
            <a:endParaRPr lang="en-US" dirty="0"/>
          </a:p>
        </p:txBody>
      </p:sp>
      <p:sp>
        <p:nvSpPr>
          <p:cNvPr id="3" name="Content Placeholder 2"/>
          <p:cNvSpPr>
            <a:spLocks noGrp="1"/>
          </p:cNvSpPr>
          <p:nvPr>
            <p:ph idx="1"/>
          </p:nvPr>
        </p:nvSpPr>
        <p:spPr/>
        <p:txBody>
          <a:bodyPr/>
          <a:lstStyle/>
          <a:p>
            <a:r>
              <a:rPr lang="en-US" dirty="0" smtClean="0"/>
              <a:t>University Archives</a:t>
            </a:r>
          </a:p>
          <a:p>
            <a:pPr marL="0" indent="0">
              <a:buNone/>
            </a:pPr>
            <a:r>
              <a:rPr lang="en-US" dirty="0"/>
              <a:t> </a:t>
            </a:r>
            <a:r>
              <a:rPr lang="en-US" dirty="0" smtClean="0"/>
              <a:t>San Marcos Springs, Burleson Mills Tract, Aquarena, Meadows Center, Presidential Papers, President’s Reports to the Board of Regents, Commencement Programs, Oral History Collection, Graduate Catalogs</a:t>
            </a:r>
          </a:p>
          <a:p>
            <a:pPr marL="0" indent="0">
              <a:buNone/>
            </a:pPr>
            <a:endParaRPr lang="en-US" dirty="0"/>
          </a:p>
          <a:p>
            <a:r>
              <a:rPr lang="en-US" dirty="0" smtClean="0"/>
              <a:t>San Marcos Public </a:t>
            </a:r>
          </a:p>
          <a:p>
            <a:pPr marL="0" indent="0">
              <a:buNone/>
            </a:pPr>
            <a:r>
              <a:rPr lang="en-US" dirty="0" smtClean="0"/>
              <a:t>Collaborate with University Archives on SMPL local history collections</a:t>
            </a:r>
            <a:endParaRPr lang="en-US" dirty="0"/>
          </a:p>
          <a:p>
            <a:pPr marL="0" indent="0">
              <a:buNone/>
            </a:pPr>
            <a:endParaRPr lang="en-US" dirty="0"/>
          </a:p>
        </p:txBody>
      </p:sp>
    </p:spTree>
    <p:extLst>
      <p:ext uri="{BB962C8B-B14F-4D97-AF65-F5344CB8AC3E}">
        <p14:creationId xmlns:p14="http://schemas.microsoft.com/office/powerpoint/2010/main" val="310562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Cataloging &amp; Metadata Services Department</a:t>
            </a:r>
            <a:endParaRPr lang="en-US" dirty="0"/>
          </a:p>
        </p:txBody>
      </p:sp>
      <p:sp>
        <p:nvSpPr>
          <p:cNvPr id="3" name="Subtitle 2"/>
          <p:cNvSpPr>
            <a:spLocks noGrp="1"/>
          </p:cNvSpPr>
          <p:nvPr>
            <p:ph type="subTitle" idx="1"/>
          </p:nvPr>
        </p:nvSpPr>
        <p:spPr/>
        <p:txBody>
          <a:bodyPr/>
          <a:lstStyle/>
          <a:p>
            <a:r>
              <a:rPr lang="en-US" dirty="0" smtClean="0"/>
              <a:t>Strategic goals for the upcoming year</a:t>
            </a:r>
            <a:endParaRPr lang="en-US" dirty="0"/>
          </a:p>
        </p:txBody>
      </p:sp>
    </p:spTree>
    <p:extLst>
      <p:ext uri="{BB962C8B-B14F-4D97-AF65-F5344CB8AC3E}">
        <p14:creationId xmlns:p14="http://schemas.microsoft.com/office/powerpoint/2010/main" val="5755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r>
              <a:rPr lang="en-US" dirty="0" smtClean="0"/>
              <a:t>Catalog the Entire Federal Documents Collection – FY2015</a:t>
            </a:r>
            <a:endParaRPr lang="en-US" dirty="0"/>
          </a:p>
        </p:txBody>
      </p:sp>
      <p:sp>
        <p:nvSpPr>
          <p:cNvPr id="3" name="Content Placeholder 2"/>
          <p:cNvSpPr>
            <a:spLocks noGrp="1"/>
          </p:cNvSpPr>
          <p:nvPr>
            <p:ph idx="1"/>
          </p:nvPr>
        </p:nvSpPr>
        <p:spPr>
          <a:xfrm>
            <a:off x="457200" y="1447800"/>
            <a:ext cx="8229600" cy="4876800"/>
          </a:xfrm>
        </p:spPr>
        <p:txBody>
          <a:bodyPr/>
          <a:lstStyle/>
          <a:p>
            <a:pPr marL="0" indent="0">
              <a:buNone/>
            </a:pPr>
            <a:r>
              <a:rPr lang="en-US" dirty="0" smtClean="0"/>
              <a:t>Catalog the entire</a:t>
            </a:r>
          </a:p>
          <a:p>
            <a:pPr marL="0" indent="0">
              <a:buNone/>
            </a:pPr>
            <a:r>
              <a:rPr lang="en-US" dirty="0"/>
              <a:t>f</a:t>
            </a:r>
            <a:r>
              <a:rPr lang="en-US" dirty="0" smtClean="0"/>
              <a:t>ederal </a:t>
            </a:r>
            <a:r>
              <a:rPr lang="en-US" b="1" i="1" dirty="0" smtClean="0"/>
              <a:t>Defense </a:t>
            </a:r>
          </a:p>
          <a:p>
            <a:pPr marL="0" indent="0">
              <a:buNone/>
            </a:pPr>
            <a:r>
              <a:rPr lang="en-US" b="1" i="1" dirty="0" smtClean="0"/>
              <a:t>Department</a:t>
            </a:r>
          </a:p>
          <a:p>
            <a:pPr marL="0" indent="0">
              <a:buNone/>
            </a:pPr>
            <a:r>
              <a:rPr lang="en-US" dirty="0" smtClean="0"/>
              <a:t>Collection, </a:t>
            </a:r>
          </a:p>
          <a:p>
            <a:pPr marL="0" indent="0">
              <a:buNone/>
            </a:pPr>
            <a:r>
              <a:rPr lang="en-US" dirty="0"/>
              <a:t>a</a:t>
            </a:r>
            <a:r>
              <a:rPr lang="en-US" dirty="0" smtClean="0"/>
              <a:t>pproximately:</a:t>
            </a:r>
          </a:p>
          <a:p>
            <a:pPr marL="0" indent="0">
              <a:buNone/>
            </a:pPr>
            <a:r>
              <a:rPr lang="en-US" sz="4800" dirty="0" smtClean="0"/>
              <a:t>23,400</a:t>
            </a:r>
            <a:r>
              <a:rPr lang="en-US" dirty="0" smtClean="0"/>
              <a:t> </a:t>
            </a:r>
            <a:r>
              <a:rPr lang="en-US" sz="2000" dirty="0" smtClean="0"/>
              <a:t>volumes</a:t>
            </a:r>
          </a:p>
        </p:txBody>
      </p:sp>
      <p:pic>
        <p:nvPicPr>
          <p:cNvPr id="1026" name="3DA96A03-3BA7-4A28-9A72-2E3957140AAC" descr="AF07AAA7-1FD0-413A-9263-7FB4CE5B7D1F@l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447800"/>
            <a:ext cx="5501857"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952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smtClean="0"/>
              <a:t>More Federal Cataloging …</a:t>
            </a:r>
            <a:endParaRPr lang="en-US" dirty="0"/>
          </a:p>
        </p:txBody>
      </p:sp>
      <p:sp>
        <p:nvSpPr>
          <p:cNvPr id="3" name="Content Placeholder 2"/>
          <p:cNvSpPr>
            <a:spLocks noGrp="1"/>
          </p:cNvSpPr>
          <p:nvPr>
            <p:ph idx="1"/>
          </p:nvPr>
        </p:nvSpPr>
        <p:spPr>
          <a:xfrm>
            <a:off x="152400" y="990600"/>
            <a:ext cx="8763000" cy="5334000"/>
          </a:xfrm>
        </p:spPr>
        <p:txBody>
          <a:bodyPr>
            <a:normAutofit/>
          </a:bodyPr>
          <a:lstStyle/>
          <a:p>
            <a:pPr marL="0" indent="0">
              <a:buNone/>
            </a:pPr>
            <a:r>
              <a:rPr lang="en-US" sz="2000" dirty="0"/>
              <a:t>Complete the </a:t>
            </a:r>
            <a:r>
              <a:rPr lang="en-US" sz="2400" b="1" i="1" dirty="0" smtClean="0"/>
              <a:t>map</a:t>
            </a:r>
          </a:p>
          <a:p>
            <a:pPr marL="0" indent="0">
              <a:buNone/>
            </a:pPr>
            <a:r>
              <a:rPr lang="en-US" sz="2400" b="1" i="1" dirty="0" smtClean="0"/>
              <a:t>collection</a:t>
            </a:r>
            <a:r>
              <a:rPr lang="en-US" sz="2400" dirty="0" smtClean="0"/>
              <a:t> </a:t>
            </a:r>
            <a:r>
              <a:rPr lang="en-US" sz="2000" dirty="0" smtClean="0"/>
              <a:t>cataloging</a:t>
            </a:r>
          </a:p>
          <a:p>
            <a:pPr marL="0" indent="0">
              <a:buNone/>
            </a:pPr>
            <a:r>
              <a:rPr lang="en-US" sz="2000" dirty="0" smtClean="0"/>
              <a:t>project:</a:t>
            </a:r>
          </a:p>
          <a:p>
            <a:pPr marL="0" indent="0">
              <a:buNone/>
            </a:pPr>
            <a:r>
              <a:rPr lang="en-US" sz="2000" dirty="0" smtClean="0"/>
              <a:t>ca. </a:t>
            </a:r>
            <a:r>
              <a:rPr lang="en-US" sz="2400" b="1" dirty="0" smtClean="0"/>
              <a:t>4,000</a:t>
            </a:r>
            <a:r>
              <a:rPr lang="en-US" sz="2000" dirty="0" smtClean="0"/>
              <a:t> maps</a:t>
            </a:r>
            <a:endParaRPr lang="en-US" sz="2000" dirty="0"/>
          </a:p>
          <a:p>
            <a:pPr marL="0" indent="0">
              <a:buNone/>
            </a:pPr>
            <a:endParaRPr lang="en-US" dirty="0"/>
          </a:p>
          <a:p>
            <a:endParaRPr lang="en-US" dirty="0" smtClean="0"/>
          </a:p>
          <a:p>
            <a:endParaRPr lang="en-US" dirty="0" smtClean="0"/>
          </a:p>
          <a:p>
            <a:pPr marL="2011680" lvl="7" indent="0">
              <a:buNone/>
            </a:pPr>
            <a:endParaRPr lang="en-US" dirty="0" smtClean="0"/>
          </a:p>
          <a:p>
            <a:pPr marL="2011680" lvl="7" indent="0">
              <a:buNone/>
            </a:pPr>
            <a:r>
              <a:rPr lang="en-US" dirty="0"/>
              <a:t>	</a:t>
            </a:r>
            <a:r>
              <a:rPr lang="en-US" dirty="0" smtClean="0"/>
              <a:t>									</a:t>
            </a:r>
            <a:r>
              <a:rPr lang="en-US" sz="2000" dirty="0" smtClean="0"/>
              <a:t>Complete the </a:t>
            </a:r>
            <a:r>
              <a:rPr lang="en-US" sz="2000" b="1" i="1" dirty="0" smtClean="0"/>
              <a:t>Geological 				Survey Bulletin</a:t>
            </a:r>
            <a:r>
              <a:rPr lang="en-US" sz="2000" dirty="0" smtClean="0"/>
              <a:t> cataloging 				project: </a:t>
            </a:r>
            <a:r>
              <a:rPr lang="en-US" sz="2000" dirty="0" err="1" smtClean="0"/>
              <a:t>SuDoc</a:t>
            </a:r>
            <a:r>
              <a:rPr lang="en-US" sz="2000" dirty="0" smtClean="0"/>
              <a:t> I19.3</a:t>
            </a:r>
          </a:p>
          <a:p>
            <a:pPr marL="2011680" lvl="7" indent="0">
              <a:buNone/>
            </a:pPr>
            <a:r>
              <a:rPr lang="en-US" sz="2000" dirty="0"/>
              <a:t>	</a:t>
            </a:r>
            <a:r>
              <a:rPr lang="en-US" sz="2000" dirty="0" smtClean="0"/>
              <a:t>		approximately </a:t>
            </a:r>
            <a:r>
              <a:rPr lang="en-US" sz="2800" b="1" dirty="0" smtClean="0"/>
              <a:t>700</a:t>
            </a:r>
            <a:r>
              <a:rPr lang="en-US" sz="2000" dirty="0" smtClean="0"/>
              <a:t> volumes</a:t>
            </a:r>
            <a:endParaRPr lang="en-US" sz="2000" dirty="0"/>
          </a:p>
          <a:p>
            <a:endParaRPr lang="en-US" dirty="0" smtClean="0"/>
          </a:p>
          <a:p>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90600"/>
            <a:ext cx="389413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4038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70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a:bodyPr>
          <a:lstStyle/>
          <a:p>
            <a:r>
              <a:rPr lang="en-US" sz="4800" dirty="0" err="1" smtClean="0"/>
              <a:t>HathiTrust</a:t>
            </a:r>
            <a:r>
              <a:rPr lang="en-US" sz="4800" dirty="0" smtClean="0"/>
              <a:t> Membership</a:t>
            </a:r>
            <a:endParaRPr lang="en-US" sz="4800" dirty="0"/>
          </a:p>
        </p:txBody>
      </p:sp>
      <p:sp>
        <p:nvSpPr>
          <p:cNvPr id="3" name="Content Placeholder 2"/>
          <p:cNvSpPr>
            <a:spLocks noGrp="1"/>
          </p:cNvSpPr>
          <p:nvPr>
            <p:ph idx="1"/>
          </p:nvPr>
        </p:nvSpPr>
        <p:spPr/>
        <p:txBody>
          <a:bodyPr>
            <a:normAutofit fontScale="92500" lnSpcReduction="10000"/>
          </a:bodyPr>
          <a:lstStyle/>
          <a:p>
            <a:r>
              <a:rPr lang="en-US" dirty="0" smtClean="0"/>
              <a:t>Over the next three years we will work towards becoming a member of </a:t>
            </a:r>
            <a:r>
              <a:rPr lang="en-US" dirty="0" err="1" smtClean="0"/>
              <a:t>HathiTrust</a:t>
            </a:r>
            <a:r>
              <a:rPr lang="en-US" dirty="0" smtClean="0"/>
              <a:t>. </a:t>
            </a:r>
            <a:r>
              <a:rPr lang="en-US" dirty="0" err="1" smtClean="0"/>
              <a:t>HathiTrust</a:t>
            </a:r>
            <a:r>
              <a:rPr lang="en-US" dirty="0" smtClean="0"/>
              <a:t> </a:t>
            </a:r>
            <a:r>
              <a:rPr lang="en-US" dirty="0"/>
              <a:t>is </a:t>
            </a:r>
            <a:r>
              <a:rPr lang="en-US" dirty="0" smtClean="0"/>
              <a:t>a partnership of academic </a:t>
            </a:r>
            <a:r>
              <a:rPr lang="en-US" dirty="0"/>
              <a:t>&amp; research </a:t>
            </a:r>
            <a:r>
              <a:rPr lang="en-US" dirty="0" smtClean="0"/>
              <a:t>institutions </a:t>
            </a:r>
            <a:r>
              <a:rPr lang="en-US" dirty="0"/>
              <a:t>offering a collection of millions of titles digitized from libraries around the world. </a:t>
            </a:r>
            <a:r>
              <a:rPr lang="en-US" dirty="0" smtClean="0"/>
              <a:t>This will enable us to increase access to primary source out-of-print material to help support our research initiatives and ARL application.</a:t>
            </a:r>
          </a:p>
          <a:p>
            <a:r>
              <a:rPr lang="en-US" b="1" dirty="0" smtClean="0"/>
              <a:t>Year 1, FY2015: </a:t>
            </a:r>
            <a:r>
              <a:rPr lang="en-US" dirty="0" smtClean="0"/>
              <a:t>Add </a:t>
            </a:r>
            <a:r>
              <a:rPr lang="en-US" dirty="0"/>
              <a:t>holdings on OCLC for e-resources </a:t>
            </a:r>
            <a:r>
              <a:rPr lang="en-US" dirty="0" smtClean="0"/>
              <a:t>to better represent our research collections. </a:t>
            </a:r>
          </a:p>
          <a:p>
            <a:r>
              <a:rPr lang="en-US" b="1" dirty="0" smtClean="0"/>
              <a:t>Year 2, FY2016:</a:t>
            </a:r>
            <a:r>
              <a:rPr lang="en-US" dirty="0" smtClean="0"/>
              <a:t> </a:t>
            </a:r>
            <a:r>
              <a:rPr lang="en-US" dirty="0"/>
              <a:t>Inventory Library collections </a:t>
            </a:r>
            <a:r>
              <a:rPr lang="en-US" dirty="0" smtClean="0"/>
              <a:t>and </a:t>
            </a:r>
            <a:r>
              <a:rPr lang="en-US" dirty="0"/>
              <a:t>OCLC reclamation </a:t>
            </a:r>
            <a:r>
              <a:rPr lang="en-US" dirty="0" smtClean="0"/>
              <a:t>(synchronize </a:t>
            </a:r>
            <a:r>
              <a:rPr lang="en-US" dirty="0"/>
              <a:t>holdings with our local system) </a:t>
            </a:r>
            <a:br>
              <a:rPr lang="en-US" dirty="0"/>
            </a:br>
            <a:r>
              <a:rPr lang="en-US" b="1" dirty="0"/>
              <a:t>Year </a:t>
            </a:r>
            <a:r>
              <a:rPr lang="en-US" b="1" dirty="0" smtClean="0"/>
              <a:t>3, FY2017:</a:t>
            </a:r>
            <a:r>
              <a:rPr lang="en-US" dirty="0" smtClean="0"/>
              <a:t> </a:t>
            </a:r>
            <a:r>
              <a:rPr lang="en-US" dirty="0"/>
              <a:t>Apply to </a:t>
            </a:r>
            <a:r>
              <a:rPr lang="en-US" dirty="0" err="1"/>
              <a:t>HathiTrust</a:t>
            </a:r>
            <a:r>
              <a:rPr lang="en-US" dirty="0"/>
              <a:t> </a:t>
            </a: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98988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7088" y="381000"/>
            <a:ext cx="1905712" cy="923330"/>
          </a:xfrm>
          <a:prstGeom prst="rect">
            <a:avLst/>
          </a:prstGeom>
          <a:noFill/>
        </p:spPr>
        <p:txBody>
          <a:bodyPr wrap="square" rtlCol="0">
            <a:spAutoFit/>
          </a:bodyPr>
          <a:lstStyle/>
          <a:p>
            <a:r>
              <a:rPr lang="en-US" dirty="0" smtClean="0"/>
              <a:t>HATHI</a:t>
            </a:r>
          </a:p>
          <a:p>
            <a:r>
              <a:rPr lang="en-US" dirty="0" smtClean="0"/>
              <a:t>TRUST</a:t>
            </a:r>
          </a:p>
          <a:p>
            <a:r>
              <a:rPr lang="en-US" dirty="0" smtClean="0"/>
              <a:t>Digital Library</a:t>
            </a:r>
            <a:endParaRPr lang="en-US" dirty="0"/>
          </a:p>
        </p:txBody>
      </p:sp>
    </p:spTree>
    <p:extLst>
      <p:ext uri="{BB962C8B-B14F-4D97-AF65-F5344CB8AC3E}">
        <p14:creationId xmlns:p14="http://schemas.microsoft.com/office/powerpoint/2010/main" val="1876997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Library Webpage for Managing Workflows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Staff will be able to access information regarding ordering, weeding, cataloging/collection projects and other information.</a:t>
            </a:r>
          </a:p>
          <a:p>
            <a:r>
              <a:rPr lang="en-US" dirty="0" smtClean="0"/>
              <a:t>Eventually page will contain links to information on:</a:t>
            </a:r>
          </a:p>
          <a:p>
            <a:pPr lvl="1"/>
            <a:r>
              <a:rPr lang="en-US" dirty="0" smtClean="0"/>
              <a:t>Workflows</a:t>
            </a:r>
          </a:p>
          <a:p>
            <a:pPr lvl="1"/>
            <a:r>
              <a:rPr lang="en-US" dirty="0" smtClean="0"/>
              <a:t>Subject librarian lists</a:t>
            </a:r>
          </a:p>
          <a:p>
            <a:pPr lvl="1"/>
            <a:r>
              <a:rPr lang="en-US" dirty="0" smtClean="0"/>
              <a:t>Request forms</a:t>
            </a:r>
          </a:p>
          <a:p>
            <a:pPr lvl="1"/>
            <a:r>
              <a:rPr lang="en-US" dirty="0" smtClean="0"/>
              <a:t>Project status</a:t>
            </a:r>
          </a:p>
          <a:p>
            <a:pPr lvl="1"/>
            <a:r>
              <a:rPr lang="en-US" dirty="0" smtClean="0"/>
              <a:t>Services offered </a:t>
            </a:r>
          </a:p>
          <a:p>
            <a:pPr lvl="1"/>
            <a:r>
              <a:rPr lang="en-US" dirty="0" smtClean="0"/>
              <a:t>Completed projects</a:t>
            </a:r>
          </a:p>
          <a:p>
            <a:pPr lvl="1"/>
            <a:r>
              <a:rPr lang="en-US" dirty="0"/>
              <a:t>T</a:t>
            </a:r>
            <a:r>
              <a:rPr lang="en-US" dirty="0" smtClean="0"/>
              <a:t>raining documents</a:t>
            </a:r>
          </a:p>
          <a:p>
            <a:pPr lvl="1"/>
            <a:r>
              <a:rPr lang="en-US" dirty="0" smtClean="0"/>
              <a:t>Staff contacts</a:t>
            </a:r>
          </a:p>
          <a:p>
            <a:pPr lvl="1"/>
            <a:r>
              <a:rPr lang="en-US" dirty="0" smtClean="0"/>
              <a:t>FAQs</a:t>
            </a:r>
          </a:p>
        </p:txBody>
      </p:sp>
      <p:pic>
        <p:nvPicPr>
          <p:cNvPr id="2052" name="Picture 4" descr="http://workflow.files.wordpress.com/2012/11/060410-matrix.jpg?w=5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76600"/>
            <a:ext cx="4267200" cy="339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4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543800" cy="1143000"/>
          </a:xfrm>
        </p:spPr>
        <p:txBody>
          <a:bodyPr>
            <a:normAutofit fontScale="90000"/>
          </a:bodyPr>
          <a:lstStyle/>
          <a:p>
            <a:pPr algn="ctr"/>
            <a:r>
              <a:rPr lang="en-US" dirty="0" smtClean="0"/>
              <a:t>Tip #1 for Rowing Together</a:t>
            </a:r>
            <a:br>
              <a:rPr lang="en-US" dirty="0" smtClean="0"/>
            </a:br>
            <a:r>
              <a:rPr lang="en-US" dirty="0" smtClean="0"/>
              <a:t>The Mission Statement</a:t>
            </a:r>
            <a:endParaRPr lang="en-US" dirty="0"/>
          </a:p>
        </p:txBody>
      </p:sp>
      <p:sp>
        <p:nvSpPr>
          <p:cNvPr id="3" name="Content Placeholder 2"/>
          <p:cNvSpPr>
            <a:spLocks noGrp="1"/>
          </p:cNvSpPr>
          <p:nvPr>
            <p:ph idx="1"/>
          </p:nvPr>
        </p:nvSpPr>
        <p:spPr>
          <a:xfrm>
            <a:off x="457200" y="2286000"/>
            <a:ext cx="8229600" cy="4389120"/>
          </a:xfrm>
        </p:spPr>
        <p:txBody>
          <a:bodyPr/>
          <a:lstStyle/>
          <a:p>
            <a:pPr marL="0" indent="0" algn="ctr">
              <a:buNone/>
            </a:pPr>
            <a:r>
              <a:rPr lang="en-US" i="1" dirty="0"/>
              <a:t>Texas State University is a public, student-centered, </a:t>
            </a:r>
            <a:r>
              <a:rPr lang="en-US" b="1" i="1" dirty="0"/>
              <a:t>Emerging Research University</a:t>
            </a:r>
            <a:r>
              <a:rPr lang="en-US" i="1" dirty="0"/>
              <a:t> dedicated to excellence in serving the educational needs of the diverse population of Texas and the world beyond.</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070" y="4190586"/>
            <a:ext cx="33242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89208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Workflow Request form for Collection/Cataloging Projects</a:t>
            </a:r>
            <a:endParaRPr lang="en-US" dirty="0"/>
          </a:p>
        </p:txBody>
      </p:sp>
      <p:sp>
        <p:nvSpPr>
          <p:cNvPr id="3" name="Content Placeholder 2"/>
          <p:cNvSpPr>
            <a:spLocks noGrp="1"/>
          </p:cNvSpPr>
          <p:nvPr>
            <p:ph idx="1"/>
          </p:nvPr>
        </p:nvSpPr>
        <p:spPr/>
        <p:txBody>
          <a:bodyPr>
            <a:normAutofit/>
          </a:bodyPr>
          <a:lstStyle/>
          <a:p>
            <a:r>
              <a:rPr lang="en-US" sz="2000" dirty="0" smtClean="0"/>
              <a:t>By September 1</a:t>
            </a:r>
            <a:r>
              <a:rPr lang="en-US" sz="2000" baseline="30000" dirty="0" smtClean="0"/>
              <a:t>st</a:t>
            </a:r>
            <a:r>
              <a:rPr lang="en-US" sz="2000" dirty="0" smtClean="0"/>
              <a:t> we will have a bare bones website up and running with request forms including one for Collection/Cataloging Projects. This link will e-mail members of the Project Team whose members represent areas in CDS &amp; RLS:</a:t>
            </a:r>
          </a:p>
          <a:p>
            <a:pPr lvl="1"/>
            <a:r>
              <a:rPr lang="en-US" sz="2000" dirty="0" smtClean="0"/>
              <a:t>Misty Hopper (Chair), Paivi Rentz, Rory Elliott, Lynn Smeal, Selene Hinojosa, Sheila Torres-Blank, Arlene Salazar, Megan </a:t>
            </a:r>
            <a:r>
              <a:rPr lang="en-US" sz="2000" dirty="0" err="1" smtClean="0"/>
              <a:t>Ballangee</a:t>
            </a:r>
            <a:r>
              <a:rPr lang="en-US" sz="2000" dirty="0" smtClean="0"/>
              <a:t>, Jerry Weathers</a:t>
            </a:r>
          </a:p>
          <a:p>
            <a:pPr marL="393192" lvl="1"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962400"/>
            <a:ext cx="4517521" cy="256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078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What will happen next?</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r>
              <a:rPr lang="en-US" dirty="0"/>
              <a:t>The </a:t>
            </a:r>
            <a:r>
              <a:rPr lang="en-US" dirty="0" smtClean="0"/>
              <a:t>Collection/Cataloging Team </a:t>
            </a:r>
            <a:r>
              <a:rPr lang="en-US" dirty="0"/>
              <a:t>will evaluate each </a:t>
            </a:r>
            <a:r>
              <a:rPr lang="en-US" dirty="0" smtClean="0"/>
              <a:t>request. For </a:t>
            </a:r>
            <a:r>
              <a:rPr lang="en-US" dirty="0"/>
              <a:t>larger projects </a:t>
            </a:r>
            <a:r>
              <a:rPr lang="en-US" dirty="0" smtClean="0"/>
              <a:t>team members will work with their staff to decide who should </a:t>
            </a:r>
            <a:r>
              <a:rPr lang="en-US" dirty="0"/>
              <a:t>be involved in the </a:t>
            </a:r>
            <a:r>
              <a:rPr lang="en-US" dirty="0" smtClean="0"/>
              <a:t>project </a:t>
            </a:r>
          </a:p>
          <a:p>
            <a:r>
              <a:rPr lang="en-US" dirty="0" smtClean="0"/>
              <a:t>For each large project, an initial meeting of selected project members will be held to:</a:t>
            </a:r>
          </a:p>
          <a:p>
            <a:pPr lvl="1"/>
            <a:r>
              <a:rPr lang="en-US" dirty="0" smtClean="0"/>
              <a:t>Plan</a:t>
            </a:r>
          </a:p>
          <a:p>
            <a:pPr lvl="1"/>
            <a:r>
              <a:rPr lang="en-US" dirty="0" smtClean="0"/>
              <a:t>Brainstorm</a:t>
            </a:r>
          </a:p>
          <a:p>
            <a:pPr lvl="1"/>
            <a:r>
              <a:rPr lang="en-US" dirty="0" smtClean="0"/>
              <a:t>Prioritize</a:t>
            </a:r>
          </a:p>
          <a:p>
            <a:pPr lvl="1"/>
            <a:r>
              <a:rPr lang="en-US" dirty="0" smtClean="0"/>
              <a:t>Distribute duties</a:t>
            </a:r>
          </a:p>
          <a:p>
            <a:pPr lvl="1"/>
            <a:r>
              <a:rPr lang="en-US" dirty="0" smtClean="0"/>
              <a:t>Set timeline for start and finish</a:t>
            </a:r>
          </a:p>
          <a:p>
            <a:pPr lvl="1"/>
            <a:r>
              <a:rPr lang="en-US" dirty="0" smtClean="0"/>
              <a:t>Evaluate project</a:t>
            </a:r>
          </a:p>
          <a:p>
            <a:pPr lvl="1"/>
            <a:r>
              <a:rPr lang="en-US" dirty="0" smtClean="0"/>
              <a:t>Advertise completion</a:t>
            </a:r>
          </a:p>
          <a:p>
            <a:r>
              <a:rPr lang="en-US" dirty="0" smtClean="0"/>
              <a:t>Project will be added as a task on a </a:t>
            </a:r>
            <a:r>
              <a:rPr lang="en-US" dirty="0" err="1" smtClean="0"/>
              <a:t>Sharepoint</a:t>
            </a:r>
            <a:r>
              <a:rPr lang="en-US" dirty="0"/>
              <a:t> </a:t>
            </a:r>
            <a:r>
              <a:rPr lang="en-US" dirty="0" smtClean="0"/>
              <a:t>so that interested parties can see where the project is regarding completion.</a:t>
            </a:r>
          </a:p>
          <a:p>
            <a:pPr lvl="1"/>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895600"/>
            <a:ext cx="338155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766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Force for Missing/Replacements</a:t>
            </a:r>
            <a:endParaRPr lang="en-US" dirty="0"/>
          </a:p>
        </p:txBody>
      </p:sp>
      <p:sp>
        <p:nvSpPr>
          <p:cNvPr id="3" name="Content Placeholder 2"/>
          <p:cNvSpPr>
            <a:spLocks noGrp="1"/>
          </p:cNvSpPr>
          <p:nvPr>
            <p:ph idx="1"/>
          </p:nvPr>
        </p:nvSpPr>
        <p:spPr/>
        <p:txBody>
          <a:bodyPr/>
          <a:lstStyle/>
          <a:p>
            <a:r>
              <a:rPr lang="en-US" dirty="0" smtClean="0"/>
              <a:t>Paivi Rentz has agreed to chair this task force and is currently building her committee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819400"/>
            <a:ext cx="3048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2971800"/>
            <a:ext cx="3429000" cy="3693319"/>
          </a:xfrm>
          <a:prstGeom prst="rect">
            <a:avLst/>
          </a:prstGeom>
          <a:noFill/>
        </p:spPr>
        <p:txBody>
          <a:bodyPr wrap="square" rtlCol="0">
            <a:spAutoFit/>
          </a:bodyPr>
          <a:lstStyle/>
          <a:p>
            <a:r>
              <a:rPr lang="en-US" dirty="0"/>
              <a:t>The task force will work to develop simplified, streamlined, and standardized processes for all formats regarding </a:t>
            </a:r>
            <a:r>
              <a:rPr lang="en-US" dirty="0" smtClean="0"/>
              <a:t>missing/replacements including: </a:t>
            </a:r>
          </a:p>
          <a:p>
            <a:pPr marL="285750" indent="-285750">
              <a:buFont typeface="Arial" panose="020B0604020202020204" pitchFamily="34" charset="0"/>
              <a:buChar char="•"/>
            </a:pPr>
            <a:r>
              <a:rPr lang="en-US" dirty="0" smtClean="0"/>
              <a:t>Status’</a:t>
            </a:r>
          </a:p>
          <a:p>
            <a:pPr marL="285750" indent="-285750">
              <a:buFont typeface="Arial" panose="020B0604020202020204" pitchFamily="34" charset="0"/>
              <a:buChar char="•"/>
            </a:pPr>
            <a:r>
              <a:rPr lang="en-US" dirty="0" smtClean="0"/>
              <a:t>Searching </a:t>
            </a:r>
          </a:p>
          <a:p>
            <a:pPr marL="285750" indent="-285750">
              <a:buFont typeface="Arial" panose="020B0604020202020204" pitchFamily="34" charset="0"/>
              <a:buChar char="•"/>
            </a:pPr>
            <a:r>
              <a:rPr lang="en-US" dirty="0" smtClean="0"/>
              <a:t>Replacement or add copy</a:t>
            </a:r>
          </a:p>
          <a:p>
            <a:pPr marL="285750" indent="-285750">
              <a:buFont typeface="Arial" panose="020B0604020202020204" pitchFamily="34" charset="0"/>
              <a:buChar char="•"/>
            </a:pPr>
            <a:r>
              <a:rPr lang="en-US" dirty="0" smtClean="0"/>
              <a:t>Regular replacement schedule</a:t>
            </a:r>
          </a:p>
          <a:p>
            <a:pPr marL="285750" indent="-285750">
              <a:buFont typeface="Arial" panose="020B0604020202020204" pitchFamily="34" charset="0"/>
              <a:buChar char="•"/>
            </a:pPr>
            <a:r>
              <a:rPr lang="en-US" dirty="0" smtClean="0"/>
              <a:t>Record cleanup</a:t>
            </a:r>
          </a:p>
          <a:p>
            <a:pPr marL="285750" indent="-285750">
              <a:buFont typeface="Arial" panose="020B0604020202020204" pitchFamily="34" charset="0"/>
              <a:buChar char="•"/>
            </a:pPr>
            <a:r>
              <a:rPr lang="en-US" dirty="0" smtClean="0"/>
              <a:t>Reinstatements</a:t>
            </a:r>
          </a:p>
          <a:p>
            <a:pPr marL="285750" indent="-285750">
              <a:buFont typeface="Arial" panose="020B0604020202020204" pitchFamily="34" charset="0"/>
              <a:buChar char="•"/>
            </a:pPr>
            <a:r>
              <a:rPr lang="en-US" dirty="0" smtClean="0"/>
              <a:t>And everything else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85483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What’s Next with RDA</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r>
              <a:rPr lang="en-US" sz="2400" dirty="0" smtClean="0"/>
              <a:t>Many cataloging staff members are already cataloging original records in RDA. The next step is to create the RDA training committee. This Committee will develop standardized RDA guidelines for CDS catalogers to follow, provide training documentation and investigate other methods for staff training. </a:t>
            </a:r>
          </a:p>
          <a:p>
            <a:pPr marL="0" indent="0">
              <a:buNone/>
            </a:pPr>
            <a:r>
              <a:rPr lang="en-US" sz="2000" dirty="0" smtClean="0"/>
              <a:t>						</a:t>
            </a:r>
            <a:r>
              <a:rPr lang="en-US" sz="2000" u="sng" dirty="0" smtClean="0"/>
              <a:t>Committee members</a:t>
            </a:r>
            <a:r>
              <a:rPr lang="en-US" sz="2000" dirty="0" smtClean="0"/>
              <a:t>:</a:t>
            </a:r>
          </a:p>
          <a:p>
            <a:pPr marL="0" indent="0">
              <a:buNone/>
            </a:pPr>
            <a:r>
              <a:rPr lang="en-US" sz="2000" dirty="0" smtClean="0"/>
              <a:t>						   Misty Hopper</a:t>
            </a:r>
          </a:p>
          <a:p>
            <a:pPr marL="0" indent="0">
              <a:buNone/>
            </a:pPr>
            <a:r>
              <a:rPr lang="en-US" sz="2000" dirty="0" smtClean="0"/>
              <a:t>                                                                                          Sheila Torres-Blank  </a:t>
            </a:r>
          </a:p>
          <a:p>
            <a:pPr marL="0" indent="0">
              <a:buNone/>
            </a:pPr>
            <a:r>
              <a:rPr lang="en-US" sz="2000" dirty="0"/>
              <a:t> </a:t>
            </a:r>
            <a:r>
              <a:rPr lang="en-US" sz="2000" dirty="0" smtClean="0"/>
              <a:t>                                                                                         Karen Sigler</a:t>
            </a:r>
          </a:p>
          <a:p>
            <a:pPr marL="0" indent="0">
              <a:buNone/>
            </a:pPr>
            <a:r>
              <a:rPr lang="en-US" sz="2000" dirty="0"/>
              <a:t> </a:t>
            </a:r>
            <a:r>
              <a:rPr lang="en-US" sz="2000" dirty="0" smtClean="0"/>
              <a:t>                                                                                         Lisa Francis</a:t>
            </a:r>
          </a:p>
          <a:p>
            <a:pPr marL="0" indent="0">
              <a:buNone/>
            </a:pPr>
            <a:r>
              <a:rPr lang="en-US" sz="2000" dirty="0"/>
              <a:t> </a:t>
            </a:r>
            <a:r>
              <a:rPr lang="en-US" sz="2000" dirty="0" smtClean="0"/>
              <a:t>                                                                                         Lynn Smeal</a:t>
            </a:r>
          </a:p>
          <a:p>
            <a:pPr marL="0" indent="0">
              <a:buNone/>
            </a:pPr>
            <a:endParaRPr lang="en-US" dirty="0" smtClean="0"/>
          </a:p>
          <a:p>
            <a:endParaRPr lang="en-US" sz="2000" dirty="0"/>
          </a:p>
          <a:p>
            <a:pPr marL="0" indent="0">
              <a:buNone/>
            </a:pPr>
            <a:endParaRPr lang="en-US" dirty="0" smtClean="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733800"/>
            <a:ext cx="2819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958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7851648" cy="1828800"/>
          </a:xfrm>
        </p:spPr>
        <p:txBody>
          <a:bodyPr/>
          <a:lstStyle/>
          <a:p>
            <a:pPr algn="ctr"/>
            <a:r>
              <a:rPr lang="en-US" dirty="0" smtClean="0"/>
              <a:t>Questions and Comments </a:t>
            </a:r>
            <a:endParaRPr lang="en-US" dirty="0"/>
          </a:p>
        </p:txBody>
      </p:sp>
      <p:sp>
        <p:nvSpPr>
          <p:cNvPr id="3" name="Subtitle 2"/>
          <p:cNvSpPr>
            <a:spLocks noGrp="1"/>
          </p:cNvSpPr>
          <p:nvPr>
            <p:ph type="subTitle" idx="1"/>
          </p:nvPr>
        </p:nvSpPr>
        <p:spPr>
          <a:xfrm>
            <a:off x="762000" y="4267200"/>
            <a:ext cx="7854696" cy="1752600"/>
          </a:xfrm>
        </p:spPr>
        <p:txBody>
          <a:bodyPr>
            <a:normAutofit fontScale="77500" lnSpcReduction="20000"/>
          </a:bodyPr>
          <a:lstStyle/>
          <a:p>
            <a:pPr algn="l"/>
            <a:r>
              <a:rPr lang="en-US" dirty="0" smtClean="0"/>
              <a:t>FY15 CDS Strategic </a:t>
            </a:r>
            <a:r>
              <a:rPr lang="en-US" dirty="0"/>
              <a:t>Plan Available </a:t>
            </a:r>
            <a:r>
              <a:rPr lang="en-US" dirty="0" smtClean="0"/>
              <a:t>on </a:t>
            </a:r>
            <a:r>
              <a:rPr lang="en-US" dirty="0" err="1" smtClean="0"/>
              <a:t>Sharepoint</a:t>
            </a:r>
            <a:r>
              <a:rPr lang="en-US" dirty="0" smtClean="0"/>
              <a:t> At</a:t>
            </a:r>
            <a:r>
              <a:rPr lang="en-US" dirty="0"/>
              <a:t>:</a:t>
            </a:r>
            <a:br>
              <a:rPr lang="en-US" dirty="0"/>
            </a:br>
            <a:r>
              <a:rPr lang="en-US" sz="1600" dirty="0"/>
              <a:t>https://</a:t>
            </a:r>
            <a:r>
              <a:rPr lang="en-US" sz="1600" dirty="0" smtClean="0"/>
              <a:t>bobcatshare.txstate.edu/IT/Library/techserv/Strategic%20Planning/Forms/AllItems.aspx</a:t>
            </a:r>
          </a:p>
          <a:p>
            <a:pPr algn="l"/>
            <a:r>
              <a:rPr lang="en-US" sz="1600" dirty="0" smtClean="0"/>
              <a:t> </a:t>
            </a:r>
          </a:p>
          <a:p>
            <a:pPr algn="l"/>
            <a:endParaRPr lang="en-US" dirty="0"/>
          </a:p>
          <a:p>
            <a:pPr algn="l"/>
            <a:r>
              <a:rPr lang="en-US" dirty="0" smtClean="0"/>
              <a:t>FY15 Library Strategic Plan Available on </a:t>
            </a:r>
            <a:r>
              <a:rPr lang="en-US" dirty="0" err="1" smtClean="0"/>
              <a:t>Sharepoint</a:t>
            </a:r>
            <a:r>
              <a:rPr lang="en-US" dirty="0" smtClean="0"/>
              <a:t> At</a:t>
            </a:r>
            <a:r>
              <a:rPr lang="en-US" dirty="0"/>
              <a:t>:</a:t>
            </a:r>
            <a:br>
              <a:rPr lang="en-US" dirty="0"/>
            </a:br>
            <a:r>
              <a:rPr lang="en-US" sz="1600" dirty="0"/>
              <a:t>https://</a:t>
            </a:r>
            <a:r>
              <a:rPr lang="en-US" sz="1600" dirty="0" smtClean="0"/>
              <a:t>bobcatshare.txstate.edu/IT/Library/Strategic%20Planning/Forms/AllItems.aspx</a:t>
            </a:r>
          </a:p>
          <a:p>
            <a:pPr algn="l"/>
            <a:r>
              <a:rPr lang="en-US" sz="1400" dirty="0" smtClean="0"/>
              <a:t/>
            </a:r>
            <a:br>
              <a:rPr lang="en-US" sz="1400" dirty="0" smtClean="0"/>
            </a:br>
            <a:endParaRPr lang="en-US" sz="1400" dirty="0"/>
          </a:p>
        </p:txBody>
      </p:sp>
    </p:spTree>
    <p:extLst>
      <p:ext uri="{BB962C8B-B14F-4D97-AF65-F5344CB8AC3E}">
        <p14:creationId xmlns:p14="http://schemas.microsoft.com/office/powerpoint/2010/main" val="779753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143000"/>
          </a:xfrm>
        </p:spPr>
        <p:txBody>
          <a:bodyPr>
            <a:normAutofit fontScale="90000"/>
          </a:bodyPr>
          <a:lstStyle/>
          <a:p>
            <a:pPr algn="ctr"/>
            <a:r>
              <a:rPr lang="en-US" dirty="0" smtClean="0"/>
              <a:t>Tip #2 for Rowing Together</a:t>
            </a:r>
            <a:br>
              <a:rPr lang="en-US" dirty="0" smtClean="0"/>
            </a:br>
            <a:r>
              <a:rPr lang="en-US" sz="2700" dirty="0" smtClean="0"/>
              <a:t>The Texas State University Library Mission Statement</a:t>
            </a:r>
            <a:endParaRPr lang="en-US" sz="2700" dirty="0"/>
          </a:p>
        </p:txBody>
      </p:sp>
      <p:sp>
        <p:nvSpPr>
          <p:cNvPr id="3" name="Content Placeholder 2"/>
          <p:cNvSpPr>
            <a:spLocks noGrp="1"/>
          </p:cNvSpPr>
          <p:nvPr>
            <p:ph idx="1"/>
          </p:nvPr>
        </p:nvSpPr>
        <p:spPr>
          <a:xfrm>
            <a:off x="381000" y="2057400"/>
            <a:ext cx="8458200" cy="4389120"/>
          </a:xfrm>
        </p:spPr>
        <p:txBody>
          <a:bodyPr/>
          <a:lstStyle/>
          <a:p>
            <a:pPr marL="0" indent="0" algn="ctr">
              <a:buNone/>
            </a:pPr>
            <a:r>
              <a:rPr lang="en-US" i="1" dirty="0"/>
              <a:t>The University Library advances the teaching and </a:t>
            </a:r>
            <a:r>
              <a:rPr lang="en-US" b="1" i="1" dirty="0"/>
              <a:t>research</a:t>
            </a:r>
            <a:r>
              <a:rPr lang="en-US" i="1" dirty="0"/>
              <a:t> mission of the University and supports students, faculty, and other researchers by providing user‐centered services, comprehensive and diverse collections, individual and collaborative learning environments, and opportunities to learn, create, and discover.</a:t>
            </a:r>
            <a:endParaRPr lang="en-US" dirty="0"/>
          </a:p>
          <a:p>
            <a:endParaRPr lang="en-US" dirty="0"/>
          </a:p>
        </p:txBody>
      </p:sp>
      <p:pic>
        <p:nvPicPr>
          <p:cNvPr id="6146" name="Picture 2" descr="https://encrypted-tbn0.gstatic.com/images?q=tbn:ANd9GcR1LqjUtxCzCQrAJwfPSNgISJusQTDe_AJiP8Ls5GxIWl_zA17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800600"/>
            <a:ext cx="2524125"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74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Updated University and Library Mission (2012)</a:t>
            </a:r>
            <a:endParaRPr lang="en-US" dirty="0"/>
          </a:p>
        </p:txBody>
      </p:sp>
      <p:sp>
        <p:nvSpPr>
          <p:cNvPr id="3" name="Content Placeholder 2"/>
          <p:cNvSpPr>
            <a:spLocks noGrp="1"/>
          </p:cNvSpPr>
          <p:nvPr>
            <p:ph idx="1"/>
          </p:nvPr>
        </p:nvSpPr>
        <p:spPr>
          <a:xfrm>
            <a:off x="419100" y="2133600"/>
            <a:ext cx="8229600" cy="4389120"/>
          </a:xfrm>
        </p:spPr>
        <p:txBody>
          <a:bodyPr/>
          <a:lstStyle/>
          <a:p>
            <a:pPr marL="0" indent="0" algn="ctr">
              <a:buNone/>
            </a:pPr>
            <a:r>
              <a:rPr lang="en-US" sz="2400" i="1" dirty="0"/>
              <a:t>Texas State University is a public, student-centered, </a:t>
            </a:r>
            <a:r>
              <a:rPr lang="en-US" sz="2400" b="1" i="1" dirty="0"/>
              <a:t>Emerging </a:t>
            </a:r>
            <a:r>
              <a:rPr lang="en-US" sz="2400" b="1" i="1" dirty="0">
                <a:solidFill>
                  <a:srgbClr val="FF0000"/>
                </a:solidFill>
              </a:rPr>
              <a:t>Research</a:t>
            </a:r>
            <a:r>
              <a:rPr lang="en-US" sz="2400" b="1" i="1" dirty="0"/>
              <a:t> </a:t>
            </a:r>
            <a:r>
              <a:rPr lang="en-US" sz="2400" b="1" i="1" dirty="0" smtClean="0"/>
              <a:t>University</a:t>
            </a:r>
          </a:p>
          <a:p>
            <a:pPr marL="0" indent="0" algn="ctr">
              <a:buNone/>
            </a:pPr>
            <a:r>
              <a:rPr lang="en-US" sz="2400" i="1" dirty="0"/>
              <a:t>The University Library advances the teaching and </a:t>
            </a:r>
            <a:r>
              <a:rPr lang="en-US" sz="2400" b="1" i="1" dirty="0">
                <a:solidFill>
                  <a:srgbClr val="FF0000"/>
                </a:solidFill>
              </a:rPr>
              <a:t>research</a:t>
            </a:r>
            <a:r>
              <a:rPr lang="en-US" sz="2400" i="1" dirty="0"/>
              <a:t> </a:t>
            </a:r>
            <a:r>
              <a:rPr lang="en-US" sz="2400" i="1" dirty="0" smtClean="0"/>
              <a:t>mission </a:t>
            </a:r>
            <a:r>
              <a:rPr lang="en-US" sz="2400" i="1" dirty="0"/>
              <a:t>of the University</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09999"/>
            <a:ext cx="3352800" cy="197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61468" y="5943600"/>
            <a:ext cx="5156603" cy="707886"/>
          </a:xfrm>
          <a:prstGeom prst="rect">
            <a:avLst/>
          </a:prstGeom>
          <a:noFill/>
        </p:spPr>
        <p:txBody>
          <a:bodyPr wrap="none" rtlCol="0">
            <a:spAutoFit/>
          </a:bodyPr>
          <a:lstStyle/>
          <a:p>
            <a:pPr algn="ctr"/>
            <a:r>
              <a:rPr lang="en-US" sz="2000" dirty="0" smtClean="0"/>
              <a:t>Texas State University Library A</a:t>
            </a:r>
            <a:r>
              <a:rPr lang="en-US" sz="2000" dirty="0" smtClean="0">
                <a:solidFill>
                  <a:srgbClr val="FF0000"/>
                </a:solidFill>
              </a:rPr>
              <a:t>R</a:t>
            </a:r>
            <a:r>
              <a:rPr lang="en-US" sz="2000" dirty="0" smtClean="0"/>
              <a:t>L Trajectory</a:t>
            </a:r>
          </a:p>
          <a:p>
            <a:pPr algn="ctr"/>
            <a:r>
              <a:rPr lang="en-US" sz="2000" dirty="0"/>
              <a:t>(Association of </a:t>
            </a:r>
            <a:r>
              <a:rPr lang="en-US" sz="2000" dirty="0">
                <a:solidFill>
                  <a:srgbClr val="FF0000"/>
                </a:solidFill>
              </a:rPr>
              <a:t>Research</a:t>
            </a:r>
            <a:r>
              <a:rPr lang="en-US" sz="2000" dirty="0"/>
              <a:t> Libraries)</a:t>
            </a:r>
          </a:p>
        </p:txBody>
      </p:sp>
    </p:spTree>
    <p:extLst>
      <p:ext uri="{BB962C8B-B14F-4D97-AF65-F5344CB8AC3E}">
        <p14:creationId xmlns:p14="http://schemas.microsoft.com/office/powerpoint/2010/main" val="2839700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14" y="304800"/>
            <a:ext cx="8449356" cy="1143000"/>
          </a:xfrm>
        </p:spPr>
        <p:txBody>
          <a:bodyPr>
            <a:noAutofit/>
          </a:bodyPr>
          <a:lstStyle/>
          <a:p>
            <a:r>
              <a:rPr lang="en-US" sz="4800" dirty="0" smtClean="0"/>
              <a:t>Big Picture: Strategy for who?</a:t>
            </a:r>
            <a:endParaRPr lang="en-US" sz="4800" dirty="0"/>
          </a:p>
        </p:txBody>
      </p:sp>
      <p:pic>
        <p:nvPicPr>
          <p:cNvPr id="1030" name="Picture 6" descr="C:\Users\R_U15\Desktop\CDSStrategicPlan\Strate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096" y="1981200"/>
            <a:ext cx="3367217" cy="44592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42375" y="3283226"/>
            <a:ext cx="3520625" cy="2031325"/>
          </a:xfrm>
          <a:prstGeom prst="rect">
            <a:avLst/>
          </a:prstGeom>
          <a:noFill/>
        </p:spPr>
        <p:txBody>
          <a:bodyPr wrap="square" rtlCol="0">
            <a:spAutoFit/>
          </a:bodyPr>
          <a:lstStyle/>
          <a:p>
            <a:r>
              <a:rPr lang="en-US" dirty="0" smtClean="0"/>
              <a:t>Students, Faculty, Departments, Centers, Schools, Community Members</a:t>
            </a:r>
          </a:p>
          <a:p>
            <a:endParaRPr lang="en-US" dirty="0"/>
          </a:p>
          <a:p>
            <a:r>
              <a:rPr lang="en-US" b="1" dirty="0" smtClean="0"/>
              <a:t>Communities </a:t>
            </a:r>
            <a:r>
              <a:rPr lang="en-US" b="1" dirty="0"/>
              <a:t>of </a:t>
            </a:r>
            <a:r>
              <a:rPr lang="en-US" b="1" dirty="0" smtClean="0"/>
              <a:t>Scholars</a:t>
            </a:r>
          </a:p>
          <a:p>
            <a:endParaRPr lang="en-US" dirty="0" smtClean="0"/>
          </a:p>
          <a:p>
            <a:r>
              <a:rPr lang="en-US" b="1" dirty="0" smtClean="0"/>
              <a:t>Student-Centered</a:t>
            </a:r>
            <a:endParaRPr lang="en-US" b="1" dirty="0"/>
          </a:p>
        </p:txBody>
      </p:sp>
    </p:spTree>
    <p:extLst>
      <p:ext uri="{BB962C8B-B14F-4D97-AF65-F5344CB8AC3E}">
        <p14:creationId xmlns:p14="http://schemas.microsoft.com/office/powerpoint/2010/main" val="1100933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r>
              <a:rPr lang="en-US" dirty="0" smtClean="0"/>
              <a:t>Strategic Operational Plan FY15</a:t>
            </a:r>
            <a:endParaRPr lang="en-US" dirty="0"/>
          </a:p>
        </p:txBody>
      </p:sp>
      <p:sp>
        <p:nvSpPr>
          <p:cNvPr id="3" name="Content Placeholder 2"/>
          <p:cNvSpPr>
            <a:spLocks noGrp="1"/>
          </p:cNvSpPr>
          <p:nvPr>
            <p:ph idx="1"/>
          </p:nvPr>
        </p:nvSpPr>
        <p:spPr>
          <a:xfrm>
            <a:off x="533400" y="1752600"/>
            <a:ext cx="8229600" cy="4389120"/>
          </a:xfrm>
        </p:spPr>
        <p:txBody>
          <a:bodyPr>
            <a:normAutofit/>
          </a:bodyPr>
          <a:lstStyle/>
          <a:p>
            <a:pPr marL="0" indent="0">
              <a:buNone/>
            </a:pPr>
            <a:r>
              <a:rPr lang="en-US" b="1" dirty="0" smtClean="0"/>
              <a:t/>
            </a:r>
            <a:br>
              <a:rPr lang="en-US" b="1" dirty="0" smtClean="0"/>
            </a:br>
            <a:r>
              <a:rPr lang="en-US" sz="3600" b="1" dirty="0" smtClean="0"/>
              <a:t>Summary Overview</a:t>
            </a:r>
            <a:r>
              <a:rPr lang="en-US" b="1" dirty="0" smtClean="0"/>
              <a:t/>
            </a:r>
            <a:br>
              <a:rPr lang="en-US" b="1" dirty="0" smtClean="0"/>
            </a:br>
            <a:endParaRPr lang="en-US" b="1" dirty="0" smtClean="0"/>
          </a:p>
          <a:p>
            <a:pPr marL="0" indent="0">
              <a:buNone/>
            </a:pPr>
            <a:r>
              <a:rPr lang="en-US" sz="2800" b="1" dirty="0" smtClean="0"/>
              <a:t>22 Strategic Initiatives </a:t>
            </a:r>
            <a:r>
              <a:rPr lang="en-US" sz="2800" dirty="0" smtClean="0"/>
              <a:t>over 3 Departments </a:t>
            </a:r>
          </a:p>
          <a:p>
            <a:pPr marL="0" indent="0">
              <a:buNone/>
            </a:pPr>
            <a:endParaRPr lang="en-US" sz="2800" dirty="0" smtClean="0"/>
          </a:p>
          <a:p>
            <a:r>
              <a:rPr lang="en-US" sz="2000" dirty="0" smtClean="0"/>
              <a:t>Vetted from originally </a:t>
            </a:r>
            <a:r>
              <a:rPr lang="en-US" sz="2000" b="1" dirty="0" smtClean="0"/>
              <a:t>58</a:t>
            </a:r>
            <a:r>
              <a:rPr lang="en-US" sz="2000" dirty="0" smtClean="0"/>
              <a:t> originally listed projects</a:t>
            </a:r>
          </a:p>
          <a:p>
            <a:r>
              <a:rPr lang="en-US" sz="2000" dirty="0" smtClean="0"/>
              <a:t>Emphasis in 2015 0n completion of projects</a:t>
            </a:r>
          </a:p>
          <a:p>
            <a:r>
              <a:rPr lang="en-US" sz="2000" dirty="0" smtClean="0"/>
              <a:t>2014, 85% uncompleted projects, 15% completed</a:t>
            </a:r>
          </a:p>
          <a:p>
            <a:r>
              <a:rPr lang="en-US" sz="2000" b="1" dirty="0" smtClean="0"/>
              <a:t>2015,</a:t>
            </a:r>
            <a:r>
              <a:rPr lang="en-US" sz="2000" dirty="0" smtClean="0"/>
              <a:t> </a:t>
            </a:r>
            <a:r>
              <a:rPr lang="en-US" sz="2000" b="1" dirty="0" smtClean="0"/>
              <a:t>80% </a:t>
            </a:r>
            <a:r>
              <a:rPr lang="en-US" sz="2000" dirty="0" smtClean="0"/>
              <a:t>completed projects,    </a:t>
            </a:r>
            <a:r>
              <a:rPr lang="en-US" sz="2000" b="1" dirty="0" smtClean="0"/>
              <a:t>20%</a:t>
            </a:r>
            <a:r>
              <a:rPr lang="en-US" sz="2000" dirty="0" smtClean="0"/>
              <a:t> uncompleted multiyear</a:t>
            </a:r>
          </a:p>
        </p:txBody>
      </p:sp>
    </p:spTree>
    <p:extLst>
      <p:ext uri="{BB962C8B-B14F-4D97-AF65-F5344CB8AC3E}">
        <p14:creationId xmlns:p14="http://schemas.microsoft.com/office/powerpoint/2010/main" val="1010661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880</TotalTime>
  <Words>2315</Words>
  <Application>Microsoft Office PowerPoint</Application>
  <PresentationFormat>On-screen Show (4:3)</PresentationFormat>
  <Paragraphs>294</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Flow</vt:lpstr>
      <vt:lpstr>Division of Collection &amp; Digital Services Texas State University Libraries Strategic Operational Plan Kickoff  </vt:lpstr>
      <vt:lpstr>Collection and Digital Services  New Division, Renewed Strategic Plan &amp; Rowing in the Same Direction</vt:lpstr>
      <vt:lpstr>  Strategic Operational Plans and Rowing</vt:lpstr>
      <vt:lpstr>Strategic Operational Plans  and Cooperation </vt:lpstr>
      <vt:lpstr>Tip #1 for Rowing Together The Mission Statement</vt:lpstr>
      <vt:lpstr>Tip #2 for Rowing Together The Texas State University Library Mission Statement</vt:lpstr>
      <vt:lpstr>Updated University and Library Mission (2012)</vt:lpstr>
      <vt:lpstr>Big Picture: Strategy for who?</vt:lpstr>
      <vt:lpstr>Strategic Operational Plan FY15</vt:lpstr>
      <vt:lpstr>Chain of Command, Strategic Priorities and Operational Plans</vt:lpstr>
      <vt:lpstr>FY 2015 Strategic Plan Represents:</vt:lpstr>
      <vt:lpstr>FY 2015 Strategic Plan Good News</vt:lpstr>
      <vt:lpstr>FY 2015 Categories of Projects</vt:lpstr>
      <vt:lpstr>FY15 Strategic Operational Plan 2015 - Transitional Year</vt:lpstr>
      <vt:lpstr>CDS Strategic Directions 2014- 2019</vt:lpstr>
      <vt:lpstr>3 Highlights FY 2015</vt:lpstr>
      <vt:lpstr>Digital and Web Services</vt:lpstr>
      <vt:lpstr>Highlights Cataloging FY15</vt:lpstr>
      <vt:lpstr>Highlights: Acquisitions</vt:lpstr>
      <vt:lpstr>Acquisitions</vt:lpstr>
      <vt:lpstr>PowerPoint Presentation</vt:lpstr>
      <vt:lpstr>PowerPoint Presentation</vt:lpstr>
      <vt:lpstr>PowerPoint Presentation</vt:lpstr>
      <vt:lpstr>PowerPoint Presentation</vt:lpstr>
      <vt:lpstr>PowerPoint Presentation</vt:lpstr>
      <vt:lpstr>Digital and Web Services</vt:lpstr>
      <vt:lpstr>Scholarship &amp; Research I </vt:lpstr>
      <vt:lpstr>Dspace  -  install page-turning module; customized item layout Background </vt:lpstr>
      <vt:lpstr>Specific Projects &amp; Activities Dspace  -  install page-turning module; customized item layout</vt:lpstr>
      <vt:lpstr>Scholarship &amp; Research II</vt:lpstr>
      <vt:lpstr>Specific Projects &amp; Activities Organize and staff a department to support digital and web services</vt:lpstr>
      <vt:lpstr>Organize and staff a department to support digital and web services Additional Detail for Year 3 </vt:lpstr>
      <vt:lpstr>Organize and staff a department to support digital and web services Additional Detail for Year 3</vt:lpstr>
      <vt:lpstr>Organize and staff a department to support digital and web services Additional Detail for Year 3</vt:lpstr>
      <vt:lpstr>Scholarship &amp; Research III</vt:lpstr>
      <vt:lpstr>Digitize and add 40,000 objects in FY15 Additional Detail for Year 3</vt:lpstr>
      <vt:lpstr>Digitize and add 40,000 objects in FY15 Additional Detail for Year 3</vt:lpstr>
      <vt:lpstr>Digitize and add 40,000 objects in FY15 Additional Detail for Year 3</vt:lpstr>
      <vt:lpstr>PowerPoint Presentation</vt:lpstr>
      <vt:lpstr>Digitize and add 40,000 objects in FY15 Additional Detail for Year 3</vt:lpstr>
      <vt:lpstr>Digitize and add 40,000 objects in FY15 Additional Detail for Year 3</vt:lpstr>
      <vt:lpstr>Digitize and add 40,000 objects in FY15 Additional Detail for Year 3</vt:lpstr>
      <vt:lpstr>Future Projects</vt:lpstr>
      <vt:lpstr>Future Projects</vt:lpstr>
      <vt:lpstr>Cataloging &amp; Metadata Services Department</vt:lpstr>
      <vt:lpstr>Catalog the Entire Federal Documents Collection – FY2015</vt:lpstr>
      <vt:lpstr>More Federal Cataloging …</vt:lpstr>
      <vt:lpstr>HathiTrust Membership</vt:lpstr>
      <vt:lpstr>Library Webpage for Managing Workflows</vt:lpstr>
      <vt:lpstr>Workflow Request form for Collection/Cataloging Projects</vt:lpstr>
      <vt:lpstr>What will happen next?</vt:lpstr>
      <vt:lpstr>Task Force for Missing/Replacements</vt:lpstr>
      <vt:lpstr>What’s Next with RDA</vt:lpstr>
      <vt:lpstr>Questions and Comments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Operational Plan FY15 Division of Collection and Digital Services</dc:title>
  <dc:creator>Windows User</dc:creator>
  <cp:lastModifiedBy>Windows User</cp:lastModifiedBy>
  <cp:revision>90</cp:revision>
  <dcterms:created xsi:type="dcterms:W3CDTF">2014-08-11T14:05:40Z</dcterms:created>
  <dcterms:modified xsi:type="dcterms:W3CDTF">2014-08-25T15:44:46Z</dcterms:modified>
</cp:coreProperties>
</file>