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4" r:id="rId7"/>
    <p:sldId id="275" r:id="rId8"/>
    <p:sldId id="276" r:id="rId9"/>
    <p:sldId id="267" r:id="rId10"/>
    <p:sldId id="261" r:id="rId11"/>
    <p:sldId id="262" r:id="rId12"/>
    <p:sldId id="264" r:id="rId13"/>
    <p:sldId id="263" r:id="rId14"/>
    <p:sldId id="265" r:id="rId15"/>
    <p:sldId id="266" r:id="rId16"/>
    <p:sldId id="277" r:id="rId17"/>
    <p:sldId id="268" r:id="rId18"/>
    <p:sldId id="270" r:id="rId19"/>
    <p:sldId id="271" r:id="rId20"/>
    <p:sldId id="273" r:id="rId21"/>
    <p:sldId id="269" r:id="rId22"/>
    <p:sldId id="272" r:id="rId23"/>
  </p:sldIdLst>
  <p:sldSz cx="9144000" cy="6858000" type="screen4x3"/>
  <p:notesSz cx="6858000" cy="120570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35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3DEFD8-3B86-4CAE-8A99-3F9FE8BBB4A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1222719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DEFD8-3B86-4CAE-8A99-3F9FE8BBB4A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4285616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DEFD8-3B86-4CAE-8A99-3F9FE8BBB4A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249921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DEFD8-3B86-4CAE-8A99-3F9FE8BBB4A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3002961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3DEFD8-3B86-4CAE-8A99-3F9FE8BBB4A4}" type="datetimeFigureOut">
              <a:rPr lang="en-US" smtClean="0"/>
              <a:t>10/7/2014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3668409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3DEFD8-3B86-4CAE-8A99-3F9FE8BBB4A4}" type="datetimeFigureOut">
              <a:rPr lang="en-US" smtClean="0"/>
              <a:t>10/7/2014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4467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3DEFD8-3B86-4CAE-8A99-3F9FE8BBB4A4}" type="datetimeFigureOut">
              <a:rPr lang="en-US" smtClean="0"/>
              <a:t>10/7/2014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3243421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3DEFD8-3B86-4CAE-8A99-3F9FE8BBB4A4}" type="datetimeFigureOut">
              <a:rPr lang="en-US" smtClean="0"/>
              <a:t>10/7/2014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3706370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DEFD8-3B86-4CAE-8A99-3F9FE8BBB4A4}" type="datetimeFigureOut">
              <a:rPr lang="en-US" smtClean="0"/>
              <a:t>10/7/2014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2221543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3DEFD8-3B86-4CAE-8A99-3F9FE8BBB4A4}" type="datetimeFigureOut">
              <a:rPr lang="en-US" smtClean="0"/>
              <a:t>10/7/2014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12985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3DEFD8-3B86-4CAE-8A99-3F9FE8BBB4A4}" type="datetimeFigureOut">
              <a:rPr lang="en-US" smtClean="0"/>
              <a:t>10/7/2014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EDA99-5402-420A-88C6-D6DD1A1F904F}" type="slidenum">
              <a:rPr lang="en-US" smtClean="0"/>
              <a:t>‹#›</a:t>
            </a:fld>
            <a:endParaRPr lang="en-US"/>
          </a:p>
        </p:txBody>
      </p:sp>
    </p:spTree>
    <p:extLst>
      <p:ext uri="{BB962C8B-B14F-4D97-AF65-F5344CB8AC3E}">
        <p14:creationId xmlns:p14="http://schemas.microsoft.com/office/powerpoint/2010/main" val="3782920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DEFD8-3B86-4CAE-8A99-3F9FE8BBB4A4}" type="datetimeFigureOut">
              <a:rPr lang="en-US" smtClean="0"/>
              <a:t>10/7/2014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EDA99-5402-420A-88C6-D6DD1A1F904F}" type="slidenum">
              <a:rPr lang="en-US" smtClean="0"/>
              <a:t>‹#›</a:t>
            </a:fld>
            <a:endParaRPr lang="en-US"/>
          </a:p>
        </p:txBody>
      </p:sp>
    </p:spTree>
    <p:extLst>
      <p:ext uri="{BB962C8B-B14F-4D97-AF65-F5344CB8AC3E}">
        <p14:creationId xmlns:p14="http://schemas.microsoft.com/office/powerpoint/2010/main" val="276306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1.lightningsource.com/"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lulu.com/create/books" TargetMode="Externa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onnect.lulu.com/t5/ISBN-Distribution/Mandatory-Print-Book-Distribution-Requirements/ta-p/33632" TargetMode="External"/><Relationship Id="rId2" Type="http://schemas.openxmlformats.org/officeDocument/2006/relationships/hyperlink" Target="http://connect.lulu.com/t5/Cover-Formatting-Knowledge-Base/How-to-create-a-book-cover-using-the-new-Lulu-Cover-Wizard/ta-p/33504" TargetMode="Externa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hyperlink" Target="http://www.lulu.com/create/ebooks" TargetMode="External"/><Relationship Id="rId2" Type="http://schemas.openxmlformats.org/officeDocument/2006/relationships/hyperlink" Target="http://connect.lulu.com/t5/eBook-Formatting-Publishing/eBook-Creator-Guide/ta-p/109443" TargetMode="Externa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hyperlink" Target="http://www.lulu.com/shop/print-book-assistant/service/product-print-assistant.htm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lulu.com/services/packag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www1.ingramspark.com/Portal/FAQ"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lulu.com/services/packages"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lulu.com/services/packages" TargetMode="External"/><Relationship Id="rId2" Type="http://schemas.openxmlformats.org/officeDocument/2006/relationships/hyperlink" Target="http://sorodesign.com/prices.htm" TargetMode="External"/><Relationship Id="rId1" Type="http://schemas.openxmlformats.org/officeDocument/2006/relationships/slideLayout" Target="../slideLayouts/slideLayout1.xml"/><Relationship Id="rId4" Type="http://schemas.openxmlformats.org/officeDocument/2006/relationships/hyperlink" Target="http://sorodesign.com/portfolio.ht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1.lightningsource.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1.ingramspark.com/Portal/WhyIngramSpark" TargetMode="External"/><Relationship Id="rId2" Type="http://schemas.openxmlformats.org/officeDocument/2006/relationships/hyperlink" Target="https://www1.ingramspark.com/Portal/IngramSparkVideo"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hyperlink" Target="https://www1.ingramspark.com/Portal/IngramSpark-Customer-Reviews"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marketing.ingramcontent.com/MRKNG/2014/53994_31989/31989/sparkPOD.html" TargetMode="External"/><Relationship Id="rId3" Type="http://schemas.openxmlformats.org/officeDocument/2006/relationships/hyperlink" Target="http://www.youtube.com/watch?v=qyirwQbACbU&amp;feature=youtu.be" TargetMode="External"/><Relationship Id="rId7" Type="http://schemas.openxmlformats.org/officeDocument/2006/relationships/hyperlink" Target="https://www1.ingramspark.com/Portal/Calculators/ShippingCalculator" TargetMode="External"/><Relationship Id="rId12" Type="http://schemas.openxmlformats.org/officeDocument/2006/relationships/image" Target="../media/image6.png"/><Relationship Id="rId2" Type="http://schemas.openxmlformats.org/officeDocument/2006/relationships/hyperlink" Target="https://www1.ingramspark.com/Portal/BookTypes" TargetMode="External"/><Relationship Id="rId1" Type="http://schemas.openxmlformats.org/officeDocument/2006/relationships/slideLayout" Target="../slideLayouts/slideLayout2.xml"/><Relationship Id="rId6" Type="http://schemas.openxmlformats.org/officeDocument/2006/relationships/hyperlink" Target="https://www1.ingramspark.com/MarketingContent/Resource/Global/IngramSpark%20File%20Creation%20Guide.pdf" TargetMode="External"/><Relationship Id="rId11" Type="http://schemas.openxmlformats.org/officeDocument/2006/relationships/image" Target="../media/image5.png"/><Relationship Id="rId5" Type="http://schemas.openxmlformats.org/officeDocument/2006/relationships/hyperlink" Target="https://www1.ingramspark.com/MarketingContent/Resource/Global/PDFChecklist.pdf" TargetMode="External"/><Relationship Id="rId10" Type="http://schemas.openxmlformats.org/officeDocument/2006/relationships/hyperlink" Target="https://www1.ingramspark.com/Portal/distribution_partner" TargetMode="External"/><Relationship Id="rId4" Type="http://schemas.openxmlformats.org/officeDocument/2006/relationships/hyperlink" Target="https://www1.ingramspark.com/MarketingContent/Resource/Global/IngramSpark%20Price%20Sheet_final.pdf" TargetMode="External"/><Relationship Id="rId9" Type="http://schemas.openxmlformats.org/officeDocument/2006/relationships/hyperlink" Target="https://www1.ingramspark.com/Portal/online_retail_partner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myidentifiers.com/isbn/mai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1.ingramspark.com/Portal/Calculators/ShippingCalculat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762000"/>
            <a:ext cx="7772400" cy="1470025"/>
          </a:xfrm>
        </p:spPr>
        <p:txBody>
          <a:bodyPr>
            <a:normAutofit fontScale="90000"/>
          </a:bodyPr>
          <a:lstStyle/>
          <a:p>
            <a:r>
              <a:rPr lang="en-US" sz="4000" dirty="0" smtClean="0"/>
              <a:t>Lightning Source &amp; Lulu</a:t>
            </a:r>
            <a:br>
              <a:rPr lang="en-US" sz="4000" dirty="0" smtClean="0"/>
            </a:br>
            <a:r>
              <a:rPr lang="en-US" sz="3600" dirty="0" smtClean="0"/>
              <a:t>Online Print-on-Demand/eBook </a:t>
            </a:r>
            <a:r>
              <a:rPr lang="en-US" sz="3600" dirty="0" smtClean="0"/>
              <a:t>Publishers (Overview &amp; Comparison)</a:t>
            </a:r>
            <a:endParaRPr lang="en-US" sz="3600" dirty="0"/>
          </a:p>
        </p:txBody>
      </p:sp>
      <p:sp>
        <p:nvSpPr>
          <p:cNvPr id="3" name="Subtitle 2"/>
          <p:cNvSpPr>
            <a:spLocks noGrp="1"/>
          </p:cNvSpPr>
          <p:nvPr>
            <p:ph type="subTitle" idx="1"/>
          </p:nvPr>
        </p:nvSpPr>
        <p:spPr>
          <a:xfrm>
            <a:off x="1295400" y="5562600"/>
            <a:ext cx="6400800" cy="990600"/>
          </a:xfrm>
        </p:spPr>
        <p:txBody>
          <a:bodyPr>
            <a:normAutofit/>
          </a:bodyPr>
          <a:lstStyle/>
          <a:p>
            <a:r>
              <a:rPr lang="en-US" sz="1400" dirty="0" smtClean="0"/>
              <a:t>Ray Uzwyshyn, Ph.D. MBA MLIS</a:t>
            </a:r>
          </a:p>
          <a:p>
            <a:r>
              <a:rPr lang="en-US" sz="1400" dirty="0" smtClean="0"/>
              <a:t>Director, Collection and Digital Services</a:t>
            </a:r>
            <a:br>
              <a:rPr lang="en-US" sz="1400" dirty="0" smtClean="0"/>
            </a:br>
            <a:r>
              <a:rPr lang="en-US" sz="1400" dirty="0" smtClean="0"/>
              <a:t>Texas State University Libraries</a:t>
            </a:r>
            <a:endParaRPr lang="en-US" sz="1400" dirty="0"/>
          </a:p>
        </p:txBody>
      </p:sp>
      <p:pic>
        <p:nvPicPr>
          <p:cNvPr id="4" name="Picture 2" descr="Lightning Source">
            <a:hlinkClick r:id="rId2" tooltip="Lightning Sourc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276600"/>
            <a:ext cx="1933575" cy="9144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Lulu.com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3333750"/>
            <a:ext cx="2257425" cy="8001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7000" y="3505201"/>
            <a:ext cx="188595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2006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Lulu.com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Distribution Platform</a:t>
            </a:r>
            <a:br>
              <a:rPr lang="en-US" dirty="0" smtClean="0"/>
            </a:br>
            <a:endParaRPr lang="en-US" dirty="0" smtClean="0"/>
          </a:p>
          <a:p>
            <a:r>
              <a:rPr lang="en-US" dirty="0" smtClean="0"/>
              <a:t>Print on Demand Platform</a:t>
            </a:r>
            <a:br>
              <a:rPr lang="en-US" dirty="0" smtClean="0"/>
            </a:br>
            <a:endParaRPr lang="en-US" dirty="0" smtClean="0"/>
          </a:p>
          <a:p>
            <a:r>
              <a:rPr lang="en-US" dirty="0" smtClean="0"/>
              <a:t>eBook Platform</a:t>
            </a:r>
            <a:br>
              <a:rPr lang="en-US" dirty="0" smtClean="0"/>
            </a:br>
            <a:endParaRPr lang="en-US" dirty="0" smtClean="0"/>
          </a:p>
          <a:p>
            <a:r>
              <a:rPr lang="en-US" dirty="0" smtClean="0"/>
              <a:t>Publishing Services – Proofreading, cover design etc. </a:t>
            </a:r>
          </a:p>
          <a:p>
            <a:pPr marL="0" indent="0">
              <a:buNone/>
            </a:pPr>
            <a:endParaRPr lang="en-US" dirty="0" smtClean="0"/>
          </a:p>
          <a:p>
            <a:r>
              <a:rPr lang="en-US" dirty="0" smtClean="0"/>
              <a:t>Marketing Services (Publicity, Professional Reviews/Events, Author Website, video)</a:t>
            </a:r>
          </a:p>
          <a:p>
            <a:pPr marL="0" indent="0">
              <a:buNone/>
            </a:pPr>
            <a:endParaRPr lang="en-US" dirty="0" smtClean="0"/>
          </a:p>
          <a:p>
            <a:endParaRPr lang="en-US" dirty="0"/>
          </a:p>
        </p:txBody>
      </p:sp>
      <p:pic>
        <p:nvPicPr>
          <p:cNvPr id="5" name="Picture 4" descr="Lulu.com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381000"/>
            <a:ext cx="2257425"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795272"/>
            <a:ext cx="144018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7502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Lulu Print Process</a:t>
            </a:r>
            <a:endParaRPr lang="en-US" dirty="0"/>
          </a:p>
        </p:txBody>
      </p:sp>
      <p:sp>
        <p:nvSpPr>
          <p:cNvPr id="3" name="Content Placeholder 2"/>
          <p:cNvSpPr>
            <a:spLocks noGrp="1"/>
          </p:cNvSpPr>
          <p:nvPr>
            <p:ph idx="1"/>
          </p:nvPr>
        </p:nvSpPr>
        <p:spPr/>
        <p:txBody>
          <a:bodyPr/>
          <a:lstStyle/>
          <a:p>
            <a:r>
              <a:rPr lang="en-US" dirty="0" smtClean="0">
                <a:hlinkClick r:id="rId2"/>
              </a:rPr>
              <a:t>Process Outline</a:t>
            </a:r>
            <a:endParaRPr lang="en-US" dirty="0" smtClean="0"/>
          </a:p>
          <a:p>
            <a:r>
              <a:rPr lang="en-US" dirty="0" smtClean="0"/>
              <a:t>Choose Book size, Paper Binding (Many Choices)</a:t>
            </a:r>
          </a:p>
          <a:p>
            <a:r>
              <a:rPr lang="en-US" dirty="0" smtClean="0"/>
              <a:t>Title/author name</a:t>
            </a:r>
          </a:p>
          <a:p>
            <a:r>
              <a:rPr lang="en-US" dirty="0" smtClean="0"/>
              <a:t>Upload Formatted Book File</a:t>
            </a:r>
          </a:p>
          <a:p>
            <a:r>
              <a:rPr lang="en-US" dirty="0" smtClean="0"/>
              <a:t>Create Book Cover</a:t>
            </a:r>
          </a:p>
          <a:p>
            <a:r>
              <a:rPr lang="en-US" dirty="0" smtClean="0"/>
              <a:t>Publish</a:t>
            </a:r>
            <a:endParaRPr lang="en-US" dirty="0"/>
          </a:p>
        </p:txBody>
      </p:sp>
      <p:pic>
        <p:nvPicPr>
          <p:cNvPr id="5" name="Picture 4" descr="Lulu.com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304800"/>
            <a:ext cx="2257425"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3200400"/>
            <a:ext cx="1791891"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2145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Various Templates Based on Choices</a:t>
            </a:r>
            <a:endParaRPr lang="en-US" dirty="0"/>
          </a:p>
        </p:txBody>
      </p:sp>
      <p:sp>
        <p:nvSpPr>
          <p:cNvPr id="5" name="Rectangle 3"/>
          <p:cNvSpPr>
            <a:spLocks noChangeArrowheads="1"/>
          </p:cNvSpPr>
          <p:nvPr/>
        </p:nvSpPr>
        <p:spPr bwMode="auto">
          <a:xfrm>
            <a:off x="1193800" y="21796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1193800" y="26368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1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1274" y="1409683"/>
            <a:ext cx="2371726" cy="3578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609600" y="1828800"/>
            <a:ext cx="5257800" cy="4524315"/>
          </a:xfrm>
          <a:prstGeom prst="rect">
            <a:avLst/>
          </a:prstGeom>
          <a:noFill/>
        </p:spPr>
        <p:txBody>
          <a:bodyPr wrap="square" rtlCol="0">
            <a:spAutoFit/>
          </a:bodyPr>
          <a:lstStyle/>
          <a:p>
            <a:r>
              <a:rPr lang="en-US" b="1" dirty="0"/>
              <a:t>Cover Image </a:t>
            </a:r>
            <a:r>
              <a:rPr lang="en-US" b="1" dirty="0" smtClean="0"/>
              <a:t>Templates</a:t>
            </a:r>
            <a:br>
              <a:rPr lang="en-US" b="1" dirty="0" smtClean="0"/>
            </a:br>
            <a:endParaRPr lang="en-US" b="1" dirty="0"/>
          </a:p>
          <a:p>
            <a:r>
              <a:rPr lang="en-US" dirty="0"/>
              <a:t>The Orange area (Bleed) will be trimmed from the cover. Book cover graphics should extend through this area. Text and important images should NOT extend into this area</a:t>
            </a:r>
            <a:r>
              <a:rPr lang="en-US" dirty="0" smtClean="0"/>
              <a:t>.</a:t>
            </a:r>
            <a:br>
              <a:rPr lang="en-US" dirty="0" smtClean="0"/>
            </a:br>
            <a:endParaRPr lang="en-US" dirty="0"/>
          </a:p>
          <a:p>
            <a:r>
              <a:rPr lang="en-US" dirty="0"/>
              <a:t>The Blue area (Margin) is outside of the safe zone. Make sure text (title, author, description, ISBN) does not extend into this area. It could be trimmed from the cover during the printing process. </a:t>
            </a:r>
            <a:r>
              <a:rPr lang="en-US" dirty="0" smtClean="0"/>
              <a:t/>
            </a:r>
            <a:br>
              <a:rPr lang="en-US" dirty="0" smtClean="0"/>
            </a:br>
            <a:endParaRPr lang="en-US" dirty="0"/>
          </a:p>
          <a:p>
            <a:r>
              <a:rPr lang="en-US" dirty="0"/>
              <a:t>The White, center area is the safe zone. Place what you want here and be confident it will display, in its entirety, when your book prints. </a:t>
            </a:r>
          </a:p>
          <a:p>
            <a:endParaRPr lang="en-US" dirty="0"/>
          </a:p>
        </p:txBody>
      </p:sp>
      <p:pic>
        <p:nvPicPr>
          <p:cNvPr id="410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1274" y="5257800"/>
            <a:ext cx="2255837" cy="79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1721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Lulu Notes</a:t>
            </a:r>
            <a:endParaRPr lang="en-US" dirty="0"/>
          </a:p>
        </p:txBody>
      </p:sp>
      <p:sp>
        <p:nvSpPr>
          <p:cNvPr id="3" name="Content Placeholder 2"/>
          <p:cNvSpPr>
            <a:spLocks noGrp="1"/>
          </p:cNvSpPr>
          <p:nvPr>
            <p:ph idx="1"/>
          </p:nvPr>
        </p:nvSpPr>
        <p:spPr>
          <a:xfrm>
            <a:off x="457200" y="1600200"/>
            <a:ext cx="6400800" cy="4525963"/>
          </a:xfrm>
        </p:spPr>
        <p:txBody>
          <a:bodyPr>
            <a:normAutofit fontScale="92500" lnSpcReduction="20000"/>
          </a:bodyPr>
          <a:lstStyle/>
          <a:p>
            <a:r>
              <a:rPr lang="en-US" dirty="0" smtClean="0"/>
              <a:t>Many Binding, Print Size and Paper Choice Combinations</a:t>
            </a:r>
          </a:p>
          <a:p>
            <a:endParaRPr lang="en-US" dirty="0" smtClean="0"/>
          </a:p>
          <a:p>
            <a:r>
              <a:rPr lang="en-US" dirty="0" smtClean="0"/>
              <a:t>Volume </a:t>
            </a:r>
            <a:r>
              <a:rPr lang="en-US" dirty="0" err="1" smtClean="0"/>
              <a:t>Discounts</a:t>
            </a:r>
            <a:r>
              <a:rPr lang="en-US" dirty="0" err="1" smtClean="0">
                <a:hlinkClick r:id="rId2"/>
              </a:rPr>
              <a:t>Cover</a:t>
            </a:r>
            <a:r>
              <a:rPr lang="en-US" dirty="0" smtClean="0">
                <a:hlinkClick r:id="rId2"/>
              </a:rPr>
              <a:t> Wizard </a:t>
            </a:r>
            <a:r>
              <a:rPr lang="en-US" dirty="0" smtClean="0"/>
              <a:t>(Seems not Overly Customizable)</a:t>
            </a:r>
          </a:p>
          <a:p>
            <a:endParaRPr lang="en-US" dirty="0" smtClean="0"/>
          </a:p>
          <a:p>
            <a:r>
              <a:rPr lang="en-US" dirty="0" smtClean="0"/>
              <a:t>Many Standardized </a:t>
            </a:r>
            <a:r>
              <a:rPr lang="en-US" dirty="0" smtClean="0">
                <a:hlinkClick r:id="rId3"/>
              </a:rPr>
              <a:t>Book Distribution Requirements</a:t>
            </a:r>
            <a:endParaRPr lang="en-US" dirty="0" smtClean="0"/>
          </a:p>
          <a:p>
            <a:endParaRPr lang="en-US" dirty="0" smtClean="0"/>
          </a:p>
          <a:p>
            <a:r>
              <a:rPr lang="en-US" dirty="0" smtClean="0"/>
              <a:t>License Agreements on Website</a:t>
            </a:r>
            <a:endParaRPr lang="en-US" dirty="0"/>
          </a:p>
        </p:txBody>
      </p:sp>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228600"/>
            <a:ext cx="2255837" cy="79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They Were Shining With Ambiti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54526" y="3276600"/>
            <a:ext cx="1952625" cy="304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65235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Lulu – Publishing </a:t>
            </a:r>
            <a:r>
              <a:rPr lang="en-US" dirty="0" err="1" smtClean="0"/>
              <a:t>Ebooks</a:t>
            </a:r>
            <a:endParaRPr lang="en-US" dirty="0"/>
          </a:p>
        </p:txBody>
      </p:sp>
      <p:sp>
        <p:nvSpPr>
          <p:cNvPr id="3" name="Content Placeholder 2"/>
          <p:cNvSpPr>
            <a:spLocks noGrp="1"/>
          </p:cNvSpPr>
          <p:nvPr>
            <p:ph idx="1"/>
          </p:nvPr>
        </p:nvSpPr>
        <p:spPr/>
        <p:txBody>
          <a:bodyPr/>
          <a:lstStyle/>
          <a:p>
            <a:r>
              <a:rPr lang="en-US" dirty="0" smtClean="0"/>
              <a:t>Separate Process from Print Publication</a:t>
            </a:r>
          </a:p>
          <a:p>
            <a:r>
              <a:rPr lang="en-US" dirty="0" smtClean="0"/>
              <a:t>1) </a:t>
            </a:r>
            <a:r>
              <a:rPr lang="en-US" dirty="0" smtClean="0">
                <a:hlinkClick r:id="rId2"/>
              </a:rPr>
              <a:t>Lulu eBook Creator Guide </a:t>
            </a:r>
            <a:endParaRPr lang="en-US" dirty="0" smtClean="0"/>
          </a:p>
          <a:p>
            <a:r>
              <a:rPr lang="en-US" dirty="0" smtClean="0"/>
              <a:t>2) Lulu Creates eBooks in </a:t>
            </a:r>
            <a:r>
              <a:rPr lang="en-US" dirty="0" err="1" smtClean="0"/>
              <a:t>ePub</a:t>
            </a:r>
            <a:r>
              <a:rPr lang="en-US" dirty="0" smtClean="0"/>
              <a:t> Formats</a:t>
            </a:r>
          </a:p>
          <a:p>
            <a:r>
              <a:rPr lang="en-US" dirty="0" smtClean="0"/>
              <a:t>3) Manuscript must be separately formatted</a:t>
            </a:r>
          </a:p>
          <a:p>
            <a:r>
              <a:rPr lang="en-US" dirty="0" smtClean="0"/>
              <a:t>4) Lulu offers many help options: manuscript conversion ($99.00) for </a:t>
            </a:r>
            <a:r>
              <a:rPr lang="en-US" dirty="0" err="1" smtClean="0">
                <a:hlinkClick r:id="rId3"/>
              </a:rPr>
              <a:t>ebook</a:t>
            </a:r>
            <a:r>
              <a:rPr lang="en-US" dirty="0" smtClean="0">
                <a:hlinkClick r:id="rId3"/>
              </a:rPr>
              <a:t> format</a:t>
            </a:r>
            <a:r>
              <a:rPr lang="en-US" dirty="0"/>
              <a:t>;</a:t>
            </a:r>
            <a:r>
              <a:rPr lang="en-US" dirty="0" smtClean="0"/>
              <a:t> ($149.00) </a:t>
            </a:r>
            <a:r>
              <a:rPr lang="en-US" dirty="0" err="1" smtClean="0"/>
              <a:t>ePub</a:t>
            </a:r>
            <a:r>
              <a:rPr lang="en-US" dirty="0" smtClean="0"/>
              <a:t> conversion and 6x9 paperback version; </a:t>
            </a:r>
            <a:r>
              <a:rPr lang="en-US" dirty="0" smtClean="0">
                <a:hlinkClick r:id="rId4"/>
              </a:rPr>
              <a:t>Print Book Help</a:t>
            </a:r>
            <a:r>
              <a:rPr lang="en-US" dirty="0" smtClean="0"/>
              <a:t> $119.00</a:t>
            </a:r>
            <a:endParaRPr lang="en-US" dirty="0"/>
          </a:p>
        </p:txBody>
      </p:sp>
      <p:pic>
        <p:nvPicPr>
          <p:cNvPr id="921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85800"/>
            <a:ext cx="2255837"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73626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 Publishing Services - Lulu</a:t>
            </a:r>
            <a:endParaRPr lang="en-US" dirty="0"/>
          </a:p>
        </p:txBody>
      </p:sp>
      <p:sp>
        <p:nvSpPr>
          <p:cNvPr id="3" name="Content Placeholder 2"/>
          <p:cNvSpPr>
            <a:spLocks noGrp="1"/>
          </p:cNvSpPr>
          <p:nvPr>
            <p:ph idx="1"/>
          </p:nvPr>
        </p:nvSpPr>
        <p:spPr/>
        <p:txBody>
          <a:bodyPr>
            <a:normAutofit lnSpcReduction="10000"/>
          </a:bodyPr>
          <a:lstStyle/>
          <a:p>
            <a:r>
              <a:rPr lang="en-US" dirty="0" smtClean="0"/>
              <a:t>Many </a:t>
            </a:r>
            <a:r>
              <a:rPr lang="en-US" dirty="0" smtClean="0">
                <a:hlinkClick r:id="rId2"/>
              </a:rPr>
              <a:t>Author Services</a:t>
            </a:r>
            <a:r>
              <a:rPr lang="en-US" dirty="0" smtClean="0"/>
              <a:t>: Bundled By Price</a:t>
            </a:r>
          </a:p>
          <a:p>
            <a:r>
              <a:rPr lang="en-US" sz="2800" dirty="0" smtClean="0"/>
              <a:t>Various Book Quality Product Lines:</a:t>
            </a:r>
            <a:endParaRPr lang="en-US" sz="2800" dirty="0"/>
          </a:p>
          <a:p>
            <a:pPr lvl="1"/>
            <a:r>
              <a:rPr lang="en-US" b="1" dirty="0"/>
              <a:t>Value</a:t>
            </a:r>
            <a:r>
              <a:rPr lang="en-US" dirty="0"/>
              <a:t>: Perfect bound paperbacks, no retail distribution at this time.</a:t>
            </a:r>
          </a:p>
          <a:p>
            <a:pPr lvl="1"/>
            <a:r>
              <a:rPr lang="en-US" b="1" dirty="0"/>
              <a:t>Standard</a:t>
            </a:r>
            <a:r>
              <a:rPr lang="en-US" dirty="0"/>
              <a:t>: Bookstore quality paperbacks, multiple binding options, distribution-eligible formats are designated by the green distribution symbol.</a:t>
            </a:r>
          </a:p>
          <a:p>
            <a:pPr lvl="1"/>
            <a:r>
              <a:rPr lang="en-US" b="1" dirty="0"/>
              <a:t>Premium</a:t>
            </a:r>
            <a:r>
              <a:rPr lang="en-US" dirty="0"/>
              <a:t>: Hardcovers, dust jackets, photo books and calendars, distribution-eligible formats are designated by the green distribution symbol</a:t>
            </a:r>
          </a:p>
          <a:p>
            <a:endParaRPr lang="en-US" dirty="0" smtClean="0"/>
          </a:p>
          <a:p>
            <a:endParaRPr lang="en-US" dirty="0" smtClean="0"/>
          </a:p>
          <a:p>
            <a:pPr marL="0" indent="0">
              <a:buNone/>
            </a:pPr>
            <a:endParaRPr lang="en-US" dirty="0"/>
          </a:p>
        </p:txBody>
      </p:sp>
      <p:pic>
        <p:nvPicPr>
          <p:cNvPr id="117" name="Picture 116" descr="Lulu.com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2057400"/>
            <a:ext cx="1905000" cy="675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8796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Lulu </a:t>
            </a:r>
            <a:r>
              <a:rPr lang="en-US" sz="4000" smtClean="0"/>
              <a:t>B/W</a:t>
            </a:r>
            <a:r>
              <a:rPr lang="en-US" smtClean="0"/>
              <a:t> </a:t>
            </a:r>
            <a:r>
              <a:rPr lang="en-US" dirty="0" smtClean="0"/>
              <a:t>Paperback Revenue Example </a:t>
            </a:r>
            <a:r>
              <a:rPr lang="en-US" sz="1400" dirty="0" smtClean="0"/>
              <a:t>(6x9 200 pages)</a:t>
            </a:r>
            <a:endParaRPr lang="en-US" sz="1400" dirty="0"/>
          </a:p>
        </p:txBody>
      </p:sp>
      <p:sp>
        <p:nvSpPr>
          <p:cNvPr id="3" name="Content Placeholder 2"/>
          <p:cNvSpPr>
            <a:spLocks noGrp="1"/>
          </p:cNvSpPr>
          <p:nvPr>
            <p:ph idx="1"/>
          </p:nvPr>
        </p:nvSpPr>
        <p:spPr/>
        <p:txBody>
          <a:bodyPr/>
          <a:lstStyle/>
          <a:p>
            <a:pPr marL="0" indent="0">
              <a:buNone/>
            </a:pPr>
            <a:endParaRPr lang="en-US" dirty="0"/>
          </a:p>
        </p:txBody>
      </p:sp>
      <p:pic>
        <p:nvPicPr>
          <p:cNvPr id="2050" name="Picture 2" descr="C:\Users\R_U15\Desktop\LuluPaper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703832"/>
            <a:ext cx="4343400" cy="431822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019800" y="3962400"/>
            <a:ext cx="2448555" cy="523220"/>
          </a:xfrm>
          <a:prstGeom prst="rect">
            <a:avLst/>
          </a:prstGeom>
          <a:noFill/>
        </p:spPr>
        <p:txBody>
          <a:bodyPr wrap="none" rtlCol="0">
            <a:spAutoFit/>
          </a:bodyPr>
          <a:lstStyle/>
          <a:p>
            <a:r>
              <a:rPr lang="en-US" sz="1400" dirty="0" smtClean="0"/>
              <a:t>Base Price = Printing Costs</a:t>
            </a:r>
          </a:p>
          <a:p>
            <a:r>
              <a:rPr lang="en-US" sz="1400" dirty="0" smtClean="0"/>
              <a:t>Lulu’s Share = 20% of net profit</a:t>
            </a:r>
            <a:endParaRPr lang="en-US" sz="1400" dirty="0"/>
          </a:p>
        </p:txBody>
      </p:sp>
    </p:spTree>
    <p:extLst>
      <p:ext uri="{BB962C8B-B14F-4D97-AF65-F5344CB8AC3E}">
        <p14:creationId xmlns:p14="http://schemas.microsoft.com/office/powerpoint/2010/main" val="7416172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Differences – Lulu and Ingram Spark</a:t>
            </a:r>
            <a:endParaRPr lang="en-US" dirty="0"/>
          </a:p>
        </p:txBody>
      </p:sp>
      <p:sp>
        <p:nvSpPr>
          <p:cNvPr id="3" name="Content Placeholder 2"/>
          <p:cNvSpPr>
            <a:spLocks noGrp="1"/>
          </p:cNvSpPr>
          <p:nvPr>
            <p:ph idx="1"/>
          </p:nvPr>
        </p:nvSpPr>
        <p:spPr/>
        <p:txBody>
          <a:bodyPr/>
          <a:lstStyle/>
          <a:p>
            <a:r>
              <a:rPr lang="en-US" dirty="0" smtClean="0"/>
              <a:t>Ingram Spark is more of a strictly DIY Print on Demand/Distribution Company.  Does not offer marketing, proofreading, editing, typesetting or Design, </a:t>
            </a:r>
            <a:r>
              <a:rPr lang="en-US" dirty="0" smtClean="0">
                <a:hlinkClick r:id="rId2"/>
              </a:rPr>
              <a:t>FAQ</a:t>
            </a:r>
            <a:endParaRPr lang="en-US" dirty="0" smtClean="0"/>
          </a:p>
          <a:p>
            <a:r>
              <a:rPr lang="en-US" dirty="0" smtClean="0"/>
              <a:t>Lulu is more of a Author Services Company with a variety of Pay For Fee/Package Options</a:t>
            </a:r>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4876800"/>
            <a:ext cx="4859337"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1198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1470025"/>
          </a:xfrm>
        </p:spPr>
        <p:txBody>
          <a:bodyPr>
            <a:normAutofit/>
          </a:bodyPr>
          <a:lstStyle/>
          <a:p>
            <a:r>
              <a:rPr lang="en-US" sz="3600" dirty="0" smtClean="0"/>
              <a:t>Lulu Premier Services vs Ingram Spark </a:t>
            </a:r>
            <a:r>
              <a:rPr lang="en-US" dirty="0" smtClean="0"/>
              <a:t> </a:t>
            </a:r>
            <a:r>
              <a:rPr lang="en-US" sz="2800" b="1" dirty="0" smtClean="0"/>
              <a:t>Low</a:t>
            </a:r>
            <a:r>
              <a:rPr lang="en-US" sz="2800" dirty="0" smtClean="0"/>
              <a:t> </a:t>
            </a:r>
            <a:r>
              <a:rPr lang="en-US" sz="2800" b="1" dirty="0" smtClean="0"/>
              <a:t>Range</a:t>
            </a:r>
            <a:r>
              <a:rPr lang="en-US" sz="2800" dirty="0" smtClean="0"/>
              <a:t> Pricing Model #1</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1739607915"/>
              </p:ext>
            </p:extLst>
          </p:nvPr>
        </p:nvGraphicFramePr>
        <p:xfrm>
          <a:off x="1981200" y="2514600"/>
          <a:ext cx="5105399" cy="3006440"/>
        </p:xfrm>
        <a:graphic>
          <a:graphicData uri="http://schemas.openxmlformats.org/drawingml/2006/table">
            <a:tbl>
              <a:tblPr/>
              <a:tblGrid>
                <a:gridCol w="2147093"/>
                <a:gridCol w="1489243"/>
                <a:gridCol w="1469063"/>
              </a:tblGrid>
              <a:tr h="304800">
                <a:tc>
                  <a:txBody>
                    <a:bodyPr/>
                    <a:lstStyle/>
                    <a:p>
                      <a:pPr algn="ctr" fontAlgn="b"/>
                      <a:r>
                        <a:rPr lang="en-US" sz="1400" b="1" i="0" u="none" strike="noStrike" dirty="0">
                          <a:solidFill>
                            <a:srgbClr val="FFFFFF"/>
                          </a:solidFill>
                          <a:effectLst/>
                          <a:latin typeface="Calibri"/>
                        </a:rPr>
                        <a:t>Service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9646"/>
                    </a:solidFill>
                  </a:tcPr>
                </a:tc>
                <a:tc>
                  <a:txBody>
                    <a:bodyPr/>
                    <a:lstStyle/>
                    <a:p>
                      <a:pPr algn="ctr" fontAlgn="b"/>
                      <a:r>
                        <a:rPr lang="en-US" sz="1400" b="1" i="0" u="none" strike="noStrike" dirty="0">
                          <a:solidFill>
                            <a:srgbClr val="FFFFFF"/>
                          </a:solidFill>
                          <a:effectLst/>
                          <a:latin typeface="Calibri"/>
                        </a:rPr>
                        <a:t>Ingram </a:t>
                      </a:r>
                      <a:r>
                        <a:rPr lang="en-US" sz="1400" b="1" i="0" u="none" strike="noStrike" dirty="0" err="1">
                          <a:solidFill>
                            <a:srgbClr val="FFFFFF"/>
                          </a:solidFill>
                          <a:effectLst/>
                          <a:latin typeface="Calibri"/>
                        </a:rPr>
                        <a:t>Sparc</a:t>
                      </a:r>
                      <a:endParaRPr lang="en-US" sz="1400" b="1" i="0" u="none" strike="noStrike" dirty="0">
                        <a:solidFill>
                          <a:srgbClr val="FFFFFF"/>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9646"/>
                    </a:solidFill>
                  </a:tcPr>
                </a:tc>
                <a:tc>
                  <a:txBody>
                    <a:bodyPr/>
                    <a:lstStyle/>
                    <a:p>
                      <a:pPr algn="ctr" fontAlgn="b"/>
                      <a:r>
                        <a:rPr lang="en-US" sz="1400" b="1" i="0" u="none" strike="noStrike" dirty="0">
                          <a:solidFill>
                            <a:srgbClr val="FFFFFF"/>
                          </a:solidFill>
                          <a:effectLst/>
                          <a:latin typeface="Calibri"/>
                        </a:rPr>
                        <a:t>Lulu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9646"/>
                    </a:solidFill>
                  </a:tcPr>
                </a:tc>
              </a:tr>
              <a:tr h="270164">
                <a:tc>
                  <a:txBody>
                    <a:bodyPr/>
                    <a:lstStyle/>
                    <a:p>
                      <a:pPr algn="l" fontAlgn="b"/>
                      <a:r>
                        <a:rPr lang="en-US" sz="1100" b="1" i="0" u="none" strike="noStrike" dirty="0" smtClean="0">
                          <a:solidFill>
                            <a:srgbClr val="000000"/>
                          </a:solidFill>
                          <a:effectLst/>
                          <a:latin typeface="Calibri"/>
                        </a:rPr>
                        <a:t>Classic </a:t>
                      </a:r>
                      <a:r>
                        <a:rPr lang="en-US" sz="1100" b="1" i="0" u="none" strike="noStrike" dirty="0">
                          <a:solidFill>
                            <a:srgbClr val="000000"/>
                          </a:solidFill>
                          <a:effectLst/>
                          <a:latin typeface="Calibri"/>
                        </a:rPr>
                        <a:t>Package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smtClean="0">
                          <a:solidFill>
                            <a:srgbClr val="000000"/>
                          </a:solidFill>
                          <a:effectLst/>
                          <a:latin typeface="Calibri"/>
                        </a:rPr>
                        <a:t>$999.00</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dirty="0">
                          <a:solidFill>
                            <a:srgbClr val="000000"/>
                          </a:solidFill>
                          <a:effectLst/>
                          <a:latin typeface="Calibri"/>
                        </a:rPr>
                        <a:t>Set-up Fee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$49.00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dirty="0">
                          <a:solidFill>
                            <a:srgbClr val="000000"/>
                          </a:solidFill>
                          <a:effectLst/>
                          <a:latin typeface="Calibri"/>
                        </a:rPr>
                        <a:t>Market Access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dirty="0" smtClean="0">
                          <a:solidFill>
                            <a:srgbClr val="000000"/>
                          </a:solidFill>
                          <a:effectLst/>
                          <a:latin typeface="Calibri"/>
                        </a:rPr>
                        <a:t>Local</a:t>
                      </a:r>
                      <a:r>
                        <a:rPr lang="en-US" sz="1100" b="0" i="0" u="none" strike="noStrike" baseline="0" dirty="0" smtClean="0">
                          <a:solidFill>
                            <a:srgbClr val="000000"/>
                          </a:solidFill>
                          <a:effectLst/>
                          <a:latin typeface="Calibri"/>
                        </a:rPr>
                        <a:t> </a:t>
                      </a:r>
                      <a:r>
                        <a:rPr lang="en-US" sz="1100" b="0" i="0" u="none" strike="noStrike" dirty="0" smtClean="0">
                          <a:solidFill>
                            <a:srgbClr val="000000"/>
                          </a:solidFill>
                          <a:effectLst/>
                          <a:latin typeface="Calibri"/>
                        </a:rPr>
                        <a:t> </a:t>
                      </a:r>
                      <a:r>
                        <a:rPr lang="en-US" sz="1100" b="0" i="0" u="none" strike="noStrike" dirty="0">
                          <a:solidFill>
                            <a:srgbClr val="000000"/>
                          </a:solidFill>
                          <a:effectLst/>
                          <a:latin typeface="Calibri"/>
                        </a:rPr>
                        <a:t>Cover </a:t>
                      </a:r>
                      <a:r>
                        <a:rPr lang="en-US" sz="1100" b="0" i="0" u="none" strike="noStrike" dirty="0" smtClean="0">
                          <a:solidFill>
                            <a:srgbClr val="000000"/>
                          </a:solidFill>
                          <a:effectLst/>
                          <a:latin typeface="Calibri"/>
                        </a:rPr>
                        <a:t>Design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smtClean="0">
                          <a:solidFill>
                            <a:srgbClr val="000000"/>
                          </a:solidFill>
                          <a:effectLst/>
                          <a:latin typeface="Calibri"/>
                        </a:rPr>
                        <a:t>200.00</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dirty="0">
                          <a:solidFill>
                            <a:srgbClr val="000000"/>
                          </a:solidFill>
                          <a:effectLst/>
                          <a:latin typeface="Calibri"/>
                        </a:rPr>
                        <a:t>Book Design (250 Pages</a:t>
                      </a:r>
                      <a:r>
                        <a:rPr lang="en-US" sz="1100" b="0" i="0" u="none" strike="noStrike" dirty="0" smtClean="0">
                          <a:solidFill>
                            <a:srgbClr val="000000"/>
                          </a:solidFill>
                          <a:effectLst/>
                          <a:latin typeface="Calibri"/>
                        </a:rPr>
                        <a:t>)* </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smtClean="0">
                          <a:solidFill>
                            <a:srgbClr val="000000"/>
                          </a:solidFill>
                          <a:effectLst/>
                          <a:latin typeface="Calibri"/>
                        </a:rPr>
                        <a:t>$200.00</a:t>
                      </a:r>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a:solidFill>
                            <a:srgbClr val="000000"/>
                          </a:solidFill>
                          <a:effectLst/>
                          <a:latin typeface="Calibri"/>
                        </a:rPr>
                        <a:t>ISBN's (10)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$395.00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1" i="0" u="none" strike="noStrike">
                          <a:solidFill>
                            <a:srgbClr val="000000"/>
                          </a:solidFill>
                          <a:effectLst/>
                          <a:latin typeface="Calibri"/>
                        </a:rPr>
                        <a:t>Total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smtClean="0">
                          <a:solidFill>
                            <a:srgbClr val="000000"/>
                          </a:solidFill>
                          <a:effectLst/>
                          <a:latin typeface="Calibri"/>
                        </a:rPr>
                        <a:t>$856.00</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smtClean="0">
                          <a:solidFill>
                            <a:srgbClr val="000000"/>
                          </a:solidFill>
                          <a:effectLst/>
                          <a:latin typeface="Calibri"/>
                        </a:rPr>
                        <a:t>$999.00</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a:solidFill>
                            <a:srgbClr val="000000"/>
                          </a:solidFill>
                          <a:effectLst/>
                          <a:latin typeface="Calibri"/>
                        </a:rPr>
                        <a:t>Links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100" b="0" i="0" u="sng" strike="noStrike" dirty="0">
                        <a:solidFill>
                          <a:srgbClr val="0000FF"/>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sng" strike="noStrike" dirty="0">
                          <a:solidFill>
                            <a:srgbClr val="0000FF"/>
                          </a:solidFill>
                          <a:effectLst/>
                          <a:latin typeface="Calibri"/>
                          <a:hlinkClick r:id="rId2"/>
                        </a:rPr>
                        <a:t>Lulu Option Prices</a:t>
                      </a:r>
                      <a:endParaRPr lang="en-US" sz="1100" b="0" i="0" u="sng" strike="noStrike" dirty="0">
                        <a:solidFill>
                          <a:srgbClr val="0000FF"/>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100" b="0" i="0" u="sng" strike="noStrike" dirty="0">
                        <a:solidFill>
                          <a:srgbClr val="0000FF"/>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2057400" y="5901187"/>
            <a:ext cx="5014514" cy="261610"/>
          </a:xfrm>
          <a:prstGeom prst="rect">
            <a:avLst/>
          </a:prstGeom>
          <a:noFill/>
        </p:spPr>
        <p:txBody>
          <a:bodyPr wrap="none" rtlCol="0">
            <a:spAutoFit/>
          </a:bodyPr>
          <a:lstStyle/>
          <a:p>
            <a:r>
              <a:rPr lang="en-US" sz="1100" dirty="0" smtClean="0"/>
              <a:t>*Based on $25.00/</a:t>
            </a:r>
            <a:r>
              <a:rPr lang="en-US" sz="1100" dirty="0" err="1" smtClean="0"/>
              <a:t>hr</a:t>
            </a:r>
            <a:r>
              <a:rPr lang="en-US" sz="1100" dirty="0" smtClean="0"/>
              <a:t> and 8 hours work for a cover and 8 hours work for print Design.</a:t>
            </a:r>
            <a:endParaRPr lang="en-US" sz="1100" dirty="0"/>
          </a:p>
        </p:txBody>
      </p:sp>
    </p:spTree>
    <p:extLst>
      <p:ext uri="{BB962C8B-B14F-4D97-AF65-F5344CB8AC3E}">
        <p14:creationId xmlns:p14="http://schemas.microsoft.com/office/powerpoint/2010/main" val="1509425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1470025"/>
          </a:xfrm>
        </p:spPr>
        <p:txBody>
          <a:bodyPr>
            <a:normAutofit fontScale="90000"/>
          </a:bodyPr>
          <a:lstStyle/>
          <a:p>
            <a:r>
              <a:rPr lang="en-US" sz="3100" dirty="0" smtClean="0"/>
              <a:t>Lulu Premier Services vs Ingram Spark/Outsourcing </a:t>
            </a:r>
            <a:r>
              <a:rPr lang="en-US" sz="3200" b="1" dirty="0" smtClean="0"/>
              <a:t>High Range </a:t>
            </a:r>
            <a:r>
              <a:rPr lang="en-US" sz="3200" dirty="0" smtClean="0"/>
              <a:t>Pricing Model 2</a:t>
            </a:r>
            <a:endParaRPr lang="en-US" sz="3200" dirty="0"/>
          </a:p>
        </p:txBody>
      </p:sp>
      <p:graphicFrame>
        <p:nvGraphicFramePr>
          <p:cNvPr id="8" name="Table 7"/>
          <p:cNvGraphicFramePr>
            <a:graphicFrameLocks noGrp="1"/>
          </p:cNvGraphicFramePr>
          <p:nvPr>
            <p:extLst>
              <p:ext uri="{D42A27DB-BD31-4B8C-83A1-F6EECF244321}">
                <p14:modId xmlns:p14="http://schemas.microsoft.com/office/powerpoint/2010/main" val="1475686952"/>
              </p:ext>
            </p:extLst>
          </p:nvPr>
        </p:nvGraphicFramePr>
        <p:xfrm>
          <a:off x="1981200" y="2514600"/>
          <a:ext cx="5105399" cy="3006440"/>
        </p:xfrm>
        <a:graphic>
          <a:graphicData uri="http://schemas.openxmlformats.org/drawingml/2006/table">
            <a:tbl>
              <a:tblPr/>
              <a:tblGrid>
                <a:gridCol w="2147093"/>
                <a:gridCol w="1489243"/>
                <a:gridCol w="1469063"/>
              </a:tblGrid>
              <a:tr h="304800">
                <a:tc>
                  <a:txBody>
                    <a:bodyPr/>
                    <a:lstStyle/>
                    <a:p>
                      <a:pPr algn="ctr" fontAlgn="b"/>
                      <a:r>
                        <a:rPr lang="en-US" sz="1400" b="1" i="0" u="none" strike="noStrike" dirty="0">
                          <a:solidFill>
                            <a:srgbClr val="FFFFFF"/>
                          </a:solidFill>
                          <a:effectLst/>
                          <a:latin typeface="Calibri"/>
                        </a:rPr>
                        <a:t>Service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9646"/>
                    </a:solidFill>
                  </a:tcPr>
                </a:tc>
                <a:tc>
                  <a:txBody>
                    <a:bodyPr/>
                    <a:lstStyle/>
                    <a:p>
                      <a:pPr algn="ctr" fontAlgn="b"/>
                      <a:r>
                        <a:rPr lang="en-US" sz="1400" b="1" i="0" u="none" strike="noStrike">
                          <a:solidFill>
                            <a:srgbClr val="FFFFFF"/>
                          </a:solidFill>
                          <a:effectLst/>
                          <a:latin typeface="Calibri"/>
                        </a:rPr>
                        <a:t>Ingram Sparc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9646"/>
                    </a:solidFill>
                  </a:tcPr>
                </a:tc>
                <a:tc>
                  <a:txBody>
                    <a:bodyPr/>
                    <a:lstStyle/>
                    <a:p>
                      <a:pPr algn="ctr" fontAlgn="b"/>
                      <a:r>
                        <a:rPr lang="en-US" sz="1400" b="1" i="0" u="none" strike="noStrike" dirty="0">
                          <a:solidFill>
                            <a:srgbClr val="FFFFFF"/>
                          </a:solidFill>
                          <a:effectLst/>
                          <a:latin typeface="Calibri"/>
                        </a:rPr>
                        <a:t>Lulu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9646"/>
                    </a:solidFill>
                  </a:tcPr>
                </a:tc>
              </a:tr>
              <a:tr h="270164">
                <a:tc>
                  <a:txBody>
                    <a:bodyPr/>
                    <a:lstStyle/>
                    <a:p>
                      <a:pPr algn="l" fontAlgn="b"/>
                      <a:r>
                        <a:rPr lang="en-US" sz="1100" b="1" i="0" u="none" strike="noStrike" dirty="0">
                          <a:solidFill>
                            <a:srgbClr val="000000"/>
                          </a:solidFill>
                          <a:effectLst/>
                          <a:latin typeface="Calibri"/>
                        </a:rPr>
                        <a:t>Deluxe Package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$2,999.00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dirty="0">
                          <a:solidFill>
                            <a:srgbClr val="000000"/>
                          </a:solidFill>
                          <a:effectLst/>
                          <a:latin typeface="Calibri"/>
                        </a:rPr>
                        <a:t>Set-up Fee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$49.00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dirty="0">
                          <a:solidFill>
                            <a:srgbClr val="000000"/>
                          </a:solidFill>
                          <a:effectLst/>
                          <a:latin typeface="Calibri"/>
                        </a:rPr>
                        <a:t>Market Access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dirty="0">
                          <a:solidFill>
                            <a:srgbClr val="000000"/>
                          </a:solidFill>
                          <a:effectLst/>
                          <a:latin typeface="Calibri"/>
                        </a:rPr>
                        <a:t>Custom Cover </a:t>
                      </a:r>
                      <a:r>
                        <a:rPr lang="en-US" sz="1100" b="0" i="0" u="none" strike="noStrike" dirty="0" err="1">
                          <a:solidFill>
                            <a:srgbClr val="000000"/>
                          </a:solidFill>
                          <a:effectLst/>
                          <a:latin typeface="Calibri"/>
                        </a:rPr>
                        <a:t>Soro</a:t>
                      </a:r>
                      <a:r>
                        <a:rPr lang="en-US" sz="1100" b="0" i="0" u="none" strike="noStrike" dirty="0">
                          <a:solidFill>
                            <a:srgbClr val="000000"/>
                          </a:solidFill>
                          <a:effectLst/>
                          <a:latin typeface="Calibri"/>
                        </a:rPr>
                        <a:t> Design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$1,600.00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dirty="0">
                          <a:solidFill>
                            <a:srgbClr val="000000"/>
                          </a:solidFill>
                          <a:effectLst/>
                          <a:latin typeface="Calibri"/>
                        </a:rPr>
                        <a:t>Book Design (250 Pages)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$1,750.00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a:solidFill>
                            <a:srgbClr val="000000"/>
                          </a:solidFill>
                          <a:effectLst/>
                          <a:latin typeface="Calibri"/>
                        </a:rPr>
                        <a:t>ISBN's (10)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$395.00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1" i="0" u="none" strike="noStrike">
                          <a:solidFill>
                            <a:srgbClr val="000000"/>
                          </a:solidFill>
                          <a:effectLst/>
                          <a:latin typeface="Calibri"/>
                        </a:rPr>
                        <a:t>Total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Calibri"/>
                        </a:rPr>
                        <a:t>$3,806.00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Calibri"/>
                        </a:rPr>
                        <a:t>$2,999.00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r>
                        <a:rPr lang="en-US" sz="1100" b="0" i="0" u="none" strike="noStrike">
                          <a:solidFill>
                            <a:srgbClr val="000000"/>
                          </a:solidFill>
                          <a:effectLst/>
                          <a:latin typeface="Calibri"/>
                        </a:rPr>
                        <a:t>Links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sng" strike="noStrike" dirty="0" err="1">
                          <a:solidFill>
                            <a:srgbClr val="0000FF"/>
                          </a:solidFill>
                          <a:effectLst/>
                          <a:latin typeface="Calibri"/>
                          <a:hlinkClick r:id="rId2"/>
                        </a:rPr>
                        <a:t>Soro</a:t>
                      </a:r>
                      <a:r>
                        <a:rPr lang="en-US" sz="1100" b="0" i="0" u="sng" strike="noStrike" dirty="0">
                          <a:solidFill>
                            <a:srgbClr val="0000FF"/>
                          </a:solidFill>
                          <a:effectLst/>
                          <a:latin typeface="Calibri"/>
                          <a:hlinkClick r:id="rId2"/>
                        </a:rPr>
                        <a:t> Pricing</a:t>
                      </a:r>
                      <a:endParaRPr lang="en-US" sz="1100" b="0" i="0" u="sng" strike="noStrike" dirty="0">
                        <a:solidFill>
                          <a:srgbClr val="0000FF"/>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sng" strike="noStrike">
                          <a:solidFill>
                            <a:srgbClr val="0000FF"/>
                          </a:solidFill>
                          <a:effectLst/>
                          <a:latin typeface="Calibri"/>
                          <a:hlinkClick r:id="rId3"/>
                        </a:rPr>
                        <a:t>Lulu Option Prices</a:t>
                      </a:r>
                      <a:endParaRPr lang="en-US" sz="1100" b="0" i="0" u="sng" strike="noStrike">
                        <a:solidFill>
                          <a:srgbClr val="0000FF"/>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0164">
                <a:tc>
                  <a:txBody>
                    <a:bodyPr/>
                    <a:lstStyle/>
                    <a:p>
                      <a:pPr algn="l" fontAlgn="b"/>
                      <a:endParaRPr lang="en-US" sz="11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sng" strike="noStrike" dirty="0" err="1">
                          <a:solidFill>
                            <a:srgbClr val="0000FF"/>
                          </a:solidFill>
                          <a:effectLst/>
                          <a:latin typeface="Calibri"/>
                          <a:hlinkClick r:id="rId4"/>
                        </a:rPr>
                        <a:t>Soro</a:t>
                      </a:r>
                      <a:r>
                        <a:rPr lang="en-US" sz="1100" b="0" i="0" u="sng" strike="noStrike" dirty="0">
                          <a:solidFill>
                            <a:srgbClr val="0000FF"/>
                          </a:solidFill>
                          <a:effectLst/>
                          <a:latin typeface="Calibri"/>
                          <a:hlinkClick r:id="rId4"/>
                        </a:rPr>
                        <a:t> Portfolio</a:t>
                      </a:r>
                      <a:endParaRPr lang="en-US" sz="1100" b="0" i="0" u="sng" strike="noStrike" dirty="0">
                        <a:solidFill>
                          <a:srgbClr val="0000FF"/>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12500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Lulu and Lightning Source</a:t>
            </a:r>
            <a:br>
              <a:rPr lang="en-US" dirty="0" smtClean="0"/>
            </a:br>
            <a:r>
              <a:rPr lang="en-US" dirty="0" smtClean="0"/>
              <a:t>What are they?</a:t>
            </a:r>
            <a:endParaRPr lang="en-US" dirty="0"/>
          </a:p>
        </p:txBody>
      </p:sp>
      <p:sp>
        <p:nvSpPr>
          <p:cNvPr id="3" name="Content Placeholder 2"/>
          <p:cNvSpPr>
            <a:spLocks noGrp="1"/>
          </p:cNvSpPr>
          <p:nvPr>
            <p:ph idx="1"/>
          </p:nvPr>
        </p:nvSpPr>
        <p:spPr>
          <a:xfrm>
            <a:off x="457200" y="1752600"/>
            <a:ext cx="8229600" cy="4525963"/>
          </a:xfrm>
        </p:spPr>
        <p:txBody>
          <a:bodyPr/>
          <a:lstStyle/>
          <a:p>
            <a:pPr marL="0" indent="0">
              <a:buNone/>
            </a:pPr>
            <a:r>
              <a:rPr lang="en-US" sz="2800" dirty="0" smtClean="0"/>
              <a:t>Online Print on Demand Publishers, Print Distributors, e-Book supply chain infrastructure &amp; Author </a:t>
            </a:r>
            <a:r>
              <a:rPr lang="en-US" sz="2800" dirty="0"/>
              <a:t>S</a:t>
            </a:r>
            <a:r>
              <a:rPr lang="en-US" sz="2800" dirty="0" smtClean="0"/>
              <a:t>upport </a:t>
            </a:r>
            <a:r>
              <a:rPr lang="en-US" sz="2800" dirty="0"/>
              <a:t>S</a:t>
            </a:r>
            <a:r>
              <a:rPr lang="en-US" sz="2800" dirty="0" smtClean="0"/>
              <a:t>ervices</a:t>
            </a:r>
          </a:p>
          <a:p>
            <a:pPr marL="0" indent="0">
              <a:buNone/>
            </a:pPr>
            <a:endParaRPr lang="en-US" dirty="0"/>
          </a:p>
        </p:txBody>
      </p:sp>
      <p:pic>
        <p:nvPicPr>
          <p:cNvPr id="1026" name="Picture 2" descr="Lightning Source">
            <a:hlinkClick r:id="rId2" tooltip="Lightning Sourc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200400"/>
            <a:ext cx="1933575" cy="9144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ulu.com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9674" y="4623316"/>
            <a:ext cx="2257425" cy="8001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flipH="1">
            <a:off x="4194047" y="5054084"/>
            <a:ext cx="3764281" cy="369332"/>
          </a:xfrm>
          <a:prstGeom prst="rect">
            <a:avLst/>
          </a:prstGeom>
          <a:noFill/>
        </p:spPr>
        <p:txBody>
          <a:bodyPr wrap="square" rtlCol="0">
            <a:spAutoFit/>
          </a:bodyPr>
          <a:lstStyle/>
          <a:p>
            <a:pPr algn="ctr"/>
            <a:r>
              <a:rPr lang="en-US" dirty="0" smtClean="0"/>
              <a:t>https://www.lulu.com/</a:t>
            </a:r>
            <a:endParaRPr lang="en-US" dirty="0"/>
          </a:p>
        </p:txBody>
      </p:sp>
      <p:sp>
        <p:nvSpPr>
          <p:cNvPr id="5" name="TextBox 4"/>
          <p:cNvSpPr txBox="1"/>
          <p:nvPr/>
        </p:nvSpPr>
        <p:spPr>
          <a:xfrm>
            <a:off x="4002024" y="3341131"/>
            <a:ext cx="3659015" cy="369332"/>
          </a:xfrm>
          <a:prstGeom prst="rect">
            <a:avLst/>
          </a:prstGeom>
          <a:noFill/>
        </p:spPr>
        <p:txBody>
          <a:bodyPr wrap="none" rtlCol="0">
            <a:spAutoFit/>
          </a:bodyPr>
          <a:lstStyle/>
          <a:p>
            <a:r>
              <a:rPr lang="en-US" dirty="0" smtClean="0"/>
              <a:t>https://www1.lightningsource.com/</a:t>
            </a:r>
            <a:endParaRPr lang="en-US" dirty="0"/>
          </a:p>
        </p:txBody>
      </p:sp>
    </p:spTree>
    <p:extLst>
      <p:ext uri="{BB962C8B-B14F-4D97-AF65-F5344CB8AC3E}">
        <p14:creationId xmlns:p14="http://schemas.microsoft.com/office/powerpoint/2010/main" val="4183822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Lulu vs Ingram Spark Summary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88667705"/>
              </p:ext>
            </p:extLst>
          </p:nvPr>
        </p:nvGraphicFramePr>
        <p:xfrm>
          <a:off x="304800" y="2286000"/>
          <a:ext cx="8229600" cy="2595880"/>
        </p:xfrm>
        <a:graphic>
          <a:graphicData uri="http://schemas.openxmlformats.org/drawingml/2006/table">
            <a:tbl>
              <a:tblPr firstRow="1" bandRow="1">
                <a:tableStyleId>{5C22544A-7EE6-4342-B048-85BDC9FD1C3A}</a:tableStyleId>
              </a:tblPr>
              <a:tblGrid>
                <a:gridCol w="5257800"/>
                <a:gridCol w="2971800"/>
              </a:tblGrid>
              <a:tr h="370840">
                <a:tc>
                  <a:txBody>
                    <a:bodyPr/>
                    <a:lstStyle/>
                    <a:p>
                      <a:r>
                        <a:rPr lang="en-US" dirty="0" smtClean="0"/>
                        <a:t>Company and Publishing</a:t>
                      </a:r>
                      <a:r>
                        <a:rPr lang="en-US" baseline="0" dirty="0" smtClean="0"/>
                        <a:t> Model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Pricing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Ingram Spark</a:t>
                      </a:r>
                      <a:r>
                        <a:rPr lang="en-US" baseline="0" dirty="0" smtClean="0"/>
                        <a:t> w/(Local Cover/Book Design)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smtClean="0"/>
                        <a:t>$856.00</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Lulu with Classic Author Services Package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smtClean="0"/>
                        <a:t>$999.00</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Lulu with Deluxe</a:t>
                      </a:r>
                      <a:r>
                        <a:rPr lang="en-US" baseline="0" dirty="0" smtClean="0"/>
                        <a:t> Author Services Package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smtClean="0"/>
                        <a:t>$2999.00</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Ingram Spark w/(Higher End Cover/Book</a:t>
                      </a:r>
                      <a:r>
                        <a:rPr lang="en-US" baseline="0" dirty="0" smtClean="0"/>
                        <a:t> Design)</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smtClean="0"/>
                        <a:t>$3806.00</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$1000.00</a:t>
                      </a:r>
                      <a:r>
                        <a:rPr lang="en-US" baseline="0" dirty="0" smtClean="0"/>
                        <a:t> Contingency/Book Expenses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971671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Conclusions</a:t>
            </a:r>
            <a:endParaRPr lang="en-US" dirty="0"/>
          </a:p>
        </p:txBody>
      </p:sp>
      <p:sp>
        <p:nvSpPr>
          <p:cNvPr id="3" name="Content Placeholder 2"/>
          <p:cNvSpPr>
            <a:spLocks noGrp="1"/>
          </p:cNvSpPr>
          <p:nvPr>
            <p:ph idx="1"/>
          </p:nvPr>
        </p:nvSpPr>
        <p:spPr>
          <a:xfrm>
            <a:off x="524668" y="2057400"/>
            <a:ext cx="8229600" cy="4525963"/>
          </a:xfrm>
        </p:spPr>
        <p:txBody>
          <a:bodyPr>
            <a:normAutofit lnSpcReduction="10000"/>
          </a:bodyPr>
          <a:lstStyle/>
          <a:p>
            <a:r>
              <a:rPr lang="en-US" dirty="0" smtClean="0"/>
              <a:t>If you are to outsource cover and publication </a:t>
            </a:r>
            <a:r>
              <a:rPr lang="en-US" dirty="0"/>
              <a:t>d</a:t>
            </a:r>
            <a:r>
              <a:rPr lang="en-US" dirty="0" smtClean="0"/>
              <a:t>esign, Ingram Spark is a solid choice for Print on Demand and Distribution.  Tied to Larger Networks and Solid Reputation</a:t>
            </a:r>
          </a:p>
          <a:p>
            <a:endParaRPr lang="en-US" dirty="0"/>
          </a:p>
          <a:p>
            <a:r>
              <a:rPr lang="en-US" smtClean="0"/>
              <a:t>If you </a:t>
            </a:r>
            <a:r>
              <a:rPr lang="en-US" dirty="0" smtClean="0"/>
              <a:t>wish to encapsulate Author Services, design or ever need more marketing &amp; other options, Lulu.com as a pay for Service Model Seems a Solid Secondary Choice</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066800"/>
            <a:ext cx="4859337"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3822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8229600" cy="1143000"/>
          </a:xfrm>
        </p:spPr>
        <p:txBody>
          <a:bodyPr/>
          <a:lstStyle/>
          <a:p>
            <a:r>
              <a:rPr lang="en-US" dirty="0" smtClean="0"/>
              <a:t>Comments/Questions?</a:t>
            </a:r>
            <a:endParaRPr lang="en-US" dirty="0"/>
          </a:p>
        </p:txBody>
      </p:sp>
    </p:spTree>
    <p:extLst>
      <p:ext uri="{BB962C8B-B14F-4D97-AF65-F5344CB8AC3E}">
        <p14:creationId xmlns:p14="http://schemas.microsoft.com/office/powerpoint/2010/main" val="1759138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Lightning Source </a:t>
            </a:r>
            <a:endParaRPr lang="en-US" dirty="0"/>
          </a:p>
        </p:txBody>
      </p:sp>
      <p:sp>
        <p:nvSpPr>
          <p:cNvPr id="3" name="Content Placeholder 2"/>
          <p:cNvSpPr>
            <a:spLocks noGrp="1"/>
          </p:cNvSpPr>
          <p:nvPr>
            <p:ph idx="1"/>
          </p:nvPr>
        </p:nvSpPr>
        <p:spPr/>
        <p:txBody>
          <a:bodyPr/>
          <a:lstStyle/>
          <a:p>
            <a:r>
              <a:rPr lang="en-US" dirty="0" smtClean="0"/>
              <a:t>Lightning Source Divides Print-on-Demand  Services into Two Different Market Segments</a:t>
            </a:r>
          </a:p>
          <a:p>
            <a:endParaRPr lang="en-US" dirty="0"/>
          </a:p>
          <a:p>
            <a:r>
              <a:rPr lang="en-US" dirty="0" smtClean="0"/>
              <a:t>Medium and Large Publishers</a:t>
            </a:r>
          </a:p>
          <a:p>
            <a:endParaRPr lang="en-US" dirty="0" smtClean="0"/>
          </a:p>
          <a:p>
            <a:r>
              <a:rPr lang="en-US" dirty="0" smtClean="0"/>
              <a:t>Small Independent Publishers</a:t>
            </a:r>
            <a:br>
              <a:rPr lang="en-US" dirty="0" smtClean="0"/>
            </a:br>
            <a:r>
              <a:rPr lang="en-US" sz="1200" dirty="0" smtClean="0">
                <a:hlinkClick r:id="rId2"/>
              </a:rPr>
              <a:t>Video Introduction</a:t>
            </a:r>
            <a:r>
              <a:rPr lang="en-US" sz="1200" dirty="0" smtClean="0"/>
              <a:t>  </a:t>
            </a:r>
            <a:r>
              <a:rPr lang="en-US" sz="1200" dirty="0" err="1" smtClean="0">
                <a:hlinkClick r:id="rId3"/>
              </a:rPr>
              <a:t>Introduction</a:t>
            </a:r>
            <a:r>
              <a:rPr lang="en-US" sz="1200" dirty="0" smtClean="0">
                <a:hlinkClick r:id="rId3"/>
              </a:rPr>
              <a:t> Link</a:t>
            </a:r>
            <a:r>
              <a:rPr lang="en-US" sz="1200" dirty="0" smtClean="0"/>
              <a:t>  </a:t>
            </a:r>
            <a:r>
              <a:rPr lang="en-US" sz="1200" dirty="0" smtClean="0">
                <a:hlinkClick r:id="rId4"/>
              </a:rPr>
              <a:t>Reviews</a:t>
            </a:r>
            <a:endParaRPr lang="en-US" sz="1200" dirty="0" smtClean="0"/>
          </a:p>
          <a:p>
            <a:pPr marL="0" indent="0">
              <a:buNone/>
            </a:pPr>
            <a:endParaRPr lang="en-US" dirty="0" smtClean="0"/>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00775" y="3124200"/>
            <a:ext cx="193357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48400" y="4800600"/>
            <a:ext cx="188595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3443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Ingram Spark Strengths</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r>
              <a:rPr lang="en-US" dirty="0" smtClean="0"/>
              <a:t>1) Print-on-Demand</a:t>
            </a:r>
          </a:p>
          <a:p>
            <a:pPr marL="0" indent="0">
              <a:buNone/>
            </a:pPr>
            <a:r>
              <a:rPr lang="en-US" sz="1200" dirty="0" smtClean="0"/>
              <a:t>Receive orders, print, deliver, ship, customized labels with </a:t>
            </a:r>
            <a:r>
              <a:rPr lang="en-US" sz="1200" dirty="0"/>
              <a:t>p</a:t>
            </a:r>
            <a:r>
              <a:rPr lang="en-US" sz="1200" dirty="0" smtClean="0"/>
              <a:t>ress </a:t>
            </a:r>
            <a:r>
              <a:rPr lang="en-US" sz="1200" dirty="0"/>
              <a:t> </a:t>
            </a:r>
            <a:r>
              <a:rPr lang="en-US" sz="1200" dirty="0" smtClean="0"/>
              <a:t>name” etc.  Various book types, </a:t>
            </a:r>
            <a:r>
              <a:rPr lang="en-US" sz="1200" dirty="0"/>
              <a:t>s</a:t>
            </a:r>
            <a:r>
              <a:rPr lang="en-US" sz="1200" dirty="0" smtClean="0"/>
              <a:t>izes, color choices and binding options, </a:t>
            </a:r>
            <a:r>
              <a:rPr lang="en-US" sz="1200" dirty="0" smtClean="0">
                <a:hlinkClick r:id="rId2"/>
              </a:rPr>
              <a:t>Print Options</a:t>
            </a:r>
            <a:r>
              <a:rPr lang="en-US" sz="1200" dirty="0" smtClean="0"/>
              <a:t>,  </a:t>
            </a:r>
            <a:r>
              <a:rPr lang="en-US" sz="1200" dirty="0" smtClean="0">
                <a:hlinkClick r:id="rId3"/>
              </a:rPr>
              <a:t>Video </a:t>
            </a:r>
            <a:r>
              <a:rPr lang="en-US" sz="1200" dirty="0" smtClean="0"/>
              <a:t> </a:t>
            </a:r>
            <a:r>
              <a:rPr lang="en-US" sz="1200" dirty="0" smtClean="0">
                <a:hlinkClick r:id="rId4"/>
              </a:rPr>
              <a:t>Pricing</a:t>
            </a:r>
            <a:r>
              <a:rPr lang="en-US" sz="1200" dirty="0" smtClean="0"/>
              <a:t> </a:t>
            </a:r>
            <a:r>
              <a:rPr lang="en-US" sz="1200" dirty="0" smtClean="0">
                <a:hlinkClick r:id="rId5"/>
              </a:rPr>
              <a:t>PDF File Checklist</a:t>
            </a:r>
            <a:r>
              <a:rPr lang="en-US" sz="1200" dirty="0" smtClean="0"/>
              <a:t>  </a:t>
            </a:r>
            <a:r>
              <a:rPr lang="en-US" sz="1200" dirty="0" smtClean="0">
                <a:hlinkClick r:id="rId6"/>
              </a:rPr>
              <a:t>File Creation Guide</a:t>
            </a:r>
            <a:r>
              <a:rPr lang="en-US" sz="1200" dirty="0" smtClean="0"/>
              <a:t>  </a:t>
            </a:r>
            <a:r>
              <a:rPr lang="en-US" sz="1200" dirty="0" smtClean="0">
                <a:hlinkClick r:id="rId7"/>
              </a:rPr>
              <a:t>Shipping Costs &amp; Publisher Compensation</a:t>
            </a:r>
            <a:r>
              <a:rPr lang="en-US" sz="1200" dirty="0" smtClean="0"/>
              <a:t>, </a:t>
            </a:r>
            <a:br>
              <a:rPr lang="en-US" sz="1200" dirty="0" smtClean="0"/>
            </a:br>
            <a:r>
              <a:rPr lang="en-US" sz="1200" dirty="0" smtClean="0"/>
              <a:t>Set-Up Cost: </a:t>
            </a:r>
            <a:r>
              <a:rPr lang="en-US" sz="1200" b="1" dirty="0" smtClean="0"/>
              <a:t>49.00$</a:t>
            </a:r>
            <a:r>
              <a:rPr lang="en-US" sz="1200" dirty="0" smtClean="0"/>
              <a:t>, </a:t>
            </a:r>
            <a:r>
              <a:rPr lang="en-US" sz="1200" b="1" dirty="0" smtClean="0"/>
              <a:t>12.00 Market Access/Year</a:t>
            </a:r>
            <a:r>
              <a:rPr lang="en-US" sz="1200" dirty="0" smtClean="0"/>
              <a:t>, ISBNs $ 395.00</a:t>
            </a:r>
            <a:br>
              <a:rPr lang="en-US" sz="1200" dirty="0" smtClean="0"/>
            </a:br>
            <a:endParaRPr lang="en-US" sz="1200" dirty="0" smtClean="0"/>
          </a:p>
          <a:p>
            <a:pPr marL="0" indent="0">
              <a:buNone/>
            </a:pPr>
            <a:r>
              <a:rPr lang="en-US" dirty="0" smtClean="0"/>
              <a:t>2) E-Book Distribution</a:t>
            </a:r>
            <a:br>
              <a:rPr lang="en-US" dirty="0" smtClean="0"/>
            </a:br>
            <a:r>
              <a:rPr lang="en-US" sz="1200" dirty="0" smtClean="0"/>
              <a:t>(Amazon, Kindle, Apple </a:t>
            </a:r>
            <a:r>
              <a:rPr lang="en-US" sz="1200" dirty="0" err="1"/>
              <a:t>i</a:t>
            </a:r>
            <a:r>
              <a:rPr lang="en-US" sz="1200" dirty="0" err="1" smtClean="0"/>
              <a:t>books</a:t>
            </a:r>
            <a:r>
              <a:rPr lang="en-US" sz="1200" dirty="0" smtClean="0"/>
              <a:t>, Kobo: Administrative Consolidated Sales Dashboard)</a:t>
            </a:r>
            <a:br>
              <a:rPr lang="en-US" sz="1200" dirty="0" smtClean="0"/>
            </a:br>
            <a:endParaRPr lang="en-US" sz="1200" dirty="0" smtClean="0"/>
          </a:p>
          <a:p>
            <a:pPr marL="0" indent="0">
              <a:buNone/>
            </a:pPr>
            <a:r>
              <a:rPr lang="en-US" dirty="0" smtClean="0"/>
              <a:t>3) Color Printing</a:t>
            </a:r>
            <a:br>
              <a:rPr lang="en-US" dirty="0" smtClean="0"/>
            </a:br>
            <a:r>
              <a:rPr lang="en-US" sz="1200" dirty="0" smtClean="0">
                <a:hlinkClick r:id="rId8"/>
              </a:rPr>
              <a:t>Various Options</a:t>
            </a:r>
            <a:r>
              <a:rPr lang="en-US" sz="1200" dirty="0" smtClean="0"/>
              <a:t/>
            </a:r>
            <a:br>
              <a:rPr lang="en-US" sz="1200" dirty="0" smtClean="0"/>
            </a:br>
            <a:endParaRPr lang="en-US" sz="1200" dirty="0" smtClean="0"/>
          </a:p>
          <a:p>
            <a:pPr marL="0" indent="0">
              <a:buNone/>
            </a:pPr>
            <a:r>
              <a:rPr lang="en-US" dirty="0" smtClean="0"/>
              <a:t>4)Global Reach</a:t>
            </a:r>
            <a:br>
              <a:rPr lang="en-US" dirty="0" smtClean="0"/>
            </a:br>
            <a:r>
              <a:rPr lang="en-US" sz="1200" dirty="0" smtClean="0">
                <a:hlinkClick r:id="rId9"/>
              </a:rPr>
              <a:t>Online </a:t>
            </a:r>
            <a:r>
              <a:rPr lang="en-US" sz="1200" dirty="0" err="1" smtClean="0">
                <a:hlinkClick r:id="rId9"/>
              </a:rPr>
              <a:t>Ebook</a:t>
            </a:r>
            <a:r>
              <a:rPr lang="en-US" sz="1200" dirty="0" smtClean="0">
                <a:hlinkClick r:id="rId9"/>
              </a:rPr>
              <a:t> Distribution (Multiple Partners</a:t>
            </a:r>
            <a:r>
              <a:rPr lang="en-US" sz="1200" dirty="0" smtClean="0"/>
              <a:t>), </a:t>
            </a:r>
            <a:br>
              <a:rPr lang="en-US" sz="1200" dirty="0" smtClean="0"/>
            </a:br>
            <a:r>
              <a:rPr lang="en-US" sz="1200" dirty="0" smtClean="0">
                <a:hlinkClick r:id="rId10"/>
              </a:rPr>
              <a:t>Print Distribution  Multiple Partners</a:t>
            </a:r>
            <a:endParaRPr lang="en-US" sz="1200" dirty="0"/>
          </a:p>
        </p:txBody>
      </p:sp>
      <p:pic>
        <p:nvPicPr>
          <p:cNvPr id="3074"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15000" y="1447800"/>
            <a:ext cx="1714500"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0"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71416" y="4038600"/>
            <a:ext cx="3810000" cy="154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4699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Ingram Spark Workflow</a:t>
            </a:r>
            <a:endParaRPr lang="en-US" dirty="0"/>
          </a:p>
        </p:txBody>
      </p:sp>
      <p:sp>
        <p:nvSpPr>
          <p:cNvPr id="3" name="Content Placeholder 2"/>
          <p:cNvSpPr>
            <a:spLocks noGrp="1"/>
          </p:cNvSpPr>
          <p:nvPr>
            <p:ph idx="1"/>
          </p:nvPr>
        </p:nvSpPr>
        <p:spPr/>
        <p:txBody>
          <a:bodyPr/>
          <a:lstStyle/>
          <a:p>
            <a:r>
              <a:rPr lang="en-US" dirty="0" smtClean="0"/>
              <a:t>Account Set-up</a:t>
            </a:r>
          </a:p>
          <a:p>
            <a:r>
              <a:rPr lang="en-US" dirty="0" smtClean="0"/>
              <a:t>ISBN Purchase </a:t>
            </a:r>
            <a:r>
              <a:rPr lang="en-US" dirty="0" err="1" smtClean="0">
                <a:hlinkClick r:id="rId2"/>
              </a:rPr>
              <a:t>Bowker</a:t>
            </a:r>
            <a:r>
              <a:rPr lang="en-US" dirty="0" smtClean="0"/>
              <a:t> (10 ISBNs $395.00)</a:t>
            </a:r>
          </a:p>
          <a:p>
            <a:r>
              <a:rPr lang="en-US" dirty="0" smtClean="0"/>
              <a:t>Add Book Metadata</a:t>
            </a:r>
          </a:p>
          <a:p>
            <a:r>
              <a:rPr lang="en-US" dirty="0" smtClean="0"/>
              <a:t>Upload PDF  (Print Ready PDF – Specification)</a:t>
            </a:r>
          </a:p>
          <a:p>
            <a:r>
              <a:rPr lang="en-US" b="1" dirty="0" smtClean="0"/>
              <a:t>Credit Card Payment Required </a:t>
            </a:r>
            <a:r>
              <a:rPr lang="en-US" dirty="0" smtClean="0"/>
              <a:t>for Set-Up</a:t>
            </a:r>
          </a:p>
          <a:p>
            <a:r>
              <a:rPr lang="en-US" b="1" dirty="0" smtClean="0"/>
              <a:t>Bank Account Set-Up Required </a:t>
            </a:r>
            <a:r>
              <a:rPr lang="en-US" dirty="0" smtClean="0"/>
              <a:t>for Retail Sales Compensation</a:t>
            </a:r>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9143" y="1371600"/>
            <a:ext cx="1712913"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9588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_U15\Desktop\IngramSparkAccou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616" y="228600"/>
            <a:ext cx="7686675" cy="6410325"/>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457200" y="3352800"/>
            <a:ext cx="2057400" cy="304800"/>
          </a:xfrm>
          <a:prstGeom prst="ellipse">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213" y="3722750"/>
            <a:ext cx="2084387" cy="55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706" y="4343400"/>
            <a:ext cx="2084387" cy="32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206" y="3024187"/>
            <a:ext cx="2362994" cy="32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212" y="4800600"/>
            <a:ext cx="20843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7374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Information</a:t>
            </a:r>
            <a:endParaRPr lang="en-US" dirty="0"/>
          </a:p>
        </p:txBody>
      </p:sp>
      <p:pic>
        <p:nvPicPr>
          <p:cNvPr id="1026" name="Picture 2" descr="C:\Users\R_U15\Desktop\TaxInforma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76400"/>
            <a:ext cx="8763000" cy="456772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667000"/>
            <a:ext cx="2084387" cy="32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3263900"/>
            <a:ext cx="2084387" cy="32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4856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Paperwork: License Agreements</a:t>
            </a:r>
            <a:endParaRPr lang="en-US" dirty="0"/>
          </a:p>
        </p:txBody>
      </p:sp>
      <p:sp>
        <p:nvSpPr>
          <p:cNvPr id="3" name="Content Placeholder 2"/>
          <p:cNvSpPr>
            <a:spLocks noGrp="1"/>
          </p:cNvSpPr>
          <p:nvPr>
            <p:ph idx="1"/>
          </p:nvPr>
        </p:nvSpPr>
        <p:spPr/>
        <p:txBody>
          <a:bodyPr/>
          <a:lstStyle/>
          <a:p>
            <a:r>
              <a:rPr lang="en-US" b="1" dirty="0" smtClean="0"/>
              <a:t>Ingram Spark</a:t>
            </a:r>
          </a:p>
          <a:p>
            <a:pPr marL="0" indent="0">
              <a:buNone/>
            </a:pPr>
            <a:r>
              <a:rPr lang="en-US" dirty="0" smtClean="0"/>
              <a:t>A) </a:t>
            </a:r>
            <a:r>
              <a:rPr lang="en-US" dirty="0" err="1" smtClean="0"/>
              <a:t>IngramSpark</a:t>
            </a:r>
            <a:r>
              <a:rPr lang="en-US" dirty="0" smtClean="0"/>
              <a:t> Print on Demand Agreement</a:t>
            </a:r>
          </a:p>
          <a:p>
            <a:pPr marL="0" indent="0">
              <a:buNone/>
            </a:pPr>
            <a:r>
              <a:rPr lang="en-US" dirty="0" smtClean="0"/>
              <a:t>B) </a:t>
            </a:r>
            <a:r>
              <a:rPr lang="en-US" dirty="0" err="1" smtClean="0"/>
              <a:t>IngramSpark</a:t>
            </a:r>
            <a:r>
              <a:rPr lang="en-US" dirty="0" smtClean="0"/>
              <a:t> </a:t>
            </a:r>
            <a:r>
              <a:rPr lang="en-US" dirty="0" err="1" smtClean="0"/>
              <a:t>Ebook</a:t>
            </a:r>
            <a:r>
              <a:rPr lang="en-US" dirty="0" smtClean="0"/>
              <a:t> Agreement</a:t>
            </a:r>
          </a:p>
          <a:p>
            <a:pPr marL="0" indent="0">
              <a:buNone/>
            </a:pPr>
            <a:r>
              <a:rPr lang="en-US" dirty="0" smtClean="0"/>
              <a:t/>
            </a:r>
            <a:br>
              <a:rPr lang="en-US" dirty="0" smtClean="0"/>
            </a:br>
            <a:r>
              <a:rPr lang="en-US" b="1" dirty="0" smtClean="0"/>
              <a:t>External Distribution </a:t>
            </a:r>
            <a:r>
              <a:rPr lang="en-US" dirty="0" smtClean="0"/>
              <a:t>(Optional)</a:t>
            </a:r>
            <a:br>
              <a:rPr lang="en-US" dirty="0" smtClean="0"/>
            </a:br>
            <a:r>
              <a:rPr lang="en-US" dirty="0" smtClean="0"/>
              <a:t>C) Amazon/</a:t>
            </a:r>
            <a:r>
              <a:rPr lang="en-US" dirty="0" err="1" smtClean="0"/>
              <a:t>Ebook</a:t>
            </a:r>
            <a:r>
              <a:rPr lang="en-US" dirty="0" smtClean="0"/>
              <a:t>/Kindle Distribution Agreement</a:t>
            </a:r>
          </a:p>
          <a:p>
            <a:pPr marL="0" indent="0">
              <a:buNone/>
            </a:pPr>
            <a:r>
              <a:rPr lang="en-US" dirty="0" smtClean="0"/>
              <a:t>D) Apple/iTunes Distribution Agreement</a:t>
            </a:r>
            <a:endParaRPr lang="en-US" dirty="0"/>
          </a:p>
        </p:txBody>
      </p:sp>
    </p:spTree>
    <p:extLst>
      <p:ext uri="{BB962C8B-B14F-4D97-AF65-F5344CB8AC3E}">
        <p14:creationId xmlns:p14="http://schemas.microsoft.com/office/powerpoint/2010/main" val="1625817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Ingram Spark Publisher Compensation</a:t>
            </a:r>
            <a:endParaRPr lang="en-US" dirty="0"/>
          </a:p>
        </p:txBody>
      </p:sp>
      <p:sp>
        <p:nvSpPr>
          <p:cNvPr id="3" name="Content Placeholder 2"/>
          <p:cNvSpPr>
            <a:spLocks noGrp="1"/>
          </p:cNvSpPr>
          <p:nvPr>
            <p:ph idx="1"/>
          </p:nvPr>
        </p:nvSpPr>
        <p:spPr/>
        <p:txBody>
          <a:bodyPr>
            <a:normAutofit/>
          </a:bodyPr>
          <a:lstStyle/>
          <a:p>
            <a:r>
              <a:rPr lang="en-US" dirty="0"/>
              <a:t>When </a:t>
            </a:r>
            <a:r>
              <a:rPr lang="en-US" dirty="0" smtClean="0"/>
              <a:t> </a:t>
            </a:r>
            <a:r>
              <a:rPr lang="en-US" dirty="0"/>
              <a:t>books are sold through </a:t>
            </a:r>
            <a:r>
              <a:rPr lang="en-US" dirty="0" smtClean="0"/>
              <a:t>Ingram’s </a:t>
            </a:r>
            <a:r>
              <a:rPr lang="en-US" dirty="0"/>
              <a:t>distribution network, </a:t>
            </a:r>
            <a:r>
              <a:rPr lang="en-US" dirty="0" smtClean="0"/>
              <a:t>Local Publisher is </a:t>
            </a:r>
            <a:r>
              <a:rPr lang="en-US" dirty="0"/>
              <a:t>paid</a:t>
            </a:r>
            <a:r>
              <a:rPr lang="en-US" dirty="0" smtClean="0"/>
              <a:t>:</a:t>
            </a:r>
            <a:endParaRPr lang="en-US" dirty="0"/>
          </a:p>
          <a:p>
            <a:pPr marL="0" indent="0">
              <a:buNone/>
            </a:pPr>
            <a:r>
              <a:rPr lang="en-US" sz="1800" b="1" dirty="0"/>
              <a:t>Printed (POD) Title</a:t>
            </a:r>
            <a:r>
              <a:rPr lang="en-US" sz="1800" dirty="0"/>
              <a:t> -- Dependent upon </a:t>
            </a:r>
            <a:r>
              <a:rPr lang="en-US" sz="1800" dirty="0" smtClean="0"/>
              <a:t> </a:t>
            </a:r>
            <a:r>
              <a:rPr lang="en-US" sz="1800" dirty="0"/>
              <a:t>wholesale discount, </a:t>
            </a:r>
            <a:r>
              <a:rPr lang="en-US" sz="1800" dirty="0" smtClean="0"/>
              <a:t>Choice of </a:t>
            </a:r>
            <a:r>
              <a:rPr lang="en-US" sz="1800" b="1" dirty="0" smtClean="0"/>
              <a:t>45</a:t>
            </a:r>
            <a:r>
              <a:rPr lang="en-US" sz="1800" b="1" dirty="0"/>
              <a:t>% </a:t>
            </a:r>
            <a:r>
              <a:rPr lang="en-US" sz="1800" dirty="0"/>
              <a:t>or </a:t>
            </a:r>
            <a:r>
              <a:rPr lang="en-US" sz="1800" b="1" dirty="0"/>
              <a:t>60% of List Price </a:t>
            </a:r>
            <a:r>
              <a:rPr lang="en-US" sz="1800" dirty="0" smtClean="0"/>
              <a:t>minus </a:t>
            </a:r>
            <a:r>
              <a:rPr lang="en-US" sz="1800" dirty="0"/>
              <a:t>print </a:t>
            </a:r>
            <a:r>
              <a:rPr lang="en-US" sz="1800" dirty="0" smtClean="0"/>
              <a:t>costs</a:t>
            </a:r>
            <a:br>
              <a:rPr lang="en-US" sz="1800" dirty="0" smtClean="0"/>
            </a:br>
            <a:r>
              <a:rPr lang="en-US" sz="1800" dirty="0" smtClean="0"/>
              <a:t>(ex. $20.00 list, 5.30 Print costs, large BW/Paperback)</a:t>
            </a:r>
            <a:br>
              <a:rPr lang="en-US" sz="1800" dirty="0" smtClean="0"/>
            </a:br>
            <a:r>
              <a:rPr lang="en-US" sz="1800" dirty="0" smtClean="0"/>
              <a:t>$20.00 * .45  =  $9.00 – $5.30 = $</a:t>
            </a:r>
            <a:r>
              <a:rPr lang="en-US" sz="1800" b="1" dirty="0" smtClean="0"/>
              <a:t>3.70</a:t>
            </a:r>
            <a:r>
              <a:rPr lang="en-US" sz="1800" dirty="0" smtClean="0"/>
              <a:t>  local publisher (</a:t>
            </a:r>
            <a:r>
              <a:rPr lang="en-US" sz="1800" b="1" dirty="0" smtClean="0"/>
              <a:t>standard</a:t>
            </a:r>
            <a:r>
              <a:rPr lang="en-US" sz="1800" dirty="0" smtClean="0"/>
              <a:t> retail trade)</a:t>
            </a:r>
            <a:br>
              <a:rPr lang="en-US" sz="1800" dirty="0" smtClean="0"/>
            </a:br>
            <a:r>
              <a:rPr lang="en-US" sz="1800" dirty="0" smtClean="0"/>
              <a:t>$20.00 * .6  =   $12.00 -$5.30  = $</a:t>
            </a:r>
            <a:r>
              <a:rPr lang="en-US" sz="1800" b="1" dirty="0" smtClean="0"/>
              <a:t>6.70</a:t>
            </a:r>
            <a:r>
              <a:rPr lang="en-US" sz="1800" dirty="0" smtClean="0"/>
              <a:t>   local publisher (academic discount)</a:t>
            </a:r>
            <a:br>
              <a:rPr lang="en-US" sz="1800" dirty="0" smtClean="0"/>
            </a:br>
            <a:endParaRPr lang="en-US" sz="1800" dirty="0"/>
          </a:p>
          <a:p>
            <a:r>
              <a:rPr lang="en-US" b="1" dirty="0"/>
              <a:t>E-book Title</a:t>
            </a:r>
            <a:r>
              <a:rPr lang="en-US" dirty="0"/>
              <a:t> -- </a:t>
            </a:r>
            <a:r>
              <a:rPr lang="en-US" b="1" dirty="0"/>
              <a:t>40% of List and Agency </a:t>
            </a:r>
            <a:r>
              <a:rPr lang="en-US" b="1" dirty="0" smtClean="0"/>
              <a:t>Price</a:t>
            </a:r>
          </a:p>
          <a:p>
            <a:r>
              <a:rPr lang="en-US" sz="2000" dirty="0" smtClean="0"/>
              <a:t>$20.00 * .40 = </a:t>
            </a:r>
            <a:r>
              <a:rPr lang="en-US" sz="2000" b="1" dirty="0" smtClean="0"/>
              <a:t>$8.00 </a:t>
            </a:r>
            <a:r>
              <a:rPr lang="en-US" sz="2000" dirty="0" smtClean="0"/>
              <a:t>local publisher</a:t>
            </a:r>
          </a:p>
          <a:p>
            <a:r>
              <a:rPr lang="en-US" dirty="0" smtClean="0">
                <a:hlinkClick r:id="rId2"/>
              </a:rPr>
              <a:t>Compensation and Shipping Costs Calculator</a:t>
            </a:r>
            <a:endParaRPr lang="en-US" dirty="0"/>
          </a:p>
          <a:p>
            <a:endParaRPr lang="en-US" dirty="0"/>
          </a:p>
        </p:txBody>
      </p:sp>
    </p:spTree>
    <p:extLst>
      <p:ext uri="{BB962C8B-B14F-4D97-AF65-F5344CB8AC3E}">
        <p14:creationId xmlns:p14="http://schemas.microsoft.com/office/powerpoint/2010/main" val="2884694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1145</TotalTime>
  <Words>736</Words>
  <Application>Microsoft Office PowerPoint</Application>
  <PresentationFormat>On-screen Show (4:3)</PresentationFormat>
  <Paragraphs>147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Lightning Source &amp; Lulu Online Print-on-Demand/eBook Publishers (Overview &amp; Comparison)</vt:lpstr>
      <vt:lpstr>Lulu and Lightning Source What are they?</vt:lpstr>
      <vt:lpstr>Lightning Source </vt:lpstr>
      <vt:lpstr>Ingram Spark Strengths</vt:lpstr>
      <vt:lpstr>Ingram Spark Workflow</vt:lpstr>
      <vt:lpstr>PowerPoint Presentation</vt:lpstr>
      <vt:lpstr>Tax Information</vt:lpstr>
      <vt:lpstr>Paperwork: License Agreements</vt:lpstr>
      <vt:lpstr>Ingram Spark Publisher Compensation</vt:lpstr>
      <vt:lpstr>Lulu.com </vt:lpstr>
      <vt:lpstr>Lulu Print Process</vt:lpstr>
      <vt:lpstr>Various Templates Based on Choices</vt:lpstr>
      <vt:lpstr>Lulu Notes</vt:lpstr>
      <vt:lpstr>Lulu – Publishing Ebooks</vt:lpstr>
      <vt:lpstr>Print Publishing Services - Lulu</vt:lpstr>
      <vt:lpstr>Lulu B/W Paperback Revenue Example (6x9 200 pages)</vt:lpstr>
      <vt:lpstr>Major Differences – Lulu and Ingram Spark</vt:lpstr>
      <vt:lpstr>Lulu Premier Services vs Ingram Spark  Low Range Pricing Model #1</vt:lpstr>
      <vt:lpstr>Lulu Premier Services vs Ingram Spark/Outsourcing High Range Pricing Model 2</vt:lpstr>
      <vt:lpstr>Lulu vs Ingram Spark Summary</vt:lpstr>
      <vt:lpstr>Preliminary Conclusions</vt:lpstr>
      <vt:lpstr>Comments/Questions?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Lightning Source &amp; Lulu Online Print on Demand Comparison</dc:title>
  <dc:creator>Windows User</dc:creator>
  <cp:lastModifiedBy>Windows User</cp:lastModifiedBy>
  <cp:revision>65</cp:revision>
  <cp:lastPrinted>2014-10-06T15:12:19Z</cp:lastPrinted>
  <dcterms:created xsi:type="dcterms:W3CDTF">2014-09-23T19:54:17Z</dcterms:created>
  <dcterms:modified xsi:type="dcterms:W3CDTF">2014-10-07T18:31:07Z</dcterms:modified>
</cp:coreProperties>
</file>