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67" r:id="rId5"/>
    <p:sldId id="268" r:id="rId6"/>
    <p:sldId id="266" r:id="rId7"/>
    <p:sldId id="261" r:id="rId8"/>
    <p:sldId id="287" r:id="rId9"/>
    <p:sldId id="262" r:id="rId10"/>
    <p:sldId id="269" r:id="rId11"/>
    <p:sldId id="264" r:id="rId12"/>
    <p:sldId id="277" r:id="rId13"/>
    <p:sldId id="273" r:id="rId14"/>
    <p:sldId id="280" r:id="rId15"/>
    <p:sldId id="274" r:id="rId16"/>
    <p:sldId id="281" r:id="rId17"/>
    <p:sldId id="275" r:id="rId18"/>
    <p:sldId id="282" r:id="rId19"/>
    <p:sldId id="283" r:id="rId20"/>
    <p:sldId id="276" r:id="rId21"/>
    <p:sldId id="278" r:id="rId22"/>
    <p:sldId id="279" r:id="rId23"/>
    <p:sldId id="272" r:id="rId24"/>
    <p:sldId id="284" r:id="rId25"/>
    <p:sldId id="265" r:id="rId26"/>
    <p:sldId id="270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648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022BE-29EB-42D2-BB17-064BD073FEB7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F621-BA25-4E7D-8671-A83280494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A62CD1-BBD9-42AF-B2BE-F6515892E994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E57268-A9F1-4FD0-BFBA-0FF748B34FF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browser.com/video/final-fbi/final-fbi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hyperlink" Target="http://www.datazephyr.com/test/sample/CrimeData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zOXhMEMKvBs&amp;list=PLO02jn_Rv19p0z9o4C7fz9eOGIuMlmYF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AUV1HCRPsI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docid=1q73_6W69QFw6M&amp;tbnid=4akqsXi7141lLM:&amp;ved=0CAUQjRw&amp;url=http://www.sharifthesis.com/%D9%85%D9%82%D8%A7%D9%84%D8%A7%D8%AA-isi&amp;ei=zE-0U82nIImaqAbX54KYAg&amp;bvm=bv.70138588,d.b2k&amp;psig=AFQjCNFz1pfQA2QxtyexEUzJsbmh2pqyUw&amp;ust=14044120656460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</p:spPr>
        <p:txBody>
          <a:bodyPr/>
          <a:lstStyle/>
          <a:p>
            <a:r>
              <a:rPr lang="en-US" dirty="0" smtClean="0"/>
              <a:t>Licensing Online Tools for Research and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From Reference Bookshelves to the Next Generation of Academic Research Library e-Resources, </a:t>
            </a:r>
            <a:r>
              <a:rPr lang="en-US" dirty="0" err="1" smtClean="0"/>
              <a:t>Alkek</a:t>
            </a:r>
            <a:r>
              <a:rPr lang="en-US" dirty="0" smtClean="0"/>
              <a:t> Library Pilot Proposal</a:t>
            </a:r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r>
              <a:rPr lang="en-US" sz="1200" dirty="0" smtClean="0"/>
              <a:t>Liane Taylor, </a:t>
            </a:r>
            <a:r>
              <a:rPr lang="en-US" sz="1200" dirty="0" smtClean="0"/>
              <a:t>MLIS, </a:t>
            </a:r>
            <a:r>
              <a:rPr lang="en-US" sz="1200" dirty="0" smtClean="0"/>
              <a:t>Interim Head, Acquisitions</a:t>
            </a:r>
            <a:br>
              <a:rPr lang="en-US" sz="1200" dirty="0" smtClean="0"/>
            </a:br>
            <a:r>
              <a:rPr lang="en-US" sz="1200" dirty="0" smtClean="0"/>
              <a:t>Ray Uzwyshyn, Ph.D</a:t>
            </a:r>
            <a:r>
              <a:rPr lang="en-US" sz="1200" dirty="0" smtClean="0"/>
              <a:t>. MBA MLIS, </a:t>
            </a:r>
            <a:r>
              <a:rPr lang="en-US" sz="1200" dirty="0" smtClean="0"/>
              <a:t>Director Collections and Digital Services</a:t>
            </a:r>
            <a:br>
              <a:rPr lang="en-US" sz="1200" dirty="0" smtClean="0"/>
            </a:br>
            <a:r>
              <a:rPr lang="en-US" sz="1200" dirty="0" smtClean="0"/>
              <a:t>Texas State University Library</a:t>
            </a:r>
            <a:endParaRPr lang="en-US" sz="12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97328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26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Academic Online Library </a:t>
            </a:r>
            <a:br>
              <a:rPr lang="en-US" sz="4000" dirty="0" smtClean="0"/>
            </a:br>
            <a:r>
              <a:rPr lang="en-US" sz="4000" dirty="0" smtClean="0"/>
              <a:t>Scholarly Tools Evolution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2133600"/>
            <a:ext cx="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5857461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191" y="3086388"/>
            <a:ext cx="0" cy="293449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0477" y="6070360"/>
            <a:ext cx="680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1990          1995          2000          2005          2010          2015          2020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76200" y="2322731"/>
            <a:ext cx="1135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</a:t>
            </a:r>
          </a:p>
          <a:p>
            <a:r>
              <a:rPr lang="en-US" sz="1400" dirty="0" smtClean="0"/>
              <a:t>Of Access/</a:t>
            </a:r>
          </a:p>
          <a:p>
            <a:r>
              <a:rPr lang="en-US" sz="1400" dirty="0" smtClean="0"/>
              <a:t>Interactivity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55587" y="5238065"/>
            <a:ext cx="15921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Scholarly Print Journals</a:t>
            </a:r>
            <a:br>
              <a:rPr lang="en-US" sz="1000" dirty="0" smtClean="0"/>
            </a:br>
            <a:r>
              <a:rPr lang="en-US" sz="1000" dirty="0" smtClean="0"/>
              <a:t>Scholarly Print Books</a:t>
            </a:r>
            <a:br>
              <a:rPr lang="en-US" sz="1000" dirty="0" smtClean="0"/>
            </a:br>
            <a:r>
              <a:rPr lang="en-US" sz="1000" dirty="0" smtClean="0"/>
              <a:t>Scholarly Print Reference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3851" y="4610099"/>
            <a:ext cx="1696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Scholarly Online Journals</a:t>
            </a:r>
            <a:br>
              <a:rPr lang="en-US" sz="1000" dirty="0" smtClean="0"/>
            </a:br>
            <a:r>
              <a:rPr lang="en-US" sz="1000" dirty="0" smtClean="0"/>
              <a:t>Scholarly Online Books</a:t>
            </a:r>
            <a:br>
              <a:rPr lang="en-US" sz="1000" dirty="0" smtClean="0"/>
            </a:br>
            <a:r>
              <a:rPr lang="en-US" sz="1000" dirty="0" smtClean="0"/>
              <a:t>Scholarly Online Reference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3849516"/>
            <a:ext cx="2206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Online Journal Aggregators</a:t>
            </a:r>
            <a:br>
              <a:rPr lang="en-US" sz="1000" dirty="0" smtClean="0"/>
            </a:br>
            <a:r>
              <a:rPr lang="en-US" sz="1000" dirty="0" smtClean="0"/>
              <a:t>Interdisciplinary Journal Databases</a:t>
            </a:r>
            <a:br>
              <a:rPr lang="en-US" sz="1000" dirty="0" smtClean="0"/>
            </a:br>
            <a:r>
              <a:rPr lang="en-US" sz="1000" dirty="0" smtClean="0"/>
              <a:t>Multidisciplinary e-Books Databases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100807" y="3061395"/>
            <a:ext cx="2090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Online Information Literacy Tools</a:t>
            </a:r>
            <a:br>
              <a:rPr lang="en-US" sz="1000" dirty="0" smtClean="0"/>
            </a:br>
            <a:r>
              <a:rPr lang="en-US" sz="1000" dirty="0" smtClean="0"/>
              <a:t>Online Reference Tools</a:t>
            </a:r>
            <a:br>
              <a:rPr lang="en-US" sz="1000" dirty="0" smtClean="0"/>
            </a:br>
            <a:r>
              <a:rPr lang="en-US" sz="1000" dirty="0" smtClean="0"/>
              <a:t>Scholarly Media Databases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2301645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Online Digital Literacy Tools</a:t>
            </a:r>
            <a:br>
              <a:rPr lang="en-US" sz="1000" b="1" dirty="0" smtClean="0"/>
            </a:br>
            <a:r>
              <a:rPr lang="en-US" sz="1000" b="1" dirty="0" smtClean="0"/>
              <a:t>Interactive Personalized Content</a:t>
            </a:r>
          </a:p>
          <a:p>
            <a:r>
              <a:rPr lang="en-US" sz="1000" b="1" dirty="0" smtClean="0"/>
              <a:t>Hybrid Academic Library Scholarly Tools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1067411" y="5269896"/>
            <a:ext cx="388176" cy="112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0064" y="4553634"/>
            <a:ext cx="388176" cy="112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6113" y="3773363"/>
            <a:ext cx="388176" cy="112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39367" y="3119038"/>
            <a:ext cx="388176" cy="112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6053" y="2302856"/>
            <a:ext cx="388176" cy="112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212024" y="2133600"/>
            <a:ext cx="4740014" cy="28377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Library/Learning Tools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Academic Research Libraries </a:t>
            </a:r>
            <a:r>
              <a:rPr lang="en-US" dirty="0"/>
              <a:t>have large </a:t>
            </a:r>
            <a:r>
              <a:rPr lang="en-US" dirty="0" smtClean="0"/>
              <a:t>roles </a:t>
            </a:r>
            <a:r>
              <a:rPr lang="en-US" dirty="0"/>
              <a:t>to play with these </a:t>
            </a:r>
            <a:r>
              <a:rPr lang="en-US" dirty="0" smtClean="0"/>
              <a:t>applications which further  library support trajectories and  empower the </a:t>
            </a:r>
            <a:r>
              <a:rPr lang="en-US" dirty="0"/>
              <a:t>academic </a:t>
            </a:r>
            <a:r>
              <a:rPr lang="en-US" dirty="0" smtClean="0"/>
              <a:t>research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Interdisciplinary Tools</a:t>
            </a:r>
            <a:r>
              <a:rPr lang="en-US" dirty="0" smtClean="0"/>
              <a:t>. Natural evolution in terms of Library Subscription Content Services/Continuing Resources/SAAS Subscription-based applications for university-wide use.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153400" cy="1362456"/>
          </a:xfrm>
        </p:spPr>
        <p:txBody>
          <a:bodyPr/>
          <a:lstStyle/>
          <a:p>
            <a:r>
              <a:rPr lang="en-US" dirty="0" smtClean="0"/>
              <a:t>Library Applications 2.0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419600"/>
            <a:ext cx="7772400" cy="1509712"/>
          </a:xfrm>
        </p:spPr>
        <p:txBody>
          <a:bodyPr/>
          <a:lstStyle/>
          <a:p>
            <a:r>
              <a:rPr lang="en-US" i="1" dirty="0" smtClean="0"/>
              <a:t>Examples, What they are and how they connect to libraries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82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6" y="1676400"/>
            <a:ext cx="8011168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Researchers have always turned to libraries and librarians for finding statistics/data. Librarians are still needed to help find data and statistics hidden on web sites.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dataZoa</a:t>
            </a:r>
            <a:r>
              <a:rPr lang="en-US" b="1" dirty="0" smtClean="0"/>
              <a:t> </a:t>
            </a:r>
            <a:r>
              <a:rPr lang="en-US" dirty="0" smtClean="0"/>
              <a:t>assists with helping researchers manage statistics – a statistics “bookmarking” system</a:t>
            </a:r>
          </a:p>
          <a:p>
            <a:pPr lvl="1"/>
            <a:r>
              <a:rPr lang="en-US" dirty="0" smtClean="0"/>
              <a:t>Librarians help researchers find the statistics AND libraries provide a tool to help researchers keep track of the data.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Similar to library-provided </a:t>
            </a:r>
            <a:r>
              <a:rPr lang="en-US" b="1" dirty="0" smtClean="0"/>
              <a:t>citation management tools</a:t>
            </a:r>
            <a:r>
              <a:rPr lang="en-US" dirty="0" smtClean="0"/>
              <a:t> to help researchers keep track of their citations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7" y="759618"/>
            <a:ext cx="1523999" cy="388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805772"/>
            <a:ext cx="626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Citation Management Tools to Data Management Tools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8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dataZoa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70" y="914400"/>
            <a:ext cx="3714930" cy="2743200"/>
          </a:xfrm>
        </p:spPr>
      </p:pic>
      <p:sp>
        <p:nvSpPr>
          <p:cNvPr id="7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0" y="2895600"/>
            <a:ext cx="4038600" cy="31091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rId3"/>
              </a:rPr>
              <a:t>FBI Crime Statistics Demo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Data Display Function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911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971270" cy="4876800"/>
          </a:xfrm>
        </p:spPr>
        <p:txBody>
          <a:bodyPr>
            <a:normAutofit fontScale="92500" lnSpcReduction="20000"/>
          </a:bodyPr>
          <a:lstStyle/>
          <a:p>
            <a:pPr marL="393192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TRENDS: 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marL="393192" lvl="1" indent="0">
              <a:buNone/>
            </a:pPr>
            <a:r>
              <a:rPr lang="en-US" sz="2000" b="1" dirty="0" err="1"/>
              <a:t>ArtStor</a:t>
            </a:r>
            <a:r>
              <a:rPr lang="en-US" sz="2000" b="1" dirty="0"/>
              <a:t> Digital Library </a:t>
            </a:r>
            <a:endParaRPr lang="en-US" sz="2000" b="1" dirty="0" smtClean="0"/>
          </a:p>
          <a:p>
            <a:pPr lvl="1"/>
            <a:r>
              <a:rPr lang="en-US" sz="2000" dirty="0" smtClean="0"/>
              <a:t>Library database subscription</a:t>
            </a:r>
          </a:p>
          <a:p>
            <a:pPr lvl="1"/>
            <a:r>
              <a:rPr lang="en-US" sz="2000" dirty="0" smtClean="0"/>
              <a:t>Core Art History resource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marL="393192" lvl="1" indent="0">
              <a:buNone/>
            </a:pPr>
            <a:r>
              <a:rPr lang="en-US" sz="2000" b="1" dirty="0" smtClean="0"/>
              <a:t>Digitization/interdisciplinary needs: </a:t>
            </a:r>
          </a:p>
          <a:p>
            <a:pPr lvl="1"/>
            <a:r>
              <a:rPr lang="en-US" sz="2000" dirty="0" smtClean="0"/>
              <a:t>Art department slide collections move to digital</a:t>
            </a:r>
          </a:p>
          <a:p>
            <a:pPr lvl="1"/>
            <a:r>
              <a:rPr lang="en-US" sz="2000" dirty="0" smtClean="0"/>
              <a:t>Other departments are building image collections (Biology, Archaeology, etc.)</a:t>
            </a:r>
            <a:br>
              <a:rPr lang="en-US" sz="2000" dirty="0" smtClean="0"/>
            </a:br>
            <a:endParaRPr lang="en-US" sz="2000" dirty="0" smtClean="0"/>
          </a:p>
          <a:p>
            <a:pPr marL="393192" lvl="1" indent="0">
              <a:buNone/>
            </a:pPr>
            <a:r>
              <a:rPr lang="en-US" sz="2000" b="1" dirty="0" smtClean="0"/>
              <a:t>Library Missions - Collection Digitization &amp; Creation</a:t>
            </a:r>
            <a:r>
              <a:rPr lang="en-US" sz="2000" dirty="0" smtClean="0"/>
              <a:t> making discoverable and accessible unique, university-created content (from library as ‘warehouse’ to library as ‘content creators’)</a:t>
            </a:r>
          </a:p>
          <a:p>
            <a:pPr marL="393192" lvl="1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2833816" cy="332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877309"/>
            <a:ext cx="411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 Archive, Access  &amp; Discovery Tool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46641"/>
            <a:ext cx="1371600" cy="1659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52" y="2076238"/>
            <a:ext cx="1771650" cy="16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798"/>
            <a:ext cx="7099183" cy="25146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Natural Next Step: Shared Shelf </a:t>
            </a:r>
          </a:p>
          <a:p>
            <a:pPr lvl="1"/>
            <a:r>
              <a:rPr lang="en-US" sz="1600" dirty="0" smtClean="0"/>
              <a:t>Enables university community to </a:t>
            </a:r>
            <a:r>
              <a:rPr lang="en-US" sz="1600" dirty="0"/>
              <a:t>digitize and catalog their own images </a:t>
            </a:r>
            <a:r>
              <a:rPr lang="en-US" sz="1600" dirty="0" smtClean="0"/>
              <a:t>(art</a:t>
            </a:r>
            <a:r>
              <a:rPr lang="en-US" sz="1600" dirty="0"/>
              <a:t>, archeological images, biological specimens, etc.) </a:t>
            </a:r>
            <a:endParaRPr lang="en-US" sz="1600" dirty="0" smtClean="0"/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ake images </a:t>
            </a:r>
            <a:r>
              <a:rPr lang="en-US" sz="1600" dirty="0"/>
              <a:t>discoverable to the university </a:t>
            </a:r>
            <a:r>
              <a:rPr lang="en-US" sz="1600" dirty="0" smtClean="0"/>
              <a:t>community &amp; public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1800" b="1" dirty="0" smtClean="0"/>
              <a:t>Promotes the </a:t>
            </a:r>
            <a:r>
              <a:rPr lang="en-US" sz="1800" b="1" dirty="0"/>
              <a:t>university’s unique value to the worldwide community of researchers</a:t>
            </a:r>
            <a:br>
              <a:rPr lang="en-US" sz="1800" b="1" dirty="0"/>
            </a:br>
            <a:endParaRPr lang="en-US" sz="1800" b="1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VIDEO: How Shared Shelf can Help Faculty and Libraries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4477"/>
            <a:ext cx="2833816" cy="332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62398"/>
            <a:ext cx="5334000" cy="27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Researchers increasingly want to use tablets to read journal articles, and need a simplified platform to track their research interests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 awareness services – Demand exists, but technology hasn’t “clicked” yet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9" y="891746"/>
            <a:ext cx="1897792" cy="1074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1190645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next step in Current </a:t>
            </a:r>
            <a:r>
              <a:rPr lang="en-US" i="1" dirty="0"/>
              <a:t>A</a:t>
            </a:r>
            <a:r>
              <a:rPr lang="en-US" i="1" dirty="0" smtClean="0"/>
              <a:t>wareness </a:t>
            </a:r>
            <a:r>
              <a:rPr lang="en-US" i="1" dirty="0"/>
              <a:t>T</a:t>
            </a:r>
            <a:r>
              <a:rPr lang="en-US" i="1" dirty="0" smtClean="0"/>
              <a:t>ools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46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2051222"/>
            <a:ext cx="42672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The next generation:</a:t>
            </a:r>
            <a:r>
              <a:rPr lang="en-US" sz="1900" dirty="0"/>
              <a:t> </a:t>
            </a:r>
            <a:r>
              <a:rPr lang="en-US" sz="1900" dirty="0" err="1" smtClean="0"/>
              <a:t>BrowZine</a:t>
            </a:r>
            <a:endParaRPr lang="en-US" sz="1900" dirty="0" smtClean="0"/>
          </a:p>
          <a:p>
            <a:r>
              <a:rPr lang="en-US" sz="1900" dirty="0" smtClean="0"/>
              <a:t>Uses </a:t>
            </a:r>
            <a:r>
              <a:rPr lang="en-US" sz="1900" dirty="0"/>
              <a:t>as its base the library’s </a:t>
            </a:r>
            <a:r>
              <a:rPr lang="en-US" sz="1900" dirty="0" err="1"/>
              <a:t>ejournal</a:t>
            </a:r>
            <a:r>
              <a:rPr lang="en-US" sz="1900" dirty="0"/>
              <a:t> </a:t>
            </a:r>
            <a:r>
              <a:rPr lang="en-US" sz="1900" dirty="0" smtClean="0"/>
              <a:t>subscriptions </a:t>
            </a:r>
          </a:p>
          <a:p>
            <a:r>
              <a:rPr lang="en-US" sz="1900" dirty="0" smtClean="0"/>
              <a:t>Helps </a:t>
            </a:r>
            <a:r>
              <a:rPr lang="en-US" sz="1900" dirty="0"/>
              <a:t>researchers </a:t>
            </a:r>
            <a:endParaRPr lang="en-US" sz="1900" dirty="0" smtClean="0"/>
          </a:p>
          <a:p>
            <a:pPr lvl="1"/>
            <a:r>
              <a:rPr lang="en-US" sz="1700" dirty="0" smtClean="0"/>
              <a:t>track </a:t>
            </a:r>
            <a:r>
              <a:rPr lang="en-US" sz="1700" dirty="0"/>
              <a:t>the latest journal publications in their </a:t>
            </a:r>
            <a:r>
              <a:rPr lang="en-US" sz="1700" dirty="0" smtClean="0"/>
              <a:t>field </a:t>
            </a:r>
            <a:endParaRPr lang="en-US" sz="1700" dirty="0"/>
          </a:p>
          <a:p>
            <a:pPr lvl="1"/>
            <a:r>
              <a:rPr lang="en-US" sz="1700" dirty="0" smtClean="0"/>
              <a:t>discover new journals</a:t>
            </a:r>
          </a:p>
          <a:p>
            <a:pPr lvl="1"/>
            <a:r>
              <a:rPr lang="en-US" sz="1700" dirty="0" smtClean="0"/>
              <a:t>read journals </a:t>
            </a:r>
            <a:r>
              <a:rPr lang="en-US" sz="1700" dirty="0"/>
              <a:t>on their tablets in one unified </a:t>
            </a:r>
            <a:r>
              <a:rPr lang="en-US" sz="1700" dirty="0" smtClean="0"/>
              <a:t>display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How it works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9" y="609600"/>
            <a:ext cx="1897792" cy="107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619474" cy="30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8" y="914400"/>
            <a:ext cx="761999" cy="76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268" y="1110733"/>
            <a:ext cx="24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CURRICULUM BUILDER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0386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plug-in to the university’s learning management </a:t>
            </a:r>
            <a:r>
              <a:rPr lang="en-US" sz="2000" dirty="0" smtClean="0"/>
              <a:t>system (TRACS) 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ses </a:t>
            </a:r>
            <a:r>
              <a:rPr lang="en-US" sz="2000" dirty="0"/>
              <a:t>the library’s discovery system (EBSCO Discovery Service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Enables </a:t>
            </a:r>
            <a:r>
              <a:rPr lang="en-US" sz="2000" dirty="0"/>
              <a:t>faculty to easily create course readings utilizing licensed content, </a:t>
            </a:r>
            <a:r>
              <a:rPr lang="en-US" sz="2000" dirty="0" smtClean="0"/>
              <a:t>without leaving TRACS</a:t>
            </a:r>
            <a:endParaRPr lang="en-US" sz="20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154928"/>
          </a:xfrm>
        </p:spPr>
      </p:pic>
    </p:spTree>
    <p:extLst>
      <p:ext uri="{BB962C8B-B14F-4D97-AF65-F5344CB8AC3E}">
        <p14:creationId xmlns:p14="http://schemas.microsoft.com/office/powerpoint/2010/main" val="27661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609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482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Traditional </a:t>
            </a:r>
            <a:r>
              <a:rPr lang="en-US" dirty="0" smtClean="0"/>
              <a:t>Acquisitions Model, </a:t>
            </a:r>
            <a:r>
              <a:rPr lang="en-US" sz="2000" dirty="0" smtClean="0"/>
              <a:t>1950’s </a:t>
            </a:r>
            <a:r>
              <a:rPr lang="en-US" sz="2000" dirty="0"/>
              <a:t>– 1990’s</a:t>
            </a:r>
            <a:br>
              <a:rPr lang="en-US" sz="2000" dirty="0"/>
            </a:br>
            <a:r>
              <a:rPr lang="en-US" sz="2000" dirty="0"/>
              <a:t>100% of Acquisitions Budget</a:t>
            </a:r>
          </a:p>
          <a:p>
            <a:pPr marL="0" indent="0">
              <a:buNone/>
            </a:pPr>
            <a:r>
              <a:rPr lang="en-US" sz="2000" dirty="0" smtClean="0"/>
              <a:t>Print </a:t>
            </a:r>
            <a:r>
              <a:rPr lang="en-US" sz="2000" dirty="0"/>
              <a:t>Books</a:t>
            </a:r>
          </a:p>
          <a:p>
            <a:pPr marL="0" indent="0">
              <a:buNone/>
            </a:pPr>
            <a:r>
              <a:rPr lang="en-US" sz="2000" dirty="0"/>
              <a:t>Print Journals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Academic Library Acquisitions</a:t>
            </a:r>
          </a:p>
          <a:p>
            <a:pPr marL="0" indent="0">
              <a:buNone/>
            </a:pPr>
            <a:r>
              <a:rPr lang="en-US" sz="2400" dirty="0" smtClean="0"/>
              <a:t>Begin to </a:t>
            </a:r>
            <a:r>
              <a:rPr lang="en-US" sz="2400" dirty="0"/>
              <a:t>Change </a:t>
            </a:r>
            <a:r>
              <a:rPr lang="en-US" sz="2400" dirty="0" smtClean="0"/>
              <a:t>1990’s</a:t>
            </a:r>
          </a:p>
          <a:p>
            <a:pPr marL="0" indent="0">
              <a:buNone/>
            </a:pPr>
            <a:r>
              <a:rPr lang="en-US" sz="2400" b="1" dirty="0" smtClean="0"/>
              <a:t>Shift towards Online Content</a:t>
            </a:r>
            <a:endParaRPr lang="en-US" sz="2400" b="1" dirty="0"/>
          </a:p>
        </p:txBody>
      </p:sp>
      <p:pic>
        <p:nvPicPr>
          <p:cNvPr id="1026" name="Picture 2" descr="http://www.sharifthesis.com/images/isi-papers/isi-journals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7338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9" y="1709055"/>
            <a:ext cx="3657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Curriculum Builder simplifies </a:t>
            </a:r>
            <a:r>
              <a:rPr lang="en-US" sz="1800" b="1" dirty="0" smtClean="0"/>
              <a:t>the integration of library content into course curricula.</a:t>
            </a:r>
            <a:endParaRPr lang="en-US" sz="1800" b="1" dirty="0"/>
          </a:p>
          <a:p>
            <a:endParaRPr lang="en-US" sz="1800" dirty="0"/>
          </a:p>
          <a:p>
            <a:r>
              <a:rPr lang="en-US" sz="1800" dirty="0" smtClean="0"/>
              <a:t>Faculty have had difficulty with integrating the millions’ of dollars of content that libraries license into their course readings </a:t>
            </a:r>
            <a:endParaRPr lang="en-US" sz="1800" dirty="0"/>
          </a:p>
          <a:p>
            <a:pPr marL="393192" lvl="1" indent="0">
              <a:buNone/>
            </a:pPr>
            <a:endParaRPr lang="en-US" sz="1800" dirty="0" smtClean="0"/>
          </a:p>
          <a:p>
            <a:r>
              <a:rPr lang="en-US" sz="1800" dirty="0"/>
              <a:t>Copyright fees are paid for content we already own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Library Discovery </a:t>
            </a:r>
            <a:r>
              <a:rPr lang="en-US" sz="1800" dirty="0"/>
              <a:t>Systems </a:t>
            </a:r>
            <a:r>
              <a:rPr lang="en-US" sz="1800" dirty="0" smtClean="0"/>
              <a:t>make </a:t>
            </a:r>
            <a:r>
              <a:rPr lang="en-US" sz="1800" dirty="0"/>
              <a:t>discovering licensed content easier, but linking to that content </a:t>
            </a:r>
            <a:r>
              <a:rPr lang="en-US" sz="1800" dirty="0" smtClean="0"/>
              <a:t>is </a:t>
            </a:r>
            <a:r>
              <a:rPr lang="en-US" sz="1800" dirty="0"/>
              <a:t>still a </a:t>
            </a:r>
            <a:r>
              <a:rPr lang="en-US" sz="1800" dirty="0" smtClean="0"/>
              <a:t>challenge (Faculty, Librarians, ITS staff)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8" y="914400"/>
            <a:ext cx="761999" cy="76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268" y="1110733"/>
            <a:ext cx="24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CURRICULUM BUILDER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4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456"/>
          </a:xfrm>
        </p:spPr>
        <p:txBody>
          <a:bodyPr/>
          <a:lstStyle/>
          <a:p>
            <a:r>
              <a:rPr lang="en-US" dirty="0" smtClean="0"/>
              <a:t>Budget Implications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7772400" cy="1509712"/>
          </a:xfrm>
        </p:spPr>
        <p:txBody>
          <a:bodyPr/>
          <a:lstStyle/>
          <a:p>
            <a:r>
              <a:rPr lang="en-US" dirty="0" smtClean="0"/>
              <a:t>Library Budgets and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vs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362200"/>
            <a:ext cx="6985000" cy="438912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Libraries are already in the research tool business</a:t>
            </a:r>
          </a:p>
          <a:p>
            <a:pPr lvl="1"/>
            <a:r>
              <a:rPr lang="en-US" sz="1600" dirty="0" smtClean="0"/>
              <a:t>In the early 2000s, libraries began licensing online citation management tools as a natural extension of supporting the library research process.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800" b="1" dirty="0"/>
              <a:t>The line between CONTENT and TOOLS has become blurred </a:t>
            </a:r>
          </a:p>
          <a:p>
            <a:pPr lvl="1"/>
            <a:r>
              <a:rPr lang="en-US" sz="1600" dirty="0" smtClean="0"/>
              <a:t>Traditional content databases are adding tools/plug-ins that help libraries to expand support of the library research process.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800" b="1" dirty="0" smtClean="0"/>
              <a:t>Our budgets may not yet reflect this new resource landscape </a:t>
            </a:r>
          </a:p>
          <a:p>
            <a:pPr lvl="1"/>
            <a:r>
              <a:rPr lang="en-US" sz="1600" dirty="0" smtClean="0"/>
              <a:t>Citation management tools &amp; Discovery tools paid for out of Operating Budgets; “tools” considered separate and distinct – under different review criteria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24892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5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980303"/>
            <a:ext cx="1476756" cy="2286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60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Budgeting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257800" cy="4008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Library </a:t>
            </a:r>
            <a:r>
              <a:rPr lang="en-US" dirty="0"/>
              <a:t>budget models </a:t>
            </a:r>
            <a:r>
              <a:rPr lang="en-US" dirty="0" smtClean="0"/>
              <a:t>across the country are </a:t>
            </a:r>
            <a:r>
              <a:rPr lang="en-US" dirty="0"/>
              <a:t>evolving to meet the needs of this changing resource landscape and expanding </a:t>
            </a:r>
            <a:r>
              <a:rPr lang="en-US" dirty="0" err="1" smtClean="0"/>
              <a:t>interdisciplinarity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Budget flexibility &amp; scope widening is required to take advantage of new acquisition models, new content/application hybrid resources, and growth in </a:t>
            </a:r>
            <a:r>
              <a:rPr lang="en-US" dirty="0" err="1"/>
              <a:t>interdisciplinarity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9080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715000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Strategies from Other Libraries: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Move from </a:t>
            </a:r>
            <a:r>
              <a:rPr lang="en-US" dirty="0"/>
              <a:t>discipline-based fund </a:t>
            </a:r>
            <a:r>
              <a:rPr lang="en-US" dirty="0" smtClean="0"/>
              <a:t>lines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fund lines in materials budgets to support hybrid content </a:t>
            </a:r>
            <a:r>
              <a:rPr lang="en-US" dirty="0" smtClean="0"/>
              <a:t>applications or create a Digital Initiatives Budget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Combine Vendor Purchases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6700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Transition Steps: Library Pilot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Purpose</a:t>
            </a:r>
            <a:r>
              <a:rPr lang="en-US" dirty="0" smtClean="0"/>
              <a:t>: To begin exploring 2</a:t>
            </a:r>
            <a:r>
              <a:rPr lang="en-US" baseline="30000" dirty="0" smtClean="0"/>
              <a:t>nd</a:t>
            </a:r>
            <a:r>
              <a:rPr lang="en-US" dirty="0" smtClean="0"/>
              <a:t> Generation Academic Library Online Resources</a:t>
            </a:r>
          </a:p>
          <a:p>
            <a:r>
              <a:rPr lang="en-US" b="1" dirty="0"/>
              <a:t>Strategic Goal</a:t>
            </a:r>
            <a:r>
              <a:rPr lang="en-US" dirty="0"/>
              <a:t>: Academic Research </a:t>
            </a:r>
            <a:r>
              <a:rPr lang="en-US" dirty="0" smtClean="0"/>
              <a:t>Library-Level </a:t>
            </a:r>
            <a:r>
              <a:rPr lang="en-US" dirty="0"/>
              <a:t>Applications </a:t>
            </a:r>
            <a:r>
              <a:rPr lang="en-US" dirty="0" smtClean="0"/>
              <a:t>(ARL) suited </a:t>
            </a:r>
            <a:r>
              <a:rPr lang="en-US" dirty="0"/>
              <a:t>towards emerging research </a:t>
            </a:r>
            <a:r>
              <a:rPr lang="en-US" dirty="0" smtClean="0"/>
              <a:t>institution</a:t>
            </a:r>
          </a:p>
          <a:p>
            <a:r>
              <a:rPr lang="en-US" b="1" dirty="0" smtClean="0"/>
              <a:t>Need</a:t>
            </a:r>
            <a:r>
              <a:rPr lang="en-US" dirty="0" smtClean="0"/>
              <a:t>: Not currently targeted and challenging to find University wide financial support for these new hybrid tools (Technology, Academic Disciplines, Academic Content, Access-Based Resources)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Pilot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Funding</a:t>
            </a:r>
            <a:r>
              <a:rPr lang="en-US" dirty="0"/>
              <a:t>: $35,000 to support one year of licensing of these new </a:t>
            </a:r>
            <a:r>
              <a:rPr lang="en-US" dirty="0" smtClean="0"/>
              <a:t>tools</a:t>
            </a:r>
          </a:p>
          <a:p>
            <a:r>
              <a:rPr lang="en-US" b="1" dirty="0"/>
              <a:t>Structure &amp; Assessment</a:t>
            </a:r>
            <a:r>
              <a:rPr lang="en-US" dirty="0"/>
              <a:t>: </a:t>
            </a:r>
            <a:r>
              <a:rPr lang="en-US" dirty="0" smtClean="0"/>
              <a:t>Library/university </a:t>
            </a:r>
            <a:r>
              <a:rPr lang="en-US" dirty="0"/>
              <a:t>academic stakeholder committee (Library/IT, office of Provost and VP for Academic Affairs, Associate VP for </a:t>
            </a:r>
            <a:r>
              <a:rPr lang="en-US" dirty="0" smtClean="0"/>
              <a:t>Research, Library Faculty Committee) </a:t>
            </a:r>
            <a:r>
              <a:rPr lang="en-US" dirty="0"/>
              <a:t>Selection, Review and Evaluation of </a:t>
            </a:r>
            <a:r>
              <a:rPr lang="en-US"/>
              <a:t>Tools </a:t>
            </a:r>
            <a:endParaRPr lang="en-US" dirty="0"/>
          </a:p>
          <a:p>
            <a:r>
              <a:rPr lang="en-US" b="1" dirty="0" smtClean="0"/>
              <a:t>Support </a:t>
            </a:r>
            <a:r>
              <a:rPr lang="en-US" b="1" dirty="0"/>
              <a:t>Infrastructure</a:t>
            </a:r>
            <a:r>
              <a:rPr lang="en-US" dirty="0"/>
              <a:t>: Library </a:t>
            </a:r>
            <a:r>
              <a:rPr lang="en-US" dirty="0" smtClean="0"/>
              <a:t>Staff  and Library </a:t>
            </a:r>
            <a:r>
              <a:rPr lang="en-US" dirty="0"/>
              <a:t>Expertise in licensing, access and support to online </a:t>
            </a:r>
            <a:r>
              <a:rPr lang="en-US" dirty="0" smtClean="0"/>
              <a:t>resources, </a:t>
            </a:r>
            <a:r>
              <a:rPr lang="en-US" dirty="0"/>
              <a:t>corps of subject specialized librarians </a:t>
            </a:r>
            <a:r>
              <a:rPr lang="en-US" dirty="0" smtClean="0"/>
              <a:t>in Faculty/Student </a:t>
            </a:r>
            <a:r>
              <a:rPr lang="en-US" dirty="0"/>
              <a:t>support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Comments/Questions?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61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Phase Library Acquisitions  Paradigm Shift, 1990’s-2010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Online Books</a:t>
            </a:r>
          </a:p>
          <a:p>
            <a:r>
              <a:rPr lang="en-US" sz="2400" dirty="0" smtClean="0"/>
              <a:t>Online Journals</a:t>
            </a:r>
          </a:p>
          <a:p>
            <a:r>
              <a:rPr lang="en-US" sz="2400" dirty="0" smtClean="0"/>
              <a:t>Online Databases</a:t>
            </a:r>
          </a:p>
          <a:p>
            <a:r>
              <a:rPr lang="en-US" sz="2400" dirty="0" smtClean="0"/>
              <a:t>Paying for Access to Information</a:t>
            </a:r>
          </a:p>
          <a:p>
            <a:r>
              <a:rPr lang="en-US" sz="2400" dirty="0" smtClean="0"/>
              <a:t>Shift from Single Discipline Database to Multi and Interdisciplinary Database Content Aggregators  and Publishers  (EBSCO, </a:t>
            </a:r>
            <a:r>
              <a:rPr lang="en-US" sz="2400" dirty="0" err="1" smtClean="0"/>
              <a:t>Proquest</a:t>
            </a:r>
            <a:r>
              <a:rPr lang="en-US" sz="24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4419600" cy="107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43" y="2133600"/>
            <a:ext cx="1524000" cy="14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Texas State Online vs. On Shelf </a:t>
            </a:r>
            <a:br>
              <a:rPr lang="en-US" dirty="0" smtClean="0"/>
            </a:br>
            <a:r>
              <a:rPr lang="en-US" dirty="0" smtClean="0"/>
              <a:t>FY 2013 Expenditures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2209800"/>
            <a:ext cx="296427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FY13 TOTAL</a:t>
            </a:r>
            <a:r>
              <a:rPr kumimoji="0" lang="en-US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EXPENDITURES: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$6,431,620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95174"/>
              </p:ext>
            </p:extLst>
          </p:nvPr>
        </p:nvGraphicFramePr>
        <p:xfrm>
          <a:off x="1143000" y="2748409"/>
          <a:ext cx="7391400" cy="189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63326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FY13 EXPENDITURES: ONLINE VS ON SHELF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3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ONLINE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$5,141,144.29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79.9%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ON SHELF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$1,290,475.92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20.1%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4" name="Picture 6" descr="https://encrypted-tbn3.gstatic.com/images?q=tbn:ANd9GcQla1YPcPA4f2tBwDT-JjVvMsMxLaVsujlkcSPr9omQlFaBrW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mCl1jSo395spqh-CDgqmFhLje79tZXB2Yw3NghbMLAt94uP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8" y="5029200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Books vs Periodicals Expenditures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72030"/>
              </p:ext>
            </p:extLst>
          </p:nvPr>
        </p:nvGraphicFramePr>
        <p:xfrm>
          <a:off x="990600" y="4800600"/>
          <a:ext cx="7696200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2565400"/>
                <a:gridCol w="2565400"/>
                <a:gridCol w="2565400"/>
              </a:tblGrid>
              <a:tr h="42753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FY13 BOOK EXPENDITURE BREAKDOWN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EBOOKS/EBOOK PACKAGES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$681,566.32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48%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book expenditures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PRINT BOOKS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$736,237.89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 of book expenditures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87463"/>
              </p:ext>
            </p:extLst>
          </p:nvPr>
        </p:nvGraphicFramePr>
        <p:xfrm>
          <a:off x="1066800" y="2362200"/>
          <a:ext cx="7543800" cy="1762760"/>
        </p:xfrm>
        <a:graphic>
          <a:graphicData uri="http://schemas.openxmlformats.org/drawingml/2006/table">
            <a:tbl>
              <a:tblPr firstRow="1" firstCol="1" bandRow="1"/>
              <a:tblGrid>
                <a:gridCol w="2955268"/>
                <a:gridCol w="2073932"/>
                <a:gridCol w="2514600"/>
              </a:tblGrid>
              <a:tr h="2794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FY13 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JOURNALS/SERIALS</a:t>
                      </a:r>
                      <a:r>
                        <a:rPr lang="en-US" sz="2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EXPENDITURE </a:t>
                      </a: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BREAKDOWN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EJOURNALS/EJ 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PACKAGES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$2,079,355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81%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serial expenditures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PRINT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JOURNALS/SERIALS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$385,807.23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15.1% of serial expenditures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DUAL FORMAT (print + online)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$99,697.9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3.9% of serial expenditures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1938" y="3627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Texas State Library Materials Budget </a:t>
            </a:r>
            <a:br>
              <a:rPr lang="en-US" sz="4000" dirty="0" smtClean="0"/>
            </a:br>
            <a:r>
              <a:rPr lang="en-US" sz="4000" dirty="0" smtClean="0"/>
              <a:t>(FY13, 6.4 M)</a:t>
            </a:r>
            <a:endParaRPr lang="en-US" sz="4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45605"/>
              </p:ext>
            </p:extLst>
          </p:nvPr>
        </p:nvGraphicFramePr>
        <p:xfrm>
          <a:off x="320675" y="2438400"/>
          <a:ext cx="82899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Worksheet" r:id="rId3" imgW="4619543" imgH="1752570" progId="Excel.Sheet.12">
                  <p:embed/>
                </p:oleObj>
              </mc:Choice>
              <mc:Fallback>
                <p:oleObj name="Worksheet" r:id="rId3" imgW="4619543" imgH="1752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" y="2438400"/>
                        <a:ext cx="8289925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0087" y="5698448"/>
            <a:ext cx="81534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b="1" dirty="0" smtClean="0">
                <a:solidFill>
                  <a:prstClr val="white"/>
                </a:solidFill>
              </a:rPr>
              <a:t>79.9% </a:t>
            </a:r>
            <a:r>
              <a:rPr lang="en-US" dirty="0">
                <a:solidFill>
                  <a:prstClr val="white"/>
                </a:solidFill>
              </a:rPr>
              <a:t>of Acquisitions budget is </a:t>
            </a:r>
            <a:r>
              <a:rPr lang="en-US" b="1" dirty="0" smtClean="0">
                <a:solidFill>
                  <a:prstClr val="white"/>
                </a:solidFill>
              </a:rPr>
              <a:t>online expenditures ($5.1 </a:t>
            </a:r>
            <a:r>
              <a:rPr lang="en-US" b="1" dirty="0">
                <a:solidFill>
                  <a:prstClr val="white"/>
                </a:solidFill>
              </a:rPr>
              <a:t>mil</a:t>
            </a:r>
            <a:r>
              <a:rPr lang="en-US" b="1" dirty="0" smtClean="0">
                <a:solidFill>
                  <a:prstClr val="white"/>
                </a:solidFill>
              </a:rPr>
              <a:t>)</a:t>
            </a:r>
            <a:r>
              <a:rPr lang="en-US" b="1" dirty="0"/>
              <a:t> </a:t>
            </a:r>
            <a:r>
              <a:rPr lang="en-US" dirty="0" smtClean="0"/>
              <a:t>20.1% </a:t>
            </a:r>
            <a:r>
              <a:rPr lang="en-US" dirty="0"/>
              <a:t>of Total </a:t>
            </a:r>
            <a:r>
              <a:rPr lang="en-US" dirty="0" smtClean="0"/>
              <a:t>Acquisitions, $1.3 </a:t>
            </a:r>
            <a:r>
              <a:rPr lang="en-US" dirty="0"/>
              <a:t>mil </a:t>
            </a:r>
            <a:r>
              <a:rPr lang="en-US" dirty="0" smtClean="0"/>
              <a:t>is Print </a:t>
            </a:r>
            <a:endParaRPr lang="en-US" dirty="0"/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44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Net Academic Library Electronic Resource </a:t>
            </a:r>
            <a:r>
              <a:rPr lang="en-US" sz="3600" dirty="0" smtClean="0"/>
              <a:t>Purchases (Long Term Trends</a:t>
            </a:r>
            <a:r>
              <a:rPr lang="en-US" sz="3600" dirty="0"/>
              <a:t>)</a:t>
            </a:r>
          </a:p>
        </p:txBody>
      </p:sp>
      <p:pic>
        <p:nvPicPr>
          <p:cNvPr id="5122" name="Picture 2" descr="http://www.emeraldinsight.com/content_images/fig/1710290203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629400" cy="35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996226"/>
            <a:ext cx="85526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 is </a:t>
            </a:r>
            <a:r>
              <a:rPr lang="en-US" b="1" dirty="0" smtClean="0"/>
              <a:t>exponential and shift up</a:t>
            </a:r>
            <a:r>
              <a:rPr lang="en-US" dirty="0" smtClean="0"/>
              <a:t>,  currently towards aggregator </a:t>
            </a:r>
            <a:r>
              <a:rPr lang="en-US" dirty="0" err="1" smtClean="0"/>
              <a:t>interdisciplinarity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(NCSU Library Electronic Resources Statistics)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153400" cy="1362456"/>
          </a:xfrm>
        </p:spPr>
        <p:txBody>
          <a:bodyPr/>
          <a:lstStyle/>
          <a:p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Phase  Academic Library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Acquisitions Expenditures Paradigm Shift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419600"/>
            <a:ext cx="7772400" cy="150971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2010 -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676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Physical and Virtual Changes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On a Physical Level</a:t>
            </a:r>
            <a:r>
              <a:rPr lang="en-US" dirty="0" smtClean="0"/>
              <a:t>: Academic Libraries are </a:t>
            </a:r>
            <a:r>
              <a:rPr lang="en-US" dirty="0"/>
              <a:t>s</a:t>
            </a:r>
            <a:r>
              <a:rPr lang="en-US" dirty="0" smtClean="0"/>
              <a:t>hifting to Learning Commons and wider </a:t>
            </a:r>
            <a:r>
              <a:rPr lang="en-US" dirty="0"/>
              <a:t>d</a:t>
            </a:r>
            <a:r>
              <a:rPr lang="en-US" dirty="0" smtClean="0"/>
              <a:t>efinition of computing (Digital Literacy)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On Electronic Resource Level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extual content databases are transforming (becoming more powerful)</a:t>
            </a:r>
          </a:p>
          <a:p>
            <a:pPr lvl="1"/>
            <a:r>
              <a:rPr lang="en-US" dirty="0" smtClean="0"/>
              <a:t>Morphing from simple </a:t>
            </a:r>
            <a:r>
              <a:rPr lang="en-US" dirty="0"/>
              <a:t>c</a:t>
            </a:r>
            <a:r>
              <a:rPr lang="en-US" dirty="0" smtClean="0"/>
              <a:t>ontent repositories to software applications</a:t>
            </a:r>
          </a:p>
          <a:p>
            <a:pPr lvl="1"/>
            <a:r>
              <a:rPr lang="en-US" dirty="0" smtClean="0"/>
              <a:t>Students and faculty can </a:t>
            </a:r>
            <a:r>
              <a:rPr lang="en-US" dirty="0"/>
              <a:t>m</a:t>
            </a:r>
            <a:r>
              <a:rPr lang="en-US" dirty="0" smtClean="0"/>
              <a:t>anipulate their research (Save, Store, Cite, manipulate)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194723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1196</TotalTime>
  <Words>874</Words>
  <Application>Microsoft Office PowerPoint</Application>
  <PresentationFormat>On-screen Show (4:3)</PresentationFormat>
  <Paragraphs>156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Flow</vt:lpstr>
      <vt:lpstr>Microsoft Excel Worksheet</vt:lpstr>
      <vt:lpstr>Licensing Online Tools for Research and Learning</vt:lpstr>
      <vt:lpstr>Introduction</vt:lpstr>
      <vt:lpstr>1st Phase Library Acquisitions  Paradigm Shift, 1990’s-2010</vt:lpstr>
      <vt:lpstr>Texas State Online vs. On Shelf  FY 2013 Expenditures</vt:lpstr>
      <vt:lpstr>Books vs Periodicals Expenditures</vt:lpstr>
      <vt:lpstr>Texas State Library Materials Budget  (FY13, 6.4 M)</vt:lpstr>
      <vt:lpstr>Net Academic Library Electronic Resource Purchases (Long Term Trends)</vt:lpstr>
      <vt:lpstr>2nd Phase  Academic Library Acquisitions Expenditures Paradigm Shift</vt:lpstr>
      <vt:lpstr>Physical and Virtual Changes</vt:lpstr>
      <vt:lpstr>Academic Online Library  Scholarly Tools Evolution</vt:lpstr>
      <vt:lpstr>Hybrid Library/Learning Tools Applications</vt:lpstr>
      <vt:lpstr>Library Applications 2.0</vt:lpstr>
      <vt:lpstr>PowerPoint Presentation</vt:lpstr>
      <vt:lpstr>dataZoa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Implications</vt:lpstr>
      <vt:lpstr>Content vs Tools</vt:lpstr>
      <vt:lpstr>Budgeting Needs</vt:lpstr>
      <vt:lpstr>Budgeting for the Future</vt:lpstr>
      <vt:lpstr>Transition Steps: Library Pilot Program</vt:lpstr>
      <vt:lpstr>Library Pilot Rationale</vt:lpstr>
      <vt:lpstr>Comments/Questions?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Licensing Online Tools for Research and Learning</dc:title>
  <dc:creator>Windows User</dc:creator>
  <cp:lastModifiedBy>Windows User</cp:lastModifiedBy>
  <cp:revision>98</cp:revision>
  <dcterms:created xsi:type="dcterms:W3CDTF">2014-07-02T18:16:31Z</dcterms:created>
  <dcterms:modified xsi:type="dcterms:W3CDTF">2014-07-21T16:09:30Z</dcterms:modified>
</cp:coreProperties>
</file>