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8"/>
  </p:notesMasterIdLst>
  <p:sldIdLst>
    <p:sldId id="256" r:id="rId4"/>
    <p:sldId id="259" r:id="rId5"/>
    <p:sldId id="260" r:id="rId6"/>
    <p:sldId id="258" r:id="rId7"/>
    <p:sldId id="288" r:id="rId8"/>
    <p:sldId id="289" r:id="rId9"/>
    <p:sldId id="290" r:id="rId10"/>
    <p:sldId id="284" r:id="rId11"/>
    <p:sldId id="285" r:id="rId12"/>
    <p:sldId id="286" r:id="rId13"/>
    <p:sldId id="282" r:id="rId14"/>
    <p:sldId id="292" r:id="rId15"/>
    <p:sldId id="279" r:id="rId16"/>
    <p:sldId id="281" r:id="rId17"/>
    <p:sldId id="280" r:id="rId18"/>
    <p:sldId id="283" r:id="rId19"/>
    <p:sldId id="262" r:id="rId20"/>
    <p:sldId id="264" r:id="rId21"/>
    <p:sldId id="271" r:id="rId22"/>
    <p:sldId id="273" r:id="rId23"/>
    <p:sldId id="274" r:id="rId24"/>
    <p:sldId id="275" r:id="rId25"/>
    <p:sldId id="268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9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4" autoAdjust="0"/>
    <p:restoredTop sz="94667" autoAdjust="0"/>
  </p:normalViewPr>
  <p:slideViewPr>
    <p:cSldViewPr>
      <p:cViewPr>
        <p:scale>
          <a:sx n="111" d="100"/>
          <a:sy n="111" d="100"/>
        </p:scale>
        <p:origin x="-107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5019090577902"/>
          <c:y val="1.8298420244639304E-3"/>
          <c:w val="0.71183177355741312"/>
          <c:h val="0.751093695835190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rgbClr val="C3D69B"/>
            </a:solidFill>
            <a:ln w="317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</c:v>
                </c:pt>
                <c:pt idx="1">
                  <c:v>49</c:v>
                </c:pt>
                <c:pt idx="2">
                  <c:v>57</c:v>
                </c:pt>
                <c:pt idx="3">
                  <c:v>57</c:v>
                </c:pt>
                <c:pt idx="4">
                  <c:v>76</c:v>
                </c:pt>
                <c:pt idx="5">
                  <c:v>77</c:v>
                </c:pt>
                <c:pt idx="6">
                  <c:v>92</c:v>
                </c:pt>
                <c:pt idx="7">
                  <c:v>108</c:v>
                </c:pt>
                <c:pt idx="8">
                  <c:v>108</c:v>
                </c:pt>
                <c:pt idx="9">
                  <c:v>172</c:v>
                </c:pt>
                <c:pt idx="10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2181888"/>
        <c:axId val="142183424"/>
      </c:barChart>
      <c:catAx>
        <c:axId val="142181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Geneva"/>
                <a:cs typeface="Geneva"/>
              </a:defRPr>
            </a:pPr>
            <a:endParaRPr lang="en-US"/>
          </a:p>
        </c:txPr>
        <c:crossAx val="1421834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2183424"/>
        <c:scaling>
          <c:orientation val="minMax"/>
          <c:max val="250"/>
        </c:scaling>
        <c:delete val="0"/>
        <c:axPos val="b"/>
        <c:majorGridlines>
          <c:spPr>
            <a:ln w="317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1" dirty="0"/>
                  <a:t>% </a:t>
                </a:r>
                <a:r>
                  <a:rPr lang="en-US" b="1" dirty="0" smtClean="0"/>
                  <a:t>Increase </a:t>
                </a:r>
                <a:r>
                  <a:rPr lang="en-US" b="1" dirty="0"/>
                  <a:t>in </a:t>
                </a:r>
                <a:r>
                  <a:rPr lang="en-US" b="1" dirty="0" smtClean="0"/>
                  <a:t>Citations </a:t>
                </a:r>
                <a:r>
                  <a:rPr lang="en-US" b="1" dirty="0"/>
                  <a:t>with Open Access</a:t>
                </a:r>
              </a:p>
            </c:rich>
          </c:tx>
          <c:layout>
            <c:manualLayout>
              <c:xMode val="edge"/>
              <c:yMode val="edge"/>
              <c:x val="0.30656828452213447"/>
              <c:y val="0.85481599931468222"/>
            </c:manualLayout>
          </c:layout>
          <c:overlay val="0"/>
          <c:spPr>
            <a:noFill/>
            <a:ln w="254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Geneva"/>
                <a:cs typeface="Geneva"/>
              </a:defRPr>
            </a:pPr>
            <a:endParaRPr lang="en-US"/>
          </a:p>
        </c:txPr>
        <c:crossAx val="142181888"/>
        <c:crosses val="autoZero"/>
        <c:crossBetween val="between"/>
      </c:valAx>
      <c:spPr>
        <a:noFill/>
        <a:ln w="12702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Digitization </a:t>
            </a:r>
            <a:r>
              <a:rPr lang="en-US" dirty="0" smtClean="0"/>
              <a:t>Project Help</a:t>
            </a:r>
            <a:endParaRPr lang="en-US" dirty="0"/>
          </a:p>
        </c:rich>
      </c:tx>
      <c:layout>
        <c:manualLayout>
          <c:xMode val="edge"/>
          <c:yMode val="edge"/>
          <c:x val="0.21661741879039315"/>
          <c:y val="1.30890052356020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004769565094684E-2"/>
          <c:y val="0.11090324442428989"/>
          <c:w val="0.58178308356616715"/>
          <c:h val="0.849829739868903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Digitization Activities</c:v>
                </c:pt>
              </c:strCache>
            </c:strRef>
          </c:tx>
          <c:explosion val="1"/>
          <c:dPt>
            <c:idx val="0"/>
            <c:bubble3D val="0"/>
            <c:explosion val="4"/>
          </c:dPt>
          <c:dPt>
            <c:idx val="1"/>
            <c:bubble3D val="0"/>
            <c:explosion val="0"/>
          </c:dPt>
          <c:dPt>
            <c:idx val="2"/>
            <c:bubble3D val="0"/>
            <c:explosion val="2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Scanning (Images, Text, Multimedia, 3D Objects)</c:v>
                </c:pt>
                <c:pt idx="1">
                  <c:v>Metadata Application</c:v>
                </c:pt>
                <c:pt idx="2">
                  <c:v>Digital Preservation (Dark Archiving)</c:v>
                </c:pt>
                <c:pt idx="3">
                  <c:v>Online Access (D-Space, Institutional Repository)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0.35</c:v>
                </c:pt>
                <c:pt idx="2">
                  <c:v>0.25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555626111252218"/>
          <c:y val="0.17018592571216556"/>
          <c:w val="0.3276515748031496"/>
          <c:h val="0.77879970472440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0.37634</cdr:x>
      <cdr:y>0.74937</cdr:y>
    </cdr:from>
    <cdr:to>
      <cdr:x>0.44086</cdr:x>
      <cdr:y>0.84361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7000" y="3635502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2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0.10753</cdr:x>
      <cdr:y>0.56089</cdr:y>
    </cdr:from>
    <cdr:to>
      <cdr:x>0.23656</cdr:x>
      <cdr:y>0.74937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2000" y="27211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3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0.22581</cdr:x>
      <cdr:y>0.24675</cdr:y>
    </cdr:from>
    <cdr:to>
      <cdr:x>0.35484</cdr:x>
      <cdr:y>0.43524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00200" y="11971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4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0.22753</cdr:x>
      <cdr:y>0.25507</cdr:y>
    </cdr:from>
    <cdr:to>
      <cdr:x>0.38883</cdr:x>
      <cdr:y>0.76108</cdr:y>
    </cdr:to>
    <cdr:sp macro="" textlink="">
      <cdr:nvSpPr>
        <cdr:cNvPr id="2" name="Circular Arrow 1"/>
        <cdr:cNvSpPr/>
      </cdr:nvSpPr>
      <cdr:spPr>
        <a:xfrm xmlns:a="http://schemas.openxmlformats.org/drawingml/2006/main" rot="9837181">
          <a:off x="1612424" y="1237424"/>
          <a:ext cx="1143038" cy="2454869"/>
        </a:xfrm>
        <a:prstGeom xmlns:a="http://schemas.openxmlformats.org/drawingml/2006/main" prst="circularArrow">
          <a:avLst>
            <a:gd name="adj1" fmla="val 12500"/>
            <a:gd name="adj2" fmla="val 3159546"/>
            <a:gd name="adj3" fmla="val 20457681"/>
            <a:gd name="adj4" fmla="val 8579783"/>
            <a:gd name="adj5" fmla="val 125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D41C8-C2CD-4348-A698-02603383B26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C45B9-50FB-4594-A9CA-83B01A45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0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C11D5D8-105A-47B8-BC84-5EAE910C2FE5}" type="slidenum">
              <a:rPr lang="en-GB" altLang="en-US" sz="1200">
                <a:latin typeface="Calibri" pitchFamily="34" charset="0"/>
              </a:rPr>
              <a:pPr eaLnBrk="1" hangingPunct="1"/>
              <a:t>12</a:t>
            </a:fld>
            <a:endParaRPr lang="en-GB" altLang="en-US" sz="1200">
              <a:latin typeface="Calibri" pitchFamily="34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City, August 1, 2006 | Title | </a:t>
            </a:r>
            <a:fld id="{4BDB1BF2-0B11-4CDC-8D70-1091ADB1A48D}" type="slidenum">
              <a:rPr lang="en-GB" smtClean="0">
                <a:latin typeface="Arial" charset="0"/>
              </a:rPr>
              <a:pPr/>
              <a:t>20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City, August 1, 2006 | Title | </a:t>
            </a:r>
            <a:fld id="{3D37C24B-E3A5-4648-A61C-F6511828CC0A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66750"/>
            <a:ext cx="4640263" cy="34798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858" y="4366571"/>
            <a:ext cx="5065290" cy="4076185"/>
          </a:xfrm>
          <a:noFill/>
          <a:ln/>
        </p:spPr>
        <p:txBody>
          <a:bodyPr/>
          <a:lstStyle/>
          <a:p>
            <a:pPr eaLnBrk="1" hangingPunct="1"/>
            <a:endParaRPr lang="en-GB" sz="1000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3972" indent="-283972"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City, August 1, 2006 | Title | </a:t>
            </a:r>
            <a:fld id="{9BB624EE-0159-41D3-894C-9D4252A5E1C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1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2BDC-54A5-4FA2-AEA7-024C7A0B09D7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2F2F-0FA5-411E-B1E4-291A72FE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2BDC-54A5-4FA2-AEA7-024C7A0B09D7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2F2F-0FA5-411E-B1E4-291A72FE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5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2BDC-54A5-4FA2-AEA7-024C7A0B09D7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2F2F-0FA5-411E-B1E4-291A72FE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7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144D26-B018-491E-8AC1-14698B5647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767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70036" y="2091662"/>
            <a:ext cx="3224098" cy="121065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68681" y="3316719"/>
            <a:ext cx="3225457" cy="179511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8936002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036E1749-6BF8-47B6-BCA3-0ED05E8C86A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83271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04" y="4406456"/>
            <a:ext cx="7772332" cy="1361811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04" y="2906445"/>
            <a:ext cx="7772332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677" indent="0">
              <a:buNone/>
              <a:defRPr sz="1600"/>
            </a:lvl2pPr>
            <a:lvl3pPr marL="801356" indent="0">
              <a:buNone/>
              <a:defRPr sz="1400"/>
            </a:lvl3pPr>
            <a:lvl4pPr marL="1202036" indent="0">
              <a:buNone/>
              <a:defRPr sz="1200"/>
            </a:lvl4pPr>
            <a:lvl5pPr marL="1602715" indent="0">
              <a:buNone/>
              <a:defRPr sz="1200"/>
            </a:lvl5pPr>
            <a:lvl6pPr marL="2003392" indent="0">
              <a:buNone/>
              <a:defRPr sz="1200"/>
            </a:lvl6pPr>
            <a:lvl7pPr marL="2404070" indent="0">
              <a:buNone/>
              <a:defRPr sz="1200"/>
            </a:lvl7pPr>
            <a:lvl8pPr marL="2804750" indent="0">
              <a:buNone/>
              <a:defRPr sz="1200"/>
            </a:lvl8pPr>
            <a:lvl9pPr marL="32054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C0A3CC30-9BBD-4501-88D5-2BF2BB9D87F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35935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681" y="1875730"/>
            <a:ext cx="3730665" cy="399762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721" y="1875730"/>
            <a:ext cx="3732023" cy="399762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A26D24C2-F958-47D8-8DA1-846E5679EFF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5705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9" y="274954"/>
            <a:ext cx="82286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77" indent="0">
              <a:buNone/>
              <a:defRPr sz="1800" b="1"/>
            </a:lvl2pPr>
            <a:lvl3pPr marL="801356" indent="0">
              <a:buNone/>
              <a:defRPr sz="1600" b="1"/>
            </a:lvl3pPr>
            <a:lvl4pPr marL="1202036" indent="0">
              <a:buNone/>
              <a:defRPr sz="1400" b="1"/>
            </a:lvl4pPr>
            <a:lvl5pPr marL="1602715" indent="0">
              <a:buNone/>
              <a:defRPr sz="1400" b="1"/>
            </a:lvl5pPr>
            <a:lvl6pPr marL="2003392" indent="0">
              <a:buNone/>
              <a:defRPr sz="1400" b="1"/>
            </a:lvl6pPr>
            <a:lvl7pPr marL="2404070" indent="0">
              <a:buNone/>
              <a:defRPr sz="1400" b="1"/>
            </a:lvl7pPr>
            <a:lvl8pPr marL="2804750" indent="0">
              <a:buNone/>
              <a:defRPr sz="1400" b="1"/>
            </a:lvl8pPr>
            <a:lvl9pPr marL="320542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" y="2175159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77" indent="0">
              <a:buNone/>
              <a:defRPr sz="1800" b="1"/>
            </a:lvl2pPr>
            <a:lvl3pPr marL="801356" indent="0">
              <a:buNone/>
              <a:defRPr sz="1600" b="1"/>
            </a:lvl3pPr>
            <a:lvl4pPr marL="1202036" indent="0">
              <a:buNone/>
              <a:defRPr sz="1400" b="1"/>
            </a:lvl4pPr>
            <a:lvl5pPr marL="1602715" indent="0">
              <a:buNone/>
              <a:defRPr sz="1400" b="1"/>
            </a:lvl5pPr>
            <a:lvl6pPr marL="2003392" indent="0">
              <a:buNone/>
              <a:defRPr sz="1400" b="1"/>
            </a:lvl6pPr>
            <a:lvl7pPr marL="2404070" indent="0">
              <a:buNone/>
              <a:defRPr sz="1400" b="1"/>
            </a:lvl7pPr>
            <a:lvl8pPr marL="2804750" indent="0">
              <a:buNone/>
              <a:defRPr sz="1400" b="1"/>
            </a:lvl8pPr>
            <a:lvl9pPr marL="320542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57" y="2175159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Defining the scope of IMATA Phase 1 | Page </a:t>
            </a:r>
            <a:fld id="{B22FB2B3-4560-4D64-A51D-3DDCCEA196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91234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D3E32FD9-B0EF-4CED-BE6B-8DF0678F01C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14594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970EAF21-7FD4-4531-9DFC-71439B089A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1872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2BDC-54A5-4FA2-AEA7-024C7A0B09D7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2F2F-0FA5-411E-B1E4-291A72FE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1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273517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677" indent="0">
              <a:buNone/>
              <a:defRPr sz="1100"/>
            </a:lvl2pPr>
            <a:lvl3pPr marL="801356" indent="0">
              <a:buNone/>
              <a:defRPr sz="900"/>
            </a:lvl3pPr>
            <a:lvl4pPr marL="1202036" indent="0">
              <a:buNone/>
              <a:defRPr sz="800"/>
            </a:lvl4pPr>
            <a:lvl5pPr marL="1602715" indent="0">
              <a:buNone/>
              <a:defRPr sz="800"/>
            </a:lvl5pPr>
            <a:lvl6pPr marL="2003392" indent="0">
              <a:buNone/>
              <a:defRPr sz="800"/>
            </a:lvl6pPr>
            <a:lvl7pPr marL="2404070" indent="0">
              <a:buNone/>
              <a:defRPr sz="800"/>
            </a:lvl7pPr>
            <a:lvl8pPr marL="2804750" indent="0">
              <a:buNone/>
              <a:defRPr sz="800"/>
            </a:lvl8pPr>
            <a:lvl9pPr marL="32054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BE00F7EE-1110-44BD-A16E-195A0E79DFE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85319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8" y="4800892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8" y="613247"/>
            <a:ext cx="5486671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677" indent="0">
              <a:buNone/>
              <a:defRPr sz="2500"/>
            </a:lvl2pPr>
            <a:lvl3pPr marL="801356" indent="0">
              <a:buNone/>
              <a:defRPr sz="2100"/>
            </a:lvl3pPr>
            <a:lvl4pPr marL="1202036" indent="0">
              <a:buNone/>
              <a:defRPr sz="1800"/>
            </a:lvl4pPr>
            <a:lvl5pPr marL="1602715" indent="0">
              <a:buNone/>
              <a:defRPr sz="1800"/>
            </a:lvl5pPr>
            <a:lvl6pPr marL="2003392" indent="0">
              <a:buNone/>
              <a:defRPr sz="1800"/>
            </a:lvl6pPr>
            <a:lvl7pPr marL="2404070" indent="0">
              <a:buNone/>
              <a:defRPr sz="1800"/>
            </a:lvl7pPr>
            <a:lvl8pPr marL="2804750" indent="0">
              <a:buNone/>
              <a:defRPr sz="1800"/>
            </a:lvl8pPr>
            <a:lvl9pPr marL="3205428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8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677" indent="0">
              <a:buNone/>
              <a:defRPr sz="1100"/>
            </a:lvl2pPr>
            <a:lvl3pPr marL="801356" indent="0">
              <a:buNone/>
              <a:defRPr sz="900"/>
            </a:lvl3pPr>
            <a:lvl4pPr marL="1202036" indent="0">
              <a:buNone/>
              <a:defRPr sz="800"/>
            </a:lvl4pPr>
            <a:lvl5pPr marL="1602715" indent="0">
              <a:buNone/>
              <a:defRPr sz="800"/>
            </a:lvl5pPr>
            <a:lvl6pPr marL="2003392" indent="0">
              <a:buNone/>
              <a:defRPr sz="800"/>
            </a:lvl6pPr>
            <a:lvl7pPr marL="2404070" indent="0">
              <a:buNone/>
              <a:defRPr sz="800"/>
            </a:lvl7pPr>
            <a:lvl8pPr marL="2804750" indent="0">
              <a:buNone/>
              <a:defRPr sz="800"/>
            </a:lvl8pPr>
            <a:lvl9pPr marL="32054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Defining the scoe of IMATA Phase 1 | Page </a:t>
            </a:r>
            <a:fld id="{8A45B863-4B50-45FA-A666-D69D112DA7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02515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A1E13F0B-A2B6-4396-8895-67893AC78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53054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494" y="814787"/>
            <a:ext cx="1897248" cy="50585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680" y="814787"/>
            <a:ext cx="5565440" cy="50585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1191BFF3-A363-4747-99B4-8DA5A5E417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45707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127000" y="0"/>
            <a:ext cx="881525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1" rIns="91384" bIns="4569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dirty="0" smtClean="0"/>
              <a:t>Page Header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9764" y="572162"/>
            <a:ext cx="8742495" cy="607351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462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70036" y="2091662"/>
            <a:ext cx="3224098" cy="121065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68680" y="3316718"/>
            <a:ext cx="3225457" cy="179511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8532258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036E1749-6BF8-47B6-BCA3-0ED05E8C86A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52150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04" y="4406455"/>
            <a:ext cx="7772332" cy="1361811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04" y="2906445"/>
            <a:ext cx="7772332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27" indent="0">
              <a:buNone/>
              <a:defRPr sz="1600"/>
            </a:lvl2pPr>
            <a:lvl3pPr marL="801455" indent="0">
              <a:buNone/>
              <a:defRPr sz="1400"/>
            </a:lvl3pPr>
            <a:lvl4pPr marL="1202185" indent="0">
              <a:buNone/>
              <a:defRPr sz="1200"/>
            </a:lvl4pPr>
            <a:lvl5pPr marL="1602913" indent="0">
              <a:buNone/>
              <a:defRPr sz="1200"/>
            </a:lvl5pPr>
            <a:lvl6pPr marL="2003640" indent="0">
              <a:buNone/>
              <a:defRPr sz="1200"/>
            </a:lvl6pPr>
            <a:lvl7pPr marL="2404367" indent="0">
              <a:buNone/>
              <a:defRPr sz="1200"/>
            </a:lvl7pPr>
            <a:lvl8pPr marL="2805097" indent="0">
              <a:buNone/>
              <a:defRPr sz="1200"/>
            </a:lvl8pPr>
            <a:lvl9pPr marL="32058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C0A3CC30-9BBD-4501-88D5-2BF2BB9D87F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68453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680" y="1875730"/>
            <a:ext cx="3730665" cy="399762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721" y="1875730"/>
            <a:ext cx="3732023" cy="399762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A26D24C2-F958-47D8-8DA1-846E5679EFF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08890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8" y="274954"/>
            <a:ext cx="82286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27" indent="0">
              <a:buNone/>
              <a:defRPr sz="1800" b="1"/>
            </a:lvl2pPr>
            <a:lvl3pPr marL="801455" indent="0">
              <a:buNone/>
              <a:defRPr sz="1600" b="1"/>
            </a:lvl3pPr>
            <a:lvl4pPr marL="1202185" indent="0">
              <a:buNone/>
              <a:defRPr sz="1400" b="1"/>
            </a:lvl4pPr>
            <a:lvl5pPr marL="1602913" indent="0">
              <a:buNone/>
              <a:defRPr sz="1400" b="1"/>
            </a:lvl5pPr>
            <a:lvl6pPr marL="2003640" indent="0">
              <a:buNone/>
              <a:defRPr sz="1400" b="1"/>
            </a:lvl6pPr>
            <a:lvl7pPr marL="2404367" indent="0">
              <a:buNone/>
              <a:defRPr sz="1400" b="1"/>
            </a:lvl7pPr>
            <a:lvl8pPr marL="2805097" indent="0">
              <a:buNone/>
              <a:defRPr sz="1400" b="1"/>
            </a:lvl8pPr>
            <a:lvl9pPr marL="320582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" y="2175158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27" indent="0">
              <a:buNone/>
              <a:defRPr sz="1800" b="1"/>
            </a:lvl2pPr>
            <a:lvl3pPr marL="801455" indent="0">
              <a:buNone/>
              <a:defRPr sz="1600" b="1"/>
            </a:lvl3pPr>
            <a:lvl4pPr marL="1202185" indent="0">
              <a:buNone/>
              <a:defRPr sz="1400" b="1"/>
            </a:lvl4pPr>
            <a:lvl5pPr marL="1602913" indent="0">
              <a:buNone/>
              <a:defRPr sz="1400" b="1"/>
            </a:lvl5pPr>
            <a:lvl6pPr marL="2003640" indent="0">
              <a:buNone/>
              <a:defRPr sz="1400" b="1"/>
            </a:lvl6pPr>
            <a:lvl7pPr marL="2404367" indent="0">
              <a:buNone/>
              <a:defRPr sz="1400" b="1"/>
            </a:lvl7pPr>
            <a:lvl8pPr marL="2805097" indent="0">
              <a:buNone/>
              <a:defRPr sz="1400" b="1"/>
            </a:lvl8pPr>
            <a:lvl9pPr marL="320582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57" y="2175158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Defining the scope of IMATA Phase 1 | Page </a:t>
            </a:r>
            <a:fld id="{B22FB2B3-4560-4D64-A51D-3DDCCEA196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43138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2BDC-54A5-4FA2-AEA7-024C7A0B09D7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2F2F-0FA5-411E-B1E4-291A72FE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53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D3E32FD9-B0EF-4CED-BE6B-8DF0678F01C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70703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970EAF21-7FD4-4531-9DFC-71439B089A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33951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273516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727" indent="0">
              <a:buNone/>
              <a:defRPr sz="1100"/>
            </a:lvl2pPr>
            <a:lvl3pPr marL="801455" indent="0">
              <a:buNone/>
              <a:defRPr sz="900"/>
            </a:lvl3pPr>
            <a:lvl4pPr marL="1202185" indent="0">
              <a:buNone/>
              <a:defRPr sz="800"/>
            </a:lvl4pPr>
            <a:lvl5pPr marL="1602913" indent="0">
              <a:buNone/>
              <a:defRPr sz="800"/>
            </a:lvl5pPr>
            <a:lvl6pPr marL="2003640" indent="0">
              <a:buNone/>
              <a:defRPr sz="800"/>
            </a:lvl6pPr>
            <a:lvl7pPr marL="2404367" indent="0">
              <a:buNone/>
              <a:defRPr sz="800"/>
            </a:lvl7pPr>
            <a:lvl8pPr marL="2805097" indent="0">
              <a:buNone/>
              <a:defRPr sz="800"/>
            </a:lvl8pPr>
            <a:lvl9pPr marL="320582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BE00F7EE-1110-44BD-A16E-195A0E79DFE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01525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7" y="4800891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7" y="613247"/>
            <a:ext cx="5486671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727" indent="0">
              <a:buNone/>
              <a:defRPr sz="2500"/>
            </a:lvl2pPr>
            <a:lvl3pPr marL="801455" indent="0">
              <a:buNone/>
              <a:defRPr sz="2100"/>
            </a:lvl3pPr>
            <a:lvl4pPr marL="1202185" indent="0">
              <a:buNone/>
              <a:defRPr sz="1800"/>
            </a:lvl4pPr>
            <a:lvl5pPr marL="1602913" indent="0">
              <a:buNone/>
              <a:defRPr sz="1800"/>
            </a:lvl5pPr>
            <a:lvl6pPr marL="2003640" indent="0">
              <a:buNone/>
              <a:defRPr sz="1800"/>
            </a:lvl6pPr>
            <a:lvl7pPr marL="2404367" indent="0">
              <a:buNone/>
              <a:defRPr sz="1800"/>
            </a:lvl7pPr>
            <a:lvl8pPr marL="2805097" indent="0">
              <a:buNone/>
              <a:defRPr sz="1800"/>
            </a:lvl8pPr>
            <a:lvl9pPr marL="3205825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7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727" indent="0">
              <a:buNone/>
              <a:defRPr sz="1100"/>
            </a:lvl2pPr>
            <a:lvl3pPr marL="801455" indent="0">
              <a:buNone/>
              <a:defRPr sz="900"/>
            </a:lvl3pPr>
            <a:lvl4pPr marL="1202185" indent="0">
              <a:buNone/>
              <a:defRPr sz="800"/>
            </a:lvl4pPr>
            <a:lvl5pPr marL="1602913" indent="0">
              <a:buNone/>
              <a:defRPr sz="800"/>
            </a:lvl5pPr>
            <a:lvl6pPr marL="2003640" indent="0">
              <a:buNone/>
              <a:defRPr sz="800"/>
            </a:lvl6pPr>
            <a:lvl7pPr marL="2404367" indent="0">
              <a:buNone/>
              <a:defRPr sz="800"/>
            </a:lvl7pPr>
            <a:lvl8pPr marL="2805097" indent="0">
              <a:buNone/>
              <a:defRPr sz="800"/>
            </a:lvl8pPr>
            <a:lvl9pPr marL="320582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Defining the scoe of IMATA Phase 1 | Page </a:t>
            </a:r>
            <a:fld id="{8A45B863-4B50-45FA-A666-D69D112DA7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85228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A1E13F0B-A2B6-4396-8895-67893AC78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55880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494" y="814786"/>
            <a:ext cx="1897248" cy="50585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680" y="814786"/>
            <a:ext cx="5565440" cy="50585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1191BFF3-A363-4747-99B4-8DA5A5E417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64576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127000" y="0"/>
            <a:ext cx="881525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7" rIns="91395" bIns="45697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dirty="0" smtClean="0"/>
              <a:t>Page Header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9763" y="572162"/>
            <a:ext cx="8742495" cy="607351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268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2BDC-54A5-4FA2-AEA7-024C7A0B09D7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2F2F-0FA5-411E-B1E4-291A72FE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5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2BDC-54A5-4FA2-AEA7-024C7A0B09D7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2F2F-0FA5-411E-B1E4-291A72FE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3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2BDC-54A5-4FA2-AEA7-024C7A0B09D7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2F2F-0FA5-411E-B1E4-291A72FE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1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2BDC-54A5-4FA2-AEA7-024C7A0B09D7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2F2F-0FA5-411E-B1E4-291A72FE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1" indent="0">
              <a:buNone/>
              <a:defRPr sz="1000"/>
            </a:lvl3pPr>
            <a:lvl4pPr marL="1371091" indent="0">
              <a:buNone/>
              <a:defRPr sz="900"/>
            </a:lvl4pPr>
            <a:lvl5pPr marL="1828122" indent="0">
              <a:buNone/>
              <a:defRPr sz="900"/>
            </a:lvl5pPr>
            <a:lvl6pPr marL="2285151" indent="0">
              <a:buNone/>
              <a:defRPr sz="900"/>
            </a:lvl6pPr>
            <a:lvl7pPr marL="2742183" indent="0">
              <a:buNone/>
              <a:defRPr sz="900"/>
            </a:lvl7pPr>
            <a:lvl8pPr marL="3199213" indent="0">
              <a:buNone/>
              <a:defRPr sz="900"/>
            </a:lvl8pPr>
            <a:lvl9pPr marL="36562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2BDC-54A5-4FA2-AEA7-024C7A0B09D7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2F2F-0FA5-411E-B1E4-291A72FE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0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1" indent="0">
              <a:buNone/>
              <a:defRPr sz="2400"/>
            </a:lvl3pPr>
            <a:lvl4pPr marL="1371091" indent="0">
              <a:buNone/>
              <a:defRPr sz="2000"/>
            </a:lvl4pPr>
            <a:lvl5pPr marL="1828122" indent="0">
              <a:buNone/>
              <a:defRPr sz="2000"/>
            </a:lvl5pPr>
            <a:lvl6pPr marL="2285151" indent="0">
              <a:buNone/>
              <a:defRPr sz="2000"/>
            </a:lvl6pPr>
            <a:lvl7pPr marL="2742183" indent="0">
              <a:buNone/>
              <a:defRPr sz="2000"/>
            </a:lvl7pPr>
            <a:lvl8pPr marL="3199213" indent="0">
              <a:buNone/>
              <a:defRPr sz="2000"/>
            </a:lvl8pPr>
            <a:lvl9pPr marL="36562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1" indent="0">
              <a:buNone/>
              <a:defRPr sz="1000"/>
            </a:lvl3pPr>
            <a:lvl4pPr marL="1371091" indent="0">
              <a:buNone/>
              <a:defRPr sz="900"/>
            </a:lvl4pPr>
            <a:lvl5pPr marL="1828122" indent="0">
              <a:buNone/>
              <a:defRPr sz="900"/>
            </a:lvl5pPr>
            <a:lvl6pPr marL="2285151" indent="0">
              <a:buNone/>
              <a:defRPr sz="900"/>
            </a:lvl6pPr>
            <a:lvl7pPr marL="2742183" indent="0">
              <a:buNone/>
              <a:defRPr sz="900"/>
            </a:lvl7pPr>
            <a:lvl8pPr marL="3199213" indent="0">
              <a:buNone/>
              <a:defRPr sz="900"/>
            </a:lvl8pPr>
            <a:lvl9pPr marL="36562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2BDC-54A5-4FA2-AEA7-024C7A0B09D7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2F2F-0FA5-411E-B1E4-291A72FE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5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F2BDC-54A5-4FA2-AEA7-024C7A0B09D7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2F2F-0FA5-411E-B1E4-291A72FE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ctr" defTabSz="9140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1" indent="-342771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45" algn="l" defTabSz="9140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7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6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7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7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8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8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9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4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680" y="814783"/>
            <a:ext cx="7593065" cy="96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8680" y="1875730"/>
            <a:ext cx="7593065" cy="399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82" name="Rectangle 5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96" y="6544182"/>
            <a:ext cx="3799927" cy="12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defRPr sz="9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IMATA: Online Cataloging Tool | Page </a:t>
            </a:r>
            <a:fld id="{B7325A52-96E2-460E-9526-7D48D545A5E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090575" y="6528346"/>
            <a:ext cx="1598468" cy="14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54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 thruBlk="1"/>
  </p:transition>
  <p:hf sldNum="0" hdr="0" ftr="0"/>
  <p:txStyles>
    <p:titleStyle>
      <a:lvl1pPr algn="l" defTabSz="914049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+mj-ea"/>
          <a:cs typeface="+mj-cs"/>
        </a:defRPr>
      </a:lvl1pPr>
      <a:lvl2pPr algn="l" defTabSz="914049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914049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914049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914049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00677" algn="l" defTabSz="914049" rtl="0" fontAlgn="base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801356" algn="l" defTabSz="914049" rtl="0" fontAlgn="base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202036" algn="l" defTabSz="914049" rtl="0" fontAlgn="base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602715" algn="l" defTabSz="914049" rtl="0" fontAlgn="base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00509" indent="-300509" algn="l" defTabSz="91404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66948" indent="-165560" algn="l" defTabSz="91404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2pPr>
      <a:lvl3pPr marL="333897" indent="-165560" algn="l" defTabSz="91404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har char="–"/>
        <a:defRPr sz="1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500848" indent="-165560" algn="l" defTabSz="91404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har char="–"/>
        <a:defRPr sz="12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667797" indent="-166948" algn="l" defTabSz="914049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sz="12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1068477" indent="-166948" algn="l" defTabSz="914049" rtl="0" fontAlgn="base">
        <a:lnSpc>
          <a:spcPct val="110000"/>
        </a:lnSpc>
        <a:spcBef>
          <a:spcPct val="0"/>
        </a:spcBef>
        <a:spcAft>
          <a:spcPct val="50000"/>
        </a:spcAft>
        <a:defRPr sz="1200">
          <a:solidFill>
            <a:schemeClr val="tx1"/>
          </a:solidFill>
          <a:latin typeface="+mn-lt"/>
          <a:ea typeface="+mn-ea"/>
        </a:defRPr>
      </a:lvl6pPr>
      <a:lvl7pPr marL="1469155" indent="-166948" algn="l" defTabSz="914049" rtl="0" fontAlgn="base">
        <a:lnSpc>
          <a:spcPct val="110000"/>
        </a:lnSpc>
        <a:spcBef>
          <a:spcPct val="0"/>
        </a:spcBef>
        <a:spcAft>
          <a:spcPct val="50000"/>
        </a:spcAft>
        <a:defRPr sz="1200">
          <a:solidFill>
            <a:schemeClr val="tx1"/>
          </a:solidFill>
          <a:latin typeface="+mn-lt"/>
          <a:ea typeface="+mn-ea"/>
        </a:defRPr>
      </a:lvl7pPr>
      <a:lvl8pPr marL="1869834" indent="-166948" algn="l" defTabSz="914049" rtl="0" fontAlgn="base">
        <a:lnSpc>
          <a:spcPct val="110000"/>
        </a:lnSpc>
        <a:spcBef>
          <a:spcPct val="0"/>
        </a:spcBef>
        <a:spcAft>
          <a:spcPct val="50000"/>
        </a:spcAft>
        <a:defRPr sz="1200">
          <a:solidFill>
            <a:schemeClr val="tx1"/>
          </a:solidFill>
          <a:latin typeface="+mn-lt"/>
          <a:ea typeface="+mn-ea"/>
        </a:defRPr>
      </a:lvl8pPr>
      <a:lvl9pPr marL="2270511" indent="-166948" algn="l" defTabSz="914049" rtl="0" fontAlgn="base">
        <a:lnSpc>
          <a:spcPct val="110000"/>
        </a:lnSpc>
        <a:spcBef>
          <a:spcPct val="0"/>
        </a:spcBef>
        <a:spcAft>
          <a:spcPct val="5000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77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56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036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715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92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070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750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428" algn="l" defTabSz="4006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679" y="814783"/>
            <a:ext cx="7593065" cy="96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8679" y="1875730"/>
            <a:ext cx="7593065" cy="399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82" name="Rectangle 5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95" y="6544181"/>
            <a:ext cx="3799927" cy="12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defRPr sz="900">
                <a:latin typeface="Arial" pitchFamily="34" charset="0"/>
              </a:defRPr>
            </a:lvl1pPr>
          </a:lstStyle>
          <a:p>
            <a:pPr defTabSz="9141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/>
                </a:solidFill>
              </a:rPr>
              <a:t>IMATA: Online Cataloging Tool | Page </a:t>
            </a:r>
            <a:fld id="{B7325A52-96E2-460E-9526-7D48D545A5EF}" type="slidenum">
              <a:rPr lang="en-GB" smtClean="0">
                <a:solidFill>
                  <a:srgbClr val="000000"/>
                </a:solidFill>
              </a:rPr>
              <a:pPr defTabSz="914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090575" y="6528346"/>
            <a:ext cx="1598468" cy="14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74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fade thruBlk="1"/>
  </p:transition>
  <p:hf sldNum="0" hdr="0" ftr="0"/>
  <p:txStyles>
    <p:titleStyle>
      <a:lvl1pPr algn="l" defTabSz="914162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+mj-ea"/>
          <a:cs typeface="+mj-cs"/>
        </a:defRPr>
      </a:lvl1pPr>
      <a:lvl2pPr algn="l" defTabSz="914162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914162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914162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914162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00727" algn="l" defTabSz="914162" rtl="0" fontAlgn="base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801455" algn="l" defTabSz="914162" rtl="0" fontAlgn="base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202185" algn="l" defTabSz="914162" rtl="0" fontAlgn="base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602913" algn="l" defTabSz="914162" rtl="0" fontAlgn="base">
        <a:lnSpc>
          <a:spcPct val="115000"/>
        </a:lnSpc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00546" indent="-300546" algn="l" defTabSz="914162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66969" indent="-165580" algn="l" defTabSz="914162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2pPr>
      <a:lvl3pPr marL="333939" indent="-165580" algn="l" defTabSz="914162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har char="–"/>
        <a:defRPr sz="1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500910" indent="-165580" algn="l" defTabSz="914162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buChar char="–"/>
        <a:defRPr sz="12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667880" indent="-166969" algn="l" defTabSz="914162" rtl="0" eaLnBrk="0" fontAlgn="base" hangingPunct="0">
        <a:lnSpc>
          <a:spcPct val="110000"/>
        </a:lnSpc>
        <a:spcBef>
          <a:spcPct val="0"/>
        </a:spcBef>
        <a:spcAft>
          <a:spcPct val="50000"/>
        </a:spcAft>
        <a:defRPr sz="12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1068609" indent="-166969" algn="l" defTabSz="914162" rtl="0" fontAlgn="base">
        <a:lnSpc>
          <a:spcPct val="110000"/>
        </a:lnSpc>
        <a:spcBef>
          <a:spcPct val="0"/>
        </a:spcBef>
        <a:spcAft>
          <a:spcPct val="50000"/>
        </a:spcAft>
        <a:defRPr sz="1200">
          <a:solidFill>
            <a:schemeClr val="tx1"/>
          </a:solidFill>
          <a:latin typeface="+mn-lt"/>
          <a:ea typeface="+mn-ea"/>
        </a:defRPr>
      </a:lvl6pPr>
      <a:lvl7pPr marL="1469336" indent="-166969" algn="l" defTabSz="914162" rtl="0" fontAlgn="base">
        <a:lnSpc>
          <a:spcPct val="110000"/>
        </a:lnSpc>
        <a:spcBef>
          <a:spcPct val="0"/>
        </a:spcBef>
        <a:spcAft>
          <a:spcPct val="50000"/>
        </a:spcAft>
        <a:defRPr sz="1200">
          <a:solidFill>
            <a:schemeClr val="tx1"/>
          </a:solidFill>
          <a:latin typeface="+mn-lt"/>
          <a:ea typeface="+mn-ea"/>
        </a:defRPr>
      </a:lvl7pPr>
      <a:lvl8pPr marL="1870065" indent="-166969" algn="l" defTabSz="914162" rtl="0" fontAlgn="base">
        <a:lnSpc>
          <a:spcPct val="110000"/>
        </a:lnSpc>
        <a:spcBef>
          <a:spcPct val="0"/>
        </a:spcBef>
        <a:spcAft>
          <a:spcPct val="50000"/>
        </a:spcAft>
        <a:defRPr sz="1200">
          <a:solidFill>
            <a:schemeClr val="tx1"/>
          </a:solidFill>
          <a:latin typeface="+mn-lt"/>
          <a:ea typeface="+mn-ea"/>
        </a:defRPr>
      </a:lvl8pPr>
      <a:lvl9pPr marL="2270792" indent="-166969" algn="l" defTabSz="914162" rtl="0" fontAlgn="base">
        <a:lnSpc>
          <a:spcPct val="110000"/>
        </a:lnSpc>
        <a:spcBef>
          <a:spcPct val="0"/>
        </a:spcBef>
        <a:spcAft>
          <a:spcPct val="5000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27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55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185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13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40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367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097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25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p09@txstate.edu" TargetMode="External"/><Relationship Id="rId2" Type="http://schemas.openxmlformats.org/officeDocument/2006/relationships/hyperlink" Target="mailto:jeremy.moore@txstat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txstate.edu/about/departments/dws/faculty-digitization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uzwyshyn@txstate.edu" TargetMode="External"/><Relationship Id="rId4" Type="http://schemas.openxmlformats.org/officeDocument/2006/relationships/hyperlink" Target="http://www.library.txstate.edu/about/departments/dws/new-faculty-digitizatio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hyperlink" Target="https://www.youtube.com/watch?v=zOXhMEMKvBs&amp;index=3&amp;list=PLO02jn_Rv19p0z9o4C7fz9eOGIuMlmYFh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uzwyshyn@txstate.edu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urldefense.proofpoint.com/v2/url?u=http-3A__sparceurope.org_oaca_&amp;d=BQMFaQ&amp;c=OrYO-caJHQE1g_AJU3az1awi55It-bjDIQrtRiZ6WBk&amp;r=NiR9HaYmgE-ej0avvA4UV4jW-QirJPksAcxQ-J2J6xo&amp;m=-bMqSOugNrDTQGjRtOq1KWAkVqRi6n8Kp6WciNZ-9ug&amp;s=XFGj9noaz93b47Qhpo4OW1mSEmpYU8kryHfLQo_LhGY&amp;e=" TargetMode="External"/><Relationship Id="rId3" Type="http://schemas.openxmlformats.org/officeDocument/2006/relationships/hyperlink" Target="https://urldefense.proofpoint.com/v2/url?u=http-3A__www.nii.ac.jp_metadata_irp_harnad_&amp;d=BQMFaQ&amp;c=OrYO-caJHQE1g_AJU3az1awi55It-bjDIQrtRiZ6WBk&amp;r=NiR9HaYmgE-ej0avvA4UV4jW-QirJPksAcxQ-J2J6xo&amp;m=-bMqSOugNrDTQGjRtOq1KWAkVqRi6n8Kp6WciNZ-9ug&amp;s=pdRg0VTRQa5eaYH7UcHF0CNxLNNcZ3uMA1t12t2zu-A&amp;e=" TargetMode="External"/><Relationship Id="rId7" Type="http://schemas.openxmlformats.org/officeDocument/2006/relationships/hyperlink" Target="https://urldefense.proofpoint.com/v2/url?u=http-3A__eprints.ecs.soton.ac.uk_18493_&amp;d=BQMFaQ&amp;c=OrYO-caJHQE1g_AJU3az1awi55It-bjDIQrtRiZ6WBk&amp;r=NiR9HaYmgE-ej0avvA4UV4jW-QirJPksAcxQ-J2J6xo&amp;m=-bMqSOugNrDTQGjRtOq1KWAkVqRi6n8Kp6WciNZ-9ug&amp;s=Xw3AdHo_u5Rrffl3r0WA2M8mnZamdm6lPtSn65Fjnts&amp;e=" TargetMode="External"/><Relationship Id="rId2" Type="http://schemas.openxmlformats.org/officeDocument/2006/relationships/hyperlink" Target="https://urldefense.proofpoint.com/v2/url?u=http-3A__www.dlib.org_dlib_june04_harnad_06harnad.html&amp;d=BQMFaQ&amp;c=OrYO-caJHQE1g_AJU3az1awi55It-bjDIQrtRiZ6WBk&amp;r=NiR9HaYmgE-ej0avvA4UV4jW-QirJPksAcxQ-J2J6xo&amp;m=-bMqSOugNrDTQGjRtOq1KWAkVqRi6n8Kp6WciNZ-9ug&amp;s=ELhQDkTAcadtKaRUEj5XykGKfGIDdqYdCbNcAt9ZkTU&amp;e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proofpoint.com/v2/url?u=http-3A__dx.plos.org_10.1371_journal.pone.0013636&amp;d=BQMFaQ&amp;c=OrYO-caJHQE1g_AJU3az1awi55It-bjDIQrtRiZ6WBk&amp;r=NiR9HaYmgE-ej0avvA4UV4jW-QirJPksAcxQ-J2J6xo&amp;m=-bMqSOugNrDTQGjRtOq1KWAkVqRi6n8Kp6WciNZ-9ug&amp;s=zCO9y8fIqcoAUycWTgNv1YU-mr2Iym8g-cm0S4iAr4E&amp;e=" TargetMode="External"/><Relationship Id="rId5" Type="http://schemas.openxmlformats.org/officeDocument/2006/relationships/hyperlink" Target="https://urldefense.proofpoint.com/v2/url?u=http-3A__eprints.ecs.soton.ac.uk_10713_&amp;d=BQMFaQ&amp;c=OrYO-caJHQE1g_AJU3az1awi55It-bjDIQrtRiZ6WBk&amp;r=NiR9HaYmgE-ej0avvA4UV4jW-QirJPksAcxQ-J2J6xo&amp;m=-bMqSOugNrDTQGjRtOq1KWAkVqRi6n8Kp6WciNZ-9ug&amp;s=E0l_wr4OpsoET0NKPHWcnEl4RU8LBWYCDI5Sb-D5Cmw&amp;e=" TargetMode="External"/><Relationship Id="rId4" Type="http://schemas.openxmlformats.org/officeDocument/2006/relationships/hyperlink" Target="http://eprints.ecs.soton.ac.uk/1020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library.txstate.ed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txstate.edu/research/digital-collections/authors-corner/firsttimeusers/contentParagraph/0/document/FirsttimeusersRepository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tal.library.txstate.edu/" TargetMode="External"/><Relationship Id="rId5" Type="http://schemas.openxmlformats.org/officeDocument/2006/relationships/hyperlink" Target="http://www.library.txstate.edu/research/digital-collections/authors-corner/license.html" TargetMode="External"/><Relationship Id="rId4" Type="http://schemas.openxmlformats.org/officeDocument/2006/relationships/hyperlink" Target="mailto:jh201@txstate.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opyrightoffice@txtate.ed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guides.txstate.edu/copyrigh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txstate.edu/content.php?pid=587036&amp;sid=484013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h14@txstate.edu" TargetMode="External"/><Relationship Id="rId4" Type="http://schemas.openxmlformats.org/officeDocument/2006/relationships/hyperlink" Target="mailto:Outreach@txstate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032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Faculty Digitization Services 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2700" b="1" dirty="0" smtClean="0"/>
              <a:t>Raising Research Visibility and Access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410200"/>
            <a:ext cx="6400800" cy="1295400"/>
          </a:xfrm>
        </p:spPr>
        <p:txBody>
          <a:bodyPr>
            <a:normAutofit/>
          </a:bodyPr>
          <a:lstStyle/>
          <a:p>
            <a:r>
              <a:rPr lang="en-US" sz="1600" dirty="0"/>
              <a:t>Ray </a:t>
            </a:r>
            <a:r>
              <a:rPr lang="en-US" sz="1600" dirty="0" smtClean="0"/>
              <a:t>Uzwyshyn</a:t>
            </a:r>
          </a:p>
          <a:p>
            <a:r>
              <a:rPr lang="en-US" sz="1600" dirty="0" smtClean="0"/>
              <a:t>Director</a:t>
            </a:r>
            <a:r>
              <a:rPr lang="en-US" sz="1600" dirty="0"/>
              <a:t>, Collections and Digital Services</a:t>
            </a:r>
            <a:br>
              <a:rPr lang="en-US" sz="1600" dirty="0"/>
            </a:br>
            <a:r>
              <a:rPr lang="en-US" sz="1600" dirty="0"/>
              <a:t>Texas State University Libraries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33" y="2962812"/>
            <a:ext cx="2209798" cy="208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4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1219200"/>
            <a:ext cx="24997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Dublin Core</a:t>
            </a:r>
            <a:br>
              <a:rPr lang="en-US" b="1" dirty="0" smtClean="0"/>
            </a:br>
            <a:r>
              <a:rPr lang="en-US" b="1" dirty="0" smtClean="0"/>
              <a:t>Metadata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Access Points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err="1"/>
              <a:t>Findability</a:t>
            </a:r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Search Engine Optimization (SEO)</a:t>
            </a:r>
            <a:endParaRPr lang="en-US" b="1" dirty="0"/>
          </a:p>
        </p:txBody>
      </p:sp>
      <p:pic>
        <p:nvPicPr>
          <p:cNvPr id="4098" name="Picture 2" descr="C:\Users\R_U15\Desktop\Bor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7743"/>
            <a:ext cx="6448425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_U15\Desktop\athermalannea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08432"/>
            <a:ext cx="7507287" cy="584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752600" y="448056"/>
            <a:ext cx="3200400" cy="457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1524000"/>
            <a:ext cx="3200400" cy="457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7800" y="4477512"/>
            <a:ext cx="3200400" cy="457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82849" y="4308086"/>
            <a:ext cx="1481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#2 of 105,000</a:t>
            </a:r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Immediately</a:t>
            </a:r>
            <a:br>
              <a:rPr lang="en-US" b="1" dirty="0" smtClean="0"/>
            </a:br>
            <a:r>
              <a:rPr lang="en-US" b="1" dirty="0" smtClean="0"/>
              <a:t>Available</a:t>
            </a:r>
          </a:p>
        </p:txBody>
      </p:sp>
    </p:spTree>
    <p:extLst>
      <p:ext uri="{BB962C8B-B14F-4D97-AF65-F5344CB8AC3E}">
        <p14:creationId xmlns:p14="http://schemas.microsoft.com/office/powerpoint/2010/main" val="12529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12100" cy="914400"/>
          </a:xfrm>
        </p:spPr>
        <p:txBody>
          <a:bodyPr>
            <a:normAutofit/>
          </a:bodyPr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1" dirty="0" smtClean="0"/>
              <a:t>Percent Increase </a:t>
            </a:r>
            <a:r>
              <a:rPr lang="en-US" sz="2400" b="1" dirty="0"/>
              <a:t>in </a:t>
            </a:r>
            <a:r>
              <a:rPr lang="en-US" sz="2400" b="1" dirty="0" smtClean="0"/>
              <a:t>Article Citations by Discipline</a:t>
            </a:r>
            <a:br>
              <a:rPr lang="en-US" sz="2400" b="1" dirty="0" smtClean="0"/>
            </a:br>
            <a:r>
              <a:rPr lang="en-US" sz="2400" b="1" dirty="0" smtClean="0"/>
              <a:t>with </a:t>
            </a:r>
            <a:r>
              <a:rPr lang="en-US" sz="2400" b="1" dirty="0"/>
              <a:t>Open </a:t>
            </a:r>
            <a:r>
              <a:rPr lang="en-US" sz="2400" b="1" dirty="0" smtClean="0"/>
              <a:t>Access Retrieval Points</a:t>
            </a:r>
            <a:endParaRPr lang="en-US" sz="2400" b="1" dirty="0"/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60681811"/>
              </p:ext>
            </p:extLst>
          </p:nvPr>
        </p:nvGraphicFramePr>
        <p:xfrm>
          <a:off x="547688" y="1890713"/>
          <a:ext cx="8226425" cy="350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68638" y="5486400"/>
            <a:ext cx="50990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400" b="1" dirty="0">
                <a:latin typeface="+mn-lt"/>
                <a:ea typeface="ＭＳ Ｐゴシック" charset="0"/>
                <a:cs typeface="ＭＳ Ｐゴシック" charset="0"/>
              </a:rPr>
              <a:t>Range = 36%-</a:t>
            </a:r>
            <a:r>
              <a:rPr lang="en-GB" sz="1400" b="1" dirty="0" smtClean="0">
                <a:latin typeface="+mn-lt"/>
                <a:ea typeface="ＭＳ Ｐゴシック" charset="0"/>
                <a:cs typeface="ＭＳ Ｐゴシック" charset="0"/>
              </a:rPr>
              <a:t>250%</a:t>
            </a:r>
            <a:endParaRPr lang="en-GB" sz="1400" b="1" dirty="0">
              <a:latin typeface="+mn-lt"/>
              <a:ea typeface="ＭＳ Ｐゴシック" charset="0"/>
              <a:cs typeface="ＭＳ Ｐゴシック" charset="0"/>
            </a:endParaRPr>
          </a:p>
          <a:p>
            <a:pPr algn="r">
              <a:defRPr/>
            </a:pPr>
            <a:r>
              <a:rPr lang="en-GB" sz="1400" dirty="0">
                <a:latin typeface="+mn-lt"/>
                <a:ea typeface="ＭＳ Ｐゴシック" charset="0"/>
                <a:cs typeface="ＭＳ Ｐゴシック" charset="0"/>
              </a:rPr>
              <a:t>(Data: </a:t>
            </a:r>
            <a:r>
              <a:rPr lang="en-GB" sz="1400" dirty="0" err="1">
                <a:latin typeface="+mn-lt"/>
                <a:ea typeface="ＭＳ Ｐゴシック" charset="0"/>
                <a:cs typeface="ＭＳ Ｐゴシック" charset="0"/>
              </a:rPr>
              <a:t>Stevan</a:t>
            </a:r>
            <a:r>
              <a:rPr lang="en-GB" sz="14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400" dirty="0" err="1">
                <a:latin typeface="+mn-lt"/>
                <a:ea typeface="ＭＳ Ｐゴシック" charset="0"/>
                <a:cs typeface="ＭＳ Ｐゴシック" charset="0"/>
              </a:rPr>
              <a:t>Harnad</a:t>
            </a:r>
            <a:r>
              <a:rPr lang="en-GB" sz="1400" dirty="0">
                <a:latin typeface="+mn-lt"/>
                <a:ea typeface="ＭＳ Ｐゴシック" charset="0"/>
                <a:cs typeface="ＭＳ Ｐゴシック" charset="0"/>
              </a:rPr>
              <a:t> and </a:t>
            </a:r>
            <a:r>
              <a:rPr lang="en-GB" sz="1400" dirty="0" smtClean="0">
                <a:ea typeface="ＭＳ Ｐゴシック" charset="0"/>
                <a:cs typeface="ＭＳ Ｐゴシック" charset="0"/>
              </a:rPr>
              <a:t>Heather Joseph, 2014</a:t>
            </a:r>
            <a:r>
              <a:rPr lang="en-GB" sz="1600" dirty="0" smtClean="0">
                <a:latin typeface="+mn-lt"/>
                <a:ea typeface="ＭＳ Ｐゴシック" charset="0"/>
                <a:cs typeface="ＭＳ Ｐゴシック" charset="0"/>
              </a:rPr>
              <a:t>)</a:t>
            </a:r>
            <a:endParaRPr lang="en-GB" sz="1600" dirty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48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_U15\Desktop\IRWorkshop\Rainwaterabs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22" y="1307305"/>
            <a:ext cx="6476955" cy="55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43" y="228603"/>
            <a:ext cx="8229600" cy="76199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100" b="1" dirty="0" smtClean="0"/>
              <a:t>Example 2: </a:t>
            </a:r>
            <a:r>
              <a:rPr lang="en-US" sz="5100" b="1" dirty="0"/>
              <a:t>Unpublished Research</a:t>
            </a:r>
          </a:p>
          <a:p>
            <a:pPr marL="0" indent="0" algn="ctr">
              <a:buNone/>
            </a:pPr>
            <a:r>
              <a:rPr lang="en-US" b="1" dirty="0" smtClean="0"/>
              <a:t>White Paper, Thesis </a:t>
            </a:r>
            <a:r>
              <a:rPr lang="en-US" b="1" dirty="0"/>
              <a:t>&amp; </a:t>
            </a:r>
            <a:r>
              <a:rPr lang="en-US" b="1" dirty="0" smtClean="0"/>
              <a:t>Dissertations </a:t>
            </a:r>
            <a:endParaRPr lang="en-US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1600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6781800" cy="80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6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0357" y="3276600"/>
            <a:ext cx="13058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Dublin Core</a:t>
            </a:r>
            <a:br>
              <a:rPr lang="en-US" b="1" dirty="0" smtClean="0"/>
            </a:br>
            <a:r>
              <a:rPr lang="en-US" b="1" dirty="0" smtClean="0"/>
              <a:t>Metadata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2" descr="C:\Users\R_U15\Desktop\IRWorkshop\RainwaterMetatad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1" y="270592"/>
            <a:ext cx="5870431" cy="632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_U15\Desktop\IRWorkshop\Rainwatermetadat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5707"/>
            <a:ext cx="5334000" cy="662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87539"/>
            <a:ext cx="3428999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36576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5" y="1861539"/>
            <a:ext cx="1524000" cy="31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1800" y="2179528"/>
            <a:ext cx="211397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Interoperability</a:t>
            </a:r>
          </a:p>
          <a:p>
            <a:pPr algn="ctr"/>
            <a:r>
              <a:rPr lang="en-US" dirty="0"/>
              <a:t>With other</a:t>
            </a:r>
          </a:p>
          <a:p>
            <a:pPr algn="ctr"/>
            <a:r>
              <a:rPr lang="en-US" dirty="0"/>
              <a:t>Scientific Archives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81600" y="59555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Another Possibility for</a:t>
            </a:r>
            <a:br>
              <a:rPr lang="en-US" b="1" dirty="0"/>
            </a:br>
            <a:r>
              <a:rPr lang="en-US" b="1" dirty="0"/>
              <a:t>Search &amp; Retrieval</a:t>
            </a:r>
          </a:p>
        </p:txBody>
      </p:sp>
    </p:spTree>
    <p:extLst>
      <p:ext uri="{BB962C8B-B14F-4D97-AF65-F5344CB8AC3E}">
        <p14:creationId xmlns:p14="http://schemas.microsoft.com/office/powerpoint/2010/main" val="19084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_U15\Desktop\IRWorkshop\Rainwater Analy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7676"/>
            <a:ext cx="7660042" cy="57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361739" y="1752600"/>
            <a:ext cx="3200400" cy="457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84585" y="661587"/>
            <a:ext cx="3200400" cy="457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0756" y="2304363"/>
            <a:ext cx="82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#1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2209800"/>
            <a:ext cx="190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Immediate Access</a:t>
            </a:r>
            <a:br>
              <a:rPr lang="en-US" b="1" dirty="0" smtClean="0"/>
            </a:br>
            <a:r>
              <a:rPr lang="en-US" b="1" dirty="0" smtClean="0"/>
              <a:t>&amp; Relevance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43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072" y="1851821"/>
            <a:ext cx="2667000" cy="4525963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Digital </a:t>
            </a:r>
            <a:r>
              <a:rPr lang="en-US" dirty="0" smtClean="0"/>
              <a:t>Transitions</a:t>
            </a:r>
          </a:p>
          <a:p>
            <a:r>
              <a:rPr lang="en-US" dirty="0" smtClean="0"/>
              <a:t>Museum </a:t>
            </a:r>
            <a:r>
              <a:rPr lang="en-US" dirty="0"/>
              <a:t>Level Setup </a:t>
            </a:r>
            <a:endParaRPr lang="en-US" dirty="0" smtClean="0"/>
          </a:p>
          <a:p>
            <a:r>
              <a:rPr lang="en-US" dirty="0" smtClean="0"/>
              <a:t>Image </a:t>
            </a:r>
            <a:r>
              <a:rPr lang="en-US" dirty="0"/>
              <a:t>&amp; OCR, </a:t>
            </a:r>
            <a:r>
              <a:rPr lang="en-US" dirty="0" smtClean="0"/>
              <a:t>Standards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Books</a:t>
            </a:r>
            <a:r>
              <a:rPr lang="en-US" dirty="0"/>
              <a:t> </a:t>
            </a:r>
            <a:r>
              <a:rPr lang="en-US" dirty="0" smtClean="0"/>
              <a:t>&amp;  Journal runs, Documents, rare materials</a:t>
            </a:r>
          </a:p>
          <a:p>
            <a:r>
              <a:rPr lang="en-US" dirty="0" smtClean="0"/>
              <a:t>3D Objects</a:t>
            </a:r>
          </a:p>
          <a:p>
            <a:r>
              <a:rPr lang="en-US" dirty="0" smtClean="0"/>
              <a:t>Posters &amp; Maps,</a:t>
            </a:r>
          </a:p>
          <a:p>
            <a:r>
              <a:rPr lang="en-US" dirty="0" smtClean="0"/>
              <a:t>Audio and Video</a:t>
            </a:r>
          </a:p>
          <a:p>
            <a:r>
              <a:rPr lang="en-US" dirty="0" smtClean="0"/>
              <a:t>Projects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200" dirty="0" smtClean="0">
              <a:hlinkClick r:id="rId2"/>
            </a:endParaRPr>
          </a:p>
          <a:p>
            <a:pPr marL="0" indent="0">
              <a:buNone/>
            </a:pPr>
            <a:endParaRPr lang="en-US" sz="2200" dirty="0">
              <a:hlinkClick r:id="rId2"/>
            </a:endParaRPr>
          </a:p>
          <a:p>
            <a:pPr marL="0" indent="0">
              <a:buNone/>
            </a:pPr>
            <a:endParaRPr lang="en-US" sz="2200" dirty="0" smtClean="0">
              <a:hlinkClick r:id="rId2"/>
            </a:endParaRPr>
          </a:p>
          <a:p>
            <a:pPr marL="0" indent="0">
              <a:buNone/>
            </a:pPr>
            <a:r>
              <a:rPr lang="en-US" sz="2200" dirty="0" smtClean="0">
                <a:hlinkClick r:id="rId2"/>
              </a:rPr>
              <a:t>Jeremy Moore</a:t>
            </a:r>
            <a:r>
              <a:rPr lang="en-US" sz="2200" dirty="0" smtClean="0"/>
              <a:t>, Digital Media Specialist, </a:t>
            </a:r>
            <a:r>
              <a:rPr lang="en-US" sz="2200" dirty="0" smtClean="0">
                <a:hlinkClick r:id="rId3"/>
              </a:rPr>
              <a:t>Todd Peters</a:t>
            </a:r>
            <a:r>
              <a:rPr lang="en-US" sz="2200" dirty="0" smtClean="0"/>
              <a:t>, Head of Digital and Web Services</a:t>
            </a:r>
            <a:endParaRPr lang="en-US" sz="2200" dirty="0"/>
          </a:p>
        </p:txBody>
      </p:sp>
      <p:pic>
        <p:nvPicPr>
          <p:cNvPr id="3074" name="Picture 2" descr="C:\Users\R_U15\Desktop\FacultyDigitizationServices\dwsdigl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399"/>
            <a:ext cx="3200400" cy="21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_U15\Desktop\FacultyDigitizationServices\epsonscann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114803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_U15\Desktop\SlideforSarah\Wa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71" y="4419599"/>
            <a:ext cx="3355848" cy="121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3615" y="381000"/>
            <a:ext cx="8470268" cy="1077184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3200" dirty="0" smtClean="0"/>
              <a:t>Faculty Research Project Digitization</a:t>
            </a:r>
            <a:endParaRPr lang="en-US" sz="3200" dirty="0"/>
          </a:p>
          <a:p>
            <a:pPr algn="ctr"/>
            <a:r>
              <a:rPr lang="en-US" sz="3200" dirty="0" smtClean="0"/>
              <a:t>Spectrum of Hardware &amp; Software Possibilities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Digitization Lifecycle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17697766"/>
              </p:ext>
            </p:extLst>
          </p:nvPr>
        </p:nvGraphicFramePr>
        <p:xfrm>
          <a:off x="2133600" y="1387331"/>
          <a:ext cx="70866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5048" y="1905000"/>
            <a:ext cx="2167640" cy="1477293"/>
          </a:xfrm>
          <a:prstGeom prst="rect">
            <a:avLst/>
          </a:prstGeom>
          <a:noFill/>
        </p:spPr>
        <p:txBody>
          <a:bodyPr wrap="none" lIns="91406" tIns="45703" rIns="91406" bIns="45703" rtlCol="0">
            <a:spAutoFit/>
          </a:bodyPr>
          <a:lstStyle/>
          <a:p>
            <a:pPr algn="ctr"/>
            <a:r>
              <a:rPr lang="en-US" dirty="0" smtClean="0"/>
              <a:t>Empowering Faculty</a:t>
            </a:r>
            <a:br>
              <a:rPr lang="en-US" dirty="0" smtClean="0"/>
            </a:br>
            <a:r>
              <a:rPr lang="en-US" dirty="0" smtClean="0"/>
              <a:t>Research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Prototypes for Larger</a:t>
            </a:r>
            <a:br>
              <a:rPr lang="en-US" dirty="0" smtClean="0"/>
            </a:br>
            <a:r>
              <a:rPr lang="en-US" dirty="0" smtClean="0"/>
              <a:t>Grant Projects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2667000" cy="96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2443" y="28907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Project Proposal Process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39781"/>
            <a:ext cx="44759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562600"/>
            <a:ext cx="6544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http://www.library.txstate.edu/about/departments/dws/faculty-digitization.html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www.library.txstate.edu/about/departments/dws/new-faculty-digitization.html</a:t>
            </a:r>
            <a:r>
              <a:rPr lang="en-US" sz="1400" dirty="0" smtClean="0"/>
              <a:t>  </a:t>
            </a:r>
            <a:endParaRPr lang="en-US" sz="1400" dirty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10892" y="1600200"/>
            <a:ext cx="320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Brief Email:</a:t>
            </a:r>
            <a:r>
              <a:rPr lang="en-US" sz="2600" b="1" dirty="0"/>
              <a:t/>
            </a:r>
            <a:br>
              <a:rPr lang="en-US" sz="2600" b="1" dirty="0"/>
            </a:br>
            <a:endParaRPr lang="en-US" dirty="0" smtClean="0"/>
          </a:p>
          <a:p>
            <a:r>
              <a:rPr lang="en-US" sz="1600" dirty="0"/>
              <a:t>Project scope, </a:t>
            </a:r>
            <a:r>
              <a:rPr lang="en-US" sz="1600" dirty="0" smtClean="0"/>
              <a:t>contextual </a:t>
            </a:r>
            <a:r>
              <a:rPr lang="en-US" sz="1600" dirty="0"/>
              <a:t>outline, </a:t>
            </a:r>
            <a:r>
              <a:rPr lang="en-US" sz="1600" dirty="0" smtClean="0"/>
              <a:t>copyright ownership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Preliminary meeting </a:t>
            </a:r>
            <a:r>
              <a:rPr lang="en-US" sz="1600" dirty="0"/>
              <a:t>to </a:t>
            </a:r>
            <a:r>
              <a:rPr lang="en-US" sz="1600" dirty="0" smtClean="0"/>
              <a:t>get </a:t>
            </a:r>
            <a:r>
              <a:rPr lang="en-US" sz="1600" dirty="0"/>
              <a:t>questions </a:t>
            </a:r>
            <a:r>
              <a:rPr lang="en-US" sz="1600" dirty="0" smtClean="0"/>
              <a:t>answered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/>
              <a:t>Ray </a:t>
            </a:r>
            <a:r>
              <a:rPr lang="en-US" sz="1600" dirty="0" smtClean="0"/>
              <a:t>Uzwyshyn: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hlinkClick r:id="rId5"/>
              </a:rPr>
              <a:t>ruzwyshyn@txstate.edu</a:t>
            </a:r>
            <a:r>
              <a:rPr lang="en-US" sz="1600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189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6629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1) </a:t>
            </a:r>
            <a:r>
              <a:rPr lang="en-US" sz="2800" b="1" dirty="0" smtClean="0"/>
              <a:t>Online </a:t>
            </a:r>
            <a:r>
              <a:rPr lang="en-US" sz="2800" b="1" dirty="0"/>
              <a:t>Institutional Repository </a:t>
            </a:r>
            <a:r>
              <a:rPr lang="en-US" dirty="0"/>
              <a:t/>
            </a:r>
            <a:br>
              <a:rPr lang="en-US" dirty="0"/>
            </a:br>
            <a:r>
              <a:rPr lang="en-US" sz="1700" dirty="0" smtClean="0"/>
              <a:t>(Faculty Related Research Publications, Copyright)</a:t>
            </a:r>
            <a:br>
              <a:rPr lang="en-US" sz="1700" dirty="0" smtClean="0"/>
            </a:br>
            <a:endParaRPr lang="en-US" sz="1700" dirty="0"/>
          </a:p>
          <a:p>
            <a:pPr marL="0" indent="0">
              <a:buNone/>
            </a:pPr>
            <a:r>
              <a:rPr lang="en-US" sz="2800" dirty="0" smtClean="0"/>
              <a:t>2) </a:t>
            </a:r>
            <a:r>
              <a:rPr lang="en-US" sz="2800" b="1" dirty="0" smtClean="0"/>
              <a:t>Digitization &amp; Metadata 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/>
              <a:t>(</a:t>
            </a:r>
            <a:r>
              <a:rPr lang="en-US" sz="1800" dirty="0" smtClean="0"/>
              <a:t>Projects Infrastructures, Primary </a:t>
            </a:r>
            <a:r>
              <a:rPr lang="en-US" sz="1800" dirty="0"/>
              <a:t>Document Digitization</a:t>
            </a:r>
            <a:r>
              <a:rPr lang="en-US" sz="1800" dirty="0" smtClean="0"/>
              <a:t>)</a:t>
            </a:r>
            <a:r>
              <a:rPr lang="en-US" sz="1800" dirty="0"/>
              <a:t/>
            </a:r>
            <a:br>
              <a:rPr lang="en-US" sz="1800" dirty="0"/>
            </a:b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3) </a:t>
            </a:r>
            <a:r>
              <a:rPr lang="en-US" sz="2800" b="1" dirty="0" smtClean="0"/>
              <a:t>Visual Collections Tools Pilot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dirty="0" smtClean="0"/>
              <a:t>( </a:t>
            </a:r>
            <a:r>
              <a:rPr lang="en-US" sz="1800" dirty="0" err="1" smtClean="0"/>
              <a:t>Artstor</a:t>
            </a:r>
            <a:r>
              <a:rPr lang="en-US" sz="1800" dirty="0" smtClean="0"/>
              <a:t> Shared Shelf)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1977596" cy="297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362" y="200826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Faculty Research</a:t>
            </a:r>
            <a:br>
              <a:rPr lang="en-US" dirty="0" smtClean="0"/>
            </a:br>
            <a:r>
              <a:rPr lang="en-US" sz="2400" dirty="0" smtClean="0"/>
              <a:t>New Digital Service Possibilities</a:t>
            </a:r>
            <a:endParaRPr lang="en-US" sz="2400" dirty="0"/>
          </a:p>
        </p:txBody>
      </p:sp>
      <p:pic>
        <p:nvPicPr>
          <p:cNvPr id="1026" name="Picture 2" descr="C:\Users\R_U15\AppData\Local\Microsoft\Windows\Temporary Internet Files\Content.Outlook\FF05T78U\artstor_sharedself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23" y="4572000"/>
            <a:ext cx="283817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12" descr="51740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964" y="2057400"/>
            <a:ext cx="1785206" cy="141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5" descr="Disney Concert Hal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1178" y="2057400"/>
            <a:ext cx="1524000" cy="120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4472" y="3787504"/>
            <a:ext cx="1073555" cy="174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9" name="TextBox 39"/>
          <p:cNvSpPr txBox="1">
            <a:spLocks noChangeArrowheads="1"/>
          </p:cNvSpPr>
          <p:nvPr/>
        </p:nvSpPr>
        <p:spPr bwMode="auto">
          <a:xfrm>
            <a:off x="491533" y="1251969"/>
            <a:ext cx="3841370" cy="243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35" tIns="40068" rIns="80135" bIns="4006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>
                <a:latin typeface="Calibri" pitchFamily="34" charset="0"/>
                <a:cs typeface="Calibri" pitchFamily="34" charset="0"/>
              </a:rPr>
              <a:t>Humanities</a:t>
            </a:r>
          </a:p>
          <a:p>
            <a:pPr eaLnBrk="1" hangingPunct="1"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Social Sciences</a:t>
            </a:r>
          </a:p>
          <a:p>
            <a:pPr eaLnBrk="1" hangingPunct="1"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Natural Sciences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r>
              <a:rPr lang="en-US" sz="1800" dirty="0">
                <a:latin typeface="Calibri" pitchFamily="34" charset="0"/>
                <a:cs typeface="Calibri" pitchFamily="34" charset="0"/>
              </a:rPr>
              <a:t>Faculty collections</a:t>
            </a:r>
          </a:p>
          <a:p>
            <a:pPr eaLnBrk="1" hangingPunct="1">
              <a:defRPr/>
            </a:pPr>
            <a:r>
              <a:rPr lang="en-US" sz="1900" dirty="0" smtClean="0">
                <a:latin typeface="Calibri" pitchFamily="34" charset="0"/>
                <a:cs typeface="Calibri" pitchFamily="34" charset="0"/>
              </a:rPr>
              <a:t>Teaching collections</a:t>
            </a:r>
          </a:p>
          <a:p>
            <a:pPr eaLnBrk="1" hangingPunct="1">
              <a:defRPr/>
            </a:pPr>
            <a:r>
              <a:rPr lang="en-US" sz="1900" dirty="0" smtClean="0">
                <a:latin typeface="Calibri" pitchFamily="34" charset="0"/>
                <a:cs typeface="Calibri" pitchFamily="34" charset="0"/>
              </a:rPr>
              <a:t>Museum/</a:t>
            </a:r>
            <a:r>
              <a:rPr lang="en-US" sz="1900" dirty="0" err="1" smtClean="0">
                <a:latin typeface="Calibri" pitchFamily="34" charset="0"/>
                <a:cs typeface="Calibri" pitchFamily="34" charset="0"/>
              </a:rPr>
              <a:t>Dept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 collection</a:t>
            </a:r>
          </a:p>
          <a:p>
            <a:pPr eaLnBrk="1" hangingPunct="1">
              <a:defRPr/>
            </a:pPr>
            <a:r>
              <a:rPr lang="en-US" sz="1900" dirty="0" smtClean="0">
                <a:latin typeface="Calibri" pitchFamily="34" charset="0"/>
                <a:cs typeface="Calibri" pitchFamily="34" charset="0"/>
              </a:rPr>
              <a:t>Visual 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&amp; Performing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Arts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52400" y="231412"/>
            <a:ext cx="8421967" cy="963057"/>
          </a:xfrm>
          <a:prstGeom prst="rect">
            <a:avLst/>
          </a:prstGeom>
        </p:spPr>
        <p:txBody>
          <a:bodyPr lIns="80135" tIns="40068" rIns="80135" bIns="40068"/>
          <a:lstStyle>
            <a:lvl1pPr algn="l" defTabSz="1042988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1042988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1042988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1042988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1042988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1042988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1042988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1042988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4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Artstor</a:t>
            </a:r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Shared Shelf</a:t>
            </a:r>
            <a:b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Online </a:t>
            </a: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Visual Image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Database Collection Creation Tool</a:t>
            </a:r>
            <a:endParaRPr lang="en-US" sz="1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53" name="Picture 23" descr="SS7729417_7729417_57119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6993" y="3787504"/>
            <a:ext cx="994120" cy="13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3" descr="SS7729429_7729429_58051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75875" y="139916"/>
            <a:ext cx="1709295" cy="15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53520" y="5967988"/>
            <a:ext cx="2661903" cy="634916"/>
          </a:xfrm>
          <a:prstGeom prst="rect">
            <a:avLst/>
          </a:prstGeom>
          <a:noFill/>
        </p:spPr>
        <p:txBody>
          <a:bodyPr wrap="square" lIns="80135" tIns="40068" rIns="80135" bIns="40068" rtlCol="0">
            <a:spAutoFit/>
          </a:bodyPr>
          <a:lstStyle/>
          <a:p>
            <a:pPr marL="0" lvl="1"/>
            <a:r>
              <a:rPr lang="en-US" b="1" dirty="0" smtClean="0">
                <a:latin typeface="Calibri" pitchFamily="34" charset="0"/>
              </a:rPr>
              <a:t>Shared </a:t>
            </a:r>
            <a:r>
              <a:rPr lang="en-US" b="1" dirty="0">
                <a:latin typeface="Calibri" pitchFamily="34" charset="0"/>
              </a:rPr>
              <a:t>Shelf </a:t>
            </a:r>
            <a:r>
              <a:rPr lang="en-US" dirty="0">
                <a:latin typeface="Calibri" pitchFamily="34" charset="0"/>
              </a:rPr>
              <a:t>supports</a:t>
            </a:r>
            <a:r>
              <a:rPr lang="en-US" b="1" dirty="0">
                <a:latin typeface="Calibri" pitchFamily="34" charset="0"/>
              </a:rPr>
              <a:t> non-art metadata </a:t>
            </a:r>
            <a:r>
              <a:rPr lang="en-US" dirty="0" smtClean="0">
                <a:latin typeface="Calibri" pitchFamily="34" charset="0"/>
              </a:rPr>
              <a:t>models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2" name="Picture 2" descr="UniversalBrochure_English.jpg"/>
          <p:cNvPicPr>
            <a:picLocks noChangeAspect="1"/>
          </p:cNvPicPr>
          <p:nvPr/>
        </p:nvPicPr>
        <p:blipFill rotWithShape="1">
          <a:blip r:embed="rId8"/>
          <a:srcRect l="1017" t="22347" r="28668"/>
          <a:stretch/>
        </p:blipFill>
        <p:spPr bwMode="auto">
          <a:xfrm>
            <a:off x="55081" y="3787504"/>
            <a:ext cx="6498439" cy="261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95810" y="1478280"/>
            <a:ext cx="166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9"/>
              </a:rPr>
              <a:t>Video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8"/>
          <p:cNvSpPr>
            <a:spLocks noChangeArrowheads="1"/>
          </p:cNvSpPr>
          <p:nvPr/>
        </p:nvSpPr>
        <p:spPr bwMode="auto">
          <a:xfrm>
            <a:off x="5689834" y="2663180"/>
            <a:ext cx="634765" cy="63620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0115" tIns="40058" rIns="80115" bIns="400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974167" y="6373258"/>
            <a:ext cx="2057400" cy="3434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4" tIns="45691" rIns="91384" bIns="45691" numCol="1" rtlCol="0" anchor="t" anchorCtr="0" compatLnSpc="1">
            <a:prstTxWarp prst="textNoShape">
              <a:avLst/>
            </a:prstTxWarp>
          </a:bodyPr>
          <a:lstStyle/>
          <a:p>
            <a:pPr defTabSz="9138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0" name="Rectangle 26"/>
          <p:cNvSpPr>
            <a:spLocks noChangeArrowheads="1"/>
          </p:cNvSpPr>
          <p:nvPr/>
        </p:nvSpPr>
        <p:spPr bwMode="auto">
          <a:xfrm>
            <a:off x="6717616" y="2190334"/>
            <a:ext cx="602991" cy="607489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0115" tIns="40058" rIns="80115" bIns="400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82349" y="1302164"/>
            <a:ext cx="8362524" cy="4922382"/>
            <a:chOff x="266182" y="948531"/>
            <a:chExt cx="8633268" cy="5238877"/>
          </a:xfrm>
        </p:grpSpPr>
        <p:sp>
          <p:nvSpPr>
            <p:cNvPr id="9218" name="Rectangle 137"/>
            <p:cNvSpPr>
              <a:spLocks noChangeArrowheads="1"/>
            </p:cNvSpPr>
            <p:nvPr/>
          </p:nvSpPr>
          <p:spPr bwMode="auto">
            <a:xfrm>
              <a:off x="266182" y="948531"/>
              <a:ext cx="8633268" cy="5238877"/>
            </a:xfrm>
            <a:prstGeom prst="rect">
              <a:avLst/>
            </a:prstGeom>
            <a:solidFill>
              <a:srgbClr val="CED7D8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lIns="80165" tIns="40083" rIns="80165" bIns="40083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58"/>
            <p:cNvSpPr>
              <a:spLocks noChangeArrowheads="1"/>
            </p:cNvSpPr>
            <p:nvPr/>
          </p:nvSpPr>
          <p:spPr bwMode="auto">
            <a:xfrm>
              <a:off x="1838130" y="1167448"/>
              <a:ext cx="4068040" cy="276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</p:spPr>
          <p:txBody>
            <a:bodyPr wrap="square" lIns="80165" tIns="40083" rIns="80165" bIns="40083">
              <a:spAutoFit/>
            </a:bodyPr>
            <a:lstStyle/>
            <a:p>
              <a:pPr algn="ctr" fontAlgn="base">
                <a:lnSpc>
                  <a:spcPts val="140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    Public on the World Wide Web</a:t>
              </a:r>
            </a:p>
          </p:txBody>
        </p:sp>
        <p:sp>
          <p:nvSpPr>
            <p:cNvPr id="24" name="Rectangle 58"/>
            <p:cNvSpPr>
              <a:spLocks noChangeArrowheads="1"/>
            </p:cNvSpPr>
            <p:nvPr/>
          </p:nvSpPr>
          <p:spPr bwMode="auto">
            <a:xfrm>
              <a:off x="6575516" y="5482904"/>
              <a:ext cx="2298002" cy="659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0165" tIns="40083" rIns="80165" bIns="40083">
              <a:spAutoFit/>
            </a:bodyPr>
            <a:lstStyle/>
            <a:p>
              <a:pPr algn="r" fontAlgn="base">
                <a:lnSpc>
                  <a:spcPts val="1403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Shared Shelf Commons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;</a:t>
              </a:r>
              <a:endPara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r" fontAlgn="base">
                <a:lnSpc>
                  <a:spcPts val="1403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Omeka</a:t>
              </a: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sites</a:t>
              </a:r>
              <a:br>
                <a:rPr lang="en-US" sz="12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endPara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219" name="Group 9218"/>
          <p:cNvGrpSpPr/>
          <p:nvPr/>
        </p:nvGrpSpPr>
        <p:grpSpPr>
          <a:xfrm>
            <a:off x="394925" y="2354934"/>
            <a:ext cx="6534114" cy="3865926"/>
            <a:chOff x="278758" y="1851072"/>
            <a:chExt cx="7112493" cy="4246927"/>
          </a:xfrm>
        </p:grpSpPr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278758" y="1851072"/>
              <a:ext cx="7112493" cy="4246927"/>
            </a:xfrm>
            <a:prstGeom prst="rect">
              <a:avLst/>
            </a:prstGeom>
            <a:solidFill>
              <a:srgbClr val="BEC9CA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lIns="80165" tIns="40083" rIns="80165" bIns="40083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Rectangle 58"/>
            <p:cNvSpPr>
              <a:spLocks noChangeArrowheads="1"/>
            </p:cNvSpPr>
            <p:nvPr/>
          </p:nvSpPr>
          <p:spPr bwMode="auto">
            <a:xfrm>
              <a:off x="1507775" y="2026477"/>
              <a:ext cx="5632567" cy="28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</p:spPr>
          <p:txBody>
            <a:bodyPr wrap="square" lIns="80165" tIns="40083" rIns="80165" bIns="40083">
              <a:spAutoFit/>
            </a:bodyPr>
            <a:lstStyle/>
            <a:p>
              <a:pPr fontAlgn="base">
                <a:lnSpc>
                  <a:spcPts val="140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1,600+ institutions subscribing to </a:t>
              </a:r>
              <a:r>
                <a:rPr lang="en-US" b="1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Artstor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8" name="Picture 66" descr="artstor_slu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12707" y="2501716"/>
              <a:ext cx="609600" cy="593845"/>
            </a:xfrm>
            <a:prstGeom prst="rect">
              <a:avLst/>
            </a:prstGeom>
            <a:solidFill>
              <a:srgbClr val="8DA1A2">
                <a:alpha val="40000"/>
              </a:srgb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</p:spPr>
        </p:pic>
        <p:sp>
          <p:nvSpPr>
            <p:cNvPr id="67" name="Rectangle 58"/>
            <p:cNvSpPr>
              <a:spLocks noChangeArrowheads="1"/>
            </p:cNvSpPr>
            <p:nvPr/>
          </p:nvSpPr>
          <p:spPr bwMode="auto">
            <a:xfrm>
              <a:off x="5791200" y="5562600"/>
              <a:ext cx="1328209" cy="48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65" tIns="40083" rIns="80165" bIns="40083">
              <a:spAutoFit/>
            </a:bodyPr>
            <a:lstStyle/>
            <a:p>
              <a:pPr algn="r" fontAlgn="base">
                <a:lnSpc>
                  <a:spcPts val="1403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Contributed collection </a:t>
              </a:r>
            </a:p>
          </p:txBody>
        </p:sp>
      </p:grpSp>
      <p:grpSp>
        <p:nvGrpSpPr>
          <p:cNvPr id="9220" name="Group 9219"/>
          <p:cNvGrpSpPr/>
          <p:nvPr/>
        </p:nvGrpSpPr>
        <p:grpSpPr>
          <a:xfrm>
            <a:off x="394927" y="3242345"/>
            <a:ext cx="5294907" cy="3532958"/>
            <a:chOff x="278759" y="2900961"/>
            <a:chExt cx="5510465" cy="3754685"/>
          </a:xfrm>
        </p:grpSpPr>
        <p:sp>
          <p:nvSpPr>
            <p:cNvPr id="3" name="Rectangle 2"/>
            <p:cNvSpPr/>
            <p:nvPr/>
          </p:nvSpPr>
          <p:spPr>
            <a:xfrm>
              <a:off x="278759" y="2900961"/>
              <a:ext cx="5510464" cy="3165442"/>
            </a:xfrm>
            <a:prstGeom prst="rect">
              <a:avLst/>
            </a:prstGeom>
            <a:solidFill>
              <a:srgbClr val="B9C6C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</a:endParaRPr>
            </a:p>
          </p:txBody>
        </p:sp>
        <p:grpSp>
          <p:nvGrpSpPr>
            <p:cNvPr id="9217" name="Group 9216"/>
            <p:cNvGrpSpPr/>
            <p:nvPr/>
          </p:nvGrpSpPr>
          <p:grpSpPr>
            <a:xfrm>
              <a:off x="1453797" y="2974650"/>
              <a:ext cx="4335427" cy="3680996"/>
              <a:chOff x="1453797" y="2974650"/>
              <a:chExt cx="4335427" cy="3680996"/>
            </a:xfrm>
          </p:grpSpPr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1453797" y="2974650"/>
                <a:ext cx="4063642" cy="286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</p:spPr>
            <p:txBody>
              <a:bodyPr wrap="square" lIns="80165" tIns="40083" rIns="80165" bIns="40083">
                <a:spAutoFit/>
              </a:bodyPr>
              <a:lstStyle/>
              <a:p>
                <a:pPr fontAlgn="base">
                  <a:lnSpc>
                    <a:spcPts val="1403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TXU and </a:t>
                </a:r>
                <a:r>
                  <a:rPr lang="en-US" b="1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designated others</a:t>
                </a:r>
              </a:p>
            </p:txBody>
          </p:sp>
          <p:sp>
            <p:nvSpPr>
              <p:cNvPr id="26" name="Rectangle 58"/>
              <p:cNvSpPr>
                <a:spLocks noChangeArrowheads="1"/>
              </p:cNvSpPr>
              <p:nvPr/>
            </p:nvSpPr>
            <p:spPr bwMode="auto">
              <a:xfrm>
                <a:off x="3691999" y="5588942"/>
                <a:ext cx="2097225" cy="1066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0165" tIns="40083" rIns="80165" bIns="40083">
                <a:spAutoFit/>
              </a:bodyPr>
              <a:lstStyle/>
              <a:p>
                <a:pPr algn="r" fontAlgn="base">
                  <a:lnSpc>
                    <a:spcPts val="1403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Shared Shelf hosted </a:t>
                </a:r>
              </a:p>
              <a:p>
                <a:pPr algn="r" fontAlgn="base">
                  <a:lnSpc>
                    <a:spcPts val="1403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collections </a:t>
                </a:r>
              </a:p>
              <a:p>
                <a:pPr algn="r" fontAlgn="base">
                  <a:lnSpc>
                    <a:spcPts val="1403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r" fontAlgn="base">
                  <a:lnSpc>
                    <a:spcPts val="1403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r" fontAlgn="base">
                  <a:lnSpc>
                    <a:spcPts val="1403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" name="Group 33"/>
              <p:cNvGrpSpPr>
                <a:grpSpLocks/>
              </p:cNvGrpSpPr>
              <p:nvPr/>
            </p:nvGrpSpPr>
            <p:grpSpPr bwMode="auto">
              <a:xfrm>
                <a:off x="5086240" y="3171156"/>
                <a:ext cx="525645" cy="609750"/>
                <a:chOff x="4939093" y="3081127"/>
                <a:chExt cx="1093789" cy="996951"/>
              </a:xfrm>
              <a:noFill/>
            </p:grpSpPr>
            <p:pic>
              <p:nvPicPr>
                <p:cNvPr id="20497" name="Picture 65" descr="Untitled-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939093" y="3081127"/>
                  <a:ext cx="509587" cy="4635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498" name="Picture 65" descr="Untitled-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523293" y="3081127"/>
                  <a:ext cx="509589" cy="4635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499" name="Picture 65" descr="Untitled-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939093" y="3614529"/>
                  <a:ext cx="509589" cy="4635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00" name="Picture 65" descr="Untitled-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523293" y="3614527"/>
                  <a:ext cx="509587" cy="4635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8" name="Group 7"/>
          <p:cNvGrpSpPr/>
          <p:nvPr/>
        </p:nvGrpSpPr>
        <p:grpSpPr>
          <a:xfrm>
            <a:off x="394925" y="3955851"/>
            <a:ext cx="3892104" cy="2265011"/>
            <a:chOff x="278758" y="3925830"/>
            <a:chExt cx="3691222" cy="2151248"/>
          </a:xfrm>
        </p:grpSpPr>
        <p:sp>
          <p:nvSpPr>
            <p:cNvPr id="9221" name="Rectangle 137"/>
            <p:cNvSpPr>
              <a:spLocks noChangeArrowheads="1"/>
            </p:cNvSpPr>
            <p:nvPr/>
          </p:nvSpPr>
          <p:spPr bwMode="auto">
            <a:xfrm>
              <a:off x="278758" y="3925830"/>
              <a:ext cx="3691220" cy="2151248"/>
            </a:xfrm>
            <a:prstGeom prst="rect">
              <a:avLst/>
            </a:prstGeom>
            <a:solidFill>
              <a:srgbClr val="A1B3B5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lIns="80165" tIns="40083" rIns="80165" bIns="40083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607731" y="4182493"/>
              <a:ext cx="2693040" cy="262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</p:spPr>
          <p:txBody>
            <a:bodyPr wrap="square" lIns="80165" tIns="40083" rIns="80165" bIns="40083">
              <a:spAutoFit/>
            </a:bodyPr>
            <a:lstStyle/>
            <a:p>
              <a:pPr fontAlgn="base">
                <a:lnSpc>
                  <a:spcPts val="140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Texas State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ctangle 58"/>
            <p:cNvSpPr>
              <a:spLocks noChangeArrowheads="1"/>
            </p:cNvSpPr>
            <p:nvPr/>
          </p:nvSpPr>
          <p:spPr bwMode="auto">
            <a:xfrm>
              <a:off x="1782079" y="5619410"/>
              <a:ext cx="2187901" cy="247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0165" tIns="40083" rIns="80165" bIns="40083">
              <a:spAutoFit/>
            </a:bodyPr>
            <a:lstStyle/>
            <a:p>
              <a:pPr algn="r" fontAlgn="base">
                <a:lnSpc>
                  <a:spcPts val="1403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TXU Visual Repository</a:t>
              </a:r>
              <a:endPara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803" y="5021930"/>
            <a:ext cx="1716367" cy="1198927"/>
            <a:chOff x="179550" y="4893748"/>
            <a:chExt cx="2106452" cy="1202309"/>
          </a:xfrm>
        </p:grpSpPr>
        <p:sp>
          <p:nvSpPr>
            <p:cNvPr id="9224" name="Rectangle 137"/>
            <p:cNvSpPr>
              <a:spLocks noChangeArrowheads="1"/>
            </p:cNvSpPr>
            <p:nvPr/>
          </p:nvSpPr>
          <p:spPr bwMode="auto">
            <a:xfrm>
              <a:off x="266182" y="4893748"/>
              <a:ext cx="2019820" cy="1202309"/>
            </a:xfrm>
            <a:prstGeom prst="rect">
              <a:avLst/>
            </a:prstGeom>
            <a:solidFill>
              <a:srgbClr val="8DA1A2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lIns="80165" tIns="40083" rIns="80165" bIns="40083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Rectangle 58"/>
            <p:cNvSpPr>
              <a:spLocks noChangeArrowheads="1"/>
            </p:cNvSpPr>
            <p:nvPr/>
          </p:nvSpPr>
          <p:spPr bwMode="auto">
            <a:xfrm>
              <a:off x="228600" y="5064211"/>
              <a:ext cx="2015049" cy="269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</p:spPr>
          <p:txBody>
            <a:bodyPr lIns="80165" tIns="40083" rIns="80165" bIns="40083">
              <a:spAutoFit/>
            </a:bodyPr>
            <a:lstStyle/>
            <a:p>
              <a:pPr algn="ctr" fontAlgn="base">
                <a:lnSpc>
                  <a:spcPts val="140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Private</a:t>
              </a:r>
            </a:p>
          </p:txBody>
        </p:sp>
        <p:sp>
          <p:nvSpPr>
            <p:cNvPr id="39" name="Rectangle 58"/>
            <p:cNvSpPr>
              <a:spLocks noChangeArrowheads="1"/>
            </p:cNvSpPr>
            <p:nvPr/>
          </p:nvSpPr>
          <p:spPr bwMode="auto">
            <a:xfrm>
              <a:off x="179550" y="5564760"/>
              <a:ext cx="1594395" cy="446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65" tIns="40083" rIns="80165" bIns="40083">
              <a:spAutoFit/>
            </a:bodyPr>
            <a:lstStyle/>
            <a:p>
              <a:pPr algn="r" fontAlgn="base">
                <a:lnSpc>
                  <a:spcPts val="1403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Instructor Collection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304800" y="304800"/>
            <a:ext cx="9144000" cy="963057"/>
          </a:xfrm>
          <a:prstGeom prst="rect">
            <a:avLst/>
          </a:prstGeom>
        </p:spPr>
        <p:txBody>
          <a:bodyPr lIns="80115" tIns="40058" rIns="80115" bIns="40058"/>
          <a:lstStyle>
            <a:lvl1pPr algn="l" defTabSz="1042988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1042988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1042988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1042988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1042988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1042988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1042988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1042988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Creating &amp; Sharing Visual Scholarly Collections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248398" y="6248403"/>
            <a:ext cx="2717084" cy="475626"/>
            <a:chOff x="6553000" y="6123543"/>
            <a:chExt cx="2155419" cy="475626"/>
          </a:xfrm>
        </p:grpSpPr>
        <p:sp>
          <p:nvSpPr>
            <p:cNvPr id="31" name="Rectangle 30"/>
            <p:cNvSpPr/>
            <p:nvPr/>
          </p:nvSpPr>
          <p:spPr>
            <a:xfrm>
              <a:off x="7157484" y="6232718"/>
              <a:ext cx="1550935" cy="366451"/>
            </a:xfrm>
            <a:prstGeom prst="rect">
              <a:avLst/>
            </a:prstGeom>
          </p:spPr>
          <p:txBody>
            <a:bodyPr lIns="80165" tIns="40083" rIns="80165" bIns="40083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Open Access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553000" y="6123543"/>
              <a:ext cx="2086376" cy="181743"/>
            </a:xfrm>
            <a:prstGeom prst="rightArrow">
              <a:avLst/>
            </a:prstGeom>
            <a:solidFill>
              <a:srgbClr val="CC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21166" y="6282705"/>
            <a:ext cx="5535764" cy="425939"/>
            <a:chOff x="3620490" y="6157847"/>
            <a:chExt cx="4161969" cy="425939"/>
          </a:xfrm>
        </p:grpSpPr>
        <p:sp>
          <p:nvSpPr>
            <p:cNvPr id="34" name="Rectangle 33"/>
            <p:cNvSpPr/>
            <p:nvPr/>
          </p:nvSpPr>
          <p:spPr>
            <a:xfrm>
              <a:off x="5366422" y="6217335"/>
              <a:ext cx="2416037" cy="366451"/>
            </a:xfrm>
            <a:prstGeom prst="rect">
              <a:avLst/>
            </a:prstGeom>
          </p:spPr>
          <p:txBody>
            <a:bodyPr lIns="80165" tIns="40083" rIns="80165" bIns="40083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Shared Access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20490" y="6157847"/>
              <a:ext cx="3716324" cy="91440"/>
            </a:xfrm>
            <a:prstGeom prst="rect">
              <a:avLst/>
            </a:prstGeom>
            <a:solidFill>
              <a:srgbClr val="B6C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4924" y="6282710"/>
            <a:ext cx="4405675" cy="425938"/>
            <a:chOff x="278758" y="6157848"/>
            <a:chExt cx="3965497" cy="425938"/>
          </a:xfrm>
        </p:grpSpPr>
        <p:sp>
          <p:nvSpPr>
            <p:cNvPr id="30" name="Rectangle 29"/>
            <p:cNvSpPr/>
            <p:nvPr/>
          </p:nvSpPr>
          <p:spPr>
            <a:xfrm>
              <a:off x="278760" y="6217335"/>
              <a:ext cx="3965495" cy="366451"/>
            </a:xfrm>
            <a:prstGeom prst="rect">
              <a:avLst/>
            </a:prstGeom>
          </p:spPr>
          <p:txBody>
            <a:bodyPr wrap="square" lIns="80165" tIns="40083" rIns="80165" bIns="40083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Restricted Access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78758" y="6157848"/>
              <a:ext cx="3525436" cy="91440"/>
            </a:xfrm>
            <a:prstGeom prst="rect">
              <a:avLst/>
            </a:prstGeom>
            <a:solidFill>
              <a:srgbClr val="7C95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</a:endParaRPr>
            </a:p>
          </p:txBody>
        </p:sp>
      </p:grpSp>
      <p:pic>
        <p:nvPicPr>
          <p:cNvPr id="51" name="Picture 4" descr="C:\Users\GGarcia-Fenech\Desktop\google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51" y="2138573"/>
            <a:ext cx="1109339" cy="4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9" descr="Screen shot 2010-06-28 at 2.24.58 P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1513" y="4217566"/>
            <a:ext cx="889653" cy="763718"/>
          </a:xfrm>
          <a:prstGeom prst="rect">
            <a:avLst/>
          </a:prstGeom>
          <a:noFill/>
          <a:ln w="6350" cap="rnd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56" name="Picture 2" descr="C:\Users\chunter\AppData\Local\Microsoft\Windows\Temporary Internet Files\Content.Outlook\K3SDOK9A\ShShComms_Small_v1 (3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3" y="1560787"/>
            <a:ext cx="2215562" cy="2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7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877354" y="6172780"/>
            <a:ext cx="2020833" cy="5930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24" tIns="40062" rIns="80124" bIns="40062" numCol="1" rtlCol="0" anchor="t" anchorCtr="0" compatLnSpc="1">
            <a:prstTxWarp prst="textNoShape">
              <a:avLst/>
            </a:prstTxWarp>
          </a:bodyPr>
          <a:lstStyle/>
          <a:p>
            <a:pPr defTabSz="80124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33381"/>
            <a:ext cx="4761118" cy="243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05" y="394531"/>
            <a:ext cx="9095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Multidisciplinary Visual Research Collection Possibilities</a:t>
            </a:r>
            <a:endParaRPr lang="en-US" sz="2800" dirty="0"/>
          </a:p>
        </p:txBody>
      </p:sp>
      <p:pic>
        <p:nvPicPr>
          <p:cNvPr id="7" name="Picture 4" descr="http://www.umassmed.edu/PageFiles/58641/pic%20for%20hematology%20page%20ALK%20Anaplastic%20Large%20cell%20Lympho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86" y="1259021"/>
            <a:ext cx="2838146" cy="212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iutoday.info/wp-content/uploads/2013/05/ose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85" y="1295400"/>
            <a:ext cx="2168575" cy="16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_U15\Desktop\FacultyDigitizationServices\Assets\phaseo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72" y="3702101"/>
            <a:ext cx="1801927" cy="27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9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Comments/Questions?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5" y="2362200"/>
            <a:ext cx="1816544" cy="171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2991" y="5715000"/>
            <a:ext cx="3656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Contact Info: Ray Uzwyshyn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>Director, Collections and Digital Services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>
                <a:hlinkClick r:id="rId3"/>
              </a:rPr>
              <a:t>ruzwyshyn@txstate.edu</a:t>
            </a:r>
            <a:r>
              <a:rPr lang="en-US" sz="1200" b="1" dirty="0"/>
              <a:t>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(512) 245-5687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395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Open Access References/Bibliography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Harnad</a:t>
            </a:r>
            <a:r>
              <a:rPr lang="en-US" dirty="0"/>
              <a:t>, S. &amp; Brody, T. (2004) </a:t>
            </a:r>
            <a:r>
              <a:rPr lang="en-US" u="sng" dirty="0">
                <a:hlinkClick r:id="rId2"/>
              </a:rPr>
              <a:t>Comparing the Impact of Open Access (OA) vs. Non-OA Articles in the Same Journals</a:t>
            </a:r>
            <a:r>
              <a:rPr lang="en-US" dirty="0"/>
              <a:t>, </a:t>
            </a:r>
            <a:r>
              <a:rPr lang="en-US" i="1" dirty="0"/>
              <a:t>D-Lib Magazine</a:t>
            </a:r>
            <a:r>
              <a:rPr lang="en-US" dirty="0"/>
              <a:t> 10 (6) June </a:t>
            </a:r>
            <a:r>
              <a:rPr lang="en-US" u="sng" dirty="0">
                <a:hlinkClick r:id="rId2"/>
              </a:rPr>
              <a:t> </a:t>
            </a:r>
            <a:r>
              <a:rPr lang="en-US" dirty="0"/>
              <a:t>(</a:t>
            </a:r>
            <a:r>
              <a:rPr lang="en-US" u="sng" dirty="0">
                <a:hlinkClick r:id="rId3"/>
              </a:rPr>
              <a:t>Japanese translation</a:t>
            </a:r>
            <a:r>
              <a:rPr lang="en-US" dirty="0"/>
              <a:t>) </a:t>
            </a:r>
            <a:r>
              <a:rPr lang="en-US" u="sng" dirty="0">
                <a:hlinkClick r:id="rId4"/>
              </a:rPr>
              <a:t>http://eprints.ecs.soton.ac.uk/10207</a:t>
            </a:r>
            <a:r>
              <a:rPr lang="en-US" u="sng" dirty="0" smtClean="0">
                <a:hlinkClick r:id="rId4"/>
              </a:rPr>
              <a:t>/</a:t>
            </a:r>
            <a:endParaRPr lang="en-US" u="sng" dirty="0" smtClean="0"/>
          </a:p>
          <a:p>
            <a:r>
              <a:rPr lang="en-US" dirty="0" err="1" smtClean="0"/>
              <a:t>Harnad</a:t>
            </a:r>
            <a:r>
              <a:rPr lang="en-US" dirty="0" smtClean="0"/>
              <a:t>, S.  The Open Access Paradigm – Why, What, </a:t>
            </a:r>
            <a:r>
              <a:rPr lang="en-US" smtClean="0"/>
              <a:t>How?  </a:t>
            </a:r>
            <a:r>
              <a:rPr lang="en-US" dirty="0" smtClean="0"/>
              <a:t>UNESCO Conference on Open Access. Denmark, December 6 2010.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Brody</a:t>
            </a:r>
            <a:r>
              <a:rPr lang="en-US" dirty="0"/>
              <a:t>, T., </a:t>
            </a:r>
            <a:r>
              <a:rPr lang="en-US" dirty="0" err="1"/>
              <a:t>Harnad</a:t>
            </a:r>
            <a:r>
              <a:rPr lang="en-US" dirty="0"/>
              <a:t>, S. and </a:t>
            </a:r>
            <a:r>
              <a:rPr lang="en-US" dirty="0" err="1"/>
              <a:t>Carr</a:t>
            </a:r>
            <a:r>
              <a:rPr lang="en-US" dirty="0"/>
              <a:t>, L. (2006) </a:t>
            </a:r>
            <a:r>
              <a:rPr lang="en-US" u="sng" dirty="0">
                <a:hlinkClick r:id="rId5"/>
              </a:rPr>
              <a:t>Earlier Web Usage Statistics as Predictors of Later Citation Impact</a:t>
            </a:r>
            <a:r>
              <a:rPr lang="en-US" dirty="0"/>
              <a:t>. </a:t>
            </a:r>
            <a:r>
              <a:rPr lang="en-US" i="1" dirty="0"/>
              <a:t>Journal of the American Association for Information Science and Technology (JASIST) </a:t>
            </a:r>
            <a:r>
              <a:rPr lang="en-US" dirty="0"/>
              <a:t>57(8) pp. 1060-1072. </a:t>
            </a:r>
            <a:r>
              <a:rPr lang="en-US" u="sng" dirty="0">
                <a:hlinkClick r:id="rId5"/>
              </a:rPr>
              <a:t>http://eprints.ecs.soton.ac.uk/10713/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err="1" smtClean="0"/>
              <a:t>Gargouri</a:t>
            </a:r>
            <a:r>
              <a:rPr lang="en-US" dirty="0"/>
              <a:t>, Y., </a:t>
            </a:r>
            <a:r>
              <a:rPr lang="en-US" dirty="0" err="1"/>
              <a:t>Hajjem</a:t>
            </a:r>
            <a:r>
              <a:rPr lang="en-US" dirty="0"/>
              <a:t>, C., </a:t>
            </a:r>
            <a:r>
              <a:rPr lang="en-US" dirty="0" err="1"/>
              <a:t>Lariviere</a:t>
            </a:r>
            <a:r>
              <a:rPr lang="en-US" dirty="0"/>
              <a:t>, V., </a:t>
            </a:r>
            <a:r>
              <a:rPr lang="en-US" dirty="0" err="1"/>
              <a:t>Gingras</a:t>
            </a:r>
            <a:r>
              <a:rPr lang="en-US" dirty="0"/>
              <a:t>, Y., Brody, T., </a:t>
            </a:r>
            <a:r>
              <a:rPr lang="en-US" dirty="0" err="1"/>
              <a:t>Carr</a:t>
            </a:r>
            <a:r>
              <a:rPr lang="en-US" dirty="0"/>
              <a:t>, L. and </a:t>
            </a:r>
            <a:r>
              <a:rPr lang="en-US" dirty="0" err="1"/>
              <a:t>Harnad</a:t>
            </a:r>
            <a:r>
              <a:rPr lang="en-US" dirty="0"/>
              <a:t>, S. (2010) </a:t>
            </a:r>
            <a:r>
              <a:rPr lang="en-US" u="sng" dirty="0">
                <a:hlinkClick r:id="rId6"/>
              </a:rPr>
              <a:t>Self-Selected or Mandated, Open Access Increases Citation Impact for Higher Quality Research</a:t>
            </a:r>
            <a:r>
              <a:rPr lang="en-US" dirty="0"/>
              <a:t>. </a:t>
            </a:r>
            <a:r>
              <a:rPr lang="en-US" u="sng" dirty="0">
                <a:hlinkClick r:id="rId6"/>
              </a:rPr>
              <a:t>PLOS ONE 5 (10) </a:t>
            </a:r>
            <a:r>
              <a:rPr lang="en-US" dirty="0"/>
              <a:t>e13636 </a:t>
            </a:r>
            <a:r>
              <a:rPr lang="en-US" u="sng" dirty="0">
                <a:hlinkClick r:id="rId7"/>
              </a:rPr>
              <a:t>http://eprints.ecs.soton.ac.uk/18493/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Joseph, Heather, Emerging Trends in Scholarly Communication. ALA Midwinter Presentation, Jan. 26, 2014.</a:t>
            </a:r>
          </a:p>
          <a:p>
            <a:endParaRPr lang="en-US" dirty="0"/>
          </a:p>
          <a:p>
            <a:r>
              <a:rPr lang="en-US" dirty="0"/>
              <a:t>And here’s more: </a:t>
            </a:r>
            <a:r>
              <a:rPr lang="en-US" u="sng" dirty="0">
                <a:hlinkClick r:id="rId8"/>
              </a:rPr>
              <a:t>http://sparceurope.org/oaca/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76" y="274641"/>
            <a:ext cx="885102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The Institutional Repository: IR</a:t>
            </a:r>
            <a:endParaRPr lang="en-US" dirty="0"/>
          </a:p>
        </p:txBody>
      </p:sp>
      <p:pic>
        <p:nvPicPr>
          <p:cNvPr id="9" name="Picture 3" descr="C:\Users\R_U15\Desktop\SlideforSarah\DigitalReposi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" y="2057400"/>
            <a:ext cx="5879224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9591" y="2057400"/>
            <a:ext cx="3048000" cy="480128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D-Space</a:t>
            </a:r>
            <a:r>
              <a:rPr lang="en-US" dirty="0"/>
              <a:t>, MIT Open Source Application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Larger Idea</a:t>
            </a:r>
          </a:p>
          <a:p>
            <a:r>
              <a:rPr lang="en-US" dirty="0" smtClean="0"/>
              <a:t>Open Access to</a:t>
            </a:r>
            <a:br>
              <a:rPr lang="en-US" dirty="0" smtClean="0"/>
            </a:br>
            <a:r>
              <a:rPr lang="en-US" dirty="0" smtClean="0"/>
              <a:t>Research Scholarship,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Creative </a:t>
            </a:r>
            <a:r>
              <a:rPr lang="en-US" dirty="0" smtClean="0"/>
              <a:t>Works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Raising Visibility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0809" y="1371600"/>
            <a:ext cx="337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https://digital.library.txstate.edu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56398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Faculty </a:t>
            </a:r>
            <a:r>
              <a:rPr lang="en-US" dirty="0" smtClean="0"/>
              <a:t>publications</a:t>
            </a:r>
            <a:r>
              <a:rPr lang="en-US" dirty="0"/>
              <a:t>, </a:t>
            </a:r>
            <a:r>
              <a:rPr lang="en-US" dirty="0" smtClean="0"/>
              <a:t>white </a:t>
            </a:r>
            <a:r>
              <a:rPr lang="en-US" dirty="0"/>
              <a:t>papers, </a:t>
            </a:r>
            <a:r>
              <a:rPr lang="en-US" dirty="0" smtClean="0"/>
              <a:t>preprints</a:t>
            </a:r>
            <a:r>
              <a:rPr lang="en-US" dirty="0"/>
              <a:t>, theses, dissertations, working projects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Faculty Research</a:t>
            </a:r>
            <a:endParaRPr lang="en-US" sz="2700" dirty="0"/>
          </a:p>
        </p:txBody>
      </p:sp>
      <p:pic>
        <p:nvPicPr>
          <p:cNvPr id="4099" name="Picture 3" descr="C:\Users\R_U15\Desktop\DspaceSelfSub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05800" cy="36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638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Self Submission Process</a:t>
            </a:r>
            <a:r>
              <a:rPr lang="en-US" sz="1200" dirty="0" smtClean="0"/>
              <a:t>, Help: </a:t>
            </a:r>
            <a:r>
              <a:rPr lang="en-US" sz="1200" dirty="0" smtClean="0">
                <a:hlinkClick r:id="rId4"/>
              </a:rPr>
              <a:t>Jeanne Hazzard</a:t>
            </a:r>
            <a:r>
              <a:rPr lang="en-US" sz="1200" dirty="0" smtClean="0"/>
              <a:t>, Digital Collections Librarian,</a:t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sz="1000" dirty="0" smtClean="0"/>
              <a:t>Non-Exclusive </a:t>
            </a:r>
            <a:r>
              <a:rPr lang="en-US" sz="1000" dirty="0"/>
              <a:t>Distribution License: </a:t>
            </a:r>
            <a:r>
              <a:rPr lang="en-US" sz="1000" dirty="0">
                <a:hlinkClick r:id="rId5"/>
              </a:rPr>
              <a:t>http://</a:t>
            </a:r>
            <a:r>
              <a:rPr lang="en-US" sz="1000" dirty="0" smtClean="0">
                <a:hlinkClick r:id="rId5"/>
              </a:rPr>
              <a:t>www.library.txstate.edu/research/digital-collections/authors-corner/license.html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1219200"/>
            <a:ext cx="337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https://digital.library.txstate.edu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>
                <a:alpha val="0"/>
              </a:srgb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Published Research</a:t>
            </a:r>
            <a:endParaRPr lang="en-US" dirty="0"/>
          </a:p>
        </p:txBody>
      </p:sp>
      <p:pic>
        <p:nvPicPr>
          <p:cNvPr id="1026" name="Picture 2" descr="C:\Users\R_U15\Desktop\IRWorkshop\ColumbiaCopyr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311900" cy="386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90600" y="2209800"/>
            <a:ext cx="2286000" cy="4572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23098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136590"/>
            <a:ext cx="20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Copyright Contracts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_U15\Desktop\IRWorkshop\Copyrigh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56" y="1575988"/>
            <a:ext cx="5848175" cy="401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5868330"/>
            <a:ext cx="362733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(Sarah Naper, Director, Research &amp; Learning </a:t>
            </a:r>
            <a:r>
              <a:rPr lang="en-US" sz="1400" dirty="0" smtClean="0"/>
              <a:t>)</a:t>
            </a:r>
            <a:br>
              <a:rPr lang="en-US" sz="1400" dirty="0" smtClean="0"/>
            </a:br>
            <a:r>
              <a:rPr lang="en-US" sz="1400" dirty="0" smtClean="0"/>
              <a:t>Send </a:t>
            </a:r>
            <a:r>
              <a:rPr lang="en-US" sz="1400" dirty="0"/>
              <a:t>Questions to </a:t>
            </a:r>
            <a:r>
              <a:rPr lang="en-US" sz="1400" dirty="0">
                <a:hlinkClick r:id="rId3"/>
              </a:rPr>
              <a:t>Copyrightoffice@txtate.edu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1826" y="469010"/>
            <a:ext cx="6180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Texas State Library Copyright </a:t>
            </a:r>
            <a:r>
              <a:rPr lang="en-US" sz="3200" b="1" dirty="0" smtClean="0"/>
              <a:t>Guide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944196" y="1011348"/>
            <a:ext cx="3728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libguides.txstate.edu/copyright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_U15\Desktop\IRWorkshop\FacultyToolkitAuthorsR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76" y="1195526"/>
            <a:ext cx="5410200" cy="453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586740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libguides.txstate.edu/content.php?pid=587036&amp;sid=4840133</a:t>
            </a:r>
            <a:endParaRPr lang="en-US" sz="1200" dirty="0" smtClean="0"/>
          </a:p>
          <a:p>
            <a:r>
              <a:rPr lang="en-US" sz="1200" dirty="0" smtClean="0"/>
              <a:t>Margaret </a:t>
            </a:r>
            <a:r>
              <a:rPr lang="en-US" sz="1200" dirty="0" err="1" smtClean="0"/>
              <a:t>Vavarek</a:t>
            </a:r>
            <a:r>
              <a:rPr lang="en-US" sz="1200" dirty="0"/>
              <a:t>, </a:t>
            </a:r>
            <a:r>
              <a:rPr lang="en-US" sz="1200" dirty="0" smtClean="0">
                <a:hlinkClick r:id="rId4"/>
              </a:rPr>
              <a:t>Outreach@txstate.edu</a:t>
            </a:r>
            <a:r>
              <a:rPr lang="en-US" sz="1200" dirty="0" smtClean="0"/>
              <a:t> , Selene Hinojosa</a:t>
            </a:r>
            <a:r>
              <a:rPr lang="en-US" sz="1200" dirty="0"/>
              <a:t>, </a:t>
            </a:r>
            <a:r>
              <a:rPr lang="en-US" sz="1200" dirty="0" smtClean="0">
                <a:hlinkClick r:id="rId5"/>
              </a:rPr>
              <a:t>gh14@txstate.edu</a:t>
            </a:r>
            <a:r>
              <a:rPr lang="en-US" sz="1200" dirty="0" smtClean="0"/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8801" y="228600"/>
            <a:ext cx="56917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Faculty Online Toolkit </a:t>
            </a:r>
            <a:endParaRPr lang="en-US" sz="3200" b="1" dirty="0"/>
          </a:p>
          <a:p>
            <a:pPr algn="ctr"/>
            <a:r>
              <a:rPr lang="en-US" sz="2400" b="1" dirty="0" smtClean="0"/>
              <a:t>Author’s Rights and Publishing Agreements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261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549"/>
            <a:ext cx="8229600" cy="7619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Why Use the IR?  </a:t>
            </a:r>
            <a:endParaRPr lang="en-US" dirty="0"/>
          </a:p>
        </p:txBody>
      </p:sp>
      <p:pic>
        <p:nvPicPr>
          <p:cNvPr id="2050" name="Picture 2" descr="C:\Users\R_U15\Desktop\bor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46137"/>
            <a:ext cx="5898125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5998"/>
            <a:ext cx="4055956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69070"/>
            <a:ext cx="2895600" cy="63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6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_U15\Desktop\bor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697663" cy="64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38587"/>
            <a:ext cx="36576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0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25_Meta LBi_19">
  <a:themeElements>
    <a:clrScheme name="">
      <a:dk1>
        <a:srgbClr val="000000"/>
      </a:dk1>
      <a:lt1>
        <a:srgbClr val="FFFFFF"/>
      </a:lt1>
      <a:dk2>
        <a:srgbClr val="000000"/>
      </a:dk2>
      <a:lt2>
        <a:srgbClr val="D3E0E0"/>
      </a:lt2>
      <a:accent1>
        <a:srgbClr val="FF8319"/>
      </a:accent1>
      <a:accent2>
        <a:srgbClr val="F1001C"/>
      </a:accent2>
      <a:accent3>
        <a:srgbClr val="FFFFFF"/>
      </a:accent3>
      <a:accent4>
        <a:srgbClr val="000000"/>
      </a:accent4>
      <a:accent5>
        <a:srgbClr val="FFC1AB"/>
      </a:accent5>
      <a:accent6>
        <a:srgbClr val="DA0018"/>
      </a:accent6>
      <a:hlink>
        <a:srgbClr val="908178"/>
      </a:hlink>
      <a:folHlink>
        <a:srgbClr val="BAB0A6"/>
      </a:folHlink>
    </a:clrScheme>
    <a:fontScheme name="25_25_Meta LBi_19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25_25_Meta LBi_19 1">
        <a:dk1>
          <a:srgbClr val="000000"/>
        </a:dk1>
        <a:lt1>
          <a:srgbClr val="FFFFFF"/>
        </a:lt1>
        <a:dk2>
          <a:srgbClr val="000000"/>
        </a:dk2>
        <a:lt2>
          <a:srgbClr val="D3E0E0"/>
        </a:lt2>
        <a:accent1>
          <a:srgbClr val="FF8319"/>
        </a:accent1>
        <a:accent2>
          <a:srgbClr val="F1001C"/>
        </a:accent2>
        <a:accent3>
          <a:srgbClr val="FFFFFF"/>
        </a:accent3>
        <a:accent4>
          <a:srgbClr val="000000"/>
        </a:accent4>
        <a:accent5>
          <a:srgbClr val="FFC1AB"/>
        </a:accent5>
        <a:accent6>
          <a:srgbClr val="DA0018"/>
        </a:accent6>
        <a:hlink>
          <a:srgbClr val="908178"/>
        </a:hlink>
        <a:folHlink>
          <a:srgbClr val="BA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6_25_Meta LBi_19">
  <a:themeElements>
    <a:clrScheme name="">
      <a:dk1>
        <a:srgbClr val="000000"/>
      </a:dk1>
      <a:lt1>
        <a:srgbClr val="FFFFFF"/>
      </a:lt1>
      <a:dk2>
        <a:srgbClr val="000000"/>
      </a:dk2>
      <a:lt2>
        <a:srgbClr val="D3E0E0"/>
      </a:lt2>
      <a:accent1>
        <a:srgbClr val="FF8319"/>
      </a:accent1>
      <a:accent2>
        <a:srgbClr val="F1001C"/>
      </a:accent2>
      <a:accent3>
        <a:srgbClr val="FFFFFF"/>
      </a:accent3>
      <a:accent4>
        <a:srgbClr val="000000"/>
      </a:accent4>
      <a:accent5>
        <a:srgbClr val="FFC1AB"/>
      </a:accent5>
      <a:accent6>
        <a:srgbClr val="DA0018"/>
      </a:accent6>
      <a:hlink>
        <a:srgbClr val="908178"/>
      </a:hlink>
      <a:folHlink>
        <a:srgbClr val="BAB0A6"/>
      </a:folHlink>
    </a:clrScheme>
    <a:fontScheme name="25_25_Meta LBi_19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25_25_Meta LBi_19 1">
        <a:dk1>
          <a:srgbClr val="000000"/>
        </a:dk1>
        <a:lt1>
          <a:srgbClr val="FFFFFF"/>
        </a:lt1>
        <a:dk2>
          <a:srgbClr val="000000"/>
        </a:dk2>
        <a:lt2>
          <a:srgbClr val="D3E0E0"/>
        </a:lt2>
        <a:accent1>
          <a:srgbClr val="FF8319"/>
        </a:accent1>
        <a:accent2>
          <a:srgbClr val="F1001C"/>
        </a:accent2>
        <a:accent3>
          <a:srgbClr val="FFFFFF"/>
        </a:accent3>
        <a:accent4>
          <a:srgbClr val="000000"/>
        </a:accent4>
        <a:accent5>
          <a:srgbClr val="FFC1AB"/>
        </a:accent5>
        <a:accent6>
          <a:srgbClr val="DA0018"/>
        </a:accent6>
        <a:hlink>
          <a:srgbClr val="908178"/>
        </a:hlink>
        <a:folHlink>
          <a:srgbClr val="BA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363</Words>
  <Application>Microsoft Office PowerPoint</Application>
  <PresentationFormat>On-screen Show (4:3)</PresentationFormat>
  <Paragraphs>153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25_25_Meta LBi_19</vt:lpstr>
      <vt:lpstr>26_25_Meta LBi_19</vt:lpstr>
      <vt:lpstr> Faculty Digitization Services  Raising Research Visibility and Access</vt:lpstr>
      <vt:lpstr>Faculty Research New Digital Service Possibilities</vt:lpstr>
      <vt:lpstr>The Institutional Repository: IR</vt:lpstr>
      <vt:lpstr>Faculty Research</vt:lpstr>
      <vt:lpstr>Published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 Increase in Article Citations by Discipline with Open Access Retrieval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Digitization Lifecycle</vt:lpstr>
      <vt:lpstr> Project Proposal Process</vt:lpstr>
      <vt:lpstr>PowerPoint Presentation</vt:lpstr>
      <vt:lpstr>PowerPoint Presentation</vt:lpstr>
      <vt:lpstr>PowerPoint Presentation</vt:lpstr>
      <vt:lpstr>PowerPoint Presentation</vt:lpstr>
      <vt:lpstr>Further Open Access References/Bibliography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132</cp:revision>
  <dcterms:created xsi:type="dcterms:W3CDTF">2014-09-09T21:18:54Z</dcterms:created>
  <dcterms:modified xsi:type="dcterms:W3CDTF">2015-10-02T15:18:22Z</dcterms:modified>
</cp:coreProperties>
</file>