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35"/>
  </p:notesMasterIdLst>
  <p:sldIdLst>
    <p:sldId id="256" r:id="rId5"/>
    <p:sldId id="257" r:id="rId6"/>
    <p:sldId id="259" r:id="rId7"/>
    <p:sldId id="260" r:id="rId8"/>
    <p:sldId id="258" r:id="rId9"/>
    <p:sldId id="284" r:id="rId10"/>
    <p:sldId id="285" r:id="rId11"/>
    <p:sldId id="286" r:id="rId12"/>
    <p:sldId id="282" r:id="rId13"/>
    <p:sldId id="283" r:id="rId14"/>
    <p:sldId id="279" r:id="rId15"/>
    <p:sldId id="280" r:id="rId16"/>
    <p:sldId id="281" r:id="rId17"/>
    <p:sldId id="263" r:id="rId18"/>
    <p:sldId id="262" r:id="rId19"/>
    <p:sldId id="264" r:id="rId20"/>
    <p:sldId id="265" r:id="rId21"/>
    <p:sldId id="277" r:id="rId22"/>
    <p:sldId id="278" r:id="rId23"/>
    <p:sldId id="287" r:id="rId24"/>
    <p:sldId id="266" r:id="rId25"/>
    <p:sldId id="267" r:id="rId26"/>
    <p:sldId id="276" r:id="rId27"/>
    <p:sldId id="272" r:id="rId28"/>
    <p:sldId id="273" r:id="rId29"/>
    <p:sldId id="274" r:id="rId30"/>
    <p:sldId id="275" r:id="rId31"/>
    <p:sldId id="271" r:id="rId32"/>
    <p:sldId id="261" r:id="rId33"/>
    <p:sldId id="268" r:id="rId34"/>
  </p:sldIdLst>
  <p:sldSz cx="9144000" cy="6858000" type="screen4x3"/>
  <p:notesSz cx="6858000" cy="9144000"/>
  <p:defaultTextStyle>
    <a:defPPr>
      <a:defRPr lang="en-US"/>
    </a:defPPr>
    <a:lvl1pPr marL="0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2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61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91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22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51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83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13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44" algn="l" defTabSz="9140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4" autoAdjust="0"/>
    <p:restoredTop sz="94660"/>
  </p:normalViewPr>
  <p:slideViewPr>
    <p:cSldViewPr>
      <p:cViewPr varScale="1">
        <p:scale>
          <a:sx n="104" d="100"/>
          <a:sy n="104" d="100"/>
        </p:scale>
        <p:origin x="-13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Digitization </a:t>
            </a:r>
            <a:r>
              <a:rPr lang="en-US" dirty="0" smtClean="0"/>
              <a:t>Activities Project Help</a:t>
            </a:r>
            <a:endParaRPr lang="en-US" dirty="0"/>
          </a:p>
        </c:rich>
      </c:tx>
      <c:layout>
        <c:manualLayout>
          <c:xMode val="edge"/>
          <c:yMode val="edge"/>
          <c:x val="0.21661741879039315"/>
          <c:y val="1.30890052356020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2004769565094684E-2"/>
          <c:y val="0.11090324442428989"/>
          <c:w val="0.58178308356616715"/>
          <c:h val="0.8498297398689038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Digitization Activities</c:v>
                </c:pt>
              </c:strCache>
            </c:strRef>
          </c:tx>
          <c:explosion val="1"/>
          <c:dPt>
            <c:idx val="0"/>
            <c:bubble3D val="0"/>
            <c:explosion val="4"/>
          </c:dPt>
          <c:dPt>
            <c:idx val="1"/>
            <c:bubble3D val="0"/>
          </c:dPt>
          <c:dPt>
            <c:idx val="2"/>
            <c:bubble3D val="0"/>
            <c:explosion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Scanning (Images, Text, Multimedia, 3D Objects)</c:v>
                </c:pt>
                <c:pt idx="1">
                  <c:v>Metadata Application</c:v>
                </c:pt>
                <c:pt idx="2">
                  <c:v>Digital Preservation (Dark Archiving)</c:v>
                </c:pt>
                <c:pt idx="3">
                  <c:v>Online Access (D-Space, Institutional Repository)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0.25</c:v>
                </c:pt>
                <c:pt idx="1">
                  <c:v>0.35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555626111252218"/>
          <c:y val="0.17018592571216556"/>
          <c:w val="0.3276515748031496"/>
          <c:h val="0.77879970472440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0.37634</cdr:x>
      <cdr:y>0.74937</cdr:y>
    </cdr:from>
    <cdr:to>
      <cdr:x>0.44086</cdr:x>
      <cdr:y>0.84361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7000" y="3635502"/>
          <a:ext cx="457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2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0.10753</cdr:x>
      <cdr:y>0.56089</cdr:y>
    </cdr:from>
    <cdr:to>
      <cdr:x>0.23656</cdr:x>
      <cdr:y>0.74937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62000" y="27211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3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0.22581</cdr:x>
      <cdr:y>0.24675</cdr:y>
    </cdr:from>
    <cdr:to>
      <cdr:x>0.35484</cdr:x>
      <cdr:y>0.43524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00200" y="11971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4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0.18813</cdr:x>
      <cdr:y>0.34732</cdr:y>
    </cdr:from>
    <cdr:to>
      <cdr:x>0.53667</cdr:x>
      <cdr:y>0.74619</cdr:y>
    </cdr:to>
    <cdr:sp macro="" textlink="">
      <cdr:nvSpPr>
        <cdr:cNvPr id="6" name="Circular Arrow 5"/>
        <cdr:cNvSpPr/>
      </cdr:nvSpPr>
      <cdr:spPr>
        <a:xfrm xmlns:a="http://schemas.openxmlformats.org/drawingml/2006/main" rot="6202001">
          <a:off x="1600655" y="1417565"/>
          <a:ext cx="1935086" cy="2469947"/>
        </a:xfrm>
        <a:prstGeom xmlns:a="http://schemas.openxmlformats.org/drawingml/2006/main" prst="circular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D41C8-C2CD-4348-A698-02603383B264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C45B9-50FB-4594-A9CA-83B01A45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0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2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61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91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22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51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83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13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44" algn="l" defTabSz="9140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Arial" charset="0"/>
              </a:rPr>
              <a:t>City, August 1, 2006 | Title | </a:t>
            </a:r>
            <a:fld id="{4BDB1BF2-0B11-4CDC-8D70-1091ADB1A48D}" type="slidenum">
              <a:rPr lang="en-GB" smtClean="0">
                <a:latin typeface="Arial" charset="0"/>
              </a:rPr>
              <a:pPr/>
              <a:t>25</a:t>
            </a:fld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City, August 1, 2006 | Title | </a:t>
            </a:r>
            <a:fld id="{3D37C24B-E3A5-4648-A61C-F6511828CC0A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66750"/>
            <a:ext cx="4640263" cy="34798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58" y="4366571"/>
            <a:ext cx="5065290" cy="4076185"/>
          </a:xfrm>
          <a:noFill/>
          <a:ln/>
        </p:spPr>
        <p:txBody>
          <a:bodyPr/>
          <a:lstStyle/>
          <a:p>
            <a:pPr eaLnBrk="1" hangingPunct="1"/>
            <a:endParaRPr lang="en-GB" sz="1000" dirty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3972" indent="-283972">
              <a:buFont typeface="Arial" pitchFamily="34" charset="0"/>
              <a:buChar char="•"/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City, August 1, 2006 | Title | </a:t>
            </a:r>
            <a:fld id="{9BB624EE-0159-41D3-894C-9D4252A5E1C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1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5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7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70036" y="2091662"/>
            <a:ext cx="3224098" cy="1210658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768681" y="3316719"/>
            <a:ext cx="3225457" cy="179511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936002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036E1749-6BF8-47B6-BCA3-0ED05E8C86A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3271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4" y="4406456"/>
            <a:ext cx="7772332" cy="1361811"/>
          </a:xfrm>
        </p:spPr>
        <p:txBody>
          <a:bodyPr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04" y="2906445"/>
            <a:ext cx="7772332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677" indent="0">
              <a:buNone/>
              <a:defRPr sz="1600"/>
            </a:lvl2pPr>
            <a:lvl3pPr marL="801356" indent="0">
              <a:buNone/>
              <a:defRPr sz="1400"/>
            </a:lvl3pPr>
            <a:lvl4pPr marL="1202036" indent="0">
              <a:buNone/>
              <a:defRPr sz="1200"/>
            </a:lvl4pPr>
            <a:lvl5pPr marL="1602715" indent="0">
              <a:buNone/>
              <a:defRPr sz="1200"/>
            </a:lvl5pPr>
            <a:lvl6pPr marL="2003392" indent="0">
              <a:buNone/>
              <a:defRPr sz="1200"/>
            </a:lvl6pPr>
            <a:lvl7pPr marL="2404070" indent="0">
              <a:buNone/>
              <a:defRPr sz="1200"/>
            </a:lvl7pPr>
            <a:lvl8pPr marL="2804750" indent="0">
              <a:buNone/>
              <a:defRPr sz="1200"/>
            </a:lvl8pPr>
            <a:lvl9pPr marL="320542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C0A3CC30-9BBD-4501-88D5-2BF2BB9D87F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35935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681" y="1875730"/>
            <a:ext cx="3730665" cy="399762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721" y="1875730"/>
            <a:ext cx="3732023" cy="399762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A26D24C2-F958-47D8-8DA1-846E5679EFF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45705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9" y="274954"/>
            <a:ext cx="822864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6" y="1534557"/>
            <a:ext cx="4040308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677" indent="0">
              <a:buNone/>
              <a:defRPr sz="1800" b="1"/>
            </a:lvl2pPr>
            <a:lvl3pPr marL="801356" indent="0">
              <a:buNone/>
              <a:defRPr sz="1600" b="1"/>
            </a:lvl3pPr>
            <a:lvl4pPr marL="1202036" indent="0">
              <a:buNone/>
              <a:defRPr sz="1400" b="1"/>
            </a:lvl4pPr>
            <a:lvl5pPr marL="1602715" indent="0">
              <a:buNone/>
              <a:defRPr sz="1400" b="1"/>
            </a:lvl5pPr>
            <a:lvl6pPr marL="2003392" indent="0">
              <a:buNone/>
              <a:defRPr sz="1400" b="1"/>
            </a:lvl6pPr>
            <a:lvl7pPr marL="2404070" indent="0">
              <a:buNone/>
              <a:defRPr sz="1400" b="1"/>
            </a:lvl7pPr>
            <a:lvl8pPr marL="2804750" indent="0">
              <a:buNone/>
              <a:defRPr sz="1400" b="1"/>
            </a:lvl8pPr>
            <a:lvl9pPr marL="3205428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6" y="2175159"/>
            <a:ext cx="4040308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57" y="1534557"/>
            <a:ext cx="4041667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677" indent="0">
              <a:buNone/>
              <a:defRPr sz="1800" b="1"/>
            </a:lvl2pPr>
            <a:lvl3pPr marL="801356" indent="0">
              <a:buNone/>
              <a:defRPr sz="1600" b="1"/>
            </a:lvl3pPr>
            <a:lvl4pPr marL="1202036" indent="0">
              <a:buNone/>
              <a:defRPr sz="1400" b="1"/>
            </a:lvl4pPr>
            <a:lvl5pPr marL="1602715" indent="0">
              <a:buNone/>
              <a:defRPr sz="1400" b="1"/>
            </a:lvl5pPr>
            <a:lvl6pPr marL="2003392" indent="0">
              <a:buNone/>
              <a:defRPr sz="1400" b="1"/>
            </a:lvl6pPr>
            <a:lvl7pPr marL="2404070" indent="0">
              <a:buNone/>
              <a:defRPr sz="1400" b="1"/>
            </a:lvl7pPr>
            <a:lvl8pPr marL="2804750" indent="0">
              <a:buNone/>
              <a:defRPr sz="1400" b="1"/>
            </a:lvl8pPr>
            <a:lvl9pPr marL="3205428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57" y="2175159"/>
            <a:ext cx="4041667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Defining the scope of IMATA Phase 1 | Page </a:t>
            </a:r>
            <a:fld id="{B22FB2B3-4560-4D64-A51D-3DDCCEA196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91234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D3E32FD9-B0EF-4CED-BE6B-8DF0678F01C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14594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970EAF21-7FD4-4531-9DFC-71439B089A1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18722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6" y="273517"/>
            <a:ext cx="3008162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85" y="273515"/>
            <a:ext cx="5111839" cy="585319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6" y="1435228"/>
            <a:ext cx="3008162" cy="4691482"/>
          </a:xfrm>
        </p:spPr>
        <p:txBody>
          <a:bodyPr/>
          <a:lstStyle>
            <a:lvl1pPr marL="0" indent="0">
              <a:buNone/>
              <a:defRPr sz="1200"/>
            </a:lvl1pPr>
            <a:lvl2pPr marL="400677" indent="0">
              <a:buNone/>
              <a:defRPr sz="1100"/>
            </a:lvl2pPr>
            <a:lvl3pPr marL="801356" indent="0">
              <a:buNone/>
              <a:defRPr sz="900"/>
            </a:lvl3pPr>
            <a:lvl4pPr marL="1202036" indent="0">
              <a:buNone/>
              <a:defRPr sz="800"/>
            </a:lvl4pPr>
            <a:lvl5pPr marL="1602715" indent="0">
              <a:buNone/>
              <a:defRPr sz="800"/>
            </a:lvl5pPr>
            <a:lvl6pPr marL="2003392" indent="0">
              <a:buNone/>
              <a:defRPr sz="800"/>
            </a:lvl6pPr>
            <a:lvl7pPr marL="2404070" indent="0">
              <a:buNone/>
              <a:defRPr sz="800"/>
            </a:lvl7pPr>
            <a:lvl8pPr marL="2804750" indent="0">
              <a:buNone/>
              <a:defRPr sz="800"/>
            </a:lvl8pPr>
            <a:lvl9pPr marL="32054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BE00F7EE-1110-44BD-A16E-195A0E79DFE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85319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1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78" y="4800892"/>
            <a:ext cx="5486671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78" y="613247"/>
            <a:ext cx="5486671" cy="4114224"/>
          </a:xfrm>
        </p:spPr>
        <p:txBody>
          <a:bodyPr/>
          <a:lstStyle>
            <a:lvl1pPr marL="0" indent="0">
              <a:buNone/>
              <a:defRPr sz="2800"/>
            </a:lvl1pPr>
            <a:lvl2pPr marL="400677" indent="0">
              <a:buNone/>
              <a:defRPr sz="2500"/>
            </a:lvl2pPr>
            <a:lvl3pPr marL="801356" indent="0">
              <a:buNone/>
              <a:defRPr sz="2100"/>
            </a:lvl3pPr>
            <a:lvl4pPr marL="1202036" indent="0">
              <a:buNone/>
              <a:defRPr sz="1800"/>
            </a:lvl4pPr>
            <a:lvl5pPr marL="1602715" indent="0">
              <a:buNone/>
              <a:defRPr sz="1800"/>
            </a:lvl5pPr>
            <a:lvl6pPr marL="2003392" indent="0">
              <a:buNone/>
              <a:defRPr sz="1800"/>
            </a:lvl6pPr>
            <a:lvl7pPr marL="2404070" indent="0">
              <a:buNone/>
              <a:defRPr sz="1800"/>
            </a:lvl7pPr>
            <a:lvl8pPr marL="2804750" indent="0">
              <a:buNone/>
              <a:defRPr sz="1800"/>
            </a:lvl8pPr>
            <a:lvl9pPr marL="320542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78" y="5366630"/>
            <a:ext cx="5486671" cy="806146"/>
          </a:xfrm>
        </p:spPr>
        <p:txBody>
          <a:bodyPr/>
          <a:lstStyle>
            <a:lvl1pPr marL="0" indent="0">
              <a:buNone/>
              <a:defRPr sz="1200"/>
            </a:lvl1pPr>
            <a:lvl2pPr marL="400677" indent="0">
              <a:buNone/>
              <a:defRPr sz="1100"/>
            </a:lvl2pPr>
            <a:lvl3pPr marL="801356" indent="0">
              <a:buNone/>
              <a:defRPr sz="900"/>
            </a:lvl3pPr>
            <a:lvl4pPr marL="1202036" indent="0">
              <a:buNone/>
              <a:defRPr sz="800"/>
            </a:lvl4pPr>
            <a:lvl5pPr marL="1602715" indent="0">
              <a:buNone/>
              <a:defRPr sz="800"/>
            </a:lvl5pPr>
            <a:lvl6pPr marL="2003392" indent="0">
              <a:buNone/>
              <a:defRPr sz="800"/>
            </a:lvl6pPr>
            <a:lvl7pPr marL="2404070" indent="0">
              <a:buNone/>
              <a:defRPr sz="800"/>
            </a:lvl7pPr>
            <a:lvl8pPr marL="2804750" indent="0">
              <a:buNone/>
              <a:defRPr sz="800"/>
            </a:lvl8pPr>
            <a:lvl9pPr marL="32054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Defining the scoe of IMATA Phase 1 | Page </a:t>
            </a:r>
            <a:fld id="{8A45B863-4B50-45FA-A666-D69D112DA7E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2515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A1E13F0B-A2B6-4396-8895-67893AC7829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53054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4494" y="814787"/>
            <a:ext cx="1897248" cy="50585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680" y="814787"/>
            <a:ext cx="5565440" cy="50585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1191BFF3-A363-4747-99B4-8DA5A5E417A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45707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127000" y="0"/>
            <a:ext cx="881525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4" tIns="45691" rIns="91384" bIns="45691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en-US" dirty="0" smtClean="0"/>
              <a:t>Page Header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9764" y="572162"/>
            <a:ext cx="8742495" cy="607351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626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70036" y="2091662"/>
            <a:ext cx="3224098" cy="1210658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768680" y="3316718"/>
            <a:ext cx="3225457" cy="179511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532258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036E1749-6BF8-47B6-BCA3-0ED05E8C86A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52150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4" y="4406455"/>
            <a:ext cx="7772332" cy="1361811"/>
          </a:xfrm>
        </p:spPr>
        <p:txBody>
          <a:bodyPr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04" y="2906445"/>
            <a:ext cx="7772332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727" indent="0">
              <a:buNone/>
              <a:defRPr sz="1600"/>
            </a:lvl2pPr>
            <a:lvl3pPr marL="801455" indent="0">
              <a:buNone/>
              <a:defRPr sz="1400"/>
            </a:lvl3pPr>
            <a:lvl4pPr marL="1202185" indent="0">
              <a:buNone/>
              <a:defRPr sz="1200"/>
            </a:lvl4pPr>
            <a:lvl5pPr marL="1602913" indent="0">
              <a:buNone/>
              <a:defRPr sz="1200"/>
            </a:lvl5pPr>
            <a:lvl6pPr marL="2003640" indent="0">
              <a:buNone/>
              <a:defRPr sz="1200"/>
            </a:lvl6pPr>
            <a:lvl7pPr marL="2404367" indent="0">
              <a:buNone/>
              <a:defRPr sz="1200"/>
            </a:lvl7pPr>
            <a:lvl8pPr marL="2805097" indent="0">
              <a:buNone/>
              <a:defRPr sz="1200"/>
            </a:lvl8pPr>
            <a:lvl9pPr marL="32058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C0A3CC30-9BBD-4501-88D5-2BF2BB9D87F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68453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680" y="1875730"/>
            <a:ext cx="3730665" cy="399762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721" y="1875730"/>
            <a:ext cx="3732023" cy="399762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A26D24C2-F958-47D8-8DA1-846E5679EFF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08890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8" y="274954"/>
            <a:ext cx="822864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6" y="1534557"/>
            <a:ext cx="4040308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27" indent="0">
              <a:buNone/>
              <a:defRPr sz="1800" b="1"/>
            </a:lvl2pPr>
            <a:lvl3pPr marL="801455" indent="0">
              <a:buNone/>
              <a:defRPr sz="1600" b="1"/>
            </a:lvl3pPr>
            <a:lvl4pPr marL="1202185" indent="0">
              <a:buNone/>
              <a:defRPr sz="1400" b="1"/>
            </a:lvl4pPr>
            <a:lvl5pPr marL="1602913" indent="0">
              <a:buNone/>
              <a:defRPr sz="1400" b="1"/>
            </a:lvl5pPr>
            <a:lvl6pPr marL="2003640" indent="0">
              <a:buNone/>
              <a:defRPr sz="1400" b="1"/>
            </a:lvl6pPr>
            <a:lvl7pPr marL="2404367" indent="0">
              <a:buNone/>
              <a:defRPr sz="1400" b="1"/>
            </a:lvl7pPr>
            <a:lvl8pPr marL="2805097" indent="0">
              <a:buNone/>
              <a:defRPr sz="1400" b="1"/>
            </a:lvl8pPr>
            <a:lvl9pPr marL="3205825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6" y="2175158"/>
            <a:ext cx="4040308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57" y="1534557"/>
            <a:ext cx="4041667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27" indent="0">
              <a:buNone/>
              <a:defRPr sz="1800" b="1"/>
            </a:lvl2pPr>
            <a:lvl3pPr marL="801455" indent="0">
              <a:buNone/>
              <a:defRPr sz="1600" b="1"/>
            </a:lvl3pPr>
            <a:lvl4pPr marL="1202185" indent="0">
              <a:buNone/>
              <a:defRPr sz="1400" b="1"/>
            </a:lvl4pPr>
            <a:lvl5pPr marL="1602913" indent="0">
              <a:buNone/>
              <a:defRPr sz="1400" b="1"/>
            </a:lvl5pPr>
            <a:lvl6pPr marL="2003640" indent="0">
              <a:buNone/>
              <a:defRPr sz="1400" b="1"/>
            </a:lvl6pPr>
            <a:lvl7pPr marL="2404367" indent="0">
              <a:buNone/>
              <a:defRPr sz="1400" b="1"/>
            </a:lvl7pPr>
            <a:lvl8pPr marL="2805097" indent="0">
              <a:buNone/>
              <a:defRPr sz="1400" b="1"/>
            </a:lvl8pPr>
            <a:lvl9pPr marL="3205825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57" y="2175158"/>
            <a:ext cx="4041667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Defining the scope of IMATA Phase 1 | Page </a:t>
            </a:r>
            <a:fld id="{B22FB2B3-4560-4D64-A51D-3DDCCEA196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3138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D3E32FD9-B0EF-4CED-BE6B-8DF0678F01C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70703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53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970EAF21-7FD4-4531-9DFC-71439B089A1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33951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6" y="273516"/>
            <a:ext cx="3008162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85" y="273515"/>
            <a:ext cx="5111839" cy="585319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6" y="1435228"/>
            <a:ext cx="3008162" cy="4691482"/>
          </a:xfrm>
        </p:spPr>
        <p:txBody>
          <a:bodyPr/>
          <a:lstStyle>
            <a:lvl1pPr marL="0" indent="0">
              <a:buNone/>
              <a:defRPr sz="1200"/>
            </a:lvl1pPr>
            <a:lvl2pPr marL="400727" indent="0">
              <a:buNone/>
              <a:defRPr sz="1100"/>
            </a:lvl2pPr>
            <a:lvl3pPr marL="801455" indent="0">
              <a:buNone/>
              <a:defRPr sz="900"/>
            </a:lvl3pPr>
            <a:lvl4pPr marL="1202185" indent="0">
              <a:buNone/>
              <a:defRPr sz="800"/>
            </a:lvl4pPr>
            <a:lvl5pPr marL="1602913" indent="0">
              <a:buNone/>
              <a:defRPr sz="800"/>
            </a:lvl5pPr>
            <a:lvl6pPr marL="2003640" indent="0">
              <a:buNone/>
              <a:defRPr sz="800"/>
            </a:lvl6pPr>
            <a:lvl7pPr marL="2404367" indent="0">
              <a:buNone/>
              <a:defRPr sz="800"/>
            </a:lvl7pPr>
            <a:lvl8pPr marL="2805097" indent="0">
              <a:buNone/>
              <a:defRPr sz="800"/>
            </a:lvl8pPr>
            <a:lvl9pPr marL="320582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BE00F7EE-1110-44BD-A16E-195A0E79DFE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01525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77" y="4800891"/>
            <a:ext cx="5486671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77" y="613247"/>
            <a:ext cx="5486671" cy="4114224"/>
          </a:xfrm>
        </p:spPr>
        <p:txBody>
          <a:bodyPr/>
          <a:lstStyle>
            <a:lvl1pPr marL="0" indent="0">
              <a:buNone/>
              <a:defRPr sz="2800"/>
            </a:lvl1pPr>
            <a:lvl2pPr marL="400727" indent="0">
              <a:buNone/>
              <a:defRPr sz="2500"/>
            </a:lvl2pPr>
            <a:lvl3pPr marL="801455" indent="0">
              <a:buNone/>
              <a:defRPr sz="2100"/>
            </a:lvl3pPr>
            <a:lvl4pPr marL="1202185" indent="0">
              <a:buNone/>
              <a:defRPr sz="1800"/>
            </a:lvl4pPr>
            <a:lvl5pPr marL="1602913" indent="0">
              <a:buNone/>
              <a:defRPr sz="1800"/>
            </a:lvl5pPr>
            <a:lvl6pPr marL="2003640" indent="0">
              <a:buNone/>
              <a:defRPr sz="1800"/>
            </a:lvl6pPr>
            <a:lvl7pPr marL="2404367" indent="0">
              <a:buNone/>
              <a:defRPr sz="1800"/>
            </a:lvl7pPr>
            <a:lvl8pPr marL="2805097" indent="0">
              <a:buNone/>
              <a:defRPr sz="1800"/>
            </a:lvl8pPr>
            <a:lvl9pPr marL="3205825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77" y="5366630"/>
            <a:ext cx="5486671" cy="806146"/>
          </a:xfrm>
        </p:spPr>
        <p:txBody>
          <a:bodyPr/>
          <a:lstStyle>
            <a:lvl1pPr marL="0" indent="0">
              <a:buNone/>
              <a:defRPr sz="1200"/>
            </a:lvl1pPr>
            <a:lvl2pPr marL="400727" indent="0">
              <a:buNone/>
              <a:defRPr sz="1100"/>
            </a:lvl2pPr>
            <a:lvl3pPr marL="801455" indent="0">
              <a:buNone/>
              <a:defRPr sz="900"/>
            </a:lvl3pPr>
            <a:lvl4pPr marL="1202185" indent="0">
              <a:buNone/>
              <a:defRPr sz="800"/>
            </a:lvl4pPr>
            <a:lvl5pPr marL="1602913" indent="0">
              <a:buNone/>
              <a:defRPr sz="800"/>
            </a:lvl5pPr>
            <a:lvl6pPr marL="2003640" indent="0">
              <a:buNone/>
              <a:defRPr sz="800"/>
            </a:lvl6pPr>
            <a:lvl7pPr marL="2404367" indent="0">
              <a:buNone/>
              <a:defRPr sz="800"/>
            </a:lvl7pPr>
            <a:lvl8pPr marL="2805097" indent="0">
              <a:buNone/>
              <a:defRPr sz="800"/>
            </a:lvl8pPr>
            <a:lvl9pPr marL="320582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Defining the scoe of IMATA Phase 1 | Page </a:t>
            </a:r>
            <a:fld id="{8A45B863-4B50-45FA-A666-D69D112DA7E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85228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A1E13F0B-A2B6-4396-8895-67893AC7829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55880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4494" y="814786"/>
            <a:ext cx="1897248" cy="50585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680" y="814786"/>
            <a:ext cx="5565440" cy="50585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1191BFF3-A363-4747-99B4-8DA5A5E417A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64576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127000" y="0"/>
            <a:ext cx="881525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5" tIns="45697" rIns="91395" bIns="45697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en-US" dirty="0" smtClean="0"/>
              <a:t>Page Header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9763" y="572162"/>
            <a:ext cx="8742495" cy="607351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268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0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73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01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8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54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51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9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39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4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08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91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0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2" indent="0">
              <a:buNone/>
              <a:defRPr sz="2000" b="1"/>
            </a:lvl2pPr>
            <a:lvl3pPr marL="914061" indent="0">
              <a:buNone/>
              <a:defRPr sz="1800" b="1"/>
            </a:lvl3pPr>
            <a:lvl4pPr marL="1371091" indent="0">
              <a:buNone/>
              <a:defRPr sz="1600" b="1"/>
            </a:lvl4pPr>
            <a:lvl5pPr marL="1828122" indent="0">
              <a:buNone/>
              <a:defRPr sz="1600" b="1"/>
            </a:lvl5pPr>
            <a:lvl6pPr marL="2285151" indent="0">
              <a:buNone/>
              <a:defRPr sz="1600" b="1"/>
            </a:lvl6pPr>
            <a:lvl7pPr marL="2742183" indent="0">
              <a:buNone/>
              <a:defRPr sz="1600" b="1"/>
            </a:lvl7pPr>
            <a:lvl8pPr marL="3199213" indent="0">
              <a:buNone/>
              <a:defRPr sz="1600" b="1"/>
            </a:lvl8pPr>
            <a:lvl9pPr marL="36562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2" indent="0">
              <a:buNone/>
              <a:defRPr sz="2000" b="1"/>
            </a:lvl2pPr>
            <a:lvl3pPr marL="914061" indent="0">
              <a:buNone/>
              <a:defRPr sz="1800" b="1"/>
            </a:lvl3pPr>
            <a:lvl4pPr marL="1371091" indent="0">
              <a:buNone/>
              <a:defRPr sz="1600" b="1"/>
            </a:lvl4pPr>
            <a:lvl5pPr marL="1828122" indent="0">
              <a:buNone/>
              <a:defRPr sz="1600" b="1"/>
            </a:lvl5pPr>
            <a:lvl6pPr marL="2285151" indent="0">
              <a:buNone/>
              <a:defRPr sz="1600" b="1"/>
            </a:lvl6pPr>
            <a:lvl7pPr marL="2742183" indent="0">
              <a:buNone/>
              <a:defRPr sz="1600" b="1"/>
            </a:lvl7pPr>
            <a:lvl8pPr marL="3199213" indent="0">
              <a:buNone/>
              <a:defRPr sz="1600" b="1"/>
            </a:lvl8pPr>
            <a:lvl9pPr marL="36562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3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1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2" indent="0">
              <a:buNone/>
              <a:defRPr sz="1200"/>
            </a:lvl2pPr>
            <a:lvl3pPr marL="914061" indent="0">
              <a:buNone/>
              <a:defRPr sz="1000"/>
            </a:lvl3pPr>
            <a:lvl4pPr marL="1371091" indent="0">
              <a:buNone/>
              <a:defRPr sz="900"/>
            </a:lvl4pPr>
            <a:lvl5pPr marL="1828122" indent="0">
              <a:buNone/>
              <a:defRPr sz="900"/>
            </a:lvl5pPr>
            <a:lvl6pPr marL="2285151" indent="0">
              <a:buNone/>
              <a:defRPr sz="900"/>
            </a:lvl6pPr>
            <a:lvl7pPr marL="2742183" indent="0">
              <a:buNone/>
              <a:defRPr sz="900"/>
            </a:lvl7pPr>
            <a:lvl8pPr marL="3199213" indent="0">
              <a:buNone/>
              <a:defRPr sz="900"/>
            </a:lvl8pPr>
            <a:lvl9pPr marL="36562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0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2" indent="0">
              <a:buNone/>
              <a:defRPr sz="2800"/>
            </a:lvl2pPr>
            <a:lvl3pPr marL="914061" indent="0">
              <a:buNone/>
              <a:defRPr sz="2400"/>
            </a:lvl3pPr>
            <a:lvl4pPr marL="1371091" indent="0">
              <a:buNone/>
              <a:defRPr sz="2000"/>
            </a:lvl4pPr>
            <a:lvl5pPr marL="1828122" indent="0">
              <a:buNone/>
              <a:defRPr sz="2000"/>
            </a:lvl5pPr>
            <a:lvl6pPr marL="2285151" indent="0">
              <a:buNone/>
              <a:defRPr sz="2000"/>
            </a:lvl6pPr>
            <a:lvl7pPr marL="2742183" indent="0">
              <a:buNone/>
              <a:defRPr sz="2000"/>
            </a:lvl7pPr>
            <a:lvl8pPr marL="3199213" indent="0">
              <a:buNone/>
              <a:defRPr sz="2000"/>
            </a:lvl8pPr>
            <a:lvl9pPr marL="36562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2" indent="0">
              <a:buNone/>
              <a:defRPr sz="1200"/>
            </a:lvl2pPr>
            <a:lvl3pPr marL="914061" indent="0">
              <a:buNone/>
              <a:defRPr sz="1000"/>
            </a:lvl3pPr>
            <a:lvl4pPr marL="1371091" indent="0">
              <a:buNone/>
              <a:defRPr sz="900"/>
            </a:lvl4pPr>
            <a:lvl5pPr marL="1828122" indent="0">
              <a:buNone/>
              <a:defRPr sz="900"/>
            </a:lvl5pPr>
            <a:lvl6pPr marL="2285151" indent="0">
              <a:buNone/>
              <a:defRPr sz="900"/>
            </a:lvl6pPr>
            <a:lvl7pPr marL="2742183" indent="0">
              <a:buNone/>
              <a:defRPr sz="900"/>
            </a:lvl7pPr>
            <a:lvl8pPr marL="3199213" indent="0">
              <a:buNone/>
              <a:defRPr sz="900"/>
            </a:lvl8pPr>
            <a:lvl9pPr marL="36562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5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2BDC-54A5-4FA2-AEA7-024C7A0B09D7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0" cy="365125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E2F2F-0FA5-411E-B1E4-291A72FE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6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1" indent="-342771" algn="l" defTabSz="9140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45" algn="l" defTabSz="9140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7" indent="-228514" algn="l" defTabSz="9140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6" indent="-228514" algn="l" defTabSz="9140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7" indent="-228514" algn="l" defTabSz="91406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7" indent="-228514" algn="l" defTabSz="9140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8" indent="-228514" algn="l" defTabSz="9140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8" indent="-228514" algn="l" defTabSz="9140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9" indent="-228514" algn="l" defTabSz="9140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2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1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1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2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1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83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3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4" algn="l" defTabSz="914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8680" y="814783"/>
            <a:ext cx="7593065" cy="9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8680" y="1875730"/>
            <a:ext cx="7593065" cy="399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82" name="Rectangle 5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0396" y="6544182"/>
            <a:ext cx="3799927" cy="12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defRPr sz="9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IMATA: Online Cataloging Tool | Page </a:t>
            </a:r>
            <a:fld id="{B7325A52-96E2-460E-9526-7D48D545A5EF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090575" y="6528346"/>
            <a:ext cx="1598468" cy="14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54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 thruBlk="1"/>
  </p:transition>
  <p:hf sldNum="0" hdr="0" ftr="0"/>
  <p:txStyles>
    <p:titleStyle>
      <a:lvl1pPr algn="l" defTabSz="914049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+mj-lt"/>
          <a:ea typeface="+mj-ea"/>
          <a:cs typeface="+mj-cs"/>
        </a:defRPr>
      </a:lvl1pPr>
      <a:lvl2pPr algn="l" defTabSz="914049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914049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914049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914049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00677" algn="l" defTabSz="914049" rtl="0" fontAlgn="base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801356" algn="l" defTabSz="914049" rtl="0" fontAlgn="base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202036" algn="l" defTabSz="914049" rtl="0" fontAlgn="base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602715" algn="l" defTabSz="914049" rtl="0" fontAlgn="base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00509" indent="-300509" algn="l" defTabSz="914049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66948" indent="-165560" algn="l" defTabSz="914049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+mn-ea"/>
          <a:cs typeface="ＭＳ Ｐゴシック"/>
        </a:defRPr>
      </a:lvl2pPr>
      <a:lvl3pPr marL="333897" indent="-165560" algn="l" defTabSz="914049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500848" indent="-165560" algn="l" defTabSz="914049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667797" indent="-166948" algn="l" defTabSz="914049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1068477" indent="-166948" algn="l" defTabSz="914049" rtl="0" fontAlgn="base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</a:defRPr>
      </a:lvl6pPr>
      <a:lvl7pPr marL="1469155" indent="-166948" algn="l" defTabSz="914049" rtl="0" fontAlgn="base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</a:defRPr>
      </a:lvl7pPr>
      <a:lvl8pPr marL="1869834" indent="-166948" algn="l" defTabSz="914049" rtl="0" fontAlgn="base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</a:defRPr>
      </a:lvl8pPr>
      <a:lvl9pPr marL="2270511" indent="-166948" algn="l" defTabSz="914049" rtl="0" fontAlgn="base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677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356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036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715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392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070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4750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428" algn="l" defTabSz="4006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8679" y="814783"/>
            <a:ext cx="7593065" cy="9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8679" y="1875730"/>
            <a:ext cx="7593065" cy="399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82" name="Rectangle 5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0395" y="6544181"/>
            <a:ext cx="3799927" cy="12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defRPr sz="900">
                <a:latin typeface="Arial" pitchFamily="34" charset="0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IMATA: Online Cataloging Tool | Page </a:t>
            </a:r>
            <a:fld id="{B7325A52-96E2-460E-9526-7D48D545A5EF}" type="slidenum">
              <a:rPr lang="en-GB" smtClean="0">
                <a:solidFill>
                  <a:srgbClr val="000000"/>
                </a:solidFill>
              </a:rPr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090575" y="6528346"/>
            <a:ext cx="1598468" cy="14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974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fade thruBlk="1"/>
  </p:transition>
  <p:hf sldNum="0" hdr="0" ftr="0"/>
  <p:txStyles>
    <p:titleStyle>
      <a:lvl1pPr algn="l" defTabSz="914162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+mj-lt"/>
          <a:ea typeface="+mj-ea"/>
          <a:cs typeface="+mj-cs"/>
        </a:defRPr>
      </a:lvl1pPr>
      <a:lvl2pPr algn="l" defTabSz="914162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914162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914162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914162" rtl="0" eaLnBrk="0" fontAlgn="base" hangingPunct="0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00727" algn="l" defTabSz="914162" rtl="0" fontAlgn="base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801455" algn="l" defTabSz="914162" rtl="0" fontAlgn="base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202185" algn="l" defTabSz="914162" rtl="0" fontAlgn="base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602913" algn="l" defTabSz="914162" rtl="0" fontAlgn="base">
        <a:lnSpc>
          <a:spcPct val="115000"/>
        </a:lnSpc>
        <a:spcBef>
          <a:spcPct val="0"/>
        </a:spcBef>
        <a:spcAft>
          <a:spcPct val="0"/>
        </a:spcAft>
        <a:defRPr sz="23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00546" indent="-300546" algn="l" defTabSz="914162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66969" indent="-165580" algn="l" defTabSz="914162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+mn-ea"/>
          <a:cs typeface="ＭＳ Ｐゴシック"/>
        </a:defRPr>
      </a:lvl2pPr>
      <a:lvl3pPr marL="333939" indent="-165580" algn="l" defTabSz="914162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500910" indent="-165580" algn="l" defTabSz="914162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667880" indent="-166969" algn="l" defTabSz="914162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1068609" indent="-166969" algn="l" defTabSz="914162" rtl="0" fontAlgn="base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</a:defRPr>
      </a:lvl6pPr>
      <a:lvl7pPr marL="1469336" indent="-166969" algn="l" defTabSz="914162" rtl="0" fontAlgn="base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</a:defRPr>
      </a:lvl7pPr>
      <a:lvl8pPr marL="1870065" indent="-166969" algn="l" defTabSz="914162" rtl="0" fontAlgn="base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</a:defRPr>
      </a:lvl8pPr>
      <a:lvl9pPr marL="2270792" indent="-166969" algn="l" defTabSz="914162" rtl="0" fontAlgn="base">
        <a:lnSpc>
          <a:spcPct val="110000"/>
        </a:lnSpc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27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55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185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13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40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367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097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25" algn="l" defTabSz="4007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A24D242-260A-4643-B1CF-B4C18DB3D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FCDC4B-C942-4298-924E-BB1859205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7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jh201@txstat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p09@txstate.edu" TargetMode="External"/><Relationship Id="rId2" Type="http://schemas.openxmlformats.org/officeDocument/2006/relationships/hyperlink" Target="mailto:jeremy.moore@txstate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arrison@txstate.edu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hyperlink" Target="https://www.youtube.com/watch?v=zOXhMEMKvBs&amp;index=3&amp;list=PLO02jn_Rv19p0z9o4C7fz9eOGIuMlmYFh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nyu.edu/gsas/dept/fineart/academics/abydos/abydos-cemeteries.ht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ary.txstate.edu/about/departments/dws/faculty-digitization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brary.txstate.edu/about/departments/dws/new-faculty-digitization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mailto:ruzwyshyn@txstat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library.txstate.ed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ary.txstate.edu/research/digital-collections/authors-corner/firsttimeusers/contentParagraph/0/document/FirsttimeusersRepository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gital.library.txstate.edu/" TargetMode="External"/><Relationship Id="rId4" Type="http://schemas.openxmlformats.org/officeDocument/2006/relationships/hyperlink" Target="mailto:jh201@txstate.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336" y="91440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Texas State University Libraries</a:t>
            </a:r>
            <a:br>
              <a:rPr lang="en-US" dirty="0" smtClean="0"/>
            </a:br>
            <a:r>
              <a:rPr lang="en-US" dirty="0" smtClean="0"/>
              <a:t>Faculty Digitization Services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410200"/>
            <a:ext cx="6400800" cy="1295400"/>
          </a:xfrm>
        </p:spPr>
        <p:txBody>
          <a:bodyPr>
            <a:normAutofit/>
          </a:bodyPr>
          <a:lstStyle/>
          <a:p>
            <a:r>
              <a:rPr lang="en-US" sz="1600" dirty="0"/>
              <a:t>Ray </a:t>
            </a:r>
            <a:r>
              <a:rPr lang="en-US" sz="1600" dirty="0" smtClean="0"/>
              <a:t>Uzwyshyn, Ph.D. MBA MLIS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Director, Collections and Digital Services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2" y="2962812"/>
            <a:ext cx="2209798" cy="208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4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_U15\Desktop\munchda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3296"/>
            <a:ext cx="7840663" cy="58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00200" y="1524000"/>
            <a:ext cx="3200400" cy="4572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28799" y="3352800"/>
            <a:ext cx="2929731" cy="32648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533400"/>
            <a:ext cx="3200400" cy="4572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8798" y="5547360"/>
            <a:ext cx="3733801" cy="3048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3098" y="3309953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#2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298" y="4380412"/>
            <a:ext cx="49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#3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65136" y="5410200"/>
            <a:ext cx="110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#4, etc. . .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1981199" y="4217170"/>
            <a:ext cx="457201" cy="32648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22889" y="1847088"/>
            <a:ext cx="190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Immediate Access</a:t>
            </a:r>
            <a:br>
              <a:rPr lang="en-US" b="1" dirty="0" smtClean="0"/>
            </a:br>
            <a:r>
              <a:rPr lang="en-US" b="1" dirty="0" smtClean="0"/>
              <a:t>&amp; Relevance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43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43" y="228603"/>
            <a:ext cx="8229600" cy="76199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Faculty Publications - Biology</a:t>
            </a:r>
            <a:endParaRPr lang="en-US" dirty="0"/>
          </a:p>
        </p:txBody>
      </p:sp>
      <p:pic>
        <p:nvPicPr>
          <p:cNvPr id="5122" name="Picture 2" descr="C:\Users\R_U15\Desktop\biolog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32" y="1185672"/>
            <a:ext cx="6592887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799"/>
            <a:ext cx="53340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36576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6781800" cy="80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6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_U15\Desktop\flowersizepreferen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3652"/>
            <a:ext cx="5962954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6764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" y="5334000"/>
            <a:ext cx="36576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23622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4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_U15\Desktop\honeybee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6" y="152400"/>
            <a:ext cx="5181600" cy="66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0923" y="1219200"/>
            <a:ext cx="231589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Dublin Core</a:t>
            </a:r>
            <a:br>
              <a:rPr lang="en-US" dirty="0" smtClean="0"/>
            </a:br>
            <a:r>
              <a:rPr lang="en-US" dirty="0" smtClean="0"/>
              <a:t>Metadata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Interoperability</a:t>
            </a:r>
          </a:p>
          <a:p>
            <a:pPr algn="ctr"/>
            <a:r>
              <a:rPr lang="en-US" dirty="0" smtClean="0"/>
              <a:t>With other</a:t>
            </a:r>
          </a:p>
          <a:p>
            <a:pPr algn="ctr"/>
            <a:r>
              <a:rPr lang="en-US" dirty="0" smtClean="0"/>
              <a:t>Scientific Archives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Another Possibility for</a:t>
            </a:r>
            <a:br>
              <a:rPr lang="en-US" b="1" dirty="0" smtClean="0"/>
            </a:br>
            <a:r>
              <a:rPr lang="en-US" b="1" dirty="0" smtClean="0"/>
              <a:t>Search, Retrieval,</a:t>
            </a:r>
          </a:p>
          <a:p>
            <a:pPr algn="ctr"/>
            <a:r>
              <a:rPr lang="en-US" b="1" dirty="0" smtClean="0"/>
              <a:t>Access, Recognition,</a:t>
            </a:r>
            <a:br>
              <a:rPr lang="en-US" b="1" dirty="0" smtClean="0"/>
            </a:br>
            <a:r>
              <a:rPr lang="en-US" b="1" dirty="0" smtClean="0"/>
              <a:t>Open Networks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56944"/>
            <a:ext cx="4114800" cy="49438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Standards Based Approach</a:t>
            </a:r>
          </a:p>
          <a:p>
            <a:r>
              <a:rPr lang="en-US" dirty="0" smtClean="0"/>
              <a:t>Metadata Schema and Taxonomies</a:t>
            </a:r>
          </a:p>
          <a:p>
            <a:r>
              <a:rPr lang="en-US" dirty="0" smtClean="0"/>
              <a:t>SEO, Search Engine Optimization, Several Experts with regards to Dublin Core and other standards, XML Schemas</a:t>
            </a:r>
          </a:p>
          <a:p>
            <a:r>
              <a:rPr lang="en-US" sz="2600" dirty="0" smtClean="0">
                <a:hlinkClick r:id="rId2"/>
              </a:rPr>
              <a:t>Jeanne Hazzard</a:t>
            </a:r>
            <a:r>
              <a:rPr lang="en-US" sz="2600" dirty="0" smtClean="0"/>
              <a:t>, Digital Collections Librarian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998694" cy="130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ample XML Format of Dublin Core Meta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53032"/>
            <a:ext cx="3905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&amp;Digitization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2" y="1851821"/>
            <a:ext cx="26670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Digital </a:t>
            </a:r>
            <a:r>
              <a:rPr lang="en-US" dirty="0" smtClean="0"/>
              <a:t>Transitions </a:t>
            </a:r>
            <a:r>
              <a:rPr lang="en-US" dirty="0"/>
              <a:t>Museum Level Setup  </a:t>
            </a:r>
          </a:p>
          <a:p>
            <a:pPr marL="0" indent="0">
              <a:buNone/>
            </a:pPr>
            <a:r>
              <a:rPr lang="en-US" dirty="0"/>
              <a:t>Image &amp; OCR, Standards, 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Books, Journal runs, Documents, Rare materials, 3D Objects, Posters, Projects, Audio and Video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200" dirty="0" smtClean="0">
                <a:hlinkClick r:id="rId2"/>
              </a:rPr>
              <a:t>Jeremy Moore</a:t>
            </a:r>
            <a:r>
              <a:rPr lang="en-US" sz="2200" dirty="0" smtClean="0"/>
              <a:t>, Digital Media Specialist, </a:t>
            </a:r>
            <a:r>
              <a:rPr lang="en-US" sz="2200" dirty="0" smtClean="0">
                <a:hlinkClick r:id="rId3"/>
              </a:rPr>
              <a:t>Todd Peters</a:t>
            </a:r>
            <a:r>
              <a:rPr lang="en-US" sz="2200" dirty="0" smtClean="0"/>
              <a:t>, Head of Digital and Web Services</a:t>
            </a:r>
            <a:endParaRPr lang="en-US" sz="2200" dirty="0"/>
          </a:p>
        </p:txBody>
      </p:sp>
      <p:pic>
        <p:nvPicPr>
          <p:cNvPr id="3074" name="Picture 2" descr="C:\Users\R_U15\Desktop\FacultyDigitizationServices\dwsdigl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399"/>
            <a:ext cx="3200400" cy="21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_U15\Desktop\FacultyDigitizationServices\epsonscan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114803"/>
            <a:ext cx="3238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_U15\Desktop\SlideforSarah\Wac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52" y="4397306"/>
            <a:ext cx="3355848" cy="12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Digitization Lifecycle and Projects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30444078"/>
              </p:ext>
            </p:extLst>
          </p:nvPr>
        </p:nvGraphicFramePr>
        <p:xfrm>
          <a:off x="2133600" y="1387331"/>
          <a:ext cx="7086600" cy="485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048" y="1905000"/>
            <a:ext cx="2167640" cy="1477293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algn="ctr"/>
            <a:r>
              <a:rPr lang="en-US" dirty="0" smtClean="0"/>
              <a:t>Empowering Faculty</a:t>
            </a:r>
            <a:br>
              <a:rPr lang="en-US" dirty="0" smtClean="0"/>
            </a:br>
            <a:r>
              <a:rPr lang="en-US" dirty="0" smtClean="0"/>
              <a:t>Research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Prototypes for Larger</a:t>
            </a:r>
            <a:br>
              <a:rPr lang="en-US" dirty="0" smtClean="0"/>
            </a:br>
            <a:r>
              <a:rPr lang="en-US" dirty="0" smtClean="0"/>
              <a:t>Grant Projects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" y="5452872"/>
            <a:ext cx="2667000" cy="96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2443" y="28907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2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Supervising Graduate Students?</a:t>
            </a:r>
            <a:br>
              <a:rPr lang="en-US" dirty="0" smtClean="0"/>
            </a:br>
            <a:r>
              <a:rPr lang="en-US" dirty="0" smtClean="0"/>
              <a:t>Online Thesis/Dissertation Repository</a:t>
            </a:r>
            <a:endParaRPr lang="en-US" dirty="0"/>
          </a:p>
        </p:txBody>
      </p:sp>
      <p:pic>
        <p:nvPicPr>
          <p:cNvPr id="1026" name="Picture 2" descr="C:\Users\R_U15\Desktop\ThesisSubmi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19887" cy="388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926574"/>
            <a:ext cx="6957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Vireo/D-Space</a:t>
            </a:r>
            <a:r>
              <a:rPr lang="en-US" dirty="0" smtClean="0"/>
              <a:t> (Graduate School)/ </a:t>
            </a:r>
            <a:r>
              <a:rPr lang="en-US" dirty="0" err="1" smtClean="0"/>
              <a:t>Dspace</a:t>
            </a:r>
            <a:r>
              <a:rPr lang="en-US" dirty="0" smtClean="0"/>
              <a:t> /Catalog, </a:t>
            </a:r>
            <a:r>
              <a:rPr lang="en-US" dirty="0" smtClean="0">
                <a:hlinkClick r:id="rId3"/>
              </a:rPr>
              <a:t>Stephanie Larrison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</a:t>
            </a:r>
            <a:r>
              <a:rPr lang="en-US" dirty="0"/>
              <a:t>://www.library.txstate.edu/services/thesis-dissertation-binding.html</a:t>
            </a:r>
          </a:p>
        </p:txBody>
      </p:sp>
    </p:spTree>
    <p:extLst>
      <p:ext uri="{BB962C8B-B14F-4D97-AF65-F5344CB8AC3E}">
        <p14:creationId xmlns:p14="http://schemas.microsoft.com/office/powerpoint/2010/main" val="23251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_U15\Desktop\thesi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638800" cy="5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3657600"/>
            <a:ext cx="632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0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_U15\Desktop\Thesisabst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5105400" cy="65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42402"/>
            <a:ext cx="57150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16764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5200" y="2514600"/>
            <a:ext cx="96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Robust </a:t>
            </a:r>
            <a:br>
              <a:rPr lang="en-US" dirty="0" smtClean="0"/>
            </a:br>
            <a:r>
              <a:rPr lang="en-US" dirty="0" smtClean="0"/>
              <a:t>Abstract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1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Digitization Services </a:t>
            </a:r>
            <a:r>
              <a:rPr lang="en-US" dirty="0"/>
              <a:t>for Faculty</a:t>
            </a:r>
            <a:br>
              <a:rPr lang="en-US" dirty="0"/>
            </a:br>
            <a:r>
              <a:rPr lang="en-US" sz="3600" dirty="0" err="1"/>
              <a:t>Alkek</a:t>
            </a:r>
            <a:r>
              <a:rPr lang="en-US" sz="3600" dirty="0"/>
              <a:t> </a:t>
            </a:r>
            <a:r>
              <a:rPr lang="en-US" sz="3600" dirty="0" smtClean="0"/>
              <a:t>Library &amp; Virtual (From your Desk!)</a:t>
            </a:r>
            <a:endParaRPr lang="en-US" sz="3600" dirty="0"/>
          </a:p>
        </p:txBody>
      </p:sp>
      <p:pic>
        <p:nvPicPr>
          <p:cNvPr id="5" name="Picture 3" descr="C:\Users\R_U15\Desktop\SlideforSarah\DigitalReposit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15072"/>
            <a:ext cx="5562600" cy="302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1600200"/>
            <a:ext cx="2819400" cy="120029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dirty="0" smtClean="0"/>
              <a:t>Spectrum of Software,  Hardware, Infrastructure  and  Larger Project Digitization Possibilities</a:t>
            </a:r>
            <a:endParaRPr lang="en-US" dirty="0"/>
          </a:p>
        </p:txBody>
      </p:sp>
      <p:pic>
        <p:nvPicPr>
          <p:cNvPr id="4" name="Picture 2" descr="C:\Users\R_U15\Desktop\SlideforSarah\Wa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05400"/>
            <a:ext cx="3505200" cy="12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_U15\Desktop\FacultyDigitizationServices\Assets\phase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38" y="2895600"/>
            <a:ext cx="2409124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6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_U15\Desktop\Tejanometad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10"/>
            <a:ext cx="2743200" cy="686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1494782"/>
            <a:ext cx="179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Robust Metadata</a:t>
            </a:r>
            <a:br>
              <a:rPr lang="en-US" dirty="0" smtClean="0"/>
            </a:br>
            <a:r>
              <a:rPr lang="en-US" dirty="0" smtClean="0"/>
              <a:t>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Connections/Alt-Metrics</a:t>
            </a:r>
            <a:endParaRPr lang="en-US" dirty="0"/>
          </a:p>
        </p:txBody>
      </p:sp>
      <p:pic>
        <p:nvPicPr>
          <p:cNvPr id="3074" name="Picture 2" descr="C:\Users\R_U15\Desktop\Mexicanfatherident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34351"/>
            <a:ext cx="6714186" cy="52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828800" y="2438400"/>
            <a:ext cx="3200400" cy="4572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5000" y="1434351"/>
            <a:ext cx="3200400" cy="4572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81784" y="3832074"/>
            <a:ext cx="4267200" cy="4572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03017" y="40502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017" y="4114800"/>
            <a:ext cx="198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 Way for Graduate</a:t>
            </a:r>
          </a:p>
          <a:p>
            <a:r>
              <a:rPr lang="en-US" dirty="0" smtClean="0"/>
              <a:t>Student</a:t>
            </a:r>
            <a:br>
              <a:rPr lang="en-US" dirty="0" smtClean="0"/>
            </a:br>
            <a:r>
              <a:rPr lang="en-US" dirty="0" smtClean="0"/>
              <a:t>Networking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1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Upcoming Possibilities </a:t>
            </a:r>
            <a:br>
              <a:rPr lang="en-US" dirty="0" smtClean="0"/>
            </a:br>
            <a:r>
              <a:rPr lang="en-US" b="1" dirty="0" smtClean="0"/>
              <a:t>(2015 - 2016)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3"/>
            <a:ext cx="8229600" cy="868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University Data </a:t>
            </a:r>
            <a:r>
              <a:rPr lang="en-US" dirty="0"/>
              <a:t>Management </a:t>
            </a:r>
            <a:r>
              <a:rPr lang="en-US" dirty="0" smtClean="0"/>
              <a:t>Plans -  Library Data Repository </a:t>
            </a:r>
            <a:r>
              <a:rPr lang="en-US" dirty="0"/>
              <a:t>Investigation</a:t>
            </a:r>
          </a:p>
          <a:p>
            <a:r>
              <a:rPr lang="en-US" dirty="0" err="1" smtClean="0"/>
              <a:t>Artstor</a:t>
            </a:r>
            <a:r>
              <a:rPr lang="en-US" dirty="0" smtClean="0"/>
              <a:t> Shared Shelf (Visual Image Collections Repository), 2015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1676400"/>
            <a:ext cx="557971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65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Management Repository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Increasingly, major grant agencies require data management plans as mandatory part of the grant proposal process.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1600" dirty="0" smtClean="0"/>
              <a:t>NIH 2003</a:t>
            </a:r>
            <a:r>
              <a:rPr lang="en-US" sz="1600" dirty="0"/>
              <a:t>; NSF 2011; NEH</a:t>
            </a:r>
            <a:r>
              <a:rPr lang="en-US" sz="1600" dirty="0" smtClean="0"/>
              <a:t>, 2013 USDA)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57912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00" y="2571250"/>
            <a:ext cx="6730120" cy="34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616053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</a:rPr>
              <a:t>University Opening Discussions Stage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 smtClean="0">
                <a:solidFill>
                  <a:prstClr val="black"/>
                </a:solidFill>
              </a:rPr>
              <a:t>2015-2016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DMP Repository Infrastructure </a:t>
            </a:r>
            <a:r>
              <a:rPr lang="en-US" sz="3200" dirty="0"/>
              <a:t>Investigation</a:t>
            </a:r>
            <a:br>
              <a:rPr lang="en-US" sz="3200" dirty="0"/>
            </a:br>
            <a:r>
              <a:rPr lang="en-US" sz="1600" dirty="0" smtClean="0"/>
              <a:t>Office </a:t>
            </a:r>
            <a:r>
              <a:rPr lang="en-US" sz="1600" dirty="0"/>
              <a:t>of Sponsored </a:t>
            </a:r>
            <a:r>
              <a:rPr lang="en-US" sz="1600" dirty="0" smtClean="0"/>
              <a:t>Research/VPIT </a:t>
            </a:r>
            <a:r>
              <a:rPr lang="en-US" sz="1600" dirty="0"/>
              <a:t>Special </a:t>
            </a:r>
            <a:r>
              <a:rPr lang="en-US" sz="1600" dirty="0" smtClean="0"/>
              <a:t>Projects/Library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5553937" cy="114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0" y="4038600"/>
            <a:ext cx="4532312" cy="20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07792"/>
            <a:ext cx="39084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6019800"/>
            <a:ext cx="408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Hubzero</a:t>
            </a:r>
            <a:r>
              <a:rPr lang="en-US" dirty="0" smtClean="0"/>
              <a:t>, </a:t>
            </a:r>
            <a:r>
              <a:rPr lang="en-US" dirty="0" err="1" smtClean="0"/>
              <a:t>Dataverse</a:t>
            </a:r>
            <a:r>
              <a:rPr lang="en-US" dirty="0" smtClean="0"/>
              <a:t>, </a:t>
            </a:r>
            <a:r>
              <a:rPr lang="en-US" dirty="0" err="1" smtClean="0"/>
              <a:t>DMPTool</a:t>
            </a:r>
            <a:r>
              <a:rPr lang="en-US" dirty="0" smtClean="0"/>
              <a:t>, </a:t>
            </a:r>
            <a:r>
              <a:rPr lang="en-US" b="1" dirty="0" smtClean="0"/>
              <a:t>2015-2016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53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12" descr="51740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9964" y="2057400"/>
            <a:ext cx="1785206" cy="14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5" descr="Disney Concert Hal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1178" y="2057400"/>
            <a:ext cx="1524000" cy="120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4472" y="3787504"/>
            <a:ext cx="1073555" cy="174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TextBox 39"/>
          <p:cNvSpPr txBox="1">
            <a:spLocks noChangeArrowheads="1"/>
          </p:cNvSpPr>
          <p:nvPr/>
        </p:nvSpPr>
        <p:spPr bwMode="auto">
          <a:xfrm>
            <a:off x="491533" y="1251969"/>
            <a:ext cx="3841370" cy="243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35" tIns="40068" rIns="80135" bIns="4006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sz="1800" dirty="0">
                <a:latin typeface="Calibri" pitchFamily="34" charset="0"/>
                <a:cs typeface="Calibri" pitchFamily="34" charset="0"/>
              </a:rPr>
              <a:t>Humanities</a:t>
            </a:r>
          </a:p>
          <a:p>
            <a:pPr eaLnBrk="1" hangingPunct="1"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Social Sciences</a:t>
            </a:r>
          </a:p>
          <a:p>
            <a:pPr eaLnBrk="1" hangingPunct="1"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Natural Sciences</a:t>
            </a:r>
            <a:br>
              <a:rPr lang="en-US" sz="1800" dirty="0">
                <a:latin typeface="Calibri" pitchFamily="34" charset="0"/>
                <a:cs typeface="Calibri" pitchFamily="34" charset="0"/>
              </a:rPr>
            </a:br>
            <a:r>
              <a:rPr lang="en-US" sz="1800" dirty="0">
                <a:latin typeface="Calibri" pitchFamily="34" charset="0"/>
                <a:cs typeface="Calibri" pitchFamily="34" charset="0"/>
              </a:rPr>
              <a:t>Faculty collections</a:t>
            </a:r>
          </a:p>
          <a:p>
            <a:pPr eaLnBrk="1" hangingPunct="1">
              <a:defRPr/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Teaching collections</a:t>
            </a:r>
          </a:p>
          <a:p>
            <a:pPr eaLnBrk="1" hangingPunct="1">
              <a:defRPr/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Museum/</a:t>
            </a:r>
            <a:r>
              <a:rPr lang="en-US" sz="1900" dirty="0" err="1" smtClean="0">
                <a:latin typeface="Calibri" pitchFamily="34" charset="0"/>
                <a:cs typeface="Calibri" pitchFamily="34" charset="0"/>
              </a:rPr>
              <a:t>Dept</a:t>
            </a:r>
            <a:r>
              <a:rPr lang="en-US" sz="1900" dirty="0" smtClean="0">
                <a:latin typeface="Calibri" pitchFamily="34" charset="0"/>
                <a:cs typeface="Calibri" pitchFamily="34" charset="0"/>
              </a:rPr>
              <a:t> collection</a:t>
            </a:r>
          </a:p>
          <a:p>
            <a:pPr eaLnBrk="1" hangingPunct="1">
              <a:defRPr/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Visual  </a:t>
            </a:r>
            <a:r>
              <a:rPr lang="en-US" sz="1900" dirty="0">
                <a:latin typeface="Calibri" pitchFamily="34" charset="0"/>
                <a:cs typeface="Calibri" pitchFamily="34" charset="0"/>
              </a:rPr>
              <a:t>&amp; Performing </a:t>
            </a:r>
            <a:r>
              <a:rPr lang="en-US" sz="1900" dirty="0" smtClean="0">
                <a:latin typeface="Calibri" pitchFamily="34" charset="0"/>
                <a:cs typeface="Calibri" pitchFamily="34" charset="0"/>
              </a:rPr>
              <a:t>Arts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52400" y="231412"/>
            <a:ext cx="8421967" cy="963057"/>
          </a:xfrm>
          <a:prstGeom prst="rect">
            <a:avLst/>
          </a:prstGeom>
        </p:spPr>
        <p:txBody>
          <a:bodyPr lIns="80135" tIns="40068" rIns="80135" bIns="40068"/>
          <a:lstStyle>
            <a:lvl1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32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Artstor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SharedShelf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January 2015</a:t>
            </a:r>
            <a:b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Online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Visual Image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Database Collection Creation Tool</a:t>
            </a:r>
            <a:endParaRPr lang="en-US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53" name="Picture 23" descr="SS7729417_7729417_57119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6993" y="3787504"/>
            <a:ext cx="994120" cy="133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3" descr="SS7729429_7729429_58051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5875" y="139916"/>
            <a:ext cx="1709295" cy="15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7927" y="6315481"/>
            <a:ext cx="8515073" cy="357917"/>
          </a:xfrm>
          <a:prstGeom prst="rect">
            <a:avLst/>
          </a:prstGeom>
          <a:noFill/>
        </p:spPr>
        <p:txBody>
          <a:bodyPr wrap="square" lIns="80135" tIns="40068" rIns="80135" bIns="40068" rtlCol="0">
            <a:spAutoFit/>
          </a:bodyPr>
          <a:lstStyle/>
          <a:p>
            <a:pPr marL="0" lvl="1"/>
            <a:r>
              <a:rPr lang="en-US" b="1" dirty="0">
                <a:latin typeface="Calibri" pitchFamily="34" charset="0"/>
              </a:rPr>
              <a:t>*Shared Shelf </a:t>
            </a:r>
            <a:r>
              <a:rPr lang="en-US" dirty="0">
                <a:latin typeface="Calibri" pitchFamily="34" charset="0"/>
              </a:rPr>
              <a:t>supports</a:t>
            </a:r>
            <a:r>
              <a:rPr lang="en-US" b="1" dirty="0">
                <a:latin typeface="Calibri" pitchFamily="34" charset="0"/>
              </a:rPr>
              <a:t> non-art metadata </a:t>
            </a:r>
            <a:r>
              <a:rPr lang="en-US" dirty="0" smtClean="0">
                <a:latin typeface="Calibri" pitchFamily="34" charset="0"/>
              </a:rPr>
              <a:t>models/ Licensed October 1, 2014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2" name="Picture 2" descr="UniversalBrochure_English.jpg"/>
          <p:cNvPicPr>
            <a:picLocks noChangeAspect="1"/>
          </p:cNvPicPr>
          <p:nvPr/>
        </p:nvPicPr>
        <p:blipFill rotWithShape="1">
          <a:blip r:embed="rId8"/>
          <a:srcRect l="1017" t="22347" r="28668"/>
          <a:stretch/>
        </p:blipFill>
        <p:spPr bwMode="auto">
          <a:xfrm>
            <a:off x="149352" y="3787504"/>
            <a:ext cx="6211590" cy="249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95810" y="1478280"/>
            <a:ext cx="166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9"/>
              </a:rPr>
              <a:t>Video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5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28"/>
          <p:cNvSpPr>
            <a:spLocks noChangeArrowheads="1"/>
          </p:cNvSpPr>
          <p:nvPr/>
        </p:nvSpPr>
        <p:spPr bwMode="auto">
          <a:xfrm>
            <a:off x="5689834" y="2663180"/>
            <a:ext cx="634765" cy="63620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80115" tIns="40058" rIns="80115" bIns="4005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974167" y="6373258"/>
            <a:ext cx="2057400" cy="3434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4" tIns="45691" rIns="91384" bIns="45691" numCol="1" rtlCol="0" anchor="t" anchorCtr="0" compatLnSpc="1">
            <a:prstTxWarp prst="textNoShape">
              <a:avLst/>
            </a:prstTxWarp>
          </a:bodyPr>
          <a:lstStyle/>
          <a:p>
            <a:pPr defTabSz="9138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30" name="Rectangle 26"/>
          <p:cNvSpPr>
            <a:spLocks noChangeArrowheads="1"/>
          </p:cNvSpPr>
          <p:nvPr/>
        </p:nvSpPr>
        <p:spPr bwMode="auto">
          <a:xfrm>
            <a:off x="6717616" y="2190334"/>
            <a:ext cx="602991" cy="607489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80115" tIns="40058" rIns="80115" bIns="4005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82349" y="1302164"/>
            <a:ext cx="8362524" cy="5078089"/>
            <a:chOff x="266182" y="948531"/>
            <a:chExt cx="8633268" cy="5404595"/>
          </a:xfrm>
        </p:grpSpPr>
        <p:sp>
          <p:nvSpPr>
            <p:cNvPr id="9218" name="Rectangle 137"/>
            <p:cNvSpPr>
              <a:spLocks noChangeArrowheads="1"/>
            </p:cNvSpPr>
            <p:nvPr/>
          </p:nvSpPr>
          <p:spPr bwMode="auto">
            <a:xfrm>
              <a:off x="266182" y="948531"/>
              <a:ext cx="8633268" cy="5238877"/>
            </a:xfrm>
            <a:prstGeom prst="rect">
              <a:avLst/>
            </a:prstGeom>
            <a:solidFill>
              <a:srgbClr val="CED7D8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Rectangle 58"/>
            <p:cNvSpPr>
              <a:spLocks noChangeArrowheads="1"/>
            </p:cNvSpPr>
            <p:nvPr/>
          </p:nvSpPr>
          <p:spPr bwMode="auto">
            <a:xfrm>
              <a:off x="1838130" y="1167448"/>
              <a:ext cx="4068040" cy="276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wrap="square" lIns="80165" tIns="40083" rIns="80165" bIns="40083">
              <a:spAutoFit/>
            </a:bodyPr>
            <a:lstStyle/>
            <a:p>
              <a:pPr algn="ctr"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         Public on the World Wide Web</a:t>
              </a:r>
            </a:p>
          </p:txBody>
        </p:sp>
        <p:sp>
          <p:nvSpPr>
            <p:cNvPr id="24" name="Rectangle 58"/>
            <p:cNvSpPr>
              <a:spLocks noChangeArrowheads="1"/>
            </p:cNvSpPr>
            <p:nvPr/>
          </p:nvSpPr>
          <p:spPr bwMode="auto">
            <a:xfrm>
              <a:off x="6575516" y="5482904"/>
              <a:ext cx="2298002" cy="870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165" tIns="40083" rIns="80165" bIns="40083">
              <a:spAutoFit/>
            </a:bodyPr>
            <a:lstStyle/>
            <a:p>
              <a:pPr algn="r"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Shared Shelf Commons;</a:t>
              </a:r>
            </a:p>
            <a:p>
              <a:pPr algn="r"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DPLA;</a:t>
              </a:r>
              <a:endParaRPr lang="en-US" sz="1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r"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Omeka</a:t>
              </a:r>
              <a:r>
                <a:rPr lang="en-US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sites</a:t>
              </a:r>
              <a:br>
                <a:rPr lang="en-US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</a:br>
              <a:endParaRPr lang="en-US" sz="1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9219" name="Group 9218"/>
          <p:cNvGrpSpPr/>
          <p:nvPr/>
        </p:nvGrpSpPr>
        <p:grpSpPr>
          <a:xfrm>
            <a:off x="394925" y="2354934"/>
            <a:ext cx="6534114" cy="3865926"/>
            <a:chOff x="278758" y="1851072"/>
            <a:chExt cx="7112493" cy="4246927"/>
          </a:xfrm>
        </p:grpSpPr>
        <p:sp>
          <p:nvSpPr>
            <p:cNvPr id="65" name="Rectangle 137"/>
            <p:cNvSpPr>
              <a:spLocks noChangeArrowheads="1"/>
            </p:cNvSpPr>
            <p:nvPr/>
          </p:nvSpPr>
          <p:spPr bwMode="auto">
            <a:xfrm>
              <a:off x="278758" y="1851072"/>
              <a:ext cx="7112493" cy="4246927"/>
            </a:xfrm>
            <a:prstGeom prst="rect">
              <a:avLst/>
            </a:prstGeom>
            <a:solidFill>
              <a:srgbClr val="BEC9CA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6" name="Rectangle 58"/>
            <p:cNvSpPr>
              <a:spLocks noChangeArrowheads="1"/>
            </p:cNvSpPr>
            <p:nvPr/>
          </p:nvSpPr>
          <p:spPr bwMode="auto">
            <a:xfrm>
              <a:off x="1507775" y="2026477"/>
              <a:ext cx="5632567" cy="28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wrap="square" lIns="80165" tIns="40083" rIns="80165" bIns="40083">
              <a:spAutoFit/>
            </a:bodyPr>
            <a:lstStyle/>
            <a:p>
              <a:pPr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1,600+ institutions subscribing to Artstor worldwide</a:t>
              </a:r>
            </a:p>
          </p:txBody>
        </p:sp>
        <p:pic>
          <p:nvPicPr>
            <p:cNvPr id="68" name="Picture 66" descr="artstor_slu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12707" y="2501716"/>
              <a:ext cx="609600" cy="593845"/>
            </a:xfrm>
            <a:prstGeom prst="rect">
              <a:avLst/>
            </a:prstGeom>
            <a:solidFill>
              <a:srgbClr val="8DA1A2">
                <a:alpha val="40000"/>
              </a:srgb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</p:pic>
        <p:sp>
          <p:nvSpPr>
            <p:cNvPr id="67" name="Rectangle 58"/>
            <p:cNvSpPr>
              <a:spLocks noChangeArrowheads="1"/>
            </p:cNvSpPr>
            <p:nvPr/>
          </p:nvSpPr>
          <p:spPr bwMode="auto">
            <a:xfrm>
              <a:off x="5791200" y="5562600"/>
              <a:ext cx="1328209" cy="489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165" tIns="40083" rIns="80165" bIns="40083">
              <a:spAutoFit/>
            </a:bodyPr>
            <a:lstStyle/>
            <a:p>
              <a:pPr algn="r"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Contributed collection </a:t>
              </a:r>
            </a:p>
          </p:txBody>
        </p:sp>
      </p:grpSp>
      <p:grpSp>
        <p:nvGrpSpPr>
          <p:cNvPr id="9220" name="Group 9219"/>
          <p:cNvGrpSpPr/>
          <p:nvPr/>
        </p:nvGrpSpPr>
        <p:grpSpPr>
          <a:xfrm>
            <a:off x="394927" y="3242345"/>
            <a:ext cx="5294907" cy="3532958"/>
            <a:chOff x="278759" y="2900961"/>
            <a:chExt cx="5510465" cy="3754685"/>
          </a:xfrm>
        </p:grpSpPr>
        <p:sp>
          <p:nvSpPr>
            <p:cNvPr id="3" name="Rectangle 2"/>
            <p:cNvSpPr/>
            <p:nvPr/>
          </p:nvSpPr>
          <p:spPr>
            <a:xfrm>
              <a:off x="278759" y="2900961"/>
              <a:ext cx="5510464" cy="3165442"/>
            </a:xfrm>
            <a:prstGeom prst="rect">
              <a:avLst/>
            </a:prstGeom>
            <a:solidFill>
              <a:srgbClr val="B9C6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grpSp>
          <p:nvGrpSpPr>
            <p:cNvPr id="9217" name="Group 9216"/>
            <p:cNvGrpSpPr/>
            <p:nvPr/>
          </p:nvGrpSpPr>
          <p:grpSpPr>
            <a:xfrm>
              <a:off x="1453797" y="2974650"/>
              <a:ext cx="4335427" cy="3680996"/>
              <a:chOff x="1453797" y="2974650"/>
              <a:chExt cx="4335427" cy="3680996"/>
            </a:xfrm>
          </p:grpSpPr>
          <p:sp>
            <p:nvSpPr>
              <p:cNvPr id="48" name="Rectangle 58"/>
              <p:cNvSpPr>
                <a:spLocks noChangeArrowheads="1"/>
              </p:cNvSpPr>
              <p:nvPr/>
            </p:nvSpPr>
            <p:spPr bwMode="auto">
              <a:xfrm>
                <a:off x="1453797" y="2974650"/>
                <a:ext cx="4063642" cy="286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</p:spPr>
            <p:txBody>
              <a:bodyPr wrap="square" lIns="80165" tIns="40083" rIns="80165" bIns="40083">
                <a:spAutoFit/>
              </a:bodyPr>
              <a:lstStyle/>
              <a:p>
                <a:pPr fontAlgn="base">
                  <a:lnSpc>
                    <a:spcPts val="1403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TXU and </a:t>
                </a:r>
                <a:r>
                  <a:rPr lang="en-US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designated others</a:t>
                </a:r>
              </a:p>
            </p:txBody>
          </p:sp>
          <p:sp>
            <p:nvSpPr>
              <p:cNvPr id="26" name="Rectangle 58"/>
              <p:cNvSpPr>
                <a:spLocks noChangeArrowheads="1"/>
              </p:cNvSpPr>
              <p:nvPr/>
            </p:nvSpPr>
            <p:spPr bwMode="auto">
              <a:xfrm>
                <a:off x="3691999" y="5588942"/>
                <a:ext cx="2097225" cy="1066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0165" tIns="40083" rIns="80165" bIns="40083">
                <a:spAutoFit/>
              </a:bodyPr>
              <a:lstStyle/>
              <a:p>
                <a:pPr algn="r" fontAlgn="base">
                  <a:lnSpc>
                    <a:spcPts val="1403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Shared Shelf hosted </a:t>
                </a:r>
              </a:p>
              <a:p>
                <a:pPr algn="r" fontAlgn="base">
                  <a:lnSpc>
                    <a:spcPts val="1403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collections </a:t>
                </a:r>
              </a:p>
              <a:p>
                <a:pPr algn="r" fontAlgn="base">
                  <a:lnSpc>
                    <a:spcPts val="1403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algn="r" fontAlgn="base">
                  <a:lnSpc>
                    <a:spcPts val="1403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algn="r" fontAlgn="base">
                  <a:lnSpc>
                    <a:spcPts val="1403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2" name="Group 33"/>
              <p:cNvGrpSpPr>
                <a:grpSpLocks/>
              </p:cNvGrpSpPr>
              <p:nvPr/>
            </p:nvGrpSpPr>
            <p:grpSpPr bwMode="auto">
              <a:xfrm>
                <a:off x="5086240" y="3171156"/>
                <a:ext cx="525645" cy="609750"/>
                <a:chOff x="4939093" y="3081127"/>
                <a:chExt cx="1093789" cy="996951"/>
              </a:xfrm>
              <a:noFill/>
            </p:grpSpPr>
            <p:pic>
              <p:nvPicPr>
                <p:cNvPr id="20497" name="Picture 65" descr="Untitled-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939093" y="3081127"/>
                  <a:ext cx="509587" cy="46354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498" name="Picture 65" descr="Untitled-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523293" y="3081127"/>
                  <a:ext cx="509589" cy="46354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499" name="Picture 65" descr="Untitled-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939093" y="3614529"/>
                  <a:ext cx="509589" cy="46354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500" name="Picture 65" descr="Untitled-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523293" y="3614527"/>
                  <a:ext cx="509587" cy="4635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8" name="Group 7"/>
          <p:cNvGrpSpPr/>
          <p:nvPr/>
        </p:nvGrpSpPr>
        <p:grpSpPr>
          <a:xfrm>
            <a:off x="394925" y="3955851"/>
            <a:ext cx="3892104" cy="2265011"/>
            <a:chOff x="278758" y="3925830"/>
            <a:chExt cx="3691222" cy="2151248"/>
          </a:xfrm>
        </p:grpSpPr>
        <p:sp>
          <p:nvSpPr>
            <p:cNvPr id="9221" name="Rectangle 137"/>
            <p:cNvSpPr>
              <a:spLocks noChangeArrowheads="1"/>
            </p:cNvSpPr>
            <p:nvPr/>
          </p:nvSpPr>
          <p:spPr bwMode="auto">
            <a:xfrm>
              <a:off x="278758" y="3925830"/>
              <a:ext cx="3691220" cy="2151248"/>
            </a:xfrm>
            <a:prstGeom prst="rect">
              <a:avLst/>
            </a:prstGeom>
            <a:solidFill>
              <a:srgbClr val="A1B3B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607731" y="4182493"/>
              <a:ext cx="2693040" cy="262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wrap="square" lIns="80165" tIns="40083" rIns="80165" bIns="40083">
              <a:spAutoFit/>
            </a:bodyPr>
            <a:lstStyle/>
            <a:p>
              <a:pPr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TXU Collection</a:t>
              </a:r>
              <a:endPara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" name="Rectangle 58"/>
            <p:cNvSpPr>
              <a:spLocks noChangeArrowheads="1"/>
            </p:cNvSpPr>
            <p:nvPr/>
          </p:nvSpPr>
          <p:spPr bwMode="auto">
            <a:xfrm>
              <a:off x="1782079" y="5619410"/>
              <a:ext cx="2187901" cy="24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165" tIns="40083" rIns="80165" bIns="40083">
              <a:spAutoFit/>
            </a:bodyPr>
            <a:lstStyle/>
            <a:p>
              <a:pPr algn="r"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TXU Visual Repository</a:t>
              </a:r>
              <a:endParaRPr lang="en-US" sz="1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4803" y="5021930"/>
            <a:ext cx="1716367" cy="1198927"/>
            <a:chOff x="179550" y="4893748"/>
            <a:chExt cx="2106452" cy="1202309"/>
          </a:xfrm>
        </p:grpSpPr>
        <p:sp>
          <p:nvSpPr>
            <p:cNvPr id="9224" name="Rectangle 137"/>
            <p:cNvSpPr>
              <a:spLocks noChangeArrowheads="1"/>
            </p:cNvSpPr>
            <p:nvPr/>
          </p:nvSpPr>
          <p:spPr bwMode="auto">
            <a:xfrm>
              <a:off x="266182" y="4893748"/>
              <a:ext cx="2019820" cy="1202309"/>
            </a:xfrm>
            <a:prstGeom prst="rect">
              <a:avLst/>
            </a:prstGeom>
            <a:solidFill>
              <a:srgbClr val="8DA1A2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Rectangle 58"/>
            <p:cNvSpPr>
              <a:spLocks noChangeArrowheads="1"/>
            </p:cNvSpPr>
            <p:nvPr/>
          </p:nvSpPr>
          <p:spPr bwMode="auto">
            <a:xfrm>
              <a:off x="228600" y="5064211"/>
              <a:ext cx="2015049" cy="26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lIns="80165" tIns="40083" rIns="80165" bIns="40083">
              <a:spAutoFit/>
            </a:bodyPr>
            <a:lstStyle/>
            <a:p>
              <a:pPr algn="ctr"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Private</a:t>
              </a:r>
            </a:p>
          </p:txBody>
        </p:sp>
        <p:sp>
          <p:nvSpPr>
            <p:cNvPr id="39" name="Rectangle 58"/>
            <p:cNvSpPr>
              <a:spLocks noChangeArrowheads="1"/>
            </p:cNvSpPr>
            <p:nvPr/>
          </p:nvSpPr>
          <p:spPr bwMode="auto">
            <a:xfrm>
              <a:off x="179550" y="5564760"/>
              <a:ext cx="1594395" cy="446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165" tIns="40083" rIns="80165" bIns="40083">
              <a:spAutoFit/>
            </a:bodyPr>
            <a:lstStyle/>
            <a:p>
              <a:pPr algn="r" fontAlgn="base">
                <a:lnSpc>
                  <a:spcPts val="140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Instructor Collection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304800" y="304800"/>
            <a:ext cx="9144000" cy="963057"/>
          </a:xfrm>
          <a:prstGeom prst="rect">
            <a:avLst/>
          </a:prstGeom>
        </p:spPr>
        <p:txBody>
          <a:bodyPr lIns="80115" tIns="40058" rIns="80115" bIns="40058"/>
          <a:lstStyle>
            <a:lvl1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Creating &amp; Sharing Visual Scholarly Collections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248398" y="6248403"/>
            <a:ext cx="2717084" cy="475626"/>
            <a:chOff x="6553000" y="6123543"/>
            <a:chExt cx="2155419" cy="475626"/>
          </a:xfrm>
        </p:grpSpPr>
        <p:sp>
          <p:nvSpPr>
            <p:cNvPr id="31" name="Rectangle 30"/>
            <p:cNvSpPr/>
            <p:nvPr/>
          </p:nvSpPr>
          <p:spPr>
            <a:xfrm>
              <a:off x="7157484" y="6232718"/>
              <a:ext cx="1550935" cy="366451"/>
            </a:xfrm>
            <a:prstGeom prst="rect">
              <a:avLst/>
            </a:prstGeom>
          </p:spPr>
          <p:txBody>
            <a:bodyPr lIns="80165" tIns="40083" rIns="80165" bIns="40083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Open Access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6553000" y="6123543"/>
              <a:ext cx="2086376" cy="181743"/>
            </a:xfrm>
            <a:prstGeom prst="rightArrow">
              <a:avLst/>
            </a:prstGeom>
            <a:solidFill>
              <a:srgbClr val="CCD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21166" y="6282705"/>
            <a:ext cx="5535764" cy="425939"/>
            <a:chOff x="3620490" y="6157847"/>
            <a:chExt cx="4161969" cy="425939"/>
          </a:xfrm>
        </p:grpSpPr>
        <p:sp>
          <p:nvSpPr>
            <p:cNvPr id="34" name="Rectangle 33"/>
            <p:cNvSpPr/>
            <p:nvPr/>
          </p:nvSpPr>
          <p:spPr>
            <a:xfrm>
              <a:off x="5366422" y="6217335"/>
              <a:ext cx="2416037" cy="366451"/>
            </a:xfrm>
            <a:prstGeom prst="rect">
              <a:avLst/>
            </a:prstGeom>
          </p:spPr>
          <p:txBody>
            <a:bodyPr lIns="80165" tIns="40083" rIns="80165" bIns="40083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Shared Access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20490" y="6157847"/>
              <a:ext cx="3716324" cy="91440"/>
            </a:xfrm>
            <a:prstGeom prst="rect">
              <a:avLst/>
            </a:prstGeom>
            <a:solidFill>
              <a:srgbClr val="B6C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4924" y="6282710"/>
            <a:ext cx="4405675" cy="425938"/>
            <a:chOff x="278758" y="6157848"/>
            <a:chExt cx="3965497" cy="425938"/>
          </a:xfrm>
        </p:grpSpPr>
        <p:sp>
          <p:nvSpPr>
            <p:cNvPr id="30" name="Rectangle 29"/>
            <p:cNvSpPr/>
            <p:nvPr/>
          </p:nvSpPr>
          <p:spPr>
            <a:xfrm>
              <a:off x="278760" y="6217335"/>
              <a:ext cx="3965495" cy="366451"/>
            </a:xfrm>
            <a:prstGeom prst="rect">
              <a:avLst/>
            </a:prstGeom>
          </p:spPr>
          <p:txBody>
            <a:bodyPr wrap="square" lIns="80165" tIns="40083" rIns="80165" bIns="40083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Restricted Access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78758" y="6157848"/>
              <a:ext cx="3525436" cy="91440"/>
            </a:xfrm>
            <a:prstGeom prst="rect">
              <a:avLst/>
            </a:prstGeom>
            <a:solidFill>
              <a:srgbClr val="7C95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</p:grpSp>
      <p:pic>
        <p:nvPicPr>
          <p:cNvPr id="51" name="Picture 4" descr="C:\Users\GGarcia-Fenech\Desktop\googleimag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051" y="2138573"/>
            <a:ext cx="1109339" cy="4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9" descr="Screen shot 2010-06-28 at 2.24.58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1513" y="4217566"/>
            <a:ext cx="889653" cy="763718"/>
          </a:xfrm>
          <a:prstGeom prst="rect">
            <a:avLst/>
          </a:prstGeom>
          <a:noFill/>
          <a:ln w="6350" cap="rnd">
            <a:solidFill>
              <a:srgbClr val="000000"/>
            </a:solidFill>
            <a:prstDash val="solid"/>
            <a:miter lim="800000"/>
            <a:headEnd/>
            <a:tailEnd/>
          </a:ln>
        </p:spPr>
      </p:pic>
      <p:pic>
        <p:nvPicPr>
          <p:cNvPr id="56" name="Picture 2" descr="C:\Users\chunter\AppData\Local\Microsoft\Windows\Temporary Internet Files\Content.Outlook\K3SDOK9A\ShShComms_Small_v1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3" y="1560787"/>
            <a:ext cx="2215562" cy="2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0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877354" y="6172780"/>
            <a:ext cx="2020833" cy="59309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124" tIns="40062" rIns="80124" bIns="40062" numCol="1" rtlCol="0" anchor="t" anchorCtr="0" compatLnSpc="1">
            <a:prstTxWarp prst="textNoShape">
              <a:avLst/>
            </a:prstTxWarp>
          </a:bodyPr>
          <a:lstStyle/>
          <a:p>
            <a:pPr defTabSz="8012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1017" y="304800"/>
            <a:ext cx="8421967" cy="963057"/>
          </a:xfrm>
          <a:prstGeom prst="rect">
            <a:avLst/>
          </a:prstGeom>
        </p:spPr>
        <p:txBody>
          <a:bodyPr lIns="80124" tIns="40062" rIns="80124" bIns="40062"/>
          <a:lstStyle>
            <a:lvl1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1042988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defTabSz="1042988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cs typeface="Calibri" pitchFamily="34" charset="0"/>
              </a:rPr>
              <a:t>Online Visual </a:t>
            </a:r>
            <a:r>
              <a:rPr lang="en-US" sz="2000" b="1" dirty="0" err="1">
                <a:solidFill>
                  <a:schemeClr val="tx1"/>
                </a:solidFill>
                <a:cs typeface="Calibri" pitchFamily="34" charset="0"/>
              </a:rPr>
              <a:t>Fieldnotes</a:t>
            </a:r>
            <a:r>
              <a:rPr lang="en-US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cs typeface="Calibri" pitchFamily="34" charset="0"/>
              </a:rPr>
              <a:t>Database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cs typeface="Calibri" pitchFamily="34" charset="0"/>
              </a:rPr>
              <a:t>NYU Archeology Collections</a:t>
            </a:r>
            <a:endParaRPr lang="en-US" sz="1200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6491"/>
            <a:ext cx="9144000" cy="46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676" y="5997913"/>
            <a:ext cx="8334485" cy="348855"/>
          </a:xfrm>
          <a:prstGeom prst="rect">
            <a:avLst/>
          </a:prstGeom>
          <a:noFill/>
        </p:spPr>
        <p:txBody>
          <a:bodyPr wrap="square" lIns="80124" tIns="40062" rIns="80124" bIns="40062" rtlCol="0">
            <a:spAutoFit/>
          </a:bodyPr>
          <a:lstStyle/>
          <a:p>
            <a:pPr algn="ctr" defTabSz="801455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>
                    <a:lumMod val="50000"/>
                  </a:srgbClr>
                </a:solidFill>
                <a:hlinkClick r:id="rId4"/>
              </a:rPr>
              <a:t>http://www.nyu.edu/gsas/dept/fineart/academics/abydos/abydos-cemeteries.htm</a:t>
            </a:r>
            <a:endParaRPr lang="en-US" sz="17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 Project Proposals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44759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334000"/>
            <a:ext cx="8348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http://www.library.txstate.edu/about/departments/dws/faculty-digitization.html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www.library.txstate.edu/about/departments/dws/new-faculty-digitization.html</a:t>
            </a:r>
            <a:r>
              <a:rPr lang="en-US" dirty="0" smtClean="0"/>
              <a:t>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Project Proposal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752603"/>
            <a:ext cx="32004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b="1" dirty="0" smtClean="0"/>
              <a:t>Brief Email:</a:t>
            </a:r>
            <a:br>
              <a:rPr lang="en-US" sz="2600" b="1" dirty="0" smtClean="0"/>
            </a:br>
            <a:endParaRPr lang="en-US" dirty="0" smtClean="0"/>
          </a:p>
          <a:p>
            <a:r>
              <a:rPr lang="en-US" sz="2000" dirty="0"/>
              <a:t>Project scope, </a:t>
            </a:r>
            <a:r>
              <a:rPr lang="en-US" sz="2000" dirty="0" smtClean="0"/>
              <a:t>list </a:t>
            </a:r>
            <a:r>
              <a:rPr lang="en-US" sz="2000" dirty="0"/>
              <a:t>of present material assets, rough contextual outline, statement of copyright </a:t>
            </a:r>
            <a:r>
              <a:rPr lang="en-US" sz="2000" dirty="0" smtClean="0"/>
              <a:t>ownership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/>
              <a:t>Preliminary Admonitions: </a:t>
            </a:r>
            <a:br>
              <a:rPr lang="en-US" sz="2000" dirty="0"/>
            </a:br>
            <a:r>
              <a:rPr lang="en-US" sz="2000" dirty="0"/>
              <a:t>Copyright, </a:t>
            </a:r>
            <a:r>
              <a:rPr lang="en-US" sz="2000" dirty="0" smtClean="0"/>
              <a:t>Focus </a:t>
            </a:r>
            <a:r>
              <a:rPr lang="en-US" sz="2000" dirty="0"/>
              <a:t>on Academic Research </a:t>
            </a:r>
            <a:r>
              <a:rPr lang="en-US" sz="2000" dirty="0" smtClean="0"/>
              <a:t>Projects,</a:t>
            </a:r>
            <a:r>
              <a:rPr lang="en-US" sz="2000" dirty="0"/>
              <a:t> </a:t>
            </a:r>
            <a:r>
              <a:rPr lang="en-US" sz="2000" dirty="0" smtClean="0"/>
              <a:t>Online Access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Preliminary meeting </a:t>
            </a:r>
            <a:r>
              <a:rPr lang="en-US" sz="2000" dirty="0"/>
              <a:t>to discuss or get questions </a:t>
            </a:r>
            <a:r>
              <a:rPr lang="en-US" sz="2000" dirty="0" smtClean="0"/>
              <a:t>answered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1800" dirty="0"/>
              <a:t>Ray </a:t>
            </a:r>
            <a:r>
              <a:rPr lang="en-US" sz="1800" dirty="0" smtClean="0"/>
              <a:t>Uzwyshyn: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hlinkClick r:id="rId2"/>
              </a:rPr>
              <a:t>ruzwyshyn@txstate.edu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endParaRPr lang="en-US" sz="1800" dirty="0" smtClean="0"/>
          </a:p>
        </p:txBody>
      </p:sp>
      <p:pic>
        <p:nvPicPr>
          <p:cNvPr id="1026" name="Picture 2" descr="http://www.niutoday.info/wp-content/uploads/2013/05/ose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94" y="1752600"/>
            <a:ext cx="2997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massmed.edu/PageFiles/58641/pic%20for%20hematology%20page%20ALK%20Anaplastic%20Large%20cell%20Lympho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4" y="4191002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Digitization Services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Digital Access </a:t>
            </a:r>
            <a:r>
              <a:rPr lang="en-US" dirty="0"/>
              <a:t>Services </a:t>
            </a:r>
            <a:br>
              <a:rPr lang="en-US" dirty="0"/>
            </a:br>
            <a:r>
              <a:rPr lang="en-US" sz="1700" dirty="0"/>
              <a:t>(Online Institutional Repository, ETD Submission </a:t>
            </a:r>
            <a:br>
              <a:rPr lang="en-US" sz="1700" dirty="0"/>
            </a:br>
            <a:r>
              <a:rPr lang="en-US" sz="1700" dirty="0"/>
              <a:t>&amp; Archiving, Faculty </a:t>
            </a:r>
            <a:r>
              <a:rPr lang="en-US" sz="1700" dirty="0" smtClean="0"/>
              <a:t>Publications, </a:t>
            </a:r>
            <a:r>
              <a:rPr lang="en-US" sz="1700" dirty="0"/>
              <a:t>Digital </a:t>
            </a:r>
            <a:r>
              <a:rPr lang="en-US" sz="1700" dirty="0" smtClean="0"/>
              <a:t>Projects)</a:t>
            </a:r>
            <a:endParaRPr lang="en-US" sz="1700" dirty="0"/>
          </a:p>
          <a:p>
            <a:r>
              <a:rPr lang="en-US" dirty="0" smtClean="0"/>
              <a:t>Scanning &amp; Metadata Services </a:t>
            </a:r>
            <a:br>
              <a:rPr lang="en-US" dirty="0" smtClean="0"/>
            </a:br>
            <a:r>
              <a:rPr lang="en-US" sz="1800" dirty="0" smtClean="0"/>
              <a:t>(Basic and Advanced Scanning Infrastructures, Metadata Services)</a:t>
            </a:r>
            <a:endParaRPr lang="en-US" sz="2000" dirty="0"/>
          </a:p>
          <a:p>
            <a:r>
              <a:rPr lang="en-US" dirty="0" smtClean="0"/>
              <a:t>Preservation 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/>
              <a:t>Dark Archiving, </a:t>
            </a:r>
            <a:r>
              <a:rPr lang="en-US" sz="2000" dirty="0" err="1"/>
              <a:t>Duracloud</a:t>
            </a:r>
            <a:r>
              <a:rPr lang="en-US" sz="2000" dirty="0" smtClean="0"/>
              <a:t>)</a:t>
            </a:r>
            <a:endParaRPr lang="en-US" dirty="0" smtClean="0"/>
          </a:p>
          <a:p>
            <a:r>
              <a:rPr lang="en-US" dirty="0" smtClean="0"/>
              <a:t>Upcoming Services, 2015-2016 </a:t>
            </a:r>
            <a:br>
              <a:rPr lang="en-US" dirty="0" smtClean="0"/>
            </a:br>
            <a:r>
              <a:rPr lang="en-US" sz="1800" dirty="0" smtClean="0"/>
              <a:t>(Data Management Infrastructures and Shared Shelf)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71600"/>
            <a:ext cx="1977596" cy="297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82" y="4724400"/>
            <a:ext cx="1490231" cy="140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04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Comments/Questions?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16" y="2855976"/>
            <a:ext cx="1816544" cy="171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5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76" y="274641"/>
            <a:ext cx="8851024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Faculty Research/Publications </a:t>
            </a:r>
            <a:br>
              <a:rPr lang="en-US" sz="3600" dirty="0" smtClean="0"/>
            </a:br>
            <a:r>
              <a:rPr lang="en-US" sz="3600" dirty="0" smtClean="0"/>
              <a:t>Institutional Repository</a:t>
            </a:r>
            <a:endParaRPr lang="en-US" sz="3600" dirty="0"/>
          </a:p>
        </p:txBody>
      </p:sp>
      <p:pic>
        <p:nvPicPr>
          <p:cNvPr id="9" name="Picture 3" descr="C:\Users\R_U15\Desktop\SlideforSarah\DigitalReposit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312"/>
            <a:ext cx="5879224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1734312"/>
            <a:ext cx="3048000" cy="5078279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dirty="0" smtClean="0"/>
              <a:t>Larger Idea: Free and Open </a:t>
            </a:r>
            <a:br>
              <a:rPr lang="en-US" dirty="0" smtClean="0"/>
            </a:br>
            <a:r>
              <a:rPr lang="en-US" dirty="0" smtClean="0"/>
              <a:t>Access to Scholarship and </a:t>
            </a:r>
            <a:br>
              <a:rPr lang="en-US" dirty="0" smtClean="0"/>
            </a:br>
            <a:r>
              <a:rPr lang="en-US" dirty="0" smtClean="0"/>
              <a:t>Creative Works</a:t>
            </a:r>
          </a:p>
          <a:p>
            <a:endParaRPr lang="en-US" dirty="0"/>
          </a:p>
          <a:p>
            <a:r>
              <a:rPr lang="en-US" dirty="0" smtClean="0"/>
              <a:t>Online Access &amp; Long Term </a:t>
            </a:r>
            <a:br>
              <a:rPr lang="en-US" dirty="0" smtClean="0"/>
            </a:br>
            <a:r>
              <a:rPr lang="en-US" dirty="0" smtClean="0"/>
              <a:t>Preservation</a:t>
            </a:r>
          </a:p>
          <a:p>
            <a:endParaRPr lang="en-US" dirty="0"/>
          </a:p>
          <a:p>
            <a:r>
              <a:rPr lang="en-US" dirty="0" smtClean="0"/>
              <a:t>Increasing Visibility, Accessibility of Work</a:t>
            </a:r>
          </a:p>
          <a:p>
            <a:endParaRPr lang="en-US" dirty="0"/>
          </a:p>
          <a:p>
            <a:r>
              <a:rPr lang="en-US" dirty="0" smtClean="0"/>
              <a:t>Faculty Publications, White papers, Preprints, theses, dissertations, working </a:t>
            </a:r>
            <a:r>
              <a:rPr lang="en-US" dirty="0"/>
              <a:t>projects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D-Space, MIT </a:t>
            </a:r>
            <a:r>
              <a:rPr lang="en-US" dirty="0"/>
              <a:t>Open Source Application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5486400"/>
            <a:ext cx="337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https://digital.library.txstate.edu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Faculty Research Papers</a:t>
            </a:r>
            <a:br>
              <a:rPr lang="en-US" dirty="0" smtClean="0"/>
            </a:br>
            <a:r>
              <a:rPr lang="en-US" dirty="0" smtClean="0"/>
              <a:t>(Institutional  Repository, </a:t>
            </a:r>
            <a:r>
              <a:rPr lang="en-US" dirty="0" err="1" smtClean="0"/>
              <a:t>DSpace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099" name="Picture 3" descr="C:\Users\R_U15\Desktop\DspaceSelfSubmis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305800" cy="36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98931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Self Submission Process</a:t>
            </a:r>
            <a:r>
              <a:rPr lang="en-US" dirty="0" smtClean="0"/>
              <a:t>, Help: </a:t>
            </a:r>
            <a:r>
              <a:rPr lang="en-US" dirty="0" smtClean="0">
                <a:hlinkClick r:id="rId4"/>
              </a:rPr>
              <a:t>Jeanne Hazzard</a:t>
            </a:r>
            <a:r>
              <a:rPr lang="en-US" dirty="0" smtClean="0"/>
              <a:t>, Digital Collections Librarian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13248" y="1981200"/>
            <a:ext cx="337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https://digital.library.txstate.edu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43" y="228603"/>
            <a:ext cx="8229600" cy="76199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Faculty Publications - Physics</a:t>
            </a:r>
            <a:endParaRPr lang="en-US" dirty="0"/>
          </a:p>
        </p:txBody>
      </p:sp>
      <p:pic>
        <p:nvPicPr>
          <p:cNvPr id="2050" name="Picture 2" descr="C:\Users\R_U15\Desktop\boro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46137"/>
            <a:ext cx="5898125" cy="601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5999"/>
            <a:ext cx="36576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06687"/>
            <a:ext cx="36576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06" y="3611561"/>
            <a:ext cx="3657600" cy="80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6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_U15\Desktop\bor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697663" cy="64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36576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0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29400" y="1219200"/>
            <a:ext cx="24997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Dublin Core</a:t>
            </a:r>
            <a:br>
              <a:rPr lang="en-US" dirty="0" smtClean="0"/>
            </a:br>
            <a:r>
              <a:rPr lang="en-US" dirty="0" smtClean="0"/>
              <a:t>Metadata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Access Points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err="1"/>
              <a:t>Findability</a:t>
            </a:r>
            <a:endParaRPr lang="en-US" b="1" dirty="0"/>
          </a:p>
          <a:p>
            <a:pPr algn="ctr"/>
            <a:endParaRPr lang="en-US" b="1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Search Engine Optimization (SEO)</a:t>
            </a:r>
            <a:endParaRPr lang="en-US" b="1" dirty="0"/>
          </a:p>
        </p:txBody>
      </p:sp>
      <p:pic>
        <p:nvPicPr>
          <p:cNvPr id="4098" name="Picture 2" descr="C:\Users\R_U15\Desktop\Boro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7743"/>
            <a:ext cx="6448425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7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_U15\Desktop\athermalannea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408432"/>
            <a:ext cx="7507287" cy="58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752600" y="448056"/>
            <a:ext cx="3200400" cy="4572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00200" y="1524000"/>
            <a:ext cx="3200400" cy="4572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47800" y="4477512"/>
            <a:ext cx="3200400" cy="4572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82849" y="4308086"/>
            <a:ext cx="1481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#2 of 105,000</a:t>
            </a:r>
            <a:br>
              <a:rPr lang="en-US" b="1" dirty="0" smtClean="0"/>
            </a:br>
            <a:r>
              <a:rPr lang="en-US" b="1" dirty="0" smtClean="0"/>
              <a:t>Immediately</a:t>
            </a:r>
            <a:br>
              <a:rPr lang="en-US" b="1" dirty="0" smtClean="0"/>
            </a:br>
            <a:r>
              <a:rPr lang="en-US" b="1" dirty="0" smtClean="0"/>
              <a:t>Available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29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5_25_Meta LBi_19">
  <a:themeElements>
    <a:clrScheme name="">
      <a:dk1>
        <a:srgbClr val="000000"/>
      </a:dk1>
      <a:lt1>
        <a:srgbClr val="FFFFFF"/>
      </a:lt1>
      <a:dk2>
        <a:srgbClr val="000000"/>
      </a:dk2>
      <a:lt2>
        <a:srgbClr val="D3E0E0"/>
      </a:lt2>
      <a:accent1>
        <a:srgbClr val="FF8319"/>
      </a:accent1>
      <a:accent2>
        <a:srgbClr val="F1001C"/>
      </a:accent2>
      <a:accent3>
        <a:srgbClr val="FFFFFF"/>
      </a:accent3>
      <a:accent4>
        <a:srgbClr val="000000"/>
      </a:accent4>
      <a:accent5>
        <a:srgbClr val="FFC1AB"/>
      </a:accent5>
      <a:accent6>
        <a:srgbClr val="DA0018"/>
      </a:accent6>
      <a:hlink>
        <a:srgbClr val="908178"/>
      </a:hlink>
      <a:folHlink>
        <a:srgbClr val="BAB0A6"/>
      </a:folHlink>
    </a:clrScheme>
    <a:fontScheme name="25_25_Meta LBi_19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0C0C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0C0C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25_25_Meta LBi_19 1">
        <a:dk1>
          <a:srgbClr val="000000"/>
        </a:dk1>
        <a:lt1>
          <a:srgbClr val="FFFFFF"/>
        </a:lt1>
        <a:dk2>
          <a:srgbClr val="000000"/>
        </a:dk2>
        <a:lt2>
          <a:srgbClr val="D3E0E0"/>
        </a:lt2>
        <a:accent1>
          <a:srgbClr val="FF8319"/>
        </a:accent1>
        <a:accent2>
          <a:srgbClr val="F1001C"/>
        </a:accent2>
        <a:accent3>
          <a:srgbClr val="FFFFFF"/>
        </a:accent3>
        <a:accent4>
          <a:srgbClr val="000000"/>
        </a:accent4>
        <a:accent5>
          <a:srgbClr val="FFC1AB"/>
        </a:accent5>
        <a:accent6>
          <a:srgbClr val="DA0018"/>
        </a:accent6>
        <a:hlink>
          <a:srgbClr val="908178"/>
        </a:hlink>
        <a:folHlink>
          <a:srgbClr val="BAB1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6_25_Meta LBi_19">
  <a:themeElements>
    <a:clrScheme name="">
      <a:dk1>
        <a:srgbClr val="000000"/>
      </a:dk1>
      <a:lt1>
        <a:srgbClr val="FFFFFF"/>
      </a:lt1>
      <a:dk2>
        <a:srgbClr val="000000"/>
      </a:dk2>
      <a:lt2>
        <a:srgbClr val="D3E0E0"/>
      </a:lt2>
      <a:accent1>
        <a:srgbClr val="FF8319"/>
      </a:accent1>
      <a:accent2>
        <a:srgbClr val="F1001C"/>
      </a:accent2>
      <a:accent3>
        <a:srgbClr val="FFFFFF"/>
      </a:accent3>
      <a:accent4>
        <a:srgbClr val="000000"/>
      </a:accent4>
      <a:accent5>
        <a:srgbClr val="FFC1AB"/>
      </a:accent5>
      <a:accent6>
        <a:srgbClr val="DA0018"/>
      </a:accent6>
      <a:hlink>
        <a:srgbClr val="908178"/>
      </a:hlink>
      <a:folHlink>
        <a:srgbClr val="BAB0A6"/>
      </a:folHlink>
    </a:clrScheme>
    <a:fontScheme name="25_25_Meta LBi_19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0C0C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0C0C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25_25_Meta LBi_19 1">
        <a:dk1>
          <a:srgbClr val="000000"/>
        </a:dk1>
        <a:lt1>
          <a:srgbClr val="FFFFFF"/>
        </a:lt1>
        <a:dk2>
          <a:srgbClr val="000000"/>
        </a:dk2>
        <a:lt2>
          <a:srgbClr val="D3E0E0"/>
        </a:lt2>
        <a:accent1>
          <a:srgbClr val="FF8319"/>
        </a:accent1>
        <a:accent2>
          <a:srgbClr val="F1001C"/>
        </a:accent2>
        <a:accent3>
          <a:srgbClr val="FFFFFF"/>
        </a:accent3>
        <a:accent4>
          <a:srgbClr val="000000"/>
        </a:accent4>
        <a:accent5>
          <a:srgbClr val="FFC1AB"/>
        </a:accent5>
        <a:accent6>
          <a:srgbClr val="DA0018"/>
        </a:accent6>
        <a:hlink>
          <a:srgbClr val="908178"/>
        </a:hlink>
        <a:folHlink>
          <a:srgbClr val="BAB1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370</Words>
  <Application>Microsoft Office PowerPoint</Application>
  <PresentationFormat>On-screen Show (4:3)</PresentationFormat>
  <Paragraphs>137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25_25_Meta LBi_19</vt:lpstr>
      <vt:lpstr>26_25_Meta LBi_19</vt:lpstr>
      <vt:lpstr>1_Office Theme</vt:lpstr>
      <vt:lpstr>Texas State University Libraries Faculty Digitization Services Overview</vt:lpstr>
      <vt:lpstr>Digitization Services for Faculty Alkek Library &amp; Virtual (From your Desk!)</vt:lpstr>
      <vt:lpstr>Digitization Services Overview</vt:lpstr>
      <vt:lpstr>Faculty Research/Publications  Institutional Repository</vt:lpstr>
      <vt:lpstr>Faculty Research Papers (Institutional  Repository, DSpace)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Metadata Services</vt:lpstr>
      <vt:lpstr>Scanning &amp;Digitization Services</vt:lpstr>
      <vt:lpstr>The Digitization Lifecycle and Projects</vt:lpstr>
      <vt:lpstr>Supervising Graduate Students? Online Thesis/Dissertation Repository</vt:lpstr>
      <vt:lpstr>PowerPoint Presentation</vt:lpstr>
      <vt:lpstr>PowerPoint Presentation</vt:lpstr>
      <vt:lpstr>PowerPoint Presentation</vt:lpstr>
      <vt:lpstr>Network Connections/Alt-Metrics</vt:lpstr>
      <vt:lpstr>Upcoming Possibilities  (2015 - 2016)</vt:lpstr>
      <vt:lpstr>Data Management Repository</vt:lpstr>
      <vt:lpstr>DMP Repository Infrastructure Investigation Office of Sponsored Research/VPIT Special Projects/Library </vt:lpstr>
      <vt:lpstr>PowerPoint Presentation</vt:lpstr>
      <vt:lpstr>PowerPoint Presentation</vt:lpstr>
      <vt:lpstr>PowerPoint Presentation</vt:lpstr>
      <vt:lpstr>Larger Project Proposals</vt:lpstr>
      <vt:lpstr>Faculty Project Proposal Process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86</cp:revision>
  <dcterms:created xsi:type="dcterms:W3CDTF">2014-09-09T21:18:54Z</dcterms:created>
  <dcterms:modified xsi:type="dcterms:W3CDTF">2014-09-26T20:15:50Z</dcterms:modified>
</cp:coreProperties>
</file>