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2" r:id="rId4"/>
    <p:sldId id="28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63" r:id="rId14"/>
    <p:sldId id="268" r:id="rId15"/>
    <p:sldId id="277" r:id="rId16"/>
    <p:sldId id="278" r:id="rId17"/>
    <p:sldId id="269" r:id="rId18"/>
    <p:sldId id="280" r:id="rId19"/>
    <p:sldId id="286" r:id="rId20"/>
    <p:sldId id="271" r:id="rId21"/>
    <p:sldId id="273" r:id="rId22"/>
    <p:sldId id="275" r:id="rId23"/>
    <p:sldId id="272" r:id="rId24"/>
    <p:sldId id="298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C2CFA3-1209-46BE-93F6-9F85D44FCA01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C7FFA1-0353-4923-831B-33A2F119FC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zjf-y_ZFLM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JwTwa46Bhc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koHd01G3GI" TargetMode="External"/><Relationship Id="rId5" Type="http://schemas.openxmlformats.org/officeDocument/2006/relationships/hyperlink" Target="https://www.youtube.com/watch?v=Okr78MUrImI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andra.harvard.edu/blog/node/43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b.ncsu.edu/huntlibrary/technology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magazine.com/higher/article/2013/01/university-illinois-chicago-virtual-realitys-cave-pionee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gsuVicT3F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crl.ala.org/techconnect/?p=2340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docid=gQ93iDCPxCwDJM&amp;tbnid=y-Dd8yQSeUZKRM:&amp;ved=0CAUQjRw&amp;url=http://www.inthelibrarywiththeleadpipe.org/2013/the-library-as-incubator-project-wants-you-to-look-at-programming-as-collection-development/&amp;ei=3HLiU_HaGqSk8QGvnYCYAw&amp;bvm=bv.72197243,d.b2U&amp;psig=AFQjCNHfZkRH5882PeXPhIgLE2ZVnHrBqQ&amp;ust=14074357283076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GFQ23DaDyB_RFM&amp;tbnid=VHqnu65aSCUUvM:&amp;ved=0CAUQjRw&amp;url=http://www.acohen.com/blog/?cat%3D5&amp;ei=Y3PiU9PZE7Gn8QGhyICIBw&amp;bvm=bv.72197243,d.aWw&amp;psig=AFQjCNGxSyWg8y7w7cMvbzIquDHRFeO5VQ&amp;ust=1407435964560921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://library-maker-culture.weebly.com/makerspaces-in-libraries.html" TargetMode="External"/><Relationship Id="rId4" Type="http://schemas.openxmlformats.org/officeDocument/2006/relationships/hyperlink" Target="http://www.google.com/url?sa=i&amp;rct=j&amp;q=&amp;esrc=s&amp;source=images&amp;cd=&amp;cad=rja&amp;uact=8&amp;docid=gQ93iDCPxCwDJM&amp;tbnid=y-Dd8yQSeUZKRM:&amp;ved=0CAUQjRw&amp;url=http://collegeofsanmateolibrary.blogspot.com/2013/05/may-makerspace-events.html&amp;ei=HnPiU__5Gobt8QGq0YDYBg&amp;bvm=bv.72197243,d.b2U&amp;psig=AFQjCNHfZkRH5882PeXPhIgLE2ZVnHrBqQ&amp;ust=1407435728307699" TargetMode="External"/><Relationship Id="rId9" Type="http://schemas.openxmlformats.org/officeDocument/2006/relationships/hyperlink" Target="http://oedb.org/ilibrarian/a-librarians-guide-to-makerspac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state.edu/dept/ncs/lifeatosu/2014/new-3-d-printer-draws-crowds-at-osus-valley-library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m3d.dc.umich.edu/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musing/id694382407?ls=1&amp;mt=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docid=dBorrB7crGLsCM&amp;tbnid=Nblk7WAynsqurM:&amp;ved=0CAUQjRw&amp;url=http://www.dqindia.com/dataquest/news/198330/cisco-launches-network-convergence-power-internet-everything&amp;ei=C33iU9abL6af8AGe2IC4BQ&amp;bvm=bv.72197243,d.b2U&amp;psig=AFQjCNHU_c-xDmHGKZDbaYmenfY5Ek79iQ&amp;ust=14074382996328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docid=YQv5vA1ZDYmZZM&amp;tbnid=CR5P103man9gUM:&amp;ved=0CAUQjRw&amp;url=http://www.hammonds.gi/digital-signage&amp;ei=p5riU-c_tP7wAcvngegB&amp;bvm=bv.72197243,d.b2U&amp;psig=AFQjCNGPHXb7QgrBPJgrzbDWjUaXX2LQKA&amp;ust=14074459578261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hyperlink" Target="http://www.google.com/url?sa=i&amp;rct=j&amp;q=&amp;esrc=s&amp;source=images&amp;cd=&amp;cad=rja&amp;uact=8&amp;docid=-eMt43dIKyiJYM&amp;tbnid=R3xozZZ19tROEM:&amp;ved=0CAUQjRw&amp;url=http://www.higheredtechdecisions.com/article/ncsu_hunt_librarys_technology_sandbox_brings_a_v_and_it_together&amp;ei=e6zjU7akKOW48gGKqICgBw&amp;bvm=bv.72676100,d.aWw&amp;psig=AFQjCNFbN90jcPZaLFlZ79qTwUFCZWONqA&amp;ust=1407516114217326" TargetMode="External"/><Relationship Id="rId2" Type="http://schemas.openxmlformats.org/officeDocument/2006/relationships/hyperlink" Target="http://www.google.com/url?sa=i&amp;rct=j&amp;q=&amp;esrc=s&amp;source=images&amp;cd=&amp;cad=rja&amp;uact=8&amp;docid=AC1laojqgqluBM&amp;tbnid=BNcjT84OPj3WqM:&amp;ved=0CAUQjRw&amp;url=http://www.aprilelanza.com/new-gallery-1/&amp;ei=eoniU8KVNaWa8gHmxYGYBA&amp;bvm=bv.72197243,d.b2U&amp;psig=AFQjCNHPSsIv0xz6xASd8Bu-fzynf3jZyw&amp;ust=14074415611426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Zr_ivgCI9VU?t=22m18s" TargetMode="External"/><Relationship Id="rId5" Type="http://schemas.openxmlformats.org/officeDocument/2006/relationships/hyperlink" Target="https://www.youtube.com/watch?v=vUBhfJ6uHZA" TargetMode="External"/><Relationship Id="rId4" Type="http://schemas.openxmlformats.org/officeDocument/2006/relationships/hyperlink" Target="https://www.youtube.com/watch?v=scyQPk6n0xA&amp;list=PLS0FrjS9dbUYoF7P6xeWxjf9jAe4Zo7ky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uBTD7xH0T5g?t=61s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youtu.be/BZEH12P5CU8?t=20s" TargetMode="External"/><Relationship Id="rId2" Type="http://schemas.openxmlformats.org/officeDocument/2006/relationships/hyperlink" Target="http://www.google.com/url?sa=i&amp;rct=j&amp;q=&amp;esrc=s&amp;source=images&amp;cd=&amp;cad=rja&amp;uact=8&amp;docid=PZtinjD0isLkMM&amp;tbnid=Tw_y08GnbFERKM:&amp;ved=0CAUQjRw&amp;url=http://cowork.rs/the-space/&amp;ei=4IDiU432NYLC8AHv7oHwBQ&amp;psig=AFQjCNEFC6V5z2FZ-jxnwkpJVONtFBAmJQ&amp;ust=14074393517540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vNsXOQU1ORY?t=21s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&amp;esrc=s&amp;source=images&amp;cd=&amp;cad=rja&amp;uact=8&amp;docid=34wxuoThEXl6rM&amp;tbnid=GrVEyHeMf8hXOM:&amp;ved=0CAUQjRw&amp;url=http://www.gensleron.com/work/2013/6/26/rebalancing-the-workplacea-preview-of-the-2013-us-workplace.html&amp;ei=toHiU5jTN-HJ8AG6-oHgBQ&amp;psig=AFQjCNGdA_9jrSCu-XUqxO6Joc44gptiEQ&amp;ust=140743956912666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018" y="1600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/>
              </a:rPr>
              <a:t>New </a:t>
            </a:r>
            <a:r>
              <a:rPr lang="en-US" sz="4000" smtClean="0">
                <a:effectLst/>
              </a:rPr>
              <a:t>Millenia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Academic Research Library </a:t>
            </a:r>
            <a:r>
              <a:rPr lang="en-US" sz="2700" dirty="0" smtClean="0">
                <a:effectLst/>
              </a:rPr>
              <a:t>Technology/Budgetary Considerations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2200" dirty="0" smtClean="0">
                <a:effectLst/>
              </a:rPr>
              <a:t>(Texas State University, 2014)</a:t>
            </a:r>
            <a:br>
              <a:rPr lang="en-US" sz="2200" dirty="0" smtClean="0">
                <a:effectLst/>
              </a:rPr>
            </a:br>
            <a:endParaRPr lang="en-US" sz="2200" dirty="0"/>
          </a:p>
        </p:txBody>
      </p:sp>
      <p:pic>
        <p:nvPicPr>
          <p:cNvPr id="1026" name="Picture 2" descr="https://txstateu.files.wordpress.com/2013/02/alkek-at-night-from-lbj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590800" cy="18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638800"/>
            <a:ext cx="321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Ray Uzwyshyn, Ph.D. MBA MLIS</a:t>
            </a:r>
            <a:br>
              <a:rPr lang="en-US" sz="1200" dirty="0" smtClean="0"/>
            </a:br>
            <a:r>
              <a:rPr lang="en-US" sz="1200" dirty="0" smtClean="0"/>
              <a:t>Director, Collections and Digital Services</a:t>
            </a:r>
            <a:br>
              <a:rPr lang="en-US" sz="1200" dirty="0" smtClean="0"/>
            </a:br>
            <a:r>
              <a:rPr lang="en-US" sz="1200" dirty="0" smtClean="0"/>
              <a:t>Texas State University Libraries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61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Report (ALA)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Technology: Fast Moving and Disruptive, Budgets Must Flexibly Allow for this</a:t>
            </a:r>
          </a:p>
          <a:p>
            <a:r>
              <a:rPr lang="en-US" dirty="0" smtClean="0"/>
              <a:t>Information Institutions: </a:t>
            </a:r>
            <a:r>
              <a:rPr lang="en-US" dirty="0" err="1" smtClean="0"/>
              <a:t>Budgetarily</a:t>
            </a:r>
            <a:r>
              <a:rPr lang="en-US" dirty="0" smtClean="0"/>
              <a:t> Navigating Changing Ground, Changing Materials Budget of Library  of 20</a:t>
            </a:r>
            <a:r>
              <a:rPr lang="en-US" baseline="30000" dirty="0" smtClean="0"/>
              <a:t>th</a:t>
            </a:r>
            <a:r>
              <a:rPr lang="en-US" dirty="0" smtClean="0"/>
              <a:t> Century as Content Centered</a:t>
            </a:r>
          </a:p>
          <a:p>
            <a:r>
              <a:rPr lang="en-US" dirty="0" smtClean="0"/>
              <a:t>Information Use and Consumption: Scholarly Generational Shift from old (paper based) to new Media budgetary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3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Budgetary Implications for Library Technology Adoption</a:t>
            </a:r>
            <a:endParaRPr lang="en-US" dirty="0"/>
          </a:p>
        </p:txBody>
      </p:sp>
      <p:pic>
        <p:nvPicPr>
          <p:cNvPr id="4098" name="Picture 2" descr="LibraryLeader-Infographic_12_5_13_F2a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399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9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Budgetary Trends (ALA)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Information Use and Consumption Trends</a:t>
            </a:r>
          </a:p>
          <a:p>
            <a:r>
              <a:rPr lang="en-US" dirty="0" smtClean="0"/>
              <a:t> Increasing Connectivity</a:t>
            </a:r>
          </a:p>
          <a:p>
            <a:r>
              <a:rPr lang="en-US" dirty="0" smtClean="0"/>
              <a:t> Integration of Physical/Digital Life</a:t>
            </a:r>
          </a:p>
          <a:p>
            <a:r>
              <a:rPr lang="en-US" dirty="0" smtClean="0"/>
              <a:t> Overlap of Old and New (Demographic Differences in Media)</a:t>
            </a:r>
          </a:p>
          <a:p>
            <a:r>
              <a:rPr lang="en-US" dirty="0" smtClean="0"/>
              <a:t> Physical Space Paradigm/Budgetary Shift to Learning Commons should also be reflected in Budgetary Content Shift of Materials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7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4000" dirty="0" smtClean="0">
                <a:effectLst/>
              </a:rPr>
              <a:t>New Academic Library Budgetary</a:t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Technology Considerations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pic>
        <p:nvPicPr>
          <p:cNvPr id="9218" name="Picture 2" descr="https://encrypted-tbn2.gstatic.com/images?q=tbn:ANd9GcTIE8g3DFuQOr7LWvBepsBP8lAU_SuRD4p5wv2pLMgdc1Z6MT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7639"/>
            <a:ext cx="198120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static.com/images?q=tbn:ANd9GcQnHXeheql6MVcITUjXq0fy27K1fvtzGJ23NX8MTLiZ8rxdW1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07639"/>
            <a:ext cx="2183518" cy="14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5964" y="5943600"/>
            <a:ext cx="3562299" cy="59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/>
              <a:t>Electrical and Connectivity Needs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Visualization Technologies</a:t>
            </a:r>
            <a:br>
              <a:rPr lang="en-US" dirty="0" smtClean="0"/>
            </a:br>
            <a:r>
              <a:rPr lang="en-US" sz="2000" dirty="0" smtClean="0"/>
              <a:t>Wider definitions </a:t>
            </a:r>
            <a:r>
              <a:rPr lang="en-US" sz="2000" dirty="0"/>
              <a:t>of </a:t>
            </a:r>
            <a:r>
              <a:rPr lang="en-US" sz="2000" dirty="0" smtClean="0"/>
              <a:t>computing &amp; digital literacy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28800"/>
            <a:ext cx="3971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0590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1817255"/>
            <a:ext cx="322474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071765"/>
            <a:ext cx="3746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Hunt Library NCSU</a:t>
            </a:r>
            <a:r>
              <a:rPr lang="en-US" sz="1600" dirty="0" smtClean="0"/>
              <a:t> (video)</a:t>
            </a:r>
            <a:br>
              <a:rPr lang="en-US" sz="1600" dirty="0" smtClean="0"/>
            </a:br>
            <a:r>
              <a:rPr lang="en-US" sz="1600" dirty="0">
                <a:hlinkClick r:id="rId6"/>
              </a:rPr>
              <a:t>Rice</a:t>
            </a:r>
            <a:r>
              <a:rPr lang="en-US" sz="1600" dirty="0"/>
              <a:t> (video, rationale, science)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UT Austin</a:t>
            </a:r>
            <a:r>
              <a:rPr lang="en-US" sz="1600" dirty="0" smtClean="0"/>
              <a:t> (video, humanities)</a:t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Deloitte University</a:t>
            </a:r>
            <a:r>
              <a:rPr lang="en-US" sz="1600" dirty="0" smtClean="0"/>
              <a:t> (video, business)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86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Visualization Walls </a:t>
            </a:r>
            <a:r>
              <a:rPr lang="en-US" dirty="0"/>
              <a:t>(</a:t>
            </a:r>
            <a:r>
              <a:rPr lang="en-US" dirty="0" err="1"/>
              <a:t>VizWall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tellar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505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488322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Brown University Rockefeller Library</a:t>
            </a:r>
            <a:r>
              <a:rPr lang="en-US" sz="1400" dirty="0" smtClean="0"/>
              <a:t> (article)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25232"/>
            <a:ext cx="3304639" cy="2478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502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NCSU Hunt Library</a:t>
            </a:r>
            <a:r>
              <a:rPr lang="en-US" dirty="0" smtClean="0"/>
              <a:t> (infrastructure link)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3D Immersive &amp; Interactive Environments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45707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476393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University of Chicago CAVE</a:t>
            </a:r>
            <a:r>
              <a:rPr lang="en-US" dirty="0" smtClean="0"/>
              <a:t> (article and video)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41735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John Hopkins Libraries Brody Learning Commons </a:t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Display Wall</a:t>
            </a:r>
            <a:r>
              <a:rPr lang="en-US" dirty="0" smtClean="0"/>
              <a:t> (video)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Library Maker Spaces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RQXFhgYGBcYGBsaGBsZHBgXHBwaGBocHCggGBooHR0cITEhJSksLi4uFx8zODMsNygtLisBCgoKDg0OGhAQGiwkHyQvNywsLCw0LCwsLCwsLDQsLCwsLCwsLCwsLCwsLCwsLCwsLCwsLCwsLCwsLCwsLCwsLP/AABEIAOEA4QMBIgACEQEDEQH/xAAbAAABBQEBAAAAAAAAAAAAAAAEAgMFBgcAAf/EAE4QAAEDAgMDCAUHBwoFBQAAAAECAxEAIQQSMQVBUQYTImFxgZGhMrHB0fAHFCNCUrLhFUNykpPS8SQzU1RiY3OCg6IWdLPC4iU0hKPD/8QAGQEAAwEBAQAAAAAAAAAAAAAAAQIDAAQF/8QALxEAAgIBAgQEBQQDAQAAAAAAAAECEQMSIQQxQVETImFxMlKRobEUgcHhQmLwM//aAAwDAQACEQMRAD8Az4JpaU0sIpaUVM6BsIr0Ip7JXFFAIlKaWE0tKKcDdLY1DeSnQinEt04G6VsZIaSilJRT6GqdS3SthoHS1TiW6fDVOBuhYRlLdK5qikNU5zVCzAgapPN0fzVeBmtZrAC3TSmqk1MU0pmimYilNUgs1JqZpos01gojlM0hTdSJapot0dQKAebpJRRy2qaUimsDQCpNIKKNW3SC3TJi0B83XZaIKK8CKNgoZyDh515T+WurWGj1LdOBFeodT9pPiKeQtPEeIpWbYa5uveaooAcR41wSKWwjCG6cCKJS3S0tUrY1DCG6fS3TqGqfQ1SNhB0N08G6JQ1408lmhZrBg3TgaotDNOoYoAsFbapxLNGIYpYaog1AXM14GqkA1XczRoGoji1TRaqVU1TZZo0bURK2aaLVSi2KbU1WGTIzmqaU1UmpmmVNUA2RxaptTVSJaptbdGzEYWqbLVSJappTdMmCiP5qvC1RoapCm6NgoDydldRnN9ngK6jZqKds/Dha0pJgFQFus1ZP+FkfbV5e6ozkowF4vDpOinmgewuIB9dbhtzkph28O6tCVBSUyJUTvG41fMp84s5YTgmlJczJf+E0W6avAU6rkYmSA6bH7I/eq+7U2QhDGGcSDmcRKrzeEmw3ammMTh4cPd5gVxTzZY9TpjHHLoU5HIYm4xH+z/zp1PIJzdif9h/fq/sbPBaSqTJUAY/SinEYEfaV4/hW8bN3/AjUCgDkI+NMV5KH/dUPsXYz+ILgS+U82rKZUu9zpHZWsuYUCOkry91U7kFh0leMKiRDoAiJ9NdUhlyaZNiNR2Iv/hDGjTEj9o4PZShyWx40xCf2jntTWisbOzLCAoiQSLToLC1Or2StJgkju1/CgsuVq6D5O5nA5O7SGj6f1z+5SxsLag/Oo/X96K0z8jqzEBYsJ079xpCdnL3EHxpvEn2QLj3M6Gytqj84nxR7UUFthe0sMjO6sBOYJkc2bkE6Zeo1quHwDigSIgEjvH8aqXypYZScGmY/nk6H+w5VMc3KSTit/QWVdytOO7VT9RarAylCFC4nUCkjH7UH5pw/6Q91bKxydVkT9IPRH1TwHXSfyIoLy50+iVTB4gU2t/IjbdzG/wAqbT/oHP2B91e/lLaf9Xc/YKraU7DWPrJ86c/JLn2k+furOb+RA/cwtzbe0BqwodrKx7aS3tnHqUEhgyTA+iWPMm1bRjtgukpVKIRmJueHZ1V35McypV0YIB1O/upHkfyDPZfEYtg9s411SktspWUekAg2uRfpcQfCnzido78Kf1FfvVN/JphlKfxmWLKTMnipyrs/hFjUC/X+FLlyKMtKijRl6mUrx2OGuFP7Nfvple0sYNcKr9m5WpuYVefJllUTY28aHewbg+p/uFR/UL5UOn/sZgrauK/qyv2bnupJ2rif6sv9Rz3VoSDeIPl76kWkn7Jt2Ur4mK/xQ+l/MZKvbziVZVMwrgcwN9LETTqtqvb8Msdyv3aM5ZdLabf+gP8Aea0lVPlzqEYvTzQsVJtqzKfys7/V1f7v3a6tPrql+sXyfcfRLuZHyXcy4lpW8ONkdocRFbSOUKn2XGlASUkZoyntI0PlWI7CP8oa/wAVv/qJrTnMTkJCSZ4G4PfrXfxEmmc8IKS5blqwOIQr5s28EwhJtIMwEiT1THjTnKVhBdlESYnTWo/ZyQ4wFEAqTmIMjokp3T1GicSgF08QZ8k37r1x5Y+Wxoy81IWwn+To/TH369SjfT+FT9Aj9Ifep0t1m9l7A7gTw0mq58lTTRdxvOf0pif0l+dWfFp0qj8gD9PjR/fH77lUg/LL9jMvWGVleBBP1gD3VMsqKkxIKgPDs4WqKDSUls8cxJJB3UXgbE3BKj5VsUq2ZPJvuPYVpCVAbyk+o608khEiRe3rHhTKUkKCTFs0dmVRvvrmE3jKDreY+OzqqyRNhey0iFp1TnV2Hsqh/LDHzQADR9N+PQc9tXJgmFEWGczwvGlUz5XcvzJMa8+Lbv5t7Snx/FEZmjYHFJUlMfZG7qr0n6b/AEz94UjD4cBAJhJgXFq50w6ZMANEk/5qwVY2dpDPABjfaD57qdTtBJUkCTm9fA/G6qwMQYzXk9e4nSpZW00pR0ZKzFiNNJvEUqmmM00TGJ9BX6J9RoNp9JQlGqkoSSOAgXqCRygUHSwQCC2pW+ReNdIuLa3p7C4spXmjcE+AAqc8seRnBtGf/JODzmMI4tzP+qdavuIcmx7Zqi/I8CpOLP2izfucNXnEKI6KSb6jrqeevEd/9sBK2IyEukTB5qLzOpMjiaicXhiDGbS/HXXs/jUgwol6VkkhNp4zaajsfiiVKHfuBiNPA1zyqykU7HcIw0FBSSkkaA9UdI6x2RuNGhjolZ1INp3R52qvMtq1APd7asOAJyHNuFu/fUpPcZxa3syLlOn/ANUbHWx94GtFUaoPKMTtlA/vMMPJB9tX99MVXifhx+xSHNjNdSa6uUqY7sgw+1/iN/fTWm4xMqI4EACN1zr2msw2b/Ot/wCIj7ya1d9ErPb7K9ni+aObCeYTFOtAQ2FIBkEki/NxqB2/AqRxW2HC4fokzIIOY2MD+zXiFmAndEgdeQX9VOYPHIelaQRBi4EyAOHbXJKqH9aJdsnmU7rjxzU8EL+0PCkpP0Q7R96iEUVGyVgeJSq0me6qHyF/9xjv8X/vdrQMadO+sz2ASk7RUCU9NVxu6TulVivLL9jGgEm2k8AOrq30bhcM4YMpTGkzPhWdbJeOZtS8S7BXlKQ4c1wSDYkwbiwq8YDGYcAlOJMCQc6wYvMXMzr4Gpul1/JGWSXy/gnGy8pQJyCEkTe9jrevA+oa5D2lUUNhMenOQHM1l6wBZCjI46bq8wj3OTIngRHf2dlPqdcwRlfQOweIWM0ZCMx1kT2W0qkfLC2U4NsnLBfGhn8091CrrgHBCr/WMfHdVN+Whc4Jr/mB/wBF6rYZedBkW/aO0VEZCALiYkzod9BbRx5dUCRECLb7zStoemfi1CAVCUmy0UqPAiltklWk08y3NqOw+zlRni1Kr6DMp+zG1qx76S4rm2cpCZF1LTfOYuBu7BVmItUJsK+Kxq7TzqUE8cgI76l8U8EpUT9k+qlybyGexTPkZJDOIVuzNeIQqr8y5lE5QbazB1rNvkqxSUMuhRN1pjuTV6a2u0bZ8pA3iJ7PCKfiE3ldElHynq3cqlHLqLd81EurHTkAlVv4U/tLGttiXHAmdJmaFfIOhBBvXNJNblopBOzHiOihIK1GQSRYD8b7u+plx9eU5hFoNxr1CqsyqFA9dWBTkIPSmeo69XxuFSbbBKKTMq2sZ22P8ZjybbrQsXWd4q+2p/vk+TSa0B9VdHEr4PYaHN+4LFdSZrq5SpjuBP0iP00feFays9I9o9VZLhPTT+kn1itbcTv+NK9niuaOXDyHw+QpMX6N/wBUUDyexGV59qPzhPs9lGuMJUBIm3sqJwigjHOJCbETvkWF4iYM69dctbFo8mXcK+iHaPvUUhXZQKT9EO0feotNUSOdg21cUlAClqCRxJgeNZ9yUKXHMa2VpSFuEpJUBMqXoSb7vGrVy2dhi17p+8Ko3JZhs4h5DoIlUJIsAoKV6XDTxEb6pFeWQLRcsNyU5p1BViADnggKiOiT3Hh40UxybUHAvnkqSk23lPAA38TXuIZAdABSpYWCkxorLlseMULtLBlDLiEOFSiYgAlU5uv0r7wL9dNTa3ZzNq/hLLgMEUqcgIEtO5SkJAgpAA4qMyZ0vVZ2YXGHwhzXIVJOUJI6XVxJqQ5LoQy2tGIUkOFED0cyQpMZT13JtMb6pHKLGIXiykKlvLIVm32HEx2UklSotGNb0afgnsyLbio+rv8A41UflcP8jaG/nwf/AKnR7a95IYx5RuQW0iAYub6yAJHbx1pj5VnQphuBA5zT/TXTYVWRIea2sumPVp2VTuXe2n8MwksiMyiFOa5NIgcTfwqxPI6QVJjhuqP5RoZVhlpxCkpbIuSdDMiOJndUE1rWxRLYG5F8qDiWlFcc62YXAgEESFDhNx3Vedj7a5xkQm+UHXSfXWecieS5abdyrR9KkFKyQQUlJykb4vwqwciMG03zyUjpoIbcufSTJm50MyDvEdzPaT08hmo6d+YnYeDda59Tqcud9axcaGIpnbO0T9IhImGc8z9oqER/lmpXlDgEPMFp0FSCpM3I9E5hcdYHhVNOzUMKxIb6KS2gmTMnK5OvURSUrNd7sr/I5ZTh3SCB0xcjQBIJq4qaQ6zmbIICxnVoShKSRN5EkDvPXVO5IMhWGcBg/SA+AQavODwDa0r6IByAjTUKSbcNKpl/9JIEfhTKpyiSpwqSpXopy7jdQSSb759lO8kMYtbbgWSrIvICdYgET407tHDpLjytTmjXTogULyHa+jey3HPL8AE1PJviGXMnws5hHdUglzommtj4NLryUrVlTBJNGbUwnNhUEFOYwZvEwJtXIoPTq6Dtq6MzC52wep4+TI91X11VZ9hBm2ur/Fd8ml+6r8ur8UqcfYTH19xvvrqTFe1zbFTHcIekmftD1itndxUshsgelIM336+NYthlXHaPXW1/OJa5uPrTNexxDpr2OTGth9GCVzQc+rp7Khn0Rj0n7TXs/Cp9GLAZ5uLzMz18KhtqJjEMK/y+X41yyS6Fsbdu/UsTY+jHaPXRiKCaX9HHX7aITiB1+XvqiogyQY2S2+k5+MfFqo3yd7IbXtDHpVo050f2ro4dQq6YbaISIk+AqlfJ/jsuP2ir7Tn/AOrtdENOlk3ZeNqbISnKqAtZWPIKsRv/AAoLnFcALagVIv7USrJrZYJ7BNeDFsTMKB4gkeo1Ol0Y6k65Gf8ALdnIyp25MiSQpUjvnqFZu6QbxEboN7zMR11t3K7E4VeHKHlPFtRSCEqX2jf1Vku2ME0h4fNnXVNqRfOIUFSZHogERHiafGtuZ1Y5ycaouXyXqUptzVXTgWNhkSYA3CiflVwJTh2SfrO+tCqV8likttuKUrKM5k6fUTqfjSlfKntRl1lhLbgWQ9JhUwMpE60caXiWc+a06LTi9nrSJi0gd5sKpvLbYDuJdbaQUDmk844FqIAC8wSSEgk3QdN0xWgvbSbWkFKioFSFA3IjMDIOmlV7a+12MNinH3XYS6hpKRkUVfRlzNpu6Y86TFCHibMVylpKhyH5WNJw/NPrSlxkEAmwLeoI6xpHUK7kpyky43FuBKlNOpSoSQmFASkGd/pJ9dZ2+6kvFSbJKj2iTqPXWnbIZYdYfUmc0iVdJJEJ6PbYz31bMowi33FTk5JIex3yhocwq3UtqQpDgASopVIjqUDvpjZ21E4hvFrgSG53W+gBsJNtb9R4UVgOSWEOHAUgkrhR6SryBfW26onZeHSynabaJCEtkpEkkDm3UanW6K424Plz/svTQ/8AJxhwcItRAP8AKFC4/umj7asuNwygklshBy5AMonMcpmSQRF6r/ycOJTg1FSgmMQSZ0AyNCZNt1WjE4tKhmKklCjc6gjTXhWy34rYivSqITkzgji2itdjAvljMvRRIIBFxvoXBL5nngVIQEifqpF1JE36jE0bszaQZLgzwjncyQAAAIubaifXUM2oOl3nwebXJRnyQBIsEkkm3EA23GnlCDUfXmOpO5fYsexDmKldQHjJ9goraqugO0UxsZxCG7qCZOkHQARYCvMZjQu2XQ6yYI7K5W4xx1Y9NzujO9iX2q4eDj/3Fir2o1ROSxnaTx/tYj1kVe1Jo8X8UfY2Lk/camvaTBr2uQqY4kQdQdDbx8d1bSw3asTQa3vBNy11z7q9nPHU0ccHSYwRAqu7dxf8oSQYQ2lMza6jmuN1k1b+b6HjVULHOMPOxOdyR+ig5B7ag4FcctywJxgyZglahEyE7o3DU1Gr5TIBhISRa6lFBuJ0yGPGpzAtpygGRAFoMacYim/yBhbnm9TJMqmQIte1uFP4M10f0EWTH1f3INXKJaZhptX/AMgA9eqKjeQTmbE4xXEgxMxK3Drv7auGI5O4R0ysKm+i1p110PXVP5GbFYdxWNQsrCW1wjK4tJjO4LlJBVYDWqwxS0u0/oJLJBvyl3pJFSGE2c22kJSpSgNM6yo+KjNP/NUVJ4pdmbxI9zN/lDcyNIXEnnMvilXuqkN7R4pIP6Jrctqcn8PiEhDqcyQQqJ3399Mo5O4VpICEADgPWYF6eEXCO6ZVcRSqLKHyAdCw8ToClMGwgg6g1Wtq8nDh3CQpBbUspRBvBuM3YLT1VtLGyGb6i/GKqPyjYBptOGCPrYgTpwj3UccZ+LqXJ+gksikt+Y9yZwDrDIaWpLmVRylB0Sb5TJ1BJ7j1VTvlCUpeLSELHQSE5bGFXJOvXF/s1rLWxm0CAd5OupJ7Ki9q8nW1haghPOFMZykZrSU311qWHVDJrlBsMnGXlUjDnmFldyJN5GkzG7rtV65GMZcLioUCgrRCtJ0nhTT+zQqEQCrMVEkSYgJieEnSrSNjqGBS2BBKtB+kTpXTmbnBpRHjCOOSbkiYwbQS2hMiyUjwAqnEQ3jVfbw76vB7Fx5Kq8nCkd1UbHIjDqM+lgcQr/clX/fXnxTTqg3ase5CYDncA4gLShS1rCc1rwka1Z0bEUltLHSnIBmG8kH0VG0iKrvyfJnBibjnF92mhq2YTEKQQEr1MBKt+pgd3DhWy28jS7ixdQQPguRiUZS46swoqMrJzdEjKrcRJm0XpjbOzWW1WJj9Em/cKsK8SIhSUnjGlJ+cpGiYqv6XJJcvwTWdJ8yqpw4IlJBA1g3HaNRQePeCEEzeLRcnsG+rivHCoPbOGQ9lvkKVBU5ZnqNxY1NcBkbW33RVcTBc2ZhySxYTi3XFb+eNhvKhu3VfMJjkuJkaddULkzhwrEvAxADqr6fziR7aueFZS2AnSfXT8ViUpLuDFLZklbhXUJ8/a/pUeI99dXL+nZTUjHgda0LD8v3UiE4QqTMglZBPcEGs9G/srXcJhBzKuhJteL+MTXq5Wk0znhHUiIX8oDxBT80KJBGbOq07/QE1aNm4BQwCbgfycKiDIOXMd+s1DbQw4LAGUJOZJlQ1CSCRpN6lzt8czzSWySW8kjQHLExFReSLW5XwpKtPcruI5XPtHIMOpwADp5je3Ug33a0hnlk7nCVBKZyyCT0c0kgkDcI3ampfDMqyQGiTxIqA2ps8l8AgpASmYN4yYhWs2slVPgzzeydAzYYLdocZ5dvKn6IGAVGCbAanTSonYvKVbDr7iUZlOmdSAnpKNwBJ10kVIbN5JvOtoWlDUKSCCVLmCJ463oTk/wAnXMQ++hIbJaMKzTE5lDowP7Jrvc11n/RwqFX5SbZ5dvdD6BThvmCSQSbQUiCQLGddReixy7e/qD36yv3KN5PcmeYxCc6W8ykOxkB0SpoTJvvNXIbMQfqjr1rkyZZJ1F2vdlYRg1vEznEcu8QqAMOpjUyqTmgEwJSKjcVynxK4OZxJHAgA9oJ9VaLt3ZSebMJTeEg9alJA86hMVyPbzSWUk7yXFyT4Voz2uTr6j6oxdKF/QrmxeWWJbKwWlYg20Kjl16la+yh+UnKM4jmQpGRaXSoo1KYygAyBc3q6bL5LJTMN5ex1fqtUHy42cEfNpAlWJUlR43R8d1Ui7lal+Sbkns419AnF8tFpWW22HnlJgqgFMAzBFiSDB14V6xy0xSjAwK0zvWogC3Hm6tOH2MhDy4SJyokwJKQVQCd8X8aNXgx0oSL9nCo55TTptfcfCoNWo/gxfE4laXSrRQUTutffUjh+UmIT0s2YC8DILDW8cKQFD508CkKyvK1G4qM7tJ9dWnDOtISo8y2YCgCQL9RtXdCOSWPbsc2XNhjk8yIZ35TVkR82Pbzg8fQqB2hyidW0ElhYSMI4yCdCFBEuzl9Hoi3nVte2Iy5hudRhmwpWYgALm0ixB6uEVD4vZr4wbq3YSlvDOISmOlBTFzu7PdXmT0xlXWzvi7jaBeTfKZ5hgNt4Rx1IUo50zFzpZB07aksLytccxDQdw7jKULCySlSp1SLZLXMzp0TRvIlxKMAlSrAKcJPVmPjU3g2AAVKELXdXUPqp7APMqO+oTyacknp6+plFOKRMvqIrwG1R4ftBV51CYbHLD6W1uK+jbcklVlAqaDajeCqMwPWlW6uyHHLnpZF8O+5YnKDcTUftLEw1ZzpZ0R0jpnBMwfRyzPUDSsU7lhJzZjwkzGptu7YplxiaugPBvVlF5H4TnnsUj7TLoB6y4kjzAqLffW2MocJmxtGXju1qY+TJf0jyt/NnvJWKreMcLi1rIy5lKVlBsJJMDsp5KwxdWSf/ABH/AHKP1U+6uqFgdfnXUnhIbWwfcez31q2zHQcQ7wLSN/6NZPNj2Voez8aOcWu2Xm0yd27fSZ4t1R0cK0lO30/kkdhbMadQ4pecKDiwClUQBEd96O2XiFAusOHMWxKV7ykjf1i1QeyNuJaQtMFRK1G3XHXRGBxfSddXGZYgJnRIGnb7q4pxdHpZG25ant0/r9rEbJVguZTz61ByDmuviY0tpFP8oUfSOuBRypyM5QBqrDujMTrbndOs9VM7H28hplKCkyJk5Z3k8aicftMrU4QYSXs/aYQ2PBKfM1TEpJuheJSnl896U293ar0LdyPxKkp5khycocQE816Cv076+vdVU2UQcVic+bKcSnNdIMZ35kzAOtxbXqozD7ULS23EuFeTowY9AyCLG+tRmxMeE4p9ZuDiEr3XAW6fbXTGLp7HNLT48Zxa37bb0X/k28k43KhSi0ltzIFEKiS1mgg6aVLbLZGMCnniebKiG2wSAEi0qg3Jqut7aQrEpcSkNpylJ9EZp4xb+FFYDbwwstnpNZiUKSQSAfqqE0HFiz5vT8Tr39d+/Jkjt7BJw4QptSktlxIWiSRY5gpMmxEUHt/FfN3ufSVFKwUuDKRcDoESI1saD2nt9OJUhPotJVmUVFImJgDq1HfQG19spfc6agWkAwmR0lERPduoeHJoONxjJPI+j1e3Re5a+SrZQgrcUeddOZfQVbgkW0AqA+UB2ThP+cXuje3up3k3ynCEc24sSiwVIund3xaoXlttRDisJlUCRiVqPSBgZ24Jg2EVbDBrmcPFO8rt37fY0d1wfOV3/Np+8a7E9JJTeCI1jXrquO7Za+eKc5xGVTKQOmncrffW9e4zlM2NFt/rJ99R4lNytdkbBtGvVmfuQjEPATHOKHE2UoG+8+8VKIUChXVURtlxtLylIWCHCVGFAiSb9le/PQGvSTc26QnvEyK9Xh53jR53FY28mxpnJg/yRrsV99VCctI+YYq35lVD8mNrNJwrSVONggEmVgaqJvfrpnljtRlWBxCUutlRbgALSSbjQTNeFki3nv1/k9WG2NL0B+QzAVgGz/act/qKqTfECKjOQGMbTgGgpaAczsgqAP8AOrixPCpjFYxkj+cb/WT76E0/El7jReyK3tJwoBUD0Rc9VV4EKJU4kFRvcAwNwvVj2jza1J+lRlBkpzC5Gl50Bv3CgMY00bhaJ/ST766cbSQZbg7LiFekgG0XEiO80k7VdTmTmkpTlBgTk3d/E9VeoCALqR+sPfQOPy6habA7xcEaa1RpPmS5PYA5JYtxsOc0AVFEAyOjfUA2JoJ3CrzEEGd+mpp3k65Ga4FhqY3nSpBKEEQXBNySSJJOpN700pNM0Ypoifmyq6pb5o3/AEyf1hXUNYdCK2lk0rmVaxRyBRzOHBPdVLJ6SDDC+FKDDnCp9nCzSk4cG0Hrrag6CvjDL4V581c4VZsNgM1PLwQCgIN/Vvra0bw2VVOEc+yKWME5wFXzBbMSr6tNYTBpKnJTICoAnrIA9VOhKKUjZ7p0ApQ2a7wHx3VquH2UymE80DAF41jjS/yS2r82kDqAmmoS0ZQNmu9Xx3V7+THerxrUsPshuJyJIJMdkmPKnhshpP5pJrI1oyhOzXeqlHZTvVWr4DZrYK5bTqOu2UcaE5QYRCVMZUJErgwNbpser303SwXvRmqNkPX99eHZL3wa1s4RAcs2mFJ4CBlP/l5UBisEJ9EVNyGVGbN7Ge4jxrw7Gf4jxq+owXTTIsTlPfp5276mXNlN5bIExrJrbs1pGTjZOI3H/caS5snEb799aU5gAm+XQX6/xoTaDI5uQO+pa96KqOxnw2U/uHnXHZb/AA860fB7PBbSoJv22PVSlYNBEhPvB6+ujrBpRmv5Lf8As+deHZb/ANk+IrQ3dncBFMDCkmI01HxuragUignZz32TSDs937JrQzs8cIoLEMpG4g/GlNuZJFHGCc4RSfmznCrkzhwoE38qQvDjeKFjaSofNXPsmuq2/Nuryrq1sFIrqNal8IOvdwqLbij2VgCgMg9idAbny669WINjTTAAuSJohIT/AGfKlaHTPcMqN8U5JJmb28KQpIJCRHE+7v8AYafUEnh4iikCTJPZhNzPq91CbM/nlXMZpPjbzv3UjOkCxTp8TTWzUiVHo6xu+NZqt8iPVstjLkk3PlTqH8qVFRPRBO7dfhUGlKZ+r5U1i0pym4vA3TcgVtQuksSUnKlM3ASDpuHZXPuHQH1VBZkaW06q8GXgPCtqMok7g3ukqTuSfvD2UHtpUuMjN9ad3EdVR+EIDixoISdP06axcc4kndR1bG07lixC4hWbRQ4aK6PtnuofEqH2t/V7qjHiFJULXBAMdXZ8RSG8QFAKjUA6ce6lb3Mokq20FEiTBtuqcwZJbuekLK01HsOo6iKhNlBJULeX4Vb3WghKTFnBGn1kiR3lM/sxU5TorGBWtodvqqubRJCcs2OmnePaO/hVk2goT+FV3bJSUW110pFzH6Ers1X0SRJ06vdTOKGU5gZ4i1+sQNR56cKF2W+C2BvFiI3/AB66fcfHwDHqrNiULU4CBBtA4aUy41OhMjQ28OyhnHQkzHROog269LD4406l5PDy/CimbSOsrzCCYUNRbuItcUBtNkQfwot1SSOBG/Lp1dY6qjcY+kyCIV2eYtpVb2MkB4ZUanXQ+/gaWs8fZSGiINvLuprNG4lPYZHvFSb3KJCuaHFXiffXV584TxFdRBRXUqovDuA3J7PfQab28aNYNOkIHMuC1xRodSBqN5oBo9dEtyoxqBrfwHqPcKag2PsrAEkiSZN9Orup0OpnUeMUOtRkXmvBb4+BQME4rFAJMFOkC+82HnXuz3EpFiI7d1BlfSjcL99wPb4UTh3I30AUSYxKeIpt7EAlAnVXqBPrApkOdfnTacTLgE6JJPaSI8p8KxqJIvCLkd3x8RSg8ncfjwoE4hOsg9/CloxI4jxFY1BbT8OHUjKncdylbuF6FxmKBWIm2+DSWsYOdFxdB9aYpp94TY0LNpJJWMgb+8KFo7KBw2I1ABhKjuO8yB4GK9GJSfj4vQ7ToDk/aTw3pPtkeFZsyiWrZD1xr4GrbtRwqwwSJBHSSYPpAyN2k69VUzZONSDc9ehqxPbTQURm8j7qhO7ReKVEFisaFpkAidxBsdCD1gyO6oTaLtog+B+P4UTi8SkOKE9FdxY2UIzbt9j3qNAYp4HiT2H3dlHqIJZeKQFgGIhUA3Tx7pJ7JoxeIEaHwNDMPCN/cD7qQy5lUU7tU2Nh9nTd6uyswBLjg4E9x91Dc7kMXynS2nVfy8OEvF22/wDVI9l6aWoGQQYNvRIt4W/CsEI5/t8Pw+JqPx5kbwdx4H43U6y9BgkmPRMaiOzUfjxhnEvzpMzwNPZgNl+8EGerf1ifV10pSraHypCkzuIvu3ddcHo6JEHug+flWoKHeb7fL311eZ+o+XvrqNegaK23HCiEKoYDgafaJ3Hyq6IErhViLpHVaZ6gOJNh21LIwQSkSgZjdVhYngeA9VQODusdKAkjx9v49VWDEpUpMpXeL+yDHVWlzEbBOaH2QB3dt6ayJANvED4/hXc0ZNyN9x/ChMUVgXJvYeVZoZM5pQMm1zPdoPfT7RE6ChAkgakD2aU402Zuo+XuqTKIN53sjqphtfTUb6JHhJ9tNPJgkBZgdnuppm4kzdR8reygMyQXif4fHs4UtD/fv8aAy9v63b104mNL+J94oMAS45Kk9ixPeiu5299P403zYlMzMHedbddIdQf7Rk7yaAaDEPHeQb/HhXri/QP2Vjfx6PtB7qBW1wm/Wb16WJSodR3m1tfbWMWrAPddGvv7t2+J4buP4VV8I6kpCr3g+IHXRYKYMjde59/dSMdHm0HMwBTqDmHdNuqRI76ZU8FAKFwbz216ttMWAv7uqgmUDMpEb8yewm48fWKyQrDm1fB7vjvpbqMyZ0INjwPXQrSU7hbwv7fwp9KE6EdtrfH4VjDjOIzAzusQNxHx3yKUu4M9VA4hCUkKABBHStu493vp3mgRoOry9tEAt6Da8zOtx2bpofndxgKHgesdVtKf5pIHoieyhMS2D2jQwOG8bxNFGPARF/w7qZdUk2JB79DxHXSsMfEajh76WqNItA3fF6dIIBmP9L5JrqJy9vx315Wo1lfGvjT+H1+OJrq6rIiGbM1/W+/Vl/Np7B6q6uodBJEWnd2n1mmsV6Se1XqVXV1N0D1B1+/20s766uqbKiF69yvUKSx6Ke1f366uqYx63+96qfZ17q6upTDg9JPf900vGeke32Gva6iMOtb/AI+zQp18PVXV1FgCdnein4+tRX1u/wBtdXVNhXI9T6PdQiP5xP8An9aK6upkZhjfojtp5r3+qurqDAMP6Hv9tM4T0Efoprq6gBD43dp9Zpl/d2j211dToxHn0z2J9ZolO743murqpELG66urqYm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http://www.inthelibrarywiththeleadpipe.org/wordpress/wp-content/uploads/2013/10/IdeaBox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875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1.bp.blogspot.com/-hsxrzUSH0_k/UYK1IH-vVkI/AAAAAAAAAnk/5htOOO_1HSw/s1600/DSC007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488758"/>
            <a:ext cx="3378200" cy="18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data:image/jpeg;base64,/9j/4AAQSkZJRgABAQAAAQABAAD/2wCEAAkGBxQTEhUUExQVFhQXGB0bGBgYGB8eHhocHB0dHB4dHhwcHSggHRolHBocITEhJSkrLi4uGB80ODQtNygtLisBCgoKDg0OGxAQGzUlICYwNCwsLDQsLjQsLCwsLCwsLCwsLDQsLCwsLCwsNCwsLCw0LCwsLCwsLCwsLCwsLCwsLP/AABEIALoBDgMBIgACEQEDEQH/xAAcAAACAwEBAQEAAAAAAAAAAAAFBgIDBAcBAAj/xABBEAACAQIEAwYEAgkCBgMBAQABAhEAAwQSITEFQVEGEyJhcYEykaGxQsEHFCNSYnLR4fAVgiQzc7LC8RZDopJj/8QAGgEAAwEBAQEAAAAAAAAAAAAAAgMEAQAFBv/EADIRAAICAQMCBAQFBAMBAAAAAAABAhEDEiExBEETIlFhcaGx8AWBkcHhIzLR8SRSYhT/2gAMAwEAAhEDEQA/ABguFd9q2WbsiRzrPiRJk86jZOVtfhO/9alcaLUfYg5XBUwRr6T+R1+tCOP4PPaZra7kHKORmSPlJFHcQdckSCJDenKruH4W0Vum45UgeFApIfyn8JGhBo47gtGHsti2VURpgqIB/C0beU/ep465cRjDMNTsd5M/nUbmFIOmo5Ec614tc9sN+IaH/Pr70STNBicXugMrZbik+LMvlH4Y5D6VPgPFFd2tMslDGo5EE78xHXXbepCzaFu6zs4uAJkVVkPJgiZ0ImaE2AFdnDAEnU6brAE6b67b7UjJlcXwckPeFtolwFMmYQcpA+0be1fcbAuuXyLbJ5KPDPpynyn0pd4zaJIY7kD2I0/L61ptY+9bMODBAOVhrBHI7wfOabKUXs0dubbnD17owqlwNx5fnQ/hTg3F71m7vxFo1MBSdJ9KN4ch1DL4T9vL0rJi8EFUtEEA7bbR/m3pQyhW6NPuNW7K92cNc7wMWDzoUXKTsYMlgomI3odhuDq86kfWtN3AsGmBE/h2HlrqPeiOHt5QeRNBpTfBqbQsf6eCWjYEgGN450w4jsI6iUvW3B8iP61LD4ZVAG9aMJxBle4SSVz/AAzyAXbod/I/Wtjjj3GLqMseJADF9mbyzADDy/8AVBrnDrkwVjz0rrdu7bZJU/1+XI+VKHFr637qoutsFu8O2bLGgbmJMEeXTfJ4V2HQ6/KuRVdAmUDXMwVm9QxgeRIA/wB1RGDy3GxExAVR7Ez7HMPkaYMb2Zs3FCl7gJeVYGCpCsQfODBrKnBL7Sl028vNkZvFHPuysKSN/FpypM8U004+lfyIeTU25GxdqpxNpIJZQf8APKtOItZTpNbOD8Au4xsqABRqznYf1O+gokndAPbcW8Lg8zARTdh+x9w28wQ/KnrgvYzD2IJHeP8AvNt7Lt85pjAqiOJ9yaU12OF4jspiJ0sXSPJG/pWdeH3LLBbiMgb95SDI6TXfKDdrcVat4a530EFSFU7lo0jzB1nlRSx0rs6M9zjV9MxOY6chOgHLTnWPEYVTsfzq62C5IQZjz6D3NBOPXnRsoeMkG4F0ADRAJ3JiTGnKpFbe5S9kb7SogAJ13jc/IV7dxJjwiPXX6AxHv7VDDYU20BkEkAt6kaxzA9a8b0y6jp/nl70ejuDZcr6akn1/tUWuelZ2uQNTA61SuKDfDLeg/M6UyKVAts0M9UI+rev5CrjhbmUu4VE/iYZjOnhXc9TGwoZcdDPrRtgnQ7XEmtrctrAtP8SMqmeW5ET5gihfdSSI9NxP96jiMc6kA2mdSQJXU66fCNT6AVtOHHLTyOn0P/umONoYZDpEj4ftzrdfwYQgmYbUEf5/k1Q1puYn/PPX61sw93PZyMfEm0+X9tKWlTNZHHYAWgBnDZgGUrBA6gwxg+RFZLLRuywfX+lWlNqD8VuEjKpiTEjygn7gfOmyuKsxbmP9YHev4pAbblCkf0ouMMN8gJH4gAdPUeVAk4celEeG3SGCNofwt9hSISvb1Ca3CGN8SekH2Ij+lV3sS9zL3jFsqhVkzCjYegn60Tua27TajMkHXmCVJ+xquzgWYTKgjkRqfTT39q1xbMJcOU5WA5jT61aJWwwYz4DE77H868tjJMfT/OtV4i5KnlIOnPatcGlZ1mq80bGDy5/TesxvMPiHv/n9vepu5FvvEQlZguQQoPQk7nyoU+IZzEsx6KIGmvry6VzRgSs4hWZQDMnlQTimNKymwZzrPLXfoNhPoOdbuG3CW+GAATP9/esl3CS+fSe7IErI8RkzP8oH+GgktWxpj4LcuJbZO8IXYnUzPtMwRW9reW2kE/iMjQ6Ef0rOi5fCDaEcgEH0itvEXIe2uk5TJEAaxMRoBodutClS3OLcPjsxQHQhvn4WokcRA5UvcRS5b7klk8dxQsMsgFW1MbGeRom16CQZ5a/2ommcminG4g8lOvOKeOwvaKzas91dlDmJzRIaesbEbegFJ2YRMiOtZX4ig2M0uOqMrRs0mqZ2f/5BhonvrfzrDjO2mDtz+0LkckUk/WB9a4t/qTs7KSFUAMpE6htIPPkT71aWQkBGJGWWJEQYkxHLkDz94pqyya2oT4UR84z+kloixbVJ0zXNT7KNB6yaS+JY65ebvLrs5PM/kNgPQCsqYYXGVSwAJGrEAAbzJ0A5yaz5jdhmGVY0WZ5Hc6TXJ61bNpR4LMPiCjyNjv8A51FCr1lzfuwrkXodGyEjMoCkHTTkQTpRpcHNlnUfCfvp94qfBb4zqrT0X0PL/wDrKR6GpZyVOvvuOUW6sxBbpkSF16Gdhy0Ghkc9qEYzGlHIOZsvxSQBHOAPz5003l8TchNJvElm686+I0+MvKgHHcMGGG4I69R/cUvPhmFzKu/Ijp1nlRnAtmSOa6e24/Mf7RTV2Y7C38T+0CBUP430BA5KNzrOu23SshzSMlxuKSYVyIJZidydSfc61f8A6Ww3Brt3BuwNi1BuHvGHKIX5b/Wjr8Cwx3sWz6qKaoSfIpzj2OdYxLDahlB8p/Mf1rGuHBGhkiqrhyEeLNoOR36a6e9eNilBEq3qI/rP0p1IapEzbIrLiUggjnp70StXJ5hvofea8xNjOpA35etG8anHblBajPgWUsveTlkSRvE6xPONv8l94f2b4dcVciK8dXbMJ11EzNc1N4CAY8xWyzxBUIV3Cn8JZgCfn9/8PYdOWoy57ATTW6Z1BezOFClRZWD6z8yZpa4r+je2+tq4VI5MJHzER8jQnD8durGS+xH88j6k15Z7Z3zZ7w3jGXUlV3HhPLfNpR5OkrmhacvUw43hd7DgWbwGnwkGQRpJB9tvOo2/U0LwvHnvsTduF30AzHl5cgJ5CsXaDjbWYCoGG5MnnpGg/wAipFKWnyje24wve/dHuaz95owZQzEaET4dD5wRHUelZ+G4rvbSXIjMNpmNY39q2C3ofQ/anzi9NnIwnEsqZCxynxEEkiepE8hzqFu2+mXT+XTQ+nlVFrtHh0uEnOYEaLEEHXXrA3Fbf/kFg/DeADcoKx6k6zy0pGqPqN8LJ/1f6HuAwZTvCwiF0H+elQwpVwVnMQByPU9d68tY+yxyJdUs51MzA6nr6edb1u2FxHc2xPgBLsw16gD678qxNWA01swZicOuYHKTMlukDf6ULxhuXbhuRHQDkK6Fwbh+GuFxeuZREADSROusabD501YXh3D7dvKO5yncs4J+ZMj2rJRb4YOtLlHILNhLpthlbOrqdGAXSdSIk6efI1rxmjsPP8hTpxnAcOUFrLgXQPCqMWB9d4HnNId+6M9zeZrd+Gcne5lx88lJ35xFZYj8H1/tX3EWE6k7VRcuCDDnbqaF8nM14CxNtZkwMoneBtPKefLevmYJ4ChYsBqG+HX67c+or3hT6QWmQPnGu+vSrsdYZlbu/jKkL6kaH2NBHyyo3lWZbF8OBAaM0QRrzGx+foRV1oZYA0EEe0GsCcOdfAstlOpG88z6UQS05UhgQwE6iJB0n5kA/wAwrrSexyt8mrh9/KGWRDCCPKhmItkHQwQdCORGx9j9qwLculyqoc28Hp15aedEbeHu92TcCiPhA5CNj/7NA4JbhKTexsGLV1DQQdM0xEnpB+8UsY20zXXyifEdff5USwlrTXnDfPX7z9K0FNa3gxA/hmGdW1iCIj7fUD601YP9JeMsjuwbZVAFXMmoAAgaEUEeBuQPWs9rArcZmIJE9Y5a+e/0itt9jGk+RhxP6T8a0xdC/wAqL9yDQLFdocZfMm7eeOrkD2EhflWqzw5RsoHnGvz3rRYwRJOldfqzNlwgl3t0KC0LoSA4MPrELA333Mab1MX1Pxlk81E/TT7iq70qoKobhnZSZ16dfSKpsXVuj4WWf3hExvDbGJ+tUKdnONGyT+FiY6b/ACq2xiJ336xqKz28Hm8Q0JJ8PSIPrrP0NbXslFUsMsgwWn5xG0efKu1UdQv9obTASNCSNfUxNKnFeBXr91rr3ULNG6nYAAfb707Y7EZ1CMBrBUgdNepnb7VDubXK4p+lI1uL2NcdXJz89lLo2a0fmP8AxrpvZXsrhXwtu3cxq23+K4mSPHrPiYgN0kcgKhYwVpv/ALLY9WAo3gez9hv/ALrOm8XF/rW+K3yDoS4PW/R5Y0NvHWieUgfcP+VQx/ALKW370WrrBT4g2YQNQegPtzrJ2r4VasJZu2biMwuBTlYNAYGDoTzH1pJvdo8Si3LUqUMpDKDAJjSI5dZoo5IqxuPDPJw+Bs4YLS21CQFEwAdpJPXz2q8WSTmJWNYUaHbeI21++1c6N85cpVcshoiNRqDoQeVa8JxW6LqS7RmAygnKAdDA95ov/ovZlD6LKldA6+PG/wDM33NRAotxDh6pcIZ9SZ01iddehqOE4YLhhHk9DAPtJE+1S6Zeh6EerxUtzR2OwL3sXbW2AW1MEgDY/vaH0pzf9GuNLd5NvNM/GZ8uVJrcJuWGVm01AG3MgcieRprv4pEBUufQt/hNMgqVNHndZNZJ6oPagjcwL2SUuKBcAGbUHfbYxyoU2LEx4dzM+p5iteDvBrWYGRr15ac9aXbUsA0b6/PWm5NkiYL2H1LSNoGtYb9n8UiDBkEfiE7HX1iYrMLZ6dfvSrxTj9xWZFY+FyN9IGg21/wVkHqMk0hjxgyqTAY7CqmW2wnaeR69Kt7J9sBlW3cwNm8VktcZ2J15lTI6DSNqwdqO0oxUWreFw9iH0a2pDSDA8UxGvSi0uwNVmuzZylWHL7c6YuC41bV5Wa2twCfC209fX1nekTg1693xtXNQJAYAgEhS0ZoC9AZE012cGXPXKACN4MAwfaD70vJFpphwdofk7eoghLNtPIHzI2AHSlvjvbG/ikKEqtsnVVWJgyJJJOhHKNqwLgQvxEL6mKEW0i9cUfCWJBG3z8/zNBKcmuTYwinwV23C3C0Etkj6g+21a7mOnQLpBmT8tprPeCqxLEAQPzqCcUw/JixH7qk/lQrcJ7MheVl2A209P8FDf1i4xYa6D5+WlHLeJW6DlVgUj4hEg9PQ/ersDg5GnU/c111yC/YBjBNPOI5CNfnRnhQt2rfjMGZOhPIdBW/9SOmlSfh8gg6SIrNR1GJ+OWF2zN6AD7msj9qo/wCXaWP4pP2iseKwmWT0mfbeheQn/D/Siio9w/Dk/wC1WdA7lCNFEEctNPag2MwaWlAFtBbV+8EeEoYykAAiSQdzppBB3pibD93ca1y3T8x85j3oX2iw5Nl/IT8iDXeJKDaGY4Rm0mR4Z2ssW5LWbjt+AyAB1kTvtUsf2vt3Y/Z3BGwJUjz8/wD1Sjbt1pt2qW80j2F+G4vT5hU8ct8rJEbfDp9Kuv2VYW7yqCr7g8jzH3+VClwoNEcLa/4e7ZaCGBKeoBaI9ifnWRyWybq+hWLG5xCS4D9Ysslq0qPA/ayJXXcADpPpNZj2RxfJ1jrNY8Fxq3g8UDm/ZXfCVUqYY92Q28gCXmK6Hh8SrrmRgyyRKkESDB1HQgj2q/V40VJnkPyto5ti8FctFg7kkFeWgysC3rIBHvVOLwniOm7j7g/anviOEt30JUggyJHUEqfqDQXiVxrNgslo3LiMNFTMTPhkgaxB+lJhj8Sei65H4c/hNyqxavYSs36vBB6EH5Gm/C94crtaYMBqGt6a/wAJEN6wYpsexZNkHu7WYoJ8KgyR0jQ0WLo3OTWrj2/kuf4lHTWn5/wJ5w6ljKqdTuBV9rBIDIVQRsQAD8xWy1gznbQZeXWZMz5bfWtXcgRPMwPXf8qn1M8wVe0DsU3k5wNdYGUHnPOhtjEN3bh5L5gUIO4J8Wbw/LXWaPdoLOUydp/8R/Q0NwltHn9pbSBP7Rgs6kQJ3bTbzHWs1zvZF+DD08sd5J0/v2CfDeI22t92PAQpmR8MySdBqATy102r20pSwGW5aZVJHwH4VJXNqwJ1gRHPyrJbweR7mx/ZkHp4oj21qXeEIUgEH96SRqTAM6CSdKJ51xkQT6GWRvwHa9X/AKN2KR1UN4CDB+FgRmGbad9YilHFcLZyzfq7tmYtHdkxJ1/DTA2MukMT48qFgsxLLsC2+vWaDYHtXxC6oCJIXKrsTLebRcbc7wPpVGJxmrgQdThlhlonye/6fd7xGNgrbRCBKkZAAYjNqBOsedLAVjehRLd5oOpzfaul4vGtlv22GcrnAacugzAEgaDUHTntSj2SX/jn8hd+8U1E7p8Gu5g8Q9kWriqLQckzE6wAZ3MGecVm7C4gl72HZm1VbiiTy0Ye4ZT/ALDTndt5lZQYJBE9D1pLxXCjgL1nFNdDAXArAJEIysG/EZ8E/Olz8yaOrS0xku8NA5V5ZwpPwrqOgo7jbUEKASWmIE7UewLhbFlAr5syZoQmAXliRE6a6+YqSMhzEDi2FPdsYg9POYig+GwcbyPpXTOMYJGctOUXBJGzAjQ+kwPrQPi+ItugtoillPhZTJK+cc9NteR51PKTWyPZ6Fq0nG77+n8CU/G7eHugMGOkNHQ/5PtRcX2xFtDg5Y5SGgCVufgzZpAQwZP8J5jVf472TxGd3TK6MSwObVVJkBhEhhMR5VgNg2EZrbyysFMHYjdhGwzZgCdd+dWwhGKT7nk9TmnmySfZfQ6tawxypJYkpmIUIANFmJGglutWm2qkMWITIzEsdIGTcbD4qXeA8dxeKtr3WFW8yoQWDbhcoJYAjLrGnPWNBpPilvG30i/hxbtKJPdwxOoMQGJI0B0HIUDjXIiO+xj4rirLtcy3FAO0zvEHYHSaG4fDacjNHbXZsXLQVLcifiMAz5Ex5aeXyvPZW9aUBVLr5EGDzB1pE3cbR7P4fkUJuE2qr5+gV7WkLiFGocpmU8oB6zuDy8xVd2331phoCVII6GPtzox25w6i2t4oGKHKDMZRchSfPWNPlS9hsUVuW10GZWBnSSsEDY6jxH6U1qzzYNqKaFccNuDN4ZKg+EbmOQ6mp2LLG2t1hkVmKjPpqDHKdCdBE8+QJptu2lzy0Cd5PKlvDYdDbNq2iHuG1z3kWGygSG/EI5jTQ0eLDCXJXP8AE864fyM/AbwxDMiwhQwc59f3Z6Ue/wBJZLgkqchzSuoPgZYGmph6G9nsC9nEd6e7Clh8FwXN51AUba6/5DRxXi6L4mS6Y+IrZcgQY1aMvICQSNRWvBBO4gT/ABDNkhom9n7e5zfF8QQlmyWrgKuu25KyPwnUEBvPLG9NHB+Iks9y3atWwJi2qsFMganLpPKgo4ThxlKi7keLgKMARIJXR121NacDicMjgpcxRYcu+QBssmCBag+nlWZJy01B0Tx6fI1el7+zGD9HJB4fbA/C9xf/ANlv/KsnbK2pazmum2guDORm1lWgHLrBy1fgu1XjVBhkRGYA5XCxOkgC3E1PiOIwxuTdvAhGDMFMBWWYzESR8RGkUUNWSTkl+S35ByY5YqU1XxMI4fquVc2YSPDBI31EAjTyqdnBAOJWGB8xBk8utNWA4Wi/Eblwlpl2GnKALaoIjmQT51rbhlgHVNTzJbr6+dJlja4HxyKW1AV+KhLtxGRgA2jSDPPQDXnzjagfaHtMEdAuUqCHMlgymYBMHVddjvrRPiWFdr9yFbcahHI2HMIRXLgr4i5djXKCxnpO39PSuw6nJt7JBdRjwQxReN3J8+2250nGXTiAe6QMdIl8oIgicwVtZjSKEW+y91SvegXA8rAussN+E5gswOegml3hvE72FDW+8gmZMBgNtieWtOnY65i8SZD2ntWjnYsAsDeAF1+cDbXenJOKsjm03S4/fuZuGcLuWluF7iuGSQQ7MNGAPxbctBppUGuL1Hzolj8bhQqLbxVllyw6kyBttl3kzPLQaUPw9/hNsAstvODByWCRliIB7vnJBkEwd51qeWKWSVu/0PU6Xr49NHTFWr7ujyw2bP3bgNl0I8UGV5LJ2nYVhtcExNphbtMjA5Wu+EDL4mCMVfxrKwZymT6TRjD8c4bHc4cOrGCuW0s+E5joApIImddhyr1OLC8bd23czKoIAuZUBuZQJImWJUkSSTqRplgPw6sUXFIj6vMupya2a+0WNsYWxmcjMykAaF7nXlruTyiTST2YlOI3keA2W5En4iSG06nLJ06GmPH4TGXSl27hi9iIa1bbvGVlMowRfEWzBtR+G5B1FLmI4ViMrMuFxNpLdwXbDNauDITlFxWnXK8TAJ1X+ImnRlW/O/qSTlcqr3Gnh3EVuPdQSDbaDPmN/v8ATrQb9IwH6sn/AFB/2t+RrHw3tAUtuLzN3guEI5UkFGJPijbISSF6GOQqfbDF2r+DQWbgc2WXMCTnyAFQ3i1aCRJ6EHkazU0913/0daaHzhGILWLRbMpa2VBhpn4QfDqBpMyK08XxzWlLMWX8UR4csa6g7j09xoKH8EuBcJYckmLeUCdxJ/LT51k4lxe1jBlFzu4cGCQAY/C3Qc9OY6VA22/Yo0Jrncl+sm7cBbRe7nWYBOp2IMhSOfzrYiIFGQBQdDprvzMzyneqrdpgLr3FhEtwjBhLEwB10AAAJ6xsKyvFs5ZzAZdY3DBSZHIydvSas6SEZPbn9iLrMmXHHf8At2/Xflehdfx/dqYfLHMbT/EYJA9idqC8Zxb4rD4jwiVDMnMjJMgH+WR6gV5isVnzGfw5h/EYMfWiPA8CpwLKwgXFMOSJOYsDB1Kww0kcqqySWGLcld7V+5JgxvNNKDSa3vvXp99jz9CjFLVx01ZrniA/EqgbeYLEjrqOYhzxOJzXYUZlfMxYEaDlpMmeo6UsdhMVhrShLDE3CCWzssr+9ChVgTG/ICiuBxod7rKGyo2RyR+ISSyncrrrpE6jczBJ6nZ62hQbTKsVxtcKwWFyEkZY5KJP1IFDV7aLmOVCqkSBPnHy8qG8cuC6cRpqjuF66dPIilm2+QBm2iPQ9Pf8qPHHzbi8j8m3qdw43gBfsXLJ/GpGnI7g+oMH2rj+I4mFuElcQ3dsDpb8IIIDeImApgDQbkkxXcK5Z20W5h715rS6QHzDUpIiSDymOtdCrO1OgbZ7T2lzd5auBgx5oNyTH4jpWHF9rWbMEd0VliMi3CI6SUGs6zNJtzETVT3+lWrFBLgneRs6LwvtcLLC3cvK9sDwuqNJHImSI6ERMg+tN2Lxdu9hnKsGBWRB6a/ltXJhw1hZDkZjOwB8Og/LpRjsf2fxOIYZLKug1y3R4PvIHTQ+4qSSUuCiNx5C3anGC26HKSTbBIEaQpYzPQA/Klu3jiO7XurinMWUuMoOjNEk/ukwecDrTB+kbgF2wLVy/h/2QUJFm4AgYTEHuyQMukFRtodKVsf2n75Ft3LIZFywGuH8IKjVAhmCaXHD/wCb9d/5K3+IZYxUYyqvb3+AcwOLDhbsQYkCj69k7T3nNySrMSIIEgmYJAmPegHZ/hzXrKut21aUz4SrGIJEDNcmPUkxW7tHxB2dbKuQMolkMEwslt/hA8W9H0/iYpvQ6/gL8Q6vHnhB1bXP50dFxFvwkeEkgwG2nlPUAwfagmC4+tn9ibWIuvaAtv3GHJTONSQSCASCNyd53M0BxX6P0Fg4j9Zu/slDtnSDmQyQJIhdBrrRXg/Fx3mJZLOJdLl0OhWw8EG2inUgAaqaNtNN3t/JApOwyna9tVt8PxJ6ytpNfMlwZriNrGtYvXcoAksu0lYMaH5/KuqtxHFd65WwEQxHesVfYbqoIGs8+lc/4xw4AsVWWLsDvE84PMCYpcZL02Gxi3xyLNy+TqT1mf8A3vRnsfx25hb6vb5gqQdVIYRqvMazWfGdn7hCGyM4Yajmr8xHTYj1orwbsTiMpuOFDKwyoXWSJEtoYAHTeJ9KpThPaxE4Txyakt0b8ZhEuk3Dbt28zMrKgCJAJWAswNvnUbPBbEMe6stA0nXWQPwkdaIp2RSB3ty4hP4Q8xHmJ10NFbHY5EDQ1390+IgzKk66GfCPrSJySk1YajLSnQv4G3Zs4n4VUG2pGVDAMqx5aDQ6+VQ4Xwwva1TMjgH4l1gzPrEj0Y04YbstbW4tzu+8IgDMTzYnUztLE/0ox/pQCKVVQST4VBGUSQBqT0ny9Irozjv+Xys3f6/M51h+G4hrK/qwa0y3b3jW5lnxsApC75SOfn1o3a4jxiz3IVwc7C3DjMC5zEERqPCIIk/DPOAf4Z2QxyhlBtKO8uMAVkgPcZhr3m8H93Tzq1+yfETds5riOiXQ+hVQsAjxApm56EMfTmGPRKQF0hZwGEQtfbE4HDyl0o+UHxXYDuTnzRo40A668qt4bbNy/wD8Bh7GHa2CXuZLZIU6aFbaNqfM0z9oOzhwyXG77vO+vNcIyxDFFXqZEKKVOA8TfD37rI5UlVB/Z5wZeAD4hlEneaklk/5Djflr49v8npxwY30KyV5r5/P9OCd/tFavqD3hzACe8AUtprt4degJoBjWtswk2lM/GzAKP5m5dNaVUxnhAM/eruyr3DedrfeeBdMjZRJdVUNO66nTTUDUCaoeBRtnlqep0OndYq2kXFt9y4zK6XbeVo20W4c09VA5aUQtXHu+LJAMbQBAUKAJ215/wL6UGxuPVyljE4e5maWDW8qOCJkyG108zQPj3HL1p+6tXry2lUQGjNrvPh5+WnSj6aoy3X3+oPWKWWNXun3GrN4ml1BzbICyrGkBwNfPb+v3AbCZn717hsywCqDEtEMTqY1mDzrmrYx4AFx4G3jP9adv0eXLz27oQq7BxGdtRpy50/qHGcN9iXp45MMrjTGzhXY2zh/Gxe94PiGZQphg8FYBQggazsayDs3gXj/h2WOaOV9pGsf0q24uKSBeuMiksTClgATsCG1lZ2Gh18jb2WfO7d9nyE+Ai04Ajrm1E+YHrUcpeVUehLJkyS8/1MJ4JasFltG4EG+Y5iWIGgY8gANPPz0F4jBa6Ej3Apk46EQ5FuBhJOrCdTPMmhjek0UY3yDra44OsGlDtl2YvYm9aaxcdDkKuFLAEAgiQpE7tvyFN5oVxvjK4dCWbLIKiNzPSNR60vUou2EouXB+cuKPmYqqqArMAVESJ3Ovv70d4VwRBasd4v7S6Wuk6yLfw21H8xDP6FfKi1ngmHLDusOWXkbt1sun8KqpI02LR1pksYa4XzXCs+QPSBAAgAaQPIU/JkTjUQMcdMrZnscMJCFtF/djU9JPpy3p87MoFkaDQEwOugEeQFcn47exAeO8YKdMqmCAPMQSJnTX6V039H+MOIw4vbkwrfzKPF9TNDGCitjZTcnuHOL4ZL1trV0Z7biGB006iNiDBBGoIBri9/8AR4lu66NcuHK2kZQCNwfh5gjTkZFdn4jcyIx9hykn6COlBsThwwD+x1n0oHJrg1JPkQML2NwyjxLmPVoJ+1X3ey1g8m2A0PICMu2ixpA6U3fq/QVYuG8qDXK+Q3CNAuzgCqp475FpSEVrrZQMpEZc0GBprNFMPevXLtu3ncZrkEiPgCgnlM/EZBHLpr61kwR5VdwzECy4crmaNBzkiPcxp70nLV3LcKOy2J9qODtcuylloBGovOgad5yHlCxJ/EaVuNdnsPhCb90tc7//AJdgNC20AGbfNuTyjeBzNP8Ai+N4hbRujDMANw7osDmTLnQdN+gNcg7V9oGxd/OW0iAB+EDl67n3rY5Huo3T9vv6FnRdP40/OlS59/RFS4oWtbQA6jr6k6n3rbZ44yWyy8tY3ilL9dZQ0dY15VFsaYmCp58wfl+dMx6o/A9HrcOLPH0kuGOWK4mL4DAZTlXT/eZ9tPrUezPaZrbNbIBW6O78R+EsDlMwdiCvsPdUscZulBbAVVBmcup8tTWTEXCrowncj+n/AHUUt52ifBhUemeOe9vn0ula+B1GzeKstk3AzOAS4gL8ZnMsz8AA2jQ+ddE7OKpsWzmV4GUHlI0013n3pA/R9jLYw7G8ZZ3mILEqFCgNIj8Ogk78qP4rtVhbQ8TER+86oPkD+VZkmtflVo8RY3BOM3vfK4+v7h7iHGWtEJAZ22A5DmW6Dp1OgpI4W+MwuLJe5de08h1OZ5Jkhh8UNPT0Om3l/wDShhLfwd3Plmuf9gihbfpRZzGHs3nP/wDnZBj5kkfKtgs9Pb7+IayY4poY8bwzF4hbbvBIBBUsAfWNFHSPvND8F+ju7dd2uZbcKAmYBpJzBtm0gRy1mhFztHxW78GEuKOr3Mv/AOTkpasdrMUL13O4S4quqG3IIuAwJMmVBBkHQ+dZj6aWt5O/fdDZ9bJ4fB7fD3v4ADtfwC7grzW7oUCTkKOHBAjnOYESAQwB9d6NdicCy4UvAm7nIJMeFcuU7/vAwI5/IBxhMVfOa4/enUjUc9+QGtM3Cezdo4a2WZVcqM8kEzB0IJg6nYiqMj8vmJsS82wSvOl3idjKwZRh3JggwTIg+cMPnSn+kxAuK052kJ9ZcflRef1fEW2tqLhCFZUC34ZnKfwkzrmEH6UvdueJi/eUhcuVANRrMk6nmBOnqa7HHzJrijJvZ3zYCRTAor2c41+rXg+UsII3g69KGraLFUUakgDzJ0H1or2i4SLFy2qGQbayerbNodQCRPvT9m1F9xSTrUux0zhXbWzdt6MytsUYwZ8jsfUUGxuGxN2S2KPKMrxPXwsojlqG60L7K4Rb1u2jKGUG5cYHYlmKLPsrH5UR4p2fti27WwyEISAruBIE/DMRUORKM3FMsgrhbEzjeGIuFXY3HUQS2p68+WtY1VVWYAqfETDn2rJiHkAVdFOlZHJpvY/QfBL4spcDXrjovim5AVFAGxgSJM9OXKsmK4pYYd5fKgMYQMoLR5SJWegg6Ca3rwGysm/ce8TGjGAIMiADP1qJ4giHu0wzuANItyuv8ZET11rzOHb3PRclJbbGPA8QwjJKawYhVgyIP2I+dauH423ccKtsj+LU/OBVmDbEjMbOESxmHVBm8zkVvUf4K0X8LiVtOzd0MiFoVmPwgn9z22rtUbW4tqkwH2h7OLffMgcNO5lVnqM0fSdtjRDhWBGGsJZk6STrux1P19NBzoCnaG5dB1QEHUh526CJGnI1cXY+IXRc02GkH58vSq+FRPyyNnH5r7SDkJgAtlUx+LeCNOlNWBdCpCkSeQOmnsAfv50nYfiJZTbuKjEGJEEHTSRrBnQj7bV5wPF5byBWYFmA7qAwboQT8OvORHTqMqUdzY7vYehbqwWZqN7EpaBa5JVfiyiYAEyRvA51X/8AK8KQMrkz8Krbck+gC61HObXCKErL+5ioYnHLYQ3WJCqV1H8TBR9WAoTe49cuXjZs2iHy5puygC7TEEnUgRp7Vj4erY3hro7EXbqurTpkuAkAADYKQsc4iSTJrcbm95KkdNRS2e5d2948GwrZFbMWUHP4fDOw16gaVxzGY7LmOzQQPWKw8Bw73b5tSQ1y3cVswkgqhuQZ1HiQA+9ZbKAsSRoFn5kAferI9Mo227GdP10oxWKK5fP2guEIXXWTv1qopG2lab3wJ/KPnVTDSlpnsSij7DggyTRDAYNr7C2j5GLCDE84j6zPlQudaJcCxvdYm2/Rln0nX6TXP1FySljcPUYcT2Ry5Fv4zENmLAgSF0UkZRLAywA2nXarrfY/DW1V1sM1ubZZ3YroSA3hlSRrMxy3pn4hiz3toiJUtoTAMqRy151Xcx5ZGQjwsCI6Tpoa3x5+v7HgeHEA9ueA2sPgrjW7dtdVEqgB3/e3pz4MhFizrp3Saf7BS/2sU38EwLBT4JLbA5hv5E/eo4DtE2FW3bvibeUZH+AkDTVGMg9BJDCCCJiiSlkhXLv/AAdajIba4ncwDXruLZXCm21x9ROb9pGXcRM7612vD4q26d4rgpBMjlG89COlcf7MubjYiF1usg32zXw0HyMRoKPpk4xm/h9QcrTaBeGtYkkoLeYgxvH3/wA1o72fusjsLyPBGyKWykH8WkzHQfPkzcQ4WkybZtljDEGVPoQc2n8oqjA4Id4yBw8qGkHmDlI3Oo050Ep6onJUybWbTeIqDpoSDPzrnXbEJ+tEIQRlExyIkEGOeg+ddNOHI5kVzbtjYIxTkDcAyNZ0iTHOVIjyrMH9wWX+0F4BC11cpAIMyRMRrMetaOI3GZ/HGYCNNiP8Naey1liXYLPKfuPtUuMWcssQdZG+3n/aq8cv6qQhryMJdl2HdjLmLc8lwqfSJAO/OmG7fOQg3biyCD3lsMNv3lH3akixgLgCmUWBpGp94/rV18MQO8uMVG2gA/zTakZIRcrsdCbUaoC3nkyazuatY1U+9UE5+isNwq5dM3TkX91TLn1f8P8At186YsLhktqAANNp1+pk1RiMaqDxMqjoTH03odiO0CKYUM59gPmdfpXibs9K0g816oP4gQdiIPSDSZjO1xT4mt2vcFvad/YUEv8AaHvTAL3T5mB7T/SjWKTAeRIwBQhlSjsNCDAOnSd/nWa3av3Wi1bdTOsaKPMyYoz2gwot4C7eeGuPlVSUAKKWAyjczE+LnRngnCzatLmYf8u2PTKgB+smrnk2J1AT+G4m62K7m8SQrFCRzPkY6gex5UV4pgjb7trVtVW2SxInMW0GpOreGdydQKxY64oxDXEhlF5GBmAQUXWYPhnmBryp1t3rlsa4cHrkuKf+/KayV2mbHhmb9ZB4e1wtmzoQ3qTkI9tvaq8QBav8PViFCW7qySAB4EG50G1AcNjFAfDCRbe6rJPJCYI00IEASJmDTPiHDYizcZgFAuShIgSAFn+LU/OOUnHGjVKzzE4m0MXZud9agqyOy3EOUQWGaG0loAmJqHB8UiYvEWrbK1u7F5CCDr8NwSDGpgx0FR7QY1AqOrKTbcNCkTA1O3pQTi+K7srf8f6yrE3DlOVUdYCTsYEc4zFq6rRl0xYsWe7465IKob9wSRA/aow+RL6dZFLKWSLbLs3hn2/vT4uCvXGL3AqCfItrrvsPalK/YUYi6GaIJjXeTPPy+9PjK4SXsvkxnTx/rRXrfzRG5rlA5KKjcPKtX6qOQG3M6aUZ4b2JxF2GyhQdQXOVfr4iPRTUjlFcn0MvKtxYKmoodY511LA9jsJZGa/d79x+BB4fkDJ/3GPKtFnEI8NZVLdvZVQAQAT0A1n8qGOXU6SIMvVRi/LuBG4njLv/AC8G0wPG5yjbcZip+hr6zwzHXDNy/ZtjooLn/wAR9TTIpHOTVwBiUyg8swkfKRT1kriKXz+p5Ut3YFx3AGaxlvYrE3UkeDMEtzyJVV1I5STVnDuzVi2g7yxaZiILuoZjPUtJ20r3ifEL5JW6VjyXfXcT9x+dX2OIssW7wjQZT1B1Fa5TfcFafQXOMYG5gw7WHY4e4MjpMsuYQB/EvQ/EvmKDdjUbMzI0arpodsxBI56xGo50837BLWzPwsW21kAgH2JmlfgHDBbZyHDZiPDEEfEevn5cvZ6m/Dd/7FOtewxviywGaCQQZU6aeR1BqIWLtt80liyt7jT5RWR7cGZIO0GtZwr+H+FgQY6HnU74GhbDqgdTc1QHX+/kN6akZYGUiOWWIpOx97LaZtjGnrVWHuXcPatkEsxAzKx0JIkx5g6cqjzYJT3Q/HkS5G7F4C1cEOiP/MoP5UtcU7C22DHD3DacqQASShnrMsB8/Stp4q6/FbzeaEn6RVFztbaCZ8j5ds2kT0md6ngssH5R0njktxHPC7ltilxAjKddZ9wRuD1qXFeDH9W722veBkYk6AJA2aWBJnSBzFM+NuteOd1C6QqzOnmeup28qzpZZYysVgzp1gjn5EivSg3yySVdjixohw3gT3hmDKq8pknTTYV0Pi3ALV0y+GUnm9hu7f3Ugq582IoVhezhT/lm9bHRnGb/AHZJSfSqlkQhxZHG9sR/9VtmP7zmPoJP1FAcVxrEXZBu5R0t+H6g5vrQCziGLrJ0nblrpRGyIk+1Hiw4lJJIyU5Nck7Kx5mdSaaOB6EDrtS9greYkDeJHt/aaauA2dUmTqNhW9TGpOjsTtB3t4f2OHsgE5rqyBucqkfdhWj/AFa0xnEMRrpbdGRF6TmHjPmdOgFUY79ri7Os93nnyYZTE9dqOLbNRcJIo7izxDErcv3GVgQyWyCNdQfLn4RR9LLXQDeMJytjn/P1/l2oNxC2q4pMoAzLqAIkgn6+Kj6XiPiX5Vr7UYu9gftK6rdsNlDBZzCNMgK6R0En50cxGBtgIUtJuNQqwQfbUUL4gma6JWVNlkA/iYgfajRw/g7tTpbUA89hoKztRxh4thVNl9La6cgATFZCFuWgGaQUBI8yAaMDBK6DwgyOgoh2c4ALFte8ytcG+mg15eYECfLShyZFCO4UYtvYH4fhLvbEJuN20++ppQ43+irEX7jut6woaIBzdANYXqK67p0qJHlUi6vJF3EY8MZbM4hb7DYrAW7l26EcKUym2xKgScxMgMo13igHEON4/Owt3bvd8tjyHMid6/RxXSDEdIr889p8J3GNxFpHYW0uHKATABhgAOgmPaqunzeK2pLcVkg4cMbeDZe4w7G73t5ULXCzSyl9SCOWXVR5CoYXE5FKrtnaPIEzH1NC+zGNU/ssssxJzneIAy+mhO9Eu6Pd2kjKxTMY/eM6ew+1P0oVq3Ntq+TqTW2ziQN2mhVrhzHnNFsHwvrWOjU2WcQxoZAgEwZ1qnG2rl9VUqAFGhj86J/qKiNKI2lAUChs2hTXh7kBXk5dv/dS4bwi9bvZkYBGBUiBsdxqPqNaZb4BqFs12tnaTPjOGFrZGgOmseftV3dRWln5TpUTHKgCAnEkzOqb/jK/vAchOk+tRxWIkrIfQzBWT8lJmrMMM9y5c2M5VnkBH0Jj616pzXZ6L96NfQFno4na5vl/mV1/7lFBuFIGwbabXGIkcswM/I0wOpoVwcHLdU7d46j03/M0MfY1m/CiUU+Q/pXrpUOGNNuOhI/P86teta3OT2KCnSq2StBr4Vxxyf8AR/2fGJvM9wfsrQkj95zOVfQbn0HWpYjhbpbbMCGXfTodfamj9GI/4M+d1p+S0d7QH/hr3/Tf/tNOWRrKA4XE5pwS9lvIT5j5g08dzctWXxFu2f2algHBExqY2J0k+cRNc+wrQ4I0M1u4BxS+1jF5r11o7uJdjHiO0nSruqjcrE4uBs4Lxm9cx7W2TJatG4LoDAg3Ni7NAzMSAANIUbaGmy7iecQv1NKfZlycOhJJJZySdySzSSetFLh8VedLkpWyB/HMX+2suFgBsonzg/lRexxJh8Sn1oJxf4E/6q/Y0bwhrq2MsJW8QGIbWR5bUfweGulPBYDA6yXAmee9AODic89Kd+CH9gPf70tmgLgzN3q22QLlJnXmAYgeopka1Svj2IvGNPGPuKbTUvUbsbB0ijuvOotYNWmvG2qQbqYK4zj1w9ssxGaPCvX+1cpxvZ7vbr3XuKWdiTuPuKLdrLhOeSTqdz0ZatJ8C+gr0ekxqMdXqTZpuToHYDhC2vFKz5Gt963LK6KWYFZA2jzofeY5xrzFM+AH7MVTJ7CkWrZjlVqJFSaorSgywmrUOlVJViVhpVeqsCrXqIrjj1K+evBX3OuOIYmwCvOY0NAcwksXI5TO9M7/AA0s4ITZM668/SiTpMFlgxDfhuz5b19btsgYgL4jmOp3667e1CLwi4I0omrmNzRNnUaeDvq49DHzn8q2sKDYI/tD6f0o0KyXNnIqImpJbr41MUJp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http://theleanstartup.com/images/methodology_diagram_sm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525982"/>
            <a:ext cx="3471862" cy="20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76462" y="5638800"/>
            <a:ext cx="5257800" cy="749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/>
              <a:t>ACRL: </a:t>
            </a:r>
            <a:r>
              <a:rPr lang="en-US" sz="1600" dirty="0" smtClean="0">
                <a:hlinkClick r:id="rId8"/>
              </a:rPr>
              <a:t>Academic Library </a:t>
            </a:r>
            <a:r>
              <a:rPr lang="en-US" sz="1600" dirty="0" err="1" smtClean="0">
                <a:hlinkClick r:id="rId8"/>
              </a:rPr>
              <a:t>Makerspaces</a:t>
            </a:r>
            <a:r>
              <a:rPr lang="en-US" sz="1600" dirty="0" smtClean="0"/>
              <a:t> (article)</a:t>
            </a:r>
          </a:p>
          <a:p>
            <a:pPr marL="109728" indent="0">
              <a:buNone/>
            </a:pPr>
            <a:r>
              <a:rPr lang="en-US" sz="1600" dirty="0" smtClean="0">
                <a:hlinkClick r:id="rId9"/>
              </a:rPr>
              <a:t>Library </a:t>
            </a:r>
            <a:r>
              <a:rPr lang="en-US" sz="1600" dirty="0" err="1" smtClean="0">
                <a:hlinkClick r:id="rId9"/>
              </a:rPr>
              <a:t>Makerspaces</a:t>
            </a:r>
            <a:r>
              <a:rPr lang="en-US" sz="1600" dirty="0" smtClean="0"/>
              <a:t> (Resource List), </a:t>
            </a:r>
            <a:r>
              <a:rPr lang="en-US" sz="1600" dirty="0" smtClean="0">
                <a:hlinkClick r:id="rId10"/>
              </a:rPr>
              <a:t>Examples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5257800"/>
            <a:ext cx="8229600" cy="101542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400" dirty="0"/>
              <a:t>T</a:t>
            </a:r>
            <a:r>
              <a:rPr lang="en-US" sz="1400" dirty="0" smtClean="0"/>
              <a:t>raditionally include 3-D printing, but can include other spaces to create content</a:t>
            </a:r>
            <a:br>
              <a:rPr lang="en-US" sz="1400" dirty="0" smtClean="0"/>
            </a:br>
            <a:r>
              <a:rPr lang="en-US" sz="1400" dirty="0" smtClean="0"/>
              <a:t> (e.g., large-format printing, physical computing, prototyping sandboxing)</a:t>
            </a:r>
          </a:p>
          <a:p>
            <a:pPr marL="109728" indent="0" algn="ctr">
              <a:buNone/>
            </a:pPr>
            <a:endParaRPr lang="en-US" sz="1400" dirty="0"/>
          </a:p>
          <a:p>
            <a:pPr marL="109728" indent="0" algn="ctr">
              <a:buNone/>
            </a:pPr>
            <a:endParaRPr lang="en-US" sz="1400" dirty="0" smtClean="0"/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</a:t>
            </a:r>
            <a:r>
              <a:rPr lang="en-US" dirty="0" err="1" smtClean="0"/>
              <a:t>Makerspaces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0" y="4419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Oregon State University Valley Library</a:t>
            </a:r>
            <a:r>
              <a:rPr lang="en-US" sz="1600" dirty="0" smtClean="0"/>
              <a:t> (article)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835727"/>
            <a:ext cx="4190016" cy="23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0308" y="4419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"/>
              </a:rPr>
              <a:t>University of Michigan 3D Lab</a:t>
            </a:r>
            <a:r>
              <a:rPr lang="en-US" sz="1600" dirty="0" smtClean="0"/>
              <a:t> (example infrastructure)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0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514807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2000" dirty="0" smtClean="0"/>
              <a:t>Interactive </a:t>
            </a:r>
            <a:r>
              <a:rPr lang="en-US" sz="2000" dirty="0"/>
              <a:t>displays, visual media displays, audio/podcast tours and electronic multimedia guides. Examples</a:t>
            </a:r>
            <a:r>
              <a:rPr lang="en-US" sz="2000" dirty="0" smtClean="0"/>
              <a:t>: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393192" lvl="1" indent="0">
              <a:buNone/>
            </a:pPr>
            <a:endParaRPr lang="en-US" sz="1600" dirty="0"/>
          </a:p>
          <a:p>
            <a:pPr lvl="1"/>
            <a:endParaRPr lang="en-US" sz="1600" u="sng" dirty="0" smtClean="0"/>
          </a:p>
          <a:p>
            <a:pPr lvl="1"/>
            <a:endParaRPr lang="en-US" sz="1600" u="sng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Interactive Museums</a:t>
            </a:r>
            <a:endParaRPr lang="en-US" dirty="0"/>
          </a:p>
        </p:txBody>
      </p:sp>
      <p:pic>
        <p:nvPicPr>
          <p:cNvPr id="4" name="Picture 3" descr="Screen Shot 2014-08-06 at 10.32.3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" y="2290864"/>
            <a:ext cx="5486400" cy="3647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276600"/>
            <a:ext cx="2133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1600" dirty="0">
                <a:solidFill>
                  <a:prstClr val="black"/>
                </a:solidFill>
                <a:hlinkClick r:id="rId3"/>
              </a:rPr>
              <a:t>MUSING: an iPhone app developed by Texas 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State</a:t>
            </a:r>
            <a:r>
              <a:rPr lang="en-US" sz="1600" dirty="0" smtClean="0">
                <a:solidFill>
                  <a:prstClr val="black"/>
                </a:solidFill>
              </a:rPr>
              <a:t> (Link)</a:t>
            </a:r>
            <a:endParaRPr lang="en-US" sz="1600" u="sng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79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The greatest danger in times of turbulence is not the turbulence; it is to act with yesterday’s logic</a:t>
            </a:r>
            <a:r>
              <a:rPr lang="en-US" dirty="0"/>
              <a:t>. </a:t>
            </a:r>
            <a:endParaRPr lang="en-US" dirty="0" smtClean="0"/>
          </a:p>
          <a:p>
            <a:pPr marL="0" indent="0" algn="r">
              <a:buNone/>
            </a:pPr>
            <a:r>
              <a:rPr lang="en-US" sz="1200" dirty="0" smtClean="0"/>
              <a:t>(</a:t>
            </a:r>
            <a:r>
              <a:rPr lang="en-US" sz="1200" dirty="0" smtClean="0"/>
              <a:t>Peter </a:t>
            </a:r>
            <a:r>
              <a:rPr lang="en-US" sz="1200" dirty="0"/>
              <a:t>Drucker</a:t>
            </a:r>
            <a:r>
              <a:rPr lang="en-US" sz="1200" i="1" dirty="0"/>
              <a:t>, ALA Trends Report, </a:t>
            </a:r>
            <a:r>
              <a:rPr lang="en-US" sz="1200" i="1" dirty="0" smtClean="0"/>
              <a:t>Snapshot of a Turbulent World</a:t>
            </a:r>
            <a:r>
              <a:rPr lang="en-US" sz="1200" dirty="0" smtClean="0"/>
              <a:t>, 2014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AutoShape 2" descr="data:image/jpeg;base64,/9j/4AAQSkZJRgABAQAAAQABAAD/2wCEAAkGBxQSEhQUExQWFhUXGCEbGBgYGBwfHBwcHR8kGh8eHx8cHyggHB4lHBocITEhJSkrLi4uHCAzODMsNygtLisBCgoKDg0OGxAQGywkICY0LywsLCwsLCwsLCwsLCwsLCwsLCwsLCwsLCwsLCwsLCwsLCwsLCwsLCwsLCwsLCwsLP/AABEIALcBEwMBEQACEQEDEQH/xAAcAAACAwEBAQEAAAAAAAAAAAAEBQIDBgcBAAj/xABMEAACAQIEAwQFBwYLCAMBAAABAgMEEQAFEiEGEzEiQVFhMnGBkaEUI0KxssHRBzNSYnKiFRYkNENzgpKjs8IlNVNjZHTS4ZPw8VT/xAAaAQACAwEBAAAAAAAAAAAAAAACAwEEBQAG/8QANBEAAgIBAwEGBQIGAwEBAAAAAQIAAxEEEiExEzJBUWFxBRQiM4EjsSQ0QpGhwUNicvAl/9oADAMBAAIRAxEAPwA7MM7jSvpqssGjlpRHVqNyDboQOpubezGU+ScjqORLgrypUiPaPOqBaWNIZyQO1pe+qzXBG4sDcA27reeGfEG7dRnrFaPT/LnAziVUefRCWNtVrG5J6W6Hf24yaanrYMfAzYsKtWwl2a5pD8vSVZUKFQGIYWHUG/sth+vTtA22eZXT2DWCzHGIwyDOqdFkVp4xdri7jpa2D0eVrKmbOu+p1ZZjeOJklrqSWN0ZVEeohgQLPc338MG322HnEKpm8qeIKUtDaoisrkntjbsEfWcFoxtqUNEujFukxiZjGKN4xIvMaVWG42AOq/hgvOW9m4qD+YrzTM2kZWll5jc2O7bDsq25svgL9MKYFwSfKMdFQ4Q5Ev4h4igkqUZHZlUNciOTqQR3r5jB/CqzQPr4lfVAugCzOVsg5FMverOW8rkEfAYNhknENBhp0SqzCM1KuHUr8nZbj9I3sPiMY3w+tq63DcZzLZ+3j/tn8SfGFfHPR8qNwz3i7P7MqsevgFJxYUEWI3gAR/gxCqd5J85OozWJnpCHFoonWTY7Fgtu7fdTuL4HXqbaQq8zgjdqWmRjpylHVxB+1PVPJp/VLDTv06Lq7uuDBbtUI6BQD+IZqBBz18Js+JeIaeZYVRySsis3YYbAEHqPPGlbejLxK1dLg8zJZdTqtXTz6h2Kgu539AqwG1utyMFqdSG4HkP7waNLspII+rJP4mizSdJIoUVrlYWQ9RudNuo6dnFdb12nMsaespYGbpmV8NfNk6ja6Ee3Tp7vPFJXC4lzUkPux55hdfCZIolUi6To5/ZVgx9tgdsPrvRdRv8ACVb6y7ceUeUEwWPSTvytPf17X/kMPbWVmwHPEQKHDDjxgPLPyaWO41MdsKfVISffMt3AvYGHliDtC3yFoPp22327+/2jD9JrqqydxMq30O5GJPgg/Jois3ZNgAOvT1Ykays2u3nCspYqqiZbiSjbQG7l0X9YYYK3U12sAp8Iw1tuzCuB81SOGQOTdlIFlJ3N/AbYrY2uT6Q7PqVceBmijzWIhxr6wBBs3pC+3T44Zp7FQHMp30s2cCK8tfROshI0gA9R1C2+7E6u5XH0mHp6WVWDeMeTZxHJGxLBWJB03va2Myzc1gY+calWx8dRPOJcyikjj0Ops1z7saGvsWxFCmFoUKOxbyiakrI/lUUmsaQRc36dkg4s/DLkqpZXPJlfX0s7KV8I4p6+KzAOvU23xn8CwnwjtrYHEH5ykjtr+bZTuOpVwPrGHU2BWBh2gshAHiJKkkACXIv8kRDuNmDA29eHXWoUIB8JXrrYEHHiY3gzBQLXHU9/ngaNSqVhTCNBJn5zzGlzOBgs0UqMRcDQpJHS+wPftjR7NekrixvAxc+Z1algxdSvpApYi/S9xtgSiSRY+Mz6DOqpmVFclmIVQAtySbAdPHHNUgGcSRY7cRt8hzPSxsbrJyynY16zY2t7RhW6jOIzZay7oCk1e1gFkJPQBBv37WG+D21YzFguTgSwLmBWViJV5WnUDGQe0bCw04gCnjGJxNijJEA/hGr0l9T6QbFtIsD4dMHsrziEEtKbwDjzk0qa0qjgTFXJCMEuGK+kAQu5HfbE7EzzFGxuuZRT5nUyOqI7M7EBVABJJ2AAt1xPZIBI7RvONocszQyLFolWRjZVYqtz0+kR34A9kM5khmPSMzDMmuOY3dHK+3QCR1Pftt4YSNpGVjeYA5zO8q6mUwQiaQBl/N7doePXoMMFVJ5Aiu2bzl1JFVOrXqZFcLewsRcm1r388NbT1hA2Ie9sZzJzUVUqx6qmUMyksD0UggW+OE4r8pG5/OOavg+rakoZYKqSSWqG6M2lV2vse/24h+yQZYcSA7nxmbq8mrV9GV2Zb8wXbsFTpbcX7II9LbBqKyu7HEPFm3dmNsi4CzaqUOsqxoVurvM1m3tYBAzA+sDChfpmcoOo9IGXHJM8zzhqaBVK1spOqzaibCw3tY3O/wAMLqvR2KlRL+o0rVoGDGAw5HXLPyZqiQHlCQaJWJIcHRbxuRuMPtapFzt/xEaaiy4kZ4HJkKfI80ZWbnOulC7K0zqwA6gg7g+RxytQW2459pFlN6IHPQ9OZDJMkzmrV2p/lDqp0k8/SL+Wtxq9Y2w411eQ/tKvaNDcw4VzaONpBPI+htEqrO14yACb3OkjcC4J9WJKVKoYgY9oaCyywVryYspspzaRXdGmKpux+UDbu73v3jAHsR1A/tD7G8Nt8enWfU2VZm1WKTmSLOTbS1RsDa+5DHu8L4IJWwyAP7RbCxMZPWF09BXJUcuWYtoOp1MrMLAgG1+u56YWRWQcCOdLK2G/xlefVtRCsbRuyxns9lrdq5PS/h346upWHMGxyDxE38ZKoG3PlB8NRwfYJ5CK7VjwITV5vWx6Ncz9tQy9sMSD6ibHyO+IFdZ6CGbHHjI12Z1sDmOZ5o3Frq9wRfcbHxGJ7Gvykdo89qs1rIrcySRb9Ln1fiPfjuwTyhNbYvBMIoJswnilmi5rxQi8ji2lQBc3J8hew3x3Yp5Qe3fzl8DZkYuanMaPQZCy6TpQfSb9Hr0O/XwwHZVZxCFj+cjX5vmFNoExljLrqUOACV8bW+vArVS/dnds/nB04zqx0nb938MH8tWfCcL3hkfFGYsAVMrA9CI7g+0Lhfy9Ih9pZ5Gdc4qqBJm1MqkEBIxt5y3+7DVYHJldBiPcxyCmmnmMsSvzFGvVffSDp9Vr4xqrms1YTwEezFNOSIniyWmp5YxDDHH4kDfqCdzv8cM1zntGXMDQkumT1hKMgadtK7Kz3sPSvs3rsBvgKRlOfLE0bhtrXHnMJw2fn6fwVST5aVNz8MXLUzWRKiths+U06kOGN9nrIkHnou/+jFKtNit6S5rWytY9MwnMsipbTJyI9ARnKhbDUBe+3nbCqr3L5JkEsunwD1i90SH+Doo1CoOc+lRYA2tfy6n34tU2M9ZJOZWsrAuCgeU1eT5RTpToEhjUa0fsqB21AIY+JBHXDksYt18Yi8BXbHrFFeo+VUptuao799gL29V8Kds9pFVcrOdZ7JeeU+MrHFinuCWW4mxy1vzl7fzP4awB8MKr6n3iW7kxuTG8jnzX/MGNd/sLOHSavjiQN8v27STRi/rDXt/dGKY6wR0jTKpAtJkhJsLDc/sj8cJ1SlqyBzOBwTEFBFZq4hgRJT1bC3lIf/u2CofKFfEYlkH9D8zafk6lvRQ/ssPc5GMepsa5x6QGH0iZ7j6JOQ/ZAIlFiB6wfgcalajJMM2MwwTFdZWUweitf5SYYjc6t4hcAbm2zhtutsRerFQR0zL/AMMdQbAT1EPz2S1VWL4pJ9m+BpP8QYWoGfh9Z95vOGJAadCLXMcZP90YtVkC1xmYhztWZOZeznKeExPvSNsFb9g+8uaDjWVmZ/hR7xVi+MMh92k4Vf8A0n/rNOwYvI8nH+RAJX08SRMPptEf7yqP9WLWnP0mZWrHd/P7mUZ5tmNR+y/wf/1hNXIP5jdf/wAXsJTSSXppR+q31HFmn+n3Erp90+xnRuHMrhqEVpIo30NqBdASDYgWuPPB/FMqBiZWhbLuDMVxHGqmd9K6/lTDVYXAsrAA91iSfbirpicsPSWr+8s6rmNPHK0JeJJCYWIDqpubL3kG3rwnUsVUkHwliofSfcTBRZRTyHMZJYFLwSDl330BtiAB2egxFdpKpz1i9RnBjDIo1KV0KgJE9IjaFACgshDEDpc9+LCn6SZNZ3FYl4QqiYKlbnTyJOz3bE92K79T7S/So4/9CXcV06zIkkgV2WjQ3YAk6n0nr03IOKuhyAwHnFalQLGA8424ryWmELMKeEHkk3EajpbfYeeG12sa+vjBpA7XnyizKau0Shbad7W6WubW9mIPXmbCuCMiQy4as2jHhy/gNWLqcITPPzc1lWVqLD6Wx9x/DGJogfnMy3bWDoyfKI8+btez67fhizqOb2nfBlztinMZbUtV5RRr7xc/VhtK8GXtV3h+Yr4JTVONv6JvZcgX8/S6YsP0mYIxo5PnKdN7GpZu+2yMo69/a9eM85w00dYB9A9IZxZmxhLqoBM2qMk9wt1HwwrT1ggnykW/bQespzdf5RTD9Gnlb3m2LGmH6UW3OoHvNdllQbiPuADX8/Rw6lOc+sq6nGGaZ+Q3qaT/ALiQ/ujCrO68RQOJzfOGvK5/Xb6sW6+6I9ps8kfZx/0V/wDEGEIOT7xBGKxMpkh7bftJ/mLjXf7CyV6TS8Yn/eX9fF9mTFMdYOOIdUf7tyj+rH1Lh1P3BFW9xom4bqFbmoD2lpqtGB23ZyQLnrsO7CuxYPYfMy1T/K8+Ymu/JfJ/JIx4Fx+8T9+PP9PiR9o1/txNxyfmnH/N+842F6xXhFGSUSz1UGsKxGVakJHoukxAI8wGIwV7baSZNJxaIdxK1q6o81b4xXxWpObptXj/APNQ+/7mafh2udYKQCwVljVjbc91vhi1vC6hs+Mxkq31AjwgeZ5gkcuZBgTq5I28ZUCg+q4xYfDUkeUCpyl9bRNldOsVfUwxiyGE6Rcn0og3U79QcJ1C4VMeRmjXa1hdm67lmSz8scyonU6WeGBgQSN9KDu8xgqT9De06wAXJuH9R/eSrHPyq5JJMDEk9Seu/uwGm7hhfHAFtXA4lWXyfMSDyb6sXavD3EzU+7+DOp/k/kuhHkD9WD+Lj6BMjQ/eeYzi5N6jyqb+9B+GKWl7ze0v39V951CFr/JD4wn7KnFbUd0+xj6+4fxMkg7ecr+wfgThen7lcDUD6T7QfIq+OKSQSOF5lEqrfvYEi2L4BKtI0/JSLOAJNXMiZRpEUov43ve+K9gAOfSaVZ4P/ofvLc/b5hfOiT4VCD78Vvh/eYev+orVfdb3j/P6hZaTWhuDAwv6rX+N8MrQqmD5xVX3PwZlMif5hPb9o4Y68zSo+2I1yVLZrzGIEYI7ZPZ2jI69Ou2HixezPMyOzbyM1rzRtLI5dDYdk6h1uNx7L4zdDxqSzR2r3/KhVzEWcyAk6SDsOhv4/wDrEOc2sfWWfhKdnjdxFOdMTTTooZmZ1sApN1W4vsMWamAH5jtTyePKVcGryncyKQOSF3Fu8G37vdc4N3GDKAQ56Q/LKcmSiY2CIzl7kAgt0uDv0U7+Y8cUWf6SJc1nNvHTEQZnLNPVdpWMayEqdGwBPjbfYDFkKiVHHXErbnZlB6CaPMyGqEI3ApSLjpqL9PXbuxFJArEcM/Mbo0jrwtSqixRxYtfZbAtfw3IA69+H0kDHPnKl6koRiARyKJqZiwCq8pYkgBbotrnuubgXxWflWgUqQBkTm+aN84/7Z+oYuV90RjTY5VUINV2UA0QUXYelrB0+u29sJHU+8i1TtAEyMcTBX2O9re/GobU7DbnnEilCGXPmI11k0lQpN3aSMgE7mwkufE2uPeMUEYY5jtUubTt6Zminqo/kOVprTVHGA66hdTZfSF9uh92LFTqLASZSsrYq3Ewxi3lvbeRivmNbEEewjFlLUy3MMI3y2zHOROlcCZnBDCBJNGhDtszAGxAx5tqj87vxxjrH4PZ4i3jSthlSQRyxteQEAMOl740QQGzBCMR0iLLawxz0TK4ULTPFKbja8uoA+sb4VqzuoYL1i2SwOpA8Y3zyVHrXdZFKMttQYW3i0/a2wlMq2fSbpYHQivxyePzNRk1RSCFEaWMaN1GvoVJt379cMQ7nDPMrDoMIJneIpY2esKuh1xU+khhu0bm4HmBbF5LU2EZiLKX3KQOhkIauIZmkvMTlmFVZtQsDoZSD8MLtsVkXHnLtYK9p64x+DMzn8QaShdCDy4VVyCOyVJtf2Wx1LAA58o64hrAf+2ZRmB+fVwRp5TqSCOpBsPiMdpzgEGd8YZbnVkOcQTLm+bkFxc3tv5YuIwGM+YmagPaZ9DOj8C5tDEtpZokOlR2pFHdv1OD+JWLYgCnMztJQ63OSOIg4snRzUaHRg0qldLKbjRYkWPjilpjhjnyl3UVsduB4ze8OcR0700AMiRsiBCsjqGuqgXtfoT0xV1Y+oY9YSKeYh+Vx87NCHQh410HULMQp2XxPqwNAIqTMm1SRjEWZbRRVEqcxtOmkLCxA7Ykaym/faxt1xeV8BsQNOGQqcQfgR9MrBrgESi52G9+mK9n+pppjDe4/eF5hAZIo1Ui/yNuvis8b29ZANhito27NmJHiIrUrutbEKX/daW9IRybd/XF/gkyoNyuPaIsoNolv5/aOEt1mjpjioAzBrxBWm/p7Gx+b6HwO2x8sWjVXM/t7JX/GuqH9J+6PwxPy9fXE75h/OXwcR1rXCamtubR32PToMCaKx1hrbawyPCVScVVakhmsR1BQAj1gi4xPy1flA+Zs854eLKrrqH90fhjhpq/Kd80/nPP41VVr6hbx0C31Y75avyhC+3GZH+NNSfpA/wBkY75aoeEEaiwwmnzeukMYRSeY2lCUADN0sGNhf24BqqVBJ8IS32E4Etp8xrDUinkIRteluypsfWNjiDXVs3ryI6hne4VscS/P5a+ksz/mmNkeyHV17gbjoevhjq66rFzidqmemwqDmCCukkiZ2XS4JttbuBB+OGCtQcCI3llyZBpK7t3UpojEhDAA6T0Iv1vjmSpTz4yVa1gSPCVtPXC/zcm3X5vp377bbYns6s4g9pbjMNgpMzbcQyWIuCUFj4W8z3eOFg6cnAOYwdsfCVKMwYqNJGq9rhdrEg38NweuGJTW52jrK7akqOTITpXIRq2BF9XZt7x344pUDjxjh2xTtMcecjRNWzX5Q5luunTt77eBwDilO9xIQ3P3RmWpDXtEJlW6Fgtxp2YmwBB7zbuxBNG7bnmcWsAzJZjT10CkyEKwNimxYX33sLfHDexrPSCbnHjBqSpr5NOhXbVfTZRvY6Ta/gdsQ9FSrubpBGocnAPMYT0WbIXDRsCiqzi8eyvspO/eRgVqqbpD7e2B1RzBJI43BDyBSgvH2g5Kr0NtyCN8SldL93mTZbahIbiMaXIcykSV9SqYrXRmXUfIWBHd3kYTZdp62wZYGn1BAJ8ektyzhbNJnCECK4NmkZbG3cNOo39lsD81pSMqc+0V2d3JI6RRWUlbBy+emgSbqWZTcDr6LfXiwj02AlDnETvfxlVVLL/RC9lZ26bKtrnfwvg1UHrIdyvSA02YzyOqJdnY2VQLkk9wwTIuMmD2jGTrMwqInaOW6OpsysACD545UQ8jpJ7Vh1lQzuX9L4DHdks4WtJ/w9L+kPcMR2Swu2brCJ80qktrRlv01RkXv06jECtD0nds46ybZlVAqpjYMwuoMZBI6XAtuLgi/ljjUkIXOTxJ/wAKVYXVym0/pcpre+1sD2CGd29gPM8Ge1BUtouoO7aGsD5noMd2CTvmHlY4ml/V92J+XWcNS039NGDQSkAA60c27z2kufYRjOLEapc+svaisdgjgdc5kOFskpZHTmQI2phe4O9wfPxti9r2at129CJT+HqLFs3ckdI+qsvjpqo8pdNiB1PRQpQbnuDWxnXszAZmp8OUFHHpM5xbl0TVlcNAMskkSoWvYGZUCt5dotf1Yv1OxKjwmSyKKyfHMcVX5Ngk1TopZJYaanQQRFv5zOwIMpOoAWN7qLX0jboDdlTJxiZz8mGW0dZopJ46lZmZ7TJNZewL6dBFgdN9yD6/AeMxmXCZzxFWbTUonZaCGSKNQUcySay7B7BgN9I2Pfvfptuu0iNpDBD5GdAzCeJaiNI6eV1gILcmnkdVlYKx3RSNVjf24y20ttlZK9TxH0311ud8DrzSSOkkCSyO457GGKSQ73ClgoOm5Ft7dMOoptFOw9RxCq1KV3hz0iHizOxURRQtEQIptO6OHLbjSVIuG7XQC+LFdTKMReruSywuOhMt4nyuol0GKjqbck6yYWXcMxJOq30Cvn7jjtPS6ElvPiJa4Y4gVTUiUukeqR5aRVjVVZmY7HoBfp7sTfUzspHgZZquRa2B8RHVTMYzKkqSQtJcoJY2TV83bskixPlfC2pYWBvDEhb0NBTPOY4rMwMtIYabmyTiKO4hR20kWYqzoCI2K3A7xe9sUNBprBazsOMw7tQoTaDzEeawQrl0dbFTz0s61gheKWeWSwIJNxJbrcH0b49BXwwImRYNykGLs2l1QRmxJYhVCgkliRYADckk9MZzLnVGeipcD4ZzGFHw/NQR0MyQ1btUROalOUzaGUjT2VS6bM2x64bqdP2qjHUTL0upNTHPQyjJa5WoDEt3ladGSNFLOwUnUQoBNgOp7sU7KLDqQwHGITOuwSfHUpM8haOaPmEaOZE6ajpAsNQsTfu640lXAld2B6QOCGTlU4CsWWV9SBzGzAS6mTWBdCel7XGDZlFOW6RTKe24jzO6Mmno6iihqeZUl45oubLOdMZIAOruWQXDWFr+eOTbwRCBIPMA4rrVMuVoySRzRsodZImQ+mlrFgNQ2O4vilpqHqZt3icy1qrksYsI/oK8MaxY45Zd7Xiid1uCbgso0gi42vildorbHJUTZfX0qtQznA5jjIs0jmmhCN2k1h0YFXU6TsysAwPrGMqvSW0Fw4xFtallLlT5TOZ5lgr62gpgJSig89olPzavcrd9JVSdPfja+Eo3ZsT0JmLY2AAJlZqE0hqUmp59PO5UbyB4xLEHJaMS6NILog3A3ttjRKkNnwkbgUIPWPv4Lp4jlVXQUkoNQsrSRqXmK6CgG5GwDX7Vh1wVi71IiwxU8RnxQlLVVESiLlzMyCQSQFHJLEFrOoLjp2hcYzn7Shc+AmnpWRgcgGKMupKc11RCaUS8vlALHAZPRBDM2lSF1dTfqcOcW2IrVn3i+0qWxt488RtxAtC0E5jhSOrjjDESQ6JRpsAwDqCV2tcXGKpW+uxQTx4zlKPuxB+K1blUc0gBYxtICbG5CIwPrvfB0goW8pYTZYvsI6z6ijejgqSg5ynSHubhecdutu892HWsdsX8PUG4ZioG+TyDwW3udfwx1XUwdV3xDfyewxTZfUQTqGh1oXXfe4DHpv1UHDNR9DAiU6MucQleDaH/APli694P4488/wARuDEbpqCivHImTyCo1U88VusIf+66H8cauoTFqP6xTXbqBX5QnheSzKf0WB/eA+rFz4kMrW0R8J+/YnmDNLxQLTX8dJ966f8ARjNs5QTT+GnFjLMXx7Oq1sRcsqT0iXK+kHjY2YHxBUYvUgmpSOombYAtrofGH/wrm5mkUV0hZUsOxFYrsb20W1b+l188ObUBesFNEXXcID+RqBlrqYt15kwPrEZvg1YGw+0m6srp1z5mZ3Lvzk/nMw/eY4Xd3oVX8v8AmdXy12hz6JI3dY6iN2kj1HQzrGtm03tq7I3A7sDo3LKQfCU7hhzOf8CyyRyZc8UkiM08UThWIDoZDdWHRgAW69N8WQfqxAMeZRmCxcQVTSqxijmqJC4UssWyKJWHcq+jq7tXcMFIjzIKavjNVIK5M0hlgcCOKYF9Z6MqnsoAtxZW7+hx0iIOCoRT5M1QKtKOonm5PPkQkqkYty1tupOkm/r7wMTOko8xh/g+vgqc1SuBhLwLpkLxyqCVIdgTYvpG591zfp0s4inmpky/L6SSSCM0qzSNG2l5HkYAksN9iCTb9IeVl2NtGYypN7YkuLa2aXJEFQ5kkizHlFza7BCwBNgLm1hfyw1DyDFMOCJnswB+TRkEqysGVlJDKwsQQRuCD34o2HbqZu6dQ/w4g+ce8R8R1vyTJeXUT82pjcNoezSOWRVBJ2v2iL+eLbZ8JirjxgeWiXKcoqplUxVslWKZnJDNGoGuwO437RuO9ge4YmQeTLeBa+esjrKOrlknjaleeNpG1PG8bWDKx3G5BH7PrvwOZxGJHgysM6rK57Wt2PmXAY/E4TqxjTNJrP64jXiPPZ6bJ6ZaeQxNNUzqzrswUSSNZT9G5A3HhhlXcX2H7TmH1Ge0NHJW5NUx1cjSPBomgmbeRL92o7k3RhvvZx5Yit94Jh3V9m+2WcbBYJkpYM3joIqdFVYFEgYG2rWzJ6Ra4O5I8rk3ZFQbN88iM+WzR1CVFToeOeWNGVZFUdliCBcg3G3eT6hW1aBqiDG0sQcDxhdLO0WZZY0TugqezMqsdMgUNp1DoSOl8U/hbkqyHwMO1BsDTEcQVlZWS1/MeaanpKgk3caIgXdEOkkE7XG17C+NNgYlcTQVOdVEWTZTBDK8RmM2p0OltEbmwDdRfUpuPDEwSZZmOaSSZHRVU7GSeCsKCVvSsCwsT37W9dh34G1A6lTDQ7W4hdcBDl1CqZklC9TEKmdir8yZ5AGvrTcAXIsCNreGCAAGBBJJOTFHFuZQvlIWSvSsq4ZgIZURw2h9mjZmHa7Oo9d7L4Y4gETgSDkQ/ieo5mW5c3/Icf4Y/DFBjyZp6Px9o7rTqyiJrnZiev8AzyN/HHW9Ifw770SUbk5XUg92se4g4NInUZ7Qwn8nUoFHVjf+j+/8Mdqj0gaFSLBNUGx5OwfWZrgCcy4SvrC/pwyp+4xHxUY9Lq+4D5ETJQQnI2szD1/DtYta3nTKfIwfh3063HnNdxR0R/1V+Dk/VJjOYZrmlpTt1Mwn5VUIioZR1XmJ8Q4+vF3QnNZBlH4iNuoMd8NVmr5LL3MvKY+J3UX9jXwrULLmhfKMv5/tI5FmNLltU8kqVkk6SyaIkVOVaT6YY2JOk23OxJ2xboZdoPjKWs7Unnu5yJl8xqKUVSmj+UBJHLSpOqgo5a+lSvUWJ8e7fE2hSMxCFwu09JtM7zN4M3gqIk53KU3QEXZHGhtJ6agDcerFTTWLWpLcQmpa1mK+EXUmbZVSTpUIuYOUlLx07xoscbMTc3sCQmprC57uuNAFSMiVgrE4xPf4yZZDXVNXorGSrgnSWOSMAFnaMqEItYMqvuSbdnE5EgqQcGA5Nm+U5bKKqmWukqFQiKGVURVLC3aZQNQHS+/t2OI3DrJ2knEG4az9eTUUVfFLJTzPzw8H5yGViCWUH6N99uhvsdRxzOq9TCFTHOB0kp83pIKepp8vSokkqVCTT1CqumP9BFUDc77kd97mwt24DiCFJ5jOnzSOWlpBmCVUU0CWhqqZQ+uI2srqwO4sOo6i99yMLW2t8rnpD2On1CW1fFOWTUbUUiV0aLOZFl0K0jv6Zke4sC0jsNIHQDpewaD5RR9ZnYKgvSLqFmHX17YpX/fBm7ojnQuI2yTiegMFAlZHU/KMuctDyVBWTtBlBudt1W/TcdbHF3ImJtOeJVl3FAqUzBa6CRqOom5rGE/OU73AVhfrsFB8x0sSMAbFB2mTsOMyFVn1LR088OXrUvNUIEkqKhQmiLvVFUDc3Jvbqb3NsECMcQTmG8PUxgSUWtpltbwBVPuOFajnTNJQHtxD8+zmiNNFQVsVXG8cskgliQHT842llvs6uGIItsfeCpcGtSPIQnUhjEvEXFcSUPyHLlqNMzgzVE+zta1lUDp6IGwAAFrG5OCyo6Tjuc5MMzPNqOt0yV6VkFWiCOV6ZFZJVHRtwdJ69wte29haA6N4wnpsrPIla1fyypo0ggMNLTIUgRzdyDuzOQbXJUbC/ee/FXVXAoVEZVScFjGnE2ZLSLllSFDvBMWZQe0Y7WIHvNu6+KvwvjfnzkWZKCK8x4jy3l1kdKlWRXzK9WxCgxRh9bCO/U3ZrA36nfoMa+ZXwZdnOc5bJTQUqLmEZpEc08nKQly4+mpubEjwXvx0gifVOfZUcv8AkJGYCIOZkmKR6nkuT07hqa26jp1x2RCCt1EW5VxBTVNHBTZglQslILQ1FOoYhD0R1NxbYDoQdI6d8Er4yQrg8QPi3NYjSR0dHFKtMJTM8s9ubNJa17DZVAPh3DYW34EHpIwc8zR52v8AszLfOI/GM/hjLP3jNbRj9jNFQxczJ4xe3pH3TM2GXn6YPw774BiHKt8trPJpPqvhqnoYrU57UiR/J7IBS1pNuyI+o6el7sRqRnGIOkO15sUa4BHQi/vx5mwfUZrKcjM47TcXMd46XfxVjf3hceseoEcmYy2k9BJfxskB2pmH9pv/AAxHYgjGZIuKnOMT6Ti+ZhYwOR4am/8AHEfLrJ+Ybyg54kksFNOxANwCWIBPXqvXEikDoZBvzyRPk4nkHSFhbwJ2/dxxo9ZK6gjoJGbiSVjdonJ8SzX+rHCgCSdQxGCOJFs5YLzDDYarXLb36+F/biNgzidvJXOJJeKXNrRsbbAhjt8Md2AkC/b0EpbPSdzCx9p/DE9ljoZHaYOcSMmdk2vCbDxJ2+GJ7P1kdqM5IkqidWiMmki3ceuxxAXBxJLZGYAueMPRBH9ojDOzB6xPaSC5wQb6f3jidgnb4Q+ey6RcNpI7PaaxHTb/ANYAVrmH2jdDKf4WP6H7xwW31gZ9JYmdOBYLt4ajiCgJyYYsZRgZxIHNSf6MX9eO2iRuM8/hNumj4nE7FnbjPkr2BuI/icTtGIO4wr+MM36J97YE1jzk9ocyuXOpWO6XPmTjhWBJ3k+EqGbOD6C39uO2LO3t5ScmaSHrGPccRsScbG8ZQcyb/hr7jghWJG8yxK1z1i9wPqxBQDpODGXZnJy7WW9yccvMJ+IEMyb9Ae84PbFEz45kf0dvWcdtEndJrmTAWCn3nEFAZO8z05o3Sx/vHHbPKdul7cQSkBSXIXoC5sPUO7A9kOsIWkSa8STBdIeUL+iJGt49OnXEmsGctpU5EgmeyBSoLhT1Ac2PrHfjuzEguepn1Nn0qAqjSKH2IViNXgCB1644oD1kByORL24nqV2MswI7jIwthXy9R8BD7ZxOhZhRpHmM/LARQWGlQAvd3DFa1jsmp8OA7TnymnzPh+nlicmMKwFtSgAjUetx33GI07Hb+ZV1I/UmXlyxIyYxcgdC1tW48beeJtdgZGmqFlm0wjPOEUpkDNJNIpZeYI+WH0Hc6C1gG6Dc9L4inVE2lHE40FkynWBZtk2WQ0kNZzcxZKgMsUYMQZWQG+skDYFd9z7caYAmeWYcT7hfMaM00UdVdJLbyNA9yxOoWbRY3OwHf0xWet/qx49I1bASMyqehpqipljcvErjmxK6NHqZF6KJEFwdyQMU9t9SDIml2lDDCnrE2S5Gaikq5l1KaSFDHojFpWZmuCSO0BYej440wMjmZdj4b6ekNgyqmqY5JC8kTxAXX0OzcAMwZe+7b+WKRNlbdOs0lNN7BRwMRBnmVGBi0LtNALWl0SaDtv2ygQ+sG2LYyRyJmlsHrCuEK5OZC8gYosnbIjd1A89KnuN7YB0Y9I1LVA5mgzKjy6eEzyNJG6xNymEciROwBK3Yx6Guxt6W+2E1LcvB6Q9S9TOSsRV8sJEllI16dHzLi5I6C69b9B34sKreMrORuGJouIK2F+SoGhxpsrxPGena0h1W+57sI+H0WVs2/wAZY1NqOq7T7xxPUwx8ouFUvGVAC3Zjo7lUFm38Bipqa7LFxX1zLdNiIctjwiaqnpWRIqktGL3ZXR42sANwGUE7juB64lq70YFR4SybtNZv548JS1NJT0tFVFpZEkmmBiMXoKpZVYWTmbgA7+ONA1DGR1mMb27p6RrRpTmSKGlkdY6meGIshs3K0yl1uwura0AO1+uCAz3pGSq7liGfLY9VcjFiKeqKu+rtmnUnUB3Fwt7E2uRiGyHA8JBsyuT1m0p+CsmaaJENQjVFPzohzJBoUXPNNzdSbjZ9uz064biKyYl4WjSuy2pMykyNpdmvYlkXZtvMknxvipexQjEsU/UcGOuCaJUpXsN9Bt9eMyx2+ax6TWG0onENyWELVuf0jf8AwlH3YGxj2AOf/swHUYces5s+RwiSeyH5tQy9o7G4898aosOE9ZU7IYY+UNyD+fQ+Gr/QcMt6QdpAEQx06l9R6qRb2mxv44EHAhBQTG7cL0+p+y2wuO0cCtrFlBgWVqFcjw6RRT5QvOj0JftgsCdtIbc2Plhlr7QYqgZcAxrSZLFUVSRPcK0gU6DYgGw22wpbDgRz1jBPrPqjhqAVU0AL6IW0rci537zbfENeyjMZTp1bdnwGZq/4r09RT00cmpUTmG6WBvcddsArldzeMQmXAEgn5PqaV2uGCRq6gIApJW5DMwG5I26Ymu5iMyxqK1G3Aieq4FploYKkGXVIqlhqFgTa9tr9/jiW1DCBpaFsOGlPDmXR8qoksS6SKovbpuPD1Y68krL+hoTtMEZzn/ETZrlKtK7XO+/d3j1Ymq0hAJh2WEORNnmg/wBoVPrP1jCLe5Nv4d3z7TZn+byEddSjE6fufmVNX9yZCq3nP7Q+7A2d6Hofun2M0fGB7Fv1l+AxUQ/rtLmjEwnFaA5TlanoZqgey7jG+vQTz13DN+ZpMhz+pp8prpWlMrwiPkGSx0a1CLbbuJuMTnMEdBFOWZjPWUObQ1shn5NOJ4WcLqR7ObgqBbtIPj44Ct94zGOuwiD8BcS1UeWZmFma1LBGae4U8vUXva43Gw63wYMFhgyHCVHNmOYwSVxkkhdGkDSqAk0cB7C9mwKiRw5uN/O+IA55nHAGFjWlz2u+VLLJnGVNAW7cAnGjl9CoHLvfT0N+vXBQZHgXMViz+akopgaCQvIEjIMeoxKx0keDdmwO2m2OnTzKOOr1Ff8Awg8r0p1xw0qQho2UMyaTpXskKoG9gdR3xGRJxI8J8X1SZHXVEkhllgdFhZwDo1rGgI2t2eYSMTIlNDXz1mW5klbIZ+VTpUQOwXWj/ObggDvjHsJHfgEbcMwmXEIyEyrlz1sdTS09XPMYUnqm0iOGO45cZIYaiyljtvc+AOJCgdJBYmVS15fL6tMwzKgqZEQy0bxTBpkmQFgAdK3uQALXO5HTBSJ5mfGteuUZbOtQ4mmmlSRlRCzBXZVFitr7AdMdOi3hmBkzClWXmLKKxOYkos+t0lkLG225a+23axAEPd9OJRDSc6fN4wbH5Uz7i4Npn2I71NrEd4wi99m0yxpKBcxUxBVcQVrvUyNINdSnLkbSARGPoR/oLbYgdfXvhu+VyhzOtcKZRyKKpFrEx3t4DTt9WKWoOQI6jv4k+E/5u4/Ub62/DGdb/Mj2mmh+hPf/AHCcrH8pHmP9AxD/AMv/APec6zq/vMI4+fqR/wAv7xjSA+lInrv9pZkMd6in2JIlPTuGne4tg7CMxjAnTL6GZiHq/rX7YwXhEJ1mvYbyerCV7yyLu7ZEWWH+U28j9eGaroYjTfcEPyTaui/r1+0uFjuyxZ3W943zlFjqKhzsWqbE+4Ae9vjis5JfbLWnZUrZmPhiPaD81H65R+7q+7DT3G9pn6bqPeNaUdmqH6w+vAVdyXLhyvtMlLMxy2Fb9lYoyB56iD9QwVvhI0B/UgGS0hjgqbkHUyuLeBa2JNodOPCaOlQravrn9otqoLsT6vqxCNxPPvSCxOfE/vHGYG+YVX7TfWMFd3BNb4b3jNjNErUzXLAiRTt0NiOuB0p/T/Mq6v7kyNS1pyfBhjrO9C0XfY+hjjjqYKq6nKIZrO6oXKLuCwQelbb1X6G1sJ0yq2oYGNFlldW5OszOc5tlU1JBSLUVSGmLvHM1OSJGa97qBcAlvAW8sbg9JhtyTmWZdnmW/IJaWSpqnNSEMki0xtCU0kL03AK9d7+eI4ndJ5lOb5ZTx1MUlXUTtVQ8hmSlZBGvaAIVtybPfv6ewCgVBgRjlmxmJuFsyoqdsypZZZXo6mNY0qRCwZSLkao7aurkXtuV6C+xcQDkxs3FqwTZeKFZJqehiaNy66DOsltdlYXFtIYXtvt0wJcAwlrZugi2SHI4KgVPOqiEbmJRmAgg31BC7CxQHuv07zguIJBHBk+DOK6MV0uZ1TypUPK+imhiLLoZAoOra56jzte2+OnSQzKmimmakZqmOVJJdEsTRmOUtqCajYMCWO46W64RaoJBzGIT0xCaDNMpjy+WgeqqWFSUd5BTkcspo2tbcAxgXAOHjHhFnPjLsozjLKenqIXq6if5TAIGkWlZVjVS+4B3P5wnv6YFQo4Ek5MXZdmlHyJ8vqXnek53OpaxISGRyATeMi+m5bu3u2wuLSSOkgAympraKmpqmnoWkqpqoBJZ5YuWkcYPRVIDajf32N9rYHcqiM2O56QvJsyoWoqalrnmhejqDMhSNnEisxktdQdN9Vt7WsMHkRZBlEuYipzcVkqzx07y8w8sNzUSNNCN2AWF2tq07gMRjsidiXcLSxNWZhyTI0T3ZDJfWRruS1+1csSd9/HfFTW9we80PhpxdzM5XR6XdbEWYixwSnKgxdyhbCBOz0NQORNv1gQ/A4Tf3RF1fdmd4ezURwtfwt77/jilch+YUjymlWR2Y94xyavX5UL/AKAt5bWwLL+jiTYQd2JjHnAnnP8Ayz9eNH+hJVQ4De0N4ZqdFTGT4tb+7b7sL1GCeJaH8uB6zJxydp/WPtjDwOJWB5mtMo1Sfs/hhI7yyLO7YJnaWoCVGo9LN9eHagZyIjTnDAxllsoFbGfCoX7a4UB9Ilhzww9YRxXVH5bVJfs86Nx5HUg+I+rA7B3oLN9BHpNhQ/m0/rJB/hE4H+lvaI03Ue8c0YJNUBuSLgew4XT3JoXcbDMk0J/g9TbshCt+66udvdg7YvQ/c/vAaarAh0kG8ka28rNffCK+FYes19PzYp9TApI7nBqeJ5W9iLWGfEwT+M8LyvMNZaQ3J0Nb2beWLr0bhiaFGp7LlYdJx2xXSAQt725bdfdiEp2jAgPYHOTFzcRqzFgrXvf0G6+7ENSCcwqrezyVhGbcZtN6a23vtG/fhY0mDkeMbXqtgwIjfN4b30bkW9FvXi1XuRdolJ1rYkmWUueRohVYwQe8o1/DA7WyTDIQgCV1GeI0ol5ahgb2CNp636e3CxQcGN7ZQMQKXNU+cGkfOMGPYbYg328MNCEKBFMymFwcT6WZgidoWPzbdw07b+eAagmNS0IRjwgNfmMc1taLfpfSQfaThgVliW2McmDQyJCUdACEYEX3HXv8cTyYGAIYnFOkEBY9wR6BPU32N/PAdhmGbecwE5uhtcDa/wBE95vhgQiKYq0tTPlCBLLYX+ib74EVYffC7QbcQpuKrgCyWAA/N+H/AOY5qs9fGSlgXBEh/GLS7MQoY7kcs9+42+OAGnG0CN+YMi3EAOq9u0uk9juH1dOuDavPWLFgU5hcfG0isGVrEKVFoxax67W36YLaYGRBabiZo3d0YhnuGIXrc3Pq3HdiChIAMkHEpkzsOxZgST1Nuvxx2zA4hNZuOTHtPxXUmNirDQqhWvywbdAArHU3sBwJrz1kKQDkQ6gzmnEIZkJVXgSQ3YG8iys5AHgYha22+O7Jcg+Une2MAyc9UTokhcpN8mSYpputi/KNnZr6rsDYra3f3Y40qRiSLmAIgHENK1PqYzq7azE4Xl3uBckaXY6Lgi7BTcdN8FswPaCthkcyrNLU5hUp/JxKxW7kAgljZj0VVJtcevwg1AwhawXBPAjCvymAMUVjG5q2gQ2Zw1wjJquw0gM4BYAncbHfBbRBFhnyURLIgqfnHRG0mHtaW1A2COxYryzewC2IJYXxHZicbCcjzgs+UqjSGSUqFiSQHlqbiR1j0m0ulXV3F+0Rbe4xJTMEPiT+Rol5xUllXmMXWEFdUTogUfOi+syIVPeHXpvaOz4hGw55mfrOIWeRpHsXe1zpPcQR0P6oxHZDEkvxiH0/HVUBZLEai20V9yuk/A4jsVwfXiAp2kY94aPyhV8N3I0a/pNAQDbuF9jiFoQcCNa4uMGL347qDDyLry73to3uTfrfxOJNIaQlpQ5WBjiqQBRtZRYdk/jiPllGceMcutsXGPCWLxfKBbs/3D+OOGmQSlYA7FiOs6TS8E06lEBl073GoeH7PjjM0utstcg4l+ypUXMyeX0Ylrfk4vo5jKN99tVt7eQxps2FJlcc8GWZdlE61Msb6AkX5wX7RvcDTtbqN72wKWqxC+JhbCRuHSH0/D/Mq40LfMm+sfT6E7EC3hjrn2Ajxiq3DPsMql4FnKyFXi1obm5bToKgj6Ny2/TA9rgBjLAr3HaOucRdT5HLFyec0ZWZWZNGrV2SAb3Ww6+OJNoIyIFtZqfYesp4loDSuqmxJY9+1rXHcN8dTZ2hli6gV6dbB1Jiuqo3ROYzKQ6kqACLW8b9e7Fl1wJno+WAjbO8lWSTs9lrHoSF2A7hijo3dztmv8SrrrBf2lMnCksbwioZGR5ET5ssG7e/eo+jf24sG0cgeEzdhwCfGQzDJIlrGpRqMQPed/Q19fXhZtYJuhJWpO09Ityfh1GcLK177dna1tu/Db7Ci5EjTVi3OfKUyZVGEDAHfzP/AN7sEHyxEl6lFSuOplq5VEWjFj2kBPaPW5BxCuec+Ei2sALjxE0lPwnTNFq0tfQx9M9VP4DEX2FFJXwI/wAwtLULGUN45/xPJeFopIHlP50xwFDqNgCoj3HkVxUOpcWqvhGrpwSQOsEybgYzQTuXBkWNZE6gAA3cHxJXYeBxa+YG7E67RtUgYkcyXBPDMM7lJlLlbHssyghr+B8LYTqNQyEY8YIoGzJ8/wB5Zm2SU6mZVjIaMXvraxGrSRpPeLXvfv8ALFiliwyZXuAU8SeVcOQPS1UhU8yJhp7TW028L77jEMxDhYHhmC0eSRu8Ise2p7z1Fx92F22lVzLr0qAuPGWUsJGmnAXlSgOwKKSWCkg6iuoWubWO2pvE4OuwtnMVqEFZU+eI2p4ZXEzfN6Uh5ZUQxg6N2UXCghRp99j3YV8xjaPOHfQFcgRNnnMkiGtr3la+wF29HU2kDW9gBqa588WWbAlSr6rNssiSrcMA8HYj0fzeEHl79gER302BFum+BW3IzLGp05pcK3jCMozGecTMXF1KyEiOMHUbIWFl7L6QBqFj18cA9hUj1k109ocCVwUc7LHUGRNK6oVURILLa2k2WzLZyLMD1Pjhu7kCK2eMszuGthXkTzRFSmkKsMZGk7gA8sFbFFta1tC26DEdpBCjIE+egkeI00cfIGlZpQ5Y69C6dSi11BN2K3O9t9gMLsvVACY+rTtYeDAK3gt0aJTPETLsANRCmxNmPUdLbA9cEtwIyIt0KjP4hXDXDkq1klKSgdFDM2olCvUFbJcde8YXbauwN5zqgWJj/izRUZOjhb8ie29wRfsnYH9JrW8sRUSDiEw8piMs4bDPZnBGkHYEdTa9/X12w+2zsxzF1VtZnaekt4jyGJGgNOWRZEa4kubujWYjc2FiMSjEzgu7iQgkRFCskRIFiSp38+mJKnMAOMTtsf5xfUfqx534Z1aaV/Sc44PTXmy/18h9wY427O7KaHnM1EpJaoJB3ka3sdhinT/MCad4A04xIZP/ADtPb9k4sX9TMOn70czSaflrb+io/dAwF3CiamkUtYB6zJ5wP93f1Ev21xCdyDrv5hs+cu48oWWOSU20OFVd97grfA6UfWI7U3KdNs8RMdxBf5NH09A++wxq2+Exau/NHnigVRAFhY/ZGMz4T35q/E2J05z6Q3iIfOUv/cQ/5Zwf9TxTdxJnsy3zZ/2wP8IYGz7MivvQLK2tKv7R+vFnUjNMHQd8+xgVWto7eDH4EjHIfq/EY4/hgfWexLc0/iV0/vf+8SnDNAu5RD6TZZZ6DIRYo0sbDzUb/XgNSd1dmP8ArC0Y22V/mVfKCKKNxazKIz5cuaQfhimAHsx5cyzyj59Y44GNyyeKOvuYYL+uXtWv8OPQzN8FTGOd9PpcoEX8VH44HVDhT6ylWNwI9p9mtVzn1FdLPTyaiBYFrq+3xxZ0WRkE5ifiSBH2gcCX8KHVFXr+lGje/Vf6xhtnFimZ/wDTBsmbt0h/5mn3sPxxX1A/TM1G5rrP4nuV1xd4EMVgkxTmDv7BAU+ffg6qwtpOeo6SrqrDZUAR0I5jyln5cVUQAbqosfO6/fim3eT3M0r6xZaR6Z/xM7nMZFPqsbCpYXtt1ONN+7MTS8aj8xpk6D5/9n7mxWpP0Ga/xsYvT2ifgXdKz+qT7Yx2o6iJ0fNn9/2jiOMjLYv+7vt4FFw8OGsGIi6pq+D4j/EZ/lQQB4j5A+5gP9eOXo0qkkMsF42jvBSVAvcwrc+akE/WcVm5OJs/D1XY5PUYifO5Sro/cCjj4XxOn6YlXWD6mE1tO4XMKdx/Sxsh8yV1fDkD+9gWH6RHkZVqOGi8U16bOaa1yjNKo9R5ot71GGIeQYxh1Ex+WVYQRuxsOWyk+oqR9+H6tSyDEDQsEcg+sY50hNOhHSOoYeyQC334XU2Css0LuVsTLTxnUdsXiDM3pxO8QoS9+4A39uPM/C/6pqX9BOc/k5GrMwf15T8D+ONqzuyms2+ZtenjPi0h97nFGn+ZH5lp+6Yryj+dr/a+wcWr+8ZnU/djKubs13qX6hheo7o9praH7q+5mczgb5f/ANvJ9tcQncidb/MNG35SP5gP2vvGO03URd3dac+4jvyQDboel/Ae7Gpf4TPp7/5miz/+dH2/UMZfwnvTV+Jfy/5EN4k2lpf+5i/y8GO88BvtpM1mD/7Wf+sH+XgbR+iYKd6AUZtIPJzi1qBmk+0XoTi0fmV142k8nb7WAr6j2j2/lvzKIpLCnbwLfAg4Md8xb/ZT8zcwraoqR/1TH/5EU/dhVgyrj0H+IdPBQ/8AafZjAgy9VQEWUObnvZ9R9l9WKFTntlPmJbvGCfQwjgaW1QPN3+IL4eeHEu386ZveZ/Ihor2XykT3Pb6hidSP0wfWZ9R4Pt/uWzxvqhRhYASIARY2KE9D3dnBaEAMcQ/izbsMMESfAjXedf0qb7JX8cWruGX3mOOhgOWvZYj+jN+Bwm4fQZpjmhT6y6jcrM6XGla5TbvuSU+/EoB2qN6SrbnsWHrHZXsVI/UHwYYpWcFf/U1+tieq/wCoBm++WzHwq7+8A/fjSPSYVXFv5luTdZv2fuOKtXdM1/jg/VrMzvA6HXOQNhBv5dpcMvPAlbR/d/vNMX/2Ym17VK/YXEVd8e8br+oP/UQ78qfSA+MbW/u6v9OLFY5aZFvG0yjMVE+VUxLWCyOhPkysR8dI9uEETQ0rkMceMUcoTxQ321Jb4fiwxXVthMuX177B6gRrJV2p6Oo/4brq96lv3Q/vxYUZ3jzGZk9140yqUNmsysLCoiZWHmhaM+8Rj34TWcpkeEt317G9+Zy6kpvnEie4szxtbx6fXi+5/SBEp1AG7aZqKqP+TVS/oiKQf2QR9dsUq2yAfWaOnTZY6en7TOP1ONcdJk2rhzOnxcWQLckMT3dPxxg6TSNTnJmjawfGJkuEp1pKjnM19m2XrdvXbF2zJXAigkf1XE0TQxxgPdb32FtzfxwiqpltDmOblTAqDiCNJxKVawB2Fr7i3jhtgLEmVK6Cr5MNbiuEipGl/nR2dhttbffA2KWGJcoxWwJ88xPX5xG/ya2r5mJka4G5ZgbjfptiAp24g6j9S0uPGNM34yppo0TS+xN9Si24278LND4GOOZ2V59Zi8zlWVAoY+sj1eHXp1ONB7Nw6SimnKtnMa5lnUckxkAIBva9r7gDx8sVdFWaDky5rCLqtgn3EWdw1PLFmssqswba6hNBGx64JVIZj5wWwVVfKZ+GqjjqxIqlYw1wt7m1rd58fPE2IXTAgqQrT5q1dRN+pJ6Ya3KFYukdmwJnlXWo/MsSNTEi48TfAKpGPSO7QdmU8zmDrIulVLeiSenjb8MFzuzAJHZ7fIzSDiiPnSyaWs7o9tvooFbv7yLjEFSSfUESVYKAPI5l1XxXC9KYdDB9JXVtbckr3918U10rKyt5Szber7seMpyLiWOCQOQzAMDYfs6T34a1RJzH/OoamTzggzqMVZqF1aS7NpsL2Y3t1t1xNlRdCsqV2qvX1EY5rxPBNUrPpkGlAAOzuwBXffpYnz2GDpUpEMNwxmAcOZ1HTSl21MOUyWAH0twdz3WwdmXxFivAxmVyZpFpsqsO3q7j3W8cFcA4wsej4r2HzzKZcyQ1Rm+iZlkKkdqytqsDfa+BQFQB5RbYbPrHEnFUJMxCMBIpAFxt2gw9ewtis+nZv75mh80u5W8hiCVfEETUs0ADfOSK4Y220hRY77k6fji1z0mcFAfdJUHESJq7JbULdR4W+/ClrKjBlzXagallPTEWcO5yKbn3QtzIwosbWsb3PuxNlZfA8omm0VPuMa0vGCJSmDlsSXLatQ70CfWL44UkMD65h36oWEceGJPinjeOrEAETKYut2Bv2dJtbD0BBPrKNi7gB5QOLi7TR/JQl1Lq5YncFbdP7vxwvsyZYqsCOGlmScUQwppkhaQhSFIYCzHofO1sKOnOT6yw2q3FSB0kTxPGaZ4DGxDMxBuNgxO3uYjBrWVYH8Sq5BctCIeM0Wohn5b3jJuLjtXChu/bdWP9rAV6cqCI+28OB6DER12Zo9Q8wBUNNzQuxtc3te4xYxhdsrYw+6MV4mjtKCj2ki5exHXUGB6+Fx7cVxQQMeuZcXUKLu08DFQr0sNm6eA/88XA+BKr4cloZlvDEzws45YCqSbsQdhc93XfFft13bY1qHVNxg1dkc0SRtpDCQXGk77eN7W64bWQ4zEvleDFSsbA6dibXHcem/hgsCDuwYVmNPywOjFhfb1kfdhQfLYlk04rDE9YPyJAsbabiS9rXuADa522FyN8MyMxBBAntMjvayjSZRFcn6RNunW2ObCzlJMPzzI5qdrFQwAvqXvPgB1vhNNy2jIh21snWVZRlUtQGYLpVCAxe4O/eBbe1jhrECAgLQRYJSrnksNABIIOqx6EC2477+GCCiCSY0PC9QYEnAQKwBA1HVvq6jTseydr4r/M17yvjH1UWWHAiqsgILJfcG18P4imUg4MD/g97tvfShcnfoO7174kOMZgvUyHB95KgyqSVZXGwiUM2q+4LBNttzdhiSwEAI2MytKCVvzcbyeOhWa3rsNsTuEHwk4qJzcWIOgtaxvcfR9e3TE8GduIkVo3OwBLfogHVfwt44HIzJIMtXLJDJHGLEuwUHewuQLny3wJsUKWjXqZWCHxhFXw/PG7JoZtLaSVViNurXt6I7z3XGJV1KB/AwSDu2wb5A3iOhPf3Y4NmQykcShYH27De7E5EjnOIQcufWEt1vuL2FhfwxAYbcw7EZGKmMG4alFOs4KsGLAKL6uxa+1vPEFwJyoWzKIcilMAnZSqczRYq17Wvr6W037N/HbHb1ziQA2MzW57+TlKemNR8oYgaLgoBs5UE3v3ar+zAiznEnbF+TcIRSz1CiZ2jjSRkdLDXpDFd9xY6QbeeAe7BA84SVkqT5TNVqGxCgm3W3gO8+WGrzzBfMrpcsmexEbBSbayp0++1sSXURZyBkxrmHDEsKyMWB0FRYKe1r6FT9IXuPWDgVsVuYZXAi56SUEqY3DjqhU6vda+C3LJAY8AT6Ohl2JjcA3sSpsdNtVvVcX8LjE5HhIIYHDDEtNDN2bROQ5IQhTZiOoU95HeB0wJcDkmSAzcAQijyKdyQ0Uib2F42N26kbd9gTgDaMZXmMFTA/WMQs8KSmPmK6FbjxGxF79LWxX+fTdtI5lirQvYfpMTvl0qneJ972Ok72628cWw6+cpOjKcGevl8ymxhkB8Ch9fhiQyecnafKdOO2XVB8dv3h+GMv8A5DNt+6PzL81onMMJA7KoRe46+Hj0GLtd6IpDeMzTpnts+nwnNplK0jA9TKAfYThwOTmV26zS58irS0At2iSb27r+OEV94x+qJ2Aek+gW0a+VGf3pIhgM/vCC/QIuy1eWkJYdKy5A8gT92GON+QPKIU7cE+cfZhXmokRlRggubkd/Tr0wimrshtJ5lp2NvKjiEZT6FT5SAf4bHB+U5evEY5ZTBppQehiIPj+aGJB4aGVASv3MNq0tSwebp9UhxloM2mWtO220t6GcvzVP5RIP1/vxsjpM64Zs4jjhynvMlxdSGXyuUJt8MAzjbjxzG6mlwd+OMQvgmi58bw6lVpEZFLHbVqDD4jCXO2yXAgbQAnwMZ/ku7Irk/RMXvVmvg7+7MYjgzP5fDbMGQ90kw92u3xAw6wnZCox2gz6RWFIqz/W9fWf/AHgVP6csFQNVg+cIpaYtU04HUup3/VIY/VhDuBQx9DH6uv8AiQBOi00F5GA7zVD/ACz9+AYfwyn2lVeLsTlcI39hxdXpEuMMY34ajD1SKRcEOLf2GwOeIzqxntBS63JvbTGW9dgNvicLZ9qD3jtQmbT7R5lIvQQnwnce8IfvxNvQxNPU+xh9cVGVPc2urKPMiW9sKq7wjLR4e0f8YwXyd2v/AEMZ+wcOU/VEeEx35N+sv9S/2Gwq/wC6ss0/y59xMfAitLpYlVZiDa+4N9tvHYYtpyRKVxIUkTYUSfyJwPoykfuj8cUXAF0O1DbpgB6RjxTARCH/AFov8y4+0cDWx3FY4AbAYozxLZk3mB9ROGE/oywn3Ul0rAUiX2s8w39S4s6bpFfEeLjI0pvS5Uf+on+IwnU8VvB0R/VE0gYKdZ2ValmY+A5T3PxwrRgkECX/AIicbfaB5cQlDGzKGGhRb1gi+M3ULnUARnw8FuAYlzMdmk9bj9xvwxo1HhpQ1gw80ktGr2Yi91X7IwsuQcRiAFRFzfzEg9GcD94/hiD3zL2AQAfWO832pEHn/pP44XYfqEjQ9X9pyjOI9MEe99UhP1/jjVrbImPfVsPvNBxfHaOgHcICfbqY/VgKT1na0HH9v2ltWLJJ5U0Y980f4YUv+5ZPCiKke8cXnUO3uDDFhBzKbx9lkn8nTz1/aGK9g/UmrpSBpWGZdlh7NV/WD/JOJ8pVr70b5Y/z8/lG32FH347+kxhOUr/MJzI2p6b1p8Eb8cZlZ/UJlzSoHtYHpicvzM/ylv2x92Nf+gymQBqQJp+Fm+dI9f1WxQt4wfWWdS7doaz0IPHrBuE30Tp+rU2/eAxYu74Md8P50LD3jLgeQRVeZoxtubf/ACkAe9gMNv5rEwGHWL4hpzkDuNU371//ACw3qggIcNBuIYFGbulrLzoxYbbNp6eHXHAfTGBiLA3jLGhEdZEBfs1DIPUCQMUbvsP7TVvObq285qavMDAxdQCedMtj07SRn7sNRd2jX2Er6akWaoqfWcvhb5xh4FvvxbTuiU7+LD7x7wmf5dB5yEe8EffgD3ZI70J4fPafzhP+Xf7sV7ftj3EuXfe/H+oy4fP8gA8Ko/FV/DDre7KdHehGbb5U/k7fbH44TV3xHWdPwJqOITqyJz/0qn3Kv4YeveleIsnpkhzGphjULGA6qu+w5ZPfhVgy4MvUL/Cv6YnMS3zt+naxbSZt3IM6RlKj5HUW/wCKD7wo+7FC7i4yxRzSIbxUL5az+BiP76nAIP1JIP0ERLxBtmYPjHf9xsH/AMJlhT9aGB8RJfLvVUN9lMWdMfpEH4kP1zCssFqPK/KqlH7pwrVfaeK0f3RNHm383qf6xv8AKbA/De9LfxMfSPaLYJ1bL0032VL3xnagY1I/Ms/CusUz1GtaW4A0ysv+G2NCtAEJlP4gu1xjxnQsnQNBCbDeNfsjFZxzAQ/SJk3jPyNFsb80XFt+rfjg8HcZobh/iOM7YfJ1A3tfp+yMJcZskaQ7VfPlOX5pRSNHDaNzvv2Tt8PPGpUQAZm35ZxHvGyMxp0RSQlPbYX3N9tsDTgAmRrPq+kQl4NQqNifm4QPOzljb3DCRwB7ywADgRBDSyCKAFHuGdj2T33+u+LSsN0oMpjSigbRTgqdubfY952wt2GSY9R+mo94fQBgtQLHeQ226jlEXHjvtheeRH0gck+UYUbdqqPS8b6fMkKBbBZG0wT3E/MNr2/k9ML7gLfysg64y0U7zL2hYCxiT4TmebqflD2BJuuw9mNhO5KNzDt8iP8AJkbnpYlQHUk77gHce0XxTcgLyJoX1ra24HBAkaKB0nlOlrCfUDY2I1XuPdhlxBwRI+GsF07q0MjgZcxrm0nltcq1tj89G+x79g3xwy1lNcyQpyeJVWwv/CokVWKc+NtQBtYhbm/lv7sGrjs4gI2c4kOMKWT+FHkRGZdcbalBI2VL7jbqDiVdcdZLIcwmsomav3VtAqHcEDbbURv0sbD34pXt+i22aNpyaz5Rnn8bENYE/wAoJ2F9jGu/vFsN0zD5QA9cf7hab6NZuPTn9pl6VZTLHGKblxqxZjoYl3sV1szbjY7KOyN9t8HawFXB5i6x/FZPSG5bkksE8U2zBJFYgXv1HlhaapW+nGJLaQgs2RiBpl8tmskgsqW7J37SqR7icNFigARd6bzuHgI8yWmdKOVWRgflQYAg3I09R5bYJ2UqeYilSHBjSPKnmoJo9LbtIV7J3sFYW9ZFsJr7wMNz9I9o8r6V2yV4wjcw0unRY6tVulut9umHjvZlc9Iq+SumZ1EpjcRkmzaGIN4tO1hvvthbcsJoUMBprFPXiczfIqhtRWnlJ1D6DdDe/d42xaHEzW5nROHKFzFLHIkiayvVG9vd3YqahSbciM0wxVg9YVxFQyNl08SI7NpXSApudJX8MLRD2nMPP0mJ8/y2dq5JFhkK8uxIQ2vpI8PPBgHsyI4MAV9JKXJpHpzG8MhBnZraW3HLFjt+sBh2nO0DM74gwa3K+k8osqnFLQryZA0dW7MNJuqlTYnbpc4HUDcjARWlO1wTGudUUrQzKschJlDABG3Ggi/TxOF6EFGyZc17LYnB6CKcnyyoFI6NDIGslgUPd1xV1NbHUBgOJ2gs2Hrj3g82VSBadRHJqEupxpNxdGBNrdLkYtV7iCIjWWb2E3OQhlpoVZXDBACCjbEC3hhLKcwFYYnNZ8wkVwvZN79x7gD44uWJt4kaSw3WbDJZOlZVtJykiCoCWZieg8Be+BbYo5nNYwJESSZ1Jc3VetvP68NCDEDtjmVpmMxjZyq7dB4/HEEKCBDUuyF/KHZNSVNSHCiNXT0gb2A8dibm+1sLusSs8+MhSSmZbDl00sojh0MSivduyTq6DrbrcdcSXUDmQCx6QPOY5qYkSKlwSNiT0w1VDRZtIi2grnlYrZQACe/3Y51VRmN0yve20S9mk5gTs2te/sJ+7A/SVzG2Uulmwme0olOm4UMTa3/5idq5wIgMwXdKEls92Nrnewv7gSL+8YIjwi1fPMvqakr2RYtt1Fh79X3YFVDRruyytKmci4jW3Xr/AO8d2SxfbtIyV0gHore/S5/HHdmsnt2jWXL51MgPL+bCFt2/pDpW22+/XC12MOIx2ZeDIQU05WoYcvTTtaTdr+kUFvHdTg9i5gdq0hlscs7KEKdokAkt9Hc/XgXCLmNJs2B/CWxUU5MY+bu4uN27zp39uAzXj2k6ffcWC+HMXVNVImtSFurMpAJ+iSDv7MOFSnmJNzCDR5pIW0aVvbxPr8fPE9iuII1DdIVUTypa4WxXV1OI2qYzc3GfGMpqBwGOpSVKgXB+lbz88KVlK7sR91L12BM+U2uW5JULTRHmIvzbgAFratbb+714ZW6suRK9tViuR5T6oyyqUC8qi4DggsSFJNhuN7DvPUjcb4bxK4yYfQ5HVLMqySoxddgCxHcOhFlsQ3vwIIPIkkERc1JOHe8gsXBADMLAE3G3cVt7b4ZgGDnEtr459epCoBiKncgqSfSAFwT7sQAJJJHMoyikmDo10tcgpqawuqi4uNySpNv1sQ30wlOZdR5bUg6VZAQxZrMTcXHTUNgACNPne98R4ZnZOcSqqy+rvbnKw7JO9t+wdrL4hh7RjlwROYsDiShpKwb8xLBgX8SCqDw8Vfbb0sTgSN5k5o6vtEso1W02OwtbUvo36hu159MdtE4OZGGnqgys0qlbi4Hf0vtbvGrv7xjtokhmgdSH16FALnqPPrhykY9ILAiPIHbSL2vbfCyozODm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56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0182" y="5638800"/>
            <a:ext cx="6248400" cy="825691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Things mapped </a:t>
            </a:r>
            <a:r>
              <a:rPr lang="en-US" dirty="0"/>
              <a:t>to IP </a:t>
            </a:r>
            <a:r>
              <a:rPr lang="en-US" dirty="0" smtClean="0"/>
              <a:t>addresses/library spaces. </a:t>
            </a:r>
            <a:br>
              <a:rPr lang="en-US" dirty="0" smtClean="0"/>
            </a:br>
            <a:r>
              <a:rPr lang="en-US" dirty="0" smtClean="0"/>
              <a:t>Wiring Library Spaces for IP address level connectivity.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/>
              <a:t>Internet of </a:t>
            </a:r>
            <a:r>
              <a:rPr lang="en-US" dirty="0" smtClean="0"/>
              <a:t>Things</a:t>
            </a:r>
            <a:endParaRPr lang="en-US" dirty="0"/>
          </a:p>
        </p:txBody>
      </p:sp>
      <p:pic>
        <p:nvPicPr>
          <p:cNvPr id="4098" name="Picture 2" descr="http://www.dqindia.com/IMG/993/86993/internet-of-th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87" y="2151476"/>
            <a:ext cx="4361095" cy="23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_U15\Desktop\Pictur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8260"/>
            <a:ext cx="4724400" cy="32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32666" y="5226546"/>
            <a:ext cx="4854133" cy="15114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800" dirty="0" smtClean="0"/>
              <a:t>Electrical/Connectivity Needs for Digital Signage, RFID, Geo-locating,</a:t>
            </a:r>
            <a:br>
              <a:rPr lang="en-US" sz="1800" dirty="0" smtClean="0"/>
            </a:br>
            <a:r>
              <a:rPr lang="en-US" sz="1800" dirty="0" smtClean="0"/>
              <a:t> smart scholarly spaces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RFID, Bookshelves, Digital Signage</a:t>
            </a:r>
            <a:endParaRPr lang="en-US" dirty="0"/>
          </a:p>
        </p:txBody>
      </p:sp>
      <p:pic>
        <p:nvPicPr>
          <p:cNvPr id="7170" name="Picture 2" descr="http://www.hammonds.gi/images/DIGITAL%20SIGNAGE/SUPERMARK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2" y="3886200"/>
            <a:ext cx="2714785" cy="20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4" y="1662736"/>
            <a:ext cx="2914073" cy="195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680267" cy="290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504" y="24938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Imagineering Design Potential </a:t>
            </a:r>
            <a:br>
              <a:rPr lang="en-US" dirty="0" smtClean="0"/>
            </a:br>
            <a:r>
              <a:rPr lang="en-US" dirty="0" smtClean="0"/>
              <a:t>For Academic Library Spaces</a:t>
            </a:r>
            <a:endParaRPr lang="en-US" dirty="0"/>
          </a:p>
        </p:txBody>
      </p:sp>
      <p:pic>
        <p:nvPicPr>
          <p:cNvPr id="6148" name="Picture 4" descr="http://static.squarespace.com/static/53b58784e4b04291a740484f/53b73124e4b0a163e37f37c9/53bbfa19e4b060a82ab698f9/1404864102499/interior_disney_library.jpg?format=500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3688"/>
            <a:ext cx="2514600" cy="3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3250" y="56388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Hunt Library Video</a:t>
            </a:r>
            <a:r>
              <a:rPr lang="en-US" sz="1400" dirty="0" smtClean="0"/>
              <a:t>, Learning Space Design Playlist</a:t>
            </a:r>
            <a:br>
              <a:rPr lang="en-US" sz="1400" dirty="0" smtClean="0"/>
            </a:br>
            <a:r>
              <a:rPr lang="en-US" sz="1400" dirty="0" smtClean="0"/>
              <a:t>Instant Theatres, </a:t>
            </a:r>
            <a:r>
              <a:rPr lang="en-US" sz="1400" dirty="0" smtClean="0">
                <a:hlinkClick r:id="rId5"/>
              </a:rPr>
              <a:t>Learning Work Spaces</a:t>
            </a:r>
            <a:r>
              <a:rPr lang="en-US" sz="1400" dirty="0"/>
              <a:t> </a:t>
            </a:r>
            <a:r>
              <a:rPr lang="en-US" sz="1400" dirty="0" smtClean="0"/>
              <a:t>(video)</a:t>
            </a:r>
            <a:br>
              <a:rPr lang="en-US" sz="1400" dirty="0" smtClean="0"/>
            </a:br>
            <a:r>
              <a:rPr lang="en-US" sz="1400" dirty="0" smtClean="0">
                <a:hlinkClick r:id="rId6"/>
              </a:rPr>
              <a:t>Lighting Museums and Libraries</a:t>
            </a:r>
            <a:r>
              <a:rPr lang="en-US" sz="1400" dirty="0" smtClean="0"/>
              <a:t> (lecture video)</a:t>
            </a:r>
          </a:p>
        </p:txBody>
      </p:sp>
      <p:pic>
        <p:nvPicPr>
          <p:cNvPr id="10242" name="Picture 2" descr="https://encrypted-tbn0.gstatic.com/images?q=tbn:ANd9GcSe0aZtBZRBrZ8OKr28setMZOV3KDt0fi3O7wUV3WMtmgYVMXz5A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Staff Work Spaces </a:t>
            </a:r>
            <a:br>
              <a:rPr lang="en-US" dirty="0" smtClean="0"/>
            </a:br>
            <a:r>
              <a:rPr lang="en-US" sz="3600" dirty="0"/>
              <a:t>M</a:t>
            </a:r>
            <a:r>
              <a:rPr lang="en-US" sz="3600" dirty="0" smtClean="0"/>
              <a:t>obile</a:t>
            </a:r>
            <a:r>
              <a:rPr lang="en-US" sz="3600" dirty="0"/>
              <a:t>, quickly </a:t>
            </a:r>
            <a:r>
              <a:rPr lang="en-US" sz="3600" dirty="0" smtClean="0"/>
              <a:t>(re)assembled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://cowork.rs/wp-content/uploads/2013/12/115E23rd_print_2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467573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gensleron.com/storage/post-images/work/workplaceoutofbalance/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5968"/>
            <a:ext cx="4495800" cy="30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403486"/>
            <a:ext cx="579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Connectivity, Moveable Walls, Electrical </a:t>
            </a:r>
            <a:br>
              <a:rPr lang="en-US" dirty="0" smtClean="0"/>
            </a:br>
            <a:r>
              <a:rPr lang="en-US" sz="1200" dirty="0" smtClean="0">
                <a:hlinkClick r:id="rId6"/>
              </a:rPr>
              <a:t>Workplace </a:t>
            </a:r>
            <a:r>
              <a:rPr lang="en-US" sz="1200" dirty="0">
                <a:hlinkClick r:id="rId6"/>
              </a:rPr>
              <a:t>of the </a:t>
            </a:r>
            <a:r>
              <a:rPr lang="en-US" sz="1200" dirty="0" smtClean="0">
                <a:hlinkClick r:id="rId6"/>
              </a:rPr>
              <a:t>Future</a:t>
            </a:r>
            <a:r>
              <a:rPr lang="en-US" sz="1200" dirty="0" smtClean="0"/>
              <a:t> (video), </a:t>
            </a:r>
            <a:r>
              <a:rPr lang="en-US" sz="1200" dirty="0" smtClean="0">
                <a:hlinkClick r:id="rId7"/>
              </a:rPr>
              <a:t>Examples</a:t>
            </a:r>
            <a:r>
              <a:rPr lang="en-US" sz="1200" dirty="0" smtClean="0"/>
              <a:t> (video), </a:t>
            </a:r>
            <a:r>
              <a:rPr lang="en-US" sz="1200" dirty="0" smtClean="0">
                <a:hlinkClick r:id="rId8"/>
              </a:rPr>
              <a:t>Moveable Walls </a:t>
            </a:r>
            <a:r>
              <a:rPr lang="en-US" sz="1200" dirty="0" smtClean="0"/>
              <a:t> (video)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Larger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8983"/>
            <a:ext cx="8229600" cy="250781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b="1" dirty="0" smtClean="0"/>
              <a:t>University </a:t>
            </a:r>
            <a:r>
              <a:rPr lang="en-US" b="1" dirty="0"/>
              <a:t>is shifting to ARL directions, larger materials budget should </a:t>
            </a:r>
            <a:r>
              <a:rPr lang="en-US" b="1" dirty="0" smtClean="0"/>
              <a:t> innovatively reflect this with content disciplines </a:t>
            </a:r>
            <a:r>
              <a:rPr lang="en-US" b="1" dirty="0"/>
              <a:t>in an innovative forward thinking </a:t>
            </a:r>
            <a:r>
              <a:rPr lang="en-US" b="1" dirty="0" smtClean="0"/>
              <a:t>manner in a similar fashion to what is going on with the paradigm shift of the physical library space and transformation to learning commons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76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Questions/Comments</a:t>
            </a:r>
            <a:endParaRPr lang="en-US" sz="3200" dirty="0"/>
          </a:p>
        </p:txBody>
      </p:sp>
      <p:sp>
        <p:nvSpPr>
          <p:cNvPr id="4" name="AutoShape 6" descr="data:image/jpeg;base64,/9j/4AAQSkZJRgABAQAAAQABAAD/2wCEAAkGBxQSEhUUEhQWFBQXFRQXFRUXFBUWFBcYFhUXFhUUFBUYHCggGBolHBQVITEhJSkrLi4uFx8zODMsNygtLisBCgoKDg0OGxAQGiwkHiQsLCwsLCwsLCwsLCwsLCwsLCwsLCwsLCwsLCwsLCwsLCwsLCwsLCwsLCwsLCwsLCwsLP/AABEIAKAA8AMBIgACEQEDEQH/xAAcAAABBQEBAQAAAAAAAAAAAAAFAQMEBgcCAAj/xABAEAABAwIDBQUFBwIFBAMAAAABAAIRAyEEEjEFBkFRcSJhgZGhEzKxwdEHI0JSYnLhFIKSwtLw8TNUk+JDorL/xAAZAQADAQEBAAAAAAAAAAAAAAAAAQIDBAX/xAAhEQACAgICAgMBAAAAAAAAAAAAAQIRAyESMRNBBFFhQv/aAAwDAQACEQMRAD8Aoe6+4dTE0hVdU9kHe6MuYkczJXe2d0sVg25wRWpjUgEEd5bJ9CtewWHDGBoAAAAA6JjajhlMrg8s7s7PHGqMOo7SY6x7J9PNTTfxQbeCiG16mUQ3N4TxCh4fFOZ7p8OHku5O0cj7LUcQ+3aMAEATwOoTdfDU6hFyw6i0tB7x9EOw21mus8ZTz1H8Ii0g3Fx6IpBYFxmynUpLoIjsuaZab+hURmDe5pc0SBrCtNKo5p7J4QQbgjkZU7Z9NpDsmRpJk0/d0GrT8lMnKK0Ukn2UahXcw9k9RwPUKXTqteRowiLfhN5seHRHNrbKbknKRUtaIJn4qtV8I5vA+VwlGal2Di0FKGOc21QFwBsJhwn8p8FKq4dtUAgzH4h7zePaHz0QGliiBB7TeR4dDwUyhVuX03EGOjhp5hKWP2hqR3UpuZ71xwcND15LoGVMw+Oa6zwGnUk+46eY/Cb6hQa2HfTfAbAN2g6EHi08lKb9jCmydpVKFQPpPLHjiNCOThxHctf3U3tp4sZHgU635Z7L++mf8uvVZNuzso4mqA4FtMOGY6E/pH1Vj27uxUwZm76U2qAQWwbZ40P6h6LGcldGsE6s1etRDhDhIQHG4A0zzbz+RQfdrfSIp4oyPw1uI7qnP93nzV5IBHAgjqCDy5ha4PkSxP8APonLiWRfpVAF20Kfjtn5btu34fwoUL2YZI5I3E86UHB0ztI98pCUkJ0TY2UkJyEkJgNlqQtTsJIQA1lSFqdhIQgBnKkyp2EhCACLcVZBd5NoRTN+Cl13QFTd48VJDQeM+S8FQTZ6bm6BrcG2IcYcZJDhEk6wTYoJjdhjJngtJMtHAyYaIR9+0nFpa8BwNp0I+R9FIOIbEUXlsgjI64vaAD14KuLTtE2mUCvs97bxIvcdyZoYhzDLTHw8QtAxeEDWw4Flg3M3tNvxix8FW8ZuvUb2qTm4hpmPZz7TQm9L3hoVpGb/AKIcfoYwu2Bo8R3jTxCJseHCQQQqsaRv3WI4zy9F6nUcwy0kFakl4G0nENbU+8aDIDtdIs7xXNWm15c5h4HsuN4jgeKA4Xaojtx1H0RFlQOFiCocIyK5NALG7PcwnMI5HUHoRqob6Zb8QVb2OItYg6tcJBUWvs1tSMjodEZXCG+Dv4T2haYCp4oGz/8AENfEcVOoG4PvNERcx3gclDxWBLTBEGJTFF7mGZj5pNJjVo1zcxg9lmE3cddbQPktPNMPbe8jTqsy3HoPZhx7QZS5xcBxggRPI2WmYB8saf0j4LhpWzqT0jLftH2A3CMFehZjnhr2cG5gSHN5XER3ofufvo/Dw0/eUeLJ7TeZpzp+3Q9y2TFUGvaWvaHNIgtIkEciFmm9P2c5ZqYOYA/6erhE+7+Yd2tuKuNJUyZJ3aL/AIDG067BUpODmHjyPEEcD3KJjtn/AImeI+ixrd3eOrhapLDDtHtPuug6OHde+oWxbu7w0sYyWdl4Hbpk9pvePzN71rjnLFK0RKMcipkGEkIxjMDN268RzQwtXr4s0citHn5Mbg6Y1CSE7lSQtSBuEkJwhJCAG4SEJyEhCAGiF6E5CSEAD8fWsVm2L25TdWeHSIMA8LfyrbvZtD2VJxGsGOp0WUmg7kvHgjuky303h12kEDl3pXC8KmseWmQSD3WRDD7aqN96HdbHzWlE2WeniHCB7zdcrpLfqE4CxzpBNEgSLlwkaQ4Q4cefVBsNtim49rsnv080QpuDrgyOYSoZKxlYVXRiGtxEWnNlf1FRoknrKD4rYtMkGk5xb2vu3gZ28jnFnX5AaKcGTdSdmNJexsTmc0X4XlS4pLQ09ms7vbFpUqLaYY2A0AiBe155rGvtM2czC437gZA5ocQ2wBJMxy0W14WqQ1Zfv9hmVsS4uc5rgG5SGhzDAuHXka6hc2KPGVm+SXJFIwu2XD3xm7xY/wAothsSyp7pB7uPkolXdpzQ8lzS1rS5r2HM10ayNW8NUDNMg24cQutTTOdpottR3ZIMObexuOo5FM7GwjfbMJEjMy3KHC6DYfa7wId2h5HzRLAYppcwg6Oae+xBUZUVA2ClTVn2Xem3uHwKr6ObHd2OhP1XFE6mTyV5q85eaFYiqb37j0caC9sUq/5wLO7nga9deqyrE0MTs6sBUzMe27Hg26g8R/sr6CKg7Y2TSxVM06zA5vDmDzaeBVKVEuNlZ3S3yZigKdWGVrAH8FT9v5Xd3krFjMJmuLH49Vke9G5dbAk1Kf3tCZmILRycOHXTorDubv6DFLFG2jap1HdU5/u81cZOD5RZLSkuMizuYRqkyozXohwkEX0OoI4eCGVKZBgr1cOdZF+nBlxOD/BjKuSE8QuSFuZDRCSE7CSEWA1CSE6QuSEgM027UNTEMYBmDZe4Tys0JrGUKZbdmVxgSRGvGRZMbOe57qlYGM7iBYHsts36qf8A1Li9uYBwbe1rmwsfFeUdwPx27zMpcx0gCw17gAQguN3dezhPS6tlZ9JxbYsMy4xGmlxbWEtZhOUNeHAnjB0vqEkBn1XBubqPqm6dRzDIJae6y0PFtzFrXs43jtWAvHHkor9jUajgGGLEkeUCDfinyYqKvh9uPaIcA4eR81atz8cyviaYaCCJcQRyHPxQnGbrkF2W+UDTvk6FFvswwBGJqOP4WQPF3/qk5KhpOzW22b4LLt4Dmr1TJ9/ThwHyWov91YTtDeB3t6sgOb7V8RYxmMKMa2XIsOBrNYXe81xAh7TEGTBIH8qFjcMx47bWkxOdhDX/AN3A+IUTDbWpuOuU2sbeqkG48PktOO7IsB4/ZzQJY7OOWUteOvA+CsW427QqP9pVu1mRwZFiTJGbpCFZldNw3hwqgTb2Uz/fp3LDJJ8TWCVltzckb2B7rh3g+Y/hCGthFNiG7ug9CfqsEbBcrzNV0FwrEOpISZuaUFAHLmgiDccQdOizre77Ow4mtguy+5dS/Ce9h4dFo6QprQnsx3dDfCphXewrNcWAwWGz6fMsn/8APwWoseyuwPY4OadHD4fwou292MPiXNfUZ22/iFiREQfkeCqNejiNlvL2feUCbzYHkHx7rv1D+E1Nxla0Lhaplqc2FyQmsBtWlim+0oukaObbMx35XAKQQvahPlFSPMnHjJoahIQnSFyQrskbIXJCcISEJAZfhaQDGhsEAASElK8nmfTQKgUqzm3a4t6EhT6G3KzbZpHIgLzeJ2WXBouT4fMrks7U6QNRY37wq/ht5yPepg94MehCn4fb1F0yS0k8R8wimFhNtZ2aZmBxE66/AJ5mKBcfaMzCALQYiToeqh4fFMdOV7TJ5hOM595SGPGqwNeWvLZJgHlYDVFfs4okCo4xdzY8BP8AmVS2w+KI/UR9Vc/sxoxhWk/ic53r/CiS0VHsumJqQ0nkCsZxG7Qc1z2kHtG46rXdrVMtJ55NcfQrOGYthb2mZXF3vN/dPCClGxyKni936jCQAdJ0+aiM9rTAIkA8tD4LScFUDnnLUaeyLPGtzbgfjqhW06IyU81PxBkGw6EFDyNOmCjop9LaJ/EPK3otA+zZ8+3ImIpiYtIL5E+IVMOz2uPgbcdFrezMK2kwMYAANANFnlmukXjj7CIU7Y7u2RzafiENCmbLtUb4j0WKNSxgpH6pAEisR3KRc5ksoA6zJVxK9HJAHRCaq0g9pa4Agggg6EGxBTsrh2qYgSMK2n2GNDWjQAAADoEhCmYxuhUUr2MU+UEzzskeMmjghckLspCFpZmNkLgpwrgpWBl+KwLHua0sadXGw0FvifRQcVu7RMANLSXAWJ6mx7gVNw1NjnOLTFwBldwAudeZ9E+yg41LPPZE3AN3WHoCvNs6yt4zdQN92odQILeZ5gqDiN26rdC114sYPkVcK2cuA7LtXaEaW5nmuKjzmbLOZsZ0EcY5qrYUUTEbMqs95jh3xI9FxRxlRnuvcO6fkVf3VBmbIcIk3HgNOpQ7a7mFrz2TDLSLy4/wjkKirV9pveAHwQNLRwhbNuNQy4WiP0A+d/msZGEkLeNh0stNg5NaPIKJtFxQ1vTWDcPVJMDLqe9ZtTcC0QQdNDKve/1MuwlRrYl2UX01CyB2xqzRmANuIPzCIdBLss8a+HzQ52JePxGAbCZA6KDSfiWWhxtpr8bpn+vP4mxPUIewWgg7ERcgGx+C12i2w6fJYsyuH9loJcbAAST0hbRQPZHQfBc+VUb4x9SMEYqN6qIXpo4wNI6g+qhItui5tKUqHSxQ4qQ2oCqolM7akhICukDElLmSLxCAFlI5JdJmTA5qiWkIeSiQKGVxBIXZ8WfcTl+RHpiErkuTbiuHFdds56R25ybc9cOemy5OxUjPqOHGUBwBMXkDU3Pqm8PQFyLSTEEiwtw6LqpjWZSWvaSBaHDXgnaAAaACDAHFeZZ10MMp9pxDjaBrOlzr1Xm5sxh2gAuJ1udI7k5h/dB5yfO65w5kE8yfoPgnYUcsquzOs02A1I7+R5oRt6v926REuAmfyiUYo8TzJ+nyVa3mqSKY5l7vMgBUnsTQ1s3K6pTZNy5o4zqFt2CHZCw/dWnmxlLucT5ArcsN7qU1THEB74vPsgBxeNVV6Wb2Xuggu1Dv18iPmj++sFrB+onyH8qnte4NEOIEi0mNeSS6B9hR+IAqHM1w7LeE8TylQWeyIpAlul5t+Ec0OxW06jXm8mALgf74pgbWcMtgcoga8oWbxXspTLNupg6YqPcANNbfncrW7FjgqJutisz6kCLNnxc4q0U0vHvZXPWiW6uSuCO9cA2TgKuibLWy4B5gHzXbXEKPg3zTb+0fBPEoAksxJCksxIKG5tF4OUuJSkFhUCWUMZWiU8KqlxZSkidK5TDKqczJFCqHjrQfBSi5NYoS0+a1wy4zTIyx5RaBznppzl5zlDxuOp0r1HtZOmYgT05r07PPJDiuC5N06ocAWmQdD/ykcUAYNkC6FMcD6KLnPNKKhXHTOmycx7xo8jo5w+aep42q3So7/EhntSl9uUuLCwszadZos63h9EzL67gIktEDooLSXcVatwsPLqjjwLQPUn4hJ6Q1skbo7CfSxLXvEDK7jxK1KgbIBRb229D8kepmyzbb7LSopm/+0RTdRBBM+0NiOGX6qnjarYAgyI5Iv9puJitSH6Herh9FUDiDyVpaJfZJxFbO4nmmyoj8QV7Ckve1vMgKqJLRugYqVP2t+JVuZUQbZmHFNgA53RNjlm9lolB66Y64TDSug9IC37JfNJviPVSUM2A+aXRxHzUh+MDSQQRynL2v23v/ACgYD3+xFalRY/D1DTcKsOIuCC02I6gIFuxtjHV3lrqzIGWSaYcTIkcu9WXfKnnwdQwQRldB1EOEyqluVUisQfxMEf2OI/zJ/wAk+wvvBvRicJWNP2dOs3K1wcZYbzIgE8iolL7R3D/qYRw72VQfQtUj7QKMOovjVrgf7S0j0cVUSIFxp3+H+UKoxTQm2maNht7Gmia7qNVlNsEk5CYJ1ADpKlYXfzBP/wDlLTycx4+SoOK23kwjKUB0teHAk6CwNlVf6o/RZ8bK50b4/blABpNVgz3bmOWRzGaJCmtrNIBkEGIM2M6QsDxO1qr8ntHZsklkkEjNE/AeSk4PefE04yVCBa2otfip8bK8qNdr9lxHIqBtBrHscx5hrgRYwerTzWfnfKq57HVe0WgwRaZ581IxW9WazriJ7MASdW3mR5LvjkTjs5XHei3bKxYdRb2pyjI4k8Wdkm/OPVOU8WHEgcJBMjUdCssx20SXGA5rT2g0H1MdAvYbbtVhs4jqOv1S8tBxCw+zk/8AcN/8Z/1LofZsf+4b/wCI/wCpFt3aYzl0DsjlxP8AwVYK+JDGOefwtJ8hKcakroJWnRiu1MJ7Kq+mHB2VxbmAiYMTCaw9LO5rRq5wb5mEuKeXOJOp16m5UvZtOKjTyk+hj1hZtlpHm0IbOvzWh7vbG/pczC4OMhxIBAlzRbwVTNMMaCRYRI0kDhKu+zMWazfauABf2iBoJ0HlCxbtFrsn4W9XoPif4RwGyB7N993gEZJsVBZlv2iw7GNE6U2x3ySgbsEjG9fa2gRyawen8p92GsrbqiUrKnisORHiutl0/vqf7x8UV2tQgN8fkomApxVZ+4fFUpaJa2XOipbFCpFSmOUFkhpXYKZDl1mQBY9hVMrXDXtT6fwiDngxIB6iY6INsh93D9vzRD2iljE2vL6FVv5mPHoYWbbs4z7+mQbS5v8AiE/ELRnVFkWz6/s6+WMvs3tae/I8gk+CuPTJZo+/V8IHi+R7fJwLT8Qs6OOJ5Rr8D8itD22/2mEqt45CR1bf5LMGPA4D/Z+hTj0JhbBYCvifu6ZEC5JMAZjE9/uqFtLZz6FR1OpGZsXAsZuCD4otultAU6wzEAEEGT0I+BUvfUCpWY+n25ZDovBabT5jyR7FWgZs7d01mF4eLOy5YJMkSNOae2HsJlX3y7QEEHLxhzVJ2BiTQcMzJaYBEge7IkciMxuusJVcztDLlzOJBmwcYcOiQ6I+09030g+HZ8rc7RFy0Ehwj8wUbY9OkB96xwNoI+nVF9qbaqOAIc2Yc12mjom39qruQcx5fynGVClFBzafsS2YLi0gzIBIB7Qgd0+SH18DQJkgieT/AIW0hRw9ob+EmTM8uEQeqjU6tojS0xrGhVvJfomki0bP2s2i09qmC46Frnu5aNMAdUM23vBUfNFpEGzobc/pFygL5cTeSeWql4PZPs3Bxd2uAFot6oSa2Vd6Yu0NmMbSY5oIdMuJOs8ITGCZ94B3LnH1nmBFtQdT/C5wTntdmN+vBSynV6Cm2mxSMBXLZjMtNo5NA9Fn2LxJe9ubQEacpEq3N28wN0cfL6qPQ69li2RqT+oos42Va2TtakGyXtE3jqouMx5rPJY92QQAA4gW1skwKxtR+baVSeBj/wCrUUq12DVw8whGKwoNV7uJOt5810MG06j4pvYloiYvHMqkgF0iQ0CmIJJ4uL7C2seCjYe1VpJsCJ85hFmbMYLhsdLJxuzG8jbS+iq0KmTqGJaeMdSFMZXb+YeYQpuzmcRK6Gzqf5fVLQww2u3mPMLr2zeY8whTdnU/yjzK6/oKfL1KBlm2bi2g+833fzDuUurtSkPxjXhf4Ko0cKxpkfFSfaDuSoAviNstIOUOJ4HKqRtDZr3V6lQQ0PJIBMkTrp3yjrqgPH1TTy3mmtCexWY6rlgvGkGG+eqF08BTbo0nqfDgijaY7140x3p2FAz2zW6Bo6QuKuPMc/FTzgaf5G+QSf0dMfgHkkwpgd2NdzATBJOpJ8CrB7Jo4AJCAiiaYBFI8AfJdf0zjwPmAjJA5Jt0f7KdBxBowM6ua3xP0UhtEZS01GX/AEk/NLVbdNFiAp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SEhUUEhQWFBQXFRQXFRUXFBUWFBcYFhUXFhUUFBUYHCggGBolHBQVITEhJSkrLi4uFx8zODMsNygtLisBCgoKDg0OGxAQGiwkHiQsLCwsLCwsLCwsLCwsLCwsLCwsLCwsLCwsLCwsLCwsLCwsLCwsLCwsLCwsLCwsLCwsLP/AABEIAKAA8AMBIgACEQEDEQH/xAAcAAABBQEBAQAAAAAAAAAAAAAFAQMEBgcCAAj/xABAEAABAwIDBQUFBwIFBAMAAAABAAIRAyEEEjEFBkFRcSJhgZGhEzKxwdEHI0JSYnLhFIKSwtLw8TNUk+JDorL/xAAZAQADAQEBAAAAAAAAAAAAAAAAAQIDBAX/xAAhEQACAgICAgMBAAAAAAAAAAAAAQIRAyESMRNBBFFhQv/aAAwDAQACEQMRAD8Aoe6+4dTE0hVdU9kHe6MuYkczJXe2d0sVg25wRWpjUgEEd5bJ9CtewWHDGBoAAAAA6JjajhlMrg8s7s7PHGqMOo7SY6x7J9PNTTfxQbeCiG16mUQ3N4TxCh4fFOZ7p8OHku5O0cj7LUcQ+3aMAEATwOoTdfDU6hFyw6i0tB7x9EOw21mus8ZTz1H8Ii0g3Fx6IpBYFxmynUpLoIjsuaZab+hURmDe5pc0SBrCtNKo5p7J4QQbgjkZU7Z9NpDsmRpJk0/d0GrT8lMnKK0Ukn2UahXcw9k9RwPUKXTqteRowiLfhN5seHRHNrbKbknKRUtaIJn4qtV8I5vA+VwlGal2Di0FKGOc21QFwBsJhwn8p8FKq4dtUAgzH4h7zePaHz0QGliiBB7TeR4dDwUyhVuX03EGOjhp5hKWP2hqR3UpuZ71xwcND15LoGVMw+Oa6zwGnUk+46eY/Cb6hQa2HfTfAbAN2g6EHi08lKb9jCmydpVKFQPpPLHjiNCOThxHctf3U3tp4sZHgU635Z7L++mf8uvVZNuzso4mqA4FtMOGY6E/pH1Vj27uxUwZm76U2qAQWwbZ40P6h6LGcldGsE6s1etRDhDhIQHG4A0zzbz+RQfdrfSIp4oyPw1uI7qnP93nzV5IBHAgjqCDy5ha4PkSxP8APonLiWRfpVAF20Kfjtn5btu34fwoUL2YZI5I3E86UHB0ztI98pCUkJ0TY2UkJyEkJgNlqQtTsJIQA1lSFqdhIQgBnKkyp2EhCACLcVZBd5NoRTN+Cl13QFTd48VJDQeM+S8FQTZ6bm6BrcG2IcYcZJDhEk6wTYoJjdhjJngtJMtHAyYaIR9+0nFpa8BwNp0I+R9FIOIbEUXlsgjI64vaAD14KuLTtE2mUCvs97bxIvcdyZoYhzDLTHw8QtAxeEDWw4Flg3M3tNvxix8FW8ZuvUb2qTm4hpmPZz7TQm9L3hoVpGb/AKIcfoYwu2Bo8R3jTxCJseHCQQQqsaRv3WI4zy9F6nUcwy0kFakl4G0nENbU+8aDIDtdIs7xXNWm15c5h4HsuN4jgeKA4Xaojtx1H0RFlQOFiCocIyK5NALG7PcwnMI5HUHoRqob6Zb8QVb2OItYg6tcJBUWvs1tSMjodEZXCG+Dv4T2haYCp4oGz/8AENfEcVOoG4PvNERcx3gclDxWBLTBEGJTFF7mGZj5pNJjVo1zcxg9lmE3cddbQPktPNMPbe8jTqsy3HoPZhx7QZS5xcBxggRPI2WmYB8saf0j4LhpWzqT0jLftH2A3CMFehZjnhr2cG5gSHN5XER3ofufvo/Dw0/eUeLJ7TeZpzp+3Q9y2TFUGvaWvaHNIgtIkEciFmm9P2c5ZqYOYA/6erhE+7+Yd2tuKuNJUyZJ3aL/AIDG067BUpODmHjyPEEcD3KJjtn/AImeI+ixrd3eOrhapLDDtHtPuug6OHde+oWxbu7w0sYyWdl4Hbpk9pvePzN71rjnLFK0RKMcipkGEkIxjMDN268RzQwtXr4s0citHn5Mbg6Y1CSE7lSQtSBuEkJwhJCAG4SEJyEhCAGiF6E5CSEAD8fWsVm2L25TdWeHSIMA8LfyrbvZtD2VJxGsGOp0WUmg7kvHgjuky303h12kEDl3pXC8KmseWmQSD3WRDD7aqN96HdbHzWlE2WeniHCB7zdcrpLfqE4CxzpBNEgSLlwkaQ4Q4cefVBsNtim49rsnv080QpuDrgyOYSoZKxlYVXRiGtxEWnNlf1FRoknrKD4rYtMkGk5xb2vu3gZ28jnFnX5AaKcGTdSdmNJexsTmc0X4XlS4pLQ09ms7vbFpUqLaYY2A0AiBe155rGvtM2czC437gZA5ocQ2wBJMxy0W14WqQ1Zfv9hmVsS4uc5rgG5SGhzDAuHXka6hc2KPGVm+SXJFIwu2XD3xm7xY/wAothsSyp7pB7uPkolXdpzQ8lzS1rS5r2HM10ayNW8NUDNMg24cQutTTOdpottR3ZIMObexuOo5FM7GwjfbMJEjMy3KHC6DYfa7wId2h5HzRLAYppcwg6Oae+xBUZUVA2ClTVn2Xem3uHwKr6ObHd2OhP1XFE6mTyV5q85eaFYiqb37j0caC9sUq/5wLO7nga9deqyrE0MTs6sBUzMe27Hg26g8R/sr6CKg7Y2TSxVM06zA5vDmDzaeBVKVEuNlZ3S3yZigKdWGVrAH8FT9v5Xd3krFjMJmuLH49Vke9G5dbAk1Kf3tCZmILRycOHXTorDubv6DFLFG2jap1HdU5/u81cZOD5RZLSkuMizuYRqkyozXohwkEX0OoI4eCGVKZBgr1cOdZF+nBlxOD/BjKuSE8QuSFuZDRCSE7CSEWA1CSE6QuSEgM027UNTEMYBmDZe4Tys0JrGUKZbdmVxgSRGvGRZMbOe57qlYGM7iBYHsts36qf8A1Li9uYBwbe1rmwsfFeUdwPx27zMpcx0gCw17gAQguN3dezhPS6tlZ9JxbYsMy4xGmlxbWEtZhOUNeHAnjB0vqEkBn1XBubqPqm6dRzDIJae6y0PFtzFrXs43jtWAvHHkor9jUajgGGLEkeUCDfinyYqKvh9uPaIcA4eR81atz8cyviaYaCCJcQRyHPxQnGbrkF2W+UDTvk6FFvswwBGJqOP4WQPF3/qk5KhpOzW22b4LLt4Dmr1TJ9/ThwHyWov91YTtDeB3t6sgOb7V8RYxmMKMa2XIsOBrNYXe81xAh7TEGTBIH8qFjcMx47bWkxOdhDX/AN3A+IUTDbWpuOuU2sbeqkG48PktOO7IsB4/ZzQJY7OOWUteOvA+CsW427QqP9pVu1mRwZFiTJGbpCFZldNw3hwqgTb2Uz/fp3LDJJ8TWCVltzckb2B7rh3g+Y/hCGthFNiG7ug9CfqsEbBcrzNV0FwrEOpISZuaUFAHLmgiDccQdOizre77Ow4mtguy+5dS/Ce9h4dFo6QprQnsx3dDfCphXewrNcWAwWGz6fMsn/8APwWoseyuwPY4OadHD4fwou292MPiXNfUZ22/iFiREQfkeCqNejiNlvL2feUCbzYHkHx7rv1D+E1Nxla0Lhaplqc2FyQmsBtWlim+0oukaObbMx35XAKQQvahPlFSPMnHjJoahIQnSFyQrskbIXJCcISEJAZfhaQDGhsEAASElK8nmfTQKgUqzm3a4t6EhT6G3KzbZpHIgLzeJ2WXBouT4fMrks7U6QNRY37wq/ht5yPepg94MehCn4fb1F0yS0k8R8wimFhNtZ2aZmBxE66/AJ5mKBcfaMzCALQYiToeqh4fFMdOV7TJ5hOM595SGPGqwNeWvLZJgHlYDVFfs4okCo4xdzY8BP8AmVS2w+KI/UR9Vc/sxoxhWk/ic53r/CiS0VHsumJqQ0nkCsZxG7Qc1z2kHtG46rXdrVMtJ55NcfQrOGYthb2mZXF3vN/dPCClGxyKni936jCQAdJ0+aiM9rTAIkA8tD4LScFUDnnLUaeyLPGtzbgfjqhW06IyU81PxBkGw6EFDyNOmCjop9LaJ/EPK3otA+zZ8+3ImIpiYtIL5E+IVMOz2uPgbcdFrezMK2kwMYAANANFnlmukXjj7CIU7Y7u2RzafiENCmbLtUb4j0WKNSxgpH6pAEisR3KRc5ksoA6zJVxK9HJAHRCaq0g9pa4Agggg6EGxBTsrh2qYgSMK2n2GNDWjQAAADoEhCmYxuhUUr2MU+UEzzskeMmjghckLspCFpZmNkLgpwrgpWBl+KwLHua0sadXGw0FvifRQcVu7RMANLSXAWJ6mx7gVNw1NjnOLTFwBldwAudeZ9E+yg41LPPZE3AN3WHoCvNs6yt4zdQN92odQILeZ5gqDiN26rdC114sYPkVcK2cuA7LtXaEaW5nmuKjzmbLOZsZ0EcY5qrYUUTEbMqs95jh3xI9FxRxlRnuvcO6fkVf3VBmbIcIk3HgNOpQ7a7mFrz2TDLSLy4/wjkKirV9pveAHwQNLRwhbNuNQy4WiP0A+d/msZGEkLeNh0stNg5NaPIKJtFxQ1vTWDcPVJMDLqe9ZtTcC0QQdNDKve/1MuwlRrYl2UX01CyB2xqzRmANuIPzCIdBLss8a+HzQ52JePxGAbCZA6KDSfiWWhxtpr8bpn+vP4mxPUIewWgg7ERcgGx+C12i2w6fJYsyuH9loJcbAAST0hbRQPZHQfBc+VUb4x9SMEYqN6qIXpo4wNI6g+qhItui5tKUqHSxQ4qQ2oCqolM7akhICukDElLmSLxCAFlI5JdJmTA5qiWkIeSiQKGVxBIXZ8WfcTl+RHpiErkuTbiuHFdds56R25ybc9cOemy5OxUjPqOHGUBwBMXkDU3Pqm8PQFyLSTEEiwtw6LqpjWZSWvaSBaHDXgnaAAaACDAHFeZZ10MMp9pxDjaBrOlzr1Xm5sxh2gAuJ1udI7k5h/dB5yfO65w5kE8yfoPgnYUcsquzOs02A1I7+R5oRt6v926REuAmfyiUYo8TzJ+nyVa3mqSKY5l7vMgBUnsTQ1s3K6pTZNy5o4zqFt2CHZCw/dWnmxlLucT5ArcsN7qU1THEB74vPsgBxeNVV6Wb2Xuggu1Dv18iPmj++sFrB+onyH8qnte4NEOIEi0mNeSS6B9hR+IAqHM1w7LeE8TylQWeyIpAlul5t+Ec0OxW06jXm8mALgf74pgbWcMtgcoga8oWbxXspTLNupg6YqPcANNbfncrW7FjgqJutisz6kCLNnxc4q0U0vHvZXPWiW6uSuCO9cA2TgKuibLWy4B5gHzXbXEKPg3zTb+0fBPEoAksxJCksxIKG5tF4OUuJSkFhUCWUMZWiU8KqlxZSkidK5TDKqczJFCqHjrQfBSi5NYoS0+a1wy4zTIyx5RaBznppzl5zlDxuOp0r1HtZOmYgT05r07PPJDiuC5N06ocAWmQdD/ykcUAYNkC6FMcD6KLnPNKKhXHTOmycx7xo8jo5w+aep42q3So7/EhntSl9uUuLCwszadZos63h9EzL67gIktEDooLSXcVatwsPLqjjwLQPUn4hJ6Q1skbo7CfSxLXvEDK7jxK1KgbIBRb229D8kepmyzbb7LSopm/+0RTdRBBM+0NiOGX6qnjarYAgyI5Iv9puJitSH6Herh9FUDiDyVpaJfZJxFbO4nmmyoj8QV7Ckve1vMgKqJLRugYqVP2t+JVuZUQbZmHFNgA53RNjlm9lolB66Y64TDSug9IC37JfNJviPVSUM2A+aXRxHzUh+MDSQQRynL2v23v/ACgYD3+xFalRY/D1DTcKsOIuCC02I6gIFuxtjHV3lrqzIGWSaYcTIkcu9WXfKnnwdQwQRldB1EOEyqluVUisQfxMEf2OI/zJ/wAk+wvvBvRicJWNP2dOs3K1wcZYbzIgE8iolL7R3D/qYRw72VQfQtUj7QKMOovjVrgf7S0j0cVUSIFxp3+H+UKoxTQm2maNht7Gmia7qNVlNsEk5CYJ1ADpKlYXfzBP/wDlLTycx4+SoOK23kwjKUB0teHAk6CwNlVf6o/RZ8bK50b4/blABpNVgz3bmOWRzGaJCmtrNIBkEGIM2M6QsDxO1qr8ntHZsklkkEjNE/AeSk4PefE04yVCBa2otfip8bK8qNdr9lxHIqBtBrHscx5hrgRYwerTzWfnfKq57HVe0WgwRaZ581IxW9WazriJ7MASdW3mR5LvjkTjs5XHei3bKxYdRb2pyjI4k8Wdkm/OPVOU8WHEgcJBMjUdCssx20SXGA5rT2g0H1MdAvYbbtVhs4jqOv1S8tBxCw+zk/8AcN/8Z/1LofZsf+4b/wCI/wCpFt3aYzl0DsjlxP8AwVYK+JDGOefwtJ8hKcakroJWnRiu1MJ7Kq+mHB2VxbmAiYMTCaw9LO5rRq5wb5mEuKeXOJOp16m5UvZtOKjTyk+hj1hZtlpHm0IbOvzWh7vbG/pczC4OMhxIBAlzRbwVTNMMaCRYRI0kDhKu+zMWazfauABf2iBoJ0HlCxbtFrsn4W9XoPif4RwGyB7N993gEZJsVBZlv2iw7GNE6U2x3ySgbsEjG9fa2gRyawen8p92GsrbqiUrKnisORHiutl0/vqf7x8UV2tQgN8fkomApxVZ+4fFUpaJa2XOipbFCpFSmOUFkhpXYKZDl1mQBY9hVMrXDXtT6fwiDngxIB6iY6INsh93D9vzRD2iljE2vL6FVv5mPHoYWbbs4z7+mQbS5v8AiE/ELRnVFkWz6/s6+WMvs3tae/I8gk+CuPTJZo+/V8IHi+R7fJwLT8Qs6OOJ5Rr8D8itD22/2mEqt45CR1bf5LMGPA4D/Z+hTj0JhbBYCvifu6ZEC5JMAZjE9/uqFtLZz6FR1OpGZsXAsZuCD4otultAU6wzEAEEGT0I+BUvfUCpWY+n25ZDovBabT5jyR7FWgZs7d01mF4eLOy5YJMkSNOae2HsJlX3y7QEEHLxhzVJ2BiTQcMzJaYBEge7IkciMxuusJVcztDLlzOJBmwcYcOiQ6I+09030g+HZ8rc7RFy0Ehwj8wUbY9OkB96xwNoI+nVF9qbaqOAIc2Yc12mjom39qruQcx5fynGVClFBzafsS2YLi0gzIBIB7Qgd0+SH18DQJkgieT/AIW0hRw9ob+EmTM8uEQeqjU6tojS0xrGhVvJfomki0bP2s2i09qmC46Frnu5aNMAdUM23vBUfNFpEGzobc/pFygL5cTeSeWql4PZPs3Bxd2uAFot6oSa2Vd6Yu0NmMbSY5oIdMuJOs8ITGCZ94B3LnH1nmBFtQdT/C5wTntdmN+vBSynV6Cm2mxSMBXLZjMtNo5NA9Fn2LxJe9ubQEacpEq3N28wN0cfL6qPQ69li2RqT+oos42Va2TtakGyXtE3jqouMx5rPJY92QQAA4gW1skwKxtR+baVSeBj/wCrUUq12DVw8whGKwoNV7uJOt5810MG06j4pvYloiYvHMqkgF0iQ0CmIJJ4uL7C2seCjYe1VpJsCJ85hFmbMYLhsdLJxuzG8jbS+iq0KmTqGJaeMdSFMZXb+YeYQpuzmcRK6Gzqf5fVLQww2u3mPMLr2zeY8whTdnU/yjzK6/oKfL1KBlm2bi2g+833fzDuUurtSkPxjXhf4Ko0cKxpkfFSfaDuSoAviNstIOUOJ4HKqRtDZr3V6lQQ0PJIBMkTrp3yjrqgPH1TTy3mmtCexWY6rlgvGkGG+eqF08BTbo0nqfDgijaY7140x3p2FAz2zW6Bo6QuKuPMc/FTzgaf5G+QSf0dMfgHkkwpgd2NdzATBJOpJ8CrB7Jo4AJCAiiaYBFI8AfJdf0zjwPmAjJA5Jt0f7KdBxBowM6ua3xP0UhtEZS01GX/AEk/NLVbdNFiApH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000279"/>
            <a:ext cx="2156691" cy="14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 descr="data:image/jpeg;base64,/9j/4AAQSkZJRgABAQAAAQABAAD/2wCEAAkGBxQTEhUUExQUFBQWGRkaFxUXGBcXFxcYGhcYGBgXFRcYHCggGBwlHBwXITEiJSkrLi4uHB8zODMsNygtLisBCgoKDg0OGxAQGywkHCQsLCwsLCwsLCwsLCwsLCwsLCwsLCwsLCwsLCwsLCwsLCwsLCwsLCwsLCwsLCwsLCwsLP/AABEIAPwAyAMBIgACEQEDEQH/xAAcAAABBQEBAQAAAAAAAAAAAAAAAgMFBgcBBAj/xABSEAABAgMDBwgFCAcGAwkBAAABAhEAAyEEEjEFBiJBUWFxBxMjMoGRwdFSYpKhsRQVM0JTcuHwFiSCk6Ky0kNUc8Lj8WOUozQ1ZHSDpLPD0xf/xAAZAQADAQEBAAAAAAAAAAAAAAAAAQIDBAX/xAAmEQACAgICAgMAAQUAAAAAAAAAAQIREiEDMUFREyLwkQQyYWKB/9oADAMBAAIRAxEAPwBGbGVzKmyLUsodEvm7mpaJaVAAM9yYxDOAC+NTGoZt5yLta1NZ1S5IDha1aSnwZIDEY4Exn+b2SrJaLIpc5PMTCWExAUQFOQGSHdKt2txTRidzYzflSrasCZMCUpE2Wb3RzJShd0t4JxEZRdPb0Novs+xoWpClJBUgkpOwkMT3Q40cssxChoKSoCjpN6ux4eaNrMnEbAhUduwXYAxYAx2AJjsItISRAmFQQBWwggggGEcIjsEACSIQRDhEcuwyHGxKRCiI6BHYQ1ESBCoIIBpUEEEEAwggggAIIIIAMOyrlycTLuSvkoQm6EJvXFpUoXryVdYFu1tcW3I+SbROaYVy5ikBICpo56StJqDLJ0kKZgoNiNRi0ZZyNLmSyFy3SABcljSIDMEnFwwwbZsZ7NqVZ0yWsxJlucSssrWGXVPCkYR46ltlNklIRdSAwFME4PuhyCCNyQggggAIIIIACCCCAAggggAIIIIACCCCAAggggAIIIIACCCCAAggghAEEcggAzFfKXNBHRyg+28f80eCz56zJc1cyWiSkzBpJCVXCQetdvveqaxU5OYE8gUU5OsKoKnZEpkbMOYiela0i6k7D6JrXe0c+EvZrcfRZFcoVpdmkNuQv/8ASOHP61bZfYjzMSMjIIbqw4MiAahCqXsr6+iHTn3ai4voGzQTh+Xjis9bXqmj2EeUePPiyiRIEwDqq1NXU3vijfpBiebNN48oj7+x/U0BGedsL9Nr1Il/0wKzvtn259iV/RFBTlw3vozh6X4QmZnGQAebofW/CD7j+pfJWd1sIraFax1ZYwLehHTnVa/t19yP6Yz1GchqRLHtbh6sH6Tq+zHtH+mCphcTQEZ1WogdOv8Ah8o5NzntTHp5mB2eUZ+jOVQH0Y9o7eEKOcqz/ZjvPlBjMLiaAM5LT9vM74RNzjtIH08z2ooaM5FsOjHefKBWcUwg9GP4vKDGQXEv4zitP28z2jHF5xWmnTzMR9YxRDnFMH9mnvMcOcMwsebHvgxkFxL/APpBaPt5ntGGl5xWkN08z2jsikDOOYf7NJ9qEry+txoD3wYyC4l7Gclp+3me0YQc57S/08z2oopy8v0B74bVlyY50B74eMguJfznRaR/bzO+BOdFrPVmzSNor4RnisvL9Ed5jUsyrDzlkQsjrV72MGMvIrj6PF+k9s+1m9w/phIzstgJ6ab7Cf6ItCskB8IT8yvgBBi/YXH0U08oloD/AK3gdkn3ujGCPLlXk3tCpsxUvm7ilEh1EFiX2R2Nfi/2FkvRrlyFiVCwmFtCJGAiAy4fAgKYAKHyoyx8mummtzgDeSz9sZknIi7vWRVTa/SaND5X5nRXdtwfx3vgIr0q2SglA5yXj6Sd52w4JCZCpyGu8dNFAPqq37oamZBmFKAJiQT6qtm4RYVZSk6fSy/bTs4wheVJDp6aVQH66d2+KpE7K5+j826olYJGNF7B6sE7IM4qA50qIqCQsNvFDuiwfO8i6Rz0qp9NO3jsjq8tWe8/PSsPSTtg0GyuTshTSkErdzgb+LmvVhfzFNc9Ktwz0X5xN/PMi6npZdC50hHU5bs7qedLqPSGyHSDZCS8gzBd6VSXwYKpR90KVkKZpHnV0xoa0GNYmfnuzaHTIpjXDRIhublqzsrpUVJauNAKQUg2RU3IasOcUCx1GvHDxhlGSFBPXLOzVbFol15ckFT86jA6+Eef52kN9InHf6T/AAgpBs8krI6gCOcUNbAULuNo2Qj5rLJ6RRfaMKPSpiTGWbO5POpwHxPnHnVlaQyekTTjsaHSC2eM5MLHpF0Po+/rQ2vJyn+lXxYvw60etWVZVekTXyaELyrKcaaYeKC2RqsnKxKqbaxt3J0xscsDC6n3pHlGPqyjKIIvpr5vGsclc69ZEa6Eeysj4RnyVocS3GXHObj0FMcuxJYyEQQ8BHIAFhMdAj33Bsjt0bIvBkZHhuwBMe5oGg+MWRkPKvLEyVaAfqhLcQA3vjFUWJZwSTwSTu1Rs/KZO6OedqwP4wPgIruRqSZYvHbQbycWhQQ5GfoyVN9BdNVxT90dGSZpD83Mr6ivdGpIWGWbytVLuwfdgSEgpqum7c3oxdEmYjI01ibi6U6itj1hYyJNcDm5gf1FRpayLitJdVYXezG7AhYv4rwxZ9f3YKGZqcjTcbi9nVPCBWQ532cz2TGkqUm6NJeOze/owm8HU1/AauO6ChGb/Mc6nRr0vVPGkdVkSd6C6Y0NNbmNEvjo6qLDZhonCkIWoMvrflIh0BnwyFOw5tfdCvmWaz3F7MDwi/rWLw65ofCEum6zre9s9aCgKAMizcLi6bm+MAyLN9BVd2OukXieReJF7AeMIlzQLr3uPZBQWUj5omegqkcVkeZhcV7ouM1Q0qH8iGVzA+B9/nDxCyo/NqwapUOzsjeOTBN2RJSPs/ez/F4yueQz1DF+FY1TkwmgypRBcOodylARlyLaKiXpYhDRItA0P4wyI27BEk0EPAMzsEEEaEBHCY7DFuW0tZ2JV8DCfQGJcpU7oR680fBR+LR4Mnz0iXKF5NANY9H8Y93KFICrKp8UqSRuL3fGMvk5NWt7qFHVRJNYygzSRpZtaWVpJrvGwCHPlqHGmnA/WG7fGcS8hTmJuLF31TxhPzHNb6NVd0WSaR8tl3eujrekPT4wtFvl3j0iMB9YbTvjN/mKdjcVTGnxi2cneanO2gifL0QkEBTEO9YTY0S5t0pk9IjH0hv3w2coygT0sv2k+cS2f2Z0pMgmVLSFulikMaqA1YxlxzcnORzaqfd84UZWDVF4TlKTo9JL9pOw74TOylJ0hzsuvrJ9Eb4o/wCj86mgrSw6ofXrMCs3p1dA6Ot08dsVYi7nKchx0svA/WG6EKyjKakxGPpDa8Uv9HJ+HNq9pGrt3xrHJzmnLNmSqZLTfIN5wCXBIxhOVAlZVZuUZL1mIw9IR5lZRlU6RHtCHeUfNm7aRzSAAU1AupDua1IipoyHMP1cfWTsfB4akDRYZuUJb/SI7xHnXbpfpp7xEKrIq60w9ZPnCVZGXsx9ZPnFZMVExMtaCDpprvEabyRzwZID9WaR33T4mMXXk1adW7EHXGx8l0u5ZZbUJUX4hTH4RlyOyomvwQQRsQEEEEABBBBAAR4ctraQvg3eQI90RWcq2kkbSB4+ETLoa7Mmz9LSMWvLSPHwiq5DYIxA0z8In+UpfRSxtmP3JPnEDkQtLTxUfCJ4/JUiYRMFxemA+psaCEghxpDA6uG6GncHjHDMr+d0WSPJmC6oPidmNYuHJ6AZk1WLJTqwcmKWmZTt/wA0Xnk6D88fuf5omXQ49knnkoc1U3dJNcWqIz/nQ50lYD6vH1YvefhaR+0n4iM+Eyp7Inj6HIccMjSPs+qfVhqZMDLqa+ruHqxwzAyfzqMMrmjSr+WEaEi1T64nX9Ubt0admIh7KkviVV/aMZXMWKRq/J0XsaOK/wCdURydFRKtyjouzZZJZ0q1PgRtG+KSmYARWm1hT3Re+Vahkn74/lPhGcqXFw6Jl2OzFhzpfwivuhq9v9w8oaJgKhtiyRFo469jRpHJysGRQvdWofBXjGbzCGNRF75LZnRTU7JgPekD/LGHKXE2lJpHYbkK0U8B8IcjRPRIQQQQwCCCCAAiBzuV0aB6z9w/GJ6K5navqDcT8PKIn0VHsynlHs9+SkjrJUG7aGM1lyJiuqVdhPnGpZ6lpaQGqrXuSoxRMkjS1Dj2xPGrY5MjPkU/16Y1PnChYJ51L7/xi0pSWVVPduhd0uKpwPhGuJFlUVk6eH62zH8Y1zkRsi0SbRfdzMSz1oE8eMVCeDdxT1vHjGj8lX0M00Onq+6IiS1ZUXs8/LBKUqxKSl3K5be0DGJ/NM46ld4843XlSX+rjAdImp7TGZy1+snVq4wuNWhyeysKyROpQ6W8cdsJ+aJ2w03jjti3zjRGknyprrDPOY1Hdui8SbIE5uTnArXhq7Y23kckqRYAhWKZkwd6n8YpK1B0dLK19lNelF85NpnQTA4V0qqjDqp3xnNaKiyvcuVhVMlSLoqJhfVig7YyAZJmPhuxHDbG7cqf0MsuA0wV/YXGWvpdYNe8cYqCtCl2V4ZFm4NhvHnCpWRJiiKdbeNj+EWhCheOmnDd5x2QsAo6RIbhShFaxTiTZW5mQZiUqJ+qd2x40XktsvNypnpFdTwFPjENaVJImDnkV+7XRbbFkzBWChbKCtIEtqJSKe6MZlxNbyf9Gj7o+EemPJks9EjhHrjWHSJfYQQQRQgggggAIqmdS+kA2JHxMWuKTnPNacsnAAe5IeM+R0iodma8pS9CUNqye5LeMVPJYxjQc5MjpnqlKUdGXeKgDiCAdm0Df8YoE7ItqStaZYNChk4qZYcB2ZxrwjOHJFOgk7PemHdcQVvRaJa7oUpV0C+boYLZ1ANqGDwxz1q2q9keUbqSZJYSkN+dsanyTp/VlnbNP8qYwvnrTtU3AeUbjyNJX8hPOPeM1ZrsZIHwiZy0VERysH9XRvmp+CozARonLStQsqLpY86lvZVGOk2nUVdwg45Ugktk4DCkmIJabSGqahxQa+yBXyirFTDh5ReRNE8tUabySLezzh/xT/8AHLjFFItOsqrhhGu8h182e0BTlQna/wDDl+UZ8krRUeyW5U0/qoOxafEeMZK8azyuyVmwLuOFBUshv8RIPuMYXzNo2q2Yja22HxvQS7JmCIc2a0YOp+I84BIn0N5Vd+7jF5E0Ss7A8It3JdM+nT9w/wAw8ozibKnAF1K7/wAY0DkrkEc8pRJJKR2M4+MY8jsuJt+Rj0Se34x7ojMhF5XaYkovjeiZdnYI81stN1gBeWrqp27zsA1mCBzSCmemCE3BsEdujYIoQPGZZ25QC+dMtQvOW3XSxeL3luTMuhUopSpO3AjXWMptcpKVKJbSKtIKYVNWGqlDHL/USfQeCLtuXdG6ElRSgX1B3chPhC7Pal3ElRulTqS5qLw0dFqgmuJpqiKtkmUglQmF0nqhJKia0Z8HLY7cYUiaU3TaKhWCSwmM9SBVhuLYjfHOSSybKmeLl4kS9G9o6W1Si5bA0xivWpOmWSGqzGjOIsFitKEIuXQgAE3CWJNdb3Q9dexojram+u8aO4au7ANQao6v6ebTpjojebJT1cTt3xr/ACZgixijaS/jGVpkU19bb60azmCi7ZEDer+YxtyS0XBbK7yxLeRKH/GT/KqM7CS+AwGvjGg8ro0LMNs8D+BcUhchIJ7PGDiegmtnLWgtLoOqGruO6POxrQd+6OqHVqT2nZCWjVED1qQXTQYbfwjRORfq2of8RJ70DyjNVao0XkYVW1DfLPeFRny/2lQ7LLykoewzW1XD3LTGKoB2DHxeNyz/AEPYp/3fgQYwu7jBxP6hMetSDfNBDDFsBQ+MdKYSUxrZFHntYcasR4xduTwllimCDTgRXuimz0Bjw+Bix8mK+knJ2pQe4qHjHPydmsTbs3z0Z4+Aj22m0XRQFSjRKRiT4DfEfm91Dx8I99lkkOpRdZxbAD0U7vjBG6pCfYWaztpKYrI0leA2CCHzBF9EnAsO2uBSwA8Q1myxKUogKIOq8QAaDDviAy7lhaQyFsl2qQ5NNIkgHuwjF81IdFyVOBQVamPufvEYnnHISkqm3wSkURVmIqT2s2qLanOtagUqIYoUnWcRjTXFAyxN5xijndJQSUMQ4ci84w1UjDk5VNqhNldTbyhRKCAWJVeCSkbLoINca41h5FsUUkTJqiFVDhys4gbQO6EZWyOpASykrUokG6aODrWWfwj2WfNucoPNVpsSlAUCvFg5wY8YG40LQ3KlkrulY07pvVYPwxMeu0WkI6q+cIpVJwrib2MQ+VbGqTUErAS6zqQ5AAvYHHVDuSclzZyQskS5ZLBSsTtup1+6KTpZWXGu2er5wVsGL4Ha+2NlzBmFVikq1m8f41RiGVpkpAuIWCUnScaZODUFGYuHo+0RuHJ1/wB3Wc7UP3kmLUm1bNFXgrvK3LeVKX9nMv8AuKfGM+Rayatj6p840flV/wCyr4f5hGMS8oUGMNZeB68k8xYbt34wBJ3934xDDKXGO/OXGHc/Yqj6JRdNvd+MaJyMJraV6lXB7N9/jGSHKI3xrnImXs6jtWfCE3KthS8Fzz2D2O0f4az3JJjCQnj7o3jO9L2S0f4Uz+Qx82LyjxgTl4DXkm7nH3RI2DJqZiXCmIOkFGhG5q++KiMoEsAC5wi62KQlSOaTevtpKNwEbXun4xnyznFdkyrwE+wSmKUpN4ggG84c4U/OEd5OZfTzFVDJukHbeBgNkVLCQld9RLMATeJVgfPCkS2bVgEiYslRKphKiD9Xj3ExlDl3tiizVc3lUV2eMS5MUuzZXEoEXikkdYAFsWcHzj3SM7ZZu7G0sHemDmmuOlcqWhSWyywRTsq52ApPNXhQ9tSC5wGqoJxgg+VBRn8u3FusQcGOD79sJyrbipLM6FVvVqR8A0TkrIzpbrBQBqavQ1hpWQkmXdWWSlTOS7mgbhg+0xzOA8Spyp+k4Kkj0TUttA1RPSlX0gAjeKa48+Us3ZiSVB7qcCMK7OzjsiPFqmJcNUUJ17cB2xjKNkNMkk5IkqWSmix1mOGt664j7RYJmk0wzHYKe/fujVeTjhwhNuVMBBSTdIcFJclXDwh353SQCUkh2NGckGprQnbXDdAsl0xUQtut8laQld++g0QoaKVAAYYe4wmflxRWg82VqAcCqUvqoCO+I/PCyXZiVAMhQdJ1HAFjEhmnmqu1oMznggORVBW7ftBo64wTjZSiV6fOK1PzdzaEg4uTrMfReYAbJ9m1dEn4Rn2S+TgzFhHyuWn/ANEkuzs3O4tWNQyJYuYkok3r3NpCLzXQopo7OW4OY0vRqtaKlypH9WXw/wAwjCZAOwxuXKcvoVDd4iM+5P8AM1dumKHOcygAkLKL4UoEOkC8mrF4cRMq4B2GAg7DGzJ5HT/fB+4/1Y7/APx7/wAYP3H+rD+3oVoxCeC2BjaORItZiPXPwTEBn5ybmx2czUz+eIIdAlhBCa6ZN80BYYa4nORlTSlD1z8EwpdDRoecAeRNG1Cv5THywt/RPeI+rMppeWobQR3iM/XyU2YLEtVtUFkA3bssFiSAW3kEDhBC/ASMOJOtNNYfHdSLXZrUpEqWbkuU7lKE0JD0JGPviy548m8uzIWUTpiilF5ilIdg7FhFCzbycudPCUJvkAqKbwSSBUhL4ncHMLkjktkF0zbtDivWvM5D6tROBickIAUtTuQzPRgBgMdfbEeiyS5aLwvJCnLEuxZqPj/tvhpWUEl0S1AkjWahWGI1/wCxjzpPdoTdHutFsvkpVTadWzshS5Cktgd7hgGph31iOs01UxKSxBcbnwBrEsbalgHvtR6EhsOMNO+xWNZPyqUuCoVxDguNofjHIbkyJSTeTUmo147I7F5eh2e5Oc0skpS4BUW1G79Zt74HedgeRl5xyUFKDokswpTZwoxiuLzdkEvcIO0LUCeLGsOWjIyVa1jDW7sABiNgjXM1xmSluzukLSpKbzpUAQQBgcQXwiq220sokE3lh0nFgS7t48Nkc/Q9urOUOKQfeCI9MnN5QxWlQPql7uwOS0Ny8olqZGL5xMsBRIF4kNXB2ruFInMmWuypsq5aUFdonFlqUkNLQ9ebJdlHa1H3QzZ7LNklJYLSGBSK0147uMSFvVJKpbAOoOlteJIccIab7ocVemVjK2QZ0+Y61ABLgNdASA7JGAYDXri48mtgKbktnlC8tUwlqAuRd40isZy226AhNSdIjc+He0P2PO5aJU2UmW3OgAqBUCNJRYcb1Y2hJ1bG0iyIzhWbaJ8uTzyAqabjpQEKLS0EFqnm0/xmLPZ84HBKpSkkuSLwo5dsKtGd5CyjcQE3DTXrJ2mJ9Fvf6rcTA5eCkkeTPBcy0MEoKUVvElLaq4vSsWW15QFgm2aVLkhd2ztdBCGJIdRpV298QNvnjm1UJLBxuOPueEW63c9OM9SVXikBgdENseBTolq2W4Z6zP7t/wBQf0xwZ6TP7sP3o/piqC10wf3QqXaSRgHh/Kx4xLfkrLCrTPCZklKEmWtJ0gq87FiG3GKfmpZV2OasAX5d5TB0ir0NdwaPfk60qlrSsAOkvrbAioffHnmTCCTxPvx+ES52Cikyx2/LalIYSqt6Y8ogbXlq0zLTLnLkpliWhQNxYVeN5K0Xn1ApPtGGja1bRDE2crb+eELOuhtJkzn0CoBaWMmeip1hwxbsIPfFUzdzC5oieJqkFJBQxBJrjgGGrtiUVa1LlIlKa4gkpxxONYlMgWw3FSlnSGkN6Sot7hC5Jt9BGKIXL9keUtTKSKlCR1ryiBizsa97xC5IyFcQSsh66LAkYazV2G3XF0XaEqUtAxQz73AV4iPLIyTMKlnBB1nfsGOPxjllH2HxqyDCQdKgYl0pdr23bXGHfkJLFgOHiB7+yJOz5AUD1ktwOHnh74kJeTCGrgGw4Vh0L4yARZbp2ltpDcDHInjkx9YLmtMRsFaUjsTQfGRL0qIL1YaIXdvUCdRUyR3lgY80rKaVTUyk6dCStPVJDPd2io742SdWXZ7wdcLeEJEKXSEM8uULQEIKjq+MVXJtpVMmIxJQVbBdSygABxLw7nRlAGYlIqkHSbazseLfGI7JxUlylJdRcmuusaxjSIb2SFpyEpc0rcMX1l8EgbgzGHpebin6ye295Q/JBao/hVEhJAbq4eoqC2KrFWbJN3ApG4FXlHtRZFbU++GFzEpS5AFQnqkVUWGOMeoEJSVFgAH6p/2hDI+1WErJIUkC87En6rp2biYdFko15HefKHLLLSxY4sagmpAJY8SYWUbx3fjDbAaTYyw0kd/4Q7LsqhgoDgTAFDXX9mFIUPV7UnzhAOIlq1q7iYSqxnnCsqcKDNsoMPZELEzh7JhZZnJSwrRxhAuwGua2E90dVI3nuhlVoSwU4u4u5wOvCFTlXSz96yO+kAAZI2n2TBKSELSu8XSz0ZxWnvhtahtHtnxEIUsbR7QPxhALtmUQmaFpGK0lnBPVSk4Y9Ud0XeTNC5YUnAiKBzV6lSxf6uIqDE1mtlVlmSsdZagjYCE3mOykTJWikycUmOOIdUn84wm7GZYlxBEBZMtKTaJiFtc5wpDamZu8V313CCLcGLIp6cjKmKvWmZMmviCSB3CJ2TkdaZ6EokqSESlMAk0vLTX+GPRJwa85PGkKUopIqRwdoMm+2Kj1HJs4f2Uz2FQibYJwH0MyvqHyhpFqJolZ7zHpRaltoqUSNbkd0A6Kja82rRNm1s80ISoqe4sOSANQ2RMy8gzG+hmDsm/0xK/Kl06RQbeqsPKtC26ym21isv35k4EUcizfs5nszi3uhYyXNA+jm+xN8okBaFUdZHbD8q0qJa/Vuzi/5wgseBXspWRRCRdWbsyU+iuiucTQ8Q0SlosSihjLXin6kzC8H90SK0EuyxUuadvbq7hChOWPr0GNYMgwIazWEhIFxYGwy5hb3Qs2BXoK/dzImhaJjHpDWmJ+ENqt80HFRpQue+FYYMhF5PU5Nxe5pcyFDJi/QX+7mxPJtM0g9Ip/2qfnwiHtpmc4azVYVBnsaD0VNDTE4tCPkMwfUmezO8ocRYlGipU0g0IuzWY46o8zrOqd/wC4/rhUtEzZN7rR4rh69/v5EeWfk2YLIpJkzQRKUC6VgBkmuESJscxTNKWSwvUU4Opw1KNDRkr2TO0TfGZEPaFLTNCGUU3VKAuqOtPrOcdsNb8/v5ETYyXP+ymDiPMRw5GnU0FV+54xELAIqlXC5/qQmTKArcLfdSP/ALDBQEynI0wfUPaZfnDlmyYpEyUq6lN2YFKN+UKXSkmiq0MRDJfBI4iX4qhQbUUf9AQqGXqZMR9pL/eI84aVaEa5sr94jzik30g1UnsVL8EmH1TEH638Y8EROCHbH5tlSZ9ocpUiYpJSQoFzcSCzbCI7BZlodgr+JZ+CY7FIMjxoltiG3AFzDgIwu46mh9MsNh2wyMIyLF3E7j6v5MOBROqnDCGwl49KaMAWECAQhQ3feo3xhai9a8dvvhYFfCFCkUMbQlOsNxAc8IUZacAABso8cWow9KTpBOp9z98IAQkYO/DVHboGt98ONCymCxjImEbRv28IcQmnHvMdWKx1NAILAWmWwwoPzWIm2S7yyebfCvMzl6h9ZBunsiauCvZFgyRNIlpHHbrUTFQuzPkdIz/5Mfslf8tO8VQ/Jsh+xmf8tM840t4IdsxzM8FjP2M3/lVeKo8OUsmq52URKmEaQP6ttuto3tL3NGowQWLMy9eRl6pE1v8AyiPFccl5Hms3yeY2r9Vk+Ko1AmAQsn/j9/0ebM1l5Fnf3eZ+6kJj0JyPaNUiaP2pCfCNDggF8hn6shWk4Spv76SPgmFJyDavQX22hPgIv0EJNhmUROb1p1pHbOUfgYIvRMEPJlKTZ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TEhUUExQUFBQWGRkaFxUXGBcXFxcYGhcYGBgXFRcYHCggGBwlHBwXITEiJSkrLi4uHB8zODMsNygtLisBCgoKDg0OGxAQGywkHCQsLCwsLCwsLCwsLCwsLCwsLCwsLCwsLCwsLCwsLCwsLCwsLCwsLCwsLCwsLCwsLCwsLP/AABEIAPwAyAMBIgACEQEDEQH/xAAcAAABBQEBAQAAAAAAAAAAAAAAAgMFBgcBBAj/xABSEAABAgMDBwgFCAcGAwkBAAABAhEAAyEEEjEFBiJBUWFxBxMjMoGRwdFSYpKhsRQVM0JTcuHwFiSCk6Ky0kNUc8Lj8WOUozQ1ZHSDpLPD0xf/xAAZAQADAQEBAAAAAAAAAAAAAAAAAQIDBAX/xAAmEQACAgICAgMAAQUAAAAAAAAAAQIREiEDMUFREyLwkQQyYWKB/9oADAMBAAIRAxEAPwBGbGVzKmyLUsodEvm7mpaJaVAAM9yYxDOAC+NTGoZt5yLta1NZ1S5IDha1aSnwZIDEY4Exn+b2SrJaLIpc5PMTCWExAUQFOQGSHdKt2txTRidzYzflSrasCZMCUpE2Wb3RzJShd0t4JxEZRdPb0Novs+xoWpClJBUgkpOwkMT3Q40cssxChoKSoCjpN6ux4eaNrMnEbAhUduwXYAxYAx2AJjsItISRAmFQQBWwggggGEcIjsEACSIQRDhEcuwyHGxKRCiI6BHYQ1ESBCoIIBpUEEEEAwggggAIIIIAMOyrlycTLuSvkoQm6EJvXFpUoXryVdYFu1tcW3I+SbROaYVy5ikBICpo56StJqDLJ0kKZgoNiNRi0ZZyNLmSyFy3SABcljSIDMEnFwwwbZsZ7NqVZ0yWsxJlucSssrWGXVPCkYR46ltlNklIRdSAwFME4PuhyCCNyQggggAIIIIACCCCAAggggAIIIIACCCCAAggggAIIIIACCCCAAggghAEEcggAzFfKXNBHRyg+28f80eCz56zJc1cyWiSkzBpJCVXCQetdvveqaxU5OYE8gUU5OsKoKnZEpkbMOYiela0i6k7D6JrXe0c+EvZrcfRZFcoVpdmkNuQv/8ASOHP61bZfYjzMSMjIIbqw4MiAahCqXsr6+iHTn3ai4voGzQTh+Xjis9bXqmj2EeUePPiyiRIEwDqq1NXU3vijfpBiebNN48oj7+x/U0BGedsL9Nr1Il/0wKzvtn259iV/RFBTlw3vozh6X4QmZnGQAebofW/CD7j+pfJWd1sIraFax1ZYwLehHTnVa/t19yP6Yz1GchqRLHtbh6sH6Tq+zHtH+mCphcTQEZ1WogdOv8Ah8o5NzntTHp5mB2eUZ+jOVQH0Y9o7eEKOcqz/ZjvPlBjMLiaAM5LT9vM74RNzjtIH08z2ooaM5FsOjHefKBWcUwg9GP4vKDGQXEv4zitP28z2jHF5xWmnTzMR9YxRDnFMH9mnvMcOcMwsebHvgxkFxL/APpBaPt5ntGGl5xWkN08z2jsikDOOYf7NJ9qEry+txoD3wYyC4l7Gclp+3me0YQc57S/08z2oopy8v0B74bVlyY50B74eMguJfznRaR/bzO+BOdFrPVmzSNor4RnisvL9Ed5jUsyrDzlkQsjrV72MGMvIrj6PF+k9s+1m9w/phIzstgJ6ab7Cf6ItCskB8IT8yvgBBi/YXH0U08oloD/AK3gdkn3ujGCPLlXk3tCpsxUvm7ilEh1EFiX2R2Nfi/2FkvRrlyFiVCwmFtCJGAiAy4fAgKYAKHyoyx8mummtzgDeSz9sZknIi7vWRVTa/SaND5X5nRXdtwfx3vgIr0q2SglA5yXj6Sd52w4JCZCpyGu8dNFAPqq37oamZBmFKAJiQT6qtm4RYVZSk6fSy/bTs4wheVJDp6aVQH66d2+KpE7K5+j826olYJGNF7B6sE7IM4qA50qIqCQsNvFDuiwfO8i6Rz0qp9NO3jsjq8tWe8/PSsPSTtg0GyuTshTSkErdzgb+LmvVhfzFNc9Ktwz0X5xN/PMi6npZdC50hHU5bs7qedLqPSGyHSDZCS8gzBd6VSXwYKpR90KVkKZpHnV0xoa0GNYmfnuzaHTIpjXDRIhublqzsrpUVJauNAKQUg2RU3IasOcUCx1GvHDxhlGSFBPXLOzVbFol15ckFT86jA6+Eef52kN9InHf6T/AAgpBs8krI6gCOcUNbAULuNo2Qj5rLJ6RRfaMKPSpiTGWbO5POpwHxPnHnVlaQyekTTjsaHSC2eM5MLHpF0Po+/rQ2vJyn+lXxYvw60etWVZVekTXyaELyrKcaaYeKC2RqsnKxKqbaxt3J0xscsDC6n3pHlGPqyjKIIvpr5vGsclc69ZEa6Eeysj4RnyVocS3GXHObj0FMcuxJYyEQQ8BHIAFhMdAj33Bsjt0bIvBkZHhuwBMe5oGg+MWRkPKvLEyVaAfqhLcQA3vjFUWJZwSTwSTu1Rs/KZO6OedqwP4wPgIruRqSZYvHbQbycWhQQ5GfoyVN9BdNVxT90dGSZpD83Mr6ivdGpIWGWbytVLuwfdgSEgpqum7c3oxdEmYjI01ibi6U6itj1hYyJNcDm5gf1FRpayLitJdVYXezG7AhYv4rwxZ9f3YKGZqcjTcbi9nVPCBWQ532cz2TGkqUm6NJeOze/owm8HU1/AauO6ChGb/Mc6nRr0vVPGkdVkSd6C6Y0NNbmNEvjo6qLDZhonCkIWoMvrflIh0BnwyFOw5tfdCvmWaz3F7MDwi/rWLw65ofCEum6zre9s9aCgKAMizcLi6bm+MAyLN9BVd2OukXieReJF7AeMIlzQLr3uPZBQWUj5omegqkcVkeZhcV7ouM1Q0qH8iGVzA+B9/nDxCyo/NqwapUOzsjeOTBN2RJSPs/ez/F4yueQz1DF+FY1TkwmgypRBcOodylARlyLaKiXpYhDRItA0P4wyI27BEk0EPAMzsEEEaEBHCY7DFuW0tZ2JV8DCfQGJcpU7oR680fBR+LR4Mnz0iXKF5NANY9H8Y93KFICrKp8UqSRuL3fGMvk5NWt7qFHVRJNYygzSRpZtaWVpJrvGwCHPlqHGmnA/WG7fGcS8hTmJuLF31TxhPzHNb6NVd0WSaR8tl3eujrekPT4wtFvl3j0iMB9YbTvjN/mKdjcVTGnxi2cneanO2gifL0QkEBTEO9YTY0S5t0pk9IjH0hv3w2coygT0sv2k+cS2f2Z0pMgmVLSFulikMaqA1YxlxzcnORzaqfd84UZWDVF4TlKTo9JL9pOw74TOylJ0hzsuvrJ9Eb4o/wCj86mgrSw6ofXrMCs3p1dA6Ot08dsVYi7nKchx0svA/WG6EKyjKakxGPpDa8Uv9HJ+HNq9pGrt3xrHJzmnLNmSqZLTfIN5wCXBIxhOVAlZVZuUZL1mIw9IR5lZRlU6RHtCHeUfNm7aRzSAAU1AupDua1IipoyHMP1cfWTsfB4akDRYZuUJb/SI7xHnXbpfpp7xEKrIq60w9ZPnCVZGXsx9ZPnFZMVExMtaCDpprvEabyRzwZID9WaR33T4mMXXk1adW7EHXGx8l0u5ZZbUJUX4hTH4RlyOyomvwQQRsQEEEEABBBBAAR4ctraQvg3eQI90RWcq2kkbSB4+ETLoa7Mmz9LSMWvLSPHwiq5DYIxA0z8In+UpfRSxtmP3JPnEDkQtLTxUfCJ4/JUiYRMFxemA+psaCEghxpDA6uG6GncHjHDMr+d0WSPJmC6oPidmNYuHJ6AZk1WLJTqwcmKWmZTt/wA0Xnk6D88fuf5omXQ49knnkoc1U3dJNcWqIz/nQ50lYD6vH1YvefhaR+0n4iM+Eyp7Inj6HIccMjSPs+qfVhqZMDLqa+ruHqxwzAyfzqMMrmjSr+WEaEi1T64nX9Ubt0admIh7KkviVV/aMZXMWKRq/J0XsaOK/wCdURydFRKtyjouzZZJZ0q1PgRtG+KSmYARWm1hT3Re+Vahkn74/lPhGcqXFw6Jl2OzFhzpfwivuhq9v9w8oaJgKhtiyRFo469jRpHJysGRQvdWofBXjGbzCGNRF75LZnRTU7JgPekD/LGHKXE2lJpHYbkK0U8B8IcjRPRIQQQQwCCCCAAiBzuV0aB6z9w/GJ6K5navqDcT8PKIn0VHsynlHs9+SkjrJUG7aGM1lyJiuqVdhPnGpZ6lpaQGqrXuSoxRMkjS1Dj2xPGrY5MjPkU/16Y1PnChYJ51L7/xi0pSWVVPduhd0uKpwPhGuJFlUVk6eH62zH8Y1zkRsi0SbRfdzMSz1oE8eMVCeDdxT1vHjGj8lX0M00Onq+6IiS1ZUXs8/LBKUqxKSl3K5be0DGJ/NM46ld4843XlSX+rjAdImp7TGZy1+snVq4wuNWhyeysKyROpQ6W8cdsJ+aJ2w03jjti3zjRGknyprrDPOY1Hdui8SbIE5uTnArXhq7Y23kckqRYAhWKZkwd6n8YpK1B0dLK19lNelF85NpnQTA4V0qqjDqp3xnNaKiyvcuVhVMlSLoqJhfVig7YyAZJmPhuxHDbG7cqf0MsuA0wV/YXGWvpdYNe8cYqCtCl2V4ZFm4NhvHnCpWRJiiKdbeNj+EWhCheOmnDd5x2QsAo6RIbhShFaxTiTZW5mQZiUqJ+qd2x40XktsvNypnpFdTwFPjENaVJImDnkV+7XRbbFkzBWChbKCtIEtqJSKe6MZlxNbyf9Gj7o+EemPJks9EjhHrjWHSJfYQQQRQgggggAIqmdS+kA2JHxMWuKTnPNacsnAAe5IeM+R0iodma8pS9CUNqye5LeMVPJYxjQc5MjpnqlKUdGXeKgDiCAdm0Df8YoE7ItqStaZYNChk4qZYcB2ZxrwjOHJFOgk7PemHdcQVvRaJa7oUpV0C+boYLZ1ANqGDwxz1q2q9keUbqSZJYSkN+dsanyTp/VlnbNP8qYwvnrTtU3AeUbjyNJX8hPOPeM1ZrsZIHwiZy0VERysH9XRvmp+CozARonLStQsqLpY86lvZVGOk2nUVdwg45Ugktk4DCkmIJabSGqahxQa+yBXyirFTDh5ReRNE8tUabySLezzh/xT/8AHLjFFItOsqrhhGu8h182e0BTlQna/wDDl+UZ8krRUeyW5U0/qoOxafEeMZK8azyuyVmwLuOFBUshv8RIPuMYXzNo2q2Yja22HxvQS7JmCIc2a0YOp+I84BIn0N5Vd+7jF5E0Ss7A8It3JdM+nT9w/wAw8ozibKnAF1K7/wAY0DkrkEc8pRJJKR2M4+MY8jsuJt+Rj0Se34x7ojMhF5XaYkovjeiZdnYI81stN1gBeWrqp27zsA1mCBzSCmemCE3BsEdujYIoQPGZZ25QC+dMtQvOW3XSxeL3luTMuhUopSpO3AjXWMptcpKVKJbSKtIKYVNWGqlDHL/USfQeCLtuXdG6ElRSgX1B3chPhC7Pal3ElRulTqS5qLw0dFqgmuJpqiKtkmUglQmF0nqhJKia0Z8HLY7cYUiaU3TaKhWCSwmM9SBVhuLYjfHOSSybKmeLl4kS9G9o6W1Si5bA0xivWpOmWSGqzGjOIsFitKEIuXQgAE3CWJNdb3Q9dexojram+u8aO4au7ANQao6v6ebTpjojebJT1cTt3xr/ACZgixijaS/jGVpkU19bb60azmCi7ZEDer+YxtyS0XBbK7yxLeRKH/GT/KqM7CS+AwGvjGg8ro0LMNs8D+BcUhchIJ7PGDiegmtnLWgtLoOqGruO6POxrQd+6OqHVqT2nZCWjVED1qQXTQYbfwjRORfq2of8RJ70DyjNVao0XkYVW1DfLPeFRny/2lQ7LLykoewzW1XD3LTGKoB2DHxeNyz/AEPYp/3fgQYwu7jBxP6hMetSDfNBDDFsBQ+MdKYSUxrZFHntYcasR4xduTwllimCDTgRXuimz0Bjw+Bix8mK+knJ2pQe4qHjHPydmsTbs3z0Z4+Aj22m0XRQFSjRKRiT4DfEfm91Dx8I99lkkOpRdZxbAD0U7vjBG6pCfYWaztpKYrI0leA2CCHzBF9EnAsO2uBSwA8Q1myxKUogKIOq8QAaDDviAy7lhaQyFsl2qQ5NNIkgHuwjF81IdFyVOBQVamPufvEYnnHISkqm3wSkURVmIqT2s2qLanOtagUqIYoUnWcRjTXFAyxN5xijndJQSUMQ4ci84w1UjDk5VNqhNldTbyhRKCAWJVeCSkbLoINca41h5FsUUkTJqiFVDhys4gbQO6EZWyOpASykrUokG6aODrWWfwj2WfNucoPNVpsSlAUCvFg5wY8YG40LQ3KlkrulY07pvVYPwxMeu0WkI6q+cIpVJwrib2MQ+VbGqTUErAS6zqQ5AAvYHHVDuSclzZyQskS5ZLBSsTtup1+6KTpZWXGu2er5wVsGL4Ha+2NlzBmFVikq1m8f41RiGVpkpAuIWCUnScaZODUFGYuHo+0RuHJ1/wB3Wc7UP3kmLUm1bNFXgrvK3LeVKX9nMv8AuKfGM+Rayatj6p840flV/wCyr4f5hGMS8oUGMNZeB68k8xYbt34wBJ3934xDDKXGO/OXGHc/Yqj6JRdNvd+MaJyMJraV6lXB7N9/jGSHKI3xrnImXs6jtWfCE3KthS8Fzz2D2O0f4az3JJjCQnj7o3jO9L2S0f4Uz+Qx82LyjxgTl4DXkm7nH3RI2DJqZiXCmIOkFGhG5q++KiMoEsAC5wi62KQlSOaTevtpKNwEbXun4xnyznFdkyrwE+wSmKUpN4ggG84c4U/OEd5OZfTzFVDJukHbeBgNkVLCQld9RLMATeJVgfPCkS2bVgEiYslRKphKiD9Xj3ExlDl3tiizVc3lUV2eMS5MUuzZXEoEXikkdYAFsWcHzj3SM7ZZu7G0sHemDmmuOlcqWhSWyywRTsq52ApPNXhQ9tSC5wGqoJxgg+VBRn8u3FusQcGOD79sJyrbipLM6FVvVqR8A0TkrIzpbrBQBqavQ1hpWQkmXdWWSlTOS7mgbhg+0xzOA8Spyp+k4Kkj0TUttA1RPSlX0gAjeKa48+Us3ZiSVB7qcCMK7OzjsiPFqmJcNUUJ17cB2xjKNkNMkk5IkqWSmix1mOGt664j7RYJmk0wzHYKe/fujVeTjhwhNuVMBBSTdIcFJclXDwh353SQCUkh2NGckGprQnbXDdAsl0xUQtut8laQld++g0QoaKVAAYYe4wmflxRWg82VqAcCqUvqoCO+I/PCyXZiVAMhQdJ1HAFjEhmnmqu1oMznggORVBW7ftBo64wTjZSiV6fOK1PzdzaEg4uTrMfReYAbJ9m1dEn4Rn2S+TgzFhHyuWn/ANEkuzs3O4tWNQyJYuYkok3r3NpCLzXQopo7OW4OY0vRqtaKlypH9WXw/wAwjCZAOwxuXKcvoVDd4iM+5P8AM1dumKHOcygAkLKL4UoEOkC8mrF4cRMq4B2GAg7DGzJ5HT/fB+4/1Y7/APx7/wAYP3H+rD+3oVoxCeC2BjaORItZiPXPwTEBn5ybmx2czUz+eIIdAlhBCa6ZN80BYYa4nORlTSlD1z8EwpdDRoecAeRNG1Cv5THywt/RPeI+rMppeWobQR3iM/XyU2YLEtVtUFkA3bssFiSAW3kEDhBC/ASMOJOtNNYfHdSLXZrUpEqWbkuU7lKE0JD0JGPviy548m8uzIWUTpiilF5ilIdg7FhFCzbycudPCUJvkAqKbwSSBUhL4ncHMLkjktkF0zbtDivWvM5D6tROBickIAUtTuQzPRgBgMdfbEeiyS5aLwvJCnLEuxZqPj/tvhpWUEl0S1AkjWahWGI1/wCxjzpPdoTdHutFsvkpVTadWzshS5Cktgd7hgGph31iOs01UxKSxBcbnwBrEsbalgHvtR6EhsOMNO+xWNZPyqUuCoVxDguNofjHIbkyJSTeTUmo147I7F5eh2e5Oc0skpS4BUW1G79Zt74HedgeRl5xyUFKDokswpTZwoxiuLzdkEvcIO0LUCeLGsOWjIyVa1jDW7sABiNgjXM1xmSluzukLSpKbzpUAQQBgcQXwiq220sokE3lh0nFgS7t48Nkc/Q9urOUOKQfeCI9MnN5QxWlQPql7uwOS0Ny8olqZGL5xMsBRIF4kNXB2ruFInMmWuypsq5aUFdonFlqUkNLQ9ebJdlHa1H3QzZ7LNklJYLSGBSK0147uMSFvVJKpbAOoOlteJIccIab7ocVemVjK2QZ0+Y61ABLgNdASA7JGAYDXri48mtgKbktnlC8tUwlqAuRd40isZy226AhNSdIjc+He0P2PO5aJU2UmW3OgAqBUCNJRYcb1Y2hJ1bG0iyIzhWbaJ8uTzyAqabjpQEKLS0EFqnm0/xmLPZ84HBKpSkkuSLwo5dsKtGd5CyjcQE3DTXrJ2mJ9Fvf6rcTA5eCkkeTPBcy0MEoKUVvElLaq4vSsWW15QFgm2aVLkhd2ztdBCGJIdRpV298QNvnjm1UJLBxuOPueEW63c9OM9SVXikBgdENseBTolq2W4Z6zP7t/wBQf0xwZ6TP7sP3o/piqC10wf3QqXaSRgHh/Kx4xLfkrLCrTPCZklKEmWtJ0gq87FiG3GKfmpZV2OasAX5d5TB0ir0NdwaPfk60qlrSsAOkvrbAioffHnmTCCTxPvx+ES52Cikyx2/LalIYSqt6Y8ogbXlq0zLTLnLkpliWhQNxYVeN5K0Xn1ApPtGGja1bRDE2crb+eELOuhtJkzn0CoBaWMmeip1hwxbsIPfFUzdzC5oieJqkFJBQxBJrjgGGrtiUVa1LlIlKa4gkpxxONYlMgWw3FSlnSGkN6Sot7hC5Jt9BGKIXL9keUtTKSKlCR1ryiBizsa97xC5IyFcQSsh66LAkYazV2G3XF0XaEqUtAxQz73AV4iPLIyTMKlnBB1nfsGOPxjllH2HxqyDCQdKgYl0pdr23bXGHfkJLFgOHiB7+yJOz5AUD1ktwOHnh74kJeTCGrgGw4Vh0L4yARZbp2ltpDcDHInjkx9YLmtMRsFaUjsTQfGRL0qIL1YaIXdvUCdRUyR3lgY80rKaVTUyk6dCStPVJDPd2io742SdWXZ7wdcLeEJEKXSEM8uULQEIKjq+MVXJtpVMmIxJQVbBdSygABxLw7nRlAGYlIqkHSbazseLfGI7JxUlylJdRcmuusaxjSIb2SFpyEpc0rcMX1l8EgbgzGHpebin6ye295Q/JBao/hVEhJAbq4eoqC2KrFWbJN3ApG4FXlHtRZFbU++GFzEpS5AFQnqkVUWGOMeoEJSVFgAH6p/2hDI+1WErJIUkC87En6rp2biYdFko15HefKHLLLSxY4sagmpAJY8SYWUbx3fjDbAaTYyw0kd/4Q7LsqhgoDgTAFDXX9mFIUPV7UnzhAOIlq1q7iYSqxnnCsqcKDNsoMPZELEzh7JhZZnJSwrRxhAuwGua2E90dVI3nuhlVoSwU4u4u5wOvCFTlXSz96yO+kAAZI2n2TBKSELSu8XSz0ZxWnvhtahtHtnxEIUsbR7QPxhALtmUQmaFpGK0lnBPVSk4Y9Ud0XeTNC5YUnAiKBzV6lSxf6uIqDE1mtlVlmSsdZagjYCE3mOykTJWikycUmOOIdUn84wm7GZYlxBEBZMtKTaJiFtc5wpDamZu8V313CCLcGLIp6cjKmKvWmZMmviCSB3CJ2TkdaZ6EokqSESlMAk0vLTX+GPRJwa85PGkKUopIqRwdoMm+2Kj1HJs4f2Uz2FQibYJwH0MyvqHyhpFqJolZ7zHpRaltoqUSNbkd0A6Kja82rRNm1s80ISoqe4sOSANQ2RMy8gzG+hmDsm/0xK/Kl06RQbeqsPKtC26ym21isv35k4EUcizfs5nszi3uhYyXNA+jm+xN8okBaFUdZHbD8q0qJa/Vuzi/5wgseBXspWRRCRdWbsyU+iuiucTQ8Q0SlosSihjLXin6kzC8H90SK0EuyxUuadvbq7hChOWPr0GNYMgwIazWEhIFxYGwy5hb3Qs2BXoK/dzImhaJjHpDWmJ+ENqt80HFRpQue+FYYMhF5PU5Nxe5pcyFDJi/QX+7mxPJtM0g9Ip/2qfnwiHtpmc4azVYVBnsaD0VNDTE4tCPkMwfUmezO8ocRYlGipU0g0IuzWY46o8zrOqd/wC4/rhUtEzZN7rR4rh69/v5EeWfk2YLIpJkzQRKUC6VgBkmuESJscxTNKWSwvUU4Opw1KNDRkr2TO0TfGZEPaFLTNCGUU3VKAuqOtPrOcdsNb8/v5ETYyXP+ymDiPMRw5GnU0FV+54xELAIqlXC5/qQmTKArcLfdSP/ALDBQEynI0wfUPaZfnDlmyYpEyUq6lN2YFKN+UKXSkmiq0MRDJfBI4iX4qhQbUUf9AQqGXqZMR9pL/eI84aVaEa5sr94jzik30g1UnsVL8EmH1TEH638Y8EROCHbH5tlSZ9ocpUiYpJSQoFzcSCzbCI7BZlodgr+JZ+CY7FIMjxoltiG3AFzDgIwu46mh9MsNh2wyMIyLF3E7j6v5MOBROqnDCGwl49KaMAWECAQhQ3feo3xhai9a8dvvhYFfCFCkUMbQlOsNxAc8IUZacAABso8cWow9KTpBOp9z98IAQkYO/DVHboGt98ONCymCxjImEbRv28IcQmnHvMdWKx1NAILAWmWwwoPzWIm2S7yyebfCvMzl6h9ZBunsiauCvZFgyRNIlpHHbrUTFQuzPkdIz/5Mfslf8tO8VQ/Jsh+xmf8tM840t4IdsxzM8FjP2M3/lVeKo8OUsmq52URKmEaQP6ttuto3tL3NGowQWLMy9eRl6pE1v8AyiPFccl5Hms3yeY2r9Vk+Ko1AmAQsn/j9/0ebM1l5Fnf3eZ+6kJj0JyPaNUiaP2pCfCNDggF8hn6shWk4Spv76SPgmFJyDavQX22hPgIv0EJNhmUROb1p1pHbOUfgYIvRMEPJlKTZ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data:image/jpeg;base64,/9j/4AAQSkZJRgABAQAAAQABAAD/2wCEAAkGBxQTEhUUExQUFBQWGRkaFxUXGBcXFxcYGhcYGBgXFRcYHCggGBwlHBwXITEiJSkrLi4uHB8zODMsNygtLisBCgoKDg0OGxAQGywkHCQsLCwsLCwsLCwsLCwsLCwsLCwsLCwsLCwsLCwsLCwsLCwsLCwsLCwsLCwsLCwsLCwsLP/AABEIAPwAyAMBIgACEQEDEQH/xAAcAAABBQEBAQAAAAAAAAAAAAAAAgMFBgcBBAj/xABSEAABAgMDBwgFCAcGAwkBAAABAhEAAyEEEjEFBiJBUWFxBxMjMoGRwdFSYpKhsRQVM0JTcuHwFiSCk6Ky0kNUc8Lj8WOUozQ1ZHSDpLPD0xf/xAAZAQADAQEBAAAAAAAAAAAAAAAAAQIDBAX/xAAmEQACAgICAgMAAQUAAAAAAAAAAQIREiEDMUFREyLwkQQyYWKB/9oADAMBAAIRAxEAPwBGbGVzKmyLUsodEvm7mpaJaVAAM9yYxDOAC+NTGoZt5yLta1NZ1S5IDha1aSnwZIDEY4Exn+b2SrJaLIpc5PMTCWExAUQFOQGSHdKt2txTRidzYzflSrasCZMCUpE2Wb3RzJShd0t4JxEZRdPb0Novs+xoWpClJBUgkpOwkMT3Q40cssxChoKSoCjpN6ux4eaNrMnEbAhUduwXYAxYAx2AJjsItISRAmFQQBWwggggGEcIjsEACSIQRDhEcuwyHGxKRCiI6BHYQ1ESBCoIIBpUEEEEAwggggAIIIIAMOyrlycTLuSvkoQm6EJvXFpUoXryVdYFu1tcW3I+SbROaYVy5ikBICpo56StJqDLJ0kKZgoNiNRi0ZZyNLmSyFy3SABcljSIDMEnFwwwbZsZ7NqVZ0yWsxJlucSssrWGXVPCkYR46ltlNklIRdSAwFME4PuhyCCNyQggggAIIIIACCCCAAggggAIIIIACCCCAAggggAIIIIACCCCAAggghAEEcggAzFfKXNBHRyg+28f80eCz56zJc1cyWiSkzBpJCVXCQetdvveqaxU5OYE8gUU5OsKoKnZEpkbMOYiela0i6k7D6JrXe0c+EvZrcfRZFcoVpdmkNuQv/8ASOHP61bZfYjzMSMjIIbqw4MiAahCqXsr6+iHTn3ai4voGzQTh+Xjis9bXqmj2EeUePPiyiRIEwDqq1NXU3vijfpBiebNN48oj7+x/U0BGedsL9Nr1Il/0wKzvtn259iV/RFBTlw3vozh6X4QmZnGQAebofW/CD7j+pfJWd1sIraFax1ZYwLehHTnVa/t19yP6Yz1GchqRLHtbh6sH6Tq+zHtH+mCphcTQEZ1WogdOv8Ah8o5NzntTHp5mB2eUZ+jOVQH0Y9o7eEKOcqz/ZjvPlBjMLiaAM5LT9vM74RNzjtIH08z2ooaM5FsOjHefKBWcUwg9GP4vKDGQXEv4zitP28z2jHF5xWmnTzMR9YxRDnFMH9mnvMcOcMwsebHvgxkFxL/APpBaPt5ntGGl5xWkN08z2jsikDOOYf7NJ9qEry+txoD3wYyC4l7Gclp+3me0YQc57S/08z2oopy8v0B74bVlyY50B74eMguJfznRaR/bzO+BOdFrPVmzSNor4RnisvL9Ed5jUsyrDzlkQsjrV72MGMvIrj6PF+k9s+1m9w/phIzstgJ6ab7Cf6ItCskB8IT8yvgBBi/YXH0U08oloD/AK3gdkn3ujGCPLlXk3tCpsxUvm7ilEh1EFiX2R2Nfi/2FkvRrlyFiVCwmFtCJGAiAy4fAgKYAKHyoyx8mummtzgDeSz9sZknIi7vWRVTa/SaND5X5nRXdtwfx3vgIr0q2SglA5yXj6Sd52w4JCZCpyGu8dNFAPqq37oamZBmFKAJiQT6qtm4RYVZSk6fSy/bTs4wheVJDp6aVQH66d2+KpE7K5+j826olYJGNF7B6sE7IM4qA50qIqCQsNvFDuiwfO8i6Rz0qp9NO3jsjq8tWe8/PSsPSTtg0GyuTshTSkErdzgb+LmvVhfzFNc9Ktwz0X5xN/PMi6npZdC50hHU5bs7qedLqPSGyHSDZCS8gzBd6VSXwYKpR90KVkKZpHnV0xoa0GNYmfnuzaHTIpjXDRIhublqzsrpUVJauNAKQUg2RU3IasOcUCx1GvHDxhlGSFBPXLOzVbFol15ckFT86jA6+Eef52kN9InHf6T/AAgpBs8krI6gCOcUNbAULuNo2Qj5rLJ6RRfaMKPSpiTGWbO5POpwHxPnHnVlaQyekTTjsaHSC2eM5MLHpF0Po+/rQ2vJyn+lXxYvw60etWVZVekTXyaELyrKcaaYeKC2RqsnKxKqbaxt3J0xscsDC6n3pHlGPqyjKIIvpr5vGsclc69ZEa6Eeysj4RnyVocS3GXHObj0FMcuxJYyEQQ8BHIAFhMdAj33Bsjt0bIvBkZHhuwBMe5oGg+MWRkPKvLEyVaAfqhLcQA3vjFUWJZwSTwSTu1Rs/KZO6OedqwP4wPgIruRqSZYvHbQbycWhQQ5GfoyVN9BdNVxT90dGSZpD83Mr6ivdGpIWGWbytVLuwfdgSEgpqum7c3oxdEmYjI01ibi6U6itj1hYyJNcDm5gf1FRpayLitJdVYXezG7AhYv4rwxZ9f3YKGZqcjTcbi9nVPCBWQ532cz2TGkqUm6NJeOze/owm8HU1/AauO6ChGb/Mc6nRr0vVPGkdVkSd6C6Y0NNbmNEvjo6qLDZhonCkIWoMvrflIh0BnwyFOw5tfdCvmWaz3F7MDwi/rWLw65ofCEum6zre9s9aCgKAMizcLi6bm+MAyLN9BVd2OukXieReJF7AeMIlzQLr3uPZBQWUj5omegqkcVkeZhcV7ouM1Q0qH8iGVzA+B9/nDxCyo/NqwapUOzsjeOTBN2RJSPs/ez/F4yueQz1DF+FY1TkwmgypRBcOodylARlyLaKiXpYhDRItA0P4wyI27BEk0EPAMzsEEEaEBHCY7DFuW0tZ2JV8DCfQGJcpU7oR680fBR+LR4Mnz0iXKF5NANY9H8Y93KFICrKp8UqSRuL3fGMvk5NWt7qFHVRJNYygzSRpZtaWVpJrvGwCHPlqHGmnA/WG7fGcS8hTmJuLF31TxhPzHNb6NVd0WSaR8tl3eujrekPT4wtFvl3j0iMB9YbTvjN/mKdjcVTGnxi2cneanO2gifL0QkEBTEO9YTY0S5t0pk9IjH0hv3w2coygT0sv2k+cS2f2Z0pMgmVLSFulikMaqA1YxlxzcnORzaqfd84UZWDVF4TlKTo9JL9pOw74TOylJ0hzsuvrJ9Eb4o/wCj86mgrSw6ofXrMCs3p1dA6Ot08dsVYi7nKchx0svA/WG6EKyjKakxGPpDa8Uv9HJ+HNq9pGrt3xrHJzmnLNmSqZLTfIN5wCXBIxhOVAlZVZuUZL1mIw9IR5lZRlU6RHtCHeUfNm7aRzSAAU1AupDua1IipoyHMP1cfWTsfB4akDRYZuUJb/SI7xHnXbpfpp7xEKrIq60w9ZPnCVZGXsx9ZPnFZMVExMtaCDpprvEabyRzwZID9WaR33T4mMXXk1adW7EHXGx8l0u5ZZbUJUX4hTH4RlyOyomvwQQRsQEEEEABBBBAAR4ctraQvg3eQI90RWcq2kkbSB4+ETLoa7Mmz9LSMWvLSPHwiq5DYIxA0z8In+UpfRSxtmP3JPnEDkQtLTxUfCJ4/JUiYRMFxemA+psaCEghxpDA6uG6GncHjHDMr+d0WSPJmC6oPidmNYuHJ6AZk1WLJTqwcmKWmZTt/wA0Xnk6D88fuf5omXQ49knnkoc1U3dJNcWqIz/nQ50lYD6vH1YvefhaR+0n4iM+Eyp7Inj6HIccMjSPs+qfVhqZMDLqa+ruHqxwzAyfzqMMrmjSr+WEaEi1T64nX9Ubt0admIh7KkviVV/aMZXMWKRq/J0XsaOK/wCdURydFRKtyjouzZZJZ0q1PgRtG+KSmYARWm1hT3Re+Vahkn74/lPhGcqXFw6Jl2OzFhzpfwivuhq9v9w8oaJgKhtiyRFo469jRpHJysGRQvdWofBXjGbzCGNRF75LZnRTU7JgPekD/LGHKXE2lJpHYbkK0U8B8IcjRPRIQQQQwCCCCAAiBzuV0aB6z9w/GJ6K5navqDcT8PKIn0VHsynlHs9+SkjrJUG7aGM1lyJiuqVdhPnGpZ6lpaQGqrXuSoxRMkjS1Dj2xPGrY5MjPkU/16Y1PnChYJ51L7/xi0pSWVVPduhd0uKpwPhGuJFlUVk6eH62zH8Y1zkRsi0SbRfdzMSz1oE8eMVCeDdxT1vHjGj8lX0M00Onq+6IiS1ZUXs8/LBKUqxKSl3K5be0DGJ/NM46ld4843XlSX+rjAdImp7TGZy1+snVq4wuNWhyeysKyROpQ6W8cdsJ+aJ2w03jjti3zjRGknyprrDPOY1Hdui8SbIE5uTnArXhq7Y23kckqRYAhWKZkwd6n8YpK1B0dLK19lNelF85NpnQTA4V0qqjDqp3xnNaKiyvcuVhVMlSLoqJhfVig7YyAZJmPhuxHDbG7cqf0MsuA0wV/YXGWvpdYNe8cYqCtCl2V4ZFm4NhvHnCpWRJiiKdbeNj+EWhCheOmnDd5x2QsAo6RIbhShFaxTiTZW5mQZiUqJ+qd2x40XktsvNypnpFdTwFPjENaVJImDnkV+7XRbbFkzBWChbKCtIEtqJSKe6MZlxNbyf9Gj7o+EemPJks9EjhHrjWHSJfYQQQRQgggggAIqmdS+kA2JHxMWuKTnPNacsnAAe5IeM+R0iodma8pS9CUNqye5LeMVPJYxjQc5MjpnqlKUdGXeKgDiCAdm0Df8YoE7ItqStaZYNChk4qZYcB2ZxrwjOHJFOgk7PemHdcQVvRaJa7oUpV0C+boYLZ1ANqGDwxz1q2q9keUbqSZJYSkN+dsanyTp/VlnbNP8qYwvnrTtU3AeUbjyNJX8hPOPeM1ZrsZIHwiZy0VERysH9XRvmp+CozARonLStQsqLpY86lvZVGOk2nUVdwg45Ugktk4DCkmIJabSGqahxQa+yBXyirFTDh5ReRNE8tUabySLezzh/xT/8AHLjFFItOsqrhhGu8h182e0BTlQna/wDDl+UZ8krRUeyW5U0/qoOxafEeMZK8azyuyVmwLuOFBUshv8RIPuMYXzNo2q2Yja22HxvQS7JmCIc2a0YOp+I84BIn0N5Vd+7jF5E0Ss7A8It3JdM+nT9w/wAw8ozibKnAF1K7/wAY0DkrkEc8pRJJKR2M4+MY8jsuJt+Rj0Se34x7ojMhF5XaYkovjeiZdnYI81stN1gBeWrqp27zsA1mCBzSCmemCE3BsEdujYIoQPGZZ25QC+dMtQvOW3XSxeL3luTMuhUopSpO3AjXWMptcpKVKJbSKtIKYVNWGqlDHL/USfQeCLtuXdG6ElRSgX1B3chPhC7Pal3ElRulTqS5qLw0dFqgmuJpqiKtkmUglQmF0nqhJKia0Z8HLY7cYUiaU3TaKhWCSwmM9SBVhuLYjfHOSSybKmeLl4kS9G9o6W1Si5bA0xivWpOmWSGqzGjOIsFitKEIuXQgAE3CWJNdb3Q9dexojram+u8aO4au7ANQao6v6ebTpjojebJT1cTt3xr/ACZgixijaS/jGVpkU19bb60azmCi7ZEDer+YxtyS0XBbK7yxLeRKH/GT/KqM7CS+AwGvjGg8ro0LMNs8D+BcUhchIJ7PGDiegmtnLWgtLoOqGruO6POxrQd+6OqHVqT2nZCWjVED1qQXTQYbfwjRORfq2of8RJ70DyjNVao0XkYVW1DfLPeFRny/2lQ7LLykoewzW1XD3LTGKoB2DHxeNyz/AEPYp/3fgQYwu7jBxP6hMetSDfNBDDFsBQ+MdKYSUxrZFHntYcasR4xduTwllimCDTgRXuimz0Bjw+Bix8mK+knJ2pQe4qHjHPydmsTbs3z0Z4+Aj22m0XRQFSjRKRiT4DfEfm91Dx8I99lkkOpRdZxbAD0U7vjBG6pCfYWaztpKYrI0leA2CCHzBF9EnAsO2uBSwA8Q1myxKUogKIOq8QAaDDviAy7lhaQyFsl2qQ5NNIkgHuwjF81IdFyVOBQVamPufvEYnnHISkqm3wSkURVmIqT2s2qLanOtagUqIYoUnWcRjTXFAyxN5xijndJQSUMQ4ci84w1UjDk5VNqhNldTbyhRKCAWJVeCSkbLoINca41h5FsUUkTJqiFVDhys4gbQO6EZWyOpASykrUokG6aODrWWfwj2WfNucoPNVpsSlAUCvFg5wY8YG40LQ3KlkrulY07pvVYPwxMeu0WkI6q+cIpVJwrib2MQ+VbGqTUErAS6zqQ5AAvYHHVDuSclzZyQskS5ZLBSsTtup1+6KTpZWXGu2er5wVsGL4Ha+2NlzBmFVikq1m8f41RiGVpkpAuIWCUnScaZODUFGYuHo+0RuHJ1/wB3Wc7UP3kmLUm1bNFXgrvK3LeVKX9nMv8AuKfGM+Rayatj6p840flV/wCyr4f5hGMS8oUGMNZeB68k8xYbt34wBJ3934xDDKXGO/OXGHc/Yqj6JRdNvd+MaJyMJraV6lXB7N9/jGSHKI3xrnImXs6jtWfCE3KthS8Fzz2D2O0f4az3JJjCQnj7o3jO9L2S0f4Uz+Qx82LyjxgTl4DXkm7nH3RI2DJqZiXCmIOkFGhG5q++KiMoEsAC5wi62KQlSOaTevtpKNwEbXun4xnyznFdkyrwE+wSmKUpN4ggG84c4U/OEd5OZfTzFVDJukHbeBgNkVLCQld9RLMATeJVgfPCkS2bVgEiYslRKphKiD9Xj3ExlDl3tiizVc3lUV2eMS5MUuzZXEoEXikkdYAFsWcHzj3SM7ZZu7G0sHemDmmuOlcqWhSWyywRTsq52ApPNXhQ9tSC5wGqoJxgg+VBRn8u3FusQcGOD79sJyrbipLM6FVvVqR8A0TkrIzpbrBQBqavQ1hpWQkmXdWWSlTOS7mgbhg+0xzOA8Spyp+k4Kkj0TUttA1RPSlX0gAjeKa48+Us3ZiSVB7qcCMK7OzjsiPFqmJcNUUJ17cB2xjKNkNMkk5IkqWSmix1mOGt664j7RYJmk0wzHYKe/fujVeTjhwhNuVMBBSTdIcFJclXDwh353SQCUkh2NGckGprQnbXDdAsl0xUQtut8laQld++g0QoaKVAAYYe4wmflxRWg82VqAcCqUvqoCO+I/PCyXZiVAMhQdJ1HAFjEhmnmqu1oMznggORVBW7ftBo64wTjZSiV6fOK1PzdzaEg4uTrMfReYAbJ9m1dEn4Rn2S+TgzFhHyuWn/ANEkuzs3O4tWNQyJYuYkok3r3NpCLzXQopo7OW4OY0vRqtaKlypH9WXw/wAwjCZAOwxuXKcvoVDd4iM+5P8AM1dumKHOcygAkLKL4UoEOkC8mrF4cRMq4B2GAg7DGzJ5HT/fB+4/1Y7/APx7/wAYP3H+rD+3oVoxCeC2BjaORItZiPXPwTEBn5ybmx2czUz+eIIdAlhBCa6ZN80BYYa4nORlTSlD1z8EwpdDRoecAeRNG1Cv5THywt/RPeI+rMppeWobQR3iM/XyU2YLEtVtUFkA3bssFiSAW3kEDhBC/ASMOJOtNNYfHdSLXZrUpEqWbkuU7lKE0JD0JGPviy548m8uzIWUTpiilF5ilIdg7FhFCzbycudPCUJvkAqKbwSSBUhL4ncHMLkjktkF0zbtDivWvM5D6tROBickIAUtTuQzPRgBgMdfbEeiyS5aLwvJCnLEuxZqPj/tvhpWUEl0S1AkjWahWGI1/wCxjzpPdoTdHutFsvkpVTadWzshS5Cktgd7hgGph31iOs01UxKSxBcbnwBrEsbalgHvtR6EhsOMNO+xWNZPyqUuCoVxDguNofjHIbkyJSTeTUmo147I7F5eh2e5Oc0skpS4BUW1G79Zt74HedgeRl5xyUFKDokswpTZwoxiuLzdkEvcIO0LUCeLGsOWjIyVa1jDW7sABiNgjXM1xmSluzukLSpKbzpUAQQBgcQXwiq220sokE3lh0nFgS7t48Nkc/Q9urOUOKQfeCI9MnN5QxWlQPql7uwOS0Ny8olqZGL5xMsBRIF4kNXB2ruFInMmWuypsq5aUFdonFlqUkNLQ9ebJdlHa1H3QzZ7LNklJYLSGBSK0147uMSFvVJKpbAOoOlteJIccIab7ocVemVjK2QZ0+Y61ABLgNdASA7JGAYDXri48mtgKbktnlC8tUwlqAuRd40isZy226AhNSdIjc+He0P2PO5aJU2UmW3OgAqBUCNJRYcb1Y2hJ1bG0iyIzhWbaJ8uTzyAqabjpQEKLS0EFqnm0/xmLPZ84HBKpSkkuSLwo5dsKtGd5CyjcQE3DTXrJ2mJ9Fvf6rcTA5eCkkeTPBcy0MEoKUVvElLaq4vSsWW15QFgm2aVLkhd2ztdBCGJIdRpV298QNvnjm1UJLBxuOPueEW63c9OM9SVXikBgdENseBTolq2W4Z6zP7t/wBQf0xwZ6TP7sP3o/piqC10wf3QqXaSRgHh/Kx4xLfkrLCrTPCZklKEmWtJ0gq87FiG3GKfmpZV2OasAX5d5TB0ir0NdwaPfk60qlrSsAOkvrbAioffHnmTCCTxPvx+ES52Cikyx2/LalIYSqt6Y8ogbXlq0zLTLnLkpliWhQNxYVeN5K0Xn1ApPtGGja1bRDE2crb+eELOuhtJkzn0CoBaWMmeip1hwxbsIPfFUzdzC5oieJqkFJBQxBJrjgGGrtiUVa1LlIlKa4gkpxxONYlMgWw3FSlnSGkN6Sot7hC5Jt9BGKIXL9keUtTKSKlCR1ryiBizsa97xC5IyFcQSsh66LAkYazV2G3XF0XaEqUtAxQz73AV4iPLIyTMKlnBB1nfsGOPxjllH2HxqyDCQdKgYl0pdr23bXGHfkJLFgOHiB7+yJOz5AUD1ktwOHnh74kJeTCGrgGw4Vh0L4yARZbp2ltpDcDHInjkx9YLmtMRsFaUjsTQfGRL0qIL1YaIXdvUCdRUyR3lgY80rKaVTUyk6dCStPVJDPd2io742SdWXZ7wdcLeEJEKXSEM8uULQEIKjq+MVXJtpVMmIxJQVbBdSygABxLw7nRlAGYlIqkHSbazseLfGI7JxUlylJdRcmuusaxjSIb2SFpyEpc0rcMX1l8EgbgzGHpebin6ye295Q/JBao/hVEhJAbq4eoqC2KrFWbJN3ApG4FXlHtRZFbU++GFzEpS5AFQnqkVUWGOMeoEJSVFgAH6p/2hDI+1WErJIUkC87En6rp2biYdFko15HefKHLLLSxY4sagmpAJY8SYWUbx3fjDbAaTYyw0kd/4Q7LsqhgoDgTAFDXX9mFIUPV7UnzhAOIlq1q7iYSqxnnCsqcKDNsoMPZELEzh7JhZZnJSwrRxhAuwGua2E90dVI3nuhlVoSwU4u4u5wOvCFTlXSz96yO+kAAZI2n2TBKSELSu8XSz0ZxWnvhtahtHtnxEIUsbR7QPxhALtmUQmaFpGK0lnBPVSk4Y9Ud0XeTNC5YUnAiKBzV6lSxf6uIqDE1mtlVlmSsdZagjYCE3mOykTJWikycUmOOIdUn84wm7GZYlxBEBZMtKTaJiFtc5wpDamZu8V313CCLcGLIp6cjKmKvWmZMmviCSB3CJ2TkdaZ6EokqSESlMAk0vLTX+GPRJwa85PGkKUopIqRwdoMm+2Kj1HJs4f2Uz2FQibYJwH0MyvqHyhpFqJolZ7zHpRaltoqUSNbkd0A6Kja82rRNm1s80ISoqe4sOSANQ2RMy8gzG+hmDsm/0xK/Kl06RQbeqsPKtC26ym21isv35k4EUcizfs5nszi3uhYyXNA+jm+xN8okBaFUdZHbD8q0qJa/Vuzi/5wgseBXspWRRCRdWbsyU+iuiucTQ8Q0SlosSihjLXin6kzC8H90SK0EuyxUuadvbq7hChOWPr0GNYMgwIazWEhIFxYGwy5hb3Qs2BXoK/dzImhaJjHpDWmJ+ENqt80HFRpQue+FYYMhF5PU5Nxe5pcyFDJi/QX+7mxPJtM0g9Ip/2qfnwiHtpmc4azVYVBnsaD0VNDTE4tCPkMwfUmezO8ocRYlGipU0g0IuzWY46o8zrOqd/wC4/rhUtEzZN7rR4rh69/v5EeWfk2YLIpJkzQRKUC6VgBkmuESJscxTNKWSwvUU4Opw1KNDRkr2TO0TfGZEPaFLTNCGUU3VKAuqOtPrOcdsNb8/v5ETYyXP+ymDiPMRw5GnU0FV+54xELAIqlXC5/qQmTKArcLfdSP/ALDBQEynI0wfUPaZfnDlmyYpEyUq6lN2YFKN+UKXSkmiq0MRDJfBI4iX4qhQbUUf9AQqGXqZMR9pL/eI84aVaEa5sr94jzik30g1UnsVL8EmH1TEH638Y8EROCHbH5tlSZ9ocpUiYpJSQoFzcSCzbCI7BZlodgr+JZ+CY7FIMjxoltiG3AFzDgIwu46mh9MsNh2wyMIyLF3E7j6v5MOBROqnDCGwl49KaMAWECAQhQ3feo3xhai9a8dvvhYFfCFCkUMbQlOsNxAc8IUZacAABso8cWow9KTpBOp9z98IAQkYO/DVHboGt98ONCymCxjImEbRv28IcQmnHvMdWKx1NAILAWmWwwoPzWIm2S7yyebfCvMzl6h9ZBunsiauCvZFgyRNIlpHHbrUTFQuzPkdIz/5Mfslf8tO8VQ/Jsh+xmf8tM840t4IdsxzM8FjP2M3/lVeKo8OUsmq52URKmEaQP6ttuto3tL3NGowQWLMy9eRl6pE1v8AyiPFccl5Hms3yeY2r9Vk+Ko1AmAQsn/j9/0ebM1l5Fnf3eZ+6kJj0JyPaNUiaP2pCfCNDggF8hn6shWk4Spv76SPgmFJyDavQX22hPgIv0EJNhmUROb1p1pHbOUfgYIvRMEPJlKTZ//Z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endParaRPr lang="en-US" dirty="0"/>
          </a:p>
          <a:p>
            <a:pPr marL="109728" lvl="0" indent="0" algn="ctr">
              <a:buNone/>
            </a:pPr>
            <a:r>
              <a:rPr lang="en-US" sz="2400" dirty="0" smtClean="0"/>
              <a:t>Technologies deployed in the library will change over time. Budgets should reflect this by allocating into flexible categories without necessarily establishing a long </a:t>
            </a:r>
            <a:r>
              <a:rPr lang="en-US" sz="2400" dirty="0" err="1" smtClean="0"/>
              <a:t>term</a:t>
            </a:r>
            <a:r>
              <a:rPr lang="en-US" sz="2400" i="1" dirty="0" err="1" smtClean="0"/>
              <a:t>specific</a:t>
            </a:r>
            <a:r>
              <a:rPr lang="en-US" sz="2400" i="1" dirty="0" smtClean="0"/>
              <a:t> </a:t>
            </a:r>
            <a:r>
              <a:rPr lang="en-US" sz="2400" dirty="0" smtClean="0"/>
              <a:t>compartment for each new area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effectLst/>
              </a:rPr>
              <a:t>Alkek</a:t>
            </a: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Library Technology/Budgetary Considerations</a:t>
            </a:r>
            <a:endParaRPr lang="en-US" sz="3200" dirty="0"/>
          </a:p>
        </p:txBody>
      </p:sp>
      <p:pic>
        <p:nvPicPr>
          <p:cNvPr id="2050" name="Picture 2" descr="http://www.txstate.edu/imagehandler/scaler/www.fss.txstate.edu/planning/fac_pln/construction/alkek/contentParagraph/0/subPar/0/image/alkek1.JPG?mode=fit&amp;width=900&amp;height=550&amp;nogro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895600" cy="21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Planning </a:t>
            </a:r>
            <a:r>
              <a:rPr lang="en-US" sz="2400" dirty="0"/>
              <a:t>associated with </a:t>
            </a:r>
            <a:r>
              <a:rPr lang="en-US" sz="2400" dirty="0" smtClean="0"/>
              <a:t>technologies and budgets </a:t>
            </a:r>
            <a:r>
              <a:rPr lang="en-US" sz="2400" dirty="0"/>
              <a:t>should not be constrained based on current technology equipment or practices. </a:t>
            </a:r>
            <a:endParaRPr lang="en-US" sz="2400" dirty="0" smtClean="0"/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Library </a:t>
            </a:r>
            <a:r>
              <a:rPr lang="en-US" sz="2400" dirty="0" smtClean="0"/>
              <a:t>budgets </a:t>
            </a:r>
            <a:r>
              <a:rPr lang="en-US" sz="2400" dirty="0"/>
              <a:t>should anticipate technologies we don’t expect to see in the library, and our current expectation of </a:t>
            </a:r>
            <a:r>
              <a:rPr lang="en-US" sz="2400" i="1" dirty="0"/>
              <a:t>more </a:t>
            </a:r>
            <a:r>
              <a:rPr lang="en-US" sz="2400" dirty="0"/>
              <a:t>technology is probably an </a:t>
            </a:r>
            <a:r>
              <a:rPr lang="en-US" sz="2400" dirty="0" smtClean="0"/>
              <a:t>underestimate.</a:t>
            </a:r>
          </a:p>
          <a:p>
            <a:pPr marL="109728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effectLst/>
              </a:rPr>
              <a:t>Alkek</a:t>
            </a:r>
            <a:r>
              <a:rPr lang="en-US" sz="3200" dirty="0">
                <a:effectLst/>
              </a:rPr>
              <a:t> Library </a:t>
            </a:r>
            <a:r>
              <a:rPr lang="en-US" sz="3200" dirty="0" smtClean="0">
                <a:effectLst/>
              </a:rPr>
              <a:t>Budget/Technology </a:t>
            </a:r>
            <a:r>
              <a:rPr lang="en-US" sz="3200" dirty="0">
                <a:effectLst/>
              </a:rPr>
              <a:t>Planning </a:t>
            </a:r>
            <a:r>
              <a:rPr lang="en-US" sz="3200" dirty="0" smtClean="0">
                <a:effectLst/>
              </a:rPr>
              <a:t>Considerations 2014</a:t>
            </a:r>
            <a:endParaRPr lang="en-US" sz="3200" dirty="0"/>
          </a:p>
        </p:txBody>
      </p:sp>
      <p:pic>
        <p:nvPicPr>
          <p:cNvPr id="3074" name="Picture 2" descr="https://encrypted-tbn2.gstatic.com/images?q=tbn:ANd9GcTHfvRsFQa8FBXfjL10YJr-x-8Mk8oSWlCpW6oH9cPO1zLdnW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676400" cy="17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Trends Impacting Budgetary Needs in Academic Research Libraries with Regards to Technology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Transformation of Scholarly Record</a:t>
            </a:r>
            <a:br>
              <a:rPr lang="en-US" dirty="0" smtClean="0"/>
            </a:br>
            <a:r>
              <a:rPr lang="en-US" dirty="0" smtClean="0"/>
              <a:t>(How Research is being pursued, accessed, transformed) </a:t>
            </a:r>
          </a:p>
          <a:p>
            <a:r>
              <a:rPr lang="en-US" dirty="0" smtClean="0"/>
              <a:t>New Forms of Multidisciplinary Research</a:t>
            </a:r>
          </a:p>
          <a:p>
            <a:r>
              <a:rPr lang="en-US" dirty="0" smtClean="0"/>
              <a:t>Increased Need for Data Management, Digitization and Learning Tools Infrastructures</a:t>
            </a:r>
          </a:p>
          <a:p>
            <a:r>
              <a:rPr lang="en-US" dirty="0" smtClean="0"/>
              <a:t>Shift Towards Mobile Content</a:t>
            </a:r>
          </a:p>
        </p:txBody>
      </p:sp>
    </p:spTree>
    <p:extLst>
      <p:ext uri="{BB962C8B-B14F-4D97-AF65-F5344CB8AC3E}">
        <p14:creationId xmlns:p14="http://schemas.microsoft.com/office/powerpoint/2010/main" val="21949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Serials Expenditures Effacing Other</a:t>
            </a:r>
            <a:br>
              <a:rPr lang="en-US" sz="3200" dirty="0" smtClean="0"/>
            </a:br>
            <a:r>
              <a:rPr lang="en-US" sz="3200" dirty="0" smtClean="0"/>
              <a:t>Technology Budgetary Considerations </a:t>
            </a:r>
            <a:endParaRPr lang="en-US" sz="3200" dirty="0"/>
          </a:p>
        </p:txBody>
      </p:sp>
      <p:pic>
        <p:nvPicPr>
          <p:cNvPr id="5122" name="Picture 2" descr="http://www.lib.washington.edu/scholpub/images/economics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495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6137625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Gets Lost in the 340% increase?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5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Price for Online Journals in ISI Indexes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68" y="1905000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6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for Average Price Per Title by Academic Disciplines</a:t>
            </a:r>
            <a:endParaRPr lang="en-US" dirty="0"/>
          </a:p>
        </p:txBody>
      </p:sp>
      <p:pic>
        <p:nvPicPr>
          <p:cNvPr id="2050" name="Picture 2" descr="http://lj.libraryjournal.com/wp-content/uploads/2012/04/ljx120501webPeriodTb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5715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Evolving Nature of Scholarly Record: Budgetary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Multidisciplinary Budget Lines for Research Universities (Horizon Report, p. 16-17)</a:t>
            </a:r>
          </a:p>
          <a:p>
            <a:r>
              <a:rPr lang="en-US" dirty="0"/>
              <a:t>Shift from acquiring Content (both Print and electronic) to Digital Production, Training, infrastructures, human resources</a:t>
            </a:r>
          </a:p>
          <a:p>
            <a:r>
              <a:rPr lang="en-US" dirty="0" smtClean="0"/>
              <a:t>Open Source Journal Publishing and Print on Demand Presses (Infrastructure) Budgetary Lines Needed</a:t>
            </a:r>
          </a:p>
        </p:txBody>
      </p:sp>
    </p:spTree>
    <p:extLst>
      <p:ext uri="{BB962C8B-B14F-4D97-AF65-F5344CB8AC3E}">
        <p14:creationId xmlns:p14="http://schemas.microsoft.com/office/powerpoint/2010/main" val="2483989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572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New Millenia Academic Research Library Technology/Budgetary Considerations  (Texas State University, 2014) </vt:lpstr>
      <vt:lpstr>PowerPoint Presentation</vt:lpstr>
      <vt:lpstr>Alkek Library Technology/Budgetary Considerations</vt:lpstr>
      <vt:lpstr>Alkek Library Budget/Technology Planning Considerations 2014</vt:lpstr>
      <vt:lpstr>Trends Impacting Budgetary Needs in Academic Research Libraries with Regards to Technology</vt:lpstr>
      <vt:lpstr>Serials Expenditures Effacing Other Technology Budgetary Considerations </vt:lpstr>
      <vt:lpstr>Average Price for Online Journals in ISI Indexes</vt:lpstr>
      <vt:lpstr>Differences for Average Price Per Title by Academic Disciplines</vt:lpstr>
      <vt:lpstr>Evolving Nature of Scholarly Record: Budgetary Implications</vt:lpstr>
      <vt:lpstr>Trends Report (ALA)</vt:lpstr>
      <vt:lpstr>Budgetary Implications for Library Technology Adoption</vt:lpstr>
      <vt:lpstr>Budgetary Trends (ALA) </vt:lpstr>
      <vt:lpstr> New Academic Library Budgetary Technology Considerations </vt:lpstr>
      <vt:lpstr>Visualization Technologies Wider definitions of computing &amp; digital literacy </vt:lpstr>
      <vt:lpstr>Visualization Walls (VizWall) </vt:lpstr>
      <vt:lpstr>3D Immersive &amp; Interactive Environments</vt:lpstr>
      <vt:lpstr>Academic Library Maker Spaces</vt:lpstr>
      <vt:lpstr>Academic Makerspaces</vt:lpstr>
      <vt:lpstr>Interactive Museums</vt:lpstr>
      <vt:lpstr>Internet of Things</vt:lpstr>
      <vt:lpstr>RFID, Bookshelves, Digital Signage</vt:lpstr>
      <vt:lpstr>Imagineering Design Potential  For Academic Library Spaces</vt:lpstr>
      <vt:lpstr>Staff Work Spaces  Mobile, quickly (re)assembled   </vt:lpstr>
      <vt:lpstr>Larger Thoughts</vt:lpstr>
      <vt:lpstr>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Alkek Library Infrastructure Planning Considerations</dc:title>
  <dc:creator>Windows User</dc:creator>
  <cp:lastModifiedBy>Windows User</cp:lastModifiedBy>
  <cp:revision>86</cp:revision>
  <dcterms:created xsi:type="dcterms:W3CDTF">2014-08-05T20:27:31Z</dcterms:created>
  <dcterms:modified xsi:type="dcterms:W3CDTF">2014-10-07T21:07:33Z</dcterms:modified>
</cp:coreProperties>
</file>