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92" r:id="rId3"/>
    <p:sldId id="280" r:id="rId4"/>
    <p:sldId id="257" r:id="rId5"/>
    <p:sldId id="380" r:id="rId6"/>
    <p:sldId id="258" r:id="rId7"/>
    <p:sldId id="314" r:id="rId8"/>
    <p:sldId id="302" r:id="rId9"/>
    <p:sldId id="287" r:id="rId10"/>
    <p:sldId id="387" r:id="rId11"/>
    <p:sldId id="363" r:id="rId12"/>
    <p:sldId id="388" r:id="rId13"/>
    <p:sldId id="371" r:id="rId14"/>
    <p:sldId id="365" r:id="rId15"/>
    <p:sldId id="374" r:id="rId16"/>
    <p:sldId id="373" r:id="rId17"/>
    <p:sldId id="370" r:id="rId18"/>
    <p:sldId id="369" r:id="rId19"/>
    <p:sldId id="259" r:id="rId20"/>
    <p:sldId id="260" r:id="rId21"/>
    <p:sldId id="263" r:id="rId22"/>
    <p:sldId id="382" r:id="rId23"/>
    <p:sldId id="383" r:id="rId24"/>
    <p:sldId id="378" r:id="rId25"/>
    <p:sldId id="379" r:id="rId26"/>
    <p:sldId id="262" r:id="rId27"/>
    <p:sldId id="261" r:id="rId28"/>
    <p:sldId id="264" r:id="rId29"/>
    <p:sldId id="384" r:id="rId30"/>
    <p:sldId id="385" r:id="rId31"/>
    <p:sldId id="386" r:id="rId32"/>
    <p:sldId id="394" r:id="rId33"/>
    <p:sldId id="339" r:id="rId34"/>
    <p:sldId id="396" r:id="rId35"/>
    <p:sldId id="290" r:id="rId36"/>
    <p:sldId id="283" r:id="rId37"/>
    <p:sldId id="265" r:id="rId38"/>
    <p:sldId id="266" r:id="rId39"/>
    <p:sldId id="268" r:id="rId40"/>
    <p:sldId id="381" r:id="rId41"/>
    <p:sldId id="270" r:id="rId42"/>
    <p:sldId id="393" r:id="rId43"/>
    <p:sldId id="269" r:id="rId44"/>
    <p:sldId id="271" r:id="rId45"/>
    <p:sldId id="395" r:id="rId46"/>
    <p:sldId id="272" r:id="rId47"/>
    <p:sldId id="273" r:id="rId48"/>
    <p:sldId id="274" r:id="rId49"/>
    <p:sldId id="275" r:id="rId50"/>
    <p:sldId id="276" r:id="rId51"/>
    <p:sldId id="277" r:id="rId52"/>
    <p:sldId id="278" r:id="rId53"/>
    <p:sldId id="279"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213BA0-FCFB-4CAE-AF47-292AF59868F8}" v="4" dt="2024-01-31T17:14:07.4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555" autoAdjust="0"/>
    <p:restoredTop sz="94660"/>
  </p:normalViewPr>
  <p:slideViewPr>
    <p:cSldViewPr snapToGrid="0">
      <p:cViewPr varScale="1">
        <p:scale>
          <a:sx n="120" d="100"/>
          <a:sy n="120" d="100"/>
        </p:scale>
        <p:origin x="126" y="5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374BEA-F4F8-4518-93BF-CC027D302008}" type="doc">
      <dgm:prSet loTypeId="urn:microsoft.com/office/officeart/2016/7/layout/HexagonTimeline" loCatId="process" qsTypeId="urn:microsoft.com/office/officeart/2005/8/quickstyle/simple1" qsCatId="simple" csTypeId="urn:microsoft.com/office/officeart/2005/8/colors/accent1_2" csCatId="accent1" phldr="1"/>
      <dgm:spPr/>
      <dgm:t>
        <a:bodyPr/>
        <a:lstStyle/>
        <a:p>
          <a:endParaRPr lang="en-US"/>
        </a:p>
      </dgm:t>
    </dgm:pt>
    <dgm:pt modelId="{06D6D92C-187D-423F-849A-B903E63B1F3D}">
      <dgm:prSet/>
      <dgm:spPr/>
      <dgm:t>
        <a:bodyPr/>
        <a:lstStyle/>
        <a:p>
          <a:r>
            <a:rPr lang="en-US"/>
            <a:t>1950’s</a:t>
          </a:r>
        </a:p>
      </dgm:t>
    </dgm:pt>
    <dgm:pt modelId="{7A10E0F2-58DE-49C1-B78C-9D4D63B64CFC}" type="parTrans" cxnId="{2411F1DF-E8F7-4822-A4E5-C49CC16B15EB}">
      <dgm:prSet/>
      <dgm:spPr/>
      <dgm:t>
        <a:bodyPr/>
        <a:lstStyle/>
        <a:p>
          <a:endParaRPr lang="en-US"/>
        </a:p>
      </dgm:t>
    </dgm:pt>
    <dgm:pt modelId="{0F442F30-2BCC-47A9-B79D-CFA905BFBF7F}" type="sibTrans" cxnId="{2411F1DF-E8F7-4822-A4E5-C49CC16B15EB}">
      <dgm:prSet/>
      <dgm:spPr/>
      <dgm:t>
        <a:bodyPr/>
        <a:lstStyle/>
        <a:p>
          <a:endParaRPr lang="en-US"/>
        </a:p>
      </dgm:t>
    </dgm:pt>
    <dgm:pt modelId="{33F8C714-BB4E-470A-8586-7C664FAE1A7F}">
      <dgm:prSet/>
      <dgm:spPr/>
      <dgm:t>
        <a:bodyPr/>
        <a:lstStyle/>
        <a:p>
          <a:r>
            <a:rPr lang="en-US" b="1" dirty="0"/>
            <a:t>Begins in the 1950’s</a:t>
          </a:r>
          <a:r>
            <a:rPr lang="en-US" dirty="0"/>
            <a:t>, mostly US and Britain.  Main Figures, Alan Turing (Turing Test), John McCarthy Dartmouth Conference (Artificial Intelligence name is coined), Marvin Minsky</a:t>
          </a:r>
        </a:p>
      </dgm:t>
    </dgm:pt>
    <dgm:pt modelId="{6A61ED3C-A6F4-4E82-90F2-8DEED4F6664B}" type="parTrans" cxnId="{2E40BA4E-4C41-4DD3-96DA-691873159B9F}">
      <dgm:prSet/>
      <dgm:spPr/>
      <dgm:t>
        <a:bodyPr/>
        <a:lstStyle/>
        <a:p>
          <a:endParaRPr lang="en-US"/>
        </a:p>
      </dgm:t>
    </dgm:pt>
    <dgm:pt modelId="{A36AFCA8-3045-4519-823F-5ABB7010E3B1}" type="sibTrans" cxnId="{2E40BA4E-4C41-4DD3-96DA-691873159B9F}">
      <dgm:prSet/>
      <dgm:spPr/>
      <dgm:t>
        <a:bodyPr/>
        <a:lstStyle/>
        <a:p>
          <a:endParaRPr lang="en-US"/>
        </a:p>
      </dgm:t>
    </dgm:pt>
    <dgm:pt modelId="{E7670E3B-7EAC-4732-B754-908A9A3869C9}">
      <dgm:prSet/>
      <dgm:spPr/>
      <dgm:t>
        <a:bodyPr/>
        <a:lstStyle/>
        <a:p>
          <a:r>
            <a:rPr lang="en-US" dirty="0"/>
            <a:t>1960’s</a:t>
          </a:r>
        </a:p>
      </dgm:t>
    </dgm:pt>
    <dgm:pt modelId="{24189A6C-2819-40DD-9FFE-54AA863126AA}" type="parTrans" cxnId="{69E607BB-0F40-463C-86B0-4E4233B320FC}">
      <dgm:prSet/>
      <dgm:spPr/>
      <dgm:t>
        <a:bodyPr/>
        <a:lstStyle/>
        <a:p>
          <a:endParaRPr lang="en-US"/>
        </a:p>
      </dgm:t>
    </dgm:pt>
    <dgm:pt modelId="{F781A209-2E95-4259-AEBA-43D357980718}" type="sibTrans" cxnId="{69E607BB-0F40-463C-86B0-4E4233B320FC}">
      <dgm:prSet/>
      <dgm:spPr/>
      <dgm:t>
        <a:bodyPr/>
        <a:lstStyle/>
        <a:p>
          <a:endParaRPr lang="en-US"/>
        </a:p>
      </dgm:t>
    </dgm:pt>
    <dgm:pt modelId="{894A3628-5683-415D-BA0C-21A97ECD4BB0}">
      <dgm:prSet/>
      <dgm:spPr/>
      <dgm:t>
        <a:bodyPr/>
        <a:lstStyle/>
        <a:p>
          <a:r>
            <a:rPr lang="en-US" b="1" dirty="0"/>
            <a:t>Continues in 1960’s </a:t>
          </a:r>
          <a:r>
            <a:rPr lang="en-US" dirty="0"/>
            <a:t>Josef </a:t>
          </a:r>
          <a:r>
            <a:rPr lang="en-US" dirty="0" err="1"/>
            <a:t>Weizenbaum</a:t>
          </a:r>
          <a:r>
            <a:rPr lang="en-US" dirty="0"/>
            <a:t> (Eliza, First Chatbot), Marvin Minsky, Neural Nets Introduced (processing power issues)</a:t>
          </a:r>
        </a:p>
      </dgm:t>
    </dgm:pt>
    <dgm:pt modelId="{8B269CCD-48C4-40EE-930B-6FB1608CA87B}" type="parTrans" cxnId="{CE268FF8-B792-4EE0-B49E-5FE65CB72ADF}">
      <dgm:prSet/>
      <dgm:spPr/>
      <dgm:t>
        <a:bodyPr/>
        <a:lstStyle/>
        <a:p>
          <a:endParaRPr lang="en-US"/>
        </a:p>
      </dgm:t>
    </dgm:pt>
    <dgm:pt modelId="{43D960E5-DD91-42F4-8A66-D63D03CF8685}" type="sibTrans" cxnId="{CE268FF8-B792-4EE0-B49E-5FE65CB72ADF}">
      <dgm:prSet/>
      <dgm:spPr/>
      <dgm:t>
        <a:bodyPr/>
        <a:lstStyle/>
        <a:p>
          <a:endParaRPr lang="en-US"/>
        </a:p>
      </dgm:t>
    </dgm:pt>
    <dgm:pt modelId="{094A554A-77A5-4238-967D-A7210DD6A7F5}">
      <dgm:prSet/>
      <dgm:spPr/>
      <dgm:t>
        <a:bodyPr/>
        <a:lstStyle/>
        <a:p>
          <a:r>
            <a:rPr lang="en-US" dirty="0"/>
            <a:t>1980’s -1990’s</a:t>
          </a:r>
        </a:p>
      </dgm:t>
    </dgm:pt>
    <dgm:pt modelId="{2AE5C255-6670-4494-8933-EE558B07B26C}" type="parTrans" cxnId="{63C72BD2-2819-4931-969C-1AFC27BB903E}">
      <dgm:prSet/>
      <dgm:spPr/>
      <dgm:t>
        <a:bodyPr/>
        <a:lstStyle/>
        <a:p>
          <a:endParaRPr lang="en-US"/>
        </a:p>
      </dgm:t>
    </dgm:pt>
    <dgm:pt modelId="{97E80483-7507-4B0E-BBBB-A8DD2403CA8E}" type="sibTrans" cxnId="{63C72BD2-2819-4931-969C-1AFC27BB903E}">
      <dgm:prSet/>
      <dgm:spPr/>
      <dgm:t>
        <a:bodyPr/>
        <a:lstStyle/>
        <a:p>
          <a:endParaRPr lang="en-US"/>
        </a:p>
      </dgm:t>
    </dgm:pt>
    <dgm:pt modelId="{EEBC5E02-9B06-4669-8A59-CB83082B2720}">
      <dgm:prSet/>
      <dgm:spPr/>
      <dgm:t>
        <a:bodyPr/>
        <a:lstStyle/>
        <a:p>
          <a:r>
            <a:rPr lang="en-US" b="1" dirty="0"/>
            <a:t>AI winter</a:t>
          </a:r>
          <a:r>
            <a:rPr lang="en-US" dirty="0"/>
            <a:t>, Expert Systems, IBM’s Deep Blue (1997) beats Kasparov in Chess</a:t>
          </a:r>
        </a:p>
      </dgm:t>
    </dgm:pt>
    <dgm:pt modelId="{3CE796A6-E47B-48D6-B5E7-589A017E4571}" type="parTrans" cxnId="{93EAF561-7DAF-40A1-A93D-C340E44D8967}">
      <dgm:prSet/>
      <dgm:spPr/>
      <dgm:t>
        <a:bodyPr/>
        <a:lstStyle/>
        <a:p>
          <a:endParaRPr lang="en-US"/>
        </a:p>
      </dgm:t>
    </dgm:pt>
    <dgm:pt modelId="{71CFF0CC-C028-4470-95B9-7E3D2600CF57}" type="sibTrans" cxnId="{93EAF561-7DAF-40A1-A93D-C340E44D8967}">
      <dgm:prSet/>
      <dgm:spPr/>
      <dgm:t>
        <a:bodyPr/>
        <a:lstStyle/>
        <a:p>
          <a:endParaRPr lang="en-US"/>
        </a:p>
      </dgm:t>
    </dgm:pt>
    <dgm:pt modelId="{639BD403-4449-4521-A8F7-1BBBBAA358AB}">
      <dgm:prSet/>
      <dgm:spPr/>
      <dgm:t>
        <a:bodyPr/>
        <a:lstStyle/>
        <a:p>
          <a:r>
            <a:rPr lang="en-US" dirty="0"/>
            <a:t>2000’s</a:t>
          </a:r>
        </a:p>
      </dgm:t>
    </dgm:pt>
    <dgm:pt modelId="{D658A398-6B1F-474C-B2EC-7D89E2E0B1B8}" type="parTrans" cxnId="{2AC29D75-28B7-453D-82F9-AA04ED0DC311}">
      <dgm:prSet/>
      <dgm:spPr/>
      <dgm:t>
        <a:bodyPr/>
        <a:lstStyle/>
        <a:p>
          <a:endParaRPr lang="en-US"/>
        </a:p>
      </dgm:t>
    </dgm:pt>
    <dgm:pt modelId="{6A785138-8E0C-485B-858A-9C26D0AA2F89}" type="sibTrans" cxnId="{2AC29D75-28B7-453D-82F9-AA04ED0DC311}">
      <dgm:prSet/>
      <dgm:spPr/>
      <dgm:t>
        <a:bodyPr/>
        <a:lstStyle/>
        <a:p>
          <a:endParaRPr lang="en-US"/>
        </a:p>
      </dgm:t>
    </dgm:pt>
    <dgm:pt modelId="{CB37D11A-8AEC-49A6-9CD4-FABCDF8DF222}">
      <dgm:prSet/>
      <dgm:spPr/>
      <dgm:t>
        <a:bodyPr/>
        <a:lstStyle/>
        <a:p>
          <a:r>
            <a:rPr lang="en-US" dirty="0"/>
            <a:t>(</a:t>
          </a:r>
          <a:r>
            <a:rPr lang="en-US" b="1" dirty="0"/>
            <a:t>Geoffrey Hinton</a:t>
          </a:r>
          <a:r>
            <a:rPr lang="en-US" dirty="0"/>
            <a:t>, U Toronto), Push Singh (MIT), Chris </a:t>
          </a:r>
          <a:r>
            <a:rPr lang="en-US" dirty="0" err="1"/>
            <a:t>Mckinstry</a:t>
          </a:r>
          <a:r>
            <a:rPr lang="en-US" dirty="0"/>
            <a:t>, Deb Roy (Waterloo, MIT, Early Voice Recognition)</a:t>
          </a:r>
        </a:p>
      </dgm:t>
    </dgm:pt>
    <dgm:pt modelId="{BA5D26C6-4281-409F-B7FE-BA899A98E0DF}" type="parTrans" cxnId="{88A5AD70-2068-47F1-9D37-EA44F44976F4}">
      <dgm:prSet/>
      <dgm:spPr/>
      <dgm:t>
        <a:bodyPr/>
        <a:lstStyle/>
        <a:p>
          <a:endParaRPr lang="en-US"/>
        </a:p>
      </dgm:t>
    </dgm:pt>
    <dgm:pt modelId="{2F211455-86C4-4A32-B372-CDBE296BDC1C}" type="sibTrans" cxnId="{88A5AD70-2068-47F1-9D37-EA44F44976F4}">
      <dgm:prSet/>
      <dgm:spPr/>
      <dgm:t>
        <a:bodyPr/>
        <a:lstStyle/>
        <a:p>
          <a:endParaRPr lang="en-US"/>
        </a:p>
      </dgm:t>
    </dgm:pt>
    <dgm:pt modelId="{90F9B53F-68BC-4477-87C1-8F58CEC0CC56}">
      <dgm:prSet/>
      <dgm:spPr/>
      <dgm:t>
        <a:bodyPr/>
        <a:lstStyle/>
        <a:p>
          <a:r>
            <a:rPr lang="en-US"/>
            <a:t>2010’s</a:t>
          </a:r>
        </a:p>
      </dgm:t>
    </dgm:pt>
    <dgm:pt modelId="{8E3B51AF-842F-4FBF-87AD-A25E2C659B53}" type="parTrans" cxnId="{676E4A70-4D73-4158-824B-A3678BF3ECEE}">
      <dgm:prSet/>
      <dgm:spPr/>
      <dgm:t>
        <a:bodyPr/>
        <a:lstStyle/>
        <a:p>
          <a:endParaRPr lang="en-US"/>
        </a:p>
      </dgm:t>
    </dgm:pt>
    <dgm:pt modelId="{F4B16A23-B990-4074-B208-FA949208734E}" type="sibTrans" cxnId="{676E4A70-4D73-4158-824B-A3678BF3ECEE}">
      <dgm:prSet/>
      <dgm:spPr/>
      <dgm:t>
        <a:bodyPr/>
        <a:lstStyle/>
        <a:p>
          <a:endParaRPr lang="en-US"/>
        </a:p>
      </dgm:t>
    </dgm:pt>
    <dgm:pt modelId="{9E2C66EC-D110-4AAA-B743-F150CA4F3569}">
      <dgm:prSet/>
      <dgm:spPr/>
      <dgm:t>
        <a:bodyPr/>
        <a:lstStyle/>
        <a:p>
          <a:r>
            <a:rPr lang="en-US" dirty="0"/>
            <a:t>Deep Learning/Neural Net Renaissance Ilya </a:t>
          </a:r>
          <a:r>
            <a:rPr lang="en-US" dirty="0" err="1"/>
            <a:t>Sutskevar</a:t>
          </a:r>
          <a:r>
            <a:rPr lang="en-US" dirty="0"/>
            <a:t> (U Toronto, </a:t>
          </a:r>
          <a:r>
            <a:rPr lang="en-US" dirty="0" err="1"/>
            <a:t>AlexNet</a:t>
          </a:r>
          <a:r>
            <a:rPr lang="en-US" dirty="0"/>
            <a:t>, Images), Yoshua </a:t>
          </a:r>
          <a:r>
            <a:rPr lang="en-US" dirty="0" err="1"/>
            <a:t>Benjio</a:t>
          </a:r>
          <a:r>
            <a:rPr lang="en-US" dirty="0"/>
            <a:t>, Yann </a:t>
          </a:r>
          <a:r>
            <a:rPr lang="en-US" dirty="0" err="1"/>
            <a:t>LeCun</a:t>
          </a:r>
          <a:r>
            <a:rPr lang="en-US" dirty="0"/>
            <a:t> (Meta) Google Deep Mind (</a:t>
          </a:r>
          <a:r>
            <a:rPr lang="en-US" dirty="0" err="1"/>
            <a:t>Demis</a:t>
          </a:r>
          <a:r>
            <a:rPr lang="en-US" dirty="0"/>
            <a:t> Hassabis, Cambridge, UC London, AlphaGo Beats Lee Sedol, S. Korea Go)</a:t>
          </a:r>
        </a:p>
      </dgm:t>
    </dgm:pt>
    <dgm:pt modelId="{E7C54665-F228-4156-90E5-9094BF99AE1C}" type="parTrans" cxnId="{EE3F93F4-4387-493F-9454-218B8EA97702}">
      <dgm:prSet/>
      <dgm:spPr/>
      <dgm:t>
        <a:bodyPr/>
        <a:lstStyle/>
        <a:p>
          <a:endParaRPr lang="en-US"/>
        </a:p>
      </dgm:t>
    </dgm:pt>
    <dgm:pt modelId="{9EC7BA81-0302-45DD-987F-327CA623B47F}" type="sibTrans" cxnId="{EE3F93F4-4387-493F-9454-218B8EA97702}">
      <dgm:prSet/>
      <dgm:spPr/>
      <dgm:t>
        <a:bodyPr/>
        <a:lstStyle/>
        <a:p>
          <a:endParaRPr lang="en-US"/>
        </a:p>
      </dgm:t>
    </dgm:pt>
    <dgm:pt modelId="{CD1DB750-B601-4395-9754-5B67273EBEFC}" type="pres">
      <dgm:prSet presAssocID="{0A374BEA-F4F8-4518-93BF-CC027D302008}" presName="Name0" presStyleCnt="0">
        <dgm:presLayoutVars>
          <dgm:chMax/>
          <dgm:chPref/>
          <dgm:animLvl val="lvl"/>
        </dgm:presLayoutVars>
      </dgm:prSet>
      <dgm:spPr/>
    </dgm:pt>
    <dgm:pt modelId="{45D30942-6EC8-4497-9115-F78991057F31}" type="pres">
      <dgm:prSet presAssocID="{06D6D92C-187D-423F-849A-B903E63B1F3D}" presName="composite" presStyleCnt="0"/>
      <dgm:spPr/>
    </dgm:pt>
    <dgm:pt modelId="{14FE81EE-B3F5-4FE0-93E6-744A1C227F20}" type="pres">
      <dgm:prSet presAssocID="{06D6D92C-187D-423F-849A-B903E63B1F3D}" presName="Parent1" presStyleLbl="alignNode1" presStyleIdx="0" presStyleCnt="5" custScaleX="452013" custScaleY="95393">
        <dgm:presLayoutVars>
          <dgm:chMax val="1"/>
          <dgm:chPref val="1"/>
          <dgm:bulletEnabled val="1"/>
        </dgm:presLayoutVars>
      </dgm:prSet>
      <dgm:spPr/>
    </dgm:pt>
    <dgm:pt modelId="{1835FE54-9526-4DC9-B86C-D8DE99BAE583}" type="pres">
      <dgm:prSet presAssocID="{06D6D92C-187D-423F-849A-B903E63B1F3D}" presName="Childtext1" presStyleLbl="revTx" presStyleIdx="0" presStyleCnt="5">
        <dgm:presLayoutVars>
          <dgm:chMax val="0"/>
          <dgm:chPref val="0"/>
          <dgm:bulletEnabled/>
        </dgm:presLayoutVars>
      </dgm:prSet>
      <dgm:spPr/>
    </dgm:pt>
    <dgm:pt modelId="{4FDEFF83-36B0-4E60-A9C9-42F09B45F3B9}" type="pres">
      <dgm:prSet presAssocID="{06D6D92C-187D-423F-849A-B903E63B1F3D}" presName="ConnectLine" presStyleLbl="sibTrans1D1" presStyleIdx="0" presStyleCnt="5"/>
      <dgm:spPr>
        <a:noFill/>
        <a:ln w="12700" cap="flat" cmpd="sng" algn="ctr">
          <a:solidFill>
            <a:schemeClr val="accent1">
              <a:hueOff val="0"/>
              <a:satOff val="0"/>
              <a:lumOff val="0"/>
              <a:alphaOff val="0"/>
            </a:schemeClr>
          </a:solidFill>
          <a:prstDash val="dash"/>
          <a:miter lim="800000"/>
        </a:ln>
        <a:effectLst/>
      </dgm:spPr>
    </dgm:pt>
    <dgm:pt modelId="{783A5401-BACD-4B63-B561-197825EC2332}" type="pres">
      <dgm:prSet presAssocID="{06D6D92C-187D-423F-849A-B903E63B1F3D}" presName="ConnectLineEnd" presStyleLbl="node1" presStyleIdx="0" presStyleCnt="5"/>
      <dgm:spPr/>
    </dgm:pt>
    <dgm:pt modelId="{6569BC6D-B2A4-49A1-A264-C9B67B9B2847}" type="pres">
      <dgm:prSet presAssocID="{06D6D92C-187D-423F-849A-B903E63B1F3D}" presName="EmptyPane" presStyleCnt="0"/>
      <dgm:spPr/>
    </dgm:pt>
    <dgm:pt modelId="{EDADAE50-D031-49F9-8F85-C3702AEE421F}" type="pres">
      <dgm:prSet presAssocID="{0F442F30-2BCC-47A9-B79D-CFA905BFBF7F}" presName="spaceBetweenRectangles" presStyleLbl="fgAcc1" presStyleIdx="0" presStyleCnt="4"/>
      <dgm:spPr/>
    </dgm:pt>
    <dgm:pt modelId="{1E30ADC1-D687-441B-8FF7-6D0361648A67}" type="pres">
      <dgm:prSet presAssocID="{E7670E3B-7EAC-4732-B754-908A9A3869C9}" presName="composite" presStyleCnt="0"/>
      <dgm:spPr/>
    </dgm:pt>
    <dgm:pt modelId="{BB3F3F52-9A27-4C8B-82BC-AE7058C8BA22}" type="pres">
      <dgm:prSet presAssocID="{E7670E3B-7EAC-4732-B754-908A9A3869C9}" presName="Parent1" presStyleLbl="alignNode1" presStyleIdx="1" presStyleCnt="5" custScaleX="346769" custScaleY="115897" custLinFactNeighborX="-28791" custLinFactNeighborY="7011">
        <dgm:presLayoutVars>
          <dgm:chMax val="1"/>
          <dgm:chPref val="1"/>
          <dgm:bulletEnabled val="1"/>
        </dgm:presLayoutVars>
      </dgm:prSet>
      <dgm:spPr/>
    </dgm:pt>
    <dgm:pt modelId="{6930CB32-AE4A-48C2-AF1F-AB2EA1F2127A}" type="pres">
      <dgm:prSet presAssocID="{E7670E3B-7EAC-4732-B754-908A9A3869C9}" presName="Childtext1" presStyleLbl="revTx" presStyleIdx="1" presStyleCnt="5">
        <dgm:presLayoutVars>
          <dgm:chMax val="0"/>
          <dgm:chPref val="0"/>
          <dgm:bulletEnabled/>
        </dgm:presLayoutVars>
      </dgm:prSet>
      <dgm:spPr/>
    </dgm:pt>
    <dgm:pt modelId="{F067CFEA-E2D8-42A4-B9D5-B59E627AE077}" type="pres">
      <dgm:prSet presAssocID="{E7670E3B-7EAC-4732-B754-908A9A3869C9}" presName="ConnectLine" presStyleLbl="sibTrans1D1" presStyleIdx="1" presStyleCnt="5"/>
      <dgm:spPr>
        <a:noFill/>
        <a:ln w="12700" cap="flat" cmpd="sng" algn="ctr">
          <a:solidFill>
            <a:schemeClr val="accent1">
              <a:hueOff val="0"/>
              <a:satOff val="0"/>
              <a:lumOff val="0"/>
              <a:alphaOff val="0"/>
            </a:schemeClr>
          </a:solidFill>
          <a:prstDash val="dash"/>
          <a:miter lim="800000"/>
        </a:ln>
        <a:effectLst/>
      </dgm:spPr>
    </dgm:pt>
    <dgm:pt modelId="{8B713494-9B1B-4EF4-BB1A-D0EF5613D6E4}" type="pres">
      <dgm:prSet presAssocID="{E7670E3B-7EAC-4732-B754-908A9A3869C9}" presName="ConnectLineEnd" presStyleLbl="node1" presStyleIdx="1" presStyleCnt="5"/>
      <dgm:spPr/>
    </dgm:pt>
    <dgm:pt modelId="{FA9BA18F-23EF-412D-AC38-A56F7EF3EA69}" type="pres">
      <dgm:prSet presAssocID="{E7670E3B-7EAC-4732-B754-908A9A3869C9}" presName="EmptyPane" presStyleCnt="0"/>
      <dgm:spPr/>
    </dgm:pt>
    <dgm:pt modelId="{C001FF19-528D-4B6E-BD94-CD08CD20E6A9}" type="pres">
      <dgm:prSet presAssocID="{F781A209-2E95-4259-AEBA-43D357980718}" presName="spaceBetweenRectangles" presStyleLbl="fgAcc1" presStyleIdx="1" presStyleCnt="4"/>
      <dgm:spPr/>
    </dgm:pt>
    <dgm:pt modelId="{4F1F2BCC-22FE-4609-9DCC-F10EED182DDA}" type="pres">
      <dgm:prSet presAssocID="{094A554A-77A5-4238-967D-A7210DD6A7F5}" presName="composite" presStyleCnt="0"/>
      <dgm:spPr/>
    </dgm:pt>
    <dgm:pt modelId="{F989B194-5A7C-4D29-8B47-B6FC8755E124}" type="pres">
      <dgm:prSet presAssocID="{094A554A-77A5-4238-967D-A7210DD6A7F5}" presName="Parent1" presStyleLbl="alignNode1" presStyleIdx="2" presStyleCnt="5" custScaleX="348617" custScaleY="99387" custLinFactNeighborX="1487" custLinFactNeighborY="11218">
        <dgm:presLayoutVars>
          <dgm:chMax val="1"/>
          <dgm:chPref val="1"/>
          <dgm:bulletEnabled val="1"/>
        </dgm:presLayoutVars>
      </dgm:prSet>
      <dgm:spPr/>
    </dgm:pt>
    <dgm:pt modelId="{A83C135C-B867-41BC-A388-A0FD71096C7B}" type="pres">
      <dgm:prSet presAssocID="{094A554A-77A5-4238-967D-A7210DD6A7F5}" presName="Childtext1" presStyleLbl="revTx" presStyleIdx="2" presStyleCnt="5">
        <dgm:presLayoutVars>
          <dgm:chMax val="0"/>
          <dgm:chPref val="0"/>
          <dgm:bulletEnabled/>
        </dgm:presLayoutVars>
      </dgm:prSet>
      <dgm:spPr/>
    </dgm:pt>
    <dgm:pt modelId="{517EE9D5-E6B1-4906-B5F2-D8BD9DB3F6C1}" type="pres">
      <dgm:prSet presAssocID="{094A554A-77A5-4238-967D-A7210DD6A7F5}" presName="ConnectLine" presStyleLbl="sibTrans1D1" presStyleIdx="2" presStyleCnt="5"/>
      <dgm:spPr>
        <a:noFill/>
        <a:ln w="12700" cap="flat" cmpd="sng" algn="ctr">
          <a:solidFill>
            <a:schemeClr val="accent1">
              <a:hueOff val="0"/>
              <a:satOff val="0"/>
              <a:lumOff val="0"/>
              <a:alphaOff val="0"/>
            </a:schemeClr>
          </a:solidFill>
          <a:prstDash val="dash"/>
          <a:miter lim="800000"/>
        </a:ln>
        <a:effectLst/>
      </dgm:spPr>
    </dgm:pt>
    <dgm:pt modelId="{80B1000C-9CDD-474B-9A49-4F72743D06C2}" type="pres">
      <dgm:prSet presAssocID="{094A554A-77A5-4238-967D-A7210DD6A7F5}" presName="ConnectLineEnd" presStyleLbl="node1" presStyleIdx="2" presStyleCnt="5"/>
      <dgm:spPr/>
    </dgm:pt>
    <dgm:pt modelId="{521AB9BB-D4D7-4F07-B3EB-690DCCAAE5CE}" type="pres">
      <dgm:prSet presAssocID="{094A554A-77A5-4238-967D-A7210DD6A7F5}" presName="EmptyPane" presStyleCnt="0"/>
      <dgm:spPr/>
    </dgm:pt>
    <dgm:pt modelId="{BE3966E9-7638-4790-BA81-6421261946BD}" type="pres">
      <dgm:prSet presAssocID="{97E80483-7507-4B0E-BBBB-A8DD2403CA8E}" presName="spaceBetweenRectangles" presStyleLbl="fgAcc1" presStyleIdx="2" presStyleCnt="4"/>
      <dgm:spPr/>
    </dgm:pt>
    <dgm:pt modelId="{8D091D14-FCC0-48BF-A0A5-6DB8F59E31FB}" type="pres">
      <dgm:prSet presAssocID="{639BD403-4449-4521-A8F7-1BBBBAA358AB}" presName="composite" presStyleCnt="0"/>
      <dgm:spPr/>
    </dgm:pt>
    <dgm:pt modelId="{F4308BEE-FBB5-473F-A32A-EC8B3F8086A0}" type="pres">
      <dgm:prSet presAssocID="{639BD403-4449-4521-A8F7-1BBBBAA358AB}" presName="Parent1" presStyleLbl="alignNode1" presStyleIdx="3" presStyleCnt="5" custScaleX="320737" custScaleY="86642" custLinFactNeighborX="-984" custLinFactNeighborY="-2983">
        <dgm:presLayoutVars>
          <dgm:chMax val="1"/>
          <dgm:chPref val="1"/>
          <dgm:bulletEnabled val="1"/>
        </dgm:presLayoutVars>
      </dgm:prSet>
      <dgm:spPr/>
    </dgm:pt>
    <dgm:pt modelId="{0AADC0DF-066B-4024-AE10-51BEB1988852}" type="pres">
      <dgm:prSet presAssocID="{639BD403-4449-4521-A8F7-1BBBBAA358AB}" presName="Childtext1" presStyleLbl="revTx" presStyleIdx="3" presStyleCnt="5">
        <dgm:presLayoutVars>
          <dgm:chMax val="0"/>
          <dgm:chPref val="0"/>
          <dgm:bulletEnabled/>
        </dgm:presLayoutVars>
      </dgm:prSet>
      <dgm:spPr/>
    </dgm:pt>
    <dgm:pt modelId="{035182A9-0CD4-43EB-8E89-B58A423DC79B}" type="pres">
      <dgm:prSet presAssocID="{639BD403-4449-4521-A8F7-1BBBBAA358AB}" presName="ConnectLine" presStyleLbl="sibTrans1D1" presStyleIdx="3" presStyleCnt="5"/>
      <dgm:spPr>
        <a:noFill/>
        <a:ln w="12700" cap="flat" cmpd="sng" algn="ctr">
          <a:solidFill>
            <a:schemeClr val="accent1">
              <a:hueOff val="0"/>
              <a:satOff val="0"/>
              <a:lumOff val="0"/>
              <a:alphaOff val="0"/>
            </a:schemeClr>
          </a:solidFill>
          <a:prstDash val="dash"/>
          <a:miter lim="800000"/>
        </a:ln>
        <a:effectLst/>
      </dgm:spPr>
    </dgm:pt>
    <dgm:pt modelId="{F86AF4F3-8F12-4235-A13A-6487D99BA9AD}" type="pres">
      <dgm:prSet presAssocID="{639BD403-4449-4521-A8F7-1BBBBAA358AB}" presName="ConnectLineEnd" presStyleLbl="node1" presStyleIdx="3" presStyleCnt="5"/>
      <dgm:spPr/>
    </dgm:pt>
    <dgm:pt modelId="{0C38B8A9-0D49-462A-97AE-CB17E6459BB3}" type="pres">
      <dgm:prSet presAssocID="{639BD403-4449-4521-A8F7-1BBBBAA358AB}" presName="EmptyPane" presStyleCnt="0"/>
      <dgm:spPr/>
    </dgm:pt>
    <dgm:pt modelId="{98476481-0708-49DC-8CE9-036E20FCAD14}" type="pres">
      <dgm:prSet presAssocID="{6A785138-8E0C-485B-858A-9C26D0AA2F89}" presName="spaceBetweenRectangles" presStyleLbl="fgAcc1" presStyleIdx="3" presStyleCnt="4"/>
      <dgm:spPr/>
    </dgm:pt>
    <dgm:pt modelId="{F8652D54-7EC6-4DAD-A5E3-4E4AAACD6F6E}" type="pres">
      <dgm:prSet presAssocID="{90F9B53F-68BC-4477-87C1-8F58CEC0CC56}" presName="composite" presStyleCnt="0"/>
      <dgm:spPr/>
    </dgm:pt>
    <dgm:pt modelId="{D8CF2BC1-F866-464D-BF84-659255647E3E}" type="pres">
      <dgm:prSet presAssocID="{90F9B53F-68BC-4477-87C1-8F58CEC0CC56}" presName="Parent1" presStyleLbl="alignNode1" presStyleIdx="4" presStyleCnt="5" custScaleX="439986" custScaleY="97383" custLinFactNeighborX="-6128" custLinFactNeighborY="12730">
        <dgm:presLayoutVars>
          <dgm:chMax val="1"/>
          <dgm:chPref val="1"/>
          <dgm:bulletEnabled val="1"/>
        </dgm:presLayoutVars>
      </dgm:prSet>
      <dgm:spPr/>
    </dgm:pt>
    <dgm:pt modelId="{CC6CD119-5EDC-434E-A831-FBAB727A64B7}" type="pres">
      <dgm:prSet presAssocID="{90F9B53F-68BC-4477-87C1-8F58CEC0CC56}" presName="Childtext1" presStyleLbl="revTx" presStyleIdx="4" presStyleCnt="5">
        <dgm:presLayoutVars>
          <dgm:chMax val="0"/>
          <dgm:chPref val="0"/>
          <dgm:bulletEnabled/>
        </dgm:presLayoutVars>
      </dgm:prSet>
      <dgm:spPr/>
    </dgm:pt>
    <dgm:pt modelId="{D3B2ABDE-8DE7-4311-8195-CF10CD556A9A}" type="pres">
      <dgm:prSet presAssocID="{90F9B53F-68BC-4477-87C1-8F58CEC0CC56}" presName="ConnectLine" presStyleLbl="sibTrans1D1" presStyleIdx="4" presStyleCnt="5"/>
      <dgm:spPr>
        <a:noFill/>
        <a:ln w="12700" cap="flat" cmpd="sng" algn="ctr">
          <a:solidFill>
            <a:schemeClr val="accent1">
              <a:hueOff val="0"/>
              <a:satOff val="0"/>
              <a:lumOff val="0"/>
              <a:alphaOff val="0"/>
            </a:schemeClr>
          </a:solidFill>
          <a:prstDash val="dash"/>
          <a:miter lim="800000"/>
        </a:ln>
        <a:effectLst/>
      </dgm:spPr>
    </dgm:pt>
    <dgm:pt modelId="{B80C0C8F-E8B9-4E0C-830D-DF483F384B67}" type="pres">
      <dgm:prSet presAssocID="{90F9B53F-68BC-4477-87C1-8F58CEC0CC56}" presName="ConnectLineEnd" presStyleLbl="node1" presStyleIdx="4" presStyleCnt="5"/>
      <dgm:spPr/>
    </dgm:pt>
    <dgm:pt modelId="{F8A8CA0F-9E1E-4013-81D3-5926EC256ADA}" type="pres">
      <dgm:prSet presAssocID="{90F9B53F-68BC-4477-87C1-8F58CEC0CC56}" presName="EmptyPane" presStyleCnt="0"/>
      <dgm:spPr/>
    </dgm:pt>
  </dgm:ptLst>
  <dgm:cxnLst>
    <dgm:cxn modelId="{69688608-E0C1-4A87-9FFC-CE6E9A090970}" type="presOf" srcId="{E7670E3B-7EAC-4732-B754-908A9A3869C9}" destId="{BB3F3F52-9A27-4C8B-82BC-AE7058C8BA22}" srcOrd="0" destOrd="0" presId="urn:microsoft.com/office/officeart/2016/7/layout/HexagonTimeline"/>
    <dgm:cxn modelId="{93EAF561-7DAF-40A1-A93D-C340E44D8967}" srcId="{094A554A-77A5-4238-967D-A7210DD6A7F5}" destId="{EEBC5E02-9B06-4669-8A59-CB83082B2720}" srcOrd="0" destOrd="0" parTransId="{3CE796A6-E47B-48D6-B5E7-589A017E4571}" sibTransId="{71CFF0CC-C028-4470-95B9-7E3D2600CF57}"/>
    <dgm:cxn modelId="{4B600065-E8EF-4BB7-92EA-E22F446DE679}" type="presOf" srcId="{33F8C714-BB4E-470A-8586-7C664FAE1A7F}" destId="{1835FE54-9526-4DC9-B86C-D8DE99BAE583}" srcOrd="0" destOrd="0" presId="urn:microsoft.com/office/officeart/2016/7/layout/HexagonTimeline"/>
    <dgm:cxn modelId="{43459E46-8AEE-45AF-BD22-00D15A7F1BCC}" type="presOf" srcId="{CB37D11A-8AEC-49A6-9CD4-FABCDF8DF222}" destId="{0AADC0DF-066B-4024-AE10-51BEB1988852}" srcOrd="0" destOrd="0" presId="urn:microsoft.com/office/officeart/2016/7/layout/HexagonTimeline"/>
    <dgm:cxn modelId="{2E40BA4E-4C41-4DD3-96DA-691873159B9F}" srcId="{06D6D92C-187D-423F-849A-B903E63B1F3D}" destId="{33F8C714-BB4E-470A-8586-7C664FAE1A7F}" srcOrd="0" destOrd="0" parTransId="{6A61ED3C-A6F4-4E82-90F2-8DEED4F6664B}" sibTransId="{A36AFCA8-3045-4519-823F-5ABB7010E3B1}"/>
    <dgm:cxn modelId="{676E4A70-4D73-4158-824B-A3678BF3ECEE}" srcId="{0A374BEA-F4F8-4518-93BF-CC027D302008}" destId="{90F9B53F-68BC-4477-87C1-8F58CEC0CC56}" srcOrd="4" destOrd="0" parTransId="{8E3B51AF-842F-4FBF-87AD-A25E2C659B53}" sibTransId="{F4B16A23-B990-4074-B208-FA949208734E}"/>
    <dgm:cxn modelId="{88A5AD70-2068-47F1-9D37-EA44F44976F4}" srcId="{639BD403-4449-4521-A8F7-1BBBBAA358AB}" destId="{CB37D11A-8AEC-49A6-9CD4-FABCDF8DF222}" srcOrd="0" destOrd="0" parTransId="{BA5D26C6-4281-409F-B7FE-BA899A98E0DF}" sibTransId="{2F211455-86C4-4A32-B372-CDBE296BDC1C}"/>
    <dgm:cxn modelId="{E74AE954-4377-4218-9444-EC3D7189BA38}" type="presOf" srcId="{094A554A-77A5-4238-967D-A7210DD6A7F5}" destId="{F989B194-5A7C-4D29-8B47-B6FC8755E124}" srcOrd="0" destOrd="0" presId="urn:microsoft.com/office/officeart/2016/7/layout/HexagonTimeline"/>
    <dgm:cxn modelId="{2AC29D75-28B7-453D-82F9-AA04ED0DC311}" srcId="{0A374BEA-F4F8-4518-93BF-CC027D302008}" destId="{639BD403-4449-4521-A8F7-1BBBBAA358AB}" srcOrd="3" destOrd="0" parTransId="{D658A398-6B1F-474C-B2EC-7D89E2E0B1B8}" sibTransId="{6A785138-8E0C-485B-858A-9C26D0AA2F89}"/>
    <dgm:cxn modelId="{97E4FE87-2884-4440-A62C-6CCE85929558}" type="presOf" srcId="{0A374BEA-F4F8-4518-93BF-CC027D302008}" destId="{CD1DB750-B601-4395-9754-5B67273EBEFC}" srcOrd="0" destOrd="0" presId="urn:microsoft.com/office/officeart/2016/7/layout/HexagonTimeline"/>
    <dgm:cxn modelId="{48610CA8-285E-41AF-BD30-A27C1A5366B7}" type="presOf" srcId="{639BD403-4449-4521-A8F7-1BBBBAA358AB}" destId="{F4308BEE-FBB5-473F-A32A-EC8B3F8086A0}" srcOrd="0" destOrd="0" presId="urn:microsoft.com/office/officeart/2016/7/layout/HexagonTimeline"/>
    <dgm:cxn modelId="{69E607BB-0F40-463C-86B0-4E4233B320FC}" srcId="{0A374BEA-F4F8-4518-93BF-CC027D302008}" destId="{E7670E3B-7EAC-4732-B754-908A9A3869C9}" srcOrd="1" destOrd="0" parTransId="{24189A6C-2819-40DD-9FFE-54AA863126AA}" sibTransId="{F781A209-2E95-4259-AEBA-43D357980718}"/>
    <dgm:cxn modelId="{63C72BD2-2819-4931-969C-1AFC27BB903E}" srcId="{0A374BEA-F4F8-4518-93BF-CC027D302008}" destId="{094A554A-77A5-4238-967D-A7210DD6A7F5}" srcOrd="2" destOrd="0" parTransId="{2AE5C255-6670-4494-8933-EE558B07B26C}" sibTransId="{97E80483-7507-4B0E-BBBB-A8DD2403CA8E}"/>
    <dgm:cxn modelId="{2411F1DF-E8F7-4822-A4E5-C49CC16B15EB}" srcId="{0A374BEA-F4F8-4518-93BF-CC027D302008}" destId="{06D6D92C-187D-423F-849A-B903E63B1F3D}" srcOrd="0" destOrd="0" parTransId="{7A10E0F2-58DE-49C1-B78C-9D4D63B64CFC}" sibTransId="{0F442F30-2BCC-47A9-B79D-CFA905BFBF7F}"/>
    <dgm:cxn modelId="{508381E6-1EFB-4994-8756-FD521B51C695}" type="presOf" srcId="{EEBC5E02-9B06-4669-8A59-CB83082B2720}" destId="{A83C135C-B867-41BC-A388-A0FD71096C7B}" srcOrd="0" destOrd="0" presId="urn:microsoft.com/office/officeart/2016/7/layout/HexagonTimeline"/>
    <dgm:cxn modelId="{2A98F3EA-3578-4EB0-A691-FBBCD8012C01}" type="presOf" srcId="{9E2C66EC-D110-4AAA-B743-F150CA4F3569}" destId="{CC6CD119-5EDC-434E-A831-FBAB727A64B7}" srcOrd="0" destOrd="0" presId="urn:microsoft.com/office/officeart/2016/7/layout/HexagonTimeline"/>
    <dgm:cxn modelId="{186B9BEB-12BC-41E9-BF06-2C1F5D2ADEFF}" type="presOf" srcId="{06D6D92C-187D-423F-849A-B903E63B1F3D}" destId="{14FE81EE-B3F5-4FE0-93E6-744A1C227F20}" srcOrd="0" destOrd="0" presId="urn:microsoft.com/office/officeart/2016/7/layout/HexagonTimeline"/>
    <dgm:cxn modelId="{2328D1F1-AE2A-4ECC-893D-EC46E668B740}" type="presOf" srcId="{894A3628-5683-415D-BA0C-21A97ECD4BB0}" destId="{6930CB32-AE4A-48C2-AF1F-AB2EA1F2127A}" srcOrd="0" destOrd="0" presId="urn:microsoft.com/office/officeart/2016/7/layout/HexagonTimeline"/>
    <dgm:cxn modelId="{EE3F93F4-4387-493F-9454-218B8EA97702}" srcId="{90F9B53F-68BC-4477-87C1-8F58CEC0CC56}" destId="{9E2C66EC-D110-4AAA-B743-F150CA4F3569}" srcOrd="0" destOrd="0" parTransId="{E7C54665-F228-4156-90E5-9094BF99AE1C}" sibTransId="{9EC7BA81-0302-45DD-987F-327CA623B47F}"/>
    <dgm:cxn modelId="{CE268FF8-B792-4EE0-B49E-5FE65CB72ADF}" srcId="{E7670E3B-7EAC-4732-B754-908A9A3869C9}" destId="{894A3628-5683-415D-BA0C-21A97ECD4BB0}" srcOrd="0" destOrd="0" parTransId="{8B269CCD-48C4-40EE-930B-6FB1608CA87B}" sibTransId="{43D960E5-DD91-42F4-8A66-D63D03CF8685}"/>
    <dgm:cxn modelId="{B577B5FE-B37C-4DAC-8FD0-83D676D6FD74}" type="presOf" srcId="{90F9B53F-68BC-4477-87C1-8F58CEC0CC56}" destId="{D8CF2BC1-F866-464D-BF84-659255647E3E}" srcOrd="0" destOrd="0" presId="urn:microsoft.com/office/officeart/2016/7/layout/HexagonTimeline"/>
    <dgm:cxn modelId="{F50AA179-6A38-44A8-961D-850AB0A99AEA}" type="presParOf" srcId="{CD1DB750-B601-4395-9754-5B67273EBEFC}" destId="{45D30942-6EC8-4497-9115-F78991057F31}" srcOrd="0" destOrd="0" presId="urn:microsoft.com/office/officeart/2016/7/layout/HexagonTimeline"/>
    <dgm:cxn modelId="{31FF1334-B4E7-4584-9AEA-26767293D8E6}" type="presParOf" srcId="{45D30942-6EC8-4497-9115-F78991057F31}" destId="{14FE81EE-B3F5-4FE0-93E6-744A1C227F20}" srcOrd="0" destOrd="0" presId="urn:microsoft.com/office/officeart/2016/7/layout/HexagonTimeline"/>
    <dgm:cxn modelId="{614A7157-0A30-4D31-8B17-283023D7B22F}" type="presParOf" srcId="{45D30942-6EC8-4497-9115-F78991057F31}" destId="{1835FE54-9526-4DC9-B86C-D8DE99BAE583}" srcOrd="1" destOrd="0" presId="urn:microsoft.com/office/officeart/2016/7/layout/HexagonTimeline"/>
    <dgm:cxn modelId="{3FD385CB-3DAC-4DE6-92E2-EF833DF0C634}" type="presParOf" srcId="{45D30942-6EC8-4497-9115-F78991057F31}" destId="{4FDEFF83-36B0-4E60-A9C9-42F09B45F3B9}" srcOrd="2" destOrd="0" presId="urn:microsoft.com/office/officeart/2016/7/layout/HexagonTimeline"/>
    <dgm:cxn modelId="{9DCDB0F2-6D27-40D6-A919-473FC2E36030}" type="presParOf" srcId="{45D30942-6EC8-4497-9115-F78991057F31}" destId="{783A5401-BACD-4B63-B561-197825EC2332}" srcOrd="3" destOrd="0" presId="urn:microsoft.com/office/officeart/2016/7/layout/HexagonTimeline"/>
    <dgm:cxn modelId="{330E9BAE-5A13-467E-ADEC-C229F1D1AE64}" type="presParOf" srcId="{45D30942-6EC8-4497-9115-F78991057F31}" destId="{6569BC6D-B2A4-49A1-A264-C9B67B9B2847}" srcOrd="4" destOrd="0" presId="urn:microsoft.com/office/officeart/2016/7/layout/HexagonTimeline"/>
    <dgm:cxn modelId="{EFB6F11A-D360-4F6A-892D-9BAAC56CF3AF}" type="presParOf" srcId="{CD1DB750-B601-4395-9754-5B67273EBEFC}" destId="{EDADAE50-D031-49F9-8F85-C3702AEE421F}" srcOrd="1" destOrd="0" presId="urn:microsoft.com/office/officeart/2016/7/layout/HexagonTimeline"/>
    <dgm:cxn modelId="{70D19F70-A995-40C6-A18B-936429C35AC1}" type="presParOf" srcId="{CD1DB750-B601-4395-9754-5B67273EBEFC}" destId="{1E30ADC1-D687-441B-8FF7-6D0361648A67}" srcOrd="2" destOrd="0" presId="urn:microsoft.com/office/officeart/2016/7/layout/HexagonTimeline"/>
    <dgm:cxn modelId="{4D8B8E56-0850-4EC4-91F4-203CC55A128A}" type="presParOf" srcId="{1E30ADC1-D687-441B-8FF7-6D0361648A67}" destId="{BB3F3F52-9A27-4C8B-82BC-AE7058C8BA22}" srcOrd="0" destOrd="0" presId="urn:microsoft.com/office/officeart/2016/7/layout/HexagonTimeline"/>
    <dgm:cxn modelId="{42B55EFE-8DD0-4DAF-9F21-CB752F851B60}" type="presParOf" srcId="{1E30ADC1-D687-441B-8FF7-6D0361648A67}" destId="{6930CB32-AE4A-48C2-AF1F-AB2EA1F2127A}" srcOrd="1" destOrd="0" presId="urn:microsoft.com/office/officeart/2016/7/layout/HexagonTimeline"/>
    <dgm:cxn modelId="{B623B4FE-A039-4F2B-9B07-0874429F1FFD}" type="presParOf" srcId="{1E30ADC1-D687-441B-8FF7-6D0361648A67}" destId="{F067CFEA-E2D8-42A4-B9D5-B59E627AE077}" srcOrd="2" destOrd="0" presId="urn:microsoft.com/office/officeart/2016/7/layout/HexagonTimeline"/>
    <dgm:cxn modelId="{A0ECCDF5-5E50-4610-999B-F7C36B94359D}" type="presParOf" srcId="{1E30ADC1-D687-441B-8FF7-6D0361648A67}" destId="{8B713494-9B1B-4EF4-BB1A-D0EF5613D6E4}" srcOrd="3" destOrd="0" presId="urn:microsoft.com/office/officeart/2016/7/layout/HexagonTimeline"/>
    <dgm:cxn modelId="{223C2721-B20B-47DB-ADD2-55FF8DA4E7CE}" type="presParOf" srcId="{1E30ADC1-D687-441B-8FF7-6D0361648A67}" destId="{FA9BA18F-23EF-412D-AC38-A56F7EF3EA69}" srcOrd="4" destOrd="0" presId="urn:microsoft.com/office/officeart/2016/7/layout/HexagonTimeline"/>
    <dgm:cxn modelId="{586D8827-415F-4909-982D-09F02C1AED44}" type="presParOf" srcId="{CD1DB750-B601-4395-9754-5B67273EBEFC}" destId="{C001FF19-528D-4B6E-BD94-CD08CD20E6A9}" srcOrd="3" destOrd="0" presId="urn:microsoft.com/office/officeart/2016/7/layout/HexagonTimeline"/>
    <dgm:cxn modelId="{17039CB0-2FCE-4FCE-A827-FFC193FDB681}" type="presParOf" srcId="{CD1DB750-B601-4395-9754-5B67273EBEFC}" destId="{4F1F2BCC-22FE-4609-9DCC-F10EED182DDA}" srcOrd="4" destOrd="0" presId="urn:microsoft.com/office/officeart/2016/7/layout/HexagonTimeline"/>
    <dgm:cxn modelId="{F3F3F557-2301-4D9F-B72C-25AA993F353D}" type="presParOf" srcId="{4F1F2BCC-22FE-4609-9DCC-F10EED182DDA}" destId="{F989B194-5A7C-4D29-8B47-B6FC8755E124}" srcOrd="0" destOrd="0" presId="urn:microsoft.com/office/officeart/2016/7/layout/HexagonTimeline"/>
    <dgm:cxn modelId="{92EFA1F8-48C1-49CE-B549-5B28BD4E285F}" type="presParOf" srcId="{4F1F2BCC-22FE-4609-9DCC-F10EED182DDA}" destId="{A83C135C-B867-41BC-A388-A0FD71096C7B}" srcOrd="1" destOrd="0" presId="urn:microsoft.com/office/officeart/2016/7/layout/HexagonTimeline"/>
    <dgm:cxn modelId="{3C827CEC-6875-40E8-A368-B9307A38C838}" type="presParOf" srcId="{4F1F2BCC-22FE-4609-9DCC-F10EED182DDA}" destId="{517EE9D5-E6B1-4906-B5F2-D8BD9DB3F6C1}" srcOrd="2" destOrd="0" presId="urn:microsoft.com/office/officeart/2016/7/layout/HexagonTimeline"/>
    <dgm:cxn modelId="{788E4CD8-7DD3-4795-8920-877EE7538D69}" type="presParOf" srcId="{4F1F2BCC-22FE-4609-9DCC-F10EED182DDA}" destId="{80B1000C-9CDD-474B-9A49-4F72743D06C2}" srcOrd="3" destOrd="0" presId="urn:microsoft.com/office/officeart/2016/7/layout/HexagonTimeline"/>
    <dgm:cxn modelId="{CB3C8E4B-C509-425A-BA61-7847601556B7}" type="presParOf" srcId="{4F1F2BCC-22FE-4609-9DCC-F10EED182DDA}" destId="{521AB9BB-D4D7-4F07-B3EB-690DCCAAE5CE}" srcOrd="4" destOrd="0" presId="urn:microsoft.com/office/officeart/2016/7/layout/HexagonTimeline"/>
    <dgm:cxn modelId="{88662CD2-ACC9-4A2E-9716-DDCC784E43A5}" type="presParOf" srcId="{CD1DB750-B601-4395-9754-5B67273EBEFC}" destId="{BE3966E9-7638-4790-BA81-6421261946BD}" srcOrd="5" destOrd="0" presId="urn:microsoft.com/office/officeart/2016/7/layout/HexagonTimeline"/>
    <dgm:cxn modelId="{7A185345-EF31-48CF-AA72-42BB817B628C}" type="presParOf" srcId="{CD1DB750-B601-4395-9754-5B67273EBEFC}" destId="{8D091D14-FCC0-48BF-A0A5-6DB8F59E31FB}" srcOrd="6" destOrd="0" presId="urn:microsoft.com/office/officeart/2016/7/layout/HexagonTimeline"/>
    <dgm:cxn modelId="{D392A306-E466-4E33-B31A-83C8BA4FBD89}" type="presParOf" srcId="{8D091D14-FCC0-48BF-A0A5-6DB8F59E31FB}" destId="{F4308BEE-FBB5-473F-A32A-EC8B3F8086A0}" srcOrd="0" destOrd="0" presId="urn:microsoft.com/office/officeart/2016/7/layout/HexagonTimeline"/>
    <dgm:cxn modelId="{6DD5E379-5D3F-42BC-B9D9-78507D839308}" type="presParOf" srcId="{8D091D14-FCC0-48BF-A0A5-6DB8F59E31FB}" destId="{0AADC0DF-066B-4024-AE10-51BEB1988852}" srcOrd="1" destOrd="0" presId="urn:microsoft.com/office/officeart/2016/7/layout/HexagonTimeline"/>
    <dgm:cxn modelId="{3237B6FA-1121-4A83-8304-124739455146}" type="presParOf" srcId="{8D091D14-FCC0-48BF-A0A5-6DB8F59E31FB}" destId="{035182A9-0CD4-43EB-8E89-B58A423DC79B}" srcOrd="2" destOrd="0" presId="urn:microsoft.com/office/officeart/2016/7/layout/HexagonTimeline"/>
    <dgm:cxn modelId="{EA3D0834-EE81-4A9F-9AD8-5ADCC9A1911A}" type="presParOf" srcId="{8D091D14-FCC0-48BF-A0A5-6DB8F59E31FB}" destId="{F86AF4F3-8F12-4235-A13A-6487D99BA9AD}" srcOrd="3" destOrd="0" presId="urn:microsoft.com/office/officeart/2016/7/layout/HexagonTimeline"/>
    <dgm:cxn modelId="{7A9C718B-3408-474E-B98C-ECBD4F8C2B62}" type="presParOf" srcId="{8D091D14-FCC0-48BF-A0A5-6DB8F59E31FB}" destId="{0C38B8A9-0D49-462A-97AE-CB17E6459BB3}" srcOrd="4" destOrd="0" presId="urn:microsoft.com/office/officeart/2016/7/layout/HexagonTimeline"/>
    <dgm:cxn modelId="{B10CC4EC-05C6-4556-8828-7909BF23C20F}" type="presParOf" srcId="{CD1DB750-B601-4395-9754-5B67273EBEFC}" destId="{98476481-0708-49DC-8CE9-036E20FCAD14}" srcOrd="7" destOrd="0" presId="urn:microsoft.com/office/officeart/2016/7/layout/HexagonTimeline"/>
    <dgm:cxn modelId="{BC95A28E-C11E-43FC-A66B-3680B0A5FAF7}" type="presParOf" srcId="{CD1DB750-B601-4395-9754-5B67273EBEFC}" destId="{F8652D54-7EC6-4DAD-A5E3-4E4AAACD6F6E}" srcOrd="8" destOrd="0" presId="urn:microsoft.com/office/officeart/2016/7/layout/HexagonTimeline"/>
    <dgm:cxn modelId="{B85774C1-6E10-4661-97C4-1809B1C6E546}" type="presParOf" srcId="{F8652D54-7EC6-4DAD-A5E3-4E4AAACD6F6E}" destId="{D8CF2BC1-F866-464D-BF84-659255647E3E}" srcOrd="0" destOrd="0" presId="urn:microsoft.com/office/officeart/2016/7/layout/HexagonTimeline"/>
    <dgm:cxn modelId="{3A008640-749A-4CA1-A76B-98DAECED2ECE}" type="presParOf" srcId="{F8652D54-7EC6-4DAD-A5E3-4E4AAACD6F6E}" destId="{CC6CD119-5EDC-434E-A831-FBAB727A64B7}" srcOrd="1" destOrd="0" presId="urn:microsoft.com/office/officeart/2016/7/layout/HexagonTimeline"/>
    <dgm:cxn modelId="{3E2A9B4D-0123-4BD4-B029-94B404EEAA75}" type="presParOf" srcId="{F8652D54-7EC6-4DAD-A5E3-4E4AAACD6F6E}" destId="{D3B2ABDE-8DE7-4311-8195-CF10CD556A9A}" srcOrd="2" destOrd="0" presId="urn:microsoft.com/office/officeart/2016/7/layout/HexagonTimeline"/>
    <dgm:cxn modelId="{DEC0C390-9A6A-4A44-BF74-2201178984BB}" type="presParOf" srcId="{F8652D54-7EC6-4DAD-A5E3-4E4AAACD6F6E}" destId="{B80C0C8F-E8B9-4E0C-830D-DF483F384B67}" srcOrd="3" destOrd="0" presId="urn:microsoft.com/office/officeart/2016/7/layout/HexagonTimeline"/>
    <dgm:cxn modelId="{3CCC7AD8-DAFE-4458-B9F8-FE2D3E710148}" type="presParOf" srcId="{F8652D54-7EC6-4DAD-A5E3-4E4AAACD6F6E}" destId="{F8A8CA0F-9E1E-4013-81D3-5926EC256ADA}" srcOrd="4" destOrd="0" presId="urn:microsoft.com/office/officeart/2016/7/layout/Hexagon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891781C-2E3A-443C-AB5E-261D4E564F95}"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3780BA40-3C27-4928-A2AA-B90358FE38B4}">
      <dgm:prSet custT="1"/>
      <dgm:spPr/>
      <dgm:t>
        <a:bodyPr/>
        <a:lstStyle/>
        <a:p>
          <a:pPr algn="ctr"/>
          <a:r>
            <a:rPr lang="en-US" sz="2200" b="1" dirty="0"/>
            <a:t>TWO PRIMARY COMPONENTS</a:t>
          </a:r>
          <a:endParaRPr lang="en-US" sz="2200" dirty="0"/>
        </a:p>
      </dgm:t>
    </dgm:pt>
    <dgm:pt modelId="{1E99957F-3015-4803-95DA-FD1F0C87101A}" type="parTrans" cxnId="{28911D52-3784-4842-9094-0DAD12F3D581}">
      <dgm:prSet/>
      <dgm:spPr/>
      <dgm:t>
        <a:bodyPr/>
        <a:lstStyle/>
        <a:p>
          <a:endParaRPr lang="en-US"/>
        </a:p>
      </dgm:t>
    </dgm:pt>
    <dgm:pt modelId="{E723782B-A875-4C38-86BF-0A8B12CEFBC7}" type="sibTrans" cxnId="{28911D52-3784-4842-9094-0DAD12F3D581}">
      <dgm:prSet/>
      <dgm:spPr/>
      <dgm:t>
        <a:bodyPr/>
        <a:lstStyle/>
        <a:p>
          <a:endParaRPr lang="en-US"/>
        </a:p>
      </dgm:t>
    </dgm:pt>
    <dgm:pt modelId="{32B9CAF6-3D16-4928-AB9D-3E7D30DA2398}">
      <dgm:prSet custT="1"/>
      <dgm:spPr/>
      <dgm:t>
        <a:bodyPr/>
        <a:lstStyle/>
        <a:p>
          <a:pPr algn="l"/>
          <a:r>
            <a:rPr lang="en-US" sz="1800" dirty="0"/>
            <a:t>DIGITAL COLLECTIONS REPOSITORY</a:t>
          </a:r>
          <a:br>
            <a:rPr lang="en-US" sz="1100" dirty="0"/>
          </a:br>
          <a:endParaRPr lang="en-US" sz="1100" dirty="0"/>
        </a:p>
      </dgm:t>
    </dgm:pt>
    <dgm:pt modelId="{37C8CE0B-0D72-497B-AB2E-3C1F1B5118D8}" type="parTrans" cxnId="{65D86DD8-FE60-40E7-BEDE-179C5FC5DE15}">
      <dgm:prSet/>
      <dgm:spPr/>
      <dgm:t>
        <a:bodyPr/>
        <a:lstStyle/>
        <a:p>
          <a:endParaRPr lang="en-US"/>
        </a:p>
      </dgm:t>
    </dgm:pt>
    <dgm:pt modelId="{C5F14AC1-C095-4B31-8E15-51C4C02FA626}" type="sibTrans" cxnId="{65D86DD8-FE60-40E7-BEDE-179C5FC5DE15}">
      <dgm:prSet/>
      <dgm:spPr/>
      <dgm:t>
        <a:bodyPr/>
        <a:lstStyle/>
        <a:p>
          <a:endParaRPr lang="en-US"/>
        </a:p>
      </dgm:t>
    </dgm:pt>
    <dgm:pt modelId="{98339BDF-4644-4420-98CB-CB326D4F7C3D}">
      <dgm:prSet custT="1"/>
      <dgm:spPr/>
      <dgm:t>
        <a:bodyPr/>
        <a:lstStyle/>
        <a:p>
          <a:pPr algn="ctr"/>
          <a:r>
            <a:rPr lang="en-US" sz="2200" b="1" dirty="0"/>
            <a:t>FOUR TERTIARY COMPONENTS</a:t>
          </a:r>
          <a:br>
            <a:rPr lang="en-US" sz="2200" b="1" dirty="0"/>
          </a:br>
          <a:r>
            <a:rPr lang="en-US" sz="1800" b="0" dirty="0"/>
            <a:t>(Communication)</a:t>
          </a:r>
        </a:p>
      </dgm:t>
    </dgm:pt>
    <dgm:pt modelId="{85EFE04D-D6D8-4108-9BDC-3AA1EBAB0C6F}" type="parTrans" cxnId="{0E9573D1-0770-41C0-A746-F5A10C68DDB6}">
      <dgm:prSet/>
      <dgm:spPr/>
      <dgm:t>
        <a:bodyPr/>
        <a:lstStyle/>
        <a:p>
          <a:endParaRPr lang="en-US"/>
        </a:p>
      </dgm:t>
    </dgm:pt>
    <dgm:pt modelId="{5610D5B2-6BD9-4901-A47D-A8E0FED7EB7D}" type="sibTrans" cxnId="{0E9573D1-0770-41C0-A746-F5A10C68DDB6}">
      <dgm:prSet/>
      <dgm:spPr/>
      <dgm:t>
        <a:bodyPr/>
        <a:lstStyle/>
        <a:p>
          <a:endParaRPr lang="en-US"/>
        </a:p>
      </dgm:t>
    </dgm:pt>
    <dgm:pt modelId="{A1949FC2-6505-4960-8EAF-F45EEF038EE1}">
      <dgm:prSet custT="1"/>
      <dgm:spPr/>
      <dgm:t>
        <a:bodyPr/>
        <a:lstStyle/>
        <a:p>
          <a:r>
            <a:rPr lang="en-US" sz="1400" dirty="0"/>
            <a:t>Electronic Thesis and Dissertation Management System </a:t>
          </a:r>
        </a:p>
      </dgm:t>
    </dgm:pt>
    <dgm:pt modelId="{D8FB1834-A0BA-4CC8-99B3-A5C9ECF6268A}" type="sibTrans" cxnId="{D579A052-3BDA-4E4C-BA3E-B489C52FC4E0}">
      <dgm:prSet/>
      <dgm:spPr/>
      <dgm:t>
        <a:bodyPr/>
        <a:lstStyle/>
        <a:p>
          <a:endParaRPr lang="en-US"/>
        </a:p>
      </dgm:t>
    </dgm:pt>
    <dgm:pt modelId="{BCABD873-2AB0-4720-8B62-2409168BCA20}" type="parTrans" cxnId="{D579A052-3BDA-4E4C-BA3E-B489C52FC4E0}">
      <dgm:prSet/>
      <dgm:spPr/>
      <dgm:t>
        <a:bodyPr/>
        <a:lstStyle/>
        <a:p>
          <a:endParaRPr lang="en-US"/>
        </a:p>
      </dgm:t>
    </dgm:pt>
    <dgm:pt modelId="{C2858497-5C7E-4799-9AC4-B12A54B4660A}">
      <dgm:prSet custT="1"/>
      <dgm:spPr/>
      <dgm:t>
        <a:bodyPr/>
        <a:lstStyle/>
        <a:p>
          <a:r>
            <a:rPr lang="en-US" sz="1400" dirty="0"/>
            <a:t>User Interface/Content Management Software</a:t>
          </a:r>
        </a:p>
      </dgm:t>
    </dgm:pt>
    <dgm:pt modelId="{8092B521-B881-4868-BD73-2AB08F5368EA}" type="sibTrans" cxnId="{8411DD2E-906A-441A-9C66-B190C8BB0BB0}">
      <dgm:prSet/>
      <dgm:spPr/>
      <dgm:t>
        <a:bodyPr/>
        <a:lstStyle/>
        <a:p>
          <a:endParaRPr lang="en-US"/>
        </a:p>
      </dgm:t>
    </dgm:pt>
    <dgm:pt modelId="{92F64CE4-1399-4CBC-B94A-F69FAE871756}" type="parTrans" cxnId="{8411DD2E-906A-441A-9C66-B190C8BB0BB0}">
      <dgm:prSet/>
      <dgm:spPr/>
      <dgm:t>
        <a:bodyPr/>
        <a:lstStyle/>
        <a:p>
          <a:endParaRPr lang="en-US"/>
        </a:p>
      </dgm:t>
    </dgm:pt>
    <dgm:pt modelId="{BCFCF076-495C-4E47-A603-750F3D5D9E85}">
      <dgm:prSet custT="1"/>
      <dgm:spPr/>
      <dgm:t>
        <a:bodyPr/>
        <a:lstStyle/>
        <a:p>
          <a:r>
            <a:rPr lang="en-US" sz="1400" dirty="0"/>
            <a:t>Identity Management System</a:t>
          </a:r>
        </a:p>
      </dgm:t>
    </dgm:pt>
    <dgm:pt modelId="{1108E394-2915-4FEE-9867-EA22A91AF284}" type="parTrans" cxnId="{F4BE4D78-CE2E-49E0-BF1B-E03ACF903E3A}">
      <dgm:prSet/>
      <dgm:spPr/>
      <dgm:t>
        <a:bodyPr/>
        <a:lstStyle/>
        <a:p>
          <a:endParaRPr lang="en-US"/>
        </a:p>
      </dgm:t>
    </dgm:pt>
    <dgm:pt modelId="{A05BF4DE-EF01-4011-8905-3447E7CAD9C8}" type="sibTrans" cxnId="{F4BE4D78-CE2E-49E0-BF1B-E03ACF903E3A}">
      <dgm:prSet/>
      <dgm:spPr/>
      <dgm:t>
        <a:bodyPr/>
        <a:lstStyle/>
        <a:p>
          <a:endParaRPr lang="en-US"/>
        </a:p>
      </dgm:t>
    </dgm:pt>
    <dgm:pt modelId="{B46983D7-5AF4-4FA2-A8E3-921772C00D5B}">
      <dgm:prSet custT="1"/>
      <dgm:spPr/>
      <dgm:t>
        <a:bodyPr/>
        <a:lstStyle/>
        <a:p>
          <a:r>
            <a:rPr lang="en-US" sz="1400" dirty="0"/>
            <a:t>Open Academic Journal Software</a:t>
          </a:r>
        </a:p>
      </dgm:t>
    </dgm:pt>
    <dgm:pt modelId="{898A6D8D-D55C-457C-9A87-1AE2315F656C}" type="parTrans" cxnId="{12FD17AA-7C5B-40E3-8D6D-93C058F05D57}">
      <dgm:prSet/>
      <dgm:spPr/>
      <dgm:t>
        <a:bodyPr/>
        <a:lstStyle/>
        <a:p>
          <a:endParaRPr lang="en-US"/>
        </a:p>
      </dgm:t>
    </dgm:pt>
    <dgm:pt modelId="{68D64438-20FA-49B2-8C22-A4F417F5ACFC}" type="sibTrans" cxnId="{12FD17AA-7C5B-40E3-8D6D-93C058F05D57}">
      <dgm:prSet/>
      <dgm:spPr/>
      <dgm:t>
        <a:bodyPr/>
        <a:lstStyle/>
        <a:p>
          <a:endParaRPr lang="en-US"/>
        </a:p>
      </dgm:t>
    </dgm:pt>
    <dgm:pt modelId="{E4250D52-E091-4F73-B51E-50041DCFB96C}">
      <dgm:prSet custT="1"/>
      <dgm:spPr/>
      <dgm:t>
        <a:bodyPr/>
        <a:lstStyle/>
        <a:p>
          <a:pPr algn="l"/>
          <a:r>
            <a:rPr lang="en-US" sz="1800" dirty="0"/>
            <a:t>RESEARCH DATA REPOSITORY</a:t>
          </a:r>
        </a:p>
      </dgm:t>
    </dgm:pt>
    <dgm:pt modelId="{ECFDD2B0-61FC-4A8A-BA98-E68E01C5591B}" type="sibTrans" cxnId="{1701BC03-E0FF-4281-9961-E241A8A01F20}">
      <dgm:prSet/>
      <dgm:spPr/>
      <dgm:t>
        <a:bodyPr/>
        <a:lstStyle/>
        <a:p>
          <a:endParaRPr lang="en-US"/>
        </a:p>
      </dgm:t>
    </dgm:pt>
    <dgm:pt modelId="{E7C06719-7902-4B2D-A6B4-150A08DC27DF}" type="parTrans" cxnId="{1701BC03-E0FF-4281-9961-E241A8A01F20}">
      <dgm:prSet/>
      <dgm:spPr/>
      <dgm:t>
        <a:bodyPr/>
        <a:lstStyle/>
        <a:p>
          <a:endParaRPr lang="en-US"/>
        </a:p>
      </dgm:t>
    </dgm:pt>
    <dgm:pt modelId="{A73462BE-FA88-4B4A-B673-21C374E04DB2}" type="pres">
      <dgm:prSet presAssocID="{0891781C-2E3A-443C-AB5E-261D4E564F95}" presName="linear" presStyleCnt="0">
        <dgm:presLayoutVars>
          <dgm:dir/>
          <dgm:animLvl val="lvl"/>
          <dgm:resizeHandles val="exact"/>
        </dgm:presLayoutVars>
      </dgm:prSet>
      <dgm:spPr/>
    </dgm:pt>
    <dgm:pt modelId="{D172DB66-409D-4A8D-8DCF-5B0A0D302F7F}" type="pres">
      <dgm:prSet presAssocID="{3780BA40-3C27-4928-A2AA-B90358FE38B4}" presName="parentLin" presStyleCnt="0"/>
      <dgm:spPr/>
    </dgm:pt>
    <dgm:pt modelId="{05F92B98-22BF-426A-836D-AF61DC53D30B}" type="pres">
      <dgm:prSet presAssocID="{3780BA40-3C27-4928-A2AA-B90358FE38B4}" presName="parentLeftMargin" presStyleLbl="node1" presStyleIdx="0" presStyleCnt="2"/>
      <dgm:spPr/>
    </dgm:pt>
    <dgm:pt modelId="{2B6D319E-0C60-46EF-8AB5-C7633834C60C}" type="pres">
      <dgm:prSet presAssocID="{3780BA40-3C27-4928-A2AA-B90358FE38B4}" presName="parentText" presStyleLbl="node1" presStyleIdx="0" presStyleCnt="2">
        <dgm:presLayoutVars>
          <dgm:chMax val="0"/>
          <dgm:bulletEnabled val="1"/>
        </dgm:presLayoutVars>
      </dgm:prSet>
      <dgm:spPr/>
    </dgm:pt>
    <dgm:pt modelId="{7B9EC099-F39C-4EA5-A6D1-8487D65A1E5C}" type="pres">
      <dgm:prSet presAssocID="{3780BA40-3C27-4928-A2AA-B90358FE38B4}" presName="negativeSpace" presStyleCnt="0"/>
      <dgm:spPr/>
    </dgm:pt>
    <dgm:pt modelId="{ECD85C4D-DF87-4BE3-8047-7AE20A211B68}" type="pres">
      <dgm:prSet presAssocID="{3780BA40-3C27-4928-A2AA-B90358FE38B4}" presName="childText" presStyleLbl="conFgAcc1" presStyleIdx="0" presStyleCnt="2">
        <dgm:presLayoutVars>
          <dgm:bulletEnabled val="1"/>
        </dgm:presLayoutVars>
      </dgm:prSet>
      <dgm:spPr/>
    </dgm:pt>
    <dgm:pt modelId="{7432390E-C97A-477C-9D53-DD1A756FFD9D}" type="pres">
      <dgm:prSet presAssocID="{E723782B-A875-4C38-86BF-0A8B12CEFBC7}" presName="spaceBetweenRectangles" presStyleCnt="0"/>
      <dgm:spPr/>
    </dgm:pt>
    <dgm:pt modelId="{9E2CE76A-6800-4B9D-A6E1-A310E43B851D}" type="pres">
      <dgm:prSet presAssocID="{98339BDF-4644-4420-98CB-CB326D4F7C3D}" presName="parentLin" presStyleCnt="0"/>
      <dgm:spPr/>
    </dgm:pt>
    <dgm:pt modelId="{53B049C3-0908-4697-AEE3-F2E75C578BDF}" type="pres">
      <dgm:prSet presAssocID="{98339BDF-4644-4420-98CB-CB326D4F7C3D}" presName="parentLeftMargin" presStyleLbl="node1" presStyleIdx="0" presStyleCnt="2"/>
      <dgm:spPr/>
    </dgm:pt>
    <dgm:pt modelId="{26C9275B-E23B-416E-B1BD-0574665EA0EE}" type="pres">
      <dgm:prSet presAssocID="{98339BDF-4644-4420-98CB-CB326D4F7C3D}" presName="parentText" presStyleLbl="node1" presStyleIdx="1" presStyleCnt="2">
        <dgm:presLayoutVars>
          <dgm:chMax val="0"/>
          <dgm:bulletEnabled val="1"/>
        </dgm:presLayoutVars>
      </dgm:prSet>
      <dgm:spPr/>
    </dgm:pt>
    <dgm:pt modelId="{82F85625-F55F-4AFB-80C0-9F3F87B5A477}" type="pres">
      <dgm:prSet presAssocID="{98339BDF-4644-4420-98CB-CB326D4F7C3D}" presName="negativeSpace" presStyleCnt="0"/>
      <dgm:spPr/>
    </dgm:pt>
    <dgm:pt modelId="{5697FB09-AE83-4D76-A8D2-5AC9637EDC4F}" type="pres">
      <dgm:prSet presAssocID="{98339BDF-4644-4420-98CB-CB326D4F7C3D}" presName="childText" presStyleLbl="conFgAcc1" presStyleIdx="1" presStyleCnt="2">
        <dgm:presLayoutVars>
          <dgm:bulletEnabled val="1"/>
        </dgm:presLayoutVars>
      </dgm:prSet>
      <dgm:spPr/>
    </dgm:pt>
  </dgm:ptLst>
  <dgm:cxnLst>
    <dgm:cxn modelId="{1C118000-44A3-4C08-A0AD-73073259F8C3}" type="presOf" srcId="{B46983D7-5AF4-4FA2-A8E3-921772C00D5B}" destId="{5697FB09-AE83-4D76-A8D2-5AC9637EDC4F}" srcOrd="0" destOrd="2" presId="urn:microsoft.com/office/officeart/2005/8/layout/list1"/>
    <dgm:cxn modelId="{1701BC03-E0FF-4281-9961-E241A8A01F20}" srcId="{3780BA40-3C27-4928-A2AA-B90358FE38B4}" destId="{E4250D52-E091-4F73-B51E-50041DCFB96C}" srcOrd="0" destOrd="0" parTransId="{E7C06719-7902-4B2D-A6B4-150A08DC27DF}" sibTransId="{ECFDD2B0-61FC-4A8A-BA98-E68E01C5591B}"/>
    <dgm:cxn modelId="{8411DD2E-906A-441A-9C66-B190C8BB0BB0}" srcId="{98339BDF-4644-4420-98CB-CB326D4F7C3D}" destId="{C2858497-5C7E-4799-9AC4-B12A54B4660A}" srcOrd="3" destOrd="0" parTransId="{92F64CE4-1399-4CBC-B94A-F69FAE871756}" sibTransId="{8092B521-B881-4868-BD73-2AB08F5368EA}"/>
    <dgm:cxn modelId="{44EABC2F-6DD6-410B-B339-964834FB0498}" type="presOf" srcId="{C2858497-5C7E-4799-9AC4-B12A54B4660A}" destId="{5697FB09-AE83-4D76-A8D2-5AC9637EDC4F}" srcOrd="0" destOrd="3" presId="urn:microsoft.com/office/officeart/2005/8/layout/list1"/>
    <dgm:cxn modelId="{545D3B61-0D83-4DA2-A2E2-9463587F74E0}" type="presOf" srcId="{32B9CAF6-3D16-4928-AB9D-3E7D30DA2398}" destId="{ECD85C4D-DF87-4BE3-8047-7AE20A211B68}" srcOrd="0" destOrd="1" presId="urn:microsoft.com/office/officeart/2005/8/layout/list1"/>
    <dgm:cxn modelId="{CE587241-1C80-4512-9110-D7DD2E07C676}" type="presOf" srcId="{E4250D52-E091-4F73-B51E-50041DCFB96C}" destId="{ECD85C4D-DF87-4BE3-8047-7AE20A211B68}" srcOrd="0" destOrd="0" presId="urn:microsoft.com/office/officeart/2005/8/layout/list1"/>
    <dgm:cxn modelId="{9CF8E04B-EB1B-4BDA-B001-69EC15C2FED6}" type="presOf" srcId="{3780BA40-3C27-4928-A2AA-B90358FE38B4}" destId="{2B6D319E-0C60-46EF-8AB5-C7633834C60C}" srcOrd="1" destOrd="0" presId="urn:microsoft.com/office/officeart/2005/8/layout/list1"/>
    <dgm:cxn modelId="{28911D52-3784-4842-9094-0DAD12F3D581}" srcId="{0891781C-2E3A-443C-AB5E-261D4E564F95}" destId="{3780BA40-3C27-4928-A2AA-B90358FE38B4}" srcOrd="0" destOrd="0" parTransId="{1E99957F-3015-4803-95DA-FD1F0C87101A}" sibTransId="{E723782B-A875-4C38-86BF-0A8B12CEFBC7}"/>
    <dgm:cxn modelId="{D579A052-3BDA-4E4C-BA3E-B489C52FC4E0}" srcId="{98339BDF-4644-4420-98CB-CB326D4F7C3D}" destId="{A1949FC2-6505-4960-8EAF-F45EEF038EE1}" srcOrd="0" destOrd="0" parTransId="{BCABD873-2AB0-4720-8B62-2409168BCA20}" sibTransId="{D8FB1834-A0BA-4CC8-99B3-A5C9ECF6268A}"/>
    <dgm:cxn modelId="{F4BE4D78-CE2E-49E0-BF1B-E03ACF903E3A}" srcId="{98339BDF-4644-4420-98CB-CB326D4F7C3D}" destId="{BCFCF076-495C-4E47-A603-750F3D5D9E85}" srcOrd="1" destOrd="0" parTransId="{1108E394-2915-4FEE-9867-EA22A91AF284}" sibTransId="{A05BF4DE-EF01-4011-8905-3447E7CAD9C8}"/>
    <dgm:cxn modelId="{CC1AF886-90AD-46D4-AE7D-3E72C9E36BA7}" type="presOf" srcId="{98339BDF-4644-4420-98CB-CB326D4F7C3D}" destId="{53B049C3-0908-4697-AEE3-F2E75C578BDF}" srcOrd="0" destOrd="0" presId="urn:microsoft.com/office/officeart/2005/8/layout/list1"/>
    <dgm:cxn modelId="{38E6FD94-1BFC-432F-8895-E391A1AB21B7}" type="presOf" srcId="{3780BA40-3C27-4928-A2AA-B90358FE38B4}" destId="{05F92B98-22BF-426A-836D-AF61DC53D30B}" srcOrd="0" destOrd="0" presId="urn:microsoft.com/office/officeart/2005/8/layout/list1"/>
    <dgm:cxn modelId="{12FD17AA-7C5B-40E3-8D6D-93C058F05D57}" srcId="{98339BDF-4644-4420-98CB-CB326D4F7C3D}" destId="{B46983D7-5AF4-4FA2-A8E3-921772C00D5B}" srcOrd="2" destOrd="0" parTransId="{898A6D8D-D55C-457C-9A87-1AE2315F656C}" sibTransId="{68D64438-20FA-49B2-8C22-A4F417F5ACFC}"/>
    <dgm:cxn modelId="{68CF5CAE-00A7-47A5-B0BA-4FBD4CBE666D}" type="presOf" srcId="{A1949FC2-6505-4960-8EAF-F45EEF038EE1}" destId="{5697FB09-AE83-4D76-A8D2-5AC9637EDC4F}" srcOrd="0" destOrd="0" presId="urn:microsoft.com/office/officeart/2005/8/layout/list1"/>
    <dgm:cxn modelId="{418A15BC-45EE-43AB-88C2-D5C65186A3B9}" type="presOf" srcId="{0891781C-2E3A-443C-AB5E-261D4E564F95}" destId="{A73462BE-FA88-4B4A-B673-21C374E04DB2}" srcOrd="0" destOrd="0" presId="urn:microsoft.com/office/officeart/2005/8/layout/list1"/>
    <dgm:cxn modelId="{0E9573D1-0770-41C0-A746-F5A10C68DDB6}" srcId="{0891781C-2E3A-443C-AB5E-261D4E564F95}" destId="{98339BDF-4644-4420-98CB-CB326D4F7C3D}" srcOrd="1" destOrd="0" parTransId="{85EFE04D-D6D8-4108-9BDC-3AA1EBAB0C6F}" sibTransId="{5610D5B2-6BD9-4901-A47D-A8E0FED7EB7D}"/>
    <dgm:cxn modelId="{65D86DD8-FE60-40E7-BEDE-179C5FC5DE15}" srcId="{3780BA40-3C27-4928-A2AA-B90358FE38B4}" destId="{32B9CAF6-3D16-4928-AB9D-3E7D30DA2398}" srcOrd="1" destOrd="0" parTransId="{37C8CE0B-0D72-497B-AB2E-3C1F1B5118D8}" sibTransId="{C5F14AC1-C095-4B31-8E15-51C4C02FA626}"/>
    <dgm:cxn modelId="{D2B77BDC-3BDC-4C43-91CE-BEAE5B6FB592}" type="presOf" srcId="{98339BDF-4644-4420-98CB-CB326D4F7C3D}" destId="{26C9275B-E23B-416E-B1BD-0574665EA0EE}" srcOrd="1" destOrd="0" presId="urn:microsoft.com/office/officeart/2005/8/layout/list1"/>
    <dgm:cxn modelId="{186677E2-6811-4148-9EE4-4FE889DE9F48}" type="presOf" srcId="{BCFCF076-495C-4E47-A603-750F3D5D9E85}" destId="{5697FB09-AE83-4D76-A8D2-5AC9637EDC4F}" srcOrd="0" destOrd="1" presId="urn:microsoft.com/office/officeart/2005/8/layout/list1"/>
    <dgm:cxn modelId="{D39DEC91-2B81-4F12-ACB0-26D4B8F57B9A}" type="presParOf" srcId="{A73462BE-FA88-4B4A-B673-21C374E04DB2}" destId="{D172DB66-409D-4A8D-8DCF-5B0A0D302F7F}" srcOrd="0" destOrd="0" presId="urn:microsoft.com/office/officeart/2005/8/layout/list1"/>
    <dgm:cxn modelId="{2D148171-D31E-414C-A668-D4902CA7E58D}" type="presParOf" srcId="{D172DB66-409D-4A8D-8DCF-5B0A0D302F7F}" destId="{05F92B98-22BF-426A-836D-AF61DC53D30B}" srcOrd="0" destOrd="0" presId="urn:microsoft.com/office/officeart/2005/8/layout/list1"/>
    <dgm:cxn modelId="{F7A1C706-5A83-4B25-9317-6140556EAD62}" type="presParOf" srcId="{D172DB66-409D-4A8D-8DCF-5B0A0D302F7F}" destId="{2B6D319E-0C60-46EF-8AB5-C7633834C60C}" srcOrd="1" destOrd="0" presId="urn:microsoft.com/office/officeart/2005/8/layout/list1"/>
    <dgm:cxn modelId="{0A5150F3-AB2D-44D8-BE5A-E26139927C1C}" type="presParOf" srcId="{A73462BE-FA88-4B4A-B673-21C374E04DB2}" destId="{7B9EC099-F39C-4EA5-A6D1-8487D65A1E5C}" srcOrd="1" destOrd="0" presId="urn:microsoft.com/office/officeart/2005/8/layout/list1"/>
    <dgm:cxn modelId="{2D6C9398-C221-4DD6-9F41-AC7A0A5F0ED1}" type="presParOf" srcId="{A73462BE-FA88-4B4A-B673-21C374E04DB2}" destId="{ECD85C4D-DF87-4BE3-8047-7AE20A211B68}" srcOrd="2" destOrd="0" presId="urn:microsoft.com/office/officeart/2005/8/layout/list1"/>
    <dgm:cxn modelId="{4D9AA0D0-2F71-4636-816D-373B0756B5A7}" type="presParOf" srcId="{A73462BE-FA88-4B4A-B673-21C374E04DB2}" destId="{7432390E-C97A-477C-9D53-DD1A756FFD9D}" srcOrd="3" destOrd="0" presId="urn:microsoft.com/office/officeart/2005/8/layout/list1"/>
    <dgm:cxn modelId="{8A48C003-E328-4F95-9B76-B553CFA187C1}" type="presParOf" srcId="{A73462BE-FA88-4B4A-B673-21C374E04DB2}" destId="{9E2CE76A-6800-4B9D-A6E1-A310E43B851D}" srcOrd="4" destOrd="0" presId="urn:microsoft.com/office/officeart/2005/8/layout/list1"/>
    <dgm:cxn modelId="{54BFFCCD-92D2-4F1A-8599-809C6A114E4F}" type="presParOf" srcId="{9E2CE76A-6800-4B9D-A6E1-A310E43B851D}" destId="{53B049C3-0908-4697-AEE3-F2E75C578BDF}" srcOrd="0" destOrd="0" presId="urn:microsoft.com/office/officeart/2005/8/layout/list1"/>
    <dgm:cxn modelId="{221EF136-E14B-4A6E-B052-D6E72F4E7EC0}" type="presParOf" srcId="{9E2CE76A-6800-4B9D-A6E1-A310E43B851D}" destId="{26C9275B-E23B-416E-B1BD-0574665EA0EE}" srcOrd="1" destOrd="0" presId="urn:microsoft.com/office/officeart/2005/8/layout/list1"/>
    <dgm:cxn modelId="{27DC9F8C-8791-4AA9-A958-D7130C1F2620}" type="presParOf" srcId="{A73462BE-FA88-4B4A-B673-21C374E04DB2}" destId="{82F85625-F55F-4AFB-80C0-9F3F87B5A477}" srcOrd="5" destOrd="0" presId="urn:microsoft.com/office/officeart/2005/8/layout/list1"/>
    <dgm:cxn modelId="{E29BF635-E80D-4A86-9D1D-2790A5936DEB}" type="presParOf" srcId="{A73462BE-FA88-4B4A-B673-21C374E04DB2}" destId="{5697FB09-AE83-4D76-A8D2-5AC9637EDC4F}"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FE81EE-B3F5-4FE0-93E6-744A1C227F20}">
      <dsp:nvSpPr>
        <dsp:cNvPr id="0" name=""/>
        <dsp:cNvSpPr/>
      </dsp:nvSpPr>
      <dsp:spPr>
        <a:xfrm>
          <a:off x="243576" y="2045297"/>
          <a:ext cx="1238635" cy="527142"/>
        </a:xfrm>
        <a:prstGeom prst="homePlate">
          <a:avLst>
            <a:gd name="adj" fmla="val 4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488950">
            <a:lnSpc>
              <a:spcPct val="90000"/>
            </a:lnSpc>
            <a:spcBef>
              <a:spcPct val="0"/>
            </a:spcBef>
            <a:spcAft>
              <a:spcPct val="35000"/>
            </a:spcAft>
            <a:buNone/>
          </a:pPr>
          <a:r>
            <a:rPr lang="en-US" sz="1100" kern="1200"/>
            <a:t>1950’s</a:t>
          </a:r>
        </a:p>
      </dsp:txBody>
      <dsp:txXfrm>
        <a:off x="243576" y="2045297"/>
        <a:ext cx="1133207" cy="527142"/>
      </dsp:txXfrm>
    </dsp:sp>
    <dsp:sp modelId="{1835FE54-9526-4DC9-B86C-D8DE99BAE583}">
      <dsp:nvSpPr>
        <dsp:cNvPr id="0" name=""/>
        <dsp:cNvSpPr/>
      </dsp:nvSpPr>
      <dsp:spPr>
        <a:xfrm>
          <a:off x="2730" y="40309"/>
          <a:ext cx="1720326" cy="14057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7790" rIns="0" bIns="97790" numCol="1" spcCol="1270" anchor="b" anchorCtr="1">
          <a:noAutofit/>
        </a:bodyPr>
        <a:lstStyle/>
        <a:p>
          <a:pPr marL="0" lvl="0" indent="0" algn="ctr" defTabSz="488950">
            <a:lnSpc>
              <a:spcPct val="90000"/>
            </a:lnSpc>
            <a:spcBef>
              <a:spcPct val="0"/>
            </a:spcBef>
            <a:spcAft>
              <a:spcPct val="35000"/>
            </a:spcAft>
            <a:buNone/>
          </a:pPr>
          <a:r>
            <a:rPr lang="en-US" sz="1100" b="1" kern="1200" dirty="0"/>
            <a:t>Begins in the 1950’s</a:t>
          </a:r>
          <a:r>
            <a:rPr lang="en-US" sz="1100" kern="1200" dirty="0"/>
            <a:t>, mostly US and Britain.  Main Figures, Alan Turing (Turing Test), John McCarthy Dartmouth Conference (Artificial Intelligence name is coined), Marvin Minsky</a:t>
          </a:r>
        </a:p>
      </dsp:txBody>
      <dsp:txXfrm>
        <a:off x="2730" y="40309"/>
        <a:ext cx="1720326" cy="1405713"/>
      </dsp:txXfrm>
    </dsp:sp>
    <dsp:sp modelId="{EDADAE50-D031-49F9-8F85-C3702AEE421F}">
      <dsp:nvSpPr>
        <dsp:cNvPr id="0" name=""/>
        <dsp:cNvSpPr/>
      </dsp:nvSpPr>
      <dsp:spPr>
        <a:xfrm rot="534438">
          <a:off x="1480095" y="2336039"/>
          <a:ext cx="350951" cy="0"/>
        </a:xfrm>
        <a:custGeom>
          <a:avLst/>
          <a:gdLst/>
          <a:ahLst/>
          <a:cxnLst/>
          <a:rect l="0" t="0" r="0" b="0"/>
          <a:pathLst>
            <a:path>
              <a:moveTo>
                <a:pt x="0" y="0"/>
              </a:moveTo>
              <a:lnTo>
                <a:pt x="350951" y="0"/>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FDEFF83-36B0-4E60-A9C9-42F09B45F3B9}">
      <dsp:nvSpPr>
        <dsp:cNvPr id="0" name=""/>
        <dsp:cNvSpPr/>
      </dsp:nvSpPr>
      <dsp:spPr>
        <a:xfrm>
          <a:off x="862894" y="1582675"/>
          <a:ext cx="0" cy="439285"/>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783A5401-BACD-4B63-B561-197825EC2332}">
      <dsp:nvSpPr>
        <dsp:cNvPr id="0" name=""/>
        <dsp:cNvSpPr/>
      </dsp:nvSpPr>
      <dsp:spPr>
        <a:xfrm>
          <a:off x="654741" y="1482088"/>
          <a:ext cx="416304" cy="8785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3F3F52-9A27-4C8B-82BC-AE7058C8BA22}">
      <dsp:nvSpPr>
        <dsp:cNvPr id="0" name=""/>
        <dsp:cNvSpPr/>
      </dsp:nvSpPr>
      <dsp:spPr>
        <a:xfrm>
          <a:off x="1828931" y="2042985"/>
          <a:ext cx="950238" cy="640448"/>
        </a:xfrm>
        <a:prstGeom prst="hexagon">
          <a:avLst>
            <a:gd name="adj" fmla="val 40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488950">
            <a:lnSpc>
              <a:spcPct val="90000"/>
            </a:lnSpc>
            <a:spcBef>
              <a:spcPct val="0"/>
            </a:spcBef>
            <a:spcAft>
              <a:spcPct val="35000"/>
            </a:spcAft>
            <a:buNone/>
          </a:pPr>
          <a:r>
            <a:rPr lang="en-US" sz="1100" kern="1200" dirty="0"/>
            <a:t>1960’s</a:t>
          </a:r>
        </a:p>
      </dsp:txBody>
      <dsp:txXfrm>
        <a:off x="1996614" y="2156001"/>
        <a:ext cx="614872" cy="414416"/>
      </dsp:txXfrm>
    </dsp:sp>
    <dsp:sp modelId="{6930CB32-AE4A-48C2-AF1F-AB2EA1F2127A}">
      <dsp:nvSpPr>
        <dsp:cNvPr id="0" name=""/>
        <dsp:cNvSpPr/>
      </dsp:nvSpPr>
      <dsp:spPr>
        <a:xfrm>
          <a:off x="1644162" y="3074981"/>
          <a:ext cx="1319776" cy="17078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7790" rIns="0" bIns="97790" numCol="1" spcCol="1270" anchor="t" anchorCtr="1">
          <a:noAutofit/>
        </a:bodyPr>
        <a:lstStyle/>
        <a:p>
          <a:pPr marL="0" lvl="0" indent="0" algn="ctr" defTabSz="488950">
            <a:lnSpc>
              <a:spcPct val="90000"/>
            </a:lnSpc>
            <a:spcBef>
              <a:spcPct val="0"/>
            </a:spcBef>
            <a:spcAft>
              <a:spcPct val="35000"/>
            </a:spcAft>
            <a:buNone/>
          </a:pPr>
          <a:r>
            <a:rPr lang="en-US" sz="1100" b="1" kern="1200" dirty="0"/>
            <a:t>Continues in 1960’s </a:t>
          </a:r>
          <a:r>
            <a:rPr lang="en-US" sz="1100" kern="1200" dirty="0"/>
            <a:t>Josef </a:t>
          </a:r>
          <a:r>
            <a:rPr lang="en-US" sz="1100" kern="1200" dirty="0" err="1"/>
            <a:t>Weizenbaum</a:t>
          </a:r>
          <a:r>
            <a:rPr lang="en-US" sz="1100" kern="1200" dirty="0"/>
            <a:t> (Eliza, First Chatbot), Marvin Minsky, Neural Nets Introduced (processing power issues)</a:t>
          </a:r>
        </a:p>
      </dsp:txBody>
      <dsp:txXfrm>
        <a:off x="1644162" y="3074981"/>
        <a:ext cx="1319776" cy="1707861"/>
      </dsp:txXfrm>
    </dsp:sp>
    <dsp:sp modelId="{C001FF19-528D-4B6E-BD94-CD08CD20E6A9}">
      <dsp:nvSpPr>
        <dsp:cNvPr id="0" name=""/>
        <dsp:cNvSpPr/>
      </dsp:nvSpPr>
      <dsp:spPr>
        <a:xfrm rot="16170">
          <a:off x="2779167" y="2364275"/>
          <a:ext cx="453496" cy="0"/>
        </a:xfrm>
        <a:custGeom>
          <a:avLst/>
          <a:gdLst/>
          <a:ahLst/>
          <a:cxnLst/>
          <a:rect l="0" t="0" r="0" b="0"/>
          <a:pathLst>
            <a:path>
              <a:moveTo>
                <a:pt x="0" y="0"/>
              </a:moveTo>
              <a:lnTo>
                <a:pt x="453496" y="0"/>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067CFEA-E2D8-42A4-B9D5-B59E627AE077}">
      <dsp:nvSpPr>
        <dsp:cNvPr id="0" name=""/>
        <dsp:cNvSpPr/>
      </dsp:nvSpPr>
      <dsp:spPr>
        <a:xfrm>
          <a:off x="2304050" y="2602906"/>
          <a:ext cx="0" cy="533706"/>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8B713494-9B1B-4EF4-BB1A-D0EF5613D6E4}">
      <dsp:nvSpPr>
        <dsp:cNvPr id="0" name=""/>
        <dsp:cNvSpPr/>
      </dsp:nvSpPr>
      <dsp:spPr>
        <a:xfrm>
          <a:off x="2144363" y="3092689"/>
          <a:ext cx="319374" cy="10674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989B194-5A7C-4D29-8B47-B6FC8755E124}">
      <dsp:nvSpPr>
        <dsp:cNvPr id="0" name=""/>
        <dsp:cNvSpPr/>
      </dsp:nvSpPr>
      <dsp:spPr>
        <a:xfrm>
          <a:off x="3232661" y="2090735"/>
          <a:ext cx="955302" cy="549213"/>
        </a:xfrm>
        <a:prstGeom prst="hexagon">
          <a:avLst>
            <a:gd name="adj" fmla="val 40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488950">
            <a:lnSpc>
              <a:spcPct val="90000"/>
            </a:lnSpc>
            <a:spcBef>
              <a:spcPct val="0"/>
            </a:spcBef>
            <a:spcAft>
              <a:spcPct val="35000"/>
            </a:spcAft>
            <a:buNone/>
          </a:pPr>
          <a:r>
            <a:rPr lang="en-US" sz="1100" kern="1200" dirty="0"/>
            <a:t>1980’s -1990’s</a:t>
          </a:r>
        </a:p>
      </dsp:txBody>
      <dsp:txXfrm>
        <a:off x="3385498" y="2178603"/>
        <a:ext cx="649628" cy="373477"/>
      </dsp:txXfrm>
    </dsp:sp>
    <dsp:sp modelId="{A83C135C-B867-41BC-A388-A0FD71096C7B}">
      <dsp:nvSpPr>
        <dsp:cNvPr id="0" name=""/>
        <dsp:cNvSpPr/>
      </dsp:nvSpPr>
      <dsp:spPr>
        <a:xfrm>
          <a:off x="3046908" y="67354"/>
          <a:ext cx="1326809" cy="14645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7790" rIns="0" bIns="97790" numCol="1" spcCol="1270" anchor="b" anchorCtr="1">
          <a:noAutofit/>
        </a:bodyPr>
        <a:lstStyle/>
        <a:p>
          <a:pPr marL="0" lvl="0" indent="0" algn="ctr" defTabSz="488950">
            <a:lnSpc>
              <a:spcPct val="90000"/>
            </a:lnSpc>
            <a:spcBef>
              <a:spcPct val="0"/>
            </a:spcBef>
            <a:spcAft>
              <a:spcPct val="35000"/>
            </a:spcAft>
            <a:buNone/>
          </a:pPr>
          <a:r>
            <a:rPr lang="en-US" sz="1100" b="1" kern="1200" dirty="0"/>
            <a:t>AI winter</a:t>
          </a:r>
          <a:r>
            <a:rPr lang="en-US" sz="1100" kern="1200" dirty="0"/>
            <a:t>, Expert Systems, IBM’s Deep Blue (1997) beats Kasparov in Chess</a:t>
          </a:r>
        </a:p>
      </dsp:txBody>
      <dsp:txXfrm>
        <a:off x="3046908" y="67354"/>
        <a:ext cx="1326809" cy="1464569"/>
      </dsp:txXfrm>
    </dsp:sp>
    <dsp:sp modelId="{BE3966E9-7638-4790-BA81-6421261946BD}">
      <dsp:nvSpPr>
        <dsp:cNvPr id="0" name=""/>
        <dsp:cNvSpPr/>
      </dsp:nvSpPr>
      <dsp:spPr>
        <a:xfrm rot="20663202">
          <a:off x="4181261" y="2316454"/>
          <a:ext cx="363285" cy="0"/>
        </a:xfrm>
        <a:custGeom>
          <a:avLst/>
          <a:gdLst/>
          <a:ahLst/>
          <a:cxnLst/>
          <a:rect l="0" t="0" r="0" b="0"/>
          <a:pathLst>
            <a:path>
              <a:moveTo>
                <a:pt x="0" y="0"/>
              </a:moveTo>
              <a:lnTo>
                <a:pt x="363285" y="0"/>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17EE9D5-E6B1-4906-B5F2-D8BD9DB3F6C1}">
      <dsp:nvSpPr>
        <dsp:cNvPr id="0" name=""/>
        <dsp:cNvSpPr/>
      </dsp:nvSpPr>
      <dsp:spPr>
        <a:xfrm>
          <a:off x="3710313" y="1629952"/>
          <a:ext cx="0" cy="457678"/>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80B1000C-9CDD-474B-9A49-4F72743D06C2}">
      <dsp:nvSpPr>
        <dsp:cNvPr id="0" name=""/>
        <dsp:cNvSpPr/>
      </dsp:nvSpPr>
      <dsp:spPr>
        <a:xfrm>
          <a:off x="3549774" y="1536722"/>
          <a:ext cx="321076" cy="9153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4308BEE-FBB5-473F-A32A-EC8B3F8086A0}">
      <dsp:nvSpPr>
        <dsp:cNvPr id="0" name=""/>
        <dsp:cNvSpPr/>
      </dsp:nvSpPr>
      <dsp:spPr>
        <a:xfrm>
          <a:off x="4537844" y="2028173"/>
          <a:ext cx="878904" cy="478784"/>
        </a:xfrm>
        <a:prstGeom prst="hexagon">
          <a:avLst>
            <a:gd name="adj" fmla="val 40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488950">
            <a:lnSpc>
              <a:spcPct val="90000"/>
            </a:lnSpc>
            <a:spcBef>
              <a:spcPct val="0"/>
            </a:spcBef>
            <a:spcAft>
              <a:spcPct val="35000"/>
            </a:spcAft>
            <a:buNone/>
          </a:pPr>
          <a:r>
            <a:rPr lang="en-US" sz="1100" kern="1200" dirty="0"/>
            <a:t>2000’s</a:t>
          </a:r>
        </a:p>
      </dsp:txBody>
      <dsp:txXfrm>
        <a:off x="4674924" y="2102847"/>
        <a:ext cx="604744" cy="329436"/>
      </dsp:txXfrm>
    </dsp:sp>
    <dsp:sp modelId="{0AADC0DF-066B-4024-AE10-51BEB1988852}">
      <dsp:nvSpPr>
        <dsp:cNvPr id="0" name=""/>
        <dsp:cNvSpPr/>
      </dsp:nvSpPr>
      <dsp:spPr>
        <a:xfrm>
          <a:off x="4366946" y="3194889"/>
          <a:ext cx="1220700" cy="12767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7790" rIns="0" bIns="97790" numCol="1" spcCol="1270" anchor="t" anchorCtr="1">
          <a:noAutofit/>
        </a:bodyPr>
        <a:lstStyle/>
        <a:p>
          <a:pPr marL="0" lvl="0" indent="0" algn="ctr" defTabSz="488950">
            <a:lnSpc>
              <a:spcPct val="90000"/>
            </a:lnSpc>
            <a:spcBef>
              <a:spcPct val="0"/>
            </a:spcBef>
            <a:spcAft>
              <a:spcPct val="35000"/>
            </a:spcAft>
            <a:buNone/>
          </a:pPr>
          <a:r>
            <a:rPr lang="en-US" sz="1100" kern="1200" dirty="0"/>
            <a:t>(</a:t>
          </a:r>
          <a:r>
            <a:rPr lang="en-US" sz="1100" b="1" kern="1200" dirty="0"/>
            <a:t>Geoffrey Hinton</a:t>
          </a:r>
          <a:r>
            <a:rPr lang="en-US" sz="1100" kern="1200" dirty="0"/>
            <a:t>, U Toronto), Push Singh (MIT), Chris </a:t>
          </a:r>
          <a:r>
            <a:rPr lang="en-US" sz="1100" kern="1200" dirty="0" err="1"/>
            <a:t>Mckinstry</a:t>
          </a:r>
          <a:r>
            <a:rPr lang="en-US" sz="1100" kern="1200" dirty="0"/>
            <a:t>, Deb Roy (Waterloo, MIT, Early Voice Recognition)</a:t>
          </a:r>
        </a:p>
      </dsp:txBody>
      <dsp:txXfrm>
        <a:off x="4366946" y="3194889"/>
        <a:ext cx="1220700" cy="1276759"/>
      </dsp:txXfrm>
    </dsp:sp>
    <dsp:sp modelId="{98476481-0708-49DC-8CE9-036E20FCAD14}">
      <dsp:nvSpPr>
        <dsp:cNvPr id="0" name=""/>
        <dsp:cNvSpPr/>
      </dsp:nvSpPr>
      <dsp:spPr>
        <a:xfrm rot="933258">
          <a:off x="5409312" y="2322016"/>
          <a:ext cx="406112" cy="0"/>
        </a:xfrm>
        <a:custGeom>
          <a:avLst/>
          <a:gdLst/>
          <a:ahLst/>
          <a:cxnLst/>
          <a:rect l="0" t="0" r="0" b="0"/>
          <a:pathLst>
            <a:path>
              <a:moveTo>
                <a:pt x="0" y="0"/>
              </a:moveTo>
              <a:lnTo>
                <a:pt x="406112" y="0"/>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35182A9-0CD4-43EB-8E89-B58A423DC79B}">
      <dsp:nvSpPr>
        <dsp:cNvPr id="0" name=""/>
        <dsp:cNvSpPr/>
      </dsp:nvSpPr>
      <dsp:spPr>
        <a:xfrm>
          <a:off x="4977296" y="2574623"/>
          <a:ext cx="0" cy="398987"/>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F86AF4F3-8F12-4235-A13A-6487D99BA9AD}">
      <dsp:nvSpPr>
        <dsp:cNvPr id="0" name=""/>
        <dsp:cNvSpPr/>
      </dsp:nvSpPr>
      <dsp:spPr>
        <a:xfrm>
          <a:off x="4829597" y="3010519"/>
          <a:ext cx="295399" cy="7979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8CF2BC1-F866-464D-BF84-659255647E3E}">
      <dsp:nvSpPr>
        <dsp:cNvPr id="0" name=""/>
        <dsp:cNvSpPr/>
      </dsp:nvSpPr>
      <dsp:spPr>
        <a:xfrm rot="10800000">
          <a:off x="5807988" y="2107396"/>
          <a:ext cx="1205677" cy="538139"/>
        </a:xfrm>
        <a:prstGeom prst="homePlate">
          <a:avLst>
            <a:gd name="adj" fmla="val 4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488950">
            <a:lnSpc>
              <a:spcPct val="90000"/>
            </a:lnSpc>
            <a:spcBef>
              <a:spcPct val="0"/>
            </a:spcBef>
            <a:spcAft>
              <a:spcPct val="35000"/>
            </a:spcAft>
            <a:buNone/>
          </a:pPr>
          <a:r>
            <a:rPr lang="en-US" sz="1100" kern="1200"/>
            <a:t>2010’s</a:t>
          </a:r>
        </a:p>
      </dsp:txBody>
      <dsp:txXfrm rot="10800000">
        <a:off x="5915616" y="2107396"/>
        <a:ext cx="1098049" cy="538139"/>
      </dsp:txXfrm>
    </dsp:sp>
    <dsp:sp modelId="{CC6CD119-5EDC-434E-A831-FBAB727A64B7}">
      <dsp:nvSpPr>
        <dsp:cNvPr id="0" name=""/>
        <dsp:cNvSpPr/>
      </dsp:nvSpPr>
      <dsp:spPr>
        <a:xfrm>
          <a:off x="5573550" y="93243"/>
          <a:ext cx="1674552" cy="14350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7790" rIns="0" bIns="97790" numCol="1" spcCol="1270" anchor="b" anchorCtr="1">
          <a:noAutofit/>
        </a:bodyPr>
        <a:lstStyle/>
        <a:p>
          <a:pPr marL="0" lvl="0" indent="0" algn="ctr" defTabSz="488950">
            <a:lnSpc>
              <a:spcPct val="90000"/>
            </a:lnSpc>
            <a:spcBef>
              <a:spcPct val="0"/>
            </a:spcBef>
            <a:spcAft>
              <a:spcPct val="35000"/>
            </a:spcAft>
            <a:buNone/>
          </a:pPr>
          <a:r>
            <a:rPr lang="en-US" sz="1100" kern="1200" dirty="0"/>
            <a:t>Deep Learning/Neural Net Renaissance Ilya </a:t>
          </a:r>
          <a:r>
            <a:rPr lang="en-US" sz="1100" kern="1200" dirty="0" err="1"/>
            <a:t>Sutskevar</a:t>
          </a:r>
          <a:r>
            <a:rPr lang="en-US" sz="1100" kern="1200" dirty="0"/>
            <a:t> (U Toronto, </a:t>
          </a:r>
          <a:r>
            <a:rPr lang="en-US" sz="1100" kern="1200" dirty="0" err="1"/>
            <a:t>AlexNet</a:t>
          </a:r>
          <a:r>
            <a:rPr lang="en-US" sz="1100" kern="1200" dirty="0"/>
            <a:t>, Images), Yoshua </a:t>
          </a:r>
          <a:r>
            <a:rPr lang="en-US" sz="1100" kern="1200" dirty="0" err="1"/>
            <a:t>Benjio</a:t>
          </a:r>
          <a:r>
            <a:rPr lang="en-US" sz="1100" kern="1200" dirty="0"/>
            <a:t>, Yann </a:t>
          </a:r>
          <a:r>
            <a:rPr lang="en-US" sz="1100" kern="1200" dirty="0" err="1"/>
            <a:t>LeCun</a:t>
          </a:r>
          <a:r>
            <a:rPr lang="en-US" sz="1100" kern="1200" dirty="0"/>
            <a:t> (Meta) Google Deep Mind (</a:t>
          </a:r>
          <a:r>
            <a:rPr lang="en-US" sz="1100" kern="1200" dirty="0" err="1"/>
            <a:t>Demis</a:t>
          </a:r>
          <a:r>
            <a:rPr lang="en-US" sz="1100" kern="1200" dirty="0"/>
            <a:t> Hassabis, Cambridge, UC London, AlphaGo Beats Lee Sedol, S. Korea Go)</a:t>
          </a:r>
        </a:p>
      </dsp:txBody>
      <dsp:txXfrm>
        <a:off x="5573550" y="93243"/>
        <a:ext cx="1674552" cy="1435038"/>
      </dsp:txXfrm>
    </dsp:sp>
    <dsp:sp modelId="{D3B2ABDE-8DE7-4311-8195-CF10CD556A9A}">
      <dsp:nvSpPr>
        <dsp:cNvPr id="0" name=""/>
        <dsp:cNvSpPr/>
      </dsp:nvSpPr>
      <dsp:spPr>
        <a:xfrm>
          <a:off x="6410827" y="1645690"/>
          <a:ext cx="0" cy="448449"/>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B80C0C8F-E8B9-4E0C-830D-DF483F384B67}">
      <dsp:nvSpPr>
        <dsp:cNvPr id="0" name=""/>
        <dsp:cNvSpPr/>
      </dsp:nvSpPr>
      <dsp:spPr>
        <a:xfrm>
          <a:off x="6208213" y="1548769"/>
          <a:ext cx="405227" cy="8968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D85C4D-DF87-4BE3-8047-7AE20A211B68}">
      <dsp:nvSpPr>
        <dsp:cNvPr id="0" name=""/>
        <dsp:cNvSpPr/>
      </dsp:nvSpPr>
      <dsp:spPr>
        <a:xfrm>
          <a:off x="0" y="623408"/>
          <a:ext cx="5457757" cy="1711237"/>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3583" tIns="853948" rIns="423583"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RESEARCH DATA REPOSITORY</a:t>
          </a:r>
        </a:p>
        <a:p>
          <a:pPr marL="171450" lvl="1" indent="-171450" algn="l" defTabSz="800100">
            <a:lnSpc>
              <a:spcPct val="90000"/>
            </a:lnSpc>
            <a:spcBef>
              <a:spcPct val="0"/>
            </a:spcBef>
            <a:spcAft>
              <a:spcPct val="15000"/>
            </a:spcAft>
            <a:buChar char="•"/>
          </a:pPr>
          <a:r>
            <a:rPr lang="en-US" sz="1800" kern="1200" dirty="0"/>
            <a:t>DIGITAL COLLECTIONS REPOSITORY</a:t>
          </a:r>
          <a:br>
            <a:rPr lang="en-US" sz="1100" kern="1200" dirty="0"/>
          </a:br>
          <a:endParaRPr lang="en-US" sz="1100" kern="1200" dirty="0"/>
        </a:p>
      </dsp:txBody>
      <dsp:txXfrm>
        <a:off x="0" y="623408"/>
        <a:ext cx="5457757" cy="1711237"/>
      </dsp:txXfrm>
    </dsp:sp>
    <dsp:sp modelId="{2B6D319E-0C60-46EF-8AB5-C7633834C60C}">
      <dsp:nvSpPr>
        <dsp:cNvPr id="0" name=""/>
        <dsp:cNvSpPr/>
      </dsp:nvSpPr>
      <dsp:spPr>
        <a:xfrm>
          <a:off x="272887" y="18248"/>
          <a:ext cx="3820429" cy="12103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403" tIns="0" rIns="144403" bIns="0" numCol="1" spcCol="1270" anchor="ctr" anchorCtr="0">
          <a:noAutofit/>
        </a:bodyPr>
        <a:lstStyle/>
        <a:p>
          <a:pPr marL="0" lvl="0" indent="0" algn="ctr" defTabSz="977900">
            <a:lnSpc>
              <a:spcPct val="90000"/>
            </a:lnSpc>
            <a:spcBef>
              <a:spcPct val="0"/>
            </a:spcBef>
            <a:spcAft>
              <a:spcPct val="35000"/>
            </a:spcAft>
            <a:buNone/>
          </a:pPr>
          <a:r>
            <a:rPr lang="en-US" sz="2200" b="1" kern="1200" dirty="0"/>
            <a:t>TWO PRIMARY COMPONENTS</a:t>
          </a:r>
          <a:endParaRPr lang="en-US" sz="2200" kern="1200" dirty="0"/>
        </a:p>
      </dsp:txBody>
      <dsp:txXfrm>
        <a:off x="331970" y="77331"/>
        <a:ext cx="3702263" cy="1092154"/>
      </dsp:txXfrm>
    </dsp:sp>
    <dsp:sp modelId="{5697FB09-AE83-4D76-A8D2-5AC9637EDC4F}">
      <dsp:nvSpPr>
        <dsp:cNvPr id="0" name=""/>
        <dsp:cNvSpPr/>
      </dsp:nvSpPr>
      <dsp:spPr>
        <a:xfrm>
          <a:off x="0" y="3161206"/>
          <a:ext cx="5457757" cy="1840387"/>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3583" tIns="853948" rIns="423583"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t>Electronic Thesis and Dissertation Management System </a:t>
          </a:r>
        </a:p>
        <a:p>
          <a:pPr marL="114300" lvl="1" indent="-114300" algn="l" defTabSz="622300">
            <a:lnSpc>
              <a:spcPct val="90000"/>
            </a:lnSpc>
            <a:spcBef>
              <a:spcPct val="0"/>
            </a:spcBef>
            <a:spcAft>
              <a:spcPct val="15000"/>
            </a:spcAft>
            <a:buChar char="•"/>
          </a:pPr>
          <a:r>
            <a:rPr lang="en-US" sz="1400" kern="1200" dirty="0"/>
            <a:t>Identity Management System</a:t>
          </a:r>
        </a:p>
        <a:p>
          <a:pPr marL="114300" lvl="1" indent="-114300" algn="l" defTabSz="622300">
            <a:lnSpc>
              <a:spcPct val="90000"/>
            </a:lnSpc>
            <a:spcBef>
              <a:spcPct val="0"/>
            </a:spcBef>
            <a:spcAft>
              <a:spcPct val="15000"/>
            </a:spcAft>
            <a:buChar char="•"/>
          </a:pPr>
          <a:r>
            <a:rPr lang="en-US" sz="1400" kern="1200" dirty="0"/>
            <a:t>Open Academic Journal Software</a:t>
          </a:r>
        </a:p>
        <a:p>
          <a:pPr marL="114300" lvl="1" indent="-114300" algn="l" defTabSz="622300">
            <a:lnSpc>
              <a:spcPct val="90000"/>
            </a:lnSpc>
            <a:spcBef>
              <a:spcPct val="0"/>
            </a:spcBef>
            <a:spcAft>
              <a:spcPct val="15000"/>
            </a:spcAft>
            <a:buChar char="•"/>
          </a:pPr>
          <a:r>
            <a:rPr lang="en-US" sz="1400" kern="1200" dirty="0"/>
            <a:t>User Interface/Content Management Software</a:t>
          </a:r>
        </a:p>
      </dsp:txBody>
      <dsp:txXfrm>
        <a:off x="0" y="3161206"/>
        <a:ext cx="5457757" cy="1840387"/>
      </dsp:txXfrm>
    </dsp:sp>
    <dsp:sp modelId="{26C9275B-E23B-416E-B1BD-0574665EA0EE}">
      <dsp:nvSpPr>
        <dsp:cNvPr id="0" name=""/>
        <dsp:cNvSpPr/>
      </dsp:nvSpPr>
      <dsp:spPr>
        <a:xfrm>
          <a:off x="272887" y="2556046"/>
          <a:ext cx="3820429" cy="12103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403" tIns="0" rIns="144403" bIns="0" numCol="1" spcCol="1270" anchor="ctr" anchorCtr="0">
          <a:noAutofit/>
        </a:bodyPr>
        <a:lstStyle/>
        <a:p>
          <a:pPr marL="0" lvl="0" indent="0" algn="ctr" defTabSz="977900">
            <a:lnSpc>
              <a:spcPct val="90000"/>
            </a:lnSpc>
            <a:spcBef>
              <a:spcPct val="0"/>
            </a:spcBef>
            <a:spcAft>
              <a:spcPct val="35000"/>
            </a:spcAft>
            <a:buNone/>
          </a:pPr>
          <a:r>
            <a:rPr lang="en-US" sz="2200" b="1" kern="1200" dirty="0"/>
            <a:t>FOUR TERTIARY COMPONENTS</a:t>
          </a:r>
          <a:br>
            <a:rPr lang="en-US" sz="2200" b="1" kern="1200" dirty="0"/>
          </a:br>
          <a:r>
            <a:rPr lang="en-US" sz="1800" b="0" kern="1200" dirty="0"/>
            <a:t>(Communication)</a:t>
          </a:r>
        </a:p>
      </dsp:txBody>
      <dsp:txXfrm>
        <a:off x="331970" y="2615129"/>
        <a:ext cx="3702263" cy="1092154"/>
      </dsp:txXfrm>
    </dsp:sp>
  </dsp:spTree>
</dsp:drawing>
</file>

<file path=ppt/diagrams/layout1.xml><?xml version="1.0" encoding="utf-8"?>
<dgm:layoutDef xmlns:dgm="http://schemas.openxmlformats.org/drawingml/2006/diagram" xmlns:a="http://schemas.openxmlformats.org/drawingml/2006/main" uniqueId="urn:microsoft.com/office/officeart/2016/7/layout/HexagonTimeline">
  <dgm:title val="Hexagon Timeline"/>
  <dgm:desc val="Use to show a list of events in chronological order. An invisible box contains the description while the date is shown in hexagons, except for the first and last node where the date is shown in a home shape. It can display large amount of text with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1" val="20"/>
      <dgm:constr type="primFontSz" for="des" forName="Childtext1" val="20"/>
      <dgm:constr type="primFontSz" for="des" forName="Childtext1" refType="primFontSz" refFor="des" refForName="Parent1" op="lte"/>
      <dgm:constr type="w" for="ch" forName="composite" refType="w"/>
      <dgm:constr type="h" for="ch" forName="composite" refType="h"/>
      <dgm:constr type="w" for="ch" forName="spaceBetweenRectangles" refType="w" fact="0"/>
      <dgm:constr type="h" for="ch" forName="spaceBetweenRectangles" refType="h" fact="0"/>
      <dgm:constr type="primFontSz" for="des" forName="Parent1" op="equ"/>
      <dgm:constr type="primFontSz" for="des" forName="Childtext1" op="equ"/>
    </dgm:constrLst>
    <dgm:forEach name="nodesForEach" axis="ch" ptType="node">
      <dgm:layoutNode name="composite">
        <dgm:alg type="composite"/>
        <dgm:shape xmlns:r="http://schemas.openxmlformats.org/officeDocument/2006/relationships" r:blip="">
          <dgm:adjLst/>
        </dgm:shape>
        <dgm:choose name="casesForSnakingLogic">
          <dgm:if name="Name7" axis="self" ptType="node" func="posOdd" op="equ" val="1">
            <dgm:constrLst>
              <dgm:constr type="w" for="ch" forName="Parent1" refType="w" fact="0.72"/>
              <dgm:constr type="ctrY" for="ch" forName="Parent1" refType="h" fact="0.5"/>
              <dgm:constr type="h" for="ch" forName="Parent1" refType="h" fact="0.12"/>
              <dgm:constr type="l" for="ch" forName="Parent1" refType="w" fact="0.14"/>
              <dgm:constr type="w" for="ch" forName="Childtext1" refType="w"/>
              <dgm:constr type="h" for="ch" forName="Childtext1" refType="h" fact="0.32"/>
              <dgm:constr type="t" for="ch" forName="Childtext1" refType="h" fact="0"/>
              <dgm:constr type="w" for="ch" forName="ConnectLine"/>
              <dgm:constr type="h" for="ch" forName="ConnectLine" refType="h" fact="0.1"/>
              <dgm:constr type="b" for="ch" forName="ConnectLine" refType="t" refFor="ch" refForName="Parent1"/>
              <dgm:constr type="ctrX" for="ch" forName="ConnectLine" refType="w" fact="0.5"/>
              <dgm:constr type="w" for="ch" forName="ConnectLineEnd" refType="h" fact="0.02"/>
              <dgm:constr type="h" for="ch" forName="ConnectLineEnd" refType="h" fact="0.02"/>
              <dgm:constr type="b" for="ch" forName="ConnectLineEnd" refType="t" refFor="ch" refForName="ConnectLine"/>
              <dgm:constr type="ctrX" for="ch" forName="ConnectLineEnd" refType="ctrX" refFor="ch" refForName="ConnectLine"/>
              <dgm:constr type="w" for="ch" forName="EmptyPane" refType="w"/>
              <dgm:constr type="b" for="ch" forName="EmptyPane" refType="h"/>
              <dgm:constr type="h" for="ch" forName="EmptyPane" refType="h" fact="0.44"/>
            </dgm:constrLst>
          </dgm:if>
          <dgm:else name="Name8">
            <dgm:constrLst>
              <dgm:constr type="w" for="ch" forName="Parent1" refType="w" fact="0.72"/>
              <dgm:constr type="ctrY" for="ch" forName="Parent1" refType="h" fact="0.5"/>
              <dgm:constr type="h" for="ch" forName="Parent1" refType="h" fact="0.12"/>
              <dgm:constr type="l" for="ch" forName="Parent1" refType="w" fact="0.14"/>
              <dgm:constr type="w" for="ch" forName="Childtext1" refType="w"/>
              <dgm:constr type="h" for="ch" forName="Childtext1" refType="h" fact="0.32"/>
              <dgm:constr type="b" for="ch" forName="Childtext1" refType="h"/>
              <dgm:constr type="w" for="ch" forName="ConnectLine"/>
              <dgm:constr type="h" for="ch" forName="ConnectLine" refType="h" fact="0.1"/>
              <dgm:constr type="t" for="ch" forName="ConnectLine" refType="b" refFor="ch" refForName="Parent1"/>
              <dgm:constr type="ctrX" for="ch" forName="ConnectLine" refType="w" fact="0.5"/>
              <dgm:constr type="w" for="ch" forName="ConnectLineEnd" refType="h" fact="0.02"/>
              <dgm:constr type="h" for="ch" forName="ConnectLineEnd" refType="h" fact="0.02"/>
              <dgm:constr type="t" for="ch" forName="ConnectLineEnd" refType="b" refFor="ch" refForName="ConnectLine"/>
              <dgm:constr type="ctrX" for="ch" forName="ConnectLineEnd" refType="ctrX" refFor="ch" refForName="ConnectLine"/>
              <dgm:constr type="w" for="ch" forName="EmptyPane" refType="w"/>
              <dgm:constr type="h" for="ch" forName="EmptyPane" refType="h" fact="0.44"/>
            </dgm:constrLst>
          </dgm:else>
        </dgm:choose>
        <dgm:layoutNode name="Parent1" styleLbl="alignNode1">
          <dgm:varLst>
            <dgm:chMax val="1"/>
            <dgm:chPref val="1"/>
            <dgm:bulletEnabled val="1"/>
          </dgm:varLst>
          <dgm:alg type="tx"/>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ect" r:blip="">
                    <dgm:adjLst/>
                  </dgm:shape>
                </dgm:if>
                <dgm:else name="ifMoreThanOneNode">
                  <dgm:choose name="Name18">
                    <dgm:if name="Name19" func="var" arg="dir" op="equ" val="norm">
                      <dgm:shape xmlns:r="http://schemas.openxmlformats.org/officeDocument/2006/relationships" type="homePlate" r:blip="">
                        <dgm:adjLst>
                          <dgm:adj idx="1" val="0.4"/>
                        </dgm:adjLst>
                      </dgm:shape>
                    </dgm:if>
                    <dgm:else name="Name20">
                      <dgm:shape xmlns:r="http://schemas.openxmlformats.org/officeDocument/2006/relationships" rot="180" type="homePlate" r:blip="">
                        <dgm:adjLst>
                          <dgm:adj idx="1" val="0.4"/>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180" type="homePlate" r:blip="">
                        <dgm:adjLst>
                          <dgm:adj idx="1" val="0.4"/>
                        </dgm:adjLst>
                      </dgm:shape>
                    </dgm:if>
                    <dgm:else name="Name26">
                      <dgm:shape xmlns:r="http://schemas.openxmlformats.org/officeDocument/2006/relationships" type="homePlate" r:blip="">
                        <dgm:adjLst>
                          <dgm:adj idx="1" val="0.4"/>
                        </dgm:adjLst>
                      </dgm:shape>
                    </dgm:else>
                  </dgm:choose>
                </dgm:if>
                <dgm:else name="Name27">
                  <dgm:shape xmlns:r="http://schemas.openxmlformats.org/officeDocument/2006/relationships" type="hexagon" r:blip="">
                    <dgm:adjLst>
                      <dgm:adj idx="1" val="0.4"/>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moveWith="Parent1">
          <dgm:varLst>
            <dgm:chMax val="0"/>
            <dgm:chPref val="0"/>
            <dgm:bulletEnabled/>
          </dgm:varLst>
          <dgm:choose name="casesForTxtDirLogic1">
            <dgm:if name="Name77" axis="self" ptType="node" func="posOdd" op="equ" val="1">
              <dgm:alg type="tx">
                <dgm:param type="txAnchorVert" val="b"/>
                <dgm:param type="txAnchorHorz" val="ctr"/>
                <dgm:param type="parTxRTLAlign" val="ctr"/>
                <dgm:param type="parTxLTRAlign" val="ctr"/>
              </dgm:alg>
            </dgm:if>
            <dgm:else name="Name88">
              <dgm:alg type="tx">
                <dgm:param type="txAnchorVert" val="t"/>
                <dgm:param type="txAnchorHorz" val="ctr"/>
                <dgm:param type="parTxRTLAlign" val="ctr"/>
                <dgm:param type="parTxLTRAlign" val="ctr"/>
              </dgm:alg>
            </dgm:else>
          </dgm:choose>
          <dgm:shape xmlns:r="http://schemas.openxmlformats.org/officeDocument/2006/relationships" type="rect" r:blip="">
            <dgm:adjLst/>
          </dgm:shape>
          <dgm:constrLst>
            <dgm:constr type="lMarg"/>
            <dgm:constr type="rMarg"/>
            <dgm:constr type="tMarg" refType="primFontSz" fact="0.7"/>
            <dgm:constr type="bMarg" refType="primFontSz" fact="0.7"/>
          </dgm:constrLst>
          <dgm:presOf axis="ch" ptType="node"/>
          <dgm:ruleLst>
            <dgm:rule type="primFontSz" val="11" fact="NaN" max="NaN"/>
          </dgm:ruleLst>
        </dgm:layoutNode>
        <dgm:layoutNode name="ConnectLine" styleLbl="sibTrans1D1" moveWith="Parent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ConnectLineEnd" styleLbl="node1" moveWith="Parent1">
          <dgm:alg type="sp"/>
          <dgm:shape xmlns:r="http://schemas.openxmlformats.org/officeDocument/2006/relationships" type="rect" r:blip="">
            <dgm:adjLst/>
          </dgm:shape>
          <dgm:presOf/>
          <dgm:constrLst/>
        </dgm:layoutNode>
        <dgm:layoutNode name="EmptyPane" moveWith="Parent1">
          <dgm:alg type="sp"/>
          <dgm:shape xmlns:r="http://schemas.openxmlformats.org/officeDocument/2006/relationships" r:blip="">
            <dgm:adjLst/>
          </dgm:shape>
          <dgm:presOf/>
          <dgm:constrLst/>
        </dgm:layoutNode>
      </dgm:layoutNode>
      <dgm:forEach name="Name28" axis="followSib" ptType="sibTrans" cnt="1">
        <dgm:layoutNode name="spaceBetweenRectangles" styleLbl="fgAcc1">
          <dgm:alg type="conn">
            <dgm:param type="dim" val="1D"/>
            <dgm:param type="srcNode" val="Parent1"/>
            <dgm:param type="dstNode" val="Parent1"/>
            <dgm:param type="begPts" val="midR"/>
            <dgm:param type="endPts" val="midL"/>
            <dgm:param type="endSty" val="noArr"/>
          </dgm:alg>
          <dgm:shape xmlns:r="http://schemas.openxmlformats.org/officeDocument/2006/relationships" type="conn" r:blip="" zOrderOff="-2">
            <dgm:adjLst/>
          </dgm:shape>
          <dgm:presOf/>
          <dgm:constrLst>
            <dgm:constr type="connDist"/>
            <dgm:constr type="begPad"/>
            <dgm:constr type="endPad"/>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A6795-311D-AA00-E887-A5E366D205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ED682BB-3E19-AE16-B6D3-D3C188012B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9250756-8E47-654F-023D-ABD27F754C88}"/>
              </a:ext>
            </a:extLst>
          </p:cNvPr>
          <p:cNvSpPr>
            <a:spLocks noGrp="1"/>
          </p:cNvSpPr>
          <p:nvPr>
            <p:ph type="dt" sz="half" idx="10"/>
          </p:nvPr>
        </p:nvSpPr>
        <p:spPr/>
        <p:txBody>
          <a:bodyPr/>
          <a:lstStyle/>
          <a:p>
            <a:fld id="{EE9206D6-C0C7-4061-AC02-3C73A6DEA54B}" type="datetimeFigureOut">
              <a:rPr lang="en-US" smtClean="0"/>
              <a:t>2/22/2024</a:t>
            </a:fld>
            <a:endParaRPr lang="en-US"/>
          </a:p>
        </p:txBody>
      </p:sp>
      <p:sp>
        <p:nvSpPr>
          <p:cNvPr id="5" name="Footer Placeholder 4">
            <a:extLst>
              <a:ext uri="{FF2B5EF4-FFF2-40B4-BE49-F238E27FC236}">
                <a16:creationId xmlns:a16="http://schemas.microsoft.com/office/drawing/2014/main" id="{A2F3099A-090F-20B4-9970-5BEDF77500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B00186-B0C6-5B6A-8C6F-AC06D8C47C75}"/>
              </a:ext>
            </a:extLst>
          </p:cNvPr>
          <p:cNvSpPr>
            <a:spLocks noGrp="1"/>
          </p:cNvSpPr>
          <p:nvPr>
            <p:ph type="sldNum" sz="quarter" idx="12"/>
          </p:nvPr>
        </p:nvSpPr>
        <p:spPr/>
        <p:txBody>
          <a:bodyPr/>
          <a:lstStyle/>
          <a:p>
            <a:fld id="{C05EB899-CBE7-4738-8600-796D5C786873}" type="slidenum">
              <a:rPr lang="en-US" smtClean="0"/>
              <a:t>‹#›</a:t>
            </a:fld>
            <a:endParaRPr lang="en-US"/>
          </a:p>
        </p:txBody>
      </p:sp>
    </p:spTree>
    <p:extLst>
      <p:ext uri="{BB962C8B-B14F-4D97-AF65-F5344CB8AC3E}">
        <p14:creationId xmlns:p14="http://schemas.microsoft.com/office/powerpoint/2010/main" val="25436219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7AED0-4C9D-7274-03B9-D8BB300D764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8DD5671-21BF-FD77-DB7B-716F985FCD1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A645AF-852E-146F-63A9-64744752D119}"/>
              </a:ext>
            </a:extLst>
          </p:cNvPr>
          <p:cNvSpPr>
            <a:spLocks noGrp="1"/>
          </p:cNvSpPr>
          <p:nvPr>
            <p:ph type="dt" sz="half" idx="10"/>
          </p:nvPr>
        </p:nvSpPr>
        <p:spPr/>
        <p:txBody>
          <a:bodyPr/>
          <a:lstStyle/>
          <a:p>
            <a:fld id="{EE9206D6-C0C7-4061-AC02-3C73A6DEA54B}" type="datetimeFigureOut">
              <a:rPr lang="en-US" smtClean="0"/>
              <a:t>2/22/2024</a:t>
            </a:fld>
            <a:endParaRPr lang="en-US"/>
          </a:p>
        </p:txBody>
      </p:sp>
      <p:sp>
        <p:nvSpPr>
          <p:cNvPr id="5" name="Footer Placeholder 4">
            <a:extLst>
              <a:ext uri="{FF2B5EF4-FFF2-40B4-BE49-F238E27FC236}">
                <a16:creationId xmlns:a16="http://schemas.microsoft.com/office/drawing/2014/main" id="{E1B3C5AC-9004-F06E-D833-1754474361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00E8B1-1FA2-384F-9061-9F3B0C34D2C7}"/>
              </a:ext>
            </a:extLst>
          </p:cNvPr>
          <p:cNvSpPr>
            <a:spLocks noGrp="1"/>
          </p:cNvSpPr>
          <p:nvPr>
            <p:ph type="sldNum" sz="quarter" idx="12"/>
          </p:nvPr>
        </p:nvSpPr>
        <p:spPr/>
        <p:txBody>
          <a:bodyPr/>
          <a:lstStyle/>
          <a:p>
            <a:fld id="{C05EB899-CBE7-4738-8600-796D5C786873}" type="slidenum">
              <a:rPr lang="en-US" smtClean="0"/>
              <a:t>‹#›</a:t>
            </a:fld>
            <a:endParaRPr lang="en-US"/>
          </a:p>
        </p:txBody>
      </p:sp>
    </p:spTree>
    <p:extLst>
      <p:ext uri="{BB962C8B-B14F-4D97-AF65-F5344CB8AC3E}">
        <p14:creationId xmlns:p14="http://schemas.microsoft.com/office/powerpoint/2010/main" val="35577759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F9B7AF-7093-D17C-498B-6A6B477F1FF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2D9104A-328C-821D-32D1-A95AFA7A492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F55004-E5F8-B1CF-A0B4-BF4D7900ED34}"/>
              </a:ext>
            </a:extLst>
          </p:cNvPr>
          <p:cNvSpPr>
            <a:spLocks noGrp="1"/>
          </p:cNvSpPr>
          <p:nvPr>
            <p:ph type="dt" sz="half" idx="10"/>
          </p:nvPr>
        </p:nvSpPr>
        <p:spPr/>
        <p:txBody>
          <a:bodyPr/>
          <a:lstStyle/>
          <a:p>
            <a:fld id="{EE9206D6-C0C7-4061-AC02-3C73A6DEA54B}" type="datetimeFigureOut">
              <a:rPr lang="en-US" smtClean="0"/>
              <a:t>2/22/2024</a:t>
            </a:fld>
            <a:endParaRPr lang="en-US"/>
          </a:p>
        </p:txBody>
      </p:sp>
      <p:sp>
        <p:nvSpPr>
          <p:cNvPr id="5" name="Footer Placeholder 4">
            <a:extLst>
              <a:ext uri="{FF2B5EF4-FFF2-40B4-BE49-F238E27FC236}">
                <a16:creationId xmlns:a16="http://schemas.microsoft.com/office/drawing/2014/main" id="{DB128C0F-EE9D-C1A5-FF18-2C4D8D9F9F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00E80B-232D-F4A1-F807-5EACEA22DCF1}"/>
              </a:ext>
            </a:extLst>
          </p:cNvPr>
          <p:cNvSpPr>
            <a:spLocks noGrp="1"/>
          </p:cNvSpPr>
          <p:nvPr>
            <p:ph type="sldNum" sz="quarter" idx="12"/>
          </p:nvPr>
        </p:nvSpPr>
        <p:spPr/>
        <p:txBody>
          <a:bodyPr/>
          <a:lstStyle/>
          <a:p>
            <a:fld id="{C05EB899-CBE7-4738-8600-796D5C786873}" type="slidenum">
              <a:rPr lang="en-US" smtClean="0"/>
              <a:t>‹#›</a:t>
            </a:fld>
            <a:endParaRPr lang="en-US"/>
          </a:p>
        </p:txBody>
      </p:sp>
    </p:spTree>
    <p:extLst>
      <p:ext uri="{BB962C8B-B14F-4D97-AF65-F5344CB8AC3E}">
        <p14:creationId xmlns:p14="http://schemas.microsoft.com/office/powerpoint/2010/main" val="3513101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2CD25-4C67-BC1F-618B-62D1076D7A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30F36B-98FB-1D98-C550-452423EF297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86EB62-6EE9-D5A3-EC8F-6D46E412C226}"/>
              </a:ext>
            </a:extLst>
          </p:cNvPr>
          <p:cNvSpPr>
            <a:spLocks noGrp="1"/>
          </p:cNvSpPr>
          <p:nvPr>
            <p:ph type="dt" sz="half" idx="10"/>
          </p:nvPr>
        </p:nvSpPr>
        <p:spPr/>
        <p:txBody>
          <a:bodyPr/>
          <a:lstStyle/>
          <a:p>
            <a:fld id="{EE9206D6-C0C7-4061-AC02-3C73A6DEA54B}" type="datetimeFigureOut">
              <a:rPr lang="en-US" smtClean="0"/>
              <a:t>2/22/2024</a:t>
            </a:fld>
            <a:endParaRPr lang="en-US"/>
          </a:p>
        </p:txBody>
      </p:sp>
      <p:sp>
        <p:nvSpPr>
          <p:cNvPr id="5" name="Footer Placeholder 4">
            <a:extLst>
              <a:ext uri="{FF2B5EF4-FFF2-40B4-BE49-F238E27FC236}">
                <a16:creationId xmlns:a16="http://schemas.microsoft.com/office/drawing/2014/main" id="{9288BA30-9E6A-84FD-2226-3DC9F06FDD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7CDA32-1D6A-1A39-E648-109B8022F91A}"/>
              </a:ext>
            </a:extLst>
          </p:cNvPr>
          <p:cNvSpPr>
            <a:spLocks noGrp="1"/>
          </p:cNvSpPr>
          <p:nvPr>
            <p:ph type="sldNum" sz="quarter" idx="12"/>
          </p:nvPr>
        </p:nvSpPr>
        <p:spPr/>
        <p:txBody>
          <a:bodyPr/>
          <a:lstStyle/>
          <a:p>
            <a:fld id="{C05EB899-CBE7-4738-8600-796D5C786873}" type="slidenum">
              <a:rPr lang="en-US" smtClean="0"/>
              <a:t>‹#›</a:t>
            </a:fld>
            <a:endParaRPr lang="en-US"/>
          </a:p>
        </p:txBody>
      </p:sp>
    </p:spTree>
    <p:extLst>
      <p:ext uri="{BB962C8B-B14F-4D97-AF65-F5344CB8AC3E}">
        <p14:creationId xmlns:p14="http://schemas.microsoft.com/office/powerpoint/2010/main" val="27632666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F9478-72E6-E096-58F8-B9FC19E7623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0784EA6-81E2-7535-EE8F-F5E9C3DC309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E49D47E-94FA-F87B-29B7-136D3ED0B2CE}"/>
              </a:ext>
            </a:extLst>
          </p:cNvPr>
          <p:cNvSpPr>
            <a:spLocks noGrp="1"/>
          </p:cNvSpPr>
          <p:nvPr>
            <p:ph type="dt" sz="half" idx="10"/>
          </p:nvPr>
        </p:nvSpPr>
        <p:spPr/>
        <p:txBody>
          <a:bodyPr/>
          <a:lstStyle/>
          <a:p>
            <a:fld id="{EE9206D6-C0C7-4061-AC02-3C73A6DEA54B}" type="datetimeFigureOut">
              <a:rPr lang="en-US" smtClean="0"/>
              <a:t>2/22/2024</a:t>
            </a:fld>
            <a:endParaRPr lang="en-US"/>
          </a:p>
        </p:txBody>
      </p:sp>
      <p:sp>
        <p:nvSpPr>
          <p:cNvPr id="5" name="Footer Placeholder 4">
            <a:extLst>
              <a:ext uri="{FF2B5EF4-FFF2-40B4-BE49-F238E27FC236}">
                <a16:creationId xmlns:a16="http://schemas.microsoft.com/office/drawing/2014/main" id="{99A30AEC-9661-1F13-2F27-7E0D20A6F1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ECEF3F-F9F8-F12C-BF04-E678DD137CA5}"/>
              </a:ext>
            </a:extLst>
          </p:cNvPr>
          <p:cNvSpPr>
            <a:spLocks noGrp="1"/>
          </p:cNvSpPr>
          <p:nvPr>
            <p:ph type="sldNum" sz="quarter" idx="12"/>
          </p:nvPr>
        </p:nvSpPr>
        <p:spPr/>
        <p:txBody>
          <a:bodyPr/>
          <a:lstStyle/>
          <a:p>
            <a:fld id="{C05EB899-CBE7-4738-8600-796D5C786873}" type="slidenum">
              <a:rPr lang="en-US" smtClean="0"/>
              <a:t>‹#›</a:t>
            </a:fld>
            <a:endParaRPr lang="en-US"/>
          </a:p>
        </p:txBody>
      </p:sp>
    </p:spTree>
    <p:extLst>
      <p:ext uri="{BB962C8B-B14F-4D97-AF65-F5344CB8AC3E}">
        <p14:creationId xmlns:p14="http://schemas.microsoft.com/office/powerpoint/2010/main" val="69444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DD24B-0EA3-7FC4-B975-1E82060DE1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980911-E120-4A10-9C9D-A3A8AF04FF0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2A9CF8-B8C3-F909-D936-559878C30FB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5A56C7A-6C53-9742-653D-D28A360021E8}"/>
              </a:ext>
            </a:extLst>
          </p:cNvPr>
          <p:cNvSpPr>
            <a:spLocks noGrp="1"/>
          </p:cNvSpPr>
          <p:nvPr>
            <p:ph type="dt" sz="half" idx="10"/>
          </p:nvPr>
        </p:nvSpPr>
        <p:spPr/>
        <p:txBody>
          <a:bodyPr/>
          <a:lstStyle/>
          <a:p>
            <a:fld id="{EE9206D6-C0C7-4061-AC02-3C73A6DEA54B}" type="datetimeFigureOut">
              <a:rPr lang="en-US" smtClean="0"/>
              <a:t>2/22/2024</a:t>
            </a:fld>
            <a:endParaRPr lang="en-US"/>
          </a:p>
        </p:txBody>
      </p:sp>
      <p:sp>
        <p:nvSpPr>
          <p:cNvPr id="6" name="Footer Placeholder 5">
            <a:extLst>
              <a:ext uri="{FF2B5EF4-FFF2-40B4-BE49-F238E27FC236}">
                <a16:creationId xmlns:a16="http://schemas.microsoft.com/office/drawing/2014/main" id="{D8DD230D-15B8-B6D2-E2AB-584C778C69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882D65-73FF-1C7B-F020-D6F4AB85FA2B}"/>
              </a:ext>
            </a:extLst>
          </p:cNvPr>
          <p:cNvSpPr>
            <a:spLocks noGrp="1"/>
          </p:cNvSpPr>
          <p:nvPr>
            <p:ph type="sldNum" sz="quarter" idx="12"/>
          </p:nvPr>
        </p:nvSpPr>
        <p:spPr/>
        <p:txBody>
          <a:bodyPr/>
          <a:lstStyle/>
          <a:p>
            <a:fld id="{C05EB899-CBE7-4738-8600-796D5C786873}" type="slidenum">
              <a:rPr lang="en-US" smtClean="0"/>
              <a:t>‹#›</a:t>
            </a:fld>
            <a:endParaRPr lang="en-US"/>
          </a:p>
        </p:txBody>
      </p:sp>
    </p:spTree>
    <p:extLst>
      <p:ext uri="{BB962C8B-B14F-4D97-AF65-F5344CB8AC3E}">
        <p14:creationId xmlns:p14="http://schemas.microsoft.com/office/powerpoint/2010/main" val="36757446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6728E-3D4F-3964-A3CD-29F249CA7B0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A1C9108-6930-65D5-6CB3-9BA388DD18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49050BB-ACAA-A3C9-D6C8-BC3D9A74C5B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29197C9-A909-A4D5-D6FA-3F11D9B9027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92E1818-075F-F70C-1FB0-E97C3EE7D38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FF7468-3778-4947-37DE-9D69CF16DC39}"/>
              </a:ext>
            </a:extLst>
          </p:cNvPr>
          <p:cNvSpPr>
            <a:spLocks noGrp="1"/>
          </p:cNvSpPr>
          <p:nvPr>
            <p:ph type="dt" sz="half" idx="10"/>
          </p:nvPr>
        </p:nvSpPr>
        <p:spPr/>
        <p:txBody>
          <a:bodyPr/>
          <a:lstStyle/>
          <a:p>
            <a:fld id="{EE9206D6-C0C7-4061-AC02-3C73A6DEA54B}" type="datetimeFigureOut">
              <a:rPr lang="en-US" smtClean="0"/>
              <a:t>2/22/2024</a:t>
            </a:fld>
            <a:endParaRPr lang="en-US"/>
          </a:p>
        </p:txBody>
      </p:sp>
      <p:sp>
        <p:nvSpPr>
          <p:cNvPr id="8" name="Footer Placeholder 7">
            <a:extLst>
              <a:ext uri="{FF2B5EF4-FFF2-40B4-BE49-F238E27FC236}">
                <a16:creationId xmlns:a16="http://schemas.microsoft.com/office/drawing/2014/main" id="{92244A80-B329-4D7C-4F9C-827F7669C3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BE6BCF6-7768-7A58-9D65-E05A8941ACDE}"/>
              </a:ext>
            </a:extLst>
          </p:cNvPr>
          <p:cNvSpPr>
            <a:spLocks noGrp="1"/>
          </p:cNvSpPr>
          <p:nvPr>
            <p:ph type="sldNum" sz="quarter" idx="12"/>
          </p:nvPr>
        </p:nvSpPr>
        <p:spPr/>
        <p:txBody>
          <a:bodyPr/>
          <a:lstStyle/>
          <a:p>
            <a:fld id="{C05EB899-CBE7-4738-8600-796D5C786873}" type="slidenum">
              <a:rPr lang="en-US" smtClean="0"/>
              <a:t>‹#›</a:t>
            </a:fld>
            <a:endParaRPr lang="en-US"/>
          </a:p>
        </p:txBody>
      </p:sp>
    </p:spTree>
    <p:extLst>
      <p:ext uri="{BB962C8B-B14F-4D97-AF65-F5344CB8AC3E}">
        <p14:creationId xmlns:p14="http://schemas.microsoft.com/office/powerpoint/2010/main" val="10569940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A7288-672E-F639-AC14-E1506C676BA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3DD86BD-55EF-313C-06A5-5AA22F609BC6}"/>
              </a:ext>
            </a:extLst>
          </p:cNvPr>
          <p:cNvSpPr>
            <a:spLocks noGrp="1"/>
          </p:cNvSpPr>
          <p:nvPr>
            <p:ph type="dt" sz="half" idx="10"/>
          </p:nvPr>
        </p:nvSpPr>
        <p:spPr/>
        <p:txBody>
          <a:bodyPr/>
          <a:lstStyle/>
          <a:p>
            <a:fld id="{EE9206D6-C0C7-4061-AC02-3C73A6DEA54B}" type="datetimeFigureOut">
              <a:rPr lang="en-US" smtClean="0"/>
              <a:t>2/22/2024</a:t>
            </a:fld>
            <a:endParaRPr lang="en-US"/>
          </a:p>
        </p:txBody>
      </p:sp>
      <p:sp>
        <p:nvSpPr>
          <p:cNvPr id="4" name="Footer Placeholder 3">
            <a:extLst>
              <a:ext uri="{FF2B5EF4-FFF2-40B4-BE49-F238E27FC236}">
                <a16:creationId xmlns:a16="http://schemas.microsoft.com/office/drawing/2014/main" id="{E167A615-7F77-EA2F-9E2F-F36D8531CB9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B993F64-EB2F-0203-F5DA-E55DE8C939E3}"/>
              </a:ext>
            </a:extLst>
          </p:cNvPr>
          <p:cNvSpPr>
            <a:spLocks noGrp="1"/>
          </p:cNvSpPr>
          <p:nvPr>
            <p:ph type="sldNum" sz="quarter" idx="12"/>
          </p:nvPr>
        </p:nvSpPr>
        <p:spPr/>
        <p:txBody>
          <a:bodyPr/>
          <a:lstStyle/>
          <a:p>
            <a:fld id="{C05EB899-CBE7-4738-8600-796D5C786873}" type="slidenum">
              <a:rPr lang="en-US" smtClean="0"/>
              <a:t>‹#›</a:t>
            </a:fld>
            <a:endParaRPr lang="en-US"/>
          </a:p>
        </p:txBody>
      </p:sp>
    </p:spTree>
    <p:extLst>
      <p:ext uri="{BB962C8B-B14F-4D97-AF65-F5344CB8AC3E}">
        <p14:creationId xmlns:p14="http://schemas.microsoft.com/office/powerpoint/2010/main" val="1618794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B9A4FC-B4DD-8CC0-1C04-D1CDC1B221FC}"/>
              </a:ext>
            </a:extLst>
          </p:cNvPr>
          <p:cNvSpPr>
            <a:spLocks noGrp="1"/>
          </p:cNvSpPr>
          <p:nvPr>
            <p:ph type="dt" sz="half" idx="10"/>
          </p:nvPr>
        </p:nvSpPr>
        <p:spPr/>
        <p:txBody>
          <a:bodyPr/>
          <a:lstStyle/>
          <a:p>
            <a:fld id="{EE9206D6-C0C7-4061-AC02-3C73A6DEA54B}" type="datetimeFigureOut">
              <a:rPr lang="en-US" smtClean="0"/>
              <a:t>2/22/2024</a:t>
            </a:fld>
            <a:endParaRPr lang="en-US"/>
          </a:p>
        </p:txBody>
      </p:sp>
      <p:sp>
        <p:nvSpPr>
          <p:cNvPr id="3" name="Footer Placeholder 2">
            <a:extLst>
              <a:ext uri="{FF2B5EF4-FFF2-40B4-BE49-F238E27FC236}">
                <a16:creationId xmlns:a16="http://schemas.microsoft.com/office/drawing/2014/main" id="{D1824B5D-0AA3-2B4A-EF94-484B74520EA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71EE55E-92B1-0850-DA90-B97ECCCD5874}"/>
              </a:ext>
            </a:extLst>
          </p:cNvPr>
          <p:cNvSpPr>
            <a:spLocks noGrp="1"/>
          </p:cNvSpPr>
          <p:nvPr>
            <p:ph type="sldNum" sz="quarter" idx="12"/>
          </p:nvPr>
        </p:nvSpPr>
        <p:spPr/>
        <p:txBody>
          <a:bodyPr/>
          <a:lstStyle/>
          <a:p>
            <a:fld id="{C05EB899-CBE7-4738-8600-796D5C786873}" type="slidenum">
              <a:rPr lang="en-US" smtClean="0"/>
              <a:t>‹#›</a:t>
            </a:fld>
            <a:endParaRPr lang="en-US"/>
          </a:p>
        </p:txBody>
      </p:sp>
    </p:spTree>
    <p:extLst>
      <p:ext uri="{BB962C8B-B14F-4D97-AF65-F5344CB8AC3E}">
        <p14:creationId xmlns:p14="http://schemas.microsoft.com/office/powerpoint/2010/main" val="35714625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89626-32E4-E852-6DB2-2247724CC5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8E25895-D3EA-D5BD-7166-7669347A95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5BFF78B-D47C-61EF-664C-C6B2EE69CA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2ED2F4-0582-B05E-68BA-242485FBA8CD}"/>
              </a:ext>
            </a:extLst>
          </p:cNvPr>
          <p:cNvSpPr>
            <a:spLocks noGrp="1"/>
          </p:cNvSpPr>
          <p:nvPr>
            <p:ph type="dt" sz="half" idx="10"/>
          </p:nvPr>
        </p:nvSpPr>
        <p:spPr/>
        <p:txBody>
          <a:bodyPr/>
          <a:lstStyle/>
          <a:p>
            <a:fld id="{EE9206D6-C0C7-4061-AC02-3C73A6DEA54B}" type="datetimeFigureOut">
              <a:rPr lang="en-US" smtClean="0"/>
              <a:t>2/22/2024</a:t>
            </a:fld>
            <a:endParaRPr lang="en-US"/>
          </a:p>
        </p:txBody>
      </p:sp>
      <p:sp>
        <p:nvSpPr>
          <p:cNvPr id="6" name="Footer Placeholder 5">
            <a:extLst>
              <a:ext uri="{FF2B5EF4-FFF2-40B4-BE49-F238E27FC236}">
                <a16:creationId xmlns:a16="http://schemas.microsoft.com/office/drawing/2014/main" id="{A9C8FAF7-4471-772A-B562-25C5C0246D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433899-5C59-C2BF-D4ED-741ABEAFE00A}"/>
              </a:ext>
            </a:extLst>
          </p:cNvPr>
          <p:cNvSpPr>
            <a:spLocks noGrp="1"/>
          </p:cNvSpPr>
          <p:nvPr>
            <p:ph type="sldNum" sz="quarter" idx="12"/>
          </p:nvPr>
        </p:nvSpPr>
        <p:spPr/>
        <p:txBody>
          <a:bodyPr/>
          <a:lstStyle/>
          <a:p>
            <a:fld id="{C05EB899-CBE7-4738-8600-796D5C786873}" type="slidenum">
              <a:rPr lang="en-US" smtClean="0"/>
              <a:t>‹#›</a:t>
            </a:fld>
            <a:endParaRPr lang="en-US"/>
          </a:p>
        </p:txBody>
      </p:sp>
    </p:spTree>
    <p:extLst>
      <p:ext uri="{BB962C8B-B14F-4D97-AF65-F5344CB8AC3E}">
        <p14:creationId xmlns:p14="http://schemas.microsoft.com/office/powerpoint/2010/main" val="2497655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2DBBD-8DAB-C0C4-B2EF-D93077035F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611B1FD-1F05-F003-2889-6E5FEC95AA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15B9D6A-6879-0D4D-9B8F-5407820C4D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0878AA-A759-4BEF-7A83-21879FE9844C}"/>
              </a:ext>
            </a:extLst>
          </p:cNvPr>
          <p:cNvSpPr>
            <a:spLocks noGrp="1"/>
          </p:cNvSpPr>
          <p:nvPr>
            <p:ph type="dt" sz="half" idx="10"/>
          </p:nvPr>
        </p:nvSpPr>
        <p:spPr/>
        <p:txBody>
          <a:bodyPr/>
          <a:lstStyle/>
          <a:p>
            <a:fld id="{EE9206D6-C0C7-4061-AC02-3C73A6DEA54B}" type="datetimeFigureOut">
              <a:rPr lang="en-US" smtClean="0"/>
              <a:t>2/22/2024</a:t>
            </a:fld>
            <a:endParaRPr lang="en-US"/>
          </a:p>
        </p:txBody>
      </p:sp>
      <p:sp>
        <p:nvSpPr>
          <p:cNvPr id="6" name="Footer Placeholder 5">
            <a:extLst>
              <a:ext uri="{FF2B5EF4-FFF2-40B4-BE49-F238E27FC236}">
                <a16:creationId xmlns:a16="http://schemas.microsoft.com/office/drawing/2014/main" id="{E946E97F-5682-FF7B-A5E2-6CA6BE5148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7DCDD1-35F4-3A15-7C76-75BF6E72054E}"/>
              </a:ext>
            </a:extLst>
          </p:cNvPr>
          <p:cNvSpPr>
            <a:spLocks noGrp="1"/>
          </p:cNvSpPr>
          <p:nvPr>
            <p:ph type="sldNum" sz="quarter" idx="12"/>
          </p:nvPr>
        </p:nvSpPr>
        <p:spPr/>
        <p:txBody>
          <a:bodyPr/>
          <a:lstStyle/>
          <a:p>
            <a:fld id="{C05EB899-CBE7-4738-8600-796D5C786873}" type="slidenum">
              <a:rPr lang="en-US" smtClean="0"/>
              <a:t>‹#›</a:t>
            </a:fld>
            <a:endParaRPr lang="en-US"/>
          </a:p>
        </p:txBody>
      </p:sp>
    </p:spTree>
    <p:extLst>
      <p:ext uri="{BB962C8B-B14F-4D97-AF65-F5344CB8AC3E}">
        <p14:creationId xmlns:p14="http://schemas.microsoft.com/office/powerpoint/2010/main" val="3416458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B14803-8D99-126D-278C-703EA1E4A75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FBBB1D7-AA52-293C-724E-FDEB67C0E4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3346CA-E477-4FA1-49EA-A453246F4D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9206D6-C0C7-4061-AC02-3C73A6DEA54B}" type="datetimeFigureOut">
              <a:rPr lang="en-US" smtClean="0"/>
              <a:t>2/22/2024</a:t>
            </a:fld>
            <a:endParaRPr lang="en-US"/>
          </a:p>
        </p:txBody>
      </p:sp>
      <p:sp>
        <p:nvSpPr>
          <p:cNvPr id="5" name="Footer Placeholder 4">
            <a:extLst>
              <a:ext uri="{FF2B5EF4-FFF2-40B4-BE49-F238E27FC236}">
                <a16:creationId xmlns:a16="http://schemas.microsoft.com/office/drawing/2014/main" id="{0AC43430-8A00-5E92-C22B-4C29E44F0A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35CFA5D-4FDE-A7E4-1E4B-7B8868E0E70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5EB899-CBE7-4738-8600-796D5C786873}" type="slidenum">
              <a:rPr lang="en-US" smtClean="0"/>
              <a:t>‹#›</a:t>
            </a:fld>
            <a:endParaRPr lang="en-US"/>
          </a:p>
        </p:txBody>
      </p:sp>
    </p:spTree>
    <p:extLst>
      <p:ext uri="{BB962C8B-B14F-4D97-AF65-F5344CB8AC3E}">
        <p14:creationId xmlns:p14="http://schemas.microsoft.com/office/powerpoint/2010/main" val="14132217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hyperlink" Target="https://cs.stanford.edu/people/esteva/nature/" TargetMode="External"/><Relationship Id="rId4" Type="http://schemas.openxmlformats.org/officeDocument/2006/relationships/hyperlink" Target="https://www.youtube.com/watch?v=IvmLEq9piJ4"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dataverse.harvard.edu/dataset.xhtml?persistentId=doi:10.7910/DVN/DBW86T"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IvmLEq9piJ4" TargetMode="External"/><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hyperlink" Target="https://cs.stanford.edu/people/esteva/nature/"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png"/><Relationship Id="rId4" Type="http://schemas.openxmlformats.org/officeDocument/2006/relationships/image" Target="../media/image46.jpeg"/></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6.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36.xml.rels><?xml version="1.0" encoding="UTF-8" standalone="yes"?>
<Relationships xmlns="http://schemas.openxmlformats.org/package/2006/relationships"><Relationship Id="rId3" Type="http://schemas.openxmlformats.org/officeDocument/2006/relationships/image" Target="../media/image71.gif"/><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3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png"/></Relationships>
</file>

<file path=ppt/slides/_rels/slide3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hyperlink" Target="https://toplist-central.com/list/best-autonomous-ai-agents"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hyperlink" Target="https://pika.art/" TargetMode="External"/><Relationship Id="rId13" Type="http://schemas.openxmlformats.org/officeDocument/2006/relationships/hyperlink" Target="https://www.youtube.com/@matthew_berman" TargetMode="External"/><Relationship Id="rId18" Type="http://schemas.openxmlformats.org/officeDocument/2006/relationships/hyperlink" Target="https://www.youtube.com/@TwoMinutePapers" TargetMode="External"/><Relationship Id="rId3" Type="http://schemas.openxmlformats.org/officeDocument/2006/relationships/hyperlink" Target="https://gemini.google.com/advanced" TargetMode="External"/><Relationship Id="rId7" Type="http://schemas.openxmlformats.org/officeDocument/2006/relationships/hyperlink" Target="https://www.midjourney.com/home" TargetMode="External"/><Relationship Id="rId12" Type="http://schemas.openxmlformats.org/officeDocument/2006/relationships/hyperlink" Target="https://www.youtube.com/@MattVidPro" TargetMode="External"/><Relationship Id="rId17" Type="http://schemas.openxmlformats.org/officeDocument/2006/relationships/hyperlink" Target="https://lifearchitect.ai/" TargetMode="External"/><Relationship Id="rId2" Type="http://schemas.openxmlformats.org/officeDocument/2006/relationships/hyperlink" Target="https://chat.openai.com/" TargetMode="External"/><Relationship Id="rId16" Type="http://schemas.openxmlformats.org/officeDocument/2006/relationships/hyperlink" Target="https://rayuzwyshyn.net/" TargetMode="External"/><Relationship Id="rId1" Type="http://schemas.openxmlformats.org/officeDocument/2006/relationships/slideLayout" Target="../slideLayouts/slideLayout2.xml"/><Relationship Id="rId6" Type="http://schemas.openxmlformats.org/officeDocument/2006/relationships/hyperlink" Target="https://openai.com/dall-e-3" TargetMode="External"/><Relationship Id="rId11" Type="http://schemas.openxmlformats.org/officeDocument/2006/relationships/hyperlink" Target="https://www.youtube.com/@WesRoth" TargetMode="External"/><Relationship Id="rId5" Type="http://schemas.openxmlformats.org/officeDocument/2006/relationships/hyperlink" Target="https://copilot.microsoft.com/" TargetMode="External"/><Relationship Id="rId15" Type="http://schemas.openxmlformats.org/officeDocument/2006/relationships/hyperlink" Target="https://www.researchgate.net/profile/Raymond-Uzwyshyn/research" TargetMode="External"/><Relationship Id="rId10" Type="http://schemas.openxmlformats.org/officeDocument/2006/relationships/hyperlink" Target="https://www.taskade.com/blog/top-autonomous-agents/" TargetMode="External"/><Relationship Id="rId19" Type="http://schemas.openxmlformats.org/officeDocument/2006/relationships/hyperlink" Target="https://users.cg.tuwien.ac.at/zsolnai/about/" TargetMode="External"/><Relationship Id="rId4" Type="http://schemas.openxmlformats.org/officeDocument/2006/relationships/hyperlink" Target="https://huggingface.co/docs/transformers/en/model_doc/mixtral" TargetMode="External"/><Relationship Id="rId9" Type="http://schemas.openxmlformats.org/officeDocument/2006/relationships/hyperlink" Target="https://runwayml.com/" TargetMode="External"/><Relationship Id="rId14" Type="http://schemas.openxmlformats.org/officeDocument/2006/relationships/hyperlink" Target="https://www.youtube.com/@TheAiGrid" TargetMode="External"/></Relationships>
</file>

<file path=ppt/slides/_rels/slide42.xml.rels><?xml version="1.0" encoding="UTF-8" standalone="yes"?>
<Relationships xmlns="http://schemas.openxmlformats.org/package/2006/relationships"><Relationship Id="rId8" Type="http://schemas.openxmlformats.org/officeDocument/2006/relationships/hyperlink" Target="https://www.nature.com/articles/s41591-020-0942-0" TargetMode="External"/><Relationship Id="rId3" Type="http://schemas.openxmlformats.org/officeDocument/2006/relationships/hyperlink" Target="https://www.youtube.com/watch?v=b3IyDNB_ciI" TargetMode="External"/><Relationship Id="rId7" Type="http://schemas.openxmlformats.org/officeDocument/2006/relationships/hyperlink" Target="https://dataverse.tdl.org/" TargetMode="External"/><Relationship Id="rId2" Type="http://schemas.openxmlformats.org/officeDocument/2006/relationships/hyperlink" Target="https://www.youtube.com/watch?v=ypVHymY715M" TargetMode="External"/><Relationship Id="rId1" Type="http://schemas.openxmlformats.org/officeDocument/2006/relationships/slideLayout" Target="../slideLayouts/slideLayout2.xml"/><Relationship Id="rId6" Type="http://schemas.openxmlformats.org/officeDocument/2006/relationships/hyperlink" Target="https://www.youtube.com/watch?v=ij9vqTb8Rjc" TargetMode="External"/><Relationship Id="rId5" Type="http://schemas.openxmlformats.org/officeDocument/2006/relationships/hyperlink" Target="https://repository.ifla.org/handle/123456789/1940" TargetMode="External"/><Relationship Id="rId4" Type="http://schemas.openxmlformats.org/officeDocument/2006/relationships/hyperlink" Target="https://deeplearning.mit.edu/" TargetMode="External"/><Relationship Id="rId9" Type="http://schemas.openxmlformats.org/officeDocument/2006/relationships/hyperlink" Target="https://www.researchgate.net/publication/345956074_Online_Digital_Research_Ecosystems_How_to_Build_Them_and_Why"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0.t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descr="Angle view of circuit shaped like a brain">
            <a:extLst>
              <a:ext uri="{FF2B5EF4-FFF2-40B4-BE49-F238E27FC236}">
                <a16:creationId xmlns:a16="http://schemas.microsoft.com/office/drawing/2014/main" id="{670C375B-D6B9-9CF4-D91E-91CE9C3AB42C}"/>
              </a:ext>
            </a:extLst>
          </p:cNvPr>
          <p:cNvPicPr>
            <a:picLocks noChangeAspect="1"/>
          </p:cNvPicPr>
          <p:nvPr/>
        </p:nvPicPr>
        <p:blipFill rotWithShape="1">
          <a:blip r:embed="rId2">
            <a:alphaModFix amt="50000"/>
          </a:blip>
          <a:srcRect t="18964" b="391"/>
          <a:stretch/>
        </p:blipFill>
        <p:spPr>
          <a:xfrm>
            <a:off x="20" y="1"/>
            <a:ext cx="12191980" cy="6857999"/>
          </a:xfrm>
          <a:prstGeom prst="rect">
            <a:avLst/>
          </a:prstGeom>
        </p:spPr>
      </p:pic>
      <p:sp>
        <p:nvSpPr>
          <p:cNvPr id="2" name="Title 1">
            <a:extLst>
              <a:ext uri="{FF2B5EF4-FFF2-40B4-BE49-F238E27FC236}">
                <a16:creationId xmlns:a16="http://schemas.microsoft.com/office/drawing/2014/main" id="{9B288EDA-1620-F69E-9CA8-E9A9E227FA04}"/>
              </a:ext>
            </a:extLst>
          </p:cNvPr>
          <p:cNvSpPr>
            <a:spLocks noGrp="1"/>
          </p:cNvSpPr>
          <p:nvPr>
            <p:ph type="ctrTitle"/>
          </p:nvPr>
        </p:nvSpPr>
        <p:spPr>
          <a:xfrm>
            <a:off x="1524000" y="1122362"/>
            <a:ext cx="9144000" cy="2900518"/>
          </a:xfrm>
        </p:spPr>
        <p:txBody>
          <a:bodyPr>
            <a:normAutofit/>
          </a:bodyPr>
          <a:lstStyle/>
          <a:p>
            <a:r>
              <a:rPr lang="en-US" sz="5400" dirty="0">
                <a:solidFill>
                  <a:srgbClr val="FFFFFF"/>
                </a:solidFill>
              </a:rPr>
              <a:t>Exploring Artificial Intelligence</a:t>
            </a:r>
            <a:br>
              <a:rPr lang="en-US" sz="4200" dirty="0">
                <a:solidFill>
                  <a:srgbClr val="FFFFFF"/>
                </a:solidFill>
              </a:rPr>
            </a:br>
            <a:r>
              <a:rPr lang="en-US" sz="4200" dirty="0">
                <a:solidFill>
                  <a:srgbClr val="FFFFFF"/>
                </a:solidFill>
              </a:rPr>
              <a:t> </a:t>
            </a:r>
            <a:br>
              <a:rPr lang="en-US" sz="4200" dirty="0">
                <a:solidFill>
                  <a:srgbClr val="FFFFFF"/>
                </a:solidFill>
              </a:rPr>
            </a:br>
            <a:r>
              <a:rPr lang="en-US" sz="4200" dirty="0">
                <a:solidFill>
                  <a:srgbClr val="FFFFFF"/>
                </a:solidFill>
              </a:rPr>
              <a:t>A Pragmatic Overview and Future Applications in Information Management</a:t>
            </a:r>
          </a:p>
        </p:txBody>
      </p:sp>
      <p:sp>
        <p:nvSpPr>
          <p:cNvPr id="3" name="Subtitle 2">
            <a:extLst>
              <a:ext uri="{FF2B5EF4-FFF2-40B4-BE49-F238E27FC236}">
                <a16:creationId xmlns:a16="http://schemas.microsoft.com/office/drawing/2014/main" id="{6AA2A25F-A67F-BFA6-F742-CC6B2D271893}"/>
              </a:ext>
            </a:extLst>
          </p:cNvPr>
          <p:cNvSpPr>
            <a:spLocks noGrp="1"/>
          </p:cNvSpPr>
          <p:nvPr>
            <p:ph type="subTitle" idx="1"/>
          </p:nvPr>
        </p:nvSpPr>
        <p:spPr>
          <a:xfrm>
            <a:off x="1713187" y="5851569"/>
            <a:ext cx="9144000" cy="1098395"/>
          </a:xfrm>
        </p:spPr>
        <p:txBody>
          <a:bodyPr>
            <a:normAutofit/>
          </a:bodyPr>
          <a:lstStyle/>
          <a:p>
            <a:r>
              <a:rPr lang="en-US" dirty="0">
                <a:solidFill>
                  <a:srgbClr val="FFFFFF"/>
                </a:solidFill>
              </a:rPr>
              <a:t>Dr. Raymond Uzwyshyn</a:t>
            </a:r>
            <a:br>
              <a:rPr lang="en-US" dirty="0">
                <a:solidFill>
                  <a:srgbClr val="FFFFFF"/>
                </a:solidFill>
              </a:rPr>
            </a:br>
            <a:r>
              <a:rPr lang="en-US" dirty="0">
                <a:solidFill>
                  <a:srgbClr val="FFFFFF"/>
                </a:solidFill>
              </a:rPr>
              <a:t>Associate Dean, Collections Management and Strategy</a:t>
            </a:r>
            <a:br>
              <a:rPr lang="en-US" dirty="0">
                <a:solidFill>
                  <a:srgbClr val="FFFFFF"/>
                </a:solidFill>
              </a:rPr>
            </a:br>
            <a:r>
              <a:rPr lang="en-US" dirty="0">
                <a:solidFill>
                  <a:srgbClr val="FFFFFF"/>
                </a:solidFill>
              </a:rPr>
              <a:t>Mississippi State University Libraries, 2024</a:t>
            </a:r>
          </a:p>
        </p:txBody>
      </p:sp>
    </p:spTree>
    <p:extLst>
      <p:ext uri="{BB962C8B-B14F-4D97-AF65-F5344CB8AC3E}">
        <p14:creationId xmlns:p14="http://schemas.microsoft.com/office/powerpoint/2010/main" val="2323875581"/>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6C94390-EBF0-85F6-CCAB-2E0AE3CA0724}"/>
              </a:ext>
            </a:extLst>
          </p:cNvPr>
          <p:cNvSpPr txBox="1">
            <a:spLocks/>
          </p:cNvSpPr>
          <p:nvPr/>
        </p:nvSpPr>
        <p:spPr>
          <a:xfrm>
            <a:off x="361950" y="192922"/>
            <a:ext cx="11478386" cy="2315084"/>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effectLst/>
                <a:uLnTx/>
                <a:uFillTx/>
                <a:latin typeface="Calibri Light" panose="020F0302020204030204"/>
                <a:ea typeface="+mj-ea"/>
                <a:cs typeface="+mj-cs"/>
              </a:rPr>
              <a:t>Last </a:t>
            </a:r>
            <a:r>
              <a:rPr lang="en-US" sz="4800" dirty="0">
                <a:latin typeface="Calibri Light" panose="020F0302020204030204"/>
              </a:rPr>
              <a:t>Five</a:t>
            </a:r>
            <a:r>
              <a:rPr kumimoji="0" lang="en-US" sz="4800" b="0" i="0" u="none" strike="noStrike" kern="1200" cap="none" spc="0" normalizeH="0" baseline="0" noProof="0" dirty="0">
                <a:ln>
                  <a:noFill/>
                </a:ln>
                <a:effectLst/>
                <a:uLnTx/>
                <a:uFillTx/>
                <a:latin typeface="Calibri Light" panose="020F0302020204030204"/>
                <a:ea typeface="+mj-ea"/>
                <a:cs typeface="+mj-cs"/>
              </a:rPr>
              <a:t> Years Has Shown Incredible Progress of,</a:t>
            </a:r>
            <a:br>
              <a:rPr kumimoji="0" lang="en-US" sz="4800" b="0" i="0" u="none" strike="noStrike" kern="1200" cap="none" spc="0" normalizeH="0" baseline="0" noProof="0" dirty="0">
                <a:ln>
                  <a:noFill/>
                </a:ln>
                <a:effectLst/>
                <a:uLnTx/>
                <a:uFillTx/>
                <a:latin typeface="Calibri Light" panose="020F0302020204030204"/>
                <a:ea typeface="+mj-ea"/>
                <a:cs typeface="+mj-cs"/>
              </a:rPr>
            </a:br>
            <a:r>
              <a:rPr kumimoji="0" lang="en-US" sz="4800" b="0" i="0" u="none" strike="noStrike" kern="1200" cap="none" spc="0" normalizeH="0" baseline="0" noProof="0" dirty="0">
                <a:ln>
                  <a:noFill/>
                </a:ln>
                <a:effectLst/>
                <a:uLnTx/>
                <a:uFillTx/>
                <a:latin typeface="Calibri Light" panose="020F0302020204030204"/>
                <a:ea typeface="+mj-ea"/>
                <a:cs typeface="+mj-cs"/>
              </a:rPr>
              <a:t>Analytical Computational Tools, Particularly, AI</a:t>
            </a:r>
            <a:br>
              <a:rPr kumimoji="0" lang="en-US" sz="4800" b="0" i="0" u="none" strike="noStrike" kern="1200" cap="none" spc="0" normalizeH="0" baseline="0" noProof="0" dirty="0">
                <a:ln>
                  <a:noFill/>
                </a:ln>
                <a:effectLst/>
                <a:uLnTx/>
                <a:uFillTx/>
                <a:latin typeface="Calibri Light" panose="020F0302020204030204"/>
                <a:ea typeface="+mj-ea"/>
                <a:cs typeface="+mj-cs"/>
              </a:rPr>
            </a:br>
            <a:br>
              <a:rPr kumimoji="0" lang="en-US" sz="2100" b="0" i="0" u="none" strike="noStrike" kern="1200" cap="none" spc="0" normalizeH="0" baseline="0" noProof="0" dirty="0">
                <a:ln>
                  <a:noFill/>
                </a:ln>
                <a:effectLst/>
                <a:uLnTx/>
                <a:uFillTx/>
                <a:latin typeface="Calibri Light" panose="020F0302020204030204"/>
                <a:ea typeface="+mj-ea"/>
                <a:cs typeface="+mj-cs"/>
              </a:rPr>
            </a:br>
            <a:r>
              <a:rPr kumimoji="0" lang="en-US" sz="2500" b="1" i="0" u="none" strike="noStrike" kern="1200" cap="none" spc="0" normalizeH="0" baseline="0" noProof="0" dirty="0">
                <a:ln>
                  <a:noFill/>
                </a:ln>
                <a:effectLst/>
                <a:uLnTx/>
                <a:uFillTx/>
                <a:latin typeface="Calibri Light" panose="020F0302020204030204"/>
                <a:ea typeface="+mj-ea"/>
                <a:cs typeface="+mj-cs"/>
              </a:rPr>
              <a:t> Machine Learning, Deep Learning, Computer Vision, Object Recognition, Cancer Detection</a:t>
            </a:r>
          </a:p>
        </p:txBody>
      </p:sp>
      <p:pic>
        <p:nvPicPr>
          <p:cNvPr id="13" name="Picture 12">
            <a:extLst>
              <a:ext uri="{FF2B5EF4-FFF2-40B4-BE49-F238E27FC236}">
                <a16:creationId xmlns:a16="http://schemas.microsoft.com/office/drawing/2014/main" id="{F05F440E-37E3-92E5-F912-AAEFD6FA7833}"/>
              </a:ext>
            </a:extLst>
          </p:cNvPr>
          <p:cNvPicPr>
            <a:picLocks noChangeAspect="1"/>
          </p:cNvPicPr>
          <p:nvPr/>
        </p:nvPicPr>
        <p:blipFill>
          <a:blip r:embed="rId2"/>
          <a:stretch>
            <a:fillRect/>
          </a:stretch>
        </p:blipFill>
        <p:spPr>
          <a:xfrm>
            <a:off x="361950" y="2371131"/>
            <a:ext cx="4409391" cy="4540363"/>
          </a:xfrm>
          <a:prstGeom prst="rect">
            <a:avLst/>
          </a:prstGeom>
        </p:spPr>
      </p:pic>
      <p:pic>
        <p:nvPicPr>
          <p:cNvPr id="2" name="Picture 1">
            <a:extLst>
              <a:ext uri="{FF2B5EF4-FFF2-40B4-BE49-F238E27FC236}">
                <a16:creationId xmlns:a16="http://schemas.microsoft.com/office/drawing/2014/main" id="{5F9D07CF-2303-14AA-7F20-97698D5A2D1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18095" y="2388530"/>
            <a:ext cx="5694132" cy="4443148"/>
          </a:xfrm>
          <a:prstGeom prst="rect">
            <a:avLst/>
          </a:prstGeom>
        </p:spPr>
      </p:pic>
      <p:sp>
        <p:nvSpPr>
          <p:cNvPr id="6" name="Oval 5">
            <a:extLst>
              <a:ext uri="{FF2B5EF4-FFF2-40B4-BE49-F238E27FC236}">
                <a16:creationId xmlns:a16="http://schemas.microsoft.com/office/drawing/2014/main" id="{A2EC4421-99A7-3F54-7209-21BB8AD6332B}"/>
              </a:ext>
            </a:extLst>
          </p:cNvPr>
          <p:cNvSpPr/>
          <p:nvPr/>
        </p:nvSpPr>
        <p:spPr>
          <a:xfrm>
            <a:off x="219155" y="4082566"/>
            <a:ext cx="1921236" cy="1254368"/>
          </a:xfrm>
          <a:prstGeom prst="ellipse">
            <a:avLst/>
          </a:prstGeom>
          <a:solidFill>
            <a:schemeClr val="accent1">
              <a:alpha val="32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FDCDA08-0338-9771-029F-E45EC12F0011}"/>
              </a:ext>
            </a:extLst>
          </p:cNvPr>
          <p:cNvSpPr/>
          <p:nvPr/>
        </p:nvSpPr>
        <p:spPr>
          <a:xfrm>
            <a:off x="5172786" y="3673647"/>
            <a:ext cx="2587891" cy="1734382"/>
          </a:xfrm>
          <a:prstGeom prst="ellipse">
            <a:avLst/>
          </a:prstGeom>
          <a:solidFill>
            <a:schemeClr val="accent1">
              <a:alpha val="32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3DF33B0-4005-FDEC-D58D-B157112AD9FF}"/>
              </a:ext>
            </a:extLst>
          </p:cNvPr>
          <p:cNvSpPr/>
          <p:nvPr/>
        </p:nvSpPr>
        <p:spPr>
          <a:xfrm>
            <a:off x="7027699" y="5388624"/>
            <a:ext cx="2268846" cy="1436586"/>
          </a:xfrm>
          <a:prstGeom prst="ellipse">
            <a:avLst/>
          </a:prstGeom>
          <a:solidFill>
            <a:schemeClr val="accent1">
              <a:alpha val="32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23512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BDC9681-2FBC-4761-A599-4ADFF694BD21}"/>
              </a:ext>
            </a:extLst>
          </p:cNvPr>
          <p:cNvPicPr>
            <a:picLocks noChangeAspect="1"/>
          </p:cNvPicPr>
          <p:nvPr/>
        </p:nvPicPr>
        <p:blipFill>
          <a:blip r:embed="rId2"/>
          <a:stretch>
            <a:fillRect/>
          </a:stretch>
        </p:blipFill>
        <p:spPr>
          <a:xfrm>
            <a:off x="463946" y="1778238"/>
            <a:ext cx="5632054" cy="4396632"/>
          </a:xfrm>
          <a:prstGeom prst="rect">
            <a:avLst/>
          </a:prstGeom>
        </p:spPr>
      </p:pic>
      <p:sp>
        <p:nvSpPr>
          <p:cNvPr id="7" name="Title 6">
            <a:extLst>
              <a:ext uri="{FF2B5EF4-FFF2-40B4-BE49-F238E27FC236}">
                <a16:creationId xmlns:a16="http://schemas.microsoft.com/office/drawing/2014/main" id="{578DBDA7-B593-4BA3-8EAE-2DE63C8E30DC}"/>
              </a:ext>
            </a:extLst>
          </p:cNvPr>
          <p:cNvSpPr>
            <a:spLocks noGrp="1"/>
          </p:cNvSpPr>
          <p:nvPr>
            <p:ph type="title"/>
          </p:nvPr>
        </p:nvSpPr>
        <p:spPr>
          <a:xfrm>
            <a:off x="334297" y="206425"/>
            <a:ext cx="11857703" cy="1325563"/>
          </a:xfrm>
        </p:spPr>
        <p:txBody>
          <a:bodyPr>
            <a:noAutofit/>
          </a:bodyPr>
          <a:lstStyle/>
          <a:p>
            <a:pPr algn="ctr"/>
            <a:r>
              <a:rPr lang="en-US" sz="4000" b="1" dirty="0"/>
              <a:t>Recommendation: Digital Scholarship Ecosystems, Foundations for AI</a:t>
            </a:r>
            <a:br>
              <a:rPr lang="en-US" sz="4000" b="1" dirty="0"/>
            </a:br>
            <a:r>
              <a:rPr lang="en-US" sz="2800" b="1" dirty="0"/>
              <a:t>Six Open Source  Software Components</a:t>
            </a:r>
            <a:endParaRPr lang="en-US" sz="2800" dirty="0"/>
          </a:p>
        </p:txBody>
      </p:sp>
      <p:graphicFrame>
        <p:nvGraphicFramePr>
          <p:cNvPr id="15" name="TextBox 4">
            <a:extLst>
              <a:ext uri="{FF2B5EF4-FFF2-40B4-BE49-F238E27FC236}">
                <a16:creationId xmlns:a16="http://schemas.microsoft.com/office/drawing/2014/main" id="{AD03C934-DCC4-4E96-A728-8FBC75DA914E}"/>
              </a:ext>
            </a:extLst>
          </p:cNvPr>
          <p:cNvGraphicFramePr/>
          <p:nvPr/>
        </p:nvGraphicFramePr>
        <p:xfrm>
          <a:off x="6526158" y="1720633"/>
          <a:ext cx="5457757" cy="50198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9AEEA308-9B00-48A1-8EBA-3318C4810D1B}"/>
              </a:ext>
            </a:extLst>
          </p:cNvPr>
          <p:cNvSpPr txBox="1"/>
          <p:nvPr/>
        </p:nvSpPr>
        <p:spPr>
          <a:xfrm>
            <a:off x="8177818" y="2623352"/>
            <a:ext cx="107721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(Content)</a:t>
            </a:r>
          </a:p>
        </p:txBody>
      </p:sp>
    </p:spTree>
    <p:extLst>
      <p:ext uri="{BB962C8B-B14F-4D97-AF65-F5344CB8AC3E}">
        <p14:creationId xmlns:p14="http://schemas.microsoft.com/office/powerpoint/2010/main" val="21137301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3E541-480F-6098-5F02-1A146C4268C7}"/>
              </a:ext>
            </a:extLst>
          </p:cNvPr>
          <p:cNvSpPr>
            <a:spLocks noGrp="1"/>
          </p:cNvSpPr>
          <p:nvPr>
            <p:ph type="title"/>
          </p:nvPr>
        </p:nvSpPr>
        <p:spPr>
          <a:xfrm>
            <a:off x="0" y="-55889"/>
            <a:ext cx="11767648" cy="1325563"/>
          </a:xfrm>
        </p:spPr>
        <p:txBody>
          <a:bodyPr>
            <a:normAutofit/>
          </a:bodyPr>
          <a:lstStyle/>
          <a:p>
            <a:pPr algn="ctr"/>
            <a:r>
              <a:rPr lang="en-US" sz="2800" b="1" dirty="0"/>
              <a:t>Dermatologist-Level Classification of Skin Cancer with Deep Neural Networks </a:t>
            </a:r>
            <a:br>
              <a:rPr lang="en-US" sz="2000" dirty="0"/>
            </a:br>
            <a:r>
              <a:rPr lang="en-US" sz="2000" dirty="0"/>
              <a:t>2017, Nature Article, </a:t>
            </a:r>
            <a:r>
              <a:rPr lang="en-US" sz="2000" dirty="0" err="1"/>
              <a:t>Esteva</a:t>
            </a:r>
            <a:r>
              <a:rPr lang="en-US" sz="2000" dirty="0"/>
              <a:t>, </a:t>
            </a:r>
            <a:r>
              <a:rPr lang="en-US" sz="2000" dirty="0" err="1"/>
              <a:t>Thrun</a:t>
            </a:r>
            <a:r>
              <a:rPr lang="en-US" sz="2000" dirty="0"/>
              <a:t> et Al</a:t>
            </a:r>
            <a:br>
              <a:rPr lang="en-US" sz="2000" dirty="0"/>
            </a:br>
            <a:r>
              <a:rPr lang="en-US" sz="1600" b="1" dirty="0"/>
              <a:t>Labeled Medical Metadata  from Dataverse Image Data Archives to Training AI (Deep Learning Models (Neural Networks)</a:t>
            </a:r>
            <a:endParaRPr lang="en-US" sz="1600" dirty="0"/>
          </a:p>
        </p:txBody>
      </p:sp>
      <p:pic>
        <p:nvPicPr>
          <p:cNvPr id="4" name="Picture 3">
            <a:extLst>
              <a:ext uri="{FF2B5EF4-FFF2-40B4-BE49-F238E27FC236}">
                <a16:creationId xmlns:a16="http://schemas.microsoft.com/office/drawing/2014/main" id="{65CABE59-5234-ACB6-35B2-9DA73853E5A8}"/>
              </a:ext>
            </a:extLst>
          </p:cNvPr>
          <p:cNvPicPr>
            <a:picLocks noChangeAspect="1"/>
          </p:cNvPicPr>
          <p:nvPr/>
        </p:nvPicPr>
        <p:blipFill>
          <a:blip r:embed="rId2"/>
          <a:stretch>
            <a:fillRect/>
          </a:stretch>
        </p:blipFill>
        <p:spPr>
          <a:xfrm>
            <a:off x="2953551" y="1413630"/>
            <a:ext cx="8926162" cy="5238419"/>
          </a:xfrm>
          <a:prstGeom prst="rect">
            <a:avLst/>
          </a:prstGeom>
        </p:spPr>
      </p:pic>
      <p:pic>
        <p:nvPicPr>
          <p:cNvPr id="12" name="Picture 11">
            <a:extLst>
              <a:ext uri="{FF2B5EF4-FFF2-40B4-BE49-F238E27FC236}">
                <a16:creationId xmlns:a16="http://schemas.microsoft.com/office/drawing/2014/main" id="{39CC3B9E-32E0-BD67-4C01-CC4F1561A90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16078" y="1383080"/>
            <a:ext cx="4185196" cy="1149651"/>
          </a:xfrm>
          <a:prstGeom prst="rect">
            <a:avLst/>
          </a:prstGeom>
        </p:spPr>
      </p:pic>
      <p:sp>
        <p:nvSpPr>
          <p:cNvPr id="13" name="TextBox 12">
            <a:extLst>
              <a:ext uri="{FF2B5EF4-FFF2-40B4-BE49-F238E27FC236}">
                <a16:creationId xmlns:a16="http://schemas.microsoft.com/office/drawing/2014/main" id="{C3A3C1D2-21E7-48E2-4830-4DF1C3E215B5}"/>
              </a:ext>
            </a:extLst>
          </p:cNvPr>
          <p:cNvSpPr txBox="1"/>
          <p:nvPr/>
        </p:nvSpPr>
        <p:spPr>
          <a:xfrm>
            <a:off x="154338" y="6328884"/>
            <a:ext cx="3171722" cy="646331"/>
          </a:xfrm>
          <a:prstGeom prst="rect">
            <a:avLst/>
          </a:prstGeom>
          <a:noFill/>
        </p:spPr>
        <p:txBody>
          <a:bodyPr wrap="square" rtlCol="0">
            <a:spAutoFit/>
          </a:bodyPr>
          <a:lstStyle/>
          <a:p>
            <a:r>
              <a:rPr lang="en-US" dirty="0">
                <a:hlinkClick r:id="rId4"/>
              </a:rPr>
              <a:t>Video</a:t>
            </a:r>
            <a:r>
              <a:rPr lang="en-US" dirty="0"/>
              <a:t> </a:t>
            </a:r>
            <a:r>
              <a:rPr lang="en-US" dirty="0">
                <a:hlinkClick r:id="rId5"/>
              </a:rPr>
              <a:t>Stanford</a:t>
            </a:r>
            <a:br>
              <a:rPr lang="en-US" dirty="0">
                <a:hlinkClick r:id="rId5"/>
              </a:rPr>
            </a:br>
            <a:endParaRPr lang="en-US" dirty="0"/>
          </a:p>
        </p:txBody>
      </p:sp>
      <p:pic>
        <p:nvPicPr>
          <p:cNvPr id="5" name="Content Placeholder 4">
            <a:extLst>
              <a:ext uri="{FF2B5EF4-FFF2-40B4-BE49-F238E27FC236}">
                <a16:creationId xmlns:a16="http://schemas.microsoft.com/office/drawing/2014/main" id="{A2FDC592-AB5B-A926-5D77-DAF31F1527C8}"/>
              </a:ext>
            </a:extLst>
          </p:cNvPr>
          <p:cNvPicPr>
            <a:picLocks noGrp="1" noChangeAspect="1"/>
          </p:cNvPicPr>
          <p:nvPr>
            <p:ph idx="1"/>
          </p:nvPr>
        </p:nvPicPr>
        <p:blipFill>
          <a:blip r:embed="rId6" cstate="screen">
            <a:extLst>
              <a:ext uri="{28A0092B-C50C-407E-A947-70E740481C1C}">
                <a14:useLocalDpi xmlns:a14="http://schemas.microsoft.com/office/drawing/2010/main"/>
              </a:ext>
            </a:extLst>
          </a:blip>
          <a:stretch>
            <a:fillRect/>
          </a:stretch>
        </p:blipFill>
        <p:spPr>
          <a:xfrm>
            <a:off x="424352" y="1100500"/>
            <a:ext cx="1776062" cy="2328500"/>
          </a:xfrm>
          <a:prstGeom prst="rect">
            <a:avLst/>
          </a:prstGeom>
        </p:spPr>
      </p:pic>
    </p:spTree>
    <p:extLst>
      <p:ext uri="{BB962C8B-B14F-4D97-AF65-F5344CB8AC3E}">
        <p14:creationId xmlns:p14="http://schemas.microsoft.com/office/powerpoint/2010/main" val="15132770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78366F7-816C-FC80-42E4-7E2F13BB0CB8}"/>
              </a:ext>
            </a:extLst>
          </p:cNvPr>
          <p:cNvSpPr txBox="1"/>
          <p:nvPr/>
        </p:nvSpPr>
        <p:spPr>
          <a:xfrm>
            <a:off x="0" y="572703"/>
            <a:ext cx="3742944" cy="5712594"/>
          </a:xfrm>
          <a:prstGeom prst="rect">
            <a:avLst/>
          </a:prstGeom>
        </p:spPr>
        <p:txBody>
          <a:bodyPr vert="horz" lIns="91440" tIns="45720" rIns="91440" bIns="45720" rtlCol="0" anchor="t">
            <a:normAutofit/>
          </a:bodyPr>
          <a:lstStyle/>
          <a:p>
            <a:pPr>
              <a:lnSpc>
                <a:spcPct val="90000"/>
              </a:lnSpc>
              <a:spcAft>
                <a:spcPts val="600"/>
              </a:spcAft>
            </a:pPr>
            <a:r>
              <a:rPr lang="en-US" sz="4000" b="1" dirty="0"/>
              <a:t>Dataverse </a:t>
            </a:r>
            <a:br>
              <a:rPr lang="en-US" sz="4000" b="1" dirty="0"/>
            </a:br>
            <a:r>
              <a:rPr lang="en-US" sz="4000" b="1" dirty="0"/>
              <a:t>Data Research Repository</a:t>
            </a:r>
            <a:br>
              <a:rPr lang="en-US" sz="4000" b="1" dirty="0"/>
            </a:br>
            <a:r>
              <a:rPr lang="en-US" sz="4000" b="1" dirty="0"/>
              <a:t>Metadata</a:t>
            </a:r>
          </a:p>
          <a:p>
            <a:pPr>
              <a:lnSpc>
                <a:spcPct val="90000"/>
              </a:lnSpc>
              <a:spcAft>
                <a:spcPts val="600"/>
              </a:spcAft>
            </a:pPr>
            <a:r>
              <a:rPr lang="en-US" sz="4000" b="1" dirty="0"/>
              <a:t> </a:t>
            </a:r>
            <a:br>
              <a:rPr lang="en-US" sz="2200" b="1" dirty="0"/>
            </a:br>
            <a:r>
              <a:rPr lang="en-US" sz="2200" dirty="0"/>
              <a:t>Dermatology Image Dataset, </a:t>
            </a:r>
            <a:br>
              <a:rPr lang="en-US" sz="2200" dirty="0"/>
            </a:br>
            <a:r>
              <a:rPr lang="en-US" sz="1400" dirty="0"/>
              <a:t>Dr. Philip </a:t>
            </a:r>
            <a:r>
              <a:rPr lang="en-US" sz="1400" dirty="0" err="1"/>
              <a:t>Tschandl</a:t>
            </a:r>
            <a:r>
              <a:rPr lang="en-US" sz="1400" dirty="0"/>
              <a:t>,  </a:t>
            </a:r>
            <a:r>
              <a:rPr lang="en-US" sz="1400" dirty="0" err="1"/>
              <a:t>Viennesse</a:t>
            </a:r>
            <a:r>
              <a:rPr lang="en-US" sz="1400" dirty="0"/>
              <a:t> Dermatologist</a:t>
            </a:r>
          </a:p>
          <a:p>
            <a:pPr marL="342900" indent="-342900">
              <a:lnSpc>
                <a:spcPct val="90000"/>
              </a:lnSpc>
              <a:spcAft>
                <a:spcPts val="600"/>
              </a:spcAft>
              <a:buFont typeface="Arial" panose="020B0604020202020204" pitchFamily="34" charset="0"/>
              <a:buChar char="•"/>
            </a:pPr>
            <a:r>
              <a:rPr lang="en-US" sz="2200" dirty="0"/>
              <a:t>Great Example of Open Science &amp; Metadata</a:t>
            </a:r>
          </a:p>
          <a:p>
            <a:pPr marL="342900" indent="-342900">
              <a:lnSpc>
                <a:spcPct val="90000"/>
              </a:lnSpc>
              <a:spcAft>
                <a:spcPts val="600"/>
              </a:spcAft>
              <a:buFont typeface="Arial" panose="020B0604020202020204" pitchFamily="34" charset="0"/>
              <a:buChar char="•"/>
            </a:pPr>
            <a:r>
              <a:rPr lang="en-US" sz="2000" dirty="0">
                <a:hlinkClick r:id="rId2"/>
              </a:rPr>
              <a:t>https://dataverse.harvard.edu/dataset.xhtml?persistentId=doi:10.7910/DVN/DBW86T</a:t>
            </a:r>
            <a:r>
              <a:rPr lang="en-US" sz="2000" dirty="0"/>
              <a:t> </a:t>
            </a:r>
          </a:p>
        </p:txBody>
      </p:sp>
      <p:pic>
        <p:nvPicPr>
          <p:cNvPr id="5" name="Content Placeholder 4" descr="Graphical user interface, text, application&#10;&#10;Description automatically generated">
            <a:extLst>
              <a:ext uri="{FF2B5EF4-FFF2-40B4-BE49-F238E27FC236}">
                <a16:creationId xmlns:a16="http://schemas.microsoft.com/office/drawing/2014/main" id="{30211326-7253-797F-1C60-01EC1E43A6AC}"/>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3517444" y="844731"/>
            <a:ext cx="8644272" cy="5121730"/>
          </a:xfrm>
          <a:prstGeom prst="rect">
            <a:avLst/>
          </a:prstGeom>
        </p:spPr>
      </p:pic>
    </p:spTree>
    <p:extLst>
      <p:ext uri="{BB962C8B-B14F-4D97-AF65-F5344CB8AC3E}">
        <p14:creationId xmlns:p14="http://schemas.microsoft.com/office/powerpoint/2010/main" val="11093571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4EDB2-F3D4-E3FD-969D-25FAB3C2F720}"/>
              </a:ext>
            </a:extLst>
          </p:cNvPr>
          <p:cNvSpPr>
            <a:spLocks noGrp="1"/>
          </p:cNvSpPr>
          <p:nvPr>
            <p:ph type="title"/>
          </p:nvPr>
        </p:nvSpPr>
        <p:spPr>
          <a:xfrm>
            <a:off x="40491" y="5874861"/>
            <a:ext cx="10515600" cy="1325563"/>
          </a:xfrm>
        </p:spPr>
        <p:txBody>
          <a:bodyPr>
            <a:normAutofit/>
          </a:bodyPr>
          <a:lstStyle/>
          <a:p>
            <a:r>
              <a:rPr lang="en-US" sz="2800" dirty="0"/>
              <a:t>Open Science,  </a:t>
            </a:r>
            <a:r>
              <a:rPr lang="en-US" sz="2800" b="1" dirty="0"/>
              <a:t>Data Research Repositories</a:t>
            </a:r>
            <a:r>
              <a:rPr lang="en-US" sz="2800" dirty="0"/>
              <a:t>, Discovery, Reuse  and AI</a:t>
            </a:r>
          </a:p>
        </p:txBody>
      </p:sp>
      <p:pic>
        <p:nvPicPr>
          <p:cNvPr id="5" name="Content Placeholder 4" descr="A picture containing diagram&#10;&#10;Description automatically generated">
            <a:extLst>
              <a:ext uri="{FF2B5EF4-FFF2-40B4-BE49-F238E27FC236}">
                <a16:creationId xmlns:a16="http://schemas.microsoft.com/office/drawing/2014/main" id="{80DE32BE-6F66-132A-E288-25C79CC755C0}"/>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245469" y="1312406"/>
            <a:ext cx="10780571" cy="4647625"/>
          </a:xfrm>
        </p:spPr>
      </p:pic>
      <p:sp>
        <p:nvSpPr>
          <p:cNvPr id="7" name="TextBox 6">
            <a:extLst>
              <a:ext uri="{FF2B5EF4-FFF2-40B4-BE49-F238E27FC236}">
                <a16:creationId xmlns:a16="http://schemas.microsoft.com/office/drawing/2014/main" id="{957AD552-6CED-D6E9-4BD5-BED6B478F89E}"/>
              </a:ext>
            </a:extLst>
          </p:cNvPr>
          <p:cNvSpPr txBox="1"/>
          <p:nvPr/>
        </p:nvSpPr>
        <p:spPr>
          <a:xfrm>
            <a:off x="0" y="320357"/>
            <a:ext cx="12192000" cy="1077218"/>
          </a:xfrm>
          <a:prstGeom prst="rect">
            <a:avLst/>
          </a:prstGeom>
          <a:noFill/>
        </p:spPr>
        <p:txBody>
          <a:bodyPr wrap="square">
            <a:spAutoFit/>
          </a:bodyPr>
          <a:lstStyle/>
          <a:p>
            <a:pPr algn="ctr"/>
            <a:r>
              <a:rPr lang="en-US" sz="2600" b="1" dirty="0"/>
              <a:t>Dermatologist-level Classification of Skin Cancer  with Deep Neural Networks,</a:t>
            </a:r>
            <a:br>
              <a:rPr lang="en-US" sz="2600" b="1" dirty="0"/>
            </a:br>
            <a:r>
              <a:rPr lang="en-US" sz="2000" dirty="0"/>
              <a:t> </a:t>
            </a:r>
            <a:r>
              <a:rPr lang="en-US" sz="2000" b="1" dirty="0"/>
              <a:t>Nature 2017</a:t>
            </a:r>
            <a:r>
              <a:rPr lang="en-US" sz="2000" dirty="0"/>
              <a:t>,</a:t>
            </a:r>
            <a:r>
              <a:rPr lang="en-US" sz="1400" dirty="0"/>
              <a:t>Andre </a:t>
            </a:r>
            <a:r>
              <a:rPr lang="en-US" sz="1400" dirty="0" err="1"/>
              <a:t>Esteva</a:t>
            </a:r>
            <a:r>
              <a:rPr lang="en-US" sz="1400" dirty="0"/>
              <a:t>, Brett </a:t>
            </a:r>
            <a:r>
              <a:rPr lang="en-US" sz="1400" dirty="0" err="1"/>
              <a:t>Kupress</a:t>
            </a:r>
            <a:r>
              <a:rPr lang="en-US" sz="1400" dirty="0"/>
              <a:t>,   Sebastian </a:t>
            </a:r>
            <a:r>
              <a:rPr lang="en-US" sz="1400" dirty="0" err="1"/>
              <a:t>Thrun</a:t>
            </a:r>
            <a:r>
              <a:rPr lang="en-US" sz="1400" dirty="0"/>
              <a:t> et al.</a:t>
            </a:r>
            <a:br>
              <a:rPr lang="en-US" sz="2000" dirty="0"/>
            </a:br>
            <a:endParaRPr lang="en-US" dirty="0"/>
          </a:p>
        </p:txBody>
      </p:sp>
      <p:sp>
        <p:nvSpPr>
          <p:cNvPr id="4" name="TextBox 3">
            <a:extLst>
              <a:ext uri="{FF2B5EF4-FFF2-40B4-BE49-F238E27FC236}">
                <a16:creationId xmlns:a16="http://schemas.microsoft.com/office/drawing/2014/main" id="{D0DB390B-1F86-48B2-53CE-A42324FF044E}"/>
              </a:ext>
            </a:extLst>
          </p:cNvPr>
          <p:cNvSpPr txBox="1"/>
          <p:nvPr/>
        </p:nvSpPr>
        <p:spPr>
          <a:xfrm>
            <a:off x="165960" y="3510115"/>
            <a:ext cx="1073051" cy="1200329"/>
          </a:xfrm>
          <a:prstGeom prst="rect">
            <a:avLst/>
          </a:prstGeom>
          <a:noFill/>
        </p:spPr>
        <p:txBody>
          <a:bodyPr wrap="none" rtlCol="0">
            <a:spAutoFit/>
          </a:bodyPr>
          <a:lstStyle/>
          <a:p>
            <a:r>
              <a:rPr lang="en-US" dirty="0">
                <a:hlinkClick r:id="rId3"/>
              </a:rPr>
              <a:t>Video</a:t>
            </a:r>
            <a:br>
              <a:rPr lang="en-US" dirty="0"/>
            </a:br>
            <a:br>
              <a:rPr lang="en-US" dirty="0"/>
            </a:br>
            <a:r>
              <a:rPr lang="en-US" dirty="0">
                <a:hlinkClick r:id="rId4"/>
              </a:rPr>
              <a:t>Stanford</a:t>
            </a:r>
            <a:br>
              <a:rPr lang="en-US" dirty="0">
                <a:hlinkClick r:id="rId4"/>
              </a:rPr>
            </a:br>
            <a:r>
              <a:rPr lang="en-US" dirty="0">
                <a:hlinkClick r:id="rId4"/>
              </a:rPr>
              <a:t>Overview</a:t>
            </a:r>
            <a:endParaRPr lang="en-US" dirty="0"/>
          </a:p>
        </p:txBody>
      </p:sp>
    </p:spTree>
    <p:extLst>
      <p:ext uri="{BB962C8B-B14F-4D97-AF65-F5344CB8AC3E}">
        <p14:creationId xmlns:p14="http://schemas.microsoft.com/office/powerpoint/2010/main" val="37700310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Graphical user interface, text, application, email&#10;&#10;Description automatically generated">
            <a:extLst>
              <a:ext uri="{FF2B5EF4-FFF2-40B4-BE49-F238E27FC236}">
                <a16:creationId xmlns:a16="http://schemas.microsoft.com/office/drawing/2014/main" id="{BCA6DB26-3797-2A94-933A-5D52F8EFBF23}"/>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914400" y="-10489"/>
            <a:ext cx="8473440" cy="6873461"/>
          </a:xfrm>
        </p:spPr>
      </p:pic>
      <p:sp>
        <p:nvSpPr>
          <p:cNvPr id="10" name="TextBox 9">
            <a:extLst>
              <a:ext uri="{FF2B5EF4-FFF2-40B4-BE49-F238E27FC236}">
                <a16:creationId xmlns:a16="http://schemas.microsoft.com/office/drawing/2014/main" id="{01C5910F-7466-4E85-EB36-6805431781F2}"/>
              </a:ext>
            </a:extLst>
          </p:cNvPr>
          <p:cNvSpPr txBox="1"/>
          <p:nvPr/>
        </p:nvSpPr>
        <p:spPr>
          <a:xfrm>
            <a:off x="9916328" y="2025160"/>
            <a:ext cx="2066612" cy="4708981"/>
          </a:xfrm>
          <a:prstGeom prst="rect">
            <a:avLst/>
          </a:prstGeom>
          <a:noFill/>
        </p:spPr>
        <p:txBody>
          <a:bodyPr wrap="square" rtlCol="0">
            <a:spAutoFit/>
          </a:bodyPr>
          <a:lstStyle/>
          <a:p>
            <a:r>
              <a:rPr lang="en-US" dirty="0"/>
              <a:t>Digital Collections</a:t>
            </a:r>
            <a:br>
              <a:rPr lang="en-US" dirty="0"/>
            </a:br>
            <a:r>
              <a:rPr lang="en-US" dirty="0"/>
              <a:t>Repository</a:t>
            </a:r>
            <a:br>
              <a:rPr lang="en-US" dirty="0"/>
            </a:br>
            <a:br>
              <a:rPr lang="en-US" dirty="0"/>
            </a:br>
            <a:r>
              <a:rPr lang="en-US" b="1" dirty="0" err="1"/>
              <a:t>Dspace</a:t>
            </a:r>
            <a:br>
              <a:rPr lang="en-US" b="1" dirty="0"/>
            </a:br>
            <a:r>
              <a:rPr lang="en-US" sz="1800" b="1" dirty="0"/>
              <a:t>http://dspace.bracu.ac.bd/xmlui/</a:t>
            </a:r>
            <a:br>
              <a:rPr lang="en-US" sz="1800" b="1" dirty="0"/>
            </a:br>
            <a:r>
              <a:rPr lang="en-US" sz="1800" b="1" dirty="0"/>
              <a:t>handle/10361/15932 </a:t>
            </a:r>
          </a:p>
          <a:p>
            <a:endParaRPr lang="en-US" b="1" dirty="0"/>
          </a:p>
          <a:p>
            <a:r>
              <a:rPr lang="en-US" dirty="0"/>
              <a:t>BRAC University</a:t>
            </a:r>
            <a:br>
              <a:rPr lang="en-US" dirty="0"/>
            </a:br>
            <a:r>
              <a:rPr lang="en-US" dirty="0"/>
              <a:t>Libraries</a:t>
            </a:r>
            <a:br>
              <a:rPr lang="en-US" dirty="0"/>
            </a:br>
            <a:r>
              <a:rPr lang="en-US" dirty="0"/>
              <a:t>Institutional </a:t>
            </a:r>
            <a:br>
              <a:rPr lang="en-US" dirty="0"/>
            </a:br>
            <a:r>
              <a:rPr lang="en-US" dirty="0"/>
              <a:t>Repository</a:t>
            </a:r>
            <a:br>
              <a:rPr lang="en-US" dirty="0"/>
            </a:br>
            <a:br>
              <a:rPr lang="en-US" dirty="0"/>
            </a:br>
            <a:br>
              <a:rPr lang="en-US" dirty="0"/>
            </a:br>
            <a:br>
              <a:rPr lang="en-US" dirty="0"/>
            </a:br>
            <a:endParaRPr lang="en-US" sz="1200" dirty="0"/>
          </a:p>
        </p:txBody>
      </p:sp>
      <p:pic>
        <p:nvPicPr>
          <p:cNvPr id="2" name="Picture 1">
            <a:extLst>
              <a:ext uri="{FF2B5EF4-FFF2-40B4-BE49-F238E27FC236}">
                <a16:creationId xmlns:a16="http://schemas.microsoft.com/office/drawing/2014/main" id="{1604FAEA-B033-B2F4-6251-7853BF8FDDC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16328" y="216875"/>
            <a:ext cx="2066611" cy="1808285"/>
          </a:xfrm>
          <a:prstGeom prst="rect">
            <a:avLst/>
          </a:prstGeom>
        </p:spPr>
      </p:pic>
    </p:spTree>
    <p:extLst>
      <p:ext uri="{BB962C8B-B14F-4D97-AF65-F5344CB8AC3E}">
        <p14:creationId xmlns:p14="http://schemas.microsoft.com/office/powerpoint/2010/main" val="10650104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ext&#10;&#10;Description automatically generated">
            <a:extLst>
              <a:ext uri="{FF2B5EF4-FFF2-40B4-BE49-F238E27FC236}">
                <a16:creationId xmlns:a16="http://schemas.microsoft.com/office/drawing/2014/main" id="{58AB0AC6-3123-1E1B-6D08-05BEBAFFCB8D}"/>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42875" y="95299"/>
            <a:ext cx="9060134" cy="6256731"/>
          </a:xfrm>
        </p:spPr>
      </p:pic>
      <p:sp>
        <p:nvSpPr>
          <p:cNvPr id="6" name="Oval 5">
            <a:extLst>
              <a:ext uri="{FF2B5EF4-FFF2-40B4-BE49-F238E27FC236}">
                <a16:creationId xmlns:a16="http://schemas.microsoft.com/office/drawing/2014/main" id="{30B0E635-DA21-2B98-A6FE-50C7AFEBD6A1}"/>
              </a:ext>
            </a:extLst>
          </p:cNvPr>
          <p:cNvSpPr/>
          <p:nvPr/>
        </p:nvSpPr>
        <p:spPr>
          <a:xfrm>
            <a:off x="4047371" y="363354"/>
            <a:ext cx="4291584" cy="859535"/>
          </a:xfrm>
          <a:prstGeom prst="ellipse">
            <a:avLst/>
          </a:prstGeom>
          <a:solidFill>
            <a:schemeClr val="accent1">
              <a:alpha val="32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685ED46-A863-1552-8015-2167C415D22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89728" y="3956266"/>
            <a:ext cx="3749227" cy="591350"/>
          </a:xfrm>
          <a:prstGeom prst="rect">
            <a:avLst/>
          </a:prstGeom>
        </p:spPr>
      </p:pic>
      <p:pic>
        <p:nvPicPr>
          <p:cNvPr id="8" name="Picture 7">
            <a:extLst>
              <a:ext uri="{FF2B5EF4-FFF2-40B4-BE49-F238E27FC236}">
                <a16:creationId xmlns:a16="http://schemas.microsoft.com/office/drawing/2014/main" id="{27108CAA-4AEC-DF69-F523-C5FF3A224901}"/>
              </a:ext>
            </a:extLst>
          </p:cNvPr>
          <p:cNvPicPr>
            <a:picLocks noChangeAspect="1"/>
          </p:cNvPicPr>
          <p:nvPr/>
        </p:nvPicPr>
        <p:blipFill>
          <a:blip r:embed="rId3"/>
          <a:stretch>
            <a:fillRect/>
          </a:stretch>
        </p:blipFill>
        <p:spPr>
          <a:xfrm>
            <a:off x="3943924" y="5333962"/>
            <a:ext cx="4304149" cy="871804"/>
          </a:xfrm>
          <a:prstGeom prst="rect">
            <a:avLst/>
          </a:prstGeom>
        </p:spPr>
      </p:pic>
      <p:pic>
        <p:nvPicPr>
          <p:cNvPr id="9" name="Picture 8">
            <a:extLst>
              <a:ext uri="{FF2B5EF4-FFF2-40B4-BE49-F238E27FC236}">
                <a16:creationId xmlns:a16="http://schemas.microsoft.com/office/drawing/2014/main" id="{BC4B72A0-7581-2A4A-1BCD-6707B10EE16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1083" y="2351861"/>
            <a:ext cx="2883595" cy="871804"/>
          </a:xfrm>
          <a:prstGeom prst="rect">
            <a:avLst/>
          </a:prstGeom>
        </p:spPr>
      </p:pic>
      <p:sp>
        <p:nvSpPr>
          <p:cNvPr id="10" name="TextBox 9">
            <a:extLst>
              <a:ext uri="{FF2B5EF4-FFF2-40B4-BE49-F238E27FC236}">
                <a16:creationId xmlns:a16="http://schemas.microsoft.com/office/drawing/2014/main" id="{262B1789-9792-B5CE-4B82-EA4962A9908D}"/>
              </a:ext>
            </a:extLst>
          </p:cNvPr>
          <p:cNvSpPr txBox="1"/>
          <p:nvPr/>
        </p:nvSpPr>
        <p:spPr>
          <a:xfrm>
            <a:off x="9371217" y="181957"/>
            <a:ext cx="2824941" cy="6801862"/>
          </a:xfrm>
          <a:prstGeom prst="rect">
            <a:avLst/>
          </a:prstGeom>
          <a:noFill/>
        </p:spPr>
        <p:txBody>
          <a:bodyPr wrap="none" rtlCol="0">
            <a:spAutoFit/>
          </a:bodyPr>
          <a:lstStyle/>
          <a:p>
            <a:r>
              <a:rPr lang="en-US" sz="1600" b="1" dirty="0"/>
              <a:t>The Progress of Knowledge</a:t>
            </a:r>
            <a:br>
              <a:rPr lang="en-US" sz="1600" b="1" dirty="0"/>
            </a:br>
            <a:r>
              <a:rPr lang="en-US" sz="1600" b="1" dirty="0"/>
              <a:t>Through Global Open Science </a:t>
            </a:r>
            <a:br>
              <a:rPr lang="en-US" sz="1600" b="1" dirty="0"/>
            </a:br>
            <a:r>
              <a:rPr lang="en-US" sz="1600" b="1" dirty="0"/>
              <a:t>&amp; Network Possibilities</a:t>
            </a:r>
            <a:br>
              <a:rPr lang="en-US" sz="1800" b="1" dirty="0"/>
            </a:br>
            <a:br>
              <a:rPr lang="en-US" sz="1800" b="1" dirty="0"/>
            </a:br>
            <a:r>
              <a:rPr lang="en-US" sz="1600" b="1" dirty="0"/>
              <a:t>2017 Stanford</a:t>
            </a:r>
            <a:br>
              <a:rPr lang="en-US" sz="1600" dirty="0"/>
            </a:br>
            <a:r>
              <a:rPr lang="en-US" sz="1600" b="1" dirty="0"/>
              <a:t>Nature Deep Learning</a:t>
            </a:r>
          </a:p>
          <a:p>
            <a:r>
              <a:rPr lang="en-US" sz="1600" b="1" dirty="0"/>
              <a:t>Cancer ID Article</a:t>
            </a:r>
            <a:br>
              <a:rPr lang="en-US" sz="1600" b="1" dirty="0"/>
            </a:br>
            <a:br>
              <a:rPr lang="en-US" sz="1600" dirty="0"/>
            </a:br>
            <a:r>
              <a:rPr lang="en-US" sz="1600" b="1" dirty="0"/>
              <a:t>2018  </a:t>
            </a:r>
            <a:r>
              <a:rPr lang="en-US" sz="1600" dirty="0" err="1"/>
              <a:t>Viennesse</a:t>
            </a:r>
            <a:r>
              <a:rPr lang="en-US" sz="1600" dirty="0"/>
              <a:t> Doctor in </a:t>
            </a:r>
            <a:br>
              <a:rPr lang="en-US" sz="1600" dirty="0"/>
            </a:br>
            <a:r>
              <a:rPr lang="en-US" sz="1600" dirty="0"/>
              <a:t>Austria </a:t>
            </a:r>
            <a:br>
              <a:rPr lang="en-US" sz="1600" dirty="0"/>
            </a:br>
            <a:r>
              <a:rPr lang="en-US" sz="1600" dirty="0"/>
              <a:t>uploaded </a:t>
            </a:r>
            <a:r>
              <a:rPr lang="en-US" sz="1600" dirty="0" err="1"/>
              <a:t>Dermatalogical</a:t>
            </a:r>
            <a:r>
              <a:rPr lang="en-US" sz="1600" dirty="0"/>
              <a:t> Image</a:t>
            </a:r>
            <a:br>
              <a:rPr lang="en-US" sz="1600" dirty="0"/>
            </a:br>
            <a:r>
              <a:rPr lang="en-US" sz="1600" dirty="0"/>
              <a:t>Library to </a:t>
            </a:r>
            <a:r>
              <a:rPr lang="en-US" sz="1600" b="1" dirty="0"/>
              <a:t>Harvard </a:t>
            </a:r>
            <a:r>
              <a:rPr lang="en-US" sz="1600" b="1" dirty="0" err="1"/>
              <a:t>Dataverse</a:t>
            </a:r>
            <a:br>
              <a:rPr lang="en-US" sz="1600" b="1" dirty="0"/>
            </a:br>
            <a:r>
              <a:rPr lang="en-US" sz="1600" b="1" dirty="0"/>
              <a:t>Data repository</a:t>
            </a:r>
            <a:br>
              <a:rPr lang="en-US" sz="1600" b="1" dirty="0"/>
            </a:br>
            <a:endParaRPr lang="en-US" sz="1600" dirty="0"/>
          </a:p>
          <a:p>
            <a:endParaRPr lang="en-US" sz="1600" dirty="0"/>
          </a:p>
          <a:p>
            <a:r>
              <a:rPr lang="en-US" sz="1600" b="1" dirty="0"/>
              <a:t>2021  (November) Undergrad</a:t>
            </a:r>
            <a:br>
              <a:rPr lang="en-US" sz="1600" b="1" dirty="0"/>
            </a:br>
            <a:r>
              <a:rPr lang="en-US" sz="1600" b="1" dirty="0"/>
              <a:t>Thesis Published in</a:t>
            </a:r>
            <a:br>
              <a:rPr lang="en-US" sz="1600" dirty="0"/>
            </a:br>
            <a:r>
              <a:rPr lang="en-US" sz="1600" b="1" dirty="0" err="1"/>
              <a:t>Dspace</a:t>
            </a:r>
            <a:r>
              <a:rPr lang="en-US" sz="1600" b="1" dirty="0"/>
              <a:t> Repositor</a:t>
            </a:r>
            <a:br>
              <a:rPr lang="en-US" sz="1600" dirty="0"/>
            </a:br>
            <a:r>
              <a:rPr lang="en-US" sz="1600" dirty="0"/>
              <a:t>BRAC University, Dhaka</a:t>
            </a:r>
            <a:br>
              <a:rPr lang="en-US" sz="1600" dirty="0"/>
            </a:br>
            <a:r>
              <a:rPr lang="en-US" sz="1600" dirty="0"/>
              <a:t>Bangladesh, Dept. of</a:t>
            </a:r>
            <a:br>
              <a:rPr lang="en-US" sz="1600" dirty="0"/>
            </a:br>
            <a:r>
              <a:rPr lang="en-US" sz="1600" dirty="0"/>
              <a:t>Computer Science and</a:t>
            </a:r>
            <a:br>
              <a:rPr lang="en-US" sz="1600" dirty="0"/>
            </a:br>
            <a:r>
              <a:rPr lang="en-US" sz="1600" dirty="0"/>
              <a:t>Engineering</a:t>
            </a:r>
            <a:br>
              <a:rPr lang="en-US" sz="1600" dirty="0"/>
            </a:br>
            <a:br>
              <a:rPr lang="en-US" sz="1600" dirty="0"/>
            </a:br>
            <a:r>
              <a:rPr lang="en-US" sz="1600" b="1" dirty="0"/>
              <a:t>All Downloaded July 2022</a:t>
            </a:r>
            <a:br>
              <a:rPr lang="en-US" sz="1600" b="1" dirty="0"/>
            </a:br>
            <a:r>
              <a:rPr lang="en-US" sz="1600" b="1" dirty="0"/>
              <a:t>Texas, USA for Dublin IFLA</a:t>
            </a:r>
            <a:br>
              <a:rPr lang="en-US" sz="1600" b="1" dirty="0"/>
            </a:br>
            <a:r>
              <a:rPr lang="en-US" sz="1600" b="1" dirty="0"/>
              <a:t>Big </a:t>
            </a:r>
            <a:r>
              <a:rPr lang="en-US" sz="1600" b="1"/>
              <a:t>Data Presentation</a:t>
            </a:r>
            <a:endParaRPr lang="en-US" sz="1600" b="1" dirty="0"/>
          </a:p>
          <a:p>
            <a:endParaRPr lang="en-US" b="1" dirty="0"/>
          </a:p>
        </p:txBody>
      </p:sp>
    </p:spTree>
    <p:extLst>
      <p:ext uri="{BB962C8B-B14F-4D97-AF65-F5344CB8AC3E}">
        <p14:creationId xmlns:p14="http://schemas.microsoft.com/office/powerpoint/2010/main" val="19949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69252-4E37-A2D2-6B10-EA0EB9E03E5B}"/>
              </a:ext>
            </a:extLst>
          </p:cNvPr>
          <p:cNvSpPr>
            <a:spLocks noGrp="1"/>
          </p:cNvSpPr>
          <p:nvPr>
            <p:ph type="title"/>
          </p:nvPr>
        </p:nvSpPr>
        <p:spPr/>
        <p:txBody>
          <a:bodyPr>
            <a:normAutofit fontScale="90000"/>
          </a:bodyPr>
          <a:lstStyle/>
          <a:p>
            <a:pPr algn="ctr"/>
            <a:r>
              <a:rPr lang="en-US" dirty="0"/>
              <a:t>AI Has Many Paradigms and  Origins </a:t>
            </a:r>
            <a:br>
              <a:rPr lang="en-US" dirty="0"/>
            </a:br>
            <a:r>
              <a:rPr lang="en-US" sz="1800" dirty="0"/>
              <a:t>Approaches for Different Solution Spaces</a:t>
            </a:r>
            <a:r>
              <a:rPr lang="en-US" sz="2400" dirty="0"/>
              <a:t> </a:t>
            </a:r>
            <a:br>
              <a:rPr lang="en-US" sz="2400" dirty="0"/>
            </a:br>
            <a:r>
              <a:rPr lang="en-US" sz="2200" dirty="0"/>
              <a:t>Dr. Pedro Domingos, University of Washington</a:t>
            </a:r>
          </a:p>
        </p:txBody>
      </p:sp>
      <p:graphicFrame>
        <p:nvGraphicFramePr>
          <p:cNvPr id="5" name="Table 5">
            <a:extLst>
              <a:ext uri="{FF2B5EF4-FFF2-40B4-BE49-F238E27FC236}">
                <a16:creationId xmlns:a16="http://schemas.microsoft.com/office/drawing/2014/main" id="{85AB8A5B-E710-E245-5502-69D2ED8E0450}"/>
              </a:ext>
            </a:extLst>
          </p:cNvPr>
          <p:cNvGraphicFramePr>
            <a:graphicFrameLocks noGrp="1"/>
          </p:cNvGraphicFramePr>
          <p:nvPr/>
        </p:nvGraphicFramePr>
        <p:xfrm>
          <a:off x="130629" y="2192207"/>
          <a:ext cx="10022774" cy="4507430"/>
        </p:xfrm>
        <a:graphic>
          <a:graphicData uri="http://schemas.openxmlformats.org/drawingml/2006/table">
            <a:tbl>
              <a:tblPr firstRow="1" bandRow="1">
                <a:tableStyleId>{5C22544A-7EE6-4342-B048-85BDC9FD1C3A}</a:tableStyleId>
              </a:tblPr>
              <a:tblGrid>
                <a:gridCol w="2015110">
                  <a:extLst>
                    <a:ext uri="{9D8B030D-6E8A-4147-A177-3AD203B41FA5}">
                      <a16:colId xmlns:a16="http://schemas.microsoft.com/office/drawing/2014/main" val="1941797262"/>
                    </a:ext>
                  </a:extLst>
                </a:gridCol>
                <a:gridCol w="2001916">
                  <a:extLst>
                    <a:ext uri="{9D8B030D-6E8A-4147-A177-3AD203B41FA5}">
                      <a16:colId xmlns:a16="http://schemas.microsoft.com/office/drawing/2014/main" val="1369570067"/>
                    </a:ext>
                  </a:extLst>
                </a:gridCol>
                <a:gridCol w="2001916">
                  <a:extLst>
                    <a:ext uri="{9D8B030D-6E8A-4147-A177-3AD203B41FA5}">
                      <a16:colId xmlns:a16="http://schemas.microsoft.com/office/drawing/2014/main" val="1276497013"/>
                    </a:ext>
                  </a:extLst>
                </a:gridCol>
                <a:gridCol w="2001916">
                  <a:extLst>
                    <a:ext uri="{9D8B030D-6E8A-4147-A177-3AD203B41FA5}">
                      <a16:colId xmlns:a16="http://schemas.microsoft.com/office/drawing/2014/main" val="1230332350"/>
                    </a:ext>
                  </a:extLst>
                </a:gridCol>
                <a:gridCol w="2001916">
                  <a:extLst>
                    <a:ext uri="{9D8B030D-6E8A-4147-A177-3AD203B41FA5}">
                      <a16:colId xmlns:a16="http://schemas.microsoft.com/office/drawing/2014/main" val="449344444"/>
                    </a:ext>
                  </a:extLst>
                </a:gridCol>
              </a:tblGrid>
              <a:tr h="634248">
                <a:tc>
                  <a:txBody>
                    <a:bodyPr/>
                    <a:lstStyle/>
                    <a:p>
                      <a:r>
                        <a:rPr lang="en-US" dirty="0"/>
                        <a:t>AI Paradigm</a:t>
                      </a:r>
                    </a:p>
                  </a:txBody>
                  <a:tcPr/>
                </a:tc>
                <a:tc>
                  <a:txBody>
                    <a:bodyPr/>
                    <a:lstStyle/>
                    <a:p>
                      <a:r>
                        <a:rPr lang="en-US" dirty="0"/>
                        <a:t>Origin</a:t>
                      </a:r>
                    </a:p>
                  </a:txBody>
                  <a:tcPr/>
                </a:tc>
                <a:tc>
                  <a:txBody>
                    <a:bodyPr/>
                    <a:lstStyle/>
                    <a:p>
                      <a:r>
                        <a:rPr lang="en-US" dirty="0"/>
                        <a:t>Algorithm</a:t>
                      </a:r>
                    </a:p>
                  </a:txBody>
                  <a:tcPr/>
                </a:tc>
                <a:tc>
                  <a:txBody>
                    <a:bodyPr/>
                    <a:lstStyle/>
                    <a:p>
                      <a:r>
                        <a:rPr lang="en-US" dirty="0"/>
                        <a:t>Problem</a:t>
                      </a:r>
                    </a:p>
                  </a:txBody>
                  <a:tcPr/>
                </a:tc>
                <a:tc>
                  <a:txBody>
                    <a:bodyPr/>
                    <a:lstStyle/>
                    <a:p>
                      <a:r>
                        <a:rPr lang="en-US" dirty="0"/>
                        <a:t>Solution</a:t>
                      </a:r>
                    </a:p>
                  </a:txBody>
                  <a:tcPr/>
                </a:tc>
                <a:extLst>
                  <a:ext uri="{0D108BD9-81ED-4DB2-BD59-A6C34878D82A}">
                    <a16:rowId xmlns:a16="http://schemas.microsoft.com/office/drawing/2014/main" val="293497622"/>
                  </a:ext>
                </a:extLst>
              </a:tr>
              <a:tr h="634248">
                <a:tc>
                  <a:txBody>
                    <a:bodyPr/>
                    <a:lstStyle/>
                    <a:p>
                      <a:r>
                        <a:rPr lang="en-US" b="1" dirty="0">
                          <a:highlight>
                            <a:srgbClr val="FFFF00"/>
                          </a:highlight>
                        </a:rPr>
                        <a:t>Deep Learning Machine Learning</a:t>
                      </a:r>
                    </a:p>
                  </a:txBody>
                  <a:tcPr/>
                </a:tc>
                <a:tc>
                  <a:txBody>
                    <a:bodyPr/>
                    <a:lstStyle/>
                    <a:p>
                      <a:r>
                        <a:rPr lang="en-US" b="1" dirty="0">
                          <a:highlight>
                            <a:srgbClr val="FFFF00"/>
                          </a:highlight>
                        </a:rPr>
                        <a:t>Neuroscience</a:t>
                      </a:r>
                      <a:br>
                        <a:rPr lang="en-US" b="1" dirty="0">
                          <a:highlight>
                            <a:srgbClr val="FFFF00"/>
                          </a:highlight>
                        </a:rPr>
                      </a:br>
                      <a:r>
                        <a:rPr lang="en-US" b="1" dirty="0">
                          <a:highlight>
                            <a:srgbClr val="FFFF00"/>
                          </a:highlight>
                        </a:rPr>
                        <a:t>(Neural Nets)</a:t>
                      </a:r>
                    </a:p>
                  </a:txBody>
                  <a:tcPr/>
                </a:tc>
                <a:tc>
                  <a:txBody>
                    <a:bodyPr/>
                    <a:lstStyle/>
                    <a:p>
                      <a:r>
                        <a:rPr lang="en-US" b="1" dirty="0"/>
                        <a:t>Back Propagation</a:t>
                      </a:r>
                      <a:br>
                        <a:rPr lang="en-US" b="1" dirty="0"/>
                      </a:br>
                      <a:r>
                        <a:rPr lang="en-US" b="1" dirty="0"/>
                        <a:t>Neural Nets</a:t>
                      </a:r>
                    </a:p>
                  </a:txBody>
                  <a:tcPr/>
                </a:tc>
                <a:tc>
                  <a:txBody>
                    <a:bodyPr/>
                    <a:lstStyle/>
                    <a:p>
                      <a:r>
                        <a:rPr lang="en-US" dirty="0"/>
                        <a:t>Complex Tasks, Hidden Patterns</a:t>
                      </a:r>
                    </a:p>
                  </a:txBody>
                  <a:tcPr/>
                </a:tc>
                <a:tc>
                  <a:txBody>
                    <a:bodyPr/>
                    <a:lstStyle/>
                    <a:p>
                      <a:r>
                        <a:rPr lang="en-US" dirty="0"/>
                        <a:t>Back propagation</a:t>
                      </a:r>
                    </a:p>
                  </a:txBody>
                  <a:tcPr/>
                </a:tc>
                <a:extLst>
                  <a:ext uri="{0D108BD9-81ED-4DB2-BD59-A6C34878D82A}">
                    <a16:rowId xmlns:a16="http://schemas.microsoft.com/office/drawing/2014/main" val="3122825228"/>
                  </a:ext>
                </a:extLst>
              </a:tr>
              <a:tr h="634248">
                <a:tc>
                  <a:txBody>
                    <a:bodyPr/>
                    <a:lstStyle/>
                    <a:p>
                      <a:r>
                        <a:rPr lang="en-US" b="1" dirty="0"/>
                        <a:t>Symbolic AI</a:t>
                      </a:r>
                    </a:p>
                  </a:txBody>
                  <a:tcPr/>
                </a:tc>
                <a:tc>
                  <a:txBody>
                    <a:bodyPr/>
                    <a:lstStyle/>
                    <a:p>
                      <a:r>
                        <a:rPr lang="en-US" dirty="0"/>
                        <a:t>Logic,  Philosophy</a:t>
                      </a:r>
                    </a:p>
                  </a:txBody>
                  <a:tcPr/>
                </a:tc>
                <a:tc>
                  <a:txBody>
                    <a:bodyPr/>
                    <a:lstStyle/>
                    <a:p>
                      <a:r>
                        <a:rPr lang="en-US" dirty="0"/>
                        <a:t>Inverse Deduction</a:t>
                      </a:r>
                    </a:p>
                  </a:txBody>
                  <a:tcPr/>
                </a:tc>
                <a:tc>
                  <a:txBody>
                    <a:bodyPr/>
                    <a:lstStyle/>
                    <a:p>
                      <a:r>
                        <a:rPr lang="en-US" dirty="0"/>
                        <a:t>Knowledge Composition</a:t>
                      </a:r>
                    </a:p>
                  </a:txBody>
                  <a:tcPr/>
                </a:tc>
                <a:tc>
                  <a:txBody>
                    <a:bodyPr/>
                    <a:lstStyle/>
                    <a:p>
                      <a:r>
                        <a:rPr lang="en-US" dirty="0"/>
                        <a:t>Inverse Deduction</a:t>
                      </a:r>
                    </a:p>
                  </a:txBody>
                  <a:tcPr/>
                </a:tc>
                <a:extLst>
                  <a:ext uri="{0D108BD9-81ED-4DB2-BD59-A6C34878D82A}">
                    <a16:rowId xmlns:a16="http://schemas.microsoft.com/office/drawing/2014/main" val="91095185"/>
                  </a:ext>
                </a:extLst>
              </a:tr>
              <a:tr h="764222">
                <a:tc>
                  <a:txBody>
                    <a:bodyPr/>
                    <a:lstStyle/>
                    <a:p>
                      <a:r>
                        <a:rPr lang="en-US" b="1" dirty="0"/>
                        <a:t>Bayesian Inference</a:t>
                      </a:r>
                    </a:p>
                  </a:txBody>
                  <a:tcPr/>
                </a:tc>
                <a:tc>
                  <a:txBody>
                    <a:bodyPr/>
                    <a:lstStyle/>
                    <a:p>
                      <a:r>
                        <a:rPr lang="en-US" dirty="0"/>
                        <a:t>Statistics, Probability Theory</a:t>
                      </a:r>
                    </a:p>
                  </a:txBody>
                  <a:tcPr/>
                </a:tc>
                <a:tc>
                  <a:txBody>
                    <a:bodyPr/>
                    <a:lstStyle/>
                    <a:p>
                      <a:r>
                        <a:rPr lang="en-US" dirty="0"/>
                        <a:t>Probabilistic Inference</a:t>
                      </a:r>
                    </a:p>
                  </a:txBody>
                  <a:tcPr/>
                </a:tc>
                <a:tc>
                  <a:txBody>
                    <a:bodyPr/>
                    <a:lstStyle/>
                    <a:p>
                      <a:r>
                        <a:rPr lang="en-US" dirty="0"/>
                        <a:t>Uncertainty</a:t>
                      </a:r>
                    </a:p>
                  </a:txBody>
                  <a:tcPr/>
                </a:tc>
                <a:tc>
                  <a:txBody>
                    <a:bodyPr/>
                    <a:lstStyle/>
                    <a:p>
                      <a:r>
                        <a:rPr lang="en-US" dirty="0"/>
                        <a:t>Probabilistic Inference</a:t>
                      </a:r>
                    </a:p>
                  </a:txBody>
                  <a:tcPr/>
                </a:tc>
                <a:extLst>
                  <a:ext uri="{0D108BD9-81ED-4DB2-BD59-A6C34878D82A}">
                    <a16:rowId xmlns:a16="http://schemas.microsoft.com/office/drawing/2014/main" val="4277390662"/>
                  </a:ext>
                </a:extLst>
              </a:tr>
              <a:tr h="634248">
                <a:tc>
                  <a:txBody>
                    <a:bodyPr/>
                    <a:lstStyle/>
                    <a:p>
                      <a:r>
                        <a:rPr lang="en-US" b="1" dirty="0"/>
                        <a:t>Evolutionary Computation</a:t>
                      </a:r>
                    </a:p>
                  </a:txBody>
                  <a:tcPr/>
                </a:tc>
                <a:tc>
                  <a:txBody>
                    <a:bodyPr/>
                    <a:lstStyle/>
                    <a:p>
                      <a:r>
                        <a:rPr lang="en-US" dirty="0"/>
                        <a:t>Evolutionary Biology (Complexity Theory</a:t>
                      </a:r>
                    </a:p>
                  </a:txBody>
                  <a:tcPr/>
                </a:tc>
                <a:tc>
                  <a:txBody>
                    <a:bodyPr/>
                    <a:lstStyle/>
                    <a:p>
                      <a:r>
                        <a:rPr lang="en-US" dirty="0"/>
                        <a:t>Genetic Algorithms</a:t>
                      </a:r>
                    </a:p>
                  </a:txBody>
                  <a:tcPr/>
                </a:tc>
                <a:tc>
                  <a:txBody>
                    <a:bodyPr/>
                    <a:lstStyle/>
                    <a:p>
                      <a:r>
                        <a:rPr lang="en-US" dirty="0"/>
                        <a:t>Structure Discovery</a:t>
                      </a:r>
                    </a:p>
                  </a:txBody>
                  <a:tcPr/>
                </a:tc>
                <a:tc>
                  <a:txBody>
                    <a:bodyPr/>
                    <a:lstStyle/>
                    <a:p>
                      <a:r>
                        <a:rPr lang="en-US" dirty="0"/>
                        <a:t>Genetic Programming</a:t>
                      </a:r>
                    </a:p>
                  </a:txBody>
                  <a:tcPr/>
                </a:tc>
                <a:extLst>
                  <a:ext uri="{0D108BD9-81ED-4DB2-BD59-A6C34878D82A}">
                    <a16:rowId xmlns:a16="http://schemas.microsoft.com/office/drawing/2014/main" val="2216345233"/>
                  </a:ext>
                </a:extLst>
              </a:tr>
              <a:tr h="634248">
                <a:tc>
                  <a:txBody>
                    <a:bodyPr/>
                    <a:lstStyle/>
                    <a:p>
                      <a:r>
                        <a:rPr lang="en-US" b="1" dirty="0"/>
                        <a:t>Reasoning by Analogy</a:t>
                      </a:r>
                    </a:p>
                  </a:txBody>
                  <a:tcPr/>
                </a:tc>
                <a:tc>
                  <a:txBody>
                    <a:bodyPr/>
                    <a:lstStyle/>
                    <a:p>
                      <a:r>
                        <a:rPr lang="en-US" dirty="0"/>
                        <a:t>Psychology</a:t>
                      </a:r>
                    </a:p>
                  </a:txBody>
                  <a:tcPr/>
                </a:tc>
                <a:tc>
                  <a:txBody>
                    <a:bodyPr/>
                    <a:lstStyle/>
                    <a:p>
                      <a:r>
                        <a:rPr lang="en-US" dirty="0"/>
                        <a:t>Kernel Machines</a:t>
                      </a:r>
                      <a:br>
                        <a:rPr lang="en-US" dirty="0"/>
                      </a:br>
                      <a:r>
                        <a:rPr lang="en-US" dirty="0"/>
                        <a:t>(Support  Vector Machines)</a:t>
                      </a:r>
                    </a:p>
                  </a:txBody>
                  <a:tcPr/>
                </a:tc>
                <a:tc>
                  <a:txBody>
                    <a:bodyPr/>
                    <a:lstStyle/>
                    <a:p>
                      <a:r>
                        <a:rPr lang="en-US" dirty="0"/>
                        <a:t>Similarity</a:t>
                      </a:r>
                    </a:p>
                  </a:txBody>
                  <a:tcPr/>
                </a:tc>
                <a:tc>
                  <a:txBody>
                    <a:bodyPr/>
                    <a:lstStyle/>
                    <a:p>
                      <a:r>
                        <a:rPr lang="en-US" dirty="0"/>
                        <a:t>Kernel Machines</a:t>
                      </a:r>
                    </a:p>
                  </a:txBody>
                  <a:tcPr/>
                </a:tc>
                <a:extLst>
                  <a:ext uri="{0D108BD9-81ED-4DB2-BD59-A6C34878D82A}">
                    <a16:rowId xmlns:a16="http://schemas.microsoft.com/office/drawing/2014/main" val="1615430634"/>
                  </a:ext>
                </a:extLst>
              </a:tr>
            </a:tbl>
          </a:graphicData>
        </a:graphic>
      </p:graphicFrame>
      <p:pic>
        <p:nvPicPr>
          <p:cNvPr id="9" name="Picture 8" descr="A picture containing text, newspaper, sign&#10;&#10;Description automatically generated">
            <a:extLst>
              <a:ext uri="{FF2B5EF4-FFF2-40B4-BE49-F238E27FC236}">
                <a16:creationId xmlns:a16="http://schemas.microsoft.com/office/drawing/2014/main" id="{52959EEC-5361-6C36-ACDA-E6DC33BAAFD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333244" y="2946583"/>
            <a:ext cx="1714933" cy="2590533"/>
          </a:xfrm>
          <a:prstGeom prst="rect">
            <a:avLst/>
          </a:prstGeom>
        </p:spPr>
      </p:pic>
      <p:sp>
        <p:nvSpPr>
          <p:cNvPr id="4" name="TextBox 3">
            <a:extLst>
              <a:ext uri="{FF2B5EF4-FFF2-40B4-BE49-F238E27FC236}">
                <a16:creationId xmlns:a16="http://schemas.microsoft.com/office/drawing/2014/main" id="{31EF8336-F624-0D44-2EE7-A64243984FB9}"/>
              </a:ext>
            </a:extLst>
          </p:cNvPr>
          <p:cNvSpPr txBox="1"/>
          <p:nvPr/>
        </p:nvSpPr>
        <p:spPr>
          <a:xfrm>
            <a:off x="10587356" y="5537116"/>
            <a:ext cx="2462293" cy="369332"/>
          </a:xfrm>
          <a:prstGeom prst="rect">
            <a:avLst/>
          </a:prstGeom>
          <a:noFill/>
        </p:spPr>
        <p:txBody>
          <a:bodyPr wrap="square">
            <a:spAutoFit/>
          </a:bodyPr>
          <a:lstStyle/>
          <a:p>
            <a:r>
              <a:rPr lang="en-US" dirty="0"/>
              <a:t>2015, 2018</a:t>
            </a:r>
          </a:p>
        </p:txBody>
      </p:sp>
    </p:spTree>
    <p:extLst>
      <p:ext uri="{BB962C8B-B14F-4D97-AF65-F5344CB8AC3E}">
        <p14:creationId xmlns:p14="http://schemas.microsoft.com/office/powerpoint/2010/main" val="10482958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FEB7D-5944-9EBF-B3ED-73437B96DAB8}"/>
              </a:ext>
            </a:extLst>
          </p:cNvPr>
          <p:cNvSpPr>
            <a:spLocks noGrp="1"/>
          </p:cNvSpPr>
          <p:nvPr>
            <p:ph type="title"/>
          </p:nvPr>
        </p:nvSpPr>
        <p:spPr>
          <a:xfrm>
            <a:off x="630918" y="643465"/>
            <a:ext cx="4424302" cy="1846615"/>
          </a:xfrm>
        </p:spPr>
        <p:txBody>
          <a:bodyPr anchor="b">
            <a:normAutofit fontScale="90000"/>
          </a:bodyPr>
          <a:lstStyle/>
          <a:p>
            <a:r>
              <a:rPr lang="en-US" sz="3600" dirty="0"/>
              <a:t>Last Ten Years 2014-2024 Amazing Progress of AI</a:t>
            </a:r>
            <a:br>
              <a:rPr lang="en-US" sz="1800" dirty="0"/>
            </a:br>
            <a:br>
              <a:rPr lang="en-US" sz="1800" dirty="0"/>
            </a:br>
            <a:r>
              <a:rPr lang="en-US" sz="1800" dirty="0" err="1"/>
              <a:t>AI</a:t>
            </a:r>
            <a:r>
              <a:rPr lang="en-US" sz="1800" dirty="0"/>
              <a:t> Deep Learning)) = </a:t>
            </a:r>
            <a:br>
              <a:rPr lang="en-US" sz="1800" dirty="0"/>
            </a:br>
            <a:r>
              <a:rPr lang="en-US" sz="1800" dirty="0"/>
              <a:t>Better Algorithms  + Greater Computing Power + Large </a:t>
            </a:r>
            <a:r>
              <a:rPr lang="en-US" sz="1800" b="1" dirty="0"/>
              <a:t>Data Sets + Good Metadata (Labeling)</a:t>
            </a:r>
          </a:p>
        </p:txBody>
      </p:sp>
      <p:sp>
        <p:nvSpPr>
          <p:cNvPr id="3" name="Content Placeholder 2">
            <a:extLst>
              <a:ext uri="{FF2B5EF4-FFF2-40B4-BE49-F238E27FC236}">
                <a16:creationId xmlns:a16="http://schemas.microsoft.com/office/drawing/2014/main" id="{0F510136-25F7-4C45-B3C3-7017EA0CB30E}"/>
              </a:ext>
            </a:extLst>
          </p:cNvPr>
          <p:cNvSpPr>
            <a:spLocks noGrp="1"/>
          </p:cNvSpPr>
          <p:nvPr>
            <p:ph idx="1"/>
          </p:nvPr>
        </p:nvSpPr>
        <p:spPr>
          <a:xfrm>
            <a:off x="630936" y="2807167"/>
            <a:ext cx="3895522" cy="3386399"/>
          </a:xfrm>
        </p:spPr>
        <p:txBody>
          <a:bodyPr>
            <a:normAutofit fontScale="85000" lnSpcReduction="10000"/>
          </a:bodyPr>
          <a:lstStyle/>
          <a:p>
            <a:r>
              <a:rPr lang="en-US" sz="2000" dirty="0"/>
              <a:t>LLM’s, GPT’s, Conversational Chatbots</a:t>
            </a:r>
            <a:br>
              <a:rPr lang="en-US" sz="2000" dirty="0"/>
            </a:br>
            <a:r>
              <a:rPr lang="en-US" sz="2000" dirty="0"/>
              <a:t>&amp; Robotic Agents</a:t>
            </a:r>
          </a:p>
          <a:p>
            <a:r>
              <a:rPr lang="en-US" sz="2000" dirty="0"/>
              <a:t>Natural Language Processing</a:t>
            </a:r>
            <a:br>
              <a:rPr lang="en-US" sz="2000" dirty="0"/>
            </a:br>
            <a:r>
              <a:rPr lang="en-US" sz="2000" dirty="0"/>
              <a:t>(Speech to Text, Next Word Translation)</a:t>
            </a:r>
          </a:p>
          <a:p>
            <a:r>
              <a:rPr lang="en-US" sz="2000" dirty="0"/>
              <a:t>Computer Vision Cancer Cell Detection(</a:t>
            </a:r>
            <a:r>
              <a:rPr lang="en-US" sz="2000" dirty="0" err="1"/>
              <a:t>Alexnet</a:t>
            </a:r>
            <a:r>
              <a:rPr lang="en-US" sz="2000" dirty="0"/>
              <a:t>)</a:t>
            </a:r>
            <a:br>
              <a:rPr lang="en-US" sz="2000" dirty="0"/>
            </a:br>
            <a:r>
              <a:rPr lang="en-US" sz="2000" dirty="0"/>
              <a:t>(Facial + Object Recognition</a:t>
            </a:r>
            <a:br>
              <a:rPr lang="en-US" sz="2000" dirty="0"/>
            </a:br>
            <a:endParaRPr lang="en-US" sz="2000" dirty="0"/>
          </a:p>
          <a:p>
            <a:r>
              <a:rPr lang="en-US" sz="2000" dirty="0"/>
              <a:t>Strategic Reasoning (AlphaGo, 2015-2017)</a:t>
            </a:r>
          </a:p>
          <a:p>
            <a:r>
              <a:rPr lang="en-US" sz="2000" dirty="0"/>
              <a:t>Fraud Detection </a:t>
            </a:r>
            <a:br>
              <a:rPr lang="en-US" sz="2000" dirty="0"/>
            </a:br>
            <a:r>
              <a:rPr lang="en-US" sz="2000" dirty="0"/>
              <a:t>&amp; Cybersecurity</a:t>
            </a:r>
          </a:p>
          <a:p>
            <a:endParaRPr lang="en-US" sz="2000" dirty="0"/>
          </a:p>
          <a:p>
            <a:pPr marL="0" indent="0">
              <a:buNone/>
            </a:pPr>
            <a:endParaRPr lang="en-US" sz="2000" dirty="0"/>
          </a:p>
          <a:p>
            <a:endParaRPr lang="en-US" sz="2000" dirty="0"/>
          </a:p>
          <a:p>
            <a:endParaRPr lang="en-US" sz="2000" dirty="0"/>
          </a:p>
        </p:txBody>
      </p:sp>
      <p:pic>
        <p:nvPicPr>
          <p:cNvPr id="5" name="Picture 4">
            <a:extLst>
              <a:ext uri="{FF2B5EF4-FFF2-40B4-BE49-F238E27FC236}">
                <a16:creationId xmlns:a16="http://schemas.microsoft.com/office/drawing/2014/main" id="{4087BD12-A178-2493-EADD-60E17794003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3606" r="1" b="11130"/>
          <a:stretch/>
        </p:blipFill>
        <p:spPr>
          <a:xfrm>
            <a:off x="8940494" y="4215425"/>
            <a:ext cx="3099253" cy="2642575"/>
          </a:xfrm>
          <a:prstGeom prst="rect">
            <a:avLst/>
          </a:prstGeom>
        </p:spPr>
      </p:pic>
      <p:pic>
        <p:nvPicPr>
          <p:cNvPr id="1026" name="Picture 2" descr="what is machine learning ai for Sale OFF 66%">
            <a:extLst>
              <a:ext uri="{FF2B5EF4-FFF2-40B4-BE49-F238E27FC236}">
                <a16:creationId xmlns:a16="http://schemas.microsoft.com/office/drawing/2014/main" id="{94989A6B-9093-CD5D-C1B0-D6BA899285D8}"/>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t="6182" r="-2" b="6236"/>
          <a:stretch/>
        </p:blipFill>
        <p:spPr bwMode="auto">
          <a:xfrm>
            <a:off x="4990760" y="3630664"/>
            <a:ext cx="3571869" cy="322733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D9CBA97F-01E6-80F2-77F7-28EDA181F5F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4389" b="14111"/>
          <a:stretch/>
        </p:blipFill>
        <p:spPr>
          <a:xfrm>
            <a:off x="9026931" y="1080432"/>
            <a:ext cx="3048658" cy="3048658"/>
          </a:xfrm>
          <a:prstGeom prst="rect">
            <a:avLst/>
          </a:prstGeom>
        </p:spPr>
      </p:pic>
      <p:pic>
        <p:nvPicPr>
          <p:cNvPr id="4" name="Picture 3">
            <a:extLst>
              <a:ext uri="{FF2B5EF4-FFF2-40B4-BE49-F238E27FC236}">
                <a16:creationId xmlns:a16="http://schemas.microsoft.com/office/drawing/2014/main" id="{DA174ED0-1051-AA13-2FFF-976406EEE129}"/>
              </a:ext>
            </a:extLst>
          </p:cNvPr>
          <p:cNvPicPr>
            <a:picLocks noChangeAspect="1"/>
          </p:cNvPicPr>
          <p:nvPr/>
        </p:nvPicPr>
        <p:blipFill>
          <a:blip r:embed="rId5"/>
          <a:stretch>
            <a:fillRect/>
          </a:stretch>
        </p:blipFill>
        <p:spPr>
          <a:xfrm>
            <a:off x="5519522" y="781562"/>
            <a:ext cx="2736163" cy="2745407"/>
          </a:xfrm>
          <a:prstGeom prst="rect">
            <a:avLst/>
          </a:prstGeom>
        </p:spPr>
      </p:pic>
    </p:spTree>
    <p:extLst>
      <p:ext uri="{BB962C8B-B14F-4D97-AF65-F5344CB8AC3E}">
        <p14:creationId xmlns:p14="http://schemas.microsoft.com/office/powerpoint/2010/main" val="11542651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624C1-2E63-9ECC-9441-7445D97844EB}"/>
              </a:ext>
            </a:extLst>
          </p:cNvPr>
          <p:cNvSpPr>
            <a:spLocks noGrp="1"/>
          </p:cNvSpPr>
          <p:nvPr>
            <p:ph type="title"/>
          </p:nvPr>
        </p:nvSpPr>
        <p:spPr>
          <a:xfrm>
            <a:off x="960783" y="365125"/>
            <a:ext cx="10515600" cy="1325563"/>
          </a:xfrm>
        </p:spPr>
        <p:txBody>
          <a:bodyPr>
            <a:normAutofit/>
          </a:bodyPr>
          <a:lstStyle/>
          <a:p>
            <a:r>
              <a:rPr lang="en-US" dirty="0"/>
              <a:t>AI, Large Language Models (LLM’s) and GPT’s</a:t>
            </a:r>
            <a:br>
              <a:rPr lang="en-US" dirty="0"/>
            </a:br>
            <a:r>
              <a:rPr lang="en-US" sz="2000" b="1" dirty="0"/>
              <a:t>Generative Pretrained Transformers, Trends and Issues In Library Technology, June 2022</a:t>
            </a:r>
          </a:p>
        </p:txBody>
      </p:sp>
      <p:pic>
        <p:nvPicPr>
          <p:cNvPr id="5" name="Content Placeholder 4">
            <a:extLst>
              <a:ext uri="{FF2B5EF4-FFF2-40B4-BE49-F238E27FC236}">
                <a16:creationId xmlns:a16="http://schemas.microsoft.com/office/drawing/2014/main" id="{22967BB5-A2AA-D3D4-F9F5-38C3E9908572}"/>
              </a:ext>
            </a:extLst>
          </p:cNvPr>
          <p:cNvPicPr>
            <a:picLocks noGrp="1" noChangeAspect="1"/>
          </p:cNvPicPr>
          <p:nvPr>
            <p:ph idx="1"/>
          </p:nvPr>
        </p:nvPicPr>
        <p:blipFill>
          <a:blip r:embed="rId2"/>
          <a:stretch>
            <a:fillRect/>
          </a:stretch>
        </p:blipFill>
        <p:spPr>
          <a:xfrm>
            <a:off x="608382" y="1690688"/>
            <a:ext cx="5487618" cy="5130800"/>
          </a:xfrm>
        </p:spPr>
      </p:pic>
      <p:pic>
        <p:nvPicPr>
          <p:cNvPr id="7" name="Picture 6">
            <a:extLst>
              <a:ext uri="{FF2B5EF4-FFF2-40B4-BE49-F238E27FC236}">
                <a16:creationId xmlns:a16="http://schemas.microsoft.com/office/drawing/2014/main" id="{48AAF821-0B4F-9EF3-5126-18FE26CB3C68}"/>
              </a:ext>
            </a:extLst>
          </p:cNvPr>
          <p:cNvPicPr>
            <a:picLocks noChangeAspect="1"/>
          </p:cNvPicPr>
          <p:nvPr/>
        </p:nvPicPr>
        <p:blipFill>
          <a:blip r:embed="rId3"/>
          <a:stretch>
            <a:fillRect/>
          </a:stretch>
        </p:blipFill>
        <p:spPr>
          <a:xfrm>
            <a:off x="6554856" y="2210542"/>
            <a:ext cx="4746862" cy="3548397"/>
          </a:xfrm>
          <a:prstGeom prst="rect">
            <a:avLst/>
          </a:prstGeom>
        </p:spPr>
      </p:pic>
      <p:sp>
        <p:nvSpPr>
          <p:cNvPr id="9" name="TextBox 8">
            <a:extLst>
              <a:ext uri="{FF2B5EF4-FFF2-40B4-BE49-F238E27FC236}">
                <a16:creationId xmlns:a16="http://schemas.microsoft.com/office/drawing/2014/main" id="{6E1514BA-B517-22D6-335D-B3C3F128F86D}"/>
              </a:ext>
            </a:extLst>
          </p:cNvPr>
          <p:cNvSpPr txBox="1"/>
          <p:nvPr/>
        </p:nvSpPr>
        <p:spPr>
          <a:xfrm>
            <a:off x="6341165" y="5873866"/>
            <a:ext cx="5935536" cy="923330"/>
          </a:xfrm>
          <a:prstGeom prst="rect">
            <a:avLst/>
          </a:prstGeom>
          <a:noFill/>
        </p:spPr>
        <p:txBody>
          <a:bodyPr wrap="none" rtlCol="0">
            <a:spAutoFit/>
          </a:bodyPr>
          <a:lstStyle/>
          <a:p>
            <a:r>
              <a:rPr lang="en-US" dirty="0"/>
              <a:t>Digital Transformation, Data Reuse and Heritage Collections</a:t>
            </a:r>
            <a:br>
              <a:rPr lang="en-US" dirty="0"/>
            </a:br>
            <a:r>
              <a:rPr lang="en-US" dirty="0" err="1"/>
              <a:t>ANational</a:t>
            </a:r>
            <a:r>
              <a:rPr lang="en-US" dirty="0"/>
              <a:t> Library of Spain, Partnership with Supercomputing </a:t>
            </a:r>
            <a:br>
              <a:rPr lang="en-US" dirty="0"/>
            </a:br>
            <a:r>
              <a:rPr lang="en-US" dirty="0"/>
              <a:t>Center ( Mare Nostrum), January 2022</a:t>
            </a:r>
          </a:p>
        </p:txBody>
      </p:sp>
      <p:sp>
        <p:nvSpPr>
          <p:cNvPr id="10" name="Oval 9">
            <a:extLst>
              <a:ext uri="{FF2B5EF4-FFF2-40B4-BE49-F238E27FC236}">
                <a16:creationId xmlns:a16="http://schemas.microsoft.com/office/drawing/2014/main" id="{F0E68D98-5CBC-2850-8707-64EB0C4CD3A7}"/>
              </a:ext>
            </a:extLst>
          </p:cNvPr>
          <p:cNvSpPr/>
          <p:nvPr/>
        </p:nvSpPr>
        <p:spPr>
          <a:xfrm>
            <a:off x="8736496" y="3429000"/>
            <a:ext cx="2391578" cy="755374"/>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E6FDA10-C6D5-1D9C-702B-E5D8DB25A4A2}"/>
              </a:ext>
            </a:extLst>
          </p:cNvPr>
          <p:cNvSpPr/>
          <p:nvPr/>
        </p:nvSpPr>
        <p:spPr>
          <a:xfrm>
            <a:off x="6554856" y="4598470"/>
            <a:ext cx="2391578" cy="755374"/>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19143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a:extLst>
            <a:ext uri="{FF2B5EF4-FFF2-40B4-BE49-F238E27FC236}">
              <a16:creationId xmlns:a16="http://schemas.microsoft.com/office/drawing/2014/main" id="{0A0CA5D0-5077-8F7F-7987-B96161316A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5FDCEC-D7E2-9867-E65D-0C83C82CB61C}"/>
              </a:ext>
            </a:extLst>
          </p:cNvPr>
          <p:cNvSpPr>
            <a:spLocks noGrp="1"/>
          </p:cNvSpPr>
          <p:nvPr>
            <p:ph type="title"/>
          </p:nvPr>
        </p:nvSpPr>
        <p:spPr>
          <a:xfrm>
            <a:off x="5558589" y="590620"/>
            <a:ext cx="6633391" cy="1325563"/>
          </a:xfrm>
        </p:spPr>
        <p:txBody>
          <a:bodyPr>
            <a:normAutofit fontScale="90000"/>
          </a:bodyPr>
          <a:lstStyle/>
          <a:p>
            <a:r>
              <a:rPr lang="en-US" dirty="0"/>
              <a:t>Last Ten Years Has Shown Incredible Progress of AI</a:t>
            </a:r>
            <a:br>
              <a:rPr lang="en-US" sz="2100" dirty="0"/>
            </a:br>
            <a:br>
              <a:rPr lang="en-US" sz="2100" dirty="0"/>
            </a:br>
            <a:r>
              <a:rPr lang="en-US" sz="2100" dirty="0" err="1"/>
              <a:t>AI</a:t>
            </a:r>
            <a:r>
              <a:rPr lang="en-US" sz="2100" dirty="0"/>
              <a:t> (Machine Learning (Deep Learning)) = </a:t>
            </a:r>
            <a:br>
              <a:rPr lang="en-US" sz="2100" dirty="0"/>
            </a:br>
            <a:r>
              <a:rPr lang="en-US" sz="1800" dirty="0"/>
              <a:t>Algorithms (Better)   + Computing Power (Greater) + </a:t>
            </a:r>
            <a:r>
              <a:rPr lang="en-US" sz="1800" b="1" dirty="0"/>
              <a:t>Data Sets (Larger)</a:t>
            </a:r>
          </a:p>
        </p:txBody>
      </p:sp>
      <p:sp>
        <p:nvSpPr>
          <p:cNvPr id="1031" name="Freeform: Shape 1030">
            <a:extLst>
              <a:ext uri="{FF2B5EF4-FFF2-40B4-BE49-F238E27FC236}">
                <a16:creationId xmlns:a16="http://schemas.microsoft.com/office/drawing/2014/main" id="{A1E7E090-C070-EAE7-81C0-8D3E615E1B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133221" cy="3548529"/>
          </a:xfrm>
          <a:custGeom>
            <a:avLst/>
            <a:gdLst>
              <a:gd name="connsiteX0" fmla="*/ 0 w 4133221"/>
              <a:gd name="connsiteY0" fmla="*/ 0 h 3548529"/>
              <a:gd name="connsiteX1" fmla="*/ 3798429 w 4133221"/>
              <a:gd name="connsiteY1" fmla="*/ 0 h 3548529"/>
              <a:gd name="connsiteX2" fmla="*/ 3850140 w 4133221"/>
              <a:gd name="connsiteY2" fmla="*/ 85119 h 3548529"/>
              <a:gd name="connsiteX3" fmla="*/ 4133221 w 4133221"/>
              <a:gd name="connsiteY3" fmla="*/ 1203093 h 3548529"/>
              <a:gd name="connsiteX4" fmla="*/ 1787785 w 4133221"/>
              <a:gd name="connsiteY4" fmla="*/ 3548529 h 3548529"/>
              <a:gd name="connsiteX5" fmla="*/ 129311 w 4133221"/>
              <a:gd name="connsiteY5" fmla="*/ 2861567 h 3548529"/>
              <a:gd name="connsiteX6" fmla="*/ 0 w 4133221"/>
              <a:gd name="connsiteY6" fmla="*/ 2719289 h 354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3221" h="3548529">
                <a:moveTo>
                  <a:pt x="0" y="0"/>
                </a:moveTo>
                <a:lnTo>
                  <a:pt x="3798429" y="0"/>
                </a:lnTo>
                <a:lnTo>
                  <a:pt x="3850140" y="85119"/>
                </a:lnTo>
                <a:cubicBezTo>
                  <a:pt x="4030674" y="417451"/>
                  <a:pt x="4133221" y="798296"/>
                  <a:pt x="4133221" y="1203093"/>
                </a:cubicBezTo>
                <a:cubicBezTo>
                  <a:pt x="4133221" y="2498442"/>
                  <a:pt x="3083134" y="3548529"/>
                  <a:pt x="1787785" y="3548529"/>
                </a:cubicBezTo>
                <a:cubicBezTo>
                  <a:pt x="1140111" y="3548529"/>
                  <a:pt x="553752" y="3286007"/>
                  <a:pt x="129311" y="2861567"/>
                </a:cubicBezTo>
                <a:lnTo>
                  <a:pt x="0" y="2719289"/>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3" name="Freeform: Shape 1032">
            <a:extLst>
              <a:ext uri="{FF2B5EF4-FFF2-40B4-BE49-F238E27FC236}">
                <a16:creationId xmlns:a16="http://schemas.microsoft.com/office/drawing/2014/main" id="{DE38014B-EE9F-936A-F295-69D447280E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1" y="3842187"/>
            <a:ext cx="3321156" cy="3015812"/>
          </a:xfrm>
          <a:custGeom>
            <a:avLst/>
            <a:gdLst>
              <a:gd name="connsiteX0" fmla="*/ 1359768 w 3321156"/>
              <a:gd name="connsiteY0" fmla="*/ 0 h 3015812"/>
              <a:gd name="connsiteX1" fmla="*/ 3321156 w 3321156"/>
              <a:gd name="connsiteY1" fmla="*/ 1961388 h 3015812"/>
              <a:gd name="connsiteX2" fmla="*/ 3084427 w 3321156"/>
              <a:gd name="connsiteY2" fmla="*/ 2896302 h 3015812"/>
              <a:gd name="connsiteX3" fmla="*/ 3011823 w 3321156"/>
              <a:gd name="connsiteY3" fmla="*/ 3015812 h 3015812"/>
              <a:gd name="connsiteX4" fmla="*/ 0 w 3321156"/>
              <a:gd name="connsiteY4" fmla="*/ 3015812 h 3015812"/>
              <a:gd name="connsiteX5" fmla="*/ 0 w 3321156"/>
              <a:gd name="connsiteY5" fmla="*/ 549808 h 3015812"/>
              <a:gd name="connsiteX6" fmla="*/ 112143 w 3321156"/>
              <a:gd name="connsiteY6" fmla="*/ 447886 h 3015812"/>
              <a:gd name="connsiteX7" fmla="*/ 1359768 w 3321156"/>
              <a:gd name="connsiteY7" fmla="*/ 0 h 301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156" h="3015812">
                <a:moveTo>
                  <a:pt x="1359768" y="0"/>
                </a:moveTo>
                <a:cubicBezTo>
                  <a:pt x="2443013" y="0"/>
                  <a:pt x="3321156" y="878143"/>
                  <a:pt x="3321156" y="1961388"/>
                </a:cubicBezTo>
                <a:cubicBezTo>
                  <a:pt x="3321156" y="2299902"/>
                  <a:pt x="3235400" y="2618387"/>
                  <a:pt x="3084427" y="2896302"/>
                </a:cubicBezTo>
                <a:lnTo>
                  <a:pt x="3011823" y="3015812"/>
                </a:lnTo>
                <a:lnTo>
                  <a:pt x="0" y="3015812"/>
                </a:lnTo>
                <a:lnTo>
                  <a:pt x="0" y="549808"/>
                </a:lnTo>
                <a:lnTo>
                  <a:pt x="112143" y="447886"/>
                </a:lnTo>
                <a:cubicBezTo>
                  <a:pt x="451187" y="168082"/>
                  <a:pt x="885848" y="0"/>
                  <a:pt x="135976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5" name="Oval 1034">
            <a:extLst>
              <a:ext uri="{FF2B5EF4-FFF2-40B4-BE49-F238E27FC236}">
                <a16:creationId xmlns:a16="http://schemas.microsoft.com/office/drawing/2014/main" id="{21C09E65-8B2A-E9F1-2D3D-1C6945302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4530" y="2496668"/>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B1E5E30-2E60-15A7-8BDC-ACD8360F189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4389" b="14111"/>
          <a:stretch/>
        </p:blipFill>
        <p:spPr>
          <a:xfrm>
            <a:off x="3559122" y="2661260"/>
            <a:ext cx="2788920" cy="2788920"/>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pic>
        <p:nvPicPr>
          <p:cNvPr id="5" name="Picture 4">
            <a:extLst>
              <a:ext uri="{FF2B5EF4-FFF2-40B4-BE49-F238E27FC236}">
                <a16:creationId xmlns:a16="http://schemas.microsoft.com/office/drawing/2014/main" id="{90D84CDB-6644-4838-98E5-73FA3A6123B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3606" r="1" b="11130"/>
          <a:stretch/>
        </p:blipFill>
        <p:spPr>
          <a:xfrm>
            <a:off x="20" y="10"/>
            <a:ext cx="3967953" cy="3383270"/>
          </a:xfrm>
          <a:custGeom>
            <a:avLst/>
            <a:gdLst/>
            <a:ahLst/>
            <a:cxnLst/>
            <a:rect l="l" t="t" r="r" b="b"/>
            <a:pathLst>
              <a:path w="3967973" h="3383280">
                <a:moveTo>
                  <a:pt x="0" y="0"/>
                </a:moveTo>
                <a:lnTo>
                  <a:pt x="3605273" y="0"/>
                </a:lnTo>
                <a:lnTo>
                  <a:pt x="3704836" y="163887"/>
                </a:lnTo>
                <a:cubicBezTo>
                  <a:pt x="3872651" y="472804"/>
                  <a:pt x="3967973" y="826817"/>
                  <a:pt x="3967973" y="1203093"/>
                </a:cubicBezTo>
                <a:cubicBezTo>
                  <a:pt x="3967973" y="2407177"/>
                  <a:pt x="2991870" y="3383280"/>
                  <a:pt x="1787786" y="3383280"/>
                </a:cubicBezTo>
                <a:cubicBezTo>
                  <a:pt x="1110489" y="3383280"/>
                  <a:pt x="505326" y="3074435"/>
                  <a:pt x="105448" y="2589894"/>
                </a:cubicBezTo>
                <a:lnTo>
                  <a:pt x="0" y="2448881"/>
                </a:lnTo>
                <a:close/>
              </a:path>
            </a:pathLst>
          </a:custGeom>
        </p:spPr>
      </p:pic>
      <p:pic>
        <p:nvPicPr>
          <p:cNvPr id="1026" name="Picture 2" descr="what is machine learning ai for Sale OFF 66%">
            <a:extLst>
              <a:ext uri="{FF2B5EF4-FFF2-40B4-BE49-F238E27FC236}">
                <a16:creationId xmlns:a16="http://schemas.microsoft.com/office/drawing/2014/main" id="{3DC80612-1D06-D06D-7D3C-88F424065897}"/>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t="6182" r="-2" b="6236"/>
          <a:stretch/>
        </p:blipFill>
        <p:spPr bwMode="auto">
          <a:xfrm>
            <a:off x="4825" y="4007260"/>
            <a:ext cx="3155071" cy="2850749"/>
          </a:xfrm>
          <a:custGeom>
            <a:avLst/>
            <a:gdLst/>
            <a:ahLst/>
            <a:cxnLst/>
            <a:rect l="l" t="t" r="r" b="b"/>
            <a:pathLst>
              <a:path w="3155071" h="2850749">
                <a:moveTo>
                  <a:pt x="1358746" y="0"/>
                </a:moveTo>
                <a:cubicBezTo>
                  <a:pt x="2350829" y="0"/>
                  <a:pt x="3155071" y="804242"/>
                  <a:pt x="3155071" y="1796325"/>
                </a:cubicBezTo>
                <a:cubicBezTo>
                  <a:pt x="3155071" y="2168356"/>
                  <a:pt x="3041975" y="2513972"/>
                  <a:pt x="2848287" y="2800668"/>
                </a:cubicBezTo>
                <a:lnTo>
                  <a:pt x="2810837" y="2850749"/>
                </a:lnTo>
                <a:lnTo>
                  <a:pt x="0" y="2850749"/>
                </a:lnTo>
                <a:lnTo>
                  <a:pt x="0" y="623564"/>
                </a:lnTo>
                <a:lnTo>
                  <a:pt x="88552" y="526132"/>
                </a:lnTo>
                <a:cubicBezTo>
                  <a:pt x="413623" y="201061"/>
                  <a:pt x="862705" y="0"/>
                  <a:pt x="1358746" y="0"/>
                </a:cubicBez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D6DBD7A2-C28E-90ED-A44C-B5EF3B177942}"/>
              </a:ext>
            </a:extLst>
          </p:cNvPr>
          <p:cNvSpPr>
            <a:spLocks noGrp="1"/>
          </p:cNvSpPr>
          <p:nvPr>
            <p:ph idx="1"/>
          </p:nvPr>
        </p:nvSpPr>
        <p:spPr>
          <a:xfrm>
            <a:off x="6582207" y="2495233"/>
            <a:ext cx="4668256" cy="3181684"/>
          </a:xfrm>
        </p:spPr>
        <p:txBody>
          <a:bodyPr anchor="t">
            <a:normAutofit/>
          </a:bodyPr>
          <a:lstStyle/>
          <a:p>
            <a:r>
              <a:rPr lang="en-US" sz="1800" dirty="0"/>
              <a:t>Natural Language Processing</a:t>
            </a:r>
            <a:br>
              <a:rPr lang="en-US" sz="1800" dirty="0"/>
            </a:br>
            <a:r>
              <a:rPr lang="en-US" sz="1800" dirty="0"/>
              <a:t>(Speech to Text, Translation)</a:t>
            </a:r>
          </a:p>
          <a:p>
            <a:r>
              <a:rPr lang="en-US" sz="1800" dirty="0"/>
              <a:t>Computer Vision</a:t>
            </a:r>
            <a:br>
              <a:rPr lang="en-US" sz="1800" dirty="0"/>
            </a:br>
            <a:r>
              <a:rPr lang="en-US" sz="1800" dirty="0"/>
              <a:t>(Facial + Object Recognition</a:t>
            </a:r>
            <a:br>
              <a:rPr lang="en-US" sz="1800" dirty="0"/>
            </a:br>
            <a:r>
              <a:rPr lang="en-US" sz="1800" dirty="0"/>
              <a:t>  Cancer Cell Detection) )</a:t>
            </a:r>
          </a:p>
          <a:p>
            <a:r>
              <a:rPr lang="en-US" sz="1800" dirty="0"/>
              <a:t>Strategic Reasoning (Deep Mind’s AlphaGo)</a:t>
            </a:r>
          </a:p>
          <a:p>
            <a:r>
              <a:rPr lang="en-US" sz="1800" dirty="0"/>
              <a:t>Ethics &amp;  Fraud Detection </a:t>
            </a:r>
            <a:br>
              <a:rPr lang="en-US" sz="1800" dirty="0"/>
            </a:br>
            <a:r>
              <a:rPr lang="en-US" sz="1800" dirty="0"/>
              <a:t>&amp; Cybersecurity</a:t>
            </a:r>
          </a:p>
          <a:p>
            <a:r>
              <a:rPr lang="en-US" sz="1800" dirty="0"/>
              <a:t>Conversational Chatbots, ChatGPT</a:t>
            </a:r>
            <a:br>
              <a:rPr lang="en-US" sz="1800" dirty="0"/>
            </a:br>
            <a:r>
              <a:rPr lang="en-US" sz="1800" dirty="0"/>
              <a:t>&amp; Robotic Agents</a:t>
            </a:r>
          </a:p>
          <a:p>
            <a:endParaRPr lang="en-US" sz="1800" dirty="0"/>
          </a:p>
          <a:p>
            <a:endParaRPr lang="en-US" sz="1800" dirty="0"/>
          </a:p>
          <a:p>
            <a:endParaRPr lang="en-US" sz="1800" dirty="0"/>
          </a:p>
        </p:txBody>
      </p:sp>
      <p:pic>
        <p:nvPicPr>
          <p:cNvPr id="4" name="Picture 3">
            <a:extLst>
              <a:ext uri="{FF2B5EF4-FFF2-40B4-BE49-F238E27FC236}">
                <a16:creationId xmlns:a16="http://schemas.microsoft.com/office/drawing/2014/main" id="{FD8AD6A9-B2D7-9459-B266-AD07A7033A3A}"/>
              </a:ext>
            </a:extLst>
          </p:cNvPr>
          <p:cNvPicPr>
            <a:picLocks noChangeAspect="1"/>
          </p:cNvPicPr>
          <p:nvPr/>
        </p:nvPicPr>
        <p:blipFill>
          <a:blip r:embed="rId5"/>
          <a:stretch>
            <a:fillRect/>
          </a:stretch>
        </p:blipFill>
        <p:spPr>
          <a:xfrm>
            <a:off x="10233317" y="5049865"/>
            <a:ext cx="1808134" cy="1808134"/>
          </a:xfrm>
          <a:prstGeom prst="rect">
            <a:avLst/>
          </a:prstGeom>
        </p:spPr>
      </p:pic>
    </p:spTree>
    <p:extLst>
      <p:ext uri="{BB962C8B-B14F-4D97-AF65-F5344CB8AC3E}">
        <p14:creationId xmlns:p14="http://schemas.microsoft.com/office/powerpoint/2010/main" val="4273278543"/>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90BED-1CB8-F6B0-DBD9-A27E4007CF25}"/>
              </a:ext>
            </a:extLst>
          </p:cNvPr>
          <p:cNvSpPr>
            <a:spLocks noGrp="1"/>
          </p:cNvSpPr>
          <p:nvPr>
            <p:ph type="title"/>
          </p:nvPr>
        </p:nvSpPr>
        <p:spPr/>
        <p:txBody>
          <a:bodyPr>
            <a:normAutofit fontScale="90000"/>
          </a:bodyPr>
          <a:lstStyle/>
          <a:p>
            <a:pPr algn="ctr"/>
            <a:r>
              <a:rPr lang="en-US" dirty="0"/>
              <a:t>Open AI, November 2022, Chat GPT3.5 Release</a:t>
            </a:r>
            <a:br>
              <a:rPr lang="en-US" dirty="0"/>
            </a:br>
            <a:r>
              <a:rPr lang="en-US" sz="1800" dirty="0"/>
              <a:t>Chatbot version of the Language Model GPT3, Current Release GPT4.0</a:t>
            </a:r>
          </a:p>
        </p:txBody>
      </p:sp>
      <p:pic>
        <p:nvPicPr>
          <p:cNvPr id="4" name="Content Placeholder 3">
            <a:extLst>
              <a:ext uri="{FF2B5EF4-FFF2-40B4-BE49-F238E27FC236}">
                <a16:creationId xmlns:a16="http://schemas.microsoft.com/office/drawing/2014/main" id="{8D657C12-5BF9-112A-A7E3-7D84D3515C4D}"/>
              </a:ext>
            </a:extLst>
          </p:cNvPr>
          <p:cNvPicPr>
            <a:picLocks noGrp="1" noChangeAspect="1"/>
          </p:cNvPicPr>
          <p:nvPr>
            <p:ph idx="1"/>
          </p:nvPr>
        </p:nvPicPr>
        <p:blipFill>
          <a:blip r:embed="rId2"/>
          <a:stretch>
            <a:fillRect/>
          </a:stretch>
        </p:blipFill>
        <p:spPr>
          <a:xfrm>
            <a:off x="7305801" y="1958007"/>
            <a:ext cx="4244310" cy="2221189"/>
          </a:xfrm>
          <a:prstGeom prst="rect">
            <a:avLst/>
          </a:prstGeom>
        </p:spPr>
      </p:pic>
      <p:pic>
        <p:nvPicPr>
          <p:cNvPr id="5" name="Picture 4">
            <a:extLst>
              <a:ext uri="{FF2B5EF4-FFF2-40B4-BE49-F238E27FC236}">
                <a16:creationId xmlns:a16="http://schemas.microsoft.com/office/drawing/2014/main" id="{62484851-B5D5-6BC2-713D-12A5F0781587}"/>
              </a:ext>
            </a:extLst>
          </p:cNvPr>
          <p:cNvPicPr>
            <a:picLocks noChangeAspect="1"/>
          </p:cNvPicPr>
          <p:nvPr/>
        </p:nvPicPr>
        <p:blipFill>
          <a:blip r:embed="rId3"/>
          <a:stretch>
            <a:fillRect/>
          </a:stretch>
        </p:blipFill>
        <p:spPr>
          <a:xfrm>
            <a:off x="7336044" y="3068601"/>
            <a:ext cx="1043069" cy="1160879"/>
          </a:xfrm>
          <a:prstGeom prst="rect">
            <a:avLst/>
          </a:prstGeom>
        </p:spPr>
      </p:pic>
      <p:pic>
        <p:nvPicPr>
          <p:cNvPr id="6" name="Picture 5">
            <a:extLst>
              <a:ext uri="{FF2B5EF4-FFF2-40B4-BE49-F238E27FC236}">
                <a16:creationId xmlns:a16="http://schemas.microsoft.com/office/drawing/2014/main" id="{E93DB292-A2B6-D655-5EDD-F032B9FD8823}"/>
              </a:ext>
            </a:extLst>
          </p:cNvPr>
          <p:cNvPicPr>
            <a:picLocks noChangeAspect="1"/>
          </p:cNvPicPr>
          <p:nvPr/>
        </p:nvPicPr>
        <p:blipFill rotWithShape="1">
          <a:blip r:embed="rId4"/>
          <a:srcRect l="24202" r="24697"/>
          <a:stretch/>
        </p:blipFill>
        <p:spPr>
          <a:xfrm>
            <a:off x="10495493" y="3068601"/>
            <a:ext cx="1054618" cy="1160879"/>
          </a:xfrm>
          <a:prstGeom prst="rect">
            <a:avLst/>
          </a:prstGeom>
        </p:spPr>
      </p:pic>
      <p:sp>
        <p:nvSpPr>
          <p:cNvPr id="10" name="TextBox 9">
            <a:extLst>
              <a:ext uri="{FF2B5EF4-FFF2-40B4-BE49-F238E27FC236}">
                <a16:creationId xmlns:a16="http://schemas.microsoft.com/office/drawing/2014/main" id="{9F9F8D0E-8B95-3343-FEBD-8581CFBF0618}"/>
              </a:ext>
            </a:extLst>
          </p:cNvPr>
          <p:cNvSpPr txBox="1"/>
          <p:nvPr/>
        </p:nvSpPr>
        <p:spPr>
          <a:xfrm>
            <a:off x="611125" y="2194037"/>
            <a:ext cx="6094708" cy="3724096"/>
          </a:xfrm>
          <a:prstGeom prst="rect">
            <a:avLst/>
          </a:prstGeom>
          <a:noFill/>
        </p:spPr>
        <p:txBody>
          <a:bodyPr wrap="square">
            <a:spAutoFit/>
          </a:bodyPr>
          <a:lstStyle/>
          <a:p>
            <a:pPr>
              <a:buFont typeface="Arial" panose="020B0604020202020204" pitchFamily="34" charset="0"/>
              <a:buChar char="•"/>
            </a:pPr>
            <a:r>
              <a:rPr lang="en-US" b="1" i="0" dirty="0">
                <a:solidFill>
                  <a:srgbClr val="374151"/>
                </a:solidFill>
                <a:effectLst/>
                <a:latin typeface="Söhne"/>
              </a:rPr>
              <a:t>Generates Human-like Text</a:t>
            </a:r>
            <a:r>
              <a:rPr lang="en-US" b="0" i="0" dirty="0">
                <a:solidFill>
                  <a:srgbClr val="374151"/>
                </a:solidFill>
                <a:effectLst/>
                <a:latin typeface="Söhne"/>
              </a:rPr>
              <a:t>: </a:t>
            </a:r>
            <a:r>
              <a:rPr lang="en-US" sz="1400" b="0" i="0" dirty="0">
                <a:solidFill>
                  <a:srgbClr val="374151"/>
                </a:solidFill>
                <a:effectLst/>
                <a:latin typeface="Söhne"/>
              </a:rPr>
              <a:t>Writes and chats naturally. Next word model extended. Probabilistic Language Model</a:t>
            </a:r>
          </a:p>
          <a:p>
            <a:pPr algn="l">
              <a:buFont typeface="Arial" panose="020B0604020202020204" pitchFamily="34" charset="0"/>
              <a:buChar char="•"/>
            </a:pPr>
            <a:r>
              <a:rPr lang="en-US" b="1" i="0" dirty="0">
                <a:solidFill>
                  <a:srgbClr val="374151"/>
                </a:solidFill>
                <a:effectLst/>
                <a:latin typeface="Söhne"/>
              </a:rPr>
              <a:t>Based on Transformer Model + Neural Nets</a:t>
            </a:r>
            <a:r>
              <a:rPr lang="en-US" b="0" i="0" dirty="0">
                <a:solidFill>
                  <a:srgbClr val="374151"/>
                </a:solidFill>
                <a:effectLst/>
                <a:latin typeface="Söhne"/>
              </a:rPr>
              <a:t>: </a:t>
            </a:r>
            <a:r>
              <a:rPr lang="en-US" sz="1400" b="0" i="0" dirty="0">
                <a:solidFill>
                  <a:srgbClr val="374151"/>
                </a:solidFill>
                <a:effectLst/>
                <a:latin typeface="Söhne"/>
              </a:rPr>
              <a:t>Efficient, smart text processing. Trained on over </a:t>
            </a:r>
            <a:r>
              <a:rPr lang="en-US" sz="1400" i="0" dirty="0">
                <a:solidFill>
                  <a:srgbClr val="374151"/>
                </a:solidFill>
                <a:effectLst/>
                <a:latin typeface="Söhne"/>
              </a:rPr>
              <a:t>175 Billion Parameter (massive learning capacity) </a:t>
            </a:r>
          </a:p>
          <a:p>
            <a:pPr>
              <a:buFont typeface="Arial" panose="020B0604020202020204" pitchFamily="34" charset="0"/>
              <a:buChar char="•"/>
            </a:pPr>
            <a:r>
              <a:rPr lang="en-US" b="1" i="0" dirty="0">
                <a:solidFill>
                  <a:srgbClr val="374151"/>
                </a:solidFill>
                <a:effectLst/>
                <a:latin typeface="Söhne"/>
              </a:rPr>
              <a:t>Uses Attention Mechanism</a:t>
            </a:r>
            <a:r>
              <a:rPr lang="en-US" b="0" i="0" dirty="0">
                <a:solidFill>
                  <a:srgbClr val="374151"/>
                </a:solidFill>
                <a:effectLst/>
                <a:latin typeface="Söhne"/>
              </a:rPr>
              <a:t>: </a:t>
            </a:r>
            <a:r>
              <a:rPr lang="en-US" sz="1400" b="0" i="0" dirty="0">
                <a:solidFill>
                  <a:srgbClr val="374151"/>
                </a:solidFill>
                <a:effectLst/>
                <a:latin typeface="Söhne"/>
              </a:rPr>
              <a:t>Focuses on relevant information.</a:t>
            </a:r>
            <a:r>
              <a:rPr lang="en-US" sz="1400" i="0" dirty="0">
                <a:solidFill>
                  <a:srgbClr val="374151"/>
                </a:solidFill>
                <a:effectLst/>
                <a:latin typeface="Söhne"/>
              </a:rPr>
              <a:t> and Transformers </a:t>
            </a:r>
            <a:r>
              <a:rPr lang="en-US" sz="1400" b="0" i="0" dirty="0">
                <a:solidFill>
                  <a:srgbClr val="374151"/>
                </a:solidFill>
                <a:effectLst/>
                <a:latin typeface="Söhne"/>
              </a:rPr>
              <a:t>(</a:t>
            </a:r>
            <a:r>
              <a:rPr lang="en-US" sz="1400" b="1" i="0" dirty="0">
                <a:solidFill>
                  <a:srgbClr val="374151"/>
                </a:solidFill>
                <a:effectLst/>
                <a:latin typeface="Söhne"/>
              </a:rPr>
              <a:t>Query</a:t>
            </a:r>
            <a:r>
              <a:rPr lang="en-US" sz="1400" b="0" i="0" dirty="0">
                <a:solidFill>
                  <a:srgbClr val="374151"/>
                </a:solidFill>
                <a:effectLst/>
                <a:latin typeface="Söhne"/>
              </a:rPr>
              <a:t>, K</a:t>
            </a:r>
            <a:r>
              <a:rPr lang="en-US" sz="1400" b="1" i="0" dirty="0">
                <a:solidFill>
                  <a:srgbClr val="374151"/>
                </a:solidFill>
                <a:effectLst/>
                <a:latin typeface="Söhne"/>
              </a:rPr>
              <a:t>ey</a:t>
            </a:r>
            <a:r>
              <a:rPr lang="en-US" sz="1400" b="0" i="0" dirty="0">
                <a:solidFill>
                  <a:srgbClr val="374151"/>
                </a:solidFill>
                <a:effectLst/>
                <a:latin typeface="Söhne"/>
              </a:rPr>
              <a:t>(words), </a:t>
            </a:r>
            <a:r>
              <a:rPr lang="en-US" sz="1400" b="1" i="0" dirty="0">
                <a:solidFill>
                  <a:srgbClr val="374151"/>
                </a:solidFill>
                <a:effectLst/>
                <a:latin typeface="Söhne"/>
              </a:rPr>
              <a:t>Value</a:t>
            </a:r>
            <a:r>
              <a:rPr lang="en-US" sz="1400" b="0" i="0" dirty="0">
                <a:solidFill>
                  <a:srgbClr val="374151"/>
                </a:solidFill>
                <a:effectLst/>
                <a:latin typeface="Söhne"/>
              </a:rPr>
              <a:t> model)</a:t>
            </a:r>
          </a:p>
          <a:p>
            <a:pPr algn="l">
              <a:buFont typeface="Arial" panose="020B0604020202020204" pitchFamily="34" charset="0"/>
              <a:buChar char="•"/>
            </a:pPr>
            <a:r>
              <a:rPr lang="en-US" b="1" i="0" dirty="0">
                <a:solidFill>
                  <a:srgbClr val="374151"/>
                </a:solidFill>
                <a:effectLst/>
                <a:latin typeface="Söhne"/>
              </a:rPr>
              <a:t>Trained on </a:t>
            </a:r>
            <a:r>
              <a:rPr lang="en-US" b="1" dirty="0">
                <a:solidFill>
                  <a:srgbClr val="374151"/>
                </a:solidFill>
                <a:latin typeface="Söhne"/>
              </a:rPr>
              <a:t>Massive Amount</a:t>
            </a:r>
            <a:r>
              <a:rPr lang="en-US" b="1" i="0" dirty="0">
                <a:solidFill>
                  <a:srgbClr val="374151"/>
                </a:solidFill>
                <a:effectLst/>
                <a:latin typeface="Söhne"/>
              </a:rPr>
              <a:t> Text and Can Perform multiple tasks</a:t>
            </a:r>
            <a:r>
              <a:rPr lang="en-US" b="0" i="0" dirty="0">
                <a:solidFill>
                  <a:srgbClr val="374151"/>
                </a:solidFill>
                <a:effectLst/>
                <a:latin typeface="Söhne"/>
              </a:rPr>
              <a:t>: </a:t>
            </a:r>
            <a:r>
              <a:rPr lang="en-US" sz="1400" b="0" i="0" dirty="0">
                <a:solidFill>
                  <a:srgbClr val="374151"/>
                </a:solidFill>
                <a:effectLst/>
                <a:latin typeface="Söhne"/>
              </a:rPr>
              <a:t>Understands </a:t>
            </a:r>
            <a:r>
              <a:rPr lang="en-US" sz="1400" dirty="0">
                <a:solidFill>
                  <a:srgbClr val="374151"/>
                </a:solidFill>
                <a:latin typeface="Söhne"/>
              </a:rPr>
              <a:t> massive amount of</a:t>
            </a:r>
            <a:r>
              <a:rPr lang="en-US" sz="1400" b="0" i="0" dirty="0">
                <a:solidFill>
                  <a:srgbClr val="374151"/>
                </a:solidFill>
                <a:effectLst/>
                <a:latin typeface="Söhne"/>
              </a:rPr>
              <a:t> topics</a:t>
            </a:r>
            <a:r>
              <a:rPr lang="en-US" sz="1400" dirty="0">
                <a:solidFill>
                  <a:srgbClr val="374151"/>
                </a:solidFill>
                <a:latin typeface="Söhne"/>
              </a:rPr>
              <a:t> to </a:t>
            </a:r>
            <a:r>
              <a:rPr lang="en-US" sz="1400" b="0" i="0" dirty="0">
                <a:solidFill>
                  <a:srgbClr val="374151"/>
                </a:solidFill>
                <a:effectLst/>
                <a:latin typeface="Söhne"/>
              </a:rPr>
              <a:t>Answer questions translate</a:t>
            </a:r>
            <a:r>
              <a:rPr lang="en-US" sz="1400" dirty="0">
                <a:solidFill>
                  <a:srgbClr val="374151"/>
                </a:solidFill>
                <a:latin typeface="Söhne"/>
              </a:rPr>
              <a:t>, </a:t>
            </a:r>
            <a:r>
              <a:rPr lang="en-US" sz="1400" b="0" i="0" dirty="0">
                <a:solidFill>
                  <a:srgbClr val="374151"/>
                </a:solidFill>
                <a:effectLst/>
                <a:latin typeface="Söhne"/>
              </a:rPr>
              <a:t>create (synthesize new knowledge)</a:t>
            </a:r>
          </a:p>
          <a:p>
            <a:pPr algn="l">
              <a:buFont typeface="Arial" panose="020B0604020202020204" pitchFamily="34" charset="0"/>
              <a:buChar char="•"/>
            </a:pPr>
            <a:r>
              <a:rPr lang="en-US" b="1" i="0" dirty="0">
                <a:solidFill>
                  <a:srgbClr val="374151"/>
                </a:solidFill>
                <a:effectLst/>
                <a:latin typeface="Söhne"/>
              </a:rPr>
              <a:t>Makes Predictions</a:t>
            </a:r>
            <a:r>
              <a:rPr lang="en-US" b="0" i="0" dirty="0">
                <a:solidFill>
                  <a:srgbClr val="374151"/>
                </a:solidFill>
                <a:effectLst/>
                <a:latin typeface="Söhne"/>
              </a:rPr>
              <a:t>: </a:t>
            </a:r>
            <a:r>
              <a:rPr lang="en-US" sz="1400" b="0" i="0" dirty="0">
                <a:solidFill>
                  <a:srgbClr val="374151"/>
                </a:solidFill>
                <a:effectLst/>
                <a:latin typeface="Söhne"/>
              </a:rPr>
              <a:t>Infers answers from data, language, words</a:t>
            </a:r>
          </a:p>
          <a:p>
            <a:pPr algn="l">
              <a:buFont typeface="Arial" panose="020B0604020202020204" pitchFamily="34" charset="0"/>
              <a:buChar char="•"/>
            </a:pPr>
            <a:r>
              <a:rPr lang="en-US" b="1" i="0" dirty="0">
                <a:solidFill>
                  <a:srgbClr val="374151"/>
                </a:solidFill>
                <a:effectLst/>
                <a:latin typeface="Söhne"/>
              </a:rPr>
              <a:t>Context-Aware Responses</a:t>
            </a:r>
            <a:r>
              <a:rPr lang="en-US" b="0" i="0" dirty="0">
                <a:solidFill>
                  <a:srgbClr val="374151"/>
                </a:solidFill>
                <a:effectLst/>
                <a:latin typeface="Söhne"/>
              </a:rPr>
              <a:t>: </a:t>
            </a:r>
            <a:r>
              <a:rPr lang="en-US" sz="1400" b="0" i="0" dirty="0">
                <a:solidFill>
                  <a:srgbClr val="374151"/>
                </a:solidFill>
                <a:effectLst/>
                <a:latin typeface="Söhne"/>
              </a:rPr>
              <a:t>Understands conversation history</a:t>
            </a:r>
            <a:r>
              <a:rPr lang="en-US" b="0" i="0" dirty="0">
                <a:solidFill>
                  <a:srgbClr val="374151"/>
                </a:solidFill>
                <a:effectLst/>
                <a:latin typeface="Söhne"/>
              </a:rPr>
              <a:t>.</a:t>
            </a:r>
          </a:p>
          <a:p>
            <a:pPr algn="l">
              <a:buFont typeface="Arial" panose="020B0604020202020204" pitchFamily="34" charset="0"/>
              <a:buChar char="•"/>
            </a:pPr>
            <a:r>
              <a:rPr lang="en-US" b="1" i="0" dirty="0">
                <a:solidFill>
                  <a:srgbClr val="374151"/>
                </a:solidFill>
                <a:effectLst/>
                <a:latin typeface="Söhne"/>
              </a:rPr>
              <a:t>Handles Complex Instructions</a:t>
            </a:r>
            <a:r>
              <a:rPr lang="en-US" b="0" i="0" dirty="0">
                <a:solidFill>
                  <a:srgbClr val="374151"/>
                </a:solidFill>
                <a:effectLst/>
                <a:latin typeface="Söhne"/>
              </a:rPr>
              <a:t>: </a:t>
            </a:r>
            <a:r>
              <a:rPr lang="en-US" sz="1400" b="0" i="0" dirty="0">
                <a:solidFill>
                  <a:srgbClr val="374151"/>
                </a:solidFill>
                <a:effectLst/>
                <a:latin typeface="Söhne"/>
              </a:rPr>
              <a:t>Understands nuanced requests.</a:t>
            </a:r>
          </a:p>
          <a:p>
            <a:pPr algn="l">
              <a:buFont typeface="Arial" panose="020B0604020202020204" pitchFamily="34" charset="0"/>
              <a:buChar char="•"/>
            </a:pPr>
            <a:r>
              <a:rPr lang="en-US" b="1" dirty="0">
                <a:solidFill>
                  <a:srgbClr val="374151"/>
                </a:solidFill>
                <a:latin typeface="Söhne"/>
              </a:rPr>
              <a:t>Availability</a:t>
            </a:r>
            <a:r>
              <a:rPr lang="en-US" dirty="0">
                <a:solidFill>
                  <a:srgbClr val="374151"/>
                </a:solidFill>
                <a:latin typeface="Söhne"/>
              </a:rPr>
              <a:t>:  </a:t>
            </a:r>
            <a:r>
              <a:rPr lang="en-US" sz="1400" dirty="0">
                <a:solidFill>
                  <a:srgbClr val="374151"/>
                </a:solidFill>
                <a:latin typeface="Söhne"/>
              </a:rPr>
              <a:t>Through Bing (Microsoft, Free) and OpenAI (Paid, 20.00/month, Android/Apple (App Download)</a:t>
            </a:r>
            <a:endParaRPr lang="en-US" sz="1400" b="0" i="0" dirty="0">
              <a:solidFill>
                <a:srgbClr val="374151"/>
              </a:solidFill>
              <a:effectLst/>
              <a:latin typeface="Söhne"/>
            </a:endParaRPr>
          </a:p>
        </p:txBody>
      </p:sp>
      <p:sp>
        <p:nvSpPr>
          <p:cNvPr id="12" name="TextBox 11">
            <a:extLst>
              <a:ext uri="{FF2B5EF4-FFF2-40B4-BE49-F238E27FC236}">
                <a16:creationId xmlns:a16="http://schemas.microsoft.com/office/drawing/2014/main" id="{89D4C04B-1B1F-1D92-1C6E-CFCA4E0C7293}"/>
              </a:ext>
            </a:extLst>
          </p:cNvPr>
          <p:cNvSpPr txBox="1"/>
          <p:nvPr/>
        </p:nvSpPr>
        <p:spPr>
          <a:xfrm>
            <a:off x="7208112" y="4446515"/>
            <a:ext cx="4244310" cy="2308324"/>
          </a:xfrm>
          <a:prstGeom prst="rect">
            <a:avLst/>
          </a:prstGeom>
          <a:noFill/>
        </p:spPr>
        <p:txBody>
          <a:bodyPr wrap="square">
            <a:spAutoFit/>
          </a:bodyPr>
          <a:lstStyle/>
          <a:p>
            <a:r>
              <a:rPr lang="en-US" dirty="0"/>
              <a:t>Sam Altman, CEO, Ilya </a:t>
            </a:r>
            <a:r>
              <a:rPr lang="en-US" dirty="0" err="1"/>
              <a:t>Sutskever</a:t>
            </a:r>
            <a:r>
              <a:rPr lang="en-US" dirty="0"/>
              <a:t>, Chief Scientist, Satya Nadella, Microsoft CEO, Greg Brockman, President</a:t>
            </a:r>
            <a:br>
              <a:rPr lang="en-US" dirty="0"/>
            </a:br>
            <a:br>
              <a:rPr lang="en-US" dirty="0"/>
            </a:br>
            <a:r>
              <a:rPr lang="en-US" dirty="0"/>
              <a:t>Main other Competing Models</a:t>
            </a:r>
            <a:br>
              <a:rPr lang="en-US" dirty="0"/>
            </a:br>
            <a:r>
              <a:rPr lang="en-US" dirty="0"/>
              <a:t>Gemini Pro/Ultra (2024)</a:t>
            </a:r>
            <a:br>
              <a:rPr lang="en-US" dirty="0"/>
            </a:br>
            <a:r>
              <a:rPr lang="en-US" dirty="0"/>
              <a:t>Claude 2 Anthropic</a:t>
            </a:r>
            <a:br>
              <a:rPr lang="en-US" dirty="0"/>
            </a:br>
            <a:r>
              <a:rPr lang="en-US" dirty="0" err="1"/>
              <a:t>Mixtral</a:t>
            </a:r>
            <a:r>
              <a:rPr lang="en-US" dirty="0"/>
              <a:t> </a:t>
            </a:r>
          </a:p>
        </p:txBody>
      </p:sp>
      <p:pic>
        <p:nvPicPr>
          <p:cNvPr id="13" name="Picture 12">
            <a:extLst>
              <a:ext uri="{FF2B5EF4-FFF2-40B4-BE49-F238E27FC236}">
                <a16:creationId xmlns:a16="http://schemas.microsoft.com/office/drawing/2014/main" id="{0AA179E1-A887-17C7-DBBE-AE5D7627DFD6}"/>
              </a:ext>
            </a:extLst>
          </p:cNvPr>
          <p:cNvPicPr>
            <a:picLocks noChangeAspect="1"/>
          </p:cNvPicPr>
          <p:nvPr/>
        </p:nvPicPr>
        <p:blipFill rotWithShape="1">
          <a:blip r:embed="rId5"/>
          <a:srcRect l="37587" r="35044" b="33244"/>
          <a:stretch/>
        </p:blipFill>
        <p:spPr>
          <a:xfrm>
            <a:off x="10485222" y="1963369"/>
            <a:ext cx="967200" cy="1105231"/>
          </a:xfrm>
          <a:prstGeom prst="rect">
            <a:avLst/>
          </a:prstGeom>
        </p:spPr>
      </p:pic>
    </p:spTree>
    <p:extLst>
      <p:ext uri="{BB962C8B-B14F-4D97-AF65-F5344CB8AC3E}">
        <p14:creationId xmlns:p14="http://schemas.microsoft.com/office/powerpoint/2010/main" val="24404295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A6988-50FF-2612-4683-5C4981ED37F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9E57E34-34EE-9B6B-F9D8-6E72C6A6C8B6}"/>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3124895B-3CE1-D85B-EC7D-241E6A73FC92}"/>
              </a:ext>
            </a:extLst>
          </p:cNvPr>
          <p:cNvPicPr>
            <a:picLocks noChangeAspect="1"/>
          </p:cNvPicPr>
          <p:nvPr/>
        </p:nvPicPr>
        <p:blipFill>
          <a:blip r:embed="rId2"/>
          <a:stretch>
            <a:fillRect/>
          </a:stretch>
        </p:blipFill>
        <p:spPr>
          <a:xfrm>
            <a:off x="765313" y="0"/>
            <a:ext cx="11158330" cy="6033166"/>
          </a:xfrm>
          <a:prstGeom prst="rect">
            <a:avLst/>
          </a:prstGeom>
        </p:spPr>
      </p:pic>
      <p:sp>
        <p:nvSpPr>
          <p:cNvPr id="6" name="TextBox 5">
            <a:extLst>
              <a:ext uri="{FF2B5EF4-FFF2-40B4-BE49-F238E27FC236}">
                <a16:creationId xmlns:a16="http://schemas.microsoft.com/office/drawing/2014/main" id="{F03E00D6-29AF-76FC-1114-68A26834F1C9}"/>
              </a:ext>
            </a:extLst>
          </p:cNvPr>
          <p:cNvSpPr txBox="1"/>
          <p:nvPr/>
        </p:nvSpPr>
        <p:spPr>
          <a:xfrm>
            <a:off x="449451" y="6119336"/>
            <a:ext cx="11662475" cy="738664"/>
          </a:xfrm>
          <a:prstGeom prst="rect">
            <a:avLst/>
          </a:prstGeom>
          <a:noFill/>
        </p:spPr>
        <p:txBody>
          <a:bodyPr wrap="square" rtlCol="0">
            <a:spAutoFit/>
          </a:bodyPr>
          <a:lstStyle/>
          <a:p>
            <a:r>
              <a:rPr lang="en-US" sz="1400" b="0" i="0" dirty="0">
                <a:solidFill>
                  <a:srgbClr val="040C28"/>
                </a:solidFill>
                <a:effectLst/>
                <a:latin typeface="Google Sans"/>
              </a:rPr>
              <a:t>GPT-4’s Mixture of Experts Model (</a:t>
            </a:r>
            <a:r>
              <a:rPr lang="en-US" sz="1400" b="0" i="0" dirty="0" err="1">
                <a:solidFill>
                  <a:srgbClr val="040C28"/>
                </a:solidFill>
                <a:effectLst/>
                <a:latin typeface="Google Sans"/>
              </a:rPr>
              <a:t>MoE</a:t>
            </a:r>
            <a:r>
              <a:rPr lang="en-US" sz="1400" b="0" i="0" dirty="0">
                <a:solidFill>
                  <a:srgbClr val="040C28"/>
                </a:solidFill>
                <a:effectLst/>
                <a:latin typeface="Google Sans"/>
              </a:rPr>
              <a:t> model) is believed to house 16 expert models</a:t>
            </a:r>
            <a:r>
              <a:rPr lang="en-US" sz="1400" b="0" i="0" dirty="0">
                <a:solidFill>
                  <a:srgbClr val="4D5156"/>
                </a:solidFill>
                <a:effectLst/>
                <a:latin typeface="Google Sans"/>
              </a:rPr>
              <a:t>, each with around 111 billion parameters each. The </a:t>
            </a:r>
            <a:r>
              <a:rPr lang="en-US" sz="1400" b="0" i="0" dirty="0">
                <a:solidFill>
                  <a:srgbClr val="040C28"/>
                </a:solidFill>
                <a:effectLst/>
                <a:latin typeface="Google Sans"/>
              </a:rPr>
              <a:t>Mixture of Experts</a:t>
            </a:r>
            <a:r>
              <a:rPr lang="en-US" sz="1400" b="0" i="0" dirty="0">
                <a:solidFill>
                  <a:srgbClr val="4D5156"/>
                </a:solidFill>
                <a:effectLst/>
                <a:latin typeface="Google Sans"/>
              </a:rPr>
              <a:t> (</a:t>
            </a:r>
            <a:r>
              <a:rPr lang="en-US" sz="1400" b="0" i="0" dirty="0" err="1">
                <a:solidFill>
                  <a:srgbClr val="4D5156"/>
                </a:solidFill>
                <a:effectLst/>
                <a:latin typeface="Google Sans"/>
              </a:rPr>
              <a:t>MoE</a:t>
            </a:r>
            <a:r>
              <a:rPr lang="en-US" sz="1400" b="0" i="0" dirty="0">
                <a:solidFill>
                  <a:srgbClr val="4D5156"/>
                </a:solidFill>
                <a:effectLst/>
                <a:latin typeface="Google Sans"/>
              </a:rPr>
              <a:t>) is offering a unique approach to efficiently scaling models while maintaining, or even improving, their performance. Traditionally, the trade-off in model training has been between size and computational resources</a:t>
            </a:r>
            <a:endParaRPr lang="en-US" sz="1400" dirty="0"/>
          </a:p>
        </p:txBody>
      </p:sp>
      <p:sp>
        <p:nvSpPr>
          <p:cNvPr id="4" name="TextBox 3">
            <a:extLst>
              <a:ext uri="{FF2B5EF4-FFF2-40B4-BE49-F238E27FC236}">
                <a16:creationId xmlns:a16="http://schemas.microsoft.com/office/drawing/2014/main" id="{EEC1F0E4-23E0-EDBD-AE4C-0013C2566957}"/>
              </a:ext>
            </a:extLst>
          </p:cNvPr>
          <p:cNvSpPr txBox="1"/>
          <p:nvPr/>
        </p:nvSpPr>
        <p:spPr>
          <a:xfrm>
            <a:off x="8787249" y="3293582"/>
            <a:ext cx="1963743" cy="646331"/>
          </a:xfrm>
          <a:prstGeom prst="rect">
            <a:avLst/>
          </a:prstGeom>
          <a:noFill/>
        </p:spPr>
        <p:txBody>
          <a:bodyPr wrap="none" rtlCol="0">
            <a:spAutoFit/>
          </a:bodyPr>
          <a:lstStyle/>
          <a:p>
            <a:r>
              <a:rPr lang="en-US" dirty="0"/>
              <a:t>Olympus (Amazon)</a:t>
            </a:r>
            <a:br>
              <a:rPr lang="en-US" dirty="0"/>
            </a:br>
            <a:endParaRPr lang="en-US" dirty="0"/>
          </a:p>
        </p:txBody>
      </p:sp>
      <p:sp>
        <p:nvSpPr>
          <p:cNvPr id="7" name="TextBox 6">
            <a:extLst>
              <a:ext uri="{FF2B5EF4-FFF2-40B4-BE49-F238E27FC236}">
                <a16:creationId xmlns:a16="http://schemas.microsoft.com/office/drawing/2014/main" id="{4374DB20-838C-DEC0-D4EF-32AEBD41BB4B}"/>
              </a:ext>
            </a:extLst>
          </p:cNvPr>
          <p:cNvSpPr txBox="1"/>
          <p:nvPr/>
        </p:nvSpPr>
        <p:spPr>
          <a:xfrm>
            <a:off x="4571999" y="5605670"/>
            <a:ext cx="1960473" cy="369332"/>
          </a:xfrm>
          <a:prstGeom prst="rect">
            <a:avLst/>
          </a:prstGeom>
          <a:noFill/>
        </p:spPr>
        <p:txBody>
          <a:bodyPr wrap="none" rtlCol="0">
            <a:spAutoFit/>
          </a:bodyPr>
          <a:lstStyle/>
          <a:p>
            <a:r>
              <a:rPr lang="en-US" dirty="0">
                <a:solidFill>
                  <a:schemeClr val="bg1"/>
                </a:solidFill>
              </a:rPr>
              <a:t>Dr. Alan Thompson</a:t>
            </a:r>
          </a:p>
        </p:txBody>
      </p:sp>
      <p:sp>
        <p:nvSpPr>
          <p:cNvPr id="9" name="TextBox 8">
            <a:extLst>
              <a:ext uri="{FF2B5EF4-FFF2-40B4-BE49-F238E27FC236}">
                <a16:creationId xmlns:a16="http://schemas.microsoft.com/office/drawing/2014/main" id="{D7DA09F3-3962-D2E3-6A69-31D9210EEF17}"/>
              </a:ext>
            </a:extLst>
          </p:cNvPr>
          <p:cNvSpPr txBox="1"/>
          <p:nvPr/>
        </p:nvSpPr>
        <p:spPr>
          <a:xfrm>
            <a:off x="3868546" y="3016583"/>
            <a:ext cx="1683689" cy="276999"/>
          </a:xfrm>
          <a:prstGeom prst="rect">
            <a:avLst/>
          </a:prstGeom>
          <a:noFill/>
        </p:spPr>
        <p:txBody>
          <a:bodyPr wrap="square">
            <a:spAutoFit/>
          </a:bodyPr>
          <a:lstStyle/>
          <a:p>
            <a:r>
              <a:rPr lang="en-US" sz="1200" dirty="0"/>
              <a:t>(Baidu Search Engine)</a:t>
            </a:r>
          </a:p>
        </p:txBody>
      </p:sp>
    </p:spTree>
    <p:extLst>
      <p:ext uri="{BB962C8B-B14F-4D97-AF65-F5344CB8AC3E}">
        <p14:creationId xmlns:p14="http://schemas.microsoft.com/office/powerpoint/2010/main" val="31267254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CDD1E1A-3F68-F19E-0DAB-098EDEEBA944}"/>
              </a:ext>
            </a:extLst>
          </p:cNvPr>
          <p:cNvPicPr>
            <a:picLocks noGrp="1" noChangeAspect="1"/>
          </p:cNvPicPr>
          <p:nvPr>
            <p:ph idx="1"/>
          </p:nvPr>
        </p:nvPicPr>
        <p:blipFill>
          <a:blip r:embed="rId2"/>
          <a:stretch>
            <a:fillRect/>
          </a:stretch>
        </p:blipFill>
        <p:spPr>
          <a:xfrm>
            <a:off x="6217919" y="-47745"/>
            <a:ext cx="5974081" cy="6905745"/>
          </a:xfrm>
        </p:spPr>
      </p:pic>
      <p:sp>
        <p:nvSpPr>
          <p:cNvPr id="8" name="TextBox 7">
            <a:extLst>
              <a:ext uri="{FF2B5EF4-FFF2-40B4-BE49-F238E27FC236}">
                <a16:creationId xmlns:a16="http://schemas.microsoft.com/office/drawing/2014/main" id="{3C54B18B-6ADB-65B1-4641-4CD398EF74B6}"/>
              </a:ext>
            </a:extLst>
          </p:cNvPr>
          <p:cNvSpPr txBox="1"/>
          <p:nvPr/>
        </p:nvSpPr>
        <p:spPr>
          <a:xfrm>
            <a:off x="730603" y="340963"/>
            <a:ext cx="4523322" cy="830997"/>
          </a:xfrm>
          <a:prstGeom prst="rect">
            <a:avLst/>
          </a:prstGeom>
          <a:noFill/>
        </p:spPr>
        <p:txBody>
          <a:bodyPr wrap="square" rtlCol="0">
            <a:spAutoFit/>
          </a:bodyPr>
          <a:lstStyle/>
          <a:p>
            <a:pPr algn="ctr"/>
            <a:r>
              <a:rPr lang="en-US" sz="2400" dirty="0"/>
              <a:t>Large Language Models (LLM’s)</a:t>
            </a:r>
            <a:br>
              <a:rPr lang="en-US" sz="2400" dirty="0"/>
            </a:br>
            <a:r>
              <a:rPr lang="en-US" sz="1200" dirty="0"/>
              <a:t>GPT1, GPT2, GPT3,  GPT3.5 and GPT4</a:t>
            </a:r>
            <a:br>
              <a:rPr lang="en-US" dirty="0"/>
            </a:br>
            <a:r>
              <a:rPr lang="en-US" sz="1200" dirty="0"/>
              <a:t>GPT – Generative Pretrained Transformers</a:t>
            </a:r>
          </a:p>
        </p:txBody>
      </p:sp>
      <p:sp>
        <p:nvSpPr>
          <p:cNvPr id="9" name="TextBox 8">
            <a:extLst>
              <a:ext uri="{FF2B5EF4-FFF2-40B4-BE49-F238E27FC236}">
                <a16:creationId xmlns:a16="http://schemas.microsoft.com/office/drawing/2014/main" id="{C79F58A3-0574-DDAF-ED80-8D68165845B9}"/>
              </a:ext>
            </a:extLst>
          </p:cNvPr>
          <p:cNvSpPr txBox="1"/>
          <p:nvPr/>
        </p:nvSpPr>
        <p:spPr>
          <a:xfrm>
            <a:off x="764771" y="1870681"/>
            <a:ext cx="45719" cy="369332"/>
          </a:xfrm>
          <a:prstGeom prst="rect">
            <a:avLst/>
          </a:prstGeom>
          <a:noFill/>
        </p:spPr>
        <p:txBody>
          <a:bodyPr wrap="square" rtlCol="0">
            <a:spAutoFit/>
          </a:bodyPr>
          <a:lstStyle/>
          <a:p>
            <a:r>
              <a:rPr lang="en-US" dirty="0"/>
              <a:t> </a:t>
            </a:r>
          </a:p>
        </p:txBody>
      </p:sp>
      <p:sp>
        <p:nvSpPr>
          <p:cNvPr id="11" name="TextBox 10">
            <a:extLst>
              <a:ext uri="{FF2B5EF4-FFF2-40B4-BE49-F238E27FC236}">
                <a16:creationId xmlns:a16="http://schemas.microsoft.com/office/drawing/2014/main" id="{C760467B-DD6F-D284-1FBC-56599B60806B}"/>
              </a:ext>
            </a:extLst>
          </p:cNvPr>
          <p:cNvSpPr txBox="1"/>
          <p:nvPr/>
        </p:nvSpPr>
        <p:spPr>
          <a:xfrm>
            <a:off x="399523" y="1789300"/>
            <a:ext cx="5156137" cy="3231654"/>
          </a:xfrm>
          <a:prstGeom prst="rect">
            <a:avLst/>
          </a:prstGeom>
          <a:noFill/>
        </p:spPr>
        <p:txBody>
          <a:bodyPr wrap="square">
            <a:spAutoFit/>
          </a:bodyPr>
          <a:lstStyle/>
          <a:p>
            <a:r>
              <a:rPr lang="en-US" sz="1200" b="1" dirty="0"/>
              <a:t>Characteristics of Large Language Models and GPT4</a:t>
            </a:r>
            <a:br>
              <a:rPr lang="en-US" sz="1200" b="1" dirty="0"/>
            </a:br>
            <a:endParaRPr lang="en-US" sz="1200" b="1" dirty="0"/>
          </a:p>
          <a:p>
            <a:pPr marL="171450" indent="-171450">
              <a:buFont typeface="Arial" panose="020B0604020202020204" pitchFamily="34" charset="0"/>
              <a:buChar char="•"/>
            </a:pPr>
            <a:r>
              <a:rPr lang="en-US" sz="1200" b="1" dirty="0"/>
              <a:t>GPT-4 Model: </a:t>
            </a:r>
            <a:r>
              <a:rPr lang="en-US" sz="1200" dirty="0"/>
              <a:t>Advanced AI language model,  175 trillion parameters.</a:t>
            </a:r>
          </a:p>
          <a:p>
            <a:pPr marL="171450" indent="-171450">
              <a:buFont typeface="Arial" panose="020B0604020202020204" pitchFamily="34" charset="0"/>
              <a:buChar char="•"/>
            </a:pPr>
            <a:r>
              <a:rPr lang="en-US" sz="1200" b="1" dirty="0"/>
              <a:t>Mixture of Experts (</a:t>
            </a:r>
            <a:r>
              <a:rPr lang="en-US" sz="1200" b="1" dirty="0" err="1"/>
              <a:t>MoE</a:t>
            </a:r>
            <a:r>
              <a:rPr lang="en-US" sz="1200" b="1" dirty="0"/>
              <a:t>): </a:t>
            </a:r>
            <a:r>
              <a:rPr lang="en-US" sz="1200" dirty="0"/>
              <a:t>Architecture using specialized networks for varied tasks.</a:t>
            </a:r>
          </a:p>
          <a:p>
            <a:pPr marL="171450" indent="-171450">
              <a:buFont typeface="Arial" panose="020B0604020202020204" pitchFamily="34" charset="0"/>
              <a:buChar char="•"/>
            </a:pPr>
            <a:r>
              <a:rPr lang="en-US" sz="1200" b="1" dirty="0"/>
              <a:t>Parameters Defined</a:t>
            </a:r>
            <a:r>
              <a:rPr lang="en-US" sz="1200" dirty="0"/>
              <a:t>: Components in the model learned and adjusted from data. Used for next word prediction/understanding</a:t>
            </a:r>
          </a:p>
          <a:p>
            <a:pPr marL="171450" indent="-171450">
              <a:buFont typeface="Arial" panose="020B0604020202020204" pitchFamily="34" charset="0"/>
              <a:buChar char="•"/>
            </a:pPr>
            <a:r>
              <a:rPr lang="en-US" sz="1200" b="1" dirty="0"/>
              <a:t>Training Data</a:t>
            </a:r>
            <a:r>
              <a:rPr lang="en-US" sz="1200" dirty="0"/>
              <a:t>: Diverse textual sources, books, web content, language styles and information</a:t>
            </a:r>
          </a:p>
          <a:p>
            <a:pPr marL="171450" indent="-171450">
              <a:buFont typeface="Arial" panose="020B0604020202020204" pitchFamily="34" charset="0"/>
              <a:buChar char="•"/>
            </a:pPr>
            <a:r>
              <a:rPr lang="en-US" sz="1200" b="1" dirty="0"/>
              <a:t>Number of Tokens</a:t>
            </a:r>
            <a:r>
              <a:rPr lang="en-US" sz="1200" dirty="0"/>
              <a:t>: Trillions of text pieces, words, or characters.</a:t>
            </a:r>
          </a:p>
          <a:p>
            <a:pPr marL="171450" indent="-171450">
              <a:buFont typeface="Arial" panose="020B0604020202020204" pitchFamily="34" charset="0"/>
              <a:buChar char="•"/>
            </a:pPr>
            <a:r>
              <a:rPr lang="en-US" sz="1200" b="1" dirty="0"/>
              <a:t>Adaptive Learning</a:t>
            </a:r>
            <a:r>
              <a:rPr lang="en-US" sz="1200" dirty="0"/>
              <a:t>: Appears contextually responsive, but doesn't learn post-training.</a:t>
            </a:r>
          </a:p>
          <a:p>
            <a:pPr marL="171450" indent="-171450">
              <a:buFont typeface="Arial" panose="020B0604020202020204" pitchFamily="34" charset="0"/>
              <a:buChar char="•"/>
            </a:pPr>
            <a:r>
              <a:rPr lang="en-US" sz="1200" b="1" dirty="0"/>
              <a:t>Task Versatility</a:t>
            </a:r>
            <a:r>
              <a:rPr lang="en-US" sz="1200" dirty="0"/>
              <a:t>: Handles translation, answering, summarization, and creative tasks.</a:t>
            </a:r>
          </a:p>
          <a:p>
            <a:pPr marL="171450" indent="-171450">
              <a:buFont typeface="Arial" panose="020B0604020202020204" pitchFamily="34" charset="0"/>
              <a:buChar char="•"/>
            </a:pPr>
            <a:r>
              <a:rPr lang="en-US" sz="1200" b="1" dirty="0"/>
              <a:t>Ethical Considerations </a:t>
            </a:r>
            <a:r>
              <a:rPr lang="en-US" sz="1200" dirty="0"/>
              <a:t>: Trained on addressing bias and misuse</a:t>
            </a:r>
            <a:br>
              <a:rPr lang="en-US" sz="1200" dirty="0"/>
            </a:br>
            <a:br>
              <a:rPr lang="en-US" sz="1200" dirty="0"/>
            </a:br>
            <a:r>
              <a:rPr lang="en-US" sz="1200" dirty="0"/>
              <a:t>Searchunify.com</a:t>
            </a:r>
          </a:p>
        </p:txBody>
      </p:sp>
    </p:spTree>
    <p:extLst>
      <p:ext uri="{BB962C8B-B14F-4D97-AF65-F5344CB8AC3E}">
        <p14:creationId xmlns:p14="http://schemas.microsoft.com/office/powerpoint/2010/main" val="17434759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CA45A-64BC-769D-CEA6-4AB4A2BC4F45}"/>
              </a:ext>
            </a:extLst>
          </p:cNvPr>
          <p:cNvSpPr>
            <a:spLocks noGrp="1"/>
          </p:cNvSpPr>
          <p:nvPr>
            <p:ph type="title"/>
          </p:nvPr>
        </p:nvSpPr>
        <p:spPr>
          <a:xfrm>
            <a:off x="337284" y="476569"/>
            <a:ext cx="4019987" cy="1325563"/>
          </a:xfrm>
        </p:spPr>
        <p:txBody>
          <a:bodyPr>
            <a:normAutofit fontScale="90000"/>
          </a:bodyPr>
          <a:lstStyle/>
          <a:p>
            <a:r>
              <a:rPr lang="en-US" dirty="0"/>
              <a:t>ChatGPT 3.5</a:t>
            </a:r>
            <a:br>
              <a:rPr lang="en-US" dirty="0"/>
            </a:br>
            <a:r>
              <a:rPr lang="en-US" dirty="0"/>
              <a:t>and ChatGPT 4.0 </a:t>
            </a:r>
            <a:br>
              <a:rPr lang="en-US" dirty="0"/>
            </a:br>
            <a:r>
              <a:rPr lang="en-US" sz="2200" dirty="0"/>
              <a:t>on several well recognized </a:t>
            </a:r>
            <a:br>
              <a:rPr lang="en-US" sz="2200" dirty="0"/>
            </a:br>
            <a:r>
              <a:rPr lang="en-US" sz="2200" dirty="0"/>
              <a:t>Human intelligence tests</a:t>
            </a:r>
            <a:br>
              <a:rPr lang="en-US" dirty="0"/>
            </a:br>
            <a:r>
              <a:rPr lang="en-US" sz="2200" dirty="0"/>
              <a:t>Visualcapitalist.com</a:t>
            </a:r>
          </a:p>
        </p:txBody>
      </p:sp>
      <p:pic>
        <p:nvPicPr>
          <p:cNvPr id="5" name="Content Placeholder 4">
            <a:extLst>
              <a:ext uri="{FF2B5EF4-FFF2-40B4-BE49-F238E27FC236}">
                <a16:creationId xmlns:a16="http://schemas.microsoft.com/office/drawing/2014/main" id="{3705EBC3-474F-204A-3148-D3170D1C0D7F}"/>
              </a:ext>
            </a:extLst>
          </p:cNvPr>
          <p:cNvPicPr>
            <a:picLocks noGrp="1" noChangeAspect="1"/>
          </p:cNvPicPr>
          <p:nvPr>
            <p:ph idx="1"/>
          </p:nvPr>
        </p:nvPicPr>
        <p:blipFill rotWithShape="1">
          <a:blip r:embed="rId2"/>
          <a:srcRect l="1359" t="1301"/>
          <a:stretch/>
        </p:blipFill>
        <p:spPr>
          <a:xfrm>
            <a:off x="4629666" y="0"/>
            <a:ext cx="7562334" cy="6858000"/>
          </a:xfrm>
        </p:spPr>
      </p:pic>
      <p:sp>
        <p:nvSpPr>
          <p:cNvPr id="3" name="Oval 2">
            <a:extLst>
              <a:ext uri="{FF2B5EF4-FFF2-40B4-BE49-F238E27FC236}">
                <a16:creationId xmlns:a16="http://schemas.microsoft.com/office/drawing/2014/main" id="{D87CF656-A960-B87F-F0D3-9FB5ED02C035}"/>
              </a:ext>
            </a:extLst>
          </p:cNvPr>
          <p:cNvSpPr/>
          <p:nvPr/>
        </p:nvSpPr>
        <p:spPr>
          <a:xfrm>
            <a:off x="5515863" y="1802132"/>
            <a:ext cx="823096" cy="375460"/>
          </a:xfrm>
          <a:prstGeom prst="ellipse">
            <a:avLst/>
          </a:prstGeom>
          <a:no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6507056A-006D-D08A-E236-89541F1D2DF4}"/>
              </a:ext>
            </a:extLst>
          </p:cNvPr>
          <p:cNvSpPr/>
          <p:nvPr/>
        </p:nvSpPr>
        <p:spPr>
          <a:xfrm>
            <a:off x="5303403" y="454919"/>
            <a:ext cx="1176793" cy="516835"/>
          </a:xfrm>
          <a:prstGeom prst="ellipse">
            <a:avLst/>
          </a:prstGeom>
          <a:no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D6D1A533-6711-59E0-A41E-10B0D5FE22C1}"/>
              </a:ext>
            </a:extLst>
          </p:cNvPr>
          <p:cNvSpPr/>
          <p:nvPr/>
        </p:nvSpPr>
        <p:spPr>
          <a:xfrm>
            <a:off x="5406887" y="2177592"/>
            <a:ext cx="932072" cy="375460"/>
          </a:xfrm>
          <a:prstGeom prst="ellipse">
            <a:avLst/>
          </a:prstGeom>
          <a:no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B44FFE0-4813-34E7-1100-D42062E8A275}"/>
              </a:ext>
            </a:extLst>
          </p:cNvPr>
          <p:cNvSpPr/>
          <p:nvPr/>
        </p:nvSpPr>
        <p:spPr>
          <a:xfrm>
            <a:off x="5162166" y="3641848"/>
            <a:ext cx="1176793" cy="516835"/>
          </a:xfrm>
          <a:prstGeom prst="ellipse">
            <a:avLst/>
          </a:prstGeom>
          <a:no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8159EDB-BE99-75F6-8B29-F4759F0D3C4B}"/>
              </a:ext>
            </a:extLst>
          </p:cNvPr>
          <p:cNvSpPr/>
          <p:nvPr/>
        </p:nvSpPr>
        <p:spPr>
          <a:xfrm>
            <a:off x="5284526" y="5121884"/>
            <a:ext cx="1176793" cy="516835"/>
          </a:xfrm>
          <a:prstGeom prst="ellipse">
            <a:avLst/>
          </a:prstGeom>
          <a:no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235B6E0-C697-8946-9F49-5D218E831683}"/>
              </a:ext>
            </a:extLst>
          </p:cNvPr>
          <p:cNvSpPr/>
          <p:nvPr/>
        </p:nvSpPr>
        <p:spPr>
          <a:xfrm>
            <a:off x="4629666" y="6292064"/>
            <a:ext cx="1532595" cy="516835"/>
          </a:xfrm>
          <a:prstGeom prst="ellipse">
            <a:avLst/>
          </a:prstGeom>
          <a:no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42064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D208F-0A07-9290-18B4-DB5E50410075}"/>
              </a:ext>
            </a:extLst>
          </p:cNvPr>
          <p:cNvSpPr>
            <a:spLocks noGrp="1"/>
          </p:cNvSpPr>
          <p:nvPr>
            <p:ph type="title"/>
          </p:nvPr>
        </p:nvSpPr>
        <p:spPr>
          <a:xfrm>
            <a:off x="760708" y="285319"/>
            <a:ext cx="10515600" cy="1325563"/>
          </a:xfrm>
        </p:spPr>
        <p:txBody>
          <a:bodyPr>
            <a:normAutofit fontScale="90000"/>
          </a:bodyPr>
          <a:lstStyle/>
          <a:p>
            <a:pPr algn="ctr"/>
            <a:r>
              <a:rPr lang="en-US" dirty="0"/>
              <a:t>R&amp;D, Academic Library Technology  Conferences AI and Learning, 2018-2022 </a:t>
            </a:r>
            <a:br>
              <a:rPr lang="en-US" dirty="0"/>
            </a:br>
            <a:endParaRPr lang="en-US" sz="2700" dirty="0"/>
          </a:p>
        </p:txBody>
      </p:sp>
      <p:pic>
        <p:nvPicPr>
          <p:cNvPr id="4" name="Picture 3">
            <a:extLst>
              <a:ext uri="{FF2B5EF4-FFF2-40B4-BE49-F238E27FC236}">
                <a16:creationId xmlns:a16="http://schemas.microsoft.com/office/drawing/2014/main" id="{1848A909-9025-B515-428B-2A420162D78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7985" y="4815594"/>
            <a:ext cx="3601984" cy="2026116"/>
          </a:xfrm>
          <a:prstGeom prst="rect">
            <a:avLst/>
          </a:prstGeom>
        </p:spPr>
      </p:pic>
      <p:pic>
        <p:nvPicPr>
          <p:cNvPr id="5" name="Picture 4">
            <a:extLst>
              <a:ext uri="{FF2B5EF4-FFF2-40B4-BE49-F238E27FC236}">
                <a16:creationId xmlns:a16="http://schemas.microsoft.com/office/drawing/2014/main" id="{EBEBB7B5-E71A-9963-8A8F-4AFAA161194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95635" y="1539524"/>
            <a:ext cx="3844491" cy="2162526"/>
          </a:xfrm>
          <a:prstGeom prst="rect">
            <a:avLst/>
          </a:prstGeom>
        </p:spPr>
      </p:pic>
      <p:pic>
        <p:nvPicPr>
          <p:cNvPr id="6" name="Picture 5">
            <a:extLst>
              <a:ext uri="{FF2B5EF4-FFF2-40B4-BE49-F238E27FC236}">
                <a16:creationId xmlns:a16="http://schemas.microsoft.com/office/drawing/2014/main" id="{C6D670FE-0F9C-1B5E-E6D1-24249D8F118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57387" y="2222335"/>
            <a:ext cx="1879715" cy="1575761"/>
          </a:xfrm>
          <a:prstGeom prst="rect">
            <a:avLst/>
          </a:prstGeom>
        </p:spPr>
      </p:pic>
      <p:sp>
        <p:nvSpPr>
          <p:cNvPr id="7" name="TextBox 6">
            <a:extLst>
              <a:ext uri="{FF2B5EF4-FFF2-40B4-BE49-F238E27FC236}">
                <a16:creationId xmlns:a16="http://schemas.microsoft.com/office/drawing/2014/main" id="{51D5CF08-3649-F272-6078-0E13506FA211}"/>
              </a:ext>
            </a:extLst>
          </p:cNvPr>
          <p:cNvSpPr txBox="1"/>
          <p:nvPr/>
        </p:nvSpPr>
        <p:spPr>
          <a:xfrm>
            <a:off x="4512283" y="1719310"/>
            <a:ext cx="3427666" cy="5632311"/>
          </a:xfrm>
          <a:prstGeom prst="rect">
            <a:avLst/>
          </a:prstGeom>
          <a:noFill/>
        </p:spPr>
        <p:txBody>
          <a:bodyPr wrap="square" rtlCol="0">
            <a:spAutoFit/>
          </a:bodyPr>
          <a:lstStyle/>
          <a:p>
            <a:r>
              <a:rPr lang="en-US" sz="1800" dirty="0"/>
              <a:t>Coalition for Networked Information (D.C.) ,</a:t>
            </a:r>
            <a:br>
              <a:rPr lang="en-US" sz="1800" dirty="0"/>
            </a:br>
            <a:r>
              <a:rPr lang="en-US" sz="1800" dirty="0"/>
              <a:t> </a:t>
            </a:r>
            <a:r>
              <a:rPr lang="en-US" sz="1400" dirty="0"/>
              <a:t>Yale Art History Project ,</a:t>
            </a:r>
            <a:r>
              <a:rPr lang="en-US" sz="1400" dirty="0" err="1"/>
              <a:t>Pixplot</a:t>
            </a:r>
            <a:r>
              <a:rPr lang="en-US" sz="1400" dirty="0"/>
              <a:t> (Image Categorization</a:t>
            </a:r>
            <a:r>
              <a:rPr lang="en-US" dirty="0"/>
              <a:t>), </a:t>
            </a:r>
            <a:r>
              <a:rPr lang="en-US" sz="1400" dirty="0"/>
              <a:t>2018, Peter Leonard (Neural Nets) </a:t>
            </a:r>
            <a:br>
              <a:rPr lang="en-US" sz="1800" dirty="0"/>
            </a:br>
            <a:br>
              <a:rPr lang="en-US" sz="1800" dirty="0"/>
            </a:br>
            <a:r>
              <a:rPr lang="en-US" sz="1600" dirty="0"/>
              <a:t>Artificial Intelligence for Data Discovery </a:t>
            </a:r>
            <a:br>
              <a:rPr lang="en-US" sz="1600" dirty="0"/>
            </a:br>
            <a:r>
              <a:rPr lang="en-US" sz="1600" dirty="0"/>
              <a:t>&amp; </a:t>
            </a:r>
            <a:r>
              <a:rPr lang="en-US" sz="1600" dirty="0" err="1"/>
              <a:t>ReUse</a:t>
            </a:r>
            <a:r>
              <a:rPr lang="en-US" sz="1600" dirty="0"/>
              <a:t> &amp; Open  Science</a:t>
            </a:r>
            <a:br>
              <a:rPr lang="en-US" sz="1600" dirty="0"/>
            </a:br>
            <a:r>
              <a:rPr lang="en-US" sz="1600" dirty="0"/>
              <a:t>Symposium (2020), Carnegie Mellon, Pittsburgh</a:t>
            </a:r>
            <a:br>
              <a:rPr lang="en-US" dirty="0"/>
            </a:br>
            <a:br>
              <a:rPr lang="en-US" dirty="0"/>
            </a:br>
            <a:r>
              <a:rPr lang="en-US" dirty="0"/>
              <a:t>Fantastic Futures</a:t>
            </a:r>
          </a:p>
          <a:p>
            <a:r>
              <a:rPr lang="en-US" sz="1400" dirty="0"/>
              <a:t>2</a:t>
            </a:r>
            <a:r>
              <a:rPr lang="en-US" sz="1400" baseline="30000" dirty="0"/>
              <a:t>nd</a:t>
            </a:r>
            <a:r>
              <a:rPr lang="en-US" sz="1400" dirty="0"/>
              <a:t> International Conference on AI</a:t>
            </a:r>
            <a:br>
              <a:rPr lang="en-US" sz="1400" dirty="0"/>
            </a:br>
            <a:r>
              <a:rPr lang="en-US" sz="1400" dirty="0"/>
              <a:t>for Libraries, Archives and Museums</a:t>
            </a:r>
            <a:br>
              <a:rPr lang="en-US" sz="1400" dirty="0"/>
            </a:br>
            <a:r>
              <a:rPr lang="en-US" sz="1400" dirty="0"/>
              <a:t>Stanford </a:t>
            </a:r>
            <a:r>
              <a:rPr lang="en-US" sz="1400" dirty="0" err="1"/>
              <a:t>Libaries</a:t>
            </a:r>
            <a:r>
              <a:rPr lang="en-US" sz="1400" dirty="0"/>
              <a:t> (2019)</a:t>
            </a:r>
            <a:br>
              <a:rPr lang="en-US" sz="1400" dirty="0"/>
            </a:br>
            <a:br>
              <a:rPr lang="en-US" dirty="0"/>
            </a:br>
            <a:r>
              <a:rPr lang="en-US" dirty="0"/>
              <a:t>Texas Conference on Digital Libraries,</a:t>
            </a:r>
            <a:br>
              <a:rPr lang="en-US" dirty="0"/>
            </a:br>
            <a:r>
              <a:rPr lang="en-US" dirty="0"/>
              <a:t> </a:t>
            </a:r>
            <a:r>
              <a:rPr lang="en-US" sz="1400" dirty="0"/>
              <a:t>Patrice Andre  </a:t>
            </a:r>
            <a:r>
              <a:rPr lang="en-US" sz="1400" dirty="0" err="1"/>
              <a:t>Prud’homme</a:t>
            </a:r>
            <a:r>
              <a:rPr lang="en-US" sz="1400" dirty="0"/>
              <a:t> (TCDL) Oklahoma State (2019),</a:t>
            </a:r>
            <a:br>
              <a:rPr lang="en-US" sz="1400" dirty="0"/>
            </a:br>
            <a:br>
              <a:rPr lang="en-US" sz="1400" dirty="0"/>
            </a:br>
            <a:endParaRPr lang="en-US" sz="1400" dirty="0"/>
          </a:p>
        </p:txBody>
      </p:sp>
      <p:pic>
        <p:nvPicPr>
          <p:cNvPr id="8" name="Picture 7">
            <a:extLst>
              <a:ext uri="{FF2B5EF4-FFF2-40B4-BE49-F238E27FC236}">
                <a16:creationId xmlns:a16="http://schemas.microsoft.com/office/drawing/2014/main" id="{010FD0D9-700A-E669-733F-3874FE0BFB72}"/>
              </a:ext>
            </a:extLst>
          </p:cNvPr>
          <p:cNvPicPr>
            <a:picLocks noChangeAspect="1"/>
          </p:cNvPicPr>
          <p:nvPr/>
        </p:nvPicPr>
        <p:blipFill>
          <a:blip r:embed="rId5"/>
          <a:stretch>
            <a:fillRect/>
          </a:stretch>
        </p:blipFill>
        <p:spPr>
          <a:xfrm>
            <a:off x="8744381" y="3972851"/>
            <a:ext cx="2885149" cy="2885149"/>
          </a:xfrm>
          <a:prstGeom prst="rect">
            <a:avLst/>
          </a:prstGeom>
        </p:spPr>
      </p:pic>
      <p:pic>
        <p:nvPicPr>
          <p:cNvPr id="3" name="Picture 2">
            <a:extLst>
              <a:ext uri="{FF2B5EF4-FFF2-40B4-BE49-F238E27FC236}">
                <a16:creationId xmlns:a16="http://schemas.microsoft.com/office/drawing/2014/main" id="{C9EB879F-F9BA-1A34-EEA2-9AEE1A9130F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7672" y="2222935"/>
            <a:ext cx="1879715" cy="1575762"/>
          </a:xfrm>
          <a:prstGeom prst="rect">
            <a:avLst/>
          </a:prstGeom>
        </p:spPr>
      </p:pic>
    </p:spTree>
    <p:extLst>
      <p:ext uri="{BB962C8B-B14F-4D97-AF65-F5344CB8AC3E}">
        <p14:creationId xmlns:p14="http://schemas.microsoft.com/office/powerpoint/2010/main" val="11742939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FE23F-C058-9168-736D-A31FD690B2E1}"/>
              </a:ext>
            </a:extLst>
          </p:cNvPr>
          <p:cNvSpPr>
            <a:spLocks noGrp="1"/>
          </p:cNvSpPr>
          <p:nvPr>
            <p:ph type="title"/>
          </p:nvPr>
        </p:nvSpPr>
        <p:spPr>
          <a:xfrm>
            <a:off x="0" y="365125"/>
            <a:ext cx="12192000" cy="1325563"/>
          </a:xfrm>
        </p:spPr>
        <p:txBody>
          <a:bodyPr>
            <a:normAutofit/>
          </a:bodyPr>
          <a:lstStyle/>
          <a:p>
            <a:pPr algn="ctr"/>
            <a:r>
              <a:rPr lang="en-US" dirty="0"/>
              <a:t>R&amp;D &amp; Learning: Digital and Web Services </a:t>
            </a:r>
            <a:br>
              <a:rPr lang="en-US" dirty="0"/>
            </a:br>
            <a:r>
              <a:rPr lang="en-US" sz="1800" dirty="0"/>
              <a:t>Deep Learning  Models and Convolutional Neural Nets </a:t>
            </a:r>
            <a:br>
              <a:rPr lang="en-US" sz="1800" dirty="0"/>
            </a:br>
            <a:r>
              <a:rPr lang="en-US" sz="1800" dirty="0"/>
              <a:t>(2019 Projects Begun, Early 2022 Presented, TCDL, Galway, </a:t>
            </a:r>
            <a:r>
              <a:rPr lang="en-US" sz="1800" b="1" dirty="0"/>
              <a:t>National University of Ireland, IFLA Dublin, IR</a:t>
            </a:r>
            <a:r>
              <a:rPr lang="en-US" sz="1800" dirty="0"/>
              <a:t>) </a:t>
            </a:r>
          </a:p>
        </p:txBody>
      </p:sp>
      <p:sp>
        <p:nvSpPr>
          <p:cNvPr id="3" name="Content Placeholder 2">
            <a:extLst>
              <a:ext uri="{FF2B5EF4-FFF2-40B4-BE49-F238E27FC236}">
                <a16:creationId xmlns:a16="http://schemas.microsoft.com/office/drawing/2014/main" id="{438EE4E8-54CB-9EAF-1056-09AE845B6EA7}"/>
              </a:ext>
            </a:extLst>
          </p:cNvPr>
          <p:cNvSpPr>
            <a:spLocks noGrp="1"/>
          </p:cNvSpPr>
          <p:nvPr>
            <p:ph idx="1"/>
          </p:nvPr>
        </p:nvSpPr>
        <p:spPr>
          <a:xfrm>
            <a:off x="838200" y="1825625"/>
            <a:ext cx="5816600" cy="4351338"/>
          </a:xfrm>
        </p:spPr>
        <p:txBody>
          <a:bodyPr>
            <a:normAutofit fontScale="92500" lnSpcReduction="10000"/>
          </a:bodyPr>
          <a:lstStyle/>
          <a:p>
            <a:r>
              <a:rPr lang="en-US" dirty="0"/>
              <a:t>University Archives</a:t>
            </a:r>
            <a:br>
              <a:rPr lang="en-US" dirty="0"/>
            </a:br>
            <a:r>
              <a:rPr lang="en-US" sz="1500" dirty="0"/>
              <a:t>San Marcos Public</a:t>
            </a:r>
            <a:br>
              <a:rPr lang="en-US" sz="1500" dirty="0"/>
            </a:br>
            <a:r>
              <a:rPr lang="en-US" sz="1500" dirty="0"/>
              <a:t>Newspaper Image Negatives</a:t>
            </a:r>
            <a:br>
              <a:rPr lang="en-US" sz="1500" dirty="0"/>
            </a:br>
            <a:r>
              <a:rPr lang="en-US" sz="1500" dirty="0"/>
              <a:t>90 years of digitization 800, 000 images</a:t>
            </a:r>
            <a:br>
              <a:rPr lang="en-US" dirty="0"/>
            </a:br>
            <a:endParaRPr lang="en-US" sz="2800" dirty="0"/>
          </a:p>
          <a:p>
            <a:r>
              <a:rPr lang="en-US" dirty="0"/>
              <a:t>Processing Power </a:t>
            </a:r>
            <a:br>
              <a:rPr lang="en-US" dirty="0"/>
            </a:br>
            <a:r>
              <a:rPr lang="en-US" sz="2200" dirty="0"/>
              <a:t>(Compute)</a:t>
            </a:r>
          </a:p>
          <a:p>
            <a:r>
              <a:rPr lang="en-US" dirty="0"/>
              <a:t>Python </a:t>
            </a:r>
          </a:p>
          <a:p>
            <a:r>
              <a:rPr lang="en-US" dirty="0"/>
              <a:t>Video Cards </a:t>
            </a:r>
            <a:br>
              <a:rPr lang="en-US" dirty="0"/>
            </a:br>
            <a:r>
              <a:rPr lang="en-US" sz="2200" dirty="0"/>
              <a:t>(NVIDIA GPU’s)</a:t>
            </a:r>
          </a:p>
          <a:p>
            <a:r>
              <a:rPr lang="en-US" dirty="0"/>
              <a:t>Pretrained Models </a:t>
            </a:r>
          </a:p>
          <a:p>
            <a:r>
              <a:rPr lang="en-US" dirty="0" err="1"/>
              <a:t>ResNet</a:t>
            </a:r>
            <a:r>
              <a:rPr lang="en-US" dirty="0"/>
              <a:t>, YOLO, COCO </a:t>
            </a:r>
            <a:br>
              <a:rPr lang="en-US" dirty="0"/>
            </a:br>
            <a:r>
              <a:rPr lang="en-US" sz="1800" dirty="0"/>
              <a:t>(200k labeled images, 80 categories)</a:t>
            </a:r>
          </a:p>
          <a:p>
            <a:pPr marL="0" indent="0">
              <a:buNone/>
            </a:pPr>
            <a:endParaRPr lang="en-US" dirty="0"/>
          </a:p>
          <a:p>
            <a:pPr marL="0" indent="0">
              <a:buNone/>
            </a:pPr>
            <a:endParaRPr lang="en-US" dirty="0"/>
          </a:p>
        </p:txBody>
      </p:sp>
      <p:pic>
        <p:nvPicPr>
          <p:cNvPr id="4" name="Picture 3">
            <a:extLst>
              <a:ext uri="{FF2B5EF4-FFF2-40B4-BE49-F238E27FC236}">
                <a16:creationId xmlns:a16="http://schemas.microsoft.com/office/drawing/2014/main" id="{5CC14510-B47D-48C1-AF9C-C46033517E5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01785" y="4799840"/>
            <a:ext cx="2198235" cy="1967022"/>
          </a:xfrm>
          <a:prstGeom prst="rect">
            <a:avLst/>
          </a:prstGeom>
        </p:spPr>
      </p:pic>
      <p:pic>
        <p:nvPicPr>
          <p:cNvPr id="5" name="Picture 4">
            <a:extLst>
              <a:ext uri="{FF2B5EF4-FFF2-40B4-BE49-F238E27FC236}">
                <a16:creationId xmlns:a16="http://schemas.microsoft.com/office/drawing/2014/main" id="{27F29EA2-4FEE-0F63-0E20-4BC9528F554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81244" y="4799840"/>
            <a:ext cx="2198906" cy="1967022"/>
          </a:xfrm>
          <a:prstGeom prst="rect">
            <a:avLst/>
          </a:prstGeom>
        </p:spPr>
      </p:pic>
      <p:pic>
        <p:nvPicPr>
          <p:cNvPr id="6" name="Picture 5">
            <a:extLst>
              <a:ext uri="{FF2B5EF4-FFF2-40B4-BE49-F238E27FC236}">
                <a16:creationId xmlns:a16="http://schemas.microsoft.com/office/drawing/2014/main" id="{7DBED0D4-A304-1E64-CA9A-A66191B40E5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46202" y="1690688"/>
            <a:ext cx="4868479" cy="2716732"/>
          </a:xfrm>
          <a:prstGeom prst="rect">
            <a:avLst/>
          </a:prstGeom>
        </p:spPr>
      </p:pic>
      <p:pic>
        <p:nvPicPr>
          <p:cNvPr id="7" name="Picture 6">
            <a:extLst>
              <a:ext uri="{FF2B5EF4-FFF2-40B4-BE49-F238E27FC236}">
                <a16:creationId xmlns:a16="http://schemas.microsoft.com/office/drawing/2014/main" id="{1E5C610F-DC9A-EDEF-6877-9BDCE03C544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93189" y="4799840"/>
            <a:ext cx="2198703" cy="1967022"/>
          </a:xfrm>
          <a:prstGeom prst="rect">
            <a:avLst/>
          </a:prstGeom>
        </p:spPr>
      </p:pic>
      <p:pic>
        <p:nvPicPr>
          <p:cNvPr id="8" name="Picture 7">
            <a:extLst>
              <a:ext uri="{FF2B5EF4-FFF2-40B4-BE49-F238E27FC236}">
                <a16:creationId xmlns:a16="http://schemas.microsoft.com/office/drawing/2014/main" id="{F962031B-EDC6-C452-55D1-FCA6820F79C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965685" y="1825625"/>
            <a:ext cx="2242424" cy="2581795"/>
          </a:xfrm>
          <a:prstGeom prst="rect">
            <a:avLst/>
          </a:prstGeom>
        </p:spPr>
      </p:pic>
    </p:spTree>
    <p:extLst>
      <p:ext uri="{BB962C8B-B14F-4D97-AF65-F5344CB8AC3E}">
        <p14:creationId xmlns:p14="http://schemas.microsoft.com/office/powerpoint/2010/main" val="38414929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16632-5A11-EB8E-A3E3-5E7F91E89EA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9CFEF91-ABCD-22EB-6354-AF0191883F64}"/>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F5D78E9F-69C3-159E-24C0-937716E2B545}"/>
              </a:ext>
            </a:extLst>
          </p:cNvPr>
          <p:cNvPicPr>
            <a:picLocks noChangeAspect="1"/>
          </p:cNvPicPr>
          <p:nvPr/>
        </p:nvPicPr>
        <p:blipFill>
          <a:blip r:embed="rId2"/>
          <a:stretch>
            <a:fillRect/>
          </a:stretch>
        </p:blipFill>
        <p:spPr>
          <a:xfrm>
            <a:off x="325277" y="9763"/>
            <a:ext cx="11541446" cy="6889029"/>
          </a:xfrm>
          <a:prstGeom prst="rect">
            <a:avLst/>
          </a:prstGeom>
        </p:spPr>
      </p:pic>
      <p:sp>
        <p:nvSpPr>
          <p:cNvPr id="4" name="TextBox 3">
            <a:extLst>
              <a:ext uri="{FF2B5EF4-FFF2-40B4-BE49-F238E27FC236}">
                <a16:creationId xmlns:a16="http://schemas.microsoft.com/office/drawing/2014/main" id="{DD9A2CDD-0F42-DBE2-E042-DE21D46AF90B}"/>
              </a:ext>
            </a:extLst>
          </p:cNvPr>
          <p:cNvSpPr txBox="1"/>
          <p:nvPr/>
        </p:nvSpPr>
        <p:spPr>
          <a:xfrm>
            <a:off x="1627322" y="1690688"/>
            <a:ext cx="2836190" cy="954107"/>
          </a:xfrm>
          <a:prstGeom prst="rect">
            <a:avLst/>
          </a:prstGeom>
          <a:noFill/>
        </p:spPr>
        <p:txBody>
          <a:bodyPr wrap="square" rtlCol="0">
            <a:spAutoFit/>
          </a:bodyPr>
          <a:lstStyle/>
          <a:p>
            <a:r>
              <a:rPr lang="en-US" sz="1600" b="1" dirty="0"/>
              <a:t>Massive Multitask Language Understanding Test, MMLU</a:t>
            </a:r>
            <a:br>
              <a:rPr lang="en-US" sz="1600" b="1" dirty="0"/>
            </a:br>
            <a:r>
              <a:rPr lang="en-US" sz="1200" b="1" dirty="0"/>
              <a:t>(57 Tasks) from Math to Law and Computer Science</a:t>
            </a:r>
          </a:p>
        </p:txBody>
      </p:sp>
    </p:spTree>
    <p:extLst>
      <p:ext uri="{BB962C8B-B14F-4D97-AF65-F5344CB8AC3E}">
        <p14:creationId xmlns:p14="http://schemas.microsoft.com/office/powerpoint/2010/main" val="13239205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BDD38B5-38D2-148B-B32A-57C81C15F1D5}"/>
              </a:ext>
            </a:extLst>
          </p:cNvPr>
          <p:cNvPicPr>
            <a:picLocks noChangeAspect="1"/>
          </p:cNvPicPr>
          <p:nvPr/>
        </p:nvPicPr>
        <p:blipFill>
          <a:blip r:embed="rId2"/>
          <a:stretch>
            <a:fillRect/>
          </a:stretch>
        </p:blipFill>
        <p:spPr>
          <a:xfrm>
            <a:off x="2690192" y="-1"/>
            <a:ext cx="9444719" cy="6858000"/>
          </a:xfrm>
          <a:prstGeom prst="rect">
            <a:avLst/>
          </a:prstGeom>
        </p:spPr>
      </p:pic>
      <p:sp>
        <p:nvSpPr>
          <p:cNvPr id="2" name="Title 1">
            <a:extLst>
              <a:ext uri="{FF2B5EF4-FFF2-40B4-BE49-F238E27FC236}">
                <a16:creationId xmlns:a16="http://schemas.microsoft.com/office/drawing/2014/main" id="{A920143E-8D4A-5DD7-6881-B417473019F8}"/>
              </a:ext>
            </a:extLst>
          </p:cNvPr>
          <p:cNvSpPr>
            <a:spLocks noGrp="1"/>
          </p:cNvSpPr>
          <p:nvPr>
            <p:ph type="title"/>
          </p:nvPr>
        </p:nvSpPr>
        <p:spPr>
          <a:xfrm>
            <a:off x="50462" y="2766218"/>
            <a:ext cx="2872689" cy="1325563"/>
          </a:xfrm>
        </p:spPr>
        <p:txBody>
          <a:bodyPr>
            <a:normAutofit fontScale="90000"/>
          </a:bodyPr>
          <a:lstStyle/>
          <a:p>
            <a:r>
              <a:rPr lang="en-US" dirty="0"/>
              <a:t>How Intelligent is GPT 4? </a:t>
            </a:r>
            <a:br>
              <a:rPr lang="en-US" dirty="0"/>
            </a:br>
            <a:br>
              <a:rPr lang="en-US" dirty="0"/>
            </a:br>
            <a:r>
              <a:rPr lang="en-US" sz="2700" dirty="0"/>
              <a:t>Standardized NA High School, University  &amp; Graduate School Tests </a:t>
            </a:r>
            <a:br>
              <a:rPr lang="en-US" sz="2700" dirty="0"/>
            </a:br>
            <a:br>
              <a:rPr lang="en-US" sz="2700" dirty="0"/>
            </a:br>
            <a:r>
              <a:rPr lang="en-US" sz="2200" dirty="0"/>
              <a:t>(GPT3.5 &amp; GPT4.0</a:t>
            </a:r>
            <a:br>
              <a:rPr lang="en-US" sz="2200" dirty="0"/>
            </a:br>
            <a:r>
              <a:rPr lang="en-US" sz="2200" dirty="0"/>
              <a:t>Humans vs.</a:t>
            </a:r>
            <a:br>
              <a:rPr lang="en-US" sz="2200" dirty="0"/>
            </a:br>
            <a:r>
              <a:rPr lang="en-US" sz="2200" dirty="0"/>
              <a:t>Artificial Intelligence</a:t>
            </a:r>
          </a:p>
        </p:txBody>
      </p:sp>
      <p:sp>
        <p:nvSpPr>
          <p:cNvPr id="5" name="TextBox 4">
            <a:extLst>
              <a:ext uri="{FF2B5EF4-FFF2-40B4-BE49-F238E27FC236}">
                <a16:creationId xmlns:a16="http://schemas.microsoft.com/office/drawing/2014/main" id="{BF92568E-058E-8012-A1F6-4556FF4A6143}"/>
              </a:ext>
            </a:extLst>
          </p:cNvPr>
          <p:cNvSpPr txBox="1"/>
          <p:nvPr/>
        </p:nvSpPr>
        <p:spPr>
          <a:xfrm>
            <a:off x="11201399" y="725557"/>
            <a:ext cx="583814" cy="369332"/>
          </a:xfrm>
          <a:prstGeom prst="rect">
            <a:avLst/>
          </a:prstGeom>
          <a:noFill/>
        </p:spPr>
        <p:txBody>
          <a:bodyPr wrap="none" rtlCol="0">
            <a:spAutoFit/>
          </a:bodyPr>
          <a:lstStyle/>
          <a:p>
            <a:r>
              <a:rPr lang="en-US" dirty="0"/>
              <a:t>90%</a:t>
            </a:r>
          </a:p>
        </p:txBody>
      </p:sp>
      <p:sp>
        <p:nvSpPr>
          <p:cNvPr id="6" name="TextBox 5">
            <a:extLst>
              <a:ext uri="{FF2B5EF4-FFF2-40B4-BE49-F238E27FC236}">
                <a16:creationId xmlns:a16="http://schemas.microsoft.com/office/drawing/2014/main" id="{1DB27DB7-4AC4-CDF0-5970-06BA635512D6}"/>
              </a:ext>
            </a:extLst>
          </p:cNvPr>
          <p:cNvSpPr txBox="1"/>
          <p:nvPr/>
        </p:nvSpPr>
        <p:spPr>
          <a:xfrm>
            <a:off x="10904659" y="1242023"/>
            <a:ext cx="583814" cy="369332"/>
          </a:xfrm>
          <a:prstGeom prst="rect">
            <a:avLst/>
          </a:prstGeom>
          <a:noFill/>
        </p:spPr>
        <p:txBody>
          <a:bodyPr wrap="none" rtlCol="0">
            <a:spAutoFit/>
          </a:bodyPr>
          <a:lstStyle/>
          <a:p>
            <a:r>
              <a:rPr lang="en-US" dirty="0"/>
              <a:t>85%</a:t>
            </a:r>
          </a:p>
        </p:txBody>
      </p:sp>
      <p:sp>
        <p:nvSpPr>
          <p:cNvPr id="7" name="TextBox 6">
            <a:extLst>
              <a:ext uri="{FF2B5EF4-FFF2-40B4-BE49-F238E27FC236}">
                <a16:creationId xmlns:a16="http://schemas.microsoft.com/office/drawing/2014/main" id="{1DE11BDD-DD3E-C543-50B6-9340785678F5}"/>
              </a:ext>
            </a:extLst>
          </p:cNvPr>
          <p:cNvSpPr txBox="1"/>
          <p:nvPr/>
        </p:nvSpPr>
        <p:spPr>
          <a:xfrm>
            <a:off x="11493306" y="1732722"/>
            <a:ext cx="700833" cy="369332"/>
          </a:xfrm>
          <a:prstGeom prst="rect">
            <a:avLst/>
          </a:prstGeom>
          <a:noFill/>
        </p:spPr>
        <p:txBody>
          <a:bodyPr wrap="none" rtlCol="0">
            <a:spAutoFit/>
          </a:bodyPr>
          <a:lstStyle/>
          <a:p>
            <a:r>
              <a:rPr lang="en-US" dirty="0"/>
              <a:t>100%</a:t>
            </a:r>
          </a:p>
        </p:txBody>
      </p:sp>
      <p:sp>
        <p:nvSpPr>
          <p:cNvPr id="8" name="TextBox 7">
            <a:extLst>
              <a:ext uri="{FF2B5EF4-FFF2-40B4-BE49-F238E27FC236}">
                <a16:creationId xmlns:a16="http://schemas.microsoft.com/office/drawing/2014/main" id="{2A0D727E-7F4B-155B-F494-FD09C6B11C1E}"/>
              </a:ext>
            </a:extLst>
          </p:cNvPr>
          <p:cNvSpPr txBox="1"/>
          <p:nvPr/>
        </p:nvSpPr>
        <p:spPr>
          <a:xfrm>
            <a:off x="11227903" y="2880693"/>
            <a:ext cx="700833" cy="369332"/>
          </a:xfrm>
          <a:prstGeom prst="rect">
            <a:avLst/>
          </a:prstGeom>
          <a:noFill/>
        </p:spPr>
        <p:txBody>
          <a:bodyPr wrap="none" rtlCol="0">
            <a:spAutoFit/>
          </a:bodyPr>
          <a:lstStyle/>
          <a:p>
            <a:r>
              <a:rPr lang="en-US" dirty="0"/>
              <a:t>100%</a:t>
            </a:r>
          </a:p>
        </p:txBody>
      </p:sp>
      <p:sp>
        <p:nvSpPr>
          <p:cNvPr id="9" name="TextBox 8">
            <a:extLst>
              <a:ext uri="{FF2B5EF4-FFF2-40B4-BE49-F238E27FC236}">
                <a16:creationId xmlns:a16="http://schemas.microsoft.com/office/drawing/2014/main" id="{B5F3D3F0-CF3E-EF46-70F7-C48F7AEA0E70}"/>
              </a:ext>
            </a:extLst>
          </p:cNvPr>
          <p:cNvSpPr txBox="1"/>
          <p:nvPr/>
        </p:nvSpPr>
        <p:spPr>
          <a:xfrm>
            <a:off x="10904659" y="3721375"/>
            <a:ext cx="583814" cy="369332"/>
          </a:xfrm>
          <a:prstGeom prst="rect">
            <a:avLst/>
          </a:prstGeom>
          <a:noFill/>
        </p:spPr>
        <p:txBody>
          <a:bodyPr wrap="none" rtlCol="0">
            <a:spAutoFit/>
          </a:bodyPr>
          <a:lstStyle/>
          <a:p>
            <a:r>
              <a:rPr lang="en-US" dirty="0"/>
              <a:t>85%</a:t>
            </a:r>
          </a:p>
        </p:txBody>
      </p:sp>
      <p:sp>
        <p:nvSpPr>
          <p:cNvPr id="10" name="TextBox 9">
            <a:extLst>
              <a:ext uri="{FF2B5EF4-FFF2-40B4-BE49-F238E27FC236}">
                <a16:creationId xmlns:a16="http://schemas.microsoft.com/office/drawing/2014/main" id="{19C81DEF-A714-76B2-9594-162D1408D41D}"/>
              </a:ext>
            </a:extLst>
          </p:cNvPr>
          <p:cNvSpPr txBox="1"/>
          <p:nvPr/>
        </p:nvSpPr>
        <p:spPr>
          <a:xfrm>
            <a:off x="10320845" y="4453451"/>
            <a:ext cx="583814" cy="369332"/>
          </a:xfrm>
          <a:prstGeom prst="rect">
            <a:avLst/>
          </a:prstGeom>
          <a:noFill/>
        </p:spPr>
        <p:txBody>
          <a:bodyPr wrap="none" rtlCol="0">
            <a:spAutoFit/>
          </a:bodyPr>
          <a:lstStyle/>
          <a:p>
            <a:r>
              <a:rPr lang="en-US" dirty="0"/>
              <a:t>80%</a:t>
            </a:r>
          </a:p>
        </p:txBody>
      </p:sp>
      <p:pic>
        <p:nvPicPr>
          <p:cNvPr id="11" name="Picture 10">
            <a:extLst>
              <a:ext uri="{FF2B5EF4-FFF2-40B4-BE49-F238E27FC236}">
                <a16:creationId xmlns:a16="http://schemas.microsoft.com/office/drawing/2014/main" id="{06F11408-C0AD-B447-861D-8109D5F3CD0E}"/>
              </a:ext>
            </a:extLst>
          </p:cNvPr>
          <p:cNvPicPr>
            <a:picLocks noChangeAspect="1"/>
          </p:cNvPicPr>
          <p:nvPr/>
        </p:nvPicPr>
        <p:blipFill>
          <a:blip r:embed="rId3"/>
          <a:stretch>
            <a:fillRect/>
          </a:stretch>
        </p:blipFill>
        <p:spPr>
          <a:xfrm>
            <a:off x="11406607" y="2127822"/>
            <a:ext cx="798645" cy="493819"/>
          </a:xfrm>
          <a:prstGeom prst="rect">
            <a:avLst/>
          </a:prstGeom>
        </p:spPr>
      </p:pic>
      <p:sp>
        <p:nvSpPr>
          <p:cNvPr id="3" name="Oval 2">
            <a:extLst>
              <a:ext uri="{FF2B5EF4-FFF2-40B4-BE49-F238E27FC236}">
                <a16:creationId xmlns:a16="http://schemas.microsoft.com/office/drawing/2014/main" id="{9281CA0E-1512-7BEF-4F12-39F58B38E4B8}"/>
              </a:ext>
            </a:extLst>
          </p:cNvPr>
          <p:cNvSpPr/>
          <p:nvPr/>
        </p:nvSpPr>
        <p:spPr>
          <a:xfrm>
            <a:off x="4130804" y="5522615"/>
            <a:ext cx="1756194" cy="314852"/>
          </a:xfrm>
          <a:prstGeom prst="ellipse">
            <a:avLst/>
          </a:prstGeom>
          <a:no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7D13B588-4D93-5701-DE3D-E3422A9714CB}"/>
              </a:ext>
            </a:extLst>
          </p:cNvPr>
          <p:cNvSpPr/>
          <p:nvPr/>
        </p:nvSpPr>
        <p:spPr>
          <a:xfrm>
            <a:off x="4041632" y="3906041"/>
            <a:ext cx="1756194" cy="314852"/>
          </a:xfrm>
          <a:prstGeom prst="ellipse">
            <a:avLst/>
          </a:prstGeom>
          <a:no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D87AAED-7929-ACF3-6B05-EE3F5E576951}"/>
              </a:ext>
            </a:extLst>
          </p:cNvPr>
          <p:cNvSpPr/>
          <p:nvPr/>
        </p:nvSpPr>
        <p:spPr>
          <a:xfrm>
            <a:off x="4041632" y="1269263"/>
            <a:ext cx="1756194" cy="314852"/>
          </a:xfrm>
          <a:prstGeom prst="ellipse">
            <a:avLst/>
          </a:prstGeom>
          <a:no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F0CAE5B-8831-8C9D-AF9F-B525D1249DDA}"/>
              </a:ext>
            </a:extLst>
          </p:cNvPr>
          <p:cNvSpPr/>
          <p:nvPr/>
        </p:nvSpPr>
        <p:spPr>
          <a:xfrm>
            <a:off x="2925136" y="1916627"/>
            <a:ext cx="2872689" cy="342853"/>
          </a:xfrm>
          <a:prstGeom prst="ellipse">
            <a:avLst/>
          </a:prstGeom>
          <a:no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CEC5D3C-0A63-901F-EAF6-971F0F4130C1}"/>
              </a:ext>
            </a:extLst>
          </p:cNvPr>
          <p:cNvSpPr/>
          <p:nvPr/>
        </p:nvSpPr>
        <p:spPr>
          <a:xfrm>
            <a:off x="3985733" y="5852901"/>
            <a:ext cx="1756194" cy="314852"/>
          </a:xfrm>
          <a:prstGeom prst="ellipse">
            <a:avLst/>
          </a:prstGeom>
          <a:no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BC8CD40-01BD-65A6-E3FD-510CDEF52CEF}"/>
              </a:ext>
            </a:extLst>
          </p:cNvPr>
          <p:cNvSpPr/>
          <p:nvPr/>
        </p:nvSpPr>
        <p:spPr>
          <a:xfrm>
            <a:off x="2527556" y="4502083"/>
            <a:ext cx="3485618" cy="302096"/>
          </a:xfrm>
          <a:prstGeom prst="ellipse">
            <a:avLst/>
          </a:prstGeom>
          <a:no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CAC8D4F-A33D-26FD-F916-75082CD084D6}"/>
              </a:ext>
            </a:extLst>
          </p:cNvPr>
          <p:cNvSpPr/>
          <p:nvPr/>
        </p:nvSpPr>
        <p:spPr>
          <a:xfrm>
            <a:off x="4187406" y="2164244"/>
            <a:ext cx="1756194" cy="369331"/>
          </a:xfrm>
          <a:prstGeom prst="ellipse">
            <a:avLst/>
          </a:prstGeom>
          <a:no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68015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4EF51-B2AA-30F9-5272-9F134DD8D5B7}"/>
              </a:ext>
            </a:extLst>
          </p:cNvPr>
          <p:cNvSpPr>
            <a:spLocks noGrp="1"/>
          </p:cNvSpPr>
          <p:nvPr>
            <p:ph type="title"/>
          </p:nvPr>
        </p:nvSpPr>
        <p:spPr>
          <a:xfrm>
            <a:off x="66924" y="94780"/>
            <a:ext cx="10515600" cy="1325563"/>
          </a:xfrm>
        </p:spPr>
        <p:txBody>
          <a:bodyPr>
            <a:normAutofit fontScale="90000"/>
          </a:bodyPr>
          <a:lstStyle/>
          <a:p>
            <a:pPr algn="ctr"/>
            <a:r>
              <a:rPr lang="en-US" dirty="0"/>
              <a:t>ChatGPT AI Available Through MS Copilot and Open AI</a:t>
            </a:r>
            <a:br>
              <a:rPr lang="en-US" dirty="0"/>
            </a:br>
            <a:r>
              <a:rPr lang="en-US" sz="2200" dirty="0"/>
              <a:t>Shift in Knowledge Seeking from Search Engine Search to Direct Answers and Outcomes</a:t>
            </a:r>
          </a:p>
        </p:txBody>
      </p:sp>
      <p:sp>
        <p:nvSpPr>
          <p:cNvPr id="3" name="Content Placeholder 2">
            <a:extLst>
              <a:ext uri="{FF2B5EF4-FFF2-40B4-BE49-F238E27FC236}">
                <a16:creationId xmlns:a16="http://schemas.microsoft.com/office/drawing/2014/main" id="{35DD5AFE-57D5-4301-98C2-FFAF45C486A9}"/>
              </a:ext>
            </a:extLst>
          </p:cNvPr>
          <p:cNvSpPr>
            <a:spLocks noGrp="1"/>
          </p:cNvSpPr>
          <p:nvPr>
            <p:ph idx="1"/>
          </p:nvPr>
        </p:nvSpPr>
        <p:spPr>
          <a:xfrm>
            <a:off x="326004" y="1825624"/>
            <a:ext cx="7593496" cy="5099961"/>
          </a:xfrm>
        </p:spPr>
        <p:txBody>
          <a:bodyPr>
            <a:normAutofit fontScale="85000" lnSpcReduction="20000"/>
          </a:bodyPr>
          <a:lstStyle/>
          <a:p>
            <a:pPr marL="0" indent="0">
              <a:buNone/>
            </a:pPr>
            <a:r>
              <a:rPr lang="en-US" sz="2200" b="1" dirty="0"/>
              <a:t>Use Case Scenarios</a:t>
            </a:r>
            <a:br>
              <a:rPr lang="en-US" sz="2200" b="1" dirty="0"/>
            </a:br>
            <a:endParaRPr lang="en-US" sz="2200" b="1" dirty="0"/>
          </a:p>
          <a:p>
            <a:r>
              <a:rPr lang="en-US" sz="2200" b="1" dirty="0"/>
              <a:t>General Knowledge Seeking</a:t>
            </a:r>
            <a:r>
              <a:rPr lang="en-US" sz="2200" dirty="0"/>
              <a:t>, Language Translation, Knowledge Synthesis</a:t>
            </a:r>
            <a:br>
              <a:rPr lang="en-US" sz="2200" dirty="0"/>
            </a:br>
            <a:endParaRPr lang="en-US" sz="2200" dirty="0"/>
          </a:p>
          <a:p>
            <a:r>
              <a:rPr lang="en-US" sz="2200" b="1" dirty="0"/>
              <a:t>Business</a:t>
            </a:r>
            <a:r>
              <a:rPr lang="en-US" sz="2200" dirty="0"/>
              <a:t>: Business Development, Marketing, Analysis, Decision Making, Customer Support/Service, Troubleshooting, Business Plans</a:t>
            </a:r>
            <a:br>
              <a:rPr lang="en-US" sz="2200" dirty="0"/>
            </a:br>
            <a:endParaRPr lang="en-US" sz="2200" dirty="0"/>
          </a:p>
          <a:p>
            <a:r>
              <a:rPr lang="en-US" sz="2200" b="1" dirty="0"/>
              <a:t>Education and Learning</a:t>
            </a:r>
            <a:r>
              <a:rPr lang="en-US" sz="2200" dirty="0"/>
              <a:t>: Tutoring, language learning, homework, K-12, Undergraduates and Graduates</a:t>
            </a:r>
            <a:br>
              <a:rPr lang="en-US" sz="2200" dirty="0"/>
            </a:br>
            <a:endParaRPr lang="en-US" sz="2200" dirty="0"/>
          </a:p>
          <a:p>
            <a:r>
              <a:rPr lang="en-US" sz="2200" b="1" dirty="0"/>
              <a:t>Content Creation</a:t>
            </a:r>
            <a:r>
              <a:rPr lang="en-US" sz="2200" dirty="0"/>
              <a:t>: Articles, stories, administrative help and documents, creative ideas, poetry, scripts</a:t>
            </a:r>
            <a:br>
              <a:rPr lang="en-US" sz="2200" dirty="0"/>
            </a:br>
            <a:endParaRPr lang="en-US" sz="2200" dirty="0"/>
          </a:p>
          <a:p>
            <a:r>
              <a:rPr lang="en-US" sz="2200" b="1" dirty="0"/>
              <a:t>Data Analysis</a:t>
            </a:r>
            <a:r>
              <a:rPr lang="en-US" sz="2200" dirty="0"/>
              <a:t>: Summarization, analyzing data, generating reports, business analysis</a:t>
            </a:r>
            <a:br>
              <a:rPr lang="en-US" sz="2200" dirty="0"/>
            </a:br>
            <a:br>
              <a:rPr lang="en-US" sz="2200" dirty="0"/>
            </a:br>
            <a:r>
              <a:rPr lang="en-US" sz="2200" b="1" dirty="0"/>
              <a:t>Wellness and Mental Health</a:t>
            </a:r>
            <a:r>
              <a:rPr lang="en-US" sz="2200" dirty="0"/>
              <a:t>: empathetic and professional responses</a:t>
            </a:r>
            <a:br>
              <a:rPr lang="en-US" sz="2200" dirty="0"/>
            </a:br>
            <a:br>
              <a:rPr lang="en-US" sz="2200" dirty="0"/>
            </a:br>
            <a:r>
              <a:rPr lang="en-US" sz="2200" b="1" dirty="0"/>
              <a:t>Personal Assistant</a:t>
            </a:r>
            <a:r>
              <a:rPr lang="en-US" sz="2200" dirty="0"/>
              <a:t>: Managing Schedules, organizing reminders</a:t>
            </a:r>
          </a:p>
          <a:p>
            <a:endParaRPr lang="en-US" dirty="0"/>
          </a:p>
        </p:txBody>
      </p:sp>
      <p:pic>
        <p:nvPicPr>
          <p:cNvPr id="4" name="Picture 3">
            <a:extLst>
              <a:ext uri="{FF2B5EF4-FFF2-40B4-BE49-F238E27FC236}">
                <a16:creationId xmlns:a16="http://schemas.microsoft.com/office/drawing/2014/main" id="{03944E78-654A-099F-68C0-7323A3F8107A}"/>
              </a:ext>
            </a:extLst>
          </p:cNvPr>
          <p:cNvPicPr>
            <a:picLocks noChangeAspect="1"/>
          </p:cNvPicPr>
          <p:nvPr/>
        </p:nvPicPr>
        <p:blipFill>
          <a:blip r:embed="rId2"/>
          <a:stretch>
            <a:fillRect/>
          </a:stretch>
        </p:blipFill>
        <p:spPr>
          <a:xfrm>
            <a:off x="7975169" y="1945037"/>
            <a:ext cx="3773837" cy="3773837"/>
          </a:xfrm>
          <a:prstGeom prst="rect">
            <a:avLst/>
          </a:prstGeom>
        </p:spPr>
      </p:pic>
    </p:spTree>
    <p:extLst>
      <p:ext uri="{BB962C8B-B14F-4D97-AF65-F5344CB8AC3E}">
        <p14:creationId xmlns:p14="http://schemas.microsoft.com/office/powerpoint/2010/main" val="24828532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CF1846-3667-17CF-B68A-B87F248255A1}"/>
              </a:ext>
            </a:extLst>
          </p:cNvPr>
          <p:cNvSpPr>
            <a:spLocks noGrp="1"/>
          </p:cNvSpPr>
          <p:nvPr>
            <p:ph type="title"/>
          </p:nvPr>
        </p:nvSpPr>
        <p:spPr>
          <a:xfrm>
            <a:off x="589560" y="856180"/>
            <a:ext cx="4560584" cy="1128068"/>
          </a:xfrm>
        </p:spPr>
        <p:txBody>
          <a:bodyPr vert="horz" lIns="91440" tIns="45720" rIns="91440" bIns="45720" rtlCol="0" anchor="ctr">
            <a:normAutofit fontScale="90000"/>
          </a:bodyPr>
          <a:lstStyle/>
          <a:p>
            <a:r>
              <a:rPr lang="en-US" sz="3700" dirty="0"/>
              <a:t>Open AI’s GPT Store </a:t>
            </a:r>
            <a:br>
              <a:rPr lang="en-US" sz="3700" dirty="0"/>
            </a:br>
            <a:r>
              <a:rPr lang="en-US" sz="2200" dirty="0"/>
              <a:t>Memberships for ChatGPT  but Apps are free (Individual and Teams)</a:t>
            </a:r>
          </a:p>
        </p:txBody>
      </p:sp>
      <p:grpSp>
        <p:nvGrpSpPr>
          <p:cNvPr id="24" name="Group 23">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4" name="Rectangle 1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Rectangle 25">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8AD8DD6-35FE-60F1-D280-B870519A1565}"/>
              </a:ext>
            </a:extLst>
          </p:cNvPr>
          <p:cNvSpPr txBox="1"/>
          <p:nvPr/>
        </p:nvSpPr>
        <p:spPr>
          <a:xfrm>
            <a:off x="590719" y="2330505"/>
            <a:ext cx="4559425" cy="3979585"/>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000" dirty="0"/>
              <a:t>Featured and Trending</a:t>
            </a:r>
            <a:br>
              <a:rPr lang="en-US" sz="2000" dirty="0"/>
            </a:br>
            <a:r>
              <a:rPr lang="en-US" sz="2000" dirty="0" err="1"/>
              <a:t>Dalle</a:t>
            </a:r>
            <a:r>
              <a:rPr lang="en-US" sz="2000" dirty="0"/>
              <a:t> (Multimodal Based)</a:t>
            </a:r>
            <a:br>
              <a:rPr lang="en-US" sz="2000" dirty="0"/>
            </a:br>
            <a:r>
              <a:rPr lang="en-US" sz="2000" dirty="0"/>
              <a:t>Writing Related</a:t>
            </a:r>
            <a:br>
              <a:rPr lang="en-US" sz="2000" dirty="0"/>
            </a:br>
            <a:r>
              <a:rPr lang="en-US" sz="2000" dirty="0"/>
              <a:t>Research and Analysis</a:t>
            </a:r>
            <a:br>
              <a:rPr lang="en-US" sz="2000" dirty="0"/>
            </a:br>
            <a:r>
              <a:rPr lang="en-US" sz="2000" dirty="0"/>
              <a:t>Programming</a:t>
            </a:r>
            <a:br>
              <a:rPr lang="en-US" sz="2000" dirty="0"/>
            </a:br>
            <a:r>
              <a:rPr lang="en-US" sz="2000" dirty="0"/>
              <a:t>Education</a:t>
            </a:r>
            <a:br>
              <a:rPr lang="en-US" sz="2000" dirty="0"/>
            </a:br>
            <a:r>
              <a:rPr lang="en-US" sz="2000" dirty="0"/>
              <a:t>Video Making, Marketing Related</a:t>
            </a:r>
            <a:br>
              <a:rPr lang="en-US" sz="2000" dirty="0"/>
            </a:br>
            <a:br>
              <a:rPr lang="en-US" sz="2000" dirty="0"/>
            </a:br>
            <a:endParaRPr lang="en-US" sz="2000" dirty="0"/>
          </a:p>
        </p:txBody>
      </p:sp>
      <p:sp>
        <p:nvSpPr>
          <p:cNvPr id="27" name="Rectangle 26">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E7E34CB-30EF-00B0-248E-9CB235DBA046}"/>
              </a:ext>
            </a:extLst>
          </p:cNvPr>
          <p:cNvPicPr>
            <a:picLocks noChangeAspect="1"/>
          </p:cNvPicPr>
          <p:nvPr/>
        </p:nvPicPr>
        <p:blipFill rotWithShape="1">
          <a:blip r:embed="rId2"/>
          <a:srcRect t="11522" r="1" b="18925"/>
          <a:stretch/>
        </p:blipFill>
        <p:spPr>
          <a:xfrm>
            <a:off x="5977788" y="799352"/>
            <a:ext cx="5425410" cy="5259296"/>
          </a:xfrm>
          <a:prstGeom prst="rect">
            <a:avLst/>
          </a:prstGeom>
        </p:spPr>
      </p:pic>
    </p:spTree>
    <p:extLst>
      <p:ext uri="{BB962C8B-B14F-4D97-AF65-F5344CB8AC3E}">
        <p14:creationId xmlns:p14="http://schemas.microsoft.com/office/powerpoint/2010/main" val="13213094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81EBC9-4F72-969B-F629-2202A946B22D}"/>
              </a:ext>
            </a:extLst>
          </p:cNvPr>
          <p:cNvSpPr>
            <a:spLocks noGrp="1"/>
          </p:cNvSpPr>
          <p:nvPr>
            <p:ph type="title"/>
          </p:nvPr>
        </p:nvSpPr>
        <p:spPr>
          <a:xfrm>
            <a:off x="2634332" y="753680"/>
            <a:ext cx="2604095" cy="1138529"/>
          </a:xfrm>
        </p:spPr>
        <p:txBody>
          <a:bodyPr anchor="ctr">
            <a:normAutofit/>
          </a:bodyPr>
          <a:lstStyle/>
          <a:p>
            <a:r>
              <a:rPr lang="en-US" sz="4000" b="1" dirty="0"/>
              <a:t>AI Histories</a:t>
            </a:r>
          </a:p>
        </p:txBody>
      </p:sp>
      <p:graphicFrame>
        <p:nvGraphicFramePr>
          <p:cNvPr id="22" name="Content Placeholder 2">
            <a:extLst>
              <a:ext uri="{FF2B5EF4-FFF2-40B4-BE49-F238E27FC236}">
                <a16:creationId xmlns:a16="http://schemas.microsoft.com/office/drawing/2014/main" id="{D18F411B-37D8-5FF0-FFE0-C5E31EE69DF2}"/>
              </a:ext>
            </a:extLst>
          </p:cNvPr>
          <p:cNvGraphicFramePr>
            <a:graphicFrameLocks noGrp="1"/>
          </p:cNvGraphicFramePr>
          <p:nvPr>
            <p:ph idx="1"/>
            <p:extLst>
              <p:ext uri="{D42A27DB-BD31-4B8C-83A1-F6EECF244321}">
                <p14:modId xmlns:p14="http://schemas.microsoft.com/office/powerpoint/2010/main" val="1872955161"/>
              </p:ext>
            </p:extLst>
          </p:nvPr>
        </p:nvGraphicFramePr>
        <p:xfrm>
          <a:off x="0" y="1720312"/>
          <a:ext cx="7267627" cy="46050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descr="Sphere of mesh and nodes">
            <a:extLst>
              <a:ext uri="{FF2B5EF4-FFF2-40B4-BE49-F238E27FC236}">
                <a16:creationId xmlns:a16="http://schemas.microsoft.com/office/drawing/2014/main" id="{431A569A-5A5C-CE3F-9FF2-7155233D42BC}"/>
              </a:ext>
            </a:extLst>
          </p:cNvPr>
          <p:cNvPicPr>
            <a:picLocks noChangeAspect="1"/>
          </p:cNvPicPr>
          <p:nvPr/>
        </p:nvPicPr>
        <p:blipFill rotWithShape="1">
          <a:blip r:embed="rId7"/>
          <a:srcRect l="36585" r="5171" b="-1"/>
          <a:stretch/>
        </p:blipFill>
        <p:spPr>
          <a:xfrm>
            <a:off x="7346196" y="359601"/>
            <a:ext cx="4767235" cy="6138797"/>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16441883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C357D-51D3-0C90-E62F-EE94FA364EE0}"/>
              </a:ext>
            </a:extLst>
          </p:cNvPr>
          <p:cNvSpPr>
            <a:spLocks noGrp="1"/>
          </p:cNvSpPr>
          <p:nvPr>
            <p:ph type="title"/>
          </p:nvPr>
        </p:nvSpPr>
        <p:spPr>
          <a:xfrm>
            <a:off x="2535024" y="244392"/>
            <a:ext cx="7849379" cy="1325563"/>
          </a:xfrm>
        </p:spPr>
        <p:txBody>
          <a:bodyPr/>
          <a:lstStyle/>
          <a:p>
            <a:r>
              <a:rPr lang="en-US" dirty="0"/>
              <a:t>Research &amp; Analysis GPT 4.0 Store</a:t>
            </a:r>
          </a:p>
        </p:txBody>
      </p:sp>
      <p:pic>
        <p:nvPicPr>
          <p:cNvPr id="7" name="Picture 6" descr="A screenshot of a web page&#10;&#10;Description automatically generated">
            <a:extLst>
              <a:ext uri="{FF2B5EF4-FFF2-40B4-BE49-F238E27FC236}">
                <a16:creationId xmlns:a16="http://schemas.microsoft.com/office/drawing/2014/main" id="{BEFDC1A5-8780-CEBD-8F9A-52DE90830E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4180" y="1569955"/>
            <a:ext cx="9383205" cy="5288045"/>
          </a:xfrm>
          <a:prstGeom prst="rect">
            <a:avLst/>
          </a:prstGeom>
        </p:spPr>
      </p:pic>
    </p:spTree>
    <p:extLst>
      <p:ext uri="{BB962C8B-B14F-4D97-AF65-F5344CB8AC3E}">
        <p14:creationId xmlns:p14="http://schemas.microsoft.com/office/powerpoint/2010/main" val="37966013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AC491B-CA11-1E5E-4A8F-75BAB789E6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CCE7C9-1D4B-7FBA-2805-D3E10447468A}"/>
              </a:ext>
            </a:extLst>
          </p:cNvPr>
          <p:cNvSpPr>
            <a:spLocks noGrp="1"/>
          </p:cNvSpPr>
          <p:nvPr>
            <p:ph type="title"/>
          </p:nvPr>
        </p:nvSpPr>
        <p:spPr>
          <a:xfrm>
            <a:off x="3823747" y="431113"/>
            <a:ext cx="4544505" cy="1325563"/>
          </a:xfrm>
        </p:spPr>
        <p:txBody>
          <a:bodyPr/>
          <a:lstStyle/>
          <a:p>
            <a:r>
              <a:rPr lang="en-US" dirty="0"/>
              <a:t>Education, GPT’s 4.0</a:t>
            </a:r>
          </a:p>
        </p:txBody>
      </p:sp>
      <p:pic>
        <p:nvPicPr>
          <p:cNvPr id="5" name="Content Placeholder 4" descr="A screenshot of a computer&#10;&#10;Description automatically generated">
            <a:extLst>
              <a:ext uri="{FF2B5EF4-FFF2-40B4-BE49-F238E27FC236}">
                <a16:creationId xmlns:a16="http://schemas.microsoft.com/office/drawing/2014/main" id="{ED85AA72-AD57-A494-09CF-199D789FE49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07910" y="1928569"/>
            <a:ext cx="8902045" cy="4929431"/>
          </a:xfrm>
        </p:spPr>
      </p:pic>
    </p:spTree>
    <p:extLst>
      <p:ext uri="{BB962C8B-B14F-4D97-AF65-F5344CB8AC3E}">
        <p14:creationId xmlns:p14="http://schemas.microsoft.com/office/powerpoint/2010/main" val="15484428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6793F-6AEE-54F0-345E-EC451504831F}"/>
              </a:ext>
            </a:extLst>
          </p:cNvPr>
          <p:cNvSpPr>
            <a:spLocks noGrp="1"/>
          </p:cNvSpPr>
          <p:nvPr>
            <p:ph type="title"/>
          </p:nvPr>
        </p:nvSpPr>
        <p:spPr>
          <a:xfrm>
            <a:off x="461914" y="346272"/>
            <a:ext cx="5288438" cy="1325563"/>
          </a:xfrm>
        </p:spPr>
        <p:txBody>
          <a:bodyPr>
            <a:normAutofit fontScale="90000"/>
          </a:bodyPr>
          <a:lstStyle/>
          <a:p>
            <a:r>
              <a:rPr lang="en-US" dirty="0"/>
              <a:t>GPT 4.5 Contextual Answers Personalized Memory and Storage</a:t>
            </a:r>
          </a:p>
        </p:txBody>
      </p:sp>
      <p:pic>
        <p:nvPicPr>
          <p:cNvPr id="5" name="Picture 4">
            <a:extLst>
              <a:ext uri="{FF2B5EF4-FFF2-40B4-BE49-F238E27FC236}">
                <a16:creationId xmlns:a16="http://schemas.microsoft.com/office/drawing/2014/main" id="{57D8E4FD-45BA-DA18-72C2-1F8D8D0D1EB1}"/>
              </a:ext>
            </a:extLst>
          </p:cNvPr>
          <p:cNvPicPr>
            <a:picLocks noChangeAspect="1"/>
          </p:cNvPicPr>
          <p:nvPr/>
        </p:nvPicPr>
        <p:blipFill rotWithShape="1">
          <a:blip r:embed="rId2"/>
          <a:srcRect l="2226" t="2677" r="7040" b="21302"/>
          <a:stretch/>
        </p:blipFill>
        <p:spPr>
          <a:xfrm>
            <a:off x="5642428" y="817939"/>
            <a:ext cx="6452161" cy="5693789"/>
          </a:xfrm>
          <a:prstGeom prst="rect">
            <a:avLst/>
          </a:prstGeom>
        </p:spPr>
      </p:pic>
      <p:pic>
        <p:nvPicPr>
          <p:cNvPr id="6" name="Picture 5">
            <a:extLst>
              <a:ext uri="{FF2B5EF4-FFF2-40B4-BE49-F238E27FC236}">
                <a16:creationId xmlns:a16="http://schemas.microsoft.com/office/drawing/2014/main" id="{73592D33-233D-DA8D-82D2-AF01D7089B16}"/>
              </a:ext>
            </a:extLst>
          </p:cNvPr>
          <p:cNvPicPr>
            <a:picLocks noChangeAspect="1"/>
          </p:cNvPicPr>
          <p:nvPr/>
        </p:nvPicPr>
        <p:blipFill>
          <a:blip r:embed="rId3"/>
          <a:stretch>
            <a:fillRect/>
          </a:stretch>
        </p:blipFill>
        <p:spPr>
          <a:xfrm>
            <a:off x="183918" y="2366128"/>
            <a:ext cx="5305151" cy="3537458"/>
          </a:xfrm>
          <a:prstGeom prst="rect">
            <a:avLst/>
          </a:prstGeom>
        </p:spPr>
      </p:pic>
    </p:spTree>
    <p:extLst>
      <p:ext uri="{BB962C8B-B14F-4D97-AF65-F5344CB8AC3E}">
        <p14:creationId xmlns:p14="http://schemas.microsoft.com/office/powerpoint/2010/main" val="1948756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148C3-BB12-42AA-A59D-25FBDE5E2FBB}"/>
              </a:ext>
            </a:extLst>
          </p:cNvPr>
          <p:cNvSpPr>
            <a:spLocks noGrp="1"/>
          </p:cNvSpPr>
          <p:nvPr>
            <p:ph type="title"/>
          </p:nvPr>
        </p:nvSpPr>
        <p:spPr>
          <a:xfrm>
            <a:off x="838201" y="365125"/>
            <a:ext cx="3816095" cy="1938076"/>
          </a:xfrm>
        </p:spPr>
        <p:txBody>
          <a:bodyPr>
            <a:normAutofit/>
          </a:bodyPr>
          <a:lstStyle/>
          <a:p>
            <a:r>
              <a:rPr lang="en-US" dirty="0"/>
              <a:t>AI For Libraries </a:t>
            </a:r>
            <a:br>
              <a:rPr lang="en-US" dirty="0"/>
            </a:br>
            <a:r>
              <a:rPr lang="en-US" sz="2700" dirty="0"/>
              <a:t>Many New Possibilities</a:t>
            </a:r>
          </a:p>
        </p:txBody>
      </p:sp>
      <p:sp>
        <p:nvSpPr>
          <p:cNvPr id="3" name="Content Placeholder 2">
            <a:extLst>
              <a:ext uri="{FF2B5EF4-FFF2-40B4-BE49-F238E27FC236}">
                <a16:creationId xmlns:a16="http://schemas.microsoft.com/office/drawing/2014/main" id="{FE5524E2-1A12-4217-BEF3-87E9EB0DB9B1}"/>
              </a:ext>
            </a:extLst>
          </p:cNvPr>
          <p:cNvSpPr>
            <a:spLocks noGrp="1"/>
          </p:cNvSpPr>
          <p:nvPr>
            <p:ph idx="1"/>
          </p:nvPr>
        </p:nvSpPr>
        <p:spPr>
          <a:xfrm>
            <a:off x="706465" y="3026590"/>
            <a:ext cx="3816096" cy="3694373"/>
          </a:xfrm>
        </p:spPr>
        <p:txBody>
          <a:bodyPr>
            <a:normAutofit fontScale="92500" lnSpcReduction="10000"/>
          </a:bodyPr>
          <a:lstStyle/>
          <a:p>
            <a:r>
              <a:rPr lang="en-US" sz="2000" b="1" dirty="0"/>
              <a:t>New Classes of AI Competencies Needed for Research,  Subject Access Analysis, Metadata Renaissance</a:t>
            </a:r>
          </a:p>
          <a:p>
            <a:r>
              <a:rPr lang="en-US" sz="2000" b="1" dirty="0"/>
              <a:t>Prompt Engineering, GPT4+, Dalle-3, </a:t>
            </a:r>
          </a:p>
          <a:p>
            <a:r>
              <a:rPr lang="en-US" sz="2000" b="1" dirty="0"/>
              <a:t>New Learning Opportunities for Faculty and Staff  (</a:t>
            </a:r>
            <a:r>
              <a:rPr lang="en-US" sz="2000" dirty="0"/>
              <a:t>Mentoring and Enabling Employees (IMLS AI Bootcamp, AI)</a:t>
            </a:r>
            <a:endParaRPr lang="en-US" sz="2000" b="1" dirty="0"/>
          </a:p>
          <a:p>
            <a:r>
              <a:rPr lang="en-US" sz="2000" b="1" dirty="0"/>
              <a:t>New Horizons for AI in Libraries</a:t>
            </a:r>
            <a:br>
              <a:rPr lang="en-US" sz="2000" dirty="0"/>
            </a:br>
            <a:r>
              <a:rPr lang="en-US" sz="2000" dirty="0"/>
              <a:t>IFLA/ De Gruyter (2024): Several Library/AI Digitization Papers</a:t>
            </a:r>
          </a:p>
        </p:txBody>
      </p:sp>
      <p:pic>
        <p:nvPicPr>
          <p:cNvPr id="7" name="Picture 6" descr="Graphical user interface&#10;&#10;Description automatically generated">
            <a:extLst>
              <a:ext uri="{FF2B5EF4-FFF2-40B4-BE49-F238E27FC236}">
                <a16:creationId xmlns:a16="http://schemas.microsoft.com/office/drawing/2014/main" id="{5E9E1CFC-B716-4067-A040-081B0B47D0FD}"/>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r="-1"/>
          <a:stretch/>
        </p:blipFill>
        <p:spPr>
          <a:xfrm>
            <a:off x="4904316" y="-4"/>
            <a:ext cx="7287684"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p:spPr>
      </p:pic>
      <p:pic>
        <p:nvPicPr>
          <p:cNvPr id="8" name="Picture 7" descr="A picture containing timeline&#10;&#10;Description automatically generated">
            <a:extLst>
              <a:ext uri="{FF2B5EF4-FFF2-40B4-BE49-F238E27FC236}">
                <a16:creationId xmlns:a16="http://schemas.microsoft.com/office/drawing/2014/main" id="{BD8A8AD1-E168-4FA1-B55D-A8D818D1591F}"/>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bwMode="auto">
          <a:xfrm>
            <a:off x="4719619" y="3748662"/>
            <a:ext cx="7472381"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a:noFill/>
        </p:spPr>
      </p:pic>
    </p:spTree>
    <p:extLst>
      <p:ext uri="{BB962C8B-B14F-4D97-AF65-F5344CB8AC3E}">
        <p14:creationId xmlns:p14="http://schemas.microsoft.com/office/powerpoint/2010/main" val="34384665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F1D45-BE9C-F72C-DF61-CF0DAB958ADD}"/>
              </a:ext>
            </a:extLst>
          </p:cNvPr>
          <p:cNvSpPr>
            <a:spLocks noGrp="1"/>
          </p:cNvSpPr>
          <p:nvPr>
            <p:ph type="title"/>
          </p:nvPr>
        </p:nvSpPr>
        <p:spPr>
          <a:xfrm>
            <a:off x="472440" y="182245"/>
            <a:ext cx="10515600" cy="1325563"/>
          </a:xfrm>
        </p:spPr>
        <p:txBody>
          <a:bodyPr>
            <a:normAutofit fontScale="90000"/>
          </a:bodyPr>
          <a:lstStyle/>
          <a:p>
            <a:pPr algn="ctr"/>
            <a:r>
              <a:rPr lang="en-US" dirty="0"/>
              <a:t>Prompt Engineering and GPT4 Model Personas For Nigeria and Africa, Dr. Amina Okoye</a:t>
            </a:r>
          </a:p>
        </p:txBody>
      </p:sp>
      <p:sp>
        <p:nvSpPr>
          <p:cNvPr id="3" name="Content Placeholder 2">
            <a:extLst>
              <a:ext uri="{FF2B5EF4-FFF2-40B4-BE49-F238E27FC236}">
                <a16:creationId xmlns:a16="http://schemas.microsoft.com/office/drawing/2014/main" id="{375A1854-FB6F-8265-A8BA-2B10E8C853E1}"/>
              </a:ext>
            </a:extLst>
          </p:cNvPr>
          <p:cNvSpPr>
            <a:spLocks noGrp="1"/>
          </p:cNvSpPr>
          <p:nvPr>
            <p:ph idx="1"/>
          </p:nvPr>
        </p:nvSpPr>
        <p:spPr>
          <a:xfrm>
            <a:off x="615565" y="1801771"/>
            <a:ext cx="5419476" cy="4351338"/>
          </a:xfrm>
        </p:spPr>
        <p:txBody>
          <a:bodyPr>
            <a:normAutofit fontScale="47500" lnSpcReduction="20000"/>
          </a:bodyPr>
          <a:lstStyle/>
          <a:p>
            <a:pPr marL="0" indent="0" algn="l">
              <a:buNone/>
            </a:pPr>
            <a:r>
              <a:rPr lang="en-US" b="1" i="0" dirty="0">
                <a:solidFill>
                  <a:srgbClr val="0D0D0D"/>
                </a:solidFill>
                <a:effectLst/>
                <a:latin typeface="Söhne"/>
              </a:rPr>
              <a:t>Prompt to Set Up the GPT 4Language Model as Dr. Amina Okoye:</a:t>
            </a:r>
            <a:endParaRPr lang="en-US" b="0" i="0" dirty="0">
              <a:solidFill>
                <a:srgbClr val="0D0D0D"/>
              </a:solidFill>
              <a:effectLst/>
              <a:latin typeface="Söhne"/>
            </a:endParaRPr>
          </a:p>
          <a:p>
            <a:pPr marL="0" indent="0" algn="l">
              <a:buNone/>
            </a:pPr>
            <a:br>
              <a:rPr lang="en-US" dirty="0">
                <a:solidFill>
                  <a:srgbClr val="0D0D0D"/>
                </a:solidFill>
                <a:latin typeface="Söhne"/>
              </a:rPr>
            </a:br>
            <a:r>
              <a:rPr lang="en-US" b="0" i="0" dirty="0">
                <a:solidFill>
                  <a:srgbClr val="0D0D0D"/>
                </a:solidFill>
                <a:effectLst/>
                <a:latin typeface="Söhne"/>
              </a:rPr>
              <a:t>You are now embodying Dr. Amina Okoye, a distinguished expert in humanitarian aid, with a focus on health care and sustainable development information resources in  Nigeria and wider Sub-Saharan Africa. With over 20 years of experience working in the field, you have a deep understanding of medical, agricultural and humanitarian library resources and are an expert in providing medical aid je;[, education, and empowerment suggestions for  rural and underserved communities. Your expertise includes crisis response, maternal health, and leveraging technology for health solutions. You are fluent in English, Hausa, and Yoruba, allowing you to communicate effectively with a broad spectrum of the population. You are here to answer questions related to:</a:t>
            </a:r>
          </a:p>
          <a:p>
            <a:pPr algn="l">
              <a:buFont typeface="Arial" panose="020B0604020202020204" pitchFamily="34" charset="0"/>
              <a:buChar char="•"/>
            </a:pPr>
            <a:r>
              <a:rPr lang="en-US" b="0" i="0" dirty="0">
                <a:solidFill>
                  <a:srgbClr val="0D0D0D"/>
                </a:solidFill>
                <a:effectLst/>
                <a:latin typeface="Söhne"/>
              </a:rPr>
              <a:t>Best practices in delivering health care in remote areas.</a:t>
            </a:r>
          </a:p>
          <a:p>
            <a:pPr algn="l">
              <a:buFont typeface="Arial" panose="020B0604020202020204" pitchFamily="34" charset="0"/>
              <a:buChar char="•"/>
            </a:pPr>
            <a:r>
              <a:rPr lang="en-US" b="0" i="0" dirty="0">
                <a:solidFill>
                  <a:srgbClr val="0D0D0D"/>
                </a:solidFill>
                <a:effectLst/>
                <a:latin typeface="Söhne"/>
              </a:rPr>
              <a:t>Strategies for empowering women and girls in rural communities.</a:t>
            </a:r>
          </a:p>
          <a:p>
            <a:pPr algn="l">
              <a:buFont typeface="Arial" panose="020B0604020202020204" pitchFamily="34" charset="0"/>
              <a:buChar char="•"/>
            </a:pPr>
            <a:r>
              <a:rPr lang="en-US" b="0" i="0" dirty="0">
                <a:solidFill>
                  <a:srgbClr val="0D0D0D"/>
                </a:solidFill>
                <a:effectLst/>
                <a:latin typeface="Söhne"/>
              </a:rPr>
              <a:t>Implementing sustainable development projects.</a:t>
            </a:r>
          </a:p>
          <a:p>
            <a:pPr algn="l">
              <a:buFont typeface="Arial" panose="020B0604020202020204" pitchFamily="34" charset="0"/>
              <a:buChar char="•"/>
            </a:pPr>
            <a:r>
              <a:rPr lang="en-US" b="0" i="0" dirty="0">
                <a:solidFill>
                  <a:srgbClr val="0D0D0D"/>
                </a:solidFill>
                <a:effectLst/>
                <a:latin typeface="Söhne"/>
              </a:rPr>
              <a:t>Navigating the complexities of humanitarian aid in diverse cultural contexts.</a:t>
            </a:r>
          </a:p>
          <a:p>
            <a:pPr algn="l">
              <a:buFont typeface="Arial" panose="020B0604020202020204" pitchFamily="34" charset="0"/>
              <a:buChar char="•"/>
            </a:pPr>
            <a:r>
              <a:rPr lang="en-US" b="0" i="0" dirty="0">
                <a:solidFill>
                  <a:srgbClr val="0D0D0D"/>
                </a:solidFill>
                <a:effectLst/>
                <a:latin typeface="Söhne"/>
              </a:rPr>
              <a:t>The role of technology in enhancing health care delivery and education.</a:t>
            </a:r>
          </a:p>
          <a:p>
            <a:pPr algn="l"/>
            <a:r>
              <a:rPr lang="en-US" b="0" i="0" dirty="0">
                <a:solidFill>
                  <a:srgbClr val="0D0D0D"/>
                </a:solidFill>
                <a:effectLst/>
                <a:latin typeface="Söhne"/>
              </a:rPr>
              <a:t>Your responses should draw upon your extensive field experience, research, and the innovative projects you've led and various leading edge African related resources. You aim to provide actionable advice, share insights on the importance of community engagement, and highlight the significance of culturally sensitive approaches in humanitarian work."</a:t>
            </a:r>
          </a:p>
          <a:p>
            <a:endParaRPr lang="en-US" dirty="0"/>
          </a:p>
        </p:txBody>
      </p:sp>
      <p:sp>
        <p:nvSpPr>
          <p:cNvPr id="5" name="TextBox 4">
            <a:extLst>
              <a:ext uri="{FF2B5EF4-FFF2-40B4-BE49-F238E27FC236}">
                <a16:creationId xmlns:a16="http://schemas.microsoft.com/office/drawing/2014/main" id="{DBF8F5B7-0CF4-CB7A-B840-038B8049BC56}"/>
              </a:ext>
            </a:extLst>
          </p:cNvPr>
          <p:cNvSpPr txBox="1"/>
          <p:nvPr/>
        </p:nvSpPr>
        <p:spPr>
          <a:xfrm>
            <a:off x="6927574" y="1690688"/>
            <a:ext cx="4498450" cy="3416320"/>
          </a:xfrm>
          <a:prstGeom prst="rect">
            <a:avLst/>
          </a:prstGeom>
          <a:noFill/>
        </p:spPr>
        <p:txBody>
          <a:bodyPr wrap="square">
            <a:spAutoFit/>
          </a:bodyPr>
          <a:lstStyle/>
          <a:p>
            <a:r>
              <a:rPr lang="en-US" dirty="0"/>
              <a:t>This prompt sets the stage for the language model GPT4 to provide detailed, informed responses to a wide array of questions within Dr. Okoye's expertise, offering valuable perspectives on improving health outcomes and promoting sustainable development in Nigeria and similar African contexts.</a:t>
            </a:r>
          </a:p>
          <a:p>
            <a:endParaRPr lang="en-US" dirty="0"/>
          </a:p>
          <a:p>
            <a:endParaRPr lang="en-US" dirty="0"/>
          </a:p>
          <a:p>
            <a:endParaRPr lang="en-US" dirty="0"/>
          </a:p>
          <a:p>
            <a:endParaRPr lang="en-US" dirty="0"/>
          </a:p>
          <a:p>
            <a:endParaRPr lang="en-US" dirty="0"/>
          </a:p>
        </p:txBody>
      </p:sp>
      <p:pic>
        <p:nvPicPr>
          <p:cNvPr id="6" name="Picture 5">
            <a:extLst>
              <a:ext uri="{FF2B5EF4-FFF2-40B4-BE49-F238E27FC236}">
                <a16:creationId xmlns:a16="http://schemas.microsoft.com/office/drawing/2014/main" id="{9B188C73-262A-8DB3-9C5C-5ED2D7803B2E}"/>
              </a:ext>
            </a:extLst>
          </p:cNvPr>
          <p:cNvPicPr>
            <a:picLocks noChangeAspect="1"/>
          </p:cNvPicPr>
          <p:nvPr/>
        </p:nvPicPr>
        <p:blipFill>
          <a:blip r:embed="rId2"/>
          <a:stretch>
            <a:fillRect/>
          </a:stretch>
        </p:blipFill>
        <p:spPr>
          <a:xfrm>
            <a:off x="6626751" y="3967700"/>
            <a:ext cx="2522541" cy="2522541"/>
          </a:xfrm>
          <a:prstGeom prst="rect">
            <a:avLst/>
          </a:prstGeom>
        </p:spPr>
      </p:pic>
      <p:pic>
        <p:nvPicPr>
          <p:cNvPr id="7" name="Picture 6">
            <a:extLst>
              <a:ext uri="{FF2B5EF4-FFF2-40B4-BE49-F238E27FC236}">
                <a16:creationId xmlns:a16="http://schemas.microsoft.com/office/drawing/2014/main" id="{992E094F-10E7-C167-4481-4A7E1B84F79A}"/>
              </a:ext>
            </a:extLst>
          </p:cNvPr>
          <p:cNvPicPr>
            <a:picLocks noChangeAspect="1"/>
          </p:cNvPicPr>
          <p:nvPr/>
        </p:nvPicPr>
        <p:blipFill>
          <a:blip r:embed="rId3"/>
          <a:stretch>
            <a:fillRect/>
          </a:stretch>
        </p:blipFill>
        <p:spPr>
          <a:xfrm>
            <a:off x="9440846" y="3967700"/>
            <a:ext cx="2522541" cy="2522541"/>
          </a:xfrm>
          <a:prstGeom prst="rect">
            <a:avLst/>
          </a:prstGeom>
        </p:spPr>
      </p:pic>
    </p:spTree>
    <p:extLst>
      <p:ext uri="{BB962C8B-B14F-4D97-AF65-F5344CB8AC3E}">
        <p14:creationId xmlns:p14="http://schemas.microsoft.com/office/powerpoint/2010/main" val="4196196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44958" y="357810"/>
            <a:ext cx="12176523" cy="1850902"/>
          </a:xfrm>
        </p:spPr>
        <p:txBody>
          <a:bodyPr>
            <a:normAutofit fontScale="90000"/>
          </a:bodyPr>
          <a:lstStyle/>
          <a:p>
            <a:pPr algn="ctr">
              <a:defRPr/>
            </a:pPr>
            <a:r>
              <a:rPr lang="en-US" sz="4900" dirty="0"/>
              <a:t> New Genres of AI Digital Library Services</a:t>
            </a:r>
            <a:br>
              <a:rPr lang="en-US" sz="4900" dirty="0"/>
            </a:br>
            <a:r>
              <a:rPr lang="en-US" sz="4900" dirty="0"/>
              <a:t> For Content and Access</a:t>
            </a:r>
            <a:br>
              <a:rPr lang="en-US" sz="4900" dirty="0"/>
            </a:br>
            <a:br>
              <a:rPr lang="en-US" sz="4000" dirty="0"/>
            </a:br>
            <a:endParaRPr lang="en-US" sz="1800" dirty="0"/>
          </a:p>
        </p:txBody>
      </p:sp>
      <p:sp>
        <p:nvSpPr>
          <p:cNvPr id="47107" name="Rectangle 3"/>
          <p:cNvSpPr>
            <a:spLocks noGrp="1" noChangeArrowheads="1"/>
          </p:cNvSpPr>
          <p:nvPr>
            <p:ph idx="1"/>
          </p:nvPr>
        </p:nvSpPr>
        <p:spPr>
          <a:xfrm>
            <a:off x="1554892" y="1097968"/>
            <a:ext cx="2514600" cy="3429000"/>
          </a:xfrm>
        </p:spPr>
        <p:txBody>
          <a:bodyPr>
            <a:normAutofit/>
          </a:bodyPr>
          <a:lstStyle/>
          <a:p>
            <a:pPr marL="0" indent="0">
              <a:lnSpc>
                <a:spcPct val="80000"/>
              </a:lnSpc>
              <a:buNone/>
              <a:defRPr/>
            </a:pPr>
            <a:br>
              <a:rPr lang="en-US" sz="2400" dirty="0"/>
            </a:br>
            <a:endParaRPr lang="en-US" sz="2000" dirty="0"/>
          </a:p>
          <a:p>
            <a:pPr eaLnBrk="1" hangingPunct="1">
              <a:lnSpc>
                <a:spcPct val="80000"/>
              </a:lnSpc>
              <a:defRPr/>
            </a:pPr>
            <a:endParaRPr lang="en-US" sz="2000" dirty="0"/>
          </a:p>
          <a:p>
            <a:pPr eaLnBrk="1" hangingPunct="1">
              <a:lnSpc>
                <a:spcPct val="80000"/>
              </a:lnSpc>
              <a:defRPr/>
            </a:pPr>
            <a:endParaRPr lang="en-US" sz="2000" dirty="0"/>
          </a:p>
          <a:p>
            <a:pPr eaLnBrk="1" hangingPunct="1">
              <a:lnSpc>
                <a:spcPct val="80000"/>
              </a:lnSpc>
              <a:buFont typeface="Wingdings" pitchFamily="2" charset="2"/>
              <a:buNone/>
              <a:defRPr/>
            </a:pPr>
            <a:r>
              <a:rPr lang="en-US" sz="2000" dirty="0"/>
              <a:t>          </a:t>
            </a:r>
          </a:p>
        </p:txBody>
      </p:sp>
      <p:pic>
        <p:nvPicPr>
          <p:cNvPr id="32773" name="Picture 5" descr="anthuri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709" y="2386754"/>
            <a:ext cx="5405594" cy="4367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6" descr="anthiurmcoversm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7627" y="3035564"/>
            <a:ext cx="5261637" cy="2173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5" name="TextBox 6"/>
          <p:cNvSpPr txBox="1">
            <a:spLocks noChangeArrowheads="1"/>
          </p:cNvSpPr>
          <p:nvPr/>
        </p:nvSpPr>
        <p:spPr bwMode="auto">
          <a:xfrm>
            <a:off x="246490" y="1465156"/>
            <a:ext cx="1245174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dirty="0">
                <a:solidFill>
                  <a:prstClr val="black"/>
                </a:solidFill>
              </a:rPr>
              <a:t>Scholarly Refereed E-Journals /Open Source Publishing  (OJS)</a:t>
            </a:r>
            <a:br>
              <a:rPr lang="en-US" dirty="0">
                <a:solidFill>
                  <a:prstClr val="black"/>
                </a:solidFill>
              </a:rPr>
            </a:br>
            <a:r>
              <a:rPr lang="en-US" dirty="0">
                <a:solidFill>
                  <a:prstClr val="black"/>
                </a:solidFill>
              </a:rPr>
              <a:t>Upload PDF’s or Content (Metadata): GPT4 and Gemini 1.5 Natural Language PDF to AI Answering</a:t>
            </a:r>
          </a:p>
        </p:txBody>
      </p:sp>
      <p:pic>
        <p:nvPicPr>
          <p:cNvPr id="2" name="Picture 1">
            <a:extLst>
              <a:ext uri="{FF2B5EF4-FFF2-40B4-BE49-F238E27FC236}">
                <a16:creationId xmlns:a16="http://schemas.microsoft.com/office/drawing/2014/main" id="{8939E5C5-CDD2-4F32-9CC3-9C36C44A8A91}"/>
              </a:ext>
            </a:extLst>
          </p:cNvPr>
          <p:cNvPicPr>
            <a:picLocks noChangeAspect="1"/>
          </p:cNvPicPr>
          <p:nvPr/>
        </p:nvPicPr>
        <p:blipFill>
          <a:blip r:embed="rId4"/>
          <a:stretch>
            <a:fillRect/>
          </a:stretch>
        </p:blipFill>
        <p:spPr>
          <a:xfrm>
            <a:off x="6754467" y="5557962"/>
            <a:ext cx="1178618" cy="1109288"/>
          </a:xfrm>
          <a:prstGeom prst="rect">
            <a:avLst/>
          </a:prstGeom>
        </p:spPr>
      </p:pic>
      <p:pic>
        <p:nvPicPr>
          <p:cNvPr id="4" name="Picture 3">
            <a:extLst>
              <a:ext uri="{FF2B5EF4-FFF2-40B4-BE49-F238E27FC236}">
                <a16:creationId xmlns:a16="http://schemas.microsoft.com/office/drawing/2014/main" id="{355F0297-4507-A433-10B4-ADA158D319B3}"/>
              </a:ext>
            </a:extLst>
          </p:cNvPr>
          <p:cNvPicPr>
            <a:picLocks noChangeAspect="1"/>
          </p:cNvPicPr>
          <p:nvPr/>
        </p:nvPicPr>
        <p:blipFill>
          <a:blip r:embed="rId5"/>
          <a:stretch>
            <a:fillRect/>
          </a:stretch>
        </p:blipFill>
        <p:spPr>
          <a:xfrm>
            <a:off x="8392757" y="5817417"/>
            <a:ext cx="1800815" cy="436561"/>
          </a:xfrm>
          <a:prstGeom prst="rect">
            <a:avLst/>
          </a:prstGeom>
        </p:spPr>
      </p:pic>
    </p:spTree>
    <p:extLst>
      <p:ext uri="{BB962C8B-B14F-4D97-AF65-F5344CB8AC3E}">
        <p14:creationId xmlns:p14="http://schemas.microsoft.com/office/powerpoint/2010/main" val="35901218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F92F029-2546-49B6-8E40-8A8D4985330C}"/>
              </a:ext>
            </a:extLst>
          </p:cNvPr>
          <p:cNvSpPr txBox="1">
            <a:spLocks/>
          </p:cNvSpPr>
          <p:nvPr/>
        </p:nvSpPr>
        <p:spPr>
          <a:xfrm>
            <a:off x="2205445" y="905470"/>
            <a:ext cx="7520940" cy="5486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2400" dirty="0"/>
          </a:p>
        </p:txBody>
      </p:sp>
      <p:pic>
        <p:nvPicPr>
          <p:cNvPr id="6" name="Picture 4" descr="http://cdn2.business2community.com/wp-content/uploads/2011/08/digital-media.png">
            <a:extLst>
              <a:ext uri="{FF2B5EF4-FFF2-40B4-BE49-F238E27FC236}">
                <a16:creationId xmlns:a16="http://schemas.microsoft.com/office/drawing/2014/main" id="{68CA29E7-782D-4D8E-A087-0A4C28499484}"/>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082383" y="4377391"/>
            <a:ext cx="3002213" cy="22874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www.bgsu.edu/images/lib/img84484.gif">
            <a:extLst>
              <a:ext uri="{FF2B5EF4-FFF2-40B4-BE49-F238E27FC236}">
                <a16:creationId xmlns:a16="http://schemas.microsoft.com/office/drawing/2014/main" id="{CD57376D-1233-49D5-98B4-4F37130F19DE}"/>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8736652" y="5528128"/>
            <a:ext cx="3346163" cy="1192929"/>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0">
            <a:extLst>
              <a:ext uri="{FF2B5EF4-FFF2-40B4-BE49-F238E27FC236}">
                <a16:creationId xmlns:a16="http://schemas.microsoft.com/office/drawing/2014/main" id="{65FBE299-22B1-4352-B149-EA14B8D0F100}"/>
              </a:ext>
            </a:extLst>
          </p:cNvPr>
          <p:cNvSpPr>
            <a:spLocks noGrp="1"/>
          </p:cNvSpPr>
          <p:nvPr>
            <p:ph type="title"/>
          </p:nvPr>
        </p:nvSpPr>
        <p:spPr>
          <a:xfrm>
            <a:off x="424733" y="136943"/>
            <a:ext cx="10515600" cy="1325563"/>
          </a:xfrm>
        </p:spPr>
        <p:txBody>
          <a:bodyPr>
            <a:normAutofit/>
          </a:bodyPr>
          <a:lstStyle/>
          <a:p>
            <a:pPr algn="ctr"/>
            <a:r>
              <a:rPr lang="en-US" sz="2700" b="1" dirty="0"/>
              <a:t>E-Resources &amp; Core Academic Library Systems  Transforming </a:t>
            </a:r>
            <a:br>
              <a:rPr lang="en-US" sz="2700" b="1" dirty="0"/>
            </a:br>
            <a:r>
              <a:rPr lang="en-US" sz="2700" b="1" dirty="0"/>
              <a:t>Through AI</a:t>
            </a:r>
          </a:p>
        </p:txBody>
      </p:sp>
      <p:pic>
        <p:nvPicPr>
          <p:cNvPr id="2" name="Picture 1">
            <a:extLst>
              <a:ext uri="{FF2B5EF4-FFF2-40B4-BE49-F238E27FC236}">
                <a16:creationId xmlns:a16="http://schemas.microsoft.com/office/drawing/2014/main" id="{E9DAEC41-7F8D-E1F4-EC52-C5359C9DA93A}"/>
              </a:ext>
            </a:extLst>
          </p:cNvPr>
          <p:cNvPicPr>
            <a:picLocks noChangeAspect="1"/>
          </p:cNvPicPr>
          <p:nvPr/>
        </p:nvPicPr>
        <p:blipFill>
          <a:blip r:embed="rId4"/>
          <a:stretch>
            <a:fillRect/>
          </a:stretch>
        </p:blipFill>
        <p:spPr>
          <a:xfrm>
            <a:off x="5641445" y="1063890"/>
            <a:ext cx="2461100" cy="1713769"/>
          </a:xfrm>
          <a:prstGeom prst="rect">
            <a:avLst/>
          </a:prstGeom>
        </p:spPr>
      </p:pic>
      <p:pic>
        <p:nvPicPr>
          <p:cNvPr id="3" name="Picture 2">
            <a:extLst>
              <a:ext uri="{FF2B5EF4-FFF2-40B4-BE49-F238E27FC236}">
                <a16:creationId xmlns:a16="http://schemas.microsoft.com/office/drawing/2014/main" id="{72ED1FD7-5CFB-DAAA-E3CA-7722EB133A88}"/>
              </a:ext>
            </a:extLst>
          </p:cNvPr>
          <p:cNvPicPr>
            <a:picLocks noChangeAspect="1"/>
          </p:cNvPicPr>
          <p:nvPr/>
        </p:nvPicPr>
        <p:blipFill rotWithShape="1">
          <a:blip r:embed="rId5"/>
          <a:srcRect t="25959" b="22272"/>
          <a:stretch/>
        </p:blipFill>
        <p:spPr>
          <a:xfrm>
            <a:off x="5762004" y="3989505"/>
            <a:ext cx="2062378" cy="1066302"/>
          </a:xfrm>
          <a:prstGeom prst="rect">
            <a:avLst/>
          </a:prstGeom>
        </p:spPr>
      </p:pic>
      <p:pic>
        <p:nvPicPr>
          <p:cNvPr id="5" name="Content Placeholder 3">
            <a:extLst>
              <a:ext uri="{FF2B5EF4-FFF2-40B4-BE49-F238E27FC236}">
                <a16:creationId xmlns:a16="http://schemas.microsoft.com/office/drawing/2014/main" id="{4F115A54-4A40-5669-F7AE-A5512E5FCAA5}"/>
              </a:ext>
            </a:extLst>
          </p:cNvPr>
          <p:cNvPicPr>
            <a:picLocks noGrp="1" noChangeAspect="1"/>
          </p:cNvPicPr>
          <p:nvPr>
            <p:ph idx="1"/>
          </p:nvPr>
        </p:nvPicPr>
        <p:blipFill>
          <a:blip r:embed="rId6"/>
          <a:stretch>
            <a:fillRect/>
          </a:stretch>
        </p:blipFill>
        <p:spPr>
          <a:xfrm>
            <a:off x="5641445" y="2489519"/>
            <a:ext cx="2678418" cy="933814"/>
          </a:xfrm>
          <a:prstGeom prst="rect">
            <a:avLst/>
          </a:prstGeom>
        </p:spPr>
      </p:pic>
      <p:sp>
        <p:nvSpPr>
          <p:cNvPr id="13" name="Title 1">
            <a:extLst>
              <a:ext uri="{FF2B5EF4-FFF2-40B4-BE49-F238E27FC236}">
                <a16:creationId xmlns:a16="http://schemas.microsoft.com/office/drawing/2014/main" id="{60E039A2-F2B3-FBAE-C12E-A18D0F3B2FE8}"/>
              </a:ext>
            </a:extLst>
          </p:cNvPr>
          <p:cNvSpPr txBox="1">
            <a:spLocks/>
          </p:cNvSpPr>
          <p:nvPr/>
        </p:nvSpPr>
        <p:spPr>
          <a:xfrm>
            <a:off x="647806" y="1454110"/>
            <a:ext cx="4734030" cy="5210682"/>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b="1" dirty="0"/>
              <a:t>Paradigm Shift to AI</a:t>
            </a:r>
            <a:br>
              <a:rPr lang="en-US" sz="1600" b="1" dirty="0"/>
            </a:br>
            <a:endParaRPr lang="en-US" sz="3100" b="1" dirty="0"/>
          </a:p>
          <a:p>
            <a:pPr marL="285750" indent="-285750">
              <a:buFont typeface="Arial" panose="020B0604020202020204" pitchFamily="34" charset="0"/>
              <a:buChar char="•"/>
            </a:pPr>
            <a:r>
              <a:rPr lang="en-US" sz="1600" dirty="0"/>
              <a:t>Larger Discovery &amp; Research Services Possible</a:t>
            </a:r>
            <a:endParaRPr lang="en-US" sz="3200" dirty="0"/>
          </a:p>
          <a:p>
            <a:pPr marL="285750" indent="-285750">
              <a:buFont typeface="Arial" panose="020B0604020202020204" pitchFamily="34" charset="0"/>
              <a:buChar char="•"/>
            </a:pPr>
            <a:r>
              <a:rPr lang="en-US" sz="1600" dirty="0"/>
              <a:t>More Helpful Modern Integrated Library System (ILS)</a:t>
            </a:r>
          </a:p>
          <a:p>
            <a:pPr marL="285750" indent="-285750">
              <a:buFont typeface="Arial" panose="020B0604020202020204" pitchFamily="34" charset="0"/>
              <a:buChar char="•"/>
            </a:pPr>
            <a:r>
              <a:rPr lang="en-US" sz="1600" dirty="0"/>
              <a:t>New Research Help  Possibilities</a:t>
            </a:r>
          </a:p>
          <a:p>
            <a:pPr marL="285750" indent="-285750">
              <a:buFont typeface="Arial" panose="020B0604020202020204" pitchFamily="34" charset="0"/>
              <a:buChar char="•"/>
            </a:pPr>
            <a:r>
              <a:rPr lang="en-US" sz="1600" dirty="0"/>
              <a:t>Changing Models From  Access to Information to Immediate AI Natural Language Answers</a:t>
            </a:r>
          </a:p>
          <a:p>
            <a:pPr marL="285750" indent="-285750">
              <a:buFont typeface="Arial" panose="020B0604020202020204" pitchFamily="34" charset="0"/>
              <a:buChar char="•"/>
            </a:pPr>
            <a:r>
              <a:rPr lang="en-US" sz="1600" dirty="0"/>
              <a:t>Better Insight and Discovery for Vendor and  Open Access Models,  OER (Open Educational Resources)</a:t>
            </a:r>
          </a:p>
          <a:p>
            <a:endParaRPr lang="en-US" sz="1600" dirty="0"/>
          </a:p>
          <a:p>
            <a:endParaRPr lang="en-US" sz="1600" dirty="0"/>
          </a:p>
          <a:p>
            <a:br>
              <a:rPr lang="en-US" sz="2700" dirty="0"/>
            </a:br>
            <a:br>
              <a:rPr lang="en-US" sz="2700" dirty="0"/>
            </a:br>
            <a:br>
              <a:rPr lang="en-US" sz="2700" dirty="0"/>
            </a:br>
            <a:br>
              <a:rPr lang="en-US" sz="2200" dirty="0"/>
            </a:br>
            <a:br>
              <a:rPr lang="en-US" sz="2200" dirty="0"/>
            </a:br>
            <a:br>
              <a:rPr lang="en-US" sz="3100" dirty="0"/>
            </a:br>
            <a:endParaRPr lang="en-US" sz="3100" dirty="0"/>
          </a:p>
        </p:txBody>
      </p:sp>
      <p:sp>
        <p:nvSpPr>
          <p:cNvPr id="15" name="TextBox 14">
            <a:extLst>
              <a:ext uri="{FF2B5EF4-FFF2-40B4-BE49-F238E27FC236}">
                <a16:creationId xmlns:a16="http://schemas.microsoft.com/office/drawing/2014/main" id="{BA29DA34-4175-0871-9F4D-5ED981B088B8}"/>
              </a:ext>
            </a:extLst>
          </p:cNvPr>
          <p:cNvSpPr txBox="1"/>
          <p:nvPr/>
        </p:nvSpPr>
        <p:spPr>
          <a:xfrm>
            <a:off x="8630268" y="1454110"/>
            <a:ext cx="3513838" cy="3416320"/>
          </a:xfrm>
          <a:prstGeom prst="rect">
            <a:avLst/>
          </a:prstGeom>
          <a:noFill/>
        </p:spPr>
        <p:txBody>
          <a:bodyPr wrap="square">
            <a:spAutoFit/>
          </a:bodyPr>
          <a:lstStyle/>
          <a:p>
            <a:br>
              <a:rPr lang="en-US" dirty="0"/>
            </a:br>
            <a:r>
              <a:rPr lang="en-US" dirty="0"/>
              <a:t>Fine Tuning Large Language Models</a:t>
            </a:r>
            <a:br>
              <a:rPr lang="en-US" dirty="0"/>
            </a:br>
            <a:br>
              <a:rPr lang="en-US" dirty="0"/>
            </a:br>
            <a:r>
              <a:rPr lang="en-US" dirty="0"/>
              <a:t>Base Foundation model </a:t>
            </a:r>
            <a:br>
              <a:rPr lang="en-US" dirty="0"/>
            </a:br>
            <a:r>
              <a:rPr lang="en-US" dirty="0"/>
              <a:t>(iGPT4/5, Gemini  Ultra)</a:t>
            </a:r>
            <a:br>
              <a:rPr lang="en-US" dirty="0"/>
            </a:br>
            <a:r>
              <a:rPr lang="en-US" dirty="0"/>
              <a:t> </a:t>
            </a:r>
            <a:br>
              <a:rPr lang="en-US" dirty="0"/>
            </a:br>
            <a:r>
              <a:rPr lang="en-US" dirty="0"/>
              <a:t>Fine Tuned Model</a:t>
            </a:r>
            <a:br>
              <a:rPr lang="en-US" dirty="0"/>
            </a:br>
            <a:r>
              <a:rPr lang="en-US" dirty="0" err="1"/>
              <a:t>Proquest</a:t>
            </a:r>
            <a:r>
              <a:rPr lang="en-US" dirty="0"/>
              <a:t> or </a:t>
            </a:r>
            <a:r>
              <a:rPr lang="en-US" dirty="0" err="1"/>
              <a:t>Exlibris</a:t>
            </a:r>
            <a:r>
              <a:rPr lang="en-US" dirty="0"/>
              <a:t> Trained on Top of This Model with Specific </a:t>
            </a:r>
            <a:r>
              <a:rPr lang="en-US" dirty="0" err="1"/>
              <a:t>Datsets</a:t>
            </a:r>
            <a:r>
              <a:rPr lang="en-US" dirty="0"/>
              <a:t> (Corpus) or Indexes/Metadata</a:t>
            </a:r>
            <a:br>
              <a:rPr lang="en-US" dirty="0"/>
            </a:br>
            <a:br>
              <a:rPr lang="en-US" dirty="0"/>
            </a:br>
            <a:endParaRPr lang="en-US" dirty="0"/>
          </a:p>
        </p:txBody>
      </p:sp>
    </p:spTree>
    <p:extLst>
      <p:ext uri="{BB962C8B-B14F-4D97-AF65-F5344CB8AC3E}">
        <p14:creationId xmlns:p14="http://schemas.microsoft.com/office/powerpoint/2010/main" val="35066225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A3C210E6-A35A-4F68-8D60-801A019C75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A76058E8-37AA-D431-B6E5-ED50BB2F3905}"/>
              </a:ext>
            </a:extLst>
          </p:cNvPr>
          <p:cNvPicPr>
            <a:picLocks noChangeAspect="1"/>
          </p:cNvPicPr>
          <p:nvPr/>
        </p:nvPicPr>
        <p:blipFill rotWithShape="1">
          <a:blip r:embed="rId2"/>
          <a:srcRect t="1052" r="-2" b="7861"/>
          <a:stretch/>
        </p:blipFill>
        <p:spPr>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6" name="Picture 5">
            <a:extLst>
              <a:ext uri="{FF2B5EF4-FFF2-40B4-BE49-F238E27FC236}">
                <a16:creationId xmlns:a16="http://schemas.microsoft.com/office/drawing/2014/main" id="{F1DA0168-0703-B7ED-79D7-0B282002FA9A}"/>
              </a:ext>
            </a:extLst>
          </p:cNvPr>
          <p:cNvPicPr>
            <a:picLocks noChangeAspect="1"/>
          </p:cNvPicPr>
          <p:nvPr/>
        </p:nvPicPr>
        <p:blipFill rotWithShape="1">
          <a:blip r:embed="rId3"/>
          <a:srcRect r="5606"/>
          <a:stretch/>
        </p:blipFill>
        <p:spPr>
          <a:xfrm>
            <a:off x="7381690" y="3456433"/>
            <a:ext cx="4810310" cy="3401568"/>
          </a:xfrm>
          <a:custGeom>
            <a:avLst/>
            <a:gdLst/>
            <a:ahLst/>
            <a:cxnLst/>
            <a:rect l="l" t="t" r="r" b="b"/>
            <a:pathLst>
              <a:path w="4810310" h="3401568">
                <a:moveTo>
                  <a:pt x="781270" y="0"/>
                </a:moveTo>
                <a:lnTo>
                  <a:pt x="4810310" y="0"/>
                </a:lnTo>
                <a:lnTo>
                  <a:pt x="4810310" y="3401568"/>
                </a:lnTo>
                <a:lnTo>
                  <a:pt x="0" y="3401568"/>
                </a:lnTo>
                <a:lnTo>
                  <a:pt x="1963" y="3397912"/>
                </a:lnTo>
                <a:cubicBezTo>
                  <a:pt x="454182" y="2512619"/>
                  <a:pt x="736170" y="1430108"/>
                  <a:pt x="776876" y="254399"/>
                </a:cubicBezTo>
                <a:close/>
              </a:path>
            </a:pathLst>
          </a:custGeom>
        </p:spPr>
      </p:pic>
      <p:pic>
        <p:nvPicPr>
          <p:cNvPr id="4" name="Picture 3">
            <a:extLst>
              <a:ext uri="{FF2B5EF4-FFF2-40B4-BE49-F238E27FC236}">
                <a16:creationId xmlns:a16="http://schemas.microsoft.com/office/drawing/2014/main" id="{409056A9-CD42-4091-E6A0-C1A043BFD034}"/>
              </a:ext>
            </a:extLst>
          </p:cNvPr>
          <p:cNvPicPr>
            <a:picLocks noChangeAspect="1"/>
          </p:cNvPicPr>
          <p:nvPr/>
        </p:nvPicPr>
        <p:blipFill rotWithShape="1">
          <a:blip r:embed="rId4"/>
          <a:srcRect t="19817" r="2" b="11124"/>
          <a:stretch/>
        </p:blipFill>
        <p:spPr>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useBgFill="1">
        <p:nvSpPr>
          <p:cNvPr id="15" name="Freeform: Shape 14">
            <a:extLst>
              <a:ext uri="{FF2B5EF4-FFF2-40B4-BE49-F238E27FC236}">
                <a16:creationId xmlns:a16="http://schemas.microsoft.com/office/drawing/2014/main" id="{AC0D06B0-F19C-459E-B221-A34B506FB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7" name="Freeform: Shape 16">
            <a:extLst>
              <a:ext uri="{FF2B5EF4-FFF2-40B4-BE49-F238E27FC236}">
                <a16:creationId xmlns:a16="http://schemas.microsoft.com/office/drawing/2014/main" id="{345B26DA-1C6B-4C66-81C9-9C1877FC2D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E7EF626-5F5B-1103-DC26-23B793F80476}"/>
              </a:ext>
            </a:extLst>
          </p:cNvPr>
          <p:cNvSpPr>
            <a:spLocks noGrp="1"/>
          </p:cNvSpPr>
          <p:nvPr>
            <p:ph type="title"/>
          </p:nvPr>
        </p:nvSpPr>
        <p:spPr>
          <a:xfrm>
            <a:off x="448056" y="685800"/>
            <a:ext cx="2807208" cy="1325563"/>
          </a:xfrm>
        </p:spPr>
        <p:txBody>
          <a:bodyPr>
            <a:normAutofit/>
          </a:bodyPr>
          <a:lstStyle/>
          <a:p>
            <a:r>
              <a:rPr lang="en-US" sz="2400" b="1" dirty="0"/>
              <a:t>Multimodal AI</a:t>
            </a:r>
            <a:r>
              <a:rPr lang="en-US" sz="2000" dirty="0"/>
              <a:t>, </a:t>
            </a:r>
            <a:r>
              <a:rPr lang="en-US" sz="1800" b="1" i="1" dirty="0"/>
              <a:t>GPT4 +</a:t>
            </a:r>
            <a:r>
              <a:rPr lang="en-US" sz="1800" dirty="0"/>
              <a:t> </a:t>
            </a:r>
            <a:br>
              <a:rPr lang="en-US" sz="1800" dirty="0"/>
            </a:br>
            <a:r>
              <a:rPr lang="en-US" sz="1800" dirty="0"/>
              <a:t>Image/Voice/Audio-visual and Force Feedback Models (Robotics), 2024+</a:t>
            </a:r>
          </a:p>
        </p:txBody>
      </p:sp>
      <p:sp>
        <p:nvSpPr>
          <p:cNvPr id="19" name="Rectangle 18">
            <a:extLst>
              <a:ext uri="{FF2B5EF4-FFF2-40B4-BE49-F238E27FC236}">
                <a16:creationId xmlns:a16="http://schemas.microsoft.com/office/drawing/2014/main" id="{98DE6C44-43F8-4DE4-AB81-66853FFEA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05840"/>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2409529B-9B56-4F10-BE4D-F934DB89E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43BCEB88-3AC7-53EF-D66A-A743D5C8A427}"/>
              </a:ext>
            </a:extLst>
          </p:cNvPr>
          <p:cNvSpPr>
            <a:spLocks noGrp="1"/>
          </p:cNvSpPr>
          <p:nvPr>
            <p:ph idx="1"/>
          </p:nvPr>
        </p:nvSpPr>
        <p:spPr>
          <a:xfrm>
            <a:off x="63314" y="2236772"/>
            <a:ext cx="3873356" cy="3922776"/>
          </a:xfrm>
        </p:spPr>
        <p:txBody>
          <a:bodyPr>
            <a:normAutofit fontScale="92500" lnSpcReduction="20000"/>
          </a:bodyPr>
          <a:lstStyle/>
          <a:p>
            <a:pPr marL="0" indent="0">
              <a:buNone/>
            </a:pPr>
            <a:r>
              <a:rPr lang="en-US" sz="1700" b="1" dirty="0"/>
              <a:t>Image Generators</a:t>
            </a:r>
            <a:br>
              <a:rPr lang="en-US" sz="1700" dirty="0"/>
            </a:br>
            <a:r>
              <a:rPr lang="en-US" sz="1700" dirty="0"/>
              <a:t>Dalle-3, </a:t>
            </a:r>
            <a:r>
              <a:rPr lang="en-US" sz="1700" dirty="0" err="1"/>
              <a:t>Midjourney</a:t>
            </a:r>
            <a:r>
              <a:rPr lang="en-US" sz="1700" dirty="0"/>
              <a:t> Stable  Diffusion</a:t>
            </a:r>
            <a:br>
              <a:rPr lang="en-US" sz="1700" dirty="0"/>
            </a:br>
            <a:r>
              <a:rPr lang="en-US" sz="1700" dirty="0"/>
              <a:t>Text to Image and Image to Video Models</a:t>
            </a:r>
          </a:p>
          <a:p>
            <a:pPr marL="0" indent="0">
              <a:buNone/>
            </a:pPr>
            <a:r>
              <a:rPr lang="en-US" sz="1700" b="1" dirty="0"/>
              <a:t>Video Generators</a:t>
            </a:r>
            <a:r>
              <a:rPr lang="en-US" sz="1700" dirty="0"/>
              <a:t>: </a:t>
            </a:r>
            <a:br>
              <a:rPr lang="en-US" sz="1700" dirty="0"/>
            </a:br>
            <a:r>
              <a:rPr lang="en-US" sz="1700" dirty="0"/>
              <a:t>Runway, PIKA, Stable Diffusion Video, Lumiere, SORA</a:t>
            </a:r>
            <a:br>
              <a:rPr lang="en-US" sz="1700" dirty="0"/>
            </a:br>
            <a:r>
              <a:rPr lang="en-US" sz="1700" dirty="0"/>
              <a:t>Image to Video, Text to Video, Video to Video</a:t>
            </a:r>
          </a:p>
          <a:p>
            <a:pPr marL="0" indent="0">
              <a:buNone/>
            </a:pPr>
            <a:r>
              <a:rPr lang="en-US" sz="1700" b="1" dirty="0"/>
              <a:t>Device Integration &amp; Robots</a:t>
            </a:r>
            <a:r>
              <a:rPr lang="en-US" sz="1700" dirty="0"/>
              <a:t>:  </a:t>
            </a:r>
            <a:br>
              <a:rPr lang="en-US" sz="1700" dirty="0"/>
            </a:br>
            <a:r>
              <a:rPr lang="en-US" sz="1700" dirty="0"/>
              <a:t>Optimus (Tesla Bot), Boston Dynamics, NVIDIA, Meta’s </a:t>
            </a:r>
            <a:r>
              <a:rPr lang="en-US" sz="1700" dirty="0" err="1"/>
              <a:t>Rayban</a:t>
            </a:r>
            <a:r>
              <a:rPr lang="en-US" sz="1700" dirty="0"/>
              <a:t> Glasses AI + XR</a:t>
            </a:r>
            <a:br>
              <a:rPr lang="en-US" sz="1700" dirty="0"/>
            </a:br>
            <a:r>
              <a:rPr lang="en-US" sz="1700" dirty="0"/>
              <a:t>Smart Phone Integration</a:t>
            </a:r>
            <a:br>
              <a:rPr lang="en-US" sz="1700" dirty="0"/>
            </a:br>
            <a:endParaRPr lang="en-US" sz="1700" dirty="0"/>
          </a:p>
          <a:p>
            <a:pPr marL="0" indent="0">
              <a:buNone/>
            </a:pPr>
            <a:r>
              <a:rPr lang="en-US" sz="1700" b="1" dirty="0"/>
              <a:t>Use Case Scenarios</a:t>
            </a:r>
            <a:r>
              <a:rPr lang="en-US" sz="1700" dirty="0"/>
              <a:t>:  </a:t>
            </a:r>
            <a:r>
              <a:rPr lang="en-US" sz="1700" dirty="0" err="1"/>
              <a:t>Powerpoint</a:t>
            </a:r>
            <a:r>
              <a:rPr lang="en-US" sz="1700" dirty="0"/>
              <a:t> to Essay, Natural Human Instructions:</a:t>
            </a:r>
            <a:br>
              <a:rPr lang="en-US" sz="1700" dirty="0"/>
            </a:br>
            <a:r>
              <a:rPr lang="en-US" sz="1700" dirty="0"/>
              <a:t>No code movement, PDF to Image</a:t>
            </a:r>
            <a:br>
              <a:rPr lang="en-US" sz="1700" dirty="0"/>
            </a:br>
            <a:r>
              <a:rPr lang="en-US" sz="1700" dirty="0"/>
              <a:t>Augmenting the Senses:</a:t>
            </a:r>
            <a:br>
              <a:rPr lang="en-US" sz="1700" dirty="0"/>
            </a:br>
            <a:r>
              <a:rPr lang="en-US" sz="1700" dirty="0"/>
              <a:t>XR (Extended Mixed  Media Reality + AI</a:t>
            </a:r>
            <a:br>
              <a:rPr lang="en-US" sz="1700" dirty="0"/>
            </a:br>
            <a:r>
              <a:rPr lang="en-US" sz="1700" dirty="0"/>
              <a:t>Artificial Intelligence</a:t>
            </a:r>
            <a:br>
              <a:rPr lang="en-US" sz="1700" dirty="0"/>
            </a:br>
            <a:r>
              <a:rPr lang="en-US" sz="1700" dirty="0"/>
              <a:t>Memory and Customization of Models   </a:t>
            </a:r>
          </a:p>
        </p:txBody>
      </p:sp>
      <p:pic>
        <p:nvPicPr>
          <p:cNvPr id="7" name="Picture 6">
            <a:extLst>
              <a:ext uri="{FF2B5EF4-FFF2-40B4-BE49-F238E27FC236}">
                <a16:creationId xmlns:a16="http://schemas.microsoft.com/office/drawing/2014/main" id="{4B18D93E-1BAC-3B8A-E6DF-FDEAFD462E3F}"/>
              </a:ext>
            </a:extLst>
          </p:cNvPr>
          <p:cNvPicPr>
            <a:picLocks noChangeAspect="1"/>
          </p:cNvPicPr>
          <p:nvPr/>
        </p:nvPicPr>
        <p:blipFill rotWithShape="1">
          <a:blip r:embed="rId5"/>
          <a:srcRect l="9022" r="18491" b="-3"/>
          <a:stretch/>
        </p:blipFill>
        <p:spPr>
          <a:xfrm>
            <a:off x="7404372" y="10"/>
            <a:ext cx="4787628" cy="3401558"/>
          </a:xfrm>
          <a:custGeom>
            <a:avLst/>
            <a:gdLst/>
            <a:ahLst/>
            <a:cxnLst/>
            <a:rect l="l" t="t" r="r" b="b"/>
            <a:pathLst>
              <a:path w="4787628" h="3401568">
                <a:moveTo>
                  <a:pt x="0" y="0"/>
                </a:moveTo>
                <a:lnTo>
                  <a:pt x="4787628" y="0"/>
                </a:lnTo>
                <a:lnTo>
                  <a:pt x="4787628" y="3401568"/>
                </a:lnTo>
                <a:lnTo>
                  <a:pt x="762748" y="3401568"/>
                </a:lnTo>
                <a:lnTo>
                  <a:pt x="751436" y="2963954"/>
                </a:lnTo>
                <a:cubicBezTo>
                  <a:pt x="698408" y="1942163"/>
                  <a:pt x="463174" y="995044"/>
                  <a:pt x="93264" y="192283"/>
                </a:cubicBezTo>
                <a:close/>
              </a:path>
            </a:pathLst>
          </a:custGeom>
        </p:spPr>
      </p:pic>
    </p:spTree>
    <p:extLst>
      <p:ext uri="{BB962C8B-B14F-4D97-AF65-F5344CB8AC3E}">
        <p14:creationId xmlns:p14="http://schemas.microsoft.com/office/powerpoint/2010/main" val="29227365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01077-6C98-D3DB-F6F7-79AD0CF8392E}"/>
              </a:ext>
            </a:extLst>
          </p:cNvPr>
          <p:cNvSpPr>
            <a:spLocks noGrp="1"/>
          </p:cNvSpPr>
          <p:nvPr>
            <p:ph type="title"/>
          </p:nvPr>
        </p:nvSpPr>
        <p:spPr>
          <a:xfrm>
            <a:off x="334433" y="157616"/>
            <a:ext cx="10515600" cy="1325563"/>
          </a:xfrm>
        </p:spPr>
        <p:txBody>
          <a:bodyPr>
            <a:normAutofit/>
          </a:bodyPr>
          <a:lstStyle/>
          <a:p>
            <a:r>
              <a:rPr lang="en-US" sz="3600" dirty="0"/>
              <a:t>Autonomous Agents 2024</a:t>
            </a:r>
            <a:br>
              <a:rPr lang="en-US" dirty="0"/>
            </a:br>
            <a:r>
              <a:rPr lang="en-US" sz="2400" dirty="0"/>
              <a:t>Linked AI’s working  together</a:t>
            </a:r>
          </a:p>
        </p:txBody>
      </p:sp>
      <p:sp>
        <p:nvSpPr>
          <p:cNvPr id="3" name="Content Placeholder 2">
            <a:extLst>
              <a:ext uri="{FF2B5EF4-FFF2-40B4-BE49-F238E27FC236}">
                <a16:creationId xmlns:a16="http://schemas.microsoft.com/office/drawing/2014/main" id="{A21642D8-7437-562E-3DBF-D2265050B336}"/>
              </a:ext>
            </a:extLst>
          </p:cNvPr>
          <p:cNvSpPr>
            <a:spLocks noGrp="1"/>
          </p:cNvSpPr>
          <p:nvPr>
            <p:ph idx="1"/>
          </p:nvPr>
        </p:nvSpPr>
        <p:spPr>
          <a:xfrm>
            <a:off x="334433" y="1693650"/>
            <a:ext cx="4668491" cy="4351338"/>
          </a:xfrm>
        </p:spPr>
        <p:txBody>
          <a:bodyPr>
            <a:normAutofit fontScale="47500" lnSpcReduction="20000"/>
          </a:bodyPr>
          <a:lstStyle/>
          <a:p>
            <a:pPr marL="0" indent="0">
              <a:buNone/>
            </a:pPr>
            <a:r>
              <a:rPr lang="en-US" sz="3400" b="1" i="0" dirty="0">
                <a:solidFill>
                  <a:srgbClr val="374151"/>
                </a:solidFill>
                <a:effectLst/>
                <a:latin typeface="Söhne"/>
              </a:rPr>
              <a:t>Autonomous agents are </a:t>
            </a:r>
            <a:r>
              <a:rPr lang="en-US" sz="3400" b="1" dirty="0">
                <a:solidFill>
                  <a:srgbClr val="374151"/>
                </a:solidFill>
                <a:latin typeface="Söhne"/>
              </a:rPr>
              <a:t>AI s</a:t>
            </a:r>
            <a:r>
              <a:rPr lang="en-US" sz="3400" b="1" i="0" dirty="0">
                <a:solidFill>
                  <a:srgbClr val="374151"/>
                </a:solidFill>
                <a:effectLst/>
                <a:latin typeface="Söhne"/>
              </a:rPr>
              <a:t>ystems or entities that operate independently to perform tasks or make decisions</a:t>
            </a:r>
            <a:endParaRPr lang="en-US" dirty="0"/>
          </a:p>
          <a:p>
            <a:endParaRPr lang="en-US" dirty="0"/>
          </a:p>
          <a:p>
            <a:r>
              <a:rPr lang="en-US" sz="2900" b="1" dirty="0"/>
              <a:t>Autonomy</a:t>
            </a:r>
            <a:r>
              <a:rPr lang="en-US" sz="2900" dirty="0"/>
              <a:t>: Operates independently without human intervention.</a:t>
            </a:r>
          </a:p>
          <a:p>
            <a:r>
              <a:rPr lang="en-US" sz="2900" b="1" dirty="0"/>
              <a:t>Adaptability</a:t>
            </a:r>
            <a:r>
              <a:rPr lang="en-US" sz="2900" dirty="0"/>
              <a:t>: Learns and adapts to new environments and experiences.</a:t>
            </a:r>
          </a:p>
          <a:p>
            <a:r>
              <a:rPr lang="en-US" sz="2900" b="1" dirty="0"/>
              <a:t>Sensing and Perception</a:t>
            </a:r>
            <a:r>
              <a:rPr lang="en-US" sz="2900" dirty="0"/>
              <a:t>: Gathers data and research through sensors or API’s for decision-making.</a:t>
            </a:r>
          </a:p>
          <a:p>
            <a:r>
              <a:rPr lang="en-US" sz="2900" b="1" dirty="0"/>
              <a:t>Goal-Oriented</a:t>
            </a:r>
            <a:r>
              <a:rPr lang="en-US" sz="2900" dirty="0"/>
              <a:t>: Designed to achieve specific objectives or tasks.</a:t>
            </a:r>
          </a:p>
          <a:p>
            <a:r>
              <a:rPr lang="en-US" sz="2900" b="1" dirty="0"/>
              <a:t>Interactive</a:t>
            </a:r>
            <a:r>
              <a:rPr lang="en-US" sz="2900" dirty="0"/>
              <a:t>: Engages with the environment and other agents dynamically.</a:t>
            </a:r>
          </a:p>
          <a:p>
            <a:r>
              <a:rPr lang="en-US" sz="2900" b="1" dirty="0"/>
              <a:t>Examples</a:t>
            </a:r>
            <a:r>
              <a:rPr lang="en-US" sz="2900" dirty="0"/>
              <a:t> </a:t>
            </a:r>
            <a:r>
              <a:rPr lang="en-US" sz="2900" dirty="0" err="1"/>
              <a:t>Autogen</a:t>
            </a:r>
            <a:r>
              <a:rPr lang="en-US" sz="2900" dirty="0"/>
              <a:t>, Agent GPT, OpenAI GPT Store</a:t>
            </a:r>
            <a:br>
              <a:rPr lang="en-US" sz="2900" dirty="0"/>
            </a:br>
            <a:r>
              <a:rPr lang="en-US" sz="2900" dirty="0"/>
              <a:t>List: </a:t>
            </a:r>
            <a:r>
              <a:rPr lang="en-US" sz="2900" dirty="0">
                <a:hlinkClick r:id="rId2"/>
              </a:rPr>
              <a:t>https://toplist-central.com/list/best-autonomous-ai-agents</a:t>
            </a:r>
            <a:r>
              <a:rPr lang="en-US" sz="2900" dirty="0"/>
              <a:t>  </a:t>
            </a:r>
          </a:p>
          <a:p>
            <a:r>
              <a:rPr lang="en-US" sz="2900" b="1" dirty="0"/>
              <a:t>Tasks</a:t>
            </a:r>
            <a:r>
              <a:rPr lang="en-US" sz="2900" dirty="0"/>
              <a:t>:  Research and Produce a Paper or Business Report, Produce a Website and Marketing Plan, Research and Trade Stocks/Options</a:t>
            </a:r>
          </a:p>
        </p:txBody>
      </p:sp>
      <p:pic>
        <p:nvPicPr>
          <p:cNvPr id="4" name="Picture 3">
            <a:extLst>
              <a:ext uri="{FF2B5EF4-FFF2-40B4-BE49-F238E27FC236}">
                <a16:creationId xmlns:a16="http://schemas.microsoft.com/office/drawing/2014/main" id="{83AD80DA-2904-3F02-2FB2-1CDDBEFF0E8A}"/>
              </a:ext>
            </a:extLst>
          </p:cNvPr>
          <p:cNvPicPr>
            <a:picLocks noChangeAspect="1"/>
          </p:cNvPicPr>
          <p:nvPr/>
        </p:nvPicPr>
        <p:blipFill>
          <a:blip r:embed="rId3"/>
          <a:stretch>
            <a:fillRect/>
          </a:stretch>
        </p:blipFill>
        <p:spPr>
          <a:xfrm>
            <a:off x="5559896" y="160023"/>
            <a:ext cx="6632104" cy="6632104"/>
          </a:xfrm>
          <a:prstGeom prst="rect">
            <a:avLst/>
          </a:prstGeom>
        </p:spPr>
      </p:pic>
    </p:spTree>
    <p:extLst>
      <p:ext uri="{BB962C8B-B14F-4D97-AF65-F5344CB8AC3E}">
        <p14:creationId xmlns:p14="http://schemas.microsoft.com/office/powerpoint/2010/main" val="10032380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DABF8-3031-B0C5-EEE5-A325837CF324}"/>
              </a:ext>
            </a:extLst>
          </p:cNvPr>
          <p:cNvSpPr>
            <a:spLocks noGrp="1"/>
          </p:cNvSpPr>
          <p:nvPr>
            <p:ph type="title"/>
          </p:nvPr>
        </p:nvSpPr>
        <p:spPr>
          <a:xfrm>
            <a:off x="838200" y="365125"/>
            <a:ext cx="6442099" cy="1325563"/>
          </a:xfrm>
        </p:spPr>
        <p:txBody>
          <a:bodyPr/>
          <a:lstStyle/>
          <a:p>
            <a:pPr algn="ctr"/>
            <a:r>
              <a:rPr lang="en-US" dirty="0"/>
              <a:t>AI Ethics, Safety, Alignment,</a:t>
            </a:r>
            <a:br>
              <a:rPr lang="en-US" dirty="0"/>
            </a:br>
            <a:r>
              <a:rPr lang="en-US" dirty="0"/>
              <a:t>Accuracy and Precision</a:t>
            </a:r>
          </a:p>
        </p:txBody>
      </p:sp>
      <p:sp>
        <p:nvSpPr>
          <p:cNvPr id="3" name="Content Placeholder 2">
            <a:extLst>
              <a:ext uri="{FF2B5EF4-FFF2-40B4-BE49-F238E27FC236}">
                <a16:creationId xmlns:a16="http://schemas.microsoft.com/office/drawing/2014/main" id="{5DD4769F-5521-8055-41F2-A2ED3CE7CD3C}"/>
              </a:ext>
            </a:extLst>
          </p:cNvPr>
          <p:cNvSpPr>
            <a:spLocks noGrp="1"/>
          </p:cNvSpPr>
          <p:nvPr>
            <p:ph idx="1"/>
          </p:nvPr>
        </p:nvSpPr>
        <p:spPr>
          <a:xfrm>
            <a:off x="838200" y="1825625"/>
            <a:ext cx="6136037" cy="4351338"/>
          </a:xfrm>
        </p:spPr>
        <p:txBody>
          <a:bodyPr>
            <a:normAutofit fontScale="85000" lnSpcReduction="10000"/>
          </a:bodyPr>
          <a:lstStyle/>
          <a:p>
            <a:r>
              <a:rPr lang="en-US" dirty="0"/>
              <a:t>AI Hallucination</a:t>
            </a:r>
            <a:br>
              <a:rPr lang="en-US" dirty="0"/>
            </a:br>
            <a:r>
              <a:rPr lang="en-US" dirty="0"/>
              <a:t>(False Comments, Made up Results)</a:t>
            </a:r>
          </a:p>
          <a:p>
            <a:r>
              <a:rPr lang="en-US" dirty="0"/>
              <a:t>Bias and Data (Began 2017)</a:t>
            </a:r>
          </a:p>
          <a:p>
            <a:r>
              <a:rPr lang="en-US" dirty="0"/>
              <a:t>Neural Nets and Complexity</a:t>
            </a:r>
          </a:p>
          <a:p>
            <a:r>
              <a:rPr lang="en-US" dirty="0"/>
              <a:t>Ethics and Censorship</a:t>
            </a:r>
          </a:p>
          <a:p>
            <a:r>
              <a:rPr lang="en-US" dirty="0"/>
              <a:t>Ethics and Law</a:t>
            </a:r>
          </a:p>
          <a:p>
            <a:r>
              <a:rPr lang="en-US" dirty="0"/>
              <a:t>Alignment: Alignment with Human Values</a:t>
            </a:r>
          </a:p>
          <a:p>
            <a:r>
              <a:rPr lang="en-US" dirty="0"/>
              <a:t>Deep Fakes and Elections, Manipulation, Propaganda, Information Literacy</a:t>
            </a:r>
          </a:p>
          <a:p>
            <a:r>
              <a:rPr lang="en-US" dirty="0"/>
              <a:t>Constitution (Anthropic)</a:t>
            </a:r>
          </a:p>
          <a:p>
            <a:r>
              <a:rPr lang="en-US" dirty="0"/>
              <a:t>New Horizons for AI in Libraries (De Gruyter)</a:t>
            </a:r>
          </a:p>
        </p:txBody>
      </p:sp>
      <p:pic>
        <p:nvPicPr>
          <p:cNvPr id="4" name="Picture 3">
            <a:extLst>
              <a:ext uri="{FF2B5EF4-FFF2-40B4-BE49-F238E27FC236}">
                <a16:creationId xmlns:a16="http://schemas.microsoft.com/office/drawing/2014/main" id="{B7882C2C-40D3-5459-1D6E-0FBC0C84CFBB}"/>
              </a:ext>
            </a:extLst>
          </p:cNvPr>
          <p:cNvPicPr>
            <a:picLocks noChangeAspect="1"/>
          </p:cNvPicPr>
          <p:nvPr/>
        </p:nvPicPr>
        <p:blipFill>
          <a:blip r:embed="rId2"/>
          <a:stretch>
            <a:fillRect/>
          </a:stretch>
        </p:blipFill>
        <p:spPr>
          <a:xfrm>
            <a:off x="7445170" y="186015"/>
            <a:ext cx="4593418" cy="2582131"/>
          </a:xfrm>
          <a:prstGeom prst="rect">
            <a:avLst/>
          </a:prstGeom>
        </p:spPr>
      </p:pic>
      <p:pic>
        <p:nvPicPr>
          <p:cNvPr id="5" name="Picture 4">
            <a:extLst>
              <a:ext uri="{FF2B5EF4-FFF2-40B4-BE49-F238E27FC236}">
                <a16:creationId xmlns:a16="http://schemas.microsoft.com/office/drawing/2014/main" id="{5BC74BBC-8183-02BC-98B1-414356B3681F}"/>
              </a:ext>
            </a:extLst>
          </p:cNvPr>
          <p:cNvPicPr>
            <a:picLocks noChangeAspect="1"/>
          </p:cNvPicPr>
          <p:nvPr/>
        </p:nvPicPr>
        <p:blipFill>
          <a:blip r:embed="rId3"/>
          <a:stretch>
            <a:fillRect/>
          </a:stretch>
        </p:blipFill>
        <p:spPr>
          <a:xfrm>
            <a:off x="7652559" y="2868457"/>
            <a:ext cx="3989543" cy="3989543"/>
          </a:xfrm>
          <a:prstGeom prst="rect">
            <a:avLst/>
          </a:prstGeom>
        </p:spPr>
      </p:pic>
    </p:spTree>
    <p:extLst>
      <p:ext uri="{BB962C8B-B14F-4D97-AF65-F5344CB8AC3E}">
        <p14:creationId xmlns:p14="http://schemas.microsoft.com/office/powerpoint/2010/main" val="38008577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53F60-2D8C-121E-7005-600E8728FA1A}"/>
              </a:ext>
            </a:extLst>
          </p:cNvPr>
          <p:cNvSpPr>
            <a:spLocks noGrp="1"/>
          </p:cNvSpPr>
          <p:nvPr>
            <p:ph type="title"/>
          </p:nvPr>
        </p:nvSpPr>
        <p:spPr>
          <a:xfrm>
            <a:off x="85685" y="2390269"/>
            <a:ext cx="3097695" cy="1325563"/>
          </a:xfrm>
        </p:spPr>
        <p:txBody>
          <a:bodyPr>
            <a:normAutofit fontScale="90000"/>
          </a:bodyPr>
          <a:lstStyle/>
          <a:p>
            <a:r>
              <a:rPr lang="en-US" b="1" dirty="0"/>
              <a:t>Moore’s Law, </a:t>
            </a:r>
            <a:r>
              <a:rPr lang="en-US" sz="2200" b="1" dirty="0"/>
              <a:t>Processing Power/Compute</a:t>
            </a:r>
            <a:br>
              <a:rPr lang="en-US" sz="2200" b="1" dirty="0"/>
            </a:br>
            <a:r>
              <a:rPr lang="en-US" sz="2200" b="1" dirty="0"/>
              <a:t>                and AI</a:t>
            </a:r>
            <a:br>
              <a:rPr lang="en-US" sz="3100" dirty="0"/>
            </a:br>
            <a:br>
              <a:rPr lang="en-US" dirty="0"/>
            </a:br>
            <a:r>
              <a:rPr lang="en-US" sz="2700" dirty="0"/>
              <a:t>Number of Transistors on an Integrated Circuits Doubles Every 2 years</a:t>
            </a:r>
          </a:p>
        </p:txBody>
      </p:sp>
      <p:pic>
        <p:nvPicPr>
          <p:cNvPr id="5" name="Content Placeholder 4" descr="A graph showing the growth of transistors&#10;&#10;Description automatically generated">
            <a:extLst>
              <a:ext uri="{FF2B5EF4-FFF2-40B4-BE49-F238E27FC236}">
                <a16:creationId xmlns:a16="http://schemas.microsoft.com/office/drawing/2014/main" id="{AFC4AA0F-584E-5F74-18FD-992B8B3DD51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83380" y="3560"/>
            <a:ext cx="8876098" cy="6907694"/>
          </a:xfrm>
        </p:spPr>
      </p:pic>
      <p:pic>
        <p:nvPicPr>
          <p:cNvPr id="6" name="Picture 5">
            <a:extLst>
              <a:ext uri="{FF2B5EF4-FFF2-40B4-BE49-F238E27FC236}">
                <a16:creationId xmlns:a16="http://schemas.microsoft.com/office/drawing/2014/main" id="{2225CA6C-D367-89D0-EA16-2DCCF757690B}"/>
              </a:ext>
            </a:extLst>
          </p:cNvPr>
          <p:cNvPicPr>
            <a:picLocks noChangeAspect="1"/>
          </p:cNvPicPr>
          <p:nvPr/>
        </p:nvPicPr>
        <p:blipFill>
          <a:blip r:embed="rId3"/>
          <a:stretch>
            <a:fillRect/>
          </a:stretch>
        </p:blipFill>
        <p:spPr>
          <a:xfrm>
            <a:off x="7406721" y="1046198"/>
            <a:ext cx="2210521" cy="1160524"/>
          </a:xfrm>
          <a:prstGeom prst="rect">
            <a:avLst/>
          </a:prstGeom>
        </p:spPr>
      </p:pic>
      <p:sp>
        <p:nvSpPr>
          <p:cNvPr id="7" name="TextBox 6">
            <a:extLst>
              <a:ext uri="{FF2B5EF4-FFF2-40B4-BE49-F238E27FC236}">
                <a16:creationId xmlns:a16="http://schemas.microsoft.com/office/drawing/2014/main" id="{B01C53A7-6DAE-084D-33EE-0B955611B6E4}"/>
              </a:ext>
            </a:extLst>
          </p:cNvPr>
          <p:cNvSpPr txBox="1"/>
          <p:nvPr/>
        </p:nvSpPr>
        <p:spPr>
          <a:xfrm>
            <a:off x="5393410" y="4602904"/>
            <a:ext cx="3076483" cy="646331"/>
          </a:xfrm>
          <a:prstGeom prst="rect">
            <a:avLst/>
          </a:prstGeom>
          <a:noFill/>
        </p:spPr>
        <p:txBody>
          <a:bodyPr wrap="none" rtlCol="0">
            <a:spAutoFit/>
          </a:bodyPr>
          <a:lstStyle/>
          <a:p>
            <a:r>
              <a:rPr lang="en-US" dirty="0"/>
              <a:t>Eliza: Mainframe and  Terminal</a:t>
            </a:r>
            <a:br>
              <a:rPr lang="en-US" dirty="0"/>
            </a:br>
            <a:r>
              <a:rPr lang="en-US" dirty="0"/>
              <a:t>50,000 Transistors (1982)</a:t>
            </a:r>
          </a:p>
        </p:txBody>
      </p:sp>
      <p:sp>
        <p:nvSpPr>
          <p:cNvPr id="8" name="TextBox 7">
            <a:extLst>
              <a:ext uri="{FF2B5EF4-FFF2-40B4-BE49-F238E27FC236}">
                <a16:creationId xmlns:a16="http://schemas.microsoft.com/office/drawing/2014/main" id="{7D72EDFE-30A3-D36A-1C83-A498F75DB191}"/>
              </a:ext>
            </a:extLst>
          </p:cNvPr>
          <p:cNvSpPr txBox="1"/>
          <p:nvPr/>
        </p:nvSpPr>
        <p:spPr>
          <a:xfrm>
            <a:off x="4210522" y="5250167"/>
            <a:ext cx="2365776" cy="369332"/>
          </a:xfrm>
          <a:prstGeom prst="rect">
            <a:avLst/>
          </a:prstGeom>
          <a:noFill/>
        </p:spPr>
        <p:txBody>
          <a:bodyPr wrap="none" rtlCol="0">
            <a:spAutoFit/>
          </a:bodyPr>
          <a:lstStyle/>
          <a:p>
            <a:r>
              <a:rPr lang="en-US" dirty="0"/>
              <a:t>5000 Transistors (1970)</a:t>
            </a:r>
          </a:p>
        </p:txBody>
      </p:sp>
      <p:sp>
        <p:nvSpPr>
          <p:cNvPr id="9" name="TextBox 8">
            <a:extLst>
              <a:ext uri="{FF2B5EF4-FFF2-40B4-BE49-F238E27FC236}">
                <a16:creationId xmlns:a16="http://schemas.microsoft.com/office/drawing/2014/main" id="{F6FA75DF-799C-DFE9-3F4C-4B7F902F69A3}"/>
              </a:ext>
            </a:extLst>
          </p:cNvPr>
          <p:cNvSpPr txBox="1"/>
          <p:nvPr/>
        </p:nvSpPr>
        <p:spPr>
          <a:xfrm>
            <a:off x="7621429" y="3457407"/>
            <a:ext cx="2774542" cy="646331"/>
          </a:xfrm>
          <a:prstGeom prst="rect">
            <a:avLst/>
          </a:prstGeom>
          <a:noFill/>
        </p:spPr>
        <p:txBody>
          <a:bodyPr wrap="none" rtlCol="0">
            <a:spAutoFit/>
          </a:bodyPr>
          <a:lstStyle/>
          <a:p>
            <a:r>
              <a:rPr lang="en-US" dirty="0"/>
              <a:t>Deep Blue/Kasparov</a:t>
            </a:r>
            <a:br>
              <a:rPr lang="en-US" dirty="0"/>
            </a:br>
            <a:r>
              <a:rPr lang="en-US" dirty="0"/>
              <a:t>5000,000 Transistors (1997)</a:t>
            </a:r>
          </a:p>
        </p:txBody>
      </p:sp>
      <p:sp>
        <p:nvSpPr>
          <p:cNvPr id="10" name="TextBox 9">
            <a:extLst>
              <a:ext uri="{FF2B5EF4-FFF2-40B4-BE49-F238E27FC236}">
                <a16:creationId xmlns:a16="http://schemas.microsoft.com/office/drawing/2014/main" id="{D7F1B563-614B-17D1-2EB3-BDC910AD5019}"/>
              </a:ext>
            </a:extLst>
          </p:cNvPr>
          <p:cNvSpPr txBox="1"/>
          <p:nvPr/>
        </p:nvSpPr>
        <p:spPr>
          <a:xfrm>
            <a:off x="10417732" y="1743938"/>
            <a:ext cx="1844800" cy="646331"/>
          </a:xfrm>
          <a:prstGeom prst="rect">
            <a:avLst/>
          </a:prstGeom>
          <a:noFill/>
        </p:spPr>
        <p:txBody>
          <a:bodyPr wrap="none" rtlCol="0">
            <a:spAutoFit/>
          </a:bodyPr>
          <a:lstStyle/>
          <a:p>
            <a:r>
              <a:rPr lang="en-US" dirty="0"/>
              <a:t>5000, 000, 000</a:t>
            </a:r>
            <a:br>
              <a:rPr lang="en-US" dirty="0"/>
            </a:br>
            <a:r>
              <a:rPr lang="en-US" dirty="0"/>
              <a:t>Transistors (2014)</a:t>
            </a:r>
          </a:p>
        </p:txBody>
      </p:sp>
      <p:sp>
        <p:nvSpPr>
          <p:cNvPr id="11" name="TextBox 10">
            <a:extLst>
              <a:ext uri="{FF2B5EF4-FFF2-40B4-BE49-F238E27FC236}">
                <a16:creationId xmlns:a16="http://schemas.microsoft.com/office/drawing/2014/main" id="{508CBB15-1C6F-898C-E5E2-837ADB00FBB7}"/>
              </a:ext>
            </a:extLst>
          </p:cNvPr>
          <p:cNvSpPr txBox="1"/>
          <p:nvPr/>
        </p:nvSpPr>
        <p:spPr>
          <a:xfrm>
            <a:off x="9967808" y="933131"/>
            <a:ext cx="902811" cy="646331"/>
          </a:xfrm>
          <a:prstGeom prst="rect">
            <a:avLst/>
          </a:prstGeom>
          <a:noFill/>
        </p:spPr>
        <p:txBody>
          <a:bodyPr wrap="none" rtlCol="0">
            <a:spAutoFit/>
          </a:bodyPr>
          <a:lstStyle/>
          <a:p>
            <a:r>
              <a:rPr lang="en-US" dirty="0"/>
              <a:t>NVIDIA</a:t>
            </a:r>
            <a:br>
              <a:rPr lang="en-US" dirty="0"/>
            </a:br>
            <a:r>
              <a:rPr lang="en-US" dirty="0"/>
              <a:t>A/H100</a:t>
            </a:r>
          </a:p>
        </p:txBody>
      </p:sp>
    </p:spTree>
    <p:extLst>
      <p:ext uri="{BB962C8B-B14F-4D97-AF65-F5344CB8AC3E}">
        <p14:creationId xmlns:p14="http://schemas.microsoft.com/office/powerpoint/2010/main" val="37828807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6714A-D2DF-9EA2-D071-171025C75455}"/>
              </a:ext>
            </a:extLst>
          </p:cNvPr>
          <p:cNvSpPr>
            <a:spLocks noGrp="1"/>
          </p:cNvSpPr>
          <p:nvPr>
            <p:ph type="title"/>
          </p:nvPr>
        </p:nvSpPr>
        <p:spPr>
          <a:xfrm>
            <a:off x="14206" y="178711"/>
            <a:ext cx="5986221" cy="1325563"/>
          </a:xfrm>
        </p:spPr>
        <p:txBody>
          <a:bodyPr>
            <a:normAutofit fontScale="90000"/>
          </a:bodyPr>
          <a:lstStyle/>
          <a:p>
            <a:r>
              <a:rPr lang="en-US" sz="3600" dirty="0"/>
              <a:t>AI, </a:t>
            </a:r>
            <a:br>
              <a:rPr lang="en-US" sz="3600" dirty="0"/>
            </a:br>
            <a:r>
              <a:rPr lang="en-US" sz="3600" dirty="0"/>
              <a:t>AGI, Artificial General Intelligence </a:t>
            </a:r>
            <a:br>
              <a:rPr lang="en-US" sz="3600" dirty="0"/>
            </a:br>
            <a:r>
              <a:rPr lang="en-US" sz="3600" dirty="0"/>
              <a:t>ASI, Artificial Superintelligence</a:t>
            </a:r>
            <a:endParaRPr lang="en-US" dirty="0"/>
          </a:p>
        </p:txBody>
      </p:sp>
      <p:sp>
        <p:nvSpPr>
          <p:cNvPr id="3" name="Content Placeholder 2">
            <a:extLst>
              <a:ext uri="{FF2B5EF4-FFF2-40B4-BE49-F238E27FC236}">
                <a16:creationId xmlns:a16="http://schemas.microsoft.com/office/drawing/2014/main" id="{6D81238E-1B6F-176E-83CD-DC7F038F80A8}"/>
              </a:ext>
            </a:extLst>
          </p:cNvPr>
          <p:cNvSpPr>
            <a:spLocks noGrp="1"/>
          </p:cNvSpPr>
          <p:nvPr>
            <p:ph idx="1"/>
          </p:nvPr>
        </p:nvSpPr>
        <p:spPr>
          <a:xfrm>
            <a:off x="326756" y="2506662"/>
            <a:ext cx="5361122" cy="4351338"/>
          </a:xfrm>
        </p:spPr>
        <p:txBody>
          <a:bodyPr>
            <a:normAutofit/>
          </a:bodyPr>
          <a:lstStyle/>
          <a:p>
            <a:pPr marL="0" indent="0" algn="l">
              <a:buNone/>
            </a:pPr>
            <a:br>
              <a:rPr lang="en-US" b="1" i="0" dirty="0">
                <a:solidFill>
                  <a:srgbClr val="374151"/>
                </a:solidFill>
                <a:effectLst/>
                <a:latin typeface="Söhne"/>
              </a:rPr>
            </a:br>
            <a:r>
              <a:rPr lang="en-US" b="1" i="0" dirty="0">
                <a:solidFill>
                  <a:srgbClr val="374151"/>
                </a:solidFill>
                <a:effectLst/>
                <a:latin typeface="Söhne"/>
              </a:rPr>
              <a:t>AGI, Artificial General Intelligence</a:t>
            </a:r>
            <a:br>
              <a:rPr lang="en-US" dirty="0">
                <a:solidFill>
                  <a:srgbClr val="374151"/>
                </a:solidFill>
                <a:latin typeface="Söhne"/>
              </a:rPr>
            </a:br>
            <a:br>
              <a:rPr lang="en-US" dirty="0">
                <a:solidFill>
                  <a:srgbClr val="374151"/>
                </a:solidFill>
                <a:latin typeface="Söhne"/>
              </a:rPr>
            </a:br>
            <a:r>
              <a:rPr lang="en-US" sz="2000" b="0" i="0" dirty="0">
                <a:solidFill>
                  <a:srgbClr val="374151"/>
                </a:solidFill>
                <a:effectLst/>
                <a:latin typeface="Söhne"/>
              </a:rPr>
              <a:t>A form of AI that equals average human intelligence, capable of performing any intellectual task that a human being can.</a:t>
            </a:r>
          </a:p>
          <a:p>
            <a:pPr marL="0" indent="0" algn="l">
              <a:buNone/>
            </a:pPr>
            <a:r>
              <a:rPr lang="en-US" b="1" i="0" dirty="0">
                <a:solidFill>
                  <a:srgbClr val="374151"/>
                </a:solidFill>
                <a:effectLst/>
                <a:latin typeface="Söhne"/>
              </a:rPr>
              <a:t>ASI, Artificial Super Intelligence</a:t>
            </a:r>
            <a:r>
              <a:rPr lang="en-US" b="0" i="0" dirty="0">
                <a:solidFill>
                  <a:srgbClr val="374151"/>
                </a:solidFill>
                <a:effectLst/>
                <a:latin typeface="Söhne"/>
              </a:rPr>
              <a:t> </a:t>
            </a:r>
            <a:br>
              <a:rPr lang="en-US" b="0" i="0" dirty="0">
                <a:solidFill>
                  <a:srgbClr val="374151"/>
                </a:solidFill>
                <a:effectLst/>
                <a:latin typeface="Söhne"/>
              </a:rPr>
            </a:br>
            <a:br>
              <a:rPr lang="en-US" b="0" i="0" dirty="0">
                <a:solidFill>
                  <a:srgbClr val="374151"/>
                </a:solidFill>
                <a:effectLst/>
                <a:latin typeface="Söhne"/>
              </a:rPr>
            </a:br>
            <a:r>
              <a:rPr lang="en-US" sz="2000" b="0" i="0" dirty="0">
                <a:solidFill>
                  <a:srgbClr val="374151"/>
                </a:solidFill>
                <a:effectLst/>
                <a:latin typeface="Söhne"/>
              </a:rPr>
              <a:t>An AI that surpasses human intelligence across all areas, including creativity, general wisdom, and problem-solving.</a:t>
            </a:r>
          </a:p>
          <a:p>
            <a:endParaRPr lang="en-US" dirty="0"/>
          </a:p>
        </p:txBody>
      </p:sp>
      <p:pic>
        <p:nvPicPr>
          <p:cNvPr id="4" name="Picture 3">
            <a:extLst>
              <a:ext uri="{FF2B5EF4-FFF2-40B4-BE49-F238E27FC236}">
                <a16:creationId xmlns:a16="http://schemas.microsoft.com/office/drawing/2014/main" id="{B98B922D-65DA-9435-723B-B6B7EB8C8D79}"/>
              </a:ext>
            </a:extLst>
          </p:cNvPr>
          <p:cNvPicPr>
            <a:picLocks noChangeAspect="1"/>
          </p:cNvPicPr>
          <p:nvPr/>
        </p:nvPicPr>
        <p:blipFill>
          <a:blip r:embed="rId2"/>
          <a:stretch>
            <a:fillRect/>
          </a:stretch>
        </p:blipFill>
        <p:spPr>
          <a:xfrm>
            <a:off x="5881607" y="-1"/>
            <a:ext cx="6310393" cy="6842595"/>
          </a:xfrm>
          <a:prstGeom prst="rect">
            <a:avLst/>
          </a:prstGeom>
        </p:spPr>
      </p:pic>
    </p:spTree>
    <p:extLst>
      <p:ext uri="{BB962C8B-B14F-4D97-AF65-F5344CB8AC3E}">
        <p14:creationId xmlns:p14="http://schemas.microsoft.com/office/powerpoint/2010/main" val="23156688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FBD71-9C71-9895-8830-BD7E8F3B0B4D}"/>
              </a:ext>
            </a:extLst>
          </p:cNvPr>
          <p:cNvSpPr>
            <a:spLocks noGrp="1"/>
          </p:cNvSpPr>
          <p:nvPr>
            <p:ph type="title"/>
          </p:nvPr>
        </p:nvSpPr>
        <p:spPr/>
        <p:txBody>
          <a:bodyPr>
            <a:normAutofit/>
          </a:bodyPr>
          <a:lstStyle/>
          <a:p>
            <a:pPr algn="ctr"/>
            <a:r>
              <a:rPr lang="en-US" sz="3600" dirty="0"/>
              <a:t>Select Bibliography, Further General Sources, </a:t>
            </a:r>
            <a:br>
              <a:rPr lang="en-US" sz="3600" dirty="0"/>
            </a:br>
            <a:r>
              <a:rPr lang="en-US" sz="3600" dirty="0"/>
              <a:t>February 2024</a:t>
            </a:r>
          </a:p>
        </p:txBody>
      </p:sp>
      <p:sp>
        <p:nvSpPr>
          <p:cNvPr id="3" name="Content Placeholder 2">
            <a:extLst>
              <a:ext uri="{FF2B5EF4-FFF2-40B4-BE49-F238E27FC236}">
                <a16:creationId xmlns:a16="http://schemas.microsoft.com/office/drawing/2014/main" id="{F6DF307F-1978-3B0A-849D-833E59B75147}"/>
              </a:ext>
            </a:extLst>
          </p:cNvPr>
          <p:cNvSpPr>
            <a:spLocks noGrp="1"/>
          </p:cNvSpPr>
          <p:nvPr>
            <p:ph idx="1"/>
          </p:nvPr>
        </p:nvSpPr>
        <p:spPr>
          <a:xfrm>
            <a:off x="206554" y="1786749"/>
            <a:ext cx="6089143" cy="4833592"/>
          </a:xfrm>
        </p:spPr>
        <p:txBody>
          <a:bodyPr>
            <a:normAutofit/>
          </a:bodyPr>
          <a:lstStyle/>
          <a:p>
            <a:pPr marL="0" indent="0">
              <a:buNone/>
            </a:pPr>
            <a:r>
              <a:rPr lang="en-US" sz="1400" b="1" dirty="0"/>
              <a:t>Language Models</a:t>
            </a:r>
          </a:p>
          <a:p>
            <a:pPr marL="0" indent="0">
              <a:buNone/>
            </a:pPr>
            <a:r>
              <a:rPr lang="en-US" sz="1400" dirty="0">
                <a:hlinkClick r:id="rId2"/>
              </a:rPr>
              <a:t>GPT 4: Open AI</a:t>
            </a:r>
            <a:r>
              <a:rPr lang="en-US" sz="1400" dirty="0"/>
              <a:t>  (Dalle-3, Multimodal, GPT Store, 20.00$)</a:t>
            </a:r>
          </a:p>
          <a:p>
            <a:pPr marL="0" indent="0">
              <a:buNone/>
            </a:pPr>
            <a:r>
              <a:rPr lang="en-US" sz="1400" dirty="0">
                <a:hlinkClick r:id="rId3"/>
              </a:rPr>
              <a:t>Gemini Ultra (2024)</a:t>
            </a:r>
            <a:endParaRPr lang="en-US" sz="1400" dirty="0"/>
          </a:p>
          <a:p>
            <a:pPr marL="0" indent="0">
              <a:buNone/>
            </a:pPr>
            <a:r>
              <a:rPr lang="en-US" sz="1400" dirty="0" err="1">
                <a:hlinkClick r:id="rId4"/>
              </a:rPr>
              <a:t>Mixtral</a:t>
            </a:r>
            <a:r>
              <a:rPr lang="en-US" sz="1400" dirty="0">
                <a:hlinkClick r:id="rId4"/>
              </a:rPr>
              <a:t> (</a:t>
            </a:r>
            <a:r>
              <a:rPr lang="en-US" sz="1400" dirty="0"/>
              <a:t>More Technical Knowledge Needed, Open Source)</a:t>
            </a:r>
          </a:p>
          <a:p>
            <a:pPr marL="0" indent="0">
              <a:buNone/>
            </a:pPr>
            <a:r>
              <a:rPr lang="en-US" sz="1400" dirty="0">
                <a:hlinkClick r:id="rId5"/>
              </a:rPr>
              <a:t>Microsoft Copilot </a:t>
            </a:r>
            <a:r>
              <a:rPr lang="en-US" sz="1400" dirty="0"/>
              <a:t>(GPT4, </a:t>
            </a:r>
            <a:r>
              <a:rPr lang="en-US" sz="1400" dirty="0" err="1"/>
              <a:t>Dalle</a:t>
            </a:r>
            <a:r>
              <a:rPr lang="en-US" sz="1400" dirty="0"/>
              <a:t>, Free, Limited Horizons on Knowledge)</a:t>
            </a:r>
          </a:p>
          <a:p>
            <a:pPr marL="0" indent="0">
              <a:buNone/>
            </a:pPr>
            <a:br>
              <a:rPr lang="en-US" sz="1400" b="1" dirty="0"/>
            </a:br>
            <a:r>
              <a:rPr lang="en-US" sz="1400" b="1" dirty="0"/>
              <a:t>Image and Video Generators</a:t>
            </a:r>
          </a:p>
          <a:p>
            <a:pPr marL="0" indent="0">
              <a:buNone/>
            </a:pPr>
            <a:r>
              <a:rPr lang="en-US" sz="1400" dirty="0">
                <a:hlinkClick r:id="rId6"/>
              </a:rPr>
              <a:t>Dalle-3 (Open AI)</a:t>
            </a:r>
            <a:r>
              <a:rPr lang="en-US" sz="1400" dirty="0"/>
              <a:t>, </a:t>
            </a:r>
            <a:r>
              <a:rPr lang="en-US" sz="1400" dirty="0">
                <a:hlinkClick r:id="rId7"/>
              </a:rPr>
              <a:t>Midjourney</a:t>
            </a:r>
            <a:br>
              <a:rPr lang="en-US" sz="1400" dirty="0"/>
            </a:br>
            <a:r>
              <a:rPr lang="en-US" sz="1400" dirty="0">
                <a:hlinkClick r:id="rId8"/>
              </a:rPr>
              <a:t>PIKA Labs</a:t>
            </a:r>
            <a:r>
              <a:rPr lang="en-US" sz="1400" dirty="0">
                <a:hlinkClick r:id="rId9"/>
              </a:rPr>
              <a:t>, Runway</a:t>
            </a:r>
            <a:br>
              <a:rPr lang="en-US" sz="1400" dirty="0"/>
            </a:br>
            <a:r>
              <a:rPr lang="en-US" sz="1400" dirty="0"/>
              <a:t>Lumiere (2024)/SORA</a:t>
            </a:r>
          </a:p>
          <a:p>
            <a:pPr marL="0" indent="0">
              <a:buNone/>
            </a:pPr>
            <a:br>
              <a:rPr lang="en-US" sz="1400" b="1" dirty="0"/>
            </a:br>
            <a:r>
              <a:rPr lang="en-US" sz="1400" b="1" dirty="0"/>
              <a:t>Autonomous Agents Top Lists</a:t>
            </a:r>
            <a:br>
              <a:rPr lang="en-US" sz="1400" dirty="0"/>
            </a:br>
            <a:br>
              <a:rPr lang="en-US" sz="1400" dirty="0"/>
            </a:br>
            <a:r>
              <a:rPr lang="en-US" sz="1400" dirty="0">
                <a:hlinkClick r:id="rId10"/>
              </a:rPr>
              <a:t>Top 5</a:t>
            </a:r>
            <a:br>
              <a:rPr lang="en-US" sz="1400" dirty="0"/>
            </a:br>
            <a:r>
              <a:rPr lang="en-US" sz="1400" dirty="0">
                <a:hlinkClick r:id="rId10"/>
              </a:rPr>
              <a:t>Top 11</a:t>
            </a:r>
            <a:br>
              <a:rPr lang="en-US" sz="1400" dirty="0"/>
            </a:br>
            <a:br>
              <a:rPr lang="en-US" sz="1200" dirty="0"/>
            </a:br>
            <a:endParaRPr lang="en-US" sz="1200" dirty="0"/>
          </a:p>
        </p:txBody>
      </p:sp>
      <p:sp>
        <p:nvSpPr>
          <p:cNvPr id="4" name="Content Placeholder 2">
            <a:extLst>
              <a:ext uri="{FF2B5EF4-FFF2-40B4-BE49-F238E27FC236}">
                <a16:creationId xmlns:a16="http://schemas.microsoft.com/office/drawing/2014/main" id="{8640725E-CF5A-451D-C53B-54BFDC98C77F}"/>
              </a:ext>
            </a:extLst>
          </p:cNvPr>
          <p:cNvSpPr txBox="1">
            <a:spLocks/>
          </p:cNvSpPr>
          <p:nvPr/>
        </p:nvSpPr>
        <p:spPr>
          <a:xfrm>
            <a:off x="6631727" y="1914216"/>
            <a:ext cx="5560273" cy="45786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400" b="1" dirty="0"/>
              <a:t>AI Websites and </a:t>
            </a:r>
            <a:r>
              <a:rPr lang="en-US" sz="1400" b="1" dirty="0" err="1"/>
              <a:t>Youtube</a:t>
            </a:r>
            <a:r>
              <a:rPr lang="en-US" sz="1400" b="1" dirty="0"/>
              <a:t> AI News</a:t>
            </a:r>
            <a:br>
              <a:rPr lang="en-US" sz="1400" b="1" dirty="0"/>
            </a:br>
            <a:br>
              <a:rPr lang="en-US" sz="1400" dirty="0"/>
            </a:br>
            <a:r>
              <a:rPr lang="en-US" sz="1400" dirty="0">
                <a:hlinkClick r:id="rId11"/>
              </a:rPr>
              <a:t>Wes Roth</a:t>
            </a:r>
            <a:r>
              <a:rPr lang="en-US" sz="1400" dirty="0"/>
              <a:t>: General AI News</a:t>
            </a:r>
            <a:br>
              <a:rPr lang="en-US" sz="1400" dirty="0"/>
            </a:br>
            <a:r>
              <a:rPr lang="en-US" sz="1400" dirty="0" err="1">
                <a:hlinkClick r:id="rId12"/>
              </a:rPr>
              <a:t>MattVidPro</a:t>
            </a:r>
            <a:r>
              <a:rPr lang="en-US" sz="1400" dirty="0">
                <a:hlinkClick r:id="rId12"/>
              </a:rPr>
              <a:t> AI</a:t>
            </a:r>
            <a:r>
              <a:rPr lang="en-US" sz="1400" dirty="0"/>
              <a:t>: </a:t>
            </a:r>
            <a:r>
              <a:rPr lang="en-US" sz="1400" dirty="0" err="1"/>
              <a:t>Uninversity</a:t>
            </a:r>
            <a:r>
              <a:rPr lang="en-US" sz="1400" dirty="0"/>
              <a:t> </a:t>
            </a:r>
            <a:r>
              <a:rPr lang="en-US" sz="1400" dirty="0" err="1"/>
              <a:t>Millenial</a:t>
            </a:r>
            <a:r>
              <a:rPr lang="en-US" sz="1400" dirty="0"/>
              <a:t> Perspectives</a:t>
            </a:r>
            <a:br>
              <a:rPr lang="en-US" sz="1400" dirty="0"/>
            </a:br>
            <a:r>
              <a:rPr lang="en-US" sz="1400" dirty="0" err="1">
                <a:hlinkClick r:id="rId13"/>
              </a:rPr>
              <a:t>Mattew</a:t>
            </a:r>
            <a:r>
              <a:rPr lang="en-US" sz="1400" dirty="0">
                <a:hlinkClick r:id="rId13"/>
              </a:rPr>
              <a:t> Berman</a:t>
            </a:r>
            <a:r>
              <a:rPr lang="en-US" sz="1400" dirty="0"/>
              <a:t>: Programming and AI</a:t>
            </a:r>
            <a:br>
              <a:rPr lang="en-US" sz="1400" dirty="0"/>
            </a:br>
            <a:r>
              <a:rPr lang="en-US" sz="1400" dirty="0">
                <a:hlinkClick r:id="rId14"/>
              </a:rPr>
              <a:t>The AI Grid </a:t>
            </a:r>
            <a:r>
              <a:rPr lang="en-US" sz="1400" dirty="0"/>
              <a:t>(Good British AI News Site, Ph.D. Candidate)</a:t>
            </a:r>
            <a:br>
              <a:rPr lang="en-US" sz="1400" dirty="0"/>
            </a:br>
            <a:br>
              <a:rPr lang="en-US" sz="1400" dirty="0"/>
            </a:br>
            <a:r>
              <a:rPr lang="en-US" sz="1400" b="1" dirty="0"/>
              <a:t>Academic</a:t>
            </a:r>
            <a:br>
              <a:rPr lang="en-US" sz="1400" b="1" dirty="0"/>
            </a:br>
            <a:br>
              <a:rPr lang="en-US" sz="1400" b="1" dirty="0"/>
            </a:br>
            <a:r>
              <a:rPr lang="en-US" sz="1400" dirty="0">
                <a:hlinkClick r:id="rId15"/>
              </a:rPr>
              <a:t>ResearchGate</a:t>
            </a:r>
            <a:r>
              <a:rPr lang="en-US" sz="1400" dirty="0"/>
              <a:t>, </a:t>
            </a:r>
            <a:r>
              <a:rPr lang="en-US" sz="1400" dirty="0">
                <a:hlinkClick r:id="rId16"/>
              </a:rPr>
              <a:t>Dr Raymond Uzwyshyn, </a:t>
            </a:r>
            <a:r>
              <a:rPr lang="en-US" sz="1400" dirty="0"/>
              <a:t> Papers, Presentations, Projects</a:t>
            </a:r>
            <a:br>
              <a:rPr lang="en-US" sz="1400" dirty="0"/>
            </a:br>
            <a:r>
              <a:rPr lang="en-US" sz="1400" dirty="0">
                <a:hlinkClick r:id="rId17"/>
              </a:rPr>
              <a:t>Dr. Alan Thompson</a:t>
            </a:r>
            <a:r>
              <a:rPr lang="en-US" sz="1400" dirty="0"/>
              <a:t>: Human/AI Benchmarking</a:t>
            </a:r>
            <a:br>
              <a:rPr lang="en-US" sz="1400" dirty="0"/>
            </a:br>
            <a:r>
              <a:rPr lang="en-US" sz="1400" dirty="0">
                <a:hlinkClick r:id="rId18"/>
              </a:rPr>
              <a:t>Two Minute Papers</a:t>
            </a:r>
            <a:r>
              <a:rPr lang="en-US" sz="1400" dirty="0"/>
              <a:t>, </a:t>
            </a:r>
            <a:r>
              <a:rPr lang="en-US" sz="1400" dirty="0">
                <a:hlinkClick r:id="rId19"/>
              </a:rPr>
              <a:t>Dr. </a:t>
            </a:r>
            <a:r>
              <a:rPr lang="en-US" sz="1400" dirty="0" err="1">
                <a:hlinkClick r:id="rId19"/>
              </a:rPr>
              <a:t>Karoly</a:t>
            </a:r>
            <a:r>
              <a:rPr lang="en-US" sz="1400" dirty="0">
                <a:hlinkClick r:id="rId19"/>
              </a:rPr>
              <a:t> </a:t>
            </a:r>
            <a:r>
              <a:rPr lang="en-US" sz="1400" dirty="0" err="1">
                <a:hlinkClick r:id="rId19"/>
              </a:rPr>
              <a:t>Zsolnai</a:t>
            </a:r>
            <a:r>
              <a:rPr lang="en-US" sz="1400" dirty="0">
                <a:hlinkClick r:id="rId19"/>
              </a:rPr>
              <a:t>-Feher</a:t>
            </a:r>
            <a:br>
              <a:rPr lang="en-US" sz="1400" dirty="0"/>
            </a:br>
            <a:endParaRPr lang="en-US" sz="1400" dirty="0"/>
          </a:p>
          <a:p>
            <a:pPr marL="0" indent="0">
              <a:buFont typeface="Arial" panose="020B0604020202020204" pitchFamily="34" charset="0"/>
              <a:buNone/>
            </a:pPr>
            <a:endParaRPr lang="en-US" sz="1400" b="1" dirty="0"/>
          </a:p>
          <a:p>
            <a:pPr marL="0" indent="0">
              <a:buFont typeface="Arial" panose="020B0604020202020204" pitchFamily="34" charset="0"/>
              <a:buNone/>
            </a:pPr>
            <a:r>
              <a:rPr lang="en-US" sz="1400" b="1" dirty="0"/>
              <a:t>Presentation</a:t>
            </a:r>
            <a:br>
              <a:rPr lang="en-US" sz="1400" b="1" dirty="0"/>
            </a:br>
            <a:br>
              <a:rPr lang="en-US" sz="1400" dirty="0">
                <a:hlinkClick r:id="rId15"/>
              </a:rPr>
            </a:br>
            <a:r>
              <a:rPr lang="en-US" sz="1400" dirty="0">
                <a:hlinkClick r:id="rId15"/>
              </a:rPr>
              <a:t>https://www.researchgate.net/profile/Raymond-Uzwyshyn/research</a:t>
            </a:r>
            <a:endParaRPr lang="en-US" sz="1400" dirty="0"/>
          </a:p>
          <a:p>
            <a:pPr marL="0" indent="0">
              <a:buFont typeface="Arial" panose="020B0604020202020204" pitchFamily="34" charset="0"/>
              <a:buNone/>
            </a:pPr>
            <a:r>
              <a:rPr lang="en-US" sz="1400" dirty="0"/>
              <a:t>                                                  </a:t>
            </a:r>
          </a:p>
        </p:txBody>
      </p:sp>
    </p:spTree>
    <p:extLst>
      <p:ext uri="{BB962C8B-B14F-4D97-AF65-F5344CB8AC3E}">
        <p14:creationId xmlns:p14="http://schemas.microsoft.com/office/powerpoint/2010/main" val="1340512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9813F-21F5-726C-33D2-209106BED4DC}"/>
              </a:ext>
            </a:extLst>
          </p:cNvPr>
          <p:cNvSpPr>
            <a:spLocks noGrp="1"/>
          </p:cNvSpPr>
          <p:nvPr>
            <p:ph type="title"/>
          </p:nvPr>
        </p:nvSpPr>
        <p:spPr>
          <a:xfrm>
            <a:off x="838199" y="165833"/>
            <a:ext cx="5920409" cy="654783"/>
          </a:xfrm>
        </p:spPr>
        <p:txBody>
          <a:bodyPr>
            <a:normAutofit/>
          </a:bodyPr>
          <a:lstStyle/>
          <a:p>
            <a:r>
              <a:rPr lang="en-US" sz="1600" b="1" dirty="0"/>
              <a:t>Select Scholarly/Academic References and Further Resources</a:t>
            </a:r>
          </a:p>
        </p:txBody>
      </p:sp>
      <p:sp>
        <p:nvSpPr>
          <p:cNvPr id="3" name="Content Placeholder 2">
            <a:extLst>
              <a:ext uri="{FF2B5EF4-FFF2-40B4-BE49-F238E27FC236}">
                <a16:creationId xmlns:a16="http://schemas.microsoft.com/office/drawing/2014/main" id="{ED6D0BB9-7714-FFDB-B462-B4702CD77E77}"/>
              </a:ext>
            </a:extLst>
          </p:cNvPr>
          <p:cNvSpPr>
            <a:spLocks noGrp="1"/>
          </p:cNvSpPr>
          <p:nvPr>
            <p:ph idx="1"/>
          </p:nvPr>
        </p:nvSpPr>
        <p:spPr>
          <a:xfrm>
            <a:off x="768074" y="931934"/>
            <a:ext cx="7978361" cy="5838092"/>
          </a:xfrm>
        </p:spPr>
        <p:txBody>
          <a:bodyPr>
            <a:normAutofit fontScale="25000" lnSpcReduction="20000"/>
          </a:bodyPr>
          <a:lstStyle/>
          <a:p>
            <a:pPr marL="0" marR="0" indent="0" algn="l">
              <a:spcBef>
                <a:spcPts val="0"/>
              </a:spcBef>
              <a:spcAft>
                <a:spcPts val="0"/>
              </a:spcAft>
              <a:buNone/>
            </a:pPr>
            <a:r>
              <a:rPr lang="en-GB" sz="4000" i="1" dirty="0">
                <a:effectLst/>
                <a:latin typeface="Verdana" panose="020B0604030504040204" pitchFamily="34" charset="0"/>
                <a:ea typeface="Verdana" panose="020B0604030504040204" pitchFamily="34" charset="0"/>
              </a:rPr>
              <a:t>Artificial Intelligence. Machine Learning. Neural Networks. Future Technology</a:t>
            </a:r>
            <a:r>
              <a:rPr lang="en-GB" sz="4000" dirty="0">
                <a:effectLst/>
                <a:latin typeface="Verdana" panose="020B0604030504040204" pitchFamily="34" charset="0"/>
                <a:ea typeface="Verdana" panose="020B0604030504040204" pitchFamily="34" charset="0"/>
              </a:rPr>
              <a:t>.  Bloomberg Businessweek Canada. 2022.  </a:t>
            </a:r>
            <a:r>
              <a:rPr lang="en-GB" sz="4000" u="sng" dirty="0">
                <a:solidFill>
                  <a:srgbClr val="0000FF"/>
                </a:solidFill>
                <a:effectLst/>
                <a:latin typeface="Verdana" panose="020B0604030504040204" pitchFamily="34" charset="0"/>
                <a:ea typeface="Verdana" panose="020B0604030504040204" pitchFamily="34" charset="0"/>
                <a:hlinkClick r:id="rId2"/>
              </a:rPr>
              <a:t>https://www.youtube.com/watch?v=ypVHymY715M</a:t>
            </a:r>
            <a:endParaRPr lang="en-US" sz="4000" dirty="0">
              <a:effectLst/>
              <a:latin typeface="Verdana" panose="020B0604030504040204" pitchFamily="34" charset="0"/>
              <a:ea typeface="Verdana" panose="020B0604030504040204" pitchFamily="34" charset="0"/>
            </a:endParaRPr>
          </a:p>
          <a:p>
            <a:pPr marL="0" marR="0" indent="0" algn="l">
              <a:spcBef>
                <a:spcPts val="0"/>
              </a:spcBef>
              <a:spcAft>
                <a:spcPts val="0"/>
              </a:spcAft>
              <a:buNone/>
            </a:pPr>
            <a:endParaRPr lang="en-US" sz="4000" dirty="0">
              <a:effectLst/>
              <a:latin typeface="Verdana" panose="020B0604030504040204" pitchFamily="34" charset="0"/>
              <a:ea typeface="Verdana" panose="020B0604030504040204" pitchFamily="34" charset="0"/>
            </a:endParaRPr>
          </a:p>
          <a:p>
            <a:pPr marL="0" marR="0" indent="0" algn="l">
              <a:spcBef>
                <a:spcPts val="0"/>
              </a:spcBef>
              <a:spcAft>
                <a:spcPts val="0"/>
              </a:spcAft>
              <a:buNone/>
            </a:pPr>
            <a:endParaRPr lang="en-US" sz="4000" dirty="0">
              <a:effectLst/>
              <a:latin typeface="Verdana" panose="020B0604030504040204" pitchFamily="34" charset="0"/>
              <a:ea typeface="Verdana" panose="020B0604030504040204" pitchFamily="34" charset="0"/>
            </a:endParaRPr>
          </a:p>
          <a:p>
            <a:pPr marL="0" marR="0" indent="0" algn="l">
              <a:spcBef>
                <a:spcPts val="0"/>
              </a:spcBef>
              <a:spcAft>
                <a:spcPts val="0"/>
              </a:spcAft>
              <a:buNone/>
            </a:pPr>
            <a:r>
              <a:rPr lang="en-GB" sz="4000" dirty="0">
                <a:effectLst/>
                <a:latin typeface="Verdana" panose="020B0604030504040204" pitchFamily="34" charset="0"/>
                <a:ea typeface="Verdana" panose="020B0604030504040204" pitchFamily="34" charset="0"/>
              </a:rPr>
              <a:t>ColdFusion (2018).  </a:t>
            </a:r>
            <a:r>
              <a:rPr lang="en-GB" sz="4000" i="1" dirty="0">
                <a:effectLst/>
                <a:latin typeface="Verdana" panose="020B0604030504040204" pitchFamily="34" charset="0"/>
                <a:ea typeface="Verdana" panose="020B0604030504040204" pitchFamily="34" charset="0"/>
              </a:rPr>
              <a:t>Why Deep Learning Now? </a:t>
            </a:r>
            <a:r>
              <a:rPr lang="en-GB" sz="4000" dirty="0">
                <a:effectLst/>
                <a:latin typeface="Verdana" panose="020B0604030504040204" pitchFamily="34" charset="0"/>
                <a:ea typeface="Verdana" panose="020B0604030504040204" pitchFamily="34" charset="0"/>
              </a:rPr>
              <a:t>(Documentary Overview).  </a:t>
            </a:r>
            <a:r>
              <a:rPr lang="en-GB" sz="4000" u="sng" dirty="0">
                <a:solidFill>
                  <a:srgbClr val="0000FF"/>
                </a:solidFill>
                <a:effectLst/>
                <a:latin typeface="Verdana" panose="020B0604030504040204" pitchFamily="34" charset="0"/>
                <a:ea typeface="Verdana" panose="020B0604030504040204" pitchFamily="34" charset="0"/>
                <a:hlinkClick r:id="rId3"/>
              </a:rPr>
              <a:t>https://www.youtube.com/watch?v=b3IyDNB_ciI</a:t>
            </a:r>
            <a:r>
              <a:rPr lang="en-GB" sz="4000" dirty="0">
                <a:effectLst/>
                <a:latin typeface="Verdana" panose="020B0604030504040204" pitchFamily="34" charset="0"/>
                <a:ea typeface="Verdana" panose="020B0604030504040204" pitchFamily="34" charset="0"/>
              </a:rPr>
              <a:t> </a:t>
            </a:r>
            <a:br>
              <a:rPr lang="en-GB" sz="4000" dirty="0">
                <a:effectLst/>
                <a:latin typeface="Verdana" panose="020B0604030504040204" pitchFamily="34" charset="0"/>
                <a:ea typeface="Verdana" panose="020B0604030504040204" pitchFamily="34" charset="0"/>
              </a:rPr>
            </a:br>
            <a:br>
              <a:rPr lang="en-GB" sz="4000" dirty="0">
                <a:effectLst/>
                <a:latin typeface="Verdana" panose="020B0604030504040204" pitchFamily="34" charset="0"/>
                <a:ea typeface="Verdana" panose="020B0604030504040204" pitchFamily="34" charset="0"/>
              </a:rPr>
            </a:br>
            <a:r>
              <a:rPr lang="en-GB" sz="4000" dirty="0" err="1">
                <a:effectLst/>
                <a:latin typeface="Verdana" panose="020B0604030504040204" pitchFamily="34" charset="0"/>
                <a:ea typeface="Verdana" panose="020B0604030504040204" pitchFamily="34" charset="0"/>
              </a:rPr>
              <a:t>Echle</a:t>
            </a:r>
            <a:r>
              <a:rPr lang="en-GB" sz="4000" dirty="0">
                <a:effectLst/>
                <a:latin typeface="Verdana" panose="020B0604030504040204" pitchFamily="34" charset="0"/>
                <a:ea typeface="Verdana" panose="020B0604030504040204" pitchFamily="34" charset="0"/>
              </a:rPr>
              <a:t> et al.  Deep Learning in Cancer Pathology: A New Generation of Clinical Biomarkers.   </a:t>
            </a:r>
            <a:r>
              <a:rPr lang="en-GB" sz="4000" i="1" dirty="0">
                <a:effectLst/>
                <a:latin typeface="Verdana" panose="020B0604030504040204" pitchFamily="34" charset="0"/>
                <a:ea typeface="Verdana" panose="020B0604030504040204" pitchFamily="34" charset="0"/>
              </a:rPr>
              <a:t>British Journal of Cancer</a:t>
            </a:r>
            <a:r>
              <a:rPr lang="en-GB" sz="4000" dirty="0">
                <a:effectLst/>
                <a:latin typeface="Verdana" panose="020B0604030504040204" pitchFamily="34" charset="0"/>
                <a:ea typeface="Verdana" panose="020B0604030504040204" pitchFamily="34" charset="0"/>
              </a:rPr>
              <a:t>.  November 2020.  https://www.nature.com/articles/s41416-020-01122-x</a:t>
            </a:r>
            <a:endParaRPr lang="en-US" sz="4000" dirty="0">
              <a:effectLst/>
              <a:latin typeface="Verdana" panose="020B0604030504040204" pitchFamily="34" charset="0"/>
              <a:ea typeface="Verdana" panose="020B0604030504040204" pitchFamily="34" charset="0"/>
            </a:endParaRPr>
          </a:p>
          <a:p>
            <a:pPr marL="0" marR="0" indent="0" algn="l">
              <a:spcBef>
                <a:spcPts val="0"/>
              </a:spcBef>
              <a:spcAft>
                <a:spcPts val="0"/>
              </a:spcAft>
              <a:buNone/>
            </a:pPr>
            <a:br>
              <a:rPr lang="en-GB" sz="4000" dirty="0">
                <a:effectLst/>
                <a:latin typeface="Verdana" panose="020B0604030504040204" pitchFamily="34" charset="0"/>
                <a:ea typeface="Verdana" panose="020B0604030504040204" pitchFamily="34" charset="0"/>
              </a:rPr>
            </a:br>
            <a:r>
              <a:rPr lang="en-GB" sz="4000" dirty="0" err="1">
                <a:effectLst/>
                <a:latin typeface="Verdana" panose="020B0604030504040204" pitchFamily="34" charset="0"/>
                <a:ea typeface="Verdana" panose="020B0604030504040204" pitchFamily="34" charset="0"/>
              </a:rPr>
              <a:t>Esteva</a:t>
            </a:r>
            <a:r>
              <a:rPr lang="en-GB" sz="4000" dirty="0">
                <a:effectLst/>
                <a:latin typeface="Verdana" panose="020B0604030504040204" pitchFamily="34" charset="0"/>
                <a:ea typeface="Verdana" panose="020B0604030504040204" pitchFamily="34" charset="0"/>
              </a:rPr>
              <a:t>, A, </a:t>
            </a:r>
            <a:r>
              <a:rPr lang="en-GB" sz="4000" dirty="0" err="1">
                <a:effectLst/>
                <a:latin typeface="Verdana" panose="020B0604030504040204" pitchFamily="34" charset="0"/>
                <a:ea typeface="Verdana" panose="020B0604030504040204" pitchFamily="34" charset="0"/>
              </a:rPr>
              <a:t>Thrun</a:t>
            </a:r>
            <a:r>
              <a:rPr lang="en-GB" sz="4000" dirty="0">
                <a:effectLst/>
                <a:latin typeface="Verdana" panose="020B0604030504040204" pitchFamily="34" charset="0"/>
                <a:ea typeface="Verdana" panose="020B0604030504040204" pitchFamily="34" charset="0"/>
              </a:rPr>
              <a:t>, S. et al.  Dermatologist-level Classification of Skin Cancer with Deep Neural Networks. </a:t>
            </a:r>
            <a:r>
              <a:rPr lang="en-GB" sz="4000" i="1" dirty="0">
                <a:effectLst/>
                <a:latin typeface="Verdana" panose="020B0604030504040204" pitchFamily="34" charset="0"/>
                <a:ea typeface="Verdana" panose="020B0604030504040204" pitchFamily="34" charset="0"/>
              </a:rPr>
              <a:t>Nature</a:t>
            </a:r>
            <a:r>
              <a:rPr lang="en-GB" sz="4000" dirty="0">
                <a:effectLst/>
                <a:latin typeface="Verdana" panose="020B0604030504040204" pitchFamily="34" charset="0"/>
                <a:ea typeface="Verdana" panose="020B0604030504040204" pitchFamily="34" charset="0"/>
              </a:rPr>
              <a:t>, Volume 542 (February 2, 2017).  pp. 115-119. doi:10.1038/nature21056</a:t>
            </a:r>
            <a:br>
              <a:rPr lang="en-GB" sz="4000" dirty="0">
                <a:effectLst/>
                <a:latin typeface="Verdana" panose="020B0604030504040204" pitchFamily="34" charset="0"/>
                <a:ea typeface="Verdana" panose="020B0604030504040204" pitchFamily="34" charset="0"/>
              </a:rPr>
            </a:br>
            <a:br>
              <a:rPr lang="en-GB" sz="4000" dirty="0">
                <a:effectLst/>
                <a:latin typeface="Verdana" panose="020B0604030504040204" pitchFamily="34" charset="0"/>
                <a:ea typeface="Verdana" panose="020B0604030504040204" pitchFamily="34" charset="0"/>
              </a:rPr>
            </a:br>
            <a:r>
              <a:rPr lang="en-GB" sz="4000" dirty="0" err="1">
                <a:effectLst/>
                <a:latin typeface="Verdana" panose="020B0604030504040204" pitchFamily="34" charset="0"/>
                <a:ea typeface="Verdana" panose="020B0604030504040204" pitchFamily="34" charset="0"/>
              </a:rPr>
              <a:t>Fridman</a:t>
            </a:r>
            <a:r>
              <a:rPr lang="en-GB" sz="4000" dirty="0">
                <a:effectLst/>
                <a:latin typeface="Verdana" panose="020B0604030504040204" pitchFamily="34" charset="0"/>
                <a:ea typeface="Verdana" panose="020B0604030504040204" pitchFamily="34" charset="0"/>
              </a:rPr>
              <a:t>, Lev.  </a:t>
            </a:r>
            <a:r>
              <a:rPr lang="en-GB" sz="4000" i="1" dirty="0">
                <a:effectLst/>
                <a:latin typeface="Verdana" panose="020B0604030504040204" pitchFamily="34" charset="0"/>
                <a:ea typeface="Verdana" panose="020B0604030504040204" pitchFamily="34" charset="0"/>
              </a:rPr>
              <a:t>MIT Deep Learning and Artificial Intelligence Lectures</a:t>
            </a:r>
            <a:r>
              <a:rPr lang="en-GB" sz="4000" dirty="0">
                <a:effectLst/>
                <a:latin typeface="Verdana" panose="020B0604030504040204" pitchFamily="34" charset="0"/>
                <a:ea typeface="Verdana" panose="020B0604030504040204" pitchFamily="34" charset="0"/>
              </a:rPr>
              <a:t>.  </a:t>
            </a:r>
            <a:r>
              <a:rPr lang="en-GB" sz="4000" u="sng" dirty="0">
                <a:solidFill>
                  <a:srgbClr val="0000FF"/>
                </a:solidFill>
                <a:effectLst/>
                <a:latin typeface="Verdana" panose="020B0604030504040204" pitchFamily="34" charset="0"/>
                <a:ea typeface="Verdana" panose="020B0604030504040204" pitchFamily="34" charset="0"/>
                <a:hlinkClick r:id="rId4"/>
              </a:rPr>
              <a:t>https://deeplearning.mit.edu/</a:t>
            </a:r>
            <a:r>
              <a:rPr lang="en-GB" sz="4000" dirty="0">
                <a:effectLst/>
                <a:latin typeface="Verdana" panose="020B0604030504040204" pitchFamily="34" charset="0"/>
                <a:ea typeface="Verdana" panose="020B0604030504040204" pitchFamily="34" charset="0"/>
              </a:rPr>
              <a:t>  2022.</a:t>
            </a:r>
            <a:endParaRPr lang="en-US" sz="4000" dirty="0">
              <a:effectLst/>
              <a:latin typeface="Verdana" panose="020B0604030504040204" pitchFamily="34" charset="0"/>
              <a:ea typeface="Verdana" panose="020B0604030504040204" pitchFamily="34" charset="0"/>
            </a:endParaRPr>
          </a:p>
          <a:p>
            <a:pPr marL="0" marR="0" indent="0" algn="l">
              <a:spcBef>
                <a:spcPts val="0"/>
              </a:spcBef>
              <a:spcAft>
                <a:spcPts val="0"/>
              </a:spcAft>
            </a:pPr>
            <a:endParaRPr lang="en-US" sz="4000" dirty="0">
              <a:effectLst/>
              <a:latin typeface="Verdana" panose="020B0604030504040204" pitchFamily="34" charset="0"/>
              <a:ea typeface="Verdana" panose="020B0604030504040204" pitchFamily="34" charset="0"/>
            </a:endParaRPr>
          </a:p>
          <a:p>
            <a:pPr marL="0" marR="0" indent="0" algn="l">
              <a:spcBef>
                <a:spcPts val="0"/>
              </a:spcBef>
              <a:spcAft>
                <a:spcPts val="0"/>
              </a:spcAft>
              <a:buNone/>
            </a:pPr>
            <a:r>
              <a:rPr lang="en-GB" sz="4000" dirty="0">
                <a:effectLst/>
                <a:latin typeface="Verdana" panose="020B0604030504040204" pitchFamily="34" charset="0"/>
                <a:ea typeface="Verdana" panose="020B0604030504040204" pitchFamily="34" charset="0"/>
              </a:rPr>
              <a:t>Islam, A., Khan, D.  and Chowdhury, R.  2021.  </a:t>
            </a:r>
            <a:r>
              <a:rPr lang="en-GB" sz="4000" i="1" dirty="0">
                <a:effectLst/>
                <a:latin typeface="Verdana" panose="020B0604030504040204" pitchFamily="34" charset="0"/>
                <a:ea typeface="Verdana" panose="020B0604030504040204" pitchFamily="34" charset="0"/>
              </a:rPr>
              <a:t>An Efficient Deep Learning Approach to Detect Skin Cancer Undergraduate Thesis</a:t>
            </a:r>
            <a:r>
              <a:rPr lang="en-GB" sz="4000" dirty="0">
                <a:effectLst/>
                <a:latin typeface="Verdana" panose="020B0604030504040204" pitchFamily="34" charset="0"/>
                <a:ea typeface="Verdana" panose="020B0604030504040204" pitchFamily="34" charset="0"/>
              </a:rPr>
              <a:t>.  BRAC University </a:t>
            </a:r>
            <a:r>
              <a:rPr lang="en-GB" sz="4000" dirty="0" err="1">
                <a:effectLst/>
                <a:latin typeface="Verdana" panose="020B0604030504040204" pitchFamily="34" charset="0"/>
                <a:ea typeface="Verdana" panose="020B0604030504040204" pitchFamily="34" charset="0"/>
              </a:rPr>
              <a:t>DSpace</a:t>
            </a:r>
            <a:r>
              <a:rPr lang="en-GB" sz="4000" dirty="0">
                <a:effectLst/>
                <a:latin typeface="Verdana" panose="020B0604030504040204" pitchFamily="34" charset="0"/>
                <a:ea typeface="Verdana" panose="020B0604030504040204" pitchFamily="34" charset="0"/>
              </a:rPr>
              <a:t> Institutional Repository, 2021.  Available: http://dspace.bracu.ac.bd/xmlui/</a:t>
            </a:r>
            <a:br>
              <a:rPr lang="en-GB" sz="4000" dirty="0">
                <a:effectLst/>
                <a:latin typeface="Verdana" panose="020B0604030504040204" pitchFamily="34" charset="0"/>
                <a:ea typeface="Verdana" panose="020B0604030504040204" pitchFamily="34" charset="0"/>
              </a:rPr>
            </a:br>
            <a:r>
              <a:rPr lang="en-GB" sz="4000" dirty="0">
                <a:effectLst/>
                <a:latin typeface="Verdana" panose="020B0604030504040204" pitchFamily="34" charset="0"/>
                <a:ea typeface="Verdana" panose="020B0604030504040204" pitchFamily="34" charset="0"/>
              </a:rPr>
              <a:t>handle/10361/15932</a:t>
            </a:r>
            <a:endParaRPr lang="en-US" sz="4000" dirty="0">
              <a:effectLst/>
              <a:latin typeface="Verdana" panose="020B0604030504040204" pitchFamily="34" charset="0"/>
              <a:ea typeface="Verdana" panose="020B0604030504040204" pitchFamily="34" charset="0"/>
            </a:endParaRPr>
          </a:p>
          <a:p>
            <a:pPr marL="0" marR="0" indent="0" algn="l">
              <a:spcBef>
                <a:spcPts val="0"/>
              </a:spcBef>
              <a:spcAft>
                <a:spcPts val="0"/>
              </a:spcAft>
              <a:buNone/>
            </a:pPr>
            <a:r>
              <a:rPr lang="en-GB" sz="4000" dirty="0">
                <a:effectLst/>
                <a:latin typeface="Verdana" panose="020B0604030504040204" pitchFamily="34" charset="0"/>
                <a:ea typeface="Verdana" panose="020B0604030504040204" pitchFamily="34" charset="0"/>
              </a:rPr>
              <a:t> </a:t>
            </a:r>
            <a:endParaRPr lang="en-US" sz="4000" dirty="0">
              <a:effectLst/>
              <a:latin typeface="Verdana" panose="020B0604030504040204" pitchFamily="34" charset="0"/>
              <a:ea typeface="Verdana" panose="020B0604030504040204" pitchFamily="34" charset="0"/>
            </a:endParaRPr>
          </a:p>
          <a:p>
            <a:pPr marL="0" marR="0" indent="0" algn="l">
              <a:spcBef>
                <a:spcPts val="0"/>
              </a:spcBef>
              <a:spcAft>
                <a:spcPts val="0"/>
              </a:spcAft>
              <a:buNone/>
            </a:pPr>
            <a:r>
              <a:rPr lang="en-US" sz="4000" dirty="0">
                <a:effectLst/>
                <a:latin typeface="Verdana" panose="020B0604030504040204" pitchFamily="34" charset="0"/>
                <a:ea typeface="Verdana" panose="020B0604030504040204" pitchFamily="34" charset="0"/>
              </a:rPr>
              <a:t>Kleinveldt, Lynn.  Smarter high education learning environments through AI: What this means for academic libraries. </a:t>
            </a:r>
            <a:r>
              <a:rPr lang="en-US" sz="4000" i="1" dirty="0">
                <a:effectLst/>
                <a:latin typeface="Verdana" panose="020B0604030504040204" pitchFamily="34" charset="0"/>
                <a:ea typeface="Verdana" panose="020B0604030504040204" pitchFamily="34" charset="0"/>
              </a:rPr>
              <a:t>Trends and Issues in Library Technology: Special Issue on AI</a:t>
            </a:r>
            <a:r>
              <a:rPr lang="en-US" sz="4000" dirty="0">
                <a:effectLst/>
                <a:latin typeface="Verdana" panose="020B0604030504040204" pitchFamily="34" charset="0"/>
                <a:ea typeface="Verdana" panose="020B0604030504040204" pitchFamily="34" charset="0"/>
              </a:rPr>
              <a:t>: June 2022.  pp.  12-15. </a:t>
            </a:r>
            <a:r>
              <a:rPr lang="en-US" sz="4000" u="sng" dirty="0">
                <a:solidFill>
                  <a:srgbClr val="0000FF"/>
                </a:solidFill>
                <a:effectLst/>
                <a:latin typeface="Verdana" panose="020B0604030504040204" pitchFamily="34" charset="0"/>
                <a:ea typeface="Verdana" panose="020B0604030504040204" pitchFamily="34" charset="0"/>
                <a:hlinkClick r:id="rId5"/>
              </a:rPr>
              <a:t>https://repository.ifla.org/handle/123456789/1940</a:t>
            </a:r>
            <a:r>
              <a:rPr lang="en-US" sz="4000" dirty="0">
                <a:effectLst/>
                <a:latin typeface="Verdana" panose="020B0604030504040204" pitchFamily="34" charset="0"/>
                <a:ea typeface="Verdana" panose="020B0604030504040204" pitchFamily="34" charset="0"/>
              </a:rPr>
              <a:t> </a:t>
            </a:r>
            <a:br>
              <a:rPr lang="en-US" sz="4000" dirty="0">
                <a:effectLst/>
                <a:latin typeface="Verdana" panose="020B0604030504040204" pitchFamily="34" charset="0"/>
                <a:ea typeface="Verdana" panose="020B0604030504040204" pitchFamily="34" charset="0"/>
              </a:rPr>
            </a:br>
            <a:r>
              <a:rPr lang="en-US" sz="4000" dirty="0">
                <a:effectLst/>
                <a:latin typeface="Verdana" panose="020B0604030504040204" pitchFamily="34" charset="0"/>
                <a:ea typeface="Verdana" panose="020B0604030504040204" pitchFamily="34" charset="0"/>
              </a:rPr>
              <a:t> </a:t>
            </a:r>
            <a:br>
              <a:rPr lang="en-GB" sz="4000" dirty="0">
                <a:effectLst/>
                <a:latin typeface="Verdana" panose="020B0604030504040204" pitchFamily="34" charset="0"/>
                <a:ea typeface="Verdana" panose="020B0604030504040204" pitchFamily="34" charset="0"/>
              </a:rPr>
            </a:br>
            <a:endParaRPr lang="en-US" sz="4000" dirty="0">
              <a:effectLst/>
              <a:latin typeface="Verdana" panose="020B0604030504040204" pitchFamily="34" charset="0"/>
              <a:ea typeface="Verdana" panose="020B0604030504040204" pitchFamily="34" charset="0"/>
            </a:endParaRPr>
          </a:p>
          <a:p>
            <a:pPr marL="0" marR="0" indent="0" algn="l">
              <a:spcBef>
                <a:spcPts val="0"/>
              </a:spcBef>
              <a:spcAft>
                <a:spcPts val="0"/>
              </a:spcAft>
              <a:buNone/>
            </a:pPr>
            <a:r>
              <a:rPr lang="en-GB" sz="4000" dirty="0">
                <a:effectLst/>
                <a:latin typeface="Verdana" panose="020B0604030504040204" pitchFamily="34" charset="0"/>
                <a:ea typeface="Verdana" panose="020B0604030504040204" pitchFamily="34" charset="0"/>
              </a:rPr>
              <a:t>Mitchell, Tom. 2022 </a:t>
            </a:r>
            <a:r>
              <a:rPr lang="en-GB" sz="4000" i="1" dirty="0">
                <a:effectLst/>
                <a:latin typeface="Verdana" panose="020B0604030504040204" pitchFamily="34" charset="0"/>
                <a:ea typeface="Verdana" panose="020B0604030504040204" pitchFamily="34" charset="0"/>
              </a:rPr>
              <a:t>Where on Earth is AI Headed?</a:t>
            </a:r>
            <a:r>
              <a:rPr lang="en-GB" sz="4000" dirty="0">
                <a:effectLst/>
                <a:latin typeface="Verdana" panose="020B0604030504040204" pitchFamily="34" charset="0"/>
                <a:ea typeface="Verdana" panose="020B0604030504040204" pitchFamily="34" charset="0"/>
              </a:rPr>
              <a:t>  Carnegie Mellon. </a:t>
            </a:r>
            <a:r>
              <a:rPr lang="en-GB" sz="4000" u="sng" dirty="0">
                <a:solidFill>
                  <a:srgbClr val="0000FF"/>
                </a:solidFill>
                <a:effectLst/>
                <a:latin typeface="Verdana" panose="020B0604030504040204" pitchFamily="34" charset="0"/>
                <a:ea typeface="Verdana" panose="020B0604030504040204" pitchFamily="34" charset="0"/>
                <a:hlinkClick r:id="rId6"/>
              </a:rPr>
              <a:t>https://www.youtube.com/watch?v=ij9vqTb8Rjc</a:t>
            </a:r>
            <a:r>
              <a:rPr lang="en-GB" sz="4000" dirty="0">
                <a:effectLst/>
                <a:latin typeface="Verdana" panose="020B0604030504040204" pitchFamily="34" charset="0"/>
                <a:ea typeface="Verdana" panose="020B0604030504040204" pitchFamily="34" charset="0"/>
              </a:rPr>
              <a:t> </a:t>
            </a:r>
            <a:endParaRPr lang="en-US" sz="4000" dirty="0">
              <a:effectLst/>
              <a:latin typeface="Verdana" panose="020B0604030504040204" pitchFamily="34" charset="0"/>
              <a:ea typeface="Verdana" panose="020B0604030504040204" pitchFamily="34" charset="0"/>
            </a:endParaRPr>
          </a:p>
          <a:p>
            <a:pPr marL="0" marR="0" indent="0" algn="l">
              <a:spcBef>
                <a:spcPts val="0"/>
              </a:spcBef>
              <a:spcAft>
                <a:spcPts val="0"/>
              </a:spcAft>
              <a:buNone/>
            </a:pPr>
            <a:r>
              <a:rPr lang="en-GB" sz="4000" dirty="0">
                <a:effectLst/>
                <a:latin typeface="Verdana" panose="020B0604030504040204" pitchFamily="34" charset="0"/>
                <a:ea typeface="Verdana" panose="020B0604030504040204" pitchFamily="34" charset="0"/>
              </a:rPr>
              <a:t> </a:t>
            </a:r>
            <a:br>
              <a:rPr lang="en-GB" sz="4000" dirty="0">
                <a:effectLst/>
                <a:latin typeface="Verdana" panose="020B0604030504040204" pitchFamily="34" charset="0"/>
                <a:ea typeface="Verdana" panose="020B0604030504040204" pitchFamily="34" charset="0"/>
              </a:rPr>
            </a:br>
            <a:br>
              <a:rPr lang="en-GB" sz="4000" dirty="0">
                <a:effectLst/>
                <a:latin typeface="Verdana" panose="020B0604030504040204" pitchFamily="34" charset="0"/>
                <a:ea typeface="Verdana" panose="020B0604030504040204" pitchFamily="34" charset="0"/>
              </a:rPr>
            </a:br>
            <a:r>
              <a:rPr lang="en-GB" sz="4000" dirty="0">
                <a:effectLst/>
                <a:latin typeface="Verdana" panose="020B0604030504040204" pitchFamily="34" charset="0"/>
                <a:ea typeface="Verdana" panose="020B0604030504040204" pitchFamily="34" charset="0"/>
              </a:rPr>
              <a:t>Texas Data Repository 2022.  </a:t>
            </a:r>
            <a:r>
              <a:rPr lang="en-GB" sz="4000" u="sng" dirty="0">
                <a:solidFill>
                  <a:srgbClr val="0000FF"/>
                </a:solidFill>
                <a:effectLst/>
                <a:latin typeface="Verdana" panose="020B0604030504040204" pitchFamily="34" charset="0"/>
                <a:ea typeface="Verdana" panose="020B0604030504040204" pitchFamily="34" charset="0"/>
                <a:hlinkClick r:id="rId7"/>
              </a:rPr>
              <a:t>https://dataverse.tdl.org/</a:t>
            </a:r>
            <a:r>
              <a:rPr lang="en-GB" sz="4000" dirty="0">
                <a:effectLst/>
                <a:latin typeface="Verdana" panose="020B0604030504040204" pitchFamily="34" charset="0"/>
                <a:ea typeface="Verdana" panose="020B0604030504040204" pitchFamily="34" charset="0"/>
              </a:rPr>
              <a:t> </a:t>
            </a:r>
            <a:endParaRPr lang="en-US" sz="4000" dirty="0">
              <a:effectLst/>
              <a:latin typeface="Verdana" panose="020B0604030504040204" pitchFamily="34" charset="0"/>
              <a:ea typeface="Verdana" panose="020B0604030504040204" pitchFamily="34" charset="0"/>
            </a:endParaRPr>
          </a:p>
          <a:p>
            <a:pPr marL="0" marR="0" indent="0" algn="l">
              <a:spcBef>
                <a:spcPts val="0"/>
              </a:spcBef>
              <a:spcAft>
                <a:spcPts val="0"/>
              </a:spcAft>
              <a:buNone/>
            </a:pPr>
            <a:r>
              <a:rPr lang="en-GB" sz="4000" dirty="0">
                <a:effectLst/>
                <a:latin typeface="Verdana" panose="020B0604030504040204" pitchFamily="34" charset="0"/>
                <a:ea typeface="Verdana" panose="020B0604030504040204" pitchFamily="34" charset="0"/>
              </a:rPr>
              <a:t> </a:t>
            </a:r>
            <a:endParaRPr lang="en-US" sz="4000" dirty="0">
              <a:effectLst/>
              <a:latin typeface="Verdana" panose="020B0604030504040204" pitchFamily="34" charset="0"/>
              <a:ea typeface="Verdana" panose="020B0604030504040204" pitchFamily="34" charset="0"/>
            </a:endParaRPr>
          </a:p>
          <a:p>
            <a:pPr marL="0" marR="0" indent="0" algn="l">
              <a:spcBef>
                <a:spcPts val="0"/>
              </a:spcBef>
              <a:spcAft>
                <a:spcPts val="0"/>
              </a:spcAft>
              <a:buNone/>
            </a:pPr>
            <a:r>
              <a:rPr lang="en-GB" sz="4000" i="1" dirty="0" err="1">
                <a:effectLst/>
                <a:latin typeface="Verdana" panose="020B0604030504040204" pitchFamily="34" charset="0"/>
                <a:ea typeface="Verdana" panose="020B0604030504040204" pitchFamily="34" charset="0"/>
              </a:rPr>
              <a:t>Tschandl</a:t>
            </a:r>
            <a:r>
              <a:rPr lang="en-GB" sz="4000" i="1" dirty="0">
                <a:effectLst/>
                <a:latin typeface="Verdana" panose="020B0604030504040204" pitchFamily="34" charset="0"/>
                <a:ea typeface="Verdana" panose="020B0604030504040204" pitchFamily="34" charset="0"/>
              </a:rPr>
              <a:t>, Phillip et al.   Human-computer Collaboration for Skin Cancer Recognition. Nature</a:t>
            </a:r>
            <a:r>
              <a:rPr lang="en-GB" sz="4000" dirty="0">
                <a:effectLst/>
                <a:latin typeface="Verdana" panose="020B0604030504040204" pitchFamily="34" charset="0"/>
                <a:ea typeface="Verdana" panose="020B0604030504040204" pitchFamily="34" charset="0"/>
              </a:rPr>
              <a:t> Medicine, 22 June 2020, 1229-1234.  See: </a:t>
            </a:r>
            <a:r>
              <a:rPr lang="en-GB" sz="4000" u="sng" dirty="0">
                <a:solidFill>
                  <a:srgbClr val="0000FF"/>
                </a:solidFill>
                <a:effectLst/>
                <a:latin typeface="Verdana" panose="020B0604030504040204" pitchFamily="34" charset="0"/>
                <a:ea typeface="Verdana" panose="020B0604030504040204" pitchFamily="34" charset="0"/>
                <a:hlinkClick r:id="rId8"/>
              </a:rPr>
              <a:t>https://www.nature.com/articles/s41591-020-0942-0</a:t>
            </a:r>
            <a:r>
              <a:rPr lang="en-GB" sz="4000" dirty="0">
                <a:effectLst/>
                <a:latin typeface="Verdana" panose="020B0604030504040204" pitchFamily="34" charset="0"/>
                <a:ea typeface="Verdana" panose="020B0604030504040204" pitchFamily="34" charset="0"/>
              </a:rPr>
              <a:t>.</a:t>
            </a:r>
            <a:endParaRPr lang="en-US" sz="4000" dirty="0">
              <a:effectLst/>
              <a:latin typeface="Verdana" panose="020B0604030504040204" pitchFamily="34" charset="0"/>
              <a:ea typeface="Verdana" panose="020B0604030504040204" pitchFamily="34" charset="0"/>
            </a:endParaRPr>
          </a:p>
          <a:p>
            <a:pPr marL="0" marR="0" indent="0" algn="l">
              <a:spcBef>
                <a:spcPts val="0"/>
              </a:spcBef>
              <a:spcAft>
                <a:spcPts val="0"/>
              </a:spcAft>
              <a:buNone/>
            </a:pPr>
            <a:r>
              <a:rPr lang="en-GB" sz="4000" dirty="0">
                <a:effectLst/>
                <a:latin typeface="Verdana" panose="020B0604030504040204" pitchFamily="34" charset="0"/>
                <a:ea typeface="Verdana" panose="020B0604030504040204" pitchFamily="34" charset="0"/>
              </a:rPr>
              <a:t> </a:t>
            </a:r>
            <a:endParaRPr lang="en-US" sz="4000" dirty="0">
              <a:effectLst/>
              <a:latin typeface="Verdana" panose="020B0604030504040204" pitchFamily="34" charset="0"/>
              <a:ea typeface="Verdana" panose="020B0604030504040204" pitchFamily="34" charset="0"/>
            </a:endParaRPr>
          </a:p>
          <a:p>
            <a:pPr marL="0" marR="0" indent="0" algn="l">
              <a:spcBef>
                <a:spcPts val="0"/>
              </a:spcBef>
              <a:spcAft>
                <a:spcPts val="0"/>
              </a:spcAft>
              <a:buNone/>
            </a:pPr>
            <a:r>
              <a:rPr lang="en-GB" sz="4000" dirty="0">
                <a:effectLst/>
                <a:latin typeface="Verdana" panose="020B0604030504040204" pitchFamily="34" charset="0"/>
                <a:ea typeface="Verdana" panose="020B0604030504040204" pitchFamily="34" charset="0"/>
              </a:rPr>
              <a:t>Uzwyshyn, R. 2022. Online Research Data Repositories and Digital Scholarly Ecosystems: From Research Data and Datasets to Artificial Intelligence and Discovery.  IFLA WLIC 2022. Dublin, Ireland.  DOI: 10.13140/RG.2.2.12354.86728 </a:t>
            </a:r>
            <a:br>
              <a:rPr lang="en-GB" sz="4000" dirty="0">
                <a:effectLst/>
                <a:latin typeface="Verdana" panose="020B0604030504040204" pitchFamily="34" charset="0"/>
                <a:ea typeface="Verdana" panose="020B0604030504040204" pitchFamily="34" charset="0"/>
              </a:rPr>
            </a:br>
            <a:br>
              <a:rPr lang="en-GB" sz="4000" dirty="0">
                <a:effectLst/>
                <a:latin typeface="Verdana" panose="020B0604030504040204" pitchFamily="34" charset="0"/>
                <a:ea typeface="Verdana" panose="020B0604030504040204" pitchFamily="34" charset="0"/>
              </a:rPr>
            </a:br>
            <a:r>
              <a:rPr lang="en-GB" sz="4000" dirty="0">
                <a:effectLst/>
                <a:latin typeface="Verdana" panose="020B0604030504040204" pitchFamily="34" charset="0"/>
                <a:ea typeface="Verdana" panose="020B0604030504040204" pitchFamily="34" charset="0"/>
              </a:rPr>
              <a:t>---. 2022.  Steps Towards Building Library AI Infrastructures: Research Data Repositories, Scholarly Research Ecosystems and AI Scaffolding.  </a:t>
            </a:r>
            <a:r>
              <a:rPr lang="en-GB" sz="4000" i="1" dirty="0">
                <a:effectLst/>
                <a:latin typeface="Verdana" panose="020B0604030504040204" pitchFamily="34" charset="0"/>
                <a:ea typeface="Verdana" panose="020B0604030504040204" pitchFamily="34" charset="0"/>
              </a:rPr>
              <a:t>New Horizons in Artificial Intelligence in Libraries </a:t>
            </a:r>
            <a:r>
              <a:rPr lang="en-GB" sz="4000" dirty="0">
                <a:effectLst/>
                <a:latin typeface="Verdana" panose="020B0604030504040204" pitchFamily="34" charset="0"/>
                <a:ea typeface="Verdana" panose="020B0604030504040204" pitchFamily="34" charset="0"/>
              </a:rPr>
              <a:t>(IFLA Satellite Conference), National University of Ireland, Galway, IR. DOI: 10.13140/RG.2.2.21120.30728</a:t>
            </a:r>
            <a:endParaRPr lang="en-US" sz="4000" dirty="0">
              <a:effectLst/>
              <a:latin typeface="Verdana" panose="020B0604030504040204" pitchFamily="34" charset="0"/>
              <a:ea typeface="Verdana" panose="020B0604030504040204" pitchFamily="34" charset="0"/>
            </a:endParaRPr>
          </a:p>
          <a:p>
            <a:pPr marL="0" marR="0" indent="0" algn="l">
              <a:spcBef>
                <a:spcPts val="0"/>
              </a:spcBef>
              <a:spcAft>
                <a:spcPts val="0"/>
              </a:spcAft>
              <a:buNone/>
            </a:pPr>
            <a:r>
              <a:rPr lang="en-GB" sz="4000" dirty="0">
                <a:effectLst/>
                <a:latin typeface="Verdana" panose="020B0604030504040204" pitchFamily="34" charset="0"/>
                <a:ea typeface="Verdana" panose="020B0604030504040204" pitchFamily="34" charset="0"/>
              </a:rPr>
              <a:t> </a:t>
            </a:r>
            <a:endParaRPr lang="en-US" sz="4000" dirty="0">
              <a:effectLst/>
              <a:latin typeface="Verdana" panose="020B0604030504040204" pitchFamily="34" charset="0"/>
              <a:ea typeface="Verdana" panose="020B0604030504040204" pitchFamily="34" charset="0"/>
            </a:endParaRPr>
          </a:p>
          <a:p>
            <a:pPr marL="0" marR="0" indent="0" algn="l">
              <a:spcBef>
                <a:spcPts val="0"/>
              </a:spcBef>
              <a:spcAft>
                <a:spcPts val="0"/>
              </a:spcAft>
              <a:buNone/>
            </a:pPr>
            <a:r>
              <a:rPr lang="en-GB" sz="4000" dirty="0">
                <a:effectLst/>
                <a:latin typeface="Verdana" panose="020B0604030504040204" pitchFamily="34" charset="0"/>
                <a:ea typeface="Verdana" panose="020B0604030504040204" pitchFamily="34" charset="0"/>
              </a:rPr>
              <a:t>---. 2021.  Frameworks for Long Term Digital Preservation Infrastructures.  </a:t>
            </a:r>
            <a:r>
              <a:rPr lang="en-GB" sz="4000" i="1" dirty="0">
                <a:effectLst/>
                <a:latin typeface="Verdana" panose="020B0604030504040204" pitchFamily="34" charset="0"/>
                <a:ea typeface="Verdana" panose="020B0604030504040204" pitchFamily="34" charset="0"/>
              </a:rPr>
              <a:t>Computers in Libraries</a:t>
            </a:r>
            <a:r>
              <a:rPr lang="en-GB" sz="4000" dirty="0">
                <a:effectLst/>
                <a:latin typeface="Verdana" panose="020B0604030504040204" pitchFamily="34" charset="0"/>
                <a:ea typeface="Verdana" panose="020B0604030504040204" pitchFamily="34" charset="0"/>
              </a:rPr>
              <a:t>.  September 2021.  pp.4-8.  </a:t>
            </a:r>
            <a:endParaRPr lang="en-US" sz="4000" dirty="0">
              <a:effectLst/>
              <a:latin typeface="Verdana" panose="020B0604030504040204" pitchFamily="34" charset="0"/>
              <a:ea typeface="Verdana" panose="020B0604030504040204" pitchFamily="34" charset="0"/>
            </a:endParaRPr>
          </a:p>
          <a:p>
            <a:pPr marL="0" marR="0" indent="0" algn="l">
              <a:spcBef>
                <a:spcPts val="0"/>
              </a:spcBef>
              <a:spcAft>
                <a:spcPts val="0"/>
              </a:spcAft>
              <a:buNone/>
            </a:pPr>
            <a:r>
              <a:rPr lang="en-GB" sz="4000" dirty="0">
                <a:effectLst/>
                <a:latin typeface="Verdana" panose="020B0604030504040204" pitchFamily="34" charset="0"/>
                <a:ea typeface="Verdana" panose="020B0604030504040204" pitchFamily="34" charset="0"/>
              </a:rPr>
              <a:t> </a:t>
            </a:r>
            <a:endParaRPr lang="en-US" sz="4000" dirty="0">
              <a:effectLst/>
              <a:latin typeface="Verdana" panose="020B0604030504040204" pitchFamily="34" charset="0"/>
              <a:ea typeface="Verdana" panose="020B0604030504040204" pitchFamily="34" charset="0"/>
            </a:endParaRPr>
          </a:p>
          <a:p>
            <a:pPr marL="0" marR="0" indent="0" algn="l">
              <a:spcBef>
                <a:spcPts val="0"/>
              </a:spcBef>
              <a:spcAft>
                <a:spcPts val="0"/>
              </a:spcAft>
              <a:buNone/>
            </a:pPr>
            <a:r>
              <a:rPr lang="en-GB" sz="4000" dirty="0">
                <a:effectLst/>
                <a:latin typeface="Verdana" panose="020B0604030504040204" pitchFamily="34" charset="0"/>
                <a:ea typeface="Verdana" panose="020B0604030504040204" pitchFamily="34" charset="0"/>
              </a:rPr>
              <a:t>Uzwyshyn, R. 2020. </a:t>
            </a:r>
            <a:r>
              <a:rPr lang="en-GB" sz="4000" i="1" dirty="0">
                <a:effectLst/>
                <a:latin typeface="Verdana" panose="020B0604030504040204" pitchFamily="34" charset="0"/>
                <a:ea typeface="Verdana" panose="020B0604030504040204" pitchFamily="34" charset="0"/>
              </a:rPr>
              <a:t>Developing an Open-Source Digital Scholarship Ecosystem</a:t>
            </a:r>
            <a:r>
              <a:rPr lang="en-GB" sz="4000" dirty="0">
                <a:effectLst/>
                <a:latin typeface="Verdana" panose="020B0604030504040204" pitchFamily="34" charset="0"/>
                <a:ea typeface="Verdana" panose="020B0604030504040204" pitchFamily="34" charset="0"/>
              </a:rPr>
              <a:t>.  ICEIT2020. St. Anne’s College Oxford, United Kingdom. February 2020.  Available at: https://www.researchgate.net/publication/336923249_Developing_an_Open_Source_Digital_Scholarship_Ecosystem.</a:t>
            </a:r>
            <a:endParaRPr lang="en-US" sz="4000" dirty="0">
              <a:effectLst/>
              <a:latin typeface="Verdana" panose="020B0604030504040204" pitchFamily="34" charset="0"/>
              <a:ea typeface="Verdana" panose="020B0604030504040204" pitchFamily="34" charset="0"/>
            </a:endParaRPr>
          </a:p>
          <a:p>
            <a:pPr marL="0" marR="0" indent="0" algn="l">
              <a:spcBef>
                <a:spcPts val="0"/>
              </a:spcBef>
              <a:spcAft>
                <a:spcPts val="0"/>
              </a:spcAft>
              <a:buNone/>
            </a:pPr>
            <a:br>
              <a:rPr lang="en-GB" sz="4000" dirty="0">
                <a:effectLst/>
                <a:latin typeface="Verdana" panose="020B0604030504040204" pitchFamily="34" charset="0"/>
                <a:ea typeface="Verdana" panose="020B0604030504040204" pitchFamily="34" charset="0"/>
              </a:rPr>
            </a:br>
            <a:r>
              <a:rPr lang="en-GB" sz="4000" dirty="0">
                <a:effectLst/>
                <a:latin typeface="Verdana" panose="020B0604030504040204" pitchFamily="34" charset="0"/>
                <a:ea typeface="Verdana" panose="020B0604030504040204" pitchFamily="34" charset="0"/>
              </a:rPr>
              <a:t> - - -. 2020. </a:t>
            </a:r>
            <a:r>
              <a:rPr lang="en-GB" sz="4000" i="1" dirty="0">
                <a:effectLst/>
                <a:latin typeface="Verdana" panose="020B0604030504040204" pitchFamily="34" charset="0"/>
                <a:ea typeface="Verdana" panose="020B0604030504040204" pitchFamily="34" charset="0"/>
              </a:rPr>
              <a:t>Open Digital Research Ecosystems: How to Build Them and Why</a:t>
            </a:r>
            <a:r>
              <a:rPr lang="en-GB" sz="4000" dirty="0">
                <a:effectLst/>
                <a:latin typeface="Verdana" panose="020B0604030504040204" pitchFamily="34" charset="0"/>
                <a:ea typeface="Verdana" panose="020B0604030504040204" pitchFamily="34" charset="0"/>
              </a:rPr>
              <a:t>. Computers in Libraries, (40) 8. November 2020. </a:t>
            </a:r>
            <a:r>
              <a:rPr lang="en-GB" sz="4000" u="sng" dirty="0">
                <a:solidFill>
                  <a:srgbClr val="0000FF"/>
                </a:solidFill>
                <a:effectLst/>
                <a:latin typeface="Verdana" panose="020B0604030504040204" pitchFamily="34" charset="0"/>
                <a:ea typeface="Verdana" panose="020B0604030504040204" pitchFamily="34" charset="0"/>
                <a:hlinkClick r:id="rId9"/>
              </a:rPr>
              <a:t>https://www.researchgate.net/publication/</a:t>
            </a:r>
            <a:br>
              <a:rPr lang="en-GB" sz="4000" u="sng" dirty="0">
                <a:solidFill>
                  <a:srgbClr val="0000FF"/>
                </a:solidFill>
                <a:effectLst/>
                <a:latin typeface="Verdana" panose="020B0604030504040204" pitchFamily="34" charset="0"/>
                <a:ea typeface="Verdana" panose="020B0604030504040204" pitchFamily="34" charset="0"/>
                <a:hlinkClick r:id="rId9"/>
              </a:rPr>
            </a:br>
            <a:r>
              <a:rPr lang="en-GB" sz="4000" u="sng" dirty="0">
                <a:solidFill>
                  <a:srgbClr val="0000FF"/>
                </a:solidFill>
                <a:effectLst/>
                <a:latin typeface="Verdana" panose="020B0604030504040204" pitchFamily="34" charset="0"/>
                <a:ea typeface="Verdana" panose="020B0604030504040204" pitchFamily="34" charset="0"/>
                <a:hlinkClick r:id="rId9"/>
              </a:rPr>
              <a:t>345956074_Online_Digital_Research_Ecosystems_How_to_Build_Them_and_Why</a:t>
            </a:r>
            <a:br>
              <a:rPr lang="en-GB" sz="4000" dirty="0">
                <a:effectLst/>
                <a:latin typeface="Verdana" panose="020B0604030504040204" pitchFamily="34" charset="0"/>
                <a:ea typeface="Verdana" panose="020B0604030504040204" pitchFamily="34" charset="0"/>
              </a:rPr>
            </a:br>
            <a:endParaRPr lang="en-US" sz="4000" dirty="0">
              <a:effectLst/>
              <a:latin typeface="Verdana" panose="020B0604030504040204" pitchFamily="34" charset="0"/>
              <a:ea typeface="Verdana" panose="020B0604030504040204" pitchFamily="34" charset="0"/>
            </a:endParaRPr>
          </a:p>
          <a:p>
            <a:pPr marL="0" marR="0" indent="0" algn="l">
              <a:spcBef>
                <a:spcPts val="0"/>
              </a:spcBef>
              <a:spcAft>
                <a:spcPts val="0"/>
              </a:spcAft>
              <a:buNone/>
            </a:pPr>
            <a:r>
              <a:rPr lang="en-GB" sz="4000" dirty="0">
                <a:effectLst/>
                <a:latin typeface="Verdana" panose="020B0604030504040204" pitchFamily="34" charset="0"/>
                <a:ea typeface="Verdana" panose="020B0604030504040204" pitchFamily="34" charset="0"/>
              </a:rPr>
              <a:t>---. 2016. Online Research Data Repositories: The What, When Why and How. Computers in Libraries. 36:3, April 2016. pp. 18-21. </a:t>
            </a:r>
            <a:br>
              <a:rPr lang="en-GB" sz="1800" dirty="0">
                <a:effectLst/>
                <a:latin typeface="Times New Roman" panose="02020603050405020304" pitchFamily="18" charset="0"/>
                <a:ea typeface="PMingLiU" panose="02020500000000000000" pitchFamily="18" charset="-120"/>
              </a:rPr>
            </a:br>
            <a:br>
              <a:rPr lang="en-GB" sz="1800" u="sng" dirty="0">
                <a:solidFill>
                  <a:srgbClr val="0000FF"/>
                </a:solidFill>
                <a:effectLst/>
                <a:latin typeface="Times New Roman" panose="02020603050405020304" pitchFamily="18" charset="0"/>
                <a:ea typeface="PMingLiU" panose="02020500000000000000" pitchFamily="18" charset="-120"/>
              </a:rPr>
            </a:br>
            <a:endParaRPr lang="en-US" sz="1800" dirty="0">
              <a:effectLst/>
              <a:latin typeface="Times New Roman" panose="02020603050405020304" pitchFamily="18" charset="0"/>
              <a:ea typeface="PMingLiU" panose="02020500000000000000" pitchFamily="18" charset="-120"/>
            </a:endParaRPr>
          </a:p>
          <a:p>
            <a:pPr marL="0" marR="0" indent="0" algn="l">
              <a:spcBef>
                <a:spcPts val="0"/>
              </a:spcBef>
              <a:spcAft>
                <a:spcPts val="0"/>
              </a:spcAft>
            </a:pPr>
            <a:endParaRPr lang="en-US" sz="1800" dirty="0">
              <a:effectLst/>
              <a:latin typeface="Times New Roman" panose="02020603050405020304" pitchFamily="18" charset="0"/>
              <a:ea typeface="PMingLiU" panose="02020500000000000000" pitchFamily="18" charset="-120"/>
            </a:endParaRPr>
          </a:p>
          <a:p>
            <a:pPr marL="0" marR="0" indent="0" algn="l">
              <a:spcBef>
                <a:spcPts val="0"/>
              </a:spcBef>
              <a:spcAft>
                <a:spcPts val="0"/>
              </a:spcAft>
            </a:pPr>
            <a:endParaRPr lang="en-US" sz="1800" dirty="0">
              <a:effectLst/>
              <a:latin typeface="Times New Roman" panose="02020603050405020304" pitchFamily="18" charset="0"/>
              <a:ea typeface="PMingLiU" panose="02020500000000000000" pitchFamily="18" charset="-120"/>
            </a:endParaRPr>
          </a:p>
          <a:p>
            <a:pPr marL="0" marR="0" indent="0" algn="just">
              <a:spcBef>
                <a:spcPts val="0"/>
              </a:spcBef>
              <a:spcAft>
                <a:spcPts val="0"/>
              </a:spcAft>
              <a:buNone/>
            </a:pPr>
            <a:r>
              <a:rPr lang="en-GB" sz="1800" dirty="0">
                <a:effectLst/>
                <a:latin typeface="Times New Roman" panose="02020603050405020304" pitchFamily="18" charset="0"/>
                <a:ea typeface="PMingLiU" panose="02020500000000000000" pitchFamily="18" charset="-120"/>
              </a:rPr>
              <a:t> </a:t>
            </a:r>
            <a:endParaRPr lang="en-US" sz="1800" dirty="0">
              <a:effectLst/>
              <a:latin typeface="Times New Roman" panose="02020603050405020304" pitchFamily="18" charset="0"/>
              <a:ea typeface="PMingLiU" panose="02020500000000000000" pitchFamily="18" charset="-120"/>
            </a:endParaRPr>
          </a:p>
          <a:p>
            <a:pPr marL="0" indent="0">
              <a:buNone/>
            </a:pPr>
            <a:endParaRPr lang="en-US" dirty="0"/>
          </a:p>
        </p:txBody>
      </p:sp>
    </p:spTree>
    <p:extLst>
      <p:ext uri="{BB962C8B-B14F-4D97-AF65-F5344CB8AC3E}">
        <p14:creationId xmlns:p14="http://schemas.microsoft.com/office/powerpoint/2010/main" val="11690526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B0B29-1ECE-54BE-98E4-E0C58DA2A284}"/>
              </a:ext>
            </a:extLst>
          </p:cNvPr>
          <p:cNvSpPr>
            <a:spLocks noGrp="1"/>
          </p:cNvSpPr>
          <p:nvPr>
            <p:ph type="title"/>
          </p:nvPr>
        </p:nvSpPr>
        <p:spPr>
          <a:xfrm>
            <a:off x="2286000" y="2828441"/>
            <a:ext cx="8192146" cy="791786"/>
          </a:xfrm>
        </p:spPr>
        <p:txBody>
          <a:bodyPr/>
          <a:lstStyle/>
          <a:p>
            <a:r>
              <a:rPr lang="en-US" dirty="0"/>
              <a:t>Questions and Comments? </a:t>
            </a:r>
          </a:p>
        </p:txBody>
      </p:sp>
      <p:sp>
        <p:nvSpPr>
          <p:cNvPr id="5" name="Content Placeholder 4">
            <a:extLst>
              <a:ext uri="{FF2B5EF4-FFF2-40B4-BE49-F238E27FC236}">
                <a16:creationId xmlns:a16="http://schemas.microsoft.com/office/drawing/2014/main" id="{E4A5301B-1934-60F5-230F-1B4D2E8417F2}"/>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5014712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BE6BD-2F87-B1E7-2C00-CBA38D0985E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7948461-A91F-54F9-B012-47D4884F41F0}"/>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6154275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FD981-AE54-A583-E6FA-F60C74579EFB}"/>
              </a:ext>
            </a:extLst>
          </p:cNvPr>
          <p:cNvSpPr>
            <a:spLocks noGrp="1"/>
          </p:cNvSpPr>
          <p:nvPr>
            <p:ph type="title"/>
          </p:nvPr>
        </p:nvSpPr>
        <p:spPr/>
        <p:txBody>
          <a:bodyPr>
            <a:normAutofit fontScale="90000"/>
          </a:bodyPr>
          <a:lstStyle/>
          <a:p>
            <a:r>
              <a:rPr lang="en-US" dirty="0"/>
              <a:t>Next Generation GPT’s will Combine a Neural Net (Deep Learning) Neuromorphic Architecture with a traditional Von Neumann Architecture (Memory)</a:t>
            </a:r>
          </a:p>
        </p:txBody>
      </p:sp>
      <p:pic>
        <p:nvPicPr>
          <p:cNvPr id="1026" name="Picture 2" descr="Comparison between vonNeumann and neural network computing architectures. |  Download Scientific Diagram">
            <a:extLst>
              <a:ext uri="{FF2B5EF4-FFF2-40B4-BE49-F238E27FC236}">
                <a16:creationId xmlns:a16="http://schemas.microsoft.com/office/drawing/2014/main" id="{B196D5A3-D3C7-D7C0-FBBA-A7CA245B7E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9277" y="2127774"/>
            <a:ext cx="8096250" cy="43910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A456470-014E-9EE1-885E-E188FB182773}"/>
              </a:ext>
            </a:extLst>
          </p:cNvPr>
          <p:cNvSpPr txBox="1"/>
          <p:nvPr/>
        </p:nvSpPr>
        <p:spPr>
          <a:xfrm>
            <a:off x="350579" y="3861621"/>
            <a:ext cx="1526828" cy="923330"/>
          </a:xfrm>
          <a:prstGeom prst="rect">
            <a:avLst/>
          </a:prstGeom>
          <a:noFill/>
        </p:spPr>
        <p:txBody>
          <a:bodyPr wrap="none" rtlCol="0">
            <a:spAutoFit/>
          </a:bodyPr>
          <a:lstStyle/>
          <a:p>
            <a:r>
              <a:rPr lang="en-US" dirty="0"/>
              <a:t>Traditional PC</a:t>
            </a:r>
            <a:br>
              <a:rPr lang="en-US" dirty="0"/>
            </a:br>
            <a:r>
              <a:rPr lang="en-US" dirty="0"/>
              <a:t>Laptop</a:t>
            </a:r>
            <a:br>
              <a:rPr lang="en-US" dirty="0"/>
            </a:br>
            <a:r>
              <a:rPr lang="en-US" dirty="0"/>
              <a:t>Mobile Device</a:t>
            </a:r>
          </a:p>
        </p:txBody>
      </p:sp>
      <p:sp>
        <p:nvSpPr>
          <p:cNvPr id="5" name="TextBox 4">
            <a:extLst>
              <a:ext uri="{FF2B5EF4-FFF2-40B4-BE49-F238E27FC236}">
                <a16:creationId xmlns:a16="http://schemas.microsoft.com/office/drawing/2014/main" id="{CCA731B4-04D4-1ACD-3CF4-9697D9148585}"/>
              </a:ext>
            </a:extLst>
          </p:cNvPr>
          <p:cNvSpPr txBox="1"/>
          <p:nvPr/>
        </p:nvSpPr>
        <p:spPr>
          <a:xfrm>
            <a:off x="10473179" y="3590924"/>
            <a:ext cx="1549911" cy="1754326"/>
          </a:xfrm>
          <a:prstGeom prst="rect">
            <a:avLst/>
          </a:prstGeom>
          <a:noFill/>
        </p:spPr>
        <p:txBody>
          <a:bodyPr wrap="none" rtlCol="0">
            <a:spAutoFit/>
          </a:bodyPr>
          <a:lstStyle/>
          <a:p>
            <a:r>
              <a:rPr lang="en-US" dirty="0"/>
              <a:t>Generative</a:t>
            </a:r>
            <a:br>
              <a:rPr lang="en-US" dirty="0"/>
            </a:br>
            <a:r>
              <a:rPr lang="en-US" dirty="0"/>
              <a:t>Pretrained</a:t>
            </a:r>
            <a:br>
              <a:rPr lang="en-US" dirty="0"/>
            </a:br>
            <a:r>
              <a:rPr lang="en-US" dirty="0"/>
              <a:t>Transformer </a:t>
            </a:r>
            <a:br>
              <a:rPr lang="en-US" dirty="0"/>
            </a:br>
            <a:r>
              <a:rPr lang="en-US" dirty="0"/>
              <a:t>Trained on</a:t>
            </a:r>
            <a:br>
              <a:rPr lang="en-US"/>
            </a:br>
            <a:r>
              <a:rPr lang="en-US"/>
              <a:t>Neuromorphic</a:t>
            </a:r>
            <a:br>
              <a:rPr lang="en-US" dirty="0"/>
            </a:br>
            <a:r>
              <a:rPr lang="en-US" dirty="0"/>
              <a:t>Architecture</a:t>
            </a:r>
          </a:p>
        </p:txBody>
      </p:sp>
    </p:spTree>
    <p:extLst>
      <p:ext uri="{BB962C8B-B14F-4D97-AF65-F5344CB8AC3E}">
        <p14:creationId xmlns:p14="http://schemas.microsoft.com/office/powerpoint/2010/main" val="25050999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2F79C-4EF8-059A-CF94-D3A77F531CF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CBA449C-464A-9196-7B25-42763A77966D}"/>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8691024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BF37D-DA32-077D-DB96-3B2D5DAED87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B7E1A69-65D2-A57F-2D97-DC4BD5E529E6}"/>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845049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590BF-1F02-FE74-0C3F-B98E6AD0309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8118E09-B97B-A83C-B025-004AFEBAF89D}"/>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2433841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5B121-3C15-33AE-809F-F9DDF1422FD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D5CBBD4-983F-0934-7543-A4A5BBCACBF4}"/>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4683456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83762-1C95-7FA7-81CC-A029CB3A5EF8}"/>
              </a:ext>
            </a:extLst>
          </p:cNvPr>
          <p:cNvSpPr>
            <a:spLocks noGrp="1"/>
          </p:cNvSpPr>
          <p:nvPr>
            <p:ph type="title"/>
          </p:nvPr>
        </p:nvSpPr>
        <p:spPr>
          <a:xfrm>
            <a:off x="390940" y="2254871"/>
            <a:ext cx="2570921" cy="2348258"/>
          </a:xfrm>
        </p:spPr>
        <p:txBody>
          <a:bodyPr>
            <a:normAutofit fontScale="90000"/>
          </a:bodyPr>
          <a:lstStyle/>
          <a:p>
            <a:r>
              <a:rPr lang="en-US" dirty="0"/>
              <a:t>Data Storage,</a:t>
            </a:r>
            <a:br>
              <a:rPr lang="en-US" dirty="0"/>
            </a:br>
            <a:r>
              <a:rPr lang="en-US" dirty="0"/>
              <a:t>Memory</a:t>
            </a:r>
            <a:br>
              <a:rPr lang="en-US" dirty="0"/>
            </a:br>
            <a:r>
              <a:rPr lang="en-US" dirty="0"/>
              <a:t>and AI</a:t>
            </a:r>
            <a:br>
              <a:rPr lang="en-US" dirty="0"/>
            </a:br>
            <a:r>
              <a:rPr lang="en-US" dirty="0"/>
              <a:t>Cost/TB</a:t>
            </a:r>
            <a:br>
              <a:rPr lang="en-US" dirty="0"/>
            </a:br>
            <a:br>
              <a:rPr lang="en-US" dirty="0"/>
            </a:br>
            <a:r>
              <a:rPr lang="en-US" sz="3100" dirty="0"/>
              <a:t>(AI Requires</a:t>
            </a:r>
            <a:br>
              <a:rPr lang="en-US" sz="3100" dirty="0"/>
            </a:br>
            <a:r>
              <a:rPr lang="en-US" sz="3100" dirty="0"/>
              <a:t>Massive Datasets</a:t>
            </a:r>
            <a:br>
              <a:rPr lang="en-US" sz="3100" dirty="0"/>
            </a:br>
            <a:r>
              <a:rPr lang="en-US" sz="3100" dirty="0"/>
              <a:t>For Training</a:t>
            </a:r>
            <a:br>
              <a:rPr lang="en-US" sz="3100" dirty="0"/>
            </a:br>
            <a:r>
              <a:rPr lang="en-US" sz="3100" dirty="0"/>
              <a:t>Neural Nets)</a:t>
            </a:r>
          </a:p>
        </p:txBody>
      </p:sp>
      <p:pic>
        <p:nvPicPr>
          <p:cNvPr id="5" name="Content Placeholder 4" descr="A graph showing the cost of computer memory storage&#10;&#10;Description automatically generated">
            <a:extLst>
              <a:ext uri="{FF2B5EF4-FFF2-40B4-BE49-F238E27FC236}">
                <a16:creationId xmlns:a16="http://schemas.microsoft.com/office/drawing/2014/main" id="{91B30F10-F72B-755E-D351-186F9853A9F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04733" y="0"/>
            <a:ext cx="9677938" cy="6831487"/>
          </a:xfrm>
        </p:spPr>
      </p:pic>
      <p:sp>
        <p:nvSpPr>
          <p:cNvPr id="6" name="Oval 5">
            <a:extLst>
              <a:ext uri="{FF2B5EF4-FFF2-40B4-BE49-F238E27FC236}">
                <a16:creationId xmlns:a16="http://schemas.microsoft.com/office/drawing/2014/main" id="{ED92456F-8224-B42D-8EBB-4544DE33D98A}"/>
              </a:ext>
            </a:extLst>
          </p:cNvPr>
          <p:cNvSpPr/>
          <p:nvPr/>
        </p:nvSpPr>
        <p:spPr>
          <a:xfrm>
            <a:off x="10117800" y="5450621"/>
            <a:ext cx="1770064" cy="725892"/>
          </a:xfrm>
          <a:prstGeom prst="ellipse">
            <a:avLst/>
          </a:prstGeom>
          <a:noFill/>
          <a:ln w="317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7E18728-9D17-FA60-44C2-B131C345AD92}"/>
              </a:ext>
            </a:extLst>
          </p:cNvPr>
          <p:cNvSpPr txBox="1"/>
          <p:nvPr/>
        </p:nvSpPr>
        <p:spPr>
          <a:xfrm>
            <a:off x="7692190" y="1211179"/>
            <a:ext cx="4058547" cy="1661993"/>
          </a:xfrm>
          <a:prstGeom prst="rect">
            <a:avLst/>
          </a:prstGeom>
          <a:noFill/>
        </p:spPr>
        <p:txBody>
          <a:bodyPr wrap="none" rtlCol="0">
            <a:spAutoFit/>
          </a:bodyPr>
          <a:lstStyle/>
          <a:p>
            <a:pPr algn="l">
              <a:buFont typeface="Arial" panose="020B0604020202020204" pitchFamily="34" charset="0"/>
              <a:buChar char="•"/>
            </a:pPr>
            <a:r>
              <a:rPr lang="en-US" sz="1200" b="1" i="0" dirty="0">
                <a:solidFill>
                  <a:schemeClr val="tx1">
                    <a:lumMod val="95000"/>
                    <a:lumOff val="5000"/>
                  </a:schemeClr>
                </a:solidFill>
                <a:effectLst/>
                <a:latin typeface="Söhne"/>
              </a:rPr>
              <a:t>1 Byte</a:t>
            </a:r>
            <a:r>
              <a:rPr lang="en-US" sz="1200" b="0" i="0" dirty="0">
                <a:solidFill>
                  <a:schemeClr val="tx1">
                    <a:lumMod val="95000"/>
                    <a:lumOff val="5000"/>
                  </a:schemeClr>
                </a:solidFill>
                <a:effectLst/>
                <a:latin typeface="Söhne"/>
              </a:rPr>
              <a:t> = 0.001 Kilobytes (KB)</a:t>
            </a:r>
          </a:p>
          <a:p>
            <a:pPr algn="l">
              <a:buFont typeface="Arial" panose="020B0604020202020204" pitchFamily="34" charset="0"/>
              <a:buChar char="•"/>
            </a:pPr>
            <a:r>
              <a:rPr lang="en-US" sz="1200" b="1" i="0" dirty="0">
                <a:solidFill>
                  <a:schemeClr val="tx1">
                    <a:lumMod val="95000"/>
                    <a:lumOff val="5000"/>
                  </a:schemeClr>
                </a:solidFill>
                <a:effectLst/>
                <a:latin typeface="Söhne"/>
              </a:rPr>
              <a:t>1 Kilobyte (KB)</a:t>
            </a:r>
            <a:r>
              <a:rPr lang="en-US" sz="1200" b="0" i="0" dirty="0">
                <a:solidFill>
                  <a:schemeClr val="tx1">
                    <a:lumMod val="95000"/>
                    <a:lumOff val="5000"/>
                  </a:schemeClr>
                </a:solidFill>
                <a:effectLst/>
                <a:latin typeface="Söhne"/>
              </a:rPr>
              <a:t> = 1 KB</a:t>
            </a:r>
          </a:p>
          <a:p>
            <a:pPr algn="l">
              <a:buFont typeface="Arial" panose="020B0604020202020204" pitchFamily="34" charset="0"/>
              <a:buChar char="•"/>
            </a:pPr>
            <a:r>
              <a:rPr lang="en-US" sz="1200" b="1" i="0" dirty="0">
                <a:solidFill>
                  <a:schemeClr val="tx1">
                    <a:lumMod val="95000"/>
                    <a:lumOff val="5000"/>
                  </a:schemeClr>
                </a:solidFill>
                <a:effectLst/>
                <a:latin typeface="Söhne"/>
              </a:rPr>
              <a:t>1 Megabyte (MB)</a:t>
            </a:r>
            <a:r>
              <a:rPr lang="en-US" sz="1200" b="0" i="0" dirty="0">
                <a:solidFill>
                  <a:schemeClr val="tx1">
                    <a:lumMod val="95000"/>
                    <a:lumOff val="5000"/>
                  </a:schemeClr>
                </a:solidFill>
                <a:effectLst/>
                <a:latin typeface="Söhne"/>
              </a:rPr>
              <a:t> = 1,000 KB</a:t>
            </a:r>
          </a:p>
          <a:p>
            <a:pPr algn="l">
              <a:buFont typeface="Arial" panose="020B0604020202020204" pitchFamily="34" charset="0"/>
              <a:buChar char="•"/>
            </a:pPr>
            <a:r>
              <a:rPr lang="en-US" sz="1200" b="1" i="0" dirty="0">
                <a:solidFill>
                  <a:schemeClr val="tx1">
                    <a:lumMod val="95000"/>
                    <a:lumOff val="5000"/>
                  </a:schemeClr>
                </a:solidFill>
                <a:effectLst/>
                <a:latin typeface="Söhne"/>
              </a:rPr>
              <a:t>1 Gigabyte (GB)</a:t>
            </a:r>
            <a:r>
              <a:rPr lang="en-US" sz="1200" b="0" i="0" dirty="0">
                <a:solidFill>
                  <a:schemeClr val="tx1">
                    <a:lumMod val="95000"/>
                    <a:lumOff val="5000"/>
                  </a:schemeClr>
                </a:solidFill>
                <a:effectLst/>
                <a:latin typeface="Söhne"/>
              </a:rPr>
              <a:t> = 1,000,000 KB</a:t>
            </a:r>
          </a:p>
          <a:p>
            <a:pPr algn="l">
              <a:buFont typeface="Arial" panose="020B0604020202020204" pitchFamily="34" charset="0"/>
              <a:buChar char="•"/>
            </a:pPr>
            <a:r>
              <a:rPr lang="en-US" sz="1200" b="1" i="0" dirty="0">
                <a:solidFill>
                  <a:schemeClr val="tx1">
                    <a:lumMod val="95000"/>
                    <a:lumOff val="5000"/>
                  </a:schemeClr>
                </a:solidFill>
                <a:effectLst/>
                <a:latin typeface="Söhne"/>
              </a:rPr>
              <a:t>1 Terabyte (TB)</a:t>
            </a:r>
            <a:r>
              <a:rPr lang="en-US" sz="1200" b="0" i="0" dirty="0">
                <a:solidFill>
                  <a:schemeClr val="tx1">
                    <a:lumMod val="95000"/>
                    <a:lumOff val="5000"/>
                  </a:schemeClr>
                </a:solidFill>
                <a:effectLst/>
                <a:latin typeface="Söhne"/>
              </a:rPr>
              <a:t> = 1,000,000,000 KB (1 Billion KB, Trillion Bytes</a:t>
            </a:r>
          </a:p>
          <a:p>
            <a:pPr algn="l">
              <a:buFont typeface="Arial" panose="020B0604020202020204" pitchFamily="34" charset="0"/>
              <a:buChar char="•"/>
            </a:pPr>
            <a:r>
              <a:rPr lang="en-US" sz="1200" b="1" i="0" dirty="0">
                <a:solidFill>
                  <a:schemeClr val="tx1">
                    <a:lumMod val="95000"/>
                    <a:lumOff val="5000"/>
                  </a:schemeClr>
                </a:solidFill>
                <a:effectLst/>
                <a:latin typeface="Söhne"/>
              </a:rPr>
              <a:t>1 Petabyte (PB)</a:t>
            </a:r>
            <a:r>
              <a:rPr lang="en-US" sz="1200" b="0" i="0" dirty="0">
                <a:solidFill>
                  <a:schemeClr val="tx1">
                    <a:lumMod val="95000"/>
                    <a:lumOff val="5000"/>
                  </a:schemeClr>
                </a:solidFill>
                <a:effectLst/>
                <a:latin typeface="Söhne"/>
              </a:rPr>
              <a:t> = 1,000,000,000,000 KB</a:t>
            </a:r>
          </a:p>
          <a:p>
            <a:pPr algn="l">
              <a:buFont typeface="Arial" panose="020B0604020202020204" pitchFamily="34" charset="0"/>
              <a:buChar char="•"/>
            </a:pPr>
            <a:r>
              <a:rPr lang="en-US" sz="1200" b="1" i="0" dirty="0">
                <a:solidFill>
                  <a:schemeClr val="tx1">
                    <a:lumMod val="95000"/>
                    <a:lumOff val="5000"/>
                  </a:schemeClr>
                </a:solidFill>
                <a:effectLst/>
                <a:latin typeface="Söhne"/>
              </a:rPr>
              <a:t>1 Exabyte (EB)</a:t>
            </a:r>
            <a:r>
              <a:rPr lang="en-US" sz="1200" b="0" i="0" dirty="0">
                <a:solidFill>
                  <a:schemeClr val="tx1">
                    <a:lumMod val="95000"/>
                    <a:lumOff val="5000"/>
                  </a:schemeClr>
                </a:solidFill>
                <a:effectLst/>
                <a:latin typeface="Söhne"/>
              </a:rPr>
              <a:t> = 1,000,000,000,000,000 KB</a:t>
            </a:r>
          </a:p>
          <a:p>
            <a:endParaRPr lang="en-US" dirty="0"/>
          </a:p>
        </p:txBody>
      </p:sp>
      <p:sp>
        <p:nvSpPr>
          <p:cNvPr id="7" name="TextBox 6">
            <a:extLst>
              <a:ext uri="{FF2B5EF4-FFF2-40B4-BE49-F238E27FC236}">
                <a16:creationId xmlns:a16="http://schemas.microsoft.com/office/drawing/2014/main" id="{77E494FB-437A-1A95-C86F-8BD3447F6E74}"/>
              </a:ext>
            </a:extLst>
          </p:cNvPr>
          <p:cNvSpPr txBox="1"/>
          <p:nvPr/>
        </p:nvSpPr>
        <p:spPr>
          <a:xfrm>
            <a:off x="8976055" y="3192400"/>
            <a:ext cx="3215945" cy="646331"/>
          </a:xfrm>
          <a:prstGeom prst="rect">
            <a:avLst/>
          </a:prstGeom>
          <a:noFill/>
        </p:spPr>
        <p:txBody>
          <a:bodyPr wrap="none" rtlCol="0">
            <a:spAutoFit/>
          </a:bodyPr>
          <a:lstStyle/>
          <a:p>
            <a:r>
              <a:rPr lang="en-US" dirty="0"/>
              <a:t>1 TB (2024) = 50.00-100.00 USD </a:t>
            </a:r>
            <a:br>
              <a:rPr lang="en-US" dirty="0"/>
            </a:br>
            <a:r>
              <a:rPr lang="en-US" dirty="0"/>
              <a:t>(Hard Drive or Cloud)</a:t>
            </a:r>
          </a:p>
        </p:txBody>
      </p:sp>
    </p:spTree>
    <p:extLst>
      <p:ext uri="{BB962C8B-B14F-4D97-AF65-F5344CB8AC3E}">
        <p14:creationId xmlns:p14="http://schemas.microsoft.com/office/powerpoint/2010/main" val="25967752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0578D-292A-47F6-7E04-D8E25263454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753115E-2563-A52D-24AF-EAC54801028A}"/>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1668431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2A6FE-ED03-684D-7CE5-27BE6052D57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F508969-534E-D43C-DE32-4D63A77D5C3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9867660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A66F7-1169-EB5B-21FD-CFF2815B5E3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05ACB7C-0275-9152-5BD8-F741D406E280}"/>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0518567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12073-1981-80BD-B2D9-2BA8B339801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488512C-38AC-2F06-B895-2D58EE38B255}"/>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950277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B575A-9FB5-75C8-1E8D-FABF0151A430}"/>
              </a:ext>
            </a:extLst>
          </p:cNvPr>
          <p:cNvSpPr>
            <a:spLocks noGrp="1"/>
          </p:cNvSpPr>
          <p:nvPr>
            <p:ph type="title"/>
          </p:nvPr>
        </p:nvSpPr>
        <p:spPr/>
        <p:txBody>
          <a:bodyPr>
            <a:normAutofit fontScale="90000"/>
          </a:bodyPr>
          <a:lstStyle/>
          <a:p>
            <a:pPr algn="ctr"/>
            <a:r>
              <a:rPr lang="en-US" dirty="0"/>
              <a:t>AI Requires: Processing Power</a:t>
            </a:r>
            <a:r>
              <a:rPr lang="en-US" sz="2700" dirty="0"/>
              <a:t>(Microprocess</a:t>
            </a:r>
            <a:r>
              <a:rPr lang="en-US" sz="2400" dirty="0"/>
              <a:t>or, GPU’s or TPU’s) </a:t>
            </a:r>
            <a:r>
              <a:rPr lang="en-US" dirty="0"/>
              <a:t>          </a:t>
            </a:r>
            <a:r>
              <a:rPr lang="en-US" sz="3100" dirty="0"/>
              <a:t>+ Data (Content)  + Storage (Memory) + Global Networks</a:t>
            </a:r>
          </a:p>
        </p:txBody>
      </p:sp>
      <p:pic>
        <p:nvPicPr>
          <p:cNvPr id="4" name="Picture 3">
            <a:extLst>
              <a:ext uri="{FF2B5EF4-FFF2-40B4-BE49-F238E27FC236}">
                <a16:creationId xmlns:a16="http://schemas.microsoft.com/office/drawing/2014/main" id="{6873E7E6-5B6F-12D5-2428-421F2E08AEA8}"/>
              </a:ext>
            </a:extLst>
          </p:cNvPr>
          <p:cNvPicPr>
            <a:picLocks noChangeAspect="1"/>
          </p:cNvPicPr>
          <p:nvPr/>
        </p:nvPicPr>
        <p:blipFill>
          <a:blip r:embed="rId2"/>
          <a:stretch>
            <a:fillRect/>
          </a:stretch>
        </p:blipFill>
        <p:spPr>
          <a:xfrm>
            <a:off x="128046" y="1662915"/>
            <a:ext cx="3021127" cy="3165909"/>
          </a:xfrm>
          <a:prstGeom prst="rect">
            <a:avLst/>
          </a:prstGeom>
        </p:spPr>
      </p:pic>
      <p:pic>
        <p:nvPicPr>
          <p:cNvPr id="6" name="Picture 5">
            <a:extLst>
              <a:ext uri="{FF2B5EF4-FFF2-40B4-BE49-F238E27FC236}">
                <a16:creationId xmlns:a16="http://schemas.microsoft.com/office/drawing/2014/main" id="{2ED9E4E3-331F-D191-AC84-1EEFCC708C78}"/>
              </a:ext>
            </a:extLst>
          </p:cNvPr>
          <p:cNvPicPr>
            <a:picLocks noChangeAspect="1"/>
          </p:cNvPicPr>
          <p:nvPr/>
        </p:nvPicPr>
        <p:blipFill>
          <a:blip r:embed="rId3"/>
          <a:stretch>
            <a:fillRect/>
          </a:stretch>
        </p:blipFill>
        <p:spPr>
          <a:xfrm>
            <a:off x="3859327" y="1742967"/>
            <a:ext cx="7433087" cy="4534598"/>
          </a:xfrm>
          <a:prstGeom prst="rect">
            <a:avLst/>
          </a:prstGeom>
        </p:spPr>
      </p:pic>
      <p:pic>
        <p:nvPicPr>
          <p:cNvPr id="7" name="Picture 6">
            <a:extLst>
              <a:ext uri="{FF2B5EF4-FFF2-40B4-BE49-F238E27FC236}">
                <a16:creationId xmlns:a16="http://schemas.microsoft.com/office/drawing/2014/main" id="{7F04027E-F990-683E-A76D-19C19E5D3BFB}"/>
              </a:ext>
            </a:extLst>
          </p:cNvPr>
          <p:cNvPicPr>
            <a:picLocks noChangeAspect="1"/>
          </p:cNvPicPr>
          <p:nvPr/>
        </p:nvPicPr>
        <p:blipFill>
          <a:blip r:embed="rId4"/>
          <a:stretch>
            <a:fillRect/>
          </a:stretch>
        </p:blipFill>
        <p:spPr>
          <a:xfrm>
            <a:off x="228500" y="4828824"/>
            <a:ext cx="2820218" cy="1974153"/>
          </a:xfrm>
          <a:prstGeom prst="rect">
            <a:avLst/>
          </a:prstGeom>
        </p:spPr>
      </p:pic>
      <p:sp>
        <p:nvSpPr>
          <p:cNvPr id="8" name="TextBox 7">
            <a:extLst>
              <a:ext uri="{FF2B5EF4-FFF2-40B4-BE49-F238E27FC236}">
                <a16:creationId xmlns:a16="http://schemas.microsoft.com/office/drawing/2014/main" id="{1DB47A4B-C28B-5532-0993-3DD02746F31A}"/>
              </a:ext>
            </a:extLst>
          </p:cNvPr>
          <p:cNvSpPr txBox="1"/>
          <p:nvPr/>
        </p:nvSpPr>
        <p:spPr>
          <a:xfrm>
            <a:off x="3574028" y="6169709"/>
            <a:ext cx="8003683" cy="646331"/>
          </a:xfrm>
          <a:prstGeom prst="rect">
            <a:avLst/>
          </a:prstGeom>
          <a:noFill/>
        </p:spPr>
        <p:txBody>
          <a:bodyPr wrap="square" rtlCol="0">
            <a:spAutoFit/>
          </a:bodyPr>
          <a:lstStyle/>
          <a:p>
            <a:r>
              <a:rPr lang="en-US" dirty="0"/>
              <a:t>2014-2017, Texas Data Research Repository, Data Sharing, Collaboration, Data Visualization, Tableau, Discovery and Insights, Artificial Intelligence</a:t>
            </a:r>
          </a:p>
        </p:txBody>
      </p:sp>
    </p:spTree>
    <p:extLst>
      <p:ext uri="{BB962C8B-B14F-4D97-AF65-F5344CB8AC3E}">
        <p14:creationId xmlns:p14="http://schemas.microsoft.com/office/powerpoint/2010/main" val="40097857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4547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8024A192-FE2F-D94D-14D4-2EA4E27F719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76080" y="960438"/>
            <a:ext cx="3495675" cy="1809750"/>
          </a:xfrm>
          <a:prstGeom prst="rect">
            <a:avLst/>
          </a:prstGeom>
        </p:spPr>
      </p:pic>
      <p:pic>
        <p:nvPicPr>
          <p:cNvPr id="7" name="Picture 6">
            <a:extLst>
              <a:ext uri="{FF2B5EF4-FFF2-40B4-BE49-F238E27FC236}">
                <a16:creationId xmlns:a16="http://schemas.microsoft.com/office/drawing/2014/main" id="{524ED326-60EF-E79D-259E-DBCF519036B4}"/>
              </a:ext>
            </a:extLst>
          </p:cNvPr>
          <p:cNvPicPr>
            <a:picLocks noChangeAspect="1"/>
          </p:cNvPicPr>
          <p:nvPr/>
        </p:nvPicPr>
        <p:blipFill>
          <a:blip r:embed="rId3"/>
          <a:stretch>
            <a:fillRect/>
          </a:stretch>
        </p:blipFill>
        <p:spPr>
          <a:xfrm>
            <a:off x="4030539" y="2913641"/>
            <a:ext cx="3441216" cy="1519661"/>
          </a:xfrm>
          <a:prstGeom prst="rect">
            <a:avLst/>
          </a:prstGeom>
        </p:spPr>
      </p:pic>
      <p:pic>
        <p:nvPicPr>
          <p:cNvPr id="3" name="Picture 2">
            <a:extLst>
              <a:ext uri="{FF2B5EF4-FFF2-40B4-BE49-F238E27FC236}">
                <a16:creationId xmlns:a16="http://schemas.microsoft.com/office/drawing/2014/main" id="{FA170426-1636-E71F-1498-95E3F7000462}"/>
              </a:ext>
            </a:extLst>
          </p:cNvPr>
          <p:cNvPicPr>
            <a:picLocks noChangeAspect="1"/>
          </p:cNvPicPr>
          <p:nvPr/>
        </p:nvPicPr>
        <p:blipFill>
          <a:blip r:embed="rId4"/>
          <a:stretch>
            <a:fillRect/>
          </a:stretch>
        </p:blipFill>
        <p:spPr>
          <a:xfrm>
            <a:off x="7574709" y="2770188"/>
            <a:ext cx="3856132" cy="4150937"/>
          </a:xfrm>
          <a:prstGeom prst="rect">
            <a:avLst/>
          </a:prstGeom>
        </p:spPr>
      </p:pic>
      <p:pic>
        <p:nvPicPr>
          <p:cNvPr id="4" name="Content Placeholder 3">
            <a:extLst>
              <a:ext uri="{FF2B5EF4-FFF2-40B4-BE49-F238E27FC236}">
                <a16:creationId xmlns:a16="http://schemas.microsoft.com/office/drawing/2014/main" id="{6B23DA97-F7CE-0197-4C28-7218EBD819BF}"/>
              </a:ext>
            </a:extLst>
          </p:cNvPr>
          <p:cNvPicPr>
            <a:picLocks noGrp="1" noChangeAspect="1"/>
          </p:cNvPicPr>
          <p:nvPr>
            <p:ph idx="1"/>
          </p:nvPr>
        </p:nvPicPr>
        <p:blipFill>
          <a:blip r:embed="rId5" cstate="screen">
            <a:extLst>
              <a:ext uri="{28A0092B-C50C-407E-A947-70E740481C1C}">
                <a14:useLocalDpi xmlns:a14="http://schemas.microsoft.com/office/drawing/2010/main"/>
              </a:ext>
            </a:extLst>
          </a:blip>
          <a:stretch>
            <a:fillRect/>
          </a:stretch>
        </p:blipFill>
        <p:spPr>
          <a:xfrm>
            <a:off x="4038398" y="4532989"/>
            <a:ext cx="3425498" cy="1112662"/>
          </a:xfrm>
          <a:prstGeom prst="rect">
            <a:avLst/>
          </a:prstGeom>
        </p:spPr>
      </p:pic>
      <p:sp>
        <p:nvSpPr>
          <p:cNvPr id="2" name="Title 1">
            <a:extLst>
              <a:ext uri="{FF2B5EF4-FFF2-40B4-BE49-F238E27FC236}">
                <a16:creationId xmlns:a16="http://schemas.microsoft.com/office/drawing/2014/main" id="{388FCCF9-E92F-F049-B4FE-E8AF36E26912}"/>
              </a:ext>
            </a:extLst>
          </p:cNvPr>
          <p:cNvSpPr>
            <a:spLocks noGrp="1"/>
          </p:cNvSpPr>
          <p:nvPr>
            <p:ph type="title"/>
          </p:nvPr>
        </p:nvSpPr>
        <p:spPr>
          <a:xfrm>
            <a:off x="396846" y="1631576"/>
            <a:ext cx="3495675" cy="3397981"/>
          </a:xfrm>
          <a:prstGeom prst="ellipse">
            <a:avLst/>
          </a:prstGeom>
          <a:solidFill>
            <a:srgbClr val="262626"/>
          </a:solidFill>
          <a:ln w="174625" cmpd="thinThick">
            <a:solidFill>
              <a:srgbClr val="262626"/>
            </a:solidFill>
          </a:ln>
        </p:spPr>
        <p:txBody>
          <a:bodyPr vert="horz" lIns="91440" tIns="45720" rIns="91440" bIns="45720" rtlCol="0" anchor="ctr">
            <a:noAutofit/>
          </a:bodyPr>
          <a:lstStyle/>
          <a:p>
            <a:pPr algn="ctr"/>
            <a:r>
              <a:rPr lang="en-US" sz="2400" kern="1200" dirty="0">
                <a:solidFill>
                  <a:srgbClr val="FFFFFF"/>
                </a:solidFill>
                <a:latin typeface="+mj-lt"/>
                <a:ea typeface="+mj-ea"/>
                <a:cs typeface="+mj-cs"/>
              </a:rPr>
              <a:t>Clear Trajectory  </a:t>
            </a:r>
            <a:br>
              <a:rPr lang="en-US" sz="2000" kern="1200" dirty="0">
                <a:solidFill>
                  <a:srgbClr val="FFFFFF"/>
                </a:solidFill>
                <a:latin typeface="+mj-lt"/>
                <a:ea typeface="+mj-ea"/>
                <a:cs typeface="+mj-cs"/>
              </a:rPr>
            </a:br>
            <a:r>
              <a:rPr lang="en-US" sz="2000" kern="1200" dirty="0">
                <a:solidFill>
                  <a:srgbClr val="FFFFFF"/>
                </a:solidFill>
                <a:latin typeface="+mj-lt"/>
                <a:ea typeface="+mj-ea"/>
                <a:cs typeface="+mj-cs"/>
              </a:rPr>
              <a:t>in Libraries from </a:t>
            </a:r>
            <a:br>
              <a:rPr lang="en-US" sz="2000" kern="1200" dirty="0">
                <a:solidFill>
                  <a:srgbClr val="FFFFFF"/>
                </a:solidFill>
                <a:latin typeface="+mj-lt"/>
                <a:ea typeface="+mj-ea"/>
                <a:cs typeface="+mj-cs"/>
              </a:rPr>
            </a:br>
            <a:r>
              <a:rPr lang="en-US" sz="2000" b="1" kern="1200" dirty="0">
                <a:solidFill>
                  <a:srgbClr val="FFFFFF"/>
                </a:solidFill>
                <a:latin typeface="+mj-lt"/>
                <a:ea typeface="+mj-ea"/>
                <a:cs typeface="+mj-cs"/>
              </a:rPr>
              <a:t>Data</a:t>
            </a:r>
            <a:r>
              <a:rPr lang="en-US" sz="2000" kern="1200" dirty="0">
                <a:solidFill>
                  <a:srgbClr val="FFFFFF"/>
                </a:solidFill>
                <a:latin typeface="+mj-lt"/>
                <a:ea typeface="+mj-ea"/>
                <a:cs typeface="+mj-cs"/>
              </a:rPr>
              <a:t> Collection </a:t>
            </a:r>
            <a:br>
              <a:rPr lang="en-US" sz="2000" kern="1200" dirty="0">
                <a:solidFill>
                  <a:srgbClr val="FFFFFF"/>
                </a:solidFill>
                <a:latin typeface="+mj-lt"/>
                <a:ea typeface="+mj-ea"/>
                <a:cs typeface="+mj-cs"/>
              </a:rPr>
            </a:br>
            <a:r>
              <a:rPr lang="en-US" sz="2000" kern="1200" dirty="0">
                <a:solidFill>
                  <a:srgbClr val="FFFFFF"/>
                </a:solidFill>
                <a:latin typeface="+mj-lt"/>
                <a:ea typeface="+mj-ea"/>
                <a:cs typeface="+mj-cs"/>
              </a:rPr>
              <a:t>To Data Science -&gt; Data Repositories -&gt; </a:t>
            </a:r>
            <a:br>
              <a:rPr lang="en-US" sz="2000" kern="1200" dirty="0">
                <a:solidFill>
                  <a:srgbClr val="FFFFFF"/>
                </a:solidFill>
                <a:latin typeface="+mj-lt"/>
                <a:ea typeface="+mj-ea"/>
                <a:cs typeface="+mj-cs"/>
              </a:rPr>
            </a:br>
            <a:r>
              <a:rPr lang="en-US" sz="2000" kern="1200" dirty="0">
                <a:solidFill>
                  <a:srgbClr val="FFFFFF"/>
                </a:solidFill>
                <a:latin typeface="+mj-lt"/>
                <a:ea typeface="+mj-ea"/>
                <a:cs typeface="+mj-cs"/>
              </a:rPr>
              <a:t>Data Analytics -&gt; </a:t>
            </a:r>
            <a:br>
              <a:rPr lang="en-US" sz="2000" kern="1200" dirty="0">
                <a:solidFill>
                  <a:srgbClr val="FFFFFF"/>
                </a:solidFill>
                <a:latin typeface="+mj-lt"/>
                <a:ea typeface="+mj-ea"/>
                <a:cs typeface="+mj-cs"/>
              </a:rPr>
            </a:br>
            <a:r>
              <a:rPr lang="en-US" sz="2000" kern="1200" dirty="0">
                <a:solidFill>
                  <a:srgbClr val="FFFFFF"/>
                </a:solidFill>
                <a:latin typeface="+mj-lt"/>
                <a:ea typeface="+mj-ea"/>
                <a:cs typeface="+mj-cs"/>
              </a:rPr>
              <a:t>Data Visualization &gt; </a:t>
            </a:r>
            <a:br>
              <a:rPr lang="en-US" sz="2000" kern="1200" dirty="0">
                <a:solidFill>
                  <a:srgbClr val="FFFFFF"/>
                </a:solidFill>
                <a:latin typeface="+mj-lt"/>
                <a:ea typeface="+mj-ea"/>
                <a:cs typeface="+mj-cs"/>
              </a:rPr>
            </a:br>
            <a:r>
              <a:rPr lang="en-US" sz="3200" b="1" kern="1200" dirty="0">
                <a:solidFill>
                  <a:srgbClr val="FFFFFF"/>
                </a:solidFill>
                <a:latin typeface="+mj-lt"/>
                <a:ea typeface="+mj-ea"/>
                <a:cs typeface="+mj-cs"/>
              </a:rPr>
              <a:t>AI</a:t>
            </a:r>
          </a:p>
        </p:txBody>
      </p:sp>
      <p:pic>
        <p:nvPicPr>
          <p:cNvPr id="6" name="Picture 5">
            <a:extLst>
              <a:ext uri="{FF2B5EF4-FFF2-40B4-BE49-F238E27FC236}">
                <a16:creationId xmlns:a16="http://schemas.microsoft.com/office/drawing/2014/main" id="{7538B7E4-0F7B-C60E-0CA1-08602B4B811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74709" y="960438"/>
            <a:ext cx="3263900" cy="1809750"/>
          </a:xfrm>
          <a:prstGeom prst="rect">
            <a:avLst/>
          </a:prstGeom>
        </p:spPr>
      </p:pic>
    </p:spTree>
    <p:extLst>
      <p:ext uri="{BB962C8B-B14F-4D97-AF65-F5344CB8AC3E}">
        <p14:creationId xmlns:p14="http://schemas.microsoft.com/office/powerpoint/2010/main" val="27960897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5209" y="-9938"/>
            <a:ext cx="9905998" cy="914400"/>
          </a:xfrm>
        </p:spPr>
        <p:txBody>
          <a:bodyPr>
            <a:noAutofit/>
          </a:bodyPr>
          <a:lstStyle/>
          <a:p>
            <a:pPr algn="ctr"/>
            <a:r>
              <a:rPr lang="en-US" sz="3200" dirty="0"/>
              <a:t>Data Repositories Allow Building Skills For AI</a:t>
            </a:r>
            <a:br>
              <a:rPr lang="en-US" sz="3200" dirty="0"/>
            </a:br>
            <a:r>
              <a:rPr lang="en-US" sz="3200" dirty="0"/>
              <a:t> </a:t>
            </a:r>
            <a:r>
              <a:rPr lang="en-US" sz="1600" dirty="0"/>
              <a:t>Data Organization, Data Cleaning, Structured Data Citation, Sensitive Data and Metadata Schemas</a:t>
            </a:r>
          </a:p>
        </p:txBody>
      </p:sp>
      <p:pic>
        <p:nvPicPr>
          <p:cNvPr id="1026" name="Picture 2" descr="C:\Users\R_U15\Desktop\MetadataDatavers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86001" y="904462"/>
            <a:ext cx="8062347" cy="5943600"/>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a:off x="2004391" y="2667000"/>
            <a:ext cx="1447800" cy="533400"/>
          </a:xfrm>
          <a:prstGeom prst="ellipse">
            <a:avLst/>
          </a:prstGeom>
          <a:solidFill>
            <a:schemeClr val="accent1">
              <a:alpha val="1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9B7B8079-38C7-AEF1-80B8-474C86DDC2B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0889" y="2012541"/>
            <a:ext cx="1357466" cy="1357466"/>
          </a:xfrm>
          <a:prstGeom prst="rect">
            <a:avLst/>
          </a:prstGeom>
        </p:spPr>
      </p:pic>
      <p:sp>
        <p:nvSpPr>
          <p:cNvPr id="8" name="TextBox 7">
            <a:extLst>
              <a:ext uri="{FF2B5EF4-FFF2-40B4-BE49-F238E27FC236}">
                <a16:creationId xmlns:a16="http://schemas.microsoft.com/office/drawing/2014/main" id="{6DC9C762-BCA1-B924-993A-AEA77A47625E}"/>
              </a:ext>
            </a:extLst>
          </p:cNvPr>
          <p:cNvSpPr txBox="1"/>
          <p:nvPr/>
        </p:nvSpPr>
        <p:spPr>
          <a:xfrm>
            <a:off x="186813" y="3585158"/>
            <a:ext cx="2281084" cy="2585323"/>
          </a:xfrm>
          <a:prstGeom prst="rect">
            <a:avLst/>
          </a:prstGeom>
          <a:noFill/>
        </p:spPr>
        <p:txBody>
          <a:bodyPr wrap="square">
            <a:spAutoFit/>
          </a:bodyPr>
          <a:lstStyle/>
          <a:p>
            <a:r>
              <a:rPr lang="en-US" dirty="0" err="1"/>
              <a:t>OpenRefine</a:t>
            </a:r>
            <a:r>
              <a:rPr lang="en-US" dirty="0"/>
              <a:t> is a powerful tool for working with data: (cleaning it)</a:t>
            </a:r>
          </a:p>
          <a:p>
            <a:br>
              <a:rPr lang="en-US" dirty="0"/>
            </a:br>
            <a:r>
              <a:rPr lang="en-US" dirty="0"/>
              <a:t>‘Clean Data’ Is needed</a:t>
            </a:r>
          </a:p>
          <a:p>
            <a:r>
              <a:rPr lang="en-US" dirty="0"/>
              <a:t>For further processing</a:t>
            </a:r>
          </a:p>
          <a:p>
            <a:r>
              <a:rPr lang="en-US" dirty="0"/>
              <a:t>Including data visualization and AI. </a:t>
            </a:r>
          </a:p>
        </p:txBody>
      </p:sp>
    </p:spTree>
    <p:extLst>
      <p:ext uri="{BB962C8B-B14F-4D97-AF65-F5344CB8AC3E}">
        <p14:creationId xmlns:p14="http://schemas.microsoft.com/office/powerpoint/2010/main" val="2563434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974" y="0"/>
            <a:ext cx="11225981" cy="1325563"/>
          </a:xfrm>
        </p:spPr>
        <p:txBody>
          <a:bodyPr>
            <a:normAutofit/>
          </a:bodyPr>
          <a:lstStyle/>
          <a:p>
            <a:pPr algn="ctr"/>
            <a:r>
              <a:rPr lang="en-US" dirty="0"/>
              <a:t>The Research Data Repository Lifecycle </a:t>
            </a:r>
            <a:br>
              <a:rPr lang="en-US" dirty="0"/>
            </a:br>
            <a:r>
              <a:rPr lang="en-US" sz="2400" dirty="0"/>
              <a:t>Setting Better Foundations &amp; Organization for AI  Infrastructures</a:t>
            </a:r>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743200" y="1219040"/>
            <a:ext cx="6221850" cy="5638961"/>
          </a:xfrm>
          <a:prstGeom prst="rect">
            <a:avLst/>
          </a:prstGeom>
        </p:spPr>
      </p:pic>
      <p:sp>
        <p:nvSpPr>
          <p:cNvPr id="4" name="Oval 3">
            <a:extLst>
              <a:ext uri="{FF2B5EF4-FFF2-40B4-BE49-F238E27FC236}">
                <a16:creationId xmlns:a16="http://schemas.microsoft.com/office/drawing/2014/main" id="{080CFF4C-BC82-3ACD-9B61-42579B94DE64}"/>
              </a:ext>
            </a:extLst>
          </p:cNvPr>
          <p:cNvSpPr/>
          <p:nvPr/>
        </p:nvSpPr>
        <p:spPr>
          <a:xfrm>
            <a:off x="7452260" y="3876270"/>
            <a:ext cx="2133600" cy="1366684"/>
          </a:xfrm>
          <a:prstGeom prst="ellipse">
            <a:avLst/>
          </a:prstGeom>
          <a:solidFill>
            <a:schemeClr val="accent1">
              <a:alpha val="38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9601F594-539E-8ED1-2F48-D69912698706}"/>
              </a:ext>
            </a:extLst>
          </p:cNvPr>
          <p:cNvSpPr/>
          <p:nvPr/>
        </p:nvSpPr>
        <p:spPr>
          <a:xfrm>
            <a:off x="4885844" y="5376672"/>
            <a:ext cx="2392780" cy="1481328"/>
          </a:xfrm>
          <a:prstGeom prst="ellipse">
            <a:avLst/>
          </a:prstGeom>
          <a:solidFill>
            <a:schemeClr val="accent1">
              <a:alpha val="38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D0C73B2-F3E9-F118-F1A0-2239EE9BC738}"/>
              </a:ext>
            </a:extLst>
          </p:cNvPr>
          <p:cNvSpPr txBox="1"/>
          <p:nvPr/>
        </p:nvSpPr>
        <p:spPr>
          <a:xfrm>
            <a:off x="9754898" y="5235485"/>
            <a:ext cx="2378536" cy="1477328"/>
          </a:xfrm>
          <a:prstGeom prst="rect">
            <a:avLst/>
          </a:prstGeom>
          <a:noFill/>
        </p:spPr>
        <p:txBody>
          <a:bodyPr wrap="none" rtlCol="0">
            <a:spAutoFit/>
          </a:bodyPr>
          <a:lstStyle/>
          <a:p>
            <a:r>
              <a:rPr lang="en-US" dirty="0"/>
              <a:t>Data Repository  </a:t>
            </a:r>
            <a:br>
              <a:rPr lang="en-US" dirty="0"/>
            </a:br>
            <a:r>
              <a:rPr lang="en-US" dirty="0"/>
              <a:t>provides</a:t>
            </a:r>
            <a:br>
              <a:rPr lang="en-US" dirty="0"/>
            </a:br>
            <a:r>
              <a:rPr lang="en-US" b="1" dirty="0"/>
              <a:t>Basic AI, Machine</a:t>
            </a:r>
            <a:br>
              <a:rPr lang="en-US" b="1" dirty="0"/>
            </a:br>
            <a:r>
              <a:rPr lang="en-US" b="1" dirty="0"/>
              <a:t>Learning</a:t>
            </a:r>
            <a:r>
              <a:rPr lang="en-US" dirty="0"/>
              <a:t>, Open Science</a:t>
            </a:r>
            <a:br>
              <a:rPr lang="en-US" dirty="0"/>
            </a:br>
            <a:r>
              <a:rPr lang="en-US" dirty="0"/>
              <a:t>and Research Needs.  </a:t>
            </a:r>
          </a:p>
        </p:txBody>
      </p:sp>
      <p:cxnSp>
        <p:nvCxnSpPr>
          <p:cNvPr id="8" name="Straight Arrow Connector 7">
            <a:extLst>
              <a:ext uri="{FF2B5EF4-FFF2-40B4-BE49-F238E27FC236}">
                <a16:creationId xmlns:a16="http://schemas.microsoft.com/office/drawing/2014/main" id="{9EF11F15-8FE1-2F59-2231-E0E278767CAB}"/>
              </a:ext>
            </a:extLst>
          </p:cNvPr>
          <p:cNvCxnSpPr>
            <a:cxnSpLocks/>
          </p:cNvCxnSpPr>
          <p:nvPr/>
        </p:nvCxnSpPr>
        <p:spPr>
          <a:xfrm flipH="1">
            <a:off x="6877841" y="5835649"/>
            <a:ext cx="2708019" cy="19050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1991574F-2DA0-F3B2-DB2A-8CD3F9154417}"/>
              </a:ext>
            </a:extLst>
          </p:cNvPr>
          <p:cNvCxnSpPr>
            <a:cxnSpLocks/>
          </p:cNvCxnSpPr>
          <p:nvPr/>
        </p:nvCxnSpPr>
        <p:spPr>
          <a:xfrm flipH="1" flipV="1">
            <a:off x="8965050" y="4487694"/>
            <a:ext cx="620810" cy="1347955"/>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2538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1769</TotalTime>
  <Words>3886</Words>
  <Application>Microsoft Office PowerPoint</Application>
  <PresentationFormat>Widescreen</PresentationFormat>
  <Paragraphs>275</Paragraphs>
  <Slides>53</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53</vt:i4>
      </vt:variant>
    </vt:vector>
  </HeadingPairs>
  <TitlesOfParts>
    <vt:vector size="62" baseType="lpstr">
      <vt:lpstr>Arial</vt:lpstr>
      <vt:lpstr>Calibri</vt:lpstr>
      <vt:lpstr>Calibri Light</vt:lpstr>
      <vt:lpstr>Google Sans</vt:lpstr>
      <vt:lpstr>Söhne</vt:lpstr>
      <vt:lpstr>Times New Roman</vt:lpstr>
      <vt:lpstr>Verdana</vt:lpstr>
      <vt:lpstr>Wingdings</vt:lpstr>
      <vt:lpstr>Office Theme</vt:lpstr>
      <vt:lpstr>Exploring Artificial Intelligence   A Pragmatic Overview and Future Applications in Information Management</vt:lpstr>
      <vt:lpstr>Last Ten Years Has Shown Incredible Progress of AI  AI (Machine Learning (Deep Learning)) =  Algorithms (Better)   + Computing Power (Greater) + Data Sets (Larger)</vt:lpstr>
      <vt:lpstr>AI Histories</vt:lpstr>
      <vt:lpstr>Moore’s Law, Processing Power/Compute                 and AI  Number of Transistors on an Integrated Circuits Doubles Every 2 years</vt:lpstr>
      <vt:lpstr>Data Storage, Memory and AI Cost/TB  (AI Requires Massive Datasets For Training Neural Nets)</vt:lpstr>
      <vt:lpstr>AI Requires: Processing Power(Microprocessor, GPU’s or TPU’s)           + Data (Content)  + Storage (Memory) + Global Networks</vt:lpstr>
      <vt:lpstr>Clear Trajectory   in Libraries from  Data Collection  To Data Science -&gt; Data Repositories -&gt;  Data Analytics -&gt;  Data Visualization &gt;  AI</vt:lpstr>
      <vt:lpstr>Data Repositories Allow Building Skills For AI  Data Organization, Data Cleaning, Structured Data Citation, Sensitive Data and Metadata Schemas</vt:lpstr>
      <vt:lpstr>The Research Data Repository Lifecycle  Setting Better Foundations &amp; Organization for AI  Infrastructures</vt:lpstr>
      <vt:lpstr>PowerPoint Presentation</vt:lpstr>
      <vt:lpstr>Recommendation: Digital Scholarship Ecosystems, Foundations for AI Six Open Source  Software Components</vt:lpstr>
      <vt:lpstr>Dermatologist-Level Classification of Skin Cancer with Deep Neural Networks  2017, Nature Article, Esteva, Thrun et Al Labeled Medical Metadata  from Dataverse Image Data Archives to Training AI (Deep Learning Models (Neural Networks)</vt:lpstr>
      <vt:lpstr>PowerPoint Presentation</vt:lpstr>
      <vt:lpstr>Open Science,  Data Research Repositories, Discovery, Reuse  and AI</vt:lpstr>
      <vt:lpstr>PowerPoint Presentation</vt:lpstr>
      <vt:lpstr>PowerPoint Presentation</vt:lpstr>
      <vt:lpstr>AI Has Many Paradigms and  Origins  Approaches for Different Solution Spaces  Dr. Pedro Domingos, University of Washington</vt:lpstr>
      <vt:lpstr>Last Ten Years 2014-2024 Amazing Progress of AI  AI Deep Learning)) =  Better Algorithms  + Greater Computing Power + Large Data Sets + Good Metadata (Labeling)</vt:lpstr>
      <vt:lpstr>AI, Large Language Models (LLM’s) and GPT’s Generative Pretrained Transformers, Trends and Issues In Library Technology, June 2022</vt:lpstr>
      <vt:lpstr>Open AI, November 2022, Chat GPT3.5 Release Chatbot version of the Language Model GPT3, Current Release GPT4.0</vt:lpstr>
      <vt:lpstr>PowerPoint Presentation</vt:lpstr>
      <vt:lpstr>PowerPoint Presentation</vt:lpstr>
      <vt:lpstr>ChatGPT 3.5 and ChatGPT 4.0  on several well recognized  Human intelligence tests Visualcapitalist.com</vt:lpstr>
      <vt:lpstr>R&amp;D, Academic Library Technology  Conferences AI and Learning, 2018-2022  </vt:lpstr>
      <vt:lpstr>R&amp;D &amp; Learning: Digital and Web Services  Deep Learning  Models and Convolutional Neural Nets  (2019 Projects Begun, Early 2022 Presented, TCDL, Galway, National University of Ireland, IFLA Dublin, IR) </vt:lpstr>
      <vt:lpstr>PowerPoint Presentation</vt:lpstr>
      <vt:lpstr>How Intelligent is GPT 4?   Standardized NA High School, University  &amp; Graduate School Tests   (GPT3.5 &amp; GPT4.0 Humans vs. Artificial Intelligence</vt:lpstr>
      <vt:lpstr>ChatGPT AI Available Through MS Copilot and Open AI Shift in Knowledge Seeking from Search Engine Search to Direct Answers and Outcomes</vt:lpstr>
      <vt:lpstr>Open AI’s GPT Store  Memberships for ChatGPT  but Apps are free (Individual and Teams)</vt:lpstr>
      <vt:lpstr>Research &amp; Analysis GPT 4.0 Store</vt:lpstr>
      <vt:lpstr>Education, GPT’s 4.0</vt:lpstr>
      <vt:lpstr>GPT 4.5 Contextual Answers Personalized Memory and Storage</vt:lpstr>
      <vt:lpstr>AI For Libraries  Many New Possibilities</vt:lpstr>
      <vt:lpstr>Prompt Engineering and GPT4 Model Personas For Nigeria and Africa, Dr. Amina Okoye</vt:lpstr>
      <vt:lpstr> New Genres of AI Digital Library Services  For Content and Access  </vt:lpstr>
      <vt:lpstr>E-Resources &amp; Core Academic Library Systems  Transforming  Through AI</vt:lpstr>
      <vt:lpstr>Multimodal AI, GPT4 +  Image/Voice/Audio-visual and Force Feedback Models (Robotics), 2024+</vt:lpstr>
      <vt:lpstr>Autonomous Agents 2024 Linked AI’s working  together</vt:lpstr>
      <vt:lpstr>AI Ethics, Safety, Alignment, Accuracy and Precision</vt:lpstr>
      <vt:lpstr>AI,  AGI, Artificial General Intelligence  ASI, Artificial Superintelligence</vt:lpstr>
      <vt:lpstr>Select Bibliography, Further General Sources,  February 2024</vt:lpstr>
      <vt:lpstr>Select Scholarly/Academic References and Further Resources</vt:lpstr>
      <vt:lpstr>Questions and Comments? </vt:lpstr>
      <vt:lpstr>PowerPoint Presentation</vt:lpstr>
      <vt:lpstr>Next Generation GPT’s will Combine a Neural Net (Deep Learning) Neuromorphic Architecture with a traditional Von Neumann Architecture (Memory)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Artificial Intelligence From ChatGPT to Autonomous Agents and Multimodal Possiblities</dc:title>
  <dc:creator>Uzwyshyn, Ray</dc:creator>
  <cp:lastModifiedBy>Uzwyshyn, Ray</cp:lastModifiedBy>
  <cp:revision>51</cp:revision>
  <dcterms:created xsi:type="dcterms:W3CDTF">2024-01-28T10:03:36Z</dcterms:created>
  <dcterms:modified xsi:type="dcterms:W3CDTF">2024-02-22T21:10:47Z</dcterms:modified>
</cp:coreProperties>
</file>