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  <a:srgbClr val="53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95704-47F4-C8C5-E6C7-50C151F94F47}" v="15" dt="2023-09-15T14:31:11.710"/>
    <p1510:client id="{2A0AD8F4-0AAF-14F5-4247-E72F7CDA62CF}" v="165" dt="2023-09-18T19:22:33.926"/>
    <p1510:client id="{2E07E18A-4C79-4912-999E-F3E87ADF8751}" v="3" dt="2023-09-19T18:29:27.376"/>
    <p1510:client id="{336C6FA4-BC1A-D893-DEE6-5DDB64F289B6}" v="360" dt="2023-09-19T20:31:28.339"/>
    <p1510:client id="{5608BA5B-0DC9-B4B5-236B-BBE8ADC543B3}" v="121" dt="2023-09-15T18:27:27.206"/>
    <p1510:client id="{5ED159FA-3B09-FABB-E3A0-FB0B9432D85F}" v="669" dt="2023-09-14T21:27:32.402"/>
    <p1510:client id="{66E8E1A4-1DE4-EC44-C567-E3651F42A3B8}" v="253" dt="2023-09-19T19:25:59.804"/>
    <p1510:client id="{E63359EE-F21F-E5E6-71C7-C3054D56D613}" v="151" dt="2023-09-15T13:37:3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782" y="569311"/>
            <a:ext cx="5655018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2758966" cy="594010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01086" y="430146"/>
            <a:ext cx="8397229" cy="5182226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8" y="1600201"/>
            <a:ext cx="8123462" cy="3950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234386" y="1600201"/>
            <a:ext cx="2452414" cy="2988015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19401" y="378937"/>
            <a:ext cx="7675313" cy="2417007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58" y="1600201"/>
            <a:ext cx="409700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39" y="1600201"/>
            <a:ext cx="395476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4"/>
            <a:ext cx="2995448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4"/>
            <a:ext cx="2757214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55267" y="274637"/>
            <a:ext cx="2452414" cy="2623723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155267" y="3116479"/>
            <a:ext cx="2452414" cy="2598308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216723" y="348214"/>
            <a:ext cx="3890524" cy="5233432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3309" y="348214"/>
            <a:ext cx="4435005" cy="5305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380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01" y="1435102"/>
            <a:ext cx="5050305" cy="4218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703" y="402898"/>
            <a:ext cx="7939097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03" y="5367338"/>
            <a:ext cx="7939097" cy="43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6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6126164"/>
            <a:ext cx="3309760" cy="5678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08042" y="6216620"/>
            <a:ext cx="34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ju@m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zwyshyn@library.ms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30286" y="1786726"/>
            <a:ext cx="5928632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Enhancing E-Resource Management: </a:t>
            </a:r>
            <a:br>
              <a:rPr lang="en-US" sz="4000" dirty="0">
                <a:solidFill>
                  <a:srgbClr val="531827"/>
                </a:solidFill>
                <a:latin typeface="Century Gothic"/>
                <a:ea typeface="Open Sans"/>
                <a:cs typeface="Open Sans"/>
              </a:rPr>
            </a:br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Novel Technologies and New Methodological Approaches</a:t>
            </a:r>
            <a:br>
              <a:rPr lang="en-US" sz="4000" b="1" i="0" dirty="0">
                <a:effectLst/>
                <a:latin typeface="Century Gothic"/>
              </a:rPr>
            </a:b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7" y="4376725"/>
            <a:ext cx="4970272" cy="1527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Cathy Austin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MSIS, 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cgd67@msstate.edu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Interim Director for Resource Management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endParaRPr lang="en-US" sz="1200" dirty="0"/>
          </a:p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Ray </a:t>
            </a:r>
            <a:r>
              <a:rPr lang="en-US" sz="1200" b="1" dirty="0" err="1">
                <a:solidFill>
                  <a:srgbClr val="5D1725"/>
                </a:solidFill>
                <a:latin typeface="Century Gothic"/>
              </a:rPr>
              <a:t>Uzwyshyn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Ph.D. MBA MLIS, </a:t>
            </a:r>
            <a:r>
              <a:rPr lang="en-US" sz="1200" dirty="0">
                <a:solidFill>
                  <a:srgbClr val="5D1725"/>
                </a:solidFill>
                <a:latin typeface="Century Gothic"/>
                <a:hlinkClick r:id="rId3"/>
              </a:rPr>
              <a:t>rju13@mstate.edu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Associate Dean for Collection Management &amp; Strategy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</a:p>
        </p:txBody>
      </p:sp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4E4834-7E70-6350-A4C3-9812F385B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" r="-471" b="4552"/>
          <a:stretch/>
        </p:blipFill>
        <p:spPr>
          <a:xfrm>
            <a:off x="5313445" y="2279711"/>
            <a:ext cx="3833569" cy="36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CB5C-8292-7AC5-90C3-BCF708B9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3897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91319-E49A-3868-6518-5D2482A5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45899"/>
            <a:ext cx="6400800" cy="35929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Have you or MSU published in journals included in this resource, or do you plan to submit or publish here in the future?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How many times have you used or referenced this resource in the past year for research or classes?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965-8C4E-3B07-A565-0CE03DCD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7029"/>
            <a:ext cx="7772400" cy="1470025"/>
          </a:xfrm>
        </p:spPr>
        <p:txBody>
          <a:bodyPr/>
          <a:lstStyle/>
          <a:p>
            <a:r>
              <a:rPr lang="en-US" dirty="0" err="1"/>
              <a:t>Cloudsource</a:t>
            </a:r>
            <a:r>
              <a:rPr lang="en-US" dirty="0"/>
              <a:t>+ Open Access Overlap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1E7EC-C38E-6FB4-6C03-E1E0E761C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0618" y="2045898"/>
            <a:ext cx="2030083" cy="3592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Palatino Linotype"/>
                <a:cs typeface="Calibri"/>
              </a:rPr>
              <a:t>The overlap analysis showed that many of our paid subscriptions contained as much as 50 % open access content.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E82DD6-E52C-9D0A-EFBE-88333380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4" y="2040459"/>
            <a:ext cx="5949349" cy="34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BC26-87E8-AB27-5DF3-41E81A78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2651"/>
            <a:ext cx="7772400" cy="14700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BF9D-A816-0EC0-14F9-A7231095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3" y="2419709"/>
            <a:ext cx="6400800" cy="2931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r>
              <a:rPr lang="en-US" dirty="0">
                <a:solidFill>
                  <a:schemeClr val="tx1"/>
                </a:solidFill>
              </a:rPr>
              <a:t>Contact us:</a:t>
            </a:r>
          </a:p>
          <a:p>
            <a:r>
              <a:rPr lang="en-US" dirty="0">
                <a:hlinkClick r:id="rId2"/>
              </a:rPr>
              <a:t>Caustin@library.msstate.edu</a:t>
            </a:r>
            <a:endParaRPr lang="en-US" dirty="0"/>
          </a:p>
          <a:p>
            <a:r>
              <a:rPr lang="en-US" dirty="0">
                <a:hlinkClick r:id="rId3"/>
              </a:rPr>
              <a:t>Ruzwyshyn@library.msstate.edu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DADE7-925F-B4CF-45CC-73B2BF1C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446" y="1667576"/>
            <a:ext cx="4738939" cy="4073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MSU Collections Budget Strategy</a:t>
            </a:r>
            <a:b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en-US" sz="1400" b="1" dirty="0">
                <a:ea typeface="+mn-lt"/>
                <a:cs typeface="+mn-lt"/>
              </a:rPr>
            </a:b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MSU libraries are utilizing Open Access high quality e-resources, </a:t>
            </a:r>
            <a:r>
              <a:rPr lang="en-US" sz="1800" b="1" dirty="0" err="1">
                <a:solidFill>
                  <a:schemeClr val="tx1"/>
                </a:solidFill>
                <a:ea typeface="+mn-lt"/>
                <a:cs typeface="+mn-lt"/>
              </a:rPr>
              <a:t>Cloudsource</a:t>
            </a: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+ and Article Galaxy Scholar 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to leverage current holdings towards  larger budget savings and new open access possibilities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A820AF92-7AB2-A7CE-B718-63C397B6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40" y="1619356"/>
            <a:ext cx="4322344" cy="4326141"/>
          </a:xfrm>
          <a:prstGeom prst="rect">
            <a:avLst/>
          </a:prstGeom>
        </p:spPr>
      </p:pic>
      <p:pic>
        <p:nvPicPr>
          <p:cNvPr id="5" name="Picture 4" descr="A graph with arrows pointing up&#10;&#10;Description automatically generated">
            <a:extLst>
              <a:ext uri="{FF2B5EF4-FFF2-40B4-BE49-F238E27FC236}">
                <a16:creationId xmlns:a16="http://schemas.microsoft.com/office/drawing/2014/main" id="{EAF844A7-3AF7-4FBA-26CE-49F95F95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96" y="3218230"/>
            <a:ext cx="2428361" cy="2686748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1F378A99-9BA0-EB2B-A9F2-0E8853A4E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919" y="270179"/>
            <a:ext cx="3487697" cy="134344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249C6FE4-2D66-09B2-E71D-8ACC4527B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68" y="291"/>
            <a:ext cx="5159470" cy="1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3EC30-BE63-D6CD-3234-11FEF261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67" y="281466"/>
            <a:ext cx="6954250" cy="499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03B5F-1148-E4E9-7EF0-C4411557DBC4}"/>
              </a:ext>
            </a:extLst>
          </p:cNvPr>
          <p:cNvSpPr txBox="1"/>
          <p:nvPr/>
        </p:nvSpPr>
        <p:spPr>
          <a:xfrm>
            <a:off x="3549315" y="864769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F68DF-1576-2858-C09B-43A9428045F7}"/>
              </a:ext>
            </a:extLst>
          </p:cNvPr>
          <p:cNvSpPr txBox="1"/>
          <p:nvPr/>
        </p:nvSpPr>
        <p:spPr>
          <a:xfrm>
            <a:off x="3796957" y="1482282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Open Access Savings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A57EF-D760-4C4D-A30C-C347D92F83F8}"/>
              </a:ext>
            </a:extLst>
          </p:cNvPr>
          <p:cNvSpPr txBox="1"/>
          <p:nvPr/>
        </p:nvSpPr>
        <p:spPr>
          <a:xfrm>
            <a:off x="3253115" y="58384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Present Library </a:t>
            </a:r>
            <a:br>
              <a:rPr lang="en-US" dirty="0"/>
            </a:br>
            <a:r>
              <a:rPr lang="en-US" dirty="0"/>
              <a:t>Journal Subscriptions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FCDEF-0D84-081C-1B73-8A90AFB094A8}"/>
              </a:ext>
            </a:extLst>
          </p:cNvPr>
          <p:cNvSpPr txBox="1"/>
          <p:nvPr/>
        </p:nvSpPr>
        <p:spPr>
          <a:xfrm>
            <a:off x="4481762" y="2308557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E0CB9-608A-BFB9-8D77-C5118647108F}"/>
              </a:ext>
            </a:extLst>
          </p:cNvPr>
          <p:cNvSpPr txBox="1"/>
          <p:nvPr/>
        </p:nvSpPr>
        <p:spPr>
          <a:xfrm>
            <a:off x="3203406" y="439904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Support for OER &amp;</a:t>
            </a:r>
            <a:br>
              <a:rPr lang="en-US" dirty="0"/>
            </a:br>
            <a:r>
              <a:rPr lang="en-US" dirty="0"/>
              <a:t>Open Textbooks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16F5-8F85-F99D-262C-9D8F63BCE76B}"/>
              </a:ext>
            </a:extLst>
          </p:cNvPr>
          <p:cNvSpPr txBox="1"/>
          <p:nvPr/>
        </p:nvSpPr>
        <p:spPr>
          <a:xfrm>
            <a:off x="4286250" y="291765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17 Million Open Access Articles (</a:t>
            </a:r>
            <a:r>
              <a:rPr lang="en-US" sz="1400" dirty="0"/>
              <a:t>85K Journals)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F2606-B980-7B74-3D77-AD695AB30C5E}"/>
              </a:ext>
            </a:extLst>
          </p:cNvPr>
          <p:cNvSpPr txBox="1"/>
          <p:nvPr/>
        </p:nvSpPr>
        <p:spPr>
          <a:xfrm>
            <a:off x="3797466" y="369970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High Quality Indexes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43A5-8132-8732-3947-E845BD58031C}"/>
              </a:ext>
            </a:extLst>
          </p:cNvPr>
          <p:cNvSpPr txBox="1"/>
          <p:nvPr/>
        </p:nvSpPr>
        <p:spPr>
          <a:xfrm>
            <a:off x="4421604" y="209800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55 Million high quality</a:t>
            </a:r>
            <a:br>
              <a:rPr lang="en-US" dirty="0"/>
            </a:br>
            <a:r>
              <a:rPr lang="en-US" dirty="0"/>
              <a:t>OA scholarly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88043-E3CB-F055-B6AB-A13176F091B7}"/>
              </a:ext>
            </a:extLst>
          </p:cNvPr>
          <p:cNvSpPr txBox="1"/>
          <p:nvPr/>
        </p:nvSpPr>
        <p:spPr>
          <a:xfrm>
            <a:off x="6880558" y="1383631"/>
            <a:ext cx="20571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D1725"/>
                </a:solidFill>
              </a:rPr>
              <a:t>Leverages</a:t>
            </a:r>
            <a:endParaRPr lang="en-US" dirty="0"/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0835620A-ACFC-2815-3861-851A693A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89" y="40220"/>
            <a:ext cx="3653088" cy="12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 Galaxy - Get One-Click Access to Research - Alfasoft">
            <a:extLst>
              <a:ext uri="{FF2B5EF4-FFF2-40B4-BE49-F238E27FC236}">
                <a16:creationId xmlns:a16="http://schemas.microsoft.com/office/drawing/2014/main" id="{BB803292-AB29-AE82-03B5-6C70A583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98" y="1536197"/>
            <a:ext cx="5360910" cy="4379813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0FA1B79A-4BF6-9108-B3D2-5CA1A947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37" y="4684749"/>
            <a:ext cx="3285714" cy="1228397"/>
          </a:xfrm>
          <a:prstGeom prst="rect">
            <a:avLst/>
          </a:prstGeom>
        </p:spPr>
      </p:pic>
      <p:pic>
        <p:nvPicPr>
          <p:cNvPr id="6" name="Picture 5" descr="A person and person sitting on books&#10;&#10;Description automatically generated">
            <a:extLst>
              <a:ext uri="{FF2B5EF4-FFF2-40B4-BE49-F238E27FC236}">
                <a16:creationId xmlns:a16="http://schemas.microsoft.com/office/drawing/2014/main" id="{45A0B1ED-536A-1A03-8E3C-CBDCEE02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5" y="1874770"/>
            <a:ext cx="3510418" cy="251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FD9AC-6003-26E8-89CB-6F538A3A1DA0}"/>
              </a:ext>
            </a:extLst>
          </p:cNvPr>
          <p:cNvSpPr txBox="1"/>
          <p:nvPr/>
        </p:nvSpPr>
        <p:spPr>
          <a:xfrm>
            <a:off x="1339889" y="85675"/>
            <a:ext cx="647373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5D1725"/>
                </a:solidFill>
              </a:rPr>
              <a:t>Article Galaxy Scholar</a:t>
            </a:r>
            <a:r>
              <a:rPr lang="en-US" sz="2800" dirty="0">
                <a:solidFill>
                  <a:srgbClr val="5D1725"/>
                </a:solidFill>
              </a:rPr>
              <a:t>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Budget Efficient and Focused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Journal/Article Backup Source​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58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DD2D5-728A-3B4C-5617-AC606F47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06" y="70353"/>
            <a:ext cx="5826290" cy="562693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BFB7F770-D798-C369-89A3-D136347D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24" y="-51980"/>
            <a:ext cx="4547936" cy="149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C6589-24BF-0938-F04F-465ED835B609}"/>
              </a:ext>
            </a:extLst>
          </p:cNvPr>
          <p:cNvSpPr txBox="1"/>
          <p:nvPr/>
        </p:nvSpPr>
        <p:spPr>
          <a:xfrm>
            <a:off x="5737424" y="1252248"/>
            <a:ext cx="30439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Aggregates Content from  High Quality Publishers</a:t>
            </a:r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CA298B68-BAB1-0AE5-1A1C-A07C7F123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94" y="3262531"/>
            <a:ext cx="2888111" cy="1078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6C724-33D1-6365-2C2B-360F264CD73E}"/>
              </a:ext>
            </a:extLst>
          </p:cNvPr>
          <p:cNvSpPr txBox="1"/>
          <p:nvPr/>
        </p:nvSpPr>
        <p:spPr>
          <a:xfrm>
            <a:off x="5669474" y="4459533"/>
            <a:ext cx="32642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Allows purchase of focused Journal/Articles not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836AF-D16D-BFE2-8AB0-0D6F3F2F803B}"/>
              </a:ext>
            </a:extLst>
          </p:cNvPr>
          <p:cNvSpPr txBox="1"/>
          <p:nvPr/>
        </p:nvSpPr>
        <p:spPr>
          <a:xfrm>
            <a:off x="5342273" y="2292120"/>
            <a:ext cx="3912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D1725"/>
                </a:solidFill>
              </a:rPr>
              <a:t>Large Cost/Benefit Strategy</a:t>
            </a:r>
          </a:p>
        </p:txBody>
      </p:sp>
    </p:spTree>
    <p:extLst>
      <p:ext uri="{BB962C8B-B14F-4D97-AF65-F5344CB8AC3E}">
        <p14:creationId xmlns:p14="http://schemas.microsoft.com/office/powerpoint/2010/main" val="99498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FA1A4C-2A65-8B3B-C0D4-E4AC8F9F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1" y="2833"/>
            <a:ext cx="3929562" cy="5243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9D079-5E00-E70A-D67C-7DA7AFDF3AE1}"/>
              </a:ext>
            </a:extLst>
          </p:cNvPr>
          <p:cNvSpPr txBox="1"/>
          <p:nvPr/>
        </p:nvSpPr>
        <p:spPr>
          <a:xfrm>
            <a:off x="4347518" y="3042743"/>
            <a:ext cx="442180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1400" dirty="0"/>
              <a:t>The libraries are utilizing </a:t>
            </a:r>
            <a:r>
              <a:rPr lang="en-US" sz="1400" b="1" dirty="0" err="1"/>
              <a:t>Cloudsource</a:t>
            </a:r>
            <a:r>
              <a:rPr lang="en-US" sz="1400" b="1" dirty="0"/>
              <a:t>+ and Article Galaxy Scholar </a:t>
            </a:r>
            <a:r>
              <a:rPr lang="en-US" sz="1400" dirty="0"/>
              <a:t>with  </a:t>
            </a:r>
            <a:r>
              <a:rPr lang="en-US" sz="1400" b="1" dirty="0"/>
              <a:t>Quantitative, Qualitative Data collection and overlap analysis</a:t>
            </a:r>
            <a:r>
              <a:rPr lang="en-US" sz="1400" dirty="0"/>
              <a:t> as metrics to aid in better  data informed Budgetary decision making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601755E-915F-387E-5498-8A2E530D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58" y="2127415"/>
            <a:ext cx="2228935" cy="734175"/>
          </a:xfrm>
          <a:prstGeom prst="rect">
            <a:avLst/>
          </a:prstGeom>
        </p:spPr>
      </p:pic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B3F6B723-F3E3-8393-1195-A4304338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26" y="2108766"/>
            <a:ext cx="2315649" cy="868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4BAB3-163E-6AE3-78AA-51E9B34068A8}"/>
              </a:ext>
            </a:extLst>
          </p:cNvPr>
          <p:cNvSpPr txBox="1"/>
          <p:nvPr/>
        </p:nvSpPr>
        <p:spPr>
          <a:xfrm>
            <a:off x="4057081" y="-99121"/>
            <a:ext cx="500221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MSU Open Access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Research Collections Budgetary Methodology </a:t>
            </a:r>
          </a:p>
        </p:txBody>
      </p:sp>
    </p:spTree>
    <p:extLst>
      <p:ext uri="{BB962C8B-B14F-4D97-AF65-F5344CB8AC3E}">
        <p14:creationId xmlns:p14="http://schemas.microsoft.com/office/powerpoint/2010/main" val="406168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EF6-72D1-FBEF-60B6-D211CDA98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064" y="405143"/>
            <a:ext cx="7772400" cy="1786326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E-Resources Subscriptions Evaluation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D9BD-6666-7F9A-4746-AE923952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4125"/>
            <a:ext cx="6400800" cy="29746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Create cost savings for library budget while maintaining access to scholarly journals and resources</a:t>
            </a: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Leverage open access and </a:t>
            </a:r>
            <a:r>
              <a:rPr lang="en-US">
                <a:solidFill>
                  <a:schemeClr val="tx1"/>
                </a:solidFill>
              </a:rPr>
              <a:t>document delivery services </a:t>
            </a:r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761-32E4-80C9-234C-67AB8D92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77" y="347633"/>
            <a:ext cx="7772400" cy="1470025"/>
          </a:xfrm>
        </p:spPr>
        <p:txBody>
          <a:bodyPr/>
          <a:lstStyle/>
          <a:p>
            <a:r>
              <a:rPr lang="en-US" dirty="0"/>
              <a:t>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6CDD8-FFEF-102B-5986-261D7358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4883" y="1815861"/>
            <a:ext cx="2576423" cy="3391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Quantitative evaluation metrics: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Downloads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Searches 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Investigations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Site visits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Unique site visitors</a:t>
            </a:r>
            <a:endParaRPr lang="en-US" dirty="0"/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3C57BA51-45EE-10BE-14E7-860AEA0A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684431"/>
            <a:ext cx="5819954" cy="34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6913-92FA-BB5D-6E53-AFACA5422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36" y="189482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3BAE9-BD1D-FFE6-594E-C6D2AAA4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392" y="2577862"/>
            <a:ext cx="3165894" cy="2270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Qualitative Feedback from Stakeholders:</a:t>
            </a:r>
          </a:p>
          <a:p>
            <a:pPr marL="342265" indent="-342265" algn="l">
              <a:spcBef>
                <a:spcPts val="0"/>
              </a:spcBef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Department Heads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Faculty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Graduate Students</a:t>
            </a:r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F5CC497-77F0-91A1-B641-9C3C43E3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1" y="1488012"/>
            <a:ext cx="5201728" cy="40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4796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60</TotalTime>
  <Words>31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MSU_Maroon&amp;Grey</vt:lpstr>
      <vt:lpstr>Enhancing E-Resource Management:  Novel Technologies and New Methodological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E-Resources Subscriptions Evaluation Process</vt:lpstr>
      <vt:lpstr>Quantitative Analysis</vt:lpstr>
      <vt:lpstr>Qualitative Analysis</vt:lpstr>
      <vt:lpstr>Qualitative Analysis</vt:lpstr>
      <vt:lpstr>Cloudsource+ Open Access Overlap Analysis</vt:lpstr>
      <vt:lpstr>Thank you!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Austin, Cathy</cp:lastModifiedBy>
  <cp:revision>585</cp:revision>
  <dcterms:created xsi:type="dcterms:W3CDTF">2015-07-09T18:42:12Z</dcterms:created>
  <dcterms:modified xsi:type="dcterms:W3CDTF">2023-09-19T20:31:47Z</dcterms:modified>
</cp:coreProperties>
</file>