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553" r:id="rId7"/>
    <p:sldId id="260" r:id="rId8"/>
    <p:sldId id="548" r:id="rId9"/>
    <p:sldId id="569" r:id="rId10"/>
    <p:sldId id="557" r:id="rId11"/>
    <p:sldId id="262" r:id="rId12"/>
    <p:sldId id="549" r:id="rId13"/>
    <p:sldId id="559" r:id="rId14"/>
    <p:sldId id="560" r:id="rId15"/>
    <p:sldId id="565" r:id="rId16"/>
    <p:sldId id="566" r:id="rId17"/>
    <p:sldId id="571" r:id="rId18"/>
    <p:sldId id="266" r:id="rId19"/>
    <p:sldId id="267" r:id="rId20"/>
    <p:sldId id="564" r:id="rId21"/>
    <p:sldId id="550" r:id="rId22"/>
    <p:sldId id="5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19FE04-9DD9-2ADE-2142-53C4212B2D17}" name="Rick Branham" initials="RB" userId="S::rick.branham@sirsidynix.com::452ab3f9-0fbc-4fbe-8aa5-2d736f8ac9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  <a:srgbClr val="531827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EE910-518A-46F4-A2B5-3BF55458BF57}" v="1" dt="2023-10-23T14:47:12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9" autoAdjust="0"/>
    <p:restoredTop sz="92388" autoAdjust="0"/>
  </p:normalViewPr>
  <p:slideViewPr>
    <p:cSldViewPr snapToGrid="0" snapToObjects="1">
      <p:cViewPr varScale="1">
        <p:scale>
          <a:sx n="107" d="100"/>
          <a:sy n="107" d="100"/>
        </p:scale>
        <p:origin x="20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zwyshyn, Ray" userId="dd332a91-72bb-4d85-a5f4-d37ba103a810" providerId="ADAL" clId="{9DDEE910-518A-46F4-A2B5-3BF55458BF57}"/>
    <pc:docChg chg="custSel delSld modSld sldOrd delMainMaster">
      <pc:chgData name="Uzwyshyn, Ray" userId="dd332a91-72bb-4d85-a5f4-d37ba103a810" providerId="ADAL" clId="{9DDEE910-518A-46F4-A2B5-3BF55458BF57}" dt="2023-10-23T14:53:41.639" v="45" actId="1076"/>
      <pc:docMkLst>
        <pc:docMk/>
      </pc:docMkLst>
      <pc:sldChg chg="modSp mod">
        <pc:chgData name="Uzwyshyn, Ray" userId="dd332a91-72bb-4d85-a5f4-d37ba103a810" providerId="ADAL" clId="{9DDEE910-518A-46F4-A2B5-3BF55458BF57}" dt="2023-10-23T14:52:32.216" v="42" actId="1076"/>
        <pc:sldMkLst>
          <pc:docMk/>
          <pc:sldMk cId="112694524" sldId="256"/>
        </pc:sldMkLst>
        <pc:spChg chg="mod">
          <ac:chgData name="Uzwyshyn, Ray" userId="dd332a91-72bb-4d85-a5f4-d37ba103a810" providerId="ADAL" clId="{9DDEE910-518A-46F4-A2B5-3BF55458BF57}" dt="2023-10-23T14:52:32.216" v="42" actId="1076"/>
          <ac:spMkLst>
            <pc:docMk/>
            <pc:sldMk cId="112694524" sldId="256"/>
            <ac:spMk id="4" creationId="{3E32ED21-BA0A-F25F-02E8-E601309C0E49}"/>
          </ac:spMkLst>
        </pc:spChg>
        <pc:spChg chg="mod">
          <ac:chgData name="Uzwyshyn, Ray" userId="dd332a91-72bb-4d85-a5f4-d37ba103a810" providerId="ADAL" clId="{9DDEE910-518A-46F4-A2B5-3BF55458BF57}" dt="2023-10-23T14:52:13.790" v="34" actId="1076"/>
          <ac:spMkLst>
            <pc:docMk/>
            <pc:sldMk cId="112694524" sldId="256"/>
            <ac:spMk id="5" creationId="{00000000-0000-0000-0000-000000000000}"/>
          </ac:spMkLst>
        </pc:spChg>
      </pc:sldChg>
      <pc:sldChg chg="del">
        <pc:chgData name="Uzwyshyn, Ray" userId="dd332a91-72bb-4d85-a5f4-d37ba103a810" providerId="ADAL" clId="{9DDEE910-518A-46F4-A2B5-3BF55458BF57}" dt="2023-10-23T14:34:25.734" v="8" actId="47"/>
        <pc:sldMkLst>
          <pc:docMk/>
          <pc:sldMk cId="2202654495" sldId="259"/>
        </pc:sldMkLst>
      </pc:sldChg>
      <pc:sldChg chg="del">
        <pc:chgData name="Uzwyshyn, Ray" userId="dd332a91-72bb-4d85-a5f4-d37ba103a810" providerId="ADAL" clId="{9DDEE910-518A-46F4-A2B5-3BF55458BF57}" dt="2023-10-23T14:34:30.500" v="10" actId="47"/>
        <pc:sldMkLst>
          <pc:docMk/>
          <pc:sldMk cId="2964580710" sldId="261"/>
        </pc:sldMkLst>
      </pc:sldChg>
      <pc:sldChg chg="modSp mod">
        <pc:chgData name="Uzwyshyn, Ray" userId="dd332a91-72bb-4d85-a5f4-d37ba103a810" providerId="ADAL" clId="{9DDEE910-518A-46F4-A2B5-3BF55458BF57}" dt="2023-10-23T14:38:56.524" v="20" actId="20577"/>
        <pc:sldMkLst>
          <pc:docMk/>
          <pc:sldMk cId="2857677594" sldId="266"/>
        </pc:sldMkLst>
        <pc:spChg chg="mod">
          <ac:chgData name="Uzwyshyn, Ray" userId="dd332a91-72bb-4d85-a5f4-d37ba103a810" providerId="ADAL" clId="{9DDEE910-518A-46F4-A2B5-3BF55458BF57}" dt="2023-10-23T14:38:56.524" v="20" actId="20577"/>
          <ac:spMkLst>
            <pc:docMk/>
            <pc:sldMk cId="2857677594" sldId="266"/>
            <ac:spMk id="3" creationId="{B9BDD9BD-6666-7F9A-4746-AE9239528192}"/>
          </ac:spMkLst>
        </pc:spChg>
      </pc:sldChg>
      <pc:sldChg chg="del">
        <pc:chgData name="Uzwyshyn, Ray" userId="dd332a91-72bb-4d85-a5f4-d37ba103a810" providerId="ADAL" clId="{9DDEE910-518A-46F4-A2B5-3BF55458BF57}" dt="2023-10-23T14:34:28.818" v="9" actId="47"/>
        <pc:sldMkLst>
          <pc:docMk/>
          <pc:sldMk cId="1732307509" sldId="546"/>
        </pc:sldMkLst>
      </pc:sldChg>
      <pc:sldChg chg="ord">
        <pc:chgData name="Uzwyshyn, Ray" userId="dd332a91-72bb-4d85-a5f4-d37ba103a810" providerId="ADAL" clId="{9DDEE910-518A-46F4-A2B5-3BF55458BF57}" dt="2023-10-23T14:36:52.284" v="15"/>
        <pc:sldMkLst>
          <pc:docMk/>
          <pc:sldMk cId="43771636" sldId="550"/>
        </pc:sldMkLst>
      </pc:sldChg>
      <pc:sldChg chg="del">
        <pc:chgData name="Uzwyshyn, Ray" userId="dd332a91-72bb-4d85-a5f4-d37ba103a810" providerId="ADAL" clId="{9DDEE910-518A-46F4-A2B5-3BF55458BF57}" dt="2023-10-23T14:34:07.641" v="7" actId="47"/>
        <pc:sldMkLst>
          <pc:docMk/>
          <pc:sldMk cId="507548745" sldId="551"/>
        </pc:sldMkLst>
      </pc:sldChg>
      <pc:sldChg chg="del">
        <pc:chgData name="Uzwyshyn, Ray" userId="dd332a91-72bb-4d85-a5f4-d37ba103a810" providerId="ADAL" clId="{9DDEE910-518A-46F4-A2B5-3BF55458BF57}" dt="2023-10-23T14:34:31.795" v="11" actId="47"/>
        <pc:sldMkLst>
          <pc:docMk/>
          <pc:sldMk cId="2635278731" sldId="552"/>
        </pc:sldMkLst>
      </pc:sldChg>
      <pc:sldChg chg="ord">
        <pc:chgData name="Uzwyshyn, Ray" userId="dd332a91-72bb-4d85-a5f4-d37ba103a810" providerId="ADAL" clId="{9DDEE910-518A-46F4-A2B5-3BF55458BF57}" dt="2023-10-23T14:34:52.462" v="13"/>
        <pc:sldMkLst>
          <pc:docMk/>
          <pc:sldMk cId="3451280706" sldId="553"/>
        </pc:sldMkLst>
      </pc:sldChg>
      <pc:sldChg chg="del">
        <pc:chgData name="Uzwyshyn, Ray" userId="dd332a91-72bb-4d85-a5f4-d37ba103a810" providerId="ADAL" clId="{9DDEE910-518A-46F4-A2B5-3BF55458BF57}" dt="2023-10-23T14:37:08.195" v="16" actId="47"/>
        <pc:sldMkLst>
          <pc:docMk/>
          <pc:sldMk cId="3042669244" sldId="554"/>
        </pc:sldMkLst>
      </pc:sldChg>
      <pc:sldChg chg="del">
        <pc:chgData name="Uzwyshyn, Ray" userId="dd332a91-72bb-4d85-a5f4-d37ba103a810" providerId="ADAL" clId="{9DDEE910-518A-46F4-A2B5-3BF55458BF57}" dt="2023-10-23T14:33:57.161" v="6" actId="47"/>
        <pc:sldMkLst>
          <pc:docMk/>
          <pc:sldMk cId="3104134611" sldId="561"/>
        </pc:sldMkLst>
      </pc:sldChg>
      <pc:sldChg chg="ord">
        <pc:chgData name="Uzwyshyn, Ray" userId="dd332a91-72bb-4d85-a5f4-d37ba103a810" providerId="ADAL" clId="{9DDEE910-518A-46F4-A2B5-3BF55458BF57}" dt="2023-10-23T14:47:43.391" v="26"/>
        <pc:sldMkLst>
          <pc:docMk/>
          <pc:sldMk cId="559688420" sldId="562"/>
        </pc:sldMkLst>
      </pc:sldChg>
      <pc:sldChg chg="del">
        <pc:chgData name="Uzwyshyn, Ray" userId="dd332a91-72bb-4d85-a5f4-d37ba103a810" providerId="ADAL" clId="{9DDEE910-518A-46F4-A2B5-3BF55458BF57}" dt="2023-10-23T14:37:08.195" v="16" actId="47"/>
        <pc:sldMkLst>
          <pc:docMk/>
          <pc:sldMk cId="798050637" sldId="563"/>
        </pc:sldMkLst>
      </pc:sldChg>
      <pc:sldChg chg="del">
        <pc:chgData name="Uzwyshyn, Ray" userId="dd332a91-72bb-4d85-a5f4-d37ba103a810" providerId="ADAL" clId="{9DDEE910-518A-46F4-A2B5-3BF55458BF57}" dt="2023-10-23T14:37:08.195" v="16" actId="47"/>
        <pc:sldMkLst>
          <pc:docMk/>
          <pc:sldMk cId="3979453181" sldId="567"/>
        </pc:sldMkLst>
      </pc:sldChg>
      <pc:sldChg chg="addSp modSp mod">
        <pc:chgData name="Uzwyshyn, Ray" userId="dd332a91-72bb-4d85-a5f4-d37ba103a810" providerId="ADAL" clId="{9DDEE910-518A-46F4-A2B5-3BF55458BF57}" dt="2023-10-23T14:53:41.639" v="45" actId="1076"/>
        <pc:sldMkLst>
          <pc:docMk/>
          <pc:sldMk cId="4165669251" sldId="569"/>
        </pc:sldMkLst>
        <pc:spChg chg="mod">
          <ac:chgData name="Uzwyshyn, Ray" userId="dd332a91-72bb-4d85-a5f4-d37ba103a810" providerId="ADAL" clId="{9DDEE910-518A-46F4-A2B5-3BF55458BF57}" dt="2023-10-23T14:53:37.959" v="44" actId="1076"/>
          <ac:spMkLst>
            <pc:docMk/>
            <pc:sldMk cId="4165669251" sldId="569"/>
            <ac:spMk id="2" creationId="{8894778C-3949-AF66-4D39-70ED6250FD18}"/>
          </ac:spMkLst>
        </pc:spChg>
        <pc:spChg chg="add mod">
          <ac:chgData name="Uzwyshyn, Ray" userId="dd332a91-72bb-4d85-a5f4-d37ba103a810" providerId="ADAL" clId="{9DDEE910-518A-46F4-A2B5-3BF55458BF57}" dt="2023-10-23T14:53:41.639" v="45" actId="1076"/>
          <ac:spMkLst>
            <pc:docMk/>
            <pc:sldMk cId="4165669251" sldId="569"/>
            <ac:spMk id="4" creationId="{F915B5E8-3CC7-03B6-8821-E45457829F2D}"/>
          </ac:spMkLst>
        </pc:spChg>
        <pc:picChg chg="mod">
          <ac:chgData name="Uzwyshyn, Ray" userId="dd332a91-72bb-4d85-a5f4-d37ba103a810" providerId="ADAL" clId="{9DDEE910-518A-46F4-A2B5-3BF55458BF57}" dt="2023-10-23T14:53:31.726" v="43" actId="14100"/>
          <ac:picMkLst>
            <pc:docMk/>
            <pc:sldMk cId="4165669251" sldId="569"/>
            <ac:picMk id="12" creationId="{A8BE2886-3916-E4F9-EB5D-9B54B6718ADE}"/>
          </ac:picMkLst>
        </pc:picChg>
      </pc:sldChg>
      <pc:sldChg chg="del">
        <pc:chgData name="Uzwyshyn, Ray" userId="dd332a91-72bb-4d85-a5f4-d37ba103a810" providerId="ADAL" clId="{9DDEE910-518A-46F4-A2B5-3BF55458BF57}" dt="2023-10-23T14:37:08.195" v="16" actId="47"/>
        <pc:sldMkLst>
          <pc:docMk/>
          <pc:sldMk cId="3224110848" sldId="570"/>
        </pc:sldMkLst>
      </pc:sldChg>
      <pc:sldChg chg="modSp mod">
        <pc:chgData name="Uzwyshyn, Ray" userId="dd332a91-72bb-4d85-a5f4-d37ba103a810" providerId="ADAL" clId="{9DDEE910-518A-46F4-A2B5-3BF55458BF57}" dt="2023-10-23T14:50:41.847" v="29" actId="1076"/>
        <pc:sldMkLst>
          <pc:docMk/>
          <pc:sldMk cId="1513467152" sldId="571"/>
        </pc:sldMkLst>
        <pc:picChg chg="mod">
          <ac:chgData name="Uzwyshyn, Ray" userId="dd332a91-72bb-4d85-a5f4-d37ba103a810" providerId="ADAL" clId="{9DDEE910-518A-46F4-A2B5-3BF55458BF57}" dt="2023-10-23T14:50:41.847" v="29" actId="1076"/>
          <ac:picMkLst>
            <pc:docMk/>
            <pc:sldMk cId="1513467152" sldId="571"/>
            <ac:picMk id="8" creationId="{6696D235-8027-4F70-F631-803F17BC3E4E}"/>
          </ac:picMkLst>
        </pc:picChg>
      </pc:sldChg>
      <pc:sldMasterChg chg="del delSldLayout">
        <pc:chgData name="Uzwyshyn, Ray" userId="dd332a91-72bb-4d85-a5f4-d37ba103a810" providerId="ADAL" clId="{9DDEE910-518A-46F4-A2B5-3BF55458BF57}" dt="2023-10-23T14:34:07.641" v="7" actId="47"/>
        <pc:sldMasterMkLst>
          <pc:docMk/>
          <pc:sldMasterMk cId="784259483" sldId="2147483690"/>
        </pc:sldMasterMkLst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1376316450" sldId="2147483691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4201174189" sldId="2147483692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2328498168" sldId="2147483693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3746679080" sldId="2147483694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88309397" sldId="2147483695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4186735144" sldId="2147483696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449380343" sldId="2147483697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690144171" sldId="2147483698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3114800107" sldId="2147483699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3979279065" sldId="2147483700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3527543972" sldId="2147483701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3499465059" sldId="2147483702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1596589037" sldId="2147483703"/>
          </pc:sldLayoutMkLst>
        </pc:sldLayoutChg>
        <pc:sldLayoutChg chg="del">
          <pc:chgData name="Uzwyshyn, Ray" userId="dd332a91-72bb-4d85-a5f4-d37ba103a810" providerId="ADAL" clId="{9DDEE910-518A-46F4-A2B5-3BF55458BF57}" dt="2023-10-23T14:34:07.641" v="7" actId="47"/>
          <pc:sldLayoutMkLst>
            <pc:docMk/>
            <pc:sldMasterMk cId="784259483" sldId="2147483690"/>
            <pc:sldLayoutMk cId="2200023243" sldId="214748370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1782" y="569311"/>
            <a:ext cx="5655018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2758966" cy="594010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01086" y="430146"/>
            <a:ext cx="8397229" cy="5182226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8" y="1600201"/>
            <a:ext cx="8123462" cy="3950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234386" y="1600201"/>
            <a:ext cx="2452414" cy="2988015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19401" y="378937"/>
            <a:ext cx="7675313" cy="2417007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458" y="1600201"/>
            <a:ext cx="409700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39" y="1600201"/>
            <a:ext cx="395476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4"/>
            <a:ext cx="2995448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4"/>
            <a:ext cx="2757214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55267" y="274637"/>
            <a:ext cx="2452414" cy="2623723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155267" y="3116479"/>
            <a:ext cx="2452414" cy="2598308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216723" y="348214"/>
            <a:ext cx="3890524" cy="5233432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3309" y="348214"/>
            <a:ext cx="4435005" cy="5305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380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901" y="1435102"/>
            <a:ext cx="5050305" cy="4218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703" y="402898"/>
            <a:ext cx="7939097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03" y="5367338"/>
            <a:ext cx="7939097" cy="439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6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5940101"/>
            <a:ext cx="9143998" cy="917899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6126164"/>
            <a:ext cx="3309760" cy="5678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08042" y="6216620"/>
            <a:ext cx="34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ju@mstate.edu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uzwyshyn@library.msstate.edu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641178" y="339652"/>
            <a:ext cx="10763117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</a:br>
            <a:r>
              <a:rPr lang="en-US" sz="3200" b="1" i="0" dirty="0" err="1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Cloudsource</a:t>
            </a:r>
            <a:r>
              <a:rPr lang="en-US" sz="3200" b="1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+ and Article Galaxy</a:t>
            </a:r>
            <a:r>
              <a:rPr lang="en-US" sz="3200" b="1" dirty="0">
                <a:solidFill>
                  <a:srgbClr val="531827"/>
                </a:solidFill>
                <a:latin typeface="Century Gothic"/>
                <a:ea typeface="Open Sans"/>
                <a:cs typeface="Open Sans"/>
              </a:rPr>
              <a:t> Scholar</a:t>
            </a:r>
            <a:br>
              <a:rPr lang="en-US" sz="4000" b="1" i="0" dirty="0">
                <a:effectLst/>
                <a:latin typeface="Century Gothic"/>
              </a:rPr>
            </a:b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67" y="4954789"/>
            <a:ext cx="4345898" cy="987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1200" dirty="0"/>
          </a:p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Ray </a:t>
            </a:r>
            <a:r>
              <a:rPr lang="en-US" sz="1200" b="1" dirty="0" err="1">
                <a:solidFill>
                  <a:srgbClr val="5D1725"/>
                </a:solidFill>
                <a:latin typeface="Century Gothic"/>
              </a:rPr>
              <a:t>Uzwyshyn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Ph.D. MBA MLIS, </a:t>
            </a:r>
            <a:r>
              <a:rPr lang="en-US" sz="1200" dirty="0">
                <a:solidFill>
                  <a:srgbClr val="5D1725"/>
                </a:solidFill>
                <a:latin typeface="Century Gothic"/>
                <a:hlinkClick r:id="rId2"/>
              </a:rPr>
              <a:t>rju13@mstate.edu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Associate Dean for Collection Management &amp; Strategy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</a:p>
        </p:txBody>
      </p:sp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4E4834-7E70-6350-A4C3-9812F385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" r="-471" b="4552"/>
          <a:stretch/>
        </p:blipFill>
        <p:spPr>
          <a:xfrm>
            <a:off x="5313445" y="2279711"/>
            <a:ext cx="3833569" cy="3666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2ED21-BA0A-F25F-02E8-E601309C0E49}"/>
              </a:ext>
            </a:extLst>
          </p:cNvPr>
          <p:cNvSpPr txBox="1"/>
          <p:nvPr/>
        </p:nvSpPr>
        <p:spPr>
          <a:xfrm>
            <a:off x="187087" y="2482911"/>
            <a:ext cx="5575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D1725"/>
                </a:solidFill>
              </a:rPr>
              <a:t>New Paradigm Models</a:t>
            </a:r>
            <a:br>
              <a:rPr lang="en-US" sz="3600" dirty="0">
                <a:solidFill>
                  <a:srgbClr val="5D1725"/>
                </a:solidFill>
              </a:rPr>
            </a:br>
            <a:r>
              <a:rPr lang="en-US" sz="3600" dirty="0">
                <a:solidFill>
                  <a:srgbClr val="5D1725"/>
                </a:solidFill>
              </a:rPr>
              <a:t>Analytic Methods</a:t>
            </a:r>
            <a:br>
              <a:rPr lang="en-US" sz="3600" dirty="0">
                <a:solidFill>
                  <a:srgbClr val="5D1725"/>
                </a:solidFill>
              </a:rPr>
            </a:br>
            <a:r>
              <a:rPr lang="en-US" sz="3600" dirty="0">
                <a:solidFill>
                  <a:srgbClr val="5D1725"/>
                </a:solidFill>
              </a:rPr>
              <a:t>New Budgetary </a:t>
            </a:r>
            <a:br>
              <a:rPr lang="en-US" sz="3600" dirty="0">
                <a:solidFill>
                  <a:srgbClr val="5D1725"/>
                </a:solidFill>
              </a:rPr>
            </a:br>
            <a:r>
              <a:rPr lang="en-US" sz="3600" dirty="0">
                <a:solidFill>
                  <a:srgbClr val="5D1725"/>
                </a:solidFill>
              </a:rPr>
              <a:t>Possibilities</a:t>
            </a:r>
          </a:p>
        </p:txBody>
      </p:sp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B9CA5B7D-A469-3FB8-CDE4-30EC0D7ED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/>
          <a:stretch/>
        </p:blipFill>
        <p:spPr>
          <a:xfrm>
            <a:off x="2827176" y="742896"/>
            <a:ext cx="6316832" cy="5213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3CA75-9017-3E55-C1E0-7B64007CCA59}"/>
              </a:ext>
            </a:extLst>
          </p:cNvPr>
          <p:cNvSpPr txBox="1"/>
          <p:nvPr/>
        </p:nvSpPr>
        <p:spPr>
          <a:xfrm>
            <a:off x="0" y="179462"/>
            <a:ext cx="2724539" cy="571748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3000" b="1" dirty="0">
                <a:latin typeface="Calibri" panose="020F0502020204030204"/>
              </a:rPr>
              <a:t>MSU Libraries </a:t>
            </a:r>
            <a:br>
              <a:rPr lang="en-US" sz="2100" b="1" dirty="0">
                <a:latin typeface="Calibri" panose="020F0502020204030204"/>
              </a:rPr>
            </a:br>
            <a:r>
              <a:rPr lang="en-US" sz="2400" b="1" dirty="0">
                <a:latin typeface="Calibri" panose="020F0502020204030204"/>
              </a:rPr>
              <a:t>Database Holdings, </a:t>
            </a:r>
            <a:br>
              <a:rPr lang="en-US" sz="2400" b="1" dirty="0">
                <a:latin typeface="Calibri" panose="020F0502020204030204"/>
              </a:rPr>
            </a:br>
            <a:r>
              <a:rPr lang="en-US" sz="2400" b="1" dirty="0" err="1">
                <a:latin typeface="Calibri" panose="020F0502020204030204"/>
              </a:rPr>
              <a:t>Cloudsource</a:t>
            </a:r>
            <a:r>
              <a:rPr lang="en-US" sz="2400" b="1" dirty="0">
                <a:latin typeface="Calibri" panose="020F0502020204030204"/>
              </a:rPr>
              <a:t>+  </a:t>
            </a:r>
            <a:br>
              <a:rPr lang="en-US" sz="2400" b="1" dirty="0">
                <a:latin typeface="Calibri" panose="020F0502020204030204"/>
              </a:rPr>
            </a:br>
            <a:r>
              <a:rPr lang="en-US" sz="2400" b="1" dirty="0">
                <a:latin typeface="Calibri" panose="020F0502020204030204"/>
              </a:rPr>
              <a:t>Overlap Analysis</a:t>
            </a:r>
            <a:br>
              <a:rPr lang="en-US" sz="2400" dirty="0">
                <a:latin typeface="Calibri" panose="020F0502020204030204"/>
              </a:rPr>
            </a:br>
            <a:br>
              <a:rPr lang="en-US" sz="2400" dirty="0">
                <a:latin typeface="Calibri" panose="020F0502020204030204"/>
              </a:rPr>
            </a:br>
            <a:br>
              <a:rPr lang="en-US" sz="1500" dirty="0">
                <a:latin typeface="Calibri" panose="020F0502020204030204"/>
              </a:rPr>
            </a:br>
            <a:r>
              <a:rPr lang="en-US" sz="1500" b="1" dirty="0">
                <a:latin typeface="Calibri" panose="020F0502020204030204"/>
              </a:rPr>
              <a:t>Select MSU Databases and  </a:t>
            </a:r>
            <a:br>
              <a:rPr lang="en-US" sz="1500" b="1" dirty="0">
                <a:latin typeface="Calibri" panose="020F0502020204030204"/>
              </a:rPr>
            </a:br>
            <a:r>
              <a:rPr lang="en-US" sz="1500" b="1" dirty="0">
                <a:latin typeface="Calibri" panose="020F0502020204030204"/>
              </a:rPr>
              <a:t>Journal Subscriptions</a:t>
            </a:r>
            <a:br>
              <a:rPr lang="en-US" sz="1500" dirty="0">
                <a:latin typeface="Calibri" panose="020F0502020204030204"/>
              </a:rPr>
            </a:br>
            <a:br>
              <a:rPr lang="en-US" sz="1500" dirty="0">
                <a:latin typeface="Calibri" panose="020F0502020204030204"/>
              </a:rPr>
            </a:br>
            <a:endParaRPr lang="en-US" sz="1500" dirty="0"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500" dirty="0">
                <a:latin typeface="Calibri" panose="020F0502020204030204"/>
              </a:rPr>
              <a:t>Overlap Analysis Shows that our paid</a:t>
            </a:r>
            <a:br>
              <a:rPr lang="en-US" sz="1500" dirty="0">
                <a:latin typeface="Calibri" panose="020F0502020204030204"/>
              </a:rPr>
            </a:br>
            <a:r>
              <a:rPr lang="en-US" sz="1500" dirty="0">
                <a:latin typeface="Calibri" panose="020F0502020204030204"/>
              </a:rPr>
              <a:t>subscriptions ranged from </a:t>
            </a:r>
            <a:br>
              <a:rPr lang="en-US" sz="1500" dirty="0">
                <a:latin typeface="Calibri" panose="020F0502020204030204"/>
              </a:rPr>
            </a:br>
            <a:r>
              <a:rPr lang="en-US" sz="1500" b="1" dirty="0">
                <a:latin typeface="Calibri" panose="020F0502020204030204"/>
              </a:rPr>
              <a:t>19-79% overlap open access content</a:t>
            </a:r>
            <a:br>
              <a:rPr lang="en-US" sz="1500" b="1" dirty="0">
                <a:latin typeface="Calibri" panose="020F0502020204030204"/>
              </a:rPr>
            </a:br>
            <a:endParaRPr lang="en-US" sz="1500" dirty="0"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br>
              <a:rPr lang="en-US" sz="1500" dirty="0">
                <a:latin typeface="Calibri" panose="020F0502020204030204"/>
              </a:rPr>
            </a:br>
            <a:r>
              <a:rPr lang="en-US" sz="1500" dirty="0">
                <a:latin typeface="Calibri" panose="020F0502020204030204"/>
              </a:rPr>
              <a:t>Select MSU Abstracts, Indexes </a:t>
            </a:r>
            <a:br>
              <a:rPr lang="en-US" sz="1500" dirty="0">
                <a:latin typeface="Calibri" panose="020F0502020204030204"/>
              </a:rPr>
            </a:br>
            <a:r>
              <a:rPr lang="en-US" sz="1500" dirty="0">
                <a:latin typeface="Calibri" panose="020F0502020204030204"/>
              </a:rPr>
              <a:t>and Bibliographies</a:t>
            </a:r>
            <a:br>
              <a:rPr lang="en-US" sz="1500" dirty="0">
                <a:latin typeface="Calibri" panose="020F0502020204030204"/>
              </a:rPr>
            </a:br>
            <a:br>
              <a:rPr lang="en-US" sz="1500" dirty="0">
                <a:latin typeface="Calibri" panose="020F0502020204030204"/>
              </a:rPr>
            </a:br>
            <a:endParaRPr lang="en-US" sz="1050" dirty="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52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02151D-85D8-112A-02CF-3BB70B9C4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3169"/>
              </p:ext>
            </p:extLst>
          </p:nvPr>
        </p:nvGraphicFramePr>
        <p:xfrm>
          <a:off x="445466" y="1163612"/>
          <a:ext cx="6955459" cy="45307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995031">
                  <a:extLst>
                    <a:ext uri="{9D8B030D-6E8A-4147-A177-3AD203B41FA5}">
                      <a16:colId xmlns:a16="http://schemas.microsoft.com/office/drawing/2014/main" val="2568244050"/>
                    </a:ext>
                  </a:extLst>
                </a:gridCol>
                <a:gridCol w="1960428">
                  <a:extLst>
                    <a:ext uri="{9D8B030D-6E8A-4147-A177-3AD203B41FA5}">
                      <a16:colId xmlns:a16="http://schemas.microsoft.com/office/drawing/2014/main" val="699917649"/>
                    </a:ext>
                  </a:extLst>
                </a:gridCol>
              </a:tblGrid>
              <a:tr h="492645">
                <a:tc>
                  <a:txBody>
                    <a:bodyPr/>
                    <a:lstStyle/>
                    <a:p>
                      <a:r>
                        <a:rPr lang="en-US" sz="1400" b="1" dirty="0"/>
                        <a:t>Database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CloudSource</a:t>
                      </a:r>
                      <a:r>
                        <a:rPr lang="en-US" sz="1400" b="1" dirty="0"/>
                        <a:t>+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 Open Access Coverage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10241"/>
                  </a:ext>
                </a:extLst>
              </a:tr>
              <a:tr h="239349">
                <a:tc>
                  <a:txBody>
                    <a:bodyPr/>
                    <a:lstStyle/>
                    <a:p>
                      <a:r>
                        <a:rPr lang="en-US" sz="1200" dirty="0"/>
                        <a:t>Academic Search Complete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69%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51316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CAB Abstracts 1990-present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75%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21520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Communication &amp; Mass Media Complete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42%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82332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 err="1"/>
                        <a:t>EconLit</a:t>
                      </a:r>
                      <a:endParaRPr lang="en-US" sz="1200" dirty="0"/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52%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05816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 err="1"/>
                        <a:t>EconLit</a:t>
                      </a:r>
                      <a:r>
                        <a:rPr lang="en-US" sz="1200" dirty="0"/>
                        <a:t> with Full Text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51%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97289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GeoRef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51%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33716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Historical Abstracts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33%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79357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Historical Abstracts with Full Text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41%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64421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Library and Information Science Source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72%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61938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Linguistics &amp; Language Behavior Abstracts (ProQuest)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66%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7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MedLine</a:t>
                      </a:r>
                      <a:endParaRPr lang="en-US" sz="1200" dirty="0"/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54%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34367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MLA International Bibliography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60907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/>
                        <a:t>Music Index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29%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14803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Philosopher’s Index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53%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44885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Public Affairs Index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36%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09639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SocIndex</a:t>
                      </a:r>
                      <a:r>
                        <a:rPr lang="en-US" sz="1200" dirty="0"/>
                        <a:t> with Full Text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43%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03115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SportDiscus</a:t>
                      </a:r>
                      <a:r>
                        <a:rPr lang="en-US" sz="1200" dirty="0"/>
                        <a:t> with Full Text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53%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32540"/>
                  </a:ext>
                </a:extLst>
              </a:tr>
              <a:tr h="198138">
                <a:tc>
                  <a:txBody>
                    <a:bodyPr/>
                    <a:lstStyle/>
                    <a:p>
                      <a:r>
                        <a:rPr lang="en-US" sz="1200" dirty="0"/>
                        <a:t>Wildlife and Ecology Studies Worldwide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51%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141853"/>
                  </a:ext>
                </a:extLst>
              </a:tr>
              <a:tr h="227490">
                <a:tc>
                  <a:txBody>
                    <a:bodyPr/>
                    <a:lstStyle/>
                    <a:p>
                      <a:r>
                        <a:rPr lang="en-US" sz="1200" b="1" dirty="0"/>
                        <a:t>Average % of coverage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48.04%</a:t>
                      </a:r>
                    </a:p>
                  </a:txBody>
                  <a:tcPr marL="27196" marR="27196" marT="13598" marB="135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2180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73ADD4D-6C1C-117E-5011-8428BE46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710" y="2279176"/>
            <a:ext cx="161430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1D892-A2BE-8E71-3284-BC1082A49F01}"/>
              </a:ext>
            </a:extLst>
          </p:cNvPr>
          <p:cNvSpPr txBox="1"/>
          <p:nvPr/>
        </p:nvSpPr>
        <p:spPr>
          <a:xfrm>
            <a:off x="7526113" y="721056"/>
            <a:ext cx="1617887" cy="360098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defRPr/>
            </a:pPr>
            <a:r>
              <a:rPr lang="en-US" sz="1350" b="1" dirty="0">
                <a:latin typeface="Calibri"/>
                <a:ea typeface="+mn-lt"/>
                <a:cs typeface="+mn-lt"/>
              </a:rPr>
              <a:t>Select MSU  Databases </a:t>
            </a:r>
            <a:br>
              <a:rPr lang="en-US" sz="1350" b="1" dirty="0">
                <a:latin typeface="Calibri"/>
                <a:ea typeface="+mn-lt"/>
                <a:cs typeface="+mn-lt"/>
              </a:rPr>
            </a:br>
            <a:r>
              <a:rPr lang="en-US" sz="1350" b="1" dirty="0">
                <a:latin typeface="Calibri"/>
                <a:ea typeface="+mn-lt"/>
                <a:cs typeface="+mn-lt"/>
              </a:rPr>
              <a:t>Reviewed between</a:t>
            </a:r>
            <a:br>
              <a:rPr lang="en-US" sz="1350" b="1" dirty="0">
                <a:latin typeface="Calibri"/>
                <a:ea typeface="+mn-lt"/>
                <a:cs typeface="+mn-lt"/>
              </a:rPr>
            </a:br>
            <a:r>
              <a:rPr lang="en-US" sz="1350" b="1" dirty="0">
                <a:latin typeface="Calibri"/>
                <a:ea typeface="+mn-lt"/>
                <a:cs typeface="+mn-lt"/>
              </a:rPr>
              <a:t>February – May 2023</a:t>
            </a:r>
          </a:p>
          <a:p>
            <a:pPr>
              <a:defRPr/>
            </a:pPr>
            <a:endParaRPr lang="en-US" sz="1350" b="1" dirty="0"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1350" dirty="0">
                <a:latin typeface="Calibri" panose="020F0502020204030204"/>
              </a:rPr>
              <a:t>Wide Range of Database Overlap for Full Text journal article Coverage </a:t>
            </a:r>
          </a:p>
          <a:p>
            <a:pPr>
              <a:defRPr/>
            </a:pPr>
            <a:r>
              <a:rPr lang="en-US" sz="1350" dirty="0">
                <a:latin typeface="Calibri" panose="020F0502020204030204"/>
              </a:rPr>
              <a:t>aggregated  in </a:t>
            </a:r>
            <a:r>
              <a:rPr lang="en-US" sz="1350" dirty="0" err="1">
                <a:latin typeface="Calibri" panose="020F0502020204030204"/>
              </a:rPr>
              <a:t>Cloudsource</a:t>
            </a:r>
            <a:r>
              <a:rPr lang="en-US" sz="1350" dirty="0">
                <a:latin typeface="Calibri" panose="020F0502020204030204"/>
              </a:rPr>
              <a:t>+</a:t>
            </a:r>
            <a:br>
              <a:rPr lang="en-US" sz="1350" dirty="0">
                <a:latin typeface="Calibri" panose="020F0502020204030204"/>
              </a:rPr>
            </a:br>
            <a:br>
              <a:rPr lang="en-US" sz="1350" dirty="0">
                <a:latin typeface="Calibri" panose="020F0502020204030204"/>
              </a:rPr>
            </a:br>
            <a:r>
              <a:rPr lang="en-US" sz="1350" dirty="0">
                <a:latin typeface="Calibri"/>
                <a:cs typeface="Calibri"/>
              </a:rPr>
              <a:t>Mediated coverage available through Article Galaxy Scholar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1239E-EBDD-1DD8-123C-2075B0DB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604" y="219053"/>
            <a:ext cx="4898146" cy="848805"/>
          </a:xfrm>
        </p:spPr>
        <p:txBody>
          <a:bodyPr>
            <a:noAutofit/>
          </a:bodyPr>
          <a:lstStyle/>
          <a:p>
            <a:r>
              <a:rPr lang="en-US" sz="3300" b="1" dirty="0" err="1"/>
              <a:t>Cloudsource</a:t>
            </a:r>
            <a:r>
              <a:rPr lang="en-US" sz="3300" b="1" dirty="0"/>
              <a:t>+ </a:t>
            </a:r>
            <a:br>
              <a:rPr lang="en-US" sz="3300" b="1" dirty="0"/>
            </a:br>
            <a:r>
              <a:rPr lang="en-US" sz="2400" b="1" dirty="0"/>
              <a:t>Overlap Analysis and Metrics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FAF9C0-654A-81FC-78AE-C64E7B5893E3}"/>
              </a:ext>
            </a:extLst>
          </p:cNvPr>
          <p:cNvSpPr/>
          <p:nvPr/>
        </p:nvSpPr>
        <p:spPr>
          <a:xfrm>
            <a:off x="82195" y="5331311"/>
            <a:ext cx="7700963" cy="559837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2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9963415-4C4B-6051-05AD-3D83954F2F72}"/>
              </a:ext>
            </a:extLst>
          </p:cNvPr>
          <p:cNvSpPr/>
          <p:nvPr/>
        </p:nvSpPr>
        <p:spPr>
          <a:xfrm>
            <a:off x="-108801" y="1927393"/>
            <a:ext cx="6767199" cy="3488984"/>
          </a:xfrm>
          <a:prstGeom prst="ellipse">
            <a:avLst/>
          </a:prstGeom>
          <a:solidFill>
            <a:srgbClr val="FFC000">
              <a:alpha val="4902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0F6AC5-1B95-61DD-F3C0-F8DA28690DD2}"/>
              </a:ext>
            </a:extLst>
          </p:cNvPr>
          <p:cNvSpPr/>
          <p:nvPr/>
        </p:nvSpPr>
        <p:spPr>
          <a:xfrm>
            <a:off x="3387013" y="1801763"/>
            <a:ext cx="5756988" cy="3740244"/>
          </a:xfrm>
          <a:prstGeom prst="ellipse">
            <a:avLst/>
          </a:prstGeom>
          <a:solidFill>
            <a:srgbClr val="92D050">
              <a:alpha val="4902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6AD805-45D1-E588-DD5A-3A8AB09049F2}"/>
              </a:ext>
            </a:extLst>
          </p:cNvPr>
          <p:cNvSpPr/>
          <p:nvPr/>
        </p:nvSpPr>
        <p:spPr>
          <a:xfrm rot="5400000">
            <a:off x="2244083" y="1462404"/>
            <a:ext cx="5482598" cy="3346032"/>
          </a:xfrm>
          <a:prstGeom prst="ellipse">
            <a:avLst/>
          </a:prstGeom>
          <a:solidFill>
            <a:schemeClr val="accent1">
              <a:lumMod val="60000"/>
              <a:lumOff val="40000"/>
              <a:alpha val="4902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782C5-147E-82CF-E8C3-994AD7368042}"/>
              </a:ext>
            </a:extLst>
          </p:cNvPr>
          <p:cNvSpPr txBox="1"/>
          <p:nvPr/>
        </p:nvSpPr>
        <p:spPr>
          <a:xfrm>
            <a:off x="559837" y="3237722"/>
            <a:ext cx="233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Quantitative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C8089-B0BB-0A24-7B3C-F30E7CF76F44}"/>
              </a:ext>
            </a:extLst>
          </p:cNvPr>
          <p:cNvSpPr txBox="1"/>
          <p:nvPr/>
        </p:nvSpPr>
        <p:spPr>
          <a:xfrm>
            <a:off x="7399176" y="3348719"/>
            <a:ext cx="183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Qualitative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BC3E8-35B1-1BE4-62CC-AEFF0DDD38AB}"/>
              </a:ext>
            </a:extLst>
          </p:cNvPr>
          <p:cNvSpPr txBox="1"/>
          <p:nvPr/>
        </p:nvSpPr>
        <p:spPr>
          <a:xfrm>
            <a:off x="4376059" y="913743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Overlap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0ED14-C903-06B1-3C7A-E82FAFEC283C}"/>
              </a:ext>
            </a:extLst>
          </p:cNvPr>
          <p:cNvSpPr txBox="1"/>
          <p:nvPr/>
        </p:nvSpPr>
        <p:spPr>
          <a:xfrm>
            <a:off x="4125991" y="3025553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Intersectional</a:t>
            </a:r>
            <a:br>
              <a:rPr lang="en-US" dirty="0"/>
            </a:br>
            <a:r>
              <a:rPr lang="en-US" dirty="0"/>
              <a:t>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83A3E-FD14-A0D4-591A-4A889FEFFD61}"/>
              </a:ext>
            </a:extLst>
          </p:cNvPr>
          <p:cNvSpPr txBox="1"/>
          <p:nvPr/>
        </p:nvSpPr>
        <p:spPr>
          <a:xfrm>
            <a:off x="149443" y="248108"/>
            <a:ext cx="37165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Synthetic Analysis</a:t>
            </a:r>
            <a:br>
              <a:rPr lang="en-US" sz="2400" dirty="0"/>
            </a:br>
            <a:r>
              <a:rPr lang="en-US" sz="2000" dirty="0"/>
              <a:t>Conversations and Discussions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6767A-2EF7-D1B5-2C30-A42427054460}"/>
              </a:ext>
            </a:extLst>
          </p:cNvPr>
          <p:cNvSpPr txBox="1"/>
          <p:nvPr/>
        </p:nvSpPr>
        <p:spPr>
          <a:xfrm>
            <a:off x="6512482" y="334950"/>
            <a:ext cx="2499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Making</a:t>
            </a:r>
            <a:br>
              <a:rPr lang="en-US" sz="2400" dirty="0"/>
            </a:br>
            <a:r>
              <a:rPr lang="en-US" b="1" dirty="0"/>
              <a:t>Data Informed</a:t>
            </a:r>
            <a:br>
              <a:rPr lang="en-US" b="1" dirty="0"/>
            </a:br>
            <a:r>
              <a:rPr lang="en-US" b="1" strike="sngStrike" dirty="0"/>
              <a:t>Data Driven</a:t>
            </a:r>
          </a:p>
        </p:txBody>
      </p:sp>
    </p:spTree>
    <p:extLst>
      <p:ext uri="{BB962C8B-B14F-4D97-AF65-F5344CB8AC3E}">
        <p14:creationId xmlns:p14="http://schemas.microsoft.com/office/powerpoint/2010/main" val="245809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62F0CC-0CA8-A853-B5D6-AE8654E23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09688"/>
              </p:ext>
            </p:extLst>
          </p:nvPr>
        </p:nvGraphicFramePr>
        <p:xfrm>
          <a:off x="923730" y="697204"/>
          <a:ext cx="7296540" cy="51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066">
                  <a:extLst>
                    <a:ext uri="{9D8B030D-6E8A-4147-A177-3AD203B41FA5}">
                      <a16:colId xmlns:a16="http://schemas.microsoft.com/office/drawing/2014/main" val="3070379723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1992441016"/>
                    </a:ext>
                  </a:extLst>
                </a:gridCol>
                <a:gridCol w="1824135">
                  <a:extLst>
                    <a:ext uri="{9D8B030D-6E8A-4147-A177-3AD203B41FA5}">
                      <a16:colId xmlns:a16="http://schemas.microsoft.com/office/drawing/2014/main" val="2493361531"/>
                    </a:ext>
                  </a:extLst>
                </a:gridCol>
                <a:gridCol w="1824135">
                  <a:extLst>
                    <a:ext uri="{9D8B030D-6E8A-4147-A177-3AD203B41FA5}">
                      <a16:colId xmlns:a16="http://schemas.microsoft.com/office/drawing/2014/main" val="1177349290"/>
                    </a:ext>
                  </a:extLst>
                </a:gridCol>
              </a:tblGrid>
              <a:tr h="842736"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  <a:br>
                        <a:rPr lang="en-US" dirty="0"/>
                      </a:br>
                      <a:r>
                        <a:rPr lang="en-US" dirty="0"/>
                        <a:t>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E-Resources</a:t>
                      </a:r>
                      <a:br>
                        <a:rPr lang="en-US" dirty="0"/>
                      </a:br>
                      <a:r>
                        <a:rPr lang="en-US" dirty="0"/>
                        <a:t>Database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E-Resources</a:t>
                      </a:r>
                      <a:br>
                        <a:rPr lang="en-US" dirty="0"/>
                      </a:br>
                      <a:r>
                        <a:rPr lang="en-US" dirty="0"/>
                        <a:t>Database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E-Resources</a:t>
                      </a:r>
                      <a:br>
                        <a:rPr lang="en-US" dirty="0"/>
                      </a:br>
                      <a:r>
                        <a:rPr lang="en-US" dirty="0"/>
                        <a:t>Database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43142"/>
                  </a:ext>
                </a:extLst>
              </a:tr>
              <a:tr h="842736">
                <a:tc>
                  <a:txBody>
                    <a:bodyPr/>
                    <a:lstStyle/>
                    <a:p>
                      <a:r>
                        <a:rPr lang="en-US" dirty="0"/>
                        <a:t>Qualitative</a:t>
                      </a:r>
                      <a:br>
                        <a:rPr lang="en-US" dirty="0"/>
                      </a:br>
                      <a:r>
                        <a:rPr lang="en-US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(Not Needed)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(Needed)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(Split/Mixed)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87491"/>
                  </a:ext>
                </a:extLst>
              </a:tr>
              <a:tr h="842736"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  <a:br>
                        <a:rPr lang="en-US" dirty="0"/>
                      </a:br>
                      <a:r>
                        <a:rPr lang="en-US" dirty="0"/>
                        <a:t>Analysis (Usage)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 (Low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(High Usage)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(Split/Mixed)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64276"/>
                  </a:ext>
                </a:extLst>
              </a:tr>
              <a:tr h="842736">
                <a:tc>
                  <a:txBody>
                    <a:bodyPr/>
                    <a:lstStyle/>
                    <a:p>
                      <a:r>
                        <a:rPr lang="en-US" dirty="0"/>
                        <a:t>Open Access Overlap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(Overlap &gt;60%)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 (Overlap &lt;40%)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Mixed</a:t>
                      </a:r>
                      <a:br>
                        <a:rPr lang="en-US" dirty="0"/>
                      </a:br>
                      <a:r>
                        <a:rPr lang="en-US" dirty="0"/>
                        <a:t>(40-60%)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02988"/>
                  </a:ext>
                </a:extLst>
              </a:tr>
              <a:tr h="842736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37589"/>
                  </a:ext>
                </a:extLst>
              </a:tr>
              <a:tr h="842736">
                <a:tc>
                  <a:txBody>
                    <a:bodyPr/>
                    <a:lstStyle/>
                    <a:p>
                      <a:r>
                        <a:rPr lang="en-US" dirty="0"/>
                        <a:t>Recommendation 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Further Discussion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9862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2FC37FD-48E0-275E-73B9-5C2C5D4381B7}"/>
              </a:ext>
            </a:extLst>
          </p:cNvPr>
          <p:cNvSpPr/>
          <p:nvPr/>
        </p:nvSpPr>
        <p:spPr>
          <a:xfrm>
            <a:off x="2957803" y="4786605"/>
            <a:ext cx="5374433" cy="1003538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1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9B78-1ADC-E8C4-484E-0937270CE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3298"/>
            <a:ext cx="9074042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MSU E-Resources Budget Strategy Project </a:t>
            </a:r>
            <a:br>
              <a:rPr lang="en-US" sz="4000" b="1" dirty="0"/>
            </a:br>
            <a:r>
              <a:rPr lang="en-US" sz="4000" b="1" dirty="0"/>
              <a:t> </a:t>
            </a:r>
            <a:r>
              <a:rPr lang="en-US" sz="3100" b="1" dirty="0"/>
              <a:t>Summary Conclusions</a:t>
            </a:r>
            <a:br>
              <a:rPr lang="en-US" sz="3100" dirty="0"/>
            </a:br>
            <a:br>
              <a:rPr lang="en-US" sz="3200" dirty="0"/>
            </a:b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088EE-D76F-9FE8-EEAA-F9FC6B83994D}"/>
              </a:ext>
            </a:extLst>
          </p:cNvPr>
          <p:cNvSpPr txBox="1"/>
          <p:nvPr/>
        </p:nvSpPr>
        <p:spPr>
          <a:xfrm>
            <a:off x="364210" y="1464907"/>
            <a:ext cx="584997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sz="3600" dirty="0">
                <a:solidFill>
                  <a:srgbClr val="5D1725"/>
                </a:solidFill>
              </a:rPr>
            </a:br>
            <a:r>
              <a:rPr lang="en-US" sz="3600" dirty="0">
                <a:solidFill>
                  <a:srgbClr val="5D1725"/>
                </a:solidFill>
              </a:rPr>
              <a:t>Better 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dirty="0">
                <a:solidFill>
                  <a:srgbClr val="5D1725"/>
                </a:solidFill>
              </a:rPr>
              <a:t>E-Resources Budget Decisions &amp;</a:t>
            </a:r>
            <a:br>
              <a:rPr lang="en-US" dirty="0">
                <a:solidFill>
                  <a:srgbClr val="5D1725"/>
                </a:solidFill>
              </a:rPr>
            </a:br>
            <a:r>
              <a:rPr lang="en-US" dirty="0">
                <a:solidFill>
                  <a:srgbClr val="5D1725"/>
                </a:solidFill>
              </a:rPr>
              <a:t>E-Resources Digital Resource Allocation</a:t>
            </a:r>
            <a:br>
              <a:rPr lang="en-US" dirty="0">
                <a:solidFill>
                  <a:srgbClr val="5D1725"/>
                </a:solidFill>
              </a:rPr>
            </a:br>
            <a:br>
              <a:rPr lang="en-US" dirty="0">
                <a:solidFill>
                  <a:srgbClr val="5D1725"/>
                </a:solidFill>
              </a:rPr>
            </a:br>
            <a:r>
              <a:rPr lang="en-US" b="1" dirty="0">
                <a:solidFill>
                  <a:srgbClr val="5D1725"/>
                </a:solidFill>
              </a:rPr>
              <a:t>Can Be Achieved through</a:t>
            </a:r>
            <a:r>
              <a:rPr lang="en-US" dirty="0">
                <a:solidFill>
                  <a:srgbClr val="5D1725"/>
                </a:solidFill>
              </a:rPr>
              <a:t>: </a:t>
            </a:r>
            <a:br>
              <a:rPr lang="en-US" b="1" dirty="0">
                <a:solidFill>
                  <a:srgbClr val="5D1725"/>
                </a:solidFill>
              </a:rPr>
            </a:br>
            <a:endParaRPr lang="en-US" b="1" dirty="0">
              <a:solidFill>
                <a:srgbClr val="5D172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6D235-8027-4F70-F631-803F17BC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557" y="3252104"/>
            <a:ext cx="4316443" cy="820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DBF60A-03A3-A4F5-8983-1A8AF21FBDC2}"/>
              </a:ext>
            </a:extLst>
          </p:cNvPr>
          <p:cNvSpPr txBox="1"/>
          <p:nvPr/>
        </p:nvSpPr>
        <p:spPr>
          <a:xfrm>
            <a:off x="461199" y="4095605"/>
            <a:ext cx="5035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D1725"/>
                </a:solidFill>
              </a:rPr>
              <a:t>Synthetic Methodologies Cost/Benefit Analysis</a:t>
            </a:r>
            <a:br>
              <a:rPr lang="en-US" sz="2400" dirty="0">
                <a:solidFill>
                  <a:srgbClr val="5D1725"/>
                </a:solidFill>
              </a:rPr>
            </a:br>
            <a:r>
              <a:rPr lang="en-US" sz="2400" dirty="0">
                <a:solidFill>
                  <a:srgbClr val="5D1725"/>
                </a:solidFill>
              </a:rPr>
              <a:t>Data Informed Decision Making</a:t>
            </a:r>
            <a:br>
              <a:rPr lang="en-US" sz="2400" dirty="0">
                <a:solidFill>
                  <a:srgbClr val="5D1725"/>
                </a:solidFill>
              </a:rPr>
            </a:br>
            <a:r>
              <a:rPr lang="en-US" sz="2400" dirty="0">
                <a:solidFill>
                  <a:srgbClr val="5D1725"/>
                </a:solidFill>
              </a:rPr>
              <a:t>Affordances of New Technology</a:t>
            </a:r>
          </a:p>
        </p:txBody>
      </p:sp>
    </p:spTree>
    <p:extLst>
      <p:ext uri="{BB962C8B-B14F-4D97-AF65-F5344CB8AC3E}">
        <p14:creationId xmlns:p14="http://schemas.microsoft.com/office/powerpoint/2010/main" val="151346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CEF6-72D1-FBEF-60B6-D211CDA9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 E-Resources Budget Evaluation Summary 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D9BD-6666-7F9A-4746-AE9239528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458" y="1205754"/>
            <a:ext cx="4097003" cy="4287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en-US" sz="1800" dirty="0"/>
            </a:br>
            <a:endParaRPr lang="en-US" sz="1800" dirty="0"/>
          </a:p>
          <a:p>
            <a:pPr marL="457200" indent="-457200">
              <a:lnSpc>
                <a:spcPct val="90000"/>
              </a:lnSpc>
            </a:pPr>
            <a:r>
              <a:rPr lang="en-US" sz="1800" dirty="0"/>
              <a:t>Cost savings for library budget can be achieved through new possibilities of leveraging open access and document delivery Savings from </a:t>
            </a:r>
            <a:r>
              <a:rPr lang="en-US" sz="1800" dirty="0" err="1"/>
              <a:t>Cloudsource</a:t>
            </a:r>
            <a:r>
              <a:rPr lang="en-US" sz="1800" dirty="0"/>
              <a:t>+ </a:t>
            </a:r>
          </a:p>
          <a:p>
            <a:pPr marL="457200" indent="-457200">
              <a:lnSpc>
                <a:spcPct val="90000"/>
              </a:lnSpc>
            </a:pPr>
            <a:endParaRPr lang="en-US" sz="1800" dirty="0"/>
          </a:p>
          <a:p>
            <a:pPr marL="457200" indent="-457200">
              <a:lnSpc>
                <a:spcPct val="90000"/>
              </a:lnSpc>
            </a:pPr>
            <a:r>
              <a:rPr lang="en-US" sz="1800" dirty="0"/>
              <a:t> Open Access Savings can fund new focused intentionally </a:t>
            </a:r>
            <a:br>
              <a:rPr lang="en-US" sz="1800" dirty="0"/>
            </a:br>
            <a:r>
              <a:rPr lang="en-US" sz="1800" dirty="0"/>
              <a:t>aligned  possibilities through Article Galaxy Scholar</a:t>
            </a:r>
            <a:br>
              <a:rPr lang="en-US" sz="1800" dirty="0"/>
            </a:br>
            <a:endParaRPr lang="en-US" sz="1800" dirty="0"/>
          </a:p>
          <a:p>
            <a:pPr marL="457200" indent="-457200">
              <a:lnSpc>
                <a:spcPct val="90000"/>
              </a:lnSpc>
              <a:buChar char="•"/>
            </a:pPr>
            <a:r>
              <a:rPr lang="en-US" sz="1800" dirty="0"/>
              <a:t>Evaluation/Project Continuing 2023-2024 Fiscal Years</a:t>
            </a:r>
          </a:p>
          <a:p>
            <a:pPr marL="457200" indent="-457200">
              <a:lnSpc>
                <a:spcPct val="90000"/>
              </a:lnSpc>
              <a:buChar char="•"/>
            </a:pPr>
            <a:endParaRPr lang="en-US" sz="1800" dirty="0"/>
          </a:p>
          <a:p>
            <a:pPr marL="457200" indent="-457200">
              <a:lnSpc>
                <a:spcPct val="90000"/>
              </a:lnSpc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8804A-AD3C-67BE-E251-0E8BF7F3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" r="20521" b="-1"/>
          <a:stretch/>
        </p:blipFill>
        <p:spPr>
          <a:xfrm>
            <a:off x="4732039" y="1600201"/>
            <a:ext cx="3954763" cy="408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67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BC26-87E8-AB27-5DF3-41E81A78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2651"/>
            <a:ext cx="7772400" cy="14700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BF9D-A816-0EC0-14F9-A7231095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5" y="1882796"/>
            <a:ext cx="8891888" cy="3995489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Questions?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l"/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Contact: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Ray Uzwyshyn, Ph.D. MBA MLIS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Associate Dean, Collections Management and Strategy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Mississippi State University Libraries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hlinkClick r:id="rId2"/>
              </a:rPr>
              <a:t>ruzwyshyn@library.msstate.edu</a:t>
            </a:r>
            <a:r>
              <a:rPr lang="en-US" sz="1600" dirty="0"/>
              <a:t>, 512521-6893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7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E684-2BC5-381F-55D6-933524A7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1F6A0-D606-C5C8-00C4-A994EB3F4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137EE-5663-606D-2CC0-3E74F5E8C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0" r="18148" b="-2"/>
          <a:stretch/>
        </p:blipFill>
        <p:spPr>
          <a:xfrm>
            <a:off x="58343" y="132191"/>
            <a:ext cx="4328857" cy="5822174"/>
          </a:xfrm>
          <a:prstGeom prst="rect">
            <a:avLst/>
          </a:prstGeom>
          <a:noFill/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E03287C-1FAC-F216-FEF2-9C7AE3C92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4431" r="11011" b="19933"/>
          <a:stretch/>
        </p:blipFill>
        <p:spPr>
          <a:xfrm>
            <a:off x="4402354" y="103425"/>
            <a:ext cx="4683967" cy="5819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7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778C-3949-AF66-4D39-70ED6250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681" y="2392402"/>
            <a:ext cx="3109417" cy="857250"/>
          </a:xfrm>
        </p:spPr>
        <p:txBody>
          <a:bodyPr>
            <a:noAutofit/>
          </a:bodyPr>
          <a:lstStyle/>
          <a:p>
            <a:r>
              <a:rPr lang="en-US" sz="3200" b="1" dirty="0"/>
              <a:t>Qualitative Analysis: </a:t>
            </a:r>
            <a:r>
              <a:rPr lang="en-US" sz="3200" dirty="0"/>
              <a:t>Evaluation Form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EAE3A-615A-81A7-2D34-DF5AA5687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256699" indent="-256699" algn="ctr"/>
            <a:endParaRPr lang="en-US" sz="1050" dirty="0">
              <a:solidFill>
                <a:srgbClr val="222222"/>
              </a:solidFill>
            </a:endParaRPr>
          </a:p>
          <a:p>
            <a:pPr marL="256699" indent="-256699"/>
            <a:endParaRPr lang="en-US" dirty="0"/>
          </a:p>
        </p:txBody>
      </p:sp>
      <p:pic>
        <p:nvPicPr>
          <p:cNvPr id="13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46EBC68-40B0-B2F3-C591-A0B4E774C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3" r="4840"/>
          <a:stretch/>
        </p:blipFill>
        <p:spPr>
          <a:xfrm>
            <a:off x="2245555" y="-1"/>
            <a:ext cx="6898445" cy="1600201"/>
          </a:xfrm>
          <a:prstGeom prst="rect">
            <a:avLst/>
          </a:prstGeom>
        </p:spPr>
      </p:pic>
      <p:pic>
        <p:nvPicPr>
          <p:cNvPr id="14" name="Picture 1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0628BFD-1191-C3E6-DCA2-B74497903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1" r="3210"/>
          <a:stretch/>
        </p:blipFill>
        <p:spPr>
          <a:xfrm>
            <a:off x="2308569" y="2392402"/>
            <a:ext cx="6835431" cy="3549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614A4-D198-4681-CBE4-F48E03284989}"/>
              </a:ext>
            </a:extLst>
          </p:cNvPr>
          <p:cNvSpPr txBox="1"/>
          <p:nvPr/>
        </p:nvSpPr>
        <p:spPr>
          <a:xfrm>
            <a:off x="0" y="3821346"/>
            <a:ext cx="2596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Stakeholders</a:t>
            </a:r>
            <a:r>
              <a:rPr lang="en-US" dirty="0"/>
              <a:t>:</a:t>
            </a:r>
          </a:p>
          <a:p>
            <a:r>
              <a:rPr lang="en-US" b="1" dirty="0"/>
              <a:t>Department Heads</a:t>
            </a:r>
          </a:p>
          <a:p>
            <a:r>
              <a:rPr lang="en-US" b="1" dirty="0"/>
              <a:t>Faculty</a:t>
            </a:r>
          </a:p>
          <a:p>
            <a:r>
              <a:rPr lang="en-US" b="1" dirty="0"/>
              <a:t>Graduate Students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B49991-3790-D1A0-2EA1-732525ACD975}"/>
              </a:ext>
            </a:extLst>
          </p:cNvPr>
          <p:cNvSpPr/>
          <p:nvPr/>
        </p:nvSpPr>
        <p:spPr>
          <a:xfrm>
            <a:off x="2308569" y="276734"/>
            <a:ext cx="6732794" cy="691747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31262B-FB94-5D4E-38FA-8CD600EE48C9}"/>
              </a:ext>
            </a:extLst>
          </p:cNvPr>
          <p:cNvSpPr/>
          <p:nvPr/>
        </p:nvSpPr>
        <p:spPr>
          <a:xfrm>
            <a:off x="2174033" y="2392402"/>
            <a:ext cx="6969967" cy="559837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4DADE7-925F-B4CF-45CC-73B2BF1C9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65" y="1511559"/>
            <a:ext cx="4690111" cy="359931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br>
              <a:rPr lang="en-US" sz="1400" b="1" dirty="0">
                <a:ea typeface="+mn-lt"/>
                <a:cs typeface="+mn-lt"/>
              </a:rPr>
            </a:br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  <a:t>MSU libraries are strategizing utilizing Open Access  high quality academic e-resources and technology: </a:t>
            </a: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  <a:t>CloudSource+ and with Article Galaxy Scholar </a:t>
            </a:r>
            <a:b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  <a:t>to leverage current holdings towards:</a:t>
            </a: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  <a:t>  </a:t>
            </a: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  <a:t>Large Budget Savings,  </a:t>
            </a:r>
            <a:b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  <a:t>New Open Access Possibilities &amp; </a:t>
            </a:r>
            <a:b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b="1" dirty="0">
                <a:solidFill>
                  <a:schemeClr val="tx1"/>
                </a:solidFill>
                <a:ea typeface="+mn-lt"/>
                <a:cs typeface="+mn-lt"/>
              </a:rPr>
              <a:t>New Methodologies </a:t>
            </a: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  <a:t>for analyzing and purchasing </a:t>
            </a:r>
            <a:b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3400" dirty="0">
                <a:solidFill>
                  <a:schemeClr val="tx1"/>
                </a:solidFill>
                <a:ea typeface="+mn-lt"/>
                <a:cs typeface="+mn-lt"/>
              </a:rPr>
              <a:t>Digital e-resources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A820AF92-7AB2-A7CE-B718-63C397B6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40" y="1619356"/>
            <a:ext cx="4322344" cy="4326141"/>
          </a:xfrm>
          <a:prstGeom prst="rect">
            <a:avLst/>
          </a:prstGeom>
        </p:spPr>
      </p:pic>
      <p:pic>
        <p:nvPicPr>
          <p:cNvPr id="5" name="Picture 4" descr="A graph with arrows pointing up&#10;&#10;Description automatically generated">
            <a:extLst>
              <a:ext uri="{FF2B5EF4-FFF2-40B4-BE49-F238E27FC236}">
                <a16:creationId xmlns:a16="http://schemas.microsoft.com/office/drawing/2014/main" id="{EAF844A7-3AF7-4FBA-26CE-49F95F95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96" y="3218230"/>
            <a:ext cx="2428361" cy="2686748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1F378A99-9BA0-EB2B-A9F2-0E8853A4E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313" y="5083768"/>
            <a:ext cx="2080727" cy="80148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249C6FE4-2D66-09B2-E71D-8ACC4527B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40" y="5110869"/>
            <a:ext cx="2389753" cy="774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95890-351F-DC7A-4CD6-F39C75777B93}"/>
              </a:ext>
            </a:extLst>
          </p:cNvPr>
          <p:cNvSpPr txBox="1"/>
          <p:nvPr/>
        </p:nvSpPr>
        <p:spPr>
          <a:xfrm>
            <a:off x="233265" y="289249"/>
            <a:ext cx="86494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5D1725"/>
                </a:solidFill>
              </a:rPr>
              <a:t>MSU Collections Budget Strategy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New Technology + Synthetic Analysis</a:t>
            </a:r>
          </a:p>
        </p:txBody>
      </p:sp>
    </p:spTree>
    <p:extLst>
      <p:ext uri="{BB962C8B-B14F-4D97-AF65-F5344CB8AC3E}">
        <p14:creationId xmlns:p14="http://schemas.microsoft.com/office/powerpoint/2010/main" val="31590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7D53-D4C2-80A7-E3D6-89D3EE34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34" y="0"/>
            <a:ext cx="8616819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E-Resources Materials Strategy</a:t>
            </a:r>
            <a:br>
              <a:rPr lang="en-US" dirty="0"/>
            </a:br>
            <a:r>
              <a:rPr lang="en-US" sz="3600" dirty="0"/>
              <a:t>Cost /Benefit Analytic Approach</a:t>
            </a:r>
            <a:br>
              <a:rPr lang="en-US" sz="3600" dirty="0"/>
            </a:br>
            <a:r>
              <a:rPr lang="en-US" sz="2700" dirty="0"/>
              <a:t>Three Pronged Synthetic Evaluation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6B949-088B-DF78-5E0D-51E3C06FD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13" y="2253344"/>
            <a:ext cx="8370140" cy="39507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Qualitative Analysis 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Quantitative Analysis 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Overlap  Analysis =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2400" dirty="0"/>
              <a:t>Goals: Better Budgetary Data-Informed Decision Making Better Resource Allocation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BB42E-8C4B-64EA-3F91-988D235B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21" y="2082580"/>
            <a:ext cx="3346379" cy="18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DD2D5-728A-3B4C-5617-AC606F47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06" y="70353"/>
            <a:ext cx="5826290" cy="562693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BFB7F770-D798-C369-89A3-D136347D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466" y="1063285"/>
            <a:ext cx="3420253" cy="1124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C6589-24BF-0938-F04F-465ED835B609}"/>
              </a:ext>
            </a:extLst>
          </p:cNvPr>
          <p:cNvSpPr txBox="1"/>
          <p:nvPr/>
        </p:nvSpPr>
        <p:spPr>
          <a:xfrm>
            <a:off x="5837704" y="1991056"/>
            <a:ext cx="30439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Aggregates Open Access Content from  High Quality Publishers</a:t>
            </a:r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CA298B68-BAB1-0AE5-1A1C-A07C7F123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530" y="3372238"/>
            <a:ext cx="2888111" cy="1078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6C724-33D1-6365-2C2B-360F264CD73E}"/>
              </a:ext>
            </a:extLst>
          </p:cNvPr>
          <p:cNvSpPr txBox="1"/>
          <p:nvPr/>
        </p:nvSpPr>
        <p:spPr>
          <a:xfrm>
            <a:off x="5669474" y="4515390"/>
            <a:ext cx="32642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Allows purchase of focused Journal/Articles not Available</a:t>
            </a:r>
            <a:br>
              <a:rPr lang="en-US" dirty="0">
                <a:solidFill>
                  <a:srgbClr val="5D1725"/>
                </a:solidFill>
              </a:rPr>
            </a:br>
            <a:r>
              <a:rPr lang="en-US" dirty="0">
                <a:solidFill>
                  <a:srgbClr val="5D1725"/>
                </a:solidFill>
              </a:rPr>
              <a:t>in Present Collections/OA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836AF-D16D-BFE2-8AB0-0D6F3F2F803B}"/>
              </a:ext>
            </a:extLst>
          </p:cNvPr>
          <p:cNvSpPr txBox="1"/>
          <p:nvPr/>
        </p:nvSpPr>
        <p:spPr>
          <a:xfrm>
            <a:off x="5345303" y="186468"/>
            <a:ext cx="391257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5D1725"/>
                </a:solidFill>
              </a:rPr>
              <a:t> Cost / Benefit Strategy</a:t>
            </a:r>
          </a:p>
        </p:txBody>
      </p:sp>
    </p:spTree>
    <p:extLst>
      <p:ext uri="{BB962C8B-B14F-4D97-AF65-F5344CB8AC3E}">
        <p14:creationId xmlns:p14="http://schemas.microsoft.com/office/powerpoint/2010/main" val="99498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1442-3608-0299-7A02-EE207AFA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46" y="138665"/>
            <a:ext cx="8000552" cy="857250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1C58-325D-CC60-38AF-F9395B10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32" y="1481686"/>
            <a:ext cx="3018005" cy="296304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Emails, </a:t>
            </a:r>
            <a:br>
              <a:rPr lang="en-US" sz="2400" b="1" dirty="0"/>
            </a:br>
            <a:r>
              <a:rPr lang="en-US" sz="2400" b="1" dirty="0"/>
              <a:t>Survey Form,</a:t>
            </a:r>
            <a:br>
              <a:rPr lang="en-US" sz="2400" b="1" dirty="0"/>
            </a:br>
            <a:r>
              <a:rPr lang="en-US" sz="2400" b="1" dirty="0"/>
              <a:t>Focus Groups, &amp; Individual/Group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E0C4C-0D27-1F31-6C9A-821BBE480144}"/>
              </a:ext>
            </a:extLst>
          </p:cNvPr>
          <p:cNvSpPr txBox="1"/>
          <p:nvPr/>
        </p:nvSpPr>
        <p:spPr>
          <a:xfrm>
            <a:off x="4366727" y="1287783"/>
            <a:ext cx="4572000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/>
              <a:t>Email Subject: </a:t>
            </a:r>
            <a:r>
              <a:rPr lang="en-US" dirty="0"/>
              <a:t>The library is currently engaged in a comprehensive evaluation of our electronic resource subscriptions. To make data-informed decisions regarding subscription renewals. 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are seeking input from our teaching and research faculty on quantitative and qualitative aspects of our e-resource usage.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In this regard, we would be grateful if you could provide feedback on your use of the following Database . . . We have enclosed forms that seek your input on these databases. .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E66FC-DF86-5FAC-2FED-F76048A3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5602"/>
            <a:ext cx="2197358" cy="2197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2277A-2296-350D-A6BD-948D31ED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43" y="1186998"/>
            <a:ext cx="1329188" cy="11060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D4D608-853E-0C55-FEF1-FD8BD5A67B7D}"/>
              </a:ext>
            </a:extLst>
          </p:cNvPr>
          <p:cNvSpPr/>
          <p:nvPr/>
        </p:nvSpPr>
        <p:spPr>
          <a:xfrm>
            <a:off x="4366728" y="1322900"/>
            <a:ext cx="4460032" cy="970165"/>
          </a:xfrm>
          <a:prstGeom prst="ellipse">
            <a:avLst/>
          </a:prstGeom>
          <a:solidFill>
            <a:srgbClr val="FFFF00">
              <a:alpha val="1215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83DE8C-5177-7FEB-B570-A1EE94D1F459}"/>
              </a:ext>
            </a:extLst>
          </p:cNvPr>
          <p:cNvSpPr/>
          <p:nvPr/>
        </p:nvSpPr>
        <p:spPr>
          <a:xfrm>
            <a:off x="4301412" y="3883801"/>
            <a:ext cx="4702629" cy="762844"/>
          </a:xfrm>
          <a:prstGeom prst="ellipse">
            <a:avLst/>
          </a:prstGeom>
          <a:solidFill>
            <a:srgbClr val="FFFF00">
              <a:alpha val="1215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4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778C-3949-AF66-4D39-70ED6250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415" y="2068758"/>
            <a:ext cx="2427190" cy="857250"/>
          </a:xfrm>
        </p:spPr>
        <p:txBody>
          <a:bodyPr>
            <a:noAutofit/>
          </a:bodyPr>
          <a:lstStyle/>
          <a:p>
            <a:r>
              <a:rPr lang="en-US" sz="3200" b="1" dirty="0"/>
              <a:t>Qualitative Analysis </a:t>
            </a:r>
            <a:r>
              <a:rPr lang="en-US" sz="3200" dirty="0"/>
              <a:t>Evaluation Form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EAE3A-615A-81A7-2D34-DF5AA5687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256699" indent="-256699" algn="ctr"/>
            <a:endParaRPr lang="en-US" sz="1050" dirty="0">
              <a:solidFill>
                <a:srgbClr val="222222"/>
              </a:solidFill>
            </a:endParaRPr>
          </a:p>
          <a:p>
            <a:pPr marL="256699" indent="-256699"/>
            <a:endParaRPr lang="en-US" dirty="0"/>
          </a:p>
        </p:txBody>
      </p:sp>
      <p:pic>
        <p:nvPicPr>
          <p:cNvPr id="12" name="Picture 1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8BE2886-3916-E4F9-EB5D-9B54B6718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8" r="2426"/>
          <a:stretch/>
        </p:blipFill>
        <p:spPr>
          <a:xfrm>
            <a:off x="2293823" y="430306"/>
            <a:ext cx="6850177" cy="54759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FD7AFCA-F935-E472-8955-C7B5038778C6}"/>
              </a:ext>
            </a:extLst>
          </p:cNvPr>
          <p:cNvSpPr/>
          <p:nvPr/>
        </p:nvSpPr>
        <p:spPr>
          <a:xfrm>
            <a:off x="2463283" y="1997544"/>
            <a:ext cx="6680718" cy="559837"/>
          </a:xfrm>
          <a:prstGeom prst="ellipse">
            <a:avLst/>
          </a:prstGeom>
          <a:solidFill>
            <a:srgbClr val="FFFF00">
              <a:alpha val="1215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5B5E8-3CC7-03B6-8821-E45457829F2D}"/>
              </a:ext>
            </a:extLst>
          </p:cNvPr>
          <p:cNvSpPr txBox="1"/>
          <p:nvPr/>
        </p:nvSpPr>
        <p:spPr>
          <a:xfrm>
            <a:off x="78072" y="3638300"/>
            <a:ext cx="2189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Stakeholders</a:t>
            </a:r>
            <a:r>
              <a:rPr lang="en-US" dirty="0"/>
              <a:t>:</a:t>
            </a:r>
          </a:p>
          <a:p>
            <a:r>
              <a:rPr lang="en-US" b="1" dirty="0"/>
              <a:t>Department Heads</a:t>
            </a:r>
          </a:p>
          <a:p>
            <a:r>
              <a:rPr lang="en-US" b="1" dirty="0"/>
              <a:t>Faculty</a:t>
            </a:r>
          </a:p>
          <a:p>
            <a:r>
              <a:rPr lang="en-US" b="1" dirty="0"/>
              <a:t>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416566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ABAD-97CF-EA18-A355-D7962C19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91E85-8B98-D567-483E-FB39BDB08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256699" indent="-256699"/>
            <a:endParaRPr lang="en-US"/>
          </a:p>
        </p:txBody>
      </p:sp>
      <p:pic>
        <p:nvPicPr>
          <p:cNvPr id="5" name="Picture 5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C9B099E6-B7EE-5BB4-79A4-84F3576C5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" r="1997"/>
          <a:stretch/>
        </p:blipFill>
        <p:spPr>
          <a:xfrm>
            <a:off x="139960" y="3646387"/>
            <a:ext cx="7249885" cy="2156746"/>
          </a:xfrm>
          <a:prstGeom prst="rect">
            <a:avLst/>
          </a:prstGeom>
        </p:spPr>
      </p:pic>
      <p:pic>
        <p:nvPicPr>
          <p:cNvPr id="6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70F34D4-3BA2-D6B6-E39C-34393B1F2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" r="2809"/>
          <a:stretch/>
        </p:blipFill>
        <p:spPr>
          <a:xfrm>
            <a:off x="270588" y="1754155"/>
            <a:ext cx="6699379" cy="1457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C651C-0CEF-DFD6-CC9E-B9FA3DB9E47C}"/>
              </a:ext>
            </a:extLst>
          </p:cNvPr>
          <p:cNvSpPr txBox="1"/>
          <p:nvPr/>
        </p:nvSpPr>
        <p:spPr>
          <a:xfrm>
            <a:off x="7084093" y="2120088"/>
            <a:ext cx="2148995" cy="131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 b="1" dirty="0"/>
              <a:t>Stakeholders:</a:t>
            </a:r>
          </a:p>
          <a:p>
            <a:endParaRPr lang="en-US" sz="1350" dirty="0"/>
          </a:p>
          <a:p>
            <a:r>
              <a:rPr lang="en-US" sz="1350" b="1" dirty="0"/>
              <a:t>Department Heads</a:t>
            </a:r>
          </a:p>
          <a:p>
            <a:r>
              <a:rPr lang="en-US" sz="1350" b="1" dirty="0"/>
              <a:t>Library Representatives</a:t>
            </a:r>
          </a:p>
          <a:p>
            <a:r>
              <a:rPr lang="en-US" sz="1350" b="1" dirty="0"/>
              <a:t>Faculty</a:t>
            </a:r>
          </a:p>
          <a:p>
            <a:r>
              <a:rPr lang="en-US" sz="1350" b="1" dirty="0"/>
              <a:t>Graduate Students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F3A9FF-5875-41B9-94F0-4CE4D07C5DDE}"/>
              </a:ext>
            </a:extLst>
          </p:cNvPr>
          <p:cNvSpPr/>
          <p:nvPr/>
        </p:nvSpPr>
        <p:spPr>
          <a:xfrm>
            <a:off x="139960" y="4558953"/>
            <a:ext cx="6447453" cy="559837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4CDACA-2948-E289-ECC0-247ED5CDFFC2}"/>
              </a:ext>
            </a:extLst>
          </p:cNvPr>
          <p:cNvSpPr/>
          <p:nvPr/>
        </p:nvSpPr>
        <p:spPr>
          <a:xfrm>
            <a:off x="-99526" y="1997544"/>
            <a:ext cx="2796073" cy="559837"/>
          </a:xfrm>
          <a:prstGeom prst="ellipse">
            <a:avLst/>
          </a:prstGeom>
          <a:solidFill>
            <a:srgbClr val="FFFF00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761-32E4-80C9-234C-67AB8D927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0" y="-85811"/>
            <a:ext cx="7772400" cy="1470025"/>
          </a:xfrm>
        </p:spPr>
        <p:txBody>
          <a:bodyPr/>
          <a:lstStyle/>
          <a:p>
            <a:r>
              <a:rPr lang="en-US" dirty="0"/>
              <a:t>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6CDD8-FFEF-102B-5986-261D7358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796" y="1115303"/>
            <a:ext cx="3561394" cy="2374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Quantitative evaluation metrics: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Downloads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Searches 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Investigations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Unique Site visits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Unique site visitors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Cost/Use</a:t>
            </a:r>
            <a:endParaRPr lang="en-US" b="1" dirty="0"/>
          </a:p>
        </p:txBody>
      </p:sp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3C57BA51-45EE-10BE-14E7-860AEA0A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5" y="1156909"/>
            <a:ext cx="3822147" cy="2291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7DF4B-859A-66EE-C576-1661CFC4A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" y="3575278"/>
            <a:ext cx="4375723" cy="238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8E24-FF42-F851-15A4-6D05BC86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464" y="3542919"/>
            <a:ext cx="4734536" cy="23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6D82-C1C0-78C0-F38A-9056200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4756" y="2352986"/>
            <a:ext cx="4736756" cy="2979056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dirty="0"/>
              <a:t>Overlap Analysis </a:t>
            </a:r>
            <a:r>
              <a:rPr lang="en-US" sz="3600" b="1" dirty="0"/>
              <a:t>Open Access</a:t>
            </a:r>
            <a:br>
              <a:rPr lang="en-US" sz="3600" dirty="0"/>
            </a:br>
            <a:r>
              <a:rPr lang="en-US" sz="2700" b="1" dirty="0"/>
              <a:t>Collection Analysis Report 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200" dirty="0"/>
              <a:t>Cloud Source + /</a:t>
            </a:r>
            <a:r>
              <a:rPr lang="en-US" sz="2200" dirty="0" err="1"/>
              <a:t>Sirsi</a:t>
            </a:r>
            <a:r>
              <a:rPr lang="en-US" sz="2200" dirty="0"/>
              <a:t> </a:t>
            </a:r>
            <a:r>
              <a:rPr lang="en-US" sz="2200" dirty="0" err="1"/>
              <a:t>Dynix</a:t>
            </a:r>
            <a:br>
              <a:rPr lang="en-US" dirty="0"/>
            </a:br>
            <a:br>
              <a:rPr lang="en-US" dirty="0"/>
            </a:br>
            <a:endParaRPr lang="en-US" sz="1800" dirty="0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BDB4D-E794-8FF9-2C6D-D3345F87D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57" y="-16522"/>
            <a:ext cx="4603443" cy="59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9375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F5C5DD67F24391BB0459014270A0" ma:contentTypeVersion="14" ma:contentTypeDescription="Create a new document." ma:contentTypeScope="" ma:versionID="88ccc27eabf01607effc45561350b96d">
  <xsd:schema xmlns:xsd="http://www.w3.org/2001/XMLSchema" xmlns:xs="http://www.w3.org/2001/XMLSchema" xmlns:p="http://schemas.microsoft.com/office/2006/metadata/properties" xmlns:ns1="http://schemas.microsoft.com/sharepoint/v3" xmlns:ns2="9a8f4a4b-ab0d-4e8f-bc45-af7bf9c2e67f" xmlns:ns3="0cc54f15-5f15-42f4-a9a0-06e3e1a7c2aa" targetNamespace="http://schemas.microsoft.com/office/2006/metadata/properties" ma:root="true" ma:fieldsID="3295403338e22a977a38eb529b7a9ffc" ns1:_="" ns2:_="" ns3:_="">
    <xsd:import namespace="http://schemas.microsoft.com/sharepoint/v3"/>
    <xsd:import namespace="9a8f4a4b-ab0d-4e8f-bc45-af7bf9c2e67f"/>
    <xsd:import namespace="0cc54f15-5f15-42f4-a9a0-06e3e1a7c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4a4b-ab0d-4e8f-bc45-af7bf9c2e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4f15-5f15-42f4-a9a0-06e3e1a7c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A855D1-FEA5-461D-9F85-1AF9F5967C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674E7-7966-4235-B038-3676AB67F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8f4a4b-ab0d-4e8f-bc45-af7bf9c2e67f"/>
    <ds:schemaRef ds:uri="0cc54f15-5f15-42f4-a9a0-06e3e1a7c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468A16-534B-4070-9422-D450E079934C}">
  <ds:schemaRefs>
    <ds:schemaRef ds:uri="0cc54f15-5f15-42f4-a9a0-06e3e1a7c2aa"/>
    <ds:schemaRef ds:uri="9a8f4a4b-ab0d-4e8f-bc45-af7bf9c2e6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1295</TotalTime>
  <Words>819</Words>
  <Application>Microsoft Office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Arial,Sans-Serif</vt:lpstr>
      <vt:lpstr>Calibri</vt:lpstr>
      <vt:lpstr>Century Gothic</vt:lpstr>
      <vt:lpstr>Palatino Linotype</vt:lpstr>
      <vt:lpstr>MSU_Maroon&amp;Grey</vt:lpstr>
      <vt:lpstr> Cloudsource+ and Article Galaxy Scholar </vt:lpstr>
      <vt:lpstr>PowerPoint Presentation</vt:lpstr>
      <vt:lpstr> E-Resources Materials Strategy Cost /Benefit Analytic Approach Three Pronged Synthetic Evaluation Strategy</vt:lpstr>
      <vt:lpstr>PowerPoint Presentation</vt:lpstr>
      <vt:lpstr>Qualitative Analysis</vt:lpstr>
      <vt:lpstr>Qualitative Analysis Evaluation Form</vt:lpstr>
      <vt:lpstr>Qualitative Comments</vt:lpstr>
      <vt:lpstr>Quantitative Analysis</vt:lpstr>
      <vt:lpstr>Overlap Analysis Open Access Collection Analysis Report   Cloud Source + /Sirsi Dynix  </vt:lpstr>
      <vt:lpstr>PowerPoint Presentation</vt:lpstr>
      <vt:lpstr>Cloudsource+  Overlap Analysis and Metrics</vt:lpstr>
      <vt:lpstr>PowerPoint Presentation</vt:lpstr>
      <vt:lpstr>PowerPoint Presentation</vt:lpstr>
      <vt:lpstr>MSU E-Resources Budget Strategy Project   Summary Conclusions  </vt:lpstr>
      <vt:lpstr> E-Resources Budget Evaluation Summary Conclusions</vt:lpstr>
      <vt:lpstr>Thank you!</vt:lpstr>
      <vt:lpstr>PowerPoint Presentation</vt:lpstr>
      <vt:lpstr>PowerPoint Presentation</vt:lpstr>
      <vt:lpstr>Qualitative Analysis: Evaluation Form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Uzwyshyn, Ray</cp:lastModifiedBy>
  <cp:revision>698</cp:revision>
  <dcterms:created xsi:type="dcterms:W3CDTF">2015-07-09T18:42:12Z</dcterms:created>
  <dcterms:modified xsi:type="dcterms:W3CDTF">2023-10-23T14:53:51Z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0x010100F0DCF5C5DD67F24391BB0459014270A0</vt:lpwstr>
  </property>
</Properties>
</file>