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comments/modernComment_103_8349D71F.xml" ContentType="application/vnd.ms-powerpoint.comments+xml"/>
  <Override PartName="/ppt/comments/modernComment_102_F2187685.xml" ContentType="application/vnd.ms-powerpoint.comment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4"/>
  </p:sldMasterIdLst>
  <p:sldIdLst>
    <p:sldId id="256" r:id="rId5"/>
    <p:sldId id="257" r:id="rId6"/>
    <p:sldId id="259" r:id="rId7"/>
    <p:sldId id="261" r:id="rId8"/>
    <p:sldId id="260" r:id="rId9"/>
    <p:sldId id="258" r:id="rId10"/>
    <p:sldId id="266" r:id="rId11"/>
    <p:sldId id="262" r:id="rId12"/>
    <p:sldId id="263" r:id="rId13"/>
    <p:sldId id="264" r:id="rId14"/>
    <p:sldId id="265" r:id="rId15"/>
    <p:sldId id="26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719FE04-9DD9-2ADE-2142-53C4212B2D17}" name="Rick Branham" initials="RB" userId="S::rick.branham@sirsidynix.com::452ab3f9-0fbc-4fbe-8aa5-2d736f8ac93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1725"/>
    <a:srgbClr val="5318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9A5D86-F795-4FEB-A283-ADEADCE167F6}" v="9" dt="2023-09-26T20:49:50.8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9104" autoAdjust="0"/>
  </p:normalViewPr>
  <p:slideViewPr>
    <p:cSldViewPr snapToGrid="0" snapToObjects="1">
      <p:cViewPr varScale="1">
        <p:scale>
          <a:sx n="95" d="100"/>
          <a:sy n="95" d="100"/>
        </p:scale>
        <p:origin x="117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comments/modernComment_102_F218768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4486132-39FD-441D-A93F-9924B15946E7}" authorId="{7719FE04-9DD9-2ADE-2142-53C4212B2D17}" created="2023-09-26T18:47:57.032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4061689477" sldId="258"/>
      <ac:picMk id="8" creationId="{04FA1A4C-2A65-8B3B-C0D4-E4AC8F9F303A}"/>
    </ac:deMkLst>
    <p188:txBody>
      <a:bodyPr/>
      <a:lstStyle/>
      <a:p>
        <a:r>
          <a:rPr lang="en-US"/>
          <a:t>We can update this graphic for you with the latest numbers</a:t>
        </a:r>
      </a:p>
    </p188:txBody>
  </p188:cm>
</p188:cmLst>
</file>

<file path=ppt/comments/modernComment_103_8349D71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3C8CFC4-2C20-4F38-A7F2-90B6CE86DF9C}" authorId="{7719FE04-9DD9-2ADE-2142-53C4212B2D17}" created="2023-09-26T18:44:58.142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202654495" sldId="259"/>
      <ac:spMk id="8" creationId="{81CA57EF-D760-4C4D-A30C-C347D92F83F8}"/>
    </ac:deMkLst>
    <p188:txBody>
      <a:bodyPr/>
      <a:lstStyle/>
      <a:p>
        <a:r>
          <a:rPr lang="en-US"/>
          <a:t>Present subscriptions: use closed-access icon</a:t>
        </a:r>
      </a:p>
    </p188:txBody>
  </p188:cm>
  <p188:cm id="{9137100B-1942-499F-A83D-29A32CB17C8A}" authorId="{7719FE04-9DD9-2ADE-2142-53C4212B2D17}" created="2023-09-26T18:45:30.752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202654495" sldId="259"/>
      <ac:spMk id="13" creationId="{E7EA43A5-8132-8732-3947-E845BD58031C}"/>
    </ac:deMkLst>
    <p188:txBody>
      <a:bodyPr/>
      <a:lstStyle/>
      <a:p>
        <a:r>
          <a:rPr lang="en-US"/>
          <a:t>58M now; we've been using 60M since we'll be there by CHS</a:t>
        </a:r>
      </a:p>
    </p188:txBody>
  </p188:cm>
  <p188:cm id="{D6577E44-E4B3-4388-8C17-81FAA653BF97}" authorId="{7719FE04-9DD9-2ADE-2142-53C4212B2D17}" created="2023-09-26T18:45:44.212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202654495" sldId="259"/>
      <ac:spMk id="13" creationId="{E7EA43A5-8132-8732-3947-E845BD58031C}"/>
    </ac:deMkLst>
    <p188:txBody>
      <a:bodyPr/>
      <a:lstStyle/>
      <a:p>
        <a:r>
          <a:rPr lang="en-US"/>
          <a:t>Use OA icon?</a:t>
        </a:r>
      </a:p>
    </p188:txBody>
  </p188:cm>
  <p188:cm id="{00295CE2-8B8B-4B42-9D3B-43BEE76C3204}" authorId="{7719FE04-9DD9-2ADE-2142-53C4212B2D17}" created="2023-09-26T18:46:48.832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202654495" sldId="259"/>
      <ac:spMk id="11" creationId="{C87B16F5-8F85-F99D-262C-9D8F63BCE76B}"/>
    </ac:deMkLst>
    <p188:txBody>
      <a:bodyPr/>
      <a:lstStyle/>
      <a:p>
        <a:r>
          <a:rPr lang="en-US"/>
          <a:t>Currently 47.6M articles from 100K+ journals</a:t>
        </a:r>
      </a:p>
    </p188:txBody>
  </p188:cm>
</p188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31782" y="569311"/>
            <a:ext cx="5655018" cy="2040759"/>
          </a:xfrm>
        </p:spPr>
        <p:txBody>
          <a:bodyPr/>
          <a:lstStyle/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31782" y="2890346"/>
            <a:ext cx="5655017" cy="274845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4"/>
          </p:nvPr>
        </p:nvSpPr>
        <p:spPr>
          <a:xfrm>
            <a:off x="0" y="0"/>
            <a:ext cx="2758966" cy="5940101"/>
          </a:xfrm>
          <a:solidFill>
            <a:srgbClr val="545651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4222421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338" y="274639"/>
            <a:ext cx="8123462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3338" y="1600201"/>
            <a:ext cx="8123462" cy="395072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>
            <a:off x="6234386" y="1600201"/>
            <a:ext cx="2452414" cy="2988015"/>
          </a:xfrm>
          <a:solidFill>
            <a:srgbClr val="545651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2313228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402" y="4501931"/>
            <a:ext cx="7675313" cy="126704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402" y="3011380"/>
            <a:ext cx="7675314" cy="139552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>
          <a:xfrm>
            <a:off x="819401" y="378937"/>
            <a:ext cx="7675313" cy="2417007"/>
          </a:xfrm>
          <a:solidFill>
            <a:srgbClr val="545651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4114273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458" y="274639"/>
            <a:ext cx="8287342" cy="1143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9458" y="1600201"/>
            <a:ext cx="4097003" cy="408386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2039" y="1600201"/>
            <a:ext cx="3954763" cy="408386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254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8966" y="274637"/>
            <a:ext cx="5927834" cy="741363"/>
          </a:xfrm>
        </p:spPr>
        <p:txBody>
          <a:bodyPr>
            <a:noAutofit/>
          </a:bodyPr>
          <a:lstStyle>
            <a:lvl1pPr>
              <a:defRPr sz="3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58966" y="1215232"/>
            <a:ext cx="299544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58966" y="1854994"/>
            <a:ext cx="2995448" cy="385979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29586" y="1215232"/>
            <a:ext cx="2757214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29586" y="1854994"/>
            <a:ext cx="2757214" cy="385979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3"/>
          </p:nvPr>
        </p:nvSpPr>
        <p:spPr>
          <a:xfrm>
            <a:off x="155267" y="274637"/>
            <a:ext cx="2452414" cy="2623723"/>
          </a:xfrm>
          <a:solidFill>
            <a:srgbClr val="545651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idx="14"/>
          </p:nvPr>
        </p:nvSpPr>
        <p:spPr>
          <a:xfrm>
            <a:off x="155267" y="3116479"/>
            <a:ext cx="2452414" cy="2598308"/>
          </a:xfrm>
          <a:solidFill>
            <a:srgbClr val="545651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313644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6110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idx="13"/>
          </p:nvPr>
        </p:nvSpPr>
        <p:spPr>
          <a:xfrm>
            <a:off x="216723" y="348214"/>
            <a:ext cx="3890524" cy="5233432"/>
          </a:xfrm>
          <a:solidFill>
            <a:srgbClr val="545651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363309" y="348214"/>
            <a:ext cx="4435005" cy="53051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116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901" y="273049"/>
            <a:ext cx="5050305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64622" y="273052"/>
            <a:ext cx="2722179" cy="53802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0901" y="1435102"/>
            <a:ext cx="5050305" cy="421823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858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7703" y="4800601"/>
            <a:ext cx="793909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47703" y="402898"/>
            <a:ext cx="7939097" cy="432467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7703" y="5367338"/>
            <a:ext cx="7939097" cy="43962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04340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g.jpg"/>
          <p:cNvPicPr>
            <a:picLocks noChangeAspect="1"/>
          </p:cNvPicPr>
          <p:nvPr userDrawn="1"/>
        </p:nvPicPr>
        <p:blipFill>
          <a:blip r:embed="rId2" cstate="email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707"/>
            <a:ext cx="9144000" cy="68777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85321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479464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15932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686884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idx="13"/>
          </p:nvPr>
        </p:nvSpPr>
        <p:spPr>
          <a:xfrm>
            <a:off x="401086" y="430146"/>
            <a:ext cx="8397229" cy="5182226"/>
          </a:xfrm>
          <a:solidFill>
            <a:srgbClr val="545651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7116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g.jpg"/>
          <p:cNvPicPr>
            <a:picLocks noChangeAspect="1"/>
          </p:cNvPicPr>
          <p:nvPr/>
        </p:nvPicPr>
        <p:blipFill>
          <a:blip r:embed="rId16" cstate="email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707"/>
            <a:ext cx="9144000" cy="687770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6248" y="274639"/>
            <a:ext cx="80005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248" y="1600201"/>
            <a:ext cx="8000552" cy="39507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7"/>
          <p:cNvSpPr/>
          <p:nvPr/>
        </p:nvSpPr>
        <p:spPr>
          <a:xfrm>
            <a:off x="2" y="5940101"/>
            <a:ext cx="9143998" cy="917899"/>
          </a:xfrm>
          <a:prstGeom prst="rect">
            <a:avLst/>
          </a:prstGeom>
          <a:solidFill>
            <a:srgbClr val="5D17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64" y="6126164"/>
            <a:ext cx="3309760" cy="567851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5408042" y="6216620"/>
            <a:ext cx="3461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+mj-lt"/>
              </a:rPr>
              <a:t>University Libraries</a:t>
            </a:r>
          </a:p>
        </p:txBody>
      </p:sp>
    </p:spTree>
    <p:extLst>
      <p:ext uri="{BB962C8B-B14F-4D97-AF65-F5344CB8AC3E}">
        <p14:creationId xmlns:p14="http://schemas.microsoft.com/office/powerpoint/2010/main" val="3071752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73" r:id="rId1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2D2E2B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54565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54565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54565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rju@mstate.edu" TargetMode="External"/><Relationship Id="rId2" Type="http://schemas.openxmlformats.org/officeDocument/2006/relationships/hyperlink" Target="mailto:caustin@library.msstate.edu" TargetMode="Externa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microsoft.com/office/2018/10/relationships/comments" Target="../comments/modernComment_103_8349D71F.xml"/><Relationship Id="rId1" Type="http://schemas.openxmlformats.org/officeDocument/2006/relationships/slideLayout" Target="../slideLayouts/slideLayout11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microsoft.com/office/2018/10/relationships/comments" Target="../comments/modernComment_102_F218768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4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Ruzwyshyn@library.msstate.edu" TargetMode="External"/><Relationship Id="rId2" Type="http://schemas.openxmlformats.org/officeDocument/2006/relationships/hyperlink" Target="mailto:Caustin@library.msstate.edu" TargetMode="Externa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-130286" y="1786726"/>
            <a:ext cx="5928632" cy="1470025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4000" i="0" dirty="0">
                <a:solidFill>
                  <a:srgbClr val="531827"/>
                </a:solidFill>
                <a:effectLst/>
                <a:latin typeface="Century Gothic"/>
                <a:ea typeface="Open Sans"/>
                <a:cs typeface="Open Sans"/>
              </a:rPr>
              <a:t>Enhancing E-Resource Management: </a:t>
            </a:r>
            <a:br>
              <a:rPr lang="en-US" sz="4000" dirty="0">
                <a:solidFill>
                  <a:srgbClr val="531827"/>
                </a:solidFill>
                <a:latin typeface="Century Gothic"/>
                <a:ea typeface="Open Sans"/>
                <a:cs typeface="Open Sans"/>
              </a:rPr>
            </a:br>
            <a:r>
              <a:rPr lang="en-US" sz="4000" i="0" dirty="0">
                <a:solidFill>
                  <a:srgbClr val="531827"/>
                </a:solidFill>
                <a:effectLst/>
                <a:latin typeface="Century Gothic"/>
                <a:ea typeface="Open Sans"/>
                <a:cs typeface="Open Sans"/>
              </a:rPr>
              <a:t>Novel Technologies and New Methodological Approaches</a:t>
            </a:r>
            <a:br>
              <a:rPr lang="en-US" sz="4000" b="1" i="0" dirty="0">
                <a:effectLst/>
                <a:latin typeface="Century Gothic"/>
              </a:rPr>
            </a:br>
            <a:endParaRPr lang="en-US" b="1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2167" y="4376725"/>
            <a:ext cx="4970272" cy="152700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1200" b="1" dirty="0">
                <a:solidFill>
                  <a:srgbClr val="5D1725"/>
                </a:solidFill>
                <a:latin typeface="Century Gothic"/>
              </a:rPr>
              <a:t>Cathy Austin</a:t>
            </a:r>
            <a:r>
              <a:rPr lang="en-US" sz="1200" dirty="0">
                <a:solidFill>
                  <a:srgbClr val="5D1725"/>
                </a:solidFill>
                <a:latin typeface="Century Gothic"/>
              </a:rPr>
              <a:t>, MSIS, </a:t>
            </a:r>
            <a:r>
              <a:rPr lang="en-US" sz="1200" dirty="0">
                <a:solidFill>
                  <a:srgbClr val="5D1725"/>
                </a:solidFill>
                <a:ea typeface="+mn-lt"/>
                <a:cs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cgd67@msstate.edu</a:t>
            </a:r>
            <a:r>
              <a:rPr lang="en-US" sz="1200" dirty="0">
                <a:solidFill>
                  <a:srgbClr val="5D1725"/>
                </a:solidFill>
                <a:ea typeface="+mn-lt"/>
                <a:cs typeface="+mn-lt"/>
              </a:rPr>
              <a:t> </a:t>
            </a:r>
            <a:br>
              <a:rPr lang="en-US" sz="1200" dirty="0">
                <a:latin typeface="Century Gothic"/>
              </a:rPr>
            </a:br>
            <a:r>
              <a:rPr lang="en-US" sz="1200" dirty="0">
                <a:solidFill>
                  <a:srgbClr val="5D1725"/>
                </a:solidFill>
                <a:latin typeface="Century Gothic"/>
              </a:rPr>
              <a:t>Interim Director for Resource Management</a:t>
            </a:r>
            <a:br>
              <a:rPr lang="en-US" sz="1200" dirty="0">
                <a:solidFill>
                  <a:srgbClr val="5D1725"/>
                </a:solidFill>
                <a:latin typeface="Century Gothic"/>
              </a:rPr>
            </a:br>
            <a:r>
              <a:rPr lang="en-US" sz="1200" dirty="0">
                <a:solidFill>
                  <a:srgbClr val="5D1725"/>
                </a:solidFill>
                <a:latin typeface="Century Gothic"/>
              </a:rPr>
              <a:t>Mississippi State University Libraries</a:t>
            </a:r>
            <a:br>
              <a:rPr lang="en-US" sz="1200" dirty="0">
                <a:solidFill>
                  <a:srgbClr val="5D1725"/>
                </a:solidFill>
                <a:latin typeface="Century Gothic"/>
              </a:rPr>
            </a:br>
            <a:endParaRPr lang="en-US" sz="1200" dirty="0"/>
          </a:p>
          <a:p>
            <a:pPr algn="l"/>
            <a:r>
              <a:rPr lang="en-US" sz="1200" b="1" dirty="0">
                <a:solidFill>
                  <a:srgbClr val="5D1725"/>
                </a:solidFill>
                <a:latin typeface="Century Gothic"/>
              </a:rPr>
              <a:t>Ray </a:t>
            </a:r>
            <a:r>
              <a:rPr lang="en-US" sz="1200" b="1" dirty="0" err="1">
                <a:solidFill>
                  <a:srgbClr val="5D1725"/>
                </a:solidFill>
                <a:latin typeface="Century Gothic"/>
              </a:rPr>
              <a:t>Uzwyshyn</a:t>
            </a:r>
            <a:r>
              <a:rPr lang="en-US" sz="1200" dirty="0">
                <a:solidFill>
                  <a:srgbClr val="5D1725"/>
                </a:solidFill>
                <a:latin typeface="Century Gothic"/>
              </a:rPr>
              <a:t>, Ph.D. MBA MLIS, </a:t>
            </a:r>
            <a:r>
              <a:rPr lang="en-US" sz="1200" dirty="0">
                <a:solidFill>
                  <a:srgbClr val="5D1725"/>
                </a:solidFill>
                <a:latin typeface="Century Gothic"/>
                <a:hlinkClick r:id="rId3"/>
              </a:rPr>
              <a:t>rju13@mstate.edu</a:t>
            </a:r>
            <a:r>
              <a:rPr lang="en-US" sz="1200" dirty="0">
                <a:solidFill>
                  <a:srgbClr val="5D1725"/>
                </a:solidFill>
                <a:latin typeface="Century Gothic"/>
              </a:rPr>
              <a:t> </a:t>
            </a:r>
            <a:br>
              <a:rPr lang="en-US" sz="1200" dirty="0">
                <a:latin typeface="Century Gothic"/>
              </a:rPr>
            </a:br>
            <a:r>
              <a:rPr lang="en-US" sz="1200" dirty="0">
                <a:solidFill>
                  <a:srgbClr val="5D1725"/>
                </a:solidFill>
                <a:latin typeface="Century Gothic"/>
              </a:rPr>
              <a:t>Associate Dean for Collection Management &amp; Strategy</a:t>
            </a:r>
            <a:br>
              <a:rPr lang="en-US" sz="1200" dirty="0">
                <a:solidFill>
                  <a:srgbClr val="5D1725"/>
                </a:solidFill>
                <a:latin typeface="Century Gothic"/>
              </a:rPr>
            </a:br>
            <a:r>
              <a:rPr lang="en-US" sz="1200" dirty="0">
                <a:solidFill>
                  <a:srgbClr val="5D1725"/>
                </a:solidFill>
                <a:latin typeface="Century Gothic"/>
              </a:rPr>
              <a:t>Mississippi State University Libraries</a:t>
            </a:r>
          </a:p>
        </p:txBody>
      </p:sp>
      <p:pic>
        <p:nvPicPr>
          <p:cNvPr id="2" name="Picture 1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DA4E4834-7E70-6350-A4C3-9812F385B9C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28" r="-471" b="4552"/>
          <a:stretch/>
        </p:blipFill>
        <p:spPr>
          <a:xfrm>
            <a:off x="5313445" y="2279711"/>
            <a:ext cx="3833569" cy="3666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94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04DADE7-925F-B4CF-45CC-73B2BF1C92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2760" y="1667576"/>
            <a:ext cx="4830712" cy="407345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b="1" dirty="0">
                <a:solidFill>
                  <a:schemeClr val="tx1"/>
                </a:solidFill>
                <a:ea typeface="+mn-lt"/>
                <a:cs typeface="+mn-lt"/>
              </a:rPr>
              <a:t>MSU Collections Budget Strategy</a:t>
            </a:r>
            <a:br>
              <a:rPr lang="en-US" sz="2400" b="1" dirty="0">
                <a:solidFill>
                  <a:schemeClr val="tx1"/>
                </a:solidFill>
                <a:ea typeface="+mn-lt"/>
                <a:cs typeface="+mn-lt"/>
              </a:rPr>
            </a:br>
            <a:br>
              <a:rPr lang="en-US" sz="1400" b="1" dirty="0">
                <a:ea typeface="+mn-lt"/>
                <a:cs typeface="+mn-lt"/>
              </a:rPr>
            </a:br>
            <a:r>
              <a:rPr lang="en-US" sz="1400" b="1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r>
              <a:rPr lang="en-US" sz="1800" dirty="0">
                <a:solidFill>
                  <a:schemeClr val="tx1"/>
                </a:solidFill>
                <a:ea typeface="+mn-lt"/>
                <a:cs typeface="+mn-lt"/>
              </a:rPr>
              <a:t>MSU libraries are utilizing Open Access high quality academic e-resources, </a:t>
            </a:r>
            <a:br>
              <a:rPr lang="en-US" sz="1800" dirty="0">
                <a:solidFill>
                  <a:schemeClr val="tx1"/>
                </a:solidFill>
                <a:ea typeface="+mn-lt"/>
                <a:cs typeface="+mn-lt"/>
              </a:rPr>
            </a:br>
            <a:r>
              <a:rPr lang="en-US" sz="1800" b="1" dirty="0">
                <a:solidFill>
                  <a:schemeClr val="tx1"/>
                </a:solidFill>
                <a:ea typeface="+mn-lt"/>
                <a:cs typeface="+mn-lt"/>
              </a:rPr>
              <a:t>CloudSource+ and Article Galaxy Scholar </a:t>
            </a:r>
            <a:br>
              <a:rPr lang="en-US" sz="1800" b="1" dirty="0">
                <a:solidFill>
                  <a:schemeClr val="tx1"/>
                </a:solidFill>
                <a:ea typeface="+mn-lt"/>
                <a:cs typeface="+mn-lt"/>
              </a:rPr>
            </a:br>
            <a:r>
              <a:rPr lang="en-US" sz="1800" dirty="0">
                <a:solidFill>
                  <a:schemeClr val="tx1"/>
                </a:solidFill>
                <a:ea typeface="+mn-lt"/>
                <a:cs typeface="+mn-lt"/>
              </a:rPr>
              <a:t>to leverage current holdings towards  </a:t>
            </a:r>
            <a:br>
              <a:rPr lang="en-US" sz="1800" dirty="0">
                <a:solidFill>
                  <a:schemeClr val="tx1"/>
                </a:solidFill>
                <a:ea typeface="+mn-lt"/>
                <a:cs typeface="+mn-lt"/>
              </a:rPr>
            </a:br>
            <a:r>
              <a:rPr lang="en-US" sz="1800" dirty="0">
                <a:solidFill>
                  <a:schemeClr val="tx1"/>
                </a:solidFill>
                <a:ea typeface="+mn-lt"/>
                <a:cs typeface="+mn-lt"/>
              </a:rPr>
              <a:t>larger budget savings and new open access possibilities</a:t>
            </a:r>
            <a:endParaRPr lang="en-US" sz="1800" dirty="0">
              <a:solidFill>
                <a:schemeClr val="tx1"/>
              </a:solidFill>
            </a:endParaRPr>
          </a:p>
          <a:p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4" name="Picture 3" descr="A blurry image of a library&#10;&#10;Description automatically generated">
            <a:extLst>
              <a:ext uri="{FF2B5EF4-FFF2-40B4-BE49-F238E27FC236}">
                <a16:creationId xmlns:a16="http://schemas.microsoft.com/office/drawing/2014/main" id="{A820AF92-7AB2-A7CE-B718-63C397B644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8040" y="1619356"/>
            <a:ext cx="4322344" cy="4326141"/>
          </a:xfrm>
          <a:prstGeom prst="rect">
            <a:avLst/>
          </a:prstGeom>
        </p:spPr>
      </p:pic>
      <p:pic>
        <p:nvPicPr>
          <p:cNvPr id="5" name="Picture 4" descr="A graph with arrows pointing up&#10;&#10;Description automatically generated">
            <a:extLst>
              <a:ext uri="{FF2B5EF4-FFF2-40B4-BE49-F238E27FC236}">
                <a16:creationId xmlns:a16="http://schemas.microsoft.com/office/drawing/2014/main" id="{EAF844A7-3AF7-4FBA-26CE-49F95F9509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5996" y="3218230"/>
            <a:ext cx="2428361" cy="2686748"/>
          </a:xfrm>
          <a:prstGeom prst="rect">
            <a:avLst/>
          </a:prstGeom>
        </p:spPr>
      </p:pic>
      <p:pic>
        <p:nvPicPr>
          <p:cNvPr id="7" name="Picture 6" descr="A logo with text on it&#10;&#10;Description automatically generated">
            <a:extLst>
              <a:ext uri="{FF2B5EF4-FFF2-40B4-BE49-F238E27FC236}">
                <a16:creationId xmlns:a16="http://schemas.microsoft.com/office/drawing/2014/main" id="{1F378A99-9BA0-EB2B-A9F2-0E8853A4EF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2919" y="270179"/>
            <a:ext cx="3487697" cy="1343440"/>
          </a:xfrm>
          <a:prstGeom prst="rect">
            <a:avLst/>
          </a:prstGeom>
        </p:spPr>
      </p:pic>
      <p:pic>
        <p:nvPicPr>
          <p:cNvPr id="9" name="Picture 8" descr="A blue and black logo&#10;&#10;Description automatically generated">
            <a:extLst>
              <a:ext uri="{FF2B5EF4-FFF2-40B4-BE49-F238E27FC236}">
                <a16:creationId xmlns:a16="http://schemas.microsoft.com/office/drawing/2014/main" id="{249C6FE4-2D66-09B2-E71D-8ACC4527B6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268" y="291"/>
            <a:ext cx="5159470" cy="167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051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E3EC30-BE63-D6CD-3234-11FEF261C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567" y="292125"/>
            <a:ext cx="6954250" cy="49941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F003B5F-1148-E4E9-7EF0-C4411557DBC4}"/>
              </a:ext>
            </a:extLst>
          </p:cNvPr>
          <p:cNvSpPr txBox="1"/>
          <p:nvPr/>
        </p:nvSpPr>
        <p:spPr>
          <a:xfrm>
            <a:off x="3549315" y="864769"/>
            <a:ext cx="2743199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DF68DF-1576-2858-C09B-43A9428045F7}"/>
              </a:ext>
            </a:extLst>
          </p:cNvPr>
          <p:cNvSpPr txBox="1"/>
          <p:nvPr/>
        </p:nvSpPr>
        <p:spPr>
          <a:xfrm>
            <a:off x="3796957" y="1482282"/>
            <a:ext cx="2743199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Open Access Savings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CA57EF-D760-4C4D-A30C-C347D92F83F8}"/>
              </a:ext>
            </a:extLst>
          </p:cNvPr>
          <p:cNvSpPr txBox="1"/>
          <p:nvPr/>
        </p:nvSpPr>
        <p:spPr>
          <a:xfrm>
            <a:off x="3253115" y="583842"/>
            <a:ext cx="274319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Present Library </a:t>
            </a:r>
            <a:br>
              <a:rPr lang="en-US" dirty="0"/>
            </a:br>
            <a:r>
              <a:rPr lang="en-US" dirty="0"/>
              <a:t>Journal Subscriptions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5FCDEF-0D84-081C-1B73-8A90AFB094A8}"/>
              </a:ext>
            </a:extLst>
          </p:cNvPr>
          <p:cNvSpPr txBox="1"/>
          <p:nvPr/>
        </p:nvSpPr>
        <p:spPr>
          <a:xfrm>
            <a:off x="4481762" y="2308557"/>
            <a:ext cx="2743199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6E0CB9-608A-BFB9-8D77-C5118647108F}"/>
              </a:ext>
            </a:extLst>
          </p:cNvPr>
          <p:cNvSpPr txBox="1"/>
          <p:nvPr/>
        </p:nvSpPr>
        <p:spPr>
          <a:xfrm>
            <a:off x="3203406" y="4399044"/>
            <a:ext cx="274319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Support for OER &amp;</a:t>
            </a:r>
            <a:br>
              <a:rPr lang="en-US" dirty="0"/>
            </a:br>
            <a:r>
              <a:rPr lang="en-US" dirty="0"/>
              <a:t>Open Textbooks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7B16F5-8F85-F99D-262C-9D8F63BCE76B}"/>
              </a:ext>
            </a:extLst>
          </p:cNvPr>
          <p:cNvSpPr txBox="1"/>
          <p:nvPr/>
        </p:nvSpPr>
        <p:spPr>
          <a:xfrm>
            <a:off x="4286250" y="2917657"/>
            <a:ext cx="274319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48 Million Open Access </a:t>
            </a:r>
            <a:r>
              <a:rPr lang="en-US"/>
              <a:t>Articles (</a:t>
            </a:r>
            <a:r>
              <a:rPr lang="en-US" sz="1400"/>
              <a:t>100K </a:t>
            </a:r>
            <a:r>
              <a:rPr lang="en-US" sz="1400" dirty="0"/>
              <a:t>Journals)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6FF2606-B980-7B74-3D77-AD695AB30C5E}"/>
              </a:ext>
            </a:extLst>
          </p:cNvPr>
          <p:cNvSpPr txBox="1"/>
          <p:nvPr/>
        </p:nvSpPr>
        <p:spPr>
          <a:xfrm>
            <a:off x="3797466" y="3699708"/>
            <a:ext cx="2743199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High Quality Indexes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7EA43A5-8132-8732-3947-E845BD58031C}"/>
              </a:ext>
            </a:extLst>
          </p:cNvPr>
          <p:cNvSpPr txBox="1"/>
          <p:nvPr/>
        </p:nvSpPr>
        <p:spPr>
          <a:xfrm>
            <a:off x="4421604" y="2098005"/>
            <a:ext cx="274319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60 Million high quality</a:t>
            </a:r>
            <a:br>
              <a:rPr lang="en-US" dirty="0"/>
            </a:br>
            <a:r>
              <a:rPr lang="en-US" dirty="0"/>
              <a:t>OA scholarly resources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5588043-E3CB-F055-B6AB-A13176F091B7}"/>
              </a:ext>
            </a:extLst>
          </p:cNvPr>
          <p:cNvSpPr txBox="1"/>
          <p:nvPr/>
        </p:nvSpPr>
        <p:spPr>
          <a:xfrm>
            <a:off x="6729833" y="1111927"/>
            <a:ext cx="205714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5D1725"/>
                </a:solidFill>
              </a:rPr>
              <a:t>Leverages</a:t>
            </a:r>
            <a:endParaRPr lang="en-US" dirty="0"/>
          </a:p>
        </p:txBody>
      </p:sp>
      <p:pic>
        <p:nvPicPr>
          <p:cNvPr id="15" name="Picture 14" descr="A blue and black logo&#10;&#10;Description automatically generated">
            <a:extLst>
              <a:ext uri="{FF2B5EF4-FFF2-40B4-BE49-F238E27FC236}">
                <a16:creationId xmlns:a16="http://schemas.microsoft.com/office/drawing/2014/main" id="{0835620A-ACFC-2815-3861-851A693AEB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1189" y="40220"/>
            <a:ext cx="3653088" cy="1231918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AACE9609-09A5-D58B-CB1B-CE6B1F47FBC4}"/>
              </a:ext>
            </a:extLst>
          </p:cNvPr>
          <p:cNvSpPr/>
          <p:nvPr/>
        </p:nvSpPr>
        <p:spPr>
          <a:xfrm>
            <a:off x="2732677" y="656179"/>
            <a:ext cx="470729" cy="452787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A close up of a lock&#10;&#10;Description automatically generated">
            <a:extLst>
              <a:ext uri="{FF2B5EF4-FFF2-40B4-BE49-F238E27FC236}">
                <a16:creationId xmlns:a16="http://schemas.microsoft.com/office/drawing/2014/main" id="{0DA02564-CC20-41B7-C47C-4927856722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554" y="676276"/>
            <a:ext cx="258916" cy="410978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BCBD3B71-31D5-FFE8-5E37-01561B939E09}"/>
              </a:ext>
            </a:extLst>
          </p:cNvPr>
          <p:cNvSpPr/>
          <p:nvPr/>
        </p:nvSpPr>
        <p:spPr>
          <a:xfrm>
            <a:off x="3871849" y="2187518"/>
            <a:ext cx="470729" cy="452787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5D15F48-76A2-72F0-67B0-B6C6A208ED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6726" y="2210826"/>
            <a:ext cx="258916" cy="404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65449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rticle Galaxy - Get One-Click Access to Research - Alfasoft">
            <a:extLst>
              <a:ext uri="{FF2B5EF4-FFF2-40B4-BE49-F238E27FC236}">
                <a16:creationId xmlns:a16="http://schemas.microsoft.com/office/drawing/2014/main" id="{BB803292-AB29-AE82-03B5-6C70A583F9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398" y="1536197"/>
            <a:ext cx="5360910" cy="4379813"/>
          </a:xfrm>
          <a:prstGeom prst="rect">
            <a:avLst/>
          </a:prstGeom>
        </p:spPr>
      </p:pic>
      <p:pic>
        <p:nvPicPr>
          <p:cNvPr id="5" name="Picture 4" descr="A logo with text on it&#10;&#10;Description automatically generated">
            <a:extLst>
              <a:ext uri="{FF2B5EF4-FFF2-40B4-BE49-F238E27FC236}">
                <a16:creationId xmlns:a16="http://schemas.microsoft.com/office/drawing/2014/main" id="{0FA1B79A-4BF6-9108-B3D2-5CA1A9479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637" y="4684749"/>
            <a:ext cx="3285714" cy="1228397"/>
          </a:xfrm>
          <a:prstGeom prst="rect">
            <a:avLst/>
          </a:prstGeom>
        </p:spPr>
      </p:pic>
      <p:pic>
        <p:nvPicPr>
          <p:cNvPr id="6" name="Picture 5" descr="A person and person sitting on books&#10;&#10;Description automatically generated">
            <a:extLst>
              <a:ext uri="{FF2B5EF4-FFF2-40B4-BE49-F238E27FC236}">
                <a16:creationId xmlns:a16="http://schemas.microsoft.com/office/drawing/2014/main" id="{45A0B1ED-536A-1A03-8E3C-CBDCEE0280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955" y="1874770"/>
            <a:ext cx="3510418" cy="25134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F6FD9AC-6003-26E8-89CB-6F538A3A1DA0}"/>
              </a:ext>
            </a:extLst>
          </p:cNvPr>
          <p:cNvSpPr txBox="1"/>
          <p:nvPr/>
        </p:nvSpPr>
        <p:spPr>
          <a:xfrm>
            <a:off x="1339889" y="85675"/>
            <a:ext cx="6473737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>
                <a:solidFill>
                  <a:srgbClr val="5D1725"/>
                </a:solidFill>
              </a:rPr>
              <a:t>Article Galaxy Scholar</a:t>
            </a:r>
            <a:r>
              <a:rPr lang="en-US" sz="2800" dirty="0">
                <a:solidFill>
                  <a:srgbClr val="5D1725"/>
                </a:solidFill>
              </a:rPr>
              <a:t> </a:t>
            </a:r>
            <a:br>
              <a:rPr lang="en-US" sz="2800" dirty="0">
                <a:solidFill>
                  <a:srgbClr val="5D1725"/>
                </a:solidFill>
              </a:rPr>
            </a:br>
            <a:r>
              <a:rPr lang="en-US" sz="2800" dirty="0">
                <a:solidFill>
                  <a:srgbClr val="5D1725"/>
                </a:solidFill>
              </a:rPr>
              <a:t>Budget Efficient and Focused</a:t>
            </a:r>
            <a:br>
              <a:rPr lang="en-US" sz="2800" dirty="0">
                <a:solidFill>
                  <a:srgbClr val="5D1725"/>
                </a:solidFill>
              </a:rPr>
            </a:br>
            <a:r>
              <a:rPr lang="en-US" sz="2800" dirty="0">
                <a:solidFill>
                  <a:srgbClr val="5D1725"/>
                </a:solidFill>
              </a:rPr>
              <a:t>Journal/Article Backup Source​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64580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C6DD2D5-728A-3B4C-5617-AC606F4739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606" y="70353"/>
            <a:ext cx="5826290" cy="5626933"/>
          </a:xfrm>
          <a:prstGeom prst="rect">
            <a:avLst/>
          </a:prstGeom>
        </p:spPr>
      </p:pic>
      <p:pic>
        <p:nvPicPr>
          <p:cNvPr id="5" name="Picture 4" descr="A blue and black logo&#10;&#10;Description automatically generated">
            <a:extLst>
              <a:ext uri="{FF2B5EF4-FFF2-40B4-BE49-F238E27FC236}">
                <a16:creationId xmlns:a16="http://schemas.microsoft.com/office/drawing/2014/main" id="{BFB7F770-D798-C369-89A3-D136347D29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9624" y="-51980"/>
            <a:ext cx="4547936" cy="149511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8C6589-24BF-0938-F04F-465ED835B609}"/>
              </a:ext>
            </a:extLst>
          </p:cNvPr>
          <p:cNvSpPr txBox="1"/>
          <p:nvPr/>
        </p:nvSpPr>
        <p:spPr>
          <a:xfrm>
            <a:off x="5737424" y="1252248"/>
            <a:ext cx="3043989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5D1725"/>
                </a:solidFill>
              </a:rPr>
              <a:t>Aggregates Content from  High Quality Publishers</a:t>
            </a:r>
          </a:p>
        </p:txBody>
      </p:sp>
      <p:pic>
        <p:nvPicPr>
          <p:cNvPr id="9" name="Picture 8" descr="A logo with text on it&#10;&#10;Description automatically generated">
            <a:extLst>
              <a:ext uri="{FF2B5EF4-FFF2-40B4-BE49-F238E27FC236}">
                <a16:creationId xmlns:a16="http://schemas.microsoft.com/office/drawing/2014/main" id="{CA298B68-BAB1-0AE5-1A1C-A07C7F1235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7794" y="3262531"/>
            <a:ext cx="2888111" cy="107849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8C6C724-33D1-6365-2C2B-360F264CD73E}"/>
              </a:ext>
            </a:extLst>
          </p:cNvPr>
          <p:cNvSpPr txBox="1"/>
          <p:nvPr/>
        </p:nvSpPr>
        <p:spPr>
          <a:xfrm>
            <a:off x="5669474" y="4459533"/>
            <a:ext cx="326423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5D1725"/>
                </a:solidFill>
              </a:rPr>
              <a:t>Allows purchase of focused Journal/Articles not Available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8836AF-D16D-BFE2-8AB0-0D6F3F2F803B}"/>
              </a:ext>
            </a:extLst>
          </p:cNvPr>
          <p:cNvSpPr txBox="1"/>
          <p:nvPr/>
        </p:nvSpPr>
        <p:spPr>
          <a:xfrm>
            <a:off x="5342273" y="2292120"/>
            <a:ext cx="391257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rgbClr val="5D1725"/>
                </a:solidFill>
              </a:rPr>
              <a:t>Large Cost/Benefit Strategy</a:t>
            </a:r>
          </a:p>
        </p:txBody>
      </p:sp>
    </p:spTree>
    <p:extLst>
      <p:ext uri="{BB962C8B-B14F-4D97-AF65-F5344CB8AC3E}">
        <p14:creationId xmlns:p14="http://schemas.microsoft.com/office/powerpoint/2010/main" val="994989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BD89D079-5E00-E70A-D67C-7DA7AFDF3AE1}"/>
              </a:ext>
            </a:extLst>
          </p:cNvPr>
          <p:cNvSpPr txBox="1"/>
          <p:nvPr/>
        </p:nvSpPr>
        <p:spPr>
          <a:xfrm>
            <a:off x="4347518" y="3042740"/>
            <a:ext cx="4521924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  <a:p>
            <a:r>
              <a:rPr lang="en-US" sz="1600" dirty="0"/>
              <a:t>The libraries are utilizing:  </a:t>
            </a:r>
            <a:br>
              <a:rPr lang="en-US" sz="1600" dirty="0"/>
            </a:br>
            <a:br>
              <a:rPr lang="en-US" sz="1400" dirty="0"/>
            </a:br>
            <a:r>
              <a:rPr lang="en-US" sz="1400" b="1" dirty="0"/>
              <a:t>CloudSource+ and Article Galaxy Scholar </a:t>
            </a:r>
            <a:br>
              <a:rPr lang="en-US" sz="1400" b="1" dirty="0"/>
            </a:br>
            <a:r>
              <a:rPr lang="en-US" sz="1600" dirty="0"/>
              <a:t>along with</a:t>
            </a:r>
            <a:r>
              <a:rPr lang="en-US" sz="1400" dirty="0"/>
              <a:t>   </a:t>
            </a:r>
          </a:p>
          <a:p>
            <a:br>
              <a:rPr lang="en-US" sz="1400" dirty="0"/>
            </a:br>
            <a:r>
              <a:rPr lang="en-US" sz="1400" b="1" dirty="0"/>
              <a:t>Quantitative, Qualitative Data collection </a:t>
            </a:r>
            <a:br>
              <a:rPr lang="en-US" sz="1400" b="1" dirty="0"/>
            </a:br>
            <a:r>
              <a:rPr lang="en-US" sz="1400" b="1" dirty="0"/>
              <a:t>and overlap analysis</a:t>
            </a:r>
            <a:r>
              <a:rPr lang="en-US" sz="1400" dirty="0"/>
              <a:t> </a:t>
            </a:r>
            <a:br>
              <a:rPr lang="en-US" sz="1400" dirty="0"/>
            </a:br>
            <a:br>
              <a:rPr lang="en-US" sz="1400" dirty="0"/>
            </a:br>
            <a:r>
              <a:rPr lang="en-US" sz="1600" dirty="0"/>
              <a:t>as metrics to aid in better data-informed Budgetary decision making</a:t>
            </a:r>
            <a:br>
              <a:rPr lang="en-US" sz="1600" dirty="0"/>
            </a:br>
            <a:endParaRPr lang="en-US" sz="1400" dirty="0"/>
          </a:p>
        </p:txBody>
      </p:sp>
      <p:pic>
        <p:nvPicPr>
          <p:cNvPr id="13" name="Picture 12" descr="A blue and black logo&#10;&#10;Description automatically generated">
            <a:extLst>
              <a:ext uri="{FF2B5EF4-FFF2-40B4-BE49-F238E27FC236}">
                <a16:creationId xmlns:a16="http://schemas.microsoft.com/office/drawing/2014/main" id="{3601755E-915F-387E-5498-8A2E530D95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0448" y="2241287"/>
            <a:ext cx="2228935" cy="734175"/>
          </a:xfrm>
          <a:prstGeom prst="rect">
            <a:avLst/>
          </a:prstGeom>
        </p:spPr>
      </p:pic>
      <p:pic>
        <p:nvPicPr>
          <p:cNvPr id="15" name="Picture 14" descr="A logo with text on it&#10;&#10;Description automatically generated">
            <a:extLst>
              <a:ext uri="{FF2B5EF4-FFF2-40B4-BE49-F238E27FC236}">
                <a16:creationId xmlns:a16="http://schemas.microsoft.com/office/drawing/2014/main" id="{B3F6B723-F3E3-8393-1195-A430433897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480" y="2174011"/>
            <a:ext cx="2315649" cy="86872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984BAB3-163E-6AE3-78AA-51E9B34068A8}"/>
              </a:ext>
            </a:extLst>
          </p:cNvPr>
          <p:cNvSpPr txBox="1"/>
          <p:nvPr/>
        </p:nvSpPr>
        <p:spPr>
          <a:xfrm>
            <a:off x="4054559" y="162136"/>
            <a:ext cx="5002211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br>
              <a:rPr lang="en-US" sz="2800" dirty="0">
                <a:solidFill>
                  <a:srgbClr val="5D1725"/>
                </a:solidFill>
              </a:rPr>
            </a:br>
            <a:r>
              <a:rPr lang="en-US" sz="2800" dirty="0">
                <a:solidFill>
                  <a:srgbClr val="5D1725"/>
                </a:solidFill>
              </a:rPr>
              <a:t>MSU Open Access </a:t>
            </a:r>
            <a:br>
              <a:rPr lang="en-US" sz="2800" dirty="0">
                <a:solidFill>
                  <a:srgbClr val="5D1725"/>
                </a:solidFill>
              </a:rPr>
            </a:br>
            <a:r>
              <a:rPr lang="en-US" sz="2800" dirty="0">
                <a:solidFill>
                  <a:srgbClr val="5D1725"/>
                </a:solidFill>
              </a:rPr>
              <a:t>Research Collections Budgetary Strategy 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6766FB-5DBA-8B86-0C02-D960CCD607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733" y="657490"/>
            <a:ext cx="4011715" cy="4635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68947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2CEF6-72D1-FBEF-60B6-D211CDA98D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064" y="405143"/>
            <a:ext cx="7772400" cy="1786326"/>
          </a:xfrm>
        </p:spPr>
        <p:txBody>
          <a:bodyPr>
            <a:normAutofit fontScale="90000"/>
          </a:bodyPr>
          <a:lstStyle/>
          <a:p>
            <a:r>
              <a:rPr lang="en-US" dirty="0"/>
              <a:t>Goals for E-Resources Subscriptions Evaluation Process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BDD9BD-6666-7F9A-4746-AE92395281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2664125"/>
            <a:ext cx="6400800" cy="297467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457200" indent="-457200">
              <a:buChar char="•"/>
            </a:pPr>
            <a:r>
              <a:rPr lang="en-US" dirty="0">
                <a:solidFill>
                  <a:schemeClr val="tx1"/>
                </a:solidFill>
              </a:rPr>
              <a:t>Create cost savings for library budget while maintaining access to scholarly journals and resources</a:t>
            </a:r>
          </a:p>
          <a:p>
            <a:pPr marL="457200" indent="-457200">
              <a:buChar char="•"/>
            </a:pPr>
            <a:r>
              <a:rPr lang="en-US" dirty="0">
                <a:solidFill>
                  <a:schemeClr val="tx1"/>
                </a:solidFill>
              </a:rPr>
              <a:t>Leverage open access and </a:t>
            </a:r>
            <a:r>
              <a:rPr lang="en-US">
                <a:solidFill>
                  <a:schemeClr val="tx1"/>
                </a:solidFill>
              </a:rPr>
              <a:t>document delivery services </a:t>
            </a:r>
          </a:p>
          <a:p>
            <a:pPr marL="457200" indent="-457200"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6775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60761-32E4-80C9-234C-67AB8D9278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0177" y="347633"/>
            <a:ext cx="7772400" cy="1470025"/>
          </a:xfrm>
        </p:spPr>
        <p:txBody>
          <a:bodyPr/>
          <a:lstStyle/>
          <a:p>
            <a:r>
              <a:rPr lang="en-US" dirty="0"/>
              <a:t>Quantitative Analysis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76CDD8-FFEF-102B-5986-261D73587C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44883" y="1815861"/>
            <a:ext cx="2576423" cy="339161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spcBef>
                <a:spcPts val="0"/>
              </a:spcBef>
            </a:pPr>
            <a:r>
              <a:rPr lang="en-US" sz="1800" dirty="0">
                <a:solidFill>
                  <a:srgbClr val="000000"/>
                </a:solidFill>
              </a:rPr>
              <a:t>Quantitative evaluation metrics:</a:t>
            </a:r>
          </a:p>
          <a:p>
            <a:pPr algn="l">
              <a:spcBef>
                <a:spcPts val="0"/>
              </a:spcBef>
            </a:pPr>
            <a:endParaRPr lang="en-US" sz="1800" dirty="0">
              <a:solidFill>
                <a:srgbClr val="000000"/>
              </a:solidFill>
            </a:endParaRPr>
          </a:p>
          <a:p>
            <a:pPr marL="285750" indent="-285750" algn="l">
              <a:spcBef>
                <a:spcPts val="0"/>
              </a:spcBef>
              <a:buFont typeface="Arial,Sans-Serif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Downloads   </a:t>
            </a:r>
          </a:p>
          <a:p>
            <a:pPr marL="285750" indent="-285750" algn="l">
              <a:spcBef>
                <a:spcPts val="0"/>
              </a:spcBef>
              <a:buFont typeface="Arial,Sans-Serif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Searches    </a:t>
            </a:r>
          </a:p>
          <a:p>
            <a:pPr marL="285750" indent="-285750" algn="l">
              <a:spcBef>
                <a:spcPts val="0"/>
              </a:spcBef>
              <a:buFont typeface="Arial,Sans-Serif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Investigations </a:t>
            </a:r>
          </a:p>
          <a:p>
            <a:pPr marL="285750" indent="-285750" algn="l">
              <a:spcBef>
                <a:spcPts val="0"/>
              </a:spcBef>
              <a:buFont typeface="Arial,Sans-Serif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Site visits  </a:t>
            </a:r>
          </a:p>
          <a:p>
            <a:pPr marL="285750" indent="-285750" algn="l">
              <a:spcBef>
                <a:spcPts val="0"/>
              </a:spcBef>
              <a:buFont typeface="Arial,Sans-Serif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Unique site visitors</a:t>
            </a:r>
            <a:endParaRPr lang="en-US" dirty="0"/>
          </a:p>
        </p:txBody>
      </p:sp>
      <p:pic>
        <p:nvPicPr>
          <p:cNvPr id="4" name="Picture 3" descr="A graph with a line going up&#10;&#10;Description automatically generated">
            <a:extLst>
              <a:ext uri="{FF2B5EF4-FFF2-40B4-BE49-F238E27FC236}">
                <a16:creationId xmlns:a16="http://schemas.microsoft.com/office/drawing/2014/main" id="{3C57BA51-45EE-10BE-14E7-860AEA0A9C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306" y="1684431"/>
            <a:ext cx="5819954" cy="3489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451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F6913-92FA-BB5D-6E53-AFACA54221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9536" y="189482"/>
            <a:ext cx="7772400" cy="1470025"/>
          </a:xfrm>
        </p:spPr>
        <p:txBody>
          <a:bodyPr/>
          <a:lstStyle/>
          <a:p>
            <a:r>
              <a:rPr lang="en-US" dirty="0"/>
              <a:t>Qualitative Analysis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13BAE9-BD1D-FFE6-594E-C6D2AAA4BB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40392" y="2577862"/>
            <a:ext cx="3165894" cy="22701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spcBef>
                <a:spcPts val="0"/>
              </a:spcBef>
            </a:pPr>
            <a:r>
              <a:rPr lang="en-US" sz="1800" dirty="0">
                <a:solidFill>
                  <a:srgbClr val="000000"/>
                </a:solidFill>
              </a:rPr>
              <a:t>Qualitative Feedback from Stakeholders:</a:t>
            </a:r>
          </a:p>
          <a:p>
            <a:pPr marL="342265" indent="-342265" algn="l">
              <a:spcBef>
                <a:spcPts val="0"/>
              </a:spcBef>
              <a:buChar char="•"/>
            </a:pPr>
            <a:endParaRPr lang="en-US" sz="1800" dirty="0">
              <a:solidFill>
                <a:srgbClr val="000000"/>
              </a:solidFill>
            </a:endParaRPr>
          </a:p>
          <a:p>
            <a:pPr marL="342265" indent="-342265" algn="l">
              <a:spcBef>
                <a:spcPts val="0"/>
              </a:spcBef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Department Heads</a:t>
            </a:r>
          </a:p>
          <a:p>
            <a:pPr marL="342265" indent="-342265" algn="l">
              <a:spcBef>
                <a:spcPts val="0"/>
              </a:spcBef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Faculty</a:t>
            </a:r>
          </a:p>
          <a:p>
            <a:pPr marL="342265" indent="-342265" algn="l">
              <a:spcBef>
                <a:spcPts val="0"/>
              </a:spcBef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Graduate Students</a:t>
            </a:r>
            <a:endParaRPr lang="en-US" dirty="0"/>
          </a:p>
        </p:txBody>
      </p:sp>
      <p:pic>
        <p:nvPicPr>
          <p:cNvPr id="4" name="Picture 3" descr="A white paper with black text&#10;&#10;Description automatically generated">
            <a:extLst>
              <a:ext uri="{FF2B5EF4-FFF2-40B4-BE49-F238E27FC236}">
                <a16:creationId xmlns:a16="http://schemas.microsoft.com/office/drawing/2014/main" id="{0F5CC497-77F0-91A1-B641-9C3C43E3F0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041" y="1488012"/>
            <a:ext cx="5201728" cy="406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684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3CB5C-8292-7AC5-90C3-BCF708B9FD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433897"/>
            <a:ext cx="7772400" cy="1470025"/>
          </a:xfrm>
        </p:spPr>
        <p:txBody>
          <a:bodyPr/>
          <a:lstStyle/>
          <a:p>
            <a:r>
              <a:rPr lang="en-US" dirty="0"/>
              <a:t>Qualitative Analysis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291319-E49A-3868-6518-5D2482A571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2045899"/>
            <a:ext cx="6400800" cy="3592901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457200" indent="-457200">
              <a:buChar char="•"/>
            </a:pP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Have you or MSU published in journals included in this resource, or do you plan to submit or publish here in the future?</a:t>
            </a:r>
            <a:endParaRPr lang="en-US">
              <a:solidFill>
                <a:schemeClr val="tx1"/>
              </a:solidFill>
            </a:endParaRPr>
          </a:p>
          <a:p>
            <a:pPr marL="457200" indent="-457200">
              <a:buChar char="•"/>
            </a:pP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How many times have you used or referenced this resource in the past year for research or classes?</a:t>
            </a: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Char char="•"/>
            </a:pPr>
            <a:endParaRPr lang="en-US" dirty="0"/>
          </a:p>
          <a:p>
            <a:pPr marL="457200" indent="-457200"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0467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78965-8C4E-3B07-A565-0CE03DCD51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477029"/>
            <a:ext cx="7772400" cy="1470025"/>
          </a:xfrm>
        </p:spPr>
        <p:txBody>
          <a:bodyPr/>
          <a:lstStyle/>
          <a:p>
            <a:r>
              <a:rPr lang="en-US" dirty="0" err="1"/>
              <a:t>Cloudsource</a:t>
            </a:r>
            <a:r>
              <a:rPr lang="en-US" dirty="0"/>
              <a:t>+ Open Access Overlap Analysis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11E7EC-C38E-6FB4-6C03-E1E0E761C2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20618" y="2045898"/>
            <a:ext cx="2030083" cy="359290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Palatino Linotype"/>
                <a:cs typeface="Calibri"/>
              </a:rPr>
              <a:t>The overlap analysis showed that many of our paid subscriptions contained as much as 50 % open access content.</a:t>
            </a:r>
            <a:endParaRPr lang="en-US" sz="12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84E82DD6-E52C-9D0A-EFBE-8833338082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64" y="2040459"/>
            <a:ext cx="5949349" cy="3424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7124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DBC26-87E8-AB27-5DF3-41E81A7889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462651"/>
            <a:ext cx="7772400" cy="1470025"/>
          </a:xfrm>
        </p:spPr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10BF9D-A816-0EC0-14F9-A72310951C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7223" y="2419709"/>
            <a:ext cx="6400800" cy="293154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Questions?</a:t>
            </a:r>
          </a:p>
          <a:p>
            <a:r>
              <a:rPr lang="en-US" dirty="0">
                <a:solidFill>
                  <a:schemeClr val="tx1"/>
                </a:solidFill>
              </a:rPr>
              <a:t>Contact us:</a:t>
            </a:r>
          </a:p>
          <a:p>
            <a:r>
              <a:rPr lang="en-US" dirty="0">
                <a:hlinkClick r:id="rId2"/>
              </a:rPr>
              <a:t>Caustin@library.msstate.edu</a:t>
            </a:r>
            <a:endParaRPr lang="en-US" dirty="0"/>
          </a:p>
          <a:p>
            <a:r>
              <a:rPr lang="en-US" dirty="0">
                <a:hlinkClick r:id="rId3"/>
              </a:rPr>
              <a:t>Ruzwyshyn@library.msstate.edu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477099"/>
      </p:ext>
    </p:extLst>
  </p:cSld>
  <p:clrMapOvr>
    <a:masterClrMapping/>
  </p:clrMapOvr>
</p:sld>
</file>

<file path=ppt/theme/theme1.xml><?xml version="1.0" encoding="utf-8"?>
<a:theme xmlns:a="http://schemas.openxmlformats.org/drawingml/2006/main" name="MSU_Maroon&amp;Grey">
  <a:themeElements>
    <a:clrScheme name="MSU Colors">
      <a:dk1>
        <a:srgbClr val="000000"/>
      </a:dk1>
      <a:lt1>
        <a:srgbClr val="FFFFFF"/>
      </a:lt1>
      <a:dk2>
        <a:srgbClr val="5D1724"/>
      </a:dk2>
      <a:lt2>
        <a:srgbClr val="E2E4DB"/>
      </a:lt2>
      <a:accent1>
        <a:srgbClr val="5E091A"/>
      </a:accent1>
      <a:accent2>
        <a:srgbClr val="410611"/>
      </a:accent2>
      <a:accent3>
        <a:srgbClr val="545651"/>
      </a:accent3>
      <a:accent4>
        <a:srgbClr val="848780"/>
      </a:accent4>
      <a:accent5>
        <a:srgbClr val="B9BDB3"/>
      </a:accent5>
      <a:accent6>
        <a:srgbClr val="890C25"/>
      </a:accent6>
      <a:hlink>
        <a:srgbClr val="890C25"/>
      </a:hlink>
      <a:folHlink>
        <a:srgbClr val="890C25"/>
      </a:folHlink>
    </a:clrScheme>
    <a:fontScheme name="Executive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0DCF5C5DD67F24391BB0459014270A0" ma:contentTypeVersion="14" ma:contentTypeDescription="Create a new document." ma:contentTypeScope="" ma:versionID="88ccc27eabf01607effc45561350b96d">
  <xsd:schema xmlns:xsd="http://www.w3.org/2001/XMLSchema" xmlns:xs="http://www.w3.org/2001/XMLSchema" xmlns:p="http://schemas.microsoft.com/office/2006/metadata/properties" xmlns:ns1="http://schemas.microsoft.com/sharepoint/v3" xmlns:ns2="9a8f4a4b-ab0d-4e8f-bc45-af7bf9c2e67f" xmlns:ns3="0cc54f15-5f15-42f4-a9a0-06e3e1a7c2aa" targetNamespace="http://schemas.microsoft.com/office/2006/metadata/properties" ma:root="true" ma:fieldsID="3295403338e22a977a38eb529b7a9ffc" ns1:_="" ns2:_="" ns3:_="">
    <xsd:import namespace="http://schemas.microsoft.com/sharepoint/v3"/>
    <xsd:import namespace="9a8f4a4b-ab0d-4e8f-bc45-af7bf9c2e67f"/>
    <xsd:import namespace="0cc54f15-5f15-42f4-a9a0-06e3e1a7c2a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1:_ip_UnifiedCompliancePolicyProperties" minOccurs="0"/>
                <xsd:element ref="ns1:_ip_UnifiedCompliancePolicyUIAction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8f4a4b-ab0d-4e8f-bc45-af7bf9c2e6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AutoTags" ma:index="18" nillable="true" ma:displayName="Tags" ma:internalName="MediaServiceAutoTags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c54f15-5f15-42f4-a9a0-06e3e1a7c2a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A5A855D1-FEA5-461D-9F85-1AF9F5967CC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FC674E7-7966-4235-B038-3676AB67FC1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a8f4a4b-ab0d-4e8f-bc45-af7bf9c2e67f"/>
    <ds:schemaRef ds:uri="0cc54f15-5f15-42f4-a9a0-06e3e1a7c2a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4468A16-534B-4070-9422-D450E079934C}">
  <ds:schemaRefs>
    <ds:schemaRef ds:uri="0cc54f15-5f15-42f4-a9a0-06e3e1a7c2aa"/>
    <ds:schemaRef ds:uri="9a8f4a4b-ab0d-4e8f-bc45-af7bf9c2e67f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MSU_Maroon&amp;Grey.thmx</Template>
  <TotalTime>324</TotalTime>
  <Words>368</Words>
  <Application>Microsoft Office PowerPoint</Application>
  <PresentationFormat>On-screen Show (4:3)</PresentationFormat>
  <Paragraphs>46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MSU_Maroon&amp;Grey</vt:lpstr>
      <vt:lpstr>Enhancing E-Resource Management:  Novel Technologies and New Methodological Approaches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Goals for E-Resources Subscriptions Evaluation Process</vt:lpstr>
      <vt:lpstr>Quantitative Analysis</vt:lpstr>
      <vt:lpstr>Qualitative Analysis</vt:lpstr>
      <vt:lpstr>Qualitative Analysis</vt:lpstr>
      <vt:lpstr>Cloudsource+ Open Access Overlap Analysis</vt:lpstr>
      <vt:lpstr>Thank you!</vt:lpstr>
    </vt:vector>
  </TitlesOfParts>
  <Company>Mississippi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Heather Rowe</dc:creator>
  <cp:lastModifiedBy>Rick Branham</cp:lastModifiedBy>
  <cp:revision>607</cp:revision>
  <dcterms:created xsi:type="dcterms:W3CDTF">2015-07-09T18:42:12Z</dcterms:created>
  <dcterms:modified xsi:type="dcterms:W3CDTF">2023-09-27T13:59:16Z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0x010100F0DCF5C5DD67F24391BB0459014270A0</vt:lpwstr>
  </property>
</Properties>
</file>