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828" r:id="rId4"/>
  </p:sldMasterIdLst>
  <p:sldIdLst>
    <p:sldId id="256" r:id="rId5"/>
    <p:sldId id="258" r:id="rId6"/>
    <p:sldId id="257" r:id="rId7"/>
    <p:sldId id="277" r:id="rId8"/>
    <p:sldId id="280" r:id="rId9"/>
    <p:sldId id="266" r:id="rId10"/>
    <p:sldId id="281" r:id="rId11"/>
    <p:sldId id="272" r:id="rId12"/>
    <p:sldId id="267" r:id="rId13"/>
    <p:sldId id="268" r:id="rId14"/>
    <p:sldId id="270" r:id="rId15"/>
    <p:sldId id="269" r:id="rId16"/>
    <p:sldId id="276" r:id="rId17"/>
    <p:sldId id="283" r:id="rId18"/>
    <p:sldId id="286" r:id="rId19"/>
    <p:sldId id="289" r:id="rId20"/>
    <p:sldId id="282" r:id="rId21"/>
    <p:sldId id="288" r:id="rId22"/>
    <p:sldId id="287" r:id="rId23"/>
    <p:sldId id="260" r:id="rId24"/>
    <p:sldId id="278" r:id="rId25"/>
    <p:sldId id="284" r:id="rId26"/>
    <p:sldId id="285" r:id="rId27"/>
    <p:sldId id="261" r:id="rId28"/>
    <p:sldId id="279" r:id="rId29"/>
    <p:sldId id="259" r:id="rId30"/>
    <p:sldId id="262" r:id="rId31"/>
    <p:sldId id="263" r:id="rId32"/>
    <p:sldId id="264" r:id="rId33"/>
    <p:sldId id="26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37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68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66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8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5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4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83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8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84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2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85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58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96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91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834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81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73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28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91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9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93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3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56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67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30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36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51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2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2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7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9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6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C88F596-126D-4916-B1F1-0BBE303689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2FE970A-3013-4F58-B989-7E0D762FA0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geocities.com/karenchopra/loccat.jpg&amp;imgrefurl=http://www.geocities.com/karenchopra/history.htm&amp;h=219&amp;w=283&amp;sz=66&amp;hl=en&amp;start=10&amp;tbnid=18GY_BDwd9wrEM:&amp;tbnh=88&amp;tbnw=114&amp;prev=/images?q=card+catalog&amp;svnum=10&amp;hl=en&amp;lr=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Academic </a:t>
            </a:r>
            <a:r>
              <a:rPr lang="en-US" sz="4400" dirty="0" smtClean="0"/>
              <a:t>Libraries </a:t>
            </a:r>
            <a:br>
              <a:rPr lang="en-US" sz="4400" dirty="0" smtClean="0"/>
            </a:br>
            <a:r>
              <a:rPr lang="en-US" sz="4400" dirty="0" smtClean="0"/>
              <a:t>In The </a:t>
            </a:r>
            <a:r>
              <a:rPr lang="en-US" sz="4400" dirty="0" smtClean="0"/>
              <a:t>21</a:t>
            </a:r>
            <a:r>
              <a:rPr lang="en-US" sz="4400" baseline="30000" dirty="0" smtClean="0"/>
              <a:t>st</a:t>
            </a:r>
            <a:r>
              <a:rPr lang="en-US" sz="4400" dirty="0" smtClean="0"/>
              <a:t> Century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Vision, Development, Implementation</a:t>
            </a:r>
          </a:p>
          <a:p>
            <a:r>
              <a:rPr lang="en-US" dirty="0" smtClean="0"/>
              <a:t>Ray Uzwyshyn, Ph.D. MLIS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Digital Archives</a:t>
            </a:r>
            <a:endParaRPr lang="en-US" dirty="0"/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1004888" y="5867400"/>
            <a:ext cx="670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</a:rPr>
              <a:t>Library </a:t>
            </a:r>
            <a:r>
              <a:rPr lang="en-US" dirty="0">
                <a:solidFill>
                  <a:prstClr val="black"/>
                </a:solidFill>
              </a:rPr>
              <a:t>Academic </a:t>
            </a:r>
            <a:r>
              <a:rPr lang="en-US" dirty="0" smtClean="0">
                <a:solidFill>
                  <a:prstClr val="black"/>
                </a:solidFill>
              </a:rPr>
              <a:t>University Community Connections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5844" name="Picture 2" descr="C:\Users\Ray\Desktop\New Folder\westfloridaheaderlar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0" y="1741614"/>
            <a:ext cx="4547881" cy="260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uzwyshyn\Desktop\PowerpointUHA\Coolir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34834"/>
            <a:ext cx="3793000" cy="33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25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me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" y="1005651"/>
            <a:ext cx="8686800" cy="485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828040" y="395823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University/Library/Community Bridges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143000" y="6096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029200" y="1828800"/>
          <a:ext cx="3733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Image" r:id="rId3" imgW="3314286" imgH="3571429" progId="Photoshop.Image.8">
                  <p:embed/>
                </p:oleObj>
              </mc:Choice>
              <mc:Fallback>
                <p:oleObj name="Image" r:id="rId3" imgW="3314286" imgH="357142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828800"/>
                        <a:ext cx="3733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2057400"/>
          <a:ext cx="4373563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Image" r:id="rId5" imgW="3333333" imgH="1990476" progId="Photoshop.Image.8">
                  <p:embed/>
                </p:oleObj>
              </mc:Choice>
              <mc:Fallback>
                <p:oleObj name="Image" r:id="rId5" imgW="3333333" imgH="199047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57400"/>
                        <a:ext cx="4373563" cy="260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00200" y="6096000"/>
            <a:ext cx="5357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Hybrid </a:t>
            </a:r>
            <a:r>
              <a:rPr lang="en-US" dirty="0" smtClean="0">
                <a:solidFill>
                  <a:prstClr val="black"/>
                </a:solidFill>
                <a:latin typeface="Verdana" pitchFamily="34" charset="0"/>
              </a:rPr>
              <a:t>Digital/Paper/Audio/Video </a:t>
            </a:r>
            <a:r>
              <a:rPr lang="en-US" dirty="0">
                <a:solidFill>
                  <a:prstClr val="black"/>
                </a:solidFill>
                <a:latin typeface="Verdana" pitchFamily="34" charset="0"/>
              </a:rPr>
              <a:t>Collections</a:t>
            </a:r>
          </a:p>
        </p:txBody>
      </p:sp>
      <p:sp>
        <p:nvSpPr>
          <p:cNvPr id="5734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/>
              <a:t>Branding and Marketing the University</a:t>
            </a:r>
            <a:r>
              <a:rPr lang="en-US" sz="3600" b="1" dirty="0"/>
              <a:t> </a:t>
            </a:r>
            <a:r>
              <a:rPr lang="en-US" sz="3600" b="1" dirty="0" smtClean="0"/>
              <a:t>Intellectual Riches Globally</a:t>
            </a:r>
          </a:p>
        </p:txBody>
      </p:sp>
    </p:spTree>
    <p:extLst>
      <p:ext uri="{BB962C8B-B14F-4D97-AF65-F5344CB8AC3E}">
        <p14:creationId xmlns:p14="http://schemas.microsoft.com/office/powerpoint/2010/main" val="2752291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dirty="0" smtClean="0"/>
              <a:t>21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C. Online Education</a:t>
            </a:r>
            <a:endParaRPr lang="en-US" sz="1600" dirty="0" smtClean="0"/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0" y="1511111"/>
            <a:ext cx="27596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Direct</a:t>
            </a:r>
            <a:b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prstClr val="black"/>
                </a:solidFill>
                <a:latin typeface="Calibri" pitchFamily="34" charset="0"/>
              </a:rPr>
              <a:t>Curricular </a:t>
            </a:r>
            <a:endParaRPr lang="en-US" b="1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Replacement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Calibri" pitchFamily="34" charset="0"/>
              </a:rPr>
            </a:b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Multimedia</a:t>
            </a:r>
            <a:br>
              <a:rPr lang="en-US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Bibliographic Resource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Global</a:t>
            </a:r>
          </a:p>
          <a:p>
            <a:pPr eaLnBrk="1" hangingPunct="1"/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Marketing/Branding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ROI</a:t>
            </a:r>
            <a:endParaRPr lang="en-US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04523"/>
            <a:ext cx="5078514" cy="377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167" y="5334000"/>
            <a:ext cx="375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APUS Online Course </a:t>
            </a:r>
            <a:r>
              <a:rPr lang="en-US" sz="2400" b="1" dirty="0">
                <a:solidFill>
                  <a:prstClr val="black"/>
                </a:solidFill>
              </a:rPr>
              <a:t>Guides</a:t>
            </a:r>
          </a:p>
        </p:txBody>
      </p:sp>
      <p:pic>
        <p:nvPicPr>
          <p:cNvPr id="7" name="Picture 2" descr="G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314" y="5410200"/>
            <a:ext cx="856686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110080"/>
            <a:ext cx="1898567" cy="74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739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6701" y="8808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Library Integration with Online Classroom</a:t>
            </a:r>
            <a:br>
              <a:rPr lang="en-US" dirty="0" smtClean="0"/>
            </a:br>
            <a:r>
              <a:rPr lang="en-US" sz="2000" dirty="0" smtClean="0"/>
              <a:t>Learning Management System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4298"/>
            <a:ext cx="22574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9" y="3414215"/>
            <a:ext cx="1855381" cy="167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80" y="1202179"/>
            <a:ext cx="6153430" cy="283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18" y="5103464"/>
            <a:ext cx="2628782" cy="175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ruzwyshyn\Desktop\MayLibraryPresentation\CampusGuidesHomep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6227"/>
            <a:ext cx="5715000" cy="290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215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8857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Library/faculty/Technology/ Synergies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84" y="912985"/>
            <a:ext cx="952664" cy="125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http://profile.ak.fbcdn.net/hprofile-ak-snc4/275851_1280354316_467856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84" y="2289152"/>
            <a:ext cx="1446599" cy="96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therainmakergroupinc.web10.hubspot.com/Portals/115950/images/Synerg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251" y="917339"/>
            <a:ext cx="4227388" cy="409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profile.ak.fbcdn.net/hprofile-ak-ash2/211529_1380698046_471145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67" y="3781204"/>
            <a:ext cx="885568" cy="123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371424" y="5334000"/>
            <a:ext cx="58368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/>
              <a:t>Faculty || </a:t>
            </a:r>
            <a:r>
              <a:rPr lang="en-US" sz="2400" dirty="0" smtClean="0"/>
              <a:t> Academic Technology || </a:t>
            </a:r>
            <a:r>
              <a:rPr lang="en-US" sz="2400" dirty="0"/>
              <a:t>Librarians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30854" y="1301849"/>
            <a:ext cx="5401733" cy="370376"/>
          </a:xfrm>
        </p:spPr>
        <p:txBody>
          <a:bodyPr/>
          <a:lstStyle/>
          <a:p>
            <a:r>
              <a:rPr lang="en-US" dirty="0" smtClean="0"/>
              <a:t>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14" y="3795355"/>
            <a:ext cx="832119" cy="120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Profile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2" y="2491501"/>
            <a:ext cx="1180811" cy="117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2" y="1107197"/>
            <a:ext cx="968440" cy="116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428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5562600"/>
            <a:ext cx="5562600" cy="548640"/>
          </a:xfrm>
        </p:spPr>
        <p:txBody>
          <a:bodyPr/>
          <a:lstStyle/>
          <a:p>
            <a:pPr algn="ctr"/>
            <a:r>
              <a:rPr lang="en-US" sz="2400" dirty="0" smtClean="0"/>
              <a:t>Faculty/Library</a:t>
            </a:r>
            <a:br>
              <a:rPr lang="en-US" sz="2400" dirty="0" smtClean="0"/>
            </a:br>
            <a:r>
              <a:rPr lang="en-US" sz="2400" dirty="0" smtClean="0"/>
              <a:t>Program &amp; Course  Synergies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7933939" cy="44818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489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19609" y="6006662"/>
            <a:ext cx="5791200" cy="749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/>
              <a:t>Seven Schools,  Over 1800 Online Courses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1636761"/>
            <a:ext cx="3371848" cy="252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816" y="1760406"/>
            <a:ext cx="2990335" cy="228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293590" y="5410200"/>
            <a:ext cx="42979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Online Curricular Needs</a:t>
            </a:r>
            <a:br>
              <a:rPr lang="en-US" sz="2800" b="1" dirty="0" smtClean="0"/>
            </a:br>
            <a:r>
              <a:rPr lang="en-US" sz="2000" b="1" dirty="0" smtClean="0"/>
              <a:t>(OER, E-Books, E-Articles)</a:t>
            </a:r>
            <a:endParaRPr lang="en-US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9" y="2058337"/>
            <a:ext cx="1744531" cy="193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1936" y="228600"/>
            <a:ext cx="6032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Changing Library Services</a:t>
            </a:r>
          </a:p>
          <a:p>
            <a:pPr algn="ctr"/>
            <a:r>
              <a:rPr lang="en-US" sz="2400" b="1" dirty="0" smtClean="0"/>
              <a:t>From Online Research Help to MOOC’s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8388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5410200"/>
            <a:ext cx="8016240" cy="548640"/>
          </a:xfrm>
        </p:spPr>
        <p:txBody>
          <a:bodyPr/>
          <a:lstStyle/>
          <a:p>
            <a:r>
              <a:rPr lang="en-US" sz="2000" dirty="0" smtClean="0"/>
              <a:t>Reaching Students/Faculty through Video</a:t>
            </a:r>
            <a:endParaRPr lang="en-US" sz="2000" dirty="0"/>
          </a:p>
        </p:txBody>
      </p:sp>
      <p:pic>
        <p:nvPicPr>
          <p:cNvPr id="4098" name="Picture 2" descr="C:\Users\ruzwyshyn\Desktop\MayLibraryPresentation\LibrarySpotlightVide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6068"/>
            <a:ext cx="7009826" cy="48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6002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Media</a:t>
            </a:r>
            <a:br>
              <a:rPr lang="en-US" b="1" dirty="0" smtClean="0"/>
            </a:br>
            <a:r>
              <a:rPr lang="en-US" b="1" dirty="0" smtClean="0"/>
              <a:t>Help and Research</a:t>
            </a:r>
            <a:br>
              <a:rPr lang="en-US" b="1" dirty="0" smtClean="0"/>
            </a:br>
            <a:r>
              <a:rPr lang="en-US" b="1" dirty="0" smtClean="0"/>
              <a:t>Possibilities</a:t>
            </a:r>
            <a:endParaRPr lang="en-US" b="1" dirty="0"/>
          </a:p>
        </p:txBody>
      </p:sp>
      <p:sp>
        <p:nvSpPr>
          <p:cNvPr id="3" name="Oval 2"/>
          <p:cNvSpPr/>
          <p:nvPr/>
        </p:nvSpPr>
        <p:spPr>
          <a:xfrm>
            <a:off x="1371600" y="762000"/>
            <a:ext cx="73152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40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410200"/>
            <a:ext cx="6096000" cy="548640"/>
          </a:xfrm>
        </p:spPr>
        <p:txBody>
          <a:bodyPr/>
          <a:lstStyle/>
          <a:p>
            <a:r>
              <a:rPr lang="en-US" sz="1800" dirty="0" smtClean="0"/>
              <a:t>Libraries, Media</a:t>
            </a:r>
            <a:br>
              <a:rPr lang="en-US" sz="1800" dirty="0" smtClean="0"/>
            </a:br>
            <a:r>
              <a:rPr lang="en-US" sz="1800" dirty="0" smtClean="0"/>
              <a:t>Broadcasting , Embedding</a:t>
            </a:r>
            <a:endParaRPr lang="en-US" sz="1800" dirty="0"/>
          </a:p>
        </p:txBody>
      </p:sp>
      <p:pic>
        <p:nvPicPr>
          <p:cNvPr id="5123" name="Picture 3" descr="C:\Users\ruzwyshyn\Desktop\MayLibraryPresentation\YoutubeCha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152400"/>
            <a:ext cx="9166979" cy="45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7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905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Library Learning Commons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023334"/>
            <a:ext cx="3848015" cy="293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annelizclark.net/images/redrivercolllearn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23334"/>
            <a:ext cx="4419600" cy="29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4400" y="609599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Academic Libraries are Changing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568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777" y="5410200"/>
            <a:ext cx="5715000" cy="609600"/>
          </a:xfrm>
        </p:spPr>
        <p:txBody>
          <a:bodyPr/>
          <a:lstStyle/>
          <a:p>
            <a:r>
              <a:rPr lang="en-US" sz="2400" dirty="0" smtClean="0"/>
              <a:t>Designated Study/Quiet Zones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97116"/>
            <a:ext cx="3668112" cy="27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0466"/>
            <a:ext cx="4314345" cy="24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6400" y="609600"/>
            <a:ext cx="53310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Traditional  Continuity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7520940" cy="548640"/>
          </a:xfrm>
        </p:spPr>
        <p:txBody>
          <a:bodyPr/>
          <a:lstStyle/>
          <a:p>
            <a:r>
              <a:rPr lang="en-US" sz="3600" dirty="0" smtClean="0"/>
              <a:t>Collecting Books &amp; Media</a:t>
            </a:r>
            <a:endParaRPr lang="en-US" sz="3600" dirty="0"/>
          </a:p>
        </p:txBody>
      </p:sp>
      <p:pic>
        <p:nvPicPr>
          <p:cNvPr id="5122" name="Picture 2" descr="http://www.newyorker.com/online/blogs/photobooth/Books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0695"/>
            <a:ext cx="3511896" cy="26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dn2.business2community.com/wp-content/uploads/2011/08/digital-me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59" y="3211568"/>
            <a:ext cx="2461100" cy="18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gsu.edu/images/lib/img8448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92" y="1572620"/>
            <a:ext cx="3286991" cy="117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343400"/>
            <a:ext cx="5007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E-books, e-journals, article </a:t>
            </a:r>
            <a:r>
              <a:rPr lang="en-US" dirty="0" err="1" smtClean="0"/>
              <a:t>aggregrator</a:t>
            </a:r>
            <a:r>
              <a:rPr lang="en-US" dirty="0" smtClean="0"/>
              <a:t> databases</a:t>
            </a:r>
            <a:br>
              <a:rPr lang="en-US" dirty="0" smtClean="0"/>
            </a:br>
            <a:r>
              <a:rPr lang="en-US" dirty="0" smtClean="0"/>
              <a:t>150,000 eBooks, 40,000 </a:t>
            </a:r>
            <a:r>
              <a:rPr lang="en-US" dirty="0" err="1" smtClean="0"/>
              <a:t>ejournals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5638800"/>
            <a:ext cx="2189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Changing Models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Ownership to Access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6845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INCREASING Academic Video Databases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2186524" cy="140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4648200" y="1353948"/>
            <a:ext cx="233269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/>
              <a:t>Business</a:t>
            </a:r>
          </a:p>
          <a:p>
            <a:pPr eaLnBrk="1" hangingPunct="1"/>
            <a:r>
              <a:rPr lang="en-US" sz="1400" b="1" dirty="0"/>
              <a:t>Psychology</a:t>
            </a:r>
            <a:br>
              <a:rPr lang="en-US" sz="1400" b="1" dirty="0"/>
            </a:br>
            <a:r>
              <a:rPr lang="en-US" sz="1400" b="1" dirty="0"/>
              <a:t>Counseling and therapy</a:t>
            </a:r>
          </a:p>
          <a:p>
            <a:pPr eaLnBrk="1" hangingPunct="1"/>
            <a:r>
              <a:rPr lang="en-US" sz="1400" b="1" dirty="0"/>
              <a:t>Education</a:t>
            </a:r>
          </a:p>
          <a:p>
            <a:pPr eaLnBrk="1" hangingPunct="1"/>
            <a:r>
              <a:rPr lang="en-US" sz="1400" b="1" dirty="0"/>
              <a:t>Economics</a:t>
            </a:r>
          </a:p>
          <a:p>
            <a:pPr eaLnBrk="1" hangingPunct="1"/>
            <a:r>
              <a:rPr lang="en-US" sz="1400" b="1" dirty="0"/>
              <a:t>Public Health</a:t>
            </a:r>
            <a:br>
              <a:rPr lang="en-US" sz="1400" b="1" dirty="0"/>
            </a:br>
            <a:r>
              <a:rPr lang="en-US" sz="1400" b="1" dirty="0"/>
              <a:t>History</a:t>
            </a:r>
            <a:br>
              <a:rPr lang="en-US" sz="1400" b="1" dirty="0"/>
            </a:br>
            <a:r>
              <a:rPr lang="en-US" sz="1400" b="1" dirty="0"/>
              <a:t>Humanities</a:t>
            </a:r>
            <a:br>
              <a:rPr lang="en-US" sz="1400" b="1" dirty="0"/>
            </a:br>
            <a:r>
              <a:rPr lang="en-US" sz="1400" b="1" dirty="0"/>
              <a:t>Criminal Justice and Law</a:t>
            </a:r>
            <a:br>
              <a:rPr lang="en-US" sz="1400" b="1" dirty="0"/>
            </a:br>
            <a:r>
              <a:rPr lang="en-US" sz="1400" b="1" dirty="0"/>
              <a:t>Political Science</a:t>
            </a:r>
            <a:br>
              <a:rPr lang="en-US" sz="1400" b="1" dirty="0"/>
            </a:br>
            <a:r>
              <a:rPr lang="en-US" sz="1400" b="1" dirty="0"/>
              <a:t>Public Safety/Intel</a:t>
            </a:r>
            <a:br>
              <a:rPr lang="en-US" sz="1400" b="1" dirty="0"/>
            </a:br>
            <a:r>
              <a:rPr lang="en-US" sz="1400" b="1" dirty="0"/>
              <a:t>Literature/Philosophy</a:t>
            </a:r>
            <a:br>
              <a:rPr lang="en-US" sz="1400" b="1" dirty="0"/>
            </a:br>
            <a:r>
              <a:rPr lang="en-US" sz="1400" b="1" dirty="0"/>
              <a:t>Religion/theatre </a:t>
            </a:r>
          </a:p>
          <a:p>
            <a:pPr eaLnBrk="1" hangingPunct="1"/>
            <a:r>
              <a:rPr lang="en-US" sz="1400" b="1" dirty="0" smtClean="0"/>
              <a:t>Science/Technology</a:t>
            </a:r>
          </a:p>
          <a:p>
            <a:pPr eaLnBrk="1" hangingPunct="1"/>
            <a:r>
              <a:rPr lang="en-US" sz="1400" b="1" dirty="0" smtClean="0"/>
              <a:t>Security/Military </a:t>
            </a:r>
            <a:endParaRPr lang="en-US" sz="1400" b="1" dirty="0"/>
          </a:p>
          <a:p>
            <a:pPr eaLnBrk="1" hangingPunct="1"/>
            <a:r>
              <a:rPr lang="en-US" sz="1400" b="1" dirty="0"/>
              <a:t>Space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7" y="1353948"/>
            <a:ext cx="260985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421" y="3733800"/>
            <a:ext cx="190182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699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"/>
            <a:ext cx="6172200" cy="592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85800"/>
            <a:ext cx="2819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Increasing</a:t>
            </a:r>
          </a:p>
          <a:p>
            <a:r>
              <a:rPr lang="en-US" sz="2000" b="1" dirty="0" err="1" smtClean="0"/>
              <a:t>Interdisciplinarity</a:t>
            </a:r>
            <a:r>
              <a:rPr lang="en-US" sz="2000" b="1" dirty="0" smtClean="0"/>
              <a:t> &amp;</a:t>
            </a:r>
            <a:br>
              <a:rPr lang="en-US" sz="2000" b="1" dirty="0" smtClean="0"/>
            </a:br>
            <a:r>
              <a:rPr lang="en-US" sz="2000" b="1" dirty="0" smtClean="0"/>
              <a:t>Interactivity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Simulations &amp;</a:t>
            </a:r>
            <a:br>
              <a:rPr lang="en-US" sz="2000" b="1" dirty="0" smtClean="0"/>
            </a:br>
            <a:r>
              <a:rPr lang="en-US" sz="2000" b="1" dirty="0" smtClean="0"/>
              <a:t>Software Packages</a:t>
            </a:r>
            <a:endParaRPr lang="en-US" sz="2000" dirty="0"/>
          </a:p>
          <a:p>
            <a:endParaRPr lang="en-US" sz="2800" dirty="0"/>
          </a:p>
          <a:p>
            <a:r>
              <a:rPr lang="en-US" sz="2400" dirty="0" smtClean="0"/>
              <a:t>Alexander Street</a:t>
            </a:r>
          </a:p>
          <a:p>
            <a:r>
              <a:rPr lang="en-US" sz="2400" dirty="0" smtClean="0"/>
              <a:t>Press Vast, </a:t>
            </a:r>
            <a:br>
              <a:rPr lang="en-US" sz="2400" dirty="0" smtClean="0"/>
            </a:br>
            <a:r>
              <a:rPr lang="en-US" sz="2400" dirty="0" smtClean="0"/>
              <a:t>20,000 videos</a:t>
            </a:r>
          </a:p>
          <a:p>
            <a:r>
              <a:rPr lang="en-US" sz="2400" dirty="0" smtClean="0"/>
              <a:t>2013.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38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Library Learning Series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267200" cy="3200400"/>
          </a:xfrm>
        </p:spPr>
        <p:txBody>
          <a:bodyPr>
            <a:normAutofit/>
          </a:bodyPr>
          <a:lstStyle/>
          <a:p>
            <a:r>
              <a:rPr lang="en-US" sz="2000" dirty="0"/>
              <a:t>Faculty </a:t>
            </a:r>
            <a:r>
              <a:rPr lang="en-US" sz="2000" dirty="0" smtClean="0"/>
              <a:t>Authors</a:t>
            </a:r>
          </a:p>
          <a:p>
            <a:r>
              <a:rPr lang="en-US" sz="2000" dirty="0" smtClean="0"/>
              <a:t>Digital  </a:t>
            </a:r>
            <a:r>
              <a:rPr lang="en-US" sz="2000" dirty="0"/>
              <a:t>Literacy </a:t>
            </a:r>
            <a:r>
              <a:rPr lang="en-US" sz="2000" dirty="0" smtClean="0"/>
              <a:t>Series</a:t>
            </a:r>
            <a:endParaRPr lang="en-US" sz="2000" dirty="0"/>
          </a:p>
          <a:p>
            <a:r>
              <a:rPr lang="en-US" sz="2000" dirty="0" smtClean="0"/>
              <a:t>Community Connections</a:t>
            </a:r>
          </a:p>
          <a:p>
            <a:r>
              <a:rPr lang="en-US" sz="2000" dirty="0" smtClean="0"/>
              <a:t>Technology/Industry Connections</a:t>
            </a:r>
          </a:p>
          <a:p>
            <a:r>
              <a:rPr lang="en-US" sz="2000" dirty="0" smtClean="0"/>
              <a:t>Library Technology R&amp;D</a:t>
            </a:r>
          </a:p>
          <a:p>
            <a:endParaRPr lang="en-US" dirty="0"/>
          </a:p>
        </p:txBody>
      </p:sp>
      <p:pic>
        <p:nvPicPr>
          <p:cNvPr id="4" name="Picture 2" descr="http://www.hmc.edu/about1/administrativeoffices/cis1/edtech/files/bite-of-learning-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45" y="1371600"/>
            <a:ext cx="3592438" cy="27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212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760"/>
            <a:ext cx="8686800" cy="54864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Physical Library/University Connections </a:t>
            </a:r>
            <a:br>
              <a:rPr lang="en-US" sz="3200" dirty="0" smtClean="0"/>
            </a:br>
            <a:r>
              <a:rPr lang="en-US" sz="1600" dirty="0" smtClean="0"/>
              <a:t>Digital Literacy/ </a:t>
            </a:r>
            <a:r>
              <a:rPr lang="en-US" sz="1600" dirty="0" err="1" smtClean="0"/>
              <a:t>Interdisciplinarity</a:t>
            </a:r>
            <a:endParaRPr lang="en-US" sz="1600" dirty="0"/>
          </a:p>
        </p:txBody>
      </p:sp>
      <p:pic>
        <p:nvPicPr>
          <p:cNvPr id="7170" name="Picture 2" descr="C:\Users\ruzwyshyn\Desktop\UMi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4953000" cy="38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53340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Library</a:t>
            </a:r>
            <a:r>
              <a:rPr lang="en-US" sz="1600" dirty="0"/>
              <a:t> </a:t>
            </a:r>
            <a:r>
              <a:rPr lang="en-US" sz="1600" dirty="0" smtClean="0"/>
              <a:t>Technology and Information Literacy Services</a:t>
            </a:r>
            <a:br>
              <a:rPr lang="en-US" sz="1600" dirty="0" smtClean="0"/>
            </a:br>
            <a:r>
              <a:rPr lang="en-US" sz="1600" dirty="0" smtClean="0"/>
              <a:t>School of Education</a:t>
            </a:r>
            <a:br>
              <a:rPr lang="en-US" sz="1600" dirty="0" smtClean="0"/>
            </a:br>
            <a:r>
              <a:rPr lang="en-US" sz="1600" dirty="0" smtClean="0"/>
              <a:t>University Art Department/Museum </a:t>
            </a:r>
          </a:p>
          <a:p>
            <a:r>
              <a:rPr lang="en-US" sz="1600" dirty="0" smtClean="0"/>
              <a:t>State </a:t>
            </a:r>
            <a:r>
              <a:rPr lang="en-US" sz="1600" dirty="0" err="1" smtClean="0"/>
              <a:t>Dept</a:t>
            </a:r>
            <a:r>
              <a:rPr lang="en-US" sz="1600" dirty="0" smtClean="0"/>
              <a:t>, Of Education Grant Opportunities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2404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20940" cy="548640"/>
          </a:xfrm>
        </p:spPr>
        <p:txBody>
          <a:bodyPr/>
          <a:lstStyle/>
          <a:p>
            <a:pPr algn="ctr"/>
            <a:r>
              <a:rPr lang="en-US" sz="3600" dirty="0" smtClean="0"/>
              <a:t>Research, Study</a:t>
            </a:r>
            <a:br>
              <a:rPr lang="en-US" sz="3600" dirty="0" smtClean="0"/>
            </a:br>
            <a:r>
              <a:rPr lang="en-US" sz="2400" dirty="0" smtClean="0"/>
              <a:t>Resources, Scholarship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0" y="2130538"/>
            <a:ext cx="3820160" cy="254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upload.wikimedia.org/wikipedia/commons/b/b5/Scholar_with_His_Books_by_Gerbrand_van_den_Eeckhout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4062"/>
            <a:ext cx="1767625" cy="23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0052" y="5454133"/>
            <a:ext cx="4322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Balancing Needs for Gainful Employment</a:t>
            </a:r>
            <a:br>
              <a:rPr lang="en-US" b="1" dirty="0" smtClean="0"/>
            </a:br>
            <a:r>
              <a:rPr lang="en-US" b="1" dirty="0" smtClean="0"/>
              <a:t>Scholarship</a:t>
            </a:r>
            <a:r>
              <a:rPr lang="en-US" b="1" dirty="0"/>
              <a:t> </a:t>
            </a:r>
            <a:r>
              <a:rPr lang="en-US" b="1" dirty="0" smtClean="0"/>
              <a:t>Innovation and Inspiration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9763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27" y="5105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400" dirty="0" smtClean="0"/>
              <a:t>Ray Uzwyshyn </a:t>
            </a:r>
            <a:r>
              <a:rPr lang="en-US" sz="1400" dirty="0" err="1" smtClean="0"/>
              <a:t>Ph.d.</a:t>
            </a:r>
            <a:r>
              <a:rPr lang="en-US" sz="1400" dirty="0" smtClean="0"/>
              <a:t> MLIS</a:t>
            </a:r>
            <a:br>
              <a:rPr lang="en-US" sz="1400" dirty="0" smtClean="0"/>
            </a:br>
            <a:r>
              <a:rPr lang="en-US" sz="1400" dirty="0" smtClean="0"/>
              <a:t>Ruzwyshyn@GMAIL.com</a:t>
            </a:r>
            <a:endParaRPr lang="en-US" sz="1400" dirty="0"/>
          </a:p>
        </p:txBody>
      </p:sp>
      <p:pic>
        <p:nvPicPr>
          <p:cNvPr id="4" name="Picture 2" descr="seri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905000"/>
            <a:ext cx="3922256" cy="22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761999"/>
            <a:ext cx="1981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Thanks!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1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4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Some Academic Libraries </a:t>
            </a:r>
            <a:br>
              <a:rPr lang="en-US" dirty="0" smtClean="0"/>
            </a:br>
            <a:r>
              <a:rPr lang="en-US" dirty="0" smtClean="0"/>
              <a:t>Have Not Yet Taken The Curve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55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2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/>
              <a:t>Collaborative</a:t>
            </a:r>
            <a:r>
              <a:rPr lang="en-US" dirty="0" smtClean="0"/>
              <a:t> </a:t>
            </a:r>
            <a:r>
              <a:rPr lang="en-US" b="0" dirty="0" smtClean="0"/>
              <a:t>Learning Spaces, Digital Literacy Labs, Multimedia Studios</a:t>
            </a:r>
            <a:endParaRPr lang="en-US" b="0" dirty="0"/>
          </a:p>
        </p:txBody>
      </p:sp>
      <p:pic>
        <p:nvPicPr>
          <p:cNvPr id="5122" name="Picture 2" descr="http://brieflyspeakingbiz.files.wordpress.com/2010/03/learning-common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2387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7045" y="178676"/>
            <a:ext cx="4665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Embracing Change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214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94" y="571500"/>
            <a:ext cx="6969211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Project Possibilities</a:t>
            </a:r>
            <a:br>
              <a:rPr lang="en-US" sz="3600" dirty="0" smtClean="0"/>
            </a:br>
            <a:r>
              <a:rPr lang="en-US" sz="3600" dirty="0" smtClean="0"/>
              <a:t>Circulation of </a:t>
            </a:r>
            <a:r>
              <a:rPr lang="en-US" sz="3600" dirty="0"/>
              <a:t>Documents</a:t>
            </a:r>
            <a:br>
              <a:rPr lang="en-US" sz="3600" dirty="0"/>
            </a:br>
            <a:r>
              <a:rPr lang="en-US" sz="1800" dirty="0"/>
              <a:t>UWF Skylab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303" y="1603994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Handouts: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Tech.  Equipment ,  </a:t>
            </a:r>
            <a:br>
              <a:rPr lang="en-US" sz="1400" dirty="0" smtClean="0"/>
            </a:br>
            <a:r>
              <a:rPr lang="en-US" sz="1400" dirty="0" smtClean="0"/>
              <a:t>Schematics </a:t>
            </a:r>
            <a:br>
              <a:rPr lang="en-US" sz="1400" dirty="0" smtClean="0"/>
            </a:br>
            <a:r>
              <a:rPr lang="en-US" sz="1400" dirty="0" smtClean="0"/>
              <a:t>Skylab Conceptualization/Grant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28600" y="2743200"/>
            <a:ext cx="3124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Binders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Complete Hardware, Software Tech. Specifications</a:t>
            </a:r>
            <a:br>
              <a:rPr lang="en-US" sz="1400" dirty="0" smtClean="0"/>
            </a:br>
            <a:r>
              <a:rPr lang="en-US" sz="1400" dirty="0" smtClean="0"/>
              <a:t>Budget Binders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Budgetary Documents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Skylab Date Log  with Primary Documents</a:t>
            </a:r>
          </a:p>
          <a:p>
            <a:endParaRPr lang="en-US" sz="1400" dirty="0" smtClean="0"/>
          </a:p>
          <a:p>
            <a:r>
              <a:rPr lang="en-US" sz="1400" b="1" dirty="0" smtClean="0"/>
              <a:t>Presentations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Library Stakeholders</a:t>
            </a:r>
            <a:br>
              <a:rPr lang="en-US" sz="1400" dirty="0" smtClean="0"/>
            </a:br>
            <a:r>
              <a:rPr lang="en-US" sz="1400" dirty="0" smtClean="0"/>
              <a:t>Outside Constituents</a:t>
            </a:r>
            <a:br>
              <a:rPr lang="en-US" sz="1400" dirty="0" smtClean="0"/>
            </a:br>
            <a:r>
              <a:rPr lang="en-US" sz="1400" dirty="0" smtClean="0"/>
              <a:t>National Awareness/Marketing</a:t>
            </a:r>
            <a:endParaRPr lang="en-US" sz="1400" dirty="0"/>
          </a:p>
        </p:txBody>
      </p:sp>
      <p:pic>
        <p:nvPicPr>
          <p:cNvPr id="51202" name="Picture 2" descr="C:\Users\ruzwyshyn\Desktop\Skylab\SkylabPresentation\SkylabSchematics\Skyla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400" y="1708533"/>
            <a:ext cx="5105725" cy="496243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48" y="0"/>
            <a:ext cx="152315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0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uzwyshyn\Desktop\Skylab\SkylabPresentation\SkylabCartoon&amp;GeneralImages\escher_grid_ps.jpg"/>
          <p:cNvPicPr>
            <a:picLocks noChangeAspect="1" noChangeArrowheads="1"/>
          </p:cNvPicPr>
          <p:nvPr/>
        </p:nvPicPr>
        <p:blipFill>
          <a:blip r:embed="rId2" cstate="print">
            <a:lum bright="1000"/>
          </a:blip>
          <a:srcRect/>
          <a:stretch>
            <a:fillRect/>
          </a:stretch>
        </p:blipFill>
        <p:spPr bwMode="auto">
          <a:xfrm>
            <a:off x="1225185" y="968359"/>
            <a:ext cx="6028231" cy="57122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209" y="0"/>
            <a:ext cx="7719946" cy="8947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/>
              <a:t> </a:t>
            </a:r>
            <a:r>
              <a:rPr lang="en-US" sz="3600" b="1" dirty="0" smtClean="0"/>
              <a:t>Learning, Spaces, Technology </a:t>
            </a:r>
            <a:endParaRPr lang="en-US" sz="3600" b="1" dirty="0"/>
          </a:p>
        </p:txBody>
      </p:sp>
      <p:sp>
        <p:nvSpPr>
          <p:cNvPr id="4" name="Oval 3"/>
          <p:cNvSpPr/>
          <p:nvPr/>
        </p:nvSpPr>
        <p:spPr>
          <a:xfrm>
            <a:off x="1143000" y="1371600"/>
            <a:ext cx="5943600" cy="4648200"/>
          </a:xfrm>
          <a:prstGeom prst="ellipse">
            <a:avLst/>
          </a:prstGeom>
          <a:solidFill>
            <a:schemeClr val="accent3">
              <a:lumMod val="60000"/>
              <a:lumOff val="40000"/>
              <a:alpha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114800" y="1981200"/>
            <a:ext cx="3048000" cy="2590800"/>
          </a:xfrm>
          <a:prstGeom prst="ellipse">
            <a:avLst/>
          </a:prstGeom>
          <a:solidFill>
            <a:schemeClr val="accent2">
              <a:lumMod val="60000"/>
              <a:lumOff val="40000"/>
              <a:alpha val="74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Multimedia </a:t>
            </a:r>
            <a:r>
              <a:rPr lang="en-US" dirty="0" smtClean="0">
                <a:solidFill>
                  <a:prstClr val="black"/>
                </a:solidFill>
              </a:rPr>
              <a:t>Studios &amp; Archival Media Conversion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43000" y="1981200"/>
            <a:ext cx="3265273" cy="2590800"/>
          </a:xfrm>
          <a:prstGeom prst="ellipse">
            <a:avLst/>
          </a:prstGeom>
          <a:solidFill>
            <a:schemeClr val="accent3">
              <a:lumMod val="50000"/>
              <a:alpha val="32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Information &amp; </a:t>
            </a:r>
            <a:r>
              <a:rPr lang="en-US" b="1" dirty="0" smtClean="0">
                <a:solidFill>
                  <a:prstClr val="black"/>
                </a:solidFill>
              </a:rPr>
              <a:t>Digital Literacy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69973" y="3581400"/>
            <a:ext cx="3276600" cy="2590800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Traditional Study</a:t>
            </a:r>
            <a:r>
              <a:rPr lang="en-US" dirty="0" smtClean="0">
                <a:solidFill>
                  <a:prstClr val="black"/>
                </a:solidFill>
              </a:rPr>
              <a:t>,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Books, e-books, journals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2972" y="1371600"/>
            <a:ext cx="1447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/>
            </a:r>
            <a:br>
              <a:rPr lang="en-US" sz="1600" dirty="0" smtClean="0">
                <a:solidFill>
                  <a:prstClr val="black"/>
                </a:solidFill>
              </a:rPr>
            </a:br>
            <a:r>
              <a:rPr lang="en-US" sz="1600" b="1" dirty="0" smtClean="0">
                <a:solidFill>
                  <a:prstClr val="black"/>
                </a:solidFill>
              </a:rPr>
              <a:t>Third Space </a:t>
            </a:r>
            <a:br>
              <a:rPr lang="en-US" sz="1600" b="1" dirty="0" smtClean="0">
                <a:solidFill>
                  <a:prstClr val="black"/>
                </a:solidFill>
              </a:rPr>
            </a:br>
            <a:r>
              <a:rPr lang="en-US" sz="1600" b="1" dirty="0" smtClean="0">
                <a:solidFill>
                  <a:prstClr val="black"/>
                </a:solidFill>
              </a:rPr>
              <a:t>for Learning.</a:t>
            </a:r>
            <a:br>
              <a:rPr lang="en-US" sz="1600" b="1" dirty="0" smtClean="0">
                <a:solidFill>
                  <a:prstClr val="black"/>
                </a:solidFill>
              </a:rPr>
            </a:br>
            <a:r>
              <a:rPr lang="en-US" sz="1600" b="1" dirty="0" smtClean="0">
                <a:solidFill>
                  <a:prstClr val="black"/>
                </a:solidFill>
              </a:rPr>
              <a:t>Cross-fertilization of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Projects,</a:t>
            </a:r>
            <a:br>
              <a:rPr lang="en-US" sz="1600" b="1" dirty="0" smtClean="0">
                <a:solidFill>
                  <a:prstClr val="black"/>
                </a:solidFill>
              </a:rPr>
            </a:br>
            <a:r>
              <a:rPr lang="en-US" sz="1600" b="1" dirty="0" smtClean="0">
                <a:solidFill>
                  <a:prstClr val="black"/>
                </a:solidFill>
              </a:rPr>
              <a:t>People and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Skillsets.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200" y="3581400"/>
            <a:ext cx="1860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Technology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16" y="4492321"/>
            <a:ext cx="19669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0264" y="6311258"/>
            <a:ext cx="286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Virtual and Physical Spaces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25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41" y="1600200"/>
            <a:ext cx="7848600" cy="8382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UWF Skylab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1400" dirty="0" smtClean="0"/>
              <a:t>Planning: Arch &amp; Eng.: Electrical Data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38914" name="Picture 2" descr="C:\Users\ruzwyshyn\Desktop\Skylab\SkylabPresentation\SkylabSchematics\5th_floor_p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58698"/>
            <a:ext cx="5855559" cy="42585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59436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ports and Electrical Outlets: Diagrams for Telecom, </a:t>
            </a:r>
            <a:r>
              <a:rPr lang="en-US" sz="1600" dirty="0" err="1" smtClean="0"/>
              <a:t>Contractors,Cable</a:t>
            </a:r>
            <a:r>
              <a:rPr lang="en-US" sz="1600" dirty="0" smtClean="0"/>
              <a:t> Management  &amp; Adequate Power Supplies 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" y="8238"/>
            <a:ext cx="18954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62" y="1458698"/>
            <a:ext cx="1375923" cy="121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s3.amazonaws.com/production.mediajoint.prx.org/public/piece_images/141796/nautilus_squa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3" y="4738607"/>
            <a:ext cx="838200" cy="98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4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31775"/>
            <a:ext cx="5638800" cy="12922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 smtClean="0"/>
              <a:t>New Library Services</a:t>
            </a:r>
            <a:br>
              <a:rPr lang="en-US" sz="4000" dirty="0" smtClean="0"/>
            </a:br>
            <a:r>
              <a:rPr lang="en-US" sz="1800" dirty="0" smtClean="0"/>
              <a:t>New Genres of Digital Collections</a:t>
            </a:r>
            <a:br>
              <a:rPr lang="en-US" sz="1800" dirty="0" smtClean="0"/>
            </a:br>
            <a:r>
              <a:rPr lang="en-US" sz="1800" dirty="0" smtClean="0"/>
              <a:t> e-Press Partnerships/Bookstore Partnerships </a:t>
            </a:r>
            <a:br>
              <a:rPr lang="en-US" sz="1800" dirty="0" smtClean="0"/>
            </a:br>
            <a:endParaRPr lang="en-US" sz="1800" dirty="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0892" y="1097968"/>
            <a:ext cx="2514600" cy="34290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Scholarly E-Journals</a:t>
            </a:r>
            <a:b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POD Text Books and Faculty Publications</a:t>
            </a:r>
            <a:b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</a:br>
            <a: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Institutional Repositories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400" dirty="0" smtClean="0">
                <a:latin typeface="Arial" pitchFamily="34" charset="0"/>
                <a:ea typeface="Adobe Fan Heiti Std B" pitchFamily="34" charset="-128"/>
                <a:cs typeface="Arial" pitchFamily="34" charset="0"/>
              </a:rPr>
              <a:t>(Theses/Archives)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</a:t>
            </a:r>
          </a:p>
        </p:txBody>
      </p:sp>
      <p:pic>
        <p:nvPicPr>
          <p:cNvPr id="32773" name="Picture 5" descr="anth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00" y="3181256"/>
            <a:ext cx="3721000" cy="275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anthiurmcover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89" y="1528462"/>
            <a:ext cx="3505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3200400" y="6118781"/>
            <a:ext cx="5480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Scholarly Communications Publishing Opportunities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" y="3191743"/>
            <a:ext cx="1416908" cy="183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3181256"/>
            <a:ext cx="1257705" cy="18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4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69127" y="1447800"/>
            <a:ext cx="7520940" cy="5486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/>
              <a:t>New Types of Digital </a:t>
            </a:r>
            <a:r>
              <a:rPr lang="en-US" sz="3600" dirty="0" smtClean="0"/>
              <a:t>Libraries &amp; Library Services Emerging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 smtClean="0"/>
          </a:p>
        </p:txBody>
      </p:sp>
      <p:pic>
        <p:nvPicPr>
          <p:cNvPr id="16388" name="Picture 4" descr="Syb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599" y="2802037"/>
            <a:ext cx="20764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locca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48" y="2710073"/>
            <a:ext cx="2057400" cy="158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511524"/>
            <a:ext cx="15795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284211" y="5943600"/>
            <a:ext cx="7105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Institutional Online Repositories, Multimedia Archives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19893" y="50292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prstClr val="black"/>
                </a:solidFill>
                <a:latin typeface="Times" pitchFamily="18" charset="0"/>
              </a:rPr>
              <a:t>200 B.C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2895600" y="5029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prstClr val="black"/>
                </a:solidFill>
                <a:latin typeface="Times" pitchFamily="18" charset="0"/>
              </a:rPr>
              <a:t>1940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5178365" y="5029200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 smtClean="0">
                <a:solidFill>
                  <a:prstClr val="black"/>
                </a:solidFill>
                <a:latin typeface="Times" pitchFamily="18" charset="0"/>
              </a:rPr>
              <a:t>2003</a:t>
            </a:r>
            <a:endParaRPr lang="en-US" sz="2400" dirty="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391400" y="5029200"/>
            <a:ext cx="915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dirty="0">
                <a:solidFill>
                  <a:prstClr val="black"/>
                </a:solidFill>
                <a:latin typeface="Times" pitchFamily="18" charset="0"/>
              </a:rPr>
              <a:t>2018</a:t>
            </a:r>
          </a:p>
        </p:txBody>
      </p:sp>
      <p:pic>
        <p:nvPicPr>
          <p:cNvPr id="12" name="Picture 3" descr="mainsc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26" y="2763464"/>
            <a:ext cx="2014752" cy="159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47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240</Words>
  <Application>Microsoft Office PowerPoint</Application>
  <PresentationFormat>On-screen Show (4:3)</PresentationFormat>
  <Paragraphs>100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3_Office Theme</vt:lpstr>
      <vt:lpstr>4_Office Theme</vt:lpstr>
      <vt:lpstr>5_Office Theme</vt:lpstr>
      <vt:lpstr>1_Angles</vt:lpstr>
      <vt:lpstr>Image</vt:lpstr>
      <vt:lpstr>  Academic Libraries  In The 21st Century</vt:lpstr>
      <vt:lpstr>21st Century Library Learning Commons</vt:lpstr>
      <vt:lpstr>Some Academic Libraries  Have Not Yet Taken The Curve </vt:lpstr>
      <vt:lpstr>Collaborative Learning Spaces, Digital Literacy Labs, Multimedia Studios</vt:lpstr>
      <vt:lpstr> Project Possibilities Circulation of Documents UWF Skylab</vt:lpstr>
      <vt:lpstr>  Learning, Spaces, Technology </vt:lpstr>
      <vt:lpstr>     UWF Skylab  Planning: Arch &amp; Eng.: Electrical Data   </vt:lpstr>
      <vt:lpstr>New Library Services New Genres of Digital Collections  e-Press Partnerships/Bookstore Partnerships  </vt:lpstr>
      <vt:lpstr>New Types of Digital Libraries &amp; Library Services Emerging  </vt:lpstr>
      <vt:lpstr>Digital Archives</vt:lpstr>
      <vt:lpstr>PowerPoint Presentation</vt:lpstr>
      <vt:lpstr>Branding and Marketing the University Intellectual Riches Globally</vt:lpstr>
      <vt:lpstr>21st C. Online Education</vt:lpstr>
      <vt:lpstr>Library Integration with Online Classroom Learning Management System</vt:lpstr>
      <vt:lpstr> </vt:lpstr>
      <vt:lpstr>Faculty/Library Program &amp; Course  Synergies</vt:lpstr>
      <vt:lpstr>PowerPoint Presentation</vt:lpstr>
      <vt:lpstr>Reaching Students/Faculty through Video</vt:lpstr>
      <vt:lpstr>Libraries, Media Broadcasting , Embedding</vt:lpstr>
      <vt:lpstr>Designated Study/Quiet Zones</vt:lpstr>
      <vt:lpstr>Collecting Books &amp; Media</vt:lpstr>
      <vt:lpstr>INCREASING Academic Video Databases</vt:lpstr>
      <vt:lpstr>PowerPoint Presentation</vt:lpstr>
      <vt:lpstr>Library Learning Series</vt:lpstr>
      <vt:lpstr>Physical Library/University Connections  Digital Literacy/ Interdisciplinarity</vt:lpstr>
      <vt:lpstr>Research, Study Resources, Scholarship</vt:lpstr>
      <vt:lpstr>  Ray Uzwyshyn Ph.d. MLIS Ruzwyshyn@GMAIL.com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Uzwyshyn, Raymond</dc:creator>
  <cp:lastModifiedBy>Uzwyshyn, Raymond</cp:lastModifiedBy>
  <cp:revision>74</cp:revision>
  <dcterms:created xsi:type="dcterms:W3CDTF">2013-01-23T15:18:01Z</dcterms:created>
  <dcterms:modified xsi:type="dcterms:W3CDTF">2013-04-21T18:31:16Z</dcterms:modified>
</cp:coreProperties>
</file>