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828" r:id="rId4"/>
  </p:sldMasterIdLst>
  <p:notesMasterIdLst>
    <p:notesMasterId r:id="rId35"/>
  </p:notesMasterIdLst>
  <p:sldIdLst>
    <p:sldId id="256" r:id="rId5"/>
    <p:sldId id="266" r:id="rId6"/>
    <p:sldId id="295" r:id="rId7"/>
    <p:sldId id="278" r:id="rId8"/>
    <p:sldId id="300" r:id="rId9"/>
    <p:sldId id="283" r:id="rId10"/>
    <p:sldId id="318" r:id="rId11"/>
    <p:sldId id="319" r:id="rId12"/>
    <p:sldId id="276" r:id="rId13"/>
    <p:sldId id="312" r:id="rId14"/>
    <p:sldId id="304" r:id="rId15"/>
    <p:sldId id="309" r:id="rId16"/>
    <p:sldId id="315" r:id="rId17"/>
    <p:sldId id="298" r:id="rId18"/>
    <p:sldId id="299" r:id="rId19"/>
    <p:sldId id="302" r:id="rId20"/>
    <p:sldId id="296" r:id="rId21"/>
    <p:sldId id="297" r:id="rId22"/>
    <p:sldId id="316" r:id="rId23"/>
    <p:sldId id="290" r:id="rId24"/>
    <p:sldId id="291" r:id="rId25"/>
    <p:sldId id="317" r:id="rId26"/>
    <p:sldId id="268" r:id="rId27"/>
    <p:sldId id="270" r:id="rId28"/>
    <p:sldId id="279" r:id="rId29"/>
    <p:sldId id="292" r:id="rId30"/>
    <p:sldId id="269" r:id="rId31"/>
    <p:sldId id="286" r:id="rId32"/>
    <p:sldId id="262" r:id="rId33"/>
    <p:sldId id="26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9" autoAdjust="0"/>
    <p:restoredTop sz="94660"/>
  </p:normalViewPr>
  <p:slideViewPr>
    <p:cSldViewPr>
      <p:cViewPr>
        <p:scale>
          <a:sx n="70" d="100"/>
          <a:sy n="70" d="100"/>
        </p:scale>
        <p:origin x="-79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0E38-9555-40CF-A25B-911508CA3E32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54C-C231-43CC-9236-DAB533F3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54C-C231-43CC-9236-DAB533F3B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54C-C231-43CC-9236-DAB533F3BA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8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8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2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8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58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96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83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81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7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91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96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0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93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3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5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6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30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36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2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2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6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88F596-126D-4916-B1F1-0BBE30368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FE970A-3013-4F58-B989-7E0D762FA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mailto:Librarian@apus.edu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balseros.miami.ed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6.jpeg"/><Relationship Id="rId7" Type="http://schemas.openxmlformats.org/officeDocument/2006/relationships/image" Target="../media/image2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imsglobal.org/learningimpact2012/lia2012winner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Century</a:t>
            </a:r>
            <a:br>
              <a:rPr lang="en-US" sz="4000" dirty="0" smtClean="0"/>
            </a:br>
            <a:r>
              <a:rPr lang="en-US" sz="4000" dirty="0" smtClean="0"/>
              <a:t>online Academic </a:t>
            </a:r>
            <a:r>
              <a:rPr lang="en-US" sz="4000" dirty="0" err="1" smtClean="0"/>
              <a:t>librarY</a:t>
            </a:r>
            <a:r>
              <a:rPr lang="en-US" sz="4000" dirty="0" smtClean="0"/>
              <a:t> Services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Vision, Development, Implementation</a:t>
            </a:r>
          </a:p>
          <a:p>
            <a:r>
              <a:rPr lang="en-US" dirty="0" smtClean="0"/>
              <a:t>Ray Uzwyshyn, Ph.D. MBA MLIS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00400" y="5334000"/>
            <a:ext cx="5715000" cy="990600"/>
          </a:xfrm>
        </p:spPr>
        <p:txBody>
          <a:bodyPr/>
          <a:lstStyle/>
          <a:p>
            <a:r>
              <a:rPr lang="en-US" altLang="en-US" sz="2000" b="1" dirty="0"/>
              <a:t>Open Source Curriculum Possibilities</a:t>
            </a:r>
            <a:br>
              <a:rPr lang="en-US" altLang="en-US" sz="2000" b="1" dirty="0"/>
            </a:br>
            <a:endParaRPr lang="en-US" altLang="en-US" sz="2000" dirty="0" smtClean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363662" y="10886"/>
            <a:ext cx="7134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Online Customization</a:t>
            </a:r>
            <a:br>
              <a:rPr lang="en-US" altLang="en-US" sz="2400" b="1" dirty="0"/>
            </a:br>
            <a:r>
              <a:rPr lang="en-US" altLang="en-US" sz="2400" b="1" dirty="0"/>
              <a:t>School, Program, Department or Course</a:t>
            </a:r>
          </a:p>
        </p:txBody>
      </p:sp>
      <p:pic>
        <p:nvPicPr>
          <p:cNvPr id="30724" name="Picture 9" descr="C:\Users\ruzwyshyn\Desktop\School of Management\Maryelizabet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2848"/>
            <a:ext cx="4409849" cy="32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6536" y="1301523"/>
            <a:ext cx="367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cs typeface="Arial" charset="0"/>
              </a:rPr>
              <a:t>New Partnerships For Course Possibility</a:t>
            </a:r>
            <a:br>
              <a:rPr lang="en-US" altLang="en-US" sz="1400">
                <a:cs typeface="Arial" charset="0"/>
              </a:rPr>
            </a:br>
            <a:endParaRPr lang="en-US" altLang="en-US" sz="1400">
              <a:cs typeface="Arial" charset="0"/>
            </a:endParaRP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5473473" y="1301523"/>
            <a:ext cx="3287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Focused Material, Trustworthy 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1742848"/>
            <a:ext cx="4114800" cy="317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Online </a:t>
            </a:r>
            <a:r>
              <a:rPr lang="en-US" altLang="en-US" sz="3600" dirty="0" smtClean="0"/>
              <a:t>Human </a:t>
            </a:r>
            <a:r>
              <a:rPr lang="en-US" altLang="en-US" sz="3600" dirty="0" smtClean="0"/>
              <a:t>Help </a:t>
            </a:r>
            <a:r>
              <a:rPr lang="en-US" altLang="en-US" sz="3600" dirty="0" smtClean="0"/>
              <a:t>Networks</a:t>
            </a:r>
            <a:endParaRPr lang="en-US" altLang="en-US" sz="2400" dirty="0" smtClean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788467" y="5181600"/>
            <a:ext cx="2970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</a:rPr>
              <a:t>Human Touch and Help</a:t>
            </a:r>
            <a:r>
              <a:rPr lang="en-US" altLang="en-US" dirty="0" smtClean="0">
                <a:solidFill>
                  <a:prstClr val="black"/>
                </a:solidFill>
              </a:rPr>
              <a:t>: 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24/7: </a:t>
            </a:r>
            <a:r>
              <a:rPr lang="en-US" altLang="en-US" dirty="0" smtClean="0">
                <a:solidFill>
                  <a:prstClr val="black"/>
                </a:solidFill>
                <a:hlinkClick r:id="rId2"/>
              </a:rPr>
              <a:t>Librarian@apus.edu</a:t>
            </a:r>
            <a:r>
              <a:rPr lang="en-US" altLang="en-US" dirty="0" smtClean="0">
                <a:solidFill>
                  <a:prstClr val="black"/>
                </a:solidFill>
              </a:rPr>
              <a:t>, </a:t>
            </a:r>
          </a:p>
        </p:txBody>
      </p:sp>
      <p:pic>
        <p:nvPicPr>
          <p:cNvPr id="10" name="Picture 2" descr="http://www.cisco.com/en/US/i/000001-100000/60001-65000/63001-64000/63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56" y="1506247"/>
            <a:ext cx="4114799" cy="24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06" y="930512"/>
            <a:ext cx="118533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26125"/>
            <a:ext cx="1185333" cy="171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rofil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1967"/>
            <a:ext cx="1185333" cy="11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4" y="3533343"/>
            <a:ext cx="118533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blogs.globeuniversity.edu/wp-content/uploads/2012/01/onlinelibrar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67" y="2284305"/>
            <a:ext cx="1059426" cy="84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1893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Online Globally Geographically Dispersed Librarian Subject Specialists/Technologists (</a:t>
            </a:r>
            <a:r>
              <a:rPr lang="en-US" altLang="en-US" dirty="0" smtClean="0"/>
              <a:t>Masters/MLIS)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Online Digital Help Systems</a:t>
            </a:r>
            <a:br>
              <a:rPr lang="en-US" altLang="en-US" sz="3600" dirty="0" smtClean="0"/>
            </a:br>
            <a:r>
              <a:rPr lang="en-US" altLang="en-US" sz="2400" dirty="0" smtClean="0"/>
              <a:t>Online Semantic Knowledge Base</a:t>
            </a:r>
          </a:p>
        </p:txBody>
      </p:sp>
      <p:pic>
        <p:nvPicPr>
          <p:cNvPr id="18435" name="Picture 2" descr="C:\Documents and Settings\ruzwyshyn\Desktop\APUSOnlinePresentation\SemanticSearchEng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48606"/>
            <a:ext cx="8229600" cy="3259138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0" y="5181600"/>
            <a:ext cx="5275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Knowledgebase</a:t>
            </a:r>
            <a:r>
              <a:rPr lang="en-US" altLang="en-US" dirty="0" smtClean="0">
                <a:solidFill>
                  <a:prstClr val="black"/>
                </a:solidFill>
              </a:rPr>
              <a:t>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</a:rPr>
              <a:t>Semantic Knowledge Base for LMS and Libraries</a:t>
            </a:r>
          </a:p>
        </p:txBody>
      </p:sp>
      <p:sp>
        <p:nvSpPr>
          <p:cNvPr id="5" name="Oval 4"/>
          <p:cNvSpPr/>
          <p:nvPr/>
        </p:nvSpPr>
        <p:spPr>
          <a:xfrm>
            <a:off x="1081088" y="2992438"/>
            <a:ext cx="5008562" cy="3714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7" descr="C:\Users\ruzwyshyn\Desktop\MayLibraryPresentation\College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7438"/>
            <a:ext cx="5967413" cy="394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0" y="5257800"/>
            <a:ext cx="1905000" cy="1143000"/>
          </a:xfrm>
        </p:spPr>
        <p:txBody>
          <a:bodyPr/>
          <a:lstStyle/>
          <a:p>
            <a:pPr algn="l" eaLnBrk="1" hangingPunct="1"/>
            <a:r>
              <a:rPr lang="en-US" altLang="en-US" sz="1400" b="1" dirty="0" smtClean="0"/>
              <a:t> Library/Program</a:t>
            </a:r>
            <a:br>
              <a:rPr lang="en-US" altLang="en-US" sz="1400" b="1" dirty="0" smtClean="0"/>
            </a:br>
            <a:r>
              <a:rPr lang="en-US" altLang="en-US" sz="1400" b="1" dirty="0" smtClean="0"/>
              <a:t> Partnerships: </a:t>
            </a:r>
            <a:br>
              <a:rPr lang="en-US" altLang="en-US" sz="1400" b="1" dirty="0" smtClean="0"/>
            </a:br>
            <a:r>
              <a:rPr lang="en-US" altLang="en-US" sz="1400" b="1" dirty="0" smtClean="0"/>
              <a:t>College 100</a:t>
            </a:r>
            <a:br>
              <a:rPr lang="en-US" altLang="en-US" sz="1400" b="1" dirty="0" smtClean="0"/>
            </a:br>
            <a:r>
              <a:rPr lang="en-US" altLang="en-US" sz="1400" b="1" dirty="0" smtClean="0"/>
              <a:t>Foundations</a:t>
            </a:r>
            <a:br>
              <a:rPr lang="en-US" altLang="en-US" sz="1400" b="1" dirty="0" smtClean="0"/>
            </a:br>
            <a:r>
              <a:rPr lang="en-US" altLang="en-US" sz="1400" b="1" dirty="0" smtClean="0"/>
              <a:t>Adobe Connect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62000" y="227"/>
            <a:ext cx="7242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 smtClean="0"/>
              <a:t>Embedded Library </a:t>
            </a:r>
            <a:r>
              <a:rPr lang="en-US" altLang="en-US" sz="3200" b="1" dirty="0"/>
              <a:t>Information Literacy </a:t>
            </a:r>
            <a:r>
              <a:rPr lang="en-US" altLang="en-US" sz="3200" b="1" dirty="0" smtClean="0"/>
              <a:t>Programs 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51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Robust</a:t>
            </a:r>
            <a:r>
              <a:rPr lang="en-US" sz="3200" dirty="0" smtClean="0"/>
              <a:t> </a:t>
            </a:r>
            <a:r>
              <a:rPr lang="en-US" sz="3200" dirty="0" smtClean="0"/>
              <a:t>Academic Video </a:t>
            </a:r>
            <a:r>
              <a:rPr lang="en-US" sz="3200" dirty="0" smtClean="0"/>
              <a:t>Database Infrastructure</a:t>
            </a:r>
            <a:endParaRPr lang="en-US" sz="3200" dirty="0" smtClean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343400" y="1353948"/>
            <a:ext cx="233269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/>
              <a:t>Business</a:t>
            </a:r>
          </a:p>
          <a:p>
            <a:pPr eaLnBrk="1" hangingPunct="1"/>
            <a:r>
              <a:rPr lang="en-US" sz="1400" b="1" dirty="0"/>
              <a:t>Psychology</a:t>
            </a:r>
            <a:br>
              <a:rPr lang="en-US" sz="1400" b="1" dirty="0"/>
            </a:br>
            <a:r>
              <a:rPr lang="en-US" sz="1400" b="1" dirty="0"/>
              <a:t>Counseling and therapy</a:t>
            </a:r>
          </a:p>
          <a:p>
            <a:pPr eaLnBrk="1" hangingPunct="1"/>
            <a:r>
              <a:rPr lang="en-US" sz="1400" b="1" dirty="0"/>
              <a:t>Education</a:t>
            </a:r>
          </a:p>
          <a:p>
            <a:pPr eaLnBrk="1" hangingPunct="1"/>
            <a:r>
              <a:rPr lang="en-US" sz="1400" b="1" dirty="0"/>
              <a:t>Economics</a:t>
            </a:r>
          </a:p>
          <a:p>
            <a:pPr eaLnBrk="1" hangingPunct="1"/>
            <a:r>
              <a:rPr lang="en-US" sz="1400" b="1" dirty="0"/>
              <a:t>Public Health</a:t>
            </a:r>
            <a:br>
              <a:rPr lang="en-US" sz="1400" b="1" dirty="0"/>
            </a:br>
            <a:r>
              <a:rPr lang="en-US" sz="1400" b="1" dirty="0"/>
              <a:t>History</a:t>
            </a:r>
            <a:br>
              <a:rPr lang="en-US" sz="1400" b="1" dirty="0"/>
            </a:br>
            <a:r>
              <a:rPr lang="en-US" sz="1400" b="1" dirty="0"/>
              <a:t>Humanities</a:t>
            </a:r>
            <a:br>
              <a:rPr lang="en-US" sz="1400" b="1" dirty="0"/>
            </a:br>
            <a:r>
              <a:rPr lang="en-US" sz="1400" b="1" dirty="0"/>
              <a:t>Criminal Justice and Law</a:t>
            </a:r>
            <a:br>
              <a:rPr lang="en-US" sz="1400" b="1" dirty="0"/>
            </a:br>
            <a:r>
              <a:rPr lang="en-US" sz="1400" b="1" dirty="0"/>
              <a:t>Political Science</a:t>
            </a:r>
            <a:br>
              <a:rPr lang="en-US" sz="1400" b="1" dirty="0"/>
            </a:br>
            <a:r>
              <a:rPr lang="en-US" sz="1400" b="1" dirty="0"/>
              <a:t>Public Safety/Intel</a:t>
            </a:r>
            <a:br>
              <a:rPr lang="en-US" sz="1400" b="1" dirty="0"/>
            </a:br>
            <a:r>
              <a:rPr lang="en-US" sz="1400" b="1" dirty="0"/>
              <a:t>Literature/Philosophy</a:t>
            </a:r>
            <a:br>
              <a:rPr lang="en-US" sz="1400" b="1" dirty="0"/>
            </a:br>
            <a:r>
              <a:rPr lang="en-US" sz="1400" b="1" dirty="0"/>
              <a:t>Religion/theatre </a:t>
            </a:r>
          </a:p>
          <a:p>
            <a:pPr eaLnBrk="1" hangingPunct="1"/>
            <a:r>
              <a:rPr lang="en-US" sz="1400" b="1" dirty="0" smtClean="0"/>
              <a:t>Science/Technology</a:t>
            </a:r>
          </a:p>
          <a:p>
            <a:pPr eaLnBrk="1" hangingPunct="1"/>
            <a:r>
              <a:rPr lang="en-US" sz="1400" b="1" dirty="0" smtClean="0"/>
              <a:t>Security/Military </a:t>
            </a:r>
            <a:endParaRPr lang="en-US" sz="1400" b="1" dirty="0"/>
          </a:p>
          <a:p>
            <a:pPr eaLnBrk="1" hangingPunct="1"/>
            <a:r>
              <a:rPr lang="en-US" sz="1400" b="1" dirty="0"/>
              <a:t>Space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1" y="3123663"/>
            <a:ext cx="260985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90" y="1353948"/>
            <a:ext cx="1901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0890" y="2743200"/>
            <a:ext cx="2135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 Compliant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Compliant</a:t>
            </a:r>
            <a:br>
              <a:rPr lang="en-US" dirty="0" smtClean="0"/>
            </a:br>
            <a:r>
              <a:rPr lang="en-US" dirty="0" smtClean="0"/>
              <a:t>Student Retention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1310169" cy="16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6172200" cy="592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281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Interdisciplinarity</a:t>
            </a:r>
            <a:r>
              <a:rPr lang="en-US" sz="2000" b="1" dirty="0" smtClean="0"/>
              <a:t> &amp;</a:t>
            </a:r>
            <a:br>
              <a:rPr lang="en-US" sz="2000" b="1" dirty="0" smtClean="0"/>
            </a:br>
            <a:r>
              <a:rPr lang="en-US" sz="2000" b="1" dirty="0" smtClean="0"/>
              <a:t>Interactivity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Simulations &amp;</a:t>
            </a:r>
            <a:br>
              <a:rPr lang="en-US" b="1" dirty="0" smtClean="0"/>
            </a:br>
            <a:r>
              <a:rPr lang="en-US" b="1" dirty="0" smtClean="0"/>
              <a:t>Software Packages from Remedial Reading/Writing (Tutor.com) to Accounting to Language Acquisition</a:t>
            </a:r>
            <a:endParaRPr lang="en-US" dirty="0"/>
          </a:p>
          <a:p>
            <a:endParaRPr lang="en-US" sz="2800" dirty="0"/>
          </a:p>
          <a:p>
            <a:r>
              <a:rPr lang="en-US" sz="1400" dirty="0" smtClean="0"/>
              <a:t>Alexander Street Press VAST, </a:t>
            </a:r>
            <a:br>
              <a:rPr lang="en-US" sz="1400" dirty="0" smtClean="0"/>
            </a:br>
            <a:r>
              <a:rPr lang="en-US" sz="1400" dirty="0" smtClean="0"/>
              <a:t>20,000 videos</a:t>
            </a:r>
          </a:p>
          <a:p>
            <a:r>
              <a:rPr lang="en-US" sz="1400" dirty="0" smtClean="0"/>
              <a:t>2013.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02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17" y="5022850"/>
            <a:ext cx="1189549" cy="15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-61684" y="1598612"/>
            <a:ext cx="4883150" cy="3424238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33628" y="0"/>
            <a:ext cx="81962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/>
              <a:t>Academic Video and Integrated Curricular Design Possibilities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20692" y="2049462"/>
            <a:ext cx="3822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44624" y="2779939"/>
            <a:ext cx="3045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62400" y="3794125"/>
            <a:ext cx="27180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31759" y="4705350"/>
            <a:ext cx="21248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6688366" y="1603375"/>
            <a:ext cx="219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Discussion Forum </a:t>
            </a:r>
            <a:r>
              <a:rPr lang="en-US" altLang="en-US" sz="1400" dirty="0" smtClean="0"/>
              <a:t>Weekly</a:t>
            </a:r>
            <a:r>
              <a:rPr lang="en-US" altLang="en-US" sz="1400" b="1" dirty="0" smtClean="0"/>
              <a:t> </a:t>
            </a:r>
            <a:r>
              <a:rPr lang="en-US" altLang="en-US" sz="1400" dirty="0" smtClean="0"/>
              <a:t>Posting</a:t>
            </a:r>
            <a:endParaRPr lang="en-US" altLang="en-US" sz="1400" dirty="0"/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6721703" y="2579687"/>
            <a:ext cx="1785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 smtClean="0"/>
              <a:t>Video Assignment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eaLnBrk="1" hangingPunct="1"/>
            <a:r>
              <a:rPr lang="en-US" altLang="en-US" sz="1400" dirty="0"/>
              <a:t>Review Questions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6688366" y="3567112"/>
            <a:ext cx="2455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Alternative Essay </a:t>
            </a:r>
            <a:r>
              <a:rPr lang="en-US" altLang="en-US" sz="1400" b="1" dirty="0" smtClean="0"/>
              <a:t>Topic</a:t>
            </a:r>
            <a:r>
              <a:rPr lang="en-US" altLang="en-US" sz="1400" dirty="0"/>
              <a:t>, Citation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6756628" y="4343400"/>
            <a:ext cx="2224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Curricular Week </a:t>
            </a:r>
            <a:r>
              <a:rPr lang="en-US" altLang="en-US" sz="1400" b="1" dirty="0" smtClean="0"/>
              <a:t>Design</a:t>
            </a:r>
            <a:endParaRPr lang="en-US" altLang="en-US" sz="1400" b="1" dirty="0"/>
          </a:p>
          <a:p>
            <a:pPr eaLnBrk="1" hangingPunct="1"/>
            <a:r>
              <a:rPr lang="en-US" altLang="en-US" sz="1400" dirty="0"/>
              <a:t>To vary/ reading</a:t>
            </a:r>
          </a:p>
          <a:p>
            <a:pPr eaLnBrk="1" hangingPunct="1"/>
            <a:r>
              <a:rPr lang="en-US" altLang="en-US" sz="1400" dirty="0"/>
              <a:t>assignments</a:t>
            </a:r>
          </a:p>
        </p:txBody>
      </p:sp>
      <p:sp>
        <p:nvSpPr>
          <p:cNvPr id="10253" name="Rectangle 2"/>
          <p:cNvSpPr>
            <a:spLocks noChangeArrowheads="1"/>
          </p:cNvSpPr>
          <p:nvPr/>
        </p:nvSpPr>
        <p:spPr bwMode="auto">
          <a:xfrm>
            <a:off x="970191" y="2438400"/>
            <a:ext cx="2819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Course Length</a:t>
            </a:r>
            <a:br>
              <a:rPr lang="en-US" altLang="en-US" sz="1400" dirty="0" smtClean="0"/>
            </a:br>
            <a:r>
              <a:rPr lang="en-US" altLang="en-US" sz="1400" dirty="0" smtClean="0"/>
              <a:t>Semester etc. </a:t>
            </a:r>
            <a:endParaRPr lang="en-US" altLang="en-US" sz="1400" dirty="0"/>
          </a:p>
          <a:p>
            <a:pPr algn="ctr" eaLnBrk="1" hangingPunct="1"/>
            <a:endParaRPr lang="en-US" altLang="en-US" sz="1400" dirty="0"/>
          </a:p>
          <a:p>
            <a:pPr algn="ctr" eaLnBrk="1" hangingPunct="1"/>
            <a:r>
              <a:rPr lang="en-US" altLang="en-US" sz="1400" dirty="0"/>
              <a:t>Adult </a:t>
            </a:r>
            <a:br>
              <a:rPr lang="en-US" altLang="en-US" sz="1400" dirty="0"/>
            </a:br>
            <a:r>
              <a:rPr lang="en-US" altLang="en-US" sz="1400" dirty="0" smtClean="0"/>
              <a:t>non-traditiona</a:t>
            </a:r>
            <a:r>
              <a:rPr lang="en-US" altLang="en-US" sz="1400" dirty="0" smtClean="0"/>
              <a:t>l </a:t>
            </a:r>
            <a:r>
              <a:rPr lang="en-US" altLang="en-US" sz="1400" dirty="0" smtClean="0"/>
              <a:t>students</a:t>
            </a:r>
            <a:endParaRPr lang="en-US" altLang="en-US" sz="1400" dirty="0"/>
          </a:p>
          <a:p>
            <a:pPr algn="ctr" eaLnBrk="1" hangingPunct="1"/>
            <a:endParaRPr lang="en-US" altLang="en-US" sz="1400" dirty="0"/>
          </a:p>
          <a:p>
            <a:pPr algn="ctr" eaLnBrk="1" hangingPunct="1"/>
            <a:r>
              <a:rPr lang="en-US" altLang="en-US" sz="1400" dirty="0" smtClean="0"/>
              <a:t>Analytics Based Learning</a:t>
            </a:r>
            <a:r>
              <a:rPr lang="en-US" altLang="en-US" sz="1400" dirty="0" smtClean="0"/>
              <a:t>/</a:t>
            </a:r>
            <a:br>
              <a:rPr lang="en-US" altLang="en-US" sz="1400" dirty="0" smtClean="0"/>
            </a:br>
            <a:r>
              <a:rPr lang="en-US" altLang="en-US" sz="1400" dirty="0" smtClean="0"/>
              <a:t>Course </a:t>
            </a:r>
            <a:r>
              <a:rPr lang="en-US" altLang="en-US" sz="1400" dirty="0" smtClean="0"/>
              <a:t>Objectives </a:t>
            </a:r>
            <a:r>
              <a:rPr lang="en-US" altLang="en-US" sz="1400" dirty="0" smtClean="0"/>
              <a:t>Tie-In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65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410200"/>
            <a:ext cx="8016240" cy="548640"/>
          </a:xfrm>
        </p:spPr>
        <p:txBody>
          <a:bodyPr/>
          <a:lstStyle/>
          <a:p>
            <a:r>
              <a:rPr lang="en-US" sz="2000" dirty="0" smtClean="0"/>
              <a:t>Reaching Students/Faculty through Video</a:t>
            </a:r>
            <a:endParaRPr lang="en-US" sz="2000" dirty="0"/>
          </a:p>
        </p:txBody>
      </p:sp>
      <p:pic>
        <p:nvPicPr>
          <p:cNvPr id="4098" name="Picture 2" descr="C:\Users\ruzwyshyn\Desktop\MayLibraryPresentation\LibrarySpotlightVide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6068"/>
            <a:ext cx="7009826" cy="4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00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Media</a:t>
            </a:r>
            <a:br>
              <a:rPr lang="en-US" b="1" dirty="0" smtClean="0"/>
            </a:br>
            <a:r>
              <a:rPr lang="en-US" b="1" dirty="0" smtClean="0"/>
              <a:t>Help and Research</a:t>
            </a:r>
            <a:br>
              <a:rPr lang="en-US" b="1" dirty="0" smtClean="0"/>
            </a:br>
            <a:r>
              <a:rPr lang="en-US" b="1" dirty="0" smtClean="0"/>
              <a:t>Possibilities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371600" y="762000"/>
            <a:ext cx="7315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410200"/>
            <a:ext cx="6096000" cy="548640"/>
          </a:xfrm>
        </p:spPr>
        <p:txBody>
          <a:bodyPr/>
          <a:lstStyle/>
          <a:p>
            <a:r>
              <a:rPr lang="en-US" sz="1800" dirty="0" smtClean="0"/>
              <a:t>Libraries, Media</a:t>
            </a:r>
            <a:br>
              <a:rPr lang="en-US" sz="1800" dirty="0" smtClean="0"/>
            </a:br>
            <a:r>
              <a:rPr lang="en-US" sz="1800" dirty="0" smtClean="0"/>
              <a:t>Broadcasting , Embedding/Linking Possibilities</a:t>
            </a:r>
            <a:endParaRPr lang="en-US" sz="1800" dirty="0"/>
          </a:p>
        </p:txBody>
      </p:sp>
      <p:pic>
        <p:nvPicPr>
          <p:cNvPr id="5123" name="Picture 3" descr="C:\Users\ruzwyshyn\Desktop\MayLibraryPresentation\YoutubeCha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9" y="809018"/>
            <a:ext cx="8295313" cy="41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786" y="152400"/>
            <a:ext cx="560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Media</a:t>
            </a:r>
            <a:r>
              <a:rPr lang="en-US" sz="2400" dirty="0" smtClean="0"/>
              <a:t> </a:t>
            </a:r>
            <a:r>
              <a:rPr lang="en-US" sz="2400" dirty="0" smtClean="0"/>
              <a:t>Channels &amp; Social Media </a:t>
            </a:r>
            <a:r>
              <a:rPr lang="en-US" sz="2400" dirty="0" smtClean="0"/>
              <a:t>Networks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xQSDxQQEBQQEBUSGBAPDxQPEhcQFRQVFBYXFxQVFRYYHSghJBolJxYUITIhJzUxMDouGB8zODMsNygtLjcBCgoKDg0OGxAQGiwfHh83LCwsLCwrLiwsLCwsKy4sLCwsLCwsLCssNywsLywtLDcsLCwtNDAsNywwLDcsLCwsK//AABEIAGYAZgMBEQACEQEDEQH/xAAcAAACAQUBAAAAAAAAAAAAAAAABwECAwQFBgj/xABDEAABAwEDBQkOBAcBAAAAAAABAAIDBBESEwUGIVGxFDFBYXFyc5LRBxUWJDNUYoGRk6GywdIiUmOCIyUyNEJEUxf/xAAaAQEAAgMBAAAAAAAAAAAAAAAAAQUCAwQG/8QAKhEAAgIBAgUDBAMBAAAAAAAAAAECEQMxMgQSE1GRIVJxFDNBsSJhoSP/2gAMAwEAAhEDEQA/AHiUAv8AOjPwtc6GkstaS18p0gEb4aNfGrDheD51zz0ObNm5fSJxU2Wah5tdPOT0rgPYDYrNYca0ivByucn+SgZUnG9PUDkmePqp6UPavCI55d2Vd96jzip9/J9yjpY/avCHPLu/Id96jzip9/J9ydLH7V4Q55d35DvvUecVPv5PuTpY/avCHPLu/JLcs1A/2Kn3zz9U6OP2rwieeXd+Srv3U+cVHvX9qdHH7V4HUl3Yd+6nzio96/tTo4/avA6ku7JZl6pBtFRP65HH4EqOhj9q8DqS7nX5oZ7PdI2nqiHXzdZLvEOO8H8Fh1rh4ngkoucPx+DoxZ23UhhqrOs02eFY6GgnlZoc1jrp1EiwFZQVySIbpCNotEbRxBeih6RRWy1L15ZWYheSwF5LAXksBeSwWg6SSVtPTRumlfpDWjeGtx4ByrTlzrGjZDHzHT0vczr3i9JUQQE/4tBeR7BYuCXHP8HQuHRf/wDKqvz2P3R7Vj9dIn6dGhyrQOppnU73CR0djXOAsBJANtnrVnhyc8FLuck48smjExLNI3xpHKFs1MT0BSOtjYTwtaT6wF5qWrLRaGjz+FuTZx6Kzw70RPaxIxOsaBqV8n6FeyrEU2RQYiWKDESxQYiWKDESxQ0O5XksRUZqSP4lU50hPCIwbsbRxWC9+5UnFT5sj/o7sUaidtiLnNoYiAS2e8n8xqOcPlarvhX/AMonBlX82aF0mg+tdCZro9EUXkmc1mwLzstWWS0NRnuLaCYawB8Vt4f1yx+THJsYiJXWOI1EhXLdM4UU31Fk0F9LFBfSxQX0sUQZeNOYUO3NB9mT6YfpR7FSZd7O6G1GdlWqLKeV7TYWxyOB1ENJCiCuSRMtBDvqnON5znOJ3y51pPrKu7S0OApxFNiiHP0FTZFHpGi8kzms2BUL1LFGrzwHiUg5Nq3cL96Pya8uxiCrdErx6Ttqtp7mccdCzeWNmQXksBeSwF5LB3GaWZlJVUbJ52PL3ulDi2RzR+GRzRoB1AKvzZpRm0johBONsYNFA2KJkUdobG0MYCbTYNA0rlbt2bkqKqqMSRvjfaWyNdG6w2aHCw6fWidOwcke5tQ8DZhySn6rb9RM19OIv8u0zIaqWGK25G4sbabTYONWOKTcE2c0lTaMBx0LZZiemKLyTOazYFSvU70azO7+zf8At2rfwn3o/JrzbGILKA/jSc521WuTczjjojHurAyC6gC6gC6gGHmdnFTQUUcUsl1zTKXC642XpHOG8ONcGbDOU20joxzio0zs6apbIxsjDa14DmnetB3iuVqnRuJmnDGue42NaC5x1AC0lErdIaGoGd1H/wB29V/2rb9Pk7GHUj3FRlOXEnkkGkOe9wOsEmxWUFUUjlbtmMWrIg9MUfkmc1mwKmep3I1OeZsopDybVu4X70fk15djEVVMtkcdZcfiriSuTOJP0LWGsaJsMNKFhhpQsMNKFgY0oWODNpviVP0cexUuTczujoi5l0eKT9FN8hTFvj8oT2sTeGrqjhsMNKFhhpQs9I0nk2c1uwKjepYI0efrrMnzHUBtW3h3WWJhk2sS9y3Tr0q8qzgDCShYYSULDCShYYSULIMSULG5m1H4lT9HHsVBk3MsY6IuZdj8Un6Kb5Cpw/cj8r9kT2sUGEr6ivsMJKFkiLSlCz0HS+TbzW7F556lijne6S6zJdQfRG0LPFvRE9rFLSttjadbWn4L0MV/FFa9S7hrKiLDDShYYaULDDShZDo9CULG3mzF4lT9FH8oXm8m5lpHQuZei8UqOim+QrLB92Pyv2Y5NjFDhr0VFbYYaULJbHpHqUULHvT/ANDeRuxealqWi0OY7qJ/lNTzfqFlj3IiWgq6A2wxn0W7F6PHtRWy1ZkLMxBACAEBB3kA4c3QG0cDSW2iOMHSPyheayRamy0i1SJzgI3HUaR5GfhH5HLLAn1Y/K/ZGTY/hieXoysBATGNIHGFD0JHnAPwt5BsXmHqWiNHnhC2WllhfvSNc3k1FE6dksROTK3AJpqj8JabGOO9Zy6uNXPDcRGqZw5cbu0bxsgOkEHkK7rRooLw1j2pYC8NY9qWCbeRLAW8iWCb3H8U9AF/j+KegItUgLUBn5vBjqhpcQWsIcbNNpG8FwcXxUYxcIv1f+G/DibdvQcFHPebaqU7jAy9TF7CAgFhlbNbEcbzbVKbWhDVms8BhwNeORx7Vn1Z9yOSIeA3E/rHtTrT7jkiHgPxP6x7U60+5HJEnwI6Tru7VPWn3HJHsQcyOk6x7U60+45IkeA5/U6xTrT7jkiHgOf1OsU60+45Ik+BB1y9cp18ncdOPYqZmVYdOI7ic4kexHmm/wAjkj2OgyJkBzHDRYAtRmMrJsN1gBQGY9gO+gMd1E08AQFO4GaggDcDNQQBuBmoIA3AzUEAbgZqCANwM1BAG4GaggDcDNQQBuBmoICtlG0bwCAyAL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DxQQEBQQEBUSGBAPDxQPEhcQFRQVFBYXFxQVFRYYHSghJBolJxYUITIhJzUxMDouGB8zODMsNygtLjcBCgoKDg0OGxAQGiwfHh83LCwsLCwrLiwsLCwsKy4sLCwsLCwsLCssNywsLywtLDcsLCwtNDAsNywwLDcsLCwsK//AABEIAGYAZgMBEQACEQEDEQH/xAAcAAACAQUBAAAAAAAAAAAAAAAABwECAwQFBgj/xABDEAABAwEDBQkOBAcBAAAAAAABAAIDBBESEwUGIVGxFDFBYXFyc5LRBxUWJDNUYoGRk6GywdIiUmOCIyUyNEJEUxf/xAAaAQEAAgMBAAAAAAAAAAAAAAAAAQUCAwQG/8QAKhEAAgIBAgUDBAMBAAAAAAAAAAECEQMxMgQSE1GRIVJxFDNBsSJhoSP/2gAMAwEAAhEDEQA/AHiUAv8AOjPwtc6GkstaS18p0gEb4aNfGrDheD51zz0ObNm5fSJxU2Wah5tdPOT0rgPYDYrNYca0ivByucn+SgZUnG9PUDkmePqp6UPavCI55d2Vd96jzip9/J9yjpY/avCHPLu/Id96jzip9/J9ydLH7V4Q55d35DvvUecVPv5PuTpY/avCHPLu/JLcs1A/2Kn3zz9U6OP2rwieeXd+Srv3U+cVHvX9qdHH7V4HUl3Yd+6nzio96/tTo4/avA6ku7JZl6pBtFRP65HH4EqOhj9q8DqS7nX5oZ7PdI2nqiHXzdZLvEOO8H8Fh1rh4ngkoucPx+DoxZ23UhhqrOs02eFY6GgnlZoc1jrp1EiwFZQVySIbpCNotEbRxBeih6RRWy1L15ZWYheSwF5LAXksBeSwWg6SSVtPTRumlfpDWjeGtx4ByrTlzrGjZDHzHT0vczr3i9JUQQE/4tBeR7BYuCXHP8HQuHRf/wDKqvz2P3R7Vj9dIn6dGhyrQOppnU73CR0djXOAsBJANtnrVnhyc8FLuck48smjExLNI3xpHKFs1MT0BSOtjYTwtaT6wF5qWrLRaGjz+FuTZx6Kzw70RPaxIxOsaBqV8n6FeyrEU2RQYiWKDESxQYiWKDESxQ0O5XksRUZqSP4lU50hPCIwbsbRxWC9+5UnFT5sj/o7sUaidtiLnNoYiAS2e8n8xqOcPlarvhX/AMonBlX82aF0mg+tdCZro9EUXkmc1mwLzstWWS0NRnuLaCYawB8Vt4f1yx+THJsYiJXWOI1EhXLdM4UU31Fk0F9LFBfSxQX0sUQZeNOYUO3NB9mT6YfpR7FSZd7O6G1GdlWqLKeV7TYWxyOB1ENJCiCuSRMtBDvqnON5znOJ3y51pPrKu7S0OApxFNiiHP0FTZFHpGi8kzms2BUL1LFGrzwHiUg5Nq3cL96Pya8uxiCrdErx6Ttqtp7mccdCzeWNmQXksBeSwF5LB3GaWZlJVUbJ52PL3ulDi2RzR+GRzRoB1AKvzZpRm0johBONsYNFA2KJkUdobG0MYCbTYNA0rlbt2bkqKqqMSRvjfaWyNdG6w2aHCw6fWidOwcke5tQ8DZhySn6rb9RM19OIv8u0zIaqWGK25G4sbabTYONWOKTcE2c0lTaMBx0LZZiemKLyTOazYFSvU70azO7+zf8At2rfwn3o/JrzbGILKA/jSc521WuTczjjojHurAyC6gC6gC6gGHmdnFTQUUcUsl1zTKXC642XpHOG8ONcGbDOU20joxzio0zs6apbIxsjDa14DmnetB3iuVqnRuJmnDGue42NaC5x1AC0lErdIaGoGd1H/wB29V/2rb9Pk7GHUj3FRlOXEnkkGkOe9wOsEmxWUFUUjlbtmMWrIg9MUfkmc1mwKmep3I1OeZsopDybVu4X70fk15djEVVMtkcdZcfiriSuTOJP0LWGsaJsMNKFhhpQsMNKFgY0oWODNpviVP0cexUuTczujoi5l0eKT9FN8hTFvj8oT2sTeGrqjhsMNKFhhpQs9I0nk2c1uwKjepYI0efrrMnzHUBtW3h3WWJhk2sS9y3Tr0q8qzgDCShYYSULDCShYYSULIMSULG5m1H4lT9HHsVBk3MsY6IuZdj8Un6Kb5Cpw/cj8r9kT2sUGEr6ivsMJKFkiLSlCz0HS+TbzW7F556lijne6S6zJdQfRG0LPFvRE9rFLSttjadbWn4L0MV/FFa9S7hrKiLDDShYYaULDDShZDo9CULG3mzF4lT9FH8oXm8m5lpHQuZei8UqOim+QrLB92Pyv2Y5NjFDhr0VFbYYaULJbHpHqUULHvT/ANDeRuxealqWi0OY7qJ/lNTzfqFlj3IiWgq6A2wxn0W7F6PHtRWy1ZkLMxBACAEBB3kA4c3QG0cDSW2iOMHSPyheayRamy0i1SJzgI3HUaR5GfhH5HLLAn1Y/K/ZGTY/hieXoysBATGNIHGFD0JHnAPwt5BsXmHqWiNHnhC2WllhfvSNc3k1FE6dksROTK3AJpqj8JabGOO9Zy6uNXPDcRGqZw5cbu0bxsgOkEHkK7rRooLw1j2pYC8NY9qWCbeRLAW8iWCb3H8U9AF/j+KegItUgLUBn5vBjqhpcQWsIcbNNpG8FwcXxUYxcIv1f+G/DibdvQcFHPebaqU7jAy9TF7CAgFhlbNbEcbzbVKbWhDVms8BhwNeORx7Vn1Z9yOSIeA3E/rHtTrT7jkiHgPxP6x7U60+5HJEnwI6Tru7VPWn3HJHsQcyOk6x7U60+45IkeA5/U6xTrT7jkiHgOf1OsU60+45Ik+BB1y9cp18ncdOPYqZmVYdOI7ic4kexHmm/wAjkj2OgyJkBzHDRYAtRmMrJsN1gBQGY9gO+gMd1E08AQFO4GaggDcDNQQBuBmoIA3AzUEAbgZqCANwM1BAG4GaggDcDNQQBuBmoICtlG0bwCAyAL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DxQQEBQQEBUSGBAPDxQPEhcQFRQVFBYXFxQVFRYYHSghJBolJxYUITIhJzUxMDouGB8zODMsNygtLjcBCgoKDg0OGxAQGiwfHh83LCwsLCwrLiwsLCwsKy4sLCwsLCwsLCssNywsLywtLDcsLCwtNDAsNywwLDcsLCwsK//AABEIAGYAZgMBEQACEQEDEQH/xAAcAAACAQUBAAAAAAAAAAAAAAAABwECAwQFBgj/xABDEAABAwEDBQkOBAcBAAAAAAABAAIDBBESEwUGIVGxFDFBYXFyc5LRBxUWJDNUYoGRk6GywdIiUmOCIyUyNEJEUxf/xAAaAQEAAgMBAAAAAAAAAAAAAAAAAQUCAwQG/8QAKhEAAgIBAgUDBAMBAAAAAAAAAAECEQMxMgQSE1GRIVJxFDNBsSJhoSP/2gAMAwEAAhEDEQA/AHiUAv8AOjPwtc6GkstaS18p0gEb4aNfGrDheD51zz0ObNm5fSJxU2Wah5tdPOT0rgPYDYrNYca0ivByucn+SgZUnG9PUDkmePqp6UPavCI55d2Vd96jzip9/J9yjpY/avCHPLu/Id96jzip9/J9ydLH7V4Q55d35DvvUecVPv5PuTpY/avCHPLu/JLcs1A/2Kn3zz9U6OP2rwieeXd+Srv3U+cVHvX9qdHH7V4HUl3Yd+6nzio96/tTo4/avA6ku7JZl6pBtFRP65HH4EqOhj9q8DqS7nX5oZ7PdI2nqiHXzdZLvEOO8H8Fh1rh4ngkoucPx+DoxZ23UhhqrOs02eFY6GgnlZoc1jrp1EiwFZQVySIbpCNotEbRxBeih6RRWy1L15ZWYheSwF5LAXksBeSwWg6SSVtPTRumlfpDWjeGtx4ByrTlzrGjZDHzHT0vczr3i9JUQQE/4tBeR7BYuCXHP8HQuHRf/wDKqvz2P3R7Vj9dIn6dGhyrQOppnU73CR0djXOAsBJANtnrVnhyc8FLuck48smjExLNI3xpHKFs1MT0BSOtjYTwtaT6wF5qWrLRaGjz+FuTZx6Kzw70RPaxIxOsaBqV8n6FeyrEU2RQYiWKDESxQYiWKDESxQ0O5XksRUZqSP4lU50hPCIwbsbRxWC9+5UnFT5sj/o7sUaidtiLnNoYiAS2e8n8xqOcPlarvhX/AMonBlX82aF0mg+tdCZro9EUXkmc1mwLzstWWS0NRnuLaCYawB8Vt4f1yx+THJsYiJXWOI1EhXLdM4UU31Fk0F9LFBfSxQX0sUQZeNOYUO3NB9mT6YfpR7FSZd7O6G1GdlWqLKeV7TYWxyOB1ENJCiCuSRMtBDvqnON5znOJ3y51pPrKu7S0OApxFNiiHP0FTZFHpGi8kzms2BUL1LFGrzwHiUg5Nq3cL96Pya8uxiCrdErx6Ttqtp7mccdCzeWNmQXksBeSwF5LB3GaWZlJVUbJ52PL3ulDi2RzR+GRzRoB1AKvzZpRm0johBONsYNFA2KJkUdobG0MYCbTYNA0rlbt2bkqKqqMSRvjfaWyNdG6w2aHCw6fWidOwcke5tQ8DZhySn6rb9RM19OIv8u0zIaqWGK25G4sbabTYONWOKTcE2c0lTaMBx0LZZiemKLyTOazYFSvU70azO7+zf8At2rfwn3o/JrzbGILKA/jSc521WuTczjjojHurAyC6gC6gC6gGHmdnFTQUUcUsl1zTKXC642XpHOG8ONcGbDOU20joxzio0zs6apbIxsjDa14DmnetB3iuVqnRuJmnDGue42NaC5x1AC0lErdIaGoGd1H/wB29V/2rb9Pk7GHUj3FRlOXEnkkGkOe9wOsEmxWUFUUjlbtmMWrIg9MUfkmc1mwKmep3I1OeZsopDybVu4X70fk15djEVVMtkcdZcfiriSuTOJP0LWGsaJsMNKFhhpQsMNKFgY0oWODNpviVP0cexUuTczujoi5l0eKT9FN8hTFvj8oT2sTeGrqjhsMNKFhhpQs9I0nk2c1uwKjepYI0efrrMnzHUBtW3h3WWJhk2sS9y3Tr0q8qzgDCShYYSULDCShYYSULIMSULG5m1H4lT9HHsVBk3MsY6IuZdj8Un6Kb5Cpw/cj8r9kT2sUGEr6ivsMJKFkiLSlCz0HS+TbzW7F556lijne6S6zJdQfRG0LPFvRE9rFLSttjadbWn4L0MV/FFa9S7hrKiLDDShYYaULDDShZDo9CULG3mzF4lT9FH8oXm8m5lpHQuZei8UqOim+QrLB92Pyv2Y5NjFDhr0VFbYYaULJbHpHqUULHvT/ANDeRuxealqWi0OY7qJ/lNTzfqFlj3IiWgq6A2wxn0W7F6PHtRWy1ZkLMxBACAEBB3kA4c3QG0cDSW2iOMHSPyheayRamy0i1SJzgI3HUaR5GfhH5HLLAn1Y/K/ZGTY/hieXoysBATGNIHGFD0JHnAPwt5BsXmHqWiNHnhC2WllhfvSNc3k1FE6dksROTK3AJpqj8JabGOO9Zy6uNXPDcRGqZw5cbu0bxsgOkEHkK7rRooLw1j2pYC8NY9qWCbeRLAW8iWCb3H8U9AF/j+KegItUgLUBn5vBjqhpcQWsIcbNNpG8FwcXxUYxcIv1f+G/DibdvQcFHPebaqU7jAy9TF7CAgFhlbNbEcbzbVKbWhDVms8BhwNeORx7Vn1Z9yOSIeA3E/rHtTrT7jkiHgPxP6x7U60+5HJEnwI6Tru7VPWn3HJHsQcyOk6x7U60+45IkeA5/U6xTrT7jkiHgOf1OsU60+45Ik+BB1y9cp18ncdOPYqZmVYdOI7ic4kexHmm/wAjkj2OgyJkBzHDRYAtRmMrJsN1gBQGY9gO+gMd1E08AQFO4GaggDcDNQQBuBmoIA3AzUEAbgZqCANwM1BAG4GaggDcDNQQBuBmoICtlG0bwCAyALE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z="3200" b="1" dirty="0" smtClean="0"/>
              <a:t>MANIFEST multimedia </a:t>
            </a:r>
            <a:r>
              <a:rPr lang="en-US" altLang="en-US" sz="3200" b="1" dirty="0" smtClean="0"/>
              <a:t>Possibilities</a:t>
            </a:r>
          </a:p>
        </p:txBody>
      </p:sp>
      <p:pic>
        <p:nvPicPr>
          <p:cNvPr id="29699" name="Picture 2" descr="C:\Documents and Settings\ruzwyshyn\Desktop\New Folder\Scholarly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28057"/>
            <a:ext cx="3719513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C:\Users\ruzwyshyn\Desktop\MayLibraryPresentation\WordVi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328057"/>
            <a:ext cx="402404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225185" y="968359"/>
            <a:ext cx="6028231" cy="57122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09" y="0"/>
            <a:ext cx="7719946" cy="894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 </a:t>
            </a:r>
            <a:r>
              <a:rPr lang="en-US" sz="3600" b="1" dirty="0" smtClean="0"/>
              <a:t>Learning, Online Libraries, Technology 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1143000" y="1371600"/>
            <a:ext cx="5943600" cy="4648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76500" y="3429000"/>
            <a:ext cx="3276600" cy="2590800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Online Library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e-books, e- journals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Resources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25185" y="2285999"/>
            <a:ext cx="3265273" cy="2590800"/>
          </a:xfrm>
          <a:prstGeom prst="ellipse">
            <a:avLst/>
          </a:prstGeom>
          <a:solidFill>
            <a:schemeClr val="accent3">
              <a:lumMod val="50000"/>
              <a:alpha val="32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Press</a:t>
            </a:r>
            <a:br>
              <a:rPr lang="en-US" dirty="0" smtClean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2972" y="1371600"/>
            <a:ext cx="16310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Scholarly Resources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Rich Space </a:t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for Learning.</a:t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Cross-fertilization of Projects, People and Skillsets.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2307770"/>
            <a:ext cx="2971800" cy="2590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Learning Management System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(University)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4743" y="4074546"/>
            <a:ext cx="1357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Faculty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Students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Librarians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Technologists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Community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301" y="1676400"/>
            <a:ext cx="2600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Integrated </a:t>
            </a:r>
            <a:r>
              <a:rPr lang="en-US" sz="2000" b="1" dirty="0" smtClean="0"/>
              <a:t>Information</a:t>
            </a:r>
            <a:br>
              <a:rPr lang="en-US" sz="2000" b="1" dirty="0" smtClean="0"/>
            </a:br>
            <a:r>
              <a:rPr lang="en-US" sz="2000" b="1" dirty="0" smtClean="0"/>
              <a:t>Ecosystem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2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31775"/>
            <a:ext cx="6096000" cy="1292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New Genres of Online Library Services</a:t>
            </a:r>
            <a:br>
              <a:rPr lang="en-US" sz="4000" dirty="0" smtClean="0"/>
            </a:br>
            <a:endParaRPr lang="en-US" sz="18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892" y="1097968"/>
            <a:ext cx="2514600" cy="3429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</a:t>
            </a:r>
          </a:p>
        </p:txBody>
      </p:sp>
      <p:pic>
        <p:nvPicPr>
          <p:cNvPr id="32773" name="Picture 5" descr="anthu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86" y="1295401"/>
            <a:ext cx="4641314" cy="375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anthiurmcover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05865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3200400" y="5257800"/>
            <a:ext cx="45961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Scholarly Refereed E-Journals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Communications </a:t>
            </a:r>
            <a:r>
              <a:rPr lang="en-US" b="1" dirty="0" err="1" smtClean="0">
                <a:solidFill>
                  <a:prstClr val="black"/>
                </a:solidFill>
              </a:rPr>
              <a:t>ePress</a:t>
            </a:r>
            <a:r>
              <a:rPr lang="en-US" b="1" dirty="0" smtClean="0">
                <a:solidFill>
                  <a:prstClr val="black"/>
                </a:solidFill>
              </a:rPr>
              <a:t>/Library/Faculty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Scholarly Publishing Opportunities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6744"/>
            <a:ext cx="827487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Library as Producer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e-Press/Bookstore/</a:t>
            </a:r>
            <a:r>
              <a:rPr lang="en-US" sz="2400" dirty="0" err="1" smtClean="0"/>
              <a:t>FacultY</a:t>
            </a:r>
            <a:r>
              <a:rPr lang="en-US" sz="2400" dirty="0" smtClean="0"/>
              <a:t>  Synthesis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25" y="1407503"/>
            <a:ext cx="2813061" cy="363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95400"/>
            <a:ext cx="2508576" cy="37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057" y="4598920"/>
            <a:ext cx="4191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Publish on Demand (POD) </a:t>
            </a: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Monographs, Text </a:t>
            </a:r>
            <a:r>
              <a:rPr lang="en-US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Books and </a:t>
            </a: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Faculty </a:t>
            </a: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Publications/Online Course Guides/ROI </a:t>
            </a:r>
            <a:r>
              <a:rPr lang="en-US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Student/Faculty Benefits</a:t>
            </a: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/>
            </a:r>
            <a:br>
              <a:rPr lang="en-US" sz="2400" b="1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endParaRPr lang="en-US" sz="2400" b="1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0936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 smtClean="0"/>
              <a:t>APUS </a:t>
            </a:r>
            <a:r>
              <a:rPr lang="en-US" altLang="en-US" sz="4000" b="1" dirty="0" err="1" smtClean="0"/>
              <a:t>ePress</a:t>
            </a:r>
            <a:r>
              <a:rPr lang="en-US" altLang="en-US" sz="4000" b="1" dirty="0" smtClean="0"/>
              <a:t>/Course Materials</a:t>
            </a:r>
            <a:br>
              <a:rPr lang="en-US" altLang="en-US" sz="4000" b="1" dirty="0" smtClean="0"/>
            </a:br>
            <a:r>
              <a:rPr lang="en-US" altLang="en-US" dirty="0" smtClean="0"/>
              <a:t> Synergies with Library </a:t>
            </a:r>
          </a:p>
        </p:txBody>
      </p:sp>
      <p:pic>
        <p:nvPicPr>
          <p:cNvPr id="5" name="Picture 2" descr="C:\Users\ruzwyshyn\Desktop\MayLibraryPresentation\e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1" y="1349828"/>
            <a:ext cx="717708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04661" y="5638799"/>
            <a:ext cx="7340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ePress</a:t>
            </a:r>
            <a:r>
              <a:rPr lang="en-US" altLang="en-US" dirty="0"/>
              <a:t>: Style Guides, Monographs</a:t>
            </a:r>
            <a:r>
              <a:rPr lang="en-US" altLang="en-US" dirty="0" smtClean="0"/>
              <a:t>/ </a:t>
            </a:r>
            <a:r>
              <a:rPr lang="en-US" altLang="en-US" dirty="0"/>
              <a:t>Course Collection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704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Digital Archives &amp; Special Collections</a:t>
            </a:r>
            <a:endParaRPr lang="en-US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37079" y="4419600"/>
            <a:ext cx="4019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Library </a:t>
            </a:r>
            <a:r>
              <a:rPr lang="en-US" dirty="0">
                <a:solidFill>
                  <a:prstClr val="black"/>
                </a:solidFill>
              </a:rPr>
              <a:t>Academic </a:t>
            </a:r>
            <a:r>
              <a:rPr lang="en-US" dirty="0" smtClean="0">
                <a:solidFill>
                  <a:prstClr val="black"/>
                </a:solidFill>
              </a:rPr>
              <a:t>University Community </a:t>
            </a:r>
            <a:r>
              <a:rPr lang="en-US" dirty="0" smtClean="0">
                <a:solidFill>
                  <a:prstClr val="black"/>
                </a:solidFill>
              </a:rPr>
              <a:t>Connections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Synergies with </a:t>
            </a:r>
            <a:r>
              <a:rPr lang="en-US" dirty="0" err="1" smtClean="0">
                <a:solidFill>
                  <a:prstClr val="black"/>
                </a:solidFill>
              </a:rPr>
              <a:t>ePress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844" name="Picture 2" descr="C:\Users\Ray\Desktop\New Folder\westfloridaheader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47" y="3494314"/>
            <a:ext cx="38626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uzwyshyn\Desktop\PowerpointUHA\Cooli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07" y="1338942"/>
            <a:ext cx="2297752" cy="20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ruzwyshyn\Desktop\New Folder\Thesis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9886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mep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" y="1005651"/>
            <a:ext cx="8686800" cy="485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28040" y="395823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University/Library/Community Bridges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OnliNE</a:t>
            </a:r>
            <a:r>
              <a:rPr lang="en-US" sz="3200" dirty="0" smtClean="0"/>
              <a:t> Library/University/Press Connections </a:t>
            </a:r>
            <a:br>
              <a:rPr lang="en-US" sz="3200" dirty="0" smtClean="0"/>
            </a:br>
            <a:r>
              <a:rPr lang="en-US" sz="1600" dirty="0" smtClean="0"/>
              <a:t>Digital Literacy/ </a:t>
            </a:r>
            <a:r>
              <a:rPr lang="en-US" sz="1600" dirty="0" err="1" smtClean="0"/>
              <a:t>Interdisciplinarity</a:t>
            </a:r>
            <a:endParaRPr lang="en-US" sz="1600" dirty="0"/>
          </a:p>
        </p:txBody>
      </p:sp>
      <p:pic>
        <p:nvPicPr>
          <p:cNvPr id="7170" name="Picture 2" descr="C:\Users\ruzwyshyn\Desktop\UMi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373435" cy="26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334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Library</a:t>
            </a:r>
            <a:r>
              <a:rPr lang="en-US" sz="1600" dirty="0"/>
              <a:t> </a:t>
            </a:r>
            <a:r>
              <a:rPr lang="en-US" sz="1600" dirty="0" smtClean="0"/>
              <a:t>Technology/Information Literacy Services</a:t>
            </a:r>
            <a:br>
              <a:rPr lang="en-US" sz="1600" dirty="0" smtClean="0"/>
            </a:br>
            <a:r>
              <a:rPr lang="en-US" sz="1600" dirty="0" smtClean="0"/>
              <a:t>School of Education</a:t>
            </a:r>
            <a:br>
              <a:rPr lang="en-US" sz="1600" dirty="0" smtClean="0"/>
            </a:br>
            <a:r>
              <a:rPr lang="en-US" sz="1600" dirty="0" smtClean="0"/>
              <a:t>University Art Department/Museum </a:t>
            </a:r>
          </a:p>
          <a:p>
            <a:r>
              <a:rPr lang="en-US" sz="1600" dirty="0" smtClean="0"/>
              <a:t>State </a:t>
            </a:r>
            <a:r>
              <a:rPr lang="en-US" sz="1600" dirty="0" err="1" smtClean="0"/>
              <a:t>Dept</a:t>
            </a:r>
            <a:r>
              <a:rPr lang="en-US" sz="1600" dirty="0" smtClean="0"/>
              <a:t>, Of Education Grant Opportunities</a:t>
            </a:r>
            <a:endParaRPr lang="en-US" sz="1600" dirty="0"/>
          </a:p>
        </p:txBody>
      </p:sp>
      <p:pic>
        <p:nvPicPr>
          <p:cNvPr id="5" name="Picture 3" descr="cubanraf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118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8032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New Genres of Digital Archives</a:t>
            </a:r>
            <a:endParaRPr lang="en-US" sz="5400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524000" y="5943600"/>
            <a:ext cx="670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prstClr val="black"/>
                </a:solidFill>
              </a:rPr>
              <a:t>Library/Faculty/ Academic/ </a:t>
            </a:r>
            <a:r>
              <a:rPr lang="en-US" b="1" dirty="0" smtClean="0">
                <a:solidFill>
                  <a:prstClr val="black"/>
                </a:solidFill>
              </a:rPr>
              <a:t>Community </a:t>
            </a:r>
            <a:r>
              <a:rPr lang="en-US" b="1" dirty="0" smtClean="0">
                <a:solidFill>
                  <a:prstClr val="black"/>
                </a:solidFill>
              </a:rPr>
              <a:t>Connections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hlinkClick r:id="rId2"/>
              </a:rPr>
              <a:t>http://balseros.miami.edu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4771"/>
            <a:ext cx="5867400" cy="46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29200" y="1828800"/>
          <a:ext cx="3733800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Image" r:id="rId3" imgW="3314286" imgH="3571429" progId="Photoshop.Image.8">
                  <p:embed/>
                </p:oleObj>
              </mc:Choice>
              <mc:Fallback>
                <p:oleObj name="Image" r:id="rId3" imgW="3314286" imgH="3571429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3733800" cy="401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2057400"/>
          <a:ext cx="4373563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Image" r:id="rId5" imgW="3333333" imgH="1990476" progId="Photoshop.Image.8">
                  <p:embed/>
                </p:oleObj>
              </mc:Choice>
              <mc:Fallback>
                <p:oleObj name="Image" r:id="rId5" imgW="3333333" imgH="1990476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4373563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00200" y="6096000"/>
            <a:ext cx="5357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 pitchFamily="34" charset="0"/>
              </a:rPr>
              <a:t>Hybrid </a:t>
            </a:r>
            <a:r>
              <a:rPr lang="en-US" dirty="0" smtClean="0">
                <a:solidFill>
                  <a:prstClr val="black"/>
                </a:solidFill>
                <a:latin typeface="Verdana" pitchFamily="34" charset="0"/>
              </a:rPr>
              <a:t>Digital/Paper/Audio/Video 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</a:rPr>
              <a:t>Collections</a:t>
            </a:r>
          </a:p>
        </p:txBody>
      </p:sp>
      <p:sp>
        <p:nvSpPr>
          <p:cNvPr id="5734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Branding and Marketing the University</a:t>
            </a:r>
            <a:r>
              <a:rPr lang="en-US" sz="3600" b="1" dirty="0"/>
              <a:t> </a:t>
            </a:r>
            <a:r>
              <a:rPr lang="en-US" sz="3600" b="1" dirty="0" smtClean="0"/>
              <a:t>Intellectual Riches Globally</a:t>
            </a:r>
          </a:p>
        </p:txBody>
      </p:sp>
    </p:spTree>
    <p:extLst>
      <p:ext uri="{BB962C8B-B14F-4D97-AF65-F5344CB8AC3E}">
        <p14:creationId xmlns:p14="http://schemas.microsoft.com/office/powerpoint/2010/main" val="27522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857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Library/faculty/Technology/ Students/ Synergies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10447"/>
            <a:ext cx="952664" cy="125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profile.ak.fbcdn.net/hprofile-ak-snc4/275851_1280354316_46785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6" y="2436350"/>
            <a:ext cx="1446599" cy="9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herainmakergroupinc.web10.hubspot.com/Portals/115950/images/Syner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96311"/>
            <a:ext cx="3758869" cy="364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profile.ak.fbcdn.net/hprofile-ak-ash2/211529_1380698046_471145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67" y="3781204"/>
            <a:ext cx="885568" cy="123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780189" y="5333999"/>
            <a:ext cx="5836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Faculty || </a:t>
            </a:r>
            <a:r>
              <a:rPr lang="en-US" dirty="0" smtClean="0"/>
              <a:t> Academic Technologists || Subject Specialists Librarians || Students || Press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30854" y="1301849"/>
            <a:ext cx="5401733" cy="370376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14" y="3795355"/>
            <a:ext cx="832119" cy="120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Profil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2" y="2491501"/>
            <a:ext cx="1180811" cy="11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968440" cy="11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105400"/>
            <a:ext cx="760197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/>
              <a:t>Ray </a:t>
            </a:r>
            <a:r>
              <a:rPr lang="en-US" sz="1400" dirty="0" err="1" smtClean="0"/>
              <a:t>Uzwyshyn</a:t>
            </a:r>
            <a:r>
              <a:rPr lang="en-US" sz="1400" dirty="0" smtClean="0"/>
              <a:t> </a:t>
            </a:r>
            <a:r>
              <a:rPr lang="en-US" sz="1400" dirty="0" err="1" smtClean="0"/>
              <a:t>Ph.d</a:t>
            </a:r>
            <a:r>
              <a:rPr lang="en-US" sz="1400" dirty="0" smtClean="0"/>
              <a:t> MBA MLIS</a:t>
            </a:r>
            <a:br>
              <a:rPr lang="en-US" sz="1400" dirty="0" smtClean="0"/>
            </a:br>
            <a:r>
              <a:rPr lang="en-US" sz="1200" dirty="0" smtClean="0"/>
              <a:t>httP://RAYUZWYSHYN.NET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Ruzwyshyn@GMAIL.com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472543" y="914400"/>
            <a:ext cx="212590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Thanks</a:t>
            </a:r>
            <a:r>
              <a:rPr lang="en-US" sz="4400" dirty="0" smtClean="0"/>
              <a:t>!</a:t>
            </a:r>
          </a:p>
          <a:p>
            <a:endParaRPr lang="en-US" sz="4400" dirty="0"/>
          </a:p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4" name="Picture 3" descr="http://therainmakergroupinc.web10.hubspot.com/Portals/115950/images/Syner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86" y="1806187"/>
            <a:ext cx="1557016" cy="150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1636761"/>
            <a:ext cx="3371848" cy="252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6" y="1760406"/>
            <a:ext cx="2990335" cy="22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14400" y="505097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Online Curricular &amp; Classroom Needs</a:t>
            </a:r>
            <a:br>
              <a:rPr lang="en-US" sz="2800" b="1" dirty="0" smtClean="0"/>
            </a:br>
            <a:r>
              <a:rPr lang="en-US" sz="2000" b="1" dirty="0" smtClean="0"/>
              <a:t>(OER, E-Books, E-Articles, Media)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9" y="2058337"/>
            <a:ext cx="1744531" cy="19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" y="228600"/>
            <a:ext cx="8876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Digital Library Services</a:t>
            </a:r>
          </a:p>
          <a:p>
            <a:pPr algn="ctr"/>
            <a:r>
              <a:rPr lang="en-US" sz="2400" b="1" dirty="0" smtClean="0"/>
              <a:t>From Online Research Help Systems &amp; Knowledge bases to MOOC’s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836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520940" cy="548640"/>
          </a:xfrm>
        </p:spPr>
        <p:txBody>
          <a:bodyPr/>
          <a:lstStyle/>
          <a:p>
            <a:r>
              <a:rPr lang="en-US" sz="3600" dirty="0" smtClean="0"/>
              <a:t>Collections, Resources &amp; Media</a:t>
            </a:r>
            <a:endParaRPr lang="en-US" sz="3600" dirty="0"/>
          </a:p>
        </p:txBody>
      </p:sp>
      <p:pic>
        <p:nvPicPr>
          <p:cNvPr id="5122" name="Picture 2" descr="http://www.newyorker.com/online/blogs/photobooth/Books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0695"/>
            <a:ext cx="3511896" cy="26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2.business2community.com/wp-content/uploads/2011/08/digital-m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59" y="3211568"/>
            <a:ext cx="2461100" cy="18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gsu.edu/images/lib/img844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92" y="1572620"/>
            <a:ext cx="3286991" cy="11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500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E-books, e-journals, article </a:t>
            </a:r>
            <a:r>
              <a:rPr lang="en-US" dirty="0" err="1" smtClean="0"/>
              <a:t>aggregrator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334000"/>
            <a:ext cx="515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Changing Models From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Ownership to Access to Production and Distribution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84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16240" cy="548640"/>
          </a:xfrm>
        </p:spPr>
        <p:txBody>
          <a:bodyPr/>
          <a:lstStyle/>
          <a:p>
            <a:pPr algn="ctr"/>
            <a:r>
              <a:rPr lang="en-US" sz="2400" dirty="0" smtClean="0"/>
              <a:t>Strong </a:t>
            </a:r>
            <a:r>
              <a:rPr lang="en-US" sz="2400" dirty="0" smtClean="0"/>
              <a:t>Library</a:t>
            </a:r>
            <a:br>
              <a:rPr lang="en-US" sz="2400" dirty="0" smtClean="0"/>
            </a:br>
            <a:r>
              <a:rPr lang="en-US" sz="2400" dirty="0" smtClean="0"/>
              <a:t>Learning Management System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University Integration</a:t>
            </a:r>
            <a:endParaRPr lang="en-US" sz="2400" dirty="0"/>
          </a:p>
        </p:txBody>
      </p:sp>
      <p:pic>
        <p:nvPicPr>
          <p:cNvPr id="4" name="Picture 2" descr="C:\Documents and Settings\ruzwyshyn\Desktop\New Folder\LibraryHomeP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1273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701" y="8808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Library Integration with Online Classroom</a:t>
            </a:r>
            <a:br>
              <a:rPr lang="en-US" dirty="0" smtClean="0"/>
            </a:br>
            <a:r>
              <a:rPr lang="en-US" sz="2000" dirty="0" smtClean="0"/>
              <a:t>Learning Management System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4298"/>
            <a:ext cx="22574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3249300"/>
            <a:ext cx="2055406" cy="18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80" y="1202179"/>
            <a:ext cx="6153430" cy="283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18" y="5103464"/>
            <a:ext cx="2628782" cy="17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ruzwyshyn\Desktop\MayLibraryPresentation\CampusGuidesHome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6227"/>
            <a:ext cx="5715000" cy="29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5257800"/>
            <a:ext cx="3803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Looking forward through the rearview</a:t>
            </a:r>
          </a:p>
          <a:p>
            <a:r>
              <a:rPr lang="en-US" i="1" dirty="0"/>
              <a:t>m</a:t>
            </a:r>
            <a:r>
              <a:rPr lang="en-US" i="1" dirty="0" smtClean="0"/>
              <a:t>irror of history</a:t>
            </a:r>
            <a:r>
              <a:rPr lang="en-US" dirty="0" smtClean="0"/>
              <a:t> (McLuhan)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7" y="-10886"/>
            <a:ext cx="7772400" cy="13620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100" dirty="0" smtClean="0"/>
              <a:t>Paradigm Shift </a:t>
            </a:r>
            <a:br>
              <a:rPr lang="en-US" sz="3100" dirty="0" smtClean="0"/>
            </a:br>
            <a:r>
              <a:rPr lang="en-US" sz="3100" dirty="0" smtClean="0"/>
              <a:t>Academic/Technology  Opportunity</a:t>
            </a:r>
            <a:r>
              <a:rPr lang="en-US" sz="3100" dirty="0"/>
              <a:t/>
            </a:r>
            <a:br>
              <a:rPr lang="en-US" sz="3100" dirty="0"/>
            </a:br>
            <a:endParaRPr lang="en-US" sz="2000" dirty="0"/>
          </a:p>
        </p:txBody>
      </p:sp>
      <p:pic>
        <p:nvPicPr>
          <p:cNvPr id="5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29" y="1301415"/>
            <a:ext cx="3767137" cy="372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http://cdn1.elitedaily.com/elite/wp-content/uploads/2012/12/college-textbooks-elite-da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65" y="2286000"/>
            <a:ext cx="2303464" cy="153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4974" y="1600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Reimagining University </a:t>
            </a:r>
            <a:r>
              <a:rPr lang="en-US" dirty="0" smtClean="0"/>
              <a:t>Classroom/Library/Press/</a:t>
            </a:r>
          </a:p>
          <a:p>
            <a:r>
              <a:rPr lang="en-US" dirty="0" smtClean="0"/>
              <a:t>Faculty/Student/Curriculum</a:t>
            </a:r>
            <a:r>
              <a:rPr lang="en-US" dirty="0" smtClean="0"/>
              <a:t> Relationships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29465" y="5486400"/>
            <a:ext cx="414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REIMAGINING </a:t>
            </a:r>
            <a:r>
              <a:rPr lang="en-US" dirty="0" smtClean="0"/>
              <a:t>University </a:t>
            </a:r>
            <a:r>
              <a:rPr lang="en-US" dirty="0"/>
              <a:t>For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733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31550" y="152400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APUS Online Course Guides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b="1" dirty="0" smtClean="0"/>
              <a:t>National Award Winning Academic Technology Project</a:t>
            </a:r>
            <a:br>
              <a:rPr lang="en-US" altLang="en-US" sz="1800" b="1" dirty="0" smtClean="0"/>
            </a:br>
            <a:endParaRPr lang="en-US" altLang="en-US" sz="1800" b="1" dirty="0" smtClean="0"/>
          </a:p>
        </p:txBody>
      </p:sp>
      <p:pic>
        <p:nvPicPr>
          <p:cNvPr id="22531" name="Picture 2" descr="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2" y="5569199"/>
            <a:ext cx="7762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63359"/>
            <a:ext cx="1641475" cy="6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098256" y="6389506"/>
            <a:ext cx="3269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000" dirty="0">
                <a:hlinkClick r:id="rId4" tooltip="ISM Global Learning Impact Award"/>
              </a:rPr>
              <a:t>Gold Medal</a:t>
            </a:r>
            <a:r>
              <a:rPr lang="en-US" altLang="en-US" sz="1000" dirty="0"/>
              <a:t> for IMS Global </a:t>
            </a:r>
            <a:r>
              <a:rPr lang="en-US" altLang="en-US" sz="1000" dirty="0" smtClean="0"/>
              <a:t>2012 </a:t>
            </a:r>
          </a:p>
          <a:p>
            <a:pPr algn="r" eaLnBrk="1" hangingPunct="1"/>
            <a:r>
              <a:rPr lang="en-US" altLang="en-US" sz="1000" dirty="0" smtClean="0"/>
              <a:t>Learning </a:t>
            </a:r>
            <a:r>
              <a:rPr lang="en-US" altLang="en-US" sz="1000" dirty="0"/>
              <a:t>Consortium’s Learning Impact competition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5188214" y="5037815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National University Technology Network </a:t>
            </a:r>
            <a:r>
              <a:rPr lang="en-US" altLang="en-US" sz="1000" dirty="0" smtClean="0"/>
              <a:t>Award f</a:t>
            </a:r>
            <a:br>
              <a:rPr lang="en-US" altLang="en-US" sz="1000" dirty="0" smtClean="0"/>
            </a:br>
            <a:r>
              <a:rPr lang="en-US" altLang="en-US" sz="1000" dirty="0" smtClean="0"/>
              <a:t>or Distance </a:t>
            </a:r>
            <a:r>
              <a:rPr lang="en-US" altLang="en-US" sz="1000" dirty="0"/>
              <a:t>Education Innovation </a:t>
            </a:r>
            <a:r>
              <a:rPr lang="en-US" altLang="en-US" sz="1000" dirty="0" smtClean="0"/>
              <a:t>(2012</a:t>
            </a:r>
            <a:r>
              <a:rPr lang="en-US" altLang="en-US" sz="1000" dirty="0"/>
              <a:t>).</a:t>
            </a:r>
          </a:p>
        </p:txBody>
      </p:sp>
      <p:pic>
        <p:nvPicPr>
          <p:cNvPr id="8" name="Picture 2" descr="Association of Continuing Higher Education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85" y="6065774"/>
            <a:ext cx="792859" cy="7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70" y="5555806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Association for Continuing Higher Education, </a:t>
            </a:r>
            <a:br>
              <a:rPr lang="en-US" sz="1000" dirty="0" smtClean="0"/>
            </a:br>
            <a:r>
              <a:rPr lang="en-US" sz="1000" dirty="0" smtClean="0"/>
              <a:t>Most Creative Use Of Technology Award 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0" name="Picture 6" descr="C:\Users\ruzwyshyn\Desktop\MayLibraryPresentation\CourseGuidesH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15" y="1066800"/>
            <a:ext cx="5387500" cy="377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0283" y="2590800"/>
            <a:ext cx="15774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1800 Courses</a:t>
            </a:r>
          </a:p>
          <a:p>
            <a:r>
              <a:rPr lang="en-US" b="1" dirty="0" smtClean="0"/>
              <a:t>7 Schools</a:t>
            </a:r>
          </a:p>
          <a:p>
            <a:r>
              <a:rPr lang="en-US" b="1" dirty="0" smtClean="0"/>
              <a:t>3 </a:t>
            </a:r>
            <a:r>
              <a:rPr lang="en-US" b="1" dirty="0" smtClean="0"/>
              <a:t>Year Project</a:t>
            </a:r>
          </a:p>
          <a:p>
            <a:r>
              <a:rPr lang="en-US" b="1" dirty="0" smtClean="0"/>
              <a:t>Massive </a:t>
            </a:r>
            <a:r>
              <a:rPr lang="en-US" b="1" dirty="0" smtClean="0"/>
              <a:t>ROI,</a:t>
            </a:r>
          </a:p>
          <a:p>
            <a:r>
              <a:rPr lang="en-US" b="1" dirty="0" smtClean="0"/>
              <a:t>Innovation</a:t>
            </a:r>
            <a:br>
              <a:rPr lang="en-US" b="1" dirty="0" smtClean="0"/>
            </a:br>
            <a:r>
              <a:rPr lang="en-US" b="1" dirty="0" smtClean="0"/>
              <a:t>Learning </a:t>
            </a:r>
            <a:br>
              <a:rPr lang="en-US" b="1" dirty="0" smtClean="0"/>
            </a:br>
            <a:r>
              <a:rPr lang="en-US" b="1" dirty="0" smtClean="0"/>
              <a:t>Potential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-70904" y="723977"/>
            <a:ext cx="2759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Direct</a:t>
            </a:r>
            <a:b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Curricular 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Replacement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itchFamily="34" charset="0"/>
              </a:rPr>
            </a:b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Secondary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Multimedia</a:t>
            </a:r>
            <a:br>
              <a:rPr lang="en-US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Bibliographic Resource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Global</a:t>
            </a: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Marketing/Branding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ROI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Open Source Publishing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Possibility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7900" y="304798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Reconfiguring </a:t>
            </a:r>
            <a:r>
              <a:rPr lang="en-US" sz="2400" b="1" dirty="0" smtClean="0">
                <a:solidFill>
                  <a:prstClr val="black"/>
                </a:solidFill>
              </a:rPr>
              <a:t>Library/Online </a:t>
            </a:r>
            <a:r>
              <a:rPr lang="en-US" sz="2400" b="1" dirty="0" smtClean="0">
                <a:solidFill>
                  <a:prstClr val="black"/>
                </a:solidFill>
              </a:rPr>
              <a:t>Curriculum</a:t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b="1" dirty="0" smtClean="0">
                <a:solidFill>
                  <a:prstClr val="black"/>
                </a:solidFill>
              </a:rPr>
              <a:t>Relationships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8" descr="C:\Users\ruzwyshyn\Desktop\MayLibraryPresentation\Parkl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36" y="1135796"/>
            <a:ext cx="5251864" cy="38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345</Words>
  <Application>Microsoft Office PowerPoint</Application>
  <PresentationFormat>On-screen Show (4:3)</PresentationFormat>
  <Paragraphs>134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3_Office Theme</vt:lpstr>
      <vt:lpstr>4_Office Theme</vt:lpstr>
      <vt:lpstr>5_Office Theme</vt:lpstr>
      <vt:lpstr>1_Angles</vt:lpstr>
      <vt:lpstr>Image</vt:lpstr>
      <vt:lpstr>  21st Century online Academic librarY Services</vt:lpstr>
      <vt:lpstr>  Learning, Online Libraries, Technology </vt:lpstr>
      <vt:lpstr>PowerPoint Presentation</vt:lpstr>
      <vt:lpstr>Collections, Resources &amp; Media</vt:lpstr>
      <vt:lpstr>Strong Library Learning Management System University Integration</vt:lpstr>
      <vt:lpstr>Library Integration with Online Classroom Learning Management System</vt:lpstr>
      <vt:lpstr>Paradigm Shift  Academic/Technology  Opportunity </vt:lpstr>
      <vt:lpstr>APUS Online Course Guides National Award Winning Academic Technology Project </vt:lpstr>
      <vt:lpstr>PowerPoint Presentation</vt:lpstr>
      <vt:lpstr>Open Source Curriculum Possibilities </vt:lpstr>
      <vt:lpstr>Online Human Help Networks</vt:lpstr>
      <vt:lpstr>Online Digital Help Systems Online Semantic Knowledge Base</vt:lpstr>
      <vt:lpstr> Library/Program  Partnerships:  College 100 Foundations Adobe Connect</vt:lpstr>
      <vt:lpstr>Robust Academic Video Database Infrastructure</vt:lpstr>
      <vt:lpstr>PowerPoint Presentation</vt:lpstr>
      <vt:lpstr>PowerPoint Presentation</vt:lpstr>
      <vt:lpstr>Reaching Students/Faculty through Video</vt:lpstr>
      <vt:lpstr>Libraries, Media Broadcasting , Embedding/Linking Possibilities</vt:lpstr>
      <vt:lpstr>MANIFEST multimedia Possibilities</vt:lpstr>
      <vt:lpstr>New Genres of Online Library Services </vt:lpstr>
      <vt:lpstr>Library as Producer e-Press/Bookstore/FacultY  Synthesis  </vt:lpstr>
      <vt:lpstr>PowerPoint Presentation</vt:lpstr>
      <vt:lpstr>Digital Archives &amp; Special Collections</vt:lpstr>
      <vt:lpstr>PowerPoint Presentation</vt:lpstr>
      <vt:lpstr>OnliNE Library/University/Press Connections  Digital Literacy/ Interdisciplinarity</vt:lpstr>
      <vt:lpstr>New Genres of Digital Archives</vt:lpstr>
      <vt:lpstr>Branding and Marketing the University Intellectual Riches Globally</vt:lpstr>
      <vt:lpstr> </vt:lpstr>
      <vt:lpstr>  Ray Uzwyshyn Ph.d MBA MLIS httP://RAYUZWYSHYN.NET Ruzwyshyn@GMAIL.com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Uzwyshyn, Raymond</dc:creator>
  <cp:lastModifiedBy>Ray</cp:lastModifiedBy>
  <cp:revision>131</cp:revision>
  <dcterms:created xsi:type="dcterms:W3CDTF">2013-01-23T15:18:01Z</dcterms:created>
  <dcterms:modified xsi:type="dcterms:W3CDTF">2014-01-19T18:53:24Z</dcterms:modified>
</cp:coreProperties>
</file>