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20"/>
  </p:notesMasterIdLst>
  <p:sldIdLst>
    <p:sldId id="256" r:id="rId2"/>
    <p:sldId id="257" r:id="rId3"/>
    <p:sldId id="262" r:id="rId4"/>
    <p:sldId id="268" r:id="rId5"/>
    <p:sldId id="258" r:id="rId6"/>
    <p:sldId id="259" r:id="rId7"/>
    <p:sldId id="260" r:id="rId8"/>
    <p:sldId id="263" r:id="rId9"/>
    <p:sldId id="264" r:id="rId10"/>
    <p:sldId id="267" r:id="rId11"/>
    <p:sldId id="265" r:id="rId12"/>
    <p:sldId id="266" r:id="rId13"/>
    <p:sldId id="269" r:id="rId14"/>
    <p:sldId id="272" r:id="rId15"/>
    <p:sldId id="273" r:id="rId16"/>
    <p:sldId id="274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181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DEF0A-4DE7-417E-AF5C-5C51954AE423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8F0B-2DA6-4DEB-854F-EBF33DE33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0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8F0B-2DA6-4DEB-854F-EBF33DE33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8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8737-5F35-4C02-B230-BBE32B6DFB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3C2-F8FC-4FED-BD3A-5182BF429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8737-5F35-4C02-B230-BBE32B6DFB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3C2-F8FC-4FED-BD3A-5182BF429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8737-5F35-4C02-B230-BBE32B6DFB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3C2-F8FC-4FED-BD3A-5182BF429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8737-5F35-4C02-B230-BBE32B6DFB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3C2-F8FC-4FED-BD3A-5182BF429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8737-5F35-4C02-B230-BBE32B6DFB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3C2-F8FC-4FED-BD3A-5182BF429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8737-5F35-4C02-B230-BBE32B6DFB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3C2-F8FC-4FED-BD3A-5182BF429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8737-5F35-4C02-B230-BBE32B6DFB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3C2-F8FC-4FED-BD3A-5182BF429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8737-5F35-4C02-B230-BBE32B6DFB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3C2-F8FC-4FED-BD3A-5182BF429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8737-5F35-4C02-B230-BBE32B6DFB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3C2-F8FC-4FED-BD3A-5182BF429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8737-5F35-4C02-B230-BBE32B6DFB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3C2-F8FC-4FED-BD3A-5182BF429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8737-5F35-4C02-B230-BBE32B6DFB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3C2-F8FC-4FED-BD3A-5182BF42996D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8737-5F35-4C02-B230-BBE32B6DFB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D63C2-F8FC-4FED-BD3A-5182BF42996D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rayuzwyshyn.ne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technology.org/ltg-displaytext.pl?RC=16577" TargetMode="External"/><Relationship Id="rId7" Type="http://schemas.openxmlformats.org/officeDocument/2006/relationships/hyperlink" Target="http://www.exlibrisgroup.com/category/AlmaOverview" TargetMode="External"/><Relationship Id="rId2" Type="http://schemas.openxmlformats.org/officeDocument/2006/relationships/hyperlink" Target="http://www.libraries.psu.edu/psul/groups/webscale/overview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rialssolutions.com/en/services/intota/assessment" TargetMode="External"/><Relationship Id="rId5" Type="http://schemas.openxmlformats.org/officeDocument/2006/relationships/hyperlink" Target="http://www.serialssolutions.com/en/services/intota" TargetMode="External"/><Relationship Id="rId4" Type="http://schemas.openxmlformats.org/officeDocument/2006/relationships/hyperlink" Target="http://oclc.org/worldshare-platform.e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81" y="990600"/>
            <a:ext cx="733654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Between </a:t>
            </a:r>
            <a:r>
              <a:rPr lang="en-US" sz="3600" b="1" dirty="0"/>
              <a:t>Kubrick’s </a:t>
            </a:r>
            <a:r>
              <a:rPr lang="en-US" sz="3600" b="1" dirty="0" smtClean="0"/>
              <a:t>HAL </a:t>
            </a:r>
            <a:br>
              <a:rPr lang="en-US" sz="3600" b="1" dirty="0" smtClean="0"/>
            </a:br>
            <a:r>
              <a:rPr lang="en-US" sz="3600" b="1" dirty="0" smtClean="0"/>
              <a:t>and </a:t>
            </a:r>
            <a:r>
              <a:rPr lang="en-US" sz="3600" b="1" dirty="0" err="1" smtClean="0"/>
              <a:t>Brin</a:t>
            </a:r>
            <a:r>
              <a:rPr lang="en-US" sz="3600" b="1" dirty="0" smtClean="0"/>
              <a:t> &amp; Page’s Google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" y="5867400"/>
            <a:ext cx="3860800" cy="4953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Ray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Uzwyshyn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Ph.D. MBA MLIS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 descr="http://wicknews.files.wordpress.com/2013/04/b23b2d9e0348c7ea2b06212e37a65a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68" y="1905000"/>
            <a:ext cx="2499360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dailymail.co.uk/i/pix/2012/10/17/article-2219188-158CE5A2000005DC-378_964x5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21" y="4191000"/>
            <a:ext cx="363405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3181" y="1905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Key Factors in Evaluating and Transitioning to Web-Scale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Library </a:t>
            </a:r>
            <a:r>
              <a:rPr lang="en-US" sz="2000" dirty="0"/>
              <a:t>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15456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OCLC </a:t>
            </a:r>
            <a:r>
              <a:rPr lang="en-US" dirty="0" err="1" smtClean="0"/>
              <a:t>Worldshare</a:t>
            </a:r>
            <a:r>
              <a:rPr lang="en-US" dirty="0" smtClean="0"/>
              <a:t> Live Metadata Integration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40600" cy="463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2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Serials Solutions </a:t>
            </a:r>
            <a:r>
              <a:rPr lang="en-US" b="1" dirty="0" err="1" smtClean="0"/>
              <a:t>Intota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31242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Strong Integration with </a:t>
            </a:r>
            <a:r>
              <a:rPr lang="en-US" sz="1600" dirty="0" err="1" smtClean="0"/>
              <a:t>Proquest</a:t>
            </a:r>
            <a:r>
              <a:rPr lang="en-US" sz="1600" dirty="0" smtClean="0"/>
              <a:t>, Summon (Queens Connection)</a:t>
            </a:r>
          </a:p>
          <a:p>
            <a:r>
              <a:rPr lang="en-US" sz="1600" dirty="0" smtClean="0"/>
              <a:t>Strong Integration with Serials Solutions 360 Electronic Resource Management, </a:t>
            </a:r>
            <a:r>
              <a:rPr lang="en-US" sz="1600" dirty="0" err="1" smtClean="0"/>
              <a:t>Reconceptualizing</a:t>
            </a:r>
            <a:r>
              <a:rPr lang="en-US" sz="1600" dirty="0" smtClean="0"/>
              <a:t> Collection Management</a:t>
            </a:r>
          </a:p>
          <a:p>
            <a:r>
              <a:rPr lang="en-US" sz="1600" b="1" dirty="0" smtClean="0"/>
              <a:t>Strong Assessment/</a:t>
            </a:r>
            <a:br>
              <a:rPr lang="en-US" sz="1600" b="1" dirty="0" smtClean="0"/>
            </a:br>
            <a:r>
              <a:rPr lang="en-US" sz="1600" b="1" dirty="0" smtClean="0"/>
              <a:t>Analytics </a:t>
            </a:r>
            <a:r>
              <a:rPr lang="en-US" sz="1600" dirty="0" smtClean="0"/>
              <a:t>Reporting, </a:t>
            </a:r>
            <a:r>
              <a:rPr lang="en-US" sz="1600" dirty="0" err="1" smtClean="0"/>
              <a:t>Intota</a:t>
            </a:r>
            <a:r>
              <a:rPr lang="en-US" sz="1600" dirty="0" smtClean="0"/>
              <a:t> Assessment (Accreditation)</a:t>
            </a:r>
          </a:p>
          <a:p>
            <a:r>
              <a:rPr lang="en-US" sz="1600" dirty="0" smtClean="0"/>
              <a:t>Subscription Model</a:t>
            </a:r>
            <a:endParaRPr lang="en-US" sz="1600" dirty="0"/>
          </a:p>
        </p:txBody>
      </p:sp>
      <p:pic>
        <p:nvPicPr>
          <p:cNvPr id="3074" name="Picture 2" descr="http://www.serialssolutions.com/images/logo_into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5600"/>
            <a:ext cx="256032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edigitalshift.com/wp-content/uploads/2013/11/131125_into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95376"/>
            <a:ext cx="5181600" cy="51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 </a:t>
            </a:r>
            <a:r>
              <a:rPr lang="en-US" dirty="0" err="1" smtClean="0"/>
              <a:t>Libris</a:t>
            </a:r>
            <a:r>
              <a:rPr lang="en-US" dirty="0" smtClean="0"/>
              <a:t> Alma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4267200" cy="4525963"/>
          </a:xfrm>
        </p:spPr>
        <p:txBody>
          <a:bodyPr/>
          <a:lstStyle/>
          <a:p>
            <a:r>
              <a:rPr lang="en-US" dirty="0" smtClean="0"/>
              <a:t>Strong integration with Ex </a:t>
            </a:r>
            <a:r>
              <a:rPr lang="en-US" dirty="0" err="1" smtClean="0"/>
              <a:t>Libris</a:t>
            </a:r>
            <a:r>
              <a:rPr lang="en-US" dirty="0" smtClean="0"/>
              <a:t> Product Family (Primo, </a:t>
            </a:r>
            <a:r>
              <a:rPr lang="en-US" dirty="0" err="1" smtClean="0"/>
              <a:t>Metalib</a:t>
            </a:r>
            <a:r>
              <a:rPr lang="en-US" dirty="0" smtClean="0"/>
              <a:t>, SFX)</a:t>
            </a:r>
          </a:p>
          <a:p>
            <a:r>
              <a:rPr lang="en-US" dirty="0" smtClean="0"/>
              <a:t>Unified Resource Management Focus (electronic, print, digital)</a:t>
            </a:r>
          </a:p>
          <a:p>
            <a:r>
              <a:rPr lang="en-US" dirty="0" smtClean="0"/>
              <a:t>Alma Community Zone, SaaS</a:t>
            </a:r>
            <a:endParaRPr lang="en-US" dirty="0"/>
          </a:p>
        </p:txBody>
      </p:sp>
      <p:pic>
        <p:nvPicPr>
          <p:cNvPr id="4098" name="Picture 2" descr="https://encrypted-tbn3.gstatic.com/images?q=tbn:ANd9GcT_sOpf6_T2SRNCULVEOObKrA5q615YSQops_r8wPAHmiHZ2b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22" y="1828800"/>
            <a:ext cx="1752600" cy="11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xlibrisgroup.com/files/Products/Alma/AlmaGraph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5394802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8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 Scale LMS Evaluation Project Management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125112" cy="4051437"/>
          </a:xfrm>
        </p:spPr>
        <p:txBody>
          <a:bodyPr>
            <a:normAutofit/>
          </a:bodyPr>
          <a:lstStyle/>
          <a:p>
            <a:r>
              <a:rPr lang="en-US" dirty="0" smtClean="0"/>
              <a:t> Environmental Scan of Existing Systems</a:t>
            </a:r>
          </a:p>
          <a:p>
            <a:r>
              <a:rPr lang="en-US" dirty="0" smtClean="0"/>
              <a:t>Convene Committee of Various Library Stakeholders</a:t>
            </a:r>
          </a:p>
          <a:p>
            <a:r>
              <a:rPr lang="en-US" dirty="0" smtClean="0"/>
              <a:t>Evaluate Systems at Hand</a:t>
            </a:r>
          </a:p>
          <a:p>
            <a:r>
              <a:rPr lang="en-US" dirty="0" smtClean="0"/>
              <a:t>Create Evaluation Matrix from Factors Identified</a:t>
            </a:r>
          </a:p>
          <a:p>
            <a:r>
              <a:rPr lang="en-US" dirty="0" smtClean="0"/>
              <a:t>Meet with Major Vendors/Presentations</a:t>
            </a:r>
          </a:p>
          <a:p>
            <a:r>
              <a:rPr lang="en-US" dirty="0" smtClean="0"/>
              <a:t>Peer Review/Benchmark ARL Colleagues</a:t>
            </a:r>
          </a:p>
          <a:p>
            <a:r>
              <a:rPr lang="en-US" dirty="0" smtClean="0"/>
              <a:t>Local </a:t>
            </a:r>
            <a:r>
              <a:rPr lang="en-US" dirty="0" err="1" smtClean="0"/>
              <a:t>Consortial</a:t>
            </a:r>
            <a:r>
              <a:rPr lang="en-US" dirty="0" smtClean="0"/>
              <a:t> Considerations</a:t>
            </a:r>
          </a:p>
          <a:p>
            <a:r>
              <a:rPr lang="en-US" dirty="0" smtClean="0"/>
              <a:t>Evaluate Outside Possibilities </a:t>
            </a:r>
            <a:br>
              <a:rPr lang="en-US" dirty="0" smtClean="0"/>
            </a:br>
            <a:r>
              <a:rPr lang="en-US" dirty="0" smtClean="0"/>
              <a:t>(Open Source </a:t>
            </a:r>
            <a:r>
              <a:rPr lang="en-US" dirty="0" err="1" smtClean="0"/>
              <a:t>etc</a:t>
            </a:r>
            <a:r>
              <a:rPr lang="en-US" dirty="0" smtClean="0"/>
              <a:t>/Other Contenders)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22" y="3089476"/>
            <a:ext cx="1905000" cy="159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44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543800" cy="9244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Quantitative and Qualitative Analysis Factors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77561"/>
            <a:ext cx="5029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Assign System Factors &amp; Factor Weights</a:t>
            </a:r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A= </a:t>
            </a:r>
            <a:r>
              <a:rPr lang="en-US" dirty="0" smtClean="0"/>
              <a:t>Reliability (.8)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 = Response Time (.8)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 = Scalability (.8)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 = </a:t>
            </a:r>
            <a:r>
              <a:rPr lang="en-US" dirty="0" err="1" smtClean="0"/>
              <a:t>Interoperatiblity</a:t>
            </a:r>
            <a:r>
              <a:rPr lang="en-US" dirty="0" smtClean="0"/>
              <a:t> (.7)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 = Security (.8)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 = Cost (.6)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G= Human Resources (.7)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 = Analytics (.9)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= Customization (.5)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 </a:t>
            </a:r>
            <a:r>
              <a:rPr lang="en-US" dirty="0" smtClean="0"/>
              <a:t>= Peer </a:t>
            </a:r>
            <a:r>
              <a:rPr lang="en-US" dirty="0" smtClean="0"/>
              <a:t>Group (.8)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24960" y="259080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Develop Weighting Formula</a:t>
            </a:r>
            <a:endParaRPr lang="en-US" b="1" dirty="0"/>
          </a:p>
          <a:p>
            <a:r>
              <a:rPr lang="en-US" sz="1600" b="1" i="1" dirty="0" smtClean="0"/>
              <a:t>A(.</a:t>
            </a:r>
            <a:r>
              <a:rPr lang="en-US" sz="1600" b="1" i="1" dirty="0"/>
              <a:t>8) + B(.8)  + </a:t>
            </a:r>
            <a:r>
              <a:rPr lang="en-US" sz="1600" b="1" i="1" dirty="0" smtClean="0"/>
              <a:t>C(.</a:t>
            </a:r>
            <a:r>
              <a:rPr lang="en-US" sz="1600" b="1" i="1" dirty="0"/>
              <a:t>8) . . .J(.8) </a:t>
            </a:r>
            <a:r>
              <a:rPr lang="en-US" sz="1600" b="1" dirty="0"/>
              <a:t>= Total</a:t>
            </a:r>
          </a:p>
        </p:txBody>
      </p:sp>
      <p:pic>
        <p:nvPicPr>
          <p:cNvPr id="11266" name="Picture 2" descr="https://encrypted-tbn0.gstatic.com/images?q=tbn:ANd9GcSbXqxD9NvtPV5tuRyTo7H9GeN8C405DGNlnbv9FgGTmJ4FFn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0448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Evaluation/Peer Discussion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389122"/>
              </p:ext>
            </p:extLst>
          </p:nvPr>
        </p:nvGraphicFramePr>
        <p:xfrm>
          <a:off x="1219200" y="1828800"/>
          <a:ext cx="6553199" cy="3581395"/>
        </p:xfrm>
        <a:graphic>
          <a:graphicData uri="http://schemas.openxmlformats.org/drawingml/2006/table">
            <a:tbl>
              <a:tblPr/>
              <a:tblGrid>
                <a:gridCol w="2086708"/>
                <a:gridCol w="703384"/>
                <a:gridCol w="433753"/>
                <a:gridCol w="808893"/>
                <a:gridCol w="480647"/>
                <a:gridCol w="656492"/>
                <a:gridCol w="398584"/>
                <a:gridCol w="574431"/>
                <a:gridCol w="410307"/>
              </a:tblGrid>
              <a:tr h="23105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Web Scale Library Management Systems Factor Evaluation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21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Factor vs/ System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OCLC WorldShare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Serials Solutions Intota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 Libris Alma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A= Reliability (.8)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= Response Time (.8)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 = Scalability (.8)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 = Interoperatiblity (.7)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= Security (.8)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 = Cost (.6)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G= Human Resources (.7)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Analytics (.9)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= Customization (.5)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 Peer Group (.8)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068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Totals: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90800" y="5715000"/>
            <a:ext cx="368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Gather Committee Scorecards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5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812" y="381000"/>
            <a:ext cx="7689188" cy="924475"/>
          </a:xfrm>
        </p:spPr>
        <p:txBody>
          <a:bodyPr/>
          <a:lstStyle/>
          <a:p>
            <a:pPr algn="ctr"/>
            <a:r>
              <a:rPr lang="en-US" dirty="0" smtClean="0"/>
              <a:t>Discussions</a:t>
            </a:r>
            <a:r>
              <a:rPr lang="en-US" dirty="0" smtClean="0"/>
              <a:t>, Recommendations </a:t>
            </a:r>
            <a:br>
              <a:rPr lang="en-US" dirty="0" smtClean="0"/>
            </a:br>
            <a:r>
              <a:rPr lang="en-US" dirty="0" smtClean="0"/>
              <a:t>and Decisions</a:t>
            </a:r>
            <a:br>
              <a:rPr lang="en-US" dirty="0" smtClean="0"/>
            </a:br>
            <a:r>
              <a:rPr lang="en-US" sz="2400" dirty="0" smtClean="0"/>
              <a:t>(Analytic Tools </a:t>
            </a:r>
            <a:r>
              <a:rPr lang="en-US" sz="2400" dirty="0"/>
              <a:t>and </a:t>
            </a:r>
            <a:r>
              <a:rPr lang="en-US" sz="2400" dirty="0" smtClean="0"/>
              <a:t>Intuition)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74247"/>
            <a:ext cx="7125112" cy="4051437"/>
          </a:xfrm>
        </p:spPr>
        <p:txBody>
          <a:bodyPr/>
          <a:lstStyle/>
          <a:p>
            <a:r>
              <a:rPr lang="en-US" b="1" dirty="0" smtClean="0"/>
              <a:t>Aggregate </a:t>
            </a:r>
            <a:r>
              <a:rPr lang="en-US" b="1" dirty="0"/>
              <a:t>and Tabulate </a:t>
            </a:r>
            <a:r>
              <a:rPr lang="en-US" b="1" dirty="0" smtClean="0"/>
              <a:t>Results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900" b="1" dirty="0"/>
              <a:t>OCLC </a:t>
            </a:r>
            <a:r>
              <a:rPr lang="en-US" sz="900" dirty="0"/>
              <a:t>Committee </a:t>
            </a:r>
            <a:r>
              <a:rPr lang="en-US" sz="900" dirty="0" smtClean="0"/>
              <a:t>Member Score </a:t>
            </a:r>
            <a:r>
              <a:rPr lang="en-US" sz="900" dirty="0"/>
              <a:t>(1) + OCLC Committee Member (N). . .=  OCLC Total Committee Score/N 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b="1" dirty="0" err="1" smtClean="0"/>
              <a:t>Intota</a:t>
            </a:r>
            <a:r>
              <a:rPr lang="en-US" sz="900" b="1" dirty="0" smtClean="0"/>
              <a:t> </a:t>
            </a:r>
            <a:r>
              <a:rPr lang="en-US" sz="900" dirty="0" smtClean="0"/>
              <a:t>Committee </a:t>
            </a:r>
            <a:r>
              <a:rPr lang="en-US" sz="900" dirty="0"/>
              <a:t>Member (1) + </a:t>
            </a:r>
            <a:r>
              <a:rPr lang="en-US" sz="900" dirty="0" err="1" smtClean="0"/>
              <a:t>Intota</a:t>
            </a:r>
            <a:r>
              <a:rPr lang="en-US" sz="900" dirty="0" smtClean="0"/>
              <a:t> </a:t>
            </a:r>
            <a:r>
              <a:rPr lang="en-US" sz="900" dirty="0"/>
              <a:t>Committee Member (N). . .=  </a:t>
            </a:r>
            <a:r>
              <a:rPr lang="en-US" sz="900" dirty="0" err="1" smtClean="0"/>
              <a:t>Intota</a:t>
            </a:r>
            <a:r>
              <a:rPr lang="en-US" sz="900" dirty="0" smtClean="0"/>
              <a:t> Total </a:t>
            </a:r>
            <a:r>
              <a:rPr lang="en-US" sz="900" dirty="0"/>
              <a:t>Committee </a:t>
            </a:r>
            <a:r>
              <a:rPr lang="en-US" sz="900" dirty="0" smtClean="0"/>
              <a:t>Score/N</a:t>
            </a:r>
            <a:br>
              <a:rPr lang="en-US" sz="900" dirty="0" smtClean="0"/>
            </a:br>
            <a:r>
              <a:rPr lang="en-US" sz="900" b="1" dirty="0" smtClean="0"/>
              <a:t>Alma </a:t>
            </a:r>
            <a:r>
              <a:rPr lang="en-US" sz="900" dirty="0"/>
              <a:t>Committee Member (1) + </a:t>
            </a:r>
            <a:r>
              <a:rPr lang="en-US" sz="900" dirty="0" smtClean="0"/>
              <a:t>Alma </a:t>
            </a:r>
            <a:r>
              <a:rPr lang="en-US" sz="900" dirty="0"/>
              <a:t>Committee Member (N). . .=  </a:t>
            </a:r>
            <a:r>
              <a:rPr lang="en-US" sz="900" dirty="0" smtClean="0"/>
              <a:t>Alma </a:t>
            </a:r>
            <a:r>
              <a:rPr lang="en-US" sz="900" dirty="0"/>
              <a:t>Total Committee </a:t>
            </a:r>
            <a:r>
              <a:rPr lang="en-US" sz="900" dirty="0" smtClean="0"/>
              <a:t>Score/N</a:t>
            </a:r>
            <a:br>
              <a:rPr lang="en-US" sz="900" dirty="0" smtClean="0"/>
            </a:br>
            <a:r>
              <a:rPr lang="en-US" sz="1050" b="1" dirty="0" smtClean="0"/>
              <a:t>Analytic Metric Results . . .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 smtClean="0"/>
              <a:t/>
            </a:r>
            <a:br>
              <a:rPr lang="en-US" sz="1050" dirty="0" smtClean="0"/>
            </a:br>
            <a:endParaRPr lang="en-US" sz="1050" dirty="0"/>
          </a:p>
          <a:p>
            <a:r>
              <a:rPr lang="en-US" b="1" dirty="0" smtClean="0"/>
              <a:t>Intuitive Tools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74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encrypted-tbn1.gstatic.com/images?q=tbn:ANd9GcQ6F7R9Ch0_QLu6kJI6M0Wz1STFdOV5rgFV_t1ZsneG1K4r2MJT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1195538" cy="11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8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2209800"/>
            <a:ext cx="7125112" cy="405143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</a:t>
            </a:r>
            <a:r>
              <a:rPr lang="en-US" dirty="0"/>
              <a:t>?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400" dirty="0" smtClean="0"/>
              <a:t>Ray </a:t>
            </a:r>
            <a:r>
              <a:rPr lang="en-US" sz="1400" dirty="0" err="1" smtClean="0"/>
              <a:t>Uzwyshyn</a:t>
            </a:r>
            <a:r>
              <a:rPr lang="en-US" sz="1400" dirty="0" smtClean="0"/>
              <a:t>, Ph.D. MBA MLIS</a:t>
            </a:r>
            <a:br>
              <a:rPr lang="en-US" sz="1400" dirty="0" smtClean="0"/>
            </a:br>
            <a:r>
              <a:rPr lang="en-US" sz="1400" dirty="0" smtClean="0">
                <a:hlinkClick r:id="rId2"/>
              </a:rPr>
              <a:t>http://rayuzwyshyn.net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 ruzwyshyn@gmail.com</a:t>
            </a:r>
            <a:endParaRPr lang="en-US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58" y="2057400"/>
            <a:ext cx="2027199" cy="149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528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Bibliography/Web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Penn State </a:t>
            </a:r>
            <a:r>
              <a:rPr lang="en-US" dirty="0" smtClean="0"/>
              <a:t>Evaluation</a:t>
            </a:r>
          </a:p>
          <a:p>
            <a:pPr marL="0" indent="0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://www.libraries.psu.edu/psul/groups/webscale/overview.html</a:t>
            </a:r>
            <a:endParaRPr lang="en-US" dirty="0"/>
          </a:p>
          <a:p>
            <a:r>
              <a:rPr lang="en-US" dirty="0" smtClean="0"/>
              <a:t>Library Web Scale: Definitions (Marshall Breeding)</a:t>
            </a:r>
          </a:p>
          <a:p>
            <a:pPr marL="0" indent="0">
              <a:buNone/>
            </a:pPr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www.librarytechnology.org/ltg-displaytext.pl?RC=16577</a:t>
            </a:r>
            <a:endParaRPr lang="en-US" dirty="0"/>
          </a:p>
          <a:p>
            <a:r>
              <a:rPr lang="en-US" dirty="0"/>
              <a:t>OCLC </a:t>
            </a:r>
            <a:r>
              <a:rPr lang="en-US" dirty="0" err="1"/>
              <a:t>WorldShare</a:t>
            </a: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4"/>
              </a:rPr>
              <a:t>http://oclc.org/worldshare-platform.en.html</a:t>
            </a:r>
            <a:endParaRPr lang="en-US" dirty="0"/>
          </a:p>
          <a:p>
            <a:r>
              <a:rPr lang="en-US" dirty="0"/>
              <a:t>Serials Solutions </a:t>
            </a:r>
            <a:r>
              <a:rPr lang="en-US" dirty="0" err="1"/>
              <a:t>Intota</a:t>
            </a: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5"/>
              </a:rPr>
              <a:t>http://www.serialssolutions.com/en/services/intota</a:t>
            </a:r>
            <a:endParaRPr lang="en-US" dirty="0"/>
          </a:p>
          <a:p>
            <a:r>
              <a:rPr lang="en-US" dirty="0" err="1"/>
              <a:t>Intota</a:t>
            </a:r>
            <a:r>
              <a:rPr lang="en-US" dirty="0"/>
              <a:t> </a:t>
            </a:r>
            <a:r>
              <a:rPr lang="en-US" dirty="0" smtClean="0"/>
              <a:t>Assessment</a:t>
            </a:r>
          </a:p>
          <a:p>
            <a:pPr marL="0" indent="0">
              <a:buNone/>
            </a:pPr>
            <a:r>
              <a:rPr lang="en-US" u="sng" dirty="0" smtClean="0">
                <a:hlinkClick r:id="rId6"/>
              </a:rPr>
              <a:t>http</a:t>
            </a:r>
            <a:r>
              <a:rPr lang="en-US" u="sng" dirty="0">
                <a:hlinkClick r:id="rId6"/>
              </a:rPr>
              <a:t>://www.serialssolutions.com/en/services/intota/assessment</a:t>
            </a:r>
            <a:endParaRPr lang="en-US" dirty="0"/>
          </a:p>
          <a:p>
            <a:r>
              <a:rPr lang="en-US" dirty="0" smtClean="0"/>
              <a:t>ALMA</a:t>
            </a:r>
          </a:p>
          <a:p>
            <a:pPr marL="0" indent="0">
              <a:buNone/>
            </a:pPr>
            <a:r>
              <a:rPr lang="en-US" u="sng" dirty="0" smtClean="0">
                <a:hlinkClick r:id="rId7"/>
              </a:rPr>
              <a:t>http</a:t>
            </a:r>
            <a:r>
              <a:rPr lang="en-US" u="sng" dirty="0">
                <a:hlinkClick r:id="rId7"/>
              </a:rPr>
              <a:t>://www.exlibrisgroup.com/category/AlmaOverview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9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207" y="533400"/>
            <a:ext cx="7125113" cy="92447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What is a Web Scale Library Management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60" y="1914128"/>
            <a:ext cx="4876800" cy="33345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Term Originated with OCLC</a:t>
            </a:r>
          </a:p>
          <a:p>
            <a:r>
              <a:rPr lang="en-US" dirty="0"/>
              <a:t> Next Generation Enterprise Online Library Management System</a:t>
            </a:r>
          </a:p>
          <a:p>
            <a:r>
              <a:rPr lang="en-US" dirty="0" smtClean="0"/>
              <a:t>Software as a Service (SaaS), Cloud Computing</a:t>
            </a:r>
          </a:p>
          <a:p>
            <a:r>
              <a:rPr lang="en-US" dirty="0" smtClean="0"/>
              <a:t>Amalgam </a:t>
            </a:r>
            <a:r>
              <a:rPr lang="en-US" dirty="0" smtClean="0"/>
              <a:t>of Online Platform Integration, Web 2.0, industry  ideas (Google, Facebook, Apple and Amazon)</a:t>
            </a:r>
          </a:p>
          <a:p>
            <a:r>
              <a:rPr lang="en-US" dirty="0" smtClean="0"/>
              <a:t>Several Current Competing Systems Available: Both Open Source (</a:t>
            </a:r>
            <a:r>
              <a:rPr lang="en-US" dirty="0" err="1" smtClean="0"/>
              <a:t>Koha</a:t>
            </a:r>
            <a:r>
              <a:rPr lang="en-US" dirty="0" smtClean="0"/>
              <a:t>, Evergreen) and Proprietary (OCLC </a:t>
            </a:r>
            <a:r>
              <a:rPr lang="en-US" dirty="0" err="1" smtClean="0"/>
              <a:t>Worldshare</a:t>
            </a:r>
            <a:r>
              <a:rPr lang="en-US" dirty="0" smtClean="0"/>
              <a:t>, Serial Solutions </a:t>
            </a:r>
            <a:r>
              <a:rPr lang="en-US" dirty="0" err="1" smtClean="0"/>
              <a:t>Intota</a:t>
            </a:r>
            <a:r>
              <a:rPr lang="en-US" dirty="0" smtClean="0"/>
              <a:t>, Ex </a:t>
            </a:r>
            <a:r>
              <a:rPr lang="en-US" dirty="0" err="1" smtClean="0"/>
              <a:t>Libris</a:t>
            </a:r>
            <a:r>
              <a:rPr lang="en-US" dirty="0" smtClean="0"/>
              <a:t> ALMA)</a:t>
            </a:r>
          </a:p>
        </p:txBody>
      </p:sp>
      <p:pic>
        <p:nvPicPr>
          <p:cNvPr id="4" name="Picture 2" descr="http://www.serialssolutions.com/images/logo_into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95" y="3454336"/>
            <a:ext cx="256032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T_sOpf6_T2SRNCULVEOObKrA5q615YSQops_r8wPAHmiHZ2b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95" y="4688518"/>
            <a:ext cx="1944691" cy="12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hQGEBEUEhIVFRUQGR0YFhcXGB0YGhwZFhYYFR0VHhgaHSYfFx4jGh0XHy8gIycpLi0sHSAyNTAqNSY3LCkBCQoKDgwOGg8PGiolHSQsKSwvLCo1LCwsNSkpLC0sLyw1LDUpLSksKzYuNS0pMDUpKiktNCkpKiwvLC0sKjIsNv/AABEIAGEBWwMBIgACEQEDEQH/xAAcAAEAAwADAQEAAAAAAAAAAAAABQYHAgMEAQj/xABJEAABAwIEAwQFBwgGCwAAAAABAAIDBBEFBhIhBzFhE0FRcSIygZGhFBYjQmJyoggVUoKSsbLBNDVzg+HwMzZDRFNjk7O0wtH/xAAbAQEAAgMBAQAAAAAAAAAAAAAAAQUCAwQGB//EAC8RAQACAQIDBQYHAQAAAAAAAAABAgMEERIhMQUTYZGhMkFRcYGxFCIjwdHh8Qb/2gAMAwEAAhEDEQA/ANxREQEREBEXTV1baFhe69m/otLiega0EuPQBB3Is7xzN+KV120GGysb3STBoceojc4Bvtv5BUPGW4667phWgf8ALJsP+idluri36zDXOTb3P0Ai/LPzjq4D/SqkEdxmk29hctByPX41WgSdsBT8y+qF2EdOT3eYNuqyvh4Y3mYRXJxTtENlRRNPmWCVwYZQXeIBDSehPLfqpZclMlL+zMT8nRfHentRMfMREWbAREQEREBERAREQEREBERAREQEREBERAREQEREBERAREQEREBERAREQEREHkxTE2YRE6WQ2a33k9zR1JWcYhxFqasns9MTeg1H9o/yAXLiFjZr6jsWn0INj1eeZ9g296qirs+eeLas8lXqNRabcNZ5JGXMVTPzqJf2iP3WXOlzJVQEaJ5STyBJdfpY3uotXLLuF/mWNtQ9uqeb+jx2uQD/ALQj93+O3PFp6zPKGGnx5c+SKUmd0q+ngmbA7E4YXz3Dm/R3c0dxfbn5cui8OZu1bLaR2pp3jts3T0C+VWEujvJVzxw697yOGo+Q/kvY2so66hdeqL46RwvIGO9HVybYi5G/d0WvL3+qpNbRMRHTefvHq9pp8WPSzW1d7e6Z238p2+PLxVtWnK2YzGRDKbg7Mce4/ok+HgoWCGkxE2groi48myXjJ6DVzXGvwiXDP9Iwgdzhu0+0KupXUaS3ebcvOPRY5e61Fe7tynx5T6tOXCWUQNc5xsGgknoBclReWMT/ADnANR9Nnou6+B9o/mvbilMayCVg5vY5o8yCAvVY8kZKRevSXlcmOcd5pbrCvfO6Z7HTtpgadptcvs8gG2qy9mIZp0iBtOztZKkamNJsA3xPx9xVfhxplNhz6ZwcJxdmjSb3Lua+x0rstS0U0rToEeh5AvpcdWx94+K2NacrceqMKpnyTQsDmvDQA8kEH63LZSWI4y3C6ftnjuFgO8u5NCr2a8Yjxiik7JxcGSMBNiOZvtcbrqxuuZmKj0QanOg0vcNJGwGk28fH2IJzCcQqqxzTLAxkbxcEPu4eAI6+xTShcJzTBiPZMa463D1dJ2IG4JtZTSAiIgIiICIiAiIgIiICIiAiIgIiICIiAiIgIiICIiAiIgLrqJhTsc48mAk+wXXYvDjn9FqP7J/8DlEztCJnaN2KzTGoc5zubyXHzJuVwRFSPPpzJ+CfnupaHC8cfpP6gHZvtPwuvfnbiEMOlkio7GQei+Y2Om23Zx923efG/s4txE5Vwd8rdpqx5Yw94G4v7AHHzKzFdPsViI69Xuf+e7NrbH32SOU+74/1+7sqal9Y4vkc57jzc4kn3lW+lb+asBnc7nXTBrB4tZa5/C/4KDyxlx+ZpxG3Zo3kf3MZ3nz8AvdnjHmYnKyGDanpG9nFbkeQc/rew36X70ryibS9Pm2yZK4a+6YtPhEdI+s+kK0p/L2dajL50h3aRH1opPSaR0v6vs9xUAiwiZjo68mKmSvDeN4btkuqgxPVNSusx4AkiPrRvG4HUWv/AJ2FqWT8HcGkdLJU3LY2jswOQe42J27w0fE9CtYXfp6xFOUbPC9pUjHqJrFt+n+eKt4dnalxSukpGavlEWrUHMt6mxs7v538lYpLWN7W778ljeYG/NrNVNLybVFl/wC9BgP4gCtGz/if5owysk7xG5rfvSfRj4m/sW9XvPlfP9HmyR0VMXFzG6yHM0i1wLjx3IViqZm0LHvds2Npc49Ggk/AL898MtWXsVoC7ZtbGbfdk1tb+Nllr3FTEvzZhNWb2MjRGP7whh/CSiUhlXNNPm1kklMHaWO0uLmafSsHW67Ee9TipHCSiGD4PC55De11TOLjYAOJsSTyAYGroruNuHUby0Pkkt9Zkd2+wki/nZEL8iicu5pp80xl9NKHhuzhyc0nuc07j9x7rryTZ8pIKw0jpdMrQXP1NLWNDW6zd7rD1d7i4QTtTKYGOcBqLQSB42F7e1Vjh9nsZ6imeIey7J4aBq1XDmhwN7CxvcW6LlgfESlzPUPp6YyPLGlxfosywIF7k35nwVK/J5/0NZ96L+B6DXlE5qxs5do56gMDzC3VpJ0g7gWvY25+C6sy5zpcpNBqZQ0u9VgBc827w0d3U2HVUzNHEeizXhldHBN9J2ZIY8FjiA5vK+zvIG6C6ZOzH866OKp7Ps+01ejfVbS4t52F+XgonM3FSiyxIYnvdJI3ZzIhq0nwJuAD0vdQ+Ra52GZaMsfrxRTvb5tdIQfYd1DcC8Hp69lTPIGyVDZNPp+kWsLWu1797nF9z9lEp+g44UFW8Nf2sN+97Lj26SSPcrTjOZG4fQy1cOmdsbNbdLhZwHg4X6+5dmL5WpcdjLJ4I3g8jpAcOocN2nyKisy4VHgeC1UMLdMcVNIGj9Q7k95JuSUQ9eR80fPCjZUFgjLnPaWA6raHlvMgXuLHl3qfWV8Ms1U2VsGjdUzNj1Sy6RuXOs/uaLk+fJWfL/FGgzJKIopS2R3qtkaWaj4A8iel7oLai8uJYpFg8ZknkZGxvNzyAPLqegVKqeN+G079IfK/7TYzb8RB+CC/oo7AcwwZlhEtPIHsvY8wQR9UtO4Kh6biZQVPyn6fS2kt2jntc0buLbNBGpx1C1rXQWlFX8r53p82smfDrDICA50jdA3Bdsb9wFze3MKDr+NWHUUhYJHyW2Lo2Xb7yRcdRcIL4irjMVizlBHJRy62skBdpe6Nw2N2OGxB5bHzTKGHVeH6/lcvaXZG1vpX3YHtc7oXDQ49SUFjREQEREBERAXXPCKhrmnk4EHyIsuxEGEVEBpXuY7mwlp82my61oOcMrQNkdUS1TKdshAOuwbrt4kjcgclVpBhdHvJiWvpEwuv7QCB7VW/hMsz+WFPbTXidnVxFf2VNhjPqiEu6Xdo/wA+1ReAZGmxdvayEU9O3d00mwt9kG2rz2HVX2vxmB+GQ1lLTtqBTXYwzD0mNB0l5A6tb4beCzPHc0VGYnXnkJA5MHosHk0fvNz1WeSsUt+byfROyr5b6WuPFtERymevjyj+fJM49mmKjhNHh7S2E7Syn15T58w0/wCGw2NRRFptabLzDhrirtX6zPWZ+MilstZdfmWYRt9FrfSkkPJjBzcevgF35dyjLj933EUDN3zv2YAOdifWPw8SF8zRm2NkJocOBEBNpZfrzu5eem/d3+AGx6dPprZZ8FV2n2rTS1mlJ3v9mh5IxNuN1r2UotRYdH2cf25JDvKfHZrred/rLQVV+HOWPmtQsY8Wlk+kl6OcB6P6rQB7CrQu6+2+1ejxcTM87dZZNx7oDHHRVTNnQvLCR9oB7T7HMP7S58ZsfFVhNIG/765j/wBVrO0/iLQrTxVwv864TVC1zE0Sj+7Icfw6lkeGVnzsnwCmvqFOLPH3ZnOd7442e9Ysk5xOwg5UjwWdgs6la2M/ei0Sj4iRS3HLE/ldLQwxm/yqTWLd7WtAb7zI1TvGbDPzhhMpA3gc2QeQOk/BxWeYDW/PHEsDjO4pIWF457xF0n/rEEFl4x1hy9hlHRxmwksxxHeyBjdva4tKvGWsnU+B0scQhjJ0jtC5oJc4j0iSRc3N9u5UX8oGhL4aKYDaJ72E+HaBrh8WLTcGxFuK08MzSCJWNcCPtAE/G4QY/WU44e5kgEHoQ1egFg9XTM4xkeQkGoeC686ZfbmLMzIHOLWztZrI52bEXEDwJDQF35+Ax3MlDDHuYuxa+29tMrp3e5hXuxL/AFup/uD/ALD0Gi4PlWly4HfJqdkRcLOLR6TgOWpx3d7Ss2/J9eIoK0nkDGT5BjytffyKx3gFF29NXt5auzHvjeEHn4a4c3iFiNZW1be0EZboY7doLy4sFuRDGN5crm6t/FLK9LJhtTJ8njbJC3Ux7WhrgQ4DmOYt3FVngLOKGSupn+jK0sOk8/o9bH+4296u3FKobDhFZqcBqYGi55uLm2A8Sg8nCOEVGCwNcAWu7QEHkQZHgj3KoYnwerMvzumwuosPqtLyx4B+pq9V4+9bqrfwjmbBgtO5zg1re0LiTYACV5JJ7gFdI5RMA5pBDtwQbgjxB70QxmDiriWUZGx4lS6gfrFvZvI7y1zfo3+z3q/ZjxiPH8Eqp4Xao5aeQg8j6pBBHcQbghdXFjsThNT22nkOzvz7S406e+/Pl3X7lT8kQviyvXl99LxO6P7vZtafxh6JcOD2QabFaf5XUNEzi9zWMfuxoYbX08nEm532HnuujjVgkOBy0M9PGyJ7nODtADQSwsc11h3jff8A+K2cEf6pZ/ay/wAagvygPUoPvv8A3MQaDmbKlNmtkbapt2wv1gh2nlsRqG4aRsbW8woGfHsEwVhgL6MN9Usa0PHkdDT8VXON+MSF9JRteWR1F3SEG2r0wwA/ZG5I79vBXfCuH9BgsQa2liOkbvkaHONubi53v8AiFC4GSNbVYm2I/RagWeGkSSBh339WyhMm5ThzVjde2cExwPkeWDYOJmLQCR3bk9VOcDrSVeKObp0lw0gcrGSQi3S38lx4U/13i36//kIl6OMT48p0EVJSRshZVyOMgjGkFrGtuNvE6L9ApzK9XhGCUcUPymhJ0DtC6SIlzyPSLrnfe6hPygaB0kFHMBdsb3Md07RoIP4Le1WHAsh4VjFNBMylicJWNde7udtx63MG4KCl5KqosGzHLDRyNdTVIcB2bg5nqdqACCR6J1DpuFtir2GZGoMGmbJDTxslZctIJuAQWk2J8CQrCiBERAREQEREBERB48YwmPHYJIZm6mSCxHf0IPcQdwV+dc6ZImydNpeC6Jx+jlA2cPA/ou6e5fpZdFdQx4lG6OVjXseLOa4XBW3Hkmk+DC9Isxjg5mkUrpaKTSW1F3RB/q9ppsYz0cAPcfFfa7AaDEZXtjqhRTNcQ+nqRYNd3hr72I8LE7WUtmDgiNXaUE3ZkG4jkJsCDcaZB6Td/EHzXZieRKjOUNqqIQ1sDbCcFrop2jYB+k3a7qR7xsMstMWWd5bdNqtRpZ/Tnb7Sr5yNDDvJilE1o7w/UfdcLrdX4TlzdvaV8o5Ajs4b9b7u/EFXpuHmIU7yz5HKSDa7W3aeocNiFMYVwbr8QI7RrIG+L3An9ll/cSFFdJgpzmXRl7X1mWOHi2+XJC5lzrU5pIbI4Mib6kMY0xjw2+sep9lloPC3hm6mcyrq22cN4Yncwf8AiOHcfAd3NWfKXC2lyuRIR20w5PeNmn7LOTfPc9VclnfLG3DTor60nfisIiLmbnVU07atj2OF2vBa4eIcLEe5Z3kfhAco1jah1QJdDXNa0M07uFtV9R7r+9aSiDx4zhoxinmhcbCZjmE87amkX9nNUnIHCn5l1Lp3ziUlhY0Bmm1yCTfUe4WWhIg8ON4LFmGCSCdupkgse4jvDge4g7grOYOFWIYJqjosVdHCb2a4OBF/IkA9RZaoiCl5G4aR5Re+aSQz1MlwZHCwF9zpBJNyeZJJ/nzqshGoxmPEe2AEbQOz07m0bmetfrfkriiARdZ9kvhrPkuse+KrDqV97xFp1HYhlze12359/gtBRBQM2cKG4zU/KqWodS1B3c5oNi61tWxBa7xIO6i38GpsVDjXYlLUODSIr6i1riNnHU8kgeAtdamiCoYDw/FBhb8PnlMjHl/pR3jNnu125n61+exHcq1FwlrcENqHFXxx/oODh8GnSfctURBl0XB+fGJWvxPEH1DWHZjdQ9mpx9G/QX6q94pgDauhlpIrRNfEYmWGzQW6Rt32UsiCvZFyscnUYpzIJCHudqDdPrm9rXK8HEPIRzyKcNmEXYOcd26r6gBbmLclcEQVPP3D6PPMbAXmOWG+iQC+zubXDvBIB57WVfZw5xKvYIKrFi6n5ObG2z3NH1S47kEeJK0xEFDynwzOUMQlmhnIppGWEXN19tnE8wDcgix39/oyjw+dlmurKozh4qtVmhltOqTtOdzfwV0RB4sYwiLHoJIZm6o5BYj4gg9xBsQVm0PCStwJzhQYo6KJxvpcHDn3kNOknrYLVkQU3J3D52XZ31M9XLU1EjdBc4kN03BtYkk8ha528FckRAREQEREBERAREQEREBERB8svqIgIiICIiAiIgIiICIiAiIgIiICIiAiIgIiICIiAiIgIiICIiA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82" y="2057400"/>
            <a:ext cx="3305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1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25113" cy="924475"/>
          </a:xfrm>
        </p:spPr>
        <p:txBody>
          <a:bodyPr>
            <a:normAutofit/>
          </a:bodyPr>
          <a:lstStyle/>
          <a:p>
            <a:r>
              <a:rPr lang="en-US" dirty="0" smtClean="0"/>
              <a:t>LMS Web-Scale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125112" cy="4051437"/>
          </a:xfrm>
        </p:spPr>
        <p:txBody>
          <a:bodyPr/>
          <a:lstStyle/>
          <a:p>
            <a:r>
              <a:rPr lang="en-US" b="1" dirty="0" smtClean="0"/>
              <a:t>Reduces Cost</a:t>
            </a:r>
            <a:r>
              <a:rPr lang="en-US" dirty="0" smtClean="0"/>
              <a:t>: Eliminates need for hosting multiple servers and equipment (hardware/software upgrades)</a:t>
            </a:r>
          </a:p>
          <a:p>
            <a:r>
              <a:rPr lang="en-US" b="1" dirty="0" smtClean="0"/>
              <a:t>Institutional IT Refocus</a:t>
            </a:r>
            <a:r>
              <a:rPr lang="en-US" dirty="0" smtClean="0"/>
              <a:t>: allows Human resources refocus on other possibilities/challenges</a:t>
            </a:r>
          </a:p>
          <a:p>
            <a:r>
              <a:rPr lang="en-US" b="1" dirty="0" smtClean="0"/>
              <a:t>Better Analytics: </a:t>
            </a:r>
            <a:r>
              <a:rPr lang="en-US" dirty="0" smtClean="0"/>
              <a:t>User Trends, Click </a:t>
            </a:r>
            <a:r>
              <a:rPr lang="en-US" dirty="0" err="1" smtClean="0"/>
              <a:t>Streams,Library</a:t>
            </a:r>
            <a:r>
              <a:rPr lang="en-US" dirty="0" smtClean="0"/>
              <a:t> Database Usage. Insight, Business Intelligence (BI)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92" y="137160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57800"/>
            <a:ext cx="1981200" cy="148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0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370"/>
            <a:ext cx="8229600" cy="1027536"/>
          </a:xfrm>
        </p:spPr>
        <p:txBody>
          <a:bodyPr/>
          <a:lstStyle/>
          <a:p>
            <a:pPr algn="ctr"/>
            <a:r>
              <a:rPr lang="en-US" dirty="0" smtClean="0"/>
              <a:t>Web Scale LMS General Characteristics </a:t>
            </a:r>
            <a:br>
              <a:rPr lang="en-US" dirty="0" smtClean="0"/>
            </a:br>
            <a:r>
              <a:rPr lang="en-US" dirty="0" smtClean="0"/>
              <a:t>and Evaluation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153400" cy="2667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Consolidates</a:t>
            </a:r>
            <a:r>
              <a:rPr lang="en-US" dirty="0" smtClean="0"/>
              <a:t>: Disparate Library Systems (Electronic, Digital and Print Resource Systems)</a:t>
            </a:r>
          </a:p>
          <a:p>
            <a:r>
              <a:rPr lang="en-US" b="1" dirty="0" smtClean="0"/>
              <a:t>Optimizes </a:t>
            </a:r>
            <a:r>
              <a:rPr lang="en-US" b="1" dirty="0" smtClean="0"/>
              <a:t>Workflows: </a:t>
            </a:r>
            <a:r>
              <a:rPr lang="en-US" dirty="0" smtClean="0"/>
              <a:t>through Shared Data, Collaborative Services, Cloud Based Infrastructure</a:t>
            </a:r>
          </a:p>
          <a:p>
            <a:r>
              <a:rPr lang="en-US" b="1" dirty="0" smtClean="0"/>
              <a:t>Extends Services</a:t>
            </a:r>
            <a:r>
              <a:rPr lang="en-US" dirty="0" smtClean="0"/>
              <a:t>: </a:t>
            </a:r>
            <a:r>
              <a:rPr lang="en-US" dirty="0" smtClean="0"/>
              <a:t>Redirect </a:t>
            </a:r>
            <a:r>
              <a:rPr lang="en-US" dirty="0" smtClean="0"/>
              <a:t>Library resources to focus on extending library services in support of students/faculty and teaching and research goals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www.exlibrisgroup.com/files/Products/Alma/AlmaGraph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52" y="1586695"/>
            <a:ext cx="4040623" cy="174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125113" cy="92447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Web-Scale Technical System Evaluation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37338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Transparency &amp; System Redundancy</a:t>
            </a:r>
            <a:r>
              <a:rPr lang="en-US" dirty="0"/>
              <a:t>:  Transaction level redirection, Quiet Failover (Backup Systems in Cloud) </a:t>
            </a:r>
            <a:endParaRPr lang="en-US" dirty="0" smtClean="0"/>
          </a:p>
          <a:p>
            <a:r>
              <a:rPr lang="en-US" b="1" dirty="0" smtClean="0"/>
              <a:t>Available &amp; Reliable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99.99% Online and Running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High Performativity</a:t>
            </a:r>
            <a:r>
              <a:rPr lang="en-US" dirty="0" smtClean="0"/>
              <a:t>: Fast Response time, </a:t>
            </a:r>
            <a:r>
              <a:rPr lang="en-US" dirty="0" smtClean="0"/>
              <a:t>Quick</a:t>
            </a:r>
            <a:r>
              <a:rPr lang="en-US" dirty="0" smtClean="0"/>
              <a:t> </a:t>
            </a:r>
            <a:r>
              <a:rPr lang="en-US" dirty="0" smtClean="0"/>
              <a:t>Search/</a:t>
            </a:r>
            <a:r>
              <a:rPr lang="en-US" dirty="0" err="1" smtClean="0"/>
              <a:t>Worklevel</a:t>
            </a:r>
            <a:endParaRPr lang="en-US" dirty="0"/>
          </a:p>
          <a:p>
            <a:r>
              <a:rPr lang="en-US" b="1" dirty="0" smtClean="0"/>
              <a:t>Scalable</a:t>
            </a:r>
            <a:r>
              <a:rPr lang="en-US" dirty="0" smtClean="0"/>
              <a:t>: As University </a:t>
            </a:r>
            <a:r>
              <a:rPr lang="en-US" dirty="0"/>
              <a:t>community population </a:t>
            </a:r>
            <a:r>
              <a:rPr lang="en-US" dirty="0" smtClean="0"/>
              <a:t>grows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http://1.bp.blogspot.com/-D8Ynf0JAcns/TgZBLSw6N4I/AAAAAAAAAig/dj0a5YZUc4s/s320/Database+Mirror+topology+with+witness+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86575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LMS Evaluation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7125112" cy="4051437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Interoperability</a:t>
            </a:r>
            <a:r>
              <a:rPr lang="en-US" dirty="0" smtClean="0"/>
              <a:t>: Integration with External Services (new API’s, other systems and software possibilities, Social Media, Mobile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Secure</a:t>
            </a:r>
            <a:r>
              <a:rPr lang="en-US" dirty="0" smtClean="0"/>
              <a:t>: identity management, data protection, personal and institutional privacy</a:t>
            </a:r>
          </a:p>
          <a:p>
            <a:r>
              <a:rPr lang="en-US" b="1" dirty="0" smtClean="0"/>
              <a:t>Usable</a:t>
            </a:r>
            <a:r>
              <a:rPr lang="en-US" dirty="0" smtClean="0"/>
              <a:t>: Usability, Human/Computer Interaction (HCI)</a:t>
            </a:r>
          </a:p>
          <a:p>
            <a:r>
              <a:rPr lang="en-US" b="1" dirty="0" smtClean="0"/>
              <a:t>Economical</a:t>
            </a:r>
            <a:r>
              <a:rPr lang="en-US" dirty="0" smtClean="0"/>
              <a:t>: Cost Benefits analysis compared to current system conglomeration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09" y="1600200"/>
            <a:ext cx="3276600" cy="153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7381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LMS Key Evaluation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869" y="2819400"/>
            <a:ext cx="6839157" cy="3529936"/>
          </a:xfrm>
        </p:spPr>
        <p:txBody>
          <a:bodyPr/>
          <a:lstStyle/>
          <a:p>
            <a:r>
              <a:rPr lang="en-US" b="1" dirty="0" smtClean="0"/>
              <a:t>Entirely Web Based Applications</a:t>
            </a:r>
            <a:r>
              <a:rPr lang="en-US" dirty="0" smtClean="0"/>
              <a:t>: </a:t>
            </a:r>
            <a:r>
              <a:rPr lang="en-US" dirty="0"/>
              <a:t>N</a:t>
            </a:r>
            <a:r>
              <a:rPr lang="en-US" dirty="0" smtClean="0"/>
              <a:t>o need to purchase hardware/software</a:t>
            </a:r>
          </a:p>
          <a:p>
            <a:r>
              <a:rPr lang="en-US" b="1" dirty="0"/>
              <a:t>Shared Data Possibility</a:t>
            </a:r>
            <a:r>
              <a:rPr lang="en-US" dirty="0"/>
              <a:t>: Silos between applications, databases eliminated (i.e. </a:t>
            </a:r>
            <a:r>
              <a:rPr lang="en-US" dirty="0" err="1" smtClean="0"/>
              <a:t>Worldshare</a:t>
            </a:r>
            <a:r>
              <a:rPr lang="en-US" dirty="0" smtClean="0"/>
              <a:t>/</a:t>
            </a:r>
            <a:r>
              <a:rPr lang="en-US" dirty="0" err="1" smtClean="0"/>
              <a:t>Worldcat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b="1" dirty="0" smtClean="0"/>
              <a:t>Existing System Integration</a:t>
            </a:r>
            <a:r>
              <a:rPr lang="en-US" dirty="0" smtClean="0"/>
              <a:t>: Ordering, Receiving, </a:t>
            </a:r>
            <a:r>
              <a:rPr lang="en-US" dirty="0" err="1" smtClean="0"/>
              <a:t>Dataloging</a:t>
            </a:r>
            <a:r>
              <a:rPr lang="en-US" dirty="0" smtClean="0"/>
              <a:t>, higher end digital library and other integration</a:t>
            </a:r>
            <a:endParaRPr lang="en-US" dirty="0"/>
          </a:p>
        </p:txBody>
      </p:sp>
      <p:sp>
        <p:nvSpPr>
          <p:cNvPr id="4" name="AutoShape 2" descr="data:image/jpeg;base64,/9j/4AAQSkZJRgABAQAAAQABAAD/2wCEAAkGBhISEBAPDxEQDw8PDw8QEBAQFRQPEBAQFBAVFBQQFBIXHCYfFxkjGRUSHy8hIyc1LCwsFR4xNTAqNSYrLCoBCQoKDgwOGQ8PGiwkHyQpLCwwLCkqLC8wLy8sLCwsLywvLzQuKSopKiwsLC8sLCopLCwsNCwsLCwsNCwpKTQpKf/AABEIAMkA+wMBIgACEQEDEQH/xAAcAAEAAgMBAQEAAAAAAAAAAAAABgcDBAUBAgj/xABAEAABAwICBwUGAwcCBwAAAAABAAIDBBEFIQYSEzFBUWEHIjJxgRRCUpGhsSNichYzc4KSouFjwQgVJDRTstH/xAAaAQEAAgMBAAAAAAAAAAAAAAAAAQQDBQYC/8QALxEAAgICAgEBBgUEAwAAAAAAAAECAwQREiExBRMiQVFhcRQykaHRseHw8RUjQv/aAAwDAQACEQMRAD8AvFERAEREAREQBERAEREAREQBERAEREAREQBERAEREAREQBERAEREAREQBERAEREAREQBERAEREAREQBERAEREAREQBERAEREAREQBERAEREAREQBERAEREAREQBERAEREAREQBERAF4XWzOQHEr1cjFJy52zHhb4up5KUtgyzY20GzAX9fCFibjh4x5dD/hYYaRZjRr1pEG9S4gyTIGzvhOR/wArZUcqYC3vDIjMEbwVHNJO0+amkEDKZjnajX7R7zquBuLhgHMEb+C9wplZLjAx2Wxrjyl4LGRVBF2y1QPfp6dzeTdow/MuP2Ur0e7U6WpcI5b0srjYCQgxuPISDj+oBZbMO6C21+hiry6ZvSZNERFULQREQBERAEREAREQBERAEREAREQBERAEREAREQBYpqlrPEbdN5PosVdV6gsPGd3QcytCOG93OPUk/e6lIg3P+ZX3NJ88lxqrG6aNx21RBG4kktc9usLn4d6r7SzTWSoe6Clc6OmaS0vb3Xz8yTvDOQ48eQjcVAtvT6a5Lc3r6GmyPVYVvUVsu2g0ko5DaOpgceWuAfqu1qghfnl9BbMZHopRofppLTPbFM50kBNrHMt6t5H7/VervTNLdb39GY6fWE3qxdfNfAtCtiyUC0x0UlqJKeSHU/DbM2QOJaS12oW6uWdnNO/mrEyeA5pu1wBaRuIIuCsEtKtZVY65KS8o3NlcbYOL8MpDEMCkiOrKwtJ3cQfIjIrlTUiuvF8IZMx0cgu13LJzTwc08HDgVU81M5ks1NLYy07w0kCwkY4a0coHDWbvHAgrf4uWr/da0zmszDli+/F7j/Q7ejHafNSQ7CaM1TG2ETi/UexvwXLTrDdblu3WtKsP7Y6V5Amimgv71hKweZb3v7VWFRScVp7NTZgUzbeu/oeqfUbElp7P0dhuLQ1DBJTyslYfeYb2PIjeD0K21+bsOxOalkE1NI6N4328Lh8Lm7nDoVd2hWmTK+EmwjqI7CaLkTue3m05+W7qdNlYcqfeXaN1i5kb+vDJGiIqJeCIiAIiIAiIgCIiAIiIAiIgCIsNTVNjF3eg4k8ggMyLjOrpHnLuN5Df6lfcdOeNz55r1ojZ8yvF3yPIa0XJc4gNa0cSTuCh+lenlO6nmpqVz3ySN2e0DdWMNJGvYmxN23GQ4rjafaQOlmdSxm0ELtVwG6SUbyeYByHkSos1i3eJgLSss++v5NBm+pNN11/bf8GSmiXSiYFz2OstmKZbg5i1N9m06ILVlplsskX2AoK6k4mam0uroWtZHN3GCzWOYxwtfdmL/VSnRztJbK4Q1jWxPdk2VtxGTycD4fO9lD3wrnVdOq1uJVau1380bXF9Stg0lLr5PwXbUxKo9LxbGXNHGgj1/wBQldq39CPmrB0ExUz0jQ83khOzdfeW+6foR6Lr1FIDkQCDwIuPkVooSeLd2t6OrnFZmPpPXJfp/op+pi7qj8zrFWnjmgUEocYtaklO58HdaT+eHwOHoD1VU4vRTUs/s9U0Bxzjlb+7mbfe2+48xw+V95Tm13PXhmj/AOLsx03vaModcLd0Yxt1HWRVAJ1A7VlHxQuIDx6bx1aFzY19SRXViyCnFpmGubrntH6Yab5r1RHR3TmkFJTCepiZKII2yNce8HNaGm/yv6rv0OPU02UFRDKfhY9rnf0g3XIzqnFvaZ1sLYSS00b6IixmQIiIAiIgCIiAIiIAiIgCjtdOXyu5NJaPTf8AVbGkGl1NRj8d/fIu2JnflcOerwHU2Cj9Dj7JoX1bQQ20rywm7m6t3Fptxt91mjVLjy10YnbDlx32bWL6VU9GAJSXykXbEyxeR8Rvk0ef1UZre1Sc/wDbQQR/xteYn+kst9VA56900j5pDrPkcXOPU8PIbvILIyRb+v06qMff7Zz2R6jc5e50jYeSSXHMkkk8yTcleLHtU2i2BptMyFfTHLEXrzXQjib8cq2Y5VymyrNFOmjBOo6oK16hq9ilSVygrRTTN/RrS0UW0/CMu0A97VAsSb7jfepXhfabTSuDJGuhceffH2B+V1W0zVz6mNVrcOq1uUl389/4je4ubbXFRjLr5aX+/wBy/X6rmhzSHNcLhwNwRzBUQ080YFZSSRADbM/EgccrSgbr8A4d0+YPBaPZXj7pDJSSEu1W7RhPQgH7/TqVPJqVc/dW8ezjvwdTj2+3r5Nfcpyj0CrAxu0dTsfbvXL5M/JoA+q8qNBa23dqaUnkY3tHzzVqy0S1pKJZ/wAdc/iePwVC74lL4jhGIU4Lpads0Y3vgJdYcyBmPVq1KHEY5SA0lknBrsjf8p4q6JICFCtMdA2VDXTU7RHVN73d7rZiM7O5O5O+fMWKs6W9TMFuBXJe50zJo32i1VK4Mmc6pp9xa83lYObHnM+Ry8lcOGYnHURMnhcHxyC7T9wRwIORC/NuCVhmY5kn72I2dfIkbgSOeRBU30A0sbRPljnL/Z5BrANBcWyggXA6t3/pC95eJGyHtKl3/X+5UxcyVVnsbn/n8FyoolT9qFA42MkkfV8bwPmL2Umoq6OZgkhkZKw7nMcHt8rjitNOqcPzJo3cLYT/ACtMzoiLGZAiIgCIiAKL6faX+wwDUsaiYlsIOYbbxSkcQLjLiSOqlCpHtZqi7Eiw+GKCJrR+q7yfm76K3h1K21KXjyVcu11VNryRwPfK90krnSSPOs57jdzjzJUgwWrMQezxRStLJGcwWlusORsVxaELswtyXU+zjKPFro4q3JnXPlF9kSlaY3ljt7TbzHA+q9FSpDiuDtmAz1JG+F9ri3wuHEKNVGAVbb6rYpLcWutf+V1lMm18C3TdVcveaT+vRl9qXrapcYieO+3je1vxauTfUcF9tqRvBHzXmM0y48ZfDv7HZFSvfaFx21oJsCCVk9oXpPfgxvG0dUVCzRTriidZo6lSY5Y/RIoqhfZnXDZWLJHXg7iDbkoKbxn5Oo+RaVS5YzVrFGHyvZFE0vkkcGsY3NznHgAjaXbMlVL2TbscpS6tnlt3Y6YtJ4az5G2Hya/5K33sUf0N0abQUwiydM+z53j3pLeEflbuHqeK7MtTZcrl2q21yXg6/Gq9lWovyeOiC+XUgIWNtSs4nCrFg5VbSLjzRWUiq3grh1ZAuTYAXJJyAHNe4kMqrEaAR4vUhmTZYGzOA3azi2/zcHH1Ww6mutmbv1FRVHfMWtjByIhjGqy44Fxu71C9YurxoONUVLycN6jep5EnDwujny0K8wrGp6KUTU7iMxrsN9nI34Xt4+e8cF1JLWXDxC2ayWQjJaZjxb5qW0X9o/jbKuniqY8myNzacyxwNnMPUEELoqvexdzvY6gHwiqOr5mKPWt9FYS5G+CrslFfBndUzc61JhERYTKEREAVM9sWHOZWxVFvw6iENv8A6kROs3+lzD6HkrmXJ0n0birqZ9NNcA2cyRvjikHhkb1Fz5gkcVYxrvY2KRgvq9rBxKFo5l2IJ1x8dwSow+XZVbNVpJEVQ2+wmH5Xe67m05jqM15DW9V1VVsZrcWcblYkovTR39qvDKuSK5eOrVm5FH8OzYq32NxvBuFvUWjOGV3jjNNU+8IHbJrz8TGEFvoAuBPU3WFsyrX1K1edP5m2w7Z4/wBV8idUfZFh7HBznVMluDpGtH9jQfqofpXoNLSF0kd5qa5s8DvxjlI0bv1DLy3LZZpJVNbaKpewjdrBsrfIh4P0K0azSbFnZCpbbnG2OM/+t/qqEKsimXT2jcrKotXfTI6Hr3a23mysaioKKtYHTU0LKm15WxkxnW4uBYRrA7+nFb1FoVhzHaxpGyEf+R8rx/SXWPqvUs/j1KLTMkcdTW4y2it8FwmprZNhRxueffk8McQ+J79zR9eQKsWfsMjDGbKtkZMGjaFzA+Nz+JaAWlo6ElTGkxWOJgjhjZExu5kbQxg/lGS5uP6ax00ZkmcGix1WDxyH4Wt4+e4cVr7Mq2yXXRahRCCIzT9jjgbS4h3eIjiOsfVz8lOdGtFqShBMDS6Uizp5TryuHIHc0dGgdbqscE7VZ5ZCySBrmlxOsxxYY2XyDrgh3LhdSCbTfLuMJdyc7VHzAP2XqVWTatPbRhd2NTLtpMsKpxRrQXOcAACSSbAAC5JPAKIYZ2k0tVJIxjnN2biA541WSNvYOa7dnyNioHjeIVFX3J5hHBfOCAFod+t7s3fK3RakQbG3UjAa0cB9yeJWan05tf8AZ0VrvVIrqrsuaGtvmDccxmPmtltWqPbiDm+Fzm/pJb9l81WkMrWOc6WVwaNxe7PpvSXp2v8A1+xMPUnLrh39y5q/Go4xeSRrehPePk0ZqIYzpPtbsj7sZ3k+J3/wKv6XG2v3Os7i12Tv8ra9tVvHw663y3tlDMyr7U4a4r9/1OxLVLD7WuTJWdVt0eA11RDt6OlkqI9bVDwWtaSN5brOBeOF25X4q7O6MFuT0a6rBlPqKNmSuyXIr60AEk5ffoOZXTpdAcZlNhRiEcXTPY0DrbWJ+QVh6E9kDKaRlVXSCrqWEOjaARBC74gDm9w4EgAcr5qjdn1xXT2zaY/pUk/e6JB2cYK+lw+FkoLJpNaaRh3sdIbhh6huoD1BUnRFzs5OUnJ/E6KMVFJIIiLyegiIgCIiAw1dHHKx0czGSxvFnMkaHscORacioJinYpQyEup3z0TjnaF+tFf+G+9vIEKwUXuFkoflejzKKl00VG/sMm9zE8vz0wJ+kiz0vYUL/wDUYjO9vFsMbIL/AMxLvsrVRZnl3PrkYlj1LtRRBKjseoRTGGnD4ps3Nne90ri+3vgmxb0ACqXSDA6ihfqVcboxezZfFBJ+mUZehsei/Sq+JoWvaWPa17XCzmuAc0jkQcistOdZV0+19THdiV2d+Gfl9lQDuIPlmvvbq7cW7IsLnJd7PsHn3qZzof7B3P7VH6nsBpz+6rayPo7Uk+wathH1Kt+UUJemv4MrIVBBuCQRuIyIW43S6dgttsvzhrj83C6m4/4fWX72ITkfw2g/MvK36PsBoG5yy1Ux5azI2n+ll/qvNmdTLytmSvBnDxLX2KortPKs5NqbA7yyKNpt+q32Wh7JtnbWWZ8xO9xJJPQk3Pov0pgugOH0mdPSQtdu2jxtZOvffcj0UF0x7FLudUYS5sLnXc6kflC4/wCm73P0nLkWhYasqnl3HSLFtFjj7suyuKbVYNVgDR0/35rY9pWjidHVUjtWtpZoD8RadmfJ/hPoVqNxWM+99CtvG2LXTNLZiz32jruqFhfMuc/FIx730K3sJwurqzq0dLNPfLX1dWIech7o9SkrYpbbEMWb8IxSTWuSbAbyVbHZHoaRG+uqo8qiMxwRSNveB3ikc0/HkAD7t/iXmhnY0I3NqMTcyeRpDmUzM6dh4F5P7wjlu/UrSWmy83muEPBuMbEVb5S8lfY32IYdO4vjbLSOOf4Dhs7/AMN4IHk2y4bf+H1oOWIThvIRgG3nr/7K3UVGN9kfDLrri/KIFgvYvh8Dg+US1jxmPaXa0YP8JoDT/NdTuOMNAa0BrWgAACwAGQAHAL6ReJTlPuTPSil4CIi8EhERAEREAREQBERAEXhcvkyID7RYjKF8moCAzotU1gXw7EGqdEbN1FzjireaxuxpvNNMbR1UXGdpAzmsZ0jZzTTHJHdRcA6Ts5heftRHzCcWRyR3nMBFiAQd4OYPouRUaHUEhvJRUbzzMERPz1Vg/aiPmvRpOzmFK2vA2jYptEKGM3joqRhG4thiBHrqrrAAZDIDcFxBpGzmF9tx9nNHt+RtHZRcpuNMPFZG4q3mo0ydo6KLSGIDmsgrAmhs2UWAVAX2JQoJMiL4Ei9DkB9IiIAiIgCIiALwr1EBjcFjcxbC8sgNR0RWJ9OV0LJqqdkaOO+kctaSgcpBqpqBTyI4kUkwt/VasmDSdVNNmE2IU8iOJAZMDk6rA/AJeqsTYDkvPZxyTmOJWx0fl6r5Oj0vVWX7OOSezt5JyHFlafs9L1X23R+XqrI9nbyCezjknIcSvGYDL1WxHgcnVTz2cck2A5JzHEhseDydVtRYW/qpTsgmzCchxODHh7lsx0hXW1Amoo5E8TQZTlZmxFbWqllGydGFrF9tavuy9UEhERAEREAREQBERAEREAREQBERAEREAREQBERAE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61" y="1391856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6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Key Transitioning Factors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 Scale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572245" cy="329450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Loss of Customization</a:t>
            </a:r>
            <a:r>
              <a:rPr lang="en-US" dirty="0"/>
              <a:t>/configuration </a:t>
            </a:r>
            <a:r>
              <a:rPr lang="en-US" dirty="0" smtClean="0"/>
              <a:t>options</a:t>
            </a:r>
            <a:endParaRPr lang="en-US" dirty="0"/>
          </a:p>
          <a:p>
            <a:r>
              <a:rPr lang="en-US" b="1" dirty="0"/>
              <a:t>Loss of Immediate In House Access</a:t>
            </a:r>
            <a:r>
              <a:rPr lang="en-US" dirty="0"/>
              <a:t> (Local Expertise may be better than far flung experts)</a:t>
            </a:r>
          </a:p>
          <a:p>
            <a:r>
              <a:rPr lang="en-US" b="1" dirty="0"/>
              <a:t>Loss of Complete Control</a:t>
            </a:r>
            <a:r>
              <a:rPr lang="en-US" dirty="0"/>
              <a:t>/Security Implications</a:t>
            </a:r>
          </a:p>
          <a:p>
            <a:r>
              <a:rPr lang="en-US" b="1" dirty="0" smtClean="0"/>
              <a:t>Tied Strongly to One System </a:t>
            </a:r>
            <a:r>
              <a:rPr lang="en-US" dirty="0" smtClean="0"/>
              <a:t>(Integration, Legacy Systems and Future Forward Moves)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35" y="1828800"/>
            <a:ext cx="2209800" cy="158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74252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6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Web-Scale LMS Marketplace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178" y="1219200"/>
            <a:ext cx="51054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OCLC (</a:t>
            </a:r>
            <a:r>
              <a:rPr lang="en-US" b="1" dirty="0" err="1" smtClean="0"/>
              <a:t>WorldShare</a:t>
            </a:r>
            <a:r>
              <a:rPr lang="en-US" b="1" dirty="0" smtClean="0"/>
              <a:t> Management Services)</a:t>
            </a:r>
          </a:p>
          <a:p>
            <a:r>
              <a:rPr lang="en-US" dirty="0" smtClean="0"/>
              <a:t>- oldest system, strong app sharing, open API</a:t>
            </a:r>
          </a:p>
          <a:p>
            <a:r>
              <a:rPr lang="en-US" dirty="0" smtClean="0"/>
              <a:t>- strong ties with </a:t>
            </a:r>
            <a:r>
              <a:rPr lang="en-US" dirty="0" err="1" smtClean="0"/>
              <a:t>WorldCat</a:t>
            </a:r>
            <a:r>
              <a:rPr lang="en-US" dirty="0" smtClean="0"/>
              <a:t> Local data, leveraging metadata, cooperative possibilities, platform focus</a:t>
            </a:r>
          </a:p>
          <a:p>
            <a:r>
              <a:rPr lang="en-US" dirty="0" smtClean="0"/>
              <a:t>- strong ties with </a:t>
            </a:r>
            <a:r>
              <a:rPr lang="en-US" dirty="0" err="1" smtClean="0"/>
              <a:t>ContentDM</a:t>
            </a:r>
            <a:r>
              <a:rPr lang="en-US" dirty="0" smtClean="0"/>
              <a:t>, Digital Library Integration, </a:t>
            </a:r>
            <a:r>
              <a:rPr lang="en-US" dirty="0" err="1" smtClean="0"/>
              <a:t>MetadataFocus</a:t>
            </a:r>
            <a:r>
              <a:rPr lang="en-US" dirty="0" smtClean="0"/>
              <a:t>, OCLC cooperative analytics</a:t>
            </a:r>
          </a:p>
        </p:txBody>
      </p:sp>
      <p:pic>
        <p:nvPicPr>
          <p:cNvPr id="1026" name="Picture 2" descr="The OCLC WorldShare Platform provides a flexible, open architecture for shared applications and collective inno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581400" cy="36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634</TotalTime>
  <Words>800</Words>
  <Application>Microsoft Office PowerPoint</Application>
  <PresentationFormat>On-screen Show (4:3)</PresentationFormat>
  <Paragraphs>208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Summer</vt:lpstr>
      <vt:lpstr>Between Kubrick’s HAL  and Brin &amp; Page’s Google   </vt:lpstr>
      <vt:lpstr>What is a Web Scale Library Management System?</vt:lpstr>
      <vt:lpstr>LMS Web-Scale Advantages</vt:lpstr>
      <vt:lpstr>Web Scale LMS General Characteristics  and Evaluation Benchmarks</vt:lpstr>
      <vt:lpstr>Web-Scale Technical System Evaluation Characteristics</vt:lpstr>
      <vt:lpstr>LMS Evaluation Characteristics</vt:lpstr>
      <vt:lpstr>LMS Key Evaluation Factors</vt:lpstr>
      <vt:lpstr>Key Transitioning Factors  Web Scale Disadvantages</vt:lpstr>
      <vt:lpstr>Web-Scale LMS Marketplace Players</vt:lpstr>
      <vt:lpstr>OCLC Worldshare Live Metadata Integration</vt:lpstr>
      <vt:lpstr>Serials Solutions Intota</vt:lpstr>
      <vt:lpstr>Ex Libris Alma</vt:lpstr>
      <vt:lpstr>Web Scale LMS Evaluation Project Management Steps</vt:lpstr>
      <vt:lpstr>Quantitative and Qualitative Analysis Factors </vt:lpstr>
      <vt:lpstr>Matrix Evaluation/Peer Discussion</vt:lpstr>
      <vt:lpstr>Discussions, Recommendations  and Decisions (Analytic Tools and Intuition)</vt:lpstr>
      <vt:lpstr>Thanks!</vt:lpstr>
      <vt:lpstr>Bibliography/Web 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Factors in Evaluating and Transitioning to Web-Scale Library Management Systems</dc:title>
  <dc:creator>Ray</dc:creator>
  <cp:lastModifiedBy>Ray</cp:lastModifiedBy>
  <cp:revision>82</cp:revision>
  <dcterms:created xsi:type="dcterms:W3CDTF">2014-01-14T16:07:23Z</dcterms:created>
  <dcterms:modified xsi:type="dcterms:W3CDTF">2014-02-08T18:39:31Z</dcterms:modified>
</cp:coreProperties>
</file>