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7"/>
  </p:notesMasterIdLst>
  <p:sldIdLst>
    <p:sldId id="256" r:id="rId2"/>
    <p:sldId id="258" r:id="rId3"/>
    <p:sldId id="277" r:id="rId4"/>
    <p:sldId id="266" r:id="rId5"/>
    <p:sldId id="280" r:id="rId6"/>
    <p:sldId id="281" r:id="rId7"/>
    <p:sldId id="278" r:id="rId8"/>
    <p:sldId id="298" r:id="rId9"/>
    <p:sldId id="299" r:id="rId10"/>
    <p:sldId id="293" r:id="rId11"/>
    <p:sldId id="295" r:id="rId12"/>
    <p:sldId id="283" r:id="rId13"/>
    <p:sldId id="276" r:id="rId14"/>
    <p:sldId id="296" r:id="rId15"/>
    <p:sldId id="297" r:id="rId16"/>
    <p:sldId id="290" r:id="rId17"/>
    <p:sldId id="291" r:id="rId18"/>
    <p:sldId id="300" r:id="rId19"/>
    <p:sldId id="292" r:id="rId20"/>
    <p:sldId id="268" r:id="rId21"/>
    <p:sldId id="270" r:id="rId22"/>
    <p:sldId id="279" r:id="rId23"/>
    <p:sldId id="286" r:id="rId24"/>
    <p:sldId id="262" r:id="rId25"/>
    <p:sldId id="265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69" autoAdjust="0"/>
    <p:restoredTop sz="94660"/>
  </p:normalViewPr>
  <p:slideViewPr>
    <p:cSldViewPr>
      <p:cViewPr>
        <p:scale>
          <a:sx n="75" d="100"/>
          <a:sy n="75" d="100"/>
        </p:scale>
        <p:origin x="-835" y="2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410E38-9555-40CF-A25B-911508CA3E32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10254C-C231-43CC-9236-DAB533F3B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97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10254C-C231-43CC-9236-DAB533F3BAB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334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C88F596-126D-4916-B1F1-0BBE303689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2FE970A-3013-4F58-B989-7E0D762FA0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88F596-126D-4916-B1F1-0BBE303689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FE970A-3013-4F58-B989-7E0D762FA0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C88F596-126D-4916-B1F1-0BBE303689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32FE970A-3013-4F58-B989-7E0D762FA0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88F596-126D-4916-B1F1-0BBE303689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FE970A-3013-4F58-B989-7E0D762FA0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88F596-126D-4916-B1F1-0BBE303689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FE970A-3013-4F58-B989-7E0D762FA0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88F596-126D-4916-B1F1-0BBE303689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FE970A-3013-4F58-B989-7E0D762FA0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C88F596-126D-4916-B1F1-0BBE303689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FE970A-3013-4F58-B989-7E0D762FA0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88F596-126D-4916-B1F1-0BBE303689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FE970A-3013-4F58-B989-7E0D762FA0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88F596-126D-4916-B1F1-0BBE303689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FE970A-3013-4F58-B989-7E0D762FA0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88F596-126D-4916-B1F1-0BBE303689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FE970A-3013-4F58-B989-7E0D762FA0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C88F596-126D-4916-B1F1-0BBE303689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2FE970A-3013-4F58-B989-7E0D762FA0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C88F596-126D-4916-B1F1-0BBE303689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2FE970A-3013-4F58-B989-7E0D762FA0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br>
              <a:rPr lang="en-US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3100" dirty="0" err="1" smtClean="0"/>
              <a:t>TRanSforming</a:t>
            </a:r>
            <a:r>
              <a:rPr lang="en-US" sz="3100" dirty="0" smtClean="0"/>
              <a:t> </a:t>
            </a:r>
            <a:r>
              <a:rPr lang="en-US" sz="3100" b="1" dirty="0" smtClean="0"/>
              <a:t>Today’s </a:t>
            </a:r>
            <a:r>
              <a:rPr lang="en-US" sz="3100" dirty="0" smtClean="0"/>
              <a:t>Undergraduate Library Into </a:t>
            </a:r>
            <a:r>
              <a:rPr lang="en-US" sz="3100" b="1" dirty="0" smtClean="0"/>
              <a:t>Tomorrow’s</a:t>
            </a:r>
            <a:r>
              <a:rPr lang="en-US" sz="3100" dirty="0" smtClean="0"/>
              <a:t> Research Library </a:t>
            </a:r>
            <a:endParaRPr lang="en-US" sz="31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19600" y="3581400"/>
            <a:ext cx="4141468" cy="329259"/>
          </a:xfrm>
        </p:spPr>
        <p:txBody>
          <a:bodyPr>
            <a:noAutofit/>
          </a:bodyPr>
          <a:lstStyle/>
          <a:p>
            <a:r>
              <a:rPr lang="en-US" sz="1400" b="1" dirty="0" smtClean="0"/>
              <a:t>  Through Engagement and Partnership  with Faculty Students &amp; Administrators</a:t>
            </a:r>
          </a:p>
          <a:p>
            <a:endParaRPr lang="en-US" sz="1400" dirty="0" smtClean="0"/>
          </a:p>
          <a:p>
            <a:endParaRPr lang="en-US" sz="1400" dirty="0"/>
          </a:p>
          <a:p>
            <a:r>
              <a:rPr lang="en-US" sz="1400" dirty="0" smtClean="0"/>
              <a:t>Ray Uzwyshyn, Ph.D. MBA MLIS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0589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65532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21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Century Library Learning Commons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710" y="2057400"/>
            <a:ext cx="3691378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http://annelizclark.net/images/redrivercolllearnco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057400"/>
            <a:ext cx="4239697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6200" y="457200"/>
            <a:ext cx="80118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Academic Libraries are in a </a:t>
            </a:r>
            <a:r>
              <a:rPr lang="en-US" sz="3200" b="1" dirty="0"/>
              <a:t>S</a:t>
            </a:r>
            <a:r>
              <a:rPr lang="en-US" sz="3200" b="1" dirty="0" smtClean="0"/>
              <a:t>tate of Paradigm Shift &amp;  Transformation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95684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7772400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/>
              <a:t>Student/Faculty Centered Collaborative Learning Spaces, </a:t>
            </a:r>
            <a:br>
              <a:rPr lang="en-US" sz="2800" dirty="0"/>
            </a:br>
            <a:r>
              <a:rPr lang="en-US" sz="2800" dirty="0"/>
              <a:t>Digital Literacy Labs, Multimedia Studios</a:t>
            </a:r>
            <a:br>
              <a:rPr lang="en-US" sz="2800" dirty="0"/>
            </a:br>
            <a:endParaRPr lang="en-US" sz="2800" b="0" dirty="0"/>
          </a:p>
        </p:txBody>
      </p:sp>
      <p:pic>
        <p:nvPicPr>
          <p:cNvPr id="5122" name="Picture 2" descr="http://brieflyspeakingbiz.files.wordpress.com/2010/03/learning-commons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424" y="1600200"/>
            <a:ext cx="5029200" cy="334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04106" y="5333998"/>
            <a:ext cx="5123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Engaging </a:t>
            </a:r>
            <a:r>
              <a:rPr lang="en-US" sz="2400" b="1" dirty="0" err="1"/>
              <a:t>Students,Partnering</a:t>
            </a:r>
            <a:r>
              <a:rPr lang="en-US" sz="2400" b="1" dirty="0"/>
              <a:t> with</a:t>
            </a:r>
            <a:br>
              <a:rPr lang="en-US" sz="2400" b="1" dirty="0"/>
            </a:br>
            <a:r>
              <a:rPr lang="en-US" sz="2400" b="1" dirty="0"/>
              <a:t>Various Academic Divisions</a:t>
            </a:r>
            <a:br>
              <a:rPr lang="en-US" sz="2400" b="1" dirty="0"/>
            </a:br>
            <a:endParaRPr lang="en-US" sz="2400" b="1" dirty="0"/>
          </a:p>
          <a:p>
            <a:pPr algn="ctr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2147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ruzwyshyn\Desktop\Skylab\SkylabPresentation\SkylabCartoon&amp;GeneralImages\escher_grid_ps.jpg"/>
          <p:cNvPicPr>
            <a:picLocks noChangeAspect="1" noChangeArrowheads="1"/>
          </p:cNvPicPr>
          <p:nvPr/>
        </p:nvPicPr>
        <p:blipFill>
          <a:blip r:embed="rId2" cstate="print">
            <a:lum bright="1000"/>
          </a:blip>
          <a:srcRect/>
          <a:stretch>
            <a:fillRect/>
          </a:stretch>
        </p:blipFill>
        <p:spPr bwMode="auto">
          <a:xfrm>
            <a:off x="1421499" y="986894"/>
            <a:ext cx="6028231" cy="571223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209" y="0"/>
            <a:ext cx="7719946" cy="89471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400" dirty="0" smtClean="0"/>
              <a:t> </a:t>
            </a:r>
            <a:r>
              <a:rPr lang="en-US" sz="3600" b="1" dirty="0" smtClean="0"/>
              <a:t>engaging Learning</a:t>
            </a:r>
            <a:r>
              <a:rPr lang="en-US" sz="3600" b="1" dirty="0" smtClean="0"/>
              <a:t>, Spaces, Technology </a:t>
            </a:r>
            <a:endParaRPr lang="en-US" sz="3600" b="1" dirty="0"/>
          </a:p>
        </p:txBody>
      </p:sp>
      <p:sp>
        <p:nvSpPr>
          <p:cNvPr id="4" name="Oval 3"/>
          <p:cNvSpPr/>
          <p:nvPr/>
        </p:nvSpPr>
        <p:spPr>
          <a:xfrm>
            <a:off x="1339314" y="1390135"/>
            <a:ext cx="5943600" cy="4648200"/>
          </a:xfrm>
          <a:prstGeom prst="ellipse">
            <a:avLst/>
          </a:prstGeom>
          <a:solidFill>
            <a:schemeClr val="accent3">
              <a:lumMod val="60000"/>
              <a:lumOff val="40000"/>
              <a:alpha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311114" y="1999735"/>
            <a:ext cx="3048000" cy="2590800"/>
          </a:xfrm>
          <a:prstGeom prst="ellipse">
            <a:avLst/>
          </a:prstGeom>
          <a:solidFill>
            <a:schemeClr val="accent2">
              <a:lumMod val="60000"/>
              <a:lumOff val="40000"/>
              <a:alpha val="74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prstClr val="black"/>
                </a:solidFill>
              </a:rPr>
              <a:t>Multimedia </a:t>
            </a:r>
            <a:r>
              <a:rPr lang="en-US" dirty="0" smtClean="0">
                <a:solidFill>
                  <a:prstClr val="black"/>
                </a:solidFill>
              </a:rPr>
              <a:t>Studios &amp; Archival Media Conversion Labs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339314" y="1999735"/>
            <a:ext cx="3265273" cy="2590800"/>
          </a:xfrm>
          <a:prstGeom prst="ellipse">
            <a:avLst/>
          </a:prstGeom>
          <a:solidFill>
            <a:schemeClr val="accent3">
              <a:lumMod val="50000"/>
              <a:alpha val="32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Information &amp; </a:t>
            </a:r>
            <a:r>
              <a:rPr lang="en-US" b="1" dirty="0" smtClean="0">
                <a:solidFill>
                  <a:prstClr val="black"/>
                </a:solidFill>
              </a:rPr>
              <a:t>Digital Literacy </a:t>
            </a:r>
          </a:p>
          <a:p>
            <a:pPr algn="ctr"/>
            <a:r>
              <a:rPr lang="en-US" b="1" dirty="0" smtClean="0">
                <a:solidFill>
                  <a:prstClr val="black"/>
                </a:solidFill>
              </a:rPr>
              <a:t>Classrooms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966287" y="3599935"/>
            <a:ext cx="3276600" cy="2590800"/>
          </a:xfrm>
          <a:prstGeom prst="ellipse">
            <a:avLst/>
          </a:prstGeom>
          <a:solidFill>
            <a:srgbClr val="FFFF00">
              <a:alpha val="48000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prstClr val="black"/>
                </a:solidFill>
              </a:rPr>
              <a:t>Traditional Study</a:t>
            </a:r>
            <a:r>
              <a:rPr lang="en-US" dirty="0" smtClean="0">
                <a:solidFill>
                  <a:prstClr val="black"/>
                </a:solidFill>
              </a:rPr>
              <a:t>,</a:t>
            </a:r>
          </a:p>
          <a:p>
            <a:pPr algn="ctr"/>
            <a:r>
              <a:rPr lang="en-US" dirty="0" smtClean="0">
                <a:solidFill>
                  <a:prstClr val="black"/>
                </a:solidFill>
              </a:rPr>
              <a:t>Books, e-books, journals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32658" y="2049053"/>
            <a:ext cx="145415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</a:rPr>
              <a:t/>
            </a:r>
            <a:br>
              <a:rPr lang="en-US" sz="1600" dirty="0" smtClean="0">
                <a:solidFill>
                  <a:prstClr val="black"/>
                </a:solidFill>
              </a:rPr>
            </a:br>
            <a:r>
              <a:rPr lang="en-US" sz="1600" dirty="0" smtClean="0">
                <a:solidFill>
                  <a:prstClr val="black"/>
                </a:solidFill>
              </a:rPr>
              <a:t>Creating </a:t>
            </a:r>
            <a:r>
              <a:rPr lang="en-US" sz="1600" b="1" dirty="0" smtClean="0">
                <a:solidFill>
                  <a:prstClr val="black"/>
                </a:solidFill>
              </a:rPr>
              <a:t>New </a:t>
            </a:r>
            <a:r>
              <a:rPr lang="en-US" sz="1600" b="1" dirty="0" smtClean="0">
                <a:solidFill>
                  <a:prstClr val="black"/>
                </a:solidFill>
              </a:rPr>
              <a:t>Spaces </a:t>
            </a:r>
            <a:br>
              <a:rPr lang="en-US" sz="1600" b="1" dirty="0" smtClean="0">
                <a:solidFill>
                  <a:prstClr val="black"/>
                </a:solidFill>
              </a:rPr>
            </a:br>
            <a:r>
              <a:rPr lang="en-US" sz="1600" b="1" dirty="0" smtClean="0">
                <a:solidFill>
                  <a:prstClr val="black"/>
                </a:solidFill>
              </a:rPr>
              <a:t>for Learning </a:t>
            </a:r>
            <a:br>
              <a:rPr lang="en-US" sz="1600" b="1" dirty="0" smtClean="0">
                <a:solidFill>
                  <a:prstClr val="black"/>
                </a:solidFill>
              </a:rPr>
            </a:br>
            <a:r>
              <a:rPr lang="en-US" sz="1600" b="1" dirty="0" smtClean="0">
                <a:solidFill>
                  <a:prstClr val="black"/>
                </a:solidFill>
              </a:rPr>
              <a:t>&amp;</a:t>
            </a:r>
            <a:r>
              <a:rPr lang="en-US" sz="1600" b="1" dirty="0">
                <a:solidFill>
                  <a:prstClr val="black"/>
                </a:solidFill>
              </a:rPr>
              <a:t> </a:t>
            </a:r>
            <a:r>
              <a:rPr lang="en-US" sz="1600" b="1" dirty="0" smtClean="0">
                <a:solidFill>
                  <a:prstClr val="black"/>
                </a:solidFill>
              </a:rPr>
              <a:t>Research</a:t>
            </a:r>
            <a:r>
              <a:rPr lang="en-US" sz="1600" b="1" dirty="0" smtClean="0">
                <a:solidFill>
                  <a:prstClr val="black"/>
                </a:solidFill>
              </a:rPr>
              <a:t/>
            </a:r>
            <a:br>
              <a:rPr lang="en-US" sz="1600" b="1" dirty="0" smtClean="0">
                <a:solidFill>
                  <a:prstClr val="black"/>
                </a:solidFill>
              </a:rPr>
            </a:br>
            <a:endParaRPr lang="en-US" sz="1600" b="1" dirty="0" smtClean="0">
              <a:solidFill>
                <a:prstClr val="black"/>
              </a:solidFill>
            </a:endParaRPr>
          </a:p>
          <a:p>
            <a:r>
              <a:rPr lang="en-US" sz="1600" b="1" dirty="0" smtClean="0">
                <a:solidFill>
                  <a:prstClr val="black"/>
                </a:solidFill>
              </a:rPr>
              <a:t>Cross-fertilization of Research</a:t>
            </a:r>
          </a:p>
          <a:p>
            <a:r>
              <a:rPr lang="en-US" sz="1600" b="1" dirty="0" smtClean="0">
                <a:solidFill>
                  <a:prstClr val="black"/>
                </a:solidFill>
              </a:rPr>
              <a:t>Projects,</a:t>
            </a:r>
            <a:br>
              <a:rPr lang="en-US" sz="1600" b="1" dirty="0" smtClean="0">
                <a:solidFill>
                  <a:prstClr val="black"/>
                </a:solidFill>
              </a:rPr>
            </a:br>
            <a:r>
              <a:rPr lang="en-US" sz="1600" b="1" dirty="0" smtClean="0">
                <a:solidFill>
                  <a:prstClr val="black"/>
                </a:solidFill>
              </a:rPr>
              <a:t>Faculty,</a:t>
            </a:r>
          </a:p>
          <a:p>
            <a:r>
              <a:rPr lang="en-US" sz="1600" b="1" dirty="0" smtClean="0">
                <a:solidFill>
                  <a:prstClr val="black"/>
                </a:solidFill>
              </a:rPr>
              <a:t>Students and</a:t>
            </a:r>
          </a:p>
          <a:p>
            <a:r>
              <a:rPr lang="en-US" sz="1600" b="1" dirty="0" smtClean="0">
                <a:solidFill>
                  <a:prstClr val="black"/>
                </a:solidFill>
              </a:rPr>
              <a:t>Skillsets.</a:t>
            </a:r>
            <a:endParaRPr lang="en-US" sz="1600" b="1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05200" y="3581400"/>
            <a:ext cx="18608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prstClr val="black"/>
                </a:solidFill>
              </a:rPr>
              <a:t>Technology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90264" y="6311258"/>
            <a:ext cx="2861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Virtual and Physical Spaces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9250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097" y="53068"/>
            <a:ext cx="6969211" cy="11334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UWF Skylab </a:t>
            </a:r>
            <a:br>
              <a:rPr lang="en-US" sz="3600" dirty="0" smtClean="0"/>
            </a:br>
            <a:r>
              <a:rPr lang="en-US" sz="2700" dirty="0" smtClean="0"/>
              <a:t>Engaging </a:t>
            </a:r>
            <a:r>
              <a:rPr lang="en-US" sz="2700" dirty="0" smtClean="0"/>
              <a:t>Various Stakeholders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181303" y="1603994"/>
            <a:ext cx="358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Handouts: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Tech.  Equipment ,  </a:t>
            </a:r>
            <a:br>
              <a:rPr lang="en-US" sz="1400" dirty="0" smtClean="0"/>
            </a:br>
            <a:r>
              <a:rPr lang="en-US" sz="1400" dirty="0" smtClean="0"/>
              <a:t>Schematics </a:t>
            </a:r>
            <a:br>
              <a:rPr lang="en-US" sz="1400" dirty="0" smtClean="0"/>
            </a:br>
            <a:r>
              <a:rPr lang="en-US" sz="1400" dirty="0" smtClean="0"/>
              <a:t>Skylab Conceptualization/Grant </a:t>
            </a:r>
            <a:endParaRPr lang="en-US" sz="1400" dirty="0"/>
          </a:p>
        </p:txBody>
      </p:sp>
      <p:sp>
        <p:nvSpPr>
          <p:cNvPr id="5" name="Rectangle 4"/>
          <p:cNvSpPr/>
          <p:nvPr/>
        </p:nvSpPr>
        <p:spPr>
          <a:xfrm>
            <a:off x="228600" y="2743200"/>
            <a:ext cx="31242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Binders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Complete Hardware, Software Tech. Specifications</a:t>
            </a:r>
            <a:br>
              <a:rPr lang="en-US" sz="1400" dirty="0" smtClean="0"/>
            </a:br>
            <a:r>
              <a:rPr lang="en-US" sz="1400" dirty="0" smtClean="0"/>
              <a:t>Budget Binders</a:t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b="1" dirty="0" smtClean="0"/>
              <a:t>Budgetary Documents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Skylab Date Log  with Primary Documents</a:t>
            </a:r>
          </a:p>
          <a:p>
            <a:endParaRPr lang="en-US" sz="1400" dirty="0" smtClean="0"/>
          </a:p>
          <a:p>
            <a:r>
              <a:rPr lang="en-US" sz="1400" b="1" dirty="0" smtClean="0"/>
              <a:t>Presentations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Library Stakeholders</a:t>
            </a:r>
            <a:br>
              <a:rPr lang="en-US" sz="1400" dirty="0" smtClean="0"/>
            </a:br>
            <a:r>
              <a:rPr lang="en-US" sz="1400" dirty="0" smtClean="0"/>
              <a:t>University Administration/Faculty</a:t>
            </a:r>
            <a:br>
              <a:rPr lang="en-US" sz="1400" dirty="0" smtClean="0"/>
            </a:br>
            <a:r>
              <a:rPr lang="en-US" sz="1400" dirty="0" smtClean="0"/>
              <a:t>National Awareness/Marketing</a:t>
            </a:r>
            <a:endParaRPr lang="en-US" sz="1400" dirty="0"/>
          </a:p>
        </p:txBody>
      </p:sp>
      <p:pic>
        <p:nvPicPr>
          <p:cNvPr id="51202" name="Picture 2" descr="C:\Users\ruzwyshyn\Desktop\Skylab\SkylabPresentation\SkylabSchematics\Skylab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2356" y="1981200"/>
            <a:ext cx="3918492" cy="3808520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60994"/>
            <a:ext cx="152315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823357" y="60198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/>
              <a:t>Circulation of </a:t>
            </a:r>
            <a:r>
              <a:rPr lang="en-US" dirty="0" smtClean="0"/>
              <a:t>Documents,  Buy-In and Ownership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03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9086" y="305100"/>
            <a:ext cx="7848600" cy="8382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UWF Skylab</a:t>
            </a:r>
            <a:r>
              <a:rPr lang="en-US" sz="3600" dirty="0" smtClean="0"/>
              <a:t> </a:t>
            </a:r>
            <a:br>
              <a:rPr lang="en-US" sz="3600" dirty="0" smtClean="0"/>
            </a:br>
            <a:r>
              <a:rPr lang="en-US" sz="1400" dirty="0" smtClean="0"/>
              <a:t>Planning: Arch &amp; Eng.: Electrical Data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  <p:pic>
        <p:nvPicPr>
          <p:cNvPr id="38914" name="Picture 2" descr="C:\Users\ruzwyshyn\Desktop\Skylab\SkylabPresentation\SkylabSchematics\5th_floor_pow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6841" y="1461934"/>
            <a:ext cx="5855559" cy="425858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89857" y="58674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Engaging and Transforming the Library through</a:t>
            </a:r>
            <a:br>
              <a:rPr lang="en-US" sz="1600" dirty="0" smtClean="0"/>
            </a:br>
            <a:r>
              <a:rPr lang="en-US" sz="1600" dirty="0" smtClean="0"/>
              <a:t>Partnership with Faculty, Students and Administrators</a:t>
            </a:r>
            <a:endParaRPr lang="en-US" sz="1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6" y="8238"/>
            <a:ext cx="189547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22" y="2253343"/>
            <a:ext cx="1678562" cy="1477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http://s3.amazonaws.com/production.mediajoint.prx.org/public/piece_images/141796/nautilus_squar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60" y="4987134"/>
            <a:ext cx="838200" cy="981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46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7520940" cy="54864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err="1" smtClean="0"/>
              <a:t>TranSforming</a:t>
            </a:r>
            <a:r>
              <a:rPr lang="en-US" sz="3600" dirty="0" smtClean="0"/>
              <a:t> Collections, Resources &amp; Media</a:t>
            </a:r>
            <a:endParaRPr lang="en-US" sz="3600" dirty="0"/>
          </a:p>
        </p:txBody>
      </p:sp>
      <p:pic>
        <p:nvPicPr>
          <p:cNvPr id="5122" name="Picture 2" descr="http://www.newyorker.com/online/blogs/photobooth/Books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0695"/>
            <a:ext cx="3511896" cy="262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cdn2.business2community.com/wp-content/uploads/2011/08/digital-medi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359" y="3211568"/>
            <a:ext cx="2461100" cy="187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bgsu.edu/images/lib/img84484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626073"/>
            <a:ext cx="3286991" cy="1171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" y="4343400"/>
            <a:ext cx="4397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Engaging and Partnering with Faculty for</a:t>
            </a:r>
          </a:p>
          <a:p>
            <a:r>
              <a:rPr lang="en-US" dirty="0" smtClean="0"/>
              <a:t>Collection Development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38063" y="5638800"/>
            <a:ext cx="5824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Changing Models From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Ownership to Access to Aggregation and Distribution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66845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Engaging Students</a:t>
            </a:r>
            <a:br>
              <a:rPr lang="en-US" dirty="0" smtClean="0"/>
            </a:br>
            <a:r>
              <a:rPr lang="en-US" sz="2000" dirty="0" smtClean="0"/>
              <a:t>Academic Video Databases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191000"/>
            <a:ext cx="2186524" cy="140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4127967" y="1544074"/>
            <a:ext cx="233269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dirty="0"/>
              <a:t>Business</a:t>
            </a:r>
          </a:p>
          <a:p>
            <a:pPr eaLnBrk="1" hangingPunct="1"/>
            <a:r>
              <a:rPr lang="en-US" sz="1400" b="1" dirty="0"/>
              <a:t>Psychology</a:t>
            </a:r>
            <a:br>
              <a:rPr lang="en-US" sz="1400" b="1" dirty="0"/>
            </a:br>
            <a:r>
              <a:rPr lang="en-US" sz="1400" b="1" dirty="0"/>
              <a:t>Counseling and therapy</a:t>
            </a:r>
          </a:p>
          <a:p>
            <a:pPr eaLnBrk="1" hangingPunct="1"/>
            <a:r>
              <a:rPr lang="en-US" sz="1400" b="1" dirty="0"/>
              <a:t>Education</a:t>
            </a:r>
          </a:p>
          <a:p>
            <a:pPr eaLnBrk="1" hangingPunct="1"/>
            <a:r>
              <a:rPr lang="en-US" sz="1400" b="1" dirty="0"/>
              <a:t>Economics</a:t>
            </a:r>
          </a:p>
          <a:p>
            <a:pPr eaLnBrk="1" hangingPunct="1"/>
            <a:r>
              <a:rPr lang="en-US" sz="1400" b="1" dirty="0"/>
              <a:t>Public Health</a:t>
            </a:r>
            <a:br>
              <a:rPr lang="en-US" sz="1400" b="1" dirty="0"/>
            </a:br>
            <a:r>
              <a:rPr lang="en-US" sz="1400" b="1" dirty="0"/>
              <a:t>History</a:t>
            </a:r>
            <a:br>
              <a:rPr lang="en-US" sz="1400" b="1" dirty="0"/>
            </a:br>
            <a:r>
              <a:rPr lang="en-US" sz="1400" b="1" dirty="0"/>
              <a:t>Humanities</a:t>
            </a:r>
            <a:br>
              <a:rPr lang="en-US" sz="1400" b="1" dirty="0"/>
            </a:br>
            <a:r>
              <a:rPr lang="en-US" sz="1400" b="1" dirty="0"/>
              <a:t>Criminal Justice and Law</a:t>
            </a:r>
            <a:br>
              <a:rPr lang="en-US" sz="1400" b="1" dirty="0"/>
            </a:br>
            <a:r>
              <a:rPr lang="en-US" sz="1400" b="1" dirty="0"/>
              <a:t>Political Science</a:t>
            </a:r>
            <a:br>
              <a:rPr lang="en-US" sz="1400" b="1" dirty="0"/>
            </a:br>
            <a:r>
              <a:rPr lang="en-US" sz="1400" b="1" dirty="0"/>
              <a:t>Public Safety/Intel</a:t>
            </a:r>
            <a:br>
              <a:rPr lang="en-US" sz="1400" b="1" dirty="0"/>
            </a:br>
            <a:r>
              <a:rPr lang="en-US" sz="1400" b="1" dirty="0"/>
              <a:t>Literature/Philosophy</a:t>
            </a:r>
            <a:br>
              <a:rPr lang="en-US" sz="1400" b="1" dirty="0"/>
            </a:br>
            <a:r>
              <a:rPr lang="en-US" sz="1400" b="1" dirty="0"/>
              <a:t>Religion/theatre </a:t>
            </a:r>
          </a:p>
          <a:p>
            <a:pPr eaLnBrk="1" hangingPunct="1"/>
            <a:r>
              <a:rPr lang="en-US" sz="1400" b="1" dirty="0" smtClean="0"/>
              <a:t>Science/Technology</a:t>
            </a:r>
          </a:p>
          <a:p>
            <a:pPr eaLnBrk="1" hangingPunct="1"/>
            <a:r>
              <a:rPr lang="en-US" sz="1400" b="1" dirty="0" smtClean="0"/>
              <a:t>Security/Military </a:t>
            </a:r>
            <a:endParaRPr lang="en-US" sz="1400" b="1" dirty="0"/>
          </a:p>
          <a:p>
            <a:pPr eaLnBrk="1" hangingPunct="1"/>
            <a:r>
              <a:rPr lang="en-US" sz="1400" b="1" dirty="0"/>
              <a:t>Space</a:t>
            </a: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37" y="1676400"/>
            <a:ext cx="2609850" cy="195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5410200"/>
            <a:ext cx="1901825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9333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08" y="1157177"/>
            <a:ext cx="5951673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72200" y="1905000"/>
            <a:ext cx="24384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/>
            </a:r>
            <a:br>
              <a:rPr lang="en-US" sz="2000" b="1" dirty="0" smtClean="0"/>
            </a:br>
            <a:endParaRPr lang="en-US" sz="2000" b="1" dirty="0" smtClean="0"/>
          </a:p>
          <a:p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1400" dirty="0" smtClean="0"/>
              <a:t>Alexander Street Press VAST, </a:t>
            </a:r>
            <a:br>
              <a:rPr lang="en-US" sz="1400" dirty="0" smtClean="0"/>
            </a:br>
            <a:r>
              <a:rPr lang="en-US" sz="1400" dirty="0" smtClean="0"/>
              <a:t>20,000 videos</a:t>
            </a:r>
          </a:p>
          <a:p>
            <a:r>
              <a:rPr lang="en-US" sz="1400" dirty="0" smtClean="0"/>
              <a:t>2013.  </a:t>
            </a:r>
            <a:endParaRPr lang="en-US" sz="1400" dirty="0"/>
          </a:p>
        </p:txBody>
      </p:sp>
      <p:sp>
        <p:nvSpPr>
          <p:cNvPr id="2" name="Rectangle 1"/>
          <p:cNvSpPr/>
          <p:nvPr/>
        </p:nvSpPr>
        <p:spPr>
          <a:xfrm>
            <a:off x="762000" y="112693"/>
            <a:ext cx="6096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 err="1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Interdisciplinarity</a:t>
            </a:r>
            <a:r>
              <a:rPr lang="en-US" sz="24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, </a:t>
            </a:r>
            <a:r>
              <a:rPr lang="en-US" sz="24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Interactivity</a:t>
            </a:r>
            <a:r>
              <a:rPr lang="en-US" sz="24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,</a:t>
            </a:r>
          </a:p>
          <a:p>
            <a:pPr algn="ctr"/>
            <a:r>
              <a:rPr lang="en-US" sz="24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Multi-modal Research Possibility</a:t>
            </a:r>
            <a:r>
              <a:rPr lang="en-US" sz="24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/>
            </a:r>
            <a:br>
              <a:rPr lang="en-US" sz="24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</a:br>
            <a:r>
              <a:rPr lang="en-US" sz="38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/>
            </a:r>
            <a:br>
              <a:rPr lang="en-US" sz="38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256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New genres of Library Web-Scale</a:t>
            </a:r>
            <a:br>
              <a:rPr lang="en-US" sz="3200" dirty="0" smtClean="0"/>
            </a:br>
            <a:r>
              <a:rPr lang="en-US" sz="3200" dirty="0" smtClean="0"/>
              <a:t>Information Discovery Tools</a:t>
            </a:r>
            <a:endParaRPr lang="en-US" sz="3200" dirty="0"/>
          </a:p>
        </p:txBody>
      </p:sp>
      <p:pic>
        <p:nvPicPr>
          <p:cNvPr id="4098" name="Picture 2" descr="http://beyondplm.com/wp-content/uploads/2013/07/product-information-discovery-248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6" y="1676400"/>
            <a:ext cx="2501685" cy="302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33600" y="5334000"/>
            <a:ext cx="49014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Engaging Faculty and Students Through New</a:t>
            </a:r>
            <a:br>
              <a:rPr lang="en-US" dirty="0" smtClean="0"/>
            </a:br>
            <a:r>
              <a:rPr lang="en-US" dirty="0" smtClean="0"/>
              <a:t>Research Possibilities (Summon, Primo, Web-Scale Discovery tools: </a:t>
            </a:r>
            <a:r>
              <a:rPr lang="en-US" dirty="0" err="1" smtClean="0"/>
              <a:t>Worldshare</a:t>
            </a:r>
            <a:r>
              <a:rPr lang="en-US" dirty="0" smtClean="0"/>
              <a:t>, </a:t>
            </a:r>
            <a:r>
              <a:rPr lang="en-US" dirty="0" err="1" smtClean="0"/>
              <a:t>Intota</a:t>
            </a:r>
            <a:r>
              <a:rPr lang="en-US" dirty="0" smtClean="0"/>
              <a:t>: Analytics Focus</a:t>
            </a:r>
            <a:endParaRPr lang="en-US" dirty="0"/>
          </a:p>
        </p:txBody>
      </p:sp>
      <p:pic>
        <p:nvPicPr>
          <p:cNvPr id="3" name="Picture 2" descr="C:\Users\Ray\Desktop\OnlineLibra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057400"/>
            <a:ext cx="5556250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5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6" y="1696794"/>
            <a:ext cx="3371848" cy="2528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760406"/>
            <a:ext cx="2990335" cy="2281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173534" y="5050971"/>
            <a:ext cx="853440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800" b="1" dirty="0" smtClean="0"/>
              <a:t>Online Curricular Needs/Flipped Classroom/Blended Learning</a:t>
            </a:r>
            <a:br>
              <a:rPr lang="en-US" sz="2800" b="1" dirty="0" smtClean="0"/>
            </a:br>
            <a:r>
              <a:rPr lang="en-US" sz="2000" b="1" dirty="0" smtClean="0"/>
              <a:t>(OER, E-Books, E-Articles, Media)</a:t>
            </a:r>
            <a:endParaRPr lang="en-US" sz="20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524000"/>
            <a:ext cx="1744531" cy="1933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28607" y="228600"/>
            <a:ext cx="73643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latin typeface="Arial" pitchFamily="34" charset="0"/>
                <a:cs typeface="Arial" pitchFamily="34" charset="0"/>
              </a:rPr>
              <a:t>Changing Library Services</a:t>
            </a:r>
          </a:p>
          <a:p>
            <a:pPr algn="ctr"/>
            <a:r>
              <a:rPr lang="en-US" b="1" dirty="0" smtClean="0"/>
              <a:t>From Online Research Help Systems &amp; Knowledge bases to MOOC’s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1836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Library Integration with Online Classroom</a:t>
            </a:r>
            <a:br>
              <a:rPr lang="en-US" dirty="0" smtClean="0"/>
            </a:br>
            <a:r>
              <a:rPr lang="en-US" sz="2000" dirty="0" smtClean="0"/>
              <a:t>Learning Management System</a:t>
            </a: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925" y="5258038"/>
            <a:ext cx="2257425" cy="150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51" y="1371600"/>
            <a:ext cx="6816120" cy="3135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Users\ruzwyshyn\Desktop\MayLibraryPresentation\CampusGuidesHomepa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694" y="2151414"/>
            <a:ext cx="6020177" cy="306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0" y="5638800"/>
            <a:ext cx="2321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Student Engagement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215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000" dirty="0" smtClean="0"/>
              <a:t>Online Course Guides</a:t>
            </a:r>
            <a:br>
              <a:rPr lang="en-US" sz="4000" dirty="0" smtClean="0"/>
            </a:br>
            <a:r>
              <a:rPr lang="en-US" sz="4000" dirty="0" smtClean="0"/>
              <a:t>powerful Research Tools</a:t>
            </a:r>
            <a:endParaRPr lang="en-US" sz="1600" dirty="0" smtClean="0"/>
          </a:p>
        </p:txBody>
      </p:sp>
      <p:sp>
        <p:nvSpPr>
          <p:cNvPr id="11268" name="TextBox 4"/>
          <p:cNvSpPr txBox="1">
            <a:spLocks noChangeArrowheads="1"/>
          </p:cNvSpPr>
          <p:nvPr/>
        </p:nvSpPr>
        <p:spPr bwMode="auto">
          <a:xfrm>
            <a:off x="0" y="1489959"/>
            <a:ext cx="2759675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sz="1400" dirty="0">
              <a:solidFill>
                <a:prstClr val="black"/>
              </a:solidFill>
              <a:latin typeface="Calibri" pitchFamily="34" charset="0"/>
            </a:endParaRPr>
          </a:p>
          <a:p>
            <a:pPr eaLnBrk="1" hangingPunct="1"/>
            <a:r>
              <a:rPr lang="en-US" sz="1400" dirty="0" smtClean="0">
                <a:solidFill>
                  <a:prstClr val="black"/>
                </a:solidFill>
                <a:latin typeface="Calibri" pitchFamily="34" charset="0"/>
              </a:rPr>
              <a:t>Direct</a:t>
            </a:r>
            <a:br>
              <a:rPr lang="en-US" sz="1400" dirty="0" smtClean="0">
                <a:solidFill>
                  <a:prstClr val="black"/>
                </a:solidFill>
                <a:latin typeface="Calibri" pitchFamily="34" charset="0"/>
              </a:rPr>
            </a:br>
            <a:r>
              <a:rPr lang="en-US" sz="1400" dirty="0" smtClean="0">
                <a:solidFill>
                  <a:prstClr val="black"/>
                </a:solidFill>
                <a:latin typeface="Calibri" pitchFamily="34" charset="0"/>
              </a:rPr>
              <a:t>Curricular </a:t>
            </a:r>
            <a:endParaRPr lang="en-US" sz="1400" dirty="0">
              <a:solidFill>
                <a:prstClr val="black"/>
              </a:solidFill>
              <a:latin typeface="Calibri" pitchFamily="34" charset="0"/>
            </a:endParaRPr>
          </a:p>
          <a:p>
            <a:pPr eaLnBrk="1" hangingPunct="1"/>
            <a:r>
              <a:rPr lang="en-US" sz="1400" dirty="0">
                <a:solidFill>
                  <a:prstClr val="black"/>
                </a:solidFill>
                <a:latin typeface="Calibri" pitchFamily="34" charset="0"/>
              </a:rPr>
              <a:t>Replacement</a:t>
            </a:r>
            <a:br>
              <a:rPr lang="en-US" sz="1400" dirty="0">
                <a:solidFill>
                  <a:prstClr val="black"/>
                </a:solidFill>
                <a:latin typeface="Calibri" pitchFamily="34" charset="0"/>
              </a:rPr>
            </a:br>
            <a:endParaRPr lang="en-US" sz="1400" dirty="0">
              <a:solidFill>
                <a:prstClr val="black"/>
              </a:solidFill>
              <a:latin typeface="Calibri" pitchFamily="34" charset="0"/>
            </a:endParaRPr>
          </a:p>
          <a:p>
            <a:pPr eaLnBrk="1" hangingPunct="1"/>
            <a:r>
              <a:rPr lang="en-US" sz="1400" dirty="0">
                <a:solidFill>
                  <a:prstClr val="black"/>
                </a:solidFill>
                <a:latin typeface="Calibri" pitchFamily="34" charset="0"/>
              </a:rPr>
              <a:t>Secondary</a:t>
            </a:r>
          </a:p>
          <a:p>
            <a:pPr eaLnBrk="1" hangingPunct="1"/>
            <a:r>
              <a:rPr lang="en-US" sz="1400" dirty="0">
                <a:solidFill>
                  <a:prstClr val="black"/>
                </a:solidFill>
                <a:latin typeface="Calibri" pitchFamily="34" charset="0"/>
              </a:rPr>
              <a:t>Multimedia</a:t>
            </a:r>
            <a:br>
              <a:rPr lang="en-US" sz="1400" dirty="0">
                <a:solidFill>
                  <a:prstClr val="black"/>
                </a:solidFill>
                <a:latin typeface="Calibri" pitchFamily="34" charset="0"/>
              </a:rPr>
            </a:br>
            <a:r>
              <a:rPr lang="en-US" sz="1400" dirty="0">
                <a:solidFill>
                  <a:prstClr val="black"/>
                </a:solidFill>
                <a:latin typeface="Calibri" pitchFamily="34" charset="0"/>
              </a:rPr>
              <a:t>Bibliographic Resource</a:t>
            </a:r>
          </a:p>
          <a:p>
            <a:pPr eaLnBrk="1" hangingPunct="1"/>
            <a:endParaRPr lang="en-US" sz="1400" dirty="0">
              <a:solidFill>
                <a:prstClr val="black"/>
              </a:solidFill>
              <a:latin typeface="Calibri" pitchFamily="34" charset="0"/>
            </a:endParaRPr>
          </a:p>
          <a:p>
            <a:pPr eaLnBrk="1" hangingPunct="1"/>
            <a:r>
              <a:rPr lang="en-US" sz="1400" dirty="0" smtClean="0">
                <a:solidFill>
                  <a:prstClr val="black"/>
                </a:solidFill>
                <a:latin typeface="Calibri" pitchFamily="34" charset="0"/>
              </a:rPr>
              <a:t>Global</a:t>
            </a:r>
          </a:p>
          <a:p>
            <a:pPr eaLnBrk="1" hangingPunct="1"/>
            <a:r>
              <a:rPr lang="en-US" sz="1400" dirty="0" smtClean="0">
                <a:solidFill>
                  <a:prstClr val="black"/>
                </a:solidFill>
                <a:latin typeface="Calibri" pitchFamily="34" charset="0"/>
              </a:rPr>
              <a:t>Marketing/Branding</a:t>
            </a:r>
          </a:p>
          <a:p>
            <a:pPr eaLnBrk="1" hangingPunct="1"/>
            <a:endParaRPr lang="en-US" sz="1400" dirty="0">
              <a:solidFill>
                <a:prstClr val="black"/>
              </a:solidFill>
              <a:latin typeface="Calibri" pitchFamily="34" charset="0"/>
            </a:endParaRPr>
          </a:p>
          <a:p>
            <a:pPr eaLnBrk="1" hangingPunct="1"/>
            <a:r>
              <a:rPr lang="en-US" sz="1400" dirty="0" smtClean="0">
                <a:solidFill>
                  <a:prstClr val="black"/>
                </a:solidFill>
                <a:latin typeface="Calibri" pitchFamily="34" charset="0"/>
              </a:rPr>
              <a:t>ROI</a:t>
            </a:r>
            <a:endParaRPr lang="en-US" sz="1400" dirty="0">
              <a:solidFill>
                <a:prstClr val="black"/>
              </a:solidFill>
              <a:latin typeface="Calibri" pitchFamily="34" charset="0"/>
            </a:endParaRPr>
          </a:p>
          <a:p>
            <a:pPr eaLnBrk="1" hangingPunct="1"/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43200" y="6074917"/>
            <a:ext cx="31838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prstClr val="black"/>
                </a:solidFill>
              </a:rPr>
              <a:t>Engaging Student Research and</a:t>
            </a:r>
            <a:br>
              <a:rPr lang="en-US" sz="1600" b="1" dirty="0" smtClean="0">
                <a:solidFill>
                  <a:prstClr val="black"/>
                </a:solidFill>
              </a:rPr>
            </a:br>
            <a:r>
              <a:rPr lang="en-US" sz="1600" b="1" dirty="0" smtClean="0">
                <a:solidFill>
                  <a:prstClr val="black"/>
                </a:solidFill>
              </a:rPr>
              <a:t>Partnering with Faculty Online</a:t>
            </a:r>
            <a:endParaRPr lang="en-US" sz="1600" b="1" dirty="0">
              <a:solidFill>
                <a:prstClr val="black"/>
              </a:solidFill>
            </a:endParaRPr>
          </a:p>
        </p:txBody>
      </p:sp>
      <p:pic>
        <p:nvPicPr>
          <p:cNvPr id="7" name="Picture 2" descr="Go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23" y="5351017"/>
            <a:ext cx="856686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3" y="4495800"/>
            <a:ext cx="1898567" cy="747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417" y="6020967"/>
            <a:ext cx="837033" cy="837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 descr="C:\Users\ruzwyshyn\Desktop\MayLibraryPresentation\Parkland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389306"/>
            <a:ext cx="5876256" cy="4356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6739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305800" cy="83820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Engaging Students/Faculty </a:t>
            </a:r>
            <a:br>
              <a:rPr lang="en-US" sz="2800" dirty="0" smtClean="0"/>
            </a:br>
            <a:r>
              <a:rPr lang="en-US" sz="2800" dirty="0" smtClean="0"/>
              <a:t>through Online Video</a:t>
            </a:r>
            <a:endParaRPr lang="en-US" sz="2800" dirty="0"/>
          </a:p>
        </p:txBody>
      </p:sp>
      <p:pic>
        <p:nvPicPr>
          <p:cNvPr id="4098" name="Picture 2" descr="C:\Users\ruzwyshyn\Desktop\MayLibraryPresentation\LibrarySpotlightVide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86" y="1469571"/>
            <a:ext cx="7315200" cy="5106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381000" y="2171700"/>
            <a:ext cx="7315200" cy="5334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579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69342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Faculty Engagement</a:t>
            </a:r>
            <a:br>
              <a:rPr lang="en-US" sz="3600" dirty="0" smtClean="0"/>
            </a:br>
            <a:r>
              <a:rPr lang="en-US" sz="2400" dirty="0" smtClean="0"/>
              <a:t>Curricular Embedding </a:t>
            </a:r>
            <a:endParaRPr lang="en-US" sz="2400" dirty="0"/>
          </a:p>
        </p:txBody>
      </p:sp>
      <p:pic>
        <p:nvPicPr>
          <p:cNvPr id="5123" name="Picture 3" descr="C:\Users\ruzwyshyn\Desktop\MayLibraryPresentation\YoutubeChann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8153400" cy="405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1240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15187"/>
            <a:ext cx="6096000" cy="1292225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000" dirty="0" smtClean="0"/>
              <a:t>Partnering with Faculty</a:t>
            </a:r>
            <a:br>
              <a:rPr lang="en-US" sz="4000" dirty="0" smtClean="0"/>
            </a:br>
            <a:r>
              <a:rPr lang="en-US" sz="2200" dirty="0" smtClean="0"/>
              <a:t>New Genres of Online Library Services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1800" dirty="0" smtClean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30892" y="1097968"/>
            <a:ext cx="2514600" cy="34290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000" dirty="0" smtClean="0"/>
          </a:p>
          <a:p>
            <a:pPr eaLnBrk="1" hangingPunct="1">
              <a:lnSpc>
                <a:spcPct val="80000"/>
              </a:lnSpc>
              <a:defRPr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  <a:defRPr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dirty="0" smtClean="0"/>
              <a:t>          </a:t>
            </a:r>
          </a:p>
        </p:txBody>
      </p:sp>
      <p:pic>
        <p:nvPicPr>
          <p:cNvPr id="32773" name="Picture 5" descr="anthur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371600"/>
            <a:ext cx="4946114" cy="399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6" descr="anthiurmcoversm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" y="5475512"/>
            <a:ext cx="2582784" cy="106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5" name="TextBox 6"/>
          <p:cNvSpPr txBox="1">
            <a:spLocks noChangeArrowheads="1"/>
          </p:cNvSpPr>
          <p:nvPr/>
        </p:nvSpPr>
        <p:spPr bwMode="auto">
          <a:xfrm>
            <a:off x="3113610" y="5547247"/>
            <a:ext cx="444224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b="1" dirty="0" smtClean="0">
                <a:solidFill>
                  <a:prstClr val="black"/>
                </a:solidFill>
              </a:rPr>
              <a:t>Scholarly Refereed E-Journals</a:t>
            </a:r>
            <a:br>
              <a:rPr lang="en-US" b="1" dirty="0" smtClean="0">
                <a:solidFill>
                  <a:prstClr val="black"/>
                </a:solidFill>
              </a:rPr>
            </a:br>
            <a:r>
              <a:rPr lang="en-US" b="1" dirty="0" smtClean="0">
                <a:solidFill>
                  <a:prstClr val="black"/>
                </a:solidFill>
              </a:rPr>
              <a:t/>
            </a:r>
            <a:br>
              <a:rPr lang="en-US" b="1" dirty="0" smtClean="0">
                <a:solidFill>
                  <a:prstClr val="black"/>
                </a:solidFill>
              </a:rPr>
            </a:br>
            <a:r>
              <a:rPr lang="en-US" b="1" dirty="0" smtClean="0">
                <a:solidFill>
                  <a:prstClr val="black"/>
                </a:solidFill>
              </a:rPr>
              <a:t>Open Source Publishing Opportunities</a:t>
            </a:r>
            <a:endParaRPr lang="en-US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12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264503"/>
            <a:ext cx="8274873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2800" dirty="0" smtClean="0"/>
              <a:t>Partnerships with Faculty/Other Divisions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2400" dirty="0" smtClean="0"/>
              <a:t>e-Press/Bookstore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b="1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225" y="1407503"/>
            <a:ext cx="2813061" cy="3633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399" y="1295400"/>
            <a:ext cx="2508576" cy="3745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819400" y="4724400"/>
            <a:ext cx="4191000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3200" dirty="0"/>
              <a:t/>
            </a:r>
            <a:br>
              <a:rPr lang="en-US" sz="3200" dirty="0"/>
            </a:br>
            <a:r>
              <a:rPr lang="en-US" sz="2400" b="1" dirty="0">
                <a:latin typeface="Arial" pitchFamily="34" charset="0"/>
                <a:ea typeface="Adobe Fan Heiti Std B" pitchFamily="34" charset="-128"/>
                <a:cs typeface="Arial" pitchFamily="34" charset="0"/>
              </a:rPr>
              <a:t/>
            </a:r>
            <a:br>
              <a:rPr lang="en-US" sz="2400" b="1" dirty="0">
                <a:latin typeface="Arial" pitchFamily="34" charset="0"/>
                <a:ea typeface="Adobe Fan Heiti Std B" pitchFamily="34" charset="-128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ea typeface="Adobe Fan Heiti Std B" pitchFamily="34" charset="-128"/>
                <a:cs typeface="Arial" pitchFamily="34" charset="0"/>
              </a:rPr>
              <a:t>Publish on Demand (POD) </a:t>
            </a:r>
            <a:r>
              <a:rPr lang="en-US" b="1" dirty="0">
                <a:latin typeface="Arial" pitchFamily="34" charset="0"/>
                <a:ea typeface="Adobe Fan Heiti Std B" pitchFamily="34" charset="-128"/>
                <a:cs typeface="Arial" pitchFamily="34" charset="0"/>
              </a:rPr>
              <a:t/>
            </a:r>
            <a:br>
              <a:rPr lang="en-US" b="1" dirty="0">
                <a:latin typeface="Arial" pitchFamily="34" charset="0"/>
                <a:ea typeface="Adobe Fan Heiti Std B" pitchFamily="34" charset="-128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ea typeface="Adobe Fan Heiti Std B" pitchFamily="34" charset="-128"/>
                <a:cs typeface="Arial" pitchFamily="34" charset="0"/>
              </a:rPr>
              <a:t>Books </a:t>
            </a:r>
            <a:r>
              <a:rPr lang="en-US" b="1" dirty="0">
                <a:latin typeface="Arial" pitchFamily="34" charset="0"/>
                <a:ea typeface="Adobe Fan Heiti Std B" pitchFamily="34" charset="-128"/>
                <a:cs typeface="Arial" pitchFamily="34" charset="0"/>
              </a:rPr>
              <a:t>and </a:t>
            </a:r>
            <a:r>
              <a:rPr lang="en-US" b="1" dirty="0" smtClean="0">
                <a:latin typeface="Arial" pitchFamily="34" charset="0"/>
                <a:ea typeface="Adobe Fan Heiti Std B" pitchFamily="34" charset="-128"/>
                <a:cs typeface="Arial" pitchFamily="34" charset="0"/>
              </a:rPr>
              <a:t>Faculty Publications, Revenue Generation </a:t>
            </a:r>
            <a:br>
              <a:rPr lang="en-US" b="1" dirty="0" smtClean="0">
                <a:latin typeface="Arial" pitchFamily="34" charset="0"/>
                <a:ea typeface="Adobe Fan Heiti Std B" pitchFamily="34" charset="-128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ea typeface="Adobe Fan Heiti Std B" pitchFamily="34" charset="-128"/>
                <a:cs typeface="Arial" pitchFamily="34" charset="0"/>
              </a:rPr>
              <a:t>Student/Faculty Benefits</a:t>
            </a:r>
            <a:r>
              <a:rPr lang="en-US" b="1" dirty="0">
                <a:latin typeface="Arial" pitchFamily="34" charset="0"/>
                <a:ea typeface="Adobe Fan Heiti Std B" pitchFamily="34" charset="-128"/>
                <a:cs typeface="Arial" pitchFamily="34" charset="0"/>
              </a:rPr>
              <a:t/>
            </a:r>
            <a:br>
              <a:rPr lang="en-US" b="1" dirty="0">
                <a:latin typeface="Arial" pitchFamily="34" charset="0"/>
                <a:ea typeface="Adobe Fan Heiti Std B" pitchFamily="34" charset="-128"/>
                <a:cs typeface="Arial" pitchFamily="34" charset="0"/>
              </a:rPr>
            </a:br>
            <a:r>
              <a:rPr lang="en-US" sz="2400" b="1" dirty="0">
                <a:latin typeface="Arial" pitchFamily="34" charset="0"/>
                <a:ea typeface="Adobe Fan Heiti Std B" pitchFamily="34" charset="-128"/>
                <a:cs typeface="Arial" pitchFamily="34" charset="0"/>
              </a:rPr>
              <a:t/>
            </a:r>
            <a:br>
              <a:rPr lang="en-US" sz="2400" b="1" dirty="0">
                <a:latin typeface="Arial" pitchFamily="34" charset="0"/>
                <a:ea typeface="Adobe Fan Heiti Std B" pitchFamily="34" charset="-128"/>
                <a:cs typeface="Arial" pitchFamily="34" charset="0"/>
              </a:rPr>
            </a:br>
            <a:endParaRPr lang="en-US" sz="2400" b="1" dirty="0">
              <a:latin typeface="Arial" pitchFamily="34" charset="0"/>
              <a:ea typeface="Adobe Fan Heiti Std B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42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888" y="80322"/>
            <a:ext cx="8229600" cy="11430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dirty="0" smtClean="0"/>
              <a:t>Engagement With Student Research</a:t>
            </a:r>
            <a:endParaRPr lang="en-US" sz="3600" dirty="0"/>
          </a:p>
        </p:txBody>
      </p:sp>
      <p:pic>
        <p:nvPicPr>
          <p:cNvPr id="5" name="Picture 2" descr="C:\Documents and Settings\ruzwyshyn\Desktop\New Folder\ThesisReview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000" y="1524000"/>
            <a:ext cx="7482899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86000" y="56388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en-US" b="1" dirty="0"/>
              <a:t>Online Masters Thesis Archive/Capstone/Online Library</a:t>
            </a:r>
          </a:p>
          <a:p>
            <a:pPr algn="ctr"/>
            <a:r>
              <a:rPr lang="en-US" altLang="en-US" b="1" dirty="0"/>
              <a:t>(Dark Archives &amp; Repositories)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62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888" y="80322"/>
            <a:ext cx="8229600" cy="11430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dirty="0" smtClean="0"/>
              <a:t>Engagement With Faculty Research</a:t>
            </a:r>
            <a:endParaRPr lang="en-US" sz="3600" dirty="0"/>
          </a:p>
        </p:txBody>
      </p:sp>
      <p:sp>
        <p:nvSpPr>
          <p:cNvPr id="35843" name="TextBox 3"/>
          <p:cNvSpPr txBox="1">
            <a:spLocks noChangeArrowheads="1"/>
          </p:cNvSpPr>
          <p:nvPr/>
        </p:nvSpPr>
        <p:spPr bwMode="auto">
          <a:xfrm>
            <a:off x="1524000" y="5943600"/>
            <a:ext cx="6705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b="1" dirty="0" smtClean="0">
                <a:solidFill>
                  <a:prstClr val="black"/>
                </a:solidFill>
              </a:rPr>
              <a:t>New Genres of Digital Archives</a:t>
            </a:r>
            <a:br>
              <a:rPr lang="en-US" b="1" dirty="0" smtClean="0">
                <a:solidFill>
                  <a:prstClr val="black"/>
                </a:solidFill>
              </a:rPr>
            </a:br>
            <a:endParaRPr lang="en-US" b="1" dirty="0">
              <a:solidFill>
                <a:prstClr val="black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241" y="1652450"/>
            <a:ext cx="4366159" cy="345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 descr="cubanrafter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76400"/>
            <a:ext cx="355626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31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72390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/>
              <a:t>Research </a:t>
            </a:r>
            <a:r>
              <a:rPr lang="en-US" sz="3200" dirty="0" err="1" smtClean="0"/>
              <a:t>PartnershipS</a:t>
            </a:r>
            <a:r>
              <a:rPr lang="en-US" sz="3200" dirty="0" smtClean="0"/>
              <a:t> with </a:t>
            </a:r>
            <a:r>
              <a:rPr lang="en-US" sz="3200" dirty="0" smtClean="0"/>
              <a:t>Faculty/Students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Digital Archives &amp; Media</a:t>
            </a:r>
            <a:endParaRPr lang="en-US" sz="3200" dirty="0"/>
          </a:p>
        </p:txBody>
      </p:sp>
      <p:sp>
        <p:nvSpPr>
          <p:cNvPr id="35843" name="TextBox 3"/>
          <p:cNvSpPr txBox="1">
            <a:spLocks noChangeArrowheads="1"/>
          </p:cNvSpPr>
          <p:nvPr/>
        </p:nvSpPr>
        <p:spPr bwMode="auto">
          <a:xfrm>
            <a:off x="1004888" y="5867400"/>
            <a:ext cx="6705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dirty="0" smtClean="0">
                <a:solidFill>
                  <a:prstClr val="black"/>
                </a:solidFill>
              </a:rPr>
              <a:t>Library Academic/University/Community Connections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5844" name="Picture 2" descr="C:\Users\Ray\Desktop\New Folder\westfloridaheaderlarg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77836"/>
            <a:ext cx="4547881" cy="2601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ruzwyshyn\Desktop\PowerpointUHA\Coolir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642" y="2077836"/>
            <a:ext cx="3516710" cy="310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225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omepag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21905"/>
            <a:ext cx="8137071" cy="4551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593271" y="6273225"/>
            <a:ext cx="7543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University/Library/Community Bridges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1143000" y="60960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5042" y="152400"/>
            <a:ext cx="72988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Engagement with University Administration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16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990600"/>
            <a:ext cx="8686800" cy="54864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Engagement/Partnership with Faculty Divisions and Schools</a:t>
            </a:r>
            <a:br>
              <a:rPr lang="en-US" sz="2800" dirty="0" smtClean="0"/>
            </a:br>
            <a:r>
              <a:rPr lang="en-US" sz="1600" dirty="0" smtClean="0"/>
              <a:t>Digital Literacy/ </a:t>
            </a:r>
            <a:r>
              <a:rPr lang="en-US" sz="1600" dirty="0" err="1" smtClean="0"/>
              <a:t>Interdisciplinarity</a:t>
            </a:r>
            <a:endParaRPr lang="en-US" sz="1600" dirty="0"/>
          </a:p>
        </p:txBody>
      </p:sp>
      <p:pic>
        <p:nvPicPr>
          <p:cNvPr id="7170" name="Picture 2" descr="C:\Users\ruzwyshyn\Desktop\UMiam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711169"/>
            <a:ext cx="5105400" cy="3940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81200" y="5780782"/>
            <a:ext cx="5562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Library</a:t>
            </a:r>
            <a:r>
              <a:rPr lang="en-US" sz="1400" dirty="0"/>
              <a:t> </a:t>
            </a:r>
            <a:r>
              <a:rPr lang="en-US" sz="1400" dirty="0" smtClean="0"/>
              <a:t>Technology/Information Literacy Services</a:t>
            </a:r>
            <a:br>
              <a:rPr lang="en-US" sz="1400" dirty="0" smtClean="0"/>
            </a:br>
            <a:r>
              <a:rPr lang="en-US" sz="1400" dirty="0" smtClean="0"/>
              <a:t>School of Education</a:t>
            </a:r>
            <a:br>
              <a:rPr lang="en-US" sz="1400" dirty="0" smtClean="0"/>
            </a:br>
            <a:r>
              <a:rPr lang="en-US" sz="1400" dirty="0" smtClean="0"/>
              <a:t>University Art Department/Museum </a:t>
            </a:r>
          </a:p>
          <a:p>
            <a:pPr algn="ctr"/>
            <a:r>
              <a:rPr lang="en-US" sz="1400" dirty="0" smtClean="0"/>
              <a:t>State </a:t>
            </a:r>
            <a:r>
              <a:rPr lang="en-US" sz="1400" dirty="0" err="1" smtClean="0"/>
              <a:t>Dept</a:t>
            </a:r>
            <a:r>
              <a:rPr lang="en-US" sz="1400" dirty="0" smtClean="0"/>
              <a:t>, Of Education Grant Opportunities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824047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682" y="1339064"/>
            <a:ext cx="952664" cy="1258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 descr="http://profile.ak.fbcdn.net/hprofile-ak-snc4/275851_1280354316_4678569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285" y="2712816"/>
            <a:ext cx="1446599" cy="964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http://therainmakergroupinc.web10.hubspot.com/Portals/115950/images/Synerg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240" y="1323439"/>
            <a:ext cx="4227388" cy="409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 descr="http://profile.ak.fbcdn.net/hprofile-ak-ash2/211529_1380698046_4711458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49" y="4077354"/>
            <a:ext cx="885568" cy="123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1112919" y="5715000"/>
            <a:ext cx="58368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600" dirty="0" smtClean="0"/>
              <a:t>Technology/Ideas//People</a:t>
            </a:r>
            <a:endParaRPr lang="en-US" sz="1600" dirty="0"/>
          </a:p>
          <a:p>
            <a:pPr algn="ctr" eaLnBrk="1" hangingPunct="1"/>
            <a:r>
              <a:rPr lang="en-US" sz="1600" dirty="0" smtClean="0"/>
              <a:t>Student/Faculty/Administration </a:t>
            </a:r>
            <a:r>
              <a:rPr lang="en-US" sz="1600" smtClean="0"/>
              <a:t>Working Together</a:t>
            </a: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530854" y="1301849"/>
            <a:ext cx="5401733" cy="37037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225" y="4215607"/>
            <a:ext cx="832119" cy="1206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6" descr="Profile Imag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06" y="2657872"/>
            <a:ext cx="1180811" cy="1172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8" y="1323439"/>
            <a:ext cx="968440" cy="116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1351" y="152400"/>
            <a:ext cx="7620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Tomorrows </a:t>
            </a:r>
            <a:r>
              <a:rPr lang="en-US" sz="32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Research </a:t>
            </a:r>
            <a:r>
              <a:rPr lang="en-US" sz="32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Library</a:t>
            </a:r>
            <a:br>
              <a:rPr lang="en-US" sz="32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</a:br>
            <a:r>
              <a:rPr lang="en-US" sz="32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Through Partnerships</a:t>
            </a:r>
            <a:r>
              <a:rPr lang="en-US" sz="32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/>
            </a:r>
            <a:br>
              <a:rPr lang="en-US" sz="32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</a:br>
            <a:endParaRPr lang="en-US" sz="3200" b="1" cap="all" dirty="0">
              <a:ln w="500">
                <a:solidFill>
                  <a:srgbClr val="B13F9A">
                    <a:shade val="20000"/>
                    <a:satMod val="120000"/>
                  </a:srgbClr>
                </a:solidFill>
              </a:ln>
              <a:gradFill>
                <a:gsLst>
                  <a:gs pos="0">
                    <a:srgbClr val="F9B639">
                      <a:tint val="13000"/>
                    </a:srgbClr>
                  </a:gs>
                  <a:gs pos="10000">
                    <a:srgbClr val="F9B639">
                      <a:tint val="20000"/>
                    </a:srgbClr>
                  </a:gs>
                  <a:gs pos="49000">
                    <a:srgbClr val="F9B639">
                      <a:tint val="70000"/>
                    </a:srgbClr>
                  </a:gs>
                  <a:gs pos="50000">
                    <a:srgbClr val="F9B639">
                      <a:tint val="97000"/>
                    </a:srgbClr>
                  </a:gs>
                  <a:gs pos="100000">
                    <a:srgbClr val="F9B639">
                      <a:tint val="20000"/>
                    </a:srgbClr>
                  </a:gs>
                </a:gsLst>
                <a:lin ang="5400000" scaled="1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0074286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204" y="990600"/>
            <a:ext cx="7601973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3600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thanks!</a:t>
            </a:r>
            <a:endParaRPr lang="en-US" sz="3600" dirty="0"/>
          </a:p>
        </p:txBody>
      </p:sp>
      <p:pic>
        <p:nvPicPr>
          <p:cNvPr id="4" name="Picture 2" descr="seria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582" y="2029568"/>
            <a:ext cx="2827215" cy="1628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02749" y="5736769"/>
            <a:ext cx="29288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Ray </a:t>
            </a:r>
            <a:r>
              <a:rPr lang="en-US" sz="1600" dirty="0" err="1" smtClean="0"/>
              <a:t>Uzwyshyn</a:t>
            </a:r>
            <a:r>
              <a:rPr lang="en-US" sz="1600" dirty="0" smtClean="0"/>
              <a:t> Ph.D. MBA MLIS</a:t>
            </a:r>
            <a:br>
              <a:rPr lang="en-US" sz="1600" dirty="0" smtClean="0"/>
            </a:br>
            <a:r>
              <a:rPr lang="en-US" sz="1600" dirty="0" smtClean="0"/>
              <a:t>http://rayuzwyshyn.net </a:t>
            </a:r>
            <a:br>
              <a:rPr lang="en-US" sz="1600" dirty="0" smtClean="0"/>
            </a:br>
            <a:r>
              <a:rPr lang="en-US" sz="1600" dirty="0" smtClean="0"/>
              <a:t>ruzwyshyn@gmail.com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3464725" y="3968819"/>
            <a:ext cx="14734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Questions?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3291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52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905</TotalTime>
  <Words>238</Words>
  <Application>Microsoft Office PowerPoint</Application>
  <PresentationFormat>On-screen Show (4:3)</PresentationFormat>
  <Paragraphs>97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Opulent</vt:lpstr>
      <vt:lpstr>   TRanSforming Today’s Undergraduate Library Into Tomorrow’s Research Library </vt:lpstr>
      <vt:lpstr>21st Century Library Learning Commons</vt:lpstr>
      <vt:lpstr>Student/Faculty Centered Collaborative Learning Spaces,  Digital Literacy Labs, Multimedia Studios </vt:lpstr>
      <vt:lpstr>  engaging Learning, Spaces, Technology </vt:lpstr>
      <vt:lpstr> UWF Skylab  Engaging Various Stakeholders </vt:lpstr>
      <vt:lpstr>UWF Skylab  Planning: Arch &amp; Eng.: Electrical Data   </vt:lpstr>
      <vt:lpstr>TranSforming Collections, Resources &amp; Media</vt:lpstr>
      <vt:lpstr>Engaging Students Academic Video Databases</vt:lpstr>
      <vt:lpstr>PowerPoint Presentation</vt:lpstr>
      <vt:lpstr>New genres of Library Web-Scale Information Discovery Tools</vt:lpstr>
      <vt:lpstr>PowerPoint Presentation</vt:lpstr>
      <vt:lpstr>Library Integration with Online Classroom Learning Management System</vt:lpstr>
      <vt:lpstr>Online Course Guides powerful Research Tools</vt:lpstr>
      <vt:lpstr>Engaging Students/Faculty  through Online Video</vt:lpstr>
      <vt:lpstr>Faculty Engagement Curricular Embedding </vt:lpstr>
      <vt:lpstr>Partnering with Faculty New Genres of Online Library Services </vt:lpstr>
      <vt:lpstr>Partnerships with Faculty/Other Divisions e-Press/Bookstore </vt:lpstr>
      <vt:lpstr>Engagement With Student Research</vt:lpstr>
      <vt:lpstr>Engagement With Faculty Research</vt:lpstr>
      <vt:lpstr>Research PartnershipS with Faculty/Students Digital Archives &amp; Media</vt:lpstr>
      <vt:lpstr>PowerPoint Presentation</vt:lpstr>
      <vt:lpstr>Engagement/Partnership with Faculty Divisions and Schools Digital Literacy/ Interdisciplinarity</vt:lpstr>
      <vt:lpstr> </vt:lpstr>
      <vt:lpstr>  thanks!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Uzwyshyn, Raymond</dc:creator>
  <cp:lastModifiedBy>Ray</cp:lastModifiedBy>
  <cp:revision>122</cp:revision>
  <dcterms:created xsi:type="dcterms:W3CDTF">2013-01-23T15:18:01Z</dcterms:created>
  <dcterms:modified xsi:type="dcterms:W3CDTF">2014-02-19T18:21:43Z</dcterms:modified>
</cp:coreProperties>
</file>