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56" r:id="rId6"/>
    <p:sldId id="279" r:id="rId7"/>
    <p:sldId id="281" r:id="rId8"/>
    <p:sldId id="277" r:id="rId9"/>
    <p:sldId id="263" r:id="rId10"/>
    <p:sldId id="329" r:id="rId11"/>
    <p:sldId id="282" r:id="rId12"/>
    <p:sldId id="257" r:id="rId13"/>
    <p:sldId id="258" r:id="rId14"/>
    <p:sldId id="337" r:id="rId15"/>
    <p:sldId id="310" r:id="rId16"/>
    <p:sldId id="259" r:id="rId17"/>
    <p:sldId id="303" r:id="rId18"/>
    <p:sldId id="283" r:id="rId19"/>
    <p:sldId id="331" r:id="rId20"/>
    <p:sldId id="332" r:id="rId21"/>
    <p:sldId id="290" r:id="rId22"/>
    <p:sldId id="278" r:id="rId23"/>
    <p:sldId id="291" r:id="rId24"/>
    <p:sldId id="300" r:id="rId25"/>
    <p:sldId id="260" r:id="rId26"/>
    <p:sldId id="334" r:id="rId27"/>
    <p:sldId id="261" r:id="rId28"/>
    <p:sldId id="284" r:id="rId29"/>
    <p:sldId id="285" r:id="rId30"/>
    <p:sldId id="286" r:id="rId31"/>
    <p:sldId id="287" r:id="rId32"/>
    <p:sldId id="301" r:id="rId33"/>
    <p:sldId id="309" r:id="rId34"/>
    <p:sldId id="330" r:id="rId35"/>
    <p:sldId id="307" r:id="rId36"/>
    <p:sldId id="305" r:id="rId37"/>
    <p:sldId id="302" r:id="rId38"/>
    <p:sldId id="306" r:id="rId39"/>
    <p:sldId id="304" r:id="rId40"/>
    <p:sldId id="264" r:id="rId41"/>
    <p:sldId id="265" r:id="rId42"/>
    <p:sldId id="266" r:id="rId43"/>
    <p:sldId id="267" r:id="rId44"/>
    <p:sldId id="268" r:id="rId45"/>
    <p:sldId id="269" r:id="rId46"/>
    <p:sldId id="270" r:id="rId47"/>
    <p:sldId id="271" r:id="rId48"/>
    <p:sldId id="272" r:id="rId49"/>
    <p:sldId id="273" r:id="rId50"/>
    <p:sldId id="274" r:id="rId51"/>
    <p:sldId id="275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4ABE92-401B-478F-BE68-15969E6D540F}" v="62" dt="2022-04-25T21:12:07.6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24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microsoft.com/office/2015/10/relationships/revisionInfo" Target="revisionInfo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91781C-2E3A-443C-AB5E-261D4E564F95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80BA40-3C27-4928-A2AA-B90358FE38B4}">
      <dgm:prSet custT="1"/>
      <dgm:spPr>
        <a:xfrm>
          <a:off x="0" y="1528330"/>
          <a:ext cx="2927522" cy="222339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ctr">
            <a:buNone/>
          </a:pPr>
          <a:r>
            <a:rPr lang="en-US" sz="2400" b="1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PRIMARY</a:t>
          </a:r>
          <a:endParaRPr lang="en-US" sz="24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Avenir Next LT Pro"/>
            <a:ea typeface="+mn-ea"/>
            <a:cs typeface="+mn-cs"/>
          </a:endParaRPr>
        </a:p>
      </dgm:t>
    </dgm:pt>
    <dgm:pt modelId="{1E99957F-3015-4803-95DA-FD1F0C87101A}" type="parTrans" cxnId="{28911D52-3784-4842-9094-0DAD12F3D581}">
      <dgm:prSet/>
      <dgm:spPr/>
      <dgm:t>
        <a:bodyPr/>
        <a:lstStyle/>
        <a:p>
          <a:endParaRPr lang="en-US"/>
        </a:p>
      </dgm:t>
    </dgm:pt>
    <dgm:pt modelId="{E723782B-A875-4C38-86BF-0A8B12CEFBC7}" type="sibTrans" cxnId="{28911D52-3784-4842-9094-0DAD12F3D581}">
      <dgm:prSet/>
      <dgm:spPr>
        <a:xfrm>
          <a:off x="740619" y="762210"/>
          <a:ext cx="4568319" cy="4568319"/>
        </a:xfrm>
        <a:prstGeom prst="circularArrow">
          <a:avLst>
            <a:gd name="adj1" fmla="val 9491"/>
            <a:gd name="adj2" fmla="val 685669"/>
            <a:gd name="adj3" fmla="val 17659825"/>
            <a:gd name="adj4" fmla="val 14207163"/>
            <a:gd name="adj5" fmla="val 11072"/>
          </a:avLst>
        </a:prstGeom>
        <a:solidFill>
          <a:srgbClr val="48ADD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32B9CAF6-3D16-4928-AB9D-3E7D30DA2398}">
      <dgm:prSet custT="1"/>
      <dgm:spPr>
        <a:xfrm>
          <a:off x="0" y="1528330"/>
          <a:ext cx="2927522" cy="222339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l">
            <a:buChar char="•"/>
          </a:pPr>
          <a:r>
            <a:rPr lang="en-US" sz="18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Digital Research Collections Repository (</a:t>
          </a:r>
          <a:r>
            <a:rPr lang="en-US" sz="1800" dirty="0" err="1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Dspace</a:t>
          </a:r>
          <a:r>
            <a:rPr lang="en-US" sz="18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, 2021)</a:t>
          </a:r>
          <a:br>
            <a:rPr lang="en-US" sz="11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</a:br>
          <a:endParaRPr lang="en-US" sz="11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Avenir Next LT Pro"/>
            <a:ea typeface="+mn-ea"/>
            <a:cs typeface="+mn-cs"/>
          </a:endParaRPr>
        </a:p>
      </dgm:t>
    </dgm:pt>
    <dgm:pt modelId="{37C8CE0B-0D72-497B-AB2E-3C1F1B5118D8}" type="parTrans" cxnId="{65D86DD8-FE60-40E7-BEDE-179C5FC5DE15}">
      <dgm:prSet/>
      <dgm:spPr/>
      <dgm:t>
        <a:bodyPr/>
        <a:lstStyle/>
        <a:p>
          <a:endParaRPr lang="en-US"/>
        </a:p>
      </dgm:t>
    </dgm:pt>
    <dgm:pt modelId="{C5F14AC1-C095-4B31-8E15-51C4C02FA626}" type="sibTrans" cxnId="{65D86DD8-FE60-40E7-BEDE-179C5FC5DE15}">
      <dgm:prSet/>
      <dgm:spPr/>
      <dgm:t>
        <a:bodyPr/>
        <a:lstStyle/>
        <a:p>
          <a:endParaRPr lang="en-US"/>
        </a:p>
      </dgm:t>
    </dgm:pt>
    <dgm:pt modelId="{98339BDF-4644-4420-98CB-CB326D4F7C3D}">
      <dgm:prSet custT="1"/>
      <dgm:spPr>
        <a:xfrm>
          <a:off x="3144038" y="1573947"/>
          <a:ext cx="2708806" cy="222339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US" sz="2400" b="1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TERTIARY</a:t>
          </a:r>
          <a:endParaRPr lang="en-US" sz="24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Avenir Next LT Pro"/>
            <a:ea typeface="+mn-ea"/>
            <a:cs typeface="+mn-cs"/>
          </a:endParaRPr>
        </a:p>
      </dgm:t>
    </dgm:pt>
    <dgm:pt modelId="{85EFE04D-D6D8-4108-9BDC-3AA1EBAB0C6F}" type="parTrans" cxnId="{0E9573D1-0770-41C0-A746-F5A10C68DDB6}">
      <dgm:prSet/>
      <dgm:spPr/>
      <dgm:t>
        <a:bodyPr/>
        <a:lstStyle/>
        <a:p>
          <a:endParaRPr lang="en-US"/>
        </a:p>
      </dgm:t>
    </dgm:pt>
    <dgm:pt modelId="{5610D5B2-6BD9-4901-A47D-A8E0FED7EB7D}" type="sibTrans" cxnId="{0E9573D1-0770-41C0-A746-F5A10C68DDB6}">
      <dgm:prSet/>
      <dgm:spPr>
        <a:xfrm>
          <a:off x="758239" y="-7067"/>
          <a:ext cx="4568319" cy="4568319"/>
        </a:xfrm>
        <a:prstGeom prst="circularArrow">
          <a:avLst>
            <a:gd name="adj1" fmla="val 9491"/>
            <a:gd name="adj2" fmla="val 685669"/>
            <a:gd name="adj3" fmla="val 6852646"/>
            <a:gd name="adj4" fmla="val 3414823"/>
            <a:gd name="adj5" fmla="val 11072"/>
          </a:avLst>
        </a:prstGeom>
        <a:solidFill>
          <a:srgbClr val="48ADD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A1949FC2-6505-4960-8EAF-F45EEF038EE1}">
      <dgm:prSet/>
      <dgm:spPr>
        <a:xfrm>
          <a:off x="3144038" y="1573947"/>
          <a:ext cx="2708806" cy="222339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en-US" sz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Electronic Thesis and Dissertation Management System (VIREO)</a:t>
          </a:r>
        </a:p>
      </dgm:t>
    </dgm:pt>
    <dgm:pt modelId="{D8FB1834-A0BA-4CC8-99B3-A5C9ECF6268A}" type="sibTrans" cxnId="{D579A052-3BDA-4E4C-BA3E-B489C52FC4E0}">
      <dgm:prSet/>
      <dgm:spPr/>
      <dgm:t>
        <a:bodyPr/>
        <a:lstStyle/>
        <a:p>
          <a:endParaRPr lang="en-US"/>
        </a:p>
      </dgm:t>
    </dgm:pt>
    <dgm:pt modelId="{BCABD873-2AB0-4720-8B62-2409168BCA20}" type="parTrans" cxnId="{D579A052-3BDA-4E4C-BA3E-B489C52FC4E0}">
      <dgm:prSet/>
      <dgm:spPr/>
      <dgm:t>
        <a:bodyPr/>
        <a:lstStyle/>
        <a:p>
          <a:endParaRPr lang="en-US"/>
        </a:p>
      </dgm:t>
    </dgm:pt>
    <dgm:pt modelId="{C2858497-5C7E-4799-9AC4-B12A54B4660A}">
      <dgm:prSet/>
      <dgm:spPr>
        <a:xfrm>
          <a:off x="3144038" y="1573947"/>
          <a:ext cx="2708806" cy="222339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en-US" sz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User Interface/Content Management Software (OMEKA) </a:t>
          </a:r>
        </a:p>
      </dgm:t>
    </dgm:pt>
    <dgm:pt modelId="{8092B521-B881-4868-BD73-2AB08F5368EA}" type="sibTrans" cxnId="{8411DD2E-906A-441A-9C66-B190C8BB0BB0}">
      <dgm:prSet/>
      <dgm:spPr/>
      <dgm:t>
        <a:bodyPr/>
        <a:lstStyle/>
        <a:p>
          <a:endParaRPr lang="en-US"/>
        </a:p>
      </dgm:t>
    </dgm:pt>
    <dgm:pt modelId="{92F64CE4-1399-4CBC-B94A-F69FAE871756}" type="parTrans" cxnId="{8411DD2E-906A-441A-9C66-B190C8BB0BB0}">
      <dgm:prSet/>
      <dgm:spPr/>
      <dgm:t>
        <a:bodyPr/>
        <a:lstStyle/>
        <a:p>
          <a:endParaRPr lang="en-US"/>
        </a:p>
      </dgm:t>
    </dgm:pt>
    <dgm:pt modelId="{BCFCF076-495C-4E47-A603-750F3D5D9E85}">
      <dgm:prSet custT="1"/>
      <dgm:spPr>
        <a:xfrm>
          <a:off x="3144038" y="1573947"/>
          <a:ext cx="2708806" cy="222339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en-US" sz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Identity Management System (ORCID)</a:t>
          </a:r>
        </a:p>
      </dgm:t>
    </dgm:pt>
    <dgm:pt modelId="{1108E394-2915-4FEE-9867-EA22A91AF284}" type="parTrans" cxnId="{F4BE4D78-CE2E-49E0-BF1B-E03ACF903E3A}">
      <dgm:prSet/>
      <dgm:spPr/>
      <dgm:t>
        <a:bodyPr/>
        <a:lstStyle/>
        <a:p>
          <a:endParaRPr lang="en-US"/>
        </a:p>
      </dgm:t>
    </dgm:pt>
    <dgm:pt modelId="{A05BF4DE-EF01-4011-8905-3447E7CAD9C8}" type="sibTrans" cxnId="{F4BE4D78-CE2E-49E0-BF1B-E03ACF903E3A}">
      <dgm:prSet/>
      <dgm:spPr/>
      <dgm:t>
        <a:bodyPr/>
        <a:lstStyle/>
        <a:p>
          <a:endParaRPr lang="en-US"/>
        </a:p>
      </dgm:t>
    </dgm:pt>
    <dgm:pt modelId="{B46983D7-5AF4-4FA2-A8E3-921772C00D5B}">
      <dgm:prSet custT="1"/>
      <dgm:spPr>
        <a:xfrm>
          <a:off x="3144038" y="1573947"/>
          <a:ext cx="2708806" cy="222339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en-US" sz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Academic Journal Software (OJS3)</a:t>
          </a:r>
        </a:p>
      </dgm:t>
    </dgm:pt>
    <dgm:pt modelId="{898A6D8D-D55C-457C-9A87-1AE2315F656C}" type="parTrans" cxnId="{12FD17AA-7C5B-40E3-8D6D-93C058F05D57}">
      <dgm:prSet/>
      <dgm:spPr/>
      <dgm:t>
        <a:bodyPr/>
        <a:lstStyle/>
        <a:p>
          <a:endParaRPr lang="en-US"/>
        </a:p>
      </dgm:t>
    </dgm:pt>
    <dgm:pt modelId="{68D64438-20FA-49B2-8C22-A4F417F5ACFC}" type="sibTrans" cxnId="{12FD17AA-7C5B-40E3-8D6D-93C058F05D57}">
      <dgm:prSet/>
      <dgm:spPr/>
      <dgm:t>
        <a:bodyPr/>
        <a:lstStyle/>
        <a:p>
          <a:endParaRPr lang="en-US"/>
        </a:p>
      </dgm:t>
    </dgm:pt>
    <dgm:pt modelId="{E4250D52-E091-4F73-B51E-50041DCFB96C}">
      <dgm:prSet custT="1"/>
      <dgm:spPr>
        <a:xfrm>
          <a:off x="0" y="1528330"/>
          <a:ext cx="2927522" cy="222339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l">
            <a:buChar char="•"/>
          </a:pPr>
          <a:r>
            <a:rPr lang="en-US" sz="18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Research Data Repository (</a:t>
          </a:r>
          <a:r>
            <a:rPr lang="en-US" sz="1800" dirty="0" err="1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Dataverse</a:t>
          </a:r>
          <a:r>
            <a:rPr lang="en-US" sz="18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)</a:t>
          </a:r>
        </a:p>
      </dgm:t>
    </dgm:pt>
    <dgm:pt modelId="{ECFDD2B0-61FC-4A8A-BA98-E68E01C5591B}" type="sibTrans" cxnId="{1701BC03-E0FF-4281-9961-E241A8A01F20}">
      <dgm:prSet/>
      <dgm:spPr/>
      <dgm:t>
        <a:bodyPr/>
        <a:lstStyle/>
        <a:p>
          <a:endParaRPr lang="en-US"/>
        </a:p>
      </dgm:t>
    </dgm:pt>
    <dgm:pt modelId="{E7C06719-7902-4B2D-A6B4-150A08DC27DF}" type="parTrans" cxnId="{1701BC03-E0FF-4281-9961-E241A8A01F20}">
      <dgm:prSet/>
      <dgm:spPr/>
      <dgm:t>
        <a:bodyPr/>
        <a:lstStyle/>
        <a:p>
          <a:endParaRPr lang="en-US"/>
        </a:p>
      </dgm:t>
    </dgm:pt>
    <dgm:pt modelId="{811ECBBE-EAA9-4704-BAC0-5F0A472C3D06}" type="pres">
      <dgm:prSet presAssocID="{0891781C-2E3A-443C-AB5E-261D4E564F95}" presName="cycle" presStyleCnt="0">
        <dgm:presLayoutVars>
          <dgm:dir/>
          <dgm:resizeHandles val="exact"/>
        </dgm:presLayoutVars>
      </dgm:prSet>
      <dgm:spPr/>
    </dgm:pt>
    <dgm:pt modelId="{9A54EAF7-C038-4F21-B9F8-2DCAAE0052E7}" type="pres">
      <dgm:prSet presAssocID="{3780BA40-3C27-4928-A2AA-B90358FE38B4}" presName="dummy" presStyleCnt="0"/>
      <dgm:spPr/>
    </dgm:pt>
    <dgm:pt modelId="{0F9F82B3-617F-463F-807E-A6B4EFD0365E}" type="pres">
      <dgm:prSet presAssocID="{3780BA40-3C27-4928-A2AA-B90358FE38B4}" presName="node" presStyleLbl="revTx" presStyleIdx="0" presStyleCnt="2" custScaleX="131669" custRadScaleRad="75509" custRadScaleInc="295069">
        <dgm:presLayoutVars>
          <dgm:bulletEnabled val="1"/>
        </dgm:presLayoutVars>
      </dgm:prSet>
      <dgm:spPr/>
    </dgm:pt>
    <dgm:pt modelId="{756105E2-35C6-4485-8B91-BE4CE4931694}" type="pres">
      <dgm:prSet presAssocID="{E723782B-A875-4C38-86BF-0A8B12CEFBC7}" presName="sibTrans" presStyleLbl="node1" presStyleIdx="0" presStyleCnt="2"/>
      <dgm:spPr/>
    </dgm:pt>
    <dgm:pt modelId="{4224D3ED-5179-4172-8D76-24098B523F9D}" type="pres">
      <dgm:prSet presAssocID="{98339BDF-4644-4420-98CB-CB326D4F7C3D}" presName="dummy" presStyleCnt="0"/>
      <dgm:spPr/>
    </dgm:pt>
    <dgm:pt modelId="{1B6DE6C1-3A9F-44E3-8F56-7DDDD4973569}" type="pres">
      <dgm:prSet presAssocID="{98339BDF-4644-4420-98CB-CB326D4F7C3D}" presName="node" presStyleLbl="revTx" presStyleIdx="1" presStyleCnt="2" custScaleX="121832" custRadScaleRad="105716" custRadScaleInc="-298613">
        <dgm:presLayoutVars>
          <dgm:bulletEnabled val="1"/>
        </dgm:presLayoutVars>
      </dgm:prSet>
      <dgm:spPr/>
    </dgm:pt>
    <dgm:pt modelId="{A3E4BAFF-03B8-4A81-A451-76424EDB7F22}" type="pres">
      <dgm:prSet presAssocID="{5610D5B2-6BD9-4901-A47D-A8E0FED7EB7D}" presName="sibTrans" presStyleLbl="node1" presStyleIdx="1" presStyleCnt="2"/>
      <dgm:spPr/>
    </dgm:pt>
  </dgm:ptLst>
  <dgm:cxnLst>
    <dgm:cxn modelId="{1701BC03-E0FF-4281-9961-E241A8A01F20}" srcId="{3780BA40-3C27-4928-A2AA-B90358FE38B4}" destId="{E4250D52-E091-4F73-B51E-50041DCFB96C}" srcOrd="0" destOrd="0" parTransId="{E7C06719-7902-4B2D-A6B4-150A08DC27DF}" sibTransId="{ECFDD2B0-61FC-4A8A-BA98-E68E01C5591B}"/>
    <dgm:cxn modelId="{8411DD2E-906A-441A-9C66-B190C8BB0BB0}" srcId="{98339BDF-4644-4420-98CB-CB326D4F7C3D}" destId="{C2858497-5C7E-4799-9AC4-B12A54B4660A}" srcOrd="3" destOrd="0" parTransId="{92F64CE4-1399-4CBC-B94A-F69FAE871756}" sibTransId="{8092B521-B881-4868-BD73-2AB08F5368EA}"/>
    <dgm:cxn modelId="{66312D34-E00F-4201-8B08-E6169F0A2D4F}" type="presOf" srcId="{32B9CAF6-3D16-4928-AB9D-3E7D30DA2398}" destId="{0F9F82B3-617F-463F-807E-A6B4EFD0365E}" srcOrd="0" destOrd="2" presId="urn:microsoft.com/office/officeart/2005/8/layout/cycle1"/>
    <dgm:cxn modelId="{E3B18C49-5727-4A31-A0A8-F93C2A180A43}" type="presOf" srcId="{3780BA40-3C27-4928-A2AA-B90358FE38B4}" destId="{0F9F82B3-617F-463F-807E-A6B4EFD0365E}" srcOrd="0" destOrd="0" presId="urn:microsoft.com/office/officeart/2005/8/layout/cycle1"/>
    <dgm:cxn modelId="{6046C26D-711E-4366-9B60-B08BA1D1525F}" type="presOf" srcId="{98339BDF-4644-4420-98CB-CB326D4F7C3D}" destId="{1B6DE6C1-3A9F-44E3-8F56-7DDDD4973569}" srcOrd="0" destOrd="0" presId="urn:microsoft.com/office/officeart/2005/8/layout/cycle1"/>
    <dgm:cxn modelId="{28911D52-3784-4842-9094-0DAD12F3D581}" srcId="{0891781C-2E3A-443C-AB5E-261D4E564F95}" destId="{3780BA40-3C27-4928-A2AA-B90358FE38B4}" srcOrd="0" destOrd="0" parTransId="{1E99957F-3015-4803-95DA-FD1F0C87101A}" sibTransId="{E723782B-A875-4C38-86BF-0A8B12CEFBC7}"/>
    <dgm:cxn modelId="{D579A052-3BDA-4E4C-BA3E-B489C52FC4E0}" srcId="{98339BDF-4644-4420-98CB-CB326D4F7C3D}" destId="{A1949FC2-6505-4960-8EAF-F45EEF038EE1}" srcOrd="0" destOrd="0" parTransId="{BCABD873-2AB0-4720-8B62-2409168BCA20}" sibTransId="{D8FB1834-A0BA-4CC8-99B3-A5C9ECF6268A}"/>
    <dgm:cxn modelId="{6242DB72-9987-422B-AAAF-F25850D2ED36}" type="presOf" srcId="{B46983D7-5AF4-4FA2-A8E3-921772C00D5B}" destId="{1B6DE6C1-3A9F-44E3-8F56-7DDDD4973569}" srcOrd="0" destOrd="3" presId="urn:microsoft.com/office/officeart/2005/8/layout/cycle1"/>
    <dgm:cxn modelId="{F4BE4D78-CE2E-49E0-BF1B-E03ACF903E3A}" srcId="{98339BDF-4644-4420-98CB-CB326D4F7C3D}" destId="{BCFCF076-495C-4E47-A603-750F3D5D9E85}" srcOrd="1" destOrd="0" parTransId="{1108E394-2915-4FEE-9867-EA22A91AF284}" sibTransId="{A05BF4DE-EF01-4011-8905-3447E7CAD9C8}"/>
    <dgm:cxn modelId="{FA611292-C130-4DF5-ACE5-D72609CFCC11}" type="presOf" srcId="{0891781C-2E3A-443C-AB5E-261D4E564F95}" destId="{811ECBBE-EAA9-4704-BAC0-5F0A472C3D06}" srcOrd="0" destOrd="0" presId="urn:microsoft.com/office/officeart/2005/8/layout/cycle1"/>
    <dgm:cxn modelId="{C532619F-4D24-4783-9030-61BA85F68C43}" type="presOf" srcId="{A1949FC2-6505-4960-8EAF-F45EEF038EE1}" destId="{1B6DE6C1-3A9F-44E3-8F56-7DDDD4973569}" srcOrd="0" destOrd="1" presId="urn:microsoft.com/office/officeart/2005/8/layout/cycle1"/>
    <dgm:cxn modelId="{794C61A6-1525-42D9-81B6-3342458A8721}" type="presOf" srcId="{C2858497-5C7E-4799-9AC4-B12A54B4660A}" destId="{1B6DE6C1-3A9F-44E3-8F56-7DDDD4973569}" srcOrd="0" destOrd="4" presId="urn:microsoft.com/office/officeart/2005/8/layout/cycle1"/>
    <dgm:cxn modelId="{12FD17AA-7C5B-40E3-8D6D-93C058F05D57}" srcId="{98339BDF-4644-4420-98CB-CB326D4F7C3D}" destId="{B46983D7-5AF4-4FA2-A8E3-921772C00D5B}" srcOrd="2" destOrd="0" parTransId="{898A6D8D-D55C-457C-9A87-1AE2315F656C}" sibTransId="{68D64438-20FA-49B2-8C22-A4F417F5ACFC}"/>
    <dgm:cxn modelId="{62C487AB-A14A-468E-BCBA-0875515270B3}" type="presOf" srcId="{E4250D52-E091-4F73-B51E-50041DCFB96C}" destId="{0F9F82B3-617F-463F-807E-A6B4EFD0365E}" srcOrd="0" destOrd="1" presId="urn:microsoft.com/office/officeart/2005/8/layout/cycle1"/>
    <dgm:cxn modelId="{294795B3-2A89-4995-B6EC-D438B2E48C3D}" type="presOf" srcId="{BCFCF076-495C-4E47-A603-750F3D5D9E85}" destId="{1B6DE6C1-3A9F-44E3-8F56-7DDDD4973569}" srcOrd="0" destOrd="2" presId="urn:microsoft.com/office/officeart/2005/8/layout/cycle1"/>
    <dgm:cxn modelId="{89F028C8-ADD1-4E0E-904F-2D455B92DF7A}" type="presOf" srcId="{E723782B-A875-4C38-86BF-0A8B12CEFBC7}" destId="{756105E2-35C6-4485-8B91-BE4CE4931694}" srcOrd="0" destOrd="0" presId="urn:microsoft.com/office/officeart/2005/8/layout/cycle1"/>
    <dgm:cxn modelId="{0E9573D1-0770-41C0-A746-F5A10C68DDB6}" srcId="{0891781C-2E3A-443C-AB5E-261D4E564F95}" destId="{98339BDF-4644-4420-98CB-CB326D4F7C3D}" srcOrd="1" destOrd="0" parTransId="{85EFE04D-D6D8-4108-9BDC-3AA1EBAB0C6F}" sibTransId="{5610D5B2-6BD9-4901-A47D-A8E0FED7EB7D}"/>
    <dgm:cxn modelId="{65D86DD8-FE60-40E7-BEDE-179C5FC5DE15}" srcId="{3780BA40-3C27-4928-A2AA-B90358FE38B4}" destId="{32B9CAF6-3D16-4928-AB9D-3E7D30DA2398}" srcOrd="1" destOrd="0" parTransId="{37C8CE0B-0D72-497B-AB2E-3C1F1B5118D8}" sibTransId="{C5F14AC1-C095-4B31-8E15-51C4C02FA626}"/>
    <dgm:cxn modelId="{14A65FE5-CE09-490B-83AE-2BB77E047F1B}" type="presOf" srcId="{5610D5B2-6BD9-4901-A47D-A8E0FED7EB7D}" destId="{A3E4BAFF-03B8-4A81-A451-76424EDB7F22}" srcOrd="0" destOrd="0" presId="urn:microsoft.com/office/officeart/2005/8/layout/cycle1"/>
    <dgm:cxn modelId="{1CA19D73-5111-426B-A005-9636DE4455ED}" type="presParOf" srcId="{811ECBBE-EAA9-4704-BAC0-5F0A472C3D06}" destId="{9A54EAF7-C038-4F21-B9F8-2DCAAE0052E7}" srcOrd="0" destOrd="0" presId="urn:microsoft.com/office/officeart/2005/8/layout/cycle1"/>
    <dgm:cxn modelId="{0FFBD427-64C3-4C0B-BDC7-0D5CA16DB9B5}" type="presParOf" srcId="{811ECBBE-EAA9-4704-BAC0-5F0A472C3D06}" destId="{0F9F82B3-617F-463F-807E-A6B4EFD0365E}" srcOrd="1" destOrd="0" presId="urn:microsoft.com/office/officeart/2005/8/layout/cycle1"/>
    <dgm:cxn modelId="{3D8CB7EF-67F2-4DE0-821C-36A208A8605F}" type="presParOf" srcId="{811ECBBE-EAA9-4704-BAC0-5F0A472C3D06}" destId="{756105E2-35C6-4485-8B91-BE4CE4931694}" srcOrd="2" destOrd="0" presId="urn:microsoft.com/office/officeart/2005/8/layout/cycle1"/>
    <dgm:cxn modelId="{12B83BED-B5BC-416B-A4F7-A382BD6E59C9}" type="presParOf" srcId="{811ECBBE-EAA9-4704-BAC0-5F0A472C3D06}" destId="{4224D3ED-5179-4172-8D76-24098B523F9D}" srcOrd="3" destOrd="0" presId="urn:microsoft.com/office/officeart/2005/8/layout/cycle1"/>
    <dgm:cxn modelId="{DE9AEFBD-394E-4228-A5BC-413AF89FA938}" type="presParOf" srcId="{811ECBBE-EAA9-4704-BAC0-5F0A472C3D06}" destId="{1B6DE6C1-3A9F-44E3-8F56-7DDDD4973569}" srcOrd="4" destOrd="0" presId="urn:microsoft.com/office/officeart/2005/8/layout/cycle1"/>
    <dgm:cxn modelId="{A9F60AAC-E7D8-49FC-AD4E-7A16CCE50B6E}" type="presParOf" srcId="{811ECBBE-EAA9-4704-BAC0-5F0A472C3D06}" destId="{A3E4BAFF-03B8-4A81-A451-76424EDB7F22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F82B3-617F-463F-807E-A6B4EFD0365E}">
      <dsp:nvSpPr>
        <dsp:cNvPr id="0" name=""/>
        <dsp:cNvSpPr/>
      </dsp:nvSpPr>
      <dsp:spPr>
        <a:xfrm>
          <a:off x="39722" y="1616804"/>
          <a:ext cx="2927522" cy="2223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PRIMARY</a:t>
          </a:r>
          <a:endParaRPr lang="en-US" sz="24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Avenir Next LT Pro"/>
            <a:ea typeface="+mn-ea"/>
            <a:cs typeface="+mn-cs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Research Data Repository (</a:t>
          </a:r>
          <a:r>
            <a:rPr lang="en-US" sz="1800" kern="1200" dirty="0" err="1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Dataverse</a:t>
          </a:r>
          <a:r>
            <a:rPr lang="en-US" sz="18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Digital Research Collections Repository (</a:t>
          </a:r>
          <a:r>
            <a:rPr lang="en-US" sz="1800" kern="1200" dirty="0" err="1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Dspace</a:t>
          </a:r>
          <a:r>
            <a:rPr lang="en-US" sz="18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, 2021)</a:t>
          </a:r>
          <a:br>
            <a:rPr lang="en-US" sz="11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</a:br>
          <a:endParaRPr lang="en-US" sz="11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Avenir Next LT Pro"/>
            <a:ea typeface="+mn-ea"/>
            <a:cs typeface="+mn-cs"/>
          </a:endParaRPr>
        </a:p>
      </dsp:txBody>
      <dsp:txXfrm>
        <a:off x="39722" y="1616804"/>
        <a:ext cx="2927522" cy="2223395"/>
      </dsp:txXfrm>
    </dsp:sp>
    <dsp:sp modelId="{756105E2-35C6-4485-8B91-BE4CE4931694}">
      <dsp:nvSpPr>
        <dsp:cNvPr id="0" name=""/>
        <dsp:cNvSpPr/>
      </dsp:nvSpPr>
      <dsp:spPr>
        <a:xfrm>
          <a:off x="778967" y="789080"/>
          <a:ext cx="4568319" cy="4568319"/>
        </a:xfrm>
        <a:prstGeom prst="circularArrow">
          <a:avLst>
            <a:gd name="adj1" fmla="val 9491"/>
            <a:gd name="adj2" fmla="val 685669"/>
            <a:gd name="adj3" fmla="val 17659825"/>
            <a:gd name="adj4" fmla="val 14207163"/>
            <a:gd name="adj5" fmla="val 11072"/>
          </a:avLst>
        </a:prstGeom>
        <a:solidFill>
          <a:srgbClr val="48ADD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6DE6C1-3A9F-44E3-8F56-7DDDD4973569}">
      <dsp:nvSpPr>
        <dsp:cNvPr id="0" name=""/>
        <dsp:cNvSpPr/>
      </dsp:nvSpPr>
      <dsp:spPr>
        <a:xfrm>
          <a:off x="3144038" y="1573947"/>
          <a:ext cx="2708806" cy="2223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TERTIARY</a:t>
          </a:r>
          <a:endParaRPr lang="en-US" sz="24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Avenir Next LT Pro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Electronic Thesis and Dissertation Management System (VIREO)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Identity Management System (ORCID)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Academic Journal Software (OJS3)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Avenir Next LT Pro"/>
              <a:ea typeface="+mn-ea"/>
              <a:cs typeface="+mn-cs"/>
            </a:rPr>
            <a:t>User Interface/Content Management Software (OMEKA) </a:t>
          </a:r>
        </a:p>
      </dsp:txBody>
      <dsp:txXfrm>
        <a:off x="3144038" y="1573947"/>
        <a:ext cx="2708806" cy="2223395"/>
      </dsp:txXfrm>
    </dsp:sp>
    <dsp:sp modelId="{A3E4BAFF-03B8-4A81-A451-76424EDB7F22}">
      <dsp:nvSpPr>
        <dsp:cNvPr id="0" name=""/>
        <dsp:cNvSpPr/>
      </dsp:nvSpPr>
      <dsp:spPr>
        <a:xfrm>
          <a:off x="786049" y="-24829"/>
          <a:ext cx="4568319" cy="4568319"/>
        </a:xfrm>
        <a:prstGeom prst="circularArrow">
          <a:avLst>
            <a:gd name="adj1" fmla="val 9491"/>
            <a:gd name="adj2" fmla="val 685669"/>
            <a:gd name="adj3" fmla="val 6852646"/>
            <a:gd name="adj4" fmla="val 3414823"/>
            <a:gd name="adj5" fmla="val 11072"/>
          </a:avLst>
        </a:prstGeom>
        <a:solidFill>
          <a:srgbClr val="48ADD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AF903-05EF-454B-A2CA-FDE371942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7B23B8-668F-42E9-94A8-1CA145BCBB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4BCDD5-1C3A-4306-B329-1E8B724AF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8E037-E406-4255-92E7-5A17171B7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5C30-4315-4724-96FF-4D194B3A7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864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F0B0A-A1ED-4A8B-BFC1-B371810C1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09A5EF-DCB1-4935-9BD1-856E48EE1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A4BB2F-2A6A-445E-B749-7712E4AF7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BD1A0-85FE-4B9F-A3EB-2659CF419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28B46-9436-4F60-A549-C158BE76C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07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6E3E59-C0E9-46B7-985F-F4F983C9CF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32F796-7F5B-4784-8C43-5752277EAD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3C2BDF-42B2-43E3-9BE5-3691E103F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1C3BB-7A25-4987-AE1C-F0B412916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08189-3F5B-4AEE-B1EA-7966AAE01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49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2FFAB-6A33-4B3E-B5DD-5E4A0EABB7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B2C45F-37E1-4648-B0D9-35BADD1E67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1592A-52D9-4771-B866-E382D78E6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41434-591D-4540-A20D-32883764D0F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7F8A6-9318-424B-8848-2758219D3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1E869-DE98-42AC-9D13-3ACDE545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7B36E-3C58-4447-9C84-27CD34AD3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31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F098-0CB7-492C-A4F2-81CB49E44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FC85D-BC7B-4FA0-AC42-2B11AB0EE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1ED3F-7A6B-4398-9CF1-4909472F5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41434-591D-4540-A20D-32883764D0F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274D99-5CEF-458E-8A86-C139CAFA3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F2A70-B78E-420A-8D00-4877804B9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7B36E-3C58-4447-9C84-27CD34AD3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661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5E5C1-D581-42E6-AA3F-AF5D27913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9826F-54CA-4CFD-88DF-865F4650A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752EEC-0BB3-4901-A944-DCBF1B404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41434-591D-4540-A20D-32883764D0F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FE613-CFB3-4458-8189-66EF1F34A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F9DB0-CF0E-4AF0-A8EB-6B95243ED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7B36E-3C58-4447-9C84-27CD34AD3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200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0F6D7-38F4-4889-BF24-B30676663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8F508-EABC-4953-9D06-6E1EF3D491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8D16C4-9898-4502-8D25-E2BE8E69A4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15D95-6187-48D3-88E5-F40AB9C41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41434-591D-4540-A20D-32883764D0F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5B1C89-50C6-478F-95B1-62B24D91D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780912-14E0-46C7-A3B6-0F10CE87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7B36E-3C58-4447-9C84-27CD34AD3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7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DC25E-D4C4-4E2F-802F-7F7B0321C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9D66B-F318-4E72-B302-AF008DF40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5E6672-7469-4C2F-9827-43A00AC92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BA4BFA-31E9-420A-9FC4-9DC46EE208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A18651-5AF4-474D-8627-91F9CF19E4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DF4CCF-89F1-42E8-B644-FFD5E770D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41434-591D-4540-A20D-32883764D0F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F89B62-1C3E-4921-B287-E8BA9CD60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354487-DDD0-4483-844E-CCD53DBBC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7B36E-3C58-4447-9C84-27CD34AD3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300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15AD0-8389-4DEE-9252-6D1994ECB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C38F4A-6D89-4AA9-8EFF-FA76C0DA6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41434-591D-4540-A20D-32883764D0F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748A17-D0AC-40FE-A535-23C42AD94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C40A2-C930-43A7-935C-FC2CDEBC5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7B36E-3C58-4447-9C84-27CD34AD3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943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0AFF06-6A10-4A07-AC92-EC609DDE8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41434-591D-4540-A20D-32883764D0F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395DD-5F71-4C32-98EB-B7DB57AFF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9FB4F9-3EC0-487A-B26D-384E043A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7B36E-3C58-4447-9C84-27CD34AD3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856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78A95-3B14-4888-9DB1-C1CE6325F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C1F38-327C-4ABB-8B57-4D8405167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B98452-8C89-47BA-B6A7-E1ECE4D72B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F2FD55-DC73-4F73-8DA8-AE9B9257A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41434-591D-4540-A20D-32883764D0F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BACB18-C606-46E7-AF48-BC06A2449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A83BEB-12BC-4872-85CA-282CCA2FA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7B36E-3C58-4447-9C84-27CD34AD3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961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08B4A-4B68-4AE1-90A0-3F5A88DF8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4A151-5024-4E9F-9664-4F1871DA3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C5BE9-1B06-4438-8FDA-CCB74EBD3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AD20F-385A-48C1-A670-1063A287B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931DE-63A6-427D-B339-A8A2AC4B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44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0089D-01BF-43BA-9F45-3B1D34975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65A3BA-559B-4A18-9078-BB4E0DE761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33E434-5C1F-45BF-BB9D-37E5ED26A0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AAA51E-0B20-4CD9-9A6A-E16EFE573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41434-591D-4540-A20D-32883764D0F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ADA03-B4A2-4DB3-8232-79D332226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4D51BB-A9CA-4538-B30E-78D281027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7B36E-3C58-4447-9C84-27CD34AD3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629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1B9C7-9248-4F54-840F-8D9AF4A22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DEF4B1-D4D5-49E4-AD36-F744373807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A057E-E033-42B3-9395-EC61D5424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41434-591D-4540-A20D-32883764D0F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E7531-8D85-4E1F-9477-EF981F3B6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F9CAD-BD65-47F7-8A19-31B4D8B9A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7B36E-3C58-4447-9C84-27CD34AD3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2707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5164A1-94EC-4392-B3A8-6C00D9CFBD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5C1FA2-BE51-4EEE-8F3C-30C2E59312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A307B-B2C5-4BFF-BD09-CC97803FA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41434-591D-4540-A20D-32883764D0F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1F55E-7931-43D4-80D6-9B6C08D2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5CD08-214C-426A-B2AD-2AEFA58F6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7B36E-3C58-4447-9C84-27CD34AD3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182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93F9B-E0EB-4E47-80B8-A72123862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1912C-D257-4A1B-AAC8-7496365E6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7596C-FA80-4EEA-AAFC-92E39D60A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6C0D6-7290-4915-91F3-670720016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750F8-5B37-470C-8B72-459E25DD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99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1167B-1CEC-4322-8F2E-7F38421F6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6EADF-2741-458E-A83E-D700F6C8B7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E9996F-CB2D-461E-AD24-FBBF85E40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9FD615-E089-4270-B01F-CDFC915AB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C31173-5020-456E-8A9C-DED941C00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A2588A-C80A-4D6B-9894-F0577C251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60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F7F77-2156-432C-BDD4-A3733B018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D2C13-F33D-4B57-971A-9A5636C76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8A7F2E-AABA-4C0C-9325-A930F24D07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9B55DD-43B5-43AC-8820-79A32ED6EB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5C209E-5618-489E-B3FC-DEA3AB4D91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0BFC21-A448-4270-AEF9-E1DE877A7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951710-59DA-4588-8606-864F41032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0F9B3E-0FAD-43F9-834D-EDB1EB6E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804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6F9E-6F05-45C2-8CC6-869B071D4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EDF666-A782-4C0B-BC7F-D30959FE6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BF8406-8BF3-437E-BE53-5D3F6E2D0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4F8C65-1DAE-458A-927D-BDCACF883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322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50A30F-4590-42DD-A4D0-AF8FC7C22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9C5EED-DD82-43B0-8B1C-181165CE5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762641-63E2-45A2-BDCF-8B378AA3F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88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64EE6-A2BD-44B7-AD81-6C1C6BCC2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8C0AE-6AB8-4CF4-BC5F-F0CCF47B0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01AB6A-D1E0-4FCD-BF70-8BE73D55B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AD3F9F-170B-4E1A-BE35-CF5B6572E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597F0-1D20-410D-A7C2-50AD4024D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6E5E57-96F7-4926-87D1-0D4842BE3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40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E4A1E-4BE9-4BBC-B244-5408BFC3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F4B79-E033-49DD-BB1D-ADA873038C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8BD440-E15D-42FF-AF72-3145AB51EA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E1B77F-304D-4256-9372-6BFA7EC6B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942D48-F893-4A19-AE05-EF4960CC9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84D4A5-848D-42A7-897A-086E305D5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403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827F6B-DD82-4863-9D0F-DA188B942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BE5607-798C-4E73-8130-930FC23B2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1F66C-C719-48AF-807D-3695C874C2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5CA6A-357C-4813-B2AD-02017FA2AAB9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4C1B5-3AF4-4175-9656-19C0E8EAFE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B3297-9575-4F15-B5CD-4182F58A51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52B27-A2CE-499E-89F7-07E9DBD2A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42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48D6B2-5566-43CA-AA15-EE5F6CD27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BDD416-C701-4C74-8614-91F891474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2C535-7A2A-41AB-B9AE-4624E94D13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41434-591D-4540-A20D-32883764D0FC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DBD83-C27A-4A45-9167-AE3FC240D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85B8F-60FA-4116-B29D-14FC08597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7B36E-3C58-4447-9C84-27CD34AD3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30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c2zd-P69QU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8.png"/><Relationship Id="rId7" Type="http://schemas.openxmlformats.org/officeDocument/2006/relationships/diagramColors" Target="../diagrams/colors1.xml"/><Relationship Id="rId2" Type="http://schemas.openxmlformats.org/officeDocument/2006/relationships/hyperlink" Target="https://www.researchgate.net/publication/336923249_Developing_an_Open_Source_Digital_Scholarship_Ecosystem" TargetMode="Externa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jpeg"/><Relationship Id="rId7" Type="http://schemas.openxmlformats.org/officeDocument/2006/relationships/hyperlink" Target="https://www.youtube.com/watch?v=1c2zd-P69QU" TargetMode="External"/><Relationship Id="rId2" Type="http://schemas.openxmlformats.org/officeDocument/2006/relationships/hyperlink" Target="http://www.google.com/url?sa=i&amp;rct=j&amp;q=&amp;esrc=s&amp;source=images&amp;cd=&amp;cad=rja&amp;uact=8&amp;docid=AC1laojqgqluBM&amp;tbnid=BNcjT84OPj3WqM:&amp;ved=0CAUQjRw&amp;url=http://www.aprilelanza.com/new-gallery-1/&amp;ei=eoniU8KVNaWa8gHmxYGYBA&amp;bvm=bv.72197243,d.b2U&amp;psig=AFQjCNHPSsIv0xz6xASd8Bu-fzynf3jZyw&amp;ust=140744156114264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youtu.be/Zr_ivgCI9VU?t=22m18s" TargetMode="External"/><Relationship Id="rId5" Type="http://schemas.openxmlformats.org/officeDocument/2006/relationships/hyperlink" Target="https://www.youtube.com/watch?v=vUBhfJ6uHZA" TargetMode="External"/><Relationship Id="rId4" Type="http://schemas.openxmlformats.org/officeDocument/2006/relationships/hyperlink" Target="https://www.youtube.com/watch?v=scyQPk6n0xA&amp;list=PLS0FrjS9dbUYoF7P6xeWxjf9jAe4Zo7ky" TargetMode="Externa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bstract blurred public library with bookshelves">
            <a:extLst>
              <a:ext uri="{FF2B5EF4-FFF2-40B4-BE49-F238E27FC236}">
                <a16:creationId xmlns:a16="http://schemas.microsoft.com/office/drawing/2014/main" id="{AA3D637A-B6DE-D08C-AC05-E238B7E800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0" b="1442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B1A510-D0C4-41AE-BC58-C41E2C0B9B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5394" y="924895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sz="7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Opportunities and Challenges  for Academic Research Libraries in the New Millennia</a:t>
            </a:r>
            <a:br>
              <a:rPr lang="en-US" sz="5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</a:br>
            <a:endParaRPr lang="en-US" sz="5200" kern="12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F6308-C676-4260-8973-4E456202D1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4594" y="5575293"/>
            <a:ext cx="6341146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Ray Uzwyshyn, Ph.D. MLIS MBA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Director, Collections and Digital Services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Texas State University Libraries, 2022</a:t>
            </a:r>
          </a:p>
        </p:txBody>
      </p:sp>
    </p:spTree>
    <p:extLst>
      <p:ext uri="{BB962C8B-B14F-4D97-AF65-F5344CB8AC3E}">
        <p14:creationId xmlns:p14="http://schemas.microsoft.com/office/powerpoint/2010/main" val="53583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A126FF8-100F-4C47-B1C8-5AC1162FB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87"/>
            <a:ext cx="12217400" cy="68722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90C1DF-18EB-48B1-A391-742A456D0D68}"/>
              </a:ext>
            </a:extLst>
          </p:cNvPr>
          <p:cNvSpPr txBox="1"/>
          <p:nvPr/>
        </p:nvSpPr>
        <p:spPr>
          <a:xfrm>
            <a:off x="10776154" y="2035277"/>
            <a:ext cx="1129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/>
              </a:rPr>
              <a:t>Alkek One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845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9148C3-BB12-42AA-A59D-25FBDE5E2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 fontScale="90000"/>
          </a:bodyPr>
          <a:lstStyle/>
          <a:p>
            <a:r>
              <a:rPr lang="en-US" dirty="0"/>
              <a:t>Algorithmic Programmatic (AI) Literacies Arising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524E2-1A12-4217-BEF3-87E9EB0DB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221" y="2798502"/>
            <a:ext cx="3816096" cy="3694373"/>
          </a:xfrm>
        </p:spPr>
        <p:txBody>
          <a:bodyPr>
            <a:normAutofit/>
          </a:bodyPr>
          <a:lstStyle/>
          <a:p>
            <a:r>
              <a:rPr lang="en-US" sz="2000" b="1" dirty="0"/>
              <a:t>Digital Carpentries</a:t>
            </a:r>
            <a:br>
              <a:rPr lang="en-US" sz="2000" dirty="0"/>
            </a:br>
            <a:r>
              <a:rPr lang="en-US" sz="2000" dirty="0"/>
              <a:t>AI, Machine Learning, </a:t>
            </a:r>
            <a:br>
              <a:rPr lang="en-US" sz="2000" dirty="0"/>
            </a:br>
            <a:r>
              <a:rPr lang="en-US" sz="2000" dirty="0"/>
              <a:t>Deep Learning</a:t>
            </a:r>
          </a:p>
          <a:p>
            <a:r>
              <a:rPr lang="en-US" sz="2000" dirty="0"/>
              <a:t>Data Visualization, Analytics</a:t>
            </a:r>
          </a:p>
          <a:p>
            <a:r>
              <a:rPr lang="en-US" sz="2000" dirty="0"/>
              <a:t>Natural Language Processing</a:t>
            </a:r>
          </a:p>
          <a:p>
            <a:r>
              <a:rPr lang="en-US" sz="2000" dirty="0"/>
              <a:t>Cyber Physical Systems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5E9E1CFC-B716-4067-A040-081B0B47D0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8" name="Picture 7" descr="A picture containing timeline&#10;&#10;Description automatically generated">
            <a:extLst>
              <a:ext uri="{FF2B5EF4-FFF2-40B4-BE49-F238E27FC236}">
                <a16:creationId xmlns:a16="http://schemas.microsoft.com/office/drawing/2014/main" id="{BD8A8AD1-E168-4FA1-B55D-A8D818D15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9619" y="3748662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189342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BC85920-B2B6-4322-B349-7A9C581F2642}"/>
              </a:ext>
            </a:extLst>
          </p:cNvPr>
          <p:cNvSpPr txBox="1">
            <a:spLocks/>
          </p:cNvSpPr>
          <p:nvPr/>
        </p:nvSpPr>
        <p:spPr>
          <a:xfrm>
            <a:off x="6993578" y="4273601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/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B10889-8CAB-4C3F-8C55-8F314BB5CD94}"/>
              </a:ext>
            </a:extLst>
          </p:cNvPr>
          <p:cNvSpPr txBox="1">
            <a:spLocks/>
          </p:cNvSpPr>
          <p:nvPr/>
        </p:nvSpPr>
        <p:spPr bwMode="auto">
          <a:xfrm>
            <a:off x="3775585" y="6191488"/>
            <a:ext cx="457620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/>
              <a:t>Cross-fertilization of </a:t>
            </a:r>
            <a:br>
              <a:rPr lang="en-US" altLang="en-US" sz="2000" dirty="0"/>
            </a:br>
            <a:r>
              <a:rPr lang="en-US" altLang="en-US" sz="2000" dirty="0"/>
              <a:t>Projects, Smart, Educated People, Skillsets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58B1CD4A-0E45-4265-97B5-9D826250E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501" y="-278088"/>
            <a:ext cx="11818374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br>
              <a:rPr lang="en-US" altLang="en-US" sz="2000" b="1" dirty="0"/>
            </a:br>
            <a:br>
              <a:rPr lang="en-US" altLang="en-US" sz="2000" b="1" dirty="0"/>
            </a:br>
            <a:r>
              <a:rPr lang="en-US" sz="4800" dirty="0"/>
              <a:t>Renaissance Possibilities of </a:t>
            </a:r>
            <a:br>
              <a:rPr lang="en-US" sz="3600" dirty="0"/>
            </a:br>
            <a:r>
              <a:rPr lang="en-US" sz="3600" dirty="0"/>
              <a:t>Interdisciplinarity Arising,</a:t>
            </a:r>
            <a:br>
              <a:rPr lang="en-US" sz="3600" dirty="0"/>
            </a:br>
            <a:r>
              <a:rPr lang="en-US" sz="3600" dirty="0"/>
              <a:t>Redefining What Literacy means in the New Millennia</a:t>
            </a:r>
            <a:endParaRPr lang="en-US" altLang="en-US" sz="3600" dirty="0"/>
          </a:p>
          <a:p>
            <a:endParaRPr lang="en-US" altLang="en-US" sz="2000" b="1" dirty="0"/>
          </a:p>
          <a:p>
            <a:endParaRPr lang="en-US" altLang="en-US" sz="2000" b="1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B590FE0-E248-4399-BEF4-A06EFAFFC4CB}"/>
              </a:ext>
            </a:extLst>
          </p:cNvPr>
          <p:cNvSpPr txBox="1">
            <a:spLocks/>
          </p:cNvSpPr>
          <p:nvPr/>
        </p:nvSpPr>
        <p:spPr>
          <a:xfrm>
            <a:off x="471553" y="357137"/>
            <a:ext cx="8200893" cy="102155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A60A18B-1770-4BBE-A052-AF994311DB26}"/>
              </a:ext>
            </a:extLst>
          </p:cNvPr>
          <p:cNvSpPr/>
          <p:nvPr/>
        </p:nvSpPr>
        <p:spPr>
          <a:xfrm>
            <a:off x="2739888" y="2294783"/>
            <a:ext cx="6929429" cy="3962648"/>
          </a:xfrm>
          <a:prstGeom prst="ellipse">
            <a:avLst/>
          </a:prstGeom>
          <a:solidFill>
            <a:srgbClr val="9BBB59">
              <a:lumMod val="60000"/>
              <a:lumOff val="40000"/>
              <a:alpha val="95000"/>
            </a:srgbClr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35FDDE6-4640-49B5-A8ED-D8377F28AC1F}"/>
              </a:ext>
            </a:extLst>
          </p:cNvPr>
          <p:cNvSpPr/>
          <p:nvPr/>
        </p:nvSpPr>
        <p:spPr>
          <a:xfrm>
            <a:off x="5649344" y="2853583"/>
            <a:ext cx="3428344" cy="2201944"/>
          </a:xfrm>
          <a:prstGeom prst="ellipse">
            <a:avLst/>
          </a:prstGeom>
          <a:solidFill>
            <a:srgbClr val="C0504D">
              <a:lumMod val="60000"/>
              <a:lumOff val="40000"/>
              <a:alpha val="69000"/>
            </a:srgbClr>
          </a:soli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Sciences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33D4825-E3D6-4970-9FEA-D0B082C4A2E7}"/>
              </a:ext>
            </a:extLst>
          </p:cNvPr>
          <p:cNvSpPr/>
          <p:nvPr/>
        </p:nvSpPr>
        <p:spPr>
          <a:xfrm>
            <a:off x="2997583" y="2910732"/>
            <a:ext cx="3514053" cy="2137181"/>
          </a:xfrm>
          <a:prstGeom prst="ellipse">
            <a:avLst/>
          </a:prstGeom>
          <a:solidFill>
            <a:srgbClr val="F79646">
              <a:lumMod val="75000"/>
              <a:alpha val="33000"/>
            </a:srgbClr>
          </a:soli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Humanities &amp; </a:t>
            </a:r>
            <a:b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Social Sciences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DB85A03-E963-41D4-99BC-F8C8F86160D4}"/>
              </a:ext>
            </a:extLst>
          </p:cNvPr>
          <p:cNvSpPr/>
          <p:nvPr/>
        </p:nvSpPr>
        <p:spPr>
          <a:xfrm>
            <a:off x="4445383" y="3853708"/>
            <a:ext cx="3514053" cy="2072418"/>
          </a:xfrm>
          <a:prstGeom prst="ellipse">
            <a:avLst/>
          </a:prstGeom>
          <a:solidFill>
            <a:srgbClr val="4F81BD">
              <a:alpha val="48000"/>
            </a:srgbClr>
          </a:soli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Technologists &amp;</a:t>
            </a:r>
            <a:b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Engineering</a:t>
            </a:r>
          </a:p>
        </p:txBody>
      </p:sp>
      <p:pic>
        <p:nvPicPr>
          <p:cNvPr id="2050" name="Picture 2" descr="Image result for renaissance">
            <a:extLst>
              <a:ext uri="{FF2B5EF4-FFF2-40B4-BE49-F238E27FC236}">
                <a16:creationId xmlns:a16="http://schemas.microsoft.com/office/drawing/2014/main" id="{5D3BEAF4-619F-4D8B-9E6C-783A4F1E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931" y="4966603"/>
            <a:ext cx="238125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EABF07-1B4D-4EC9-9C5A-4D037532D805}"/>
              </a:ext>
            </a:extLst>
          </p:cNvPr>
          <p:cNvSpPr/>
          <p:nvPr/>
        </p:nvSpPr>
        <p:spPr>
          <a:xfrm>
            <a:off x="9983299" y="2763234"/>
            <a:ext cx="22305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dirty="0"/>
              <a:t>Convergence of Space, Technology, Learning</a:t>
            </a:r>
          </a:p>
          <a:p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DAA27E-7FB3-4107-A1E1-B1911FC70AFF}"/>
              </a:ext>
            </a:extLst>
          </p:cNvPr>
          <p:cNvSpPr txBox="1"/>
          <p:nvPr/>
        </p:nvSpPr>
        <p:spPr>
          <a:xfrm>
            <a:off x="5649344" y="2533786"/>
            <a:ext cx="82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Library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27853D-30BB-4C89-B58A-B844FD137610}"/>
              </a:ext>
            </a:extLst>
          </p:cNvPr>
          <p:cNvSpPr/>
          <p:nvPr/>
        </p:nvSpPr>
        <p:spPr>
          <a:xfrm>
            <a:off x="740458" y="2912559"/>
            <a:ext cx="16186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Library as </a:t>
            </a:r>
            <a:br>
              <a:rPr lang="en-US" dirty="0"/>
            </a:br>
            <a:r>
              <a:rPr lang="en-US" dirty="0"/>
              <a:t>Safe Great Third Space for Higher Learning</a:t>
            </a:r>
          </a:p>
        </p:txBody>
      </p:sp>
    </p:spTree>
    <p:extLst>
      <p:ext uri="{BB962C8B-B14F-4D97-AF65-F5344CB8AC3E}">
        <p14:creationId xmlns:p14="http://schemas.microsoft.com/office/powerpoint/2010/main" val="3291020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231" y="1217419"/>
            <a:ext cx="11481955" cy="548640"/>
          </a:xfrm>
        </p:spPr>
        <p:txBody>
          <a:bodyPr>
            <a:noAutofit/>
          </a:bodyPr>
          <a:lstStyle/>
          <a:p>
            <a:pPr algn="ctr"/>
            <a:br>
              <a:rPr lang="en-US" sz="4000" dirty="0"/>
            </a:br>
            <a:r>
              <a:rPr lang="en-US" dirty="0"/>
              <a:t>Innovative Grant Partnerships Are Possible</a:t>
            </a:r>
            <a:br>
              <a:rPr lang="en-US" sz="4000" dirty="0"/>
            </a:br>
            <a:r>
              <a:rPr lang="en-US" sz="2400" dirty="0" err="1"/>
              <a:t>AmongFaculty</a:t>
            </a:r>
            <a:r>
              <a:rPr lang="en-US" sz="2400" dirty="0"/>
              <a:t> Divisions, the Library, Schools and Community </a:t>
            </a: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endParaRPr lang="en-US" sz="4000" dirty="0"/>
          </a:p>
        </p:txBody>
      </p:sp>
      <p:pic>
        <p:nvPicPr>
          <p:cNvPr id="7170" name="Picture 2" descr="C:\Users\ruzwyshyn\Desktop\UMiam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99" y="1608084"/>
            <a:ext cx="5406046" cy="417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05199" y="5780783"/>
            <a:ext cx="59505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Partnerships with Library </a:t>
            </a:r>
            <a:br>
              <a:rPr lang="en-US" sz="1400" dirty="0"/>
            </a:br>
            <a:r>
              <a:rPr lang="en-US" sz="1400" dirty="0"/>
              <a:t>School of Education</a:t>
            </a:r>
            <a:br>
              <a:rPr lang="en-US" sz="1400" dirty="0"/>
            </a:br>
            <a:r>
              <a:rPr lang="en-US" sz="1400" dirty="0"/>
              <a:t>University Art Department/University Museum </a:t>
            </a:r>
          </a:p>
          <a:p>
            <a:pPr algn="ctr"/>
            <a:r>
              <a:rPr lang="en-US" sz="1400" dirty="0"/>
              <a:t>Large State Bureau Of Education Grant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814F58-700E-46D9-AE33-F2422BCDF40F}"/>
              </a:ext>
            </a:extLst>
          </p:cNvPr>
          <p:cNvSpPr/>
          <p:nvPr/>
        </p:nvSpPr>
        <p:spPr>
          <a:xfrm>
            <a:off x="192231" y="2633264"/>
            <a:ext cx="33129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Digital &amp; Information Literacy</a:t>
            </a:r>
            <a:br>
              <a:rPr lang="en-US" sz="2800" dirty="0"/>
            </a:br>
            <a:r>
              <a:rPr lang="en-US" sz="2800" dirty="0"/>
              <a:t> &amp; Interdisciplinarity</a:t>
            </a:r>
          </a:p>
        </p:txBody>
      </p:sp>
    </p:spTree>
    <p:extLst>
      <p:ext uri="{BB962C8B-B14F-4D97-AF65-F5344CB8AC3E}">
        <p14:creationId xmlns:p14="http://schemas.microsoft.com/office/powerpoint/2010/main" val="2482404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F92F029-2546-49B6-8E40-8A8D4985330C}"/>
              </a:ext>
            </a:extLst>
          </p:cNvPr>
          <p:cNvSpPr txBox="1">
            <a:spLocks/>
          </p:cNvSpPr>
          <p:nvPr/>
        </p:nvSpPr>
        <p:spPr>
          <a:xfrm>
            <a:off x="2205445" y="90547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/>
          </a:p>
        </p:txBody>
      </p:sp>
      <p:pic>
        <p:nvPicPr>
          <p:cNvPr id="5" name="Picture 2" descr="http://www.newyorker.com/online/blogs/photobooth/Books-06.jpg">
            <a:extLst>
              <a:ext uri="{FF2B5EF4-FFF2-40B4-BE49-F238E27FC236}">
                <a16:creationId xmlns:a16="http://schemas.microsoft.com/office/drawing/2014/main" id="{8DE2B79D-8477-4720-9EB3-C38BF7462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845" y="1816565"/>
            <a:ext cx="3511896" cy="262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cdn2.business2community.com/wp-content/uploads/2011/08/digital-media.png">
            <a:extLst>
              <a:ext uri="{FF2B5EF4-FFF2-40B4-BE49-F238E27FC236}">
                <a16:creationId xmlns:a16="http://schemas.microsoft.com/office/drawing/2014/main" id="{68CA29E7-782D-4D8E-A087-0A4C28499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404" y="3507438"/>
            <a:ext cx="2461100" cy="187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bgsu.edu/images/lib/img84484.gif">
            <a:extLst>
              <a:ext uri="{FF2B5EF4-FFF2-40B4-BE49-F238E27FC236}">
                <a16:creationId xmlns:a16="http://schemas.microsoft.com/office/drawing/2014/main" id="{CD57376D-1233-49D5-98B4-4F37130F1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445" y="1921943"/>
            <a:ext cx="3286991" cy="117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E8439F-E476-46B7-BF5B-CF4E346BCFDE}"/>
              </a:ext>
            </a:extLst>
          </p:cNvPr>
          <p:cNvSpPr txBox="1"/>
          <p:nvPr/>
        </p:nvSpPr>
        <p:spPr>
          <a:xfrm>
            <a:off x="1985291" y="4639270"/>
            <a:ext cx="46121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Priorities Shifting From Purchasing Physical Materials</a:t>
            </a:r>
          </a:p>
          <a:p>
            <a:pPr algn="ctr"/>
            <a:r>
              <a:rPr lang="en-US" dirty="0"/>
              <a:t>To </a:t>
            </a:r>
            <a:r>
              <a:rPr lang="en-US" dirty="0" err="1"/>
              <a:t>eResource</a:t>
            </a:r>
            <a:r>
              <a:rPr lang="en-US" dirty="0"/>
              <a:t> Access, Open Access Models and</a:t>
            </a:r>
            <a:br>
              <a:rPr lang="en-US" dirty="0"/>
            </a:br>
            <a:r>
              <a:rPr lang="en-US" dirty="0"/>
              <a:t>OER (Open Educational Resources)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7F6021-3F00-4E51-B238-D50CB8799A0E}"/>
              </a:ext>
            </a:extLst>
          </p:cNvPr>
          <p:cNvSpPr txBox="1"/>
          <p:nvPr/>
        </p:nvSpPr>
        <p:spPr>
          <a:xfrm>
            <a:off x="2883497" y="5934670"/>
            <a:ext cx="44887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Changing Models From</a:t>
            </a:r>
            <a:br>
              <a:rPr lang="en-US" b="1" dirty="0"/>
            </a:br>
            <a:r>
              <a:rPr lang="en-US" b="1" dirty="0"/>
              <a:t>Ownership of Books to Access to Information</a:t>
            </a:r>
          </a:p>
          <a:p>
            <a:endParaRPr lang="en-US" b="1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5FBE299-22B1-4352-B149-EA14B8D0F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Collection Development Priorities Transforming Through Digital Resource Possibilities &amp; Media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622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79A14-578C-4EDD-AC77-3915B2513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43" y="1145431"/>
            <a:ext cx="4620584" cy="456713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Spectrum of Academic Content Databases &amp; </a:t>
            </a:r>
            <a:r>
              <a:rPr lang="en-US" dirty="0" err="1"/>
              <a:t>eResources</a:t>
            </a:r>
            <a:br>
              <a:rPr lang="en-US" dirty="0"/>
            </a:br>
            <a:r>
              <a:rPr lang="en-US" dirty="0"/>
              <a:t>evolving into Software </a:t>
            </a:r>
            <a:br>
              <a:rPr lang="en-US" dirty="0"/>
            </a:br>
            <a:r>
              <a:rPr lang="en-US" dirty="0"/>
              <a:t>as  a Service,</a:t>
            </a:r>
            <a:br>
              <a:rPr lang="en-US" dirty="0"/>
            </a:br>
            <a:r>
              <a:rPr lang="en-US" dirty="0" err="1"/>
              <a:t>Cloudeware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&amp; Courseware</a:t>
            </a:r>
          </a:p>
        </p:txBody>
      </p:sp>
      <p:pic>
        <p:nvPicPr>
          <p:cNvPr id="5" name="Picture 4" descr="Glasses on top of a book">
            <a:extLst>
              <a:ext uri="{FF2B5EF4-FFF2-40B4-BE49-F238E27FC236}">
                <a16:creationId xmlns:a16="http://schemas.microsoft.com/office/drawing/2014/main" id="{73A2FD37-86CF-4A79-93FA-F36BA56EB6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79" r="33519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D21CB0-0785-444C-A4C6-099A57C69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819" y="2221240"/>
            <a:ext cx="3336017" cy="18467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33F442-5F23-4C89-92C7-204DCCEA9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1336" y="5011267"/>
            <a:ext cx="3372067" cy="184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642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4D701C-9618-491B-B61B-59D531FEB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431" y="247623"/>
            <a:ext cx="2445091" cy="17026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C76075-6E7C-4405-AB13-223E7B9F0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5522" y="685800"/>
            <a:ext cx="1235075" cy="1233488"/>
          </a:xfrm>
          <a:prstGeom prst="rect">
            <a:avLst/>
          </a:prstGeom>
        </p:spPr>
      </p:pic>
      <p:pic>
        <p:nvPicPr>
          <p:cNvPr id="1026" name="Picture 2" descr="FOLIO México">
            <a:extLst>
              <a:ext uri="{FF2B5EF4-FFF2-40B4-BE49-F238E27FC236}">
                <a16:creationId xmlns:a16="http://schemas.microsoft.com/office/drawing/2014/main" id="{35F74C7B-A6D6-41E6-9810-9494C1D3E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5250" y="4618727"/>
            <a:ext cx="2810468" cy="142102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nterlibrary Loan">
            <a:extLst>
              <a:ext uri="{FF2B5EF4-FFF2-40B4-BE49-F238E27FC236}">
                <a16:creationId xmlns:a16="http://schemas.microsoft.com/office/drawing/2014/main" id="{53857A79-0F46-4094-BF11-D3C8A3051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38" y="1981200"/>
            <a:ext cx="6286500" cy="16652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F5AF826-BC8F-4BD0-8456-E76EECA50C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879936" y="888586"/>
            <a:ext cx="2374674" cy="8279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999715-0BD5-40BA-98AF-D8A88A3432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5250" y="3657600"/>
            <a:ext cx="2868613" cy="1020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5D843E-CBBD-4B68-B992-076705B272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3863" y="3708399"/>
            <a:ext cx="3575452" cy="23313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AFAAC7-911B-4B8D-B4FE-78340EF07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33" y="1155699"/>
            <a:ext cx="4225457" cy="5105400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sz="3100" b="1" kern="1200" dirty="0">
                <a:latin typeface="+mj-lt"/>
                <a:ea typeface="+mj-ea"/>
                <a:cs typeface="+mj-cs"/>
              </a:rPr>
              <a:t>Core Academic Library  Systems Changing</a:t>
            </a:r>
            <a:br>
              <a:rPr lang="en-US" sz="3100" b="1" kern="1200" dirty="0">
                <a:latin typeface="+mj-lt"/>
                <a:ea typeface="+mj-ea"/>
                <a:cs typeface="+mj-cs"/>
              </a:rPr>
            </a:br>
            <a:br>
              <a:rPr lang="en-US" sz="3600" b="1" kern="1200" dirty="0">
                <a:latin typeface="+mj-lt"/>
                <a:ea typeface="+mj-ea"/>
                <a:cs typeface="+mj-cs"/>
              </a:rPr>
            </a:br>
            <a:r>
              <a:rPr lang="en-US" sz="3200" kern="1200" dirty="0">
                <a:latin typeface="+mj-lt"/>
                <a:ea typeface="+mj-ea"/>
                <a:cs typeface="+mj-cs"/>
              </a:rPr>
              <a:t>Interlibrary Loan Service</a:t>
            </a:r>
            <a:br>
              <a:rPr lang="en-US" sz="3200" kern="1200" dirty="0">
                <a:latin typeface="+mj-lt"/>
                <a:ea typeface="+mj-ea"/>
                <a:cs typeface="+mj-cs"/>
              </a:rPr>
            </a:br>
            <a:r>
              <a:rPr lang="en-US" sz="3200" kern="1200" dirty="0">
                <a:latin typeface="+mj-lt"/>
                <a:ea typeface="+mj-ea"/>
                <a:cs typeface="+mj-cs"/>
              </a:rPr>
              <a:t>Taking Larger Role</a:t>
            </a:r>
            <a:br>
              <a:rPr lang="en-US" sz="3200" kern="1200" dirty="0">
                <a:latin typeface="+mj-lt"/>
                <a:ea typeface="+mj-ea"/>
                <a:cs typeface="+mj-cs"/>
              </a:rPr>
            </a:br>
            <a:br>
              <a:rPr lang="en-US" sz="3200" kern="1200" dirty="0">
                <a:latin typeface="+mj-lt"/>
                <a:ea typeface="+mj-ea"/>
                <a:cs typeface="+mj-cs"/>
              </a:rPr>
            </a:br>
            <a:r>
              <a:rPr lang="en-US" sz="3200" kern="1200" dirty="0">
                <a:latin typeface="+mj-lt"/>
                <a:ea typeface="+mj-ea"/>
                <a:cs typeface="+mj-cs"/>
              </a:rPr>
              <a:t>Larger Discovery &amp; Research Services</a:t>
            </a:r>
            <a:br>
              <a:rPr lang="en-US" sz="3200" kern="1200" dirty="0">
                <a:latin typeface="+mj-lt"/>
                <a:ea typeface="+mj-ea"/>
                <a:cs typeface="+mj-cs"/>
              </a:rPr>
            </a:br>
            <a:r>
              <a:rPr lang="en-US" sz="3200" kern="1200" dirty="0">
                <a:latin typeface="+mj-lt"/>
                <a:ea typeface="+mj-ea"/>
                <a:cs typeface="+mj-cs"/>
              </a:rPr>
              <a:t>Possible</a:t>
            </a:r>
            <a:br>
              <a:rPr lang="en-US" sz="3200" kern="1200" dirty="0">
                <a:latin typeface="+mj-lt"/>
                <a:ea typeface="+mj-ea"/>
                <a:cs typeface="+mj-cs"/>
              </a:rPr>
            </a:br>
            <a:br>
              <a:rPr lang="en-US" sz="3200" kern="1200" dirty="0">
                <a:latin typeface="+mj-lt"/>
                <a:ea typeface="+mj-ea"/>
                <a:cs typeface="+mj-cs"/>
              </a:rPr>
            </a:br>
            <a:br>
              <a:rPr lang="en-US" sz="3100" b="1" dirty="0"/>
            </a:br>
            <a:r>
              <a:rPr lang="en-US" sz="2200" kern="1200" dirty="0">
                <a:latin typeface="+mj-lt"/>
                <a:ea typeface="+mj-ea"/>
                <a:cs typeface="+mj-cs"/>
              </a:rPr>
              <a:t>Modern Integrated Library System (ILS)</a:t>
            </a:r>
            <a:br>
              <a:rPr lang="en-US" sz="2200" kern="1200" dirty="0">
                <a:latin typeface="+mj-lt"/>
                <a:ea typeface="+mj-ea"/>
                <a:cs typeface="+mj-cs"/>
              </a:rPr>
            </a:br>
            <a:r>
              <a:rPr lang="en-US" sz="2200" kern="1200" dirty="0">
                <a:latin typeface="+mj-lt"/>
                <a:ea typeface="+mj-ea"/>
                <a:cs typeface="+mj-cs"/>
              </a:rPr>
              <a:t>New &amp; Different Research and </a:t>
            </a:r>
            <a:br>
              <a:rPr lang="en-US" sz="2200" kern="1200" dirty="0">
                <a:latin typeface="+mj-lt"/>
                <a:ea typeface="+mj-ea"/>
                <a:cs typeface="+mj-cs"/>
              </a:rPr>
            </a:br>
            <a:r>
              <a:rPr lang="en-US" sz="2200" kern="1200" dirty="0">
                <a:latin typeface="+mj-lt"/>
                <a:ea typeface="+mj-ea"/>
                <a:cs typeface="+mj-cs"/>
              </a:rPr>
              <a:t>Open Source Flavors</a:t>
            </a:r>
            <a:br>
              <a:rPr lang="en-US" sz="2200" kern="1200" dirty="0">
                <a:latin typeface="+mj-lt"/>
                <a:ea typeface="+mj-ea"/>
                <a:cs typeface="+mj-cs"/>
              </a:rPr>
            </a:br>
            <a:br>
              <a:rPr lang="en-US" sz="2200" kern="1200" dirty="0">
                <a:latin typeface="+mj-lt"/>
                <a:ea typeface="+mj-ea"/>
                <a:cs typeface="+mj-cs"/>
              </a:rPr>
            </a:br>
            <a:br>
              <a:rPr lang="en-US" sz="2200" kern="1200" dirty="0">
                <a:latin typeface="+mj-lt"/>
                <a:ea typeface="+mj-ea"/>
                <a:cs typeface="+mj-cs"/>
              </a:rPr>
            </a:br>
            <a:br>
              <a:rPr lang="en-US" sz="2200" kern="1200" dirty="0">
                <a:latin typeface="+mj-lt"/>
                <a:ea typeface="+mj-ea"/>
                <a:cs typeface="+mj-cs"/>
              </a:rPr>
            </a:br>
            <a:br>
              <a:rPr lang="en-US" sz="3100" kern="1200" dirty="0">
                <a:latin typeface="+mj-lt"/>
                <a:ea typeface="+mj-ea"/>
                <a:cs typeface="+mj-cs"/>
              </a:rPr>
            </a:br>
            <a:endParaRPr lang="en-US" sz="3100" kern="12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71883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49722" y="470618"/>
            <a:ext cx="11292555" cy="12922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4900" dirty="0"/>
              <a:t>New Genres of Digital Library Services Appearing</a:t>
            </a:r>
            <a:br>
              <a:rPr lang="en-US" sz="4900" dirty="0"/>
            </a:br>
            <a:r>
              <a:rPr lang="en-US" sz="3600" dirty="0"/>
              <a:t>Enabling Faculty Research/Reputation on Global Levels</a:t>
            </a:r>
            <a:br>
              <a:rPr lang="en-US" sz="4900" dirty="0"/>
            </a:br>
            <a:br>
              <a:rPr lang="en-US" sz="4000" dirty="0"/>
            </a:br>
            <a:endParaRPr lang="en-US" sz="1800" dirty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1554892" y="1097968"/>
            <a:ext cx="2514600" cy="3429000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br>
              <a:rPr lang="en-US" sz="2400" dirty="0"/>
            </a:br>
            <a:endParaRPr lang="en-US" sz="2000" dirty="0"/>
          </a:p>
          <a:p>
            <a:pPr eaLnBrk="1" hangingPunct="1">
              <a:lnSpc>
                <a:spcPct val="80000"/>
              </a:lnSpc>
              <a:defRPr/>
            </a:pPr>
            <a:endParaRPr lang="en-US" sz="2000" dirty="0"/>
          </a:p>
          <a:p>
            <a:pPr eaLnBrk="1" hangingPunct="1">
              <a:lnSpc>
                <a:spcPct val="80000"/>
              </a:lnSpc>
              <a:defRPr/>
            </a:pPr>
            <a:endParaRPr 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/>
              <a:t>          </a:t>
            </a:r>
          </a:p>
        </p:txBody>
      </p:sp>
      <p:pic>
        <p:nvPicPr>
          <p:cNvPr id="32773" name="Picture 5" descr="anthur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446" y="1334925"/>
            <a:ext cx="4775666" cy="38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anthiurmcover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039" y="2250304"/>
            <a:ext cx="4626313" cy="191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Box 6"/>
          <p:cNvSpPr txBox="1">
            <a:spLocks noChangeArrowheads="1"/>
          </p:cNvSpPr>
          <p:nvPr/>
        </p:nvSpPr>
        <p:spPr bwMode="auto">
          <a:xfrm>
            <a:off x="4470901" y="5547247"/>
            <a:ext cx="477566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dirty="0">
                <a:solidFill>
                  <a:prstClr val="black"/>
                </a:solidFill>
              </a:rPr>
              <a:t>Scholarly Refereed E-Journals</a:t>
            </a:r>
            <a:br>
              <a:rPr lang="en-US" dirty="0">
                <a:solidFill>
                  <a:prstClr val="black"/>
                </a:solidFill>
              </a:rPr>
            </a:b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Open Source Publishing Opportunities (OJS)</a:t>
            </a:r>
          </a:p>
        </p:txBody>
      </p:sp>
    </p:spTree>
    <p:extLst>
      <p:ext uri="{BB962C8B-B14F-4D97-AF65-F5344CB8AC3E}">
        <p14:creationId xmlns:p14="http://schemas.microsoft.com/office/powerpoint/2010/main" val="3590121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46279-510C-40B2-A604-3CAE3C8BA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118" y="24526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Library/University Press Scholarly Publishing </a:t>
            </a:r>
            <a:br>
              <a:rPr lang="en-US" dirty="0"/>
            </a:br>
            <a:r>
              <a:rPr lang="en-US" sz="2400" dirty="0"/>
              <a:t>Academic Books and Scholarly Journals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280224-E5A3-4C0D-8E3D-D2C480047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13240"/>
            <a:ext cx="4515739" cy="33547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62CB8C-6686-4CFD-AEBF-5FD2ECC3C647}"/>
              </a:ext>
            </a:extLst>
          </p:cNvPr>
          <p:cNvSpPr txBox="1"/>
          <p:nvPr/>
        </p:nvSpPr>
        <p:spPr>
          <a:xfrm>
            <a:off x="300446" y="5787671"/>
            <a:ext cx="5676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 House Library e-presses (Espresso Book Machine ~200K)</a:t>
            </a:r>
            <a:br>
              <a:rPr lang="en-US" dirty="0"/>
            </a:br>
            <a:r>
              <a:rPr lang="en-US" dirty="0"/>
              <a:t>University Publishing Infrastructures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40EB17-DFE2-4A22-B86D-036338186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634" y="1690688"/>
            <a:ext cx="2831720" cy="19609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ADF2E7-513F-4C79-A6FF-040E125A2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3306" y="4026138"/>
            <a:ext cx="1827711" cy="14806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0CFCFC-67C0-483F-8E7B-A8A89E7659A8}"/>
              </a:ext>
            </a:extLst>
          </p:cNvPr>
          <p:cNvSpPr txBox="1"/>
          <p:nvPr/>
        </p:nvSpPr>
        <p:spPr>
          <a:xfrm>
            <a:off x="7769989" y="5633782"/>
            <a:ext cx="32769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</a:rPr>
              <a:t>E-Press Editor &amp; Marketing Director,</a:t>
            </a:r>
            <a:b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</a:rPr>
            </a:b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</a:rPr>
              <a:t> Graduate  English Student </a:t>
            </a:r>
            <a:b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</a:rPr>
            </a:b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</a:rPr>
              <a:t>Grad MBA or Marketing Student</a:t>
            </a:r>
          </a:p>
        </p:txBody>
      </p:sp>
    </p:spTree>
    <p:extLst>
      <p:ext uri="{BB962C8B-B14F-4D97-AF65-F5344CB8AC3E}">
        <p14:creationId xmlns:p14="http://schemas.microsoft.com/office/powerpoint/2010/main" val="346551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689" name="Rectangle 72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90" name="Freeform: Shape 74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73179" y="869544"/>
            <a:ext cx="8161818" cy="180052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defRPr/>
            </a:pPr>
            <a:br>
              <a:rPr lang="en-US" sz="3100" dirty="0"/>
            </a:br>
            <a:br>
              <a:rPr lang="en-US" sz="3100" dirty="0"/>
            </a:br>
            <a:r>
              <a:rPr lang="en-US" dirty="0"/>
              <a:t>Faculty Library/E-Press Synergies Possible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Teaching</a:t>
            </a:r>
            <a:br>
              <a:rPr lang="en-US" dirty="0"/>
            </a:br>
            <a:r>
              <a:rPr lang="en-US" dirty="0"/>
              <a:t>Research</a:t>
            </a:r>
            <a:br>
              <a:rPr lang="en-US" dirty="0"/>
            </a:b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1198155" y="4069121"/>
            <a:ext cx="4772974" cy="3553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br>
              <a:rPr lang="en-US" sz="2000" dirty="0"/>
            </a:br>
            <a:br>
              <a:rPr lang="en-US" sz="2000" b="1" dirty="0"/>
            </a:br>
            <a:r>
              <a:rPr lang="en-US" sz="2000" b="1" dirty="0"/>
              <a:t>Publishing on Demand (POD) </a:t>
            </a:r>
            <a:br>
              <a:rPr lang="en-US" sz="2000" b="1" dirty="0"/>
            </a:br>
            <a:r>
              <a:rPr lang="en-US" sz="2000" b="1" dirty="0"/>
              <a:t>Books and Faculty Publications</a:t>
            </a:r>
            <a:br>
              <a:rPr lang="en-US" sz="2000" b="1" dirty="0"/>
            </a:br>
            <a:r>
              <a:rPr lang="en-US" sz="2000" b="1" dirty="0"/>
              <a:t>University Value Added Models </a:t>
            </a:r>
            <a:br>
              <a:rPr lang="en-US" sz="2000" b="1" dirty="0"/>
            </a:br>
            <a:r>
              <a:rPr lang="en-US" sz="2000" b="1" dirty="0"/>
              <a:t>(Open Access Text Books)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97613" y="-29496"/>
            <a:ext cx="2991339" cy="3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1003" y="3539613"/>
            <a:ext cx="2242756" cy="334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3425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E7BDB4-8D70-416A-A32F-4EA3A14E5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574716" cy="1956841"/>
          </a:xfrm>
        </p:spPr>
        <p:txBody>
          <a:bodyPr anchor="b">
            <a:normAutofit/>
          </a:bodyPr>
          <a:lstStyle/>
          <a:p>
            <a:r>
              <a:rPr lang="en-US" sz="4200" dirty="0"/>
              <a:t>The Physical Library is Transforming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804EC-26A5-4CBD-BD0C-E40BD1744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/>
              <a:t>80-85 % of Materials Budgets are currently Electronic Resources, e-journals and e-books. </a:t>
            </a:r>
            <a:br>
              <a:rPr lang="en-US" sz="1700" dirty="0"/>
            </a:br>
            <a:endParaRPr lang="en-US" sz="1700" dirty="0"/>
          </a:p>
          <a:p>
            <a:pPr marL="0" indent="0">
              <a:buNone/>
            </a:pPr>
            <a:r>
              <a:rPr lang="en-US" sz="1700" dirty="0"/>
              <a:t>Only 15% of purchases are print materials (12% print books, 3% print serials). </a:t>
            </a:r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1700" dirty="0"/>
              <a:t>Collection Management, Budget Models and Digital Services are in the middle of  a large Paradigm Shift towards open access and various online and digital areas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C18E03-4249-4A9F-B9E1-AB9DEC72F6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29" r="15670"/>
          <a:stretch/>
        </p:blipFill>
        <p:spPr>
          <a:xfrm>
            <a:off x="6717680" y="459364"/>
            <a:ext cx="5471272" cy="545474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647613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7222" y="295870"/>
            <a:ext cx="9255073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br>
              <a:rPr lang="en-US" dirty="0"/>
            </a:br>
            <a:r>
              <a:rPr lang="en-US" sz="4400" dirty="0"/>
              <a:t>ETD’s Electronic Thesis and Dissertations Systems </a:t>
            </a:r>
            <a:br>
              <a:rPr lang="en-US" sz="4400" dirty="0"/>
            </a:br>
            <a:r>
              <a:rPr lang="en-US" dirty="0"/>
              <a:t>Enabling Student Research Online</a:t>
            </a:r>
            <a:br>
              <a:rPr lang="en-US" dirty="0"/>
            </a:br>
            <a:endParaRPr lang="en-US" sz="2700" dirty="0"/>
          </a:p>
        </p:txBody>
      </p:sp>
      <p:pic>
        <p:nvPicPr>
          <p:cNvPr id="5" name="Picture 2" descr="C:\Documents and Settings\ruzwyshyn\Desktop\New Folder\ThesisReview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8395" y="1906827"/>
            <a:ext cx="6786715" cy="3731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0" y="56388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en-US" b="1" dirty="0"/>
              <a:t>Online Masters and Ph.D. Thesis Archive/Capstone/Online Library</a:t>
            </a:r>
          </a:p>
          <a:p>
            <a:pPr algn="ctr"/>
            <a:r>
              <a:rPr lang="en-US" altLang="en-US" b="1" dirty="0"/>
              <a:t>(Dark Archives &amp; Institutional Repositories)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627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C7D6D-E581-41E2-A0AA-C972BB836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Literacy and Data Research Repositories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C2FF0-FE8F-4075-BD64-BB734D753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9513" y="5894303"/>
            <a:ext cx="6655723" cy="5866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Texas Online Data Research Repository.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7FC089-5AFB-41C5-8DDC-1229E7F2B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5734125" cy="35007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37F33E-44C9-428F-919F-977867E63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985" y="1690688"/>
            <a:ext cx="3876806" cy="40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30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E1FC7B4-E4A7-4452-B413-1A623E3A7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E0709AF0-24F0-4486-B189-BE6386BD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FBE3B62F-5853-4A3C-B050-6186351A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4DFE6D-3299-4A7D-B183-46C82B711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68433"/>
            <a:ext cx="12191999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Digital Scholarly Research Ecosystem </a:t>
            </a:r>
            <a:r>
              <a:rPr lang="en-US" b="1" dirty="0"/>
              <a:t>Infrastructures</a:t>
            </a: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Supporting Faculty and Graduate Students Research Collaboration, Sharing and Online </a:t>
            </a:r>
            <a:r>
              <a:rPr lang="en-US" sz="2200" dirty="0"/>
              <a:t>Open Access</a:t>
            </a: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Needs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B8C1CF-E92A-475F-9F91-90D83B7CF8B0}"/>
              </a:ext>
            </a:extLst>
          </p:cNvPr>
          <p:cNvSpPr txBox="1"/>
          <p:nvPr/>
        </p:nvSpPr>
        <p:spPr>
          <a:xfrm>
            <a:off x="705894" y="6073149"/>
            <a:ext cx="5751012" cy="4066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Texas State Digital Scholarly Research Ecosystem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AD104F-0BC3-45AF-9B11-E0DC11EEC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61" y="1700564"/>
            <a:ext cx="5451779" cy="4266016"/>
          </a:xfrm>
          <a:prstGeom prst="rect">
            <a:avLst/>
          </a:prstGeom>
        </p:spPr>
      </p:pic>
      <p:graphicFrame>
        <p:nvGraphicFramePr>
          <p:cNvPr id="11" name="TextBox 4">
            <a:extLst>
              <a:ext uri="{FF2B5EF4-FFF2-40B4-BE49-F238E27FC236}">
                <a16:creationId xmlns:a16="http://schemas.microsoft.com/office/drawing/2014/main" id="{48CE1AB4-F8A3-46DD-8627-49DE0A4E9997}"/>
              </a:ext>
            </a:extLst>
          </p:cNvPr>
          <p:cNvGraphicFramePr/>
          <p:nvPr/>
        </p:nvGraphicFramePr>
        <p:xfrm>
          <a:off x="6339155" y="1273996"/>
          <a:ext cx="5852845" cy="5315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042AB65-000E-45BA-B5EF-31AB5E418C25}"/>
              </a:ext>
            </a:extLst>
          </p:cNvPr>
          <p:cNvSpPr txBox="1"/>
          <p:nvPr/>
        </p:nvSpPr>
        <p:spPr>
          <a:xfrm>
            <a:off x="8838330" y="2414893"/>
            <a:ext cx="93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17591B-12A6-4A38-A8E0-A26DF9155A7E}"/>
              </a:ext>
            </a:extLst>
          </p:cNvPr>
          <p:cNvSpPr txBox="1"/>
          <p:nvPr/>
        </p:nvSpPr>
        <p:spPr>
          <a:xfrm>
            <a:off x="8572446" y="5041047"/>
            <a:ext cx="1673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Communication</a:t>
            </a:r>
          </a:p>
        </p:txBody>
      </p:sp>
    </p:spTree>
    <p:extLst>
      <p:ext uri="{BB962C8B-B14F-4D97-AF65-F5344CB8AC3E}">
        <p14:creationId xmlns:p14="http://schemas.microsoft.com/office/powerpoint/2010/main" val="25806417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272D7-FE14-41F6-81EC-EA5544C06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7294" y="5195361"/>
            <a:ext cx="4713122" cy="1325563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The Textbook is Evolving to Online &amp;</a:t>
            </a:r>
            <a:br>
              <a:rPr lang="en-US" sz="2000" dirty="0"/>
            </a:br>
            <a:r>
              <a:rPr lang="en-US" sz="2000" dirty="0"/>
              <a:t>Courseware Modalities</a:t>
            </a:r>
            <a:br>
              <a:rPr lang="en-US" sz="2000" dirty="0"/>
            </a:br>
            <a:r>
              <a:rPr lang="en-US" sz="2000" dirty="0"/>
              <a:t>Many Possibilities for Synthesis with Library Resources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3726B8-D344-475C-87CE-E435E1FD9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8079" y="1703147"/>
            <a:ext cx="4031551" cy="33645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4FB2EF-E578-4ECC-932B-BDB8D58C4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19" y="1874340"/>
            <a:ext cx="6843153" cy="348839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BEBDE23-7BD6-4C35-B406-C67E783F1BA0}"/>
              </a:ext>
            </a:extLst>
          </p:cNvPr>
          <p:cNvSpPr txBox="1">
            <a:spLocks/>
          </p:cNvSpPr>
          <p:nvPr/>
        </p:nvSpPr>
        <p:spPr>
          <a:xfrm>
            <a:off x="525584" y="-40359"/>
            <a:ext cx="9809019" cy="192052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The  Online Library is Central for</a:t>
            </a:r>
            <a:br>
              <a:rPr lang="en-US" dirty="0"/>
            </a:br>
            <a:r>
              <a:rPr lang="en-US" dirty="0"/>
              <a:t> Physical, Online and Hybrid </a:t>
            </a:r>
            <a:br>
              <a:rPr lang="en-US" dirty="0"/>
            </a:br>
            <a:r>
              <a:rPr lang="en-US" dirty="0"/>
              <a:t>University Models</a:t>
            </a:r>
            <a:r>
              <a:rPr lang="en-US" sz="2400" dirty="0"/>
              <a:t>.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17082249-8410-4C12-AFF6-128D7BADF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10934" y="5677382"/>
            <a:ext cx="8534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Serving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Curricular, Teaching and Research Needs</a:t>
            </a:r>
            <a:b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(E-Books, E-Articles, OER, Media)</a:t>
            </a:r>
          </a:p>
        </p:txBody>
      </p:sp>
    </p:spTree>
    <p:extLst>
      <p:ext uri="{BB962C8B-B14F-4D97-AF65-F5344CB8AC3E}">
        <p14:creationId xmlns:p14="http://schemas.microsoft.com/office/powerpoint/2010/main" val="156842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4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2D272E-CDD1-488D-89FE-4582F7989D35}"/>
              </a:ext>
            </a:extLst>
          </p:cNvPr>
          <p:cNvSpPr txBox="1"/>
          <p:nvPr/>
        </p:nvSpPr>
        <p:spPr>
          <a:xfrm>
            <a:off x="838200" y="4669978"/>
            <a:ext cx="4391024" cy="11737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Online Library Services are Expanding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E91807DE-22F1-4431-B0FB-2664FAB98B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164675-CE05-4E6C-AF40-20D9F2F330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77" r="3779" b="2"/>
          <a:stretch/>
        </p:blipFill>
        <p:spPr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CC97A54-E595-4583-8411-970A61FFDA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"/>
          <a:stretch/>
        </p:blipFill>
        <p:spPr bwMode="auto"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oup 16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18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F30221F-BD0A-4CA7-A72D-48F1D10E1355}"/>
              </a:ext>
            </a:extLst>
          </p:cNvPr>
          <p:cNvSpPr/>
          <p:nvPr/>
        </p:nvSpPr>
        <p:spPr>
          <a:xfrm>
            <a:off x="5661025" y="5139893"/>
            <a:ext cx="6265503" cy="10774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bg1">
                    <a:alpha val="80000"/>
                  </a:schemeClr>
                </a:solidFill>
              </a:rPr>
              <a:t>Online Research Help Systems,</a:t>
            </a:r>
          </a:p>
          <a:p>
            <a:pPr lvl="0"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bg1">
                    <a:alpha val="80000"/>
                  </a:schemeClr>
                </a:solidFill>
              </a:rPr>
              <a:t>Knowledge bases </a:t>
            </a:r>
          </a:p>
          <a:p>
            <a:pPr lvl="0"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bg1">
                    <a:alpha val="80000"/>
                  </a:schemeClr>
                </a:solidFill>
              </a:rPr>
              <a:t>Combining Online Libraries &amp; Learning Management Systems</a:t>
            </a:r>
          </a:p>
        </p:txBody>
      </p:sp>
    </p:spTree>
    <p:extLst>
      <p:ext uri="{BB962C8B-B14F-4D97-AF65-F5344CB8AC3E}">
        <p14:creationId xmlns:p14="http://schemas.microsoft.com/office/powerpoint/2010/main" val="2609844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EBD5A-39E4-4A7D-B08C-68006ECEA1EF}"/>
              </a:ext>
            </a:extLst>
          </p:cNvPr>
          <p:cNvSpPr txBox="1">
            <a:spLocks/>
          </p:cNvSpPr>
          <p:nvPr/>
        </p:nvSpPr>
        <p:spPr>
          <a:xfrm>
            <a:off x="1928949" y="176349"/>
            <a:ext cx="8229600" cy="114300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300"/>
              <a:t>Tight Library Integration with Online Classroom is Possible</a:t>
            </a:r>
            <a:br>
              <a:rPr lang="en-US" sz="5300"/>
            </a:br>
            <a:r>
              <a:rPr lang="en-US" sz="2000"/>
              <a:t>Learning Management System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84FEB9-ADA6-4151-AC41-63CA29941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02" y="1319349"/>
            <a:ext cx="9218049" cy="423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ruzwyshyn\Desktop\MayLibraryPresentation\CampusGuidesHomepage.jpg">
            <a:extLst>
              <a:ext uri="{FF2B5EF4-FFF2-40B4-BE49-F238E27FC236}">
                <a16:creationId xmlns:a16="http://schemas.microsoft.com/office/drawing/2014/main" id="{F4A49A58-D11E-43DD-8368-96325DFC4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534" y="2117064"/>
            <a:ext cx="8569333" cy="436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4482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05738-4D26-4540-8F0C-A1E42EE5E79B}"/>
              </a:ext>
            </a:extLst>
          </p:cNvPr>
          <p:cNvSpPr txBox="1">
            <a:spLocks/>
          </p:cNvSpPr>
          <p:nvPr/>
        </p:nvSpPr>
        <p:spPr>
          <a:xfrm>
            <a:off x="2168434" y="130628"/>
            <a:ext cx="8229600" cy="1143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 Library Partnerships with  Faculty</a:t>
            </a:r>
            <a:br>
              <a:rPr lang="en-US" sz="4000" dirty="0"/>
            </a:br>
            <a:r>
              <a:rPr lang="en-US" sz="2700" dirty="0"/>
              <a:t>Online Course Guides</a:t>
            </a:r>
            <a:br>
              <a:rPr lang="en-US" sz="4000" dirty="0"/>
            </a:br>
            <a:endParaRPr lang="en-US" sz="1600" dirty="0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6C5A3B2-2009-4A3D-B11B-C8FE05163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230" y="2506606"/>
            <a:ext cx="2759675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sz="1600" dirty="0">
              <a:solidFill>
                <a:prstClr val="black"/>
              </a:solidFill>
              <a:latin typeface="Calibri" pitchFamily="34" charset="0"/>
            </a:endParaRPr>
          </a:p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Direct</a:t>
            </a:r>
            <a:br>
              <a:rPr lang="en-US" sz="1600" dirty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Curricular </a:t>
            </a:r>
          </a:p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Replacement</a:t>
            </a:r>
            <a:br>
              <a:rPr lang="en-US" sz="1600" dirty="0">
                <a:solidFill>
                  <a:prstClr val="black"/>
                </a:solidFill>
                <a:latin typeface="Calibri" pitchFamily="34" charset="0"/>
              </a:rPr>
            </a:br>
            <a:endParaRPr lang="en-US" sz="1600" dirty="0">
              <a:solidFill>
                <a:prstClr val="black"/>
              </a:solidFill>
              <a:latin typeface="Calibri" pitchFamily="34" charset="0"/>
            </a:endParaRPr>
          </a:p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Secondary</a:t>
            </a:r>
          </a:p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Multimedia</a:t>
            </a:r>
            <a:br>
              <a:rPr lang="en-US" sz="1600" dirty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Bibliography</a:t>
            </a:r>
          </a:p>
          <a:p>
            <a:pPr eaLnBrk="1" hangingPunct="1"/>
            <a:endParaRPr lang="en-US" sz="1600" dirty="0">
              <a:solidFill>
                <a:prstClr val="black"/>
              </a:solidFill>
              <a:latin typeface="Calibri" pitchFamily="34" charset="0"/>
            </a:endParaRPr>
          </a:p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University Global</a:t>
            </a:r>
          </a:p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Marketing/Branding/ROI</a:t>
            </a:r>
          </a:p>
          <a:p>
            <a:pPr eaLnBrk="1" hangingPunct="1"/>
            <a:endParaRPr lang="en-US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5" name="Picture 2" descr="Gold">
            <a:extLst>
              <a:ext uri="{FF2B5EF4-FFF2-40B4-BE49-F238E27FC236}">
                <a16:creationId xmlns:a16="http://schemas.microsoft.com/office/drawing/2014/main" id="{F64ACF77-E153-4A50-8E2E-0C6203B4E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269" y="1890117"/>
            <a:ext cx="1821163" cy="307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ruzwyshyn\Desktop\MayLibraryPresentation\Parklands.jpg">
            <a:extLst>
              <a:ext uri="{FF2B5EF4-FFF2-40B4-BE49-F238E27FC236}">
                <a16:creationId xmlns:a16="http://schemas.microsoft.com/office/drawing/2014/main" id="{FE165F35-861C-4D36-9003-098D1486C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376" y="1154174"/>
            <a:ext cx="6999550" cy="518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5212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0924E7D-843F-432F-9D32-850E9AC7B730}"/>
              </a:ext>
            </a:extLst>
          </p:cNvPr>
          <p:cNvSpPr txBox="1">
            <a:spLocks/>
          </p:cNvSpPr>
          <p:nvPr/>
        </p:nvSpPr>
        <p:spPr>
          <a:xfrm>
            <a:off x="627419" y="2155371"/>
            <a:ext cx="3589107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Many Online Video Possibilities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New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Help Systems</a:t>
            </a:r>
          </a:p>
        </p:txBody>
      </p:sp>
      <p:pic>
        <p:nvPicPr>
          <p:cNvPr id="7" name="Picture 2" descr="C:\Users\ruzwyshyn\Desktop\MayLibraryPresentation\LibrarySpotlightVideos.jpg">
            <a:extLst>
              <a:ext uri="{FF2B5EF4-FFF2-40B4-BE49-F238E27FC236}">
                <a16:creationId xmlns:a16="http://schemas.microsoft.com/office/drawing/2014/main" id="{570054E3-3E34-4EA0-8333-A48556C30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529" y="160493"/>
            <a:ext cx="7885471" cy="550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3348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633" y="1155957"/>
            <a:ext cx="4401064" cy="1938076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University Archives Special Collections and</a:t>
            </a: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Research are Going Digital and Online</a:t>
            </a:r>
          </a:p>
        </p:txBody>
      </p:sp>
      <p:sp>
        <p:nvSpPr>
          <p:cNvPr id="35843" name="TextBox 3"/>
          <p:cNvSpPr txBox="1">
            <a:spLocks noChangeArrowheads="1"/>
          </p:cNvSpPr>
          <p:nvPr/>
        </p:nvSpPr>
        <p:spPr bwMode="auto">
          <a:xfrm>
            <a:off x="407773" y="4102443"/>
            <a:ext cx="4246523" cy="29285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From Biomedical Science (Pulmonary Pathology) to</a:t>
            </a:r>
            <a:br>
              <a:rPr lang="en-US" sz="2800" dirty="0">
                <a:latin typeface="+mn-lt"/>
              </a:rPr>
            </a:br>
            <a:r>
              <a:rPr lang="en-US" sz="2800" dirty="0">
                <a:latin typeface="+mn-lt"/>
              </a:rPr>
              <a:t>Public History</a:t>
            </a:r>
            <a:br>
              <a:rPr lang="en-US" sz="2800" dirty="0">
                <a:latin typeface="+mn-lt"/>
              </a:rPr>
            </a:br>
            <a:endParaRPr lang="en-US" sz="2800" dirty="0">
              <a:latin typeface="+mn-lt"/>
            </a:endParaRPr>
          </a:p>
        </p:txBody>
      </p:sp>
      <p:pic>
        <p:nvPicPr>
          <p:cNvPr id="7" name="Picture 2" descr="C:\Users\ruzwyshyn\Desktop\PowerpointUHA\Cooliris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 bwMode="auto"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2" descr="C:\Users\Ray\Desktop\New Folder\westfloridaheaderlarge2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122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76255-3AA9-4D9C-883A-3EED78A4D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024" y="481546"/>
            <a:ext cx="4391024" cy="1323439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New Online Exhibition and Digital Library Possibilities</a:t>
            </a:r>
            <a:b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Front End Exhibitions</a:t>
            </a:r>
            <a:b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Underlying Research</a:t>
            </a:r>
            <a:b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Depth Structure Possibilities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892480-BB32-4521-90A3-A01398E7A319}"/>
              </a:ext>
            </a:extLst>
          </p:cNvPr>
          <p:cNvSpPr txBox="1"/>
          <p:nvPr/>
        </p:nvSpPr>
        <p:spPr>
          <a:xfrm>
            <a:off x="838200" y="3146400"/>
            <a:ext cx="4391024" cy="2454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Many  Software Options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4E3F87-3D58-4B03-86B2-15A5C5B9C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4D09509-F6FC-47A6-B196-CCCFD8E83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BA5B9D66-192D-4F12-964D-2B23A1D27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C9C14E68-C469-4A71-AF08-169DB545FC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2C18990-7F62-45E8-B68F-47E95E481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C206BB2-3759-4DF0-9932-7445B6367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381FA6FA-3CB6-4F57-8871-82DDE5BE8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12A8B8E-2D20-4934-B44E-C7829B2A73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7950"/>
            <a:ext cx="5521450" cy="41134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A61296-1416-491C-AE3E-ACAFB6FFB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86" y="4134318"/>
            <a:ext cx="2720498" cy="18089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57C814-CE2F-4655-A261-12127C72BA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9417" y="4125193"/>
            <a:ext cx="2946050" cy="18181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20D08B-213A-40A0-B443-EA25222F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4723" y="1049661"/>
            <a:ext cx="1071562" cy="107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01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84B3D5-A672-4922-B47A-3E345D6EA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81" y="2237"/>
            <a:ext cx="6586151" cy="195684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000" b="1" dirty="0"/>
              <a:t>Book Warehouse Model </a:t>
            </a:r>
            <a:r>
              <a:rPr lang="en-US" sz="3000" dirty="0"/>
              <a:t>Disappearing</a:t>
            </a:r>
            <a:br>
              <a:rPr lang="en-US" sz="3000" dirty="0"/>
            </a:br>
            <a:r>
              <a:rPr lang="en-US" sz="3000" dirty="0"/>
              <a:t>Open Access, </a:t>
            </a:r>
            <a:r>
              <a:rPr lang="en-US" sz="3000" dirty="0" err="1"/>
              <a:t>eResources</a:t>
            </a:r>
            <a:r>
              <a:rPr lang="en-US" sz="3000" dirty="0"/>
              <a:t>, </a:t>
            </a:r>
            <a:br>
              <a:rPr lang="en-US" sz="3000" dirty="0"/>
            </a:br>
            <a:r>
              <a:rPr lang="en-US" sz="3000" dirty="0"/>
              <a:t>Courseware Digital Services &amp; </a:t>
            </a:r>
            <a:br>
              <a:rPr lang="en-US" sz="3000" dirty="0"/>
            </a:br>
            <a:r>
              <a:rPr lang="en-US" sz="3000" dirty="0"/>
              <a:t>Digital Collections increasing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CEA9F2-42D8-4700-A27D-1904ECB78717}"/>
              </a:ext>
            </a:extLst>
          </p:cNvPr>
          <p:cNvSpPr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Student/Faculty Centered Collaborative Learning Spaces,  Digital Literacy Labs, Multimedia Studios Expanding</a:t>
            </a:r>
          </a:p>
        </p:txBody>
      </p:sp>
      <p:pic>
        <p:nvPicPr>
          <p:cNvPr id="4" name="Picture 2" descr="http://brieflyspeakingbiz.files.wordpress.com/2010/03/learning-commons1.jpg">
            <a:extLst>
              <a:ext uri="{FF2B5EF4-FFF2-40B4-BE49-F238E27FC236}">
                <a16:creationId xmlns:a16="http://schemas.microsoft.com/office/drawing/2014/main" id="{A5DC3228-7112-495C-92BC-7B4BFD7F74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9161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ubanrafter1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C46808-186D-4E57-87F1-0E83DAA861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88" r="-3" b="3361"/>
          <a:stretch/>
        </p:blipFill>
        <p:spPr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D8C8C1-4419-43F4-B70D-E209C4E307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705" r="-2" b="10508"/>
          <a:stretch/>
        </p:blipFill>
        <p:spPr>
          <a:xfrm>
            <a:off x="1" y="2660089"/>
            <a:ext cx="7122523" cy="4197911"/>
          </a:xfrm>
          <a:custGeom>
            <a:avLst/>
            <a:gdLst/>
            <a:ahLst/>
            <a:cxnLst/>
            <a:rect l="l" t="t" r="r" b="b"/>
            <a:pathLst>
              <a:path w="7122523" h="4197911">
                <a:moveTo>
                  <a:pt x="0" y="0"/>
                </a:moveTo>
                <a:lnTo>
                  <a:pt x="7122523" y="0"/>
                </a:lnTo>
                <a:lnTo>
                  <a:pt x="5177382" y="4197911"/>
                </a:lnTo>
                <a:lnTo>
                  <a:pt x="5171159" y="4197911"/>
                </a:lnTo>
                <a:lnTo>
                  <a:pt x="3981368" y="4197911"/>
                </a:lnTo>
                <a:lnTo>
                  <a:pt x="2331323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73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53050" y="2660089"/>
            <a:ext cx="6838950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812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654" y="4562763"/>
            <a:ext cx="5603855" cy="2163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defRPr/>
            </a:pPr>
            <a:br>
              <a:rPr lang="en-US" sz="2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Engagement With Faculty Research/ Special Collections/Multimedia Conference/Colloquia Possibilities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7D7AC0-B54E-4B99-B397-965B234009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729" r="2" b="2"/>
          <a:stretch/>
        </p:blipFill>
        <p:spPr>
          <a:xfrm>
            <a:off x="2261968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sp>
        <p:nvSpPr>
          <p:cNvPr id="35843" name="TextBox 3"/>
          <p:cNvSpPr txBox="1">
            <a:spLocks noChangeArrowheads="1"/>
          </p:cNvSpPr>
          <p:nvPr/>
        </p:nvSpPr>
        <p:spPr bwMode="auto">
          <a:xfrm>
            <a:off x="6743508" y="3309882"/>
            <a:ext cx="579598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</a:rPr>
              <a:t>New Genres of Digital Archives Possible</a:t>
            </a:r>
            <a:br>
              <a:rPr lang="en-US" sz="3600" b="1" dirty="0">
                <a:solidFill>
                  <a:schemeClr val="bg1"/>
                </a:solidFill>
              </a:rPr>
            </a:b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0383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A42C7B2-7BD6-433A-95AB-5AA4F44B5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8AE7AD-1AA4-43C8-A809-B69DAAE990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" y="10"/>
            <a:ext cx="7642746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CC7101-5408-46F1-93FF-159C74EB26FE}"/>
              </a:ext>
            </a:extLst>
          </p:cNvPr>
          <p:cNvSpPr txBox="1"/>
          <p:nvPr/>
        </p:nvSpPr>
        <p:spPr>
          <a:xfrm>
            <a:off x="657995" y="4225057"/>
            <a:ext cx="2523737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Enabling Digital Scholarship From</a:t>
            </a:r>
            <a:b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Digital Humanities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latin typeface="+mj-lt"/>
                <a:ea typeface="+mj-ea"/>
                <a:cs typeface="+mj-cs"/>
              </a:rPr>
              <a:t>To STEM Sciences</a:t>
            </a:r>
            <a:endParaRPr lang="en-US" sz="2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DE24DF-B3EB-470D-A264-90666DE087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/>
          <a:stretch/>
        </p:blipFill>
        <p:spPr>
          <a:xfrm>
            <a:off x="7809454" y="1"/>
            <a:ext cx="4382546" cy="334564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535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43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5A9FC8-57B2-4665-86C8-29783325B3CF}"/>
              </a:ext>
            </a:extLst>
          </p:cNvPr>
          <p:cNvSpPr/>
          <p:nvPr/>
        </p:nvSpPr>
        <p:spPr>
          <a:xfrm>
            <a:off x="3364992" y="4151376"/>
            <a:ext cx="3319272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/>
              <a:t>Collaboration with Research Scholars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/>
              <a:t>Special Collections and the Global Community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70E68D-82C2-4BD0-8D48-D45789317B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09462" y="3512354"/>
            <a:ext cx="4382545" cy="334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79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1" name="Object 3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05772090"/>
              </p:ext>
            </p:extLst>
          </p:nvPr>
        </p:nvGraphicFramePr>
        <p:xfrm>
          <a:off x="7957372" y="2394291"/>
          <a:ext cx="4025707" cy="240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3333333" imgH="1990476" progId="Photoshop.Image.8">
                  <p:embed/>
                </p:oleObj>
              </mc:Choice>
              <mc:Fallback>
                <p:oleObj name="Image" r:id="rId2" imgW="3333333" imgH="1990476" progId="Photoshop.Image.8">
                  <p:embed/>
                  <p:pic>
                    <p:nvPicPr>
                      <p:cNvPr id="205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7372" y="2394291"/>
                        <a:ext cx="4025707" cy="240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49" name="Text Box 5"/>
          <p:cNvSpPr txBox="1">
            <a:spLocks noGrp="1" noChangeArrowheads="1"/>
          </p:cNvSpPr>
          <p:nvPr>
            <p:ph type="title"/>
          </p:nvPr>
        </p:nvSpPr>
        <p:spPr>
          <a:xfrm>
            <a:off x="942108" y="247652"/>
            <a:ext cx="10122131" cy="113982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dirty="0"/>
              <a:t>Branding and Marketing the Libraries and University’s Intellectual Riches Globally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9EF047-AD9F-49C3-91E9-5D097B67F0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9" y="2046862"/>
            <a:ext cx="2653334" cy="30985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B055E0-7F57-499F-8A4A-C35AE2CC4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7591" y="1764898"/>
            <a:ext cx="4937113" cy="366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912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7" name="Freeform: Shape 76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7388" y="2337909"/>
            <a:ext cx="4834551" cy="2992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Creating University, Library, Local and Global Community Bridges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674" name="Picture 2" descr="homepag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1078" y="640197"/>
            <a:ext cx="7230922" cy="404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2667000" y="609600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1628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D0394FE2-BDDA-4ECE-B320-81AE19E90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0625AAC5-802A-4197-8804-2B78FF65C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644" y="6044997"/>
            <a:ext cx="7982712" cy="86868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Maintaining Historical Continuity </a:t>
            </a:r>
            <a:b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while balancing changing necessities</a:t>
            </a:r>
          </a:p>
        </p:txBody>
      </p: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A1B139DD-0E8D-42FA-9171-C5F001754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9765" y="2015521"/>
            <a:ext cx="5371220" cy="393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serials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05915" y="1989858"/>
            <a:ext cx="5371220" cy="393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91547" y="378663"/>
            <a:ext cx="700890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400" dirty="0"/>
              <a:t>Libraries are Still Places of</a:t>
            </a:r>
            <a:br>
              <a:rPr lang="en-US" sz="4400" dirty="0"/>
            </a:br>
            <a:r>
              <a:rPr lang="en-US" sz="4400" dirty="0"/>
              <a:t>Inspiration, Reflection, Study</a:t>
            </a:r>
          </a:p>
        </p:txBody>
      </p:sp>
    </p:spTree>
    <p:extLst>
      <p:ext uri="{BB962C8B-B14F-4D97-AF65-F5344CB8AC3E}">
        <p14:creationId xmlns:p14="http://schemas.microsoft.com/office/powerpoint/2010/main" val="372550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982" y="752349"/>
            <a:ext cx="7601973" cy="838200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1600" dirty="0"/>
            </a:br>
            <a:r>
              <a:rPr lang="en-US" dirty="0"/>
              <a:t>Thank you!</a:t>
            </a:r>
          </a:p>
        </p:txBody>
      </p:sp>
      <p:pic>
        <p:nvPicPr>
          <p:cNvPr id="4" name="Picture 2" descr="seri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754" y="2112555"/>
            <a:ext cx="3557589" cy="204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42640" y="5736769"/>
            <a:ext cx="40605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Ray </a:t>
            </a:r>
            <a:r>
              <a:rPr lang="en-US" sz="1400" b="1" dirty="0" err="1"/>
              <a:t>Uzwyshyn</a:t>
            </a:r>
            <a:r>
              <a:rPr lang="en-US" sz="1400" b="1" dirty="0"/>
              <a:t> Ph.D. MBA MLIS</a:t>
            </a:r>
            <a:br>
              <a:rPr lang="en-US" sz="1400" b="1" dirty="0"/>
            </a:br>
            <a:r>
              <a:rPr lang="en-US" sz="1400" b="1" dirty="0"/>
              <a:t>Director, Collections and Digital Services</a:t>
            </a:r>
            <a:br>
              <a:rPr lang="en-US" sz="1400" b="1" dirty="0"/>
            </a:br>
            <a:r>
              <a:rPr lang="en-US" sz="1400" b="1" dirty="0"/>
              <a:t>Texas State </a:t>
            </a:r>
            <a:r>
              <a:rPr lang="en-US" sz="1400" b="1"/>
              <a:t>University Libraries</a:t>
            </a:r>
            <a:br>
              <a:rPr lang="en-US" sz="1400" b="1" dirty="0"/>
            </a:br>
            <a:r>
              <a:rPr lang="en-US" sz="1200" dirty="0"/>
              <a:t>http://rayuzwyshyn.net </a:t>
            </a:r>
            <a:br>
              <a:rPr lang="en-US" sz="1200" dirty="0"/>
            </a:br>
            <a:r>
              <a:rPr lang="en-US" sz="1200" dirty="0"/>
              <a:t>ruzwyshyn@gmail.com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E0AC96-0ADB-4D09-B3F4-7F9E5A5EE8AD}"/>
              </a:ext>
            </a:extLst>
          </p:cNvPr>
          <p:cNvSpPr txBox="1"/>
          <p:nvPr/>
        </p:nvSpPr>
        <p:spPr>
          <a:xfrm>
            <a:off x="3488202" y="4506877"/>
            <a:ext cx="4711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Comments or Questions</a:t>
            </a:r>
          </a:p>
        </p:txBody>
      </p:sp>
    </p:spTree>
    <p:extLst>
      <p:ext uri="{BB962C8B-B14F-4D97-AF65-F5344CB8AC3E}">
        <p14:creationId xmlns:p14="http://schemas.microsoft.com/office/powerpoint/2010/main" val="12329105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E59E4-F7A3-4582-B2E9-C38B4FB84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4D848-FB01-4C57-923C-CA92E737E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798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8CA6B-9FBE-4694-A9ED-E81ED258E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F1E2D-C0A9-422C-818D-737F7B9C2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7218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C3FC6-6EFE-45D1-8F76-7E0CB4E6A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79CD3-FBB3-4A7A-8F12-D0A13E178F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3904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933D7-0A21-41BB-A3BE-0EF0E3711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72731-8D93-4DF3-BA28-39FC775A5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25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5DAA40F-4F28-4316-934E-C55D7C3AA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6D467C8-A8E0-468B-B88D-9CEEE37BF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33452" cy="6858000"/>
          </a:xfrm>
          <a:custGeom>
            <a:avLst/>
            <a:gdLst>
              <a:gd name="connsiteX0" fmla="*/ 0 w 7433452"/>
              <a:gd name="connsiteY0" fmla="*/ 0 h 6858000"/>
              <a:gd name="connsiteX1" fmla="*/ 1592736 w 7433452"/>
              <a:gd name="connsiteY1" fmla="*/ 0 h 6858000"/>
              <a:gd name="connsiteX2" fmla="*/ 2171700 w 7433452"/>
              <a:gd name="connsiteY2" fmla="*/ 0 h 6858000"/>
              <a:gd name="connsiteX3" fmla="*/ 2762696 w 7433452"/>
              <a:gd name="connsiteY3" fmla="*/ 0 h 6858000"/>
              <a:gd name="connsiteX4" fmla="*/ 2829254 w 7433452"/>
              <a:gd name="connsiteY4" fmla="*/ 0 h 6858000"/>
              <a:gd name="connsiteX5" fmla="*/ 7415310 w 7433452"/>
              <a:gd name="connsiteY5" fmla="*/ 0 h 6858000"/>
              <a:gd name="connsiteX6" fmla="*/ 7405703 w 7433452"/>
              <a:gd name="connsiteY6" fmla="*/ 94814 h 6858000"/>
              <a:gd name="connsiteX7" fmla="*/ 7410754 w 7433452"/>
              <a:gd name="connsiteY7" fmla="*/ 421796 h 6858000"/>
              <a:gd name="connsiteX8" fmla="*/ 7414688 w 7433452"/>
              <a:gd name="connsiteY8" fmla="*/ 812192 h 6858000"/>
              <a:gd name="connsiteX9" fmla="*/ 7395017 w 7433452"/>
              <a:gd name="connsiteY9" fmla="*/ 1113642 h 6858000"/>
              <a:gd name="connsiteX10" fmla="*/ 7422810 w 7433452"/>
              <a:gd name="connsiteY10" fmla="*/ 1796708 h 6858000"/>
              <a:gd name="connsiteX11" fmla="*/ 7421161 w 7433452"/>
              <a:gd name="connsiteY11" fmla="*/ 2327333 h 6858000"/>
              <a:gd name="connsiteX12" fmla="*/ 7412023 w 7433452"/>
              <a:gd name="connsiteY12" fmla="*/ 2784280 h 6858000"/>
              <a:gd name="connsiteX13" fmla="*/ 7417480 w 7433452"/>
              <a:gd name="connsiteY13" fmla="*/ 2985458 h 6858000"/>
              <a:gd name="connsiteX14" fmla="*/ 7403774 w 7433452"/>
              <a:gd name="connsiteY14" fmla="*/ 3531096 h 6858000"/>
              <a:gd name="connsiteX15" fmla="*/ 7414307 w 7433452"/>
              <a:gd name="connsiteY15" fmla="*/ 4336830 h 6858000"/>
              <a:gd name="connsiteX16" fmla="*/ 7413419 w 7433452"/>
              <a:gd name="connsiteY16" fmla="*/ 5026893 h 6858000"/>
              <a:gd name="connsiteX17" fmla="*/ 7417734 w 7433452"/>
              <a:gd name="connsiteY17" fmla="*/ 5252632 h 6858000"/>
              <a:gd name="connsiteX18" fmla="*/ 7417734 w 7433452"/>
              <a:gd name="connsiteY18" fmla="*/ 5466282 h 6858000"/>
              <a:gd name="connsiteX19" fmla="*/ 7379659 w 7433452"/>
              <a:gd name="connsiteY19" fmla="*/ 6121225 h 6858000"/>
              <a:gd name="connsiteX20" fmla="*/ 7395115 w 7433452"/>
              <a:gd name="connsiteY20" fmla="*/ 6708907 h 6858000"/>
              <a:gd name="connsiteX21" fmla="*/ 7412408 w 7433452"/>
              <a:gd name="connsiteY21" fmla="*/ 6858000 h 6858000"/>
              <a:gd name="connsiteX22" fmla="*/ 2829254 w 7433452"/>
              <a:gd name="connsiteY22" fmla="*/ 6858000 h 6858000"/>
              <a:gd name="connsiteX23" fmla="*/ 2762696 w 7433452"/>
              <a:gd name="connsiteY23" fmla="*/ 6858000 h 6858000"/>
              <a:gd name="connsiteX24" fmla="*/ 2171700 w 7433452"/>
              <a:gd name="connsiteY24" fmla="*/ 6858000 h 6858000"/>
              <a:gd name="connsiteX25" fmla="*/ 1592736 w 7433452"/>
              <a:gd name="connsiteY25" fmla="*/ 6858000 h 6858000"/>
              <a:gd name="connsiteX26" fmla="*/ 0 w 7433452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433452" h="6858000">
                <a:moveTo>
                  <a:pt x="0" y="0"/>
                </a:moveTo>
                <a:lnTo>
                  <a:pt x="1592736" y="0"/>
                </a:lnTo>
                <a:lnTo>
                  <a:pt x="2171700" y="0"/>
                </a:lnTo>
                <a:lnTo>
                  <a:pt x="2762696" y="0"/>
                </a:lnTo>
                <a:lnTo>
                  <a:pt x="2829254" y="0"/>
                </a:lnTo>
                <a:lnTo>
                  <a:pt x="7415310" y="0"/>
                </a:lnTo>
                <a:lnTo>
                  <a:pt x="7405703" y="94814"/>
                </a:lnTo>
                <a:cubicBezTo>
                  <a:pt x="7398856" y="203629"/>
                  <a:pt x="7403520" y="312712"/>
                  <a:pt x="7410754" y="421796"/>
                </a:cubicBezTo>
                <a:cubicBezTo>
                  <a:pt x="7421580" y="551656"/>
                  <a:pt x="7422900" y="682144"/>
                  <a:pt x="7414688" y="812192"/>
                </a:cubicBezTo>
                <a:cubicBezTo>
                  <a:pt x="7406693" y="912591"/>
                  <a:pt x="7397682" y="1012988"/>
                  <a:pt x="7395017" y="1113642"/>
                </a:cubicBezTo>
                <a:cubicBezTo>
                  <a:pt x="7388670" y="1342689"/>
                  <a:pt x="7407708" y="1569316"/>
                  <a:pt x="7422810" y="1796708"/>
                </a:cubicBezTo>
                <a:cubicBezTo>
                  <a:pt x="7434487" y="1973710"/>
                  <a:pt x="7439944" y="2150457"/>
                  <a:pt x="7421161" y="2327333"/>
                </a:cubicBezTo>
                <a:cubicBezTo>
                  <a:pt x="7405170" y="2479266"/>
                  <a:pt x="7396793" y="2631453"/>
                  <a:pt x="7412023" y="2784280"/>
                </a:cubicBezTo>
                <a:cubicBezTo>
                  <a:pt x="7418749" y="2851085"/>
                  <a:pt x="7425984" y="2918653"/>
                  <a:pt x="7417480" y="2985458"/>
                </a:cubicBezTo>
                <a:cubicBezTo>
                  <a:pt x="7394508" y="3167039"/>
                  <a:pt x="7398063" y="3349132"/>
                  <a:pt x="7403774" y="3531096"/>
                </a:cubicBezTo>
                <a:cubicBezTo>
                  <a:pt x="7412277" y="3799715"/>
                  <a:pt x="7426364" y="4067954"/>
                  <a:pt x="7414307" y="4336830"/>
                </a:cubicBezTo>
                <a:cubicBezTo>
                  <a:pt x="7404027" y="4566639"/>
                  <a:pt x="7420653" y="4796831"/>
                  <a:pt x="7413419" y="5026893"/>
                </a:cubicBezTo>
                <a:cubicBezTo>
                  <a:pt x="7410982" y="5102162"/>
                  <a:pt x="7412429" y="5177504"/>
                  <a:pt x="7417734" y="5252632"/>
                </a:cubicBezTo>
                <a:cubicBezTo>
                  <a:pt x="7424271" y="5323700"/>
                  <a:pt x="7424271" y="5395213"/>
                  <a:pt x="7417734" y="5466282"/>
                </a:cubicBezTo>
                <a:cubicBezTo>
                  <a:pt x="7393239" y="5683875"/>
                  <a:pt x="7383214" y="5902486"/>
                  <a:pt x="7379659" y="6121225"/>
                </a:cubicBezTo>
                <a:cubicBezTo>
                  <a:pt x="7376423" y="6317442"/>
                  <a:pt x="7378041" y="6513586"/>
                  <a:pt x="7395115" y="6708907"/>
                </a:cubicBezTo>
                <a:lnTo>
                  <a:pt x="7412408" y="6858000"/>
                </a:lnTo>
                <a:lnTo>
                  <a:pt x="2829254" y="6858000"/>
                </a:lnTo>
                <a:lnTo>
                  <a:pt x="2762696" y="6858000"/>
                </a:lnTo>
                <a:lnTo>
                  <a:pt x="2171700" y="6858000"/>
                </a:lnTo>
                <a:lnTo>
                  <a:pt x="15927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C502FB-8428-4B71-AC44-A55298B02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1" y="329184"/>
            <a:ext cx="6694784" cy="17830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400" dirty="0">
                <a:solidFill>
                  <a:srgbClr val="FFFFFF"/>
                </a:solidFill>
              </a:rPr>
              <a:t>The Physical Library Warehouse Model is Shifting into a Technology Rich Learning Commons, Focused  Upon: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62677C27-4325-4BE2-B2C9-B721DA9E3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475" y="2362200"/>
            <a:ext cx="4056549" cy="18288"/>
          </a:xfrm>
          <a:custGeom>
            <a:avLst/>
            <a:gdLst>
              <a:gd name="connsiteX0" fmla="*/ 0 w 4056549"/>
              <a:gd name="connsiteY0" fmla="*/ 0 h 18288"/>
              <a:gd name="connsiteX1" fmla="*/ 676092 w 4056549"/>
              <a:gd name="connsiteY1" fmla="*/ 0 h 18288"/>
              <a:gd name="connsiteX2" fmla="*/ 1271052 w 4056549"/>
              <a:gd name="connsiteY2" fmla="*/ 0 h 18288"/>
              <a:gd name="connsiteX3" fmla="*/ 1947144 w 4056549"/>
              <a:gd name="connsiteY3" fmla="*/ 0 h 18288"/>
              <a:gd name="connsiteX4" fmla="*/ 2501539 w 4056549"/>
              <a:gd name="connsiteY4" fmla="*/ 0 h 18288"/>
              <a:gd name="connsiteX5" fmla="*/ 3137065 w 4056549"/>
              <a:gd name="connsiteY5" fmla="*/ 0 h 18288"/>
              <a:gd name="connsiteX6" fmla="*/ 4056549 w 4056549"/>
              <a:gd name="connsiteY6" fmla="*/ 0 h 18288"/>
              <a:gd name="connsiteX7" fmla="*/ 4056549 w 4056549"/>
              <a:gd name="connsiteY7" fmla="*/ 18288 h 18288"/>
              <a:gd name="connsiteX8" fmla="*/ 3380458 w 4056549"/>
              <a:gd name="connsiteY8" fmla="*/ 18288 h 18288"/>
              <a:gd name="connsiteX9" fmla="*/ 2663801 w 4056549"/>
              <a:gd name="connsiteY9" fmla="*/ 18288 h 18288"/>
              <a:gd name="connsiteX10" fmla="*/ 2068840 w 4056549"/>
              <a:gd name="connsiteY10" fmla="*/ 18288 h 18288"/>
              <a:gd name="connsiteX11" fmla="*/ 1311618 w 4056549"/>
              <a:gd name="connsiteY11" fmla="*/ 18288 h 18288"/>
              <a:gd name="connsiteX12" fmla="*/ 716657 w 4056549"/>
              <a:gd name="connsiteY12" fmla="*/ 18288 h 18288"/>
              <a:gd name="connsiteX13" fmla="*/ 0 w 4056549"/>
              <a:gd name="connsiteY13" fmla="*/ 18288 h 18288"/>
              <a:gd name="connsiteX14" fmla="*/ 0 w 4056549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56549" h="18288" fill="none" extrusionOk="0">
                <a:moveTo>
                  <a:pt x="0" y="0"/>
                </a:moveTo>
                <a:cubicBezTo>
                  <a:pt x="324395" y="-12272"/>
                  <a:pt x="437185" y="20747"/>
                  <a:pt x="676092" y="0"/>
                </a:cubicBezTo>
                <a:cubicBezTo>
                  <a:pt x="914999" y="-20747"/>
                  <a:pt x="980886" y="20074"/>
                  <a:pt x="1271052" y="0"/>
                </a:cubicBezTo>
                <a:cubicBezTo>
                  <a:pt x="1561218" y="-20074"/>
                  <a:pt x="1609815" y="19965"/>
                  <a:pt x="1947144" y="0"/>
                </a:cubicBezTo>
                <a:cubicBezTo>
                  <a:pt x="2284473" y="-19965"/>
                  <a:pt x="2317816" y="-23682"/>
                  <a:pt x="2501539" y="0"/>
                </a:cubicBezTo>
                <a:cubicBezTo>
                  <a:pt x="2685262" y="23682"/>
                  <a:pt x="2879461" y="12712"/>
                  <a:pt x="3137065" y="0"/>
                </a:cubicBezTo>
                <a:cubicBezTo>
                  <a:pt x="3394669" y="-12712"/>
                  <a:pt x="3618306" y="-41742"/>
                  <a:pt x="4056549" y="0"/>
                </a:cubicBezTo>
                <a:cubicBezTo>
                  <a:pt x="4056201" y="6465"/>
                  <a:pt x="4056979" y="10922"/>
                  <a:pt x="4056549" y="18288"/>
                </a:cubicBezTo>
                <a:cubicBezTo>
                  <a:pt x="3807729" y="-7540"/>
                  <a:pt x="3536237" y="12619"/>
                  <a:pt x="3380458" y="18288"/>
                </a:cubicBezTo>
                <a:cubicBezTo>
                  <a:pt x="3224679" y="23957"/>
                  <a:pt x="2967497" y="23368"/>
                  <a:pt x="2663801" y="18288"/>
                </a:cubicBezTo>
                <a:cubicBezTo>
                  <a:pt x="2360105" y="13208"/>
                  <a:pt x="2359716" y="-8821"/>
                  <a:pt x="2068840" y="18288"/>
                </a:cubicBezTo>
                <a:cubicBezTo>
                  <a:pt x="1777964" y="45397"/>
                  <a:pt x="1641909" y="31681"/>
                  <a:pt x="1311618" y="18288"/>
                </a:cubicBezTo>
                <a:cubicBezTo>
                  <a:pt x="981327" y="4895"/>
                  <a:pt x="990410" y="11155"/>
                  <a:pt x="716657" y="18288"/>
                </a:cubicBezTo>
                <a:cubicBezTo>
                  <a:pt x="442904" y="25421"/>
                  <a:pt x="330722" y="13665"/>
                  <a:pt x="0" y="18288"/>
                </a:cubicBezTo>
                <a:cubicBezTo>
                  <a:pt x="75" y="12069"/>
                  <a:pt x="515" y="5650"/>
                  <a:pt x="0" y="0"/>
                </a:cubicBezTo>
                <a:close/>
              </a:path>
              <a:path w="4056549" h="18288" stroke="0" extrusionOk="0">
                <a:moveTo>
                  <a:pt x="0" y="0"/>
                </a:moveTo>
                <a:cubicBezTo>
                  <a:pt x="175099" y="13469"/>
                  <a:pt x="459673" y="14529"/>
                  <a:pt x="594961" y="0"/>
                </a:cubicBezTo>
                <a:cubicBezTo>
                  <a:pt x="730249" y="-14529"/>
                  <a:pt x="873178" y="22015"/>
                  <a:pt x="1149356" y="0"/>
                </a:cubicBezTo>
                <a:cubicBezTo>
                  <a:pt x="1425534" y="-22015"/>
                  <a:pt x="1498871" y="-21513"/>
                  <a:pt x="1744316" y="0"/>
                </a:cubicBezTo>
                <a:cubicBezTo>
                  <a:pt x="1989761" y="21513"/>
                  <a:pt x="2112991" y="-46"/>
                  <a:pt x="2420408" y="0"/>
                </a:cubicBezTo>
                <a:cubicBezTo>
                  <a:pt x="2727825" y="46"/>
                  <a:pt x="2880256" y="-10040"/>
                  <a:pt x="3137065" y="0"/>
                </a:cubicBezTo>
                <a:cubicBezTo>
                  <a:pt x="3393874" y="10040"/>
                  <a:pt x="3704325" y="-6685"/>
                  <a:pt x="4056549" y="0"/>
                </a:cubicBezTo>
                <a:cubicBezTo>
                  <a:pt x="4055732" y="6895"/>
                  <a:pt x="4055770" y="11206"/>
                  <a:pt x="4056549" y="18288"/>
                </a:cubicBezTo>
                <a:cubicBezTo>
                  <a:pt x="3812770" y="11959"/>
                  <a:pt x="3533996" y="-5717"/>
                  <a:pt x="3299327" y="18288"/>
                </a:cubicBezTo>
                <a:cubicBezTo>
                  <a:pt x="3064658" y="42293"/>
                  <a:pt x="2940381" y="24492"/>
                  <a:pt x="2744931" y="18288"/>
                </a:cubicBezTo>
                <a:cubicBezTo>
                  <a:pt x="2549481" y="12084"/>
                  <a:pt x="2252169" y="51841"/>
                  <a:pt x="1987709" y="18288"/>
                </a:cubicBezTo>
                <a:cubicBezTo>
                  <a:pt x="1723249" y="-15265"/>
                  <a:pt x="1438946" y="3423"/>
                  <a:pt x="1230487" y="18288"/>
                </a:cubicBezTo>
                <a:cubicBezTo>
                  <a:pt x="1022028" y="33153"/>
                  <a:pt x="795957" y="18596"/>
                  <a:pt x="676092" y="18288"/>
                </a:cubicBezTo>
                <a:cubicBezTo>
                  <a:pt x="556227" y="17980"/>
                  <a:pt x="334853" y="39451"/>
                  <a:pt x="0" y="18288"/>
                </a:cubicBezTo>
                <a:cubicBezTo>
                  <a:pt x="95" y="14343"/>
                  <a:pt x="742" y="686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2FF6E2-6E63-4307-AE40-DD906E9C5290}"/>
              </a:ext>
            </a:extLst>
          </p:cNvPr>
          <p:cNvSpPr txBox="1"/>
          <p:nvPr/>
        </p:nvSpPr>
        <p:spPr>
          <a:xfrm>
            <a:off x="640081" y="2706624"/>
            <a:ext cx="6241568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altLang="en-US" sz="3600" dirty="0">
                <a:solidFill>
                  <a:srgbClr val="FFFFFF"/>
                </a:solidFill>
              </a:rPr>
              <a:t>Interdisciplinarity </a:t>
            </a:r>
            <a:br>
              <a:rPr lang="en-US" altLang="en-US" sz="3600" dirty="0">
                <a:solidFill>
                  <a:srgbClr val="FFFFFF"/>
                </a:solidFill>
              </a:rPr>
            </a:br>
            <a:r>
              <a:rPr lang="en-US" altLang="en-US" sz="3600" dirty="0">
                <a:solidFill>
                  <a:srgbClr val="FFFFFF"/>
                </a:solidFill>
              </a:rPr>
              <a:t>Digital Literacy,</a:t>
            </a:r>
            <a:br>
              <a:rPr lang="en-US" altLang="en-US" sz="3600" dirty="0">
                <a:solidFill>
                  <a:srgbClr val="FFFFFF"/>
                </a:solidFill>
              </a:rPr>
            </a:br>
            <a:r>
              <a:rPr lang="en-US" altLang="en-US" sz="3600" dirty="0">
                <a:solidFill>
                  <a:srgbClr val="FFFFFF"/>
                </a:solidFill>
              </a:rPr>
              <a:t>Multimedia</a:t>
            </a:r>
            <a:br>
              <a:rPr lang="en-US" altLang="en-US" sz="3600" dirty="0">
                <a:solidFill>
                  <a:srgbClr val="FFFFFF"/>
                </a:solidFill>
              </a:rPr>
            </a:br>
            <a:r>
              <a:rPr lang="en-US" altLang="en-US" sz="3600" dirty="0">
                <a:solidFill>
                  <a:srgbClr val="FFFFFF"/>
                </a:solidFill>
              </a:rPr>
              <a:t>Specialized Software </a:t>
            </a:r>
            <a:br>
              <a:rPr lang="en-US" altLang="en-US" sz="3600" dirty="0">
                <a:solidFill>
                  <a:srgbClr val="FFFFFF"/>
                </a:solidFill>
              </a:rPr>
            </a:br>
            <a:r>
              <a:rPr lang="en-US" altLang="en-US" sz="3600" dirty="0">
                <a:solidFill>
                  <a:srgbClr val="FFFFFF"/>
                </a:solidFill>
              </a:rPr>
              <a:t>Hardware </a:t>
            </a:r>
            <a:br>
              <a:rPr lang="en-US" altLang="en-US" sz="3600" dirty="0">
                <a:solidFill>
                  <a:srgbClr val="FFFFFF"/>
                </a:solidFill>
              </a:rPr>
            </a:br>
            <a:r>
              <a:rPr lang="en-US" altLang="en-US" sz="3600" dirty="0">
                <a:solidFill>
                  <a:srgbClr val="FFFFFF"/>
                </a:solidFill>
              </a:rPr>
              <a:t>Human Resources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5A508-50F5-4849-B4AF-3A79664E9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2754" y="329183"/>
            <a:ext cx="3837315" cy="28615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4295B2-1D61-4AE5-88FE-F8722D997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4304" y="3657596"/>
            <a:ext cx="4014216" cy="240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549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CA0D3-CA83-4329-BB0D-48D9E2D11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A14E9-3AA1-47C6-919C-85CC19870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696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6AD36-002F-4876-929B-7BBA8B861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A9CD4-665F-4AEC-B84B-F0E69939B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391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179D7-30AD-47AC-92F0-A21746B9C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26865-496A-4A05-9E28-182C374D6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099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B70BD-6159-4EA7-83FF-C313EA4DB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BE193-23E6-4A26-92F9-3581DDD057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268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B135B-6221-4DA0-B622-BDD80978C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4FDFB-FA38-426F-9E1B-AF0DB66F9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67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9AF18-721D-493E-821A-5FD26DEDA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4562D-3654-4418-A1CC-21BEF6C63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6470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965F5-29C6-4F0F-A8A6-1BE373010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E82B7-0D7B-43D0-9924-FA0B6D89D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648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BE119-17BB-40A6-A8D5-DADBDEC93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F8187-07D4-4319-BDB5-863D8538E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413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4409A-1D18-43D7-85F9-E99C63B24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491" y="8332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Spectrum of New Technologies Possible</a:t>
            </a:r>
            <a:br>
              <a:rPr lang="en-US" dirty="0"/>
            </a:br>
            <a:r>
              <a:rPr lang="en-US" sz="1800" dirty="0"/>
              <a:t>Visualization Walls, Makerspaces, Instant Theatres, 3D Printing Labs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1BFC7C-074A-46E3-8CD3-E3C1DF1EE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011" y="1435524"/>
            <a:ext cx="4150126" cy="23344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46E7CE-026F-4D00-84BB-68DC9209C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989" y="1408884"/>
            <a:ext cx="4607928" cy="1325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BBCBD7-718F-41E3-9583-4ADD63963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2359" y="3470209"/>
            <a:ext cx="4826630" cy="29218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681B50-3655-461E-B072-B75262E98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222" y="3897296"/>
            <a:ext cx="4321915" cy="284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36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201457" y="240895"/>
            <a:ext cx="12393457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Era of Imagineering  and New Millennia  Design Potential </a:t>
            </a:r>
            <a:br>
              <a:rPr lang="en-US" dirty="0"/>
            </a:br>
            <a:r>
              <a:rPr lang="en-US" dirty="0"/>
              <a:t>For Academic Library Spaces</a:t>
            </a:r>
          </a:p>
        </p:txBody>
      </p:sp>
      <p:pic>
        <p:nvPicPr>
          <p:cNvPr id="6148" name="Picture 4" descr="http://static.squarespace.com/static/53b58784e4b04291a740484f/53b73124e4b0a163e37f37c9/53bbfa19e4b060a82ab698f9/1404864102499/interior_disney_library.jpg?format=500w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004" y="1785895"/>
            <a:ext cx="2808695" cy="364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04743" y="5694919"/>
            <a:ext cx="52354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4"/>
              </a:rPr>
              <a:t>Hunt Library Video</a:t>
            </a:r>
            <a:r>
              <a:rPr lang="en-US" sz="1400" dirty="0"/>
              <a:t>, Learning Space Design Playlist</a:t>
            </a:r>
            <a:br>
              <a:rPr lang="en-US" sz="1400" dirty="0"/>
            </a:br>
            <a:r>
              <a:rPr lang="en-US" sz="1400" dirty="0"/>
              <a:t>Instant Theatres, </a:t>
            </a:r>
            <a:r>
              <a:rPr lang="en-US" sz="1400" dirty="0">
                <a:hlinkClick r:id="rId5"/>
              </a:rPr>
              <a:t>Learning Work Spaces</a:t>
            </a:r>
            <a:r>
              <a:rPr lang="en-US" sz="1400" dirty="0"/>
              <a:t> (video)</a:t>
            </a:r>
            <a:br>
              <a:rPr lang="en-US" sz="1400" dirty="0"/>
            </a:br>
            <a:r>
              <a:rPr lang="en-US" sz="1400" dirty="0">
                <a:hlinkClick r:id="rId6"/>
              </a:rPr>
              <a:t>Lighting Museums and Libraries</a:t>
            </a:r>
            <a:r>
              <a:rPr lang="en-US" sz="1400" dirty="0"/>
              <a:t> (lecture video), </a:t>
            </a:r>
            <a:r>
              <a:rPr lang="en-US" sz="1400" dirty="0">
                <a:hlinkClick r:id="rId7"/>
              </a:rPr>
              <a:t>Alkek One</a:t>
            </a:r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0988A2-B3B1-4072-A433-B5AF9A8C67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5911" y="1926697"/>
            <a:ext cx="5235484" cy="3366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0AF805-896B-4013-A8B2-F438E43E84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105" y="5694919"/>
            <a:ext cx="5416595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83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4E614-2E32-4E2C-BB20-940357596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Many Opportunities to Reimagine Digital and Library Services for 21</a:t>
            </a:r>
            <a:r>
              <a:rPr lang="en-US" baseline="30000" dirty="0"/>
              <a:t>st</a:t>
            </a:r>
            <a:r>
              <a:rPr lang="en-US" dirty="0"/>
              <a:t> Century</a:t>
            </a:r>
          </a:p>
        </p:txBody>
      </p:sp>
      <p:pic>
        <p:nvPicPr>
          <p:cNvPr id="7" name="Picture 2" descr="C:\Users\ruzwyshyn\Desktop\Skylab\SkylabPresentation\SkylabCartoon&amp;GeneralImages\escher_grid_ps.jpg">
            <a:extLst>
              <a:ext uri="{FF2B5EF4-FFF2-40B4-BE49-F238E27FC236}">
                <a16:creationId xmlns:a16="http://schemas.microsoft.com/office/drawing/2014/main" id="{B500A61C-D708-4B3C-80FD-269FFA481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346" y="1952131"/>
            <a:ext cx="4163306" cy="411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9" descr="http://cdn1.elitedaily.com/elite/wp-content/uploads/2012/12/college-textbooks-elite-daily.jpg">
            <a:extLst>
              <a:ext uri="{FF2B5EF4-FFF2-40B4-BE49-F238E27FC236}">
                <a16:creationId xmlns:a16="http://schemas.microsoft.com/office/drawing/2014/main" id="{AFC15A78-0404-48DE-A252-4387C0D41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476" y="2422235"/>
            <a:ext cx="3743047" cy="249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1CE1EA-B59F-4EC8-9D1A-39EE561CDB3F}"/>
              </a:ext>
            </a:extLst>
          </p:cNvPr>
          <p:cNvSpPr txBox="1"/>
          <p:nvPr/>
        </p:nvSpPr>
        <p:spPr>
          <a:xfrm>
            <a:off x="210128" y="2183394"/>
            <a:ext cx="380421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prstClr val="black"/>
              </a:solidFill>
              <a:latin typeface="Trebuchet MS"/>
            </a:endParaRPr>
          </a:p>
          <a:p>
            <a:pPr algn="ctr"/>
            <a:r>
              <a:rPr lang="en-US" sz="2800" dirty="0">
                <a:solidFill>
                  <a:prstClr val="black"/>
                </a:solidFill>
                <a:latin typeface="Trebuchet MS"/>
              </a:rPr>
              <a:t>Faculty/Student/</a:t>
            </a:r>
            <a:br>
              <a:rPr lang="en-US" sz="2800" dirty="0">
                <a:solidFill>
                  <a:prstClr val="black"/>
                </a:solidFill>
                <a:latin typeface="Trebuchet MS"/>
              </a:rPr>
            </a:br>
            <a:r>
              <a:rPr lang="en-US" sz="2800" dirty="0">
                <a:solidFill>
                  <a:prstClr val="black"/>
                </a:solidFill>
                <a:latin typeface="Trebuchet MS"/>
              </a:rPr>
              <a:t>Curriculum, Teaching &amp;</a:t>
            </a:r>
            <a:br>
              <a:rPr lang="en-US" sz="2800" dirty="0">
                <a:solidFill>
                  <a:prstClr val="black"/>
                </a:solidFill>
                <a:latin typeface="Trebuchet MS"/>
              </a:rPr>
            </a:br>
            <a:r>
              <a:rPr lang="en-US" sz="2800" dirty="0">
                <a:solidFill>
                  <a:prstClr val="black"/>
                </a:solidFill>
                <a:latin typeface="Trebuchet MS"/>
              </a:rPr>
              <a:t>Research Relationships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CB7D72-D68D-44B0-A560-8005A2B59981}"/>
              </a:ext>
            </a:extLst>
          </p:cNvPr>
          <p:cNvSpPr/>
          <p:nvPr/>
        </p:nvSpPr>
        <p:spPr>
          <a:xfrm>
            <a:off x="8177652" y="2505670"/>
            <a:ext cx="38249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Trebuchet MS"/>
              </a:rPr>
              <a:t>University/ Classroom/Library Relationships</a:t>
            </a:r>
            <a:br>
              <a:rPr lang="en-US" sz="3200" dirty="0">
                <a:solidFill>
                  <a:prstClr val="black"/>
                </a:solidFill>
                <a:latin typeface="Trebuchet MS"/>
              </a:rPr>
            </a:br>
            <a:endParaRPr lang="en-US" sz="3200" dirty="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727655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2E0CF-D3B6-475D-A0DC-3265DE055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425" y="20054"/>
            <a:ext cx="11289575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New Varieties of Information Literacies Possible</a:t>
            </a:r>
            <a:br>
              <a:rPr lang="en-US" dirty="0"/>
            </a:br>
            <a:r>
              <a:rPr lang="en-US" sz="1800" dirty="0"/>
              <a:t>(Period of High Relevancy </a:t>
            </a:r>
            <a:r>
              <a:rPr lang="en-US" sz="1800" b="1" dirty="0"/>
              <a:t>for Information Literacy</a:t>
            </a:r>
            <a:r>
              <a:rPr lang="en-US" sz="1800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BAC31-A886-4008-8FE9-251770974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1566" y="2320936"/>
            <a:ext cx="1911168" cy="172854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The ACRL Framework for Information Literacy and the Six Major Frames.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608991-B152-4818-B9AF-8B1ED4BA6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296" y="1261024"/>
            <a:ext cx="6706389" cy="55769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E3C13F-BE29-412D-9A92-645E30E5ABA4}"/>
              </a:ext>
            </a:extLst>
          </p:cNvPr>
          <p:cNvSpPr txBox="1"/>
          <p:nvPr/>
        </p:nvSpPr>
        <p:spPr>
          <a:xfrm>
            <a:off x="232981" y="1261024"/>
            <a:ext cx="241301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Era of Fake News, Misinformation, Disinformation &amp; Unreliable Information Sources. These are widespread.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Librarians Need to Educate Students on Information Seeking</a:t>
            </a:r>
            <a:br>
              <a:rPr lang="en-US" dirty="0"/>
            </a:br>
            <a:r>
              <a:rPr lang="en-US" dirty="0"/>
              <a:t>Beyond Refereed Scholarly Journals, Reliable Sources towards Larger Societal Implications &amp; valences (Democracy) etc.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222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9C5D6-E185-4E89-8C31-6573F3D46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098" y="357764"/>
            <a:ext cx="8690957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 New Digital Literacies Possible</a:t>
            </a:r>
            <a:br>
              <a:rPr lang="en-US" b="1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A83FA9-CBE5-4818-9CC1-C2E6F1F59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91" y="1434732"/>
            <a:ext cx="6602065" cy="4442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A6A7B0-305C-43C2-BFCB-582EA21A4E47}"/>
              </a:ext>
            </a:extLst>
          </p:cNvPr>
          <p:cNvSpPr txBox="1"/>
          <p:nvPr/>
        </p:nvSpPr>
        <p:spPr>
          <a:xfrm>
            <a:off x="1305098" y="6016503"/>
            <a:ext cx="63496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Student and Faculty as Producer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0AFD27-6EC1-49B0-B58D-7ED45B6E0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9532" y="1921105"/>
            <a:ext cx="3432345" cy="38834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D5614B-8D07-404C-855F-6346C7193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4569" y="4182547"/>
            <a:ext cx="2060627" cy="1694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3726FD-04E7-4FC0-A2D9-94FD3E3952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2165" y="1396611"/>
            <a:ext cx="1938696" cy="23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530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24CC8B66356A4FACD786AD5FF42E64" ma:contentTypeVersion="13" ma:contentTypeDescription="Create a new document." ma:contentTypeScope="" ma:versionID="9d25099f5586d3a81d08fcff8fc84e6c">
  <xsd:schema xmlns:xsd="http://www.w3.org/2001/XMLSchema" xmlns:xs="http://www.w3.org/2001/XMLSchema" xmlns:p="http://schemas.microsoft.com/office/2006/metadata/properties" xmlns:ns3="f491ab44-7bef-4af7-8baf-0aa0586c04c0" xmlns:ns4="a97957be-959c-410d-955f-ab0dfb2ef3d2" targetNamespace="http://schemas.microsoft.com/office/2006/metadata/properties" ma:root="true" ma:fieldsID="6c4f889c0ca326cea3aefdc5fbdf98cc" ns3:_="" ns4:_="">
    <xsd:import namespace="f491ab44-7bef-4af7-8baf-0aa0586c04c0"/>
    <xsd:import namespace="a97957be-959c-410d-955f-ab0dfb2ef3d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91ab44-7bef-4af7-8baf-0aa0586c04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7957be-959c-410d-955f-ab0dfb2ef3d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E52D8B3-3FD4-402C-B691-F4970075ED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91ab44-7bef-4af7-8baf-0aa0586c04c0"/>
    <ds:schemaRef ds:uri="a97957be-959c-410d-955f-ab0dfb2ef3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A44E37F-7CEF-4DD1-A117-0047A96B2CF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08C258-1E6A-466B-8EF8-DCB957EACA2D}">
  <ds:schemaRefs>
    <ds:schemaRef ds:uri="f491ab44-7bef-4af7-8baf-0aa0586c04c0"/>
    <ds:schemaRef ds:uri="http://purl.org/dc/elements/1.1/"/>
    <ds:schemaRef ds:uri="http://schemas.microsoft.com/office/2006/metadata/properties"/>
    <ds:schemaRef ds:uri="a97957be-959c-410d-955f-ab0dfb2ef3d2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1027</TotalTime>
  <Words>1115</Words>
  <Application>Microsoft Office PowerPoint</Application>
  <PresentationFormat>Widescreen</PresentationFormat>
  <Paragraphs>112</Paragraphs>
  <Slides>47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Arial</vt:lpstr>
      <vt:lpstr>Avenir Next LT Pro</vt:lpstr>
      <vt:lpstr>Calibri</vt:lpstr>
      <vt:lpstr>Calibri Light</vt:lpstr>
      <vt:lpstr>Trebuchet MS</vt:lpstr>
      <vt:lpstr>Wingdings</vt:lpstr>
      <vt:lpstr>Office Theme</vt:lpstr>
      <vt:lpstr>1_Office Theme</vt:lpstr>
      <vt:lpstr>Image</vt:lpstr>
      <vt:lpstr>Opportunities and Challenges  for Academic Research Libraries in the New Millennia </vt:lpstr>
      <vt:lpstr>The Physical Library is Transforming</vt:lpstr>
      <vt:lpstr>Book Warehouse Model Disappearing Open Access, eResources,  Courseware Digital Services &amp;  Digital Collections increasing</vt:lpstr>
      <vt:lpstr>The Physical Library Warehouse Model is Shifting into a Technology Rich Learning Commons, Focused  Upon:</vt:lpstr>
      <vt:lpstr>Spectrum of New Technologies Possible Visualization Walls, Makerspaces, Instant Theatres, 3D Printing Labs</vt:lpstr>
      <vt:lpstr>Era of Imagineering  and New Millennia  Design Potential  For Academic Library Spaces</vt:lpstr>
      <vt:lpstr>Many Opportunities to Reimagine Digital and Library Services for 21st Century</vt:lpstr>
      <vt:lpstr>New Varieties of Information Literacies Possible (Period of High Relevancy for Information Literacy)</vt:lpstr>
      <vt:lpstr> New Digital Literacies Possible </vt:lpstr>
      <vt:lpstr>PowerPoint Presentation</vt:lpstr>
      <vt:lpstr>Algorithmic Programmatic (AI) Literacies Arising</vt:lpstr>
      <vt:lpstr>PowerPoint Presentation</vt:lpstr>
      <vt:lpstr> Innovative Grant Partnerships Are Possible AmongFaculty Divisions, the Library, Schools and Community    </vt:lpstr>
      <vt:lpstr>Collection Development Priorities Transforming Through Digital Resource Possibilities &amp; Media </vt:lpstr>
      <vt:lpstr>Spectrum of Academic Content Databases &amp; eResources evolving into Software  as  a Service, Cloudeware, &amp; Courseware</vt:lpstr>
      <vt:lpstr>Core Academic Library  Systems Changing  Interlibrary Loan Service Taking Larger Role  Larger Discovery &amp; Research Services Possible   Modern Integrated Library System (ILS) New &amp; Different Research and  Open Source Flavors     </vt:lpstr>
      <vt:lpstr>New Genres of Digital Library Services Appearing Enabling Faculty Research/Reputation on Global Levels  </vt:lpstr>
      <vt:lpstr>Library/University Press Scholarly Publishing  Academic Books and Scholarly Journals</vt:lpstr>
      <vt:lpstr>  Faculty Library/E-Press Synergies Possible  Teaching Research </vt:lpstr>
      <vt:lpstr> ETD’s Electronic Thesis and Dissertations Systems  Enabling Student Research Online </vt:lpstr>
      <vt:lpstr>Data Literacy and Data Research Repositories</vt:lpstr>
      <vt:lpstr>Digital Scholarly Research Ecosystem Infrastructures Supporting Faculty and Graduate Students Research Collaboration, Sharing and Online Open Access Needs</vt:lpstr>
      <vt:lpstr>The Textbook is Evolving to Online &amp; Courseware Modalities Many Possibilities for Synthesis with Library Resources</vt:lpstr>
      <vt:lpstr>PowerPoint Presentation</vt:lpstr>
      <vt:lpstr>PowerPoint Presentation</vt:lpstr>
      <vt:lpstr>PowerPoint Presentation</vt:lpstr>
      <vt:lpstr>PowerPoint Presentation</vt:lpstr>
      <vt:lpstr>University Archives Special Collections and  Research are Going Digital and Online</vt:lpstr>
      <vt:lpstr>New Online Exhibition and Digital Library Possibilities  Front End Exhibitions Underlying Research Depth Structure Possibilities</vt:lpstr>
      <vt:lpstr> Engagement With Faculty Research/ Special Collections/Multimedia Conference/Colloquia Possibilities</vt:lpstr>
      <vt:lpstr>PowerPoint Presentation</vt:lpstr>
      <vt:lpstr>Branding and Marketing the Libraries and University’s Intellectual Riches Globally</vt:lpstr>
      <vt:lpstr>PowerPoint Presentation</vt:lpstr>
      <vt:lpstr>Maintaining Historical Continuity  while balancing changing necessities</vt:lpstr>
      <vt:lpstr> Thank you!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Current Issues For Academic Libraries</dc:title>
  <dc:creator>Uzwyshyn, Raymond J</dc:creator>
  <cp:lastModifiedBy>Uzwyshyn, Raymond J</cp:lastModifiedBy>
  <cp:revision>65</cp:revision>
  <dcterms:created xsi:type="dcterms:W3CDTF">2018-05-23T14:22:11Z</dcterms:created>
  <dcterms:modified xsi:type="dcterms:W3CDTF">2022-05-29T11:42:38Z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0x010100AF24CC8B66356A4FACD786AD5FF42E64</vt:lpwstr>
  </property>
</Properties>
</file>