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9" r:id="rId4"/>
    <p:sldId id="290" r:id="rId5"/>
    <p:sldId id="291" r:id="rId6"/>
    <p:sldId id="261" r:id="rId7"/>
    <p:sldId id="276" r:id="rId8"/>
    <p:sldId id="258" r:id="rId9"/>
    <p:sldId id="285" r:id="rId10"/>
    <p:sldId id="284" r:id="rId11"/>
    <p:sldId id="278" r:id="rId12"/>
    <p:sldId id="263" r:id="rId13"/>
    <p:sldId id="279" r:id="rId14"/>
    <p:sldId id="280" r:id="rId15"/>
    <p:sldId id="264" r:id="rId16"/>
    <p:sldId id="281" r:id="rId17"/>
    <p:sldId id="265" r:id="rId18"/>
    <p:sldId id="287" r:id="rId19"/>
    <p:sldId id="289" r:id="rId20"/>
    <p:sldId id="288" r:id="rId21"/>
    <p:sldId id="260" r:id="rId22"/>
    <p:sldId id="293" r:id="rId23"/>
    <p:sldId id="292" r:id="rId24"/>
    <p:sldId id="266" r:id="rId25"/>
    <p:sldId id="267" r:id="rId26"/>
    <p:sldId id="277" r:id="rId27"/>
    <p:sldId id="286" r:id="rId28"/>
    <p:sldId id="283" r:id="rId29"/>
    <p:sldId id="262" r:id="rId30"/>
    <p:sldId id="282" r:id="rId31"/>
    <p:sldId id="294" r:id="rId32"/>
    <p:sldId id="268" r:id="rId33"/>
    <p:sldId id="269" r:id="rId34"/>
    <p:sldId id="270" r:id="rId35"/>
    <p:sldId id="271" r:id="rId36"/>
    <p:sldId id="272" r:id="rId37"/>
    <p:sldId id="273" r:id="rId38"/>
    <p:sldId id="274" r:id="rId39"/>
    <p:sldId id="27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86390" autoAdjust="0"/>
  </p:normalViewPr>
  <p:slideViewPr>
    <p:cSldViewPr snapToGrid="0">
      <p:cViewPr varScale="1">
        <p:scale>
          <a:sx n="113" d="100"/>
          <a:sy n="113" d="100"/>
        </p:scale>
        <p:origin x="504"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31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4.5223692723521246E-2"/>
          <c:y val="0.12313428915239105"/>
          <c:w val="0.92709217774760588"/>
          <c:h val="0.8260999766632563"/>
        </c:manualLayout>
      </c:layout>
      <c:lineChart>
        <c:grouping val="standard"/>
        <c:varyColors val="0"/>
        <c:ser>
          <c:idx val="0"/>
          <c:order val="0"/>
          <c:tx>
            <c:strRef>
              <c:f>Sheet1!$B$1</c:f>
              <c:strCache>
                <c:ptCount val="1"/>
                <c:pt idx="0">
                  <c:v>Years</c:v>
                </c:pt>
              </c:strCache>
            </c:strRef>
          </c:tx>
          <c:spPr>
            <a:ln w="28575" cap="rnd">
              <a:solidFill>
                <a:srgbClr val="FF0000"/>
              </a:solidFill>
              <a:round/>
            </a:ln>
            <a:effectLst/>
          </c:spPr>
          <c:marker>
            <c:symbol val="none"/>
          </c:marker>
          <c:cat>
            <c:strRef>
              <c:f>Sheet1!$A$2:$A$9</c:f>
              <c:strCache>
                <c:ptCount val="8"/>
                <c:pt idx="0">
                  <c:v>Stone 500BC</c:v>
                </c:pt>
                <c:pt idx="1">
                  <c:v>Vellum 500CE</c:v>
                </c:pt>
                <c:pt idx="2">
                  <c:v>Paper 1400CE</c:v>
                </c:pt>
                <c:pt idx="3">
                  <c:v>Microfilm 1930</c:v>
                </c:pt>
                <c:pt idx="4">
                  <c:v>Magnetic tape 1956</c:v>
                </c:pt>
                <c:pt idx="5">
                  <c:v>CD ROM Storage 1984</c:v>
                </c:pt>
                <c:pt idx="6">
                  <c:v>DVD Storage 1996</c:v>
                </c:pt>
                <c:pt idx="7">
                  <c:v>Wide Spread Internet 1998</c:v>
                </c:pt>
              </c:strCache>
            </c:strRef>
          </c:cat>
          <c:val>
            <c:numRef>
              <c:f>Sheet1!$B$2:$B$9</c:f>
              <c:numCache>
                <c:formatCode>General</c:formatCode>
                <c:ptCount val="8"/>
                <c:pt idx="0">
                  <c:v>900</c:v>
                </c:pt>
                <c:pt idx="1">
                  <c:v>800</c:v>
                </c:pt>
                <c:pt idx="2">
                  <c:v>700</c:v>
                </c:pt>
                <c:pt idx="3">
                  <c:v>50</c:v>
                </c:pt>
                <c:pt idx="4">
                  <c:v>35</c:v>
                </c:pt>
                <c:pt idx="5">
                  <c:v>20</c:v>
                </c:pt>
                <c:pt idx="6">
                  <c:v>10</c:v>
                </c:pt>
                <c:pt idx="7">
                  <c:v>5</c:v>
                </c:pt>
              </c:numCache>
            </c:numRef>
          </c:val>
          <c:smooth val="0"/>
          <c:extLst>
            <c:ext xmlns:c16="http://schemas.microsoft.com/office/drawing/2014/chart" uri="{C3380CC4-5D6E-409C-BE32-E72D297353CC}">
              <c16:uniqueId val="{00000000-A0D8-4FDA-A473-04DA3B8A767B}"/>
            </c:ext>
          </c:extLst>
        </c:ser>
        <c:dLbls>
          <c:showLegendKey val="0"/>
          <c:showVal val="0"/>
          <c:showCatName val="0"/>
          <c:showSerName val="0"/>
          <c:showPercent val="0"/>
          <c:showBubbleSize val="0"/>
        </c:dLbls>
        <c:smooth val="0"/>
        <c:axId val="1456143376"/>
        <c:axId val="1456143904"/>
      </c:lineChart>
      <c:catAx>
        <c:axId val="145614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456143904"/>
        <c:crosses val="autoZero"/>
        <c:auto val="1"/>
        <c:lblAlgn val="ctr"/>
        <c:lblOffset val="100"/>
        <c:noMultiLvlLbl val="0"/>
      </c:catAx>
      <c:valAx>
        <c:axId val="145614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6143376"/>
        <c:crosses val="autoZero"/>
        <c:crossBetween val="between"/>
      </c:valAx>
      <c:spPr>
        <a:noFill/>
        <a:ln>
          <a:noFill/>
        </a:ln>
        <a:effectLst/>
      </c:spPr>
    </c:plotArea>
    <c:legend>
      <c:legendPos val="b"/>
      <c:layout>
        <c:manualLayout>
          <c:xMode val="edge"/>
          <c:yMode val="edge"/>
          <c:x val="0.20080799298509705"/>
          <c:y val="0.55164669445661874"/>
          <c:w val="8.9840533310592996E-2"/>
          <c:h val="5.48156714813794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F584F-3ED4-424F-82AF-C6BDF5622127}"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A4584BDC-D3A3-42ED-8512-D179B4A3B5C4}">
      <dgm:prSet custT="1"/>
      <dgm:spPr/>
      <dgm:t>
        <a:bodyPr/>
        <a:lstStyle/>
        <a:p>
          <a:r>
            <a:rPr lang="en-US" sz="2800" b="1" dirty="0"/>
            <a:t>Long Term Digital Preservation </a:t>
          </a:r>
          <a:br>
            <a:rPr lang="en-US" sz="2000" b="1" dirty="0"/>
          </a:br>
          <a:r>
            <a:rPr lang="en-US" sz="2000" dirty="0"/>
            <a:t>Provides a New Level of Service Expected by Donors, Researchers, Faculty and  students. </a:t>
          </a:r>
        </a:p>
      </dgm:t>
    </dgm:pt>
    <dgm:pt modelId="{0ED7F4BB-98B6-432C-84F6-5F989C660FD3}" type="parTrans" cxnId="{61286211-35ED-44FA-86AA-E2A355951DA5}">
      <dgm:prSet/>
      <dgm:spPr/>
      <dgm:t>
        <a:bodyPr/>
        <a:lstStyle/>
        <a:p>
          <a:endParaRPr lang="en-US"/>
        </a:p>
      </dgm:t>
    </dgm:pt>
    <dgm:pt modelId="{8D12259C-6529-4870-A074-545CD1A1078F}" type="sibTrans" cxnId="{61286211-35ED-44FA-86AA-E2A355951DA5}">
      <dgm:prSet/>
      <dgm:spPr/>
      <dgm:t>
        <a:bodyPr/>
        <a:lstStyle/>
        <a:p>
          <a:endParaRPr lang="en-US"/>
        </a:p>
      </dgm:t>
    </dgm:pt>
    <dgm:pt modelId="{488A12A8-6F16-4199-9FC8-DB7FA7CFB5AE}">
      <dgm:prSet custT="1"/>
      <dgm:spPr/>
      <dgm:t>
        <a:bodyPr/>
        <a:lstStyle/>
        <a:p>
          <a:r>
            <a:rPr lang="en-US" sz="2000" dirty="0"/>
            <a:t>Is a Necessary Focus Area for Research Libraries</a:t>
          </a:r>
        </a:p>
      </dgm:t>
    </dgm:pt>
    <dgm:pt modelId="{B9905284-FF79-49C1-A516-7F82802C1CFF}" type="parTrans" cxnId="{06F7AEB0-3235-4900-9F4F-BACB0C78DB92}">
      <dgm:prSet/>
      <dgm:spPr/>
      <dgm:t>
        <a:bodyPr/>
        <a:lstStyle/>
        <a:p>
          <a:endParaRPr lang="en-US"/>
        </a:p>
      </dgm:t>
    </dgm:pt>
    <dgm:pt modelId="{DDC7663A-90A1-4214-BF76-6815F95493E9}" type="sibTrans" cxnId="{06F7AEB0-3235-4900-9F4F-BACB0C78DB92}">
      <dgm:prSet/>
      <dgm:spPr/>
      <dgm:t>
        <a:bodyPr/>
        <a:lstStyle/>
        <a:p>
          <a:endParaRPr lang="en-US"/>
        </a:p>
      </dgm:t>
    </dgm:pt>
    <dgm:pt modelId="{73D7A056-C27A-413E-878B-37694CDB5D8B}">
      <dgm:prSet custT="1"/>
      <dgm:spPr/>
      <dgm:t>
        <a:bodyPr/>
        <a:lstStyle/>
        <a:p>
          <a:r>
            <a:rPr lang="en-US" sz="2000" dirty="0"/>
            <a:t>Connects The Library with State &amp; National Library Technology Organizations  </a:t>
          </a:r>
          <a:br>
            <a:rPr lang="en-US" sz="1600" dirty="0"/>
          </a:br>
          <a:r>
            <a:rPr lang="en-US" sz="1400" dirty="0"/>
            <a:t> (Texas Digital Library, Digital Preservation Network, Coalition of Network Information, </a:t>
          </a:r>
          <a:r>
            <a:rPr lang="en-US" sz="1400" dirty="0" err="1"/>
            <a:t>Lyrasis</a:t>
          </a:r>
          <a:r>
            <a:rPr lang="en-US" sz="1400" dirty="0"/>
            <a:t>, </a:t>
          </a:r>
          <a:r>
            <a:rPr lang="en-US" sz="1400" dirty="0" err="1"/>
            <a:t>Chronopolis</a:t>
          </a:r>
          <a:r>
            <a:rPr lang="en-US" sz="1400" dirty="0"/>
            <a:t>, </a:t>
          </a:r>
          <a:r>
            <a:rPr lang="en-US" sz="1400" dirty="0" err="1"/>
            <a:t>Duraspace</a:t>
          </a:r>
          <a:r>
            <a:rPr lang="en-US" sz="1400" dirty="0"/>
            <a:t>)</a:t>
          </a:r>
        </a:p>
      </dgm:t>
    </dgm:pt>
    <dgm:pt modelId="{B08F44A1-9982-40BA-BF9D-36C516037004}" type="parTrans" cxnId="{DDF76F60-EAE2-48B1-95B7-5BA0E085171B}">
      <dgm:prSet/>
      <dgm:spPr/>
      <dgm:t>
        <a:bodyPr/>
        <a:lstStyle/>
        <a:p>
          <a:endParaRPr lang="en-US"/>
        </a:p>
      </dgm:t>
    </dgm:pt>
    <dgm:pt modelId="{F2A84554-9237-4B44-8662-A299B7F2DB96}" type="sibTrans" cxnId="{DDF76F60-EAE2-48B1-95B7-5BA0E085171B}">
      <dgm:prSet/>
      <dgm:spPr/>
      <dgm:t>
        <a:bodyPr/>
        <a:lstStyle/>
        <a:p>
          <a:endParaRPr lang="en-US"/>
        </a:p>
      </dgm:t>
    </dgm:pt>
    <dgm:pt modelId="{2A50F98D-34C8-4617-ADA3-DB5BD5192A0D}">
      <dgm:prSet custT="1"/>
      <dgm:spPr/>
      <dgm:t>
        <a:bodyPr/>
        <a:lstStyle/>
        <a:p>
          <a:r>
            <a:rPr lang="en-US" sz="2000" dirty="0"/>
            <a:t>Places Your Library in Line with other leading-edge institutions working in these new areas</a:t>
          </a:r>
          <a:br>
            <a:rPr lang="en-US" sz="2000" dirty="0"/>
          </a:br>
          <a:r>
            <a:rPr lang="en-US" sz="1400" dirty="0"/>
            <a:t>(Association of Research Libraries, ARL, GWLA, Greater Western Library Association, </a:t>
          </a:r>
          <a:r>
            <a:rPr lang="en-US" sz="1400" dirty="0" err="1"/>
            <a:t>HathiTrust</a:t>
          </a:r>
          <a:r>
            <a:rPr lang="en-US" sz="1400" dirty="0"/>
            <a:t>, CNI etc.)</a:t>
          </a:r>
        </a:p>
      </dgm:t>
    </dgm:pt>
    <dgm:pt modelId="{E5C69C50-98E5-444A-96C4-68CA38ACB9C0}" type="parTrans" cxnId="{F9B352A6-A49D-472A-94C0-59DFC410C28F}">
      <dgm:prSet/>
      <dgm:spPr/>
      <dgm:t>
        <a:bodyPr/>
        <a:lstStyle/>
        <a:p>
          <a:endParaRPr lang="en-US"/>
        </a:p>
      </dgm:t>
    </dgm:pt>
    <dgm:pt modelId="{9210F777-965D-4167-B93E-F801369A1E07}" type="sibTrans" cxnId="{F9B352A6-A49D-472A-94C0-59DFC410C28F}">
      <dgm:prSet/>
      <dgm:spPr/>
      <dgm:t>
        <a:bodyPr/>
        <a:lstStyle/>
        <a:p>
          <a:endParaRPr lang="en-US"/>
        </a:p>
      </dgm:t>
    </dgm:pt>
    <dgm:pt modelId="{BCC0731B-6689-4E13-805A-E7FB891223CF}" type="pres">
      <dgm:prSet presAssocID="{704F584F-3ED4-424F-82AF-C6BDF5622127}" presName="linear" presStyleCnt="0">
        <dgm:presLayoutVars>
          <dgm:animLvl val="lvl"/>
          <dgm:resizeHandles val="exact"/>
        </dgm:presLayoutVars>
      </dgm:prSet>
      <dgm:spPr/>
    </dgm:pt>
    <dgm:pt modelId="{9E405624-CE1D-4AB0-BBC2-2C76F3495279}" type="pres">
      <dgm:prSet presAssocID="{A4584BDC-D3A3-42ED-8512-D179B4A3B5C4}" presName="parentText" presStyleLbl="node1" presStyleIdx="0" presStyleCnt="4">
        <dgm:presLayoutVars>
          <dgm:chMax val="0"/>
          <dgm:bulletEnabled val="1"/>
        </dgm:presLayoutVars>
      </dgm:prSet>
      <dgm:spPr/>
    </dgm:pt>
    <dgm:pt modelId="{AFB70843-14B7-45DF-9A5D-795F7EEC826D}" type="pres">
      <dgm:prSet presAssocID="{8D12259C-6529-4870-A074-545CD1A1078F}" presName="spacer" presStyleCnt="0"/>
      <dgm:spPr/>
    </dgm:pt>
    <dgm:pt modelId="{A7EEAACD-669A-4D09-A9D4-F3205378E66F}" type="pres">
      <dgm:prSet presAssocID="{488A12A8-6F16-4199-9FC8-DB7FA7CFB5AE}" presName="parentText" presStyleLbl="node1" presStyleIdx="1" presStyleCnt="4">
        <dgm:presLayoutVars>
          <dgm:chMax val="0"/>
          <dgm:bulletEnabled val="1"/>
        </dgm:presLayoutVars>
      </dgm:prSet>
      <dgm:spPr/>
    </dgm:pt>
    <dgm:pt modelId="{8C57F581-2191-429B-938C-868ED6BB51B1}" type="pres">
      <dgm:prSet presAssocID="{DDC7663A-90A1-4214-BF76-6815F95493E9}" presName="spacer" presStyleCnt="0"/>
      <dgm:spPr/>
    </dgm:pt>
    <dgm:pt modelId="{F6C450E1-D088-49D2-BC3C-0857E72C9D00}" type="pres">
      <dgm:prSet presAssocID="{73D7A056-C27A-413E-878B-37694CDB5D8B}" presName="parentText" presStyleLbl="node1" presStyleIdx="2" presStyleCnt="4" custLinFactY="-1794" custLinFactNeighborX="292" custLinFactNeighborY="-100000">
        <dgm:presLayoutVars>
          <dgm:chMax val="0"/>
          <dgm:bulletEnabled val="1"/>
        </dgm:presLayoutVars>
      </dgm:prSet>
      <dgm:spPr/>
    </dgm:pt>
    <dgm:pt modelId="{F7FCD775-AD6F-4C08-9426-8F2AB2036169}" type="pres">
      <dgm:prSet presAssocID="{F2A84554-9237-4B44-8662-A299B7F2DB96}" presName="spacer" presStyleCnt="0"/>
      <dgm:spPr/>
    </dgm:pt>
    <dgm:pt modelId="{6FC402AA-01C4-4894-90B0-E0227E8A287F}" type="pres">
      <dgm:prSet presAssocID="{2A50F98D-34C8-4617-ADA3-DB5BD5192A0D}" presName="parentText" presStyleLbl="node1" presStyleIdx="3" presStyleCnt="4">
        <dgm:presLayoutVars>
          <dgm:chMax val="0"/>
          <dgm:bulletEnabled val="1"/>
        </dgm:presLayoutVars>
      </dgm:prSet>
      <dgm:spPr/>
    </dgm:pt>
  </dgm:ptLst>
  <dgm:cxnLst>
    <dgm:cxn modelId="{61286211-35ED-44FA-86AA-E2A355951DA5}" srcId="{704F584F-3ED4-424F-82AF-C6BDF5622127}" destId="{A4584BDC-D3A3-42ED-8512-D179B4A3B5C4}" srcOrd="0" destOrd="0" parTransId="{0ED7F4BB-98B6-432C-84F6-5F989C660FD3}" sibTransId="{8D12259C-6529-4870-A074-545CD1A1078F}"/>
    <dgm:cxn modelId="{3D761937-2969-46E5-B3A5-43166E9BD8B4}" type="presOf" srcId="{704F584F-3ED4-424F-82AF-C6BDF5622127}" destId="{BCC0731B-6689-4E13-805A-E7FB891223CF}" srcOrd="0" destOrd="0" presId="urn:microsoft.com/office/officeart/2005/8/layout/vList2"/>
    <dgm:cxn modelId="{756C9339-E082-4DC1-92A7-991A6A87B4A9}" type="presOf" srcId="{73D7A056-C27A-413E-878B-37694CDB5D8B}" destId="{F6C450E1-D088-49D2-BC3C-0857E72C9D00}" srcOrd="0" destOrd="0" presId="urn:microsoft.com/office/officeart/2005/8/layout/vList2"/>
    <dgm:cxn modelId="{DDF76F60-EAE2-48B1-95B7-5BA0E085171B}" srcId="{704F584F-3ED4-424F-82AF-C6BDF5622127}" destId="{73D7A056-C27A-413E-878B-37694CDB5D8B}" srcOrd="2" destOrd="0" parTransId="{B08F44A1-9982-40BA-BF9D-36C516037004}" sibTransId="{F2A84554-9237-4B44-8662-A299B7F2DB96}"/>
    <dgm:cxn modelId="{008F3A49-223E-4E87-9C6F-5D370436680B}" type="presOf" srcId="{488A12A8-6F16-4199-9FC8-DB7FA7CFB5AE}" destId="{A7EEAACD-669A-4D09-A9D4-F3205378E66F}" srcOrd="0" destOrd="0" presId="urn:microsoft.com/office/officeart/2005/8/layout/vList2"/>
    <dgm:cxn modelId="{C491F94C-5CD8-454D-A006-0B42091129A3}" type="presOf" srcId="{A4584BDC-D3A3-42ED-8512-D179B4A3B5C4}" destId="{9E405624-CE1D-4AB0-BBC2-2C76F3495279}" srcOrd="0" destOrd="0" presId="urn:microsoft.com/office/officeart/2005/8/layout/vList2"/>
    <dgm:cxn modelId="{2C99EA78-5600-4EB7-BD39-A8EB932F12C6}" type="presOf" srcId="{2A50F98D-34C8-4617-ADA3-DB5BD5192A0D}" destId="{6FC402AA-01C4-4894-90B0-E0227E8A287F}" srcOrd="0" destOrd="0" presId="urn:microsoft.com/office/officeart/2005/8/layout/vList2"/>
    <dgm:cxn modelId="{F9B352A6-A49D-472A-94C0-59DFC410C28F}" srcId="{704F584F-3ED4-424F-82AF-C6BDF5622127}" destId="{2A50F98D-34C8-4617-ADA3-DB5BD5192A0D}" srcOrd="3" destOrd="0" parTransId="{E5C69C50-98E5-444A-96C4-68CA38ACB9C0}" sibTransId="{9210F777-965D-4167-B93E-F801369A1E07}"/>
    <dgm:cxn modelId="{06F7AEB0-3235-4900-9F4F-BACB0C78DB92}" srcId="{704F584F-3ED4-424F-82AF-C6BDF5622127}" destId="{488A12A8-6F16-4199-9FC8-DB7FA7CFB5AE}" srcOrd="1" destOrd="0" parTransId="{B9905284-FF79-49C1-A516-7F82802C1CFF}" sibTransId="{DDC7663A-90A1-4214-BF76-6815F95493E9}"/>
    <dgm:cxn modelId="{C5DB0B0C-AA23-4698-8A45-B791DD3CF5BE}" type="presParOf" srcId="{BCC0731B-6689-4E13-805A-E7FB891223CF}" destId="{9E405624-CE1D-4AB0-BBC2-2C76F3495279}" srcOrd="0" destOrd="0" presId="urn:microsoft.com/office/officeart/2005/8/layout/vList2"/>
    <dgm:cxn modelId="{20C962B7-A068-4F3C-ADE0-EED10F2A377A}" type="presParOf" srcId="{BCC0731B-6689-4E13-805A-E7FB891223CF}" destId="{AFB70843-14B7-45DF-9A5D-795F7EEC826D}" srcOrd="1" destOrd="0" presId="urn:microsoft.com/office/officeart/2005/8/layout/vList2"/>
    <dgm:cxn modelId="{219C1C32-95B9-49EE-A6CE-B63885C9C9C1}" type="presParOf" srcId="{BCC0731B-6689-4E13-805A-E7FB891223CF}" destId="{A7EEAACD-669A-4D09-A9D4-F3205378E66F}" srcOrd="2" destOrd="0" presId="urn:microsoft.com/office/officeart/2005/8/layout/vList2"/>
    <dgm:cxn modelId="{502C3BB0-2623-402F-B529-3B0DCDA9A5A3}" type="presParOf" srcId="{BCC0731B-6689-4E13-805A-E7FB891223CF}" destId="{8C57F581-2191-429B-938C-868ED6BB51B1}" srcOrd="3" destOrd="0" presId="urn:microsoft.com/office/officeart/2005/8/layout/vList2"/>
    <dgm:cxn modelId="{E57909F0-CED7-463B-853F-18A217C751E6}" type="presParOf" srcId="{BCC0731B-6689-4E13-805A-E7FB891223CF}" destId="{F6C450E1-D088-49D2-BC3C-0857E72C9D00}" srcOrd="4" destOrd="0" presId="urn:microsoft.com/office/officeart/2005/8/layout/vList2"/>
    <dgm:cxn modelId="{C17D1651-FCB8-469A-81D9-E38DCB7B8F67}" type="presParOf" srcId="{BCC0731B-6689-4E13-805A-E7FB891223CF}" destId="{F7FCD775-AD6F-4C08-9426-8F2AB2036169}" srcOrd="5" destOrd="0" presId="urn:microsoft.com/office/officeart/2005/8/layout/vList2"/>
    <dgm:cxn modelId="{670D14BC-7D08-40E3-ABB0-41394374F3AE}" type="presParOf" srcId="{BCC0731B-6689-4E13-805A-E7FB891223CF}" destId="{6FC402AA-01C4-4894-90B0-E0227E8A287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F584F-3ED4-424F-82AF-C6BDF5622127}"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A4584BDC-D3A3-42ED-8512-D179B4A3B5C4}">
      <dgm:prSet custT="1"/>
      <dgm:spPr/>
      <dgm:t>
        <a:bodyPr/>
        <a:lstStyle/>
        <a:p>
          <a:r>
            <a:rPr lang="en-US" sz="2000" dirty="0"/>
            <a:t>Long Term Digital Preservation Provides a New Level of Service Expected by Donors, Researchers, Faculty and  students. </a:t>
          </a:r>
        </a:p>
      </dgm:t>
    </dgm:pt>
    <dgm:pt modelId="{0ED7F4BB-98B6-432C-84F6-5F989C660FD3}" type="parTrans" cxnId="{61286211-35ED-44FA-86AA-E2A355951DA5}">
      <dgm:prSet/>
      <dgm:spPr/>
      <dgm:t>
        <a:bodyPr/>
        <a:lstStyle/>
        <a:p>
          <a:endParaRPr lang="en-US"/>
        </a:p>
      </dgm:t>
    </dgm:pt>
    <dgm:pt modelId="{8D12259C-6529-4870-A074-545CD1A1078F}" type="sibTrans" cxnId="{61286211-35ED-44FA-86AA-E2A355951DA5}">
      <dgm:prSet/>
      <dgm:spPr/>
      <dgm:t>
        <a:bodyPr/>
        <a:lstStyle/>
        <a:p>
          <a:endParaRPr lang="en-US"/>
        </a:p>
      </dgm:t>
    </dgm:pt>
    <dgm:pt modelId="{488A12A8-6F16-4199-9FC8-DB7FA7CFB5AE}">
      <dgm:prSet custT="1"/>
      <dgm:spPr/>
      <dgm:t>
        <a:bodyPr/>
        <a:lstStyle/>
        <a:p>
          <a:r>
            <a:rPr lang="en-US" sz="2000" dirty="0"/>
            <a:t>Long Term Digital Preservation is a Necessary Focus Area for Research Libraries</a:t>
          </a:r>
        </a:p>
      </dgm:t>
    </dgm:pt>
    <dgm:pt modelId="{B9905284-FF79-49C1-A516-7F82802C1CFF}" type="parTrans" cxnId="{06F7AEB0-3235-4900-9F4F-BACB0C78DB92}">
      <dgm:prSet/>
      <dgm:spPr/>
      <dgm:t>
        <a:bodyPr/>
        <a:lstStyle/>
        <a:p>
          <a:endParaRPr lang="en-US"/>
        </a:p>
      </dgm:t>
    </dgm:pt>
    <dgm:pt modelId="{DDC7663A-90A1-4214-BF76-6815F95493E9}" type="sibTrans" cxnId="{06F7AEB0-3235-4900-9F4F-BACB0C78DB92}">
      <dgm:prSet/>
      <dgm:spPr/>
      <dgm:t>
        <a:bodyPr/>
        <a:lstStyle/>
        <a:p>
          <a:endParaRPr lang="en-US"/>
        </a:p>
      </dgm:t>
    </dgm:pt>
    <dgm:pt modelId="{73D7A056-C27A-413E-878B-37694CDB5D8B}">
      <dgm:prSet custT="1"/>
      <dgm:spPr/>
      <dgm:t>
        <a:bodyPr/>
        <a:lstStyle/>
        <a:p>
          <a:r>
            <a:rPr lang="en-US" sz="2000" dirty="0"/>
            <a:t>Long Term Digital Preservation Connects Library with State &amp; National Library Technology Organizations</a:t>
          </a:r>
          <a:br>
            <a:rPr lang="en-US" sz="1600" dirty="0"/>
          </a:br>
          <a:r>
            <a:rPr lang="en-US" sz="1400" dirty="0"/>
            <a:t> (Texas Digital Library, Digital Preservation Network, Coalition of Network Information, </a:t>
          </a:r>
          <a:r>
            <a:rPr lang="en-US" sz="1400" dirty="0" err="1"/>
            <a:t>Lyrasis</a:t>
          </a:r>
          <a:r>
            <a:rPr lang="en-US" sz="1400" dirty="0"/>
            <a:t>, </a:t>
          </a:r>
          <a:r>
            <a:rPr lang="en-US" sz="1400" dirty="0" err="1"/>
            <a:t>Chronopolis</a:t>
          </a:r>
          <a:r>
            <a:rPr lang="en-US" sz="1400" dirty="0"/>
            <a:t>, </a:t>
          </a:r>
          <a:r>
            <a:rPr lang="en-US" sz="1400" dirty="0" err="1"/>
            <a:t>Duraspace</a:t>
          </a:r>
          <a:r>
            <a:rPr lang="en-US" sz="1400" dirty="0"/>
            <a:t>)</a:t>
          </a:r>
        </a:p>
      </dgm:t>
    </dgm:pt>
    <dgm:pt modelId="{B08F44A1-9982-40BA-BF9D-36C516037004}" type="parTrans" cxnId="{DDF76F60-EAE2-48B1-95B7-5BA0E085171B}">
      <dgm:prSet/>
      <dgm:spPr/>
      <dgm:t>
        <a:bodyPr/>
        <a:lstStyle/>
        <a:p>
          <a:endParaRPr lang="en-US"/>
        </a:p>
      </dgm:t>
    </dgm:pt>
    <dgm:pt modelId="{F2A84554-9237-4B44-8662-A299B7F2DB96}" type="sibTrans" cxnId="{DDF76F60-EAE2-48B1-95B7-5BA0E085171B}">
      <dgm:prSet/>
      <dgm:spPr/>
      <dgm:t>
        <a:bodyPr/>
        <a:lstStyle/>
        <a:p>
          <a:endParaRPr lang="en-US"/>
        </a:p>
      </dgm:t>
    </dgm:pt>
    <dgm:pt modelId="{2A50F98D-34C8-4617-ADA3-DB5BD5192A0D}">
      <dgm:prSet custT="1"/>
      <dgm:spPr/>
      <dgm:t>
        <a:bodyPr/>
        <a:lstStyle/>
        <a:p>
          <a:r>
            <a:rPr lang="en-US" sz="2000" dirty="0"/>
            <a:t>Places Your Library in Line with other leading-edge institutions working in these new areas</a:t>
          </a:r>
          <a:br>
            <a:rPr lang="en-US" sz="2000" dirty="0"/>
          </a:br>
          <a:r>
            <a:rPr lang="en-US" sz="1600" dirty="0"/>
            <a:t>(Association of Research Libraries, ARL, GWLA, Greater Western Library Association, </a:t>
          </a:r>
          <a:r>
            <a:rPr lang="en-US" sz="1600" dirty="0" err="1"/>
            <a:t>HathiTrust</a:t>
          </a:r>
          <a:r>
            <a:rPr lang="en-US" sz="1600" dirty="0"/>
            <a:t>, CNI etc.)</a:t>
          </a:r>
        </a:p>
      </dgm:t>
    </dgm:pt>
    <dgm:pt modelId="{E5C69C50-98E5-444A-96C4-68CA38ACB9C0}" type="parTrans" cxnId="{F9B352A6-A49D-472A-94C0-59DFC410C28F}">
      <dgm:prSet/>
      <dgm:spPr/>
      <dgm:t>
        <a:bodyPr/>
        <a:lstStyle/>
        <a:p>
          <a:endParaRPr lang="en-US"/>
        </a:p>
      </dgm:t>
    </dgm:pt>
    <dgm:pt modelId="{9210F777-965D-4167-B93E-F801369A1E07}" type="sibTrans" cxnId="{F9B352A6-A49D-472A-94C0-59DFC410C28F}">
      <dgm:prSet/>
      <dgm:spPr/>
      <dgm:t>
        <a:bodyPr/>
        <a:lstStyle/>
        <a:p>
          <a:endParaRPr lang="en-US"/>
        </a:p>
      </dgm:t>
    </dgm:pt>
    <dgm:pt modelId="{BCC0731B-6689-4E13-805A-E7FB891223CF}" type="pres">
      <dgm:prSet presAssocID="{704F584F-3ED4-424F-82AF-C6BDF5622127}" presName="linear" presStyleCnt="0">
        <dgm:presLayoutVars>
          <dgm:animLvl val="lvl"/>
          <dgm:resizeHandles val="exact"/>
        </dgm:presLayoutVars>
      </dgm:prSet>
      <dgm:spPr/>
    </dgm:pt>
    <dgm:pt modelId="{9E405624-CE1D-4AB0-BBC2-2C76F3495279}" type="pres">
      <dgm:prSet presAssocID="{A4584BDC-D3A3-42ED-8512-D179B4A3B5C4}" presName="parentText" presStyleLbl="node1" presStyleIdx="0" presStyleCnt="4">
        <dgm:presLayoutVars>
          <dgm:chMax val="0"/>
          <dgm:bulletEnabled val="1"/>
        </dgm:presLayoutVars>
      </dgm:prSet>
      <dgm:spPr/>
    </dgm:pt>
    <dgm:pt modelId="{AFB70843-14B7-45DF-9A5D-795F7EEC826D}" type="pres">
      <dgm:prSet presAssocID="{8D12259C-6529-4870-A074-545CD1A1078F}" presName="spacer" presStyleCnt="0"/>
      <dgm:spPr/>
    </dgm:pt>
    <dgm:pt modelId="{A7EEAACD-669A-4D09-A9D4-F3205378E66F}" type="pres">
      <dgm:prSet presAssocID="{488A12A8-6F16-4199-9FC8-DB7FA7CFB5AE}" presName="parentText" presStyleLbl="node1" presStyleIdx="1" presStyleCnt="4">
        <dgm:presLayoutVars>
          <dgm:chMax val="0"/>
          <dgm:bulletEnabled val="1"/>
        </dgm:presLayoutVars>
      </dgm:prSet>
      <dgm:spPr/>
    </dgm:pt>
    <dgm:pt modelId="{8C57F581-2191-429B-938C-868ED6BB51B1}" type="pres">
      <dgm:prSet presAssocID="{DDC7663A-90A1-4214-BF76-6815F95493E9}" presName="spacer" presStyleCnt="0"/>
      <dgm:spPr/>
    </dgm:pt>
    <dgm:pt modelId="{F6C450E1-D088-49D2-BC3C-0857E72C9D00}" type="pres">
      <dgm:prSet presAssocID="{73D7A056-C27A-413E-878B-37694CDB5D8B}" presName="parentText" presStyleLbl="node1" presStyleIdx="2" presStyleCnt="4" custLinFactY="-1794" custLinFactNeighborX="292" custLinFactNeighborY="-100000">
        <dgm:presLayoutVars>
          <dgm:chMax val="0"/>
          <dgm:bulletEnabled val="1"/>
        </dgm:presLayoutVars>
      </dgm:prSet>
      <dgm:spPr/>
    </dgm:pt>
    <dgm:pt modelId="{F7FCD775-AD6F-4C08-9426-8F2AB2036169}" type="pres">
      <dgm:prSet presAssocID="{F2A84554-9237-4B44-8662-A299B7F2DB96}" presName="spacer" presStyleCnt="0"/>
      <dgm:spPr/>
    </dgm:pt>
    <dgm:pt modelId="{6FC402AA-01C4-4894-90B0-E0227E8A287F}" type="pres">
      <dgm:prSet presAssocID="{2A50F98D-34C8-4617-ADA3-DB5BD5192A0D}" presName="parentText" presStyleLbl="node1" presStyleIdx="3" presStyleCnt="4">
        <dgm:presLayoutVars>
          <dgm:chMax val="0"/>
          <dgm:bulletEnabled val="1"/>
        </dgm:presLayoutVars>
      </dgm:prSet>
      <dgm:spPr/>
    </dgm:pt>
  </dgm:ptLst>
  <dgm:cxnLst>
    <dgm:cxn modelId="{61286211-35ED-44FA-86AA-E2A355951DA5}" srcId="{704F584F-3ED4-424F-82AF-C6BDF5622127}" destId="{A4584BDC-D3A3-42ED-8512-D179B4A3B5C4}" srcOrd="0" destOrd="0" parTransId="{0ED7F4BB-98B6-432C-84F6-5F989C660FD3}" sibTransId="{8D12259C-6529-4870-A074-545CD1A1078F}"/>
    <dgm:cxn modelId="{3D761937-2969-46E5-B3A5-43166E9BD8B4}" type="presOf" srcId="{704F584F-3ED4-424F-82AF-C6BDF5622127}" destId="{BCC0731B-6689-4E13-805A-E7FB891223CF}" srcOrd="0" destOrd="0" presId="urn:microsoft.com/office/officeart/2005/8/layout/vList2"/>
    <dgm:cxn modelId="{756C9339-E082-4DC1-92A7-991A6A87B4A9}" type="presOf" srcId="{73D7A056-C27A-413E-878B-37694CDB5D8B}" destId="{F6C450E1-D088-49D2-BC3C-0857E72C9D00}" srcOrd="0" destOrd="0" presId="urn:microsoft.com/office/officeart/2005/8/layout/vList2"/>
    <dgm:cxn modelId="{DDF76F60-EAE2-48B1-95B7-5BA0E085171B}" srcId="{704F584F-3ED4-424F-82AF-C6BDF5622127}" destId="{73D7A056-C27A-413E-878B-37694CDB5D8B}" srcOrd="2" destOrd="0" parTransId="{B08F44A1-9982-40BA-BF9D-36C516037004}" sibTransId="{F2A84554-9237-4B44-8662-A299B7F2DB96}"/>
    <dgm:cxn modelId="{008F3A49-223E-4E87-9C6F-5D370436680B}" type="presOf" srcId="{488A12A8-6F16-4199-9FC8-DB7FA7CFB5AE}" destId="{A7EEAACD-669A-4D09-A9D4-F3205378E66F}" srcOrd="0" destOrd="0" presId="urn:microsoft.com/office/officeart/2005/8/layout/vList2"/>
    <dgm:cxn modelId="{C491F94C-5CD8-454D-A006-0B42091129A3}" type="presOf" srcId="{A4584BDC-D3A3-42ED-8512-D179B4A3B5C4}" destId="{9E405624-CE1D-4AB0-BBC2-2C76F3495279}" srcOrd="0" destOrd="0" presId="urn:microsoft.com/office/officeart/2005/8/layout/vList2"/>
    <dgm:cxn modelId="{2C99EA78-5600-4EB7-BD39-A8EB932F12C6}" type="presOf" srcId="{2A50F98D-34C8-4617-ADA3-DB5BD5192A0D}" destId="{6FC402AA-01C4-4894-90B0-E0227E8A287F}" srcOrd="0" destOrd="0" presId="urn:microsoft.com/office/officeart/2005/8/layout/vList2"/>
    <dgm:cxn modelId="{F9B352A6-A49D-472A-94C0-59DFC410C28F}" srcId="{704F584F-3ED4-424F-82AF-C6BDF5622127}" destId="{2A50F98D-34C8-4617-ADA3-DB5BD5192A0D}" srcOrd="3" destOrd="0" parTransId="{E5C69C50-98E5-444A-96C4-68CA38ACB9C0}" sibTransId="{9210F777-965D-4167-B93E-F801369A1E07}"/>
    <dgm:cxn modelId="{06F7AEB0-3235-4900-9F4F-BACB0C78DB92}" srcId="{704F584F-3ED4-424F-82AF-C6BDF5622127}" destId="{488A12A8-6F16-4199-9FC8-DB7FA7CFB5AE}" srcOrd="1" destOrd="0" parTransId="{B9905284-FF79-49C1-A516-7F82802C1CFF}" sibTransId="{DDC7663A-90A1-4214-BF76-6815F95493E9}"/>
    <dgm:cxn modelId="{C5DB0B0C-AA23-4698-8A45-B791DD3CF5BE}" type="presParOf" srcId="{BCC0731B-6689-4E13-805A-E7FB891223CF}" destId="{9E405624-CE1D-4AB0-BBC2-2C76F3495279}" srcOrd="0" destOrd="0" presId="urn:microsoft.com/office/officeart/2005/8/layout/vList2"/>
    <dgm:cxn modelId="{20C962B7-A068-4F3C-ADE0-EED10F2A377A}" type="presParOf" srcId="{BCC0731B-6689-4E13-805A-E7FB891223CF}" destId="{AFB70843-14B7-45DF-9A5D-795F7EEC826D}" srcOrd="1" destOrd="0" presId="urn:microsoft.com/office/officeart/2005/8/layout/vList2"/>
    <dgm:cxn modelId="{219C1C32-95B9-49EE-A6CE-B63885C9C9C1}" type="presParOf" srcId="{BCC0731B-6689-4E13-805A-E7FB891223CF}" destId="{A7EEAACD-669A-4D09-A9D4-F3205378E66F}" srcOrd="2" destOrd="0" presId="urn:microsoft.com/office/officeart/2005/8/layout/vList2"/>
    <dgm:cxn modelId="{502C3BB0-2623-402F-B529-3B0DCDA9A5A3}" type="presParOf" srcId="{BCC0731B-6689-4E13-805A-E7FB891223CF}" destId="{8C57F581-2191-429B-938C-868ED6BB51B1}" srcOrd="3" destOrd="0" presId="urn:microsoft.com/office/officeart/2005/8/layout/vList2"/>
    <dgm:cxn modelId="{E57909F0-CED7-463B-853F-18A217C751E6}" type="presParOf" srcId="{BCC0731B-6689-4E13-805A-E7FB891223CF}" destId="{F6C450E1-D088-49D2-BC3C-0857E72C9D00}" srcOrd="4" destOrd="0" presId="urn:microsoft.com/office/officeart/2005/8/layout/vList2"/>
    <dgm:cxn modelId="{C17D1651-FCB8-469A-81D9-E38DCB7B8F67}" type="presParOf" srcId="{BCC0731B-6689-4E13-805A-E7FB891223CF}" destId="{F7FCD775-AD6F-4C08-9426-8F2AB2036169}" srcOrd="5" destOrd="0" presId="urn:microsoft.com/office/officeart/2005/8/layout/vList2"/>
    <dgm:cxn modelId="{670D14BC-7D08-40E3-ABB0-41394374F3AE}" type="presParOf" srcId="{BCC0731B-6689-4E13-805A-E7FB891223CF}" destId="{6FC402AA-01C4-4894-90B0-E0227E8A287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05624-CE1D-4AB0-BBC2-2C76F3495279}">
      <dsp:nvSpPr>
        <dsp:cNvPr id="0" name=""/>
        <dsp:cNvSpPr/>
      </dsp:nvSpPr>
      <dsp:spPr>
        <a:xfrm>
          <a:off x="0" y="2009"/>
          <a:ext cx="5744684" cy="117091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Long Term Digital Preservation </a:t>
          </a:r>
          <a:br>
            <a:rPr lang="en-US" sz="2000" b="1" kern="1200" dirty="0"/>
          </a:br>
          <a:r>
            <a:rPr lang="en-US" sz="2000" kern="1200" dirty="0"/>
            <a:t>Provides a New Level of Service Expected by Donors, Researchers, Faculty and  students. </a:t>
          </a:r>
        </a:p>
      </dsp:txBody>
      <dsp:txXfrm>
        <a:off x="57159" y="59168"/>
        <a:ext cx="5630366" cy="1056596"/>
      </dsp:txXfrm>
    </dsp:sp>
    <dsp:sp modelId="{A7EEAACD-669A-4D09-A9D4-F3205378E66F}">
      <dsp:nvSpPr>
        <dsp:cNvPr id="0" name=""/>
        <dsp:cNvSpPr/>
      </dsp:nvSpPr>
      <dsp:spPr>
        <a:xfrm>
          <a:off x="0" y="1185790"/>
          <a:ext cx="5744684" cy="117091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Is a Necessary Focus Area for Research Libraries</a:t>
          </a:r>
        </a:p>
      </dsp:txBody>
      <dsp:txXfrm>
        <a:off x="57159" y="1242949"/>
        <a:ext cx="5630366" cy="1056596"/>
      </dsp:txXfrm>
    </dsp:sp>
    <dsp:sp modelId="{F6C450E1-D088-49D2-BC3C-0857E72C9D00}">
      <dsp:nvSpPr>
        <dsp:cNvPr id="0" name=""/>
        <dsp:cNvSpPr/>
      </dsp:nvSpPr>
      <dsp:spPr>
        <a:xfrm>
          <a:off x="0" y="2335698"/>
          <a:ext cx="5744684" cy="117091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Connects The Library with State &amp; National Library Technology Organizations  </a:t>
          </a:r>
          <a:br>
            <a:rPr lang="en-US" sz="1600" kern="1200" dirty="0"/>
          </a:br>
          <a:r>
            <a:rPr lang="en-US" sz="1400" kern="1200" dirty="0"/>
            <a:t> (Texas Digital Library, Digital Preservation Network, Coalition of Network Information, </a:t>
          </a:r>
          <a:r>
            <a:rPr lang="en-US" sz="1400" kern="1200" dirty="0" err="1"/>
            <a:t>Lyrasis</a:t>
          </a:r>
          <a:r>
            <a:rPr lang="en-US" sz="1400" kern="1200" dirty="0"/>
            <a:t>, </a:t>
          </a:r>
          <a:r>
            <a:rPr lang="en-US" sz="1400" kern="1200" dirty="0" err="1"/>
            <a:t>Chronopolis</a:t>
          </a:r>
          <a:r>
            <a:rPr lang="en-US" sz="1400" kern="1200" dirty="0"/>
            <a:t>, </a:t>
          </a:r>
          <a:r>
            <a:rPr lang="en-US" sz="1400" kern="1200" dirty="0" err="1"/>
            <a:t>Duraspace</a:t>
          </a:r>
          <a:r>
            <a:rPr lang="en-US" sz="1400" kern="1200" dirty="0"/>
            <a:t>)</a:t>
          </a:r>
        </a:p>
      </dsp:txBody>
      <dsp:txXfrm>
        <a:off x="57159" y="2392857"/>
        <a:ext cx="5630366" cy="1056596"/>
      </dsp:txXfrm>
    </dsp:sp>
    <dsp:sp modelId="{6FC402AA-01C4-4894-90B0-E0227E8A287F}">
      <dsp:nvSpPr>
        <dsp:cNvPr id="0" name=""/>
        <dsp:cNvSpPr/>
      </dsp:nvSpPr>
      <dsp:spPr>
        <a:xfrm>
          <a:off x="0" y="3553352"/>
          <a:ext cx="5744684" cy="117091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Places Your Library in Line with other leading-edge institutions working in these new areas</a:t>
          </a:r>
          <a:br>
            <a:rPr lang="en-US" sz="2000" kern="1200" dirty="0"/>
          </a:br>
          <a:r>
            <a:rPr lang="en-US" sz="1400" kern="1200" dirty="0"/>
            <a:t>(Association of Research Libraries, ARL, GWLA, Greater Western Library Association, </a:t>
          </a:r>
          <a:r>
            <a:rPr lang="en-US" sz="1400" kern="1200" dirty="0" err="1"/>
            <a:t>HathiTrust</a:t>
          </a:r>
          <a:r>
            <a:rPr lang="en-US" sz="1400" kern="1200" dirty="0"/>
            <a:t>, CNI etc.)</a:t>
          </a:r>
        </a:p>
      </dsp:txBody>
      <dsp:txXfrm>
        <a:off x="57159" y="3610511"/>
        <a:ext cx="5630366" cy="1056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05624-CE1D-4AB0-BBC2-2C76F3495279}">
      <dsp:nvSpPr>
        <dsp:cNvPr id="0" name=""/>
        <dsp:cNvSpPr/>
      </dsp:nvSpPr>
      <dsp:spPr>
        <a:xfrm>
          <a:off x="0" y="2260"/>
          <a:ext cx="5744684" cy="11708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Long Term Digital Preservation Provides a New Level of Service Expected by Donors, Researchers, Faculty and  students. </a:t>
          </a:r>
        </a:p>
      </dsp:txBody>
      <dsp:txXfrm>
        <a:off x="57155" y="59415"/>
        <a:ext cx="5630374" cy="1056509"/>
      </dsp:txXfrm>
    </dsp:sp>
    <dsp:sp modelId="{A7EEAACD-669A-4D09-A9D4-F3205378E66F}">
      <dsp:nvSpPr>
        <dsp:cNvPr id="0" name=""/>
        <dsp:cNvSpPr/>
      </dsp:nvSpPr>
      <dsp:spPr>
        <a:xfrm>
          <a:off x="0" y="1185905"/>
          <a:ext cx="5744684" cy="117081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Long Term Digital Preservation is a Necessary Focus Area for Research Libraries</a:t>
          </a:r>
        </a:p>
      </dsp:txBody>
      <dsp:txXfrm>
        <a:off x="57155" y="1243060"/>
        <a:ext cx="5630374" cy="1056509"/>
      </dsp:txXfrm>
    </dsp:sp>
    <dsp:sp modelId="{F6C450E1-D088-49D2-BC3C-0857E72C9D00}">
      <dsp:nvSpPr>
        <dsp:cNvPr id="0" name=""/>
        <dsp:cNvSpPr/>
      </dsp:nvSpPr>
      <dsp:spPr>
        <a:xfrm>
          <a:off x="0" y="2335720"/>
          <a:ext cx="5744684" cy="117081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Long Term Digital Preservation Connects Library with State &amp; National Library Technology Organizations</a:t>
          </a:r>
          <a:br>
            <a:rPr lang="en-US" sz="1600" kern="1200" dirty="0"/>
          </a:br>
          <a:r>
            <a:rPr lang="en-US" sz="1400" kern="1200" dirty="0"/>
            <a:t> (Texas Digital Library, Digital Preservation Network, Coalition of Network Information, </a:t>
          </a:r>
          <a:r>
            <a:rPr lang="en-US" sz="1400" kern="1200" dirty="0" err="1"/>
            <a:t>Lyrasis</a:t>
          </a:r>
          <a:r>
            <a:rPr lang="en-US" sz="1400" kern="1200" dirty="0"/>
            <a:t>, </a:t>
          </a:r>
          <a:r>
            <a:rPr lang="en-US" sz="1400" kern="1200" dirty="0" err="1"/>
            <a:t>Chronopolis</a:t>
          </a:r>
          <a:r>
            <a:rPr lang="en-US" sz="1400" kern="1200" dirty="0"/>
            <a:t>, </a:t>
          </a:r>
          <a:r>
            <a:rPr lang="en-US" sz="1400" kern="1200" dirty="0" err="1"/>
            <a:t>Duraspace</a:t>
          </a:r>
          <a:r>
            <a:rPr lang="en-US" sz="1400" kern="1200" dirty="0"/>
            <a:t>)</a:t>
          </a:r>
        </a:p>
      </dsp:txBody>
      <dsp:txXfrm>
        <a:off x="57155" y="2392875"/>
        <a:ext cx="5630374" cy="1056509"/>
      </dsp:txXfrm>
    </dsp:sp>
    <dsp:sp modelId="{6FC402AA-01C4-4894-90B0-E0227E8A287F}">
      <dsp:nvSpPr>
        <dsp:cNvPr id="0" name=""/>
        <dsp:cNvSpPr/>
      </dsp:nvSpPr>
      <dsp:spPr>
        <a:xfrm>
          <a:off x="0" y="3553195"/>
          <a:ext cx="5744684" cy="11708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Places Your Library in Line with other leading-edge institutions working in these new areas</a:t>
          </a:r>
          <a:br>
            <a:rPr lang="en-US" sz="2000" kern="1200" dirty="0"/>
          </a:br>
          <a:r>
            <a:rPr lang="en-US" sz="1600" kern="1200" dirty="0"/>
            <a:t>(Association of Research Libraries, ARL, GWLA, Greater Western Library Association, </a:t>
          </a:r>
          <a:r>
            <a:rPr lang="en-US" sz="1600" kern="1200" dirty="0" err="1"/>
            <a:t>HathiTrust</a:t>
          </a:r>
          <a:r>
            <a:rPr lang="en-US" sz="1600" kern="1200" dirty="0"/>
            <a:t>, CNI etc.)</a:t>
          </a:r>
        </a:p>
      </dsp:txBody>
      <dsp:txXfrm>
        <a:off x="57155" y="3610350"/>
        <a:ext cx="5630374" cy="1056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CF9D5-8F00-4B70-AE3E-DBD375877304}"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13C31-222A-4BEA-BFF2-678FF839D7A0}" type="slidenum">
              <a:rPr lang="en-US" smtClean="0"/>
              <a:t>‹#›</a:t>
            </a:fld>
            <a:endParaRPr lang="en-US"/>
          </a:p>
        </p:txBody>
      </p:sp>
    </p:spTree>
    <p:extLst>
      <p:ext uri="{BB962C8B-B14F-4D97-AF65-F5344CB8AC3E}">
        <p14:creationId xmlns:p14="http://schemas.microsoft.com/office/powerpoint/2010/main" val="182968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dsa.org/activities/levels-of-digital-preserv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r>
              <a:rPr lang="en-US" dirty="0"/>
              <a:t>ISO 16363 – Audit and Certification of Trusted Digital Repositories. This is our goal, obviously, but the cost in labor and time to audit for certification is high. Currently, those with certifications are ICPSR (Inter-university Consortium for Political and Social Research), </a:t>
            </a:r>
            <a:r>
              <a:rPr lang="en-US" dirty="0" err="1"/>
              <a:t>MetaArchive</a:t>
            </a:r>
            <a:r>
              <a:rPr lang="en-US" dirty="0"/>
              <a:t>, Portico, Hathi Trust, </a:t>
            </a:r>
            <a:r>
              <a:rPr lang="en-US" dirty="0" err="1"/>
              <a:t>Chronopolis</a:t>
            </a:r>
            <a:r>
              <a:rPr lang="en-US" dirty="0"/>
              <a:t>, Scholar’s Portal, CLOCKSS, Northern Arizona University, University of North Texas Library, and canadiana.ca. (https://github.com/peterVG/awesome-tdr). So 10 places, including 2 universities, Canadian government, and the others are consortia. </a:t>
            </a:r>
          </a:p>
          <a:p>
            <a:endParaRPr lang="en-US" dirty="0"/>
          </a:p>
          <a:p>
            <a:r>
              <a:rPr lang="en-US" dirty="0"/>
              <a:t>ISO 16919 – Requirements for Bodies providing Audit and Certification.</a:t>
            </a:r>
          </a:p>
          <a:p>
            <a:endParaRPr lang="en-US" dirty="0"/>
          </a:p>
          <a:p>
            <a:r>
              <a:rPr lang="en-US" dirty="0"/>
              <a:t>ISO 14721 OAIS Reference Model. Open Archival Information System. DPWG has stated its commitment to the OAIS Reference Model in its Digital Preservation Policy (https://www.thewittliffcollections.txstate.edu/research/visit/policies/dig-pres-policy.html), and this storage request uses OAIS as a guide as well.</a:t>
            </a:r>
          </a:p>
          <a:p>
            <a:endParaRPr lang="en-US" dirty="0"/>
          </a:p>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2</a:t>
            </a:fld>
            <a:endParaRPr lang="en-US"/>
          </a:p>
        </p:txBody>
      </p:sp>
    </p:spTree>
    <p:extLst>
      <p:ext uri="{BB962C8B-B14F-4D97-AF65-F5344CB8AC3E}">
        <p14:creationId xmlns:p14="http://schemas.microsoft.com/office/powerpoint/2010/main" val="21990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3</a:t>
            </a:fld>
            <a:endParaRPr lang="en-US"/>
          </a:p>
        </p:txBody>
      </p:sp>
    </p:spTree>
    <p:extLst>
      <p:ext uri="{BB962C8B-B14F-4D97-AF65-F5344CB8AC3E}">
        <p14:creationId xmlns:p14="http://schemas.microsoft.com/office/powerpoint/2010/main" val="43895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Analog and born digital documents, content, previous formats and data are preserved and migrated with levels aspiring to similar stewardship roles as previous era’s libraries preserved the book, scroll and tablet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br>
            <a:br>
              <a:rPr lang="en-US" sz="1200" dirty="0"/>
            </a:br>
            <a:r>
              <a:rPr lang="en-US" sz="1200" dirty="0"/>
              <a:t>A Digital Storage infrastructure leverages the libraries’ role in academic environments as custodian of knowledge and keeper of the scholarly record in a digital sphere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br>
              <a:rPr lang="en-US" dirty="0"/>
            </a:br>
            <a:br>
              <a:rPr lang="en-US" dirty="0"/>
            </a:br>
            <a:r>
              <a:rPr lang="en-US" dirty="0"/>
              <a:t>Multiple bit-level copies, stored in disparate locations geographically, administratively, and technologically. </a:t>
            </a:r>
          </a:p>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5</a:t>
            </a:fld>
            <a:endParaRPr lang="en-US"/>
          </a:p>
        </p:txBody>
      </p:sp>
    </p:spTree>
    <p:extLst>
      <p:ext uri="{BB962C8B-B14F-4D97-AF65-F5344CB8AC3E}">
        <p14:creationId xmlns:p14="http://schemas.microsoft.com/office/powerpoint/2010/main" val="217683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Analog and born digital documents, content, previous formats and data are preserved and migrated with levels aspiring to similar stewardship roles as previous era’s libraries preserved the book, scroll and tablet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br>
            <a:br>
              <a:rPr lang="en-US" sz="1200" dirty="0"/>
            </a:br>
            <a:r>
              <a:rPr lang="en-US" sz="1200" dirty="0"/>
              <a:t>A Digital Storage infrastructure leverages the libraries’ role in academic environments as custodian of knowledge and keeper of the scholarly record in a digital sphere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br>
              <a:rPr lang="en-US" dirty="0"/>
            </a:br>
            <a:br>
              <a:rPr lang="en-US" dirty="0"/>
            </a:br>
            <a:r>
              <a:rPr lang="en-US" dirty="0"/>
              <a:t>Multiple bit-level copies, stored in disparate locations geographically, administratively, and technologically. </a:t>
            </a:r>
          </a:p>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6</a:t>
            </a:fld>
            <a:endParaRPr lang="en-US"/>
          </a:p>
        </p:txBody>
      </p:sp>
    </p:spTree>
    <p:extLst>
      <p:ext uri="{BB962C8B-B14F-4D97-AF65-F5344CB8AC3E}">
        <p14:creationId xmlns:p14="http://schemas.microsoft.com/office/powerpoint/2010/main" val="79485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DPWG Membership:</a:t>
            </a:r>
          </a:p>
          <a:p>
            <a:r>
              <a:rPr lang="en-US" dirty="0"/>
              <a:t>Technology and “system administrators”</a:t>
            </a:r>
          </a:p>
          <a:p>
            <a:r>
              <a:rPr lang="en-US" dirty="0"/>
              <a:t>Todd Peters </a:t>
            </a:r>
          </a:p>
          <a:p>
            <a:r>
              <a:rPr lang="en-US" dirty="0"/>
              <a:t>Jason Long</a:t>
            </a:r>
          </a:p>
          <a:p>
            <a:r>
              <a:rPr lang="en-US" dirty="0"/>
              <a:t>Erin Mazzei</a:t>
            </a:r>
          </a:p>
          <a:p>
            <a:endParaRPr lang="en-US" dirty="0"/>
          </a:p>
          <a:p>
            <a:r>
              <a:rPr lang="en-US" dirty="0"/>
              <a:t>Collection Managers (content specialists)</a:t>
            </a:r>
          </a:p>
          <a:p>
            <a:r>
              <a:rPr lang="en-US" dirty="0"/>
              <a:t>Laura Waugh IR</a:t>
            </a:r>
          </a:p>
          <a:p>
            <a:r>
              <a:rPr lang="en-US" dirty="0"/>
              <a:t>Nicole Critchley-University Archives</a:t>
            </a:r>
          </a:p>
          <a:p>
            <a:r>
              <a:rPr lang="en-US" dirty="0"/>
              <a:t>Laura Kennedy-University Archives</a:t>
            </a:r>
          </a:p>
          <a:p>
            <a:r>
              <a:rPr lang="en-US" dirty="0"/>
              <a:t>Lauren Goodley – </a:t>
            </a:r>
            <a:r>
              <a:rPr lang="en-US" dirty="0" err="1"/>
              <a:t>Wittliff</a:t>
            </a:r>
            <a:r>
              <a:rPr lang="en-US" dirty="0"/>
              <a:t> Collections</a:t>
            </a:r>
          </a:p>
          <a:p>
            <a:r>
              <a:rPr lang="en-US" dirty="0"/>
              <a:t>Amanda Price –General Libraries</a:t>
            </a:r>
          </a:p>
          <a:p>
            <a:endParaRPr lang="en-US" dirty="0"/>
          </a:p>
          <a:p>
            <a:r>
              <a:rPr lang="en-US" sz="1200" kern="1200" dirty="0">
                <a:solidFill>
                  <a:schemeClr val="tx1"/>
                </a:solidFill>
                <a:effectLst/>
                <a:latin typeface="+mn-lt"/>
                <a:ea typeface="+mn-ea"/>
                <a:cs typeface="+mn-cs"/>
              </a:rPr>
              <a:t>Digital Preservation Policy for the Alkek Library at Texas State University, 2016</a:t>
            </a:r>
            <a:r>
              <a:rPr lang="en-US" dirty="0"/>
              <a:t>: https://www.thewittliffcollections.txstate.edu/research/visit/policies/dig-pres-policy.html, scroll down for link to PDF. *Unanimous agreement on this policy, with membership across disciplines and departments. </a:t>
            </a:r>
          </a:p>
          <a:p>
            <a:endParaRPr lang="en-US" dirty="0"/>
          </a:p>
          <a:p>
            <a:r>
              <a:rPr lang="en-US" dirty="0"/>
              <a:t>Another way to think about it: DPWG initially worked on 2 legs of the stool: (1) Organizational, with the DPWG and  Digital Preservation Policy, which lays out definitions, roles, and goals, and (2) Technological, with the dedicated server space for preservation and use files, and associated metadata. Also investigated, identified, and implemented </a:t>
            </a:r>
            <a:r>
              <a:rPr lang="en-US" dirty="0" err="1"/>
              <a:t>Archivematica</a:t>
            </a:r>
            <a:r>
              <a:rPr lang="en-US" dirty="0"/>
              <a:t>, a tool that creates Archival Information Packages, suitable for archival, long term storage. </a:t>
            </a:r>
          </a:p>
          <a:p>
            <a:endParaRPr lang="en-US" dirty="0"/>
          </a:p>
          <a:p>
            <a:r>
              <a:rPr lang="en-US" dirty="0"/>
              <a:t>Next steps: </a:t>
            </a:r>
          </a:p>
          <a:p>
            <a:r>
              <a:rPr lang="en-US" dirty="0"/>
              <a:t>Continue Organizational, by continuing to meet and make collaborative and unanimous decisions on workflows, etc. Continue relationship with TR and Windows Team. </a:t>
            </a:r>
          </a:p>
          <a:p>
            <a:r>
              <a:rPr lang="en-US" dirty="0"/>
              <a:t>Continue Technological, by creating these AIP packages. And, in an iterative fashion, move to the next step of storage best practices, by requesting off-site, distributed preservation storage</a:t>
            </a:r>
          </a:p>
        </p:txBody>
      </p:sp>
      <p:sp>
        <p:nvSpPr>
          <p:cNvPr id="4" name="Slide Number Placeholder 3"/>
          <p:cNvSpPr>
            <a:spLocks noGrp="1"/>
          </p:cNvSpPr>
          <p:nvPr>
            <p:ph type="sldNum" sz="quarter" idx="5"/>
          </p:nvPr>
        </p:nvSpPr>
        <p:spPr/>
        <p:txBody>
          <a:bodyPr/>
          <a:lstStyle/>
          <a:p>
            <a:fld id="{50F13C31-222A-4BEA-BFF2-678FF839D7A0}" type="slidenum">
              <a:rPr lang="en-US" smtClean="0"/>
              <a:t>7</a:t>
            </a:fld>
            <a:endParaRPr lang="en-US"/>
          </a:p>
        </p:txBody>
      </p:sp>
    </p:spTree>
    <p:extLst>
      <p:ext uri="{BB962C8B-B14F-4D97-AF65-F5344CB8AC3E}">
        <p14:creationId xmlns:p14="http://schemas.microsoft.com/office/powerpoint/2010/main" val="123727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dirty="0"/>
              <a:t>TR given as much lead time as possible.</a:t>
            </a:r>
            <a:br>
              <a:rPr lang="en-US" sz="1200" dirty="0"/>
            </a:br>
            <a:br>
              <a:rPr lang="en-US" sz="1200" dirty="0"/>
            </a:br>
            <a:r>
              <a:rPr lang="en-US" sz="1200" kern="1200" dirty="0">
                <a:solidFill>
                  <a:schemeClr val="tx1"/>
                </a:solidFill>
                <a:effectLst/>
                <a:latin typeface="+mn-lt"/>
                <a:ea typeface="+mn-ea"/>
                <a:cs typeface="+mn-cs"/>
              </a:rPr>
              <a:t>Texas State file storage in the data center is the primary location for digital files (referred to as </a:t>
            </a:r>
            <a:r>
              <a:rPr lang="en-US" sz="1200" kern="1200" dirty="0" err="1">
                <a:solidFill>
                  <a:schemeClr val="tx1"/>
                </a:solidFill>
                <a:effectLst/>
                <a:latin typeface="+mn-lt"/>
                <a:ea typeface="+mn-ea"/>
                <a:cs typeface="+mn-cs"/>
              </a:rPr>
              <a:t>files.txstate</a:t>
            </a:r>
            <a:r>
              <a:rPr lang="en-US" sz="1200" kern="1200" dirty="0">
                <a:solidFill>
                  <a:schemeClr val="tx1"/>
                </a:solidFill>
                <a:effectLst/>
                <a:latin typeface="+mn-lt"/>
                <a:ea typeface="+mn-ea"/>
                <a:cs typeface="+mn-cs"/>
              </a:rPr>
              <a:t>). It includes both working files, access copies, and preservation copies and associated metadata. The library has worked with Technology Resources to provide a growth estimate of approximately 10-12 TB per year.  The Texas State infrastructure provides a RAID-based storage array and daily snapshots copied to storage off campus at the Round Rock Campus providing disaster recovery capability and short-term preservation capability. </a:t>
            </a:r>
          </a:p>
          <a:p>
            <a:pPr fontAlgn="base"/>
            <a:r>
              <a:rPr lang="en-US" sz="1200" kern="1200" dirty="0">
                <a:solidFill>
                  <a:schemeClr val="tx1"/>
                </a:solidFill>
                <a:effectLst/>
                <a:latin typeface="+mn-lt"/>
                <a:ea typeface="+mn-ea"/>
                <a:cs typeface="+mn-cs"/>
              </a:rPr>
              <a:t>However, the existing local infrastructure does not meet the needs for long-term preservation. Best practices for long term preservation require two complete copies that are not collocated. (</a:t>
            </a:r>
            <a:r>
              <a:rPr lang="en-US" sz="1200" u="sng" kern="1200" dirty="0">
                <a:solidFill>
                  <a:schemeClr val="tx1"/>
                </a:solidFill>
                <a:effectLst/>
                <a:latin typeface="+mn-lt"/>
                <a:ea typeface="+mn-ea"/>
                <a:cs typeface="+mn-cs"/>
                <a:hlinkClick r:id="rId3"/>
              </a:rPr>
              <a:t>https://ndsa.org//activities/levels-of-digital-preservation/</a:t>
            </a:r>
            <a:r>
              <a:rPr lang="en-US" sz="1200" kern="1200" dirty="0">
                <a:solidFill>
                  <a:schemeClr val="tx1"/>
                </a:solidFill>
                <a:effectLst/>
                <a:latin typeface="+mn-lt"/>
                <a:ea typeface="+mn-ea"/>
                <a:cs typeface="+mn-cs"/>
              </a:rPr>
              <a:t>).  Although there is an offsite daily mirror of files in Round Rock, it is a differential backup only reflecting changes since the last mirror. An off-site preservation copy of a file should not be linked to the original source file so that if the original file changes the preservation copy does not change. According to conversations with TR, “ if there is corruption in the source filesystem it will be transferred to the remote system, as well, and we do not perform any corruption detection on the NFS exports and rely on the Linux filesystem and NFS protocols to manage data corruption issues.” In addition, there is only a 30-day window for recovery from backup if files are corrupted or deleted on </a:t>
            </a:r>
            <a:r>
              <a:rPr lang="en-US" sz="1200" kern="1200" dirty="0" err="1">
                <a:solidFill>
                  <a:schemeClr val="tx1"/>
                </a:solidFill>
                <a:effectLst/>
                <a:latin typeface="+mn-lt"/>
                <a:ea typeface="+mn-ea"/>
                <a:cs typeface="+mn-cs"/>
              </a:rPr>
              <a:t>files.txstate</a:t>
            </a:r>
            <a:r>
              <a:rPr lang="en-US" sz="1200" kern="1200" dirty="0">
                <a:solidFill>
                  <a:schemeClr val="tx1"/>
                </a:solidFill>
                <a:effectLst/>
                <a:latin typeface="+mn-lt"/>
                <a:ea typeface="+mn-ea"/>
                <a:cs typeface="+mn-cs"/>
              </a:rPr>
              <a:t>. If a digital file became corrupt it would automatically be copied to Round Rock, if the corruption was not noticed immediately there would be no way to recover preservation copy. </a:t>
            </a:r>
          </a:p>
          <a:p>
            <a:pPr fontAlgn="base"/>
            <a:r>
              <a:rPr lang="en-US" sz="1200" kern="1200" dirty="0">
                <a:solidFill>
                  <a:schemeClr val="tx1"/>
                </a:solidFill>
                <a:effectLst/>
                <a:latin typeface="+mn-lt"/>
                <a:ea typeface="+mn-ea"/>
                <a:cs typeface="+mn-cs"/>
              </a:rPr>
              <a:t>For these reasons, the library will have to look at external storage options for long term digital preservation. </a:t>
            </a:r>
          </a:p>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9</a:t>
            </a:fld>
            <a:endParaRPr lang="en-US"/>
          </a:p>
        </p:txBody>
      </p:sp>
    </p:spTree>
    <p:extLst>
      <p:ext uri="{BB962C8B-B14F-4D97-AF65-F5344CB8AC3E}">
        <p14:creationId xmlns:p14="http://schemas.microsoft.com/office/powerpoint/2010/main" val="221106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Possible solutions ranged from </a:t>
            </a:r>
            <a:r>
              <a:rPr lang="en-US" sz="1200" dirty="0" err="1">
                <a:solidFill>
                  <a:srgbClr val="000000"/>
                </a:solidFill>
              </a:rPr>
              <a:t>Duraspace</a:t>
            </a:r>
            <a:r>
              <a:rPr lang="en-US" sz="1200" dirty="0">
                <a:solidFill>
                  <a:srgbClr val="000000"/>
                </a:solidFill>
              </a:rPr>
              <a:t>, </a:t>
            </a:r>
            <a:r>
              <a:rPr lang="en-US" sz="1200" dirty="0" err="1">
                <a:solidFill>
                  <a:srgbClr val="000000"/>
                </a:solidFill>
              </a:rPr>
              <a:t>Chronopolis</a:t>
            </a:r>
            <a:r>
              <a:rPr lang="en-US" sz="1200" dirty="0">
                <a:solidFill>
                  <a:srgbClr val="000000"/>
                </a:solidFill>
              </a:rPr>
              <a:t>, Amazon to previous models LOCKSS and Portico to In-House (University Technology resources) possibilities</a:t>
            </a:r>
          </a:p>
          <a:p>
            <a:endParaRPr lang="en-US" dirty="0"/>
          </a:p>
        </p:txBody>
      </p:sp>
      <p:sp>
        <p:nvSpPr>
          <p:cNvPr id="4" name="Slide Number Placeholder 3"/>
          <p:cNvSpPr>
            <a:spLocks noGrp="1"/>
          </p:cNvSpPr>
          <p:nvPr>
            <p:ph type="sldNum" sz="quarter" idx="5"/>
          </p:nvPr>
        </p:nvSpPr>
        <p:spPr/>
        <p:txBody>
          <a:bodyPr/>
          <a:lstStyle/>
          <a:p>
            <a:fld id="{50F13C31-222A-4BEA-BFF2-678FF839D7A0}" type="slidenum">
              <a:rPr lang="en-US" smtClean="0"/>
              <a:t>26</a:t>
            </a:fld>
            <a:endParaRPr lang="en-US"/>
          </a:p>
        </p:txBody>
      </p:sp>
    </p:spTree>
    <p:extLst>
      <p:ext uri="{BB962C8B-B14F-4D97-AF65-F5344CB8AC3E}">
        <p14:creationId xmlns:p14="http://schemas.microsoft.com/office/powerpoint/2010/main" val="400189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4607-7FE7-4299-AECD-1297DDEC8A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C024B0-280F-4DF9-9C4A-4B4A0DE33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A44E56-8C6B-4F24-BCAA-BD652ADBF34A}"/>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5" name="Footer Placeholder 4">
            <a:extLst>
              <a:ext uri="{FF2B5EF4-FFF2-40B4-BE49-F238E27FC236}">
                <a16:creationId xmlns:a16="http://schemas.microsoft.com/office/drawing/2014/main" id="{CD75D4D7-110E-43A1-9B79-429563605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28C61-E7E7-40EF-A549-705873EAA896}"/>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138358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184D-F831-4F99-94B5-1CB88B43A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A40D54-3830-4C20-84D7-3070BFD3C8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30B27-37E6-40C6-8F60-683B5D846EBD}"/>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5" name="Footer Placeholder 4">
            <a:extLst>
              <a:ext uri="{FF2B5EF4-FFF2-40B4-BE49-F238E27FC236}">
                <a16:creationId xmlns:a16="http://schemas.microsoft.com/office/drawing/2014/main" id="{FADD31E8-AD10-4FBB-8736-657A2CF54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1EDD3-7E95-42C8-BF6B-34C1C87946FE}"/>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136856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372767-B59A-4313-BC4F-779ADD854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32AB84-EF18-49AB-A72E-1D60E0EF2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841B0-7291-411F-9BDF-9C0DF8F01E16}"/>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5" name="Footer Placeholder 4">
            <a:extLst>
              <a:ext uri="{FF2B5EF4-FFF2-40B4-BE49-F238E27FC236}">
                <a16:creationId xmlns:a16="http://schemas.microsoft.com/office/drawing/2014/main" id="{4513EFF1-3F31-4DA3-9760-19CE208B1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DF29C-5700-4574-A92E-F64EE8961E4A}"/>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191866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236-BDAD-4845-BB7B-583122898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2C30E3-F493-4AE1-8033-7966719BBD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965EA-49A8-4187-9A70-D67433A5959C}"/>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5" name="Footer Placeholder 4">
            <a:extLst>
              <a:ext uri="{FF2B5EF4-FFF2-40B4-BE49-F238E27FC236}">
                <a16:creationId xmlns:a16="http://schemas.microsoft.com/office/drawing/2014/main" id="{E0DC3414-2B58-4FA2-8C4B-558C84788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C2D81-34AC-469E-9D83-1B391DD8DA0B}"/>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151323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655C-B2BF-497B-89FB-2054E490F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B188F4-DD2E-4D6A-9D49-17571BA598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6C3924-8E71-4BD2-9A3D-DF419CBEFDC0}"/>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5" name="Footer Placeholder 4">
            <a:extLst>
              <a:ext uri="{FF2B5EF4-FFF2-40B4-BE49-F238E27FC236}">
                <a16:creationId xmlns:a16="http://schemas.microsoft.com/office/drawing/2014/main" id="{1605046C-0CE8-423B-AA90-F55E28672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82732-5598-4B59-B71B-3CAC2E6B6067}"/>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316456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6532-E0ED-417B-BEE7-A9D4A93E4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D30CF-828E-4B81-99C1-A228559211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71FC82-B40C-41F5-805A-D605D0AEC2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65FD68-DB39-4E4F-8373-B535E4EA9C34}"/>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6" name="Footer Placeholder 5">
            <a:extLst>
              <a:ext uri="{FF2B5EF4-FFF2-40B4-BE49-F238E27FC236}">
                <a16:creationId xmlns:a16="http://schemas.microsoft.com/office/drawing/2014/main" id="{6639BB0E-7EB1-488F-B322-A5FDAC17E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3A726-3297-4187-AC91-34ACE191DF25}"/>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399433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A2F5-D3D2-482F-B069-8BC50B4A48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435BD8-A281-4181-A6DA-91E11727C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63E7C-29AF-4DA8-AC1B-27FE7BA7FA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86000D-999B-40D3-88E8-FAA85BE12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F1AB86-004A-49AA-AA00-198855FAF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FF4025-C659-4CDD-BF18-EA9EC1134CEE}"/>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8" name="Footer Placeholder 7">
            <a:extLst>
              <a:ext uri="{FF2B5EF4-FFF2-40B4-BE49-F238E27FC236}">
                <a16:creationId xmlns:a16="http://schemas.microsoft.com/office/drawing/2014/main" id="{E5969BD1-3F7C-4C13-B67C-AA82C5A08F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D9E370-6FE1-4906-98E0-FAE881480CA7}"/>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333268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336E-8D95-4BD4-9E62-B7E889398C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BE5743-FD9E-4A6C-98CF-8E08DC49EDC6}"/>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4" name="Footer Placeholder 3">
            <a:extLst>
              <a:ext uri="{FF2B5EF4-FFF2-40B4-BE49-F238E27FC236}">
                <a16:creationId xmlns:a16="http://schemas.microsoft.com/office/drawing/2014/main" id="{6FBFC9B1-50E8-4333-914E-76C096C4AA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D6E2A1-6F5C-4F5F-A0C3-A1B0C819D657}"/>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201183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F5E4C6-AA9B-499A-87F4-F761D37C9769}"/>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3" name="Footer Placeholder 2">
            <a:extLst>
              <a:ext uri="{FF2B5EF4-FFF2-40B4-BE49-F238E27FC236}">
                <a16:creationId xmlns:a16="http://schemas.microsoft.com/office/drawing/2014/main" id="{9DDE0239-E78F-4E22-82CF-07A4040044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70FFB-A19C-4B9F-9814-6F276CD23F32}"/>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209405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7210-F3D4-45C1-9D8D-8C43B53C9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EE6CE4-95B0-49E8-9724-8D7BE203E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109DA-6A3F-4DF6-AD0A-79C6B3447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3B20D-7B5F-4CAD-BE98-8E23459ABBBF}"/>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6" name="Footer Placeholder 5">
            <a:extLst>
              <a:ext uri="{FF2B5EF4-FFF2-40B4-BE49-F238E27FC236}">
                <a16:creationId xmlns:a16="http://schemas.microsoft.com/office/drawing/2014/main" id="{5DF06ACC-E950-4A5B-AEEE-2085D8628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B23C3-FA8D-4172-B2A6-EAA5C1AFE503}"/>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177786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00EC-83E0-4A56-8A12-61D0266A8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0695A2-4292-4E70-B43A-EAFF0CFFFE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954E1A-24D0-42B4-8835-54EEB8CA7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A4C38-18C9-4E15-B10C-84F12B44681B}"/>
              </a:ext>
            </a:extLst>
          </p:cNvPr>
          <p:cNvSpPr>
            <a:spLocks noGrp="1"/>
          </p:cNvSpPr>
          <p:nvPr>
            <p:ph type="dt" sz="half" idx="10"/>
          </p:nvPr>
        </p:nvSpPr>
        <p:spPr/>
        <p:txBody>
          <a:bodyPr/>
          <a:lstStyle/>
          <a:p>
            <a:fld id="{D732344F-39B7-4CA2-8213-2E17F5EFCD6F}" type="datetimeFigureOut">
              <a:rPr lang="en-US" smtClean="0"/>
              <a:t>10/28/2021</a:t>
            </a:fld>
            <a:endParaRPr lang="en-US"/>
          </a:p>
        </p:txBody>
      </p:sp>
      <p:sp>
        <p:nvSpPr>
          <p:cNvPr id="6" name="Footer Placeholder 5">
            <a:extLst>
              <a:ext uri="{FF2B5EF4-FFF2-40B4-BE49-F238E27FC236}">
                <a16:creationId xmlns:a16="http://schemas.microsoft.com/office/drawing/2014/main" id="{AC7DC8C9-9769-486A-9C1A-7E190B597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8C9E82-7F35-41F7-9ADE-012C112E386F}"/>
              </a:ext>
            </a:extLst>
          </p:cNvPr>
          <p:cNvSpPr>
            <a:spLocks noGrp="1"/>
          </p:cNvSpPr>
          <p:nvPr>
            <p:ph type="sldNum" sz="quarter" idx="12"/>
          </p:nvPr>
        </p:nvSpPr>
        <p:spPr/>
        <p:txBody>
          <a:bodyPr/>
          <a:lstStyle/>
          <a:p>
            <a:fld id="{BF8074B4-87E3-49ED-ACD3-BD7B05177AFF}" type="slidenum">
              <a:rPr lang="en-US" smtClean="0"/>
              <a:t>‹#›</a:t>
            </a:fld>
            <a:endParaRPr lang="en-US"/>
          </a:p>
        </p:txBody>
      </p:sp>
    </p:spTree>
    <p:extLst>
      <p:ext uri="{BB962C8B-B14F-4D97-AF65-F5344CB8AC3E}">
        <p14:creationId xmlns:p14="http://schemas.microsoft.com/office/powerpoint/2010/main" val="396591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E9014-1B30-4009-8AA8-50207CF0A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F0505-F327-4ED9-8694-D515B5D36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DE30A-7E6A-49B1-9DCF-BB169DE331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344F-39B7-4CA2-8213-2E17F5EFCD6F}" type="datetimeFigureOut">
              <a:rPr lang="en-US" smtClean="0"/>
              <a:t>10/28/2021</a:t>
            </a:fld>
            <a:endParaRPr lang="en-US"/>
          </a:p>
        </p:txBody>
      </p:sp>
      <p:sp>
        <p:nvSpPr>
          <p:cNvPr id="5" name="Footer Placeholder 4">
            <a:extLst>
              <a:ext uri="{FF2B5EF4-FFF2-40B4-BE49-F238E27FC236}">
                <a16:creationId xmlns:a16="http://schemas.microsoft.com/office/drawing/2014/main" id="{F7FB5361-3C19-4095-BD04-5744C0BC3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C461A1-826C-467A-8E9E-2C2DF4ADA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074B4-87E3-49ED-ACD3-BD7B05177AFF}" type="slidenum">
              <a:rPr lang="en-US" smtClean="0"/>
              <a:t>‹#›</a:t>
            </a:fld>
            <a:endParaRPr lang="en-US"/>
          </a:p>
        </p:txBody>
      </p:sp>
    </p:spTree>
    <p:extLst>
      <p:ext uri="{BB962C8B-B14F-4D97-AF65-F5344CB8AC3E}">
        <p14:creationId xmlns:p14="http://schemas.microsoft.com/office/powerpoint/2010/main" val="10849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dl.org/duracloud/" TargetMode="External"/><Relationship Id="rId7" Type="http://schemas.openxmlformats.org/officeDocument/2006/relationships/image" Target="../media/image23.jpeg"/><Relationship Id="rId2" Type="http://schemas.openxmlformats.org/officeDocument/2006/relationships/hyperlink" Target="https://www.tdl.org/digital-preservation/" TargetMode="External"/><Relationship Id="rId1" Type="http://schemas.openxmlformats.org/officeDocument/2006/relationships/slideLayout" Target="../slideLayouts/slideLayout2.xml"/><Relationship Id="rId6" Type="http://schemas.openxmlformats.org/officeDocument/2006/relationships/hyperlink" Target="https://www.tdl.org/texas-archivematica-users-group" TargetMode="External"/><Relationship Id="rId5" Type="http://schemas.openxmlformats.org/officeDocument/2006/relationships/hyperlink" Target="https://www.tdl.org/duracloud/cost/" TargetMode="External"/><Relationship Id="rId4" Type="http://schemas.openxmlformats.org/officeDocument/2006/relationships/hyperlink" Target="https://www.tdl.org/duracloud/#space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archive.org/web/"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archive-it.org/blog/learn-more/"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uraspace.org/duracloud/" TargetMode="External"/><Relationship Id="rId2" Type="http://schemas.openxmlformats.org/officeDocument/2006/relationships/hyperlink" Target="https://aws.amazon.com/products/storage/" TargetMode="External"/><Relationship Id="rId1" Type="http://schemas.openxmlformats.org/officeDocument/2006/relationships/slideLayout" Target="../slideLayouts/slideLayout2.xml"/><Relationship Id="rId6" Type="http://schemas.openxmlformats.org/officeDocument/2006/relationships/hyperlink" Target="https://www.tdl.org/digital-preservation/" TargetMode="External"/><Relationship Id="rId5" Type="http://schemas.openxmlformats.org/officeDocument/2006/relationships/hyperlink" Target="https://preservica.com/" TargetMode="External"/><Relationship Id="rId4" Type="http://schemas.openxmlformats.org/officeDocument/2006/relationships/hyperlink" Target="https://azure.microsoft.com/en-u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infotoday.com/cilmag/sep21/Uzwyshyn--Building-Frameworks-for-Long-Term-Digital-Preservation.shtml" TargetMode="External"/><Relationship Id="rId3" Type="http://schemas.openxmlformats.org/officeDocument/2006/relationships/hyperlink" Target="https://www.iso.org/standard/57950.html" TargetMode="External"/><Relationship Id="rId7" Type="http://schemas.openxmlformats.org/officeDocument/2006/relationships/hyperlink" Target="https://www.thewittliffcollections.txstate.edu/research/visit/policies/dig-pres-policy.html" TargetMode="External"/><Relationship Id="rId2" Type="http://schemas.openxmlformats.org/officeDocument/2006/relationships/hyperlink" Target="https://www.iso.org/standard/56510.html" TargetMode="External"/><Relationship Id="rId1" Type="http://schemas.openxmlformats.org/officeDocument/2006/relationships/slideLayout" Target="../slideLayouts/slideLayout1.xml"/><Relationship Id="rId6" Type="http://schemas.openxmlformats.org/officeDocument/2006/relationships/hyperlink" Target="https://www.loc.gov/preservation/digital/" TargetMode="External"/><Relationship Id="rId5" Type="http://schemas.openxmlformats.org/officeDocument/2006/relationships/hyperlink" Target="https://deepblue.lib.umich.edu/bitstream/handle/2027.42/60441/McGovern-Digital_Decade.html?sequence=4" TargetMode="External"/><Relationship Id="rId10" Type="http://schemas.openxmlformats.org/officeDocument/2006/relationships/hyperlink" Target="https://www.researchgate.net/publication/339390854_Long_Term_Digital_Preservation_Storage_Infrastructures_for_Libraries_Archives_and_Research_Institutions?channel=doi&amp;linkId=5e4f04dd299bf1cdb9391aeb&amp;showFulltext=true" TargetMode="External"/><Relationship Id="rId4" Type="http://schemas.openxmlformats.org/officeDocument/2006/relationships/hyperlink" Target="https://www.iso.org/standard/57284.html" TargetMode="External"/><Relationship Id="rId9" Type="http://schemas.openxmlformats.org/officeDocument/2006/relationships/hyperlink" Target="https://www.researchgate.net/deref/http%3A%2F%2Fdx.doi.org%2F10.13140%2FRG.2.2.14102.09289?_sg%5B0%5D=elhLX1HTEdvtXeHys-bqWgzmuaplhWt6gMQGTuwiraorwjvr31Pq2SYKpCVzzOKMrmIlXBKHymCnaUtuP6c9rx7Zug.4Hv8BCkJ7F82DrKBG3NbxLFCbuIRvBnuyoBYfpbcyIGWHg3p8qnSN6-FcgJYz8Ekzphc80CuYBeKV5B1v93ZJw"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rayuzwyshyn.net/" TargetMode="External"/><Relationship Id="rId2" Type="http://schemas.openxmlformats.org/officeDocument/2006/relationships/hyperlink" Target="mailto:R_U15@txstate.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eepblue.lib.umich.edu/bitstream/handle/2027.42/60441/McGovern-Digital_Decade.html?sequence=4"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wittliffcollections.txstate.edu/research/visit/policies/dig-pres-policy.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9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a:extLst>
              <a:ext uri="{FF2B5EF4-FFF2-40B4-BE49-F238E27FC236}">
                <a16:creationId xmlns:a16="http://schemas.microsoft.com/office/drawing/2014/main" id="{E9D544EA-E9FC-455F-8576-0D32A7E6294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indoor, ceiling, room&#10;&#10;Description automatically generated">
            <a:extLst>
              <a:ext uri="{FF2B5EF4-FFF2-40B4-BE49-F238E27FC236}">
                <a16:creationId xmlns:a16="http://schemas.microsoft.com/office/drawing/2014/main" id="{D52D9AF9-AC1E-4112-9ABF-58578611F5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0"/>
            <a:ext cx="6096000" cy="6857990"/>
          </a:xfrm>
          <a:prstGeom prst="rect">
            <a:avLst/>
          </a:prstGeom>
        </p:spPr>
      </p:pic>
      <p:sp>
        <p:nvSpPr>
          <p:cNvPr id="1031" name="Rectangle 19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ame 19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182DE3A7-990D-4651-9954-079339CFF47E}"/>
              </a:ext>
            </a:extLst>
          </p:cNvPr>
          <p:cNvSpPr>
            <a:spLocks noGrp="1"/>
          </p:cNvSpPr>
          <p:nvPr>
            <p:ph type="subTitle" idx="1"/>
          </p:nvPr>
        </p:nvSpPr>
        <p:spPr>
          <a:xfrm>
            <a:off x="9187566" y="6103815"/>
            <a:ext cx="3033352" cy="659993"/>
          </a:xfrm>
          <a:noFill/>
        </p:spPr>
        <p:txBody>
          <a:bodyPr>
            <a:normAutofit fontScale="92500" lnSpcReduction="20000"/>
          </a:bodyPr>
          <a:lstStyle/>
          <a:p>
            <a:pPr algn="l"/>
            <a:r>
              <a:rPr lang="en-US" sz="1300" b="1" dirty="0">
                <a:solidFill>
                  <a:schemeClr val="bg1"/>
                </a:solidFill>
              </a:rPr>
              <a:t>Ray Uzwyshyn, Ph.D. MLIS</a:t>
            </a:r>
            <a:br>
              <a:rPr lang="en-US" sz="1300" b="1" dirty="0">
                <a:solidFill>
                  <a:schemeClr val="bg1"/>
                </a:solidFill>
              </a:rPr>
            </a:br>
            <a:r>
              <a:rPr lang="en-US" sz="1300" b="1" dirty="0">
                <a:solidFill>
                  <a:schemeClr val="bg1"/>
                </a:solidFill>
              </a:rPr>
              <a:t> Director Collections and Digital Services</a:t>
            </a:r>
            <a:br>
              <a:rPr lang="en-US" sz="1300" b="1" dirty="0">
                <a:solidFill>
                  <a:schemeClr val="bg1"/>
                </a:solidFill>
              </a:rPr>
            </a:br>
            <a:r>
              <a:rPr lang="en-US" sz="1300" b="1" dirty="0">
                <a:solidFill>
                  <a:schemeClr val="bg1"/>
                </a:solidFill>
              </a:rPr>
              <a:t>Texas State University Libraries</a:t>
            </a:r>
            <a:br>
              <a:rPr lang="en-US" sz="1300" b="1" dirty="0">
                <a:solidFill>
                  <a:schemeClr val="bg1"/>
                </a:solidFill>
              </a:rPr>
            </a:br>
            <a:r>
              <a:rPr lang="en-US" sz="1300" b="1" dirty="0">
                <a:solidFill>
                  <a:schemeClr val="bg1"/>
                </a:solidFill>
              </a:rPr>
              <a:t>For Internet Librarian: </a:t>
            </a:r>
            <a:r>
              <a:rPr lang="en-US" sz="1300" b="1">
                <a:solidFill>
                  <a:schemeClr val="bg1"/>
                </a:solidFill>
              </a:rPr>
              <a:t>Connect 2021</a:t>
            </a:r>
            <a:endParaRPr lang="en-US" sz="1300" b="1" dirty="0">
              <a:solidFill>
                <a:schemeClr val="bg1"/>
              </a:solidFill>
            </a:endParaRPr>
          </a:p>
          <a:p>
            <a:endParaRPr lang="en-US" sz="1000" dirty="0">
              <a:solidFill>
                <a:srgbClr val="080808"/>
              </a:solidFill>
            </a:endParaRPr>
          </a:p>
        </p:txBody>
      </p:sp>
      <p:sp>
        <p:nvSpPr>
          <p:cNvPr id="2" name="Title 1">
            <a:extLst>
              <a:ext uri="{FF2B5EF4-FFF2-40B4-BE49-F238E27FC236}">
                <a16:creationId xmlns:a16="http://schemas.microsoft.com/office/drawing/2014/main" id="{3431102E-C8BC-483C-BC7E-6B4CDD5C34DA}"/>
              </a:ext>
            </a:extLst>
          </p:cNvPr>
          <p:cNvSpPr>
            <a:spLocks noGrp="1"/>
          </p:cNvSpPr>
          <p:nvPr>
            <p:ph type="ctrTitle"/>
          </p:nvPr>
        </p:nvSpPr>
        <p:spPr>
          <a:xfrm>
            <a:off x="4203251" y="2685400"/>
            <a:ext cx="3728457" cy="1345720"/>
          </a:xfrm>
          <a:noFill/>
        </p:spPr>
        <p:txBody>
          <a:bodyPr anchor="ctr">
            <a:normAutofit fontScale="90000"/>
          </a:bodyPr>
          <a:lstStyle/>
          <a:p>
            <a:r>
              <a:rPr lang="en-US" sz="4000" b="1" dirty="0">
                <a:solidFill>
                  <a:srgbClr val="080808"/>
                </a:solidFill>
              </a:rPr>
              <a:t>Creating Infrastructures</a:t>
            </a:r>
            <a:br>
              <a:rPr lang="en-US" sz="4000" b="1" dirty="0">
                <a:solidFill>
                  <a:srgbClr val="080808"/>
                </a:solidFill>
              </a:rPr>
            </a:br>
            <a:r>
              <a:rPr lang="en-US" sz="4000" b="1" dirty="0">
                <a:solidFill>
                  <a:srgbClr val="080808"/>
                </a:solidFill>
              </a:rPr>
              <a:t>For Long Term</a:t>
            </a:r>
            <a:br>
              <a:rPr lang="en-US" sz="4000" b="1" dirty="0">
                <a:solidFill>
                  <a:srgbClr val="080808"/>
                </a:solidFill>
              </a:rPr>
            </a:br>
            <a:r>
              <a:rPr lang="en-US" sz="4000" b="1" dirty="0">
                <a:solidFill>
                  <a:srgbClr val="080808"/>
                </a:solidFill>
              </a:rPr>
              <a:t>Digital Preservation</a:t>
            </a:r>
            <a:br>
              <a:rPr lang="en-US" sz="3100" dirty="0">
                <a:solidFill>
                  <a:srgbClr val="080808"/>
                </a:solidFill>
              </a:rPr>
            </a:br>
            <a:r>
              <a:rPr lang="en-US" sz="2200" dirty="0">
                <a:solidFill>
                  <a:srgbClr val="080808"/>
                </a:solidFill>
              </a:rPr>
              <a:t>For Libraries, Museums</a:t>
            </a:r>
            <a:br>
              <a:rPr lang="en-US" sz="2200" dirty="0">
                <a:solidFill>
                  <a:srgbClr val="080808"/>
                </a:solidFill>
              </a:rPr>
            </a:br>
            <a:r>
              <a:rPr lang="en-US" sz="2200" dirty="0">
                <a:solidFill>
                  <a:srgbClr val="080808"/>
                </a:solidFill>
              </a:rPr>
              <a:t>and Memory Institutions</a:t>
            </a:r>
            <a:br>
              <a:rPr lang="en-US" sz="2200" dirty="0">
                <a:solidFill>
                  <a:srgbClr val="080808"/>
                </a:solidFill>
              </a:rPr>
            </a:br>
            <a:endParaRPr lang="en-US" sz="2200" dirty="0">
              <a:solidFill>
                <a:srgbClr val="080808"/>
              </a:solidFill>
            </a:endParaRPr>
          </a:p>
        </p:txBody>
      </p:sp>
    </p:spTree>
    <p:extLst>
      <p:ext uri="{BB962C8B-B14F-4D97-AF65-F5344CB8AC3E}">
        <p14:creationId xmlns:p14="http://schemas.microsoft.com/office/powerpoint/2010/main" val="114588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E325-A4D5-4757-B0AE-C7880C5CA074}"/>
              </a:ext>
            </a:extLst>
          </p:cNvPr>
          <p:cNvSpPr>
            <a:spLocks noGrp="1"/>
          </p:cNvSpPr>
          <p:nvPr>
            <p:ph type="title"/>
          </p:nvPr>
        </p:nvSpPr>
        <p:spPr>
          <a:xfrm>
            <a:off x="137406" y="1038226"/>
            <a:ext cx="6361694" cy="1325563"/>
          </a:xfrm>
        </p:spPr>
        <p:txBody>
          <a:bodyPr>
            <a:normAutofit fontScale="90000"/>
          </a:bodyPr>
          <a:lstStyle/>
          <a:p>
            <a:pPr algn="ctr"/>
            <a:r>
              <a:rPr lang="en-US" b="1" dirty="0"/>
              <a:t>Step 3</a:t>
            </a:r>
            <a:r>
              <a:rPr lang="en-US" sz="4000" b="1" dirty="0"/>
              <a:t>: If Possible, Join Consortia</a:t>
            </a:r>
            <a:br>
              <a:rPr lang="en-US" sz="4000" b="1" dirty="0"/>
            </a:br>
            <a:r>
              <a:rPr lang="en-US" sz="3100" b="1" dirty="0"/>
              <a:t>Texas Digital Library </a:t>
            </a:r>
            <a:br>
              <a:rPr lang="en-US" sz="4000" b="1" dirty="0"/>
            </a:br>
            <a:r>
              <a:rPr lang="en-US" sz="2200" b="1" dirty="0"/>
              <a:t>Forms First State  Digital Preservation </a:t>
            </a:r>
            <a:br>
              <a:rPr lang="en-US" sz="2200" b="1" dirty="0"/>
            </a:br>
            <a:r>
              <a:rPr lang="en-US" sz="2200" b="1" dirty="0"/>
              <a:t>Resource Infrastructure (2016-2018)</a:t>
            </a:r>
            <a:br>
              <a:rPr lang="en-US" sz="2200" b="1" dirty="0"/>
            </a:br>
            <a:br>
              <a:rPr lang="en-US" sz="2200" b="1" dirty="0"/>
            </a:br>
            <a:br>
              <a:rPr lang="en-US" sz="2800" b="1" dirty="0"/>
            </a:br>
            <a:endParaRPr lang="en-US" sz="2800" b="1" dirty="0"/>
          </a:p>
        </p:txBody>
      </p:sp>
      <p:sp>
        <p:nvSpPr>
          <p:cNvPr id="3" name="Content Placeholder 2">
            <a:extLst>
              <a:ext uri="{FF2B5EF4-FFF2-40B4-BE49-F238E27FC236}">
                <a16:creationId xmlns:a16="http://schemas.microsoft.com/office/drawing/2014/main" id="{AF78BBE1-7D07-415C-B7D5-F42CFB20508F}"/>
              </a:ext>
            </a:extLst>
          </p:cNvPr>
          <p:cNvSpPr>
            <a:spLocks noGrp="1"/>
          </p:cNvSpPr>
          <p:nvPr>
            <p:ph idx="1"/>
          </p:nvPr>
        </p:nvSpPr>
        <p:spPr>
          <a:xfrm>
            <a:off x="648706" y="2363789"/>
            <a:ext cx="5777261" cy="3935405"/>
          </a:xfrm>
        </p:spPr>
        <p:txBody>
          <a:bodyPr anchor="t">
            <a:normAutofit fontScale="77500" lnSpcReduction="20000"/>
          </a:bodyPr>
          <a:lstStyle/>
          <a:p>
            <a:r>
              <a:rPr lang="en-US" sz="2100" b="1" dirty="0"/>
              <a:t>2016 TDL Preservation Services Initiated</a:t>
            </a:r>
            <a:br>
              <a:rPr lang="en-US" sz="1900" dirty="0"/>
            </a:br>
            <a:r>
              <a:rPr lang="en-US" sz="1900" dirty="0"/>
              <a:t>	(Hires Courtney Mumma from Internet Archive (</a:t>
            </a:r>
            <a:r>
              <a:rPr lang="en-US" sz="1900" dirty="0" err="1"/>
              <a:t>Wayback</a:t>
            </a:r>
            <a:r>
              <a:rPr lang="en-US" sz="1900" dirty="0"/>
              <a:t> Machine, Brewster Kale) to Focus on  State </a:t>
            </a:r>
            <a:r>
              <a:rPr lang="en-US" sz="1900" dirty="0">
                <a:hlinkClick r:id="rId2"/>
              </a:rPr>
              <a:t>Digital Preservation Services</a:t>
            </a:r>
            <a:endParaRPr lang="en-US" sz="1900" dirty="0"/>
          </a:p>
          <a:p>
            <a:pPr marL="0" indent="0">
              <a:buNone/>
            </a:pPr>
            <a:endParaRPr lang="en-US" sz="1900" dirty="0"/>
          </a:p>
          <a:p>
            <a:r>
              <a:rPr lang="en-US" sz="2100" b="1" dirty="0"/>
              <a:t>2016 TDL Forms Alliance with </a:t>
            </a:r>
            <a:r>
              <a:rPr lang="en-US" sz="2100" b="1" dirty="0" err="1"/>
              <a:t>DuraCloud</a:t>
            </a:r>
            <a:br>
              <a:rPr lang="en-US" sz="1900" dirty="0"/>
            </a:br>
            <a:r>
              <a:rPr lang="en-US" sz="1900" dirty="0"/>
              <a:t>	(Digital Preservation focused Non-Profit</a:t>
            </a:r>
            <a:br>
              <a:rPr lang="en-US" sz="1900" dirty="0"/>
            </a:br>
            <a:r>
              <a:rPr lang="en-US" sz="1900" dirty="0"/>
              <a:t>	</a:t>
            </a:r>
            <a:r>
              <a:rPr lang="en-US" sz="1900" dirty="0" err="1">
                <a:hlinkClick r:id="rId3"/>
              </a:rPr>
              <a:t>Duracloud</a:t>
            </a:r>
            <a:r>
              <a:rPr lang="en-US" sz="1900" dirty="0">
                <a:hlinkClick r:id="rId3"/>
              </a:rPr>
              <a:t> @ TDL</a:t>
            </a:r>
            <a:r>
              <a:rPr lang="en-US" sz="1900" dirty="0"/>
              <a:t> )</a:t>
            </a:r>
            <a:br>
              <a:rPr lang="en-US" sz="1900" dirty="0"/>
            </a:br>
            <a:endParaRPr lang="en-US" sz="1900" dirty="0"/>
          </a:p>
          <a:p>
            <a:r>
              <a:rPr lang="en-US" sz="2100" b="1" dirty="0"/>
              <a:t>2017 TDL Creates Digital Preservation Services </a:t>
            </a:r>
            <a:br>
              <a:rPr lang="en-US" sz="2100" b="1" dirty="0"/>
            </a:br>
            <a:r>
              <a:rPr lang="en-US" sz="1900" dirty="0"/>
              <a:t>Members  receive “</a:t>
            </a:r>
            <a:r>
              <a:rPr lang="en-US" sz="1900" dirty="0">
                <a:hlinkClick r:id="rId4"/>
              </a:rPr>
              <a:t>Space</a:t>
            </a:r>
            <a:r>
              <a:rPr lang="en-US" sz="1900" dirty="0"/>
              <a:t>” in </a:t>
            </a:r>
            <a:r>
              <a:rPr lang="en-US" sz="1900" dirty="0" err="1"/>
              <a:t>DuraCloud@TDL</a:t>
            </a:r>
            <a:r>
              <a:rPr lang="en-US" sz="1900" dirty="0"/>
              <a:t> for ingesting content,  based on  </a:t>
            </a:r>
            <a:r>
              <a:rPr lang="en-US" sz="1900" dirty="0">
                <a:hlinkClick r:id="rId5"/>
              </a:rPr>
              <a:t>membership level</a:t>
            </a:r>
            <a:r>
              <a:rPr lang="en-US" sz="1900" dirty="0"/>
              <a:t>. </a:t>
            </a:r>
          </a:p>
          <a:p>
            <a:endParaRPr lang="en-US" sz="1900" dirty="0"/>
          </a:p>
          <a:p>
            <a:r>
              <a:rPr lang="en-US" sz="1900" b="1" dirty="0"/>
              <a:t>2018-2019</a:t>
            </a:r>
            <a:r>
              <a:rPr lang="en-US" sz="1900" dirty="0"/>
              <a:t> </a:t>
            </a:r>
            <a:r>
              <a:rPr lang="en-US" sz="2100" b="1" dirty="0"/>
              <a:t>Texas wide TDL Digital Preservation Groups and State Committees Formed </a:t>
            </a:r>
            <a:br>
              <a:rPr lang="en-US" sz="2100" b="1" dirty="0"/>
            </a:br>
            <a:r>
              <a:rPr lang="en-US" sz="1900" dirty="0" err="1">
                <a:hlinkClick r:id="rId6"/>
              </a:rPr>
              <a:t>Archivematica</a:t>
            </a:r>
            <a:r>
              <a:rPr lang="en-US" sz="1900" dirty="0">
                <a:hlinkClick r:id="rId6"/>
              </a:rPr>
              <a:t> Users Group </a:t>
            </a:r>
            <a:r>
              <a:rPr lang="en-US" sz="1900" dirty="0"/>
              <a:t>Formed  </a:t>
            </a:r>
            <a:br>
              <a:rPr lang="en-US" sz="1900" dirty="0"/>
            </a:br>
            <a:endParaRPr lang="en-US" sz="1900" dirty="0"/>
          </a:p>
          <a:p>
            <a:r>
              <a:rPr lang="en-US" sz="1900" b="1" dirty="0"/>
              <a:t>2019</a:t>
            </a:r>
            <a:r>
              <a:rPr lang="en-US" sz="1900" dirty="0"/>
              <a:t> TDL State Digital Preservation Committee Formed</a:t>
            </a:r>
          </a:p>
          <a:p>
            <a:endParaRPr lang="en-US" sz="1900" dirty="0"/>
          </a:p>
          <a:p>
            <a:pPr lvl="1"/>
            <a:endParaRPr lang="en-US" sz="1700" b="1"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4" descr="Image result for texas digital library">
            <a:extLst>
              <a:ext uri="{FF2B5EF4-FFF2-40B4-BE49-F238E27FC236}">
                <a16:creationId xmlns:a16="http://schemas.microsoft.com/office/drawing/2014/main" id="{B42C0C78-45D0-4745-9AE0-FBDD29CB308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010401" y="110083"/>
            <a:ext cx="5142517" cy="5343877"/>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97988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F6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DDCA4A-4689-4024-BE80-BC930B66E399}"/>
              </a:ext>
            </a:extLst>
          </p:cNvPr>
          <p:cNvSpPr>
            <a:spLocks noGrp="1"/>
          </p:cNvSpPr>
          <p:nvPr>
            <p:ph type="ctrTitle"/>
          </p:nvPr>
        </p:nvSpPr>
        <p:spPr>
          <a:xfrm>
            <a:off x="0" y="0"/>
            <a:ext cx="7707586" cy="2285998"/>
          </a:xfrm>
        </p:spPr>
        <p:txBody>
          <a:bodyPr vert="horz" lIns="91440" tIns="45720" rIns="91440" bIns="45720" rtlCol="0" anchor="ctr">
            <a:normAutofit/>
          </a:bodyPr>
          <a:lstStyle/>
          <a:p>
            <a:r>
              <a:rPr lang="en-US" sz="4000" b="1" dirty="0">
                <a:solidFill>
                  <a:srgbClr val="FFFFFF"/>
                </a:solidFill>
              </a:rPr>
              <a:t>Step 4: Storage Infrastructure Recommendation  </a:t>
            </a:r>
            <a:br>
              <a:rPr lang="en-US" sz="4000" b="1" dirty="0">
                <a:solidFill>
                  <a:srgbClr val="FFFFFF"/>
                </a:solidFill>
              </a:rPr>
            </a:br>
            <a:r>
              <a:rPr lang="en-US" sz="1800" b="1" dirty="0">
                <a:solidFill>
                  <a:srgbClr val="FFFFFF"/>
                </a:solidFill>
              </a:rPr>
              <a:t>2</a:t>
            </a:r>
            <a:r>
              <a:rPr lang="en-US" sz="2000" b="1" dirty="0">
                <a:solidFill>
                  <a:srgbClr val="FFFFFF"/>
                </a:solidFill>
              </a:rPr>
              <a:t>018-2019 Digital Preservation  Working Group</a:t>
            </a:r>
            <a:br>
              <a:rPr lang="en-US" sz="2800" b="1" dirty="0">
                <a:solidFill>
                  <a:srgbClr val="FFFFFF"/>
                </a:solidFill>
              </a:rPr>
            </a:br>
            <a:r>
              <a:rPr lang="en-US" sz="2000" b="1" dirty="0">
                <a:solidFill>
                  <a:srgbClr val="FFFFFF"/>
                </a:solidFill>
              </a:rPr>
              <a:t>Continually Changing Landscape</a:t>
            </a:r>
          </a:p>
        </p:txBody>
      </p:sp>
      <p:pic>
        <p:nvPicPr>
          <p:cNvPr id="4098" name="Picture 2" descr="Image result for digital storage needs">
            <a:extLst>
              <a:ext uri="{FF2B5EF4-FFF2-40B4-BE49-F238E27FC236}">
                <a16:creationId xmlns:a16="http://schemas.microsoft.com/office/drawing/2014/main" id="{C6092ED6-7949-409D-97AC-E89E19B8B2E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4118" name="Rectangle 15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096872B-B05F-4D1B-84F9-70BE23CFB9DB}"/>
              </a:ext>
            </a:extLst>
          </p:cNvPr>
          <p:cNvSpPr>
            <a:spLocks noGrp="1"/>
          </p:cNvSpPr>
          <p:nvPr>
            <p:ph type="subTitle" idx="1"/>
          </p:nvPr>
        </p:nvSpPr>
        <p:spPr>
          <a:xfrm>
            <a:off x="8029319" y="491260"/>
            <a:ext cx="3654681" cy="5824196"/>
          </a:xfrm>
        </p:spPr>
        <p:txBody>
          <a:bodyPr vert="horz" lIns="91440" tIns="45720" rIns="91440" bIns="45720" rtlCol="0" anchor="ctr">
            <a:normAutofit/>
          </a:bodyPr>
          <a:lstStyle/>
          <a:p>
            <a:r>
              <a:rPr lang="en-US" b="1" dirty="0">
                <a:solidFill>
                  <a:srgbClr val="FFFFFF"/>
                </a:solidFill>
              </a:rPr>
              <a:t>Recommendation Charge </a:t>
            </a:r>
            <a:br>
              <a:rPr lang="en-US" b="1" dirty="0">
                <a:solidFill>
                  <a:srgbClr val="FFFFFF"/>
                </a:solidFill>
              </a:rPr>
            </a:br>
            <a:r>
              <a:rPr lang="en-US" sz="2000" b="1" dirty="0">
                <a:solidFill>
                  <a:srgbClr val="FFFFFF"/>
                </a:solidFill>
              </a:rPr>
              <a:t>4 Pillar  Methodology</a:t>
            </a:r>
            <a:br>
              <a:rPr lang="en-US" b="1" dirty="0">
                <a:solidFill>
                  <a:srgbClr val="FFFFFF"/>
                </a:solidFill>
              </a:rPr>
            </a:br>
            <a:endParaRPr lang="en-US" b="1" dirty="0">
              <a:solidFill>
                <a:srgbClr val="FFFFFF"/>
              </a:solidFill>
            </a:endParaRPr>
          </a:p>
          <a:p>
            <a:pPr algn="l"/>
            <a:r>
              <a:rPr lang="en-US" sz="2000" b="1" dirty="0">
                <a:solidFill>
                  <a:srgbClr val="FFFFFF"/>
                </a:solidFill>
              </a:rPr>
              <a:t>1) Conduct Environmental Scan</a:t>
            </a:r>
            <a:r>
              <a:rPr lang="en-US" sz="2000" dirty="0">
                <a:solidFill>
                  <a:srgbClr val="FFFFFF"/>
                </a:solidFill>
              </a:rPr>
              <a:t>: to Identify Library Digital Preservation Storage Options</a:t>
            </a:r>
          </a:p>
          <a:p>
            <a:pPr algn="l"/>
            <a:r>
              <a:rPr lang="en-US" sz="2000" b="1" dirty="0">
                <a:solidFill>
                  <a:srgbClr val="FFFFFF"/>
                </a:solidFill>
              </a:rPr>
              <a:t>2) Compare Peer Groups </a:t>
            </a:r>
            <a:r>
              <a:rPr lang="en-US" sz="2000" dirty="0">
                <a:solidFill>
                  <a:srgbClr val="FFFFFF"/>
                </a:solidFill>
              </a:rPr>
              <a:t>(TDL) and National Best Practices for Research Libraries</a:t>
            </a:r>
          </a:p>
          <a:p>
            <a:pPr algn="l"/>
            <a:r>
              <a:rPr lang="en-US" sz="2000" b="1" dirty="0">
                <a:solidFill>
                  <a:srgbClr val="FFFFFF"/>
                </a:solidFill>
              </a:rPr>
              <a:t>3) Narrow Focus  </a:t>
            </a:r>
            <a:r>
              <a:rPr lang="en-US" sz="2000" dirty="0">
                <a:solidFill>
                  <a:srgbClr val="FFFFFF"/>
                </a:solidFill>
              </a:rPr>
              <a:t>to Pragmatic  options suitable for University Libraries Needs</a:t>
            </a:r>
          </a:p>
          <a:p>
            <a:pPr algn="l"/>
            <a:r>
              <a:rPr lang="en-US" sz="2000" b="1" dirty="0">
                <a:solidFill>
                  <a:srgbClr val="FFFFFF"/>
                </a:solidFill>
              </a:rPr>
              <a:t>4) Forward Recommendation</a:t>
            </a:r>
            <a:r>
              <a:rPr lang="en-US" sz="2000" dirty="0">
                <a:solidFill>
                  <a:srgbClr val="FFFFFF"/>
                </a:solidFill>
              </a:rPr>
              <a:t>:  for AVP and VPIT Review and Approval</a:t>
            </a:r>
          </a:p>
        </p:txBody>
      </p:sp>
    </p:spTree>
    <p:extLst>
      <p:ext uri="{BB962C8B-B14F-4D97-AF65-F5344CB8AC3E}">
        <p14:creationId xmlns:p14="http://schemas.microsoft.com/office/powerpoint/2010/main" val="406802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079F3-1F08-45A4-A9B5-2B31317E9B2A}"/>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3000" kern="1200" dirty="0">
                <a:solidFill>
                  <a:schemeClr val="bg1"/>
                </a:solidFill>
                <a:latin typeface="+mj-lt"/>
                <a:ea typeface="+mj-ea"/>
                <a:cs typeface="+mj-cs"/>
              </a:rPr>
              <a:t>Pillar 1: Environmental Scan </a:t>
            </a:r>
            <a:br>
              <a:rPr lang="en-US" sz="3000" kern="1200" dirty="0">
                <a:solidFill>
                  <a:schemeClr val="bg1"/>
                </a:solidFill>
                <a:latin typeface="+mj-lt"/>
                <a:ea typeface="+mj-ea"/>
                <a:cs typeface="+mj-cs"/>
              </a:rPr>
            </a:br>
            <a:r>
              <a:rPr lang="en-US" sz="2000" kern="1200" dirty="0">
                <a:solidFill>
                  <a:schemeClr val="bg1"/>
                </a:solidFill>
                <a:latin typeface="+mj-lt"/>
                <a:ea typeface="+mj-ea"/>
                <a:cs typeface="+mj-cs"/>
              </a:rPr>
              <a:t>Digital Preservation Solutions (Peer Institutions)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B5D53C42-C6BB-4B64-8BB0-A0384199A82B}"/>
              </a:ext>
            </a:extLst>
          </p:cNvPr>
          <p:cNvGraphicFramePr>
            <a:graphicFrameLocks noGrp="1"/>
          </p:cNvGraphicFramePr>
          <p:nvPr>
            <p:extLst>
              <p:ext uri="{D42A27DB-BD31-4B8C-83A1-F6EECF244321}">
                <p14:modId xmlns:p14="http://schemas.microsoft.com/office/powerpoint/2010/main" val="2481959949"/>
              </p:ext>
            </p:extLst>
          </p:nvPr>
        </p:nvGraphicFramePr>
        <p:xfrm>
          <a:off x="320040" y="2750441"/>
          <a:ext cx="11210961" cy="3351838"/>
        </p:xfrm>
        <a:graphic>
          <a:graphicData uri="http://schemas.openxmlformats.org/drawingml/2006/table">
            <a:tbl>
              <a:tblPr firstRow="1" bandRow="1">
                <a:tableStyleId>{5C22544A-7EE6-4342-B048-85BDC9FD1C3A}</a:tableStyleId>
              </a:tblPr>
              <a:tblGrid>
                <a:gridCol w="1753774">
                  <a:extLst>
                    <a:ext uri="{9D8B030D-6E8A-4147-A177-3AD203B41FA5}">
                      <a16:colId xmlns:a16="http://schemas.microsoft.com/office/drawing/2014/main" val="580561492"/>
                    </a:ext>
                  </a:extLst>
                </a:gridCol>
                <a:gridCol w="1970562">
                  <a:extLst>
                    <a:ext uri="{9D8B030D-6E8A-4147-A177-3AD203B41FA5}">
                      <a16:colId xmlns:a16="http://schemas.microsoft.com/office/drawing/2014/main" val="3939328173"/>
                    </a:ext>
                  </a:extLst>
                </a:gridCol>
                <a:gridCol w="1880552">
                  <a:extLst>
                    <a:ext uri="{9D8B030D-6E8A-4147-A177-3AD203B41FA5}">
                      <a16:colId xmlns:a16="http://schemas.microsoft.com/office/drawing/2014/main" val="3970184455"/>
                    </a:ext>
                  </a:extLst>
                </a:gridCol>
                <a:gridCol w="1895206">
                  <a:extLst>
                    <a:ext uri="{9D8B030D-6E8A-4147-A177-3AD203B41FA5}">
                      <a16:colId xmlns:a16="http://schemas.microsoft.com/office/drawing/2014/main" val="3859911284"/>
                    </a:ext>
                  </a:extLst>
                </a:gridCol>
                <a:gridCol w="1738213">
                  <a:extLst>
                    <a:ext uri="{9D8B030D-6E8A-4147-A177-3AD203B41FA5}">
                      <a16:colId xmlns:a16="http://schemas.microsoft.com/office/drawing/2014/main" val="1925633071"/>
                    </a:ext>
                  </a:extLst>
                </a:gridCol>
                <a:gridCol w="1972654">
                  <a:extLst>
                    <a:ext uri="{9D8B030D-6E8A-4147-A177-3AD203B41FA5}">
                      <a16:colId xmlns:a16="http://schemas.microsoft.com/office/drawing/2014/main" val="441836094"/>
                    </a:ext>
                  </a:extLst>
                </a:gridCol>
              </a:tblGrid>
              <a:tr h="1253925">
                <a:tc>
                  <a:txBody>
                    <a:bodyPr/>
                    <a:lstStyle/>
                    <a:p>
                      <a:r>
                        <a:rPr lang="en-US" sz="2500" b="1" dirty="0"/>
                        <a:t>Texas Peer</a:t>
                      </a:r>
                      <a:br>
                        <a:rPr lang="en-US" sz="2500" b="1" dirty="0"/>
                      </a:br>
                      <a:r>
                        <a:rPr lang="en-US" sz="2500" b="1" dirty="0"/>
                        <a:t>Institutions</a:t>
                      </a:r>
                    </a:p>
                  </a:txBody>
                  <a:tcPr marL="120570" marR="120570" marT="60285" marB="60285">
                    <a:solidFill>
                      <a:schemeClr val="accent4"/>
                    </a:solidFill>
                  </a:tcPr>
                </a:tc>
                <a:tc>
                  <a:txBody>
                    <a:bodyPr/>
                    <a:lstStyle/>
                    <a:p>
                      <a:r>
                        <a:rPr lang="en-US" sz="2400"/>
                        <a:t>University of Texas at San </a:t>
                      </a:r>
                      <a:r>
                        <a:rPr lang="en-US" sz="2400" b="0"/>
                        <a:t>Antonio</a:t>
                      </a:r>
                    </a:p>
                  </a:txBody>
                  <a:tcPr marL="120570" marR="120570" marT="60285" marB="60285"/>
                </a:tc>
                <a:tc>
                  <a:txBody>
                    <a:bodyPr/>
                    <a:lstStyle/>
                    <a:p>
                      <a:r>
                        <a:rPr lang="en-US" sz="2400"/>
                        <a:t>University of Houston</a:t>
                      </a:r>
                    </a:p>
                  </a:txBody>
                  <a:tcPr marL="120570" marR="120570" marT="60285" marB="60285"/>
                </a:tc>
                <a:tc>
                  <a:txBody>
                    <a:bodyPr/>
                    <a:lstStyle/>
                    <a:p>
                      <a:r>
                        <a:rPr lang="en-US" sz="2400"/>
                        <a:t>UT Rio Grande Valley</a:t>
                      </a:r>
                    </a:p>
                  </a:txBody>
                  <a:tcPr marL="120570" marR="120570" marT="60285" marB="60285"/>
                </a:tc>
                <a:tc>
                  <a:txBody>
                    <a:bodyPr/>
                    <a:lstStyle/>
                    <a:p>
                      <a:r>
                        <a:rPr lang="en-US" sz="2400"/>
                        <a:t>University of Texas (Austin)</a:t>
                      </a:r>
                    </a:p>
                  </a:txBody>
                  <a:tcPr marL="120570" marR="120570" marT="60285" marB="60285"/>
                </a:tc>
                <a:tc>
                  <a:txBody>
                    <a:bodyPr/>
                    <a:lstStyle/>
                    <a:p>
                      <a:r>
                        <a:rPr lang="en-US" sz="2400"/>
                        <a:t>Texas A &amp; M</a:t>
                      </a:r>
                      <a:br>
                        <a:rPr lang="en-US" sz="2400"/>
                      </a:br>
                      <a:r>
                        <a:rPr lang="en-US" sz="2400"/>
                        <a:t>University</a:t>
                      </a:r>
                    </a:p>
                  </a:txBody>
                  <a:tcPr marL="120570" marR="120570" marT="60285" marB="60285"/>
                </a:tc>
                <a:extLst>
                  <a:ext uri="{0D108BD9-81ED-4DB2-BD59-A6C34878D82A}">
                    <a16:rowId xmlns:a16="http://schemas.microsoft.com/office/drawing/2014/main" val="4057389124"/>
                  </a:ext>
                </a:extLst>
              </a:tr>
              <a:tr h="2097913">
                <a:tc>
                  <a:txBody>
                    <a:bodyPr/>
                    <a:lstStyle/>
                    <a:p>
                      <a:r>
                        <a:rPr lang="en-US" sz="2100" b="1" dirty="0"/>
                        <a:t>Digital</a:t>
                      </a:r>
                      <a:br>
                        <a:rPr lang="en-US" sz="2100" b="1" dirty="0"/>
                      </a:br>
                      <a:r>
                        <a:rPr lang="en-US" sz="2100" b="1" dirty="0"/>
                        <a:t>Preservation</a:t>
                      </a:r>
                      <a:br>
                        <a:rPr lang="en-US" sz="2100" b="1" dirty="0"/>
                      </a:br>
                      <a:r>
                        <a:rPr lang="en-US" sz="2100" b="1" dirty="0"/>
                        <a:t>Solutions</a:t>
                      </a:r>
                    </a:p>
                  </a:txBody>
                  <a:tcPr marL="120570" marR="120570" marT="60285" marB="60285">
                    <a:solidFill>
                      <a:schemeClr val="accent4"/>
                    </a:solidFill>
                  </a:tcPr>
                </a:tc>
                <a:tc>
                  <a:txBody>
                    <a:bodyPr/>
                    <a:lstStyle/>
                    <a:p>
                      <a:r>
                        <a:rPr lang="en-US" sz="2100"/>
                        <a:t>Duracloud Directly (not via Texas Digital Library, TDL)</a:t>
                      </a:r>
                    </a:p>
                  </a:txBody>
                  <a:tcPr marL="120570" marR="120570" marT="60285" marB="60285"/>
                </a:tc>
                <a:tc>
                  <a:txBody>
                    <a:bodyPr/>
                    <a:lstStyle/>
                    <a:p>
                      <a:r>
                        <a:rPr lang="en-US" sz="2100" dirty="0"/>
                        <a:t>Amazon S3 and Glacier Directly (Not via Texas Digital Library, TDL)</a:t>
                      </a:r>
                    </a:p>
                  </a:txBody>
                  <a:tcPr marL="120570" marR="120570" marT="60285" marB="60285"/>
                </a:tc>
                <a:tc>
                  <a:txBody>
                    <a:bodyPr/>
                    <a:lstStyle/>
                    <a:p>
                      <a:r>
                        <a:rPr lang="en-US" sz="2100"/>
                        <a:t>Chronopolis via DuraCloud through TDL</a:t>
                      </a:r>
                    </a:p>
                  </a:txBody>
                  <a:tcPr marL="120570" marR="120570" marT="60285" marB="60285"/>
                </a:tc>
                <a:tc>
                  <a:txBody>
                    <a:bodyPr/>
                    <a:lstStyle/>
                    <a:p>
                      <a:r>
                        <a:rPr lang="en-US" sz="2100"/>
                        <a:t>LTO Tape, moving to Texas Advanced Computing Center</a:t>
                      </a:r>
                    </a:p>
                  </a:txBody>
                  <a:tcPr marL="120570" marR="120570" marT="60285" marB="60285"/>
                </a:tc>
                <a:tc>
                  <a:txBody>
                    <a:bodyPr/>
                    <a:lstStyle/>
                    <a:p>
                      <a:r>
                        <a:rPr lang="en-US" sz="2100" dirty="0" err="1"/>
                        <a:t>Chronopolis</a:t>
                      </a:r>
                      <a:r>
                        <a:rPr lang="en-US" sz="2100" dirty="0"/>
                        <a:t> and Amazon via </a:t>
                      </a:r>
                      <a:r>
                        <a:rPr lang="en-US" sz="2100" dirty="0" err="1"/>
                        <a:t>Duracloud</a:t>
                      </a:r>
                      <a:r>
                        <a:rPr lang="en-US" sz="2100" dirty="0"/>
                        <a:t> @ TDL</a:t>
                      </a:r>
                    </a:p>
                  </a:txBody>
                  <a:tcPr marL="120570" marR="120570" marT="60285" marB="60285"/>
                </a:tc>
                <a:extLst>
                  <a:ext uri="{0D108BD9-81ED-4DB2-BD59-A6C34878D82A}">
                    <a16:rowId xmlns:a16="http://schemas.microsoft.com/office/drawing/2014/main" val="831663829"/>
                  </a:ext>
                </a:extLst>
              </a:tr>
            </a:tbl>
          </a:graphicData>
        </a:graphic>
      </p:graphicFrame>
      <p:pic>
        <p:nvPicPr>
          <p:cNvPr id="1028" name="Picture 4" descr="Image result for environmental scanning">
            <a:extLst>
              <a:ext uri="{FF2B5EF4-FFF2-40B4-BE49-F238E27FC236}">
                <a16:creationId xmlns:a16="http://schemas.microsoft.com/office/drawing/2014/main" id="{4708C83A-87B1-45E8-A14D-2BA8E9CBC8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7321" y="489439"/>
            <a:ext cx="2125682" cy="139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6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8" name="Rectangle 7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7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0" name="Freeform: Shape 78">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C2994E0-F45C-469B-99BE-ABE46AF97389}"/>
              </a:ext>
            </a:extLst>
          </p:cNvPr>
          <p:cNvSpPr>
            <a:spLocks noGrp="1"/>
          </p:cNvSpPr>
          <p:nvPr>
            <p:ph type="title"/>
          </p:nvPr>
        </p:nvSpPr>
        <p:spPr>
          <a:xfrm>
            <a:off x="-157013" y="142644"/>
            <a:ext cx="7249998" cy="1325563"/>
          </a:xfrm>
        </p:spPr>
        <p:txBody>
          <a:bodyPr>
            <a:normAutofit/>
          </a:bodyPr>
          <a:lstStyle/>
          <a:p>
            <a:pPr algn="ctr"/>
            <a:r>
              <a:rPr lang="en-US" sz="3400" b="1" dirty="0"/>
              <a:t>Pillar 2: Narrow Focus </a:t>
            </a:r>
            <a:br>
              <a:rPr lang="en-US" sz="3400" dirty="0"/>
            </a:br>
            <a:r>
              <a:rPr lang="en-US" sz="2400" dirty="0"/>
              <a:t>Three Final Candidates</a:t>
            </a:r>
          </a:p>
        </p:txBody>
      </p:sp>
      <p:sp>
        <p:nvSpPr>
          <p:cNvPr id="3" name="Content Placeholder 2">
            <a:extLst>
              <a:ext uri="{FF2B5EF4-FFF2-40B4-BE49-F238E27FC236}">
                <a16:creationId xmlns:a16="http://schemas.microsoft.com/office/drawing/2014/main" id="{08C4B5AE-7182-47A5-889B-10BB05A304F3}"/>
              </a:ext>
            </a:extLst>
          </p:cNvPr>
          <p:cNvSpPr>
            <a:spLocks noGrp="1"/>
          </p:cNvSpPr>
          <p:nvPr>
            <p:ph idx="1"/>
          </p:nvPr>
        </p:nvSpPr>
        <p:spPr>
          <a:xfrm>
            <a:off x="21891" y="2004412"/>
            <a:ext cx="5661154" cy="4583201"/>
          </a:xfrm>
        </p:spPr>
        <p:txBody>
          <a:bodyPr>
            <a:normAutofit fontScale="47500" lnSpcReduction="20000"/>
          </a:bodyPr>
          <a:lstStyle/>
          <a:p>
            <a:pPr marL="0" indent="0">
              <a:buNone/>
            </a:pPr>
            <a:r>
              <a:rPr lang="en-US" sz="4200" b="1" dirty="0"/>
              <a:t>Option 1</a:t>
            </a:r>
            <a:r>
              <a:rPr lang="en-US" sz="4200" dirty="0"/>
              <a:t>: </a:t>
            </a:r>
            <a:r>
              <a:rPr lang="en-US" sz="4200" b="1" dirty="0"/>
              <a:t>Outsource</a:t>
            </a:r>
            <a:r>
              <a:rPr lang="en-US" sz="4200" dirty="0"/>
              <a:t> </a:t>
            </a:r>
            <a:r>
              <a:rPr lang="en-US" sz="4200" b="1" dirty="0"/>
              <a:t>Preservation Digital Storage </a:t>
            </a:r>
          </a:p>
          <a:p>
            <a:pPr lvl="1"/>
            <a:r>
              <a:rPr lang="en-US" sz="4200" b="1" dirty="0" err="1"/>
              <a:t>Preservica</a:t>
            </a:r>
            <a:endParaRPr lang="en-US" sz="4200" b="1" dirty="0"/>
          </a:p>
          <a:p>
            <a:endParaRPr lang="en-US" sz="4200" dirty="0"/>
          </a:p>
          <a:p>
            <a:pPr marL="0" indent="0">
              <a:buNone/>
            </a:pPr>
            <a:r>
              <a:rPr lang="en-US" sz="4200" b="1" dirty="0"/>
              <a:t>Option 2: In-House Texas State Data Center Solution</a:t>
            </a:r>
          </a:p>
          <a:p>
            <a:pPr lvl="1"/>
            <a:r>
              <a:rPr lang="en-US" sz="4200" dirty="0"/>
              <a:t> </a:t>
            </a:r>
            <a:r>
              <a:rPr lang="en-US" sz="4200" b="1" dirty="0"/>
              <a:t>files.txstate.edu</a:t>
            </a:r>
          </a:p>
          <a:p>
            <a:pPr marL="457200" lvl="1" indent="0">
              <a:buNone/>
            </a:pPr>
            <a:endParaRPr lang="en-US" sz="4200" dirty="0"/>
          </a:p>
          <a:p>
            <a:pPr marL="457200" lvl="1" indent="0">
              <a:buNone/>
            </a:pPr>
            <a:endParaRPr lang="en-US" sz="4200" dirty="0"/>
          </a:p>
          <a:p>
            <a:pPr marL="0" indent="0">
              <a:buNone/>
            </a:pPr>
            <a:r>
              <a:rPr lang="en-US" sz="4200" b="1" dirty="0"/>
              <a:t>Option 3: Mixed </a:t>
            </a:r>
            <a:r>
              <a:rPr lang="en-US" sz="4200" dirty="0" err="1"/>
              <a:t>Duracloud</a:t>
            </a:r>
            <a:r>
              <a:rPr lang="en-US" sz="4200" dirty="0"/>
              <a:t> through TDL/Other</a:t>
            </a:r>
          </a:p>
          <a:p>
            <a:pPr marL="914400" lvl="2" indent="0">
              <a:buNone/>
            </a:pPr>
            <a:br>
              <a:rPr lang="en-US" sz="3800" b="1" dirty="0"/>
            </a:br>
            <a:r>
              <a:rPr lang="en-US" sz="3800" b="1" dirty="0"/>
              <a:t>Options</a:t>
            </a:r>
            <a:endParaRPr lang="en-US" sz="4200" dirty="0"/>
          </a:p>
          <a:p>
            <a:pPr lvl="2"/>
            <a:r>
              <a:rPr lang="en-US" sz="4200" dirty="0"/>
              <a:t>AmazonS3</a:t>
            </a:r>
          </a:p>
          <a:p>
            <a:pPr lvl="2"/>
            <a:r>
              <a:rPr lang="en-US" sz="4200" dirty="0"/>
              <a:t>Amazon Glacier</a:t>
            </a:r>
          </a:p>
          <a:p>
            <a:pPr lvl="2"/>
            <a:r>
              <a:rPr lang="en-US" sz="4200" dirty="0" err="1"/>
              <a:t>Chronopolis</a:t>
            </a:r>
            <a:br>
              <a:rPr lang="en-US" sz="4200" dirty="0"/>
            </a:br>
            <a:endParaRPr lang="en-US" sz="4200" dirty="0"/>
          </a:p>
          <a:p>
            <a:pPr lvl="2"/>
            <a:r>
              <a:rPr lang="en-US" sz="4200" dirty="0"/>
              <a:t>(Azure)</a:t>
            </a:r>
          </a:p>
          <a:p>
            <a:pPr marL="914400" lvl="2" indent="0">
              <a:buNone/>
            </a:pPr>
            <a:endParaRPr lang="en-US" sz="1300" dirty="0"/>
          </a:p>
          <a:p>
            <a:pPr marL="914400" lvl="2" indent="0">
              <a:buNone/>
            </a:pPr>
            <a:endParaRPr lang="en-US" sz="1300" dirty="0"/>
          </a:p>
          <a:p>
            <a:pPr lvl="2"/>
            <a:endParaRPr lang="en-US" sz="1300" dirty="0"/>
          </a:p>
          <a:p>
            <a:pPr lvl="2"/>
            <a:endParaRPr lang="en-US" sz="1300" dirty="0"/>
          </a:p>
        </p:txBody>
      </p:sp>
      <p:pic>
        <p:nvPicPr>
          <p:cNvPr id="5122" name="Picture 2" descr="Image result for in house solution">
            <a:extLst>
              <a:ext uri="{FF2B5EF4-FFF2-40B4-BE49-F238E27FC236}">
                <a16:creationId xmlns:a16="http://schemas.microsoft.com/office/drawing/2014/main" id="{28AE3D7D-9594-40A0-834A-100C5C1F6BE6}"/>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450793" y="3193830"/>
            <a:ext cx="3936488" cy="16631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in house solution">
            <a:extLst>
              <a:ext uri="{FF2B5EF4-FFF2-40B4-BE49-F238E27FC236}">
                <a16:creationId xmlns:a16="http://schemas.microsoft.com/office/drawing/2014/main" id="{B6BCB7D7-29EE-499A-8D50-439CFD1367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928134" y="902962"/>
            <a:ext cx="3498245" cy="18453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duracloud">
            <a:extLst>
              <a:ext uri="{FF2B5EF4-FFF2-40B4-BE49-F238E27FC236}">
                <a16:creationId xmlns:a16="http://schemas.microsoft.com/office/drawing/2014/main" id="{3B859D1E-BB12-431A-BB4A-562D72AAA42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482171" y="4898125"/>
            <a:ext cx="2390173" cy="179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80676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FC9F-9A89-4C0F-BA2E-1D835B5DA194}"/>
              </a:ext>
            </a:extLst>
          </p:cNvPr>
          <p:cNvSpPr>
            <a:spLocks noGrp="1"/>
          </p:cNvSpPr>
          <p:nvPr>
            <p:ph type="title"/>
          </p:nvPr>
        </p:nvSpPr>
        <p:spPr>
          <a:xfrm>
            <a:off x="171450" y="106442"/>
            <a:ext cx="10515600" cy="1325563"/>
          </a:xfrm>
        </p:spPr>
        <p:txBody>
          <a:bodyPr/>
          <a:lstStyle/>
          <a:p>
            <a:pPr algn="ctr"/>
            <a:r>
              <a:rPr lang="en-US" sz="5400" b="1" dirty="0"/>
              <a:t>Option 1: Outsource </a:t>
            </a:r>
            <a:br>
              <a:rPr lang="en-US" dirty="0"/>
            </a:br>
            <a:r>
              <a:rPr lang="en-US" sz="2400" b="1" dirty="0"/>
              <a:t>(All in One Outsource Option, </a:t>
            </a:r>
            <a:r>
              <a:rPr lang="en-US" sz="2400" b="1" dirty="0" err="1"/>
              <a:t>Preservica</a:t>
            </a:r>
            <a:r>
              <a:rPr lang="en-US" sz="2400" b="1" dirty="0"/>
              <a:t>)</a:t>
            </a:r>
          </a:p>
        </p:txBody>
      </p:sp>
      <p:graphicFrame>
        <p:nvGraphicFramePr>
          <p:cNvPr id="4" name="Table 4">
            <a:extLst>
              <a:ext uri="{FF2B5EF4-FFF2-40B4-BE49-F238E27FC236}">
                <a16:creationId xmlns:a16="http://schemas.microsoft.com/office/drawing/2014/main" id="{05E4A816-2897-4AA8-A078-F8A4A056DF95}"/>
              </a:ext>
            </a:extLst>
          </p:cNvPr>
          <p:cNvGraphicFramePr>
            <a:graphicFrameLocks noGrp="1"/>
          </p:cNvGraphicFramePr>
          <p:nvPr>
            <p:extLst>
              <p:ext uri="{D42A27DB-BD31-4B8C-83A1-F6EECF244321}">
                <p14:modId xmlns:p14="http://schemas.microsoft.com/office/powerpoint/2010/main" val="1011560651"/>
              </p:ext>
            </p:extLst>
          </p:nvPr>
        </p:nvGraphicFramePr>
        <p:xfrm>
          <a:off x="171450" y="1844676"/>
          <a:ext cx="6283326" cy="4648199"/>
        </p:xfrm>
        <a:graphic>
          <a:graphicData uri="http://schemas.openxmlformats.org/drawingml/2006/table">
            <a:tbl>
              <a:tblPr firstRow="1" bandRow="1">
                <a:tableStyleId>{5C22544A-7EE6-4342-B048-85BDC9FD1C3A}</a:tableStyleId>
              </a:tblPr>
              <a:tblGrid>
                <a:gridCol w="3124387">
                  <a:extLst>
                    <a:ext uri="{9D8B030D-6E8A-4147-A177-3AD203B41FA5}">
                      <a16:colId xmlns:a16="http://schemas.microsoft.com/office/drawing/2014/main" val="3015168066"/>
                    </a:ext>
                  </a:extLst>
                </a:gridCol>
                <a:gridCol w="3158939">
                  <a:extLst>
                    <a:ext uri="{9D8B030D-6E8A-4147-A177-3AD203B41FA5}">
                      <a16:colId xmlns:a16="http://schemas.microsoft.com/office/drawing/2014/main" val="3802868344"/>
                    </a:ext>
                  </a:extLst>
                </a:gridCol>
              </a:tblGrid>
              <a:tr h="418488">
                <a:tc>
                  <a:txBody>
                    <a:bodyPr/>
                    <a:lstStyle/>
                    <a:p>
                      <a:r>
                        <a:rPr lang="en-US" dirty="0"/>
                        <a:t>Benefits</a:t>
                      </a:r>
                    </a:p>
                  </a:txBody>
                  <a:tcPr/>
                </a:tc>
                <a:tc>
                  <a:txBody>
                    <a:bodyPr/>
                    <a:lstStyle/>
                    <a:p>
                      <a:r>
                        <a:rPr lang="en-US" dirty="0"/>
                        <a:t>Considerations</a:t>
                      </a:r>
                    </a:p>
                  </a:txBody>
                  <a:tcPr/>
                </a:tc>
                <a:extLst>
                  <a:ext uri="{0D108BD9-81ED-4DB2-BD59-A6C34878D82A}">
                    <a16:rowId xmlns:a16="http://schemas.microsoft.com/office/drawing/2014/main" val="1159348215"/>
                  </a:ext>
                </a:extLst>
              </a:tr>
              <a:tr h="1673951">
                <a:tc>
                  <a:txBody>
                    <a:bodyPr/>
                    <a:lstStyle/>
                    <a:p>
                      <a:r>
                        <a:rPr lang="en-US" b="1" dirty="0" err="1"/>
                        <a:t>Preservica</a:t>
                      </a:r>
                      <a:r>
                        <a:rPr lang="en-US" dirty="0"/>
                        <a:t> creates  AIP’s (Archival Information Packages, Metadata) and provides all technology set-up and support</a:t>
                      </a:r>
                    </a:p>
                  </a:txBody>
                  <a:tcPr/>
                </a:tc>
                <a:tc>
                  <a:txBody>
                    <a:bodyPr/>
                    <a:lstStyle/>
                    <a:p>
                      <a:r>
                        <a:rPr lang="en-US" dirty="0"/>
                        <a:t>Costs: $35,000.00/year for 20TB</a:t>
                      </a:r>
                    </a:p>
                  </a:txBody>
                  <a:tcPr/>
                </a:tc>
                <a:extLst>
                  <a:ext uri="{0D108BD9-81ED-4DB2-BD59-A6C34878D82A}">
                    <a16:rowId xmlns:a16="http://schemas.microsoft.com/office/drawing/2014/main" val="2700211548"/>
                  </a:ext>
                </a:extLst>
              </a:tr>
              <a:tr h="1360085">
                <a:tc>
                  <a:txBody>
                    <a:bodyPr/>
                    <a:lstStyle/>
                    <a:p>
                      <a:r>
                        <a:rPr lang="en-US" dirty="0"/>
                        <a:t>Established Archival Best Practices</a:t>
                      </a:r>
                    </a:p>
                  </a:txBody>
                  <a:tcPr/>
                </a:tc>
                <a:tc>
                  <a:txBody>
                    <a:bodyPr/>
                    <a:lstStyle/>
                    <a:p>
                      <a:r>
                        <a:rPr lang="en-US" dirty="0"/>
                        <a:t>No local control or entrance to underlying technology (black box)</a:t>
                      </a:r>
                    </a:p>
                  </a:txBody>
                  <a:tcPr/>
                </a:tc>
                <a:extLst>
                  <a:ext uri="{0D108BD9-81ED-4DB2-BD59-A6C34878D82A}">
                    <a16:rowId xmlns:a16="http://schemas.microsoft.com/office/drawing/2014/main" val="701336877"/>
                  </a:ext>
                </a:extLst>
              </a:tr>
              <a:tr h="1195675">
                <a:tc>
                  <a:txBody>
                    <a:bodyPr/>
                    <a:lstStyle/>
                    <a:p>
                      <a:r>
                        <a:rPr lang="en-US" dirty="0"/>
                        <a:t>Recognized Library Peer and Community of Practice</a:t>
                      </a:r>
                    </a:p>
                  </a:txBody>
                  <a:tcPr/>
                </a:tc>
                <a:tc>
                  <a:txBody>
                    <a:bodyPr/>
                    <a:lstStyle/>
                    <a:p>
                      <a:r>
                        <a:rPr lang="en-US" dirty="0"/>
                        <a:t>Variable Response to Local Needs (similar considerations to @mire)</a:t>
                      </a:r>
                    </a:p>
                  </a:txBody>
                  <a:tcPr/>
                </a:tc>
                <a:extLst>
                  <a:ext uri="{0D108BD9-81ED-4DB2-BD59-A6C34878D82A}">
                    <a16:rowId xmlns:a16="http://schemas.microsoft.com/office/drawing/2014/main" val="210219708"/>
                  </a:ext>
                </a:extLst>
              </a:tr>
            </a:tbl>
          </a:graphicData>
        </a:graphic>
      </p:graphicFrame>
      <p:pic>
        <p:nvPicPr>
          <p:cNvPr id="5" name="Picture 4">
            <a:extLst>
              <a:ext uri="{FF2B5EF4-FFF2-40B4-BE49-F238E27FC236}">
                <a16:creationId xmlns:a16="http://schemas.microsoft.com/office/drawing/2014/main" id="{10799F5A-871C-4F4B-BBBA-DA8146297EE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50145" y="1741251"/>
            <a:ext cx="5441855" cy="5173296"/>
          </a:xfrm>
          <a:prstGeom prst="rect">
            <a:avLst/>
          </a:prstGeom>
        </p:spPr>
      </p:pic>
    </p:spTree>
    <p:extLst>
      <p:ext uri="{BB962C8B-B14F-4D97-AF65-F5344CB8AC3E}">
        <p14:creationId xmlns:p14="http://schemas.microsoft.com/office/powerpoint/2010/main" val="3789259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FC9F-9A89-4C0F-BA2E-1D835B5DA194}"/>
              </a:ext>
            </a:extLst>
          </p:cNvPr>
          <p:cNvSpPr>
            <a:spLocks noGrp="1"/>
          </p:cNvSpPr>
          <p:nvPr>
            <p:ph type="title"/>
          </p:nvPr>
        </p:nvSpPr>
        <p:spPr/>
        <p:txBody>
          <a:bodyPr/>
          <a:lstStyle/>
          <a:p>
            <a:pPr algn="ctr"/>
            <a:r>
              <a:rPr lang="en-US" sz="5400" b="1" dirty="0"/>
              <a:t>Option 2: In House</a:t>
            </a:r>
            <a:br>
              <a:rPr lang="en-US" dirty="0"/>
            </a:br>
            <a:r>
              <a:rPr lang="en-US" sz="2400" b="1" dirty="0"/>
              <a:t>Expand TR/Texas State Data Center Relationship</a:t>
            </a:r>
          </a:p>
        </p:txBody>
      </p:sp>
      <p:graphicFrame>
        <p:nvGraphicFramePr>
          <p:cNvPr id="4" name="Table 4">
            <a:extLst>
              <a:ext uri="{FF2B5EF4-FFF2-40B4-BE49-F238E27FC236}">
                <a16:creationId xmlns:a16="http://schemas.microsoft.com/office/drawing/2014/main" id="{05E4A816-2897-4AA8-A078-F8A4A056DF95}"/>
              </a:ext>
            </a:extLst>
          </p:cNvPr>
          <p:cNvGraphicFramePr>
            <a:graphicFrameLocks noGrp="1"/>
          </p:cNvGraphicFramePr>
          <p:nvPr>
            <p:extLst>
              <p:ext uri="{D42A27DB-BD31-4B8C-83A1-F6EECF244321}">
                <p14:modId xmlns:p14="http://schemas.microsoft.com/office/powerpoint/2010/main" val="3044270057"/>
              </p:ext>
            </p:extLst>
          </p:nvPr>
        </p:nvGraphicFramePr>
        <p:xfrm>
          <a:off x="1555335" y="1816311"/>
          <a:ext cx="9452189" cy="4303703"/>
        </p:xfrm>
        <a:graphic>
          <a:graphicData uri="http://schemas.openxmlformats.org/drawingml/2006/table">
            <a:tbl>
              <a:tblPr firstRow="1" bandRow="1">
                <a:tableStyleId>{5C22544A-7EE6-4342-B048-85BDC9FD1C3A}</a:tableStyleId>
              </a:tblPr>
              <a:tblGrid>
                <a:gridCol w="4717278">
                  <a:extLst>
                    <a:ext uri="{9D8B030D-6E8A-4147-A177-3AD203B41FA5}">
                      <a16:colId xmlns:a16="http://schemas.microsoft.com/office/drawing/2014/main" val="3015168066"/>
                    </a:ext>
                  </a:extLst>
                </a:gridCol>
                <a:gridCol w="4734911">
                  <a:extLst>
                    <a:ext uri="{9D8B030D-6E8A-4147-A177-3AD203B41FA5}">
                      <a16:colId xmlns:a16="http://schemas.microsoft.com/office/drawing/2014/main" val="3802868344"/>
                    </a:ext>
                  </a:extLst>
                </a:gridCol>
              </a:tblGrid>
              <a:tr h="0">
                <a:tc>
                  <a:txBody>
                    <a:bodyPr/>
                    <a:lstStyle/>
                    <a:p>
                      <a:r>
                        <a:rPr lang="en-US" dirty="0"/>
                        <a:t>Benefits</a:t>
                      </a:r>
                    </a:p>
                  </a:txBody>
                  <a:tcPr/>
                </a:tc>
                <a:tc>
                  <a:txBody>
                    <a:bodyPr/>
                    <a:lstStyle/>
                    <a:p>
                      <a:r>
                        <a:rPr lang="en-US" dirty="0"/>
                        <a:t>Considerations</a:t>
                      </a:r>
                    </a:p>
                  </a:txBody>
                  <a:tcPr/>
                </a:tc>
                <a:extLst>
                  <a:ext uri="{0D108BD9-81ED-4DB2-BD59-A6C34878D82A}">
                    <a16:rowId xmlns:a16="http://schemas.microsoft.com/office/drawing/2014/main" val="1159348215"/>
                  </a:ext>
                </a:extLst>
              </a:tr>
              <a:tr h="128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Proven relationship </a:t>
                      </a:r>
                      <a:r>
                        <a:rPr lang="en-US" dirty="0"/>
                        <a:t>with University Technology Resources.  </a:t>
                      </a:r>
                    </a:p>
                    <a:p>
                      <a:endParaRPr lang="en-US" dirty="0"/>
                    </a:p>
                  </a:txBody>
                  <a:tcPr/>
                </a:tc>
                <a:tc>
                  <a:txBody>
                    <a:bodyPr/>
                    <a:lstStyle/>
                    <a:p>
                      <a:r>
                        <a:rPr lang="en-US" b="1" dirty="0"/>
                        <a:t>Specialization not in place</a:t>
                      </a:r>
                      <a:r>
                        <a:rPr lang="en-US" dirty="0"/>
                        <a:t>: Metadata Infrastructure, Normalization of  Formats, library-related expertise or best practices for this type of Digital Preservation</a:t>
                      </a:r>
                    </a:p>
                  </a:txBody>
                  <a:tcPr/>
                </a:tc>
                <a:extLst>
                  <a:ext uri="{0D108BD9-81ED-4DB2-BD59-A6C34878D82A}">
                    <a16:rowId xmlns:a16="http://schemas.microsoft.com/office/drawing/2014/main" val="2700211548"/>
                  </a:ext>
                </a:extLst>
              </a:tr>
              <a:tr h="1045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Storage for working files</a:t>
                      </a:r>
                      <a:r>
                        <a:rPr lang="en-US" dirty="0"/>
                        <a:t>, access copies, preservation files and associated metadata established</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Requirements for  geographic, administrative and technological distribution </a:t>
                      </a:r>
                      <a:r>
                        <a:rPr lang="en-US" dirty="0"/>
                        <a:t>(even if multiple copies) currently not 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01336877"/>
                  </a:ext>
                </a:extLst>
              </a:tr>
              <a:tr h="1045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Building on our current temporary solution of files.txstate.edu and increasing capacity. Growth estimate of 10-12 TB/year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30-day window for recovery is currently not sufficient</a:t>
                      </a:r>
                      <a:r>
                        <a:rPr lang="en-US" dirty="0"/>
                        <a:t> for maintaining long term preservation files and associated infrastructures needed</a:t>
                      </a:r>
                    </a:p>
                    <a:p>
                      <a:endParaRPr lang="en-US" dirty="0"/>
                    </a:p>
                  </a:txBody>
                  <a:tcPr/>
                </a:tc>
                <a:extLst>
                  <a:ext uri="{0D108BD9-81ED-4DB2-BD59-A6C34878D82A}">
                    <a16:rowId xmlns:a16="http://schemas.microsoft.com/office/drawing/2014/main" val="210219708"/>
                  </a:ext>
                </a:extLst>
              </a:tr>
            </a:tbl>
          </a:graphicData>
        </a:graphic>
      </p:graphicFrame>
    </p:spTree>
    <p:extLst>
      <p:ext uri="{BB962C8B-B14F-4D97-AF65-F5344CB8AC3E}">
        <p14:creationId xmlns:p14="http://schemas.microsoft.com/office/powerpoint/2010/main" val="359628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76FC9F-9A89-4C0F-BA2E-1D835B5DA194}"/>
              </a:ext>
            </a:extLst>
          </p:cNvPr>
          <p:cNvSpPr>
            <a:spLocks noGrp="1"/>
          </p:cNvSpPr>
          <p:nvPr>
            <p:ph type="title"/>
          </p:nvPr>
        </p:nvSpPr>
        <p:spPr>
          <a:xfrm>
            <a:off x="649270" y="506727"/>
            <a:ext cx="3885141" cy="1526741"/>
          </a:xfrm>
        </p:spPr>
        <p:txBody>
          <a:bodyPr vert="horz" lIns="91440" tIns="45720" rIns="91440" bIns="45720" rtlCol="0" anchor="ctr">
            <a:normAutofit/>
          </a:bodyPr>
          <a:lstStyle/>
          <a:p>
            <a:pPr algn="r"/>
            <a:r>
              <a:rPr lang="en-US" sz="2800" b="1" dirty="0">
                <a:solidFill>
                  <a:schemeClr val="bg1"/>
                </a:solidFill>
              </a:rPr>
              <a:t>Option 3 :Mixed  </a:t>
            </a:r>
            <a:br>
              <a:rPr lang="en-US" sz="2600" b="1" dirty="0">
                <a:solidFill>
                  <a:schemeClr val="bg1"/>
                </a:solidFill>
              </a:rPr>
            </a:br>
            <a:r>
              <a:rPr lang="en-US" sz="2000" b="1" dirty="0" err="1">
                <a:solidFill>
                  <a:schemeClr val="bg1"/>
                </a:solidFill>
              </a:rPr>
              <a:t>Duracloud</a:t>
            </a:r>
            <a:r>
              <a:rPr lang="en-US" sz="2000" b="1" dirty="0">
                <a:solidFill>
                  <a:schemeClr val="bg1"/>
                </a:solidFill>
              </a:rPr>
              <a:t> through Te</a:t>
            </a:r>
            <a:r>
              <a:rPr lang="en-US" sz="2000" dirty="0">
                <a:solidFill>
                  <a:schemeClr val="bg1"/>
                </a:solidFill>
              </a:rPr>
              <a:t>xas Digital Library to </a:t>
            </a:r>
            <a:r>
              <a:rPr lang="en-US" sz="2000" b="1" dirty="0" err="1">
                <a:solidFill>
                  <a:schemeClr val="bg1"/>
                </a:solidFill>
              </a:rPr>
              <a:t>Chronopolis</a:t>
            </a:r>
            <a:r>
              <a:rPr lang="en-US" sz="2000" b="1" dirty="0">
                <a:solidFill>
                  <a:schemeClr val="bg1"/>
                </a:solidFill>
              </a:rPr>
              <a:t> </a:t>
            </a:r>
          </a:p>
        </p:txBody>
      </p:sp>
      <p:cxnSp>
        <p:nvCxnSpPr>
          <p:cNvPr id="137" name="Straight Connector 136">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F1112AF-879B-4F25-8B09-701AD2E4DDD2}"/>
              </a:ext>
            </a:extLst>
          </p:cNvPr>
          <p:cNvSpPr txBox="1"/>
          <p:nvPr/>
        </p:nvSpPr>
        <p:spPr>
          <a:xfrm>
            <a:off x="4945336" y="506727"/>
            <a:ext cx="6609921" cy="152674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b="1" dirty="0" err="1">
                <a:solidFill>
                  <a:schemeClr val="bg1"/>
                </a:solidFill>
              </a:rPr>
              <a:t>Chronopolis</a:t>
            </a:r>
            <a:r>
              <a:rPr lang="en-US" sz="1400" b="1" dirty="0">
                <a:solidFill>
                  <a:schemeClr val="bg1"/>
                </a:solidFill>
              </a:rPr>
              <a:t>: Geographically Distributed Preservation Network</a:t>
            </a:r>
          </a:p>
          <a:p>
            <a:pPr lvl="1" indent="-228600">
              <a:lnSpc>
                <a:spcPct val="90000"/>
              </a:lnSpc>
              <a:spcAft>
                <a:spcPts val="600"/>
              </a:spcAft>
              <a:buFont typeface="Arial" panose="020B0604020202020204" pitchFamily="34" charset="0"/>
              <a:buChar char="•"/>
            </a:pPr>
            <a:r>
              <a:rPr lang="en-US" sz="1400" dirty="0">
                <a:solidFill>
                  <a:schemeClr val="bg1"/>
                </a:solidFill>
              </a:rPr>
              <a:t>UC San Diego</a:t>
            </a:r>
          </a:p>
          <a:p>
            <a:pPr lvl="1" indent="-228600">
              <a:lnSpc>
                <a:spcPct val="90000"/>
              </a:lnSpc>
              <a:spcAft>
                <a:spcPts val="600"/>
              </a:spcAft>
              <a:buFont typeface="Arial" panose="020B0604020202020204" pitchFamily="34" charset="0"/>
              <a:buChar char="•"/>
            </a:pPr>
            <a:r>
              <a:rPr lang="en-US" sz="1400" dirty="0">
                <a:solidFill>
                  <a:schemeClr val="bg1"/>
                </a:solidFill>
              </a:rPr>
              <a:t>National Center for Atmospheric Research </a:t>
            </a:r>
          </a:p>
          <a:p>
            <a:pPr lvl="1" indent="-228600">
              <a:lnSpc>
                <a:spcPct val="90000"/>
              </a:lnSpc>
              <a:spcAft>
                <a:spcPts val="600"/>
              </a:spcAft>
              <a:buFont typeface="Arial" panose="020B0604020202020204" pitchFamily="34" charset="0"/>
              <a:buChar char="•"/>
            </a:pPr>
            <a:r>
              <a:rPr lang="en-US" sz="1400" dirty="0">
                <a:solidFill>
                  <a:schemeClr val="bg1"/>
                </a:solidFill>
              </a:rPr>
              <a:t>University of Maryland,  Institute for Advanced Computing Studies</a:t>
            </a:r>
          </a:p>
          <a:p>
            <a:pPr lvl="1" indent="-228600">
              <a:lnSpc>
                <a:spcPct val="90000"/>
              </a:lnSpc>
              <a:spcAft>
                <a:spcPts val="600"/>
              </a:spcAft>
              <a:buFont typeface="Arial" panose="020B0604020202020204" pitchFamily="34" charset="0"/>
              <a:buChar char="•"/>
            </a:pPr>
            <a:r>
              <a:rPr lang="en-US" sz="1400" dirty="0">
                <a:solidFill>
                  <a:schemeClr val="bg1"/>
                </a:solidFill>
              </a:rPr>
              <a:t>TACC (Texas Advanced Computing Center)</a:t>
            </a:r>
          </a:p>
        </p:txBody>
      </p:sp>
      <p:pic>
        <p:nvPicPr>
          <p:cNvPr id="9218" name="Picture 2" descr="Chronopolis network partners map">
            <a:extLst>
              <a:ext uri="{FF2B5EF4-FFF2-40B4-BE49-F238E27FC236}">
                <a16:creationId xmlns:a16="http://schemas.microsoft.com/office/drawing/2014/main" id="{F34F9F32-62A6-4B0D-853D-1CEFF37F5F9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522803" y="2773039"/>
            <a:ext cx="5559480" cy="3210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05E4A816-2897-4AA8-A078-F8A4A056DF95}"/>
              </a:ext>
            </a:extLst>
          </p:cNvPr>
          <p:cNvGraphicFramePr>
            <a:graphicFrameLocks noGrp="1"/>
          </p:cNvGraphicFramePr>
          <p:nvPr>
            <p:extLst>
              <p:ext uri="{D42A27DB-BD31-4B8C-83A1-F6EECF244321}">
                <p14:modId xmlns:p14="http://schemas.microsoft.com/office/powerpoint/2010/main" val="196918821"/>
              </p:ext>
            </p:extLst>
          </p:nvPr>
        </p:nvGraphicFramePr>
        <p:xfrm>
          <a:off x="643095" y="2425219"/>
          <a:ext cx="5325626" cy="4470996"/>
        </p:xfrm>
        <a:graphic>
          <a:graphicData uri="http://schemas.openxmlformats.org/drawingml/2006/table">
            <a:tbl>
              <a:tblPr firstRow="1" bandRow="1">
                <a:tableStyleId>{5C22544A-7EE6-4342-B048-85BDC9FD1C3A}</a:tableStyleId>
              </a:tblPr>
              <a:tblGrid>
                <a:gridCol w="2420101">
                  <a:extLst>
                    <a:ext uri="{9D8B030D-6E8A-4147-A177-3AD203B41FA5}">
                      <a16:colId xmlns:a16="http://schemas.microsoft.com/office/drawing/2014/main" val="3015168066"/>
                    </a:ext>
                  </a:extLst>
                </a:gridCol>
                <a:gridCol w="2905525">
                  <a:extLst>
                    <a:ext uri="{9D8B030D-6E8A-4147-A177-3AD203B41FA5}">
                      <a16:colId xmlns:a16="http://schemas.microsoft.com/office/drawing/2014/main" val="3802868344"/>
                    </a:ext>
                  </a:extLst>
                </a:gridCol>
              </a:tblGrid>
              <a:tr h="279358">
                <a:tc>
                  <a:txBody>
                    <a:bodyPr/>
                    <a:lstStyle/>
                    <a:p>
                      <a:r>
                        <a:rPr lang="en-US" sz="1600" dirty="0"/>
                        <a:t>Benefits</a:t>
                      </a:r>
                    </a:p>
                  </a:txBody>
                  <a:tcPr marL="53400" marR="53400" marT="26700" marB="26700"/>
                </a:tc>
                <a:tc>
                  <a:txBody>
                    <a:bodyPr/>
                    <a:lstStyle/>
                    <a:p>
                      <a:r>
                        <a:rPr lang="en-US" sz="1600" dirty="0"/>
                        <a:t>Considerations</a:t>
                      </a:r>
                    </a:p>
                  </a:txBody>
                  <a:tcPr marL="53400" marR="53400" marT="26700" marB="26700"/>
                </a:tc>
                <a:extLst>
                  <a:ext uri="{0D108BD9-81ED-4DB2-BD59-A6C34878D82A}">
                    <a16:rowId xmlns:a16="http://schemas.microsoft.com/office/drawing/2014/main" val="1159348215"/>
                  </a:ext>
                </a:extLst>
              </a:tr>
              <a:tr h="1313225">
                <a:tc>
                  <a:txBody>
                    <a:bodyPr/>
                    <a:lstStyle/>
                    <a:p>
                      <a:r>
                        <a:rPr lang="en-US" sz="1400" b="1" dirty="0"/>
                        <a:t>Geographic Distribution </a:t>
                      </a:r>
                      <a:r>
                        <a:rPr lang="en-US" sz="1400" dirty="0"/>
                        <a:t>at any 3 technologically diverse partner nodes</a:t>
                      </a:r>
                    </a:p>
                  </a:txBody>
                  <a:tcPr marL="53400" marR="53400" marT="26700" marB="26700"/>
                </a:tc>
                <a:tc>
                  <a:txBody>
                    <a:bodyPr/>
                    <a:lstStyle/>
                    <a:p>
                      <a:r>
                        <a:rPr lang="en-US" sz="1400" b="1"/>
                        <a:t>Subscription cost</a:t>
                      </a:r>
                      <a:r>
                        <a:rPr lang="en-US" sz="1400"/>
                        <a:t>:</a:t>
                      </a:r>
                    </a:p>
                    <a:p>
                      <a:pPr lvl="1"/>
                      <a:r>
                        <a:rPr lang="en-US" sz="1400"/>
                        <a:t>$2500 annual fee includes 2TB/year storage and ingest</a:t>
                      </a:r>
                    </a:p>
                    <a:p>
                      <a:pPr lvl="1"/>
                      <a:r>
                        <a:rPr lang="en-US" sz="1400"/>
                        <a:t>$1000 initial setup </a:t>
                      </a:r>
                      <a:r>
                        <a:rPr lang="en-US" sz="1400" i="1"/>
                        <a:t>(1st year only)</a:t>
                      </a:r>
                    </a:p>
                    <a:p>
                      <a:endParaRPr lang="en-US" sz="1400"/>
                    </a:p>
                  </a:txBody>
                  <a:tcPr marL="53400" marR="53400" marT="26700" marB="26700"/>
                </a:tc>
                <a:extLst>
                  <a:ext uri="{0D108BD9-81ED-4DB2-BD59-A6C34878D82A}">
                    <a16:rowId xmlns:a16="http://schemas.microsoft.com/office/drawing/2014/main" val="2700211548"/>
                  </a:ext>
                </a:extLst>
              </a:tr>
              <a:tr h="946732">
                <a:tc>
                  <a:txBody>
                    <a:bodyPr/>
                    <a:lstStyle/>
                    <a:p>
                      <a:r>
                        <a:rPr lang="en-US" sz="1400" b="1"/>
                        <a:t>Non-Commercial solution rooted in libraries and cultural heritage community</a:t>
                      </a:r>
                    </a:p>
                  </a:txBody>
                  <a:tcPr marL="53400" marR="53400" marT="26700" marB="26700"/>
                </a:tc>
                <a:tc>
                  <a:txBody>
                    <a:bodyPr/>
                    <a:lstStyle/>
                    <a:p>
                      <a:pPr lvl="1"/>
                      <a:r>
                        <a:rPr lang="en-US" sz="1400" dirty="0"/>
                        <a:t>Storage $165/year/additional TB</a:t>
                      </a:r>
                    </a:p>
                    <a:p>
                      <a:pPr lvl="1"/>
                      <a:r>
                        <a:rPr lang="en-US" sz="1400" dirty="0"/>
                        <a:t>$120 ingest fee/additional TB</a:t>
                      </a:r>
                    </a:p>
                    <a:p>
                      <a:endParaRPr lang="en-US" sz="1400" dirty="0"/>
                    </a:p>
                  </a:txBody>
                  <a:tcPr marL="53400" marR="53400" marT="26700" marB="26700"/>
                </a:tc>
                <a:extLst>
                  <a:ext uri="{0D108BD9-81ED-4DB2-BD59-A6C34878D82A}">
                    <a16:rowId xmlns:a16="http://schemas.microsoft.com/office/drawing/2014/main" val="701336877"/>
                  </a:ext>
                </a:extLst>
              </a:tr>
              <a:tr h="946732">
                <a:tc>
                  <a:txBody>
                    <a:bodyPr/>
                    <a:lstStyle/>
                    <a:p>
                      <a:r>
                        <a:rPr lang="en-US" sz="1400" b="1" dirty="0"/>
                        <a:t>Library community of practice around this </a:t>
                      </a:r>
                      <a:r>
                        <a:rPr lang="en-US" sz="1400" dirty="0"/>
                        <a:t>(TDL/</a:t>
                      </a:r>
                      <a:r>
                        <a:rPr lang="en-US" sz="1400" dirty="0" err="1"/>
                        <a:t>Duracloud</a:t>
                      </a:r>
                      <a:r>
                        <a:rPr lang="en-US" sz="1400" dirty="0"/>
                        <a:t>/</a:t>
                      </a:r>
                      <a:r>
                        <a:rPr lang="en-US" sz="1400" dirty="0" err="1"/>
                        <a:t>Chronopolis</a:t>
                      </a:r>
                      <a:r>
                        <a:rPr lang="en-US" sz="1400" dirty="0"/>
                        <a:t>)</a:t>
                      </a:r>
                    </a:p>
                  </a:txBody>
                  <a:tcPr marL="53400" marR="53400" marT="26700" marB="267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Significant Human resources/time investment </a:t>
                      </a:r>
                      <a:r>
                        <a:rPr lang="en-US" sz="1400"/>
                        <a:t>for initial technological integration</a:t>
                      </a:r>
                    </a:p>
                    <a:p>
                      <a:endParaRPr lang="en-US" sz="1400"/>
                    </a:p>
                  </a:txBody>
                  <a:tcPr marL="53400" marR="53400" marT="26700" marB="26700"/>
                </a:tc>
                <a:extLst>
                  <a:ext uri="{0D108BD9-81ED-4DB2-BD59-A6C34878D82A}">
                    <a16:rowId xmlns:a16="http://schemas.microsoft.com/office/drawing/2014/main" val="210219708"/>
                  </a:ext>
                </a:extLst>
              </a:tr>
              <a:tr h="946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File Fixity and Data Integrity processes are transparent</a:t>
                      </a:r>
                    </a:p>
                    <a:p>
                      <a:endParaRPr lang="en-US" sz="1400"/>
                    </a:p>
                  </a:txBody>
                  <a:tcPr marL="53400" marR="53400" marT="26700" marB="26700"/>
                </a:tc>
                <a:tc>
                  <a:txBody>
                    <a:bodyPr/>
                    <a:lstStyle/>
                    <a:p>
                      <a:endParaRPr lang="en-US" sz="1400" dirty="0"/>
                    </a:p>
                  </a:txBody>
                  <a:tcPr marL="53400" marR="53400" marT="26700" marB="26700"/>
                </a:tc>
                <a:extLst>
                  <a:ext uri="{0D108BD9-81ED-4DB2-BD59-A6C34878D82A}">
                    <a16:rowId xmlns:a16="http://schemas.microsoft.com/office/drawing/2014/main" val="870727309"/>
                  </a:ext>
                </a:extLst>
              </a:tr>
            </a:tbl>
          </a:graphicData>
        </a:graphic>
      </p:graphicFrame>
      <p:pic>
        <p:nvPicPr>
          <p:cNvPr id="5" name="Picture 4">
            <a:extLst>
              <a:ext uri="{FF2B5EF4-FFF2-40B4-BE49-F238E27FC236}">
                <a16:creationId xmlns:a16="http://schemas.microsoft.com/office/drawing/2014/main" id="{EA49ED3C-8701-4682-927D-693B0428311C}"/>
              </a:ext>
            </a:extLst>
          </p:cNvPr>
          <p:cNvPicPr>
            <a:picLocks noChangeAspect="1"/>
          </p:cNvPicPr>
          <p:nvPr/>
        </p:nvPicPr>
        <p:blipFill>
          <a:blip r:embed="rId3"/>
          <a:stretch>
            <a:fillRect/>
          </a:stretch>
        </p:blipFill>
        <p:spPr>
          <a:xfrm>
            <a:off x="10464316" y="580963"/>
            <a:ext cx="1229363" cy="1116017"/>
          </a:xfrm>
          <a:prstGeom prst="rect">
            <a:avLst/>
          </a:prstGeom>
        </p:spPr>
      </p:pic>
    </p:spTree>
    <p:extLst>
      <p:ext uri="{BB962C8B-B14F-4D97-AF65-F5344CB8AC3E}">
        <p14:creationId xmlns:p14="http://schemas.microsoft.com/office/powerpoint/2010/main" val="85102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F3A4-8975-4CE9-9F35-4140C0BA0214}"/>
              </a:ext>
            </a:extLst>
          </p:cNvPr>
          <p:cNvSpPr>
            <a:spLocks noGrp="1"/>
          </p:cNvSpPr>
          <p:nvPr>
            <p:ph type="title"/>
          </p:nvPr>
        </p:nvSpPr>
        <p:spPr>
          <a:xfrm>
            <a:off x="80750" y="238515"/>
            <a:ext cx="4210889" cy="2369079"/>
          </a:xfrm>
        </p:spPr>
        <p:txBody>
          <a:bodyPr>
            <a:noAutofit/>
          </a:bodyPr>
          <a:lstStyle/>
          <a:p>
            <a:pPr algn="ctr"/>
            <a:r>
              <a:rPr lang="en-US" sz="3600" b="1" dirty="0"/>
              <a:t>Option 3: Mixed</a:t>
            </a:r>
            <a:br>
              <a:rPr lang="en-US" sz="3200" b="1" dirty="0"/>
            </a:br>
            <a:r>
              <a:rPr lang="en-US" sz="1800" b="1" dirty="0" err="1"/>
              <a:t>Duracloud</a:t>
            </a:r>
            <a:r>
              <a:rPr lang="en-US" sz="1800" b="1" dirty="0"/>
              <a:t> through TDL (</a:t>
            </a:r>
            <a:r>
              <a:rPr lang="en-US" sz="1800" dirty="0"/>
              <a:t>Texas Digital Library) to </a:t>
            </a:r>
            <a:r>
              <a:rPr lang="en-US" sz="1800" b="1" dirty="0" err="1"/>
              <a:t>Chronopolis</a:t>
            </a:r>
            <a:r>
              <a:rPr lang="en-US" sz="1800" b="1" dirty="0"/>
              <a:t> Option</a:t>
            </a:r>
            <a:br>
              <a:rPr lang="en-US" sz="3200" dirty="0"/>
            </a:br>
            <a:br>
              <a:rPr lang="en-US" sz="3200" b="1" dirty="0"/>
            </a:br>
            <a:r>
              <a:rPr lang="en-US" sz="3200" b="1" dirty="0"/>
              <a:t> </a:t>
            </a:r>
          </a:p>
        </p:txBody>
      </p:sp>
      <p:sp>
        <p:nvSpPr>
          <p:cNvPr id="3" name="Content Placeholder 2">
            <a:extLst>
              <a:ext uri="{FF2B5EF4-FFF2-40B4-BE49-F238E27FC236}">
                <a16:creationId xmlns:a16="http://schemas.microsoft.com/office/drawing/2014/main" id="{AB4E0965-1037-4363-A1FC-8DDE31CA92D9}"/>
              </a:ext>
            </a:extLst>
          </p:cNvPr>
          <p:cNvSpPr>
            <a:spLocks noGrp="1"/>
          </p:cNvSpPr>
          <p:nvPr>
            <p:ph idx="1"/>
          </p:nvPr>
        </p:nvSpPr>
        <p:spPr>
          <a:xfrm>
            <a:off x="125211" y="2159156"/>
            <a:ext cx="4230582" cy="4729725"/>
          </a:xfrm>
        </p:spPr>
        <p:txBody>
          <a:bodyPr>
            <a:normAutofit/>
          </a:bodyPr>
          <a:lstStyle/>
          <a:p>
            <a:r>
              <a:rPr lang="en-US" sz="2000" b="1" dirty="0"/>
              <a:t>Provides strong library support through four academic library focused organizations </a:t>
            </a:r>
            <a:r>
              <a:rPr lang="en-US" sz="2000" dirty="0"/>
              <a:t>(</a:t>
            </a:r>
            <a:r>
              <a:rPr lang="en-US" sz="2000" dirty="0" err="1"/>
              <a:t>Chronopolis</a:t>
            </a:r>
            <a:r>
              <a:rPr lang="en-US" sz="2000" dirty="0"/>
              <a:t>, TDL, </a:t>
            </a:r>
            <a:r>
              <a:rPr lang="en-US" sz="2000" dirty="0" err="1"/>
              <a:t>Duraspace</a:t>
            </a:r>
            <a:r>
              <a:rPr lang="en-US" sz="2000" dirty="0"/>
              <a:t>, </a:t>
            </a:r>
            <a:r>
              <a:rPr lang="en-US" sz="2000" dirty="0" err="1"/>
              <a:t>Lyrasis</a:t>
            </a:r>
            <a:r>
              <a:rPr lang="en-US" sz="2000" dirty="0"/>
              <a:t>) for long term viability and strong peer support networks</a:t>
            </a:r>
            <a:br>
              <a:rPr lang="en-US" sz="2000" dirty="0"/>
            </a:br>
            <a:endParaRPr lang="en-US" sz="2000" dirty="0"/>
          </a:p>
          <a:p>
            <a:r>
              <a:rPr lang="en-US" sz="1200" b="1" dirty="0"/>
              <a:t>Anticipated Budgetary Request: </a:t>
            </a:r>
          </a:p>
          <a:p>
            <a:pPr lvl="1"/>
            <a:r>
              <a:rPr lang="en-US" sz="1200" b="1" dirty="0"/>
              <a:t>Year 1</a:t>
            </a:r>
            <a:r>
              <a:rPr lang="en-US" sz="1200" dirty="0"/>
              <a:t>: </a:t>
            </a:r>
            <a:r>
              <a:rPr lang="en-US" sz="1200" b="1" dirty="0"/>
              <a:t>$3500.00 </a:t>
            </a:r>
            <a:r>
              <a:rPr lang="en-US" sz="1200" dirty="0"/>
              <a:t>($2500.00 TDL Preservation/year, $1000.00 Initial Set-up/Onboarding, Includes 2 TB Storage)</a:t>
            </a:r>
            <a:br>
              <a:rPr lang="en-US" sz="1200" dirty="0"/>
            </a:br>
            <a:endParaRPr lang="en-US" sz="1200" dirty="0"/>
          </a:p>
          <a:p>
            <a:pPr lvl="1"/>
            <a:r>
              <a:rPr lang="en-US" sz="1200" b="1" dirty="0"/>
              <a:t>Year 2-3: $2785.00/year</a:t>
            </a:r>
            <a:r>
              <a:rPr lang="en-US" sz="1200" dirty="0"/>
              <a:t>  (includes additional 1 TB storage/year)</a:t>
            </a:r>
            <a:br>
              <a:rPr lang="en-US" sz="1600" dirty="0"/>
            </a:br>
            <a:endParaRPr lang="en-US" sz="1600" dirty="0"/>
          </a:p>
          <a:p>
            <a:r>
              <a:rPr lang="en-US" sz="1500" dirty="0"/>
              <a:t>Review Storage and Staff Needs Annually. </a:t>
            </a:r>
          </a:p>
        </p:txBody>
      </p:sp>
      <p:sp>
        <p:nvSpPr>
          <p:cNvPr id="75" name="Rectangle 74">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0B9B72D-1E2B-49A9-997D-00096F00DB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8960" y="1149118"/>
            <a:ext cx="4365675" cy="2521178"/>
          </a:xfrm>
          <a:prstGeom prst="rect">
            <a:avLst/>
          </a:prstGeom>
        </p:spPr>
      </p:pic>
      <p:sp>
        <p:nvSpPr>
          <p:cNvPr id="83" name="Rectangle 82">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C53EA0A-DFA1-4CC4-ABFB-25303C4B40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5254" y="686970"/>
            <a:ext cx="2438503" cy="2389733"/>
          </a:xfrm>
          <a:prstGeom prst="rect">
            <a:avLst/>
          </a:prstGeom>
        </p:spPr>
      </p:pic>
      <p:pic>
        <p:nvPicPr>
          <p:cNvPr id="6" name="Picture 5">
            <a:extLst>
              <a:ext uri="{FF2B5EF4-FFF2-40B4-BE49-F238E27FC236}">
                <a16:creationId xmlns:a16="http://schemas.microsoft.com/office/drawing/2014/main" id="{105518EF-9D1D-4B61-9764-7E81C94236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90527" y="4318312"/>
            <a:ext cx="2675511" cy="2006634"/>
          </a:xfrm>
          <a:prstGeom prst="rect">
            <a:avLst/>
          </a:prstGeom>
        </p:spPr>
      </p:pic>
      <p:pic>
        <p:nvPicPr>
          <p:cNvPr id="2050" name="Picture 2" descr="Image result for lyrasis">
            <a:extLst>
              <a:ext uri="{FF2B5EF4-FFF2-40B4-BE49-F238E27FC236}">
                <a16:creationId xmlns:a16="http://schemas.microsoft.com/office/drawing/2014/main" id="{B2B84763-3D1B-41DA-A982-EE4CA6150835}"/>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9355429" y="4061132"/>
            <a:ext cx="2218151" cy="2218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E0EA980-61BA-4E05-9992-A89E29957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4912" y="533054"/>
            <a:ext cx="3689513" cy="747363"/>
          </a:xfrm>
          <a:prstGeom prst="rect">
            <a:avLst/>
          </a:prstGeom>
        </p:spPr>
      </p:pic>
      <p:pic>
        <p:nvPicPr>
          <p:cNvPr id="7" name="Picture 6">
            <a:extLst>
              <a:ext uri="{FF2B5EF4-FFF2-40B4-BE49-F238E27FC236}">
                <a16:creationId xmlns:a16="http://schemas.microsoft.com/office/drawing/2014/main" id="{84927B09-C345-45AD-B4AE-B4E2286291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08925" y="1280417"/>
            <a:ext cx="857485" cy="782921"/>
          </a:xfrm>
          <a:prstGeom prst="rect">
            <a:avLst/>
          </a:prstGeom>
        </p:spPr>
      </p:pic>
    </p:spTree>
    <p:extLst>
      <p:ext uri="{BB962C8B-B14F-4D97-AF65-F5344CB8AC3E}">
        <p14:creationId xmlns:p14="http://schemas.microsoft.com/office/powerpoint/2010/main" val="104101150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E5E14-80E3-487C-99B9-CCEA5E8DA9D7}"/>
              </a:ext>
            </a:extLst>
          </p:cNvPr>
          <p:cNvSpPr>
            <a:spLocks noGrp="1"/>
          </p:cNvSpPr>
          <p:nvPr>
            <p:ph type="title"/>
          </p:nvPr>
        </p:nvSpPr>
        <p:spPr>
          <a:xfrm>
            <a:off x="838200" y="585216"/>
            <a:ext cx="10515600" cy="1325563"/>
          </a:xfrm>
        </p:spPr>
        <p:txBody>
          <a:bodyPr>
            <a:normAutofit fontScale="90000"/>
          </a:bodyPr>
          <a:lstStyle/>
          <a:p>
            <a:pPr algn="ctr"/>
            <a:r>
              <a:rPr lang="en-US" sz="6000" dirty="0">
                <a:solidFill>
                  <a:schemeClr val="bg1"/>
                </a:solidFill>
              </a:rPr>
              <a:t>Future Directions </a:t>
            </a:r>
            <a:r>
              <a:rPr lang="en-US" sz="3100" b="1" dirty="0">
                <a:solidFill>
                  <a:schemeClr val="bg1"/>
                </a:solidFill>
              </a:rPr>
              <a:t>(2022 +)</a:t>
            </a:r>
            <a:br>
              <a:rPr lang="en-US" dirty="0">
                <a:solidFill>
                  <a:schemeClr val="bg1"/>
                </a:solidFill>
              </a:rPr>
            </a:br>
            <a:r>
              <a:rPr lang="en-US" dirty="0">
                <a:solidFill>
                  <a:schemeClr val="bg1"/>
                </a:solidFill>
              </a:rPr>
              <a:t>Web Archiving, Digital Forensics, Email Archiving</a:t>
            </a:r>
          </a:p>
        </p:txBody>
      </p:sp>
      <p:pic>
        <p:nvPicPr>
          <p:cNvPr id="5" name="Picture 4" descr="Diagram&#10;&#10;Description automatically generated">
            <a:extLst>
              <a:ext uri="{FF2B5EF4-FFF2-40B4-BE49-F238E27FC236}">
                <a16:creationId xmlns:a16="http://schemas.microsoft.com/office/drawing/2014/main" id="{EA1D11CB-425E-4600-8CE2-6CC364D853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9A527483-2212-4D4C-B109-D0E9D8A84073}"/>
              </a:ext>
            </a:extLst>
          </p:cNvPr>
          <p:cNvSpPr>
            <a:spLocks noGrp="1"/>
          </p:cNvSpPr>
          <p:nvPr>
            <p:ph idx="1"/>
          </p:nvPr>
        </p:nvSpPr>
        <p:spPr>
          <a:xfrm>
            <a:off x="7546848" y="2516777"/>
            <a:ext cx="3803904" cy="3660185"/>
          </a:xfrm>
        </p:spPr>
        <p:txBody>
          <a:bodyPr anchor="ctr">
            <a:normAutofit lnSpcReduction="10000"/>
          </a:bodyPr>
          <a:lstStyle/>
          <a:p>
            <a:pPr marL="0" lvl="0" indent="0" rtl="0">
              <a:spcBef>
                <a:spcPts val="0"/>
              </a:spcBef>
              <a:spcAft>
                <a:spcPts val="0"/>
              </a:spcAft>
              <a:buNone/>
            </a:pPr>
            <a:r>
              <a:rPr lang="en-US" sz="1900" b="1" dirty="0">
                <a:highlight>
                  <a:srgbClr val="FFFFFF"/>
                </a:highlight>
              </a:rPr>
              <a:t>Web archiving</a:t>
            </a:r>
            <a:r>
              <a:rPr lang="en-US" sz="1900" dirty="0">
                <a:highlight>
                  <a:srgbClr val="FFFFFF"/>
                </a:highlight>
              </a:rPr>
              <a:t> =The process of collecting portions of the World Wide Web to ensure information is preserved in an archive for future researchers, historians, and the public. </a:t>
            </a:r>
            <a:br>
              <a:rPr lang="en-US" sz="1900" dirty="0">
                <a:highlight>
                  <a:srgbClr val="FFFFFF"/>
                </a:highlight>
              </a:rPr>
            </a:br>
            <a:endParaRPr lang="en-US" sz="1900" dirty="0">
              <a:highlight>
                <a:srgbClr val="FFFFFF"/>
              </a:highlight>
            </a:endParaRPr>
          </a:p>
          <a:p>
            <a:pPr lvl="0" rtl="0">
              <a:spcBef>
                <a:spcPts val="0"/>
              </a:spcBef>
              <a:spcAft>
                <a:spcPts val="0"/>
              </a:spcAft>
            </a:pPr>
            <a:r>
              <a:rPr lang="en-US" sz="1900" dirty="0">
                <a:highlight>
                  <a:srgbClr val="FFFFFF"/>
                </a:highlight>
              </a:rPr>
              <a:t>Employs web crawlers for automated capture.</a:t>
            </a:r>
            <a:br>
              <a:rPr lang="en-US" sz="1900" dirty="0">
                <a:highlight>
                  <a:srgbClr val="FFFFFF"/>
                </a:highlight>
              </a:rPr>
            </a:br>
            <a:endParaRPr lang="en-US" sz="1900" dirty="0">
              <a:highlight>
                <a:srgbClr val="FFFFFF"/>
              </a:highlight>
            </a:endParaRPr>
          </a:p>
          <a:p>
            <a:pPr lvl="0" rtl="0">
              <a:spcBef>
                <a:spcPts val="0"/>
              </a:spcBef>
              <a:spcAft>
                <a:spcPts val="0"/>
              </a:spcAft>
            </a:pPr>
            <a:r>
              <a:rPr lang="en-US" sz="1900" dirty="0">
                <a:highlight>
                  <a:srgbClr val="FFFFFF"/>
                </a:highlight>
              </a:rPr>
              <a:t>Largest web archiving organization based on a bulk crawling approach is the </a:t>
            </a:r>
            <a:r>
              <a:rPr lang="en-US" sz="1900" dirty="0" err="1">
                <a:highlight>
                  <a:srgbClr val="FFFFFF"/>
                </a:highlight>
              </a:rPr>
              <a:t>Wayback</a:t>
            </a:r>
            <a:r>
              <a:rPr lang="en-US" sz="1900" dirty="0">
                <a:highlight>
                  <a:srgbClr val="FFFFFF"/>
                </a:highlight>
              </a:rPr>
              <a:t> Machine (Internet Archive)</a:t>
            </a:r>
            <a:r>
              <a:rPr lang="en" sz="1900" u="sng" dirty="0">
                <a:hlinkClick r:id="rId3"/>
              </a:rPr>
              <a:t> https://archive.org/web/</a:t>
            </a:r>
            <a:endParaRPr lang="en-US" sz="1900" dirty="0"/>
          </a:p>
          <a:p>
            <a:endParaRPr lang="en-US" sz="1900" dirty="0"/>
          </a:p>
        </p:txBody>
      </p:sp>
    </p:spTree>
    <p:extLst>
      <p:ext uri="{BB962C8B-B14F-4D97-AF65-F5344CB8AC3E}">
        <p14:creationId xmlns:p14="http://schemas.microsoft.com/office/powerpoint/2010/main" val="6861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04D3CA6-D198-49C5-99CA-1DFB08A0F2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2970465" cy="3383279"/>
          </a:xfrm>
          <a:prstGeom prst="rect">
            <a:avLst/>
          </a:prstGeom>
        </p:spPr>
      </p:pic>
      <p:pic>
        <p:nvPicPr>
          <p:cNvPr id="3" name="Picture 2">
            <a:extLst>
              <a:ext uri="{FF2B5EF4-FFF2-40B4-BE49-F238E27FC236}">
                <a16:creationId xmlns:a16="http://schemas.microsoft.com/office/drawing/2014/main" id="{26CAE7DC-2EE2-4918-A62F-8E9354569E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3072956" y="10"/>
            <a:ext cx="2970465" cy="3383268"/>
          </a:xfrm>
          <a:prstGeom prst="rect">
            <a:avLst/>
          </a:prstGeom>
        </p:spPr>
      </p:pic>
      <p:pic>
        <p:nvPicPr>
          <p:cNvPr id="16" name="Picture 15">
            <a:extLst>
              <a:ext uri="{FF2B5EF4-FFF2-40B4-BE49-F238E27FC236}">
                <a16:creationId xmlns:a16="http://schemas.microsoft.com/office/drawing/2014/main" id="{4054EAEA-934D-4E83-A622-27BF9F20B3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45909" y="10"/>
            <a:ext cx="2971800" cy="3383268"/>
          </a:xfrm>
          <a:prstGeom prst="rect">
            <a:avLst/>
          </a:prstGeom>
        </p:spPr>
      </p:pic>
      <p:pic>
        <p:nvPicPr>
          <p:cNvPr id="15" name="Picture 14">
            <a:extLst>
              <a:ext uri="{FF2B5EF4-FFF2-40B4-BE49-F238E27FC236}">
                <a16:creationId xmlns:a16="http://schemas.microsoft.com/office/drawing/2014/main" id="{EDDB2C94-EF29-4EC4-A07E-A351FB644F1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20200" y="10"/>
            <a:ext cx="2971800" cy="3383268"/>
          </a:xfrm>
          <a:prstGeom prst="rect">
            <a:avLst/>
          </a:prstGeom>
        </p:spPr>
      </p:pic>
      <p:pic>
        <p:nvPicPr>
          <p:cNvPr id="5" name="Picture 4">
            <a:extLst>
              <a:ext uri="{FF2B5EF4-FFF2-40B4-BE49-F238E27FC236}">
                <a16:creationId xmlns:a16="http://schemas.microsoft.com/office/drawing/2014/main" id="{9984C949-755C-4A1D-A5DB-DBF318AEEF5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7" y="3474720"/>
            <a:ext cx="2970465" cy="3383280"/>
          </a:xfrm>
          <a:prstGeom prst="rect">
            <a:avLst/>
          </a:prstGeom>
        </p:spPr>
      </p:pic>
      <p:sp>
        <p:nvSpPr>
          <p:cNvPr id="43" name="Rectangle 42">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573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BA7993-0620-40B2-8DA1-608413D21984}"/>
              </a:ext>
            </a:extLst>
          </p:cNvPr>
          <p:cNvSpPr>
            <a:spLocks noGrp="1"/>
          </p:cNvSpPr>
          <p:nvPr>
            <p:ph type="title"/>
          </p:nvPr>
        </p:nvSpPr>
        <p:spPr>
          <a:xfrm>
            <a:off x="6328684" y="3674091"/>
            <a:ext cx="5573347" cy="637124"/>
          </a:xfrm>
        </p:spPr>
        <p:txBody>
          <a:bodyPr>
            <a:noAutofit/>
          </a:bodyPr>
          <a:lstStyle/>
          <a:p>
            <a:pPr algn="ctr"/>
            <a:r>
              <a:rPr lang="en-US" sz="2800" b="1" dirty="0">
                <a:solidFill>
                  <a:srgbClr val="FFFFFF"/>
                </a:solidFill>
              </a:rPr>
              <a:t>Web Archiving Opportunities</a:t>
            </a:r>
            <a:br>
              <a:rPr lang="en-US" sz="2800" b="1" dirty="0">
                <a:solidFill>
                  <a:srgbClr val="FFFFFF"/>
                </a:solidFill>
              </a:rPr>
            </a:br>
            <a:r>
              <a:rPr lang="en-US" sz="2800" b="1" dirty="0">
                <a:solidFill>
                  <a:srgbClr val="FFFFFF"/>
                </a:solidFill>
              </a:rPr>
              <a:t>Archives and Special Collections</a:t>
            </a:r>
            <a:br>
              <a:rPr lang="en-US" sz="2400" b="1" dirty="0">
                <a:solidFill>
                  <a:srgbClr val="FFFFFF"/>
                </a:solidFill>
              </a:rPr>
            </a:br>
            <a:r>
              <a:rPr lang="en-US" sz="1800" b="1" dirty="0">
                <a:solidFill>
                  <a:srgbClr val="FFFFFF"/>
                </a:solidFill>
              </a:rPr>
              <a:t>2022-2027</a:t>
            </a:r>
          </a:p>
        </p:txBody>
      </p:sp>
      <p:pic>
        <p:nvPicPr>
          <p:cNvPr id="10" name="Picture 9">
            <a:extLst>
              <a:ext uri="{FF2B5EF4-FFF2-40B4-BE49-F238E27FC236}">
                <a16:creationId xmlns:a16="http://schemas.microsoft.com/office/drawing/2014/main" id="{E5EB445A-8A9E-452D-9784-214CE065989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59902" y="3474719"/>
            <a:ext cx="2970466" cy="3383280"/>
          </a:xfrm>
          <a:prstGeom prst="rect">
            <a:avLst/>
          </a:prstGeom>
        </p:spPr>
      </p:pic>
      <p:sp>
        <p:nvSpPr>
          <p:cNvPr id="12" name="Content Placeholder 11">
            <a:extLst>
              <a:ext uri="{FF2B5EF4-FFF2-40B4-BE49-F238E27FC236}">
                <a16:creationId xmlns:a16="http://schemas.microsoft.com/office/drawing/2014/main" id="{228773D8-8E29-4A51-9DB1-4EB8070A1467}"/>
              </a:ext>
            </a:extLst>
          </p:cNvPr>
          <p:cNvSpPr>
            <a:spLocks noGrp="1"/>
          </p:cNvSpPr>
          <p:nvPr>
            <p:ph idx="1"/>
          </p:nvPr>
        </p:nvSpPr>
        <p:spPr>
          <a:xfrm>
            <a:off x="6318780" y="4671452"/>
            <a:ext cx="5700349" cy="2008748"/>
          </a:xfrm>
        </p:spPr>
        <p:txBody>
          <a:bodyPr>
            <a:normAutofit/>
          </a:bodyPr>
          <a:lstStyle/>
          <a:p>
            <a:pPr marL="0" indent="0">
              <a:buNone/>
            </a:pPr>
            <a:r>
              <a:rPr lang="en-US" sz="1400" b="1" dirty="0" err="1">
                <a:solidFill>
                  <a:srgbClr val="FFFFFF"/>
                </a:solidFill>
              </a:rPr>
              <a:t>Wittliff</a:t>
            </a:r>
            <a:r>
              <a:rPr lang="en-US" sz="1400" b="1" dirty="0">
                <a:solidFill>
                  <a:srgbClr val="FFFFFF"/>
                </a:solidFill>
              </a:rPr>
              <a:t> Special Collection Four Pillar Priorities:  Texas &amp; Southwestern US</a:t>
            </a:r>
            <a:br>
              <a:rPr lang="en-US" sz="900" b="1" dirty="0">
                <a:solidFill>
                  <a:srgbClr val="FFFFFF"/>
                </a:solidFill>
              </a:rPr>
            </a:br>
            <a:r>
              <a:rPr lang="en-US" sz="900" dirty="0">
                <a:solidFill>
                  <a:srgbClr val="FFFFFF"/>
                </a:solidFill>
              </a:rPr>
              <a:t> Literature, Film, Music Photography</a:t>
            </a:r>
          </a:p>
          <a:p>
            <a:r>
              <a:rPr lang="en-US" sz="1050" b="1" dirty="0">
                <a:solidFill>
                  <a:srgbClr val="FFFFFF"/>
                </a:solidFill>
              </a:rPr>
              <a:t>Crawling quickly disappearing  review, article and dedicated fan sites</a:t>
            </a:r>
            <a:r>
              <a:rPr lang="en-US" sz="1050" dirty="0">
                <a:solidFill>
                  <a:srgbClr val="FFFFFF"/>
                </a:solidFill>
              </a:rPr>
              <a:t>, other areas of interest regarding collection priorities</a:t>
            </a:r>
          </a:p>
          <a:p>
            <a:pPr marL="0" indent="0">
              <a:buNone/>
            </a:pPr>
            <a:br>
              <a:rPr lang="en-US" sz="900" dirty="0">
                <a:solidFill>
                  <a:srgbClr val="FFFFFF"/>
                </a:solidFill>
              </a:rPr>
            </a:br>
            <a:r>
              <a:rPr lang="en-US" sz="1400" b="1" dirty="0">
                <a:solidFill>
                  <a:srgbClr val="FFFFFF"/>
                </a:solidFill>
              </a:rPr>
              <a:t>University Archives </a:t>
            </a:r>
          </a:p>
          <a:p>
            <a:r>
              <a:rPr lang="en-US" sz="1050" b="1" dirty="0">
                <a:solidFill>
                  <a:srgbClr val="FFFFFF"/>
                </a:solidFill>
              </a:rPr>
              <a:t>Crawling txstate.edu  for what websites</a:t>
            </a:r>
            <a:r>
              <a:rPr lang="en-US" sz="1050" dirty="0">
                <a:solidFill>
                  <a:srgbClr val="FFFFFF"/>
                </a:solidFill>
              </a:rPr>
              <a:t>/areas are of interest Partnering with Texas State University researchers, colleges, departments, institutional records</a:t>
            </a:r>
          </a:p>
          <a:p>
            <a:r>
              <a:rPr lang="en-US" sz="1050" b="1" dirty="0">
                <a:solidFill>
                  <a:srgbClr val="FFFFFF"/>
                </a:solidFill>
              </a:rPr>
              <a:t>Potentially beginning </a:t>
            </a:r>
            <a:r>
              <a:rPr lang="en-US" sz="1050" dirty="0">
                <a:solidFill>
                  <a:srgbClr val="FFFFFF"/>
                </a:solidFill>
              </a:rPr>
              <a:t>archiving Texas State important </a:t>
            </a:r>
            <a:r>
              <a:rPr lang="en-US" sz="1050" b="1" dirty="0">
                <a:solidFill>
                  <a:srgbClr val="FFFFFF"/>
                </a:solidFill>
              </a:rPr>
              <a:t>Social Media </a:t>
            </a:r>
            <a:r>
              <a:rPr lang="en-US" sz="1050" dirty="0">
                <a:solidFill>
                  <a:srgbClr val="FFFFFF"/>
                </a:solidFill>
              </a:rPr>
              <a:t>Twitter, Facebook</a:t>
            </a:r>
          </a:p>
          <a:p>
            <a:endParaRPr lang="en-US" sz="900" dirty="0">
              <a:solidFill>
                <a:srgbClr val="FFFFFF"/>
              </a:solidFill>
            </a:endParaRPr>
          </a:p>
        </p:txBody>
      </p:sp>
      <p:pic>
        <p:nvPicPr>
          <p:cNvPr id="4" name="Picture 3">
            <a:extLst>
              <a:ext uri="{FF2B5EF4-FFF2-40B4-BE49-F238E27FC236}">
                <a16:creationId xmlns:a16="http://schemas.microsoft.com/office/drawing/2014/main" id="{C3B1B062-8FD2-4397-A97B-A8EA8F52114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08756" y="5310322"/>
            <a:ext cx="2013201" cy="731007"/>
          </a:xfrm>
          <a:prstGeom prst="rect">
            <a:avLst/>
          </a:prstGeom>
        </p:spPr>
      </p:pic>
    </p:spTree>
    <p:extLst>
      <p:ext uri="{BB962C8B-B14F-4D97-AF65-F5344CB8AC3E}">
        <p14:creationId xmlns:p14="http://schemas.microsoft.com/office/powerpoint/2010/main" val="50569163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B4768B-C3C6-462E-A275-7936C7EC0B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5885096" cy="3644589"/>
          </a:xfrm>
          <a:prstGeom prst="rect">
            <a:avLst/>
          </a:prstGeom>
        </p:spPr>
      </p:pic>
      <p:pic>
        <p:nvPicPr>
          <p:cNvPr id="5" name="Picture 4">
            <a:extLst>
              <a:ext uri="{FF2B5EF4-FFF2-40B4-BE49-F238E27FC236}">
                <a16:creationId xmlns:a16="http://schemas.microsoft.com/office/drawing/2014/main" id="{2D9D1250-7F73-4D64-A27C-80660066CE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3644599"/>
            <a:ext cx="7324705" cy="3213401"/>
          </a:xfrm>
          <a:prstGeom prst="rect">
            <a:avLst/>
          </a:prstGeom>
        </p:spPr>
      </p:pic>
      <p:sp>
        <p:nvSpPr>
          <p:cNvPr id="10" name="Freeform: Shape 9">
            <a:extLst>
              <a:ext uri="{FF2B5EF4-FFF2-40B4-BE49-F238E27FC236}">
                <a16:creationId xmlns:a16="http://schemas.microsoft.com/office/drawing/2014/main" id="{5BF914C0-F03B-49FE-8EA0-2C9034C88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295214"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6373DDF-5FED-4545-85BE-4BAC72C47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4095751"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1702F6-0063-446F-8C2B-55F4E9D54157}"/>
              </a:ext>
            </a:extLst>
          </p:cNvPr>
          <p:cNvSpPr>
            <a:spLocks noGrp="1"/>
          </p:cNvSpPr>
          <p:nvPr>
            <p:ph type="ctrTitle"/>
          </p:nvPr>
        </p:nvSpPr>
        <p:spPr>
          <a:xfrm>
            <a:off x="5558589" y="135130"/>
            <a:ext cx="6633411" cy="2040238"/>
          </a:xfrm>
        </p:spPr>
        <p:txBody>
          <a:bodyPr anchor="b">
            <a:normAutofit fontScale="90000"/>
          </a:bodyPr>
          <a:lstStyle/>
          <a:p>
            <a:pPr algn="l"/>
            <a:r>
              <a:rPr lang="en-US" sz="4600" dirty="0"/>
              <a:t>What is Long Term Library Digital Preservation Storage? </a:t>
            </a:r>
            <a:br>
              <a:rPr lang="en-US" sz="4600" dirty="0"/>
            </a:br>
            <a:endParaRPr lang="en-US" sz="4600" dirty="0"/>
          </a:p>
        </p:txBody>
      </p:sp>
      <p:sp>
        <p:nvSpPr>
          <p:cNvPr id="3" name="Subtitle 2">
            <a:extLst>
              <a:ext uri="{FF2B5EF4-FFF2-40B4-BE49-F238E27FC236}">
                <a16:creationId xmlns:a16="http://schemas.microsoft.com/office/drawing/2014/main" id="{52697F91-F669-4B7B-950D-399C99F7AAE5}"/>
              </a:ext>
            </a:extLst>
          </p:cNvPr>
          <p:cNvSpPr>
            <a:spLocks noGrp="1"/>
          </p:cNvSpPr>
          <p:nvPr>
            <p:ph type="subTitle" idx="1"/>
          </p:nvPr>
        </p:nvSpPr>
        <p:spPr>
          <a:xfrm>
            <a:off x="7139030" y="2175368"/>
            <a:ext cx="4613945" cy="3880447"/>
          </a:xfrm>
        </p:spPr>
        <p:txBody>
          <a:bodyPr anchor="t">
            <a:noAutofit/>
          </a:bodyPr>
          <a:lstStyle/>
          <a:p>
            <a:pPr marL="342900" indent="-342900" algn="l">
              <a:buFont typeface="Arial" panose="020B0604020202020204" pitchFamily="34" charset="0"/>
              <a:buChar char="•"/>
            </a:pPr>
            <a:r>
              <a:rPr lang="en-US" sz="1800" dirty="0"/>
              <a:t> Simply put, it is </a:t>
            </a:r>
            <a:r>
              <a:rPr lang="en-US" sz="1800" b="1" u="sng" dirty="0"/>
              <a:t>Very</a:t>
            </a:r>
            <a:r>
              <a:rPr lang="en-US" sz="1800" dirty="0"/>
              <a:t> long-term Digital Storage, 10 years or more.</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Libraries, Special Collections and University Archives collect print materials &amp; other media.  Increasingly, they  gather and collect digital information, media and data.</a:t>
            </a:r>
            <a:br>
              <a:rPr lang="en-US" sz="1800" dirty="0"/>
            </a:br>
            <a:endParaRPr lang="en-US" sz="1800" dirty="0"/>
          </a:p>
          <a:p>
            <a:pPr marL="342900" indent="-342900" algn="l">
              <a:buFont typeface="Arial" panose="020B0604020202020204" pitchFamily="34" charset="0"/>
              <a:buChar char="•"/>
            </a:pPr>
            <a:r>
              <a:rPr lang="en-US" sz="1800" dirty="0"/>
              <a:t>There are new millennia archival perspectives and digital storage standards in line with Research library standards </a:t>
            </a:r>
            <a:r>
              <a:rPr lang="en-US" sz="1600" dirty="0"/>
              <a:t>(ISO standards: </a:t>
            </a:r>
            <a:r>
              <a:rPr lang="en-US" sz="1600" b="1" dirty="0"/>
              <a:t>16363, 16919, 14721</a:t>
            </a:r>
            <a:r>
              <a:rPr lang="en-US" sz="1600" dirty="0"/>
              <a:t>)</a:t>
            </a:r>
            <a:br>
              <a:rPr lang="en-US" sz="1800" dirty="0"/>
            </a:br>
            <a:endParaRPr lang="en-US" sz="1800" dirty="0"/>
          </a:p>
        </p:txBody>
      </p:sp>
    </p:spTree>
    <p:extLst>
      <p:ext uri="{BB962C8B-B14F-4D97-AF65-F5344CB8AC3E}">
        <p14:creationId xmlns:p14="http://schemas.microsoft.com/office/powerpoint/2010/main" val="47190859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CEA2-7D6E-4AF7-ABC7-54FB1DED0664}"/>
              </a:ext>
            </a:extLst>
          </p:cNvPr>
          <p:cNvSpPr>
            <a:spLocks noGrp="1"/>
          </p:cNvSpPr>
          <p:nvPr>
            <p:ph type="title"/>
          </p:nvPr>
        </p:nvSpPr>
        <p:spPr>
          <a:xfrm>
            <a:off x="262468" y="803325"/>
            <a:ext cx="6239932" cy="1325563"/>
          </a:xfrm>
        </p:spPr>
        <p:txBody>
          <a:bodyPr>
            <a:normAutofit/>
          </a:bodyPr>
          <a:lstStyle/>
          <a:p>
            <a:pPr algn="ctr"/>
            <a:r>
              <a:rPr lang="en-US" dirty="0"/>
              <a:t>Web Archiving R&amp;D Phase </a:t>
            </a:r>
            <a:r>
              <a:rPr lang="en-US" sz="2000" dirty="0"/>
              <a:t>Platforms – Archive-IT, </a:t>
            </a:r>
            <a:r>
              <a:rPr lang="en-US" sz="2000" dirty="0" err="1"/>
              <a:t>WebRecorder</a:t>
            </a:r>
            <a:endParaRPr lang="en-US" sz="2000" dirty="0"/>
          </a:p>
        </p:txBody>
      </p:sp>
      <p:sp>
        <p:nvSpPr>
          <p:cNvPr id="3" name="Content Placeholder 2">
            <a:extLst>
              <a:ext uri="{FF2B5EF4-FFF2-40B4-BE49-F238E27FC236}">
                <a16:creationId xmlns:a16="http://schemas.microsoft.com/office/drawing/2014/main" id="{8263F066-0E57-46AC-80A5-3A63EC2AE0B7}"/>
              </a:ext>
            </a:extLst>
          </p:cNvPr>
          <p:cNvSpPr>
            <a:spLocks noGrp="1"/>
          </p:cNvSpPr>
          <p:nvPr>
            <p:ph idx="1"/>
          </p:nvPr>
        </p:nvSpPr>
        <p:spPr>
          <a:xfrm>
            <a:off x="762000" y="2279018"/>
            <a:ext cx="5314543" cy="3375920"/>
          </a:xfrm>
        </p:spPr>
        <p:txBody>
          <a:bodyPr anchor="t">
            <a:normAutofit/>
          </a:bodyPr>
          <a:lstStyle/>
          <a:p>
            <a:pPr marL="857250" lvl="0" indent="-381000" rtl="0">
              <a:spcBef>
                <a:spcPts val="1600"/>
              </a:spcBef>
              <a:spcAft>
                <a:spcPts val="0"/>
              </a:spcAft>
              <a:buSzPts val="2400"/>
              <a:buChar char="●"/>
            </a:pPr>
            <a:r>
              <a:rPr lang="en-US" sz="1700" dirty="0"/>
              <a:t>Launched in 2006</a:t>
            </a:r>
          </a:p>
          <a:p>
            <a:pPr marL="857250" lvl="0" indent="-381000" rtl="0">
              <a:spcBef>
                <a:spcPts val="0"/>
              </a:spcBef>
              <a:spcAft>
                <a:spcPts val="0"/>
              </a:spcAft>
              <a:buSzPts val="2400"/>
              <a:buChar char="●"/>
            </a:pPr>
            <a:r>
              <a:rPr lang="en-US" sz="1700" dirty="0"/>
              <a:t>Built by the Internet Archive (</a:t>
            </a:r>
            <a:r>
              <a:rPr lang="en-US" sz="1700" dirty="0" err="1"/>
              <a:t>Wayback</a:t>
            </a:r>
            <a:r>
              <a:rPr lang="en-US" sz="1700" dirty="0"/>
              <a:t> Machine)</a:t>
            </a:r>
          </a:p>
          <a:p>
            <a:pPr marL="857250" lvl="0" indent="-381000" rtl="0">
              <a:spcBef>
                <a:spcPts val="0"/>
              </a:spcBef>
              <a:spcAft>
                <a:spcPts val="0"/>
              </a:spcAft>
              <a:buSzPts val="2400"/>
              <a:buChar char="●"/>
            </a:pPr>
            <a:r>
              <a:rPr lang="en-US" sz="1700" dirty="0"/>
              <a:t>End-to-end hosted platform to create, store, and provide access to collections of web content</a:t>
            </a:r>
          </a:p>
          <a:p>
            <a:pPr marL="857250" indent="-381000">
              <a:spcBef>
                <a:spcPts val="0"/>
              </a:spcBef>
              <a:buSzPts val="2400"/>
              <a:buFont typeface="Arial" panose="020B0604020202020204" pitchFamily="34" charset="0"/>
              <a:buChar char="●"/>
            </a:pPr>
            <a:r>
              <a:rPr lang="en-US" sz="1700" dirty="0"/>
              <a:t>Most widely-used platform for universities, </a:t>
            </a:r>
            <a:r>
              <a:rPr lang="en-US" sz="1700" u="sng" dirty="0">
                <a:hlinkClick r:id="rId2"/>
              </a:rPr>
              <a:t>https://archive-it.org/blog/learn-more/</a:t>
            </a:r>
            <a:endParaRPr lang="en-US" sz="1700" dirty="0"/>
          </a:p>
          <a:p>
            <a:pPr marL="857250" lvl="0" indent="-381000" rtl="0">
              <a:spcBef>
                <a:spcPts val="1600"/>
              </a:spcBef>
              <a:spcAft>
                <a:spcPts val="0"/>
              </a:spcAft>
              <a:buSzPts val="2400"/>
              <a:buChar char="●"/>
            </a:pPr>
            <a:r>
              <a:rPr lang="en-US" sz="1700" dirty="0"/>
              <a:t>Pricing</a:t>
            </a:r>
          </a:p>
          <a:p>
            <a:pPr marL="1257300" lvl="1" indent="-381000" rtl="0">
              <a:spcBef>
                <a:spcPts val="0"/>
              </a:spcBef>
              <a:spcAft>
                <a:spcPts val="0"/>
              </a:spcAft>
              <a:buSzPts val="2400"/>
              <a:buChar char="○"/>
            </a:pPr>
            <a:r>
              <a:rPr lang="en-US" sz="1700" dirty="0"/>
              <a:t>Different pricing levels based on amount of data archived annually</a:t>
            </a:r>
          </a:p>
          <a:p>
            <a:pPr marL="1257300" lvl="1" indent="-381000" rtl="0">
              <a:spcBef>
                <a:spcPts val="0"/>
              </a:spcBef>
              <a:spcAft>
                <a:spcPts val="0"/>
              </a:spcAft>
              <a:buSzPts val="2400"/>
              <a:buChar char="○"/>
            </a:pPr>
            <a:r>
              <a:rPr lang="en-US" sz="1700" dirty="0"/>
              <a:t>TDL is investigating </a:t>
            </a:r>
            <a:r>
              <a:rPr lang="en-US" sz="1700" dirty="0" err="1"/>
              <a:t>consortial</a:t>
            </a:r>
            <a:r>
              <a:rPr lang="en-US" sz="1700" dirty="0"/>
              <a:t> discounts as well as other platforms (</a:t>
            </a:r>
            <a:r>
              <a:rPr lang="en-US" sz="1700" dirty="0" err="1"/>
              <a:t>WebRecorder</a:t>
            </a:r>
            <a:r>
              <a:rPr lang="en-US" sz="1700" dirty="0"/>
              <a:t>)</a:t>
            </a:r>
          </a:p>
          <a:p>
            <a:pPr marL="857250" lvl="0" indent="-381000" rtl="0">
              <a:spcBef>
                <a:spcPts val="0"/>
              </a:spcBef>
              <a:spcAft>
                <a:spcPts val="0"/>
              </a:spcAft>
              <a:buSzPts val="2400"/>
              <a:buChar char="●"/>
            </a:pPr>
            <a:endParaRPr lang="en-US" sz="1700" dirty="0"/>
          </a:p>
          <a:p>
            <a:endParaRPr lang="en-US" sz="17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oogle Shape;253;p39">
            <a:extLst>
              <a:ext uri="{FF2B5EF4-FFF2-40B4-BE49-F238E27FC236}">
                <a16:creationId xmlns:a16="http://schemas.microsoft.com/office/drawing/2014/main" id="{293AB917-90EA-4093-B351-7EDAC734910C}"/>
              </a:ext>
            </a:extLst>
          </p:cNvPr>
          <p:cNvPicPr preferRelativeResize="0"/>
          <p:nvPr/>
        </p:nvPicPr>
        <p:blipFill>
          <a:blip r:embed="rId3">
            <a:alphaModFix/>
          </a:blip>
          <a:stretch>
            <a:fillRect/>
          </a:stretch>
        </p:blipFill>
        <p:spPr>
          <a:xfrm>
            <a:off x="8302752" y="299751"/>
            <a:ext cx="3732838" cy="3480447"/>
          </a:xfrm>
          <a:prstGeom prst="rect">
            <a:avLst/>
          </a:prstGeom>
          <a:noFill/>
          <a:ln>
            <a:noFill/>
          </a:ln>
        </p:spPr>
      </p:pic>
      <p:pic>
        <p:nvPicPr>
          <p:cNvPr id="4" name="Picture 3">
            <a:extLst>
              <a:ext uri="{FF2B5EF4-FFF2-40B4-BE49-F238E27FC236}">
                <a16:creationId xmlns:a16="http://schemas.microsoft.com/office/drawing/2014/main" id="{C4524963-3552-4695-AA34-9CC76E699F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2180" y="4249994"/>
            <a:ext cx="1163028" cy="1163028"/>
          </a:xfrm>
          <a:prstGeom prst="rect">
            <a:avLst/>
          </a:prstGeom>
        </p:spPr>
      </p:pic>
      <p:sp>
        <p:nvSpPr>
          <p:cNvPr id="5" name="TextBox 4">
            <a:extLst>
              <a:ext uri="{FF2B5EF4-FFF2-40B4-BE49-F238E27FC236}">
                <a16:creationId xmlns:a16="http://schemas.microsoft.com/office/drawing/2014/main" id="{9E3206F6-AD20-4191-8A23-142BFA3DA449}"/>
              </a:ext>
            </a:extLst>
          </p:cNvPr>
          <p:cNvSpPr txBox="1"/>
          <p:nvPr/>
        </p:nvSpPr>
        <p:spPr>
          <a:xfrm>
            <a:off x="9990306" y="4831508"/>
            <a:ext cx="1485150" cy="369332"/>
          </a:xfrm>
          <a:prstGeom prst="rect">
            <a:avLst/>
          </a:prstGeom>
          <a:noFill/>
        </p:spPr>
        <p:txBody>
          <a:bodyPr wrap="none" rtlCol="0">
            <a:spAutoFit/>
          </a:bodyPr>
          <a:lstStyle/>
          <a:p>
            <a:r>
              <a:rPr lang="en-US" b="1" dirty="0" err="1">
                <a:solidFill>
                  <a:schemeClr val="bg1"/>
                </a:solidFill>
              </a:rPr>
              <a:t>WebRecorder</a:t>
            </a:r>
            <a:endParaRPr lang="en-US" b="1" dirty="0">
              <a:solidFill>
                <a:schemeClr val="bg1"/>
              </a:solidFill>
            </a:endParaRPr>
          </a:p>
        </p:txBody>
      </p:sp>
    </p:spTree>
    <p:extLst>
      <p:ext uri="{BB962C8B-B14F-4D97-AF65-F5344CB8AC3E}">
        <p14:creationId xmlns:p14="http://schemas.microsoft.com/office/powerpoint/2010/main" val="144692371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9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digital archiving">
            <a:extLst>
              <a:ext uri="{FF2B5EF4-FFF2-40B4-BE49-F238E27FC236}">
                <a16:creationId xmlns:a16="http://schemas.microsoft.com/office/drawing/2014/main" id="{9512A288-3E8F-4700-9E3D-9F276A32B0C1}"/>
              </a:ext>
            </a:extLst>
          </p:cNvPr>
          <p:cNvPicPr>
            <a:picLocks noChangeAspect="1" noChangeArrowheads="1"/>
          </p:cNvPicPr>
          <p:nvPr/>
        </p:nvPicPr>
        <p:blipFill rotWithShape="1">
          <a:blip r:embed="rId2" cstate="screen">
            <a:alphaModFix amt="35000"/>
            <a:extLst>
              <a:ext uri="{28A0092B-C50C-407E-A947-70E740481C1C}">
                <a14:useLocalDpi xmlns:a14="http://schemas.microsoft.com/office/drawing/2010/main"/>
              </a:ext>
            </a:extLst>
          </a:blip>
          <a:srcRect r="-1" b="-1"/>
          <a:stretch/>
        </p:blipFill>
        <p:spPr bwMode="auto">
          <a:xfrm>
            <a:off x="-17893" y="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5C9712-C049-4459-B47A-250DD952B4EA}"/>
              </a:ext>
            </a:extLst>
          </p:cNvPr>
          <p:cNvSpPr>
            <a:spLocks noGrp="1"/>
          </p:cNvSpPr>
          <p:nvPr>
            <p:ph type="title"/>
          </p:nvPr>
        </p:nvSpPr>
        <p:spPr>
          <a:xfrm>
            <a:off x="-35806" y="83368"/>
            <a:ext cx="4653371" cy="5334938"/>
          </a:xfrm>
        </p:spPr>
        <p:txBody>
          <a:bodyPr>
            <a:normAutofit/>
          </a:bodyPr>
          <a:lstStyle/>
          <a:p>
            <a:pPr algn="r"/>
            <a:r>
              <a:rPr lang="en-US" sz="6600" b="1" dirty="0">
                <a:solidFill>
                  <a:srgbClr val="FFFFFF"/>
                </a:solidFill>
              </a:rPr>
              <a:t>Conclusions</a:t>
            </a:r>
            <a:r>
              <a:rPr lang="en-US" sz="6600" dirty="0">
                <a:solidFill>
                  <a:srgbClr val="FFFFFF"/>
                </a:solidFill>
              </a:rPr>
              <a:t> </a:t>
            </a:r>
            <a:r>
              <a:rPr lang="en-US" sz="4000" dirty="0">
                <a:solidFill>
                  <a:srgbClr val="FFFFFF"/>
                </a:solidFill>
              </a:rPr>
              <a:t>and Deeper  Rationale </a:t>
            </a:r>
            <a:br>
              <a:rPr lang="en-US" sz="4000" dirty="0">
                <a:solidFill>
                  <a:srgbClr val="FFFFFF"/>
                </a:solidFill>
              </a:rPr>
            </a:br>
            <a:r>
              <a:rPr lang="en-US" sz="4000" dirty="0">
                <a:solidFill>
                  <a:srgbClr val="FFFFFF"/>
                </a:solidFill>
              </a:rPr>
              <a:t>For Long Term Digital Preservation</a:t>
            </a:r>
            <a:br>
              <a:rPr lang="en-US" sz="4000" dirty="0">
                <a:solidFill>
                  <a:srgbClr val="FFFFFF"/>
                </a:solidFill>
              </a:rPr>
            </a:br>
            <a:r>
              <a:rPr lang="en-US" sz="4000" dirty="0">
                <a:solidFill>
                  <a:srgbClr val="FFFFFF"/>
                </a:solidFill>
              </a:rPr>
              <a:t>Storage Infrastructure</a:t>
            </a:r>
          </a:p>
        </p:txBody>
      </p:sp>
      <p:cxnSp>
        <p:nvCxnSpPr>
          <p:cNvPr id="1033" name="Straight Connector 19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030" name="Content Placeholder 2">
            <a:extLst>
              <a:ext uri="{FF2B5EF4-FFF2-40B4-BE49-F238E27FC236}">
                <a16:creationId xmlns:a16="http://schemas.microsoft.com/office/drawing/2014/main" id="{4D8851A0-8143-4D82-AF49-F0ACE3F1B4D9}"/>
              </a:ext>
            </a:extLst>
          </p:cNvPr>
          <p:cNvGraphicFramePr>
            <a:graphicFrameLocks noGrp="1"/>
          </p:cNvGraphicFramePr>
          <p:nvPr>
            <p:ph idx="1"/>
            <p:extLst>
              <p:ext uri="{D42A27DB-BD31-4B8C-83A1-F6EECF244321}">
                <p14:modId xmlns:p14="http://schemas.microsoft.com/office/powerpoint/2010/main" val="308338515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15552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BE49F-54AE-4345-A775-C310D63D47DA}"/>
              </a:ext>
            </a:extLst>
          </p:cNvPr>
          <p:cNvSpPr>
            <a:spLocks noGrp="1"/>
          </p:cNvSpPr>
          <p:nvPr>
            <p:ph type="title"/>
          </p:nvPr>
        </p:nvSpPr>
        <p:spPr>
          <a:xfrm>
            <a:off x="699607" y="1996978"/>
            <a:ext cx="3201366" cy="3387497"/>
          </a:xfrm>
        </p:spPr>
        <p:txBody>
          <a:bodyPr anchor="b">
            <a:noAutofit/>
          </a:bodyPr>
          <a:lstStyle/>
          <a:p>
            <a:pPr algn="r"/>
            <a:r>
              <a:rPr lang="en-US" sz="4800" b="1" dirty="0">
                <a:solidFill>
                  <a:srgbClr val="FFFFFF"/>
                </a:solidFill>
              </a:rPr>
              <a:t>Long Term Digital Preservation </a:t>
            </a:r>
            <a:br>
              <a:rPr lang="en-US" sz="4800" b="1" dirty="0">
                <a:solidFill>
                  <a:srgbClr val="FFFFFF"/>
                </a:solidFill>
              </a:rPr>
            </a:br>
            <a:r>
              <a:rPr lang="en-US" sz="4800" b="1" dirty="0">
                <a:solidFill>
                  <a:srgbClr val="FFFFFF"/>
                </a:solidFill>
              </a:rPr>
              <a:t>Software and Storage Related Links</a:t>
            </a:r>
          </a:p>
        </p:txBody>
      </p:sp>
      <p:sp>
        <p:nvSpPr>
          <p:cNvPr id="3" name="Content Placeholder 2">
            <a:extLst>
              <a:ext uri="{FF2B5EF4-FFF2-40B4-BE49-F238E27FC236}">
                <a16:creationId xmlns:a16="http://schemas.microsoft.com/office/drawing/2014/main" id="{E88B6F2A-F37A-4AC5-9419-7AF420EFE9D1}"/>
              </a:ext>
            </a:extLst>
          </p:cNvPr>
          <p:cNvSpPr>
            <a:spLocks noGrp="1"/>
          </p:cNvSpPr>
          <p:nvPr>
            <p:ph idx="1"/>
          </p:nvPr>
        </p:nvSpPr>
        <p:spPr>
          <a:xfrm>
            <a:off x="4835711" y="917702"/>
            <a:ext cx="6555347" cy="5546047"/>
          </a:xfrm>
        </p:spPr>
        <p:txBody>
          <a:bodyPr anchor="ctr">
            <a:normAutofit/>
          </a:bodyPr>
          <a:lstStyle/>
          <a:p>
            <a:pPr marL="0" marR="0" indent="0">
              <a:spcBef>
                <a:spcPts val="0"/>
              </a:spcBef>
              <a:spcAft>
                <a:spcPts val="800"/>
              </a:spcAft>
              <a:buNone/>
            </a:pP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Archivematica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u="sng" dirty="0">
                <a:latin typeface="Calibri" panose="020F0502020204030204" pitchFamily="34" charset="0"/>
                <a:ea typeface="Calibri" panose="020F0502020204030204" pitchFamily="34" charset="0"/>
                <a:cs typeface="Times New Roman" panose="02020603050405020304" pitchFamily="18" charset="0"/>
              </a:rPr>
              <a:t>https://www.archivematica.org/en/</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Amazon Web Services Cloud Storage </a:t>
            </a:r>
            <a:r>
              <a:rPr lang="en-US" sz="2000" u="sng" dirty="0">
                <a:effectLst/>
                <a:latin typeface="Calibri" panose="020F0502020204030204" pitchFamily="34" charset="0"/>
                <a:ea typeface="Calibri" panose="020F0502020204030204" pitchFamily="34" charset="0"/>
                <a:cs typeface="Times New Roman" panose="02020603050405020304" pitchFamily="18" charset="0"/>
                <a:hlinkClick r:id="rId2"/>
              </a:rPr>
              <a:t>https://aws.amazon.com/products/storage/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Chronopolis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Digital Preservation Network. </a:t>
            </a:r>
            <a:r>
              <a:rPr lang="en-US" sz="2000" u="sng" dirty="0">
                <a:effectLst/>
                <a:latin typeface="Calibri" panose="020F0502020204030204" pitchFamily="34" charset="0"/>
                <a:ea typeface="Calibri" panose="020F0502020204030204" pitchFamily="34" charset="0"/>
                <a:cs typeface="Times New Roman" panose="02020603050405020304" pitchFamily="18" charset="0"/>
                <a:hlinkClick r:id="rId2"/>
              </a:rPr>
              <a:t>https://aws.amazon.com/products/storage/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Duracloud</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Digital Preservation </a:t>
            </a:r>
            <a:r>
              <a:rPr lang="en-US" sz="2000" u="sng" dirty="0">
                <a:effectLst/>
                <a:latin typeface="Calibri" panose="020F0502020204030204" pitchFamily="34" charset="0"/>
                <a:ea typeface="Calibri" panose="020F0502020204030204" pitchFamily="34" charset="0"/>
                <a:cs typeface="Times New Roman" panose="02020603050405020304" pitchFamily="18" charset="0"/>
                <a:hlinkClick r:id="rId3"/>
              </a:rPr>
              <a:t>https://duraspace.org/duracloud/</a:t>
            </a:r>
            <a:b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Microsoft Azure </a:t>
            </a:r>
            <a:r>
              <a:rPr lang="en-US" sz="2000" b="1" u="sng" dirty="0">
                <a:effectLst/>
                <a:latin typeface="Calibri" panose="020F0502020204030204" pitchFamily="34" charset="0"/>
                <a:ea typeface="Calibri" panose="020F0502020204030204" pitchFamily="34" charset="0"/>
                <a:cs typeface="Times New Roman" panose="02020603050405020304" pitchFamily="18" charset="0"/>
                <a:hlinkClick r:id="rId4"/>
              </a:rPr>
              <a:t>https://azure.microsoft.com/en-us/</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Preservica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hlinkClick r:id="rId5"/>
              </a:rPr>
              <a:t>https://preservica.com/</a:t>
            </a:r>
            <a:b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5"/>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Texas Digital Library Digital Preservation Services:  </a:t>
            </a:r>
            <a:r>
              <a:rPr lang="en-US" sz="2000" u="sng" dirty="0">
                <a:effectLst/>
                <a:latin typeface="Calibri" panose="020F0502020204030204" pitchFamily="34" charset="0"/>
                <a:ea typeface="Calibri" panose="020F0502020204030204" pitchFamily="34" charset="0"/>
                <a:cs typeface="Times New Roman" panose="02020603050405020304" pitchFamily="18" charset="0"/>
                <a:hlinkClick r:id="rId6"/>
              </a:rPr>
              <a:t>https://www.tdl.org/digital-preservation/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095388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8E1709-7FE8-4196-8C52-936CEDB9F75D}"/>
              </a:ext>
            </a:extLst>
          </p:cNvPr>
          <p:cNvSpPr>
            <a:spLocks noGrp="1"/>
          </p:cNvSpPr>
          <p:nvPr>
            <p:ph type="ctrTitle"/>
          </p:nvPr>
        </p:nvSpPr>
        <p:spPr>
          <a:xfrm>
            <a:off x="536448" y="737534"/>
            <a:ext cx="4991568" cy="3814826"/>
          </a:xfrm>
        </p:spPr>
        <p:txBody>
          <a:bodyPr vert="horz" lIns="91440" tIns="45720" rIns="91440" bIns="45720" rtlCol="0" anchor="b">
            <a:noAutofit/>
          </a:bodyPr>
          <a:lstStyle/>
          <a:p>
            <a:pPr algn="r"/>
            <a:r>
              <a:rPr lang="en-US" sz="4800" b="1" kern="1200" dirty="0">
                <a:solidFill>
                  <a:srgbClr val="FFFFFF"/>
                </a:solidFill>
                <a:effectLst/>
                <a:latin typeface="+mj-lt"/>
                <a:ea typeface="+mj-ea"/>
                <a:cs typeface="+mj-cs"/>
              </a:rPr>
              <a:t>Long Term Digital Preservation Standards, Resources, </a:t>
            </a:r>
            <a:br>
              <a:rPr lang="en-US" sz="4800" b="1" kern="1200" dirty="0">
                <a:solidFill>
                  <a:srgbClr val="FFFFFF"/>
                </a:solidFill>
                <a:effectLst/>
                <a:latin typeface="+mj-lt"/>
                <a:ea typeface="+mj-ea"/>
                <a:cs typeface="+mj-cs"/>
              </a:rPr>
            </a:br>
            <a:r>
              <a:rPr lang="en-US" sz="4800" b="1" kern="1200" dirty="0">
                <a:solidFill>
                  <a:srgbClr val="FFFFFF"/>
                </a:solidFill>
                <a:effectLst/>
                <a:latin typeface="+mj-lt"/>
                <a:ea typeface="+mj-ea"/>
                <a:cs typeface="+mj-cs"/>
              </a:rPr>
              <a:t>Articles and Presentations</a:t>
            </a:r>
            <a:endParaRPr lang="en-US" sz="48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118944C8-4542-4286-954D-0B253419A95A}"/>
              </a:ext>
            </a:extLst>
          </p:cNvPr>
          <p:cNvSpPr>
            <a:spLocks noGrp="1"/>
          </p:cNvSpPr>
          <p:nvPr>
            <p:ph type="subTitle" idx="1"/>
          </p:nvPr>
        </p:nvSpPr>
        <p:spPr>
          <a:xfrm>
            <a:off x="5718048" y="243841"/>
            <a:ext cx="6482094" cy="6614156"/>
          </a:xfrm>
        </p:spPr>
        <p:txBody>
          <a:bodyPr vert="horz" lIns="91440" tIns="45720" rIns="91440" bIns="45720" rtlCol="0" anchor="ctr">
            <a:normAutofit/>
          </a:bodyPr>
          <a:lstStyle/>
          <a:p>
            <a:pPr marR="0" algn="l">
              <a:spcBef>
                <a:spcPts val="0"/>
              </a:spcBef>
              <a:spcAft>
                <a:spcPts val="800"/>
              </a:spcAft>
            </a:pPr>
            <a:r>
              <a:rPr lang="en-US" sz="1400" b="1" dirty="0">
                <a:effectLst/>
              </a:rPr>
              <a:t>ISO Policies</a:t>
            </a:r>
            <a:r>
              <a:rPr lang="en-US" sz="1400" dirty="0">
                <a:effectLst/>
              </a:rPr>
              <a:t>. #16363 Audit and certification of trustworthy digital repositories. </a:t>
            </a:r>
            <a:r>
              <a:rPr lang="en-US" sz="1400" u="sng" dirty="0">
                <a:effectLst/>
                <a:hlinkClick r:id="rId2"/>
              </a:rPr>
              <a:t>https://www.iso.org/standard/56510.html</a:t>
            </a:r>
            <a:r>
              <a:rPr lang="en-US" sz="1400" dirty="0">
                <a:effectLst/>
              </a:rPr>
              <a:t> , #16919 Requirements for Trustworthy Digital Repositories. </a:t>
            </a:r>
            <a:r>
              <a:rPr lang="en-US" sz="1400" u="sng" dirty="0">
                <a:effectLst/>
                <a:hlinkClick r:id="rId3"/>
              </a:rPr>
              <a:t>https://www.iso.org/standard/57950.html</a:t>
            </a:r>
            <a:r>
              <a:rPr lang="en-US" sz="1400" dirty="0">
                <a:effectLst/>
              </a:rPr>
              <a:t> , #14721 Open archival information systems (OAIS).   </a:t>
            </a:r>
            <a:r>
              <a:rPr lang="en-US" sz="1400" u="sng" dirty="0">
                <a:effectLst/>
                <a:hlinkClick r:id="rId4"/>
              </a:rPr>
              <a:t>https://www.iso.org/standard/57284.html</a:t>
            </a:r>
            <a:r>
              <a:rPr lang="en-US" sz="1400" dirty="0">
                <a:effectLst/>
              </a:rPr>
              <a:t> </a:t>
            </a:r>
          </a:p>
          <a:p>
            <a:pPr algn="l"/>
            <a:r>
              <a:rPr lang="en-US" sz="1400" dirty="0">
                <a:effectLst/>
              </a:rPr>
              <a:t>Kenney, A and McGovern, N.  A Digital Decade: Where Have We Been and Where Are We Going in Digital Preservation? RLG </a:t>
            </a:r>
            <a:r>
              <a:rPr lang="en-US" sz="1400" dirty="0" err="1">
                <a:effectLst/>
              </a:rPr>
              <a:t>DigiNews</a:t>
            </a:r>
            <a:r>
              <a:rPr lang="en-US" sz="1400" dirty="0">
                <a:effectLst/>
              </a:rPr>
              <a:t> April 15, 2007.   </a:t>
            </a:r>
            <a:r>
              <a:rPr lang="en-US" sz="1400" u="sng" dirty="0">
                <a:effectLst/>
                <a:hlinkClick r:id="rId5"/>
              </a:rPr>
              <a:t>https://deepblue.lib.umich.edu/bitstream/handle/2027.42/60441/McGovern-Digital_Decade.html?sequence=4</a:t>
            </a:r>
            <a:r>
              <a:rPr lang="en-US" sz="1400" dirty="0">
                <a:effectLst/>
              </a:rPr>
              <a:t> </a:t>
            </a:r>
            <a:br>
              <a:rPr lang="en-US" sz="1400" dirty="0">
                <a:effectLst/>
              </a:rPr>
            </a:br>
            <a:br>
              <a:rPr lang="en-US" sz="1400" dirty="0">
                <a:effectLst/>
              </a:rPr>
            </a:br>
            <a:r>
              <a:rPr lang="en-US" sz="1400" b="1" dirty="0">
                <a:effectLst/>
              </a:rPr>
              <a:t>Library of Congress</a:t>
            </a:r>
            <a:r>
              <a:rPr lang="en-US" sz="1400" dirty="0">
                <a:effectLst/>
              </a:rPr>
              <a:t>.  Digital Preservation at the Library of Congress.  (Retrieved 2021)  </a:t>
            </a:r>
            <a:r>
              <a:rPr lang="en-US" sz="1400" u="sng" dirty="0">
                <a:effectLst/>
                <a:hlinkClick r:id="rId6"/>
              </a:rPr>
              <a:t>https://www.loc.gov/preservation/digital/</a:t>
            </a:r>
            <a:br>
              <a:rPr lang="en-US" sz="1400" u="none" strike="noStrike" dirty="0">
                <a:effectLst/>
                <a:hlinkClick r:id="rId6"/>
              </a:rPr>
            </a:br>
            <a:br>
              <a:rPr lang="en-US" sz="1400" u="none" strike="noStrike" dirty="0">
                <a:effectLst/>
                <a:hlinkClick r:id="rId6"/>
              </a:rPr>
            </a:br>
            <a:r>
              <a:rPr lang="en-US" sz="1400" b="1" dirty="0">
                <a:effectLst/>
              </a:rPr>
              <a:t>Texas State Digital Preservation Working Group</a:t>
            </a:r>
            <a:r>
              <a:rPr lang="en-US" sz="1400" dirty="0">
                <a:effectLst/>
              </a:rPr>
              <a:t>.  (Retrieved 2021) </a:t>
            </a:r>
            <a:r>
              <a:rPr lang="en-US" sz="1400" b="1" dirty="0">
                <a:effectLst/>
              </a:rPr>
              <a:t>Texas State University Libraries Digital Preservation Policy.  </a:t>
            </a:r>
            <a:r>
              <a:rPr lang="en-US" sz="1400" u="sng" dirty="0">
                <a:effectLst/>
                <a:hlinkClick r:id="rId7"/>
              </a:rPr>
              <a:t>https://www.thewittliffcollections.txstate.edu/research/visit/policies/dig-pres-policy.html</a:t>
            </a:r>
            <a:r>
              <a:rPr lang="en-US" sz="1400" dirty="0">
                <a:effectLst/>
              </a:rPr>
              <a:t> </a:t>
            </a:r>
          </a:p>
          <a:p>
            <a:pPr algn="l"/>
            <a:br>
              <a:rPr lang="en-US" sz="1400" dirty="0"/>
            </a:br>
            <a:r>
              <a:rPr lang="en-US" sz="1400" b="1" dirty="0"/>
              <a:t>Uzwyshyn, R. (2021).  Building Frameworks for Long Term Digital Preservation</a:t>
            </a:r>
            <a:r>
              <a:rPr lang="en-US" sz="1400" dirty="0"/>
              <a:t>.  </a:t>
            </a:r>
            <a:r>
              <a:rPr lang="en-US" sz="1400" b="1" dirty="0"/>
              <a:t>Computers in Libraries.  September, 2021. </a:t>
            </a:r>
            <a:r>
              <a:rPr lang="en-US" sz="1400" dirty="0"/>
              <a:t>Vol. 41, Number 7. pp. 4-8.  ISSN: 1041-7915</a:t>
            </a:r>
            <a:r>
              <a:rPr lang="en-US" sz="1400" b="1" dirty="0"/>
              <a:t>. </a:t>
            </a:r>
            <a:br>
              <a:rPr lang="en-US" sz="1400" dirty="0"/>
            </a:br>
            <a:r>
              <a:rPr lang="en-US" sz="1400" dirty="0">
                <a:hlinkClick r:id="rId8"/>
              </a:rPr>
              <a:t>https://www.infotoday.com/cilmag/sep21/Uzwyshyn--Building-Frameworks-for-Long-Term-Digital-Preservation.shtml</a:t>
            </a:r>
            <a:r>
              <a:rPr lang="en-US" sz="1400" dirty="0"/>
              <a:t> </a:t>
            </a:r>
            <a:br>
              <a:rPr lang="en-US" sz="1400" dirty="0">
                <a:effectLst/>
              </a:rPr>
            </a:br>
            <a:br>
              <a:rPr lang="en-US" sz="1400" dirty="0">
                <a:effectLst/>
              </a:rPr>
            </a:br>
            <a:r>
              <a:rPr lang="en-US" sz="1400" b="1" dirty="0">
                <a:effectLst/>
              </a:rPr>
              <a:t>Uzwyshyn, R. (2020</a:t>
            </a:r>
            <a:r>
              <a:rPr lang="en-US" sz="1400" dirty="0">
                <a:effectLst/>
              </a:rPr>
              <a:t>).  Digital Preservation Storage Infrastructures Model Proposal Presentation.  Texas State University.    DOI: </a:t>
            </a:r>
            <a:r>
              <a:rPr lang="en-US" sz="1400" u="sng" dirty="0">
                <a:effectLst/>
                <a:hlinkClick r:id="rId9"/>
              </a:rPr>
              <a:t>10.13140/RG.2.2.14102.09289</a:t>
            </a:r>
            <a:r>
              <a:rPr lang="en-US" sz="1400" dirty="0">
                <a:effectLst/>
              </a:rPr>
              <a:t>,   </a:t>
            </a:r>
            <a:r>
              <a:rPr lang="en-US" sz="1400" u="sng" dirty="0">
                <a:effectLst/>
                <a:hlinkClick r:id="rId10"/>
              </a:rPr>
              <a:t>https://www.researchgate.net/publication/339390854_Long_Term_Digital_Preservation_Storage_Infrastructures_for_Libraries_Archives_and_Research_Institutions?channel=doi&amp;linkId=5e4f04dd299bf1cdb9391aeb&amp;showFulltext=true</a:t>
            </a:r>
            <a:endParaRPr lang="en-US" sz="1400" dirty="0"/>
          </a:p>
        </p:txBody>
      </p:sp>
    </p:spTree>
    <p:extLst>
      <p:ext uri="{BB962C8B-B14F-4D97-AF65-F5344CB8AC3E}">
        <p14:creationId xmlns:p14="http://schemas.microsoft.com/office/powerpoint/2010/main" val="185422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AE632D-F120-4362-AEC4-78F30BE60363}"/>
              </a:ext>
            </a:extLst>
          </p:cNvPr>
          <p:cNvSpPr>
            <a:spLocks noGrp="1"/>
          </p:cNvSpPr>
          <p:nvPr>
            <p:ph type="title"/>
          </p:nvPr>
        </p:nvSpPr>
        <p:spPr>
          <a:xfrm>
            <a:off x="89426" y="309360"/>
            <a:ext cx="4348873" cy="3117038"/>
          </a:xfrm>
        </p:spPr>
        <p:txBody>
          <a:bodyPr anchor="ctr">
            <a:normAutofit/>
          </a:bodyPr>
          <a:lstStyle/>
          <a:p>
            <a:pPr algn="ctr"/>
            <a:r>
              <a:rPr lang="en-US" sz="6000" dirty="0"/>
              <a:t>Questions and Comments</a:t>
            </a:r>
          </a:p>
        </p:txBody>
      </p:sp>
      <p:sp>
        <p:nvSpPr>
          <p:cNvPr id="6" name="Subtitle 2">
            <a:extLst>
              <a:ext uri="{FF2B5EF4-FFF2-40B4-BE49-F238E27FC236}">
                <a16:creationId xmlns:a16="http://schemas.microsoft.com/office/drawing/2014/main" id="{5CAE3375-813E-4E22-BF7D-6767E39CCEF2}"/>
              </a:ext>
            </a:extLst>
          </p:cNvPr>
          <p:cNvSpPr txBox="1">
            <a:spLocks/>
          </p:cNvSpPr>
          <p:nvPr/>
        </p:nvSpPr>
        <p:spPr>
          <a:xfrm>
            <a:off x="9107114" y="5720408"/>
            <a:ext cx="3305120" cy="888603"/>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Ray Uzwyshyn, Ph.D. MLIS MBA</a:t>
            </a:r>
            <a:b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email: </a:t>
            </a:r>
            <a:r>
              <a:rPr lang="en-US" sz="1400" b="1" dirty="0">
                <a:solidFill>
                  <a:sysClr val="window" lastClr="FFFFFF"/>
                </a:solidFill>
                <a:latin typeface="Calibri" panose="020F0502020204030204"/>
                <a:hlinkClick r:id="rId2"/>
              </a:rPr>
              <a:t>R_U15@txstate.edu</a:t>
            </a:r>
            <a:br>
              <a:rPr lang="en-US" sz="1400" b="1" dirty="0">
                <a:solidFill>
                  <a:sysClr val="window" lastClr="FFFFFF"/>
                </a:solidFill>
                <a:latin typeface="Calibri" panose="020F0502020204030204"/>
              </a:rPr>
            </a:br>
            <a:r>
              <a:rPr lang="en-US" sz="1400" b="1" dirty="0">
                <a:solidFill>
                  <a:sysClr val="window" lastClr="FFFFFF"/>
                </a:solidFill>
                <a:latin typeface="Calibri" panose="020F0502020204030204"/>
                <a:hlinkClick r:id="rId3"/>
              </a:rPr>
              <a:t>http://rayuzwyshyn.net</a:t>
            </a:r>
            <a:r>
              <a:rPr lang="en-US" sz="1400" b="1" dirty="0">
                <a:solidFill>
                  <a:sysClr val="window" lastClr="FFFFFF"/>
                </a:solidFill>
                <a:latin typeface="Calibri" panose="020F0502020204030204"/>
              </a:rPr>
              <a:t>   </a:t>
            </a:r>
            <a:b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Director Collections and Digital Services</a:t>
            </a:r>
            <a:b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Texas State University Libraries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06128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BA69-DCCF-4D25-8161-2A68560EDC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268C8D-F656-4C84-9B43-88B6B34B761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2617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50AF7A-0972-4186-8EE8-9CD084AE0628}"/>
              </a:ext>
            </a:extLst>
          </p:cNvPr>
          <p:cNvSpPr>
            <a:spLocks noGrp="1"/>
          </p:cNvSpPr>
          <p:nvPr>
            <p:ph type="title"/>
          </p:nvPr>
        </p:nvSpPr>
        <p:spPr>
          <a:xfrm>
            <a:off x="104045" y="668902"/>
            <a:ext cx="4674871" cy="2760098"/>
          </a:xfrm>
        </p:spPr>
        <p:txBody>
          <a:bodyPr>
            <a:normAutofit fontScale="90000"/>
          </a:bodyPr>
          <a:lstStyle/>
          <a:p>
            <a:r>
              <a:rPr lang="en-US" dirty="0">
                <a:solidFill>
                  <a:srgbClr val="FFFFFF"/>
                </a:solidFill>
              </a:rPr>
              <a:t> </a:t>
            </a:r>
            <a:br>
              <a:rPr lang="en-US" dirty="0">
                <a:solidFill>
                  <a:srgbClr val="FFFFFF"/>
                </a:solidFill>
              </a:rPr>
            </a:br>
            <a:r>
              <a:rPr lang="en-US" dirty="0">
                <a:solidFill>
                  <a:srgbClr val="FFFFFF"/>
                </a:solidFill>
              </a:rPr>
              <a:t>Step 4 </a:t>
            </a:r>
            <a:br>
              <a:rPr lang="en-US" dirty="0">
                <a:solidFill>
                  <a:srgbClr val="FFFFFF"/>
                </a:solidFill>
              </a:rPr>
            </a:br>
            <a:r>
              <a:rPr lang="en-US" dirty="0">
                <a:solidFill>
                  <a:srgbClr val="FFFFFF"/>
                </a:solidFill>
              </a:rPr>
              <a:t>Digital Preservation </a:t>
            </a:r>
            <a:r>
              <a:rPr lang="en-US" sz="3600" b="1" dirty="0">
                <a:solidFill>
                  <a:srgbClr val="FFFFFF"/>
                </a:solidFill>
              </a:rPr>
              <a:t>Storage Recommendation</a:t>
            </a:r>
            <a:br>
              <a:rPr lang="en-US" b="1" dirty="0">
                <a:solidFill>
                  <a:srgbClr val="FFFFFF"/>
                </a:solidFill>
              </a:rPr>
            </a:br>
            <a:r>
              <a:rPr lang="en-US" sz="3600" b="1" dirty="0">
                <a:solidFill>
                  <a:srgbClr val="FFFFFF"/>
                </a:solidFill>
              </a:rPr>
              <a:t>Focus </a:t>
            </a:r>
            <a:endParaRPr lang="en-US" sz="3200" dirty="0">
              <a:solidFill>
                <a:srgbClr val="FFFFFF"/>
              </a:solidFill>
            </a:endParaRPr>
          </a:p>
        </p:txBody>
      </p:sp>
      <p:sp>
        <p:nvSpPr>
          <p:cNvPr id="3" name="Content Placeholder 2">
            <a:extLst>
              <a:ext uri="{FF2B5EF4-FFF2-40B4-BE49-F238E27FC236}">
                <a16:creationId xmlns:a16="http://schemas.microsoft.com/office/drawing/2014/main" id="{A2990554-7C4B-4EF4-9FFB-F3A471F80670}"/>
              </a:ext>
            </a:extLst>
          </p:cNvPr>
          <p:cNvSpPr>
            <a:spLocks noGrp="1"/>
          </p:cNvSpPr>
          <p:nvPr>
            <p:ph idx="1"/>
          </p:nvPr>
        </p:nvSpPr>
        <p:spPr>
          <a:xfrm>
            <a:off x="6090574" y="801865"/>
            <a:ext cx="5306084" cy="5589507"/>
          </a:xfrm>
        </p:spPr>
        <p:txBody>
          <a:bodyPr anchor="ctr">
            <a:normAutofit/>
          </a:bodyPr>
          <a:lstStyle/>
          <a:p>
            <a:r>
              <a:rPr lang="en-US" sz="2200" dirty="0">
                <a:solidFill>
                  <a:srgbClr val="000000"/>
                </a:solidFill>
              </a:rPr>
              <a:t>Investigation begins into various Historic, Library Centered, University and Commercial Storage Solutions</a:t>
            </a:r>
          </a:p>
          <a:p>
            <a:r>
              <a:rPr lang="en-US" sz="2200" dirty="0">
                <a:solidFill>
                  <a:srgbClr val="000000"/>
                </a:solidFill>
              </a:rPr>
              <a:t>DPWG Group gaining recognition, awareness  of permanent digital preservation storage needs, capabilities of libraries</a:t>
            </a:r>
          </a:p>
          <a:p>
            <a:r>
              <a:rPr lang="en-US" sz="2200" dirty="0">
                <a:solidFill>
                  <a:srgbClr val="000000"/>
                </a:solidFill>
              </a:rPr>
              <a:t>Resource possibilities maturing and widely available commercially and in the library space</a:t>
            </a:r>
          </a:p>
          <a:p>
            <a:r>
              <a:rPr lang="en-US" sz="2200" dirty="0">
                <a:solidFill>
                  <a:srgbClr val="000000"/>
                </a:solidFill>
              </a:rPr>
              <a:t>Possible solutions ranged from new to historical models to In-House and Outsourcing  possibilities</a:t>
            </a:r>
          </a:p>
          <a:p>
            <a:pPr marL="0" indent="0">
              <a:buNone/>
            </a:pPr>
            <a:endParaRPr lang="en-US" sz="2200" dirty="0">
              <a:solidFill>
                <a:srgbClr val="000000"/>
              </a:solidFill>
            </a:endParaRPr>
          </a:p>
          <a:p>
            <a:pPr marL="0" indent="0">
              <a:buNone/>
            </a:pPr>
            <a:endParaRPr lang="en-US" sz="2200" dirty="0">
              <a:solidFill>
                <a:srgbClr val="000000"/>
              </a:solidFill>
            </a:endParaRPr>
          </a:p>
        </p:txBody>
      </p:sp>
    </p:spTree>
    <p:extLst>
      <p:ext uri="{BB962C8B-B14F-4D97-AF65-F5344CB8AC3E}">
        <p14:creationId xmlns:p14="http://schemas.microsoft.com/office/powerpoint/2010/main" val="308575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D03526-FB78-4B6B-A61C-AA723037EFCD}"/>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a:solidFill>
                  <a:schemeClr val="bg1">
                    <a:lumMod val="95000"/>
                    <a:lumOff val="5000"/>
                  </a:schemeClr>
                </a:solidFill>
              </a:rPr>
              <a:t>Digital Preservation Storage Working Group </a:t>
            </a:r>
            <a:br>
              <a:rPr lang="en-US" sz="5400" b="1">
                <a:solidFill>
                  <a:schemeClr val="bg1">
                    <a:lumMod val="95000"/>
                    <a:lumOff val="5000"/>
                  </a:schemeClr>
                </a:solidFill>
              </a:rPr>
            </a:br>
            <a:r>
              <a:rPr lang="en-US" sz="5400" b="1">
                <a:solidFill>
                  <a:schemeClr val="bg1">
                    <a:lumMod val="95000"/>
                    <a:lumOff val="5000"/>
                  </a:schemeClr>
                </a:solidFill>
              </a:rPr>
              <a:t>Final Recommendation</a:t>
            </a:r>
            <a:br>
              <a:rPr lang="en-US" sz="5400">
                <a:solidFill>
                  <a:schemeClr val="bg1">
                    <a:lumMod val="95000"/>
                    <a:lumOff val="5000"/>
                  </a:schemeClr>
                </a:solidFill>
              </a:rPr>
            </a:br>
            <a:endParaRPr lang="en-US" sz="5400">
              <a:solidFill>
                <a:schemeClr val="bg1">
                  <a:lumMod val="95000"/>
                  <a:lumOff val="5000"/>
                </a:schemeClr>
              </a:solidFill>
            </a:endParaRPr>
          </a:p>
        </p:txBody>
      </p:sp>
      <p:pic>
        <p:nvPicPr>
          <p:cNvPr id="1026" name="Picture 2" descr="Image result for recommendation">
            <a:extLst>
              <a:ext uri="{FF2B5EF4-FFF2-40B4-BE49-F238E27FC236}">
                <a16:creationId xmlns:a16="http://schemas.microsoft.com/office/drawing/2014/main" id="{72A27A2E-7933-4B93-894F-97A1D1B8FB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6812" y="4392124"/>
            <a:ext cx="22383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2493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FC9F-9A89-4C0F-BA2E-1D835B5DA194}"/>
              </a:ext>
            </a:extLst>
          </p:cNvPr>
          <p:cNvSpPr>
            <a:spLocks noGrp="1"/>
          </p:cNvSpPr>
          <p:nvPr>
            <p:ph type="title"/>
          </p:nvPr>
        </p:nvSpPr>
        <p:spPr>
          <a:xfrm>
            <a:off x="838200" y="118187"/>
            <a:ext cx="10515600" cy="1325563"/>
          </a:xfrm>
        </p:spPr>
        <p:txBody>
          <a:bodyPr/>
          <a:lstStyle/>
          <a:p>
            <a:pPr algn="ctr"/>
            <a:r>
              <a:rPr lang="en-US" sz="4800" b="1" dirty="0"/>
              <a:t>Option 3: </a:t>
            </a:r>
            <a:r>
              <a:rPr lang="en-US" sz="4800" b="1" dirty="0" err="1"/>
              <a:t>Duracloud</a:t>
            </a:r>
            <a:r>
              <a:rPr lang="en-US" sz="4800" b="1" dirty="0"/>
              <a:t> through TDL</a:t>
            </a:r>
            <a:br>
              <a:rPr lang="en-US" dirty="0"/>
            </a:br>
            <a:r>
              <a:rPr lang="en-US" sz="3200" b="1" dirty="0"/>
              <a:t>Amazon S3 and Glacier Option</a:t>
            </a:r>
          </a:p>
        </p:txBody>
      </p:sp>
      <p:graphicFrame>
        <p:nvGraphicFramePr>
          <p:cNvPr id="4" name="Table 4">
            <a:extLst>
              <a:ext uri="{FF2B5EF4-FFF2-40B4-BE49-F238E27FC236}">
                <a16:creationId xmlns:a16="http://schemas.microsoft.com/office/drawing/2014/main" id="{05E4A816-2897-4AA8-A078-F8A4A056DF95}"/>
              </a:ext>
            </a:extLst>
          </p:cNvPr>
          <p:cNvGraphicFramePr>
            <a:graphicFrameLocks noGrp="1"/>
          </p:cNvGraphicFramePr>
          <p:nvPr>
            <p:extLst>
              <p:ext uri="{D42A27DB-BD31-4B8C-83A1-F6EECF244321}">
                <p14:modId xmlns:p14="http://schemas.microsoft.com/office/powerpoint/2010/main" val="2737833832"/>
              </p:ext>
            </p:extLst>
          </p:nvPr>
        </p:nvGraphicFramePr>
        <p:xfrm>
          <a:off x="475488" y="1690688"/>
          <a:ext cx="7984617" cy="5212388"/>
        </p:xfrm>
        <a:graphic>
          <a:graphicData uri="http://schemas.openxmlformats.org/drawingml/2006/table">
            <a:tbl>
              <a:tblPr firstRow="1" bandRow="1">
                <a:tableStyleId>{5C22544A-7EE6-4342-B048-85BDC9FD1C3A}</a:tableStyleId>
              </a:tblPr>
              <a:tblGrid>
                <a:gridCol w="3527810">
                  <a:extLst>
                    <a:ext uri="{9D8B030D-6E8A-4147-A177-3AD203B41FA5}">
                      <a16:colId xmlns:a16="http://schemas.microsoft.com/office/drawing/2014/main" val="3015168066"/>
                    </a:ext>
                  </a:extLst>
                </a:gridCol>
                <a:gridCol w="4456807">
                  <a:extLst>
                    <a:ext uri="{9D8B030D-6E8A-4147-A177-3AD203B41FA5}">
                      <a16:colId xmlns:a16="http://schemas.microsoft.com/office/drawing/2014/main" val="3802868344"/>
                    </a:ext>
                  </a:extLst>
                </a:gridCol>
              </a:tblGrid>
              <a:tr h="248354">
                <a:tc>
                  <a:txBody>
                    <a:bodyPr/>
                    <a:lstStyle/>
                    <a:p>
                      <a:r>
                        <a:rPr lang="en-US" dirty="0"/>
                        <a:t>Benefits</a:t>
                      </a:r>
                    </a:p>
                  </a:txBody>
                  <a:tcPr/>
                </a:tc>
                <a:tc>
                  <a:txBody>
                    <a:bodyPr/>
                    <a:lstStyle/>
                    <a:p>
                      <a:r>
                        <a:rPr lang="en-US" dirty="0"/>
                        <a:t>Considerations</a:t>
                      </a:r>
                    </a:p>
                  </a:txBody>
                  <a:tcPr/>
                </a:tc>
                <a:extLst>
                  <a:ext uri="{0D108BD9-81ED-4DB2-BD59-A6C34878D82A}">
                    <a16:rowId xmlns:a16="http://schemas.microsoft.com/office/drawing/2014/main" val="1159348215"/>
                  </a:ext>
                </a:extLst>
              </a:tr>
              <a:tr h="887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Amazon S3 suitable for streaming, dynamic access.  </a:t>
                      </a:r>
                      <a:br>
                        <a:rPr lang="en-US" sz="1600" dirty="0"/>
                      </a:br>
                      <a:r>
                        <a:rPr lang="en-US" sz="1600" dirty="0"/>
                        <a:t>Amazon Glacier suitable for long-term dark archive needs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Commercial: not tailored to cultural heritage institutions. Does not meet requirements for geographic, administrative and technological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txBody>
                  <a:tcPr/>
                </a:tc>
                <a:extLst>
                  <a:ext uri="{0D108BD9-81ED-4DB2-BD59-A6C34878D82A}">
                    <a16:rowId xmlns:a16="http://schemas.microsoft.com/office/drawing/2014/main" val="2700211548"/>
                  </a:ext>
                </a:extLst>
              </a:tr>
              <a:tr h="7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Amazon Glacier and Amazon S3 are both part and options within the </a:t>
                      </a:r>
                      <a:r>
                        <a:rPr lang="en-US" sz="1600" dirty="0" err="1"/>
                        <a:t>Duracloud</a:t>
                      </a:r>
                      <a:r>
                        <a:rPr lang="en-US" sz="1600" dirty="0"/>
                        <a:t> Suite if we ever chose to use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File fixity and data integrity is a black box (process hidden from owners)</a:t>
                      </a:r>
                    </a:p>
                  </a:txBody>
                  <a:tcPr/>
                </a:tc>
                <a:extLst>
                  <a:ext uri="{0D108BD9-81ED-4DB2-BD59-A6C34878D82A}">
                    <a16:rowId xmlns:a16="http://schemas.microsoft.com/office/drawing/2014/main" val="701336877"/>
                  </a:ext>
                </a:extLst>
              </a:tr>
              <a:tr h="1402388">
                <a:tc>
                  <a:txBody>
                    <a:bodyPr/>
                    <a:lstStyle/>
                    <a:p>
                      <a:r>
                        <a:rPr lang="en-US" sz="1600" dirty="0"/>
                        <a:t>TDL and </a:t>
                      </a:r>
                      <a:r>
                        <a:rPr lang="en-US" sz="1600" dirty="0" err="1"/>
                        <a:t>Duracloud</a:t>
                      </a:r>
                      <a:r>
                        <a:rPr lang="en-US" sz="1600" dirty="0"/>
                        <a:t> both  possess established community of library best practices.</a:t>
                      </a:r>
                    </a:p>
                  </a:txBody>
                  <a:tcPr/>
                </a:tc>
                <a:tc>
                  <a:txBody>
                    <a:bodyPr/>
                    <a:lstStyle/>
                    <a:p>
                      <a:r>
                        <a:rPr lang="en-US" sz="1600" dirty="0"/>
                        <a:t>Subscription cost</a:t>
                      </a:r>
                    </a:p>
                    <a:p>
                      <a:pPr lvl="1"/>
                      <a:r>
                        <a:rPr lang="en-US" sz="1600" dirty="0"/>
                        <a:t>$2500 annual fee includes 2TB/year</a:t>
                      </a:r>
                    </a:p>
                    <a:p>
                      <a:pPr lvl="1"/>
                      <a:r>
                        <a:rPr lang="en-US" sz="1600" dirty="0"/>
                        <a:t>$1000 initial setup </a:t>
                      </a:r>
                      <a:r>
                        <a:rPr lang="en-US" sz="1600" i="1" dirty="0"/>
                        <a:t>(1st year only)</a:t>
                      </a:r>
                    </a:p>
                    <a:p>
                      <a:pPr lvl="1"/>
                      <a:r>
                        <a:rPr lang="en-US" sz="1600" dirty="0"/>
                        <a:t>S3 $265/year per additional TB</a:t>
                      </a:r>
                    </a:p>
                    <a:p>
                      <a:pPr lvl="1"/>
                      <a:r>
                        <a:rPr lang="en-US" sz="1600" dirty="0"/>
                        <a:t>Glacier $50 / year per additional TB</a:t>
                      </a:r>
                    </a:p>
                  </a:txBody>
                  <a:tcPr/>
                </a:tc>
                <a:extLst>
                  <a:ext uri="{0D108BD9-81ED-4DB2-BD59-A6C34878D82A}">
                    <a16:rowId xmlns:a16="http://schemas.microsoft.com/office/drawing/2014/main" val="210219708"/>
                  </a:ext>
                </a:extLst>
              </a:tr>
              <a:tr h="348287">
                <a:tc>
                  <a:txBody>
                    <a:bodyPr/>
                    <a:lstStyle/>
                    <a:p>
                      <a:endParaRPr lang="en-US" dirty="0"/>
                    </a:p>
                  </a:txBody>
                  <a:tcPr/>
                </a:tc>
                <a:tc>
                  <a:txBody>
                    <a:bodyPr/>
                    <a:lstStyle/>
                    <a:p>
                      <a:r>
                        <a:rPr lang="en-US" sz="1600" dirty="0"/>
                        <a:t>HR/Time Investment for Initial Technological Integration</a:t>
                      </a:r>
                    </a:p>
                  </a:txBody>
                  <a:tcPr/>
                </a:tc>
                <a:extLst>
                  <a:ext uri="{0D108BD9-81ED-4DB2-BD59-A6C34878D82A}">
                    <a16:rowId xmlns:a16="http://schemas.microsoft.com/office/drawing/2014/main" val="870727309"/>
                  </a:ext>
                </a:extLst>
              </a:tr>
            </a:tbl>
          </a:graphicData>
        </a:graphic>
      </p:graphicFrame>
      <p:pic>
        <p:nvPicPr>
          <p:cNvPr id="3074" name="Picture 2" descr="Image result for amazon s3">
            <a:extLst>
              <a:ext uri="{FF2B5EF4-FFF2-40B4-BE49-F238E27FC236}">
                <a16:creationId xmlns:a16="http://schemas.microsoft.com/office/drawing/2014/main" id="{DD6EF979-5C4F-4A45-92F3-15D67F899B6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68537" y="177926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57DC50C-1D17-48F2-AFC8-D31C5723EE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70752" y="4156720"/>
            <a:ext cx="26860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880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2D58-3D61-4475-946D-AC623E25BA6E}"/>
              </a:ext>
            </a:extLst>
          </p:cNvPr>
          <p:cNvSpPr>
            <a:spLocks noGrp="1"/>
          </p:cNvSpPr>
          <p:nvPr>
            <p:ph type="title"/>
          </p:nvPr>
        </p:nvSpPr>
        <p:spPr>
          <a:xfrm>
            <a:off x="109501" y="356948"/>
            <a:ext cx="6969888" cy="1325563"/>
          </a:xfrm>
        </p:spPr>
        <p:txBody>
          <a:bodyPr>
            <a:noAutofit/>
          </a:bodyPr>
          <a:lstStyle/>
          <a:p>
            <a:pPr algn="ctr"/>
            <a:r>
              <a:rPr lang="en-US" b="1" dirty="0"/>
              <a:t>Option 3:</a:t>
            </a:r>
            <a:br>
              <a:rPr lang="en-US" b="1" dirty="0"/>
            </a:br>
            <a:r>
              <a:rPr lang="en-US" b="1" dirty="0" err="1"/>
              <a:t>Duracloud</a:t>
            </a:r>
            <a:r>
              <a:rPr lang="en-US" b="1" dirty="0"/>
              <a:t> Component</a:t>
            </a:r>
          </a:p>
        </p:txBody>
      </p:sp>
      <p:sp>
        <p:nvSpPr>
          <p:cNvPr id="3" name="Content Placeholder 2">
            <a:extLst>
              <a:ext uri="{FF2B5EF4-FFF2-40B4-BE49-F238E27FC236}">
                <a16:creationId xmlns:a16="http://schemas.microsoft.com/office/drawing/2014/main" id="{6E5A1533-7C92-44B1-BEDD-87BB51131643}"/>
              </a:ext>
            </a:extLst>
          </p:cNvPr>
          <p:cNvSpPr>
            <a:spLocks noGrp="1"/>
          </p:cNvSpPr>
          <p:nvPr>
            <p:ph idx="1"/>
          </p:nvPr>
        </p:nvSpPr>
        <p:spPr>
          <a:xfrm>
            <a:off x="438912" y="2279018"/>
            <a:ext cx="6047412" cy="4036438"/>
          </a:xfrm>
        </p:spPr>
        <p:txBody>
          <a:bodyPr anchor="t">
            <a:normAutofit/>
          </a:bodyPr>
          <a:lstStyle/>
          <a:p>
            <a:r>
              <a:rPr lang="en-US" sz="1800" b="1" dirty="0" err="1"/>
              <a:t>Duracloud</a:t>
            </a:r>
            <a:r>
              <a:rPr lang="en-US" sz="1800" dirty="0"/>
              <a:t> is a hosted middleware service from </a:t>
            </a:r>
            <a:r>
              <a:rPr lang="en-US" sz="1800" dirty="0" err="1"/>
              <a:t>DuraSpace</a:t>
            </a:r>
            <a:r>
              <a:rPr lang="en-US" sz="1800" dirty="0"/>
              <a:t> that lets organizations control where and how digital content is preserved.</a:t>
            </a:r>
            <a:br>
              <a:rPr lang="en-US" sz="1800" dirty="0"/>
            </a:br>
            <a:r>
              <a:rPr lang="en-US" sz="1800" dirty="0"/>
              <a:t> </a:t>
            </a:r>
          </a:p>
          <a:p>
            <a:r>
              <a:rPr lang="en-US" sz="1800" dirty="0"/>
              <a:t>The parent organization </a:t>
            </a:r>
            <a:r>
              <a:rPr lang="en-US" sz="1800" b="1" dirty="0" err="1"/>
              <a:t>Duraspace</a:t>
            </a:r>
            <a:r>
              <a:rPr lang="en-US" sz="1800" dirty="0"/>
              <a:t> is a non-profit organization providing academic library leadership for open source technologies focused upon durable, persistent access to digital data.  (i.e. Fedora, </a:t>
            </a:r>
            <a:r>
              <a:rPr lang="en-US" sz="1800" dirty="0" err="1"/>
              <a:t>Dspace</a:t>
            </a:r>
            <a:r>
              <a:rPr lang="en-US" sz="1800" dirty="0"/>
              <a:t>). </a:t>
            </a:r>
          </a:p>
          <a:p>
            <a:pPr marL="0" indent="0">
              <a:buNone/>
            </a:pPr>
            <a:endParaRPr lang="en-US" sz="1800" dirty="0"/>
          </a:p>
          <a:p>
            <a:r>
              <a:rPr lang="en-US" sz="1800" dirty="0"/>
              <a:t>Currently, </a:t>
            </a:r>
            <a:r>
              <a:rPr lang="en-US" sz="1800" dirty="0" err="1"/>
              <a:t>Duraspace</a:t>
            </a:r>
            <a:r>
              <a:rPr lang="en-US" sz="1800" dirty="0"/>
              <a:t> is part of </a:t>
            </a:r>
            <a:r>
              <a:rPr lang="en-US" sz="1800" b="1" dirty="0" err="1"/>
              <a:t>Lyrasis</a:t>
            </a:r>
            <a:r>
              <a:rPr lang="en-US" sz="1800" dirty="0"/>
              <a:t>, a longstanding library related organization supporting libraries and technology initiatives</a:t>
            </a:r>
          </a:p>
        </p:txBody>
      </p:sp>
      <p:sp>
        <p:nvSpPr>
          <p:cNvPr id="75" name="Freeform: Shape 7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Image result for duracloud">
            <a:extLst>
              <a:ext uri="{FF2B5EF4-FFF2-40B4-BE49-F238E27FC236}">
                <a16:creationId xmlns:a16="http://schemas.microsoft.com/office/drawing/2014/main" id="{EEE76E5D-D297-4DCB-A8D3-D07E8F8BD743}"/>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408637" y="682906"/>
            <a:ext cx="4686907" cy="35151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lyrasis">
            <a:extLst>
              <a:ext uri="{FF2B5EF4-FFF2-40B4-BE49-F238E27FC236}">
                <a16:creationId xmlns:a16="http://schemas.microsoft.com/office/drawing/2014/main" id="{CE7D7425-9C0D-46F3-9B4E-4CBDB0594540}"/>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9078068" y="3667026"/>
            <a:ext cx="1744900" cy="17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905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5538-B030-4F32-8B80-F1A5937CC1CA}"/>
              </a:ext>
            </a:extLst>
          </p:cNvPr>
          <p:cNvSpPr>
            <a:spLocks noGrp="1"/>
          </p:cNvSpPr>
          <p:nvPr>
            <p:ph type="title"/>
          </p:nvPr>
        </p:nvSpPr>
        <p:spPr>
          <a:xfrm>
            <a:off x="0" y="289671"/>
            <a:ext cx="6933224" cy="1325563"/>
          </a:xfrm>
        </p:spPr>
        <p:txBody>
          <a:bodyPr>
            <a:noAutofit/>
          </a:bodyPr>
          <a:lstStyle/>
          <a:p>
            <a:pPr algn="ctr"/>
            <a:r>
              <a:rPr lang="en-US" sz="3200" dirty="0"/>
              <a:t>Digital Preservation in Libraries </a:t>
            </a:r>
            <a:br>
              <a:rPr lang="en-US" sz="3200" dirty="0"/>
            </a:br>
            <a:r>
              <a:rPr lang="en-US" sz="3200" dirty="0"/>
              <a:t>follows a Unique </a:t>
            </a:r>
            <a:r>
              <a:rPr lang="en-US" sz="3200" b="1" dirty="0"/>
              <a:t>3-Legged Stool</a:t>
            </a:r>
            <a:br>
              <a:rPr lang="en-US" sz="3200" b="1" dirty="0"/>
            </a:br>
            <a:r>
              <a:rPr lang="en-US" sz="3200" dirty="0"/>
              <a:t>Library Model</a:t>
            </a:r>
          </a:p>
        </p:txBody>
      </p:sp>
      <p:sp>
        <p:nvSpPr>
          <p:cNvPr id="3" name="Content Placeholder 2">
            <a:extLst>
              <a:ext uri="{FF2B5EF4-FFF2-40B4-BE49-F238E27FC236}">
                <a16:creationId xmlns:a16="http://schemas.microsoft.com/office/drawing/2014/main" id="{99AD1A12-1510-41F3-B63F-3FDD473B88BD}"/>
              </a:ext>
            </a:extLst>
          </p:cNvPr>
          <p:cNvSpPr>
            <a:spLocks noGrp="1"/>
          </p:cNvSpPr>
          <p:nvPr>
            <p:ph idx="1"/>
          </p:nvPr>
        </p:nvSpPr>
        <p:spPr>
          <a:xfrm>
            <a:off x="634118" y="1947126"/>
            <a:ext cx="5461881" cy="3707812"/>
          </a:xfrm>
        </p:spPr>
        <p:txBody>
          <a:bodyPr anchor="t">
            <a:normAutofit fontScale="92500" lnSpcReduction="10000"/>
          </a:bodyPr>
          <a:lstStyle/>
          <a:p>
            <a:endParaRPr lang="en-US" sz="1800" dirty="0"/>
          </a:p>
          <a:p>
            <a:pPr marL="0" indent="0">
              <a:buNone/>
            </a:pPr>
            <a:r>
              <a:rPr lang="en-US" sz="1800" b="1" dirty="0"/>
              <a:t>Organization</a:t>
            </a:r>
            <a:br>
              <a:rPr lang="en-US" sz="1800" b="1" dirty="0"/>
            </a:br>
            <a:br>
              <a:rPr lang="en-US" sz="1800" b="1" dirty="0"/>
            </a:br>
            <a:r>
              <a:rPr lang="en-US" sz="1800" dirty="0"/>
              <a:t>Leverages existing human and </a:t>
            </a:r>
            <a:r>
              <a:rPr lang="en-US" sz="1800" dirty="0" err="1"/>
              <a:t>consortial</a:t>
            </a:r>
            <a:r>
              <a:rPr lang="en-US" sz="1800" dirty="0"/>
              <a:t> resources in libraries to build on archival/stewardship expertise</a:t>
            </a:r>
          </a:p>
          <a:p>
            <a:pPr marL="0" indent="0">
              <a:buNone/>
            </a:pPr>
            <a:br>
              <a:rPr lang="en-US" sz="1800" b="1" dirty="0"/>
            </a:br>
            <a:r>
              <a:rPr lang="en-US" sz="1800" b="1" dirty="0"/>
              <a:t>Technology</a:t>
            </a:r>
            <a:br>
              <a:rPr lang="en-US" sz="1800" b="1" dirty="0"/>
            </a:br>
            <a:br>
              <a:rPr lang="en-US" sz="1800" b="1" dirty="0"/>
            </a:br>
            <a:r>
              <a:rPr lang="en-US" sz="1800" dirty="0"/>
              <a:t>Synthesizes Technological Capabilities to meld with Traditional Library Archival/Collection Preservation Models</a:t>
            </a:r>
          </a:p>
          <a:p>
            <a:pPr marL="0" indent="0">
              <a:buNone/>
            </a:pPr>
            <a:br>
              <a:rPr lang="en-US" sz="1800" b="1" dirty="0"/>
            </a:br>
            <a:r>
              <a:rPr lang="en-US" sz="1800" b="1" dirty="0"/>
              <a:t>Resources</a:t>
            </a:r>
            <a:br>
              <a:rPr lang="en-US" sz="1800" b="1" dirty="0"/>
            </a:br>
            <a:br>
              <a:rPr lang="en-US" sz="1800" b="1" dirty="0"/>
            </a:br>
            <a:r>
              <a:rPr lang="en-US" sz="1800" dirty="0"/>
              <a:t>Utilizes Library, IT, Network and Human Resources. </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technology, organization, and resources are the three legs of digital preservation">
            <a:extLst>
              <a:ext uri="{FF2B5EF4-FFF2-40B4-BE49-F238E27FC236}">
                <a16:creationId xmlns:a16="http://schemas.microsoft.com/office/drawing/2014/main" id="{5F73E536-F6FD-456C-BE44-8EE53AA541DA}"/>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574616" y="829865"/>
            <a:ext cx="4319876" cy="30584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A6DC82-839C-4B6E-AA61-4FD469C1D186}"/>
              </a:ext>
            </a:extLst>
          </p:cNvPr>
          <p:cNvSpPr txBox="1"/>
          <p:nvPr/>
        </p:nvSpPr>
        <p:spPr>
          <a:xfrm>
            <a:off x="8899627" y="4875390"/>
            <a:ext cx="2530373" cy="276999"/>
          </a:xfrm>
          <a:prstGeom prst="rect">
            <a:avLst/>
          </a:prstGeom>
          <a:noFill/>
        </p:spPr>
        <p:txBody>
          <a:bodyPr wrap="none" rtlCol="0">
            <a:spAutoFit/>
          </a:bodyPr>
          <a:lstStyle/>
          <a:p>
            <a:r>
              <a:rPr lang="en-US" sz="1200" dirty="0">
                <a:solidFill>
                  <a:schemeClr val="bg1"/>
                </a:solidFill>
                <a:hlinkClick r:id="rId4"/>
              </a:rPr>
              <a:t>Anne Kenney/Nancy McGovern, 2007</a:t>
            </a:r>
            <a:endParaRPr lang="en-US" sz="1200" dirty="0">
              <a:solidFill>
                <a:schemeClr val="bg1"/>
              </a:solidFill>
            </a:endParaRPr>
          </a:p>
        </p:txBody>
      </p:sp>
    </p:spTree>
    <p:extLst>
      <p:ext uri="{BB962C8B-B14F-4D97-AF65-F5344CB8AC3E}">
        <p14:creationId xmlns:p14="http://schemas.microsoft.com/office/powerpoint/2010/main" val="310170584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2D58-3D61-4475-946D-AC623E25BA6E}"/>
              </a:ext>
            </a:extLst>
          </p:cNvPr>
          <p:cNvSpPr>
            <a:spLocks noGrp="1"/>
          </p:cNvSpPr>
          <p:nvPr>
            <p:ph type="title"/>
          </p:nvPr>
        </p:nvSpPr>
        <p:spPr>
          <a:xfrm>
            <a:off x="468774" y="356948"/>
            <a:ext cx="6900440" cy="1325563"/>
          </a:xfrm>
        </p:spPr>
        <p:txBody>
          <a:bodyPr vert="horz" lIns="91440" tIns="45720" rIns="91440" bIns="45720" rtlCol="0" anchor="ctr">
            <a:noAutofit/>
          </a:bodyPr>
          <a:lstStyle/>
          <a:p>
            <a:r>
              <a:rPr lang="en-US" sz="3600" b="1" dirty="0"/>
              <a:t>Option 3: </a:t>
            </a:r>
            <a:r>
              <a:rPr lang="en-US" sz="3600" b="1" dirty="0" err="1"/>
              <a:t>Duracloud</a:t>
            </a:r>
            <a:r>
              <a:rPr lang="en-US" sz="3600" b="1" dirty="0"/>
              <a:t> Through the Texas Digital Library (TDL)</a:t>
            </a:r>
          </a:p>
        </p:txBody>
      </p:sp>
      <p:sp>
        <p:nvSpPr>
          <p:cNvPr id="5" name="TextBox 4">
            <a:extLst>
              <a:ext uri="{FF2B5EF4-FFF2-40B4-BE49-F238E27FC236}">
                <a16:creationId xmlns:a16="http://schemas.microsoft.com/office/drawing/2014/main" id="{E3282564-4343-4A71-82A5-E070D2069A08}"/>
              </a:ext>
            </a:extLst>
          </p:cNvPr>
          <p:cNvSpPr txBox="1"/>
          <p:nvPr/>
        </p:nvSpPr>
        <p:spPr>
          <a:xfrm>
            <a:off x="762000" y="2279018"/>
            <a:ext cx="5314543" cy="337592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err="1"/>
              <a:t>Duracloud</a:t>
            </a:r>
            <a:r>
              <a:rPr lang="en-US" dirty="0"/>
              <a:t> would be administered through our TDL membership with these </a:t>
            </a:r>
            <a:r>
              <a:rPr lang="en-US" dirty="0" err="1"/>
              <a:t>consortial</a:t>
            </a:r>
            <a:r>
              <a:rPr lang="en-US" dirty="0"/>
              <a:t> relationships, advantages (</a:t>
            </a:r>
            <a:r>
              <a:rPr lang="en-US" dirty="0" err="1"/>
              <a:t>usergroups</a:t>
            </a:r>
            <a:r>
              <a:rPr lang="en-US" dirty="0"/>
              <a:t>, networks etc.) and constraints</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The Texas Digital Library is a </a:t>
            </a:r>
            <a:r>
              <a:rPr lang="en-US" dirty="0" err="1"/>
              <a:t>Consortial</a:t>
            </a:r>
            <a:r>
              <a:rPr lang="en-US" dirty="0"/>
              <a:t> Organization consisting of 22 Texas University Library Organizations</a:t>
            </a:r>
            <a:br>
              <a:rPr lang="en-US" dirty="0"/>
            </a:br>
            <a:endParaRPr lang="en-US" dirty="0"/>
          </a:p>
          <a:p>
            <a:pPr indent="-228600">
              <a:lnSpc>
                <a:spcPct val="90000"/>
              </a:lnSpc>
              <a:spcAft>
                <a:spcPts val="600"/>
              </a:spcAft>
              <a:buFont typeface="Arial" panose="020B0604020202020204" pitchFamily="34" charset="0"/>
              <a:buChar char="•"/>
            </a:pPr>
            <a:r>
              <a:rPr lang="en-US" dirty="0"/>
              <a:t>Focused on enabling Texas Libraries Digital Infrastructure and new digital technology Projects.</a:t>
            </a:r>
            <a:br>
              <a:rPr lang="en-US" dirty="0"/>
            </a:br>
            <a:endParaRPr lang="en-US" dirty="0"/>
          </a:p>
        </p:txBody>
      </p:sp>
      <p:sp>
        <p:nvSpPr>
          <p:cNvPr id="17"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Image result for texas digital library">
            <a:extLst>
              <a:ext uri="{FF2B5EF4-FFF2-40B4-BE49-F238E27FC236}">
                <a16:creationId xmlns:a16="http://schemas.microsoft.com/office/drawing/2014/main" id="{413F748A-134C-4BF2-A603-C890AD57C621}"/>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7622332" y="0"/>
            <a:ext cx="4733883" cy="4919243"/>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1681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9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digital archiving">
            <a:extLst>
              <a:ext uri="{FF2B5EF4-FFF2-40B4-BE49-F238E27FC236}">
                <a16:creationId xmlns:a16="http://schemas.microsoft.com/office/drawing/2014/main" id="{9512A288-3E8F-4700-9E3D-9F276A32B0C1}"/>
              </a:ext>
            </a:extLst>
          </p:cNvPr>
          <p:cNvPicPr>
            <a:picLocks noChangeAspect="1" noChangeArrowheads="1"/>
          </p:cNvPicPr>
          <p:nvPr/>
        </p:nvPicPr>
        <p:blipFill rotWithShape="1">
          <a:blip r:embed="rId2" cstate="screen">
            <a:alphaModFix amt="35000"/>
            <a:extLst>
              <a:ext uri="{28A0092B-C50C-407E-A947-70E740481C1C}">
                <a14:useLocalDpi xmlns:a14="http://schemas.microsoft.com/office/drawing/2010/main"/>
              </a:ext>
            </a:extLst>
          </a:blip>
          <a:srcRect r="-1" b="-1"/>
          <a:stretch/>
        </p:blipFill>
        <p:spPr bwMode="auto">
          <a:xfrm>
            <a:off x="-17893" y="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5C9712-C049-4459-B47A-250DD952B4EA}"/>
              </a:ext>
            </a:extLst>
          </p:cNvPr>
          <p:cNvSpPr>
            <a:spLocks noGrp="1"/>
          </p:cNvSpPr>
          <p:nvPr>
            <p:ph type="title"/>
          </p:nvPr>
        </p:nvSpPr>
        <p:spPr>
          <a:xfrm>
            <a:off x="-35806" y="83368"/>
            <a:ext cx="4653371" cy="5334938"/>
          </a:xfrm>
        </p:spPr>
        <p:txBody>
          <a:bodyPr>
            <a:normAutofit/>
          </a:bodyPr>
          <a:lstStyle/>
          <a:p>
            <a:pPr algn="r"/>
            <a:r>
              <a:rPr lang="en-US" sz="6600" b="1" dirty="0">
                <a:solidFill>
                  <a:srgbClr val="FFFFFF"/>
                </a:solidFill>
              </a:rPr>
              <a:t>Conclusions</a:t>
            </a:r>
            <a:r>
              <a:rPr lang="en-US" sz="6600" dirty="0">
                <a:solidFill>
                  <a:srgbClr val="FFFFFF"/>
                </a:solidFill>
              </a:rPr>
              <a:t> </a:t>
            </a:r>
            <a:r>
              <a:rPr lang="en-US" sz="4000" dirty="0">
                <a:solidFill>
                  <a:srgbClr val="FFFFFF"/>
                </a:solidFill>
              </a:rPr>
              <a:t>and Deeper  Rationale </a:t>
            </a:r>
            <a:br>
              <a:rPr lang="en-US" sz="4000" dirty="0">
                <a:solidFill>
                  <a:srgbClr val="FFFFFF"/>
                </a:solidFill>
              </a:rPr>
            </a:br>
            <a:r>
              <a:rPr lang="en-US" sz="4000" dirty="0">
                <a:solidFill>
                  <a:srgbClr val="FFFFFF"/>
                </a:solidFill>
              </a:rPr>
              <a:t>For Long Term Digital Preservation</a:t>
            </a:r>
            <a:br>
              <a:rPr lang="en-US" sz="4000" dirty="0">
                <a:solidFill>
                  <a:srgbClr val="FFFFFF"/>
                </a:solidFill>
              </a:rPr>
            </a:br>
            <a:r>
              <a:rPr lang="en-US" sz="4000" dirty="0">
                <a:solidFill>
                  <a:srgbClr val="FFFFFF"/>
                </a:solidFill>
              </a:rPr>
              <a:t>Storage Infrastructure</a:t>
            </a:r>
          </a:p>
        </p:txBody>
      </p:sp>
      <p:cxnSp>
        <p:nvCxnSpPr>
          <p:cNvPr id="1033" name="Straight Connector 19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030" name="Content Placeholder 2">
            <a:extLst>
              <a:ext uri="{FF2B5EF4-FFF2-40B4-BE49-F238E27FC236}">
                <a16:creationId xmlns:a16="http://schemas.microsoft.com/office/drawing/2014/main" id="{4D8851A0-8143-4D82-AF49-F0ACE3F1B4D9}"/>
              </a:ext>
            </a:extLst>
          </p:cNvPr>
          <p:cNvGraphicFramePr>
            <a:graphicFrameLocks noGrp="1"/>
          </p:cNvGraphicFramePr>
          <p:nvPr>
            <p:ph idx="1"/>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55328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7D16-48C5-4294-AA1B-CC705DBE37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34AFD3-21CE-4F77-9546-02267DDF27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5573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A883-B657-46B8-9BF5-A5DF77A003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0B577D-03BB-453D-B4AB-CD712137617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8058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376-F4D1-44D5-B45A-39FDB12341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5EA2FB-EBDB-432D-AE0E-E54FB64FE2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72829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25B8-B81E-43E3-8584-C65BAA141E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D5DA8F-9A56-410B-A075-A2F3EBA739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543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FEDB-6FD1-4E5B-B114-0E0BF1CC13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EBBB58-8BF1-47CA-9638-EEB42B431C4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80587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B7EA-2BA0-4E3A-B17E-04D7FC1181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ED5D25-D25E-4620-B6D8-3B21334033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87035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768CE-86DB-4D8E-9924-9A0801641D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F6014F-1E4F-46DC-8B54-D344CD46E7E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1086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8DA7-BDB3-41CB-8194-5836D5FE9F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2C1627-3075-42B5-B35F-AD7D4612B0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0322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A887-9787-4E0D-961F-AE2378D9DAA0}"/>
              </a:ext>
            </a:extLst>
          </p:cNvPr>
          <p:cNvSpPr>
            <a:spLocks noGrp="1"/>
          </p:cNvSpPr>
          <p:nvPr>
            <p:ph type="title"/>
          </p:nvPr>
        </p:nvSpPr>
        <p:spPr>
          <a:xfrm>
            <a:off x="2345588" y="232459"/>
            <a:ext cx="8698396" cy="1325563"/>
          </a:xfrm>
        </p:spPr>
        <p:txBody>
          <a:bodyPr>
            <a:normAutofit fontScale="90000"/>
          </a:bodyPr>
          <a:lstStyle/>
          <a:p>
            <a:pPr algn="ctr"/>
            <a:r>
              <a:rPr lang="en-US" sz="5400" b="1" dirty="0"/>
              <a:t> Communications Media</a:t>
            </a:r>
            <a:br>
              <a:rPr lang="en-US" sz="5400" b="1" dirty="0"/>
            </a:br>
            <a:r>
              <a:rPr lang="en-US" b="1" dirty="0"/>
              <a:t>Possess Different Lifespans</a:t>
            </a:r>
            <a:br>
              <a:rPr lang="en-US" sz="5400" b="1" dirty="0"/>
            </a:br>
            <a:endParaRPr lang="en-US" sz="2200" b="1" dirty="0"/>
          </a:p>
        </p:txBody>
      </p:sp>
      <p:graphicFrame>
        <p:nvGraphicFramePr>
          <p:cNvPr id="4" name="Chart 3">
            <a:extLst>
              <a:ext uri="{FF2B5EF4-FFF2-40B4-BE49-F238E27FC236}">
                <a16:creationId xmlns:a16="http://schemas.microsoft.com/office/drawing/2014/main" id="{CA72A882-ED70-49A4-A2EF-47798B107EBF}"/>
              </a:ext>
            </a:extLst>
          </p:cNvPr>
          <p:cNvGraphicFramePr/>
          <p:nvPr>
            <p:extLst>
              <p:ext uri="{D42A27DB-BD31-4B8C-83A1-F6EECF244321}">
                <p14:modId xmlns:p14="http://schemas.microsoft.com/office/powerpoint/2010/main" val="2509734228"/>
              </p:ext>
            </p:extLst>
          </p:nvPr>
        </p:nvGraphicFramePr>
        <p:xfrm>
          <a:off x="400908" y="1242780"/>
          <a:ext cx="10788460" cy="561521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D5CF4D05-644F-46E1-8086-CB2500B73D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1803" y="105225"/>
            <a:ext cx="1069778" cy="1327851"/>
          </a:xfrm>
          <a:prstGeom prst="rect">
            <a:avLst/>
          </a:prstGeom>
        </p:spPr>
      </p:pic>
      <p:pic>
        <p:nvPicPr>
          <p:cNvPr id="10" name="Picture 9" descr="A picture containing text, electronics, different, several&#10;&#10;Description automatically generated">
            <a:extLst>
              <a:ext uri="{FF2B5EF4-FFF2-40B4-BE49-F238E27FC236}">
                <a16:creationId xmlns:a16="http://schemas.microsoft.com/office/drawing/2014/main" id="{11F5A0FA-0C80-48D7-827A-E6339E96203A}"/>
              </a:ext>
            </a:extLst>
          </p:cNvPr>
          <p:cNvPicPr>
            <a:picLocks noChangeAspect="1"/>
          </p:cNvPicPr>
          <p:nvPr/>
        </p:nvPicPr>
        <p:blipFill>
          <a:blip r:embed="rId4" cstate="screen">
            <a:alphaModFix amt="97000"/>
            <a:extLst>
              <a:ext uri="{28A0092B-C50C-407E-A947-70E740481C1C}">
                <a14:useLocalDpi xmlns:a14="http://schemas.microsoft.com/office/drawing/2010/main"/>
              </a:ext>
            </a:extLst>
          </a:blip>
          <a:stretch>
            <a:fillRect/>
          </a:stretch>
        </p:blipFill>
        <p:spPr>
          <a:xfrm>
            <a:off x="7887213" y="5849968"/>
            <a:ext cx="859157" cy="592317"/>
          </a:xfrm>
          <a:prstGeom prst="rect">
            <a:avLst/>
          </a:prstGeom>
        </p:spPr>
      </p:pic>
      <p:sp>
        <p:nvSpPr>
          <p:cNvPr id="5" name="TextBox 4">
            <a:extLst>
              <a:ext uri="{FF2B5EF4-FFF2-40B4-BE49-F238E27FC236}">
                <a16:creationId xmlns:a16="http://schemas.microsoft.com/office/drawing/2014/main" id="{F4B60778-78A8-4CD9-B910-5D92685E6127}"/>
              </a:ext>
            </a:extLst>
          </p:cNvPr>
          <p:cNvSpPr txBox="1"/>
          <p:nvPr/>
        </p:nvSpPr>
        <p:spPr>
          <a:xfrm>
            <a:off x="196680" y="166158"/>
            <a:ext cx="769763" cy="307777"/>
          </a:xfrm>
          <a:prstGeom prst="rect">
            <a:avLst/>
          </a:prstGeom>
          <a:noFill/>
        </p:spPr>
        <p:txBody>
          <a:bodyPr wrap="none" rtlCol="0">
            <a:spAutoFit/>
          </a:bodyPr>
          <a:lstStyle/>
          <a:p>
            <a:r>
              <a:rPr lang="en-US" sz="1400" dirty="0"/>
              <a:t>&gt;2000 +</a:t>
            </a:r>
          </a:p>
        </p:txBody>
      </p:sp>
      <p:pic>
        <p:nvPicPr>
          <p:cNvPr id="8" name="Picture 7">
            <a:extLst>
              <a:ext uri="{FF2B5EF4-FFF2-40B4-BE49-F238E27FC236}">
                <a16:creationId xmlns:a16="http://schemas.microsoft.com/office/drawing/2014/main" id="{F6793270-36A0-4F3C-A3C7-F7A31F0E24C8}"/>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3070621" y="1940396"/>
            <a:ext cx="1355465" cy="903643"/>
          </a:xfrm>
          <a:prstGeom prst="rect">
            <a:avLst/>
          </a:prstGeom>
        </p:spPr>
      </p:pic>
      <p:pic>
        <p:nvPicPr>
          <p:cNvPr id="7" name="Picture 6">
            <a:extLst>
              <a:ext uri="{FF2B5EF4-FFF2-40B4-BE49-F238E27FC236}">
                <a16:creationId xmlns:a16="http://schemas.microsoft.com/office/drawing/2014/main" id="{9CDA4CF6-786F-41E7-8535-AE4AC7B66B2D}"/>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5444218" y="5849968"/>
            <a:ext cx="859156" cy="443346"/>
          </a:xfrm>
          <a:prstGeom prst="rect">
            <a:avLst/>
          </a:prstGeom>
        </p:spPr>
      </p:pic>
      <p:pic>
        <p:nvPicPr>
          <p:cNvPr id="9" name="Picture 8">
            <a:extLst>
              <a:ext uri="{FF2B5EF4-FFF2-40B4-BE49-F238E27FC236}">
                <a16:creationId xmlns:a16="http://schemas.microsoft.com/office/drawing/2014/main" id="{734C6A77-8FE9-4521-B3E2-850B6EE72E38}"/>
              </a:ext>
            </a:extLst>
          </p:cNvPr>
          <p:cNvPicPr>
            <a:picLocks noChangeAspect="1"/>
          </p:cNvPicPr>
          <p:nvPr/>
        </p:nvPicPr>
        <p:blipFill>
          <a:blip r:embed="rId7" cstate="screen">
            <a:alphaModFix/>
            <a:extLst>
              <a:ext uri="{28A0092B-C50C-407E-A947-70E740481C1C}">
                <a14:useLocalDpi xmlns:a14="http://schemas.microsoft.com/office/drawing/2010/main"/>
              </a:ext>
            </a:extLst>
          </a:blip>
          <a:stretch>
            <a:fillRect/>
          </a:stretch>
        </p:blipFill>
        <p:spPr>
          <a:xfrm>
            <a:off x="4707409" y="3631215"/>
            <a:ext cx="761344" cy="1081198"/>
          </a:xfrm>
          <a:prstGeom prst="rect">
            <a:avLst/>
          </a:prstGeom>
        </p:spPr>
      </p:pic>
      <p:cxnSp>
        <p:nvCxnSpPr>
          <p:cNvPr id="12" name="Straight Connector 11">
            <a:extLst>
              <a:ext uri="{FF2B5EF4-FFF2-40B4-BE49-F238E27FC236}">
                <a16:creationId xmlns:a16="http://schemas.microsoft.com/office/drawing/2014/main" id="{49017782-3D57-4D58-9502-263C6EA6C8FD}"/>
              </a:ext>
            </a:extLst>
          </p:cNvPr>
          <p:cNvCxnSpPr>
            <a:cxnSpLocks/>
            <a:stCxn id="5" idx="2"/>
          </p:cNvCxnSpPr>
          <p:nvPr/>
        </p:nvCxnSpPr>
        <p:spPr>
          <a:xfrm>
            <a:off x="581562" y="473935"/>
            <a:ext cx="942438" cy="19182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EAAB60C-6E25-4694-AADF-9B3425004688}"/>
              </a:ext>
            </a:extLst>
          </p:cNvPr>
          <p:cNvSpPr txBox="1"/>
          <p:nvPr/>
        </p:nvSpPr>
        <p:spPr>
          <a:xfrm>
            <a:off x="10277323" y="6108648"/>
            <a:ext cx="912045" cy="369332"/>
          </a:xfrm>
          <a:prstGeom prst="rect">
            <a:avLst/>
          </a:prstGeom>
          <a:noFill/>
        </p:spPr>
        <p:txBody>
          <a:bodyPr wrap="none" rtlCol="0">
            <a:spAutoFit/>
          </a:bodyPr>
          <a:lstStyle/>
          <a:p>
            <a:r>
              <a:rPr lang="en-US" dirty="0"/>
              <a:t>&lt;1 year</a:t>
            </a:r>
          </a:p>
        </p:txBody>
      </p:sp>
      <p:sp>
        <p:nvSpPr>
          <p:cNvPr id="11" name="TextBox 10">
            <a:extLst>
              <a:ext uri="{FF2B5EF4-FFF2-40B4-BE49-F238E27FC236}">
                <a16:creationId xmlns:a16="http://schemas.microsoft.com/office/drawing/2014/main" id="{AC1383F5-0989-43DA-B602-27C1DBF4E578}"/>
              </a:ext>
            </a:extLst>
          </p:cNvPr>
          <p:cNvSpPr txBox="1"/>
          <p:nvPr/>
        </p:nvSpPr>
        <p:spPr>
          <a:xfrm>
            <a:off x="811348" y="3450224"/>
            <a:ext cx="1889519" cy="1200329"/>
          </a:xfrm>
          <a:prstGeom prst="rect">
            <a:avLst/>
          </a:prstGeom>
          <a:noFill/>
        </p:spPr>
        <p:txBody>
          <a:bodyPr wrap="square" rtlCol="0">
            <a:spAutoFit/>
          </a:bodyPr>
          <a:lstStyle/>
          <a:p>
            <a:r>
              <a:rPr lang="en-US" dirty="0"/>
              <a:t>Media Durability  </a:t>
            </a:r>
            <a:br>
              <a:rPr lang="en-US" dirty="0"/>
            </a:br>
            <a:r>
              <a:rPr lang="en-US" dirty="0"/>
              <a:t>in Hundreds</a:t>
            </a:r>
            <a:br>
              <a:rPr lang="en-US" dirty="0"/>
            </a:br>
            <a:r>
              <a:rPr lang="en-US" dirty="0"/>
              <a:t>of Years</a:t>
            </a:r>
          </a:p>
          <a:p>
            <a:endParaRPr lang="en-US" dirty="0"/>
          </a:p>
        </p:txBody>
      </p:sp>
    </p:spTree>
    <p:extLst>
      <p:ext uri="{BB962C8B-B14F-4D97-AF65-F5344CB8AC3E}">
        <p14:creationId xmlns:p14="http://schemas.microsoft.com/office/powerpoint/2010/main" val="48151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47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B9972-C6C8-40B1-9AE9-9F931D8590E8}"/>
              </a:ext>
            </a:extLst>
          </p:cNvPr>
          <p:cNvSpPr>
            <a:spLocks noGrp="1"/>
          </p:cNvSpPr>
          <p:nvPr>
            <p:ph type="title"/>
          </p:nvPr>
        </p:nvSpPr>
        <p:spPr>
          <a:xfrm>
            <a:off x="524256" y="516804"/>
            <a:ext cx="6594189" cy="1625210"/>
          </a:xfrm>
        </p:spPr>
        <p:txBody>
          <a:bodyPr>
            <a:normAutofit fontScale="90000"/>
          </a:bodyPr>
          <a:lstStyle/>
          <a:p>
            <a:pPr algn="ctr"/>
            <a:r>
              <a:rPr lang="en-US" sz="4100" b="1" dirty="0">
                <a:solidFill>
                  <a:srgbClr val="FFFFFF"/>
                </a:solidFill>
              </a:rPr>
              <a:t>Many Considerations For</a:t>
            </a:r>
            <a:br>
              <a:rPr lang="en-US" sz="4100" b="1" dirty="0">
                <a:solidFill>
                  <a:srgbClr val="FFFFFF"/>
                </a:solidFill>
              </a:rPr>
            </a:br>
            <a:r>
              <a:rPr lang="en-US" sz="4100" b="1" dirty="0">
                <a:solidFill>
                  <a:srgbClr val="FFFFFF"/>
                </a:solidFill>
              </a:rPr>
              <a:t>Long-Term Digital Preservation</a:t>
            </a:r>
            <a:br>
              <a:rPr lang="en-US" sz="4100" b="1" dirty="0">
                <a:solidFill>
                  <a:srgbClr val="FFFFFF"/>
                </a:solidFill>
              </a:rPr>
            </a:br>
            <a:r>
              <a:rPr lang="en-US" sz="4100" b="1" dirty="0">
                <a:solidFill>
                  <a:srgbClr val="FFFFFF"/>
                </a:solidFill>
              </a:rPr>
              <a:t>Solutions</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E9CEF4-2B70-4672-8DD0-A6897EC72E2B}"/>
              </a:ext>
            </a:extLst>
          </p:cNvPr>
          <p:cNvSpPr>
            <a:spLocks noGrp="1"/>
          </p:cNvSpPr>
          <p:nvPr>
            <p:ph idx="1"/>
          </p:nvPr>
        </p:nvSpPr>
        <p:spPr>
          <a:xfrm>
            <a:off x="7821062" y="612925"/>
            <a:ext cx="3907540" cy="5922232"/>
          </a:xfrm>
        </p:spPr>
        <p:txBody>
          <a:bodyPr anchor="ctr">
            <a:normAutofit lnSpcReduction="10000"/>
          </a:bodyPr>
          <a:lstStyle/>
          <a:p>
            <a:pPr marL="38100" lvl="0" indent="0" algn="ctr" rtl="0">
              <a:spcBef>
                <a:spcPts val="0"/>
              </a:spcBef>
              <a:spcAft>
                <a:spcPts val="1000"/>
              </a:spcAft>
              <a:buClr>
                <a:srgbClr val="000000"/>
              </a:buClr>
              <a:buSzPct val="100000"/>
              <a:buNone/>
            </a:pPr>
            <a:br>
              <a:rPr lang="en-US" sz="3200" b="1" dirty="0">
                <a:solidFill>
                  <a:schemeClr val="bg1"/>
                </a:solidFill>
              </a:rPr>
            </a:br>
            <a:r>
              <a:rPr lang="en-US" sz="3600" b="1" dirty="0">
                <a:solidFill>
                  <a:schemeClr val="bg1"/>
                </a:solidFill>
              </a:rPr>
              <a:t>Any Solution Must</a:t>
            </a:r>
            <a:br>
              <a:rPr lang="en-US" sz="3600" b="1" dirty="0">
                <a:solidFill>
                  <a:schemeClr val="bg1"/>
                </a:solidFill>
              </a:rPr>
            </a:br>
            <a:br>
              <a:rPr lang="en-US" sz="3600" b="1" dirty="0">
                <a:solidFill>
                  <a:schemeClr val="bg1"/>
                </a:solidFill>
              </a:rPr>
            </a:br>
            <a:r>
              <a:rPr lang="en-US" sz="3600" b="1" dirty="0">
                <a:solidFill>
                  <a:schemeClr val="bg1"/>
                </a:solidFill>
              </a:rPr>
              <a:t>Allow For</a:t>
            </a:r>
            <a:br>
              <a:rPr lang="en-US" sz="3200" b="1" dirty="0">
                <a:solidFill>
                  <a:schemeClr val="bg1"/>
                </a:solidFill>
              </a:rPr>
            </a:br>
            <a:br>
              <a:rPr lang="en-US" sz="3200" b="1" dirty="0">
                <a:solidFill>
                  <a:schemeClr val="bg1"/>
                </a:solidFill>
              </a:rPr>
            </a:br>
            <a:r>
              <a:rPr lang="en-US" sz="2000" dirty="0">
                <a:solidFill>
                  <a:schemeClr val="bg1"/>
                </a:solidFill>
              </a:rPr>
              <a:t> Technological Diversity of Formats</a:t>
            </a:r>
            <a:br>
              <a:rPr lang="en-US" sz="2000" dirty="0">
                <a:solidFill>
                  <a:schemeClr val="bg1"/>
                </a:solidFill>
              </a:rPr>
            </a:br>
            <a:br>
              <a:rPr lang="en-US" sz="2000" dirty="0">
                <a:solidFill>
                  <a:schemeClr val="bg1"/>
                </a:solidFill>
              </a:rPr>
            </a:br>
            <a:r>
              <a:rPr lang="en-US" sz="2000" dirty="0">
                <a:solidFill>
                  <a:schemeClr val="bg1"/>
                </a:solidFill>
              </a:rPr>
              <a:t>Digital Replication (LOCKSS Principle)</a:t>
            </a:r>
          </a:p>
          <a:p>
            <a:pPr marL="38100" lvl="0" indent="0" algn="ctr" rtl="0">
              <a:spcBef>
                <a:spcPts val="0"/>
              </a:spcBef>
              <a:spcAft>
                <a:spcPts val="1000"/>
              </a:spcAft>
              <a:buClr>
                <a:srgbClr val="000000"/>
              </a:buClr>
              <a:buSzPct val="100000"/>
              <a:buNone/>
            </a:pPr>
            <a:br>
              <a:rPr lang="en-US" sz="2000" dirty="0">
                <a:solidFill>
                  <a:schemeClr val="bg1"/>
                </a:solidFill>
              </a:rPr>
            </a:br>
            <a:r>
              <a:rPr lang="en-US" sz="2000" dirty="0">
                <a:solidFill>
                  <a:schemeClr val="bg1"/>
                </a:solidFill>
              </a:rPr>
              <a:t>Digital Auditing and Repair (</a:t>
            </a:r>
            <a:r>
              <a:rPr lang="en-US" sz="2000" dirty="0" err="1">
                <a:solidFill>
                  <a:schemeClr val="bg1"/>
                </a:solidFill>
              </a:rPr>
              <a:t>Bitsums</a:t>
            </a:r>
            <a:r>
              <a:rPr lang="en-US" sz="2000" dirty="0">
                <a:solidFill>
                  <a:schemeClr val="bg1"/>
                </a:solidFill>
              </a:rPr>
              <a:t>)</a:t>
            </a:r>
            <a:br>
              <a:rPr lang="en-US" sz="2000" dirty="0">
                <a:solidFill>
                  <a:schemeClr val="bg1"/>
                </a:solidFill>
              </a:rPr>
            </a:br>
            <a:br>
              <a:rPr lang="en-US" sz="2000" dirty="0">
                <a:solidFill>
                  <a:schemeClr val="bg1"/>
                </a:solidFill>
              </a:rPr>
            </a:br>
            <a:br>
              <a:rPr lang="en-US" sz="2000" dirty="0">
                <a:solidFill>
                  <a:schemeClr val="bg1"/>
                </a:solidFill>
              </a:rPr>
            </a:br>
            <a:r>
              <a:rPr lang="en-US" sz="2000" dirty="0">
                <a:solidFill>
                  <a:schemeClr val="bg1"/>
                </a:solidFill>
              </a:rPr>
              <a:t>Geographic Distribution</a:t>
            </a:r>
            <a:br>
              <a:rPr lang="en-US" sz="2000" dirty="0">
                <a:solidFill>
                  <a:schemeClr val="bg1"/>
                </a:solidFill>
              </a:rPr>
            </a:br>
            <a:br>
              <a:rPr lang="en-US" sz="2000" dirty="0">
                <a:solidFill>
                  <a:schemeClr val="bg1"/>
                </a:solidFill>
              </a:rPr>
            </a:br>
            <a:r>
              <a:rPr lang="en-US" sz="2000" dirty="0">
                <a:solidFill>
                  <a:schemeClr val="bg1"/>
                </a:solidFill>
              </a:rPr>
              <a:t>Best Practice Standards</a:t>
            </a:r>
            <a:br>
              <a:rPr lang="en-US" sz="2000" dirty="0">
                <a:solidFill>
                  <a:schemeClr val="bg1"/>
                </a:solidFill>
              </a:rPr>
            </a:br>
            <a:br>
              <a:rPr lang="en-US" sz="2000" dirty="0">
                <a:solidFill>
                  <a:schemeClr val="bg1"/>
                </a:solidFill>
              </a:rPr>
            </a:br>
            <a:r>
              <a:rPr lang="en-US" sz="2000" dirty="0">
                <a:solidFill>
                  <a:schemeClr val="bg1"/>
                </a:solidFill>
              </a:rPr>
              <a:t>Succession Agreements</a:t>
            </a:r>
          </a:p>
          <a:p>
            <a:endParaRPr lang="en-US" sz="2000" dirty="0">
              <a:solidFill>
                <a:schemeClr val="bg1"/>
              </a:solidFill>
            </a:endParaRPr>
          </a:p>
        </p:txBody>
      </p:sp>
      <p:sp>
        <p:nvSpPr>
          <p:cNvPr id="8" name="TextBox 7">
            <a:extLst>
              <a:ext uri="{FF2B5EF4-FFF2-40B4-BE49-F238E27FC236}">
                <a16:creationId xmlns:a16="http://schemas.microsoft.com/office/drawing/2014/main" id="{1AD23A3C-5A82-4BB3-85B3-CAF715DC5E4A}"/>
              </a:ext>
            </a:extLst>
          </p:cNvPr>
          <p:cNvSpPr txBox="1"/>
          <p:nvPr/>
        </p:nvSpPr>
        <p:spPr>
          <a:xfrm>
            <a:off x="648383" y="2654534"/>
            <a:ext cx="4167344" cy="2793842"/>
          </a:xfrm>
          <a:prstGeom prst="rect">
            <a:avLst/>
          </a:prstGeom>
          <a:noFill/>
        </p:spPr>
        <p:txBody>
          <a:bodyPr wrap="square" rtlCol="0">
            <a:spAutoFit/>
          </a:bodyPr>
          <a:lstStyle/>
          <a:p>
            <a:pPr marL="571500" indent="-571500">
              <a:lnSpc>
                <a:spcPct val="150000"/>
              </a:lnSpc>
              <a:buFont typeface="Arial" charset="0"/>
              <a:buChar char="•"/>
            </a:pPr>
            <a:r>
              <a:rPr lang="en-US" sz="2400" kern="0" dirty="0">
                <a:solidFill>
                  <a:srgbClr val="000000"/>
                </a:solidFill>
                <a:latin typeface="Arial"/>
                <a:cs typeface="Arial"/>
                <a:sym typeface="Arial"/>
              </a:rPr>
              <a:t>Technological </a:t>
            </a:r>
          </a:p>
          <a:p>
            <a:pPr marL="571500" indent="-571500">
              <a:lnSpc>
                <a:spcPct val="150000"/>
              </a:lnSpc>
              <a:buFont typeface="Arial" charset="0"/>
              <a:buChar char="•"/>
            </a:pPr>
            <a:endParaRPr lang="en-US" sz="2400" kern="0" dirty="0">
              <a:solidFill>
                <a:srgbClr val="000000"/>
              </a:solidFill>
              <a:latin typeface="Arial"/>
              <a:cs typeface="Arial"/>
              <a:sym typeface="Arial"/>
            </a:endParaRPr>
          </a:p>
          <a:p>
            <a:pPr marL="571500" indent="-571500">
              <a:lnSpc>
                <a:spcPct val="150000"/>
              </a:lnSpc>
              <a:buFont typeface="Arial" charset="0"/>
              <a:buChar char="•"/>
            </a:pPr>
            <a:r>
              <a:rPr lang="en-US" sz="2400" kern="0" dirty="0">
                <a:solidFill>
                  <a:srgbClr val="000000"/>
                </a:solidFill>
                <a:latin typeface="Arial"/>
                <a:cs typeface="Arial"/>
                <a:sym typeface="Arial"/>
              </a:rPr>
              <a:t>Disaster Planning</a:t>
            </a:r>
          </a:p>
          <a:p>
            <a:pPr>
              <a:lnSpc>
                <a:spcPct val="150000"/>
              </a:lnSpc>
            </a:pPr>
            <a:endParaRPr lang="en-US" sz="2400" kern="0" dirty="0">
              <a:solidFill>
                <a:srgbClr val="000000"/>
              </a:solidFill>
              <a:latin typeface="Arial"/>
              <a:cs typeface="Arial"/>
              <a:sym typeface="Arial"/>
            </a:endParaRPr>
          </a:p>
          <a:p>
            <a:pPr marL="571500" indent="-571500">
              <a:lnSpc>
                <a:spcPct val="150000"/>
              </a:lnSpc>
              <a:buFont typeface="Arial" charset="0"/>
              <a:buChar char="•"/>
            </a:pPr>
            <a:r>
              <a:rPr lang="en-US" sz="2400" kern="0" dirty="0">
                <a:solidFill>
                  <a:srgbClr val="000000"/>
                </a:solidFill>
                <a:latin typeface="Arial"/>
                <a:cs typeface="Arial"/>
                <a:sym typeface="Arial"/>
              </a:rPr>
              <a:t>Institutional Failure</a:t>
            </a:r>
          </a:p>
        </p:txBody>
      </p:sp>
      <p:pic>
        <p:nvPicPr>
          <p:cNvPr id="10" name="Shape 82">
            <a:extLst>
              <a:ext uri="{FF2B5EF4-FFF2-40B4-BE49-F238E27FC236}">
                <a16:creationId xmlns:a16="http://schemas.microsoft.com/office/drawing/2014/main" id="{31FAC9DF-7304-4836-8916-8EFE78DDD72D}"/>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55737" y="4200370"/>
            <a:ext cx="1161019" cy="1038602"/>
          </a:xfrm>
          <a:prstGeom prst="rect">
            <a:avLst/>
          </a:prstGeom>
          <a:noFill/>
          <a:ln>
            <a:noFill/>
          </a:ln>
        </p:spPr>
      </p:pic>
      <p:pic>
        <p:nvPicPr>
          <p:cNvPr id="4" name="Picture 3">
            <a:extLst>
              <a:ext uri="{FF2B5EF4-FFF2-40B4-BE49-F238E27FC236}">
                <a16:creationId xmlns:a16="http://schemas.microsoft.com/office/drawing/2014/main" id="{64E3F6C4-467D-4715-A564-A5E0F33C85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1372" y="2889355"/>
            <a:ext cx="1161019" cy="1076195"/>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BEB5C147-68CC-409A-8A0C-7805397F00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1984" y="5385279"/>
            <a:ext cx="1743812" cy="873696"/>
          </a:xfrm>
          <a:prstGeom prst="rect">
            <a:avLst/>
          </a:prstGeom>
        </p:spPr>
      </p:pic>
    </p:spTree>
    <p:extLst>
      <p:ext uri="{BB962C8B-B14F-4D97-AF65-F5344CB8AC3E}">
        <p14:creationId xmlns:p14="http://schemas.microsoft.com/office/powerpoint/2010/main" val="146864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47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3B9972-C6C8-40B1-9AE9-9F931D8590E8}"/>
              </a:ext>
            </a:extLst>
          </p:cNvPr>
          <p:cNvSpPr>
            <a:spLocks noGrp="1"/>
          </p:cNvSpPr>
          <p:nvPr>
            <p:ph type="title"/>
          </p:nvPr>
        </p:nvSpPr>
        <p:spPr>
          <a:xfrm>
            <a:off x="524256" y="516804"/>
            <a:ext cx="6594189" cy="1625210"/>
          </a:xfrm>
        </p:spPr>
        <p:txBody>
          <a:bodyPr>
            <a:normAutofit fontScale="90000"/>
          </a:bodyPr>
          <a:lstStyle/>
          <a:p>
            <a:pPr algn="ctr"/>
            <a:r>
              <a:rPr lang="en-US" sz="4100" b="1" dirty="0">
                <a:solidFill>
                  <a:srgbClr val="FFFFFF"/>
                </a:solidFill>
              </a:rPr>
              <a:t>Unique Characteristics of Technology of </a:t>
            </a:r>
            <a:br>
              <a:rPr lang="en-US" sz="4100" b="1" dirty="0">
                <a:solidFill>
                  <a:srgbClr val="FFFFFF"/>
                </a:solidFill>
              </a:rPr>
            </a:br>
            <a:r>
              <a:rPr lang="en-US" sz="4100" b="1" dirty="0">
                <a:solidFill>
                  <a:srgbClr val="FFFFFF"/>
                </a:solidFill>
              </a:rPr>
              <a:t>Long-Term Digital Preservation</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llustration by Jørgen Stamp digitalbevaring.dk CC BY 2.5 Denmark">
            <a:extLst>
              <a:ext uri="{FF2B5EF4-FFF2-40B4-BE49-F238E27FC236}">
                <a16:creationId xmlns:a16="http://schemas.microsoft.com/office/drawing/2014/main" id="{E7596BBA-5C80-4248-8DBA-2DE5C8D28B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723205" y="2660287"/>
            <a:ext cx="6266987" cy="3646887"/>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E9CEF4-2B70-4672-8DD0-A6897EC72E2B}"/>
              </a:ext>
            </a:extLst>
          </p:cNvPr>
          <p:cNvSpPr>
            <a:spLocks noGrp="1"/>
          </p:cNvSpPr>
          <p:nvPr>
            <p:ph idx="1"/>
          </p:nvPr>
        </p:nvSpPr>
        <p:spPr>
          <a:xfrm>
            <a:off x="7760204" y="917725"/>
            <a:ext cx="3907540" cy="5389449"/>
          </a:xfrm>
        </p:spPr>
        <p:txBody>
          <a:bodyPr anchor="ctr">
            <a:normAutofit lnSpcReduction="10000"/>
          </a:bodyPr>
          <a:lstStyle/>
          <a:p>
            <a:pPr marL="0" indent="0">
              <a:buNone/>
            </a:pPr>
            <a:r>
              <a:rPr lang="en-US" sz="2400" b="1" dirty="0">
                <a:solidFill>
                  <a:srgbClr val="FFFFFF"/>
                </a:solidFill>
              </a:rPr>
              <a:t>Any Digital Preservation Technology Must Allow for:</a:t>
            </a:r>
            <a:br>
              <a:rPr lang="en-US" sz="2400" b="1" dirty="0">
                <a:solidFill>
                  <a:srgbClr val="FFFFFF"/>
                </a:solidFill>
              </a:rPr>
            </a:br>
            <a:endParaRPr lang="en-US" sz="2400" b="1" dirty="0">
              <a:solidFill>
                <a:srgbClr val="FFFFFF"/>
              </a:solidFill>
            </a:endParaRPr>
          </a:p>
          <a:p>
            <a:r>
              <a:rPr lang="en-US" sz="2000" dirty="0">
                <a:solidFill>
                  <a:srgbClr val="FFFFFF"/>
                </a:solidFill>
              </a:rPr>
              <a:t>Migration and Preservation of Formats for Long Term Storage </a:t>
            </a:r>
            <a:r>
              <a:rPr lang="en-US" sz="1600" dirty="0">
                <a:solidFill>
                  <a:srgbClr val="FFFFFF"/>
                </a:solidFill>
              </a:rPr>
              <a:t>(Normalization of Files, Migration Forward)</a:t>
            </a:r>
            <a:br>
              <a:rPr lang="en-US" sz="1600" dirty="0">
                <a:solidFill>
                  <a:srgbClr val="FFFFFF"/>
                </a:solidFill>
              </a:rPr>
            </a:br>
            <a:endParaRPr lang="en-US" sz="1600" dirty="0">
              <a:solidFill>
                <a:srgbClr val="FFFFFF"/>
              </a:solidFill>
            </a:endParaRPr>
          </a:p>
          <a:p>
            <a:r>
              <a:rPr lang="en-US" sz="2000" dirty="0">
                <a:solidFill>
                  <a:srgbClr val="FFFFFF"/>
                </a:solidFill>
              </a:rPr>
              <a:t>Risk Mitigation for Data and Content. </a:t>
            </a:r>
            <a:br>
              <a:rPr lang="en-US" sz="2000" dirty="0">
                <a:solidFill>
                  <a:srgbClr val="FFFFFF"/>
                </a:solidFill>
              </a:rPr>
            </a:br>
            <a:r>
              <a:rPr lang="en-US" sz="2000" dirty="0">
                <a:solidFill>
                  <a:srgbClr val="FFFFFF"/>
                </a:solidFill>
              </a:rPr>
              <a:t> </a:t>
            </a:r>
            <a:r>
              <a:rPr lang="en-US" sz="1600" dirty="0">
                <a:solidFill>
                  <a:srgbClr val="FFFFFF"/>
                </a:solidFill>
              </a:rPr>
              <a:t>Multiple bit-level copies, stored in disparate locations geographically, administratively, and technologically. </a:t>
            </a:r>
          </a:p>
          <a:p>
            <a:endParaRPr lang="en-US" sz="2000" dirty="0">
              <a:solidFill>
                <a:srgbClr val="FFFFFF"/>
              </a:solidFill>
            </a:endParaRPr>
          </a:p>
          <a:p>
            <a:r>
              <a:rPr lang="en-US" sz="2000" dirty="0">
                <a:solidFill>
                  <a:schemeClr val="bg1"/>
                </a:solidFill>
              </a:rPr>
              <a:t>Leveraging the libraries’ role as  keeper of the scholarly and historical record now  in a digital arena</a:t>
            </a:r>
          </a:p>
        </p:txBody>
      </p:sp>
    </p:spTree>
    <p:extLst>
      <p:ext uri="{BB962C8B-B14F-4D97-AF65-F5344CB8AC3E}">
        <p14:creationId xmlns:p14="http://schemas.microsoft.com/office/powerpoint/2010/main" val="111174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4053-BEFF-471F-94E1-79BE093B3F8B}"/>
              </a:ext>
            </a:extLst>
          </p:cNvPr>
          <p:cNvSpPr>
            <a:spLocks noGrp="1"/>
          </p:cNvSpPr>
          <p:nvPr>
            <p:ph type="title"/>
          </p:nvPr>
        </p:nvSpPr>
        <p:spPr>
          <a:xfrm>
            <a:off x="358923" y="710731"/>
            <a:ext cx="6136510" cy="1325563"/>
          </a:xfrm>
        </p:spPr>
        <p:txBody>
          <a:bodyPr>
            <a:normAutofit fontScale="90000"/>
          </a:bodyPr>
          <a:lstStyle/>
          <a:p>
            <a:r>
              <a:rPr lang="en-US" sz="6700" b="1" dirty="0"/>
              <a:t>Primary Steps</a:t>
            </a:r>
            <a:br>
              <a:rPr lang="en-US" sz="3600" b="1" dirty="0"/>
            </a:br>
            <a:r>
              <a:rPr lang="en-US" sz="2700" b="1" dirty="0"/>
              <a:t>Step 1:</a:t>
            </a:r>
            <a:r>
              <a:rPr lang="en-US" sz="2200" b="1" dirty="0"/>
              <a:t> Form a Digital Preservation Working Group </a:t>
            </a:r>
            <a:br>
              <a:rPr lang="en-US" sz="1800" b="1" dirty="0"/>
            </a:br>
            <a:r>
              <a:rPr lang="en-US" sz="1800" b="1" dirty="0"/>
              <a:t>(Texas State University Libraries Example) </a:t>
            </a:r>
            <a:br>
              <a:rPr lang="en-US" sz="1800" b="1" dirty="0"/>
            </a:br>
            <a:r>
              <a:rPr lang="en-US" sz="1800" b="1" dirty="0"/>
              <a:t>TXU DPWG Background &amp; History</a:t>
            </a:r>
            <a:br>
              <a:rPr lang="en-US" sz="1800" b="1" dirty="0"/>
            </a:br>
            <a:br>
              <a:rPr lang="en-US" sz="2800" dirty="0"/>
            </a:br>
            <a:endParaRPr lang="en-US" sz="2800" b="1" dirty="0"/>
          </a:p>
        </p:txBody>
      </p:sp>
      <p:sp>
        <p:nvSpPr>
          <p:cNvPr id="3" name="Content Placeholder 2">
            <a:extLst>
              <a:ext uri="{FF2B5EF4-FFF2-40B4-BE49-F238E27FC236}">
                <a16:creationId xmlns:a16="http://schemas.microsoft.com/office/drawing/2014/main" id="{166CABA1-6722-4031-B019-E0C75D3C3C37}"/>
              </a:ext>
            </a:extLst>
          </p:cNvPr>
          <p:cNvSpPr>
            <a:spLocks noGrp="1"/>
          </p:cNvSpPr>
          <p:nvPr>
            <p:ph idx="1"/>
          </p:nvPr>
        </p:nvSpPr>
        <p:spPr>
          <a:xfrm>
            <a:off x="358923" y="2279017"/>
            <a:ext cx="6048862" cy="4435049"/>
          </a:xfrm>
        </p:spPr>
        <p:txBody>
          <a:bodyPr anchor="t">
            <a:normAutofit fontScale="92500" lnSpcReduction="10000"/>
          </a:bodyPr>
          <a:lstStyle/>
          <a:p>
            <a:pPr marL="0" indent="0">
              <a:buNone/>
            </a:pPr>
            <a:r>
              <a:rPr lang="en-US" sz="2600" b="1" dirty="0"/>
              <a:t>Purpose:</a:t>
            </a:r>
            <a:br>
              <a:rPr lang="en-US" sz="2600" b="1" dirty="0"/>
            </a:br>
            <a:br>
              <a:rPr lang="en-US" sz="2600" b="1" dirty="0"/>
            </a:br>
            <a:r>
              <a:rPr lang="en-US" sz="2600" b="1" dirty="0"/>
              <a:t>A</a:t>
            </a:r>
            <a:r>
              <a:rPr lang="en-US" sz="2600" dirty="0"/>
              <a:t> </a:t>
            </a:r>
            <a:r>
              <a:rPr lang="en-US" sz="2600" b="1" dirty="0"/>
              <a:t>Digital Preservation Working Group </a:t>
            </a:r>
            <a:r>
              <a:rPr lang="en-US" sz="2600" dirty="0"/>
              <a:t>provides oversight, direction and responsibility for:  </a:t>
            </a:r>
            <a:br>
              <a:rPr lang="en-US" sz="2600" dirty="0"/>
            </a:br>
            <a:br>
              <a:rPr lang="en-US" sz="2600" dirty="0"/>
            </a:br>
            <a:r>
              <a:rPr lang="en-US" sz="2600" dirty="0"/>
              <a:t>       1) Digital Preservation Technology </a:t>
            </a:r>
            <a:br>
              <a:rPr lang="en-US" sz="2600" dirty="0"/>
            </a:br>
            <a:r>
              <a:rPr lang="en-US" sz="2600" dirty="0"/>
              <a:t>       2) Policy Infrastructure</a:t>
            </a:r>
          </a:p>
          <a:p>
            <a:endParaRPr lang="en-US" sz="1800" b="1" dirty="0"/>
          </a:p>
          <a:p>
            <a:r>
              <a:rPr lang="en-US" sz="1500" b="1" dirty="0"/>
              <a:t>Group Formed 2015 </a:t>
            </a:r>
            <a:r>
              <a:rPr lang="en-US" sz="1500" dirty="0"/>
              <a:t>and consists of members of Libraries’ Digital and Web Services (Digitalization Lab, Institutional Repositories) University Archives, </a:t>
            </a:r>
            <a:r>
              <a:rPr lang="en-US" sz="1500" dirty="0" err="1"/>
              <a:t>Wittliff</a:t>
            </a:r>
            <a:r>
              <a:rPr lang="en-US" sz="1500" dirty="0"/>
              <a:t>  Special Collections, Library General Collections</a:t>
            </a:r>
          </a:p>
          <a:p>
            <a:r>
              <a:rPr lang="en-US" sz="1500" dirty="0"/>
              <a:t>Group began by investigating and then authoring  the  Libraries’ first </a:t>
            </a:r>
            <a:r>
              <a:rPr lang="en-US" sz="1900" dirty="0">
                <a:hlinkClick r:id="rId3"/>
              </a:rPr>
              <a:t>Digital Preservation Policy Document</a:t>
            </a:r>
            <a:r>
              <a:rPr lang="en-US" sz="1500" dirty="0"/>
              <a:t> (August 2016), benchmark minimums for preservation Masters etc.</a:t>
            </a:r>
          </a:p>
          <a:p>
            <a:r>
              <a:rPr lang="en-US" sz="1900" dirty="0"/>
              <a:t>Created Dedicated Local Server </a:t>
            </a:r>
            <a:r>
              <a:rPr lang="en-US" sz="1500" dirty="0"/>
              <a:t>Space for Preservation Files and Use Files with Library IT/University Technology Resources</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Related image">
            <a:extLst>
              <a:ext uri="{FF2B5EF4-FFF2-40B4-BE49-F238E27FC236}">
                <a16:creationId xmlns:a16="http://schemas.microsoft.com/office/drawing/2014/main" id="{6F7E6BB5-7458-42A8-9D90-2733A28D6E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979084" y="121301"/>
            <a:ext cx="1796858" cy="17968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AE6488E5-8607-46CB-8835-42E8CB1D8E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4302" y="2530432"/>
            <a:ext cx="4218775" cy="1797135"/>
          </a:xfrm>
          <a:prstGeom prst="rect">
            <a:avLst/>
          </a:prstGeom>
        </p:spPr>
      </p:pic>
      <p:sp>
        <p:nvSpPr>
          <p:cNvPr id="4" name="TextBox 3">
            <a:extLst>
              <a:ext uri="{FF2B5EF4-FFF2-40B4-BE49-F238E27FC236}">
                <a16:creationId xmlns:a16="http://schemas.microsoft.com/office/drawing/2014/main" id="{4F95CEDE-9196-40BE-8732-FFAC3C37441D}"/>
              </a:ext>
            </a:extLst>
          </p:cNvPr>
          <p:cNvSpPr txBox="1"/>
          <p:nvPr/>
        </p:nvSpPr>
        <p:spPr>
          <a:xfrm>
            <a:off x="9256028" y="1854796"/>
            <a:ext cx="1242969" cy="369332"/>
          </a:xfrm>
          <a:prstGeom prst="rect">
            <a:avLst/>
          </a:prstGeom>
          <a:noFill/>
        </p:spPr>
        <p:txBody>
          <a:bodyPr wrap="none" rtlCol="0">
            <a:spAutoFit/>
          </a:bodyPr>
          <a:lstStyle/>
          <a:p>
            <a:r>
              <a:rPr lang="en-US" dirty="0">
                <a:solidFill>
                  <a:schemeClr val="bg1"/>
                </a:solidFill>
              </a:rPr>
              <a:t>Technology</a:t>
            </a:r>
          </a:p>
        </p:txBody>
      </p:sp>
      <p:sp>
        <p:nvSpPr>
          <p:cNvPr id="6" name="TextBox 5">
            <a:extLst>
              <a:ext uri="{FF2B5EF4-FFF2-40B4-BE49-F238E27FC236}">
                <a16:creationId xmlns:a16="http://schemas.microsoft.com/office/drawing/2014/main" id="{F0D0D3B8-A311-4B0B-A703-5E6E178BB622}"/>
              </a:ext>
            </a:extLst>
          </p:cNvPr>
          <p:cNvSpPr txBox="1"/>
          <p:nvPr/>
        </p:nvSpPr>
        <p:spPr>
          <a:xfrm>
            <a:off x="9387390" y="4569896"/>
            <a:ext cx="728276" cy="369332"/>
          </a:xfrm>
          <a:prstGeom prst="rect">
            <a:avLst/>
          </a:prstGeom>
          <a:noFill/>
        </p:spPr>
        <p:txBody>
          <a:bodyPr wrap="none" rtlCol="0">
            <a:spAutoFit/>
          </a:bodyPr>
          <a:lstStyle/>
          <a:p>
            <a:r>
              <a:rPr lang="en-US" dirty="0">
                <a:solidFill>
                  <a:schemeClr val="bg1"/>
                </a:solidFill>
              </a:rPr>
              <a:t>Policy</a:t>
            </a:r>
          </a:p>
        </p:txBody>
      </p:sp>
    </p:spTree>
    <p:extLst>
      <p:ext uri="{BB962C8B-B14F-4D97-AF65-F5344CB8AC3E}">
        <p14:creationId xmlns:p14="http://schemas.microsoft.com/office/powerpoint/2010/main" val="4845419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E325-A4D5-4757-B0AE-C7880C5CA074}"/>
              </a:ext>
            </a:extLst>
          </p:cNvPr>
          <p:cNvSpPr>
            <a:spLocks noGrp="1"/>
          </p:cNvSpPr>
          <p:nvPr>
            <p:ph type="title"/>
          </p:nvPr>
        </p:nvSpPr>
        <p:spPr>
          <a:xfrm>
            <a:off x="686806" y="457201"/>
            <a:ext cx="5895974" cy="1325563"/>
          </a:xfrm>
        </p:spPr>
        <p:txBody>
          <a:bodyPr>
            <a:normAutofit fontScale="90000"/>
          </a:bodyPr>
          <a:lstStyle/>
          <a:p>
            <a:pPr algn="ctr"/>
            <a:r>
              <a:rPr lang="en-US" sz="3100" b="1" dirty="0"/>
              <a:t>Investigate New Digital Preservation Tools, Platforms and Resources</a:t>
            </a:r>
            <a:br>
              <a:rPr lang="en-US" sz="2800" b="1" dirty="0"/>
            </a:br>
            <a:br>
              <a:rPr lang="en-US" sz="2800" b="1" dirty="0"/>
            </a:br>
            <a:endParaRPr lang="en-US" sz="2800" b="1" dirty="0"/>
          </a:p>
        </p:txBody>
      </p:sp>
      <p:sp>
        <p:nvSpPr>
          <p:cNvPr id="3" name="Content Placeholder 2">
            <a:extLst>
              <a:ext uri="{FF2B5EF4-FFF2-40B4-BE49-F238E27FC236}">
                <a16:creationId xmlns:a16="http://schemas.microsoft.com/office/drawing/2014/main" id="{AF78BBE1-7D07-415C-B7D5-F42CFB20508F}"/>
              </a:ext>
            </a:extLst>
          </p:cNvPr>
          <p:cNvSpPr>
            <a:spLocks noGrp="1"/>
          </p:cNvSpPr>
          <p:nvPr>
            <p:ph idx="1"/>
          </p:nvPr>
        </p:nvSpPr>
        <p:spPr>
          <a:xfrm>
            <a:off x="686806" y="1782764"/>
            <a:ext cx="5609220" cy="5121078"/>
          </a:xfrm>
        </p:spPr>
        <p:txBody>
          <a:bodyPr anchor="t">
            <a:normAutofit/>
          </a:bodyPr>
          <a:lstStyle/>
          <a:p>
            <a:r>
              <a:rPr lang="en-US" sz="2400" b="1" dirty="0" err="1"/>
              <a:t>Archivematica</a:t>
            </a:r>
            <a:r>
              <a:rPr lang="en-US" sz="2400" dirty="0"/>
              <a:t>: Middleware standard for Digital Preservation Metadata and Integrity</a:t>
            </a:r>
          </a:p>
          <a:p>
            <a:pPr lvl="1"/>
            <a:r>
              <a:rPr lang="en-US" sz="1300" dirty="0" err="1"/>
              <a:t>Archivematica</a:t>
            </a:r>
            <a:r>
              <a:rPr lang="en-US" sz="1300" dirty="0"/>
              <a:t> bundles micro-services for normalizing files, managing metadata and verifying file types, bit-level integrity (checksums) etc.</a:t>
            </a:r>
            <a:br>
              <a:rPr lang="en-US" sz="1300" dirty="0"/>
            </a:br>
            <a:endParaRPr lang="en-US" sz="1300" dirty="0"/>
          </a:p>
          <a:p>
            <a:pPr lvl="2"/>
            <a:r>
              <a:rPr lang="en-US" sz="100" dirty="0"/>
              <a:t>Arch</a:t>
            </a:r>
            <a:br>
              <a:rPr lang="en-US" sz="100" dirty="0"/>
            </a:br>
            <a:endParaRPr lang="en-US" sz="100" dirty="0"/>
          </a:p>
          <a:p>
            <a:pPr lvl="1"/>
            <a:r>
              <a:rPr lang="en-US" sz="1700" dirty="0"/>
              <a:t> Texas State Began R&amp;D with </a:t>
            </a:r>
            <a:r>
              <a:rPr lang="en-US" sz="1700" dirty="0" err="1"/>
              <a:t>Archivematica</a:t>
            </a:r>
            <a:r>
              <a:rPr lang="en-US" sz="1700" dirty="0"/>
              <a:t> on Linux Ubuntu  and first deployed production level instance on a  Linux Red Hat platform</a:t>
            </a:r>
          </a:p>
          <a:p>
            <a:pPr marL="457200" lvl="1" indent="0">
              <a:buNone/>
            </a:pPr>
            <a:endParaRPr lang="en-US" sz="1700" dirty="0"/>
          </a:p>
          <a:p>
            <a:pPr lvl="1"/>
            <a:r>
              <a:rPr lang="en-US" sz="1700" dirty="0"/>
              <a:t>University Archives and Special Collections began experimenting with, learning and utilizing Software (2016-2018)</a:t>
            </a:r>
          </a:p>
          <a:p>
            <a:pPr marL="457200" lvl="1" indent="0">
              <a:buNone/>
            </a:pPr>
            <a:endParaRPr lang="en-US" sz="1700" dirty="0"/>
          </a:p>
          <a:p>
            <a:pPr lvl="1"/>
            <a:r>
              <a:rPr lang="en-US" sz="1700" dirty="0"/>
              <a:t>All areas gained expertise in Metadata, middleware workflow process (</a:t>
            </a:r>
            <a:r>
              <a:rPr lang="en-US" sz="1700" dirty="0" err="1"/>
              <a:t>Archivematica</a:t>
            </a:r>
            <a:r>
              <a:rPr lang="en-US" sz="1700" dirty="0"/>
              <a:t>) to create AIP’s (Archival Information Packages) to safely store, archive and retrieve files and metadata for later use</a:t>
            </a:r>
          </a:p>
          <a:p>
            <a:pPr lvl="1"/>
            <a:endParaRPr lang="en-US" sz="1700" b="1"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archivematica">
            <a:extLst>
              <a:ext uri="{FF2B5EF4-FFF2-40B4-BE49-F238E27FC236}">
                <a16:creationId xmlns:a16="http://schemas.microsoft.com/office/drawing/2014/main" id="{D827C9F4-6342-47C5-8C30-BEBA125846F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046976" y="1117458"/>
            <a:ext cx="5312385" cy="597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35586A0-20A0-455A-8F8A-79C68ACA7A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2143175"/>
            <a:ext cx="4238625" cy="2336297"/>
          </a:xfrm>
          <a:prstGeom prst="rect">
            <a:avLst/>
          </a:prstGeom>
        </p:spPr>
      </p:pic>
    </p:spTree>
    <p:extLst>
      <p:ext uri="{BB962C8B-B14F-4D97-AF65-F5344CB8AC3E}">
        <p14:creationId xmlns:p14="http://schemas.microsoft.com/office/powerpoint/2010/main" val="39784055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C728-80D9-4EB7-BA63-FCA419EFEB00}"/>
              </a:ext>
            </a:extLst>
          </p:cNvPr>
          <p:cNvSpPr>
            <a:spLocks noGrp="1"/>
          </p:cNvSpPr>
          <p:nvPr>
            <p:ph type="title"/>
          </p:nvPr>
        </p:nvSpPr>
        <p:spPr>
          <a:xfrm>
            <a:off x="253750" y="380260"/>
            <a:ext cx="6061705" cy="1325563"/>
          </a:xfrm>
        </p:spPr>
        <p:txBody>
          <a:bodyPr>
            <a:noAutofit/>
          </a:bodyPr>
          <a:lstStyle/>
          <a:p>
            <a:pPr algn="ctr"/>
            <a:r>
              <a:rPr lang="en-US" sz="4000" b="1" dirty="0"/>
              <a:t>Step 2</a:t>
            </a:r>
            <a:r>
              <a:rPr lang="en-US" sz="3600" dirty="0"/>
              <a:t>: Conduct Initial Digital Storage Needs Estimate </a:t>
            </a:r>
            <a:r>
              <a:rPr lang="en-US" sz="2400" dirty="0"/>
              <a:t>(DPWG)  </a:t>
            </a:r>
          </a:p>
        </p:txBody>
      </p:sp>
      <p:sp>
        <p:nvSpPr>
          <p:cNvPr id="3" name="Content Placeholder 2">
            <a:extLst>
              <a:ext uri="{FF2B5EF4-FFF2-40B4-BE49-F238E27FC236}">
                <a16:creationId xmlns:a16="http://schemas.microsoft.com/office/drawing/2014/main" id="{7A51F49C-E648-4170-A5F9-6FAEB76D091D}"/>
              </a:ext>
            </a:extLst>
          </p:cNvPr>
          <p:cNvSpPr>
            <a:spLocks noGrp="1"/>
          </p:cNvSpPr>
          <p:nvPr>
            <p:ph idx="1"/>
          </p:nvPr>
        </p:nvSpPr>
        <p:spPr>
          <a:xfrm>
            <a:off x="144779" y="1490656"/>
            <a:ext cx="6605361" cy="5231231"/>
          </a:xfrm>
        </p:spPr>
        <p:txBody>
          <a:bodyPr anchor="t">
            <a:normAutofit fontScale="85000" lnSpcReduction="20000"/>
          </a:bodyPr>
          <a:lstStyle/>
          <a:p>
            <a:pPr marL="0" indent="0">
              <a:buNone/>
            </a:pPr>
            <a:br>
              <a:rPr lang="en-US" sz="1600" dirty="0"/>
            </a:br>
            <a:endParaRPr lang="en-US" sz="1600" dirty="0"/>
          </a:p>
          <a:p>
            <a:r>
              <a:rPr lang="en-US" sz="2100" b="1" dirty="0"/>
              <a:t>University Archives:</a:t>
            </a:r>
          </a:p>
          <a:p>
            <a:pPr lvl="1"/>
            <a:r>
              <a:rPr lang="en-US" sz="1400" dirty="0"/>
              <a:t>Thesis &amp; Diss. project: 500 GB per year</a:t>
            </a:r>
          </a:p>
          <a:p>
            <a:pPr lvl="1"/>
            <a:r>
              <a:rPr lang="en-US" sz="1400" dirty="0"/>
              <a:t>Yearbook/Football negatives: 235GB per year</a:t>
            </a:r>
          </a:p>
          <a:p>
            <a:pPr lvl="1"/>
            <a:r>
              <a:rPr lang="en-US" sz="1400" dirty="0"/>
              <a:t>San Marcos Daily Record Negatives 1500 GB per year</a:t>
            </a:r>
          </a:p>
          <a:p>
            <a:pPr lvl="1"/>
            <a:r>
              <a:rPr lang="en-US" sz="1400" dirty="0"/>
              <a:t>Audio digitization: 500 GB per year.</a:t>
            </a:r>
          </a:p>
          <a:p>
            <a:pPr lvl="1"/>
            <a:r>
              <a:rPr lang="en-US" sz="1400" dirty="0" err="1"/>
              <a:t>Misc</a:t>
            </a:r>
            <a:r>
              <a:rPr lang="en-US" sz="1400" dirty="0"/>
              <a:t> imaging: 500GB per year</a:t>
            </a:r>
            <a:br>
              <a:rPr lang="en-US" sz="1300" dirty="0"/>
            </a:br>
            <a:endParaRPr lang="en-US" sz="1300" dirty="0"/>
          </a:p>
          <a:p>
            <a:r>
              <a:rPr lang="en-US" sz="2100" b="1" dirty="0"/>
              <a:t>Special Collections (</a:t>
            </a:r>
            <a:r>
              <a:rPr lang="en-US" sz="2100" b="1" dirty="0" err="1"/>
              <a:t>Wittliff</a:t>
            </a:r>
            <a:r>
              <a:rPr lang="en-US" sz="2100" b="1" dirty="0"/>
              <a:t>): </a:t>
            </a:r>
          </a:p>
          <a:p>
            <a:pPr lvl="1"/>
            <a:r>
              <a:rPr lang="en-US" sz="1400" dirty="0"/>
              <a:t>Unique digitization projects. Lonesome Dove Dailies (20 TB), Powers (10 TB) , Broyles (300 GB). Jerry Jeff Walker 2# reel tapes . </a:t>
            </a:r>
          </a:p>
          <a:p>
            <a:pPr lvl="1"/>
            <a:r>
              <a:rPr lang="en-US" sz="1400" dirty="0"/>
              <a:t>O’Connor Collection/New Major Donation example (2TB).</a:t>
            </a:r>
          </a:p>
          <a:p>
            <a:pPr lvl="1"/>
            <a:r>
              <a:rPr lang="en-US" sz="1400" dirty="0"/>
              <a:t>Austin Film Festival: 1.5 TB per year, (2+ years).</a:t>
            </a:r>
          </a:p>
          <a:p>
            <a:pPr lvl="1"/>
            <a:r>
              <a:rPr lang="en-US" sz="1400" dirty="0" err="1"/>
              <a:t>Misc</a:t>
            </a:r>
            <a:r>
              <a:rPr lang="en-US" sz="1400" dirty="0"/>
              <a:t> imaging: 2 TB per year</a:t>
            </a:r>
          </a:p>
          <a:p>
            <a:pPr lvl="1"/>
            <a:r>
              <a:rPr lang="en-US" sz="1400" dirty="0"/>
              <a:t>Audio digitization: </a:t>
            </a:r>
            <a:r>
              <a:rPr lang="en-US" sz="1400" dirty="0" err="1"/>
              <a:t>Wittliff</a:t>
            </a:r>
            <a:r>
              <a:rPr lang="en-US" sz="1400" dirty="0"/>
              <a:t>: 200 GB / year</a:t>
            </a:r>
            <a:br>
              <a:rPr lang="en-US" sz="1300" dirty="0"/>
            </a:br>
            <a:endParaRPr lang="en-US" sz="1300" dirty="0"/>
          </a:p>
          <a:p>
            <a:r>
              <a:rPr lang="en-US" sz="2300" b="1" dirty="0"/>
              <a:t>General Collections:</a:t>
            </a:r>
          </a:p>
          <a:p>
            <a:pPr lvl="1"/>
            <a:r>
              <a:rPr lang="en-US" sz="1300" b="1" dirty="0"/>
              <a:t>Theses and Dissertations</a:t>
            </a:r>
          </a:p>
          <a:p>
            <a:pPr lvl="1"/>
            <a:r>
              <a:rPr lang="en-US" sz="1400" dirty="0"/>
              <a:t>Streaming media archive: 2 TB per year, General Collections (Not Covered by LOCKSS, PORTICO Memberships)</a:t>
            </a:r>
            <a:br>
              <a:rPr lang="en-US" sz="1400" dirty="0"/>
            </a:br>
            <a:endParaRPr lang="en-US" sz="1400" dirty="0"/>
          </a:p>
          <a:p>
            <a:pPr marL="0" indent="0">
              <a:buNone/>
            </a:pPr>
            <a:r>
              <a:rPr lang="en-US" sz="3400" b="1" dirty="0"/>
              <a:t>Conclusions  </a:t>
            </a:r>
            <a:r>
              <a:rPr lang="en-US" sz="1800" b="1" dirty="0"/>
              <a:t> </a:t>
            </a:r>
            <a:r>
              <a:rPr lang="en-US" sz="1800" dirty="0"/>
              <a:t> </a:t>
            </a:r>
            <a:r>
              <a:rPr lang="en-US" sz="2400" dirty="0"/>
              <a:t>~ 60-70 TB </a:t>
            </a:r>
            <a:r>
              <a:rPr lang="en-US" sz="1600" dirty="0"/>
              <a:t>Initial Digital Storage, required</a:t>
            </a:r>
            <a:br>
              <a:rPr lang="en-US" sz="1600" dirty="0"/>
            </a:br>
            <a:r>
              <a:rPr lang="en-US" sz="1600" dirty="0"/>
              <a:t>                                                </a:t>
            </a:r>
            <a:r>
              <a:rPr lang="en-US" sz="2400" b="1" dirty="0"/>
              <a:t>10-12 new TB/year </a:t>
            </a:r>
            <a:r>
              <a:rPr lang="en-US" sz="1600" dirty="0"/>
              <a:t>for access files needed</a:t>
            </a:r>
            <a:br>
              <a:rPr lang="en-US" sz="1800" dirty="0"/>
            </a:br>
            <a:r>
              <a:rPr lang="en-US" sz="1800" dirty="0"/>
              <a:t> </a:t>
            </a:r>
          </a:p>
          <a:p>
            <a:endParaRPr lang="en-US" sz="700"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6C396744-A0DB-4350-A44C-F1144AD3A9E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7157885" y="-2010"/>
            <a:ext cx="5034116" cy="5231231"/>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360A50E-8D05-4341-B048-22CBBEF4F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9580" y="1876129"/>
            <a:ext cx="1479416" cy="680793"/>
          </a:xfrm>
          <a:prstGeom prst="rect">
            <a:avLst/>
          </a:prstGeom>
        </p:spPr>
      </p:pic>
      <p:pic>
        <p:nvPicPr>
          <p:cNvPr id="6" name="Picture 5">
            <a:extLst>
              <a:ext uri="{FF2B5EF4-FFF2-40B4-BE49-F238E27FC236}">
                <a16:creationId xmlns:a16="http://schemas.microsoft.com/office/drawing/2014/main" id="{E9F1F5AA-3281-4C46-982F-A2E75D0039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9288" y="4088815"/>
            <a:ext cx="632911" cy="717129"/>
          </a:xfrm>
          <a:prstGeom prst="rect">
            <a:avLst/>
          </a:prstGeom>
        </p:spPr>
      </p:pic>
      <p:pic>
        <p:nvPicPr>
          <p:cNvPr id="7" name="Picture 6">
            <a:extLst>
              <a:ext uri="{FF2B5EF4-FFF2-40B4-BE49-F238E27FC236}">
                <a16:creationId xmlns:a16="http://schemas.microsoft.com/office/drawing/2014/main" id="{9F2DFA41-880A-4656-AF95-5EFA31FC6F1E}"/>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6750140" y="6012489"/>
            <a:ext cx="1683765" cy="845511"/>
          </a:xfrm>
          <a:prstGeom prst="rect">
            <a:avLst/>
          </a:prstGeom>
        </p:spPr>
      </p:pic>
    </p:spTree>
    <p:extLst>
      <p:ext uri="{BB962C8B-B14F-4D97-AF65-F5344CB8AC3E}">
        <p14:creationId xmlns:p14="http://schemas.microsoft.com/office/powerpoint/2010/main" val="2537161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3165FF"/>
    </a:lt1>
    <a:dk2>
      <a:srgbClr val="000000"/>
    </a:dk2>
    <a:lt2>
      <a:srgbClr val="808080"/>
    </a:lt2>
    <a:accent1>
      <a:srgbClr val="BBE0E3"/>
    </a:accent1>
    <a:accent2>
      <a:srgbClr val="333399"/>
    </a:accent2>
    <a:accent3>
      <a:srgbClr val="ADB8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1121</TotalTime>
  <Words>3830</Words>
  <Application>Microsoft Office PowerPoint</Application>
  <PresentationFormat>Widescreen</PresentationFormat>
  <Paragraphs>262</Paragraphs>
  <Slides>39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Creating Infrastructures For Long Term Digital Preservation For Libraries, Museums and Memory Institutions </vt:lpstr>
      <vt:lpstr>What is Long Term Library Digital Preservation Storage?  </vt:lpstr>
      <vt:lpstr>Digital Preservation in Libraries  follows a Unique 3-Legged Stool Library Model</vt:lpstr>
      <vt:lpstr> Communications Media Possess Different Lifespans </vt:lpstr>
      <vt:lpstr>Many Considerations For Long-Term Digital Preservation Solutions</vt:lpstr>
      <vt:lpstr>Unique Characteristics of Technology of  Long-Term Digital Preservation</vt:lpstr>
      <vt:lpstr>Primary Steps Step 1: Form a Digital Preservation Working Group  (Texas State University Libraries Example)  TXU DPWG Background &amp; History  </vt:lpstr>
      <vt:lpstr>Investigate New Digital Preservation Tools, Platforms and Resources  </vt:lpstr>
      <vt:lpstr>Step 2: Conduct Initial Digital Storage Needs Estimate (DPWG)  </vt:lpstr>
      <vt:lpstr>Step 3: If Possible, Join Consortia Texas Digital Library  Forms First State  Digital Preservation  Resource Infrastructure (2016-2018)   </vt:lpstr>
      <vt:lpstr>Step 4: Storage Infrastructure Recommendation   2018-2019 Digital Preservation  Working Group Continually Changing Landscape</vt:lpstr>
      <vt:lpstr>Pillar 1: Environmental Scan  Digital Preservation Solutions (Peer Institutions)</vt:lpstr>
      <vt:lpstr>Pillar 2: Narrow Focus  Three Final Candidates</vt:lpstr>
      <vt:lpstr>Option 1: Outsource  (All in One Outsource Option, Preservica)</vt:lpstr>
      <vt:lpstr>Option 2: In House Expand TR/Texas State Data Center Relationship</vt:lpstr>
      <vt:lpstr>Option 3 :Mixed   Duracloud through Texas Digital Library to Chronopolis </vt:lpstr>
      <vt:lpstr>Option 3: Mixed Duracloud through TDL (Texas Digital Library) to Chronopolis Option   </vt:lpstr>
      <vt:lpstr>Future Directions (2022 +) Web Archiving, Digital Forensics, Email Archiving</vt:lpstr>
      <vt:lpstr>Web Archiving Opportunities Archives and Special Collections 2022-2027</vt:lpstr>
      <vt:lpstr>Web Archiving R&amp;D Phase Platforms – Archive-IT, WebRecorder</vt:lpstr>
      <vt:lpstr>Conclusions and Deeper  Rationale  For Long Term Digital Preservation Storage Infrastructure</vt:lpstr>
      <vt:lpstr>Long Term Digital Preservation  Software and Storage Related Links</vt:lpstr>
      <vt:lpstr>Long Term Digital Preservation Standards, Resources,  Articles and Presentations</vt:lpstr>
      <vt:lpstr>Questions and Comments</vt:lpstr>
      <vt:lpstr>PowerPoint Presentation</vt:lpstr>
      <vt:lpstr>  Step 4  Digital Preservation Storage Recommendation Focus </vt:lpstr>
      <vt:lpstr>Digital Preservation Storage Working Group  Final Recommendation </vt:lpstr>
      <vt:lpstr>Option 3: Duracloud through TDL Amazon S3 and Glacier Option</vt:lpstr>
      <vt:lpstr>Option 3: Duracloud Component</vt:lpstr>
      <vt:lpstr>Option 3: Duracloud Through the Texas Digital Library (TDL)</vt:lpstr>
      <vt:lpstr>Conclusions and Deeper  Rationale  For Long Term Digital Preservation Storage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Preservation Storage Infrastructures  for Texas State  University Libraries  </dc:title>
  <dc:creator>Uzwyshyn, Raymond J</dc:creator>
  <cp:lastModifiedBy>Uzwyshyn, Raymond J</cp:lastModifiedBy>
  <cp:revision>36</cp:revision>
  <dcterms:created xsi:type="dcterms:W3CDTF">2020-02-21T16:47:41Z</dcterms:created>
  <dcterms:modified xsi:type="dcterms:W3CDTF">2021-10-28T14:17:07Z</dcterms:modified>
</cp:coreProperties>
</file>