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30" r:id="rId4"/>
    <p:sldId id="263" r:id="rId5"/>
    <p:sldId id="261" r:id="rId6"/>
    <p:sldId id="262" r:id="rId7"/>
    <p:sldId id="334" r:id="rId8"/>
    <p:sldId id="268" r:id="rId9"/>
    <p:sldId id="331" r:id="rId10"/>
    <p:sldId id="335" r:id="rId11"/>
    <p:sldId id="332" r:id="rId12"/>
    <p:sldId id="270" r:id="rId13"/>
    <p:sldId id="269" r:id="rId14"/>
    <p:sldId id="336" r:id="rId15"/>
    <p:sldId id="272" r:id="rId16"/>
    <p:sldId id="271" r:id="rId17"/>
    <p:sldId id="338" r:id="rId18"/>
    <p:sldId id="273" r:id="rId19"/>
    <p:sldId id="341" r:id="rId20"/>
    <p:sldId id="326" r:id="rId21"/>
    <p:sldId id="267" r:id="rId22"/>
    <p:sldId id="264" r:id="rId23"/>
    <p:sldId id="265" r:id="rId24"/>
    <p:sldId id="329" r:id="rId25"/>
    <p:sldId id="339" r:id="rId26"/>
    <p:sldId id="260" r:id="rId27"/>
    <p:sldId id="257" r:id="rId28"/>
    <p:sldId id="327" r:id="rId29"/>
    <p:sldId id="328" r:id="rId30"/>
    <p:sldId id="276" r:id="rId31"/>
    <p:sldId id="277" r:id="rId32"/>
    <p:sldId id="259" r:id="rId33"/>
    <p:sldId id="266" r:id="rId34"/>
    <p:sldId id="340" r:id="rId35"/>
    <p:sldId id="333" r:id="rId36"/>
    <p:sldId id="275" r:id="rId37"/>
    <p:sldId id="342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CB5C-9868-4999-9C2C-1CA61D018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C8EE-2D46-48AC-92D3-73BCBA304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EDD2-97DB-4093-9225-9F008A9E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493F9-BFE4-46F8-B034-CD7ADAA5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B3AAD-A67C-40DC-9A28-651D59A2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EB45-FED4-454E-AD51-A903E70B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7E078-1778-4B33-AAD9-3BDE42D1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92141-B5C0-4115-96E9-B8357D81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CAB23-74F7-49C0-B479-34EE553E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0C5A-D7CA-4B6E-BABB-BB77FEC1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0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31375-DB50-4BE9-B31B-AEB0E3F72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6DF41-DADA-41B5-9857-70263C8BA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D0293-F165-451F-B448-5ED1BC97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EE503-FBE0-4798-95F9-64AA63C4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29FE-C319-4ED0-A9F6-F3CAD014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4963-84BC-4715-95AC-6A7323E9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19947-AF39-4D23-B547-26F2114A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91DA0-E94B-41C1-900D-B7156A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B075-1481-487F-923E-2F00AA60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B127-A754-4BD8-A268-B08408BE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51EA-8B7D-41A4-9DDE-9DD42EEE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006A-CE27-4094-9F5D-217C9158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0C0B-64F4-4C7C-A0EA-F6D885D5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6B15D-C2C6-4C8A-8AA0-1AB985E9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C010-2618-4AC0-A5AA-B3400865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C3E-B203-44BE-9E73-1AF3253C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3EF9-0F3A-44A5-8A12-6DEBE2A0D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BAD95-AD2F-4EB7-B488-34C15E18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361BF-772B-4A08-B592-420026C1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7C9EF-E871-48C2-9858-ED6442B4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8ACA2-5E22-46B9-8142-DAC0D5EB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4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7242-6840-44B1-8F0C-EBA1A877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2141-FC0B-4FFB-90CF-841FC26D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27BC0-876B-4C60-99CC-84E1C79B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63AF0-4A8B-4B68-AEBB-85C0FBCA0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A31FAF-E236-426C-B587-E468D6EED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F3D32-F648-41A0-9290-FE03A637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B0BC-CAE2-402E-8874-C4F4FAF6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DC7A3-A7A7-4DCF-845C-523208F2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B692-A04D-4FDA-9BF9-5DAFFF6C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8607B-ED32-46E7-95F5-102C3E85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DF910-E420-4143-9FA0-11E2BB1D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24013-9628-4E39-BFC8-88AF98B0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1F65E-70F5-4412-8DF2-EC31014C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CB63F-E791-44F5-B1BC-915B6BBF4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B5E9-AFFB-44E8-A0E6-9FEA607E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CE09-049C-4578-9836-683FC2E3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9BD49-FC50-48B9-BF09-5C74F5DD7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31CF4-F8DF-403E-A5E3-7C4403A66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63483-DB09-4084-A571-5AEBB6AF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045CE-34ED-4572-823D-736AF2C4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66D24-9AE1-4D2B-8430-2CC91FC4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3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6761-5549-4CCF-88D3-FB5C8B0D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CB74D-DA3F-4367-BB09-8AFD61C72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7DF11-1523-49ED-836D-806ADABE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4BA-20F2-4F68-872E-8B6FDB29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6DAA8-5B18-41E9-B8D2-3808A5F5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B41CE-1F8C-42D6-BE2B-54EF96B7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3999D-907C-450F-89C9-B1106FED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22595-4F73-48B6-B351-9442BDDC4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A6952-3A03-441A-810F-1A00CDBE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1A59-911E-4762-8378-217F961CF313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08473-658A-4905-AA96-BB97B6EF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7AAF-A479-40B5-9BF9-6A2855913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8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rary.txstate.edu/about/departments/dws/faculty-digitization.html" TargetMode="External"/><Relationship Id="rId3" Type="http://schemas.openxmlformats.org/officeDocument/2006/relationships/hyperlink" Target="http://exhibits.library.txstate.edu/thewittliffcollections/exhibits/show/severo-perez/" TargetMode="External"/><Relationship Id="rId7" Type="http://schemas.openxmlformats.org/officeDocument/2006/relationships/hyperlink" Target="https://exhibits.library.txstate.edu/univarchives/exhibits/show/pedagog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txstate-library/albums" TargetMode="External"/><Relationship Id="rId5" Type="http://schemas.openxmlformats.org/officeDocument/2006/relationships/hyperlink" Target="http://exhibits.library.txstate.edu/thewittliffcollections/exhibits/show/santiago-tafolla-collection/rev-tafolla" TargetMode="External"/><Relationship Id="rId4" Type="http://schemas.openxmlformats.org/officeDocument/2006/relationships/hyperlink" Target="http://exhibits.library.txstate.edu/cabeza/" TargetMode="Externa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rary.txstate.edu/about/departments/dws/faculty-digitization.html" TargetMode="External"/><Relationship Id="rId3" Type="http://schemas.openxmlformats.org/officeDocument/2006/relationships/hyperlink" Target="http://exhibits.library.txstate.edu/thewittliffcollections/exhibits/show/severo-perez/" TargetMode="External"/><Relationship Id="rId7" Type="http://schemas.openxmlformats.org/officeDocument/2006/relationships/hyperlink" Target="https://exhibits.library.txstate.edu/univarchives/exhibits/show/pedagog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txstate-library/albums" TargetMode="External"/><Relationship Id="rId5" Type="http://schemas.openxmlformats.org/officeDocument/2006/relationships/hyperlink" Target="http://exhibits.library.txstate.edu/thewittliffcollections/exhibits/show/santiago-tafolla-collection/rev-tafolla" TargetMode="External"/><Relationship Id="rId4" Type="http://schemas.openxmlformats.org/officeDocument/2006/relationships/hyperlink" Target="http://exhibits.library.txstate.edu/cabeza/" TargetMode="External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brary.txstate.edu/services/faculty-staff/digital-web-services.html" TargetMode="External"/><Relationship Id="rId3" Type="http://schemas.openxmlformats.org/officeDocument/2006/relationships/hyperlink" Target="https://www.library.txstate.edu/" TargetMode="External"/><Relationship Id="rId7" Type="http://schemas.openxmlformats.org/officeDocument/2006/relationships/hyperlink" Target="https://www.tdl.org/etds/" TargetMode="External"/><Relationship Id="rId2" Type="http://schemas.openxmlformats.org/officeDocument/2006/relationships/hyperlink" Target="https://www.researchgate.net/publication/336923249_Developing_an_Open_Source_Digital_Scholarship_Ecosyste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uides.library.txstate.edu/researcherprofile/orcidTexas" TargetMode="External"/><Relationship Id="rId5" Type="http://schemas.openxmlformats.org/officeDocument/2006/relationships/hyperlink" Target="https://dataverse.tdl.org/dataverse/txstate" TargetMode="External"/><Relationship Id="rId4" Type="http://schemas.openxmlformats.org/officeDocument/2006/relationships/hyperlink" Target="https://digital.library.txstate.ed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ruzwyshyn@txstate.ed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yuzwyshyn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96E6-862F-4656-B049-C90AA06F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29" y="4251719"/>
            <a:ext cx="7795318" cy="1497998"/>
          </a:xfrm>
        </p:spPr>
        <p:txBody>
          <a:bodyPr anchor="t">
            <a:noAutofit/>
          </a:bodyPr>
          <a:lstStyle/>
          <a:p>
            <a:pPr algn="l"/>
            <a:r>
              <a:rPr lang="en-US" sz="4000" b="1" dirty="0"/>
              <a:t>Developing an Open Source</a:t>
            </a:r>
            <a:br>
              <a:rPr lang="en-US" sz="4000" b="1" dirty="0"/>
            </a:br>
            <a:r>
              <a:rPr lang="en-US" sz="4000" b="1" dirty="0"/>
              <a:t>Digital Scholarly Research Ecosystem</a:t>
            </a:r>
            <a:br>
              <a:rPr lang="en-US" sz="4000" dirty="0"/>
            </a:br>
            <a:r>
              <a:rPr lang="en-US" sz="4000" b="1" dirty="0"/>
              <a:t>Local and Global Possibilities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A791-7A02-4340-9572-17EE87F99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29" y="3288965"/>
            <a:ext cx="6455833" cy="665853"/>
          </a:xfrm>
        </p:spPr>
        <p:txBody>
          <a:bodyPr anchor="b">
            <a:normAutofit/>
          </a:bodyPr>
          <a:lstStyle/>
          <a:p>
            <a:pPr algn="l"/>
            <a:r>
              <a:rPr lang="en-US" sz="1300" dirty="0"/>
              <a:t>Ray Uzwyshyn, Ph.D. MLIS</a:t>
            </a:r>
            <a:br>
              <a:rPr lang="en-US" sz="1300" dirty="0"/>
            </a:br>
            <a:r>
              <a:rPr lang="en-US" sz="1300" dirty="0"/>
              <a:t>Director, Collections and Digital Services</a:t>
            </a:r>
            <a:br>
              <a:rPr lang="en-US" sz="1300" dirty="0"/>
            </a:br>
            <a:r>
              <a:rPr lang="en-US" sz="1300" dirty="0"/>
              <a:t>Texas State University Libraries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CFEAC5-CB8E-48EA-B7E9-F41458B0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-3" b="-3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73DF66-EF7D-45E5-9D0A-E07694586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r="37276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5441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095A-B8A7-4896-98FA-D8D236E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4108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Efficacy of Structured Metadata Schema Application for Search Engine Optimization</a:t>
            </a:r>
            <a:br>
              <a:rPr lang="en-US" b="1" dirty="0"/>
            </a:br>
            <a:r>
              <a:rPr lang="en-US" sz="3600" b="1" dirty="0"/>
              <a:t>Accessibility and Multiple Points of Access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1F6BC-CD18-47B5-A10F-12CD25DBC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748" y="2087349"/>
            <a:ext cx="4572396" cy="4618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4D230-6B55-48C7-9DFA-ECC90B93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604" y="2194998"/>
            <a:ext cx="4572396" cy="4663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9529C-3FA4-46F7-B46F-141722898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435" y="2087349"/>
            <a:ext cx="4572396" cy="50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6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FEC49-BD9F-4B65-B8D1-8D830DFE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Digital Collection Repositories Gives Insight and another window into Faculty/Student Research   </a:t>
            </a: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(Statistics)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F6844F-26CD-438C-8344-EC12C1B59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238125"/>
            <a:ext cx="7419976" cy="626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1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A2D5-44B4-4BD2-A4DB-47D26895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 Research Data Repository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52241E-3729-4155-A3BE-0FF1E5F64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653" y="2426818"/>
            <a:ext cx="3817744" cy="399763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02361F7-2BF4-40B7-A454-5B9ABECE0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77" y="2426818"/>
            <a:ext cx="440510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E0F43-10C5-482B-8DB1-AD8A13B6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64" y="1227216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400" dirty="0">
                <a:solidFill>
                  <a:srgbClr val="FFFFFF"/>
                </a:solidFill>
              </a:rPr>
            </a:b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Texas State University </a:t>
            </a:r>
            <a:r>
              <a:rPr lang="en-US" sz="4900" dirty="0" err="1">
                <a:solidFill>
                  <a:srgbClr val="FFFFFF"/>
                </a:solidFill>
              </a:rPr>
              <a:t>Dataverse</a:t>
            </a:r>
            <a:r>
              <a:rPr lang="en-US" sz="4900" dirty="0">
                <a:solidFill>
                  <a:srgbClr val="FFFFFF"/>
                </a:solidFill>
              </a:rPr>
              <a:t>/TDL </a:t>
            </a:r>
            <a:r>
              <a:rPr lang="en-US" sz="4900" dirty="0" err="1">
                <a:solidFill>
                  <a:srgbClr val="FFFFFF"/>
                </a:solidFill>
              </a:rPr>
              <a:t>Dataverse</a:t>
            </a:r>
            <a:r>
              <a:rPr lang="en-US" sz="4900" dirty="0">
                <a:solidFill>
                  <a:srgbClr val="FFFFFF"/>
                </a:solidFill>
              </a:rPr>
              <a:t> 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Larger </a:t>
            </a:r>
            <a:r>
              <a:rPr lang="en-US" sz="4000" dirty="0" err="1">
                <a:solidFill>
                  <a:srgbClr val="FFFFFF"/>
                </a:solidFill>
              </a:rPr>
              <a:t>Consortial</a:t>
            </a:r>
            <a:r>
              <a:rPr lang="en-US" sz="4000" dirty="0">
                <a:solidFill>
                  <a:srgbClr val="FFFFFF"/>
                </a:solidFill>
              </a:rPr>
              <a:t> Online Research Data Repository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4FB627F-6D85-4EF6-9F2C-A2306AB7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068" y="2277801"/>
            <a:ext cx="6106932" cy="45801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DF3F9C-28F3-47D7-9201-004B71A2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61" y="2533377"/>
            <a:ext cx="5455917" cy="33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47819-231A-4F7E-AC40-E015112E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46" y="1975940"/>
            <a:ext cx="546105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Scholarly Research System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100" dirty="0">
                <a:solidFill>
                  <a:schemeClr val="bg1"/>
                </a:solidFill>
              </a:rPr>
              <a:t> S</a:t>
            </a: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econdary Components</a:t>
            </a: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B1775C9A-AFFA-4E01-9594-C47BBF579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871" y="2897916"/>
            <a:ext cx="2308714" cy="2308714"/>
          </a:xfrm>
          <a:prstGeom prst="rect">
            <a:avLst/>
          </a:prstGeom>
        </p:spPr>
      </p:pic>
      <p:pic>
        <p:nvPicPr>
          <p:cNvPr id="19" name="Graphic 6" descr="System">
            <a:extLst>
              <a:ext uri="{FF2B5EF4-FFF2-40B4-BE49-F238E27FC236}">
                <a16:creationId xmlns:a16="http://schemas.microsoft.com/office/drawing/2014/main" id="{80A584E0-C87F-423C-A8B0-1BAF1D1C2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585" y="2339664"/>
            <a:ext cx="3123954" cy="3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2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32D3-5AFF-4C2C-BEE7-B1802FA4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18" y="18922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Vireo, </a:t>
            </a:r>
            <a:r>
              <a:rPr lang="en-US" dirty="0" err="1"/>
              <a:t>Omeka</a:t>
            </a:r>
            <a:r>
              <a:rPr lang="en-US" dirty="0"/>
              <a:t> and OJS</a:t>
            </a:r>
            <a:br>
              <a:rPr lang="en-US" dirty="0"/>
            </a:br>
            <a:r>
              <a:rPr lang="en-US" sz="2000" dirty="0"/>
              <a:t>(Dependent on Primary Content Repositories)</a:t>
            </a:r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1A4301-FB31-460E-8DCD-67506728C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85" y="1311919"/>
            <a:ext cx="3333750" cy="17145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338815-7E43-4C80-961C-E00BFC897F0C}"/>
              </a:ext>
            </a:extLst>
          </p:cNvPr>
          <p:cNvSpPr txBox="1"/>
          <p:nvPr/>
        </p:nvSpPr>
        <p:spPr>
          <a:xfrm>
            <a:off x="5525005" y="1657354"/>
            <a:ext cx="6326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Electronic Thesis and Dissertation Management System</a:t>
            </a:r>
            <a:br>
              <a:rPr lang="en-US" dirty="0"/>
            </a:br>
            <a:r>
              <a:rPr lang="en-US" dirty="0"/>
              <a:t>Addresses Intermediary steps in the ETD  Process</a:t>
            </a:r>
          </a:p>
          <a:p>
            <a:r>
              <a:rPr lang="en-US" dirty="0"/>
              <a:t>Bridges Student Thesis/Dissertation Submission with</a:t>
            </a:r>
          </a:p>
          <a:p>
            <a:r>
              <a:rPr lang="en-US" dirty="0"/>
              <a:t>Graduate School Review, Online Publication and ETD Preservation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F880708-1430-4550-BA0C-ABB5A727B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1" y="3429000"/>
            <a:ext cx="1477328" cy="1477328"/>
          </a:xfrm>
          <a:prstGeom prst="rect">
            <a:avLst/>
          </a:prstGeom>
        </p:spPr>
      </p:pic>
      <p:pic>
        <p:nvPicPr>
          <p:cNvPr id="16" name="Picture 15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22947898-B4C9-40D6-BC82-0635BBDDC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01" y="5380361"/>
            <a:ext cx="1697588" cy="1175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F17B7D-DEC7-49DD-8E9C-E2A27F5FC678}"/>
              </a:ext>
            </a:extLst>
          </p:cNvPr>
          <p:cNvSpPr txBox="1"/>
          <p:nvPr/>
        </p:nvSpPr>
        <p:spPr>
          <a:xfrm>
            <a:off x="5528900" y="3520565"/>
            <a:ext cx="6427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Open Source  User Interface Software </a:t>
            </a:r>
            <a:br>
              <a:rPr lang="en-US" dirty="0"/>
            </a:br>
            <a:r>
              <a:rPr lang="en-US" dirty="0"/>
              <a:t>allows an elegant  portal or gateway entrance  to digital collections</a:t>
            </a:r>
            <a:br>
              <a:rPr lang="en-US" dirty="0"/>
            </a:br>
            <a:r>
              <a:rPr lang="en-US" dirty="0"/>
              <a:t>data repositories, large research projects -  linking </a:t>
            </a:r>
            <a:r>
              <a:rPr lang="en-US" dirty="0" err="1"/>
              <a:t>text,image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media and datasets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A53C35-C38D-4396-85DC-D11508A18F2E}"/>
              </a:ext>
            </a:extLst>
          </p:cNvPr>
          <p:cNvSpPr txBox="1"/>
          <p:nvPr/>
        </p:nvSpPr>
        <p:spPr>
          <a:xfrm>
            <a:off x="5525005" y="5376166"/>
            <a:ext cx="5682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Open Access Academic Journal Software </a:t>
            </a:r>
            <a:r>
              <a:rPr lang="en-US" dirty="0"/>
              <a:t>for the academic</a:t>
            </a:r>
            <a:br>
              <a:rPr lang="en-US" dirty="0"/>
            </a:br>
            <a:r>
              <a:rPr lang="en-US" dirty="0"/>
              <a:t>refereed journal workflow and  online publishing</a:t>
            </a:r>
          </a:p>
        </p:txBody>
      </p:sp>
    </p:spTree>
    <p:extLst>
      <p:ext uri="{BB962C8B-B14F-4D97-AF65-F5344CB8AC3E}">
        <p14:creationId xmlns:p14="http://schemas.microsoft.com/office/powerpoint/2010/main" val="226791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BFD2-DB2C-418A-B28F-82AD1A68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Researcher Identity Management System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ORCID</a:t>
            </a: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72829CB-7CB4-42F8-871D-34610C752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6990" cy="4697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AEBC6-79DE-4CA8-B102-540A79FD381D}"/>
              </a:ext>
            </a:extLst>
          </p:cNvPr>
          <p:cNvSpPr txBox="1"/>
          <p:nvPr/>
        </p:nvSpPr>
        <p:spPr>
          <a:xfrm>
            <a:off x="6053667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Allows publications from a researcher to be found, linked and aggregated across multiple information Systems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Gives Researchers Unique Number (ORCID ID) Connecting and Disambiguate Scholars names</a:t>
            </a:r>
            <a:br>
              <a:rPr lang="en-US" dirty="0"/>
            </a:br>
            <a:r>
              <a:rPr lang="en-US" dirty="0"/>
              <a:t>Maria Hernandez, Biochemist</a:t>
            </a:r>
            <a:br>
              <a:rPr lang="en-US" dirty="0"/>
            </a:br>
            <a:r>
              <a:rPr lang="en-US" dirty="0"/>
              <a:t>Maria Hernandez, M.D. or Astrophysicist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 also act as a Network Hub</a:t>
            </a:r>
          </a:p>
        </p:txBody>
      </p:sp>
    </p:spTree>
    <p:extLst>
      <p:ext uri="{BB962C8B-B14F-4D97-AF65-F5344CB8AC3E}">
        <p14:creationId xmlns:p14="http://schemas.microsoft.com/office/powerpoint/2010/main" val="324374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47819-231A-4F7E-AC40-E015112E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68" y="2390833"/>
            <a:ext cx="5461053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Scholarly Research System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Tertiary Components</a:t>
            </a:r>
            <a:br>
              <a:rPr lang="en-US" sz="3100" dirty="0">
                <a:solidFill>
                  <a:schemeClr val="bg1"/>
                </a:solidFill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Digitization Lab  Hardware</a:t>
            </a:r>
            <a:r>
              <a:rPr lang="en-US" sz="2000" dirty="0">
                <a:solidFill>
                  <a:schemeClr val="bg1"/>
                </a:solidFill>
              </a:rPr>
              <a:t> &amp;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Specialized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Software</a:t>
            </a: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6" descr="System">
            <a:extLst>
              <a:ext uri="{FF2B5EF4-FFF2-40B4-BE49-F238E27FC236}">
                <a16:creationId xmlns:a16="http://schemas.microsoft.com/office/drawing/2014/main" id="{80A584E0-C87F-423C-A8B0-1BAF1D1C2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4566" y="1777689"/>
            <a:ext cx="3123954" cy="3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3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3D71-7418-44B0-8B9A-97C24464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77" y="604124"/>
            <a:ext cx="4236098" cy="13867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Digitization Lab </a:t>
            </a:r>
            <a:r>
              <a:rPr lang="en-US" sz="2200" dirty="0">
                <a:solidFill>
                  <a:srgbClr val="FFFFFF"/>
                </a:solidFill>
              </a:rPr>
              <a:t>Expands 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Possibilities </a:t>
            </a:r>
            <a:r>
              <a:rPr lang="en-US" sz="2200" dirty="0">
                <a:solidFill>
                  <a:srgbClr val="FFFFFF"/>
                </a:solidFill>
              </a:rPr>
              <a:t>for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Faculty Research Projects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FD6F1-C9BF-4192-A06F-77AE5445D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1328" y="210145"/>
            <a:ext cx="2667733" cy="1780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D82F6-4E6D-4EAC-B153-97D5A00B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827" y="333327"/>
            <a:ext cx="1250521" cy="1882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290DF-5B62-40BF-8859-C38F6B94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72" y="2955501"/>
            <a:ext cx="4114800" cy="32609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B8B0C4-E4DB-45E1-8FAB-F5955C43A683}"/>
              </a:ext>
            </a:extLst>
          </p:cNvPr>
          <p:cNvSpPr/>
          <p:nvPr/>
        </p:nvSpPr>
        <p:spPr>
          <a:xfrm>
            <a:off x="5262159" y="2758930"/>
            <a:ext cx="3944010" cy="3455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Digitization possibilities on media levels range from OCR to image, book, manuscript &amp;  journal digitization, 3D objects, posters, audiovisual material maps, GIS and visualization technologies (IIIF </a:t>
            </a:r>
            <a:r>
              <a:rPr lang="en-US" sz="2000" dirty="0" err="1">
                <a:solidFill>
                  <a:srgbClr val="FFFFFF"/>
                </a:solidFill>
              </a:rPr>
              <a:t>etc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420F1-75EB-4FA7-BD80-CA061F01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410" y="2639728"/>
            <a:ext cx="2045361" cy="1620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FECB3E-45E7-468B-8B0A-F44A355B5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3408" y="4726743"/>
            <a:ext cx="2045362" cy="17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56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47819-231A-4F7E-AC40-E015112E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57" y="2200333"/>
            <a:ext cx="5870843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Combining Components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System Synergies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Digital </a:t>
            </a:r>
            <a:r>
              <a:rPr lang="en-US" sz="2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Scholarly Research Ecosystem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CD6DD-2B7B-473B-95DE-C88364A7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774" y="3170273"/>
            <a:ext cx="2386812" cy="1596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823AB-2F44-405F-B466-D9EDEBFD0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57" y="1057898"/>
            <a:ext cx="4077608" cy="1831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62CE8-5B33-4D63-8852-3648A411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668" y="3402520"/>
            <a:ext cx="1291175" cy="129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C801C0-34C2-42AE-95B9-7A5537250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552" y="5233625"/>
            <a:ext cx="1770018" cy="17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6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A6413-024B-4A30-BEF5-2F306DD1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038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is a Digital Scholarly Research Ecosystem?</a:t>
            </a:r>
            <a:br>
              <a:rPr lang="en-US" dirty="0"/>
            </a:br>
            <a:r>
              <a:rPr lang="en-US" sz="2400" dirty="0"/>
              <a:t>Ecosystem of Several Software Components to Enable Faculty and Student Research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EE7FF5-ED3C-435A-B717-A036B3982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26" y="2294386"/>
            <a:ext cx="6176454" cy="2769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27B29-E026-48B1-8FC2-C2370EF6A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94386"/>
            <a:ext cx="4616255" cy="276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2BFF7-E3AC-4878-A5A5-7E4A3470E1D8}"/>
              </a:ext>
            </a:extLst>
          </p:cNvPr>
          <p:cNvSpPr txBox="1"/>
          <p:nvPr/>
        </p:nvSpPr>
        <p:spPr>
          <a:xfrm>
            <a:off x="543340" y="5422338"/>
            <a:ext cx="10577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/>
            </a:br>
            <a:r>
              <a:rPr lang="en-US" dirty="0"/>
              <a:t>Ecosystem Metaphor Look at Relationships in the Digital Environment</a:t>
            </a:r>
            <a:br>
              <a:rPr lang="en-US" dirty="0"/>
            </a:br>
            <a:r>
              <a:rPr lang="en-US" dirty="0"/>
              <a:t> Specifically Focuses Upon the Discrete Component Relationships with the Networked Digital Environment</a:t>
            </a:r>
          </a:p>
        </p:txBody>
      </p:sp>
    </p:spTree>
    <p:extLst>
      <p:ext uri="{BB962C8B-B14F-4D97-AF65-F5344CB8AC3E}">
        <p14:creationId xmlns:p14="http://schemas.microsoft.com/office/powerpoint/2010/main" val="348777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017" y="190540"/>
            <a:ext cx="12085983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r>
              <a:rPr lang="en-US" sz="4000" dirty="0"/>
              <a:t>Combining These Research Ecosystem Components</a:t>
            </a:r>
            <a:br>
              <a:rPr lang="en-US" sz="4000" dirty="0"/>
            </a:br>
            <a:r>
              <a:rPr lang="en-US" sz="2200" dirty="0"/>
              <a:t>Opens Possibilities For Digital Scholarship &amp; Partnership Opportunities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5676897" cy="4953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Cognitive Cartography/Multimedia Archives </a:t>
            </a:r>
            <a:br>
              <a:rPr lang="en-US" b="1" dirty="0"/>
            </a:br>
            <a:r>
              <a:rPr lang="en-US" sz="2000" dirty="0"/>
              <a:t>(Video, Text, GIS, Images, Field Notes)</a:t>
            </a:r>
            <a:br>
              <a:rPr lang="en-US" sz="2000" dirty="0"/>
            </a:br>
            <a:r>
              <a:rPr lang="en-US" sz="2600" dirty="0">
                <a:hlinkClick r:id="rId2"/>
              </a:rPr>
              <a:t>Dick </a:t>
            </a:r>
            <a:r>
              <a:rPr lang="en-US" sz="2600" dirty="0" err="1">
                <a:hlinkClick r:id="rId2"/>
              </a:rPr>
              <a:t>Reavis</a:t>
            </a:r>
            <a:r>
              <a:rPr lang="en-US" sz="2600" dirty="0">
                <a:hlinkClick r:id="rId2"/>
              </a:rPr>
              <a:t>: National Tour of Texas</a:t>
            </a:r>
            <a:br>
              <a:rPr lang="en-US" dirty="0">
                <a:hlinkClick r:id="rId2"/>
              </a:rPr>
            </a:br>
            <a:br>
              <a:rPr lang="en-US" sz="2400" dirty="0"/>
            </a:br>
            <a:r>
              <a:rPr lang="en-US" b="1" dirty="0"/>
              <a:t>Multimedia, Digital Archives/Retrospective ETD Projects </a:t>
            </a:r>
            <a:br>
              <a:rPr lang="en-US" sz="2900" b="1" dirty="0"/>
            </a:br>
            <a:r>
              <a:rPr lang="en-US" sz="2000" dirty="0"/>
              <a:t>(Digital video, online exhibit images, text, digital archives) </a:t>
            </a:r>
            <a:br>
              <a:rPr lang="en-US" sz="2000" dirty="0"/>
            </a:br>
            <a:r>
              <a:rPr lang="en-US" sz="2600" dirty="0" err="1">
                <a:hlinkClick r:id="rId3"/>
              </a:rPr>
              <a:t>Severo</a:t>
            </a:r>
            <a:r>
              <a:rPr lang="en-US" sz="2600" dirty="0">
                <a:hlinkClick r:id="rId3"/>
              </a:rPr>
              <a:t> Perez: And the Earth Did not Swallow Them </a:t>
            </a:r>
            <a:br>
              <a:rPr lang="en-US" sz="2600" dirty="0"/>
            </a:br>
            <a:br>
              <a:rPr lang="en-US" sz="2900" dirty="0"/>
            </a:br>
            <a:r>
              <a:rPr lang="en-US" b="1" dirty="0"/>
              <a:t>Online Exhibits/Digital Archives/ Online Academic Journals</a:t>
            </a:r>
            <a:br>
              <a:rPr lang="en-US" sz="2400" b="1" dirty="0"/>
            </a:br>
            <a:r>
              <a:rPr lang="en-US" sz="2000" dirty="0"/>
              <a:t>(images and text, </a:t>
            </a:r>
            <a:r>
              <a:rPr lang="en-US" sz="2000" dirty="0" err="1"/>
              <a:t>Omeka</a:t>
            </a:r>
            <a:r>
              <a:rPr lang="en-US" sz="2000" dirty="0"/>
              <a:t> front end/Database back end, IIIF)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Cabeza de </a:t>
            </a:r>
            <a:r>
              <a:rPr lang="en-US" sz="2000" dirty="0" err="1">
                <a:hlinkClick r:id="rId4"/>
              </a:rPr>
              <a:t>Vaca</a:t>
            </a:r>
            <a:r>
              <a:rPr lang="en-US" sz="2000" dirty="0">
                <a:hlinkClick r:id="rId4"/>
              </a:rPr>
              <a:t> La </a:t>
            </a:r>
            <a:r>
              <a:rPr lang="en-US" sz="2000" dirty="0" err="1">
                <a:hlinkClick r:id="rId4"/>
              </a:rPr>
              <a:t>Relacion</a:t>
            </a:r>
            <a:r>
              <a:rPr lang="en-US" sz="2000" dirty="0">
                <a:hlinkClick r:id="rId4"/>
              </a:rPr>
              <a:t> Digitization</a:t>
            </a:r>
            <a:br>
              <a:rPr lang="en-US" sz="2000" dirty="0">
                <a:hlinkClick r:id="rId5"/>
              </a:rPr>
            </a:br>
            <a:r>
              <a:rPr lang="en-US" sz="2600" dirty="0">
                <a:hlinkClick r:id="rId5"/>
              </a:rPr>
              <a:t> Santiago </a:t>
            </a:r>
            <a:r>
              <a:rPr lang="en-US" sz="2600" dirty="0" err="1">
                <a:hlinkClick r:id="rId5"/>
              </a:rPr>
              <a:t>Tafolla</a:t>
            </a:r>
            <a:r>
              <a:rPr lang="en-US" sz="2600" dirty="0">
                <a:hlinkClick r:id="rId5"/>
              </a:rPr>
              <a:t>: Mexican Amer. Confederate Soldier</a:t>
            </a:r>
            <a:br>
              <a:rPr lang="en-US" sz="2300" dirty="0">
                <a:hlinkClick r:id="rId5"/>
              </a:rPr>
            </a:br>
            <a:br>
              <a:rPr lang="en-US" sz="2300" dirty="0"/>
            </a:br>
            <a:r>
              <a:rPr lang="en-US" b="1" dirty="0"/>
              <a:t>Interactive Image Archives/Data &amp; Research Projects </a:t>
            </a:r>
            <a:br>
              <a:rPr lang="en-US" sz="2400" dirty="0"/>
            </a:br>
            <a:r>
              <a:rPr lang="en-US" sz="2000" dirty="0"/>
              <a:t>(Image libraries, Interactive Commenting/Metadata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>
                <a:hlinkClick r:id="rId6"/>
              </a:rPr>
              <a:t>Texas State Flickr Commons</a:t>
            </a:r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900" b="1" dirty="0"/>
              <a:t>Digital Libraries Archiving &amp; Documentation Projects</a:t>
            </a:r>
            <a:br>
              <a:rPr lang="en-US" sz="2900" b="1" dirty="0"/>
            </a:br>
            <a:r>
              <a:rPr lang="en-US" sz="2000" dirty="0"/>
              <a:t>(Text, Metadata, OCR, Search, Zoom ability, Page Turning)</a:t>
            </a:r>
            <a:br>
              <a:rPr lang="en-US" sz="2000" dirty="0">
                <a:hlinkClick r:id="rId7"/>
              </a:rPr>
            </a:br>
            <a:r>
              <a:rPr lang="en-US" sz="2100" dirty="0">
                <a:hlinkClick r:id="rId7"/>
              </a:rPr>
              <a:t> </a:t>
            </a:r>
            <a:r>
              <a:rPr lang="en-US" sz="2100" dirty="0" err="1">
                <a:hlinkClick r:id="rId7"/>
              </a:rPr>
              <a:t>Pedagogs</a:t>
            </a:r>
            <a:r>
              <a:rPr lang="en-US" sz="2100" dirty="0"/>
              <a:t> </a:t>
            </a:r>
            <a:r>
              <a:rPr lang="en-US" sz="1600" dirty="0"/>
              <a:t>University Yearbooks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br>
              <a:rPr lang="en-US" sz="2000" dirty="0">
                <a:hlinkClick r:id="rId8"/>
              </a:rPr>
            </a:br>
            <a:r>
              <a:rPr lang="en-US" sz="2000" dirty="0">
                <a:hlinkClick r:id="rId8"/>
              </a:rPr>
              <a:t>Faculty Digitization Proposals/Partnerships</a:t>
            </a:r>
            <a:r>
              <a:rPr lang="en-US" sz="2000" dirty="0"/>
              <a:t>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1600199" y="1919591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/>
        </p:nvCxnSpPr>
        <p:spPr>
          <a:xfrm>
            <a:off x="3505200" y="6262991"/>
            <a:ext cx="213360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2812302"/>
            <a:ext cx="2240301" cy="48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093" y="2038683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549816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541555" y="4660829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541554" y="5389181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2" idx="3"/>
            <a:endCxn id="2" idx="0"/>
          </p:cNvCxnSpPr>
          <p:nvPr/>
        </p:nvCxnSpPr>
        <p:spPr>
          <a:xfrm>
            <a:off x="3505199" y="1919591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92415" y="5578023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Projects,Prototypes</a:t>
            </a:r>
            <a:r>
              <a:rPr lang="en-US" sz="1600" b="1" dirty="0"/>
              <a:t> Grant Partnerships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48000" y="3619918"/>
            <a:ext cx="0" cy="12275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15439" y="3256506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10897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26D2-B4A2-441F-A32E-BC0EA13D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74" y="279625"/>
            <a:ext cx="719162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3600" dirty="0"/>
              <a:t>Ecosystem Open Source Software </a:t>
            </a:r>
            <a:br>
              <a:rPr lang="en-US" sz="3600" dirty="0"/>
            </a:br>
            <a:r>
              <a:rPr lang="en-US" sz="3600" dirty="0"/>
              <a:t> Enables Core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E9D46-533B-4B79-BE44-800556F95DCB}"/>
              </a:ext>
            </a:extLst>
          </p:cNvPr>
          <p:cNvSpPr txBox="1"/>
          <p:nvPr/>
        </p:nvSpPr>
        <p:spPr>
          <a:xfrm>
            <a:off x="479253" y="2096449"/>
            <a:ext cx="6910167" cy="4249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Articles, Theses, Dissertations in the collections repository can be associated  with datasets in the data repository for reference, verification or reproducibility.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Journal article citation lists can be associated with  articles  and datasets in the Collections and Data Repositories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Papers in the collections repository and datasets in data repository can be associated with ORCID ID’s for aggregation of research profiles. Also, the University’s Faculty Profile Systems (Digital Measures)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Further Desired Connections can also guide developmental paths for both component software and the ecosystem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E5B8F0-B179-453F-ABE1-B83968CD9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82" y="838442"/>
            <a:ext cx="3996386" cy="178838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E1777F-2833-48A9-BB58-7E9CCCB3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82" y="4046327"/>
            <a:ext cx="3996386" cy="21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AF21-B9AE-4A21-B92F-499044D17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23" y="47170"/>
            <a:ext cx="1201227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Network Effects </a:t>
            </a:r>
            <a:br>
              <a:rPr lang="en-US" dirty="0"/>
            </a:br>
            <a:r>
              <a:rPr lang="en-US" sz="2200" dirty="0"/>
              <a:t>Both In and Between Individual Components </a:t>
            </a:r>
            <a:br>
              <a:rPr lang="en-US" sz="2200" dirty="0"/>
            </a:br>
            <a:r>
              <a:rPr lang="en-US" sz="2200" dirty="0"/>
              <a:t>and In and Among Component Networks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7D916A-F1BD-45EB-96CD-85D4A41CC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5" y="3133207"/>
            <a:ext cx="4527177" cy="2030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42B0E-4C26-465D-88E6-E9C14192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46" y="3172134"/>
            <a:ext cx="4640619" cy="20819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CDEE72-CCD1-4502-B5D7-F8A1E9CC476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881282" y="4213095"/>
            <a:ext cx="20694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B097FEC2-C7D2-4F81-AC3D-02C8EE4F0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05" y="1451429"/>
            <a:ext cx="3882390" cy="2092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991E13-1E68-4F56-9E89-EBEF5ABC78A3}"/>
              </a:ext>
            </a:extLst>
          </p:cNvPr>
          <p:cNvSpPr txBox="1"/>
          <p:nvPr/>
        </p:nvSpPr>
        <p:spPr>
          <a:xfrm>
            <a:off x="179723" y="5484017"/>
            <a:ext cx="10945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dirty="0"/>
              <a:t>ORCID Aggregates from Several Sources and Networks and Connects to Other Networks, Internal and External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OMEKA can act as a middleware front end connecting several components and component networks internally.</a:t>
            </a:r>
            <a:br>
              <a:rPr lang="en-US" dirty="0"/>
            </a:br>
            <a:r>
              <a:rPr lang="en-US" dirty="0"/>
              <a:t>3) Digitization Lab’s IIIF Framework can create internal or globally distributed Image Libraries.</a:t>
            </a:r>
          </a:p>
          <a:p>
            <a:r>
              <a:rPr lang="en-US" dirty="0"/>
              <a:t>4) </a:t>
            </a:r>
            <a:r>
              <a:rPr lang="en-US" dirty="0" err="1"/>
              <a:t>Dataverse</a:t>
            </a:r>
            <a:r>
              <a:rPr lang="en-US" dirty="0"/>
              <a:t> can be configured as a single Instance or as a </a:t>
            </a:r>
            <a:r>
              <a:rPr lang="en-US" dirty="0" err="1"/>
              <a:t>Consortial</a:t>
            </a:r>
            <a:r>
              <a:rPr lang="en-US" dirty="0"/>
              <a:t> Model (Texas 22 Individual Instances, TDL)</a:t>
            </a:r>
          </a:p>
        </p:txBody>
      </p:sp>
    </p:spTree>
    <p:extLst>
      <p:ext uri="{BB962C8B-B14F-4D97-AF65-F5344CB8AC3E}">
        <p14:creationId xmlns:p14="http://schemas.microsoft.com/office/powerpoint/2010/main" val="423405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9B9E-5519-41C2-B687-BAB6C209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322" y="1229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Network Effects and Opportunities</a:t>
            </a:r>
            <a:br>
              <a:rPr lang="en-US" dirty="0"/>
            </a:br>
            <a:r>
              <a:rPr lang="en-US" dirty="0"/>
              <a:t> Among Research Institutions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61847E-1D6E-4FF4-996A-872C3F85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07" y="4438243"/>
            <a:ext cx="5188495" cy="232671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EC2D13-E666-49FB-AD2D-0C48BFD62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7" y="1981046"/>
            <a:ext cx="4587287" cy="205711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E4C6C8-C563-480C-89B4-DC5CDBD1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58" y="2045054"/>
            <a:ext cx="4128820" cy="1851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7162A-BB5D-49F0-B0A2-E87AEF9EA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47" y="2934234"/>
            <a:ext cx="2091109" cy="36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8AB8C-1AE4-432F-A600-F6D84496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8544" flipV="1">
            <a:off x="2093553" y="4936443"/>
            <a:ext cx="2613615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062BE-E003-4FED-BB86-F971E338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8967" flipV="1">
            <a:off x="8702645" y="4261077"/>
            <a:ext cx="2613615" cy="45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FE102-1094-40EE-9D31-0AB8CD356750}"/>
              </a:ext>
            </a:extLst>
          </p:cNvPr>
          <p:cNvSpPr txBox="1"/>
          <p:nvPr/>
        </p:nvSpPr>
        <p:spPr>
          <a:xfrm>
            <a:off x="0" y="1402688"/>
            <a:ext cx="181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</a:t>
            </a:r>
          </a:p>
          <a:p>
            <a:pPr algn="ctr"/>
            <a:r>
              <a:rPr lang="en-US" sz="2400" b="1" dirty="0"/>
              <a:t>Institution 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D18C2-442A-4210-8CEE-269BA3969ADD}"/>
              </a:ext>
            </a:extLst>
          </p:cNvPr>
          <p:cNvSpPr/>
          <p:nvPr/>
        </p:nvSpPr>
        <p:spPr>
          <a:xfrm>
            <a:off x="8615552" y="5464948"/>
            <a:ext cx="3053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Research 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Institution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10ADF4-74CE-47F3-8C22-B3E8E7D92E16}"/>
              </a:ext>
            </a:extLst>
          </p:cNvPr>
          <p:cNvSpPr/>
          <p:nvPr/>
        </p:nvSpPr>
        <p:spPr>
          <a:xfrm>
            <a:off x="8173844" y="144951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Research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 Institution 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191A8B-9A8B-4B49-99A2-8E0B76AC3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942" y="1402688"/>
            <a:ext cx="2378115" cy="12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FB34-5C66-4CE5-A24D-DB5E7343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64" y="25888"/>
            <a:ext cx="11273936" cy="1325563"/>
          </a:xfrm>
        </p:spPr>
        <p:txBody>
          <a:bodyPr/>
          <a:lstStyle/>
          <a:p>
            <a:pPr algn="ctr"/>
            <a:r>
              <a:rPr lang="en-US" dirty="0"/>
              <a:t> Assessment and Results</a:t>
            </a:r>
            <a:br>
              <a:rPr lang="en-US" dirty="0"/>
            </a:br>
            <a:r>
              <a:rPr lang="en-US" sz="2800" dirty="0"/>
              <a:t>Quantitative and Qualitative Measures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C568E8-AD21-4C54-BEC1-C1A01B201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04002"/>
              </p:ext>
            </p:extLst>
          </p:nvPr>
        </p:nvGraphicFramePr>
        <p:xfrm>
          <a:off x="2069491" y="1514108"/>
          <a:ext cx="5989024" cy="3557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9434">
                  <a:extLst>
                    <a:ext uri="{9D8B030D-6E8A-4147-A177-3AD203B41FA5}">
                      <a16:colId xmlns:a16="http://schemas.microsoft.com/office/drawing/2014/main" val="1220931735"/>
                    </a:ext>
                  </a:extLst>
                </a:gridCol>
                <a:gridCol w="850423">
                  <a:extLst>
                    <a:ext uri="{9D8B030D-6E8A-4147-A177-3AD203B41FA5}">
                      <a16:colId xmlns:a16="http://schemas.microsoft.com/office/drawing/2014/main" val="2252481398"/>
                    </a:ext>
                  </a:extLst>
                </a:gridCol>
                <a:gridCol w="1099384">
                  <a:extLst>
                    <a:ext uri="{9D8B030D-6E8A-4147-A177-3AD203B41FA5}">
                      <a16:colId xmlns:a16="http://schemas.microsoft.com/office/drawing/2014/main" val="1583218051"/>
                    </a:ext>
                  </a:extLst>
                </a:gridCol>
                <a:gridCol w="1098220">
                  <a:extLst>
                    <a:ext uri="{9D8B030D-6E8A-4147-A177-3AD203B41FA5}">
                      <a16:colId xmlns:a16="http://schemas.microsoft.com/office/drawing/2014/main" val="3225799255"/>
                    </a:ext>
                  </a:extLst>
                </a:gridCol>
                <a:gridCol w="1271563">
                  <a:extLst>
                    <a:ext uri="{9D8B030D-6E8A-4147-A177-3AD203B41FA5}">
                      <a16:colId xmlns:a16="http://schemas.microsoft.com/office/drawing/2014/main" val="1811608039"/>
                    </a:ext>
                  </a:extLst>
                </a:gridCol>
              </a:tblGrid>
              <a:tr h="9372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</a:rPr>
                        <a:t>System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Downloads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</a:rPr>
                        <a:t>2015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</a:rPr>
                        <a:t>2016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2017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2018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1828466"/>
                  </a:ext>
                </a:extLst>
              </a:tr>
              <a:tr h="595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</a:rPr>
                        <a:t>DSpace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330,668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396,650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656,778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1,015,314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081737"/>
                  </a:ext>
                </a:extLst>
              </a:tr>
              <a:tr h="595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ETDs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158,240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200,373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328,420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470,437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5088398"/>
                  </a:ext>
                </a:extLst>
              </a:tr>
              <a:tr h="3133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Dataverse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N/A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N/A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455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3,451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0347971"/>
                  </a:ext>
                </a:extLst>
              </a:tr>
              <a:tr h="5653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ORCID ID’s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190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438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545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5163920"/>
                  </a:ext>
                </a:extLst>
              </a:tr>
              <a:tr h="5495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OJS Journals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972206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8DB2479-D075-400B-8DB3-2D68B1263C3F}"/>
              </a:ext>
            </a:extLst>
          </p:cNvPr>
          <p:cNvSpPr/>
          <p:nvPr/>
        </p:nvSpPr>
        <p:spPr>
          <a:xfrm>
            <a:off x="8259275" y="1351451"/>
            <a:ext cx="38286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Annual Usage Growth</a:t>
            </a:r>
            <a:br>
              <a:rPr lang="en-US" dirty="0"/>
            </a:br>
            <a:r>
              <a:rPr lang="en-US" dirty="0"/>
              <a:t>(Downloads)</a:t>
            </a: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br>
              <a:rPr lang="en-US" sz="2400" dirty="0"/>
            </a:br>
            <a:r>
              <a:rPr lang="en-US" dirty="0" err="1"/>
              <a:t>LibQual</a:t>
            </a:r>
            <a:r>
              <a:rPr lang="en-US" dirty="0"/>
              <a:t> Biannual Survey 2013-2019, Faculty and Student System Perceptions, Comments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3CDA65-5BD9-4256-8FF3-CC8E02B38624}"/>
              </a:ext>
            </a:extLst>
          </p:cNvPr>
          <p:cNvCxnSpPr>
            <a:cxnSpLocks/>
          </p:cNvCxnSpPr>
          <p:nvPr/>
        </p:nvCxnSpPr>
        <p:spPr>
          <a:xfrm flipV="1">
            <a:off x="3752850" y="1885951"/>
            <a:ext cx="3733800" cy="455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E026AA-8E19-468F-A3FB-EE3B94CC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32" y="5234166"/>
            <a:ext cx="6252342" cy="1225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0F206-7F0A-4618-8C57-405E6358E06B}"/>
              </a:ext>
            </a:extLst>
          </p:cNvPr>
          <p:cNvSpPr txBox="1"/>
          <p:nvPr/>
        </p:nvSpPr>
        <p:spPr>
          <a:xfrm>
            <a:off x="324950" y="1464272"/>
            <a:ext cx="154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Ecosystem Implemented in Stages, 2014-2019</a:t>
            </a:r>
          </a:p>
        </p:txBody>
      </p:sp>
    </p:spTree>
    <p:extLst>
      <p:ext uri="{BB962C8B-B14F-4D97-AF65-F5344CB8AC3E}">
        <p14:creationId xmlns:p14="http://schemas.microsoft.com/office/powerpoint/2010/main" val="357672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388204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Larger Digital Scholarly Research Projects </a:t>
            </a:r>
            <a:br>
              <a:rPr lang="en-US" sz="3600" dirty="0"/>
            </a:br>
            <a:r>
              <a:rPr lang="en-US" sz="3600" dirty="0"/>
              <a:t> Can Act as  Qualitative/Quantitative Benchmarks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5676897" cy="4953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Cognitive Cartography/Multimedia Archives </a:t>
            </a:r>
            <a:br>
              <a:rPr lang="en-US" b="1" dirty="0"/>
            </a:br>
            <a:r>
              <a:rPr lang="en-US" sz="2000" dirty="0"/>
              <a:t>(Video, Text, GIS, Images, Field Notes)</a:t>
            </a:r>
            <a:br>
              <a:rPr lang="en-US" sz="2000" dirty="0"/>
            </a:br>
            <a:r>
              <a:rPr lang="en-US" sz="2600" dirty="0">
                <a:hlinkClick r:id="rId2"/>
              </a:rPr>
              <a:t>Dick </a:t>
            </a:r>
            <a:r>
              <a:rPr lang="en-US" sz="2600" dirty="0" err="1">
                <a:hlinkClick r:id="rId2"/>
              </a:rPr>
              <a:t>Reavis</a:t>
            </a:r>
            <a:r>
              <a:rPr lang="en-US" sz="2600" dirty="0">
                <a:hlinkClick r:id="rId2"/>
              </a:rPr>
              <a:t>: National Tour of Texas</a:t>
            </a:r>
            <a:br>
              <a:rPr lang="en-US" dirty="0">
                <a:hlinkClick r:id="rId2"/>
              </a:rPr>
            </a:br>
            <a:br>
              <a:rPr lang="en-US" sz="2400" dirty="0"/>
            </a:br>
            <a:r>
              <a:rPr lang="en-US" b="1" dirty="0"/>
              <a:t>Multimedia, Digital Archives/Retrospective ETD Projects </a:t>
            </a:r>
            <a:br>
              <a:rPr lang="en-US" sz="2900" b="1" dirty="0"/>
            </a:br>
            <a:r>
              <a:rPr lang="en-US" sz="2000" dirty="0"/>
              <a:t>(Digital video, online exhibit images, text, digital archives) </a:t>
            </a:r>
            <a:br>
              <a:rPr lang="en-US" sz="2000" dirty="0"/>
            </a:br>
            <a:r>
              <a:rPr lang="en-US" sz="2600" dirty="0" err="1">
                <a:hlinkClick r:id="rId3"/>
              </a:rPr>
              <a:t>Severo</a:t>
            </a:r>
            <a:r>
              <a:rPr lang="en-US" sz="2600" dirty="0">
                <a:hlinkClick r:id="rId3"/>
              </a:rPr>
              <a:t> Perez: And the Earth Did not Swallow Them </a:t>
            </a:r>
            <a:br>
              <a:rPr lang="en-US" sz="2600" dirty="0"/>
            </a:br>
            <a:br>
              <a:rPr lang="en-US" sz="2900" dirty="0"/>
            </a:br>
            <a:r>
              <a:rPr lang="en-US" b="1" dirty="0"/>
              <a:t>Online Exhibits/Digital Archives/ Online Academic Journals</a:t>
            </a:r>
            <a:br>
              <a:rPr lang="en-US" sz="2400" b="1" dirty="0"/>
            </a:br>
            <a:r>
              <a:rPr lang="en-US" sz="2000" dirty="0"/>
              <a:t>(images and text, </a:t>
            </a:r>
            <a:r>
              <a:rPr lang="en-US" sz="2000" dirty="0" err="1"/>
              <a:t>Omeka</a:t>
            </a:r>
            <a:r>
              <a:rPr lang="en-US" sz="2000" dirty="0"/>
              <a:t> front end/Database back end, IIIF)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Cabeza de </a:t>
            </a:r>
            <a:r>
              <a:rPr lang="en-US" sz="2000" dirty="0" err="1">
                <a:hlinkClick r:id="rId4"/>
              </a:rPr>
              <a:t>Vaca</a:t>
            </a:r>
            <a:r>
              <a:rPr lang="en-US" sz="2000" dirty="0">
                <a:hlinkClick r:id="rId4"/>
              </a:rPr>
              <a:t> La </a:t>
            </a:r>
            <a:r>
              <a:rPr lang="en-US" sz="2000" dirty="0" err="1">
                <a:hlinkClick r:id="rId4"/>
              </a:rPr>
              <a:t>Relacion</a:t>
            </a:r>
            <a:r>
              <a:rPr lang="en-US" sz="2000" dirty="0">
                <a:hlinkClick r:id="rId4"/>
              </a:rPr>
              <a:t> Digitization</a:t>
            </a:r>
            <a:br>
              <a:rPr lang="en-US" sz="2000" dirty="0">
                <a:hlinkClick r:id="rId5"/>
              </a:rPr>
            </a:br>
            <a:r>
              <a:rPr lang="en-US" sz="2600" dirty="0">
                <a:hlinkClick r:id="rId5"/>
              </a:rPr>
              <a:t> Santiago </a:t>
            </a:r>
            <a:r>
              <a:rPr lang="en-US" sz="2600" dirty="0" err="1">
                <a:hlinkClick r:id="rId5"/>
              </a:rPr>
              <a:t>Tafolla</a:t>
            </a:r>
            <a:r>
              <a:rPr lang="en-US" sz="2600" dirty="0">
                <a:hlinkClick r:id="rId5"/>
              </a:rPr>
              <a:t>: Mexican Amer. Confederate Soldier</a:t>
            </a:r>
            <a:br>
              <a:rPr lang="en-US" sz="2300" dirty="0">
                <a:hlinkClick r:id="rId5"/>
              </a:rPr>
            </a:br>
            <a:br>
              <a:rPr lang="en-US" sz="2300" dirty="0"/>
            </a:br>
            <a:r>
              <a:rPr lang="en-US" b="1" dirty="0"/>
              <a:t>Interactive Image Archives/Data &amp; Research Projects </a:t>
            </a:r>
            <a:br>
              <a:rPr lang="en-US" sz="2400" dirty="0"/>
            </a:br>
            <a:r>
              <a:rPr lang="en-US" sz="2000" dirty="0"/>
              <a:t>(Image libraries, Interactive Commenting/Metadata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>
                <a:hlinkClick r:id="rId6"/>
              </a:rPr>
              <a:t>Texas State Flickr Commons</a:t>
            </a:r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900" b="1" dirty="0"/>
              <a:t>Digital Libraries Archiving &amp; Documentation Projects</a:t>
            </a:r>
            <a:br>
              <a:rPr lang="en-US" sz="2900" b="1" dirty="0"/>
            </a:br>
            <a:r>
              <a:rPr lang="en-US" sz="2000" dirty="0"/>
              <a:t>(Text, Metadata, OCR, Search, Zoom ability, Page Turning)</a:t>
            </a:r>
            <a:br>
              <a:rPr lang="en-US" sz="2000" dirty="0">
                <a:hlinkClick r:id="rId7"/>
              </a:rPr>
            </a:br>
            <a:r>
              <a:rPr lang="en-US" sz="2100" dirty="0">
                <a:hlinkClick r:id="rId7"/>
              </a:rPr>
              <a:t> </a:t>
            </a:r>
            <a:r>
              <a:rPr lang="en-US" sz="2100" dirty="0" err="1">
                <a:hlinkClick r:id="rId7"/>
              </a:rPr>
              <a:t>Pedagogs</a:t>
            </a:r>
            <a:r>
              <a:rPr lang="en-US" sz="2100" dirty="0"/>
              <a:t> </a:t>
            </a:r>
            <a:r>
              <a:rPr lang="en-US" sz="1600" dirty="0"/>
              <a:t>University Yearbooks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br>
              <a:rPr lang="en-US" sz="2000" dirty="0">
                <a:hlinkClick r:id="rId8"/>
              </a:rPr>
            </a:br>
            <a:r>
              <a:rPr lang="en-US" sz="2000" dirty="0">
                <a:hlinkClick r:id="rId8"/>
              </a:rPr>
              <a:t>Faculty Digitization Proposals/Partnerships</a:t>
            </a:r>
            <a:r>
              <a:rPr lang="en-US" sz="2000" dirty="0"/>
              <a:t>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1600199" y="1919591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/>
        </p:nvCxnSpPr>
        <p:spPr>
          <a:xfrm>
            <a:off x="3505200" y="6262991"/>
            <a:ext cx="213360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2812302"/>
            <a:ext cx="2240301" cy="48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093" y="2038683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549816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541555" y="4660829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541554" y="5389181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2" idx="3"/>
            <a:endCxn id="2" idx="0"/>
          </p:cNvCxnSpPr>
          <p:nvPr/>
        </p:nvCxnSpPr>
        <p:spPr>
          <a:xfrm>
            <a:off x="3505199" y="1919591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92415" y="5578023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Projects,Prototypes</a:t>
            </a:r>
            <a:r>
              <a:rPr lang="en-US" sz="1600" b="1" dirty="0"/>
              <a:t> Grant Partnerships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48000" y="3619918"/>
            <a:ext cx="0" cy="12275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15439" y="3256506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A0B4C-2AC6-47D6-A52C-01C8F6FB6220}"/>
              </a:ext>
            </a:extLst>
          </p:cNvPr>
          <p:cNvSpPr txBox="1"/>
          <p:nvPr/>
        </p:nvSpPr>
        <p:spPr>
          <a:xfrm>
            <a:off x="97303" y="3886200"/>
            <a:ext cx="2265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1) Project Completion</a:t>
            </a:r>
            <a:br>
              <a:rPr lang="en-US" b="1" dirty="0"/>
            </a:br>
            <a:r>
              <a:rPr lang="en-US" b="1" dirty="0"/>
              <a:t>(Milestones)</a:t>
            </a:r>
            <a:br>
              <a:rPr lang="en-US" b="1" dirty="0"/>
            </a:br>
            <a:r>
              <a:rPr lang="en-US" b="1" dirty="0"/>
              <a:t>2) Usage Statistics</a:t>
            </a:r>
          </a:p>
        </p:txBody>
      </p:sp>
    </p:spTree>
    <p:extLst>
      <p:ext uri="{BB962C8B-B14F-4D97-AF65-F5344CB8AC3E}">
        <p14:creationId xmlns:p14="http://schemas.microsoft.com/office/powerpoint/2010/main" val="505698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FB87A-4EBF-458B-9ACF-C862227C2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0" r="-2" b="-2"/>
          <a:stretch/>
        </p:blipFill>
        <p:spPr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75546-9721-4E29-B063-4E65D4C75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2" r="-2" b="-2"/>
          <a:stretch/>
        </p:blipFill>
        <p:spPr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7A846-5FF1-44D2-9F22-19741501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67" y="822960"/>
            <a:ext cx="5604973" cy="12435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Summary Reflections</a:t>
            </a:r>
            <a:endParaRPr lang="en-US" sz="27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05A2-953B-412E-B9BB-FA49F101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92" y="2503184"/>
            <a:ext cx="5481404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Placing Digital Scholarship Components within an Ecosystem Paradigm Usefully  Enables: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1) Better Guidelines and  Roadmaps for Developing Digital Scholarly Components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2) Pathways Forward and Evolutionary Possibilities for System Development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3) New Possibilities For Researchers working within  the academic research cycle</a:t>
            </a:r>
          </a:p>
        </p:txBody>
      </p:sp>
    </p:spTree>
    <p:extLst>
      <p:ext uri="{BB962C8B-B14F-4D97-AF65-F5344CB8AC3E}">
        <p14:creationId xmlns:p14="http://schemas.microsoft.com/office/powerpoint/2010/main" val="2932414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B81B-0DA5-4375-805C-1C824B69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79" y="55442"/>
            <a:ext cx="1109882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r>
              <a:rPr lang="en-US" sz="3600" dirty="0"/>
              <a:t>Ecosystem Components Enable  </a:t>
            </a:r>
            <a:br>
              <a:rPr lang="en-US" sz="3600" dirty="0"/>
            </a:br>
            <a:r>
              <a:rPr lang="en-US" sz="3600" dirty="0"/>
              <a:t>Various Parts of the Academic Research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CDC97-75B4-4A6D-97D0-7A5DC09A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68" y="1550011"/>
            <a:ext cx="6069623" cy="4552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6DE5-F90F-4B6B-85DB-7AA97C9A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85740"/>
            <a:ext cx="5715000" cy="5248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C8E073-1202-4C28-9209-B2C012AFA0DD}"/>
              </a:ext>
            </a:extLst>
          </p:cNvPr>
          <p:cNvSpPr/>
          <p:nvPr/>
        </p:nvSpPr>
        <p:spPr>
          <a:xfrm rot="2828502">
            <a:off x="5968529" y="4094836"/>
            <a:ext cx="3958696" cy="2426305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5083F2-783B-4F2A-BF74-E19B24F74873}"/>
              </a:ext>
            </a:extLst>
          </p:cNvPr>
          <p:cNvSpPr/>
          <p:nvPr/>
        </p:nvSpPr>
        <p:spPr>
          <a:xfrm>
            <a:off x="484459" y="2198994"/>
            <a:ext cx="2306366" cy="1750218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ABF1E7-D38D-47B7-B932-D7F3CB02C1C3}"/>
              </a:ext>
            </a:extLst>
          </p:cNvPr>
          <p:cNvSpPr/>
          <p:nvPr/>
        </p:nvSpPr>
        <p:spPr>
          <a:xfrm>
            <a:off x="712179" y="4118218"/>
            <a:ext cx="5142035" cy="2580420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B0F9D0-9434-4989-9E9B-D2AD003FDEB4}"/>
              </a:ext>
            </a:extLst>
          </p:cNvPr>
          <p:cNvSpPr/>
          <p:nvPr/>
        </p:nvSpPr>
        <p:spPr>
          <a:xfrm rot="5400000">
            <a:off x="8786812" y="3269693"/>
            <a:ext cx="3695700" cy="2352674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1C105-5B5B-43AC-8A55-81D6733EEA45}"/>
              </a:ext>
            </a:extLst>
          </p:cNvPr>
          <p:cNvSpPr txBox="1"/>
          <p:nvPr/>
        </p:nvSpPr>
        <p:spPr>
          <a:xfrm>
            <a:off x="9762788" y="1516406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Pragmatic Levels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9798E-9786-47FC-8FBF-70282A08192F}"/>
              </a:ext>
            </a:extLst>
          </p:cNvPr>
          <p:cNvSpPr txBox="1"/>
          <p:nvPr/>
        </p:nvSpPr>
        <p:spPr>
          <a:xfrm>
            <a:off x="4065141" y="1639069"/>
            <a:ext cx="158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Levels</a:t>
            </a:r>
          </a:p>
        </p:txBody>
      </p:sp>
    </p:spTree>
    <p:extLst>
      <p:ext uri="{BB962C8B-B14F-4D97-AF65-F5344CB8AC3E}">
        <p14:creationId xmlns:p14="http://schemas.microsoft.com/office/powerpoint/2010/main" val="3311965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C618-061B-46A9-9324-9C60D152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042" y="122372"/>
            <a:ext cx="7840872" cy="169469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Digital Scholarly Ecosystem</a:t>
            </a:r>
            <a:br>
              <a:rPr lang="en-US" sz="3100" dirty="0"/>
            </a:br>
            <a:r>
              <a:rPr lang="en-US" sz="4000" dirty="0"/>
              <a:t>Timelines and Implementation Paths</a:t>
            </a:r>
            <a:br>
              <a:rPr lang="en-US" sz="3100" dirty="0"/>
            </a:br>
            <a:r>
              <a:rPr lang="en-US" sz="2400" b="1" dirty="0"/>
              <a:t>Many Roads To Rome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6BA0-6344-492A-972A-A2F9D23DD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35" y="2122178"/>
            <a:ext cx="7165206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Year 1 </a:t>
            </a:r>
            <a:r>
              <a:rPr lang="en-US" sz="2000" dirty="0"/>
              <a:t>Digital Collection Repository and Digitization Lab</a:t>
            </a: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Year 2 </a:t>
            </a:r>
            <a:r>
              <a:rPr lang="en-US" sz="2000" dirty="0"/>
              <a:t>User Interface Software (OMEKA), Identity Management System, ORCID </a:t>
            </a: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Year 3 </a:t>
            </a:r>
            <a:r>
              <a:rPr lang="en-US" sz="2000" dirty="0"/>
              <a:t>Data Repository</a:t>
            </a: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Year 4 </a:t>
            </a:r>
            <a:r>
              <a:rPr lang="en-US" sz="2000" dirty="0"/>
              <a:t>ETD Middleware (VIREO) and OJS Software</a:t>
            </a:r>
            <a:br>
              <a:rPr lang="en-US" sz="2000" dirty="0"/>
            </a:br>
            <a:br>
              <a:rPr lang="en-US" sz="2400" dirty="0"/>
            </a:br>
            <a:r>
              <a:rPr lang="en-US" sz="2400" b="1" dirty="0"/>
              <a:t>Year 5 </a:t>
            </a:r>
            <a:r>
              <a:rPr lang="en-US" sz="2000" dirty="0"/>
              <a:t>Complex Digitization Projects, IIIF Server, Faculty Grant Projects etc.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983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Image result for timelines icon">
            <a:extLst>
              <a:ext uri="{FF2B5EF4-FFF2-40B4-BE49-F238E27FC236}">
                <a16:creationId xmlns:a16="http://schemas.microsoft.com/office/drawing/2014/main" id="{E92975EF-A39E-48A9-9847-A1B9908C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8827" y="244523"/>
            <a:ext cx="2580738" cy="258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8827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Image result for timelines icon">
            <a:extLst>
              <a:ext uri="{FF2B5EF4-FFF2-40B4-BE49-F238E27FC236}">
                <a16:creationId xmlns:a16="http://schemas.microsoft.com/office/drawing/2014/main" id="{8607D9A9-9D96-4F81-AB5E-15A850306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1968" y="4769963"/>
            <a:ext cx="1922936" cy="192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3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9BAC-3381-4C12-955C-0A526FD2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65" y="428667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/>
              <a:t>Human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A6DFA-10BF-441D-BBC0-E7DEE13E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43" y="2186253"/>
            <a:ext cx="5820780" cy="4243080"/>
          </a:xfrm>
        </p:spPr>
        <p:txBody>
          <a:bodyPr anchor="t">
            <a:normAutofit/>
          </a:bodyPr>
          <a:lstStyle/>
          <a:p>
            <a:r>
              <a:rPr lang="en-US" sz="2400" b="1" dirty="0"/>
              <a:t>System Administrator/Programmer </a:t>
            </a:r>
            <a:r>
              <a:rPr lang="en-US" sz="1800" dirty="0"/>
              <a:t>(server infrastructure set-up/maintenance/basic customization</a:t>
            </a:r>
          </a:p>
          <a:p>
            <a:r>
              <a:rPr lang="en-US" sz="2400" b="1" dirty="0"/>
              <a:t>Digital Collections Librarian</a:t>
            </a:r>
            <a:r>
              <a:rPr lang="en-US" sz="2400" dirty="0"/>
              <a:t>: </a:t>
            </a:r>
            <a:r>
              <a:rPr lang="en-US" sz="1800" dirty="0"/>
              <a:t>Administration, Marketing, User Support, Collections and Data Repository, OJS/ORCID</a:t>
            </a:r>
          </a:p>
          <a:p>
            <a:endParaRPr lang="en-US" sz="1800" dirty="0"/>
          </a:p>
          <a:p>
            <a:r>
              <a:rPr lang="en-US" sz="1600" b="1" dirty="0"/>
              <a:t>Metadata Librarian</a:t>
            </a:r>
            <a:r>
              <a:rPr lang="en-US" sz="1600" dirty="0"/>
              <a:t>: Dublin Core, Specialized Schema</a:t>
            </a:r>
          </a:p>
          <a:p>
            <a:r>
              <a:rPr lang="en-US" sz="1600" b="1" dirty="0"/>
              <a:t>Web Developer/Programmer</a:t>
            </a:r>
            <a:r>
              <a:rPr lang="en-US" sz="1600" dirty="0"/>
              <a:t>: OMEKA, System Integration</a:t>
            </a:r>
          </a:p>
          <a:p>
            <a:r>
              <a:rPr lang="en-US" sz="1600" b="1" dirty="0"/>
              <a:t>Project Manager/Department Head </a:t>
            </a:r>
            <a:r>
              <a:rPr lang="en-US" sz="1600" dirty="0"/>
              <a:t>(PMP Certification)</a:t>
            </a:r>
          </a:p>
          <a:p>
            <a:r>
              <a:rPr lang="en-US" sz="1600" b="1" dirty="0"/>
              <a:t>Digitization Specialist</a:t>
            </a:r>
          </a:p>
          <a:p>
            <a:r>
              <a:rPr lang="en-US" sz="1600" b="1" dirty="0"/>
              <a:t>GIS Specialist/Data Visualization Specialist</a:t>
            </a:r>
          </a:p>
          <a:p>
            <a:r>
              <a:rPr lang="en-US" sz="1600" b="1" dirty="0"/>
              <a:t>AI Specialist/Post-Doc/CLIR Fellow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C172A615-C001-41D6-8E68-E783AF45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r="2" b="2"/>
          <a:stretch/>
        </p:blipFill>
        <p:spPr>
          <a:xfrm>
            <a:off x="6750141" y="-2008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7837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C9681-2FBC-4761-A599-4ADFF694B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147918"/>
            <a:ext cx="4648200" cy="4678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A13FD3-0D96-4972-B2CB-EB856B41DFC7}"/>
              </a:ext>
            </a:extLst>
          </p:cNvPr>
          <p:cNvSpPr txBox="1"/>
          <p:nvPr/>
        </p:nvSpPr>
        <p:spPr>
          <a:xfrm>
            <a:off x="6658044" y="1838158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b="1" dirty="0"/>
            </a:br>
            <a:endParaRPr lang="en-US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Digital Collections Repository (</a:t>
            </a:r>
            <a:r>
              <a:rPr lang="en-US" dirty="0" err="1"/>
              <a:t>Dspace</a:t>
            </a:r>
            <a:r>
              <a:rPr lang="en-US" dirty="0"/>
              <a:t>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Research Data Repository (</a:t>
            </a:r>
            <a:r>
              <a:rPr lang="en-US" dirty="0" err="1"/>
              <a:t>Dataverse</a:t>
            </a:r>
            <a:r>
              <a:rPr lang="en-US" dirty="0"/>
              <a:t>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Identity Management System (ORCID)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ETD Management System (VIREO)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User Interface Software (OMEKA)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 Journal Software (OJS3)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Hardware: Digitization Lab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4858D-5377-4A08-81F2-7C21758CB984}"/>
              </a:ext>
            </a:extLst>
          </p:cNvPr>
          <p:cNvSpPr txBox="1"/>
          <p:nvPr/>
        </p:nvSpPr>
        <p:spPr>
          <a:xfrm>
            <a:off x="6658044" y="4746539"/>
            <a:ext cx="417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Developed and Implemented </a:t>
            </a:r>
            <a:br>
              <a:rPr lang="en-US" dirty="0"/>
            </a:br>
            <a:r>
              <a:rPr lang="en-US" dirty="0"/>
              <a:t>Texas State University Libraries, 2014-2019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8DBDA7-B593-4BA3-8EAE-2DE63C8E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781" y="512595"/>
            <a:ext cx="5562599" cy="1325563"/>
          </a:xfrm>
        </p:spPr>
        <p:txBody>
          <a:bodyPr/>
          <a:lstStyle/>
          <a:p>
            <a:pPr algn="ctr"/>
            <a:r>
              <a:rPr lang="en-US" b="1" dirty="0"/>
              <a:t>Six Main </a:t>
            </a:r>
            <a:br>
              <a:rPr lang="en-US" b="1" dirty="0"/>
            </a:br>
            <a:r>
              <a:rPr lang="en-US" b="1" dirty="0"/>
              <a:t>Software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08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3F907-3517-48D5-9747-1E47A87B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Further References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AC412-903F-45C9-AC29-570BEDB5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dirty="0"/>
              <a:t>Uzwyshyn, R. 2020 </a:t>
            </a:r>
            <a:r>
              <a:rPr lang="en-US" sz="1900" b="1" dirty="0"/>
              <a:t>Developing an Open Source Digital Scholarship Ecosystem (Preprint)</a:t>
            </a:r>
            <a:r>
              <a:rPr lang="en-US" sz="1900" dirty="0"/>
              <a:t>. ICEIT2020.  Oxford, UK. </a:t>
            </a:r>
            <a:r>
              <a:rPr lang="en-US" sz="1900" dirty="0">
                <a:hlinkClick r:id="rId2"/>
              </a:rPr>
              <a:t>https://www.researchgate.net/publication/336923249_Developing_an_Open_Source_Digital_Scholarship_Ecosystem</a:t>
            </a:r>
            <a:endParaRPr lang="en-US" sz="1900" dirty="0"/>
          </a:p>
          <a:p>
            <a:pPr marL="0" indent="0">
              <a:buNone/>
            </a:pPr>
            <a:br>
              <a:rPr lang="en-US" sz="1900" dirty="0"/>
            </a:br>
            <a:r>
              <a:rPr lang="en-US" sz="1900" dirty="0"/>
              <a:t>Texas State University Libraries Website. </a:t>
            </a:r>
            <a:r>
              <a:rPr lang="en-US" sz="1900" dirty="0">
                <a:hlinkClick r:id="rId3"/>
              </a:rPr>
              <a:t>https://www.library.txstate.edu/</a:t>
            </a:r>
            <a:r>
              <a:rPr lang="en-US" sz="1900" dirty="0"/>
              <a:t>  </a:t>
            </a:r>
            <a:br>
              <a:rPr lang="en-US" sz="1900" dirty="0"/>
            </a:br>
            <a:r>
              <a:rPr lang="en-US" sz="1900" dirty="0"/>
              <a:t>Texas State Digital Collections Repository </a:t>
            </a:r>
            <a:r>
              <a:rPr lang="en-US" sz="1900" dirty="0">
                <a:hlinkClick r:id="rId4"/>
              </a:rPr>
              <a:t>https://digital.library.txstate.edu/</a:t>
            </a:r>
            <a:br>
              <a:rPr lang="en-US" sz="1900" dirty="0"/>
            </a:br>
            <a:r>
              <a:rPr lang="en-US" sz="1900" dirty="0"/>
              <a:t>Texas State Data Research Repository </a:t>
            </a:r>
            <a:r>
              <a:rPr lang="en-US" sz="1900" dirty="0">
                <a:hlinkClick r:id="rId5"/>
              </a:rPr>
              <a:t>https://dataverse.tdl.org/dataverse/txstate</a:t>
            </a:r>
            <a:br>
              <a:rPr lang="en-US" sz="1900" dirty="0"/>
            </a:br>
            <a:r>
              <a:rPr lang="en-US" sz="1900" dirty="0"/>
              <a:t>Texas State Online Research Identity Management System: </a:t>
            </a:r>
            <a:br>
              <a:rPr lang="en-US" sz="1900" dirty="0"/>
            </a:br>
            <a:r>
              <a:rPr lang="en-US" sz="1900" dirty="0">
                <a:hlinkClick r:id="rId6"/>
              </a:rPr>
              <a:t>https://guides.library.txstate.edu/researcherprofile</a:t>
            </a:r>
            <a:r>
              <a:rPr lang="en-US" sz="1900">
                <a:hlinkClick r:id="rId6"/>
              </a:rPr>
              <a:t>/orcidTexas</a:t>
            </a:r>
            <a:r>
              <a:rPr lang="en-US" sz="1900"/>
              <a:t>  </a:t>
            </a:r>
            <a:r>
              <a:rPr lang="en-US" sz="1900" dirty="0"/>
              <a:t>State Electronic Thesis and Dissertation Management (VIREO): </a:t>
            </a:r>
            <a:r>
              <a:rPr lang="en-US" sz="1900" dirty="0">
                <a:hlinkClick r:id="rId7"/>
              </a:rPr>
              <a:t>https://www.tdl.org/</a:t>
            </a:r>
            <a:r>
              <a:rPr lang="en-US" sz="1900">
                <a:hlinkClick r:id="rId7"/>
              </a:rPr>
              <a:t>etds/</a:t>
            </a:r>
            <a:r>
              <a:rPr lang="en-US" sz="1900"/>
              <a:t> </a:t>
            </a:r>
            <a:br>
              <a:rPr lang="en-US" sz="1900" dirty="0"/>
            </a:br>
            <a:r>
              <a:rPr lang="en-US" sz="1900" dirty="0"/>
              <a:t>Texas State Digital &amp; Web Services</a:t>
            </a:r>
            <a:r>
              <a:rPr lang="en-US" sz="1900"/>
              <a:t>: </a:t>
            </a:r>
            <a:br>
              <a:rPr lang="en-US" sz="1900"/>
            </a:br>
            <a:r>
              <a:rPr lang="en-US" sz="1900">
                <a:hlinkClick r:id="rId8"/>
              </a:rPr>
              <a:t>https</a:t>
            </a:r>
            <a:r>
              <a:rPr lang="en-US" sz="1900" dirty="0">
                <a:hlinkClick r:id="rId8"/>
              </a:rPr>
              <a:t>://www.library.txstate.edu/services/faculty-staff/digital-web-services</a:t>
            </a:r>
            <a:r>
              <a:rPr lang="en-US" sz="1900">
                <a:hlinkClick r:id="rId8"/>
              </a:rPr>
              <a:t>.html</a:t>
            </a:r>
            <a:r>
              <a:rPr lang="en-US" sz="1900"/>
              <a:t> 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82178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4A06-1C15-4524-A2F3-5F3020EE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569" y="2103437"/>
            <a:ext cx="541879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Questions, Comments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AE467-6F61-46F6-8571-473F3A6B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6" y="1691852"/>
            <a:ext cx="4840612" cy="2613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5A9E-B930-4069-9A43-CBCAE0BAF7C6}"/>
              </a:ext>
            </a:extLst>
          </p:cNvPr>
          <p:cNvSpPr txBox="1"/>
          <p:nvPr/>
        </p:nvSpPr>
        <p:spPr>
          <a:xfrm>
            <a:off x="6729798" y="4305782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Ray Uzwyshyn, Ph.D.  MLIS</a:t>
            </a:r>
            <a:br>
              <a:rPr lang="en-US" dirty="0"/>
            </a:br>
            <a:r>
              <a:rPr lang="en-US" dirty="0"/>
              <a:t>Director, Collections and Digital Services</a:t>
            </a:r>
            <a:br>
              <a:rPr lang="en-US" dirty="0"/>
            </a:br>
            <a:r>
              <a:rPr lang="en-US" dirty="0"/>
              <a:t>Texas State University Libraries</a:t>
            </a:r>
            <a:br>
              <a:rPr lang="en-US" dirty="0"/>
            </a:br>
            <a:r>
              <a:rPr lang="en-US" dirty="0">
                <a:hlinkClick r:id="rId3"/>
              </a:rPr>
              <a:t>ruzwyshyn@txstate.edu</a:t>
            </a:r>
            <a:r>
              <a:rPr lang="en-US" dirty="0"/>
              <a:t>, 512-245-5687</a:t>
            </a:r>
            <a:br>
              <a:rPr lang="en-US" dirty="0"/>
            </a:br>
            <a:r>
              <a:rPr lang="en-US" dirty="0">
                <a:hlinkClick r:id="rId4"/>
              </a:rPr>
              <a:t>http://rayuzwyshyn.net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95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67CC5-BB80-4004-AEC6-924F0EB4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94" y="459787"/>
            <a:ext cx="4924996" cy="33117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Envisioning</a:t>
            </a:r>
            <a:br>
              <a:rPr lang="en-US" sz="42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Future Possibilities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Networked Global Scholarly Research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61551-E2C6-4233-8CFD-38DBAFA3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39" y="321734"/>
            <a:ext cx="4996473" cy="27855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3808F-22DC-4679-BB6C-7F325AA68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0003" y="3750733"/>
            <a:ext cx="4968545" cy="2794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9F1F9-778B-44D2-B2CF-78D325FD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091" y="4567216"/>
            <a:ext cx="3122633" cy="1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35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B737C9-9A4B-4253-9761-6606C173A9D0}"/>
              </a:ext>
            </a:extLst>
          </p:cNvPr>
          <p:cNvSpPr txBox="1"/>
          <p:nvPr/>
        </p:nvSpPr>
        <p:spPr>
          <a:xfrm>
            <a:off x="2052283" y="241423"/>
            <a:ext cx="4595392" cy="139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 we Enable Scholarly Research Network Ecosystem Possibilities on Global Levels?</a:t>
            </a:r>
            <a:b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CF2EF4-DD7E-4EAA-B3D8-FF927F158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2" y="824382"/>
            <a:ext cx="1047722" cy="468855"/>
          </a:xfrm>
          <a:prstGeom prst="rect">
            <a:avLst/>
          </a:prstGeom>
        </p:spPr>
      </p:pic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ight Triangle 80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Triangle 84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mage result for world wide web icon">
            <a:extLst>
              <a:ext uri="{FF2B5EF4-FFF2-40B4-BE49-F238E27FC236}">
                <a16:creationId xmlns:a16="http://schemas.microsoft.com/office/drawing/2014/main" id="{76EB1F19-CC1B-445B-9A4F-3BC38592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3499" y="918905"/>
            <a:ext cx="1685012" cy="16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4E2079-36D7-4978-9E06-79CFF32E3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4" y="3377007"/>
            <a:ext cx="1955665" cy="87516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Triangle 92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A54236-E143-46BB-A869-103ACBEB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4" y="1679576"/>
            <a:ext cx="2155206" cy="964454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F74D73-C8FB-4DE9-A5DB-E3DDE7E7E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34" y="3264472"/>
            <a:ext cx="2396155" cy="1072279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5D53F9D-45F7-4775-8706-6D8CC857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47" y="2745958"/>
            <a:ext cx="2456770" cy="1326655"/>
          </a:xfrm>
          <a:prstGeom prst="rect">
            <a:avLst/>
          </a:prstGeom>
        </p:spPr>
      </p:pic>
      <p:sp>
        <p:nvSpPr>
          <p:cNvPr id="99" name="Right Triangle 98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E1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B5B47-EB68-4A69-8E6D-665E317F4085}"/>
              </a:ext>
            </a:extLst>
          </p:cNvPr>
          <p:cNvSpPr/>
          <p:nvPr/>
        </p:nvSpPr>
        <p:spPr>
          <a:xfrm>
            <a:off x="3419060" y="5380059"/>
            <a:ext cx="70899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Is it Desirable or Time to Begin Thinking About Empowering  a Global Research University Community ?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4286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6" y="187439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Universities and Digital Research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7" y="1700441"/>
            <a:ext cx="7024270" cy="3345963"/>
          </a:xfrm>
        </p:spPr>
        <p:txBody>
          <a:bodyPr>
            <a:noAutofit/>
          </a:bodyPr>
          <a:lstStyle/>
          <a:p>
            <a:r>
              <a:rPr lang="en-US" sz="2000" dirty="0"/>
              <a:t>~</a:t>
            </a:r>
            <a:r>
              <a:rPr lang="en-US" sz="2000" b="1" dirty="0"/>
              <a:t>266-300</a:t>
            </a:r>
            <a:r>
              <a:rPr lang="en-US" sz="2000" dirty="0"/>
              <a:t> Research Institutions US &amp; Canada, </a:t>
            </a:r>
            <a:br>
              <a:rPr lang="en-US" sz="2000" dirty="0"/>
            </a:br>
            <a:r>
              <a:rPr lang="en-US" sz="1600" dirty="0"/>
              <a:t>Carnegie R1 &amp; R2, Very High or High Research Activity, 124 ARL Libraries </a:t>
            </a:r>
            <a:br>
              <a:rPr lang="en-US" sz="1600" dirty="0"/>
            </a:br>
            <a:endParaRPr lang="en-US" sz="1600" dirty="0"/>
          </a:p>
          <a:p>
            <a:r>
              <a:rPr lang="en-US" sz="2000" b="1" dirty="0"/>
              <a:t>~1000-1250</a:t>
            </a:r>
            <a:r>
              <a:rPr lang="en-US" sz="2000" dirty="0"/>
              <a:t> Research Universities Worldwide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400" b="1" dirty="0"/>
              <a:t>QS Rankings and Times Higher Education Supplement. </a:t>
            </a:r>
            <a:r>
              <a:rPr lang="en-US" sz="1400" dirty="0"/>
              <a:t>(40% Europe, 26.5% Asia Pacific, US/Canada 18%, Latin America  9% and Middle East/Africa.  </a:t>
            </a:r>
            <a:br>
              <a:rPr lang="en-US" sz="1400" dirty="0"/>
            </a:br>
            <a:br>
              <a:rPr lang="en-US" sz="1400" b="1" dirty="0"/>
            </a:br>
            <a:endParaRPr lang="en-US" sz="1400" b="1" dirty="0"/>
          </a:p>
          <a:p>
            <a:r>
              <a:rPr lang="en-US" sz="2000" b="1" dirty="0"/>
              <a:t>26,000-40,000 </a:t>
            </a:r>
            <a:r>
              <a:rPr lang="en-US" sz="2000" dirty="0"/>
              <a:t> Universities Globally</a:t>
            </a:r>
            <a:r>
              <a:rPr lang="en-US" sz="2000" b="1" dirty="0"/>
              <a:t>. </a:t>
            </a:r>
            <a:r>
              <a:rPr lang="en-US" sz="1600" dirty="0"/>
              <a:t>Research Universities 2.7% - 4.2% of all universities worldwide. Highest by Country: </a:t>
            </a:r>
            <a:r>
              <a:rPr lang="en-US" sz="1600" b="1" dirty="0"/>
              <a:t>US 156</a:t>
            </a:r>
            <a:r>
              <a:rPr lang="en-US" sz="1600" dirty="0"/>
              <a:t>, UK 76, Germany 45, Japan 44.</a:t>
            </a:r>
          </a:p>
          <a:p>
            <a:endParaRPr lang="en-US" sz="1600" dirty="0"/>
          </a:p>
          <a:p>
            <a:r>
              <a:rPr lang="en-US" sz="2000" dirty="0"/>
              <a:t> Other Top 2-3% Research Institution Academic Libraries Globally,  1000 Institutions beyond the US and Canada. This represents the other 90% of Research Libraries Globally</a:t>
            </a:r>
            <a:br>
              <a:rPr lang="en-US" sz="2000" dirty="0"/>
            </a:br>
            <a:br>
              <a:rPr lang="en-US" sz="2000" dirty="0"/>
            </a:b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2525" y="2562155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D3B5D-D2C3-4376-AE11-88A05E4A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1" y="760092"/>
            <a:ext cx="6294163" cy="14244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Brainstorming </a:t>
            </a:r>
            <a:r>
              <a:rPr lang="en-US" sz="3600">
                <a:solidFill>
                  <a:srgbClr val="FFFFFF"/>
                </a:solidFill>
              </a:rPr>
              <a:t>&amp; Antecedent </a:t>
            </a:r>
            <a:r>
              <a:rPr lang="en-US" sz="3600" dirty="0">
                <a:solidFill>
                  <a:srgbClr val="FFFFFF"/>
                </a:solidFill>
              </a:rPr>
              <a:t>Models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One Laptop Per Child 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Dreamed up mid-late 90’s, Launched 2005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EDE4DEB-050F-47CB-8D9F-6BD5C1750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1" y="478231"/>
            <a:ext cx="2414339" cy="2789902"/>
          </a:xfrm>
          <a:prstGeom prst="rect">
            <a:avLst/>
          </a:prstGeom>
        </p:spPr>
      </p:pic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298BF2B8-317B-4BF6-A453-EC0625BE4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2" y="3589867"/>
            <a:ext cx="3575538" cy="2788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1A703C-02FF-4976-AADE-2C6CE30DFCBE}"/>
              </a:ext>
            </a:extLst>
          </p:cNvPr>
          <p:cNvSpPr txBox="1"/>
          <p:nvPr/>
        </p:nvSpPr>
        <p:spPr>
          <a:xfrm>
            <a:off x="5262340" y="3024193"/>
            <a:ext cx="5747187" cy="29875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Nicholas Negroponte, MIT Media Lab Founding Director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Noble Initiative/Grand Ambitions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Vision: Give each child in world access to a laptop with open source software for less than 100.00 $US/laptop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Gage Effects For Education Globally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Can We do the same thing for academic research globally?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40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2E9B-3B29-4EF7-886A-9CFBFC66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One Server Per Research Institution 2020-2025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FEC90DB-3812-4652-8CFA-E3E115DC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2" y="1827608"/>
            <a:ext cx="1677873" cy="167787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B7A2E37-D95A-437F-AF69-7BD9A18E5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3" y="3876514"/>
            <a:ext cx="2068758" cy="206875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0750A07-75B4-4E64-B877-64C781863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420" y="4024709"/>
            <a:ext cx="1901511" cy="190151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29F3B5B-50B2-4C48-966F-418C795F5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92" y="1473110"/>
            <a:ext cx="2236081" cy="22360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5EA222-E20E-4B67-BFA2-84647D1B9A27}"/>
              </a:ext>
            </a:extLst>
          </p:cNvPr>
          <p:cNvCxnSpPr/>
          <p:nvPr/>
        </p:nvCxnSpPr>
        <p:spPr>
          <a:xfrm>
            <a:off x="9426823" y="1614025"/>
            <a:ext cx="0" cy="4352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1C5AF7-78F1-4C9B-9838-908EF0709A12}"/>
              </a:ext>
            </a:extLst>
          </p:cNvPr>
          <p:cNvCxnSpPr>
            <a:cxnSpLocks/>
          </p:cNvCxnSpPr>
          <p:nvPr/>
        </p:nvCxnSpPr>
        <p:spPr>
          <a:xfrm flipH="1">
            <a:off x="7395060" y="3709191"/>
            <a:ext cx="42767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269053-30ED-421F-9C0B-50AF6B4A45DD}"/>
              </a:ext>
            </a:extLst>
          </p:cNvPr>
          <p:cNvSpPr txBox="1"/>
          <p:nvPr/>
        </p:nvSpPr>
        <p:spPr>
          <a:xfrm>
            <a:off x="400404" y="1355410"/>
            <a:ext cx="670890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Simple Idea</a:t>
            </a:r>
            <a:br>
              <a:rPr lang="en-US" b="1" dirty="0"/>
            </a:b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Empower 1000 Research University Institutions/Research Libraries Globally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them One Configured Server Ecosystem with 6 Open Source Scholarly Research  Software  Components, &lt; $1000.00 US/Server or set up Fractional Server Space Globally (SAAS)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Brief Training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Measure the Effects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9E422-C715-4C4E-B639-BEA5BF39F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016" y="4068933"/>
            <a:ext cx="4040292" cy="18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7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6" y="187439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Universities and Digital Research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87" y="1700440"/>
            <a:ext cx="7549254" cy="4802187"/>
          </a:xfrm>
        </p:spPr>
        <p:txBody>
          <a:bodyPr>
            <a:noAutofit/>
          </a:bodyPr>
          <a:lstStyle/>
          <a:p>
            <a:r>
              <a:rPr lang="en-US" sz="2000" b="1" dirty="0"/>
              <a:t>124</a:t>
            </a:r>
            <a:r>
              <a:rPr lang="en-US" sz="2000" dirty="0"/>
              <a:t> ARL Research Libraries (US and Canada)</a:t>
            </a:r>
          </a:p>
          <a:p>
            <a:r>
              <a:rPr lang="en-US" sz="2000" b="1" dirty="0"/>
              <a:t>131</a:t>
            </a:r>
            <a:r>
              <a:rPr lang="en-US" sz="2000" dirty="0"/>
              <a:t> US Research Universities (Carnegie R1, Very High Research Activity)</a:t>
            </a:r>
          </a:p>
          <a:p>
            <a:r>
              <a:rPr lang="en-US" sz="2000" b="1" dirty="0"/>
              <a:t>135</a:t>
            </a:r>
            <a:r>
              <a:rPr lang="en-US" sz="2000" dirty="0"/>
              <a:t> Doctoral Universities (Carnegie R2, High Research Activity, US), ~266-300 Research Institutions US &amp; Canada </a:t>
            </a:r>
          </a:p>
          <a:p>
            <a:r>
              <a:rPr lang="en-US" sz="2000" b="1" dirty="0"/>
              <a:t>1011</a:t>
            </a:r>
            <a:r>
              <a:rPr lang="en-US" sz="2000" dirty="0"/>
              <a:t> Research Universities Worldwide (40% Europe, 26.5% Asia Pacific, US/Canada 18%, Latin America  9% and Middle East/Africa. </a:t>
            </a:r>
            <a:br>
              <a:rPr lang="en-US" sz="2000" dirty="0"/>
            </a:br>
            <a:r>
              <a:rPr lang="en-US" sz="2000" b="1" dirty="0"/>
              <a:t>QS Rankings</a:t>
            </a:r>
          </a:p>
          <a:p>
            <a:r>
              <a:rPr lang="en-US" sz="2000" b="1" dirty="0"/>
              <a:t>1250</a:t>
            </a:r>
            <a:r>
              <a:rPr lang="en-US" sz="2000" dirty="0"/>
              <a:t> Research Universities Worldwide, </a:t>
            </a:r>
            <a:r>
              <a:rPr lang="en-US" sz="2000" b="1" dirty="0"/>
              <a:t>Times Higher Education Supplemen</a:t>
            </a:r>
            <a:r>
              <a:rPr lang="en-US" sz="2000" dirty="0"/>
              <a:t>t (2.7% - 4.2% of all universities worldwide)</a:t>
            </a:r>
          </a:p>
          <a:p>
            <a:r>
              <a:rPr lang="en-US" sz="2000" dirty="0"/>
              <a:t>By Country: </a:t>
            </a:r>
            <a:r>
              <a:rPr lang="en-US" sz="2000" b="1" dirty="0"/>
              <a:t>US 156</a:t>
            </a:r>
            <a:r>
              <a:rPr lang="en-US" sz="2000" dirty="0"/>
              <a:t>, UK 76, Germany 45, Japan 44</a:t>
            </a:r>
          </a:p>
          <a:p>
            <a:r>
              <a:rPr lang="en-US" sz="2000" dirty="0"/>
              <a:t>Global Estimates of General University #’s </a:t>
            </a:r>
            <a:r>
              <a:rPr lang="en-US" sz="2000" b="1" dirty="0"/>
              <a:t>26,000-40,000 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Empower Other Top 2-3% Research Institution Libraries Globally, </a:t>
            </a:r>
            <a:br>
              <a:rPr lang="en-US" sz="2000" b="1" dirty="0"/>
            </a:br>
            <a:r>
              <a:rPr lang="en-US" sz="2000" b="1" dirty="0"/>
              <a:t>1000 Institutions, the other 90% of Research Libraries Globally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2525" y="2562155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3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9500-6280-4708-B9DF-CF17B07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4CB3-355D-4231-B331-85F726A5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2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1478-AC3F-47E3-93D5-F36542CE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6D0E-DE8A-46B3-B5C9-99E42C2EA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6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2BD0-5E92-4AEB-90CD-64D90596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569" y="1094150"/>
            <a:ext cx="764676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dirty="0"/>
              <a:t>General Characteristics </a:t>
            </a:r>
            <a:br>
              <a:rPr lang="en-US" sz="4000" b="1" dirty="0"/>
            </a:br>
            <a:r>
              <a:rPr lang="en-US" sz="4000" b="1" dirty="0"/>
              <a:t>Digital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Scholarly Research Ecosystem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7D55E1-2FD3-4CB3-AC3B-7DCCE018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5" y="1017723"/>
            <a:ext cx="4826489" cy="2988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4B0D2D-C14D-40D8-B0D3-5FADDE43A430}"/>
              </a:ext>
            </a:extLst>
          </p:cNvPr>
          <p:cNvSpPr txBox="1"/>
          <p:nvPr/>
        </p:nvSpPr>
        <p:spPr>
          <a:xfrm>
            <a:off x="6350470" y="300950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Open Source Software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Customizable Components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Active Developer Communities</a:t>
            </a:r>
          </a:p>
        </p:txBody>
      </p:sp>
    </p:spTree>
    <p:extLst>
      <p:ext uri="{BB962C8B-B14F-4D97-AF65-F5344CB8AC3E}">
        <p14:creationId xmlns:p14="http://schemas.microsoft.com/office/powerpoint/2010/main" val="1633413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4C12-71F3-456C-A6E6-54A832B3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E91-9C88-41DB-A2BE-FFFBC9C7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6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3A71-D95E-49F6-8402-4EEC7E8F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19F7-92D3-4CCA-B3EC-34F34A7C1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388F-1F77-4299-9F62-195CA7ED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FFACB-F82E-4837-8509-94CD74371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76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C643-EFB0-4E38-A73F-941C0638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9F82-7D18-418D-BFF7-DF6B987F7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81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9B79-2A3D-4800-BA82-9F2A858C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17C7-F70C-4BAF-BA18-0BFDFC889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8C07-E704-452F-8AF0-4A329E7B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0DEED-299F-4D08-806B-5D5B7E906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3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C072-9CEF-424E-832D-7591B876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131" y="4652619"/>
            <a:ext cx="8048129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dirty="0"/>
              <a:t>Collocating Digital Components in Networked Research Ecosystem Enables Connections and/or Larger Network Effects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051FED-CF0D-4DDD-A9BB-E58FEEFE7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580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E5A8E1-2A22-48D0-9556-E21648FA1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AA2300-0FA6-4328-9BD8-1D67925C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D3E1FE85-D0BF-41D3-8B85-04776368E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135" y="0"/>
            <a:ext cx="3236976" cy="299515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1072B470-1E76-42B5-86EA-1FB0F881D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DDD8B025-3845-4DEF-98B6-7C0BF531D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D01C5-FE5B-4290-9F21-7D17FD745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64" y="748938"/>
            <a:ext cx="2668517" cy="1400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67FE4-B1D1-46C2-B93F-A9FA928D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" y="1781207"/>
            <a:ext cx="3110089" cy="319087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0FCA52-2D9D-495F-9E16-E68E94AA4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20851" y="1010554"/>
            <a:ext cx="3071150" cy="113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1E971-282A-4D97-8756-981F29A429FE}"/>
              </a:ext>
            </a:extLst>
          </p:cNvPr>
          <p:cNvSpPr txBox="1"/>
          <p:nvPr/>
        </p:nvSpPr>
        <p:spPr>
          <a:xfrm>
            <a:off x="5392070" y="3376644"/>
            <a:ext cx="2969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Larger Idea</a:t>
            </a:r>
          </a:p>
        </p:txBody>
      </p:sp>
    </p:spTree>
    <p:extLst>
      <p:ext uri="{BB962C8B-B14F-4D97-AF65-F5344CB8AC3E}">
        <p14:creationId xmlns:p14="http://schemas.microsoft.com/office/powerpoint/2010/main" val="347038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E7C1F-AB05-4764-8D92-D7A9C377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Network Effects: Metcalfe’s Law</a:t>
            </a:r>
            <a:br>
              <a:rPr lang="en-US" b="1" dirty="0"/>
            </a:br>
            <a:r>
              <a:rPr lang="en-US" sz="2200" dirty="0"/>
              <a:t>Early Telecommunications Law for Ethernet (1993)</a:t>
            </a:r>
            <a:endParaRPr lang="en-US" sz="2200" b="1" dirty="0"/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7EF668F7-6EA3-4F53-A5B7-E35EE2D6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2" y="1747330"/>
            <a:ext cx="8222185" cy="4431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28F9F-61BE-4125-99D3-214BCAB2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49" y="2038350"/>
            <a:ext cx="3381375" cy="2423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FA4F6-464D-48C3-A6AF-068751F0E65B}"/>
              </a:ext>
            </a:extLst>
          </p:cNvPr>
          <p:cNvSpPr txBox="1"/>
          <p:nvPr/>
        </p:nvSpPr>
        <p:spPr>
          <a:xfrm>
            <a:off x="2943225" y="6051122"/>
            <a:ext cx="5280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Component Networks may be Internal and/or External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2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47819-231A-4F7E-AC40-E015112E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34" y="1352667"/>
            <a:ext cx="5009819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Texas State University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Libraries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Scholarly Research Ecosystem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100" dirty="0">
                <a:solidFill>
                  <a:schemeClr val="bg1"/>
                </a:solidFill>
              </a:rPr>
              <a:t> P</a:t>
            </a: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rimary Components</a:t>
            </a: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B1775C9A-AFFA-4E01-9594-C47BBF579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871" y="2897916"/>
            <a:ext cx="2308714" cy="2308714"/>
          </a:xfrm>
          <a:prstGeom prst="rect">
            <a:avLst/>
          </a:prstGeom>
        </p:spPr>
      </p:pic>
      <p:pic>
        <p:nvPicPr>
          <p:cNvPr id="19" name="Graphic 6" descr="System">
            <a:extLst>
              <a:ext uri="{FF2B5EF4-FFF2-40B4-BE49-F238E27FC236}">
                <a16:creationId xmlns:a16="http://schemas.microsoft.com/office/drawing/2014/main" id="{80A584E0-C87F-423C-A8B0-1BAF1D1C2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585" y="2339664"/>
            <a:ext cx="3123954" cy="3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3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A1B5-631A-4BC2-AD49-1849096C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00" y="910514"/>
            <a:ext cx="555827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Institutional Digital Collections Repository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Dspace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2EEBC-5480-421B-AAF4-B5E9FB53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60494"/>
            <a:ext cx="4399722" cy="4436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DF43B-EC98-421C-98DD-00E4905887BF}"/>
              </a:ext>
            </a:extLst>
          </p:cNvPr>
          <p:cNvSpPr txBox="1"/>
          <p:nvPr/>
        </p:nvSpPr>
        <p:spPr>
          <a:xfrm>
            <a:off x="6501200" y="2578699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Organizes, centralizes and makes  accessible </a:t>
            </a:r>
            <a:br>
              <a:rPr lang="en-US" sz="1500" dirty="0"/>
            </a:br>
            <a:r>
              <a:rPr lang="en-US" sz="1500" dirty="0"/>
              <a:t>research and knowledge generated by the institution’s research community: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Pre-prints</a:t>
            </a:r>
            <a:br>
              <a:rPr lang="en-US" sz="1500" dirty="0"/>
            </a:br>
            <a:r>
              <a:rPr lang="en-US" sz="1500" dirty="0"/>
              <a:t>Faculty Publications</a:t>
            </a:r>
            <a:br>
              <a:rPr lang="en-US" sz="1500" dirty="0"/>
            </a:br>
            <a:r>
              <a:rPr lang="en-US" sz="1500" dirty="0"/>
              <a:t>White Papers</a:t>
            </a:r>
            <a:br>
              <a:rPr lang="en-US" sz="1500" dirty="0"/>
            </a:br>
            <a:r>
              <a:rPr lang="en-US" sz="1500" dirty="0"/>
              <a:t>Conference Presentations</a:t>
            </a:r>
            <a:br>
              <a:rPr lang="en-US" sz="1500" dirty="0"/>
            </a:br>
            <a:r>
              <a:rPr lang="en-US" sz="1500" dirty="0"/>
              <a:t>Graduate Student Theses</a:t>
            </a:r>
            <a:br>
              <a:rPr lang="en-US" sz="1500" dirty="0"/>
            </a:br>
            <a:r>
              <a:rPr lang="en-US" sz="1500" dirty="0"/>
              <a:t>and Dissertations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Historical Legacy Application</a:t>
            </a:r>
            <a:br>
              <a:rPr lang="en-US" sz="1500" dirty="0"/>
            </a:b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1716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095A-B8A7-4896-98FA-D8D236E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57" y="4056060"/>
            <a:ext cx="5731980" cy="15372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Primary Use Case Value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dirty="0"/>
              <a:t>Application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Structured Metadata Schema for Search Engine Optimization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Enabling Accessibility and Multiple Points of Access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4D230-6B55-48C7-9DFA-ECC90B930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9" r="-1" b="12675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51AB4-E806-49D3-961F-D3284EE03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2" r="9203"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4D2D4-7B3D-47ED-BC8E-A15CC341F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" r="2" b="831"/>
          <a:stretch/>
        </p:blipFill>
        <p:spPr>
          <a:xfrm>
            <a:off x="5207366" y="421172"/>
            <a:ext cx="3545202" cy="3545202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529C-3FA4-46F7-B46F-141722898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4" r="18231" b="3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1F6BC-CD18-47B5-A10F-12CD25DBC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9" r="22809" b="1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2870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2106</Words>
  <Application>Microsoft Office PowerPoint</Application>
  <PresentationFormat>Widescreen</PresentationFormat>
  <Paragraphs>176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Developing an Open Source Digital Scholarly Research Ecosystem Local and Global Possibilities </vt:lpstr>
      <vt:lpstr>What is a Digital Scholarly Research Ecosystem? Ecosystem of Several Software Components to Enable Faculty and Student Research</vt:lpstr>
      <vt:lpstr>Six Main  Software Components</vt:lpstr>
      <vt:lpstr> General Characteristics  Digital Scholarly Research Ecosystem </vt:lpstr>
      <vt:lpstr>Collocating Digital Components in Networked Research Ecosystem Enables Connections and/or Larger Network Effects</vt:lpstr>
      <vt:lpstr>Network Effects: Metcalfe’s Law Early Telecommunications Law for Ethernet (1993)</vt:lpstr>
      <vt:lpstr>Texas State University Libraries Digital Scholarly Research Ecosystem  Primary Components</vt:lpstr>
      <vt:lpstr>Institutional Digital Collections Repository (Dspace)</vt:lpstr>
      <vt:lpstr>Primary Use Case Value Application of Structured Metadata Schema for Search Engine Optimization Enabling Accessibility and Multiple Points of Access</vt:lpstr>
      <vt:lpstr>Efficacy of Structured Metadata Schema Application for Search Engine Optimization Accessibility and Multiple Points of Access</vt:lpstr>
      <vt:lpstr> Digital Collection Repositories Gives Insight and another window into Faculty/Student Research   (Statistics)</vt:lpstr>
      <vt:lpstr> Research Data Repository</vt:lpstr>
      <vt:lpstr>  Texas State University Dataverse/TDL Dataverse   Larger Consortial Online Research Data Repository</vt:lpstr>
      <vt:lpstr>Digital Scholarly Research System  Secondary Components</vt:lpstr>
      <vt:lpstr>Vireo, Omeka and OJS (Dependent on Primary Content Repositories)</vt:lpstr>
      <vt:lpstr>Researcher Identity Management System ORCID</vt:lpstr>
      <vt:lpstr>Digital Scholarly Research System Tertiary Components The Digitization Lab  Hardware &amp; Specialized  Software</vt:lpstr>
      <vt:lpstr>The Digitization Lab Expands Possibilities for Faculty Research Projects </vt:lpstr>
      <vt:lpstr>Combining Components System Synergies  Digital Scholarly Research Ecosystem  </vt:lpstr>
      <vt:lpstr> Combining These Research Ecosystem Components Opens Possibilities For Digital Scholarship &amp; Partnership Opportunities </vt:lpstr>
      <vt:lpstr> Ecosystem Open Source Software   Enables Core Research</vt:lpstr>
      <vt:lpstr>Network Effects  Both In and Between Individual Components  and In and Among Component Networks</vt:lpstr>
      <vt:lpstr>Network Effects and Opportunities  Among Research Institutions</vt:lpstr>
      <vt:lpstr> Assessment and Results Quantitative and Qualitative Measures</vt:lpstr>
      <vt:lpstr>Larger Digital Scholarly Research Projects   Can Act as  Qualitative/Quantitative Benchmarks  </vt:lpstr>
      <vt:lpstr>  Summary Reflections</vt:lpstr>
      <vt:lpstr> Ecosystem Components Enable   Various Parts of the Academic Research Cycle</vt:lpstr>
      <vt:lpstr>Digital Scholarly Ecosystem Timelines and Implementation Paths Many Roads To Rome</vt:lpstr>
      <vt:lpstr>Human Resources</vt:lpstr>
      <vt:lpstr>Further References</vt:lpstr>
      <vt:lpstr>Questions, Comments</vt:lpstr>
      <vt:lpstr>Envisioning Future Possibilities  Networked Global Scholarly Research Environment</vt:lpstr>
      <vt:lpstr>PowerPoint Presentation</vt:lpstr>
      <vt:lpstr>Research Universities and Digital Research Ecosystems</vt:lpstr>
      <vt:lpstr>Brainstorming &amp; Antecedent Models One Laptop Per Child   Dreamed up mid-late 90’s, Launched 2005</vt:lpstr>
      <vt:lpstr>One Server Per Research Institution 2020-2025</vt:lpstr>
      <vt:lpstr>Research Universities and Digital Research Ecosystems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an Open Source Digital Scholarly Research Ecosystem Local and Global Possibilities </dc:title>
  <dc:creator>Uzwyshyn, Raymond J</dc:creator>
  <cp:lastModifiedBy>Uzwyshyn, Raymond J</cp:lastModifiedBy>
  <cp:revision>7</cp:revision>
  <dcterms:created xsi:type="dcterms:W3CDTF">2019-12-10T11:15:59Z</dcterms:created>
  <dcterms:modified xsi:type="dcterms:W3CDTF">2019-12-18T21:56:52Z</dcterms:modified>
</cp:coreProperties>
</file>