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1" r:id="rId4"/>
    <p:sldId id="281" r:id="rId5"/>
    <p:sldId id="277" r:id="rId6"/>
    <p:sldId id="319" r:id="rId7"/>
    <p:sldId id="329" r:id="rId8"/>
    <p:sldId id="280" r:id="rId9"/>
    <p:sldId id="259" r:id="rId10"/>
    <p:sldId id="263" r:id="rId11"/>
    <p:sldId id="282" r:id="rId12"/>
    <p:sldId id="279" r:id="rId13"/>
    <p:sldId id="262" r:id="rId14"/>
    <p:sldId id="283" r:id="rId15"/>
    <p:sldId id="258" r:id="rId16"/>
    <p:sldId id="320" r:id="rId17"/>
    <p:sldId id="291" r:id="rId18"/>
    <p:sldId id="278" r:id="rId19"/>
    <p:sldId id="286" r:id="rId20"/>
    <p:sldId id="290" r:id="rId21"/>
    <p:sldId id="300" r:id="rId22"/>
    <p:sldId id="310" r:id="rId23"/>
    <p:sldId id="311" r:id="rId24"/>
    <p:sldId id="260" r:id="rId25"/>
    <p:sldId id="303" r:id="rId26"/>
    <p:sldId id="257" r:id="rId27"/>
    <p:sldId id="261" r:id="rId28"/>
    <p:sldId id="284" r:id="rId29"/>
    <p:sldId id="285" r:id="rId30"/>
    <p:sldId id="287" r:id="rId31"/>
    <p:sldId id="297" r:id="rId32"/>
    <p:sldId id="330" r:id="rId33"/>
    <p:sldId id="301" r:id="rId34"/>
    <p:sldId id="309" r:id="rId35"/>
    <p:sldId id="307" r:id="rId36"/>
    <p:sldId id="292" r:id="rId37"/>
    <p:sldId id="305" r:id="rId38"/>
    <p:sldId id="302" r:id="rId39"/>
    <p:sldId id="306" r:id="rId40"/>
    <p:sldId id="304" r:id="rId41"/>
    <p:sldId id="308" r:id="rId42"/>
    <p:sldId id="264" r:id="rId43"/>
    <p:sldId id="265" r:id="rId44"/>
    <p:sldId id="266" r:id="rId45"/>
    <p:sldId id="267" r:id="rId46"/>
    <p:sldId id="268" r:id="rId47"/>
    <p:sldId id="269" r:id="rId48"/>
    <p:sldId id="270" r:id="rId49"/>
    <p:sldId id="271" r:id="rId50"/>
    <p:sldId id="272" r:id="rId51"/>
    <p:sldId id="273" r:id="rId52"/>
    <p:sldId id="274" r:id="rId53"/>
    <p:sldId id="27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F903-05EF-454B-A2CA-FDE371942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B23B8-668F-42E9-94A8-1CA145BCB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BCDD5-1C3A-4306-B329-1E8B724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8E037-E406-4255-92E7-5A17171B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5C30-4315-4724-96FF-4D194B3A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0B0A-A1ED-4A8B-BFC1-B371810C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9A5EF-DCB1-4935-9BD1-856E48EE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BB2F-2A6A-445E-B749-7712E4AF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BD1A0-85FE-4B9F-A3EB-2659CF41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8B46-9436-4F60-A549-C158BE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E3E59-C0E9-46B7-985F-F4F983C9C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2F796-7F5B-4784-8C43-5752277EA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C2BDF-42B2-43E3-9BE5-3691E103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C3BB-7A25-4987-AE1C-F0B41291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08189-3F5B-4AEE-B1EA-7966AAE0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4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3F9B-E0EB-4E47-80B8-A7212386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912C-D257-4A1B-AAC8-7496365E6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596C-FA80-4EEA-AAFC-92E39D60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C0D6-7290-4915-91F3-67072001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50F8-5B37-470C-8B72-459E25DD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167B-1CEC-4322-8F2E-7F38421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EADF-2741-458E-A83E-D700F6C8B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996F-CB2D-461E-AD24-FBBF85E40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D615-E089-4270-B01F-CDFC915A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1173-5020-456E-8A9C-DED941C0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588A-C80A-4D6B-9894-F0577C25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6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7F77-2156-432C-BDD4-A3733B01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D2C13-F33D-4B57-971A-9A5636C76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7F2E-AABA-4C0C-9325-A930F24D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B55DD-43B5-43AC-8820-79A32ED6E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C209E-5618-489E-B3FC-DEA3AB4D9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BFC21-A448-4270-AEF9-E1DE877A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51710-59DA-4588-8606-864F4103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F9B3E-0FAD-43F9-834D-EDB1EB6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6F9E-6F05-45C2-8CC6-869B071D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DF666-A782-4C0B-BC7F-D30959FE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F8406-8BF3-437E-BE53-5D3F6E2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F8C65-1DAE-458A-927D-BDCACF88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8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4EE6-A2BD-44B7-AD81-6C1C6BCC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C0AE-6AB8-4CF4-BC5F-F0CCF47B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AB6A-D1E0-4FCD-BF70-8BE73D55B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3F9F-170B-4E1A-BE35-CF5B6572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597F0-1D20-410D-A7C2-50AD4024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E5E57-96F7-4926-87D1-0D4842BE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4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4A1E-4BE9-4BBC-B244-5408BFC3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F4B79-E033-49DD-BB1D-ADA87303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BD440-E15D-42FF-AF72-3145AB51E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1B77F-304D-4256-9372-6BFA7EC6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42D48-F893-4A19-AE05-EF4960CC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D4A5-848D-42A7-897A-086E305D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0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27F6B-DD82-4863-9D0F-DA188B9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5607-798C-4E73-8130-930FC23B2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F66C-C719-48AF-807D-3695C874C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CA6A-357C-4813-B2AD-02017FA2AAB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C1B5-3AF4-4175-9656-19C0E8EA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B3297-9575-4F15-B5CD-4182F58A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4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rentz@txstate.edu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source=images&amp;cd=&amp;cad=rja&amp;uact=8&amp;docid=gQ93iDCPxCwDJM&amp;tbnid=y-Dd8yQSeUZKRM:&amp;ved=0CAUQjRw&amp;url=http://www.inthelibrarywiththeleadpipe.org/2013/the-library-as-incubator-project-wants-you-to-look-at-programming-as-collection-development/&amp;ei=3HLiU_HaGqSk8QGvnYCYAw&amp;bvm=bv.72197243,d.b2U&amp;psig=AFQjCNHfZkRH5882PeXPhIgLE2ZVnHrBqQ&amp;ust=14074357283076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docid=GFQ23DaDyB_RFM&amp;tbnid=VHqnu65aSCUUvM:&amp;ved=0CAUQjRw&amp;url=http://www.acohen.com/blog/?cat%3D5&amp;ei=Y3PiU9PZE7Gn8QGhyICIBw&amp;bvm=bv.72197243,d.aWw&amp;psig=AFQjCNGxSyWg8y7w7cMvbzIquDHRFeO5VQ&amp;ust=1407435964560921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google.com/url?sa=i&amp;rct=j&amp;q=&amp;esrc=s&amp;source=images&amp;cd=&amp;cad=rja&amp;uact=8&amp;docid=gQ93iDCPxCwDJM&amp;tbnid=y-Dd8yQSeUZKRM:&amp;ved=0CAUQjRw&amp;url=http://collegeofsanmateolibrary.blogspot.com/2013/05/may-makerspace-events.html&amp;ei=HnPiU__5Gobt8QGq0YDYBg&amp;bvm=bv.72197243,d.b2U&amp;psig=AFQjCNHfZkRH5882PeXPhIgLE2ZVnHrBqQ&amp;ust=1407435728307699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hyperlink" Target="http://www.google.com/url?sa=i&amp;rct=j&amp;q=&amp;esrc=s&amp;source=images&amp;cd=&amp;cad=rja&amp;uact=8&amp;docid=AC1laojqgqluBM&amp;tbnid=BNcjT84OPj3WqM:&amp;ved=0CAUQjRw&amp;url=http://www.aprilelanza.com/new-gallery-1/&amp;ei=eoniU8KVNaWa8gHmxYGYBA&amp;bvm=bv.72197243,d.b2U&amp;psig=AFQjCNHPSsIv0xz6xASd8Bu-fzynf3jZyw&amp;ust=140744156114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Zr_ivgCI9VU?t=22m18s" TargetMode="External"/><Relationship Id="rId5" Type="http://schemas.openxmlformats.org/officeDocument/2006/relationships/hyperlink" Target="https://www.youtube.com/watch?v=vUBhfJ6uHZA" TargetMode="External"/><Relationship Id="rId4" Type="http://schemas.openxmlformats.org/officeDocument/2006/relationships/hyperlink" Target="https://www.youtube.com/watch?v=scyQPk6n0xA&amp;list=PLS0FrjS9dbUYoF7P6xeWxjf9jAe4Zo7k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A510-D0C4-41AE-BC58-C41E2C0B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7" y="108501"/>
            <a:ext cx="8996052" cy="2387600"/>
          </a:xfrm>
        </p:spPr>
        <p:txBody>
          <a:bodyPr>
            <a:normAutofit/>
          </a:bodyPr>
          <a:lstStyle/>
          <a:p>
            <a:r>
              <a:rPr lang="en-US" dirty="0"/>
              <a:t>Academic Libraries and           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F6308-C676-4260-8973-4E456202D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780" y="5559287"/>
            <a:ext cx="9605554" cy="1655762"/>
          </a:xfrm>
        </p:spPr>
        <p:txBody>
          <a:bodyPr>
            <a:normAutofit/>
          </a:bodyPr>
          <a:lstStyle/>
          <a:p>
            <a:r>
              <a:rPr lang="en-US" sz="1600" dirty="0"/>
              <a:t>Ray Uzwyshyn, Ph.D. MLIS MBA</a:t>
            </a:r>
          </a:p>
          <a:p>
            <a:r>
              <a:rPr lang="en-US" sz="1600" dirty="0"/>
              <a:t>Director, Collections and Digital Services</a:t>
            </a:r>
            <a:br>
              <a:rPr lang="en-US" sz="1600" dirty="0"/>
            </a:br>
            <a:r>
              <a:rPr lang="en-US" sz="1600" dirty="0"/>
              <a:t>Texas State University Libraries</a:t>
            </a:r>
            <a:br>
              <a:rPr lang="en-US" sz="1600" dirty="0"/>
            </a:br>
            <a:r>
              <a:rPr lang="en-US" sz="1600" dirty="0"/>
              <a:t>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0F685-C161-4EE8-84D7-44DE1A7F0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814" y="2625473"/>
            <a:ext cx="3742582" cy="28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409A-1D18-43D7-85F9-E99C63B2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48" y="91224"/>
            <a:ext cx="11695857" cy="1325563"/>
          </a:xfrm>
        </p:spPr>
        <p:txBody>
          <a:bodyPr/>
          <a:lstStyle/>
          <a:p>
            <a:pPr algn="ctr"/>
            <a:r>
              <a:rPr lang="en-US" dirty="0"/>
              <a:t>Spectrum of New Technologies Possible</a:t>
            </a:r>
            <a:br>
              <a:rPr lang="en-US" dirty="0"/>
            </a:br>
            <a:r>
              <a:rPr lang="en-US" sz="1800" dirty="0"/>
              <a:t>Visualization Walls, 3D Printing Labs, Instant Theatres,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BFC7C-074A-46E3-8CD3-E3C1DF1E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1" y="1435524"/>
            <a:ext cx="4150126" cy="2334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6E7CE-026F-4D00-84BB-68DC9209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989" y="1408884"/>
            <a:ext cx="4607928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BCBD7-718F-41E3-9583-4ADD6396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359" y="3470209"/>
            <a:ext cx="4826630" cy="292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81B50-3655-461E-B072-B75262E9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22" y="3897296"/>
            <a:ext cx="4321915" cy="28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6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E614-2E32-4E2C-BB20-94035759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Opportunities to Reimagine Digital, Public and Collection Services for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pic>
        <p:nvPicPr>
          <p:cNvPr id="7" name="Picture 2" descr="C:\Users\ruzwyshyn\Desktop\Skylab\SkylabPresentation\SkylabCartoon&amp;GeneralImages\escher_grid_ps.jpg">
            <a:extLst>
              <a:ext uri="{FF2B5EF4-FFF2-40B4-BE49-F238E27FC236}">
                <a16:creationId xmlns:a16="http://schemas.microsoft.com/office/drawing/2014/main" id="{B500A61C-D708-4B3C-80FD-269FFA48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46" y="1952131"/>
            <a:ext cx="4163306" cy="411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http://cdn1.elitedaily.com/elite/wp-content/uploads/2012/12/college-textbooks-elite-daily.jpg">
            <a:extLst>
              <a:ext uri="{FF2B5EF4-FFF2-40B4-BE49-F238E27FC236}">
                <a16:creationId xmlns:a16="http://schemas.microsoft.com/office/drawing/2014/main" id="{AFC15A78-0404-48DE-A252-4387C0D4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76" y="2422235"/>
            <a:ext cx="3743047" cy="249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1CE1EA-B59F-4EC8-9D1A-39EE561CDB3F}"/>
              </a:ext>
            </a:extLst>
          </p:cNvPr>
          <p:cNvSpPr txBox="1"/>
          <p:nvPr/>
        </p:nvSpPr>
        <p:spPr>
          <a:xfrm>
            <a:off x="210128" y="2677664"/>
            <a:ext cx="3804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Trebuchet MS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Faculty/Student/Curriculum &amp;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Research Relationships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endParaRPr lang="en-US" dirty="0">
              <a:solidFill>
                <a:prstClr val="black"/>
              </a:solidFill>
              <a:latin typeface="Trebuchet MS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University/ Classroom/Library Relationships</a:t>
            </a:r>
          </a:p>
          <a:p>
            <a:pPr algn="ctr"/>
            <a:br>
              <a:rPr lang="en-US" dirty="0">
                <a:solidFill>
                  <a:prstClr val="black"/>
                </a:solidFill>
                <a:latin typeface="Trebuchet MS"/>
              </a:rPr>
            </a:br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B7D72-D68D-44B0-A560-8005A2B59981}"/>
              </a:ext>
            </a:extLst>
          </p:cNvPr>
          <p:cNvSpPr/>
          <p:nvPr/>
        </p:nvSpPr>
        <p:spPr>
          <a:xfrm>
            <a:off x="8156871" y="2967335"/>
            <a:ext cx="3824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Library/Faculty Expectations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Curriculum Resources</a:t>
            </a:r>
          </a:p>
          <a:p>
            <a:pPr algn="ctr"/>
            <a:endParaRPr lang="en-US" dirty="0">
              <a:solidFill>
                <a:prstClr val="black"/>
              </a:solidFill>
              <a:latin typeface="Trebuchet MS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Hybrid Classroom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Online Classroom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Open Educational Resources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endParaRPr lang="en-US" dirty="0">
              <a:solidFill>
                <a:prstClr val="black"/>
              </a:solidFill>
              <a:latin typeface="Trebuchet MS"/>
            </a:endParaRPr>
          </a:p>
          <a:p>
            <a:pPr algn="ctr"/>
            <a:br>
              <a:rPr lang="en-US" dirty="0">
                <a:solidFill>
                  <a:prstClr val="black"/>
                </a:solidFill>
                <a:latin typeface="Trebuchet MS"/>
              </a:rPr>
            </a:br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765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BDB4-8D70-416A-A32F-4EA3A14E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The Academic Library Acquisitions Model is Refocusing on  Digital Collections and Resources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04EC-26A5-4CBD-BD0C-E40BD174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54" y="1985205"/>
            <a:ext cx="44092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~ 80 % of Materials Purchases are currently Electronic Resources, e-journals and e-books.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Only ~ 10-20% of purchases are print materials.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18E03-4249-4A9F-B9E1-AB9DEC72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084" y="2295021"/>
            <a:ext cx="4988459" cy="33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1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2761C-DA1D-4092-9C9C-AB8525C9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93" y="3429000"/>
            <a:ext cx="2311399" cy="9191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dirty="0"/>
              <a:t>Evolution of online library tools, 1990-2020.</a:t>
            </a:r>
            <a:br>
              <a:rPr lang="en-US" sz="1800" dirty="0"/>
            </a:br>
            <a:r>
              <a:rPr lang="en-US" sz="1800" dirty="0"/>
              <a:t>Increasing levels of interactivity and media.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34056-A7D8-45BF-BFCE-0D14A8CB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66" y="0"/>
            <a:ext cx="9172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92F029-2546-49B6-8E40-8A8D4985330C}"/>
              </a:ext>
            </a:extLst>
          </p:cNvPr>
          <p:cNvSpPr txBox="1">
            <a:spLocks/>
          </p:cNvSpPr>
          <p:nvPr/>
        </p:nvSpPr>
        <p:spPr>
          <a:xfrm>
            <a:off x="2205445" y="90547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  <p:pic>
        <p:nvPicPr>
          <p:cNvPr id="5" name="Picture 2" descr="http://www.newyorker.com/online/blogs/photobooth/Books-06.jpg">
            <a:extLst>
              <a:ext uri="{FF2B5EF4-FFF2-40B4-BE49-F238E27FC236}">
                <a16:creationId xmlns:a16="http://schemas.microsoft.com/office/drawing/2014/main" id="{8DE2B79D-8477-4720-9EB3-C38BF746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45" y="1816565"/>
            <a:ext cx="3511896" cy="26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dn2.business2community.com/wp-content/uploads/2011/08/digital-media.png">
            <a:extLst>
              <a:ext uri="{FF2B5EF4-FFF2-40B4-BE49-F238E27FC236}">
                <a16:creationId xmlns:a16="http://schemas.microsoft.com/office/drawing/2014/main" id="{68CA29E7-782D-4D8E-A087-0A4C28499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04" y="3507438"/>
            <a:ext cx="2461100" cy="18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bgsu.edu/images/lib/img84484.gif">
            <a:extLst>
              <a:ext uri="{FF2B5EF4-FFF2-40B4-BE49-F238E27FC236}">
                <a16:creationId xmlns:a16="http://schemas.microsoft.com/office/drawing/2014/main" id="{CD57376D-1233-49D5-98B4-4F37130F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45" y="1921943"/>
            <a:ext cx="3286991" cy="11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E8439F-E476-46B7-BF5B-CF4E346BCFDE}"/>
              </a:ext>
            </a:extLst>
          </p:cNvPr>
          <p:cNvSpPr txBox="1"/>
          <p:nvPr/>
        </p:nvSpPr>
        <p:spPr>
          <a:xfrm>
            <a:off x="1824445" y="4639270"/>
            <a:ext cx="3658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Collection Development Priorities</a:t>
            </a:r>
            <a:br>
              <a:rPr lang="en-US" dirty="0"/>
            </a:br>
            <a:r>
              <a:rPr lang="en-US" dirty="0"/>
              <a:t>Shifting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F6021-3F00-4E51-B238-D50CB8799A0E}"/>
              </a:ext>
            </a:extLst>
          </p:cNvPr>
          <p:cNvSpPr txBox="1"/>
          <p:nvPr/>
        </p:nvSpPr>
        <p:spPr>
          <a:xfrm>
            <a:off x="2647956" y="5564980"/>
            <a:ext cx="6475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Changing Models From</a:t>
            </a:r>
            <a:br>
              <a:rPr lang="en-US" b="1" dirty="0"/>
            </a:br>
            <a:r>
              <a:rPr lang="en-US" b="1" dirty="0"/>
              <a:t>Ownership of Books to Access to Information</a:t>
            </a:r>
            <a:br>
              <a:rPr lang="en-US" b="1" dirty="0"/>
            </a:br>
            <a:r>
              <a:rPr lang="en-US" b="1" dirty="0"/>
              <a:t>to Software As a Service (SAAS)/Content Database Integration</a:t>
            </a:r>
          </a:p>
          <a:p>
            <a:endParaRPr lang="en-US" b="1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FBE299-22B1-4352-B149-EA14B8D0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Collection Development Priorities Transforming Through Digital Resource &amp; Media Possibilities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2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C5D6-E185-4E89-8C31-6573F3D4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98" y="357764"/>
            <a:ext cx="869095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 New Digital Literacies Possible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83FA9-CBE5-4818-9CC1-C2E6F1F59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91" y="1434732"/>
            <a:ext cx="6602065" cy="444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6A7B0-305C-43C2-BFCB-582EA21A4E47}"/>
              </a:ext>
            </a:extLst>
          </p:cNvPr>
          <p:cNvSpPr txBox="1"/>
          <p:nvPr/>
        </p:nvSpPr>
        <p:spPr>
          <a:xfrm>
            <a:off x="3823536" y="6288352"/>
            <a:ext cx="325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 and Faculty as Producer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AFD27-6EC1-49B0-B58D-7ED45B6E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532" y="1921105"/>
            <a:ext cx="3432345" cy="38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14B-8D07-404C-855F-6346C7193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69" y="4182547"/>
            <a:ext cx="2060627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726FD-04E7-4FC0-A2D9-94FD3E39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165" y="1396611"/>
            <a:ext cx="193869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906" y="436207"/>
            <a:ext cx="9377386" cy="100584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University Press &amp; Academic Publishing  </a:t>
            </a:r>
            <a:br>
              <a:rPr lang="en-US" b="1" dirty="0"/>
            </a:br>
            <a:r>
              <a:rPr lang="en-US" b="1" dirty="0"/>
              <a:t>Possibilities Are Shifting</a:t>
            </a:r>
          </a:p>
        </p:txBody>
      </p:sp>
      <p:pic>
        <p:nvPicPr>
          <p:cNvPr id="4" name="Picture 3" descr="http://www.reslife.com/Portals/0/images/RAMAg/raMag6-eTextbookHead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1" y="2000376"/>
            <a:ext cx="4017819" cy="3144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978263" y="2378413"/>
            <a:ext cx="33026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Books, Players,</a:t>
            </a:r>
            <a:br>
              <a:rPr lang="en-US" sz="2400" b="1" dirty="0"/>
            </a:br>
            <a:r>
              <a:rPr lang="en-US" sz="2400" b="1" dirty="0"/>
              <a:t>Markets and Models</a:t>
            </a:r>
          </a:p>
          <a:p>
            <a:r>
              <a:rPr lang="en-US" sz="2400" b="1" dirty="0"/>
              <a:t>are in a State of</a:t>
            </a:r>
          </a:p>
          <a:p>
            <a:r>
              <a:rPr lang="en-US" sz="2400" b="1" dirty="0"/>
              <a:t>Evolution &amp; Redefinition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7700" y="589857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Uzwyshyn</a:t>
            </a:r>
            <a:r>
              <a:rPr lang="en-US" sz="1400" dirty="0"/>
              <a:t>, R. “Evolving </a:t>
            </a:r>
            <a:r>
              <a:rPr lang="en-US" sz="1400" dirty="0" err="1"/>
              <a:t>eTextbook</a:t>
            </a:r>
            <a:r>
              <a:rPr lang="en-US" sz="1400" dirty="0"/>
              <a:t> Landscapes: Strategies, Platform, Innovation”  </a:t>
            </a:r>
            <a:r>
              <a:rPr lang="en-US" sz="1400" i="1" dirty="0"/>
              <a:t>Journal of  Digital Media Management, </a:t>
            </a:r>
            <a:r>
              <a:rPr lang="en-US" sz="1400" dirty="0"/>
              <a:t>Spring 2012.</a:t>
            </a:r>
          </a:p>
        </p:txBody>
      </p:sp>
    </p:spTree>
    <p:extLst>
      <p:ext uri="{BB962C8B-B14F-4D97-AF65-F5344CB8AC3E}">
        <p14:creationId xmlns:p14="http://schemas.microsoft.com/office/powerpoint/2010/main" val="59893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8041" y="152400"/>
            <a:ext cx="8274873" cy="1143000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en-US" dirty="0"/>
            </a:br>
            <a:r>
              <a:rPr lang="en-US" b="1" dirty="0"/>
              <a:t>Faculty Library/E-Press Synergies</a:t>
            </a:r>
            <a:br>
              <a:rPr lang="en-US" sz="3600" dirty="0"/>
            </a:br>
            <a:endParaRPr lang="en-US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83" y="1382943"/>
            <a:ext cx="3093119" cy="399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95400"/>
            <a:ext cx="2793029" cy="41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0756" y="5202382"/>
            <a:ext cx="4191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br>
              <a:rPr lang="en-US" sz="3200" dirty="0"/>
            </a:br>
            <a:br>
              <a:rPr lang="en-US" sz="2400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Publishing on Demand (POD) </a:t>
            </a:r>
            <a:br>
              <a:rPr lang="en-US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Books and Faculty Publications </a:t>
            </a:r>
            <a:endParaRPr lang="en-US" sz="2400" b="1" dirty="0"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5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6279-510C-40B2-A604-3CAE3C8B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18" y="24526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Library/University Press Scholarly Publishing Synthesis</a:t>
            </a:r>
            <a:br>
              <a:rPr lang="en-US" dirty="0"/>
            </a:br>
            <a:r>
              <a:rPr lang="en-US" sz="2400" dirty="0"/>
              <a:t>Academic Books and Scholarly Journals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0224-E5A3-4C0D-8E3D-D2C48004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3240"/>
            <a:ext cx="4515739" cy="3354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2CB8C-6686-4CFD-AEBF-5FD2ECC3C647}"/>
              </a:ext>
            </a:extLst>
          </p:cNvPr>
          <p:cNvSpPr txBox="1"/>
          <p:nvPr/>
        </p:nvSpPr>
        <p:spPr>
          <a:xfrm>
            <a:off x="567343" y="5787671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House Library e-presses (Espresso Book Machine)</a:t>
            </a:r>
            <a:br>
              <a:rPr lang="en-US" dirty="0"/>
            </a:br>
            <a:r>
              <a:rPr lang="en-US" dirty="0"/>
              <a:t>University Publishing Infrastructures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0EB17-DFE2-4A22-B86D-03633818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306" y="1930032"/>
            <a:ext cx="2164575" cy="149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DF2E7-513F-4C79-A6FF-040E125A2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06" y="4026138"/>
            <a:ext cx="1827711" cy="148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CFCFC-67C0-483F-8E7B-A8A89E7659A8}"/>
              </a:ext>
            </a:extLst>
          </p:cNvPr>
          <p:cNvSpPr txBox="1"/>
          <p:nvPr/>
        </p:nvSpPr>
        <p:spPr>
          <a:xfrm>
            <a:off x="8613494" y="584922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E-Press </a:t>
            </a:r>
            <a:b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Editor</a:t>
            </a:r>
          </a:p>
        </p:txBody>
      </p:sp>
    </p:spTree>
    <p:extLst>
      <p:ext uri="{BB962C8B-B14F-4D97-AF65-F5344CB8AC3E}">
        <p14:creationId xmlns:p14="http://schemas.microsoft.com/office/powerpoint/2010/main" val="34655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738-4D26-4540-8F0C-A1E42EE5E79B}"/>
              </a:ext>
            </a:extLst>
          </p:cNvPr>
          <p:cNvSpPr txBox="1">
            <a:spLocks/>
          </p:cNvSpPr>
          <p:nvPr/>
        </p:nvSpPr>
        <p:spPr>
          <a:xfrm>
            <a:off x="2168434" y="130628"/>
            <a:ext cx="82296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Library Partnerships with  Faculty</a:t>
            </a:r>
            <a:br>
              <a:rPr lang="en-US" sz="4000" dirty="0"/>
            </a:br>
            <a:r>
              <a:rPr lang="en-US" sz="2700" dirty="0"/>
              <a:t>Online Course Guides</a:t>
            </a:r>
            <a:br>
              <a:rPr lang="en-US" sz="4000" dirty="0"/>
            </a:br>
            <a:endParaRPr lang="en-US" sz="16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6C5A3B2-2009-4A3D-B11B-C8FE0516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30" y="2506606"/>
            <a:ext cx="2759675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Direct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Curricular 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Replacement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Multimedia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Bibliography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University Global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Marketing/Branding/ROI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Gold">
            <a:extLst>
              <a:ext uri="{FF2B5EF4-FFF2-40B4-BE49-F238E27FC236}">
                <a16:creationId xmlns:a16="http://schemas.microsoft.com/office/drawing/2014/main" id="{F64ACF77-E153-4A50-8E2E-0C6203B4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88" y="2676433"/>
            <a:ext cx="1124253" cy="189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uzwyshyn\Desktop\MayLibraryPresentation\Parklands.jpg">
            <a:extLst>
              <a:ext uri="{FF2B5EF4-FFF2-40B4-BE49-F238E27FC236}">
                <a16:creationId xmlns:a16="http://schemas.microsoft.com/office/drawing/2014/main" id="{FE165F35-861C-4D36-9003-098D1486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76" y="1154174"/>
            <a:ext cx="6999550" cy="51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2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9674-ABD1-428D-88D2-CD2CDD6B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39431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  Academic Libraries are Changing</a:t>
            </a:r>
            <a:br>
              <a:rPr lang="en-US" b="1" dirty="0"/>
            </a:br>
            <a:r>
              <a:rPr lang="en-US" b="1" dirty="0"/>
              <a:t>                 </a:t>
            </a:r>
            <a:r>
              <a:rPr lang="en-US" sz="1800" b="1" dirty="0"/>
              <a:t>Agenda Overview - </a:t>
            </a:r>
            <a:r>
              <a:rPr lang="en-US" sz="1800" b="1"/>
              <a:t>Future Possibilities</a:t>
            </a:r>
            <a:endParaRPr lang="en-US" sz="1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93DAD-60F3-49D9-BEA9-E8528BF7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27" y="1944192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Physical Library</a:t>
            </a:r>
          </a:p>
          <a:p>
            <a:r>
              <a:rPr lang="en-US" dirty="0"/>
              <a:t>Infrastructures</a:t>
            </a:r>
          </a:p>
          <a:p>
            <a:r>
              <a:rPr lang="en-US" dirty="0"/>
              <a:t>Technology </a:t>
            </a:r>
          </a:p>
          <a:p>
            <a:r>
              <a:rPr lang="en-US" dirty="0"/>
              <a:t>Collections</a:t>
            </a:r>
          </a:p>
          <a:p>
            <a:r>
              <a:rPr lang="en-US" dirty="0"/>
              <a:t>Libraries and Publication Possibilities</a:t>
            </a:r>
          </a:p>
          <a:p>
            <a:r>
              <a:rPr lang="en-US" dirty="0"/>
              <a:t>Faculty Partnerships </a:t>
            </a:r>
          </a:p>
          <a:p>
            <a:r>
              <a:rPr lang="en-US" dirty="0"/>
              <a:t>The Online Library</a:t>
            </a:r>
          </a:p>
          <a:p>
            <a:r>
              <a:rPr lang="en-US" dirty="0"/>
              <a:t>Video and Social Media</a:t>
            </a:r>
          </a:p>
          <a:p>
            <a:r>
              <a:rPr lang="en-US" dirty="0"/>
              <a:t>Digital Collections</a:t>
            </a:r>
          </a:p>
          <a:p>
            <a:r>
              <a:rPr lang="en-US" dirty="0"/>
              <a:t>Digital Scholarship</a:t>
            </a:r>
          </a:p>
          <a:p>
            <a:r>
              <a:rPr lang="en-US" dirty="0"/>
              <a:t>Data Repositories and Analytics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46562-6739-48AC-BC36-81358E191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445" y="7599329"/>
            <a:ext cx="3742582" cy="2802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2EABB-5D11-4EB5-B605-67F39107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714" y="3688434"/>
            <a:ext cx="3742582" cy="2804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58CD0-6F03-4BC3-AE02-C7C9476BE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169" y="403259"/>
            <a:ext cx="3031671" cy="303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722" y="470618"/>
            <a:ext cx="11292555" cy="1292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900" b="1" dirty="0"/>
              <a:t>New Genres of Digital Library Services Appearing</a:t>
            </a:r>
            <a:br>
              <a:rPr lang="en-US" sz="4900" dirty="0"/>
            </a:br>
            <a:r>
              <a:rPr lang="en-US" sz="3600" dirty="0"/>
              <a:t>Enabling Faculty Research</a:t>
            </a:r>
            <a:br>
              <a:rPr lang="en-US" sz="4900" dirty="0"/>
            </a:br>
            <a:br>
              <a:rPr lang="en-US" sz="4000" dirty="0"/>
            </a:br>
            <a:endParaRPr lang="en-US" sz="1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54892" y="1097968"/>
            <a:ext cx="2514600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br>
              <a:rPr lang="en-US" sz="2400" dirty="0"/>
            </a:b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/>
              <a:t>          </a:t>
            </a:r>
          </a:p>
        </p:txBody>
      </p:sp>
      <p:pic>
        <p:nvPicPr>
          <p:cNvPr id="32773" name="Picture 5" descr="anth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45" y="1451457"/>
            <a:ext cx="6699114" cy="541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nthiurmcover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9" y="4313160"/>
            <a:ext cx="3397837" cy="140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940893" y="2073804"/>
            <a:ext cx="290231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Scholarly Refereed E-Journals</a:t>
            </a:r>
            <a:br>
              <a:rPr lang="en-US" dirty="0">
                <a:solidFill>
                  <a:prstClr val="black"/>
                </a:solidFill>
              </a:rPr>
            </a:b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Open Source Publishing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590121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888" y="295870"/>
            <a:ext cx="820838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1" dirty="0"/>
              <a:t>ETD’s Electronic Thesis and Dissertations</a:t>
            </a:r>
            <a:br>
              <a:rPr lang="en-US" b="1" dirty="0"/>
            </a:br>
            <a:r>
              <a:rPr lang="en-US" sz="2200" b="1" dirty="0"/>
              <a:t>Enabling Student Research Online</a:t>
            </a:r>
            <a:br>
              <a:rPr lang="en-US" sz="2200" b="1" dirty="0"/>
            </a:br>
            <a:r>
              <a:rPr lang="en-US" sz="2200" b="1" dirty="0"/>
              <a:t>Institutional Repositories</a:t>
            </a:r>
            <a:br>
              <a:rPr lang="en-US" sz="2200" dirty="0"/>
            </a:br>
            <a:endParaRPr lang="en-US" sz="2200" b="1" dirty="0"/>
          </a:p>
        </p:txBody>
      </p:sp>
      <p:pic>
        <p:nvPicPr>
          <p:cNvPr id="5" name="Picture 2" descr="C:\Documents and Settings\ruzwyshyn\Desktop\New Folder\Thesis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1" y="1524000"/>
            <a:ext cx="74828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63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/>
              <a:t>Online Masters Thesis</a:t>
            </a:r>
          </a:p>
          <a:p>
            <a:pPr algn="ctr"/>
            <a:r>
              <a:rPr lang="en-US" altLang="en-US" b="1" dirty="0"/>
              <a:t>(Dark Archives &amp; Institutional Repositories)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2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B086-8086-4567-831E-545062D3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Online Research Data Repositories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2000" b="1" dirty="0"/>
              <a:t>Data Visualization,  Analytics, Data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B151D-C99A-47C7-AF59-B54734F2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3" y="1202975"/>
            <a:ext cx="9144000" cy="55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4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1600200" y="2196829"/>
            <a:ext cx="8991600" cy="3926457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2604076" y="304800"/>
            <a:ext cx="6983848" cy="1447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924800" y="4419600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5364804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7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7D6D-E581-41E2-A0AA-C972BB83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3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Data Literacy and Data Research Repositories</a:t>
            </a:r>
            <a:br>
              <a:rPr lang="en-US" dirty="0"/>
            </a:br>
            <a:r>
              <a:rPr lang="en-US" sz="2400" b="1" dirty="0"/>
              <a:t>New Human Resource Possibilities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7F33E-44C9-428F-919F-977867E6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43216"/>
            <a:ext cx="4544291" cy="4763759"/>
          </a:xfrm>
          <a:prstGeom prst="rect">
            <a:avLst/>
          </a:prstGeom>
        </p:spPr>
      </p:pic>
      <p:sp>
        <p:nvSpPr>
          <p:cNvPr id="6" name="Shape 474">
            <a:extLst>
              <a:ext uri="{FF2B5EF4-FFF2-40B4-BE49-F238E27FC236}">
                <a16:creationId xmlns:a16="http://schemas.microsoft.com/office/drawing/2014/main" id="{D2EBFE32-A02A-47AC-A44C-5EBC788D1F24}"/>
              </a:ext>
            </a:extLst>
          </p:cNvPr>
          <p:cNvSpPr txBox="1"/>
          <p:nvPr/>
        </p:nvSpPr>
        <p:spPr>
          <a:xfrm>
            <a:off x="5130801" y="1581171"/>
            <a:ext cx="6959600" cy="512129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Liaison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 Liaison 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Visualization and Analytics Librarian 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(Tableau,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Bayesia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Learning/Neural Networks/AI Librarian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(the next stage of working with data sets)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</a:b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03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4" y="1624475"/>
            <a:ext cx="11481955" cy="54864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en-US" dirty="0"/>
              <a:t>Innovative Partnerships Possible With </a:t>
            </a:r>
            <a:r>
              <a:rPr lang="en-US" sz="4000" dirty="0"/>
              <a:t>Faculty Divisions, the Library and Schools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7170" name="Picture 2" descr="C:\Users\ruzwyshyn\Desktop\U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1" y="1649212"/>
            <a:ext cx="5105400" cy="39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25239" y="5806772"/>
            <a:ext cx="5950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Partnerships with Library </a:t>
            </a:r>
            <a:br>
              <a:rPr lang="en-US" sz="1400" dirty="0"/>
            </a:br>
            <a:r>
              <a:rPr lang="en-US" sz="1400" dirty="0"/>
              <a:t>School of Education</a:t>
            </a:r>
            <a:br>
              <a:rPr lang="en-US" sz="1400" dirty="0"/>
            </a:br>
            <a:r>
              <a:rPr lang="en-US" sz="1400" dirty="0"/>
              <a:t>University Art Department/Museum </a:t>
            </a:r>
          </a:p>
          <a:p>
            <a:pPr algn="ctr"/>
            <a:r>
              <a:rPr lang="en-US" sz="1400" dirty="0"/>
              <a:t>State Bureau Of Education Grant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14F58-700E-46D9-AE33-F2422BCDF40F}"/>
              </a:ext>
            </a:extLst>
          </p:cNvPr>
          <p:cNvSpPr/>
          <p:nvPr/>
        </p:nvSpPr>
        <p:spPr>
          <a:xfrm>
            <a:off x="7673993" y="5153912"/>
            <a:ext cx="274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Digital &amp; Information Literacy/ Interdisciplinarity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132E3-22CE-40FE-9308-AD91CF7F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653" y="2173115"/>
            <a:ext cx="3907875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E0CF-D3B6-475D-A0DC-3265DE05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5" y="20054"/>
            <a:ext cx="8917279" cy="1325563"/>
          </a:xfrm>
        </p:spPr>
        <p:txBody>
          <a:bodyPr/>
          <a:lstStyle/>
          <a:p>
            <a:pPr algn="ctr"/>
            <a:r>
              <a:rPr lang="en-US" dirty="0"/>
              <a:t>Period of </a:t>
            </a:r>
            <a:r>
              <a:rPr lang="en-US" b="1" dirty="0"/>
              <a:t>High Relevance </a:t>
            </a:r>
            <a:r>
              <a:rPr lang="en-US" dirty="0"/>
              <a:t>for Information Literacy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BAC31-A886-4008-8FE9-25177097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400" y="2136645"/>
            <a:ext cx="2722179" cy="17285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ACRL Framework for Information Literacy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08991-B152-4818-B9AF-8B1ED4B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96" y="1261024"/>
            <a:ext cx="6706389" cy="5576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3C13F-BE29-412D-9A92-645E30E5ABA4}"/>
              </a:ext>
            </a:extLst>
          </p:cNvPr>
          <p:cNvSpPr txBox="1"/>
          <p:nvPr/>
        </p:nvSpPr>
        <p:spPr>
          <a:xfrm>
            <a:off x="174421" y="2014805"/>
            <a:ext cx="26704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Fake News &amp; Unreliable Information Sources</a:t>
            </a:r>
            <a:br>
              <a:rPr lang="en-US" b="1" dirty="0"/>
            </a:br>
            <a:r>
              <a:rPr lang="en-US" b="1" dirty="0"/>
              <a:t>are widespread.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Librarians Educate Students on Information Seeking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Refereed Scholarly</a:t>
            </a:r>
          </a:p>
          <a:p>
            <a:r>
              <a:rPr lang="en-US" dirty="0"/>
              <a:t>Journals etc.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22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72D7-FE14-41F6-81EC-EA5544C0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94" y="5195361"/>
            <a:ext cx="471312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Textbook is Evolving to Online Modalities</a:t>
            </a:r>
            <a:br>
              <a:rPr lang="en-US" sz="2000" dirty="0"/>
            </a:br>
            <a:r>
              <a:rPr lang="en-US" sz="2000" dirty="0"/>
              <a:t>Many Possibilities for Synthesis with Library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726B8-D344-475C-87CE-E435E1FD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080" y="1429959"/>
            <a:ext cx="4031551" cy="3364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FB2EF-E578-4ECC-932B-BDB8D58C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" y="1874340"/>
            <a:ext cx="6843153" cy="34883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BEBDE23-7BD6-4C35-B406-C67E783F1BA0}"/>
              </a:ext>
            </a:extLst>
          </p:cNvPr>
          <p:cNvSpPr txBox="1">
            <a:spLocks/>
          </p:cNvSpPr>
          <p:nvPr/>
        </p:nvSpPr>
        <p:spPr>
          <a:xfrm>
            <a:off x="525584" y="264340"/>
            <a:ext cx="9809019" cy="1311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The  Online library is central to physical, online and hybrid university models</a:t>
            </a:r>
            <a:r>
              <a:rPr lang="en-US" sz="2400" b="1" dirty="0"/>
              <a:t>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7082249-8410-4C12-AFF6-128D7BADF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0934" y="56773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Curricular and Research Needs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(E-Books, E-Articles, OER, Media)</a:t>
            </a:r>
          </a:p>
        </p:txBody>
      </p:sp>
    </p:spTree>
    <p:extLst>
      <p:ext uri="{BB962C8B-B14F-4D97-AF65-F5344CB8AC3E}">
        <p14:creationId xmlns:p14="http://schemas.microsoft.com/office/powerpoint/2010/main" val="156842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CC97A54-E595-4583-8411-970A61FF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98" y="2152120"/>
            <a:ext cx="3371848" cy="252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91807DE-22F1-4431-B0FB-2664FAB98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26" y="1911879"/>
            <a:ext cx="2990335" cy="228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2D272E-CDD1-488D-89FE-4582F7989D35}"/>
              </a:ext>
            </a:extLst>
          </p:cNvPr>
          <p:cNvSpPr txBox="1"/>
          <p:nvPr/>
        </p:nvSpPr>
        <p:spPr>
          <a:xfrm>
            <a:off x="1279972" y="346166"/>
            <a:ext cx="8961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Online Library Help Services Expanding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221F-BD0A-4CA7-A72D-48F1D10E1355}"/>
              </a:ext>
            </a:extLst>
          </p:cNvPr>
          <p:cNvSpPr/>
          <p:nvPr/>
        </p:nvSpPr>
        <p:spPr>
          <a:xfrm>
            <a:off x="2528455" y="5517463"/>
            <a:ext cx="7249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  <a:latin typeface="Trebuchet MS"/>
              </a:rPr>
              <a:t>Research Help Systems, Knowledge bases, </a:t>
            </a:r>
            <a:br>
              <a:rPr lang="en-US" b="1" dirty="0">
                <a:solidFill>
                  <a:prstClr val="black"/>
                </a:solidFill>
                <a:latin typeface="Trebuchet MS"/>
              </a:rPr>
            </a:br>
            <a:r>
              <a:rPr lang="en-US" b="1" dirty="0">
                <a:solidFill>
                  <a:prstClr val="black"/>
                </a:solidFill>
                <a:latin typeface="Trebuchet MS"/>
              </a:rPr>
              <a:t>Combining Online Libraries, Learning Management Systems and 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260984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D5A-39E4-4A7D-B08C-68006ECEA1EF}"/>
              </a:ext>
            </a:extLst>
          </p:cNvPr>
          <p:cNvSpPr txBox="1">
            <a:spLocks/>
          </p:cNvSpPr>
          <p:nvPr/>
        </p:nvSpPr>
        <p:spPr>
          <a:xfrm>
            <a:off x="1928949" y="176349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00" b="1" dirty="0"/>
              <a:t>Close Library Integration with Online Classroom </a:t>
            </a:r>
            <a:br>
              <a:rPr lang="en-US" sz="5300" dirty="0"/>
            </a:br>
            <a:r>
              <a:rPr lang="en-US" sz="2000" dirty="0"/>
              <a:t>Learning Management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4FEB9-ADA6-4151-AC41-63CA2994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2" y="1319349"/>
            <a:ext cx="9218049" cy="42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uzwyshyn\Desktop\MayLibraryPresentation\CampusGuidesHomepage.jpg">
            <a:extLst>
              <a:ext uri="{FF2B5EF4-FFF2-40B4-BE49-F238E27FC236}">
                <a16:creationId xmlns:a16="http://schemas.microsoft.com/office/drawing/2014/main" id="{F4A49A58-D11E-43DD-8368-96325DFC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34" y="2117064"/>
            <a:ext cx="8569333" cy="43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4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09799" y="685809"/>
            <a:ext cx="8295409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/>
              <a:t>Environmental Scans  </a:t>
            </a:r>
            <a:br>
              <a:rPr lang="en-US" sz="5867" b="1" dirty="0"/>
            </a:br>
            <a:br>
              <a:rPr lang="en-US" sz="3200" b="1" dirty="0"/>
            </a:b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24181" y="1825478"/>
            <a:ext cx="60410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Preliminary to going into any larger change processes several possibilities and constraints need to be addressed:</a:t>
            </a:r>
            <a:br>
              <a:rPr lang="en-US" sz="2400" dirty="0"/>
            </a:br>
            <a:endParaRPr lang="en-US" sz="2400" dirty="0"/>
          </a:p>
          <a:p>
            <a:pPr marL="342891" indent="-342891">
              <a:buAutoNum type="arabicParenR"/>
            </a:pPr>
            <a:r>
              <a:rPr lang="en-US" sz="2400" b="1" dirty="0"/>
              <a:t>Current and Future Library Needs</a:t>
            </a:r>
          </a:p>
          <a:p>
            <a:pPr marL="342891" indent="-342891">
              <a:buAutoNum type="arabicParenR"/>
            </a:pPr>
            <a:r>
              <a:rPr lang="en-US" sz="2400" b="1" dirty="0"/>
              <a:t>Budgetary Possibilities</a:t>
            </a:r>
          </a:p>
          <a:p>
            <a:pPr marL="342891" indent="-342891">
              <a:buAutoNum type="arabicParenR"/>
            </a:pPr>
            <a:r>
              <a:rPr lang="en-US" sz="2400" b="1" dirty="0"/>
              <a:t>University Administrative Directions</a:t>
            </a:r>
          </a:p>
          <a:p>
            <a:pPr marL="342891" indent="-342891">
              <a:buAutoNum type="arabicParenR"/>
            </a:pPr>
            <a:r>
              <a:rPr lang="en-US" sz="2400" b="1" dirty="0"/>
              <a:t>Donor Possibilities</a:t>
            </a:r>
          </a:p>
          <a:p>
            <a:r>
              <a:rPr lang="en-US" sz="2400" b="1" dirty="0"/>
              <a:t>5)  Human Resource Possibilities</a:t>
            </a:r>
          </a:p>
          <a:p>
            <a:r>
              <a:rPr lang="en-US" sz="2400" b="1" dirty="0"/>
              <a:t>6)  Staff, Stakeholder and University Interests</a:t>
            </a:r>
            <a:br>
              <a:rPr lang="en-US" sz="2400" b="1" dirty="0"/>
            </a:br>
            <a:r>
              <a:rPr lang="en-US" sz="2400" b="1" dirty="0"/>
              <a:t>7</a:t>
            </a:r>
            <a:r>
              <a:rPr lang="en-US" sz="2400" b="1"/>
              <a:t>)  Work </a:t>
            </a:r>
            <a:r>
              <a:rPr lang="en-US" sz="2400" b="1" dirty="0"/>
              <a:t>Culture and Social Factors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1" y="2353953"/>
            <a:ext cx="3586858" cy="358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08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924E7D-843F-432F-9D32-850E9AC7B730}"/>
              </a:ext>
            </a:extLst>
          </p:cNvPr>
          <p:cNvSpPr txBox="1">
            <a:spLocks/>
          </p:cNvSpPr>
          <p:nvPr/>
        </p:nvSpPr>
        <p:spPr>
          <a:xfrm>
            <a:off x="1737360" y="134983"/>
            <a:ext cx="8305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 </a:t>
            </a:r>
            <a:r>
              <a:rPr lang="en-US" b="1" dirty="0"/>
              <a:t>Many Online Video Possibilities</a:t>
            </a:r>
            <a:br>
              <a:rPr lang="en-US" sz="2800" dirty="0"/>
            </a:br>
            <a:r>
              <a:rPr lang="en-US" sz="2400" dirty="0"/>
              <a:t>Help Systems, Education and Marketing</a:t>
            </a:r>
          </a:p>
        </p:txBody>
      </p:sp>
      <p:pic>
        <p:nvPicPr>
          <p:cNvPr id="7" name="Picture 2" descr="C:\Users\ruzwyshyn\Desktop\MayLibraryPresentation\LibrarySpotlightVideos.jpg">
            <a:extLst>
              <a:ext uri="{FF2B5EF4-FFF2-40B4-BE49-F238E27FC236}">
                <a16:creationId xmlns:a16="http://schemas.microsoft.com/office/drawing/2014/main" id="{570054E3-3E34-4EA0-8333-A48556C3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79" y="1299753"/>
            <a:ext cx="7719381" cy="53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34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445" y="5993387"/>
            <a:ext cx="609600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dirty="0"/>
              <a:t>Press, Media</a:t>
            </a:r>
            <a:br>
              <a:rPr lang="en-US" sz="1800" dirty="0"/>
            </a:br>
            <a:r>
              <a:rPr lang="en-US" sz="1800" dirty="0"/>
              <a:t>Embedding/Linking Possibilities</a:t>
            </a:r>
          </a:p>
        </p:txBody>
      </p:sp>
      <p:pic>
        <p:nvPicPr>
          <p:cNvPr id="5123" name="Picture 3" descr="C:\Users\ruzwyshyn\Desktop\MayLibraryPresentation\YoutubeCha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4" y="892145"/>
            <a:ext cx="9328870" cy="46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4562" y="152401"/>
            <a:ext cx="6865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Video &amp; Social Media Broadcasting</a:t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1240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5A44BF-A095-40C3-A3FC-F32C7800B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New Ways To Share and Market </a:t>
            </a:r>
            <a:b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Library Content: Social Media and Weblogs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b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id="{A9D02D10-C150-4658-AAD8-657FF443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828800"/>
            <a:ext cx="48672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158B75B3-6F9A-40C1-A3D2-CD72A784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1828800"/>
            <a:ext cx="3969327" cy="378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643" y="282056"/>
            <a:ext cx="9902103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/>
              <a:t>University Archives and Special Collections</a:t>
            </a:r>
            <a:br>
              <a:rPr lang="en-US" dirty="0"/>
            </a:br>
            <a:r>
              <a:rPr lang="en-US" dirty="0"/>
              <a:t> are Going Digital and Online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2036210" y="6012872"/>
            <a:ext cx="7390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From Public History to Biomedical Science (Pulmonary Pathology)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5844" name="Picture 2" descr="C:\Users\Ray\Desktop\New Folder\westfloridaheaderlar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226"/>
            <a:ext cx="6566785" cy="37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uzwyshyn\Desktop\PowerpointUHA\Cooli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77" y="1620519"/>
            <a:ext cx="4659296" cy="41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25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6255-3AA9-4D9C-883A-3EED78A4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New Online Exhibition Possibilities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A8B8E-2D20-4934-B44E-C7829B2A7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24" y="990887"/>
            <a:ext cx="7822352" cy="5820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92480-BB32-4521-90A3-A01398E7A319}"/>
              </a:ext>
            </a:extLst>
          </p:cNvPr>
          <p:cNvSpPr txBox="1"/>
          <p:nvPr/>
        </p:nvSpPr>
        <p:spPr>
          <a:xfrm>
            <a:off x="116892" y="3578021"/>
            <a:ext cx="1853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Many </a:t>
            </a:r>
            <a:br>
              <a:rPr lang="en-US" b="1" dirty="0"/>
            </a:br>
            <a:r>
              <a:rPr lang="en-US" b="1" dirty="0"/>
              <a:t>Software Options</a:t>
            </a:r>
          </a:p>
        </p:txBody>
      </p:sp>
    </p:spTree>
    <p:extLst>
      <p:ext uri="{BB962C8B-B14F-4D97-AF65-F5344CB8AC3E}">
        <p14:creationId xmlns:p14="http://schemas.microsoft.com/office/powerpoint/2010/main" val="3396501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C7101-5408-46F1-93FF-159C74EB26FE}"/>
              </a:ext>
            </a:extLst>
          </p:cNvPr>
          <p:cNvSpPr txBox="1"/>
          <p:nvPr/>
        </p:nvSpPr>
        <p:spPr>
          <a:xfrm>
            <a:off x="4093972" y="5535063"/>
            <a:ext cx="4184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Enabling Digital Scholarship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AE7AD-1AA4-43C8-A809-B69DAAE99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7" y="2150918"/>
            <a:ext cx="5553645" cy="2891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DE24DF-B3EB-470D-A264-90666DE08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92" y="2338003"/>
            <a:ext cx="2898710" cy="23382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5A9FC8-57B2-4665-86C8-29783325B3CF}"/>
              </a:ext>
            </a:extLst>
          </p:cNvPr>
          <p:cNvSpPr/>
          <p:nvPr/>
        </p:nvSpPr>
        <p:spPr>
          <a:xfrm>
            <a:off x="2357635" y="403620"/>
            <a:ext cx="74767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Collaboration with Research Scholars</a:t>
            </a:r>
          </a:p>
          <a:p>
            <a:r>
              <a:rPr lang="en-US" sz="3600" dirty="0"/>
              <a:t>Special Collections and the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1CCD2-A035-4FD5-9BB0-174C89E32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8" y="2150918"/>
            <a:ext cx="2651990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7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0" y="5104519"/>
            <a:ext cx="41148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3600" dirty="0"/>
            </a:br>
            <a:r>
              <a:rPr lang="en-US" sz="2200" dirty="0"/>
              <a:t>Engagement With Faculty Research/ Special Collections/Multimedia Possibilities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868937" y="350708"/>
            <a:ext cx="112142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dirty="0">
                <a:solidFill>
                  <a:prstClr val="black"/>
                </a:solidFill>
              </a:rPr>
              <a:t>New Genres of Digital Archives Possible</a:t>
            </a:r>
            <a:br>
              <a:rPr lang="en-US" sz="2000" b="1" dirty="0">
                <a:solidFill>
                  <a:prstClr val="black"/>
                </a:solidFill>
              </a:rPr>
            </a:b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2" y="4011330"/>
            <a:ext cx="3405715" cy="269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ubanraft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5" y="1396987"/>
            <a:ext cx="3735247" cy="240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7D7AC0-B54E-4B99-B397-965B23400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67" y="1338727"/>
            <a:ext cx="3016988" cy="254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8C8C1-4419-43F4-B70D-E209C4E30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825" y="1427926"/>
            <a:ext cx="3304318" cy="2914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46808-186D-4E57-87F1-0E83DAA8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717" y="4264706"/>
            <a:ext cx="3721318" cy="21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19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9640724"/>
              </p:ext>
            </p:extLst>
          </p:nvPr>
        </p:nvGraphicFramePr>
        <p:xfrm>
          <a:off x="0" y="2030380"/>
          <a:ext cx="4239264" cy="307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Image" r:id="rId3" imgW="3333333" imgH="1990476" progId="Photoshop.Image.8">
                  <p:embed/>
                </p:oleObj>
              </mc:Choice>
              <mc:Fallback>
                <p:oleObj name="Image" r:id="rId3" imgW="3333333" imgH="1990476" progId="Photoshop.Image.8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0380"/>
                        <a:ext cx="4239264" cy="3071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942108" y="247652"/>
            <a:ext cx="10122131" cy="11398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/>
              <a:t>Branding and Marketing the Libraries and University’s Intellectual Riches Globally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B055E0-7F57-499F-8A4A-C35AE2CC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63" y="2030380"/>
            <a:ext cx="3620637" cy="3113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45792-EF2F-43B5-9323-6C21A2BA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2030380"/>
            <a:ext cx="3927764" cy="331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1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me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24" y="1623396"/>
            <a:ext cx="9357952" cy="52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667000" y="6096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4350" y="81748"/>
            <a:ext cx="9357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Creating University, Library, </a:t>
            </a:r>
            <a:br>
              <a:rPr lang="en-US" sz="4000" dirty="0"/>
            </a:br>
            <a:r>
              <a:rPr lang="en-US" sz="4000" dirty="0"/>
              <a:t>Local and Global Community Bridges</a:t>
            </a:r>
          </a:p>
        </p:txBody>
      </p:sp>
    </p:spTree>
    <p:extLst>
      <p:ext uri="{BB962C8B-B14F-4D97-AF65-F5344CB8AC3E}">
        <p14:creationId xmlns:p14="http://schemas.microsoft.com/office/powerpoint/2010/main" val="467162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994" y="5583865"/>
            <a:ext cx="6909833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Maintaining Historical Continuity </a:t>
            </a:r>
            <a:br>
              <a:rPr lang="en-US" sz="2400" dirty="0"/>
            </a:br>
            <a:r>
              <a:rPr lang="en-US" sz="2400" dirty="0"/>
              <a:t>while balancing changing necessities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54" y="2175314"/>
            <a:ext cx="3668112" cy="27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11" y="2308664"/>
            <a:ext cx="4314345" cy="24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3601" y="71297"/>
            <a:ext cx="1074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Libraries are Still Places of </a:t>
            </a:r>
            <a:br>
              <a:rPr lang="en-US" sz="4400" dirty="0"/>
            </a:br>
            <a:r>
              <a:rPr lang="en-US" sz="4400" dirty="0"/>
              <a:t>Inspiration, Reflection, Study </a:t>
            </a:r>
          </a:p>
        </p:txBody>
      </p:sp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B3D5-A672-4922-B47A-3E345D6E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Libraries Are Experiencing A Paradigm Shift</a:t>
            </a:r>
            <a:br>
              <a:rPr lang="en-US" b="1" dirty="0"/>
            </a:br>
            <a:r>
              <a:rPr lang="en-US" sz="3100" b="1" dirty="0"/>
              <a:t> </a:t>
            </a:r>
            <a:r>
              <a:rPr lang="en-US" sz="2700" b="1" dirty="0"/>
              <a:t>Book Warehouse Model Disappearing Digital Services  are Expanding</a:t>
            </a:r>
          </a:p>
        </p:txBody>
      </p:sp>
      <p:pic>
        <p:nvPicPr>
          <p:cNvPr id="4" name="Picture 2" descr="http://brieflyspeakingbiz.files.wordpress.com/2010/03/learning-commons1.jpg">
            <a:extLst>
              <a:ext uri="{FF2B5EF4-FFF2-40B4-BE49-F238E27FC236}">
                <a16:creationId xmlns:a16="http://schemas.microsoft.com/office/drawing/2014/main" id="{A5DC3228-7112-495C-92BC-7B4BFD7F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60" y="2371938"/>
            <a:ext cx="4879076" cy="32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CEA9F2-42D8-4700-A27D-1904ECB78717}"/>
              </a:ext>
            </a:extLst>
          </p:cNvPr>
          <p:cNvSpPr/>
          <p:nvPr/>
        </p:nvSpPr>
        <p:spPr>
          <a:xfrm>
            <a:off x="2704011" y="6001871"/>
            <a:ext cx="6395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Student/Faculty Centered Collaborative Learning Spaces, 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Digital Literacy Labs, Multimedia Studios</a:t>
            </a:r>
          </a:p>
        </p:txBody>
      </p:sp>
    </p:spTree>
    <p:extLst>
      <p:ext uri="{BB962C8B-B14F-4D97-AF65-F5344CB8AC3E}">
        <p14:creationId xmlns:p14="http://schemas.microsoft.com/office/powerpoint/2010/main" val="3879916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13" y="788708"/>
            <a:ext cx="7601973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dirty="0"/>
            </a:br>
            <a:r>
              <a:rPr lang="en-US" dirty="0"/>
              <a:t>Thank you!</a:t>
            </a:r>
          </a:p>
        </p:txBody>
      </p:sp>
      <p:pic>
        <p:nvPicPr>
          <p:cNvPr id="4" name="Picture 2" descr="s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54" y="2112555"/>
            <a:ext cx="3557589" cy="20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1203" y="5539341"/>
            <a:ext cx="26773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dobe Fan Heiti Std B"/>
              </a:rPr>
              <a:t>Ray </a:t>
            </a:r>
            <a:r>
              <a:rPr lang="en-US" sz="1400" b="1" dirty="0" err="1">
                <a:latin typeface="Adobe Fan Heiti Std B"/>
              </a:rPr>
              <a:t>Uzwyshyn</a:t>
            </a:r>
            <a:r>
              <a:rPr lang="en-US" sz="1400" b="1" dirty="0">
                <a:latin typeface="Adobe Fan Heiti Std B"/>
              </a:rPr>
              <a:t> Ph.D. MBA MLIS</a:t>
            </a:r>
            <a:br>
              <a:rPr lang="en-US" sz="1400" b="1" dirty="0">
                <a:latin typeface="Adobe Fan Heiti Std B"/>
              </a:rPr>
            </a:br>
            <a:br>
              <a:rPr lang="en-US" sz="1400" b="1" dirty="0">
                <a:latin typeface="Adobe Fan Heiti Std B"/>
              </a:rPr>
            </a:br>
            <a:r>
              <a:rPr lang="en-US" sz="1400" dirty="0">
                <a:latin typeface="Adobe Fan Heiti Std B"/>
              </a:rPr>
              <a:t>http://rayuzwyshyn.net </a:t>
            </a:r>
            <a:br>
              <a:rPr lang="en-US" sz="1400" dirty="0">
                <a:latin typeface="Adobe Fan Heiti Std B"/>
              </a:rPr>
            </a:br>
            <a:r>
              <a:rPr lang="en-US" sz="1400" dirty="0">
                <a:latin typeface="Adobe Fan Heiti Std B"/>
              </a:rPr>
              <a:t>ruzwyshyn@gmail.com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AC96-0ADB-4D09-B3F4-7F9E5A5EE8AD}"/>
              </a:ext>
            </a:extLst>
          </p:cNvPr>
          <p:cNvSpPr txBox="1"/>
          <p:nvPr/>
        </p:nvSpPr>
        <p:spPr>
          <a:xfrm>
            <a:off x="4249882" y="4769427"/>
            <a:ext cx="319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Comments or Questions</a:t>
            </a:r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817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59E4-F7A3-4582-B2E9-C38B4FB8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D848-FB01-4C57-923C-CA92E737E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79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CA6B-9FBE-4694-A9ED-E81ED258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1E2D-C0A9-422C-818D-737F7B9C2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21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3FC6-6EFE-45D1-8F76-7E0CB4E6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79CD3-FBB3-4A7A-8F12-D0A13E178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0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33D7-0A21-41BB-A3BE-0EF0E371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72731-8D93-4DF3-BA28-39FC775A5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5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A0D3-CA83-4329-BB0D-48D9E2D1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A14E9-3AA1-47C6-919C-85CC19870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69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AD36-002F-4876-929B-7BBA8B86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9CD4-665F-4AEC-B84B-F0E69939B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91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179D7-30AD-47AC-92F0-A21746B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6865-496A-4A05-9E28-182C374D6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9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70BD-6159-4EA7-83FF-C313EA4D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BE193-23E6-4A26-92F9-3581DDD05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26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02FB-8428-4B71-AC44-A55298B0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Physical Library is transforming to Technology Rich Learning Commons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5A508-50F5-4849-B4AF-3A79664E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29040"/>
            <a:ext cx="4403318" cy="3278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295B2-1D61-4AE5-88FE-F8722D997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9040"/>
            <a:ext cx="4831873" cy="288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FF6E2-6E63-4307-AE40-DD906E9C5290}"/>
              </a:ext>
            </a:extLst>
          </p:cNvPr>
          <p:cNvSpPr txBox="1"/>
          <p:nvPr/>
        </p:nvSpPr>
        <p:spPr>
          <a:xfrm>
            <a:off x="1098958" y="6031684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cs typeface="Arial" panose="020B0604020202020204" pitchFamily="34" charset="0"/>
              </a:rPr>
              <a:t>Interdisciplinarity, Digital Literacy, Multimedia, Specialized Software, Hardware </a:t>
            </a:r>
            <a:br>
              <a:rPr lang="en-US" altLang="en-US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dirty="0">
                <a:solidFill>
                  <a:prstClr val="black"/>
                </a:solidFill>
                <a:cs typeface="Arial" panose="020B0604020202020204" pitchFamily="34" charset="0"/>
              </a:rPr>
              <a:t>Human Resources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54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B135B-6221-4DA0-B622-BDD80978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FDFB-FA38-426F-9E1B-AF0DB66F9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AF18-721D-493E-821A-5FD26DED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4562D-3654-4418-A1CC-21BEF6C6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47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65F5-29C6-4F0F-A8A6-1BE37301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82B7-0D7B-43D0-9924-FA0B6D89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64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E119-17BB-40A6-A8D5-DADBDEC9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F8187-07D4-4319-BDB5-863D8538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6101" y="368709"/>
            <a:ext cx="9039798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New Academic Library Maker Space Models Appearing</a:t>
            </a:r>
          </a:p>
        </p:txBody>
      </p:sp>
      <p:sp>
        <p:nvSpPr>
          <p:cNvPr id="4" name="AutoShape 2" descr="data:image/jpeg;base64,/9j/4AAQSkZJRgABAQAAAQABAAD/2wCEAAkGBxQTEhUUExQWFRQXFhgYGBcYGBsaGBsZHBgXHBwaGBocHCggGBooHR0cITEhJSksLi4uFx8zODMsNygtLisBCgoKDg0OGhAQGiwkHyQvNywsLCw0LCwsLCwsLDQsLCwsLCwsLCwsLCwsLCwsLCwsLCwsLCwsLCwsLCwsLCwsLP/AABEIAOEA4QMBIgACEQEDEQH/xAAbAAABBQEBAAAAAAAAAAAAAAAEAgMFBgcAAf/EAE4QAAEDAgMDCAUHBwoFBQAAAAECAxEAIQQSMQVBUQYTImFxgZGhMrHB0fAHFCNCUrLhFUNykpPS8SQzU1RiY3OCg6IWdLPC4iU0hKPD/8QAGQEAAwEBAQAAAAAAAAAAAAAAAQIDAAQF/8QALxEAAgIBAgQEBQQDAQAAAAAAAAECEQMSIQQxQVETImFxMlKRobEUgcHhQmLwM//aAAwDAQACEQMRAD8Az4JpaU0sIpaUVM6BsIr0Ip7JXFFAIlKaWE0tKKcDdLY1DeSnQinEt04G6VsZIaSilJRT6GqdS3SthoHS1TiW6fDVOBuhYRlLdK5qikNU5zVCzAgapPN0fzVeBmtZrAC3TSmqk1MU0pmimYilNUgs1JqZpos01gojlM0hTdSJapot0dQKAebpJRRy2qaUimsDQCpNIKKNW3SC3TJi0B83XZaIKK8CKNgoZyDh515T+WurWGj1LdOBFeodT9pPiKeQtPEeIpWbYa5uveaooAcR41wSKWwjCG6cCKJS3S0tUrY1DCG6fS3TqGqfQ1SNhB0N08G6JQ1408lmhZrBg3TgaotDNOoYoAsFbapxLNGIYpYaog1AXM14GqkA1XczRoGoji1TRaqVU1TZZo0bURK2aaLVSi2KbU1WGTIzmqaU1UmpmmVNUA2RxaptTVSJaptbdGzEYWqbLVSJappTdMmCiP5qvC1RoapCm6NgoDydldRnN9ngK6jZqKds/Dha0pJgFQFus1ZP+FkfbV5e6ozkowF4vDpOinmgewuIB9dbhtzkph28O6tCVBSUyJUTvG41fMp84s5YTgmlJczJf+E0W6avAU6rkYmSA6bH7I/eq+7U2QhDGGcSDmcRKrzeEmw3ammMTh4cPd5gVxTzZY9TpjHHLoU5HIYm4xH+z/zp1PIJzdif9h/fq/sbPBaSqTJUAY/SinEYEfaV4/hW8bN3/AjUCgDkI+NMV5KH/dUPsXYz+ILgS+U82rKZUu9zpHZWsuYUCOkry91U7kFh0leMKiRDoAiJ9NdUhlyaZNiNR2Iv/hDGjTEj9o4PZShyWx40xCf2jntTWisbOzLCAoiQSLToLC1Or2StJgkju1/CgsuVq6D5O5nA5O7SGj6f1z+5SxsLag/Oo/X96K0z8jqzEBYsJ079xpCdnL3EHxpvEn2QLj3M6Gytqj84nxR7UUFthe0sMjO6sBOYJkc2bkE6Zeo1quHwDigSIgEjvH8aqXypYZScGmY/nk6H+w5VMc3KSTit/QWVdytOO7VT9RarAylCFC4nUCkjH7UH5pw/6Q91bKxydVkT9IPRH1TwHXSfyIoLy50+iVTB4gU2t/IjbdzG/wAqbT/oHP2B91e/lLaf9Xc/YKraU7DWPrJ86c/JLn2k+furOb+RA/cwtzbe0BqwodrKx7aS3tnHqUEhgyTA+iWPMm1bRjtgukpVKIRmJueHZ1V35McypV0YIB1O/upHkfyDPZfEYtg9s411SktspWUekAg2uRfpcQfCnzido78Kf1FfvVN/JphlKfxmWLKTMnipyrs/hFjUC/X+FLlyKMtKijRl6mUrx2OGuFP7Nfvple0sYNcKr9m5WpuYVefJllUTY28aHewbg+p/uFR/UL5UOn/sZgrauK/qyv2bnupJ2rif6sv9Rz3VoSDeIPl76kWkn7Jt2Ur4mK/xQ+l/MZKvbziVZVMwrgcwN9LETTqtqvb8Msdyv3aM5ZdLabf+gP8Aea0lVPlzqEYvTzQsVJtqzKfys7/V1f7v3a6tPrql+sXyfcfRLuZHyXcy4lpW8ONkdocRFbSOUKn2XGlASUkZoyntI0PlWI7CP8oa/wAVv/qJrTnMTkJCSZ4G4PfrXfxEmmc8IKS5blqwOIQr5s28EwhJtIMwEiT1THjTnKVhBdlESYnTWo/ZyQ4wFEAqTmIMjokp3T1GicSgF08QZ8k37r1x5Y+Wxoy81IWwn+To/TH369SjfT+FT9Aj9Ifep0t1m9l7A7gTw0mq58lTTRdxvOf0pif0l+dWfFp0qj8gD9PjR/fH77lUg/LL9jMvWGVleBBP1gD3VMsqKkxIKgPDs4WqKDSUls8cxJJB3UXgbE3BKj5VsUq2ZPJvuPYVpCVAbyk+o608khEiRe3rHhTKUkKCTFs0dmVRvvrmE3jKDreY+OzqqyRNhey0iFp1TnV2Hsqh/LDHzQADR9N+PQc9tXJgmFEWGczwvGlUz5XcvzJMa8+Lbv5t7Snx/FEZmjYHFJUlMfZG7qr0n6b/AEz94UjD4cBAJhJgXFq50w6ZMANEk/5qwVY2dpDPABjfaD57qdTtBJUkCTm9fA/G6qwMQYzXk9e4nSpZW00pR0ZKzFiNNJvEUqmmM00TGJ9BX6J9RoNp9JQlGqkoSSOAgXqCRygUHSwQCC2pW+ReNdIuLa3p7C4spXmjcE+AAqc8seRnBtGf/JODzmMI4tzP+qdavuIcmx7Zqi/I8CpOLP2izfucNXnEKI6KSb6jrqeevEd/9sBK2IyEukTB5qLzOpMjiaicXhiDGbS/HXXs/jUgwol6VkkhNp4zaajsfiiVKHfuBiNPA1zyqykU7HcIw0FBSSkkaA9UdI6x2RuNGhjolZ1INp3R52qvMtq1APd7asOAJyHNuFu/fUpPcZxa3syLlOn/ANUbHWx94GtFUaoPKMTtlA/vMMPJB9tX99MVXifhx+xSHNjNdSa6uUqY7sgw+1/iN/fTWm4xMqI4EACN1zr2msw2b/Ot/wCIj7ya1d9ErPb7K9ni+aObCeYTFOtAQ2FIBkEki/NxqB2/AqRxW2HC4fokzIIOY2MD+zXiFmAndEgdeQX9VOYPHIelaQRBi4EyAOHbXJKqH9aJdsnmU7rjxzU8EL+0PCkpP0Q7R96iEUVGyVgeJSq0me6qHyF/9xjv8X/vdrQMadO+sz2ASk7RUCU9NVxu6TulVivLL9jGgEm2k8AOrq30bhcM4YMpTGkzPhWdbJeOZtS8S7BXlKQ4c1wSDYkwbiwq8YDGYcAlOJMCQc6wYvMXMzr4Gpul1/JGWSXy/gnGy8pQJyCEkTe9jrevA+oa5D2lUUNhMenOQHM1l6wBZCjI46bq8wj3OTIngRHf2dlPqdcwRlfQOweIWM0ZCMx1kT2W0qkfLC2U4NsnLBfGhn8091CrrgHBCr/WMfHdVN+Whc4Jr/mB/wBF6rYZedBkW/aO0VEZCALiYkzod9BbRx5dUCRECLb7zStoemfi1CAVCUmy0UqPAiltklWk08y3NqOw+zlRni1Kr6DMp+zG1qx76S4rm2cpCZF1LTfOYuBu7BVmItUJsK+Kxq7TzqUE8cgI76l8U8EpUT9k+qlybyGexTPkZJDOIVuzNeIQqr8y5lE5QbazB1rNvkqxSUMuhRN1pjuTV6a2u0bZ8pA3iJ7PCKfiE3ldElHynq3cqlHLqLd81EurHTkAlVv4U/tLGttiXHAmdJmaFfIOhBBvXNJNblopBOzHiOihIK1GQSRYD8b7u+plx9eU5hFoNxr1CqsyqFA9dWBTkIPSmeo69XxuFSbbBKKTMq2sZ22P8ZjybbrQsXWd4q+2p/vk+TSa0B9VdHEr4PYaHN+4LFdSZrq5SpjuBP0iP00feFays9I9o9VZLhPTT+kn1itbcTv+NK9niuaOXDyHw+QpMX6N/wBUUDyexGV59qPzhPs9lGuMJUBIm3sqJwigjHOJCbETvkWF4iYM69dctbFo8mXcK+iHaPvUUhXZQKT9EO0feotNUSOdg21cUlAClqCRxJgeNZ9yUKXHMa2VpSFuEpJUBMqXoSb7vGrVy2dhi17p+8Ko3JZhs4h5DoIlUJIsAoKV6XDTxEb6pFeWQLRcsNyU5p1BViADnggKiOiT3Hh40UxybUHAvnkqSk23lPAA38TXuIZAdABSpYWCkxorLlseMULtLBlDLiEOFSiYgAlU5uv0r7wL9dNTa3ZzNq/hLLgMEUqcgIEtO5SkJAgpAA4qMyZ0vVZ2YXGHwhzXIVJOUJI6XVxJqQ5LoQy2tGIUkOFED0cyQpMZT13JtMb6pHKLGIXiykKlvLIVm32HEx2UklSotGNb0afgnsyLbio+rv8A41UflcP8jaG/nwf/AKnR7a95IYx5RuQW0iAYub6yAJHbx1pj5VnQphuBA5zT/TXTYVWRIea2sumPVp2VTuXe2n8MwksiMyiFOa5NIgcTfwqxPI6QVJjhuqP5RoZVhlpxCkpbIuSdDMiOJndUE1rWxRLYG5F8qDiWlFcc62YXAgEESFDhNx3Vedj7a5xkQm+UHXSfXWecieS5abdyrR9KkFKyQQUlJykb4vwqwciMG03zyUjpoIbcufSTJm50MyDvEdzPaT08hmo6d+YnYeDda59Tqcud9axcaGIpnbO0T9IhImGc8z9oqER/lmpXlDgEPMFp0FSCpM3I9E5hcdYHhVNOzUMKxIb6KS2gmTMnK5OvURSUrNd7sr/I5ZTh3SCB0xcjQBIJq4qaQ6zmbIICxnVoShKSRN5EkDvPXVO5IMhWGcBg/SA+AQavODwDa0r6IByAjTUKSbcNKpl/9JIEfhTKpyiSpwqSpXopy7jdQSSb759lO8kMYtbbgWSrIvICdYgET407tHDpLjytTmjXTogULyHa+jey3HPL8AE1PJviGXMnws5hHdUglzommtj4NLryUrVlTBJNGbUwnNhUEFOYwZvEwJtXIoPTq6Dtq6MzC52wep4+TI91X11VZ9hBm2ur/Fd8ml+6r8ur8UqcfYTH19xvvrqTFe1zbFTHcIekmftD1itndxUshsgelIM336+NYthlXHaPXW1/OJa5uPrTNexxDpr2OTGth9GCVzQc+rp7Khn0Rj0n7TXs/Cp9GLAZ5uLzMz18KhtqJjEMK/y+X41yyS6Fsbdu/UsTY+jHaPXRiKCaX9HHX7aITiB1+XvqiogyQY2S2+k5+MfFqo3yd7IbXtDHpVo050f2ro4dQq6YbaISIk+AqlfJ/jsuP2ir7Tn/AOrtdENOlk3ZeNqbISnKqAtZWPIKsRv/AAoLnFcALagVIv7USrJrZYJ7BNeDFsTMKB4gkeo1Ol0Y6k65Gf8ALdnIyp25MiSQpUjvnqFZu6QbxEboN7zMR11t3K7E4VeHKHlPFtRSCEqX2jf1Vku2ME0h4fNnXVNqRfOIUFSZHogERHiafGtuZ1Y5ycaouXyXqUptzVXTgWNhkSYA3CiflVwJTh2SfrO+tCqV8likttuKUrKM5k6fUTqfjSlfKntRl1lhLbgWQ9JhUwMpE60caXiWc+a06LTi9nrSJi0gd5sKpvLbYDuJdbaQUDmk844FqIAC8wSSEgk3QdN0xWgvbSbWkFKioFSFA3IjMDIOmlV7a+12MNinH3XYS6hpKRkUVfRlzNpu6Y86TFCHibMVylpKhyH5WNJw/NPrSlxkEAmwLeoI6xpHUK7kpyky43FuBKlNOpSoSQmFASkGd/pJ9dZ2+6kvFSbJKj2iTqPXWnbIZYdYfUmc0iVdJJEJ6PbYz31bMowi33FTk5JIex3yhocwq3UtqQpDgASopVIjqUDvpjZ21E4hvFrgSG53W+gBsJNtb9R4UVgOSWEOHAUgkrhR6SryBfW26onZeHSynabaJCEtkpEkkDm3UanW6K424Plz/svTQ/8AJxhwcItRAP8AKFC4/umj7asuNwygklshBy5AMonMcpmSQRF6r/ycOJTg1FSgmMQSZ0AyNCZNt1WjE4tKhmKklCjc6gjTXhWy34rYivSqITkzgji2itdjAvljMvRRIIBFxvoXBL5nngVIQEifqpF1JE36jE0bszaQZLgzwjncyQAAAIubaifXUM2oOl3nwebXJRnyQBIsEkkm3EA23GnlCDUfXmOpO5fYsexDmKldQHjJ9goraqugO0UxsZxCG7qCZOkHQARYCvMZjQu2XQ6yYI7K5W4xx1Y9NzujO9iX2q4eDj/3Fir2o1ROSxnaTx/tYj1kVe1Jo8X8UfY2Lk/camvaTBr2uQqY4kQdQdDbx8d1bSw3asTQa3vBNy11z7q9nPHU0ccHSYwRAqu7dxf8oSQYQ2lMza6jmuN1k1b+b6HjVULHOMPOxOdyR+ig5B7ag4FcctywJxgyZglahEyE7o3DU1Gr5TIBhISRa6lFBuJ0yGPGpzAtpygGRAFoMacYim/yBhbnm9TJMqmQIte1uFP4M10f0EWTH1f3INXKJaZhptX/AMgA9eqKjeQTmbE4xXEgxMxK3Drv7auGI5O4R0ysKm+i1p110PXVP5GbFYdxWNQsrCW1wjK4tJjO4LlJBVYDWqwxS0u0/oJLJBvyl3pJFSGE2c22kJSpSgNM6yo+KjNP/NUVJ4pdmbxI9zN/lDcyNIXEnnMvilXuqkN7R4pIP6Jrctqcn8PiEhDqcyQQqJ3399Mo5O4VpICEADgPWYF6eEXCO6ZVcRSqLKHyAdCw8ToClMGwgg6g1Wtq8nDh3CQpBbUspRBvBuM3YLT1VtLGyGb6i/GKqPyjYBptOGCPrYgTpwj3UccZ+LqXJ+gksikt+Y9yZwDrDIaWpLmVRylB0Sb5TJ1BJ7j1VTvlCUpeLSELHQSE5bGFXJOvXF/s1rLWxm0CAd5OupJ7Ki9q8nW1haghPOFMZykZrSU311qWHVDJrlBsMnGXlUjDnmFldyJN5GkzG7rtV65GMZcLioUCgrRCtJ0nhTT+zQqEQCrMVEkSYgJieEnSrSNjqGBS2BBKtB+kTpXTmbnBpRHjCOOSbkiYwbQS2hMiyUjwAqnEQ3jVfbw76vB7Fx5Kq8nCkd1UbHIjDqM+lgcQr/clX/fXnxTTqg3ase5CYDncA4gLShS1rCc1rwka1Z0bEUltLHSnIBmG8kH0VG0iKrvyfJnBibjnF92mhq2YTEKQQEr1MBKt+pgd3DhWy28jS7ixdQQPguRiUZS46swoqMrJzdEjKrcRJm0XpjbOzWW1WJj9Em/cKsK8SIhSUnjGlJ+cpGiYqv6XJJcvwTWdJ8yqpw4IlJBA1g3HaNRQePeCEEzeLRcnsG+rivHCoPbOGQ9lvkKVBU5ZnqNxY1NcBkbW33RVcTBc2ZhySxYTi3XFb+eNhvKhu3VfMJjkuJkaddULkzhwrEvAxADqr6fziR7aueFZS2AnSfXT8ViUpLuDFLZklbhXUJ8/a/pUeI99dXL+nZTUjHgda0LD8v3UiE4QqTMglZBPcEGs9G/srXcJhBzKuhJteL+MTXq5Wk0znhHUiIX8oDxBT80KJBGbOq07/QE1aNm4BQwCbgfycKiDIOXMd+s1DbQw4LAGUJOZJlQ1CSCRpN6lzt8czzSWySW8kjQHLExFReSLW5XwpKtPcruI5XPtHIMOpwADp5je3Ug33a0hnlk7nCVBKZyyCT0c0kgkDcI3ampfDMqyQGiTxIqA2ps8l8AgpASmYN4yYhWs2slVPgzzeydAzYYLdocZ5dvKn6IGAVGCbAanTSonYvKVbDr7iUZlOmdSAnpKNwBJ10kVIbN5JvOtoWlDUKSCCVLmCJ463oTk/wAnXMQ++hIbJaMKzTE5lDowP7Jrvc11n/RwqFX5SbZ5dvdD6BThvmCSQSbQUiCQLGddReixy7e/qD36yv3KN5PcmeYxCc6W8ykOxkB0SpoTJvvNXIbMQfqjr1rkyZZJ1F2vdlYRg1vEznEcu8QqAMOpjUyqTmgEwJSKjcVynxK4OZxJHAgA9oJ9VaLt3ZSebMJTeEg9alJA86hMVyPbzSWUk7yXFyT4Voz2uTr6j6oxdKF/QrmxeWWJbKwWlYg20Kjl16la+yh+UnKM4jmQpGRaXSoo1KYygAyBc3q6bL5LJTMN5ex1fqtUHy42cEfNpAlWJUlR43R8d1Ui7lal+Sbkns419AnF8tFpWW22HnlJgqgFMAzBFiSDB14V6xy0xSjAwK0zvWogC3Hm6tOH2MhDy4SJyokwJKQVQCd8X8aNXgx0oSL9nCo55TTptfcfCoNWo/gxfE4laXSrRQUTutffUjh+UmIT0s2YC8DILDW8cKQFD508CkKyvK1G4qM7tJ9dWnDOtISo8y2YCgCQL9RtXdCOSWPbsc2XNhjk8yIZ35TVkR82Pbzg8fQqB2hyidW0ElhYSMI4yCdCFBEuzl9Hoi3nVte2Iy5hudRhmwpWYgALm0ixB6uEVD4vZr4wbq3YSlvDOISmOlBTFzu7PdXmT0xlXWzvi7jaBeTfKZ5hgNt4Rx1IUo50zFzpZB07aksLytccxDQdw7jKULCySlSp1SLZLXMzp0TRvIlxKMAlSrAKcJPVmPjU3g2AAVKELXdXUPqp7APMqO+oTyacknp6+plFOKRMvqIrwG1R4ftBV51CYbHLD6W1uK+jbcklVlAqaDajeCqMwPWlW6uyHHLnpZF8O+5YnKDcTUftLEw1ZzpZ0R0jpnBMwfRyzPUDSsU7lhJzZjwkzGptu7YplxiaugPBvVlF5H4TnnsUj7TLoB6y4kjzAqLffW2MocJmxtGXju1qY+TJf0jyt/NnvJWKreMcLi1rIy5lKVlBsJJMDsp5KwxdWSf/ABH/AHKP1U+6uqFgdfnXUnhIbWwfcez31q2zHQcQ7wLSN/6NZPNj2Voez8aOcWu2Xm0yd27fSZ4t1R0cK0lO30/kkdhbMadQ4pecKDiwClUQBEd96O2XiFAusOHMWxKV7ykjf1i1QeyNuJaQtMFRK1G3XHXRGBxfSddXGZYgJnRIGnb7q4pxdHpZG25ant0/r9rEbJVguZTz61ByDmuviY0tpFP8oUfSOuBRypyM5QBqrDujMTrbndOs9VM7H28hplKCkyJk5Z3k8aicftMrU4QYSXs/aYQ2PBKfM1TEpJuheJSnl896U293ar0LdyPxKkp5khycocQE816Cv076+vdVU2UQcVic+bKcSnNdIMZ35kzAOtxbXqozD7ULS23EuFeTowY9AyCLG+tRmxMeE4p9ZuDiEr3XAW6fbXTGLp7HNLT48Zxa37bb0X/k28k43KhSi0ltzIFEKiS1mgg6aVLbLZGMCnniebKiG2wSAEi0qg3Jqut7aQrEpcSkNpylJ9EZp4xb+FFYDbwwstnpNZiUKSQSAfqqE0HFiz5vT8Tr39d+/Jkjt7BJw4QptSktlxIWiSRY5gpMmxEUHt/FfN3ufSVFKwUuDKRcDoESI1saD2nt9OJUhPotJVmUVFImJgDq1HfQG19spfc6agWkAwmR0lERPduoeHJoONxjJPI+j1e3Re5a+SrZQgrcUeddOZfQVbgkW0AqA+UB2ThP+cXuje3up3k3ynCEc24sSiwVIund3xaoXlttRDisJlUCRiVqPSBgZ24Jg2EVbDBrmcPFO8rt37fY0d1wfOV3/Np+8a7E9JJTeCI1jXrquO7Za+eKc5xGVTKQOmncrffW9e4zlM2NFt/rJ99R4lNytdkbBtGvVmfuQjEPATHOKHE2UoG+8+8VKIUChXVURtlxtLylIWCHCVGFAiSb9le/PQGvSTc26QnvEyK9Xh53jR53FY28mxpnJg/yRrsV99VCctI+YYq35lVD8mNrNJwrSVONggEmVgaqJvfrpnljtRlWBxCUutlRbgALSSbjQTNeFki3nv1/k9WG2NL0B+QzAVgGz/act/qKqTfECKjOQGMbTgGgpaAczsgqAP8AOrixPCpjFYxkj+cb/WT76E0/El7jReyK3tJwoBUD0Rc9VV4EKJU4kFRvcAwNwvVj2jza1J+lRlBkpzC5Gl50Bv3CgMY00bhaJ/ST766cbSQZbg7LiFekgG0XEiO80k7VdTmTmkpTlBgTk3d/E9VeoCALqR+sPfQOPy6habA7xcEaa1RpPmS5PYA5JYtxsOc0AVFEAyOjfUA2JoJ3CrzEEGd+mpp3k65Ga4FhqY3nSpBKEEQXBNySSJJOpN700pNM0Ypoifmyq6pb5o3/AEyf1hXUNYdCK2lk0rmVaxRyBRzOHBPdVLJ6SDDC+FKDDnCp9nCzSk4cG0Hrrag6CvjDL4V581c4VZsNgM1PLwQCgIN/Vvra0bw2VVOEc+yKWME5wFXzBbMSr6tNYTBpKnJTICoAnrIA9VOhKKUjZ7p0ApQ2a7wHx3VquH2UymE80DAF41jjS/yS2r82kDqAmmoS0ZQNmu9Xx3V7+THerxrUsPshuJyJIJMdkmPKnhshpP5pJrI1oyhOzXeqlHZTvVWr4DZrYK5bTqOu2UcaE5QYRCVMZUJErgwNbpser303SwXvRmqNkPX99eHZL3wa1s4RAcs2mFJ4CBlP/l5UBisEJ9EVNyGVGbN7Ge4jxrw7Gf4jxq+owXTTIsTlPfp5276mXNlN5bIExrJrbs1pGTjZOI3H/caS5snEb799aU5gAm+XQX6/xoTaDI5uQO+pa96KqOxnw2U/uHnXHZb/AA860fB7PBbSoJv22PVSlYNBEhPvB6+ujrBpRmv5Lf8As+deHZb/ANk+IrQ3dncBFMDCkmI01HxuragUignZz32TSDs937JrQzs8cIoLEMpG4g/GlNuZJFHGCc4RSfmznCrkzhwoE38qQvDjeKFjaSofNXPsmuq2/Nuryrq1sFIrqNal8IOvdwqLbij2VgCgMg9idAbny669WINjTTAAuSJohIT/AGfKlaHTPcMqN8U5JJmb28KQpIJCRHE+7v8AYafUEnh4iikCTJPZhNzPq91CbM/nlXMZpPjbzv3UjOkCxTp8TTWzUiVHo6xu+NZqt8iPVstjLkk3PlTqH8qVFRPRBO7dfhUGlKZ+r5U1i0pym4vA3TcgVtQuksSUnKlM3ASDpuHZXPuHQH1VBZkaW06q8GXgPCtqMok7g3ukqTuSfvD2UHtpUuMjN9ad3EdVR+EIDixoISdP06axcc4kndR1bG07lixC4hWbRQ4aK6PtnuofEqH2t/V7qjHiFJULXBAMdXZ8RSG8QFAKjUA6ce6lb3Mokq20FEiTBtuqcwZJbuekLK01HsOo6iKhNlBJULeX4Vb3WghKTFnBGn1kiR3lM/sxU5TorGBWtodvqqubRJCcs2OmnePaO/hVk2goT+FV3bJSUW110pFzH6Ers1X0SRJ06vdTOKGU5gZ4i1+sQNR56cKF2W+C2BvFiI3/AB66fcfHwDHqrNiULU4CBBtA4aUy41OhMjQ28OyhnHQkzHROog269LD4406l5PDy/CimbSOsrzCCYUNRbuItcUBtNkQfwot1SSOBG/Lp1dY6qjcY+kyCIV2eYtpVb2MkB4ZUanXQ+/gaWs8fZSGiINvLuprNG4lPYZHvFSb3KJCuaHFXiffXV584TxFdRBRXUqovDuA3J7PfQab28aNYNOkIHMuC1xRodSBqN5oBo9dEtyoxqBrfwHqPcKag2PsrAEkiSZN9Orup0OpnUeMUOtRkXmvBb4+BQME4rFAJMFOkC+82HnXuz3EpFiI7d1BlfSjcL99wPb4UTh3I30AUSYxKeIpt7EAlAnVXqBPrApkOdfnTacTLgE6JJPaSI8p8KxqJIvCLkd3x8RSg8ncfjwoE4hOsg9/CloxI4jxFY1BbT8OHUjKncdylbuF6FxmKBWIm2+DSWsYOdFxdB9aYpp94TY0LNpJJWMgb+8KFo7KBw2I1ABhKjuO8yB4GK9GJSfj4vQ7ToDk/aTw3pPtkeFZsyiWrZD1xr4GrbtRwqwwSJBHSSYPpAyN2k69VUzZONSDc9ehqxPbTQURm8j7qhO7ReKVEFisaFpkAidxBsdCD1gyO6oTaLtog+B+P4UTi8SkOKE9FdxY2UIzbt9j3qNAYp4HiT2H3dlHqIJZeKQFgGIhUA3Tx7pJ7JoxeIEaHwNDMPCN/cD7qQy5lUU7tU2Nh9nTd6uyswBLjg4E9x91Dc7kMXynS2nVfy8OEvF22/wDVI9l6aWoGQQYNvRIt4W/CsEI5/t8Pw+JqPx5kbwdx4H43U6y9BgkmPRMaiOzUfjxhnEvzpMzwNPZgNl+8EGerf1ifV10pSraHypCkzuIvu3ddcHo6JEHug+flWoKHeb7fL311eZ+o+XvrqNegaK23HCiEKoYDgafaJ3Hyq6IErhViLpHVaZ6gOJNh21LIwQSkSgZjdVhYngeA9VQODusdKAkjx9v49VWDEpUpMpXeL+yDHVWlzEbBOaH2QB3dt6ayJANvED4/hXc0ZNyN9x/ChMUVgXJvYeVZoZM5pQMm1zPdoPfT7RE6ChAkgakD2aU402Zuo+XuqTKIN53sjqphtfTUb6JHhJ9tNPJgkBZgdnuppm4kzdR8reygMyQXif4fHs4UtD/fv8aAy9v63b104mNL+J94oMAS45Kk9ixPeiu5299P403zYlMzMHedbddIdQf7Rk7yaAaDEPHeQb/HhXri/QP2Vjfx6PtB7qBW1wm/Wb16WJSodR3m1tfbWMWrAPddGvv7t2+J4buP4VV8I6kpCr3g+IHXRYKYMjde59/dSMdHm0HMwBTqDmHdNuqRI76ZU8FAKFwbz216ttMWAv7uqgmUDMpEb8yewm48fWKyQrDm1fB7vjvpbqMyZ0INjwPXQrSU7hbwv7fwp9KE6EdtrfH4VjDjOIzAzusQNxHx3yKUu4M9VA4hCUkKABBHStu493vp3mgRoOry9tEAt6Da8zOtx2bpofndxgKHgesdVtKf5pIHoieyhMS2D2jQwOG8bxNFGPARF/w7qZdUk2JB79DxHXSsMfEajh76WqNItA3fF6dIIBmP9L5JrqJy9vx315Wo1lfGvjT+H1+OJrq6rIiGbM1/W+/Vl/Np7B6q6uodBJEWnd2n1mmsV6Se1XqVXV1N0D1B1+/20s766uqbKiF69yvUKSx6Ke1f366uqYx63+96qfZ17q6upTDg9JPf900vGeke32Gva6iMOtb/AI+zQp18PVXV1FgCdnein4+tRX1u/wBtdXVNhXI9T6PdQiP5xP8An9aK6upkZhjfojtp5r3+qurqDAMP6Hv9tM4T0Efoprq6gBD43dp9Zpl/d2j211dToxHn0z2J9ZolO743murqpELG66urqYmf/9k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http://www.inthelibrarywiththeleadpipe.org/wordpress/wp-content/uploads/2013/10/IdeaBox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89" y="1283110"/>
            <a:ext cx="2646290" cy="2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1.bp.blogspot.com/-hsxrzUSH0_k/UYK1IH-vVkI/AAAAAAAAAnk/5htOOO_1HSw/s1600/DSC0075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94" y="1633528"/>
            <a:ext cx="4087080" cy="22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1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3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5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981200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 descr="http://theleanstartup.com/images/methodology_diagram_sm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97" y="4268381"/>
            <a:ext cx="3893976" cy="22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EDA9B-B49D-4228-949E-30648D53A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391" y="4190915"/>
            <a:ext cx="3554276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6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2504" y="24938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Imagineering Design Potential </a:t>
            </a:r>
            <a:br>
              <a:rPr lang="en-US" dirty="0"/>
            </a:br>
            <a:r>
              <a:rPr lang="en-US" dirty="0"/>
              <a:t>For Academic Library Spaces</a:t>
            </a:r>
          </a:p>
        </p:txBody>
      </p:sp>
      <p:pic>
        <p:nvPicPr>
          <p:cNvPr id="6148" name="Picture 4" descr="http://static.squarespace.com/static/53b58784e4b04291a740484f/53b73124e4b0a163e37f37c9/53bbfa19e4b060a82ab698f9/1404864102499/interior_disney_library.jpg?format=500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4" y="1785895"/>
            <a:ext cx="2808695" cy="36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4743" y="5694919"/>
            <a:ext cx="5235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Hunt Library Video</a:t>
            </a:r>
            <a:r>
              <a:rPr lang="en-US" sz="1400" dirty="0"/>
              <a:t>, Learning Space Design Playlist</a:t>
            </a:r>
            <a:br>
              <a:rPr lang="en-US" sz="1400" dirty="0"/>
            </a:br>
            <a:r>
              <a:rPr lang="en-US" sz="1400" dirty="0"/>
              <a:t>Instant Theatres, </a:t>
            </a:r>
            <a:r>
              <a:rPr lang="en-US" sz="1400" dirty="0">
                <a:hlinkClick r:id="rId5"/>
              </a:rPr>
              <a:t>Learning Work Spaces</a:t>
            </a:r>
            <a:r>
              <a:rPr lang="en-US" sz="1400" dirty="0"/>
              <a:t> (video)</a:t>
            </a:r>
            <a:br>
              <a:rPr lang="en-US" sz="1400" dirty="0"/>
            </a:br>
            <a:r>
              <a:rPr lang="en-US" sz="1400" dirty="0">
                <a:hlinkClick r:id="rId6"/>
              </a:rPr>
              <a:t>Lighting Museums and Libraries</a:t>
            </a:r>
            <a:r>
              <a:rPr lang="en-US" sz="1400" dirty="0"/>
              <a:t> (lecture video)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988A2-B3B1-4072-A433-B5AF9A8C6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911" y="1926697"/>
            <a:ext cx="5235484" cy="336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AF805-896B-4013-A8B2-F438E43E8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105" y="5694919"/>
            <a:ext cx="541659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8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119024D-5167-4A2F-9B38-0C51192E6423}"/>
              </a:ext>
            </a:extLst>
          </p:cNvPr>
          <p:cNvSpPr txBox="1">
            <a:spLocks/>
          </p:cNvSpPr>
          <p:nvPr/>
        </p:nvSpPr>
        <p:spPr bwMode="auto">
          <a:xfrm>
            <a:off x="1371600" y="1037431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pic>
        <p:nvPicPr>
          <p:cNvPr id="16" name="Picture 4" descr="Reference-2">
            <a:extLst>
              <a:ext uri="{FF2B5EF4-FFF2-40B4-BE49-F238E27FC236}">
                <a16:creationId xmlns:a16="http://schemas.microsoft.com/office/drawing/2014/main" id="{E1550AA8-CC34-423E-B8AB-48116BCA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264857"/>
            <a:ext cx="5656126" cy="327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D7BAC68-3F9A-4F20-B36F-469249A5A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636" y="2264856"/>
            <a:ext cx="4821118" cy="251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Creating Collaborative Infrastructures Among University Divisions</a:t>
            </a:r>
            <a:br>
              <a:rPr lang="en-US" altLang="en-US" sz="2000" dirty="0">
                <a:solidFill>
                  <a:prstClr val="black"/>
                </a:solidFill>
                <a:cs typeface="Arial" panose="020B0604020202020204" pitchFamily="34" charset="0"/>
              </a:rPr>
            </a:b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Library 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Academic Technology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Faculty Teaching Centre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Core Systems/Technology Resources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Online Learning Division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University IT  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Writing Center</a:t>
            </a: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endParaRPr lang="en-US" altLang="en-US" sz="1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endParaRPr lang="en-US" altLang="en-US" sz="1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Collaboration Infrastructures among Stakeholders </a:t>
            </a:r>
            <a:b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         </a:t>
            </a: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Faculty Students, Librarians/Staff Academic Community</a:t>
            </a:r>
          </a:p>
          <a:p>
            <a:pPr marL="0" indent="0"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en-US" alt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</a:pPr>
            <a:endParaRPr lang="en-US" altLang="en-US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4BAEE2-8957-48D8-86B7-5AC8D3EC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Collaborations are necessary for Physical </a:t>
            </a:r>
            <a:br>
              <a:rPr lang="en-US" b="1" dirty="0"/>
            </a:br>
            <a:r>
              <a:rPr lang="en-US" b="1" dirty="0"/>
              <a:t>and Digital Library Environments</a:t>
            </a:r>
          </a:p>
        </p:txBody>
      </p:sp>
    </p:spTree>
    <p:extLst>
      <p:ext uri="{BB962C8B-B14F-4D97-AF65-F5344CB8AC3E}">
        <p14:creationId xmlns:p14="http://schemas.microsoft.com/office/powerpoint/2010/main" val="27272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C85920-B2B6-4322-B349-7A9C581F2642}"/>
              </a:ext>
            </a:extLst>
          </p:cNvPr>
          <p:cNvSpPr txBox="1">
            <a:spLocks/>
          </p:cNvSpPr>
          <p:nvPr/>
        </p:nvSpPr>
        <p:spPr>
          <a:xfrm>
            <a:off x="6993578" y="42736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10889-8CAB-4C3F-8C55-8F314BB5CD94}"/>
              </a:ext>
            </a:extLst>
          </p:cNvPr>
          <p:cNvSpPr txBox="1">
            <a:spLocks/>
          </p:cNvSpPr>
          <p:nvPr/>
        </p:nvSpPr>
        <p:spPr bwMode="auto">
          <a:xfrm>
            <a:off x="83993" y="5066354"/>
            <a:ext cx="304510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Cross-fertilization of </a:t>
            </a:r>
            <a:br>
              <a:rPr lang="en-US" altLang="en-US" sz="2000" b="1" dirty="0"/>
            </a:br>
            <a:r>
              <a:rPr lang="en-US" altLang="en-US" sz="2000" b="1" dirty="0"/>
              <a:t>Projects, People, Skillsets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8B1CD4A-0E45-4265-97B5-9D826250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3" y="-269418"/>
            <a:ext cx="1163645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b="1" dirty="0"/>
            </a:br>
            <a:br>
              <a:rPr lang="en-US" altLang="en-US" sz="2000" b="1" dirty="0"/>
            </a:br>
            <a:r>
              <a:rPr lang="en-US" sz="4400" dirty="0"/>
              <a:t>Reestablishment of a </a:t>
            </a:r>
            <a:r>
              <a:rPr lang="en-US" sz="4400" b="1" dirty="0"/>
              <a:t>Renaissance Model </a:t>
            </a:r>
            <a:r>
              <a:rPr lang="en-US" sz="4400" dirty="0"/>
              <a:t>of </a:t>
            </a:r>
            <a:br>
              <a:rPr lang="en-US" sz="4400" dirty="0"/>
            </a:br>
            <a:r>
              <a:rPr lang="en-US" sz="4400" dirty="0"/>
              <a:t>Interdisciplinarity</a:t>
            </a:r>
            <a:endParaRPr lang="en-US" altLang="en-US" sz="4400" dirty="0"/>
          </a:p>
          <a:p>
            <a:endParaRPr lang="en-US" altLang="en-US" sz="2000" b="1" dirty="0"/>
          </a:p>
          <a:p>
            <a:endParaRPr lang="en-US" altLang="en-US" sz="20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90FE0-E248-4399-BEF4-A06EFAFFC4CB}"/>
              </a:ext>
            </a:extLst>
          </p:cNvPr>
          <p:cNvSpPr txBox="1">
            <a:spLocks/>
          </p:cNvSpPr>
          <p:nvPr/>
        </p:nvSpPr>
        <p:spPr>
          <a:xfrm>
            <a:off x="471553" y="357137"/>
            <a:ext cx="8200893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0A18B-1770-4BBE-A052-AF994311DB26}"/>
              </a:ext>
            </a:extLst>
          </p:cNvPr>
          <p:cNvSpPr/>
          <p:nvPr/>
        </p:nvSpPr>
        <p:spPr>
          <a:xfrm>
            <a:off x="2739888" y="2294783"/>
            <a:ext cx="6929429" cy="3962648"/>
          </a:xfrm>
          <a:prstGeom prst="ellipse">
            <a:avLst/>
          </a:prstGeom>
          <a:solidFill>
            <a:srgbClr val="9BBB59">
              <a:lumMod val="60000"/>
              <a:lumOff val="40000"/>
              <a:alpha val="95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FDDE6-4640-49B5-A8ED-D8377F28AC1F}"/>
              </a:ext>
            </a:extLst>
          </p:cNvPr>
          <p:cNvSpPr/>
          <p:nvPr/>
        </p:nvSpPr>
        <p:spPr>
          <a:xfrm>
            <a:off x="5649344" y="2853583"/>
            <a:ext cx="3428344" cy="2201944"/>
          </a:xfrm>
          <a:prstGeom prst="ellipse">
            <a:avLst/>
          </a:prstGeom>
          <a:solidFill>
            <a:srgbClr val="C0504D">
              <a:lumMod val="60000"/>
              <a:lumOff val="40000"/>
              <a:alpha val="69000"/>
            </a:srgb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D4825-E3D6-4970-9FEA-D0B082C4A2E7}"/>
              </a:ext>
            </a:extLst>
          </p:cNvPr>
          <p:cNvSpPr/>
          <p:nvPr/>
        </p:nvSpPr>
        <p:spPr>
          <a:xfrm>
            <a:off x="2997583" y="2910732"/>
            <a:ext cx="3514053" cy="2137181"/>
          </a:xfrm>
          <a:prstGeom prst="ellipse">
            <a:avLst/>
          </a:prstGeom>
          <a:solidFill>
            <a:srgbClr val="F79646">
              <a:lumMod val="75000"/>
              <a:alpha val="33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Humanities &amp; 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Sciences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B85A03-E963-41D4-99BC-F8C8F86160D4}"/>
              </a:ext>
            </a:extLst>
          </p:cNvPr>
          <p:cNvSpPr/>
          <p:nvPr/>
        </p:nvSpPr>
        <p:spPr>
          <a:xfrm>
            <a:off x="4445383" y="3853708"/>
            <a:ext cx="3514053" cy="2072418"/>
          </a:xfrm>
          <a:prstGeom prst="ellipse">
            <a:avLst/>
          </a:prstGeom>
          <a:solidFill>
            <a:srgbClr val="4F81BD">
              <a:alpha val="48000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Technologists &amp;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</a:t>
            </a:r>
          </a:p>
        </p:txBody>
      </p:sp>
      <p:pic>
        <p:nvPicPr>
          <p:cNvPr id="2050" name="Picture 2" descr="Image result for renaissance">
            <a:extLst>
              <a:ext uri="{FF2B5EF4-FFF2-40B4-BE49-F238E27FC236}">
                <a16:creationId xmlns:a16="http://schemas.microsoft.com/office/drawing/2014/main" id="{5D3BEAF4-619F-4D8B-9E6C-783A4F1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44" y="1735560"/>
            <a:ext cx="238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EABF07-1B4D-4EC9-9C5A-4D037532D805}"/>
              </a:ext>
            </a:extLst>
          </p:cNvPr>
          <p:cNvSpPr/>
          <p:nvPr/>
        </p:nvSpPr>
        <p:spPr>
          <a:xfrm>
            <a:off x="350517" y="2558335"/>
            <a:ext cx="2230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/>
              <a:t>Convergence of Space, Technology, Learning</a:t>
            </a:r>
          </a:p>
          <a:p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A27E-7FB3-4107-A1E1-B1911FC70AFF}"/>
              </a:ext>
            </a:extLst>
          </p:cNvPr>
          <p:cNvSpPr txBox="1"/>
          <p:nvPr/>
        </p:nvSpPr>
        <p:spPr>
          <a:xfrm>
            <a:off x="5649344" y="2533786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53D-30BB-4C89-B58A-B844FD137610}"/>
              </a:ext>
            </a:extLst>
          </p:cNvPr>
          <p:cNvSpPr/>
          <p:nvPr/>
        </p:nvSpPr>
        <p:spPr>
          <a:xfrm>
            <a:off x="10368494" y="4143494"/>
            <a:ext cx="1618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Library as </a:t>
            </a:r>
            <a:br>
              <a:rPr lang="en-US" b="1" dirty="0"/>
            </a:br>
            <a:r>
              <a:rPr lang="en-US" b="1" dirty="0"/>
              <a:t>Third Space for Learning</a:t>
            </a:r>
          </a:p>
        </p:txBody>
      </p:sp>
    </p:spTree>
    <p:extLst>
      <p:ext uri="{BB962C8B-B14F-4D97-AF65-F5344CB8AC3E}">
        <p14:creationId xmlns:p14="http://schemas.microsoft.com/office/powerpoint/2010/main" val="3291020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492</Words>
  <Application>Microsoft Office PowerPoint</Application>
  <PresentationFormat>Widescreen</PresentationFormat>
  <Paragraphs>135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Adobe Fan Heiti Std B</vt:lpstr>
      <vt:lpstr>Arial</vt:lpstr>
      <vt:lpstr>Calibri</vt:lpstr>
      <vt:lpstr>Calibri Light</vt:lpstr>
      <vt:lpstr>Trebuchet MS</vt:lpstr>
      <vt:lpstr>Wingdings</vt:lpstr>
      <vt:lpstr>Office Theme</vt:lpstr>
      <vt:lpstr>Image</vt:lpstr>
      <vt:lpstr>Academic Libraries and            The Future</vt:lpstr>
      <vt:lpstr>  Academic Libraries are Changing                  Agenda Overview - Future Possibilities</vt:lpstr>
      <vt:lpstr>PowerPoint Presentation</vt:lpstr>
      <vt:lpstr>Libraries Are Experiencing A Paradigm Shift  Book Warehouse Model Disappearing Digital Services  are Expanding</vt:lpstr>
      <vt:lpstr>The Physical Library is transforming to Technology Rich Learning Commons</vt:lpstr>
      <vt:lpstr>New Academic Library Maker Space Models Appearing</vt:lpstr>
      <vt:lpstr>Imagineering Design Potential  For Academic Library Spaces</vt:lpstr>
      <vt:lpstr>Collaborations are necessary for Physical  and Digital Library Environments</vt:lpstr>
      <vt:lpstr>PowerPoint Presentation</vt:lpstr>
      <vt:lpstr>Spectrum of New Technologies Possible Visualization Walls, 3D Printing Labs, Instant Theatres, </vt:lpstr>
      <vt:lpstr>Opportunities to Reimagine Digital, Public and Collection Services for 21st Century</vt:lpstr>
      <vt:lpstr>The Academic Library Acquisitions Model is Refocusing on  Digital Collections and Resources </vt:lpstr>
      <vt:lpstr>PowerPoint Presentation</vt:lpstr>
      <vt:lpstr>Collection Development Priorities Transforming Through Digital Resource &amp; Media Possibilities </vt:lpstr>
      <vt:lpstr> New Digital Literacies Possible </vt:lpstr>
      <vt:lpstr>The University Press &amp; Academic Publishing   Possibilities Are Shifting</vt:lpstr>
      <vt:lpstr> Faculty Library/E-Press Synergies </vt:lpstr>
      <vt:lpstr>Library/University Press Scholarly Publishing Synthesis Academic Books and Scholarly Journals</vt:lpstr>
      <vt:lpstr>PowerPoint Presentation</vt:lpstr>
      <vt:lpstr>New Genres of Digital Library Services Appearing Enabling Faculty Research  </vt:lpstr>
      <vt:lpstr>ETD’s Electronic Thesis and Dissertations Enabling Student Research Online Institutional Repositories </vt:lpstr>
      <vt:lpstr>Online Research Data Repositories  Data Visualization,  Analytics, Data Science</vt:lpstr>
      <vt:lpstr>PowerPoint Presentation</vt:lpstr>
      <vt:lpstr>Data Literacy and Data Research Repositories New Human Resource Possibilities</vt:lpstr>
      <vt:lpstr> Innovative Partnerships Possible With Faculty Divisions, the Library and Schools     </vt:lpstr>
      <vt:lpstr>Period of High Relevance for Information Literacy</vt:lpstr>
      <vt:lpstr>The Textbook is Evolving to Online Modalities Many Possibilities for Synthesis with Library Resources</vt:lpstr>
      <vt:lpstr>PowerPoint Presentation</vt:lpstr>
      <vt:lpstr>PowerPoint Presentation</vt:lpstr>
      <vt:lpstr>PowerPoint Presentation</vt:lpstr>
      <vt:lpstr>Press, Media Embedding/Linking Possibilities</vt:lpstr>
      <vt:lpstr>PowerPoint Presentation</vt:lpstr>
      <vt:lpstr>University Archives and Special Collections  are Going Digital and Online</vt:lpstr>
      <vt:lpstr>New Online Exhibition Possibilities</vt:lpstr>
      <vt:lpstr>PowerPoint Presentation</vt:lpstr>
      <vt:lpstr> Engagement With Faculty Research/ Special Collections/Multimedia Possibilities</vt:lpstr>
      <vt:lpstr>Branding and Marketing the Libraries and University’s Intellectual Riches Globally</vt:lpstr>
      <vt:lpstr>PowerPoint Presentation</vt:lpstr>
      <vt:lpstr>Maintaining Historical Continuity  while balancing changing necessities</vt:lpstr>
      <vt:lpstr> 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Issues For Academic Libraries</dc:title>
  <dc:creator>Uzwyshyn, Raymond J</dc:creator>
  <cp:lastModifiedBy>Uzwyshyn, Raymond J</cp:lastModifiedBy>
  <cp:revision>98</cp:revision>
  <dcterms:created xsi:type="dcterms:W3CDTF">2018-05-23T14:22:11Z</dcterms:created>
  <dcterms:modified xsi:type="dcterms:W3CDTF">2018-10-19T16:46:43Z</dcterms:modified>
</cp:coreProperties>
</file>