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88" r:id="rId3"/>
    <p:sldId id="289" r:id="rId4"/>
    <p:sldId id="290" r:id="rId5"/>
    <p:sldId id="258" r:id="rId6"/>
    <p:sldId id="259" r:id="rId7"/>
    <p:sldId id="260" r:id="rId8"/>
    <p:sldId id="261" r:id="rId9"/>
    <p:sldId id="262" r:id="rId10"/>
    <p:sldId id="268" r:id="rId11"/>
    <p:sldId id="269" r:id="rId12"/>
    <p:sldId id="270" r:id="rId13"/>
    <p:sldId id="271" r:id="rId14"/>
    <p:sldId id="272" r:id="rId15"/>
    <p:sldId id="276" r:id="rId16"/>
    <p:sldId id="273" r:id="rId17"/>
    <p:sldId id="277" r:id="rId18"/>
    <p:sldId id="278" r:id="rId19"/>
    <p:sldId id="279" r:id="rId20"/>
    <p:sldId id="281" r:id="rId21"/>
    <p:sldId id="282" r:id="rId22"/>
    <p:sldId id="283" r:id="rId23"/>
    <p:sldId id="285" r:id="rId24"/>
    <p:sldId id="284" r:id="rId25"/>
    <p:sldId id="286" r:id="rId26"/>
    <p:sldId id="263" r:id="rId27"/>
    <p:sldId id="264" r:id="rId28"/>
    <p:sldId id="265" r:id="rId29"/>
    <p:sldId id="280" r:id="rId30"/>
    <p:sldId id="266" r:id="rId31"/>
    <p:sldId id="267" r:id="rId32"/>
    <p:sldId id="274" r:id="rId33"/>
    <p:sldId id="275" r:id="rId34"/>
    <p:sldId id="287" r:id="rId35"/>
    <p:sldId id="25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8" autoAdjust="0"/>
    <p:restoredTop sz="94660"/>
  </p:normalViewPr>
  <p:slideViewPr>
    <p:cSldViewPr snapToGrid="0">
      <p:cViewPr>
        <p:scale>
          <a:sx n="75" d="100"/>
          <a:sy n="75" d="100"/>
        </p:scale>
        <p:origin x="-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146F7-B327-4CB1-9D7D-B05F40B4F65C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C9FAE-1187-4588-9A46-B8386E40B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0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>
                <a:solidFill>
                  <a:prstClr val="black"/>
                </a:solidFill>
              </a:rPr>
              <a:pPr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6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39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501214"/>
            </a:gs>
            <a:gs pos="100000">
              <a:srgbClr val="281214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" y="-13453"/>
            <a:ext cx="12191409" cy="68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133600"/>
            <a:ext cx="8534400" cy="1981200"/>
          </a:xfrm>
        </p:spPr>
        <p:txBody>
          <a:bodyPr/>
          <a:lstStyle>
            <a:lvl1pPr marL="0" indent="0" algn="ctr">
              <a:buFont typeface="Wingdings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17375" y="6463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6800" y="1828801"/>
            <a:ext cx="9144000" cy="472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332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828800"/>
            <a:ext cx="9144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41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00800" y="1828800"/>
            <a:ext cx="508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6800" y="1828801"/>
            <a:ext cx="3962400" cy="472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9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112000" y="1828800"/>
            <a:ext cx="4368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36800" y="1828800"/>
            <a:ext cx="4368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76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76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2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6800" y="609600"/>
            <a:ext cx="3759200" cy="1143000"/>
          </a:xfrm>
        </p:spPr>
        <p:txBody>
          <a:bodyPr/>
          <a:lstStyle>
            <a:lvl1pPr algn="l"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6800" y="1828801"/>
            <a:ext cx="3759200" cy="472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97600" y="609600"/>
            <a:ext cx="55880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2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9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898948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898948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898948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70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6" y="-1191"/>
            <a:ext cx="12191409" cy="68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762000"/>
            <a:ext cx="103632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2133600"/>
            <a:ext cx="8534400" cy="1981200"/>
          </a:xfrm>
        </p:spPr>
        <p:txBody>
          <a:bodyPr/>
          <a:lstStyle>
            <a:lvl1pPr marL="0" indent="0" algn="ctr">
              <a:buFont typeface="Wingdings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6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8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9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6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6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7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A629-4CBC-45E7-BAAE-B2F2DC7CF1B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1D58B-9C55-42B4-BD35-F735C17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5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680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6800" y="1981200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17375" y="64634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FAA210B-82E4-D740-A1D4-408CB62275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0121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v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xtengine.com/products/multidrive/demo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www.youtube.com/watch?feature=player_profilepage&amp;v=2Q1MtnGf5n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zx6sqon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gwk3cjn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/url?sa=i&amp;rct=j&amp;q=&amp;esrc=s&amp;source=images&amp;cd=&amp;cad=rja&amp;uact=8&amp;ved=0CAcQjRxqFQoTCPq5z8zR9MgCFYV7Pgodeq4JSg&amp;url=https://www.cgtrader.com/3d-models/architectural-details/construction-engineering/ventilation-system&amp;psig=AFQjCNFRVJKtKRtxAVbvqu5G5YwNLsXb4g&amp;ust=144665324238734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hyperlink" Target="http://www.thingiverse.com/search/prolific/users/page:1?q=teacher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3d.si.edu/article/educators" TargetMode="External"/><Relationship Id="rId5" Type="http://schemas.openxmlformats.org/officeDocument/2006/relationships/hyperlink" Target="https://www.thingiverse.com/" TargetMode="External"/><Relationship Id="rId4" Type="http://schemas.openxmlformats.org/officeDocument/2006/relationships/hyperlink" Target="http://3d.si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_V_67NtKcQ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xstate.edu/rising-stars/joan-heath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23dapp.com/" TargetMode="External"/><Relationship Id="rId13" Type="http://schemas.openxmlformats.org/officeDocument/2006/relationships/hyperlink" Target="http://www.123dapp.com/design" TargetMode="External"/><Relationship Id="rId18" Type="http://schemas.openxmlformats.org/officeDocument/2006/relationships/hyperlink" Target="http://www.shapeways.com/" TargetMode="External"/><Relationship Id="rId3" Type="http://schemas.openxmlformats.org/officeDocument/2006/relationships/hyperlink" Target="http://morphosource.org/" TargetMode="External"/><Relationship Id="rId7" Type="http://schemas.openxmlformats.org/officeDocument/2006/relationships/hyperlink" Target="http://themakelab.wp.txstate.edu/?p=391" TargetMode="External"/><Relationship Id="rId12" Type="http://schemas.openxmlformats.org/officeDocument/2006/relationships/hyperlink" Target="http://www.amazon.com/3D-Modeling-Printing-Tinkercad-Create/dp/0789754908" TargetMode="External"/><Relationship Id="rId17" Type="http://schemas.openxmlformats.org/officeDocument/2006/relationships/hyperlink" Target="http://themakelab.wp.txstate.edu/?p=397" TargetMode="External"/><Relationship Id="rId2" Type="http://schemas.openxmlformats.org/officeDocument/2006/relationships/hyperlink" Target="http://3d.si.edu/" TargetMode="External"/><Relationship Id="rId16" Type="http://schemas.openxmlformats.org/officeDocument/2006/relationships/hyperlink" Target="http://www.123dapp.com/catch" TargetMode="External"/><Relationship Id="rId20" Type="http://schemas.openxmlformats.org/officeDocument/2006/relationships/hyperlink" Target="http://rayuzwyshyn.net/TXU2015/3DPrinter/RayUzwyshyn3DPrinterArticleDec2015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ingiverse.com/" TargetMode="External"/><Relationship Id="rId11" Type="http://schemas.openxmlformats.org/officeDocument/2006/relationships/hyperlink" Target="http://www.amazon.com/Printing-Autodesk-123D-Tinkercad-MakerBot/dp/0071833471" TargetMode="External"/><Relationship Id="rId5" Type="http://schemas.openxmlformats.org/officeDocument/2006/relationships/hyperlink" Target="http://nasa3d.arc.nasa.gov/models" TargetMode="External"/><Relationship Id="rId15" Type="http://schemas.openxmlformats.org/officeDocument/2006/relationships/hyperlink" Target="http://www.123dapp.com/sculpt" TargetMode="External"/><Relationship Id="rId10" Type="http://schemas.openxmlformats.org/officeDocument/2006/relationships/hyperlink" Target="https://www.tinkercad.com/quests/" TargetMode="External"/><Relationship Id="rId19" Type="http://schemas.openxmlformats.org/officeDocument/2006/relationships/hyperlink" Target="https://www.3dhubs.com/" TargetMode="External"/><Relationship Id="rId4" Type="http://schemas.openxmlformats.org/officeDocument/2006/relationships/hyperlink" Target="http://digimorph.org/" TargetMode="External"/><Relationship Id="rId9" Type="http://schemas.openxmlformats.org/officeDocument/2006/relationships/hyperlink" Target="https://tinkercad.com/" TargetMode="External"/><Relationship Id="rId14" Type="http://schemas.openxmlformats.org/officeDocument/2006/relationships/hyperlink" Target="http://www.123dapp.com/mak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ayuzwyshyn.net/" TargetMode="External"/><Relationship Id="rId2" Type="http://schemas.openxmlformats.org/officeDocument/2006/relationships/hyperlink" Target="mailto:R_U15@txstate.ed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8dLUbfyzj4" TargetMode="Externa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txstate.edu/rising-stars/joan-heath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pshPulsEQ" TargetMode="External"/><Relationship Id="rId2" Type="http://schemas.openxmlformats.org/officeDocument/2006/relationships/hyperlink" Target="http://www.dailydot.com/technology/3d-printing-vending-machine-university-of-texa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R_U15@txstate.edu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R_U15@txstate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5AZzOw7FwA?t=4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mgkkc6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6548" y="140615"/>
            <a:ext cx="11445452" cy="19625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3D Printer Infrastructures </a:t>
            </a:r>
            <a:b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 the Digital Humanities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lang="en-US" sz="3500" b="1" dirty="0" smtClean="0">
                <a:solidFill>
                  <a:sysClr val="windowText" lastClr="000000"/>
                </a:solidFill>
                <a:latin typeface="Calibri" panose="020F0502020204030204"/>
              </a:rPr>
              <a:t>(T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How and the Why)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3583" y="5415275"/>
            <a:ext cx="4743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Ray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Uzwyshyn,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Ph.D. MLIS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Director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, Collections and Digital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Services </a:t>
            </a:r>
            <a:b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Texas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State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University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Libraries</a:t>
            </a:r>
            <a:b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</a:br>
            <a:endParaRPr lang="en-US" sz="1600" dirty="0">
              <a:latin typeface="Calibri" panose="020F050202020403020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76" y="2360513"/>
            <a:ext cx="1127504" cy="171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1click3dprint.com/wp-content/uploads/2014/10/bkg_cube_colors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12" y="2424410"/>
            <a:ext cx="2743200" cy="17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97" y="2340365"/>
            <a:ext cx="2316151" cy="19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9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2651" y="1251020"/>
            <a:ext cx="62293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Makerbot</a:t>
            </a:r>
            <a:r>
              <a:rPr lang="en-US" b="1" dirty="0">
                <a:hlinkClick r:id="rId2"/>
              </a:rPr>
              <a:t> Replicator Z18   </a:t>
            </a:r>
            <a:r>
              <a:rPr lang="en-US" dirty="0"/>
              <a:t>	             $ </a:t>
            </a:r>
            <a:r>
              <a:rPr lang="en-US" dirty="0" smtClean="0"/>
              <a:t>5,602.5</a:t>
            </a:r>
            <a:br>
              <a:rPr lang="en-US" dirty="0" smtClean="0"/>
            </a:br>
            <a:r>
              <a:rPr lang="en-US" dirty="0" smtClean="0"/>
              <a:t>Cart                      </a:t>
            </a:r>
            <a:r>
              <a:rPr lang="en-US" dirty="0"/>
              <a:t>	                   964.87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Extruder </a:t>
            </a:r>
            <a:r>
              <a:rPr lang="en-US" dirty="0"/>
              <a:t>(Print Head)    	  	  172.92</a:t>
            </a:r>
            <a:br>
              <a:rPr lang="en-US" dirty="0"/>
            </a:br>
            <a:r>
              <a:rPr lang="en-US" u="sng" dirty="0"/>
              <a:t>2 Year Protection Plan          	                1,224.40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Subtotal:		               	               $7964.73 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2 </a:t>
            </a:r>
            <a:r>
              <a:rPr lang="en-US" dirty="0"/>
              <a:t>Repurposed Computers		     $0.00</a:t>
            </a:r>
          </a:p>
          <a:p>
            <a:pPr algn="r"/>
            <a:r>
              <a:rPr lang="en-US" dirty="0"/>
              <a:t> Next Engine 3D Scanner         	2,795.00</a:t>
            </a:r>
            <a:br>
              <a:rPr lang="en-US" dirty="0"/>
            </a:br>
            <a:r>
              <a:rPr lang="en-US" dirty="0"/>
              <a:t>3D Scanner 3 Year Extended Warranty      295.00</a:t>
            </a:r>
            <a:br>
              <a:rPr lang="en-US" dirty="0"/>
            </a:br>
            <a:r>
              <a:rPr lang="en-US" dirty="0">
                <a:hlinkClick r:id="rId3"/>
              </a:rPr>
              <a:t>Next Engine </a:t>
            </a:r>
            <a:r>
              <a:rPr lang="en-US" dirty="0" err="1">
                <a:hlinkClick r:id="rId3"/>
              </a:rPr>
              <a:t>MultiDrive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	                     895.00</a:t>
            </a:r>
            <a:br>
              <a:rPr lang="en-US" dirty="0"/>
            </a:br>
            <a:r>
              <a:rPr lang="en-US" dirty="0"/>
              <a:t>HD Pro Scanner Software		    995.00</a:t>
            </a:r>
            <a:br>
              <a:rPr lang="en-US" dirty="0"/>
            </a:br>
            <a:r>
              <a:rPr lang="en-US" dirty="0"/>
              <a:t>20 Spools of Filament	                      267.12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Sketchup</a:t>
            </a:r>
            <a:r>
              <a:rPr lang="en-US" dirty="0"/>
              <a:t> Pro – 2015 (Commercial)	    590.00</a:t>
            </a:r>
          </a:p>
          <a:p>
            <a:pPr algn="r"/>
            <a:r>
              <a:rPr lang="en-US" dirty="0"/>
              <a:t> 1 Rhino 3D License	   	    799.00</a:t>
            </a:r>
            <a:br>
              <a:rPr lang="en-US" dirty="0"/>
            </a:br>
            <a:r>
              <a:rPr lang="en-US" u="sng" dirty="0"/>
              <a:t>LC 1200 Line Conditioner		    125.00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Subtotal:			                 $6771.12</a:t>
            </a:r>
          </a:p>
          <a:p>
            <a:r>
              <a:rPr lang="en-US" dirty="0"/>
              <a:t>	</a:t>
            </a:r>
          </a:p>
          <a:p>
            <a:r>
              <a:rPr lang="en-US" sz="2000" b="1" dirty="0"/>
              <a:t>          </a:t>
            </a:r>
            <a:r>
              <a:rPr lang="en-US" sz="2000" b="1" dirty="0" smtClean="0"/>
              <a:t>                 Grand </a:t>
            </a:r>
            <a:r>
              <a:rPr lang="en-US" sz="2000" b="1" dirty="0"/>
              <a:t>Total (Est</a:t>
            </a:r>
            <a:r>
              <a:rPr lang="en-US" sz="2000" b="1" dirty="0" smtClean="0"/>
              <a:t>):</a:t>
            </a:r>
            <a:r>
              <a:rPr lang="en-US" sz="2000" b="1" dirty="0"/>
              <a:t> </a:t>
            </a:r>
            <a:r>
              <a:rPr lang="en-US" sz="2000" b="1" dirty="0" smtClean="0"/>
              <a:t>                        </a:t>
            </a:r>
            <a:r>
              <a:rPr lang="en-US" sz="2000" b="1" dirty="0"/>
              <a:t>$14,725.85</a:t>
            </a:r>
            <a:r>
              <a:rPr lang="en-US" sz="2400" b="1" dirty="0"/>
              <a:t>	</a:t>
            </a:r>
            <a:r>
              <a:rPr lang="en-US" dirty="0"/>
              <a:t>			</a:t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107" y="1129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Subgroup Recommendation for 3D Printer  Setup</a:t>
            </a:r>
            <a:br>
              <a:rPr lang="en-US" sz="40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>May 2015</a:t>
            </a:r>
            <a:endParaRPr lang="en-US" sz="18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30" y="4432928"/>
            <a:ext cx="2249981" cy="21643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50" y="1270331"/>
            <a:ext cx="2445275" cy="30399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398" y="1315984"/>
            <a:ext cx="3926772" cy="18934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958" y="4305269"/>
            <a:ext cx="1754685" cy="22917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5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0525" y="436564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b="1" dirty="0" smtClean="0">
                <a:latin typeface="+mn-lt"/>
              </a:rPr>
              <a:t>Agile </a:t>
            </a:r>
            <a:r>
              <a:rPr lang="en-US" sz="9000" b="1" dirty="0" smtClean="0">
                <a:latin typeface="+mn-lt"/>
              </a:rPr>
              <a:t>Development Cycles</a:t>
            </a:r>
            <a:br>
              <a:rPr lang="en-US" sz="9000" b="1" dirty="0" smtClean="0">
                <a:latin typeface="+mn-lt"/>
              </a:rPr>
            </a:br>
            <a:r>
              <a:rPr lang="en-US" sz="6000" b="1" dirty="0"/>
              <a:t/>
            </a:r>
            <a:br>
              <a:rPr lang="en-US" sz="6000" b="1" dirty="0"/>
            </a:br>
            <a:endParaRPr lang="en-US" sz="5867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3430" y="1939248"/>
            <a:ext cx="635692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1)Purchase &amp; Set-up </a:t>
            </a:r>
            <a:br>
              <a:rPr lang="en-US" b="1" dirty="0" smtClean="0"/>
            </a:br>
            <a:r>
              <a:rPr lang="en-US" sz="2800" dirty="0" smtClean="0"/>
              <a:t>Printer/Equipment/Supplies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200" b="1" dirty="0" smtClean="0"/>
              <a:t>June-August </a:t>
            </a:r>
            <a:r>
              <a:rPr lang="en-US" sz="2200" b="1" dirty="0"/>
              <a:t>2015 (3 Months) </a:t>
            </a:r>
            <a:br>
              <a:rPr lang="en-US" sz="2200" b="1" dirty="0"/>
            </a:br>
            <a:endParaRPr lang="en-US" sz="2200" dirty="0"/>
          </a:p>
          <a:p>
            <a:r>
              <a:rPr lang="en-US" b="1" dirty="0" smtClean="0"/>
              <a:t>2) Staff Training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600" dirty="0" smtClean="0"/>
              <a:t>Soft </a:t>
            </a:r>
            <a:r>
              <a:rPr lang="en-US" sz="2600" dirty="0"/>
              <a:t>Launch </a:t>
            </a:r>
            <a:r>
              <a:rPr lang="en-US" sz="2600" dirty="0" smtClean="0"/>
              <a:t>of New </a:t>
            </a:r>
            <a:r>
              <a:rPr lang="en-US" sz="2600" dirty="0"/>
              <a:t>3D Printing </a:t>
            </a:r>
            <a:r>
              <a:rPr lang="en-US" sz="2600" dirty="0" smtClean="0"/>
              <a:t>Service, </a:t>
            </a:r>
            <a:br>
              <a:rPr lang="en-US" sz="2600" dirty="0" smtClean="0"/>
            </a:br>
            <a:r>
              <a:rPr lang="en-US" sz="2600" dirty="0" smtClean="0"/>
              <a:t>1 Staff member, 2 Students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200" b="1" dirty="0" smtClean="0"/>
              <a:t>Sept. – Dec. </a:t>
            </a:r>
            <a:r>
              <a:rPr lang="en-US" sz="2200" b="1" dirty="0"/>
              <a:t>2015 (4 months</a:t>
            </a:r>
            <a:r>
              <a:rPr lang="en-US" sz="2200" dirty="0"/>
              <a:t>) 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  <a:p>
            <a:r>
              <a:rPr lang="en-US" b="1" dirty="0" smtClean="0"/>
              <a:t>3) Official Launch &amp; Marketing </a:t>
            </a:r>
            <a:br>
              <a:rPr lang="en-US" b="1" dirty="0" smtClean="0"/>
            </a:br>
            <a:r>
              <a:rPr lang="en-US" sz="2000" b="1" dirty="0" smtClean="0"/>
              <a:t>January - May </a:t>
            </a:r>
            <a:r>
              <a:rPr lang="en-US" sz="2000" b="1" dirty="0"/>
              <a:t>2016 </a:t>
            </a:r>
            <a:r>
              <a:rPr lang="en-US" sz="2000" b="1" dirty="0" smtClean="0"/>
              <a:t> (4 months)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400" dirty="0"/>
          </a:p>
          <a:p>
            <a:endParaRPr lang="en-US" sz="4267" dirty="0"/>
          </a:p>
        </p:txBody>
      </p:sp>
      <p:pic>
        <p:nvPicPr>
          <p:cNvPr id="1026" name="Picture 2" descr="http://userpathways.com/2007/08/fla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1172"/>
            <a:ext cx="602518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Initial Lab Set-up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648619"/>
            <a:ext cx="3149600" cy="2362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23" y="1510808"/>
            <a:ext cx="3303477" cy="2477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03" y="4124902"/>
            <a:ext cx="3076935" cy="2307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248202"/>
            <a:ext cx="29464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957" y="180191"/>
            <a:ext cx="10515600" cy="1325563"/>
          </a:xfrm>
        </p:spPr>
        <p:txBody>
          <a:bodyPr/>
          <a:lstStyle/>
          <a:p>
            <a:r>
              <a:rPr lang="en-US" b="1" dirty="0" err="1" smtClean="0"/>
              <a:t>Alkek</a:t>
            </a:r>
            <a:r>
              <a:rPr lang="en-US" b="1" dirty="0" smtClean="0"/>
              <a:t> 3D Printing Service Page/FAQ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83" y="1206107"/>
            <a:ext cx="4991100" cy="5651893"/>
          </a:xfrm>
        </p:spPr>
      </p:pic>
      <p:sp>
        <p:nvSpPr>
          <p:cNvPr id="7" name="Rectangle 6"/>
          <p:cNvSpPr/>
          <p:nvPr/>
        </p:nvSpPr>
        <p:spPr>
          <a:xfrm>
            <a:off x="8525645" y="6214633"/>
            <a:ext cx="3580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http://tinyurl.com/zx6sqon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00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0900" y="0"/>
            <a:ext cx="7772400" cy="1470025"/>
          </a:xfrm>
        </p:spPr>
        <p:txBody>
          <a:bodyPr/>
          <a:lstStyle/>
          <a:p>
            <a:r>
              <a:rPr lang="en-US" b="1" dirty="0" smtClean="0"/>
              <a:t>3D Model Software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1691699"/>
            <a:ext cx="3429000" cy="4267200"/>
          </a:xfrm>
        </p:spPr>
        <p:txBody>
          <a:bodyPr>
            <a:normAutofit/>
          </a:bodyPr>
          <a:lstStyle/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Rhino </a:t>
            </a:r>
            <a:r>
              <a:rPr lang="en-US" dirty="0" smtClean="0">
                <a:solidFill>
                  <a:schemeClr val="tx1"/>
                </a:solidFill>
              </a:rPr>
              <a:t>(2)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Sketchup</a:t>
            </a:r>
            <a:r>
              <a:rPr lang="en-US" b="1" dirty="0" smtClean="0">
                <a:solidFill>
                  <a:schemeClr val="tx1"/>
                </a:solidFill>
              </a:rPr>
              <a:t> 3d </a:t>
            </a:r>
            <a:r>
              <a:rPr lang="en-US" dirty="0" smtClean="0">
                <a:solidFill>
                  <a:schemeClr val="tx1"/>
                </a:solidFill>
              </a:rPr>
              <a:t>(2)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600" dirty="0"/>
              <a:t>(Free &amp; Conversion)</a:t>
            </a:r>
          </a:p>
          <a:p>
            <a:pPr marL="457189" indent="-457189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Autodesk123D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900" dirty="0" smtClean="0"/>
              <a:t>(Free </a:t>
            </a:r>
            <a:r>
              <a:rPr lang="en-US" sz="1900" dirty="0"/>
              <a:t>3D Toolset/</a:t>
            </a:r>
            <a:br>
              <a:rPr lang="en-US" sz="1900" dirty="0"/>
            </a:br>
            <a:r>
              <a:rPr lang="en-US" sz="1900" dirty="0"/>
              <a:t>Scanning Software</a:t>
            </a:r>
            <a:r>
              <a:rPr lang="en-US" sz="1900" dirty="0" smtClean="0"/>
              <a:t>)</a:t>
            </a:r>
            <a:br>
              <a:rPr lang="en-US" sz="1900" dirty="0" smtClean="0"/>
            </a:br>
            <a:r>
              <a:rPr lang="en-US" sz="1900" dirty="0"/>
              <a:t/>
            </a:r>
            <a:br>
              <a:rPr lang="en-US" sz="1900" dirty="0"/>
            </a:br>
            <a:endParaRPr lang="en-US" sz="1900" dirty="0"/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Other Services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dirty="0"/>
              <a:t>Shapeways.com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74" y="1907457"/>
            <a:ext cx="713936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746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3D Printing Remote Service Form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29" y="1193800"/>
            <a:ext cx="5265672" cy="5664200"/>
          </a:xfrm>
        </p:spPr>
      </p:pic>
      <p:sp>
        <p:nvSpPr>
          <p:cNvPr id="5" name="TextBox 4"/>
          <p:cNvSpPr txBox="1"/>
          <p:nvPr/>
        </p:nvSpPr>
        <p:spPr>
          <a:xfrm>
            <a:off x="9197300" y="6454716"/>
            <a:ext cx="282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http://tinyurl.com/gwk3cjn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Room Space/Product Dimensions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08200"/>
            <a:ext cx="6298058" cy="4525963"/>
          </a:xfrm>
        </p:spPr>
        <p:txBody>
          <a:bodyPr/>
          <a:lstStyle/>
          <a:p>
            <a:r>
              <a:rPr lang="en-US" sz="2667" dirty="0"/>
              <a:t>Printer </a:t>
            </a:r>
            <a:r>
              <a:rPr lang="en-US" sz="2667" dirty="0" smtClean="0"/>
              <a:t>Dimensions</a:t>
            </a:r>
            <a:br>
              <a:rPr lang="en-US" sz="2667" dirty="0" smtClean="0"/>
            </a:br>
            <a:r>
              <a:rPr lang="en-US" sz="2667" dirty="0" smtClean="0"/>
              <a:t>  49.3 </a:t>
            </a:r>
            <a:r>
              <a:rPr lang="en-US" sz="2667" dirty="0"/>
              <a:t>L x 56.5 W x 86.1 H </a:t>
            </a:r>
            <a:br>
              <a:rPr lang="en-US" sz="2667" dirty="0"/>
            </a:br>
            <a:r>
              <a:rPr lang="en-US" sz="2667" dirty="0"/>
              <a:t>[19.4 W x 22.2 D x 33.9 H IN] </a:t>
            </a:r>
          </a:p>
          <a:p>
            <a:r>
              <a:rPr lang="en-US" sz="2667" dirty="0"/>
              <a:t>2 Tables – 6 </a:t>
            </a:r>
            <a:r>
              <a:rPr lang="en-US" sz="2667" dirty="0" err="1"/>
              <a:t>ft</a:t>
            </a:r>
            <a:r>
              <a:rPr lang="en-US" sz="2667" dirty="0"/>
              <a:t> x 3 ft. Computer Tables</a:t>
            </a:r>
          </a:p>
          <a:p>
            <a:r>
              <a:rPr lang="en-US" sz="2667" dirty="0"/>
              <a:t>2 Small Tables – 4ft x 3ft. Separate Scanning Table</a:t>
            </a:r>
          </a:p>
          <a:p>
            <a:r>
              <a:rPr lang="en-US" sz="2667" dirty="0"/>
              <a:t>Extra Computers</a:t>
            </a:r>
          </a:p>
          <a:p>
            <a:r>
              <a:rPr lang="en-US" sz="2667" dirty="0"/>
              <a:t>Ventilation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205" y="2108200"/>
            <a:ext cx="4618442" cy="34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553" y="453098"/>
            <a:ext cx="7743397" cy="1325563"/>
          </a:xfrm>
        </p:spPr>
        <p:txBody>
          <a:bodyPr/>
          <a:lstStyle/>
          <a:p>
            <a:pPr algn="ctr"/>
            <a:r>
              <a:rPr lang="en-US" b="1" dirty="0" smtClean="0"/>
              <a:t>Ventilation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>
                <a:latin typeface="+mn-lt"/>
              </a:rPr>
              <a:t>ABS vs. PLA Filament</a:t>
            </a:r>
            <a:endParaRPr lang="en-US" sz="3200" b="1" dirty="0">
              <a:latin typeface="+mn-lt"/>
            </a:endParaRPr>
          </a:p>
        </p:txBody>
      </p:sp>
      <p:pic>
        <p:nvPicPr>
          <p:cNvPr id="1028" name="Picture 4" descr="https://img-new.cgtrader.com/items/10724/large_ventilation_system_3d_model_87d45774-949a-425a-a158-b02b99019f7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041484"/>
            <a:ext cx="4502992" cy="33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041485"/>
            <a:ext cx="4830113" cy="3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08392"/>
            <a:ext cx="6209872" cy="1325563"/>
          </a:xfrm>
        </p:spPr>
        <p:txBody>
          <a:bodyPr/>
          <a:lstStyle/>
          <a:p>
            <a:r>
              <a:rPr lang="en-US" b="1" dirty="0" smtClean="0"/>
              <a:t>Safety Considerations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733801"/>
            <a:ext cx="10201781" cy="4221163"/>
          </a:xfrm>
        </p:spPr>
        <p:txBody>
          <a:bodyPr>
            <a:normAutofit/>
          </a:bodyPr>
          <a:lstStyle/>
          <a:p>
            <a:r>
              <a:rPr lang="en-US" sz="3200" b="1" dirty="0"/>
              <a:t>ABS </a:t>
            </a:r>
            <a:r>
              <a:rPr lang="en-US" sz="3200" dirty="0"/>
              <a:t>– Acrylonitrile Butadiene </a:t>
            </a:r>
            <a:r>
              <a:rPr lang="en-US" sz="3200" dirty="0" smtClean="0"/>
              <a:t>Styrene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Hot Plastic (Oil/Petroleum Based)</a:t>
            </a:r>
          </a:p>
          <a:p>
            <a:r>
              <a:rPr lang="en-US" sz="3200" b="1" dirty="0"/>
              <a:t>PLA</a:t>
            </a:r>
            <a:r>
              <a:rPr lang="en-US" sz="3200" dirty="0"/>
              <a:t>,  Poly Lactic Acid</a:t>
            </a:r>
            <a:br>
              <a:rPr lang="en-US" sz="3200" dirty="0"/>
            </a:br>
            <a:r>
              <a:rPr lang="en-US" sz="3200" dirty="0"/>
              <a:t>Biodegradable, </a:t>
            </a:r>
            <a:r>
              <a:rPr lang="en-US" sz="3200" b="1" dirty="0" smtClean="0"/>
              <a:t>Plant-Based</a:t>
            </a:r>
            <a:r>
              <a:rPr lang="en-US" sz="3200" dirty="0"/>
              <a:t>, corn, potato, sugar-beet derived, eco-friendly, Sugar smell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26" name="Picture 2" descr="http://www.3dprinterprices.net/wp-content/uploads/2013/03/abs_vs_pl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33955"/>
            <a:ext cx="487680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9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724" y="268023"/>
            <a:ext cx="5131085" cy="132556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4000" b="1" dirty="0" smtClean="0">
                <a:latin typeface="+mn-lt"/>
              </a:rPr>
              <a:t>3D Resources for the Humanities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593586"/>
            <a:ext cx="4008439" cy="40452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96" y="1593586"/>
            <a:ext cx="3955626" cy="3714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840" y="5724883"/>
            <a:ext cx="181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://3d.si.edu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75878" y="545592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https://www.thingiverse.com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77920" y="5866786"/>
            <a:ext cx="347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 History, Archeology,  Classics,</a:t>
            </a:r>
            <a:br>
              <a:rPr lang="en-US" dirty="0" smtClean="0"/>
            </a:br>
            <a:r>
              <a:rPr lang="en-US" dirty="0" smtClean="0"/>
              <a:t>Theatre Design, History, Music etc.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5840" y="6189951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Educator video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9520" y="5867122"/>
            <a:ext cx="243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7"/>
              </a:rPr>
              <a:t>Thingversity</a:t>
            </a:r>
            <a:r>
              <a:rPr lang="en-US" dirty="0" smtClean="0">
                <a:hlinkClick r:id="rId7"/>
              </a:rPr>
              <a:t> (Educators)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7588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October 2014 Prototype 3D Printing Lab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dirty="0"/>
              <a:t>Texas State University </a:t>
            </a:r>
            <a:r>
              <a:rPr lang="en-US" dirty="0" smtClean="0"/>
              <a:t>Library Learning </a:t>
            </a:r>
            <a:r>
              <a:rPr lang="en-US" dirty="0"/>
              <a:t>Commons Proposed</a:t>
            </a:r>
          </a:p>
        </p:txBody>
      </p:sp>
      <p:sp>
        <p:nvSpPr>
          <p:cNvPr id="4" name="Content Placeholder 4"/>
          <p:cNvSpPr>
            <a:spLocks noGrp="1"/>
          </p:cNvSpPr>
          <p:nvPr/>
        </p:nvSpPr>
        <p:spPr bwMode="auto">
          <a:xfrm>
            <a:off x="1981200" y="1694956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http://www.txstate.edu/imagehandler/scaler/www.fss.txstate.edu/planning/fac_pln/construction/alkek/contentParagraph/0/subPar/0/image/alkek1.JPG?mode=fit&amp;width=900&amp;height=550&amp;nogro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69" y="2434378"/>
            <a:ext cx="4137283" cy="31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1913805"/>
            <a:ext cx="2747962" cy="225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90" y="4272562"/>
            <a:ext cx="2152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Next Steps </a:t>
            </a:r>
            <a:br>
              <a:rPr lang="en-US" sz="5400" b="1" dirty="0" smtClean="0"/>
            </a:br>
            <a:r>
              <a:rPr lang="en-US" sz="2000" b="1" dirty="0" smtClean="0"/>
              <a:t>(</a:t>
            </a:r>
            <a:r>
              <a:rPr lang="en-US" sz="2000" b="1" dirty="0" smtClean="0">
                <a:latin typeface="+mn-lt"/>
              </a:rPr>
              <a:t>Assessment &amp; Evaluation, 3D Printer Lab Expansion)</a:t>
            </a:r>
            <a:endParaRPr lang="en-US" sz="2000" b="1" dirty="0">
              <a:latin typeface="+mn-lt"/>
            </a:endParaRPr>
          </a:p>
        </p:txBody>
      </p:sp>
      <p:pic>
        <p:nvPicPr>
          <p:cNvPr id="1026" name="Picture 2" descr="C:\Users\R_U15\Desktop\3DPrinterL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26" y="1959574"/>
            <a:ext cx="5905235" cy="39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6445" y="6159793"/>
            <a:ext cx="2645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3"/>
              </a:rPr>
              <a:t>3D Printer Lab Possibility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4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725" y="286937"/>
            <a:ext cx="6288950" cy="1143000"/>
          </a:xfrm>
        </p:spPr>
        <p:txBody>
          <a:bodyPr>
            <a:normAutofit/>
          </a:bodyPr>
          <a:lstStyle/>
          <a:p>
            <a:r>
              <a:rPr lang="en-US" sz="4267" b="1" dirty="0"/>
              <a:t>Future Trajectories (Scaling)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1549400" y="1635677"/>
            <a:ext cx="4114800" cy="4800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19000" y="1327185"/>
            <a:ext cx="388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hlinkClick r:id="rId2"/>
              </a:rPr>
              <a:t>Learning Commons </a:t>
            </a: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b="1" dirty="0"/>
              <a:t>M + </a:t>
            </a:r>
            <a:r>
              <a:rPr lang="en-US" b="1" dirty="0" smtClean="0"/>
              <a:t>+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(Multi-Tiered, Many Labs, Visualization, Multimedia, 3D Printing, Makerspace, Traditional etc.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Makerspace </a:t>
            </a:r>
            <a:r>
              <a:rPr lang="en-US" b="1" dirty="0" smtClean="0"/>
              <a:t>1M – 3M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(Physical/Digital Computing Space), CNC </a:t>
            </a:r>
            <a:r>
              <a:rPr lang="en-US" dirty="0" err="1"/>
              <a:t>Lasercutter</a:t>
            </a:r>
            <a:r>
              <a:rPr lang="en-US" dirty="0"/>
              <a:t>, digital embroidery, 3D Printing, Arduino etc.</a:t>
            </a:r>
          </a:p>
          <a:p>
            <a:endParaRPr lang="en-US" dirty="0"/>
          </a:p>
          <a:p>
            <a:r>
              <a:rPr lang="en-US" b="1" dirty="0"/>
              <a:t>3D Printing Lab, 100-500 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Multiple and Varying Capability, 3D Printing Space, Scanners, Lab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3D Printer Prototype, </a:t>
            </a:r>
            <a:r>
              <a:rPr lang="en-US" b="1" dirty="0" smtClean="0"/>
              <a:t>15-50K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3D Printer, 3D Scanner, Software, HR</a:t>
            </a:r>
          </a:p>
          <a:p>
            <a:r>
              <a:rPr lang="en-US" dirty="0"/>
              <a:t>Infrastructure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606800" y="1607373"/>
            <a:ext cx="0" cy="47244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06800" y="1635676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06800" y="3131373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06800" y="4198173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06800" y="5341173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6200000">
            <a:off x="2578100" y="3431561"/>
            <a:ext cx="914400" cy="3183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290" y="872268"/>
            <a:ext cx="2782109" cy="16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sz="3733" b="1" dirty="0"/>
              <a:t>Further Resources</a:t>
            </a:r>
            <a:br>
              <a:rPr lang="en-US" sz="3733" b="1" dirty="0"/>
            </a:br>
            <a:r>
              <a:rPr lang="en-US" sz="1333" dirty="0"/>
              <a:t>(Special Thanks to Dr. Shaunna Smith, Texas </a:t>
            </a:r>
            <a:r>
              <a:rPr lang="en-US" sz="1333" dirty="0" smtClean="0"/>
              <a:t>State University </a:t>
            </a:r>
            <a:r>
              <a:rPr lang="en-US" sz="1333" dirty="0"/>
              <a:t>for this list)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3607" y="176625"/>
            <a:ext cx="785785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600" b="1" dirty="0"/>
              <a:t>Access 3D Models</a:t>
            </a:r>
            <a:endParaRPr lang="en-US" sz="1600" dirty="0"/>
          </a:p>
          <a:p>
            <a:pPr fontAlgn="base"/>
            <a:r>
              <a:rPr lang="en-US" sz="1400" u="sng" dirty="0">
                <a:hlinkClick r:id="rId2"/>
              </a:rPr>
              <a:t>Smithsonian X 3D</a:t>
            </a:r>
            <a:r>
              <a:rPr lang="en-US" sz="1400" dirty="0"/>
              <a:t> (3D scans of historical artifacts)</a:t>
            </a:r>
          </a:p>
          <a:p>
            <a:pPr fontAlgn="base"/>
            <a:r>
              <a:rPr lang="en-US" sz="1400" u="sng" dirty="0" err="1">
                <a:hlinkClick r:id="rId3"/>
              </a:rPr>
              <a:t>Morphosource</a:t>
            </a:r>
            <a:r>
              <a:rPr lang="en-US" sz="1400" dirty="0"/>
              <a:t> (3D scans of skeletal remains)</a:t>
            </a:r>
          </a:p>
          <a:p>
            <a:pPr fontAlgn="base"/>
            <a:r>
              <a:rPr lang="en-US" sz="1400" u="sng" dirty="0" err="1">
                <a:hlinkClick r:id="rId4"/>
              </a:rPr>
              <a:t>Digimorph</a:t>
            </a:r>
            <a:r>
              <a:rPr lang="en-US" sz="1400" dirty="0"/>
              <a:t> (3D scans of skeletal remains)</a:t>
            </a:r>
          </a:p>
          <a:p>
            <a:pPr fontAlgn="base"/>
            <a:r>
              <a:rPr lang="en-US" sz="1400" u="sng" dirty="0">
                <a:hlinkClick r:id="rId5"/>
              </a:rPr>
              <a:t>NASA 3D Models</a:t>
            </a:r>
            <a:r>
              <a:rPr lang="en-US" sz="1400" dirty="0"/>
              <a:t> (3D scans of topography and aerospace equipment)</a:t>
            </a:r>
          </a:p>
          <a:p>
            <a:pPr fontAlgn="base"/>
            <a:r>
              <a:rPr lang="en-US" sz="1400" u="sng" dirty="0" err="1">
                <a:hlinkClick r:id="rId6"/>
              </a:rPr>
              <a:t>Thingiverse</a:t>
            </a:r>
            <a:r>
              <a:rPr lang="en-US" sz="1400" dirty="0"/>
              <a:t> (downloadable 3D model files and open community sharing)</a:t>
            </a:r>
          </a:p>
          <a:p>
            <a:pPr fontAlgn="base"/>
            <a:r>
              <a:rPr lang="en-US" sz="1400" dirty="0"/>
              <a:t>Learn more about ways to connect existing 3D models to teaching and learning </a:t>
            </a:r>
            <a:r>
              <a:rPr lang="en-US" sz="1400" u="sng" dirty="0">
                <a:hlinkClick r:id="rId7"/>
              </a:rPr>
              <a:t>here</a:t>
            </a:r>
            <a:r>
              <a:rPr lang="en-US" sz="1400" dirty="0"/>
              <a:t>.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600" b="1" dirty="0"/>
              <a:t>Create Your Own 3D Models</a:t>
            </a:r>
            <a:endParaRPr lang="en-US" sz="1600" dirty="0"/>
          </a:p>
          <a:p>
            <a:pPr fontAlgn="base"/>
            <a:r>
              <a:rPr lang="en-US" sz="1400" u="sng" dirty="0">
                <a:hlinkClick r:id="rId8"/>
              </a:rPr>
              <a:t>Autodesk 123d Website</a:t>
            </a:r>
            <a:r>
              <a:rPr lang="en-US" sz="1400" dirty="0"/>
              <a:t> (free, must set up account)</a:t>
            </a:r>
          </a:p>
          <a:p>
            <a:pPr fontAlgn="base"/>
            <a:r>
              <a:rPr lang="en-US" sz="1400" u="sng" dirty="0" err="1">
                <a:hlinkClick r:id="rId9"/>
              </a:rPr>
              <a:t>TinkerCAD</a:t>
            </a:r>
            <a:r>
              <a:rPr lang="en-US" sz="1400" u="sng" dirty="0">
                <a:hlinkClick r:id="rId9"/>
              </a:rPr>
              <a:t> App</a:t>
            </a:r>
            <a:r>
              <a:rPr lang="en-US" sz="1400" dirty="0"/>
              <a:t> (free, web-based app to create 3D models)</a:t>
            </a:r>
          </a:p>
          <a:p>
            <a:pPr lvl="1" fontAlgn="base"/>
            <a:r>
              <a:rPr lang="en-US" sz="1400" u="sng" dirty="0" err="1">
                <a:hlinkClick r:id="rId10"/>
              </a:rPr>
              <a:t>Tinkercad</a:t>
            </a:r>
            <a:r>
              <a:rPr lang="en-US" sz="1400" u="sng" dirty="0">
                <a:hlinkClick r:id="rId10"/>
              </a:rPr>
              <a:t> “quest” lessons and video tutorials</a:t>
            </a:r>
            <a:endParaRPr lang="en-US" sz="1400" dirty="0"/>
          </a:p>
          <a:p>
            <a:pPr lvl="1" fontAlgn="base"/>
            <a:r>
              <a:rPr lang="en-US" sz="1400" u="sng" dirty="0">
                <a:hlinkClick r:id="rId11"/>
              </a:rPr>
              <a:t>"3D Printing with Autodesk 123D, </a:t>
            </a:r>
            <a:r>
              <a:rPr lang="en-US" sz="1400" u="sng" dirty="0" err="1">
                <a:hlinkClick r:id="rId11"/>
              </a:rPr>
              <a:t>TinkerCAD</a:t>
            </a:r>
            <a:r>
              <a:rPr lang="en-US" sz="1400" u="sng" dirty="0">
                <a:hlinkClick r:id="rId11"/>
              </a:rPr>
              <a:t>, and </a:t>
            </a:r>
            <a:r>
              <a:rPr lang="en-US" sz="1400" u="sng" dirty="0" err="1">
                <a:hlinkClick r:id="rId11"/>
              </a:rPr>
              <a:t>Makerbot</a:t>
            </a:r>
            <a:r>
              <a:rPr lang="en-US" sz="1400" u="sng" dirty="0">
                <a:hlinkClick r:id="rId11"/>
              </a:rPr>
              <a:t>" by Lydia Sloan Cline"</a:t>
            </a:r>
            <a:endParaRPr lang="en-US" sz="1400" dirty="0"/>
          </a:p>
          <a:p>
            <a:pPr lvl="1" fontAlgn="base"/>
            <a:r>
              <a:rPr lang="en-US" sz="1400" u="sng" dirty="0">
                <a:hlinkClick r:id="rId12"/>
              </a:rPr>
              <a:t>“3D Modeling/Printing with </a:t>
            </a:r>
            <a:r>
              <a:rPr lang="en-US" sz="1400" u="sng" dirty="0" err="1">
                <a:hlinkClick r:id="rId12"/>
              </a:rPr>
              <a:t>Tinkercad</a:t>
            </a:r>
            <a:r>
              <a:rPr lang="en-US" sz="1400" u="sng" dirty="0">
                <a:hlinkClick r:id="rId12"/>
              </a:rPr>
              <a:t>: Create/Print3D Models. James Floyd Kelly”</a:t>
            </a:r>
            <a:endParaRPr lang="en-US" sz="1400" dirty="0"/>
          </a:p>
          <a:p>
            <a:pPr fontAlgn="base"/>
            <a:r>
              <a:rPr lang="en-US" sz="1400" u="sng" dirty="0">
                <a:hlinkClick r:id="rId13"/>
              </a:rPr>
              <a:t>Autodesk 123d Design</a:t>
            </a:r>
            <a:r>
              <a:rPr lang="en-US" sz="1400" dirty="0"/>
              <a:t> (free, downloadable software to create 3D models)</a:t>
            </a:r>
          </a:p>
          <a:p>
            <a:pPr fontAlgn="base"/>
            <a:r>
              <a:rPr lang="en-US" sz="1400" u="sng" dirty="0">
                <a:hlinkClick r:id="rId14"/>
              </a:rPr>
              <a:t>Autodesk 123d Make</a:t>
            </a:r>
            <a:r>
              <a:rPr lang="en-US" sz="1400" dirty="0"/>
              <a:t> (free, slice 3D models into 2D puzzle pieces)</a:t>
            </a:r>
          </a:p>
          <a:p>
            <a:pPr fontAlgn="base"/>
            <a:r>
              <a:rPr lang="en-US" sz="1400" u="sng" dirty="0">
                <a:hlinkClick r:id="rId15"/>
              </a:rPr>
              <a:t>Autodesk 123d Sculpt</a:t>
            </a:r>
            <a:r>
              <a:rPr lang="en-US" sz="1400" dirty="0"/>
              <a:t> (free, manipulate digital clay on an iPad)</a:t>
            </a:r>
          </a:p>
          <a:p>
            <a:pPr fontAlgn="base"/>
            <a:r>
              <a:rPr lang="en-US" sz="1400" u="sng" dirty="0">
                <a:hlinkClick r:id="rId16"/>
              </a:rPr>
              <a:t>Autodesk 123d Catch</a:t>
            </a:r>
            <a:r>
              <a:rPr lang="en-US" sz="1400" dirty="0"/>
              <a:t> (free, upload photos of objects to create 3D models)</a:t>
            </a:r>
          </a:p>
          <a:p>
            <a:pPr lvl="1" fontAlgn="base"/>
            <a:r>
              <a:rPr lang="en-US" sz="1400" dirty="0"/>
              <a:t>Learn more about scanning your own 3D models </a:t>
            </a:r>
            <a:r>
              <a:rPr lang="en-US" sz="1400" u="sng" dirty="0">
                <a:hlinkClick r:id="rId17"/>
              </a:rPr>
              <a:t>here</a:t>
            </a:r>
            <a:r>
              <a:rPr lang="en-US" sz="1400" dirty="0"/>
              <a:t>.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600" b="1" dirty="0"/>
              <a:t>Order a 3D Print from an Online Service or go to a Makerspace</a:t>
            </a:r>
            <a:endParaRPr lang="en-US" sz="1600" dirty="0"/>
          </a:p>
          <a:p>
            <a:pPr fontAlgn="base"/>
            <a:r>
              <a:rPr lang="en-US" sz="1400" u="sng" dirty="0" err="1">
                <a:hlinkClick r:id="rId18"/>
              </a:rPr>
              <a:t>Shapeways</a:t>
            </a:r>
            <a:r>
              <a:rPr lang="en-US" sz="1400" dirty="0"/>
              <a:t> (online service, upload file and they mail print to you, lots of materials choices)</a:t>
            </a:r>
          </a:p>
          <a:p>
            <a:pPr fontAlgn="base"/>
            <a:r>
              <a:rPr lang="en-US" sz="1400" u="sng" dirty="0">
                <a:hlinkClick r:id="rId19"/>
              </a:rPr>
              <a:t>3D Hubs</a:t>
            </a:r>
            <a:r>
              <a:rPr lang="en-US" sz="1400" dirty="0"/>
              <a:t> (online network of 3D printers in your community, upload file and pick it up at store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endParaRPr lang="en-US" sz="1400" dirty="0"/>
          </a:p>
          <a:p>
            <a:r>
              <a:rPr lang="en-US" sz="1600" b="1" dirty="0" smtClean="0"/>
              <a:t>Article</a:t>
            </a:r>
            <a:br>
              <a:rPr lang="en-US" sz="1600" b="1" dirty="0" smtClean="0"/>
            </a:br>
            <a:r>
              <a:rPr lang="en-US" sz="1400" dirty="0" smtClean="0"/>
              <a:t>Uzwyshyn, R. “</a:t>
            </a:r>
            <a:r>
              <a:rPr lang="en-US" sz="1400" dirty="0" smtClean="0">
                <a:hlinkClick r:id="rId20"/>
              </a:rPr>
              <a:t>One Size Does Not Fit All: Pragmatic Reflections on 3D Printers for Academic Learning Environments</a:t>
            </a:r>
            <a:r>
              <a:rPr lang="en-US" sz="1400" dirty="0" smtClean="0"/>
              <a:t>.” </a:t>
            </a:r>
            <a:r>
              <a:rPr lang="en-US" sz="1400" i="1" dirty="0" smtClean="0"/>
              <a:t>Computers in Libraries</a:t>
            </a:r>
            <a:r>
              <a:rPr lang="en-US" sz="1400" dirty="0" smtClean="0"/>
              <a:t>. 35(10). December 2015.  pp. 4-8.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3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Discussion and Questions</a:t>
            </a:r>
            <a:br>
              <a:rPr lang="en-US" sz="4900" b="1" dirty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Contact </a:t>
            </a:r>
            <a:r>
              <a:rPr lang="en-US" sz="3200" b="1" dirty="0" smtClean="0"/>
              <a:t>Info: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1733" b="1" dirty="0"/>
              <a:t>Ray Uzwyshyn, </a:t>
            </a:r>
            <a:r>
              <a:rPr lang="en-US" sz="1733" b="1" dirty="0" smtClean="0"/>
              <a:t>Ph.D. MLIS</a:t>
            </a:r>
            <a:r>
              <a:rPr lang="en-US" sz="1733" b="1" dirty="0"/>
              <a:t/>
            </a:r>
            <a:br>
              <a:rPr lang="en-US" sz="1733" b="1" dirty="0"/>
            </a:br>
            <a:r>
              <a:rPr lang="en-US" sz="1733" dirty="0"/>
              <a:t>Director, Digital and Collections Services</a:t>
            </a:r>
            <a:br>
              <a:rPr lang="en-US" sz="1733" dirty="0"/>
            </a:br>
            <a:r>
              <a:rPr lang="en-US" sz="1733" dirty="0"/>
              <a:t>Texas State </a:t>
            </a:r>
            <a:r>
              <a:rPr lang="en-US" sz="1733" dirty="0" smtClean="0"/>
              <a:t>University, </a:t>
            </a:r>
            <a:r>
              <a:rPr lang="en-US" sz="1733" dirty="0">
                <a:hlinkClick r:id="rId2"/>
              </a:rPr>
              <a:t>R_U15@txstate.edu</a:t>
            </a:r>
            <a:r>
              <a:rPr lang="en-US" sz="1733" dirty="0"/>
              <a:t> </a:t>
            </a:r>
            <a:br>
              <a:rPr lang="en-US" sz="1733" dirty="0"/>
            </a:br>
            <a:r>
              <a:rPr lang="en-US" sz="1733" dirty="0">
                <a:hlinkClick r:id="rId3"/>
              </a:rPr>
              <a:t>http://rayuzwyshyn.net</a:t>
            </a:r>
            <a:r>
              <a:rPr lang="en-US" sz="1733" dirty="0"/>
              <a:t> </a:t>
            </a:r>
            <a:br>
              <a:rPr lang="en-US" sz="1733" dirty="0"/>
            </a:br>
            <a:endParaRPr lang="en-US" sz="1733" dirty="0"/>
          </a:p>
        </p:txBody>
      </p:sp>
    </p:spTree>
    <p:extLst>
      <p:ext uri="{BB962C8B-B14F-4D97-AF65-F5344CB8AC3E}">
        <p14:creationId xmlns:p14="http://schemas.microsoft.com/office/powerpoint/2010/main" val="40242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3D Printer Selection Preliminary Caveats</a:t>
            </a:r>
            <a:endParaRPr lang="en-US" sz="36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3164" y="1708649"/>
            <a:ext cx="1097280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smtClean="0"/>
              <a:t>Requirements</a:t>
            </a:r>
            <a:endParaRPr lang="en-US" sz="4267" b="1" dirty="0"/>
          </a:p>
          <a:p>
            <a:r>
              <a:rPr lang="en-US" sz="2000" dirty="0"/>
              <a:t>~ 15,000.00 Budget</a:t>
            </a:r>
          </a:p>
          <a:p>
            <a:r>
              <a:rPr lang="en-US" sz="2000" dirty="0"/>
              <a:t>1 3D Printer/1 extra Extruder</a:t>
            </a:r>
          </a:p>
          <a:p>
            <a:r>
              <a:rPr lang="en-US" sz="2000" dirty="0"/>
              <a:t>1 3D Scanner</a:t>
            </a:r>
          </a:p>
          <a:p>
            <a:r>
              <a:rPr lang="en-US" sz="2000" dirty="0"/>
              <a:t>Filament/Software</a:t>
            </a:r>
          </a:p>
          <a:p>
            <a:r>
              <a:rPr lang="en-US" sz="2000" dirty="0"/>
              <a:t>5-10k 3D Printer Desired </a:t>
            </a:r>
            <a:r>
              <a:rPr lang="en-US" sz="2000" b="1" dirty="0"/>
              <a:t>(Scenario Constituents)</a:t>
            </a:r>
          </a:p>
          <a:p>
            <a:r>
              <a:rPr lang="en-US" sz="2000" dirty="0"/>
              <a:t>Safety (Biodegradable Plastic, APL, No hood)</a:t>
            </a:r>
          </a:p>
          <a:p>
            <a:r>
              <a:rPr lang="en-US" sz="2000" dirty="0"/>
              <a:t>Preferred Congruence with other Universities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78" y="2234119"/>
            <a:ext cx="2743438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/>
              <a:t>TXU 3D Printer Landscape</a:t>
            </a:r>
            <a:endParaRPr lang="en-US" sz="5867" dirty="0"/>
          </a:p>
        </p:txBody>
      </p:sp>
      <p:pic>
        <p:nvPicPr>
          <p:cNvPr id="6" name="Picture 2" descr="C:\Users\R_U15\Desktop\3DPrinterChargeInvestigation\3DPrintersNotes\Anthropology\IMG_20141219_11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09" y="2104053"/>
            <a:ext cx="1884136" cy="22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R_U15\Desktop\3DPrinterChargeInvestigation\3DPrintersNotes\Anthropology\IMG_20141219_111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3" y="1472769"/>
            <a:ext cx="2260683" cy="28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R_U15\Desktop\3DPrinterChargeInvestigation\3DPrintersNotes\Education\IMG_20150106_133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2" y="2346777"/>
            <a:ext cx="3451652" cy="19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0984" y="4876800"/>
            <a:ext cx="322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 End </a:t>
            </a:r>
            <a:r>
              <a:rPr lang="en-US" dirty="0"/>
              <a:t>– Education </a:t>
            </a:r>
            <a:br>
              <a:rPr lang="en-US" dirty="0"/>
            </a:br>
            <a:r>
              <a:rPr lang="en-US" dirty="0"/>
              <a:t>&lt; $ 2000.00 – </a:t>
            </a:r>
            <a:r>
              <a:rPr lang="en-US" dirty="0">
                <a:hlinkClick r:id="rId5"/>
              </a:rPr>
              <a:t>Primarily Geared to Future K-12 Teachers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2194" y="4876800"/>
            <a:ext cx="3407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High End </a:t>
            </a:r>
            <a:r>
              <a:rPr lang="en-US" dirty="0"/>
              <a:t>– Forensic Anthropology,</a:t>
            </a:r>
          </a:p>
          <a:p>
            <a:pPr algn="ctr"/>
            <a:r>
              <a:rPr lang="en-US" dirty="0"/>
              <a:t>~$ 1,500,000.00 Set-up </a:t>
            </a:r>
            <a:br>
              <a:rPr lang="en-US" dirty="0"/>
            </a:br>
            <a:r>
              <a:rPr lang="en-US" dirty="0"/>
              <a:t>(800,000.00 Scanner)</a:t>
            </a:r>
          </a:p>
        </p:txBody>
      </p:sp>
    </p:spTree>
    <p:extLst>
      <p:ext uri="{BB962C8B-B14F-4D97-AF65-F5344CB8AC3E}">
        <p14:creationId xmlns:p14="http://schemas.microsoft.com/office/powerpoint/2010/main" val="1844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/>
              <a:t>Very High End </a:t>
            </a:r>
            <a:br>
              <a:rPr lang="en-US" sz="5867"/>
            </a:br>
            <a:r>
              <a:rPr lang="en-US" sz="1800"/>
              <a:t>Stratasys multi-material full color 3D Printer Objet500 Connex3</a:t>
            </a: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0" y="5638801"/>
            <a:ext cx="7620000" cy="4873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/>
              <a:t>$330,000.00 (Star Park, Science Technology Applied Research Park Set-up</a:t>
            </a:r>
            <a:br>
              <a:rPr lang="en-US" sz="1800" b="1"/>
            </a:br>
            <a:r>
              <a:rPr lang="en-US" sz="1800" b="1"/>
              <a:t>(Other Additions Here include Laser Cutter and 3D Scanner Set-ups)</a:t>
            </a:r>
            <a:endParaRPr lang="en-US" sz="18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17639"/>
            <a:ext cx="4140200" cy="41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50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321" y="274637"/>
            <a:ext cx="6312613" cy="1325563"/>
          </a:xfrm>
        </p:spPr>
        <p:txBody>
          <a:bodyPr/>
          <a:lstStyle/>
          <a:p>
            <a:r>
              <a:rPr lang="en-US" dirty="0" smtClean="0"/>
              <a:t>PLA vs ABS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00" y="5054600"/>
            <a:ext cx="8229600" cy="2667000"/>
          </a:xfrm>
        </p:spPr>
        <p:txBody>
          <a:bodyPr>
            <a:normAutofit/>
          </a:bodyPr>
          <a:lstStyle/>
          <a:p>
            <a:r>
              <a:rPr lang="en-US" sz="2400" dirty="0"/>
              <a:t>PLA is Safer than ABS but ventilation is still recommended</a:t>
            </a:r>
          </a:p>
          <a:p>
            <a:r>
              <a:rPr lang="en-US" sz="2400" dirty="0"/>
              <a:t>Good Study on “Ultrafine Particles and Potential Risks of 3D Printing (</a:t>
            </a:r>
            <a:r>
              <a:rPr lang="en-US" sz="2400" dirty="0" err="1"/>
              <a:t>Molitch-Hou</a:t>
            </a:r>
            <a:r>
              <a:rPr lang="en-US" sz="2400" dirty="0"/>
              <a:t>, 2013, Stephens, </a:t>
            </a:r>
            <a:r>
              <a:rPr lang="en-US" sz="2400" dirty="0" err="1"/>
              <a:t>Azimi</a:t>
            </a:r>
            <a:r>
              <a:rPr lang="en-US" sz="2400" dirty="0"/>
              <a:t> et al, 2013)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41" y="1600200"/>
            <a:ext cx="798540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080000" y="3124200"/>
            <a:ext cx="25400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5634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45641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Closest TXU Learning Commons Analogue </a:t>
            </a:r>
            <a:br>
              <a:rPr lang="en-US" sz="4000" b="1" dirty="0"/>
            </a:br>
            <a:r>
              <a:rPr lang="en-US" sz="5867" dirty="0"/>
              <a:t> </a:t>
            </a:r>
            <a:r>
              <a:rPr lang="en-US" sz="3600" b="1" dirty="0"/>
              <a:t>Art &amp; Design Lab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1"/>
            <a:ext cx="2362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akerBot Replicator 2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3982927"/>
            <a:ext cx="2066925" cy="21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67101"/>
            <a:ext cx="2057400" cy="13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3405" y="1667100"/>
            <a:ext cx="22252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Makerbot</a:t>
            </a:r>
            <a:r>
              <a:rPr lang="en-US" b="1" dirty="0"/>
              <a:t> Replicator</a:t>
            </a:r>
            <a:br>
              <a:rPr lang="en-US" b="1" dirty="0"/>
            </a:br>
            <a:r>
              <a:rPr lang="en-US" dirty="0"/>
              <a:t>3000.00</a:t>
            </a:r>
            <a:br>
              <a:rPr lang="en-US" dirty="0"/>
            </a:br>
            <a:r>
              <a:rPr lang="en-US" b="1" dirty="0"/>
              <a:t>Software: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Rhino (25 Copies, 119</a:t>
            </a:r>
            <a:br>
              <a:rPr lang="en-US" dirty="0"/>
            </a:br>
            <a:r>
              <a:rPr lang="en-US" dirty="0" err="1"/>
              <a:t>Alkek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Sketchup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67800" y="1735144"/>
            <a:ext cx="1262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Makerbot</a:t>
            </a:r>
            <a:endParaRPr lang="en-US" dirty="0"/>
          </a:p>
          <a:p>
            <a:r>
              <a:rPr lang="en-US" b="1" dirty="0"/>
              <a:t>3D Scanner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800.00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1468" y="4476828"/>
            <a:ext cx="2148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Makerbot</a:t>
            </a:r>
            <a:r>
              <a:rPr lang="en-US" b="1" dirty="0"/>
              <a:t> Replicator</a:t>
            </a:r>
          </a:p>
          <a:p>
            <a:r>
              <a:rPr lang="en-US" dirty="0"/>
              <a:t>2X (Double Headed</a:t>
            </a:r>
            <a:br>
              <a:rPr lang="en-US" dirty="0"/>
            </a:br>
            <a:r>
              <a:rPr lang="en-US" dirty="0"/>
              <a:t>Extruder)</a:t>
            </a:r>
          </a:p>
        </p:txBody>
      </p:sp>
      <p:pic>
        <p:nvPicPr>
          <p:cNvPr id="12" name="Picture 11" descr="MakerBot Fila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89" y="4003168"/>
            <a:ext cx="2381251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79974" y="4066380"/>
            <a:ext cx="1020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Filament</a:t>
            </a:r>
          </a:p>
          <a:p>
            <a:endParaRPr lang="en-US" dirty="0"/>
          </a:p>
          <a:p>
            <a:r>
              <a:rPr lang="en-US" sz="1400" dirty="0"/>
              <a:t>Two Staff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610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58" y="870585"/>
            <a:ext cx="10934524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Larger </a:t>
            </a:r>
            <a:r>
              <a:rPr lang="en-US" sz="4800" b="1" dirty="0" smtClean="0"/>
              <a:t>Rationales</a:t>
            </a:r>
            <a:br>
              <a:rPr lang="en-US" sz="4800" b="1" dirty="0" smtClean="0"/>
            </a:br>
            <a:r>
              <a:rPr lang="en-US" sz="4800" b="1" dirty="0" smtClean="0"/>
              <a:t> 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4" name="Oval 3"/>
          <p:cNvSpPr/>
          <p:nvPr/>
        </p:nvSpPr>
        <p:spPr>
          <a:xfrm>
            <a:off x="1828800" y="1371600"/>
            <a:ext cx="7924800" cy="4648200"/>
          </a:xfrm>
          <a:prstGeom prst="ellipse">
            <a:avLst/>
          </a:prstGeom>
          <a:solidFill>
            <a:schemeClr val="accent3">
              <a:lumMod val="60000"/>
              <a:lumOff val="40000"/>
              <a:alpha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5486400" y="2156460"/>
            <a:ext cx="4064000" cy="2590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50720" y="2232660"/>
            <a:ext cx="4165600" cy="2514600"/>
          </a:xfrm>
          <a:prstGeom prst="ellipse">
            <a:avLst/>
          </a:prstGeom>
          <a:solidFill>
            <a:schemeClr val="accent6">
              <a:lumMod val="75000"/>
              <a:alpha val="33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Humanities &amp; </a:t>
            </a:r>
            <a:br>
              <a:rPr lang="en-US" dirty="0" smtClean="0"/>
            </a:br>
            <a:r>
              <a:rPr lang="en-US" dirty="0" smtClean="0"/>
              <a:t>Social Sciences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81120" y="3489960"/>
            <a:ext cx="4165600" cy="243840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Technologists &amp;</a:t>
            </a:r>
            <a:br>
              <a:rPr lang="en-US" dirty="0" smtClean="0"/>
            </a:br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61289" y="2428608"/>
            <a:ext cx="213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600" dirty="0" smtClean="0"/>
              <a:t>. </a:t>
            </a:r>
            <a:r>
              <a:rPr lang="en-US" sz="1600" b="1" dirty="0" smtClean="0"/>
              <a:t>Collaboration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smtClean="0"/>
              <a:t>2. Third Space </a:t>
            </a:r>
            <a:br>
              <a:rPr lang="en-US" sz="1600" b="1" dirty="0" smtClean="0"/>
            </a:br>
            <a:r>
              <a:rPr lang="en-US" sz="1600" b="1" dirty="0" smtClean="0"/>
              <a:t>    for Learning.</a:t>
            </a:r>
          </a:p>
          <a:p>
            <a:r>
              <a:rPr lang="en-US" sz="1600" b="1" dirty="0" smtClean="0"/>
              <a:t>3. Cross</a:t>
            </a:r>
            <a:br>
              <a:rPr lang="en-US" sz="1600" b="1" dirty="0" smtClean="0"/>
            </a:br>
            <a:r>
              <a:rPr lang="en-US" sz="1600" b="1" dirty="0" smtClean="0"/>
              <a:t>    fertilization of </a:t>
            </a:r>
            <a:br>
              <a:rPr lang="en-US" sz="1600" b="1" dirty="0" smtClean="0"/>
            </a:br>
            <a:r>
              <a:rPr lang="en-US" sz="1600" b="1" dirty="0" smtClean="0"/>
              <a:t>  Projects, People</a:t>
            </a:r>
            <a:br>
              <a:rPr lang="en-US" sz="1600" b="1" dirty="0" smtClean="0"/>
            </a:br>
            <a:r>
              <a:rPr lang="en-US" sz="1600" b="1" dirty="0" smtClean="0"/>
              <a:t>   and Skillsets</a:t>
            </a:r>
            <a:r>
              <a:rPr lang="en-US" sz="1600" b="1" dirty="0" smtClean="0"/>
              <a:t>.</a:t>
            </a:r>
          </a:p>
          <a:p>
            <a:r>
              <a:rPr lang="en-US" sz="1600" b="1" dirty="0" smtClean="0"/>
              <a:t>4. </a:t>
            </a:r>
            <a:r>
              <a:rPr lang="en-US" sz="1600" b="1" dirty="0" err="1" smtClean="0"/>
              <a:t>Interdisciplinarity</a:t>
            </a:r>
            <a:endParaRPr 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60" y="5297133"/>
            <a:ext cx="2282940" cy="144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892"/>
            <a:ext cx="2550160" cy="170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22632" y="4676202"/>
            <a:ext cx="1669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Overview Video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/>
              <a:t>Hands Off Example: UT Austin Innovation Station</a:t>
            </a:r>
            <a:endParaRPr lang="en-US" sz="5867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05200" y="5334001"/>
            <a:ext cx="4343400" cy="71596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>
                <a:hlinkClick r:id="rId2"/>
              </a:rPr>
              <a:t>Makerbot Vending Machine</a:t>
            </a:r>
            <a:r>
              <a:rPr lang="en-US" sz="4267"/>
              <a:t> </a:t>
            </a:r>
            <a:br>
              <a:rPr lang="en-US" sz="4267"/>
            </a:br>
            <a:r>
              <a:rPr lang="en-US" sz="4267">
                <a:hlinkClick r:id="rId3"/>
              </a:rPr>
              <a:t>Innovation Station Video</a:t>
            </a:r>
            <a:endParaRPr lang="en-US" sz="4267" dirty="0"/>
          </a:p>
        </p:txBody>
      </p:sp>
      <p:pic>
        <p:nvPicPr>
          <p:cNvPr id="7" name="Picture 2" descr="http://3dprint.com/wp-content/uploads/2014/09/innovation-station-b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828802"/>
            <a:ext cx="4721225" cy="31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3ders.org/images2014/3d-printing-vending-machine-unveiled-on-university-of-texas-campus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8008"/>
            <a:ext cx="3657600" cy="28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778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/>
              <a:t>3D Printer Service Set-up Example</a:t>
            </a:r>
          </a:p>
        </p:txBody>
      </p:sp>
      <p:pic>
        <p:nvPicPr>
          <p:cNvPr id="24" name="Picture 2" descr="C:\Users\R_U15\Desktop\PolicyServices3DPrinter\3D printing scenarios (2) 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349911"/>
            <a:ext cx="3282865" cy="50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R_U15\Desktop\PolicyServices3DPrinter\3D printing scenarios (2) 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43" y="1345173"/>
            <a:ext cx="3382712" cy="50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/>
              <a:t>3D Printer Service Policy Example</a:t>
            </a:r>
            <a:endParaRPr lang="en-US" sz="5867" dirty="0"/>
          </a:p>
        </p:txBody>
      </p:sp>
      <p:pic>
        <p:nvPicPr>
          <p:cNvPr id="6" name="Picture 2" descr="C:\Users\R_U15\Desktop\PolicyServices3DPrinter\3D printing scenarios (2) 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1295400"/>
            <a:ext cx="3401108" cy="51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_U15\Desktop\PolicyServices3DPrinter\3D printing scenarios (2) 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49" y="1203326"/>
            <a:ext cx="3196483" cy="52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45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93160" y="587700"/>
            <a:ext cx="10871201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Enabling 3D Printer Infrastructures </a:t>
            </a:r>
            <a:b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 the Digital Humanities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59" y="2252496"/>
            <a:ext cx="1127504" cy="171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1click3dprint.com/wp-content/uploads/2014/10/bkg_cube_colors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52496"/>
            <a:ext cx="2743200" cy="17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29" y="2168449"/>
            <a:ext cx="2316151" cy="19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1463" y="5255593"/>
            <a:ext cx="457862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Presented by: </a:t>
            </a:r>
            <a:r>
              <a:rPr lang="en-US" sz="1867" b="1" dirty="0">
                <a:solidFill>
                  <a:prstClr val="black"/>
                </a:solidFill>
                <a:latin typeface="Calibri" panose="020F0502020204030204"/>
              </a:rPr>
              <a:t>Ray Uzwyshyn, </a:t>
            </a:r>
            <a:r>
              <a:rPr lang="en-US" sz="1867" b="1" dirty="0" smtClean="0">
                <a:solidFill>
                  <a:prstClr val="black"/>
                </a:solidFill>
                <a:latin typeface="Calibri" panose="020F0502020204030204"/>
              </a:rPr>
              <a:t>Ph.D. MLIS 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1867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  <a:t>Director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, Collections and Digital Services, </a:t>
            </a: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  <a:t>Texas </a:t>
            </a:r>
            <a:r>
              <a:rPr lang="en-US" sz="1867" dirty="0">
                <a:solidFill>
                  <a:prstClr val="black"/>
                </a:solidFill>
                <a:latin typeface="Calibri" panose="020F0502020204030204"/>
              </a:rPr>
              <a:t>State </a:t>
            </a: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  <a:t>University, </a:t>
            </a: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  <a:hlinkClick r:id="rId6"/>
              </a:rPr>
              <a:t>R_U15@txstate.edu</a:t>
            </a:r>
            <a:r>
              <a:rPr lang="en-US" sz="1867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8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2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160" y="587700"/>
            <a:ext cx="10871201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+mn-lt"/>
              </a:rPr>
              <a:t>Enabling 3D </a:t>
            </a:r>
            <a:r>
              <a:rPr lang="en-US" sz="4800" b="1" dirty="0">
                <a:latin typeface="+mn-lt"/>
              </a:rPr>
              <a:t>Printer Infrastructures </a:t>
            </a: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for the Digital Humanities</a:t>
            </a:r>
            <a:endParaRPr lang="en-US" sz="4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2911" y="5787828"/>
            <a:ext cx="79248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dirty="0"/>
              <a:t>Presented by: </a:t>
            </a:r>
            <a:r>
              <a:rPr lang="en-US" sz="1867" b="1" dirty="0"/>
              <a:t>Ray Uzwyshyn, </a:t>
            </a:r>
            <a:r>
              <a:rPr lang="en-US" sz="1867" b="1" dirty="0" smtClean="0"/>
              <a:t>Ph.D. MLIS </a:t>
            </a:r>
            <a:r>
              <a:rPr lang="en-US" sz="1867" dirty="0"/>
              <a:t/>
            </a:r>
            <a:br>
              <a:rPr lang="en-US" sz="1867" dirty="0"/>
            </a:br>
            <a:r>
              <a:rPr lang="en-US" sz="1867" dirty="0" smtClean="0"/>
              <a:t>Director</a:t>
            </a:r>
            <a:r>
              <a:rPr lang="en-US" sz="1867" dirty="0"/>
              <a:t>, Collections and Digital Services, </a:t>
            </a:r>
            <a:r>
              <a:rPr lang="en-US" sz="1867" dirty="0" smtClean="0"/>
              <a:t/>
            </a:r>
            <a:br>
              <a:rPr lang="en-US" sz="1867" dirty="0" smtClean="0"/>
            </a:br>
            <a:r>
              <a:rPr lang="en-US" sz="1867" dirty="0" smtClean="0"/>
              <a:t>Texas </a:t>
            </a:r>
            <a:r>
              <a:rPr lang="en-US" sz="1867" dirty="0"/>
              <a:t>State </a:t>
            </a:r>
            <a:r>
              <a:rPr lang="en-US" sz="1867" dirty="0" smtClean="0"/>
              <a:t>University, </a:t>
            </a:r>
            <a:r>
              <a:rPr lang="en-US" sz="1867" dirty="0" smtClean="0">
                <a:hlinkClick r:id="rId2"/>
              </a:rPr>
              <a:t>R_U15@txstate.edu</a:t>
            </a:r>
            <a:r>
              <a:rPr lang="en-US" sz="1867" dirty="0" smtClean="0"/>
              <a:t> </a:t>
            </a:r>
            <a:endParaRPr lang="en-US" sz="1867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34" y="3018804"/>
            <a:ext cx="1127504" cy="171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1click3dprint.com/wp-content/uploads/2014/10/bkg_cube_colors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018804"/>
            <a:ext cx="2743200" cy="17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29" y="3018804"/>
            <a:ext cx="2316151" cy="19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06400" y="4572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 smtClean="0"/>
              <a:t>Getting Started</a:t>
            </a:r>
          </a:p>
          <a:p>
            <a:r>
              <a:rPr lang="en-US" sz="4100" b="1" dirty="0" smtClean="0">
                <a:latin typeface="+mn-lt"/>
              </a:rPr>
              <a:t>Background </a:t>
            </a:r>
            <a:r>
              <a:rPr lang="en-US" sz="4100" b="1" dirty="0">
                <a:latin typeface="+mn-lt"/>
              </a:rPr>
              <a:t>Overview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5359" y="1837070"/>
            <a:ext cx="4952321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3733" b="1" dirty="0" smtClean="0"/>
              <a:t>Environmental Scan </a:t>
            </a:r>
            <a:r>
              <a:rPr lang="en-US" sz="2400" b="1" dirty="0" smtClean="0"/>
              <a:t>(Nov/January, 2015)</a:t>
            </a:r>
            <a:r>
              <a:rPr lang="en-US" sz="3733" b="1" dirty="0" smtClean="0"/>
              <a:t> </a:t>
            </a:r>
            <a:r>
              <a:rPr lang="en-US" sz="2400" dirty="0"/>
              <a:t>Environmental Scan on TXU </a:t>
            </a:r>
            <a:r>
              <a:rPr lang="en-US" sz="2400" dirty="0" smtClean="0"/>
              <a:t>Campus of Current </a:t>
            </a:r>
            <a:r>
              <a:rPr lang="en-US" sz="2400" dirty="0"/>
              <a:t>3D Printer </a:t>
            </a:r>
            <a:r>
              <a:rPr lang="en-US" sz="2400" dirty="0" smtClean="0"/>
              <a:t>Landscape and </a:t>
            </a:r>
            <a:r>
              <a:rPr lang="en-US" sz="2400" dirty="0"/>
              <a:t>Needs Assessment Conducted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474" y="1648405"/>
            <a:ext cx="3885521" cy="3739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5774" y="5525322"/>
            <a:ext cx="2828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3D </a:t>
            </a:r>
            <a:r>
              <a:rPr lang="en-US" sz="2400" dirty="0">
                <a:hlinkClick r:id="rId3"/>
              </a:rPr>
              <a:t>Printing Overview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5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81027" y="408407"/>
            <a:ext cx="77724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Environmental Scan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3200" b="1" dirty="0" smtClean="0"/>
              <a:t>Background </a:t>
            </a:r>
            <a:r>
              <a:rPr lang="en-US" sz="3200" b="1" dirty="0"/>
              <a:t>Scenarios</a:t>
            </a:r>
            <a:br>
              <a:rPr lang="en-US" sz="32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71791" y="195124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Areas Visited on Campus December 2014 – January 2015, Four with 3D Printers ranging in size from a couple hundred dollars to </a:t>
            </a:r>
            <a:r>
              <a:rPr lang="en-US" dirty="0" smtClean="0"/>
              <a:t>million </a:t>
            </a:r>
            <a:r>
              <a:rPr lang="en-US" dirty="0"/>
              <a:t>dollar </a:t>
            </a:r>
            <a:r>
              <a:rPr lang="en-US" dirty="0" smtClean="0"/>
              <a:t>set-ups, </a:t>
            </a: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others areas wishing to explore this technology further:</a:t>
            </a:r>
            <a:br>
              <a:rPr lang="en-US" dirty="0"/>
            </a:br>
            <a:endParaRPr lang="en-US" dirty="0"/>
          </a:p>
          <a:p>
            <a:pPr marL="342891" indent="-342891">
              <a:buAutoNum type="arabicParenR"/>
            </a:pPr>
            <a:r>
              <a:rPr lang="en-US" b="1" dirty="0" smtClean="0"/>
              <a:t>Education</a:t>
            </a:r>
            <a:endParaRPr lang="en-US" b="1" dirty="0"/>
          </a:p>
          <a:p>
            <a:pPr marL="342891" indent="-342891">
              <a:buAutoNum type="arabicParenR"/>
            </a:pPr>
            <a:r>
              <a:rPr lang="en-US" b="1" dirty="0"/>
              <a:t>Art &amp; Design</a:t>
            </a:r>
          </a:p>
          <a:p>
            <a:pPr marL="342891" indent="-342891">
              <a:buAutoNum type="arabicParenR"/>
            </a:pPr>
            <a:r>
              <a:rPr lang="en-US" b="1" dirty="0"/>
              <a:t>Engineering/Engineering Technology</a:t>
            </a:r>
          </a:p>
          <a:p>
            <a:pPr marL="342891" indent="-342891">
              <a:buAutoNum type="arabicParenR"/>
            </a:pPr>
            <a:r>
              <a:rPr lang="en-US" b="1" dirty="0"/>
              <a:t>Forensic Anthropology</a:t>
            </a:r>
          </a:p>
          <a:p>
            <a:endParaRPr lang="en-US" b="1" dirty="0"/>
          </a:p>
          <a:p>
            <a:pPr marL="342891" indent="-342891">
              <a:buAutoNum type="arabicParenR"/>
            </a:pPr>
            <a:r>
              <a:rPr lang="en-US" b="1" dirty="0"/>
              <a:t>Geography</a:t>
            </a:r>
          </a:p>
          <a:p>
            <a:pPr marL="342891" indent="-342891">
              <a:buAutoNum type="arabicParenR"/>
            </a:pPr>
            <a:r>
              <a:rPr lang="en-US" b="1" dirty="0"/>
              <a:t>STEM Education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50" y="3086779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6881" y="6095052"/>
            <a:ext cx="409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Full Report:  </a:t>
            </a:r>
            <a:r>
              <a:rPr lang="en-US" b="1" dirty="0">
                <a:hlinkClick r:id="rId3"/>
              </a:rPr>
              <a:t>http://tinyurl.com/mgkkc6e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79796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3D </a:t>
            </a:r>
            <a:r>
              <a:rPr lang="en-US" sz="3600" b="1" dirty="0">
                <a:latin typeface="+mn-lt"/>
              </a:rPr>
              <a:t>Printer Parameters Generated</a:t>
            </a:r>
            <a:br>
              <a:rPr lang="en-US" sz="3600" b="1" dirty="0">
                <a:latin typeface="+mn-lt"/>
              </a:rPr>
            </a:br>
            <a:r>
              <a:rPr lang="en-US" sz="3200" b="1" dirty="0" smtClean="0"/>
              <a:t>(From Environmental Scan)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2332037"/>
            <a:ext cx="1097280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Parameters</a:t>
            </a:r>
          </a:p>
          <a:p>
            <a:r>
              <a:rPr lang="en-US" sz="2800" dirty="0" smtClean="0"/>
              <a:t>Speed </a:t>
            </a:r>
            <a:r>
              <a:rPr lang="en-US" sz="2800" dirty="0"/>
              <a:t>of Printing</a:t>
            </a:r>
          </a:p>
          <a:p>
            <a:r>
              <a:rPr lang="en-US" sz="2800" dirty="0"/>
              <a:t>Resolution (How finely the printer prints)</a:t>
            </a:r>
          </a:p>
          <a:p>
            <a:r>
              <a:rPr lang="en-US" sz="2800" dirty="0"/>
              <a:t>Cost (Budgetary implications)</a:t>
            </a:r>
          </a:p>
          <a:p>
            <a:r>
              <a:rPr lang="en-US" sz="2800" dirty="0"/>
              <a:t>Safety (Biodegradable Filament, APL, Ventilation)</a:t>
            </a:r>
          </a:p>
          <a:p>
            <a:r>
              <a:rPr lang="en-US" sz="2800" dirty="0"/>
              <a:t>Congruence with other University/Library Setups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719" y="2692901"/>
            <a:ext cx="231668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53429" y="36240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 smtClean="0"/>
              <a:t>Approval and Subgroups</a:t>
            </a:r>
            <a:endParaRPr lang="en-US" sz="5867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7513" y="1805683"/>
            <a:ext cx="8460874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smtClean="0"/>
              <a:t>Approval and Funding</a:t>
            </a:r>
            <a:br>
              <a:rPr lang="en-US" sz="4267" b="1" dirty="0" smtClean="0"/>
            </a:br>
            <a:r>
              <a:rPr lang="en-US" sz="2600" b="1" dirty="0" smtClean="0"/>
              <a:t>(February 2015)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dirty="0" smtClean="0"/>
              <a:t>Environmental </a:t>
            </a:r>
            <a:r>
              <a:rPr lang="en-US" dirty="0"/>
              <a:t>Scan </a:t>
            </a:r>
            <a:r>
              <a:rPr lang="en-US" dirty="0" smtClean="0"/>
              <a:t>presented to VPIT</a:t>
            </a:r>
            <a:r>
              <a:rPr lang="en-US" b="1" dirty="0"/>
              <a:t>/</a:t>
            </a:r>
            <a:r>
              <a:rPr lang="en-US" dirty="0" smtClean="0"/>
              <a:t>Learning </a:t>
            </a:r>
            <a:r>
              <a:rPr lang="en-US" dirty="0"/>
              <a:t>Commons </a:t>
            </a:r>
            <a:r>
              <a:rPr lang="en-US" dirty="0" smtClean="0"/>
              <a:t>Committee. </a:t>
            </a:r>
            <a:r>
              <a:rPr lang="en-US" dirty="0"/>
              <a:t>Approval given the library/project to move forward with 3D Printer Infrastructure from environmental scan results.</a:t>
            </a:r>
          </a:p>
          <a:p>
            <a:pPr marL="0" indent="0">
              <a:buNone/>
            </a:pPr>
            <a:r>
              <a:rPr lang="en-US" sz="4267" b="1" dirty="0"/>
              <a:t/>
            </a:r>
            <a:br>
              <a:rPr lang="en-US" sz="4267" b="1" dirty="0"/>
            </a:br>
            <a:r>
              <a:rPr lang="en-US" sz="4267" b="1" dirty="0" smtClean="0"/>
              <a:t>Subgroups </a:t>
            </a:r>
            <a:r>
              <a:rPr lang="en-US" sz="3000" b="1" dirty="0" smtClean="0"/>
              <a:t>(April</a:t>
            </a:r>
            <a:r>
              <a:rPr lang="en-US" sz="3000" b="1" dirty="0"/>
              <a:t>, </a:t>
            </a:r>
            <a:r>
              <a:rPr lang="en-US" sz="3000" b="1" dirty="0" smtClean="0"/>
              <a:t>2015) </a:t>
            </a:r>
            <a:br>
              <a:rPr lang="en-US" sz="3000" b="1" dirty="0" smtClean="0"/>
            </a:br>
            <a:r>
              <a:rPr lang="en-US" dirty="0" smtClean="0"/>
              <a:t>Two </a:t>
            </a:r>
            <a:r>
              <a:rPr lang="en-US" dirty="0"/>
              <a:t>s</a:t>
            </a:r>
            <a:r>
              <a:rPr lang="en-US" dirty="0" smtClean="0"/>
              <a:t>ubgroups </a:t>
            </a:r>
            <a:r>
              <a:rPr lang="en-US" dirty="0"/>
              <a:t>Formed</a:t>
            </a:r>
          </a:p>
          <a:p>
            <a:pPr marL="0" indent="0">
              <a:buNone/>
            </a:pPr>
            <a:r>
              <a:rPr lang="en-US" dirty="0"/>
              <a:t>1) 3D Printer Selection Subcommittee</a:t>
            </a:r>
            <a:br>
              <a:rPr lang="en-US" dirty="0"/>
            </a:br>
            <a:r>
              <a:rPr lang="en-US" dirty="0"/>
              <a:t>2) 3D Printer Infrastructure Policy Committee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420" y="4068664"/>
            <a:ext cx="1801580" cy="2707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420" y="1400625"/>
            <a:ext cx="1902970" cy="24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/>
              <a:t>3D Printer Subcommittees Charges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2066" y="1898151"/>
            <a:ext cx="8791255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b="1" dirty="0"/>
              <a:t>3D Printer Selection Subcommittee</a:t>
            </a:r>
            <a:r>
              <a:rPr lang="en-US" sz="4267" dirty="0"/>
              <a:t>: </a:t>
            </a:r>
            <a:br>
              <a:rPr lang="en-US" sz="4267" dirty="0"/>
            </a:br>
            <a:r>
              <a:rPr lang="en-US" sz="3467" dirty="0"/>
              <a:t>Recommend 3D printer, surrounding equipment, </a:t>
            </a:r>
            <a:r>
              <a:rPr lang="en-US" sz="3467" dirty="0" smtClean="0"/>
              <a:t>3D </a:t>
            </a:r>
            <a:r>
              <a:rPr lang="en-US" sz="3467" dirty="0"/>
              <a:t>scanner, software, filament</a:t>
            </a:r>
          </a:p>
          <a:p>
            <a:endParaRPr lang="en-US" sz="4267" dirty="0"/>
          </a:p>
          <a:p>
            <a:r>
              <a:rPr lang="en-US" sz="4267" b="1" dirty="0"/>
              <a:t>3D Printer Policy </a:t>
            </a:r>
            <a:r>
              <a:rPr lang="en-US" sz="4267" b="1" dirty="0" smtClean="0"/>
              <a:t>Infrastructure Subcommittee</a:t>
            </a:r>
            <a:r>
              <a:rPr lang="en-US" sz="4267" dirty="0" smtClean="0"/>
              <a:t>: </a:t>
            </a:r>
            <a:br>
              <a:rPr lang="en-US" sz="4267" dirty="0" smtClean="0"/>
            </a:br>
            <a:r>
              <a:rPr lang="en-US" sz="3467" dirty="0" smtClean="0"/>
              <a:t>Develop </a:t>
            </a:r>
            <a:r>
              <a:rPr lang="en-US" sz="3467" dirty="0"/>
              <a:t>policies, procedures, library space allocation and human resource infrastructure recommendations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353" y="1970069"/>
            <a:ext cx="1656414" cy="25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30224" y="3228835"/>
            <a:ext cx="1828800" cy="805191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TXU 3D Printing Landscape</a:t>
            </a:r>
            <a:br>
              <a:rPr lang="en-US" b="1" dirty="0">
                <a:latin typeface="+mn-lt"/>
              </a:rPr>
            </a:br>
            <a:r>
              <a:rPr lang="en-US" sz="3200" b="1" dirty="0" smtClean="0"/>
              <a:t>(Cost vs</a:t>
            </a:r>
            <a:r>
              <a:rPr lang="en-US" sz="3200" b="1" dirty="0"/>
              <a:t>. </a:t>
            </a:r>
            <a:r>
              <a:rPr lang="en-US" sz="3200" b="1" dirty="0" smtClean="0"/>
              <a:t>Quality) </a:t>
            </a:r>
            <a:endParaRPr lang="en-US" sz="32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1524000"/>
            <a:ext cx="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0800" y="5696712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019" y="3256002"/>
            <a:ext cx="176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3D </a:t>
            </a:r>
            <a:r>
              <a:rPr lang="en-US" sz="1600" b="1" dirty="0" smtClean="0"/>
              <a:t>Printer Cost </a:t>
            </a:r>
            <a:br>
              <a:rPr lang="en-US" sz="1600" b="1" dirty="0" smtClean="0"/>
            </a:br>
            <a:r>
              <a:rPr lang="en-US" sz="1400" b="1" dirty="0" smtClean="0"/>
              <a:t>(in USD)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59936" y="6043708"/>
            <a:ext cx="216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3D Printer Quality</a:t>
            </a:r>
            <a:br>
              <a:rPr lang="en-US" b="1" dirty="0"/>
            </a:br>
            <a:r>
              <a:rPr lang="en-US" sz="1600" b="1" dirty="0" smtClean="0"/>
              <a:t>(Resolution </a:t>
            </a:r>
            <a:r>
              <a:rPr lang="en-US" sz="1600" b="1" dirty="0"/>
              <a:t>and </a:t>
            </a:r>
            <a:r>
              <a:rPr lang="en-US" sz="1600" b="1" dirty="0" smtClean="0"/>
              <a:t>Speed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061" y="213967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9061" y="30048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4330" y="1520953"/>
            <a:ext cx="113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100,000+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3810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7108" y="4651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5120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Oval 16"/>
          <p:cNvSpPr/>
          <p:nvPr/>
        </p:nvSpPr>
        <p:spPr>
          <a:xfrm>
            <a:off x="2819400" y="5181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00600" y="4267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829800" y="1347216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58200" y="2356611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8" y="3589884"/>
            <a:ext cx="17621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5802649" y="5181600"/>
            <a:ext cx="1905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1200" y="5257800"/>
            <a:ext cx="186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Quality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27591" y="5257800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3001" y="44958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 &amp; Design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51649" y="3493316"/>
            <a:ext cx="201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 Makerspace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5265" y="2524249"/>
            <a:ext cx="193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Engineering, STEM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63023" y="1524000"/>
            <a:ext cx="1208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Forensic</a:t>
            </a:r>
            <a:br>
              <a:rPr lang="en-US" sz="1400" b="1" dirty="0"/>
            </a:br>
            <a:r>
              <a:rPr lang="en-US" sz="1400" b="1" dirty="0"/>
              <a:t>Anthropology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933272" y="2199619"/>
            <a:ext cx="0" cy="805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43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700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AAA"/>
      </a:accent5>
      <a:accent6>
        <a:srgbClr val="0000E7"/>
      </a:accent6>
      <a:hlink>
        <a:srgbClr val="99CC99"/>
      </a:hlink>
      <a:folHlink>
        <a:srgbClr val="5A0019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473</Words>
  <Application>Microsoft Office PowerPoint</Application>
  <PresentationFormat>Custom</PresentationFormat>
  <Paragraphs>164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Template_2</vt:lpstr>
      <vt:lpstr>PowerPoint Presentation</vt:lpstr>
      <vt:lpstr>PowerPoint Presentation</vt:lpstr>
      <vt:lpstr>Larger Rationales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Subgroup Recommendation for 3D Printer  Setup May 2015</vt:lpstr>
      <vt:lpstr>PowerPoint Presentation</vt:lpstr>
      <vt:lpstr>Initial Lab Set-up</vt:lpstr>
      <vt:lpstr>Alkek 3D Printing Service Page/FAQ</vt:lpstr>
      <vt:lpstr>3D Model Software</vt:lpstr>
      <vt:lpstr>3D Printing Remote Service Form</vt:lpstr>
      <vt:lpstr>Room Space/Product Dimensions Considerations</vt:lpstr>
      <vt:lpstr>Ventilation  ABS vs. PLA Filament</vt:lpstr>
      <vt:lpstr>Safety Considerations</vt:lpstr>
      <vt:lpstr> 3D Resources for the Humanities</vt:lpstr>
      <vt:lpstr>Next Steps  (Assessment &amp; Evaluation, 3D Printer Lab Expansion)</vt:lpstr>
      <vt:lpstr>Future Trajectories (Scaling)</vt:lpstr>
      <vt:lpstr>PowerPoint Presentation</vt:lpstr>
      <vt:lpstr>Discussion and Questions     Contact Info:  Ray Uzwyshyn, Ph.D. MLIS Director, Digital and Collections Services Texas State University, R_U15@txstate.edu  http://rayuzwyshyn.net  </vt:lpstr>
      <vt:lpstr>PowerPoint Presentation</vt:lpstr>
      <vt:lpstr>PowerPoint Presentation</vt:lpstr>
      <vt:lpstr>PowerPoint Presentation</vt:lpstr>
      <vt:lpstr>PowerPoint Presentation</vt:lpstr>
      <vt:lpstr>PLA vs ABS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Enabling 3D Printer Infrastructures  for the Digital Humanities</vt:lpstr>
    </vt:vector>
  </TitlesOfParts>
  <Company>Texas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Zero to Hero  3D Printer Infrastructures for Academic Institutions</dc:title>
  <dc:creator>Uzwyshyn, Raymond J</dc:creator>
  <cp:lastModifiedBy>Ray</cp:lastModifiedBy>
  <cp:revision>63</cp:revision>
  <dcterms:created xsi:type="dcterms:W3CDTF">2016-05-10T20:10:25Z</dcterms:created>
  <dcterms:modified xsi:type="dcterms:W3CDTF">2016-05-27T11:33:07Z</dcterms:modified>
</cp:coreProperties>
</file>