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8" r:id="rId4"/>
    <p:sldId id="289" r:id="rId5"/>
    <p:sldId id="285" r:id="rId6"/>
    <p:sldId id="287" r:id="rId7"/>
    <p:sldId id="258" r:id="rId8"/>
    <p:sldId id="260" r:id="rId9"/>
    <p:sldId id="291" r:id="rId10"/>
    <p:sldId id="290" r:id="rId11"/>
    <p:sldId id="257" r:id="rId12"/>
    <p:sldId id="259" r:id="rId13"/>
    <p:sldId id="262" r:id="rId14"/>
    <p:sldId id="261" r:id="rId15"/>
    <p:sldId id="292" r:id="rId16"/>
    <p:sldId id="294" r:id="rId17"/>
    <p:sldId id="29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660"/>
  </p:normalViewPr>
  <p:slideViewPr>
    <p:cSldViewPr snapToGrid="0">
      <p:cViewPr varScale="1">
        <p:scale>
          <a:sx n="93" d="100"/>
          <a:sy n="93" d="100"/>
        </p:scale>
        <p:origin x="1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ED11FE-2F8C-4DF9-8D5F-A29281644BB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344547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D11FE-2F8C-4DF9-8D5F-A29281644BB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422138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D11FE-2F8C-4DF9-8D5F-A29281644BB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243214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D11FE-2F8C-4DF9-8D5F-A29281644BB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165605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ED11FE-2F8C-4DF9-8D5F-A29281644BBF}" type="datetimeFigureOut">
              <a:rPr lang="en-US" smtClean="0"/>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340158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ED11FE-2F8C-4DF9-8D5F-A29281644BB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327259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ED11FE-2F8C-4DF9-8D5F-A29281644BBF}" type="datetimeFigureOut">
              <a:rPr lang="en-US" smtClean="0"/>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417521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ED11FE-2F8C-4DF9-8D5F-A29281644BBF}" type="datetimeFigureOut">
              <a:rPr lang="en-US" smtClean="0"/>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142730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D11FE-2F8C-4DF9-8D5F-A29281644BBF}" type="datetimeFigureOut">
              <a:rPr lang="en-US" smtClean="0"/>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125516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D11FE-2F8C-4DF9-8D5F-A29281644BB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210523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ED11FE-2F8C-4DF9-8D5F-A29281644BBF}" type="datetimeFigureOut">
              <a:rPr lang="en-US" smtClean="0"/>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8AE10-5665-4B23-BB3C-40DC5BB109C2}" type="slidenum">
              <a:rPr lang="en-US" smtClean="0"/>
              <a:t>‹#›</a:t>
            </a:fld>
            <a:endParaRPr lang="en-US"/>
          </a:p>
        </p:txBody>
      </p:sp>
    </p:spTree>
    <p:extLst>
      <p:ext uri="{BB962C8B-B14F-4D97-AF65-F5344CB8AC3E}">
        <p14:creationId xmlns:p14="http://schemas.microsoft.com/office/powerpoint/2010/main" val="373943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D11FE-2F8C-4DF9-8D5F-A29281644BBF}" type="datetimeFigureOut">
              <a:rPr lang="en-US" smtClean="0"/>
              <a:t>5/17/2016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8AE10-5665-4B23-BB3C-40DC5BB109C2}" type="slidenum">
              <a:rPr lang="en-US" smtClean="0"/>
              <a:t>‹#›</a:t>
            </a:fld>
            <a:endParaRPr lang="en-US"/>
          </a:p>
        </p:txBody>
      </p:sp>
    </p:spTree>
    <p:extLst>
      <p:ext uri="{BB962C8B-B14F-4D97-AF65-F5344CB8AC3E}">
        <p14:creationId xmlns:p14="http://schemas.microsoft.com/office/powerpoint/2010/main" val="2065956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957" y="2662488"/>
            <a:ext cx="8924818" cy="557176"/>
          </a:xfrm>
        </p:spPr>
        <p:txBody>
          <a:bodyPr>
            <a:normAutofit/>
          </a:bodyPr>
          <a:lstStyle/>
          <a:p>
            <a:r>
              <a:rPr lang="en-US" sz="2400" dirty="0" err="1" smtClean="0"/>
              <a:t>Archivematica</a:t>
            </a:r>
            <a:r>
              <a:rPr lang="en-US" sz="2400" dirty="0" smtClean="0"/>
              <a:t>, D-Space, </a:t>
            </a:r>
            <a:r>
              <a:rPr lang="en-US" sz="2400" dirty="0" err="1" smtClean="0"/>
              <a:t>Dataverse</a:t>
            </a:r>
            <a:r>
              <a:rPr lang="en-US" sz="2400" dirty="0"/>
              <a:t> </a:t>
            </a:r>
            <a:r>
              <a:rPr lang="en-US" sz="2400" dirty="0" smtClean="0"/>
              <a:t>and other Interdivisional Synergies</a:t>
            </a:r>
            <a:endParaRPr lang="en-US" sz="2400" dirty="0"/>
          </a:p>
        </p:txBody>
      </p:sp>
      <p:sp>
        <p:nvSpPr>
          <p:cNvPr id="3" name="Subtitle 2"/>
          <p:cNvSpPr>
            <a:spLocks noGrp="1"/>
          </p:cNvSpPr>
          <p:nvPr>
            <p:ph type="subTitle" idx="1"/>
          </p:nvPr>
        </p:nvSpPr>
        <p:spPr>
          <a:xfrm>
            <a:off x="660400" y="1358900"/>
            <a:ext cx="11074400" cy="2400300"/>
          </a:xfrm>
        </p:spPr>
        <p:txBody>
          <a:bodyPr>
            <a:normAutofit/>
          </a:bodyPr>
          <a:lstStyle/>
          <a:p>
            <a:r>
              <a:rPr lang="en-US" sz="4800" dirty="0" err="1" smtClean="0"/>
              <a:t>Alkek</a:t>
            </a:r>
            <a:r>
              <a:rPr lang="en-US" sz="4800" dirty="0" smtClean="0"/>
              <a:t> Library Technology Infrastructure Development &amp; Possibilities</a:t>
            </a:r>
            <a:endParaRPr lang="en-US" sz="4800" dirty="0"/>
          </a:p>
        </p:txBody>
      </p:sp>
      <p:pic>
        <p:nvPicPr>
          <p:cNvPr id="4" name="Picture 3"/>
          <p:cNvPicPr>
            <a:picLocks noChangeAspect="1"/>
          </p:cNvPicPr>
          <p:nvPr/>
        </p:nvPicPr>
        <p:blipFill>
          <a:blip r:embed="rId2"/>
          <a:stretch>
            <a:fillRect/>
          </a:stretch>
        </p:blipFill>
        <p:spPr>
          <a:xfrm>
            <a:off x="321425" y="5610472"/>
            <a:ext cx="3596952" cy="646232"/>
          </a:xfrm>
          <a:prstGeom prst="rect">
            <a:avLst/>
          </a:prstGeom>
        </p:spPr>
      </p:pic>
      <p:pic>
        <p:nvPicPr>
          <p:cNvPr id="5" name="Picture 4"/>
          <p:cNvPicPr>
            <a:picLocks noChangeAspect="1"/>
          </p:cNvPicPr>
          <p:nvPr/>
        </p:nvPicPr>
        <p:blipFill>
          <a:blip r:embed="rId3"/>
          <a:stretch>
            <a:fillRect/>
          </a:stretch>
        </p:blipFill>
        <p:spPr>
          <a:xfrm>
            <a:off x="4715136" y="3588989"/>
            <a:ext cx="2761727" cy="1652159"/>
          </a:xfrm>
          <a:prstGeom prst="rect">
            <a:avLst/>
          </a:prstGeom>
        </p:spPr>
      </p:pic>
      <p:pic>
        <p:nvPicPr>
          <p:cNvPr id="6" name="Picture 5"/>
          <p:cNvPicPr>
            <a:picLocks noChangeAspect="1"/>
          </p:cNvPicPr>
          <p:nvPr/>
        </p:nvPicPr>
        <p:blipFill>
          <a:blip r:embed="rId4"/>
          <a:stretch>
            <a:fillRect/>
          </a:stretch>
        </p:blipFill>
        <p:spPr>
          <a:xfrm>
            <a:off x="9574342" y="4805731"/>
            <a:ext cx="1755800" cy="1609483"/>
          </a:xfrm>
          <a:prstGeom prst="rect">
            <a:avLst/>
          </a:prstGeom>
        </p:spPr>
      </p:pic>
    </p:spTree>
    <p:extLst>
      <p:ext uri="{BB962C8B-B14F-4D97-AF65-F5344CB8AC3E}">
        <p14:creationId xmlns:p14="http://schemas.microsoft.com/office/powerpoint/2010/main" val="300748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Challenges of Centralized IT Structure </a:t>
            </a:r>
            <a:br>
              <a:rPr lang="en-US" dirty="0" smtClean="0"/>
            </a:br>
            <a:r>
              <a:rPr lang="en-US" dirty="0" smtClean="0"/>
              <a:t>and Agile Development</a:t>
            </a:r>
            <a:endParaRPr lang="en-US" dirty="0"/>
          </a:p>
        </p:txBody>
      </p:sp>
      <p:pic>
        <p:nvPicPr>
          <p:cNvPr id="6" name="Content Placeholder 5"/>
          <p:cNvPicPr>
            <a:picLocks noGrp="1" noChangeAspect="1"/>
          </p:cNvPicPr>
          <p:nvPr>
            <p:ph idx="1"/>
          </p:nvPr>
        </p:nvPicPr>
        <p:blipFill>
          <a:blip r:embed="rId2"/>
          <a:stretch>
            <a:fillRect/>
          </a:stretch>
        </p:blipFill>
        <p:spPr>
          <a:xfrm>
            <a:off x="9544050" y="2732926"/>
            <a:ext cx="2100771" cy="2611456"/>
          </a:xfrm>
          <a:prstGeom prst="rect">
            <a:avLst/>
          </a:prstGeom>
        </p:spPr>
      </p:pic>
      <p:pic>
        <p:nvPicPr>
          <p:cNvPr id="2050" name="Picture 2" descr="http://eontek.co/wp-content/uploads/2014/05/Agile_Development_Pro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1577122"/>
            <a:ext cx="7912100" cy="46139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647950" y="4178300"/>
            <a:ext cx="1250950" cy="774754"/>
          </a:xfrm>
          <a:prstGeom prst="ellipse">
            <a:avLst/>
          </a:prstGeom>
          <a:solidFill>
            <a:schemeClr val="accent1">
              <a:alpha val="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25825" y="5460999"/>
            <a:ext cx="1412875" cy="855859"/>
          </a:xfrm>
          <a:prstGeom prst="ellipse">
            <a:avLst/>
          </a:prstGeom>
          <a:solidFill>
            <a:schemeClr val="accent1">
              <a:alpha val="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47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0515600" cy="1325563"/>
          </a:xfrm>
        </p:spPr>
        <p:txBody>
          <a:bodyPr>
            <a:normAutofit fontScale="90000"/>
          </a:bodyPr>
          <a:lstStyle/>
          <a:p>
            <a:pPr algn="ctr"/>
            <a:r>
              <a:rPr lang="en-US" sz="5300" dirty="0" smtClean="0"/>
              <a:t>Other Possibilities</a:t>
            </a:r>
            <a:r>
              <a:rPr lang="en-US" dirty="0" smtClean="0"/>
              <a:t/>
            </a:r>
            <a:br>
              <a:rPr lang="en-US" dirty="0" smtClean="0"/>
            </a:br>
            <a:r>
              <a:rPr lang="en-US" sz="2700" b="1" dirty="0" smtClean="0"/>
              <a:t>Sand-Box Server(s) Environment Currently Needed for Library Technology R&amp;D (ARL)</a:t>
            </a:r>
            <a:endParaRPr lang="en-US" sz="2700" b="1" dirty="0"/>
          </a:p>
        </p:txBody>
      </p:sp>
      <p:sp>
        <p:nvSpPr>
          <p:cNvPr id="3" name="Content Placeholder 2"/>
          <p:cNvSpPr>
            <a:spLocks noGrp="1"/>
          </p:cNvSpPr>
          <p:nvPr>
            <p:ph idx="1"/>
          </p:nvPr>
        </p:nvSpPr>
        <p:spPr>
          <a:xfrm>
            <a:off x="838200" y="2193925"/>
            <a:ext cx="10515600" cy="4351338"/>
          </a:xfrm>
        </p:spPr>
        <p:txBody>
          <a:bodyPr>
            <a:normAutofit fontScale="85000" lnSpcReduction="20000"/>
          </a:bodyPr>
          <a:lstStyle/>
          <a:p>
            <a:r>
              <a:rPr lang="en-US" b="1" dirty="0" smtClean="0"/>
              <a:t>Various Library Technology Units</a:t>
            </a:r>
            <a:br>
              <a:rPr lang="en-US" b="1" dirty="0" smtClean="0"/>
            </a:br>
            <a:r>
              <a:rPr lang="en-US" dirty="0" smtClean="0"/>
              <a:t>Digitization Unit</a:t>
            </a:r>
            <a:br>
              <a:rPr lang="en-US" dirty="0" smtClean="0"/>
            </a:br>
            <a:r>
              <a:rPr lang="en-US" dirty="0" smtClean="0"/>
              <a:t>Core Systems (Sierra, test server)</a:t>
            </a:r>
            <a:br>
              <a:rPr lang="en-US" dirty="0" smtClean="0"/>
            </a:br>
            <a:r>
              <a:rPr lang="en-US" dirty="0" smtClean="0"/>
              <a:t>Archives and </a:t>
            </a:r>
            <a:r>
              <a:rPr lang="en-US" dirty="0" err="1" smtClean="0"/>
              <a:t>Wittliff</a:t>
            </a:r>
            <a:r>
              <a:rPr lang="en-US" dirty="0" smtClean="0"/>
              <a:t> Digitization R&amp;D</a:t>
            </a:r>
            <a:endParaRPr lang="en-US" b="1" dirty="0" smtClean="0"/>
          </a:p>
          <a:p>
            <a:endParaRPr lang="en-US" dirty="0"/>
          </a:p>
          <a:p>
            <a:endParaRPr lang="en-US" dirty="0" smtClean="0"/>
          </a:p>
          <a:p>
            <a:r>
              <a:rPr lang="en-US" b="1" dirty="0" smtClean="0"/>
              <a:t>Software Examples</a:t>
            </a:r>
            <a:endParaRPr lang="en-US" b="1" dirty="0"/>
          </a:p>
          <a:p>
            <a:r>
              <a:rPr lang="en-US" dirty="0" smtClean="0"/>
              <a:t>Hydra (Digital Library Software)</a:t>
            </a:r>
          </a:p>
          <a:p>
            <a:r>
              <a:rPr lang="en-US" dirty="0" smtClean="0"/>
              <a:t>Fedora (Digital Archives Software)</a:t>
            </a:r>
          </a:p>
          <a:p>
            <a:r>
              <a:rPr lang="en-US" dirty="0" smtClean="0"/>
              <a:t>Open Source Offsite Repository Software (Notre Dame, UBUNTU)</a:t>
            </a:r>
          </a:p>
          <a:p>
            <a:r>
              <a:rPr lang="en-US" dirty="0" smtClean="0"/>
              <a:t>Archivist Toolkit/Archon/Archives Space</a:t>
            </a:r>
          </a:p>
          <a:p>
            <a:r>
              <a:rPr lang="en-US" dirty="0" err="1" smtClean="0"/>
              <a:t>Islandora</a:t>
            </a:r>
            <a:r>
              <a:rPr lang="en-US" dirty="0" smtClean="0"/>
              <a:t>, </a:t>
            </a:r>
            <a:r>
              <a:rPr lang="en-US" dirty="0" err="1" smtClean="0"/>
              <a:t>Arkivum</a:t>
            </a:r>
            <a:r>
              <a:rPr lang="en-US" dirty="0" smtClean="0"/>
              <a:t>, LOCKSS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681" y="1931542"/>
            <a:ext cx="2590800" cy="2590800"/>
          </a:xfrm>
          <a:prstGeom prst="rect">
            <a:avLst/>
          </a:prstGeom>
        </p:spPr>
      </p:pic>
    </p:spTree>
    <p:extLst>
      <p:ext uri="{BB962C8B-B14F-4D97-AF65-F5344CB8AC3E}">
        <p14:creationId xmlns:p14="http://schemas.microsoft.com/office/powerpoint/2010/main" val="4132198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6204"/>
            <a:ext cx="10515600" cy="1325563"/>
          </a:xfrm>
        </p:spPr>
        <p:txBody>
          <a:bodyPr/>
          <a:lstStyle/>
          <a:p>
            <a:pPr algn="ctr"/>
            <a:r>
              <a:rPr lang="en-US" b="1" dirty="0" smtClean="0"/>
              <a:t>Expanding Library Technology Human Resource Needs</a:t>
            </a:r>
            <a:endParaRPr lang="en-US" b="1" dirty="0"/>
          </a:p>
        </p:txBody>
      </p:sp>
      <p:sp>
        <p:nvSpPr>
          <p:cNvPr id="3" name="Content Placeholder 2"/>
          <p:cNvSpPr>
            <a:spLocks noGrp="1"/>
          </p:cNvSpPr>
          <p:nvPr>
            <p:ph idx="1"/>
          </p:nvPr>
        </p:nvSpPr>
        <p:spPr>
          <a:xfrm>
            <a:off x="6996700" y="1825625"/>
            <a:ext cx="4357099" cy="4351338"/>
          </a:xfrm>
        </p:spPr>
        <p:txBody>
          <a:bodyPr>
            <a:normAutofit/>
          </a:bodyPr>
          <a:lstStyle/>
          <a:p>
            <a:r>
              <a:rPr lang="en-US" sz="2400" b="1" dirty="0" smtClean="0"/>
              <a:t>Data Research Librarian</a:t>
            </a:r>
          </a:p>
          <a:p>
            <a:pPr lvl="1"/>
            <a:r>
              <a:rPr lang="en-US" dirty="0" smtClean="0"/>
              <a:t>Facilitation liaison, Metadata application, marketing between faculty, Research Depository, ARL</a:t>
            </a:r>
            <a:br>
              <a:rPr lang="en-US" dirty="0" smtClean="0"/>
            </a:br>
            <a:endParaRPr lang="en-US" dirty="0" smtClean="0"/>
          </a:p>
          <a:p>
            <a:r>
              <a:rPr lang="en-US" sz="2400" b="1" dirty="0" smtClean="0"/>
              <a:t>Data Visualization, Analytics Specialist</a:t>
            </a:r>
          </a:p>
          <a:p>
            <a:r>
              <a:rPr lang="en-US" sz="2400" dirty="0" smtClean="0"/>
              <a:t>Facilitation (Tableau, </a:t>
            </a:r>
            <a:r>
              <a:rPr lang="en-US" sz="2400" dirty="0" err="1" smtClean="0"/>
              <a:t>Bayesia</a:t>
            </a:r>
            <a:r>
              <a:rPr lang="en-US" sz="2400" dirty="0" smtClean="0"/>
              <a:t>, Decision Analysis AI and Visualization Software)</a:t>
            </a:r>
          </a:p>
          <a:p>
            <a:endParaRPr lang="en-US" dirty="0"/>
          </a:p>
        </p:txBody>
      </p:sp>
      <p:pic>
        <p:nvPicPr>
          <p:cNvPr id="2050" name="Picture 2" descr="http://dataverse.org/files/dataverseorg/files/dataverse_project_logo-h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441767"/>
            <a:ext cx="46577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66761" y="3453499"/>
            <a:ext cx="3438525" cy="714375"/>
          </a:xfrm>
          <a:prstGeom prst="rect">
            <a:avLst/>
          </a:prstGeom>
        </p:spPr>
      </p:pic>
      <p:pic>
        <p:nvPicPr>
          <p:cNvPr id="6" name="Picture 5"/>
          <p:cNvPicPr>
            <a:picLocks noChangeAspect="1"/>
          </p:cNvPicPr>
          <p:nvPr/>
        </p:nvPicPr>
        <p:blipFill>
          <a:blip r:embed="rId4"/>
          <a:stretch>
            <a:fillRect/>
          </a:stretch>
        </p:blipFill>
        <p:spPr>
          <a:xfrm>
            <a:off x="7870825" y="5894071"/>
            <a:ext cx="2286000" cy="666750"/>
          </a:xfrm>
          <a:prstGeom prst="rect">
            <a:avLst/>
          </a:prstGeom>
        </p:spPr>
      </p:pic>
      <p:pic>
        <p:nvPicPr>
          <p:cNvPr id="7" name="Picture 6"/>
          <p:cNvPicPr>
            <a:picLocks noChangeAspect="1"/>
          </p:cNvPicPr>
          <p:nvPr/>
        </p:nvPicPr>
        <p:blipFill>
          <a:blip r:embed="rId5"/>
          <a:stretch>
            <a:fillRect/>
          </a:stretch>
        </p:blipFill>
        <p:spPr>
          <a:xfrm>
            <a:off x="1544073" y="4848809"/>
            <a:ext cx="4551926" cy="1505637"/>
          </a:xfrm>
          <a:prstGeom prst="rect">
            <a:avLst/>
          </a:prstGeom>
        </p:spPr>
      </p:pic>
    </p:spTree>
    <p:extLst>
      <p:ext uri="{BB962C8B-B14F-4D97-AF65-F5344CB8AC3E}">
        <p14:creationId xmlns:p14="http://schemas.microsoft.com/office/powerpoint/2010/main" val="4157636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latin typeface="+mn-lt"/>
              </a:rPr>
              <a:t>Interdivisional Synergies</a:t>
            </a:r>
            <a:br>
              <a:rPr lang="en-US" sz="2800" b="1" dirty="0" smtClean="0">
                <a:latin typeface="+mn-lt"/>
              </a:rPr>
            </a:br>
            <a:r>
              <a:rPr lang="en-US" sz="2800" b="1" dirty="0" smtClean="0">
                <a:latin typeface="+mn-lt"/>
              </a:rPr>
              <a:t>ADA Access Specialist/Multimedia-Specialist</a:t>
            </a:r>
            <a:endParaRPr lang="en-US" sz="2800" b="1" dirty="0">
              <a:latin typeface="+mn-lt"/>
            </a:endParaRPr>
          </a:p>
        </p:txBody>
      </p:sp>
      <p:sp>
        <p:nvSpPr>
          <p:cNvPr id="3" name="Content Placeholder 2"/>
          <p:cNvSpPr>
            <a:spLocks noGrp="1"/>
          </p:cNvSpPr>
          <p:nvPr>
            <p:ph idx="1"/>
          </p:nvPr>
        </p:nvSpPr>
        <p:spPr>
          <a:xfrm>
            <a:off x="5041900" y="2292350"/>
            <a:ext cx="6705600" cy="4351338"/>
          </a:xfrm>
        </p:spPr>
        <p:txBody>
          <a:bodyPr>
            <a:normAutofit/>
          </a:bodyPr>
          <a:lstStyle/>
          <a:p>
            <a:r>
              <a:rPr lang="en-US" sz="2400" b="1" dirty="0" smtClean="0"/>
              <a:t>ADA Access Specialist</a:t>
            </a:r>
            <a:r>
              <a:rPr lang="en-US" sz="2400" dirty="0" smtClean="0"/>
              <a:t/>
            </a:r>
            <a:br>
              <a:rPr lang="en-US" sz="2400" dirty="0" smtClean="0"/>
            </a:br>
            <a:r>
              <a:rPr lang="en-US" sz="2400" dirty="0" smtClean="0"/>
              <a:t>Questions of central ADA, Access Specialist, Technologist.  Currently, this is in ITS and the library projects involving Media flow, closed captioning, ripping DVD’s for streaming if licenses permit,  is stretching resources. </a:t>
            </a:r>
            <a:br>
              <a:rPr lang="en-US" sz="2400" dirty="0" smtClean="0"/>
            </a:br>
            <a:r>
              <a:rPr lang="en-US" sz="2400" dirty="0" smtClean="0"/>
              <a:t> </a:t>
            </a:r>
            <a:endParaRPr lang="en-US" sz="2400" dirty="0"/>
          </a:p>
          <a:p>
            <a:r>
              <a:rPr lang="en-US" sz="2400" b="1" dirty="0" smtClean="0"/>
              <a:t>Digital Video Specialist</a:t>
            </a:r>
            <a:r>
              <a:rPr lang="en-US" sz="2400" dirty="0" smtClean="0"/>
              <a:t/>
            </a:r>
            <a:br>
              <a:rPr lang="en-US" sz="2400" dirty="0" smtClean="0"/>
            </a:br>
            <a:r>
              <a:rPr lang="en-US" sz="2400" dirty="0" smtClean="0"/>
              <a:t>Similarly we are not taking advantage of the full potential of video for websites, library.  Better processes for use of video, marketing, teaching, Online Exhibits, Digital Archives, Library Website</a:t>
            </a:r>
            <a:endParaRPr lang="en-US" sz="2400" dirty="0"/>
          </a:p>
        </p:txBody>
      </p:sp>
      <p:pic>
        <p:nvPicPr>
          <p:cNvPr id="4" name="Picture 3"/>
          <p:cNvPicPr>
            <a:picLocks noChangeAspect="1"/>
          </p:cNvPicPr>
          <p:nvPr/>
        </p:nvPicPr>
        <p:blipFill>
          <a:blip r:embed="rId2"/>
          <a:stretch>
            <a:fillRect/>
          </a:stretch>
        </p:blipFill>
        <p:spPr>
          <a:xfrm>
            <a:off x="600075" y="1825625"/>
            <a:ext cx="4048125" cy="2686050"/>
          </a:xfrm>
          <a:prstGeom prst="rect">
            <a:avLst/>
          </a:prstGeom>
        </p:spPr>
      </p:pic>
      <p:pic>
        <p:nvPicPr>
          <p:cNvPr id="5" name="Picture 4"/>
          <p:cNvPicPr>
            <a:picLocks noChangeAspect="1"/>
          </p:cNvPicPr>
          <p:nvPr/>
        </p:nvPicPr>
        <p:blipFill>
          <a:blip r:embed="rId3"/>
          <a:stretch>
            <a:fillRect/>
          </a:stretch>
        </p:blipFill>
        <p:spPr>
          <a:xfrm>
            <a:off x="838200" y="4809575"/>
            <a:ext cx="3403600" cy="1883325"/>
          </a:xfrm>
          <a:prstGeom prst="rect">
            <a:avLst/>
          </a:prstGeom>
        </p:spPr>
      </p:pic>
    </p:spTree>
    <p:extLst>
      <p:ext uri="{BB962C8B-B14F-4D97-AF65-F5344CB8AC3E}">
        <p14:creationId xmlns:p14="http://schemas.microsoft.com/office/powerpoint/2010/main" val="1966880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Expansion of Digital Media Lab</a:t>
            </a:r>
            <a:br>
              <a:rPr lang="en-US" b="1" dirty="0"/>
            </a:br>
            <a:endParaRPr lang="en-US" b="1" dirty="0"/>
          </a:p>
        </p:txBody>
      </p:sp>
      <p:sp>
        <p:nvSpPr>
          <p:cNvPr id="3" name="Content Placeholder 2"/>
          <p:cNvSpPr>
            <a:spLocks noGrp="1"/>
          </p:cNvSpPr>
          <p:nvPr>
            <p:ph idx="1"/>
          </p:nvPr>
        </p:nvSpPr>
        <p:spPr>
          <a:xfrm>
            <a:off x="304799" y="1431924"/>
            <a:ext cx="5577798" cy="5426076"/>
          </a:xfrm>
        </p:spPr>
        <p:txBody>
          <a:bodyPr>
            <a:normAutofit fontScale="92500"/>
          </a:bodyPr>
          <a:lstStyle/>
          <a:p>
            <a:r>
              <a:rPr lang="en-US" b="1" dirty="0"/>
              <a:t>Digital Media </a:t>
            </a:r>
            <a:r>
              <a:rPr lang="en-US" b="1" dirty="0" smtClean="0"/>
              <a:t>Lab/Specialist</a:t>
            </a:r>
            <a:endParaRPr lang="en-US" dirty="0"/>
          </a:p>
          <a:p>
            <a:r>
              <a:rPr lang="en-US" dirty="0" smtClean="0"/>
              <a:t>Need to begin to engage  </a:t>
            </a:r>
            <a:r>
              <a:rPr lang="en-US" dirty="0" smtClean="0"/>
              <a:t>Faculty-level  </a:t>
            </a:r>
            <a:r>
              <a:rPr lang="en-US" dirty="0" smtClean="0"/>
              <a:t>projects for ARL research university projects over next five years.</a:t>
            </a:r>
          </a:p>
          <a:p>
            <a:r>
              <a:rPr lang="en-US" dirty="0"/>
              <a:t>Currently more work than we can handle (straining </a:t>
            </a:r>
            <a:r>
              <a:rPr lang="en-US" dirty="0" smtClean="0"/>
              <a:t>seams</a:t>
            </a:r>
            <a:r>
              <a:rPr lang="en-US" dirty="0" smtClean="0"/>
              <a:t>)</a:t>
            </a:r>
          </a:p>
          <a:p>
            <a:r>
              <a:rPr lang="en-US" dirty="0" smtClean="0"/>
              <a:t>This will require more staff, space, equipment </a:t>
            </a:r>
          </a:p>
          <a:p>
            <a:r>
              <a:rPr lang="en-US" dirty="0"/>
              <a:t>T</a:t>
            </a:r>
            <a:r>
              <a:rPr lang="en-US" dirty="0" smtClean="0"/>
              <a:t>his can be leveraged towards larger university research aspirations</a:t>
            </a:r>
          </a:p>
          <a:p>
            <a:r>
              <a:rPr lang="en-US" dirty="0" smtClean="0"/>
              <a:t>Digital Libraries, Digital Archives, Online Exhibits for Research Projects </a:t>
            </a:r>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5882597" y="2064357"/>
            <a:ext cx="4762500" cy="3181350"/>
          </a:xfrm>
          <a:prstGeom prst="rect">
            <a:avLst/>
          </a:prstGeom>
        </p:spPr>
      </p:pic>
    </p:spTree>
    <p:extLst>
      <p:ext uri="{BB962C8B-B14F-4D97-AF65-F5344CB8AC3E}">
        <p14:creationId xmlns:p14="http://schemas.microsoft.com/office/powerpoint/2010/main" val="3774692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175" y="2615165"/>
            <a:ext cx="6302339" cy="1325563"/>
          </a:xfrm>
        </p:spPr>
        <p:txBody>
          <a:bodyPr/>
          <a:lstStyle/>
          <a:p>
            <a:r>
              <a:rPr lang="en-US" dirty="0" smtClean="0"/>
              <a:t>Questions, Comments</a:t>
            </a:r>
            <a:endParaRPr lang="en-US" dirty="0"/>
          </a:p>
        </p:txBody>
      </p:sp>
    </p:spTree>
    <p:extLst>
      <p:ext uri="{BB962C8B-B14F-4D97-AF65-F5344CB8AC3E}">
        <p14:creationId xmlns:p14="http://schemas.microsoft.com/office/powerpoint/2010/main" val="143499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mn-lt"/>
              </a:rPr>
              <a:t>Further Documentation Available</a:t>
            </a:r>
            <a:endParaRPr lang="en-US" sz="3600" b="1" dirty="0">
              <a:latin typeface="+mn-lt"/>
            </a:endParaRPr>
          </a:p>
        </p:txBody>
      </p:sp>
      <p:sp>
        <p:nvSpPr>
          <p:cNvPr id="3" name="Content Placeholder 2"/>
          <p:cNvSpPr>
            <a:spLocks noGrp="1"/>
          </p:cNvSpPr>
          <p:nvPr>
            <p:ph idx="1"/>
          </p:nvPr>
        </p:nvSpPr>
        <p:spPr>
          <a:xfrm>
            <a:off x="838200" y="1825624"/>
            <a:ext cx="10896600" cy="4918075"/>
          </a:xfrm>
        </p:spPr>
        <p:txBody>
          <a:bodyPr>
            <a:normAutofit/>
          </a:bodyPr>
          <a:lstStyle/>
          <a:p>
            <a:r>
              <a:rPr lang="en-US" dirty="0" err="1" smtClean="0"/>
              <a:t>Archivematica</a:t>
            </a:r>
            <a:r>
              <a:rPr lang="en-US" dirty="0" smtClean="0"/>
              <a:t> in the Library (Background Proposal).  Digital Preservation Working Group (January, 2016)</a:t>
            </a:r>
          </a:p>
          <a:p>
            <a:r>
              <a:rPr lang="en-US" dirty="0" smtClean="0"/>
              <a:t>D-Space Assessment.  Current Landscape. Todd Peters et al. (2015)</a:t>
            </a:r>
          </a:p>
          <a:p>
            <a:r>
              <a:rPr lang="en-US" dirty="0" smtClean="0"/>
              <a:t>Sierra Double-Server Set-up.  Todd Peters and Paivi Rentz (2015)</a:t>
            </a:r>
            <a:endParaRPr lang="en-US" dirty="0"/>
          </a:p>
          <a:p>
            <a:r>
              <a:rPr lang="en-US" dirty="0" smtClean="0"/>
              <a:t>Digital and Web Services Operational Expansion Plan.  (Pragmatic 1,2,5 year plans).  Digital and Web Services</a:t>
            </a:r>
            <a:r>
              <a:rPr lang="en-US" dirty="0"/>
              <a:t>.</a:t>
            </a:r>
            <a:r>
              <a:rPr lang="en-US" dirty="0" smtClean="0"/>
              <a:t> (March 2016).</a:t>
            </a:r>
          </a:p>
          <a:p>
            <a:r>
              <a:rPr lang="en-US" dirty="0" smtClean="0"/>
              <a:t>Collection and Digital Services, Strategic ARL Comparative </a:t>
            </a:r>
            <a:r>
              <a:rPr lang="en-US" dirty="0"/>
              <a:t>T</a:t>
            </a:r>
            <a:r>
              <a:rPr lang="en-US" dirty="0" smtClean="0"/>
              <a:t>echnology </a:t>
            </a:r>
            <a:r>
              <a:rPr lang="en-US" dirty="0"/>
              <a:t>A</a:t>
            </a:r>
            <a:r>
              <a:rPr lang="en-US" dirty="0" smtClean="0"/>
              <a:t>ssessment and </a:t>
            </a:r>
            <a:r>
              <a:rPr lang="en-US" dirty="0"/>
              <a:t>P</a:t>
            </a:r>
            <a:r>
              <a:rPr lang="en-US" dirty="0" smtClean="0"/>
              <a:t>reliminary </a:t>
            </a:r>
            <a:r>
              <a:rPr lang="en-US" dirty="0"/>
              <a:t>N</a:t>
            </a:r>
            <a:r>
              <a:rPr lang="en-US" dirty="0" smtClean="0"/>
              <a:t>eeds </a:t>
            </a:r>
            <a:r>
              <a:rPr lang="en-US" dirty="0"/>
              <a:t>R</a:t>
            </a:r>
            <a:r>
              <a:rPr lang="en-US" dirty="0" smtClean="0"/>
              <a:t>eview. R. Uzwyshyn. </a:t>
            </a:r>
            <a:r>
              <a:rPr lang="en-US" dirty="0"/>
              <a:t>(July 2014</a:t>
            </a:r>
            <a:r>
              <a:rPr lang="en-US" dirty="0" smtClean="0"/>
              <a:t>).</a:t>
            </a:r>
          </a:p>
          <a:p>
            <a:r>
              <a:rPr lang="en-US" dirty="0" smtClean="0"/>
              <a:t>Texas Designated Emerging Research Institutions &amp;  ARL Technology Human Resources Comparison (Appendix A), R. Uzwyshyn (July 2014).</a:t>
            </a:r>
          </a:p>
        </p:txBody>
      </p:sp>
    </p:spTree>
    <p:extLst>
      <p:ext uri="{BB962C8B-B14F-4D97-AF65-F5344CB8AC3E}">
        <p14:creationId xmlns:p14="http://schemas.microsoft.com/office/powerpoint/2010/main" val="3959135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629" y="256855"/>
            <a:ext cx="7856305" cy="1236894"/>
          </a:xfrm>
        </p:spPr>
        <p:txBody>
          <a:bodyPr>
            <a:normAutofit/>
          </a:bodyPr>
          <a:lstStyle/>
          <a:p>
            <a:r>
              <a:rPr lang="en-US" sz="4000" dirty="0" smtClean="0"/>
              <a:t>Proposed </a:t>
            </a:r>
            <a:r>
              <a:rPr lang="en-US" sz="4000" dirty="0" err="1" smtClean="0"/>
              <a:t>Archivematica</a:t>
            </a:r>
            <a:r>
              <a:rPr lang="en-US" sz="4000" dirty="0" smtClean="0"/>
              <a:t> Infrastructure </a:t>
            </a:r>
            <a:r>
              <a:rPr lang="en-US" sz="2800" dirty="0" smtClean="0"/>
              <a:t>(</a:t>
            </a:r>
            <a:r>
              <a:rPr lang="en-US" sz="2800" dirty="0" err="1" smtClean="0"/>
              <a:t>FurtherSpecifics</a:t>
            </a:r>
            <a:r>
              <a:rPr lang="en-US" sz="2800" dirty="0" smtClean="0"/>
              <a:t>)</a:t>
            </a:r>
            <a:endParaRPr lang="en-US" sz="2800" dirty="0"/>
          </a:p>
        </p:txBody>
      </p:sp>
      <p:sp>
        <p:nvSpPr>
          <p:cNvPr id="3" name="Subtitle 2"/>
          <p:cNvSpPr>
            <a:spLocks noGrp="1"/>
          </p:cNvSpPr>
          <p:nvPr>
            <p:ph type="subTitle" idx="1"/>
          </p:nvPr>
        </p:nvSpPr>
        <p:spPr>
          <a:xfrm>
            <a:off x="688226" y="2168794"/>
            <a:ext cx="4239374" cy="4689206"/>
          </a:xfrm>
        </p:spPr>
        <p:txBody>
          <a:bodyPr>
            <a:normAutofit/>
          </a:bodyPr>
          <a:lstStyle/>
          <a:p>
            <a:pPr marL="342900" indent="-342900" algn="l">
              <a:buFont typeface="Arial" panose="020B0604020202020204" pitchFamily="34" charset="0"/>
              <a:buChar char="•"/>
            </a:pPr>
            <a:r>
              <a:rPr lang="en-US" sz="1800" dirty="0" err="1" smtClean="0"/>
              <a:t>Archivematica</a:t>
            </a:r>
            <a:r>
              <a:rPr lang="en-US" sz="1800" dirty="0" smtClean="0"/>
              <a:t> running </a:t>
            </a:r>
            <a:r>
              <a:rPr lang="en-US" sz="1800" dirty="0"/>
              <a:t>Ubuntu located in 219C </a:t>
            </a:r>
            <a:r>
              <a:rPr lang="en-US" sz="1800" dirty="0" err="1" smtClean="0"/>
              <a:t>Alkek</a:t>
            </a:r>
            <a:r>
              <a:rPr lang="en-US" sz="1800" dirty="0" smtClean="0"/>
              <a:t> on Dell server </a:t>
            </a:r>
            <a:r>
              <a:rPr lang="en-US" sz="1800" dirty="0"/>
              <a:t>(limited access </a:t>
            </a:r>
            <a:r>
              <a:rPr lang="en-US" sz="1800" dirty="0" smtClean="0"/>
              <a:t>room, card </a:t>
            </a:r>
            <a:r>
              <a:rPr lang="en-US" sz="1800" dirty="0"/>
              <a:t>control access)</a:t>
            </a:r>
          </a:p>
          <a:p>
            <a:pPr marL="342900" indent="-342900" algn="l">
              <a:buFont typeface="Arial" panose="020B0604020202020204" pitchFamily="34" charset="0"/>
              <a:buChar char="•"/>
            </a:pPr>
            <a:r>
              <a:rPr lang="en-US" sz="1800" dirty="0"/>
              <a:t>Staff would connect using HTTPS located in </a:t>
            </a:r>
            <a:r>
              <a:rPr lang="en-US" sz="1800" dirty="0" err="1"/>
              <a:t>Alkek</a:t>
            </a:r>
            <a:r>
              <a:rPr lang="en-US" sz="1800" dirty="0"/>
              <a:t> </a:t>
            </a:r>
            <a:r>
              <a:rPr lang="en-US" sz="1800" dirty="0" smtClean="0"/>
              <a:t>(various floors)</a:t>
            </a:r>
            <a:endParaRPr lang="en-US" sz="1800" dirty="0"/>
          </a:p>
          <a:p>
            <a:pPr marL="285750" indent="-285750" algn="l">
              <a:buFontTx/>
              <a:buChar char="-"/>
            </a:pPr>
            <a:r>
              <a:rPr lang="en-US" sz="1800" dirty="0" err="1"/>
              <a:t>Txstate</a:t>
            </a:r>
            <a:r>
              <a:rPr lang="en-US" sz="1800" dirty="0"/>
              <a:t> firewall </a:t>
            </a:r>
            <a:r>
              <a:rPr lang="en-US" sz="1800" dirty="0" smtClean="0"/>
              <a:t>access from </a:t>
            </a:r>
            <a:r>
              <a:rPr lang="en-US" sz="1800" dirty="0"/>
              <a:t>outside campus will not be allowed</a:t>
            </a:r>
          </a:p>
          <a:p>
            <a:pPr marL="285750" indent="-285750" algn="l">
              <a:buFontTx/>
              <a:buChar char="-"/>
            </a:pPr>
            <a:r>
              <a:rPr lang="en-US" sz="1800" dirty="0"/>
              <a:t>Digital objects for the public will go through </a:t>
            </a:r>
            <a:r>
              <a:rPr lang="en-US" sz="1800" dirty="0" smtClean="0"/>
              <a:t>either </a:t>
            </a:r>
            <a:r>
              <a:rPr lang="en-US" sz="1800" dirty="0" err="1"/>
              <a:t>Dspace</a:t>
            </a:r>
            <a:r>
              <a:rPr lang="en-US" sz="1800" dirty="0"/>
              <a:t> or </a:t>
            </a:r>
            <a:r>
              <a:rPr lang="en-US" sz="1800" dirty="0" err="1"/>
              <a:t>Omeka</a:t>
            </a:r>
            <a:endParaRPr lang="en-US" sz="1800" dirty="0"/>
          </a:p>
          <a:p>
            <a:pPr marL="285750" indent="-285750" algn="l">
              <a:buFontTx/>
              <a:buChar char="-"/>
            </a:pPr>
            <a:r>
              <a:rPr lang="en-US" sz="1800" dirty="0" err="1"/>
              <a:t>Archivematica</a:t>
            </a:r>
            <a:r>
              <a:rPr lang="en-US" sz="1800" dirty="0"/>
              <a:t> provides Standard User support for </a:t>
            </a:r>
            <a:r>
              <a:rPr lang="en-US" sz="1800" dirty="0" smtClean="0"/>
              <a:t>Ubuntu</a:t>
            </a:r>
            <a:endParaRPr lang="en-US" sz="1800" dirty="0"/>
          </a:p>
        </p:txBody>
      </p:sp>
      <p:pic>
        <p:nvPicPr>
          <p:cNvPr id="4" name="Picture 3"/>
          <p:cNvPicPr>
            <a:picLocks noChangeAspect="1"/>
          </p:cNvPicPr>
          <p:nvPr/>
        </p:nvPicPr>
        <p:blipFill>
          <a:blip r:embed="rId2"/>
          <a:stretch>
            <a:fillRect/>
          </a:stretch>
        </p:blipFill>
        <p:spPr>
          <a:xfrm>
            <a:off x="5486401" y="1493749"/>
            <a:ext cx="6705599" cy="5436494"/>
          </a:xfrm>
          <a:prstGeom prst="rect">
            <a:avLst/>
          </a:prstGeom>
        </p:spPr>
      </p:pic>
    </p:spTree>
    <p:extLst>
      <p:ext uri="{BB962C8B-B14F-4D97-AF65-F5344CB8AC3E}">
        <p14:creationId xmlns:p14="http://schemas.microsoft.com/office/powerpoint/2010/main" val="102686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353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874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smtClean="0"/>
              <a:t>Archivematica</a:t>
            </a:r>
            <a:r>
              <a:rPr lang="en-US" b="1" dirty="0" smtClean="0"/>
              <a:t>: Open Source Digital Preservation System Software</a:t>
            </a:r>
            <a:r>
              <a:rPr lang="en-US" dirty="0" smtClean="0"/>
              <a:t/>
            </a:r>
            <a:br>
              <a:rPr lang="en-US" dirty="0" smtClean="0"/>
            </a:br>
            <a:endParaRPr lang="en-US" sz="2700" dirty="0"/>
          </a:p>
        </p:txBody>
      </p:sp>
      <p:sp>
        <p:nvSpPr>
          <p:cNvPr id="3" name="Content Placeholder 2"/>
          <p:cNvSpPr>
            <a:spLocks noGrp="1"/>
          </p:cNvSpPr>
          <p:nvPr>
            <p:ph idx="1"/>
          </p:nvPr>
        </p:nvSpPr>
        <p:spPr>
          <a:xfrm>
            <a:off x="6486558" y="3105054"/>
            <a:ext cx="3684934" cy="3259102"/>
          </a:xfrm>
        </p:spPr>
        <p:txBody>
          <a:bodyPr>
            <a:normAutofit/>
          </a:bodyPr>
          <a:lstStyle/>
          <a:p>
            <a:pPr marL="0" indent="0">
              <a:buNone/>
            </a:pPr>
            <a:r>
              <a:rPr lang="en-US" sz="1800" b="1" dirty="0" smtClean="0"/>
              <a:t>Parent Company</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endParaRPr lang="en-US" sz="1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856" y="1895859"/>
            <a:ext cx="2793651" cy="622222"/>
          </a:xfrm>
          <a:prstGeom prst="rect">
            <a:avLst/>
          </a:prstGeom>
        </p:spPr>
      </p:pic>
      <p:sp>
        <p:nvSpPr>
          <p:cNvPr id="6" name="TextBox 5"/>
          <p:cNvSpPr txBox="1"/>
          <p:nvPr/>
        </p:nvSpPr>
        <p:spPr>
          <a:xfrm>
            <a:off x="6428291" y="3436504"/>
            <a:ext cx="5243152" cy="230832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Artefactual</a:t>
            </a:r>
            <a:r>
              <a:rPr lang="en-US" dirty="0" smtClean="0"/>
              <a:t> (library centered/library technologist </a:t>
            </a:r>
            <a:r>
              <a:rPr lang="en-US" dirty="0" smtClean="0"/>
              <a:t>created. </a:t>
            </a:r>
            <a:endParaRPr lang="en-US" dirty="0" smtClean="0"/>
          </a:p>
          <a:p>
            <a:pPr marL="285750" indent="-285750">
              <a:buFont typeface="Arial" panose="020B0604020202020204" pitchFamily="34" charset="0"/>
              <a:buChar char="•"/>
            </a:pPr>
            <a:r>
              <a:rPr lang="en-US" dirty="0"/>
              <a:t>Part of larger library trend of open source library software(KOHA, Evergreen, </a:t>
            </a:r>
            <a:r>
              <a:rPr lang="en-US" dirty="0" smtClean="0"/>
              <a:t>recent purchases </a:t>
            </a:r>
            <a:r>
              <a:rPr lang="en-US" dirty="0"/>
              <a:t>by EBSCO, Curriculum Builder, </a:t>
            </a:r>
            <a:r>
              <a:rPr lang="en-US" dirty="0" smtClean="0"/>
              <a:t>@mire)</a:t>
            </a:r>
          </a:p>
          <a:p>
            <a:pPr marL="285750" indent="-285750">
              <a:buFont typeface="Arial" panose="020B0604020202020204" pitchFamily="34" charset="0"/>
              <a:buChar char="•"/>
            </a:pPr>
            <a:r>
              <a:rPr lang="en-US" dirty="0"/>
              <a:t>O</a:t>
            </a:r>
            <a:r>
              <a:rPr lang="en-US" dirty="0" smtClean="0"/>
              <a:t>ffers paid services in  software development technical support, consulting,  data migration, training and hosting</a:t>
            </a:r>
            <a:endParaRPr lang="en-US" dirty="0"/>
          </a:p>
        </p:txBody>
      </p:sp>
      <p:pic>
        <p:nvPicPr>
          <p:cNvPr id="7" name="Picture 6"/>
          <p:cNvPicPr>
            <a:picLocks noChangeAspect="1"/>
          </p:cNvPicPr>
          <p:nvPr/>
        </p:nvPicPr>
        <p:blipFill>
          <a:blip r:embed="rId3"/>
          <a:stretch>
            <a:fillRect/>
          </a:stretch>
        </p:blipFill>
        <p:spPr>
          <a:xfrm>
            <a:off x="940589" y="1895859"/>
            <a:ext cx="3600450" cy="647700"/>
          </a:xfrm>
          <a:prstGeom prst="rect">
            <a:avLst/>
          </a:prstGeom>
        </p:spPr>
      </p:pic>
      <p:sp>
        <p:nvSpPr>
          <p:cNvPr id="8" name="TextBox 7"/>
          <p:cNvSpPr txBox="1"/>
          <p:nvPr/>
        </p:nvSpPr>
        <p:spPr>
          <a:xfrm>
            <a:off x="693791" y="3026445"/>
            <a:ext cx="4458984" cy="3416320"/>
          </a:xfrm>
          <a:prstGeom prst="rect">
            <a:avLst/>
          </a:prstGeom>
          <a:noFill/>
        </p:spPr>
        <p:txBody>
          <a:bodyPr wrap="square" rtlCol="0">
            <a:spAutoFit/>
          </a:bodyPr>
          <a:lstStyle/>
          <a:p>
            <a:r>
              <a:rPr lang="en-US" b="1" dirty="0" err="1" smtClean="0"/>
              <a:t>Archivematica</a:t>
            </a:r>
            <a:r>
              <a:rPr lang="en-US" b="1" dirty="0"/>
              <a:t> </a:t>
            </a:r>
            <a:r>
              <a:rPr lang="en-US" b="1" dirty="0" smtClean="0"/>
              <a:t>software:</a:t>
            </a:r>
            <a:r>
              <a:rPr lang="en-US" b="1" dirty="0" smtClean="0"/>
              <a:t/>
            </a:r>
            <a:br>
              <a:rPr lang="en-US" b="1" dirty="0" smtClean="0"/>
            </a:br>
            <a:endParaRPr lang="en-US" b="1" dirty="0" smtClean="0"/>
          </a:p>
          <a:p>
            <a:pPr marL="285750" indent="-285750">
              <a:buFont typeface="Wingdings" panose="05000000000000000000" pitchFamily="2" charset="2"/>
              <a:buChar char="§"/>
            </a:pPr>
            <a:r>
              <a:rPr lang="en-US" dirty="0"/>
              <a:t>Processing Digital Materials, </a:t>
            </a:r>
          </a:p>
          <a:p>
            <a:pPr marL="285750" indent="-285750">
              <a:buFont typeface="Wingdings" panose="05000000000000000000" pitchFamily="2" charset="2"/>
              <a:buChar char="§"/>
            </a:pPr>
            <a:r>
              <a:rPr lang="en-US" dirty="0" smtClean="0"/>
              <a:t>Preparing For Long </a:t>
            </a:r>
            <a:r>
              <a:rPr lang="en-US" dirty="0"/>
              <a:t>Term </a:t>
            </a:r>
            <a:r>
              <a:rPr lang="en-US" dirty="0" smtClean="0"/>
              <a:t> Digital </a:t>
            </a:r>
            <a:r>
              <a:rPr lang="en-US" dirty="0" smtClean="0"/>
              <a:t>Storage</a:t>
            </a:r>
            <a:endParaRPr lang="en-US" dirty="0" smtClean="0"/>
          </a:p>
          <a:p>
            <a:pPr marL="285750" indent="-285750">
              <a:buFont typeface="Wingdings" panose="05000000000000000000" pitchFamily="2" charset="2"/>
              <a:buChar char="§"/>
            </a:pPr>
            <a:r>
              <a:rPr lang="en-US" dirty="0" smtClean="0"/>
              <a:t>Desired by: </a:t>
            </a:r>
            <a:br>
              <a:rPr lang="en-US" dirty="0" smtClean="0"/>
            </a:br>
            <a:r>
              <a:rPr lang="en-US" dirty="0" err="1" smtClean="0"/>
              <a:t>Wittliff</a:t>
            </a:r>
            <a:r>
              <a:rPr lang="en-US" dirty="0" smtClean="0"/>
              <a:t> (Digital Preservation</a:t>
            </a:r>
            <a:r>
              <a:rPr lang="en-US" dirty="0" smtClean="0"/>
              <a:t>),</a:t>
            </a:r>
            <a:r>
              <a:rPr lang="en-US" dirty="0" smtClean="0"/>
              <a:t/>
            </a:r>
            <a:br>
              <a:rPr lang="en-US" dirty="0" smtClean="0"/>
            </a:br>
            <a:r>
              <a:rPr lang="en-US" dirty="0" smtClean="0"/>
              <a:t>University Archives</a:t>
            </a:r>
          </a:p>
          <a:p>
            <a:pPr marL="285750" indent="-285750">
              <a:buFont typeface="Wingdings" panose="05000000000000000000" pitchFamily="2" charset="2"/>
              <a:buChar char="§"/>
            </a:pPr>
            <a:r>
              <a:rPr lang="en-US" dirty="0" smtClean="0"/>
              <a:t>For Long Term Online Storage and Preservation Management</a:t>
            </a:r>
          </a:p>
          <a:p>
            <a:pPr marL="285750" indent="-285750">
              <a:buFont typeface="Wingdings" panose="05000000000000000000" pitchFamily="2" charset="2"/>
              <a:buChar char="§"/>
            </a:pPr>
            <a:r>
              <a:rPr lang="en-US" dirty="0" smtClean="0"/>
              <a:t>Connects variously to other </a:t>
            </a:r>
            <a:r>
              <a:rPr lang="en-US" dirty="0"/>
              <a:t>s</a:t>
            </a:r>
            <a:r>
              <a:rPr lang="en-US" dirty="0" smtClean="0"/>
              <a:t>ystems we </a:t>
            </a:r>
            <a:br>
              <a:rPr lang="en-US" dirty="0" smtClean="0"/>
            </a:br>
            <a:r>
              <a:rPr lang="en-US" dirty="0" smtClean="0"/>
              <a:t>use or will be using: D-Space, </a:t>
            </a:r>
            <a:r>
              <a:rPr lang="en-US" dirty="0" err="1" smtClean="0"/>
              <a:t>Dataverse</a:t>
            </a:r>
            <a:r>
              <a:rPr lang="en-US" dirty="0" smtClean="0"/>
              <a:t>,</a:t>
            </a:r>
            <a:br>
              <a:rPr lang="en-US" dirty="0" smtClean="0"/>
            </a:br>
            <a:r>
              <a:rPr lang="en-US" dirty="0" smtClean="0"/>
              <a:t>Archivists Toolkit, LOCKSS, </a:t>
            </a:r>
            <a:r>
              <a:rPr lang="en-US" dirty="0" err="1" smtClean="0"/>
              <a:t>Duracloud</a:t>
            </a:r>
            <a:endParaRPr lang="en-US" dirty="0"/>
          </a:p>
        </p:txBody>
      </p:sp>
    </p:spTree>
    <p:extLst>
      <p:ext uri="{BB962C8B-B14F-4D97-AF65-F5344CB8AC3E}">
        <p14:creationId xmlns:p14="http://schemas.microsoft.com/office/powerpoint/2010/main" val="4293149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7215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448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3650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28736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307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384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285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5333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2275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99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Archivematica</a:t>
            </a:r>
            <a:r>
              <a:rPr lang="en-US" dirty="0" smtClean="0"/>
              <a:t> Used </a:t>
            </a:r>
            <a:r>
              <a:rPr lang="en-US" dirty="0" smtClean="0"/>
              <a:t>By </a:t>
            </a:r>
            <a:r>
              <a:rPr lang="en-US" dirty="0" smtClean="0"/>
              <a:t>Larger List of Library </a:t>
            </a:r>
            <a:r>
              <a:rPr lang="en-US" b="1" dirty="0" smtClean="0"/>
              <a:t>ARL</a:t>
            </a:r>
            <a:r>
              <a:rPr lang="en-US" dirty="0" smtClean="0"/>
              <a:t> &amp; Community Users</a:t>
            </a:r>
            <a:endParaRPr lang="en-US" dirty="0"/>
          </a:p>
        </p:txBody>
      </p:sp>
      <p:sp>
        <p:nvSpPr>
          <p:cNvPr id="3" name="Content Placeholder 2"/>
          <p:cNvSpPr>
            <a:spLocks noGrp="1"/>
          </p:cNvSpPr>
          <p:nvPr>
            <p:ph idx="1"/>
          </p:nvPr>
        </p:nvSpPr>
        <p:spPr>
          <a:xfrm>
            <a:off x="303944" y="1832721"/>
            <a:ext cx="5778357" cy="4886549"/>
          </a:xfrm>
        </p:spPr>
        <p:txBody>
          <a:bodyPr>
            <a:normAutofit/>
          </a:bodyPr>
          <a:lstStyle/>
          <a:p>
            <a:pPr lvl="0"/>
            <a:r>
              <a:rPr lang="en-US" sz="2000" b="1" dirty="0"/>
              <a:t>University of Houston Libraries </a:t>
            </a:r>
            <a:r>
              <a:rPr lang="en-US" sz="2000" dirty="0"/>
              <a:t>(ARL</a:t>
            </a:r>
            <a:r>
              <a:rPr lang="en-US" sz="2000" dirty="0" smtClean="0"/>
              <a:t>)</a:t>
            </a:r>
          </a:p>
          <a:p>
            <a:r>
              <a:rPr lang="en-US" sz="2000" dirty="0"/>
              <a:t>MIT Libraries (ARL) </a:t>
            </a:r>
          </a:p>
          <a:p>
            <a:pPr lvl="0"/>
            <a:r>
              <a:rPr lang="en-US" sz="2000" dirty="0" smtClean="0"/>
              <a:t>Columbia </a:t>
            </a:r>
            <a:r>
              <a:rPr lang="en-US" sz="2000" dirty="0"/>
              <a:t>University Libraries (ARL) </a:t>
            </a:r>
          </a:p>
          <a:p>
            <a:pPr lvl="0"/>
            <a:r>
              <a:rPr lang="en-US" sz="2000" dirty="0"/>
              <a:t>Yale University Library (ARL)</a:t>
            </a:r>
            <a:endParaRPr lang="en-US" sz="2000" dirty="0" smtClean="0"/>
          </a:p>
          <a:p>
            <a:r>
              <a:rPr lang="en-US" sz="2000" dirty="0"/>
              <a:t>University of British Columbia Library (ARL) </a:t>
            </a:r>
          </a:p>
          <a:p>
            <a:pPr lvl="0"/>
            <a:r>
              <a:rPr lang="en-US" sz="2000" dirty="0" smtClean="0"/>
              <a:t>University </a:t>
            </a:r>
            <a:r>
              <a:rPr lang="en-US" sz="2000" dirty="0"/>
              <a:t>of Alberta Libraries (ARL)  </a:t>
            </a:r>
          </a:p>
          <a:p>
            <a:pPr lvl="0"/>
            <a:r>
              <a:rPr lang="en-US" sz="2000" dirty="0"/>
              <a:t>City of Vancouver Archives; </a:t>
            </a:r>
          </a:p>
          <a:p>
            <a:pPr lvl="0"/>
            <a:r>
              <a:rPr lang="en-US" sz="2000" dirty="0" smtClean="0"/>
              <a:t>University </a:t>
            </a:r>
            <a:r>
              <a:rPr lang="en-US" sz="2000" dirty="0"/>
              <a:t>of York (ARL) </a:t>
            </a:r>
          </a:p>
          <a:p>
            <a:pPr lvl="0"/>
            <a:r>
              <a:rPr lang="en-US" sz="2000" dirty="0"/>
              <a:t>University of Saskatchewan University Library (ARL) </a:t>
            </a:r>
          </a:p>
          <a:p>
            <a:pPr lvl="0"/>
            <a:r>
              <a:rPr lang="en-US" sz="2000" dirty="0"/>
              <a:t>Bentley Historical Library, University of Michigan (ARL)</a:t>
            </a:r>
          </a:p>
          <a:p>
            <a:endParaRPr lang="en-US" dirty="0"/>
          </a:p>
        </p:txBody>
      </p:sp>
      <p:sp>
        <p:nvSpPr>
          <p:cNvPr id="5" name="TextBox 4"/>
          <p:cNvSpPr txBox="1"/>
          <p:nvPr/>
        </p:nvSpPr>
        <p:spPr>
          <a:xfrm>
            <a:off x="6919787" y="1952623"/>
            <a:ext cx="6051479" cy="3847207"/>
          </a:xfrm>
          <a:prstGeom prst="rect">
            <a:avLst/>
          </a:prstGeom>
          <a:noFill/>
        </p:spPr>
        <p:txBody>
          <a:bodyPr wrap="square" rtlCol="0">
            <a:spAutoFit/>
          </a:bodyPr>
          <a:lstStyle/>
          <a:p>
            <a:pPr marL="285750" lvl="0" indent="-285750">
              <a:buFont typeface="Wingdings" panose="05000000000000000000" pitchFamily="2" charset="2"/>
              <a:buChar char="§"/>
            </a:pPr>
            <a:r>
              <a:rPr lang="en-US" sz="2000" dirty="0"/>
              <a:t>Harvard Business School </a:t>
            </a:r>
            <a:endParaRPr lang="en-US" sz="2000" dirty="0" smtClean="0"/>
          </a:p>
          <a:p>
            <a:pPr marL="285750" lvl="0" indent="-285750">
              <a:buFont typeface="Wingdings" panose="05000000000000000000" pitchFamily="2" charset="2"/>
              <a:buChar char="§"/>
            </a:pPr>
            <a:r>
              <a:rPr lang="en-US" sz="2000" b="1" dirty="0" smtClean="0"/>
              <a:t>University </a:t>
            </a:r>
            <a:r>
              <a:rPr lang="en-US" sz="2000" b="1" dirty="0"/>
              <a:t>of Texas at San Antonio </a:t>
            </a:r>
            <a:endParaRPr lang="en-US" sz="2000" b="1" dirty="0" smtClean="0"/>
          </a:p>
          <a:p>
            <a:pPr marL="285750" lvl="0" indent="-285750">
              <a:buFont typeface="Wingdings" panose="05000000000000000000" pitchFamily="2" charset="2"/>
              <a:buChar char="§"/>
            </a:pPr>
            <a:r>
              <a:rPr lang="en-US" sz="2000" dirty="0" smtClean="0"/>
              <a:t>Art </a:t>
            </a:r>
            <a:r>
              <a:rPr lang="en-US" sz="2000" dirty="0"/>
              <a:t>Center College of Design </a:t>
            </a:r>
            <a:endParaRPr lang="en-US" sz="2000" dirty="0" smtClean="0"/>
          </a:p>
          <a:p>
            <a:pPr marL="285750" lvl="0" indent="-285750">
              <a:buFont typeface="Wingdings" panose="05000000000000000000" pitchFamily="2" charset="2"/>
              <a:buChar char="§"/>
            </a:pPr>
            <a:r>
              <a:rPr lang="en-US" sz="2000" dirty="0" smtClean="0"/>
              <a:t>Baker </a:t>
            </a:r>
            <a:r>
              <a:rPr lang="en-US" sz="2000" dirty="0"/>
              <a:t>Library Historical Collections </a:t>
            </a:r>
            <a:endParaRPr lang="en-US" sz="2000" dirty="0" smtClean="0"/>
          </a:p>
          <a:p>
            <a:pPr marL="285750" lvl="0" indent="-285750">
              <a:buFont typeface="Wingdings" panose="05000000000000000000" pitchFamily="2" charset="2"/>
              <a:buChar char="§"/>
            </a:pPr>
            <a:r>
              <a:rPr lang="en-US" sz="2000" dirty="0" smtClean="0"/>
              <a:t>MoMA-The </a:t>
            </a:r>
            <a:r>
              <a:rPr lang="en-US" sz="2000" dirty="0"/>
              <a:t>Museum of Modern Art </a:t>
            </a:r>
            <a:endParaRPr lang="en-US" sz="2000" dirty="0" smtClean="0"/>
          </a:p>
          <a:p>
            <a:pPr marL="285750" lvl="0" indent="-285750">
              <a:buFont typeface="Wingdings" panose="05000000000000000000" pitchFamily="2" charset="2"/>
              <a:buChar char="§"/>
            </a:pPr>
            <a:r>
              <a:rPr lang="en-US" sz="2000" dirty="0" smtClean="0"/>
              <a:t>Rockefeller </a:t>
            </a:r>
            <a:r>
              <a:rPr lang="en-US" sz="2000" dirty="0"/>
              <a:t>Archive </a:t>
            </a:r>
            <a:r>
              <a:rPr lang="en-US" sz="2000" dirty="0" smtClean="0"/>
              <a:t>Center</a:t>
            </a:r>
          </a:p>
          <a:p>
            <a:pPr marL="285750" lvl="0" indent="-285750">
              <a:buFont typeface="Wingdings" panose="05000000000000000000" pitchFamily="2" charset="2"/>
              <a:buChar char="§"/>
            </a:pPr>
            <a:r>
              <a:rPr lang="en-US" sz="2000" dirty="0" smtClean="0"/>
              <a:t>Simon </a:t>
            </a:r>
            <a:r>
              <a:rPr lang="en-US" sz="2000" dirty="0"/>
              <a:t>Fraser University Archives and Records Management </a:t>
            </a:r>
            <a:endParaRPr lang="en-US" sz="2000" dirty="0" smtClean="0"/>
          </a:p>
          <a:p>
            <a:pPr marL="285750" lvl="0" indent="-285750">
              <a:buFont typeface="Wingdings" panose="05000000000000000000" pitchFamily="2" charset="2"/>
              <a:buChar char="§"/>
            </a:pPr>
            <a:r>
              <a:rPr lang="en-US" sz="2000" dirty="0" smtClean="0"/>
              <a:t>UNESCO </a:t>
            </a:r>
          </a:p>
          <a:p>
            <a:pPr marL="285750" lvl="0" indent="-285750">
              <a:buFont typeface="Wingdings" panose="05000000000000000000" pitchFamily="2" charset="2"/>
              <a:buChar char="§"/>
            </a:pPr>
            <a:r>
              <a:rPr lang="en-US" sz="2000" dirty="0" smtClean="0"/>
              <a:t>Ontario </a:t>
            </a:r>
            <a:r>
              <a:rPr lang="en-US" sz="2000" dirty="0"/>
              <a:t>Council of University </a:t>
            </a:r>
            <a:r>
              <a:rPr lang="en-US" sz="2000" dirty="0" smtClean="0"/>
              <a:t>Libraries</a:t>
            </a:r>
          </a:p>
          <a:p>
            <a:pPr marL="285750" lvl="0" indent="-285750">
              <a:buFont typeface="Wingdings" panose="05000000000000000000" pitchFamily="2" charset="2"/>
              <a:buChar char="§"/>
            </a:pPr>
            <a:r>
              <a:rPr lang="en-US" sz="2000" dirty="0" smtClean="0"/>
              <a:t>University </a:t>
            </a:r>
            <a:r>
              <a:rPr lang="en-US" sz="2000" dirty="0"/>
              <a:t>of Hull</a:t>
            </a:r>
          </a:p>
          <a:p>
            <a:endParaRPr lang="en-US" sz="2400" dirty="0"/>
          </a:p>
        </p:txBody>
      </p:sp>
    </p:spTree>
    <p:extLst>
      <p:ext uri="{BB962C8B-B14F-4D97-AF65-F5344CB8AC3E}">
        <p14:creationId xmlns:p14="http://schemas.microsoft.com/office/powerpoint/2010/main" val="1927545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51139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4653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679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8247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1176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7346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5447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8794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6490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31549" y="-14308"/>
            <a:ext cx="9760451" cy="6872985"/>
          </a:xfrm>
          <a:prstGeom prst="rect">
            <a:avLst/>
          </a:prstGeom>
        </p:spPr>
      </p:pic>
      <p:sp>
        <p:nvSpPr>
          <p:cNvPr id="7" name="TextBox 6"/>
          <p:cNvSpPr txBox="1"/>
          <p:nvPr/>
        </p:nvSpPr>
        <p:spPr>
          <a:xfrm>
            <a:off x="181030" y="189332"/>
            <a:ext cx="4240200" cy="2277547"/>
          </a:xfrm>
          <a:prstGeom prst="rect">
            <a:avLst/>
          </a:prstGeom>
          <a:noFill/>
        </p:spPr>
        <p:txBody>
          <a:bodyPr wrap="none" rtlCol="0">
            <a:spAutoFit/>
          </a:bodyPr>
          <a:lstStyle/>
          <a:p>
            <a:r>
              <a:rPr lang="en-US" sz="2800" b="1" dirty="0" err="1" smtClean="0"/>
              <a:t>Archivematica</a:t>
            </a:r>
            <a:r>
              <a:rPr lang="en-US" sz="2800" b="1" dirty="0" smtClean="0"/>
              <a:t> Architecture</a:t>
            </a:r>
          </a:p>
          <a:p>
            <a:endParaRPr lang="en-US" sz="2400" b="1" dirty="0" smtClean="0"/>
          </a:p>
          <a:p>
            <a:r>
              <a:rPr lang="en-US" b="1" dirty="0" smtClean="0"/>
              <a:t>Open Source Architecture</a:t>
            </a:r>
          </a:p>
          <a:p>
            <a:r>
              <a:rPr lang="en-US" dirty="0" smtClean="0"/>
              <a:t>Ubuntu/Python</a:t>
            </a:r>
          </a:p>
          <a:p>
            <a:r>
              <a:rPr lang="en-US" dirty="0" smtClean="0"/>
              <a:t>Many </a:t>
            </a:r>
            <a:r>
              <a:rPr lang="en-US" dirty="0" smtClean="0"/>
              <a:t>dependencies on open </a:t>
            </a:r>
            <a:r>
              <a:rPr lang="en-US" dirty="0" smtClean="0"/>
              <a:t>source</a:t>
            </a:r>
          </a:p>
          <a:p>
            <a:r>
              <a:rPr lang="en-US" dirty="0"/>
              <a:t>p</a:t>
            </a:r>
            <a:r>
              <a:rPr lang="en-US" dirty="0" smtClean="0"/>
              <a:t>ackages which use Ubuntu </a:t>
            </a:r>
            <a:br>
              <a:rPr lang="en-US" dirty="0" smtClean="0"/>
            </a:br>
            <a:r>
              <a:rPr lang="en-US" dirty="0" smtClean="0"/>
              <a:t>standard packages</a:t>
            </a:r>
            <a:endParaRPr lang="en-US" dirty="0"/>
          </a:p>
        </p:txBody>
      </p:sp>
      <p:sp>
        <p:nvSpPr>
          <p:cNvPr id="2" name="Oval 1"/>
          <p:cNvSpPr/>
          <p:nvPr/>
        </p:nvSpPr>
        <p:spPr>
          <a:xfrm>
            <a:off x="4421230" y="4127397"/>
            <a:ext cx="1451367" cy="851899"/>
          </a:xfrm>
          <a:prstGeom prst="ellipse">
            <a:avLst/>
          </a:prstGeom>
          <a:solidFill>
            <a:srgbClr val="FF0000">
              <a:alpha val="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81030" y="3046930"/>
            <a:ext cx="1843569" cy="1843569"/>
          </a:xfrm>
          <a:prstGeom prst="rect">
            <a:avLst/>
          </a:prstGeom>
        </p:spPr>
      </p:pic>
      <p:pic>
        <p:nvPicPr>
          <p:cNvPr id="5" name="Picture 4"/>
          <p:cNvPicPr>
            <a:picLocks noChangeAspect="1"/>
          </p:cNvPicPr>
          <p:nvPr/>
        </p:nvPicPr>
        <p:blipFill>
          <a:blip r:embed="rId4"/>
          <a:stretch>
            <a:fillRect/>
          </a:stretch>
        </p:blipFill>
        <p:spPr>
          <a:xfrm>
            <a:off x="6279547" y="4339100"/>
            <a:ext cx="1429076" cy="874197"/>
          </a:xfrm>
          <a:prstGeom prst="rect">
            <a:avLst/>
          </a:prstGeom>
        </p:spPr>
      </p:pic>
      <p:pic>
        <p:nvPicPr>
          <p:cNvPr id="10" name="Picture 9"/>
          <p:cNvPicPr>
            <a:picLocks noChangeAspect="1"/>
          </p:cNvPicPr>
          <p:nvPr/>
        </p:nvPicPr>
        <p:blipFill>
          <a:blip r:embed="rId4"/>
          <a:stretch>
            <a:fillRect/>
          </a:stretch>
        </p:blipFill>
        <p:spPr>
          <a:xfrm>
            <a:off x="6381424" y="5327597"/>
            <a:ext cx="1429076" cy="874197"/>
          </a:xfrm>
          <a:prstGeom prst="rect">
            <a:avLst/>
          </a:prstGeom>
        </p:spPr>
      </p:pic>
      <p:pic>
        <p:nvPicPr>
          <p:cNvPr id="11" name="Picture 10"/>
          <p:cNvPicPr>
            <a:picLocks noChangeAspect="1"/>
          </p:cNvPicPr>
          <p:nvPr/>
        </p:nvPicPr>
        <p:blipFill>
          <a:blip r:embed="rId4"/>
          <a:stretch>
            <a:fillRect/>
          </a:stretch>
        </p:blipFill>
        <p:spPr>
          <a:xfrm>
            <a:off x="3751872" y="1878157"/>
            <a:ext cx="1664352" cy="1018120"/>
          </a:xfrm>
          <a:prstGeom prst="rect">
            <a:avLst/>
          </a:prstGeom>
        </p:spPr>
      </p:pic>
    </p:spTree>
    <p:extLst>
      <p:ext uri="{BB962C8B-B14F-4D97-AF65-F5344CB8AC3E}">
        <p14:creationId xmlns:p14="http://schemas.microsoft.com/office/powerpoint/2010/main" val="1017830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0"/>
            <a:ext cx="10515600" cy="1325563"/>
          </a:xfrm>
        </p:spPr>
        <p:txBody>
          <a:bodyPr/>
          <a:lstStyle/>
          <a:p>
            <a:pPr algn="ctr"/>
            <a:r>
              <a:rPr lang="en-US" b="1" dirty="0" err="1" smtClean="0"/>
              <a:t>Archivematica</a:t>
            </a:r>
            <a:r>
              <a:rPr lang="en-US" b="1" dirty="0" smtClean="0"/>
              <a:t> Set-up</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1933" y="1244455"/>
            <a:ext cx="6923067" cy="5613545"/>
          </a:xfrm>
        </p:spPr>
      </p:pic>
      <p:sp>
        <p:nvSpPr>
          <p:cNvPr id="7" name="TextBox 6"/>
          <p:cNvSpPr txBox="1"/>
          <p:nvPr/>
        </p:nvSpPr>
        <p:spPr>
          <a:xfrm>
            <a:off x="381143" y="1658563"/>
            <a:ext cx="6521529" cy="3970318"/>
          </a:xfrm>
          <a:prstGeom prst="rect">
            <a:avLst/>
          </a:prstGeom>
          <a:noFill/>
        </p:spPr>
        <p:txBody>
          <a:bodyPr wrap="none" rtlCol="0">
            <a:spAutoFit/>
          </a:bodyPr>
          <a:lstStyle/>
          <a:p>
            <a:r>
              <a:rPr lang="en-US" b="1" dirty="0" smtClean="0"/>
              <a:t>Preferred Technology Staff set-up</a:t>
            </a:r>
            <a:br>
              <a:rPr lang="en-US" b="1" dirty="0" smtClean="0"/>
            </a:br>
            <a:endParaRPr lang="en-US" b="1" dirty="0" smtClean="0"/>
          </a:p>
          <a:p>
            <a:pPr marL="285750" indent="-285750">
              <a:buFontTx/>
              <a:buChar char="-"/>
            </a:pPr>
            <a:r>
              <a:rPr lang="en-US" dirty="0" smtClean="0"/>
              <a:t>Front end application for library</a:t>
            </a:r>
          </a:p>
          <a:p>
            <a:pPr marL="285750" indent="-285750">
              <a:buFontTx/>
              <a:buChar char="-"/>
            </a:pPr>
            <a:r>
              <a:rPr lang="en-US" dirty="0" smtClean="0"/>
              <a:t>Staff on Ubuntu server located in Library</a:t>
            </a:r>
          </a:p>
          <a:p>
            <a:pPr marL="285750" indent="-285750">
              <a:buFontTx/>
              <a:buChar char="-"/>
            </a:pPr>
            <a:r>
              <a:rPr lang="en-US" dirty="0" smtClean="0"/>
              <a:t>File Storage located in Data Center </a:t>
            </a:r>
            <a:br>
              <a:rPr lang="en-US" dirty="0" smtClean="0"/>
            </a:br>
            <a:r>
              <a:rPr lang="en-US" dirty="0" smtClean="0"/>
              <a:t>(files.txstate.edu)</a:t>
            </a:r>
          </a:p>
          <a:p>
            <a:pPr marL="285750" indent="-285750">
              <a:buFontTx/>
              <a:buChar char="-"/>
            </a:pPr>
            <a:r>
              <a:rPr lang="en-US" dirty="0" smtClean="0"/>
              <a:t>Relational Database Management</a:t>
            </a:r>
          </a:p>
          <a:p>
            <a:pPr marL="285750" indent="-285750">
              <a:buFontTx/>
              <a:buChar char="-"/>
            </a:pPr>
            <a:r>
              <a:rPr lang="en-US" dirty="0" smtClean="0"/>
              <a:t>System Located in the Data Center</a:t>
            </a:r>
          </a:p>
          <a:p>
            <a:pPr marL="285750" indent="-285750">
              <a:buFontTx/>
              <a:buChar char="-"/>
            </a:pPr>
            <a:r>
              <a:rPr lang="en-US" dirty="0" smtClean="0"/>
              <a:t>(MySQL)</a:t>
            </a:r>
          </a:p>
          <a:p>
            <a:pPr marL="285750" indent="-285750">
              <a:buFontTx/>
              <a:buChar char="-"/>
            </a:pPr>
            <a:r>
              <a:rPr lang="en-US" dirty="0" err="1" smtClean="0"/>
              <a:t>Archivematica</a:t>
            </a:r>
            <a:r>
              <a:rPr lang="en-US" dirty="0" smtClean="0"/>
              <a:t> is not a public access Platform </a:t>
            </a:r>
            <a:br>
              <a:rPr lang="en-US" dirty="0" smtClean="0"/>
            </a:br>
            <a:r>
              <a:rPr lang="en-US" dirty="0" smtClean="0"/>
              <a:t>so direct access through the university firewall </a:t>
            </a:r>
            <a:br>
              <a:rPr lang="en-US" dirty="0" smtClean="0"/>
            </a:br>
            <a:r>
              <a:rPr lang="en-US" dirty="0" smtClean="0"/>
              <a:t>would not be </a:t>
            </a:r>
            <a:r>
              <a:rPr lang="en-US" dirty="0" smtClean="0"/>
              <a:t>required</a:t>
            </a:r>
          </a:p>
          <a:p>
            <a:pPr marL="285750" indent="-285750">
              <a:buFontTx/>
              <a:buChar char="-"/>
            </a:pPr>
            <a:r>
              <a:rPr lang="en-US" dirty="0" smtClean="0"/>
              <a:t>Staff </a:t>
            </a:r>
            <a:r>
              <a:rPr lang="en-US" dirty="0"/>
              <a:t>would connect using HTTPS located in </a:t>
            </a:r>
            <a:r>
              <a:rPr lang="en-US" dirty="0" err="1"/>
              <a:t>Alkek</a:t>
            </a:r>
            <a:r>
              <a:rPr lang="en-US" dirty="0"/>
              <a:t> (various floors)</a:t>
            </a:r>
          </a:p>
          <a:p>
            <a:pPr marL="285750" indent="-285750">
              <a:buFontTx/>
              <a:buChar char="-"/>
            </a:pPr>
            <a:endParaRPr lang="en-US" dirty="0" smtClean="0"/>
          </a:p>
        </p:txBody>
      </p:sp>
    </p:spTree>
    <p:extLst>
      <p:ext uri="{BB962C8B-B14F-4D97-AF65-F5344CB8AC3E}">
        <p14:creationId xmlns:p14="http://schemas.microsoft.com/office/powerpoint/2010/main" val="3426461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Red Hat Linux Possibility</a:t>
            </a:r>
            <a:endParaRPr lang="en-US" dirty="0"/>
          </a:p>
        </p:txBody>
      </p:sp>
      <p:sp>
        <p:nvSpPr>
          <p:cNvPr id="3" name="Content Placeholder 2"/>
          <p:cNvSpPr>
            <a:spLocks noGrp="1"/>
          </p:cNvSpPr>
          <p:nvPr>
            <p:ph idx="1"/>
          </p:nvPr>
        </p:nvSpPr>
        <p:spPr>
          <a:xfrm>
            <a:off x="596900" y="1825625"/>
            <a:ext cx="11252200" cy="4351338"/>
          </a:xfrm>
        </p:spPr>
        <p:txBody>
          <a:bodyPr>
            <a:normAutofit/>
          </a:bodyPr>
          <a:lstStyle/>
          <a:p>
            <a:r>
              <a:rPr lang="en-US" dirty="0" smtClean="0"/>
              <a:t>Pay </a:t>
            </a:r>
            <a:r>
              <a:rPr lang="en-US" dirty="0" err="1" smtClean="0"/>
              <a:t>Archivematica</a:t>
            </a:r>
            <a:r>
              <a:rPr lang="en-US" dirty="0" smtClean="0"/>
              <a:t> (</a:t>
            </a:r>
            <a:r>
              <a:rPr lang="en-US" dirty="0" err="1" smtClean="0"/>
              <a:t>Artefactual</a:t>
            </a:r>
            <a:r>
              <a:rPr lang="en-US" dirty="0" smtClean="0"/>
              <a:t>) for porting to Red Hat Linux</a:t>
            </a:r>
          </a:p>
          <a:p>
            <a:r>
              <a:rPr lang="en-US" dirty="0" smtClean="0"/>
              <a:t>Several European libraries. Earlier interest </a:t>
            </a:r>
            <a:r>
              <a:rPr lang="en-US" dirty="0" smtClean="0"/>
              <a:t>this </a:t>
            </a:r>
            <a:r>
              <a:rPr lang="en-US" dirty="0" smtClean="0"/>
              <a:t>possibility.  No consortium for footing bill.  Need for </a:t>
            </a:r>
            <a:r>
              <a:rPr lang="en-US" dirty="0"/>
              <a:t>s</a:t>
            </a:r>
            <a:r>
              <a:rPr lang="en-US" dirty="0" smtClean="0"/>
              <a:t>omeone to step to plate.</a:t>
            </a:r>
          </a:p>
          <a:p>
            <a:r>
              <a:rPr lang="en-US" dirty="0" smtClean="0"/>
              <a:t>Porting would involve several modules associated with </a:t>
            </a:r>
            <a:r>
              <a:rPr lang="en-US" dirty="0" err="1" smtClean="0"/>
              <a:t>Archivematica</a:t>
            </a:r>
            <a:r>
              <a:rPr lang="en-US" dirty="0" smtClean="0"/>
              <a:t> and as with D-Space this would involve a multi-year commitment</a:t>
            </a:r>
          </a:p>
          <a:p>
            <a:r>
              <a:rPr lang="en-US" dirty="0"/>
              <a:t>With porting we would be in same position as with Sierra/Single Server Set-up, D-Space (</a:t>
            </a:r>
            <a:r>
              <a:rPr lang="en-US" dirty="0" smtClean="0"/>
              <a:t>non-standard community and these challenges: cost)</a:t>
            </a:r>
          </a:p>
          <a:p>
            <a:r>
              <a:rPr lang="en-US" dirty="0" smtClean="0"/>
              <a:t>Leadership role though is possible (funding: Stanford: LOCCKS, MIT: DSPACE Models)</a:t>
            </a:r>
            <a:endParaRPr lang="en-US" dirty="0"/>
          </a:p>
        </p:txBody>
      </p:sp>
      <p:pic>
        <p:nvPicPr>
          <p:cNvPr id="4" name="Picture 3"/>
          <p:cNvPicPr>
            <a:picLocks noChangeAspect="1"/>
          </p:cNvPicPr>
          <p:nvPr/>
        </p:nvPicPr>
        <p:blipFill>
          <a:blip r:embed="rId2"/>
          <a:stretch>
            <a:fillRect/>
          </a:stretch>
        </p:blipFill>
        <p:spPr>
          <a:xfrm>
            <a:off x="4055189" y="5567363"/>
            <a:ext cx="3752850" cy="1219200"/>
          </a:xfrm>
          <a:prstGeom prst="rect">
            <a:avLst/>
          </a:prstGeom>
        </p:spPr>
      </p:pic>
    </p:spTree>
    <p:extLst>
      <p:ext uri="{BB962C8B-B14F-4D97-AF65-F5344CB8AC3E}">
        <p14:creationId xmlns:p14="http://schemas.microsoft.com/office/powerpoint/2010/main" val="397349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111" y="388224"/>
            <a:ext cx="10515600" cy="1325563"/>
          </a:xfrm>
        </p:spPr>
        <p:txBody>
          <a:bodyPr/>
          <a:lstStyle/>
          <a:p>
            <a:r>
              <a:rPr lang="en-US" dirty="0" smtClean="0"/>
              <a:t>ARL Library Technology Perspectives</a:t>
            </a:r>
            <a:endParaRPr lang="en-US" dirty="0"/>
          </a:p>
        </p:txBody>
      </p:sp>
      <p:sp>
        <p:nvSpPr>
          <p:cNvPr id="3" name="Content Placeholder 2"/>
          <p:cNvSpPr>
            <a:spLocks noGrp="1"/>
          </p:cNvSpPr>
          <p:nvPr>
            <p:ph idx="1"/>
          </p:nvPr>
        </p:nvSpPr>
        <p:spPr>
          <a:xfrm>
            <a:off x="3703977" y="1867417"/>
            <a:ext cx="8932523" cy="4595723"/>
          </a:xfrm>
        </p:spPr>
        <p:txBody>
          <a:bodyPr>
            <a:normAutofit/>
          </a:bodyPr>
          <a:lstStyle/>
          <a:p>
            <a:r>
              <a:rPr lang="en-US" sz="2400" dirty="0" smtClean="0"/>
              <a:t>ARL have responsibilities as leaders </a:t>
            </a:r>
            <a:r>
              <a:rPr lang="en-US" sz="2400" dirty="0"/>
              <a:t>with new </a:t>
            </a:r>
            <a:r>
              <a:rPr lang="en-US" sz="2400" dirty="0" smtClean="0"/>
              <a:t>library technologies</a:t>
            </a:r>
            <a:endParaRPr lang="en-US" sz="2400" dirty="0"/>
          </a:p>
          <a:p>
            <a:r>
              <a:rPr lang="en-US" sz="2400" dirty="0"/>
              <a:t> Generating open source applications, </a:t>
            </a:r>
            <a:r>
              <a:rPr lang="en-US" sz="2400" dirty="0" smtClean="0"/>
              <a:t>setting </a:t>
            </a:r>
            <a:r>
              <a:rPr lang="en-US" sz="2400" dirty="0"/>
              <a:t>models and infrastructures for others to follow</a:t>
            </a:r>
          </a:p>
          <a:p>
            <a:r>
              <a:rPr lang="en-US" sz="2400" dirty="0" smtClean="0"/>
              <a:t>Shared</a:t>
            </a:r>
            <a:r>
              <a:rPr lang="en-US" sz="2400" dirty="0"/>
              <a:t>, trickle down effect to larger academic library market </a:t>
            </a:r>
            <a:r>
              <a:rPr lang="en-US" sz="2400" dirty="0" smtClean="0"/>
              <a:t/>
            </a:r>
            <a:br>
              <a:rPr lang="en-US" sz="2400" dirty="0" smtClean="0"/>
            </a:br>
            <a:r>
              <a:rPr lang="en-US" sz="2400" dirty="0" smtClean="0"/>
              <a:t>(</a:t>
            </a:r>
            <a:r>
              <a:rPr lang="en-US" sz="2400" dirty="0"/>
              <a:t>college and state university </a:t>
            </a:r>
            <a:r>
              <a:rPr lang="en-US" sz="2400" dirty="0" smtClean="0"/>
              <a:t>libraries, i.e. D-Space, LOCCKS)</a:t>
            </a:r>
            <a:endParaRPr lang="en-US" sz="2400" dirty="0"/>
          </a:p>
          <a:p>
            <a:r>
              <a:rPr lang="en-US" sz="2400" dirty="0" smtClean="0"/>
              <a:t>The </a:t>
            </a:r>
            <a:r>
              <a:rPr lang="en-US" sz="2400" dirty="0"/>
              <a:t>Enterprise market for ARL </a:t>
            </a:r>
            <a:r>
              <a:rPr lang="en-US" sz="2400" dirty="0" smtClean="0"/>
              <a:t>Library needs </a:t>
            </a:r>
            <a:r>
              <a:rPr lang="en-US" sz="2400" dirty="0"/>
              <a:t>is not large</a:t>
            </a:r>
            <a:br>
              <a:rPr lang="en-US" sz="2400" dirty="0"/>
            </a:br>
            <a:r>
              <a:rPr lang="en-US" sz="2400" dirty="0"/>
              <a:t>(smaller club).  </a:t>
            </a:r>
            <a:r>
              <a:rPr lang="en-US" sz="2400" dirty="0" smtClean="0"/>
              <a:t>Much open sources software </a:t>
            </a:r>
            <a:r>
              <a:rPr lang="en-US" sz="2400" dirty="0"/>
              <a:t>is </a:t>
            </a:r>
            <a:r>
              <a:rPr lang="en-US" sz="2400" dirty="0" smtClean="0"/>
              <a:t>generated in-house</a:t>
            </a:r>
          </a:p>
          <a:p>
            <a:r>
              <a:rPr lang="en-US" sz="2400" dirty="0" smtClean="0"/>
              <a:t>ARL library </a:t>
            </a:r>
            <a:r>
              <a:rPr lang="en-US" sz="2400" dirty="0"/>
              <a:t>IT shops typically separate from central university </a:t>
            </a:r>
            <a:r>
              <a:rPr lang="en-US" sz="2400" dirty="0" smtClean="0"/>
              <a:t>IT.  Specialization </a:t>
            </a:r>
            <a:r>
              <a:rPr lang="en-US" sz="2400" dirty="0"/>
              <a:t>of </a:t>
            </a:r>
            <a:r>
              <a:rPr lang="en-US" sz="2400" dirty="0" smtClean="0"/>
              <a:t>software/skills/technology</a:t>
            </a:r>
          </a:p>
          <a:p>
            <a:r>
              <a:rPr lang="en-US" sz="2400" dirty="0" smtClean="0"/>
              <a:t>Texas State is currently operating with aspiring ARL needs without</a:t>
            </a:r>
          </a:p>
          <a:p>
            <a:pPr marL="0" indent="0">
              <a:buNone/>
            </a:pPr>
            <a:r>
              <a:rPr lang="en-US" sz="2400" dirty="0"/>
              <a:t> </a:t>
            </a:r>
            <a:r>
              <a:rPr lang="en-US" sz="2400" dirty="0" smtClean="0"/>
              <a:t>the infrastructure required (pushing on limits)</a:t>
            </a:r>
          </a:p>
          <a:p>
            <a:pPr marL="0" indent="0">
              <a:buNone/>
            </a:pPr>
            <a:endParaRPr lang="en-US" dirty="0" smtClean="0"/>
          </a:p>
        </p:txBody>
      </p:sp>
      <p:sp>
        <p:nvSpPr>
          <p:cNvPr id="4" name="AutoShape 2" descr="Image result for association of research library technolo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ssociation of research library technolog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01978" y="275510"/>
            <a:ext cx="2762250" cy="1657350"/>
          </a:xfrm>
          <a:prstGeom prst="rect">
            <a:avLst/>
          </a:prstGeom>
        </p:spPr>
      </p:pic>
      <p:sp>
        <p:nvSpPr>
          <p:cNvPr id="7" name="TextBox 6"/>
          <p:cNvSpPr txBox="1"/>
          <p:nvPr/>
        </p:nvSpPr>
        <p:spPr>
          <a:xfrm>
            <a:off x="155575" y="1932860"/>
            <a:ext cx="3283656" cy="2800767"/>
          </a:xfrm>
          <a:prstGeom prst="rect">
            <a:avLst/>
          </a:prstGeom>
          <a:noFill/>
        </p:spPr>
        <p:txBody>
          <a:bodyPr wrap="none" rtlCol="0">
            <a:spAutoFit/>
          </a:bodyPr>
          <a:lstStyle/>
          <a:p>
            <a:r>
              <a:rPr lang="en-US" sz="2000" b="1" dirty="0" smtClean="0"/>
              <a:t>125 ARL Libraries Globally</a:t>
            </a:r>
            <a:br>
              <a:rPr lang="en-US" sz="2000" b="1" dirty="0" smtClean="0"/>
            </a:br>
            <a:r>
              <a:rPr lang="en-US" sz="2000" b="1" dirty="0" smtClean="0"/>
              <a:t/>
            </a:r>
            <a:br>
              <a:rPr lang="en-US" sz="2000" b="1" dirty="0" smtClean="0"/>
            </a:br>
            <a:r>
              <a:rPr lang="en-US" sz="2000" b="1" dirty="0" smtClean="0"/>
              <a:t>4000 Academic Libraries,</a:t>
            </a:r>
            <a:br>
              <a:rPr lang="en-US" sz="2000" b="1" dirty="0" smtClean="0"/>
            </a:br>
            <a:r>
              <a:rPr lang="en-US" sz="2000" b="1" dirty="0" smtClean="0"/>
              <a:t>US &amp; Canada</a:t>
            </a:r>
          </a:p>
          <a:p>
            <a:r>
              <a:rPr lang="en-US" sz="2000" b="1" dirty="0" smtClean="0"/>
              <a:t/>
            </a:r>
            <a:br>
              <a:rPr lang="en-US" sz="2000" b="1" dirty="0" smtClean="0"/>
            </a:br>
            <a:r>
              <a:rPr lang="en-US" sz="2000" b="1" dirty="0" smtClean="0"/>
              <a:t>ARL Top 3% in North America</a:t>
            </a:r>
            <a:br>
              <a:rPr lang="en-US" sz="2000" b="1" dirty="0" smtClean="0"/>
            </a:br>
            <a:r>
              <a:rPr lang="en-US" sz="2000" b="1" dirty="0" smtClean="0"/>
              <a:t>ARL Top 1% Globally</a:t>
            </a:r>
            <a:br>
              <a:rPr lang="en-US" sz="2000" b="1" dirty="0" smtClean="0"/>
            </a:br>
            <a:r>
              <a:rPr lang="en-US" dirty="0" smtClean="0"/>
              <a:t/>
            </a:r>
            <a:br>
              <a:rPr lang="en-US" dirty="0" smtClean="0"/>
            </a:br>
            <a:endParaRPr lang="en-US" dirty="0"/>
          </a:p>
        </p:txBody>
      </p:sp>
    </p:spTree>
    <p:extLst>
      <p:ext uri="{BB962C8B-B14F-4D97-AF65-F5344CB8AC3E}">
        <p14:creationId xmlns:p14="http://schemas.microsoft.com/office/powerpoint/2010/main" val="4190655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D-Space,  Full Time Programmer/ Interface Software (OMEKA)</a:t>
            </a:r>
            <a:endParaRPr lang="en-US" dirty="0"/>
          </a:p>
        </p:txBody>
      </p:sp>
      <p:sp>
        <p:nvSpPr>
          <p:cNvPr id="3" name="Content Placeholder 2"/>
          <p:cNvSpPr>
            <a:spLocks noGrp="1"/>
          </p:cNvSpPr>
          <p:nvPr>
            <p:ph idx="1"/>
          </p:nvPr>
        </p:nvSpPr>
        <p:spPr>
          <a:xfrm>
            <a:off x="6143946" y="1938641"/>
            <a:ext cx="7583184" cy="4351338"/>
          </a:xfrm>
        </p:spPr>
        <p:txBody>
          <a:bodyPr>
            <a:normAutofit fontScale="92500" lnSpcReduction="20000"/>
          </a:bodyPr>
          <a:lstStyle/>
          <a:p>
            <a:r>
              <a:rPr lang="en-US" dirty="0" smtClean="0"/>
              <a:t>Currently with </a:t>
            </a:r>
            <a:r>
              <a:rPr lang="en-US" dirty="0" smtClean="0"/>
              <a:t>@mire</a:t>
            </a:r>
            <a:r>
              <a:rPr lang="en-US" dirty="0" smtClean="0"/>
              <a:t> </a:t>
            </a:r>
            <a:r>
              <a:rPr lang="en-US" dirty="0" smtClean="0"/>
              <a:t>we are two</a:t>
            </a:r>
          </a:p>
          <a:p>
            <a:pPr marL="0" indent="0">
              <a:buNone/>
            </a:pPr>
            <a:r>
              <a:rPr lang="en-US" dirty="0"/>
              <a:t>v</a:t>
            </a:r>
            <a:r>
              <a:rPr lang="en-US" dirty="0" smtClean="0"/>
              <a:t>ersions behind (v. 4, 5.2, 6)</a:t>
            </a:r>
          </a:p>
          <a:p>
            <a:r>
              <a:rPr lang="en-US" b="1" dirty="0" smtClean="0"/>
              <a:t>@mire </a:t>
            </a:r>
            <a:r>
              <a:rPr lang="en-US" dirty="0" smtClean="0"/>
              <a:t>9 month upgrade process</a:t>
            </a:r>
          </a:p>
          <a:p>
            <a:r>
              <a:rPr lang="en-US" dirty="0" smtClean="0"/>
              <a:t>We will skip a version to upgrade next</a:t>
            </a:r>
          </a:p>
          <a:p>
            <a:pPr>
              <a:buFontTx/>
              <a:buChar char="-"/>
            </a:pPr>
            <a:endParaRPr lang="en-US" dirty="0" smtClean="0"/>
          </a:p>
          <a:p>
            <a:pPr marL="0" indent="0">
              <a:buNone/>
            </a:pPr>
            <a:r>
              <a:rPr lang="en-US" dirty="0" smtClean="0"/>
              <a:t>Large Outlay Yearly for Customization</a:t>
            </a:r>
          </a:p>
          <a:p>
            <a:r>
              <a:rPr lang="en-US" dirty="0" smtClean="0"/>
              <a:t>27k for Upgrade, 25k Customization</a:t>
            </a:r>
          </a:p>
          <a:p>
            <a:r>
              <a:rPr lang="en-US" dirty="0" smtClean="0"/>
              <a:t>54K for year if we wish all customizations</a:t>
            </a:r>
          </a:p>
          <a:p>
            <a:r>
              <a:rPr lang="en-US" dirty="0" smtClean="0"/>
              <a:t>Worthwhile </a:t>
            </a:r>
            <a:r>
              <a:rPr lang="en-US" dirty="0" smtClean="0"/>
              <a:t>methodology</a:t>
            </a:r>
            <a:r>
              <a:rPr lang="en-US" dirty="0" smtClean="0"/>
              <a:t>?</a:t>
            </a:r>
          </a:p>
          <a:p>
            <a:r>
              <a:rPr lang="en-US" dirty="0" smtClean="0"/>
              <a:t>We are </a:t>
            </a:r>
            <a:r>
              <a:rPr lang="en-US" dirty="0" smtClean="0"/>
              <a:t>now </a:t>
            </a:r>
            <a:r>
              <a:rPr lang="en-US" dirty="0" smtClean="0"/>
              <a:t>behind TDL </a:t>
            </a:r>
            <a:endParaRPr lang="en-US" dirty="0"/>
          </a:p>
        </p:txBody>
      </p:sp>
      <p:pic>
        <p:nvPicPr>
          <p:cNvPr id="5" name="Picture 4"/>
          <p:cNvPicPr>
            <a:picLocks noChangeAspect="1"/>
          </p:cNvPicPr>
          <p:nvPr/>
        </p:nvPicPr>
        <p:blipFill>
          <a:blip r:embed="rId2"/>
          <a:stretch>
            <a:fillRect/>
          </a:stretch>
        </p:blipFill>
        <p:spPr>
          <a:xfrm>
            <a:off x="838200" y="1793875"/>
            <a:ext cx="1752600" cy="1609725"/>
          </a:xfrm>
          <a:prstGeom prst="rect">
            <a:avLst/>
          </a:prstGeom>
        </p:spPr>
      </p:pic>
      <p:pic>
        <p:nvPicPr>
          <p:cNvPr id="6" name="Picture 5"/>
          <p:cNvPicPr>
            <a:picLocks noChangeAspect="1"/>
          </p:cNvPicPr>
          <p:nvPr/>
        </p:nvPicPr>
        <p:blipFill>
          <a:blip r:embed="rId3"/>
          <a:stretch>
            <a:fillRect/>
          </a:stretch>
        </p:blipFill>
        <p:spPr>
          <a:xfrm>
            <a:off x="546100" y="3937000"/>
            <a:ext cx="2540000" cy="2540000"/>
          </a:xfrm>
          <a:prstGeom prst="rect">
            <a:avLst/>
          </a:prstGeom>
        </p:spPr>
      </p:pic>
      <p:pic>
        <p:nvPicPr>
          <p:cNvPr id="7" name="Picture 6"/>
          <p:cNvPicPr>
            <a:picLocks noChangeAspect="1"/>
          </p:cNvPicPr>
          <p:nvPr/>
        </p:nvPicPr>
        <p:blipFill>
          <a:blip r:embed="rId4"/>
          <a:stretch>
            <a:fillRect/>
          </a:stretch>
        </p:blipFill>
        <p:spPr>
          <a:xfrm>
            <a:off x="3295810" y="1690688"/>
            <a:ext cx="2143125" cy="2143125"/>
          </a:xfrm>
          <a:prstGeom prst="rect">
            <a:avLst/>
          </a:prstGeom>
        </p:spPr>
      </p:pic>
    </p:spTree>
    <p:extLst>
      <p:ext uri="{BB962C8B-B14F-4D97-AF65-F5344CB8AC3E}">
        <p14:creationId xmlns:p14="http://schemas.microsoft.com/office/powerpoint/2010/main" val="4214274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381" y="623594"/>
            <a:ext cx="10743390" cy="769441"/>
          </a:xfrm>
          <a:prstGeom prst="rect">
            <a:avLst/>
          </a:prstGeom>
          <a:noFill/>
        </p:spPr>
        <p:txBody>
          <a:bodyPr wrap="none" rtlCol="0">
            <a:spAutoFit/>
          </a:bodyPr>
          <a:lstStyle/>
          <a:p>
            <a:r>
              <a:rPr lang="en-US" sz="4400" dirty="0" smtClean="0"/>
              <a:t>Ongoing Challenges of Outsourcing IT Projects</a:t>
            </a:r>
            <a:endParaRPr lang="en-US" sz="4400" dirty="0"/>
          </a:p>
        </p:txBody>
      </p:sp>
      <p:sp>
        <p:nvSpPr>
          <p:cNvPr id="3" name="TextBox 2"/>
          <p:cNvSpPr txBox="1"/>
          <p:nvPr/>
        </p:nvSpPr>
        <p:spPr>
          <a:xfrm>
            <a:off x="919252" y="1769866"/>
            <a:ext cx="5044611"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Needs are increasing</a:t>
            </a:r>
          </a:p>
          <a:p>
            <a:pPr marL="285750" indent="-285750">
              <a:buFont typeface="Wingdings" panose="05000000000000000000" pitchFamily="2" charset="2"/>
              <a:buChar char="§"/>
            </a:pPr>
            <a:r>
              <a:rPr lang="en-US" dirty="0" smtClean="0"/>
              <a:t>In-house </a:t>
            </a:r>
            <a:r>
              <a:rPr lang="en-US" dirty="0"/>
              <a:t>e</a:t>
            </a:r>
            <a:r>
              <a:rPr lang="en-US" dirty="0" smtClean="0"/>
              <a:t>xpertise lacking </a:t>
            </a:r>
            <a:r>
              <a:rPr lang="en-US" dirty="0" smtClean="0"/>
              <a:t>to make minor changes (D-Space)</a:t>
            </a:r>
          </a:p>
          <a:p>
            <a:pPr marL="285750" indent="-285750">
              <a:buFont typeface="Wingdings" panose="05000000000000000000" pitchFamily="2" charset="2"/>
              <a:buChar char="§"/>
            </a:pPr>
            <a:r>
              <a:rPr lang="en-US" dirty="0" smtClean="0"/>
              <a:t>Timelines with </a:t>
            </a:r>
            <a:r>
              <a:rPr lang="en-US" dirty="0" smtClean="0"/>
              <a:t>outsourcing </a:t>
            </a:r>
            <a:r>
              <a:rPr lang="en-US" dirty="0" smtClean="0"/>
              <a:t>are dependent</a:t>
            </a:r>
            <a:endParaRPr lang="en-US" dirty="0"/>
          </a:p>
          <a:p>
            <a:pPr marL="285750" indent="-285750">
              <a:buFont typeface="Wingdings" panose="05000000000000000000" pitchFamily="2" charset="2"/>
              <a:buChar char="§"/>
            </a:pPr>
            <a:r>
              <a:rPr lang="en-US" dirty="0" smtClean="0"/>
              <a:t>on vendor</a:t>
            </a:r>
          </a:p>
          <a:p>
            <a:pPr marL="285750" indent="-285750">
              <a:buFont typeface="Wingdings" panose="05000000000000000000" pitchFamily="2" charset="2"/>
              <a:buChar char="§"/>
            </a:pPr>
            <a:r>
              <a:rPr lang="en-US" dirty="0" smtClean="0"/>
              <a:t>Customization is impossible without further cost outlay</a:t>
            </a:r>
            <a:endParaRPr lang="en-US" dirty="0"/>
          </a:p>
          <a:p>
            <a:pPr marL="285750" indent="-285750">
              <a:buFont typeface="Wingdings" panose="05000000000000000000" pitchFamily="2" charset="2"/>
              <a:buChar char="§"/>
            </a:pPr>
            <a:r>
              <a:rPr lang="en-US" dirty="0" smtClean="0"/>
              <a:t>Synergistic research level projects between various Library IT components, systems becomes challenging if not impossible</a:t>
            </a:r>
          </a:p>
        </p:txBody>
      </p:sp>
      <p:pic>
        <p:nvPicPr>
          <p:cNvPr id="5" name="Picture 4"/>
          <p:cNvPicPr>
            <a:picLocks noChangeAspect="1"/>
          </p:cNvPicPr>
          <p:nvPr/>
        </p:nvPicPr>
        <p:blipFill>
          <a:blip r:embed="rId2"/>
          <a:stretch>
            <a:fillRect/>
          </a:stretch>
        </p:blipFill>
        <p:spPr>
          <a:xfrm>
            <a:off x="7245207" y="1393035"/>
            <a:ext cx="4118262" cy="3944861"/>
          </a:xfrm>
          <a:prstGeom prst="rect">
            <a:avLst/>
          </a:prstGeom>
        </p:spPr>
      </p:pic>
      <p:sp>
        <p:nvSpPr>
          <p:cNvPr id="6" name="TextBox 5"/>
          <p:cNvSpPr txBox="1"/>
          <p:nvPr/>
        </p:nvSpPr>
        <p:spPr>
          <a:xfrm>
            <a:off x="7983021" y="5771430"/>
            <a:ext cx="2630144" cy="369332"/>
          </a:xfrm>
          <a:prstGeom prst="rect">
            <a:avLst/>
          </a:prstGeom>
          <a:noFill/>
        </p:spPr>
        <p:txBody>
          <a:bodyPr wrap="none" rtlCol="0">
            <a:spAutoFit/>
          </a:bodyPr>
          <a:lstStyle/>
          <a:p>
            <a:r>
              <a:rPr lang="en-US" dirty="0" smtClean="0"/>
              <a:t>Agile Development Model</a:t>
            </a:r>
            <a:endParaRPr lang="en-US" dirty="0"/>
          </a:p>
        </p:txBody>
      </p:sp>
    </p:spTree>
    <p:extLst>
      <p:ext uri="{BB962C8B-B14F-4D97-AF65-F5344CB8AC3E}">
        <p14:creationId xmlns:p14="http://schemas.microsoft.com/office/powerpoint/2010/main" val="2788985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766</Words>
  <Application>Microsoft Office PowerPoint</Application>
  <PresentationFormat>Widescreen</PresentationFormat>
  <Paragraphs>125</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Archivematica, D-Space, Dataverse and other Interdivisional Synergies</vt:lpstr>
      <vt:lpstr>Archivematica: Open Source Digital Preservation System Software </vt:lpstr>
      <vt:lpstr>Archivematica Used By Larger List of Library ARL &amp; Community Users</vt:lpstr>
      <vt:lpstr>PowerPoint Presentation</vt:lpstr>
      <vt:lpstr>Archivematica Set-up</vt:lpstr>
      <vt:lpstr>Red Hat Linux Possibility</vt:lpstr>
      <vt:lpstr>ARL Library Technology Perspectives</vt:lpstr>
      <vt:lpstr>D-Space,  Full Time Programmer/ Interface Software (OMEKA)</vt:lpstr>
      <vt:lpstr>PowerPoint Presentation</vt:lpstr>
      <vt:lpstr>Challenges of Centralized IT Structure  and Agile Development</vt:lpstr>
      <vt:lpstr>Other Possibilities Sand-Box Server(s) Environment Currently Needed for Library Technology R&amp;D (ARL)</vt:lpstr>
      <vt:lpstr>Expanding Library Technology Human Resource Needs</vt:lpstr>
      <vt:lpstr>Interdivisional Synergies ADA Access Specialist/Multimedia-Specialist</vt:lpstr>
      <vt:lpstr>Expansion of Digital Media Lab </vt:lpstr>
      <vt:lpstr>Questions, Comments</vt:lpstr>
      <vt:lpstr>Further Documentation Available</vt:lpstr>
      <vt:lpstr>Proposed Archivematica Infrastructure (FurtherSpecifics)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Uzwyshyn, Raymond J</dc:creator>
  <cp:lastModifiedBy>Uzwyshyn, Raymond J</cp:lastModifiedBy>
  <cp:revision>51</cp:revision>
  <dcterms:created xsi:type="dcterms:W3CDTF">2016-05-10T21:49:25Z</dcterms:created>
  <dcterms:modified xsi:type="dcterms:W3CDTF">2016-05-17T15:05:43Z</dcterms:modified>
</cp:coreProperties>
</file>