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13" r:id="rId3"/>
    <p:sldId id="325" r:id="rId4"/>
    <p:sldId id="315" r:id="rId5"/>
    <p:sldId id="314" r:id="rId6"/>
    <p:sldId id="328" r:id="rId7"/>
    <p:sldId id="318" r:id="rId8"/>
    <p:sldId id="322" r:id="rId9"/>
    <p:sldId id="319" r:id="rId10"/>
    <p:sldId id="321" r:id="rId11"/>
    <p:sldId id="320" r:id="rId12"/>
    <p:sldId id="326" r:id="rId13"/>
    <p:sldId id="327" r:id="rId14"/>
    <p:sldId id="256" r:id="rId15"/>
    <p:sldId id="257" r:id="rId16"/>
    <p:sldId id="311" r:id="rId17"/>
    <p:sldId id="261" r:id="rId18"/>
    <p:sldId id="332" r:id="rId19"/>
    <p:sldId id="333" r:id="rId20"/>
    <p:sldId id="310" r:id="rId21"/>
    <p:sldId id="294" r:id="rId22"/>
    <p:sldId id="273" r:id="rId23"/>
    <p:sldId id="274" r:id="rId24"/>
    <p:sldId id="293" r:id="rId25"/>
    <p:sldId id="299" r:id="rId26"/>
    <p:sldId id="292" r:id="rId27"/>
    <p:sldId id="329" r:id="rId28"/>
    <p:sldId id="323" r:id="rId29"/>
    <p:sldId id="317" r:id="rId30"/>
    <p:sldId id="268" r:id="rId31"/>
    <p:sldId id="270" r:id="rId32"/>
    <p:sldId id="27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3" autoAdjust="0"/>
    <p:restoredTop sz="94660"/>
  </p:normalViewPr>
  <p:slideViewPr>
    <p:cSldViewPr>
      <p:cViewPr varScale="1">
        <p:scale>
          <a:sx n="98" d="100"/>
          <a:sy n="98" d="100"/>
        </p:scale>
        <p:origin x="11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5019090577902"/>
          <c:y val="1.8298420244639304E-3"/>
          <c:w val="0.71183177355741312"/>
          <c:h val="0.751093695835190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Biology</c:v>
                </c:pt>
              </c:strCache>
            </c:strRef>
          </c:tx>
          <c:spPr>
            <a:solidFill>
              <a:srgbClr val="C3D69B"/>
            </a:solidFill>
            <a:ln w="3176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Sheet1!$B$1:$L$1</c:f>
              <c:strCache>
                <c:ptCount val="11"/>
                <c:pt idx="0">
                  <c:v>Biology</c:v>
                </c:pt>
                <c:pt idx="1">
                  <c:v>Economics</c:v>
                </c:pt>
                <c:pt idx="2">
                  <c:v>Political Sci</c:v>
                </c:pt>
                <c:pt idx="3">
                  <c:v>Health Sci</c:v>
                </c:pt>
                <c:pt idx="4">
                  <c:v>Business</c:v>
                </c:pt>
                <c:pt idx="5">
                  <c:v>Education</c:v>
                </c:pt>
                <c:pt idx="6">
                  <c:v>Management</c:v>
                </c:pt>
                <c:pt idx="7">
                  <c:v>Law</c:v>
                </c:pt>
                <c:pt idx="8">
                  <c:v>Psychology</c:v>
                </c:pt>
                <c:pt idx="9">
                  <c:v>Sociology</c:v>
                </c:pt>
                <c:pt idx="10">
                  <c:v>Physics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36</c:v>
                </c:pt>
                <c:pt idx="1">
                  <c:v>49</c:v>
                </c:pt>
                <c:pt idx="2">
                  <c:v>57</c:v>
                </c:pt>
                <c:pt idx="3">
                  <c:v>57</c:v>
                </c:pt>
                <c:pt idx="4">
                  <c:v>76</c:v>
                </c:pt>
                <c:pt idx="5">
                  <c:v>77</c:v>
                </c:pt>
                <c:pt idx="6">
                  <c:v>92</c:v>
                </c:pt>
                <c:pt idx="7">
                  <c:v>108</c:v>
                </c:pt>
                <c:pt idx="8">
                  <c:v>108</c:v>
                </c:pt>
                <c:pt idx="9">
                  <c:v>172</c:v>
                </c:pt>
                <c:pt idx="1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6-4693-A252-8E3B4F926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5271296"/>
        <c:axId val="105272832"/>
      </c:barChart>
      <c:catAx>
        <c:axId val="105271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n-lt"/>
                <a:ea typeface="Geneva"/>
                <a:cs typeface="Geneva"/>
              </a:defRPr>
            </a:pPr>
            <a:endParaRPr lang="en-US"/>
          </a:p>
        </c:txPr>
        <c:crossAx val="10527283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05272832"/>
        <c:scaling>
          <c:orientation val="minMax"/>
          <c:max val="250"/>
        </c:scaling>
        <c:delete val="0"/>
        <c:axPos val="b"/>
        <c:majorGridlines>
          <c:spPr>
            <a:ln w="317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1" dirty="0"/>
                  <a:t>% </a:t>
                </a:r>
                <a:r>
                  <a:rPr lang="en-US" b="1" dirty="0" smtClean="0"/>
                  <a:t>Increase </a:t>
                </a:r>
                <a:r>
                  <a:rPr lang="en-US" b="1" dirty="0"/>
                  <a:t>in </a:t>
                </a:r>
                <a:r>
                  <a:rPr lang="en-US" b="1" dirty="0" smtClean="0"/>
                  <a:t>Citations </a:t>
                </a:r>
                <a:r>
                  <a:rPr lang="en-US" b="1" dirty="0"/>
                  <a:t>with Open Access</a:t>
                </a:r>
              </a:p>
            </c:rich>
          </c:tx>
          <c:layout>
            <c:manualLayout>
              <c:xMode val="edge"/>
              <c:yMode val="edge"/>
              <c:x val="0.30656828452213447"/>
              <c:y val="0.85481599931468222"/>
            </c:manualLayout>
          </c:layout>
          <c:overlay val="0"/>
          <c:spPr>
            <a:noFill/>
            <a:ln w="254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n-lt"/>
                <a:ea typeface="Geneva"/>
                <a:cs typeface="Geneva"/>
              </a:defRPr>
            </a:pPr>
            <a:endParaRPr lang="en-US"/>
          </a:p>
        </c:txPr>
        <c:crossAx val="105271296"/>
        <c:crosses val="autoZero"/>
        <c:crossBetween val="between"/>
      </c:valAx>
      <c:spPr>
        <a:noFill/>
        <a:ln w="12702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BFCA61-26CD-476D-B52E-23EB5255D0C3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B1D18C2-D207-4970-871D-D19C61D05930}">
      <dgm:prSet phldrT="[Text]"/>
      <dgm:spPr/>
      <dgm:t>
        <a:bodyPr/>
        <a:lstStyle/>
        <a:p>
          <a:r>
            <a:rPr lang="en-US" dirty="0" smtClean="0"/>
            <a:t>Texas State Research </a:t>
          </a:r>
          <a:br>
            <a:rPr lang="en-US" dirty="0" smtClean="0"/>
          </a:br>
          <a:r>
            <a:rPr lang="en-US" dirty="0" smtClean="0"/>
            <a:t>(Data Management Plan)</a:t>
          </a:r>
          <a:endParaRPr lang="en-US" dirty="0"/>
        </a:p>
      </dgm:t>
    </dgm:pt>
    <dgm:pt modelId="{C0D7F9D8-5F20-4561-9D3A-D9CB92A4A3F6}" type="parTrans" cxnId="{5ABDAB27-0A7E-4696-B43E-CD4AD6B33C6E}">
      <dgm:prSet/>
      <dgm:spPr/>
      <dgm:t>
        <a:bodyPr/>
        <a:lstStyle/>
        <a:p>
          <a:endParaRPr lang="en-US"/>
        </a:p>
      </dgm:t>
    </dgm:pt>
    <dgm:pt modelId="{2078B7F9-0EFC-47C2-ADB8-6D7E86A5885D}" type="sibTrans" cxnId="{5ABDAB27-0A7E-4696-B43E-CD4AD6B33C6E}">
      <dgm:prSet/>
      <dgm:spPr/>
      <dgm:t>
        <a:bodyPr/>
        <a:lstStyle/>
        <a:p>
          <a:endParaRPr lang="en-US"/>
        </a:p>
      </dgm:t>
    </dgm:pt>
    <dgm:pt modelId="{D4EFE2AB-3BCE-4FAC-9B53-782AB12030C0}">
      <dgm:prSet phldrT="[Text]"/>
      <dgm:spPr/>
      <dgm:t>
        <a:bodyPr/>
        <a:lstStyle/>
        <a:p>
          <a:r>
            <a:rPr lang="en-US" dirty="0" smtClean="0"/>
            <a:t>Research Data</a:t>
          </a:r>
          <a:endParaRPr lang="en-US" dirty="0"/>
        </a:p>
      </dgm:t>
    </dgm:pt>
    <dgm:pt modelId="{2DE55EF1-F8C8-44BE-B36B-2204E99D6037}" type="parTrans" cxnId="{1CBAA937-4527-46C4-96B8-5FC0F35F8A67}">
      <dgm:prSet/>
      <dgm:spPr/>
      <dgm:t>
        <a:bodyPr/>
        <a:lstStyle/>
        <a:p>
          <a:endParaRPr lang="en-US"/>
        </a:p>
      </dgm:t>
    </dgm:pt>
    <dgm:pt modelId="{2433798E-782A-40D8-8165-5BBBA47773EE}" type="sibTrans" cxnId="{1CBAA937-4527-46C4-96B8-5FC0F35F8A67}">
      <dgm:prSet/>
      <dgm:spPr/>
      <dgm:t>
        <a:bodyPr/>
        <a:lstStyle/>
        <a:p>
          <a:endParaRPr lang="en-US"/>
        </a:p>
      </dgm:t>
    </dgm:pt>
    <dgm:pt modelId="{B7B2E85E-BE1F-4B64-8C6A-48CB6F8BBD89}">
      <dgm:prSet phldrT="[Text]"/>
      <dgm:spPr/>
      <dgm:t>
        <a:bodyPr/>
        <a:lstStyle/>
        <a:p>
          <a:r>
            <a:rPr lang="en-US" dirty="0" err="1" smtClean="0"/>
            <a:t>Dataverse</a:t>
          </a:r>
          <a:endParaRPr lang="en-US" dirty="0" smtClean="0"/>
        </a:p>
        <a:p>
          <a:r>
            <a:rPr lang="en-US" dirty="0" smtClean="0"/>
            <a:t>(Regular </a:t>
          </a:r>
          <a:r>
            <a:rPr lang="en-US" dirty="0" smtClean="0"/>
            <a:t>to Medium Size  Data Sets)</a:t>
          </a:r>
          <a:endParaRPr lang="en-US" dirty="0"/>
        </a:p>
      </dgm:t>
    </dgm:pt>
    <dgm:pt modelId="{188A04EF-348F-445D-BBA5-0243190A4829}" type="parTrans" cxnId="{0703E1AD-A3B5-4CDB-A552-EF974BC2F988}">
      <dgm:prSet/>
      <dgm:spPr/>
      <dgm:t>
        <a:bodyPr/>
        <a:lstStyle/>
        <a:p>
          <a:endParaRPr lang="en-US"/>
        </a:p>
      </dgm:t>
    </dgm:pt>
    <dgm:pt modelId="{C4362A6F-83BA-499D-A8E7-B4CE236C1079}" type="sibTrans" cxnId="{0703E1AD-A3B5-4CDB-A552-EF974BC2F988}">
      <dgm:prSet/>
      <dgm:spPr/>
      <dgm:t>
        <a:bodyPr/>
        <a:lstStyle/>
        <a:p>
          <a:endParaRPr lang="en-US"/>
        </a:p>
      </dgm:t>
    </dgm:pt>
    <dgm:pt modelId="{BBEE6003-F0AE-4209-9EFE-38628402396C}">
      <dgm:prSet phldrT="[Text]"/>
      <dgm:spPr/>
      <dgm:t>
        <a:bodyPr/>
        <a:lstStyle/>
        <a:p>
          <a:r>
            <a:rPr lang="en-US" dirty="0" smtClean="0"/>
            <a:t>Custom Data Storage Solution</a:t>
          </a:r>
          <a:br>
            <a:rPr lang="en-US" dirty="0" smtClean="0"/>
          </a:br>
          <a:r>
            <a:rPr lang="en-US" dirty="0" smtClean="0"/>
            <a:t>(Big Data Projects)</a:t>
          </a:r>
          <a:endParaRPr lang="en-US" dirty="0"/>
        </a:p>
      </dgm:t>
    </dgm:pt>
    <dgm:pt modelId="{D7435EC7-1DDE-42EF-A61F-702231AD4D85}" type="parTrans" cxnId="{D7A3A20C-7092-4FB6-B13A-E3770E62E17B}">
      <dgm:prSet/>
      <dgm:spPr/>
      <dgm:t>
        <a:bodyPr/>
        <a:lstStyle/>
        <a:p>
          <a:endParaRPr lang="en-US"/>
        </a:p>
      </dgm:t>
    </dgm:pt>
    <dgm:pt modelId="{13B30660-731E-4F2E-A466-5EA1B9210D96}" type="sibTrans" cxnId="{D7A3A20C-7092-4FB6-B13A-E3770E62E17B}">
      <dgm:prSet/>
      <dgm:spPr/>
      <dgm:t>
        <a:bodyPr/>
        <a:lstStyle/>
        <a:p>
          <a:endParaRPr lang="en-US"/>
        </a:p>
      </dgm:t>
    </dgm:pt>
    <dgm:pt modelId="{E4CF18CF-37F1-414E-BFBF-2F4DD023B784}">
      <dgm:prSet phldrT="[Text]"/>
      <dgm:spPr/>
      <dgm:t>
        <a:bodyPr/>
        <a:lstStyle/>
        <a:p>
          <a:r>
            <a:rPr lang="en-US" dirty="0" smtClean="0"/>
            <a:t>Reports and Publications</a:t>
          </a:r>
          <a:endParaRPr lang="en-US" dirty="0"/>
        </a:p>
      </dgm:t>
    </dgm:pt>
    <dgm:pt modelId="{9CAEB229-F557-422E-BAB7-FD684017BE80}" type="parTrans" cxnId="{EEF3EB08-5CEC-42EF-BE56-F90CC975EB80}">
      <dgm:prSet/>
      <dgm:spPr/>
      <dgm:t>
        <a:bodyPr/>
        <a:lstStyle/>
        <a:p>
          <a:endParaRPr lang="en-US"/>
        </a:p>
      </dgm:t>
    </dgm:pt>
    <dgm:pt modelId="{E2B99FF3-7A90-4735-AF20-5C88BE9DF707}" type="sibTrans" cxnId="{EEF3EB08-5CEC-42EF-BE56-F90CC975EB80}">
      <dgm:prSet/>
      <dgm:spPr/>
      <dgm:t>
        <a:bodyPr/>
        <a:lstStyle/>
        <a:p>
          <a:endParaRPr lang="en-US"/>
        </a:p>
      </dgm:t>
    </dgm:pt>
    <dgm:pt modelId="{A97326DD-5B04-4F1C-A49B-34E91BEF5BA9}">
      <dgm:prSet phldrT="[Text]"/>
      <dgm:spPr/>
      <dgm:t>
        <a:bodyPr/>
        <a:lstStyle/>
        <a:p>
          <a:r>
            <a:rPr lang="en-US" dirty="0" smtClean="0"/>
            <a:t>D-Space</a:t>
          </a:r>
          <a:br>
            <a:rPr lang="en-US" dirty="0" smtClean="0"/>
          </a:br>
          <a:r>
            <a:rPr lang="en-US" dirty="0" smtClean="0"/>
            <a:t>Publications Repository</a:t>
          </a:r>
          <a:endParaRPr lang="en-US" dirty="0"/>
        </a:p>
      </dgm:t>
    </dgm:pt>
    <dgm:pt modelId="{559C2505-CD3D-4921-BACE-9EA415328971}" type="parTrans" cxnId="{268073DE-D3E3-466D-B377-5A059BE7BB3C}">
      <dgm:prSet/>
      <dgm:spPr/>
      <dgm:t>
        <a:bodyPr/>
        <a:lstStyle/>
        <a:p>
          <a:endParaRPr lang="en-US"/>
        </a:p>
      </dgm:t>
    </dgm:pt>
    <dgm:pt modelId="{976AFFF5-7699-4343-9D69-1310EE0489BA}" type="sibTrans" cxnId="{268073DE-D3E3-466D-B377-5A059BE7BB3C}">
      <dgm:prSet/>
      <dgm:spPr/>
      <dgm:t>
        <a:bodyPr/>
        <a:lstStyle/>
        <a:p>
          <a:endParaRPr lang="en-US"/>
        </a:p>
      </dgm:t>
    </dgm:pt>
    <dgm:pt modelId="{93B5C708-C8CA-4666-B640-5A0592BC1C87}" type="pres">
      <dgm:prSet presAssocID="{D6BFCA61-26CD-476D-B52E-23EB5255D0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B175EA-FBE5-43D4-BE66-BFCF7DBD99AE}" type="pres">
      <dgm:prSet presAssocID="{EB1D18C2-D207-4970-871D-D19C61D05930}" presName="vertOne" presStyleCnt="0"/>
      <dgm:spPr/>
    </dgm:pt>
    <dgm:pt modelId="{DDA42D25-45BA-4914-AC57-67AEFBDF6493}" type="pres">
      <dgm:prSet presAssocID="{EB1D18C2-D207-4970-871D-D19C61D05930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F64BAB-7048-4315-90D6-A9C544B7ADBD}" type="pres">
      <dgm:prSet presAssocID="{EB1D18C2-D207-4970-871D-D19C61D05930}" presName="parTransOne" presStyleCnt="0"/>
      <dgm:spPr/>
    </dgm:pt>
    <dgm:pt modelId="{DF5D581E-675E-4A33-95CB-070C7C6284BE}" type="pres">
      <dgm:prSet presAssocID="{EB1D18C2-D207-4970-871D-D19C61D05930}" presName="horzOne" presStyleCnt="0"/>
      <dgm:spPr/>
    </dgm:pt>
    <dgm:pt modelId="{B709CBA5-D3A9-4F54-A27B-0713FFEB51BB}" type="pres">
      <dgm:prSet presAssocID="{D4EFE2AB-3BCE-4FAC-9B53-782AB12030C0}" presName="vertTwo" presStyleCnt="0"/>
      <dgm:spPr/>
    </dgm:pt>
    <dgm:pt modelId="{4FCDF478-4C34-4C5E-98BB-818182DB8F79}" type="pres">
      <dgm:prSet presAssocID="{D4EFE2AB-3BCE-4FAC-9B53-782AB12030C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6AD035-8BBE-4BDB-843E-50BC0AFC91E3}" type="pres">
      <dgm:prSet presAssocID="{D4EFE2AB-3BCE-4FAC-9B53-782AB12030C0}" presName="parTransTwo" presStyleCnt="0"/>
      <dgm:spPr/>
    </dgm:pt>
    <dgm:pt modelId="{C9FF2F80-0371-4F0C-AC63-033B66B57F32}" type="pres">
      <dgm:prSet presAssocID="{D4EFE2AB-3BCE-4FAC-9B53-782AB12030C0}" presName="horzTwo" presStyleCnt="0"/>
      <dgm:spPr/>
    </dgm:pt>
    <dgm:pt modelId="{F908ADF8-B55D-4DEF-96F5-11AD33D7FAE7}" type="pres">
      <dgm:prSet presAssocID="{B7B2E85E-BE1F-4B64-8C6A-48CB6F8BBD89}" presName="vertThree" presStyleCnt="0"/>
      <dgm:spPr/>
    </dgm:pt>
    <dgm:pt modelId="{57BA2DA0-A72C-4D31-9356-6A063B740313}" type="pres">
      <dgm:prSet presAssocID="{B7B2E85E-BE1F-4B64-8C6A-48CB6F8BBD89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1F9F67-14E8-477F-930B-65731C1CA179}" type="pres">
      <dgm:prSet presAssocID="{B7B2E85E-BE1F-4B64-8C6A-48CB6F8BBD89}" presName="horzThree" presStyleCnt="0"/>
      <dgm:spPr/>
    </dgm:pt>
    <dgm:pt modelId="{7E8D00EC-4417-4AAC-8028-BFD4CC7DD04B}" type="pres">
      <dgm:prSet presAssocID="{C4362A6F-83BA-499D-A8E7-B4CE236C1079}" presName="sibSpaceThree" presStyleCnt="0"/>
      <dgm:spPr/>
    </dgm:pt>
    <dgm:pt modelId="{51EA3F1C-40C5-4B6E-8755-C807177FE1F2}" type="pres">
      <dgm:prSet presAssocID="{BBEE6003-F0AE-4209-9EFE-38628402396C}" presName="vertThree" presStyleCnt="0"/>
      <dgm:spPr/>
    </dgm:pt>
    <dgm:pt modelId="{A9153326-AE1B-40C4-A489-20DD0CC7961A}" type="pres">
      <dgm:prSet presAssocID="{BBEE6003-F0AE-4209-9EFE-38628402396C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22D31B-D29C-4B4B-9CE9-9F560A48482C}" type="pres">
      <dgm:prSet presAssocID="{BBEE6003-F0AE-4209-9EFE-38628402396C}" presName="horzThree" presStyleCnt="0"/>
      <dgm:spPr/>
    </dgm:pt>
    <dgm:pt modelId="{C8FFAD02-FD76-45CC-B134-9AC22F88F700}" type="pres">
      <dgm:prSet presAssocID="{2433798E-782A-40D8-8165-5BBBA47773EE}" presName="sibSpaceTwo" presStyleCnt="0"/>
      <dgm:spPr/>
    </dgm:pt>
    <dgm:pt modelId="{0A8D8313-85E7-4BD5-BD96-29B1000628EF}" type="pres">
      <dgm:prSet presAssocID="{E4CF18CF-37F1-414E-BFBF-2F4DD023B784}" presName="vertTwo" presStyleCnt="0"/>
      <dgm:spPr/>
    </dgm:pt>
    <dgm:pt modelId="{367F804D-E8CD-43D7-81E1-046FB69994A0}" type="pres">
      <dgm:prSet presAssocID="{E4CF18CF-37F1-414E-BFBF-2F4DD023B784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145AF7-6ED4-43D3-90B8-66CCD9FD9B0F}" type="pres">
      <dgm:prSet presAssocID="{E4CF18CF-37F1-414E-BFBF-2F4DD023B784}" presName="parTransTwo" presStyleCnt="0"/>
      <dgm:spPr/>
    </dgm:pt>
    <dgm:pt modelId="{B91F1AAD-CEB9-45B5-9F75-68B53F9B0EEF}" type="pres">
      <dgm:prSet presAssocID="{E4CF18CF-37F1-414E-BFBF-2F4DD023B784}" presName="horzTwo" presStyleCnt="0"/>
      <dgm:spPr/>
    </dgm:pt>
    <dgm:pt modelId="{FC918CD6-EEA1-41C2-AD79-C73014F155CC}" type="pres">
      <dgm:prSet presAssocID="{A97326DD-5B04-4F1C-A49B-34E91BEF5BA9}" presName="vertThree" presStyleCnt="0"/>
      <dgm:spPr/>
    </dgm:pt>
    <dgm:pt modelId="{D7743575-3418-4B3D-910E-81709E0D12D4}" type="pres">
      <dgm:prSet presAssocID="{A97326DD-5B04-4F1C-A49B-34E91BEF5BA9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E93608-0979-47B8-A27E-327E527D0A68}" type="pres">
      <dgm:prSet presAssocID="{A97326DD-5B04-4F1C-A49B-34E91BEF5BA9}" presName="horzThree" presStyleCnt="0"/>
      <dgm:spPr/>
    </dgm:pt>
  </dgm:ptLst>
  <dgm:cxnLst>
    <dgm:cxn modelId="{D376913C-9881-4877-8634-B5B1BDA3D3A9}" type="presOf" srcId="{BBEE6003-F0AE-4209-9EFE-38628402396C}" destId="{A9153326-AE1B-40C4-A489-20DD0CC7961A}" srcOrd="0" destOrd="0" presId="urn:microsoft.com/office/officeart/2005/8/layout/architecture"/>
    <dgm:cxn modelId="{9933ABB1-C2F6-4E20-A26D-9FFB776382D7}" type="presOf" srcId="{E4CF18CF-37F1-414E-BFBF-2F4DD023B784}" destId="{367F804D-E8CD-43D7-81E1-046FB69994A0}" srcOrd="0" destOrd="0" presId="urn:microsoft.com/office/officeart/2005/8/layout/architecture"/>
    <dgm:cxn modelId="{1CBAA937-4527-46C4-96B8-5FC0F35F8A67}" srcId="{EB1D18C2-D207-4970-871D-D19C61D05930}" destId="{D4EFE2AB-3BCE-4FAC-9B53-782AB12030C0}" srcOrd="0" destOrd="0" parTransId="{2DE55EF1-F8C8-44BE-B36B-2204E99D6037}" sibTransId="{2433798E-782A-40D8-8165-5BBBA47773EE}"/>
    <dgm:cxn modelId="{0703E1AD-A3B5-4CDB-A552-EF974BC2F988}" srcId="{D4EFE2AB-3BCE-4FAC-9B53-782AB12030C0}" destId="{B7B2E85E-BE1F-4B64-8C6A-48CB6F8BBD89}" srcOrd="0" destOrd="0" parTransId="{188A04EF-348F-445D-BBA5-0243190A4829}" sibTransId="{C4362A6F-83BA-499D-A8E7-B4CE236C1079}"/>
    <dgm:cxn modelId="{EEF3EB08-5CEC-42EF-BE56-F90CC975EB80}" srcId="{EB1D18C2-D207-4970-871D-D19C61D05930}" destId="{E4CF18CF-37F1-414E-BFBF-2F4DD023B784}" srcOrd="1" destOrd="0" parTransId="{9CAEB229-F557-422E-BAB7-FD684017BE80}" sibTransId="{E2B99FF3-7A90-4735-AF20-5C88BE9DF707}"/>
    <dgm:cxn modelId="{268073DE-D3E3-466D-B377-5A059BE7BB3C}" srcId="{E4CF18CF-37F1-414E-BFBF-2F4DD023B784}" destId="{A97326DD-5B04-4F1C-A49B-34E91BEF5BA9}" srcOrd="0" destOrd="0" parTransId="{559C2505-CD3D-4921-BACE-9EA415328971}" sibTransId="{976AFFF5-7699-4343-9D69-1310EE0489BA}"/>
    <dgm:cxn modelId="{3771F0C5-2771-4837-A4B2-7EB312192ADA}" type="presOf" srcId="{D6BFCA61-26CD-476D-B52E-23EB5255D0C3}" destId="{93B5C708-C8CA-4666-B640-5A0592BC1C87}" srcOrd="0" destOrd="0" presId="urn:microsoft.com/office/officeart/2005/8/layout/architecture"/>
    <dgm:cxn modelId="{1F37494B-12F3-4946-95B1-0273170D803C}" type="presOf" srcId="{EB1D18C2-D207-4970-871D-D19C61D05930}" destId="{DDA42D25-45BA-4914-AC57-67AEFBDF6493}" srcOrd="0" destOrd="0" presId="urn:microsoft.com/office/officeart/2005/8/layout/architecture"/>
    <dgm:cxn modelId="{5ABDAB27-0A7E-4696-B43E-CD4AD6B33C6E}" srcId="{D6BFCA61-26CD-476D-B52E-23EB5255D0C3}" destId="{EB1D18C2-D207-4970-871D-D19C61D05930}" srcOrd="0" destOrd="0" parTransId="{C0D7F9D8-5F20-4561-9D3A-D9CB92A4A3F6}" sibTransId="{2078B7F9-0EFC-47C2-ADB8-6D7E86A5885D}"/>
    <dgm:cxn modelId="{A2A6E0FE-4E31-4F85-9D2F-62A0A18D0D2C}" type="presOf" srcId="{D4EFE2AB-3BCE-4FAC-9B53-782AB12030C0}" destId="{4FCDF478-4C34-4C5E-98BB-818182DB8F79}" srcOrd="0" destOrd="0" presId="urn:microsoft.com/office/officeart/2005/8/layout/architecture"/>
    <dgm:cxn modelId="{5C7020AD-3E54-4998-9DAE-90902D71769B}" type="presOf" srcId="{B7B2E85E-BE1F-4B64-8C6A-48CB6F8BBD89}" destId="{57BA2DA0-A72C-4D31-9356-6A063B740313}" srcOrd="0" destOrd="0" presId="urn:microsoft.com/office/officeart/2005/8/layout/architecture"/>
    <dgm:cxn modelId="{F269D0CE-A694-4D55-9BCC-C81D17F4830A}" type="presOf" srcId="{A97326DD-5B04-4F1C-A49B-34E91BEF5BA9}" destId="{D7743575-3418-4B3D-910E-81709E0D12D4}" srcOrd="0" destOrd="0" presId="urn:microsoft.com/office/officeart/2005/8/layout/architecture"/>
    <dgm:cxn modelId="{D7A3A20C-7092-4FB6-B13A-E3770E62E17B}" srcId="{D4EFE2AB-3BCE-4FAC-9B53-782AB12030C0}" destId="{BBEE6003-F0AE-4209-9EFE-38628402396C}" srcOrd="1" destOrd="0" parTransId="{D7435EC7-1DDE-42EF-A61F-702231AD4D85}" sibTransId="{13B30660-731E-4F2E-A466-5EA1B9210D96}"/>
    <dgm:cxn modelId="{E13A41CE-A297-493D-9A88-49B0182981DC}" type="presParOf" srcId="{93B5C708-C8CA-4666-B640-5A0592BC1C87}" destId="{74B175EA-FBE5-43D4-BE66-BFCF7DBD99AE}" srcOrd="0" destOrd="0" presId="urn:microsoft.com/office/officeart/2005/8/layout/architecture"/>
    <dgm:cxn modelId="{3510822F-BBD7-4F6C-873A-03213345E83A}" type="presParOf" srcId="{74B175EA-FBE5-43D4-BE66-BFCF7DBD99AE}" destId="{DDA42D25-45BA-4914-AC57-67AEFBDF6493}" srcOrd="0" destOrd="0" presId="urn:microsoft.com/office/officeart/2005/8/layout/architecture"/>
    <dgm:cxn modelId="{C0E83EFF-CBFD-404A-83C4-077B6933DF35}" type="presParOf" srcId="{74B175EA-FBE5-43D4-BE66-BFCF7DBD99AE}" destId="{5EF64BAB-7048-4315-90D6-A9C544B7ADBD}" srcOrd="1" destOrd="0" presId="urn:microsoft.com/office/officeart/2005/8/layout/architecture"/>
    <dgm:cxn modelId="{635B1D50-1796-4689-A63B-489F40B6FF0E}" type="presParOf" srcId="{74B175EA-FBE5-43D4-BE66-BFCF7DBD99AE}" destId="{DF5D581E-675E-4A33-95CB-070C7C6284BE}" srcOrd="2" destOrd="0" presId="urn:microsoft.com/office/officeart/2005/8/layout/architecture"/>
    <dgm:cxn modelId="{62C5A7D1-FD7B-4E07-859E-81CAC289AD65}" type="presParOf" srcId="{DF5D581E-675E-4A33-95CB-070C7C6284BE}" destId="{B709CBA5-D3A9-4F54-A27B-0713FFEB51BB}" srcOrd="0" destOrd="0" presId="urn:microsoft.com/office/officeart/2005/8/layout/architecture"/>
    <dgm:cxn modelId="{5F39A97A-DC77-4973-A0BB-A4B79F922CD3}" type="presParOf" srcId="{B709CBA5-D3A9-4F54-A27B-0713FFEB51BB}" destId="{4FCDF478-4C34-4C5E-98BB-818182DB8F79}" srcOrd="0" destOrd="0" presId="urn:microsoft.com/office/officeart/2005/8/layout/architecture"/>
    <dgm:cxn modelId="{A0AF0D9F-3742-4D9C-8CFB-B835FF4DCB2B}" type="presParOf" srcId="{B709CBA5-D3A9-4F54-A27B-0713FFEB51BB}" destId="{3A6AD035-8BBE-4BDB-843E-50BC0AFC91E3}" srcOrd="1" destOrd="0" presId="urn:microsoft.com/office/officeart/2005/8/layout/architecture"/>
    <dgm:cxn modelId="{8687A222-4321-452A-B6E2-F8F51A888CEC}" type="presParOf" srcId="{B709CBA5-D3A9-4F54-A27B-0713FFEB51BB}" destId="{C9FF2F80-0371-4F0C-AC63-033B66B57F32}" srcOrd="2" destOrd="0" presId="urn:microsoft.com/office/officeart/2005/8/layout/architecture"/>
    <dgm:cxn modelId="{B04DC63F-3CC2-4699-92E2-30D521943DB4}" type="presParOf" srcId="{C9FF2F80-0371-4F0C-AC63-033B66B57F32}" destId="{F908ADF8-B55D-4DEF-96F5-11AD33D7FAE7}" srcOrd="0" destOrd="0" presId="urn:microsoft.com/office/officeart/2005/8/layout/architecture"/>
    <dgm:cxn modelId="{098DB8ED-F86B-4516-81B8-41A4049A0E94}" type="presParOf" srcId="{F908ADF8-B55D-4DEF-96F5-11AD33D7FAE7}" destId="{57BA2DA0-A72C-4D31-9356-6A063B740313}" srcOrd="0" destOrd="0" presId="urn:microsoft.com/office/officeart/2005/8/layout/architecture"/>
    <dgm:cxn modelId="{7B3A4BE9-5CD4-4628-8AF8-622FA79E9C16}" type="presParOf" srcId="{F908ADF8-B55D-4DEF-96F5-11AD33D7FAE7}" destId="{8A1F9F67-14E8-477F-930B-65731C1CA179}" srcOrd="1" destOrd="0" presId="urn:microsoft.com/office/officeart/2005/8/layout/architecture"/>
    <dgm:cxn modelId="{4E14AAE7-36B8-4FF0-861D-23710B874651}" type="presParOf" srcId="{C9FF2F80-0371-4F0C-AC63-033B66B57F32}" destId="{7E8D00EC-4417-4AAC-8028-BFD4CC7DD04B}" srcOrd="1" destOrd="0" presId="urn:microsoft.com/office/officeart/2005/8/layout/architecture"/>
    <dgm:cxn modelId="{6FDF951A-1DD1-463D-B092-9C622674CF62}" type="presParOf" srcId="{C9FF2F80-0371-4F0C-AC63-033B66B57F32}" destId="{51EA3F1C-40C5-4B6E-8755-C807177FE1F2}" srcOrd="2" destOrd="0" presId="urn:microsoft.com/office/officeart/2005/8/layout/architecture"/>
    <dgm:cxn modelId="{C4F9A78D-CA05-4036-9457-FD7B06F237D2}" type="presParOf" srcId="{51EA3F1C-40C5-4B6E-8755-C807177FE1F2}" destId="{A9153326-AE1B-40C4-A489-20DD0CC7961A}" srcOrd="0" destOrd="0" presId="urn:microsoft.com/office/officeart/2005/8/layout/architecture"/>
    <dgm:cxn modelId="{AAE72678-2C11-4D89-9BE8-2D1FFC7EF53C}" type="presParOf" srcId="{51EA3F1C-40C5-4B6E-8755-C807177FE1F2}" destId="{4E22D31B-D29C-4B4B-9CE9-9F560A48482C}" srcOrd="1" destOrd="0" presId="urn:microsoft.com/office/officeart/2005/8/layout/architecture"/>
    <dgm:cxn modelId="{21AF946A-7F84-4D96-B9D8-6FE41C796234}" type="presParOf" srcId="{DF5D581E-675E-4A33-95CB-070C7C6284BE}" destId="{C8FFAD02-FD76-45CC-B134-9AC22F88F700}" srcOrd="1" destOrd="0" presId="urn:microsoft.com/office/officeart/2005/8/layout/architecture"/>
    <dgm:cxn modelId="{D0635BF4-C5F7-4470-8BDC-CE4921FC19BF}" type="presParOf" srcId="{DF5D581E-675E-4A33-95CB-070C7C6284BE}" destId="{0A8D8313-85E7-4BD5-BD96-29B1000628EF}" srcOrd="2" destOrd="0" presId="urn:microsoft.com/office/officeart/2005/8/layout/architecture"/>
    <dgm:cxn modelId="{360FE201-9B39-405F-A68C-9EFA3A231592}" type="presParOf" srcId="{0A8D8313-85E7-4BD5-BD96-29B1000628EF}" destId="{367F804D-E8CD-43D7-81E1-046FB69994A0}" srcOrd="0" destOrd="0" presId="urn:microsoft.com/office/officeart/2005/8/layout/architecture"/>
    <dgm:cxn modelId="{CDEC22D6-47AB-4489-9BA6-DCAA0440AE3C}" type="presParOf" srcId="{0A8D8313-85E7-4BD5-BD96-29B1000628EF}" destId="{87145AF7-6ED4-43D3-90B8-66CCD9FD9B0F}" srcOrd="1" destOrd="0" presId="urn:microsoft.com/office/officeart/2005/8/layout/architecture"/>
    <dgm:cxn modelId="{B82858A7-C3B2-41F1-8F00-B0F2882CDD44}" type="presParOf" srcId="{0A8D8313-85E7-4BD5-BD96-29B1000628EF}" destId="{B91F1AAD-CEB9-45B5-9F75-68B53F9B0EEF}" srcOrd="2" destOrd="0" presId="urn:microsoft.com/office/officeart/2005/8/layout/architecture"/>
    <dgm:cxn modelId="{5E10903E-3D63-495F-B8D4-6A67C92E47AB}" type="presParOf" srcId="{B91F1AAD-CEB9-45B5-9F75-68B53F9B0EEF}" destId="{FC918CD6-EEA1-41C2-AD79-C73014F155CC}" srcOrd="0" destOrd="0" presId="urn:microsoft.com/office/officeart/2005/8/layout/architecture"/>
    <dgm:cxn modelId="{3660D030-75CD-499C-945F-A032B98BA073}" type="presParOf" srcId="{FC918CD6-EEA1-41C2-AD79-C73014F155CC}" destId="{D7743575-3418-4B3D-910E-81709E0D12D4}" srcOrd="0" destOrd="0" presId="urn:microsoft.com/office/officeart/2005/8/layout/architecture"/>
    <dgm:cxn modelId="{8BD75B93-969D-40D7-9895-6446C5ED4D72}" type="presParOf" srcId="{FC918CD6-EEA1-41C2-AD79-C73014F155CC}" destId="{C6E93608-0979-47B8-A27E-327E527D0A6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42D25-45BA-4914-AC57-67AEFBDF6493}">
      <dsp:nvSpPr>
        <dsp:cNvPr id="0" name=""/>
        <dsp:cNvSpPr/>
      </dsp:nvSpPr>
      <dsp:spPr>
        <a:xfrm>
          <a:off x="745" y="2945662"/>
          <a:ext cx="6494759" cy="13576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Texas State Research </a:t>
          </a:r>
          <a:br>
            <a:rPr lang="en-US" sz="3500" kern="1200" dirty="0" smtClean="0"/>
          </a:br>
          <a:r>
            <a:rPr lang="en-US" sz="3500" kern="1200" dirty="0" smtClean="0"/>
            <a:t>(Data Management Plan)</a:t>
          </a:r>
          <a:endParaRPr lang="en-US" sz="3500" kern="1200" dirty="0"/>
        </a:p>
      </dsp:txBody>
      <dsp:txXfrm>
        <a:off x="40510" y="2985427"/>
        <a:ext cx="6415229" cy="1278131"/>
      </dsp:txXfrm>
    </dsp:sp>
    <dsp:sp modelId="{4FCDF478-4C34-4C5E-98BB-818182DB8F79}">
      <dsp:nvSpPr>
        <dsp:cNvPr id="0" name=""/>
        <dsp:cNvSpPr/>
      </dsp:nvSpPr>
      <dsp:spPr>
        <a:xfrm>
          <a:off x="745" y="1473251"/>
          <a:ext cx="4242577" cy="13576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Research Data</a:t>
          </a:r>
          <a:endParaRPr lang="en-US" sz="2700" kern="1200" dirty="0"/>
        </a:p>
      </dsp:txBody>
      <dsp:txXfrm>
        <a:off x="40510" y="1513016"/>
        <a:ext cx="4163047" cy="1278131"/>
      </dsp:txXfrm>
    </dsp:sp>
    <dsp:sp modelId="{57BA2DA0-A72C-4D31-9356-6A063B740313}">
      <dsp:nvSpPr>
        <dsp:cNvPr id="0" name=""/>
        <dsp:cNvSpPr/>
      </dsp:nvSpPr>
      <dsp:spPr>
        <a:xfrm>
          <a:off x="745" y="840"/>
          <a:ext cx="2077658" cy="13576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Dataverse</a:t>
          </a: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(Regular </a:t>
          </a:r>
          <a:r>
            <a:rPr lang="en-US" sz="1800" kern="1200" dirty="0" smtClean="0"/>
            <a:t>to Medium Size  Data Sets)</a:t>
          </a:r>
          <a:endParaRPr lang="en-US" sz="1800" kern="1200" dirty="0"/>
        </a:p>
      </dsp:txBody>
      <dsp:txXfrm>
        <a:off x="40510" y="40605"/>
        <a:ext cx="1998128" cy="1278131"/>
      </dsp:txXfrm>
    </dsp:sp>
    <dsp:sp modelId="{A9153326-AE1B-40C4-A489-20DD0CC7961A}">
      <dsp:nvSpPr>
        <dsp:cNvPr id="0" name=""/>
        <dsp:cNvSpPr/>
      </dsp:nvSpPr>
      <dsp:spPr>
        <a:xfrm>
          <a:off x="2165665" y="840"/>
          <a:ext cx="2077658" cy="13576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Custom Data Storage Solution</a:t>
          </a:r>
          <a:br>
            <a:rPr lang="en-US" sz="1800" kern="1200" dirty="0" smtClean="0"/>
          </a:br>
          <a:r>
            <a:rPr lang="en-US" sz="1800" kern="1200" dirty="0" smtClean="0"/>
            <a:t>(Big Data Projects)</a:t>
          </a:r>
          <a:endParaRPr lang="en-US" sz="1800" kern="1200" dirty="0"/>
        </a:p>
      </dsp:txBody>
      <dsp:txXfrm>
        <a:off x="2205430" y="40605"/>
        <a:ext cx="1998128" cy="1278131"/>
      </dsp:txXfrm>
    </dsp:sp>
    <dsp:sp modelId="{367F804D-E8CD-43D7-81E1-046FB69994A0}">
      <dsp:nvSpPr>
        <dsp:cNvPr id="0" name=""/>
        <dsp:cNvSpPr/>
      </dsp:nvSpPr>
      <dsp:spPr>
        <a:xfrm>
          <a:off x="4417846" y="1473251"/>
          <a:ext cx="2077658" cy="13576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Reports and Publications</a:t>
          </a:r>
          <a:endParaRPr lang="en-US" sz="2700" kern="1200" dirty="0"/>
        </a:p>
      </dsp:txBody>
      <dsp:txXfrm>
        <a:off x="4457611" y="1513016"/>
        <a:ext cx="1998128" cy="1278131"/>
      </dsp:txXfrm>
    </dsp:sp>
    <dsp:sp modelId="{D7743575-3418-4B3D-910E-81709E0D12D4}">
      <dsp:nvSpPr>
        <dsp:cNvPr id="0" name=""/>
        <dsp:cNvSpPr/>
      </dsp:nvSpPr>
      <dsp:spPr>
        <a:xfrm>
          <a:off x="4417846" y="840"/>
          <a:ext cx="2077658" cy="13576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D-Space</a:t>
          </a:r>
          <a:br>
            <a:rPr lang="en-US" sz="1800" kern="1200" dirty="0" smtClean="0"/>
          </a:br>
          <a:r>
            <a:rPr lang="en-US" sz="1800" kern="1200" dirty="0" smtClean="0"/>
            <a:t>Publications Repository</a:t>
          </a:r>
          <a:endParaRPr lang="en-US" sz="1800" kern="1200" dirty="0"/>
        </a:p>
      </dsp:txBody>
      <dsp:txXfrm>
        <a:off x="4457611" y="40605"/>
        <a:ext cx="1998128" cy="1278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DF0B7-5629-4E44-9B7E-59A0BB179111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4B9EF-060B-42DE-99F1-78DE9DB72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45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>
            <a:headEnd/>
            <a:tailEnd/>
          </a:ln>
        </p:spPr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lIns="89900" tIns="89900" rIns="89900" bIns="89900" anchor="ctr">
            <a:noAutofit/>
          </a:bodyPr>
          <a:lstStyle/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Administering the Texas Data Repository will be done in a hybrid model.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There is a s</a:t>
            </a:r>
            <a:r>
              <a:rPr lang="en" sz="1400">
                <a:ea typeface="Arial"/>
                <a:cs typeface="Arial"/>
                <a:sym typeface="Arial"/>
              </a:rPr>
              <a:t>ingle Dataverse repository hosted by the Texas Digital Library. 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 sz="1400">
                <a:ea typeface="Arial"/>
                <a:cs typeface="Arial"/>
                <a:sym typeface="Arial"/>
              </a:rPr>
              <a:t>TDL provides </a:t>
            </a:r>
            <a:r>
              <a:rPr lang="en"/>
              <a:t>organizational</a:t>
            </a:r>
            <a:r>
              <a:rPr lang="en" sz="1400">
                <a:ea typeface="Arial"/>
                <a:cs typeface="Arial"/>
                <a:sym typeface="Arial"/>
              </a:rPr>
              <a:t> support in the form of training, tech support, and </a:t>
            </a:r>
            <a:r>
              <a:rPr lang="en"/>
              <a:t>limited</a:t>
            </a:r>
            <a:r>
              <a:rPr lang="en" sz="1400">
                <a:ea typeface="Arial"/>
                <a:cs typeface="Arial"/>
                <a:sym typeface="Arial"/>
              </a:rPr>
              <a:t> coordination</a:t>
            </a:r>
            <a:r>
              <a:rPr lang="en"/>
              <a:t>.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Member institutions will provide services based on their local needs and resources. Their roles include:</a:t>
            </a:r>
          </a:p>
          <a:p>
            <a:pPr marL="914400" lvl="1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○"/>
              <a:defRPr/>
            </a:pPr>
            <a:r>
              <a:rPr lang="en"/>
              <a:t>Each member institution will supply a data repository librarian to manage the data uploaded from their respective institutions, act as a local expert for the repository, and serve on the TDL data librarian repository steering committee.</a:t>
            </a:r>
          </a:p>
          <a:p>
            <a:pPr marL="914400" lvl="1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○"/>
              <a:defRPr/>
            </a:pPr>
            <a:r>
              <a:rPr lang="en"/>
              <a:t>The steering committee will </a:t>
            </a:r>
            <a:r>
              <a:rPr lang="en">
                <a:solidFill>
                  <a:schemeClr val="dk1"/>
                </a:solidFill>
              </a:rPr>
              <a:t>help TDL recognize trends in research data management, address repository issues, and recommend future groups needed for sustaining data management support. </a:t>
            </a:r>
            <a:r>
              <a:rPr lang="en"/>
              <a:t>  </a:t>
            </a:r>
          </a:p>
          <a:p>
            <a:pPr marL="901700" lvl="1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○"/>
              <a:defRPr/>
            </a:pPr>
            <a:r>
              <a:rPr lang="en"/>
              <a:t>Any d</a:t>
            </a:r>
            <a:r>
              <a:rPr lang="en" sz="1400">
                <a:ea typeface="Arial"/>
                <a:cs typeface="Arial"/>
                <a:sym typeface="Arial"/>
              </a:rPr>
              <a:t>ata curation support will also be provided </a:t>
            </a:r>
            <a:r>
              <a:rPr lang="en"/>
              <a:t>by</a:t>
            </a:r>
            <a:r>
              <a:rPr lang="en" sz="1400">
                <a:ea typeface="Arial"/>
                <a:cs typeface="Arial"/>
                <a:sym typeface="Arial"/>
              </a:rPr>
              <a:t> the member institution</a:t>
            </a:r>
          </a:p>
          <a:p>
            <a:pPr marL="444500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●"/>
              <a:defRPr/>
            </a:pPr>
            <a:r>
              <a:rPr lang="en"/>
              <a:t>The user is responsible for depositing data</a:t>
            </a:r>
          </a:p>
          <a:p>
            <a:pPr marL="444500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●"/>
              <a:defRPr/>
            </a:pPr>
            <a:r>
              <a:rPr lang="en"/>
              <a:t>This hybrid model is f</a:t>
            </a:r>
            <a:r>
              <a:rPr lang="en" sz="1400">
                <a:ea typeface="Arial"/>
                <a:cs typeface="Arial"/>
                <a:sym typeface="Arial"/>
              </a:rPr>
              <a:t>lexible enough to accommodate different processes at different institutions (some requiring l</a:t>
            </a:r>
            <a:r>
              <a:rPr lang="en"/>
              <a:t>ibrary </a:t>
            </a:r>
            <a:r>
              <a:rPr lang="en" sz="1400">
                <a:ea typeface="Arial"/>
                <a:cs typeface="Arial"/>
                <a:sym typeface="Arial"/>
              </a:rPr>
              <a:t>intervention during ingest, some may not).</a:t>
            </a:r>
          </a:p>
          <a:p>
            <a:pPr fontAlgn="auto">
              <a:spcAft>
                <a:spcPts val="0"/>
              </a:spcAft>
              <a:defRPr/>
            </a:pPr>
            <a:endParaRPr sz="1400"/>
          </a:p>
        </p:txBody>
      </p:sp>
      <p:sp>
        <p:nvSpPr>
          <p:cNvPr id="74756" name="Shape 45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00" tIns="89900" rIns="89900" bIns="89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anose="020F0502020204030204" pitchFamily="34" charset="0"/>
              <a:buNone/>
              <a:tabLst/>
              <a:defRPr/>
            </a:pPr>
            <a:fld id="{F406B0A8-C448-427A-B6C0-41DEB7EF7B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Calibri" panose="020F0502020204030204" pitchFamily="34" charset="0"/>
                <a:buNone/>
                <a:tabLst/>
                <a:defRPr/>
              </a:pPr>
              <a:t>18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5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68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3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etrospect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822959" y="1845732"/>
            <a:ext cx="75438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2BB80-100A-436E-890A-AA5FD76E2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122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0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171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cxnSp>
        <p:nvCxnSpPr>
          <p:cNvPr id="6" name="Shape 177"/>
          <p:cNvCxnSpPr>
            <a:cxnSpLocks noChangeShapeType="1"/>
          </p:cNvCxnSpPr>
          <p:nvPr/>
        </p:nvCxnSpPr>
        <p:spPr bwMode="auto">
          <a:xfrm>
            <a:off x="906464" y="4343400"/>
            <a:ext cx="7405687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822959" y="758952"/>
            <a:ext cx="7543800" cy="356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822959" y="4453128"/>
            <a:ext cx="75438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74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75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76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44AD44-076E-4F42-BE4E-162A39F17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17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9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180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cxnSp>
        <p:nvCxnSpPr>
          <p:cNvPr id="6" name="Shape 186"/>
          <p:cNvCxnSpPr>
            <a:cxnSpLocks noChangeShapeType="1"/>
          </p:cNvCxnSpPr>
          <p:nvPr/>
        </p:nvCxnSpPr>
        <p:spPr bwMode="auto">
          <a:xfrm>
            <a:off x="906464" y="4343400"/>
            <a:ext cx="7405687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822959" y="758952"/>
            <a:ext cx="7543800" cy="356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xfrm>
            <a:off x="825037" y="4455620"/>
            <a:ext cx="75438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8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8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8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67E491-83C7-4BE5-901F-26984A7460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742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8"/>
          <p:cNvSpPr>
            <a:spLocks noChangeArrowheads="1"/>
          </p:cNvSpPr>
          <p:nvPr/>
        </p:nvSpPr>
        <p:spPr bwMode="auto">
          <a:xfrm>
            <a:off x="1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6" name="Shape 189"/>
          <p:cNvSpPr>
            <a:spLocks noChangeArrowheads="1"/>
          </p:cNvSpPr>
          <p:nvPr/>
        </p:nvSpPr>
        <p:spPr bwMode="auto">
          <a:xfrm>
            <a:off x="3030539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42900" y="594357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600450" y="731520"/>
            <a:ext cx="4869300" cy="5257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F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93"/>
          <p:cNvSpPr txBox="1">
            <a:spLocks noGrp="1"/>
          </p:cNvSpPr>
          <p:nvPr>
            <p:ph type="dt" idx="10"/>
          </p:nvPr>
        </p:nvSpPr>
        <p:spPr>
          <a:xfrm>
            <a:off x="349250" y="6460067"/>
            <a:ext cx="1963738" cy="364067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94"/>
          <p:cNvSpPr txBox="1">
            <a:spLocks noGrp="1"/>
          </p:cNvSpPr>
          <p:nvPr>
            <p:ph type="ftr" idx="11"/>
          </p:nvPr>
        </p:nvSpPr>
        <p:spPr>
          <a:xfrm>
            <a:off x="3600450" y="6460067"/>
            <a:ext cx="3486150" cy="364067"/>
          </a:xfrm>
        </p:spPr>
        <p:txBody>
          <a:bodyPr/>
          <a:lstStyle>
            <a:lvl1pPr algn="l">
              <a:defRPr/>
            </a:lvl1pPr>
          </a:lstStyle>
          <a:p>
            <a:endParaRPr lang="en-US" altLang="en-US"/>
          </a:p>
        </p:txBody>
      </p:sp>
      <p:sp>
        <p:nvSpPr>
          <p:cNvPr id="9" name="Shape 19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>
                <a:srgbClr val="323232"/>
              </a:buClr>
              <a:defRPr>
                <a:solidFill>
                  <a:srgbClr val="323232"/>
                </a:solidFill>
              </a:defRPr>
            </a:lvl1pPr>
          </a:lstStyle>
          <a:p>
            <a:fld id="{ED1EA271-C616-47F1-B6FD-3A1FD7065D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858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97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" name="Shape 198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4" name="Shape 19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20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20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F58DC8-F501-4FFB-80B8-7629E89813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822958" y="1845732"/>
            <a:ext cx="37032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4663439" y="1845732"/>
            <a:ext cx="37032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2A0035-092F-403E-8DB1-E39C032F2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3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3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EE247-2E9F-4884-A751-0BF864EE7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59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822959" y="1846049"/>
            <a:ext cx="3703200" cy="736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2"/>
          </p:nvPr>
        </p:nvSpPr>
        <p:spPr>
          <a:xfrm>
            <a:off x="822959" y="2582332"/>
            <a:ext cx="3703200" cy="3378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3"/>
          </p:nvPr>
        </p:nvSpPr>
        <p:spPr>
          <a:xfrm>
            <a:off x="4663439" y="1846049"/>
            <a:ext cx="3703200" cy="736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4"/>
          </p:nvPr>
        </p:nvSpPr>
        <p:spPr>
          <a:xfrm>
            <a:off x="4663439" y="2582332"/>
            <a:ext cx="3703200" cy="3378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19FE7-542C-4BF5-86D5-B5E4F2DD7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36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9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4"/>
          <p:cNvSpPr>
            <a:spLocks noChangeArrowheads="1"/>
          </p:cNvSpPr>
          <p:nvPr/>
        </p:nvSpPr>
        <p:spPr bwMode="auto">
          <a:xfrm>
            <a:off x="1" y="4953000"/>
            <a:ext cx="9140825" cy="1905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6" name="Shape 225"/>
          <p:cNvSpPr>
            <a:spLocks noChangeArrowheads="1"/>
          </p:cNvSpPr>
          <p:nvPr/>
        </p:nvSpPr>
        <p:spPr bwMode="auto">
          <a:xfrm>
            <a:off x="1" y="4914901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22959" y="5074919"/>
            <a:ext cx="7585200" cy="822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pic" idx="2"/>
          </p:nvPr>
        </p:nvSpPr>
        <p:spPr>
          <a:xfrm>
            <a:off x="11" y="0"/>
            <a:ext cx="9144000" cy="4915200"/>
          </a:xfrm>
          <a:prstGeom prst="rect">
            <a:avLst/>
          </a:prstGeom>
          <a:solidFill>
            <a:srgbClr val="D2CAB5"/>
          </a:solidFill>
          <a:ln>
            <a:noFill/>
          </a:ln>
        </p:spPr>
        <p:txBody>
          <a:bodyPr anchor="ctr"/>
          <a:lstStyle>
            <a:lvl1pPr lvl="0">
              <a:spcBef>
                <a:spcPts val="0"/>
              </a:spcBef>
              <a:buNone/>
              <a:defRPr/>
            </a:lvl1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822959" y="5907023"/>
            <a:ext cx="7584900" cy="59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FFFFF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22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23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23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F49603-0275-4110-9536-525C9CFE43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053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 rot="5400000">
            <a:off x="2583257" y="85436"/>
            <a:ext cx="4023199" cy="7543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72427-C97D-41C5-926D-6B551C0E7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575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9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240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 rot="5400000">
            <a:off x="4649547" y="2306500"/>
            <a:ext cx="5760000" cy="19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 rot="5400000">
            <a:off x="648972" y="391905"/>
            <a:ext cx="5760000" cy="580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24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hape 24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24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12B154-4334-4D4E-9AEB-17C422E44B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703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628650" y="365124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28650" y="1825624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body" idx="2"/>
          </p:nvPr>
        </p:nvSpPr>
        <p:spPr>
          <a:xfrm>
            <a:off x="4629150" y="1825624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6183"/>
          </a:xfrm>
        </p:spPr>
        <p:txBody>
          <a:bodyPr/>
          <a:lstStyle>
            <a:lvl1pPr>
              <a:defRPr sz="90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hape 2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6183"/>
          </a:xfrm>
        </p:spPr>
        <p:txBody>
          <a:bodyPr/>
          <a:lstStyle>
            <a:lvl1pPr>
              <a:defRPr sz="90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hape 2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6183"/>
          </a:xfrm>
        </p:spPr>
        <p:txBody>
          <a:bodyPr/>
          <a:lstStyle>
            <a:lvl1pPr>
              <a:buClrTx/>
              <a:buFontTx/>
              <a:buNone/>
              <a:defRPr sz="900">
                <a:solidFill>
                  <a:srgbClr val="888888"/>
                </a:solidFill>
              </a:defRPr>
            </a:lvl1pPr>
          </a:lstStyle>
          <a:p>
            <a:fld id="{CEA3F48D-BE4B-4002-B2AE-9B282F483A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44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8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3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6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2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9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242-260A-4643-B1CF-B4C18DB3D0B8}" type="datetimeFigureOut">
              <a:rPr lang="en-US" smtClean="0"/>
              <a:t>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15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075" name="Shape 155"/>
          <p:cNvSpPr>
            <a:spLocks noChangeArrowheads="1"/>
          </p:cNvSpPr>
          <p:nvPr/>
        </p:nvSpPr>
        <p:spPr bwMode="auto">
          <a:xfrm>
            <a:off x="0" y="6335184"/>
            <a:ext cx="9144000" cy="6561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076" name="Shape 156"/>
          <p:cNvSpPr txBox="1">
            <a:spLocks noGrp="1"/>
          </p:cNvSpPr>
          <p:nvPr>
            <p:ph type="title"/>
          </p:nvPr>
        </p:nvSpPr>
        <p:spPr bwMode="auto">
          <a:xfrm>
            <a:off x="822325" y="285752"/>
            <a:ext cx="7543800" cy="14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3077" name="Shape 157"/>
          <p:cNvSpPr txBox="1">
            <a:spLocks noGrp="1"/>
          </p:cNvSpPr>
          <p:nvPr>
            <p:ph type="body" idx="1"/>
          </p:nvPr>
        </p:nvSpPr>
        <p:spPr bwMode="auto">
          <a:xfrm>
            <a:off x="822325" y="1845733"/>
            <a:ext cx="7543800" cy="40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3078" name="Shape 158"/>
          <p:cNvSpPr txBox="1">
            <a:spLocks noGrp="1"/>
          </p:cNvSpPr>
          <p:nvPr>
            <p:ph type="dt" idx="10"/>
          </p:nvPr>
        </p:nvSpPr>
        <p:spPr bwMode="auto">
          <a:xfrm>
            <a:off x="822325" y="6460067"/>
            <a:ext cx="185420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endParaRPr lang="en-US" altLang="en-US"/>
          </a:p>
        </p:txBody>
      </p:sp>
      <p:sp>
        <p:nvSpPr>
          <p:cNvPr id="3079" name="Shape 159"/>
          <p:cNvSpPr txBox="1">
            <a:spLocks noGrp="1"/>
          </p:cNvSpPr>
          <p:nvPr>
            <p:ph type="ftr" idx="11"/>
          </p:nvPr>
        </p:nvSpPr>
        <p:spPr bwMode="auto">
          <a:xfrm>
            <a:off x="2765426" y="6460067"/>
            <a:ext cx="3616325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endParaRPr lang="en-US" altLang="en-US"/>
          </a:p>
        </p:txBody>
      </p:sp>
      <p:sp>
        <p:nvSpPr>
          <p:cNvPr id="3080" name="Shape 160"/>
          <p:cNvSpPr txBox="1">
            <a:spLocks noGrp="1"/>
          </p:cNvSpPr>
          <p:nvPr>
            <p:ph type="sldNum" idx="12"/>
          </p:nvPr>
        </p:nvSpPr>
        <p:spPr bwMode="auto">
          <a:xfrm>
            <a:off x="7424738" y="6460067"/>
            <a:ext cx="98425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FFFFFF"/>
              </a:buClr>
              <a:buSzPct val="25000"/>
              <a:buFont typeface="Calibri" panose="020F0502020204030204" pitchFamily="34" charset="0"/>
              <a:buNone/>
              <a:defRPr sz="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6C161DB2-7451-4DAD-AF86-D6C44B70B349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3081" name="Shape 161"/>
          <p:cNvCxnSpPr>
            <a:cxnSpLocks noChangeShapeType="1"/>
          </p:cNvCxnSpPr>
          <p:nvPr/>
        </p:nvCxnSpPr>
        <p:spPr bwMode="auto">
          <a:xfrm>
            <a:off x="895350" y="1737784"/>
            <a:ext cx="7475538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82" name="Shape 162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5588000"/>
            <a:ext cx="1416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125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xhibits.library.txstate.edu/thewittliffcollections/exhibits/show/the-national-tour-of-texa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TP09@txstate.edu" TargetMode="External"/><Relationship Id="rId3" Type="http://schemas.openxmlformats.org/officeDocument/2006/relationships/hyperlink" Target="http://exhibits.library.txstate.edu/thewittliffcollections/exhibits/show/severo-perez/" TargetMode="External"/><Relationship Id="rId7" Type="http://schemas.openxmlformats.org/officeDocument/2006/relationships/hyperlink" Target="http://www.library.txstate.edu/about/departments/dws/faculty-digitization.html" TargetMode="External"/><Relationship Id="rId2" Type="http://schemas.openxmlformats.org/officeDocument/2006/relationships/hyperlink" Target="http://exhibits.library.txstate.edu/thewittliffcollections/exhibits/show/the-national-tour-of-tex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hibits.library.txstate.edu/univarchives/exhibits/show/pedagog" TargetMode="External"/><Relationship Id="rId5" Type="http://schemas.openxmlformats.org/officeDocument/2006/relationships/hyperlink" Target="https://www.flickr.com/photos/txstate-library/albums" TargetMode="External"/><Relationship Id="rId4" Type="http://schemas.openxmlformats.org/officeDocument/2006/relationships/hyperlink" Target="http://exhibits.library.txstate.edu/thewittliffcollections/exhibits/show/santiago-tafolla-collection/rev-tafolla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tdl.org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tdl.org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rentz@txstate.edu" TargetMode="External"/><Relationship Id="rId4" Type="http://schemas.openxmlformats.org/officeDocument/2006/relationships/hyperlink" Target="mailto:diannamorganti@txstate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tdl-ir.tdl.org/tdl-ir/bitstream/handle/2249.1/68438/TDLDataManagementWorkingGroupReport_Aug2015.pdf?sequence=1&amp;isAllowed=y" TargetMode="External"/><Relationship Id="rId3" Type="http://schemas.openxmlformats.org/officeDocument/2006/relationships/hyperlink" Target="http://www.library.txstate.edu/about/departments/dws/faculty-digitization.html" TargetMode="External"/><Relationship Id="rId7" Type="http://schemas.openxmlformats.org/officeDocument/2006/relationships/hyperlink" Target="https://tdl.org/2016/09/release-texas-digital-library-dataverse-implementation-working-group-final-report/" TargetMode="External"/><Relationship Id="rId12" Type="http://schemas.openxmlformats.org/officeDocument/2006/relationships/hyperlink" Target="http://researchsharing.sparcopen.org/" TargetMode="External"/><Relationship Id="rId2" Type="http://schemas.openxmlformats.org/officeDocument/2006/relationships/hyperlink" Target="http://www.library.txstate.edu/about/departments/dw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ata.tdl.org/" TargetMode="External"/><Relationship Id="rId11" Type="http://schemas.openxmlformats.org/officeDocument/2006/relationships/hyperlink" Target="https://youtu.be/e-Lzt-S3xEM" TargetMode="External"/><Relationship Id="rId5" Type="http://schemas.openxmlformats.org/officeDocument/2006/relationships/hyperlink" Target="http://www.its.txstate.edu/departments/academiccomputing/computinglabs/3DPrinting.html" TargetMode="External"/><Relationship Id="rId10" Type="http://schemas.openxmlformats.org/officeDocument/2006/relationships/hyperlink" Target="https://tdl-ir.tdl.org/tdl-ir/bitstream/handle/2249.1/76365/2016-10-06-Launching-TDR.pdf?sequence=1&amp;isAllowed=y" TargetMode="External"/><Relationship Id="rId4" Type="http://schemas.openxmlformats.org/officeDocument/2006/relationships/hyperlink" Target="http://www.library.txstate.edu/about/departments/dws/new-faculty-digitization.html" TargetMode="External"/><Relationship Id="rId9" Type="http://schemas.openxmlformats.org/officeDocument/2006/relationships/hyperlink" Target="http://www.infotoday.com/cilmag/apr16/Uzwyshyn--Research-Data-Repositories.s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jeremy.moore@txstat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ba18@txstate.ed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gital.library.txstate.edu/" TargetMode="External"/><Relationship Id="rId4" Type="http://schemas.openxmlformats.org/officeDocument/2006/relationships/hyperlink" Target="mailto:sst25@txstate.ed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xhibits.library.txstate.edu/univarchives/exhibits/show/pedagog/1900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xstate-library/albums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xhibits.library.txstate.edu/thewittliffcollections/exhibits/show/santiago-tafolla-collection/rev-tafoll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xhibits.library.txstate.edu/thewittliffcollections/exhibits/show/severo-perez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1804" y="3563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New Library Digital Initiatives </a:t>
            </a:r>
            <a:br>
              <a:rPr lang="en-US" b="1" dirty="0" smtClean="0"/>
            </a:br>
            <a:r>
              <a:rPr lang="en-US" b="1" dirty="0" smtClean="0"/>
              <a:t>for Research Faculty</a:t>
            </a:r>
            <a:br>
              <a:rPr lang="en-US" b="1" dirty="0" smtClean="0"/>
            </a:br>
            <a:endParaRPr lang="en-US" sz="2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27" y="3471237"/>
            <a:ext cx="1193673" cy="179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977089"/>
            <a:ext cx="2670279" cy="847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266867"/>
            <a:ext cx="5486400" cy="33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31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Multimedia/GIS/Data Archives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29" y="1318183"/>
            <a:ext cx="6465071" cy="5539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1524000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Dick </a:t>
            </a:r>
            <a:r>
              <a:rPr lang="en-US" b="1" dirty="0" err="1" smtClean="0"/>
              <a:t>Reavis</a:t>
            </a:r>
            <a:r>
              <a:rPr lang="en-US" b="1" dirty="0" smtClean="0"/>
              <a:t> 1987  National Tour of Texas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GIS Physical/Cognitive</a:t>
            </a:r>
            <a:br>
              <a:rPr lang="en-US" dirty="0" smtClean="0"/>
            </a:br>
            <a:r>
              <a:rPr lang="en-US" dirty="0" smtClean="0"/>
              <a:t>Map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Digital Library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articles</a:t>
            </a:r>
            <a:br>
              <a:rPr lang="en-US" dirty="0" smtClean="0"/>
            </a:br>
            <a:r>
              <a:rPr lang="en-US" dirty="0" smtClean="0"/>
              <a:t>Field Notes, </a:t>
            </a:r>
            <a:r>
              <a:rPr lang="en-US" dirty="0" err="1" smtClean="0"/>
              <a:t>Paratextual</a:t>
            </a:r>
            <a:r>
              <a:rPr lang="en-US" dirty="0" smtClean="0"/>
              <a:t> Material, </a:t>
            </a:r>
            <a:r>
              <a:rPr lang="en-US" dirty="0"/>
              <a:t> </a:t>
            </a:r>
            <a:r>
              <a:rPr lang="en-US" dirty="0" smtClean="0"/>
              <a:t>Images, Objects, Video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2104" y="754350"/>
            <a:ext cx="26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The National Tour of 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419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Faculty Online Research </a:t>
            </a:r>
            <a:br>
              <a:rPr lang="en-US" sz="3600" dirty="0" smtClean="0"/>
            </a:br>
            <a:r>
              <a:rPr lang="en-US" sz="3600" dirty="0" smtClean="0"/>
              <a:t>Partnership Opportunities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91000" y="1905000"/>
            <a:ext cx="4953000" cy="4953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Cognitive Cartography/Multimedia Archives </a:t>
            </a:r>
            <a:br>
              <a:rPr lang="en-US" b="1" dirty="0" smtClean="0"/>
            </a:br>
            <a:r>
              <a:rPr lang="en-US" sz="2000" dirty="0" smtClean="0"/>
              <a:t>(Video, Text, GIS, Images, Field Notes)</a:t>
            </a:r>
            <a:br>
              <a:rPr lang="en-US" sz="2000" dirty="0" smtClean="0"/>
            </a:br>
            <a:r>
              <a:rPr lang="en-US" sz="2600" dirty="0" smtClean="0">
                <a:hlinkClick r:id="rId2"/>
              </a:rPr>
              <a:t>Dick </a:t>
            </a:r>
            <a:r>
              <a:rPr lang="en-US" sz="2600" dirty="0" err="1">
                <a:hlinkClick r:id="rId2"/>
              </a:rPr>
              <a:t>Reavis</a:t>
            </a:r>
            <a:r>
              <a:rPr lang="en-US" sz="2600" dirty="0">
                <a:hlinkClick r:id="rId2"/>
              </a:rPr>
              <a:t>: National Tour of Texas</a:t>
            </a: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b="1" dirty="0" smtClean="0"/>
              <a:t>Multimedia, Digital Archives </a:t>
            </a:r>
            <a:r>
              <a:rPr lang="en-US" sz="2900" b="1" dirty="0" smtClean="0"/>
              <a:t/>
            </a:r>
            <a:br>
              <a:rPr lang="en-US" sz="2900" b="1" dirty="0" smtClean="0"/>
            </a:br>
            <a:r>
              <a:rPr lang="en-US" sz="2000" dirty="0" smtClean="0"/>
              <a:t>(Digital video, online exhibit images, text, digital archives) </a:t>
            </a:r>
            <a:br>
              <a:rPr lang="en-US" sz="2000" dirty="0" smtClean="0"/>
            </a:br>
            <a:r>
              <a:rPr lang="en-US" sz="2600" dirty="0" err="1" smtClean="0">
                <a:hlinkClick r:id="rId3"/>
              </a:rPr>
              <a:t>Severo</a:t>
            </a:r>
            <a:r>
              <a:rPr lang="en-US" sz="2600" dirty="0" smtClean="0">
                <a:hlinkClick r:id="rId3"/>
              </a:rPr>
              <a:t> </a:t>
            </a:r>
            <a:r>
              <a:rPr lang="en-US" sz="2600" dirty="0">
                <a:hlinkClick r:id="rId3"/>
              </a:rPr>
              <a:t>Perez: And the Earth Did not Swallow Them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b="1" dirty="0" smtClean="0"/>
              <a:t>Online </a:t>
            </a:r>
            <a:r>
              <a:rPr lang="en-US" b="1" dirty="0"/>
              <a:t>Exhibits/Digital </a:t>
            </a:r>
            <a:r>
              <a:rPr lang="en-US" b="1" dirty="0" smtClean="0"/>
              <a:t>Archives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dirty="0" smtClean="0"/>
              <a:t>(images and text, </a:t>
            </a:r>
            <a:r>
              <a:rPr lang="en-US" sz="2000" dirty="0" err="1" smtClean="0"/>
              <a:t>Omeka</a:t>
            </a:r>
            <a:r>
              <a:rPr lang="en-US" sz="2000" dirty="0" smtClean="0"/>
              <a:t> front end/Database back end)</a:t>
            </a:r>
            <a:r>
              <a:rPr lang="en-US" sz="2000" dirty="0" smtClean="0">
                <a:hlinkClick r:id="rId4"/>
              </a:rPr>
              <a:t/>
            </a:r>
            <a:br>
              <a:rPr lang="en-US" sz="2000" dirty="0" smtClean="0">
                <a:hlinkClick r:id="rId4"/>
              </a:rPr>
            </a:br>
            <a:r>
              <a:rPr lang="en-US" sz="2600" dirty="0" smtClean="0">
                <a:hlinkClick r:id="rId4"/>
              </a:rPr>
              <a:t> Santiago </a:t>
            </a:r>
            <a:r>
              <a:rPr lang="en-US" sz="2600" dirty="0" err="1" smtClean="0">
                <a:hlinkClick r:id="rId4"/>
              </a:rPr>
              <a:t>Tafolla</a:t>
            </a:r>
            <a:r>
              <a:rPr lang="en-US" sz="2600" dirty="0" smtClean="0">
                <a:hlinkClick r:id="rId4"/>
              </a:rPr>
              <a:t>: Mexican Amer. Confederate Soldier</a:t>
            </a:r>
            <a:r>
              <a:rPr lang="en-US" sz="2300" dirty="0" smtClean="0">
                <a:hlinkClick r:id="rId4"/>
              </a:rPr>
              <a:t/>
            </a:r>
            <a:br>
              <a:rPr lang="en-US" sz="2300" dirty="0" smtClean="0">
                <a:hlinkClick r:id="rId4"/>
              </a:rPr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b="1" dirty="0" smtClean="0"/>
              <a:t>Interactive Image Archives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(Image libraries, Interactive Commenting/Metadata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>
                <a:hlinkClick r:id="rId5"/>
              </a:rPr>
              <a:t>Texas State Flickr Commons</a:t>
            </a:r>
            <a:endParaRPr lang="en-US" sz="2400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900" b="1" dirty="0" smtClean="0"/>
              <a:t>Digital Libraries Documentation Projects</a:t>
            </a:r>
            <a:br>
              <a:rPr lang="en-US" sz="2900" b="1" dirty="0" smtClean="0"/>
            </a:br>
            <a:r>
              <a:rPr lang="en-US" sz="2000" dirty="0" smtClean="0"/>
              <a:t>(Text, Metadata, OCR, Search, Zoom ability, Page Turning)</a:t>
            </a:r>
            <a:r>
              <a:rPr lang="en-US" sz="2000" dirty="0" smtClean="0">
                <a:hlinkClick r:id="rId6"/>
              </a:rPr>
              <a:t/>
            </a:r>
            <a:br>
              <a:rPr lang="en-US" sz="2000" dirty="0" smtClean="0">
                <a:hlinkClick r:id="rId6"/>
              </a:rPr>
            </a:br>
            <a:r>
              <a:rPr lang="en-US" sz="2100" dirty="0" smtClean="0">
                <a:hlinkClick r:id="rId6"/>
              </a:rPr>
              <a:t> </a:t>
            </a:r>
            <a:r>
              <a:rPr lang="en-US" sz="2100" dirty="0" err="1" smtClean="0">
                <a:hlinkClick r:id="rId6"/>
              </a:rPr>
              <a:t>Pedagogs</a:t>
            </a:r>
            <a:r>
              <a:rPr lang="en-US" sz="2100" dirty="0" smtClean="0"/>
              <a:t> </a:t>
            </a:r>
            <a:r>
              <a:rPr lang="en-US" sz="1600" dirty="0" smtClean="0"/>
              <a:t>University Yearbooks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buNone/>
            </a:pPr>
            <a:r>
              <a:rPr lang="en-US" sz="2000" dirty="0" smtClean="0">
                <a:hlinkClick r:id="rId7"/>
              </a:rPr>
              <a:t/>
            </a:r>
            <a:br>
              <a:rPr lang="en-US" sz="2000" dirty="0" smtClean="0">
                <a:hlinkClick r:id="rId7"/>
              </a:rPr>
            </a:br>
            <a:r>
              <a:rPr lang="en-US" sz="2000" dirty="0" smtClean="0">
                <a:hlinkClick r:id="rId7"/>
              </a:rPr>
              <a:t>Faculty Digitization Proposals/Partnerships</a:t>
            </a:r>
            <a:r>
              <a:rPr lang="en-US" sz="2000" dirty="0" smtClean="0"/>
              <a:t>  </a:t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8"/>
              </a:rPr>
              <a:t>Todd Peters</a:t>
            </a:r>
            <a:r>
              <a:rPr lang="en-US" sz="2000" dirty="0" smtClean="0"/>
              <a:t>, Head, </a:t>
            </a:r>
            <a:r>
              <a:rPr lang="en-US" sz="2000" dirty="0" err="1" smtClean="0"/>
              <a:t>Alkek</a:t>
            </a:r>
            <a:r>
              <a:rPr lang="en-US" sz="2000" dirty="0" smtClean="0"/>
              <a:t> Digital and Web Services</a:t>
            </a:r>
            <a:endParaRPr lang="en-US" sz="2000" dirty="0"/>
          </a:p>
        </p:txBody>
      </p:sp>
      <p:sp>
        <p:nvSpPr>
          <p:cNvPr id="2" name="Isosceles Triangle 1"/>
          <p:cNvSpPr/>
          <p:nvPr/>
        </p:nvSpPr>
        <p:spPr>
          <a:xfrm rot="10800000">
            <a:off x="76199" y="1919591"/>
            <a:ext cx="3810000" cy="434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2" idx="0"/>
          </p:cNvCxnSpPr>
          <p:nvPr/>
        </p:nvCxnSpPr>
        <p:spPr>
          <a:xfrm>
            <a:off x="1981199" y="6262991"/>
            <a:ext cx="2133601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199" y="2812301"/>
            <a:ext cx="2240301" cy="48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3092" y="2038683"/>
            <a:ext cx="2118365" cy="45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2025815" y="3886200"/>
            <a:ext cx="2165185" cy="46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2017554" y="4660828"/>
            <a:ext cx="2118323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2017554" y="5389180"/>
            <a:ext cx="2203946" cy="47567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2" idx="3"/>
            <a:endCxn id="2" idx="0"/>
          </p:cNvCxnSpPr>
          <p:nvPr/>
        </p:nvCxnSpPr>
        <p:spPr>
          <a:xfrm>
            <a:off x="1981199" y="1919591"/>
            <a:ext cx="0" cy="434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31585" y="5578022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Projects,Prototypes</a:t>
            </a:r>
            <a:r>
              <a:rPr lang="en-US" sz="1600" b="1" dirty="0" smtClean="0"/>
              <a:t> </a:t>
            </a:r>
            <a:r>
              <a:rPr lang="en-US" sz="1600" b="1" dirty="0"/>
              <a:t>Grant Partnerships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24000" y="3619917"/>
            <a:ext cx="0" cy="12275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1438" y="3256506"/>
            <a:ext cx="123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US" dirty="0" smtClean="0"/>
              <a:t>Part II</a:t>
            </a:r>
            <a:br>
              <a:rPr lang="en-US" dirty="0" smtClean="0"/>
            </a:br>
            <a:r>
              <a:rPr lang="en-US" dirty="0" smtClean="0"/>
              <a:t>Data Research Repository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2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049" y="762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b="1" dirty="0" smtClean="0"/>
              <a:t>The Texas Data Repository</a:t>
            </a:r>
            <a:br>
              <a:rPr lang="en-US" sz="3600" b="1" dirty="0" smtClean="0"/>
            </a:br>
            <a:r>
              <a:rPr lang="en-US" sz="2800" b="1" dirty="0" smtClean="0"/>
              <a:t>@ Texas State University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28143"/>
            <a:ext cx="6781800" cy="4150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1586385"/>
            <a:ext cx="2468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Launching </a:t>
            </a:r>
            <a:r>
              <a:rPr lang="en-US" b="1" dirty="0" smtClean="0"/>
              <a:t>January 2017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51828" y="6323457"/>
            <a:ext cx="21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https://data.tdl.org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Online Data Repositories</a:t>
            </a:r>
            <a:br>
              <a:rPr lang="en-US" b="1" dirty="0" smtClean="0"/>
            </a:b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56388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000" dirty="0" smtClean="0"/>
              <a:t>Online Way to Manage a Researcher’s Data/Metadata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000" dirty="0" smtClean="0"/>
              <a:t>Way to Manage Federal </a:t>
            </a:r>
            <a:r>
              <a:rPr lang="en-US" sz="2000" dirty="0"/>
              <a:t>Grant Compliance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300" dirty="0"/>
              <a:t>Most major Federal grant agencies require data </a:t>
            </a:r>
            <a:r>
              <a:rPr lang="en-US" sz="1300" dirty="0" smtClean="0"/>
              <a:t>access as </a:t>
            </a:r>
            <a:r>
              <a:rPr lang="en-US" sz="1300" dirty="0"/>
              <a:t>part of the grant proposal/oversite process. </a:t>
            </a:r>
            <a:r>
              <a:rPr lang="en-US" sz="1300" dirty="0" smtClean="0"/>
              <a:t> (NIH, NSF, NEH</a:t>
            </a:r>
            <a:r>
              <a:rPr lang="en-US" sz="1300" dirty="0"/>
              <a:t>, 2013 USDA</a:t>
            </a:r>
            <a:r>
              <a:rPr lang="en-US" sz="1300" dirty="0" smtClean="0"/>
              <a:t>)</a:t>
            </a:r>
            <a:br>
              <a:rPr lang="en-US" sz="1300" dirty="0" smtClean="0"/>
            </a:br>
            <a:endParaRPr lang="en-US" sz="1300" dirty="0" smtClean="0"/>
          </a:p>
          <a:p>
            <a:r>
              <a:rPr lang="en-US" sz="2000" dirty="0" err="1"/>
              <a:t>Permalinking</a:t>
            </a:r>
            <a:r>
              <a:rPr lang="en-US" sz="2000" dirty="0"/>
              <a:t> Strategy for Online Data </a:t>
            </a:r>
            <a:r>
              <a:rPr lang="en-US" sz="2000" dirty="0" smtClean="0"/>
              <a:t>Citation &amp; Access,  </a:t>
            </a:r>
            <a:r>
              <a:rPr lang="en-US" sz="2000" dirty="0"/>
              <a:t>Long Term Data Archiving, Preservation, Sharing Strategy</a:t>
            </a:r>
          </a:p>
          <a:p>
            <a:endParaRPr lang="en-US" sz="1300" dirty="0"/>
          </a:p>
          <a:p>
            <a:endParaRPr lang="en-US" sz="2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994" y="1905000"/>
            <a:ext cx="2371725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02289"/>
            <a:ext cx="2941621" cy="15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91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Texas Data Repository </a:t>
            </a:r>
            <a:br>
              <a:rPr lang="en-US" dirty="0" smtClean="0"/>
            </a:br>
            <a:r>
              <a:rPr lang="en-US" sz="2000" dirty="0" smtClean="0"/>
              <a:t>Texas Digital Library Initiative, 2014 -2016  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788285" y="1828800"/>
            <a:ext cx="236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TDL Consortium of 22 </a:t>
            </a:r>
            <a:r>
              <a:rPr lang="en-US" dirty="0"/>
              <a:t>universities across Texas</a:t>
            </a:r>
            <a:br>
              <a:rPr lang="en-US" dirty="0"/>
            </a:br>
            <a:r>
              <a:rPr lang="en-US" dirty="0"/>
              <a:t>leveraging </a:t>
            </a:r>
            <a:r>
              <a:rPr lang="en-US" dirty="0" smtClean="0"/>
              <a:t>technological cooperation </a:t>
            </a:r>
            <a:r>
              <a:rPr lang="en-US" dirty="0"/>
              <a:t>among </a:t>
            </a:r>
            <a:r>
              <a:rPr lang="en-US" dirty="0" smtClean="0"/>
              <a:t> academic libraries,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8800"/>
            <a:ext cx="45720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632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Texas Data Repository Architecture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77134"/>
            <a:ext cx="5486402" cy="614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7229" y="4419600"/>
            <a:ext cx="25443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Research Study Data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400" dirty="0" smtClean="0"/>
              <a:t>Data Set Files</a:t>
            </a:r>
            <a:endParaRPr lang="en-US" sz="1400" b="1" dirty="0" smtClean="0"/>
          </a:p>
          <a:p>
            <a:r>
              <a:rPr lang="en-US" sz="1400" dirty="0" smtClean="0"/>
              <a:t>Metadata ( Data Describing the data)</a:t>
            </a:r>
            <a:br>
              <a:rPr lang="en-US" sz="1400" dirty="0" smtClean="0"/>
            </a:br>
            <a:r>
              <a:rPr lang="en-US" sz="1400" dirty="0" smtClean="0"/>
              <a:t>Paratextual Research Material</a:t>
            </a:r>
            <a:br>
              <a:rPr lang="en-US" sz="1400" dirty="0" smtClean="0"/>
            </a:br>
            <a:r>
              <a:rPr lang="en-US" sz="1200" dirty="0" smtClean="0"/>
              <a:t>(Methodology, Field Notes , Multimedia, Graphs, Programs etc.)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3934958" y="5381029"/>
            <a:ext cx="1143000" cy="1295400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25606" y="1524000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TDL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270214" y="2743200"/>
            <a:ext cx="1376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Institutions</a:t>
            </a:r>
            <a:br>
              <a:rPr lang="en-US" sz="1400" dirty="0" smtClean="0"/>
            </a:br>
            <a:r>
              <a:rPr lang="en-US" sz="1400" dirty="0" smtClean="0"/>
              <a:t>(i.e. </a:t>
            </a:r>
            <a:r>
              <a:rPr lang="en-US" sz="1400" b="1" dirty="0" smtClean="0"/>
              <a:t>Texas State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58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487905" y="1209307"/>
          <a:ext cx="6496250" cy="4304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Up Arrow 1"/>
          <p:cNvSpPr/>
          <p:nvPr/>
        </p:nvSpPr>
        <p:spPr>
          <a:xfrm>
            <a:off x="6642589" y="2391509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Up Arrow 4"/>
          <p:cNvSpPr/>
          <p:nvPr/>
        </p:nvSpPr>
        <p:spPr>
          <a:xfrm>
            <a:off x="4395328" y="2404698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Up Arrow 5"/>
          <p:cNvSpPr/>
          <p:nvPr/>
        </p:nvSpPr>
        <p:spPr>
          <a:xfrm>
            <a:off x="2148067" y="2404697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Up Arrow 6"/>
          <p:cNvSpPr/>
          <p:nvPr/>
        </p:nvSpPr>
        <p:spPr>
          <a:xfrm>
            <a:off x="6694516" y="3881805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Up Arrow 7"/>
          <p:cNvSpPr/>
          <p:nvPr/>
        </p:nvSpPr>
        <p:spPr>
          <a:xfrm>
            <a:off x="3400970" y="3881805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2836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456"/>
          <p:cNvSpPr>
            <a:spLocks noChangeArrowheads="1"/>
          </p:cNvSpPr>
          <p:nvPr/>
        </p:nvSpPr>
        <p:spPr bwMode="auto">
          <a:xfrm>
            <a:off x="0" y="3895725"/>
            <a:ext cx="9144000" cy="1733550"/>
          </a:xfrm>
          <a:prstGeom prst="rect">
            <a:avLst/>
          </a:prstGeom>
          <a:solidFill>
            <a:srgbClr val="FCE5C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732" name="Shape 458"/>
          <p:cNvSpPr>
            <a:spLocks noChangeArrowheads="1"/>
          </p:cNvSpPr>
          <p:nvPr/>
        </p:nvSpPr>
        <p:spPr bwMode="auto">
          <a:xfrm>
            <a:off x="0" y="874714"/>
            <a:ext cx="9144000" cy="1290637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733" name="Shape 459"/>
          <p:cNvSpPr txBox="1">
            <a:spLocks noChangeArrowheads="1"/>
          </p:cNvSpPr>
          <p:nvPr/>
        </p:nvSpPr>
        <p:spPr bwMode="auto">
          <a:xfrm>
            <a:off x="136525" y="1035051"/>
            <a:ext cx="2928938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Texas Digital Library (technology)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734" name="Shape 460"/>
          <p:cNvSpPr txBox="1">
            <a:spLocks noChangeArrowheads="1"/>
          </p:cNvSpPr>
          <p:nvPr/>
        </p:nvSpPr>
        <p:spPr bwMode="auto">
          <a:xfrm>
            <a:off x="6297613" y="930275"/>
            <a:ext cx="2673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t>Texas Data Repository</a:t>
            </a:r>
          </a:p>
        </p:txBody>
      </p:sp>
      <p:pic>
        <p:nvPicPr>
          <p:cNvPr id="73735" name="Shape 461" descr="person--gn-trinity-maroon.pn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6" y="2849563"/>
            <a:ext cx="3397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Shape 462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849563"/>
            <a:ext cx="3111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Shape 463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Shape 464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426085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Shape 465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4799013"/>
            <a:ext cx="3365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Shape 466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Shape 467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2849563"/>
            <a:ext cx="3365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Shape 468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4937126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Shape 469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Shape 470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481513"/>
            <a:ext cx="3111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Shape 471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330701"/>
            <a:ext cx="3111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Shape 472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4864101"/>
            <a:ext cx="3111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7" name="Shape 473"/>
          <p:cNvSpPr txBox="1">
            <a:spLocks noChangeArrowheads="1"/>
          </p:cNvSpPr>
          <p:nvPr/>
        </p:nvSpPr>
        <p:spPr bwMode="auto">
          <a:xfrm>
            <a:off x="136525" y="2881313"/>
            <a:ext cx="25082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Member Libraries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(service &amp; outreach)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3748" name="Shape 47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008063"/>
            <a:ext cx="9461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9" name="Shape 475"/>
          <p:cNvSpPr txBox="1">
            <a:spLocks noChangeArrowheads="1"/>
          </p:cNvSpPr>
          <p:nvPr/>
        </p:nvSpPr>
        <p:spPr bwMode="auto">
          <a:xfrm>
            <a:off x="136526" y="4216400"/>
            <a:ext cx="20034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Researchers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(deposit, search, publish)</a:t>
            </a:r>
          </a:p>
        </p:txBody>
      </p:sp>
      <p:cxnSp>
        <p:nvCxnSpPr>
          <p:cNvPr id="73750" name="Shape 476"/>
          <p:cNvCxnSpPr>
            <a:cxnSpLocks noChangeShapeType="1"/>
            <a:stCxn id="73738" idx="0"/>
            <a:endCxn id="73735" idx="2"/>
          </p:cNvCxnSpPr>
          <p:nvPr/>
        </p:nvCxnSpPr>
        <p:spPr bwMode="auto">
          <a:xfrm rot="10800000" flipH="1">
            <a:off x="2538414" y="3317876"/>
            <a:ext cx="758825" cy="94297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1" name="Shape 477"/>
          <p:cNvCxnSpPr>
            <a:cxnSpLocks noChangeShapeType="1"/>
            <a:stCxn id="73739" idx="0"/>
            <a:endCxn id="73735" idx="2"/>
          </p:cNvCxnSpPr>
          <p:nvPr/>
        </p:nvCxnSpPr>
        <p:spPr bwMode="auto">
          <a:xfrm rot="10800000" flipH="1">
            <a:off x="3208338" y="3317875"/>
            <a:ext cx="88900" cy="1481138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2" name="Shape 478"/>
          <p:cNvCxnSpPr>
            <a:cxnSpLocks noChangeShapeType="1"/>
            <a:stCxn id="73740" idx="0"/>
            <a:endCxn id="73748" idx="2"/>
          </p:cNvCxnSpPr>
          <p:nvPr/>
        </p:nvCxnSpPr>
        <p:spPr bwMode="auto">
          <a:xfrm rot="10800000" flipH="1">
            <a:off x="3525839" y="1954214"/>
            <a:ext cx="1444625" cy="2376487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3" name="Shape 479"/>
          <p:cNvCxnSpPr>
            <a:cxnSpLocks noChangeShapeType="1"/>
            <a:stCxn id="73735" idx="0"/>
            <a:endCxn id="73748" idx="2"/>
          </p:cNvCxnSpPr>
          <p:nvPr/>
        </p:nvCxnSpPr>
        <p:spPr bwMode="auto">
          <a:xfrm rot="10800000" flipH="1">
            <a:off x="3297239" y="1954213"/>
            <a:ext cx="1673225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4" name="Shape 480"/>
          <p:cNvCxnSpPr>
            <a:cxnSpLocks noChangeShapeType="1"/>
            <a:stCxn id="73737" idx="0"/>
            <a:endCxn id="73741" idx="2"/>
          </p:cNvCxnSpPr>
          <p:nvPr/>
        </p:nvCxnSpPr>
        <p:spPr bwMode="auto">
          <a:xfrm rot="10800000" flipH="1">
            <a:off x="4624388" y="3317876"/>
            <a:ext cx="366712" cy="101282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5" name="Shape 481"/>
          <p:cNvCxnSpPr>
            <a:cxnSpLocks noChangeShapeType="1"/>
            <a:stCxn id="73742" idx="0"/>
            <a:endCxn id="73741" idx="2"/>
          </p:cNvCxnSpPr>
          <p:nvPr/>
        </p:nvCxnSpPr>
        <p:spPr bwMode="auto">
          <a:xfrm rot="10800000">
            <a:off x="4991101" y="3317875"/>
            <a:ext cx="168275" cy="16192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6" name="Shape 482"/>
          <p:cNvCxnSpPr>
            <a:cxnSpLocks noChangeShapeType="1"/>
            <a:stCxn id="73743" idx="0"/>
            <a:endCxn id="73741" idx="2"/>
          </p:cNvCxnSpPr>
          <p:nvPr/>
        </p:nvCxnSpPr>
        <p:spPr bwMode="auto">
          <a:xfrm rot="10800000">
            <a:off x="4991100" y="3317876"/>
            <a:ext cx="731838" cy="101282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7" name="Shape 483"/>
          <p:cNvCxnSpPr>
            <a:cxnSpLocks noChangeShapeType="1"/>
            <a:stCxn id="73744" idx="0"/>
            <a:endCxn id="73748" idx="2"/>
          </p:cNvCxnSpPr>
          <p:nvPr/>
        </p:nvCxnSpPr>
        <p:spPr bwMode="auto">
          <a:xfrm rot="10800000">
            <a:off x="4970463" y="1952625"/>
            <a:ext cx="2125662" cy="2528888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8" name="Shape 484"/>
          <p:cNvCxnSpPr>
            <a:cxnSpLocks noChangeShapeType="1"/>
            <a:stCxn id="73746" idx="0"/>
            <a:endCxn id="73748" idx="2"/>
          </p:cNvCxnSpPr>
          <p:nvPr/>
        </p:nvCxnSpPr>
        <p:spPr bwMode="auto">
          <a:xfrm rot="10800000">
            <a:off x="4970464" y="1954214"/>
            <a:ext cx="2911475" cy="2909887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9" name="Shape 485"/>
          <p:cNvCxnSpPr>
            <a:cxnSpLocks noChangeShapeType="1"/>
            <a:stCxn id="73745" idx="0"/>
            <a:endCxn id="73748" idx="2"/>
          </p:cNvCxnSpPr>
          <p:nvPr/>
        </p:nvCxnSpPr>
        <p:spPr bwMode="auto">
          <a:xfrm rot="10800000">
            <a:off x="4970463" y="1952626"/>
            <a:ext cx="3333750" cy="237807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0" name="Shape 486"/>
          <p:cNvCxnSpPr>
            <a:cxnSpLocks noChangeShapeType="1"/>
            <a:stCxn id="73736" idx="0"/>
            <a:endCxn id="73748" idx="2"/>
          </p:cNvCxnSpPr>
          <p:nvPr/>
        </p:nvCxnSpPr>
        <p:spPr bwMode="auto">
          <a:xfrm rot="10800000">
            <a:off x="4970464" y="1954213"/>
            <a:ext cx="2522537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1" name="Shape 487"/>
          <p:cNvCxnSpPr>
            <a:cxnSpLocks noChangeShapeType="1"/>
            <a:stCxn id="73741" idx="0"/>
            <a:endCxn id="73748" idx="2"/>
          </p:cNvCxnSpPr>
          <p:nvPr/>
        </p:nvCxnSpPr>
        <p:spPr bwMode="auto">
          <a:xfrm rot="10800000">
            <a:off x="4970464" y="1954213"/>
            <a:ext cx="20637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62" name="Shape 488"/>
          <p:cNvSpPr txBox="1">
            <a:spLocks noChangeArrowheads="1"/>
          </p:cNvSpPr>
          <p:nvPr/>
        </p:nvSpPr>
        <p:spPr bwMode="auto">
          <a:xfrm>
            <a:off x="51357" y="1589004"/>
            <a:ext cx="3517900" cy="561975"/>
          </a:xfrm>
          <a:prstGeom prst="rect">
            <a:avLst/>
          </a:prstGeom>
          <a:solidFill>
            <a:srgbClr val="FFF2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Steering Committee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(TDL &amp; Data Repository Librarians)</a:t>
            </a:r>
          </a:p>
        </p:txBody>
      </p:sp>
    </p:spTree>
    <p:extLst>
      <p:ext uri="{BB962C8B-B14F-4D97-AF65-F5344CB8AC3E}">
        <p14:creationId xmlns:p14="http://schemas.microsoft.com/office/powerpoint/2010/main" val="2538188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9"/>
          <p:cNvSpPr txBox="1">
            <a:spLocks/>
          </p:cNvSpPr>
          <p:nvPr/>
        </p:nvSpPr>
        <p:spPr>
          <a:xfrm>
            <a:off x="914400" y="657027"/>
            <a:ext cx="6705601" cy="600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Texas Data Repository</a:t>
            </a:r>
            <a:endParaRPr lang="en-US" sz="3600" kern="0" dirty="0"/>
          </a:p>
        </p:txBody>
      </p:sp>
      <p:sp>
        <p:nvSpPr>
          <p:cNvPr id="4" name="Shape 341"/>
          <p:cNvSpPr txBox="1"/>
          <p:nvPr/>
        </p:nvSpPr>
        <p:spPr>
          <a:xfrm>
            <a:off x="1371600" y="2209800"/>
            <a:ext cx="7010401" cy="4256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2200" b="1" kern="0" dirty="0" smtClean="0">
              <a:solidFill>
                <a:srgbClr val="9F2936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O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pen source platform 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led by Harvard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Ability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to share with trusted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research groups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prior to publication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Ability to version datasets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Supports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data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citations (e.g. DOIs, recognition and credit)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Fulfill Federal Data Management Plan requirements 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5" name="Picture 2" descr="The Dataverse Networ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5530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8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65532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 err="1"/>
              <a:t>Alkek</a:t>
            </a:r>
            <a:r>
              <a:rPr lang="en-US" sz="2600" b="1" dirty="0"/>
              <a:t> Digital </a:t>
            </a:r>
            <a:r>
              <a:rPr lang="en-US" sz="2600" b="1" dirty="0" smtClean="0"/>
              <a:t>&amp; </a:t>
            </a:r>
            <a:r>
              <a:rPr lang="en-US" sz="2600" b="1" dirty="0"/>
              <a:t>Online Archive Services</a:t>
            </a:r>
          </a:p>
          <a:p>
            <a:r>
              <a:rPr lang="en-US" sz="1700" dirty="0" smtClean="0"/>
              <a:t>Background &amp; Services</a:t>
            </a:r>
          </a:p>
          <a:p>
            <a:r>
              <a:rPr lang="en-US" sz="1700" dirty="0" smtClean="0"/>
              <a:t>Examples </a:t>
            </a:r>
            <a:r>
              <a:rPr lang="en-US" sz="1700" dirty="0"/>
              <a:t>of  Technology Possibilities</a:t>
            </a:r>
          </a:p>
          <a:p>
            <a:r>
              <a:rPr lang="en-US" sz="1700" dirty="0"/>
              <a:t>Partnership Opportunities </a:t>
            </a: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Texas Data Repository Initiative</a:t>
            </a:r>
          </a:p>
          <a:p>
            <a:r>
              <a:rPr lang="en-US" sz="1600" dirty="0" smtClean="0"/>
              <a:t>Background</a:t>
            </a:r>
          </a:p>
          <a:p>
            <a:r>
              <a:rPr lang="en-US" sz="1600" dirty="0" smtClean="0"/>
              <a:t>Repository Characteristics</a:t>
            </a:r>
            <a:endParaRPr lang="en-US" sz="1600" dirty="0"/>
          </a:p>
          <a:p>
            <a:r>
              <a:rPr lang="en-US" sz="1600" dirty="0" smtClean="0"/>
              <a:t>Present Timeline</a:t>
            </a:r>
            <a:br>
              <a:rPr lang="en-US" sz="1600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1800" dirty="0"/>
          </a:p>
          <a:p>
            <a:endParaRPr lang="en-US" sz="1800" b="1" dirty="0" smtClean="0"/>
          </a:p>
          <a:p>
            <a:pPr marL="0" indent="0">
              <a:buNone/>
            </a:pP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81" y="1676400"/>
            <a:ext cx="963444" cy="144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810000"/>
            <a:ext cx="3568902" cy="1830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6049" y="365765"/>
            <a:ext cx="1636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Agenda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477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5915"/>
          <a:stretch/>
        </p:blipFill>
        <p:spPr>
          <a:xfrm>
            <a:off x="76200" y="2196829"/>
            <a:ext cx="8899412" cy="3886200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 rotWithShape="1">
          <a:blip r:embed="rId3" cstate="print"/>
          <a:srcRect t="38416" b="16183"/>
          <a:stretch/>
        </p:blipFill>
        <p:spPr>
          <a:xfrm>
            <a:off x="1316078" y="228600"/>
            <a:ext cx="6582170" cy="11524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00800" y="4419600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9800" y="5364804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Metadata Example</a:t>
            </a:r>
            <a:endParaRPr lang="en-US" dirty="0"/>
          </a:p>
        </p:txBody>
      </p:sp>
      <p:pic>
        <p:nvPicPr>
          <p:cNvPr id="1026" name="Picture 2" descr="C:\Users\R_U15\Desktop\MetadataData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77111"/>
            <a:ext cx="7570338" cy="55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2819400"/>
            <a:ext cx="1447800" cy="5334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2000" y="6477000"/>
            <a:ext cx="1600200" cy="381000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42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Dataverse Metadata Example</a:t>
            </a:r>
            <a:br>
              <a:rPr lang="en-US" dirty="0" smtClean="0"/>
            </a:br>
            <a:r>
              <a:rPr lang="en-US" sz="2700" dirty="0" smtClean="0"/>
              <a:t>(From the Simple to Complex)</a:t>
            </a:r>
            <a:endParaRPr lang="en-US" sz="2700" dirty="0"/>
          </a:p>
        </p:txBody>
      </p:sp>
      <p:pic>
        <p:nvPicPr>
          <p:cNvPr id="2050" name="Picture 2" descr="C:\Users\R_U15\Desktop\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1524000"/>
            <a:ext cx="8669369" cy="47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28600" y="1371600"/>
            <a:ext cx="2417064" cy="6858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043" y="6329164"/>
            <a:ext cx="7770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Metadata Schemas Supported: </a:t>
            </a:r>
            <a:r>
              <a:rPr lang="en-US" sz="1400" dirty="0" err="1" smtClean="0"/>
              <a:t>GeoSpatial</a:t>
            </a:r>
            <a:r>
              <a:rPr lang="en-US" sz="1400" dirty="0" smtClean="0"/>
              <a:t>, Life Sciences, Astronomy and Physics, Georeferenced Data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12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40"/>
            <a:ext cx="9144000" cy="5596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6173801"/>
            <a:ext cx="1999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http://data.tdl.org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379668" cy="97155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Texas State University Library Infrastructures</a:t>
            </a:r>
            <a:b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&amp; Federal Mandates</a:t>
            </a:r>
            <a:endParaRPr lang="en-US" sz="2400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966609"/>
            <a:ext cx="3962400" cy="35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/>
        </p:nvSpPr>
        <p:spPr>
          <a:xfrm>
            <a:off x="5791200" y="2438399"/>
            <a:ext cx="3028949" cy="42855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Article Publication repositories 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D-Space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repositories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Texas 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Repository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Resource Infrastructure</a:t>
            </a:r>
            <a:b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b="1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Repository Liaison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Repository Liaison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Liaisons (Outreach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Diana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Morganti (TDR, Outreach)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Paivi Rentz (TDR, Technical)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</a:br>
            <a:endParaRPr lang="en-US" sz="15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hlinkClick r:id="rId5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</a:br>
            <a:endParaRPr lang="en-US" sz="15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1219200" y="6400800"/>
            <a:ext cx="2924768" cy="3231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8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http://www.whitehouse.gov/blog/2013/02/22/expanding-public-access-results-federally-funded-research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5805791" y="1981200"/>
            <a:ext cx="2614613" cy="30008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Library Supports:</a:t>
            </a:r>
          </a:p>
        </p:txBody>
      </p:sp>
    </p:spTree>
    <p:extLst>
      <p:ext uri="{BB962C8B-B14F-4D97-AF65-F5344CB8AC3E}">
        <p14:creationId xmlns:p14="http://schemas.microsoft.com/office/powerpoint/2010/main" val="4129555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36" y="1524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/>
              <a:t>Texas Data Repository Initiative</a:t>
            </a:r>
            <a:br>
              <a:rPr lang="en-US" altLang="en-US" sz="3600" dirty="0" smtClean="0"/>
            </a:br>
            <a:r>
              <a:rPr lang="en-US" altLang="en-US" sz="2000" b="1" dirty="0" smtClean="0"/>
              <a:t>December 2016 -  December 2017</a:t>
            </a:r>
            <a:r>
              <a:rPr lang="en-US" altLang="en-US" sz="2200" b="1" dirty="0" smtClean="0"/>
              <a:t/>
            </a:r>
            <a:br>
              <a:rPr lang="en-US" altLang="en-US" sz="2200" b="1" dirty="0" smtClean="0"/>
            </a:br>
            <a:endParaRPr lang="en-US" sz="2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143000"/>
            <a:ext cx="87058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14100"/>
              </a:buClr>
              <a:buSzPct val="150000"/>
              <a:buFont typeface="Times" charset="0"/>
              <a:buChar char="•"/>
              <a:defRPr sz="2400" b="1">
                <a:solidFill>
                  <a:srgbClr val="6C0B5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Tx/>
              <a:buSzTx/>
              <a:buNone/>
            </a:pPr>
            <a:endParaRPr lang="en-US" altLang="en-US" sz="1800" b="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ClrTx/>
              <a:buSzTx/>
              <a:buFont typeface="Arial" pitchFamily="34" charset="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       Current</a:t>
            </a:r>
            <a:b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       Dates     </a:t>
            </a: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Online Research Data Symposium (Baylor, November 15-16) </a:t>
            </a:r>
            <a:b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	            Texas State – Shibboleth Authentication/MOU Signoff, November</a:t>
            </a:r>
            <a:r>
              <a:rPr lang="en-US" altLang="en-US" sz="18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18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                            Official Launch of Data Repository (Spring Semester, 2017)</a:t>
            </a:r>
            <a:b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                            Inaugural Year/Local Infrastructure (January – December, 2017)</a:t>
            </a: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en-US" altLang="en-US" sz="1800" b="0" dirty="0">
              <a:solidFill>
                <a:srgbClr val="000000"/>
              </a:solidFill>
              <a:latin typeface="Calibri" pitchFamily="34" charset="0"/>
              <a:hlinkClick r:id="rId2"/>
            </a:endParaRPr>
          </a:p>
          <a:p>
            <a:pPr eaLnBrk="1" hangingPunct="1">
              <a:buClrTx/>
              <a:buSzTx/>
              <a:buFont typeface="Arial" pitchFamily="34" charset="0"/>
              <a:buNone/>
            </a:pPr>
            <a:endParaRPr lang="en-US" altLang="en-US" sz="18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90" y="3810000"/>
            <a:ext cx="5690670" cy="262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b="1" dirty="0" smtClean="0"/>
              <a:t>3D Printer Lab &amp; Services </a:t>
            </a:r>
            <a:br>
              <a:rPr lang="en-US" altLang="en-US" sz="3200" b="1" dirty="0" smtClean="0"/>
            </a:br>
            <a:r>
              <a:rPr lang="en-US" altLang="en-US" sz="2000" b="1" dirty="0" smtClean="0"/>
              <a:t>Fourth Floor</a:t>
            </a:r>
            <a:br>
              <a:rPr lang="en-US" altLang="en-US" sz="2000" b="1" dirty="0" smtClean="0"/>
            </a:br>
            <a:endParaRPr lang="en-US" sz="2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100" y="1622425"/>
            <a:ext cx="2946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08898" y="1066800"/>
            <a:ext cx="5257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2800" b="1" dirty="0" smtClean="0">
                <a:solidFill>
                  <a:prstClr val="black"/>
                </a:solidFill>
              </a:rPr>
              <a:t>Interdisciplinary</a:t>
            </a:r>
            <a:br>
              <a:rPr lang="en-US" sz="2800" b="1" dirty="0" smtClean="0">
                <a:solidFill>
                  <a:prstClr val="black"/>
                </a:solidFill>
              </a:rPr>
            </a:br>
            <a:r>
              <a:rPr lang="en-US" sz="2800" b="1" dirty="0" smtClean="0">
                <a:solidFill>
                  <a:prstClr val="black"/>
                </a:solidFill>
              </a:rPr>
              <a:t>Collaborative Environment</a:t>
            </a:r>
            <a:r>
              <a:rPr lang="en-US" sz="2800" dirty="0" smtClean="0">
                <a:solidFill>
                  <a:prstClr val="black"/>
                </a:solidFill>
              </a:rPr>
              <a:t/>
            </a:r>
            <a:br>
              <a:rPr lang="en-US" sz="2800" dirty="0" smtClean="0">
                <a:solidFill>
                  <a:prstClr val="black"/>
                </a:solidFill>
              </a:rPr>
            </a:br>
            <a:endParaRPr lang="en-US" sz="28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3D Printers</a:t>
            </a: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3D Scanners</a:t>
            </a: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Spectrum of Software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Hardware Infrastructure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(PC’s, peripherals,  filament Etc.)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sz="2800" dirty="0" smtClean="0">
                <a:solidFill>
                  <a:prstClr val="black"/>
                </a:solidFill>
              </a:rPr>
              <a:t/>
            </a:r>
            <a:br>
              <a:rPr lang="en-US" sz="2800" dirty="0" smtClean="0">
                <a:solidFill>
                  <a:prstClr val="black"/>
                </a:solidFill>
              </a:rPr>
            </a:br>
            <a:r>
              <a:rPr lang="en-US" sz="2800" b="1" dirty="0" smtClean="0">
                <a:solidFill>
                  <a:prstClr val="black"/>
                </a:solidFill>
              </a:rPr>
              <a:t>	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85" y="1385212"/>
            <a:ext cx="2953433" cy="2215074"/>
          </a:xfrm>
          <a:prstGeom prst="rect">
            <a:avLst/>
          </a:prstGeom>
        </p:spPr>
      </p:pic>
      <p:pic>
        <p:nvPicPr>
          <p:cNvPr id="8" name="Picture 7" descr="C:\Users\R_U15\Desktop\nextengine3d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82" y="4683298"/>
            <a:ext cx="1783644" cy="192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64" y="3941327"/>
            <a:ext cx="2395936" cy="2950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798" y="4870899"/>
            <a:ext cx="2070671" cy="15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err="1" smtClean="0"/>
              <a:t>Alkek</a:t>
            </a:r>
            <a:r>
              <a:rPr lang="en-US" sz="2400" b="1" dirty="0" smtClean="0"/>
              <a:t> Library Digitization Services</a:t>
            </a:r>
            <a:r>
              <a:rPr lang="en-US" sz="2400" dirty="0" smtClean="0">
                <a:hlinkClick r:id="rId2"/>
              </a:rPr>
              <a:t/>
            </a:r>
            <a:br>
              <a:rPr lang="en-US" sz="2400" dirty="0" smtClean="0">
                <a:hlinkClick r:id="rId2"/>
              </a:rPr>
            </a:br>
            <a:endParaRPr lang="en-US" sz="2400" dirty="0" smtClean="0">
              <a:hlinkClick r:id="rId2"/>
            </a:endParaRPr>
          </a:p>
          <a:p>
            <a:r>
              <a:rPr lang="en-US" sz="1800" dirty="0" smtClean="0">
                <a:hlinkClick r:id="rId2"/>
              </a:rPr>
              <a:t>Library Digital and Web Service Services Department</a:t>
            </a:r>
            <a:endParaRPr lang="en-US" sz="1800" dirty="0" smtClean="0"/>
          </a:p>
          <a:p>
            <a:r>
              <a:rPr lang="en-US" sz="1800" dirty="0" smtClean="0">
                <a:hlinkClick r:id="rId3"/>
              </a:rPr>
              <a:t>Faculty Digitization Services</a:t>
            </a:r>
            <a:r>
              <a:rPr lang="en-US" sz="1800" dirty="0" smtClean="0"/>
              <a:t> (Proposals)</a:t>
            </a:r>
          </a:p>
          <a:p>
            <a:r>
              <a:rPr lang="en-US" sz="1800" dirty="0" smtClean="0">
                <a:hlinkClick r:id="rId4"/>
              </a:rPr>
              <a:t>Digitization Services For New Faculty</a:t>
            </a:r>
            <a:r>
              <a:rPr lang="en-US" sz="1800" dirty="0" smtClean="0"/>
              <a:t> (Proposal outlines) </a:t>
            </a:r>
          </a:p>
          <a:p>
            <a:r>
              <a:rPr lang="en-US" sz="1800" dirty="0" smtClean="0">
                <a:hlinkClick r:id="rId5"/>
              </a:rPr>
              <a:t>3D Printing at </a:t>
            </a:r>
            <a:r>
              <a:rPr lang="en-US" sz="1800" dirty="0" err="1" smtClean="0">
                <a:hlinkClick r:id="rId5"/>
              </a:rPr>
              <a:t>Alkek</a:t>
            </a:r>
            <a:r>
              <a:rPr lang="en-US" sz="1800" dirty="0" smtClean="0">
                <a:hlinkClick r:id="rId5"/>
              </a:rPr>
              <a:t> Library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400" b="1" dirty="0" smtClean="0"/>
              <a:t>Texas Data Repository</a:t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sz="1800" dirty="0" smtClean="0">
                <a:hlinkClick r:id="rId6"/>
              </a:rPr>
              <a:t>Texas Data Repository</a:t>
            </a:r>
            <a:endParaRPr lang="en-US" sz="1800" dirty="0" smtClean="0"/>
          </a:p>
          <a:p>
            <a:r>
              <a:rPr lang="en-US" sz="1800" dirty="0" smtClean="0">
                <a:hlinkClick r:id="rId7"/>
              </a:rPr>
              <a:t>Texas Data Repository Final Report</a:t>
            </a:r>
            <a:r>
              <a:rPr lang="en-US" sz="1800" dirty="0" smtClean="0"/>
              <a:t> (October, 2016), Selection Process, Aug. </a:t>
            </a:r>
            <a:r>
              <a:rPr lang="en-US" sz="1800" dirty="0" smtClean="0">
                <a:hlinkClick r:id="rId8"/>
              </a:rPr>
              <a:t>2015</a:t>
            </a:r>
            <a:endParaRPr lang="en-US" sz="1800" dirty="0" smtClean="0"/>
          </a:p>
          <a:p>
            <a:r>
              <a:rPr lang="en-US" sz="1800" dirty="0" smtClean="0"/>
              <a:t>Uzwyshyn, R. 2016. </a:t>
            </a:r>
            <a:r>
              <a:rPr lang="en-US" sz="1800" dirty="0" smtClean="0">
                <a:hlinkClick r:id="rId9"/>
              </a:rPr>
              <a:t>Research Data Repositories: The What, When, Why and How of Data Research Repositories </a:t>
            </a:r>
            <a:r>
              <a:rPr lang="en-US" sz="1800" i="1" dirty="0" smtClean="0"/>
              <a:t>Computers in Libraries</a:t>
            </a:r>
            <a:r>
              <a:rPr lang="en-US" sz="1800" dirty="0" smtClean="0"/>
              <a:t>. </a:t>
            </a:r>
          </a:p>
          <a:p>
            <a:r>
              <a:rPr lang="en-US" sz="1800" dirty="0" smtClean="0"/>
              <a:t>Texas Digital Library.  </a:t>
            </a:r>
            <a:r>
              <a:rPr lang="en-US" sz="1800" dirty="0" smtClean="0">
                <a:hlinkClick r:id="rId10"/>
              </a:rPr>
              <a:t>Texas Data Repository Presentation</a:t>
            </a:r>
            <a:r>
              <a:rPr lang="en-US" sz="1800" dirty="0" smtClean="0"/>
              <a:t>. </a:t>
            </a:r>
            <a:r>
              <a:rPr lang="en-US" sz="1800" dirty="0" smtClean="0">
                <a:hlinkClick r:id="rId11"/>
              </a:rPr>
              <a:t>Video</a:t>
            </a:r>
            <a:r>
              <a:rPr lang="en-US" sz="1800" dirty="0" smtClean="0"/>
              <a:t>. (October, 2016)</a:t>
            </a:r>
          </a:p>
          <a:p>
            <a:r>
              <a:rPr lang="en-US" sz="1800" dirty="0" smtClean="0">
                <a:hlinkClick r:id="rId12"/>
              </a:rPr>
              <a:t>Federal Research Sharing Policies</a:t>
            </a:r>
            <a:r>
              <a:rPr lang="en-US" sz="1800" dirty="0" smtClean="0"/>
              <a:t>. SPARC. 2016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13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590800"/>
            <a:ext cx="5700409" cy="3230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Comments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54757" y="1178668"/>
            <a:ext cx="3544111" cy="44153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sz="2400" dirty="0"/>
          </a:p>
          <a:p>
            <a:r>
              <a:rPr lang="en-US" sz="8000" dirty="0" err="1" smtClean="0"/>
              <a:t>Alkek’s</a:t>
            </a:r>
            <a:r>
              <a:rPr lang="en-US" sz="8000" dirty="0" smtClean="0"/>
              <a:t> </a:t>
            </a:r>
            <a:r>
              <a:rPr lang="en-US" sz="8000" dirty="0" err="1" smtClean="0"/>
              <a:t>Dept</a:t>
            </a:r>
            <a:r>
              <a:rPr lang="en-US" sz="8000" dirty="0" smtClean="0"/>
              <a:t> of Digital and Web Services possesses both  </a:t>
            </a:r>
            <a:r>
              <a:rPr lang="en-US" sz="8000" dirty="0"/>
              <a:t>p</a:t>
            </a:r>
            <a:r>
              <a:rPr lang="en-US" sz="8000" dirty="0" smtClean="0"/>
              <a:t>rogramming and imaging possibilities for faculty</a:t>
            </a:r>
          </a:p>
          <a:p>
            <a:endParaRPr lang="en-US" sz="8000" dirty="0"/>
          </a:p>
          <a:p>
            <a:r>
              <a:rPr lang="en-US" sz="8000" dirty="0"/>
              <a:t>P</a:t>
            </a:r>
            <a:r>
              <a:rPr lang="en-US" sz="8000" dirty="0" smtClean="0"/>
              <a:t>rogramming possibilities range from publication repositories to digital </a:t>
            </a:r>
            <a:r>
              <a:rPr lang="en-US" sz="8000" dirty="0"/>
              <a:t>l</a:t>
            </a:r>
            <a:r>
              <a:rPr lang="en-US" sz="8000" dirty="0" smtClean="0"/>
              <a:t>ibraries &amp; online  exhibits</a:t>
            </a:r>
          </a:p>
          <a:p>
            <a:endParaRPr lang="en-US" sz="8000" dirty="0"/>
          </a:p>
          <a:p>
            <a:r>
              <a:rPr lang="en-US" sz="8000" dirty="0" smtClean="0"/>
              <a:t>Digital </a:t>
            </a:r>
            <a:r>
              <a:rPr lang="en-US" sz="8000" dirty="0"/>
              <a:t>i</a:t>
            </a:r>
            <a:r>
              <a:rPr lang="en-US" sz="8000" dirty="0" smtClean="0"/>
              <a:t>maging </a:t>
            </a:r>
            <a:r>
              <a:rPr lang="en-US" sz="8000" dirty="0"/>
              <a:t>p</a:t>
            </a:r>
            <a:r>
              <a:rPr lang="en-US" sz="8000" dirty="0" smtClean="0"/>
              <a:t>ossibilities range from OCR for book &amp;  journal digitization, </a:t>
            </a:r>
            <a:r>
              <a:rPr lang="en-US" sz="8000" dirty="0"/>
              <a:t>3D </a:t>
            </a:r>
            <a:r>
              <a:rPr lang="en-US" sz="8000" dirty="0" smtClean="0"/>
              <a:t>objects</a:t>
            </a:r>
            <a:r>
              <a:rPr lang="en-US" sz="8000" dirty="0"/>
              <a:t>, p</a:t>
            </a:r>
            <a:r>
              <a:rPr lang="en-US" sz="8000" dirty="0" smtClean="0"/>
              <a:t>osters, audio/video and maps</a:t>
            </a:r>
            <a:endParaRPr lang="en-US" sz="8000" dirty="0"/>
          </a:p>
          <a:p>
            <a:endParaRPr lang="en-US" sz="8000" dirty="0" smtClean="0"/>
          </a:p>
          <a:p>
            <a:pPr marL="0" indent="0">
              <a:buNone/>
            </a:pP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dirty="0" smtClean="0"/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200" dirty="0" smtClean="0">
              <a:hlinkClick r:id="rId2"/>
            </a:endParaRPr>
          </a:p>
          <a:p>
            <a:pPr marL="0" indent="0">
              <a:buNone/>
            </a:pPr>
            <a:endParaRPr lang="en-US" sz="2200" dirty="0">
              <a:hlinkClick r:id="rId2"/>
            </a:endParaRPr>
          </a:p>
          <a:p>
            <a:pPr marL="0" indent="0">
              <a:buNone/>
            </a:pPr>
            <a:endParaRPr lang="en-US" sz="2200" dirty="0" smtClean="0">
              <a:hlinkClick r:id=""/>
            </a:endParaRPr>
          </a:p>
        </p:txBody>
      </p:sp>
      <p:pic>
        <p:nvPicPr>
          <p:cNvPr id="5" name="Picture 2" descr="C:\Users\R_U15\Desktop\FacultyDigitizationServices\dwsdigl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93" y="1048143"/>
            <a:ext cx="3324806" cy="22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311140"/>
            <a:ext cx="8470268" cy="101562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en-US" sz="2800" dirty="0" smtClean="0"/>
              <a:t>New Digital Initiatives Possibilities For Research Faculty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74" y="3543238"/>
            <a:ext cx="3840660" cy="32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59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867" y="70366"/>
            <a:ext cx="885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Institutional Repository </a:t>
            </a:r>
            <a:r>
              <a:rPr lang="en-US" sz="2000" b="1" dirty="0" smtClean="0"/>
              <a:t>(MIT, D-Space)</a:t>
            </a:r>
            <a:endParaRPr lang="en-US" sz="2000" b="1" dirty="0"/>
          </a:p>
        </p:txBody>
      </p:sp>
      <p:pic>
        <p:nvPicPr>
          <p:cNvPr id="5" name="Picture 3" descr="C:\Users\R_U15\Desktop\SlideforSarah\DigitalReposit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6" y="1905000"/>
            <a:ext cx="5879224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3725" y="4114800"/>
            <a:ext cx="2057400" cy="255451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endParaRPr lang="en-US" dirty="0"/>
          </a:p>
          <a:p>
            <a:r>
              <a:rPr lang="en-US" sz="1400" dirty="0" smtClean="0">
                <a:hlinkClick r:id="rId3"/>
              </a:rPr>
              <a:t>Mary Aycock</a:t>
            </a:r>
            <a:endParaRPr lang="en-US" sz="1400" dirty="0"/>
          </a:p>
          <a:p>
            <a:r>
              <a:rPr lang="en-US" sz="1400" dirty="0" smtClean="0"/>
              <a:t>Digital Collections Librarian</a:t>
            </a:r>
          </a:p>
          <a:p>
            <a:r>
              <a:rPr lang="en-US" sz="1400" dirty="0" smtClean="0">
                <a:hlinkClick r:id="rId4"/>
              </a:rPr>
              <a:t>Stephanie Towery</a:t>
            </a:r>
            <a:r>
              <a:rPr lang="en-US" sz="1400" dirty="0" smtClean="0"/>
              <a:t>, JD</a:t>
            </a:r>
            <a:br>
              <a:rPr lang="en-US" sz="1400" dirty="0" smtClean="0"/>
            </a:br>
            <a:r>
              <a:rPr lang="en-US" sz="1400" dirty="0" smtClean="0"/>
              <a:t>Copyright Officer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00809" y="919305"/>
            <a:ext cx="337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https://digital.library.txstate.edu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92921" y="1869332"/>
            <a:ext cx="2219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Faculty </a:t>
            </a:r>
            <a:r>
              <a:rPr lang="en-US" dirty="0" smtClean="0"/>
              <a:t>publications</a:t>
            </a:r>
            <a:r>
              <a:rPr lang="en-US" dirty="0"/>
              <a:t>, </a:t>
            </a:r>
            <a:r>
              <a:rPr lang="en-US" dirty="0" smtClean="0"/>
              <a:t>white </a:t>
            </a:r>
            <a:r>
              <a:rPr lang="en-US" dirty="0"/>
              <a:t>papers, </a:t>
            </a:r>
            <a:r>
              <a:rPr lang="en-US" dirty="0" smtClean="0"/>
              <a:t>preprints</a:t>
            </a:r>
            <a:r>
              <a:rPr lang="en-US" dirty="0"/>
              <a:t>, theses, dissertations, working projects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6508" y="5737977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Larger </a:t>
            </a:r>
            <a:r>
              <a:rPr lang="en-US" b="1" dirty="0" smtClean="0"/>
              <a:t>Idea, </a:t>
            </a:r>
            <a:r>
              <a:rPr lang="en-US" dirty="0"/>
              <a:t>Grant </a:t>
            </a:r>
            <a:r>
              <a:rPr lang="en-US" dirty="0" smtClean="0"/>
              <a:t>Compliance, </a:t>
            </a:r>
            <a:r>
              <a:rPr lang="en-US" dirty="0"/>
              <a:t>Enabling Faculty Research </a:t>
            </a:r>
            <a:r>
              <a:rPr lang="en-US" dirty="0" smtClean="0"/>
              <a:t>Online, Raising </a:t>
            </a:r>
            <a:r>
              <a:rPr lang="en-US" dirty="0"/>
              <a:t>Research </a:t>
            </a:r>
            <a:r>
              <a:rPr lang="en-US" dirty="0" smtClean="0"/>
              <a:t>Visibility,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152400"/>
            <a:ext cx="7912100" cy="914400"/>
          </a:xfrm>
        </p:spPr>
        <p:txBody>
          <a:bodyPr>
            <a:normAutofit fontScale="90000"/>
          </a:bodyPr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400" b="1" dirty="0" smtClean="0"/>
              <a:t>Percent Increase </a:t>
            </a:r>
            <a:r>
              <a:rPr lang="en-US" sz="2400" b="1" dirty="0"/>
              <a:t>in </a:t>
            </a:r>
            <a:r>
              <a:rPr lang="en-US" sz="2400" b="1" dirty="0" smtClean="0"/>
              <a:t>Article Citations by Discipline</a:t>
            </a:r>
            <a:br>
              <a:rPr lang="en-US" sz="2400" b="1" dirty="0" smtClean="0"/>
            </a:br>
            <a:r>
              <a:rPr lang="en-US" sz="2400" b="1" dirty="0" smtClean="0"/>
              <a:t>with </a:t>
            </a:r>
            <a:r>
              <a:rPr lang="en-US" sz="2400" b="1" dirty="0"/>
              <a:t>Open </a:t>
            </a:r>
            <a:r>
              <a:rPr lang="en-US" sz="2400" b="1" dirty="0" smtClean="0"/>
              <a:t>Access Online Availability</a:t>
            </a:r>
            <a:br>
              <a:rPr lang="en-US" sz="2400" b="1" dirty="0" smtClean="0"/>
            </a:br>
            <a:r>
              <a:rPr lang="en-US" sz="2400" b="1" dirty="0" smtClean="0"/>
              <a:t>(Immediately Available Through Google)</a:t>
            </a:r>
            <a:endParaRPr lang="en-US" sz="2400" b="1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547688" y="1890713"/>
          <a:ext cx="8226425" cy="350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68638" y="5486400"/>
            <a:ext cx="50990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Range = 36%-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250%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(Data: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Stevan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Harnad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and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Heather Joseph, 2014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Documentation Projects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Significant Manuscripts/Books/Journals/Digital Libraries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642" y="1981200"/>
            <a:ext cx="6019800" cy="4089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3636047"/>
            <a:ext cx="2438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Pedagogs</a:t>
            </a:r>
            <a:r>
              <a:rPr lang="en-US" sz="2000" b="1" dirty="0" smtClean="0"/>
              <a:t> Project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b="1" dirty="0"/>
              <a:t>90,000 pages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Documentation </a:t>
            </a:r>
            <a:r>
              <a:rPr lang="en-US" dirty="0" smtClean="0"/>
              <a:t>Project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100 Years of University Yearbooks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Page Turning, </a:t>
            </a:r>
            <a:br>
              <a:rPr lang="en-US" sz="1600" dirty="0" smtClean="0"/>
            </a:br>
            <a:r>
              <a:rPr lang="en-US" sz="1600" dirty="0" smtClean="0"/>
              <a:t>Zoom</a:t>
            </a:r>
            <a:r>
              <a:rPr lang="en-US" sz="1600" dirty="0"/>
              <a:t> </a:t>
            </a:r>
            <a:r>
              <a:rPr lang="en-US" sz="1600" dirty="0" smtClean="0"/>
              <a:t>Features</a:t>
            </a:r>
            <a:br>
              <a:rPr lang="en-US" sz="1600" dirty="0" smtClean="0"/>
            </a:br>
            <a:r>
              <a:rPr lang="en-US" sz="1600" dirty="0" err="1"/>
              <a:t>S</a:t>
            </a:r>
            <a:r>
              <a:rPr lang="en-US" sz="1600" dirty="0" err="1" smtClean="0"/>
              <a:t>earchability</a:t>
            </a:r>
            <a:r>
              <a:rPr lang="en-US" sz="1600" dirty="0" smtClean="0"/>
              <a:t> across</a:t>
            </a:r>
          </a:p>
          <a:p>
            <a:r>
              <a:rPr lang="en-US" sz="1600" dirty="0" smtClean="0"/>
              <a:t>Decades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417638"/>
            <a:ext cx="1530242" cy="2142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1434493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4"/>
              </a:rPr>
              <a:t>Pedagogs</a:t>
            </a:r>
            <a:r>
              <a:rPr lang="en-US" dirty="0" smtClean="0">
                <a:hlinkClick r:id="rId4"/>
              </a:rPr>
              <a:t> Digital Archives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32" y="-1096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Digital Image Libraries</a:t>
            </a:r>
            <a:br>
              <a:rPr lang="en-US" sz="3600" dirty="0" smtClean="0"/>
            </a:br>
            <a:r>
              <a:rPr lang="en-US" sz="2000" dirty="0" smtClean="0"/>
              <a:t>Interactivity/Social Tagging (Metadata)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" y="1736398"/>
            <a:ext cx="9132651" cy="4816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6119" y="956499"/>
            <a:ext cx="375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Texas State University Flickr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Online Exhibits/Digital Archives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7" y="1371600"/>
            <a:ext cx="7083535" cy="4977415"/>
          </a:xfrm>
        </p:spPr>
      </p:pic>
      <p:sp>
        <p:nvSpPr>
          <p:cNvPr id="5" name="TextBox 4"/>
          <p:cNvSpPr txBox="1"/>
          <p:nvPr/>
        </p:nvSpPr>
        <p:spPr>
          <a:xfrm>
            <a:off x="7231225" y="4343400"/>
            <a:ext cx="1912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Front End</a:t>
            </a:r>
            <a:br>
              <a:rPr lang="en-US" b="1" dirty="0" smtClean="0"/>
            </a:br>
            <a:r>
              <a:rPr lang="en-US" dirty="0" smtClean="0"/>
              <a:t>Online Exhibit/</a:t>
            </a:r>
            <a:r>
              <a:rPr lang="en-US" dirty="0" err="1" smtClean="0"/>
              <a:t>Omeka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Presentation Layer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Backend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D-Space Database</a:t>
            </a:r>
            <a:br>
              <a:rPr lang="en-US" dirty="0" smtClean="0"/>
            </a:br>
            <a:r>
              <a:rPr lang="en-US" dirty="0" smtClean="0"/>
              <a:t>(Manuscript)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71" y="2043622"/>
            <a:ext cx="1549603" cy="2272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3371" y="1251060"/>
            <a:ext cx="170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Santiago </a:t>
            </a:r>
            <a:r>
              <a:rPr lang="en-US" dirty="0" err="1" smtClean="0">
                <a:hlinkClick r:id="rId4"/>
              </a:rPr>
              <a:t>Tafolla</a:t>
            </a:r>
            <a:r>
              <a:rPr lang="en-US" dirty="0" smtClean="0">
                <a:hlinkClick r:id="rId4"/>
              </a:rPr>
              <a:t> </a:t>
            </a:r>
            <a:br>
              <a:rPr lang="en-US" dirty="0" smtClean="0">
                <a:hlinkClick r:id="rId4"/>
              </a:rPr>
            </a:br>
            <a:r>
              <a:rPr lang="en-US" dirty="0" smtClean="0">
                <a:hlinkClick r:id="rId4"/>
              </a:rPr>
              <a:t>Online Exhibit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-23770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Multimedia Digital Libraries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5791200" cy="4591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0077" y="2007614"/>
            <a:ext cx="190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Complex</a:t>
            </a:r>
            <a:br>
              <a:rPr lang="en-US" dirty="0" smtClean="0"/>
            </a:br>
            <a:r>
              <a:rPr lang="en-US" dirty="0" smtClean="0"/>
              <a:t>Projects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Multimedia Presentation of Text, Images, Video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Oral Histories, Field Notes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530325"/>
            <a:ext cx="629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The Making of </a:t>
            </a:r>
            <a:r>
              <a:rPr lang="en-US" dirty="0" err="1" smtClean="0">
                <a:hlinkClick r:id="rId3"/>
              </a:rPr>
              <a:t>Severo</a:t>
            </a:r>
            <a:r>
              <a:rPr lang="en-US" dirty="0" smtClean="0">
                <a:hlinkClick r:id="rId3"/>
              </a:rPr>
              <a:t> Perez’s And the Earth Did Not Swallow Him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3436</TotalTime>
  <Words>570</Words>
  <Application>Microsoft Office PowerPoint</Application>
  <PresentationFormat>On-screen Show (4:3)</PresentationFormat>
  <Paragraphs>163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</vt:lpstr>
      <vt:lpstr>Times</vt:lpstr>
      <vt:lpstr>Office Theme</vt:lpstr>
      <vt:lpstr>Retrospect</vt:lpstr>
      <vt:lpstr>New Library Digital Initiatives  for Research Faculty </vt:lpstr>
      <vt:lpstr>PowerPoint Presentation</vt:lpstr>
      <vt:lpstr>PowerPoint Presentation</vt:lpstr>
      <vt:lpstr>PowerPoint Presentation</vt:lpstr>
      <vt:lpstr>Percent Increase in Article Citations by Discipline with Open Access Online Availability (Immediately Available Through Google)</vt:lpstr>
      <vt:lpstr>Documentation Projects Significant Manuscripts/Books/Journals/Digital Libraries</vt:lpstr>
      <vt:lpstr>Digital Image Libraries Interactivity/Social Tagging (Metadata)</vt:lpstr>
      <vt:lpstr>Online Exhibits/Digital Archives</vt:lpstr>
      <vt:lpstr>Multimedia Digital Libraries</vt:lpstr>
      <vt:lpstr>Multimedia/GIS/Data Archives</vt:lpstr>
      <vt:lpstr>Faculty Online Research  Partnership Opportunities </vt:lpstr>
      <vt:lpstr>Part II Data Research Repository</vt:lpstr>
      <vt:lpstr> The Texas Data Repository @ Texas State University</vt:lpstr>
      <vt:lpstr> Online Data Repositories </vt:lpstr>
      <vt:lpstr>  Texas Data Repository  Texas Digital Library Initiative, 2014 -2016   </vt:lpstr>
      <vt:lpstr>Texas Data Repository Architecture</vt:lpstr>
      <vt:lpstr>PowerPoint Presentation</vt:lpstr>
      <vt:lpstr>PowerPoint Presentation</vt:lpstr>
      <vt:lpstr>PowerPoint Presentation</vt:lpstr>
      <vt:lpstr>PowerPoint Presentation</vt:lpstr>
      <vt:lpstr>Dataverse Metadata Example</vt:lpstr>
      <vt:lpstr>Dataverse Metadata Example (From the Simple to Complex)</vt:lpstr>
      <vt:lpstr>PowerPoint Presentation</vt:lpstr>
      <vt:lpstr>Texas State University Library Infrastructures  &amp; Federal Mandates</vt:lpstr>
      <vt:lpstr>Texas Data Repository Initiative December 2016 -  December 2017 </vt:lpstr>
      <vt:lpstr>3D Printer Lab &amp; Services  Fourth Floor </vt:lpstr>
      <vt:lpstr>Further Links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Uzwyshyn, Raymond J</cp:lastModifiedBy>
  <cp:revision>231</cp:revision>
  <dcterms:created xsi:type="dcterms:W3CDTF">2014-08-25T18:02:54Z</dcterms:created>
  <dcterms:modified xsi:type="dcterms:W3CDTF">2017-02-20T16:53:45Z</dcterms:modified>
</cp:coreProperties>
</file>