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42" r:id="rId3"/>
    <p:sldId id="344" r:id="rId4"/>
    <p:sldId id="259" r:id="rId5"/>
    <p:sldId id="292" r:id="rId6"/>
    <p:sldId id="304" r:id="rId7"/>
    <p:sldId id="293" r:id="rId8"/>
    <p:sldId id="302" r:id="rId9"/>
    <p:sldId id="339" r:id="rId10"/>
    <p:sldId id="334" r:id="rId11"/>
    <p:sldId id="335" r:id="rId12"/>
    <p:sldId id="337" r:id="rId13"/>
    <p:sldId id="336" r:id="rId14"/>
    <p:sldId id="305" r:id="rId15"/>
    <p:sldId id="318" r:id="rId16"/>
    <p:sldId id="303" r:id="rId17"/>
    <p:sldId id="319" r:id="rId18"/>
    <p:sldId id="320" r:id="rId19"/>
    <p:sldId id="321" r:id="rId20"/>
    <p:sldId id="341" r:id="rId21"/>
    <p:sldId id="340" r:id="rId22"/>
    <p:sldId id="322" r:id="rId23"/>
    <p:sldId id="324" r:id="rId24"/>
    <p:sldId id="325" r:id="rId25"/>
    <p:sldId id="326" r:id="rId26"/>
    <p:sldId id="327" r:id="rId27"/>
    <p:sldId id="323" r:id="rId28"/>
    <p:sldId id="330" r:id="rId29"/>
    <p:sldId id="331" r:id="rId30"/>
    <p:sldId id="332" r:id="rId31"/>
    <p:sldId id="333" r:id="rId32"/>
    <p:sldId id="295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20" y="34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B70E2-161E-4FBF-AC1D-3A8BAD3EAE5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E0DB-7E30-4C0B-BB98-FC85D66B1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3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9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4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6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274A-17C5-4255-A7BF-F9E484BC8D08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4D0B9-63E5-49C2-8975-685C1FFE1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8dLUbfyzj4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dot.com/technology/3d-printing-vending-machine-university-of-texa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v=nmpshPulsE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youtube.com/watch?feature=player_profilepage&amp;v=2Q1MtnGf5no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nextengine.com/products/multidrive/dem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zx6sq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gwk3cj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xqFQoTCPq5z8zR9MgCFYV7Pgodeq4JSg&amp;url=https://www.cgtrader.com/3d-models/architectural-details/construction-engineering/ventilation-system&amp;psig=AFQjCNFRVJKtKRtxAVbvqu5G5YwNLsXb4g&amp;ust=1446653242387348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ingiverse.com/search/prolific/users/page:1?q=teacher" TargetMode="External"/><Relationship Id="rId3" Type="http://schemas.openxmlformats.org/officeDocument/2006/relationships/image" Target="../media/image49.jpg"/><Relationship Id="rId7" Type="http://schemas.openxmlformats.org/officeDocument/2006/relationships/hyperlink" Target="http://3d.si.edu/article/educator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giverse.com/" TargetMode="External"/><Relationship Id="rId5" Type="http://schemas.openxmlformats.org/officeDocument/2006/relationships/hyperlink" Target="http://3d.si.edu/" TargetMode="External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_V_67NtKcQ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xstate.edu/rising-stars/joan-heath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xstate.edu/rising-stars/joan-heath" TargetMode="Externa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_U15@txstate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yuzwyshyn.net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themakelab.wp.txstate.edu/?p=391" TargetMode="External"/><Relationship Id="rId13" Type="http://schemas.openxmlformats.org/officeDocument/2006/relationships/hyperlink" Target="http://www.amazon.com/3D-Modeling-Printing-Tinkercad-Create/dp/0789754908" TargetMode="External"/><Relationship Id="rId18" Type="http://schemas.openxmlformats.org/officeDocument/2006/relationships/hyperlink" Target="http://themakelab.wp.txstate.edu/?p=397" TargetMode="External"/><Relationship Id="rId3" Type="http://schemas.openxmlformats.org/officeDocument/2006/relationships/hyperlink" Target="http://3d.si.edu/" TargetMode="External"/><Relationship Id="rId21" Type="http://schemas.openxmlformats.org/officeDocument/2006/relationships/hyperlink" Target="http://rayuzwyshyn.net/TXU2015/3DPrinter/RayUzwyshyn3DPrinterArticleDec2015.pdf" TargetMode="External"/><Relationship Id="rId7" Type="http://schemas.openxmlformats.org/officeDocument/2006/relationships/hyperlink" Target="http://www.thingiverse.com/" TargetMode="External"/><Relationship Id="rId12" Type="http://schemas.openxmlformats.org/officeDocument/2006/relationships/hyperlink" Target="http://www.amazon.com/Printing-Autodesk-123D-Tinkercad-MakerBot/dp/0071833471" TargetMode="External"/><Relationship Id="rId17" Type="http://schemas.openxmlformats.org/officeDocument/2006/relationships/hyperlink" Target="http://www.123dapp.com/catch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://www.123dapp.com/sculptplus" TargetMode="External"/><Relationship Id="rId20" Type="http://schemas.openxmlformats.org/officeDocument/2006/relationships/hyperlink" Target="https://www.3dhub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sa3d.arc.nasa.gov/models" TargetMode="External"/><Relationship Id="rId11" Type="http://schemas.openxmlformats.org/officeDocument/2006/relationships/hyperlink" Target="https://www.tinkercad.com/quests/" TargetMode="External"/><Relationship Id="rId5" Type="http://schemas.openxmlformats.org/officeDocument/2006/relationships/hyperlink" Target="http://digimorph.org/" TargetMode="External"/><Relationship Id="rId15" Type="http://schemas.openxmlformats.org/officeDocument/2006/relationships/hyperlink" Target="http://www.123dapp.com/make" TargetMode="External"/><Relationship Id="rId10" Type="http://schemas.openxmlformats.org/officeDocument/2006/relationships/hyperlink" Target="https://tinkercad.com/" TargetMode="External"/><Relationship Id="rId19" Type="http://schemas.openxmlformats.org/officeDocument/2006/relationships/hyperlink" Target="http://www.shapeways.com/" TargetMode="External"/><Relationship Id="rId4" Type="http://schemas.openxmlformats.org/officeDocument/2006/relationships/hyperlink" Target="http://morphosource.org/" TargetMode="External"/><Relationship Id="rId9" Type="http://schemas.openxmlformats.org/officeDocument/2006/relationships/hyperlink" Target="http://www.123dapp.com/" TargetMode="External"/><Relationship Id="rId14" Type="http://schemas.openxmlformats.org/officeDocument/2006/relationships/hyperlink" Target="http://www.123dapp.com/design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5AZzOw7FwA?t=4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nyurl.com/mgkkc6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1989"/>
            <a:ext cx="8153401" cy="1102519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+mn-lt"/>
              </a:rPr>
              <a:t>3D Printer Infrastructures for Academic Institutions</a:t>
            </a:r>
            <a:br>
              <a:rPr lang="en-US" sz="3100" b="1" dirty="0" smtClean="0">
                <a:latin typeface="+mn-lt"/>
              </a:rPr>
            </a:br>
            <a:r>
              <a:rPr lang="en-US" sz="2700" b="1" dirty="0" smtClean="0">
                <a:latin typeface="+mn-lt"/>
              </a:rPr>
              <a:t>From </a:t>
            </a:r>
            <a:r>
              <a:rPr lang="en-US" sz="2700" b="1" dirty="0">
                <a:latin typeface="+mn-lt"/>
              </a:rPr>
              <a:t>Zero to </a:t>
            </a:r>
            <a:r>
              <a:rPr lang="en-US" sz="2700" b="1" dirty="0" smtClean="0">
                <a:latin typeface="+mn-lt"/>
              </a:rPr>
              <a:t>Hero </a:t>
            </a:r>
            <a:r>
              <a:rPr lang="en-US" sz="2700" b="1" dirty="0">
                <a:latin typeface="+mn-lt"/>
              </a:rPr>
              <a:t/>
            </a:r>
            <a:br>
              <a:rPr lang="en-US" sz="2700" b="1" dirty="0">
                <a:latin typeface="+mn-lt"/>
              </a:rPr>
            </a:br>
            <a:endParaRPr lang="en-US" sz="27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32083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Presented by: Ray Uzwyshyn, Ph.D. MBA MLIS 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Director, Collections and Digital Services, Texas State University</a:t>
            </a:r>
            <a:endParaRPr lang="en-US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04340"/>
            <a:ext cx="845628" cy="128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1click3dprint.com/wp-content/uploads/2014/10/bkg_cube_colors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49134"/>
            <a:ext cx="2057400" cy="130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4508"/>
            <a:ext cx="1737113" cy="142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TXU 3D Printer Landscape</a:t>
            </a:r>
            <a:endParaRPr lang="en-US" dirty="0"/>
          </a:p>
        </p:txBody>
      </p:sp>
      <p:pic>
        <p:nvPicPr>
          <p:cNvPr id="6" name="Picture 2" descr="C:\Users\R_U15\Desktop\3DPrinterChargeInvestigation\3DPrintersNotes\Anthropology\IMG_20141219_110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32" y="1578040"/>
            <a:ext cx="1413102" cy="16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_U15\Desktop\3DPrinterChargeInvestigation\3DPrintersNotes\Anthropology\IMG_20141219_111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2" y="1104576"/>
            <a:ext cx="1695512" cy="21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R_U15\Desktop\3DPrinterChargeInvestigation\3DPrintersNotes\Education\IMG_20150106_133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760082"/>
            <a:ext cx="2588739" cy="14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0738" y="3657600"/>
            <a:ext cx="2421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Low End </a:t>
            </a:r>
            <a:r>
              <a:rPr lang="en-US" sz="1350" dirty="0"/>
              <a:t>– Education </a:t>
            </a:r>
            <a:br>
              <a:rPr lang="en-US" sz="1350" dirty="0"/>
            </a:br>
            <a:r>
              <a:rPr lang="en-US" sz="1350" dirty="0"/>
              <a:t>&lt; $ 2000.00 – </a:t>
            </a:r>
            <a:r>
              <a:rPr lang="en-US" sz="1350" dirty="0">
                <a:hlinkClick r:id="rId6"/>
              </a:rPr>
              <a:t>Primarily Geared to Future K-12 Teachers</a:t>
            </a:r>
            <a:endParaRPr lang="en-US" sz="1350" dirty="0"/>
          </a:p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4830292" y="3657600"/>
            <a:ext cx="260302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High End </a:t>
            </a:r>
            <a:r>
              <a:rPr lang="en-US" sz="1350" dirty="0"/>
              <a:t>– Forensic Anthropology,</a:t>
            </a:r>
          </a:p>
          <a:p>
            <a:pPr algn="ctr"/>
            <a:r>
              <a:rPr lang="en-US" sz="1350" dirty="0"/>
              <a:t>~$ 1,500,000.00 Set-up </a:t>
            </a:r>
            <a:br>
              <a:rPr lang="en-US" sz="1350" dirty="0"/>
            </a:br>
            <a:r>
              <a:rPr lang="en-US" sz="1350" dirty="0"/>
              <a:t>(800,000.00 Scanner)</a:t>
            </a:r>
          </a:p>
        </p:txBody>
      </p:sp>
    </p:spTree>
    <p:extLst>
      <p:ext uri="{BB962C8B-B14F-4D97-AF65-F5344CB8AC3E}">
        <p14:creationId xmlns:p14="http://schemas.microsoft.com/office/powerpoint/2010/main" val="360974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Very High End </a:t>
            </a:r>
            <a:br>
              <a:rPr lang="en-US" smtClean="0"/>
            </a:br>
            <a:r>
              <a:rPr lang="en-US" sz="1350" smtClean="0"/>
              <a:t>Stratasys multi-material full color 3D Printer Objet500 Connex3</a:t>
            </a:r>
            <a:endParaRPr lang="en-US" sz="135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14500" y="4229100"/>
            <a:ext cx="5715000" cy="36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350" b="1" smtClean="0"/>
              <a:t>$330,000.00 (Star Park, Science Technology Applied Research Park Set-up</a:t>
            </a:r>
            <a:br>
              <a:rPr lang="en-US" sz="1350" b="1" smtClean="0"/>
            </a:br>
            <a:r>
              <a:rPr lang="en-US" sz="1350" b="1" smtClean="0"/>
              <a:t>(Other Additions Here include Laser Cutter and 3D Scanner Set-ups)</a:t>
            </a:r>
            <a:endParaRPr lang="en-US" sz="135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3229"/>
            <a:ext cx="3105150" cy="31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07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4231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Closest TXU Learning Commons Analogue </a:t>
            </a:r>
            <a:br>
              <a:rPr lang="en-US" sz="3000" dirty="0" smtClean="0"/>
            </a:br>
            <a:r>
              <a:rPr lang="en-US" dirty="0" smtClean="0"/>
              <a:t> </a:t>
            </a:r>
            <a:r>
              <a:rPr lang="en-US" sz="2700" b="1" dirty="0" smtClean="0"/>
              <a:t>Art &amp; Design Lab </a:t>
            </a:r>
            <a:endParaRPr lang="en-US" sz="27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43000"/>
            <a:ext cx="17716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akerBot Replicator 2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2" y="2987195"/>
            <a:ext cx="1550194" cy="15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50325"/>
            <a:ext cx="1543050" cy="104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57553" y="1250325"/>
            <a:ext cx="171553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Makerbot</a:t>
            </a:r>
            <a:r>
              <a:rPr lang="en-US" sz="1350" b="1" dirty="0"/>
              <a:t> Replicator</a:t>
            </a:r>
            <a:br>
              <a:rPr lang="en-US" sz="1350" b="1" dirty="0"/>
            </a:br>
            <a:r>
              <a:rPr lang="en-US" sz="1350" dirty="0"/>
              <a:t>3000.00</a:t>
            </a:r>
            <a:br>
              <a:rPr lang="en-US" sz="1350" dirty="0"/>
            </a:br>
            <a:r>
              <a:rPr lang="en-US" sz="1350" b="1" dirty="0"/>
              <a:t>Software: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>Rhino (25 Copies, 119</a:t>
            </a:r>
            <a:br>
              <a:rPr lang="en-US" sz="1350" dirty="0"/>
            </a:br>
            <a:r>
              <a:rPr lang="en-US" sz="1350" dirty="0" err="1"/>
              <a:t>Alkek</a:t>
            </a:r>
            <a:r>
              <a:rPr lang="en-US" sz="1350" dirty="0"/>
              <a:t>)</a:t>
            </a:r>
            <a:br>
              <a:rPr lang="en-US" sz="1350" dirty="0"/>
            </a:br>
            <a:r>
              <a:rPr lang="en-US" sz="1350" dirty="0" err="1"/>
              <a:t>Sketchup</a:t>
            </a:r>
            <a:r>
              <a:rPr lang="en-US" sz="135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0850" y="1301358"/>
            <a:ext cx="99155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Makerbot</a:t>
            </a:r>
            <a:endParaRPr lang="en-US" sz="1350" dirty="0"/>
          </a:p>
          <a:p>
            <a:r>
              <a:rPr lang="en-US" sz="1350" b="1" dirty="0"/>
              <a:t>3D Scanner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>800.00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3601" y="3357621"/>
            <a:ext cx="165744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Makerbot</a:t>
            </a:r>
            <a:r>
              <a:rPr lang="en-US" sz="1350" b="1" dirty="0"/>
              <a:t> Replicator</a:t>
            </a:r>
          </a:p>
          <a:p>
            <a:r>
              <a:rPr lang="en-US" sz="1350" dirty="0"/>
              <a:t>2X (Double Headed</a:t>
            </a:r>
            <a:br>
              <a:rPr lang="en-US" sz="1350" dirty="0"/>
            </a:br>
            <a:r>
              <a:rPr lang="en-US" sz="1350" dirty="0"/>
              <a:t>Extruder)</a:t>
            </a:r>
          </a:p>
        </p:txBody>
      </p:sp>
      <p:pic>
        <p:nvPicPr>
          <p:cNvPr id="12" name="Picture 11" descr="MakerBot Fila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17" y="3002376"/>
            <a:ext cx="1785938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84980" y="3049785"/>
            <a:ext cx="814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Filament</a:t>
            </a:r>
          </a:p>
          <a:p>
            <a:endParaRPr lang="en-US" sz="1350" dirty="0"/>
          </a:p>
          <a:p>
            <a:r>
              <a:rPr lang="en-US" sz="1050" dirty="0" smtClean="0"/>
              <a:t>Two Staff</a:t>
            </a:r>
            <a:br>
              <a:rPr lang="en-US" sz="1050" dirty="0" smtClean="0"/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2660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Hands Off Example: UT Austin Innovation Station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28900" y="4000500"/>
            <a:ext cx="3257550" cy="536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hlinkClick r:id="rId3"/>
              </a:rPr>
              <a:t>Makerbot Vending Machine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>
                <a:hlinkClick r:id="rId4"/>
              </a:rPr>
              <a:t>Innovation Station Video</a:t>
            </a:r>
            <a:endParaRPr lang="en-US" dirty="0"/>
          </a:p>
        </p:txBody>
      </p:sp>
      <p:pic>
        <p:nvPicPr>
          <p:cNvPr id="7" name="Picture 2" descr="http://3dprint.com/wp-content/uploads/2014/09/innovation-station-b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1"/>
            <a:ext cx="3540919" cy="236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3ders.org/images2014/3d-printing-vending-machine-unveiled-on-university-of-texas-campus-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3505"/>
            <a:ext cx="2743200" cy="21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5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7668" y="2421626"/>
            <a:ext cx="1371600" cy="603893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500" y="46816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TXU 3D Printing Landscape</a:t>
            </a:r>
            <a:br>
              <a:rPr lang="en-US" sz="3600" b="1" dirty="0" smtClean="0"/>
            </a:br>
            <a:r>
              <a:rPr lang="en-US" sz="2700" dirty="0" smtClean="0"/>
              <a:t>(Cost vs. Quality)</a:t>
            </a:r>
            <a:endParaRPr lang="en-US" sz="27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43100" y="1143000"/>
            <a:ext cx="0" cy="314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43100" y="4272534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236" y="2322856"/>
            <a:ext cx="102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3D Printer</a:t>
            </a:r>
            <a:br>
              <a:rPr lang="en-US" sz="1200" b="1" dirty="0"/>
            </a:br>
            <a:r>
              <a:rPr lang="en-US" sz="1200" b="1" dirty="0" smtClean="0"/>
              <a:t>(Cost </a:t>
            </a:r>
            <a:r>
              <a:rPr lang="en-US" sz="1200" b="1" dirty="0"/>
              <a:t>in </a:t>
            </a:r>
            <a:r>
              <a:rPr lang="en-US" sz="1200" b="1" dirty="0" smtClean="0"/>
              <a:t>USD)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0948" y="4347564"/>
            <a:ext cx="18508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/>
              <a:t>3D Printer Quality</a:t>
            </a:r>
            <a:br>
              <a:rPr lang="en-US" sz="1350" b="1" dirty="0"/>
            </a:br>
            <a:r>
              <a:rPr lang="en-US" sz="1350" b="1" dirty="0" smtClean="0"/>
              <a:t>(Resolution </a:t>
            </a:r>
            <a:r>
              <a:rPr lang="en-US" sz="1350" b="1" dirty="0"/>
              <a:t>and </a:t>
            </a:r>
            <a:r>
              <a:rPr lang="en-US" sz="1350" b="1" dirty="0" smtClean="0"/>
              <a:t>Speed)</a:t>
            </a:r>
            <a:endParaRPr lang="en-US" sz="13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49296" y="1604758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9296" y="2253607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10,000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0747" y="1140714"/>
            <a:ext cx="8523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100,000+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5900" y="2857500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5331" y="3488436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7350" y="4134034"/>
            <a:ext cx="285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2114550" y="38862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3600450" y="3200400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7372350" y="1010412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6343650" y="1767458"/>
            <a:ext cx="1143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63" y="2692413"/>
            <a:ext cx="132160" cy="13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4351987" y="3886200"/>
            <a:ext cx="14287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43400" y="3943350"/>
            <a:ext cx="14487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Increasing Quality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0693" y="3943350"/>
            <a:ext cx="8844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Education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4751" y="3371850"/>
            <a:ext cx="10711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Art &amp; Design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88736" y="2619987"/>
            <a:ext cx="1558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Library Makerspace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6448" y="1893187"/>
            <a:ext cx="15015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Engineering, STEM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22267" y="1143000"/>
            <a:ext cx="955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Forensic</a:t>
            </a:r>
            <a:br>
              <a:rPr lang="en-US" sz="1050" b="1" dirty="0"/>
            </a:br>
            <a:r>
              <a:rPr lang="en-US" sz="1050" b="1" dirty="0"/>
              <a:t>Anthropology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228850" y="2392107"/>
            <a:ext cx="0" cy="6038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1988" y="938265"/>
            <a:ext cx="467201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 smtClean="0">
                <a:hlinkClick r:id="rId3"/>
              </a:rPr>
              <a:t> </a:t>
            </a:r>
            <a:r>
              <a:rPr lang="en-US" sz="1350" b="1" dirty="0" err="1" smtClean="0">
                <a:hlinkClick r:id="rId3"/>
              </a:rPr>
              <a:t>Makerbot</a:t>
            </a:r>
            <a:r>
              <a:rPr lang="en-US" sz="1350" b="1" dirty="0" smtClean="0">
                <a:hlinkClick r:id="rId3"/>
              </a:rPr>
              <a:t> </a:t>
            </a:r>
            <a:r>
              <a:rPr lang="en-US" sz="1350" b="1" dirty="0">
                <a:hlinkClick r:id="rId3"/>
              </a:rPr>
              <a:t>Replicator Z18   </a:t>
            </a:r>
            <a:r>
              <a:rPr lang="en-US" sz="1350" dirty="0"/>
              <a:t>	             $ 5,602.54</a:t>
            </a:r>
            <a:br>
              <a:rPr lang="en-US" sz="1350" dirty="0"/>
            </a:br>
            <a:r>
              <a:rPr lang="en-US" sz="1350" dirty="0" smtClean="0"/>
              <a:t>           </a:t>
            </a:r>
            <a:r>
              <a:rPr lang="en-US" sz="1350" dirty="0" err="1" smtClean="0"/>
              <a:t>Makerbot</a:t>
            </a:r>
            <a:r>
              <a:rPr lang="en-US" sz="1350" dirty="0" smtClean="0"/>
              <a:t> </a:t>
            </a:r>
            <a:r>
              <a:rPr lang="en-US" sz="1350" dirty="0"/>
              <a:t>Cart                      	                   964.87 </a:t>
            </a:r>
            <a:r>
              <a:rPr lang="en-US" sz="1350" dirty="0" smtClean="0"/>
              <a:t>Extra Extruder </a:t>
            </a:r>
            <a:r>
              <a:rPr lang="en-US" sz="1350" dirty="0"/>
              <a:t>(Print Head)    	 </a:t>
            </a:r>
            <a:r>
              <a:rPr lang="en-US" sz="1350" dirty="0" smtClean="0"/>
              <a:t> </a:t>
            </a:r>
            <a:r>
              <a:rPr lang="en-US" sz="1350" dirty="0"/>
              <a:t>	  172.92</a:t>
            </a:r>
            <a:br>
              <a:rPr lang="en-US" sz="1350" dirty="0"/>
            </a:br>
            <a:r>
              <a:rPr lang="en-US" sz="1350" u="sng" dirty="0"/>
              <a:t>2 Year Protection Plan          	                1,224.40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b="1" dirty="0"/>
              <a:t>Subtotal:		               	               $7964.73 </a:t>
            </a:r>
            <a:br>
              <a:rPr lang="en-US" sz="1350" b="1" dirty="0"/>
            </a:br>
            <a:r>
              <a:rPr lang="en-US" sz="1350" b="1" dirty="0"/>
              <a:t/>
            </a:r>
            <a:br>
              <a:rPr lang="en-US" sz="1350" b="1" dirty="0"/>
            </a:br>
            <a:r>
              <a:rPr lang="en-US" sz="1350" b="1" dirty="0"/>
              <a:t>2 </a:t>
            </a:r>
            <a:r>
              <a:rPr lang="en-US" sz="1350" dirty="0"/>
              <a:t>Repurposed Computers		     $0.00</a:t>
            </a:r>
          </a:p>
          <a:p>
            <a:pPr algn="r"/>
            <a:r>
              <a:rPr lang="en-US" sz="1350" dirty="0" smtClean="0"/>
              <a:t> Next </a:t>
            </a:r>
            <a:r>
              <a:rPr lang="en-US" sz="1350" dirty="0"/>
              <a:t>Engine 3D Scanner         	2,795.00</a:t>
            </a:r>
            <a:br>
              <a:rPr lang="en-US" sz="1350" dirty="0"/>
            </a:br>
            <a:r>
              <a:rPr lang="en-US" sz="1350" dirty="0"/>
              <a:t>3D Scanner 3 Year Extended Warranty      </a:t>
            </a:r>
            <a:r>
              <a:rPr lang="en-US" sz="1350" dirty="0" smtClean="0"/>
              <a:t>295.00</a:t>
            </a:r>
            <a:br>
              <a:rPr lang="en-US" sz="1350" dirty="0" smtClean="0"/>
            </a:br>
            <a:r>
              <a:rPr lang="en-US" sz="1350" dirty="0" smtClean="0">
                <a:hlinkClick r:id="rId4"/>
              </a:rPr>
              <a:t>Next </a:t>
            </a:r>
            <a:r>
              <a:rPr lang="en-US" sz="1350" dirty="0">
                <a:hlinkClick r:id="rId4"/>
              </a:rPr>
              <a:t>Engine </a:t>
            </a:r>
            <a:r>
              <a:rPr lang="en-US" sz="1350" dirty="0" err="1">
                <a:hlinkClick r:id="rId4"/>
              </a:rPr>
              <a:t>MultiDrive</a:t>
            </a:r>
            <a:r>
              <a:rPr lang="en-US" sz="1350" dirty="0">
                <a:hlinkClick r:id="rId4"/>
              </a:rPr>
              <a:t> </a:t>
            </a:r>
            <a:r>
              <a:rPr lang="en-US" sz="1350" dirty="0"/>
              <a:t>	                     895.00</a:t>
            </a:r>
            <a:br>
              <a:rPr lang="en-US" sz="1350" dirty="0"/>
            </a:br>
            <a:r>
              <a:rPr lang="en-US" sz="1350" dirty="0"/>
              <a:t>HD Pro Scanner Software		    </a:t>
            </a:r>
            <a:r>
              <a:rPr lang="en-US" sz="1350" dirty="0" smtClean="0"/>
              <a:t>995.00</a:t>
            </a:r>
            <a:br>
              <a:rPr lang="en-US" sz="1350" dirty="0" smtClean="0"/>
            </a:br>
            <a:r>
              <a:rPr lang="en-US" sz="1350" dirty="0" smtClean="0"/>
              <a:t>20 </a:t>
            </a:r>
            <a:r>
              <a:rPr lang="en-US" sz="1350" dirty="0"/>
              <a:t>Spools of Filament	                      267.12</a:t>
            </a:r>
          </a:p>
          <a:p>
            <a:pPr algn="r"/>
            <a:r>
              <a:rPr lang="en-US" sz="1350" dirty="0" smtClean="0"/>
              <a:t> </a:t>
            </a:r>
            <a:r>
              <a:rPr lang="en-US" sz="1350" dirty="0" err="1" smtClean="0"/>
              <a:t>Sketchup</a:t>
            </a:r>
            <a:r>
              <a:rPr lang="en-US" sz="1350" dirty="0" smtClean="0"/>
              <a:t> </a:t>
            </a:r>
            <a:r>
              <a:rPr lang="en-US" sz="1350" dirty="0"/>
              <a:t>Pro – 2015 (Commercial)	    590.00</a:t>
            </a:r>
          </a:p>
          <a:p>
            <a:pPr algn="r"/>
            <a:r>
              <a:rPr lang="en-US" sz="1350" dirty="0" smtClean="0"/>
              <a:t> 1 </a:t>
            </a:r>
            <a:r>
              <a:rPr lang="en-US" sz="1350" dirty="0"/>
              <a:t>Rhino 3D License	 </a:t>
            </a:r>
            <a:r>
              <a:rPr lang="en-US" sz="1350" dirty="0" smtClean="0"/>
              <a:t>  </a:t>
            </a:r>
            <a:r>
              <a:rPr lang="en-US" sz="1350" dirty="0"/>
              <a:t>	    799.00</a:t>
            </a:r>
            <a:br>
              <a:rPr lang="en-US" sz="1350" dirty="0"/>
            </a:br>
            <a:r>
              <a:rPr lang="en-US" sz="1350" u="sng" dirty="0"/>
              <a:t>LC 1200 Line Conditioner		    125.00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b="1" dirty="0"/>
              <a:t>Subtotal:			                 $6771.12</a:t>
            </a:r>
          </a:p>
          <a:p>
            <a:r>
              <a:rPr lang="en-US" sz="1350" dirty="0"/>
              <a:t>	</a:t>
            </a:r>
          </a:p>
          <a:p>
            <a:r>
              <a:rPr lang="en-US" sz="1500" b="1" dirty="0" smtClean="0"/>
              <a:t>          		Grand </a:t>
            </a:r>
            <a:r>
              <a:rPr lang="en-US" sz="1500" b="1" dirty="0"/>
              <a:t>Total (Est</a:t>
            </a:r>
            <a:r>
              <a:rPr lang="en-US" sz="1500" b="1" dirty="0" smtClean="0"/>
              <a:t>):     </a:t>
            </a:r>
            <a:r>
              <a:rPr lang="en-US" sz="1500" b="1" dirty="0"/>
              <a:t>$14,725.85</a:t>
            </a:r>
            <a:r>
              <a:rPr lang="en-US" b="1" dirty="0"/>
              <a:t>	</a:t>
            </a:r>
            <a:r>
              <a:rPr lang="en-US" sz="1350" dirty="0"/>
              <a:t>			</a:t>
            </a:r>
            <a:br>
              <a:rPr lang="en-US" sz="1350" dirty="0"/>
            </a:br>
            <a:r>
              <a:rPr lang="en-US" sz="1350" b="1" dirty="0"/>
              <a:t/>
            </a:r>
            <a:br>
              <a:rPr lang="en-US" sz="1350" b="1" dirty="0"/>
            </a:br>
            <a:r>
              <a:rPr lang="en-US" sz="1350" b="1" dirty="0"/>
              <a:t>	</a:t>
            </a:r>
            <a:r>
              <a:rPr lang="en-US" sz="1350" dirty="0"/>
              <a:t/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1762" y="192042"/>
            <a:ext cx="7886700" cy="99417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Subgroup Recommendation for 3D Printer Set-up</a:t>
            </a:r>
            <a:br>
              <a:rPr lang="en-US" sz="2800" b="1" dirty="0" smtClean="0"/>
            </a:br>
            <a:r>
              <a:rPr lang="en-US" sz="1400" b="1" dirty="0" smtClean="0"/>
              <a:t>May 2015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408" y="1178664"/>
            <a:ext cx="1243301" cy="11959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79" y="2571750"/>
            <a:ext cx="1833956" cy="22799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05" y="1034693"/>
            <a:ext cx="2945079" cy="14201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2768635"/>
            <a:ext cx="1527302" cy="19947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7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9525"/>
            <a:ext cx="9130473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90050" y="53697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/>
              <a:t>Agile </a:t>
            </a:r>
            <a:r>
              <a:rPr lang="en-US" sz="8000" b="1" dirty="0"/>
              <a:t>Development Cycles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sz="3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67" y="1368027"/>
            <a:ext cx="3956208" cy="297179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3524" y="1278733"/>
            <a:ext cx="5715000" cy="3581400"/>
          </a:xfrm>
          <a:prstGeom prst="rect">
            <a:avLst/>
          </a:prstGeom>
        </p:spPr>
        <p:txBody>
          <a:bodyPr vert="horz" lIns="121920" tIns="60960" rIns="121920" bIns="6096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Purchase &amp; Set-up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Printer/Equipment/Supplies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June-August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 (3 Months)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Staff Training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New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3D Printing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Sept. – Dec.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 (4 months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 &amp; Marketing 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- May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 months)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2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Initial Lab Set-up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36464"/>
            <a:ext cx="2362200" cy="1771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92" y="1133106"/>
            <a:ext cx="2477608" cy="185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27" y="3093676"/>
            <a:ext cx="2307701" cy="1730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86151"/>
            <a:ext cx="2209800" cy="16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5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Alkek</a:t>
            </a:r>
            <a:r>
              <a:rPr lang="en-US" dirty="0" smtClean="0"/>
              <a:t> 3D Printing Service Page/FAQ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73143"/>
            <a:ext cx="3429000" cy="3882980"/>
          </a:xfrm>
        </p:spPr>
      </p:pic>
      <p:sp>
        <p:nvSpPr>
          <p:cNvPr id="5" name="TextBox 4"/>
          <p:cNvSpPr txBox="1"/>
          <p:nvPr/>
        </p:nvSpPr>
        <p:spPr>
          <a:xfrm>
            <a:off x="3545300" y="4821644"/>
            <a:ext cx="2102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http://tinyurl.com/zx6sqon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399371" y="4532957"/>
            <a:ext cx="2737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tinyurl.com/zx6sqon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3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Printing Remote Service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95350"/>
            <a:ext cx="3638549" cy="3913930"/>
          </a:xfrm>
        </p:spPr>
      </p:pic>
      <p:sp>
        <p:nvSpPr>
          <p:cNvPr id="5" name="TextBox 4"/>
          <p:cNvSpPr txBox="1"/>
          <p:nvPr/>
        </p:nvSpPr>
        <p:spPr>
          <a:xfrm>
            <a:off x="228600" y="4555364"/>
            <a:ext cx="21657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hlinkClick r:id="rId4"/>
              </a:rPr>
              <a:t>http://</a:t>
            </a:r>
            <a:r>
              <a:rPr lang="en-US" sz="1350" b="1" dirty="0" smtClean="0">
                <a:hlinkClick r:id="rId4"/>
              </a:rPr>
              <a:t>tinyurl.com/gwk3cjn</a:t>
            </a:r>
            <a:endParaRPr lang="en-US" sz="1350" b="1" dirty="0" smtClean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3844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600" cy="51454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04" y="499572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US" sz="3300" b="1" dirty="0"/>
              <a:t>October 2014 Prototype 3D Printing Lab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for </a:t>
            </a:r>
            <a:r>
              <a:rPr lang="en-US" sz="2000" dirty="0"/>
              <a:t>Texas State University </a:t>
            </a:r>
            <a:r>
              <a:rPr lang="en-US" sz="2000" dirty="0" smtClean="0"/>
              <a:t>Library Learning </a:t>
            </a:r>
            <a:r>
              <a:rPr lang="en-US" sz="2000" dirty="0"/>
              <a:t>Commons Proposed</a:t>
            </a:r>
          </a:p>
        </p:txBody>
      </p:sp>
      <p:sp>
        <p:nvSpPr>
          <p:cNvPr id="4" name="Content Placeholder 4"/>
          <p:cNvSpPr>
            <a:spLocks noGrp="1"/>
          </p:cNvSpPr>
          <p:nvPr/>
        </p:nvSpPr>
        <p:spPr bwMode="auto">
          <a:xfrm>
            <a:off x="1485900" y="1271217"/>
            <a:ext cx="61722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  <a:defRPr/>
            </a:pPr>
            <a:endParaRPr lang="en-US" sz="2100" dirty="0">
              <a:solidFill>
                <a:sysClr val="windowText" lastClr="000000"/>
              </a:solidFill>
              <a:latin typeface="Calibri"/>
            </a:endParaRPr>
          </a:p>
          <a:p>
            <a:pPr marL="257175" indent="-257175" defTabSz="685800">
              <a:defRPr/>
            </a:pPr>
            <a:endParaRPr lang="en-US" sz="21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6" name="Picture 5" descr="http://www.txstate.edu/imagehandler/scaler/www.fss.txstate.edu/planning/fac_pln/construction/alkek/contentParagraph/0/subPar/0/image/alkek1.JPG?mode=fit&amp;width=900&amp;height=550&amp;nogrow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07" y="1793001"/>
            <a:ext cx="3102962" cy="23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69" y="1550708"/>
            <a:ext cx="2060972" cy="16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69" y="3224464"/>
            <a:ext cx="1404216" cy="140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3D Printer Service Set-up Example</a:t>
            </a:r>
            <a:endParaRPr lang="en-US" dirty="0"/>
          </a:p>
        </p:txBody>
      </p:sp>
      <p:pic>
        <p:nvPicPr>
          <p:cNvPr id="24" name="Picture 2" descr="C:\Users\R_U15\Desktop\PolicyServices3DPrinter\3D printing scenarios (2) 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12433"/>
            <a:ext cx="2462149" cy="37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R_U15\Desktop\PolicyServices3DPrinter\3D printing scenarios (2) 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32" y="1008880"/>
            <a:ext cx="2537034" cy="38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2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3D Printer Service Policy Example</a:t>
            </a:r>
            <a:endParaRPr lang="en-US" dirty="0"/>
          </a:p>
        </p:txBody>
      </p:sp>
      <p:pic>
        <p:nvPicPr>
          <p:cNvPr id="6" name="Picture 2" descr="C:\Users\R_U15\Desktop\PolicyServices3DPrinter\3D printing scenarios (2) 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71550"/>
            <a:ext cx="2550831" cy="38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_U15\Desktop\PolicyServices3DPrinter\3D printing scenarios (2) 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87" y="902494"/>
            <a:ext cx="2397362" cy="39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0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985"/>
            <a:ext cx="9132600" cy="5145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650" y="171450"/>
            <a:ext cx="5829300" cy="1102519"/>
          </a:xfrm>
        </p:spPr>
        <p:txBody>
          <a:bodyPr/>
          <a:lstStyle/>
          <a:p>
            <a:r>
              <a:rPr lang="en-US" dirty="0" smtClean="0"/>
              <a:t>3D Model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68774"/>
            <a:ext cx="2571750" cy="3200400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Rhino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</a:rPr>
              <a:t>Sketchup</a:t>
            </a:r>
            <a:r>
              <a:rPr lang="en-US" sz="2800" b="1" dirty="0" smtClean="0">
                <a:solidFill>
                  <a:schemeClr val="tx1"/>
                </a:solidFill>
              </a:rPr>
              <a:t> 3d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1950" dirty="0">
                <a:solidFill>
                  <a:schemeClr val="tx1"/>
                </a:solidFill>
              </a:rPr>
              <a:t>(Free &amp; Conversion)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Autodesk123D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1425" dirty="0">
                <a:solidFill>
                  <a:schemeClr val="tx1"/>
                </a:solidFill>
              </a:rPr>
              <a:t>(Free 3D Toolset/</a:t>
            </a:r>
            <a:br>
              <a:rPr lang="en-US" sz="1425" dirty="0">
                <a:solidFill>
                  <a:schemeClr val="tx1"/>
                </a:solidFill>
              </a:rPr>
            </a:br>
            <a:r>
              <a:rPr lang="en-US" sz="1425" dirty="0">
                <a:solidFill>
                  <a:schemeClr val="tx1"/>
                </a:solidFill>
              </a:rPr>
              <a:t>Scanning Software)</a:t>
            </a:r>
            <a:br>
              <a:rPr lang="en-US" sz="1425" dirty="0">
                <a:solidFill>
                  <a:schemeClr val="tx1"/>
                </a:solidFill>
              </a:rPr>
            </a:br>
            <a:endParaRPr lang="en-US" sz="1425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Other Services</a:t>
            </a:r>
            <a:br>
              <a:rPr lang="en-US" sz="2600" b="1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Shapeways.com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68774"/>
            <a:ext cx="5354520" cy="25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/>
              <a:t>Room Space/Product Dimensions</a:t>
            </a:r>
            <a:br>
              <a:rPr lang="en-US" sz="3600" b="1" dirty="0"/>
            </a:br>
            <a:r>
              <a:rPr lang="en-US" sz="3600" b="1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028"/>
            <a:ext cx="5105400" cy="3394472"/>
          </a:xfrm>
        </p:spPr>
        <p:txBody>
          <a:bodyPr/>
          <a:lstStyle/>
          <a:p>
            <a:r>
              <a:rPr lang="en-US" sz="2000" dirty="0" smtClean="0"/>
              <a:t>Printer Dimensions:49.3 </a:t>
            </a:r>
            <a:r>
              <a:rPr lang="en-US" sz="2000" dirty="0"/>
              <a:t>L x 56.5 W x 86.1 H </a:t>
            </a:r>
            <a:br>
              <a:rPr lang="en-US" sz="2000" dirty="0"/>
            </a:br>
            <a:r>
              <a:rPr lang="en-US" sz="2000" dirty="0"/>
              <a:t>[19.4 W x 22.2 D x 33.9 H IN] </a:t>
            </a:r>
            <a:endParaRPr lang="en-US" sz="2000" dirty="0" smtClean="0"/>
          </a:p>
          <a:p>
            <a:r>
              <a:rPr lang="en-US" sz="2000" dirty="0"/>
              <a:t>2</a:t>
            </a:r>
            <a:r>
              <a:rPr lang="en-US" sz="2000" dirty="0" smtClean="0"/>
              <a:t> Tables – 6 </a:t>
            </a:r>
            <a:r>
              <a:rPr lang="en-US" sz="2000" dirty="0" err="1" smtClean="0"/>
              <a:t>ft</a:t>
            </a:r>
            <a:r>
              <a:rPr lang="en-US" sz="2000" dirty="0" smtClean="0"/>
              <a:t> x 3 ft. Computer Tables</a:t>
            </a:r>
          </a:p>
          <a:p>
            <a:r>
              <a:rPr lang="en-US" sz="2000" dirty="0" smtClean="0"/>
              <a:t>2 Small Tables – 4ft x 3ft. Separate Scanning Table</a:t>
            </a:r>
          </a:p>
          <a:p>
            <a:r>
              <a:rPr lang="en-US" sz="2000" dirty="0" smtClean="0"/>
              <a:t>Extra Computers</a:t>
            </a:r>
          </a:p>
          <a:p>
            <a:r>
              <a:rPr lang="en-US" sz="2000" dirty="0" smtClean="0"/>
              <a:t>Ventilation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293" y="1749028"/>
            <a:ext cx="3124200" cy="23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8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Ventilation </a:t>
            </a:r>
            <a:br>
              <a:rPr lang="en-US" dirty="0" smtClean="0"/>
            </a:br>
            <a:r>
              <a:rPr lang="en-US" sz="3600" dirty="0" smtClean="0"/>
              <a:t>ABS vs. PLA Filament</a:t>
            </a:r>
            <a:endParaRPr lang="en-US" sz="3600" dirty="0"/>
          </a:p>
        </p:txBody>
      </p:sp>
      <p:pic>
        <p:nvPicPr>
          <p:cNvPr id="1028" name="Picture 4" descr="https://img-new.cgtrader.com/items/10724/large_ventilation_system_3d_model_87d45774-949a-425a-a158-b02b99019f7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7945"/>
            <a:ext cx="3657600" cy="27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1531113"/>
            <a:ext cx="3829786" cy="26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800351"/>
            <a:ext cx="7651336" cy="31658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ABS – Acrylonitrile Butadiene Styrene, </a:t>
            </a:r>
            <a:br>
              <a:rPr lang="en-US" sz="2400" dirty="0" smtClean="0"/>
            </a:br>
            <a:r>
              <a:rPr lang="en-US" sz="2400" dirty="0" smtClean="0"/>
              <a:t>Hot Plastic (Oil/Petroleum Based)</a:t>
            </a:r>
          </a:p>
          <a:p>
            <a:r>
              <a:rPr lang="en-US" sz="2400" dirty="0" smtClean="0"/>
              <a:t>PLA,  Poly Lactic Acid</a:t>
            </a:r>
            <a:br>
              <a:rPr lang="en-US" sz="2400" dirty="0" smtClean="0"/>
            </a:br>
            <a:r>
              <a:rPr lang="en-US" sz="2400" dirty="0" smtClean="0"/>
              <a:t>Biodegradable, </a:t>
            </a:r>
            <a:r>
              <a:rPr lang="en-US" sz="2400" b="1" dirty="0" smtClean="0"/>
              <a:t>Plant-Based</a:t>
            </a:r>
            <a:r>
              <a:rPr lang="en-US" sz="2400" dirty="0" smtClean="0"/>
              <a:t>, corn, potato, sugar-beet derived, eco-friendly, Sugar smell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6" name="Picture 2" descr="http://www.3dprinterprices.net/wp-content/uploads/2013/03/abs_vs_p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25466"/>
            <a:ext cx="3657600" cy="1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2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 vs ABS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790950"/>
            <a:ext cx="6172200" cy="2000250"/>
          </a:xfrm>
        </p:spPr>
        <p:txBody>
          <a:bodyPr>
            <a:normAutofit/>
          </a:bodyPr>
          <a:lstStyle/>
          <a:p>
            <a:r>
              <a:rPr lang="en-US" sz="1800" dirty="0"/>
              <a:t>PLA is Safer than ABS but ventilation is still recommended</a:t>
            </a:r>
          </a:p>
          <a:p>
            <a:r>
              <a:rPr lang="en-US" sz="1600" dirty="0"/>
              <a:t>Good Study on </a:t>
            </a:r>
            <a:r>
              <a:rPr lang="en-US" sz="1600" dirty="0" smtClean="0"/>
              <a:t>“Ultrafine </a:t>
            </a:r>
            <a:r>
              <a:rPr lang="en-US" sz="1600" dirty="0"/>
              <a:t>Particles and Potential Risks of </a:t>
            </a:r>
            <a:r>
              <a:rPr lang="en-US" sz="1600" dirty="0" smtClean="0"/>
              <a:t>3D Printing </a:t>
            </a:r>
            <a:r>
              <a:rPr lang="en-US" sz="1600" dirty="0"/>
              <a:t>(</a:t>
            </a:r>
            <a:r>
              <a:rPr lang="en-US" sz="1600" dirty="0" err="1"/>
              <a:t>Molitch-Hou</a:t>
            </a:r>
            <a:r>
              <a:rPr lang="en-US" sz="1600" dirty="0"/>
              <a:t>, 2013, Stephens, </a:t>
            </a:r>
            <a:r>
              <a:rPr lang="en-US" sz="1600" dirty="0" err="1"/>
              <a:t>Azimi</a:t>
            </a:r>
            <a:r>
              <a:rPr lang="en-US" sz="1600" dirty="0"/>
              <a:t> et al, 2013)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1" y="1200150"/>
            <a:ext cx="598905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10000" y="2343150"/>
            <a:ext cx="1905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1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69208"/>
            <a:ext cx="2868139" cy="28944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10" y="1239261"/>
            <a:ext cx="2590800" cy="2432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4427" y="4115724"/>
            <a:ext cx="13700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hlinkClick r:id="rId5"/>
              </a:rPr>
              <a:t>http</a:t>
            </a:r>
            <a:r>
              <a:rPr lang="en-US" sz="1350" dirty="0">
                <a:hlinkClick r:id="rId5"/>
              </a:rPr>
              <a:t>://3d.si.edu</a:t>
            </a:r>
            <a:r>
              <a:rPr lang="en-US" sz="1350" dirty="0" smtClean="0">
                <a:hlinkClick r:id="rId5"/>
              </a:rPr>
              <a:t>/</a:t>
            </a:r>
            <a:endParaRPr lang="en-US" sz="1350" dirty="0" smtClean="0"/>
          </a:p>
          <a:p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5988460" y="3969663"/>
            <a:ext cx="2686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hlinkClick r:id="rId6"/>
              </a:rPr>
              <a:t>https://www.thingiverse.com</a:t>
            </a:r>
            <a:r>
              <a:rPr lang="en-US" sz="1350" dirty="0" smtClean="0">
                <a:hlinkClick r:id="rId6"/>
              </a:rPr>
              <a:t>/</a:t>
            </a:r>
            <a:endParaRPr lang="en-US" sz="1350" dirty="0" smtClean="0"/>
          </a:p>
          <a:p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195841" y="4438889"/>
            <a:ext cx="158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7"/>
              </a:rPr>
              <a:t>Educator video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8460" y="4346461"/>
            <a:ext cx="243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Thingversity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 (Educators)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95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985"/>
            <a:ext cx="9132600" cy="5145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Steps: </a:t>
            </a:r>
            <a:br>
              <a:rPr lang="en-US" dirty="0" smtClean="0"/>
            </a:br>
            <a:r>
              <a:rPr lang="en-US" sz="2700" dirty="0" smtClean="0"/>
              <a:t>Assessment &amp; Evaluation, 3D Printer Lab Expansion</a:t>
            </a:r>
            <a:endParaRPr lang="en-US" sz="2700" dirty="0"/>
          </a:p>
        </p:txBody>
      </p:sp>
      <p:pic>
        <p:nvPicPr>
          <p:cNvPr id="1026" name="Picture 2" descr="C:\Users\R_U15\Desktop\3DPrinterL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1988052"/>
            <a:ext cx="3924300" cy="25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56594" y="4562695"/>
            <a:ext cx="20308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(</a:t>
            </a:r>
            <a:r>
              <a:rPr lang="en-US" sz="1350" dirty="0">
                <a:hlinkClick r:id="rId4"/>
              </a:rPr>
              <a:t>3D Printer Lab Possibility</a:t>
            </a:r>
            <a:r>
              <a:rPr lang="en-US" sz="13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31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3"/>
            <a:ext cx="9132600" cy="5145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589" y="264509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Future Trajectories (Scaling)</a:t>
            </a:r>
            <a:endParaRPr lang="en-US" sz="3200" b="1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1162050" y="1226757"/>
            <a:ext cx="3086100" cy="360044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189250" y="995388"/>
            <a:ext cx="291465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hlinkClick r:id="rId3"/>
              </a:rPr>
              <a:t>Learning Commons </a:t>
            </a:r>
            <a:r>
              <a:rPr lang="en-US" sz="1350" b="1" dirty="0"/>
              <a:t>5</a:t>
            </a:r>
            <a:r>
              <a:rPr lang="en-US" sz="1350" b="1" dirty="0" smtClean="0"/>
              <a:t> </a:t>
            </a:r>
            <a:r>
              <a:rPr lang="en-US" sz="1350" b="1" dirty="0"/>
              <a:t>M + 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>(Multi-Tiered, Many Labs, Visualization, Multimedia, 3D Printing, Makerspace, Traditional etc.</a:t>
            </a:r>
            <a:br>
              <a:rPr lang="en-US" sz="1350" dirty="0"/>
            </a:br>
            <a:r>
              <a:rPr lang="en-US" sz="1350" dirty="0"/>
              <a:t/>
            </a:r>
            <a:br>
              <a:rPr lang="en-US" sz="1350" dirty="0"/>
            </a:br>
            <a:r>
              <a:rPr lang="en-US" sz="1350" b="1" dirty="0"/>
              <a:t>Makerspace </a:t>
            </a:r>
            <a:r>
              <a:rPr lang="en-US" sz="1350" b="1" dirty="0" smtClean="0"/>
              <a:t>1- 3 </a:t>
            </a:r>
            <a:r>
              <a:rPr lang="en-US" sz="1350" b="1" dirty="0"/>
              <a:t>M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>(Physical/Digital Computing Space), CNC </a:t>
            </a:r>
            <a:r>
              <a:rPr lang="en-US" sz="1350" dirty="0" err="1"/>
              <a:t>Lasercutter</a:t>
            </a:r>
            <a:r>
              <a:rPr lang="en-US" sz="1350" dirty="0"/>
              <a:t>, digital embroidery, 3D Printing, Arduino etc.</a:t>
            </a:r>
          </a:p>
          <a:p>
            <a:endParaRPr lang="en-US" sz="1350" dirty="0"/>
          </a:p>
          <a:p>
            <a:r>
              <a:rPr lang="en-US" sz="1350" b="1" dirty="0"/>
              <a:t>3D Printing Lab, 100-500 K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>Multiple and Varying Capability, 3D Printing Space, Scanners, Lab</a:t>
            </a:r>
            <a:br>
              <a:rPr lang="en-US" sz="1350" dirty="0"/>
            </a:br>
            <a:endParaRPr lang="en-US" sz="1350" dirty="0"/>
          </a:p>
          <a:p>
            <a:r>
              <a:rPr lang="en-US" sz="1350" b="1" dirty="0" smtClean="0"/>
              <a:t>3D </a:t>
            </a:r>
            <a:r>
              <a:rPr lang="en-US" sz="1350" b="1" dirty="0"/>
              <a:t>Printer Prototype, 15-40K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en-US" sz="1350" dirty="0"/>
              <a:t>3D Printer, 3D Scanner, Software, HR</a:t>
            </a:r>
          </a:p>
          <a:p>
            <a:r>
              <a:rPr lang="en-US" sz="1350" dirty="0"/>
              <a:t>Infrastructure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705100" y="1205530"/>
            <a:ext cx="0" cy="354330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05100" y="1226757"/>
            <a:ext cx="24003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05100" y="2348530"/>
            <a:ext cx="24003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05100" y="3148630"/>
            <a:ext cx="24003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05100" y="4005880"/>
            <a:ext cx="2400300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16200000">
            <a:off x="1933575" y="2573671"/>
            <a:ext cx="685800" cy="2387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66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985"/>
            <a:ext cx="9132600" cy="5145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53" y="357137"/>
            <a:ext cx="8200893" cy="10215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Larger Rationales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1371600" y="1028700"/>
            <a:ext cx="5943600" cy="3486150"/>
          </a:xfrm>
          <a:prstGeom prst="ellipse">
            <a:avLst/>
          </a:prstGeom>
          <a:solidFill>
            <a:schemeClr val="accent3">
              <a:lumMod val="60000"/>
              <a:lumOff val="40000"/>
              <a:alpha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4114800" y="1617345"/>
            <a:ext cx="3048000" cy="1943100"/>
          </a:xfrm>
          <a:prstGeom prst="ellipse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Sciences</a:t>
            </a:r>
          </a:p>
        </p:txBody>
      </p:sp>
      <p:sp>
        <p:nvSpPr>
          <p:cNvPr id="6" name="Oval 5"/>
          <p:cNvSpPr/>
          <p:nvPr/>
        </p:nvSpPr>
        <p:spPr>
          <a:xfrm>
            <a:off x="1463040" y="1674495"/>
            <a:ext cx="3124200" cy="1885950"/>
          </a:xfrm>
          <a:prstGeom prst="ellipse">
            <a:avLst/>
          </a:prstGeom>
          <a:solidFill>
            <a:schemeClr val="accent6">
              <a:lumMod val="75000"/>
              <a:alpha val="3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Humanities &amp; </a:t>
            </a:r>
            <a:br>
              <a:rPr lang="en-US" sz="1350" dirty="0"/>
            </a:br>
            <a:r>
              <a:rPr lang="en-US" sz="1350" dirty="0"/>
              <a:t>Social Sciences</a:t>
            </a:r>
          </a:p>
        </p:txBody>
      </p:sp>
      <p:sp>
        <p:nvSpPr>
          <p:cNvPr id="7" name="Oval 6"/>
          <p:cNvSpPr/>
          <p:nvPr/>
        </p:nvSpPr>
        <p:spPr>
          <a:xfrm>
            <a:off x="2910840" y="2617470"/>
            <a:ext cx="3124200" cy="1828800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Technologists &amp;</a:t>
            </a:r>
            <a:br>
              <a:rPr lang="en-US" sz="1350" dirty="0"/>
            </a:br>
            <a:r>
              <a:rPr lang="en-US" sz="1350" dirty="0"/>
              <a:t>Engineering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5967" y="1821456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  <a:r>
              <a:rPr lang="en-US" sz="1200" dirty="0"/>
              <a:t>. </a:t>
            </a:r>
            <a:r>
              <a:rPr lang="en-US" sz="1200" b="1" dirty="0"/>
              <a:t>Collaboration</a:t>
            </a:r>
            <a:br>
              <a:rPr lang="en-US" sz="1200" b="1" dirty="0"/>
            </a:br>
            <a:r>
              <a:rPr lang="en-US" sz="1200" b="1" dirty="0"/>
              <a:t>2. Third Space </a:t>
            </a:r>
            <a:br>
              <a:rPr lang="en-US" sz="1200" b="1" dirty="0"/>
            </a:br>
            <a:r>
              <a:rPr lang="en-US" sz="1200" b="1" dirty="0"/>
              <a:t>    for Learning.</a:t>
            </a:r>
          </a:p>
          <a:p>
            <a:r>
              <a:rPr lang="en-US" sz="1200" b="1" dirty="0"/>
              <a:t>3. Cross</a:t>
            </a:r>
            <a:br>
              <a:rPr lang="en-US" sz="1200" b="1" dirty="0"/>
            </a:br>
            <a:r>
              <a:rPr lang="en-US" sz="1200" b="1" dirty="0"/>
              <a:t>    fertilization of </a:t>
            </a:r>
            <a:br>
              <a:rPr lang="en-US" sz="1200" b="1" dirty="0"/>
            </a:br>
            <a:r>
              <a:rPr lang="en-US" sz="1200" b="1" dirty="0"/>
              <a:t>  Projects, People</a:t>
            </a:r>
            <a:br>
              <a:rPr lang="en-US" sz="1200" b="1" dirty="0"/>
            </a:br>
            <a:r>
              <a:rPr lang="en-US" sz="1200" b="1" dirty="0"/>
              <a:t>   and Skillsets.</a:t>
            </a:r>
          </a:p>
          <a:p>
            <a:r>
              <a:rPr lang="en-US" sz="1200" b="1" dirty="0"/>
              <a:t>4. </a:t>
            </a:r>
            <a:r>
              <a:rPr lang="en-US" sz="1200" b="1" dirty="0" err="1"/>
              <a:t>Interdisciplinarity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62" y="3769345"/>
            <a:ext cx="1712205" cy="108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" y="3578266"/>
            <a:ext cx="1912620" cy="127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62414" y="3324350"/>
            <a:ext cx="12994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6"/>
              </a:rPr>
              <a:t>Overview Video</a:t>
            </a:r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226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985"/>
            <a:ext cx="9132600" cy="5145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52750"/>
            <a:ext cx="61722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/>
              <a:t>Discussion and </a:t>
            </a:r>
            <a:r>
              <a:rPr lang="en-US" sz="3000" b="1" dirty="0" smtClean="0"/>
              <a:t>Questions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Contact </a:t>
            </a:r>
            <a:r>
              <a:rPr lang="en-US" sz="2400" b="1" dirty="0" smtClean="0"/>
              <a:t>Info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1300" b="1" dirty="0"/>
              <a:t>Ray Uzwyshyn</a:t>
            </a:r>
            <a:r>
              <a:rPr lang="en-US" sz="1300" b="1" dirty="0" smtClean="0"/>
              <a:t>, Ph.D. MBA MLIS</a:t>
            </a:r>
            <a:r>
              <a:rPr lang="en-US" sz="1300" b="1" dirty="0"/>
              <a:t/>
            </a:r>
            <a:br>
              <a:rPr lang="en-US" sz="1300" b="1" dirty="0"/>
            </a:br>
            <a:r>
              <a:rPr lang="en-US" sz="1300" dirty="0"/>
              <a:t>Director, Digital and Collections Services</a:t>
            </a:r>
            <a:br>
              <a:rPr lang="en-US" sz="1300" dirty="0"/>
            </a:br>
            <a:r>
              <a:rPr lang="en-US" sz="1300" dirty="0"/>
              <a:t>Texas State </a:t>
            </a:r>
            <a:r>
              <a:rPr lang="en-US" sz="1300" dirty="0" smtClean="0"/>
              <a:t>University, </a:t>
            </a:r>
            <a:r>
              <a:rPr lang="en-US" sz="1300" dirty="0">
                <a:hlinkClick r:id="rId3"/>
              </a:rPr>
              <a:t>R_U15@txstate.edu</a:t>
            </a:r>
            <a:r>
              <a:rPr lang="en-US" sz="1300" dirty="0"/>
              <a:t> </a:t>
            </a:r>
            <a:br>
              <a:rPr lang="en-US" sz="1300" dirty="0"/>
            </a:br>
            <a:r>
              <a:rPr lang="en-US" sz="1300" dirty="0">
                <a:hlinkClick r:id="rId4"/>
              </a:rPr>
              <a:t>http://rayuzwyshyn.net</a:t>
            </a:r>
            <a:r>
              <a:rPr lang="en-US" sz="1300" dirty="0"/>
              <a:t> </a:t>
            </a:r>
            <a:br>
              <a:rPr lang="en-US" sz="1300" dirty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814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-985"/>
            <a:ext cx="9132600" cy="5145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51435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   </a:t>
            </a:r>
            <a:r>
              <a:rPr lang="en-US" sz="2800" b="1" dirty="0"/>
              <a:t>Further Resources</a:t>
            </a:r>
            <a:br>
              <a:rPr lang="en-US" sz="2800" b="1" dirty="0"/>
            </a:br>
            <a:r>
              <a:rPr lang="en-US" sz="1000" dirty="0" smtClean="0"/>
              <a:t>(Special </a:t>
            </a:r>
            <a:r>
              <a:rPr lang="en-US" sz="1000" dirty="0"/>
              <a:t>Thanks to Dr. Shaunna Smith, Texas </a:t>
            </a:r>
            <a:r>
              <a:rPr lang="en-US" sz="1000" dirty="0" smtClean="0"/>
              <a:t>State University, </a:t>
            </a:r>
            <a:r>
              <a:rPr lang="en-US" sz="1000" dirty="0"/>
              <a:t>for </a:t>
            </a:r>
            <a:r>
              <a:rPr lang="en-US" sz="1000" dirty="0" smtClean="0"/>
              <a:t>this list)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209550"/>
            <a:ext cx="5689378" cy="5409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/>
            </a:r>
            <a:br>
              <a:rPr lang="en-US" sz="1050" dirty="0"/>
            </a:br>
            <a:r>
              <a:rPr lang="en-US" sz="1050" b="1" dirty="0"/>
              <a:t>Access 3D Models</a:t>
            </a:r>
            <a:endParaRPr lang="en-US" sz="1050" dirty="0"/>
          </a:p>
          <a:p>
            <a:pPr fontAlgn="base"/>
            <a:r>
              <a:rPr lang="en-US" sz="1050" u="sng" dirty="0">
                <a:hlinkClick r:id="rId3"/>
              </a:rPr>
              <a:t>Smithsonian X 3D</a:t>
            </a:r>
            <a:r>
              <a:rPr lang="en-US" sz="1050" dirty="0"/>
              <a:t> (3D scans of historical artifacts)</a:t>
            </a:r>
          </a:p>
          <a:p>
            <a:pPr fontAlgn="base"/>
            <a:r>
              <a:rPr lang="en-US" sz="1050" u="sng" dirty="0" err="1">
                <a:hlinkClick r:id="rId4"/>
              </a:rPr>
              <a:t>Morphosource</a:t>
            </a:r>
            <a:r>
              <a:rPr lang="en-US" sz="1050" dirty="0"/>
              <a:t> (3D scans of skeletal remains)</a:t>
            </a:r>
          </a:p>
          <a:p>
            <a:pPr fontAlgn="base"/>
            <a:r>
              <a:rPr lang="en-US" sz="1050" u="sng" dirty="0" err="1">
                <a:hlinkClick r:id="rId5"/>
              </a:rPr>
              <a:t>Digimorph</a:t>
            </a:r>
            <a:r>
              <a:rPr lang="en-US" sz="1050" dirty="0"/>
              <a:t> (3D scans of skeletal remains)</a:t>
            </a:r>
          </a:p>
          <a:p>
            <a:pPr fontAlgn="base"/>
            <a:r>
              <a:rPr lang="en-US" sz="1050" u="sng" dirty="0">
                <a:hlinkClick r:id="rId6"/>
              </a:rPr>
              <a:t>NASA 3D Models</a:t>
            </a:r>
            <a:r>
              <a:rPr lang="en-US" sz="1050" dirty="0"/>
              <a:t> (3D scans of topography and aerospace equipment)</a:t>
            </a:r>
          </a:p>
          <a:p>
            <a:pPr fontAlgn="base"/>
            <a:r>
              <a:rPr lang="en-US" sz="1050" u="sng" dirty="0" err="1">
                <a:hlinkClick r:id="rId7"/>
              </a:rPr>
              <a:t>Thingiverse</a:t>
            </a:r>
            <a:r>
              <a:rPr lang="en-US" sz="1050" dirty="0"/>
              <a:t> (downloadable 3D model files and open community sharing)</a:t>
            </a:r>
          </a:p>
          <a:p>
            <a:pPr fontAlgn="base"/>
            <a:r>
              <a:rPr lang="en-US" sz="1050" dirty="0"/>
              <a:t>Learn more about ways to connect existing 3D models to teaching and learning </a:t>
            </a:r>
            <a:r>
              <a:rPr lang="en-US" sz="1050" u="sng" dirty="0">
                <a:hlinkClick r:id="rId8"/>
              </a:rPr>
              <a:t>here</a:t>
            </a:r>
            <a:r>
              <a:rPr lang="en-US" sz="1050" dirty="0"/>
              <a:t>.</a:t>
            </a:r>
          </a:p>
          <a:p>
            <a:r>
              <a:rPr lang="en-US" sz="1050" dirty="0"/>
              <a:t/>
            </a:r>
            <a:br>
              <a:rPr lang="en-US" sz="1050" dirty="0"/>
            </a:br>
            <a:r>
              <a:rPr lang="en-US" sz="1050" b="1" dirty="0"/>
              <a:t>Create Your Own 3D Models</a:t>
            </a:r>
            <a:endParaRPr lang="en-US" sz="1050" dirty="0"/>
          </a:p>
          <a:p>
            <a:pPr fontAlgn="base"/>
            <a:r>
              <a:rPr lang="en-US" sz="1050" u="sng" dirty="0">
                <a:hlinkClick r:id="rId9"/>
              </a:rPr>
              <a:t>Autodesk 123d Website</a:t>
            </a:r>
            <a:r>
              <a:rPr lang="en-US" sz="1050" dirty="0"/>
              <a:t> (free, must set up account)</a:t>
            </a:r>
          </a:p>
          <a:p>
            <a:pPr fontAlgn="base"/>
            <a:r>
              <a:rPr lang="en-US" sz="1050" u="sng" dirty="0" err="1">
                <a:hlinkClick r:id="rId10"/>
              </a:rPr>
              <a:t>TinkerCAD</a:t>
            </a:r>
            <a:r>
              <a:rPr lang="en-US" sz="1050" u="sng" dirty="0">
                <a:hlinkClick r:id="rId10"/>
              </a:rPr>
              <a:t> App</a:t>
            </a:r>
            <a:r>
              <a:rPr lang="en-US" sz="1050" dirty="0"/>
              <a:t> (free, web-based app to create 3D models)</a:t>
            </a:r>
          </a:p>
          <a:p>
            <a:pPr lvl="1" fontAlgn="base"/>
            <a:r>
              <a:rPr lang="en-US" sz="1050" u="sng" dirty="0" err="1">
                <a:hlinkClick r:id="rId11"/>
              </a:rPr>
              <a:t>Tinkercad</a:t>
            </a:r>
            <a:r>
              <a:rPr lang="en-US" sz="1050" u="sng" dirty="0">
                <a:hlinkClick r:id="rId11"/>
              </a:rPr>
              <a:t> “quest” lessons and video tutorials</a:t>
            </a:r>
            <a:endParaRPr lang="en-US" sz="1050" dirty="0"/>
          </a:p>
          <a:p>
            <a:pPr lvl="1" fontAlgn="base"/>
            <a:r>
              <a:rPr lang="en-US" sz="1050" u="sng" dirty="0">
                <a:hlinkClick r:id="rId12"/>
              </a:rPr>
              <a:t>"3D Printing with Autodesk 123D, </a:t>
            </a:r>
            <a:r>
              <a:rPr lang="en-US" sz="1050" u="sng" dirty="0" err="1">
                <a:hlinkClick r:id="rId12"/>
              </a:rPr>
              <a:t>TinkerCAD</a:t>
            </a:r>
            <a:r>
              <a:rPr lang="en-US" sz="1050" u="sng" dirty="0">
                <a:hlinkClick r:id="rId12"/>
              </a:rPr>
              <a:t>, and </a:t>
            </a:r>
            <a:r>
              <a:rPr lang="en-US" sz="1050" u="sng" dirty="0" err="1">
                <a:hlinkClick r:id="rId12"/>
              </a:rPr>
              <a:t>Makerbot</a:t>
            </a:r>
            <a:r>
              <a:rPr lang="en-US" sz="1050" u="sng" dirty="0">
                <a:hlinkClick r:id="rId12"/>
              </a:rPr>
              <a:t>" by Lydia Sloan Cline"</a:t>
            </a:r>
            <a:endParaRPr lang="en-US" sz="1050" dirty="0"/>
          </a:p>
          <a:p>
            <a:pPr lvl="1" fontAlgn="base"/>
            <a:r>
              <a:rPr lang="en-US" sz="1050" u="sng" dirty="0">
                <a:hlinkClick r:id="rId13"/>
              </a:rPr>
              <a:t>“3D Modeling/Printing with </a:t>
            </a:r>
            <a:r>
              <a:rPr lang="en-US" sz="1050" u="sng" dirty="0" err="1">
                <a:hlinkClick r:id="rId13"/>
              </a:rPr>
              <a:t>Tinkercad</a:t>
            </a:r>
            <a:r>
              <a:rPr lang="en-US" sz="1050" u="sng" dirty="0">
                <a:hlinkClick r:id="rId13"/>
              </a:rPr>
              <a:t>: Create/Print3D Models. James Floyd Kelly”</a:t>
            </a:r>
            <a:endParaRPr lang="en-US" sz="1050" dirty="0"/>
          </a:p>
          <a:p>
            <a:pPr fontAlgn="base"/>
            <a:r>
              <a:rPr lang="en-US" sz="1050" u="sng" dirty="0">
                <a:hlinkClick r:id="rId14"/>
              </a:rPr>
              <a:t>Autodesk 123d Design</a:t>
            </a:r>
            <a:r>
              <a:rPr lang="en-US" sz="1050" dirty="0"/>
              <a:t> (free, downloadable software to create 3D models)</a:t>
            </a:r>
          </a:p>
          <a:p>
            <a:pPr fontAlgn="base"/>
            <a:r>
              <a:rPr lang="en-US" sz="1050" u="sng" dirty="0">
                <a:hlinkClick r:id="rId15"/>
              </a:rPr>
              <a:t>Autodesk 123d Make</a:t>
            </a:r>
            <a:r>
              <a:rPr lang="en-US" sz="1050" dirty="0"/>
              <a:t> (free, slice 3D models into 2D puzzle pieces)</a:t>
            </a:r>
          </a:p>
          <a:p>
            <a:pPr fontAlgn="base"/>
            <a:r>
              <a:rPr lang="en-US" sz="1050" u="sng" dirty="0">
                <a:hlinkClick r:id="rId16"/>
              </a:rPr>
              <a:t>Autodesk 123d </a:t>
            </a:r>
            <a:r>
              <a:rPr lang="en-US" sz="1050" u="sng" dirty="0" err="1" smtClean="0">
                <a:hlinkClick r:id="rId16"/>
              </a:rPr>
              <a:t>Sculptplus</a:t>
            </a:r>
            <a:r>
              <a:rPr lang="en-US" sz="1050" dirty="0" smtClean="0">
                <a:hlinkClick r:id="rId16"/>
              </a:rPr>
              <a:t> </a:t>
            </a:r>
            <a:r>
              <a:rPr lang="en-US" sz="1050" dirty="0"/>
              <a:t>(free, manipulate digital clay on an iPad)</a:t>
            </a:r>
          </a:p>
          <a:p>
            <a:pPr fontAlgn="base"/>
            <a:r>
              <a:rPr lang="en-US" sz="1050" u="sng" dirty="0">
                <a:hlinkClick r:id="rId17"/>
              </a:rPr>
              <a:t>Autodesk 123d Catch</a:t>
            </a:r>
            <a:r>
              <a:rPr lang="en-US" sz="1050" dirty="0"/>
              <a:t> (free, upload photos of objects to create 3D models)</a:t>
            </a:r>
          </a:p>
          <a:p>
            <a:pPr lvl="1" fontAlgn="base"/>
            <a:r>
              <a:rPr lang="en-US" sz="1050" dirty="0"/>
              <a:t>Learn more about scanning your own 3D models </a:t>
            </a:r>
            <a:r>
              <a:rPr lang="en-US" sz="1050" u="sng" dirty="0">
                <a:hlinkClick r:id="rId18"/>
              </a:rPr>
              <a:t>here</a:t>
            </a:r>
            <a:r>
              <a:rPr lang="en-US" sz="1050" dirty="0"/>
              <a:t>.</a:t>
            </a:r>
          </a:p>
          <a:p>
            <a:r>
              <a:rPr lang="en-US" sz="1050" dirty="0"/>
              <a:t/>
            </a:r>
            <a:br>
              <a:rPr lang="en-US" sz="1050" dirty="0"/>
            </a:br>
            <a:r>
              <a:rPr lang="en-US" sz="1050" b="1" dirty="0"/>
              <a:t>Order a 3D Print from an Online Service or go to a Makerspace</a:t>
            </a:r>
            <a:endParaRPr lang="en-US" sz="1050" dirty="0"/>
          </a:p>
          <a:p>
            <a:pPr fontAlgn="base"/>
            <a:r>
              <a:rPr lang="en-US" sz="1050" u="sng" dirty="0" err="1">
                <a:hlinkClick r:id="rId19"/>
              </a:rPr>
              <a:t>Shapeways</a:t>
            </a:r>
            <a:r>
              <a:rPr lang="en-US" sz="1050" dirty="0"/>
              <a:t> (online service, upload file and they mail print to you, lots of materials choices)</a:t>
            </a:r>
          </a:p>
          <a:p>
            <a:pPr fontAlgn="base"/>
            <a:r>
              <a:rPr lang="en-US" sz="1050" u="sng" dirty="0">
                <a:hlinkClick r:id="rId20"/>
              </a:rPr>
              <a:t>3D Hubs</a:t>
            </a:r>
            <a:r>
              <a:rPr lang="en-US" sz="1050" dirty="0"/>
              <a:t> (online network of 3D printers in your community, upload file and pick it up at store</a:t>
            </a:r>
            <a:r>
              <a:rPr lang="en-US" sz="1050" dirty="0" smtClean="0"/>
              <a:t>)</a:t>
            </a:r>
          </a:p>
          <a:p>
            <a:pPr fontAlgn="base"/>
            <a:r>
              <a:rPr lang="en-US" sz="1050" dirty="0"/>
              <a:t/>
            </a:r>
            <a:br>
              <a:rPr lang="en-US" sz="1050" dirty="0"/>
            </a:br>
            <a:r>
              <a:rPr lang="en-US" sz="1100" b="1" dirty="0" smtClean="0"/>
              <a:t>Article</a:t>
            </a:r>
            <a:br>
              <a:rPr lang="en-US" sz="1100" b="1" dirty="0" smtClean="0"/>
            </a:br>
            <a:r>
              <a:rPr lang="en-US" sz="1050" dirty="0" smtClean="0"/>
              <a:t>Uzwyshyn</a:t>
            </a:r>
            <a:r>
              <a:rPr lang="en-US" sz="1050" dirty="0"/>
              <a:t>, R. </a:t>
            </a:r>
            <a:r>
              <a:rPr lang="en-US" sz="1050" dirty="0" smtClean="0"/>
              <a:t>“</a:t>
            </a:r>
            <a:r>
              <a:rPr lang="en-US" sz="1050" dirty="0" smtClean="0">
                <a:hlinkClick r:id="rId21"/>
              </a:rPr>
              <a:t>One Size Does Not Fit All: Pragmatic </a:t>
            </a:r>
            <a:r>
              <a:rPr lang="en-US" sz="1050" dirty="0">
                <a:hlinkClick r:id="rId21"/>
              </a:rPr>
              <a:t>Reflections on 3D Printers for Academic Learning </a:t>
            </a:r>
            <a:r>
              <a:rPr lang="en-US" sz="1050" dirty="0" smtClean="0">
                <a:hlinkClick r:id="rId21"/>
              </a:rPr>
              <a:t/>
            </a:r>
            <a:br>
              <a:rPr lang="en-US" sz="1050" dirty="0" smtClean="0">
                <a:hlinkClick r:id="rId21"/>
              </a:rPr>
            </a:br>
            <a:r>
              <a:rPr lang="en-US" sz="1050" dirty="0" smtClean="0">
                <a:hlinkClick r:id="rId21"/>
              </a:rPr>
              <a:t>Environments</a:t>
            </a:r>
            <a:r>
              <a:rPr lang="en-US" sz="1050" dirty="0"/>
              <a:t>.” </a:t>
            </a:r>
            <a:r>
              <a:rPr lang="en-US" sz="1050" dirty="0" smtClean="0"/>
              <a:t> </a:t>
            </a:r>
            <a:r>
              <a:rPr lang="en-US" sz="1050" i="1" dirty="0" smtClean="0"/>
              <a:t>Computers </a:t>
            </a:r>
            <a:r>
              <a:rPr lang="en-US" sz="1050" i="1" dirty="0"/>
              <a:t>in Libraries</a:t>
            </a:r>
            <a:r>
              <a:rPr lang="en-US" sz="1050" dirty="0"/>
              <a:t>. 35(10). December 2015. </a:t>
            </a:r>
            <a:r>
              <a:rPr lang="en-US" sz="1050" dirty="0" smtClean="0"/>
              <a:t>pp. 4-8.</a:t>
            </a:r>
            <a:endParaRPr lang="en-US" sz="1050" dirty="0"/>
          </a:p>
          <a:p>
            <a:r>
              <a:rPr lang="en-US" sz="1350" dirty="0"/>
              <a:t/>
            </a:r>
            <a:br>
              <a:rPr lang="en-US" sz="1350" dirty="0"/>
            </a:br>
            <a:r>
              <a:rPr lang="en-US" sz="1350" b="1" dirty="0"/>
              <a:t/>
            </a:r>
            <a:br>
              <a:rPr lang="en-US" sz="1350" b="1" dirty="0"/>
            </a:b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692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86259" y="1488418"/>
            <a:ext cx="54864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</a:p>
          <a:p>
            <a:r>
              <a:rPr lang="en-US" sz="2800" b="1" dirty="0" smtClean="0"/>
              <a:t>Environmental Scan </a:t>
            </a:r>
            <a:r>
              <a:rPr lang="en-US" sz="2000" b="1" dirty="0" smtClean="0"/>
              <a:t>(Nov – Jan 2015)</a:t>
            </a:r>
            <a:r>
              <a:rPr lang="en-US" sz="2800" b="1" dirty="0" smtClean="0"/>
              <a:t> </a:t>
            </a:r>
            <a:r>
              <a:rPr lang="en-US" sz="1800" dirty="0" smtClean="0"/>
              <a:t>Environmental Scan on TXU Campus. Current 3D Printer Landscape, Scenarios, Needs Assessment Conducted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355" y="1236303"/>
            <a:ext cx="2914141" cy="2804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4330" y="4143991"/>
            <a:ext cx="217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3D </a:t>
            </a:r>
            <a:r>
              <a:rPr lang="en-US" dirty="0">
                <a:hlinkClick r:id="rId4"/>
              </a:rPr>
              <a:t>Printing Overview</a:t>
            </a:r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66800" y="45220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900" b="1" dirty="0" smtClean="0">
                <a:solidFill>
                  <a:prstClr val="black"/>
                </a:solidFill>
                <a:latin typeface="Calibri Light" panose="020F0302020204030204"/>
              </a:rPr>
              <a:t>Getting Started</a:t>
            </a:r>
          </a:p>
          <a:p>
            <a:r>
              <a:rPr lang="en-US" sz="4000" dirty="0" smtClean="0">
                <a:solidFill>
                  <a:prstClr val="black"/>
                </a:solidFill>
                <a:latin typeface="Calibri Light" panose="020F0302020204030204"/>
              </a:rPr>
              <a:t>Background 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863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57350" y="514356"/>
            <a:ext cx="58293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Environmental Scan </a:t>
            </a:r>
            <a:br>
              <a:rPr lang="en-US" b="1" dirty="0" smtClean="0"/>
            </a:br>
            <a:r>
              <a:rPr lang="en-US" sz="1800" b="1" dirty="0" smtClean="0"/>
              <a:t>Background Scenarios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22061" y="1504949"/>
            <a:ext cx="5143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Six Areas Visited on Campus December 2014 – January 2015, Four with 3D Printers ranging in size from a couple hundred dollars to half million dollar set </a:t>
            </a:r>
            <a:r>
              <a:rPr lang="en-US" sz="1350" dirty="0" smtClean="0"/>
              <a:t>ups, two </a:t>
            </a:r>
            <a:r>
              <a:rPr lang="en-US" sz="1350" dirty="0"/>
              <a:t>others </a:t>
            </a:r>
            <a:r>
              <a:rPr lang="en-US" sz="1350" dirty="0" smtClean="0"/>
              <a:t>areas wishing </a:t>
            </a:r>
            <a:r>
              <a:rPr lang="en-US" sz="1350" dirty="0"/>
              <a:t>to explore this technology further:</a:t>
            </a:r>
            <a:br>
              <a:rPr lang="en-US" sz="1350" dirty="0"/>
            </a:br>
            <a:endParaRPr lang="en-US" sz="1350" dirty="0"/>
          </a:p>
          <a:p>
            <a:pPr marL="257175" indent="-257175">
              <a:buAutoNum type="arabicParenR"/>
            </a:pPr>
            <a:r>
              <a:rPr lang="en-US" sz="1350" b="1" dirty="0"/>
              <a:t>Educational Technology</a:t>
            </a:r>
          </a:p>
          <a:p>
            <a:pPr marL="257175" indent="-257175">
              <a:buAutoNum type="arabicParenR"/>
            </a:pPr>
            <a:r>
              <a:rPr lang="en-US" sz="1350" b="1" dirty="0"/>
              <a:t>Art &amp; Design</a:t>
            </a:r>
          </a:p>
          <a:p>
            <a:pPr marL="257175" indent="-257175">
              <a:buAutoNum type="arabicParenR"/>
            </a:pPr>
            <a:r>
              <a:rPr lang="en-US" sz="1350" b="1" dirty="0"/>
              <a:t>Engineering/Engineering Technology</a:t>
            </a:r>
          </a:p>
          <a:p>
            <a:pPr marL="257175" indent="-257175">
              <a:buAutoNum type="arabicParenR"/>
            </a:pPr>
            <a:r>
              <a:rPr lang="en-US" sz="1350" b="1" dirty="0"/>
              <a:t>Forensic Anthropology</a:t>
            </a:r>
          </a:p>
          <a:p>
            <a:endParaRPr lang="en-US" sz="1350" b="1" dirty="0"/>
          </a:p>
          <a:p>
            <a:pPr marL="257175" indent="-257175">
              <a:buAutoNum type="arabicParenR"/>
            </a:pPr>
            <a:r>
              <a:rPr lang="en-US" sz="1350" b="1" dirty="0"/>
              <a:t>Geography</a:t>
            </a:r>
          </a:p>
          <a:p>
            <a:pPr marL="257175" indent="-257175">
              <a:buAutoNum type="arabicParenR"/>
            </a:pPr>
            <a:r>
              <a:rPr lang="en-US" sz="1350" b="1" dirty="0"/>
              <a:t>STEM Education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65726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4499729"/>
            <a:ext cx="409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Full Report:  </a:t>
            </a:r>
            <a:r>
              <a:rPr lang="en-US" b="1" dirty="0">
                <a:hlinkClick r:id="rId4"/>
              </a:rPr>
              <a:t>http://tinyurl.com/mgkkc6e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538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3D Printer Parameters Generated</a:t>
            </a:r>
          </a:p>
          <a:p>
            <a:r>
              <a:rPr lang="en-US" sz="2700" dirty="0" smtClean="0"/>
              <a:t>(From Environmental Scan)</a:t>
            </a:r>
            <a:endParaRPr lang="en-US" sz="27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516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Parameters</a:t>
            </a:r>
          </a:p>
          <a:p>
            <a:r>
              <a:rPr lang="en-US" sz="2000" dirty="0" smtClean="0"/>
              <a:t>Speed of Printing</a:t>
            </a:r>
          </a:p>
          <a:p>
            <a:r>
              <a:rPr lang="en-US" sz="2000" dirty="0" smtClean="0"/>
              <a:t>Resolution (How finely the printer prints)</a:t>
            </a:r>
          </a:p>
          <a:p>
            <a:r>
              <a:rPr lang="en-US" sz="2000" dirty="0" smtClean="0"/>
              <a:t>Cost (Budgetary implications)</a:t>
            </a:r>
          </a:p>
          <a:p>
            <a:r>
              <a:rPr lang="en-US" sz="2000" dirty="0" smtClean="0"/>
              <a:t>Safety (Biodegradable Filament, APL, Ventilation)</a:t>
            </a:r>
          </a:p>
          <a:p>
            <a:r>
              <a:rPr lang="en-US" sz="2000" dirty="0" smtClean="0"/>
              <a:t>Congruence with other University/Library Setups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885950"/>
            <a:ext cx="2438638" cy="154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Approvals and Subgroups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878" y="1200150"/>
            <a:ext cx="5599922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Approval and Funding</a:t>
            </a:r>
            <a:br>
              <a:rPr lang="en-US" b="1" dirty="0" smtClean="0"/>
            </a:br>
            <a:r>
              <a:rPr lang="en-US" sz="2400" b="1" dirty="0" smtClean="0"/>
              <a:t>(February 2015)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Environmental Scan Presented to VPIT/Learning Commons Committee. Approval given the library/project to move forward with 3D Printer Infrastructure from environmental scan results.</a:t>
            </a:r>
          </a:p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Subgroups </a:t>
            </a:r>
            <a:r>
              <a:rPr lang="en-US" sz="2400" b="1" dirty="0" smtClean="0"/>
              <a:t>(April, 2015)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Two subgroups </a:t>
            </a:r>
            <a:r>
              <a:rPr lang="en-US" sz="2400" dirty="0"/>
              <a:t>f</a:t>
            </a:r>
            <a:r>
              <a:rPr lang="en-US" sz="2400" dirty="0" smtClean="0"/>
              <a:t>ormed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1) 3D Printer Selection Subcommittee</a:t>
            </a:r>
            <a:br>
              <a:rPr lang="en-US" sz="2400" dirty="0" smtClean="0"/>
            </a:br>
            <a:r>
              <a:rPr lang="en-US" sz="2400" dirty="0" smtClean="0"/>
              <a:t>2) 3D Printer Infrastructure Policy Committee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70" y="1188027"/>
            <a:ext cx="1560659" cy="1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3D Printer Subcommittees Charges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00151"/>
            <a:ext cx="6705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3D Printer Selection Subcommittee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600" dirty="0" smtClean="0"/>
              <a:t>Recommend 3D printer, surrounding equipment, possibly 3D scanner, software, filament</a:t>
            </a:r>
          </a:p>
          <a:p>
            <a:endParaRPr lang="en-US" dirty="0" smtClean="0"/>
          </a:p>
          <a:p>
            <a:r>
              <a:rPr lang="en-US" b="1" dirty="0" smtClean="0"/>
              <a:t>3D Printer Policy Infrastructure Subcommittee</a:t>
            </a:r>
            <a:r>
              <a:rPr lang="en-US" dirty="0" smtClean="0"/>
              <a:t>: </a:t>
            </a:r>
            <a:r>
              <a:rPr lang="en-US" sz="2600" dirty="0" smtClean="0"/>
              <a:t>Develop policies, procedures, library space allocation and human resource infrastructure recommendations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769" y="1379457"/>
            <a:ext cx="1310457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4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49"/>
            <a:ext cx="8229600" cy="3089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to add text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  <a:p>
            <a:pPr lvl="3"/>
            <a:r>
              <a:rPr lang="en-US" dirty="0"/>
              <a:t>Click to add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smtClean="0"/>
              <a:t>3D Printer Selection Preliminary Caveats</a:t>
            </a:r>
            <a:endParaRPr lang="en-US" sz="27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Requirements</a:t>
            </a:r>
          </a:p>
          <a:p>
            <a:r>
              <a:rPr lang="en-US" sz="1800" dirty="0" smtClean="0"/>
              <a:t>Budget (15 – 50 K range)</a:t>
            </a:r>
          </a:p>
          <a:p>
            <a:r>
              <a:rPr lang="en-US" sz="1800" dirty="0" smtClean="0"/>
              <a:t>1 3D Printer/1 extra Extruder</a:t>
            </a:r>
          </a:p>
          <a:p>
            <a:r>
              <a:rPr lang="en-US" sz="1800" dirty="0" smtClean="0"/>
              <a:t>1 3D Scanner</a:t>
            </a:r>
          </a:p>
          <a:p>
            <a:r>
              <a:rPr lang="en-US" sz="1800" dirty="0" smtClean="0"/>
              <a:t>Filament/Software</a:t>
            </a:r>
          </a:p>
          <a:p>
            <a:r>
              <a:rPr lang="en-US" sz="1800" dirty="0" smtClean="0"/>
              <a:t>5-10k 3D Printer Desired </a:t>
            </a:r>
            <a:r>
              <a:rPr lang="en-US" sz="1800" b="1" dirty="0" smtClean="0"/>
              <a:t>(Scenario Constituents)</a:t>
            </a:r>
          </a:p>
          <a:p>
            <a:r>
              <a:rPr lang="en-US" sz="1800" dirty="0" smtClean="0"/>
              <a:t>Safety (Biodegradable Plastic, APL, No hood)</a:t>
            </a:r>
          </a:p>
          <a:p>
            <a:r>
              <a:rPr lang="en-US" sz="1800" dirty="0" smtClean="0"/>
              <a:t>Preferred Congruence with other Universities</a:t>
            </a:r>
            <a:endParaRPr lang="en-US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04948"/>
            <a:ext cx="2316151" cy="19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666</Words>
  <Application>Microsoft Office PowerPoint</Application>
  <PresentationFormat>On-screen Show (16:9)</PresentationFormat>
  <Paragraphs>221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Wingdings</vt:lpstr>
      <vt:lpstr>Office Theme</vt:lpstr>
      <vt:lpstr>3D Printer Infrastructures for Academic Institutions From Zero to Hero  </vt:lpstr>
      <vt:lpstr>PowerPoint Presentation</vt:lpstr>
      <vt:lpstr>Larger Rationales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Subgroup Recommendation for 3D Printer Set-up May 2015</vt:lpstr>
      <vt:lpstr>PowerPoint Presentation</vt:lpstr>
      <vt:lpstr>Initial Lab Set-up</vt:lpstr>
      <vt:lpstr>Alkek 3D Printing Service Page/FAQ</vt:lpstr>
      <vt:lpstr>3D Printing Remote Service Form</vt:lpstr>
      <vt:lpstr>PowerPoint Presentation</vt:lpstr>
      <vt:lpstr>PowerPoint Presentation</vt:lpstr>
      <vt:lpstr>3D Model Software</vt:lpstr>
      <vt:lpstr>Room Space/Product Dimensions Considerations</vt:lpstr>
      <vt:lpstr>Ventilation  ABS vs. PLA Filament</vt:lpstr>
      <vt:lpstr>Safety Considerations</vt:lpstr>
      <vt:lpstr>PLA vs ABS Comparisons</vt:lpstr>
      <vt:lpstr>3D Resources</vt:lpstr>
      <vt:lpstr>Next Steps:  Assessment &amp; Evaluation, 3D Printer Lab Expansion</vt:lpstr>
      <vt:lpstr>Future Trajectories (Scaling)</vt:lpstr>
      <vt:lpstr>Discussion and Questions     Contact Info  Ray Uzwyshyn, Ph.D. MBA MLIS Director, Digital and Collections Services Texas State University, R_U15@txstate.edu  http://rayuzwyshyn.net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Burton</dc:creator>
  <cp:lastModifiedBy>Uzwyshyn, Raymond J</cp:lastModifiedBy>
  <cp:revision>55</cp:revision>
  <dcterms:created xsi:type="dcterms:W3CDTF">2016-03-24T16:11:29Z</dcterms:created>
  <dcterms:modified xsi:type="dcterms:W3CDTF">2016-06-27T20:03:53Z</dcterms:modified>
</cp:coreProperties>
</file>