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67" r:id="rId3"/>
    <p:sldId id="261" r:id="rId4"/>
    <p:sldId id="263" r:id="rId5"/>
    <p:sldId id="265" r:id="rId6"/>
    <p:sldId id="260" r:id="rId7"/>
    <p:sldId id="259" r:id="rId8"/>
    <p:sldId id="258" r:id="rId9"/>
    <p:sldId id="266" r:id="rId10"/>
    <p:sldId id="272" r:id="rId11"/>
    <p:sldId id="262" r:id="rId12"/>
    <p:sldId id="271" r:id="rId13"/>
    <p:sldId id="269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8" d="100"/>
          <a:sy n="98" d="100"/>
        </p:scale>
        <p:origin x="1128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455019090577902"/>
          <c:y val="1.8298420244639304E-3"/>
          <c:w val="0.71183177355741312"/>
          <c:h val="0.7510936958351901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Biology</c:v>
                </c:pt>
              </c:strCache>
            </c:strRef>
          </c:tx>
          <c:spPr>
            <a:solidFill>
              <a:srgbClr val="C3D69B"/>
            </a:solidFill>
            <a:ln w="3176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Sheet1!$B$1:$L$1</c:f>
              <c:strCache>
                <c:ptCount val="11"/>
                <c:pt idx="0">
                  <c:v>Biology</c:v>
                </c:pt>
                <c:pt idx="1">
                  <c:v>Economics</c:v>
                </c:pt>
                <c:pt idx="2">
                  <c:v>Political Sci</c:v>
                </c:pt>
                <c:pt idx="3">
                  <c:v>Health Sci</c:v>
                </c:pt>
                <c:pt idx="4">
                  <c:v>Business</c:v>
                </c:pt>
                <c:pt idx="5">
                  <c:v>Education</c:v>
                </c:pt>
                <c:pt idx="6">
                  <c:v>Management</c:v>
                </c:pt>
                <c:pt idx="7">
                  <c:v>Law</c:v>
                </c:pt>
                <c:pt idx="8">
                  <c:v>Psychology</c:v>
                </c:pt>
                <c:pt idx="9">
                  <c:v>Sociology</c:v>
                </c:pt>
                <c:pt idx="10">
                  <c:v>Physics</c:v>
                </c:pt>
              </c:strCache>
            </c:strRef>
          </c:cat>
          <c:val>
            <c:numRef>
              <c:f>Sheet1!$B$2:$L$2</c:f>
              <c:numCache>
                <c:formatCode>General</c:formatCode>
                <c:ptCount val="11"/>
                <c:pt idx="0">
                  <c:v>36</c:v>
                </c:pt>
                <c:pt idx="1">
                  <c:v>49</c:v>
                </c:pt>
                <c:pt idx="2">
                  <c:v>57</c:v>
                </c:pt>
                <c:pt idx="3">
                  <c:v>57</c:v>
                </c:pt>
                <c:pt idx="4">
                  <c:v>76</c:v>
                </c:pt>
                <c:pt idx="5">
                  <c:v>77</c:v>
                </c:pt>
                <c:pt idx="6">
                  <c:v>92</c:v>
                </c:pt>
                <c:pt idx="7">
                  <c:v>108</c:v>
                </c:pt>
                <c:pt idx="8">
                  <c:v>108</c:v>
                </c:pt>
                <c:pt idx="9">
                  <c:v>172</c:v>
                </c:pt>
                <c:pt idx="10">
                  <c:v>250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106-42C1-B0C4-AD071E475B9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axId val="105271296"/>
        <c:axId val="105272832"/>
      </c:barChart>
      <c:catAx>
        <c:axId val="10527129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low"/>
        <c:spPr>
          <a:ln w="3176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600" b="0" i="0" u="none" strike="noStrike" baseline="0">
                <a:solidFill>
                  <a:schemeClr val="tx1"/>
                </a:solidFill>
                <a:latin typeface="+mn-lt"/>
                <a:ea typeface="Geneva"/>
                <a:cs typeface="Geneva"/>
              </a:defRPr>
            </a:pPr>
            <a:endParaRPr lang="en-US"/>
          </a:p>
        </c:txPr>
        <c:crossAx val="105272832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105272832"/>
        <c:scaling>
          <c:orientation val="minMax"/>
          <c:max val="250"/>
        </c:scaling>
        <c:delete val="0"/>
        <c:axPos val="b"/>
        <c:majorGridlines>
          <c:spPr>
            <a:ln w="3176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8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en-US" b="1" dirty="0"/>
                  <a:t>% </a:t>
                </a:r>
                <a:r>
                  <a:rPr lang="en-US" b="1" dirty="0" smtClean="0"/>
                  <a:t>Increase </a:t>
                </a:r>
                <a:r>
                  <a:rPr lang="en-US" b="1" dirty="0"/>
                  <a:t>in </a:t>
                </a:r>
                <a:r>
                  <a:rPr lang="en-US" b="1" dirty="0" smtClean="0"/>
                  <a:t>Citations </a:t>
                </a:r>
                <a:r>
                  <a:rPr lang="en-US" b="1" dirty="0"/>
                  <a:t>with Open Access</a:t>
                </a:r>
              </a:p>
            </c:rich>
          </c:tx>
          <c:layout>
            <c:manualLayout>
              <c:xMode val="edge"/>
              <c:yMode val="edge"/>
              <c:x val="0.30656828452213447"/>
              <c:y val="0.85481599931468222"/>
            </c:manualLayout>
          </c:layout>
          <c:overlay val="0"/>
          <c:spPr>
            <a:noFill/>
            <a:ln w="25405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6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600" b="0" i="0" u="none" strike="noStrike" baseline="0">
                <a:solidFill>
                  <a:schemeClr val="tx1"/>
                </a:solidFill>
                <a:latin typeface="+mn-lt"/>
                <a:ea typeface="Geneva"/>
                <a:cs typeface="Geneva"/>
              </a:defRPr>
            </a:pPr>
            <a:endParaRPr lang="en-US"/>
          </a:p>
        </c:txPr>
        <c:crossAx val="105271296"/>
        <c:crosses val="autoZero"/>
        <c:crossBetween val="between"/>
      </c:valAx>
      <c:spPr>
        <a:noFill/>
        <a:ln w="12702">
          <a:solidFill>
            <a:srgbClr val="000000"/>
          </a:solidFill>
          <a:prstDash val="solid"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0" b="1" i="0" u="none" strike="noStrike" baseline="0">
          <a:solidFill>
            <a:srgbClr val="000000"/>
          </a:solidFill>
          <a:latin typeface="Geneva"/>
          <a:ea typeface="Geneva"/>
          <a:cs typeface="Geneva"/>
        </a:defRPr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4868DF-E362-480F-8500-5E3ACF8497FA}" type="datetimeFigureOut">
              <a:rPr lang="en-US" smtClean="0"/>
              <a:t>9/22/2016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D8307F-204B-4502-896B-77327DB645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5129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A340A-3B91-4FD2-8333-9CD3158A6B22}" type="datetimeFigureOut">
              <a:rPr lang="en-US" smtClean="0"/>
              <a:t>9/22/2016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E5963-E8EF-4491-B06B-11563D3093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4116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A340A-3B91-4FD2-8333-9CD3158A6B22}" type="datetimeFigureOut">
              <a:rPr lang="en-US" smtClean="0"/>
              <a:t>9/22/2016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E5963-E8EF-4491-B06B-11563D3093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1902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A340A-3B91-4FD2-8333-9CD3158A6B22}" type="datetimeFigureOut">
              <a:rPr lang="en-US" smtClean="0"/>
              <a:t>9/22/2016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E5963-E8EF-4491-B06B-11563D3093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7242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A340A-3B91-4FD2-8333-9CD3158A6B22}" type="datetimeFigureOut">
              <a:rPr lang="en-US" smtClean="0"/>
              <a:t>9/22/2016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E5963-E8EF-4491-B06B-11563D3093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6944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A340A-3B91-4FD2-8333-9CD3158A6B22}" type="datetimeFigureOut">
              <a:rPr lang="en-US" smtClean="0"/>
              <a:t>9/22/2016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E5963-E8EF-4491-B06B-11563D3093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5291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A340A-3B91-4FD2-8333-9CD3158A6B22}" type="datetimeFigureOut">
              <a:rPr lang="en-US" smtClean="0"/>
              <a:t>9/22/2016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E5963-E8EF-4491-B06B-11563D3093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3118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A340A-3B91-4FD2-8333-9CD3158A6B22}" type="datetimeFigureOut">
              <a:rPr lang="en-US" smtClean="0"/>
              <a:t>9/22/2016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E5963-E8EF-4491-B06B-11563D3093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2806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A340A-3B91-4FD2-8333-9CD3158A6B22}" type="datetimeFigureOut">
              <a:rPr lang="en-US" smtClean="0"/>
              <a:t>9/22/2016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E5963-E8EF-4491-B06B-11563D3093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8570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A340A-3B91-4FD2-8333-9CD3158A6B22}" type="datetimeFigureOut">
              <a:rPr lang="en-US" smtClean="0"/>
              <a:t>9/22/2016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E5963-E8EF-4491-B06B-11563D3093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8571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A340A-3B91-4FD2-8333-9CD3158A6B22}" type="datetimeFigureOut">
              <a:rPr lang="en-US" smtClean="0"/>
              <a:t>9/22/2016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E5963-E8EF-4491-B06B-11563D3093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4082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A340A-3B91-4FD2-8333-9CD3158A6B22}" type="datetimeFigureOut">
              <a:rPr lang="en-US" smtClean="0"/>
              <a:t>9/22/2016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E5963-E8EF-4491-B06B-11563D3093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4335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5A340A-3B91-4FD2-8333-9CD3158A6B22}" type="datetimeFigureOut">
              <a:rPr lang="en-US" smtClean="0"/>
              <a:t>9/22/2016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DE5963-E8EF-4491-B06B-11563D3093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2676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mailto:R_U15@txstate.edu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mailto:sst25@txstate.edu" TargetMode="External"/><Relationship Id="rId3" Type="http://schemas.openxmlformats.org/officeDocument/2006/relationships/hyperlink" Target="mailto:tp09@txstate.edu" TargetMode="External"/><Relationship Id="rId7" Type="http://schemas.openxmlformats.org/officeDocument/2006/relationships/hyperlink" Target="mailto:jh201@txstate.edu" TargetMode="External"/><Relationship Id="rId2" Type="http://schemas.openxmlformats.org/officeDocument/2006/relationships/hyperlink" Target="mailto:r_u15@txstate.edu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j_l408@txstate.edu" TargetMode="External"/><Relationship Id="rId5" Type="http://schemas.openxmlformats.org/officeDocument/2006/relationships/hyperlink" Target="mailto:jeremy.moore@txstate.edu" TargetMode="External"/><Relationship Id="rId4" Type="http://schemas.openxmlformats.org/officeDocument/2006/relationships/hyperlink" Target="mailto:ginger.Williams@txstate.edu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data.tdl.org/" TargetMode="External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tif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tdl.org/data-repository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jh201@txstate.edu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digital.library.txstate.edu/" TargetMode="External"/><Relationship Id="rId4" Type="http://schemas.openxmlformats.org/officeDocument/2006/relationships/hyperlink" Target="mailto:sst25@txstate.edu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mailto:jeremy.moore@txstate.edu" TargetMode="External"/><Relationship Id="rId2" Type="http://schemas.openxmlformats.org/officeDocument/2006/relationships/hyperlink" Target="http://www.library.txstate.edu/about/departments/dws/faculty-digitization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hyperlink" Target="http://exhibits.library.txstate.edu/thewittliffcollections/exhibits/show/santiago-tafolla-collection/rev-tafolla" TargetMode="External"/><Relationship Id="rId7" Type="http://schemas.openxmlformats.org/officeDocument/2006/relationships/image" Target="../media/image10.jpeg"/><Relationship Id="rId2" Type="http://schemas.openxmlformats.org/officeDocument/2006/relationships/hyperlink" Target="https://exhibits.library.txstate.edu/univarchives/exhibits/show/pedagog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hyperlink" Target="http://exhibits.library.txstate.edu/thewittliffcollections/exhibits/show/the-national-tour-of-texas" TargetMode="External"/><Relationship Id="rId4" Type="http://schemas.openxmlformats.org/officeDocument/2006/relationships/hyperlink" Target="http://exhibits.library.txstate.edu/thewittliffcollections/exhibits/show/severo-perez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thedata.org/" TargetMode="External"/><Relationship Id="rId2" Type="http://schemas.openxmlformats.org/officeDocument/2006/relationships/hyperlink" Target="http://data.tdl.org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://www.its.txstate.edu/departments/academiccomputing/computinglabs/3DPrinting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hyperlink" Target="http://guides.library.txstate.edu/linking/Reading-List-Builder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guides.library.txstate.edu/research-tools/browzine" TargetMode="External"/><Relationship Id="rId5" Type="http://schemas.openxmlformats.org/officeDocument/2006/relationships/hyperlink" Target="https://youtu.be/7cczDBZV3ts?t=29s" TargetMode="Externa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0578" y="304800"/>
            <a:ext cx="8763422" cy="1470025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Digital Related Services</a:t>
            </a:r>
            <a:br>
              <a:rPr lang="en-US" sz="3200" b="1" dirty="0" smtClean="0"/>
            </a:br>
            <a:r>
              <a:rPr lang="en-US" sz="3200" b="1" dirty="0" smtClean="0"/>
              <a:t> for Faculty</a:t>
            </a:r>
            <a:br>
              <a:rPr lang="en-US" sz="3200" b="1" dirty="0" smtClean="0"/>
            </a:br>
            <a:r>
              <a:rPr lang="en-US" sz="1800" b="1" dirty="0" smtClean="0"/>
              <a:t>(Division of Collections and Digital Services)</a:t>
            </a:r>
            <a:endParaRPr lang="en-US" sz="18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76472" y="5823438"/>
            <a:ext cx="6400800" cy="1752600"/>
          </a:xfrm>
        </p:spPr>
        <p:txBody>
          <a:bodyPr>
            <a:normAutofit/>
          </a:bodyPr>
          <a:lstStyle/>
          <a:p>
            <a:r>
              <a:rPr lang="en-US" sz="1400" b="1" dirty="0" smtClean="0"/>
              <a:t>Ray Uzwyshyn</a:t>
            </a: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 smtClean="0"/>
              <a:t>Director, Collections and Digital Services</a:t>
            </a:r>
          </a:p>
          <a:p>
            <a:r>
              <a:rPr lang="en-US" sz="1400" dirty="0" smtClean="0"/>
              <a:t>Texas State University Library</a:t>
            </a:r>
            <a:br>
              <a:rPr lang="en-US" sz="1400" dirty="0" smtClean="0"/>
            </a:br>
            <a:r>
              <a:rPr lang="en-US" sz="1400" dirty="0" smtClean="0">
                <a:hlinkClick r:id="rId2"/>
              </a:rPr>
              <a:t>R_U15@txstate.edu</a:t>
            </a:r>
            <a:r>
              <a:rPr lang="en-US" sz="1400" dirty="0" smtClean="0"/>
              <a:t>, (512) 245-5687</a:t>
            </a:r>
            <a:endParaRPr lang="en-US" sz="1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711" y="1902429"/>
            <a:ext cx="2793889" cy="19055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379" y="4343400"/>
            <a:ext cx="2743230" cy="235363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902429"/>
            <a:ext cx="4595323" cy="2119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9849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sz="4800" b="1" dirty="0"/>
              <a:t>Contacts</a:t>
            </a:r>
            <a:br>
              <a:rPr lang="en-US" sz="4800" b="1" dirty="0"/>
            </a:br>
            <a:endParaRPr lang="en-US" sz="4800" b="1" dirty="0"/>
          </a:p>
          <a:p>
            <a:r>
              <a:rPr lang="en-US" b="1" dirty="0"/>
              <a:t>Ray Uzwyshyn</a:t>
            </a:r>
            <a:r>
              <a:rPr lang="en-US" dirty="0"/>
              <a:t>, Dir. Coll. and Digital Services, </a:t>
            </a:r>
            <a:r>
              <a:rPr lang="en-US" dirty="0">
                <a:hlinkClick r:id="rId2"/>
              </a:rPr>
              <a:t>r_u15@txstate.edu</a:t>
            </a:r>
            <a:endParaRPr lang="en-US" dirty="0"/>
          </a:p>
          <a:p>
            <a:r>
              <a:rPr lang="en-US" b="1" dirty="0"/>
              <a:t>Todd Peters</a:t>
            </a:r>
            <a:r>
              <a:rPr lang="en-US" dirty="0"/>
              <a:t>, Head Digital and Web Services, </a:t>
            </a:r>
            <a:r>
              <a:rPr lang="en-US" dirty="0">
                <a:hlinkClick r:id="rId3"/>
              </a:rPr>
              <a:t>tp09@txstate.edu</a:t>
            </a:r>
            <a:endParaRPr lang="en-US" dirty="0"/>
          </a:p>
          <a:p>
            <a:r>
              <a:rPr lang="en-US" b="1" dirty="0"/>
              <a:t>Ginger Williams</a:t>
            </a:r>
            <a:r>
              <a:rPr lang="en-US" dirty="0"/>
              <a:t>, (Head, Acquisitions)  </a:t>
            </a:r>
            <a:r>
              <a:rPr lang="en-US" dirty="0">
                <a:hlinkClick r:id="rId4"/>
              </a:rPr>
              <a:t>ginger.Williams@txstate.edu</a:t>
            </a:r>
            <a:r>
              <a:rPr lang="en-US" dirty="0"/>
              <a:t> </a:t>
            </a:r>
          </a:p>
          <a:p>
            <a:r>
              <a:rPr lang="en-US" b="1" dirty="0"/>
              <a:t>Jeremy Moore</a:t>
            </a:r>
            <a:r>
              <a:rPr lang="en-US" dirty="0"/>
              <a:t>, Digital Media Specialist, </a:t>
            </a:r>
            <a:r>
              <a:rPr lang="en-US" dirty="0">
                <a:hlinkClick r:id="rId5"/>
              </a:rPr>
              <a:t>jeremy.moore@txstate.edu</a:t>
            </a:r>
            <a:endParaRPr lang="en-US" dirty="0"/>
          </a:p>
          <a:p>
            <a:r>
              <a:rPr lang="en-US" b="1" dirty="0"/>
              <a:t>Jason Long,</a:t>
            </a:r>
            <a:r>
              <a:rPr lang="en-US" dirty="0"/>
              <a:t> Library Programmer, </a:t>
            </a:r>
            <a:r>
              <a:rPr lang="en-US" dirty="0">
                <a:hlinkClick r:id="rId6"/>
              </a:rPr>
              <a:t>j_l408@txstate.edu</a:t>
            </a:r>
            <a:r>
              <a:rPr lang="en-US" dirty="0"/>
              <a:t>  </a:t>
            </a:r>
          </a:p>
          <a:p>
            <a:r>
              <a:rPr lang="en-US" b="1" dirty="0"/>
              <a:t>Jeanne Hazzard</a:t>
            </a:r>
            <a:r>
              <a:rPr lang="en-US" dirty="0"/>
              <a:t>, Digital Collections Librarian, </a:t>
            </a:r>
            <a:r>
              <a:rPr lang="en-US" dirty="0">
                <a:hlinkClick r:id="rId7"/>
              </a:rPr>
              <a:t>jh201@txstate.edu</a:t>
            </a:r>
            <a:r>
              <a:rPr lang="en-US" dirty="0"/>
              <a:t>  </a:t>
            </a:r>
          </a:p>
          <a:p>
            <a:r>
              <a:rPr lang="en-US" b="1" dirty="0"/>
              <a:t>Stephanie Towery</a:t>
            </a:r>
            <a:r>
              <a:rPr lang="en-US" dirty="0"/>
              <a:t>, Copyright Officer, </a:t>
            </a:r>
            <a:r>
              <a:rPr lang="en-US" dirty="0">
                <a:hlinkClick r:id="rId8"/>
              </a:rPr>
              <a:t>sst25@txstate.edu</a:t>
            </a:r>
            <a:endParaRPr lang="en-US" dirty="0"/>
          </a:p>
          <a:p>
            <a:endParaRPr lang="en-US" sz="4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89550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609600"/>
            <a:ext cx="7912100" cy="914400"/>
          </a:xfrm>
        </p:spPr>
        <p:txBody>
          <a:bodyPr>
            <a:normAutofit/>
          </a:bodyPr>
          <a:lstStyle/>
          <a:p>
            <a:pPr>
              <a:defRPr sz="1800" b="0" i="0" u="none" strike="noStrike" kern="1200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en-US" sz="2400" b="1" dirty="0" smtClean="0"/>
              <a:t>Percent Increase </a:t>
            </a:r>
            <a:r>
              <a:rPr lang="en-US" sz="2400" b="1" dirty="0"/>
              <a:t>in </a:t>
            </a:r>
            <a:r>
              <a:rPr lang="en-US" sz="2400" b="1" dirty="0" smtClean="0"/>
              <a:t>Article Citations by Discipline</a:t>
            </a:r>
            <a:br>
              <a:rPr lang="en-US" sz="2400" b="1" dirty="0" smtClean="0"/>
            </a:br>
            <a:r>
              <a:rPr lang="en-US" sz="2400" b="1" dirty="0" smtClean="0"/>
              <a:t>with </a:t>
            </a:r>
            <a:r>
              <a:rPr lang="en-US" sz="2400" b="1" dirty="0"/>
              <a:t>Open </a:t>
            </a:r>
            <a:r>
              <a:rPr lang="en-US" sz="2400" b="1" dirty="0" smtClean="0"/>
              <a:t>Access Online Availability</a:t>
            </a:r>
            <a:endParaRPr lang="en-US" sz="2400" b="1" dirty="0"/>
          </a:p>
        </p:txBody>
      </p:sp>
      <p:graphicFrame>
        <p:nvGraphicFramePr>
          <p:cNvPr id="1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69896651"/>
              </p:ext>
            </p:extLst>
          </p:nvPr>
        </p:nvGraphicFramePr>
        <p:xfrm>
          <a:off x="547688" y="1890713"/>
          <a:ext cx="8226425" cy="3502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3068638" y="5486400"/>
            <a:ext cx="5099050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defRPr/>
            </a:pPr>
            <a:r>
              <a:rPr lang="en-GB" sz="1400" b="1" dirty="0">
                <a:latin typeface="+mn-lt"/>
                <a:ea typeface="ＭＳ Ｐゴシック" charset="0"/>
                <a:cs typeface="ＭＳ Ｐゴシック" charset="0"/>
              </a:rPr>
              <a:t>Range = 36%-</a:t>
            </a:r>
            <a:r>
              <a:rPr lang="en-GB" sz="1400" b="1" dirty="0" smtClean="0">
                <a:latin typeface="+mn-lt"/>
                <a:ea typeface="ＭＳ Ｐゴシック" charset="0"/>
                <a:cs typeface="ＭＳ Ｐゴシック" charset="0"/>
              </a:rPr>
              <a:t>250%</a:t>
            </a:r>
            <a:endParaRPr lang="en-GB" sz="1400" b="1" dirty="0">
              <a:latin typeface="+mn-lt"/>
              <a:ea typeface="ＭＳ Ｐゴシック" charset="0"/>
              <a:cs typeface="ＭＳ Ｐゴシック" charset="0"/>
            </a:endParaRPr>
          </a:p>
          <a:p>
            <a:pPr algn="r">
              <a:defRPr/>
            </a:pPr>
            <a:r>
              <a:rPr lang="en-GB" sz="1400" dirty="0">
                <a:latin typeface="+mn-lt"/>
                <a:ea typeface="ＭＳ Ｐゴシック" charset="0"/>
                <a:cs typeface="ＭＳ Ｐゴシック" charset="0"/>
              </a:rPr>
              <a:t>(Data: </a:t>
            </a:r>
            <a:r>
              <a:rPr lang="en-GB" sz="1400" dirty="0" err="1">
                <a:latin typeface="+mn-lt"/>
                <a:ea typeface="ＭＳ Ｐゴシック" charset="0"/>
                <a:cs typeface="ＭＳ Ｐゴシック" charset="0"/>
              </a:rPr>
              <a:t>Stevan</a:t>
            </a:r>
            <a:r>
              <a:rPr lang="en-GB" sz="1400" dirty="0">
                <a:latin typeface="+mn-lt"/>
                <a:ea typeface="ＭＳ Ｐゴシック" charset="0"/>
                <a:cs typeface="ＭＳ Ｐゴシック" charset="0"/>
              </a:rPr>
              <a:t> </a:t>
            </a:r>
            <a:r>
              <a:rPr lang="en-GB" sz="1400" dirty="0" err="1">
                <a:latin typeface="+mn-lt"/>
                <a:ea typeface="ＭＳ Ｐゴシック" charset="0"/>
                <a:cs typeface="ＭＳ Ｐゴシック" charset="0"/>
              </a:rPr>
              <a:t>Harnad</a:t>
            </a:r>
            <a:r>
              <a:rPr lang="en-GB" sz="1400" dirty="0">
                <a:latin typeface="+mn-lt"/>
                <a:ea typeface="ＭＳ Ｐゴシック" charset="0"/>
                <a:cs typeface="ＭＳ Ｐゴシック" charset="0"/>
              </a:rPr>
              <a:t> and </a:t>
            </a:r>
            <a:r>
              <a:rPr lang="en-GB" sz="1400" dirty="0" smtClean="0">
                <a:ea typeface="ＭＳ Ｐゴシック" charset="0"/>
                <a:cs typeface="ＭＳ Ｐゴシック" charset="0"/>
              </a:rPr>
              <a:t>Heather Joseph, 2014</a:t>
            </a:r>
            <a:r>
              <a:rPr lang="en-GB" sz="1600" dirty="0" smtClean="0">
                <a:latin typeface="+mn-lt"/>
                <a:ea typeface="ＭＳ Ｐゴシック" charset="0"/>
                <a:cs typeface="ＭＳ Ｐゴシック" charset="0"/>
              </a:rPr>
              <a:t>)</a:t>
            </a:r>
            <a:endParaRPr lang="en-GB" sz="1600" dirty="0">
              <a:latin typeface="+mn-lt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0906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304800"/>
            <a:ext cx="9144000" cy="559663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352800" y="6143007"/>
            <a:ext cx="205222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Landing Page: </a:t>
            </a:r>
          </a:p>
          <a:p>
            <a:r>
              <a:rPr lang="en-US" dirty="0" smtClean="0">
                <a:hlinkClick r:id="rId3"/>
              </a:rPr>
              <a:t>http</a:t>
            </a:r>
            <a:r>
              <a:rPr lang="en-US" dirty="0">
                <a:hlinkClick r:id="rId3"/>
              </a:rPr>
              <a:t>://data.tdl.org</a:t>
            </a:r>
            <a:r>
              <a:rPr lang="en-US" dirty="0" smtClean="0">
                <a:hlinkClick r:id="rId3"/>
              </a:rPr>
              <a:t>/</a:t>
            </a:r>
            <a:r>
              <a:rPr lang="en-US" dirty="0" smtClean="0"/>
              <a:t> </a:t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3818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19" b="5915"/>
          <a:stretch/>
        </p:blipFill>
        <p:spPr>
          <a:xfrm>
            <a:off x="229997" y="2209800"/>
            <a:ext cx="8899412" cy="3886200"/>
          </a:xfrm>
          <a:prstGeom prst="rect">
            <a:avLst/>
          </a:prstGeom>
        </p:spPr>
      </p:pic>
      <p:pic>
        <p:nvPicPr>
          <p:cNvPr id="5" name="image1.jpeg"/>
          <p:cNvPicPr/>
          <p:nvPr/>
        </p:nvPicPr>
        <p:blipFill rotWithShape="1">
          <a:blip r:embed="rId3" cstate="print"/>
          <a:srcRect t="38416" b="16183"/>
          <a:stretch/>
        </p:blipFill>
        <p:spPr>
          <a:xfrm>
            <a:off x="1219200" y="533400"/>
            <a:ext cx="6582170" cy="115240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057400" y="6467591"/>
            <a:ext cx="5839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Consortial</a:t>
            </a:r>
            <a:r>
              <a:rPr lang="en-US" dirty="0" smtClean="0"/>
              <a:t> </a:t>
            </a:r>
            <a:r>
              <a:rPr lang="en-US" dirty="0"/>
              <a:t>Repositories, </a:t>
            </a:r>
            <a:r>
              <a:rPr lang="en-US" dirty="0">
                <a:hlinkClick r:id="rId4"/>
              </a:rPr>
              <a:t>http</a:t>
            </a:r>
            <a:r>
              <a:rPr lang="en-US">
                <a:hlinkClick r:id="rId4"/>
              </a:rPr>
              <a:t>://</a:t>
            </a:r>
            <a:r>
              <a:rPr lang="en-US" smtClean="0">
                <a:hlinkClick r:id="rId4"/>
              </a:rPr>
              <a:t>www.tdl.org/data-repository</a:t>
            </a:r>
            <a:r>
              <a:rPr lang="en-US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1055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41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Digitization Services for Faculty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28600" y="2080416"/>
            <a:ext cx="62484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 smtClean="0"/>
              <a:t>1) </a:t>
            </a:r>
            <a:r>
              <a:rPr lang="en-US" sz="2400" b="1" dirty="0"/>
              <a:t>Institutional </a:t>
            </a:r>
            <a:r>
              <a:rPr lang="en-US" sz="2400" b="1" dirty="0" smtClean="0"/>
              <a:t>Repository: Digital Access Services </a:t>
            </a:r>
            <a:br>
              <a:rPr lang="en-US" sz="2400" b="1" dirty="0" smtClean="0"/>
            </a:br>
            <a:endParaRPr lang="en-US" sz="2400" dirty="0"/>
          </a:p>
          <a:p>
            <a:pPr marL="0" indent="0">
              <a:buNone/>
            </a:pPr>
            <a:r>
              <a:rPr lang="en-US" sz="2400" b="1" dirty="0" smtClean="0"/>
              <a:t>2) Digitization, Scanning &amp; Metadata Services</a:t>
            </a:r>
            <a:r>
              <a:rPr lang="en-US" sz="2400" dirty="0" smtClean="0"/>
              <a:t/>
            </a:r>
            <a:br>
              <a:rPr lang="en-US" sz="2400" dirty="0" smtClean="0"/>
            </a:br>
            <a:endParaRPr lang="en-US" sz="2400" dirty="0"/>
          </a:p>
          <a:p>
            <a:pPr marL="0" indent="0">
              <a:buNone/>
            </a:pPr>
            <a:r>
              <a:rPr lang="en-US" sz="2400" b="1" dirty="0" smtClean="0"/>
              <a:t>3) Partnering Possibilities for Faculty Research to Create Digital Libraries &amp; Online Archives </a:t>
            </a:r>
            <a:br>
              <a:rPr lang="en-US" sz="2400" b="1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endParaRPr lang="en-US" dirty="0" smtClean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1371600"/>
            <a:ext cx="1977596" cy="2971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7882" y="4724400"/>
            <a:ext cx="1490231" cy="14076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693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91867" y="70366"/>
            <a:ext cx="885102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/>
              <a:t>Institutional </a:t>
            </a:r>
            <a:r>
              <a:rPr lang="en-US" sz="3600" b="1" dirty="0" smtClean="0"/>
              <a:t>Repository</a:t>
            </a:r>
            <a:endParaRPr lang="en-US" sz="2000" b="1" dirty="0"/>
          </a:p>
        </p:txBody>
      </p:sp>
      <p:pic>
        <p:nvPicPr>
          <p:cNvPr id="5" name="Picture 3" descr="C:\Users\R_U15\Desktop\SlideforSarah\DigitalRepositor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49" y="1600200"/>
            <a:ext cx="6409305" cy="3488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420654" y="2133600"/>
            <a:ext cx="3048000" cy="4308838"/>
          </a:xfrm>
          <a:prstGeom prst="rect">
            <a:avLst/>
          </a:prstGeom>
          <a:noFill/>
        </p:spPr>
        <p:txBody>
          <a:bodyPr wrap="square" lIns="91406" tIns="45703" rIns="91406" bIns="45703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dirty="0" smtClean="0"/>
              <a:t>Enabling </a:t>
            </a:r>
            <a:r>
              <a:rPr lang="en-US" sz="1600" dirty="0"/>
              <a:t>Faculty Research </a:t>
            </a:r>
            <a:r>
              <a:rPr lang="en-US" sz="1600" dirty="0" smtClean="0"/>
              <a:t>Online</a:t>
            </a:r>
            <a:endParaRPr lang="en-US" sz="16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dirty="0" smtClean="0"/>
              <a:t>Open Access to</a:t>
            </a:r>
            <a:br>
              <a:rPr lang="en-US" sz="1600" dirty="0" smtClean="0"/>
            </a:br>
            <a:r>
              <a:rPr lang="en-US" sz="1600" dirty="0" smtClean="0"/>
              <a:t>Research Scholarship</a:t>
            </a:r>
            <a:endParaRPr lang="en-US" sz="16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dirty="0" smtClean="0"/>
              <a:t>Grant Compliance</a:t>
            </a:r>
            <a:br>
              <a:rPr lang="en-US" sz="1600" dirty="0" smtClean="0"/>
            </a:br>
            <a:r>
              <a:rPr lang="en-US" sz="1600" dirty="0" smtClean="0"/>
              <a:t>(Federal Grants)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dirty="0" smtClean="0"/>
              <a:t>Raising Research Visibility</a:t>
            </a:r>
            <a:br>
              <a:rPr lang="en-US" sz="1600" dirty="0" smtClean="0"/>
            </a:b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>Self Service Application</a:t>
            </a:r>
            <a:endParaRPr lang="en-US" sz="1600" dirty="0"/>
          </a:p>
          <a:p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/>
            </a:r>
            <a:br>
              <a:rPr lang="en-US" sz="1600" dirty="0" smtClean="0"/>
            </a:br>
            <a:endParaRPr lang="en-US" sz="1600" dirty="0"/>
          </a:p>
          <a:p>
            <a:endParaRPr lang="en-US" dirty="0"/>
          </a:p>
          <a:p>
            <a:r>
              <a:rPr lang="en-US" sz="1600" dirty="0" smtClean="0">
                <a:hlinkClick r:id="rId3"/>
              </a:rPr>
              <a:t>Jeanne Hazzard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>Digital Collections Librarian</a:t>
            </a:r>
          </a:p>
          <a:p>
            <a:r>
              <a:rPr lang="en-US" sz="1600" dirty="0" smtClean="0">
                <a:hlinkClick r:id="rId4"/>
              </a:rPr>
              <a:t>Stephanie Towery</a:t>
            </a:r>
            <a:r>
              <a:rPr lang="en-US" sz="1600" dirty="0" smtClean="0"/>
              <a:t>, JD</a:t>
            </a:r>
            <a:br>
              <a:rPr lang="en-US" sz="1600" dirty="0" smtClean="0"/>
            </a:br>
            <a:r>
              <a:rPr lang="en-US" sz="1600" dirty="0" smtClean="0"/>
              <a:t>Copyright Officer</a:t>
            </a:r>
            <a:endParaRPr lang="en-US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2600809" y="919305"/>
            <a:ext cx="331738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hlinkClick r:id="rId5"/>
              </a:rPr>
              <a:t>https://digital.library.txstate.edu</a:t>
            </a:r>
            <a:r>
              <a:rPr lang="en-US" dirty="0" smtClean="0">
                <a:hlinkClick r:id="rId5"/>
              </a:rPr>
              <a:t>/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/>
              <a:t>(MIT, D-Space)</a:t>
            </a:r>
          </a:p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990600" y="5658351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Faculty </a:t>
            </a:r>
            <a:r>
              <a:rPr lang="en-US" dirty="0" smtClean="0"/>
              <a:t>publications</a:t>
            </a:r>
            <a:r>
              <a:rPr lang="en-US" dirty="0"/>
              <a:t>, </a:t>
            </a:r>
            <a:r>
              <a:rPr lang="en-US" dirty="0" smtClean="0"/>
              <a:t>white </a:t>
            </a:r>
            <a:r>
              <a:rPr lang="en-US" dirty="0"/>
              <a:t>papers, </a:t>
            </a:r>
            <a:r>
              <a:rPr lang="en-US" dirty="0" smtClean="0"/>
              <a:t>preprints</a:t>
            </a:r>
            <a:r>
              <a:rPr lang="en-US" dirty="0"/>
              <a:t>, theses, dissertations, working projects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2909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800600" y="1676399"/>
            <a:ext cx="4038600" cy="4415335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endParaRPr lang="en-US" dirty="0"/>
          </a:p>
          <a:p>
            <a:r>
              <a:rPr lang="en-US" sz="2400" dirty="0"/>
              <a:t>Museum Level </a:t>
            </a:r>
            <a:r>
              <a:rPr lang="en-US" sz="2400" dirty="0" smtClean="0"/>
              <a:t>Setup: Imaging, Digitization &amp; OCR</a:t>
            </a:r>
            <a:br>
              <a:rPr lang="en-US" sz="2400" dirty="0" smtClean="0"/>
            </a:br>
            <a:endParaRPr lang="en-US" sz="2400" dirty="0"/>
          </a:p>
          <a:p>
            <a:r>
              <a:rPr lang="en-US" sz="2400" dirty="0" smtClean="0"/>
              <a:t>Books, Journals, </a:t>
            </a:r>
            <a:r>
              <a:rPr lang="en-US" sz="2400" dirty="0"/>
              <a:t>rare </a:t>
            </a:r>
            <a:r>
              <a:rPr lang="en-US" sz="2400" dirty="0" smtClean="0"/>
              <a:t>materials, 3D Objects, Posters, Maps, Audio </a:t>
            </a:r>
            <a:r>
              <a:rPr lang="en-US" sz="2400" dirty="0"/>
              <a:t>and </a:t>
            </a:r>
            <a:r>
              <a:rPr lang="en-US" sz="2400" dirty="0" smtClean="0"/>
              <a:t>Video</a:t>
            </a:r>
            <a:br>
              <a:rPr lang="en-US" sz="2400" dirty="0" smtClean="0"/>
            </a:br>
            <a:endParaRPr lang="en-US" sz="2400" dirty="0" smtClean="0"/>
          </a:p>
          <a:p>
            <a:r>
              <a:rPr lang="en-US" sz="2400" dirty="0" smtClean="0"/>
              <a:t>Spectrum of Software/ Programming Possibilities</a:t>
            </a:r>
            <a:br>
              <a:rPr lang="en-US" sz="2400" dirty="0" smtClean="0"/>
            </a:br>
            <a:endParaRPr lang="en-US" sz="2400" dirty="0" smtClean="0"/>
          </a:p>
          <a:p>
            <a:r>
              <a:rPr lang="en-US" sz="2400" dirty="0" smtClean="0"/>
              <a:t> Digital Libraries/Online Archives, Digital Exhibits, More Technologically Complex Projects</a:t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>
                <a:hlinkClick r:id="rId2"/>
              </a:rPr>
              <a:t>Faculty Digitization Proposals/Partnerships</a:t>
            </a:r>
            <a:endParaRPr lang="en-US" sz="2400" dirty="0"/>
          </a:p>
          <a:p>
            <a:endParaRPr lang="en-US" sz="2400" dirty="0" smtClean="0"/>
          </a:p>
          <a:p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sz="2200" dirty="0" smtClean="0">
              <a:hlinkClick r:id="rId3"/>
            </a:endParaRPr>
          </a:p>
          <a:p>
            <a:pPr marL="0" indent="0">
              <a:buNone/>
            </a:pPr>
            <a:endParaRPr lang="en-US" sz="2200" dirty="0">
              <a:hlinkClick r:id="rId3"/>
            </a:endParaRPr>
          </a:p>
          <a:p>
            <a:pPr marL="0" indent="0">
              <a:buNone/>
            </a:pPr>
            <a:endParaRPr lang="en-US" sz="2200" dirty="0" smtClean="0">
              <a:hlinkClick r:id=""/>
            </a:endParaRPr>
          </a:p>
        </p:txBody>
      </p:sp>
      <p:pic>
        <p:nvPicPr>
          <p:cNvPr id="5" name="Picture 2" descr="C:\Users\R_U15\Desktop\FacultyDigitizationServices\dwsdiglab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676399"/>
            <a:ext cx="3200400" cy="2137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R_U15\Desktop\FacultyDigitizationServices\epsonscanner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700" y="4114803"/>
            <a:ext cx="3238500" cy="242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23615" y="381000"/>
            <a:ext cx="8470268" cy="1077184"/>
          </a:xfrm>
          <a:prstGeom prst="rect">
            <a:avLst/>
          </a:prstGeom>
          <a:noFill/>
        </p:spPr>
        <p:txBody>
          <a:bodyPr wrap="square" lIns="91406" tIns="45703" rIns="91406" bIns="45703" rtlCol="0">
            <a:spAutoFit/>
          </a:bodyPr>
          <a:lstStyle/>
          <a:p>
            <a:pPr algn="ctr"/>
            <a:r>
              <a:rPr lang="en-US" sz="3200" dirty="0" err="1" smtClean="0"/>
              <a:t>Alkek</a:t>
            </a:r>
            <a:r>
              <a:rPr lang="en-US" sz="3200" dirty="0" smtClean="0"/>
              <a:t> Digitization &amp; Web Services Unit</a:t>
            </a:r>
            <a:endParaRPr lang="en-US" sz="3200" dirty="0"/>
          </a:p>
          <a:p>
            <a:pPr algn="ctr"/>
            <a:r>
              <a:rPr lang="en-US" sz="3200" dirty="0" smtClean="0"/>
              <a:t>Spectrum of Hardware &amp; Software Services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485804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-228600" y="283341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 Research Projects</a:t>
            </a:r>
            <a:br>
              <a:rPr lang="en-US" sz="3600" dirty="0" smtClean="0"/>
            </a:br>
            <a:r>
              <a:rPr lang="en-US" sz="3600" dirty="0" smtClean="0"/>
              <a:t> Prototypes, Grant Partnerships</a:t>
            </a:r>
            <a:br>
              <a:rPr lang="en-US" sz="3600" dirty="0" smtClean="0"/>
            </a:br>
            <a:endParaRPr lang="en-US" sz="3600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733800" y="2057400"/>
            <a:ext cx="5736336" cy="4648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 smtClean="0"/>
              <a:t>Digitization Projects FY15 – FY16</a:t>
            </a:r>
            <a:br>
              <a:rPr lang="en-US" sz="2400" b="1" dirty="0" smtClean="0"/>
            </a:br>
            <a:endParaRPr lang="en-US" sz="2400" b="1" dirty="0" smtClean="0"/>
          </a:p>
          <a:p>
            <a:r>
              <a:rPr lang="en-US" sz="2100" dirty="0" err="1" smtClean="0">
                <a:hlinkClick r:id="rId2"/>
              </a:rPr>
              <a:t>Pedagogs</a:t>
            </a:r>
            <a:r>
              <a:rPr lang="en-US" sz="2100" dirty="0" smtClean="0"/>
              <a:t> </a:t>
            </a:r>
            <a:r>
              <a:rPr lang="en-US" sz="1600" dirty="0" smtClean="0"/>
              <a:t>University Yearbooks 1900-2000’s, Cormac McCarthy’s Blood Meridian,  </a:t>
            </a:r>
            <a:r>
              <a:rPr lang="en-US" sz="1600" dirty="0" err="1" smtClean="0"/>
              <a:t>Wittliff</a:t>
            </a:r>
            <a:endParaRPr lang="en-US" sz="1600" dirty="0"/>
          </a:p>
          <a:p>
            <a:r>
              <a:rPr lang="en-US" sz="2100" dirty="0" smtClean="0">
                <a:hlinkClick r:id="rId3"/>
              </a:rPr>
              <a:t>Santiago </a:t>
            </a:r>
            <a:r>
              <a:rPr lang="en-US" sz="2100" dirty="0" err="1" smtClean="0">
                <a:hlinkClick r:id="rId3"/>
              </a:rPr>
              <a:t>Tafolla</a:t>
            </a:r>
            <a:r>
              <a:rPr lang="en-US" sz="2100" dirty="0" smtClean="0"/>
              <a:t>: </a:t>
            </a:r>
            <a:r>
              <a:rPr lang="en-US" sz="1600" dirty="0" smtClean="0"/>
              <a:t>Mexican Amer. Confederate Soldier</a:t>
            </a:r>
          </a:p>
          <a:p>
            <a:r>
              <a:rPr lang="en-US" sz="2000" dirty="0" err="1" smtClean="0">
                <a:hlinkClick r:id="rId4"/>
              </a:rPr>
              <a:t>Severo</a:t>
            </a:r>
            <a:r>
              <a:rPr lang="en-US" sz="2000" dirty="0" smtClean="0">
                <a:hlinkClick r:id="rId4"/>
              </a:rPr>
              <a:t> Perez: And the Earth Did not Swallow Them </a:t>
            </a:r>
            <a:r>
              <a:rPr lang="en-US" sz="1600" dirty="0" smtClean="0"/>
              <a:t>(Digital Video, Images online Exhibit, Digital Archive, multimedia)</a:t>
            </a:r>
          </a:p>
          <a:p>
            <a:r>
              <a:rPr lang="en-US" sz="2000" dirty="0" smtClean="0">
                <a:hlinkClick r:id="rId5"/>
              </a:rPr>
              <a:t>Dick </a:t>
            </a:r>
            <a:r>
              <a:rPr lang="en-US" sz="2000" dirty="0" err="1" smtClean="0">
                <a:hlinkClick r:id="rId5"/>
              </a:rPr>
              <a:t>Reavis</a:t>
            </a:r>
            <a:r>
              <a:rPr lang="en-US" sz="2000" dirty="0" smtClean="0">
                <a:hlinkClick r:id="rId5"/>
              </a:rPr>
              <a:t>: National Tour of Texas</a:t>
            </a:r>
            <a:br>
              <a:rPr lang="en-US" sz="2000" dirty="0" smtClean="0">
                <a:hlinkClick r:id="rId5"/>
              </a:rPr>
            </a:br>
            <a:r>
              <a:rPr lang="en-US" sz="1600" dirty="0" smtClean="0"/>
              <a:t>(Interactive GIS, Images, </a:t>
            </a:r>
            <a:r>
              <a:rPr lang="en-US" sz="1600" smtClean="0"/>
              <a:t>Documents, Digital </a:t>
            </a:r>
            <a:r>
              <a:rPr lang="en-US" sz="1600" dirty="0" smtClean="0"/>
              <a:t>Video, Online Exhibit and Digital Archives)</a:t>
            </a:r>
            <a:br>
              <a:rPr lang="en-US" sz="1600" dirty="0" smtClean="0"/>
            </a:br>
            <a:endParaRPr lang="en-US" sz="1600" dirty="0" smtClean="0"/>
          </a:p>
        </p:txBody>
      </p:sp>
      <p:pic>
        <p:nvPicPr>
          <p:cNvPr id="6" name="Picture 2" descr="C:\Users\R_U15\Desktop\Tafolla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15830"/>
            <a:ext cx="1178016" cy="1728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973030"/>
            <a:ext cx="3362510" cy="288497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1426341"/>
            <a:ext cx="336251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095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40" y="598571"/>
            <a:ext cx="8305800" cy="1143000"/>
          </a:xfrm>
        </p:spPr>
        <p:txBody>
          <a:bodyPr>
            <a:normAutofit fontScale="90000"/>
          </a:bodyPr>
          <a:lstStyle/>
          <a:p>
            <a:r>
              <a:rPr lang="en-US" altLang="en-US" sz="3600" dirty="0" smtClean="0"/>
              <a:t>Texas Data Repository </a:t>
            </a:r>
            <a:br>
              <a:rPr lang="en-US" altLang="en-US" sz="3600" dirty="0" smtClean="0"/>
            </a:br>
            <a:r>
              <a:rPr lang="en-US" altLang="en-US" sz="2000" b="1" dirty="0" smtClean="0"/>
              <a:t>Launching Dec. </a:t>
            </a:r>
            <a:r>
              <a:rPr lang="en-US" altLang="en-US" sz="2000" b="1" dirty="0" smtClean="0"/>
              <a:t>2016</a:t>
            </a:r>
            <a:br>
              <a:rPr lang="en-US" altLang="en-US" sz="2000" b="1" dirty="0" smtClean="0"/>
            </a:br>
            <a:r>
              <a:rPr lang="en-US" sz="2400" dirty="0">
                <a:hlinkClick r:id="rId2"/>
              </a:rPr>
              <a:t>http://data.tdl.org/</a:t>
            </a:r>
            <a:r>
              <a:rPr lang="en-US" sz="2400" dirty="0"/>
              <a:t> </a:t>
            </a:r>
            <a:br>
              <a:rPr lang="en-US" sz="2400" dirty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altLang="en-US" sz="2200" b="1" dirty="0" smtClean="0"/>
              <a:t/>
            </a:r>
            <a:br>
              <a:rPr lang="en-US" altLang="en-US" sz="2200" b="1" dirty="0" smtClean="0"/>
            </a:br>
            <a:endParaRPr lang="en-US" sz="2200" b="1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4953080" y="1676400"/>
            <a:ext cx="4279735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E14100"/>
              </a:buClr>
              <a:buSzPct val="150000"/>
              <a:buFont typeface="Times" charset="0"/>
              <a:buChar char="•"/>
              <a:defRPr sz="2400" b="1">
                <a:solidFill>
                  <a:srgbClr val="6C0B52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rgbClr val="404040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404040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404040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404040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04040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04040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04040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04040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buClrTx/>
              <a:buSzTx/>
              <a:buNone/>
            </a:pPr>
            <a:r>
              <a:rPr lang="en-US" altLang="en-US" sz="1800" dirty="0" smtClean="0">
                <a:solidFill>
                  <a:srgbClr val="000000"/>
                </a:solidFill>
                <a:latin typeface="Calibri" pitchFamily="34" charset="0"/>
              </a:rPr>
              <a:t>Texas Data Repository</a:t>
            </a:r>
            <a:r>
              <a:rPr lang="en-US" altLang="en-US" sz="1800" b="0" dirty="0">
                <a:solidFill>
                  <a:srgbClr val="000000"/>
                </a:solidFill>
                <a:latin typeface="Calibri" pitchFamily="34" charset="0"/>
              </a:rPr>
              <a:t/>
            </a:r>
            <a:br>
              <a:rPr lang="en-US" altLang="en-US" sz="1800" b="0" dirty="0">
                <a:solidFill>
                  <a:srgbClr val="000000"/>
                </a:solidFill>
                <a:latin typeface="Calibri" pitchFamily="34" charset="0"/>
              </a:rPr>
            </a:br>
            <a:endParaRPr lang="en-US" altLang="en-US" sz="1800" b="0" dirty="0">
              <a:solidFill>
                <a:srgbClr val="000000"/>
              </a:solidFill>
              <a:latin typeface="Calibri" pitchFamily="34" charset="0"/>
            </a:endParaRPr>
          </a:p>
          <a:p>
            <a:pPr marL="285750" indent="-285750">
              <a:buClrTx/>
              <a:buSzTx/>
              <a:buFont typeface="Arial" panose="020B0604020202020204" pitchFamily="34" charset="0"/>
              <a:buChar char="•"/>
            </a:pPr>
            <a:r>
              <a:rPr lang="en-US" altLang="en-US" sz="1800" b="0" dirty="0" err="1" smtClean="0">
                <a:solidFill>
                  <a:srgbClr val="000000"/>
                </a:solidFill>
                <a:latin typeface="Calibri" pitchFamily="34" charset="0"/>
              </a:rPr>
              <a:t>Consortial</a:t>
            </a:r>
            <a:r>
              <a:rPr lang="en-US" altLang="en-US" sz="1800" b="0" dirty="0" smtClean="0">
                <a:solidFill>
                  <a:srgbClr val="000000"/>
                </a:solidFill>
                <a:latin typeface="Calibri" pitchFamily="34" charset="0"/>
              </a:rPr>
              <a:t> initiative/ software </a:t>
            </a:r>
            <a:r>
              <a:rPr lang="en-US" altLang="en-US" sz="1800" b="0" dirty="0">
                <a:solidFill>
                  <a:srgbClr val="000000"/>
                </a:solidFill>
                <a:latin typeface="Calibri" pitchFamily="34" charset="0"/>
              </a:rPr>
              <a:t>framework that </a:t>
            </a:r>
            <a:r>
              <a:rPr lang="en-US" altLang="en-US" sz="1800" b="0" dirty="0" smtClean="0">
                <a:solidFill>
                  <a:srgbClr val="000000"/>
                </a:solidFill>
                <a:latin typeface="Calibri" pitchFamily="34" charset="0"/>
              </a:rPr>
              <a:t>will enable Texas State with regards to sharing, data citation</a:t>
            </a:r>
            <a:r>
              <a:rPr lang="en-US" altLang="en-US" sz="1800" b="0" dirty="0">
                <a:solidFill>
                  <a:srgbClr val="000000"/>
                </a:solidFill>
                <a:latin typeface="Calibri" pitchFamily="34" charset="0"/>
              </a:rPr>
              <a:t>, publishing and </a:t>
            </a:r>
            <a:r>
              <a:rPr lang="en-US" altLang="en-US" sz="1800" b="0" dirty="0" smtClean="0">
                <a:solidFill>
                  <a:srgbClr val="000000"/>
                </a:solidFill>
                <a:latin typeface="Calibri" pitchFamily="34" charset="0"/>
              </a:rPr>
              <a:t>management of research data</a:t>
            </a:r>
            <a:endParaRPr lang="en-US" altLang="en-US" sz="1800" b="0" dirty="0">
              <a:solidFill>
                <a:srgbClr val="000000"/>
              </a:solidFill>
              <a:latin typeface="Calibri" pitchFamily="34" charset="0"/>
            </a:endParaRPr>
          </a:p>
          <a:p>
            <a:pPr eaLnBrk="1" hangingPunct="1">
              <a:buClrTx/>
              <a:buSzTx/>
              <a:buFont typeface="Arial" pitchFamily="34" charset="0"/>
              <a:buNone/>
            </a:pPr>
            <a:r>
              <a:rPr lang="en-US" altLang="en-US" sz="1800" b="0" dirty="0" smtClean="0">
                <a:solidFill>
                  <a:srgbClr val="000000"/>
                </a:solidFill>
                <a:latin typeface="Calibri" pitchFamily="34" charset="0"/>
              </a:rPr>
              <a:t/>
            </a:r>
            <a:br>
              <a:rPr lang="en-US" altLang="en-US" sz="1800" b="0" dirty="0" smtClean="0">
                <a:solidFill>
                  <a:srgbClr val="000000"/>
                </a:solidFill>
                <a:latin typeface="Calibri" pitchFamily="34" charset="0"/>
              </a:rPr>
            </a:br>
            <a:endParaRPr lang="en-US" altLang="en-US" sz="1800" b="0" dirty="0">
              <a:solidFill>
                <a:srgbClr val="000000"/>
              </a:solidFill>
              <a:latin typeface="Calibri" pitchFamily="34" charset="0"/>
            </a:endParaRPr>
          </a:p>
        </p:txBody>
      </p:sp>
      <p:pic>
        <p:nvPicPr>
          <p:cNvPr id="5" name="Picture 2" descr="The Dataverse Network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5206901"/>
            <a:ext cx="5677442" cy="1168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1"/>
          <p:cNvSpPr txBox="1">
            <a:spLocks noChangeArrowheads="1"/>
          </p:cNvSpPr>
          <p:nvPr/>
        </p:nvSpPr>
        <p:spPr bwMode="auto">
          <a:xfrm>
            <a:off x="609600" y="3301748"/>
            <a:ext cx="33528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E14100"/>
              </a:buClr>
              <a:buSzPct val="150000"/>
              <a:buFont typeface="Times" charset="0"/>
              <a:buChar char="•"/>
              <a:defRPr sz="2400" b="1">
                <a:solidFill>
                  <a:srgbClr val="6C0B52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rgbClr val="404040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404040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404040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404040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04040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04040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04040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04040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 dirty="0" smtClean="0">
                <a:solidFill>
                  <a:schemeClr val="tx1"/>
                </a:solidFill>
              </a:rPr>
              <a:t>Grant Compliance</a:t>
            </a:r>
            <a:endParaRPr lang="en-US" altLang="en-US" sz="1200" dirty="0">
              <a:solidFill>
                <a:schemeClr val="tx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37289" y="1652081"/>
            <a:ext cx="5055220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0645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en-US" sz="3200" b="1" dirty="0" smtClean="0"/>
              <a:t>New 3D Printer Lab &amp; Services </a:t>
            </a:r>
            <a:br>
              <a:rPr lang="en-US" altLang="en-US" sz="3200" b="1" dirty="0" smtClean="0"/>
            </a:br>
            <a:r>
              <a:rPr lang="en-US" altLang="en-US" sz="2000" b="1" dirty="0" smtClean="0">
                <a:hlinkClick r:id="rId2"/>
              </a:rPr>
              <a:t>(Fourth Floor)</a:t>
            </a:r>
            <a:br>
              <a:rPr lang="en-US" altLang="en-US" sz="2000" b="1" dirty="0" smtClean="0">
                <a:hlinkClick r:id="rId2"/>
              </a:rPr>
            </a:br>
            <a:endParaRPr lang="en-US" sz="2000" b="1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38100" y="1622425"/>
            <a:ext cx="2946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987" y="3972183"/>
            <a:ext cx="2478843" cy="2732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343400" y="2057400"/>
            <a:ext cx="5257800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endParaRPr lang="en-US" dirty="0" smtClean="0">
              <a:solidFill>
                <a:prstClr val="black"/>
              </a:solidFill>
            </a:endParaRPr>
          </a:p>
          <a:p>
            <a:pPr>
              <a:defRPr/>
            </a:pPr>
            <a:r>
              <a:rPr lang="en-US" sz="2800" b="1" dirty="0" smtClean="0">
                <a:solidFill>
                  <a:prstClr val="black"/>
                </a:solidFill>
              </a:rPr>
              <a:t>Built as Interdisciplinary</a:t>
            </a:r>
            <a:br>
              <a:rPr lang="en-US" sz="2800" b="1" dirty="0" smtClean="0">
                <a:solidFill>
                  <a:prstClr val="black"/>
                </a:solidFill>
              </a:rPr>
            </a:br>
            <a:r>
              <a:rPr lang="en-US" sz="2800" b="1" dirty="0" smtClean="0">
                <a:solidFill>
                  <a:prstClr val="black"/>
                </a:solidFill>
              </a:rPr>
              <a:t>Collaborative Environment</a:t>
            </a:r>
            <a:r>
              <a:rPr lang="en-US" sz="2800" dirty="0" smtClean="0">
                <a:solidFill>
                  <a:prstClr val="black"/>
                </a:solidFill>
              </a:rPr>
              <a:t/>
            </a:r>
            <a:br>
              <a:rPr lang="en-US" sz="2800" dirty="0" smtClean="0">
                <a:solidFill>
                  <a:prstClr val="black"/>
                </a:solidFill>
              </a:rPr>
            </a:br>
            <a:endParaRPr lang="en-US" sz="2800" dirty="0" smtClean="0">
              <a:solidFill>
                <a:prstClr val="black"/>
              </a:solidFill>
            </a:endParaRPr>
          </a:p>
          <a:p>
            <a:pPr>
              <a:defRPr/>
            </a:pPr>
            <a:r>
              <a:rPr lang="en-US" sz="2400" dirty="0" smtClean="0">
                <a:solidFill>
                  <a:prstClr val="black"/>
                </a:solidFill>
              </a:rPr>
              <a:t>3D Printers</a:t>
            </a:r>
          </a:p>
          <a:p>
            <a:pPr>
              <a:defRPr/>
            </a:pPr>
            <a:r>
              <a:rPr lang="en-US" sz="2400" dirty="0" smtClean="0">
                <a:solidFill>
                  <a:prstClr val="black"/>
                </a:solidFill>
              </a:rPr>
              <a:t>3D Scanners</a:t>
            </a:r>
          </a:p>
          <a:p>
            <a:pPr>
              <a:defRPr/>
            </a:pPr>
            <a:r>
              <a:rPr lang="en-US" sz="2400" dirty="0" smtClean="0">
                <a:solidFill>
                  <a:prstClr val="black"/>
                </a:solidFill>
              </a:rPr>
              <a:t>Spectrum of Software</a:t>
            </a:r>
            <a:br>
              <a:rPr lang="en-US" sz="2400" dirty="0" smtClean="0">
                <a:solidFill>
                  <a:prstClr val="black"/>
                </a:solidFill>
              </a:rPr>
            </a:br>
            <a:r>
              <a:rPr lang="en-US" sz="2400" dirty="0" smtClean="0">
                <a:solidFill>
                  <a:prstClr val="black"/>
                </a:solidFill>
              </a:rPr>
              <a:t>Hardware Infrastructure (PC’s, peripherals,  filament Etc.)</a:t>
            </a:r>
            <a:br>
              <a:rPr lang="en-US" sz="2400" dirty="0" smtClean="0">
                <a:solidFill>
                  <a:prstClr val="black"/>
                </a:solidFill>
              </a:rPr>
            </a:br>
            <a:r>
              <a:rPr lang="en-US" sz="2800" dirty="0" smtClean="0">
                <a:solidFill>
                  <a:prstClr val="black"/>
                </a:solidFill>
              </a:rPr>
              <a:t/>
            </a:r>
            <a:br>
              <a:rPr lang="en-US" sz="2800" dirty="0" smtClean="0">
                <a:solidFill>
                  <a:prstClr val="black"/>
                </a:solidFill>
              </a:rPr>
            </a:br>
            <a:r>
              <a:rPr lang="en-US" sz="2800" b="1" dirty="0" smtClean="0">
                <a:solidFill>
                  <a:prstClr val="black"/>
                </a:solidFill>
              </a:rPr>
              <a:t>	</a:t>
            </a:r>
            <a:endParaRPr lang="en-US" sz="2800" b="1" dirty="0">
              <a:solidFill>
                <a:prstClr val="black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4285" y="1385212"/>
            <a:ext cx="2953433" cy="2215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6436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0513" y="685800"/>
            <a:ext cx="8078788" cy="990600"/>
          </a:xfrm>
        </p:spPr>
        <p:txBody>
          <a:bodyPr>
            <a:noAutofit/>
          </a:bodyPr>
          <a:lstStyle/>
          <a:p>
            <a:r>
              <a:rPr lang="en-US" altLang="en-US" sz="2800" b="1" dirty="0" smtClean="0"/>
              <a:t>Hybrid Research Tools  (Pilot Year 2) </a:t>
            </a:r>
            <a:br>
              <a:rPr lang="en-US" altLang="en-US" sz="2800" b="1" dirty="0" smtClean="0"/>
            </a:br>
            <a:r>
              <a:rPr lang="en-US" altLang="en-US" sz="2800" dirty="0" smtClean="0"/>
              <a:t>SAAS + Content Database </a:t>
            </a:r>
            <a:br>
              <a:rPr lang="en-US" altLang="en-US" sz="2800" dirty="0" smtClean="0"/>
            </a:br>
            <a:endParaRPr lang="en-US" sz="2800" dirty="0"/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306388" y="16764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altLang="en-US" sz="1800" dirty="0"/>
          </a:p>
        </p:txBody>
      </p:sp>
      <p:pic>
        <p:nvPicPr>
          <p:cNvPr id="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249" y="2006450"/>
            <a:ext cx="2881187" cy="16258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0912" y="2312987"/>
            <a:ext cx="1014413" cy="101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" name="TextBox 7"/>
          <p:cNvSpPr txBox="1">
            <a:spLocks noChangeArrowheads="1"/>
          </p:cNvSpPr>
          <p:nvPr/>
        </p:nvSpPr>
        <p:spPr bwMode="auto">
          <a:xfrm>
            <a:off x="6172200" y="2634456"/>
            <a:ext cx="189827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E14100"/>
              </a:buClr>
              <a:buSzPct val="150000"/>
              <a:buFont typeface="Times" charset="0"/>
              <a:buChar char="•"/>
              <a:defRPr sz="2400" b="1">
                <a:solidFill>
                  <a:srgbClr val="6C0B52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rgbClr val="404040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404040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404040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404040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04040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04040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04040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04040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b="0" dirty="0" smtClean="0">
                <a:solidFill>
                  <a:schemeClr val="tx1"/>
                </a:solidFill>
              </a:rPr>
              <a:t>Reading List</a:t>
            </a:r>
            <a:br>
              <a:rPr lang="en-US" altLang="en-US" b="0" dirty="0" smtClean="0">
                <a:solidFill>
                  <a:schemeClr val="tx1"/>
                </a:solidFill>
              </a:rPr>
            </a:br>
            <a:r>
              <a:rPr lang="en-US" altLang="en-US" b="0" dirty="0" smtClean="0">
                <a:solidFill>
                  <a:schemeClr val="tx1"/>
                </a:solidFill>
              </a:rPr>
              <a:t>Builder</a:t>
            </a:r>
            <a:endParaRPr lang="en-US" altLang="en-US" b="0" dirty="0">
              <a:solidFill>
                <a:schemeClr val="tx1"/>
              </a:solidFill>
            </a:endParaRPr>
          </a:p>
        </p:txBody>
      </p:sp>
      <p:pic>
        <p:nvPicPr>
          <p:cNvPr id="27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1955" y="4295279"/>
            <a:ext cx="3003370" cy="2562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06388" y="3632348"/>
            <a:ext cx="10517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hlinkClick r:id="rId5"/>
              </a:rPr>
              <a:t>Browzine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600200" y="3660748"/>
            <a:ext cx="25920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6"/>
              </a:rPr>
              <a:t>Online Academic Journals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257800" y="3654602"/>
            <a:ext cx="37169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7"/>
              </a:rPr>
              <a:t>Online Library Content + LMS (TRACS)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8377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4600"/>
            <a:ext cx="8229600" cy="1143000"/>
          </a:xfrm>
        </p:spPr>
        <p:txBody>
          <a:bodyPr/>
          <a:lstStyle/>
          <a:p>
            <a:r>
              <a:rPr lang="en-US" dirty="0" smtClean="0"/>
              <a:t>Comments/Questions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8562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1699</TotalTime>
  <Words>159</Words>
  <Application>Microsoft Office PowerPoint</Application>
  <PresentationFormat>On-screen Show (4:3)</PresentationFormat>
  <Paragraphs>78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ＭＳ Ｐゴシック</vt:lpstr>
      <vt:lpstr>Arial</vt:lpstr>
      <vt:lpstr>Calibri</vt:lpstr>
      <vt:lpstr>Times</vt:lpstr>
      <vt:lpstr>Wingdings</vt:lpstr>
      <vt:lpstr>Office Theme</vt:lpstr>
      <vt:lpstr>Digital Related Services  for Faculty (Division of Collections and Digital Services)</vt:lpstr>
      <vt:lpstr>Digitization Services for Faculty</vt:lpstr>
      <vt:lpstr>PowerPoint Presentation</vt:lpstr>
      <vt:lpstr>PowerPoint Presentation</vt:lpstr>
      <vt:lpstr> Research Projects  Prototypes, Grant Partnerships </vt:lpstr>
      <vt:lpstr>Texas Data Repository  Launching Dec. 2016 http://data.tdl.org/    </vt:lpstr>
      <vt:lpstr>New 3D Printer Lab &amp; Services  (Fourth Floor) </vt:lpstr>
      <vt:lpstr>Hybrid Research Tools  (Pilot Year 2)  SAAS + Content Database  </vt:lpstr>
      <vt:lpstr>Comments/Questions</vt:lpstr>
      <vt:lpstr>PowerPoint Presentation</vt:lpstr>
      <vt:lpstr>Percent Increase in Article Citations by Discipline with Open Access Online Availability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Uzwyshyn, Raymond J</cp:lastModifiedBy>
  <cp:revision>115</cp:revision>
  <dcterms:created xsi:type="dcterms:W3CDTF">2015-09-04T18:27:49Z</dcterms:created>
  <dcterms:modified xsi:type="dcterms:W3CDTF">2016-09-22T18:33:25Z</dcterms:modified>
</cp:coreProperties>
</file>