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5"/>
  </p:notesMasterIdLst>
  <p:sldIdLst>
    <p:sldId id="256" r:id="rId4"/>
    <p:sldId id="272" r:id="rId5"/>
    <p:sldId id="275" r:id="rId6"/>
    <p:sldId id="278" r:id="rId7"/>
    <p:sldId id="265" r:id="rId8"/>
    <p:sldId id="257" r:id="rId9"/>
    <p:sldId id="259" r:id="rId10"/>
    <p:sldId id="263" r:id="rId11"/>
    <p:sldId id="260" r:id="rId12"/>
    <p:sldId id="264" r:id="rId13"/>
    <p:sldId id="258" r:id="rId14"/>
    <p:sldId id="266" r:id="rId15"/>
    <p:sldId id="268" r:id="rId16"/>
    <p:sldId id="269" r:id="rId17"/>
    <p:sldId id="276" r:id="rId18"/>
    <p:sldId id="281" r:id="rId19"/>
    <p:sldId id="279" r:id="rId20"/>
    <p:sldId id="283" r:id="rId21"/>
    <p:sldId id="271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1C5B4-9DD8-4A13-86B4-DA598452D6A5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76126-3EA2-4E65-87EF-0E1D85D5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1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A8C7-5B0C-4018-B855-BF4F8C1CC4C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1F60-B41F-450D-ADCD-D1A293FE0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6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A8C7-5B0C-4018-B855-BF4F8C1CC4C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1F60-B41F-450D-ADCD-D1A293FE0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3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A8C7-5B0C-4018-B855-BF4F8C1CC4C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1F60-B41F-450D-ADCD-D1A293FE0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86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3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4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54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42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12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46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92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0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A8C7-5B0C-4018-B855-BF4F8C1CC4C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1F60-B41F-450D-ADCD-D1A293FE0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75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01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12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92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76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63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33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74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01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7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A8C7-5B0C-4018-B855-BF4F8C1CC4C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1F60-B41F-450D-ADCD-D1A293FE0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1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61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49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7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3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A8C7-5B0C-4018-B855-BF4F8C1CC4C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1F60-B41F-450D-ADCD-D1A293FE0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A8C7-5B0C-4018-B855-BF4F8C1CC4C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1F60-B41F-450D-ADCD-D1A293FE0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6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A8C7-5B0C-4018-B855-BF4F8C1CC4C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1F60-B41F-450D-ADCD-D1A293FE0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0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A8C7-5B0C-4018-B855-BF4F8C1CC4C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1F60-B41F-450D-ADCD-D1A293FE0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0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A8C7-5B0C-4018-B855-BF4F8C1CC4C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1F60-B41F-450D-ADCD-D1A293FE0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3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A8C7-5B0C-4018-B855-BF4F8C1CC4C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1F60-B41F-450D-ADCD-D1A293FE0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2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A8C7-5B0C-4018-B855-BF4F8C1CC4C9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01F60-B41F-450D-ADCD-D1A293FE0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7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9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24A1-90B4-451D-9FE6-7BCDC0306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EE22D-8601-4BC8-A9C4-32BC3FC38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1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xhibits.library.txstate.edu/thewittliffcollections/exhibits/show/santiago-tafolla-collection/rev-tafolla" TargetMode="External"/><Relationship Id="rId2" Type="http://schemas.openxmlformats.org/officeDocument/2006/relationships/hyperlink" Target="https://exhibits.library.txstate.edu/univarchives/exhibits/show/pedago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001000" cy="3124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Alkek</a:t>
            </a:r>
            <a:r>
              <a:rPr lang="en-US" dirty="0" smtClean="0"/>
              <a:t> Library</a:t>
            </a:r>
            <a:br>
              <a:rPr lang="en-US" dirty="0" smtClean="0"/>
            </a:br>
            <a:r>
              <a:rPr lang="en-US" dirty="0" smtClean="0"/>
              <a:t>Collections and Digital Services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dirty="0" smtClean="0"/>
              <a:t>Spring Forum 2015</a:t>
            </a:r>
            <a:br>
              <a:rPr lang="en-US" dirty="0" smtClean="0"/>
            </a:br>
            <a:r>
              <a:rPr lang="en-US" sz="2200" dirty="0" smtClean="0"/>
              <a:t>Initiatives, Innovation and Upcoming Events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950976"/>
          </a:xfrm>
        </p:spPr>
        <p:txBody>
          <a:bodyPr>
            <a:normAutofit/>
          </a:bodyPr>
          <a:lstStyle/>
          <a:p>
            <a:r>
              <a:rPr lang="en-US" sz="1400" dirty="0" smtClean="0"/>
              <a:t>Ray </a:t>
            </a:r>
            <a:r>
              <a:rPr lang="en-US" sz="1400" dirty="0" smtClean="0"/>
              <a:t>Uzwyshyn, Ph.D. </a:t>
            </a:r>
            <a:r>
              <a:rPr lang="en-US" sz="1400" smtClean="0"/>
              <a:t>MBA MLIS</a:t>
            </a:r>
            <a:endParaRPr lang="en-US" sz="1400" dirty="0" smtClean="0"/>
          </a:p>
          <a:p>
            <a:r>
              <a:rPr lang="en-US" sz="1400" dirty="0" smtClean="0"/>
              <a:t>Director, Collections and Digital Services</a:t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08" y="3886200"/>
            <a:ext cx="3200400" cy="16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4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Incites: Measuring Areas of Research and Impact Factors</a:t>
            </a:r>
            <a:br>
              <a:rPr lang="en-US" dirty="0" smtClean="0"/>
            </a:br>
            <a:r>
              <a:rPr lang="en-US" sz="2700" dirty="0" smtClean="0"/>
              <a:t>(Highly Cited Documents)</a:t>
            </a:r>
            <a:endParaRPr lang="en-US" sz="27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595" y="2667000"/>
            <a:ext cx="4333875" cy="3829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1809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1" y="2667000"/>
            <a:ext cx="4395787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5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Texas State Collaboration </a:t>
            </a:r>
            <a:br>
              <a:rPr lang="en-US" sz="3600" dirty="0" smtClean="0"/>
            </a:br>
            <a:r>
              <a:rPr lang="en-US" sz="2200" dirty="0" smtClean="0"/>
              <a:t>Grant Seeking Opportunities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" y="2391964"/>
            <a:ext cx="4394586" cy="324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4413695" cy="145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2391964"/>
            <a:ext cx="4660900" cy="305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92" y="1348771"/>
            <a:ext cx="2369630" cy="52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21244"/>
            <a:ext cx="1752600" cy="40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096000"/>
            <a:ext cx="26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of Science Database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6062472"/>
            <a:ext cx="176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Scopus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4320159" cy="695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152400"/>
            <a:ext cx="56332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Offsite Repository (STAR Park)</a:t>
            </a:r>
            <a:br>
              <a:rPr lang="en-US" sz="2800" b="1" dirty="0" smtClean="0"/>
            </a:br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Board </a:t>
            </a:r>
            <a:r>
              <a:rPr lang="en-US" dirty="0"/>
              <a:t>of Regents Funding Approval </a:t>
            </a:r>
            <a:r>
              <a:rPr lang="en-US" dirty="0" smtClean="0"/>
              <a:t>Currently in Process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Next: </a:t>
            </a:r>
            <a:r>
              <a:rPr lang="en-US" dirty="0"/>
              <a:t>P</a:t>
            </a:r>
            <a:r>
              <a:rPr lang="en-US" dirty="0" smtClean="0"/>
              <a:t>rogramming Phase Completion &amp; </a:t>
            </a:r>
            <a:r>
              <a:rPr lang="en-US" dirty="0"/>
              <a:t>D</a:t>
            </a:r>
            <a:r>
              <a:rPr lang="en-US" dirty="0" smtClean="0"/>
              <a:t>esign Phase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CDS </a:t>
            </a:r>
            <a:r>
              <a:rPr lang="en-US" u="sng" dirty="0"/>
              <a:t>n</a:t>
            </a:r>
            <a:r>
              <a:rPr lang="en-US" u="sng" dirty="0" smtClean="0"/>
              <a:t>ot</a:t>
            </a:r>
            <a:r>
              <a:rPr lang="en-US" dirty="0" smtClean="0"/>
              <a:t> moving in first phase of build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02" y="2629788"/>
            <a:ext cx="5091113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7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763000" cy="1706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Building Infrastructure Upgrade </a:t>
            </a:r>
            <a:br>
              <a:rPr lang="en-US" sz="4000" dirty="0" smtClean="0"/>
            </a:br>
            <a:r>
              <a:rPr lang="en-US" sz="2800" dirty="0" smtClean="0"/>
              <a:t>Including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Floor </a:t>
            </a:r>
            <a:r>
              <a:rPr lang="en-US" sz="2800" dirty="0" err="1" smtClean="0"/>
              <a:t>Alkek</a:t>
            </a:r>
            <a:r>
              <a:rPr lang="en-US" sz="2800" dirty="0" smtClean="0"/>
              <a:t> (New Power &amp; Data Grid)</a:t>
            </a:r>
            <a:br>
              <a:rPr lang="en-US" sz="2800" dirty="0" smtClean="0"/>
            </a:br>
            <a:r>
              <a:rPr lang="en-US" sz="3100" dirty="0" smtClean="0"/>
              <a:t>Winter 2015/Spring 2016</a:t>
            </a:r>
            <a:endParaRPr lang="en-US" sz="31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64639"/>
            <a:ext cx="45624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6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" y="38766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Digital &amp; Web Services FY15/FY16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664" y="2209800"/>
            <a:ext cx="5736336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Several New Digitization Projects Completed FY15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100" dirty="0" smtClean="0"/>
              <a:t>(</a:t>
            </a:r>
            <a:r>
              <a:rPr lang="en-US" sz="2100" dirty="0" err="1" smtClean="0">
                <a:hlinkClick r:id="rId2"/>
              </a:rPr>
              <a:t>Pedagogs</a:t>
            </a:r>
            <a:r>
              <a:rPr lang="en-US" sz="2100" dirty="0" smtClean="0"/>
              <a:t>, University Archives, Cormac McCarthy’s Blood Meridian,  </a:t>
            </a:r>
            <a:r>
              <a:rPr lang="en-US" sz="2100" dirty="0" err="1" smtClean="0"/>
              <a:t>Wittliff</a:t>
            </a:r>
            <a:r>
              <a:rPr lang="en-US" sz="2100" dirty="0" smtClean="0"/>
              <a:t>,  </a:t>
            </a:r>
            <a:r>
              <a:rPr lang="en-US" sz="2100" dirty="0" smtClean="0">
                <a:hlinkClick r:id="rId3"/>
              </a:rPr>
              <a:t>Santiago </a:t>
            </a:r>
            <a:r>
              <a:rPr lang="en-US" sz="2100" dirty="0" err="1" smtClean="0">
                <a:hlinkClick r:id="rId3"/>
              </a:rPr>
              <a:t>Tafolla</a:t>
            </a:r>
            <a:r>
              <a:rPr lang="en-US" sz="2100" dirty="0" smtClean="0"/>
              <a:t>: Mexican Amer. Confederate Soldier)</a:t>
            </a:r>
          </a:p>
          <a:p>
            <a:r>
              <a:rPr lang="en-US" sz="2400" b="1" dirty="0" smtClean="0"/>
              <a:t>FY16 Expansion into Multimedia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900" dirty="0" smtClean="0"/>
              <a:t>(Oral History and Video Projects: Increased Capacity, Lonesome Dove Dailies, Austin Film Festival Conference Videos)</a:t>
            </a:r>
          </a:p>
          <a:p>
            <a:r>
              <a:rPr lang="en-US" sz="1900" b="1" dirty="0" smtClean="0"/>
              <a:t>FY16 Expanded Programming/Metadata Capabilities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900" dirty="0" smtClean="0"/>
              <a:t>(OCR Projects: Cormac McCarthy</a:t>
            </a:r>
            <a:r>
              <a:rPr lang="en-US" sz="1900" dirty="0"/>
              <a:t> </a:t>
            </a:r>
            <a:r>
              <a:rPr lang="en-US" sz="1900" dirty="0" smtClean="0"/>
              <a:t>and Complex Back End Database (Metadata) to Front End Visualization (Mapping, Visualization, New Version of Sierra)  </a:t>
            </a:r>
          </a:p>
          <a:p>
            <a:r>
              <a:rPr lang="en-US" sz="2200" b="1" dirty="0" smtClean="0"/>
              <a:t>FY16 Digital Preservation Projects </a:t>
            </a:r>
            <a:br>
              <a:rPr lang="en-US" sz="2200" b="1" dirty="0" smtClean="0"/>
            </a:br>
            <a:r>
              <a:rPr lang="en-US" sz="1900" dirty="0" smtClean="0"/>
              <a:t>(</a:t>
            </a:r>
            <a:r>
              <a:rPr lang="en-US" sz="1900" dirty="0" err="1" smtClean="0"/>
              <a:t>Duraspace</a:t>
            </a:r>
            <a:r>
              <a:rPr lang="en-US" sz="1900" dirty="0" smtClean="0"/>
              <a:t>, DPN, New Committee on Digital Preservation)</a:t>
            </a:r>
            <a:endParaRPr lang="en-US" sz="1900" dirty="0"/>
          </a:p>
        </p:txBody>
      </p:sp>
      <p:pic>
        <p:nvPicPr>
          <p:cNvPr id="10242" name="Picture 2" descr="C:\Users\R_U15\Desktop\Tafol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8802"/>
            <a:ext cx="3124200" cy="45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371600" cy="191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444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Long Term Digital </a:t>
            </a:r>
            <a:r>
              <a:rPr lang="en-US" sz="2800" b="1" dirty="0" smtClean="0"/>
              <a:t>Preservation Ecosystem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dirty="0" smtClean="0"/>
              <a:t>(Partnership with Texas Digital Library)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081016"/>
            <a:ext cx="2286000" cy="21275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DPN</a:t>
            </a:r>
          </a:p>
          <a:p>
            <a:pPr marL="0" indent="0" algn="ctr">
              <a:buNone/>
            </a:pPr>
            <a:r>
              <a:rPr lang="en-US" sz="1400" dirty="0" smtClean="0"/>
              <a:t>5 nodes UT Austin/ TPN, Stanford, </a:t>
            </a:r>
            <a:r>
              <a:rPr lang="en-US" sz="1400" dirty="0" err="1" smtClean="0"/>
              <a:t>Hathi</a:t>
            </a:r>
            <a:r>
              <a:rPr lang="en-US" sz="1400" dirty="0" smtClean="0"/>
              <a:t>, </a:t>
            </a:r>
            <a:r>
              <a:rPr lang="en-US" sz="1400" dirty="0" err="1" smtClean="0"/>
              <a:t>Chronopolis</a:t>
            </a:r>
            <a:r>
              <a:rPr lang="en-US" sz="1400" dirty="0" smtClean="0"/>
              <a:t>, AP Trust. 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hape 126"/>
          <p:cNvSpPr>
            <a:spLocks noChangeAspect="1"/>
          </p:cNvSpPr>
          <p:nvPr/>
        </p:nvSpPr>
        <p:spPr>
          <a:xfrm>
            <a:off x="4588831" y="1313699"/>
            <a:ext cx="3801200" cy="3154500"/>
          </a:xfrm>
          <a:prstGeom prst="flowChartProcess">
            <a:avLst/>
          </a:prstGeom>
          <a:solidFill>
            <a:srgbClr val="C6C1B6"/>
          </a:solidFill>
          <a:ln w="19050" cap="flat">
            <a:solidFill>
              <a:srgbClr val="32323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5" name="Shape 127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3116" y="1462959"/>
            <a:ext cx="13335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2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9759" t="13567" r="19759" b="13567"/>
          <a:stretch/>
        </p:blipFill>
        <p:spPr>
          <a:xfrm>
            <a:off x="5942689" y="2013932"/>
            <a:ext cx="768099" cy="9253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29"/>
          <p:cNvSpPr txBox="1">
            <a:spLocks noChangeAspect="1"/>
          </p:cNvSpPr>
          <p:nvPr/>
        </p:nvSpPr>
        <p:spPr>
          <a:xfrm>
            <a:off x="5968538" y="2294214"/>
            <a:ext cx="716400" cy="36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EC2</a:t>
            </a:r>
          </a:p>
        </p:txBody>
      </p:sp>
      <p:pic>
        <p:nvPicPr>
          <p:cNvPr id="8" name="Shape 130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19759" t="13567" r="19759" b="13567"/>
          <a:stretch/>
        </p:blipFill>
        <p:spPr>
          <a:xfrm>
            <a:off x="5942689" y="3441432"/>
            <a:ext cx="768099" cy="9253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31"/>
          <p:cNvSpPr txBox="1">
            <a:spLocks noChangeAspect="1"/>
          </p:cNvSpPr>
          <p:nvPr/>
        </p:nvSpPr>
        <p:spPr>
          <a:xfrm>
            <a:off x="5968538" y="3721714"/>
            <a:ext cx="716400" cy="36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S3</a:t>
            </a:r>
          </a:p>
        </p:txBody>
      </p:sp>
      <p:pic>
        <p:nvPicPr>
          <p:cNvPr id="10" name="Shape 132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19759" t="13567" r="19759" b="13567"/>
          <a:stretch/>
        </p:blipFill>
        <p:spPr>
          <a:xfrm>
            <a:off x="4809631" y="3441432"/>
            <a:ext cx="768099" cy="9253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33"/>
          <p:cNvSpPr txBox="1">
            <a:spLocks noChangeAspect="1"/>
          </p:cNvSpPr>
          <p:nvPr/>
        </p:nvSpPr>
        <p:spPr>
          <a:xfrm>
            <a:off x="4708882" y="3721714"/>
            <a:ext cx="969600" cy="36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Glacier</a:t>
            </a:r>
          </a:p>
        </p:txBody>
      </p:sp>
      <p:pic>
        <p:nvPicPr>
          <p:cNvPr id="12" name="Shape 134"/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5101" y="1462959"/>
            <a:ext cx="1425863" cy="49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135"/>
          <p:cNvCxnSpPr>
            <a:cxnSpLocks noChangeAspect="1"/>
            <a:stCxn id="8" idx="3"/>
            <a:endCxn id="19" idx="1"/>
          </p:cNvCxnSpPr>
          <p:nvPr/>
        </p:nvCxnSpPr>
        <p:spPr>
          <a:xfrm>
            <a:off x="6710788" y="3904115"/>
            <a:ext cx="736477" cy="0"/>
          </a:xfrm>
          <a:prstGeom prst="straightConnector1">
            <a:avLst/>
          </a:prstGeom>
          <a:noFill/>
          <a:ln w="19050" cap="flat">
            <a:solidFill>
              <a:srgbClr val="32323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4" name="Shape 137"/>
          <p:cNvSpPr>
            <a:spLocks noChangeAspect="1"/>
          </p:cNvSpPr>
          <p:nvPr/>
        </p:nvSpPr>
        <p:spPr>
          <a:xfrm>
            <a:off x="685800" y="1313699"/>
            <a:ext cx="2521400" cy="1528900"/>
          </a:xfrm>
          <a:prstGeom prst="flowChartProcess">
            <a:avLst/>
          </a:prstGeom>
          <a:solidFill>
            <a:srgbClr val="C6C1B6"/>
          </a:solidFill>
          <a:ln w="19050" cap="flat">
            <a:solidFill>
              <a:srgbClr val="32323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15" name="Shape 138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3599" y="1556012"/>
            <a:ext cx="1705965" cy="51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39"/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4007" y="2294312"/>
            <a:ext cx="1645149" cy="36460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40"/>
          <p:cNvSpPr>
            <a:spLocks noChangeAspect="1"/>
          </p:cNvSpPr>
          <p:nvPr/>
        </p:nvSpPr>
        <p:spPr>
          <a:xfrm>
            <a:off x="685800" y="2900694"/>
            <a:ext cx="2521400" cy="1528900"/>
          </a:xfrm>
          <a:prstGeom prst="flowChartProcess">
            <a:avLst/>
          </a:prstGeom>
          <a:solidFill>
            <a:srgbClr val="C6C1B6"/>
          </a:solidFill>
          <a:ln w="19050" cap="flat">
            <a:solidFill>
              <a:srgbClr val="32323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18" name="Shape 141"/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2393" y="3328645"/>
            <a:ext cx="1705967" cy="65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36"/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 l="19759" t="13567" r="19759" b="13567"/>
          <a:stretch/>
        </p:blipFill>
        <p:spPr>
          <a:xfrm>
            <a:off x="7447265" y="3441432"/>
            <a:ext cx="768099" cy="92536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142"/>
          <p:cNvSpPr txBox="1">
            <a:spLocks noChangeAspect="1"/>
          </p:cNvSpPr>
          <p:nvPr/>
        </p:nvSpPr>
        <p:spPr>
          <a:xfrm>
            <a:off x="7197116" y="3721714"/>
            <a:ext cx="1268399" cy="36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CloudFront</a:t>
            </a:r>
          </a:p>
        </p:txBody>
      </p:sp>
      <p:cxnSp>
        <p:nvCxnSpPr>
          <p:cNvPr id="21" name="Shape 143"/>
          <p:cNvCxnSpPr>
            <a:cxnSpLocks noChangeAspect="1"/>
            <a:stCxn id="6" idx="2"/>
            <a:endCxn id="8" idx="0"/>
          </p:cNvCxnSpPr>
          <p:nvPr/>
        </p:nvCxnSpPr>
        <p:spPr>
          <a:xfrm>
            <a:off x="6326739" y="2939297"/>
            <a:ext cx="0" cy="502135"/>
          </a:xfrm>
          <a:prstGeom prst="straightConnector1">
            <a:avLst/>
          </a:prstGeom>
          <a:noFill/>
          <a:ln w="19050" cap="flat">
            <a:solidFill>
              <a:srgbClr val="32323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22" name="Shape 144"/>
          <p:cNvCxnSpPr>
            <a:cxnSpLocks noChangeAspect="1"/>
            <a:stCxn id="6" idx="2"/>
            <a:endCxn id="10" idx="0"/>
          </p:cNvCxnSpPr>
          <p:nvPr/>
        </p:nvCxnSpPr>
        <p:spPr>
          <a:xfrm flipH="1">
            <a:off x="5193681" y="2939297"/>
            <a:ext cx="1133058" cy="502135"/>
          </a:xfrm>
          <a:prstGeom prst="straightConnector1">
            <a:avLst/>
          </a:prstGeom>
          <a:noFill/>
          <a:ln w="19050" cap="flat">
            <a:solidFill>
              <a:srgbClr val="32323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23" name="Shape 145"/>
          <p:cNvCxnSpPr>
            <a:cxnSpLocks noChangeAspect="1"/>
            <a:stCxn id="6" idx="1"/>
            <a:endCxn id="18" idx="3"/>
          </p:cNvCxnSpPr>
          <p:nvPr/>
        </p:nvCxnSpPr>
        <p:spPr>
          <a:xfrm flipH="1">
            <a:off x="2798360" y="2476615"/>
            <a:ext cx="3144329" cy="1178270"/>
          </a:xfrm>
          <a:prstGeom prst="straightConnector1">
            <a:avLst/>
          </a:prstGeom>
          <a:noFill/>
          <a:ln w="19050" cap="flat">
            <a:solidFill>
              <a:srgbClr val="32323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24" name="Shape 146"/>
          <p:cNvCxnSpPr>
            <a:cxnSpLocks noChangeAspect="1"/>
            <a:stCxn id="6" idx="1"/>
            <a:endCxn id="16" idx="3"/>
          </p:cNvCxnSpPr>
          <p:nvPr/>
        </p:nvCxnSpPr>
        <p:spPr>
          <a:xfrm flipH="1">
            <a:off x="2799156" y="2476615"/>
            <a:ext cx="3143533" cy="0"/>
          </a:xfrm>
          <a:prstGeom prst="straightConnector1">
            <a:avLst/>
          </a:prstGeom>
          <a:noFill/>
          <a:ln w="19050" cap="flat">
            <a:solidFill>
              <a:srgbClr val="32323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5" name="Rectangle 24"/>
          <p:cNvSpPr/>
          <p:nvPr/>
        </p:nvSpPr>
        <p:spPr>
          <a:xfrm>
            <a:off x="4203431" y="510540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US" sz="2000" dirty="0" smtClean="0"/>
              <a:t> </a:t>
            </a:r>
            <a:r>
              <a:rPr lang="en-US" sz="2000" b="1" dirty="0" err="1" smtClean="0"/>
              <a:t>DuraCloud</a:t>
            </a:r>
            <a:r>
              <a:rPr lang="en-US" sz="2000" b="1" dirty="0" smtClean="0"/>
              <a:t> </a:t>
            </a:r>
            <a:r>
              <a:rPr lang="en-US" sz="2000" dirty="0" smtClean="0"/>
              <a:t>as ingestion point for </a:t>
            </a:r>
            <a:endParaRPr lang="en-US" dirty="0" smtClean="0"/>
          </a:p>
          <a:p>
            <a:r>
              <a:rPr lang="en-US" b="1" dirty="0" smtClean="0"/>
              <a:t>Amazon S3</a:t>
            </a:r>
            <a:r>
              <a:rPr lang="en-US" dirty="0" smtClean="0"/>
              <a:t> – high availability</a:t>
            </a:r>
          </a:p>
          <a:p>
            <a:r>
              <a:rPr lang="en-US" b="1" dirty="0" smtClean="0"/>
              <a:t>Amazon Glacier</a:t>
            </a:r>
            <a:r>
              <a:rPr lang="en-US" dirty="0" smtClean="0"/>
              <a:t> – cost efficient slow retrieval</a:t>
            </a:r>
          </a:p>
          <a:p>
            <a:r>
              <a:rPr lang="en-US" i="1" dirty="0" err="1" smtClean="0"/>
              <a:t>iRODS</a:t>
            </a:r>
            <a:r>
              <a:rPr lang="en-US" dirty="0" smtClean="0"/>
              <a:t> at Texas Advanced Computing Center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47681" y="282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85800" y="1313699"/>
            <a:ext cx="7704232" cy="3154500"/>
          </a:xfrm>
          <a:prstGeom prst="ellipse">
            <a:avLst/>
          </a:prstGeom>
          <a:solidFill>
            <a:schemeClr val="accent4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6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1217" y="1371600"/>
            <a:ext cx="4724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>
                <a:solidFill>
                  <a:prstClr val="black"/>
                </a:solidFill>
              </a:rPr>
              <a:t>Makerbot</a:t>
            </a:r>
            <a:r>
              <a:rPr lang="en-US" sz="1200" b="1" dirty="0">
                <a:solidFill>
                  <a:prstClr val="black"/>
                </a:solidFill>
              </a:rPr>
              <a:t> Replicator Z18   </a:t>
            </a:r>
            <a:r>
              <a:rPr lang="en-US" sz="1000" dirty="0">
                <a:solidFill>
                  <a:prstClr val="black"/>
                </a:solidFill>
              </a:rPr>
              <a:t>	</a:t>
            </a:r>
            <a:r>
              <a:rPr lang="en-US" sz="1000" b="1" dirty="0">
                <a:solidFill>
                  <a:prstClr val="black"/>
                </a:solidFill>
              </a:rPr>
              <a:t>         </a:t>
            </a:r>
            <a:r>
              <a:rPr lang="en-US" sz="1000" b="1" dirty="0" smtClean="0">
                <a:solidFill>
                  <a:prstClr val="black"/>
                </a:solidFill>
              </a:rPr>
              <a:t>    </a:t>
            </a:r>
            <a:r>
              <a:rPr lang="en-US" sz="1000" b="1" dirty="0">
                <a:solidFill>
                  <a:prstClr val="black"/>
                </a:solidFill>
              </a:rPr>
              <a:t>$ </a:t>
            </a:r>
            <a:r>
              <a:rPr lang="en-US" sz="1000" b="1" dirty="0" smtClean="0">
                <a:solidFill>
                  <a:prstClr val="black"/>
                </a:solidFill>
              </a:rPr>
              <a:t>5,602.54</a:t>
            </a:r>
            <a:r>
              <a:rPr lang="en-US" sz="1000" dirty="0">
                <a:solidFill>
                  <a:prstClr val="black"/>
                </a:solidFill>
              </a:rPr>
              <a:t/>
            </a:r>
            <a:br>
              <a:rPr lang="en-US" sz="1000" dirty="0">
                <a:solidFill>
                  <a:prstClr val="black"/>
                </a:solidFill>
              </a:rPr>
            </a:br>
            <a:r>
              <a:rPr lang="en-US" sz="1000" dirty="0" smtClean="0">
                <a:solidFill>
                  <a:prstClr val="black"/>
                </a:solidFill>
              </a:rPr>
              <a:t>  </a:t>
            </a:r>
            <a:r>
              <a:rPr lang="en-US" sz="1000" dirty="0" err="1" smtClean="0">
                <a:solidFill>
                  <a:prstClr val="black"/>
                </a:solidFill>
              </a:rPr>
              <a:t>Makerbot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Cart                      	                </a:t>
            </a:r>
            <a:r>
              <a:rPr lang="en-US" sz="1000" dirty="0" smtClean="0">
                <a:solidFill>
                  <a:prstClr val="black"/>
                </a:solidFill>
              </a:rPr>
              <a:t>      964.87 </a:t>
            </a:r>
            <a:br>
              <a:rPr lang="en-US" sz="1000" dirty="0" smtClean="0">
                <a:solidFill>
                  <a:prstClr val="black"/>
                </a:solidFill>
              </a:rPr>
            </a:br>
            <a:r>
              <a:rPr lang="en-US" sz="1000" dirty="0" smtClean="0">
                <a:solidFill>
                  <a:prstClr val="black"/>
                </a:solidFill>
              </a:rPr>
              <a:t>                                 Extra </a:t>
            </a:r>
            <a:r>
              <a:rPr lang="en-US" sz="1000" dirty="0">
                <a:solidFill>
                  <a:prstClr val="black"/>
                </a:solidFill>
              </a:rPr>
              <a:t>Extruder (Print Head)    	 </a:t>
            </a:r>
            <a:r>
              <a:rPr lang="en-US" sz="1000" dirty="0" smtClean="0">
                <a:solidFill>
                  <a:prstClr val="black"/>
                </a:solidFill>
              </a:rPr>
              <a:t>                    172.92</a:t>
            </a:r>
            <a:r>
              <a:rPr lang="en-US" sz="1000" dirty="0">
                <a:solidFill>
                  <a:prstClr val="black"/>
                </a:solidFill>
              </a:rPr>
              <a:t/>
            </a:r>
            <a:br>
              <a:rPr lang="en-US" sz="1000" dirty="0">
                <a:solidFill>
                  <a:prstClr val="black"/>
                </a:solidFill>
              </a:rPr>
            </a:br>
            <a:r>
              <a:rPr lang="en-US" sz="1000" dirty="0" smtClean="0">
                <a:solidFill>
                  <a:prstClr val="black"/>
                </a:solidFill>
              </a:rPr>
              <a:t>       </a:t>
            </a:r>
            <a:r>
              <a:rPr lang="en-US" sz="1000" u="sng" dirty="0" smtClean="0">
                <a:solidFill>
                  <a:prstClr val="black"/>
                </a:solidFill>
              </a:rPr>
              <a:t>2 </a:t>
            </a:r>
            <a:r>
              <a:rPr lang="en-US" sz="1000" u="sng" dirty="0">
                <a:solidFill>
                  <a:prstClr val="black"/>
                </a:solidFill>
              </a:rPr>
              <a:t>Year Protection Plan          	                </a:t>
            </a:r>
            <a:r>
              <a:rPr lang="en-US" sz="1000" u="sng" dirty="0" smtClean="0">
                <a:solidFill>
                  <a:prstClr val="black"/>
                </a:solidFill>
              </a:rPr>
              <a:t>       1,224.40</a:t>
            </a:r>
            <a:r>
              <a:rPr lang="en-US" sz="1000" dirty="0">
                <a:solidFill>
                  <a:prstClr val="black"/>
                </a:solidFill>
              </a:rPr>
              <a:t/>
            </a:r>
            <a:br>
              <a:rPr lang="en-US" sz="1000" dirty="0">
                <a:solidFill>
                  <a:prstClr val="black"/>
                </a:solidFill>
              </a:rPr>
            </a:br>
            <a:r>
              <a:rPr lang="en-US" sz="1000" dirty="0" smtClean="0">
                <a:solidFill>
                  <a:prstClr val="black"/>
                </a:solidFill>
              </a:rPr>
              <a:t>                                              </a:t>
            </a:r>
            <a:r>
              <a:rPr lang="en-US" sz="1000" b="1" dirty="0" smtClean="0">
                <a:solidFill>
                  <a:prstClr val="black"/>
                </a:solidFill>
              </a:rPr>
              <a:t>Subtotal:      </a:t>
            </a:r>
            <a:r>
              <a:rPr lang="en-US" sz="1000" b="1" dirty="0">
                <a:solidFill>
                  <a:prstClr val="black"/>
                </a:solidFill>
              </a:rPr>
              <a:t>	 </a:t>
            </a:r>
            <a:r>
              <a:rPr lang="en-US" sz="1000" b="1" dirty="0" smtClean="0">
                <a:solidFill>
                  <a:prstClr val="black"/>
                </a:solidFill>
              </a:rPr>
              <a:t>           $7964.73 </a:t>
            </a:r>
            <a:br>
              <a:rPr lang="en-US" sz="1000" b="1" dirty="0" smtClean="0">
                <a:solidFill>
                  <a:prstClr val="black"/>
                </a:solidFill>
              </a:rPr>
            </a:br>
            <a:r>
              <a:rPr lang="en-US" sz="1000" b="1" dirty="0" smtClean="0">
                <a:solidFill>
                  <a:prstClr val="black"/>
                </a:solidFill>
              </a:rPr>
              <a:t/>
            </a:r>
            <a:br>
              <a:rPr lang="en-US" sz="1000" b="1" dirty="0" smtClean="0">
                <a:solidFill>
                  <a:prstClr val="black"/>
                </a:solidFill>
              </a:rPr>
            </a:br>
            <a:r>
              <a:rPr lang="en-US" sz="1200" b="1" dirty="0" smtClean="0">
                <a:solidFill>
                  <a:prstClr val="black"/>
                </a:solidFill>
              </a:rPr>
              <a:t>                                   Next Engine 3D Scanner</a:t>
            </a:r>
            <a:r>
              <a:rPr lang="en-US" sz="1000" b="1" dirty="0">
                <a:solidFill>
                  <a:prstClr val="black"/>
                </a:solidFill>
              </a:rPr>
              <a:t>		</a:t>
            </a:r>
            <a:r>
              <a:rPr lang="en-US" sz="1000" b="1" dirty="0" smtClean="0">
                <a:solidFill>
                  <a:prstClr val="black"/>
                </a:solidFill>
              </a:rPr>
              <a:t>2,795.000</a:t>
            </a:r>
            <a:br>
              <a:rPr lang="en-US" sz="1000" b="1" dirty="0" smtClean="0">
                <a:solidFill>
                  <a:prstClr val="black"/>
                </a:solidFill>
              </a:rPr>
            </a:br>
            <a:r>
              <a:rPr lang="en-US" sz="1000" b="1" dirty="0" smtClean="0">
                <a:solidFill>
                  <a:prstClr val="black"/>
                </a:solidFill>
              </a:rPr>
              <a:t>Two </a:t>
            </a:r>
            <a:r>
              <a:rPr lang="en-US" sz="1000" dirty="0" smtClean="0">
                <a:solidFill>
                  <a:prstClr val="black"/>
                </a:solidFill>
              </a:rPr>
              <a:t>Repurposed Computers	            $</a:t>
            </a:r>
            <a:r>
              <a:rPr lang="en-US" sz="1000" dirty="0">
                <a:solidFill>
                  <a:prstClr val="black"/>
                </a:solidFill>
              </a:rPr>
              <a:t>0.00</a:t>
            </a:r>
          </a:p>
          <a:p>
            <a:pPr algn="r"/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smtClean="0">
                <a:solidFill>
                  <a:prstClr val="black"/>
                </a:solidFill>
              </a:rPr>
              <a:t>         3D Scanner 3 Year Extended Warranty                              295.00</a:t>
            </a:r>
            <a:br>
              <a:rPr lang="en-US" sz="1000" dirty="0" smtClean="0">
                <a:solidFill>
                  <a:prstClr val="black"/>
                </a:solidFill>
              </a:rPr>
            </a:br>
            <a:r>
              <a:rPr lang="en-US" sz="1000" dirty="0" smtClean="0">
                <a:solidFill>
                  <a:prstClr val="black"/>
                </a:solidFill>
              </a:rPr>
              <a:t>                    Next Engine </a:t>
            </a:r>
            <a:r>
              <a:rPr lang="en-US" sz="1000" dirty="0" err="1" smtClean="0">
                <a:solidFill>
                  <a:prstClr val="black"/>
                </a:solidFill>
              </a:rPr>
              <a:t>MultiDrive</a:t>
            </a:r>
            <a:r>
              <a:rPr lang="en-US" sz="1000" dirty="0" smtClean="0">
                <a:solidFill>
                  <a:prstClr val="black"/>
                </a:solidFill>
              </a:rPr>
              <a:t>	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smtClean="0">
                <a:solidFill>
                  <a:prstClr val="black"/>
                </a:solidFill>
              </a:rPr>
              <a:t>                                                   895.00</a:t>
            </a:r>
          </a:p>
          <a:p>
            <a:pPr algn="r"/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smtClean="0">
                <a:solidFill>
                  <a:prstClr val="black"/>
                </a:solidFill>
              </a:rPr>
              <a:t>                   HD Pro Scanner Software	                   995.00</a:t>
            </a:r>
            <a:r>
              <a:rPr lang="en-US" sz="1000" dirty="0">
                <a:solidFill>
                  <a:prstClr val="black"/>
                </a:solidFill>
              </a:rPr>
              <a:t/>
            </a:r>
            <a:br>
              <a:rPr lang="en-US" sz="1000" dirty="0">
                <a:solidFill>
                  <a:prstClr val="black"/>
                </a:solidFill>
              </a:rPr>
            </a:br>
            <a:r>
              <a:rPr lang="en-US" sz="1000" dirty="0" smtClean="0">
                <a:solidFill>
                  <a:prstClr val="black"/>
                </a:solidFill>
              </a:rPr>
              <a:t>                      20 </a:t>
            </a:r>
            <a:r>
              <a:rPr lang="en-US" sz="1000" dirty="0">
                <a:solidFill>
                  <a:prstClr val="black"/>
                </a:solidFill>
              </a:rPr>
              <a:t>Spools </a:t>
            </a:r>
            <a:r>
              <a:rPr lang="en-US" sz="1000" dirty="0" smtClean="0">
                <a:solidFill>
                  <a:prstClr val="black"/>
                </a:solidFill>
              </a:rPr>
              <a:t>of Filament</a:t>
            </a:r>
            <a:r>
              <a:rPr lang="en-US" sz="1000" dirty="0">
                <a:solidFill>
                  <a:prstClr val="black"/>
                </a:solidFill>
              </a:rPr>
              <a:t>	   </a:t>
            </a:r>
            <a:r>
              <a:rPr lang="en-US" sz="1000" dirty="0" smtClean="0">
                <a:solidFill>
                  <a:prstClr val="black"/>
                </a:solidFill>
              </a:rPr>
              <a:t>                                                 267.12</a:t>
            </a:r>
            <a:endParaRPr lang="en-US" sz="1000" dirty="0">
              <a:solidFill>
                <a:prstClr val="black"/>
              </a:solidFill>
            </a:endParaRPr>
          </a:p>
          <a:p>
            <a:pPr algn="r"/>
            <a:r>
              <a:rPr lang="en-US" sz="1000" dirty="0" err="1" smtClean="0">
                <a:solidFill>
                  <a:prstClr val="black"/>
                </a:solidFill>
              </a:rPr>
              <a:t>Sketchup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Pro – 2015 (Commercial)	   </a:t>
            </a:r>
            <a:r>
              <a:rPr lang="en-US" sz="1000" dirty="0" smtClean="0">
                <a:solidFill>
                  <a:prstClr val="black"/>
                </a:solidFill>
              </a:rPr>
              <a:t>                          590.00</a:t>
            </a:r>
          </a:p>
          <a:p>
            <a:pPr algn="r"/>
            <a:r>
              <a:rPr lang="en-US" sz="1000" dirty="0" smtClean="0">
                <a:solidFill>
                  <a:prstClr val="black"/>
                </a:solidFill>
              </a:rPr>
              <a:t>                                         1 </a:t>
            </a:r>
            <a:r>
              <a:rPr lang="en-US" sz="1000" dirty="0">
                <a:solidFill>
                  <a:prstClr val="black"/>
                </a:solidFill>
              </a:rPr>
              <a:t>Rhino 3D </a:t>
            </a:r>
            <a:r>
              <a:rPr lang="en-US" sz="1000" dirty="0" smtClean="0">
                <a:solidFill>
                  <a:prstClr val="black"/>
                </a:solidFill>
              </a:rPr>
              <a:t>License</a:t>
            </a:r>
            <a:r>
              <a:rPr lang="en-US" sz="1000" dirty="0">
                <a:solidFill>
                  <a:prstClr val="black"/>
                </a:solidFill>
              </a:rPr>
              <a:t>		   </a:t>
            </a:r>
            <a:r>
              <a:rPr lang="en-US" sz="1000" dirty="0" smtClean="0">
                <a:solidFill>
                  <a:prstClr val="black"/>
                </a:solidFill>
              </a:rPr>
              <a:t>   799.00</a:t>
            </a:r>
            <a:br>
              <a:rPr lang="en-US" sz="1000" dirty="0" smtClean="0">
                <a:solidFill>
                  <a:prstClr val="black"/>
                </a:solidFill>
              </a:rPr>
            </a:br>
            <a:r>
              <a:rPr lang="en-US" sz="1000" u="sng" dirty="0" smtClean="0">
                <a:solidFill>
                  <a:prstClr val="black"/>
                </a:solidFill>
              </a:rPr>
              <a:t>LC 1200 Line Conditioner	                            125.00</a:t>
            </a:r>
            <a:r>
              <a:rPr lang="en-US" sz="1000" dirty="0">
                <a:solidFill>
                  <a:prstClr val="black"/>
                </a:solidFill>
              </a:rPr>
              <a:t/>
            </a:r>
            <a:br>
              <a:rPr lang="en-US" sz="1000" dirty="0">
                <a:solidFill>
                  <a:prstClr val="black"/>
                </a:solidFill>
              </a:rPr>
            </a:br>
            <a:r>
              <a:rPr lang="en-US" sz="1000" dirty="0" smtClean="0">
                <a:solidFill>
                  <a:prstClr val="black"/>
                </a:solidFill>
              </a:rPr>
              <a:t>                                               </a:t>
            </a:r>
            <a:r>
              <a:rPr lang="en-US" sz="1000" b="1" dirty="0" smtClean="0">
                <a:solidFill>
                  <a:prstClr val="black"/>
                </a:solidFill>
              </a:rPr>
              <a:t>Subtotal:                                            $6771.12</a:t>
            </a:r>
            <a:endParaRPr lang="en-US" sz="1000" b="1" dirty="0">
              <a:solidFill>
                <a:prstClr val="black"/>
              </a:solidFill>
            </a:endParaRPr>
          </a:p>
          <a:p>
            <a:pPr algn="r"/>
            <a:r>
              <a:rPr lang="en-US" sz="1000" b="1" dirty="0">
                <a:solidFill>
                  <a:prstClr val="black"/>
                </a:solidFill>
              </a:rPr>
              <a:t/>
            </a:r>
            <a:br>
              <a:rPr lang="en-US" sz="1000" b="1" dirty="0">
                <a:solidFill>
                  <a:prstClr val="black"/>
                </a:solidFill>
              </a:rPr>
            </a:br>
            <a:r>
              <a:rPr lang="en-US" sz="1400" b="1" dirty="0" smtClean="0">
                <a:solidFill>
                  <a:prstClr val="black"/>
                </a:solidFill>
              </a:rPr>
              <a:t>Grand </a:t>
            </a:r>
            <a:r>
              <a:rPr lang="en-US" sz="1400" b="1" dirty="0">
                <a:solidFill>
                  <a:prstClr val="black"/>
                </a:solidFill>
              </a:rPr>
              <a:t>Total (Est):		      </a:t>
            </a:r>
            <a:r>
              <a:rPr lang="en-US" sz="1400" b="1" dirty="0" smtClean="0">
                <a:solidFill>
                  <a:prstClr val="black"/>
                </a:solidFill>
              </a:rPr>
              <a:t>    $14,725.85</a:t>
            </a:r>
            <a:r>
              <a:rPr lang="en-US" sz="2400" b="1" dirty="0">
                <a:solidFill>
                  <a:prstClr val="black"/>
                </a:solidFill>
              </a:rPr>
              <a:t>	</a:t>
            </a:r>
            <a:r>
              <a:rPr lang="en-US" dirty="0">
                <a:solidFill>
                  <a:prstClr val="black"/>
                </a:solidFill>
              </a:rPr>
              <a:t>			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/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	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7620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3D Printer/Scanner Services</a:t>
            </a:r>
            <a:br>
              <a:rPr lang="en-US" sz="3200" b="1" dirty="0" smtClean="0"/>
            </a:br>
            <a:r>
              <a:rPr lang="en-US" sz="3200" b="1" dirty="0" smtClean="0"/>
              <a:t>Learning Commons Fall Semester V1.0 Roll-out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" y="1245700"/>
            <a:ext cx="2290095" cy="2847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664599"/>
            <a:ext cx="4321467" cy="2083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04" y="1219200"/>
            <a:ext cx="1905000" cy="290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" y="4230624"/>
            <a:ext cx="38100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3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006224" y="3228835"/>
            <a:ext cx="1828800" cy="80519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TXU 3D Printing Environmental Scan</a:t>
            </a:r>
            <a:br>
              <a:rPr lang="en-US" sz="3600" b="1" dirty="0" smtClean="0"/>
            </a:br>
            <a:r>
              <a:rPr lang="en-US" sz="2800" b="1" dirty="0" smtClean="0"/>
              <a:t>Cost vs. Quality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15240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6800" y="5696712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37824" y="2509010"/>
            <a:ext cx="1169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3D Printer</a:t>
            </a:r>
            <a:br>
              <a:rPr lang="en-US" sz="1600" b="1" dirty="0" smtClean="0">
                <a:solidFill>
                  <a:prstClr val="black"/>
                </a:solidFill>
              </a:rPr>
            </a:br>
            <a:r>
              <a:rPr lang="en-US" sz="1600" b="1" dirty="0" smtClean="0">
                <a:solidFill>
                  <a:prstClr val="black"/>
                </a:solidFill>
              </a:rPr>
              <a:t>Cost in USD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4446" y="6096008"/>
            <a:ext cx="225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3D Printer Quality</a:t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Resolution and Speed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061" y="213967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50,000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061" y="300481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10,000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23" y="1520952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100,000+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810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5000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108" y="46512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2000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51204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95400" y="5181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76600" y="4267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05800" y="134721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934200" y="235661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7" y="3589883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4278649" y="5181600"/>
            <a:ext cx="1905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67200" y="5257800"/>
            <a:ext cx="18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Increasing Quality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3590" y="5257800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Education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4495800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Art &amp; Design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0502" y="3235940"/>
            <a:ext cx="2059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Library 3D Printer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Makerspace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11263" y="2524250"/>
            <a:ext cx="193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Engineering, STEM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39022" y="1524000"/>
            <a:ext cx="1208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Forensic</a:t>
            </a:r>
            <a:br>
              <a:rPr lang="en-US" sz="1400" b="1" dirty="0" smtClean="0">
                <a:solidFill>
                  <a:prstClr val="black"/>
                </a:solidFill>
              </a:rPr>
            </a:br>
            <a:r>
              <a:rPr lang="en-US" sz="1400" b="1" dirty="0" smtClean="0">
                <a:solidFill>
                  <a:prstClr val="black"/>
                </a:solidFill>
              </a:rPr>
              <a:t>Anthropology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447800" y="3189476"/>
            <a:ext cx="0" cy="805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1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Alkek</a:t>
            </a:r>
            <a:r>
              <a:rPr lang="en-US" sz="3200" b="1" dirty="0" smtClean="0"/>
              <a:t> 25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Anniversary </a:t>
            </a:r>
            <a:r>
              <a:rPr lang="en-US" sz="3200" b="1" dirty="0"/>
              <a:t>Fall 2015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Anniversary Events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621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CDS Digital </a:t>
            </a:r>
            <a:r>
              <a:rPr lang="en-US" b="1" dirty="0"/>
              <a:t>Projects</a:t>
            </a:r>
            <a:r>
              <a:rPr lang="en-US" dirty="0"/>
              <a:t>: Football Negatives Flickr Site, </a:t>
            </a:r>
            <a:r>
              <a:rPr lang="en-US" dirty="0" err="1"/>
              <a:t>Pedagogs</a:t>
            </a:r>
            <a:r>
              <a:rPr lang="en-US" dirty="0"/>
              <a:t> 80’s </a:t>
            </a:r>
            <a:r>
              <a:rPr lang="en-US" dirty="0" smtClean="0"/>
              <a:t>and 90’s , 1</a:t>
            </a:r>
            <a:r>
              <a:rPr lang="en-US" baseline="30000" dirty="0" smtClean="0"/>
              <a:t>st</a:t>
            </a:r>
            <a:r>
              <a:rPr lang="en-US" dirty="0" smtClean="0"/>
              <a:t> Fl. Digital </a:t>
            </a:r>
            <a:r>
              <a:rPr lang="en-US" dirty="0"/>
              <a:t>Exhibit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Volunteers Needed</a:t>
            </a:r>
            <a:r>
              <a:rPr lang="en-US" dirty="0" smtClean="0"/>
              <a:t>: </a:t>
            </a:r>
          </a:p>
          <a:p>
            <a:r>
              <a:rPr lang="en-US" dirty="0"/>
              <a:t>Library Open House 25</a:t>
            </a:r>
            <a:r>
              <a:rPr lang="en-US" baseline="30000" dirty="0"/>
              <a:t>th</a:t>
            </a:r>
            <a:r>
              <a:rPr lang="en-US" dirty="0"/>
              <a:t> Anniversary, Homecoming Day Saturday November 7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 smtClean="0"/>
              <a:t>Re-enactment of Symbolic Library Move from Old Main to </a:t>
            </a:r>
            <a:r>
              <a:rPr lang="en-US" dirty="0" err="1" smtClean="0"/>
              <a:t>Alkek</a:t>
            </a:r>
            <a:r>
              <a:rPr lang="en-US" dirty="0" smtClean="0"/>
              <a:t> (September 23</a:t>
            </a:r>
            <a:r>
              <a:rPr lang="en-US" baseline="30000" dirty="0" smtClean="0"/>
              <a:t>rd</a:t>
            </a:r>
            <a:r>
              <a:rPr lang="en-US" dirty="0" smtClean="0"/>
              <a:t> 10:00-11:30 am)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362200" cy="148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CDS Summer/Fall 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Head of Acquisitions </a:t>
            </a:r>
            <a:r>
              <a:rPr lang="en-US" b="1" dirty="0"/>
              <a:t> </a:t>
            </a:r>
            <a:r>
              <a:rPr lang="en-US" sz="2100" dirty="0" smtClean="0"/>
              <a:t>(Chair: Paivi Rentz)</a:t>
            </a:r>
            <a:br>
              <a:rPr lang="en-US" sz="2100" dirty="0" smtClean="0"/>
            </a:br>
            <a:endParaRPr lang="en-US" sz="2100" dirty="0" smtClean="0"/>
          </a:p>
          <a:p>
            <a:r>
              <a:rPr lang="en-US" b="1" dirty="0" smtClean="0"/>
              <a:t>Database Maintenance and Metadata Librarian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900" dirty="0" smtClean="0"/>
              <a:t>(Chair: Sheila Torres-Blank)</a:t>
            </a:r>
            <a:br>
              <a:rPr lang="en-US" sz="1900" dirty="0" smtClean="0"/>
            </a:br>
            <a:endParaRPr lang="en-US" sz="1900" dirty="0" smtClean="0"/>
          </a:p>
          <a:p>
            <a:r>
              <a:rPr lang="en-US" b="1" dirty="0" smtClean="0"/>
              <a:t>Simmons Cataloger, Special Collections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900" dirty="0" smtClean="0"/>
              <a:t>(Chair: Karen Sigler)</a:t>
            </a:r>
            <a:br>
              <a:rPr lang="en-US" sz="1900" dirty="0" smtClean="0"/>
            </a:br>
            <a:endParaRPr lang="en-US" sz="1900" dirty="0"/>
          </a:p>
          <a:p>
            <a:r>
              <a:rPr lang="en-US" b="1" dirty="0" smtClean="0"/>
              <a:t>Timelines</a:t>
            </a:r>
            <a:r>
              <a:rPr lang="en-US" dirty="0" smtClean="0"/>
              <a:t>: Hopefully all hired by early Fall Semester</a:t>
            </a:r>
          </a:p>
          <a:p>
            <a:endParaRPr lang="en-US" dirty="0"/>
          </a:p>
          <a:p>
            <a:r>
              <a:rPr lang="en-US" b="1" dirty="0" smtClean="0"/>
              <a:t>New VPIT and AVP ITS </a:t>
            </a:r>
            <a:r>
              <a:rPr lang="en-US" dirty="0" smtClean="0"/>
              <a:t>to begin summer/Fall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CDS Strategic Operating Plan </a:t>
            </a:r>
            <a:br>
              <a:rPr lang="en-US" dirty="0" smtClean="0"/>
            </a:br>
            <a:r>
              <a:rPr lang="en-US" sz="3100" b="1" dirty="0" smtClean="0"/>
              <a:t>FY15 &amp; FY16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CDS moved in past </a:t>
            </a:r>
            <a:r>
              <a:rPr lang="en-US" dirty="0"/>
              <a:t>y</a:t>
            </a:r>
            <a:r>
              <a:rPr lang="en-US" dirty="0" smtClean="0"/>
              <a:t>ear from 80% incomplete strategic plan projects in FY14 plan to 90% complete projects for FY15</a:t>
            </a:r>
          </a:p>
          <a:p>
            <a:r>
              <a:rPr lang="en-US" dirty="0" smtClean="0"/>
              <a:t>Thank you for all your efforts in day-to-day operations, projects completed and workflow process streamlining in the past year.</a:t>
            </a:r>
          </a:p>
          <a:p>
            <a:r>
              <a:rPr lang="en-US" dirty="0" smtClean="0"/>
              <a:t>Stay tuned for FY16 planning which we will begin later in the summer/early fall.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Acquisitions Budget Proposal FY16</a:t>
            </a:r>
            <a:br>
              <a:rPr lang="en-US" dirty="0" smtClean="0"/>
            </a:br>
            <a:r>
              <a:rPr lang="en-US" sz="2700" b="1" dirty="0" smtClean="0"/>
              <a:t>Return on Investment (ROI)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Library Materials Budget proposal submitted.  </a:t>
            </a:r>
            <a:r>
              <a:rPr lang="en-US" dirty="0"/>
              <a:t>C</a:t>
            </a:r>
            <a:r>
              <a:rPr lang="en-US" dirty="0" smtClean="0"/>
              <a:t>urrently rising from approximately 6.8 Million (FY15) to 7.2 million (FY16) in annual expenditures.</a:t>
            </a:r>
          </a:p>
          <a:p>
            <a:r>
              <a:rPr lang="en-US" dirty="0" smtClean="0"/>
              <a:t>As the University transitions to a research institution acquisitions expenditures  becomes increasingly important.</a:t>
            </a:r>
          </a:p>
          <a:p>
            <a:r>
              <a:rPr lang="en-US" b="1" dirty="0" err="1" smtClean="0"/>
              <a:t>Tenopir</a:t>
            </a:r>
            <a:r>
              <a:rPr lang="en-US" b="1" dirty="0" smtClean="0"/>
              <a:t> Study (2010)</a:t>
            </a:r>
            <a:r>
              <a:rPr lang="en-US" dirty="0" smtClean="0"/>
              <a:t>: For </a:t>
            </a:r>
            <a:r>
              <a:rPr lang="en-US" dirty="0"/>
              <a:t>every monetary unit invested in the libraries, the </a:t>
            </a:r>
            <a:r>
              <a:rPr lang="en-US" dirty="0" smtClean="0"/>
              <a:t>institution receives </a:t>
            </a:r>
            <a:r>
              <a:rPr lang="en-US" dirty="0"/>
              <a:t>a return in </a:t>
            </a:r>
            <a:r>
              <a:rPr lang="en-US" dirty="0" smtClean="0"/>
              <a:t>grant </a:t>
            </a:r>
            <a:r>
              <a:rPr lang="en-US" dirty="0"/>
              <a:t>income </a:t>
            </a:r>
            <a:r>
              <a:rPr lang="en-US" dirty="0" smtClean="0"/>
              <a:t>ranging from approximately 0.64:1 </a:t>
            </a:r>
            <a:r>
              <a:rPr lang="en-US" dirty="0"/>
              <a:t>for </a:t>
            </a:r>
            <a:r>
              <a:rPr lang="en-US" dirty="0" smtClean="0"/>
              <a:t>teaching institutions to 15.54:1 </a:t>
            </a:r>
            <a:r>
              <a:rPr lang="en-US" dirty="0"/>
              <a:t>for </a:t>
            </a:r>
            <a:r>
              <a:rPr lang="en-US" dirty="0" smtClean="0"/>
              <a:t>an intensive research institute.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16 Acquisitions Budget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	SERIAL </a:t>
            </a:r>
            <a:r>
              <a:rPr lang="en-US" dirty="0"/>
              <a:t>INFLATION: 		</a:t>
            </a:r>
            <a:r>
              <a:rPr lang="en-US" dirty="0" smtClean="0"/>
              <a:t>              $</a:t>
            </a:r>
            <a:r>
              <a:rPr lang="en-US" dirty="0"/>
              <a:t>244,025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u="sng" dirty="0" smtClean="0"/>
              <a:t>NEW </a:t>
            </a:r>
            <a:r>
              <a:rPr lang="en-US" u="sng" dirty="0"/>
              <a:t>STRATEGIC INITIATIVES: 	</a:t>
            </a:r>
            <a:r>
              <a:rPr lang="en-US" u="sng" dirty="0" smtClean="0"/>
              <a:t>              $274,435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	TOTAL </a:t>
            </a:r>
            <a:r>
              <a:rPr lang="en-US" b="1" dirty="0"/>
              <a:t>INCREASE:	 	</a:t>
            </a:r>
            <a:r>
              <a:rPr lang="en-US" b="1" dirty="0" smtClean="0"/>
              <a:t>               $</a:t>
            </a:r>
            <a:r>
              <a:rPr lang="en-US" b="1" dirty="0"/>
              <a:t>518,460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            </a:t>
            </a:r>
            <a:br>
              <a:rPr lang="en-US" b="1" dirty="0" smtClean="0"/>
            </a:br>
            <a:r>
              <a:rPr lang="en-US" b="1" dirty="0" smtClean="0"/>
              <a:t>                </a:t>
            </a:r>
            <a:r>
              <a:rPr lang="en-US" sz="4400" b="1" dirty="0" smtClean="0"/>
              <a:t>FY16 </a:t>
            </a:r>
            <a:r>
              <a:rPr lang="en-US" sz="4400" b="1" dirty="0"/>
              <a:t>ACQ BUDGET:     </a:t>
            </a:r>
            <a:r>
              <a:rPr lang="en-US" sz="4400" b="1" dirty="0" smtClean="0"/>
              <a:t>         $</a:t>
            </a:r>
            <a:r>
              <a:rPr lang="en-US" sz="4400" b="1" dirty="0"/>
              <a:t>7,252,736 </a:t>
            </a:r>
            <a:r>
              <a:rPr lang="en-US" sz="3300" dirty="0"/>
              <a:t>(</a:t>
            </a:r>
            <a:r>
              <a:rPr lang="en-US" sz="3300" i="1" dirty="0"/>
              <a:t>FY15 $6,734,276 )</a:t>
            </a:r>
            <a:r>
              <a:rPr lang="en-US" sz="3300" i="1" baseline="30000" dirty="0"/>
              <a:t> </a:t>
            </a:r>
            <a:endParaRPr lang="en-US" sz="3300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New Initiatives </a:t>
            </a:r>
            <a:r>
              <a:rPr lang="en-US" b="1" dirty="0"/>
              <a:t>identified for FY16: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1)</a:t>
            </a:r>
            <a:r>
              <a:rPr lang="en-US" dirty="0"/>
              <a:t> </a:t>
            </a:r>
            <a:r>
              <a:rPr lang="en-US" b="1" dirty="0"/>
              <a:t>Online</a:t>
            </a:r>
            <a:r>
              <a:rPr lang="en-US" dirty="0"/>
              <a:t> </a:t>
            </a:r>
            <a:r>
              <a:rPr lang="en-US" b="1" dirty="0"/>
              <a:t>Research &amp; Analytics Tools:</a:t>
            </a:r>
            <a:r>
              <a:rPr lang="en-US" dirty="0"/>
              <a:t> </a:t>
            </a:r>
            <a:r>
              <a:rPr lang="en-US" dirty="0" smtClean="0"/>
              <a:t> New Tools </a:t>
            </a:r>
            <a:r>
              <a:rPr lang="en-US" dirty="0"/>
              <a:t>to leverage and gain insight into the university’s research performance and support university researchers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b="1" dirty="0"/>
              <a:t>New Online Research Content: </a:t>
            </a:r>
            <a:r>
              <a:rPr lang="en-US" dirty="0"/>
              <a:t>Access to all of EBSCO’s full-text content and Elsevier’s </a:t>
            </a:r>
            <a:r>
              <a:rPr lang="en-US" i="1" dirty="0"/>
              <a:t>Scopus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3) </a:t>
            </a: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Year of Hybrid Online Tools Initiative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Online Hybrid Research Tools Initiative </a:t>
            </a:r>
            <a:r>
              <a:rPr lang="en-US" sz="3600" b="1" dirty="0" smtClean="0"/>
              <a:t>Phase 2: 2015-2016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7526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Renewals of </a:t>
            </a:r>
            <a:r>
              <a:rPr lang="en-US" b="1" dirty="0" err="1" smtClean="0"/>
              <a:t>dataZoa</a:t>
            </a:r>
            <a:r>
              <a:rPr lang="en-US" dirty="0" smtClean="0"/>
              <a:t> and </a:t>
            </a:r>
            <a:r>
              <a:rPr lang="en-US" b="1" dirty="0" err="1" smtClean="0"/>
              <a:t>Browzine</a:t>
            </a:r>
            <a:endParaRPr lang="en-US" b="1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 Pilot of </a:t>
            </a:r>
            <a:r>
              <a:rPr lang="en-US" b="1" dirty="0" smtClean="0"/>
              <a:t>Curriculum Builder </a:t>
            </a:r>
            <a:r>
              <a:rPr lang="en-US" dirty="0" smtClean="0"/>
              <a:t>(Currently Free)</a:t>
            </a:r>
          </a:p>
          <a:p>
            <a:r>
              <a:rPr lang="en-US" dirty="0" smtClean="0"/>
              <a:t>Not </a:t>
            </a:r>
            <a:r>
              <a:rPr lang="en-US" dirty="0"/>
              <a:t>c</a:t>
            </a:r>
            <a:r>
              <a:rPr lang="en-US" dirty="0" smtClean="0"/>
              <a:t>urrently renewing </a:t>
            </a:r>
            <a:r>
              <a:rPr lang="en-US" b="1" dirty="0" err="1" smtClean="0"/>
              <a:t>Artstor</a:t>
            </a:r>
            <a:r>
              <a:rPr lang="en-US" b="1" dirty="0" smtClean="0"/>
              <a:t> Shared-shelf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828800"/>
            <a:ext cx="211596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61037"/>
            <a:ext cx="3472471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1" y="2667000"/>
            <a:ext cx="229569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94" y="4267200"/>
            <a:ext cx="1013864" cy="101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9383" y="4589466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Curriculum Builder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TXU &amp; Return on Investment: </a:t>
            </a:r>
            <a:r>
              <a:rPr lang="en-US" sz="3200" dirty="0" smtClean="0"/>
              <a:t>Academic Resources from 9 Academic Libraries </a:t>
            </a:r>
            <a:r>
              <a:rPr lang="en-US" sz="1800" i="1" dirty="0" smtClean="0"/>
              <a:t>(</a:t>
            </a:r>
            <a:r>
              <a:rPr lang="en-US" sz="1800" b="1" i="1" dirty="0" smtClean="0"/>
              <a:t>TXU FY16 $6,978,301.00 </a:t>
            </a:r>
            <a:r>
              <a:rPr lang="en-US" sz="1800" i="1" dirty="0" smtClean="0"/>
              <a:t>)</a:t>
            </a:r>
            <a:endParaRPr lang="en-US" sz="18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79047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172200"/>
            <a:ext cx="545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University Investment in the Library</a:t>
            </a:r>
            <a:r>
              <a:rPr lang="en-US" dirty="0" smtClean="0"/>
              <a:t>, Carol </a:t>
            </a:r>
            <a:r>
              <a:rPr lang="en-US" dirty="0" err="1" smtClean="0"/>
              <a:t>Tenopir</a:t>
            </a:r>
            <a:r>
              <a:rPr lang="en-US" dirty="0" smtClean="0"/>
              <a:t>,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754878" y="2514600"/>
            <a:ext cx="36880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Highest ROI from </a:t>
            </a:r>
            <a:r>
              <a:rPr lang="en-US" b="1" dirty="0" smtClean="0"/>
              <a:t>research  intensive</a:t>
            </a:r>
            <a:r>
              <a:rPr lang="en-US" dirty="0" smtClean="0"/>
              <a:t> science and technology oriented institutions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Lowest ROI from comprehensive </a:t>
            </a:r>
            <a:r>
              <a:rPr lang="en-US" dirty="0" smtClean="0"/>
              <a:t>liberal </a:t>
            </a:r>
            <a:r>
              <a:rPr lang="en-US" dirty="0"/>
              <a:t>arts </a:t>
            </a:r>
            <a:r>
              <a:rPr lang="en-US" b="1" dirty="0"/>
              <a:t>teaching</a:t>
            </a:r>
            <a:r>
              <a:rPr lang="en-US" dirty="0"/>
              <a:t> institutions without  research mission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Middle ROI from </a:t>
            </a:r>
            <a:r>
              <a:rPr lang="en-US" b="1" dirty="0" smtClean="0"/>
              <a:t>multi-disciplinary research institutions </a:t>
            </a:r>
            <a:r>
              <a:rPr lang="en-US" dirty="0" smtClean="0"/>
              <a:t>(Texas State emerging research aspirant)</a:t>
            </a:r>
          </a:p>
          <a:p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895600" y="2590800"/>
            <a:ext cx="1859278" cy="152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819400" y="3810000"/>
            <a:ext cx="1935478" cy="762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819400" y="4876800"/>
            <a:ext cx="1981200" cy="533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8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Acquisitions Research Tools Exploration</a:t>
            </a:r>
            <a:br>
              <a:rPr lang="en-US" dirty="0" smtClean="0"/>
            </a:br>
            <a:r>
              <a:rPr lang="en-US" sz="2700" dirty="0" err="1" smtClean="0"/>
              <a:t>Scival</a:t>
            </a:r>
            <a:r>
              <a:rPr lang="en-US" sz="2700" dirty="0" smtClean="0"/>
              <a:t> (Elsevier)/Thomson Reuters Incites/ EBSCO Plum Analytics</a:t>
            </a:r>
            <a:endParaRPr lang="en-US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6035040" cy="45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4669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3113832"/>
            <a:ext cx="25323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Acquisitions</a:t>
            </a:r>
            <a:br>
              <a:rPr lang="en-US" dirty="0" smtClean="0"/>
            </a:br>
            <a:r>
              <a:rPr lang="en-US" dirty="0" smtClean="0"/>
              <a:t>Collections Development</a:t>
            </a:r>
          </a:p>
          <a:p>
            <a:endParaRPr lang="en-US" dirty="0"/>
          </a:p>
          <a:p>
            <a:r>
              <a:rPr lang="en-US" dirty="0" smtClean="0"/>
              <a:t>Subject Specialist</a:t>
            </a:r>
            <a:br>
              <a:rPr lang="en-US" dirty="0" smtClean="0"/>
            </a:br>
            <a:r>
              <a:rPr lang="en-US" dirty="0" smtClean="0"/>
              <a:t>Librarians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Incites: Texas State University</a:t>
            </a:r>
            <a:br>
              <a:rPr lang="en-US" dirty="0" smtClean="0"/>
            </a:br>
            <a:r>
              <a:rPr lang="en-US" sz="2700" dirty="0" smtClean="0"/>
              <a:t>Shift Towards Research Institution / Main Areas of Research</a:t>
            </a:r>
            <a:br>
              <a:rPr lang="en-US" sz="2700" dirty="0" smtClean="0"/>
            </a:br>
            <a:r>
              <a:rPr lang="en-US" sz="2700" dirty="0" smtClean="0"/>
              <a:t>Peer Reviewed Documents</a:t>
            </a:r>
            <a:br>
              <a:rPr lang="en-US" sz="2700" dirty="0" smtClean="0"/>
            </a:br>
            <a:endParaRPr lang="en-US" sz="27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6855"/>
            <a:ext cx="5562600" cy="4867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" y="1197033"/>
            <a:ext cx="2691384" cy="5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97033"/>
            <a:ext cx="20478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590800" y="5123688"/>
            <a:ext cx="3124200" cy="591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67400" y="3124200"/>
            <a:ext cx="1143000" cy="17526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24912" y="4977752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(1980-2003: 50-175 D/Y)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52900" y="3505200"/>
            <a:ext cx="1829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(</a:t>
            </a:r>
            <a:r>
              <a:rPr lang="en-US" sz="1200" b="1" dirty="0" smtClean="0"/>
              <a:t>2004-2013:150-500  D/Y)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587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Texas State vs. US University institutions </a:t>
            </a:r>
            <a:r>
              <a:rPr lang="en-US" sz="3600" dirty="0" smtClean="0"/>
              <a:t>Research Performance Indicators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343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53505"/>
            <a:ext cx="1463675" cy="72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5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429</Words>
  <Application>Microsoft Office PowerPoint</Application>
  <PresentationFormat>On-screen Show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3_Office Theme</vt:lpstr>
      <vt:lpstr>Alkek Library Collections and Digital Services  Spring Forum 2015 Initiatives, Innovation and Upcoming Events</vt:lpstr>
      <vt:lpstr>CDS Strategic Operating Plan  FY15 &amp; FY16</vt:lpstr>
      <vt:lpstr>Acquisitions Budget Proposal FY16 Return on Investment (ROI)</vt:lpstr>
      <vt:lpstr>FY 16 Acquisitions Budget Request</vt:lpstr>
      <vt:lpstr>Online Hybrid Research Tools Initiative Phase 2: 2015-2016</vt:lpstr>
      <vt:lpstr>TXU &amp; Return on Investment: Academic Resources from 9 Academic Libraries (TXU FY16 $6,978,301.00 )</vt:lpstr>
      <vt:lpstr>Acquisitions Research Tools Exploration Scival (Elsevier)/Thomson Reuters Incites/ EBSCO Plum Analytics</vt:lpstr>
      <vt:lpstr>Incites: Texas State University Shift Towards Research Institution / Main Areas of Research Peer Reviewed Documents </vt:lpstr>
      <vt:lpstr>Texas State vs. US University institutions Research Performance Indicators </vt:lpstr>
      <vt:lpstr>Incites: Measuring Areas of Research and Impact Factors (Highly Cited Documents)</vt:lpstr>
      <vt:lpstr>Texas State Collaboration  Grant Seeking Opportunities </vt:lpstr>
      <vt:lpstr>        </vt:lpstr>
      <vt:lpstr>Building Infrastructure Upgrade  Including 2nd Floor Alkek (New Power &amp; Data Grid) Winter 2015/Spring 2016</vt:lpstr>
      <vt:lpstr>Digital &amp; Web Services FY15/FY16</vt:lpstr>
      <vt:lpstr>Long Term Digital Preservation Ecosystem  (Partnership with Texas Digital Library)  </vt:lpstr>
      <vt:lpstr> 3D Printer/Scanner Services Learning Commons Fall Semester V1.0 Roll-out</vt:lpstr>
      <vt:lpstr>TXU 3D Printing Environmental Scan Cost vs. Quality</vt:lpstr>
      <vt:lpstr>Alkek 25th Anniversary Fall 2015  Anniversary Events</vt:lpstr>
      <vt:lpstr>Current CDS Summer/Fall Searches</vt:lpstr>
      <vt:lpstr>Questions/Comments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66</cp:revision>
  <dcterms:created xsi:type="dcterms:W3CDTF">2015-05-15T20:31:35Z</dcterms:created>
  <dcterms:modified xsi:type="dcterms:W3CDTF">2015-05-29T17:19:38Z</dcterms:modified>
</cp:coreProperties>
</file>