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37" r:id="rId2"/>
    <p:sldId id="545" r:id="rId3"/>
    <p:sldId id="544" r:id="rId4"/>
    <p:sldId id="566" r:id="rId5"/>
    <p:sldId id="558" r:id="rId6"/>
    <p:sldId id="562" r:id="rId7"/>
    <p:sldId id="559" r:id="rId8"/>
    <p:sldId id="564" r:id="rId9"/>
    <p:sldId id="565" r:id="rId10"/>
    <p:sldId id="548" r:id="rId11"/>
    <p:sldId id="555" r:id="rId12"/>
    <p:sldId id="557" r:id="rId13"/>
    <p:sldId id="556" r:id="rId14"/>
    <p:sldId id="549" r:id="rId15"/>
    <p:sldId id="551" r:id="rId16"/>
    <p:sldId id="550" r:id="rId17"/>
    <p:sldId id="554" r:id="rId18"/>
    <p:sldId id="553" r:id="rId19"/>
    <p:sldId id="552" r:id="rId20"/>
    <p:sldId id="546" r:id="rId21"/>
    <p:sldId id="547" r:id="rId22"/>
    <p:sldId id="473"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Keith" initials="JK" lastIdx="3" clrIdx="0">
    <p:extLst>
      <p:ext uri="{19B8F6BF-5375-455C-9EA6-DF929625EA0E}">
        <p15:presenceInfo xmlns:p15="http://schemas.microsoft.com/office/powerpoint/2012/main" userId="S-1-5-21-406616777-2001817302-1446904402-7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62BFD-D3C8-7512-8A83-D95519AB7AF7}" v="424" dt="2023-07-10T16:16:12.116"/>
    <p1510:client id="{34AFE87F-11C6-4F00-983E-1BCCA51F23EC}" v="210" dt="2023-07-10T15:26:16.191"/>
    <p1510:client id="{34D35961-1056-0402-3247-E023203B4726}" v="344" dt="2023-07-10T16:05:20.358"/>
    <p1510:client id="{39D45D2F-336C-D413-C297-B81019DF883A}" v="163" dt="2023-07-11T09:27:41.843"/>
    <p1510:client id="{3CA1A1B7-3E50-D1F0-BD6F-5EFC63297CB6}" v="204" dt="2023-07-10T00:34:28.280"/>
    <p1510:client id="{8277E33F-4E15-50BD-A25C-BC633A608C27}" v="12" dt="2023-07-10T15:24:21.086"/>
    <p1510:client id="{CD21F61C-1F31-3E36-32D5-7D7D3752A3B7}" v="70" dt="2023-07-09T17:56:58.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6941E42-2208-4AAF-A250-97D916DB2CF7}" type="datetimeFigureOut">
              <a:rPr lang="en-US" smtClean="0"/>
              <a:t>7/11/2023</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C29DC654-B040-4656-B7CE-E2DA5770CC32}" type="slidenum">
              <a:rPr lang="en-US" smtClean="0"/>
              <a:t>‹#›</a:t>
            </a:fld>
            <a:endParaRPr lang="en-US"/>
          </a:p>
        </p:txBody>
      </p:sp>
    </p:spTree>
    <p:extLst>
      <p:ext uri="{BB962C8B-B14F-4D97-AF65-F5344CB8AC3E}">
        <p14:creationId xmlns:p14="http://schemas.microsoft.com/office/powerpoint/2010/main" val="386341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DC654-B040-4656-B7CE-E2DA5770CC32}" type="slidenum">
              <a:rPr lang="en-US" smtClean="0"/>
              <a:t>1</a:t>
            </a:fld>
            <a:endParaRPr lang="en-US"/>
          </a:p>
        </p:txBody>
      </p:sp>
    </p:spTree>
    <p:extLst>
      <p:ext uri="{BB962C8B-B14F-4D97-AF65-F5344CB8AC3E}">
        <p14:creationId xmlns:p14="http://schemas.microsoft.com/office/powerpoint/2010/main" val="350853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DC654-B040-4656-B7CE-E2DA5770CC32}" type="slidenum">
              <a:rPr lang="en-US" smtClean="0"/>
              <a:t>22</a:t>
            </a:fld>
            <a:endParaRPr lang="en-US"/>
          </a:p>
        </p:txBody>
      </p:sp>
    </p:spTree>
    <p:extLst>
      <p:ext uri="{BB962C8B-B14F-4D97-AF65-F5344CB8AC3E}">
        <p14:creationId xmlns:p14="http://schemas.microsoft.com/office/powerpoint/2010/main" val="24069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42376" y="569332"/>
            <a:ext cx="7540024" cy="2040759"/>
          </a:xfrm>
        </p:spPr>
        <p:txBody>
          <a:bodyPr/>
          <a:lstStyle/>
          <a:p>
            <a:r>
              <a:rPr lang="en-US"/>
              <a:t>Click to edit Master </a:t>
            </a:r>
            <a:br>
              <a:rPr lang="en-US"/>
            </a:br>
            <a:r>
              <a:rPr lang="en-US"/>
              <a:t>title style</a:t>
            </a:r>
          </a:p>
        </p:txBody>
      </p:sp>
      <p:sp>
        <p:nvSpPr>
          <p:cNvPr id="3" name="Subtitle 2"/>
          <p:cNvSpPr>
            <a:spLocks noGrp="1"/>
          </p:cNvSpPr>
          <p:nvPr>
            <p:ph type="subTitle" idx="1"/>
          </p:nvPr>
        </p:nvSpPr>
        <p:spPr>
          <a:xfrm>
            <a:off x="4042390" y="2890367"/>
            <a:ext cx="7540023" cy="2748455"/>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8" name="Picture Placeholder 2"/>
          <p:cNvSpPr>
            <a:spLocks noGrp="1"/>
          </p:cNvSpPr>
          <p:nvPr>
            <p:ph type="pic" idx="14"/>
          </p:nvPr>
        </p:nvSpPr>
        <p:spPr>
          <a:xfrm>
            <a:off x="0" y="21"/>
            <a:ext cx="3678621" cy="5940101"/>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304488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a:alphaModFix amt="60000"/>
            <a:extLst>
              <a:ext uri="{28A0092B-C50C-407E-A947-70E740481C1C}">
                <a14:useLocalDpi xmlns:a14="http://schemas.microsoft.com/office/drawing/2010/main"/>
              </a:ext>
            </a:extLst>
          </a:blip>
          <a:stretch>
            <a:fillRect/>
          </a:stretch>
        </p:blipFill>
        <p:spPr>
          <a:xfrm>
            <a:off x="0" y="-9854"/>
            <a:ext cx="12192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114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95910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19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5557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534796" y="430146"/>
            <a:ext cx="11196305" cy="5182226"/>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211169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117" y="274639"/>
            <a:ext cx="10831283" cy="1143000"/>
          </a:xfrm>
        </p:spPr>
        <p:txBody>
          <a:bodyPr/>
          <a:lstStyle/>
          <a:p>
            <a:r>
              <a:rPr lang="en-US"/>
              <a:t>Click to edit Master title style</a:t>
            </a:r>
          </a:p>
        </p:txBody>
      </p:sp>
      <p:sp>
        <p:nvSpPr>
          <p:cNvPr id="3" name="Content Placeholder 2"/>
          <p:cNvSpPr>
            <a:spLocks noGrp="1"/>
          </p:cNvSpPr>
          <p:nvPr>
            <p:ph idx="1"/>
          </p:nvPr>
        </p:nvSpPr>
        <p:spPr>
          <a:xfrm>
            <a:off x="751117" y="1600201"/>
            <a:ext cx="10831283" cy="3950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2"/>
          <p:cNvSpPr>
            <a:spLocks noGrp="1"/>
          </p:cNvSpPr>
          <p:nvPr>
            <p:ph type="pic" idx="13"/>
          </p:nvPr>
        </p:nvSpPr>
        <p:spPr>
          <a:xfrm>
            <a:off x="8312516" y="1600222"/>
            <a:ext cx="3269885" cy="2988015"/>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86735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544" y="4501931"/>
            <a:ext cx="10233751" cy="126704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92536" y="3011380"/>
            <a:ext cx="10233752" cy="139552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8" name="Picture Placeholder 2"/>
          <p:cNvSpPr>
            <a:spLocks noGrp="1"/>
          </p:cNvSpPr>
          <p:nvPr>
            <p:ph type="pic" idx="13"/>
          </p:nvPr>
        </p:nvSpPr>
        <p:spPr>
          <a:xfrm>
            <a:off x="1092544" y="378958"/>
            <a:ext cx="10233751" cy="2417007"/>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23964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2612" y="274639"/>
            <a:ext cx="11049789" cy="1143000"/>
          </a:xfrm>
        </p:spPr>
        <p:txBody>
          <a:bodyPr/>
          <a:lstStyle/>
          <a:p>
            <a:r>
              <a:rPr lang="en-US"/>
              <a:t>Click to edit Master title style</a:t>
            </a:r>
          </a:p>
        </p:txBody>
      </p:sp>
      <p:sp>
        <p:nvSpPr>
          <p:cNvPr id="3" name="Content Placeholder 2"/>
          <p:cNvSpPr>
            <a:spLocks noGrp="1"/>
          </p:cNvSpPr>
          <p:nvPr>
            <p:ph sz="half" idx="1"/>
          </p:nvPr>
        </p:nvSpPr>
        <p:spPr>
          <a:xfrm>
            <a:off x="532625" y="1600204"/>
            <a:ext cx="5462671"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9400" y="1600204"/>
            <a:ext cx="5273017"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3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78621" y="274658"/>
            <a:ext cx="7903779" cy="741363"/>
          </a:xfrm>
        </p:spPr>
        <p:txBody>
          <a:bodyPr>
            <a:noAutofit/>
          </a:bodyPr>
          <a:lstStyle>
            <a:lvl1pPr>
              <a:defRPr sz="3800"/>
            </a:lvl1pPr>
          </a:lstStyle>
          <a:p>
            <a:r>
              <a:rPr lang="en-US"/>
              <a:t>Click to edit Master title style</a:t>
            </a:r>
          </a:p>
        </p:txBody>
      </p:sp>
      <p:sp>
        <p:nvSpPr>
          <p:cNvPr id="3" name="Text Placeholder 2"/>
          <p:cNvSpPr>
            <a:spLocks noGrp="1"/>
          </p:cNvSpPr>
          <p:nvPr>
            <p:ph type="body" idx="1"/>
          </p:nvPr>
        </p:nvSpPr>
        <p:spPr>
          <a:xfrm>
            <a:off x="3678621" y="1215253"/>
            <a:ext cx="3993931"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678621" y="1854994"/>
            <a:ext cx="3993931"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906116" y="1215253"/>
            <a:ext cx="367628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906116" y="1854994"/>
            <a:ext cx="3676285"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idx="13"/>
          </p:nvPr>
        </p:nvSpPr>
        <p:spPr>
          <a:xfrm>
            <a:off x="207024" y="274658"/>
            <a:ext cx="3269885" cy="2623723"/>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12" name="Picture Placeholder 2"/>
          <p:cNvSpPr>
            <a:spLocks noGrp="1"/>
          </p:cNvSpPr>
          <p:nvPr>
            <p:ph type="pic" idx="14"/>
          </p:nvPr>
        </p:nvSpPr>
        <p:spPr>
          <a:xfrm>
            <a:off x="207024" y="3116479"/>
            <a:ext cx="3269885" cy="2598308"/>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158393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4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88964" y="348214"/>
            <a:ext cx="5187365" cy="5233432"/>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7" name="Content Placeholder 2"/>
          <p:cNvSpPr>
            <a:spLocks noGrp="1"/>
          </p:cNvSpPr>
          <p:nvPr>
            <p:ph idx="1"/>
          </p:nvPr>
        </p:nvSpPr>
        <p:spPr>
          <a:xfrm>
            <a:off x="5817747" y="348235"/>
            <a:ext cx="5913340"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weringtrue_white.png">
            <a:extLst>
              <a:ext uri="{FF2B5EF4-FFF2-40B4-BE49-F238E27FC236}">
                <a16:creationId xmlns:a16="http://schemas.microsoft.com/office/drawing/2014/main" id="{F09550FA-CA89-6F4D-BD0C-8C6CA08EE8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04269" y="6276443"/>
            <a:ext cx="2309667" cy="273475"/>
          </a:xfrm>
          <a:prstGeom prst="rect">
            <a:avLst/>
          </a:prstGeom>
        </p:spPr>
      </p:pic>
    </p:spTree>
    <p:extLst>
      <p:ext uri="{BB962C8B-B14F-4D97-AF65-F5344CB8AC3E}">
        <p14:creationId xmlns:p14="http://schemas.microsoft.com/office/powerpoint/2010/main" val="41792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535" y="273070"/>
            <a:ext cx="6733740"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7952831" y="273073"/>
            <a:ext cx="3629572"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535" y="1435105"/>
            <a:ext cx="6733740" cy="4218235"/>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80153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6951" y="4800601"/>
            <a:ext cx="1058546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96951" y="402919"/>
            <a:ext cx="10585463" cy="432467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96951" y="5367359"/>
            <a:ext cx="10585463" cy="43962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496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6">
            <a:alphaModFix amt="60000"/>
            <a:extLst>
              <a:ext uri="{28A0092B-C50C-407E-A947-70E740481C1C}">
                <a14:useLocalDpi xmlns:a14="http://schemas.microsoft.com/office/drawing/2010/main"/>
              </a:ext>
            </a:extLst>
          </a:blip>
          <a:stretch>
            <a:fillRect/>
          </a:stretch>
        </p:blipFill>
        <p:spPr>
          <a:xfrm>
            <a:off x="0" y="-19707"/>
            <a:ext cx="12192000" cy="6877707"/>
          </a:xfrm>
          <a:prstGeom prst="rect">
            <a:avLst/>
          </a:prstGeom>
        </p:spPr>
      </p:pic>
      <p:sp>
        <p:nvSpPr>
          <p:cNvPr id="2" name="Title Placeholder 1"/>
          <p:cNvSpPr>
            <a:spLocks noGrp="1"/>
          </p:cNvSpPr>
          <p:nvPr>
            <p:ph type="title"/>
          </p:nvPr>
        </p:nvSpPr>
        <p:spPr>
          <a:xfrm>
            <a:off x="914997" y="274639"/>
            <a:ext cx="1066740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997" y="1600201"/>
            <a:ext cx="10667403" cy="39507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4" y="5940122"/>
            <a:ext cx="12191997" cy="917899"/>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B86DFEDD-0742-4F09-A5DC-19C691F8CC88}"/>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4424895" y="6097505"/>
            <a:ext cx="3342209" cy="567851"/>
          </a:xfrm>
          <a:prstGeom prst="rect">
            <a:avLst/>
          </a:prstGeom>
        </p:spPr>
      </p:pic>
    </p:spTree>
    <p:extLst>
      <p:ext uri="{BB962C8B-B14F-4D97-AF65-F5344CB8AC3E}">
        <p14:creationId xmlns:p14="http://schemas.microsoft.com/office/powerpoint/2010/main" val="336364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189" rtl="0" eaLnBrk="1" latinLnBrk="0" hangingPunct="1">
        <a:spcBef>
          <a:spcPct val="0"/>
        </a:spcBef>
        <a:buNone/>
        <a:defRPr sz="4400" kern="1200">
          <a:solidFill>
            <a:schemeClr val="tx2"/>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rgbClr val="2D2E2B"/>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rgbClr val="54565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54565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rgbClr val="54565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149CA0-08DC-4AED-969C-34C9D19AE005}"/>
              </a:ext>
            </a:extLst>
          </p:cNvPr>
          <p:cNvSpPr>
            <a:spLocks noGrp="1"/>
          </p:cNvSpPr>
          <p:nvPr>
            <p:ph type="title"/>
          </p:nvPr>
        </p:nvSpPr>
        <p:spPr>
          <a:xfrm>
            <a:off x="-3779" y="1031740"/>
            <a:ext cx="12257867" cy="2242610"/>
          </a:xfrm>
        </p:spPr>
        <p:txBody>
          <a:bodyPr anchor="t">
            <a:normAutofit fontScale="90000"/>
          </a:bodyPr>
          <a:lstStyle/>
          <a:p>
            <a:pPr algn="ctr">
              <a:lnSpc>
                <a:spcPct val="90000"/>
              </a:lnSpc>
            </a:pPr>
            <a:r>
              <a:rPr lang="en-US"/>
              <a:t>Mississippi State University libraries</a:t>
            </a:r>
            <a:br>
              <a:rPr lang="en-US"/>
            </a:br>
            <a:br>
              <a:rPr lang="en-US"/>
            </a:br>
            <a:br>
              <a:rPr lang="en-US"/>
            </a:br>
            <a:br>
              <a:rPr lang="en-US"/>
            </a:br>
            <a:r>
              <a:rPr lang="en-US" sz="3100"/>
              <a:t>moving to a Transformative open access and document delivery model for resource management</a:t>
            </a:r>
            <a:endParaRPr lang="en-US"/>
          </a:p>
        </p:txBody>
      </p:sp>
      <p:sp>
        <p:nvSpPr>
          <p:cNvPr id="23" name="Text Placeholder 3">
            <a:extLst>
              <a:ext uri="{FF2B5EF4-FFF2-40B4-BE49-F238E27FC236}">
                <a16:creationId xmlns:a16="http://schemas.microsoft.com/office/drawing/2014/main" id="{974C7E2A-3153-48D3-AEB5-23F057CEC900}"/>
              </a:ext>
            </a:extLst>
          </p:cNvPr>
          <p:cNvSpPr>
            <a:spLocks noGrp="1"/>
          </p:cNvSpPr>
          <p:nvPr>
            <p:ph type="body" idx="1"/>
          </p:nvPr>
        </p:nvSpPr>
        <p:spPr>
          <a:xfrm>
            <a:off x="0" y="0"/>
            <a:ext cx="10233752" cy="557389"/>
          </a:xfrm>
        </p:spPr>
        <p:txBody>
          <a:bodyPr anchor="b">
            <a:normAutofit/>
          </a:bodyPr>
          <a:lstStyle/>
          <a:p>
            <a:endParaRPr lang="en-US" b="1"/>
          </a:p>
        </p:txBody>
      </p:sp>
    </p:spTree>
    <p:extLst>
      <p:ext uri="{BB962C8B-B14F-4D97-AF65-F5344CB8AC3E}">
        <p14:creationId xmlns:p14="http://schemas.microsoft.com/office/powerpoint/2010/main" val="11269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1442-3608-0299-7A02-EE207AFAAE65}"/>
              </a:ext>
            </a:extLst>
          </p:cNvPr>
          <p:cNvSpPr>
            <a:spLocks noGrp="1"/>
          </p:cNvSpPr>
          <p:nvPr>
            <p:ph type="title"/>
          </p:nvPr>
        </p:nvSpPr>
        <p:spPr>
          <a:xfrm>
            <a:off x="914997" y="-99903"/>
            <a:ext cx="10667403" cy="1143000"/>
          </a:xfrm>
        </p:spPr>
        <p:txBody>
          <a:bodyPr/>
          <a:lstStyle/>
          <a:p>
            <a:r>
              <a:rPr lang="en-US"/>
              <a:t>Qualitative Analysis</a:t>
            </a:r>
          </a:p>
        </p:txBody>
      </p:sp>
      <p:sp>
        <p:nvSpPr>
          <p:cNvPr id="3" name="Content Placeholder 2">
            <a:extLst>
              <a:ext uri="{FF2B5EF4-FFF2-40B4-BE49-F238E27FC236}">
                <a16:creationId xmlns:a16="http://schemas.microsoft.com/office/drawing/2014/main" id="{07041C58-325D-CC60-38AF-F9395B10F812}"/>
              </a:ext>
            </a:extLst>
          </p:cNvPr>
          <p:cNvSpPr>
            <a:spLocks noGrp="1"/>
          </p:cNvSpPr>
          <p:nvPr>
            <p:ph idx="1"/>
          </p:nvPr>
        </p:nvSpPr>
        <p:spPr>
          <a:xfrm>
            <a:off x="914997" y="1264404"/>
            <a:ext cx="10667403" cy="3950721"/>
          </a:xfrm>
        </p:spPr>
        <p:txBody>
          <a:bodyPr vert="horz" lIns="91440" tIns="45720" rIns="91440" bIns="45720" rtlCol="0" anchor="t">
            <a:normAutofit lnSpcReduction="10000"/>
          </a:bodyPr>
          <a:lstStyle/>
          <a:p>
            <a:pPr marL="342265" indent="-342265"/>
            <a:r>
              <a:rPr lang="en-US"/>
              <a:t>Email sent to Department Heads (April 13, 2023)</a:t>
            </a:r>
          </a:p>
          <a:p>
            <a:pPr marL="342265" indent="-342265"/>
            <a:r>
              <a:rPr lang="en-US" sz="2000">
                <a:latin typeface="Times New Roman"/>
                <a:cs typeface="Times New Roman"/>
              </a:rPr>
              <a:t>The library is currently engaged in a comprehensive evaluation of our electronic resource subscriptions. To make data-informed decisions regarding subscription renewals, we are seeking input from our teaching and research faculty on quantitative and qualitative aspects of our e-resource usage. In this regard, we would be grateful if you could provide feedback on your use of the following EBSCO databases: </a:t>
            </a:r>
            <a:r>
              <a:rPr lang="en-US" sz="2000" b="1">
                <a:latin typeface="Times New Roman"/>
                <a:cs typeface="Times New Roman"/>
              </a:rPr>
              <a:t>America: History and Life with Full Text, and American Antiquarian Society (AAS) Historical Periodicals Collection, </a:t>
            </a:r>
            <a:r>
              <a:rPr lang="en-US" sz="2000">
                <a:latin typeface="Times New Roman"/>
                <a:cs typeface="Times New Roman"/>
              </a:rPr>
              <a:t>which are among our subscribed resources. We have enclosed forms that seek your input on these databases, and we would appreciate it if you could kindly complete them and return them to us no later than </a:t>
            </a:r>
            <a:r>
              <a:rPr lang="en-US" sz="2000" b="1">
                <a:latin typeface="Times New Roman"/>
                <a:cs typeface="Times New Roman"/>
              </a:rPr>
              <a:t>Tuesday, April 25th</a:t>
            </a:r>
            <a:r>
              <a:rPr lang="en-US" sz="2000">
                <a:latin typeface="Times New Roman"/>
                <a:cs typeface="Times New Roman"/>
              </a:rPr>
              <a:t>. Please forward this message to others who may use these resources in their research and teaching as well. Your feedback will be valuable in helping us enhance our services and make better data-driven decisions. Thank you for your time and consideration.</a:t>
            </a:r>
            <a:endParaRPr lang="en-US" sz="2000"/>
          </a:p>
          <a:p>
            <a:pPr marL="342265" indent="-342265"/>
            <a:endParaRPr lang="en-US">
              <a:latin typeface="Palatino Linotype"/>
              <a:cs typeface="Times New Roman"/>
            </a:endParaRPr>
          </a:p>
        </p:txBody>
      </p:sp>
    </p:spTree>
    <p:extLst>
      <p:ext uri="{BB962C8B-B14F-4D97-AF65-F5344CB8AC3E}">
        <p14:creationId xmlns:p14="http://schemas.microsoft.com/office/powerpoint/2010/main" val="242224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778C-3949-AF66-4D39-70ED6250FD18}"/>
              </a:ext>
            </a:extLst>
          </p:cNvPr>
          <p:cNvSpPr>
            <a:spLocks noGrp="1"/>
          </p:cNvSpPr>
          <p:nvPr>
            <p:ph type="title"/>
          </p:nvPr>
        </p:nvSpPr>
        <p:spPr>
          <a:xfrm>
            <a:off x="914997" y="-74073"/>
            <a:ext cx="10667403" cy="1143000"/>
          </a:xfrm>
        </p:spPr>
        <p:txBody>
          <a:bodyPr/>
          <a:lstStyle/>
          <a:p>
            <a:r>
              <a:rPr lang="en-US"/>
              <a:t>Qualitative Analysis: Evaluation Form</a:t>
            </a:r>
          </a:p>
        </p:txBody>
      </p:sp>
      <p:sp>
        <p:nvSpPr>
          <p:cNvPr id="11" name="Content Placeholder 10">
            <a:extLst>
              <a:ext uri="{FF2B5EF4-FFF2-40B4-BE49-F238E27FC236}">
                <a16:creationId xmlns:a16="http://schemas.microsoft.com/office/drawing/2014/main" id="{138EAE3A-615A-81A7-2D34-DF5AA5687714}"/>
              </a:ext>
            </a:extLst>
          </p:cNvPr>
          <p:cNvSpPr>
            <a:spLocks noGrp="1"/>
          </p:cNvSpPr>
          <p:nvPr>
            <p:ph idx="1"/>
          </p:nvPr>
        </p:nvSpPr>
        <p:spPr/>
        <p:txBody>
          <a:bodyPr vert="horz" lIns="91440" tIns="45720" rIns="91440" bIns="45720" rtlCol="0" anchor="t">
            <a:noAutofit/>
          </a:bodyPr>
          <a:lstStyle/>
          <a:p>
            <a:pPr marL="342265" indent="-342265" algn="ctr"/>
            <a:endParaRPr lang="en-US" sz="1400">
              <a:solidFill>
                <a:srgbClr val="222222"/>
              </a:solidFill>
            </a:endParaRPr>
          </a:p>
          <a:p>
            <a:pPr marL="342265" indent="-342265"/>
            <a:endParaRPr lang="en-US"/>
          </a:p>
        </p:txBody>
      </p:sp>
      <p:pic>
        <p:nvPicPr>
          <p:cNvPr id="12" name="Picture 12" descr="A white paper with black text&#10;&#10;Description automatically generated">
            <a:extLst>
              <a:ext uri="{FF2B5EF4-FFF2-40B4-BE49-F238E27FC236}">
                <a16:creationId xmlns:a16="http://schemas.microsoft.com/office/drawing/2014/main" id="{A8BE2886-3916-E4F9-EB5D-9B54B6718ADE}"/>
              </a:ext>
            </a:extLst>
          </p:cNvPr>
          <p:cNvPicPr>
            <a:picLocks noChangeAspect="1"/>
          </p:cNvPicPr>
          <p:nvPr/>
        </p:nvPicPr>
        <p:blipFill>
          <a:blip r:embed="rId2"/>
          <a:stretch>
            <a:fillRect/>
          </a:stretch>
        </p:blipFill>
        <p:spPr>
          <a:xfrm>
            <a:off x="102434" y="1419543"/>
            <a:ext cx="6136350" cy="4443976"/>
          </a:xfrm>
          <a:prstGeom prst="rect">
            <a:avLst/>
          </a:prstGeom>
        </p:spPr>
      </p:pic>
      <p:pic>
        <p:nvPicPr>
          <p:cNvPr id="13" name="Picture 13" descr="A white background with black text&#10;&#10;Description automatically generated">
            <a:extLst>
              <a:ext uri="{FF2B5EF4-FFF2-40B4-BE49-F238E27FC236}">
                <a16:creationId xmlns:a16="http://schemas.microsoft.com/office/drawing/2014/main" id="{546EBC68-40B0-B2F3-C591-A0B4E774C00D}"/>
              </a:ext>
            </a:extLst>
          </p:cNvPr>
          <p:cNvPicPr>
            <a:picLocks noChangeAspect="1"/>
          </p:cNvPicPr>
          <p:nvPr/>
        </p:nvPicPr>
        <p:blipFill>
          <a:blip r:embed="rId3"/>
          <a:stretch>
            <a:fillRect/>
          </a:stretch>
        </p:blipFill>
        <p:spPr>
          <a:xfrm>
            <a:off x="6596286" y="1532236"/>
            <a:ext cx="5593215" cy="1140133"/>
          </a:xfrm>
          <a:prstGeom prst="rect">
            <a:avLst/>
          </a:prstGeom>
        </p:spPr>
      </p:pic>
      <p:pic>
        <p:nvPicPr>
          <p:cNvPr id="14" name="Picture 14" descr="A white paper with black text&#10;&#10;Description automatically generated">
            <a:extLst>
              <a:ext uri="{FF2B5EF4-FFF2-40B4-BE49-F238E27FC236}">
                <a16:creationId xmlns:a16="http://schemas.microsoft.com/office/drawing/2014/main" id="{40628BFD-1191-C3E6-DCA2-B74497903F67}"/>
              </a:ext>
            </a:extLst>
          </p:cNvPr>
          <p:cNvPicPr>
            <a:picLocks noChangeAspect="1"/>
          </p:cNvPicPr>
          <p:nvPr/>
        </p:nvPicPr>
        <p:blipFill>
          <a:blip r:embed="rId4"/>
          <a:stretch>
            <a:fillRect/>
          </a:stretch>
        </p:blipFill>
        <p:spPr>
          <a:xfrm>
            <a:off x="6523219" y="3071324"/>
            <a:ext cx="5666282" cy="2714041"/>
          </a:xfrm>
          <a:prstGeom prst="rect">
            <a:avLst/>
          </a:prstGeom>
        </p:spPr>
      </p:pic>
      <p:sp>
        <p:nvSpPr>
          <p:cNvPr id="4" name="Content Placeholder 2">
            <a:extLst>
              <a:ext uri="{FF2B5EF4-FFF2-40B4-BE49-F238E27FC236}">
                <a16:creationId xmlns:a16="http://schemas.microsoft.com/office/drawing/2014/main" id="{2715889A-BB54-AED4-C0D4-EA8E82803392}"/>
              </a:ext>
            </a:extLst>
          </p:cNvPr>
          <p:cNvSpPr txBox="1">
            <a:spLocks/>
          </p:cNvSpPr>
          <p:nvPr/>
        </p:nvSpPr>
        <p:spPr>
          <a:xfrm>
            <a:off x="914997" y="928607"/>
            <a:ext cx="10667403" cy="3950721"/>
          </a:xfrm>
          <a:prstGeom prst="rect">
            <a:avLst/>
          </a:prstGeom>
        </p:spPr>
        <p:txBody>
          <a:bodyPr vert="horz" lIns="91440" tIns="45720" rIns="91440" bIns="45720" rtlCol="0" anchor="t">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rgbClr val="2D2E2B"/>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rgbClr val="54565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54565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rgbClr val="54565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265" indent="-342265"/>
            <a:r>
              <a:rPr lang="en-US"/>
              <a:t>From email sent to Department Heads (April 13, 2023)</a:t>
            </a:r>
          </a:p>
          <a:p>
            <a:pPr marL="342265" indent="-342265"/>
            <a:endParaRPr lang="en-US" sz="2000"/>
          </a:p>
        </p:txBody>
      </p:sp>
    </p:spTree>
    <p:extLst>
      <p:ext uri="{BB962C8B-B14F-4D97-AF65-F5344CB8AC3E}">
        <p14:creationId xmlns:p14="http://schemas.microsoft.com/office/powerpoint/2010/main" val="426908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ABAD-97CF-EA18-A355-D7962C19D1F3}"/>
              </a:ext>
            </a:extLst>
          </p:cNvPr>
          <p:cNvSpPr>
            <a:spLocks noGrp="1"/>
          </p:cNvSpPr>
          <p:nvPr>
            <p:ph type="title"/>
          </p:nvPr>
        </p:nvSpPr>
        <p:spPr/>
        <p:txBody>
          <a:bodyPr/>
          <a:lstStyle/>
          <a:p>
            <a:r>
              <a:rPr lang="en-US"/>
              <a:t>Qualitative Analysis</a:t>
            </a:r>
          </a:p>
        </p:txBody>
      </p:sp>
      <p:sp>
        <p:nvSpPr>
          <p:cNvPr id="3" name="Content Placeholder 2">
            <a:extLst>
              <a:ext uri="{FF2B5EF4-FFF2-40B4-BE49-F238E27FC236}">
                <a16:creationId xmlns:a16="http://schemas.microsoft.com/office/drawing/2014/main" id="{C2291E85-8B98-D567-483E-FB39BDB08B4B}"/>
              </a:ext>
            </a:extLst>
          </p:cNvPr>
          <p:cNvSpPr>
            <a:spLocks noGrp="1"/>
          </p:cNvSpPr>
          <p:nvPr>
            <p:ph idx="1"/>
          </p:nvPr>
        </p:nvSpPr>
        <p:spPr/>
        <p:txBody>
          <a:bodyPr vert="horz" lIns="91440" tIns="45720" rIns="91440" bIns="45720" rtlCol="0" anchor="t">
            <a:normAutofit/>
          </a:bodyPr>
          <a:lstStyle/>
          <a:p>
            <a:pPr marL="0" indent="0">
              <a:buNone/>
            </a:pPr>
            <a:endParaRPr lang="en-US"/>
          </a:p>
          <a:p>
            <a:pPr marL="342265" indent="-342265"/>
            <a:endParaRPr lang="en-US"/>
          </a:p>
        </p:txBody>
      </p:sp>
      <p:pic>
        <p:nvPicPr>
          <p:cNvPr id="5" name="Picture 5" descr="A white text on a white background&#10;&#10;Description automatically generated">
            <a:extLst>
              <a:ext uri="{FF2B5EF4-FFF2-40B4-BE49-F238E27FC236}">
                <a16:creationId xmlns:a16="http://schemas.microsoft.com/office/drawing/2014/main" id="{C9B099E6-B7EE-5BB4-79A4-84F3576C5BC7}"/>
              </a:ext>
            </a:extLst>
          </p:cNvPr>
          <p:cNvPicPr>
            <a:picLocks noChangeAspect="1"/>
          </p:cNvPicPr>
          <p:nvPr/>
        </p:nvPicPr>
        <p:blipFill>
          <a:blip r:embed="rId2"/>
          <a:stretch>
            <a:fillRect/>
          </a:stretch>
        </p:blipFill>
        <p:spPr>
          <a:xfrm>
            <a:off x="173277" y="3382568"/>
            <a:ext cx="8755692" cy="2504126"/>
          </a:xfrm>
          <a:prstGeom prst="rect">
            <a:avLst/>
          </a:prstGeom>
        </p:spPr>
      </p:pic>
      <p:pic>
        <p:nvPicPr>
          <p:cNvPr id="6" name="Picture 6" descr="A white background with black text&#10;&#10;Description automatically generated">
            <a:extLst>
              <a:ext uri="{FF2B5EF4-FFF2-40B4-BE49-F238E27FC236}">
                <a16:creationId xmlns:a16="http://schemas.microsoft.com/office/drawing/2014/main" id="{570F34D4-3BA2-D6B6-E39C-34393B1F2D39}"/>
              </a:ext>
            </a:extLst>
          </p:cNvPr>
          <p:cNvPicPr>
            <a:picLocks noChangeAspect="1"/>
          </p:cNvPicPr>
          <p:nvPr/>
        </p:nvPicPr>
        <p:blipFill>
          <a:blip r:embed="rId3"/>
          <a:stretch>
            <a:fillRect/>
          </a:stretch>
        </p:blipFill>
        <p:spPr>
          <a:xfrm>
            <a:off x="173278" y="1423666"/>
            <a:ext cx="8630432" cy="1787300"/>
          </a:xfrm>
          <a:prstGeom prst="rect">
            <a:avLst/>
          </a:prstGeom>
        </p:spPr>
      </p:pic>
      <p:sp>
        <p:nvSpPr>
          <p:cNvPr id="4" name="TextBox 3">
            <a:extLst>
              <a:ext uri="{FF2B5EF4-FFF2-40B4-BE49-F238E27FC236}">
                <a16:creationId xmlns:a16="http://schemas.microsoft.com/office/drawing/2014/main" id="{EA4C651C-0CEF-DFD6-CC9E-B9FA3DB9E47C}"/>
              </a:ext>
            </a:extLst>
          </p:cNvPr>
          <p:cNvSpPr txBox="1"/>
          <p:nvPr/>
        </p:nvSpPr>
        <p:spPr>
          <a:xfrm>
            <a:off x="9039617" y="1910219"/>
            <a:ext cx="286532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Stakeholders:</a:t>
            </a:r>
          </a:p>
          <a:p>
            <a:endParaRPr lang="en-US"/>
          </a:p>
          <a:p>
            <a:r>
              <a:rPr lang="en-US"/>
              <a:t>Department Heads</a:t>
            </a:r>
          </a:p>
          <a:p>
            <a:r>
              <a:rPr lang="en-US"/>
              <a:t>Library Representatives</a:t>
            </a:r>
          </a:p>
          <a:p>
            <a:r>
              <a:rPr lang="en-US"/>
              <a:t>Faculty</a:t>
            </a:r>
          </a:p>
          <a:p>
            <a:r>
              <a:rPr lang="en-US"/>
              <a:t>Graduate Students</a:t>
            </a:r>
          </a:p>
        </p:txBody>
      </p:sp>
    </p:spTree>
    <p:extLst>
      <p:ext uri="{BB962C8B-B14F-4D97-AF65-F5344CB8AC3E}">
        <p14:creationId xmlns:p14="http://schemas.microsoft.com/office/powerpoint/2010/main" val="54359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F958-E438-F929-8090-020F78FE0AE4}"/>
              </a:ext>
            </a:extLst>
          </p:cNvPr>
          <p:cNvSpPr>
            <a:spLocks noGrp="1"/>
          </p:cNvSpPr>
          <p:nvPr>
            <p:ph type="title"/>
          </p:nvPr>
        </p:nvSpPr>
        <p:spPr/>
        <p:txBody>
          <a:bodyPr/>
          <a:lstStyle/>
          <a:p>
            <a:r>
              <a:rPr lang="en-US"/>
              <a:t>Quantitative Analysis</a:t>
            </a:r>
          </a:p>
        </p:txBody>
      </p:sp>
      <p:pic>
        <p:nvPicPr>
          <p:cNvPr id="4" name="Picture 4" descr="A graph with a line going up&#10;&#10;Description automatically generated">
            <a:extLst>
              <a:ext uri="{FF2B5EF4-FFF2-40B4-BE49-F238E27FC236}">
                <a16:creationId xmlns:a16="http://schemas.microsoft.com/office/drawing/2014/main" id="{7403381E-0EDC-89DF-8020-F7ED5EFABE76}"/>
              </a:ext>
            </a:extLst>
          </p:cNvPr>
          <p:cNvPicPr>
            <a:picLocks noGrp="1" noChangeAspect="1"/>
          </p:cNvPicPr>
          <p:nvPr>
            <p:ph idx="1"/>
          </p:nvPr>
        </p:nvPicPr>
        <p:blipFill>
          <a:blip r:embed="rId2"/>
          <a:stretch>
            <a:fillRect/>
          </a:stretch>
        </p:blipFill>
        <p:spPr>
          <a:xfrm>
            <a:off x="808192" y="1493935"/>
            <a:ext cx="6572881" cy="3950721"/>
          </a:xfrm>
        </p:spPr>
      </p:pic>
      <p:sp>
        <p:nvSpPr>
          <p:cNvPr id="3" name="TextBox 2">
            <a:extLst>
              <a:ext uri="{FF2B5EF4-FFF2-40B4-BE49-F238E27FC236}">
                <a16:creationId xmlns:a16="http://schemas.microsoft.com/office/drawing/2014/main" id="{0D57957C-E14D-C5A1-470C-587213248FC1}"/>
              </a:ext>
            </a:extLst>
          </p:cNvPr>
          <p:cNvSpPr txBox="1"/>
          <p:nvPr/>
        </p:nvSpPr>
        <p:spPr>
          <a:xfrm>
            <a:off x="7891397" y="1550095"/>
            <a:ext cx="388306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Additional Metrics include:</a:t>
            </a:r>
          </a:p>
          <a:p>
            <a:endParaRPr lang="en-US"/>
          </a:p>
          <a:p>
            <a:r>
              <a:rPr lang="en-US"/>
              <a:t>Searches</a:t>
            </a:r>
          </a:p>
          <a:p>
            <a:r>
              <a:rPr lang="en-US"/>
              <a:t>Investigations</a:t>
            </a:r>
          </a:p>
          <a:p>
            <a:r>
              <a:rPr lang="en-US"/>
              <a:t>Site visits</a:t>
            </a:r>
          </a:p>
          <a:p>
            <a:r>
              <a:rPr lang="en-US"/>
              <a:t>Unique site visitors</a:t>
            </a:r>
          </a:p>
        </p:txBody>
      </p:sp>
    </p:spTree>
    <p:extLst>
      <p:ext uri="{BB962C8B-B14F-4D97-AF65-F5344CB8AC3E}">
        <p14:creationId xmlns:p14="http://schemas.microsoft.com/office/powerpoint/2010/main" val="377547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6D82-C1C0-78C0-F38A-90562000219C}"/>
              </a:ext>
            </a:extLst>
          </p:cNvPr>
          <p:cNvSpPr>
            <a:spLocks noGrp="1"/>
          </p:cNvSpPr>
          <p:nvPr>
            <p:ph type="title"/>
          </p:nvPr>
        </p:nvSpPr>
        <p:spPr>
          <a:xfrm>
            <a:off x="526773" y="275115"/>
            <a:ext cx="4373217" cy="3972074"/>
          </a:xfrm>
        </p:spPr>
        <p:txBody>
          <a:bodyPr vert="horz" lIns="91440" tIns="45720" rIns="91440" bIns="45720" rtlCol="0" anchor="b">
            <a:normAutofit fontScale="90000"/>
          </a:bodyPr>
          <a:lstStyle/>
          <a:p>
            <a:r>
              <a:rPr lang="en-US"/>
              <a:t>Cloud Source + Open Access </a:t>
            </a:r>
            <a:br>
              <a:rPr lang="en-US"/>
            </a:br>
            <a:r>
              <a:rPr lang="en-US"/>
              <a:t>Overlap Analysis</a:t>
            </a:r>
            <a:br>
              <a:rPr lang="en-US" sz="3000"/>
            </a:br>
            <a:r>
              <a:rPr lang="en-US" sz="2400"/>
              <a:t>Mississippi State</a:t>
            </a:r>
            <a:br>
              <a:rPr lang="en-US" sz="2400"/>
            </a:br>
            <a:r>
              <a:rPr lang="en-US" sz="2400"/>
              <a:t>University Libraries Database and Journal </a:t>
            </a:r>
            <a:br>
              <a:rPr lang="en-US" sz="2400"/>
            </a:br>
            <a:r>
              <a:rPr lang="en-US" sz="2400"/>
              <a:t> Subscriptions</a:t>
            </a:r>
            <a:br>
              <a:rPr lang="en-US" sz="2400"/>
            </a:br>
            <a:r>
              <a:rPr lang="en-US" sz="2400"/>
              <a:t>February 2023- May 2023</a:t>
            </a:r>
            <a:endParaRPr lang="en-US" sz="2400">
              <a:cs typeface="Calibri Light"/>
            </a:endParaRPr>
          </a:p>
        </p:txBody>
      </p:sp>
      <p:pic>
        <p:nvPicPr>
          <p:cNvPr id="5" name="Content Placeholder 4" descr="A group of people sitting at a table&#10;&#10;Description automatically generated">
            <a:extLst>
              <a:ext uri="{FF2B5EF4-FFF2-40B4-BE49-F238E27FC236}">
                <a16:creationId xmlns:a16="http://schemas.microsoft.com/office/drawing/2014/main" id="{F9A34764-D764-062C-3469-208C8C0013B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703" r="-2" b="18279"/>
          <a:stretch/>
        </p:blipFill>
        <p:spPr>
          <a:xfrm>
            <a:off x="6199537" y="34964"/>
            <a:ext cx="5921032" cy="590024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2309937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91E0-B6A2-0AEB-7FE0-B93DB79CF690}"/>
              </a:ext>
            </a:extLst>
          </p:cNvPr>
          <p:cNvSpPr>
            <a:spLocks noGrp="1"/>
          </p:cNvSpPr>
          <p:nvPr>
            <p:ph type="title"/>
          </p:nvPr>
        </p:nvSpPr>
        <p:spPr>
          <a:xfrm>
            <a:off x="80814" y="227497"/>
            <a:ext cx="5724822" cy="1956841"/>
          </a:xfrm>
        </p:spPr>
        <p:txBody>
          <a:bodyPr anchor="b">
            <a:normAutofit fontScale="90000"/>
          </a:bodyPr>
          <a:lstStyle/>
          <a:p>
            <a:r>
              <a:rPr lang="en-US" sz="3400" b="1"/>
              <a:t>Cloud Source Plus Aggregates Open Access Scholarly Books and Journals</a:t>
            </a:r>
            <a:br>
              <a:rPr lang="en-US" sz="3400" b="1"/>
            </a:br>
            <a:r>
              <a:rPr lang="en-US" sz="1600" b="1"/>
              <a:t>Executive Summary</a:t>
            </a:r>
          </a:p>
        </p:txBody>
      </p:sp>
      <p:sp>
        <p:nvSpPr>
          <p:cNvPr id="3" name="Content Placeholder 2">
            <a:extLst>
              <a:ext uri="{FF2B5EF4-FFF2-40B4-BE49-F238E27FC236}">
                <a16:creationId xmlns:a16="http://schemas.microsoft.com/office/drawing/2014/main" id="{B8DB3608-1041-EB4C-6653-8B4384627057}"/>
              </a:ext>
            </a:extLst>
          </p:cNvPr>
          <p:cNvSpPr>
            <a:spLocks noGrp="1"/>
          </p:cNvSpPr>
          <p:nvPr>
            <p:ph idx="1"/>
          </p:nvPr>
        </p:nvSpPr>
        <p:spPr>
          <a:xfrm>
            <a:off x="640080" y="2572293"/>
            <a:ext cx="4732946" cy="3320668"/>
          </a:xfrm>
        </p:spPr>
        <p:txBody>
          <a:bodyPr vert="horz" lIns="91440" tIns="45720" rIns="91440" bIns="45720" rtlCol="0" anchor="t">
            <a:normAutofit lnSpcReduction="10000"/>
          </a:bodyPr>
          <a:lstStyle/>
          <a:p>
            <a:pPr marL="0" indent="0">
              <a:buNone/>
            </a:pPr>
            <a:r>
              <a:rPr lang="en-US" sz="1400" b="0" i="0" u="none" strike="noStrike" baseline="0">
                <a:latin typeface="Open Sans"/>
                <a:ea typeface="Open Sans"/>
                <a:cs typeface="Open Sans"/>
              </a:rPr>
              <a:t>There are </a:t>
            </a:r>
            <a:r>
              <a:rPr lang="en-US" sz="1400">
                <a:latin typeface="Open Sans"/>
                <a:ea typeface="Open Sans"/>
                <a:cs typeface="Open Sans"/>
              </a:rPr>
              <a:t>over</a:t>
            </a:r>
            <a:r>
              <a:rPr lang="en-US" sz="1400" b="0" i="0" u="none" strike="noStrike" baseline="0">
                <a:latin typeface="Open Sans"/>
                <a:ea typeface="Open Sans"/>
                <a:cs typeface="Open Sans"/>
              </a:rPr>
              <a:t> 55 million open access (OA) refereed scholarly journal articles and academic scholarly books </a:t>
            </a:r>
            <a:r>
              <a:rPr lang="en-US" sz="1400">
                <a:latin typeface="Open Sans"/>
                <a:ea typeface="Open Sans"/>
                <a:cs typeface="Open Sans"/>
              </a:rPr>
              <a:t>now available</a:t>
            </a:r>
            <a:r>
              <a:rPr lang="en-US" sz="1400" b="0" i="0" u="none" strike="noStrike" baseline="0">
                <a:latin typeface="Open Sans"/>
                <a:ea typeface="Open Sans"/>
                <a:cs typeface="Open Sans"/>
              </a:rPr>
              <a:t> on the open web.</a:t>
            </a:r>
            <a:br>
              <a:rPr lang="en-US" sz="1400" b="0" i="0" u="none" strike="noStrike" baseline="0">
                <a:latin typeface="Open Sans" panose="020B0606030504020204" pitchFamily="34" charset="0"/>
              </a:rPr>
            </a:br>
            <a:br>
              <a:rPr lang="en-US" sz="1400" b="0" i="0" u="none" strike="noStrike" baseline="0">
                <a:latin typeface="Open Sans" panose="020B0606030504020204" pitchFamily="34" charset="0"/>
              </a:rPr>
            </a:br>
            <a:r>
              <a:rPr lang="en-US" sz="1400" b="0" i="0" u="none" strike="noStrike" baseline="0">
                <a:latin typeface="Open Sans"/>
                <a:ea typeface="Open Sans"/>
                <a:cs typeface="Open Sans"/>
              </a:rPr>
              <a:t> </a:t>
            </a:r>
            <a:r>
              <a:rPr lang="en-US" sz="1400">
                <a:latin typeface="Open Sans"/>
                <a:ea typeface="Open Sans"/>
                <a:cs typeface="Open Sans"/>
              </a:rPr>
              <a:t>F</a:t>
            </a:r>
            <a:r>
              <a:rPr lang="en-US" sz="1400" b="0" i="0" u="none" strike="noStrike" baseline="0">
                <a:latin typeface="Open Sans"/>
                <a:ea typeface="Open Sans"/>
                <a:cs typeface="Open Sans"/>
              </a:rPr>
              <a:t>reely available open access material accounts for more than half of all</a:t>
            </a:r>
            <a:r>
              <a:rPr lang="en-US" sz="1400">
                <a:latin typeface="Open Sans"/>
                <a:ea typeface="Open Sans"/>
                <a:cs typeface="Open Sans"/>
              </a:rPr>
              <a:t> </a:t>
            </a:r>
            <a:r>
              <a:rPr lang="en-US" sz="1400" b="0" i="0" u="none" strike="noStrike" baseline="0">
                <a:latin typeface="Open Sans"/>
                <a:ea typeface="Open Sans"/>
                <a:cs typeface="Open Sans"/>
              </a:rPr>
              <a:t>released scholarly academic journal articles every year globally. </a:t>
            </a:r>
            <a:br>
              <a:rPr lang="en-US" sz="1400" b="0" i="0" u="none" strike="noStrike" baseline="0">
                <a:latin typeface="Open Sans" panose="020B0606030504020204" pitchFamily="34" charset="0"/>
              </a:rPr>
            </a:br>
            <a:br>
              <a:rPr lang="en-US" sz="1400" b="0" i="0" u="none" strike="noStrike" baseline="0">
                <a:latin typeface="Open Sans" panose="020B0606030504020204" pitchFamily="34" charset="0"/>
              </a:rPr>
            </a:br>
            <a:r>
              <a:rPr lang="en-US" sz="1400" b="0" i="0" u="none" strike="noStrike" baseline="0">
                <a:latin typeface="Open Sans"/>
                <a:ea typeface="Open Sans"/>
                <a:cs typeface="Open Sans"/>
              </a:rPr>
              <a:t>This trend </a:t>
            </a:r>
            <a:r>
              <a:rPr lang="en-US" sz="1400">
                <a:latin typeface="Open Sans"/>
                <a:ea typeface="Open Sans"/>
                <a:cs typeface="Open Sans"/>
              </a:rPr>
              <a:t>has been accelerating and  is expected to continue.  </a:t>
            </a:r>
            <a:br>
              <a:rPr lang="en-US" sz="1400">
                <a:latin typeface="Open Sans"/>
              </a:rPr>
            </a:br>
            <a:br>
              <a:rPr lang="en-US" sz="1400">
                <a:latin typeface="Open Sans"/>
              </a:rPr>
            </a:br>
            <a:r>
              <a:rPr lang="en-US" sz="1400" b="1">
                <a:latin typeface="Open Sans"/>
                <a:ea typeface="Open Sans"/>
                <a:cs typeface="Open Sans"/>
              </a:rPr>
              <a:t>Cloud Source+</a:t>
            </a:r>
            <a:r>
              <a:rPr lang="en-US" sz="1400">
                <a:latin typeface="Open Sans"/>
                <a:ea typeface="Open Sans"/>
                <a:cs typeface="Open Sans"/>
              </a:rPr>
              <a:t> Aggregates this open access material. </a:t>
            </a:r>
            <a:br>
              <a:rPr lang="en-US" sz="1400">
                <a:latin typeface="Open Sans"/>
                <a:ea typeface="Open Sans"/>
                <a:cs typeface="Open Sans"/>
              </a:rPr>
            </a:br>
            <a:r>
              <a:rPr lang="en-US" sz="1400">
                <a:latin typeface="Open Sans"/>
                <a:ea typeface="Open Sans"/>
                <a:cs typeface="Open Sans"/>
              </a:rPr>
              <a:t> </a:t>
            </a:r>
            <a:endParaRPr lang="en-US" sz="14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400">
                <a:latin typeface="Open Sans"/>
                <a:ea typeface="Open Sans"/>
                <a:cs typeface="Open Sans"/>
              </a:rPr>
              <a:t>The libraries are leveraging these  trends with </a:t>
            </a:r>
            <a:r>
              <a:rPr lang="en-US" sz="1400" err="1">
                <a:latin typeface="Open Sans"/>
                <a:ea typeface="Open Sans"/>
                <a:cs typeface="Open Sans"/>
              </a:rPr>
              <a:t>Cloudsource</a:t>
            </a:r>
            <a:r>
              <a:rPr lang="en-US" sz="1400">
                <a:latin typeface="Open Sans"/>
                <a:ea typeface="Open Sans"/>
                <a:cs typeface="Open Sans"/>
              </a:rPr>
              <a:t>+ and Galaxy Article Scholar towards our budget and new open access possibilities</a:t>
            </a:r>
          </a:p>
        </p:txBody>
      </p:sp>
      <p:pic>
        <p:nvPicPr>
          <p:cNvPr id="5" name="Picture 4" descr="Abstract blurred public library with bookshelves">
            <a:extLst>
              <a:ext uri="{FF2B5EF4-FFF2-40B4-BE49-F238E27FC236}">
                <a16:creationId xmlns:a16="http://schemas.microsoft.com/office/drawing/2014/main" id="{AC28812C-DD27-9454-9FDF-DC5842DED81D}"/>
              </a:ext>
            </a:extLst>
          </p:cNvPr>
          <p:cNvPicPr>
            <a:picLocks noChangeAspect="1"/>
          </p:cNvPicPr>
          <p:nvPr/>
        </p:nvPicPr>
        <p:blipFill rotWithShape="1">
          <a:blip r:embed="rId3"/>
          <a:srcRect l="5354" r="27693" b="-1"/>
          <a:stretch/>
        </p:blipFill>
        <p:spPr>
          <a:xfrm>
            <a:off x="6243329" y="9"/>
            <a:ext cx="5948996" cy="592821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5" descr="A graph with arrows pointing up&#10;&#10;Description automatically generated">
            <a:extLst>
              <a:ext uri="{FF2B5EF4-FFF2-40B4-BE49-F238E27FC236}">
                <a16:creationId xmlns:a16="http://schemas.microsoft.com/office/drawing/2014/main" id="{7F1CE095-DE6E-A35E-592C-2D00C55EC5D9}"/>
              </a:ext>
            </a:extLst>
          </p:cNvPr>
          <p:cNvPicPr>
            <a:picLocks noChangeAspect="1"/>
          </p:cNvPicPr>
          <p:nvPr/>
        </p:nvPicPr>
        <p:blipFill rotWithShape="1">
          <a:blip r:embed="rId4"/>
          <a:srcRect l="13580" t="8025" r="12716" b="10494"/>
          <a:stretch/>
        </p:blipFill>
        <p:spPr>
          <a:xfrm>
            <a:off x="8526758" y="1848380"/>
            <a:ext cx="3661670" cy="4048253"/>
          </a:xfrm>
          <a:prstGeom prst="rect">
            <a:avLst/>
          </a:prstGeom>
        </p:spPr>
      </p:pic>
    </p:spTree>
    <p:extLst>
      <p:ext uri="{BB962C8B-B14F-4D97-AF65-F5344CB8AC3E}">
        <p14:creationId xmlns:p14="http://schemas.microsoft.com/office/powerpoint/2010/main" val="50754874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E03287C-1FAC-F216-FEF2-9C7AE3C92B7A}"/>
              </a:ext>
            </a:extLst>
          </p:cNvPr>
          <p:cNvPicPr>
            <a:picLocks noChangeAspect="1"/>
          </p:cNvPicPr>
          <p:nvPr/>
        </p:nvPicPr>
        <p:blipFill rotWithShape="1">
          <a:blip r:embed="rId3">
            <a:extLst>
              <a:ext uri="{28A0092B-C50C-407E-A947-70E740481C1C}">
                <a14:useLocalDpi xmlns:a14="http://schemas.microsoft.com/office/drawing/2010/main" val="0"/>
              </a:ext>
            </a:extLst>
          </a:blip>
          <a:srcRect l="-1" r="548" b="43479"/>
          <a:stretch/>
        </p:blipFill>
        <p:spPr>
          <a:xfrm>
            <a:off x="4023638" y="2979"/>
            <a:ext cx="8100981" cy="5935212"/>
          </a:xfrm>
          <a:prstGeom prst="rect">
            <a:avLst/>
          </a:prstGeom>
        </p:spPr>
      </p:pic>
      <p:pic>
        <p:nvPicPr>
          <p:cNvPr id="4" name="Picture 3">
            <a:extLst>
              <a:ext uri="{FF2B5EF4-FFF2-40B4-BE49-F238E27FC236}">
                <a16:creationId xmlns:a16="http://schemas.microsoft.com/office/drawing/2014/main" id="{B429E6EA-7282-E048-E429-686068C9E9B7}"/>
              </a:ext>
            </a:extLst>
          </p:cNvPr>
          <p:cNvPicPr>
            <a:picLocks noChangeAspect="1"/>
          </p:cNvPicPr>
          <p:nvPr/>
        </p:nvPicPr>
        <p:blipFill>
          <a:blip r:embed="rId4"/>
          <a:stretch>
            <a:fillRect/>
          </a:stretch>
        </p:blipFill>
        <p:spPr>
          <a:xfrm>
            <a:off x="0" y="791695"/>
            <a:ext cx="3999056" cy="5169798"/>
          </a:xfrm>
          <a:prstGeom prst="rect">
            <a:avLst/>
          </a:prstGeom>
        </p:spPr>
      </p:pic>
    </p:spTree>
    <p:extLst>
      <p:ext uri="{BB962C8B-B14F-4D97-AF65-F5344CB8AC3E}">
        <p14:creationId xmlns:p14="http://schemas.microsoft.com/office/powerpoint/2010/main" val="4377163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chart&#10;&#10;Description automatically generated">
            <a:extLst>
              <a:ext uri="{FF2B5EF4-FFF2-40B4-BE49-F238E27FC236}">
                <a16:creationId xmlns:a16="http://schemas.microsoft.com/office/drawing/2014/main" id="{B9CA5B7D-A469-3FB8-CDE4-30EC0D7EDA2D}"/>
              </a:ext>
            </a:extLst>
          </p:cNvPr>
          <p:cNvPicPr>
            <a:picLocks noChangeAspect="1"/>
          </p:cNvPicPr>
          <p:nvPr/>
        </p:nvPicPr>
        <p:blipFill rotWithShape="1">
          <a:blip r:embed="rId3">
            <a:extLst>
              <a:ext uri="{28A0092B-C50C-407E-A947-70E740481C1C}">
                <a14:useLocalDpi xmlns:a14="http://schemas.microsoft.com/office/drawing/2010/main" val="0"/>
              </a:ext>
            </a:extLst>
          </a:blip>
          <a:srcRect l="10280"/>
          <a:stretch/>
        </p:blipFill>
        <p:spPr>
          <a:xfrm>
            <a:off x="4675565" y="-152471"/>
            <a:ext cx="7516445" cy="6203736"/>
          </a:xfrm>
          <a:prstGeom prst="rect">
            <a:avLst/>
          </a:prstGeom>
        </p:spPr>
      </p:pic>
      <p:sp>
        <p:nvSpPr>
          <p:cNvPr id="5" name="TextBox 4">
            <a:extLst>
              <a:ext uri="{FF2B5EF4-FFF2-40B4-BE49-F238E27FC236}">
                <a16:creationId xmlns:a16="http://schemas.microsoft.com/office/drawing/2014/main" id="{8B53CA75-9017-3E55-C1E0-7B64007CCA59}"/>
              </a:ext>
            </a:extLst>
          </p:cNvPr>
          <p:cNvSpPr txBox="1"/>
          <p:nvPr/>
        </p:nvSpPr>
        <p:spPr>
          <a:xfrm>
            <a:off x="142461" y="377687"/>
            <a:ext cx="5953539" cy="6211956"/>
          </a:xfrm>
          <a:prstGeom prst="rect">
            <a:avLst/>
          </a:prstGeom>
        </p:spPr>
        <p:txBody>
          <a:bodyPr vert="horz" lIns="91440" tIns="45720" rIns="91440" bIns="45720" rtlCol="0" anchor="t">
            <a:normAutofit/>
          </a:bodyPr>
          <a:lstStyle/>
          <a:p>
            <a:pPr>
              <a:lnSpc>
                <a:spcPct val="90000"/>
              </a:lnSpc>
              <a:spcAft>
                <a:spcPts val="600"/>
              </a:spcAft>
              <a:defRPr/>
            </a:pPr>
            <a:r>
              <a:rPr kumimoji="0" lang="en-US" sz="4000" b="1" i="0" u="none" strike="noStrike" kern="1200" cap="none" spc="0" normalizeH="0" baseline="0" noProof="0">
                <a:ln>
                  <a:noFill/>
                </a:ln>
                <a:effectLst/>
                <a:uLnTx/>
                <a:uFillTx/>
                <a:latin typeface="Calibri" panose="020F0502020204030204"/>
                <a:ea typeface="+mn-ea"/>
                <a:cs typeface="+mn-cs"/>
              </a:rPr>
              <a:t>MSU Libraries </a:t>
            </a:r>
            <a:br>
              <a:rPr lang="en-US" sz="2800" b="1" i="0" u="none" strike="noStrike" kern="1200" cap="none" spc="0" normalizeH="0" baseline="0" noProof="0">
                <a:ln>
                  <a:noFill/>
                </a:ln>
                <a:effectLst/>
                <a:uLnTx/>
                <a:uFillTx/>
                <a:latin typeface="Calibri" panose="020F0502020204030204"/>
              </a:rPr>
            </a:br>
            <a:r>
              <a:rPr kumimoji="0" lang="en-US" sz="2800" b="1" i="0" u="none" strike="noStrike" kern="1200" cap="none" spc="0" normalizeH="0" baseline="0" noProof="0">
                <a:ln>
                  <a:noFill/>
                </a:ln>
                <a:effectLst/>
                <a:uLnTx/>
                <a:uFillTx/>
                <a:latin typeface="Calibri" panose="020F0502020204030204"/>
                <a:ea typeface="+mn-ea"/>
                <a:cs typeface="+mn-cs"/>
              </a:rPr>
              <a:t>Database Holdings, </a:t>
            </a:r>
            <a:br>
              <a:rPr lang="en-US" sz="2800" b="1" i="0" u="none" strike="noStrike" kern="1200" cap="none" spc="0" normalizeH="0" baseline="0" noProof="0">
                <a:ln>
                  <a:noFill/>
                </a:ln>
                <a:effectLst/>
                <a:uLnTx/>
                <a:uFillTx/>
                <a:latin typeface="Calibri" panose="020F0502020204030204"/>
              </a:rPr>
            </a:br>
            <a:r>
              <a:rPr kumimoji="0" lang="en-US" sz="2800" b="1" i="0" u="none" strike="noStrike" kern="1200" cap="none" spc="0" normalizeH="0" baseline="0" noProof="0" err="1">
                <a:ln>
                  <a:noFill/>
                </a:ln>
                <a:effectLst/>
                <a:uLnTx/>
                <a:uFillTx/>
                <a:latin typeface="Calibri" panose="020F0502020204030204"/>
                <a:ea typeface="+mn-ea"/>
                <a:cs typeface="+mn-cs"/>
              </a:rPr>
              <a:t>Cloudsource</a:t>
            </a:r>
            <a:r>
              <a:rPr kumimoji="0" lang="en-US" sz="2800" b="1" i="0" u="none" strike="noStrike" kern="1200" cap="none" spc="0" normalizeH="0" baseline="0" noProof="0">
                <a:ln>
                  <a:noFill/>
                </a:ln>
                <a:effectLst/>
                <a:uLnTx/>
                <a:uFillTx/>
                <a:latin typeface="Calibri" panose="020F0502020204030204"/>
                <a:ea typeface="+mn-ea"/>
                <a:cs typeface="+mn-cs"/>
              </a:rPr>
              <a:t>+</a:t>
            </a:r>
            <a:r>
              <a:rPr lang="en-US" sz="2800" b="1">
                <a:latin typeface="Calibri" panose="020F0502020204030204"/>
              </a:rPr>
              <a:t> </a:t>
            </a:r>
            <a:r>
              <a:rPr kumimoji="0" lang="en-US" sz="2800" b="1" i="0" u="none" strike="noStrike" kern="1200" cap="none" spc="0" normalizeH="0" baseline="0" noProof="0">
                <a:ln>
                  <a:noFill/>
                </a:ln>
                <a:effectLst/>
                <a:uLnTx/>
                <a:uFillTx/>
                <a:latin typeface="Calibri" panose="020F0502020204030204"/>
                <a:ea typeface="+mn-ea"/>
                <a:cs typeface="+mn-cs"/>
              </a:rPr>
              <a:t> </a:t>
            </a:r>
            <a:br>
              <a:rPr lang="en-US" sz="2800" b="1" i="0" u="none" strike="noStrike" kern="1200" cap="none" spc="0" normalizeH="0" baseline="0" noProof="0">
                <a:ln>
                  <a:noFill/>
                </a:ln>
                <a:effectLst/>
                <a:uLnTx/>
                <a:uFillTx/>
                <a:latin typeface="Calibri" panose="020F0502020204030204"/>
              </a:rPr>
            </a:br>
            <a:r>
              <a:rPr kumimoji="0" lang="en-US" sz="2800" b="1" i="0" u="none" strike="noStrike" kern="1200" cap="none" spc="0" normalizeH="0" baseline="0" noProof="0">
                <a:ln>
                  <a:noFill/>
                </a:ln>
                <a:effectLst/>
                <a:uLnTx/>
                <a:uFillTx/>
                <a:latin typeface="Calibri" panose="020F0502020204030204"/>
                <a:ea typeface="+mn-ea"/>
                <a:cs typeface="+mn-cs"/>
              </a:rPr>
              <a:t>Overlap Analysis</a:t>
            </a: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a:lnSpc>
                <a:spcPct val="90000"/>
              </a:lnSpc>
              <a:spcAft>
                <a:spcPts val="600"/>
              </a:spcAft>
              <a:defRPr/>
            </a:pPr>
            <a:br>
              <a:rPr lang="en-US" sz="2000" b="0" i="0" u="none" strike="noStrike" kern="1200" cap="none" spc="0" normalizeH="0" baseline="0" noProof="0">
                <a:ln>
                  <a:noFill/>
                </a:ln>
                <a:effectLst/>
                <a:uLnTx/>
                <a:uFillTx/>
                <a:latin typeface="Calibri" panose="020F0502020204030204"/>
              </a:rPr>
            </a:br>
            <a:r>
              <a:rPr kumimoji="0" lang="en-US" sz="2000" b="0" i="0" u="none" strike="noStrike" kern="1200" cap="none" spc="0" normalizeH="0" baseline="0" noProof="0">
                <a:ln>
                  <a:noFill/>
                </a:ln>
                <a:effectLst/>
                <a:uLnTx/>
                <a:uFillTx/>
                <a:latin typeface="Calibri" panose="020F0502020204030204"/>
                <a:ea typeface="+mn-ea"/>
                <a:cs typeface="+mn-cs"/>
              </a:rPr>
              <a:t>Select MSU Databases and</a:t>
            </a:r>
            <a:r>
              <a:rPr lang="en-US" sz="2000">
                <a:latin typeface="Calibri" panose="020F0502020204030204"/>
              </a:rPr>
              <a:t>  </a:t>
            </a:r>
            <a:br>
              <a:rPr lang="en-US" sz="2000">
                <a:latin typeface="Calibri" panose="020F0502020204030204"/>
              </a:rPr>
            </a:br>
            <a:r>
              <a:rPr kumimoji="0" lang="en-US" sz="2000" b="0" i="0" u="none" strike="noStrike" kern="1200" cap="none" spc="0" normalizeH="0" baseline="0" noProof="0">
                <a:ln>
                  <a:noFill/>
                </a:ln>
                <a:effectLst/>
                <a:uLnTx/>
                <a:uFillTx/>
                <a:latin typeface="Calibri" panose="020F0502020204030204"/>
                <a:ea typeface="+mn-ea"/>
                <a:cs typeface="+mn-cs"/>
              </a:rPr>
              <a:t>Journal Subscriptions</a:t>
            </a: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r>
              <a:rPr kumimoji="0" lang="en-US" sz="2000" b="0" i="0" u="none" strike="noStrike" kern="1200" cap="none" spc="0" normalizeH="0" baseline="0" noProof="0">
                <a:ln>
                  <a:noFill/>
                </a:ln>
                <a:effectLst/>
                <a:uLnTx/>
                <a:uFillTx/>
                <a:latin typeface="Calibri" panose="020F0502020204030204"/>
                <a:ea typeface="+mn-ea"/>
                <a:cs typeface="+mn-cs"/>
              </a:rPr>
              <a:t>Select MSU Abstracts, Indexes </a:t>
            </a:r>
            <a:br>
              <a:rPr lang="en-US" sz="2000" b="0" i="0" u="none" strike="noStrike" kern="1200" cap="none" spc="0" normalizeH="0" baseline="0" noProof="0">
                <a:ln>
                  <a:noFill/>
                </a:ln>
                <a:effectLst/>
                <a:uLnTx/>
                <a:uFillTx/>
                <a:latin typeface="Calibri" panose="020F0502020204030204"/>
              </a:rPr>
            </a:br>
            <a:r>
              <a:rPr kumimoji="0" lang="en-US" sz="2000" b="0" i="0" u="none" strike="noStrike" kern="1200" cap="none" spc="0" normalizeH="0" baseline="0" noProof="0">
                <a:ln>
                  <a:noFill/>
                </a:ln>
                <a:effectLst/>
                <a:uLnTx/>
                <a:uFillTx/>
                <a:latin typeface="Calibri" panose="020F0502020204030204"/>
                <a:ea typeface="+mn-ea"/>
                <a:cs typeface="+mn-cs"/>
              </a:rPr>
              <a:t>and Bibliographies</a:t>
            </a: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r>
              <a:rPr kumimoji="0" lang="en-US" sz="1400" b="0" i="0" u="none" strike="noStrike" kern="1200" cap="none" spc="0" normalizeH="0" baseline="0" noProof="0">
                <a:ln>
                  <a:noFill/>
                </a:ln>
                <a:effectLst/>
                <a:uLnTx/>
                <a:uFillTx/>
                <a:latin typeface="Calibri" panose="020F0502020204030204"/>
                <a:ea typeface="+mn-ea"/>
                <a:cs typeface="+mn-cs"/>
              </a:rPr>
              <a:t>(May-June 2023 MSU License Expirations</a:t>
            </a:r>
            <a:r>
              <a:rPr lang="en-US" sz="1400">
                <a:latin typeface="Calibri" panose="020F0502020204030204"/>
              </a:rPr>
              <a:t>)</a:t>
            </a:r>
            <a:endParaRPr lang="en-US" sz="1400" b="0" i="0" u="none" strike="noStrike" kern="1200" cap="none" spc="0" normalizeH="0" baseline="0" noProof="0">
              <a:ln>
                <a:noFill/>
              </a:ln>
              <a:effectLst/>
              <a:uLnTx/>
              <a:uFillTx/>
              <a:latin typeface="Calibri" panose="020F0502020204030204"/>
              <a:cs typeface="Calibri"/>
            </a:endParaRPr>
          </a:p>
        </p:txBody>
      </p:sp>
    </p:spTree>
    <p:extLst>
      <p:ext uri="{BB962C8B-B14F-4D97-AF65-F5344CB8AC3E}">
        <p14:creationId xmlns:p14="http://schemas.microsoft.com/office/powerpoint/2010/main" val="112652028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239E-EBDD-1DD8-123C-2075B0DB1E9B}"/>
              </a:ext>
            </a:extLst>
          </p:cNvPr>
          <p:cNvSpPr>
            <a:spLocks noGrp="1"/>
          </p:cNvSpPr>
          <p:nvPr>
            <p:ph type="ctrTitle"/>
          </p:nvPr>
        </p:nvSpPr>
        <p:spPr>
          <a:xfrm>
            <a:off x="1332805" y="140896"/>
            <a:ext cx="8619460" cy="1131740"/>
          </a:xfrm>
        </p:spPr>
        <p:txBody>
          <a:bodyPr>
            <a:noAutofit/>
          </a:bodyPr>
          <a:lstStyle/>
          <a:p>
            <a:r>
              <a:rPr lang="en-US" sz="4400" b="1" err="1"/>
              <a:t>Cloudsource</a:t>
            </a:r>
            <a:r>
              <a:rPr lang="en-US" sz="4400" b="1"/>
              <a:t>+ </a:t>
            </a:r>
            <a:br>
              <a:rPr lang="en-US" sz="4400" b="1"/>
            </a:br>
            <a:r>
              <a:rPr lang="en-US" sz="3200" b="1"/>
              <a:t>Overlap Analysis and Metrics</a:t>
            </a:r>
          </a:p>
        </p:txBody>
      </p:sp>
      <p:graphicFrame>
        <p:nvGraphicFramePr>
          <p:cNvPr id="6" name="Table 5">
            <a:extLst>
              <a:ext uri="{FF2B5EF4-FFF2-40B4-BE49-F238E27FC236}">
                <a16:creationId xmlns:a16="http://schemas.microsoft.com/office/drawing/2014/main" id="{2802151D-85D8-112A-02CF-3BB70B9C458E}"/>
              </a:ext>
            </a:extLst>
          </p:cNvPr>
          <p:cNvGraphicFramePr>
            <a:graphicFrameLocks noGrp="1"/>
          </p:cNvGraphicFramePr>
          <p:nvPr>
            <p:extLst>
              <p:ext uri="{D42A27DB-BD31-4B8C-83A1-F6EECF244321}">
                <p14:modId xmlns:p14="http://schemas.microsoft.com/office/powerpoint/2010/main" val="579475223"/>
              </p:ext>
            </p:extLst>
          </p:nvPr>
        </p:nvGraphicFramePr>
        <p:xfrm>
          <a:off x="3068972" y="1321266"/>
          <a:ext cx="5778516" cy="4629916"/>
        </p:xfrm>
        <a:graphic>
          <a:graphicData uri="http://schemas.openxmlformats.org/drawingml/2006/table">
            <a:tbl>
              <a:tblPr>
                <a:tableStyleId>{16D9F66E-5EB9-4882-86FB-DCBF35E3C3E4}</a:tableStyleId>
              </a:tblPr>
              <a:tblGrid>
                <a:gridCol w="4224948">
                  <a:extLst>
                    <a:ext uri="{9D8B030D-6E8A-4147-A177-3AD203B41FA5}">
                      <a16:colId xmlns:a16="http://schemas.microsoft.com/office/drawing/2014/main" val="2568244050"/>
                    </a:ext>
                  </a:extLst>
                </a:gridCol>
                <a:gridCol w="1553568">
                  <a:extLst>
                    <a:ext uri="{9D8B030D-6E8A-4147-A177-3AD203B41FA5}">
                      <a16:colId xmlns:a16="http://schemas.microsoft.com/office/drawing/2014/main" val="699917649"/>
                    </a:ext>
                  </a:extLst>
                </a:gridCol>
              </a:tblGrid>
              <a:tr h="341345">
                <a:tc>
                  <a:txBody>
                    <a:bodyPr/>
                    <a:lstStyle/>
                    <a:p>
                      <a:r>
                        <a:rPr lang="en-US" sz="1200" b="1"/>
                        <a:t>Database</a:t>
                      </a:r>
                    </a:p>
                  </a:txBody>
                  <a:tcPr marL="36261" marR="36261" marT="18131" marB="18131" anchor="ctr">
                    <a:solidFill>
                      <a:schemeClr val="bg1"/>
                    </a:solidFill>
                  </a:tcPr>
                </a:tc>
                <a:tc>
                  <a:txBody>
                    <a:bodyPr/>
                    <a:lstStyle/>
                    <a:p>
                      <a:r>
                        <a:rPr lang="en-US" sz="1200" b="1"/>
                        <a:t>CloudSource+ OA Coverage 2017+ </a:t>
                      </a:r>
                    </a:p>
                  </a:txBody>
                  <a:tcPr marL="36261" marR="36261" marT="18131" marB="18131" anchor="ctr">
                    <a:solidFill>
                      <a:schemeClr val="bg1"/>
                    </a:solidFill>
                  </a:tcPr>
                </a:tc>
                <a:extLst>
                  <a:ext uri="{0D108BD9-81ED-4DB2-BD59-A6C34878D82A}">
                    <a16:rowId xmlns:a16="http://schemas.microsoft.com/office/drawing/2014/main" val="2570210241"/>
                  </a:ext>
                </a:extLst>
              </a:tr>
              <a:tr h="161690">
                <a:tc>
                  <a:txBody>
                    <a:bodyPr/>
                    <a:lstStyle/>
                    <a:p>
                      <a:r>
                        <a:rPr lang="en-US" sz="800"/>
                        <a:t>AAS Historical Periodicals Collection</a:t>
                      </a:r>
                    </a:p>
                  </a:txBody>
                  <a:tcPr marL="36261" marR="36261" marT="18131" marB="18131" anchor="ctr">
                    <a:solidFill>
                      <a:schemeClr val="bg1"/>
                    </a:solidFill>
                  </a:tcPr>
                </a:tc>
                <a:tc>
                  <a:txBody>
                    <a:bodyPr/>
                    <a:lstStyle/>
                    <a:p>
                      <a:r>
                        <a:rPr lang="en-US" sz="800"/>
                        <a:t>42%</a:t>
                      </a:r>
                    </a:p>
                  </a:txBody>
                  <a:tcPr marL="36261" marR="36261" marT="18131" marB="18131" anchor="ctr">
                    <a:solidFill>
                      <a:schemeClr val="bg1"/>
                    </a:solidFill>
                  </a:tcPr>
                </a:tc>
                <a:extLst>
                  <a:ext uri="{0D108BD9-81ED-4DB2-BD59-A6C34878D82A}">
                    <a16:rowId xmlns:a16="http://schemas.microsoft.com/office/drawing/2014/main" val="1770391875"/>
                  </a:ext>
                </a:extLst>
              </a:tr>
              <a:tr h="161690">
                <a:tc>
                  <a:txBody>
                    <a:bodyPr/>
                    <a:lstStyle/>
                    <a:p>
                      <a:r>
                        <a:rPr lang="en-US" sz="800"/>
                        <a:t>Academic Search Complete</a:t>
                      </a:r>
                    </a:p>
                  </a:txBody>
                  <a:tcPr marL="36261" marR="36261" marT="18131" marB="18131" anchor="ctr">
                    <a:solidFill>
                      <a:schemeClr val="bg1"/>
                    </a:solidFill>
                  </a:tcPr>
                </a:tc>
                <a:tc>
                  <a:txBody>
                    <a:bodyPr/>
                    <a:lstStyle/>
                    <a:p>
                      <a:r>
                        <a:rPr lang="en-US" sz="800"/>
                        <a:t>69%</a:t>
                      </a:r>
                    </a:p>
                  </a:txBody>
                  <a:tcPr marL="36261" marR="36261" marT="18131" marB="18131" anchor="ctr">
                    <a:solidFill>
                      <a:schemeClr val="bg1"/>
                    </a:solidFill>
                  </a:tcPr>
                </a:tc>
                <a:extLst>
                  <a:ext uri="{0D108BD9-81ED-4DB2-BD59-A6C34878D82A}">
                    <a16:rowId xmlns:a16="http://schemas.microsoft.com/office/drawing/2014/main" val="2304951316"/>
                  </a:ext>
                </a:extLst>
              </a:tr>
              <a:tr h="161690">
                <a:tc>
                  <a:txBody>
                    <a:bodyPr/>
                    <a:lstStyle/>
                    <a:p>
                      <a:r>
                        <a:rPr lang="en-US" sz="800"/>
                        <a:t>America: History and Life</a:t>
                      </a:r>
                    </a:p>
                  </a:txBody>
                  <a:tcPr marL="36261" marR="36261" marT="18131" marB="18131" anchor="ctr">
                    <a:solidFill>
                      <a:schemeClr val="bg1"/>
                    </a:solidFill>
                  </a:tcPr>
                </a:tc>
                <a:tc>
                  <a:txBody>
                    <a:bodyPr/>
                    <a:lstStyle/>
                    <a:p>
                      <a:r>
                        <a:rPr lang="en-US" sz="800"/>
                        <a:t>29%</a:t>
                      </a:r>
                    </a:p>
                  </a:txBody>
                  <a:tcPr marL="36261" marR="36261" marT="18131" marB="18131" anchor="ctr">
                    <a:solidFill>
                      <a:schemeClr val="bg1"/>
                    </a:solidFill>
                  </a:tcPr>
                </a:tc>
                <a:extLst>
                  <a:ext uri="{0D108BD9-81ED-4DB2-BD59-A6C34878D82A}">
                    <a16:rowId xmlns:a16="http://schemas.microsoft.com/office/drawing/2014/main" val="1358085096"/>
                  </a:ext>
                </a:extLst>
              </a:tr>
              <a:tr h="161690">
                <a:tc>
                  <a:txBody>
                    <a:bodyPr/>
                    <a:lstStyle/>
                    <a:p>
                      <a:r>
                        <a:rPr lang="en-US" sz="800"/>
                        <a:t>APA PsycInfo</a:t>
                      </a:r>
                      <a:endParaRPr lang="en-US" sz="800" err="1"/>
                    </a:p>
                  </a:txBody>
                  <a:tcPr marL="36261" marR="36261" marT="18131" marB="18131" anchor="ctr">
                    <a:solidFill>
                      <a:schemeClr val="bg1"/>
                    </a:solidFill>
                  </a:tcPr>
                </a:tc>
                <a:tc>
                  <a:txBody>
                    <a:bodyPr/>
                    <a:lstStyle/>
                    <a:p>
                      <a:r>
                        <a:rPr lang="en-US" sz="800"/>
                        <a:t>52%</a:t>
                      </a:r>
                    </a:p>
                  </a:txBody>
                  <a:tcPr marL="36261" marR="36261" marT="18131" marB="18131" anchor="ctr">
                    <a:solidFill>
                      <a:schemeClr val="bg1"/>
                    </a:solidFill>
                  </a:tcPr>
                </a:tc>
                <a:extLst>
                  <a:ext uri="{0D108BD9-81ED-4DB2-BD59-A6C34878D82A}">
                    <a16:rowId xmlns:a16="http://schemas.microsoft.com/office/drawing/2014/main" val="197339685"/>
                  </a:ext>
                </a:extLst>
              </a:tr>
              <a:tr h="161690">
                <a:tc>
                  <a:txBody>
                    <a:bodyPr/>
                    <a:lstStyle/>
                    <a:p>
                      <a:r>
                        <a:rPr lang="en-US" sz="800"/>
                        <a:t>Art and Architecture Source</a:t>
                      </a:r>
                    </a:p>
                  </a:txBody>
                  <a:tcPr marL="36261" marR="36261" marT="18131" marB="18131" anchor="ctr">
                    <a:solidFill>
                      <a:schemeClr val="bg1"/>
                    </a:solidFill>
                  </a:tcPr>
                </a:tc>
                <a:tc>
                  <a:txBody>
                    <a:bodyPr/>
                    <a:lstStyle/>
                    <a:p>
                      <a:r>
                        <a:rPr lang="en-US" sz="800"/>
                        <a:t>43%</a:t>
                      </a:r>
                    </a:p>
                  </a:txBody>
                  <a:tcPr marL="36261" marR="36261" marT="18131" marB="18131" anchor="ctr">
                    <a:solidFill>
                      <a:schemeClr val="bg1"/>
                    </a:solidFill>
                  </a:tcPr>
                </a:tc>
                <a:extLst>
                  <a:ext uri="{0D108BD9-81ED-4DB2-BD59-A6C34878D82A}">
                    <a16:rowId xmlns:a16="http://schemas.microsoft.com/office/drawing/2014/main" val="3628043835"/>
                  </a:ext>
                </a:extLst>
              </a:tr>
              <a:tr h="161690">
                <a:tc>
                  <a:txBody>
                    <a:bodyPr/>
                    <a:lstStyle/>
                    <a:p>
                      <a:r>
                        <a:rPr lang="en-US" sz="800"/>
                        <a:t>Atla Religion with Atla Serials</a:t>
                      </a:r>
                    </a:p>
                  </a:txBody>
                  <a:tcPr marL="36261" marR="36261" marT="18131" marB="18131" anchor="ctr">
                    <a:solidFill>
                      <a:schemeClr val="bg1"/>
                    </a:solidFill>
                  </a:tcPr>
                </a:tc>
                <a:tc>
                  <a:txBody>
                    <a:bodyPr/>
                    <a:lstStyle/>
                    <a:p>
                      <a:r>
                        <a:rPr lang="en-US" sz="800"/>
                        <a:t>34%</a:t>
                      </a:r>
                    </a:p>
                  </a:txBody>
                  <a:tcPr marL="36261" marR="36261" marT="18131" marB="18131" anchor="ctr">
                    <a:solidFill>
                      <a:schemeClr val="bg1"/>
                    </a:solidFill>
                  </a:tcPr>
                </a:tc>
                <a:extLst>
                  <a:ext uri="{0D108BD9-81ED-4DB2-BD59-A6C34878D82A}">
                    <a16:rowId xmlns:a16="http://schemas.microsoft.com/office/drawing/2014/main" val="3460144268"/>
                  </a:ext>
                </a:extLst>
              </a:tr>
              <a:tr h="161690">
                <a:tc>
                  <a:txBody>
                    <a:bodyPr/>
                    <a:lstStyle/>
                    <a:p>
                      <a:r>
                        <a:rPr lang="en-US" sz="800"/>
                        <a:t>Avery Index to Architectural Periodicals</a:t>
                      </a:r>
                    </a:p>
                  </a:txBody>
                  <a:tcPr marL="36261" marR="36261" marT="18131" marB="18131" anchor="ctr">
                    <a:solidFill>
                      <a:schemeClr val="bg1"/>
                    </a:solidFill>
                  </a:tcPr>
                </a:tc>
                <a:tc>
                  <a:txBody>
                    <a:bodyPr/>
                    <a:lstStyle/>
                    <a:p>
                      <a:r>
                        <a:rPr lang="en-US" sz="800"/>
                        <a:t>52%</a:t>
                      </a:r>
                    </a:p>
                  </a:txBody>
                  <a:tcPr marL="36261" marR="36261" marT="18131" marB="18131" anchor="ctr">
                    <a:solidFill>
                      <a:schemeClr val="bg1"/>
                    </a:solidFill>
                  </a:tcPr>
                </a:tc>
                <a:extLst>
                  <a:ext uri="{0D108BD9-81ED-4DB2-BD59-A6C34878D82A}">
                    <a16:rowId xmlns:a16="http://schemas.microsoft.com/office/drawing/2014/main" val="3794369393"/>
                  </a:ext>
                </a:extLst>
              </a:tr>
              <a:tr h="161690">
                <a:tc>
                  <a:txBody>
                    <a:bodyPr/>
                    <a:lstStyle/>
                    <a:p>
                      <a:r>
                        <a:rPr lang="en-US" sz="800"/>
                        <a:t>BioOne</a:t>
                      </a:r>
                      <a:endParaRPr lang="en-US" sz="800" err="1"/>
                    </a:p>
                  </a:txBody>
                  <a:tcPr marL="36261" marR="36261" marT="18131" marB="18131" anchor="ctr">
                    <a:solidFill>
                      <a:schemeClr val="bg1"/>
                    </a:solidFill>
                  </a:tcPr>
                </a:tc>
                <a:tc>
                  <a:txBody>
                    <a:bodyPr/>
                    <a:lstStyle/>
                    <a:p>
                      <a:r>
                        <a:rPr lang="en-US" sz="800"/>
                        <a:t>30%</a:t>
                      </a:r>
                    </a:p>
                  </a:txBody>
                  <a:tcPr marL="36261" marR="36261" marT="18131" marB="18131" anchor="ctr">
                    <a:solidFill>
                      <a:schemeClr val="bg1"/>
                    </a:solidFill>
                  </a:tcPr>
                </a:tc>
                <a:extLst>
                  <a:ext uri="{0D108BD9-81ED-4DB2-BD59-A6C34878D82A}">
                    <a16:rowId xmlns:a16="http://schemas.microsoft.com/office/drawing/2014/main" val="894290804"/>
                  </a:ext>
                </a:extLst>
              </a:tr>
              <a:tr h="161690">
                <a:tc>
                  <a:txBody>
                    <a:bodyPr/>
                    <a:lstStyle/>
                    <a:p>
                      <a:r>
                        <a:rPr lang="en-US" sz="800"/>
                        <a:t>CAB Abstracts 1990-present</a:t>
                      </a:r>
                    </a:p>
                  </a:txBody>
                  <a:tcPr marL="36261" marR="36261" marT="18131" marB="18131" anchor="ctr">
                    <a:solidFill>
                      <a:schemeClr val="bg1"/>
                    </a:solidFill>
                  </a:tcPr>
                </a:tc>
                <a:tc>
                  <a:txBody>
                    <a:bodyPr/>
                    <a:lstStyle/>
                    <a:p>
                      <a:r>
                        <a:rPr lang="en-US" sz="800"/>
                        <a:t>75%</a:t>
                      </a:r>
                    </a:p>
                  </a:txBody>
                  <a:tcPr marL="36261" marR="36261" marT="18131" marB="18131" anchor="ctr">
                    <a:solidFill>
                      <a:schemeClr val="bg1"/>
                    </a:solidFill>
                  </a:tcPr>
                </a:tc>
                <a:extLst>
                  <a:ext uri="{0D108BD9-81ED-4DB2-BD59-A6C34878D82A}">
                    <a16:rowId xmlns:a16="http://schemas.microsoft.com/office/drawing/2014/main" val="2076021520"/>
                  </a:ext>
                </a:extLst>
              </a:tr>
              <a:tr h="161690">
                <a:tc>
                  <a:txBody>
                    <a:bodyPr/>
                    <a:lstStyle/>
                    <a:p>
                      <a:r>
                        <a:rPr lang="en-US" sz="800"/>
                        <a:t>Communication &amp; Mass Media Complete</a:t>
                      </a:r>
                    </a:p>
                  </a:txBody>
                  <a:tcPr marL="36261" marR="36261" marT="18131" marB="18131" anchor="ctr">
                    <a:solidFill>
                      <a:schemeClr val="bg1"/>
                    </a:solidFill>
                  </a:tcPr>
                </a:tc>
                <a:tc>
                  <a:txBody>
                    <a:bodyPr/>
                    <a:lstStyle/>
                    <a:p>
                      <a:r>
                        <a:rPr lang="en-US" sz="800"/>
                        <a:t>42%</a:t>
                      </a:r>
                    </a:p>
                  </a:txBody>
                  <a:tcPr marL="36261" marR="36261" marT="18131" marB="18131" anchor="ctr">
                    <a:solidFill>
                      <a:schemeClr val="bg1"/>
                    </a:solidFill>
                  </a:tcPr>
                </a:tc>
                <a:extLst>
                  <a:ext uri="{0D108BD9-81ED-4DB2-BD59-A6C34878D82A}">
                    <a16:rowId xmlns:a16="http://schemas.microsoft.com/office/drawing/2014/main" val="2504382332"/>
                  </a:ext>
                </a:extLst>
              </a:tr>
              <a:tr h="161690">
                <a:tc>
                  <a:txBody>
                    <a:bodyPr/>
                    <a:lstStyle/>
                    <a:p>
                      <a:r>
                        <a:rPr lang="en-US" sz="800"/>
                        <a:t>EconLit</a:t>
                      </a:r>
                      <a:endParaRPr lang="en-US" sz="800" err="1"/>
                    </a:p>
                  </a:txBody>
                  <a:tcPr marL="36261" marR="36261" marT="18131" marB="18131" anchor="ctr">
                    <a:solidFill>
                      <a:schemeClr val="bg1"/>
                    </a:solidFill>
                  </a:tcPr>
                </a:tc>
                <a:tc>
                  <a:txBody>
                    <a:bodyPr/>
                    <a:lstStyle/>
                    <a:p>
                      <a:r>
                        <a:rPr lang="en-US" sz="800"/>
                        <a:t>52%</a:t>
                      </a:r>
                    </a:p>
                  </a:txBody>
                  <a:tcPr marL="36261" marR="36261" marT="18131" marB="18131" anchor="ctr">
                    <a:solidFill>
                      <a:schemeClr val="bg1"/>
                    </a:solidFill>
                  </a:tcPr>
                </a:tc>
                <a:extLst>
                  <a:ext uri="{0D108BD9-81ED-4DB2-BD59-A6C34878D82A}">
                    <a16:rowId xmlns:a16="http://schemas.microsoft.com/office/drawing/2014/main" val="2941705816"/>
                  </a:ext>
                </a:extLst>
              </a:tr>
              <a:tr h="161690">
                <a:tc>
                  <a:txBody>
                    <a:bodyPr/>
                    <a:lstStyle/>
                    <a:p>
                      <a:r>
                        <a:rPr lang="en-US" sz="800"/>
                        <a:t>EconLit with Full Text</a:t>
                      </a:r>
                    </a:p>
                  </a:txBody>
                  <a:tcPr marL="36261" marR="36261" marT="18131" marB="18131" anchor="ctr">
                    <a:solidFill>
                      <a:schemeClr val="bg1"/>
                    </a:solidFill>
                  </a:tcPr>
                </a:tc>
                <a:tc>
                  <a:txBody>
                    <a:bodyPr/>
                    <a:lstStyle/>
                    <a:p>
                      <a:r>
                        <a:rPr lang="en-US" sz="800"/>
                        <a:t>51%</a:t>
                      </a:r>
                    </a:p>
                  </a:txBody>
                  <a:tcPr marL="36261" marR="36261" marT="18131" marB="18131" anchor="ctr">
                    <a:solidFill>
                      <a:schemeClr val="bg1"/>
                    </a:solidFill>
                  </a:tcPr>
                </a:tc>
                <a:extLst>
                  <a:ext uri="{0D108BD9-81ED-4DB2-BD59-A6C34878D82A}">
                    <a16:rowId xmlns:a16="http://schemas.microsoft.com/office/drawing/2014/main" val="3288497289"/>
                  </a:ext>
                </a:extLst>
              </a:tr>
              <a:tr h="161690">
                <a:tc>
                  <a:txBody>
                    <a:bodyPr/>
                    <a:lstStyle/>
                    <a:p>
                      <a:r>
                        <a:rPr lang="en-US" sz="800"/>
                        <a:t>GeoRef</a:t>
                      </a:r>
                    </a:p>
                  </a:txBody>
                  <a:tcPr marL="36261" marR="36261" marT="18131" marB="18131" anchor="ctr">
                    <a:solidFill>
                      <a:schemeClr val="bg1"/>
                    </a:solidFill>
                  </a:tcPr>
                </a:tc>
                <a:tc>
                  <a:txBody>
                    <a:bodyPr/>
                    <a:lstStyle/>
                    <a:p>
                      <a:r>
                        <a:rPr lang="en-US" sz="800"/>
                        <a:t>51%</a:t>
                      </a:r>
                    </a:p>
                  </a:txBody>
                  <a:tcPr marL="36261" marR="36261" marT="18131" marB="18131" anchor="ctr">
                    <a:solidFill>
                      <a:schemeClr val="bg1"/>
                    </a:solidFill>
                  </a:tcPr>
                </a:tc>
                <a:extLst>
                  <a:ext uri="{0D108BD9-81ED-4DB2-BD59-A6C34878D82A}">
                    <a16:rowId xmlns:a16="http://schemas.microsoft.com/office/drawing/2014/main" val="692133716"/>
                  </a:ext>
                </a:extLst>
              </a:tr>
              <a:tr h="161690">
                <a:tc>
                  <a:txBody>
                    <a:bodyPr/>
                    <a:lstStyle/>
                    <a:p>
                      <a:r>
                        <a:rPr lang="en-US" sz="800"/>
                        <a:t>Historical Abstracts</a:t>
                      </a:r>
                    </a:p>
                  </a:txBody>
                  <a:tcPr marL="36261" marR="36261" marT="18131" marB="18131" anchor="ctr">
                    <a:solidFill>
                      <a:schemeClr val="bg1"/>
                    </a:solidFill>
                  </a:tcPr>
                </a:tc>
                <a:tc>
                  <a:txBody>
                    <a:bodyPr/>
                    <a:lstStyle/>
                    <a:p>
                      <a:r>
                        <a:rPr lang="en-US" sz="800"/>
                        <a:t>33%</a:t>
                      </a:r>
                    </a:p>
                  </a:txBody>
                  <a:tcPr marL="36261" marR="36261" marT="18131" marB="18131" anchor="ctr">
                    <a:solidFill>
                      <a:schemeClr val="bg1"/>
                    </a:solidFill>
                  </a:tcPr>
                </a:tc>
                <a:extLst>
                  <a:ext uri="{0D108BD9-81ED-4DB2-BD59-A6C34878D82A}">
                    <a16:rowId xmlns:a16="http://schemas.microsoft.com/office/drawing/2014/main" val="2914379357"/>
                  </a:ext>
                </a:extLst>
              </a:tr>
              <a:tr h="161690">
                <a:tc>
                  <a:txBody>
                    <a:bodyPr/>
                    <a:lstStyle/>
                    <a:p>
                      <a:r>
                        <a:rPr lang="en-US" sz="800"/>
                        <a:t>Historical Abstracts with Full Text</a:t>
                      </a:r>
                    </a:p>
                  </a:txBody>
                  <a:tcPr marL="36261" marR="36261" marT="18131" marB="18131" anchor="ctr">
                    <a:solidFill>
                      <a:schemeClr val="bg1"/>
                    </a:solidFill>
                  </a:tcPr>
                </a:tc>
                <a:tc>
                  <a:txBody>
                    <a:bodyPr/>
                    <a:lstStyle/>
                    <a:p>
                      <a:r>
                        <a:rPr lang="en-US" sz="800"/>
                        <a:t>41%</a:t>
                      </a:r>
                    </a:p>
                  </a:txBody>
                  <a:tcPr marL="36261" marR="36261" marT="18131" marB="18131" anchor="ctr">
                    <a:solidFill>
                      <a:schemeClr val="bg1"/>
                    </a:solidFill>
                  </a:tcPr>
                </a:tc>
                <a:extLst>
                  <a:ext uri="{0D108BD9-81ED-4DB2-BD59-A6C34878D82A}">
                    <a16:rowId xmlns:a16="http://schemas.microsoft.com/office/drawing/2014/main" val="3869764421"/>
                  </a:ext>
                </a:extLst>
              </a:tr>
              <a:tr h="161690">
                <a:tc>
                  <a:txBody>
                    <a:bodyPr/>
                    <a:lstStyle/>
                    <a:p>
                      <a:r>
                        <a:rPr lang="en-US" sz="800"/>
                        <a:t>Library and Information Science Source</a:t>
                      </a:r>
                    </a:p>
                  </a:txBody>
                  <a:tcPr marL="36261" marR="36261" marT="18131" marB="18131" anchor="ctr">
                    <a:solidFill>
                      <a:schemeClr val="bg1"/>
                    </a:solidFill>
                  </a:tcPr>
                </a:tc>
                <a:tc>
                  <a:txBody>
                    <a:bodyPr/>
                    <a:lstStyle/>
                    <a:p>
                      <a:r>
                        <a:rPr lang="en-US" sz="800"/>
                        <a:t>72%</a:t>
                      </a:r>
                    </a:p>
                  </a:txBody>
                  <a:tcPr marL="36261" marR="36261" marT="18131" marB="18131" anchor="ctr">
                    <a:solidFill>
                      <a:schemeClr val="bg1"/>
                    </a:solidFill>
                  </a:tcPr>
                </a:tc>
                <a:extLst>
                  <a:ext uri="{0D108BD9-81ED-4DB2-BD59-A6C34878D82A}">
                    <a16:rowId xmlns:a16="http://schemas.microsoft.com/office/drawing/2014/main" val="685461938"/>
                  </a:ext>
                </a:extLst>
              </a:tr>
              <a:tr h="161690">
                <a:tc>
                  <a:txBody>
                    <a:bodyPr/>
                    <a:lstStyle/>
                    <a:p>
                      <a:r>
                        <a:rPr lang="en-US" sz="800"/>
                        <a:t>Linguistics &amp; Language Behavior Abstracts (ProQuest)</a:t>
                      </a:r>
                    </a:p>
                  </a:txBody>
                  <a:tcPr marL="36261" marR="36261" marT="18131" marB="18131" anchor="ctr">
                    <a:solidFill>
                      <a:schemeClr val="bg1"/>
                    </a:solidFill>
                  </a:tcPr>
                </a:tc>
                <a:tc>
                  <a:txBody>
                    <a:bodyPr/>
                    <a:lstStyle/>
                    <a:p>
                      <a:r>
                        <a:rPr lang="en-US" sz="800"/>
                        <a:t>66%</a:t>
                      </a:r>
                    </a:p>
                  </a:txBody>
                  <a:tcPr marL="36261" marR="36261" marT="18131" marB="18131" anchor="ctr">
                    <a:solidFill>
                      <a:schemeClr val="bg1"/>
                    </a:solidFill>
                  </a:tcPr>
                </a:tc>
                <a:extLst>
                  <a:ext uri="{0D108BD9-81ED-4DB2-BD59-A6C34878D82A}">
                    <a16:rowId xmlns:a16="http://schemas.microsoft.com/office/drawing/2014/main" val="1972007775"/>
                  </a:ext>
                </a:extLst>
              </a:tr>
              <a:tr h="161690">
                <a:tc>
                  <a:txBody>
                    <a:bodyPr/>
                    <a:lstStyle/>
                    <a:p>
                      <a:r>
                        <a:rPr lang="en-US" sz="800"/>
                        <a:t>MedLine</a:t>
                      </a:r>
                      <a:endParaRPr lang="en-US" sz="800" err="1"/>
                    </a:p>
                  </a:txBody>
                  <a:tcPr marL="36261" marR="36261" marT="18131" marB="18131" anchor="ctr">
                    <a:solidFill>
                      <a:schemeClr val="bg1"/>
                    </a:solidFill>
                  </a:tcPr>
                </a:tc>
                <a:tc>
                  <a:txBody>
                    <a:bodyPr/>
                    <a:lstStyle/>
                    <a:p>
                      <a:r>
                        <a:rPr lang="en-US" sz="800"/>
                        <a:t>54%</a:t>
                      </a:r>
                    </a:p>
                  </a:txBody>
                  <a:tcPr marL="36261" marR="36261" marT="18131" marB="18131" anchor="ctr">
                    <a:solidFill>
                      <a:schemeClr val="bg1"/>
                    </a:solidFill>
                  </a:tcPr>
                </a:tc>
                <a:extLst>
                  <a:ext uri="{0D108BD9-81ED-4DB2-BD59-A6C34878D82A}">
                    <a16:rowId xmlns:a16="http://schemas.microsoft.com/office/drawing/2014/main" val="1794634367"/>
                  </a:ext>
                </a:extLst>
              </a:tr>
              <a:tr h="161690">
                <a:tc>
                  <a:txBody>
                    <a:bodyPr/>
                    <a:lstStyle/>
                    <a:p>
                      <a:r>
                        <a:rPr lang="en-US" sz="800"/>
                        <a:t>MLA International Bibliography</a:t>
                      </a:r>
                    </a:p>
                  </a:txBody>
                  <a:tcPr marL="36261" marR="36261" marT="18131" marB="18131" anchor="ctr">
                    <a:solidFill>
                      <a:schemeClr val="bg1"/>
                    </a:solidFill>
                  </a:tcPr>
                </a:tc>
                <a:tc>
                  <a:txBody>
                    <a:bodyPr/>
                    <a:lstStyle/>
                    <a:p>
                      <a:r>
                        <a:rPr lang="en-US" sz="800"/>
                        <a:t>48%</a:t>
                      </a:r>
                    </a:p>
                  </a:txBody>
                  <a:tcPr marL="36261" marR="36261" marT="18131" marB="18131" anchor="ctr">
                    <a:solidFill>
                      <a:schemeClr val="bg1"/>
                    </a:solidFill>
                  </a:tcPr>
                </a:tc>
                <a:extLst>
                  <a:ext uri="{0D108BD9-81ED-4DB2-BD59-A6C34878D82A}">
                    <a16:rowId xmlns:a16="http://schemas.microsoft.com/office/drawing/2014/main" val="3042560907"/>
                  </a:ext>
                </a:extLst>
              </a:tr>
              <a:tr h="161690">
                <a:tc>
                  <a:txBody>
                    <a:bodyPr/>
                    <a:lstStyle/>
                    <a:p>
                      <a:r>
                        <a:rPr lang="en-US" sz="800"/>
                        <a:t>Music Index</a:t>
                      </a:r>
                    </a:p>
                  </a:txBody>
                  <a:tcPr marL="36261" marR="36261" marT="18131" marB="18131" anchor="ctr">
                    <a:solidFill>
                      <a:schemeClr val="bg1"/>
                    </a:solidFill>
                  </a:tcPr>
                </a:tc>
                <a:tc>
                  <a:txBody>
                    <a:bodyPr/>
                    <a:lstStyle/>
                    <a:p>
                      <a:r>
                        <a:rPr lang="en-US" sz="800"/>
                        <a:t>29%</a:t>
                      </a:r>
                    </a:p>
                  </a:txBody>
                  <a:tcPr marL="36261" marR="36261" marT="18131" marB="18131" anchor="ctr">
                    <a:solidFill>
                      <a:schemeClr val="bg1"/>
                    </a:solidFill>
                  </a:tcPr>
                </a:tc>
                <a:extLst>
                  <a:ext uri="{0D108BD9-81ED-4DB2-BD59-A6C34878D82A}">
                    <a16:rowId xmlns:a16="http://schemas.microsoft.com/office/drawing/2014/main" val="3262014803"/>
                  </a:ext>
                </a:extLst>
              </a:tr>
              <a:tr h="161690">
                <a:tc>
                  <a:txBody>
                    <a:bodyPr/>
                    <a:lstStyle/>
                    <a:p>
                      <a:r>
                        <a:rPr lang="en-US" sz="800"/>
                        <a:t>Philosopher’s Index</a:t>
                      </a:r>
                    </a:p>
                  </a:txBody>
                  <a:tcPr marL="36261" marR="36261" marT="18131" marB="18131" anchor="ctr">
                    <a:solidFill>
                      <a:schemeClr val="bg1"/>
                    </a:solidFill>
                  </a:tcPr>
                </a:tc>
                <a:tc>
                  <a:txBody>
                    <a:bodyPr/>
                    <a:lstStyle/>
                    <a:p>
                      <a:r>
                        <a:rPr lang="en-US" sz="800"/>
                        <a:t>53%</a:t>
                      </a:r>
                    </a:p>
                  </a:txBody>
                  <a:tcPr marL="36261" marR="36261" marT="18131" marB="18131" anchor="ctr">
                    <a:solidFill>
                      <a:schemeClr val="bg1"/>
                    </a:solidFill>
                  </a:tcPr>
                </a:tc>
                <a:extLst>
                  <a:ext uri="{0D108BD9-81ED-4DB2-BD59-A6C34878D82A}">
                    <a16:rowId xmlns:a16="http://schemas.microsoft.com/office/drawing/2014/main" val="3320444885"/>
                  </a:ext>
                </a:extLst>
              </a:tr>
              <a:tr h="161690">
                <a:tc>
                  <a:txBody>
                    <a:bodyPr/>
                    <a:lstStyle/>
                    <a:p>
                      <a:r>
                        <a:rPr lang="en-US" sz="800"/>
                        <a:t>Public Affairs Index</a:t>
                      </a:r>
                    </a:p>
                  </a:txBody>
                  <a:tcPr marL="36261" marR="36261" marT="18131" marB="18131" anchor="ctr">
                    <a:solidFill>
                      <a:schemeClr val="bg1"/>
                    </a:solidFill>
                  </a:tcPr>
                </a:tc>
                <a:tc>
                  <a:txBody>
                    <a:bodyPr/>
                    <a:lstStyle/>
                    <a:p>
                      <a:r>
                        <a:rPr lang="en-US" sz="800"/>
                        <a:t>36%</a:t>
                      </a:r>
                    </a:p>
                  </a:txBody>
                  <a:tcPr marL="36261" marR="36261" marT="18131" marB="18131" anchor="ctr">
                    <a:solidFill>
                      <a:schemeClr val="bg1"/>
                    </a:solidFill>
                  </a:tcPr>
                </a:tc>
                <a:extLst>
                  <a:ext uri="{0D108BD9-81ED-4DB2-BD59-A6C34878D82A}">
                    <a16:rowId xmlns:a16="http://schemas.microsoft.com/office/drawing/2014/main" val="4017909639"/>
                  </a:ext>
                </a:extLst>
              </a:tr>
              <a:tr h="161690">
                <a:tc>
                  <a:txBody>
                    <a:bodyPr/>
                    <a:lstStyle/>
                    <a:p>
                      <a:r>
                        <a:rPr lang="en-US" sz="800"/>
                        <a:t>SocIndex with Full Text</a:t>
                      </a:r>
                    </a:p>
                  </a:txBody>
                  <a:tcPr marL="36261" marR="36261" marT="18131" marB="18131" anchor="ctr">
                    <a:solidFill>
                      <a:schemeClr val="bg1"/>
                    </a:solidFill>
                  </a:tcPr>
                </a:tc>
                <a:tc>
                  <a:txBody>
                    <a:bodyPr/>
                    <a:lstStyle/>
                    <a:p>
                      <a:r>
                        <a:rPr lang="en-US" sz="800"/>
                        <a:t>43%</a:t>
                      </a:r>
                    </a:p>
                  </a:txBody>
                  <a:tcPr marL="36261" marR="36261" marT="18131" marB="18131" anchor="ctr">
                    <a:solidFill>
                      <a:schemeClr val="bg1"/>
                    </a:solidFill>
                  </a:tcPr>
                </a:tc>
                <a:extLst>
                  <a:ext uri="{0D108BD9-81ED-4DB2-BD59-A6C34878D82A}">
                    <a16:rowId xmlns:a16="http://schemas.microsoft.com/office/drawing/2014/main" val="4050103115"/>
                  </a:ext>
                </a:extLst>
              </a:tr>
              <a:tr h="161690">
                <a:tc>
                  <a:txBody>
                    <a:bodyPr/>
                    <a:lstStyle/>
                    <a:p>
                      <a:r>
                        <a:rPr lang="en-US" sz="800"/>
                        <a:t>SportDiscus with Full Text</a:t>
                      </a:r>
                    </a:p>
                  </a:txBody>
                  <a:tcPr marL="36261" marR="36261" marT="18131" marB="18131" anchor="ctr">
                    <a:solidFill>
                      <a:schemeClr val="bg1"/>
                    </a:solidFill>
                  </a:tcPr>
                </a:tc>
                <a:tc>
                  <a:txBody>
                    <a:bodyPr/>
                    <a:lstStyle/>
                    <a:p>
                      <a:r>
                        <a:rPr lang="en-US" sz="800"/>
                        <a:t>53%</a:t>
                      </a:r>
                    </a:p>
                  </a:txBody>
                  <a:tcPr marL="36261" marR="36261" marT="18131" marB="18131" anchor="ctr">
                    <a:solidFill>
                      <a:schemeClr val="bg1"/>
                    </a:solidFill>
                  </a:tcPr>
                </a:tc>
                <a:extLst>
                  <a:ext uri="{0D108BD9-81ED-4DB2-BD59-A6C34878D82A}">
                    <a16:rowId xmlns:a16="http://schemas.microsoft.com/office/drawing/2014/main" val="2368832540"/>
                  </a:ext>
                </a:extLst>
              </a:tr>
              <a:tr h="161690">
                <a:tc>
                  <a:txBody>
                    <a:bodyPr/>
                    <a:lstStyle/>
                    <a:p>
                      <a:r>
                        <a:rPr lang="en-US" sz="800"/>
                        <a:t>Wildlife and Ecology Studies Worldwide</a:t>
                      </a:r>
                    </a:p>
                  </a:txBody>
                  <a:tcPr marL="36261" marR="36261" marT="18131" marB="18131" anchor="ctr">
                    <a:solidFill>
                      <a:schemeClr val="bg1"/>
                    </a:solidFill>
                  </a:tcPr>
                </a:tc>
                <a:tc>
                  <a:txBody>
                    <a:bodyPr/>
                    <a:lstStyle/>
                    <a:p>
                      <a:r>
                        <a:rPr lang="en-US" sz="800"/>
                        <a:t>51%</a:t>
                      </a:r>
                    </a:p>
                  </a:txBody>
                  <a:tcPr marL="36261" marR="36261" marT="18131" marB="18131" anchor="ctr">
                    <a:solidFill>
                      <a:schemeClr val="bg1"/>
                    </a:solidFill>
                  </a:tcPr>
                </a:tc>
                <a:extLst>
                  <a:ext uri="{0D108BD9-81ED-4DB2-BD59-A6C34878D82A}">
                    <a16:rowId xmlns:a16="http://schemas.microsoft.com/office/drawing/2014/main" val="3914141853"/>
                  </a:ext>
                </a:extLst>
              </a:tr>
              <a:tr h="185644">
                <a:tc>
                  <a:txBody>
                    <a:bodyPr/>
                    <a:lstStyle/>
                    <a:p>
                      <a:r>
                        <a:rPr lang="en-US" sz="800" b="1"/>
                        <a:t>Average % of coverage</a:t>
                      </a:r>
                    </a:p>
                  </a:txBody>
                  <a:tcPr marL="36261" marR="36261" marT="18131" marB="18131" anchor="ctr">
                    <a:solidFill>
                      <a:schemeClr val="bg1"/>
                    </a:solidFill>
                  </a:tcPr>
                </a:tc>
                <a:tc>
                  <a:txBody>
                    <a:bodyPr/>
                    <a:lstStyle/>
                    <a:p>
                      <a:r>
                        <a:rPr lang="en-US" sz="800" b="1"/>
                        <a:t>48.04%</a:t>
                      </a:r>
                    </a:p>
                  </a:txBody>
                  <a:tcPr marL="36261" marR="36261" marT="18131" marB="18131" anchor="ctr">
                    <a:solidFill>
                      <a:schemeClr val="bg1"/>
                    </a:solidFill>
                  </a:tcPr>
                </a:tc>
                <a:extLst>
                  <a:ext uri="{0D108BD9-81ED-4DB2-BD59-A6C34878D82A}">
                    <a16:rowId xmlns:a16="http://schemas.microsoft.com/office/drawing/2014/main" val="569121808"/>
                  </a:ext>
                </a:extLst>
              </a:tr>
            </a:tbl>
          </a:graphicData>
        </a:graphic>
      </p:graphicFrame>
      <p:sp>
        <p:nvSpPr>
          <p:cNvPr id="7" name="Rectangle 1">
            <a:extLst>
              <a:ext uri="{FF2B5EF4-FFF2-40B4-BE49-F238E27FC236}">
                <a16:creationId xmlns:a16="http://schemas.microsoft.com/office/drawing/2014/main" id="{B73ADD4D-6C1C-117E-5011-8428BE4669B0}"/>
              </a:ext>
            </a:extLst>
          </p:cNvPr>
          <p:cNvSpPr>
            <a:spLocks noChangeArrowheads="1"/>
          </p:cNvSpPr>
          <p:nvPr/>
        </p:nvSpPr>
        <p:spPr bwMode="auto">
          <a:xfrm>
            <a:off x="4011613" y="1825625"/>
            <a:ext cx="21524024" cy="50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AE1D892-A2BE-8E71-3284-BC1082A49F01}"/>
              </a:ext>
            </a:extLst>
          </p:cNvPr>
          <p:cNvSpPr txBox="1"/>
          <p:nvPr/>
        </p:nvSpPr>
        <p:spPr>
          <a:xfrm>
            <a:off x="8976047" y="1145223"/>
            <a:ext cx="3017288" cy="3139321"/>
          </a:xfrm>
          <a:prstGeom prst="rect">
            <a:avLst/>
          </a:prstGeom>
          <a:noFill/>
        </p:spPr>
        <p:txBody>
          <a:bodyPr wrap="square" lIns="91440" tIns="45720" rIns="91440" bIns="45720" anchor="t">
            <a:spAutoFit/>
          </a:bodyPr>
          <a:lstStyle/>
          <a:p>
            <a:pPr>
              <a:defRPr/>
            </a:pPr>
            <a:r>
              <a:rPr lang="en-US">
                <a:latin typeface="Calibri"/>
                <a:ea typeface="+mn-lt"/>
                <a:cs typeface="+mn-lt"/>
              </a:rPr>
              <a:t>Select MSU  Databases </a:t>
            </a:r>
            <a:br>
              <a:rPr lang="en-US">
                <a:latin typeface="Calibri"/>
                <a:ea typeface="+mn-lt"/>
                <a:cs typeface="+mn-lt"/>
              </a:rPr>
            </a:br>
            <a:r>
              <a:rPr lang="en-US">
                <a:latin typeface="Calibri"/>
                <a:ea typeface="+mn-lt"/>
                <a:cs typeface="+mn-lt"/>
              </a:rPr>
              <a:t>Reviewed between</a:t>
            </a:r>
            <a:br>
              <a:rPr lang="en-US">
                <a:latin typeface="Calibri"/>
                <a:ea typeface="+mn-lt"/>
                <a:cs typeface="+mn-lt"/>
              </a:rPr>
            </a:br>
            <a:r>
              <a:rPr lang="en-US">
                <a:latin typeface="Calibri"/>
                <a:ea typeface="+mn-lt"/>
                <a:cs typeface="+mn-lt"/>
              </a:rPr>
              <a:t>February – May 2023</a:t>
            </a:r>
          </a:p>
          <a:p>
            <a:pPr>
              <a:defRPr/>
            </a:pPr>
            <a:endParaRPr lang="en-US">
              <a:latin typeface="Calibri" panose="020F0502020204030204"/>
            </a:endParaRPr>
          </a:p>
          <a:p>
            <a:pPr>
              <a:defRPr/>
            </a:pPr>
            <a:r>
              <a:rPr lang="en-US">
                <a:latin typeface="Calibri" panose="020F0502020204030204"/>
              </a:rPr>
              <a:t>Wide </a:t>
            </a:r>
            <a:r>
              <a:rPr kumimoji="0" lang="en-US" sz="1800" b="0" i="0" u="none" strike="noStrike" kern="1200" cap="none" spc="0" normalizeH="0" baseline="0" noProof="0">
                <a:ln>
                  <a:noFill/>
                </a:ln>
                <a:effectLst/>
                <a:uLnTx/>
                <a:uFillTx/>
                <a:latin typeface="Calibri" panose="020F0502020204030204"/>
                <a:ea typeface="+mn-ea"/>
                <a:cs typeface="+mn-cs"/>
              </a:rPr>
              <a:t>Range of </a:t>
            </a:r>
            <a:r>
              <a:rPr lang="en-US">
                <a:latin typeface="Calibri" panose="020F0502020204030204"/>
              </a:rPr>
              <a:t>Database Overlap for</a:t>
            </a:r>
            <a:r>
              <a:rPr kumimoji="0" lang="en-US" sz="1800" b="0" i="0" u="none" strike="noStrike" kern="1200" cap="none" spc="0" normalizeH="0" baseline="0" noProof="0">
                <a:ln>
                  <a:noFill/>
                </a:ln>
                <a:effectLst/>
                <a:uLnTx/>
                <a:uFillTx/>
                <a:latin typeface="Calibri" panose="020F0502020204030204"/>
                <a:ea typeface="+mn-ea"/>
                <a:cs typeface="+mn-cs"/>
              </a:rPr>
              <a:t> Full Text </a:t>
            </a:r>
            <a:r>
              <a:rPr lang="en-US">
                <a:latin typeface="Calibri" panose="020F0502020204030204"/>
              </a:rPr>
              <a:t>journal article Coverage aggregated </a:t>
            </a:r>
            <a:r>
              <a:rPr kumimoji="0" lang="en-US" sz="1800" b="0" i="0" u="none" strike="noStrike" kern="1200" cap="none" spc="0" normalizeH="0" baseline="0" noProof="0">
                <a:ln>
                  <a:noFill/>
                </a:ln>
                <a:effectLst/>
                <a:uLnTx/>
                <a:uFillTx/>
                <a:latin typeface="Calibri" panose="020F0502020204030204"/>
                <a:ea typeface="+mn-ea"/>
                <a:cs typeface="+mn-cs"/>
              </a:rPr>
              <a:t> in</a:t>
            </a:r>
            <a:r>
              <a:rPr lang="en-US">
                <a:latin typeface="Calibri" panose="020F0502020204030204"/>
              </a:rPr>
              <a:t> </a:t>
            </a:r>
            <a:r>
              <a:rPr kumimoji="0" lang="en-US" sz="1800" b="0" i="0" u="none" strike="noStrike" kern="1200" cap="none" spc="0" normalizeH="0" baseline="0" noProof="0" err="1">
                <a:ln>
                  <a:noFill/>
                </a:ln>
                <a:effectLst/>
                <a:uLnTx/>
                <a:uFillTx/>
                <a:latin typeface="Calibri" panose="020F0502020204030204"/>
                <a:ea typeface="+mn-ea"/>
                <a:cs typeface="+mn-cs"/>
              </a:rPr>
              <a:t>Cloudsource</a:t>
            </a:r>
            <a:r>
              <a:rPr kumimoji="0" lang="en-US" sz="1800" b="0" i="0" u="none" strike="noStrike" kern="1200" cap="none" spc="0" normalizeH="0" baseline="0" noProof="0">
                <a:ln>
                  <a:noFill/>
                </a:ln>
                <a:effectLst/>
                <a:uLnTx/>
                <a:uFillTx/>
                <a:latin typeface="Calibri" panose="020F0502020204030204"/>
                <a:ea typeface="+mn-ea"/>
                <a:cs typeface="+mn-cs"/>
              </a:rPr>
              <a:t>+</a:t>
            </a:r>
            <a:br>
              <a:rPr lang="en-US" sz="1800" b="0" i="0" u="none" strike="noStrike" kern="1200" cap="none" spc="0" normalizeH="0" baseline="0" noProof="0">
                <a:ln>
                  <a:noFill/>
                </a:ln>
                <a:effectLst/>
                <a:uLnTx/>
                <a:uFillTx/>
                <a:latin typeface="Calibri" panose="020F0502020204030204"/>
              </a:rPr>
            </a:br>
            <a:br>
              <a:rPr lang="en-US" sz="1800" b="0" i="0" u="none" strike="noStrike" kern="1200" cap="none" spc="0" normalizeH="0" baseline="0" noProof="0">
                <a:ln>
                  <a:noFill/>
                </a:ln>
                <a:effectLst/>
                <a:uLnTx/>
                <a:uFillTx/>
                <a:latin typeface="Calibri" panose="020F0502020204030204"/>
              </a:rPr>
            </a:br>
            <a:r>
              <a:rPr lang="en-US">
                <a:latin typeface="Calibri"/>
                <a:cs typeface="Calibri"/>
              </a:rPr>
              <a:t>Mediated coverage available through Article Galaxy Scholar</a:t>
            </a:r>
          </a:p>
        </p:txBody>
      </p:sp>
    </p:spTree>
    <p:extLst>
      <p:ext uri="{BB962C8B-B14F-4D97-AF65-F5344CB8AC3E}">
        <p14:creationId xmlns:p14="http://schemas.microsoft.com/office/powerpoint/2010/main" val="143792174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DB98-38CF-ED16-ADE2-C90F7E48F3EA}"/>
              </a:ext>
            </a:extLst>
          </p:cNvPr>
          <p:cNvSpPr>
            <a:spLocks noGrp="1"/>
          </p:cNvSpPr>
          <p:nvPr>
            <p:ph type="title"/>
          </p:nvPr>
        </p:nvSpPr>
        <p:spPr>
          <a:xfrm>
            <a:off x="5759354" y="457201"/>
            <a:ext cx="5337270" cy="1835911"/>
          </a:xfrm>
        </p:spPr>
        <p:txBody>
          <a:bodyPr vert="horz" lIns="91440" tIns="45720" rIns="91440" bIns="45720" rtlCol="0" anchor="b">
            <a:normAutofit fontScale="90000"/>
          </a:bodyPr>
          <a:lstStyle/>
          <a:p>
            <a:r>
              <a:rPr lang="en-US" sz="3400" b="1"/>
              <a:t>Open Access Data Driven Research Collections Methodology</a:t>
            </a:r>
          </a:p>
        </p:txBody>
      </p:sp>
      <p:pic>
        <p:nvPicPr>
          <p:cNvPr id="5" name="Content Placeholder 4" descr="A screenshot of a cellphone&#10;&#10;Description automatically generated">
            <a:extLst>
              <a:ext uri="{FF2B5EF4-FFF2-40B4-BE49-F238E27FC236}">
                <a16:creationId xmlns:a16="http://schemas.microsoft.com/office/drawing/2014/main" id="{61E6EC3D-30A0-8CE9-0348-E6C5B2C0C87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602" r="11417"/>
          <a:stretch/>
        </p:blipFill>
        <p:spPr>
          <a:xfrm>
            <a:off x="629174" y="628605"/>
            <a:ext cx="3971685" cy="5289251"/>
          </a:xfrm>
          <a:prstGeom prst="rect">
            <a:avLst/>
          </a:prstGeom>
        </p:spPr>
      </p:pic>
      <p:sp>
        <p:nvSpPr>
          <p:cNvPr id="6" name="TextBox 5">
            <a:extLst>
              <a:ext uri="{FF2B5EF4-FFF2-40B4-BE49-F238E27FC236}">
                <a16:creationId xmlns:a16="http://schemas.microsoft.com/office/drawing/2014/main" id="{CC5854B8-4E09-A06C-ABC4-BC2468F57112}"/>
              </a:ext>
            </a:extLst>
          </p:cNvPr>
          <p:cNvSpPr txBox="1"/>
          <p:nvPr/>
        </p:nvSpPr>
        <p:spPr>
          <a:xfrm>
            <a:off x="4667244" y="2539014"/>
            <a:ext cx="7439904" cy="3583952"/>
          </a:xfrm>
          <a:prstGeom prst="rect">
            <a:avLst/>
          </a:prstGeom>
        </p:spPr>
        <p:txBody>
          <a:bodyPr vert="horz" lIns="91440" tIns="45720" rIns="91440" bIns="45720" rtlCol="0" anchor="t">
            <a:normAutofit/>
          </a:bodyPr>
          <a:lstStyle/>
          <a:p>
            <a:pPr marL="342900" indent="-342900">
              <a:lnSpc>
                <a:spcPct val="90000"/>
              </a:lnSpc>
              <a:spcAft>
                <a:spcPts val="600"/>
              </a:spcAft>
              <a:buFont typeface="Arial"/>
              <a:buChar char="•"/>
              <a:defRPr/>
            </a:pPr>
            <a:r>
              <a:rPr lang="en-US" sz="1700" dirty="0">
                <a:latin typeface="Calibri" panose="020F0502020204030204"/>
              </a:rPr>
              <a:t>The libraries utilize  Quantitative, Qualitative Data collection and overlap analysis as metrics to aid in data driven decision making</a:t>
            </a:r>
            <a:br>
              <a:rPr lang="en-US" sz="1600" dirty="0">
                <a:latin typeface="Calibri" panose="020F0502020204030204"/>
              </a:rPr>
            </a:br>
            <a:endParaRPr lang="en-US">
              <a:latin typeface="Palatino Linotype"/>
            </a:endParaRPr>
          </a:p>
          <a:p>
            <a:pPr marL="342900" indent="-342900">
              <a:lnSpc>
                <a:spcPct val="90000"/>
              </a:lnSpc>
              <a:spcAft>
                <a:spcPts val="600"/>
              </a:spcAft>
              <a:buFont typeface="Arial"/>
              <a:buChar char="•"/>
              <a:defRPr/>
            </a:pPr>
            <a:r>
              <a:rPr lang="en-US" sz="1700" dirty="0">
                <a:latin typeface="Calibri" panose="020F0502020204030204"/>
              </a:rPr>
              <a:t> Qualitative Surveys, Quantitative Database</a:t>
            </a:r>
            <a:r>
              <a:rPr kumimoji="0" lang="en-US" sz="1700" b="0" i="0" u="none" strike="noStrike" kern="1200" cap="none" spc="0" normalizeH="0" baseline="0" noProof="0" dirty="0">
                <a:ln>
                  <a:noFill/>
                </a:ln>
                <a:effectLst/>
                <a:uLnTx/>
                <a:uFillTx/>
                <a:latin typeface="Calibri" panose="020F0502020204030204"/>
                <a:ea typeface="+mn-ea"/>
                <a:cs typeface="+mn-cs"/>
              </a:rPr>
              <a:t> </a:t>
            </a:r>
            <a:r>
              <a:rPr lang="en-US" sz="1700" dirty="0">
                <a:latin typeface="Calibri" panose="020F0502020204030204"/>
              </a:rPr>
              <a:t>Usage</a:t>
            </a:r>
            <a:r>
              <a:rPr kumimoji="0" lang="en-US" sz="1700" b="0" i="0" u="none" strike="noStrike" kern="1200" cap="none" spc="0" normalizeH="0" baseline="0" noProof="0" dirty="0">
                <a:ln>
                  <a:noFill/>
                </a:ln>
                <a:effectLst/>
                <a:uLnTx/>
                <a:uFillTx/>
                <a:latin typeface="Calibri" panose="020F0502020204030204"/>
                <a:ea typeface="+mn-ea"/>
                <a:cs typeface="+mn-cs"/>
              </a:rPr>
              <a:t> Data </a:t>
            </a:r>
            <a:r>
              <a:rPr lang="en-US" sz="1700" dirty="0">
                <a:latin typeface="Calibri" panose="020F0502020204030204"/>
              </a:rPr>
              <a:t>and Overlap analysis are utilized </a:t>
            </a:r>
            <a:r>
              <a:rPr kumimoji="0" lang="en-US" sz="1700" b="0" i="0" u="none" strike="noStrike" kern="1200" cap="none" spc="0" normalizeH="0" baseline="0" noProof="0" dirty="0">
                <a:ln>
                  <a:noFill/>
                </a:ln>
                <a:effectLst/>
                <a:uLnTx/>
                <a:uFillTx/>
                <a:latin typeface="Calibri" panose="020F0502020204030204"/>
                <a:ea typeface="+mn-ea"/>
                <a:cs typeface="+mn-cs"/>
              </a:rPr>
              <a:t>to review </a:t>
            </a:r>
            <a:r>
              <a:rPr lang="en-US" sz="1700" dirty="0">
                <a:latin typeface="Calibri" panose="020F0502020204030204"/>
              </a:rPr>
              <a:t>usage and needs</a:t>
            </a:r>
            <a:br>
              <a:rPr lang="en-US" sz="1700" dirty="0">
                <a:latin typeface="Calibri"/>
              </a:rPr>
            </a:br>
            <a:endParaRPr lang="en-US" sz="1700" b="0" i="0" u="none" strike="noStrike" kern="1200" cap="none" spc="0" normalizeH="0" baseline="0" noProof="0">
              <a:ln>
                <a:noFill/>
              </a:ln>
              <a:effectLst/>
              <a:uLnTx/>
              <a:uFillTx/>
              <a:latin typeface="Calibri" panose="020F0502020204030204"/>
              <a:cs typeface="Calibri"/>
            </a:endParaRPr>
          </a:p>
          <a:p>
            <a:pPr marL="342900" indent="-342900">
              <a:lnSpc>
                <a:spcPct val="90000"/>
              </a:lnSpc>
              <a:spcAft>
                <a:spcPts val="600"/>
              </a:spcAft>
              <a:buFont typeface="Arial"/>
              <a:buChar char="•"/>
              <a:defRPr/>
            </a:pPr>
            <a:r>
              <a:rPr kumimoji="0" lang="en-US" sz="1700" b="0" i="0" u="none" strike="noStrike" kern="1200" cap="none" spc="0" normalizeH="0" baseline="0" noProof="0" dirty="0">
                <a:ln>
                  <a:noFill/>
                </a:ln>
                <a:effectLst/>
                <a:uLnTx/>
                <a:uFillTx/>
                <a:latin typeface="Calibri" panose="020F0502020204030204"/>
                <a:ea typeface="+mn-ea"/>
                <a:cs typeface="+mn-cs"/>
              </a:rPr>
              <a:t>The libraries are</a:t>
            </a:r>
            <a:r>
              <a:rPr lang="en-US" sz="1700" dirty="0">
                <a:latin typeface="Calibri" panose="020F0502020204030204"/>
              </a:rPr>
              <a:t> enabling a wealth of </a:t>
            </a:r>
            <a:r>
              <a:rPr lang="en-US" sz="1700" dirty="0" err="1">
                <a:latin typeface="Calibri" panose="020F0502020204030204"/>
              </a:rPr>
              <a:t>Cloudsource</a:t>
            </a:r>
            <a:r>
              <a:rPr lang="en-US" sz="1700" dirty="0">
                <a:latin typeface="Calibri" panose="020F0502020204030204"/>
              </a:rPr>
              <a:t> </a:t>
            </a:r>
            <a:r>
              <a:rPr kumimoji="0" lang="en-US" sz="1700" b="0" i="0" u="none" strike="noStrike" kern="1200" cap="none" spc="0" normalizeH="0" baseline="0" noProof="0" dirty="0">
                <a:ln>
                  <a:noFill/>
                </a:ln>
                <a:effectLst/>
                <a:uLnTx/>
                <a:uFillTx/>
                <a:latin typeface="Calibri" panose="020F0502020204030204"/>
                <a:ea typeface="+mn-ea"/>
                <a:cs typeface="+mn-cs"/>
              </a:rPr>
              <a:t> open </a:t>
            </a:r>
            <a:r>
              <a:rPr lang="en-US" sz="1700" dirty="0">
                <a:latin typeface="Calibri" panose="020F0502020204030204"/>
              </a:rPr>
              <a:t>access </a:t>
            </a:r>
            <a:r>
              <a:rPr kumimoji="0" lang="en-US" sz="1700" b="0" i="0" u="none" strike="noStrike" kern="1200" cap="none" spc="0" normalizeH="0" baseline="0" noProof="0" dirty="0">
                <a:ln>
                  <a:noFill/>
                </a:ln>
                <a:effectLst/>
                <a:uLnTx/>
                <a:uFillTx/>
                <a:latin typeface="Calibri" panose="020F0502020204030204"/>
                <a:ea typeface="+mn-ea"/>
                <a:cs typeface="+mn-cs"/>
              </a:rPr>
              <a:t>material</a:t>
            </a:r>
            <a:r>
              <a:rPr lang="en-US" sz="1700" dirty="0">
                <a:latin typeface="Calibri" panose="020F0502020204030204"/>
              </a:rPr>
              <a:t> </a:t>
            </a:r>
            <a:r>
              <a:rPr kumimoji="0" lang="en-US" sz="1700" b="0" i="0" u="none" strike="noStrike" kern="1200" cap="none" spc="0" normalizeH="0" baseline="0" noProof="0" dirty="0">
                <a:ln>
                  <a:noFill/>
                </a:ln>
                <a:effectLst/>
                <a:uLnTx/>
                <a:uFillTx/>
                <a:latin typeface="Calibri" panose="020F0502020204030204"/>
                <a:ea typeface="+mn-ea"/>
                <a:cs typeface="+mn-cs"/>
              </a:rPr>
              <a:t> </a:t>
            </a:r>
            <a:r>
              <a:rPr lang="en-US" sz="1700" dirty="0">
                <a:latin typeface="Calibri" panose="020F0502020204030204"/>
              </a:rPr>
              <a:t>and will also leverage this model towards allocations for Article</a:t>
            </a:r>
            <a:r>
              <a:rPr kumimoji="0" lang="en-US" sz="1700" b="0" i="0" u="none" strike="noStrike" kern="1200" cap="none" spc="0" normalizeH="0" baseline="0" noProof="0" dirty="0">
                <a:ln>
                  <a:noFill/>
                </a:ln>
                <a:effectLst/>
                <a:uLnTx/>
                <a:uFillTx/>
                <a:latin typeface="Calibri" panose="020F0502020204030204"/>
                <a:ea typeface="+mn-ea"/>
                <a:cs typeface="+mn-cs"/>
              </a:rPr>
              <a:t> Galaxy Scholar on individual</a:t>
            </a:r>
            <a:r>
              <a:rPr lang="en-US" sz="1700" dirty="0">
                <a:latin typeface="Calibri" panose="020F0502020204030204"/>
              </a:rPr>
              <a:t> </a:t>
            </a:r>
            <a:r>
              <a:rPr kumimoji="0" lang="en-US" sz="1700" b="0" i="0" u="none" strike="noStrike" kern="1200" cap="none" spc="0" normalizeH="0" baseline="0" noProof="0" dirty="0">
                <a:ln>
                  <a:noFill/>
                </a:ln>
                <a:effectLst/>
                <a:uLnTx/>
                <a:uFillTx/>
                <a:latin typeface="Calibri" panose="020F0502020204030204"/>
                <a:ea typeface="+mn-ea"/>
                <a:cs typeface="+mn-cs"/>
              </a:rPr>
              <a:t> </a:t>
            </a:r>
            <a:r>
              <a:rPr lang="en-US" sz="1700" dirty="0">
                <a:latin typeface="Calibri" panose="020F0502020204030204"/>
              </a:rPr>
              <a:t>vendor journal article and faculty, graduate and department levels.</a:t>
            </a:r>
            <a:endParaRPr lang="en-US" sz="1700" b="0" i="0" u="none" strike="noStrike" kern="1200" cap="none" spc="0" normalizeH="0" baseline="0" noProof="0" dirty="0">
              <a:ln>
                <a:noFill/>
              </a:ln>
              <a:effectLst/>
              <a:uLnTx/>
              <a:uFillTx/>
              <a:latin typeface="Calibri" panose="020F0502020204030204"/>
              <a:cs typeface="Calibri"/>
            </a:endParaRPr>
          </a:p>
          <a:p>
            <a:pPr marL="0" marR="0" lvl="0" indent="0" algn="l" defTabSz="914400" rtl="0" eaLnBrk="1" fontAlgn="auto" latinLnBrk="0" hangingPunct="1">
              <a:lnSpc>
                <a:spcPct val="90000"/>
              </a:lnSpc>
              <a:spcBef>
                <a:spcPts val="0"/>
              </a:spcBef>
              <a:spcAft>
                <a:spcPts val="600"/>
              </a:spcAft>
              <a:buClrTx/>
              <a:buSzTx/>
              <a:buFontTx/>
              <a:buNone/>
              <a:tabLst/>
              <a:defRPr/>
            </a:pPr>
            <a:br>
              <a:rPr lang="en-US" sz="900" b="0" i="0" u="none" strike="noStrike" kern="1200" cap="none" spc="0" normalizeH="0" baseline="0" noProof="0" dirty="0">
                <a:ln>
                  <a:noFill/>
                </a:ln>
                <a:effectLst/>
                <a:uLnTx/>
                <a:uFillTx/>
                <a:latin typeface="Calibri" panose="020F0502020204030204"/>
              </a:rPr>
            </a:br>
            <a:endParaRPr kumimoji="0" lang="en-US" sz="900" b="0" i="0" u="none" strike="noStrike" kern="1200" cap="none" spc="0" normalizeH="0" baseline="0" noProof="0">
              <a:ln>
                <a:noFill/>
              </a:ln>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07C436A-AF34-4569-F51F-FBA3CB7BA096}"/>
              </a:ext>
            </a:extLst>
          </p:cNvPr>
          <p:cNvSpPr txBox="1"/>
          <p:nvPr/>
        </p:nvSpPr>
        <p:spPr>
          <a:xfrm>
            <a:off x="1177804" y="63860"/>
            <a:ext cx="26779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prstClr val="black"/>
                </a:solidFill>
                <a:effectLst/>
                <a:uLnTx/>
                <a:uFillTx/>
                <a:latin typeface="Calibri" panose="020F0502020204030204"/>
                <a:ea typeface="+mn-ea"/>
                <a:cs typeface="+mn-cs"/>
              </a:rPr>
              <a:t>Cloudsource</a:t>
            </a: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 + </a:t>
            </a:r>
          </a:p>
        </p:txBody>
      </p:sp>
    </p:spTree>
    <p:extLst>
      <p:ext uri="{BB962C8B-B14F-4D97-AF65-F5344CB8AC3E}">
        <p14:creationId xmlns:p14="http://schemas.microsoft.com/office/powerpoint/2010/main" val="23026759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D8CF-64F3-B7FF-042C-950923137D27}"/>
              </a:ext>
            </a:extLst>
          </p:cNvPr>
          <p:cNvSpPr>
            <a:spLocks noGrp="1"/>
          </p:cNvSpPr>
          <p:nvPr>
            <p:ph type="title"/>
          </p:nvPr>
        </p:nvSpPr>
        <p:spPr/>
        <p:txBody>
          <a:bodyPr/>
          <a:lstStyle/>
          <a:p>
            <a:r>
              <a:rPr lang="en-US"/>
              <a:t>The Team</a:t>
            </a:r>
          </a:p>
        </p:txBody>
      </p:sp>
      <p:sp>
        <p:nvSpPr>
          <p:cNvPr id="3" name="Content Placeholder 2">
            <a:extLst>
              <a:ext uri="{FF2B5EF4-FFF2-40B4-BE49-F238E27FC236}">
                <a16:creationId xmlns:a16="http://schemas.microsoft.com/office/drawing/2014/main" id="{358F0476-FF2B-DE5D-FA2F-F5AA3640D2DC}"/>
              </a:ext>
            </a:extLst>
          </p:cNvPr>
          <p:cNvSpPr>
            <a:spLocks noGrp="1"/>
          </p:cNvSpPr>
          <p:nvPr>
            <p:ph idx="1"/>
          </p:nvPr>
        </p:nvSpPr>
        <p:spPr>
          <a:xfrm>
            <a:off x="557389" y="1600201"/>
            <a:ext cx="11025011" cy="3950721"/>
          </a:xfrm>
        </p:spPr>
        <p:txBody>
          <a:bodyPr/>
          <a:lstStyle/>
          <a:p>
            <a:pPr marL="0" indent="0">
              <a:buNone/>
            </a:pPr>
            <a:r>
              <a:rPr lang="en-US"/>
              <a:t>Anita Winger, Director of Mississippi Library Partnership</a:t>
            </a:r>
          </a:p>
          <a:p>
            <a:pPr marL="0" indent="0">
              <a:buNone/>
            </a:pPr>
            <a:r>
              <a:rPr lang="en-US"/>
              <a:t>Dr. Ray Uzwyshyn, Associate Dean for Collection Management &amp; Strategy</a:t>
            </a:r>
          </a:p>
          <a:p>
            <a:pPr marL="0" indent="0">
              <a:buNone/>
            </a:pPr>
            <a:r>
              <a:rPr lang="en-US"/>
              <a:t>Cathy Austin, Interim Director for Resource Management</a:t>
            </a:r>
          </a:p>
          <a:p>
            <a:pPr marL="0" indent="0">
              <a:buNone/>
            </a:pPr>
            <a:r>
              <a:rPr lang="en-US"/>
              <a:t>Paul Huddleston, Director for Access, Systems, &amp; Discovery</a:t>
            </a:r>
          </a:p>
          <a:p>
            <a:pPr marL="0" indent="0">
              <a:buNone/>
            </a:pPr>
            <a:r>
              <a:rPr lang="en-US"/>
              <a:t>Chris Kolb, Business Manager II </a:t>
            </a:r>
          </a:p>
        </p:txBody>
      </p:sp>
    </p:spTree>
    <p:extLst>
      <p:ext uri="{BB962C8B-B14F-4D97-AF65-F5344CB8AC3E}">
        <p14:creationId xmlns:p14="http://schemas.microsoft.com/office/powerpoint/2010/main" val="405873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0826-D74B-7FDC-D0B6-9BE13A8AACDF}"/>
              </a:ext>
            </a:extLst>
          </p:cNvPr>
          <p:cNvSpPr>
            <a:spLocks noGrp="1"/>
          </p:cNvSpPr>
          <p:nvPr>
            <p:ph type="title"/>
          </p:nvPr>
        </p:nvSpPr>
        <p:spPr/>
        <p:txBody>
          <a:bodyPr/>
          <a:lstStyle/>
          <a:p>
            <a:r>
              <a:rPr lang="en-US"/>
              <a:t>Article Galaxy Scholar</a:t>
            </a:r>
          </a:p>
        </p:txBody>
      </p:sp>
      <p:sp>
        <p:nvSpPr>
          <p:cNvPr id="3" name="Content Placeholder 2">
            <a:extLst>
              <a:ext uri="{FF2B5EF4-FFF2-40B4-BE49-F238E27FC236}">
                <a16:creationId xmlns:a16="http://schemas.microsoft.com/office/drawing/2014/main" id="{7637A374-1CB3-638F-570E-46BB00BA904E}"/>
              </a:ext>
            </a:extLst>
          </p:cNvPr>
          <p:cNvSpPr>
            <a:spLocks noGrp="1"/>
          </p:cNvSpPr>
          <p:nvPr>
            <p:ph idx="1"/>
          </p:nvPr>
        </p:nvSpPr>
        <p:spPr/>
        <p:txBody>
          <a:bodyPr vert="horz" lIns="91440" tIns="45720" rIns="91440" bIns="45720" rtlCol="0" anchor="t">
            <a:normAutofit/>
          </a:bodyPr>
          <a:lstStyle/>
          <a:p>
            <a:pPr marL="342265" indent="-342265"/>
            <a:r>
              <a:rPr lang="en-US"/>
              <a:t>Supplement subscriptions</a:t>
            </a:r>
          </a:p>
          <a:p>
            <a:pPr marL="342265" indent="-342265"/>
            <a:r>
              <a:rPr lang="en-US"/>
              <a:t>Document Delivery/On-demand Articles</a:t>
            </a:r>
          </a:p>
          <a:p>
            <a:pPr marL="342265" indent="-342265"/>
            <a:r>
              <a:rPr lang="en-US"/>
              <a:t>Fills the gap for needed resources for research</a:t>
            </a:r>
          </a:p>
          <a:p>
            <a:pPr marL="342265" indent="-342265"/>
            <a:r>
              <a:rPr lang="en-US"/>
              <a:t>Over 30,000 journals from leading European and North American publishers</a:t>
            </a:r>
          </a:p>
        </p:txBody>
      </p:sp>
    </p:spTree>
    <p:extLst>
      <p:ext uri="{BB962C8B-B14F-4D97-AF65-F5344CB8AC3E}">
        <p14:creationId xmlns:p14="http://schemas.microsoft.com/office/powerpoint/2010/main" val="173230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E819-419B-F959-AB91-131445E762F1}"/>
              </a:ext>
            </a:extLst>
          </p:cNvPr>
          <p:cNvSpPr>
            <a:spLocks noGrp="1"/>
          </p:cNvSpPr>
          <p:nvPr>
            <p:ph type="title"/>
          </p:nvPr>
        </p:nvSpPr>
        <p:spPr/>
        <p:txBody>
          <a:bodyPr/>
          <a:lstStyle/>
          <a:p>
            <a:r>
              <a:rPr lang="en-US"/>
              <a:t>Article Galaxy Scholar</a:t>
            </a:r>
          </a:p>
        </p:txBody>
      </p:sp>
      <p:sp>
        <p:nvSpPr>
          <p:cNvPr id="3" name="Content Placeholder 2">
            <a:extLst>
              <a:ext uri="{FF2B5EF4-FFF2-40B4-BE49-F238E27FC236}">
                <a16:creationId xmlns:a16="http://schemas.microsoft.com/office/drawing/2014/main" id="{50087BA1-22A4-4949-9771-11FAF4E17250}"/>
              </a:ext>
            </a:extLst>
          </p:cNvPr>
          <p:cNvSpPr>
            <a:spLocks noGrp="1"/>
          </p:cNvSpPr>
          <p:nvPr>
            <p:ph idx="1"/>
          </p:nvPr>
        </p:nvSpPr>
        <p:spPr/>
        <p:txBody>
          <a:bodyPr vert="horz" lIns="91440" tIns="45720" rIns="91440" bIns="45720" rtlCol="0" anchor="t">
            <a:normAutofit/>
          </a:bodyPr>
          <a:lstStyle/>
          <a:p>
            <a:pPr marL="342265" indent="-342265"/>
            <a:r>
              <a:rPr lang="en-US"/>
              <a:t>Will allow researchers to request access to journals that were previously unavailable</a:t>
            </a:r>
          </a:p>
          <a:p>
            <a:pPr marL="342265" indent="-342265"/>
            <a:r>
              <a:rPr lang="en-US"/>
              <a:t>Request process will be mediated by library</a:t>
            </a:r>
          </a:p>
          <a:p>
            <a:pPr marL="342265" indent="-342265"/>
            <a:r>
              <a:rPr lang="en-US"/>
              <a:t>Access can be granted to varied populations:</a:t>
            </a:r>
          </a:p>
          <a:p>
            <a:pPr marL="742315" lvl="1" indent="-285115"/>
            <a:r>
              <a:rPr lang="en-US">
                <a:solidFill>
                  <a:srgbClr val="000000"/>
                </a:solidFill>
              </a:rPr>
              <a:t>Single faculty</a:t>
            </a:r>
          </a:p>
          <a:p>
            <a:pPr marL="742315" lvl="1" indent="-285115"/>
            <a:r>
              <a:rPr lang="en-US">
                <a:solidFill>
                  <a:srgbClr val="000000"/>
                </a:solidFill>
              </a:rPr>
              <a:t>Group of students enrolled in a particular course</a:t>
            </a:r>
          </a:p>
          <a:p>
            <a:pPr marL="742315" lvl="1" indent="-285115"/>
            <a:r>
              <a:rPr lang="en-US">
                <a:solidFill>
                  <a:srgbClr val="000000"/>
                </a:solidFill>
              </a:rPr>
              <a:t>Entire department</a:t>
            </a:r>
          </a:p>
        </p:txBody>
      </p:sp>
    </p:spTree>
    <p:extLst>
      <p:ext uri="{BB962C8B-B14F-4D97-AF65-F5344CB8AC3E}">
        <p14:creationId xmlns:p14="http://schemas.microsoft.com/office/powerpoint/2010/main" val="1917844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AB32-E12C-4524-8A66-EE2004984950}"/>
              </a:ext>
            </a:extLst>
          </p:cNvPr>
          <p:cNvSpPr>
            <a:spLocks noGrp="1"/>
          </p:cNvSpPr>
          <p:nvPr>
            <p:ph type="title"/>
          </p:nvPr>
        </p:nvSpPr>
        <p:spPr>
          <a:xfrm>
            <a:off x="914997" y="3703"/>
            <a:ext cx="10667403" cy="1143000"/>
          </a:xfrm>
        </p:spPr>
        <p:txBody>
          <a:bodyPr vert="horz" lIns="91440" tIns="45720" rIns="91440" bIns="45720" rtlCol="0" anchor="ctr">
            <a:normAutofit/>
          </a:bodyPr>
          <a:lstStyle/>
          <a:p>
            <a:r>
              <a:rPr lang="en-US"/>
              <a:t>Future Directions</a:t>
            </a:r>
            <a:endParaRPr lang="en-US" kern="1200">
              <a:latin typeface="+mj-lt"/>
              <a:ea typeface="+mj-ea"/>
              <a:cs typeface="+mj-cs"/>
            </a:endParaRPr>
          </a:p>
        </p:txBody>
      </p:sp>
      <p:sp>
        <p:nvSpPr>
          <p:cNvPr id="3" name="Rectangle 2">
            <a:extLst>
              <a:ext uri="{FF2B5EF4-FFF2-40B4-BE49-F238E27FC236}">
                <a16:creationId xmlns:a16="http://schemas.microsoft.com/office/drawing/2014/main" id="{711D7FCC-7207-41FB-9D94-AB9E0325AA99}"/>
              </a:ext>
            </a:extLst>
          </p:cNvPr>
          <p:cNvSpPr/>
          <p:nvPr/>
        </p:nvSpPr>
        <p:spPr>
          <a:xfrm>
            <a:off x="152698" y="1091184"/>
            <a:ext cx="6096000" cy="7232749"/>
          </a:xfrm>
          <a:prstGeom prst="rect">
            <a:avLst/>
          </a:prstGeom>
        </p:spPr>
        <p:txBody>
          <a:bodyPr lIns="91440" tIns="45720" rIns="91440" bIns="45720" anchor="t">
            <a:spAutoFit/>
          </a:bodyPr>
          <a:lstStyle/>
          <a:p>
            <a:endParaRPr lang="en-US" sz="4000">
              <a:latin typeface="Garamond"/>
            </a:endParaRPr>
          </a:p>
          <a:p>
            <a:r>
              <a:rPr lang="en-US" sz="3200">
                <a:latin typeface="Garamond"/>
                <a:ea typeface="Calibri"/>
              </a:rPr>
              <a:t>Obtain ARL status by increasing the collections budget over a period of five years with a focus on purchasing primary source databases, backfiles, data sets, monographs in an intentional collection model &amp; rare items.</a:t>
            </a:r>
            <a:endParaRPr lang="en-US" sz="3200">
              <a:latin typeface="Garamond" panose="02020404030301010803" pitchFamily="18" charset="0"/>
              <a:ea typeface="Calibri" panose="020F0502020204030204" pitchFamily="34" charset="0"/>
            </a:endParaRPr>
          </a:p>
          <a:p>
            <a:endParaRPr lang="en-US" sz="4000">
              <a:latin typeface="Garamond" panose="02020404030301010803" pitchFamily="18" charset="0"/>
              <a:ea typeface="Calibri" panose="020F0502020204030204" pitchFamily="34" charset="0"/>
            </a:endParaRPr>
          </a:p>
          <a:p>
            <a:endParaRPr lang="en-US" sz="4000">
              <a:latin typeface="Garamond" panose="02020404030301010803" pitchFamily="18" charset="0"/>
              <a:ea typeface="Calibri" panose="020F0502020204030204" pitchFamily="34" charset="0"/>
            </a:endParaRPr>
          </a:p>
          <a:p>
            <a:pPr marL="742950" lvl="1" indent="-285750">
              <a:buFont typeface="Arial" panose="020B0604020202020204" pitchFamily="34" charset="0"/>
              <a:buChar char="•"/>
            </a:pPr>
            <a:endParaRPr lang="en-US" sz="4000">
              <a:latin typeface="Garamond" panose="02020404030301010803" pitchFamily="18" charset="0"/>
              <a:ea typeface="Calibri" panose="020F0502020204030204" pitchFamily="34" charset="0"/>
            </a:endParaRPr>
          </a:p>
          <a:p>
            <a:pPr marL="742950" lvl="1" indent="-285750">
              <a:buFont typeface="Arial" panose="020B0604020202020204" pitchFamily="34" charset="0"/>
              <a:buChar char="•"/>
            </a:pPr>
            <a:endParaRPr lang="en-US" sz="4000">
              <a:latin typeface="Garamond" panose="02020404030301010803" pitchFamily="18" charset="0"/>
              <a:ea typeface="Calibri" panose="020F0502020204030204" pitchFamily="34" charset="0"/>
            </a:endParaRPr>
          </a:p>
          <a:p>
            <a:endParaRPr lang="en-US" sz="4000">
              <a:latin typeface="Garamond"/>
              <a:ea typeface="Calibri" panose="020F0502020204030204" pitchFamily="34" charset="0"/>
            </a:endParaRPr>
          </a:p>
        </p:txBody>
      </p:sp>
      <p:pic>
        <p:nvPicPr>
          <p:cNvPr id="4" name="Picture 4">
            <a:extLst>
              <a:ext uri="{FF2B5EF4-FFF2-40B4-BE49-F238E27FC236}">
                <a16:creationId xmlns:a16="http://schemas.microsoft.com/office/drawing/2014/main" id="{B6522B12-0343-C6F7-9811-390B72F48430}"/>
              </a:ext>
            </a:extLst>
          </p:cNvPr>
          <p:cNvPicPr>
            <a:picLocks noChangeAspect="1"/>
          </p:cNvPicPr>
          <p:nvPr/>
        </p:nvPicPr>
        <p:blipFill>
          <a:blip r:embed="rId3"/>
          <a:stretch>
            <a:fillRect/>
          </a:stretch>
        </p:blipFill>
        <p:spPr>
          <a:xfrm>
            <a:off x="6248698" y="1313460"/>
            <a:ext cx="5668694" cy="3914064"/>
          </a:xfrm>
          <a:prstGeom prst="rect">
            <a:avLst/>
          </a:prstGeom>
        </p:spPr>
      </p:pic>
    </p:spTree>
    <p:extLst>
      <p:ext uri="{BB962C8B-B14F-4D97-AF65-F5344CB8AC3E}">
        <p14:creationId xmlns:p14="http://schemas.microsoft.com/office/powerpoint/2010/main" val="36554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7918-47E1-3B20-1105-F83AC214B9F7}"/>
              </a:ext>
            </a:extLst>
          </p:cNvPr>
          <p:cNvSpPr>
            <a:spLocks noGrp="1"/>
          </p:cNvSpPr>
          <p:nvPr>
            <p:ph type="title"/>
          </p:nvPr>
        </p:nvSpPr>
        <p:spPr/>
        <p:txBody>
          <a:bodyPr/>
          <a:lstStyle/>
          <a:p>
            <a:r>
              <a:rPr lang="en-US"/>
              <a:t>Presentation Format/Content</a:t>
            </a:r>
          </a:p>
        </p:txBody>
      </p:sp>
      <p:sp>
        <p:nvSpPr>
          <p:cNvPr id="3" name="Content Placeholder 2">
            <a:extLst>
              <a:ext uri="{FF2B5EF4-FFF2-40B4-BE49-F238E27FC236}">
                <a16:creationId xmlns:a16="http://schemas.microsoft.com/office/drawing/2014/main" id="{BE3F1704-129C-AC08-A923-7A1A8D6D10EF}"/>
              </a:ext>
            </a:extLst>
          </p:cNvPr>
          <p:cNvSpPr>
            <a:spLocks noGrp="1"/>
          </p:cNvSpPr>
          <p:nvPr>
            <p:ph idx="1"/>
          </p:nvPr>
        </p:nvSpPr>
        <p:spPr/>
        <p:txBody>
          <a:bodyPr vert="horz" lIns="91440" tIns="45720" rIns="91440" bIns="45720" rtlCol="0" anchor="t">
            <a:normAutofit lnSpcReduction="10000"/>
          </a:bodyPr>
          <a:lstStyle/>
          <a:p>
            <a:pPr marL="0" indent="0">
              <a:buNone/>
            </a:pPr>
            <a:r>
              <a:rPr lang="en-US"/>
              <a:t>CloudSource OA</a:t>
            </a:r>
          </a:p>
          <a:p>
            <a:pPr marL="0" indent="0">
              <a:buNone/>
            </a:pPr>
            <a:endParaRPr lang="en-US"/>
          </a:p>
          <a:p>
            <a:pPr marL="0" indent="0">
              <a:buNone/>
            </a:pPr>
            <a:r>
              <a:rPr lang="en-US"/>
              <a:t>Qualitative, Quantitative and Overlap Analysis</a:t>
            </a:r>
          </a:p>
          <a:p>
            <a:pPr marL="0" indent="0">
              <a:buNone/>
            </a:pPr>
            <a:endParaRPr lang="en-US"/>
          </a:p>
          <a:p>
            <a:pPr marL="0" indent="0">
              <a:buNone/>
            </a:pPr>
            <a:r>
              <a:rPr lang="en-US"/>
              <a:t>Article Galaxy Scholar</a:t>
            </a:r>
          </a:p>
          <a:p>
            <a:pPr marL="0" indent="0">
              <a:buNone/>
            </a:pPr>
            <a:endParaRPr lang="en-US"/>
          </a:p>
          <a:p>
            <a:pPr marL="0" indent="0">
              <a:buNone/>
            </a:pPr>
            <a:r>
              <a:rPr lang="en-US"/>
              <a:t>Q&amp;A </a:t>
            </a:r>
          </a:p>
          <a:p>
            <a:pPr marL="0" indent="0">
              <a:buNone/>
            </a:pPr>
            <a:endParaRPr lang="en-US"/>
          </a:p>
          <a:p>
            <a:pPr marL="0" indent="0">
              <a:buNone/>
            </a:pPr>
            <a:endParaRPr lang="en-US"/>
          </a:p>
        </p:txBody>
      </p:sp>
    </p:spTree>
    <p:extLst>
      <p:ext uri="{BB962C8B-B14F-4D97-AF65-F5344CB8AC3E}">
        <p14:creationId xmlns:p14="http://schemas.microsoft.com/office/powerpoint/2010/main" val="323397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olorful chart with icons&#10;&#10;Description automatically generated">
            <a:extLst>
              <a:ext uri="{FF2B5EF4-FFF2-40B4-BE49-F238E27FC236}">
                <a16:creationId xmlns:a16="http://schemas.microsoft.com/office/drawing/2014/main" id="{0D4767EF-B59A-FD9D-C475-421164170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0" y="93662"/>
            <a:ext cx="8385847" cy="6002337"/>
          </a:xfrm>
          <a:prstGeom prst="rect">
            <a:avLst/>
          </a:prstGeom>
        </p:spPr>
      </p:pic>
      <p:sp>
        <p:nvSpPr>
          <p:cNvPr id="13" name="Title 1">
            <a:extLst>
              <a:ext uri="{FF2B5EF4-FFF2-40B4-BE49-F238E27FC236}">
                <a16:creationId xmlns:a16="http://schemas.microsoft.com/office/drawing/2014/main" id="{7866B435-2C1F-5DEB-ED75-1A3324F4D432}"/>
              </a:ext>
            </a:extLst>
          </p:cNvPr>
          <p:cNvSpPr>
            <a:spLocks noGrp="1"/>
          </p:cNvSpPr>
          <p:nvPr>
            <p:ph type="title"/>
          </p:nvPr>
        </p:nvSpPr>
        <p:spPr>
          <a:xfrm>
            <a:off x="8374387" y="274638"/>
            <a:ext cx="3817613" cy="3075051"/>
          </a:xfrm>
        </p:spPr>
        <p:txBody>
          <a:bodyPr>
            <a:normAutofit fontScale="90000"/>
          </a:bodyPr>
          <a:lstStyle/>
          <a:p>
            <a:r>
              <a:rPr lang="en-US"/>
              <a:t>Overall Benefit and Increase in Access via </a:t>
            </a:r>
            <a:r>
              <a:rPr lang="en-US" err="1"/>
              <a:t>CloudSource</a:t>
            </a:r>
            <a:r>
              <a:rPr lang="en-US"/>
              <a:t>+</a:t>
            </a:r>
          </a:p>
        </p:txBody>
      </p:sp>
      <p:sp>
        <p:nvSpPr>
          <p:cNvPr id="2" name="TextBox 1">
            <a:extLst>
              <a:ext uri="{FF2B5EF4-FFF2-40B4-BE49-F238E27FC236}">
                <a16:creationId xmlns:a16="http://schemas.microsoft.com/office/drawing/2014/main" id="{CA21BCB8-C905-9395-9B35-91343316B9F1}"/>
              </a:ext>
            </a:extLst>
          </p:cNvPr>
          <p:cNvSpPr txBox="1"/>
          <p:nvPr/>
        </p:nvSpPr>
        <p:spPr>
          <a:xfrm>
            <a:off x="4208106" y="595412"/>
            <a:ext cx="2351314" cy="369332"/>
          </a:xfrm>
          <a:prstGeom prst="rect">
            <a:avLst/>
          </a:prstGeom>
          <a:noFill/>
        </p:spPr>
        <p:txBody>
          <a:bodyPr wrap="square" rtlCol="0">
            <a:spAutoFit/>
          </a:bodyPr>
          <a:lstStyle/>
          <a:p>
            <a:r>
              <a:rPr lang="en-US"/>
              <a:t>Open Access</a:t>
            </a:r>
          </a:p>
        </p:txBody>
      </p:sp>
      <p:sp>
        <p:nvSpPr>
          <p:cNvPr id="4" name="TextBox 3">
            <a:extLst>
              <a:ext uri="{FF2B5EF4-FFF2-40B4-BE49-F238E27FC236}">
                <a16:creationId xmlns:a16="http://schemas.microsoft.com/office/drawing/2014/main" id="{45F6BA97-5D92-C623-06C2-FC5B6D524D0A}"/>
              </a:ext>
            </a:extLst>
          </p:cNvPr>
          <p:cNvSpPr txBox="1"/>
          <p:nvPr/>
        </p:nvSpPr>
        <p:spPr>
          <a:xfrm>
            <a:off x="7992102" y="5290459"/>
            <a:ext cx="4039888" cy="646331"/>
          </a:xfrm>
          <a:prstGeom prst="rect">
            <a:avLst/>
          </a:prstGeom>
          <a:noFill/>
        </p:spPr>
        <p:txBody>
          <a:bodyPr wrap="none" rtlCol="0">
            <a:spAutoFit/>
          </a:bodyPr>
          <a:lstStyle/>
          <a:p>
            <a:r>
              <a:rPr lang="en-US"/>
              <a:t>https://library.msstate.edu</a:t>
            </a:r>
          </a:p>
          <a:p>
            <a:r>
              <a:rPr lang="en-US"/>
              <a:t>https://mlp.ent.sirsi.net/client/msstate</a:t>
            </a:r>
          </a:p>
        </p:txBody>
      </p:sp>
      <p:sp>
        <p:nvSpPr>
          <p:cNvPr id="5" name="TextBox 4">
            <a:extLst>
              <a:ext uri="{FF2B5EF4-FFF2-40B4-BE49-F238E27FC236}">
                <a16:creationId xmlns:a16="http://schemas.microsoft.com/office/drawing/2014/main" id="{76802312-4040-9B08-8BF3-2360EEB51BA9}"/>
              </a:ext>
            </a:extLst>
          </p:cNvPr>
          <p:cNvSpPr txBox="1"/>
          <p:nvPr/>
        </p:nvSpPr>
        <p:spPr>
          <a:xfrm>
            <a:off x="4771053" y="1540914"/>
            <a:ext cx="2497494" cy="369332"/>
          </a:xfrm>
          <a:prstGeom prst="rect">
            <a:avLst/>
          </a:prstGeom>
          <a:noFill/>
        </p:spPr>
        <p:txBody>
          <a:bodyPr wrap="square" rtlCol="0">
            <a:spAutoFit/>
          </a:bodyPr>
          <a:lstStyle/>
          <a:p>
            <a:r>
              <a:rPr lang="en-US"/>
              <a:t>Journal Subscriptions</a:t>
            </a:r>
          </a:p>
        </p:txBody>
      </p:sp>
    </p:spTree>
    <p:extLst>
      <p:ext uri="{BB962C8B-B14F-4D97-AF65-F5344CB8AC3E}">
        <p14:creationId xmlns:p14="http://schemas.microsoft.com/office/powerpoint/2010/main" val="19399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olorful circle with text in center&#10;&#10;Description automatically generated">
            <a:extLst>
              <a:ext uri="{FF2B5EF4-FFF2-40B4-BE49-F238E27FC236}">
                <a16:creationId xmlns:a16="http://schemas.microsoft.com/office/drawing/2014/main" id="{18F2A8B7-BBCC-BCC8-87EC-48D7D70ED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31" y="74645"/>
            <a:ext cx="6088471" cy="5866224"/>
          </a:xfrm>
          <a:prstGeom prst="flowChartConnector">
            <a:avLst/>
          </a:prstGeom>
        </p:spPr>
      </p:pic>
      <p:pic>
        <p:nvPicPr>
          <p:cNvPr id="10" name="Picture 9" descr="A blue and black logo&#10;&#10;Description automatically generated">
            <a:extLst>
              <a:ext uri="{FF2B5EF4-FFF2-40B4-BE49-F238E27FC236}">
                <a16:creationId xmlns:a16="http://schemas.microsoft.com/office/drawing/2014/main" id="{FA7E2CEB-4843-BA89-C199-8FAE7DC7F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764" y="283842"/>
            <a:ext cx="4171950" cy="1377007"/>
          </a:xfrm>
          <a:prstGeom prst="rect">
            <a:avLst/>
          </a:prstGeom>
        </p:spPr>
      </p:pic>
      <p:sp>
        <p:nvSpPr>
          <p:cNvPr id="11" name="Title 1">
            <a:extLst>
              <a:ext uri="{FF2B5EF4-FFF2-40B4-BE49-F238E27FC236}">
                <a16:creationId xmlns:a16="http://schemas.microsoft.com/office/drawing/2014/main" id="{AB8FEAA1-EB1B-B9C0-D408-5D61CA12D8EE}"/>
              </a:ext>
            </a:extLst>
          </p:cNvPr>
          <p:cNvSpPr>
            <a:spLocks noGrp="1"/>
          </p:cNvSpPr>
          <p:nvPr>
            <p:ph type="title"/>
          </p:nvPr>
        </p:nvSpPr>
        <p:spPr>
          <a:xfrm>
            <a:off x="6096001" y="1660849"/>
            <a:ext cx="6096000" cy="1688840"/>
          </a:xfrm>
        </p:spPr>
        <p:txBody>
          <a:bodyPr>
            <a:normAutofit/>
          </a:bodyPr>
          <a:lstStyle/>
          <a:p>
            <a:r>
              <a:rPr lang="en-US"/>
              <a:t>Content from Top Publishers</a:t>
            </a:r>
          </a:p>
        </p:txBody>
      </p:sp>
    </p:spTree>
    <p:extLst>
      <p:ext uri="{BB962C8B-B14F-4D97-AF65-F5344CB8AC3E}">
        <p14:creationId xmlns:p14="http://schemas.microsoft.com/office/powerpoint/2010/main" val="79009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olorful chart with icons&#10;&#10;Description automatically generated">
            <a:extLst>
              <a:ext uri="{FF2B5EF4-FFF2-40B4-BE49-F238E27FC236}">
                <a16:creationId xmlns:a16="http://schemas.microsoft.com/office/drawing/2014/main" id="{0D4767EF-B59A-FD9D-C475-421164170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0" y="93662"/>
            <a:ext cx="8385847" cy="6002337"/>
          </a:xfrm>
          <a:prstGeom prst="rect">
            <a:avLst/>
          </a:prstGeom>
        </p:spPr>
      </p:pic>
      <p:sp>
        <p:nvSpPr>
          <p:cNvPr id="13" name="Title 1">
            <a:extLst>
              <a:ext uri="{FF2B5EF4-FFF2-40B4-BE49-F238E27FC236}">
                <a16:creationId xmlns:a16="http://schemas.microsoft.com/office/drawing/2014/main" id="{7866B435-2C1F-5DEB-ED75-1A3324F4D432}"/>
              </a:ext>
            </a:extLst>
          </p:cNvPr>
          <p:cNvSpPr>
            <a:spLocks noGrp="1"/>
          </p:cNvSpPr>
          <p:nvPr>
            <p:ph type="title"/>
          </p:nvPr>
        </p:nvSpPr>
        <p:spPr>
          <a:xfrm>
            <a:off x="8374387" y="274638"/>
            <a:ext cx="3817613" cy="3075051"/>
          </a:xfrm>
        </p:spPr>
        <p:txBody>
          <a:bodyPr>
            <a:normAutofit fontScale="90000"/>
          </a:bodyPr>
          <a:lstStyle/>
          <a:p>
            <a:r>
              <a:rPr lang="en-US"/>
              <a:t>Overall Benefit and Increase in Access via </a:t>
            </a:r>
            <a:r>
              <a:rPr lang="en-US" err="1"/>
              <a:t>CloudSource</a:t>
            </a:r>
            <a:r>
              <a:rPr lang="en-US"/>
              <a:t>+</a:t>
            </a:r>
          </a:p>
        </p:txBody>
      </p:sp>
      <p:sp>
        <p:nvSpPr>
          <p:cNvPr id="2" name="TextBox 1">
            <a:extLst>
              <a:ext uri="{FF2B5EF4-FFF2-40B4-BE49-F238E27FC236}">
                <a16:creationId xmlns:a16="http://schemas.microsoft.com/office/drawing/2014/main" id="{CA21BCB8-C905-9395-9B35-91343316B9F1}"/>
              </a:ext>
            </a:extLst>
          </p:cNvPr>
          <p:cNvSpPr txBox="1"/>
          <p:nvPr/>
        </p:nvSpPr>
        <p:spPr>
          <a:xfrm>
            <a:off x="4208106" y="595412"/>
            <a:ext cx="2351314" cy="369332"/>
          </a:xfrm>
          <a:prstGeom prst="rect">
            <a:avLst/>
          </a:prstGeom>
          <a:noFill/>
        </p:spPr>
        <p:txBody>
          <a:bodyPr wrap="square" rtlCol="0">
            <a:spAutoFit/>
          </a:bodyPr>
          <a:lstStyle/>
          <a:p>
            <a:r>
              <a:rPr lang="en-US"/>
              <a:t>Open Access</a:t>
            </a:r>
          </a:p>
        </p:txBody>
      </p:sp>
      <p:sp>
        <p:nvSpPr>
          <p:cNvPr id="4" name="TextBox 3">
            <a:extLst>
              <a:ext uri="{FF2B5EF4-FFF2-40B4-BE49-F238E27FC236}">
                <a16:creationId xmlns:a16="http://schemas.microsoft.com/office/drawing/2014/main" id="{45F6BA97-5D92-C623-06C2-FC5B6D524D0A}"/>
              </a:ext>
            </a:extLst>
          </p:cNvPr>
          <p:cNvSpPr txBox="1"/>
          <p:nvPr/>
        </p:nvSpPr>
        <p:spPr>
          <a:xfrm>
            <a:off x="7992102" y="5290459"/>
            <a:ext cx="4039888" cy="646331"/>
          </a:xfrm>
          <a:prstGeom prst="rect">
            <a:avLst/>
          </a:prstGeom>
          <a:noFill/>
        </p:spPr>
        <p:txBody>
          <a:bodyPr wrap="none" rtlCol="0">
            <a:spAutoFit/>
          </a:bodyPr>
          <a:lstStyle/>
          <a:p>
            <a:r>
              <a:rPr lang="en-US"/>
              <a:t>https://library.msstate.edu</a:t>
            </a:r>
          </a:p>
          <a:p>
            <a:r>
              <a:rPr lang="en-US"/>
              <a:t>https://mlp.ent.sirsi.net/client/msstate</a:t>
            </a:r>
          </a:p>
        </p:txBody>
      </p:sp>
      <p:sp>
        <p:nvSpPr>
          <p:cNvPr id="5" name="TextBox 4">
            <a:extLst>
              <a:ext uri="{FF2B5EF4-FFF2-40B4-BE49-F238E27FC236}">
                <a16:creationId xmlns:a16="http://schemas.microsoft.com/office/drawing/2014/main" id="{76802312-4040-9B08-8BF3-2360EEB51BA9}"/>
              </a:ext>
            </a:extLst>
          </p:cNvPr>
          <p:cNvSpPr txBox="1"/>
          <p:nvPr/>
        </p:nvSpPr>
        <p:spPr>
          <a:xfrm>
            <a:off x="4771053" y="1540914"/>
            <a:ext cx="2497494" cy="369332"/>
          </a:xfrm>
          <a:prstGeom prst="rect">
            <a:avLst/>
          </a:prstGeom>
          <a:noFill/>
        </p:spPr>
        <p:txBody>
          <a:bodyPr wrap="square" rtlCol="0">
            <a:spAutoFit/>
          </a:bodyPr>
          <a:lstStyle/>
          <a:p>
            <a:r>
              <a:rPr lang="en-US"/>
              <a:t>Journal Subscriptions</a:t>
            </a:r>
          </a:p>
        </p:txBody>
      </p:sp>
      <p:sp>
        <p:nvSpPr>
          <p:cNvPr id="6" name="TextBox 5">
            <a:extLst>
              <a:ext uri="{FF2B5EF4-FFF2-40B4-BE49-F238E27FC236}">
                <a16:creationId xmlns:a16="http://schemas.microsoft.com/office/drawing/2014/main" id="{97762603-A16E-08A1-C0BC-EA1EBACD19A6}"/>
              </a:ext>
            </a:extLst>
          </p:cNvPr>
          <p:cNvSpPr txBox="1"/>
          <p:nvPr/>
        </p:nvSpPr>
        <p:spPr>
          <a:xfrm>
            <a:off x="5498063" y="2222510"/>
            <a:ext cx="2836625" cy="830997"/>
          </a:xfrm>
          <a:prstGeom prst="rect">
            <a:avLst/>
          </a:prstGeom>
          <a:noFill/>
        </p:spPr>
        <p:txBody>
          <a:bodyPr wrap="square" rtlCol="0">
            <a:spAutoFit/>
          </a:bodyPr>
          <a:lstStyle/>
          <a:p>
            <a:r>
              <a:rPr lang="en-US" sz="1200"/>
              <a:t>Access to over 55 million high-quality scholarly journal articles, open textbooks, open eBooks, and open education resources with a single-click</a:t>
            </a:r>
          </a:p>
        </p:txBody>
      </p:sp>
      <p:sp>
        <p:nvSpPr>
          <p:cNvPr id="7" name="TextBox 6">
            <a:extLst>
              <a:ext uri="{FF2B5EF4-FFF2-40B4-BE49-F238E27FC236}">
                <a16:creationId xmlns:a16="http://schemas.microsoft.com/office/drawing/2014/main" id="{D8E171B3-7DB1-A78F-F109-B33991EB1EFB}"/>
              </a:ext>
            </a:extLst>
          </p:cNvPr>
          <p:cNvSpPr txBox="1"/>
          <p:nvPr/>
        </p:nvSpPr>
        <p:spPr>
          <a:xfrm>
            <a:off x="5412113" y="3173145"/>
            <a:ext cx="3019424" cy="830997"/>
          </a:xfrm>
          <a:prstGeom prst="rect">
            <a:avLst/>
          </a:prstGeom>
          <a:noFill/>
        </p:spPr>
        <p:txBody>
          <a:bodyPr wrap="square" rtlCol="0">
            <a:spAutoFit/>
          </a:bodyPr>
          <a:lstStyle/>
          <a:p>
            <a:r>
              <a:rPr lang="en-US" sz="1200"/>
              <a:t>Additional access to 17 million Open Access articles from over 85K journals added to our discovery results without subscription cost.</a:t>
            </a:r>
          </a:p>
        </p:txBody>
      </p:sp>
      <p:sp>
        <p:nvSpPr>
          <p:cNvPr id="8" name="TextBox 7">
            <a:extLst>
              <a:ext uri="{FF2B5EF4-FFF2-40B4-BE49-F238E27FC236}">
                <a16:creationId xmlns:a16="http://schemas.microsoft.com/office/drawing/2014/main" id="{572BEB12-8510-E90B-DC76-3AF353DE5C43}"/>
              </a:ext>
            </a:extLst>
          </p:cNvPr>
          <p:cNvSpPr txBox="1"/>
          <p:nvPr/>
        </p:nvSpPr>
        <p:spPr>
          <a:xfrm>
            <a:off x="4769751" y="4125659"/>
            <a:ext cx="2836626" cy="738664"/>
          </a:xfrm>
          <a:prstGeom prst="rect">
            <a:avLst/>
          </a:prstGeom>
          <a:noFill/>
        </p:spPr>
        <p:txBody>
          <a:bodyPr wrap="square" rtlCol="0">
            <a:spAutoFit/>
          </a:bodyPr>
          <a:lstStyle/>
          <a:p>
            <a:r>
              <a:rPr lang="en-US" sz="1400"/>
              <a:t>Access to indexed information from sources not in our subscriptions</a:t>
            </a:r>
          </a:p>
        </p:txBody>
      </p:sp>
      <p:sp>
        <p:nvSpPr>
          <p:cNvPr id="9" name="TextBox 8">
            <a:extLst>
              <a:ext uri="{FF2B5EF4-FFF2-40B4-BE49-F238E27FC236}">
                <a16:creationId xmlns:a16="http://schemas.microsoft.com/office/drawing/2014/main" id="{18BC43B0-C2AB-B6A3-78D7-718FC1036B07}"/>
              </a:ext>
            </a:extLst>
          </p:cNvPr>
          <p:cNvSpPr txBox="1"/>
          <p:nvPr/>
        </p:nvSpPr>
        <p:spPr>
          <a:xfrm>
            <a:off x="4124326" y="5027104"/>
            <a:ext cx="2836626" cy="738664"/>
          </a:xfrm>
          <a:prstGeom prst="rect">
            <a:avLst/>
          </a:prstGeom>
          <a:noFill/>
        </p:spPr>
        <p:txBody>
          <a:bodyPr wrap="square" lIns="91440" tIns="45720" rIns="91440" bIns="45720" rtlCol="0" anchor="t">
            <a:spAutoFit/>
          </a:bodyPr>
          <a:lstStyle/>
          <a:p>
            <a:r>
              <a:rPr lang="en-US" sz="1400"/>
              <a:t>Ability to support Open Education Resources, Open Textbook initiatives, and more.</a:t>
            </a:r>
          </a:p>
        </p:txBody>
      </p:sp>
    </p:spTree>
    <p:extLst>
      <p:ext uri="{BB962C8B-B14F-4D97-AF65-F5344CB8AC3E}">
        <p14:creationId xmlns:p14="http://schemas.microsoft.com/office/powerpoint/2010/main" val="17819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F036-50CD-32B9-CDFA-2A830AB9800B}"/>
              </a:ext>
            </a:extLst>
          </p:cNvPr>
          <p:cNvSpPr>
            <a:spLocks noGrp="1"/>
          </p:cNvSpPr>
          <p:nvPr>
            <p:ph type="title"/>
          </p:nvPr>
        </p:nvSpPr>
        <p:spPr/>
        <p:txBody>
          <a:bodyPr/>
          <a:lstStyle/>
          <a:p>
            <a:r>
              <a:rPr lang="en-US"/>
              <a:t>Catalog Screenshots - Hitlist</a:t>
            </a:r>
          </a:p>
        </p:txBody>
      </p:sp>
      <p:pic>
        <p:nvPicPr>
          <p:cNvPr id="5" name="Picture 4">
            <a:extLst>
              <a:ext uri="{FF2B5EF4-FFF2-40B4-BE49-F238E27FC236}">
                <a16:creationId xmlns:a16="http://schemas.microsoft.com/office/drawing/2014/main" id="{28325991-4715-8671-4931-7FC2C66AC133}"/>
              </a:ext>
            </a:extLst>
          </p:cNvPr>
          <p:cNvPicPr>
            <a:picLocks noChangeAspect="1"/>
          </p:cNvPicPr>
          <p:nvPr/>
        </p:nvPicPr>
        <p:blipFill>
          <a:blip r:embed="rId2"/>
          <a:stretch>
            <a:fillRect/>
          </a:stretch>
        </p:blipFill>
        <p:spPr>
          <a:xfrm>
            <a:off x="133350" y="1417639"/>
            <a:ext cx="8434387" cy="4055449"/>
          </a:xfrm>
          <a:prstGeom prst="rect">
            <a:avLst/>
          </a:prstGeom>
        </p:spPr>
      </p:pic>
      <p:sp>
        <p:nvSpPr>
          <p:cNvPr id="11" name="Arrow: Left 10">
            <a:extLst>
              <a:ext uri="{FF2B5EF4-FFF2-40B4-BE49-F238E27FC236}">
                <a16:creationId xmlns:a16="http://schemas.microsoft.com/office/drawing/2014/main" id="{A4649BB8-8550-EDDE-36B3-A9762E3F76C2}"/>
              </a:ext>
            </a:extLst>
          </p:cNvPr>
          <p:cNvSpPr/>
          <p:nvPr/>
        </p:nvSpPr>
        <p:spPr>
          <a:xfrm rot="20425099">
            <a:off x="8080310" y="2560639"/>
            <a:ext cx="1082351" cy="3038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D590D2DE-FEB7-5D87-BFC3-7E7961C1D60D}"/>
              </a:ext>
            </a:extLst>
          </p:cNvPr>
          <p:cNvSpPr/>
          <p:nvPr/>
        </p:nvSpPr>
        <p:spPr>
          <a:xfrm rot="1649423">
            <a:off x="8090906" y="4478025"/>
            <a:ext cx="1082351" cy="3038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4647EF-1623-122E-DF88-A04BE819DC13}"/>
              </a:ext>
            </a:extLst>
          </p:cNvPr>
          <p:cNvSpPr txBox="1"/>
          <p:nvPr/>
        </p:nvSpPr>
        <p:spPr>
          <a:xfrm>
            <a:off x="9182282" y="2060368"/>
            <a:ext cx="2114939" cy="923330"/>
          </a:xfrm>
          <a:prstGeom prst="rect">
            <a:avLst/>
          </a:prstGeom>
          <a:noFill/>
        </p:spPr>
        <p:txBody>
          <a:bodyPr wrap="square" rtlCol="0">
            <a:spAutoFit/>
          </a:bodyPr>
          <a:lstStyle/>
          <a:p>
            <a:r>
              <a:rPr lang="en-US"/>
              <a:t>View to immediately download article</a:t>
            </a:r>
          </a:p>
        </p:txBody>
      </p:sp>
      <p:sp>
        <p:nvSpPr>
          <p:cNvPr id="15" name="TextBox 14">
            <a:extLst>
              <a:ext uri="{FF2B5EF4-FFF2-40B4-BE49-F238E27FC236}">
                <a16:creationId xmlns:a16="http://schemas.microsoft.com/office/drawing/2014/main" id="{3BC7B5F9-714A-A4F5-8BFB-6ADE9DDAEBB8}"/>
              </a:ext>
            </a:extLst>
          </p:cNvPr>
          <p:cNvSpPr txBox="1"/>
          <p:nvPr/>
        </p:nvSpPr>
        <p:spPr>
          <a:xfrm>
            <a:off x="9182281" y="4360298"/>
            <a:ext cx="2190569" cy="646331"/>
          </a:xfrm>
          <a:prstGeom prst="rect">
            <a:avLst/>
          </a:prstGeom>
          <a:noFill/>
        </p:spPr>
        <p:txBody>
          <a:bodyPr wrap="square" rtlCol="0">
            <a:spAutoFit/>
          </a:bodyPr>
          <a:lstStyle/>
          <a:p>
            <a:r>
              <a:rPr lang="en-US"/>
              <a:t>Find It to locate copies of the article</a:t>
            </a:r>
          </a:p>
        </p:txBody>
      </p:sp>
    </p:spTree>
    <p:extLst>
      <p:ext uri="{BB962C8B-B14F-4D97-AF65-F5344CB8AC3E}">
        <p14:creationId xmlns:p14="http://schemas.microsoft.com/office/powerpoint/2010/main" val="109882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31C6-454B-8397-8CFF-952F4174F4DD}"/>
              </a:ext>
            </a:extLst>
          </p:cNvPr>
          <p:cNvSpPr>
            <a:spLocks noGrp="1"/>
          </p:cNvSpPr>
          <p:nvPr>
            <p:ph type="title"/>
          </p:nvPr>
        </p:nvSpPr>
        <p:spPr>
          <a:xfrm>
            <a:off x="6560783" y="131764"/>
            <a:ext cx="5486400" cy="1143000"/>
          </a:xfrm>
        </p:spPr>
        <p:txBody>
          <a:bodyPr>
            <a:normAutofit fontScale="90000"/>
          </a:bodyPr>
          <a:lstStyle/>
          <a:p>
            <a:r>
              <a:rPr lang="en-US"/>
              <a:t>Catalog Screenshots  </a:t>
            </a:r>
            <a:br>
              <a:rPr lang="en-US"/>
            </a:br>
            <a:r>
              <a:rPr lang="en-US"/>
              <a:t>detail page</a:t>
            </a:r>
          </a:p>
        </p:txBody>
      </p:sp>
      <p:pic>
        <p:nvPicPr>
          <p:cNvPr id="5" name="Picture 4">
            <a:extLst>
              <a:ext uri="{FF2B5EF4-FFF2-40B4-BE49-F238E27FC236}">
                <a16:creationId xmlns:a16="http://schemas.microsoft.com/office/drawing/2014/main" id="{C192D7D8-6E4A-17FE-91C1-DEF0E0951AC6}"/>
              </a:ext>
            </a:extLst>
          </p:cNvPr>
          <p:cNvPicPr>
            <a:picLocks noChangeAspect="1"/>
          </p:cNvPicPr>
          <p:nvPr/>
        </p:nvPicPr>
        <p:blipFill>
          <a:blip r:embed="rId2"/>
          <a:stretch>
            <a:fillRect/>
          </a:stretch>
        </p:blipFill>
        <p:spPr>
          <a:xfrm>
            <a:off x="0" y="131765"/>
            <a:ext cx="6280502" cy="5676900"/>
          </a:xfrm>
          <a:prstGeom prst="rect">
            <a:avLst/>
          </a:prstGeom>
        </p:spPr>
      </p:pic>
      <p:pic>
        <p:nvPicPr>
          <p:cNvPr id="7" name="Picture 6">
            <a:extLst>
              <a:ext uri="{FF2B5EF4-FFF2-40B4-BE49-F238E27FC236}">
                <a16:creationId xmlns:a16="http://schemas.microsoft.com/office/drawing/2014/main" id="{D9E8A337-11FE-86B5-FD83-8F895FB80277}"/>
              </a:ext>
            </a:extLst>
          </p:cNvPr>
          <p:cNvPicPr>
            <a:picLocks noChangeAspect="1"/>
          </p:cNvPicPr>
          <p:nvPr/>
        </p:nvPicPr>
        <p:blipFill>
          <a:blip r:embed="rId3"/>
          <a:stretch>
            <a:fillRect/>
          </a:stretch>
        </p:blipFill>
        <p:spPr>
          <a:xfrm>
            <a:off x="1931633" y="2560639"/>
            <a:ext cx="7372350" cy="3248025"/>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38830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BA59-7E34-2AA0-B9E6-D7272CCDE2A0}"/>
              </a:ext>
            </a:extLst>
          </p:cNvPr>
          <p:cNvSpPr>
            <a:spLocks noGrp="1"/>
          </p:cNvSpPr>
          <p:nvPr>
            <p:ph type="title"/>
          </p:nvPr>
        </p:nvSpPr>
        <p:spPr>
          <a:xfrm>
            <a:off x="829272" y="71927"/>
            <a:ext cx="10667403" cy="1143000"/>
          </a:xfrm>
        </p:spPr>
        <p:txBody>
          <a:bodyPr>
            <a:normAutofit fontScale="90000"/>
          </a:bodyPr>
          <a:lstStyle/>
          <a:p>
            <a:r>
              <a:rPr lang="en-US"/>
              <a:t>Catalog Screenshots  </a:t>
            </a:r>
            <a:br>
              <a:rPr lang="en-US"/>
            </a:br>
            <a:r>
              <a:rPr lang="en-US"/>
              <a:t>Enhanced Metadata</a:t>
            </a:r>
          </a:p>
        </p:txBody>
      </p:sp>
      <p:pic>
        <p:nvPicPr>
          <p:cNvPr id="4" name="Picture 3">
            <a:extLst>
              <a:ext uri="{FF2B5EF4-FFF2-40B4-BE49-F238E27FC236}">
                <a16:creationId xmlns:a16="http://schemas.microsoft.com/office/drawing/2014/main" id="{0A31B904-CEA3-1A7A-061F-CCFE754C852A}"/>
              </a:ext>
            </a:extLst>
          </p:cNvPr>
          <p:cNvPicPr>
            <a:picLocks noChangeAspect="1"/>
          </p:cNvPicPr>
          <p:nvPr/>
        </p:nvPicPr>
        <p:blipFill>
          <a:blip r:embed="rId2"/>
          <a:stretch>
            <a:fillRect/>
          </a:stretch>
        </p:blipFill>
        <p:spPr>
          <a:xfrm>
            <a:off x="135002" y="1305411"/>
            <a:ext cx="7648575" cy="4657725"/>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144D4EAF-3E9D-2523-CB47-A2C72678E9B1}"/>
              </a:ext>
            </a:extLst>
          </p:cNvPr>
          <p:cNvPicPr>
            <a:picLocks noChangeAspect="1"/>
          </p:cNvPicPr>
          <p:nvPr/>
        </p:nvPicPr>
        <p:blipFill>
          <a:blip r:embed="rId3"/>
          <a:stretch>
            <a:fillRect/>
          </a:stretch>
        </p:blipFill>
        <p:spPr>
          <a:xfrm>
            <a:off x="1747268" y="1279841"/>
            <a:ext cx="6816304" cy="4626494"/>
          </a:xfrm>
          <a:prstGeom prst="rect">
            <a:avLst/>
          </a:prstGeom>
        </p:spPr>
      </p:pic>
      <p:sp>
        <p:nvSpPr>
          <p:cNvPr id="5" name="Oval 4">
            <a:extLst>
              <a:ext uri="{FF2B5EF4-FFF2-40B4-BE49-F238E27FC236}">
                <a16:creationId xmlns:a16="http://schemas.microsoft.com/office/drawing/2014/main" id="{419A9F75-AA64-304F-B402-A8415D8F3AE1}"/>
              </a:ext>
            </a:extLst>
          </p:cNvPr>
          <p:cNvSpPr/>
          <p:nvPr/>
        </p:nvSpPr>
        <p:spPr>
          <a:xfrm>
            <a:off x="3886435" y="1192989"/>
            <a:ext cx="3240833" cy="762169"/>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screenshot of a medical article&#10;&#10;Description automatically generated">
            <a:extLst>
              <a:ext uri="{FF2B5EF4-FFF2-40B4-BE49-F238E27FC236}">
                <a16:creationId xmlns:a16="http://schemas.microsoft.com/office/drawing/2014/main" id="{69762DCC-67B3-D9EC-1240-DBBD112DD06A}"/>
              </a:ext>
            </a:extLst>
          </p:cNvPr>
          <p:cNvPicPr>
            <a:picLocks noChangeAspect="1"/>
          </p:cNvPicPr>
          <p:nvPr/>
        </p:nvPicPr>
        <p:blipFill>
          <a:blip r:embed="rId4"/>
          <a:stretch>
            <a:fillRect/>
          </a:stretch>
        </p:blipFill>
        <p:spPr>
          <a:xfrm>
            <a:off x="4548187" y="1752365"/>
            <a:ext cx="5943600" cy="3089910"/>
          </a:xfrm>
          <a:prstGeom prst="rect">
            <a:avLst/>
          </a:prstGeom>
          <a:ln>
            <a:solidFill>
              <a:schemeClr val="accent1">
                <a:shade val="95000"/>
                <a:satMod val="105000"/>
              </a:schemeClr>
            </a:solidFill>
          </a:ln>
        </p:spPr>
      </p:pic>
      <p:pic>
        <p:nvPicPr>
          <p:cNvPr id="7" name="Picture 6" descr="A screenshot of a medical report&#10;&#10;Description automatically generated">
            <a:extLst>
              <a:ext uri="{FF2B5EF4-FFF2-40B4-BE49-F238E27FC236}">
                <a16:creationId xmlns:a16="http://schemas.microsoft.com/office/drawing/2014/main" id="{F2E6DBAD-9157-E36E-6A32-694626116E03}"/>
              </a:ext>
            </a:extLst>
          </p:cNvPr>
          <p:cNvPicPr>
            <a:picLocks noChangeAspect="1"/>
          </p:cNvPicPr>
          <p:nvPr/>
        </p:nvPicPr>
        <p:blipFill>
          <a:blip r:embed="rId5"/>
          <a:stretch>
            <a:fillRect/>
          </a:stretch>
        </p:blipFill>
        <p:spPr>
          <a:xfrm>
            <a:off x="5661884" y="2873680"/>
            <a:ext cx="5943600" cy="1697355"/>
          </a:xfrm>
          <a:prstGeom prst="rect">
            <a:avLst/>
          </a:prstGeom>
          <a:ln>
            <a:solidFill>
              <a:schemeClr val="accent1"/>
            </a:solidFill>
          </a:ln>
        </p:spPr>
      </p:pic>
      <p:pic>
        <p:nvPicPr>
          <p:cNvPr id="8" name="Picture 7" descr="A screenshot of a article&#10;&#10;Description automatically generated">
            <a:extLst>
              <a:ext uri="{FF2B5EF4-FFF2-40B4-BE49-F238E27FC236}">
                <a16:creationId xmlns:a16="http://schemas.microsoft.com/office/drawing/2014/main" id="{25CED08A-9C9B-2AEF-4163-AC2024F77789}"/>
              </a:ext>
            </a:extLst>
          </p:cNvPr>
          <p:cNvPicPr>
            <a:picLocks noChangeAspect="1"/>
          </p:cNvPicPr>
          <p:nvPr/>
        </p:nvPicPr>
        <p:blipFill>
          <a:blip r:embed="rId6"/>
          <a:stretch>
            <a:fillRect/>
          </a:stretch>
        </p:blipFill>
        <p:spPr>
          <a:xfrm>
            <a:off x="6248400" y="3948556"/>
            <a:ext cx="5943600" cy="1454150"/>
          </a:xfrm>
          <a:prstGeom prst="rect">
            <a:avLst/>
          </a:prstGeom>
          <a:ln>
            <a:solidFill>
              <a:schemeClr val="accent1"/>
            </a:solidFill>
          </a:ln>
        </p:spPr>
      </p:pic>
    </p:spTree>
    <p:extLst>
      <p:ext uri="{BB962C8B-B14F-4D97-AF65-F5344CB8AC3E}">
        <p14:creationId xmlns:p14="http://schemas.microsoft.com/office/powerpoint/2010/main" val="8760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MSU_Maroon&amp;Grey">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MSU_Maroon&amp;Grey</vt:lpstr>
      <vt:lpstr>Mississippi State University libraries    moving to a Transformative open access and document delivery model for resource management</vt:lpstr>
      <vt:lpstr>The Team</vt:lpstr>
      <vt:lpstr>Presentation Format/Content</vt:lpstr>
      <vt:lpstr>Overall Benefit and Increase in Access via CloudSource+</vt:lpstr>
      <vt:lpstr>Content from Top Publishers</vt:lpstr>
      <vt:lpstr>Overall Benefit and Increase in Access via CloudSource+</vt:lpstr>
      <vt:lpstr>Catalog Screenshots - Hitlist</vt:lpstr>
      <vt:lpstr>Catalog Screenshots   detail page</vt:lpstr>
      <vt:lpstr>Catalog Screenshots   Enhanced Metadata</vt:lpstr>
      <vt:lpstr>Qualitative Analysis</vt:lpstr>
      <vt:lpstr>Qualitative Analysis: Evaluation Form</vt:lpstr>
      <vt:lpstr>Qualitative Analysis</vt:lpstr>
      <vt:lpstr>Quantitative Analysis</vt:lpstr>
      <vt:lpstr>Cloud Source + Open Access  Overlap Analysis Mississippi State University Libraries Database and Journal   Subscriptions February 2023- May 2023</vt:lpstr>
      <vt:lpstr>Cloud Source Plus Aggregates Open Access Scholarly Books and Journals Executive Summary</vt:lpstr>
      <vt:lpstr>PowerPoint Presentation</vt:lpstr>
      <vt:lpstr>PowerPoint Presentation</vt:lpstr>
      <vt:lpstr>Cloudsource+  Overlap Analysis and Metrics</vt:lpstr>
      <vt:lpstr>Open Access Data Driven Research Collections Methodology</vt:lpstr>
      <vt:lpstr>Article Galaxy Scholar</vt:lpstr>
      <vt:lpstr>Article Galaxy Scholar</vt:lpstr>
      <vt:lpstr>Future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Plan for Transformational Change</dc:title>
  <dc:creator>Shaw, David</dc:creator>
  <cp:revision>34</cp:revision>
  <cp:lastPrinted>2022-09-23T20:07:44Z</cp:lastPrinted>
  <dcterms:created xsi:type="dcterms:W3CDTF">2020-09-19T01:07:57Z</dcterms:created>
  <dcterms:modified xsi:type="dcterms:W3CDTF">2023-07-11T09:27:44Z</dcterms:modified>
</cp:coreProperties>
</file>