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omments/modernComment_227_1E409449.xml" ContentType="application/vnd.ms-powerpoint.comments+xml"/>
  <Override PartName="/ppt/comments/modernComment_103_8349D71F.xml" ContentType="application/vnd.ms-powerpoint.comments+xml"/>
  <Override PartName="/ppt/comments/modernComment_229_CDB65D42.xml" ContentType="application/vnd.ms-powerpoint.comments+xml"/>
  <Override PartName="/ppt/comments/modernComment_225_78960BEF.xml" ContentType="application/vnd.ms-powerpoint.comments+xml"/>
  <Override PartName="/ppt/comments/modernComment_230_55B4F1CD.xml" ContentType="application/vnd.ms-powerpoint.comments+xml"/>
  <Override PartName="/ppt/comments/modernComment_23B_5A35AD1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90" r:id="rId5"/>
  </p:sldMasterIdLst>
  <p:sldIdLst>
    <p:sldId id="256" r:id="rId6"/>
    <p:sldId id="257" r:id="rId7"/>
    <p:sldId id="561" r:id="rId8"/>
    <p:sldId id="551" r:id="rId9"/>
    <p:sldId id="260" r:id="rId10"/>
    <p:sldId id="259" r:id="rId11"/>
    <p:sldId id="546" r:id="rId12"/>
    <p:sldId id="261" r:id="rId13"/>
    <p:sldId id="552" r:id="rId14"/>
    <p:sldId id="570" r:id="rId15"/>
    <p:sldId id="553" r:id="rId16"/>
    <p:sldId id="548" r:id="rId17"/>
    <p:sldId id="569" r:id="rId18"/>
    <p:sldId id="557" r:id="rId19"/>
    <p:sldId id="262" r:id="rId20"/>
    <p:sldId id="549" r:id="rId21"/>
    <p:sldId id="559" r:id="rId22"/>
    <p:sldId id="560" r:id="rId23"/>
    <p:sldId id="565" r:id="rId24"/>
    <p:sldId id="566" r:id="rId25"/>
    <p:sldId id="571" r:id="rId26"/>
    <p:sldId id="266" r:id="rId27"/>
    <p:sldId id="267" r:id="rId28"/>
    <p:sldId id="564" r:id="rId29"/>
    <p:sldId id="567" r:id="rId30"/>
    <p:sldId id="554" r:id="rId31"/>
    <p:sldId id="563" r:id="rId32"/>
    <p:sldId id="562" r:id="rId33"/>
    <p:sldId id="55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19FE04-9DD9-2ADE-2142-53C4212B2D17}" name="Rick Branham" initials="RB" userId="S::rick.branham@sirsidynix.com::452ab3f9-0fbc-4fbe-8aa5-2d736f8ac9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1725"/>
    <a:srgbClr val="531827"/>
    <a:srgbClr val="00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D7199C-A36D-4552-ABCB-554AE86AD277}" v="1" dt="2023-10-26T15:24:14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0" autoAdjust="0"/>
    <p:restoredTop sz="92388" autoAdjust="0"/>
  </p:normalViewPr>
  <p:slideViewPr>
    <p:cSldViewPr snapToGrid="0" snapToObjects="1">
      <p:cViewPr varScale="1">
        <p:scale>
          <a:sx n="107" d="100"/>
          <a:sy n="107" d="100"/>
        </p:scale>
        <p:origin x="21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zwyshyn, Ray" userId="dd332a91-72bb-4d85-a5f4-d37ba103a810" providerId="ADAL" clId="{61D7199C-A36D-4552-ABCB-554AE86AD277}"/>
    <pc:docChg chg="custSel modSld sldOrd">
      <pc:chgData name="Uzwyshyn, Ray" userId="dd332a91-72bb-4d85-a5f4-d37ba103a810" providerId="ADAL" clId="{61D7199C-A36D-4552-ABCB-554AE86AD277}" dt="2023-10-26T18:04:27.377" v="491" actId="20577"/>
      <pc:docMkLst>
        <pc:docMk/>
      </pc:docMkLst>
      <pc:sldChg chg="modSp mod">
        <pc:chgData name="Uzwyshyn, Ray" userId="dd332a91-72bb-4d85-a5f4-d37ba103a810" providerId="ADAL" clId="{61D7199C-A36D-4552-ABCB-554AE86AD277}" dt="2023-10-26T17:47:08.703" v="347" actId="20577"/>
        <pc:sldMkLst>
          <pc:docMk/>
          <pc:sldMk cId="2964580710" sldId="261"/>
        </pc:sldMkLst>
        <pc:spChg chg="mod">
          <ac:chgData name="Uzwyshyn, Ray" userId="dd332a91-72bb-4d85-a5f4-d37ba103a810" providerId="ADAL" clId="{61D7199C-A36D-4552-ABCB-554AE86AD277}" dt="2023-10-26T17:47:08.703" v="347" actId="20577"/>
          <ac:spMkLst>
            <pc:docMk/>
            <pc:sldMk cId="2964580710" sldId="261"/>
            <ac:spMk id="9" creationId="{1F6FD9AC-6003-26E8-89CB-6F538A3A1DA0}"/>
          </ac:spMkLst>
        </pc:spChg>
        <pc:picChg chg="mod">
          <ac:chgData name="Uzwyshyn, Ray" userId="dd332a91-72bb-4d85-a5f4-d37ba103a810" providerId="ADAL" clId="{61D7199C-A36D-4552-ABCB-554AE86AD277}" dt="2023-10-26T15:19:21.372" v="66" actId="14100"/>
          <ac:picMkLst>
            <pc:docMk/>
            <pc:sldMk cId="2964580710" sldId="261"/>
            <ac:picMk id="2" creationId="{7119BAA8-CBA5-C1E1-4ADB-CEA72AC4D3A8}"/>
          </ac:picMkLst>
        </pc:picChg>
        <pc:picChg chg="mod">
          <ac:chgData name="Uzwyshyn, Ray" userId="dd332a91-72bb-4d85-a5f4-d37ba103a810" providerId="ADAL" clId="{61D7199C-A36D-4552-ABCB-554AE86AD277}" dt="2023-10-26T15:19:37.516" v="70" actId="1076"/>
          <ac:picMkLst>
            <pc:docMk/>
            <pc:sldMk cId="2964580710" sldId="261"/>
            <ac:picMk id="5" creationId="{0FA1B79A-4BF6-9108-B3D2-5CA1A9479EB4}"/>
          </ac:picMkLst>
        </pc:picChg>
        <pc:picChg chg="mod">
          <ac:chgData name="Uzwyshyn, Ray" userId="dd332a91-72bb-4d85-a5f4-d37ba103a810" providerId="ADAL" clId="{61D7199C-A36D-4552-ABCB-554AE86AD277}" dt="2023-10-26T15:19:28.976" v="68" actId="1076"/>
          <ac:picMkLst>
            <pc:docMk/>
            <pc:sldMk cId="2964580710" sldId="261"/>
            <ac:picMk id="6" creationId="{45A0B1ED-536A-1A03-8E3C-CBDCEE02803F}"/>
          </ac:picMkLst>
        </pc:picChg>
      </pc:sldChg>
      <pc:sldChg chg="modSp mod">
        <pc:chgData name="Uzwyshyn, Ray" userId="dd332a91-72bb-4d85-a5f4-d37ba103a810" providerId="ADAL" clId="{61D7199C-A36D-4552-ABCB-554AE86AD277}" dt="2023-10-26T17:54:32.648" v="396" actId="20577"/>
        <pc:sldMkLst>
          <pc:docMk/>
          <pc:sldMk cId="1348451492" sldId="262"/>
        </pc:sldMkLst>
        <pc:spChg chg="mod">
          <ac:chgData name="Uzwyshyn, Ray" userId="dd332a91-72bb-4d85-a5f4-d37ba103a810" providerId="ADAL" clId="{61D7199C-A36D-4552-ABCB-554AE86AD277}" dt="2023-10-26T17:54:32.648" v="396" actId="20577"/>
          <ac:spMkLst>
            <pc:docMk/>
            <pc:sldMk cId="1348451492" sldId="262"/>
            <ac:spMk id="3" creationId="{2F76CDD8-FFEF-102B-5986-261D73587CB6}"/>
          </ac:spMkLst>
        </pc:spChg>
      </pc:sldChg>
      <pc:sldChg chg="modSp mod">
        <pc:chgData name="Uzwyshyn, Ray" userId="dd332a91-72bb-4d85-a5f4-d37ba103a810" providerId="ADAL" clId="{61D7199C-A36D-4552-ABCB-554AE86AD277}" dt="2023-10-26T18:04:04.643" v="490" actId="20577"/>
        <pc:sldMkLst>
          <pc:docMk/>
          <pc:sldMk cId="2857677594" sldId="266"/>
        </pc:sldMkLst>
        <pc:spChg chg="mod">
          <ac:chgData name="Uzwyshyn, Ray" userId="dd332a91-72bb-4d85-a5f4-d37ba103a810" providerId="ADAL" clId="{61D7199C-A36D-4552-ABCB-554AE86AD277}" dt="2023-10-26T18:02:00.445" v="440" actId="255"/>
          <ac:spMkLst>
            <pc:docMk/>
            <pc:sldMk cId="2857677594" sldId="266"/>
            <ac:spMk id="2" creationId="{1052CEF6-72D1-FBEF-60B6-D211CDA98DF5}"/>
          </ac:spMkLst>
        </pc:spChg>
        <pc:spChg chg="mod">
          <ac:chgData name="Uzwyshyn, Ray" userId="dd332a91-72bb-4d85-a5f4-d37ba103a810" providerId="ADAL" clId="{61D7199C-A36D-4552-ABCB-554AE86AD277}" dt="2023-10-26T18:04:04.643" v="490" actId="20577"/>
          <ac:spMkLst>
            <pc:docMk/>
            <pc:sldMk cId="2857677594" sldId="266"/>
            <ac:spMk id="3" creationId="{B9BDD9BD-6666-7F9A-4746-AE9239528192}"/>
          </ac:spMkLst>
        </pc:spChg>
      </pc:sldChg>
      <pc:sldChg chg="modSp mod">
        <pc:chgData name="Uzwyshyn, Ray" userId="dd332a91-72bb-4d85-a5f4-d37ba103a810" providerId="ADAL" clId="{61D7199C-A36D-4552-ABCB-554AE86AD277}" dt="2023-10-26T18:04:27.377" v="491" actId="20577"/>
        <pc:sldMkLst>
          <pc:docMk/>
          <pc:sldMk cId="1392477099" sldId="267"/>
        </pc:sldMkLst>
        <pc:spChg chg="mod">
          <ac:chgData name="Uzwyshyn, Ray" userId="dd332a91-72bb-4d85-a5f4-d37ba103a810" providerId="ADAL" clId="{61D7199C-A36D-4552-ABCB-554AE86AD277}" dt="2023-10-26T18:04:27.377" v="491" actId="20577"/>
          <ac:spMkLst>
            <pc:docMk/>
            <pc:sldMk cId="1392477099" sldId="267"/>
            <ac:spMk id="3" creationId="{A810BF9D-A816-0EC0-14F9-A72310951C06}"/>
          </ac:spMkLst>
        </pc:spChg>
      </pc:sldChg>
      <pc:sldChg chg="ord">
        <pc:chgData name="Uzwyshyn, Ray" userId="dd332a91-72bb-4d85-a5f4-d37ba103a810" providerId="ADAL" clId="{61D7199C-A36D-4552-ABCB-554AE86AD277}" dt="2023-10-26T17:50:25.849" v="354"/>
        <pc:sldMkLst>
          <pc:docMk/>
          <pc:sldMk cId="43771636" sldId="550"/>
        </pc:sldMkLst>
      </pc:sldChg>
      <pc:sldChg chg="modSp mod">
        <pc:chgData name="Uzwyshyn, Ray" userId="dd332a91-72bb-4d85-a5f4-d37ba103a810" providerId="ADAL" clId="{61D7199C-A36D-4552-ABCB-554AE86AD277}" dt="2023-10-26T17:44:39.363" v="323" actId="113"/>
        <pc:sldMkLst>
          <pc:docMk/>
          <pc:sldMk cId="507548745" sldId="551"/>
        </pc:sldMkLst>
        <pc:spChg chg="mod">
          <ac:chgData name="Uzwyshyn, Ray" userId="dd332a91-72bb-4d85-a5f4-d37ba103a810" providerId="ADAL" clId="{61D7199C-A36D-4552-ABCB-554AE86AD277}" dt="2023-10-26T17:44:39.363" v="323" actId="113"/>
          <ac:spMkLst>
            <pc:docMk/>
            <pc:sldMk cId="507548745" sldId="551"/>
            <ac:spMk id="3" creationId="{B8DB3608-1041-EB4C-6653-8B4384627057}"/>
          </ac:spMkLst>
        </pc:spChg>
      </pc:sldChg>
      <pc:sldChg chg="modSp mod">
        <pc:chgData name="Uzwyshyn, Ray" userId="dd332a91-72bb-4d85-a5f4-d37ba103a810" providerId="ADAL" clId="{61D7199C-A36D-4552-ABCB-554AE86AD277}" dt="2023-10-26T17:47:59.085" v="352" actId="20577"/>
        <pc:sldMkLst>
          <pc:docMk/>
          <pc:sldMk cId="2635278731" sldId="552"/>
        </pc:sldMkLst>
        <pc:spChg chg="mod">
          <ac:chgData name="Uzwyshyn, Ray" userId="dd332a91-72bb-4d85-a5f4-d37ba103a810" providerId="ADAL" clId="{61D7199C-A36D-4552-ABCB-554AE86AD277}" dt="2023-10-26T17:47:59.085" v="352" actId="20577"/>
          <ac:spMkLst>
            <pc:docMk/>
            <pc:sldMk cId="2635278731" sldId="552"/>
            <ac:spMk id="3" creationId="{50087BA1-22A4-4949-9771-11FAF4E17250}"/>
          </ac:spMkLst>
        </pc:spChg>
      </pc:sldChg>
      <pc:sldChg chg="modSp mod">
        <pc:chgData name="Uzwyshyn, Ray" userId="dd332a91-72bb-4d85-a5f4-d37ba103a810" providerId="ADAL" clId="{61D7199C-A36D-4552-ABCB-554AE86AD277}" dt="2023-10-26T17:52:24.800" v="395" actId="20577"/>
        <pc:sldMkLst>
          <pc:docMk/>
          <pc:sldMk cId="3451280706" sldId="553"/>
        </pc:sldMkLst>
        <pc:spChg chg="mod">
          <ac:chgData name="Uzwyshyn, Ray" userId="dd332a91-72bb-4d85-a5f4-d37ba103a810" providerId="ADAL" clId="{61D7199C-A36D-4552-ABCB-554AE86AD277}" dt="2023-10-26T15:22:40.508" v="132" actId="255"/>
          <ac:spMkLst>
            <pc:docMk/>
            <pc:sldMk cId="3451280706" sldId="553"/>
            <ac:spMk id="2" creationId="{65847D53-D4C2-80A7-E3D6-89D3EE3415B4}"/>
          </ac:spMkLst>
        </pc:spChg>
        <pc:spChg chg="mod">
          <ac:chgData name="Uzwyshyn, Ray" userId="dd332a91-72bb-4d85-a5f4-d37ba103a810" providerId="ADAL" clId="{61D7199C-A36D-4552-ABCB-554AE86AD277}" dt="2023-10-26T17:52:24.800" v="395" actId="20577"/>
          <ac:spMkLst>
            <pc:docMk/>
            <pc:sldMk cId="3451280706" sldId="553"/>
            <ac:spMk id="3" creationId="{8926B949-088B-DF78-5E0D-51E3C06FDBBA}"/>
          </ac:spMkLst>
        </pc:spChg>
      </pc:sldChg>
      <pc:sldChg chg="addSp modSp mod">
        <pc:chgData name="Uzwyshyn, Ray" userId="dd332a91-72bb-4d85-a5f4-d37ba103a810" providerId="ADAL" clId="{61D7199C-A36D-4552-ABCB-554AE86AD277}" dt="2023-10-26T17:55:56.236" v="408" actId="113"/>
        <pc:sldMkLst>
          <pc:docMk/>
          <pc:sldMk cId="1126520286" sldId="559"/>
        </pc:sldMkLst>
        <pc:spChg chg="add mod">
          <ac:chgData name="Uzwyshyn, Ray" userId="dd332a91-72bb-4d85-a5f4-d37ba103a810" providerId="ADAL" clId="{61D7199C-A36D-4552-ABCB-554AE86AD277}" dt="2023-10-26T15:31:41.008" v="226" actId="1076"/>
          <ac:spMkLst>
            <pc:docMk/>
            <pc:sldMk cId="1126520286" sldId="559"/>
            <ac:spMk id="4" creationId="{00B76CA2-E722-CB97-3D22-D2FC7E188690}"/>
          </ac:spMkLst>
        </pc:spChg>
        <pc:spChg chg="mod">
          <ac:chgData name="Uzwyshyn, Ray" userId="dd332a91-72bb-4d85-a5f4-d37ba103a810" providerId="ADAL" clId="{61D7199C-A36D-4552-ABCB-554AE86AD277}" dt="2023-10-26T17:55:56.236" v="408" actId="113"/>
          <ac:spMkLst>
            <pc:docMk/>
            <pc:sldMk cId="1126520286" sldId="559"/>
            <ac:spMk id="5" creationId="{8B53CA75-9017-3E55-C1E0-7B64007CCA59}"/>
          </ac:spMkLst>
        </pc:spChg>
        <pc:picChg chg="mod">
          <ac:chgData name="Uzwyshyn, Ray" userId="dd332a91-72bb-4d85-a5f4-d37ba103a810" providerId="ADAL" clId="{61D7199C-A36D-4552-ABCB-554AE86AD277}" dt="2023-10-26T15:32:36.384" v="238" actId="1076"/>
          <ac:picMkLst>
            <pc:docMk/>
            <pc:sldMk cId="1126520286" sldId="559"/>
            <ac:picMk id="3" creationId="{B9CA5B7D-A469-3FB8-CDE4-30EC0D7EDA2D}"/>
          </ac:picMkLst>
        </pc:picChg>
      </pc:sldChg>
      <pc:sldChg chg="modSp mod">
        <pc:chgData name="Uzwyshyn, Ray" userId="dd332a91-72bb-4d85-a5f4-d37ba103a810" providerId="ADAL" clId="{61D7199C-A36D-4552-ABCB-554AE86AD277}" dt="2023-10-26T17:57:04.018" v="429" actId="113"/>
        <pc:sldMkLst>
          <pc:docMk/>
          <pc:sldMk cId="1437921741" sldId="560"/>
        </pc:sldMkLst>
        <pc:spChg chg="mod">
          <ac:chgData name="Uzwyshyn, Ray" userId="dd332a91-72bb-4d85-a5f4-d37ba103a810" providerId="ADAL" clId="{61D7199C-A36D-4552-ABCB-554AE86AD277}" dt="2023-10-26T17:57:04.018" v="429" actId="113"/>
          <ac:spMkLst>
            <pc:docMk/>
            <pc:sldMk cId="1437921741" sldId="560"/>
            <ac:spMk id="14" creationId="{9AE1D892-A2BE-8E71-3284-BC1082A49F01}"/>
          </ac:spMkLst>
        </pc:spChg>
      </pc:sldChg>
      <pc:sldChg chg="modSp mod">
        <pc:chgData name="Uzwyshyn, Ray" userId="dd332a91-72bb-4d85-a5f4-d37ba103a810" providerId="ADAL" clId="{61D7199C-A36D-4552-ABCB-554AE86AD277}" dt="2023-10-26T17:41:44.676" v="322" actId="20577"/>
        <pc:sldMkLst>
          <pc:docMk/>
          <pc:sldMk cId="3104134611" sldId="561"/>
        </pc:sldMkLst>
        <pc:spChg chg="mod">
          <ac:chgData name="Uzwyshyn, Ray" userId="dd332a91-72bb-4d85-a5f4-d37ba103a810" providerId="ADAL" clId="{61D7199C-A36D-4552-ABCB-554AE86AD277}" dt="2023-10-26T17:41:44.676" v="322" actId="20577"/>
          <ac:spMkLst>
            <pc:docMk/>
            <pc:sldMk cId="3104134611" sldId="561"/>
            <ac:spMk id="2" creationId="{E7B52FD2-568D-5CF1-961C-F0886B7D5609}"/>
          </ac:spMkLst>
        </pc:spChg>
      </pc:sldChg>
      <pc:sldChg chg="ord">
        <pc:chgData name="Uzwyshyn, Ray" userId="dd332a91-72bb-4d85-a5f4-d37ba103a810" providerId="ADAL" clId="{61D7199C-A36D-4552-ABCB-554AE86AD277}" dt="2023-10-26T15:24:40.732" v="137"/>
        <pc:sldMkLst>
          <pc:docMk/>
          <pc:sldMk cId="559688420" sldId="562"/>
        </pc:sldMkLst>
      </pc:sldChg>
      <pc:sldChg chg="modSp mod">
        <pc:chgData name="Uzwyshyn, Ray" userId="dd332a91-72bb-4d85-a5f4-d37ba103a810" providerId="ADAL" clId="{61D7199C-A36D-4552-ABCB-554AE86AD277}" dt="2023-10-26T17:57:44.467" v="435" actId="20577"/>
        <pc:sldMkLst>
          <pc:docMk/>
          <pc:sldMk cId="2458092755" sldId="565"/>
        </pc:sldMkLst>
        <pc:spChg chg="mod">
          <ac:chgData name="Uzwyshyn, Ray" userId="dd332a91-72bb-4d85-a5f4-d37ba103a810" providerId="ADAL" clId="{61D7199C-A36D-4552-ABCB-554AE86AD277}" dt="2023-10-26T17:57:44.467" v="435" actId="20577"/>
          <ac:spMkLst>
            <pc:docMk/>
            <pc:sldMk cId="2458092755" sldId="565"/>
            <ac:spMk id="2" creationId="{3D783A3E-FD14-A0D4-591A-4A889FEFFD61}"/>
          </ac:spMkLst>
        </pc:spChg>
      </pc:sldChg>
      <pc:sldChg chg="modSp mod">
        <pc:chgData name="Uzwyshyn, Ray" userId="dd332a91-72bb-4d85-a5f4-d37ba103a810" providerId="ADAL" clId="{61D7199C-A36D-4552-ABCB-554AE86AD277}" dt="2023-10-26T18:00:09.907" v="436" actId="20577"/>
        <pc:sldMkLst>
          <pc:docMk/>
          <pc:sldMk cId="3788014031" sldId="566"/>
        </pc:sldMkLst>
        <pc:graphicFrameChg chg="modGraphic">
          <ac:chgData name="Uzwyshyn, Ray" userId="dd332a91-72bb-4d85-a5f4-d37ba103a810" providerId="ADAL" clId="{61D7199C-A36D-4552-ABCB-554AE86AD277}" dt="2023-10-26T18:00:09.907" v="436" actId="20577"/>
          <ac:graphicFrameMkLst>
            <pc:docMk/>
            <pc:sldMk cId="3788014031" sldId="566"/>
            <ac:graphicFrameMk id="2" creationId="{D762F0CC-0CA8-A853-B5D6-AE8654E231FE}"/>
          </ac:graphicFrameMkLst>
        </pc:graphicFrameChg>
      </pc:sldChg>
      <pc:sldChg chg="addSp modSp mod">
        <pc:chgData name="Uzwyshyn, Ray" userId="dd332a91-72bb-4d85-a5f4-d37ba103a810" providerId="ADAL" clId="{61D7199C-A36D-4552-ABCB-554AE86AD277}" dt="2023-10-26T15:25:29.349" v="138" actId="255"/>
        <pc:sldMkLst>
          <pc:docMk/>
          <pc:sldMk cId="4165669251" sldId="569"/>
        </pc:sldMkLst>
        <pc:spChg chg="add mod">
          <ac:chgData name="Uzwyshyn, Ray" userId="dd332a91-72bb-4d85-a5f4-d37ba103a810" providerId="ADAL" clId="{61D7199C-A36D-4552-ABCB-554AE86AD277}" dt="2023-10-26T15:25:29.349" v="138" actId="255"/>
          <ac:spMkLst>
            <pc:docMk/>
            <pc:sldMk cId="4165669251" sldId="569"/>
            <ac:spMk id="4" creationId="{36987EAF-E0E0-471B-8FDD-EE5B8CD78079}"/>
          </ac:spMkLst>
        </pc:spChg>
      </pc:sldChg>
      <pc:sldChg chg="delSp modSp mod ord">
        <pc:chgData name="Uzwyshyn, Ray" userId="dd332a91-72bb-4d85-a5f4-d37ba103a810" providerId="ADAL" clId="{61D7199C-A36D-4552-ABCB-554AE86AD277}" dt="2023-10-26T17:51:06.873" v="360" actId="14100"/>
        <pc:sldMkLst>
          <pc:docMk/>
          <pc:sldMk cId="3224110848" sldId="570"/>
        </pc:sldMkLst>
        <pc:spChg chg="mod">
          <ac:chgData name="Uzwyshyn, Ray" userId="dd332a91-72bb-4d85-a5f4-d37ba103a810" providerId="ADAL" clId="{61D7199C-A36D-4552-ABCB-554AE86AD277}" dt="2023-10-26T17:51:06.873" v="360" actId="14100"/>
          <ac:spMkLst>
            <pc:docMk/>
            <pc:sldMk cId="3224110848" sldId="570"/>
            <ac:spMk id="3" creationId="{A984BAB3-163E-6AE3-78AA-51E9B34068A8}"/>
          </ac:spMkLst>
        </pc:spChg>
        <pc:picChg chg="del">
          <ac:chgData name="Uzwyshyn, Ray" userId="dd332a91-72bb-4d85-a5f4-d37ba103a810" providerId="ADAL" clId="{61D7199C-A36D-4552-ABCB-554AE86AD277}" dt="2023-10-26T17:50:57.809" v="358" actId="478"/>
          <ac:picMkLst>
            <pc:docMk/>
            <pc:sldMk cId="3224110848" sldId="570"/>
            <ac:picMk id="13" creationId="{3601755E-915F-387E-5498-8A2E530D953C}"/>
          </ac:picMkLst>
        </pc:picChg>
        <pc:picChg chg="del">
          <ac:chgData name="Uzwyshyn, Ray" userId="dd332a91-72bb-4d85-a5f4-d37ba103a810" providerId="ADAL" clId="{61D7199C-A36D-4552-ABCB-554AE86AD277}" dt="2023-10-26T17:50:56.225" v="357" actId="478"/>
          <ac:picMkLst>
            <pc:docMk/>
            <pc:sldMk cId="3224110848" sldId="570"/>
            <ac:picMk id="15" creationId="{B3F6B723-F3E3-8393-1195-A430433897F4}"/>
          </ac:picMkLst>
        </pc:picChg>
      </pc:sldChg>
      <pc:sldChg chg="modSp mod">
        <pc:chgData name="Uzwyshyn, Ray" userId="dd332a91-72bb-4d85-a5f4-d37ba103a810" providerId="ADAL" clId="{61D7199C-A36D-4552-ABCB-554AE86AD277}" dt="2023-10-26T15:39:02.188" v="262" actId="20577"/>
        <pc:sldMkLst>
          <pc:docMk/>
          <pc:sldMk cId="1513467152" sldId="571"/>
        </pc:sldMkLst>
        <pc:spChg chg="mod">
          <ac:chgData name="Uzwyshyn, Ray" userId="dd332a91-72bb-4d85-a5f4-d37ba103a810" providerId="ADAL" clId="{61D7199C-A36D-4552-ABCB-554AE86AD277}" dt="2023-10-26T15:39:02.188" v="262" actId="20577"/>
          <ac:spMkLst>
            <pc:docMk/>
            <pc:sldMk cId="1513467152" sldId="571"/>
            <ac:spMk id="2" creationId="{11399B78-1ADC-E8C4-484E-0937270CECA8}"/>
          </ac:spMkLst>
        </pc:spChg>
        <pc:picChg chg="mod">
          <ac:chgData name="Uzwyshyn, Ray" userId="dd332a91-72bb-4d85-a5f4-d37ba103a810" providerId="ADAL" clId="{61D7199C-A36D-4552-ABCB-554AE86AD277}" dt="2023-10-26T15:38:40.252" v="242" actId="1076"/>
          <ac:picMkLst>
            <pc:docMk/>
            <pc:sldMk cId="1513467152" sldId="571"/>
            <ac:picMk id="8" creationId="{6696D235-8027-4F70-F631-803F17BC3E4E}"/>
          </ac:picMkLst>
        </pc:picChg>
      </pc:sldChg>
    </pc:docChg>
  </pc:docChgLst>
  <pc:docChgLst>
    <pc:chgData name="Uzwyshyn, Ray" userId="S::rju13@msstate.edu::dd332a91-72bb-4d85-a5f4-d37ba103a810" providerId="AD" clId="Web-{00093D87-83BF-F039-189C-9DD5BDAEF663}"/>
    <pc:docChg chg="modSld">
      <pc:chgData name="Uzwyshyn, Ray" userId="S::rju13@msstate.edu::dd332a91-72bb-4d85-a5f4-d37ba103a810" providerId="AD" clId="Web-{00093D87-83BF-F039-189C-9DD5BDAEF663}" dt="2023-10-20T19:16:42.008" v="36" actId="1076"/>
      <pc:docMkLst>
        <pc:docMk/>
      </pc:docMkLst>
      <pc:sldChg chg="addSp delSp modSp">
        <pc:chgData name="Uzwyshyn, Ray" userId="S::rju13@msstate.edu::dd332a91-72bb-4d85-a5f4-d37ba103a810" providerId="AD" clId="Web-{00093D87-83BF-F039-189C-9DD5BDAEF663}" dt="2023-10-20T19:16:27.258" v="34" actId="14100"/>
        <pc:sldMkLst>
          <pc:docMk/>
          <pc:sldMk cId="2964580710" sldId="261"/>
        </pc:sldMkLst>
        <pc:picChg chg="add mod">
          <ac:chgData name="Uzwyshyn, Ray" userId="S::rju13@msstate.edu::dd332a91-72bb-4d85-a5f4-d37ba103a810" providerId="AD" clId="Web-{00093D87-83BF-F039-189C-9DD5BDAEF663}" dt="2023-10-20T19:16:27.258" v="34" actId="14100"/>
          <ac:picMkLst>
            <pc:docMk/>
            <pc:sldMk cId="2964580710" sldId="261"/>
            <ac:picMk id="2" creationId="{7119BAA8-CBA5-C1E1-4ADB-CEA72AC4D3A8}"/>
          </ac:picMkLst>
        </pc:picChg>
        <pc:picChg chg="del">
          <ac:chgData name="Uzwyshyn, Ray" userId="S::rju13@msstate.edu::dd332a91-72bb-4d85-a5f4-d37ba103a810" providerId="AD" clId="Web-{00093D87-83BF-F039-189C-9DD5BDAEF663}" dt="2023-10-20T19:12:31.064" v="0"/>
          <ac:picMkLst>
            <pc:docMk/>
            <pc:sldMk cId="2964580710" sldId="261"/>
            <ac:picMk id="4" creationId="{BB803292-AB29-AE82-03B5-6C70A583F928}"/>
          </ac:picMkLst>
        </pc:picChg>
        <pc:picChg chg="mod">
          <ac:chgData name="Uzwyshyn, Ray" userId="S::rju13@msstate.edu::dd332a91-72bb-4d85-a5f4-d37ba103a810" providerId="AD" clId="Web-{00093D87-83BF-F039-189C-9DD5BDAEF663}" dt="2023-10-20T19:13:37.519" v="13" actId="1076"/>
          <ac:picMkLst>
            <pc:docMk/>
            <pc:sldMk cId="2964580710" sldId="261"/>
            <ac:picMk id="5" creationId="{0FA1B79A-4BF6-9108-B3D2-5CA1A9479EB4}"/>
          </ac:picMkLst>
        </pc:picChg>
      </pc:sldChg>
      <pc:sldChg chg="modSp">
        <pc:chgData name="Uzwyshyn, Ray" userId="S::rju13@msstate.edu::dd332a91-72bb-4d85-a5f4-d37ba103a810" providerId="AD" clId="Web-{00093D87-83BF-F039-189C-9DD5BDAEF663}" dt="2023-10-20T19:16:42.008" v="36" actId="1076"/>
        <pc:sldMkLst>
          <pc:docMk/>
          <pc:sldMk cId="43771636" sldId="550"/>
        </pc:sldMkLst>
        <pc:picChg chg="mod">
          <ac:chgData name="Uzwyshyn, Ray" userId="S::rju13@msstate.edu::dd332a91-72bb-4d85-a5f4-d37ba103a810" providerId="AD" clId="Web-{00093D87-83BF-F039-189C-9DD5BDAEF663}" dt="2023-10-20T19:16:42.008" v="36" actId="1076"/>
          <ac:picMkLst>
            <pc:docMk/>
            <pc:sldMk cId="43771636" sldId="550"/>
            <ac:picMk id="2" creationId="{346137EE-5663-606D-2CC0-3E74F5E8CA96}"/>
          </ac:picMkLst>
        </pc:picChg>
        <pc:picChg chg="mod">
          <ac:chgData name="Uzwyshyn, Ray" userId="S::rju13@msstate.edu::dd332a91-72bb-4d85-a5f4-d37ba103a810" providerId="AD" clId="Web-{00093D87-83BF-F039-189C-9DD5BDAEF663}" dt="2023-10-20T19:16:41.836" v="35" actId="1076"/>
          <ac:picMkLst>
            <pc:docMk/>
            <pc:sldMk cId="43771636" sldId="550"/>
            <ac:picMk id="3" creationId="{7E03287C-1FAC-F216-FEF2-9C7AE3C92B7A}"/>
          </ac:picMkLst>
        </pc:picChg>
      </pc:sldChg>
    </pc:docChg>
  </pc:docChgLst>
  <pc:docChgLst>
    <pc:chgData name="Uzwyshyn, Ray" userId="dd332a91-72bb-4d85-a5f4-d37ba103a810" providerId="ADAL" clId="{9B0C36C8-ECCA-44B1-B330-70A3C2703459}"/>
    <pc:docChg chg="custSel addSld delSld modSld sldOrd">
      <pc:chgData name="Uzwyshyn, Ray" userId="dd332a91-72bb-4d85-a5f4-d37ba103a810" providerId="ADAL" clId="{9B0C36C8-ECCA-44B1-B330-70A3C2703459}" dt="2023-10-19T18:03:59.705" v="906" actId="20577"/>
      <pc:docMkLst>
        <pc:docMk/>
      </pc:docMkLst>
      <pc:sldChg chg="modSp mod">
        <pc:chgData name="Uzwyshyn, Ray" userId="dd332a91-72bb-4d85-a5f4-d37ba103a810" providerId="ADAL" clId="{9B0C36C8-ECCA-44B1-B330-70A3C2703459}" dt="2023-10-19T16:26:51.152" v="517" actId="20577"/>
        <pc:sldMkLst>
          <pc:docMk/>
          <pc:sldMk cId="3159051999" sldId="257"/>
        </pc:sldMkLst>
        <pc:spChg chg="mod">
          <ac:chgData name="Uzwyshyn, Ray" userId="dd332a91-72bb-4d85-a5f4-d37ba103a810" providerId="ADAL" clId="{9B0C36C8-ECCA-44B1-B330-70A3C2703459}" dt="2023-10-19T16:26:51.152" v="517" actId="20577"/>
          <ac:spMkLst>
            <pc:docMk/>
            <pc:sldMk cId="3159051999" sldId="257"/>
            <ac:spMk id="3" creationId="{904DADE7-925F-B4CF-45CC-73B2BF1C92DE}"/>
          </ac:spMkLst>
        </pc:spChg>
      </pc:sldChg>
      <pc:sldChg chg="delSp del mod">
        <pc:chgData name="Uzwyshyn, Ray" userId="dd332a91-72bb-4d85-a5f4-d37ba103a810" providerId="ADAL" clId="{9B0C36C8-ECCA-44B1-B330-70A3C2703459}" dt="2023-10-18T18:37:49.636" v="57" actId="47"/>
        <pc:sldMkLst>
          <pc:docMk/>
          <pc:sldMk cId="4061689477" sldId="258"/>
        </pc:sldMkLst>
        <pc:spChg chg="del">
          <ac:chgData name="Uzwyshyn, Ray" userId="dd332a91-72bb-4d85-a5f4-d37ba103a810" providerId="ADAL" clId="{9B0C36C8-ECCA-44B1-B330-70A3C2703459}" dt="2023-10-18T18:37:41.786" v="56" actId="21"/>
          <ac:spMkLst>
            <pc:docMk/>
            <pc:sldMk cId="4061689477" sldId="258"/>
            <ac:spMk id="11" creationId="{BD89D079-5E00-E70A-D67C-7DA7AFDF3AE1}"/>
          </ac:spMkLst>
        </pc:spChg>
      </pc:sldChg>
      <pc:sldChg chg="ord">
        <pc:chgData name="Uzwyshyn, Ray" userId="dd332a91-72bb-4d85-a5f4-d37ba103a810" providerId="ADAL" clId="{9B0C36C8-ECCA-44B1-B330-70A3C2703459}" dt="2023-10-19T16:38:17.868" v="711"/>
        <pc:sldMkLst>
          <pc:docMk/>
          <pc:sldMk cId="1348451492" sldId="262"/>
        </pc:sldMkLst>
      </pc:sldChg>
      <pc:sldChg chg="modSp mod">
        <pc:chgData name="Uzwyshyn, Ray" userId="dd332a91-72bb-4d85-a5f4-d37ba103a810" providerId="ADAL" clId="{9B0C36C8-ECCA-44B1-B330-70A3C2703459}" dt="2023-10-19T18:03:59.705" v="906" actId="20577"/>
        <pc:sldMkLst>
          <pc:docMk/>
          <pc:sldMk cId="2857677594" sldId="266"/>
        </pc:sldMkLst>
        <pc:spChg chg="mod">
          <ac:chgData name="Uzwyshyn, Ray" userId="dd332a91-72bb-4d85-a5f4-d37ba103a810" providerId="ADAL" clId="{9B0C36C8-ECCA-44B1-B330-70A3C2703459}" dt="2023-10-18T19:07:38.289" v="465" actId="20577"/>
          <ac:spMkLst>
            <pc:docMk/>
            <pc:sldMk cId="2857677594" sldId="266"/>
            <ac:spMk id="2" creationId="{1052CEF6-72D1-FBEF-60B6-D211CDA98DF5}"/>
          </ac:spMkLst>
        </pc:spChg>
        <pc:spChg chg="mod">
          <ac:chgData name="Uzwyshyn, Ray" userId="dd332a91-72bb-4d85-a5f4-d37ba103a810" providerId="ADAL" clId="{9B0C36C8-ECCA-44B1-B330-70A3C2703459}" dt="2023-10-19T18:03:59.705" v="906" actId="20577"/>
          <ac:spMkLst>
            <pc:docMk/>
            <pc:sldMk cId="2857677594" sldId="266"/>
            <ac:spMk id="3" creationId="{B9BDD9BD-6666-7F9A-4746-AE9239528192}"/>
          </ac:spMkLst>
        </pc:spChg>
      </pc:sldChg>
      <pc:sldChg chg="modSp mod">
        <pc:chgData name="Uzwyshyn, Ray" userId="dd332a91-72bb-4d85-a5f4-d37ba103a810" providerId="ADAL" clId="{9B0C36C8-ECCA-44B1-B330-70A3C2703459}" dt="2023-10-19T16:32:05.773" v="581" actId="1076"/>
        <pc:sldMkLst>
          <pc:docMk/>
          <pc:sldMk cId="507548745" sldId="551"/>
        </pc:sldMkLst>
        <pc:spChg chg="mod">
          <ac:chgData name="Uzwyshyn, Ray" userId="dd332a91-72bb-4d85-a5f4-d37ba103a810" providerId="ADAL" clId="{9B0C36C8-ECCA-44B1-B330-70A3C2703459}" dt="2023-10-19T16:32:05.773" v="581" actId="1076"/>
          <ac:spMkLst>
            <pc:docMk/>
            <pc:sldMk cId="507548745" sldId="551"/>
            <ac:spMk id="3" creationId="{B8DB3608-1041-EB4C-6653-8B4384627057}"/>
          </ac:spMkLst>
        </pc:spChg>
      </pc:sldChg>
      <pc:sldChg chg="modSp mod">
        <pc:chgData name="Uzwyshyn, Ray" userId="dd332a91-72bb-4d85-a5f4-d37ba103a810" providerId="ADAL" clId="{9B0C36C8-ECCA-44B1-B330-70A3C2703459}" dt="2023-10-19T16:34:20.449" v="649" actId="20577"/>
        <pc:sldMkLst>
          <pc:docMk/>
          <pc:sldMk cId="2635278731" sldId="552"/>
        </pc:sldMkLst>
        <pc:spChg chg="mod">
          <ac:chgData name="Uzwyshyn, Ray" userId="dd332a91-72bb-4d85-a5f4-d37ba103a810" providerId="ADAL" clId="{9B0C36C8-ECCA-44B1-B330-70A3C2703459}" dt="2023-10-19T16:34:20.449" v="649" actId="20577"/>
          <ac:spMkLst>
            <pc:docMk/>
            <pc:sldMk cId="2635278731" sldId="552"/>
            <ac:spMk id="3" creationId="{50087BA1-22A4-4949-9771-11FAF4E17250}"/>
          </ac:spMkLst>
        </pc:spChg>
      </pc:sldChg>
      <pc:sldChg chg="modSp mod">
        <pc:chgData name="Uzwyshyn, Ray" userId="dd332a91-72bb-4d85-a5f4-d37ba103a810" providerId="ADAL" clId="{9B0C36C8-ECCA-44B1-B330-70A3C2703459}" dt="2023-10-19T16:37:24.447" v="709" actId="20577"/>
        <pc:sldMkLst>
          <pc:docMk/>
          <pc:sldMk cId="3451280706" sldId="553"/>
        </pc:sldMkLst>
        <pc:spChg chg="mod">
          <ac:chgData name="Uzwyshyn, Ray" userId="dd332a91-72bb-4d85-a5f4-d37ba103a810" providerId="ADAL" clId="{9B0C36C8-ECCA-44B1-B330-70A3C2703459}" dt="2023-10-19T16:36:56.527" v="698" actId="20577"/>
          <ac:spMkLst>
            <pc:docMk/>
            <pc:sldMk cId="3451280706" sldId="553"/>
            <ac:spMk id="2" creationId="{65847D53-D4C2-80A7-E3D6-89D3EE3415B4}"/>
          </ac:spMkLst>
        </pc:spChg>
        <pc:spChg chg="mod">
          <ac:chgData name="Uzwyshyn, Ray" userId="dd332a91-72bb-4d85-a5f4-d37ba103a810" providerId="ADAL" clId="{9B0C36C8-ECCA-44B1-B330-70A3C2703459}" dt="2023-10-19T16:37:24.447" v="709" actId="20577"/>
          <ac:spMkLst>
            <pc:docMk/>
            <pc:sldMk cId="3451280706" sldId="553"/>
            <ac:spMk id="3" creationId="{8926B949-088B-DF78-5E0D-51E3C06FDBBA}"/>
          </ac:spMkLst>
        </pc:spChg>
      </pc:sldChg>
      <pc:sldChg chg="modSp mod">
        <pc:chgData name="Uzwyshyn, Ray" userId="dd332a91-72bb-4d85-a5f4-d37ba103a810" providerId="ADAL" clId="{9B0C36C8-ECCA-44B1-B330-70A3C2703459}" dt="2023-10-19T16:40:41.619" v="723" actId="14100"/>
        <pc:sldMkLst>
          <pc:docMk/>
          <pc:sldMk cId="1437921741" sldId="560"/>
        </pc:sldMkLst>
        <pc:graphicFrameChg chg="modGraphic">
          <ac:chgData name="Uzwyshyn, Ray" userId="dd332a91-72bb-4d85-a5f4-d37ba103a810" providerId="ADAL" clId="{9B0C36C8-ECCA-44B1-B330-70A3C2703459}" dt="2023-10-19T16:40:41.619" v="723" actId="14100"/>
          <ac:graphicFrameMkLst>
            <pc:docMk/>
            <pc:sldMk cId="1437921741" sldId="560"/>
            <ac:graphicFrameMk id="6" creationId="{2802151D-85D8-112A-02CF-3BB70B9C458E}"/>
          </ac:graphicFrameMkLst>
        </pc:graphicFrameChg>
      </pc:sldChg>
      <pc:sldChg chg="addSp modSp mod">
        <pc:chgData name="Uzwyshyn, Ray" userId="dd332a91-72bb-4d85-a5f4-d37ba103a810" providerId="ADAL" clId="{9B0C36C8-ECCA-44B1-B330-70A3C2703459}" dt="2023-10-19T16:31:32.958" v="580" actId="1076"/>
        <pc:sldMkLst>
          <pc:docMk/>
          <pc:sldMk cId="3104134611" sldId="561"/>
        </pc:sldMkLst>
        <pc:spChg chg="mod">
          <ac:chgData name="Uzwyshyn, Ray" userId="dd332a91-72bb-4d85-a5f4-d37ba103a810" providerId="ADAL" clId="{9B0C36C8-ECCA-44B1-B330-70A3C2703459}" dt="2023-10-19T16:31:32.958" v="580" actId="1076"/>
          <ac:spMkLst>
            <pc:docMk/>
            <pc:sldMk cId="3104134611" sldId="561"/>
            <ac:spMk id="2" creationId="{E7B52FD2-568D-5CF1-961C-F0886B7D5609}"/>
          </ac:spMkLst>
        </pc:spChg>
        <pc:picChg chg="add mod">
          <ac:chgData name="Uzwyshyn, Ray" userId="dd332a91-72bb-4d85-a5f4-d37ba103a810" providerId="ADAL" clId="{9B0C36C8-ECCA-44B1-B330-70A3C2703459}" dt="2023-10-19T16:30:33.143" v="576" actId="1076"/>
          <ac:picMkLst>
            <pc:docMk/>
            <pc:sldMk cId="3104134611" sldId="561"/>
            <ac:picMk id="7" creationId="{AAF54CDF-5204-8217-9139-82065C26E88E}"/>
          </ac:picMkLst>
        </pc:picChg>
      </pc:sldChg>
      <pc:sldChg chg="addSp delSp modSp mod ord">
        <pc:chgData name="Uzwyshyn, Ray" userId="dd332a91-72bb-4d85-a5f4-d37ba103a810" providerId="ADAL" clId="{9B0C36C8-ECCA-44B1-B330-70A3C2703459}" dt="2023-10-19T18:01:34.947" v="868"/>
        <pc:sldMkLst>
          <pc:docMk/>
          <pc:sldMk cId="798050637" sldId="563"/>
        </pc:sldMkLst>
        <pc:spChg chg="mod">
          <ac:chgData name="Uzwyshyn, Ray" userId="dd332a91-72bb-4d85-a5f4-d37ba103a810" providerId="ADAL" clId="{9B0C36C8-ECCA-44B1-B330-70A3C2703459}" dt="2023-10-18T18:50:26.930" v="193" actId="255"/>
          <ac:spMkLst>
            <pc:docMk/>
            <pc:sldMk cId="798050637" sldId="563"/>
            <ac:spMk id="2" creationId="{11399B78-1ADC-E8C4-484E-0937270CECA8}"/>
          </ac:spMkLst>
        </pc:spChg>
        <pc:spChg chg="add mod">
          <ac:chgData name="Uzwyshyn, Ray" userId="dd332a91-72bb-4d85-a5f4-d37ba103a810" providerId="ADAL" clId="{9B0C36C8-ECCA-44B1-B330-70A3C2703459}" dt="2023-10-19T16:51:31.012" v="837" actId="20577"/>
          <ac:spMkLst>
            <pc:docMk/>
            <pc:sldMk cId="798050637" sldId="563"/>
            <ac:spMk id="5" creationId="{0D2088EE-D76F-9FE8-EEAA-F9FC6B83994D}"/>
          </ac:spMkLst>
        </pc:spChg>
        <pc:spChg chg="add mod">
          <ac:chgData name="Uzwyshyn, Ray" userId="dd332a91-72bb-4d85-a5f4-d37ba103a810" providerId="ADAL" clId="{9B0C36C8-ECCA-44B1-B330-70A3C2703459}" dt="2023-10-19T16:51:38.994" v="838" actId="1076"/>
          <ac:spMkLst>
            <pc:docMk/>
            <pc:sldMk cId="798050637" sldId="563"/>
            <ac:spMk id="9" creationId="{C3DBF60A-03A3-A4F5-8983-1A8AF21FBDC2}"/>
          </ac:spMkLst>
        </pc:spChg>
        <pc:picChg chg="mod">
          <ac:chgData name="Uzwyshyn, Ray" userId="dd332a91-72bb-4d85-a5f4-d37ba103a810" providerId="ADAL" clId="{9B0C36C8-ECCA-44B1-B330-70A3C2703459}" dt="2023-10-18T19:09:11.240" v="514" actId="14100"/>
          <ac:picMkLst>
            <pc:docMk/>
            <pc:sldMk cId="798050637" sldId="563"/>
            <ac:picMk id="3" creationId="{618F6DB8-17E6-6171-FC7D-F3500BEED34C}"/>
          </ac:picMkLst>
        </pc:picChg>
        <pc:picChg chg="mod">
          <ac:chgData name="Uzwyshyn, Ray" userId="dd332a91-72bb-4d85-a5f4-d37ba103a810" providerId="ADAL" clId="{9B0C36C8-ECCA-44B1-B330-70A3C2703459}" dt="2023-10-18T18:41:04.633" v="103" actId="14100"/>
          <ac:picMkLst>
            <pc:docMk/>
            <pc:sldMk cId="798050637" sldId="563"/>
            <ac:picMk id="4" creationId="{61B19F20-57F2-D0E7-ED15-50CB07C5BEC7}"/>
          </ac:picMkLst>
        </pc:picChg>
        <pc:picChg chg="add del mod">
          <ac:chgData name="Uzwyshyn, Ray" userId="dd332a91-72bb-4d85-a5f4-d37ba103a810" providerId="ADAL" clId="{9B0C36C8-ECCA-44B1-B330-70A3C2703459}" dt="2023-10-18T19:05:46.367" v="410" actId="478"/>
          <ac:picMkLst>
            <pc:docMk/>
            <pc:sldMk cId="798050637" sldId="563"/>
            <ac:picMk id="7" creationId="{AEB0D12B-F5BC-5E98-B4D0-F65FCBD94AC3}"/>
          </ac:picMkLst>
        </pc:picChg>
        <pc:picChg chg="add mod">
          <ac:chgData name="Uzwyshyn, Ray" userId="dd332a91-72bb-4d85-a5f4-d37ba103a810" providerId="ADAL" clId="{9B0C36C8-ECCA-44B1-B330-70A3C2703459}" dt="2023-10-18T19:09:13.846" v="515" actId="1076"/>
          <ac:picMkLst>
            <pc:docMk/>
            <pc:sldMk cId="798050637" sldId="563"/>
            <ac:picMk id="8" creationId="{6696D235-8027-4F70-F631-803F17BC3E4E}"/>
          </ac:picMkLst>
        </pc:picChg>
      </pc:sldChg>
      <pc:sldChg chg="modSp mod ord">
        <pc:chgData name="Uzwyshyn, Ray" userId="dd332a91-72bb-4d85-a5f4-d37ba103a810" providerId="ADAL" clId="{9B0C36C8-ECCA-44B1-B330-70A3C2703459}" dt="2023-10-19T16:41:40.028" v="724" actId="400"/>
        <pc:sldMkLst>
          <pc:docMk/>
          <pc:sldMk cId="2458092755" sldId="565"/>
        </pc:sldMkLst>
        <pc:spChg chg="mod">
          <ac:chgData name="Uzwyshyn, Ray" userId="dd332a91-72bb-4d85-a5f4-d37ba103a810" providerId="ADAL" clId="{9B0C36C8-ECCA-44B1-B330-70A3C2703459}" dt="2023-10-19T16:41:40.028" v="724" actId="400"/>
          <ac:spMkLst>
            <pc:docMk/>
            <pc:sldMk cId="2458092755" sldId="565"/>
            <ac:spMk id="3" creationId="{D4C6767A-2EF7-D1B5-2C30-A42427054460}"/>
          </ac:spMkLst>
        </pc:spChg>
      </pc:sldChg>
      <pc:sldChg chg="modSp mod">
        <pc:chgData name="Uzwyshyn, Ray" userId="dd332a91-72bb-4d85-a5f4-d37ba103a810" providerId="ADAL" clId="{9B0C36C8-ECCA-44B1-B330-70A3C2703459}" dt="2023-10-19T16:44:02.898" v="733" actId="20577"/>
        <pc:sldMkLst>
          <pc:docMk/>
          <pc:sldMk cId="3788014031" sldId="566"/>
        </pc:sldMkLst>
        <pc:graphicFrameChg chg="modGraphic">
          <ac:chgData name="Uzwyshyn, Ray" userId="dd332a91-72bb-4d85-a5f4-d37ba103a810" providerId="ADAL" clId="{9B0C36C8-ECCA-44B1-B330-70A3C2703459}" dt="2023-10-19T16:44:02.898" v="733" actId="20577"/>
          <ac:graphicFrameMkLst>
            <pc:docMk/>
            <pc:sldMk cId="3788014031" sldId="566"/>
            <ac:graphicFrameMk id="2" creationId="{D762F0CC-0CA8-A853-B5D6-AE8654E231FE}"/>
          </ac:graphicFrameMkLst>
        </pc:graphicFrameChg>
      </pc:sldChg>
      <pc:sldChg chg="delSp modSp add mod ord">
        <pc:chgData name="Uzwyshyn, Ray" userId="dd332a91-72bb-4d85-a5f4-d37ba103a810" providerId="ADAL" clId="{9B0C36C8-ECCA-44B1-B330-70A3C2703459}" dt="2023-10-19T18:02:12.236" v="882" actId="113"/>
        <pc:sldMkLst>
          <pc:docMk/>
          <pc:sldMk cId="1513467152" sldId="571"/>
        </pc:sldMkLst>
        <pc:spChg chg="mod">
          <ac:chgData name="Uzwyshyn, Ray" userId="dd332a91-72bb-4d85-a5f4-d37ba103a810" providerId="ADAL" clId="{9B0C36C8-ECCA-44B1-B330-70A3C2703459}" dt="2023-10-19T18:02:12.236" v="882" actId="113"/>
          <ac:spMkLst>
            <pc:docMk/>
            <pc:sldMk cId="1513467152" sldId="571"/>
            <ac:spMk id="5" creationId="{0D2088EE-D76F-9FE8-EEAA-F9FC6B83994D}"/>
          </ac:spMkLst>
        </pc:spChg>
        <pc:spChg chg="mod">
          <ac:chgData name="Uzwyshyn, Ray" userId="dd332a91-72bb-4d85-a5f4-d37ba103a810" providerId="ADAL" clId="{9B0C36C8-ECCA-44B1-B330-70A3C2703459}" dt="2023-10-19T18:02:05.922" v="881" actId="20577"/>
          <ac:spMkLst>
            <pc:docMk/>
            <pc:sldMk cId="1513467152" sldId="571"/>
            <ac:spMk id="9" creationId="{C3DBF60A-03A3-A4F5-8983-1A8AF21FBDC2}"/>
          </ac:spMkLst>
        </pc:spChg>
        <pc:picChg chg="del">
          <ac:chgData name="Uzwyshyn, Ray" userId="dd332a91-72bb-4d85-a5f4-d37ba103a810" providerId="ADAL" clId="{9B0C36C8-ECCA-44B1-B330-70A3C2703459}" dt="2023-10-19T16:52:14.450" v="842" actId="478"/>
          <ac:picMkLst>
            <pc:docMk/>
            <pc:sldMk cId="1513467152" sldId="571"/>
            <ac:picMk id="3" creationId="{618F6DB8-17E6-6171-FC7D-F3500BEED34C}"/>
          </ac:picMkLst>
        </pc:picChg>
        <pc:picChg chg="del mod">
          <ac:chgData name="Uzwyshyn, Ray" userId="dd332a91-72bb-4d85-a5f4-d37ba103a810" providerId="ADAL" clId="{9B0C36C8-ECCA-44B1-B330-70A3C2703459}" dt="2023-10-19T16:52:15.522" v="844" actId="478"/>
          <ac:picMkLst>
            <pc:docMk/>
            <pc:sldMk cId="1513467152" sldId="571"/>
            <ac:picMk id="4" creationId="{61B19F20-57F2-D0E7-ED15-50CB07C5BEC7}"/>
          </ac:picMkLst>
        </pc:picChg>
        <pc:picChg chg="mod">
          <ac:chgData name="Uzwyshyn, Ray" userId="dd332a91-72bb-4d85-a5f4-d37ba103a810" providerId="ADAL" clId="{9B0C36C8-ECCA-44B1-B330-70A3C2703459}" dt="2023-10-19T16:53:25.970" v="851" actId="1076"/>
          <ac:picMkLst>
            <pc:docMk/>
            <pc:sldMk cId="1513467152" sldId="571"/>
            <ac:picMk id="8" creationId="{6696D235-8027-4F70-F631-803F17BC3E4E}"/>
          </ac:picMkLst>
        </pc:picChg>
      </pc:sldChg>
    </pc:docChg>
  </pc:docChgLst>
  <pc:docChgLst>
    <pc:chgData name="Uzwyshyn, Ray" userId="dd332a91-72bb-4d85-a5f4-d37ba103a810" providerId="ADAL" clId="{9FEC409C-52A8-476A-B27C-65EFBE674F76}"/>
    <pc:docChg chg="modSld">
      <pc:chgData name="Uzwyshyn, Ray" userId="dd332a91-72bb-4d85-a5f4-d37ba103a810" providerId="ADAL" clId="{9FEC409C-52A8-476A-B27C-65EFBE674F76}" dt="2023-10-25T21:08:21.257" v="15" actId="20577"/>
      <pc:docMkLst>
        <pc:docMk/>
      </pc:docMkLst>
      <pc:sldChg chg="modSp mod">
        <pc:chgData name="Uzwyshyn, Ray" userId="dd332a91-72bb-4d85-a5f4-d37ba103a810" providerId="ADAL" clId="{9FEC409C-52A8-476A-B27C-65EFBE674F76}" dt="2023-10-23T19:08:17.305" v="3" actId="20577"/>
        <pc:sldMkLst>
          <pc:docMk/>
          <pc:sldMk cId="3159051999" sldId="257"/>
        </pc:sldMkLst>
        <pc:spChg chg="mod">
          <ac:chgData name="Uzwyshyn, Ray" userId="dd332a91-72bb-4d85-a5f4-d37ba103a810" providerId="ADAL" clId="{9FEC409C-52A8-476A-B27C-65EFBE674F76}" dt="2023-10-23T19:08:17.305" v="3" actId="20577"/>
          <ac:spMkLst>
            <pc:docMk/>
            <pc:sldMk cId="3159051999" sldId="257"/>
            <ac:spMk id="3" creationId="{904DADE7-925F-B4CF-45CC-73B2BF1C92DE}"/>
          </ac:spMkLst>
        </pc:spChg>
      </pc:sldChg>
      <pc:sldChg chg="modSp mod">
        <pc:chgData name="Uzwyshyn, Ray" userId="dd332a91-72bb-4d85-a5f4-d37ba103a810" providerId="ADAL" clId="{9FEC409C-52A8-476A-B27C-65EFBE674F76}" dt="2023-10-25T21:08:21.257" v="15" actId="20577"/>
        <pc:sldMkLst>
          <pc:docMk/>
          <pc:sldMk cId="1126520286" sldId="559"/>
        </pc:sldMkLst>
        <pc:spChg chg="mod">
          <ac:chgData name="Uzwyshyn, Ray" userId="dd332a91-72bb-4d85-a5f4-d37ba103a810" providerId="ADAL" clId="{9FEC409C-52A8-476A-B27C-65EFBE674F76}" dt="2023-10-25T21:08:21.257" v="15" actId="20577"/>
          <ac:spMkLst>
            <pc:docMk/>
            <pc:sldMk cId="1126520286" sldId="559"/>
            <ac:spMk id="5" creationId="{8B53CA75-9017-3E55-C1E0-7B64007CCA59}"/>
          </ac:spMkLst>
        </pc:spChg>
      </pc:sldChg>
    </pc:docChg>
  </pc:docChgLst>
  <pc:docChgLst>
    <pc:chgData name="Uzwyshyn, Ray" userId="S::rju13@msstate.edu::dd332a91-72bb-4d85-a5f4-d37ba103a810" providerId="AD" clId="Web-{63F96D92-E386-F6E5-4663-68517F8B5CA9}"/>
    <pc:docChg chg="modSld">
      <pc:chgData name="Uzwyshyn, Ray" userId="S::rju13@msstate.edu::dd332a91-72bb-4d85-a5f4-d37ba103a810" providerId="AD" clId="Web-{63F96D92-E386-F6E5-4663-68517F8B5CA9}" dt="2023-10-22T19:34:28.561" v="0" actId="20577"/>
      <pc:docMkLst>
        <pc:docMk/>
      </pc:docMkLst>
      <pc:sldChg chg="modSp">
        <pc:chgData name="Uzwyshyn, Ray" userId="S::rju13@msstate.edu::dd332a91-72bb-4d85-a5f4-d37ba103a810" providerId="AD" clId="Web-{63F96D92-E386-F6E5-4663-68517F8B5CA9}" dt="2023-10-22T19:34:28.561" v="0" actId="20577"/>
        <pc:sldMkLst>
          <pc:docMk/>
          <pc:sldMk cId="2857677594" sldId="266"/>
        </pc:sldMkLst>
        <pc:spChg chg="mod">
          <ac:chgData name="Uzwyshyn, Ray" userId="S::rju13@msstate.edu::dd332a91-72bb-4d85-a5f4-d37ba103a810" providerId="AD" clId="Web-{63F96D92-E386-F6E5-4663-68517F8B5CA9}" dt="2023-10-22T19:34:28.561" v="0" actId="20577"/>
          <ac:spMkLst>
            <pc:docMk/>
            <pc:sldMk cId="2857677594" sldId="266"/>
            <ac:spMk id="3" creationId="{B9BDD9BD-6666-7F9A-4746-AE9239528192}"/>
          </ac:spMkLst>
        </pc:spChg>
      </pc:sldChg>
    </pc:docChg>
  </pc:docChgLst>
</pc:chgInfo>
</file>

<file path=ppt/comments/modernComment_103_8349D7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C8CFC4-2C20-4F38-A7F2-90B6CE86DF9C}" authorId="{7719FE04-9DD9-2ADE-2142-53C4212B2D17}" created="2023-09-26T18:44:58.14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02654495" sldId="259"/>
      <ac:spMk id="8" creationId="{81CA57EF-D760-4C4D-A30C-C347D92F83F8}"/>
    </ac:deMkLst>
    <p188:txBody>
      <a:bodyPr/>
      <a:lstStyle/>
      <a:p>
        <a:r>
          <a:rPr lang="en-US"/>
          <a:t>Present subscriptions: use closed-access icon</a:t>
        </a:r>
      </a:p>
    </p188:txBody>
  </p188:cm>
  <p188:cm id="{9137100B-1942-499F-A83D-29A32CB17C8A}" authorId="{7719FE04-9DD9-2ADE-2142-53C4212B2D17}" created="2023-09-26T18:45:30.75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02654495" sldId="259"/>
      <ac:spMk id="13" creationId="{E7EA43A5-8132-8732-3947-E845BD58031C}"/>
    </ac:deMkLst>
    <p188:txBody>
      <a:bodyPr/>
      <a:lstStyle/>
      <a:p>
        <a:r>
          <a:rPr lang="en-US"/>
          <a:t>58M now; we've been using 60M since we'll be there by CHS</a:t>
        </a:r>
      </a:p>
    </p188:txBody>
  </p188:cm>
  <p188:cm id="{D6577E44-E4B3-4388-8C17-81FAA653BF97}" authorId="{7719FE04-9DD9-2ADE-2142-53C4212B2D17}" created="2023-09-26T18:45:44.21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02654495" sldId="259"/>
      <ac:spMk id="13" creationId="{E7EA43A5-8132-8732-3947-E845BD58031C}"/>
    </ac:deMkLst>
    <p188:txBody>
      <a:bodyPr/>
      <a:lstStyle/>
      <a:p>
        <a:r>
          <a:rPr lang="en-US"/>
          <a:t>Use OA icon?</a:t>
        </a:r>
      </a:p>
    </p188:txBody>
  </p188:cm>
  <p188:cm id="{00295CE2-8B8B-4B42-9D3B-43BEE76C3204}" authorId="{7719FE04-9DD9-2ADE-2142-53C4212B2D17}" created="2023-09-26T18:46:48.83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02654495" sldId="259"/>
      <ac:spMk id="11" creationId="{C87B16F5-8F85-F99D-262C-9D8F63BCE76B}"/>
    </ac:deMkLst>
    <p188:txBody>
      <a:bodyPr/>
      <a:lstStyle/>
      <a:p>
        <a:r>
          <a:rPr lang="en-US"/>
          <a:t>Currently 47.6M articles from 100K+ journals</a:t>
        </a:r>
      </a:p>
    </p188:txBody>
  </p188:cm>
</p188:cmLst>
</file>

<file path=ppt/comments/modernComment_225_78960B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D04288E-C33D-4234-AE8E-86C9C39D8A5A}" authorId="{7719FE04-9DD9-2ADE-2142-53C4212B2D17}" created="2023-10-23T15:49:53.41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23099375" sldId="549"/>
      <ac:spMk id="2" creationId="{FFAD6D82-C1C0-78C0-F38A-90562000219C}"/>
    </ac:deMkLst>
    <p188:txBody>
      <a:bodyPr/>
      <a:lstStyle/>
      <a:p>
        <a:r>
          <a:rPr lang="en-US"/>
          <a:t>Fixed spellings</a:t>
        </a:r>
      </a:p>
    </p188:txBody>
  </p188:cm>
</p188:cmLst>
</file>

<file path=ppt/comments/modernComment_227_1E4094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14827D-58F1-41F8-B0AB-77915D5DFE5E}" authorId="{7719FE04-9DD9-2ADE-2142-53C4212B2D17}" created="2023-10-23T15:45:45.7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07548745" sldId="551"/>
      <ac:spMk id="3" creationId="{B8DB3608-1041-EB4C-6653-8B4384627057}"/>
    </ac:deMkLst>
    <p188:txBody>
      <a:bodyPr/>
      <a:lstStyle/>
      <a:p>
        <a:r>
          <a:rPr lang="en-US"/>
          <a:t>Corrected spelling of CloudSource+ (capital S) and Article Galaxy Scholar (you had it as Galaxy Article Scholar)</a:t>
        </a:r>
      </a:p>
    </p188:txBody>
  </p188:cm>
</p188:cmLst>
</file>

<file path=ppt/comments/modernComment_229_CDB65D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34997E-DA39-4887-B6A1-3AB5F594FBB0}" authorId="{7719FE04-9DD9-2ADE-2142-53C4212B2D17}" created="2023-10-23T15:48:38.7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51280706" sldId="553"/>
      <ac:spMk id="3" creationId="{8926B949-088B-DF78-5E0D-51E3C06FDBBA}"/>
    </ac:deMkLst>
    <p188:txBody>
      <a:bodyPr/>
      <a:lstStyle/>
      <a:p>
        <a:r>
          <a:rPr lang="en-US"/>
          <a:t>Added hyphen to decision-making; added bullets to make the text more clear</a:t>
        </a:r>
      </a:p>
    </p188:txBody>
  </p188:cm>
</p188:cmLst>
</file>

<file path=ppt/comments/modernComment_230_55B4F1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F78DC8C-D93D-425A-BE63-5A428F26DE5C}" authorId="{7719FE04-9DD9-2ADE-2142-53C4212B2D17}" created="2023-10-23T15:51:20.52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37921741" sldId="560"/>
      <ac:spMk id="14" creationId="{9AE1D892-A2BE-8E71-3284-BC1082A49F01}"/>
    </ac:deMkLst>
    <p188:txBody>
      <a:bodyPr/>
      <a:lstStyle/>
      <a:p>
        <a:r>
          <a:rPr lang="en-US"/>
          <a:t>Fixed spelling of CloudSource+</a:t>
        </a:r>
      </a:p>
    </p188:txBody>
  </p188:cm>
</p188:cmLst>
</file>

<file path=ppt/comments/modernComment_23B_5A35AD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78AE8A-69D7-4E70-A538-B73998C91734}" authorId="{7719FE04-9DD9-2ADE-2142-53C4212B2D17}" created="2023-10-23T15:52:52.44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13467152" sldId="571"/>
      <ac:spMk id="9" creationId="{C3DBF60A-03A3-A4F5-8983-1A8AF21FBDC2}"/>
    </ac:deMkLst>
    <p188:txBody>
      <a:bodyPr/>
      <a:lstStyle/>
      <a:p>
        <a:r>
          <a:rPr lang="en-US"/>
          <a:t>Added hyphens to data-informed and decision-making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782" y="569311"/>
            <a:ext cx="5655018" cy="2040759"/>
          </a:xfrm>
        </p:spPr>
        <p:txBody>
          <a:bodyPr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1782" y="2890346"/>
            <a:ext cx="5655017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2758966" cy="5940101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2242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 userDrawn="1"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532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94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59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8688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01086" y="430146"/>
            <a:ext cx="8397229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782" y="569333"/>
            <a:ext cx="5655018" cy="2040759"/>
          </a:xfrm>
        </p:spPr>
        <p:txBody>
          <a:bodyPr/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1793" y="2890368"/>
            <a:ext cx="5655017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22"/>
            <a:ext cx="2758966" cy="5940101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76316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8" y="274639"/>
            <a:ext cx="812346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8" y="1600201"/>
            <a:ext cx="8123462" cy="3950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234387" y="1600223"/>
            <a:ext cx="2452414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01174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08" y="4501931"/>
            <a:ext cx="7675313" cy="1267044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402" y="3011380"/>
            <a:ext cx="7675314" cy="139552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19408" y="378959"/>
            <a:ext cx="7675313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28498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9" y="274639"/>
            <a:ext cx="828734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469" y="1600204"/>
            <a:ext cx="4097003" cy="408386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50" y="1600204"/>
            <a:ext cx="3954763" cy="408386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679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66" y="274659"/>
            <a:ext cx="5927834" cy="741363"/>
          </a:xfrm>
        </p:spPr>
        <p:txBody>
          <a:bodyPr>
            <a:noAutofit/>
          </a:bodyPr>
          <a:lstStyle>
            <a:lvl1pPr>
              <a:defRPr sz="2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966" y="1215254"/>
            <a:ext cx="299544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966" y="1854994"/>
            <a:ext cx="2995448" cy="38597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9587" y="1215254"/>
            <a:ext cx="2757214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587" y="1854994"/>
            <a:ext cx="2757214" cy="38597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55268" y="274659"/>
            <a:ext cx="2452414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155268" y="3116479"/>
            <a:ext cx="2452414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830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8" y="274639"/>
            <a:ext cx="812346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8" y="1600201"/>
            <a:ext cx="8123462" cy="3950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234386" y="1600201"/>
            <a:ext cx="2452414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13228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35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16723" y="348214"/>
            <a:ext cx="3890524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3310" y="348236"/>
            <a:ext cx="4435005" cy="530512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weringtrue_white.png">
            <a:extLst>
              <a:ext uri="{FF2B5EF4-FFF2-40B4-BE49-F238E27FC236}">
                <a16:creationId xmlns:a16="http://schemas.microsoft.com/office/drawing/2014/main" id="{F09550FA-CA89-6F4D-BD0C-8C6CA08EE8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202" y="6276444"/>
            <a:ext cx="1732250" cy="2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80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01" y="273071"/>
            <a:ext cx="5050305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3" y="273074"/>
            <a:ext cx="2722179" cy="538028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01" y="1435105"/>
            <a:ext cx="5050305" cy="4218235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144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14" y="4800601"/>
            <a:ext cx="7939097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7714" y="402920"/>
            <a:ext cx="7939097" cy="432467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14" y="5367360"/>
            <a:ext cx="7939097" cy="43962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800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54"/>
            <a:ext cx="9144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9279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7543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9465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589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01097" y="430146"/>
            <a:ext cx="8397229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0002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02" y="4501931"/>
            <a:ext cx="7675313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402" y="3011380"/>
            <a:ext cx="7675314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19401" y="378937"/>
            <a:ext cx="7675313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1427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8" y="274639"/>
            <a:ext cx="828734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458" y="1600201"/>
            <a:ext cx="409700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39" y="1600201"/>
            <a:ext cx="395476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5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66" y="274637"/>
            <a:ext cx="5927834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966" y="1215232"/>
            <a:ext cx="299544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966" y="1854994"/>
            <a:ext cx="2995448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9586" y="1215232"/>
            <a:ext cx="27572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586" y="1854994"/>
            <a:ext cx="2757214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55267" y="274637"/>
            <a:ext cx="2452414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155267" y="3116479"/>
            <a:ext cx="2452414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36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1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16723" y="348214"/>
            <a:ext cx="3890524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3309" y="348214"/>
            <a:ext cx="4435005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01" y="273049"/>
            <a:ext cx="505030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2" y="273052"/>
            <a:ext cx="2722179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01" y="1435102"/>
            <a:ext cx="5050305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03" y="4800601"/>
            <a:ext cx="793909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7703" y="402898"/>
            <a:ext cx="7939097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03" y="5367338"/>
            <a:ext cx="7939097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34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248" y="274639"/>
            <a:ext cx="80005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48" y="1600201"/>
            <a:ext cx="8000552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5940101"/>
            <a:ext cx="9143998" cy="917899"/>
          </a:xfrm>
          <a:prstGeom prst="rect">
            <a:avLst/>
          </a:prstGeom>
          <a:solidFill>
            <a:srgbClr val="5D17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4" y="6126164"/>
            <a:ext cx="3309760" cy="56785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08042" y="6216620"/>
            <a:ext cx="346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University Libraries</a:t>
            </a:r>
          </a:p>
        </p:txBody>
      </p:sp>
    </p:spTree>
    <p:extLst>
      <p:ext uri="{BB962C8B-B14F-4D97-AF65-F5344CB8AC3E}">
        <p14:creationId xmlns:p14="http://schemas.microsoft.com/office/powerpoint/2010/main" val="307175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7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248" y="274639"/>
            <a:ext cx="80005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48" y="1600201"/>
            <a:ext cx="8000552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5940123"/>
            <a:ext cx="9143998" cy="917899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6DFEDD-0742-4F09-A5DC-19C691F8CC8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72" y="6097506"/>
            <a:ext cx="2506657" cy="5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5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2D2E2B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54565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54565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54565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rju@mstate.edu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229_CDB65D4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8/10/relationships/comments" Target="../comments/modernComment_225_78960BEF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30_55B4F1CD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8/10/relationships/comments" Target="../comments/modernComment_23B_5A35AD1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ruzwyshyn@library.msstate.edu" TargetMode="Externa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7_1E409449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microsoft.com/office/2018/10/relationships/comments" Target="../comments/modernComment_103_8349D71F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919084" y="469346"/>
            <a:ext cx="10763117" cy="14700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 i="0" dirty="0">
                <a:solidFill>
                  <a:srgbClr val="531827"/>
                </a:solidFill>
                <a:effectLst/>
                <a:latin typeface="Century Gothic"/>
                <a:ea typeface="Open Sans"/>
                <a:cs typeface="Open Sans"/>
              </a:rPr>
              <a:t>Working Together: </a:t>
            </a:r>
            <a:br>
              <a:rPr lang="en-US" sz="4000" i="0" dirty="0">
                <a:solidFill>
                  <a:srgbClr val="531827"/>
                </a:solidFill>
                <a:effectLst/>
                <a:latin typeface="Century Gothic"/>
                <a:ea typeface="Open Sans"/>
                <a:cs typeface="Open Sans"/>
              </a:rPr>
            </a:br>
            <a:r>
              <a:rPr lang="en-US" sz="2800" b="1" i="0" dirty="0" err="1">
                <a:solidFill>
                  <a:srgbClr val="531827"/>
                </a:solidFill>
                <a:effectLst/>
                <a:latin typeface="Century Gothic"/>
                <a:ea typeface="Open Sans"/>
                <a:cs typeface="Open Sans"/>
              </a:rPr>
              <a:t>Cloudsource</a:t>
            </a:r>
            <a:r>
              <a:rPr lang="en-US" sz="2800" b="1" i="0" dirty="0">
                <a:solidFill>
                  <a:srgbClr val="531827"/>
                </a:solidFill>
                <a:effectLst/>
                <a:latin typeface="Century Gothic"/>
                <a:ea typeface="Open Sans"/>
                <a:cs typeface="Open Sans"/>
              </a:rPr>
              <a:t>+ and Article Galaxy</a:t>
            </a:r>
            <a:r>
              <a:rPr lang="en-US" sz="2800" b="1" dirty="0">
                <a:solidFill>
                  <a:srgbClr val="531827"/>
                </a:solidFill>
                <a:latin typeface="Century Gothic"/>
                <a:ea typeface="Open Sans"/>
                <a:cs typeface="Open Sans"/>
              </a:rPr>
              <a:t> Scholar</a:t>
            </a:r>
            <a:br>
              <a:rPr lang="en-US" sz="4000" b="1" i="0" dirty="0">
                <a:effectLst/>
                <a:latin typeface="Century Gothic"/>
              </a:rPr>
            </a:br>
            <a:endParaRPr lang="en-US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167" y="4954789"/>
            <a:ext cx="4345898" cy="987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sz="1200" dirty="0"/>
          </a:p>
          <a:p>
            <a:pPr algn="l"/>
            <a:r>
              <a:rPr lang="en-US" sz="1200" b="1" dirty="0">
                <a:solidFill>
                  <a:srgbClr val="5D1725"/>
                </a:solidFill>
                <a:latin typeface="Century Gothic"/>
              </a:rPr>
              <a:t>Ray </a:t>
            </a:r>
            <a:r>
              <a:rPr lang="en-US" sz="1200" b="1" dirty="0" err="1">
                <a:solidFill>
                  <a:srgbClr val="5D1725"/>
                </a:solidFill>
                <a:latin typeface="Century Gothic"/>
              </a:rPr>
              <a:t>Uzwyshyn</a:t>
            </a:r>
            <a:r>
              <a:rPr lang="en-US" sz="1200" dirty="0">
                <a:solidFill>
                  <a:srgbClr val="5D1725"/>
                </a:solidFill>
                <a:latin typeface="Century Gothic"/>
              </a:rPr>
              <a:t>, Ph.D. MBA MLIS, </a:t>
            </a:r>
            <a:r>
              <a:rPr lang="en-US" sz="1200" dirty="0">
                <a:solidFill>
                  <a:srgbClr val="5D1725"/>
                </a:solidFill>
                <a:latin typeface="Century Gothic"/>
                <a:hlinkClick r:id="rId2"/>
              </a:rPr>
              <a:t>rju13@mstate.edu</a:t>
            </a:r>
            <a:r>
              <a:rPr lang="en-US" sz="1200" dirty="0">
                <a:solidFill>
                  <a:srgbClr val="5D1725"/>
                </a:solidFill>
                <a:latin typeface="Century Gothic"/>
              </a:rPr>
              <a:t> </a:t>
            </a:r>
            <a:br>
              <a:rPr lang="en-US" sz="1200" dirty="0">
                <a:latin typeface="Century Gothic"/>
              </a:rPr>
            </a:br>
            <a:r>
              <a:rPr lang="en-US" sz="1200" dirty="0">
                <a:solidFill>
                  <a:srgbClr val="5D1725"/>
                </a:solidFill>
                <a:latin typeface="Century Gothic"/>
              </a:rPr>
              <a:t>Associate Dean for Collection Management &amp; Strategy</a:t>
            </a:r>
            <a:br>
              <a:rPr lang="en-US" sz="1200" dirty="0">
                <a:solidFill>
                  <a:srgbClr val="5D1725"/>
                </a:solidFill>
                <a:latin typeface="Century Gothic"/>
              </a:rPr>
            </a:br>
            <a:r>
              <a:rPr lang="en-US" sz="1200" dirty="0">
                <a:solidFill>
                  <a:srgbClr val="5D1725"/>
                </a:solidFill>
                <a:latin typeface="Century Gothic"/>
              </a:rPr>
              <a:t>Mississippi State University Libraries</a:t>
            </a:r>
          </a:p>
        </p:txBody>
      </p:sp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A4E4834-7E70-6350-A4C3-9812F385B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" r="-471" b="4552"/>
          <a:stretch/>
        </p:blipFill>
        <p:spPr>
          <a:xfrm>
            <a:off x="5313445" y="2279711"/>
            <a:ext cx="3833569" cy="36669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2ED21-BA0A-F25F-02E8-E601309C0E49}"/>
              </a:ext>
            </a:extLst>
          </p:cNvPr>
          <p:cNvSpPr txBox="1"/>
          <p:nvPr/>
        </p:nvSpPr>
        <p:spPr>
          <a:xfrm>
            <a:off x="97440" y="2079500"/>
            <a:ext cx="5575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5D1725"/>
                </a:solidFill>
              </a:rPr>
              <a:t>New Paradigm Models</a:t>
            </a:r>
            <a:br>
              <a:rPr lang="en-US" sz="3600" dirty="0">
                <a:solidFill>
                  <a:srgbClr val="5D1725"/>
                </a:solidFill>
              </a:rPr>
            </a:br>
            <a:r>
              <a:rPr lang="en-US" sz="3600" dirty="0">
                <a:solidFill>
                  <a:srgbClr val="5D1725"/>
                </a:solidFill>
              </a:rPr>
              <a:t>Analytic Methods </a:t>
            </a:r>
            <a:br>
              <a:rPr lang="en-US" sz="3600" dirty="0">
                <a:solidFill>
                  <a:srgbClr val="5D1725"/>
                </a:solidFill>
              </a:rPr>
            </a:br>
            <a:r>
              <a:rPr lang="en-US" sz="3600" dirty="0">
                <a:solidFill>
                  <a:srgbClr val="5D1725"/>
                </a:solidFill>
              </a:rPr>
              <a:t>&amp; New Budgetary </a:t>
            </a:r>
            <a:br>
              <a:rPr lang="en-US" sz="3600" dirty="0">
                <a:solidFill>
                  <a:srgbClr val="5D1725"/>
                </a:solidFill>
              </a:rPr>
            </a:br>
            <a:r>
              <a:rPr lang="en-US" sz="3600" dirty="0">
                <a:solidFill>
                  <a:srgbClr val="5D1725"/>
                </a:solidFill>
              </a:rPr>
              <a:t>Possibilities</a:t>
            </a:r>
          </a:p>
        </p:txBody>
      </p:sp>
    </p:spTree>
    <p:extLst>
      <p:ext uri="{BB962C8B-B14F-4D97-AF65-F5344CB8AC3E}">
        <p14:creationId xmlns:p14="http://schemas.microsoft.com/office/powerpoint/2010/main" val="11269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89D079-5E00-E70A-D67C-7DA7AFDF3AE1}"/>
              </a:ext>
            </a:extLst>
          </p:cNvPr>
          <p:cNvSpPr txBox="1"/>
          <p:nvPr/>
        </p:nvSpPr>
        <p:spPr>
          <a:xfrm>
            <a:off x="443304" y="3233659"/>
            <a:ext cx="860738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1400" dirty="0"/>
            </a:br>
            <a:br>
              <a:rPr lang="en-US" sz="1400" dirty="0"/>
            </a:br>
            <a:r>
              <a:rPr lang="en-US" sz="2000" dirty="0"/>
              <a:t>Making Better Data-informed E-Resources  Budgetary Decision making and Materials Budget Digital Resource Allocation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4BAB3-163E-6AE3-78AA-51E9B34068A8}"/>
              </a:ext>
            </a:extLst>
          </p:cNvPr>
          <p:cNvSpPr txBox="1"/>
          <p:nvPr/>
        </p:nvSpPr>
        <p:spPr>
          <a:xfrm>
            <a:off x="1436888" y="558057"/>
            <a:ext cx="6998899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2800" dirty="0">
                <a:solidFill>
                  <a:srgbClr val="5D1725"/>
                </a:solidFill>
              </a:rPr>
            </a:br>
            <a:r>
              <a:rPr lang="en-US" sz="4000" dirty="0">
                <a:solidFill>
                  <a:srgbClr val="5D1725"/>
                </a:solidFill>
              </a:rPr>
              <a:t>MSU Open Access </a:t>
            </a:r>
            <a:br>
              <a:rPr lang="en-US" sz="4000" dirty="0">
                <a:solidFill>
                  <a:srgbClr val="5D1725"/>
                </a:solidFill>
              </a:rPr>
            </a:br>
            <a:r>
              <a:rPr lang="en-US" sz="4000" dirty="0">
                <a:solidFill>
                  <a:srgbClr val="5D1725"/>
                </a:solidFill>
              </a:rPr>
              <a:t>Research Collections Budgetary Strategy </a:t>
            </a:r>
          </a:p>
        </p:txBody>
      </p:sp>
    </p:spTree>
    <p:extLst>
      <p:ext uri="{BB962C8B-B14F-4D97-AF65-F5344CB8AC3E}">
        <p14:creationId xmlns:p14="http://schemas.microsoft.com/office/powerpoint/2010/main" val="322411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7D53-D4C2-80A7-E3D6-89D3EE34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34" y="0"/>
            <a:ext cx="8616819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b="1" dirty="0"/>
              <a:t>E-Resources Materials Review Strategy</a:t>
            </a:r>
            <a:br>
              <a:rPr lang="en-US" dirty="0"/>
            </a:br>
            <a:r>
              <a:rPr lang="en-US" sz="2700" dirty="0"/>
              <a:t>Cost /Benefit Analytic Approach</a:t>
            </a:r>
            <a:br>
              <a:rPr lang="en-US" sz="3600" dirty="0"/>
            </a:br>
            <a:r>
              <a:rPr lang="en-US" sz="2700" dirty="0"/>
              <a:t>Three-Pronged Synthetic Evaluation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6B949-088B-DF78-5E0D-51E3C06FD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13" y="2253344"/>
            <a:ext cx="8370140" cy="395072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Qualitative Analysis +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Quantitative Analysis +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Overlap  Analysis =</a:t>
            </a:r>
          </a:p>
          <a:p>
            <a:pPr marL="0" indent="0">
              <a:buNone/>
            </a:pPr>
            <a:br>
              <a:rPr lang="en-US" sz="3600" dirty="0"/>
            </a:br>
            <a:r>
              <a:rPr lang="en-US" sz="2400" dirty="0"/>
              <a:t>Goals: </a:t>
            </a:r>
          </a:p>
          <a:p>
            <a:r>
              <a:rPr lang="en-US" sz="2400" dirty="0"/>
              <a:t>Better Budgetary Data-Informed Decision-Making</a:t>
            </a:r>
          </a:p>
          <a:p>
            <a:r>
              <a:rPr lang="en-US" sz="2400" dirty="0"/>
              <a:t>Improved and Better Resource Allocation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BB42E-8C4B-64EA-3F91-988D235B8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21" y="2082580"/>
            <a:ext cx="3346379" cy="188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807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01442-3608-0299-7A02-EE207AFA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46" y="138665"/>
            <a:ext cx="8000552" cy="857250"/>
          </a:xfrm>
        </p:spPr>
        <p:txBody>
          <a:bodyPr/>
          <a:lstStyle/>
          <a:p>
            <a:r>
              <a:rPr lang="en-US" dirty="0"/>
              <a:t>Qualitative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41C58-325D-CC60-38AF-F9395B10F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32" y="1481686"/>
            <a:ext cx="3018005" cy="2963041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Emails, </a:t>
            </a:r>
            <a:br>
              <a:rPr lang="en-US" sz="2400" b="1" dirty="0"/>
            </a:br>
            <a:r>
              <a:rPr lang="en-US" sz="2400" b="1" dirty="0"/>
              <a:t>Survey Form,</a:t>
            </a:r>
            <a:br>
              <a:rPr lang="en-US" sz="2400" b="1" dirty="0"/>
            </a:br>
            <a:r>
              <a:rPr lang="en-US" sz="2400" b="1" dirty="0"/>
              <a:t>Focus Groups, &amp; Individual/Group Meetings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E0C4C-0D27-1F31-6C9A-821BBE480144}"/>
              </a:ext>
            </a:extLst>
          </p:cNvPr>
          <p:cNvSpPr txBox="1"/>
          <p:nvPr/>
        </p:nvSpPr>
        <p:spPr>
          <a:xfrm>
            <a:off x="4366727" y="1287783"/>
            <a:ext cx="4572000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/>
              <a:t>Email Subject: </a:t>
            </a:r>
            <a:r>
              <a:rPr lang="en-US" dirty="0"/>
              <a:t>The library is currently engaged in a comprehensive evaluation of our electronic resource subscriptions. To make data-informed decisions regarding subscription renewals. 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are seeking input from our teaching and research faculty on quantitative and qualitative aspects of our e-resource usage.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In this regard, we would be grateful if you could provide feedback on your use of the following Database . . . We have enclosed forms that seek your input on these databases. .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E66FC-DF86-5FAC-2FED-F76048A3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5602"/>
            <a:ext cx="2197358" cy="2197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72277A-2296-350D-A6BD-948D31ED3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043" y="1186998"/>
            <a:ext cx="1329188" cy="11060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6D4D608-853E-0C55-FEF1-FD8BD5A67B7D}"/>
              </a:ext>
            </a:extLst>
          </p:cNvPr>
          <p:cNvSpPr/>
          <p:nvPr/>
        </p:nvSpPr>
        <p:spPr>
          <a:xfrm>
            <a:off x="4366728" y="1322900"/>
            <a:ext cx="4460032" cy="970165"/>
          </a:xfrm>
          <a:prstGeom prst="ellipse">
            <a:avLst/>
          </a:prstGeom>
          <a:solidFill>
            <a:srgbClr val="FFFF00">
              <a:alpha val="12157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83DE8C-5177-7FEB-B570-A1EE94D1F459}"/>
              </a:ext>
            </a:extLst>
          </p:cNvPr>
          <p:cNvSpPr/>
          <p:nvPr/>
        </p:nvSpPr>
        <p:spPr>
          <a:xfrm>
            <a:off x="4301412" y="3883801"/>
            <a:ext cx="4702629" cy="762844"/>
          </a:xfrm>
          <a:prstGeom prst="ellipse">
            <a:avLst/>
          </a:prstGeom>
          <a:solidFill>
            <a:srgbClr val="FFFF00">
              <a:alpha val="12157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49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778C-3949-AF66-4D39-70ED6250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72" y="2897357"/>
            <a:ext cx="2427190" cy="857250"/>
          </a:xfrm>
        </p:spPr>
        <p:txBody>
          <a:bodyPr>
            <a:noAutofit/>
          </a:bodyPr>
          <a:lstStyle/>
          <a:p>
            <a:r>
              <a:rPr lang="en-US" sz="3200" b="1" dirty="0"/>
              <a:t>Qualitative Analysis </a:t>
            </a:r>
            <a:r>
              <a:rPr lang="en-US" sz="3200" dirty="0"/>
              <a:t>Evaluation Form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8EAE3A-615A-81A7-2D34-DF5AA5687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pPr marL="256699" indent="-256699" algn="ctr"/>
            <a:endParaRPr lang="en-US" sz="1050" dirty="0">
              <a:solidFill>
                <a:srgbClr val="222222"/>
              </a:solidFill>
            </a:endParaRPr>
          </a:p>
          <a:p>
            <a:pPr marL="256699" indent="-256699"/>
            <a:endParaRPr lang="en-US" dirty="0"/>
          </a:p>
        </p:txBody>
      </p:sp>
      <p:pic>
        <p:nvPicPr>
          <p:cNvPr id="12" name="Picture 1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A8BE2886-3916-E4F9-EB5D-9B54B6718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8" r="2426"/>
          <a:stretch/>
        </p:blipFill>
        <p:spPr>
          <a:xfrm>
            <a:off x="2189727" y="347092"/>
            <a:ext cx="6954274" cy="555918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FD7AFCA-F935-E472-8955-C7B5038778C6}"/>
              </a:ext>
            </a:extLst>
          </p:cNvPr>
          <p:cNvSpPr/>
          <p:nvPr/>
        </p:nvSpPr>
        <p:spPr>
          <a:xfrm>
            <a:off x="2463283" y="1997544"/>
            <a:ext cx="6680718" cy="559837"/>
          </a:xfrm>
          <a:prstGeom prst="ellipse">
            <a:avLst/>
          </a:prstGeom>
          <a:solidFill>
            <a:srgbClr val="FFFF00">
              <a:alpha val="12157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87EAF-E0E0-471B-8FDD-EE5B8CD78079}"/>
              </a:ext>
            </a:extLst>
          </p:cNvPr>
          <p:cNvSpPr txBox="1"/>
          <p:nvPr/>
        </p:nvSpPr>
        <p:spPr>
          <a:xfrm>
            <a:off x="0" y="4258950"/>
            <a:ext cx="21897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Stakeholders</a:t>
            </a:r>
            <a:r>
              <a:rPr lang="en-US" sz="1400" dirty="0"/>
              <a:t>:</a:t>
            </a:r>
          </a:p>
          <a:p>
            <a:r>
              <a:rPr lang="en-US" sz="1400" b="1" dirty="0"/>
              <a:t>Department Heads</a:t>
            </a:r>
          </a:p>
          <a:p>
            <a:r>
              <a:rPr lang="en-US" sz="1400" b="1" dirty="0"/>
              <a:t>Faculty</a:t>
            </a:r>
          </a:p>
          <a:p>
            <a:r>
              <a:rPr lang="en-US" sz="1400" b="1" dirty="0"/>
              <a:t>Graduate Students</a:t>
            </a:r>
          </a:p>
        </p:txBody>
      </p:sp>
    </p:spTree>
    <p:extLst>
      <p:ext uri="{BB962C8B-B14F-4D97-AF65-F5344CB8AC3E}">
        <p14:creationId xmlns:p14="http://schemas.microsoft.com/office/powerpoint/2010/main" val="416566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ABAD-97CF-EA18-A355-D7962C19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1E85-8B98-D567-483E-FB39BDB08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256699" indent="-256699"/>
            <a:endParaRPr lang="en-US"/>
          </a:p>
        </p:txBody>
      </p:sp>
      <p:pic>
        <p:nvPicPr>
          <p:cNvPr id="5" name="Picture 5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C9B099E6-B7EE-5BB4-79A4-84F3576C5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5" r="1997"/>
          <a:stretch/>
        </p:blipFill>
        <p:spPr>
          <a:xfrm>
            <a:off x="139960" y="3646387"/>
            <a:ext cx="7249885" cy="2156746"/>
          </a:xfrm>
          <a:prstGeom prst="rect">
            <a:avLst/>
          </a:prstGeom>
        </p:spPr>
      </p:pic>
      <p:pic>
        <p:nvPicPr>
          <p:cNvPr id="6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70F34D4-3BA2-D6B6-E39C-34393B1F2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8" r="2809"/>
          <a:stretch/>
        </p:blipFill>
        <p:spPr>
          <a:xfrm>
            <a:off x="270588" y="1754155"/>
            <a:ext cx="6699379" cy="1457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C651C-0CEF-DFD6-CC9E-B9FA3DB9E47C}"/>
              </a:ext>
            </a:extLst>
          </p:cNvPr>
          <p:cNvSpPr txBox="1"/>
          <p:nvPr/>
        </p:nvSpPr>
        <p:spPr>
          <a:xfrm>
            <a:off x="7084093" y="2120088"/>
            <a:ext cx="2148995" cy="13157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350" b="1" dirty="0"/>
              <a:t>Stakeholders:</a:t>
            </a:r>
          </a:p>
          <a:p>
            <a:endParaRPr lang="en-US" sz="1350" dirty="0"/>
          </a:p>
          <a:p>
            <a:r>
              <a:rPr lang="en-US" sz="1350" b="1" dirty="0"/>
              <a:t>Department Heads</a:t>
            </a:r>
          </a:p>
          <a:p>
            <a:r>
              <a:rPr lang="en-US" sz="1350" b="1" dirty="0"/>
              <a:t>Library Representatives</a:t>
            </a:r>
          </a:p>
          <a:p>
            <a:r>
              <a:rPr lang="en-US" sz="1350" b="1" dirty="0"/>
              <a:t>Faculty</a:t>
            </a:r>
          </a:p>
          <a:p>
            <a:r>
              <a:rPr lang="en-US" sz="1350" b="1" dirty="0"/>
              <a:t>Graduate Students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F3A9FF-5875-41B9-94F0-4CE4D07C5DDE}"/>
              </a:ext>
            </a:extLst>
          </p:cNvPr>
          <p:cNvSpPr/>
          <p:nvPr/>
        </p:nvSpPr>
        <p:spPr>
          <a:xfrm>
            <a:off x="139960" y="4558953"/>
            <a:ext cx="6447453" cy="559837"/>
          </a:xfrm>
          <a:prstGeom prst="ellipse">
            <a:avLst/>
          </a:prstGeom>
          <a:solidFill>
            <a:srgbClr val="FFFF00">
              <a:alpha val="168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4CDACA-2948-E289-ECC0-247ED5CDFFC2}"/>
              </a:ext>
            </a:extLst>
          </p:cNvPr>
          <p:cNvSpPr/>
          <p:nvPr/>
        </p:nvSpPr>
        <p:spPr>
          <a:xfrm>
            <a:off x="-99526" y="1997544"/>
            <a:ext cx="2796073" cy="559837"/>
          </a:xfrm>
          <a:prstGeom prst="ellipse">
            <a:avLst/>
          </a:prstGeom>
          <a:solidFill>
            <a:srgbClr val="FFFF00">
              <a:alpha val="168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9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761-32E4-80C9-234C-67AB8D927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790" y="-85811"/>
            <a:ext cx="7772400" cy="1470025"/>
          </a:xfrm>
        </p:spPr>
        <p:txBody>
          <a:bodyPr/>
          <a:lstStyle/>
          <a:p>
            <a:r>
              <a:rPr lang="en-US" dirty="0"/>
              <a:t>Quantitative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6CDD8-FFEF-102B-5986-261D73587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2796" y="1115303"/>
            <a:ext cx="3561394" cy="2374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</a:rPr>
              <a:t>Quantitative evaluation metrics:</a:t>
            </a:r>
          </a:p>
          <a:p>
            <a:pPr algn="l">
              <a:spcBef>
                <a:spcPts val="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marL="285750" indent="-285750" algn="l">
              <a:spcBef>
                <a:spcPts val="0"/>
              </a:spcBef>
              <a:buFont typeface="Arial,Sans-Serif"/>
              <a:buChar char="•"/>
            </a:pPr>
            <a:r>
              <a:rPr lang="en-US" sz="1800" b="1" dirty="0">
                <a:solidFill>
                  <a:srgbClr val="000000"/>
                </a:solidFill>
              </a:rPr>
              <a:t>Downloads   </a:t>
            </a:r>
          </a:p>
          <a:p>
            <a:pPr marL="285750" indent="-285750" algn="l">
              <a:spcBef>
                <a:spcPts val="0"/>
              </a:spcBef>
              <a:buFont typeface="Arial,Sans-Serif"/>
              <a:buChar char="•"/>
            </a:pPr>
            <a:r>
              <a:rPr lang="en-US" sz="1800" b="1" dirty="0">
                <a:solidFill>
                  <a:srgbClr val="000000"/>
                </a:solidFill>
              </a:rPr>
              <a:t>Searches    </a:t>
            </a:r>
          </a:p>
          <a:p>
            <a:pPr marL="285750" indent="-285750" algn="l">
              <a:spcBef>
                <a:spcPts val="0"/>
              </a:spcBef>
              <a:buFont typeface="Arial,Sans-Serif"/>
              <a:buChar char="•"/>
            </a:pPr>
            <a:r>
              <a:rPr lang="en-US" sz="1800" b="1" dirty="0">
                <a:solidFill>
                  <a:srgbClr val="000000"/>
                </a:solidFill>
              </a:rPr>
              <a:t>Unique Site visits  </a:t>
            </a:r>
          </a:p>
          <a:p>
            <a:pPr marL="285750" indent="-285750" algn="l">
              <a:spcBef>
                <a:spcPts val="0"/>
              </a:spcBef>
              <a:buFont typeface="Arial,Sans-Serif"/>
              <a:buChar char="•"/>
            </a:pPr>
            <a:r>
              <a:rPr lang="en-US" sz="1800" b="1" dirty="0">
                <a:solidFill>
                  <a:srgbClr val="000000"/>
                </a:solidFill>
              </a:rPr>
              <a:t>Unique site visitors</a:t>
            </a:r>
          </a:p>
          <a:p>
            <a:pPr marL="285750" indent="-285750" algn="l">
              <a:spcBef>
                <a:spcPts val="0"/>
              </a:spcBef>
              <a:buFont typeface="Arial,Sans-Serif"/>
              <a:buChar char="•"/>
            </a:pPr>
            <a:r>
              <a:rPr lang="en-US" sz="1800" b="1" dirty="0">
                <a:solidFill>
                  <a:srgbClr val="000000"/>
                </a:solidFill>
              </a:rPr>
              <a:t>Cost/Use</a:t>
            </a:r>
            <a:endParaRPr lang="en-US" b="1" dirty="0"/>
          </a:p>
        </p:txBody>
      </p:sp>
      <p:pic>
        <p:nvPicPr>
          <p:cNvPr id="4" name="Picture 3" descr="A graph with a line going up&#10;&#10;Description automatically generated">
            <a:extLst>
              <a:ext uri="{FF2B5EF4-FFF2-40B4-BE49-F238E27FC236}">
                <a16:creationId xmlns:a16="http://schemas.microsoft.com/office/drawing/2014/main" id="{3C57BA51-45EE-10BE-14E7-860AEA0A9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5" y="1156909"/>
            <a:ext cx="3822147" cy="2291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7DF4B-859A-66EE-C576-1661CFC4A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1" y="3575278"/>
            <a:ext cx="4375723" cy="2385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F48E24-FF42-F851-15A4-6D05BC86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464" y="3542919"/>
            <a:ext cx="4734536" cy="237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51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D6D82-C1C0-78C0-F38A-90562000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756" y="2352986"/>
            <a:ext cx="4736756" cy="297905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/>
              <a:t>Overlap Analysis </a:t>
            </a:r>
            <a:r>
              <a:rPr lang="en-US" sz="3600" b="1" dirty="0"/>
              <a:t>Open Access</a:t>
            </a:r>
            <a:br>
              <a:rPr lang="en-US" sz="3600" dirty="0"/>
            </a:br>
            <a:r>
              <a:rPr lang="en-US" sz="2700" b="1" dirty="0"/>
              <a:t>Collection Analysis Report 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2200" dirty="0"/>
              <a:t>CloudSource+ (SirsiDynix)</a:t>
            </a:r>
            <a:br>
              <a:rPr lang="en-US" dirty="0"/>
            </a:br>
            <a:br>
              <a:rPr lang="en-US" dirty="0"/>
            </a:br>
            <a:endParaRPr lang="en-US" sz="1800" dirty="0"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BDB4D-E794-8FF9-2C6D-D3345F87D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557" y="-16522"/>
            <a:ext cx="4603443" cy="59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93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B9CA5B7D-A469-3FB8-CDE4-30EC0D7ED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/>
          <a:stretch/>
        </p:blipFill>
        <p:spPr>
          <a:xfrm>
            <a:off x="3211604" y="787981"/>
            <a:ext cx="5599647" cy="4621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3CA75-9017-3E55-C1E0-7B64007CCA59}"/>
              </a:ext>
            </a:extLst>
          </p:cNvPr>
          <p:cNvSpPr txBox="1"/>
          <p:nvPr/>
        </p:nvSpPr>
        <p:spPr>
          <a:xfrm>
            <a:off x="0" y="179462"/>
            <a:ext cx="2724539" cy="571748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2400" b="1" dirty="0">
                <a:latin typeface="Calibri" panose="020F0502020204030204"/>
              </a:rPr>
              <a:t>MSU Current Database Holdings </a:t>
            </a:r>
            <a:br>
              <a:rPr lang="en-US" sz="2400" b="1" dirty="0">
                <a:latin typeface="Calibri" panose="020F0502020204030204"/>
              </a:rPr>
            </a:br>
            <a:r>
              <a:rPr lang="en-US" sz="2400" b="1" dirty="0">
                <a:latin typeface="Calibri" panose="020F0502020204030204"/>
              </a:rPr>
              <a:t>vs.  </a:t>
            </a:r>
            <a:br>
              <a:rPr lang="en-US" sz="2400" b="1" dirty="0">
                <a:latin typeface="Calibri" panose="020F0502020204030204"/>
              </a:rPr>
            </a:br>
            <a:r>
              <a:rPr lang="en-US" sz="2400" b="1" dirty="0" err="1">
                <a:latin typeface="Calibri" panose="020F0502020204030204"/>
              </a:rPr>
              <a:t>Cloudsource</a:t>
            </a:r>
            <a:r>
              <a:rPr lang="en-US" sz="2400" b="1" dirty="0">
                <a:latin typeface="Calibri" panose="020F0502020204030204"/>
              </a:rPr>
              <a:t>+  </a:t>
            </a:r>
            <a:br>
              <a:rPr lang="en-US" sz="2400" b="1" dirty="0">
                <a:latin typeface="Calibri" panose="020F0502020204030204"/>
              </a:rPr>
            </a:br>
            <a:r>
              <a:rPr lang="en-US" sz="2400" b="1" dirty="0">
                <a:latin typeface="Calibri" panose="020F0502020204030204"/>
              </a:rPr>
              <a:t>Open Access</a:t>
            </a:r>
            <a:br>
              <a:rPr lang="en-US" sz="2400" b="1" dirty="0">
                <a:latin typeface="Calibri" panose="020F0502020204030204"/>
              </a:rPr>
            </a:br>
            <a:r>
              <a:rPr lang="en-US" sz="2400" b="1" dirty="0">
                <a:latin typeface="Calibri" panose="020F0502020204030204"/>
              </a:rPr>
              <a:t>Possibilities</a:t>
            </a:r>
            <a:br>
              <a:rPr lang="en-US" sz="2400" b="1" dirty="0">
                <a:latin typeface="Calibri" panose="020F0502020204030204"/>
              </a:rPr>
            </a:br>
            <a:br>
              <a:rPr lang="en-US" sz="2400" b="1" dirty="0">
                <a:latin typeface="Calibri" panose="020F0502020204030204"/>
              </a:rPr>
            </a:br>
            <a:br>
              <a:rPr lang="en-US" sz="1500" dirty="0">
                <a:latin typeface="Calibri" panose="020F0502020204030204"/>
              </a:rPr>
            </a:br>
            <a:r>
              <a:rPr lang="en-US" sz="1500" b="1" dirty="0">
                <a:latin typeface="Calibri" panose="020F0502020204030204"/>
              </a:rPr>
              <a:t>Select MSU Full Text Databases and  Journal Subscriptions</a:t>
            </a:r>
            <a:br>
              <a:rPr lang="en-US" sz="1500" dirty="0">
                <a:latin typeface="Calibri" panose="020F0502020204030204"/>
              </a:rPr>
            </a:br>
            <a:br>
              <a:rPr lang="en-US" sz="1500" dirty="0">
                <a:latin typeface="Calibri" panose="020F0502020204030204"/>
              </a:rPr>
            </a:br>
            <a:r>
              <a:rPr lang="en-US" sz="1500" dirty="0">
                <a:latin typeface="Calibri" panose="020F0502020204030204"/>
              </a:rPr>
              <a:t>Overlap Analysis Shows that our paid</a:t>
            </a:r>
            <a:br>
              <a:rPr lang="en-US" sz="1500" dirty="0">
                <a:latin typeface="Calibri" panose="020F0502020204030204"/>
              </a:rPr>
            </a:br>
            <a:r>
              <a:rPr lang="en-US" sz="1500" dirty="0">
                <a:latin typeface="Calibri" panose="020F0502020204030204"/>
              </a:rPr>
              <a:t>subscriptions ranged from </a:t>
            </a:r>
            <a:br>
              <a:rPr lang="en-US" sz="1500" dirty="0">
                <a:latin typeface="Calibri" panose="020F0502020204030204"/>
              </a:rPr>
            </a:br>
            <a:r>
              <a:rPr lang="en-US" sz="1500" b="1" dirty="0">
                <a:latin typeface="Calibri" panose="020F0502020204030204"/>
              </a:rPr>
              <a:t>19-79% overlap open access content</a:t>
            </a:r>
            <a:br>
              <a:rPr lang="en-US" sz="1500" b="1" dirty="0">
                <a:latin typeface="Calibri" panose="020F0502020204030204"/>
              </a:rPr>
            </a:br>
            <a:endParaRPr lang="en-US" sz="1500" dirty="0">
              <a:latin typeface="Calibri" panose="020F0502020204030204"/>
            </a:endParaRPr>
          </a:p>
          <a:p>
            <a:pPr>
              <a:lnSpc>
                <a:spcPct val="90000"/>
              </a:lnSpc>
              <a:spcAft>
                <a:spcPts val="450"/>
              </a:spcAft>
              <a:defRPr/>
            </a:pPr>
            <a:br>
              <a:rPr lang="en-US" sz="1500" dirty="0">
                <a:latin typeface="Calibri" panose="020F0502020204030204"/>
              </a:rPr>
            </a:br>
            <a:r>
              <a:rPr lang="en-US" sz="1500" b="1" dirty="0">
                <a:latin typeface="Calibri" panose="020F0502020204030204"/>
              </a:rPr>
              <a:t>Select MSU Abstracts, Indexes </a:t>
            </a:r>
            <a:br>
              <a:rPr lang="en-US" sz="1500" b="1" dirty="0">
                <a:latin typeface="Calibri" panose="020F0502020204030204"/>
              </a:rPr>
            </a:br>
            <a:r>
              <a:rPr lang="en-US" sz="1500" b="1" dirty="0">
                <a:latin typeface="Calibri" panose="020F0502020204030204"/>
              </a:rPr>
              <a:t>and Bibliographies</a:t>
            </a:r>
            <a:br>
              <a:rPr lang="en-US" sz="1500" dirty="0">
                <a:latin typeface="Calibri" panose="020F0502020204030204"/>
              </a:rPr>
            </a:br>
            <a:br>
              <a:rPr lang="en-US" sz="1500" dirty="0">
                <a:latin typeface="Calibri" panose="020F0502020204030204"/>
              </a:rPr>
            </a:br>
            <a:endParaRPr lang="en-US" sz="1050" dirty="0">
              <a:latin typeface="Calibri" panose="020F0502020204030204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76CA2-E722-CB97-3D22-D2FC7E188690}"/>
              </a:ext>
            </a:extLst>
          </p:cNvPr>
          <p:cNvSpPr txBox="1"/>
          <p:nvPr/>
        </p:nvSpPr>
        <p:spPr>
          <a:xfrm>
            <a:off x="3211604" y="156614"/>
            <a:ext cx="4991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D1725"/>
                </a:solidFill>
              </a:rPr>
              <a:t>MSU Libraries Overlap Analysis </a:t>
            </a:r>
          </a:p>
        </p:txBody>
      </p:sp>
    </p:spTree>
    <p:extLst>
      <p:ext uri="{BB962C8B-B14F-4D97-AF65-F5344CB8AC3E}">
        <p14:creationId xmlns:p14="http://schemas.microsoft.com/office/powerpoint/2010/main" val="1126520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02151D-85D8-112A-02CF-3BB70B9C4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03169"/>
              </p:ext>
            </p:extLst>
          </p:nvPr>
        </p:nvGraphicFramePr>
        <p:xfrm>
          <a:off x="445466" y="1163612"/>
          <a:ext cx="6955459" cy="453077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995031">
                  <a:extLst>
                    <a:ext uri="{9D8B030D-6E8A-4147-A177-3AD203B41FA5}">
                      <a16:colId xmlns:a16="http://schemas.microsoft.com/office/drawing/2014/main" val="2568244050"/>
                    </a:ext>
                  </a:extLst>
                </a:gridCol>
                <a:gridCol w="1960428">
                  <a:extLst>
                    <a:ext uri="{9D8B030D-6E8A-4147-A177-3AD203B41FA5}">
                      <a16:colId xmlns:a16="http://schemas.microsoft.com/office/drawing/2014/main" val="699917649"/>
                    </a:ext>
                  </a:extLst>
                </a:gridCol>
              </a:tblGrid>
              <a:tr h="492645">
                <a:tc>
                  <a:txBody>
                    <a:bodyPr/>
                    <a:lstStyle/>
                    <a:p>
                      <a:r>
                        <a:rPr lang="en-US" sz="1400" b="1" dirty="0"/>
                        <a:t>Database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CloudSource+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 Open Access Coverage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210241"/>
                  </a:ext>
                </a:extLst>
              </a:tr>
              <a:tr h="239349">
                <a:tc>
                  <a:txBody>
                    <a:bodyPr/>
                    <a:lstStyle/>
                    <a:p>
                      <a:r>
                        <a:rPr lang="en-US" sz="1200" dirty="0"/>
                        <a:t>Academic Search Complete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69%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951316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CAB Abstracts 1990-present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75%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21520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Communication &amp; Mass Media Complete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42%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382332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 err="1"/>
                        <a:t>EconLit</a:t>
                      </a:r>
                      <a:endParaRPr lang="en-US" sz="1200" dirty="0"/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52%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705816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 err="1"/>
                        <a:t>EconLit</a:t>
                      </a:r>
                      <a:r>
                        <a:rPr lang="en-US" sz="1200" dirty="0"/>
                        <a:t> with Full Text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51%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497289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GeoRef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51%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133716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Historical Abstracts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33%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379357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Historical Abstracts with Full Text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41%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64421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Library and Information Science Source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72%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461938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Linguistics &amp; Language Behavior Abstracts (ProQuest)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66%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007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err="1"/>
                        <a:t>MedLine</a:t>
                      </a:r>
                      <a:endParaRPr lang="en-US" sz="1200" dirty="0"/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54%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634367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MLA International Bibliography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560907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/>
                        <a:t>Music Index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29%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14803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Philosopher’s Index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53%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444885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Public Affairs Index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36%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909639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 err="1"/>
                        <a:t>SocIndex</a:t>
                      </a:r>
                      <a:r>
                        <a:rPr lang="en-US" sz="1200" dirty="0"/>
                        <a:t> with Full Text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43%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103115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 err="1"/>
                        <a:t>SportDiscus</a:t>
                      </a:r>
                      <a:r>
                        <a:rPr lang="en-US" sz="1200" dirty="0"/>
                        <a:t> with Full Text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53%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832540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r>
                        <a:rPr lang="en-US" sz="1200" dirty="0"/>
                        <a:t>Wildlife and Ecology Studies Worldwide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51%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141853"/>
                  </a:ext>
                </a:extLst>
              </a:tr>
              <a:tr h="227490">
                <a:tc>
                  <a:txBody>
                    <a:bodyPr/>
                    <a:lstStyle/>
                    <a:p>
                      <a:r>
                        <a:rPr lang="en-US" sz="1200" b="1" dirty="0"/>
                        <a:t>Average % of coverage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48.04%</a:t>
                      </a:r>
                    </a:p>
                  </a:txBody>
                  <a:tcPr marL="27196" marR="27196" marT="13598" marB="135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121808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B73ADD4D-6C1C-117E-5011-8428BE466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710" y="2279176"/>
            <a:ext cx="161430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E1D892-A2BE-8E71-3284-BC1082A49F01}"/>
              </a:ext>
            </a:extLst>
          </p:cNvPr>
          <p:cNvSpPr txBox="1"/>
          <p:nvPr/>
        </p:nvSpPr>
        <p:spPr>
          <a:xfrm>
            <a:off x="7526113" y="721056"/>
            <a:ext cx="1617887" cy="380873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>
              <a:defRPr/>
            </a:pPr>
            <a:r>
              <a:rPr lang="en-US" sz="1350" b="1" dirty="0">
                <a:latin typeface="Calibri"/>
                <a:ea typeface="+mn-lt"/>
                <a:cs typeface="+mn-lt"/>
              </a:rPr>
              <a:t>Select MSU  Databases </a:t>
            </a:r>
            <a:br>
              <a:rPr lang="en-US" sz="1350" b="1" dirty="0">
                <a:latin typeface="Calibri"/>
                <a:ea typeface="+mn-lt"/>
                <a:cs typeface="+mn-lt"/>
              </a:rPr>
            </a:br>
            <a:r>
              <a:rPr lang="en-US" sz="1350" b="1" dirty="0">
                <a:latin typeface="Calibri"/>
                <a:ea typeface="+mn-lt"/>
                <a:cs typeface="+mn-lt"/>
              </a:rPr>
              <a:t>Reviewed between</a:t>
            </a:r>
            <a:br>
              <a:rPr lang="en-US" sz="1350" b="1" dirty="0">
                <a:latin typeface="Calibri"/>
                <a:ea typeface="+mn-lt"/>
                <a:cs typeface="+mn-lt"/>
              </a:rPr>
            </a:br>
            <a:r>
              <a:rPr lang="en-US" sz="1350" b="1" dirty="0">
                <a:latin typeface="Calibri"/>
                <a:ea typeface="+mn-lt"/>
                <a:cs typeface="+mn-lt"/>
              </a:rPr>
              <a:t>February – May 2023</a:t>
            </a:r>
          </a:p>
          <a:p>
            <a:pPr>
              <a:defRPr/>
            </a:pPr>
            <a:endParaRPr lang="en-US" sz="1350" b="1" dirty="0"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n-US" sz="1350" dirty="0">
                <a:latin typeface="Calibri" panose="020F0502020204030204"/>
              </a:rPr>
              <a:t>Wide Range of Database Overlap for </a:t>
            </a:r>
            <a:r>
              <a:rPr lang="en-US" sz="1350" b="1" dirty="0">
                <a:latin typeface="Calibri" panose="020F0502020204030204"/>
              </a:rPr>
              <a:t>Full Text journal open access article </a:t>
            </a:r>
            <a:r>
              <a:rPr lang="en-US" sz="1350" dirty="0">
                <a:latin typeface="Calibri" panose="020F0502020204030204"/>
              </a:rPr>
              <a:t>Coverage </a:t>
            </a:r>
          </a:p>
          <a:p>
            <a:pPr>
              <a:defRPr/>
            </a:pPr>
            <a:r>
              <a:rPr lang="en-US" sz="1350" dirty="0">
                <a:latin typeface="Calibri" panose="020F0502020204030204"/>
              </a:rPr>
              <a:t>aggregated in </a:t>
            </a:r>
          </a:p>
          <a:p>
            <a:pPr>
              <a:defRPr/>
            </a:pPr>
            <a:r>
              <a:rPr lang="en-US" sz="1350" dirty="0">
                <a:latin typeface="Calibri" panose="020F0502020204030204"/>
              </a:rPr>
              <a:t>CloudSource+</a:t>
            </a:r>
            <a:br>
              <a:rPr lang="en-US" sz="1350" dirty="0">
                <a:latin typeface="Calibri" panose="020F0502020204030204"/>
              </a:rPr>
            </a:br>
            <a:br>
              <a:rPr lang="en-US" sz="1350" dirty="0">
                <a:latin typeface="Calibri" panose="020F0502020204030204"/>
              </a:rPr>
            </a:br>
            <a:r>
              <a:rPr lang="en-US" sz="1350" dirty="0">
                <a:latin typeface="Calibri"/>
                <a:cs typeface="Calibri"/>
              </a:rPr>
              <a:t>Mediated coverage available through Article Galaxy Scholar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1239E-EBDD-1DD8-123C-2075B0DB1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3604" y="219053"/>
            <a:ext cx="4898146" cy="848805"/>
          </a:xfrm>
        </p:spPr>
        <p:txBody>
          <a:bodyPr>
            <a:noAutofit/>
          </a:bodyPr>
          <a:lstStyle/>
          <a:p>
            <a:r>
              <a:rPr lang="en-US" sz="3300" b="1" dirty="0" err="1"/>
              <a:t>Cloudsource</a:t>
            </a:r>
            <a:r>
              <a:rPr lang="en-US" sz="3300" b="1" dirty="0"/>
              <a:t>+ </a:t>
            </a:r>
            <a:br>
              <a:rPr lang="en-US" sz="3300" b="1" dirty="0"/>
            </a:br>
            <a:r>
              <a:rPr lang="en-US" sz="2400" b="1" dirty="0"/>
              <a:t>Overlap Analysis and Metrics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FAF9C0-654A-81FC-78AE-C64E7B5893E3}"/>
              </a:ext>
            </a:extLst>
          </p:cNvPr>
          <p:cNvSpPr/>
          <p:nvPr/>
        </p:nvSpPr>
        <p:spPr>
          <a:xfrm>
            <a:off x="82195" y="5331311"/>
            <a:ext cx="7700963" cy="559837"/>
          </a:xfrm>
          <a:prstGeom prst="ellipse">
            <a:avLst/>
          </a:prstGeom>
          <a:solidFill>
            <a:srgbClr val="FFFF00">
              <a:alpha val="168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217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9963415-4C4B-6051-05AD-3D83954F2F72}"/>
              </a:ext>
            </a:extLst>
          </p:cNvPr>
          <p:cNvSpPr/>
          <p:nvPr/>
        </p:nvSpPr>
        <p:spPr>
          <a:xfrm>
            <a:off x="-108801" y="1927393"/>
            <a:ext cx="6767199" cy="3488984"/>
          </a:xfrm>
          <a:prstGeom prst="ellipse">
            <a:avLst/>
          </a:prstGeom>
          <a:solidFill>
            <a:srgbClr val="FFC000">
              <a:alpha val="4902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0F6AC5-1B95-61DD-F3C0-F8DA28690DD2}"/>
              </a:ext>
            </a:extLst>
          </p:cNvPr>
          <p:cNvSpPr/>
          <p:nvPr/>
        </p:nvSpPr>
        <p:spPr>
          <a:xfrm>
            <a:off x="3387013" y="1801763"/>
            <a:ext cx="5756988" cy="3740244"/>
          </a:xfrm>
          <a:prstGeom prst="ellipse">
            <a:avLst/>
          </a:prstGeom>
          <a:solidFill>
            <a:srgbClr val="92D050">
              <a:alpha val="4902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6AD805-45D1-E588-DD5A-3A8AB09049F2}"/>
              </a:ext>
            </a:extLst>
          </p:cNvPr>
          <p:cNvSpPr/>
          <p:nvPr/>
        </p:nvSpPr>
        <p:spPr>
          <a:xfrm rot="5400000">
            <a:off x="2244083" y="1462404"/>
            <a:ext cx="5482598" cy="3346032"/>
          </a:xfrm>
          <a:prstGeom prst="ellipse">
            <a:avLst/>
          </a:prstGeom>
          <a:solidFill>
            <a:schemeClr val="accent1">
              <a:lumMod val="60000"/>
              <a:lumOff val="40000"/>
              <a:alpha val="4902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782C5-147E-82CF-E8C3-994AD7368042}"/>
              </a:ext>
            </a:extLst>
          </p:cNvPr>
          <p:cNvSpPr txBox="1"/>
          <p:nvPr/>
        </p:nvSpPr>
        <p:spPr>
          <a:xfrm>
            <a:off x="559837" y="3237722"/>
            <a:ext cx="2334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Quantitative</a:t>
            </a:r>
            <a:br>
              <a:rPr lang="en-US" dirty="0"/>
            </a:br>
            <a:r>
              <a:rPr lang="en-US" dirty="0"/>
              <a:t>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9C8089-B0BB-0A24-7B3C-F30E7CF76F44}"/>
              </a:ext>
            </a:extLst>
          </p:cNvPr>
          <p:cNvSpPr txBox="1"/>
          <p:nvPr/>
        </p:nvSpPr>
        <p:spPr>
          <a:xfrm>
            <a:off x="7399176" y="3348719"/>
            <a:ext cx="183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Qualitative</a:t>
            </a:r>
            <a:br>
              <a:rPr lang="en-US" dirty="0"/>
            </a:br>
            <a:r>
              <a:rPr lang="en-US" dirty="0"/>
              <a:t>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BC3E8-35B1-1BE4-62CC-AEFF0DDD38AB}"/>
              </a:ext>
            </a:extLst>
          </p:cNvPr>
          <p:cNvSpPr txBox="1"/>
          <p:nvPr/>
        </p:nvSpPr>
        <p:spPr>
          <a:xfrm>
            <a:off x="4376059" y="91374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</a:t>
            </a:r>
            <a:br>
              <a:rPr lang="en-US" dirty="0"/>
            </a:br>
            <a:r>
              <a:rPr lang="en-US" dirty="0"/>
              <a:t>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0ED14-C903-06B1-3C7A-E82FAFEC283C}"/>
              </a:ext>
            </a:extLst>
          </p:cNvPr>
          <p:cNvSpPr txBox="1"/>
          <p:nvPr/>
        </p:nvSpPr>
        <p:spPr>
          <a:xfrm>
            <a:off x="4125991" y="3025553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Intersectional</a:t>
            </a:r>
            <a:br>
              <a:rPr lang="en-US" dirty="0"/>
            </a:br>
            <a:r>
              <a:rPr lang="en-US" dirty="0"/>
              <a:t>Space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83A3E-FD14-A0D4-591A-4A889FEFFD61}"/>
              </a:ext>
            </a:extLst>
          </p:cNvPr>
          <p:cNvSpPr txBox="1"/>
          <p:nvPr/>
        </p:nvSpPr>
        <p:spPr>
          <a:xfrm>
            <a:off x="149443" y="248108"/>
            <a:ext cx="371653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Final Synthetic Analysis</a:t>
            </a:r>
            <a:br>
              <a:rPr lang="en-US" sz="2400" dirty="0"/>
            </a:br>
            <a:r>
              <a:rPr lang="en-US" sz="2000" dirty="0"/>
              <a:t>Conversations and Discussions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6767A-2EF7-D1B5-2C30-A42427054460}"/>
              </a:ext>
            </a:extLst>
          </p:cNvPr>
          <p:cNvSpPr txBox="1"/>
          <p:nvPr/>
        </p:nvSpPr>
        <p:spPr>
          <a:xfrm>
            <a:off x="6512482" y="334950"/>
            <a:ext cx="24994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Decision Making</a:t>
            </a:r>
            <a:br>
              <a:rPr lang="en-US" sz="2400" dirty="0"/>
            </a:br>
            <a:r>
              <a:rPr lang="en-US" b="1" dirty="0"/>
              <a:t>Data Informed</a:t>
            </a:r>
            <a:br>
              <a:rPr lang="en-US" b="1" dirty="0"/>
            </a:br>
            <a:r>
              <a:rPr lang="en-US" b="1" strike="sngStrike" dirty="0"/>
              <a:t>Data Driven</a:t>
            </a:r>
          </a:p>
        </p:txBody>
      </p:sp>
    </p:spTree>
    <p:extLst>
      <p:ext uri="{BB962C8B-B14F-4D97-AF65-F5344CB8AC3E}">
        <p14:creationId xmlns:p14="http://schemas.microsoft.com/office/powerpoint/2010/main" val="245809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4DADE7-925F-B4CF-45CC-73B2BF1C9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265" y="1511559"/>
            <a:ext cx="4690111" cy="3599310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algn="l"/>
            <a:br>
              <a:rPr lang="en-US" sz="1400" b="1" dirty="0">
                <a:ea typeface="+mn-lt"/>
                <a:cs typeface="+mn-lt"/>
              </a:rPr>
            </a:br>
            <a:r>
              <a:rPr lang="en-US" sz="1400" b="1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  <a:t>MSU libraries are strategizing utilizing Open Access  high quality academic e-resources and technology: </a:t>
            </a:r>
            <a:b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b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3400" b="1" dirty="0">
                <a:solidFill>
                  <a:schemeClr val="tx1"/>
                </a:solidFill>
                <a:ea typeface="+mn-lt"/>
                <a:cs typeface="+mn-lt"/>
              </a:rPr>
              <a:t>CloudSource</a:t>
            </a:r>
            <a:r>
              <a:rPr lang="en-US" sz="3400" b="1">
                <a:solidFill>
                  <a:schemeClr val="tx1"/>
                </a:solidFill>
                <a:ea typeface="+mn-lt"/>
                <a:cs typeface="+mn-lt"/>
              </a:rPr>
              <a:t>+ with </a:t>
            </a:r>
            <a:r>
              <a:rPr lang="en-US" sz="3400" b="1" dirty="0">
                <a:solidFill>
                  <a:schemeClr val="tx1"/>
                </a:solidFill>
                <a:ea typeface="+mn-lt"/>
                <a:cs typeface="+mn-lt"/>
              </a:rPr>
              <a:t>Article Galaxy Scholar </a:t>
            </a:r>
            <a:br>
              <a:rPr lang="en-US" sz="3400" b="1" dirty="0">
                <a:solidFill>
                  <a:schemeClr val="tx1"/>
                </a:solidFill>
                <a:ea typeface="+mn-lt"/>
                <a:cs typeface="+mn-lt"/>
              </a:rPr>
            </a:br>
            <a:br>
              <a:rPr lang="en-US" sz="3400" b="1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  <a:t>to leverage current holdings towards:</a:t>
            </a:r>
            <a:b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  <a:t>  </a:t>
            </a:r>
            <a:b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3400" b="1" dirty="0">
                <a:solidFill>
                  <a:schemeClr val="tx1"/>
                </a:solidFill>
                <a:ea typeface="+mn-lt"/>
                <a:cs typeface="+mn-lt"/>
              </a:rPr>
              <a:t>Large Budget Savings,  </a:t>
            </a:r>
            <a:br>
              <a:rPr lang="en-US" sz="3400" b="1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3400" b="1" dirty="0">
                <a:solidFill>
                  <a:schemeClr val="tx1"/>
                </a:solidFill>
                <a:ea typeface="+mn-lt"/>
                <a:cs typeface="+mn-lt"/>
              </a:rPr>
              <a:t>New Open Access Possibilities &amp; </a:t>
            </a:r>
            <a:br>
              <a:rPr lang="en-US" sz="3400" b="1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3400" b="1" dirty="0">
                <a:solidFill>
                  <a:schemeClr val="tx1"/>
                </a:solidFill>
                <a:ea typeface="+mn-lt"/>
                <a:cs typeface="+mn-lt"/>
              </a:rPr>
              <a:t>New Methodologies </a:t>
            </a:r>
            <a:b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</a:br>
            <a:b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  <a:t>for analyzing and purchasing </a:t>
            </a:r>
            <a:b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3400" dirty="0">
                <a:solidFill>
                  <a:schemeClr val="tx1"/>
                </a:solidFill>
                <a:ea typeface="+mn-lt"/>
                <a:cs typeface="+mn-lt"/>
              </a:rPr>
              <a:t>Digital e-resources</a:t>
            </a:r>
            <a:endParaRPr lang="en-US" sz="34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 descr="A blurry image of a library&#10;&#10;Description automatically generated">
            <a:extLst>
              <a:ext uri="{FF2B5EF4-FFF2-40B4-BE49-F238E27FC236}">
                <a16:creationId xmlns:a16="http://schemas.microsoft.com/office/drawing/2014/main" id="{A820AF92-7AB2-A7CE-B718-63C397B6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040" y="1619356"/>
            <a:ext cx="4322344" cy="4326141"/>
          </a:xfrm>
          <a:prstGeom prst="rect">
            <a:avLst/>
          </a:prstGeom>
        </p:spPr>
      </p:pic>
      <p:pic>
        <p:nvPicPr>
          <p:cNvPr id="5" name="Picture 4" descr="A graph with arrows pointing up&#10;&#10;Description automatically generated">
            <a:extLst>
              <a:ext uri="{FF2B5EF4-FFF2-40B4-BE49-F238E27FC236}">
                <a16:creationId xmlns:a16="http://schemas.microsoft.com/office/drawing/2014/main" id="{EAF844A7-3AF7-4FBA-26CE-49F95F95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96" y="3218230"/>
            <a:ext cx="2428361" cy="2686748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1F378A99-9BA0-EB2B-A9F2-0E8853A4E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313" y="5083768"/>
            <a:ext cx="2080727" cy="801483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249C6FE4-2D66-09B2-E71D-8ACC4527B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40" y="5110869"/>
            <a:ext cx="2389753" cy="774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B95890-351F-DC7A-4CD6-F39C75777B93}"/>
              </a:ext>
            </a:extLst>
          </p:cNvPr>
          <p:cNvSpPr txBox="1"/>
          <p:nvPr/>
        </p:nvSpPr>
        <p:spPr>
          <a:xfrm>
            <a:off x="233265" y="289249"/>
            <a:ext cx="864947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5D1725"/>
                </a:solidFill>
              </a:rPr>
              <a:t>MSU Collections Budget Strategy</a:t>
            </a:r>
            <a:br>
              <a:rPr lang="en-US" sz="2800" dirty="0">
                <a:solidFill>
                  <a:srgbClr val="5D1725"/>
                </a:solidFill>
              </a:rPr>
            </a:br>
            <a:r>
              <a:rPr lang="en-US" sz="2800" dirty="0">
                <a:solidFill>
                  <a:srgbClr val="5D1725"/>
                </a:solidFill>
              </a:rPr>
              <a:t>New Technology + Synthetic Analysis</a:t>
            </a:r>
          </a:p>
        </p:txBody>
      </p:sp>
    </p:spTree>
    <p:extLst>
      <p:ext uri="{BB962C8B-B14F-4D97-AF65-F5344CB8AC3E}">
        <p14:creationId xmlns:p14="http://schemas.microsoft.com/office/powerpoint/2010/main" val="3159051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62F0CC-0CA8-A853-B5D6-AE8654E23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279793"/>
              </p:ext>
            </p:extLst>
          </p:nvPr>
        </p:nvGraphicFramePr>
        <p:xfrm>
          <a:off x="923730" y="697204"/>
          <a:ext cx="7296540" cy="512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066">
                  <a:extLst>
                    <a:ext uri="{9D8B030D-6E8A-4147-A177-3AD203B41FA5}">
                      <a16:colId xmlns:a16="http://schemas.microsoft.com/office/drawing/2014/main" val="3070379723"/>
                    </a:ext>
                  </a:extLst>
                </a:gridCol>
                <a:gridCol w="1586204">
                  <a:extLst>
                    <a:ext uri="{9D8B030D-6E8A-4147-A177-3AD203B41FA5}">
                      <a16:colId xmlns:a16="http://schemas.microsoft.com/office/drawing/2014/main" val="1992441016"/>
                    </a:ext>
                  </a:extLst>
                </a:gridCol>
                <a:gridCol w="1824135">
                  <a:extLst>
                    <a:ext uri="{9D8B030D-6E8A-4147-A177-3AD203B41FA5}">
                      <a16:colId xmlns:a16="http://schemas.microsoft.com/office/drawing/2014/main" val="2493361531"/>
                    </a:ext>
                  </a:extLst>
                </a:gridCol>
                <a:gridCol w="1824135">
                  <a:extLst>
                    <a:ext uri="{9D8B030D-6E8A-4147-A177-3AD203B41FA5}">
                      <a16:colId xmlns:a16="http://schemas.microsoft.com/office/drawing/2014/main" val="1177349290"/>
                    </a:ext>
                  </a:extLst>
                </a:gridCol>
              </a:tblGrid>
              <a:tr h="842736">
                <a:tc>
                  <a:txBody>
                    <a:bodyPr/>
                    <a:lstStyle/>
                    <a:p>
                      <a:r>
                        <a:rPr lang="en-US" dirty="0"/>
                        <a:t>Analytic</a:t>
                      </a:r>
                      <a:br>
                        <a:rPr lang="en-US" dirty="0"/>
                      </a:br>
                      <a:r>
                        <a:rPr lang="en-US" dirty="0"/>
                        <a:t>Measures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E-Resources</a:t>
                      </a:r>
                      <a:br>
                        <a:rPr lang="en-US" dirty="0"/>
                      </a:br>
                      <a:r>
                        <a:rPr lang="en-US" dirty="0"/>
                        <a:t>Database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E-Resources</a:t>
                      </a:r>
                      <a:br>
                        <a:rPr lang="en-US" dirty="0"/>
                      </a:br>
                      <a:r>
                        <a:rPr lang="en-US" dirty="0"/>
                        <a:t>Database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E-Resources</a:t>
                      </a:r>
                      <a:br>
                        <a:rPr lang="en-US" dirty="0"/>
                      </a:br>
                      <a:r>
                        <a:rPr lang="en-US" dirty="0"/>
                        <a:t>Database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343142"/>
                  </a:ext>
                </a:extLst>
              </a:tr>
              <a:tr h="842736">
                <a:tc>
                  <a:txBody>
                    <a:bodyPr/>
                    <a:lstStyle/>
                    <a:p>
                      <a:r>
                        <a:rPr lang="en-US" dirty="0"/>
                        <a:t>Qualitative</a:t>
                      </a:r>
                      <a:br>
                        <a:rPr lang="en-US" dirty="0"/>
                      </a:br>
                      <a:r>
                        <a:rPr lang="en-US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 (Not Needed)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 (Needed)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(Split/Mixed)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587491"/>
                  </a:ext>
                </a:extLst>
              </a:tr>
              <a:tr h="842736">
                <a:tc>
                  <a:txBody>
                    <a:bodyPr/>
                    <a:lstStyle/>
                    <a:p>
                      <a:r>
                        <a:rPr lang="en-US" dirty="0"/>
                        <a:t>Quantitative</a:t>
                      </a:r>
                      <a:br>
                        <a:rPr lang="en-US" dirty="0"/>
                      </a:br>
                      <a:r>
                        <a:rPr lang="en-US" dirty="0"/>
                        <a:t>Analysis (Usage)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 (Low 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 (High Usage)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(Split/Mixed)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464276"/>
                  </a:ext>
                </a:extLst>
              </a:tr>
              <a:tr h="842736">
                <a:tc>
                  <a:txBody>
                    <a:bodyPr/>
                    <a:lstStyle/>
                    <a:p>
                      <a:r>
                        <a:rPr lang="en-US" dirty="0"/>
                        <a:t>Open Access Overlap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 (Overlap &gt;60%)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 (Overlap &lt;40%)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Mixed</a:t>
                      </a:r>
                      <a:br>
                        <a:rPr lang="en-US" dirty="0"/>
                      </a:br>
                      <a:r>
                        <a:rPr lang="en-US" dirty="0"/>
                        <a:t>(40-60%)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802988"/>
                  </a:ext>
                </a:extLst>
              </a:tr>
              <a:tr h="842736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037589"/>
                  </a:ext>
                </a:extLst>
              </a:tr>
              <a:tr h="842736">
                <a:tc>
                  <a:txBody>
                    <a:bodyPr/>
                    <a:lstStyle/>
                    <a:p>
                      <a:r>
                        <a:rPr lang="en-US" dirty="0"/>
                        <a:t>Recommendation Decision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Further Discussions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398623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E2FC37FD-48E0-275E-73B9-5C2C5D4381B7}"/>
              </a:ext>
            </a:extLst>
          </p:cNvPr>
          <p:cNvSpPr/>
          <p:nvPr/>
        </p:nvSpPr>
        <p:spPr>
          <a:xfrm>
            <a:off x="2957803" y="4786605"/>
            <a:ext cx="5374433" cy="1003538"/>
          </a:xfrm>
          <a:prstGeom prst="ellipse">
            <a:avLst/>
          </a:prstGeom>
          <a:solidFill>
            <a:srgbClr val="FFFF00">
              <a:alpha val="168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14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9B78-1ADC-E8C4-484E-0937270CE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53298"/>
            <a:ext cx="9074042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MSU E-Resources Budget Strategy Project </a:t>
            </a:r>
            <a:br>
              <a:rPr lang="en-US" sz="4000" b="1" dirty="0"/>
            </a:br>
            <a:r>
              <a:rPr lang="en-US" sz="4000" b="1" dirty="0"/>
              <a:t> </a:t>
            </a:r>
            <a:r>
              <a:rPr lang="en-US" sz="3100" b="1" dirty="0"/>
              <a:t>Preliminary Findings</a:t>
            </a:r>
            <a:br>
              <a:rPr lang="en-US" sz="3200" dirty="0"/>
            </a:br>
            <a:endParaRPr lang="en-US" sz="3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088EE-D76F-9FE8-EEAA-F9FC6B83994D}"/>
              </a:ext>
            </a:extLst>
          </p:cNvPr>
          <p:cNvSpPr txBox="1"/>
          <p:nvPr/>
        </p:nvSpPr>
        <p:spPr>
          <a:xfrm>
            <a:off x="364210" y="1464907"/>
            <a:ext cx="584997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sz="3600" dirty="0">
                <a:solidFill>
                  <a:srgbClr val="5D1725"/>
                </a:solidFill>
              </a:rPr>
            </a:br>
            <a:r>
              <a:rPr lang="en-US" sz="3600" dirty="0">
                <a:solidFill>
                  <a:srgbClr val="5D1725"/>
                </a:solidFill>
              </a:rPr>
              <a:t>Better </a:t>
            </a:r>
            <a:br>
              <a:rPr lang="en-US" sz="2800" dirty="0">
                <a:solidFill>
                  <a:srgbClr val="5D1725"/>
                </a:solidFill>
              </a:rPr>
            </a:br>
            <a:r>
              <a:rPr lang="en-US" dirty="0">
                <a:solidFill>
                  <a:srgbClr val="5D1725"/>
                </a:solidFill>
              </a:rPr>
              <a:t>E-Resources Budget Decisions &amp;</a:t>
            </a:r>
            <a:br>
              <a:rPr lang="en-US" dirty="0">
                <a:solidFill>
                  <a:srgbClr val="5D1725"/>
                </a:solidFill>
              </a:rPr>
            </a:br>
            <a:r>
              <a:rPr lang="en-US" dirty="0">
                <a:solidFill>
                  <a:srgbClr val="5D1725"/>
                </a:solidFill>
              </a:rPr>
              <a:t>E-Resources Digital Resource Allocation</a:t>
            </a:r>
            <a:br>
              <a:rPr lang="en-US" dirty="0">
                <a:solidFill>
                  <a:srgbClr val="5D1725"/>
                </a:solidFill>
              </a:rPr>
            </a:br>
            <a:br>
              <a:rPr lang="en-US" dirty="0">
                <a:solidFill>
                  <a:srgbClr val="5D1725"/>
                </a:solidFill>
              </a:rPr>
            </a:br>
            <a:r>
              <a:rPr lang="en-US" b="1" dirty="0">
                <a:solidFill>
                  <a:srgbClr val="5D1725"/>
                </a:solidFill>
              </a:rPr>
              <a:t>Can Be Achieved through</a:t>
            </a:r>
            <a:r>
              <a:rPr lang="en-US" dirty="0">
                <a:solidFill>
                  <a:srgbClr val="5D1725"/>
                </a:solidFill>
              </a:rPr>
              <a:t>: </a:t>
            </a:r>
            <a:br>
              <a:rPr lang="en-US" b="1" dirty="0">
                <a:solidFill>
                  <a:srgbClr val="5D1725"/>
                </a:solidFill>
              </a:rPr>
            </a:br>
            <a:endParaRPr lang="en-US" b="1" dirty="0">
              <a:solidFill>
                <a:srgbClr val="5D172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6D235-8027-4F70-F631-803F17BC3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195" y="3157547"/>
            <a:ext cx="5646805" cy="1073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DBF60A-03A3-A4F5-8983-1A8AF21FBDC2}"/>
              </a:ext>
            </a:extLst>
          </p:cNvPr>
          <p:cNvSpPr txBox="1"/>
          <p:nvPr/>
        </p:nvSpPr>
        <p:spPr>
          <a:xfrm>
            <a:off x="461199" y="4095605"/>
            <a:ext cx="5035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D1725"/>
                </a:solidFill>
              </a:rPr>
              <a:t>Synthetic Methodologies Cost/Benefit Analysis</a:t>
            </a:r>
            <a:br>
              <a:rPr lang="en-US" sz="2400" dirty="0">
                <a:solidFill>
                  <a:srgbClr val="5D1725"/>
                </a:solidFill>
              </a:rPr>
            </a:br>
            <a:r>
              <a:rPr lang="en-US" sz="2400" dirty="0">
                <a:solidFill>
                  <a:srgbClr val="5D1725"/>
                </a:solidFill>
              </a:rPr>
              <a:t>Data-Informed Decision-Making</a:t>
            </a:r>
            <a:br>
              <a:rPr lang="en-US" sz="2400" dirty="0">
                <a:solidFill>
                  <a:srgbClr val="5D1725"/>
                </a:solidFill>
              </a:rPr>
            </a:br>
            <a:r>
              <a:rPr lang="en-US" sz="2400" dirty="0">
                <a:solidFill>
                  <a:srgbClr val="5D1725"/>
                </a:solidFill>
              </a:rPr>
              <a:t>Affordances of New Technology</a:t>
            </a:r>
          </a:p>
        </p:txBody>
      </p:sp>
    </p:spTree>
    <p:extLst>
      <p:ext uri="{BB962C8B-B14F-4D97-AF65-F5344CB8AC3E}">
        <p14:creationId xmlns:p14="http://schemas.microsoft.com/office/powerpoint/2010/main" val="15134671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CEF6-72D1-FBEF-60B6-D211CDA9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58" y="274639"/>
            <a:ext cx="8287342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 Summary Conclusions</a:t>
            </a:r>
            <a:br>
              <a:rPr lang="en-US" sz="3700" dirty="0"/>
            </a:br>
            <a:r>
              <a:rPr lang="en-US" sz="2000" dirty="0"/>
              <a:t>E-Resources Budget 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DD9BD-6666-7F9A-4746-AE9239528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458" y="1205754"/>
            <a:ext cx="4097003" cy="42874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br>
              <a:rPr lang="en-US" sz="1800" dirty="0"/>
            </a:br>
            <a:endParaRPr lang="en-US" sz="1800" dirty="0"/>
          </a:p>
          <a:p>
            <a:pPr marL="457200" indent="-457200">
              <a:lnSpc>
                <a:spcPct val="90000"/>
              </a:lnSpc>
            </a:pPr>
            <a:r>
              <a:rPr lang="en-US" sz="1800" dirty="0"/>
              <a:t>Significant Cost savings for library budgets can be achieved through new possibilities of leveraging open access and document delivery while maintaining access to scholarly journals and resources</a:t>
            </a:r>
            <a:br>
              <a:rPr lang="en-US" sz="1800" dirty="0"/>
            </a:br>
            <a:endParaRPr lang="en-US" sz="1800" dirty="0"/>
          </a:p>
          <a:p>
            <a:pPr marL="457200" indent="-457200">
              <a:lnSpc>
                <a:spcPct val="90000"/>
              </a:lnSpc>
              <a:buChar char="•"/>
            </a:pPr>
            <a:r>
              <a:rPr lang="en-US" sz="1800" dirty="0"/>
              <a:t>Savings from CloudSource+  Open Access Resources can fund more intentionally </a:t>
            </a:r>
            <a:br>
              <a:rPr lang="en-US" sz="1800" dirty="0"/>
            </a:br>
            <a:r>
              <a:rPr lang="en-US" sz="1800" dirty="0"/>
              <a:t>aligned  possibilities through Article Galaxy Scholar</a:t>
            </a:r>
            <a:br>
              <a:rPr lang="en-US" sz="1800" dirty="0"/>
            </a:br>
            <a:endParaRPr lang="en-US" sz="1800" dirty="0"/>
          </a:p>
          <a:p>
            <a:pPr marL="457200" indent="-457200">
              <a:lnSpc>
                <a:spcPct val="90000"/>
              </a:lnSpc>
              <a:buChar char="•"/>
            </a:pPr>
            <a:r>
              <a:rPr lang="en-US" sz="1800" dirty="0"/>
              <a:t>Project Continuing 2023-2025 Fiscal Years</a:t>
            </a:r>
          </a:p>
          <a:p>
            <a:pPr marL="457200" indent="-457200">
              <a:lnSpc>
                <a:spcPct val="90000"/>
              </a:lnSpc>
              <a:buChar char="•"/>
            </a:pPr>
            <a:endParaRPr lang="en-US" sz="1800" dirty="0"/>
          </a:p>
          <a:p>
            <a:pPr marL="457200" indent="-457200">
              <a:lnSpc>
                <a:spcPct val="90000"/>
              </a:lnSpc>
              <a:buChar char="•"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8804A-AD3C-67BE-E251-0E8BF7F31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8" r="20521" b="-1"/>
          <a:stretch/>
        </p:blipFill>
        <p:spPr>
          <a:xfrm>
            <a:off x="4732039" y="1600201"/>
            <a:ext cx="3954763" cy="4083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767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DBC26-87E8-AB27-5DF3-41E81A788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62651"/>
            <a:ext cx="7772400" cy="147002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0BF9D-A816-0EC0-14F9-A72310951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45" y="1882796"/>
            <a:ext cx="8891888" cy="3995489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2400" b="1" dirty="0">
                <a:solidFill>
                  <a:schemeClr val="tx1"/>
                </a:solidFill>
              </a:rPr>
            </a:b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Questions?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l"/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Contact: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Ray Uzwyshyn, Ph.D. MBA MLIS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Associate Dean, Collections Management and Strategy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Mississippi State University Libraries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hlinkClick r:id="rId2"/>
              </a:rPr>
              <a:t>ruzwyshyn@library.msstate.edu</a:t>
            </a:r>
            <a:r>
              <a:rPr lang="en-US" sz="1600"/>
              <a:t>, 512-521-6893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77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E684-2BC5-381F-55D6-933524A767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1F6A0-D606-C5C8-00C4-A994EB3F4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92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89D079-5E00-E70A-D67C-7DA7AFDF3AE1}"/>
              </a:ext>
            </a:extLst>
          </p:cNvPr>
          <p:cNvSpPr txBox="1"/>
          <p:nvPr/>
        </p:nvSpPr>
        <p:spPr>
          <a:xfrm>
            <a:off x="4766618" y="1978018"/>
            <a:ext cx="452192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br>
              <a:rPr lang="en-US" sz="1400" dirty="0"/>
            </a:br>
            <a:r>
              <a:rPr lang="en-US" sz="1400" b="1" dirty="0"/>
              <a:t>Quantitative, Qualitative Data collection </a:t>
            </a:r>
            <a:br>
              <a:rPr lang="en-US" sz="1400" b="1" dirty="0"/>
            </a:br>
            <a:r>
              <a:rPr lang="en-US" sz="1400" b="1"/>
              <a:t>and overlap analysis</a:t>
            </a:r>
            <a:r>
              <a:rPr lang="en-US" sz="1400"/>
              <a:t>  as metrics to aid in better data-informed Budgetary </a:t>
            </a:r>
            <a:r>
              <a:rPr lang="en-US" sz="1400" dirty="0"/>
              <a:t>decision making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3601755E-915F-387E-5498-8A2E530D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126" y="3384444"/>
            <a:ext cx="2228935" cy="868729"/>
          </a:xfrm>
          <a:prstGeom prst="rect">
            <a:avLst/>
          </a:prstGeom>
        </p:spPr>
      </p:pic>
      <p:pic>
        <p:nvPicPr>
          <p:cNvPr id="15" name="Picture 14" descr="A logo with text on it&#10;&#10;Description automatically generated">
            <a:extLst>
              <a:ext uri="{FF2B5EF4-FFF2-40B4-BE49-F238E27FC236}">
                <a16:creationId xmlns:a16="http://schemas.microsoft.com/office/drawing/2014/main" id="{B3F6B723-F3E3-8393-1195-A43043389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134" y="3384445"/>
            <a:ext cx="2315649" cy="868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4BAB3-163E-6AE3-78AA-51E9B34068A8}"/>
              </a:ext>
            </a:extLst>
          </p:cNvPr>
          <p:cNvSpPr txBox="1"/>
          <p:nvPr/>
        </p:nvSpPr>
        <p:spPr>
          <a:xfrm>
            <a:off x="4054559" y="162136"/>
            <a:ext cx="500221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2800" dirty="0">
                <a:solidFill>
                  <a:srgbClr val="5D1725"/>
                </a:solidFill>
              </a:rPr>
            </a:br>
            <a:r>
              <a:rPr lang="en-US" sz="2800" dirty="0">
                <a:solidFill>
                  <a:srgbClr val="5D1725"/>
                </a:solidFill>
              </a:rPr>
              <a:t>MSU Open Access </a:t>
            </a:r>
            <a:br>
              <a:rPr lang="en-US" sz="2800" dirty="0">
                <a:solidFill>
                  <a:srgbClr val="5D1725"/>
                </a:solidFill>
              </a:rPr>
            </a:br>
            <a:r>
              <a:rPr lang="en-US" sz="2800" dirty="0">
                <a:solidFill>
                  <a:srgbClr val="5D1725"/>
                </a:solidFill>
              </a:rPr>
              <a:t>Research Collections Budgetary Strategy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766FB-5DBA-8B86-0C02-D960CCD60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60" y="934581"/>
            <a:ext cx="2908681" cy="33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53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3842C7-B54D-3BCE-9E3C-EF06EA57A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2" t="1" r="5737" b="10803"/>
          <a:stretch/>
        </p:blipFill>
        <p:spPr>
          <a:xfrm>
            <a:off x="3213331" y="0"/>
            <a:ext cx="5930669" cy="3891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5153A-DAF4-799D-EFF5-20583F726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9" t="11516" r="5778" b="20472"/>
          <a:stretch/>
        </p:blipFill>
        <p:spPr>
          <a:xfrm>
            <a:off x="4111296" y="4018352"/>
            <a:ext cx="5014335" cy="1940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75D0D-FCF0-C405-3AD7-A15E83D479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76" t="8676" r="2715" b="29294"/>
          <a:stretch/>
        </p:blipFill>
        <p:spPr>
          <a:xfrm>
            <a:off x="18369" y="4018352"/>
            <a:ext cx="4055175" cy="1918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5F2E6-4712-ADC6-8316-34BAB507B286}"/>
              </a:ext>
            </a:extLst>
          </p:cNvPr>
          <p:cNvSpPr txBox="1"/>
          <p:nvPr/>
        </p:nvSpPr>
        <p:spPr>
          <a:xfrm>
            <a:off x="102637" y="1031688"/>
            <a:ext cx="3321698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531827"/>
                </a:solidFill>
              </a:rPr>
              <a:t>MSU E-Resources</a:t>
            </a:r>
            <a:br>
              <a:rPr lang="en-US" sz="2800" b="1" dirty="0"/>
            </a:br>
            <a:r>
              <a:rPr lang="en-US" sz="2800" b="1" dirty="0">
                <a:solidFill>
                  <a:srgbClr val="531827"/>
                </a:solidFill>
              </a:rPr>
              <a:t>Materials Budget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b="1" dirty="0">
                <a:solidFill>
                  <a:srgbClr val="531827"/>
                </a:solidFill>
              </a:rPr>
              <a:t>Methodologies </a:t>
            </a:r>
            <a:br>
              <a:rPr lang="en-US" b="1" dirty="0">
                <a:solidFill>
                  <a:srgbClr val="531827"/>
                </a:solidFill>
              </a:rPr>
            </a:br>
            <a:r>
              <a:rPr lang="en-US" b="1" dirty="0">
                <a:solidFill>
                  <a:srgbClr val="531827"/>
                </a:solidFill>
              </a:rPr>
              <a:t>Strategies </a:t>
            </a:r>
          </a:p>
          <a:p>
            <a:r>
              <a:rPr lang="en-US" b="1" dirty="0">
                <a:solidFill>
                  <a:srgbClr val="531827"/>
                </a:solidFill>
              </a:rPr>
              <a:t>And Goals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69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9B78-1ADC-E8C4-484E-0937270CE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53298"/>
            <a:ext cx="9074042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MSU E-Resources Budget Strategy Project </a:t>
            </a:r>
            <a:br>
              <a:rPr lang="en-US" sz="4000" b="1" dirty="0"/>
            </a:br>
            <a:r>
              <a:rPr lang="en-US" sz="4000" b="1" dirty="0"/>
              <a:t> </a:t>
            </a:r>
            <a:r>
              <a:rPr lang="en-US" sz="3100" b="1" dirty="0"/>
              <a:t>Summary Conclusions</a:t>
            </a:r>
            <a:br>
              <a:rPr lang="en-US" sz="3100" dirty="0"/>
            </a:br>
            <a:br>
              <a:rPr lang="en-US" sz="3200" dirty="0"/>
            </a:br>
            <a:endParaRPr lang="en-US" sz="3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F6DB8-17E6-6171-FC7D-F3500BEED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2" t="1" r="5737" b="10803"/>
          <a:stretch/>
        </p:blipFill>
        <p:spPr>
          <a:xfrm>
            <a:off x="5593918" y="2292811"/>
            <a:ext cx="3550081" cy="2329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19F20-57F2-D0E7-ED15-50CB07C5B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18" y="4628217"/>
            <a:ext cx="3550081" cy="1371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088EE-D76F-9FE8-EEAA-F9FC6B83994D}"/>
              </a:ext>
            </a:extLst>
          </p:cNvPr>
          <p:cNvSpPr txBox="1"/>
          <p:nvPr/>
        </p:nvSpPr>
        <p:spPr>
          <a:xfrm>
            <a:off x="364211" y="2238051"/>
            <a:ext cx="5035732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5D1725"/>
                </a:solidFill>
              </a:rPr>
              <a:t>Making Better </a:t>
            </a:r>
            <a:br>
              <a:rPr lang="en-US" sz="2800" dirty="0">
                <a:solidFill>
                  <a:srgbClr val="5D1725"/>
                </a:solidFill>
              </a:rPr>
            </a:br>
            <a:r>
              <a:rPr lang="en-US" dirty="0">
                <a:solidFill>
                  <a:srgbClr val="5D1725"/>
                </a:solidFill>
              </a:rPr>
              <a:t>E-Resources Budget Decisions &amp;</a:t>
            </a:r>
            <a:br>
              <a:rPr lang="en-US" dirty="0">
                <a:solidFill>
                  <a:srgbClr val="5D1725"/>
                </a:solidFill>
              </a:rPr>
            </a:br>
            <a:r>
              <a:rPr lang="en-US" dirty="0">
                <a:solidFill>
                  <a:srgbClr val="5D1725"/>
                </a:solidFill>
              </a:rPr>
              <a:t>E-Resources Digital Resource Allocation</a:t>
            </a:r>
            <a:br>
              <a:rPr lang="en-US" dirty="0">
                <a:solidFill>
                  <a:srgbClr val="5D1725"/>
                </a:solidFill>
              </a:rPr>
            </a:br>
            <a:br>
              <a:rPr lang="en-US" dirty="0">
                <a:solidFill>
                  <a:srgbClr val="5D1725"/>
                </a:solidFill>
              </a:rPr>
            </a:br>
            <a:r>
              <a:rPr lang="en-US" dirty="0">
                <a:solidFill>
                  <a:srgbClr val="5D1725"/>
                </a:solidFill>
              </a:rPr>
              <a:t>Can Be Achieved through: </a:t>
            </a:r>
            <a:br>
              <a:rPr lang="en-US" b="1" dirty="0">
                <a:solidFill>
                  <a:srgbClr val="5D1725"/>
                </a:solidFill>
              </a:rPr>
            </a:br>
            <a:endParaRPr lang="en-US" b="1" dirty="0">
              <a:solidFill>
                <a:srgbClr val="5D172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6D235-8027-4F70-F631-803F17BC3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987" y="1550484"/>
            <a:ext cx="3841968" cy="730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DBF60A-03A3-A4F5-8983-1A8AF21FBDC2}"/>
              </a:ext>
            </a:extLst>
          </p:cNvPr>
          <p:cNvSpPr txBox="1"/>
          <p:nvPr/>
        </p:nvSpPr>
        <p:spPr>
          <a:xfrm>
            <a:off x="461199" y="4006704"/>
            <a:ext cx="5035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D1725"/>
                </a:solidFill>
              </a:rPr>
              <a:t>Synthetic Methodology Cost/Benefit Analysis</a:t>
            </a:r>
            <a:br>
              <a:rPr lang="en-US" sz="2400" dirty="0">
                <a:solidFill>
                  <a:srgbClr val="5D1725"/>
                </a:solidFill>
              </a:rPr>
            </a:br>
            <a:r>
              <a:rPr lang="en-US" sz="2400" dirty="0">
                <a:solidFill>
                  <a:srgbClr val="5D1725"/>
                </a:solidFill>
              </a:rPr>
              <a:t>Data-Informed Decision-Making</a:t>
            </a:r>
            <a:br>
              <a:rPr lang="en-US" sz="2400" dirty="0">
                <a:solidFill>
                  <a:srgbClr val="5D1725"/>
                </a:solidFill>
              </a:rPr>
            </a:br>
            <a:r>
              <a:rPr lang="en-US" sz="2400" dirty="0">
                <a:solidFill>
                  <a:srgbClr val="5D1725"/>
                </a:solidFill>
              </a:rPr>
              <a:t>Affordances of New Technology</a:t>
            </a:r>
          </a:p>
        </p:txBody>
      </p:sp>
    </p:spTree>
    <p:extLst>
      <p:ext uri="{BB962C8B-B14F-4D97-AF65-F5344CB8AC3E}">
        <p14:creationId xmlns:p14="http://schemas.microsoft.com/office/powerpoint/2010/main" val="798050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778C-3949-AF66-4D39-70ED6250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4681" y="2392402"/>
            <a:ext cx="3109417" cy="857250"/>
          </a:xfrm>
        </p:spPr>
        <p:txBody>
          <a:bodyPr>
            <a:noAutofit/>
          </a:bodyPr>
          <a:lstStyle/>
          <a:p>
            <a:r>
              <a:rPr lang="en-US" sz="3200" b="1" dirty="0"/>
              <a:t>Qualitative Analysis: </a:t>
            </a:r>
            <a:r>
              <a:rPr lang="en-US" sz="3200" dirty="0"/>
              <a:t>Evaluation Form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8EAE3A-615A-81A7-2D34-DF5AA5687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pPr marL="256699" indent="-256699" algn="ctr"/>
            <a:endParaRPr lang="en-US" sz="1050" dirty="0">
              <a:solidFill>
                <a:srgbClr val="222222"/>
              </a:solidFill>
            </a:endParaRPr>
          </a:p>
          <a:p>
            <a:pPr marL="256699" indent="-256699"/>
            <a:endParaRPr lang="en-US" dirty="0"/>
          </a:p>
        </p:txBody>
      </p:sp>
      <p:pic>
        <p:nvPicPr>
          <p:cNvPr id="13" name="Picture 1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46EBC68-40B0-B2F3-C591-A0B4E774C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3" r="4840"/>
          <a:stretch/>
        </p:blipFill>
        <p:spPr>
          <a:xfrm>
            <a:off x="2245555" y="-1"/>
            <a:ext cx="6898445" cy="1600201"/>
          </a:xfrm>
          <a:prstGeom prst="rect">
            <a:avLst/>
          </a:prstGeom>
        </p:spPr>
      </p:pic>
      <p:pic>
        <p:nvPicPr>
          <p:cNvPr id="14" name="Picture 1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40628BFD-1191-C3E6-DCA2-B74497903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1" r="3210"/>
          <a:stretch/>
        </p:blipFill>
        <p:spPr>
          <a:xfrm>
            <a:off x="2308569" y="2392402"/>
            <a:ext cx="6835431" cy="3549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1614A4-D198-4681-CBE4-F48E03284989}"/>
              </a:ext>
            </a:extLst>
          </p:cNvPr>
          <p:cNvSpPr txBox="1"/>
          <p:nvPr/>
        </p:nvSpPr>
        <p:spPr>
          <a:xfrm>
            <a:off x="0" y="3821346"/>
            <a:ext cx="25962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Stakeholders</a:t>
            </a:r>
            <a:r>
              <a:rPr lang="en-US" dirty="0"/>
              <a:t>:</a:t>
            </a:r>
          </a:p>
          <a:p>
            <a:r>
              <a:rPr lang="en-US" b="1" dirty="0"/>
              <a:t>Department Heads</a:t>
            </a:r>
          </a:p>
          <a:p>
            <a:r>
              <a:rPr lang="en-US" b="1" dirty="0"/>
              <a:t>Faculty</a:t>
            </a:r>
          </a:p>
          <a:p>
            <a:r>
              <a:rPr lang="en-US" b="1" dirty="0"/>
              <a:t>Graduate Students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B49991-3790-D1A0-2EA1-732525ACD975}"/>
              </a:ext>
            </a:extLst>
          </p:cNvPr>
          <p:cNvSpPr/>
          <p:nvPr/>
        </p:nvSpPr>
        <p:spPr>
          <a:xfrm>
            <a:off x="2308569" y="276734"/>
            <a:ext cx="6732794" cy="691747"/>
          </a:xfrm>
          <a:prstGeom prst="ellipse">
            <a:avLst/>
          </a:prstGeom>
          <a:solidFill>
            <a:srgbClr val="FFFF00">
              <a:alpha val="168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31262B-FB94-5D4E-38FA-8CD600EE48C9}"/>
              </a:ext>
            </a:extLst>
          </p:cNvPr>
          <p:cNvSpPr/>
          <p:nvPr/>
        </p:nvSpPr>
        <p:spPr>
          <a:xfrm>
            <a:off x="2174033" y="2392402"/>
            <a:ext cx="6969967" cy="559837"/>
          </a:xfrm>
          <a:prstGeom prst="ellipse">
            <a:avLst/>
          </a:prstGeom>
          <a:solidFill>
            <a:srgbClr val="FFFF00">
              <a:alpha val="168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88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6137EE-5663-606D-2CC0-3E74F5E8C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0" r="18148" b="-2"/>
          <a:stretch/>
        </p:blipFill>
        <p:spPr>
          <a:xfrm>
            <a:off x="58343" y="132191"/>
            <a:ext cx="4328857" cy="5822174"/>
          </a:xfrm>
          <a:prstGeom prst="rect">
            <a:avLst/>
          </a:prstGeom>
          <a:noFill/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E03287C-1FAC-F216-FEF2-9C7AE3C92B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4431" r="11011" b="19933"/>
          <a:stretch/>
        </p:blipFill>
        <p:spPr>
          <a:xfrm>
            <a:off x="4402354" y="103425"/>
            <a:ext cx="4683967" cy="5819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7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52FD2-568D-5CF1-961C-F0886B7D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727" y="-8373"/>
            <a:ext cx="9495454" cy="11430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531827"/>
                </a:solidFill>
              </a:rPr>
              <a:t>E-Resources  Paradigm Shift in Light of Diminishing Budgets </a:t>
            </a:r>
            <a:br>
              <a:rPr lang="en-US" sz="2000" b="1" dirty="0">
                <a:solidFill>
                  <a:srgbClr val="531827"/>
                </a:solidFill>
              </a:rPr>
            </a:br>
            <a:r>
              <a:rPr lang="en-US" sz="2000" b="1" dirty="0">
                <a:solidFill>
                  <a:srgbClr val="531827"/>
                </a:solidFill>
              </a:rPr>
              <a:t>and Rise of Open Access Resources/Open Educational Resources </a:t>
            </a:r>
            <a:br>
              <a:rPr lang="en-US" sz="2000" b="1" dirty="0">
                <a:solidFill>
                  <a:srgbClr val="531827"/>
                </a:solidFill>
              </a:rPr>
            </a:br>
            <a:r>
              <a:rPr lang="en-US" sz="1200" b="1" dirty="0">
                <a:solidFill>
                  <a:srgbClr val="531827"/>
                </a:solidFill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F3101-07AE-3429-96EC-CA27444E5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1600201"/>
            <a:ext cx="2898319" cy="39507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40D959-5295-F108-5421-E3FF4E52C718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3E022-9075-C662-C4DD-6BD0F02DE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1"/>
            <a:ext cx="9144000" cy="5140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54CDF-5204-8217-9139-82065C26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683" y="2932650"/>
            <a:ext cx="3578662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3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291E0-B6A2-0AEB-7FE0-B93DB79CF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15" y="654648"/>
            <a:ext cx="4293617" cy="1467631"/>
          </a:xfrm>
        </p:spPr>
        <p:txBody>
          <a:bodyPr anchor="b">
            <a:noAutofit/>
          </a:bodyPr>
          <a:lstStyle/>
          <a:p>
            <a:r>
              <a:rPr lang="en-US" sz="3600" b="1" dirty="0"/>
              <a:t>Cloud Source Plus </a:t>
            </a:r>
            <a:r>
              <a:rPr lang="en-US" sz="2800" b="1" dirty="0"/>
              <a:t>Aggregates Open Access Scholarly Books and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B3608-1041-EB4C-6653-8B438462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83" y="2355544"/>
            <a:ext cx="4058880" cy="3130856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Open Sans"/>
                <a:ea typeface="Open Sans"/>
                <a:cs typeface="Open Sans"/>
              </a:rPr>
              <a:t>There are over 60 million open access (OA) refereed scholarly journal articles and academic scholarly books now available on the open web.</a:t>
            </a:r>
            <a:br>
              <a:rPr lang="en-US" sz="1200" dirty="0">
                <a:latin typeface="Open Sans" panose="020B0606030504020204" pitchFamily="34" charset="0"/>
              </a:rPr>
            </a:br>
            <a:br>
              <a:rPr lang="en-US" sz="1200" dirty="0">
                <a:latin typeface="Open Sans" panose="020B0606030504020204" pitchFamily="34" charset="0"/>
              </a:rPr>
            </a:br>
            <a:r>
              <a:rPr lang="en-US" sz="1200" dirty="0">
                <a:latin typeface="Open Sans"/>
                <a:ea typeface="Open Sans"/>
                <a:cs typeface="Open Sans"/>
              </a:rPr>
              <a:t> </a:t>
            </a:r>
            <a:r>
              <a:rPr lang="en-US" sz="1200" b="1" dirty="0">
                <a:latin typeface="Open Sans"/>
                <a:ea typeface="Open Sans"/>
                <a:cs typeface="Open Sans"/>
              </a:rPr>
              <a:t>Freely available open access material accounts for more than half</a:t>
            </a:r>
            <a:r>
              <a:rPr lang="en-US" sz="1200" dirty="0">
                <a:latin typeface="Open Sans"/>
                <a:ea typeface="Open Sans"/>
                <a:cs typeface="Open Sans"/>
              </a:rPr>
              <a:t> of all released scholarly academic journal articles every year globally. </a:t>
            </a:r>
            <a:br>
              <a:rPr lang="en-US" sz="1200" dirty="0">
                <a:latin typeface="Open Sans" panose="020B0606030504020204" pitchFamily="34" charset="0"/>
              </a:rPr>
            </a:br>
            <a:br>
              <a:rPr lang="en-US" sz="1200" dirty="0">
                <a:latin typeface="Open Sans" panose="020B0606030504020204" pitchFamily="34" charset="0"/>
              </a:rPr>
            </a:br>
            <a:r>
              <a:rPr lang="en-US" sz="1200" dirty="0">
                <a:latin typeface="Open Sans"/>
                <a:ea typeface="Open Sans"/>
                <a:cs typeface="Open Sans"/>
              </a:rPr>
              <a:t>This trend has </a:t>
            </a:r>
            <a:r>
              <a:rPr lang="en-US" sz="1200" b="1" dirty="0">
                <a:latin typeface="Open Sans"/>
                <a:ea typeface="Open Sans"/>
                <a:cs typeface="Open Sans"/>
              </a:rPr>
              <a:t>been accelerating </a:t>
            </a:r>
            <a:r>
              <a:rPr lang="en-US" sz="1200" dirty="0">
                <a:latin typeface="Open Sans"/>
                <a:ea typeface="Open Sans"/>
                <a:cs typeface="Open Sans"/>
              </a:rPr>
              <a:t>and  is expected to continue.  </a:t>
            </a:r>
            <a:br>
              <a:rPr lang="en-US" sz="1200" dirty="0">
                <a:latin typeface="Open Sans"/>
              </a:rPr>
            </a:br>
            <a:br>
              <a:rPr lang="en-US" sz="1200" dirty="0">
                <a:latin typeface="Open Sans"/>
              </a:rPr>
            </a:br>
            <a:r>
              <a:rPr lang="en-US" sz="1200" b="1" dirty="0">
                <a:latin typeface="Open Sans"/>
                <a:ea typeface="Open Sans"/>
                <a:cs typeface="Open Sans"/>
              </a:rPr>
              <a:t>Cloud Source+</a:t>
            </a:r>
            <a:r>
              <a:rPr lang="en-US" sz="1200" dirty="0">
                <a:latin typeface="Open Sans"/>
                <a:ea typeface="Open Sans"/>
                <a:cs typeface="Open Sans"/>
              </a:rPr>
              <a:t> Aggregates this open access material. </a:t>
            </a:r>
            <a:br>
              <a:rPr lang="en-US" sz="1200" dirty="0">
                <a:latin typeface="Open Sans"/>
                <a:ea typeface="Open Sans"/>
                <a:cs typeface="Open Sans"/>
              </a:rPr>
            </a:br>
            <a:r>
              <a:rPr lang="en-US" sz="1200" dirty="0">
                <a:latin typeface="Open Sans"/>
                <a:ea typeface="Open Sans"/>
                <a:cs typeface="Open Sans"/>
              </a:rPr>
              <a:t> 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Open Sans"/>
                <a:ea typeface="Open Sans"/>
                <a:cs typeface="Open Sans"/>
              </a:rPr>
              <a:t>MSU libraries are leveraging these  trends with CloudSource+ and Article Galaxy Scholar towards our budget and new open access possibilities</a:t>
            </a:r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AC28812C-DD27-9454-9FDF-DC5842DED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4" r="27693" b="-1"/>
          <a:stretch/>
        </p:blipFill>
        <p:spPr>
          <a:xfrm>
            <a:off x="4682497" y="857257"/>
            <a:ext cx="4461747" cy="444615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5" descr="A graph with arrows pointing up&#10;&#10;Description automatically generated">
            <a:extLst>
              <a:ext uri="{FF2B5EF4-FFF2-40B4-BE49-F238E27FC236}">
                <a16:creationId xmlns:a16="http://schemas.microsoft.com/office/drawing/2014/main" id="{7F1CE095-DE6E-A35E-592C-2D00C55EC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80" t="8025" r="12716" b="10494"/>
          <a:stretch/>
        </p:blipFill>
        <p:spPr>
          <a:xfrm>
            <a:off x="6395068" y="2243535"/>
            <a:ext cx="2746253" cy="30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48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DD2D5-728A-3B4C-5617-AC606F473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06" y="70353"/>
            <a:ext cx="5826290" cy="562693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BFB7F770-D798-C369-89A3-D136347D2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466" y="1063285"/>
            <a:ext cx="3420253" cy="1124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8C6589-24BF-0938-F04F-465ED835B609}"/>
              </a:ext>
            </a:extLst>
          </p:cNvPr>
          <p:cNvSpPr txBox="1"/>
          <p:nvPr/>
        </p:nvSpPr>
        <p:spPr>
          <a:xfrm>
            <a:off x="5837704" y="1991056"/>
            <a:ext cx="30439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5D1725"/>
                </a:solidFill>
              </a:rPr>
              <a:t>Aggregates Open Access Content from  High Quality Publishers</a:t>
            </a:r>
          </a:p>
        </p:txBody>
      </p:sp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CA298B68-BAB1-0AE5-1A1C-A07C7F123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530" y="3372238"/>
            <a:ext cx="2888111" cy="1078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C6C724-33D1-6365-2C2B-360F264CD73E}"/>
              </a:ext>
            </a:extLst>
          </p:cNvPr>
          <p:cNvSpPr txBox="1"/>
          <p:nvPr/>
        </p:nvSpPr>
        <p:spPr>
          <a:xfrm>
            <a:off x="5669474" y="4515390"/>
            <a:ext cx="32642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5D1725"/>
                </a:solidFill>
              </a:rPr>
              <a:t>Allows purchase of focused Journal/Articles not Available</a:t>
            </a:r>
            <a:br>
              <a:rPr lang="en-US" dirty="0">
                <a:solidFill>
                  <a:srgbClr val="5D1725"/>
                </a:solidFill>
              </a:rPr>
            </a:br>
            <a:r>
              <a:rPr lang="en-US" dirty="0">
                <a:solidFill>
                  <a:srgbClr val="5D1725"/>
                </a:solidFill>
              </a:rPr>
              <a:t>in Present Collections/OA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836AF-D16D-BFE2-8AB0-0D6F3F2F803B}"/>
              </a:ext>
            </a:extLst>
          </p:cNvPr>
          <p:cNvSpPr txBox="1"/>
          <p:nvPr/>
        </p:nvSpPr>
        <p:spPr>
          <a:xfrm>
            <a:off x="5345303" y="186468"/>
            <a:ext cx="391257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5D1725"/>
                </a:solidFill>
              </a:rPr>
              <a:t> Cost / Benefit Strategy</a:t>
            </a:r>
          </a:p>
        </p:txBody>
      </p:sp>
    </p:spTree>
    <p:extLst>
      <p:ext uri="{BB962C8B-B14F-4D97-AF65-F5344CB8AC3E}">
        <p14:creationId xmlns:p14="http://schemas.microsoft.com/office/powerpoint/2010/main" val="99498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E3EC30-BE63-D6CD-3234-11FEF261C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7" y="292125"/>
            <a:ext cx="6954250" cy="4994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03B5F-1148-E4E9-7EF0-C4411557DBC4}"/>
              </a:ext>
            </a:extLst>
          </p:cNvPr>
          <p:cNvSpPr txBox="1"/>
          <p:nvPr/>
        </p:nvSpPr>
        <p:spPr>
          <a:xfrm>
            <a:off x="3549315" y="864769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68DF-1576-2858-C09B-43A9428045F7}"/>
              </a:ext>
            </a:extLst>
          </p:cNvPr>
          <p:cNvSpPr txBox="1"/>
          <p:nvPr/>
        </p:nvSpPr>
        <p:spPr>
          <a:xfrm>
            <a:off x="3796957" y="1482282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Open Access Savings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57EF-D760-4C4D-A30C-C347D92F83F8}"/>
              </a:ext>
            </a:extLst>
          </p:cNvPr>
          <p:cNvSpPr txBox="1"/>
          <p:nvPr/>
        </p:nvSpPr>
        <p:spPr>
          <a:xfrm>
            <a:off x="3106470" y="55538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Presents Current Library </a:t>
            </a:r>
            <a:br>
              <a:rPr lang="en-US" dirty="0"/>
            </a:br>
            <a:r>
              <a:rPr lang="en-US" dirty="0"/>
              <a:t>Journal Subscriptions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FCDEF-0D84-081C-1B73-8A90AFB094A8}"/>
              </a:ext>
            </a:extLst>
          </p:cNvPr>
          <p:cNvSpPr txBox="1"/>
          <p:nvPr/>
        </p:nvSpPr>
        <p:spPr>
          <a:xfrm>
            <a:off x="4481762" y="2308557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6E0CB9-608A-BFB9-8D77-C5118647108F}"/>
              </a:ext>
            </a:extLst>
          </p:cNvPr>
          <p:cNvSpPr txBox="1"/>
          <p:nvPr/>
        </p:nvSpPr>
        <p:spPr>
          <a:xfrm>
            <a:off x="3203406" y="4399044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Support for OER &amp;</a:t>
            </a:r>
            <a:br>
              <a:rPr lang="en-US" dirty="0"/>
            </a:br>
            <a:r>
              <a:rPr lang="en-US" dirty="0"/>
              <a:t>Open Textbooks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B16F5-8F85-F99D-262C-9D8F63BCE76B}"/>
              </a:ext>
            </a:extLst>
          </p:cNvPr>
          <p:cNvSpPr txBox="1"/>
          <p:nvPr/>
        </p:nvSpPr>
        <p:spPr>
          <a:xfrm>
            <a:off x="4286250" y="2917657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48 Million Open Access </a:t>
            </a:r>
            <a:r>
              <a:rPr lang="en-US"/>
              <a:t>Articles (</a:t>
            </a:r>
            <a:r>
              <a:rPr lang="en-US" sz="1400"/>
              <a:t>100K </a:t>
            </a:r>
            <a:r>
              <a:rPr lang="en-US" sz="1400" dirty="0"/>
              <a:t>Journals)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F2606-B980-7B74-3D77-AD695AB30C5E}"/>
              </a:ext>
            </a:extLst>
          </p:cNvPr>
          <p:cNvSpPr txBox="1"/>
          <p:nvPr/>
        </p:nvSpPr>
        <p:spPr>
          <a:xfrm>
            <a:off x="3797466" y="3699708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High Quality Indexes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EA43A5-8132-8732-3947-E845BD58031C}"/>
              </a:ext>
            </a:extLst>
          </p:cNvPr>
          <p:cNvSpPr txBox="1"/>
          <p:nvPr/>
        </p:nvSpPr>
        <p:spPr>
          <a:xfrm>
            <a:off x="4421604" y="209800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60 Million high quality</a:t>
            </a:r>
            <a:br>
              <a:rPr lang="en-US" dirty="0"/>
            </a:br>
            <a:r>
              <a:rPr lang="en-US" dirty="0"/>
              <a:t>OA scholarly resources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588043-E3CB-F055-B6AB-A13176F091B7}"/>
              </a:ext>
            </a:extLst>
          </p:cNvPr>
          <p:cNvSpPr txBox="1"/>
          <p:nvPr/>
        </p:nvSpPr>
        <p:spPr>
          <a:xfrm>
            <a:off x="7007709" y="1882561"/>
            <a:ext cx="228072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5D1725"/>
                </a:solidFill>
              </a:rPr>
              <a:t>Budgetary Strategy</a:t>
            </a:r>
            <a:endParaRPr lang="en-US" b="1" dirty="0"/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0835620A-ACFC-2815-3861-851A693AE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324" y="-179697"/>
            <a:ext cx="3653088" cy="12319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ACE9609-09A5-D58B-CB1B-CE6B1F47FBC4}"/>
              </a:ext>
            </a:extLst>
          </p:cNvPr>
          <p:cNvSpPr/>
          <p:nvPr/>
        </p:nvSpPr>
        <p:spPr>
          <a:xfrm>
            <a:off x="2732677" y="656179"/>
            <a:ext cx="470729" cy="452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ck&#10;&#10;Description automatically generated">
            <a:extLst>
              <a:ext uri="{FF2B5EF4-FFF2-40B4-BE49-F238E27FC236}">
                <a16:creationId xmlns:a16="http://schemas.microsoft.com/office/drawing/2014/main" id="{0DA02564-CC20-41B7-C47C-4927856722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54" y="676276"/>
            <a:ext cx="258916" cy="41097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CBD3B71-31D5-FFE8-5E37-01561B939E09}"/>
              </a:ext>
            </a:extLst>
          </p:cNvPr>
          <p:cNvSpPr/>
          <p:nvPr/>
        </p:nvSpPr>
        <p:spPr>
          <a:xfrm>
            <a:off x="3871849" y="2187518"/>
            <a:ext cx="470729" cy="4527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D15F48-76A2-72F0-67B0-B6C6A208ED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726" y="2210826"/>
            <a:ext cx="258916" cy="4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544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0826-D74B-7FDC-D0B6-9BE13A8A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Article Galaxy Scholar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7A374-1CB3-638F-570E-46BB00BA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828186"/>
            <a:ext cx="4849138" cy="3950721"/>
          </a:xfrm>
        </p:spPr>
        <p:txBody>
          <a:bodyPr vert="horz" lIns="68580" tIns="34290" rIns="68580" bIns="34290" rtlCol="0" anchor="t">
            <a:normAutofit fontScale="92500" lnSpcReduction="10000"/>
          </a:bodyPr>
          <a:lstStyle/>
          <a:p>
            <a:pPr marL="256540" indent="-256540"/>
            <a:r>
              <a:rPr lang="en-US" sz="2400" dirty="0"/>
              <a:t>Provides Document Delivery/On-demand Articles</a:t>
            </a:r>
            <a:br>
              <a:rPr lang="en-US" sz="2400" dirty="0"/>
            </a:br>
            <a:endParaRPr lang="en-US" sz="2400" dirty="0"/>
          </a:p>
          <a:p>
            <a:pPr marL="256540" indent="-256540"/>
            <a:r>
              <a:rPr lang="en-US" sz="2400" dirty="0"/>
              <a:t>Replaces Dropped and/or Needed Journal  subscriptions</a:t>
            </a:r>
            <a:br>
              <a:rPr lang="en-US" sz="2400" dirty="0"/>
            </a:br>
            <a:endParaRPr lang="en-US" sz="2400" dirty="0"/>
          </a:p>
          <a:p>
            <a:pPr marL="256540" indent="-256540"/>
            <a:r>
              <a:rPr lang="en-US" sz="2400" dirty="0"/>
              <a:t>Fills a gap for focused resources for research</a:t>
            </a:r>
            <a:br>
              <a:rPr lang="en-US" sz="2400" dirty="0"/>
            </a:br>
            <a:endParaRPr lang="en-US" sz="2400" dirty="0"/>
          </a:p>
          <a:p>
            <a:pPr marL="256540" indent="-256540"/>
            <a:r>
              <a:rPr lang="en-US" sz="2400" dirty="0"/>
              <a:t>Allows further access to 30,000 journals from leading European and North American publishers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21B36-463E-7330-73A7-6B77CCE7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123" y="2061139"/>
            <a:ext cx="34766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F56C6-A6A5-AF0B-9B32-DB8672B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06"/>
          <a:stretch/>
        </p:blipFill>
        <p:spPr>
          <a:xfrm>
            <a:off x="5382073" y="4299514"/>
            <a:ext cx="3304727" cy="16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0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0FA1B79A-4BF6-9108-B3D2-5CA1A947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81" y="4838425"/>
            <a:ext cx="2951566" cy="1101103"/>
          </a:xfrm>
          <a:prstGeom prst="rect">
            <a:avLst/>
          </a:prstGeom>
        </p:spPr>
      </p:pic>
      <p:pic>
        <p:nvPicPr>
          <p:cNvPr id="6" name="Picture 5" descr="A person and person sitting on books&#10;&#10;Description automatically generated">
            <a:extLst>
              <a:ext uri="{FF2B5EF4-FFF2-40B4-BE49-F238E27FC236}">
                <a16:creationId xmlns:a16="http://schemas.microsoft.com/office/drawing/2014/main" id="{45A0B1ED-536A-1A03-8E3C-CBDCEE028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2" y="1696517"/>
            <a:ext cx="4291567" cy="3072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6FD9AC-6003-26E8-89CB-6F538A3A1DA0}"/>
              </a:ext>
            </a:extLst>
          </p:cNvPr>
          <p:cNvSpPr txBox="1"/>
          <p:nvPr/>
        </p:nvSpPr>
        <p:spPr>
          <a:xfrm>
            <a:off x="1577178" y="303599"/>
            <a:ext cx="6473737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5D1725"/>
                </a:solidFill>
              </a:rPr>
              <a:t>Article Galaxy Scholar</a:t>
            </a:r>
            <a:r>
              <a:rPr lang="en-US" sz="3600" dirty="0">
                <a:solidFill>
                  <a:srgbClr val="5D1725"/>
                </a:solidFill>
              </a:rPr>
              <a:t> </a:t>
            </a:r>
            <a:br>
              <a:rPr lang="en-US" sz="2800" dirty="0">
                <a:solidFill>
                  <a:srgbClr val="5D1725"/>
                </a:solidFill>
              </a:rPr>
            </a:br>
            <a:r>
              <a:rPr lang="en-US" dirty="0">
                <a:solidFill>
                  <a:srgbClr val="5D1725"/>
                </a:solidFill>
              </a:rPr>
              <a:t>Article &amp; Journal Backup Source</a:t>
            </a:r>
            <a:r>
              <a:rPr lang="en-US" sz="2800" dirty="0">
                <a:solidFill>
                  <a:srgbClr val="5D1725"/>
                </a:solidFill>
              </a:rPr>
              <a:t>​ </a:t>
            </a:r>
            <a:br>
              <a:rPr lang="en-US" sz="2800" dirty="0">
                <a:solidFill>
                  <a:srgbClr val="5D1725"/>
                </a:solidFill>
              </a:rPr>
            </a:br>
            <a:r>
              <a:rPr lang="en-US" dirty="0">
                <a:solidFill>
                  <a:srgbClr val="5D1725"/>
                </a:solidFill>
              </a:rPr>
              <a:t>Budget Efficient &amp; Focused</a:t>
            </a:r>
            <a:br>
              <a:rPr lang="en-US" dirty="0">
                <a:solidFill>
                  <a:srgbClr val="5D1725"/>
                </a:solidFill>
              </a:rPr>
            </a:b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9BAA8-CBA5-C1E1-4ADB-CEA72AC4D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317" y="1716383"/>
            <a:ext cx="4713341" cy="32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8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6E819-419B-F959-AB91-131445E7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16" y="142083"/>
            <a:ext cx="800055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Article Galaxy Scholar</a:t>
            </a:r>
            <a:br>
              <a:rPr lang="en-US" dirty="0"/>
            </a:br>
            <a:r>
              <a:rPr lang="en-US" sz="3100" dirty="0"/>
              <a:t>Targeted and Focused Purchasing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87BA1-22A4-4949-9771-11FAF4E1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247" y="1600201"/>
            <a:ext cx="4600127" cy="4371974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6540" indent="-256540"/>
            <a:r>
              <a:rPr lang="en-US" sz="2000" dirty="0"/>
              <a:t>Allows researchers to request unavailable journals with much more focused &amp; access granted to various university communities.</a:t>
            </a:r>
            <a:br>
              <a:rPr lang="en-US" sz="2000" dirty="0"/>
            </a:br>
            <a:r>
              <a:rPr lang="en-US" sz="2000" dirty="0"/>
              <a:t>Separate Permissions For:</a:t>
            </a:r>
          </a:p>
          <a:p>
            <a:pPr marL="556260" lvl="1" indent="-213360"/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Individual faculty</a:t>
            </a:r>
          </a:p>
          <a:p>
            <a:pPr marL="556260" lvl="1" indent="-213360"/>
            <a:r>
              <a:rPr lang="en-US" sz="1600" dirty="0">
                <a:solidFill>
                  <a:srgbClr val="000000"/>
                </a:solidFill>
              </a:rPr>
              <a:t>Groups of students in a particular course</a:t>
            </a:r>
          </a:p>
          <a:p>
            <a:pPr marL="556260" lvl="1" indent="-213360"/>
            <a:r>
              <a:rPr lang="en-US" sz="1600" dirty="0">
                <a:solidFill>
                  <a:srgbClr val="000000"/>
                </a:solidFill>
              </a:rPr>
              <a:t>Entire departments/Schools</a:t>
            </a:r>
            <a:br>
              <a:rPr lang="en-US" sz="2000" dirty="0">
                <a:solidFill>
                  <a:srgbClr val="000000"/>
                </a:solidFill>
              </a:rPr>
            </a:br>
            <a:endParaRPr lang="en-US" sz="2000" dirty="0"/>
          </a:p>
          <a:p>
            <a:pPr marL="256540" indent="-256540"/>
            <a:r>
              <a:rPr lang="en-US" sz="2000" dirty="0"/>
              <a:t>Processes are mediated by the library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7F949-F872-FDFB-2C46-E06B84ED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024" y="2112964"/>
            <a:ext cx="4070007" cy="222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78731"/>
      </p:ext>
    </p:extLst>
  </p:cSld>
  <p:clrMapOvr>
    <a:masterClrMapping/>
  </p:clrMapOvr>
</p:sld>
</file>

<file path=ppt/theme/theme1.xml><?xml version="1.0" encoding="utf-8"?>
<a:theme xmlns:a="http://schemas.openxmlformats.org/drawingml/2006/main" name="MSU_Maroon&amp;Grey">
  <a:themeElements>
    <a:clrScheme name="MSU Colors">
      <a:dk1>
        <a:srgbClr val="000000"/>
      </a:dk1>
      <a:lt1>
        <a:srgbClr val="FFFFFF"/>
      </a:lt1>
      <a:dk2>
        <a:srgbClr val="5D1724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SU_Maroon&amp;Grey">
  <a:themeElements>
    <a:clrScheme name="Custom 1">
      <a:dk1>
        <a:sysClr val="windowText" lastClr="000000"/>
      </a:dk1>
      <a:lt1>
        <a:sysClr val="window" lastClr="FFFFFF"/>
      </a:lt1>
      <a:dk2>
        <a:srgbClr val="5E091A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5E091A"/>
    </a:dk2>
    <a:lt2>
      <a:srgbClr val="E2E4DB"/>
    </a:lt2>
    <a:accent1>
      <a:srgbClr val="5E091A"/>
    </a:accent1>
    <a:accent2>
      <a:srgbClr val="410611"/>
    </a:accent2>
    <a:accent3>
      <a:srgbClr val="545651"/>
    </a:accent3>
    <a:accent4>
      <a:srgbClr val="848780"/>
    </a:accent4>
    <a:accent5>
      <a:srgbClr val="B9BDB3"/>
    </a:accent5>
    <a:accent6>
      <a:srgbClr val="890C25"/>
    </a:accent6>
    <a:hlink>
      <a:srgbClr val="890C25"/>
    </a:hlink>
    <a:folHlink>
      <a:srgbClr val="890C2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DCF5C5DD67F24391BB0459014270A0" ma:contentTypeVersion="14" ma:contentTypeDescription="Create a new document." ma:contentTypeScope="" ma:versionID="88ccc27eabf01607effc45561350b96d">
  <xsd:schema xmlns:xsd="http://www.w3.org/2001/XMLSchema" xmlns:xs="http://www.w3.org/2001/XMLSchema" xmlns:p="http://schemas.microsoft.com/office/2006/metadata/properties" xmlns:ns1="http://schemas.microsoft.com/sharepoint/v3" xmlns:ns2="9a8f4a4b-ab0d-4e8f-bc45-af7bf9c2e67f" xmlns:ns3="0cc54f15-5f15-42f4-a9a0-06e3e1a7c2aa" targetNamespace="http://schemas.microsoft.com/office/2006/metadata/properties" ma:root="true" ma:fieldsID="3295403338e22a977a38eb529b7a9ffc" ns1:_="" ns2:_="" ns3:_="">
    <xsd:import namespace="http://schemas.microsoft.com/sharepoint/v3"/>
    <xsd:import namespace="9a8f4a4b-ab0d-4e8f-bc45-af7bf9c2e67f"/>
    <xsd:import namespace="0cc54f15-5f15-42f4-a9a0-06e3e1a7c2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4a4b-ab0d-4e8f-bc45-af7bf9c2e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c54f15-5f15-42f4-a9a0-06e3e1a7c2a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468A16-534B-4070-9422-D450E079934C}">
  <ds:schemaRefs>
    <ds:schemaRef ds:uri="0cc54f15-5f15-42f4-a9a0-06e3e1a7c2aa"/>
    <ds:schemaRef ds:uri="9a8f4a4b-ab0d-4e8f-bc45-af7bf9c2e67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5A855D1-FEA5-461D-9F85-1AF9F5967C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C674E7-7966-4235-B038-3676AB67F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a8f4a4b-ab0d-4e8f-bc45-af7bf9c2e67f"/>
    <ds:schemaRef ds:uri="0cc54f15-5f15-42f4-a9a0-06e3e1a7c2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MSU_Maroon&amp;Grey.thmx</Template>
  <TotalTime>1337</TotalTime>
  <Words>1223</Words>
  <Application>Microsoft Office PowerPoint</Application>
  <PresentationFormat>On-screen Show (4:3)</PresentationFormat>
  <Paragraphs>170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Arial,Sans-Serif</vt:lpstr>
      <vt:lpstr>Calibri</vt:lpstr>
      <vt:lpstr>Century Gothic</vt:lpstr>
      <vt:lpstr>Open Sans</vt:lpstr>
      <vt:lpstr>Palatino Linotype</vt:lpstr>
      <vt:lpstr>MSU_Maroon&amp;Grey</vt:lpstr>
      <vt:lpstr>1_MSU_Maroon&amp;Grey</vt:lpstr>
      <vt:lpstr>Working Together:  Cloudsource+ and Article Galaxy Scholar </vt:lpstr>
      <vt:lpstr>PowerPoint Presentation</vt:lpstr>
      <vt:lpstr>E-Resources  Paradigm Shift in Light of Diminishing Budgets  and Rise of Open Access Resources/Open Educational Resources    </vt:lpstr>
      <vt:lpstr>Cloud Source Plus Aggregates Open Access Scholarly Books and Journals</vt:lpstr>
      <vt:lpstr>PowerPoint Presentation</vt:lpstr>
      <vt:lpstr>PowerPoint Presentation</vt:lpstr>
      <vt:lpstr>Article Galaxy Scholar</vt:lpstr>
      <vt:lpstr>PowerPoint Presentation</vt:lpstr>
      <vt:lpstr>Article Galaxy Scholar Targeted and Focused Purchasing</vt:lpstr>
      <vt:lpstr>PowerPoint Presentation</vt:lpstr>
      <vt:lpstr> E-Resources Materials Review Strategy Cost /Benefit Analytic Approach Three-Pronged Synthetic Evaluation Strategy</vt:lpstr>
      <vt:lpstr>Qualitative Analysis</vt:lpstr>
      <vt:lpstr>Qualitative Analysis Evaluation Form</vt:lpstr>
      <vt:lpstr>Qualitative Comments</vt:lpstr>
      <vt:lpstr>Quantitative Analysis</vt:lpstr>
      <vt:lpstr>Overlap Analysis Open Access Collection Analysis Report   CloudSource+ (SirsiDynix)  </vt:lpstr>
      <vt:lpstr>PowerPoint Presentation</vt:lpstr>
      <vt:lpstr>Cloudsource+  Overlap Analysis and Metrics</vt:lpstr>
      <vt:lpstr>PowerPoint Presentation</vt:lpstr>
      <vt:lpstr>PowerPoint Presentation</vt:lpstr>
      <vt:lpstr>MSU E-Resources Budget Strategy Project   Preliminary Findings </vt:lpstr>
      <vt:lpstr> Summary Conclusions E-Resources Budget Evaluation</vt:lpstr>
      <vt:lpstr>Thank you!</vt:lpstr>
      <vt:lpstr>PowerPoint Presentation</vt:lpstr>
      <vt:lpstr>PowerPoint Presentation</vt:lpstr>
      <vt:lpstr>PowerPoint Presentation</vt:lpstr>
      <vt:lpstr>MSU E-Resources Budget Strategy Project   Summary Conclusions  </vt:lpstr>
      <vt:lpstr>Qualitative Analysis: Evaluation Form</vt:lpstr>
      <vt:lpstr>PowerPoint Presentation</vt:lpstr>
    </vt:vector>
  </TitlesOfParts>
  <Company>Mississippi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Rowe</dc:creator>
  <cp:lastModifiedBy>Uzwyshyn, Ray</cp:lastModifiedBy>
  <cp:revision>698</cp:revision>
  <dcterms:created xsi:type="dcterms:W3CDTF">2015-07-09T18:42:12Z</dcterms:created>
  <dcterms:modified xsi:type="dcterms:W3CDTF">2023-10-26T18:04:36Z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0x010100F0DCF5C5DD67F24391BB0459014270A0</vt:lpwstr>
  </property>
</Properties>
</file>