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6" r:id="rId2"/>
    <p:sldId id="260" r:id="rId3"/>
    <p:sldId id="261" r:id="rId4"/>
    <p:sldId id="269" r:id="rId5"/>
    <p:sldId id="257" r:id="rId6"/>
    <p:sldId id="258" r:id="rId7"/>
    <p:sldId id="264" r:id="rId8"/>
    <p:sldId id="267" r:id="rId9"/>
    <p:sldId id="262" r:id="rId10"/>
    <p:sldId id="271" r:id="rId11"/>
    <p:sldId id="265" r:id="rId12"/>
    <p:sldId id="274" r:id="rId13"/>
    <p:sldId id="270" r:id="rId14"/>
    <p:sldId id="263" r:id="rId15"/>
    <p:sldId id="275" r:id="rId16"/>
    <p:sldId id="272" r:id="rId17"/>
    <p:sldId id="287" r:id="rId18"/>
    <p:sldId id="288" r:id="rId19"/>
    <p:sldId id="293" r:id="rId20"/>
    <p:sldId id="291" r:id="rId21"/>
    <p:sldId id="289" r:id="rId22"/>
    <p:sldId id="290" r:id="rId23"/>
    <p:sldId id="292" r:id="rId24"/>
    <p:sldId id="286" r:id="rId25"/>
    <p:sldId id="276" r:id="rId26"/>
    <p:sldId id="298" r:id="rId27"/>
    <p:sldId id="300" r:id="rId28"/>
    <p:sldId id="301" r:id="rId29"/>
    <p:sldId id="294" r:id="rId30"/>
  </p:sldIdLst>
  <p:sldSz cx="9144000" cy="6858000" type="screen4x3"/>
  <p:notesSz cx="7045325" cy="934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31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975" y="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7D35-4323-4D77-8A50-5DBD5163A45E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38650"/>
            <a:ext cx="5635625" cy="420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975" y="887730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02908-B027-47BB-9CE0-9F48CAF842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9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02908-B027-47BB-9CE0-9F48CAF842E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F596-126D-4916-B1F1-0BBE3036890B}" type="datetimeFigureOut">
              <a:rPr lang="en-US" smtClean="0"/>
              <a:pPr/>
              <a:t>1/29/2012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E970A-3013-4F58-B989-7E0D762FA0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geocities.com/karenchopra/loccat.jpg&amp;imgrefurl=http://www.geocities.com/karenchopra/history.htm&amp;h=219&amp;w=283&amp;sz=66&amp;hl=en&amp;start=10&amp;tbnid=18GY_BDwd9wrEM:&amp;tbnh=88&amp;tbnw=114&amp;prev=/images?q=card+catalog&amp;svnum=10&amp;hl=en&amp;lr=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scholar.library.miami.edu/anthurium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11" Type="http://schemas.openxmlformats.org/officeDocument/2006/relationships/image" Target="../media/image23.jpeg"/><Relationship Id="rId5" Type="http://schemas.openxmlformats.org/officeDocument/2006/relationships/image" Target="../media/image18.emf"/><Relationship Id="rId10" Type="http://schemas.openxmlformats.org/officeDocument/2006/relationships/image" Target="../media/image30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01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Entering the 21</a:t>
            </a:r>
            <a:r>
              <a:rPr lang="en-US" baseline="30000" dirty="0" smtClean="0"/>
              <a:t>st</a:t>
            </a:r>
            <a:r>
              <a:rPr lang="en-US" dirty="0" smtClean="0"/>
              <a:t> Century:  Grants, Gradients, Libraries &amp; Opportunities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019800" cy="99060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Ray Uzwyshyn, Ph.D. MLIS,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Director of Online Libraries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American Public University System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ruzwyshyn\Desktop\Skylab\SkylabPresentation\TopTenSkylabImages\IMG_9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3006845"/>
            <a:ext cx="2819401" cy="1469906"/>
          </a:xfrm>
          <a:prstGeom prst="rect">
            <a:avLst/>
          </a:prstGeom>
          <a:noFill/>
        </p:spPr>
      </p:pic>
      <p:pic>
        <p:nvPicPr>
          <p:cNvPr id="34817" name="Picture 1" descr="C:\Users\ruzwyshyn\Desktop\Skylab\SkylabPresentation\SkylabCartoon&amp;GeneralImages\Skylab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048000"/>
            <a:ext cx="1905000" cy="1428750"/>
          </a:xfrm>
          <a:prstGeom prst="rect">
            <a:avLst/>
          </a:prstGeom>
          <a:noFill/>
        </p:spPr>
      </p:pic>
      <p:pic>
        <p:nvPicPr>
          <p:cNvPr id="51202" name="Picture 2" descr="http://sohowww.nascom.nasa.gov/classroom/spectroscope/spectr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6" y="1956556"/>
            <a:ext cx="4253714" cy="29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ruzwyshyn\Desktop\Skylab\SkylabPresentation\SkylabSchematics\Skyla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9784" y="1981200"/>
            <a:ext cx="4312016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>SUSTAINABILITY: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Human </a:t>
            </a:r>
            <a:r>
              <a:rPr lang="en-US" sz="2800" dirty="0" smtClean="0"/>
              <a:t>Resources 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905000"/>
            <a:ext cx="2438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Skylab Technology Manager </a:t>
            </a:r>
            <a:r>
              <a:rPr lang="en-US" sz="1400" b="1" dirty="0" smtClean="0"/>
              <a:t>(85,000.00)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Student Assistants for Extended (3) Lab Hours</a:t>
            </a:r>
            <a:br>
              <a:rPr lang="en-US" dirty="0" smtClean="0"/>
            </a:br>
            <a:r>
              <a:rPr lang="en-US" dirty="0" smtClean="0"/>
              <a:t>Allocate Budgetary Contingency</a:t>
            </a:r>
            <a:br>
              <a:rPr lang="en-US" dirty="0" smtClean="0"/>
            </a:br>
            <a:r>
              <a:rPr lang="en-US" dirty="0" smtClean="0"/>
              <a:t>Money for First Year</a:t>
            </a:r>
          </a:p>
          <a:p>
            <a:r>
              <a:rPr lang="en-US" dirty="0" smtClean="0"/>
              <a:t>($)75000.00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150,000.00 (low) – 250,000.00</a:t>
            </a:r>
            <a:br>
              <a:rPr lang="en-US" dirty="0" smtClean="0"/>
            </a:br>
            <a:r>
              <a:rPr lang="en-US" dirty="0" smtClean="0"/>
              <a:t>(recurring)</a:t>
            </a:r>
            <a:endParaRPr lang="en-US" dirty="0"/>
          </a:p>
        </p:txBody>
      </p:sp>
      <p:pic>
        <p:nvPicPr>
          <p:cNvPr id="39939" name="Picture 3" descr="C:\Users\ruzwyshyn\Desktop\mashup-box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514600"/>
            <a:ext cx="2286000" cy="246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SKYLAB </a:t>
            </a:r>
            <a:r>
              <a:rPr lang="en-US" dirty="0" smtClean="0"/>
              <a:t>Enabled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Project Awarded </a:t>
            </a:r>
            <a:r>
              <a:rPr lang="en-US" sz="2700" dirty="0" smtClean="0"/>
              <a:t>500K</a:t>
            </a:r>
            <a:br>
              <a:rPr lang="en-US" sz="2700" dirty="0" smtClean="0"/>
            </a:br>
            <a:r>
              <a:rPr lang="en-US" sz="2700" dirty="0" smtClean="0"/>
              <a:t>250K </a:t>
            </a:r>
            <a:r>
              <a:rPr lang="en-US" sz="2700" dirty="0" smtClean="0"/>
              <a:t>Grant/ 250 Matching Funds PROVOST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1" y="2362200"/>
            <a:ext cx="3962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Editing </a:t>
            </a:r>
            <a:br>
              <a:rPr lang="en-US" dirty="0" smtClean="0"/>
            </a:br>
            <a:r>
              <a:rPr lang="en-US" dirty="0" smtClean="0"/>
              <a:t> Scanning Assistance </a:t>
            </a:r>
            <a:br>
              <a:rPr lang="en-US" dirty="0" smtClean="0"/>
            </a:br>
            <a:r>
              <a:rPr lang="en-US" dirty="0" smtClean="0"/>
              <a:t> CD/DVD Creation </a:t>
            </a:r>
            <a:br>
              <a:rPr lang="en-US" dirty="0" smtClean="0"/>
            </a:br>
            <a:r>
              <a:rPr lang="en-US" dirty="0" smtClean="0"/>
              <a:t> Digital Audio/Video Capacity </a:t>
            </a:r>
            <a:br>
              <a:rPr lang="en-US" dirty="0" smtClean="0"/>
            </a:br>
            <a:r>
              <a:rPr lang="en-US" dirty="0" smtClean="0"/>
              <a:t> Podcasting </a:t>
            </a:r>
            <a:br>
              <a:rPr lang="en-US" dirty="0" smtClean="0"/>
            </a:br>
            <a:r>
              <a:rPr lang="en-US" dirty="0" smtClean="0"/>
              <a:t>Website Creation and Design </a:t>
            </a:r>
            <a:br>
              <a:rPr lang="en-US" dirty="0" smtClean="0"/>
            </a:br>
            <a:r>
              <a:rPr lang="en-US" dirty="0" smtClean="0"/>
              <a:t> Multimedia Website </a:t>
            </a:r>
            <a:br>
              <a:rPr lang="en-US" dirty="0" smtClean="0"/>
            </a:br>
            <a:r>
              <a:rPr lang="en-US" dirty="0" smtClean="0"/>
              <a:t>Specialized Student Digital Literacy Projects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5057" name="Picture 1" descr="C:\Users\ruzwyshyn\Desktop\movie_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438400"/>
            <a:ext cx="3843338" cy="25573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6096000"/>
            <a:ext cx="489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Keyword for 21</a:t>
            </a:r>
            <a:r>
              <a:rPr lang="en-US" baseline="30000" dirty="0" smtClean="0"/>
              <a:t>st</a:t>
            </a:r>
            <a:r>
              <a:rPr lang="en-US" dirty="0" smtClean="0"/>
              <a:t> Century Libraries: </a:t>
            </a:r>
            <a:r>
              <a:rPr lang="en-US" b="1" dirty="0" smtClean="0"/>
              <a:t>Digital Literacy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-929640" y="3672840"/>
            <a:ext cx="2468880" cy="1588"/>
          </a:xfrm>
          <a:prstGeom prst="straightConnector1">
            <a:avLst/>
          </a:prstGeom>
          <a:ln w="28575"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RUNNING THE PROJECT: 9 MONTHS </a:t>
            </a:r>
            <a:r>
              <a:rPr lang="en-US" sz="2400" dirty="0" smtClean="0"/>
              <a:t>Circulation of Documents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0574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Handouts: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Tech.  Equipment ,  </a:t>
            </a:r>
            <a:br>
              <a:rPr lang="en-US" sz="1400" dirty="0" smtClean="0"/>
            </a:br>
            <a:r>
              <a:rPr lang="en-US" sz="1400" dirty="0" smtClean="0"/>
              <a:t>Schematics </a:t>
            </a:r>
            <a:br>
              <a:rPr lang="en-US" sz="1400" dirty="0" smtClean="0"/>
            </a:br>
            <a:r>
              <a:rPr lang="en-US" sz="1400" dirty="0" smtClean="0"/>
              <a:t>Skylab Conceptualization/Grant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33400" y="3276600"/>
            <a:ext cx="3124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Binders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Complete Hardware, Software Tech. Specifications</a:t>
            </a:r>
            <a:br>
              <a:rPr lang="en-US" sz="1400" dirty="0" smtClean="0"/>
            </a:br>
            <a:r>
              <a:rPr lang="en-US" sz="1400" dirty="0" smtClean="0"/>
              <a:t>Budget Binders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Budgetary Documents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Skylab Date Log  with Primary Documents</a:t>
            </a:r>
          </a:p>
          <a:p>
            <a:endParaRPr lang="en-US" sz="1400" dirty="0" smtClean="0"/>
          </a:p>
          <a:p>
            <a:r>
              <a:rPr lang="en-US" sz="1400" b="1" dirty="0" smtClean="0"/>
              <a:t>Presentations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Library Stakeholders</a:t>
            </a:r>
            <a:br>
              <a:rPr lang="en-US" sz="1400" dirty="0" smtClean="0"/>
            </a:br>
            <a:r>
              <a:rPr lang="en-US" sz="1400" dirty="0" smtClean="0"/>
              <a:t>Outside Constituents</a:t>
            </a:r>
            <a:br>
              <a:rPr lang="en-US" sz="1400" dirty="0" smtClean="0"/>
            </a:br>
            <a:r>
              <a:rPr lang="en-US" sz="1400" dirty="0" smtClean="0"/>
              <a:t>National Awareness/Marketing</a:t>
            </a:r>
            <a:endParaRPr lang="en-US" sz="1400" dirty="0"/>
          </a:p>
        </p:txBody>
      </p:sp>
      <p:pic>
        <p:nvPicPr>
          <p:cNvPr id="51202" name="Picture 2" descr="C:\Users\ruzwyshyn\Desktop\Skylab\SkylabPresentation\SkylabSchematics\Skyla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61912"/>
            <a:ext cx="4572000" cy="4443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848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 smtClean="0"/>
              <a:t>Example:  Electrical Data: </a:t>
            </a:r>
            <a:br>
              <a:rPr lang="en-US" sz="2700" dirty="0" smtClean="0"/>
            </a:br>
            <a:r>
              <a:rPr lang="en-US" sz="2000" dirty="0" smtClean="0"/>
              <a:t>Design DOCUMENTATION KEY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100" dirty="0"/>
          </a:p>
        </p:txBody>
      </p:sp>
      <p:pic>
        <p:nvPicPr>
          <p:cNvPr id="38914" name="Picture 2" descr="C:\Users\ruzwyshyn\Desktop\Skylab\SkylabPresentation\SkylabSchematics\5th_floor_p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553200" cy="476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59436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ports and Electrical Outlets: Diagrams for Telecom, Contractors ,Cable Management  &amp; Adequate Power Supplies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81000" y="1295400"/>
          <a:ext cx="6113929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Acrobat Document" r:id="rId3" imgW="10063800" imgH="7763400" progId="AcroExch.Document.7">
                  <p:embed/>
                </p:oleObj>
              </mc:Choice>
              <mc:Fallback>
                <p:oleObj name="Acrobat Document" r:id="rId3" imgW="10063800" imgH="776340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6113929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86600" y="990600"/>
            <a:ext cx="1828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Various  Technologically Enhanced Spaces For</a:t>
            </a:r>
          </a:p>
          <a:p>
            <a:r>
              <a:rPr lang="en-US" sz="1600" dirty="0" smtClean="0"/>
              <a:t>Learning &amp;</a:t>
            </a:r>
          </a:p>
          <a:p>
            <a:r>
              <a:rPr lang="en-US" sz="1600" dirty="0" smtClean="0"/>
              <a:t>Collaboration Guided</a:t>
            </a:r>
          </a:p>
          <a:p>
            <a:r>
              <a:rPr lang="en-US" sz="1600" dirty="0" smtClean="0"/>
              <a:t>By Technology </a:t>
            </a:r>
            <a:br>
              <a:rPr lang="en-US" sz="1600" dirty="0" smtClean="0"/>
            </a:br>
            <a:r>
              <a:rPr lang="en-US" sz="1600" dirty="0" smtClean="0"/>
              <a:t>Possibilities: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1600" b="1" dirty="0" smtClean="0"/>
              <a:t>Binders: </a:t>
            </a:r>
            <a:r>
              <a:rPr lang="en-US" sz="1600" dirty="0" smtClean="0"/>
              <a:t>Comfortable</a:t>
            </a:r>
          </a:p>
          <a:p>
            <a:r>
              <a:rPr lang="en-US" sz="1600" dirty="0" smtClean="0"/>
              <a:t>Seating,</a:t>
            </a:r>
          </a:p>
          <a:p>
            <a:r>
              <a:rPr lang="en-US" sz="1600" dirty="0" smtClean="0"/>
              <a:t>Mobile Desks,</a:t>
            </a:r>
            <a:br>
              <a:rPr lang="en-US" sz="1600" dirty="0" smtClean="0"/>
            </a:br>
            <a:r>
              <a:rPr lang="en-US" sz="1600" dirty="0" smtClean="0"/>
              <a:t>Enhanced Electrical/Data Ports</a:t>
            </a:r>
          </a:p>
          <a:p>
            <a:r>
              <a:rPr lang="en-US" sz="1600" dirty="0" smtClean="0"/>
              <a:t>Non Traditional</a:t>
            </a:r>
            <a:br>
              <a:rPr lang="en-US" sz="1600" dirty="0" smtClean="0"/>
            </a:br>
            <a:r>
              <a:rPr lang="en-US" sz="1600" dirty="0" smtClean="0"/>
              <a:t>Classroom</a:t>
            </a:r>
          </a:p>
          <a:p>
            <a:r>
              <a:rPr lang="en-US" sz="1600" dirty="0" smtClean="0"/>
              <a:t>Capabilities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304800"/>
            <a:ext cx="5744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Example: Architectural Rendering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6063734"/>
            <a:ext cx="310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Information Literacy Classroom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619125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Pre-PLAN AND PLAN AHEAD</a:t>
            </a:r>
            <a:br>
              <a:rPr lang="en-US" dirty="0" smtClean="0"/>
            </a:br>
            <a:r>
              <a:rPr lang="en-US" sz="2200" dirty="0" smtClean="0"/>
              <a:t>There Will Always Be UNEXPECTED Contingencies</a:t>
            </a:r>
            <a:endParaRPr lang="en-US" sz="2200" dirty="0"/>
          </a:p>
        </p:txBody>
      </p:sp>
      <p:pic>
        <p:nvPicPr>
          <p:cNvPr id="47106" name="Picture 2" descr="http://s3.amazonaws.com/production.mediajoint.prx.org/public/piece_images/141796/nautilus_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59618"/>
            <a:ext cx="3276600" cy="38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0131"/>
            <a:ext cx="34956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PLAN </a:t>
            </a:r>
            <a:r>
              <a:rPr lang="en-US" dirty="0" smtClean="0"/>
              <a:t>FOR FUTURE FUNDING</a:t>
            </a:r>
            <a:br>
              <a:rPr lang="en-US" dirty="0" smtClean="0"/>
            </a:br>
            <a:r>
              <a:rPr lang="en-US" sz="2400" dirty="0" smtClean="0"/>
              <a:t>SKYLAB </a:t>
            </a:r>
            <a:r>
              <a:rPr lang="en-US" sz="2400" dirty="0" smtClean="0"/>
              <a:t>PART II: RECLAIMING THE OUTDOOR SPACE</a:t>
            </a:r>
            <a:endParaRPr lang="en-US" sz="2400" dirty="0"/>
          </a:p>
        </p:txBody>
      </p:sp>
      <p:pic>
        <p:nvPicPr>
          <p:cNvPr id="40962" name="Picture 2" descr="C:\Users\ruzwyshyn\Desktop\Skylab\SkylabPresentation\TopTenSkylabImages\IMG_9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33600"/>
            <a:ext cx="2971800" cy="1371599"/>
          </a:xfrm>
          <a:prstGeom prst="rect">
            <a:avLst/>
          </a:prstGeom>
          <a:noFill/>
        </p:spPr>
      </p:pic>
      <p:pic>
        <p:nvPicPr>
          <p:cNvPr id="40963" name="Picture 3" descr="C:\Users\ruzwyshyn\Desktop\Skylab\SkylabPresentation\TopTenSkylabImages\IMG_98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3276600" cy="1371600"/>
          </a:xfrm>
          <a:prstGeom prst="rect">
            <a:avLst/>
          </a:prstGeom>
          <a:noFill/>
        </p:spPr>
      </p:pic>
      <p:pic>
        <p:nvPicPr>
          <p:cNvPr id="47106" name="Picture 2" descr="C:\Users\ruzwyshyn\Desktop\Skylab\SkylabPresentation\TopTenSkylabImages\IMG_9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3443091" cy="2209800"/>
          </a:xfrm>
          <a:prstGeom prst="rect">
            <a:avLst/>
          </a:prstGeom>
          <a:noFill/>
        </p:spPr>
      </p:pic>
      <p:pic>
        <p:nvPicPr>
          <p:cNvPr id="47107" name="Picture 3" descr="C:\Users\ruzwyshyn\Desktop\Skylab\SkylabPresentation\TopTenSkylabImages\IMG_98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33801"/>
            <a:ext cx="3886200" cy="2133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6172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Wireless Access Points, Indoor/Outdoor  Future Mobile Computing Possibilities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/>
              <a:t>Environmental Scan: Case Two</a:t>
            </a:r>
            <a:br>
              <a:rPr lang="en-US" sz="3200" b="1" dirty="0" smtClean="0"/>
            </a:br>
            <a:r>
              <a:rPr lang="en-US" sz="3200" b="1" dirty="0" smtClean="0"/>
              <a:t> U Miami Digital Initiatives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New </a:t>
            </a:r>
            <a:r>
              <a:rPr lang="en-US" sz="2400" dirty="0" smtClean="0"/>
              <a:t>Types of Digital </a:t>
            </a:r>
            <a:r>
              <a:rPr lang="en-US" sz="2400" dirty="0" smtClean="0"/>
              <a:t>Libraries</a:t>
            </a:r>
            <a:br>
              <a:rPr lang="en-US" sz="2400" dirty="0" smtClean="0"/>
            </a:br>
            <a:r>
              <a:rPr lang="en-US" sz="1600" b="1" dirty="0" smtClean="0"/>
              <a:t>(Large IMLS Grant: Cuban Heritage Digital Collections) </a:t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600" b="1" dirty="0" smtClean="0"/>
          </a:p>
        </p:txBody>
      </p:sp>
      <p:pic>
        <p:nvPicPr>
          <p:cNvPr id="16388" name="Picture 4" descr="Syb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69" y="3048000"/>
            <a:ext cx="20764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locca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1"/>
            <a:ext cx="2057400" cy="158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5795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814024" y="5943600"/>
            <a:ext cx="6046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smtClean="0">
                <a:latin typeface="+mn-lt"/>
              </a:rPr>
              <a:t>Working within Opportunities of Environment</a:t>
            </a:r>
            <a:endParaRPr lang="en-US" sz="2400" b="1" dirty="0">
              <a:latin typeface="+mn-lt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9600" y="50292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>
                <a:latin typeface="Times" pitchFamily="18" charset="0"/>
              </a:rPr>
              <a:t>200 B.C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895600" y="5029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>
                <a:latin typeface="Times" pitchFamily="18" charset="0"/>
              </a:rPr>
              <a:t>1940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5178365" y="502920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 smtClean="0">
                <a:latin typeface="Times" pitchFamily="18" charset="0"/>
              </a:rPr>
              <a:t>2003</a:t>
            </a:r>
            <a:endParaRPr lang="en-US" sz="2400" dirty="0">
              <a:latin typeface="Times" pitchFamily="18" charset="0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391400" y="5029200"/>
            <a:ext cx="915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>
                <a:latin typeface="Times" pitchFamily="18" charset="0"/>
              </a:rPr>
              <a:t>2018</a:t>
            </a:r>
          </a:p>
        </p:txBody>
      </p:sp>
      <p:pic>
        <p:nvPicPr>
          <p:cNvPr id="13" name="Picture 3" descr="cubanrafte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06" y="3048000"/>
            <a:ext cx="2336191" cy="15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81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5888804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 dirty="0"/>
              <a:t>Multimedia and Visual Metaphor</a:t>
            </a:r>
          </a:p>
        </p:txBody>
      </p:sp>
      <p:pic>
        <p:nvPicPr>
          <p:cNvPr id="20483" name="Picture 3" descr="main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25061"/>
            <a:ext cx="5442735" cy="429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762000" y="228600"/>
            <a:ext cx="7696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Grant Attractiveness &amp; Technology</a:t>
            </a:r>
            <a:b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How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Do you Best Navigate Information?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7315200" y="3048000"/>
            <a:ext cx="1600200" cy="1052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Unique Challenge posed by each specific digital collection</a:t>
            </a:r>
          </a:p>
        </p:txBody>
      </p:sp>
    </p:spTree>
    <p:extLst>
      <p:ext uri="{BB962C8B-B14F-4D97-AF65-F5344CB8AC3E}">
        <p14:creationId xmlns:p14="http://schemas.microsoft.com/office/powerpoint/2010/main" val="3321935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Involve Innovation &amp; Contextualization </a:t>
            </a:r>
            <a:endParaRPr lang="en-US" dirty="0"/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1004888" y="5867400"/>
            <a:ext cx="670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/>
              <a:t>Wider Library Academic </a:t>
            </a:r>
            <a:r>
              <a:rPr lang="en-US" dirty="0" smtClean="0"/>
              <a:t>University Community </a:t>
            </a:r>
            <a:r>
              <a:rPr lang="en-US" dirty="0" smtClean="0"/>
              <a:t>Connections</a:t>
            </a:r>
            <a:endParaRPr lang="en-US" dirty="0"/>
          </a:p>
        </p:txBody>
      </p:sp>
      <p:pic>
        <p:nvPicPr>
          <p:cNvPr id="35844" name="Picture 2" descr="C:\Users\Ray\Desktop\New Folder\westfloridaheaderlar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1290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Content Placeholder 5" descr="cubanrafter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05000"/>
            <a:ext cx="4048125" cy="260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1371600" y="4953000"/>
            <a:ext cx="6055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/>
              <a:t>What is </a:t>
            </a:r>
            <a:r>
              <a:rPr lang="en-US" sz="2800" dirty="0" smtClean="0"/>
              <a:t>the Technology Opportunity?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3158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GRANT OPPORTUNITIES BEGIN WITH ENVIRONMENTAL  </a:t>
            </a:r>
            <a:r>
              <a:rPr lang="en-US" sz="2800" dirty="0" smtClean="0"/>
              <a:t>SCAN</a:t>
            </a:r>
            <a:endParaRPr lang="en-US" sz="2800" dirty="0"/>
          </a:p>
        </p:txBody>
      </p:sp>
      <p:pic>
        <p:nvPicPr>
          <p:cNvPr id="17410" name="Picture 2" descr="C:\Users\ruzwyshyn\Desktop\Skylab\SkylabPresentation\SkylabCartoon&amp;GeneralImages\Victorian_classr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2664" y="3884211"/>
            <a:ext cx="2894104" cy="1888403"/>
          </a:xfrm>
          <a:prstGeom prst="rect">
            <a:avLst/>
          </a:prstGeom>
          <a:noFill/>
        </p:spPr>
      </p:pic>
      <p:pic>
        <p:nvPicPr>
          <p:cNvPr id="17411" name="Picture 3" descr="C:\Users\ruzwyshyn\Desktop\Skylab\SkylabPresentation\SkylabCartoon&amp;GeneralImages\class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15" y="3884211"/>
            <a:ext cx="3041085" cy="2470881"/>
          </a:xfrm>
          <a:prstGeom prst="rect">
            <a:avLst/>
          </a:prstGeom>
          <a:noFill/>
        </p:spPr>
      </p:pic>
      <p:pic>
        <p:nvPicPr>
          <p:cNvPr id="17412" name="Picture 4" descr="C:\Users\ruzwyshyn\Desktop\Skylab\SkylabPresentation\TopTenSkylabImages\IMG_9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546" y="1371600"/>
            <a:ext cx="2895600" cy="2160428"/>
          </a:xfrm>
          <a:prstGeom prst="rect">
            <a:avLst/>
          </a:prstGeom>
          <a:noFill/>
        </p:spPr>
      </p:pic>
      <p:pic>
        <p:nvPicPr>
          <p:cNvPr id="17413" name="Picture 5" descr="C:\Users\ruzwyshyn\Desktop\Skylab\SkylabPresentation\SkylabCartoon&amp;GeneralImages\grid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2101" y="1599013"/>
            <a:ext cx="2971800" cy="205822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67200" y="6002235"/>
            <a:ext cx="361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Correspondence </a:t>
            </a:r>
            <a:r>
              <a:rPr lang="en-US" dirty="0"/>
              <a:t>To Library’s 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029200" y="1828800"/>
          <a:ext cx="3733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8" name="Image" r:id="rId3" imgW="3314286" imgH="3571429" progId="Photoshop.Image.8">
                  <p:embed/>
                </p:oleObj>
              </mc:Choice>
              <mc:Fallback>
                <p:oleObj name="Image" r:id="rId3" imgW="3314286" imgH="357142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828800"/>
                        <a:ext cx="3733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2057400"/>
          <a:ext cx="4373563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Image" r:id="rId5" imgW="3333333" imgH="1990476" progId="Photoshop.Image.8">
                  <p:embed/>
                </p:oleObj>
              </mc:Choice>
              <mc:Fallback>
                <p:oleObj name="Image" r:id="rId5" imgW="3333333" imgH="199047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4373563" cy="260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971800" y="6096000"/>
            <a:ext cx="3825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latin typeface="Verdana" pitchFamily="34" charset="0"/>
              </a:rPr>
              <a:t>Hybrid Digital/Paper Collections</a:t>
            </a:r>
          </a:p>
        </p:txBody>
      </p:sp>
      <p:sp>
        <p:nvSpPr>
          <p:cNvPr id="5734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Branding and Marketing the University</a:t>
            </a:r>
            <a:r>
              <a:rPr lang="en-US" sz="2800" dirty="0"/>
              <a:t> </a:t>
            </a:r>
            <a:r>
              <a:rPr lang="en-US" sz="2800" dirty="0" smtClean="0"/>
              <a:t>Globally</a:t>
            </a:r>
            <a:br>
              <a:rPr lang="en-US" sz="2800" dirty="0" smtClean="0"/>
            </a:br>
            <a:r>
              <a:rPr lang="en-US" sz="2800" dirty="0" smtClean="0"/>
              <a:t>The Libraries Intellectual Riches Globally</a:t>
            </a:r>
          </a:p>
        </p:txBody>
      </p:sp>
    </p:spTree>
    <p:extLst>
      <p:ext uri="{BB962C8B-B14F-4D97-AF65-F5344CB8AC3E}">
        <p14:creationId xmlns:p14="http://schemas.microsoft.com/office/powerpoint/2010/main" val="3681130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Digital Infrastructure Use Various Media Types (Audio/Video)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284413"/>
          <a:ext cx="3886200" cy="347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4" name="Image" r:id="rId3" imgW="5079365" imgH="4546032" progId="Photoshop.Image.8">
                  <p:embed/>
                </p:oleObj>
              </mc:Choice>
              <mc:Fallback>
                <p:oleObj name="Image" r:id="rId3" imgW="5079365" imgH="4546032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4413"/>
                        <a:ext cx="3886200" cy="347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46146744"/>
              </p:ext>
            </p:extLst>
          </p:nvPr>
        </p:nvGraphicFramePr>
        <p:xfrm>
          <a:off x="5029200" y="2209800"/>
          <a:ext cx="3657600" cy="349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5" name="Image" r:id="rId5" imgW="5079365" imgH="4850794" progId="Photoshop.Image.8">
                  <p:embed/>
                </p:oleObj>
              </mc:Choice>
              <mc:Fallback>
                <p:oleObj name="Image" r:id="rId5" imgW="5079365" imgH="485079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09800"/>
                        <a:ext cx="3657600" cy="349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2590799" y="5867400"/>
            <a:ext cx="37753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New UM Music Library Possibilities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82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me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" y="1005651"/>
            <a:ext cx="8686800" cy="485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838200" y="-20548"/>
            <a:ext cx="7543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Create University/Library/Environmental Bridges</a:t>
            </a:r>
            <a:endParaRPr lang="en-US" sz="3200" b="1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143000" y="6096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b="1" dirty="0"/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2133600" y="6374295"/>
            <a:ext cx="4288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 Community Connected Archive (2006)</a:t>
            </a:r>
            <a:endParaRPr lang="en-US" dirty="0"/>
          </a:p>
        </p:txBody>
      </p:sp>
      <p:sp>
        <p:nvSpPr>
          <p:cNvPr id="28678" name="Right Arrow 7"/>
          <p:cNvSpPr>
            <a:spLocks noChangeArrowheads="1"/>
          </p:cNvSpPr>
          <p:nvPr/>
        </p:nvSpPr>
        <p:spPr bwMode="auto">
          <a:xfrm>
            <a:off x="4038600" y="58674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839200" cy="1292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Grants for New Genres of Digital Collections</a:t>
            </a:r>
            <a:br>
              <a:rPr lang="en-US" sz="4000" dirty="0" smtClean="0"/>
            </a:br>
            <a:r>
              <a:rPr lang="en-US" sz="4000" dirty="0" smtClean="0"/>
              <a:t> &amp; Library Services: Partnerships 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2514600" cy="34290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smtClean="0"/>
              <a:t>Anthurium (2004)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Scholarly E-Journal of Caribbean Studies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English Faculty,</a:t>
            </a:r>
            <a:br>
              <a:rPr lang="en-US" sz="2000" dirty="0" smtClean="0"/>
            </a:br>
            <a:r>
              <a:rPr lang="en-US" sz="2000" dirty="0" smtClean="0"/>
              <a:t>Library Special Collections, Digital Services, Art History, Public History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524000" y="6035675"/>
            <a:ext cx="6794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>
                <a:latin typeface="Garamond" pitchFamily="18" charset="0"/>
                <a:hlinkClick r:id="rId2"/>
              </a:rPr>
              <a:t>http://scholar.library.miami.edu/anthurium/index.html</a:t>
            </a:r>
            <a:r>
              <a:rPr lang="en-US" sz="2400" dirty="0">
                <a:latin typeface="Garamond" pitchFamily="18" charset="0"/>
              </a:rPr>
              <a:t/>
            </a:r>
            <a:br>
              <a:rPr lang="en-US" sz="2400" dirty="0">
                <a:latin typeface="Garamond" pitchFamily="18" charset="0"/>
              </a:rPr>
            </a:br>
            <a:endParaRPr lang="en-US" sz="2400" dirty="0">
              <a:latin typeface="Garamond" pitchFamily="18" charset="0"/>
            </a:endParaRPr>
          </a:p>
        </p:txBody>
      </p:sp>
      <p:pic>
        <p:nvPicPr>
          <p:cNvPr id="32773" name="Picture 5" descr="anthu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38100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anthiurmcover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3505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2590800" y="6488113"/>
            <a:ext cx="4352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Scholarly Communications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327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228600"/>
            <a:ext cx="89916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dirty="0" smtClean="0"/>
              <a:t>ENVIRONMENTAL SCAN Case Three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 smtClean="0"/>
              <a:t>Mission Alignment</a:t>
            </a:r>
          </a:p>
        </p:txBody>
      </p:sp>
      <p:pic>
        <p:nvPicPr>
          <p:cNvPr id="5" name="Picture 5" descr="sampd3b932784fab273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6" y="5486398"/>
            <a:ext cx="994032" cy="931905"/>
          </a:xfrm>
          <a:prstGeom prst="rect">
            <a:avLst/>
          </a:prstGeom>
          <a:noFill/>
          <a:ln w="12700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352187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THE ROI FACTOR &amp; Creating Library Value</a:t>
            </a:r>
            <a:r>
              <a:rPr lang="en-US" dirty="0" smtClean="0"/>
              <a:t>)</a:t>
            </a:r>
            <a:endParaRPr lang="en-US" dirty="0"/>
          </a:p>
          <a:p>
            <a:pPr algn="ctr"/>
            <a:r>
              <a:rPr lang="en-US" dirty="0"/>
              <a:t>Technology and the Online Academic </a:t>
            </a:r>
            <a:r>
              <a:rPr lang="en-US" dirty="0" smtClean="0"/>
              <a:t>Library/University</a:t>
            </a:r>
          </a:p>
          <a:p>
            <a:endParaRPr lang="en-US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9" y="1508275"/>
            <a:ext cx="7150921" cy="359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1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676400" y="193391"/>
            <a:ext cx="5464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Calibri" pitchFamily="34" charset="0"/>
              </a:rPr>
              <a:t>APUS </a:t>
            </a:r>
            <a:r>
              <a:rPr lang="en-US" sz="3200" b="1" dirty="0" smtClean="0">
                <a:latin typeface="Calibri" pitchFamily="34" charset="0"/>
              </a:rPr>
              <a:t> Libraries</a:t>
            </a:r>
            <a:br>
              <a:rPr lang="en-US" sz="3200" b="1" dirty="0" smtClean="0">
                <a:latin typeface="Calibri" pitchFamily="34" charset="0"/>
              </a:rPr>
            </a:br>
            <a:r>
              <a:rPr lang="en-US" sz="2400" b="1" dirty="0" smtClean="0">
                <a:latin typeface="Calibri" pitchFamily="34" charset="0"/>
              </a:rPr>
              <a:t>(</a:t>
            </a:r>
            <a:r>
              <a:rPr lang="en-US" sz="2000" b="1" dirty="0" smtClean="0">
                <a:latin typeface="Calibri" pitchFamily="34" charset="0"/>
              </a:rPr>
              <a:t>For Profit, Completely Online University)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04705" y="5638800"/>
            <a:ext cx="681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Project </a:t>
            </a:r>
            <a:r>
              <a:rPr lang="en-US" dirty="0" smtClean="0"/>
              <a:t>Affordances</a:t>
            </a:r>
            <a:r>
              <a:rPr lang="en-US" dirty="0" smtClean="0"/>
              <a:t> </a:t>
            </a:r>
            <a:r>
              <a:rPr lang="en-US" b="1" dirty="0" smtClean="0"/>
              <a:t>(ROI</a:t>
            </a:r>
            <a:r>
              <a:rPr lang="en-US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Synthesizing Library Holdings,  Electronic Course Materials and E-Press</a:t>
            </a:r>
          </a:p>
          <a:p>
            <a:pPr algn="ctr"/>
            <a:r>
              <a:rPr lang="en-US" dirty="0" smtClean="0"/>
              <a:t>With the Online Classroom (LMS, SAKAI)</a:t>
            </a:r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05" y="1312066"/>
            <a:ext cx="728958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35" y="1992369"/>
            <a:ext cx="4572000" cy="349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252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System Wide Application of Media/Curriculum Possibilities </a:t>
            </a:r>
            <a:br>
              <a:rPr lang="en-US" sz="2000" dirty="0" smtClean="0"/>
            </a:br>
            <a:r>
              <a:rPr lang="en-US" sz="2000" dirty="0" smtClean="0"/>
              <a:t>Spin off Grant Opportunities </a:t>
            </a:r>
            <a:r>
              <a:rPr lang="en-US" sz="2000" b="1" dirty="0" smtClean="0"/>
              <a:t>(OCIST)</a:t>
            </a:r>
          </a:p>
        </p:txBody>
      </p:sp>
      <p:pic>
        <p:nvPicPr>
          <p:cNvPr id="10243" name="Picture 2" descr="C:\Documents and Settings\ruzwyshyn\Desktop\New Folder\CampusGuidesSecurit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0550"/>
            <a:ext cx="65278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457200" y="696913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 dirty="0"/>
              <a:t>Online Course </a:t>
            </a:r>
            <a:r>
              <a:rPr lang="en-US" sz="2400" b="1" dirty="0" smtClean="0"/>
              <a:t>Guides as Direct Curriculum Replacement</a:t>
            </a:r>
            <a:br>
              <a:rPr lang="en-US" sz="2400" b="1" dirty="0" smtClean="0"/>
            </a:br>
            <a:r>
              <a:rPr lang="en-US" sz="2400" b="1" dirty="0" smtClean="0"/>
              <a:t> </a:t>
            </a:r>
            <a:r>
              <a:rPr lang="en-US" b="1" dirty="0" smtClean="0"/>
              <a:t>School</a:t>
            </a:r>
            <a:r>
              <a:rPr lang="en-US" b="1" dirty="0"/>
              <a:t>, Program, Department or Course</a:t>
            </a:r>
          </a:p>
        </p:txBody>
      </p:sp>
    </p:spTree>
    <p:extLst>
      <p:ext uri="{BB962C8B-B14F-4D97-AF65-F5344CB8AC3E}">
        <p14:creationId xmlns:p14="http://schemas.microsoft.com/office/powerpoint/2010/main" val="3546609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22263" y="3937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Online </a:t>
            </a:r>
            <a:r>
              <a:rPr lang="en-US" sz="3600" dirty="0" smtClean="0"/>
              <a:t>Campus</a:t>
            </a:r>
            <a:br>
              <a:rPr lang="en-US" sz="3600" dirty="0" smtClean="0"/>
            </a:br>
            <a:r>
              <a:rPr lang="en-US" sz="2000" dirty="0" smtClean="0"/>
              <a:t>Library/University Opportunities </a:t>
            </a:r>
            <a:r>
              <a:rPr lang="en-US" sz="2000" dirty="0" smtClean="0"/>
              <a:t>(ROI)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6535738" y="2155825"/>
            <a:ext cx="26076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</a:rPr>
              <a:t>Curricular </a:t>
            </a:r>
            <a:endParaRPr lang="en-US" dirty="0">
              <a:latin typeface="Calibri" pitchFamily="34" charset="0"/>
            </a:endParaRPr>
          </a:p>
          <a:p>
            <a:pPr eaLnBrk="1" hangingPunct="1"/>
            <a:r>
              <a:rPr lang="en-US" dirty="0">
                <a:latin typeface="Calibri" pitchFamily="34" charset="0"/>
              </a:rPr>
              <a:t>Replacement</a:t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Possibilities</a:t>
            </a:r>
          </a:p>
          <a:p>
            <a:pPr eaLnBrk="1" hangingPunct="1"/>
            <a:endParaRPr lang="en-US" dirty="0">
              <a:latin typeface="Calibri" pitchFamily="34" charset="0"/>
            </a:endParaRPr>
          </a:p>
          <a:p>
            <a:pPr eaLnBrk="1" hangingPunct="1"/>
            <a:r>
              <a:rPr lang="en-US" dirty="0">
                <a:latin typeface="Calibri" pitchFamily="34" charset="0"/>
              </a:rPr>
              <a:t>Secondary</a:t>
            </a:r>
          </a:p>
          <a:p>
            <a:pPr eaLnBrk="1" hangingPunct="1"/>
            <a:r>
              <a:rPr lang="en-US" dirty="0">
                <a:latin typeface="Calibri" pitchFamily="34" charset="0"/>
              </a:rPr>
              <a:t>Multimedia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Bibliographic Resource</a:t>
            </a:r>
          </a:p>
          <a:p>
            <a:pPr eaLnBrk="1" hangingPunct="1"/>
            <a:endParaRPr lang="en-US" dirty="0">
              <a:latin typeface="Calibri" pitchFamily="34" charset="0"/>
            </a:endParaRPr>
          </a:p>
          <a:p>
            <a:pPr eaLnBrk="1" hangingPunct="1"/>
            <a:r>
              <a:rPr lang="en-US" dirty="0">
                <a:latin typeface="Calibri" pitchFamily="34" charset="0"/>
              </a:rPr>
              <a:t>Publically </a:t>
            </a:r>
            <a:r>
              <a:rPr lang="en-US" dirty="0" smtClean="0">
                <a:latin typeface="Calibri" pitchFamily="34" charset="0"/>
              </a:rPr>
              <a:t>Available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Marketing/Brand</a:t>
            </a:r>
            <a:endParaRPr lang="en-US" dirty="0">
              <a:latin typeface="Calibri" pitchFamily="34" charset="0"/>
            </a:endParaRPr>
          </a:p>
          <a:p>
            <a:pPr eaLnBrk="1" hangingPunct="1"/>
            <a:endParaRPr lang="en-US" dirty="0">
              <a:latin typeface="Calibri" pitchFamily="34" charset="0"/>
            </a:endParaRPr>
          </a:p>
          <a:p>
            <a:pPr eaLnBrk="1" hangingPunct="1"/>
            <a:r>
              <a:rPr lang="en-US" dirty="0">
                <a:latin typeface="Calibri" pitchFamily="34" charset="0"/>
              </a:rPr>
              <a:t>600 Online Course Guides</a:t>
            </a:r>
          </a:p>
          <a:p>
            <a:pPr eaLnBrk="1" hangingPunct="1"/>
            <a:r>
              <a:rPr lang="en-US" dirty="0">
                <a:latin typeface="Calibri" pitchFamily="34" charset="0"/>
              </a:rPr>
              <a:t>Currently </a:t>
            </a:r>
            <a:r>
              <a:rPr lang="en-US" dirty="0" smtClean="0">
                <a:latin typeface="Calibri" pitchFamily="34" charset="0"/>
              </a:rPr>
              <a:t>Complete.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7" y="1905000"/>
            <a:ext cx="5105400" cy="37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6019800"/>
            <a:ext cx="220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 Course </a:t>
            </a:r>
            <a:r>
              <a:rPr lang="en-US" dirty="0"/>
              <a:t>Guides</a:t>
            </a:r>
          </a:p>
        </p:txBody>
      </p:sp>
    </p:spTree>
    <p:extLst>
      <p:ext uri="{BB962C8B-B14F-4D97-AF65-F5344CB8AC3E}">
        <p14:creationId xmlns:p14="http://schemas.microsoft.com/office/powerpoint/2010/main" val="1409987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Documents and Settings\ruzwyshyn\Desktop\New Folder\Scholarly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5" y="1925236"/>
            <a:ext cx="2434119" cy="239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1143000" y="381000"/>
            <a:ext cx="72263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Revitalized Partnerships and Definitions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Library, Librarians  and Faculty</a:t>
            </a:r>
            <a:br>
              <a:rPr lang="en-US" sz="2400" dirty="0" smtClean="0"/>
            </a:br>
            <a:r>
              <a:rPr lang="en-US" sz="2400" dirty="0" smtClean="0"/>
              <a:t>Central Library Relevance </a:t>
            </a:r>
            <a:endParaRPr lang="en-US" sz="24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25236"/>
            <a:ext cx="5181600" cy="361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itchFamily="34" charset="0"/>
              </a:rPr>
              <a:t>New Partnerships </a:t>
            </a:r>
            <a:r>
              <a:rPr lang="en-US" sz="2000">
                <a:latin typeface="Calibri" pitchFamily="34" charset="0"/>
              </a:rPr>
              <a:t>with </a:t>
            </a:r>
            <a:r>
              <a:rPr lang="en-US" sz="2000" smtClean="0">
                <a:latin typeface="Calibri" pitchFamily="34" charset="0"/>
              </a:rPr>
              <a:t> University, </a:t>
            </a:r>
            <a:r>
              <a:rPr lang="en-US" sz="2000" dirty="0">
                <a:latin typeface="Calibri" pitchFamily="34" charset="0"/>
              </a:rPr>
              <a:t>Faculty, Research and Course </a:t>
            </a:r>
            <a:r>
              <a:rPr lang="en-US" sz="2000" dirty="0" smtClean="0">
                <a:latin typeface="Calibri" pitchFamily="34" charset="0"/>
              </a:rPr>
              <a:t>Possibility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endParaRPr lang="en-US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5" y="4485771"/>
            <a:ext cx="2514600" cy="104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9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533400"/>
            <a:ext cx="8166100" cy="5446713"/>
          </a:xfrm>
        </p:spPr>
        <p:txBody>
          <a:bodyPr>
            <a:normAutofit lnSpcReduction="10000"/>
          </a:bodyPr>
          <a:lstStyle/>
          <a:p>
            <a:pPr algn="ctr" eaLnBrk="1" hangingPunct="1">
              <a:defRPr/>
            </a:pPr>
            <a:endParaRPr lang="en-US" dirty="0" smtClean="0"/>
          </a:p>
          <a:p>
            <a:pPr algn="ctr" eaLnBrk="1" hangingPunct="1"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Thank You For Coming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Questions?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2057400" y="5943600"/>
            <a:ext cx="49585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dirty="0"/>
              <a:t>Contact Information: </a:t>
            </a:r>
            <a:r>
              <a:rPr lang="en-US" sz="1400" b="1" dirty="0"/>
              <a:t>Ray </a:t>
            </a:r>
            <a:r>
              <a:rPr lang="en-US" sz="1400" b="1" dirty="0" smtClean="0"/>
              <a:t>Uzwyshyn, Ph.D. </a:t>
            </a:r>
            <a:r>
              <a:rPr lang="en-US" sz="1400" b="1" smtClean="0"/>
              <a:t>M.L.I.S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ruzwyshyn@gmail.com</a:t>
            </a:r>
            <a:r>
              <a:rPr lang="en-US" sz="1400" b="1" dirty="0"/>
              <a:t/>
            </a:r>
            <a:br>
              <a:rPr lang="en-US" sz="1400" b="1" dirty="0"/>
            </a:br>
            <a:endParaRPr lang="en-US" sz="1400" dirty="0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50" y="2362198"/>
            <a:ext cx="4235699" cy="291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69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Potential Opportunity: SKYLAB </a:t>
            </a:r>
            <a:r>
              <a:rPr lang="en-US" sz="2000" dirty="0" smtClean="0"/>
              <a:t>REIMAGINING THE Learning Grid For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Century</a:t>
            </a:r>
            <a:endParaRPr lang="en-US" sz="2000" dirty="0"/>
          </a:p>
        </p:txBody>
      </p:sp>
      <p:pic>
        <p:nvPicPr>
          <p:cNvPr id="18434" name="Picture 2" descr="C:\Users\ruzwyshyn\Desktop\Skylab\SkylabPresentation\SkylabCartoon&amp;GeneralImages\escher_grid_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98496"/>
            <a:ext cx="3690399" cy="3646983"/>
          </a:xfrm>
          <a:prstGeom prst="rect">
            <a:avLst/>
          </a:prstGeom>
          <a:noFill/>
        </p:spPr>
      </p:pic>
      <p:pic>
        <p:nvPicPr>
          <p:cNvPr id="18435" name="Picture 3" descr="C:\Users\ruzwyshyn\Desktop\Skylab\SkylabPresentation\SkylabCartoon&amp;GeneralImages\finalscrapweb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773" y="2098497"/>
            <a:ext cx="3584089" cy="35766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4985" y="6019800"/>
            <a:ext cx="842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smtClean="0"/>
              <a:t>Synergies </a:t>
            </a:r>
            <a:r>
              <a:rPr lang="en-US" dirty="0" smtClean="0"/>
              <a:t>for Collaboration (Center for Teaching and Learning, Academic Computing, IT </a:t>
            </a:r>
            <a:br>
              <a:rPr lang="en-US" dirty="0" smtClean="0"/>
            </a:br>
            <a:r>
              <a:rPr lang="en-US" dirty="0" smtClean="0"/>
              <a:t>New Learning Vistas, 21</a:t>
            </a:r>
            <a:r>
              <a:rPr lang="en-US" baseline="30000" dirty="0" smtClean="0"/>
              <a:t>st</a:t>
            </a:r>
            <a:r>
              <a:rPr lang="en-US" dirty="0" smtClean="0"/>
              <a:t> Century Network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uzwyshyn\Desktop\Skylab\SkylabPresentation\SkylabCartoon&amp;GeneralImages\escher_grid_ps.jpg"/>
          <p:cNvPicPr>
            <a:picLocks noChangeAspect="1" noChangeArrowheads="1"/>
          </p:cNvPicPr>
          <p:nvPr/>
        </p:nvPicPr>
        <p:blipFill>
          <a:blip r:embed="rId2" cstate="print">
            <a:lum bright="1000"/>
          </a:blip>
          <a:srcRect/>
          <a:stretch>
            <a:fillRect/>
          </a:stretch>
        </p:blipFill>
        <p:spPr bwMode="auto">
          <a:xfrm>
            <a:off x="1371600" y="1066800"/>
            <a:ext cx="5867400" cy="55598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161925"/>
            <a:ext cx="8200893" cy="136207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Attractiveness to Outside Funders:</a:t>
            </a:r>
            <a:br>
              <a:rPr lang="en-US" sz="2800" dirty="0" smtClean="0"/>
            </a:br>
            <a:r>
              <a:rPr lang="en-US" sz="2000" dirty="0" smtClean="0"/>
              <a:t> Space, Technology, Learning</a:t>
            </a:r>
            <a:endParaRPr lang="en-US" sz="2000" dirty="0"/>
          </a:p>
        </p:txBody>
      </p:sp>
      <p:sp>
        <p:nvSpPr>
          <p:cNvPr id="4" name="Oval 3"/>
          <p:cNvSpPr/>
          <p:nvPr/>
        </p:nvSpPr>
        <p:spPr>
          <a:xfrm>
            <a:off x="1371600" y="1371600"/>
            <a:ext cx="5943600" cy="4648200"/>
          </a:xfrm>
          <a:prstGeom prst="ellipse">
            <a:avLst/>
          </a:prstGeom>
          <a:solidFill>
            <a:schemeClr val="accent3">
              <a:lumMod val="60000"/>
              <a:lumOff val="40000"/>
              <a:alpha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4114800" y="1981200"/>
            <a:ext cx="3048000" cy="2590800"/>
          </a:xfrm>
          <a:prstGeom prst="ellipse">
            <a:avLst/>
          </a:prstGeom>
          <a:solidFill>
            <a:schemeClr val="accent2">
              <a:lumMod val="60000"/>
              <a:lumOff val="40000"/>
              <a:alpha val="69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Multimedia Studio</a:t>
            </a:r>
            <a:br>
              <a:rPr lang="en-US" dirty="0" smtClean="0"/>
            </a:br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47800" y="2057400"/>
            <a:ext cx="3124200" cy="2514600"/>
          </a:xfrm>
          <a:prstGeom prst="ellipse">
            <a:avLst/>
          </a:prstGeom>
          <a:solidFill>
            <a:schemeClr val="accent6">
              <a:lumMod val="75000"/>
              <a:alpha val="33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Information Literacy Classroom</a:t>
            </a:r>
            <a:br>
              <a:rPr lang="en-US" dirty="0" smtClean="0"/>
            </a:br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819400" y="3657600"/>
            <a:ext cx="3124200" cy="243840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Media </a:t>
            </a:r>
            <a:br>
              <a:rPr lang="en-US" dirty="0" smtClean="0"/>
            </a:br>
            <a:r>
              <a:rPr lang="en-US" dirty="0" smtClean="0"/>
              <a:t>Conversion Center</a:t>
            </a:r>
            <a:br>
              <a:rPr lang="en-US" dirty="0" smtClean="0"/>
            </a:br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286000"/>
            <a:ext cx="144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Collaboration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Third Space </a:t>
            </a:r>
            <a:br>
              <a:rPr lang="en-US" sz="1600" dirty="0" smtClean="0"/>
            </a:br>
            <a:r>
              <a:rPr lang="en-US" sz="1600" dirty="0" smtClean="0"/>
              <a:t>for Learning.</a:t>
            </a:r>
            <a:br>
              <a:rPr lang="en-US" sz="1600" dirty="0" smtClean="0"/>
            </a:br>
            <a:r>
              <a:rPr lang="en-US" sz="1600" dirty="0" smtClean="0"/>
              <a:t>Cross-fertilization </a:t>
            </a:r>
            <a:r>
              <a:rPr lang="en-US" sz="1600" dirty="0" smtClean="0"/>
              <a:t>of</a:t>
            </a:r>
          </a:p>
          <a:p>
            <a:r>
              <a:rPr lang="en-US" sz="1600" dirty="0" smtClean="0"/>
              <a:t>Projects,</a:t>
            </a:r>
            <a:br>
              <a:rPr lang="en-US" sz="1600" dirty="0" smtClean="0"/>
            </a:br>
            <a:r>
              <a:rPr lang="en-US" sz="1600" dirty="0" smtClean="0"/>
              <a:t>People and</a:t>
            </a:r>
          </a:p>
          <a:p>
            <a:r>
              <a:rPr lang="en-US" sz="1600" dirty="0" smtClean="0"/>
              <a:t>Skillsets.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5638800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Permeable</a:t>
            </a:r>
            <a:br>
              <a:rPr lang="en-US" b="1" dirty="0" smtClean="0"/>
            </a:br>
            <a:r>
              <a:rPr lang="en-US" b="1" dirty="0" smtClean="0"/>
              <a:t>Boundaries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3581400"/>
            <a:ext cx="1860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Technology</a:t>
            </a:r>
            <a:endParaRPr lang="en-US" sz="2800" b="1" dirty="0"/>
          </a:p>
        </p:txBody>
      </p:sp>
      <p:pic>
        <p:nvPicPr>
          <p:cNvPr id="49154" name="Picture 2" descr="C:\Users\ruzwyshyn\Desktop\Skylab\SkylabPresentation\SkylabSchematics\Skyla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362200"/>
            <a:ext cx="2195209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Buy In Process: Begins with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6861"/>
            <a:ext cx="4267200" cy="2057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Information Literacy Classroom</a:t>
            </a:r>
          </a:p>
          <a:p>
            <a:r>
              <a:rPr lang="en-US" sz="2400" dirty="0" smtClean="0"/>
              <a:t>Multimedia Studio</a:t>
            </a:r>
          </a:p>
          <a:p>
            <a:r>
              <a:rPr lang="en-US" sz="2400" dirty="0" smtClean="0"/>
              <a:t>Media Conversion Center</a:t>
            </a:r>
            <a:endParaRPr lang="en-US" sz="2400" dirty="0"/>
          </a:p>
        </p:txBody>
      </p:sp>
      <p:pic>
        <p:nvPicPr>
          <p:cNvPr id="2050" name="Picture 2" descr="C:\Users\ruzwyshyn\Desktop\Skylab\SkylabPresentation\SkylabCartoon&amp;GeneralImages\ares-v-roc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529155"/>
            <a:ext cx="3801449" cy="24161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43200" y="5638800"/>
            <a:ext cx="32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Unifying Theme: Digital Literacy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ruzwyshyn\Desktop\Skylab\SkylabEquipmentImages\TechnologyClassroom\27#WidescreenLCD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124200"/>
            <a:ext cx="1885950" cy="1885950"/>
          </a:xfrm>
          <a:prstGeom prst="rect">
            <a:avLst/>
          </a:prstGeom>
          <a:noFill/>
        </p:spPr>
      </p:pic>
      <p:pic>
        <p:nvPicPr>
          <p:cNvPr id="3076" name="Picture 4" descr="C:\Users\ruzwyshyn\Desktop\Skylab\SkylabEquipmentImages\TechnologyClassroom\InFocusProj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0"/>
            <a:ext cx="1885950" cy="1885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ASSESSMENT of PROJECT Feasibility:</a:t>
            </a:r>
            <a:br>
              <a:rPr lang="en-US" sz="2400" dirty="0" smtClean="0"/>
            </a:br>
            <a:r>
              <a:rPr lang="en-US" sz="2000" dirty="0" smtClean="0"/>
              <a:t> Information Literacy CLASSROOM (Buy In)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0519"/>
              </p:ext>
            </p:extLst>
          </p:nvPr>
        </p:nvGraphicFramePr>
        <p:xfrm>
          <a:off x="228600" y="2590800"/>
          <a:ext cx="3048000" cy="3121287"/>
        </p:xfrm>
        <a:graphic>
          <a:graphicData uri="http://schemas.openxmlformats.org/drawingml/2006/table">
            <a:tbl>
              <a:tblPr/>
              <a:tblGrid>
                <a:gridCol w="1828800"/>
                <a:gridCol w="1219200"/>
              </a:tblGrid>
              <a:tr h="1682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30x - Dell </a:t>
                      </a: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OptiPlex PCs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$42,240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6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 1x - Infocus digital projector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$1,439.99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6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3x</a:t>
                      </a:r>
                      <a:r>
                        <a:rPr lang="en-US" sz="12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– Large Format 27# LCD Screens 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libri"/>
                          <a:ea typeface="Calibri"/>
                          <a:cs typeface="Times New Roman"/>
                        </a:rPr>
                        <a:t>$1,264.00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1x - Epson </a:t>
                      </a: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Large 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ormat 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flatbed photo scanner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$2,879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PQA </a:t>
                      </a:r>
                      <a:r>
                        <a:rPr lang="en-US" sz="1200" b="1" dirty="0" smtClean="0">
                          <a:latin typeface="Calibri"/>
                          <a:ea typeface="Calibri"/>
                          <a:cs typeface="Times New Roman"/>
                        </a:rPr>
                        <a:t>Industrial</a:t>
                      </a:r>
                      <a:r>
                        <a:rPr lang="en-US" sz="12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Printer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libri"/>
                          <a:ea typeface="Calibri"/>
                          <a:cs typeface="Times New Roman"/>
                        </a:rPr>
                        <a:t>4,380.89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87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b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</a:b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Calibri"/>
                          <a:cs typeface="Times New Roman"/>
                        </a:rPr>
                        <a:t>$75,198.46 – 150,00.00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1828800"/>
            <a:ext cx="303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Main Equipment Components</a:t>
            </a:r>
            <a:endParaRPr lang="en-US" b="1" dirty="0"/>
          </a:p>
        </p:txBody>
      </p:sp>
      <p:pic>
        <p:nvPicPr>
          <p:cNvPr id="3074" name="Picture 2" descr="C:\Users\ruzwyshyn\Desktop\Skylab\SkylabEquipmentImages\TechnologyClassroom\DellOptiplexP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05000"/>
            <a:ext cx="1524000" cy="1353732"/>
          </a:xfrm>
          <a:prstGeom prst="rect">
            <a:avLst/>
          </a:prstGeom>
          <a:noFill/>
        </p:spPr>
      </p:pic>
      <p:pic>
        <p:nvPicPr>
          <p:cNvPr id="3075" name="Picture 3" descr="C:\Users\ruzwyshyn\Desktop\Skylab\SkylabEquipmentImages\TechnologyClassroom\EpsonExpressionColorFlatbedScann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124200"/>
            <a:ext cx="1885950" cy="1885950"/>
          </a:xfrm>
          <a:prstGeom prst="rect">
            <a:avLst/>
          </a:prstGeom>
          <a:noFill/>
        </p:spPr>
      </p:pic>
      <p:pic>
        <p:nvPicPr>
          <p:cNvPr id="3078" name="Picture 6" descr="C:\Users\ruzwyshyn\Desktop\Skylab\SkylabEquipmentImages\TechnologyClassroom\PQApri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762500"/>
            <a:ext cx="2095500" cy="2095500"/>
          </a:xfrm>
          <a:prstGeom prst="rect">
            <a:avLst/>
          </a:prstGeom>
          <a:noFill/>
        </p:spPr>
      </p:pic>
      <p:pic>
        <p:nvPicPr>
          <p:cNvPr id="3079" name="Picture 7" descr="C:\Users\ruzwyshyn\Desktop\Skylab\SkylabEquipmentImages\TechnologyClassroom\PaperFeeder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572000"/>
            <a:ext cx="2590800" cy="2590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611779"/>
            <a:ext cx="1875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Longer Lists and Specs  Available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398525"/>
              </p:ext>
            </p:extLst>
          </p:nvPr>
        </p:nvGraphicFramePr>
        <p:xfrm>
          <a:off x="2604543" y="1415227"/>
          <a:ext cx="2868113" cy="2216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2" name="Acrobat Document" r:id="rId3" imgW="10063800" imgH="7763400" progId="AcroExch.Document.7">
                  <p:embed/>
                </p:oleObj>
              </mc:Choice>
              <mc:Fallback>
                <p:oleObj name="Acrobat Document" r:id="rId3" imgW="10063800" imgH="7763400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543" y="1415227"/>
                        <a:ext cx="2868113" cy="22161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ASSESSMENT of FEASABILITY</a:t>
            </a:r>
            <a:br>
              <a:rPr lang="en-US" sz="2400" dirty="0" smtClean="0"/>
            </a:br>
            <a:r>
              <a:rPr lang="en-US" sz="2000" dirty="0" smtClean="0"/>
              <a:t>Multimedia STUDIO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924883"/>
            <a:ext cx="243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 Equipment  Components</a:t>
            </a:r>
            <a:br>
              <a:rPr lang="en-US" b="1" dirty="0" smtClean="0"/>
            </a:br>
            <a:r>
              <a:rPr lang="en-US" b="1" dirty="0" smtClean="0"/>
              <a:t>(Hardware &amp; Software)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2 Multimedia Macs with Dual Monitors Digital Camcorders</a:t>
            </a:r>
            <a:br>
              <a:rPr lang="en-US" dirty="0" smtClean="0"/>
            </a:br>
            <a:r>
              <a:rPr lang="en-US" dirty="0" smtClean="0"/>
              <a:t>Digital Cameras</a:t>
            </a:r>
            <a:br>
              <a:rPr lang="en-US" dirty="0" smtClean="0"/>
            </a:br>
            <a:r>
              <a:rPr lang="en-US" dirty="0" smtClean="0"/>
              <a:t>Flatbed Slide Scanners</a:t>
            </a:r>
            <a:br>
              <a:rPr lang="en-US" dirty="0" smtClean="0"/>
            </a:br>
            <a:r>
              <a:rPr lang="en-US" dirty="0" smtClean="0"/>
              <a:t>Adobe Creative Suite  5</a:t>
            </a:r>
            <a:br>
              <a:rPr lang="en-US" dirty="0" smtClean="0"/>
            </a:br>
            <a:r>
              <a:rPr lang="en-US" dirty="0" smtClean="0"/>
              <a:t>(Suite of Software)</a:t>
            </a:r>
            <a:br>
              <a:rPr lang="en-US" dirty="0" smtClean="0"/>
            </a:br>
            <a:r>
              <a:rPr lang="en-US" dirty="0" smtClean="0"/>
              <a:t>Apple Final Cut Pro</a:t>
            </a:r>
            <a:br>
              <a:rPr lang="en-US" dirty="0" smtClean="0"/>
            </a:br>
            <a:r>
              <a:rPr lang="en-US" dirty="0" smtClean="0"/>
              <a:t>(Digital Video)</a:t>
            </a:r>
          </a:p>
          <a:p>
            <a:endParaRPr lang="en-US" dirty="0"/>
          </a:p>
          <a:p>
            <a:r>
              <a:rPr lang="en-US" b="1" dirty="0" smtClean="0"/>
              <a:t>Total $52,180.00-100,00.00</a:t>
            </a:r>
            <a:endParaRPr lang="en-US" b="1" dirty="0"/>
          </a:p>
        </p:txBody>
      </p:sp>
      <p:pic>
        <p:nvPicPr>
          <p:cNvPr id="21506" name="Picture 2" descr="C:\Users\ruzwyshyn\Desktop\Skylab\SkylabEquipmentImages\MultimediaStudio\NiconDigitalCam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429000"/>
            <a:ext cx="1147763" cy="1147762"/>
          </a:xfrm>
          <a:prstGeom prst="rect">
            <a:avLst/>
          </a:prstGeom>
          <a:noFill/>
        </p:spPr>
      </p:pic>
      <p:pic>
        <p:nvPicPr>
          <p:cNvPr id="21507" name="Picture 3" descr="C:\Users\ruzwyshyn\Desktop\Skylab\SkylabEquipmentImages\MultimediaStudio\SonyHandy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276600"/>
            <a:ext cx="1600200" cy="1600200"/>
          </a:xfrm>
          <a:prstGeom prst="rect">
            <a:avLst/>
          </a:prstGeom>
          <a:noFill/>
        </p:spPr>
      </p:pic>
      <p:pic>
        <p:nvPicPr>
          <p:cNvPr id="21508" name="Picture 4" descr="C:\Users\ruzwyshyn\Desktop\Skylab\SkylabEquipmentImages\MultimediaStudio\EpsonPerfection8.5x11.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3505200"/>
            <a:ext cx="1235075" cy="1235075"/>
          </a:xfrm>
          <a:prstGeom prst="rect">
            <a:avLst/>
          </a:prstGeom>
          <a:noFill/>
        </p:spPr>
      </p:pic>
      <p:pic>
        <p:nvPicPr>
          <p:cNvPr id="21509" name="Picture 5" descr="C:\Users\ruzwyshyn\Desktop\Skylab\SkylabEquipmentImages\MultimediaStudio\MacPro8Cor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1905000"/>
            <a:ext cx="1803400" cy="1236617"/>
          </a:xfrm>
          <a:prstGeom prst="rect">
            <a:avLst/>
          </a:prstGeom>
          <a:noFill/>
        </p:spPr>
      </p:pic>
      <p:pic>
        <p:nvPicPr>
          <p:cNvPr id="21510" name="Picture 6" descr="C:\Users\ruzwyshyn\Desktop\Skylab\SkylabEquipmentImages\MultimediaStudio\SonyHeadphon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0" y="4800600"/>
            <a:ext cx="1398588" cy="1398588"/>
          </a:xfrm>
          <a:prstGeom prst="rect">
            <a:avLst/>
          </a:prstGeom>
          <a:noFill/>
        </p:spPr>
      </p:pic>
      <p:pic>
        <p:nvPicPr>
          <p:cNvPr id="36866" name="Picture 2" descr="C:\Users\ruzwyshyn\Desktop\Skylab\SkylabEquipmentImages\MultimediaStudio\spotligh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953000"/>
            <a:ext cx="990600" cy="1198503"/>
          </a:xfrm>
          <a:prstGeom prst="rect">
            <a:avLst/>
          </a:prstGeom>
          <a:noFill/>
        </p:spPr>
      </p:pic>
      <p:pic>
        <p:nvPicPr>
          <p:cNvPr id="36867" name="Picture 3" descr="C:\Users\ruzwyshyn\Desktop\Skylab\SkylabEquipmentImages\MultimediaStudio\21GJJX89G8L__SL500_AA300_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4648200"/>
            <a:ext cx="1787525" cy="1787525"/>
          </a:xfrm>
          <a:prstGeom prst="rect">
            <a:avLst/>
          </a:prstGeom>
          <a:noFill/>
        </p:spPr>
      </p:pic>
      <p:pic>
        <p:nvPicPr>
          <p:cNvPr id="46082" name="Picture 2" descr="C:\Users\ruzwyshyn\Desktop\M917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15200" y="1828800"/>
            <a:ext cx="1662113" cy="1662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1143000" y="5105400"/>
          <a:ext cx="25146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3" name="Acrobat Document" r:id="rId4" imgW="10063800" imgH="7763400" progId="AcroExch.Document.7">
                  <p:embed/>
                </p:oleObj>
              </mc:Choice>
              <mc:Fallback>
                <p:oleObj name="Acrobat Document" r:id="rId4" imgW="10063800" imgH="7763400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105400"/>
                        <a:ext cx="25146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13620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ASSESSMENT of FEASABILITY</a:t>
            </a:r>
            <a:br>
              <a:rPr lang="en-US" sz="2400" dirty="0" smtClean="0"/>
            </a:br>
            <a:r>
              <a:rPr lang="en-US" sz="2000" dirty="0" smtClean="0"/>
              <a:t>Media Conversion Center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406810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Hardware &amp; Software Main Components</a:t>
            </a:r>
          </a:p>
          <a:p>
            <a:endParaRPr lang="en-US" dirty="0" smtClean="0"/>
          </a:p>
          <a:p>
            <a:r>
              <a:rPr lang="en-US" sz="1400" dirty="0" smtClean="0"/>
              <a:t>Cassette  to MP3 Conversion Hardware</a:t>
            </a:r>
            <a:br>
              <a:rPr lang="en-US" sz="1400" dirty="0" smtClean="0"/>
            </a:br>
            <a:r>
              <a:rPr lang="en-US" sz="1400" dirty="0" smtClean="0"/>
              <a:t>VHS to DVD Conversion Hardware</a:t>
            </a:r>
            <a:br>
              <a:rPr lang="en-US" sz="1400" dirty="0" smtClean="0"/>
            </a:br>
            <a:r>
              <a:rPr lang="en-US" sz="1400" dirty="0" smtClean="0"/>
              <a:t>Multimedia port enhanced PC</a:t>
            </a:r>
            <a:br>
              <a:rPr lang="en-US" sz="1400" dirty="0" smtClean="0"/>
            </a:br>
            <a:r>
              <a:rPr lang="en-US" sz="1400" dirty="0" smtClean="0"/>
              <a:t>TB Hard drives for Storage</a:t>
            </a:r>
            <a:br>
              <a:rPr lang="en-US" sz="1400" dirty="0" smtClean="0"/>
            </a:br>
            <a:r>
              <a:rPr lang="en-US" sz="1400" dirty="0" smtClean="0"/>
              <a:t>Large Format (11x17) Scanner with</a:t>
            </a:r>
            <a:br>
              <a:rPr lang="en-US" sz="1400" dirty="0" smtClean="0"/>
            </a:br>
            <a:r>
              <a:rPr lang="en-US" sz="1400" dirty="0" smtClean="0"/>
              <a:t>Slide/Negative  Capabilities</a:t>
            </a:r>
            <a:br>
              <a:rPr lang="en-US" sz="1400" dirty="0" smtClean="0"/>
            </a:br>
            <a:r>
              <a:rPr lang="en-US" sz="1400" dirty="0" smtClean="0"/>
              <a:t>Headphones &amp;</a:t>
            </a:r>
            <a:br>
              <a:rPr lang="en-US" sz="1400" dirty="0" smtClean="0"/>
            </a:br>
            <a:r>
              <a:rPr lang="en-US" sz="1400" dirty="0" smtClean="0"/>
              <a:t>Audio Conversion Software (Audition)</a:t>
            </a:r>
            <a:br>
              <a:rPr lang="en-US" sz="1400" dirty="0" smtClean="0"/>
            </a:br>
            <a:r>
              <a:rPr lang="en-US" sz="1400" dirty="0" smtClean="0"/>
              <a:t>Video Conversion/Editing Software (Vegas) </a:t>
            </a:r>
          </a:p>
          <a:p>
            <a:endParaRPr lang="en-US" sz="1400" dirty="0"/>
          </a:p>
          <a:p>
            <a:r>
              <a:rPr lang="en-US" sz="1400" b="1" dirty="0" smtClean="0"/>
              <a:t>55, 600.00 – 155,000.00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7890" name="Picture 2" descr="C:\Users\ruzwyshyn\Desktop\Skylab\SkylabPresentation\SkylabEquipmentImages\MediaConversionCenter\Tape2MP3conversion_1x_cassette_converter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371600"/>
            <a:ext cx="1509712" cy="1509712"/>
          </a:xfrm>
          <a:prstGeom prst="rect">
            <a:avLst/>
          </a:prstGeom>
          <a:noFill/>
        </p:spPr>
      </p:pic>
      <p:pic>
        <p:nvPicPr>
          <p:cNvPr id="37891" name="Picture 3" descr="C:\Users\ruzwyshyn\Desktop\Skylab\SkylabPresentation\SkylabEquipmentImages\MediaConversionCenter\Toshibaconversion_1x_dvd-vc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295400"/>
            <a:ext cx="1592262" cy="1592262"/>
          </a:xfrm>
          <a:prstGeom prst="rect">
            <a:avLst/>
          </a:prstGeom>
          <a:noFill/>
        </p:spPr>
      </p:pic>
      <p:pic>
        <p:nvPicPr>
          <p:cNvPr id="37892" name="Picture 4" descr="C:\Users\ruzwyshyn\Desktop\Skylab\SkylabPresentation\SkylabEquipmentImages\MediaConversionCenter\DellPrecision64BitQuadCoreconversion_1x_p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2667000"/>
            <a:ext cx="1103876" cy="990600"/>
          </a:xfrm>
          <a:prstGeom prst="rect">
            <a:avLst/>
          </a:prstGeom>
          <a:noFill/>
        </p:spPr>
      </p:pic>
      <p:pic>
        <p:nvPicPr>
          <p:cNvPr id="37893" name="Picture 5" descr="C:\Users\ruzwyshyn\Desktop\Skylab\SkylabPresentation\SkylabEquipmentImages\MediaConversionCenter\ColorFlatbed11x17conversion_1x_scann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3657600"/>
            <a:ext cx="1384300" cy="1384300"/>
          </a:xfrm>
          <a:prstGeom prst="rect">
            <a:avLst/>
          </a:prstGeom>
          <a:noFill/>
        </p:spPr>
      </p:pic>
      <p:pic>
        <p:nvPicPr>
          <p:cNvPr id="37894" name="Picture 6" descr="C:\Users\ruzwyshyn\Desktop\Skylab\SkylabPresentation\SkylabEquipmentImages\MediaConversionCenter\TerabyteUSBHardriv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0" y="2590800"/>
            <a:ext cx="1068388" cy="1068388"/>
          </a:xfrm>
          <a:prstGeom prst="rect">
            <a:avLst/>
          </a:prstGeom>
          <a:noFill/>
        </p:spPr>
      </p:pic>
      <p:pic>
        <p:nvPicPr>
          <p:cNvPr id="37895" name="Picture 7" descr="C:\Users\ruzwyshyn\Desktop\Skylab\SkylabPresentation\SkylabEquipmentImages\MediaConversionCenter\SonyStudioHeadphon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67600" y="3657600"/>
            <a:ext cx="1249363" cy="1249363"/>
          </a:xfrm>
          <a:prstGeom prst="rect">
            <a:avLst/>
          </a:prstGeom>
          <a:noFill/>
        </p:spPr>
      </p:pic>
      <p:pic>
        <p:nvPicPr>
          <p:cNvPr id="37896" name="Picture 8" descr="C:\Users\ruzwyshyn\Desktop\Skylab\SkylabPresentation\SkylabEquipmentImages\MediaConversionCenter\Sonyconversion_1x_vegas_pr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67600" y="5257800"/>
            <a:ext cx="1284287" cy="1284287"/>
          </a:xfrm>
          <a:prstGeom prst="rect">
            <a:avLst/>
          </a:prstGeom>
          <a:noFill/>
        </p:spPr>
      </p:pic>
      <p:pic>
        <p:nvPicPr>
          <p:cNvPr id="37897" name="Picture 9" descr="C:\Users\ruzwyshyn\Desktop\Skylab\SkylabPresentation\SkylabEquipmentImages\MediaConversionCenter\conversion_1x_auditio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10200" y="5105400"/>
            <a:ext cx="1449387" cy="1449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-533400" y="-1242391"/>
          <a:ext cx="6553200" cy="8481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Acrobat Document" r:id="rId3" imgW="7776720" imgH="10046880" progId="AcroExch.Document.7">
                  <p:embed/>
                </p:oleObj>
              </mc:Choice>
              <mc:Fallback>
                <p:oleObj name="Acrobat Document" r:id="rId3" imgW="7776720" imgH="1004688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3400" y="-1242391"/>
                        <a:ext cx="6553200" cy="84813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ASSESSMENT </a:t>
            </a:r>
            <a:r>
              <a:rPr lang="en-US" sz="2400" b="1" dirty="0"/>
              <a:t> </a:t>
            </a:r>
            <a:r>
              <a:rPr lang="en-US" sz="2400" b="1" dirty="0" smtClean="0"/>
              <a:t>of Feasibility</a:t>
            </a:r>
          </a:p>
          <a:p>
            <a:pPr algn="ctr"/>
            <a:r>
              <a:rPr lang="en-US" sz="2000" dirty="0" smtClean="0"/>
              <a:t>Fifth Floor Existing Blueprints</a:t>
            </a:r>
            <a:br>
              <a:rPr lang="en-US" sz="2000" dirty="0" smtClean="0"/>
            </a:br>
            <a:r>
              <a:rPr lang="en-US" sz="2000" dirty="0" smtClean="0"/>
              <a:t>Rough Sketch Overlay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0891" y="2209800"/>
            <a:ext cx="2599301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Circulation </a:t>
            </a:r>
            <a:r>
              <a:rPr lang="en-US" b="1" dirty="0" smtClean="0"/>
              <a:t>of Documents</a:t>
            </a:r>
            <a:br>
              <a:rPr lang="en-US" b="1" dirty="0" smtClean="0"/>
            </a:br>
            <a:r>
              <a:rPr lang="en-US" sz="1600" dirty="0" smtClean="0"/>
              <a:t>(University </a:t>
            </a:r>
            <a:r>
              <a:rPr lang="en-US" sz="1600" dirty="0" smtClean="0"/>
              <a:t>Telecom,</a:t>
            </a:r>
          </a:p>
          <a:p>
            <a:r>
              <a:rPr lang="en-US" sz="1600" dirty="0" smtClean="0"/>
              <a:t>Furniture Procurement,</a:t>
            </a:r>
          </a:p>
          <a:p>
            <a:r>
              <a:rPr lang="en-US" sz="1600" dirty="0" smtClean="0"/>
              <a:t>Contractors, University </a:t>
            </a:r>
            <a:br>
              <a:rPr lang="en-US" sz="1600" dirty="0" smtClean="0"/>
            </a:br>
            <a:r>
              <a:rPr lang="en-US" sz="1600" dirty="0" smtClean="0"/>
              <a:t>Architecture  &amp; </a:t>
            </a:r>
            <a:br>
              <a:rPr lang="en-US" sz="1600" dirty="0" smtClean="0"/>
            </a:br>
            <a:r>
              <a:rPr lang="en-US" sz="1600" dirty="0" smtClean="0"/>
              <a:t>Engineering)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125,000 (low estimate)</a:t>
            </a:r>
          </a:p>
          <a:p>
            <a:r>
              <a:rPr lang="en-US" dirty="0" smtClean="0"/>
              <a:t>255-550,00.00 (high)</a:t>
            </a:r>
            <a:endParaRPr lang="en-US" dirty="0"/>
          </a:p>
        </p:txBody>
      </p:sp>
      <p:pic>
        <p:nvPicPr>
          <p:cNvPr id="19459" name="Picture 3" descr="C:\Users\ruzwyshyn\Desktop\Skylab\SkylabPresentation\TopTenSkylabImages\IMG_9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57200"/>
            <a:ext cx="2286000" cy="1524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1041</TotalTime>
  <Words>429</Words>
  <Application>Microsoft Office PowerPoint</Application>
  <PresentationFormat>On-screen Show (4:3)</PresentationFormat>
  <Paragraphs>143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Acrobat Document</vt:lpstr>
      <vt:lpstr>Image</vt:lpstr>
      <vt:lpstr>Entering the 21st Century:  Grants, Gradients, Libraries &amp; Opportunities</vt:lpstr>
      <vt:lpstr>GRANT OPPORTUNITIES BEGIN WITH ENVIRONMENTAL  SCAN</vt:lpstr>
      <vt:lpstr>Potential Opportunity: SKYLAB REIMAGINING THE Learning Grid For 21st Century</vt:lpstr>
      <vt:lpstr>Attractiveness to Outside Funders:  Space, Technology, Learning</vt:lpstr>
      <vt:lpstr> Buy In Process: Begins with Proposal</vt:lpstr>
      <vt:lpstr>ASSESSMENT of PROJECT Feasibility:  Information Literacy CLASSROOM (Buy In)</vt:lpstr>
      <vt:lpstr>ASSESSMENT of FEASABILITY Multimedia STUDIO</vt:lpstr>
      <vt:lpstr>ASSESSMENT of FEASABILITY Media Conversion Center</vt:lpstr>
      <vt:lpstr>PowerPoint Presentation</vt:lpstr>
      <vt:lpstr>SUSTAINABILITY:  Human Resources  </vt:lpstr>
      <vt:lpstr>SKYLAB Enabled  Project Awarded 500K 250K Grant/ 250 Matching Funds PROVOST</vt:lpstr>
      <vt:lpstr>RUNNING THE PROJECT: 9 MONTHS Circulation of Documents</vt:lpstr>
      <vt:lpstr>Example:  Electrical Data:  Design DOCUMENTATION KEY  </vt:lpstr>
      <vt:lpstr>PowerPoint Presentation</vt:lpstr>
      <vt:lpstr>Pre-PLAN AND PLAN AHEAD There Will Always Be UNEXPECTED Contingencies</vt:lpstr>
      <vt:lpstr>PLAN FOR FUTURE FUNDING SKYLAB PART II: RECLAIMING THE OUTDOOR SPACE</vt:lpstr>
      <vt:lpstr>Environmental Scan: Case Two  U Miami Digital Initiatives</vt:lpstr>
      <vt:lpstr>PowerPoint Presentation</vt:lpstr>
      <vt:lpstr>Involve Innovation &amp; Contextualization </vt:lpstr>
      <vt:lpstr>Branding and Marketing the University Globally The Libraries Intellectual Riches Globally</vt:lpstr>
      <vt:lpstr>Digital Infrastructure Use Various Media Types (Audio/Video)</vt:lpstr>
      <vt:lpstr>PowerPoint Presentation</vt:lpstr>
      <vt:lpstr>Grants for New Genres of Digital Collections  &amp; Library Services: Partnerships  </vt:lpstr>
      <vt:lpstr>PowerPoint Presentation</vt:lpstr>
      <vt:lpstr>PowerPoint Presentation</vt:lpstr>
      <vt:lpstr>System Wide Application of Media/Curriculum Possibilities  Spin off Grant Opportunities (OCIST)</vt:lpstr>
      <vt:lpstr>Online Campus Library/University Opportunities (ROI)</vt:lpstr>
      <vt:lpstr>New Partnerships with  University, Faculty, Research and Course Possibility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Envisioning the Skylab:  The New University of West Florid Libraries 21st Century Learning Space</dc:title>
  <dc:creator>University of West Florida</dc:creator>
  <cp:lastModifiedBy>Uzwyshyn, Raymond</cp:lastModifiedBy>
  <cp:revision>142</cp:revision>
  <dcterms:created xsi:type="dcterms:W3CDTF">2010-06-01T15:49:20Z</dcterms:created>
  <dcterms:modified xsi:type="dcterms:W3CDTF">2012-01-29T17:43:55Z</dcterms:modified>
</cp:coreProperties>
</file>